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5"/>
  </p:notesMasterIdLst>
  <p:sldIdLst>
    <p:sldId id="333" r:id="rId5"/>
    <p:sldId id="262" r:id="rId6"/>
    <p:sldId id="329" r:id="rId7"/>
    <p:sldId id="275" r:id="rId8"/>
    <p:sldId id="280" r:id="rId9"/>
    <p:sldId id="265" r:id="rId10"/>
    <p:sldId id="266" r:id="rId11"/>
    <p:sldId id="319" r:id="rId12"/>
    <p:sldId id="320" r:id="rId13"/>
    <p:sldId id="289" r:id="rId14"/>
    <p:sldId id="287" r:id="rId15"/>
    <p:sldId id="290" r:id="rId16"/>
    <p:sldId id="292" r:id="rId17"/>
    <p:sldId id="293" r:id="rId18"/>
    <p:sldId id="298" r:id="rId19"/>
    <p:sldId id="268" r:id="rId20"/>
    <p:sldId id="279" r:id="rId21"/>
    <p:sldId id="285" r:id="rId22"/>
    <p:sldId id="327" r:id="rId23"/>
    <p:sldId id="288" r:id="rId24"/>
    <p:sldId id="332" r:id="rId25"/>
    <p:sldId id="281" r:id="rId26"/>
    <p:sldId id="305" r:id="rId27"/>
    <p:sldId id="307" r:id="rId28"/>
    <p:sldId id="308" r:id="rId29"/>
    <p:sldId id="309" r:id="rId30"/>
    <p:sldId id="310" r:id="rId31"/>
    <p:sldId id="311" r:id="rId32"/>
    <p:sldId id="312" r:id="rId33"/>
    <p:sldId id="314" r:id="rId34"/>
    <p:sldId id="313" r:id="rId35"/>
    <p:sldId id="328" r:id="rId36"/>
    <p:sldId id="299" r:id="rId37"/>
    <p:sldId id="316" r:id="rId38"/>
    <p:sldId id="318" r:id="rId39"/>
    <p:sldId id="270" r:id="rId40"/>
    <p:sldId id="323" r:id="rId41"/>
    <p:sldId id="331" r:id="rId42"/>
    <p:sldId id="330" r:id="rId43"/>
    <p:sldId id="334" r:id="rId44"/>
  </p:sldIdLst>
  <p:sldSz cx="12192000" cy="6858000"/>
  <p:notesSz cx="6858000" cy="9144000"/>
  <p:defaultTextStyle>
    <a:defPPr rtl="0">
      <a:defRPr lang="sr-Cyrl-C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9EC2455-9EE4-194D-A5D7-7F8C26050337}" v="17" dt="2023-07-11T09:09:34.55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04" autoAdjust="0"/>
    <p:restoredTop sz="95820"/>
  </p:normalViewPr>
  <p:slideViewPr>
    <p:cSldViewPr snapToGrid="0" showGuides="1">
      <p:cViewPr varScale="1">
        <p:scale>
          <a:sx n="99" d="100"/>
          <a:sy n="99" d="100"/>
        </p:scale>
        <p:origin x="96" y="360"/>
      </p:cViewPr>
      <p:guideLst>
        <p:guide orient="horz" pos="2160"/>
        <p:guide pos="3840"/>
      </p:guideLst>
    </p:cSldViewPr>
  </p:slideViewPr>
  <p:notesTextViewPr>
    <p:cViewPr>
      <p:scale>
        <a:sx n="3" d="2"/>
        <a:sy n="3" d="2"/>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65"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theme" Target="theme/theme1.xml"/><Relationship Id="rId8" Type="http://schemas.openxmlformats.org/officeDocument/2006/relationships/slide" Target="slides/slide4.xml"/></Relationships>
</file>

<file path=ppt/diagrams/_rels/data3.xml.rels><?xml version="1.0" encoding="UTF-8" standalone="yes"?>
<Relationships xmlns="http://schemas.openxmlformats.org/package/2006/relationships"><Relationship Id="rId1" Type="http://schemas.openxmlformats.org/officeDocument/2006/relationships/image" Target="../media/image32.png"/></Relationships>
</file>

<file path=ppt/diagrams/_rels/drawing3.xml.rels><?xml version="1.0" encoding="UTF-8" standalone="yes"?>
<Relationships xmlns="http://schemas.openxmlformats.org/package/2006/relationships"><Relationship Id="rId1" Type="http://schemas.openxmlformats.org/officeDocument/2006/relationships/image" Target="../media/image32.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1A8A6F5-90F3-448A-B51E-FAA11ADAA994}" type="doc">
      <dgm:prSet loTypeId="urn:microsoft.com/office/officeart/2005/8/layout/hList1" loCatId="list" qsTypeId="urn:microsoft.com/office/officeart/2005/8/quickstyle/simple3" qsCatId="simple" csTypeId="urn:microsoft.com/office/officeart/2005/8/colors/accent1_2" csCatId="accent1" phldr="1"/>
      <dgm:spPr/>
      <dgm:t>
        <a:bodyPr rtlCol="0"/>
        <a:lstStyle/>
        <a:p>
          <a:pPr rtl="0"/>
          <a:endParaRPr lang="hu-HU"/>
        </a:p>
      </dgm:t>
    </dgm:pt>
    <dgm:pt modelId="{7D605682-25FB-4684-A2F9-69DAC7AA066A}">
      <dgm:prSet phldrT="[Szöveg]" custT="1"/>
      <dgm:spPr/>
      <dgm:t>
        <a:bodyPr rtlCol="0"/>
        <a:lstStyle/>
        <a:p>
          <a:pPr rtl="0"/>
          <a:r>
            <a:rPr lang="en-US" sz="2000" b="1" dirty="0" err="1" smtClean="0">
              <a:latin typeface="+mn-lt"/>
              <a:sym typeface="PT Sans" charset="-52"/>
            </a:rPr>
            <a:t>Direktno</a:t>
          </a:r>
          <a:r>
            <a:rPr lang="en-US" sz="2000" b="1" dirty="0" smtClean="0">
              <a:latin typeface="+mn-lt"/>
              <a:sym typeface="PT Sans" charset="-52"/>
            </a:rPr>
            <a:t> </a:t>
          </a:r>
          <a:r>
            <a:rPr lang="en-US" sz="2000" b="1" dirty="0" err="1" smtClean="0">
              <a:latin typeface="+mn-lt"/>
              <a:sym typeface="PT Sans" charset="-52"/>
            </a:rPr>
            <a:t>utiču</a:t>
          </a:r>
          <a:r>
            <a:rPr lang="en-US" sz="2000" b="1" dirty="0" smtClean="0">
              <a:latin typeface="+mn-lt"/>
              <a:sym typeface="PT Sans" charset="-52"/>
            </a:rPr>
            <a:t> </a:t>
          </a:r>
          <a:r>
            <a:rPr lang="en-US" sz="2000" b="1" dirty="0" err="1" smtClean="0">
              <a:latin typeface="+mn-lt"/>
              <a:sym typeface="PT Sans" charset="-52"/>
            </a:rPr>
            <a:t>na</a:t>
          </a:r>
          <a:r>
            <a:rPr lang="en-US" sz="2000" b="1" dirty="0" smtClean="0">
              <a:latin typeface="+mn-lt"/>
              <a:sym typeface="PT Sans" charset="-52"/>
            </a:rPr>
            <a:t> </a:t>
          </a:r>
          <a:r>
            <a:rPr lang="en-US" sz="2000" b="1" dirty="0" err="1" smtClean="0">
              <a:latin typeface="+mn-lt"/>
              <a:sym typeface="PT Sans" charset="-52"/>
            </a:rPr>
            <a:t>zdravlje</a:t>
          </a:r>
          <a:endParaRPr lang="en-US" sz="2000" b="1" dirty="0" smtClean="0">
            <a:latin typeface="+mn-lt"/>
            <a:sym typeface="PT Sans" charset="-52"/>
          </a:endParaRPr>
        </a:p>
      </dgm:t>
    </dgm:pt>
    <dgm:pt modelId="{FFD63B34-61E6-4C4E-8E3C-852A998F16D3}" type="parTrans" cxnId="{E8D84A24-84D7-4E55-8B69-17F074A75EE9}">
      <dgm:prSet/>
      <dgm:spPr/>
      <dgm:t>
        <a:bodyPr rtlCol="0"/>
        <a:lstStyle/>
        <a:p>
          <a:pPr rtl="0"/>
          <a:endParaRPr lang="hu-HU">
            <a:solidFill>
              <a:schemeClr val="tx1"/>
            </a:solidFill>
          </a:endParaRPr>
        </a:p>
      </dgm:t>
    </dgm:pt>
    <dgm:pt modelId="{000F348A-D390-4356-BEF3-EBEA2670D223}" type="sibTrans" cxnId="{E8D84A24-84D7-4E55-8B69-17F074A75EE9}">
      <dgm:prSet/>
      <dgm:spPr/>
      <dgm:t>
        <a:bodyPr rtlCol="0"/>
        <a:lstStyle/>
        <a:p>
          <a:pPr rtl="0"/>
          <a:endParaRPr lang="hu-HU">
            <a:solidFill>
              <a:schemeClr val="tx1"/>
            </a:solidFill>
          </a:endParaRPr>
        </a:p>
      </dgm:t>
    </dgm:pt>
    <dgm:pt modelId="{CE97B37F-08EA-48D9-8026-C782D10CF31B}">
      <dgm:prSet phldrT="[Szöveg]" custT="1"/>
      <dgm:spPr/>
      <dgm:t>
        <a:bodyPr rtlCol="0"/>
        <a:lstStyle/>
        <a:p>
          <a:pPr rtl="0"/>
          <a:r>
            <a:rPr lang="en-US" sz="2000" b="1" dirty="0" err="1" smtClean="0">
              <a:latin typeface="+mn-lt"/>
              <a:sym typeface="PT Sans" charset="-52"/>
            </a:rPr>
            <a:t>Širenje</a:t>
          </a:r>
          <a:r>
            <a:rPr lang="en-US" sz="2000" b="1" dirty="0" smtClean="0">
              <a:latin typeface="+mn-lt"/>
              <a:sym typeface="PT Sans" charset="-52"/>
            </a:rPr>
            <a:t> </a:t>
          </a:r>
          <a:r>
            <a:rPr lang="en-US" sz="2000" b="1" dirty="0" err="1" smtClean="0">
              <a:latin typeface="+mn-lt"/>
              <a:sym typeface="PT Sans" charset="-52"/>
            </a:rPr>
            <a:t>bolesti</a:t>
          </a:r>
          <a:endParaRPr lang="hu-HU" sz="1800" dirty="0"/>
        </a:p>
      </dgm:t>
    </dgm:pt>
    <dgm:pt modelId="{C01DE81F-0722-4BC7-AF6A-743A4F4C0238}" type="parTrans" cxnId="{72763593-81DB-440B-B6C2-5652EF626D6F}">
      <dgm:prSet/>
      <dgm:spPr/>
      <dgm:t>
        <a:bodyPr rtlCol="0"/>
        <a:lstStyle/>
        <a:p>
          <a:pPr rtl="0"/>
          <a:endParaRPr lang="hu-HU">
            <a:solidFill>
              <a:schemeClr val="tx1"/>
            </a:solidFill>
          </a:endParaRPr>
        </a:p>
      </dgm:t>
    </dgm:pt>
    <dgm:pt modelId="{73400A9C-3183-42B3-8EB3-4A9E45EEDD0B}" type="sibTrans" cxnId="{72763593-81DB-440B-B6C2-5652EF626D6F}">
      <dgm:prSet/>
      <dgm:spPr/>
      <dgm:t>
        <a:bodyPr rtlCol="0"/>
        <a:lstStyle/>
        <a:p>
          <a:pPr rtl="0"/>
          <a:endParaRPr lang="hu-HU">
            <a:solidFill>
              <a:schemeClr val="tx1"/>
            </a:solidFill>
          </a:endParaRPr>
        </a:p>
      </dgm:t>
    </dgm:pt>
    <dgm:pt modelId="{A079790B-433C-4CE7-BBB1-2DFE696D708A}">
      <dgm:prSet phldrT="[Szöveg]" custT="1"/>
      <dgm:spPr/>
      <dgm:t>
        <a:bodyPr rtlCol="0"/>
        <a:lstStyle/>
        <a:p>
          <a:pPr rtl="0"/>
          <a:r>
            <a:rPr lang="en-US" sz="2400" dirty="0" err="1" smtClean="0"/>
            <a:t>Bolesti</a:t>
          </a:r>
          <a:r>
            <a:rPr lang="en-US" sz="2400" dirty="0" smtClean="0"/>
            <a:t> </a:t>
          </a:r>
          <a:r>
            <a:rPr lang="en-US" sz="2400" dirty="0" err="1" smtClean="0"/>
            <a:t>koje</a:t>
          </a:r>
          <a:r>
            <a:rPr lang="en-US" sz="2400" dirty="0" smtClean="0"/>
            <a:t> </a:t>
          </a:r>
          <a:r>
            <a:rPr lang="en-US" sz="2400" dirty="0" err="1" smtClean="0"/>
            <a:t>prenose</a:t>
          </a:r>
          <a:r>
            <a:rPr lang="en-US" sz="2400" dirty="0" smtClean="0"/>
            <a:t> </a:t>
          </a:r>
          <a:r>
            <a:rPr lang="en-US" sz="2400" dirty="0" err="1" smtClean="0"/>
            <a:t>insekti</a:t>
          </a:r>
          <a:r>
            <a:rPr lang="en-US" sz="2400" dirty="0" smtClean="0"/>
            <a:t>, </a:t>
          </a:r>
          <a:r>
            <a:rPr lang="en-US" sz="2400" dirty="0" err="1" smtClean="0"/>
            <a:t>krpelji</a:t>
          </a:r>
          <a:r>
            <a:rPr lang="en-US" sz="2400" dirty="0" smtClean="0"/>
            <a:t> </a:t>
          </a:r>
          <a:r>
            <a:rPr lang="en-US" sz="2400" dirty="0" err="1" smtClean="0"/>
            <a:t>i</a:t>
          </a:r>
          <a:r>
            <a:rPr lang="en-US" sz="2400" dirty="0" smtClean="0"/>
            <a:t> </a:t>
          </a:r>
          <a:r>
            <a:rPr lang="en-US" sz="2400" dirty="0" err="1" smtClean="0"/>
            <a:t>glodari</a:t>
          </a:r>
          <a:endParaRPr lang="hu-HU" sz="2400" dirty="0"/>
        </a:p>
      </dgm:t>
    </dgm:pt>
    <dgm:pt modelId="{34C004CA-B9CD-4F60-9160-187F31C116B4}" type="parTrans" cxnId="{ABED6D73-AF50-48D1-93AE-D72ED476B6AF}">
      <dgm:prSet/>
      <dgm:spPr/>
      <dgm:t>
        <a:bodyPr rtlCol="0"/>
        <a:lstStyle/>
        <a:p>
          <a:pPr rtl="0"/>
          <a:endParaRPr lang="hu-HU">
            <a:solidFill>
              <a:schemeClr val="tx1"/>
            </a:solidFill>
          </a:endParaRPr>
        </a:p>
      </dgm:t>
    </dgm:pt>
    <dgm:pt modelId="{D951A7D4-1F15-4695-8D9D-9FBC922475DE}" type="sibTrans" cxnId="{ABED6D73-AF50-48D1-93AE-D72ED476B6AF}">
      <dgm:prSet/>
      <dgm:spPr/>
      <dgm:t>
        <a:bodyPr rtlCol="0"/>
        <a:lstStyle/>
        <a:p>
          <a:pPr rtl="0"/>
          <a:endParaRPr lang="hu-HU">
            <a:solidFill>
              <a:schemeClr val="tx1"/>
            </a:solidFill>
          </a:endParaRPr>
        </a:p>
      </dgm:t>
    </dgm:pt>
    <dgm:pt modelId="{F395CAF5-AE8E-4CF3-BE39-032DC8FC2566}">
      <dgm:prSet phldrT="[Szöveg]" custT="1"/>
      <dgm:spPr/>
      <dgm:t>
        <a:bodyPr rtlCol="0"/>
        <a:lstStyle/>
        <a:p>
          <a:pPr marL="0" marR="0" indent="0" defTabSz="914400" rtl="0" eaLnBrk="1" fontAlgn="auto" latinLnBrk="0" hangingPunct="1">
            <a:lnSpc>
              <a:spcPct val="100000"/>
            </a:lnSpc>
            <a:spcBef>
              <a:spcPts val="0"/>
            </a:spcBef>
            <a:spcAft>
              <a:spcPts val="0"/>
            </a:spcAft>
            <a:buClrTx/>
            <a:buSzTx/>
            <a:buFontTx/>
            <a:buNone/>
            <a:tabLst/>
            <a:defRPr/>
          </a:pPr>
          <a:r>
            <a:rPr lang="en-US" sz="2000" b="1" dirty="0" err="1" smtClean="0">
              <a:latin typeface="+mn-lt"/>
              <a:sym typeface="PT Sans" charset="-52"/>
            </a:rPr>
            <a:t>Uništavanje</a:t>
          </a:r>
          <a:r>
            <a:rPr lang="en-US" sz="2000" b="1" dirty="0" smtClean="0">
              <a:latin typeface="+mn-lt"/>
              <a:sym typeface="PT Sans" charset="-52"/>
            </a:rPr>
            <a:t> </a:t>
          </a:r>
          <a:r>
            <a:rPr lang="en-US" sz="2000" b="1" dirty="0" err="1" smtClean="0">
              <a:latin typeface="+mn-lt"/>
              <a:sym typeface="PT Sans" charset="-52"/>
            </a:rPr>
            <a:t>i</a:t>
          </a:r>
          <a:r>
            <a:rPr lang="en-US" sz="2000" b="1" dirty="0" smtClean="0">
              <a:latin typeface="+mn-lt"/>
              <a:sym typeface="PT Sans" charset="-52"/>
            </a:rPr>
            <a:t> </a:t>
          </a:r>
          <a:r>
            <a:rPr lang="en-US" sz="2000" b="1" dirty="0" err="1" smtClean="0">
              <a:latin typeface="+mn-lt"/>
              <a:sym typeface="PT Sans" charset="-52"/>
            </a:rPr>
            <a:t>ometanje</a:t>
          </a:r>
          <a:r>
            <a:rPr lang="en-US" sz="2000" b="1" dirty="0" smtClean="0">
              <a:latin typeface="+mn-lt"/>
              <a:sym typeface="PT Sans" charset="-52"/>
            </a:rPr>
            <a:t> </a:t>
          </a:r>
          <a:r>
            <a:rPr lang="en-US" sz="2000" b="1" dirty="0" err="1" smtClean="0">
              <a:latin typeface="+mn-lt"/>
              <a:sym typeface="PT Sans" charset="-52"/>
            </a:rPr>
            <a:t>zaliha</a:t>
          </a:r>
          <a:r>
            <a:rPr lang="en-US" sz="2000" b="1" dirty="0" smtClean="0">
              <a:latin typeface="+mn-lt"/>
              <a:sym typeface="PT Sans" charset="-52"/>
            </a:rPr>
            <a:t> </a:t>
          </a:r>
          <a:r>
            <a:rPr lang="en-US" sz="2000" b="1" dirty="0" err="1" smtClean="0">
              <a:latin typeface="+mn-lt"/>
              <a:sym typeface="PT Sans" charset="-52"/>
            </a:rPr>
            <a:t>hrane</a:t>
          </a:r>
          <a:endParaRPr lang="hu-HU" sz="1800" dirty="0"/>
        </a:p>
      </dgm:t>
    </dgm:pt>
    <dgm:pt modelId="{0D549C6A-E0D0-479C-A9C5-18A9C3EF7E2A}" type="parTrans" cxnId="{8FD21C7B-F0B1-48FC-B3FC-D41AA9FDDAB1}">
      <dgm:prSet/>
      <dgm:spPr/>
      <dgm:t>
        <a:bodyPr rtlCol="0"/>
        <a:lstStyle/>
        <a:p>
          <a:pPr rtl="0"/>
          <a:endParaRPr lang="hu-HU">
            <a:solidFill>
              <a:schemeClr val="tx1"/>
            </a:solidFill>
          </a:endParaRPr>
        </a:p>
      </dgm:t>
    </dgm:pt>
    <dgm:pt modelId="{768832B0-89A3-43B2-BDBF-16433A350337}" type="sibTrans" cxnId="{8FD21C7B-F0B1-48FC-B3FC-D41AA9FDDAB1}">
      <dgm:prSet/>
      <dgm:spPr/>
      <dgm:t>
        <a:bodyPr rtlCol="0"/>
        <a:lstStyle/>
        <a:p>
          <a:pPr rtl="0"/>
          <a:endParaRPr lang="hu-HU">
            <a:solidFill>
              <a:schemeClr val="tx1"/>
            </a:solidFill>
          </a:endParaRPr>
        </a:p>
      </dgm:t>
    </dgm:pt>
    <dgm:pt modelId="{7A9D90F5-8BD4-4375-8996-2C96014D5550}">
      <dgm:prSet phldrT="[Szöveg]" custT="1"/>
      <dgm:spPr/>
      <dgm:t>
        <a:bodyPr rtlCol="0"/>
        <a:lstStyle/>
        <a:p>
          <a:pPr marL="57150" indent="0" defTabSz="488950" rtl="0">
            <a:spcBef>
              <a:spcPct val="0"/>
            </a:spcBef>
            <a:spcAft>
              <a:spcPct val="15000"/>
            </a:spcAft>
          </a:pPr>
          <a:r>
            <a:rPr lang="en-US" sz="2400" dirty="0" smtClean="0"/>
            <a:t>Glad </a:t>
          </a:r>
          <a:r>
            <a:rPr lang="en-US" sz="2400" dirty="0" err="1" smtClean="0"/>
            <a:t>i</a:t>
          </a:r>
          <a:r>
            <a:rPr lang="en-US" sz="2400" dirty="0" smtClean="0"/>
            <a:t> </a:t>
          </a:r>
          <a:r>
            <a:rPr lang="en-US" sz="2400" dirty="0" err="1" smtClean="0"/>
            <a:t>neuhranjenost</a:t>
          </a:r>
          <a:endParaRPr lang="hu-HU" sz="2400" dirty="0"/>
        </a:p>
      </dgm:t>
    </dgm:pt>
    <dgm:pt modelId="{DB381598-DDD6-4B24-B982-EE94C25F8761}" type="parTrans" cxnId="{4F008849-7C57-4603-9AEE-5646DA1B36B4}">
      <dgm:prSet/>
      <dgm:spPr/>
      <dgm:t>
        <a:bodyPr rtlCol="0"/>
        <a:lstStyle/>
        <a:p>
          <a:pPr rtl="0"/>
          <a:endParaRPr lang="hu-HU">
            <a:solidFill>
              <a:schemeClr val="tx1"/>
            </a:solidFill>
          </a:endParaRPr>
        </a:p>
      </dgm:t>
    </dgm:pt>
    <dgm:pt modelId="{EC059C8B-E919-4B29-987D-31913E41126E}" type="sibTrans" cxnId="{4F008849-7C57-4603-9AEE-5646DA1B36B4}">
      <dgm:prSet/>
      <dgm:spPr/>
      <dgm:t>
        <a:bodyPr rtlCol="0"/>
        <a:lstStyle/>
        <a:p>
          <a:pPr rtl="0"/>
          <a:endParaRPr lang="hu-HU">
            <a:solidFill>
              <a:schemeClr val="tx1"/>
            </a:solidFill>
          </a:endParaRPr>
        </a:p>
      </dgm:t>
    </dgm:pt>
    <dgm:pt modelId="{01D8B814-DCE9-47EF-B4AE-CB3886612828}">
      <dgm:prSet custT="1"/>
      <dgm:spPr/>
      <dgm:t>
        <a:bodyPr rtlCol="0"/>
        <a:lstStyle/>
        <a:p>
          <a:pPr marL="0" marR="0" indent="0" defTabSz="914400" rtl="0" eaLnBrk="1" fontAlgn="auto" latinLnBrk="0" hangingPunct="1">
            <a:lnSpc>
              <a:spcPct val="100000"/>
            </a:lnSpc>
            <a:spcBef>
              <a:spcPts val="0"/>
            </a:spcBef>
            <a:spcAft>
              <a:spcPts val="0"/>
            </a:spcAft>
            <a:buClrTx/>
            <a:buSzTx/>
            <a:buFontTx/>
            <a:buNone/>
            <a:tabLst/>
            <a:defRPr/>
          </a:pPr>
          <a:r>
            <a:rPr lang="en-US" sz="2000" b="1" dirty="0" err="1" smtClean="0">
              <a:latin typeface="+mn-lt"/>
              <a:sym typeface="PT Sans" charset="-52"/>
            </a:rPr>
            <a:t>Ometanje</a:t>
          </a:r>
          <a:r>
            <a:rPr lang="en-US" sz="2000" b="1" dirty="0" smtClean="0">
              <a:latin typeface="+mn-lt"/>
              <a:sym typeface="PT Sans" charset="-52"/>
            </a:rPr>
            <a:t> </a:t>
          </a:r>
          <a:r>
            <a:rPr lang="en-US" sz="2000" b="1" dirty="0" err="1" smtClean="0">
              <a:latin typeface="+mn-lt"/>
              <a:sym typeface="PT Sans" charset="-52"/>
            </a:rPr>
            <a:t>blagostanja</a:t>
          </a:r>
          <a:endParaRPr lang="hu-HU" sz="2400" dirty="0"/>
        </a:p>
      </dgm:t>
    </dgm:pt>
    <dgm:pt modelId="{24B7AAD2-C418-478D-A2B0-CF9B9DAA11EF}" type="parTrans" cxnId="{C2EC0DB7-F9D0-4446-B029-4D0F770D3FCD}">
      <dgm:prSet/>
      <dgm:spPr/>
      <dgm:t>
        <a:bodyPr rtlCol="0"/>
        <a:lstStyle/>
        <a:p>
          <a:pPr rtl="0"/>
          <a:endParaRPr lang="hu-HU">
            <a:solidFill>
              <a:schemeClr val="tx1"/>
            </a:solidFill>
          </a:endParaRPr>
        </a:p>
      </dgm:t>
    </dgm:pt>
    <dgm:pt modelId="{0CFC6545-8C03-4BDC-9425-197A08D674F1}" type="sibTrans" cxnId="{C2EC0DB7-F9D0-4446-B029-4D0F770D3FCD}">
      <dgm:prSet/>
      <dgm:spPr/>
      <dgm:t>
        <a:bodyPr rtlCol="0"/>
        <a:lstStyle/>
        <a:p>
          <a:pPr rtl="0"/>
          <a:endParaRPr lang="hu-HU">
            <a:solidFill>
              <a:schemeClr val="tx1"/>
            </a:solidFill>
          </a:endParaRPr>
        </a:p>
      </dgm:t>
    </dgm:pt>
    <dgm:pt modelId="{49B253DB-F502-4F9C-AD68-B82A764AA966}">
      <dgm:prSet custT="1"/>
      <dgm:spPr/>
      <dgm:t>
        <a:bodyPr rtlCol="0"/>
        <a:lstStyle/>
        <a:p>
          <a:pPr marL="57150" indent="0" defTabSz="488950" rtl="0">
            <a:spcBef>
              <a:spcPct val="0"/>
            </a:spcBef>
            <a:spcAft>
              <a:spcPct val="15000"/>
            </a:spcAft>
          </a:pPr>
          <a:r>
            <a:rPr lang="en-US" sz="2400" dirty="0" err="1" smtClean="0"/>
            <a:t>Problemi</a:t>
          </a:r>
          <a:r>
            <a:rPr lang="en-US" sz="2400" dirty="0" smtClean="0"/>
            <a:t> </a:t>
          </a:r>
          <a:r>
            <a:rPr lang="en-US" sz="2400" dirty="0" err="1" smtClean="0"/>
            <a:t>sa</a:t>
          </a:r>
          <a:r>
            <a:rPr lang="en-US" sz="2400" dirty="0" smtClean="0"/>
            <a:t> </a:t>
          </a:r>
          <a:r>
            <a:rPr lang="en-US" sz="2400" dirty="0" err="1" smtClean="0"/>
            <a:t>mentalnim</a:t>
          </a:r>
          <a:r>
            <a:rPr lang="en-US" sz="2400" dirty="0" smtClean="0"/>
            <a:t> </a:t>
          </a:r>
          <a:r>
            <a:rPr lang="en-US" sz="2400" dirty="0" err="1" smtClean="0"/>
            <a:t>zdravljem</a:t>
          </a:r>
          <a:endParaRPr lang="hu-HU" sz="2400" dirty="0"/>
        </a:p>
      </dgm:t>
    </dgm:pt>
    <dgm:pt modelId="{03DF55F6-5368-463E-ABC9-AE9E6A569133}" type="parTrans" cxnId="{1559332A-358E-4A84-ABD0-57E6EDA02279}">
      <dgm:prSet/>
      <dgm:spPr/>
      <dgm:t>
        <a:bodyPr rtlCol="0"/>
        <a:lstStyle/>
        <a:p>
          <a:pPr rtl="0"/>
          <a:endParaRPr lang="hu-HU">
            <a:solidFill>
              <a:schemeClr val="tx1"/>
            </a:solidFill>
          </a:endParaRPr>
        </a:p>
      </dgm:t>
    </dgm:pt>
    <dgm:pt modelId="{1B1B71C4-8035-4421-9EDC-1BB5807BF4BC}" type="sibTrans" cxnId="{1559332A-358E-4A84-ABD0-57E6EDA02279}">
      <dgm:prSet/>
      <dgm:spPr/>
      <dgm:t>
        <a:bodyPr rtlCol="0"/>
        <a:lstStyle/>
        <a:p>
          <a:pPr rtl="0"/>
          <a:endParaRPr lang="hu-HU">
            <a:solidFill>
              <a:schemeClr val="tx1"/>
            </a:solidFill>
          </a:endParaRPr>
        </a:p>
      </dgm:t>
    </dgm:pt>
    <dgm:pt modelId="{8B99A27A-64CA-47E2-8D13-808EA9C23894}">
      <dgm:prSet custT="1"/>
      <dgm:spPr/>
      <dgm:t>
        <a:bodyPr rtlCol="0"/>
        <a:lstStyle/>
        <a:p>
          <a:pPr rtl="0"/>
          <a:endParaRPr lang="hu-HU" sz="2400" dirty="0">
            <a:solidFill>
              <a:schemeClr val="tx1"/>
            </a:solidFill>
          </a:endParaRPr>
        </a:p>
      </dgm:t>
    </dgm:pt>
    <dgm:pt modelId="{14A35F40-B4DD-434E-98DF-DB6E5D608C44}" type="parTrans" cxnId="{8B162D33-D632-477F-AABD-092832AF1159}">
      <dgm:prSet/>
      <dgm:spPr/>
      <dgm:t>
        <a:bodyPr rtlCol="0"/>
        <a:lstStyle/>
        <a:p>
          <a:pPr rtl="0"/>
          <a:endParaRPr lang="hu-HU"/>
        </a:p>
      </dgm:t>
    </dgm:pt>
    <dgm:pt modelId="{2D649507-F29C-4E09-B26F-40AEC9CCA8A5}" type="sibTrans" cxnId="{8B162D33-D632-477F-AABD-092832AF1159}">
      <dgm:prSet/>
      <dgm:spPr/>
      <dgm:t>
        <a:bodyPr rtlCol="0"/>
        <a:lstStyle/>
        <a:p>
          <a:pPr rtl="0"/>
          <a:endParaRPr lang="hu-HU"/>
        </a:p>
      </dgm:t>
    </dgm:pt>
    <dgm:pt modelId="{75EDF218-20E6-47B3-A23D-1366361558E2}">
      <dgm:prSet custT="1"/>
      <dgm:spPr/>
      <dgm:t>
        <a:bodyPr rtlCol="0"/>
        <a:lstStyle/>
        <a:p>
          <a:pPr rtl="0"/>
          <a:endParaRPr lang="hu-HU" sz="2400" dirty="0">
            <a:solidFill>
              <a:schemeClr val="tx1"/>
            </a:solidFill>
          </a:endParaRPr>
        </a:p>
      </dgm:t>
    </dgm:pt>
    <dgm:pt modelId="{AFAACB40-C77D-4CFF-A221-4D458FCDBCC6}" type="parTrans" cxnId="{C244A812-E771-410D-9136-C9A68CF0D269}">
      <dgm:prSet/>
      <dgm:spPr/>
      <dgm:t>
        <a:bodyPr rtlCol="0"/>
        <a:lstStyle/>
        <a:p>
          <a:pPr rtl="0"/>
          <a:endParaRPr lang="hu-HU"/>
        </a:p>
      </dgm:t>
    </dgm:pt>
    <dgm:pt modelId="{C3F7A379-0C0E-4F58-877C-2DAF4929F470}" type="sibTrans" cxnId="{C244A812-E771-410D-9136-C9A68CF0D269}">
      <dgm:prSet/>
      <dgm:spPr/>
      <dgm:t>
        <a:bodyPr rtlCol="0"/>
        <a:lstStyle/>
        <a:p>
          <a:pPr rtl="0"/>
          <a:endParaRPr lang="hu-HU"/>
        </a:p>
      </dgm:t>
    </dgm:pt>
    <dgm:pt modelId="{C8F3C722-CCC7-4363-ABF4-E834758F4453}">
      <dgm:prSet phldrT="[Szöveg]" custT="1"/>
      <dgm:spPr/>
      <dgm:t>
        <a:bodyPr rtlCol="0"/>
        <a:lstStyle/>
        <a:p>
          <a:pPr rtl="0"/>
          <a:r>
            <a:rPr lang="en-US" sz="2400" dirty="0" err="1" smtClean="0"/>
            <a:t>Ekstremne</a:t>
          </a:r>
          <a:r>
            <a:rPr lang="en-US" sz="2400" dirty="0" smtClean="0"/>
            <a:t> </a:t>
          </a:r>
          <a:r>
            <a:rPr lang="en-US" sz="2400" dirty="0" err="1" smtClean="0"/>
            <a:t>toplote</a:t>
          </a:r>
          <a:endParaRPr lang="en-US" sz="2400" dirty="0"/>
        </a:p>
      </dgm:t>
    </dgm:pt>
    <dgm:pt modelId="{E52DBACA-0C4C-4EE9-8360-177AFCA819DC}" type="parTrans" cxnId="{16F7564A-EE4D-4AB6-AE14-F1ACB05C802D}">
      <dgm:prSet/>
      <dgm:spPr/>
      <dgm:t>
        <a:bodyPr rtlCol="0"/>
        <a:lstStyle/>
        <a:p>
          <a:pPr rtl="0"/>
          <a:endParaRPr lang="hu-HU"/>
        </a:p>
      </dgm:t>
    </dgm:pt>
    <dgm:pt modelId="{277C221C-90E1-4163-B5EA-70715305C098}" type="sibTrans" cxnId="{16F7564A-EE4D-4AB6-AE14-F1ACB05C802D}">
      <dgm:prSet/>
      <dgm:spPr/>
      <dgm:t>
        <a:bodyPr rtlCol="0"/>
        <a:lstStyle/>
        <a:p>
          <a:pPr rtl="0"/>
          <a:endParaRPr lang="hu-HU"/>
        </a:p>
      </dgm:t>
    </dgm:pt>
    <dgm:pt modelId="{0E6D734F-2A83-466E-8F3E-0C02B063B9DE}">
      <dgm:prSet custT="1"/>
      <dgm:spPr/>
      <dgm:t>
        <a:bodyPr rtlCol="0"/>
        <a:lstStyle/>
        <a:p>
          <a:pPr rtl="0"/>
          <a:endParaRPr lang="hu-HU" sz="2400" dirty="0">
            <a:solidFill>
              <a:schemeClr val="tx1"/>
            </a:solidFill>
          </a:endParaRPr>
        </a:p>
      </dgm:t>
    </dgm:pt>
    <dgm:pt modelId="{EFF38001-CA38-43BA-BB98-67FC218FABD4}" type="parTrans" cxnId="{5868B62F-821A-4A1C-BCF1-11D89E14C166}">
      <dgm:prSet/>
      <dgm:spPr/>
      <dgm:t>
        <a:bodyPr rtlCol="0"/>
        <a:lstStyle/>
        <a:p>
          <a:pPr rtl="0"/>
          <a:endParaRPr lang="hu-HU"/>
        </a:p>
      </dgm:t>
    </dgm:pt>
    <dgm:pt modelId="{91F83C11-48DA-471C-840D-FB8ECC242D12}" type="sibTrans" cxnId="{5868B62F-821A-4A1C-BCF1-11D89E14C166}">
      <dgm:prSet/>
      <dgm:spPr/>
      <dgm:t>
        <a:bodyPr rtlCol="0"/>
        <a:lstStyle/>
        <a:p>
          <a:pPr rtl="0"/>
          <a:endParaRPr lang="hu-HU"/>
        </a:p>
      </dgm:t>
    </dgm:pt>
    <dgm:pt modelId="{C2F088A4-C760-4A1D-B572-D0F2BD453506}">
      <dgm:prSet custT="1"/>
      <dgm:spPr/>
      <dgm:t>
        <a:bodyPr rtlCol="0"/>
        <a:lstStyle/>
        <a:p>
          <a:pPr rtl="0"/>
          <a:endParaRPr lang="hu-HU" sz="2400" dirty="0">
            <a:solidFill>
              <a:schemeClr val="tx1"/>
            </a:solidFill>
          </a:endParaRPr>
        </a:p>
      </dgm:t>
    </dgm:pt>
    <dgm:pt modelId="{DB651F8A-5DAB-417B-A6F1-3AAF1F3047EB}" type="parTrans" cxnId="{F3102504-930C-4F5F-8B24-70DAC21C6373}">
      <dgm:prSet/>
      <dgm:spPr/>
      <dgm:t>
        <a:bodyPr rtlCol="0"/>
        <a:lstStyle/>
        <a:p>
          <a:pPr rtl="0"/>
          <a:endParaRPr lang="hu-HU"/>
        </a:p>
      </dgm:t>
    </dgm:pt>
    <dgm:pt modelId="{653AA06F-DE49-4A88-96DA-1D3761E7869F}" type="sibTrans" cxnId="{F3102504-930C-4F5F-8B24-70DAC21C6373}">
      <dgm:prSet/>
      <dgm:spPr/>
      <dgm:t>
        <a:bodyPr rtlCol="0"/>
        <a:lstStyle/>
        <a:p>
          <a:pPr rtl="0"/>
          <a:endParaRPr lang="hu-HU"/>
        </a:p>
      </dgm:t>
    </dgm:pt>
    <dgm:pt modelId="{D3E4875E-1DCB-47B8-ACCB-B579E7617C87}">
      <dgm:prSet custT="1"/>
      <dgm:spPr/>
      <dgm:t>
        <a:bodyPr/>
        <a:lstStyle/>
        <a:p>
          <a:r>
            <a:rPr lang="en-US" sz="2400" dirty="0"/>
            <a:t>Zagađenje vazduha</a:t>
          </a:r>
        </a:p>
      </dgm:t>
    </dgm:pt>
    <dgm:pt modelId="{EAA0F596-276E-4A54-95EB-C8054BE4F89B}" type="parTrans" cxnId="{CA716B50-8003-4F78-8B2F-2EDDD420ADA0}">
      <dgm:prSet/>
      <dgm:spPr/>
      <dgm:t>
        <a:bodyPr/>
        <a:lstStyle/>
        <a:p>
          <a:endParaRPr lang="en-US"/>
        </a:p>
      </dgm:t>
    </dgm:pt>
    <dgm:pt modelId="{2515BA4B-7C04-455A-8FB0-D89062655979}" type="sibTrans" cxnId="{CA716B50-8003-4F78-8B2F-2EDDD420ADA0}">
      <dgm:prSet/>
      <dgm:spPr/>
      <dgm:t>
        <a:bodyPr/>
        <a:lstStyle/>
        <a:p>
          <a:endParaRPr lang="en-US"/>
        </a:p>
      </dgm:t>
    </dgm:pt>
    <dgm:pt modelId="{CB60E296-B476-4D4B-B861-C0CFCBD32C54}">
      <dgm:prSet custT="1"/>
      <dgm:spPr/>
      <dgm:t>
        <a:bodyPr/>
        <a:lstStyle/>
        <a:p>
          <a:r>
            <a:rPr lang="en-US" sz="2400" dirty="0"/>
            <a:t>Ektremne vremenske prilike</a:t>
          </a:r>
        </a:p>
      </dgm:t>
    </dgm:pt>
    <dgm:pt modelId="{5FBD7086-B390-436B-AEC3-C270C16BDD39}" type="parTrans" cxnId="{AEB7A125-E28B-425C-9438-77F50442A7F6}">
      <dgm:prSet/>
      <dgm:spPr/>
      <dgm:t>
        <a:bodyPr/>
        <a:lstStyle/>
        <a:p>
          <a:endParaRPr lang="en-US"/>
        </a:p>
      </dgm:t>
    </dgm:pt>
    <dgm:pt modelId="{ED355632-642B-48C1-8D74-B5E09B502AA5}" type="sibTrans" cxnId="{AEB7A125-E28B-425C-9438-77F50442A7F6}">
      <dgm:prSet/>
      <dgm:spPr/>
      <dgm:t>
        <a:bodyPr/>
        <a:lstStyle/>
        <a:p>
          <a:endParaRPr lang="en-US"/>
        </a:p>
      </dgm:t>
    </dgm:pt>
    <dgm:pt modelId="{B375AC6C-590C-43CB-88EC-30A57C49C194}">
      <dgm:prSet custT="1"/>
      <dgm:spPr/>
      <dgm:t>
        <a:bodyPr/>
        <a:lstStyle/>
        <a:p>
          <a:r>
            <a:rPr lang="en-US" sz="2400" dirty="0"/>
            <a:t>Zagađene vode</a:t>
          </a:r>
        </a:p>
      </dgm:t>
    </dgm:pt>
    <dgm:pt modelId="{9BD2C617-4B42-4E09-A668-519DF26CD619}" type="parTrans" cxnId="{69824953-A5A9-442F-91C4-BE6989A4855F}">
      <dgm:prSet/>
      <dgm:spPr/>
      <dgm:t>
        <a:bodyPr/>
        <a:lstStyle/>
        <a:p>
          <a:endParaRPr lang="en-US"/>
        </a:p>
      </dgm:t>
    </dgm:pt>
    <dgm:pt modelId="{7A7BC891-1880-4102-90C3-BC71F3F5BFD2}" type="sibTrans" cxnId="{69824953-A5A9-442F-91C4-BE6989A4855F}">
      <dgm:prSet/>
      <dgm:spPr/>
      <dgm:t>
        <a:bodyPr/>
        <a:lstStyle/>
        <a:p>
          <a:endParaRPr lang="en-US"/>
        </a:p>
      </dgm:t>
    </dgm:pt>
    <dgm:pt modelId="{A32AC031-F944-4A6D-BF9E-8CF7E9451066}">
      <dgm:prSet custT="1"/>
      <dgm:spPr/>
      <dgm:t>
        <a:bodyPr/>
        <a:lstStyle/>
        <a:p>
          <a:r>
            <a:rPr lang="en-US" sz="2400" dirty="0"/>
            <a:t>Kontaminirana hrana</a:t>
          </a:r>
        </a:p>
      </dgm:t>
    </dgm:pt>
    <dgm:pt modelId="{0C75B8AE-8647-47DB-A707-AC1C7D70C294}" type="parTrans" cxnId="{E8B1DE15-D5DF-4CF0-84EA-9BAD78962E1F}">
      <dgm:prSet/>
      <dgm:spPr/>
      <dgm:t>
        <a:bodyPr/>
        <a:lstStyle/>
        <a:p>
          <a:endParaRPr lang="en-US"/>
        </a:p>
      </dgm:t>
    </dgm:pt>
    <dgm:pt modelId="{06A1A359-50BF-4165-BB84-CF243E034373}" type="sibTrans" cxnId="{E8B1DE15-D5DF-4CF0-84EA-9BAD78962E1F}">
      <dgm:prSet/>
      <dgm:spPr/>
      <dgm:t>
        <a:bodyPr/>
        <a:lstStyle/>
        <a:p>
          <a:endParaRPr lang="en-US"/>
        </a:p>
      </dgm:t>
    </dgm:pt>
    <dgm:pt modelId="{EE736986-C9D8-43C2-8BC2-31D3D5AD145B}" type="pres">
      <dgm:prSet presAssocID="{11A8A6F5-90F3-448A-B51E-FAA11ADAA994}" presName="Name0" presStyleCnt="0">
        <dgm:presLayoutVars>
          <dgm:dir/>
          <dgm:animLvl val="lvl"/>
          <dgm:resizeHandles val="exact"/>
        </dgm:presLayoutVars>
      </dgm:prSet>
      <dgm:spPr/>
      <dgm:t>
        <a:bodyPr/>
        <a:lstStyle/>
        <a:p>
          <a:endParaRPr lang="en-US"/>
        </a:p>
      </dgm:t>
    </dgm:pt>
    <dgm:pt modelId="{083EDC92-35FF-4382-A6D1-BE7F48864D60}" type="pres">
      <dgm:prSet presAssocID="{7D605682-25FB-4684-A2F9-69DAC7AA066A}" presName="composite" presStyleCnt="0"/>
      <dgm:spPr/>
    </dgm:pt>
    <dgm:pt modelId="{EA64971F-3098-4871-A022-BAB740C08545}" type="pres">
      <dgm:prSet presAssocID="{7D605682-25FB-4684-A2F9-69DAC7AA066A}" presName="parTx" presStyleLbl="alignNode1" presStyleIdx="0" presStyleCnt="4">
        <dgm:presLayoutVars>
          <dgm:chMax val="0"/>
          <dgm:chPref val="0"/>
          <dgm:bulletEnabled val="1"/>
        </dgm:presLayoutVars>
      </dgm:prSet>
      <dgm:spPr/>
      <dgm:t>
        <a:bodyPr/>
        <a:lstStyle/>
        <a:p>
          <a:endParaRPr lang="en-US"/>
        </a:p>
      </dgm:t>
    </dgm:pt>
    <dgm:pt modelId="{28C51DA3-D185-4421-B6AC-3F6E3ED639C5}" type="pres">
      <dgm:prSet presAssocID="{7D605682-25FB-4684-A2F9-69DAC7AA066A}" presName="desTx" presStyleLbl="alignAccFollowNode1" presStyleIdx="0" presStyleCnt="4">
        <dgm:presLayoutVars>
          <dgm:bulletEnabled val="1"/>
        </dgm:presLayoutVars>
      </dgm:prSet>
      <dgm:spPr/>
      <dgm:t>
        <a:bodyPr/>
        <a:lstStyle/>
        <a:p>
          <a:endParaRPr lang="en-US"/>
        </a:p>
      </dgm:t>
    </dgm:pt>
    <dgm:pt modelId="{A084F925-B40E-4CD8-AB49-59C77F7077E2}" type="pres">
      <dgm:prSet presAssocID="{000F348A-D390-4356-BEF3-EBEA2670D223}" presName="space" presStyleCnt="0"/>
      <dgm:spPr/>
    </dgm:pt>
    <dgm:pt modelId="{496F31FA-22B5-4F03-9232-ADF87F4A2338}" type="pres">
      <dgm:prSet presAssocID="{CE97B37F-08EA-48D9-8026-C782D10CF31B}" presName="composite" presStyleCnt="0"/>
      <dgm:spPr/>
    </dgm:pt>
    <dgm:pt modelId="{B7E191DC-7C0A-4A05-B1B6-29E35115189F}" type="pres">
      <dgm:prSet presAssocID="{CE97B37F-08EA-48D9-8026-C782D10CF31B}" presName="parTx" presStyleLbl="alignNode1" presStyleIdx="1" presStyleCnt="4">
        <dgm:presLayoutVars>
          <dgm:chMax val="0"/>
          <dgm:chPref val="0"/>
          <dgm:bulletEnabled val="1"/>
        </dgm:presLayoutVars>
      </dgm:prSet>
      <dgm:spPr/>
      <dgm:t>
        <a:bodyPr/>
        <a:lstStyle/>
        <a:p>
          <a:endParaRPr lang="en-US"/>
        </a:p>
      </dgm:t>
    </dgm:pt>
    <dgm:pt modelId="{6C5F50F6-93E4-470B-82D8-D1254DE3F46B}" type="pres">
      <dgm:prSet presAssocID="{CE97B37F-08EA-48D9-8026-C782D10CF31B}" presName="desTx" presStyleLbl="alignAccFollowNode1" presStyleIdx="1" presStyleCnt="4">
        <dgm:presLayoutVars>
          <dgm:bulletEnabled val="1"/>
        </dgm:presLayoutVars>
      </dgm:prSet>
      <dgm:spPr/>
      <dgm:t>
        <a:bodyPr/>
        <a:lstStyle/>
        <a:p>
          <a:endParaRPr lang="en-US"/>
        </a:p>
      </dgm:t>
    </dgm:pt>
    <dgm:pt modelId="{79956D1D-B120-47DC-9FC4-DF2C5ED8F365}" type="pres">
      <dgm:prSet presAssocID="{73400A9C-3183-42B3-8EB3-4A9E45EEDD0B}" presName="space" presStyleCnt="0"/>
      <dgm:spPr/>
    </dgm:pt>
    <dgm:pt modelId="{E4DE251A-C299-4BE5-A7FD-6B3124E6C425}" type="pres">
      <dgm:prSet presAssocID="{F395CAF5-AE8E-4CF3-BE39-032DC8FC2566}" presName="composite" presStyleCnt="0"/>
      <dgm:spPr/>
    </dgm:pt>
    <dgm:pt modelId="{846EFBE1-B234-4E3C-A630-B1984AC28B92}" type="pres">
      <dgm:prSet presAssocID="{F395CAF5-AE8E-4CF3-BE39-032DC8FC2566}" presName="parTx" presStyleLbl="alignNode1" presStyleIdx="2" presStyleCnt="4">
        <dgm:presLayoutVars>
          <dgm:chMax val="0"/>
          <dgm:chPref val="0"/>
          <dgm:bulletEnabled val="1"/>
        </dgm:presLayoutVars>
      </dgm:prSet>
      <dgm:spPr/>
      <dgm:t>
        <a:bodyPr/>
        <a:lstStyle/>
        <a:p>
          <a:endParaRPr lang="en-US"/>
        </a:p>
      </dgm:t>
    </dgm:pt>
    <dgm:pt modelId="{C3C099AB-8A91-4873-9B9E-1263B7D7BAE4}" type="pres">
      <dgm:prSet presAssocID="{F395CAF5-AE8E-4CF3-BE39-032DC8FC2566}" presName="desTx" presStyleLbl="alignAccFollowNode1" presStyleIdx="2" presStyleCnt="4">
        <dgm:presLayoutVars>
          <dgm:bulletEnabled val="1"/>
        </dgm:presLayoutVars>
      </dgm:prSet>
      <dgm:spPr/>
      <dgm:t>
        <a:bodyPr/>
        <a:lstStyle/>
        <a:p>
          <a:endParaRPr lang="en-US"/>
        </a:p>
      </dgm:t>
    </dgm:pt>
    <dgm:pt modelId="{0A6BF853-BF18-457E-98DC-6F52C346F9A3}" type="pres">
      <dgm:prSet presAssocID="{768832B0-89A3-43B2-BDBF-16433A350337}" presName="space" presStyleCnt="0"/>
      <dgm:spPr/>
    </dgm:pt>
    <dgm:pt modelId="{2F7AD87F-BD12-42ED-8103-D1DBD4C37C79}" type="pres">
      <dgm:prSet presAssocID="{01D8B814-DCE9-47EF-B4AE-CB3886612828}" presName="composite" presStyleCnt="0"/>
      <dgm:spPr/>
    </dgm:pt>
    <dgm:pt modelId="{38A72842-EC4A-4DCE-A1EE-6CE43394BADE}" type="pres">
      <dgm:prSet presAssocID="{01D8B814-DCE9-47EF-B4AE-CB3886612828}" presName="parTx" presStyleLbl="alignNode1" presStyleIdx="3" presStyleCnt="4">
        <dgm:presLayoutVars>
          <dgm:chMax val="0"/>
          <dgm:chPref val="0"/>
          <dgm:bulletEnabled val="1"/>
        </dgm:presLayoutVars>
      </dgm:prSet>
      <dgm:spPr/>
      <dgm:t>
        <a:bodyPr/>
        <a:lstStyle/>
        <a:p>
          <a:endParaRPr lang="en-US"/>
        </a:p>
      </dgm:t>
    </dgm:pt>
    <dgm:pt modelId="{2F332A51-55E1-43B7-8DEA-D6D49BB16389}" type="pres">
      <dgm:prSet presAssocID="{01D8B814-DCE9-47EF-B4AE-CB3886612828}" presName="desTx" presStyleLbl="alignAccFollowNode1" presStyleIdx="3" presStyleCnt="4">
        <dgm:presLayoutVars>
          <dgm:bulletEnabled val="1"/>
        </dgm:presLayoutVars>
      </dgm:prSet>
      <dgm:spPr/>
      <dgm:t>
        <a:bodyPr/>
        <a:lstStyle/>
        <a:p>
          <a:endParaRPr lang="en-US"/>
        </a:p>
      </dgm:t>
    </dgm:pt>
  </dgm:ptLst>
  <dgm:cxnLst>
    <dgm:cxn modelId="{DA506679-4C61-41A0-9A6E-100BFEDD662B}" type="presOf" srcId="{A079790B-433C-4CE7-BBB1-2DFE696D708A}" destId="{6C5F50F6-93E4-470B-82D8-D1254DE3F46B}" srcOrd="0" destOrd="0" presId="urn:microsoft.com/office/officeart/2005/8/layout/hList1"/>
    <dgm:cxn modelId="{F3102504-930C-4F5F-8B24-70DAC21C6373}" srcId="{01D8B814-DCE9-47EF-B4AE-CB3886612828}" destId="{C2F088A4-C760-4A1D-B572-D0F2BD453506}" srcOrd="1" destOrd="0" parTransId="{DB651F8A-5DAB-417B-A6F1-3AAF1F3047EB}" sibTransId="{653AA06F-DE49-4A88-96DA-1D3761E7869F}"/>
    <dgm:cxn modelId="{5868B62F-821A-4A1C-BCF1-11D89E14C166}" srcId="{F395CAF5-AE8E-4CF3-BE39-032DC8FC2566}" destId="{0E6D734F-2A83-466E-8F3E-0C02B063B9DE}" srcOrd="1" destOrd="0" parTransId="{EFF38001-CA38-43BA-BB98-67FC218FABD4}" sibTransId="{91F83C11-48DA-471C-840D-FB8ECC242D12}"/>
    <dgm:cxn modelId="{69824953-A5A9-442F-91C4-BE6989A4855F}" srcId="{CE97B37F-08EA-48D9-8026-C782D10CF31B}" destId="{B375AC6C-590C-43CB-88EC-30A57C49C194}" srcOrd="1" destOrd="0" parTransId="{9BD2C617-4B42-4E09-A668-519DF26CD619}" sibTransId="{7A7BC891-1880-4102-90C3-BC71F3F5BFD2}"/>
    <dgm:cxn modelId="{9FD6DC78-08E1-4B00-9EF8-802C0B6E349D}" type="presOf" srcId="{01D8B814-DCE9-47EF-B4AE-CB3886612828}" destId="{38A72842-EC4A-4DCE-A1EE-6CE43394BADE}" srcOrd="0" destOrd="0" presId="urn:microsoft.com/office/officeart/2005/8/layout/hList1"/>
    <dgm:cxn modelId="{E8D84A24-84D7-4E55-8B69-17F074A75EE9}" srcId="{11A8A6F5-90F3-448A-B51E-FAA11ADAA994}" destId="{7D605682-25FB-4684-A2F9-69DAC7AA066A}" srcOrd="0" destOrd="0" parTransId="{FFD63B34-61E6-4C4E-8E3C-852A998F16D3}" sibTransId="{000F348A-D390-4356-BEF3-EBEA2670D223}"/>
    <dgm:cxn modelId="{35E20587-CB9D-4950-BCB0-4CCA793F2044}" type="presOf" srcId="{11A8A6F5-90F3-448A-B51E-FAA11ADAA994}" destId="{EE736986-C9D8-43C2-8BC2-31D3D5AD145B}" srcOrd="0" destOrd="0" presId="urn:microsoft.com/office/officeart/2005/8/layout/hList1"/>
    <dgm:cxn modelId="{5F56CC53-3ACB-49AD-BC75-B12B8C4BDF94}" type="presOf" srcId="{A32AC031-F944-4A6D-BF9E-8CF7E9451066}" destId="{6C5F50F6-93E4-470B-82D8-D1254DE3F46B}" srcOrd="0" destOrd="2" presId="urn:microsoft.com/office/officeart/2005/8/layout/hList1"/>
    <dgm:cxn modelId="{9F9D338A-7259-471C-A66D-C4C13E8A055B}" type="presOf" srcId="{8B99A27A-64CA-47E2-8D13-808EA9C23894}" destId="{6C5F50F6-93E4-470B-82D8-D1254DE3F46B}" srcOrd="0" destOrd="3" presId="urn:microsoft.com/office/officeart/2005/8/layout/hList1"/>
    <dgm:cxn modelId="{CA716B50-8003-4F78-8B2F-2EDDD420ADA0}" srcId="{7D605682-25FB-4684-A2F9-69DAC7AA066A}" destId="{D3E4875E-1DCB-47B8-ACCB-B579E7617C87}" srcOrd="1" destOrd="0" parTransId="{EAA0F596-276E-4A54-95EB-C8054BE4F89B}" sibTransId="{2515BA4B-7C04-455A-8FB0-D89062655979}"/>
    <dgm:cxn modelId="{8B162D33-D632-477F-AABD-092832AF1159}" srcId="{CE97B37F-08EA-48D9-8026-C782D10CF31B}" destId="{8B99A27A-64CA-47E2-8D13-808EA9C23894}" srcOrd="3" destOrd="0" parTransId="{14A35F40-B4DD-434E-98DF-DB6E5D608C44}" sibTransId="{2D649507-F29C-4E09-B26F-40AEC9CCA8A5}"/>
    <dgm:cxn modelId="{ABED6D73-AF50-48D1-93AE-D72ED476B6AF}" srcId="{CE97B37F-08EA-48D9-8026-C782D10CF31B}" destId="{A079790B-433C-4CE7-BBB1-2DFE696D708A}" srcOrd="0" destOrd="0" parTransId="{34C004CA-B9CD-4F60-9160-187F31C116B4}" sibTransId="{D951A7D4-1F15-4695-8D9D-9FBC922475DE}"/>
    <dgm:cxn modelId="{E8B1DE15-D5DF-4CF0-84EA-9BAD78962E1F}" srcId="{CE97B37F-08EA-48D9-8026-C782D10CF31B}" destId="{A32AC031-F944-4A6D-BF9E-8CF7E9451066}" srcOrd="2" destOrd="0" parTransId="{0C75B8AE-8647-47DB-A707-AC1C7D70C294}" sibTransId="{06A1A359-50BF-4165-BB84-CF243E034373}"/>
    <dgm:cxn modelId="{E576BFDE-3A1F-44D7-8F28-C7C12441B15A}" type="presOf" srcId="{75EDF218-20E6-47B3-A23D-1366361558E2}" destId="{28C51DA3-D185-4421-B6AC-3F6E3ED639C5}" srcOrd="0" destOrd="3" presId="urn:microsoft.com/office/officeart/2005/8/layout/hList1"/>
    <dgm:cxn modelId="{ADA7268C-4784-4763-B162-C0E70F6E0BC8}" type="presOf" srcId="{B375AC6C-590C-43CB-88EC-30A57C49C194}" destId="{6C5F50F6-93E4-470B-82D8-D1254DE3F46B}" srcOrd="0" destOrd="1" presId="urn:microsoft.com/office/officeart/2005/8/layout/hList1"/>
    <dgm:cxn modelId="{20505BCE-0747-4F0E-8D30-21F2E16795B0}" type="presOf" srcId="{0E6D734F-2A83-466E-8F3E-0C02B063B9DE}" destId="{C3C099AB-8A91-4873-9B9E-1263B7D7BAE4}" srcOrd="0" destOrd="1" presId="urn:microsoft.com/office/officeart/2005/8/layout/hList1"/>
    <dgm:cxn modelId="{16F7564A-EE4D-4AB6-AE14-F1ACB05C802D}" srcId="{7D605682-25FB-4684-A2F9-69DAC7AA066A}" destId="{C8F3C722-CCC7-4363-ABF4-E834758F4453}" srcOrd="0" destOrd="0" parTransId="{E52DBACA-0C4C-4EE9-8360-177AFCA819DC}" sibTransId="{277C221C-90E1-4163-B5EA-70715305C098}"/>
    <dgm:cxn modelId="{6468C2B2-85F0-4775-968B-32D4BF6497EE}" type="presOf" srcId="{CE97B37F-08EA-48D9-8026-C782D10CF31B}" destId="{B7E191DC-7C0A-4A05-B1B6-29E35115189F}" srcOrd="0" destOrd="0" presId="urn:microsoft.com/office/officeart/2005/8/layout/hList1"/>
    <dgm:cxn modelId="{9E7E28A2-F4E8-4EBE-A4A0-7BFE6BB2A470}" type="presOf" srcId="{C8F3C722-CCC7-4363-ABF4-E834758F4453}" destId="{28C51DA3-D185-4421-B6AC-3F6E3ED639C5}" srcOrd="0" destOrd="0" presId="urn:microsoft.com/office/officeart/2005/8/layout/hList1"/>
    <dgm:cxn modelId="{C2EC0DB7-F9D0-4446-B029-4D0F770D3FCD}" srcId="{11A8A6F5-90F3-448A-B51E-FAA11ADAA994}" destId="{01D8B814-DCE9-47EF-B4AE-CB3886612828}" srcOrd="3" destOrd="0" parTransId="{24B7AAD2-C418-478D-A2B0-CF9B9DAA11EF}" sibTransId="{0CFC6545-8C03-4BDC-9425-197A08D674F1}"/>
    <dgm:cxn modelId="{E71EB9E2-1D66-41EB-9383-03FA931525A4}" type="presOf" srcId="{D3E4875E-1DCB-47B8-ACCB-B579E7617C87}" destId="{28C51DA3-D185-4421-B6AC-3F6E3ED639C5}" srcOrd="0" destOrd="1" presId="urn:microsoft.com/office/officeart/2005/8/layout/hList1"/>
    <dgm:cxn modelId="{8FD21C7B-F0B1-48FC-B3FC-D41AA9FDDAB1}" srcId="{11A8A6F5-90F3-448A-B51E-FAA11ADAA994}" destId="{F395CAF5-AE8E-4CF3-BE39-032DC8FC2566}" srcOrd="2" destOrd="0" parTransId="{0D549C6A-E0D0-479C-A9C5-18A9C3EF7E2A}" sibTransId="{768832B0-89A3-43B2-BDBF-16433A350337}"/>
    <dgm:cxn modelId="{AEB7A125-E28B-425C-9438-77F50442A7F6}" srcId="{7D605682-25FB-4684-A2F9-69DAC7AA066A}" destId="{CB60E296-B476-4D4B-B861-C0CFCBD32C54}" srcOrd="2" destOrd="0" parTransId="{5FBD7086-B390-436B-AEC3-C270C16BDD39}" sibTransId="{ED355632-642B-48C1-8D74-B5E09B502AA5}"/>
    <dgm:cxn modelId="{0BA50CD3-537E-4EBA-BF3E-2E43363157FA}" type="presOf" srcId="{F395CAF5-AE8E-4CF3-BE39-032DC8FC2566}" destId="{846EFBE1-B234-4E3C-A630-B1984AC28B92}" srcOrd="0" destOrd="0" presId="urn:microsoft.com/office/officeart/2005/8/layout/hList1"/>
    <dgm:cxn modelId="{72763593-81DB-440B-B6C2-5652EF626D6F}" srcId="{11A8A6F5-90F3-448A-B51E-FAA11ADAA994}" destId="{CE97B37F-08EA-48D9-8026-C782D10CF31B}" srcOrd="1" destOrd="0" parTransId="{C01DE81F-0722-4BC7-AF6A-743A4F4C0238}" sibTransId="{73400A9C-3183-42B3-8EB3-4A9E45EEDD0B}"/>
    <dgm:cxn modelId="{414CA6E7-9867-4A85-A325-CF5B51D08A74}" type="presOf" srcId="{CB60E296-B476-4D4B-B861-C0CFCBD32C54}" destId="{28C51DA3-D185-4421-B6AC-3F6E3ED639C5}" srcOrd="0" destOrd="2" presId="urn:microsoft.com/office/officeart/2005/8/layout/hList1"/>
    <dgm:cxn modelId="{4F008849-7C57-4603-9AEE-5646DA1B36B4}" srcId="{F395CAF5-AE8E-4CF3-BE39-032DC8FC2566}" destId="{7A9D90F5-8BD4-4375-8996-2C96014D5550}" srcOrd="0" destOrd="0" parTransId="{DB381598-DDD6-4B24-B982-EE94C25F8761}" sibTransId="{EC059C8B-E919-4B29-987D-31913E41126E}"/>
    <dgm:cxn modelId="{4D1F4156-6BBC-48F6-A770-9BF75B713793}" type="presOf" srcId="{7A9D90F5-8BD4-4375-8996-2C96014D5550}" destId="{C3C099AB-8A91-4873-9B9E-1263B7D7BAE4}" srcOrd="0" destOrd="0" presId="urn:microsoft.com/office/officeart/2005/8/layout/hList1"/>
    <dgm:cxn modelId="{1559332A-358E-4A84-ABD0-57E6EDA02279}" srcId="{01D8B814-DCE9-47EF-B4AE-CB3886612828}" destId="{49B253DB-F502-4F9C-AD68-B82A764AA966}" srcOrd="0" destOrd="0" parTransId="{03DF55F6-5368-463E-ABC9-AE9E6A569133}" sibTransId="{1B1B71C4-8035-4421-9EDC-1BB5807BF4BC}"/>
    <dgm:cxn modelId="{80903319-4D7C-4073-93BC-C042DF568996}" type="presOf" srcId="{7D605682-25FB-4684-A2F9-69DAC7AA066A}" destId="{EA64971F-3098-4871-A022-BAB740C08545}" srcOrd="0" destOrd="0" presId="urn:microsoft.com/office/officeart/2005/8/layout/hList1"/>
    <dgm:cxn modelId="{2AB8CE9F-8F03-4D77-AAE5-7B2F9879B45A}" type="presOf" srcId="{C2F088A4-C760-4A1D-B572-D0F2BD453506}" destId="{2F332A51-55E1-43B7-8DEA-D6D49BB16389}" srcOrd="0" destOrd="1" presId="urn:microsoft.com/office/officeart/2005/8/layout/hList1"/>
    <dgm:cxn modelId="{D43E2AF4-ABFF-4C0E-B3EA-989158BE8ADB}" type="presOf" srcId="{49B253DB-F502-4F9C-AD68-B82A764AA966}" destId="{2F332A51-55E1-43B7-8DEA-D6D49BB16389}" srcOrd="0" destOrd="0" presId="urn:microsoft.com/office/officeart/2005/8/layout/hList1"/>
    <dgm:cxn modelId="{C244A812-E771-410D-9136-C9A68CF0D269}" srcId="{7D605682-25FB-4684-A2F9-69DAC7AA066A}" destId="{75EDF218-20E6-47B3-A23D-1366361558E2}" srcOrd="3" destOrd="0" parTransId="{AFAACB40-C77D-4CFF-A221-4D458FCDBCC6}" sibTransId="{C3F7A379-0C0E-4F58-877C-2DAF4929F470}"/>
    <dgm:cxn modelId="{B2C66E3E-0C2B-4F5E-80A0-6D46EA56F668}" type="presParOf" srcId="{EE736986-C9D8-43C2-8BC2-31D3D5AD145B}" destId="{083EDC92-35FF-4382-A6D1-BE7F48864D60}" srcOrd="0" destOrd="0" presId="urn:microsoft.com/office/officeart/2005/8/layout/hList1"/>
    <dgm:cxn modelId="{A4D8D863-43A8-4580-9893-BA3DF619CB88}" type="presParOf" srcId="{083EDC92-35FF-4382-A6D1-BE7F48864D60}" destId="{EA64971F-3098-4871-A022-BAB740C08545}" srcOrd="0" destOrd="0" presId="urn:microsoft.com/office/officeart/2005/8/layout/hList1"/>
    <dgm:cxn modelId="{7C0DA0A8-C94E-4BE0-8406-271E7165308D}" type="presParOf" srcId="{083EDC92-35FF-4382-A6D1-BE7F48864D60}" destId="{28C51DA3-D185-4421-B6AC-3F6E3ED639C5}" srcOrd="1" destOrd="0" presId="urn:microsoft.com/office/officeart/2005/8/layout/hList1"/>
    <dgm:cxn modelId="{38514C19-DBDC-4F43-9ABB-6A76BB8AE674}" type="presParOf" srcId="{EE736986-C9D8-43C2-8BC2-31D3D5AD145B}" destId="{A084F925-B40E-4CD8-AB49-59C77F7077E2}" srcOrd="1" destOrd="0" presId="urn:microsoft.com/office/officeart/2005/8/layout/hList1"/>
    <dgm:cxn modelId="{0047F968-4F33-435A-9F57-CC9C440801ED}" type="presParOf" srcId="{EE736986-C9D8-43C2-8BC2-31D3D5AD145B}" destId="{496F31FA-22B5-4F03-9232-ADF87F4A2338}" srcOrd="2" destOrd="0" presId="urn:microsoft.com/office/officeart/2005/8/layout/hList1"/>
    <dgm:cxn modelId="{621CCA1F-5A95-4160-95D7-FA106618EBEC}" type="presParOf" srcId="{496F31FA-22B5-4F03-9232-ADF87F4A2338}" destId="{B7E191DC-7C0A-4A05-B1B6-29E35115189F}" srcOrd="0" destOrd="0" presId="urn:microsoft.com/office/officeart/2005/8/layout/hList1"/>
    <dgm:cxn modelId="{7D92CA1D-BB3C-42A4-905A-A617EB6FEE11}" type="presParOf" srcId="{496F31FA-22B5-4F03-9232-ADF87F4A2338}" destId="{6C5F50F6-93E4-470B-82D8-D1254DE3F46B}" srcOrd="1" destOrd="0" presId="urn:microsoft.com/office/officeart/2005/8/layout/hList1"/>
    <dgm:cxn modelId="{34A4B48D-4E34-4DCF-948E-49FC4AE627D5}" type="presParOf" srcId="{EE736986-C9D8-43C2-8BC2-31D3D5AD145B}" destId="{79956D1D-B120-47DC-9FC4-DF2C5ED8F365}" srcOrd="3" destOrd="0" presId="urn:microsoft.com/office/officeart/2005/8/layout/hList1"/>
    <dgm:cxn modelId="{EC56F931-F476-4F76-8D21-3DEB93EE59F9}" type="presParOf" srcId="{EE736986-C9D8-43C2-8BC2-31D3D5AD145B}" destId="{E4DE251A-C299-4BE5-A7FD-6B3124E6C425}" srcOrd="4" destOrd="0" presId="urn:microsoft.com/office/officeart/2005/8/layout/hList1"/>
    <dgm:cxn modelId="{67F76F66-CC36-4C32-9109-95FE8BC82FFE}" type="presParOf" srcId="{E4DE251A-C299-4BE5-A7FD-6B3124E6C425}" destId="{846EFBE1-B234-4E3C-A630-B1984AC28B92}" srcOrd="0" destOrd="0" presId="urn:microsoft.com/office/officeart/2005/8/layout/hList1"/>
    <dgm:cxn modelId="{2D0C2FCA-092E-446C-A44A-274286CEE456}" type="presParOf" srcId="{E4DE251A-C299-4BE5-A7FD-6B3124E6C425}" destId="{C3C099AB-8A91-4873-9B9E-1263B7D7BAE4}" srcOrd="1" destOrd="0" presId="urn:microsoft.com/office/officeart/2005/8/layout/hList1"/>
    <dgm:cxn modelId="{BE885D7F-FA80-4C42-B8FD-0EB40558C177}" type="presParOf" srcId="{EE736986-C9D8-43C2-8BC2-31D3D5AD145B}" destId="{0A6BF853-BF18-457E-98DC-6F52C346F9A3}" srcOrd="5" destOrd="0" presId="urn:microsoft.com/office/officeart/2005/8/layout/hList1"/>
    <dgm:cxn modelId="{12E97106-127C-47C0-9D86-2DAAC55FD301}" type="presParOf" srcId="{EE736986-C9D8-43C2-8BC2-31D3D5AD145B}" destId="{2F7AD87F-BD12-42ED-8103-D1DBD4C37C79}" srcOrd="6" destOrd="0" presId="urn:microsoft.com/office/officeart/2005/8/layout/hList1"/>
    <dgm:cxn modelId="{C45D09DF-3F46-47A4-8414-9A968540C947}" type="presParOf" srcId="{2F7AD87F-BD12-42ED-8103-D1DBD4C37C79}" destId="{38A72842-EC4A-4DCE-A1EE-6CE43394BADE}" srcOrd="0" destOrd="0" presId="urn:microsoft.com/office/officeart/2005/8/layout/hList1"/>
    <dgm:cxn modelId="{F3605C6F-F3F5-4BF8-AA7B-B6E5A87960B7}" type="presParOf" srcId="{2F7AD87F-BD12-42ED-8103-D1DBD4C37C79}" destId="{2F332A51-55E1-43B7-8DEA-D6D49BB16389}"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19D2A75-A12D-413F-A555-7D290E89BE7D}" type="doc">
      <dgm:prSet loTypeId="urn:microsoft.com/office/officeart/2008/layout/VerticalCurvedList" loCatId="list" qsTypeId="urn:microsoft.com/office/officeart/2005/8/quickstyle/simple1" qsCatId="simple" csTypeId="urn:microsoft.com/office/officeart/2005/8/colors/accent1_2" csCatId="accent1" phldr="1"/>
      <dgm:spPr/>
      <dgm:t>
        <a:bodyPr rtlCol="0"/>
        <a:lstStyle/>
        <a:p>
          <a:pPr rtl="0"/>
          <a:endParaRPr lang="hu-HU"/>
        </a:p>
      </dgm:t>
    </dgm:pt>
    <dgm:pt modelId="{E70D88A8-5246-4F24-AA74-5E056F3A5E14}">
      <dgm:prSet phldrT="[Szöveg]"/>
      <dgm:spPr/>
      <dgm:t>
        <a:bodyPr rtlCol="0"/>
        <a:lstStyle/>
        <a:p>
          <a:pPr rtl="0"/>
          <a:r>
            <a:rPr lang="en-US" dirty="0" err="1" smtClean="0"/>
            <a:t>Tro</a:t>
          </a:r>
          <a:r>
            <a:rPr lang="sr-Latn-RS" dirty="0" smtClean="0"/>
            <a:t>škovi:</a:t>
          </a:r>
          <a:r>
            <a:rPr lang="en-US" dirty="0" err="1" smtClean="0"/>
            <a:t>pogoršanje</a:t>
          </a:r>
          <a:r>
            <a:rPr lang="en-US" dirty="0" smtClean="0"/>
            <a:t> </a:t>
          </a:r>
          <a:r>
            <a:rPr lang="en-US" dirty="0" err="1" smtClean="0"/>
            <a:t>zdravlja</a:t>
          </a:r>
          <a:r>
            <a:rPr lang="en-US" dirty="0" smtClean="0"/>
            <a:t> </a:t>
          </a:r>
          <a:r>
            <a:rPr lang="en-US" dirty="0" err="1" smtClean="0"/>
            <a:t>miliona</a:t>
          </a:r>
          <a:r>
            <a:rPr lang="en-US" dirty="0" smtClean="0"/>
            <a:t> </a:t>
          </a:r>
          <a:r>
            <a:rPr lang="en-US" dirty="0" err="1" smtClean="0"/>
            <a:t>povećava</a:t>
          </a:r>
          <a:r>
            <a:rPr lang="en-US" dirty="0" smtClean="0"/>
            <a:t> </a:t>
          </a:r>
          <a:r>
            <a:rPr lang="en-US" dirty="0" err="1" smtClean="0"/>
            <a:t>troškove</a:t>
          </a:r>
          <a:r>
            <a:rPr lang="en-US" dirty="0" smtClean="0"/>
            <a:t> </a:t>
          </a:r>
          <a:r>
            <a:rPr lang="en-US" dirty="0" err="1" smtClean="0"/>
            <a:t>zdravstvene</a:t>
          </a:r>
          <a:r>
            <a:rPr lang="en-US" dirty="0" smtClean="0"/>
            <a:t> </a:t>
          </a:r>
          <a:r>
            <a:rPr lang="en-US" dirty="0" err="1" smtClean="0"/>
            <a:t>zaštite</a:t>
          </a:r>
          <a:endParaRPr lang="sr" dirty="0"/>
        </a:p>
      </dgm:t>
    </dgm:pt>
    <dgm:pt modelId="{E01D5EA0-8E60-433F-A495-47572924A352}" type="parTrans" cxnId="{0AF0CB10-0160-4EFB-88DA-5D3FB7E346D0}">
      <dgm:prSet/>
      <dgm:spPr/>
      <dgm:t>
        <a:bodyPr rtlCol="0"/>
        <a:lstStyle/>
        <a:p>
          <a:pPr rtl="0"/>
          <a:endParaRPr lang="hu-HU"/>
        </a:p>
      </dgm:t>
    </dgm:pt>
    <dgm:pt modelId="{5850CB7F-7C87-4494-B19B-0C8C83D45B04}" type="sibTrans" cxnId="{0AF0CB10-0160-4EFB-88DA-5D3FB7E346D0}">
      <dgm:prSet/>
      <dgm:spPr/>
      <dgm:t>
        <a:bodyPr rtlCol="0"/>
        <a:lstStyle/>
        <a:p>
          <a:pPr rtl="0"/>
          <a:endParaRPr lang="hu-HU"/>
        </a:p>
      </dgm:t>
    </dgm:pt>
    <dgm:pt modelId="{0638D086-1E16-405E-B780-3A88A85FFB00}">
      <dgm:prSet/>
      <dgm:spPr/>
      <dgm:t>
        <a:bodyPr rtlCol="0"/>
        <a:lstStyle/>
        <a:p>
          <a:pPr rtl="0"/>
          <a:r>
            <a:rPr lang="sr" dirty="0" smtClean="0"/>
            <a:t>Kvalitet: </a:t>
          </a:r>
          <a:r>
            <a:rPr lang="en-US" dirty="0" err="1" smtClean="0"/>
            <a:t>Kada</a:t>
          </a:r>
          <a:r>
            <a:rPr lang="en-US" dirty="0" smtClean="0"/>
            <a:t> </a:t>
          </a:r>
          <a:r>
            <a:rPr lang="en-US" dirty="0" err="1" smtClean="0"/>
            <a:t>su</a:t>
          </a:r>
          <a:r>
            <a:rPr lang="en-US" dirty="0" smtClean="0"/>
            <a:t> </a:t>
          </a:r>
          <a:r>
            <a:rPr lang="en-US" dirty="0" err="1" smtClean="0"/>
            <a:t>neke</a:t>
          </a:r>
          <a:r>
            <a:rPr lang="en-US" dirty="0" smtClean="0"/>
            <a:t> </a:t>
          </a:r>
          <a:r>
            <a:rPr lang="en-US" dirty="0" err="1" smtClean="0"/>
            <a:t>bolnice</a:t>
          </a:r>
          <a:r>
            <a:rPr lang="en-US" dirty="0" smtClean="0"/>
            <a:t> </a:t>
          </a:r>
          <a:r>
            <a:rPr lang="en-US" dirty="0" err="1" smtClean="0"/>
            <a:t>prinuđene</a:t>
          </a:r>
          <a:r>
            <a:rPr lang="en-US" dirty="0" smtClean="0"/>
            <a:t> da se </a:t>
          </a:r>
          <a:r>
            <a:rPr lang="en-US" dirty="0" err="1" smtClean="0"/>
            <a:t>zatvore</a:t>
          </a:r>
          <a:r>
            <a:rPr lang="en-US" dirty="0" smtClean="0"/>
            <a:t>, </a:t>
          </a:r>
          <a:r>
            <a:rPr lang="en-US" dirty="0" err="1" smtClean="0"/>
            <a:t>druge</a:t>
          </a:r>
          <a:r>
            <a:rPr lang="en-US" dirty="0" smtClean="0"/>
            <a:t> </a:t>
          </a:r>
          <a:r>
            <a:rPr lang="en-US" dirty="0" err="1" smtClean="0"/>
            <a:t>mogu</a:t>
          </a:r>
          <a:r>
            <a:rPr lang="en-US" dirty="0" smtClean="0"/>
            <a:t> </a:t>
          </a:r>
          <a:r>
            <a:rPr lang="en-US" dirty="0" err="1" smtClean="0"/>
            <a:t>postati</a:t>
          </a:r>
          <a:r>
            <a:rPr lang="en-US" dirty="0" smtClean="0"/>
            <a:t> </a:t>
          </a:r>
          <a:r>
            <a:rPr lang="en-US" dirty="0" err="1" smtClean="0"/>
            <a:t>preopterećene</a:t>
          </a:r>
          <a:r>
            <a:rPr lang="en-US" dirty="0" smtClean="0"/>
            <a:t> </a:t>
          </a:r>
          <a:r>
            <a:rPr lang="en-US" dirty="0" err="1" smtClean="0"/>
            <a:t>svojim</a:t>
          </a:r>
          <a:r>
            <a:rPr lang="en-US" dirty="0" smtClean="0"/>
            <a:t> </a:t>
          </a:r>
          <a:r>
            <a:rPr lang="en-US" dirty="0" err="1" smtClean="0"/>
            <a:t>kapacitetima</a:t>
          </a:r>
          <a:r>
            <a:rPr lang="en-US" dirty="0" smtClean="0"/>
            <a:t>.</a:t>
          </a:r>
          <a:endParaRPr lang="hu-HU" dirty="0"/>
        </a:p>
      </dgm:t>
    </dgm:pt>
    <dgm:pt modelId="{DE7FC15F-41E4-4827-A141-990E8FBC3C91}" type="parTrans" cxnId="{F45663B2-486A-4D44-B83A-A9C206044B0E}">
      <dgm:prSet/>
      <dgm:spPr/>
      <dgm:t>
        <a:bodyPr rtlCol="0"/>
        <a:lstStyle/>
        <a:p>
          <a:pPr rtl="0"/>
          <a:endParaRPr lang="hu-HU"/>
        </a:p>
      </dgm:t>
    </dgm:pt>
    <dgm:pt modelId="{87DB6C19-5F54-4531-BCF1-AAE63739F52B}" type="sibTrans" cxnId="{F45663B2-486A-4D44-B83A-A9C206044B0E}">
      <dgm:prSet/>
      <dgm:spPr/>
      <dgm:t>
        <a:bodyPr rtlCol="0"/>
        <a:lstStyle/>
        <a:p>
          <a:pPr rtl="0"/>
          <a:endParaRPr lang="hu-HU"/>
        </a:p>
      </dgm:t>
    </dgm:pt>
    <dgm:pt modelId="{149635A7-0384-494E-B0EE-141ED98F5FA5}">
      <dgm:prSet/>
      <dgm:spPr/>
      <dgm:t>
        <a:bodyPr rtlCol="0"/>
        <a:lstStyle/>
        <a:p>
          <a:pPr rtl="0"/>
          <a:r>
            <a:rPr lang="sr" dirty="0" smtClean="0"/>
            <a:t>Kapital:</a:t>
          </a:r>
          <a:r>
            <a:rPr lang="en-US" dirty="0" err="1" smtClean="0"/>
            <a:t>Klimatske</a:t>
          </a:r>
          <a:r>
            <a:rPr lang="en-US" dirty="0" smtClean="0"/>
            <a:t> </a:t>
          </a:r>
          <a:r>
            <a:rPr lang="en-US" dirty="0" err="1" smtClean="0"/>
            <a:t>promene</a:t>
          </a:r>
          <a:r>
            <a:rPr lang="en-US" dirty="0" smtClean="0"/>
            <a:t> ne </a:t>
          </a:r>
          <a:r>
            <a:rPr lang="en-US" dirty="0" err="1" smtClean="0"/>
            <a:t>utiču</a:t>
          </a:r>
          <a:r>
            <a:rPr lang="en-US" dirty="0" smtClean="0"/>
            <a:t> </a:t>
          </a:r>
          <a:r>
            <a:rPr lang="en-US" dirty="0" err="1" smtClean="0"/>
            <a:t>podjednako</a:t>
          </a:r>
          <a:r>
            <a:rPr lang="en-US" dirty="0" smtClean="0"/>
            <a:t> </a:t>
          </a:r>
          <a:r>
            <a:rPr lang="en-US" dirty="0" err="1" smtClean="0"/>
            <a:t>na</a:t>
          </a:r>
          <a:r>
            <a:rPr lang="en-US" dirty="0" smtClean="0"/>
            <a:t> </a:t>
          </a:r>
          <a:r>
            <a:rPr lang="en-US" dirty="0" err="1" smtClean="0"/>
            <a:t>ljude</a:t>
          </a:r>
          <a:r>
            <a:rPr lang="en-US" dirty="0" smtClean="0"/>
            <a:t>; u </a:t>
          </a:r>
          <a:r>
            <a:rPr lang="en-US" dirty="0" err="1" smtClean="0"/>
            <a:t>stvari</a:t>
          </a:r>
          <a:r>
            <a:rPr lang="en-US" dirty="0" smtClean="0"/>
            <a:t>, </a:t>
          </a:r>
          <a:r>
            <a:rPr lang="en-US" dirty="0" err="1" smtClean="0"/>
            <a:t>produbljuje</a:t>
          </a:r>
          <a:r>
            <a:rPr lang="en-US" dirty="0" smtClean="0"/>
            <a:t> </a:t>
          </a:r>
          <a:r>
            <a:rPr lang="en-US" dirty="0" err="1" smtClean="0"/>
            <a:t>već</a:t>
          </a:r>
          <a:r>
            <a:rPr lang="en-US" dirty="0" smtClean="0"/>
            <a:t> </a:t>
          </a:r>
          <a:r>
            <a:rPr lang="en-US" dirty="0" err="1" smtClean="0"/>
            <a:t>postojeće</a:t>
          </a:r>
          <a:r>
            <a:rPr lang="en-US" dirty="0" smtClean="0"/>
            <a:t> </a:t>
          </a:r>
          <a:r>
            <a:rPr lang="en-US" dirty="0" err="1" smtClean="0"/>
            <a:t>nejednakosti</a:t>
          </a:r>
          <a:r>
            <a:rPr lang="en-US" dirty="0" smtClean="0"/>
            <a:t> </a:t>
          </a:r>
          <a:r>
            <a:rPr lang="en-US" dirty="0" err="1" smtClean="0"/>
            <a:t>uzimajući</a:t>
          </a:r>
          <a:r>
            <a:rPr lang="en-US" dirty="0" smtClean="0"/>
            <a:t> </a:t>
          </a:r>
          <a:r>
            <a:rPr lang="en-US" dirty="0" err="1" smtClean="0"/>
            <a:t>najveći</a:t>
          </a:r>
          <a:r>
            <a:rPr lang="en-US" dirty="0" smtClean="0"/>
            <a:t> </a:t>
          </a:r>
          <a:r>
            <a:rPr lang="en-US" dirty="0" err="1" smtClean="0"/>
            <a:t>danak</a:t>
          </a:r>
          <a:r>
            <a:rPr lang="en-US" dirty="0" smtClean="0"/>
            <a:t> </a:t>
          </a:r>
          <a:r>
            <a:rPr lang="en-US" dirty="0" err="1" smtClean="0"/>
            <a:t>onima</a:t>
          </a:r>
          <a:r>
            <a:rPr lang="en-US" dirty="0" smtClean="0"/>
            <a:t> </a:t>
          </a:r>
          <a:r>
            <a:rPr lang="en-US" dirty="0" err="1" smtClean="0"/>
            <a:t>koji</a:t>
          </a:r>
          <a:r>
            <a:rPr lang="en-US" dirty="0" smtClean="0"/>
            <a:t> </a:t>
          </a:r>
          <a:r>
            <a:rPr lang="en-US" dirty="0" err="1" smtClean="0"/>
            <a:t>su</a:t>
          </a:r>
          <a:r>
            <a:rPr lang="en-US" dirty="0" smtClean="0"/>
            <a:t> </a:t>
          </a:r>
          <a:r>
            <a:rPr lang="en-US" dirty="0" err="1" smtClean="0"/>
            <a:t>već</a:t>
          </a:r>
          <a:r>
            <a:rPr lang="en-US" dirty="0" smtClean="0"/>
            <a:t> pod </a:t>
          </a:r>
          <a:r>
            <a:rPr lang="en-US" dirty="0" err="1" smtClean="0"/>
            <a:t>povećanim</a:t>
          </a:r>
          <a:r>
            <a:rPr lang="en-US" dirty="0" smtClean="0"/>
            <a:t> </a:t>
          </a:r>
          <a:r>
            <a:rPr lang="en-US" dirty="0" err="1" smtClean="0"/>
            <a:t>rizikom</a:t>
          </a:r>
          <a:r>
            <a:rPr lang="en-US" dirty="0" smtClean="0"/>
            <a:t>. </a:t>
          </a:r>
          <a:endParaRPr lang="sr" dirty="0"/>
        </a:p>
      </dgm:t>
    </dgm:pt>
    <dgm:pt modelId="{917B4C3D-F93A-4C9A-9914-D4D982DA57FE}" type="parTrans" cxnId="{EDD373EB-D2D3-452E-B05F-5539BF2CCDA8}">
      <dgm:prSet/>
      <dgm:spPr/>
      <dgm:t>
        <a:bodyPr rtlCol="0"/>
        <a:lstStyle/>
        <a:p>
          <a:pPr rtl="0"/>
          <a:endParaRPr lang="hu-HU"/>
        </a:p>
      </dgm:t>
    </dgm:pt>
    <dgm:pt modelId="{2DC4FA39-1AA8-4412-967F-F49B3036F83B}" type="sibTrans" cxnId="{EDD373EB-D2D3-452E-B05F-5539BF2CCDA8}">
      <dgm:prSet/>
      <dgm:spPr/>
      <dgm:t>
        <a:bodyPr rtlCol="0"/>
        <a:lstStyle/>
        <a:p>
          <a:pPr rtl="0"/>
          <a:endParaRPr lang="hu-HU"/>
        </a:p>
      </dgm:t>
    </dgm:pt>
    <dgm:pt modelId="{722BBB1D-7219-4BB8-A1C0-89167B1DA6A8}">
      <dgm:prSet/>
      <dgm:spPr/>
      <dgm:t>
        <a:bodyPr rtlCol="0"/>
        <a:lstStyle/>
        <a:p>
          <a:pPr rtl="0"/>
          <a:r>
            <a:rPr lang="sr" dirty="0" smtClean="0"/>
            <a:t>Pristup: </a:t>
          </a:r>
          <a:r>
            <a:rPr lang="en-US" dirty="0" err="1" smtClean="0"/>
            <a:t>Ekstremni</a:t>
          </a:r>
          <a:r>
            <a:rPr lang="en-US" dirty="0" smtClean="0"/>
            <a:t> </a:t>
          </a:r>
          <a:r>
            <a:rPr lang="en-US" dirty="0" err="1" smtClean="0"/>
            <a:t>klimatski</a:t>
          </a:r>
          <a:r>
            <a:rPr lang="en-US" dirty="0" smtClean="0"/>
            <a:t> </a:t>
          </a:r>
          <a:r>
            <a:rPr lang="en-US" dirty="0" err="1" smtClean="0"/>
            <a:t>događaji</a:t>
          </a:r>
          <a:r>
            <a:rPr lang="en-US" dirty="0" smtClean="0"/>
            <a:t> </a:t>
          </a:r>
          <a:r>
            <a:rPr lang="en-US" dirty="0" err="1" smtClean="0"/>
            <a:t>dovode</a:t>
          </a:r>
          <a:r>
            <a:rPr lang="en-US" dirty="0" smtClean="0"/>
            <a:t> do </a:t>
          </a:r>
          <a:r>
            <a:rPr lang="en-US" dirty="0" err="1" smtClean="0"/>
            <a:t>poremećaja</a:t>
          </a:r>
          <a:r>
            <a:rPr lang="en-US" dirty="0" smtClean="0"/>
            <a:t> </a:t>
          </a:r>
          <a:r>
            <a:rPr lang="en-US" dirty="0" err="1" smtClean="0"/>
            <a:t>zdravstvenog</a:t>
          </a:r>
          <a:r>
            <a:rPr lang="en-US" dirty="0" smtClean="0"/>
            <a:t> </a:t>
          </a:r>
          <a:r>
            <a:rPr lang="en-US" dirty="0" err="1" smtClean="0"/>
            <a:t>sistema</a:t>
          </a:r>
          <a:r>
            <a:rPr lang="en-US" dirty="0" smtClean="0"/>
            <a:t>. </a:t>
          </a:r>
          <a:endParaRPr lang="sr" dirty="0"/>
        </a:p>
      </dgm:t>
    </dgm:pt>
    <dgm:pt modelId="{9F285EC8-EB42-4C3A-B599-DCD7A3DADD49}" type="parTrans" cxnId="{29D91017-FC28-4BDF-9EA7-A78A616D87CF}">
      <dgm:prSet/>
      <dgm:spPr/>
      <dgm:t>
        <a:bodyPr rtlCol="0"/>
        <a:lstStyle/>
        <a:p>
          <a:pPr rtl="0"/>
          <a:endParaRPr lang="hu-HU"/>
        </a:p>
      </dgm:t>
    </dgm:pt>
    <dgm:pt modelId="{0277BF9C-B87C-4CBB-80D6-D5EE3A4FE87C}" type="sibTrans" cxnId="{29D91017-FC28-4BDF-9EA7-A78A616D87CF}">
      <dgm:prSet/>
      <dgm:spPr/>
      <dgm:t>
        <a:bodyPr rtlCol="0"/>
        <a:lstStyle/>
        <a:p>
          <a:pPr rtl="0"/>
          <a:endParaRPr lang="hu-HU"/>
        </a:p>
      </dgm:t>
    </dgm:pt>
    <dgm:pt modelId="{C724AC2B-D757-4DCD-AE79-60F2221CD2AD}" type="pres">
      <dgm:prSet presAssocID="{D19D2A75-A12D-413F-A555-7D290E89BE7D}" presName="Name0" presStyleCnt="0">
        <dgm:presLayoutVars>
          <dgm:chMax val="7"/>
          <dgm:chPref val="7"/>
          <dgm:dir/>
        </dgm:presLayoutVars>
      </dgm:prSet>
      <dgm:spPr/>
      <dgm:t>
        <a:bodyPr/>
        <a:lstStyle/>
        <a:p>
          <a:endParaRPr lang="en-US"/>
        </a:p>
      </dgm:t>
    </dgm:pt>
    <dgm:pt modelId="{E2C7B7F2-9CE2-45D7-A6E9-E2521DCF68AC}" type="pres">
      <dgm:prSet presAssocID="{D19D2A75-A12D-413F-A555-7D290E89BE7D}" presName="Name1" presStyleCnt="0"/>
      <dgm:spPr/>
    </dgm:pt>
    <dgm:pt modelId="{2875DE82-8FE1-4713-A3F5-23B06074938C}" type="pres">
      <dgm:prSet presAssocID="{D19D2A75-A12D-413F-A555-7D290E89BE7D}" presName="cycle" presStyleCnt="0"/>
      <dgm:spPr/>
    </dgm:pt>
    <dgm:pt modelId="{6DCEEEB1-9268-45E2-92F5-2284CBBFA38C}" type="pres">
      <dgm:prSet presAssocID="{D19D2A75-A12D-413F-A555-7D290E89BE7D}" presName="srcNode" presStyleLbl="node1" presStyleIdx="0" presStyleCnt="4"/>
      <dgm:spPr/>
    </dgm:pt>
    <dgm:pt modelId="{D92DDE60-CEC7-48B9-A107-585A313B2692}" type="pres">
      <dgm:prSet presAssocID="{D19D2A75-A12D-413F-A555-7D290E89BE7D}" presName="conn" presStyleLbl="parChTrans1D2" presStyleIdx="0" presStyleCnt="1"/>
      <dgm:spPr/>
      <dgm:t>
        <a:bodyPr/>
        <a:lstStyle/>
        <a:p>
          <a:endParaRPr lang="en-US"/>
        </a:p>
      </dgm:t>
    </dgm:pt>
    <dgm:pt modelId="{5098C60C-D40B-4793-B63C-FC7303604820}" type="pres">
      <dgm:prSet presAssocID="{D19D2A75-A12D-413F-A555-7D290E89BE7D}" presName="extraNode" presStyleLbl="node1" presStyleIdx="0" presStyleCnt="4"/>
      <dgm:spPr/>
    </dgm:pt>
    <dgm:pt modelId="{B0C3CEC4-9827-49E7-B29C-C54379279918}" type="pres">
      <dgm:prSet presAssocID="{D19D2A75-A12D-413F-A555-7D290E89BE7D}" presName="dstNode" presStyleLbl="node1" presStyleIdx="0" presStyleCnt="4"/>
      <dgm:spPr/>
    </dgm:pt>
    <dgm:pt modelId="{A3A58262-1C8F-48B1-BF8C-7A47B158D069}" type="pres">
      <dgm:prSet presAssocID="{E70D88A8-5246-4F24-AA74-5E056F3A5E14}" presName="text_1" presStyleLbl="node1" presStyleIdx="0" presStyleCnt="4" custScaleY="113131">
        <dgm:presLayoutVars>
          <dgm:bulletEnabled val="1"/>
        </dgm:presLayoutVars>
      </dgm:prSet>
      <dgm:spPr/>
      <dgm:t>
        <a:bodyPr/>
        <a:lstStyle/>
        <a:p>
          <a:endParaRPr lang="en-US"/>
        </a:p>
      </dgm:t>
    </dgm:pt>
    <dgm:pt modelId="{1F8B8CDC-03BB-4C7F-AEC1-CCF2779CB7C5}" type="pres">
      <dgm:prSet presAssocID="{E70D88A8-5246-4F24-AA74-5E056F3A5E14}" presName="accent_1" presStyleCnt="0"/>
      <dgm:spPr/>
    </dgm:pt>
    <dgm:pt modelId="{30460E53-F1CA-4F3C-AE20-16794AF65EBD}" type="pres">
      <dgm:prSet presAssocID="{E70D88A8-5246-4F24-AA74-5E056F3A5E14}" presName="accentRepeatNode" presStyleLbl="solidFgAcc1" presStyleIdx="0" presStyleCnt="4"/>
      <dgm:spPr/>
    </dgm:pt>
    <dgm:pt modelId="{7809B153-00AE-4CE0-88C5-8C03FF8A8BC0}" type="pres">
      <dgm:prSet presAssocID="{149635A7-0384-494E-B0EE-141ED98F5FA5}" presName="text_2" presStyleLbl="node1" presStyleIdx="1" presStyleCnt="4" custScaleY="112295">
        <dgm:presLayoutVars>
          <dgm:bulletEnabled val="1"/>
        </dgm:presLayoutVars>
      </dgm:prSet>
      <dgm:spPr/>
      <dgm:t>
        <a:bodyPr/>
        <a:lstStyle/>
        <a:p>
          <a:endParaRPr lang="en-US"/>
        </a:p>
      </dgm:t>
    </dgm:pt>
    <dgm:pt modelId="{92187000-5FE6-4CF3-A7DE-10E9F35D82E9}" type="pres">
      <dgm:prSet presAssocID="{149635A7-0384-494E-B0EE-141ED98F5FA5}" presName="accent_2" presStyleCnt="0"/>
      <dgm:spPr/>
    </dgm:pt>
    <dgm:pt modelId="{5E8B08DB-2160-49D0-BACE-8F443F6B5B18}" type="pres">
      <dgm:prSet presAssocID="{149635A7-0384-494E-B0EE-141ED98F5FA5}" presName="accentRepeatNode" presStyleLbl="solidFgAcc1" presStyleIdx="1" presStyleCnt="4"/>
      <dgm:spPr/>
    </dgm:pt>
    <dgm:pt modelId="{5D778B9F-32A4-4B86-83D2-D8F209BF92CC}" type="pres">
      <dgm:prSet presAssocID="{722BBB1D-7219-4BB8-A1C0-89167B1DA6A8}" presName="text_3" presStyleLbl="node1" presStyleIdx="2" presStyleCnt="4" custScaleY="107905">
        <dgm:presLayoutVars>
          <dgm:bulletEnabled val="1"/>
        </dgm:presLayoutVars>
      </dgm:prSet>
      <dgm:spPr/>
      <dgm:t>
        <a:bodyPr/>
        <a:lstStyle/>
        <a:p>
          <a:endParaRPr lang="en-US"/>
        </a:p>
      </dgm:t>
    </dgm:pt>
    <dgm:pt modelId="{B92A1BBD-4670-41CB-A6E6-B55599C75E5B}" type="pres">
      <dgm:prSet presAssocID="{722BBB1D-7219-4BB8-A1C0-89167B1DA6A8}" presName="accent_3" presStyleCnt="0"/>
      <dgm:spPr/>
    </dgm:pt>
    <dgm:pt modelId="{05B13765-B720-4D5A-8BBF-5B09D5FE8137}" type="pres">
      <dgm:prSet presAssocID="{722BBB1D-7219-4BB8-A1C0-89167B1DA6A8}" presName="accentRepeatNode" presStyleLbl="solidFgAcc1" presStyleIdx="2" presStyleCnt="4"/>
      <dgm:spPr/>
    </dgm:pt>
    <dgm:pt modelId="{5A7CB068-B3E7-4678-B847-10E413685486}" type="pres">
      <dgm:prSet presAssocID="{0638D086-1E16-405E-B780-3A88A85FFB00}" presName="text_4" presStyleLbl="node1" presStyleIdx="3" presStyleCnt="4" custScaleY="118145" custLinFactNeighborX="77" custLinFactNeighborY="-4176">
        <dgm:presLayoutVars>
          <dgm:bulletEnabled val="1"/>
        </dgm:presLayoutVars>
      </dgm:prSet>
      <dgm:spPr/>
      <dgm:t>
        <a:bodyPr/>
        <a:lstStyle/>
        <a:p>
          <a:endParaRPr lang="en-US"/>
        </a:p>
      </dgm:t>
    </dgm:pt>
    <dgm:pt modelId="{6D4E809E-C86F-4C63-8851-5A31EEFC460B}" type="pres">
      <dgm:prSet presAssocID="{0638D086-1E16-405E-B780-3A88A85FFB00}" presName="accent_4" presStyleCnt="0"/>
      <dgm:spPr/>
    </dgm:pt>
    <dgm:pt modelId="{DF5B215E-F114-4DB9-B0C7-5F1EE1E73AFA}" type="pres">
      <dgm:prSet presAssocID="{0638D086-1E16-405E-B780-3A88A85FFB00}" presName="accentRepeatNode" presStyleLbl="solidFgAcc1" presStyleIdx="3" presStyleCnt="4"/>
      <dgm:spPr/>
    </dgm:pt>
  </dgm:ptLst>
  <dgm:cxnLst>
    <dgm:cxn modelId="{19F6F3B1-DA65-444A-93B9-E822663C258A}" type="presOf" srcId="{5850CB7F-7C87-4494-B19B-0C8C83D45B04}" destId="{D92DDE60-CEC7-48B9-A107-585A313B2692}" srcOrd="0" destOrd="0" presId="urn:microsoft.com/office/officeart/2008/layout/VerticalCurvedList"/>
    <dgm:cxn modelId="{F45663B2-486A-4D44-B83A-A9C206044B0E}" srcId="{D19D2A75-A12D-413F-A555-7D290E89BE7D}" destId="{0638D086-1E16-405E-B780-3A88A85FFB00}" srcOrd="3" destOrd="0" parTransId="{DE7FC15F-41E4-4827-A141-990E8FBC3C91}" sibTransId="{87DB6C19-5F54-4531-BCF1-AAE63739F52B}"/>
    <dgm:cxn modelId="{D5C403D0-C63F-4D3C-B155-C57EBB3F5F58}" type="presOf" srcId="{D19D2A75-A12D-413F-A555-7D290E89BE7D}" destId="{C724AC2B-D757-4DCD-AE79-60F2221CD2AD}" srcOrd="0" destOrd="0" presId="urn:microsoft.com/office/officeart/2008/layout/VerticalCurvedList"/>
    <dgm:cxn modelId="{29D91017-FC28-4BDF-9EA7-A78A616D87CF}" srcId="{D19D2A75-A12D-413F-A555-7D290E89BE7D}" destId="{722BBB1D-7219-4BB8-A1C0-89167B1DA6A8}" srcOrd="2" destOrd="0" parTransId="{9F285EC8-EB42-4C3A-B599-DCD7A3DADD49}" sibTransId="{0277BF9C-B87C-4CBB-80D6-D5EE3A4FE87C}"/>
    <dgm:cxn modelId="{0AF0CB10-0160-4EFB-88DA-5D3FB7E346D0}" srcId="{D19D2A75-A12D-413F-A555-7D290E89BE7D}" destId="{E70D88A8-5246-4F24-AA74-5E056F3A5E14}" srcOrd="0" destOrd="0" parTransId="{E01D5EA0-8E60-433F-A495-47572924A352}" sibTransId="{5850CB7F-7C87-4494-B19B-0C8C83D45B04}"/>
    <dgm:cxn modelId="{ECDB4CF2-7F43-4B49-97CA-B841542BCAB1}" type="presOf" srcId="{722BBB1D-7219-4BB8-A1C0-89167B1DA6A8}" destId="{5D778B9F-32A4-4B86-83D2-D8F209BF92CC}" srcOrd="0" destOrd="0" presId="urn:microsoft.com/office/officeart/2008/layout/VerticalCurvedList"/>
    <dgm:cxn modelId="{A330747B-AFB6-428A-898C-CF2507048E0C}" type="presOf" srcId="{0638D086-1E16-405E-B780-3A88A85FFB00}" destId="{5A7CB068-B3E7-4678-B847-10E413685486}" srcOrd="0" destOrd="0" presId="urn:microsoft.com/office/officeart/2008/layout/VerticalCurvedList"/>
    <dgm:cxn modelId="{D7CE668B-ABF1-4AD3-B15D-ABE136AAB57B}" type="presOf" srcId="{149635A7-0384-494E-B0EE-141ED98F5FA5}" destId="{7809B153-00AE-4CE0-88C5-8C03FF8A8BC0}" srcOrd="0" destOrd="0" presId="urn:microsoft.com/office/officeart/2008/layout/VerticalCurvedList"/>
    <dgm:cxn modelId="{EDD373EB-D2D3-452E-B05F-5539BF2CCDA8}" srcId="{D19D2A75-A12D-413F-A555-7D290E89BE7D}" destId="{149635A7-0384-494E-B0EE-141ED98F5FA5}" srcOrd="1" destOrd="0" parTransId="{917B4C3D-F93A-4C9A-9914-D4D982DA57FE}" sibTransId="{2DC4FA39-1AA8-4412-967F-F49B3036F83B}"/>
    <dgm:cxn modelId="{1F9A41EA-C0AB-4481-888C-A238A50E17EE}" type="presOf" srcId="{E70D88A8-5246-4F24-AA74-5E056F3A5E14}" destId="{A3A58262-1C8F-48B1-BF8C-7A47B158D069}" srcOrd="0" destOrd="0" presId="urn:microsoft.com/office/officeart/2008/layout/VerticalCurvedList"/>
    <dgm:cxn modelId="{D2F5F07B-45EB-42A5-810A-AA20E3182E4E}" type="presParOf" srcId="{C724AC2B-D757-4DCD-AE79-60F2221CD2AD}" destId="{E2C7B7F2-9CE2-45D7-A6E9-E2521DCF68AC}" srcOrd="0" destOrd="0" presId="urn:microsoft.com/office/officeart/2008/layout/VerticalCurvedList"/>
    <dgm:cxn modelId="{8B5A1956-9BB1-4363-8FB7-792FD3FF9819}" type="presParOf" srcId="{E2C7B7F2-9CE2-45D7-A6E9-E2521DCF68AC}" destId="{2875DE82-8FE1-4713-A3F5-23B06074938C}" srcOrd="0" destOrd="0" presId="urn:microsoft.com/office/officeart/2008/layout/VerticalCurvedList"/>
    <dgm:cxn modelId="{4A2B6BF3-8E2C-4D1C-BC9B-D253CCB0DF7E}" type="presParOf" srcId="{2875DE82-8FE1-4713-A3F5-23B06074938C}" destId="{6DCEEEB1-9268-45E2-92F5-2284CBBFA38C}" srcOrd="0" destOrd="0" presId="urn:microsoft.com/office/officeart/2008/layout/VerticalCurvedList"/>
    <dgm:cxn modelId="{89A645DE-051E-4926-B98A-CDBBA2903268}" type="presParOf" srcId="{2875DE82-8FE1-4713-A3F5-23B06074938C}" destId="{D92DDE60-CEC7-48B9-A107-585A313B2692}" srcOrd="1" destOrd="0" presId="urn:microsoft.com/office/officeart/2008/layout/VerticalCurvedList"/>
    <dgm:cxn modelId="{EDD918EE-C966-40D7-8536-4EA429FB7CE3}" type="presParOf" srcId="{2875DE82-8FE1-4713-A3F5-23B06074938C}" destId="{5098C60C-D40B-4793-B63C-FC7303604820}" srcOrd="2" destOrd="0" presId="urn:microsoft.com/office/officeart/2008/layout/VerticalCurvedList"/>
    <dgm:cxn modelId="{2718ECDA-F32A-4FD0-BA04-42F7412D03FC}" type="presParOf" srcId="{2875DE82-8FE1-4713-A3F5-23B06074938C}" destId="{B0C3CEC4-9827-49E7-B29C-C54379279918}" srcOrd="3" destOrd="0" presId="urn:microsoft.com/office/officeart/2008/layout/VerticalCurvedList"/>
    <dgm:cxn modelId="{043534DA-3B98-4DA5-B528-00B09CF8453D}" type="presParOf" srcId="{E2C7B7F2-9CE2-45D7-A6E9-E2521DCF68AC}" destId="{A3A58262-1C8F-48B1-BF8C-7A47B158D069}" srcOrd="1" destOrd="0" presId="urn:microsoft.com/office/officeart/2008/layout/VerticalCurvedList"/>
    <dgm:cxn modelId="{CAAC7DFF-2B99-4F62-9081-6AD1BA34D8A5}" type="presParOf" srcId="{E2C7B7F2-9CE2-45D7-A6E9-E2521DCF68AC}" destId="{1F8B8CDC-03BB-4C7F-AEC1-CCF2779CB7C5}" srcOrd="2" destOrd="0" presId="urn:microsoft.com/office/officeart/2008/layout/VerticalCurvedList"/>
    <dgm:cxn modelId="{7890DEBE-B9FB-498B-91FC-DE262D2D7CD4}" type="presParOf" srcId="{1F8B8CDC-03BB-4C7F-AEC1-CCF2779CB7C5}" destId="{30460E53-F1CA-4F3C-AE20-16794AF65EBD}" srcOrd="0" destOrd="0" presId="urn:microsoft.com/office/officeart/2008/layout/VerticalCurvedList"/>
    <dgm:cxn modelId="{C79034D4-9E8B-4480-BB11-D97B2171087D}" type="presParOf" srcId="{E2C7B7F2-9CE2-45D7-A6E9-E2521DCF68AC}" destId="{7809B153-00AE-4CE0-88C5-8C03FF8A8BC0}" srcOrd="3" destOrd="0" presId="urn:microsoft.com/office/officeart/2008/layout/VerticalCurvedList"/>
    <dgm:cxn modelId="{FFBCB32C-65AB-475F-8FB1-A0A81EF6014A}" type="presParOf" srcId="{E2C7B7F2-9CE2-45D7-A6E9-E2521DCF68AC}" destId="{92187000-5FE6-4CF3-A7DE-10E9F35D82E9}" srcOrd="4" destOrd="0" presId="urn:microsoft.com/office/officeart/2008/layout/VerticalCurvedList"/>
    <dgm:cxn modelId="{453DC747-5574-4D5A-BA6E-33F6BAF2AA9D}" type="presParOf" srcId="{92187000-5FE6-4CF3-A7DE-10E9F35D82E9}" destId="{5E8B08DB-2160-49D0-BACE-8F443F6B5B18}" srcOrd="0" destOrd="0" presId="urn:microsoft.com/office/officeart/2008/layout/VerticalCurvedList"/>
    <dgm:cxn modelId="{28EBB55B-585C-47FF-B1F2-5796DECB08D3}" type="presParOf" srcId="{E2C7B7F2-9CE2-45D7-A6E9-E2521DCF68AC}" destId="{5D778B9F-32A4-4B86-83D2-D8F209BF92CC}" srcOrd="5" destOrd="0" presId="urn:microsoft.com/office/officeart/2008/layout/VerticalCurvedList"/>
    <dgm:cxn modelId="{D7744AE4-D977-4B6E-A629-AEFFD48FB065}" type="presParOf" srcId="{E2C7B7F2-9CE2-45D7-A6E9-E2521DCF68AC}" destId="{B92A1BBD-4670-41CB-A6E6-B55599C75E5B}" srcOrd="6" destOrd="0" presId="urn:microsoft.com/office/officeart/2008/layout/VerticalCurvedList"/>
    <dgm:cxn modelId="{ADC29FA7-17DC-4720-9E5C-A6ED14C74F74}" type="presParOf" srcId="{B92A1BBD-4670-41CB-A6E6-B55599C75E5B}" destId="{05B13765-B720-4D5A-8BBF-5B09D5FE8137}" srcOrd="0" destOrd="0" presId="urn:microsoft.com/office/officeart/2008/layout/VerticalCurvedList"/>
    <dgm:cxn modelId="{D373D40C-27A1-4509-AECD-EBD833D66208}" type="presParOf" srcId="{E2C7B7F2-9CE2-45D7-A6E9-E2521DCF68AC}" destId="{5A7CB068-B3E7-4678-B847-10E413685486}" srcOrd="7" destOrd="0" presId="urn:microsoft.com/office/officeart/2008/layout/VerticalCurvedList"/>
    <dgm:cxn modelId="{D3AF0126-07C2-4990-9154-5390723ED42C}" type="presParOf" srcId="{E2C7B7F2-9CE2-45D7-A6E9-E2521DCF68AC}" destId="{6D4E809E-C86F-4C63-8851-5A31EEFC460B}" srcOrd="8" destOrd="0" presId="urn:microsoft.com/office/officeart/2008/layout/VerticalCurvedList"/>
    <dgm:cxn modelId="{0B18F98A-F518-4D09-AA16-425360F847D7}" type="presParOf" srcId="{6D4E809E-C86F-4C63-8851-5A31EEFC460B}" destId="{DF5B215E-F114-4DB9-B0C7-5F1EE1E73AFA}"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688A912-C153-4688-B18F-BC0B2EC4C837}" type="doc">
      <dgm:prSet loTypeId="urn:microsoft.com/office/officeart/2005/8/layout/radial2" loCatId="relationship" qsTypeId="urn:microsoft.com/office/officeart/2005/8/quickstyle/simple1" qsCatId="simple" csTypeId="urn:microsoft.com/office/officeart/2005/8/colors/accent1_2" csCatId="accent1" phldr="1"/>
      <dgm:spPr/>
      <dgm:t>
        <a:bodyPr rtlCol="0"/>
        <a:lstStyle/>
        <a:p>
          <a:pPr rtl="0"/>
          <a:endParaRPr lang="hu-HU"/>
        </a:p>
      </dgm:t>
    </dgm:pt>
    <dgm:pt modelId="{1E815395-E96C-4A70-AEFF-E65C848CE76B}">
      <dgm:prSet/>
      <dgm:spPr/>
      <dgm:t>
        <a:bodyPr rtlCol="0"/>
        <a:lstStyle/>
        <a:p>
          <a:pPr rtl="0"/>
          <a:r>
            <a:rPr lang="pl-PL" b="1" dirty="0" smtClean="0"/>
            <a:t>Ključne pretnje po zdravlje radnika</a:t>
          </a:r>
          <a:endParaRPr lang="en-US" b="1" dirty="0" smtClean="0"/>
        </a:p>
      </dgm:t>
    </dgm:pt>
    <dgm:pt modelId="{7D256436-992A-4DE2-943A-8E5B618CE168}" type="parTrans" cxnId="{70CD3402-AAE7-46CF-8952-7DD0621082DB}">
      <dgm:prSet/>
      <dgm:spPr/>
      <dgm:t>
        <a:bodyPr rtlCol="0"/>
        <a:lstStyle/>
        <a:p>
          <a:pPr rtl="0"/>
          <a:endParaRPr lang="hu-HU"/>
        </a:p>
      </dgm:t>
    </dgm:pt>
    <dgm:pt modelId="{9F9E35FA-8878-4CA2-A901-24A54FF5D588}" type="sibTrans" cxnId="{70CD3402-AAE7-46CF-8952-7DD0621082DB}">
      <dgm:prSet/>
      <dgm:spPr/>
      <dgm:t>
        <a:bodyPr rtlCol="0"/>
        <a:lstStyle/>
        <a:p>
          <a:pPr rtl="0"/>
          <a:endParaRPr lang="hu-HU"/>
        </a:p>
      </dgm:t>
    </dgm:pt>
    <dgm:pt modelId="{0FE5802E-BFA6-4F25-9C8A-19BC960C0B57}">
      <dgm:prSet/>
      <dgm:spPr/>
      <dgm:t>
        <a:bodyPr rtlCol="0"/>
        <a:lstStyle/>
        <a:p>
          <a:pPr rtl="0">
            <a:lnSpc>
              <a:spcPct val="130000"/>
            </a:lnSpc>
          </a:pPr>
          <a:r>
            <a:rPr lang="en-US" dirty="0" err="1" smtClean="0">
              <a:solidFill>
                <a:schemeClr val="tx1"/>
              </a:solidFill>
            </a:rPr>
            <a:t>Toplotne</a:t>
          </a:r>
          <a:r>
            <a:rPr lang="en-US" dirty="0" smtClean="0">
              <a:solidFill>
                <a:schemeClr val="tx1"/>
              </a:solidFill>
            </a:rPr>
            <a:t> </a:t>
          </a:r>
          <a:r>
            <a:rPr lang="en-US" dirty="0" err="1" smtClean="0">
              <a:solidFill>
                <a:schemeClr val="tx1"/>
              </a:solidFill>
            </a:rPr>
            <a:t>bolesti</a:t>
          </a:r>
          <a:endParaRPr lang="hu-HU" dirty="0">
            <a:solidFill>
              <a:schemeClr val="tx1"/>
            </a:solidFill>
          </a:endParaRPr>
        </a:p>
      </dgm:t>
    </dgm:pt>
    <dgm:pt modelId="{B0C35D43-DBB0-45C9-9DEE-BE30D5EB2C85}" type="parTrans" cxnId="{C94AB9DA-9F6E-407D-86AF-51563C96D3B5}">
      <dgm:prSet/>
      <dgm:spPr/>
      <dgm:t>
        <a:bodyPr rtlCol="0"/>
        <a:lstStyle/>
        <a:p>
          <a:pPr rtl="0"/>
          <a:endParaRPr lang="hu-HU"/>
        </a:p>
      </dgm:t>
    </dgm:pt>
    <dgm:pt modelId="{C77404F0-B008-45DD-AFDA-CF9C62AD3E0D}" type="sibTrans" cxnId="{C94AB9DA-9F6E-407D-86AF-51563C96D3B5}">
      <dgm:prSet/>
      <dgm:spPr/>
      <dgm:t>
        <a:bodyPr rtlCol="0"/>
        <a:lstStyle/>
        <a:p>
          <a:pPr rtl="0"/>
          <a:endParaRPr lang="hu-HU"/>
        </a:p>
      </dgm:t>
    </dgm:pt>
    <dgm:pt modelId="{51E7A84B-1868-4E7C-9358-D3C7C21E5ACB}">
      <dgm:prSet/>
      <dgm:spPr/>
      <dgm:t>
        <a:bodyPr/>
        <a:lstStyle/>
        <a:p>
          <a:pPr>
            <a:lnSpc>
              <a:spcPct val="130000"/>
            </a:lnSpc>
          </a:pPr>
          <a:r>
            <a:rPr lang="en-US" dirty="0">
              <a:solidFill>
                <a:schemeClr val="tx1"/>
              </a:solidFill>
            </a:rPr>
            <a:t>Respiratorne bolesti</a:t>
          </a:r>
        </a:p>
      </dgm:t>
    </dgm:pt>
    <dgm:pt modelId="{3E17FF89-F7C3-4376-8300-A393FF549833}" type="parTrans" cxnId="{001F45E9-74BC-4846-9171-2082A19BCF51}">
      <dgm:prSet/>
      <dgm:spPr/>
      <dgm:t>
        <a:bodyPr/>
        <a:lstStyle/>
        <a:p>
          <a:endParaRPr lang="en-US"/>
        </a:p>
      </dgm:t>
    </dgm:pt>
    <dgm:pt modelId="{DB940158-C029-45F7-AB46-1FDBA48AA564}" type="sibTrans" cxnId="{001F45E9-74BC-4846-9171-2082A19BCF51}">
      <dgm:prSet/>
      <dgm:spPr/>
      <dgm:t>
        <a:bodyPr/>
        <a:lstStyle/>
        <a:p>
          <a:endParaRPr lang="en-US"/>
        </a:p>
      </dgm:t>
    </dgm:pt>
    <dgm:pt modelId="{CF1B1D51-F362-4D37-AF49-4535AD10B468}">
      <dgm:prSet/>
      <dgm:spPr/>
      <dgm:t>
        <a:bodyPr/>
        <a:lstStyle/>
        <a:p>
          <a:pPr>
            <a:lnSpc>
              <a:spcPct val="130000"/>
            </a:lnSpc>
          </a:pPr>
          <a:r>
            <a:rPr lang="pl-PL" dirty="0">
              <a:solidFill>
                <a:schemeClr val="tx1"/>
              </a:solidFill>
            </a:rPr>
            <a:t>Efekti na fizičko i mentalno zdravlje</a:t>
          </a:r>
          <a:endParaRPr lang="en-US" dirty="0">
            <a:solidFill>
              <a:schemeClr val="tx1"/>
            </a:solidFill>
          </a:endParaRPr>
        </a:p>
      </dgm:t>
    </dgm:pt>
    <dgm:pt modelId="{5C430661-7D5C-42F4-B454-01558E6024FA}" type="parTrans" cxnId="{45AF63C6-616A-4360-B710-95A69DA7E5F0}">
      <dgm:prSet/>
      <dgm:spPr/>
      <dgm:t>
        <a:bodyPr/>
        <a:lstStyle/>
        <a:p>
          <a:endParaRPr lang="en-US"/>
        </a:p>
      </dgm:t>
    </dgm:pt>
    <dgm:pt modelId="{6501D234-35E1-4061-93C2-0A8345749BA3}" type="sibTrans" cxnId="{45AF63C6-616A-4360-B710-95A69DA7E5F0}">
      <dgm:prSet/>
      <dgm:spPr/>
      <dgm:t>
        <a:bodyPr/>
        <a:lstStyle/>
        <a:p>
          <a:endParaRPr lang="en-US"/>
        </a:p>
      </dgm:t>
    </dgm:pt>
    <dgm:pt modelId="{C2B803F9-ED6B-496F-82A0-2F46FD8195E4}">
      <dgm:prSet/>
      <dgm:spPr/>
      <dgm:t>
        <a:bodyPr/>
        <a:lstStyle/>
        <a:p>
          <a:pPr>
            <a:lnSpc>
              <a:spcPct val="130000"/>
            </a:lnSpc>
          </a:pPr>
          <a:r>
            <a:rPr lang="it-IT" dirty="0">
              <a:solidFill>
                <a:schemeClr val="tx1"/>
              </a:solidFill>
            </a:rPr>
            <a:t>Bolesti povezane sa insektima i krpeljima</a:t>
          </a:r>
          <a:endParaRPr lang="en-US" dirty="0">
            <a:solidFill>
              <a:schemeClr val="tx1"/>
            </a:solidFill>
          </a:endParaRPr>
        </a:p>
      </dgm:t>
    </dgm:pt>
    <dgm:pt modelId="{1C34E456-BD39-4188-AC8D-F0EB02D143E2}" type="parTrans" cxnId="{9FBC20D6-E0DC-4FAD-AF3A-A9CD88CE2337}">
      <dgm:prSet/>
      <dgm:spPr/>
      <dgm:t>
        <a:bodyPr/>
        <a:lstStyle/>
        <a:p>
          <a:endParaRPr lang="en-US"/>
        </a:p>
      </dgm:t>
    </dgm:pt>
    <dgm:pt modelId="{CEEC537C-15A6-46B9-AA78-9D14FC3DB3C9}" type="sibTrans" cxnId="{9FBC20D6-E0DC-4FAD-AF3A-A9CD88CE2337}">
      <dgm:prSet/>
      <dgm:spPr/>
      <dgm:t>
        <a:bodyPr/>
        <a:lstStyle/>
        <a:p>
          <a:endParaRPr lang="en-US"/>
        </a:p>
      </dgm:t>
    </dgm:pt>
    <dgm:pt modelId="{87E59630-8262-466E-8644-A686B221C793}">
      <dgm:prSet/>
      <dgm:spPr/>
      <dgm:t>
        <a:bodyPr/>
        <a:lstStyle/>
        <a:p>
          <a:pPr>
            <a:lnSpc>
              <a:spcPct val="130000"/>
            </a:lnSpc>
          </a:pPr>
          <a:r>
            <a:rPr lang="en-US" dirty="0">
              <a:solidFill>
                <a:schemeClr val="tx1"/>
              </a:solidFill>
            </a:rPr>
            <a:t>Efekti vezani za pesticide</a:t>
          </a:r>
        </a:p>
      </dgm:t>
    </dgm:pt>
    <dgm:pt modelId="{3C2A82EB-0AF4-42C9-BD98-CC9EACC5FBC7}" type="parTrans" cxnId="{C3905FEA-62F2-4965-AAE1-6A5C177B20B3}">
      <dgm:prSet/>
      <dgm:spPr/>
      <dgm:t>
        <a:bodyPr/>
        <a:lstStyle/>
        <a:p>
          <a:endParaRPr lang="en-US"/>
        </a:p>
      </dgm:t>
    </dgm:pt>
    <dgm:pt modelId="{3A8877F7-FE1C-4418-8F24-3038EE8F9207}" type="sibTrans" cxnId="{C3905FEA-62F2-4965-AAE1-6A5C177B20B3}">
      <dgm:prSet/>
      <dgm:spPr/>
      <dgm:t>
        <a:bodyPr/>
        <a:lstStyle/>
        <a:p>
          <a:endParaRPr lang="en-US"/>
        </a:p>
      </dgm:t>
    </dgm:pt>
    <dgm:pt modelId="{09A084EE-E6C0-4016-8A81-7964F7FFC352}" type="pres">
      <dgm:prSet presAssocID="{A688A912-C153-4688-B18F-BC0B2EC4C837}" presName="composite" presStyleCnt="0">
        <dgm:presLayoutVars>
          <dgm:chMax val="5"/>
          <dgm:dir/>
          <dgm:animLvl val="ctr"/>
          <dgm:resizeHandles val="exact"/>
        </dgm:presLayoutVars>
      </dgm:prSet>
      <dgm:spPr/>
      <dgm:t>
        <a:bodyPr/>
        <a:lstStyle/>
        <a:p>
          <a:endParaRPr lang="en-US"/>
        </a:p>
      </dgm:t>
    </dgm:pt>
    <dgm:pt modelId="{98752DFE-6078-4799-A73A-119D86BD9084}" type="pres">
      <dgm:prSet presAssocID="{A688A912-C153-4688-B18F-BC0B2EC4C837}" presName="cycle" presStyleCnt="0"/>
      <dgm:spPr/>
    </dgm:pt>
    <dgm:pt modelId="{6A4887E9-0049-4081-B8AE-EEE4852E7A62}" type="pres">
      <dgm:prSet presAssocID="{A688A912-C153-4688-B18F-BC0B2EC4C837}" presName="centerShape" presStyleCnt="0"/>
      <dgm:spPr/>
    </dgm:pt>
    <dgm:pt modelId="{C2F00679-5AB7-470D-9915-634C1713E359}" type="pres">
      <dgm:prSet presAssocID="{A688A912-C153-4688-B18F-BC0B2EC4C837}" presName="connSite" presStyleLbl="node1" presStyleIdx="0" presStyleCnt="2"/>
      <dgm:spPr/>
    </dgm:pt>
    <dgm:pt modelId="{D0D1086B-4CC5-43FA-878C-A30807C001B4}" type="pres">
      <dgm:prSet presAssocID="{A688A912-C153-4688-B18F-BC0B2EC4C837}" presName="visible" presStyleLbl="node1" presStyleIdx="0" presStyleCnt="2"/>
      <dgm:spPr>
        <a:blipFill rotWithShape="1">
          <a:blip xmlns:r="http://schemas.openxmlformats.org/officeDocument/2006/relationships" r:embed="rId1"/>
          <a:stretch>
            <a:fillRect/>
          </a:stretch>
        </a:blipFill>
      </dgm:spPr>
    </dgm:pt>
    <dgm:pt modelId="{550C5FFE-D796-4835-85DE-AD088500AD8D}" type="pres">
      <dgm:prSet presAssocID="{7D256436-992A-4DE2-943A-8E5B618CE168}" presName="Name25" presStyleLbl="parChTrans1D1" presStyleIdx="0" presStyleCnt="1"/>
      <dgm:spPr/>
      <dgm:t>
        <a:bodyPr/>
        <a:lstStyle/>
        <a:p>
          <a:endParaRPr lang="en-US"/>
        </a:p>
      </dgm:t>
    </dgm:pt>
    <dgm:pt modelId="{7B88EA52-C7DE-43EC-B8C4-A69725639923}" type="pres">
      <dgm:prSet presAssocID="{1E815395-E96C-4A70-AEFF-E65C848CE76B}" presName="node" presStyleCnt="0"/>
      <dgm:spPr/>
    </dgm:pt>
    <dgm:pt modelId="{22BB89B0-1D9D-4576-8685-6981D1A872F9}" type="pres">
      <dgm:prSet presAssocID="{1E815395-E96C-4A70-AEFF-E65C848CE76B}" presName="parentNode" presStyleLbl="node1" presStyleIdx="1" presStyleCnt="2" custScaleY="119367">
        <dgm:presLayoutVars>
          <dgm:chMax val="1"/>
          <dgm:bulletEnabled val="1"/>
        </dgm:presLayoutVars>
      </dgm:prSet>
      <dgm:spPr/>
      <dgm:t>
        <a:bodyPr/>
        <a:lstStyle/>
        <a:p>
          <a:endParaRPr lang="en-US"/>
        </a:p>
      </dgm:t>
    </dgm:pt>
    <dgm:pt modelId="{56117B7F-4B1F-4073-AF24-43981A7159AE}" type="pres">
      <dgm:prSet presAssocID="{1E815395-E96C-4A70-AEFF-E65C848CE76B}" presName="childNode" presStyleLbl="revTx" presStyleIdx="0" presStyleCnt="1">
        <dgm:presLayoutVars>
          <dgm:bulletEnabled val="1"/>
        </dgm:presLayoutVars>
      </dgm:prSet>
      <dgm:spPr/>
      <dgm:t>
        <a:bodyPr/>
        <a:lstStyle/>
        <a:p>
          <a:endParaRPr lang="en-US"/>
        </a:p>
      </dgm:t>
    </dgm:pt>
  </dgm:ptLst>
  <dgm:cxnLst>
    <dgm:cxn modelId="{611406EE-8F7D-4C79-8EF3-348D7B946EA3}" type="presOf" srcId="{CF1B1D51-F362-4D37-AF49-4535AD10B468}" destId="{56117B7F-4B1F-4073-AF24-43981A7159AE}" srcOrd="0" destOrd="2" presId="urn:microsoft.com/office/officeart/2005/8/layout/radial2"/>
    <dgm:cxn modelId="{001F45E9-74BC-4846-9171-2082A19BCF51}" srcId="{1E815395-E96C-4A70-AEFF-E65C848CE76B}" destId="{51E7A84B-1868-4E7C-9358-D3C7C21E5ACB}" srcOrd="1" destOrd="0" parTransId="{3E17FF89-F7C3-4376-8300-A393FF549833}" sibTransId="{DB940158-C029-45F7-AB46-1FDBA48AA564}"/>
    <dgm:cxn modelId="{C3905FEA-62F2-4965-AAE1-6A5C177B20B3}" srcId="{1E815395-E96C-4A70-AEFF-E65C848CE76B}" destId="{87E59630-8262-466E-8644-A686B221C793}" srcOrd="4" destOrd="0" parTransId="{3C2A82EB-0AF4-42C9-BD98-CC9EACC5FBC7}" sibTransId="{3A8877F7-FE1C-4418-8F24-3038EE8F9207}"/>
    <dgm:cxn modelId="{08BF7590-CE56-45AD-9973-9140486CA4C2}" type="presOf" srcId="{C2B803F9-ED6B-496F-82A0-2F46FD8195E4}" destId="{56117B7F-4B1F-4073-AF24-43981A7159AE}" srcOrd="0" destOrd="3" presId="urn:microsoft.com/office/officeart/2005/8/layout/radial2"/>
    <dgm:cxn modelId="{1DFBBA27-92C1-4C90-888C-F27C806E7FDF}" type="presOf" srcId="{87E59630-8262-466E-8644-A686B221C793}" destId="{56117B7F-4B1F-4073-AF24-43981A7159AE}" srcOrd="0" destOrd="4" presId="urn:microsoft.com/office/officeart/2005/8/layout/radial2"/>
    <dgm:cxn modelId="{26999E3C-64F4-4D5F-A185-9C70341670E0}" type="presOf" srcId="{0FE5802E-BFA6-4F25-9C8A-19BC960C0B57}" destId="{56117B7F-4B1F-4073-AF24-43981A7159AE}" srcOrd="0" destOrd="0" presId="urn:microsoft.com/office/officeart/2005/8/layout/radial2"/>
    <dgm:cxn modelId="{9FBC20D6-E0DC-4FAD-AF3A-A9CD88CE2337}" srcId="{1E815395-E96C-4A70-AEFF-E65C848CE76B}" destId="{C2B803F9-ED6B-496F-82A0-2F46FD8195E4}" srcOrd="3" destOrd="0" parTransId="{1C34E456-BD39-4188-AC8D-F0EB02D143E2}" sibTransId="{CEEC537C-15A6-46B9-AA78-9D14FC3DB3C9}"/>
    <dgm:cxn modelId="{45AF63C6-616A-4360-B710-95A69DA7E5F0}" srcId="{1E815395-E96C-4A70-AEFF-E65C848CE76B}" destId="{CF1B1D51-F362-4D37-AF49-4535AD10B468}" srcOrd="2" destOrd="0" parTransId="{5C430661-7D5C-42F4-B454-01558E6024FA}" sibTransId="{6501D234-35E1-4061-93C2-0A8345749BA3}"/>
    <dgm:cxn modelId="{878087AB-8F9D-4FF4-AE8C-B3D39C1FBF05}" type="presOf" srcId="{51E7A84B-1868-4E7C-9358-D3C7C21E5ACB}" destId="{56117B7F-4B1F-4073-AF24-43981A7159AE}" srcOrd="0" destOrd="1" presId="urn:microsoft.com/office/officeart/2005/8/layout/radial2"/>
    <dgm:cxn modelId="{4B25B79B-A3E6-4D35-9703-248F16490B5D}" type="presOf" srcId="{1E815395-E96C-4A70-AEFF-E65C848CE76B}" destId="{22BB89B0-1D9D-4576-8685-6981D1A872F9}" srcOrd="0" destOrd="0" presId="urn:microsoft.com/office/officeart/2005/8/layout/radial2"/>
    <dgm:cxn modelId="{F69B5AB3-A035-4046-B6EF-42FC4B5FDF2C}" type="presOf" srcId="{7D256436-992A-4DE2-943A-8E5B618CE168}" destId="{550C5FFE-D796-4835-85DE-AD088500AD8D}" srcOrd="0" destOrd="0" presId="urn:microsoft.com/office/officeart/2005/8/layout/radial2"/>
    <dgm:cxn modelId="{EC99709B-B6B1-4049-8BE4-7EB75A4BEFFC}" type="presOf" srcId="{A688A912-C153-4688-B18F-BC0B2EC4C837}" destId="{09A084EE-E6C0-4016-8A81-7964F7FFC352}" srcOrd="0" destOrd="0" presId="urn:microsoft.com/office/officeart/2005/8/layout/radial2"/>
    <dgm:cxn modelId="{70CD3402-AAE7-46CF-8952-7DD0621082DB}" srcId="{A688A912-C153-4688-B18F-BC0B2EC4C837}" destId="{1E815395-E96C-4A70-AEFF-E65C848CE76B}" srcOrd="0" destOrd="0" parTransId="{7D256436-992A-4DE2-943A-8E5B618CE168}" sibTransId="{9F9E35FA-8878-4CA2-A901-24A54FF5D588}"/>
    <dgm:cxn modelId="{C94AB9DA-9F6E-407D-86AF-51563C96D3B5}" srcId="{1E815395-E96C-4A70-AEFF-E65C848CE76B}" destId="{0FE5802E-BFA6-4F25-9C8A-19BC960C0B57}" srcOrd="0" destOrd="0" parTransId="{B0C35D43-DBB0-45C9-9DEE-BE30D5EB2C85}" sibTransId="{C77404F0-B008-45DD-AFDA-CF9C62AD3E0D}"/>
    <dgm:cxn modelId="{07B8AABD-EA5F-47E3-955E-59C9062AF5DE}" type="presParOf" srcId="{09A084EE-E6C0-4016-8A81-7964F7FFC352}" destId="{98752DFE-6078-4799-A73A-119D86BD9084}" srcOrd="0" destOrd="0" presId="urn:microsoft.com/office/officeart/2005/8/layout/radial2"/>
    <dgm:cxn modelId="{9AFF0D68-493C-465A-A399-553D9DFFA70A}" type="presParOf" srcId="{98752DFE-6078-4799-A73A-119D86BD9084}" destId="{6A4887E9-0049-4081-B8AE-EEE4852E7A62}" srcOrd="0" destOrd="0" presId="urn:microsoft.com/office/officeart/2005/8/layout/radial2"/>
    <dgm:cxn modelId="{C629D048-7759-4E15-B8D6-D56020C79299}" type="presParOf" srcId="{6A4887E9-0049-4081-B8AE-EEE4852E7A62}" destId="{C2F00679-5AB7-470D-9915-634C1713E359}" srcOrd="0" destOrd="0" presId="urn:microsoft.com/office/officeart/2005/8/layout/radial2"/>
    <dgm:cxn modelId="{2ACEEFA3-E4C2-4226-BAED-ADDE2F59EF89}" type="presParOf" srcId="{6A4887E9-0049-4081-B8AE-EEE4852E7A62}" destId="{D0D1086B-4CC5-43FA-878C-A30807C001B4}" srcOrd="1" destOrd="0" presId="urn:microsoft.com/office/officeart/2005/8/layout/radial2"/>
    <dgm:cxn modelId="{82C647E1-E254-48B4-BEFF-9A95744E6CF7}" type="presParOf" srcId="{98752DFE-6078-4799-A73A-119D86BD9084}" destId="{550C5FFE-D796-4835-85DE-AD088500AD8D}" srcOrd="1" destOrd="0" presId="urn:microsoft.com/office/officeart/2005/8/layout/radial2"/>
    <dgm:cxn modelId="{AAE619C2-5226-4727-B843-880E104CBCF7}" type="presParOf" srcId="{98752DFE-6078-4799-A73A-119D86BD9084}" destId="{7B88EA52-C7DE-43EC-B8C4-A69725639923}" srcOrd="2" destOrd="0" presId="urn:microsoft.com/office/officeart/2005/8/layout/radial2"/>
    <dgm:cxn modelId="{47D69BE5-6E59-4CAF-A5E4-532472E7775A}" type="presParOf" srcId="{7B88EA52-C7DE-43EC-B8C4-A69725639923}" destId="{22BB89B0-1D9D-4576-8685-6981D1A872F9}" srcOrd="0" destOrd="0" presId="urn:microsoft.com/office/officeart/2005/8/layout/radial2"/>
    <dgm:cxn modelId="{6D5A747F-5BBF-4205-85CA-D4EBEA50DF66}" type="presParOf" srcId="{7B88EA52-C7DE-43EC-B8C4-A69725639923}" destId="{56117B7F-4B1F-4073-AF24-43981A7159AE}" srcOrd="1" destOrd="0" presId="urn:microsoft.com/office/officeart/2005/8/layout/radial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A64971F-3098-4871-A022-BAB740C08545}">
      <dsp:nvSpPr>
        <dsp:cNvPr id="0" name=""/>
        <dsp:cNvSpPr/>
      </dsp:nvSpPr>
      <dsp:spPr>
        <a:xfrm>
          <a:off x="4284" y="711169"/>
          <a:ext cx="2576371" cy="1030548"/>
        </a:xfrm>
        <a:prstGeom prst="rect">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w="6350" cap="flat" cmpd="sng" algn="ctr">
          <a:solidFill>
            <a:schemeClr val="accent1">
              <a:hueOff val="0"/>
              <a:satOff val="0"/>
              <a:lumOff val="0"/>
              <a:alphaOff val="0"/>
            </a:schemeClr>
          </a:solidFill>
          <a:prstDash val="solid"/>
          <a:miter lim="800000"/>
        </a:ln>
        <a:effectLst/>
      </dsp:spPr>
      <dsp:style>
        <a:lnRef idx="1">
          <a:scrgbClr r="0" g="0" b="0"/>
        </a:lnRef>
        <a:fillRef idx="2">
          <a:scrgbClr r="0" g="0" b="0"/>
        </a:fillRef>
        <a:effectRef idx="1">
          <a:scrgbClr r="0" g="0" b="0"/>
        </a:effectRef>
        <a:fontRef idx="minor">
          <a:schemeClr val="dk1"/>
        </a:fontRef>
      </dsp:style>
      <dsp:txBody>
        <a:bodyPr spcFirstLastPara="0" vert="horz" wrap="square" lIns="142240" tIns="81280" rIns="142240" bIns="81280" numCol="1" spcCol="1270" rtlCol="0" anchor="ctr" anchorCtr="0">
          <a:noAutofit/>
        </a:bodyPr>
        <a:lstStyle/>
        <a:p>
          <a:pPr lvl="0" algn="ctr" defTabSz="889000" rtl="0">
            <a:lnSpc>
              <a:spcPct val="90000"/>
            </a:lnSpc>
            <a:spcBef>
              <a:spcPct val="0"/>
            </a:spcBef>
            <a:spcAft>
              <a:spcPct val="35000"/>
            </a:spcAft>
          </a:pPr>
          <a:r>
            <a:rPr lang="en-US" sz="2000" b="1" kern="1200" dirty="0" err="1" smtClean="0">
              <a:latin typeface="+mn-lt"/>
              <a:sym typeface="PT Sans" charset="-52"/>
            </a:rPr>
            <a:t>Direktno</a:t>
          </a:r>
          <a:r>
            <a:rPr lang="en-US" sz="2000" b="1" kern="1200" dirty="0" smtClean="0">
              <a:latin typeface="+mn-lt"/>
              <a:sym typeface="PT Sans" charset="-52"/>
            </a:rPr>
            <a:t> </a:t>
          </a:r>
          <a:r>
            <a:rPr lang="en-US" sz="2000" b="1" kern="1200" dirty="0" err="1" smtClean="0">
              <a:latin typeface="+mn-lt"/>
              <a:sym typeface="PT Sans" charset="-52"/>
            </a:rPr>
            <a:t>utiču</a:t>
          </a:r>
          <a:r>
            <a:rPr lang="en-US" sz="2000" b="1" kern="1200" dirty="0" smtClean="0">
              <a:latin typeface="+mn-lt"/>
              <a:sym typeface="PT Sans" charset="-52"/>
            </a:rPr>
            <a:t> </a:t>
          </a:r>
          <a:r>
            <a:rPr lang="en-US" sz="2000" b="1" kern="1200" dirty="0" err="1" smtClean="0">
              <a:latin typeface="+mn-lt"/>
              <a:sym typeface="PT Sans" charset="-52"/>
            </a:rPr>
            <a:t>na</a:t>
          </a:r>
          <a:r>
            <a:rPr lang="en-US" sz="2000" b="1" kern="1200" dirty="0" smtClean="0">
              <a:latin typeface="+mn-lt"/>
              <a:sym typeface="PT Sans" charset="-52"/>
            </a:rPr>
            <a:t> </a:t>
          </a:r>
          <a:r>
            <a:rPr lang="en-US" sz="2000" b="1" kern="1200" dirty="0" err="1" smtClean="0">
              <a:latin typeface="+mn-lt"/>
              <a:sym typeface="PT Sans" charset="-52"/>
            </a:rPr>
            <a:t>zdravlje</a:t>
          </a:r>
          <a:endParaRPr lang="en-US" sz="2000" b="1" kern="1200" dirty="0" smtClean="0">
            <a:latin typeface="+mn-lt"/>
            <a:sym typeface="PT Sans" charset="-52"/>
          </a:endParaRPr>
        </a:p>
      </dsp:txBody>
      <dsp:txXfrm>
        <a:off x="4284" y="711169"/>
        <a:ext cx="2576371" cy="1030548"/>
      </dsp:txXfrm>
    </dsp:sp>
    <dsp:sp modelId="{28C51DA3-D185-4421-B6AC-3F6E3ED639C5}">
      <dsp:nvSpPr>
        <dsp:cNvPr id="0" name=""/>
        <dsp:cNvSpPr/>
      </dsp:nvSpPr>
      <dsp:spPr>
        <a:xfrm>
          <a:off x="4284" y="1741717"/>
          <a:ext cx="2576371" cy="3250080"/>
        </a:xfrm>
        <a:prstGeom prst="rect">
          <a:avLst/>
        </a:prstGeom>
        <a:solidFill>
          <a:schemeClr val="accent1">
            <a:alpha val="90000"/>
            <a:tint val="40000"/>
            <a:hueOff val="0"/>
            <a:satOff val="0"/>
            <a:lumOff val="0"/>
            <a:alphaOff val="0"/>
          </a:schemeClr>
        </a:solidFill>
        <a:ln w="6350" cap="flat" cmpd="sng" algn="ctr">
          <a:solidFill>
            <a:schemeClr val="accent1">
              <a:alpha val="90000"/>
              <a:tint val="40000"/>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28016" tIns="128016" rIns="170688" bIns="192024" numCol="1" spcCol="1270" rtlCol="0" anchor="t" anchorCtr="0">
          <a:noAutofit/>
        </a:bodyPr>
        <a:lstStyle/>
        <a:p>
          <a:pPr marL="228600" lvl="1" indent="-228600" algn="l" defTabSz="1066800" rtl="0">
            <a:lnSpc>
              <a:spcPct val="90000"/>
            </a:lnSpc>
            <a:spcBef>
              <a:spcPct val="0"/>
            </a:spcBef>
            <a:spcAft>
              <a:spcPct val="15000"/>
            </a:spcAft>
            <a:buChar char="••"/>
          </a:pPr>
          <a:r>
            <a:rPr lang="en-US" sz="2400" kern="1200" dirty="0" err="1" smtClean="0"/>
            <a:t>Ekstremne</a:t>
          </a:r>
          <a:r>
            <a:rPr lang="en-US" sz="2400" kern="1200" dirty="0" smtClean="0"/>
            <a:t> </a:t>
          </a:r>
          <a:r>
            <a:rPr lang="en-US" sz="2400" kern="1200" dirty="0" err="1" smtClean="0"/>
            <a:t>toplote</a:t>
          </a:r>
          <a:endParaRPr lang="en-US" sz="2400" kern="1200" dirty="0"/>
        </a:p>
        <a:p>
          <a:pPr marL="228600" lvl="1" indent="-228600" algn="l" defTabSz="1066800">
            <a:lnSpc>
              <a:spcPct val="90000"/>
            </a:lnSpc>
            <a:spcBef>
              <a:spcPct val="0"/>
            </a:spcBef>
            <a:spcAft>
              <a:spcPct val="15000"/>
            </a:spcAft>
            <a:buChar char="••"/>
          </a:pPr>
          <a:r>
            <a:rPr lang="en-US" sz="2400" kern="1200" dirty="0"/>
            <a:t>Zagađenje vazduha</a:t>
          </a:r>
        </a:p>
        <a:p>
          <a:pPr marL="228600" lvl="1" indent="-228600" algn="l" defTabSz="1066800">
            <a:lnSpc>
              <a:spcPct val="90000"/>
            </a:lnSpc>
            <a:spcBef>
              <a:spcPct val="0"/>
            </a:spcBef>
            <a:spcAft>
              <a:spcPct val="15000"/>
            </a:spcAft>
            <a:buChar char="••"/>
          </a:pPr>
          <a:r>
            <a:rPr lang="en-US" sz="2400" kern="1200" dirty="0"/>
            <a:t>Ektremne vremenske prilike</a:t>
          </a:r>
        </a:p>
        <a:p>
          <a:pPr marL="228600" lvl="1" indent="-228600" algn="l" defTabSz="1066800" rtl="0">
            <a:lnSpc>
              <a:spcPct val="90000"/>
            </a:lnSpc>
            <a:spcBef>
              <a:spcPct val="0"/>
            </a:spcBef>
            <a:spcAft>
              <a:spcPct val="15000"/>
            </a:spcAft>
            <a:buChar char="••"/>
          </a:pPr>
          <a:endParaRPr lang="hu-HU" sz="2400" kern="1200" dirty="0">
            <a:solidFill>
              <a:schemeClr val="tx1"/>
            </a:solidFill>
          </a:endParaRPr>
        </a:p>
      </dsp:txBody>
      <dsp:txXfrm>
        <a:off x="4284" y="1741717"/>
        <a:ext cx="2576371" cy="3250080"/>
      </dsp:txXfrm>
    </dsp:sp>
    <dsp:sp modelId="{B7E191DC-7C0A-4A05-B1B6-29E35115189F}">
      <dsp:nvSpPr>
        <dsp:cNvPr id="0" name=""/>
        <dsp:cNvSpPr/>
      </dsp:nvSpPr>
      <dsp:spPr>
        <a:xfrm>
          <a:off x="2941348" y="711169"/>
          <a:ext cx="2576371" cy="1030548"/>
        </a:xfrm>
        <a:prstGeom prst="rect">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w="6350" cap="flat" cmpd="sng" algn="ctr">
          <a:solidFill>
            <a:schemeClr val="accent1">
              <a:hueOff val="0"/>
              <a:satOff val="0"/>
              <a:lumOff val="0"/>
              <a:alphaOff val="0"/>
            </a:schemeClr>
          </a:solidFill>
          <a:prstDash val="solid"/>
          <a:miter lim="800000"/>
        </a:ln>
        <a:effectLst/>
      </dsp:spPr>
      <dsp:style>
        <a:lnRef idx="1">
          <a:scrgbClr r="0" g="0" b="0"/>
        </a:lnRef>
        <a:fillRef idx="2">
          <a:scrgbClr r="0" g="0" b="0"/>
        </a:fillRef>
        <a:effectRef idx="1">
          <a:scrgbClr r="0" g="0" b="0"/>
        </a:effectRef>
        <a:fontRef idx="minor">
          <a:schemeClr val="dk1"/>
        </a:fontRef>
      </dsp:style>
      <dsp:txBody>
        <a:bodyPr spcFirstLastPara="0" vert="horz" wrap="square" lIns="142240" tIns="81280" rIns="142240" bIns="81280" numCol="1" spcCol="1270" rtlCol="0" anchor="ctr" anchorCtr="0">
          <a:noAutofit/>
        </a:bodyPr>
        <a:lstStyle/>
        <a:p>
          <a:pPr lvl="0" algn="ctr" defTabSz="889000" rtl="0">
            <a:lnSpc>
              <a:spcPct val="90000"/>
            </a:lnSpc>
            <a:spcBef>
              <a:spcPct val="0"/>
            </a:spcBef>
            <a:spcAft>
              <a:spcPct val="35000"/>
            </a:spcAft>
          </a:pPr>
          <a:r>
            <a:rPr lang="en-US" sz="2000" b="1" kern="1200" dirty="0" err="1" smtClean="0">
              <a:latin typeface="+mn-lt"/>
              <a:sym typeface="PT Sans" charset="-52"/>
            </a:rPr>
            <a:t>Širenje</a:t>
          </a:r>
          <a:r>
            <a:rPr lang="en-US" sz="2000" b="1" kern="1200" dirty="0" smtClean="0">
              <a:latin typeface="+mn-lt"/>
              <a:sym typeface="PT Sans" charset="-52"/>
            </a:rPr>
            <a:t> </a:t>
          </a:r>
          <a:r>
            <a:rPr lang="en-US" sz="2000" b="1" kern="1200" dirty="0" err="1" smtClean="0">
              <a:latin typeface="+mn-lt"/>
              <a:sym typeface="PT Sans" charset="-52"/>
            </a:rPr>
            <a:t>bolesti</a:t>
          </a:r>
          <a:endParaRPr lang="hu-HU" sz="1800" kern="1200" dirty="0"/>
        </a:p>
      </dsp:txBody>
      <dsp:txXfrm>
        <a:off x="2941348" y="711169"/>
        <a:ext cx="2576371" cy="1030548"/>
      </dsp:txXfrm>
    </dsp:sp>
    <dsp:sp modelId="{6C5F50F6-93E4-470B-82D8-D1254DE3F46B}">
      <dsp:nvSpPr>
        <dsp:cNvPr id="0" name=""/>
        <dsp:cNvSpPr/>
      </dsp:nvSpPr>
      <dsp:spPr>
        <a:xfrm>
          <a:off x="2941348" y="1741717"/>
          <a:ext cx="2576371" cy="3250080"/>
        </a:xfrm>
        <a:prstGeom prst="rect">
          <a:avLst/>
        </a:prstGeom>
        <a:solidFill>
          <a:schemeClr val="accent1">
            <a:alpha val="90000"/>
            <a:tint val="40000"/>
            <a:hueOff val="0"/>
            <a:satOff val="0"/>
            <a:lumOff val="0"/>
            <a:alphaOff val="0"/>
          </a:schemeClr>
        </a:solidFill>
        <a:ln w="6350" cap="flat" cmpd="sng" algn="ctr">
          <a:solidFill>
            <a:schemeClr val="accent1">
              <a:alpha val="90000"/>
              <a:tint val="40000"/>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28016" tIns="128016" rIns="170688" bIns="192024" numCol="1" spcCol="1270" rtlCol="0" anchor="t" anchorCtr="0">
          <a:noAutofit/>
        </a:bodyPr>
        <a:lstStyle/>
        <a:p>
          <a:pPr marL="228600" lvl="1" indent="-228600" algn="l" defTabSz="1066800" rtl="0">
            <a:lnSpc>
              <a:spcPct val="90000"/>
            </a:lnSpc>
            <a:spcBef>
              <a:spcPct val="0"/>
            </a:spcBef>
            <a:spcAft>
              <a:spcPct val="15000"/>
            </a:spcAft>
            <a:buChar char="••"/>
          </a:pPr>
          <a:r>
            <a:rPr lang="en-US" sz="2400" kern="1200" dirty="0" err="1" smtClean="0"/>
            <a:t>Bolesti</a:t>
          </a:r>
          <a:r>
            <a:rPr lang="en-US" sz="2400" kern="1200" dirty="0" smtClean="0"/>
            <a:t> </a:t>
          </a:r>
          <a:r>
            <a:rPr lang="en-US" sz="2400" kern="1200" dirty="0" err="1" smtClean="0"/>
            <a:t>koje</a:t>
          </a:r>
          <a:r>
            <a:rPr lang="en-US" sz="2400" kern="1200" dirty="0" smtClean="0"/>
            <a:t> </a:t>
          </a:r>
          <a:r>
            <a:rPr lang="en-US" sz="2400" kern="1200" dirty="0" err="1" smtClean="0"/>
            <a:t>prenose</a:t>
          </a:r>
          <a:r>
            <a:rPr lang="en-US" sz="2400" kern="1200" dirty="0" smtClean="0"/>
            <a:t> </a:t>
          </a:r>
          <a:r>
            <a:rPr lang="en-US" sz="2400" kern="1200" dirty="0" err="1" smtClean="0"/>
            <a:t>insekti</a:t>
          </a:r>
          <a:r>
            <a:rPr lang="en-US" sz="2400" kern="1200" dirty="0" smtClean="0"/>
            <a:t>, </a:t>
          </a:r>
          <a:r>
            <a:rPr lang="en-US" sz="2400" kern="1200" dirty="0" err="1" smtClean="0"/>
            <a:t>krpelji</a:t>
          </a:r>
          <a:r>
            <a:rPr lang="en-US" sz="2400" kern="1200" dirty="0" smtClean="0"/>
            <a:t> </a:t>
          </a:r>
          <a:r>
            <a:rPr lang="en-US" sz="2400" kern="1200" dirty="0" err="1" smtClean="0"/>
            <a:t>i</a:t>
          </a:r>
          <a:r>
            <a:rPr lang="en-US" sz="2400" kern="1200" dirty="0" smtClean="0"/>
            <a:t> </a:t>
          </a:r>
          <a:r>
            <a:rPr lang="en-US" sz="2400" kern="1200" dirty="0" err="1" smtClean="0"/>
            <a:t>glodari</a:t>
          </a:r>
          <a:endParaRPr lang="hu-HU" sz="2400" kern="1200" dirty="0"/>
        </a:p>
        <a:p>
          <a:pPr marL="228600" lvl="1" indent="-228600" algn="l" defTabSz="1066800">
            <a:lnSpc>
              <a:spcPct val="90000"/>
            </a:lnSpc>
            <a:spcBef>
              <a:spcPct val="0"/>
            </a:spcBef>
            <a:spcAft>
              <a:spcPct val="15000"/>
            </a:spcAft>
            <a:buChar char="••"/>
          </a:pPr>
          <a:r>
            <a:rPr lang="en-US" sz="2400" kern="1200" dirty="0"/>
            <a:t>Zagađene vode</a:t>
          </a:r>
        </a:p>
        <a:p>
          <a:pPr marL="228600" lvl="1" indent="-228600" algn="l" defTabSz="1066800">
            <a:lnSpc>
              <a:spcPct val="90000"/>
            </a:lnSpc>
            <a:spcBef>
              <a:spcPct val="0"/>
            </a:spcBef>
            <a:spcAft>
              <a:spcPct val="15000"/>
            </a:spcAft>
            <a:buChar char="••"/>
          </a:pPr>
          <a:r>
            <a:rPr lang="en-US" sz="2400" kern="1200" dirty="0"/>
            <a:t>Kontaminirana hrana</a:t>
          </a:r>
        </a:p>
        <a:p>
          <a:pPr marL="228600" lvl="1" indent="-228600" algn="l" defTabSz="1066800" rtl="0">
            <a:lnSpc>
              <a:spcPct val="90000"/>
            </a:lnSpc>
            <a:spcBef>
              <a:spcPct val="0"/>
            </a:spcBef>
            <a:spcAft>
              <a:spcPct val="15000"/>
            </a:spcAft>
            <a:buChar char="••"/>
          </a:pPr>
          <a:endParaRPr lang="hu-HU" sz="2400" kern="1200" dirty="0">
            <a:solidFill>
              <a:schemeClr val="tx1"/>
            </a:solidFill>
          </a:endParaRPr>
        </a:p>
      </dsp:txBody>
      <dsp:txXfrm>
        <a:off x="2941348" y="1741717"/>
        <a:ext cx="2576371" cy="3250080"/>
      </dsp:txXfrm>
    </dsp:sp>
    <dsp:sp modelId="{846EFBE1-B234-4E3C-A630-B1984AC28B92}">
      <dsp:nvSpPr>
        <dsp:cNvPr id="0" name=""/>
        <dsp:cNvSpPr/>
      </dsp:nvSpPr>
      <dsp:spPr>
        <a:xfrm>
          <a:off x="5878412" y="711169"/>
          <a:ext cx="2576371" cy="1030548"/>
        </a:xfrm>
        <a:prstGeom prst="rect">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w="6350" cap="flat" cmpd="sng" algn="ctr">
          <a:solidFill>
            <a:schemeClr val="accent1">
              <a:hueOff val="0"/>
              <a:satOff val="0"/>
              <a:lumOff val="0"/>
              <a:alphaOff val="0"/>
            </a:schemeClr>
          </a:solidFill>
          <a:prstDash val="solid"/>
          <a:miter lim="800000"/>
        </a:ln>
        <a:effectLst/>
      </dsp:spPr>
      <dsp:style>
        <a:lnRef idx="1">
          <a:scrgbClr r="0" g="0" b="0"/>
        </a:lnRef>
        <a:fillRef idx="2">
          <a:scrgbClr r="0" g="0" b="0"/>
        </a:fillRef>
        <a:effectRef idx="1">
          <a:scrgbClr r="0" g="0" b="0"/>
        </a:effectRef>
        <a:fontRef idx="minor">
          <a:schemeClr val="dk1"/>
        </a:fontRef>
      </dsp:style>
      <dsp:txBody>
        <a:bodyPr spcFirstLastPara="0" vert="horz" wrap="square" lIns="142240" tIns="81280" rIns="142240" bIns="81280" numCol="1" spcCol="1270" rtlCol="0" anchor="ctr" anchorCtr="0">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2000" b="1" kern="1200" dirty="0" err="1" smtClean="0">
              <a:latin typeface="+mn-lt"/>
              <a:sym typeface="PT Sans" charset="-52"/>
            </a:rPr>
            <a:t>Uništavanje</a:t>
          </a:r>
          <a:r>
            <a:rPr lang="en-US" sz="2000" b="1" kern="1200" dirty="0" smtClean="0">
              <a:latin typeface="+mn-lt"/>
              <a:sym typeface="PT Sans" charset="-52"/>
            </a:rPr>
            <a:t> </a:t>
          </a:r>
          <a:r>
            <a:rPr lang="en-US" sz="2000" b="1" kern="1200" dirty="0" err="1" smtClean="0">
              <a:latin typeface="+mn-lt"/>
              <a:sym typeface="PT Sans" charset="-52"/>
            </a:rPr>
            <a:t>i</a:t>
          </a:r>
          <a:r>
            <a:rPr lang="en-US" sz="2000" b="1" kern="1200" dirty="0" smtClean="0">
              <a:latin typeface="+mn-lt"/>
              <a:sym typeface="PT Sans" charset="-52"/>
            </a:rPr>
            <a:t> </a:t>
          </a:r>
          <a:r>
            <a:rPr lang="en-US" sz="2000" b="1" kern="1200" dirty="0" err="1" smtClean="0">
              <a:latin typeface="+mn-lt"/>
              <a:sym typeface="PT Sans" charset="-52"/>
            </a:rPr>
            <a:t>ometanje</a:t>
          </a:r>
          <a:r>
            <a:rPr lang="en-US" sz="2000" b="1" kern="1200" dirty="0" smtClean="0">
              <a:latin typeface="+mn-lt"/>
              <a:sym typeface="PT Sans" charset="-52"/>
            </a:rPr>
            <a:t> </a:t>
          </a:r>
          <a:r>
            <a:rPr lang="en-US" sz="2000" b="1" kern="1200" dirty="0" err="1" smtClean="0">
              <a:latin typeface="+mn-lt"/>
              <a:sym typeface="PT Sans" charset="-52"/>
            </a:rPr>
            <a:t>zaliha</a:t>
          </a:r>
          <a:r>
            <a:rPr lang="en-US" sz="2000" b="1" kern="1200" dirty="0" smtClean="0">
              <a:latin typeface="+mn-lt"/>
              <a:sym typeface="PT Sans" charset="-52"/>
            </a:rPr>
            <a:t> </a:t>
          </a:r>
          <a:r>
            <a:rPr lang="en-US" sz="2000" b="1" kern="1200" dirty="0" err="1" smtClean="0">
              <a:latin typeface="+mn-lt"/>
              <a:sym typeface="PT Sans" charset="-52"/>
            </a:rPr>
            <a:t>hrane</a:t>
          </a:r>
          <a:endParaRPr lang="hu-HU" sz="1800" kern="1200" dirty="0"/>
        </a:p>
      </dsp:txBody>
      <dsp:txXfrm>
        <a:off x="5878412" y="711169"/>
        <a:ext cx="2576371" cy="1030548"/>
      </dsp:txXfrm>
    </dsp:sp>
    <dsp:sp modelId="{C3C099AB-8A91-4873-9B9E-1263B7D7BAE4}">
      <dsp:nvSpPr>
        <dsp:cNvPr id="0" name=""/>
        <dsp:cNvSpPr/>
      </dsp:nvSpPr>
      <dsp:spPr>
        <a:xfrm>
          <a:off x="5878412" y="1741717"/>
          <a:ext cx="2576371" cy="3250080"/>
        </a:xfrm>
        <a:prstGeom prst="rect">
          <a:avLst/>
        </a:prstGeom>
        <a:solidFill>
          <a:schemeClr val="accent1">
            <a:alpha val="90000"/>
            <a:tint val="40000"/>
            <a:hueOff val="0"/>
            <a:satOff val="0"/>
            <a:lumOff val="0"/>
            <a:alphaOff val="0"/>
          </a:schemeClr>
        </a:solidFill>
        <a:ln w="6350" cap="flat" cmpd="sng" algn="ctr">
          <a:solidFill>
            <a:schemeClr val="accent1">
              <a:alpha val="90000"/>
              <a:tint val="40000"/>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28016" tIns="128016" rIns="170688" bIns="192024" numCol="1" spcCol="1270" rtlCol="0" anchor="t" anchorCtr="0">
          <a:noAutofit/>
        </a:bodyPr>
        <a:lstStyle/>
        <a:p>
          <a:pPr marL="57150" lvl="1" indent="0" algn="l" defTabSz="488950" rtl="0">
            <a:lnSpc>
              <a:spcPct val="90000"/>
            </a:lnSpc>
            <a:spcBef>
              <a:spcPct val="0"/>
            </a:spcBef>
            <a:spcAft>
              <a:spcPct val="15000"/>
            </a:spcAft>
            <a:buChar char="••"/>
          </a:pPr>
          <a:r>
            <a:rPr lang="en-US" sz="2400" kern="1200" dirty="0" smtClean="0"/>
            <a:t>Glad </a:t>
          </a:r>
          <a:r>
            <a:rPr lang="en-US" sz="2400" kern="1200" dirty="0" err="1" smtClean="0"/>
            <a:t>i</a:t>
          </a:r>
          <a:r>
            <a:rPr lang="en-US" sz="2400" kern="1200" dirty="0" smtClean="0"/>
            <a:t> </a:t>
          </a:r>
          <a:r>
            <a:rPr lang="en-US" sz="2400" kern="1200" dirty="0" err="1" smtClean="0"/>
            <a:t>neuhranjenost</a:t>
          </a:r>
          <a:endParaRPr lang="hu-HU" sz="2400" kern="1200" dirty="0"/>
        </a:p>
        <a:p>
          <a:pPr marL="228600" lvl="1" indent="-228600" algn="l" defTabSz="1066800" rtl="0">
            <a:lnSpc>
              <a:spcPct val="90000"/>
            </a:lnSpc>
            <a:spcBef>
              <a:spcPct val="0"/>
            </a:spcBef>
            <a:spcAft>
              <a:spcPct val="15000"/>
            </a:spcAft>
            <a:buChar char="••"/>
          </a:pPr>
          <a:endParaRPr lang="hu-HU" sz="2400" kern="1200" dirty="0">
            <a:solidFill>
              <a:schemeClr val="tx1"/>
            </a:solidFill>
          </a:endParaRPr>
        </a:p>
      </dsp:txBody>
      <dsp:txXfrm>
        <a:off x="5878412" y="1741717"/>
        <a:ext cx="2576371" cy="3250080"/>
      </dsp:txXfrm>
    </dsp:sp>
    <dsp:sp modelId="{38A72842-EC4A-4DCE-A1EE-6CE43394BADE}">
      <dsp:nvSpPr>
        <dsp:cNvPr id="0" name=""/>
        <dsp:cNvSpPr/>
      </dsp:nvSpPr>
      <dsp:spPr>
        <a:xfrm>
          <a:off x="8815476" y="711169"/>
          <a:ext cx="2576371" cy="1030548"/>
        </a:xfrm>
        <a:prstGeom prst="rect">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w="6350" cap="flat" cmpd="sng" algn="ctr">
          <a:solidFill>
            <a:schemeClr val="accent1">
              <a:hueOff val="0"/>
              <a:satOff val="0"/>
              <a:lumOff val="0"/>
              <a:alphaOff val="0"/>
            </a:schemeClr>
          </a:solidFill>
          <a:prstDash val="solid"/>
          <a:miter lim="800000"/>
        </a:ln>
        <a:effectLst/>
      </dsp:spPr>
      <dsp:style>
        <a:lnRef idx="1">
          <a:scrgbClr r="0" g="0" b="0"/>
        </a:lnRef>
        <a:fillRef idx="2">
          <a:scrgbClr r="0" g="0" b="0"/>
        </a:fillRef>
        <a:effectRef idx="1">
          <a:scrgbClr r="0" g="0" b="0"/>
        </a:effectRef>
        <a:fontRef idx="minor">
          <a:schemeClr val="dk1"/>
        </a:fontRef>
      </dsp:style>
      <dsp:txBody>
        <a:bodyPr spcFirstLastPara="0" vert="horz" wrap="square" lIns="142240" tIns="81280" rIns="142240" bIns="81280" numCol="1" spcCol="1270" rtlCol="0" anchor="ctr" anchorCtr="0">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2000" b="1" kern="1200" dirty="0" err="1" smtClean="0">
              <a:latin typeface="+mn-lt"/>
              <a:sym typeface="PT Sans" charset="-52"/>
            </a:rPr>
            <a:t>Ometanje</a:t>
          </a:r>
          <a:r>
            <a:rPr lang="en-US" sz="2000" b="1" kern="1200" dirty="0" smtClean="0">
              <a:latin typeface="+mn-lt"/>
              <a:sym typeface="PT Sans" charset="-52"/>
            </a:rPr>
            <a:t> </a:t>
          </a:r>
          <a:r>
            <a:rPr lang="en-US" sz="2000" b="1" kern="1200" dirty="0" err="1" smtClean="0">
              <a:latin typeface="+mn-lt"/>
              <a:sym typeface="PT Sans" charset="-52"/>
            </a:rPr>
            <a:t>blagostanja</a:t>
          </a:r>
          <a:endParaRPr lang="hu-HU" sz="2400" kern="1200" dirty="0"/>
        </a:p>
      </dsp:txBody>
      <dsp:txXfrm>
        <a:off x="8815476" y="711169"/>
        <a:ext cx="2576371" cy="1030548"/>
      </dsp:txXfrm>
    </dsp:sp>
    <dsp:sp modelId="{2F332A51-55E1-43B7-8DEA-D6D49BB16389}">
      <dsp:nvSpPr>
        <dsp:cNvPr id="0" name=""/>
        <dsp:cNvSpPr/>
      </dsp:nvSpPr>
      <dsp:spPr>
        <a:xfrm>
          <a:off x="8815476" y="1741717"/>
          <a:ext cx="2576371" cy="3250080"/>
        </a:xfrm>
        <a:prstGeom prst="rect">
          <a:avLst/>
        </a:prstGeom>
        <a:solidFill>
          <a:schemeClr val="accent1">
            <a:alpha val="90000"/>
            <a:tint val="40000"/>
            <a:hueOff val="0"/>
            <a:satOff val="0"/>
            <a:lumOff val="0"/>
            <a:alphaOff val="0"/>
          </a:schemeClr>
        </a:solidFill>
        <a:ln w="6350" cap="flat" cmpd="sng" algn="ctr">
          <a:solidFill>
            <a:schemeClr val="accent1">
              <a:alpha val="90000"/>
              <a:tint val="40000"/>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28016" tIns="128016" rIns="170688" bIns="192024" numCol="1" spcCol="1270" rtlCol="0" anchor="t" anchorCtr="0">
          <a:noAutofit/>
        </a:bodyPr>
        <a:lstStyle/>
        <a:p>
          <a:pPr marL="57150" lvl="1" indent="0" algn="l" defTabSz="488950" rtl="0">
            <a:lnSpc>
              <a:spcPct val="90000"/>
            </a:lnSpc>
            <a:spcBef>
              <a:spcPct val="0"/>
            </a:spcBef>
            <a:spcAft>
              <a:spcPct val="15000"/>
            </a:spcAft>
            <a:buChar char="••"/>
          </a:pPr>
          <a:r>
            <a:rPr lang="en-US" sz="2400" kern="1200" dirty="0" err="1" smtClean="0"/>
            <a:t>Problemi</a:t>
          </a:r>
          <a:r>
            <a:rPr lang="en-US" sz="2400" kern="1200" dirty="0" smtClean="0"/>
            <a:t> </a:t>
          </a:r>
          <a:r>
            <a:rPr lang="en-US" sz="2400" kern="1200" dirty="0" err="1" smtClean="0"/>
            <a:t>sa</a:t>
          </a:r>
          <a:r>
            <a:rPr lang="en-US" sz="2400" kern="1200" dirty="0" smtClean="0"/>
            <a:t> </a:t>
          </a:r>
          <a:r>
            <a:rPr lang="en-US" sz="2400" kern="1200" dirty="0" err="1" smtClean="0"/>
            <a:t>mentalnim</a:t>
          </a:r>
          <a:r>
            <a:rPr lang="en-US" sz="2400" kern="1200" dirty="0" smtClean="0"/>
            <a:t> </a:t>
          </a:r>
          <a:r>
            <a:rPr lang="en-US" sz="2400" kern="1200" dirty="0" err="1" smtClean="0"/>
            <a:t>zdravljem</a:t>
          </a:r>
          <a:endParaRPr lang="hu-HU" sz="2400" kern="1200" dirty="0"/>
        </a:p>
        <a:p>
          <a:pPr marL="228600" lvl="1" indent="-228600" algn="l" defTabSz="1066800" rtl="0">
            <a:lnSpc>
              <a:spcPct val="90000"/>
            </a:lnSpc>
            <a:spcBef>
              <a:spcPct val="0"/>
            </a:spcBef>
            <a:spcAft>
              <a:spcPct val="15000"/>
            </a:spcAft>
            <a:buChar char="••"/>
          </a:pPr>
          <a:endParaRPr lang="hu-HU" sz="2400" kern="1200" dirty="0">
            <a:solidFill>
              <a:schemeClr val="tx1"/>
            </a:solidFill>
          </a:endParaRPr>
        </a:p>
      </dsp:txBody>
      <dsp:txXfrm>
        <a:off x="8815476" y="1741717"/>
        <a:ext cx="2576371" cy="325008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92DDE60-CEC7-48B9-A107-585A313B2692}">
      <dsp:nvSpPr>
        <dsp:cNvPr id="0" name=""/>
        <dsp:cNvSpPr/>
      </dsp:nvSpPr>
      <dsp:spPr>
        <a:xfrm>
          <a:off x="-5032441" y="-771011"/>
          <a:ext cx="5993254" cy="5993254"/>
        </a:xfrm>
        <a:prstGeom prst="blockArc">
          <a:avLst>
            <a:gd name="adj1" fmla="val 18900000"/>
            <a:gd name="adj2" fmla="val 2700000"/>
            <a:gd name="adj3" fmla="val 360"/>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3A58262-1C8F-48B1-BF8C-7A47B158D069}">
      <dsp:nvSpPr>
        <dsp:cNvPr id="0" name=""/>
        <dsp:cNvSpPr/>
      </dsp:nvSpPr>
      <dsp:spPr>
        <a:xfrm>
          <a:off x="503113" y="297251"/>
          <a:ext cx="10522249" cy="774695"/>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43542" tIns="50800" rIns="50800" bIns="50800" numCol="1" spcCol="1270" rtlCol="0" anchor="ctr" anchorCtr="0">
          <a:noAutofit/>
        </a:bodyPr>
        <a:lstStyle/>
        <a:p>
          <a:pPr lvl="0" algn="l" defTabSz="889000" rtl="0">
            <a:lnSpc>
              <a:spcPct val="90000"/>
            </a:lnSpc>
            <a:spcBef>
              <a:spcPct val="0"/>
            </a:spcBef>
            <a:spcAft>
              <a:spcPct val="35000"/>
            </a:spcAft>
          </a:pPr>
          <a:r>
            <a:rPr lang="en-US" sz="2000" kern="1200" dirty="0" err="1" smtClean="0"/>
            <a:t>Tro</a:t>
          </a:r>
          <a:r>
            <a:rPr lang="sr-Latn-RS" sz="2000" kern="1200" dirty="0" smtClean="0"/>
            <a:t>škovi:</a:t>
          </a:r>
          <a:r>
            <a:rPr lang="en-US" sz="2000" kern="1200" dirty="0" err="1" smtClean="0"/>
            <a:t>pogoršanje</a:t>
          </a:r>
          <a:r>
            <a:rPr lang="en-US" sz="2000" kern="1200" dirty="0" smtClean="0"/>
            <a:t> </a:t>
          </a:r>
          <a:r>
            <a:rPr lang="en-US" sz="2000" kern="1200" dirty="0" err="1" smtClean="0"/>
            <a:t>zdravlja</a:t>
          </a:r>
          <a:r>
            <a:rPr lang="en-US" sz="2000" kern="1200" dirty="0" smtClean="0"/>
            <a:t> </a:t>
          </a:r>
          <a:r>
            <a:rPr lang="en-US" sz="2000" kern="1200" dirty="0" err="1" smtClean="0"/>
            <a:t>miliona</a:t>
          </a:r>
          <a:r>
            <a:rPr lang="en-US" sz="2000" kern="1200" dirty="0" smtClean="0"/>
            <a:t> </a:t>
          </a:r>
          <a:r>
            <a:rPr lang="en-US" sz="2000" kern="1200" dirty="0" err="1" smtClean="0"/>
            <a:t>povećava</a:t>
          </a:r>
          <a:r>
            <a:rPr lang="en-US" sz="2000" kern="1200" dirty="0" smtClean="0"/>
            <a:t> </a:t>
          </a:r>
          <a:r>
            <a:rPr lang="en-US" sz="2000" kern="1200" dirty="0" err="1" smtClean="0"/>
            <a:t>troškove</a:t>
          </a:r>
          <a:r>
            <a:rPr lang="en-US" sz="2000" kern="1200" dirty="0" smtClean="0"/>
            <a:t> </a:t>
          </a:r>
          <a:r>
            <a:rPr lang="en-US" sz="2000" kern="1200" dirty="0" err="1" smtClean="0"/>
            <a:t>zdravstvene</a:t>
          </a:r>
          <a:r>
            <a:rPr lang="en-US" sz="2000" kern="1200" dirty="0" smtClean="0"/>
            <a:t> </a:t>
          </a:r>
          <a:r>
            <a:rPr lang="en-US" sz="2000" kern="1200" dirty="0" err="1" smtClean="0"/>
            <a:t>zaštite</a:t>
          </a:r>
          <a:endParaRPr lang="sr" sz="2000" kern="1200" dirty="0"/>
        </a:p>
      </dsp:txBody>
      <dsp:txXfrm>
        <a:off x="503113" y="297251"/>
        <a:ext cx="10522249" cy="774695"/>
      </dsp:txXfrm>
    </dsp:sp>
    <dsp:sp modelId="{30460E53-F1CA-4F3C-AE20-16794AF65EBD}">
      <dsp:nvSpPr>
        <dsp:cNvPr id="0" name=""/>
        <dsp:cNvSpPr/>
      </dsp:nvSpPr>
      <dsp:spPr>
        <a:xfrm>
          <a:off x="75127" y="256613"/>
          <a:ext cx="855971" cy="855971"/>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7809B153-00AE-4CE0-88C5-8C03FF8A8BC0}">
      <dsp:nvSpPr>
        <dsp:cNvPr id="0" name=""/>
        <dsp:cNvSpPr/>
      </dsp:nvSpPr>
      <dsp:spPr>
        <a:xfrm>
          <a:off x="895712" y="1327458"/>
          <a:ext cx="10129651" cy="76897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43542" tIns="50800" rIns="50800" bIns="50800" numCol="1" spcCol="1270" rtlCol="0" anchor="ctr" anchorCtr="0">
          <a:noAutofit/>
        </a:bodyPr>
        <a:lstStyle/>
        <a:p>
          <a:pPr lvl="0" algn="l" defTabSz="889000" rtl="0">
            <a:lnSpc>
              <a:spcPct val="90000"/>
            </a:lnSpc>
            <a:spcBef>
              <a:spcPct val="0"/>
            </a:spcBef>
            <a:spcAft>
              <a:spcPct val="35000"/>
            </a:spcAft>
          </a:pPr>
          <a:r>
            <a:rPr lang="sr" sz="2000" kern="1200" dirty="0" smtClean="0"/>
            <a:t>Kapital:</a:t>
          </a:r>
          <a:r>
            <a:rPr lang="en-US" sz="2000" kern="1200" dirty="0" err="1" smtClean="0"/>
            <a:t>Klimatske</a:t>
          </a:r>
          <a:r>
            <a:rPr lang="en-US" sz="2000" kern="1200" dirty="0" smtClean="0"/>
            <a:t> </a:t>
          </a:r>
          <a:r>
            <a:rPr lang="en-US" sz="2000" kern="1200" dirty="0" err="1" smtClean="0"/>
            <a:t>promene</a:t>
          </a:r>
          <a:r>
            <a:rPr lang="en-US" sz="2000" kern="1200" dirty="0" smtClean="0"/>
            <a:t> ne </a:t>
          </a:r>
          <a:r>
            <a:rPr lang="en-US" sz="2000" kern="1200" dirty="0" err="1" smtClean="0"/>
            <a:t>utiču</a:t>
          </a:r>
          <a:r>
            <a:rPr lang="en-US" sz="2000" kern="1200" dirty="0" smtClean="0"/>
            <a:t> </a:t>
          </a:r>
          <a:r>
            <a:rPr lang="en-US" sz="2000" kern="1200" dirty="0" err="1" smtClean="0"/>
            <a:t>podjednako</a:t>
          </a:r>
          <a:r>
            <a:rPr lang="en-US" sz="2000" kern="1200" dirty="0" smtClean="0"/>
            <a:t> </a:t>
          </a:r>
          <a:r>
            <a:rPr lang="en-US" sz="2000" kern="1200" dirty="0" err="1" smtClean="0"/>
            <a:t>na</a:t>
          </a:r>
          <a:r>
            <a:rPr lang="en-US" sz="2000" kern="1200" dirty="0" smtClean="0"/>
            <a:t> </a:t>
          </a:r>
          <a:r>
            <a:rPr lang="en-US" sz="2000" kern="1200" dirty="0" err="1" smtClean="0"/>
            <a:t>ljude</a:t>
          </a:r>
          <a:r>
            <a:rPr lang="en-US" sz="2000" kern="1200" dirty="0" smtClean="0"/>
            <a:t>; u </a:t>
          </a:r>
          <a:r>
            <a:rPr lang="en-US" sz="2000" kern="1200" dirty="0" err="1" smtClean="0"/>
            <a:t>stvari</a:t>
          </a:r>
          <a:r>
            <a:rPr lang="en-US" sz="2000" kern="1200" dirty="0" smtClean="0"/>
            <a:t>, </a:t>
          </a:r>
          <a:r>
            <a:rPr lang="en-US" sz="2000" kern="1200" dirty="0" err="1" smtClean="0"/>
            <a:t>produbljuje</a:t>
          </a:r>
          <a:r>
            <a:rPr lang="en-US" sz="2000" kern="1200" dirty="0" smtClean="0"/>
            <a:t> </a:t>
          </a:r>
          <a:r>
            <a:rPr lang="en-US" sz="2000" kern="1200" dirty="0" err="1" smtClean="0"/>
            <a:t>već</a:t>
          </a:r>
          <a:r>
            <a:rPr lang="en-US" sz="2000" kern="1200" dirty="0" smtClean="0"/>
            <a:t> </a:t>
          </a:r>
          <a:r>
            <a:rPr lang="en-US" sz="2000" kern="1200" dirty="0" err="1" smtClean="0"/>
            <a:t>postojeće</a:t>
          </a:r>
          <a:r>
            <a:rPr lang="en-US" sz="2000" kern="1200" dirty="0" smtClean="0"/>
            <a:t> </a:t>
          </a:r>
          <a:r>
            <a:rPr lang="en-US" sz="2000" kern="1200" dirty="0" err="1" smtClean="0"/>
            <a:t>nejednakosti</a:t>
          </a:r>
          <a:r>
            <a:rPr lang="en-US" sz="2000" kern="1200" dirty="0" smtClean="0"/>
            <a:t> </a:t>
          </a:r>
          <a:r>
            <a:rPr lang="en-US" sz="2000" kern="1200" dirty="0" err="1" smtClean="0"/>
            <a:t>uzimajući</a:t>
          </a:r>
          <a:r>
            <a:rPr lang="en-US" sz="2000" kern="1200" dirty="0" smtClean="0"/>
            <a:t> </a:t>
          </a:r>
          <a:r>
            <a:rPr lang="en-US" sz="2000" kern="1200" dirty="0" err="1" smtClean="0"/>
            <a:t>najveći</a:t>
          </a:r>
          <a:r>
            <a:rPr lang="en-US" sz="2000" kern="1200" dirty="0" smtClean="0"/>
            <a:t> </a:t>
          </a:r>
          <a:r>
            <a:rPr lang="en-US" sz="2000" kern="1200" dirty="0" err="1" smtClean="0"/>
            <a:t>danak</a:t>
          </a:r>
          <a:r>
            <a:rPr lang="en-US" sz="2000" kern="1200" dirty="0" smtClean="0"/>
            <a:t> </a:t>
          </a:r>
          <a:r>
            <a:rPr lang="en-US" sz="2000" kern="1200" dirty="0" err="1" smtClean="0"/>
            <a:t>onima</a:t>
          </a:r>
          <a:r>
            <a:rPr lang="en-US" sz="2000" kern="1200" dirty="0" smtClean="0"/>
            <a:t> </a:t>
          </a:r>
          <a:r>
            <a:rPr lang="en-US" sz="2000" kern="1200" dirty="0" err="1" smtClean="0"/>
            <a:t>koji</a:t>
          </a:r>
          <a:r>
            <a:rPr lang="en-US" sz="2000" kern="1200" dirty="0" smtClean="0"/>
            <a:t> </a:t>
          </a:r>
          <a:r>
            <a:rPr lang="en-US" sz="2000" kern="1200" dirty="0" err="1" smtClean="0"/>
            <a:t>su</a:t>
          </a:r>
          <a:r>
            <a:rPr lang="en-US" sz="2000" kern="1200" dirty="0" smtClean="0"/>
            <a:t> </a:t>
          </a:r>
          <a:r>
            <a:rPr lang="en-US" sz="2000" kern="1200" dirty="0" err="1" smtClean="0"/>
            <a:t>već</a:t>
          </a:r>
          <a:r>
            <a:rPr lang="en-US" sz="2000" kern="1200" dirty="0" smtClean="0"/>
            <a:t> pod </a:t>
          </a:r>
          <a:r>
            <a:rPr lang="en-US" sz="2000" kern="1200" dirty="0" err="1" smtClean="0"/>
            <a:t>povećanim</a:t>
          </a:r>
          <a:r>
            <a:rPr lang="en-US" sz="2000" kern="1200" dirty="0" smtClean="0"/>
            <a:t> </a:t>
          </a:r>
          <a:r>
            <a:rPr lang="en-US" sz="2000" kern="1200" dirty="0" err="1" smtClean="0"/>
            <a:t>rizikom</a:t>
          </a:r>
          <a:r>
            <a:rPr lang="en-US" sz="2000" kern="1200" dirty="0" smtClean="0"/>
            <a:t>. </a:t>
          </a:r>
          <a:endParaRPr lang="sr" sz="2000" kern="1200" dirty="0"/>
        </a:p>
      </dsp:txBody>
      <dsp:txXfrm>
        <a:off x="895712" y="1327458"/>
        <a:ext cx="10129651" cy="768970"/>
      </dsp:txXfrm>
    </dsp:sp>
    <dsp:sp modelId="{5E8B08DB-2160-49D0-BACE-8F443F6B5B18}">
      <dsp:nvSpPr>
        <dsp:cNvPr id="0" name=""/>
        <dsp:cNvSpPr/>
      </dsp:nvSpPr>
      <dsp:spPr>
        <a:xfrm>
          <a:off x="467726" y="1283957"/>
          <a:ext cx="855971" cy="855971"/>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5D778B9F-32A4-4B86-83D2-D8F209BF92CC}">
      <dsp:nvSpPr>
        <dsp:cNvPr id="0" name=""/>
        <dsp:cNvSpPr/>
      </dsp:nvSpPr>
      <dsp:spPr>
        <a:xfrm>
          <a:off x="895712" y="2369833"/>
          <a:ext cx="10129651" cy="738909"/>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43542" tIns="50800" rIns="50800" bIns="50800" numCol="1" spcCol="1270" rtlCol="0" anchor="ctr" anchorCtr="0">
          <a:noAutofit/>
        </a:bodyPr>
        <a:lstStyle/>
        <a:p>
          <a:pPr lvl="0" algn="l" defTabSz="889000" rtl="0">
            <a:lnSpc>
              <a:spcPct val="90000"/>
            </a:lnSpc>
            <a:spcBef>
              <a:spcPct val="0"/>
            </a:spcBef>
            <a:spcAft>
              <a:spcPct val="35000"/>
            </a:spcAft>
          </a:pPr>
          <a:r>
            <a:rPr lang="sr" sz="2000" kern="1200" dirty="0" smtClean="0"/>
            <a:t>Pristup: </a:t>
          </a:r>
          <a:r>
            <a:rPr lang="en-US" sz="2000" kern="1200" dirty="0" err="1" smtClean="0"/>
            <a:t>Ekstremni</a:t>
          </a:r>
          <a:r>
            <a:rPr lang="en-US" sz="2000" kern="1200" dirty="0" smtClean="0"/>
            <a:t> </a:t>
          </a:r>
          <a:r>
            <a:rPr lang="en-US" sz="2000" kern="1200" dirty="0" err="1" smtClean="0"/>
            <a:t>klimatski</a:t>
          </a:r>
          <a:r>
            <a:rPr lang="en-US" sz="2000" kern="1200" dirty="0" smtClean="0"/>
            <a:t> </a:t>
          </a:r>
          <a:r>
            <a:rPr lang="en-US" sz="2000" kern="1200" dirty="0" err="1" smtClean="0"/>
            <a:t>događaji</a:t>
          </a:r>
          <a:r>
            <a:rPr lang="en-US" sz="2000" kern="1200" dirty="0" smtClean="0"/>
            <a:t> </a:t>
          </a:r>
          <a:r>
            <a:rPr lang="en-US" sz="2000" kern="1200" dirty="0" err="1" smtClean="0"/>
            <a:t>dovode</a:t>
          </a:r>
          <a:r>
            <a:rPr lang="en-US" sz="2000" kern="1200" dirty="0" smtClean="0"/>
            <a:t> do </a:t>
          </a:r>
          <a:r>
            <a:rPr lang="en-US" sz="2000" kern="1200" dirty="0" err="1" smtClean="0"/>
            <a:t>poremećaja</a:t>
          </a:r>
          <a:r>
            <a:rPr lang="en-US" sz="2000" kern="1200" dirty="0" smtClean="0"/>
            <a:t> </a:t>
          </a:r>
          <a:r>
            <a:rPr lang="en-US" sz="2000" kern="1200" dirty="0" err="1" smtClean="0"/>
            <a:t>zdravstvenog</a:t>
          </a:r>
          <a:r>
            <a:rPr lang="en-US" sz="2000" kern="1200" dirty="0" smtClean="0"/>
            <a:t> </a:t>
          </a:r>
          <a:r>
            <a:rPr lang="en-US" sz="2000" kern="1200" dirty="0" err="1" smtClean="0"/>
            <a:t>sistema</a:t>
          </a:r>
          <a:r>
            <a:rPr lang="en-US" sz="2000" kern="1200" dirty="0" smtClean="0"/>
            <a:t>. </a:t>
          </a:r>
          <a:endParaRPr lang="sr" sz="2000" kern="1200" dirty="0"/>
        </a:p>
      </dsp:txBody>
      <dsp:txXfrm>
        <a:off x="895712" y="2369833"/>
        <a:ext cx="10129651" cy="738909"/>
      </dsp:txXfrm>
    </dsp:sp>
    <dsp:sp modelId="{05B13765-B720-4D5A-8BBF-5B09D5FE8137}">
      <dsp:nvSpPr>
        <dsp:cNvPr id="0" name=""/>
        <dsp:cNvSpPr/>
      </dsp:nvSpPr>
      <dsp:spPr>
        <a:xfrm>
          <a:off x="467726" y="2311301"/>
          <a:ext cx="855971" cy="855971"/>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5A7CB068-B3E7-4678-B847-10E413685486}">
      <dsp:nvSpPr>
        <dsp:cNvPr id="0" name=""/>
        <dsp:cNvSpPr/>
      </dsp:nvSpPr>
      <dsp:spPr>
        <a:xfrm>
          <a:off x="511215" y="3333520"/>
          <a:ext cx="10522249" cy="80903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43542" tIns="50800" rIns="50800" bIns="50800" numCol="1" spcCol="1270" rtlCol="0" anchor="ctr" anchorCtr="0">
          <a:noAutofit/>
        </a:bodyPr>
        <a:lstStyle/>
        <a:p>
          <a:pPr lvl="0" algn="l" defTabSz="889000" rtl="0">
            <a:lnSpc>
              <a:spcPct val="90000"/>
            </a:lnSpc>
            <a:spcBef>
              <a:spcPct val="0"/>
            </a:spcBef>
            <a:spcAft>
              <a:spcPct val="35000"/>
            </a:spcAft>
          </a:pPr>
          <a:r>
            <a:rPr lang="sr" sz="2000" kern="1200" dirty="0" smtClean="0"/>
            <a:t>Kvalitet: </a:t>
          </a:r>
          <a:r>
            <a:rPr lang="en-US" sz="2000" kern="1200" dirty="0" err="1" smtClean="0"/>
            <a:t>Kada</a:t>
          </a:r>
          <a:r>
            <a:rPr lang="en-US" sz="2000" kern="1200" dirty="0" smtClean="0"/>
            <a:t> </a:t>
          </a:r>
          <a:r>
            <a:rPr lang="en-US" sz="2000" kern="1200" dirty="0" err="1" smtClean="0"/>
            <a:t>su</a:t>
          </a:r>
          <a:r>
            <a:rPr lang="en-US" sz="2000" kern="1200" dirty="0" smtClean="0"/>
            <a:t> </a:t>
          </a:r>
          <a:r>
            <a:rPr lang="en-US" sz="2000" kern="1200" dirty="0" err="1" smtClean="0"/>
            <a:t>neke</a:t>
          </a:r>
          <a:r>
            <a:rPr lang="en-US" sz="2000" kern="1200" dirty="0" smtClean="0"/>
            <a:t> </a:t>
          </a:r>
          <a:r>
            <a:rPr lang="en-US" sz="2000" kern="1200" dirty="0" err="1" smtClean="0"/>
            <a:t>bolnice</a:t>
          </a:r>
          <a:r>
            <a:rPr lang="en-US" sz="2000" kern="1200" dirty="0" smtClean="0"/>
            <a:t> </a:t>
          </a:r>
          <a:r>
            <a:rPr lang="en-US" sz="2000" kern="1200" dirty="0" err="1" smtClean="0"/>
            <a:t>prinuđene</a:t>
          </a:r>
          <a:r>
            <a:rPr lang="en-US" sz="2000" kern="1200" dirty="0" smtClean="0"/>
            <a:t> da se </a:t>
          </a:r>
          <a:r>
            <a:rPr lang="en-US" sz="2000" kern="1200" dirty="0" err="1" smtClean="0"/>
            <a:t>zatvore</a:t>
          </a:r>
          <a:r>
            <a:rPr lang="en-US" sz="2000" kern="1200" dirty="0" smtClean="0"/>
            <a:t>, </a:t>
          </a:r>
          <a:r>
            <a:rPr lang="en-US" sz="2000" kern="1200" dirty="0" err="1" smtClean="0"/>
            <a:t>druge</a:t>
          </a:r>
          <a:r>
            <a:rPr lang="en-US" sz="2000" kern="1200" dirty="0" smtClean="0"/>
            <a:t> </a:t>
          </a:r>
          <a:r>
            <a:rPr lang="en-US" sz="2000" kern="1200" dirty="0" err="1" smtClean="0"/>
            <a:t>mogu</a:t>
          </a:r>
          <a:r>
            <a:rPr lang="en-US" sz="2000" kern="1200" dirty="0" smtClean="0"/>
            <a:t> </a:t>
          </a:r>
          <a:r>
            <a:rPr lang="en-US" sz="2000" kern="1200" dirty="0" err="1" smtClean="0"/>
            <a:t>postati</a:t>
          </a:r>
          <a:r>
            <a:rPr lang="en-US" sz="2000" kern="1200" dirty="0" smtClean="0"/>
            <a:t> </a:t>
          </a:r>
          <a:r>
            <a:rPr lang="en-US" sz="2000" kern="1200" dirty="0" err="1" smtClean="0"/>
            <a:t>preopterećene</a:t>
          </a:r>
          <a:r>
            <a:rPr lang="en-US" sz="2000" kern="1200" dirty="0" smtClean="0"/>
            <a:t> </a:t>
          </a:r>
          <a:r>
            <a:rPr lang="en-US" sz="2000" kern="1200" dirty="0" err="1" smtClean="0"/>
            <a:t>svojim</a:t>
          </a:r>
          <a:r>
            <a:rPr lang="en-US" sz="2000" kern="1200" dirty="0" smtClean="0"/>
            <a:t> </a:t>
          </a:r>
          <a:r>
            <a:rPr lang="en-US" sz="2000" kern="1200" dirty="0" err="1" smtClean="0"/>
            <a:t>kapacitetima</a:t>
          </a:r>
          <a:r>
            <a:rPr lang="en-US" sz="2000" kern="1200" dirty="0" smtClean="0"/>
            <a:t>.</a:t>
          </a:r>
          <a:endParaRPr lang="hu-HU" sz="2000" kern="1200" dirty="0"/>
        </a:p>
      </dsp:txBody>
      <dsp:txXfrm>
        <a:off x="511215" y="3333520"/>
        <a:ext cx="10522249" cy="809030"/>
      </dsp:txXfrm>
    </dsp:sp>
    <dsp:sp modelId="{DF5B215E-F114-4DB9-B0C7-5F1EE1E73AFA}">
      <dsp:nvSpPr>
        <dsp:cNvPr id="0" name=""/>
        <dsp:cNvSpPr/>
      </dsp:nvSpPr>
      <dsp:spPr>
        <a:xfrm>
          <a:off x="75127" y="3338645"/>
          <a:ext cx="855971" cy="855971"/>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50C5FFE-D796-4835-85DE-AD088500AD8D}">
      <dsp:nvSpPr>
        <dsp:cNvPr id="0" name=""/>
        <dsp:cNvSpPr/>
      </dsp:nvSpPr>
      <dsp:spPr>
        <a:xfrm>
          <a:off x="3857146" y="2651127"/>
          <a:ext cx="961385" cy="68642"/>
        </a:xfrm>
        <a:custGeom>
          <a:avLst/>
          <a:gdLst/>
          <a:ahLst/>
          <a:cxnLst/>
          <a:rect l="0" t="0" r="0" b="0"/>
          <a:pathLst>
            <a:path>
              <a:moveTo>
                <a:pt x="0" y="34321"/>
              </a:moveTo>
              <a:lnTo>
                <a:pt x="961385" y="34321"/>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0D1086B-4CC5-43FA-878C-A30807C001B4}">
      <dsp:nvSpPr>
        <dsp:cNvPr id="0" name=""/>
        <dsp:cNvSpPr/>
      </dsp:nvSpPr>
      <dsp:spPr>
        <a:xfrm>
          <a:off x="843" y="417035"/>
          <a:ext cx="4536826" cy="4536826"/>
        </a:xfrm>
        <a:prstGeom prst="ellipse">
          <a:avLst/>
        </a:prstGeom>
        <a:blipFill rotWithShape="1">
          <a:blip xmlns:r="http://schemas.openxmlformats.org/officeDocument/2006/relationships" r:embed="rId1"/>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2BB89B0-1D9D-4576-8685-6981D1A872F9}">
      <dsp:nvSpPr>
        <dsp:cNvPr id="0" name=""/>
        <dsp:cNvSpPr/>
      </dsp:nvSpPr>
      <dsp:spPr>
        <a:xfrm>
          <a:off x="4818532" y="1060806"/>
          <a:ext cx="2722095" cy="3249284"/>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rtlCol="0" anchor="ctr" anchorCtr="0">
          <a:noAutofit/>
        </a:bodyPr>
        <a:lstStyle/>
        <a:p>
          <a:pPr lvl="0" algn="ctr" defTabSz="1511300" rtl="0">
            <a:lnSpc>
              <a:spcPct val="90000"/>
            </a:lnSpc>
            <a:spcBef>
              <a:spcPct val="0"/>
            </a:spcBef>
            <a:spcAft>
              <a:spcPct val="35000"/>
            </a:spcAft>
          </a:pPr>
          <a:r>
            <a:rPr lang="pl-PL" sz="3400" b="1" kern="1200" dirty="0" smtClean="0"/>
            <a:t>Ključne pretnje po zdravlje radnika</a:t>
          </a:r>
          <a:endParaRPr lang="en-US" sz="3400" b="1" kern="1200" dirty="0" smtClean="0"/>
        </a:p>
      </dsp:txBody>
      <dsp:txXfrm>
        <a:off x="5217174" y="1536653"/>
        <a:ext cx="1924811" cy="2297590"/>
      </dsp:txXfrm>
    </dsp:sp>
    <dsp:sp modelId="{56117B7F-4B1F-4073-AF24-43981A7159AE}">
      <dsp:nvSpPr>
        <dsp:cNvPr id="0" name=""/>
        <dsp:cNvSpPr/>
      </dsp:nvSpPr>
      <dsp:spPr>
        <a:xfrm>
          <a:off x="7812837" y="1060806"/>
          <a:ext cx="4083143" cy="324928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rtlCol="0" anchor="ctr" anchorCtr="0">
          <a:noAutofit/>
        </a:bodyPr>
        <a:lstStyle/>
        <a:p>
          <a:pPr marL="228600" lvl="1" indent="-228600" algn="l" defTabSz="933450" rtl="0">
            <a:lnSpc>
              <a:spcPct val="130000"/>
            </a:lnSpc>
            <a:spcBef>
              <a:spcPct val="0"/>
            </a:spcBef>
            <a:spcAft>
              <a:spcPct val="15000"/>
            </a:spcAft>
            <a:buChar char="••"/>
          </a:pPr>
          <a:r>
            <a:rPr lang="en-US" sz="2100" kern="1200" dirty="0" err="1" smtClean="0">
              <a:solidFill>
                <a:schemeClr val="tx1"/>
              </a:solidFill>
            </a:rPr>
            <a:t>Toplotne</a:t>
          </a:r>
          <a:r>
            <a:rPr lang="en-US" sz="2100" kern="1200" dirty="0" smtClean="0">
              <a:solidFill>
                <a:schemeClr val="tx1"/>
              </a:solidFill>
            </a:rPr>
            <a:t> </a:t>
          </a:r>
          <a:r>
            <a:rPr lang="en-US" sz="2100" kern="1200" dirty="0" err="1" smtClean="0">
              <a:solidFill>
                <a:schemeClr val="tx1"/>
              </a:solidFill>
            </a:rPr>
            <a:t>bolesti</a:t>
          </a:r>
          <a:endParaRPr lang="hu-HU" sz="2100" kern="1200" dirty="0">
            <a:solidFill>
              <a:schemeClr val="tx1"/>
            </a:solidFill>
          </a:endParaRPr>
        </a:p>
        <a:p>
          <a:pPr marL="228600" lvl="1" indent="-228600" algn="l" defTabSz="933450">
            <a:lnSpc>
              <a:spcPct val="130000"/>
            </a:lnSpc>
            <a:spcBef>
              <a:spcPct val="0"/>
            </a:spcBef>
            <a:spcAft>
              <a:spcPct val="15000"/>
            </a:spcAft>
            <a:buChar char="••"/>
          </a:pPr>
          <a:r>
            <a:rPr lang="en-US" sz="2100" kern="1200" dirty="0">
              <a:solidFill>
                <a:schemeClr val="tx1"/>
              </a:solidFill>
            </a:rPr>
            <a:t>Respiratorne bolesti</a:t>
          </a:r>
        </a:p>
        <a:p>
          <a:pPr marL="228600" lvl="1" indent="-228600" algn="l" defTabSz="933450">
            <a:lnSpc>
              <a:spcPct val="130000"/>
            </a:lnSpc>
            <a:spcBef>
              <a:spcPct val="0"/>
            </a:spcBef>
            <a:spcAft>
              <a:spcPct val="15000"/>
            </a:spcAft>
            <a:buChar char="••"/>
          </a:pPr>
          <a:r>
            <a:rPr lang="pl-PL" sz="2100" kern="1200" dirty="0">
              <a:solidFill>
                <a:schemeClr val="tx1"/>
              </a:solidFill>
            </a:rPr>
            <a:t>Efekti na fizičko i mentalno zdravlje</a:t>
          </a:r>
          <a:endParaRPr lang="en-US" sz="2100" kern="1200" dirty="0">
            <a:solidFill>
              <a:schemeClr val="tx1"/>
            </a:solidFill>
          </a:endParaRPr>
        </a:p>
        <a:p>
          <a:pPr marL="228600" lvl="1" indent="-228600" algn="l" defTabSz="933450">
            <a:lnSpc>
              <a:spcPct val="130000"/>
            </a:lnSpc>
            <a:spcBef>
              <a:spcPct val="0"/>
            </a:spcBef>
            <a:spcAft>
              <a:spcPct val="15000"/>
            </a:spcAft>
            <a:buChar char="••"/>
          </a:pPr>
          <a:r>
            <a:rPr lang="it-IT" sz="2100" kern="1200" dirty="0">
              <a:solidFill>
                <a:schemeClr val="tx1"/>
              </a:solidFill>
            </a:rPr>
            <a:t>Bolesti povezane sa insektima i krpeljima</a:t>
          </a:r>
          <a:endParaRPr lang="en-US" sz="2100" kern="1200" dirty="0">
            <a:solidFill>
              <a:schemeClr val="tx1"/>
            </a:solidFill>
          </a:endParaRPr>
        </a:p>
        <a:p>
          <a:pPr marL="228600" lvl="1" indent="-228600" algn="l" defTabSz="933450">
            <a:lnSpc>
              <a:spcPct val="130000"/>
            </a:lnSpc>
            <a:spcBef>
              <a:spcPct val="0"/>
            </a:spcBef>
            <a:spcAft>
              <a:spcPct val="15000"/>
            </a:spcAft>
            <a:buChar char="••"/>
          </a:pPr>
          <a:r>
            <a:rPr lang="en-US" sz="2100" kern="1200" dirty="0">
              <a:solidFill>
                <a:schemeClr val="tx1"/>
              </a:solidFill>
            </a:rPr>
            <a:t>Efekti vezani za pesticide</a:t>
          </a:r>
        </a:p>
      </dsp:txBody>
      <dsp:txXfrm>
        <a:off x="7812837" y="1060806"/>
        <a:ext cx="4083143" cy="3249284"/>
      </dsp:txXfrm>
    </dsp:sp>
  </dsp:spTree>
</dsp:drawing>
</file>

<file path=ppt/diagrams/layout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radial2">
  <dgm:title val=""/>
  <dgm:desc val=""/>
  <dgm:catLst>
    <dgm:cat type="relationship" pri="20000"/>
    <dgm:cat type="convert" pri="9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ite">
    <dgm:varLst>
      <dgm:chMax val="5"/>
      <dgm:dir/>
      <dgm:animLvl val="ctr"/>
      <dgm:resizeHandles val="exact"/>
    </dgm:varLst>
    <dgm:alg type="composite"/>
    <dgm:shape xmlns:r="http://schemas.openxmlformats.org/officeDocument/2006/relationships" r:blip="">
      <dgm:adjLst/>
    </dgm:shape>
    <dgm:presOf/>
    <dgm:constrLst>
      <dgm:constr type="w" for="ch" forName="cycle" refType="w"/>
      <dgm:constr type="h" for="ch" forName="cycle" refType="h"/>
    </dgm:constrLst>
    <dgm:ruleLst/>
    <dgm:layoutNode name="cycle">
      <dgm:choose name="Name0">
        <dgm:if name="Name1" func="var" arg="dir" op="equ" val="norm">
          <dgm:choose name="Name2">
            <dgm:if name="Name3" axis="ch" ptType="node" func="cnt" op="lte" val="1">
              <dgm:alg type="cycle">
                <dgm:param type="stAng" val="90"/>
                <dgm:param type="spanAng" val="360"/>
                <dgm:param type="ctrShpMap" val="fNode"/>
              </dgm:alg>
            </dgm:if>
            <dgm:if name="Name4" axis="ch" ptType="node" func="cnt" op="equ" val="2">
              <dgm:alg type="cycle">
                <dgm:param type="stAng" val="70"/>
                <dgm:param type="spanAng" val="40"/>
                <dgm:param type="ctrShpMap" val="fNode"/>
              </dgm:alg>
            </dgm:if>
            <dgm:if name="Name5" axis="ch" ptType="node" func="cnt" op="equ" val="3">
              <dgm:alg type="cycle">
                <dgm:param type="stAng" val="60"/>
                <dgm:param type="spanAng" val="60"/>
                <dgm:param type="ctrShpMap" val="fNode"/>
              </dgm:alg>
            </dgm:if>
            <dgm:else name="Name6">
              <dgm:alg type="cycle">
                <dgm:param type="stAng" val="45"/>
                <dgm:param type="spanAng" val="90"/>
                <dgm:param type="ctrShpMap" val="fNode"/>
              </dgm:alg>
            </dgm:else>
          </dgm:choose>
        </dgm:if>
        <dgm:else name="Name7">
          <dgm:choose name="Name8">
            <dgm:if name="Name9" axis="ch" ptType="node" func="cnt" op="lte" val="1">
              <dgm:alg type="cycle">
                <dgm:param type="stAng" val="-90"/>
                <dgm:param type="spanAng" val="-360"/>
                <dgm:param type="ctrShpMap" val="fNode"/>
              </dgm:alg>
            </dgm:if>
            <dgm:if name="Name10" axis="ch" ptType="node" func="cnt" op="equ" val="2">
              <dgm:alg type="cycle">
                <dgm:param type="stAng" val="-70"/>
                <dgm:param type="spanAng" val="-40"/>
                <dgm:param type="ctrShpMap" val="fNode"/>
              </dgm:alg>
            </dgm:if>
            <dgm:if name="Name11" axis="ch" ptType="node" func="cnt" op="equ" val="3">
              <dgm:alg type="cycle">
                <dgm:param type="stAng" val="-60"/>
                <dgm:param type="spanAng" val="-60"/>
                <dgm:param type="ctrShpMap" val="fNode"/>
              </dgm:alg>
            </dgm:if>
            <dgm:else name="Name12">
              <dgm:alg type="cycle">
                <dgm:param type="stAng" val="-45"/>
                <dgm:param type="spanAng" val="-90"/>
                <dgm:param type="ctrShpMap" val="fNode"/>
              </dgm:alg>
            </dgm:else>
          </dgm:choose>
        </dgm:else>
      </dgm:choose>
      <dgm:shape xmlns:r="http://schemas.openxmlformats.org/officeDocument/2006/relationships" r:blip="">
        <dgm:adjLst/>
      </dgm:shape>
      <dgm:presOf/>
      <dgm:constrLst>
        <dgm:constr type="sp" val="20"/>
        <dgm:constr type="w" for="ch" forName="centerShape" refType="w"/>
        <dgm:constr type="w" for="ch" forName="node" refType="w" refFor="ch" refForName="centerShape" fact="1.5"/>
        <dgm:constr type="sibSp" refType="w" refFor="ch" refForName="centerShape" op="equ" fact="0.08"/>
        <dgm:constr type="primFontSz" for="des" forName="parentNode" op="equ" val="65"/>
        <dgm:constr type="secFontSz" for="des" forName="childNode" op="equ" val="65"/>
      </dgm:constrLst>
      <dgm:ruleLst/>
      <dgm:choose name="Name13">
        <dgm:if name="Name14" axis="ch" ptType="node" hideLastTrans="0" func="cnt" op="gte" val="1">
          <dgm:layoutNode name="centerShape" styleLbl="node0">
            <dgm:alg type="composite"/>
            <dgm:shape xmlns:r="http://schemas.openxmlformats.org/officeDocument/2006/relationships" r:blip="">
              <dgm:adjLst/>
            </dgm:shape>
            <dgm:presOf axis="ch" ptType="node" cnt="1"/>
            <dgm:constrLst>
              <dgm:constr type="w" for="ch" forName="connSite" refType="w" fact="0.7"/>
              <dgm:constr type="h" for="ch" forName="connSite" refType="w" fact="0.7"/>
              <dgm:constr type="ctrX" for="ch" forName="connSite" refType="w" fact="0.5"/>
              <dgm:constr type="ctrY" for="ch" forName="connSite" refType="h" fact="0.5"/>
              <dgm:constr type="w" for="ch" forName="visible" refType="w"/>
              <dgm:constr type="h" for="ch" forName="visible" refType="w"/>
              <dgm:constr type="ctrX" for="ch" forName="visible" refType="w" fact="0.5"/>
              <dgm:constr type="ctrY" for="ch" forName="visible" refType="h" fact="0.5"/>
            </dgm:constrLst>
            <dgm:ruleLst/>
            <dgm:layoutNode name="connSite">
              <dgm:alg type="sp"/>
              <dgm:shape xmlns:r="http://schemas.openxmlformats.org/officeDocument/2006/relationships" type="ellipse" r:blip="" hideGeom="1">
                <dgm:adjLst/>
              </dgm:shape>
              <dgm:presOf/>
              <dgm:constrLst/>
              <dgm:ruleLst/>
            </dgm:layoutNode>
            <dgm:layoutNode name="visible">
              <dgm:alg type="sp"/>
              <dgm:shape xmlns:r="http://schemas.openxmlformats.org/officeDocument/2006/relationships" type="ellipse" r:blip="" blipPhldr="1">
                <dgm:adjLst/>
              </dgm:shape>
              <dgm:presOf/>
              <dgm:constrLst/>
              <dgm:ruleLst/>
            </dgm:layoutNode>
          </dgm:layoutNode>
        </dgm:if>
        <dgm:else name="Name15"/>
      </dgm:choose>
      <dgm:forEach name="Name16" axis="ch">
        <dgm:forEach name="Name17" axis="self" ptType="node">
          <dgm:layoutNode name="node">
            <dgm:alg type="composite"/>
            <dgm:shape xmlns:r="http://schemas.openxmlformats.org/officeDocument/2006/relationships" r:blip="">
              <dgm:adjLst/>
            </dgm:shape>
            <dgm:presOf/>
            <dgm:choose name="Name18">
              <dgm:if name="Name19" func="var" arg="dir" op="equ" val="norm">
                <dgm:constrLst>
                  <dgm:constr type="t" for="ch" forName="parentNode"/>
                  <dgm:constr type="l" for="ch" forName="parentNode"/>
                  <dgm:constr type="w" for="ch" forName="parentNode" refType="w" fact="0.4"/>
                  <dgm:constr type="h" for="ch" forName="parentNode" refType="w" refFor="ch" refForName="parentNode" op="equ"/>
                  <dgm:constr type="ctrY" for="ch" forName="childNode" refType="h" refFor="ch" refForName="parentNode" fact="0.5"/>
                  <dgm:constr type="l" for="ch" forName="childNode" refType="w" refFor="ch" refForName="parentNode" op="equ" fact="1.1"/>
                  <dgm:constr type="w" for="ch" forName="childNode" refType="w" fact="0.6"/>
                  <dgm:constr type="h" for="ch" forName="childNode" refType="h" refFor="ch" refForName="parentNode"/>
                </dgm:constrLst>
              </dgm:if>
              <dgm:else name="Name20">
                <dgm:constrLst>
                  <dgm:constr type="t" for="ch" forName="parentNode"/>
                  <dgm:constr type="r" for="ch" forName="parentNode" refType="w"/>
                  <dgm:constr type="w" for="ch" forName="parentNode" refType="w" fact="0.4"/>
                  <dgm:constr type="h" for="ch" forName="parentNode" refType="w" refFor="ch" refForName="parentNode" op="equ"/>
                  <dgm:constr type="ctrY" for="ch" forName="childNode" refType="h" refFor="ch" refForName="parentNode" fact="0.5"/>
                  <dgm:constr type="l" for="ch" forName="childNode"/>
                  <dgm:constr type="w" for="ch" forName="childNode" refType="w" fact="0.6"/>
                  <dgm:constr type="h" for="ch" forName="childNode" refType="h" refFor="ch" refForName="parentNode"/>
                </dgm:constrLst>
              </dgm:else>
            </dgm:choose>
            <dgm:ruleLst/>
            <dgm:layoutNode name="parentNode" styleLbl="node1">
              <dgm:varLst>
                <dgm:chMax val="1"/>
                <dgm:bulletEnabled val="1"/>
              </dgm:varLst>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childNode" styleLbl="revTx" moveWith="parentNode">
              <dgm:varLst>
                <dgm:bulletEnabled val="1"/>
              </dgm:varLst>
              <dgm:alg type="tx">
                <dgm:param type="txAnchorVertCh" val="mid"/>
                <dgm:param type="stBulletLvl" val="1"/>
              </dgm:alg>
              <dgm:choose name="Name21">
                <dgm:if name="Name22" axis="ch" ptType="node" func="cnt" op="gte" val="1">
                  <dgm:shape xmlns:r="http://schemas.openxmlformats.org/officeDocument/2006/relationships" type="rect" r:blip="">
                    <dgm:adjLst/>
                  </dgm:shape>
                </dgm:if>
                <dgm:else name="Name23">
                  <dgm:shape xmlns:r="http://schemas.openxmlformats.org/officeDocument/2006/relationships" type="rect" r:blip="" hideGeom="1">
                    <dgm:adjLst/>
                  </dgm:shape>
                </dgm:else>
              </dgm:choose>
              <dgm:presOf axis="des" ptType="node"/>
              <dgm:constrLst>
                <dgm:constr type="tMarg"/>
                <dgm:constr type="bMarg"/>
                <dgm:constr type="lMarg"/>
                <dgm:constr type="rMarg"/>
              </dgm:constrLst>
              <dgm:ruleLst>
                <dgm:rule type="secFontSz" val="5" fact="NaN" max="NaN"/>
              </dgm:ruleLst>
            </dgm:layoutNode>
          </dgm:layoutNode>
        </dgm:forEach>
        <dgm:forEach name="Name24" axis="self" ptType="parTrans" cnt="1">
          <dgm:layoutNode name="Name25">
            <dgm:alg type="conn">
              <dgm:param type="dim" val="1D"/>
              <dgm:param type="endSty" val="noArr"/>
              <dgm:param type="begPts" val="auto"/>
              <dgm:param type="endPts" val="auto"/>
              <dgm:param type="srcNode" val="connSite"/>
              <dgm:param type="dstNode" val="parentNode"/>
            </dgm:alg>
            <dgm:shape xmlns:r="http://schemas.openxmlformats.org/officeDocument/2006/relationships" type="conn" r:blip="" zOrderOff="-99">
              <dgm:adjLst/>
            </dgm:shape>
            <dgm:presOf axis="self"/>
            <dgm:constrLst>
              <dgm:constr type="connDist"/>
              <dgm:constr type="w" val="1"/>
              <dgm:constr type="h" val="5"/>
              <dgm:constr type="begPad"/>
              <dgm:constr type="endPad"/>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Élőfej hely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en-US"/>
          </a:p>
        </p:txBody>
      </p:sp>
      <p:sp>
        <p:nvSpPr>
          <p:cNvPr id="3" name="Dátum hely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rtl="0"/>
            <a:fld id="{1F7A3B8E-8AE4-D944-9784-42C18A65852A}" type="datetimeFigureOut">
              <a:rPr lang="en-US" smtClean="0"/>
              <a:t>4/22/2025</a:t>
            </a:fld>
            <a:endParaRPr lang="en-US"/>
          </a:p>
        </p:txBody>
      </p:sp>
      <p:sp>
        <p:nvSpPr>
          <p:cNvPr id="4" name="Diakép helye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en-US"/>
          </a:p>
        </p:txBody>
      </p:sp>
      <p:sp>
        <p:nvSpPr>
          <p:cNvPr id="5" name="Jegyzetek hely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sr"/>
              <a:t>Mintaszöveg szerkesztése</a:t>
            </a:r>
          </a:p>
          <a:p>
            <a:pPr lvl="1" rtl="0"/>
            <a:r>
              <a:rPr lang="sr"/>
              <a:t>Második szint</a:t>
            </a:r>
          </a:p>
          <a:p>
            <a:pPr lvl="2" rtl="0"/>
            <a:r>
              <a:rPr lang="sr"/>
              <a:t>Harmadik szint</a:t>
            </a:r>
          </a:p>
          <a:p>
            <a:pPr lvl="3" rtl="0"/>
            <a:r>
              <a:rPr lang="sr"/>
              <a:t>Negyedik szint</a:t>
            </a:r>
          </a:p>
          <a:p>
            <a:pPr lvl="4" rtl="0"/>
            <a:r>
              <a:rPr lang="sr"/>
              <a:t>Ötödik szint</a:t>
            </a:r>
            <a:endParaRPr lang="en-US"/>
          </a:p>
        </p:txBody>
      </p:sp>
      <p:sp>
        <p:nvSpPr>
          <p:cNvPr id="6" name="Élőláb hely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en-US"/>
          </a:p>
        </p:txBody>
      </p:sp>
      <p:sp>
        <p:nvSpPr>
          <p:cNvPr id="7" name="Dia számának hely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1EFF38B6-EC1A-E640-AD16-A0358578E9BF}" type="slidenum">
              <a:rPr lang="en-US" smtClean="0"/>
              <a:t>‹#›</a:t>
            </a:fld>
            <a:endParaRPr lang="en-US"/>
          </a:p>
        </p:txBody>
      </p:sp>
    </p:spTree>
    <p:extLst>
      <p:ext uri="{BB962C8B-B14F-4D97-AF65-F5344CB8AC3E}">
        <p14:creationId xmlns:p14="http://schemas.microsoft.com/office/powerpoint/2010/main" val="39294196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2530" name="Shape 179"/>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p>
            <a:pPr rtl="0" eaLnBrk="1" hangingPunct="1">
              <a:spcBef>
                <a:spcPct val="0"/>
              </a:spcBef>
            </a:pPr>
            <a:endParaRPr lang="en-US" altLang="en-US" sz="1800"/>
          </a:p>
        </p:txBody>
      </p:sp>
      <p:sp>
        <p:nvSpPr>
          <p:cNvPr id="22531" name="Shape 180"/>
          <p:cNvSpPr>
            <a:spLocks noGrp="1" noRot="1" noChangeAspect="1" noTextEdit="1"/>
          </p:cNvSpPr>
          <p:nvPr>
            <p:ph type="sldImg" idx="2"/>
          </p:nvPr>
        </p:nvSpPr>
        <p:spPr>
          <a:noFill/>
          <a:ln>
            <a:headEnd/>
            <a:tailEnd/>
          </a:ln>
        </p:spPr>
      </p:sp>
    </p:spTree>
    <p:extLst>
      <p:ext uri="{BB962C8B-B14F-4D97-AF65-F5344CB8AC3E}">
        <p14:creationId xmlns:p14="http://schemas.microsoft.com/office/powerpoint/2010/main" val="30291173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rtlCol="0">
            <a:normAutofit/>
          </a:bodyPr>
          <a:lstStyle/>
          <a:p>
            <a:pPr rtl="0"/>
            <a:endParaRPr lang="hu-HU" dirty="0"/>
          </a:p>
        </p:txBody>
      </p:sp>
      <p:sp>
        <p:nvSpPr>
          <p:cNvPr id="4" name="Dia számának helye 3"/>
          <p:cNvSpPr>
            <a:spLocks noGrp="1"/>
          </p:cNvSpPr>
          <p:nvPr>
            <p:ph type="sldNum" sz="quarter" idx="10"/>
          </p:nvPr>
        </p:nvSpPr>
        <p:spPr/>
        <p:txBody>
          <a:bodyPr rtlCol="0"/>
          <a:lstStyle/>
          <a:p>
            <a:pPr rtl="0">
              <a:defRPr/>
            </a:pPr>
            <a:fld id="{0FB5820B-46E1-4C54-9559-94F838E87289}" type="slidenum">
              <a:rPr lang="hu-HU" smtClean="0"/>
              <a:pPr rtl="0">
                <a:defRPr/>
              </a:pPr>
              <a:t>7</a:t>
            </a:fld>
            <a:endParaRPr lang="hu-HU"/>
          </a:p>
        </p:txBody>
      </p:sp>
    </p:spTree>
    <p:extLst>
      <p:ext uri="{BB962C8B-B14F-4D97-AF65-F5344CB8AC3E}">
        <p14:creationId xmlns:p14="http://schemas.microsoft.com/office/powerpoint/2010/main" val="12160594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rtlCol="0"/>
          <a:lstStyle/>
          <a:p>
            <a:pPr rtl="0"/>
            <a:r>
              <a:rPr lang="sr"/>
              <a:t>https://www.healtheuropa.com/mental-health-problems-and-burnout-among-healthcare-workers/102618/</a:t>
            </a:r>
          </a:p>
          <a:p>
            <a:pPr rtl="0"/>
            <a:r>
              <a:rPr lang="sr"/>
              <a:t>https://www.ndtv.com/india-news/assam-floods-health-workers-borrow-boats-to-reach-out-flood-victims-2267910</a:t>
            </a:r>
          </a:p>
          <a:p>
            <a:pPr rtl="0"/>
            <a:r>
              <a:rPr lang="sr"/>
              <a:t>https://www.un.org/africarenewal/magazine/january-2023/drought-tightens-its-grip-kenya-motorcycle-ambulance-helping-women-access</a:t>
            </a:r>
          </a:p>
          <a:p>
            <a:pPr rtl="0"/>
            <a:r>
              <a:rPr lang="sr"/>
              <a:t>https://emag.medicalexpo.com/15597-2/</a:t>
            </a:r>
          </a:p>
          <a:p>
            <a:pPr rtl="0"/>
            <a:r>
              <a:rPr lang="sr"/>
              <a:t>https://www.timesofisrael.com/large-forest-fire-forces-evacuation-of-six-jerusalem-area-communities/</a:t>
            </a:r>
          </a:p>
          <a:p>
            <a:pPr rtl="0"/>
            <a:endParaRPr lang="hu-HU" dirty="0"/>
          </a:p>
        </p:txBody>
      </p:sp>
      <p:sp>
        <p:nvSpPr>
          <p:cNvPr id="4" name="Dia számának helye 3"/>
          <p:cNvSpPr>
            <a:spLocks noGrp="1"/>
          </p:cNvSpPr>
          <p:nvPr>
            <p:ph type="sldNum" sz="quarter" idx="10"/>
          </p:nvPr>
        </p:nvSpPr>
        <p:spPr/>
        <p:txBody>
          <a:bodyPr rtlCol="0"/>
          <a:lstStyle/>
          <a:p>
            <a:pPr rtl="0"/>
            <a:fld id="{AF0CD5B7-851A-4462-8B5A-54FB8DA262FD}" type="slidenum">
              <a:rPr lang="hu-HU" smtClean="0"/>
              <a:t>22</a:t>
            </a:fld>
            <a:endParaRPr lang="hu-HU"/>
          </a:p>
        </p:txBody>
      </p:sp>
    </p:spTree>
    <p:extLst>
      <p:ext uri="{BB962C8B-B14F-4D97-AF65-F5344CB8AC3E}">
        <p14:creationId xmlns:p14="http://schemas.microsoft.com/office/powerpoint/2010/main" val="3612604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png"/><Relationship Id="rId5" Type="http://schemas.openxmlformats.org/officeDocument/2006/relationships/hyperlink" Target="https://creativecommons.org/licenses/by/4.0/" TargetMode="External"/><Relationship Id="rId4" Type="http://schemas.openxmlformats.org/officeDocument/2006/relationships/hyperlink" Target="http://www.climatemed.eu/" TargetMode="Externa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Címdia">
    <p:spTree>
      <p:nvGrpSpPr>
        <p:cNvPr id="1" name=""/>
        <p:cNvGrpSpPr/>
        <p:nvPr/>
      </p:nvGrpSpPr>
      <p:grpSpPr>
        <a:xfrm>
          <a:off x="0" y="0"/>
          <a:ext cx="0" cy="0"/>
          <a:chOff x="0" y="0"/>
          <a:chExt cx="0" cy="0"/>
        </a:xfrm>
      </p:grpSpPr>
      <p:sp>
        <p:nvSpPr>
          <p:cNvPr id="2" name="Cím 1"/>
          <p:cNvSpPr>
            <a:spLocks noGrp="1"/>
          </p:cNvSpPr>
          <p:nvPr>
            <p:ph type="ctrTitle" hasCustomPrompt="1"/>
          </p:nvPr>
        </p:nvSpPr>
        <p:spPr>
          <a:xfrm>
            <a:off x="1524000" y="1122363"/>
            <a:ext cx="9144000" cy="2387600"/>
          </a:xfrm>
        </p:spPr>
        <p:txBody>
          <a:bodyPr rtlCol="0" anchor="b"/>
          <a:lstStyle>
            <a:lvl1pPr algn="l">
              <a:defRPr sz="6000">
                <a:solidFill>
                  <a:schemeClr val="tx1"/>
                </a:solidFill>
              </a:defRPr>
            </a:lvl1pPr>
          </a:lstStyle>
          <a:p>
            <a:pPr rtl="0"/>
            <a:r>
              <a:rPr lang="sr" noProof="0"/>
              <a:t>Title</a:t>
            </a:r>
          </a:p>
        </p:txBody>
      </p:sp>
      <p:sp>
        <p:nvSpPr>
          <p:cNvPr id="3" name="Alcím 2"/>
          <p:cNvSpPr>
            <a:spLocks noGrp="1"/>
          </p:cNvSpPr>
          <p:nvPr>
            <p:ph type="subTitle" idx="1" hasCustomPrompt="1"/>
          </p:nvPr>
        </p:nvSpPr>
        <p:spPr>
          <a:xfrm>
            <a:off x="1524000" y="3602038"/>
            <a:ext cx="9144000" cy="1655762"/>
          </a:xfrm>
        </p:spPr>
        <p:txBody>
          <a:bodyPr rtlCol="0"/>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rtl="0"/>
            <a:r>
              <a:rPr lang="sr" noProof="0"/>
              <a:t>Text</a:t>
            </a:r>
          </a:p>
        </p:txBody>
      </p:sp>
      <p:pic>
        <p:nvPicPr>
          <p:cNvPr id="8" name="Kép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5486400"/>
            <a:ext cx="12192000" cy="1371600"/>
          </a:xfrm>
          <a:prstGeom prst="rect">
            <a:avLst/>
          </a:prstGeom>
        </p:spPr>
      </p:pic>
      <p:pic>
        <p:nvPicPr>
          <p:cNvPr id="9" name="Kép 8"/>
          <p:cNvPicPr>
            <a:picLocks noChangeAspect="1"/>
          </p:cNvPicPr>
          <p:nvPr userDrawn="1"/>
        </p:nvPicPr>
        <p:blipFill rotWithShape="1">
          <a:blip r:embed="rId3" cstate="print">
            <a:extLst>
              <a:ext uri="{28A0092B-C50C-407E-A947-70E740481C1C}">
                <a14:useLocalDpi xmlns:a14="http://schemas.microsoft.com/office/drawing/2010/main" val="0"/>
              </a:ext>
            </a:extLst>
          </a:blip>
          <a:srcRect l="62791" t="86822"/>
          <a:stretch/>
        </p:blipFill>
        <p:spPr>
          <a:xfrm>
            <a:off x="10805963" y="6326042"/>
            <a:ext cx="1386037" cy="490888"/>
          </a:xfrm>
          <a:prstGeom prst="rect">
            <a:avLst/>
          </a:prstGeom>
        </p:spPr>
      </p:pic>
      <p:pic>
        <p:nvPicPr>
          <p:cNvPr id="10" name="Kép 9"/>
          <p:cNvPicPr>
            <a:picLocks noChangeAspect="1"/>
          </p:cNvPicPr>
          <p:nvPr userDrawn="1"/>
        </p:nvPicPr>
        <p:blipFill rotWithShape="1">
          <a:blip r:embed="rId3">
            <a:extLst>
              <a:ext uri="{28A0092B-C50C-407E-A947-70E740481C1C}">
                <a14:useLocalDpi xmlns:a14="http://schemas.microsoft.com/office/drawing/2010/main" val="0"/>
              </a:ext>
            </a:extLst>
          </a:blip>
          <a:srcRect l="2135" t="93596" r="70114" b="1314"/>
          <a:stretch/>
        </p:blipFill>
        <p:spPr>
          <a:xfrm>
            <a:off x="10703718" y="6661802"/>
            <a:ext cx="1437374" cy="263661"/>
          </a:xfrm>
          <a:prstGeom prst="rect">
            <a:avLst/>
          </a:prstGeom>
        </p:spPr>
      </p:pic>
      <p:pic>
        <p:nvPicPr>
          <p:cNvPr id="11" name="Kép 10"/>
          <p:cNvPicPr>
            <a:picLocks noChangeAspect="1"/>
          </p:cNvPicPr>
          <p:nvPr userDrawn="1"/>
        </p:nvPicPr>
        <p:blipFill rotWithShape="1">
          <a:blip r:embed="rId3" cstate="print">
            <a:extLst>
              <a:ext uri="{28A0092B-C50C-407E-A947-70E740481C1C}">
                <a14:useLocalDpi xmlns:a14="http://schemas.microsoft.com/office/drawing/2010/main" val="0"/>
              </a:ext>
            </a:extLst>
          </a:blip>
          <a:srcRect l="12274" t="75194" r="49224" b="17829"/>
          <a:stretch/>
        </p:blipFill>
        <p:spPr>
          <a:xfrm>
            <a:off x="-99034" y="6410421"/>
            <a:ext cx="1434164" cy="259883"/>
          </a:xfrm>
          <a:prstGeom prst="rect">
            <a:avLst/>
          </a:prstGeom>
        </p:spPr>
      </p:pic>
      <p:sp>
        <p:nvSpPr>
          <p:cNvPr id="12" name="Téglalap 11"/>
          <p:cNvSpPr/>
          <p:nvPr userDrawn="1"/>
        </p:nvSpPr>
        <p:spPr>
          <a:xfrm>
            <a:off x="427725" y="6661803"/>
            <a:ext cx="1872629" cy="215444"/>
          </a:xfrm>
          <a:prstGeom prst="rect">
            <a:avLst/>
          </a:prstGeom>
        </p:spPr>
        <p:txBody>
          <a:bodyPr wrap="none" rtlCol="0">
            <a:spAutoFit/>
          </a:bodyPr>
          <a:lstStyle/>
          <a:p>
            <a:pPr rtl="0"/>
            <a:r>
              <a:rPr lang="sr" sz="800" b="1">
                <a:solidFill>
                  <a:schemeClr val="bg1">
                    <a:lumMod val="95000"/>
                  </a:schemeClr>
                </a:solidFill>
              </a:rPr>
              <a:t>ref. 2021-2HU01-KA220-HED-000050972</a:t>
            </a:r>
          </a:p>
        </p:txBody>
      </p:sp>
      <p:pic>
        <p:nvPicPr>
          <p:cNvPr id="13" name="Kép 12"/>
          <p:cNvPicPr>
            <a:picLocks noChangeAspect="1"/>
          </p:cNvPicPr>
          <p:nvPr userDrawn="1"/>
        </p:nvPicPr>
        <p:blipFill rotWithShape="1">
          <a:blip r:embed="rId3" cstate="print">
            <a:extLst>
              <a:ext uri="{28A0092B-C50C-407E-A947-70E740481C1C}">
                <a14:useLocalDpi xmlns:a14="http://schemas.microsoft.com/office/drawing/2010/main" val="0"/>
              </a:ext>
            </a:extLst>
          </a:blip>
          <a:srcRect l="50345" t="74225" r="8139" b="13436"/>
          <a:stretch/>
        </p:blipFill>
        <p:spPr>
          <a:xfrm>
            <a:off x="1263941" y="6369512"/>
            <a:ext cx="1546460" cy="459605"/>
          </a:xfrm>
          <a:prstGeom prst="rect">
            <a:avLst/>
          </a:prstGeom>
        </p:spPr>
      </p:pic>
      <p:sp>
        <p:nvSpPr>
          <p:cNvPr id="14" name="Élőláb helye 4"/>
          <p:cNvSpPr txBox="1">
            <a:spLocks/>
          </p:cNvSpPr>
          <p:nvPr userDrawn="1"/>
        </p:nvSpPr>
        <p:spPr>
          <a:xfrm>
            <a:off x="3211628" y="6516749"/>
            <a:ext cx="5858578" cy="276883"/>
          </a:xfrm>
          <a:prstGeom prst="rect">
            <a:avLst/>
          </a:prstGeom>
        </p:spPr>
        <p:txBody>
          <a:bodyPr vert="horz" lIns="91440" tIns="45720" rIns="91440" bIns="45720" rtlCol="0" anchor="ctr"/>
          <a:lstStyle>
            <a:defPPr>
              <a:defRPr lang="hu-HU"/>
            </a:defPPr>
            <a:lvl1pPr marL="0" algn="ctr"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rtl="0"/>
            <a:r>
              <a:rPr lang="sr"/>
              <a:t>CLIMATEMED – Knowledge about climate change’s health impacts starts here</a:t>
            </a:r>
          </a:p>
        </p:txBody>
      </p:sp>
      <p:grpSp>
        <p:nvGrpSpPr>
          <p:cNvPr id="15" name="Csoportba foglalás 14"/>
          <p:cNvGrpSpPr/>
          <p:nvPr userDrawn="1"/>
        </p:nvGrpSpPr>
        <p:grpSpPr>
          <a:xfrm>
            <a:off x="0" y="-22639"/>
            <a:ext cx="10178041" cy="471288"/>
            <a:chOff x="0" y="-22639"/>
            <a:chExt cx="10178041" cy="471288"/>
          </a:xfrm>
        </p:grpSpPr>
        <p:sp>
          <p:nvSpPr>
            <p:cNvPr id="16" name="Téglalap 15"/>
            <p:cNvSpPr/>
            <p:nvPr userDrawn="1"/>
          </p:nvSpPr>
          <p:spPr>
            <a:xfrm>
              <a:off x="0" y="-22639"/>
              <a:ext cx="10178041" cy="461665"/>
            </a:xfrm>
            <a:prstGeom prst="rect">
              <a:avLst/>
            </a:prstGeom>
          </p:spPr>
          <p:txBody>
            <a:bodyPr wrap="square" rtlCol="0">
              <a:spAutoFit/>
            </a:bodyPr>
            <a:lstStyle/>
            <a:p>
              <a:pPr rtl="0"/>
              <a:r>
                <a:rPr lang="sr" sz="1200">
                  <a:solidFill>
                    <a:srgbClr val="333333"/>
                  </a:solidFill>
                  <a:latin typeface="+mn-lt"/>
                </a:rPr>
                <a:t>This learning material © 2023-2024 by CLIMATEMED project (</a:t>
              </a:r>
              <a:r>
                <a:rPr lang="sr" sz="1200">
                  <a:solidFill>
                    <a:srgbClr val="333333"/>
                  </a:solidFill>
                  <a:latin typeface="+mn-lt"/>
                  <a:hlinkClick r:id="rId4"/>
                </a:rPr>
                <a:t>www.climatemed.eu</a:t>
              </a:r>
              <a:r>
                <a:rPr lang="sr" sz="1200">
                  <a:solidFill>
                    <a:srgbClr val="333333"/>
                  </a:solidFill>
                  <a:latin typeface="+mn-lt"/>
                </a:rPr>
                <a:t>) is licensed under CC BY 4.0.</a:t>
              </a:r>
              <a:endParaRPr lang="hu-HU" sz="1200" dirty="0">
                <a:solidFill>
                  <a:srgbClr val="333333"/>
                </a:solidFill>
                <a:latin typeface="+mn-lt"/>
              </a:endParaRPr>
            </a:p>
            <a:p>
              <a:pPr rtl="0"/>
              <a:r>
                <a:rPr lang="sr" sz="1200">
                  <a:solidFill>
                    <a:srgbClr val="333333"/>
                  </a:solidFill>
                  <a:latin typeface="+mn-lt"/>
                </a:rPr>
                <a:t>To view a copy of this license, visit </a:t>
              </a:r>
              <a:r>
                <a:rPr lang="sr" sz="1200">
                  <a:solidFill>
                    <a:srgbClr val="333333"/>
                  </a:solidFill>
                  <a:latin typeface="+mn-lt"/>
                  <a:hlinkClick r:id="rId5"/>
                </a:rPr>
                <a:t>https://creativecommons.org/licenses/by/4.0/</a:t>
              </a:r>
              <a:r>
                <a:rPr lang="sr" sz="1200">
                  <a:solidFill>
                    <a:srgbClr val="333333"/>
                  </a:solidFill>
                  <a:latin typeface="+mn-lt"/>
                </a:rPr>
                <a:t> </a:t>
              </a:r>
              <a:endParaRPr lang="de-DE" sz="1200" dirty="0">
                <a:latin typeface="+mn-lt"/>
              </a:endParaRPr>
            </a:p>
          </p:txBody>
        </p:sp>
        <p:pic>
          <p:nvPicPr>
            <p:cNvPr id="17" name="Kép 16"/>
            <p:cNvPicPr>
              <a:picLocks noChangeAspect="1"/>
            </p:cNvPicPr>
            <p:nvPr userDrawn="1"/>
          </p:nvPicPr>
          <p:blipFill>
            <a:blip r:embed="rId6"/>
            <a:stretch>
              <a:fillRect/>
            </a:stretch>
          </p:blipFill>
          <p:spPr>
            <a:xfrm>
              <a:off x="5183787" y="217912"/>
              <a:ext cx="461473" cy="230737"/>
            </a:xfrm>
            <a:prstGeom prst="rect">
              <a:avLst/>
            </a:prstGeom>
          </p:spPr>
        </p:pic>
      </p:grpSp>
    </p:spTree>
    <p:extLst>
      <p:ext uri="{BB962C8B-B14F-4D97-AF65-F5344CB8AC3E}">
        <p14:creationId xmlns:p14="http://schemas.microsoft.com/office/powerpoint/2010/main" val="20909636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Cím és függőleges szöveg">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lstStyle/>
          <a:p>
            <a:pPr rtl="0"/>
            <a:r>
              <a:rPr lang="sr"/>
              <a:t>Mintacím szerkesztése</a:t>
            </a:r>
          </a:p>
        </p:txBody>
      </p:sp>
      <p:sp>
        <p:nvSpPr>
          <p:cNvPr id="3" name="Függőleges szöveg helye 2"/>
          <p:cNvSpPr>
            <a:spLocks noGrp="1"/>
          </p:cNvSpPr>
          <p:nvPr>
            <p:ph type="body" orient="vert" idx="1"/>
          </p:nvPr>
        </p:nvSpPr>
        <p:spPr/>
        <p:txBody>
          <a:bodyPr vert="eaVert" rtlCol="0"/>
          <a:lstStyle/>
          <a:p>
            <a:pPr lvl="0" rtl="0"/>
            <a:r>
              <a:rPr lang="sr"/>
              <a:t>Mintaszöveg szerkesztése</a:t>
            </a:r>
          </a:p>
          <a:p>
            <a:pPr lvl="1" rtl="0"/>
            <a:r>
              <a:rPr lang="sr"/>
              <a:t>Második szint</a:t>
            </a:r>
          </a:p>
          <a:p>
            <a:pPr lvl="2" rtl="0"/>
            <a:r>
              <a:rPr lang="sr"/>
              <a:t>Harmadik szint</a:t>
            </a:r>
          </a:p>
          <a:p>
            <a:pPr lvl="3" rtl="0"/>
            <a:r>
              <a:rPr lang="sr"/>
              <a:t>Negyedik szint</a:t>
            </a:r>
          </a:p>
          <a:p>
            <a:pPr lvl="4" rtl="0"/>
            <a:r>
              <a:rPr lang="sr"/>
              <a:t>Ötödik szint</a:t>
            </a:r>
          </a:p>
        </p:txBody>
      </p:sp>
      <p:sp>
        <p:nvSpPr>
          <p:cNvPr id="4" name="Dátum helye 3"/>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5" name="Élőláb helye 4"/>
          <p:cNvSpPr>
            <a:spLocks noGrp="1"/>
          </p:cNvSpPr>
          <p:nvPr>
            <p:ph type="ftr" sz="quarter" idx="11"/>
          </p:nvPr>
        </p:nvSpPr>
        <p:spPr/>
        <p:txBody>
          <a:bodyPr rtlCol="0"/>
          <a:lstStyle/>
          <a:p>
            <a:pPr rtl="0"/>
            <a:endParaRPr lang="hu-HU"/>
          </a:p>
        </p:txBody>
      </p:sp>
      <p:sp>
        <p:nvSpPr>
          <p:cNvPr id="6" name="Dia számának helye 5"/>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34492806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Függőleges cím és szöveg">
    <p:spTree>
      <p:nvGrpSpPr>
        <p:cNvPr id="1" name=""/>
        <p:cNvGrpSpPr/>
        <p:nvPr/>
      </p:nvGrpSpPr>
      <p:grpSpPr>
        <a:xfrm>
          <a:off x="0" y="0"/>
          <a:ext cx="0" cy="0"/>
          <a:chOff x="0" y="0"/>
          <a:chExt cx="0" cy="0"/>
        </a:xfrm>
      </p:grpSpPr>
      <p:sp>
        <p:nvSpPr>
          <p:cNvPr id="2" name="Függőleges cím 1"/>
          <p:cNvSpPr>
            <a:spLocks noGrp="1"/>
          </p:cNvSpPr>
          <p:nvPr>
            <p:ph type="title" orient="vert"/>
          </p:nvPr>
        </p:nvSpPr>
        <p:spPr>
          <a:xfrm>
            <a:off x="8724900" y="365125"/>
            <a:ext cx="2628900" cy="5811838"/>
          </a:xfrm>
        </p:spPr>
        <p:txBody>
          <a:bodyPr vert="eaVert" rtlCol="0"/>
          <a:lstStyle/>
          <a:p>
            <a:pPr rtl="0"/>
            <a:r>
              <a:rPr lang="sr"/>
              <a:t>Mintacím szerkesztése</a:t>
            </a:r>
          </a:p>
        </p:txBody>
      </p:sp>
      <p:sp>
        <p:nvSpPr>
          <p:cNvPr id="3" name="Függőleges szöveg helye 2"/>
          <p:cNvSpPr>
            <a:spLocks noGrp="1"/>
          </p:cNvSpPr>
          <p:nvPr>
            <p:ph type="body" orient="vert" idx="1"/>
          </p:nvPr>
        </p:nvSpPr>
        <p:spPr>
          <a:xfrm>
            <a:off x="838200" y="365125"/>
            <a:ext cx="7734300" cy="5811838"/>
          </a:xfrm>
        </p:spPr>
        <p:txBody>
          <a:bodyPr vert="eaVert" rtlCol="0"/>
          <a:lstStyle/>
          <a:p>
            <a:pPr lvl="0" rtl="0"/>
            <a:r>
              <a:rPr lang="sr"/>
              <a:t>Mintaszöveg szerkesztése</a:t>
            </a:r>
          </a:p>
          <a:p>
            <a:pPr lvl="1" rtl="0"/>
            <a:r>
              <a:rPr lang="sr"/>
              <a:t>Második szint</a:t>
            </a:r>
          </a:p>
          <a:p>
            <a:pPr lvl="2" rtl="0"/>
            <a:r>
              <a:rPr lang="sr"/>
              <a:t>Harmadik szint</a:t>
            </a:r>
          </a:p>
          <a:p>
            <a:pPr lvl="3" rtl="0"/>
            <a:r>
              <a:rPr lang="sr"/>
              <a:t>Negyedik szint</a:t>
            </a:r>
          </a:p>
          <a:p>
            <a:pPr lvl="4" rtl="0"/>
            <a:r>
              <a:rPr lang="sr"/>
              <a:t>Ötödik szint</a:t>
            </a:r>
          </a:p>
        </p:txBody>
      </p:sp>
      <p:sp>
        <p:nvSpPr>
          <p:cNvPr id="4" name="Dátum helye 3"/>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5" name="Élőláb helye 4"/>
          <p:cNvSpPr>
            <a:spLocks noGrp="1"/>
          </p:cNvSpPr>
          <p:nvPr>
            <p:ph type="ftr" sz="quarter" idx="11"/>
          </p:nvPr>
        </p:nvSpPr>
        <p:spPr/>
        <p:txBody>
          <a:bodyPr rtlCol="0"/>
          <a:lstStyle/>
          <a:p>
            <a:pPr rtl="0"/>
            <a:endParaRPr lang="hu-HU"/>
          </a:p>
        </p:txBody>
      </p:sp>
      <p:sp>
        <p:nvSpPr>
          <p:cNvPr id="6" name="Dia számának helye 5"/>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24336026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Cím és tartalom">
    <p:spTree>
      <p:nvGrpSpPr>
        <p:cNvPr id="1" name=""/>
        <p:cNvGrpSpPr/>
        <p:nvPr/>
      </p:nvGrpSpPr>
      <p:grpSpPr>
        <a:xfrm>
          <a:off x="0" y="0"/>
          <a:ext cx="0" cy="0"/>
          <a:chOff x="0" y="0"/>
          <a:chExt cx="0" cy="0"/>
        </a:xfrm>
      </p:grpSpPr>
      <p:pic>
        <p:nvPicPr>
          <p:cNvPr id="9" name="Kép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5486400"/>
            <a:ext cx="12192000" cy="1371600"/>
          </a:xfrm>
          <a:prstGeom prst="rect">
            <a:avLst/>
          </a:prstGeom>
        </p:spPr>
      </p:pic>
      <p:sp>
        <p:nvSpPr>
          <p:cNvPr id="2" name="Cím 1"/>
          <p:cNvSpPr>
            <a:spLocks noGrp="1"/>
          </p:cNvSpPr>
          <p:nvPr>
            <p:ph type="title" hasCustomPrompt="1"/>
          </p:nvPr>
        </p:nvSpPr>
        <p:spPr>
          <a:xfrm>
            <a:off x="192505" y="153009"/>
            <a:ext cx="11896826" cy="549635"/>
          </a:xfrm>
        </p:spPr>
        <p:txBody>
          <a:bodyPr rtlCol="0"/>
          <a:lstStyle>
            <a:lvl1pPr>
              <a:defRPr sz="3600">
                <a:solidFill>
                  <a:schemeClr val="tx1"/>
                </a:solidFill>
              </a:defRPr>
            </a:lvl1pPr>
          </a:lstStyle>
          <a:p>
            <a:pPr rtl="0"/>
            <a:r>
              <a:rPr lang="sr"/>
              <a:t>Titel</a:t>
            </a:r>
          </a:p>
        </p:txBody>
      </p:sp>
      <p:sp>
        <p:nvSpPr>
          <p:cNvPr id="3" name="Tartalom helye 2"/>
          <p:cNvSpPr>
            <a:spLocks noGrp="1"/>
          </p:cNvSpPr>
          <p:nvPr>
            <p:ph idx="1" hasCustomPrompt="1"/>
          </p:nvPr>
        </p:nvSpPr>
        <p:spPr>
          <a:xfrm>
            <a:off x="192506" y="934775"/>
            <a:ext cx="11643420" cy="5370897"/>
          </a:xfrm>
        </p:spPr>
        <p:txBody>
          <a:bodyPr rtlCol="0"/>
          <a:lstStyle>
            <a:lvl1pPr>
              <a:lnSpc>
                <a:spcPct val="110000"/>
              </a:lnSpc>
              <a:spcAft>
                <a:spcPts val="1000"/>
              </a:spcAft>
              <a:defRPr sz="2200" baseline="0">
                <a:solidFill>
                  <a:schemeClr val="tx1"/>
                </a:solidFill>
              </a:defRPr>
            </a:lvl1pPr>
            <a:lvl2pPr>
              <a:lnSpc>
                <a:spcPct val="110000"/>
              </a:lnSpc>
              <a:spcAft>
                <a:spcPts val="1000"/>
              </a:spcAft>
              <a:defRPr sz="2000">
                <a:solidFill>
                  <a:schemeClr val="tx1"/>
                </a:solidFill>
              </a:defRPr>
            </a:lvl2pPr>
            <a:lvl3pPr>
              <a:defRPr>
                <a:solidFill>
                  <a:schemeClr val="tx1"/>
                </a:solidFill>
              </a:defRPr>
            </a:lvl3pPr>
            <a:lvl4pPr>
              <a:defRPr>
                <a:solidFill>
                  <a:schemeClr val="tx1"/>
                </a:solidFill>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solidFill>
                  <a:schemeClr val="tx1"/>
                </a:solidFill>
              </a:defRPr>
            </a:lvl5pPr>
          </a:lstStyle>
          <a:p>
            <a:pPr lvl="0" rtl="0"/>
            <a:r>
              <a:rPr lang="sr" noProof="0" dirty="0"/>
              <a:t>Main text (First level)</a:t>
            </a:r>
          </a:p>
          <a:p>
            <a:pPr lvl="1" rtl="0"/>
            <a:r>
              <a:rPr lang="sr" noProof="0" dirty="0"/>
              <a:t>Second level</a:t>
            </a:r>
          </a:p>
          <a:p>
            <a:pPr lvl="2" rtl="0"/>
            <a:r>
              <a:rPr lang="sr" noProof="0" dirty="0"/>
              <a:t>Third level</a:t>
            </a:r>
          </a:p>
          <a:p>
            <a:pPr lvl="3" rtl="0"/>
            <a:r>
              <a:rPr lang="sr" noProof="0" dirty="0"/>
              <a:t>Fourth level</a:t>
            </a:r>
          </a:p>
          <a:p>
            <a:pPr marL="2057400" marR="0" lvl="4"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lang="sr" noProof="0" dirty="0"/>
              <a:t>Fifth level</a:t>
            </a:r>
          </a:p>
          <a:p>
            <a:pPr lvl="4" rtl="0"/>
            <a:endParaRPr lang="hu-HU" dirty="0"/>
          </a:p>
        </p:txBody>
      </p:sp>
      <p:sp>
        <p:nvSpPr>
          <p:cNvPr id="7" name="Cím 1"/>
          <p:cNvSpPr txBox="1">
            <a:spLocks/>
          </p:cNvSpPr>
          <p:nvPr userDrawn="1"/>
        </p:nvSpPr>
        <p:spPr>
          <a:xfrm>
            <a:off x="86627" y="244060"/>
            <a:ext cx="11267173" cy="83397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rtl="0"/>
            <a:endParaRPr lang="hu-HU" dirty="0"/>
          </a:p>
        </p:txBody>
      </p:sp>
      <p:pic>
        <p:nvPicPr>
          <p:cNvPr id="10" name="Kép 9"/>
          <p:cNvPicPr>
            <a:picLocks noChangeAspect="1"/>
          </p:cNvPicPr>
          <p:nvPr userDrawn="1"/>
        </p:nvPicPr>
        <p:blipFill rotWithShape="1">
          <a:blip r:embed="rId3" cstate="print">
            <a:extLst>
              <a:ext uri="{28A0092B-C50C-407E-A947-70E740481C1C}">
                <a14:useLocalDpi xmlns:a14="http://schemas.microsoft.com/office/drawing/2010/main" val="0"/>
              </a:ext>
            </a:extLst>
          </a:blip>
          <a:srcRect l="62791" t="86822"/>
          <a:stretch/>
        </p:blipFill>
        <p:spPr>
          <a:xfrm>
            <a:off x="10805963" y="6326042"/>
            <a:ext cx="1386037" cy="490888"/>
          </a:xfrm>
          <a:prstGeom prst="rect">
            <a:avLst/>
          </a:prstGeom>
        </p:spPr>
      </p:pic>
      <p:pic>
        <p:nvPicPr>
          <p:cNvPr id="11" name="Kép 10"/>
          <p:cNvPicPr>
            <a:picLocks noChangeAspect="1"/>
          </p:cNvPicPr>
          <p:nvPr userDrawn="1"/>
        </p:nvPicPr>
        <p:blipFill rotWithShape="1">
          <a:blip r:embed="rId3">
            <a:extLst>
              <a:ext uri="{28A0092B-C50C-407E-A947-70E740481C1C}">
                <a14:useLocalDpi xmlns:a14="http://schemas.microsoft.com/office/drawing/2010/main" val="0"/>
              </a:ext>
            </a:extLst>
          </a:blip>
          <a:srcRect l="2135" t="93596" r="70114" b="1314"/>
          <a:stretch/>
        </p:blipFill>
        <p:spPr>
          <a:xfrm>
            <a:off x="10703718" y="6661802"/>
            <a:ext cx="1437374" cy="263661"/>
          </a:xfrm>
          <a:prstGeom prst="rect">
            <a:avLst/>
          </a:prstGeom>
        </p:spPr>
      </p:pic>
      <p:pic>
        <p:nvPicPr>
          <p:cNvPr id="12" name="Kép 11"/>
          <p:cNvPicPr>
            <a:picLocks noChangeAspect="1"/>
          </p:cNvPicPr>
          <p:nvPr userDrawn="1"/>
        </p:nvPicPr>
        <p:blipFill rotWithShape="1">
          <a:blip r:embed="rId3" cstate="print">
            <a:extLst>
              <a:ext uri="{28A0092B-C50C-407E-A947-70E740481C1C}">
                <a14:useLocalDpi xmlns:a14="http://schemas.microsoft.com/office/drawing/2010/main" val="0"/>
              </a:ext>
            </a:extLst>
          </a:blip>
          <a:srcRect l="12274" t="75194" r="49224" b="17829"/>
          <a:stretch/>
        </p:blipFill>
        <p:spPr>
          <a:xfrm>
            <a:off x="-99034" y="6410421"/>
            <a:ext cx="1434164" cy="259883"/>
          </a:xfrm>
          <a:prstGeom prst="rect">
            <a:avLst/>
          </a:prstGeom>
        </p:spPr>
      </p:pic>
      <p:sp>
        <p:nvSpPr>
          <p:cNvPr id="14" name="Téglalap 13"/>
          <p:cNvSpPr/>
          <p:nvPr userDrawn="1"/>
        </p:nvSpPr>
        <p:spPr>
          <a:xfrm>
            <a:off x="427725" y="6661803"/>
            <a:ext cx="1872629" cy="215444"/>
          </a:xfrm>
          <a:prstGeom prst="rect">
            <a:avLst/>
          </a:prstGeom>
        </p:spPr>
        <p:txBody>
          <a:bodyPr wrap="none" rtlCol="0">
            <a:spAutoFit/>
          </a:bodyPr>
          <a:lstStyle/>
          <a:p>
            <a:pPr rtl="0"/>
            <a:r>
              <a:rPr lang="sr" sz="800" b="1">
                <a:solidFill>
                  <a:schemeClr val="bg1">
                    <a:lumMod val="95000"/>
                  </a:schemeClr>
                </a:solidFill>
              </a:rPr>
              <a:t>ref. 2021-2HU01-KA220-HED-000050972</a:t>
            </a:r>
          </a:p>
        </p:txBody>
      </p:sp>
      <p:pic>
        <p:nvPicPr>
          <p:cNvPr id="15" name="Kép 14"/>
          <p:cNvPicPr>
            <a:picLocks noChangeAspect="1"/>
          </p:cNvPicPr>
          <p:nvPr userDrawn="1"/>
        </p:nvPicPr>
        <p:blipFill rotWithShape="1">
          <a:blip r:embed="rId3" cstate="print">
            <a:extLst>
              <a:ext uri="{28A0092B-C50C-407E-A947-70E740481C1C}">
                <a14:useLocalDpi xmlns:a14="http://schemas.microsoft.com/office/drawing/2010/main" val="0"/>
              </a:ext>
            </a:extLst>
          </a:blip>
          <a:srcRect l="50345" t="74225" r="8139" b="13436"/>
          <a:stretch/>
        </p:blipFill>
        <p:spPr>
          <a:xfrm>
            <a:off x="1263941" y="6369512"/>
            <a:ext cx="1546460" cy="459605"/>
          </a:xfrm>
          <a:prstGeom prst="rect">
            <a:avLst/>
          </a:prstGeom>
        </p:spPr>
      </p:pic>
      <p:sp>
        <p:nvSpPr>
          <p:cNvPr id="16" name="Élőláb helye 4"/>
          <p:cNvSpPr txBox="1">
            <a:spLocks/>
          </p:cNvSpPr>
          <p:nvPr userDrawn="1"/>
        </p:nvSpPr>
        <p:spPr>
          <a:xfrm>
            <a:off x="3211628" y="6516749"/>
            <a:ext cx="5858578" cy="276883"/>
          </a:xfrm>
          <a:prstGeom prst="rect">
            <a:avLst/>
          </a:prstGeom>
        </p:spPr>
        <p:txBody>
          <a:bodyPr vert="horz" lIns="91440" tIns="45720" rIns="91440" bIns="45720" rtlCol="0" anchor="ctr"/>
          <a:lstStyle>
            <a:defPPr>
              <a:defRPr lang="hu-HU"/>
            </a:defPPr>
            <a:lvl1pPr marL="0" algn="ctr"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rtl="0"/>
            <a:r>
              <a:rPr lang="sr" noProof="0"/>
              <a:t>CLIMATEMED – Knowledge about climate change’s health impacts starts here</a:t>
            </a:r>
          </a:p>
        </p:txBody>
      </p:sp>
    </p:spTree>
    <p:extLst>
      <p:ext uri="{BB962C8B-B14F-4D97-AF65-F5344CB8AC3E}">
        <p14:creationId xmlns:p14="http://schemas.microsoft.com/office/powerpoint/2010/main" val="25955493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zakaszfejléc">
    <p:spTree>
      <p:nvGrpSpPr>
        <p:cNvPr id="1" name=""/>
        <p:cNvGrpSpPr/>
        <p:nvPr/>
      </p:nvGrpSpPr>
      <p:grpSpPr>
        <a:xfrm>
          <a:off x="0" y="0"/>
          <a:ext cx="0" cy="0"/>
          <a:chOff x="0" y="0"/>
          <a:chExt cx="0" cy="0"/>
        </a:xfrm>
      </p:grpSpPr>
      <p:sp>
        <p:nvSpPr>
          <p:cNvPr id="2" name="Cím 1"/>
          <p:cNvSpPr>
            <a:spLocks noGrp="1"/>
          </p:cNvSpPr>
          <p:nvPr>
            <p:ph type="title"/>
          </p:nvPr>
        </p:nvSpPr>
        <p:spPr>
          <a:xfrm>
            <a:off x="831850" y="1709738"/>
            <a:ext cx="10515600" cy="2852737"/>
          </a:xfrm>
        </p:spPr>
        <p:txBody>
          <a:bodyPr rtlCol="0" anchor="b"/>
          <a:lstStyle>
            <a:lvl1pPr>
              <a:defRPr sz="6000"/>
            </a:lvl1pPr>
          </a:lstStyle>
          <a:p>
            <a:pPr rtl="0"/>
            <a:r>
              <a:rPr lang="sr"/>
              <a:t>Mintacím szerkesztése</a:t>
            </a:r>
          </a:p>
        </p:txBody>
      </p:sp>
      <p:sp>
        <p:nvSpPr>
          <p:cNvPr id="3" name="Szöveg helye 2"/>
          <p:cNvSpPr>
            <a:spLocks noGrp="1"/>
          </p:cNvSpPr>
          <p:nvPr>
            <p:ph type="body" idx="1"/>
          </p:nvPr>
        </p:nvSpPr>
        <p:spPr>
          <a:xfrm>
            <a:off x="831850" y="4589463"/>
            <a:ext cx="10515600" cy="1500187"/>
          </a:xfrm>
        </p:spPr>
        <p:txBody>
          <a:bodyPr rtlCol="0"/>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rtl="0"/>
            <a:r>
              <a:rPr lang="sr"/>
              <a:t>Mintaszöveg szerkesztése</a:t>
            </a:r>
          </a:p>
        </p:txBody>
      </p:sp>
      <p:sp>
        <p:nvSpPr>
          <p:cNvPr id="4" name="Dátum helye 3"/>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5" name="Élőláb helye 4"/>
          <p:cNvSpPr>
            <a:spLocks noGrp="1"/>
          </p:cNvSpPr>
          <p:nvPr>
            <p:ph type="ftr" sz="quarter" idx="11"/>
          </p:nvPr>
        </p:nvSpPr>
        <p:spPr/>
        <p:txBody>
          <a:bodyPr rtlCol="0"/>
          <a:lstStyle/>
          <a:p>
            <a:pPr rtl="0"/>
            <a:endParaRPr lang="hu-HU"/>
          </a:p>
        </p:txBody>
      </p:sp>
      <p:sp>
        <p:nvSpPr>
          <p:cNvPr id="6" name="Dia számának helye 5"/>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17123697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tartalomrész">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lstStyle/>
          <a:p>
            <a:pPr rtl="0"/>
            <a:r>
              <a:rPr lang="sr"/>
              <a:t>Mintacím szerkesztése</a:t>
            </a:r>
          </a:p>
        </p:txBody>
      </p:sp>
      <p:sp>
        <p:nvSpPr>
          <p:cNvPr id="3" name="Tartalom helye 2"/>
          <p:cNvSpPr>
            <a:spLocks noGrp="1"/>
          </p:cNvSpPr>
          <p:nvPr>
            <p:ph sz="half" idx="1"/>
          </p:nvPr>
        </p:nvSpPr>
        <p:spPr>
          <a:xfrm>
            <a:off x="838200" y="1825625"/>
            <a:ext cx="5181600" cy="4351338"/>
          </a:xfrm>
        </p:spPr>
        <p:txBody>
          <a:bodyPr rtlCol="0"/>
          <a:lstStyle/>
          <a:p>
            <a:pPr lvl="0" rtl="0"/>
            <a:r>
              <a:rPr lang="sr"/>
              <a:t>Mintaszöveg szerkesztése</a:t>
            </a:r>
          </a:p>
          <a:p>
            <a:pPr lvl="1" rtl="0"/>
            <a:r>
              <a:rPr lang="sr"/>
              <a:t>Második szint</a:t>
            </a:r>
          </a:p>
          <a:p>
            <a:pPr lvl="2" rtl="0"/>
            <a:r>
              <a:rPr lang="sr"/>
              <a:t>Harmadik szint</a:t>
            </a:r>
          </a:p>
          <a:p>
            <a:pPr lvl="3" rtl="0"/>
            <a:r>
              <a:rPr lang="sr"/>
              <a:t>Negyedik szint</a:t>
            </a:r>
          </a:p>
          <a:p>
            <a:pPr lvl="4" rtl="0"/>
            <a:r>
              <a:rPr lang="sr"/>
              <a:t>Ötödik szint</a:t>
            </a:r>
          </a:p>
        </p:txBody>
      </p:sp>
      <p:sp>
        <p:nvSpPr>
          <p:cNvPr id="4" name="Tartalom helye 3"/>
          <p:cNvSpPr>
            <a:spLocks noGrp="1"/>
          </p:cNvSpPr>
          <p:nvPr>
            <p:ph sz="half" idx="2"/>
          </p:nvPr>
        </p:nvSpPr>
        <p:spPr>
          <a:xfrm>
            <a:off x="6172200" y="1825625"/>
            <a:ext cx="5181600" cy="4351338"/>
          </a:xfrm>
        </p:spPr>
        <p:txBody>
          <a:bodyPr rtlCol="0"/>
          <a:lstStyle/>
          <a:p>
            <a:pPr lvl="0" rtl="0"/>
            <a:r>
              <a:rPr lang="sr"/>
              <a:t>Mintaszöveg szerkesztése</a:t>
            </a:r>
          </a:p>
          <a:p>
            <a:pPr lvl="1" rtl="0"/>
            <a:r>
              <a:rPr lang="sr"/>
              <a:t>Második szint</a:t>
            </a:r>
          </a:p>
          <a:p>
            <a:pPr lvl="2" rtl="0"/>
            <a:r>
              <a:rPr lang="sr"/>
              <a:t>Harmadik szint</a:t>
            </a:r>
          </a:p>
          <a:p>
            <a:pPr lvl="3" rtl="0"/>
            <a:r>
              <a:rPr lang="sr"/>
              <a:t>Negyedik szint</a:t>
            </a:r>
          </a:p>
          <a:p>
            <a:pPr lvl="4" rtl="0"/>
            <a:r>
              <a:rPr lang="sr"/>
              <a:t>Ötödik szint</a:t>
            </a:r>
          </a:p>
        </p:txBody>
      </p:sp>
      <p:sp>
        <p:nvSpPr>
          <p:cNvPr id="5" name="Dátum helye 4"/>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6" name="Élőláb helye 5"/>
          <p:cNvSpPr>
            <a:spLocks noGrp="1"/>
          </p:cNvSpPr>
          <p:nvPr>
            <p:ph type="ftr" sz="quarter" idx="11"/>
          </p:nvPr>
        </p:nvSpPr>
        <p:spPr/>
        <p:txBody>
          <a:bodyPr rtlCol="0"/>
          <a:lstStyle/>
          <a:p>
            <a:pPr rtl="0"/>
            <a:endParaRPr lang="hu-HU"/>
          </a:p>
        </p:txBody>
      </p:sp>
      <p:sp>
        <p:nvSpPr>
          <p:cNvPr id="7" name="Dia számának helye 6"/>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15732851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Összehasonlítás">
    <p:spTree>
      <p:nvGrpSpPr>
        <p:cNvPr id="1" name=""/>
        <p:cNvGrpSpPr/>
        <p:nvPr/>
      </p:nvGrpSpPr>
      <p:grpSpPr>
        <a:xfrm>
          <a:off x="0" y="0"/>
          <a:ext cx="0" cy="0"/>
          <a:chOff x="0" y="0"/>
          <a:chExt cx="0" cy="0"/>
        </a:xfrm>
      </p:grpSpPr>
      <p:sp>
        <p:nvSpPr>
          <p:cNvPr id="2" name="Cím 1"/>
          <p:cNvSpPr>
            <a:spLocks noGrp="1"/>
          </p:cNvSpPr>
          <p:nvPr>
            <p:ph type="title"/>
          </p:nvPr>
        </p:nvSpPr>
        <p:spPr>
          <a:xfrm>
            <a:off x="839788" y="365125"/>
            <a:ext cx="10515600" cy="1325563"/>
          </a:xfrm>
        </p:spPr>
        <p:txBody>
          <a:bodyPr rtlCol="0"/>
          <a:lstStyle/>
          <a:p>
            <a:pPr rtl="0"/>
            <a:r>
              <a:rPr lang="sr"/>
              <a:t>Mintacím szerkesztése</a:t>
            </a:r>
          </a:p>
        </p:txBody>
      </p:sp>
      <p:sp>
        <p:nvSpPr>
          <p:cNvPr id="3" name="Szöveg helye 2"/>
          <p:cNvSpPr>
            <a:spLocks noGrp="1"/>
          </p:cNvSpPr>
          <p:nvPr>
            <p:ph type="body" idx="1"/>
          </p:nvPr>
        </p:nvSpPr>
        <p:spPr>
          <a:xfrm>
            <a:off x="839788" y="1681163"/>
            <a:ext cx="5157787" cy="823912"/>
          </a:xfrm>
        </p:spPr>
        <p:txBody>
          <a:bodyPr rtlCol="0"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sr"/>
              <a:t>Mintaszöveg szerkesztése</a:t>
            </a:r>
          </a:p>
        </p:txBody>
      </p:sp>
      <p:sp>
        <p:nvSpPr>
          <p:cNvPr id="4" name="Tartalom helye 3"/>
          <p:cNvSpPr>
            <a:spLocks noGrp="1"/>
          </p:cNvSpPr>
          <p:nvPr>
            <p:ph sz="half" idx="2"/>
          </p:nvPr>
        </p:nvSpPr>
        <p:spPr>
          <a:xfrm>
            <a:off x="839788" y="2505075"/>
            <a:ext cx="5157787" cy="3684588"/>
          </a:xfrm>
        </p:spPr>
        <p:txBody>
          <a:bodyPr rtlCol="0"/>
          <a:lstStyle/>
          <a:p>
            <a:pPr lvl="0" rtl="0"/>
            <a:r>
              <a:rPr lang="sr"/>
              <a:t>Mintaszöveg szerkesztése</a:t>
            </a:r>
          </a:p>
          <a:p>
            <a:pPr lvl="1" rtl="0"/>
            <a:r>
              <a:rPr lang="sr"/>
              <a:t>Második szint</a:t>
            </a:r>
          </a:p>
          <a:p>
            <a:pPr lvl="2" rtl="0"/>
            <a:r>
              <a:rPr lang="sr"/>
              <a:t>Harmadik szint</a:t>
            </a:r>
          </a:p>
          <a:p>
            <a:pPr lvl="3" rtl="0"/>
            <a:r>
              <a:rPr lang="sr"/>
              <a:t>Negyedik szint</a:t>
            </a:r>
          </a:p>
          <a:p>
            <a:pPr lvl="4" rtl="0"/>
            <a:r>
              <a:rPr lang="sr"/>
              <a:t>Ötödik szint</a:t>
            </a:r>
          </a:p>
        </p:txBody>
      </p:sp>
      <p:sp>
        <p:nvSpPr>
          <p:cNvPr id="5" name="Szöveg helye 4"/>
          <p:cNvSpPr>
            <a:spLocks noGrp="1"/>
          </p:cNvSpPr>
          <p:nvPr>
            <p:ph type="body" sz="quarter" idx="3"/>
          </p:nvPr>
        </p:nvSpPr>
        <p:spPr>
          <a:xfrm>
            <a:off x="6172200" y="1681163"/>
            <a:ext cx="5183188" cy="823912"/>
          </a:xfrm>
        </p:spPr>
        <p:txBody>
          <a:bodyPr rtlCol="0"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sr"/>
              <a:t>Mintaszöveg szerkesztése</a:t>
            </a:r>
          </a:p>
        </p:txBody>
      </p:sp>
      <p:sp>
        <p:nvSpPr>
          <p:cNvPr id="6" name="Tartalom helye 5"/>
          <p:cNvSpPr>
            <a:spLocks noGrp="1"/>
          </p:cNvSpPr>
          <p:nvPr>
            <p:ph sz="quarter" idx="4"/>
          </p:nvPr>
        </p:nvSpPr>
        <p:spPr>
          <a:xfrm>
            <a:off x="6172200" y="2505075"/>
            <a:ext cx="5183188" cy="3684588"/>
          </a:xfrm>
        </p:spPr>
        <p:txBody>
          <a:bodyPr rtlCol="0"/>
          <a:lstStyle/>
          <a:p>
            <a:pPr lvl="0" rtl="0"/>
            <a:r>
              <a:rPr lang="sr"/>
              <a:t>Mintaszöveg szerkesztése</a:t>
            </a:r>
          </a:p>
          <a:p>
            <a:pPr lvl="1" rtl="0"/>
            <a:r>
              <a:rPr lang="sr"/>
              <a:t>Második szint</a:t>
            </a:r>
          </a:p>
          <a:p>
            <a:pPr lvl="2" rtl="0"/>
            <a:r>
              <a:rPr lang="sr"/>
              <a:t>Harmadik szint</a:t>
            </a:r>
          </a:p>
          <a:p>
            <a:pPr lvl="3" rtl="0"/>
            <a:r>
              <a:rPr lang="sr"/>
              <a:t>Negyedik szint</a:t>
            </a:r>
          </a:p>
          <a:p>
            <a:pPr lvl="4" rtl="0"/>
            <a:r>
              <a:rPr lang="sr"/>
              <a:t>Ötödik szint</a:t>
            </a:r>
          </a:p>
        </p:txBody>
      </p:sp>
      <p:sp>
        <p:nvSpPr>
          <p:cNvPr id="7" name="Dátum helye 6"/>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8" name="Élőláb helye 7"/>
          <p:cNvSpPr>
            <a:spLocks noGrp="1"/>
          </p:cNvSpPr>
          <p:nvPr>
            <p:ph type="ftr" sz="quarter" idx="11"/>
          </p:nvPr>
        </p:nvSpPr>
        <p:spPr/>
        <p:txBody>
          <a:bodyPr rtlCol="0"/>
          <a:lstStyle/>
          <a:p>
            <a:pPr rtl="0"/>
            <a:endParaRPr lang="hu-HU"/>
          </a:p>
        </p:txBody>
      </p:sp>
      <p:sp>
        <p:nvSpPr>
          <p:cNvPr id="9" name="Dia számának helye 8"/>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31477928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Csak cím">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lstStyle/>
          <a:p>
            <a:pPr rtl="0"/>
            <a:r>
              <a:rPr lang="sr"/>
              <a:t>Mintacím szerkesztése</a:t>
            </a:r>
          </a:p>
        </p:txBody>
      </p:sp>
      <p:sp>
        <p:nvSpPr>
          <p:cNvPr id="3" name="Dátum helye 2"/>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4" name="Élőláb helye 3"/>
          <p:cNvSpPr>
            <a:spLocks noGrp="1"/>
          </p:cNvSpPr>
          <p:nvPr>
            <p:ph type="ftr" sz="quarter" idx="11"/>
          </p:nvPr>
        </p:nvSpPr>
        <p:spPr/>
        <p:txBody>
          <a:bodyPr rtlCol="0"/>
          <a:lstStyle/>
          <a:p>
            <a:pPr rtl="0"/>
            <a:endParaRPr lang="hu-HU"/>
          </a:p>
        </p:txBody>
      </p:sp>
      <p:sp>
        <p:nvSpPr>
          <p:cNvPr id="5" name="Dia számának helye 4"/>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9702930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Üres">
    <p:spTree>
      <p:nvGrpSpPr>
        <p:cNvPr id="1" name=""/>
        <p:cNvGrpSpPr/>
        <p:nvPr/>
      </p:nvGrpSpPr>
      <p:grpSpPr>
        <a:xfrm>
          <a:off x="0" y="0"/>
          <a:ext cx="0" cy="0"/>
          <a:chOff x="0" y="0"/>
          <a:chExt cx="0" cy="0"/>
        </a:xfrm>
      </p:grpSpPr>
      <p:sp>
        <p:nvSpPr>
          <p:cNvPr id="2" name="Dátum helye 1"/>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3" name="Élőláb helye 2"/>
          <p:cNvSpPr>
            <a:spLocks noGrp="1"/>
          </p:cNvSpPr>
          <p:nvPr>
            <p:ph type="ftr" sz="quarter" idx="11"/>
          </p:nvPr>
        </p:nvSpPr>
        <p:spPr/>
        <p:txBody>
          <a:bodyPr rtlCol="0"/>
          <a:lstStyle/>
          <a:p>
            <a:pPr rtl="0"/>
            <a:endParaRPr lang="hu-HU"/>
          </a:p>
        </p:txBody>
      </p:sp>
      <p:sp>
        <p:nvSpPr>
          <p:cNvPr id="4" name="Dia számának helye 3"/>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26812206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Tartalomrész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839788" y="457200"/>
            <a:ext cx="3932237" cy="1600200"/>
          </a:xfrm>
        </p:spPr>
        <p:txBody>
          <a:bodyPr rtlCol="0" anchor="b"/>
          <a:lstStyle>
            <a:lvl1pPr>
              <a:defRPr sz="3200"/>
            </a:lvl1pPr>
          </a:lstStyle>
          <a:p>
            <a:pPr rtl="0"/>
            <a:r>
              <a:rPr lang="sr"/>
              <a:t>Mintacím szerkesztése</a:t>
            </a:r>
          </a:p>
        </p:txBody>
      </p:sp>
      <p:sp>
        <p:nvSpPr>
          <p:cNvPr id="3" name="Tartalom helye 2"/>
          <p:cNvSpPr>
            <a:spLocks noGrp="1"/>
          </p:cNvSpPr>
          <p:nvPr>
            <p:ph idx="1"/>
          </p:nvPr>
        </p:nvSpPr>
        <p:spPr>
          <a:xfrm>
            <a:off x="5183188" y="987425"/>
            <a:ext cx="6172200" cy="4873625"/>
          </a:xfrm>
        </p:spPr>
        <p:txBody>
          <a:bodyPr rtlCol="0"/>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rtl="0"/>
            <a:r>
              <a:rPr lang="sr"/>
              <a:t>Mintaszöveg szerkesztése</a:t>
            </a:r>
          </a:p>
          <a:p>
            <a:pPr lvl="1" rtl="0"/>
            <a:r>
              <a:rPr lang="sr"/>
              <a:t>Második szint</a:t>
            </a:r>
          </a:p>
          <a:p>
            <a:pPr lvl="2" rtl="0"/>
            <a:r>
              <a:rPr lang="sr"/>
              <a:t>Harmadik szint</a:t>
            </a:r>
          </a:p>
          <a:p>
            <a:pPr lvl="3" rtl="0"/>
            <a:r>
              <a:rPr lang="sr"/>
              <a:t>Negyedik szint</a:t>
            </a:r>
          </a:p>
          <a:p>
            <a:pPr lvl="4" rtl="0"/>
            <a:r>
              <a:rPr lang="sr"/>
              <a:t>Ötödik szint</a:t>
            </a:r>
          </a:p>
        </p:txBody>
      </p:sp>
      <p:sp>
        <p:nvSpPr>
          <p:cNvPr id="4" name="Szöveg helye 3"/>
          <p:cNvSpPr>
            <a:spLocks noGrp="1"/>
          </p:cNvSpPr>
          <p:nvPr>
            <p:ph type="body" sz="half" idx="2"/>
          </p:nvPr>
        </p:nvSpPr>
        <p:spPr>
          <a:xfrm>
            <a:off x="839788" y="2057400"/>
            <a:ext cx="3932237" cy="3811588"/>
          </a:xfrm>
        </p:spPr>
        <p:txBody>
          <a:bodyPr rtlCol="0"/>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rtl="0"/>
            <a:r>
              <a:rPr lang="sr"/>
              <a:t>Mintaszöveg szerkesztése</a:t>
            </a:r>
          </a:p>
        </p:txBody>
      </p:sp>
      <p:sp>
        <p:nvSpPr>
          <p:cNvPr id="5" name="Dátum helye 4"/>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6" name="Élőláb helye 5"/>
          <p:cNvSpPr>
            <a:spLocks noGrp="1"/>
          </p:cNvSpPr>
          <p:nvPr>
            <p:ph type="ftr" sz="quarter" idx="11"/>
          </p:nvPr>
        </p:nvSpPr>
        <p:spPr/>
        <p:txBody>
          <a:bodyPr rtlCol="0"/>
          <a:lstStyle/>
          <a:p>
            <a:pPr rtl="0"/>
            <a:endParaRPr lang="hu-HU"/>
          </a:p>
        </p:txBody>
      </p:sp>
      <p:sp>
        <p:nvSpPr>
          <p:cNvPr id="7" name="Dia számának helye 6"/>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20310270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Kép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839788" y="457200"/>
            <a:ext cx="3932237" cy="1600200"/>
          </a:xfrm>
        </p:spPr>
        <p:txBody>
          <a:bodyPr rtlCol="0" anchor="b"/>
          <a:lstStyle>
            <a:lvl1pPr>
              <a:defRPr sz="3200"/>
            </a:lvl1pPr>
          </a:lstStyle>
          <a:p>
            <a:pPr rtl="0"/>
            <a:r>
              <a:rPr lang="sr"/>
              <a:t>Mintacím szerkesztése</a:t>
            </a:r>
          </a:p>
        </p:txBody>
      </p:sp>
      <p:sp>
        <p:nvSpPr>
          <p:cNvPr id="3" name="Kép helye 2"/>
          <p:cNvSpPr>
            <a:spLocks noGrp="1"/>
          </p:cNvSpPr>
          <p:nvPr>
            <p:ph type="pic" idx="1"/>
          </p:nvPr>
        </p:nvSpPr>
        <p:spPr>
          <a:xfrm>
            <a:off x="5183188" y="987425"/>
            <a:ext cx="6172200" cy="4873625"/>
          </a:xfrm>
        </p:spPr>
        <p:txBody>
          <a:bodyPr rtlCol="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rtl="0"/>
            <a:r>
              <a:rPr lang="sr"/>
              <a:t>Kép beszúrásához kattintson az ikonra</a:t>
            </a:r>
          </a:p>
        </p:txBody>
      </p:sp>
      <p:sp>
        <p:nvSpPr>
          <p:cNvPr id="4" name="Szöveg helye 3"/>
          <p:cNvSpPr>
            <a:spLocks noGrp="1"/>
          </p:cNvSpPr>
          <p:nvPr>
            <p:ph type="body" sz="half" idx="2"/>
          </p:nvPr>
        </p:nvSpPr>
        <p:spPr>
          <a:xfrm>
            <a:off x="839788" y="2057400"/>
            <a:ext cx="3932237" cy="3811588"/>
          </a:xfrm>
        </p:spPr>
        <p:txBody>
          <a:bodyPr rtlCol="0"/>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rtl="0"/>
            <a:r>
              <a:rPr lang="sr"/>
              <a:t>Mintaszöveg szerkesztése</a:t>
            </a:r>
          </a:p>
        </p:txBody>
      </p:sp>
      <p:sp>
        <p:nvSpPr>
          <p:cNvPr id="5" name="Dátum helye 4"/>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6" name="Élőláb helye 5"/>
          <p:cNvSpPr>
            <a:spLocks noGrp="1"/>
          </p:cNvSpPr>
          <p:nvPr>
            <p:ph type="ftr" sz="quarter" idx="11"/>
          </p:nvPr>
        </p:nvSpPr>
        <p:spPr/>
        <p:txBody>
          <a:bodyPr rtlCol="0"/>
          <a:lstStyle/>
          <a:p>
            <a:pPr rtl="0"/>
            <a:endParaRPr lang="hu-HU"/>
          </a:p>
        </p:txBody>
      </p:sp>
      <p:sp>
        <p:nvSpPr>
          <p:cNvPr id="7" name="Dia számának helye 6"/>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18993171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Cím helye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pPr rtl="0"/>
            <a:r>
              <a:rPr lang="sr"/>
              <a:t>Mintacím szerkesztése</a:t>
            </a:r>
          </a:p>
        </p:txBody>
      </p:sp>
      <p:sp>
        <p:nvSpPr>
          <p:cNvPr id="3" name="Szöveg helye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rtl="0"/>
            <a:r>
              <a:rPr lang="sr"/>
              <a:t>Mintaszöveg szerkesztése</a:t>
            </a:r>
          </a:p>
          <a:p>
            <a:pPr lvl="1" rtl="0"/>
            <a:r>
              <a:rPr lang="sr"/>
              <a:t>Második szint</a:t>
            </a:r>
          </a:p>
          <a:p>
            <a:pPr lvl="2" rtl="0"/>
            <a:r>
              <a:rPr lang="sr"/>
              <a:t>Harmadik szint</a:t>
            </a:r>
          </a:p>
          <a:p>
            <a:pPr lvl="3" rtl="0"/>
            <a:r>
              <a:rPr lang="sr"/>
              <a:t>Negyedik szint</a:t>
            </a:r>
          </a:p>
          <a:p>
            <a:pPr lvl="4" rtl="0"/>
            <a:r>
              <a:rPr lang="sr"/>
              <a:t>Ötödik szint</a:t>
            </a:r>
          </a:p>
        </p:txBody>
      </p:sp>
      <p:sp>
        <p:nvSpPr>
          <p:cNvPr id="4" name="Dátum helye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rtl="0"/>
            <a:fld id="{9D080D7D-CCD9-4F98-BC7D-474E94E1E9D2}" type="datetimeFigureOut">
              <a:rPr lang="hu-HU" smtClean="0"/>
              <a:t>2025. 04. 22.</a:t>
            </a:fld>
            <a:endParaRPr lang="hu-HU"/>
          </a:p>
        </p:txBody>
      </p:sp>
      <p:sp>
        <p:nvSpPr>
          <p:cNvPr id="5" name="Élőláb helye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rtl="0"/>
            <a:endParaRPr lang="hu-HU"/>
          </a:p>
        </p:txBody>
      </p:sp>
      <p:sp>
        <p:nvSpPr>
          <p:cNvPr id="6" name="Dia számának helye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rtl="0"/>
            <a:fld id="{4DD9E900-51A2-4D5F-AAEE-5ACD46B21A4D}" type="slidenum">
              <a:rPr lang="hu-HU" smtClean="0"/>
              <a:t>‹#›</a:t>
            </a:fld>
            <a:endParaRPr lang="hu-HU"/>
          </a:p>
        </p:txBody>
      </p:sp>
    </p:spTree>
    <p:extLst>
      <p:ext uri="{BB962C8B-B14F-4D97-AF65-F5344CB8AC3E}">
        <p14:creationId xmlns:p14="http://schemas.microsoft.com/office/powerpoint/2010/main" val="9774525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hu-H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xml"/><Relationship Id="rId4" Type="http://schemas.openxmlformats.org/officeDocument/2006/relationships/image" Target="../media/image6.jpg"/></Relationships>
</file>

<file path=ppt/slides/_rels/slide10.xml.rels><?xml version="1.0" encoding="UTF-8" standalone="yes"?>
<Relationships xmlns="http://schemas.openxmlformats.org/package/2006/relationships"><Relationship Id="rId2" Type="http://schemas.openxmlformats.org/officeDocument/2006/relationships/hyperlink" Target="https://doi.org/10.1016/j.envint.2021.106533"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s://doi.org/10.1016/j.envres.2021.111503" TargetMode="External"/><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s://doi.org/10.1016/j.ijheh.2018.10.004" TargetMode="External"/><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hyperlink" Target="https://doi.org/10.5694/mja2.50869" TargetMode="External"/><Relationship Id="rId1" Type="http://schemas.openxmlformats.org/officeDocument/2006/relationships/slideLayout" Target="../slideLayouts/slideLayout2.xml"/><Relationship Id="rId4" Type="http://schemas.openxmlformats.org/officeDocument/2006/relationships/hyperlink" Target="https://www.nature.com/articles/d41586-022-02782-w" TargetMode="External"/></Relationships>
</file>

<file path=ppt/slides/_rels/slide14.xml.rels><?xml version="1.0" encoding="UTF-8" standalone="yes"?>
<Relationships xmlns="http://schemas.openxmlformats.org/package/2006/relationships"><Relationship Id="rId2" Type="http://schemas.openxmlformats.org/officeDocument/2006/relationships/hyperlink" Target="https://doi.org/10.3390/ijerph15071515"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hyperlink" Target="https://doi.org/10.1016/j.envres.2018.10.013"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hyperlink" Target="https://www.cdc.gov/climateandhealth/pubs/CDC-HealthHarmCards-508.pdf"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hyperlink" Target="https://www.cdc.gov/climateandhealth/site_resources.htm"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s://www.cdc.gov/climateandhealth/pubs/CDC-HealthHarmCards-508.pdf" TargetMode="External"/><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hyperlink" Target="https://doi.org/10.1016/j.envint.2021.106533" TargetMode="Externa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hyperlink" Target="https://www.commonwealthfund.org/publications/explainer/2022/may/impact-climate-change-our-health-and-health-systems" TargetMode="Externa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5.jpeg"/><Relationship Id="rId7" Type="http://schemas.openxmlformats.org/officeDocument/2006/relationships/image" Target="../media/image29.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27.jpeg"/><Relationship Id="rId4" Type="http://schemas.openxmlformats.org/officeDocument/2006/relationships/image" Target="../media/image26.jpeg"/></Relationships>
</file>

<file path=ppt/slides/_rels/slide2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 Id="rId5" Type="http://schemas.openxmlformats.org/officeDocument/2006/relationships/hyperlink" Target="https://doi.org/10.1016/j.joclim.2022.100147" TargetMode="External"/><Relationship Id="rId4" Type="http://schemas.openxmlformats.org/officeDocument/2006/relationships/hyperlink" Target="https://en.gaonconnection.com/the-healthcare-sector-has-a-responsibility-to-address-climate-change-and-reduce-its-carbon-footprint-study/" TargetMode="External"/></Relationships>
</file>

<file path=ppt/slides/_rels/slide24.xml.rels><?xml version="1.0" encoding="UTF-8" standalone="yes"?>
<Relationships xmlns="http://schemas.openxmlformats.org/package/2006/relationships"><Relationship Id="rId3" Type="http://schemas.openxmlformats.org/officeDocument/2006/relationships/diagramLayout" Target="../diagrams/layout3.xml"/><Relationship Id="rId7" Type="http://schemas.openxmlformats.org/officeDocument/2006/relationships/hyperlink" Target="https://www.epa.gov/climateimpacts/climate-change-and-health-workers" TargetMode="Externa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25.xml.rels><?xml version="1.0" encoding="UTF-8" standalone="yes"?>
<Relationships xmlns="http://schemas.openxmlformats.org/package/2006/relationships"><Relationship Id="rId2" Type="http://schemas.openxmlformats.org/officeDocument/2006/relationships/hyperlink" Target="https://www.epa.gov/climateimpacts/climate-change-and-health-workers" TargetMode="Externa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hyperlink" Target="https://www.epa.gov/climateimpacts/climate-change-and-health-workers" TargetMode="Externa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hyperlink" Target="https://www.epa.gov/climateimpacts/climate-change-and-health-workers" TargetMode="Externa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hyperlink" Target="https://www.epa.gov/climateimpacts/climate-change-and-health-workers" TargetMode="Externa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hyperlink" Target="https://www.epa.gov/climateimpacts/climate-change-and-health-workers"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hyperlink" Target="https://www.epa.gov/climateimpacts/climate-change-and-health-workers" TargetMode="Externa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hyperlink" Target="https://www.epa.gov/climateimpacts/climate-change-and-health-workers" TargetMode="Externa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hyperlink" Target="https://www.epa.gov/climateimpacts/climate-change-and-health-workers" TargetMode="Externa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hyperlink" Target="https://doi.org/10.1080/15459620903066008" TargetMode="Externa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hyperlink" Target="https://doi.org/10.1080/15459620903066008" TargetMode="External"/><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hyperlink" Target="https://doi.org/10.1080/15459620903066008" TargetMode="Externa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hyperlink" Target="https://youtu.be/2PWPGI7NSUo" TargetMode="External"/><Relationship Id="rId2" Type="http://schemas.openxmlformats.org/officeDocument/2006/relationships/image" Target="../media/image34.png"/><Relationship Id="rId1" Type="http://schemas.openxmlformats.org/officeDocument/2006/relationships/slideLayout" Target="../slideLayouts/slideLayout2.xml"/><Relationship Id="rId5" Type="http://schemas.openxmlformats.org/officeDocument/2006/relationships/hyperlink" Target="https://www.cdc.gov/climateandhealth/BRACE.htm" TargetMode="External"/><Relationship Id="rId4" Type="http://schemas.openxmlformats.org/officeDocument/2006/relationships/image" Target="../media/image35.jpe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hyperlink" Target="https://doi.org/10.1016/j.envint.2021.106533" TargetMode="External"/><Relationship Id="rId2" Type="http://schemas.openxmlformats.org/officeDocument/2006/relationships/hyperlink" Target="https://doi.org/10.1016/j.joclim.2021.100047" TargetMode="External"/><Relationship Id="rId1" Type="http://schemas.openxmlformats.org/officeDocument/2006/relationships/slideLayout" Target="../slideLayouts/slideLayout2.xml"/><Relationship Id="rId5" Type="http://schemas.openxmlformats.org/officeDocument/2006/relationships/hyperlink" Target="https://doi.org/10.1080/15459620903066008" TargetMode="External"/><Relationship Id="rId4" Type="http://schemas.openxmlformats.org/officeDocument/2006/relationships/hyperlink" Target="https://doi.org/10.3390/ijerph15071515" TargetMode="Externa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png"/><Relationship Id="rId1" Type="http://schemas.openxmlformats.org/officeDocument/2006/relationships/slideLayout" Target="../slideLayouts/slideLayout2.xml"/><Relationship Id="rId6" Type="http://schemas.openxmlformats.org/officeDocument/2006/relationships/image" Target="../media/image40.png"/><Relationship Id="rId5" Type="http://schemas.openxmlformats.org/officeDocument/2006/relationships/image" Target="../media/image39.jpeg"/><Relationship Id="rId4" Type="http://schemas.openxmlformats.org/officeDocument/2006/relationships/image" Target="../media/image38.pn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s://ourworldindata.org/mental-health" TargetMode="External"/><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hyperlink" Target="https://ourworldindata.org/mental-health"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s://doi.org/10.1016/j.joclim.2021.100047"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hyperlink" Target="https://www.iberdrola.com/social-commitment/what-is-ecoanxiety" TargetMode="External"/><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ctrTitle"/>
          </p:nvPr>
        </p:nvSpPr>
        <p:spPr>
          <a:xfrm>
            <a:off x="1310219" y="1041400"/>
            <a:ext cx="9583138" cy="2698801"/>
          </a:xfrm>
        </p:spPr>
        <p:txBody>
          <a:bodyPr>
            <a:normAutofit/>
          </a:bodyPr>
          <a:lstStyle/>
          <a:p>
            <a:pPr algn="ctr">
              <a:lnSpc>
                <a:spcPct val="107000"/>
              </a:lnSpc>
              <a:spcAft>
                <a:spcPts val="800"/>
              </a:spcAft>
            </a:pPr>
            <a:r>
              <a:rPr lang="en-US" sz="2000" b="1" dirty="0">
                <a:solidFill>
                  <a:schemeClr val="tx1"/>
                </a:solidFill>
                <a:effectLst/>
                <a:latin typeface="Garamond" panose="02020404030301010803" pitchFamily="18" charset="0"/>
                <a:ea typeface="Garamond" panose="02020404030301010803" pitchFamily="18" charset="0"/>
                <a:cs typeface="Garamond" panose="02020404030301010803" pitchFamily="18" charset="0"/>
              </a:rPr>
              <a:t>Developing new curriculum outlines and learning materials on climate change's health impacts for medical schools</a:t>
            </a:r>
            <a:r>
              <a:rPr lang="hu-HU" sz="2000" dirty="0">
                <a:solidFill>
                  <a:schemeClr val="tx1"/>
                </a:solidFill>
                <a:effectLst/>
                <a:latin typeface="Calibri" panose="020F0502020204030204" pitchFamily="34" charset="0"/>
                <a:ea typeface="Calibri" panose="020F0502020204030204" pitchFamily="34" charset="0"/>
              </a:rPr>
              <a:t/>
            </a:r>
            <a:br>
              <a:rPr lang="hu-HU" sz="2000" dirty="0">
                <a:solidFill>
                  <a:schemeClr val="tx1"/>
                </a:solidFill>
                <a:effectLst/>
                <a:latin typeface="Calibri" panose="020F0502020204030204" pitchFamily="34" charset="0"/>
                <a:ea typeface="Calibri" panose="020F0502020204030204" pitchFamily="34" charset="0"/>
              </a:rPr>
            </a:br>
            <a:r>
              <a:rPr lang="en-US" sz="1800" b="1" dirty="0">
                <a:solidFill>
                  <a:schemeClr val="tx1"/>
                </a:solidFill>
                <a:effectLst/>
                <a:latin typeface="Garamond" panose="02020404030301010803" pitchFamily="18" charset="0"/>
                <a:ea typeface="Garamond" panose="02020404030301010803" pitchFamily="18" charset="0"/>
                <a:cs typeface="Garamond" panose="02020404030301010803" pitchFamily="18" charset="0"/>
              </a:rPr>
              <a:t>2021-2-HU01-KA220-HED-000050972</a:t>
            </a:r>
            <a:endParaRPr lang="hu-HU" sz="1800" dirty="0">
              <a:solidFill>
                <a:schemeClr val="tx1"/>
              </a:solidFill>
              <a:effectLst/>
              <a:latin typeface="Calibri" panose="020F0502020204030204" pitchFamily="34" charset="0"/>
              <a:ea typeface="Calibri" panose="020F0502020204030204" pitchFamily="34" charset="0"/>
            </a:endParaRPr>
          </a:p>
        </p:txBody>
      </p:sp>
      <p:sp>
        <p:nvSpPr>
          <p:cNvPr id="5" name="Téglalap 4"/>
          <p:cNvSpPr/>
          <p:nvPr/>
        </p:nvSpPr>
        <p:spPr>
          <a:xfrm>
            <a:off x="1003539" y="3740201"/>
            <a:ext cx="9865744" cy="1477328"/>
          </a:xfrm>
          <a:prstGeom prst="rect">
            <a:avLst/>
          </a:prstGeom>
        </p:spPr>
        <p:txBody>
          <a:bodyPr wrap="square">
            <a:spAutoFit/>
          </a:bodyPr>
          <a:lstStyle/>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p:txBody>
      </p:sp>
      <p:pic>
        <p:nvPicPr>
          <p:cNvPr id="3" name="Kép 2" descr="CLIMATEMED - Developing new curriculum outlines and learning ...">
            <a:extLst>
              <a:ext uri="{FF2B5EF4-FFF2-40B4-BE49-F238E27FC236}">
                <a16:creationId xmlns:a16="http://schemas.microsoft.com/office/drawing/2014/main" id="{6F45D7B8-8713-9AC7-FB13-4CB2C35AAF45}"/>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061460" y="825919"/>
            <a:ext cx="4069080" cy="1783080"/>
          </a:xfrm>
          <a:prstGeom prst="rect">
            <a:avLst/>
          </a:prstGeom>
          <a:noFill/>
          <a:ln>
            <a:noFill/>
          </a:ln>
        </p:spPr>
      </p:pic>
      <p:pic>
        <p:nvPicPr>
          <p:cNvPr id="4" name="Kép 3">
            <a:extLst>
              <a:ext uri="{FF2B5EF4-FFF2-40B4-BE49-F238E27FC236}">
                <a16:creationId xmlns:a16="http://schemas.microsoft.com/office/drawing/2014/main" id="{5843A784-1500-3045-74B5-672CDB2A45B5}"/>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9116" y="5478342"/>
            <a:ext cx="1930153" cy="551323"/>
          </a:xfrm>
          <a:prstGeom prst="rect">
            <a:avLst/>
          </a:prstGeom>
          <a:noFill/>
          <a:ln>
            <a:noFill/>
          </a:ln>
        </p:spPr>
      </p:pic>
      <p:pic>
        <p:nvPicPr>
          <p:cNvPr id="6" name="image5.jpg">
            <a:extLst>
              <a:ext uri="{FF2B5EF4-FFF2-40B4-BE49-F238E27FC236}">
                <a16:creationId xmlns:a16="http://schemas.microsoft.com/office/drawing/2014/main" id="{DE63F9F7-9366-14CF-8201-3341D76530F2}"/>
              </a:ext>
            </a:extLst>
          </p:cNvPr>
          <p:cNvPicPr/>
          <p:nvPr/>
        </p:nvPicPr>
        <p:blipFill>
          <a:blip r:embed="rId4"/>
          <a:srcRect/>
          <a:stretch>
            <a:fillRect/>
          </a:stretch>
        </p:blipFill>
        <p:spPr>
          <a:xfrm>
            <a:off x="9120012" y="5433010"/>
            <a:ext cx="3060700" cy="641985"/>
          </a:xfrm>
          <a:prstGeom prst="rect">
            <a:avLst/>
          </a:prstGeom>
          <a:ln/>
        </p:spPr>
      </p:pic>
      <p:sp>
        <p:nvSpPr>
          <p:cNvPr id="8" name="Szövegdoboz 7">
            <a:extLst>
              <a:ext uri="{FF2B5EF4-FFF2-40B4-BE49-F238E27FC236}">
                <a16:creationId xmlns:a16="http://schemas.microsoft.com/office/drawing/2014/main" id="{918CACA4-4108-AA3F-8B80-533231B3E063}"/>
              </a:ext>
            </a:extLst>
          </p:cNvPr>
          <p:cNvSpPr txBox="1"/>
          <p:nvPr/>
        </p:nvSpPr>
        <p:spPr>
          <a:xfrm>
            <a:off x="1951575" y="5433010"/>
            <a:ext cx="7194958" cy="812530"/>
          </a:xfrm>
          <a:prstGeom prst="rect">
            <a:avLst/>
          </a:prstGeom>
          <a:noFill/>
        </p:spPr>
        <p:txBody>
          <a:bodyPr wrap="square">
            <a:spAutoFit/>
          </a:bodyPr>
          <a:lstStyle/>
          <a:p>
            <a:pPr algn="ctr">
              <a:lnSpc>
                <a:spcPct val="130000"/>
              </a:lnSpc>
              <a:tabLst>
                <a:tab pos="2026920" algn="l"/>
              </a:tabLst>
            </a:pPr>
            <a:r>
              <a:rPr lang="en-US" sz="1200" dirty="0">
                <a:latin typeface="Garamond" panose="02020404030301010803" pitchFamily="18" charset="0"/>
                <a:ea typeface="Garamond" panose="02020404030301010803" pitchFamily="18" charset="0"/>
                <a:cs typeface="Garamond" panose="02020404030301010803" pitchFamily="18" charset="0"/>
              </a:rPr>
              <a:t>Funded by the European Union. Views and opinions expressed are however those of the author(s) only and do not necessarily reflect those of the European Union or the European Education and Culture Executive Agency (EACEA</a:t>
            </a:r>
            <a:r>
              <a:rPr lang="en-US" sz="1200" dirty="0" smtClean="0">
                <a:latin typeface="Garamond" panose="02020404030301010803" pitchFamily="18" charset="0"/>
                <a:ea typeface="Garamond" panose="02020404030301010803" pitchFamily="18" charset="0"/>
                <a:cs typeface="Garamond" panose="02020404030301010803" pitchFamily="18" charset="0"/>
              </a:rPr>
              <a:t>).</a:t>
            </a:r>
            <a:r>
              <a:rPr lang="hu-HU" sz="1200" dirty="0" smtClean="0">
                <a:latin typeface="Garamond" panose="02020404030301010803" pitchFamily="18" charset="0"/>
                <a:ea typeface="Garamond" panose="02020404030301010803" pitchFamily="18" charset="0"/>
                <a:cs typeface="Garamond" panose="02020404030301010803" pitchFamily="18" charset="0"/>
              </a:rPr>
              <a:t/>
            </a:r>
            <a:br>
              <a:rPr lang="hu-HU" sz="1200" dirty="0" smtClean="0">
                <a:latin typeface="Garamond" panose="02020404030301010803" pitchFamily="18" charset="0"/>
                <a:ea typeface="Garamond" panose="02020404030301010803" pitchFamily="18" charset="0"/>
                <a:cs typeface="Garamond" panose="02020404030301010803" pitchFamily="18" charset="0"/>
              </a:rPr>
            </a:br>
            <a:r>
              <a:rPr lang="en-US" sz="1200" dirty="0" smtClean="0">
                <a:latin typeface="Garamond" panose="02020404030301010803" pitchFamily="18" charset="0"/>
                <a:ea typeface="Garamond" panose="02020404030301010803" pitchFamily="18" charset="0"/>
                <a:cs typeface="Garamond" panose="02020404030301010803" pitchFamily="18" charset="0"/>
              </a:rPr>
              <a:t>Neither </a:t>
            </a:r>
            <a:r>
              <a:rPr lang="en-US" sz="1200" dirty="0">
                <a:latin typeface="Garamond" panose="02020404030301010803" pitchFamily="18" charset="0"/>
                <a:ea typeface="Garamond" panose="02020404030301010803" pitchFamily="18" charset="0"/>
                <a:cs typeface="Garamond" panose="02020404030301010803" pitchFamily="18" charset="0"/>
              </a:rPr>
              <a:t>the European Union nor EACEA can be held responsible for them.</a:t>
            </a:r>
            <a:endParaRPr lang="hu-HU" sz="1600" dirty="0">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193999263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92505" y="153009"/>
            <a:ext cx="11896826" cy="1037436"/>
          </a:xfrm>
        </p:spPr>
        <p:txBody>
          <a:bodyPr rtlCol="0">
            <a:normAutofit/>
          </a:bodyPr>
          <a:lstStyle/>
          <a:p>
            <a:r>
              <a:rPr lang="en-US" sz="3200" b="1" dirty="0"/>
              <a:t>Da li </a:t>
            </a:r>
            <a:r>
              <a:rPr lang="en-US" sz="3200" b="1" dirty="0" err="1"/>
              <a:t>postoji</a:t>
            </a:r>
            <a:r>
              <a:rPr lang="en-US" sz="3200" b="1" dirty="0"/>
              <a:t> </a:t>
            </a:r>
            <a:r>
              <a:rPr lang="en-US" sz="3200" b="1" dirty="0" err="1"/>
              <a:t>veza</a:t>
            </a:r>
            <a:r>
              <a:rPr lang="en-US" sz="3200" b="1" dirty="0"/>
              <a:t> </a:t>
            </a:r>
            <a:r>
              <a:rPr lang="en-US" sz="3200" b="1" dirty="0" err="1"/>
              <a:t>između</a:t>
            </a:r>
            <a:r>
              <a:rPr lang="en-US" sz="3200" b="1" dirty="0"/>
              <a:t> </a:t>
            </a:r>
            <a:r>
              <a:rPr lang="en-US" sz="3200" b="1" dirty="0" err="1"/>
              <a:t>toplog</a:t>
            </a:r>
            <a:r>
              <a:rPr lang="en-US" sz="3200" b="1" dirty="0"/>
              <a:t> </a:t>
            </a:r>
            <a:r>
              <a:rPr lang="en-US" sz="3200" b="1" dirty="0" err="1"/>
              <a:t>vremena</a:t>
            </a:r>
            <a:r>
              <a:rPr lang="en-US" sz="3200" b="1" dirty="0"/>
              <a:t> </a:t>
            </a:r>
            <a:r>
              <a:rPr lang="en-US" sz="3200" b="1" dirty="0" err="1"/>
              <a:t>i</a:t>
            </a:r>
            <a:r>
              <a:rPr lang="en-US" sz="3200" b="1" dirty="0"/>
              <a:t> </a:t>
            </a:r>
            <a:r>
              <a:rPr lang="en-US" sz="3200" b="1" dirty="0" err="1"/>
              <a:t>loših</a:t>
            </a:r>
            <a:r>
              <a:rPr lang="en-US" sz="3200" b="1" dirty="0"/>
              <a:t> </a:t>
            </a:r>
            <a:r>
              <a:rPr lang="en-US" sz="3200" b="1" dirty="0" err="1"/>
              <a:t>ishoda</a:t>
            </a:r>
            <a:r>
              <a:rPr lang="en-US" sz="3200" b="1" dirty="0"/>
              <a:t> </a:t>
            </a:r>
            <a:r>
              <a:rPr lang="en-US" sz="3200" b="1" dirty="0" err="1"/>
              <a:t>mentalnog</a:t>
            </a:r>
            <a:r>
              <a:rPr lang="en-US" sz="3200" b="1" dirty="0"/>
              <a:t> </a:t>
            </a:r>
            <a:r>
              <a:rPr lang="en-US" sz="3200" b="1" dirty="0" err="1"/>
              <a:t>zdravlja</a:t>
            </a:r>
            <a:r>
              <a:rPr lang="en-US" sz="3200" b="1" dirty="0"/>
              <a:t>? </a:t>
            </a:r>
            <a:r>
              <a:rPr lang="en-US" sz="3200" b="1" dirty="0" err="1"/>
              <a:t>Sistematski</a:t>
            </a:r>
            <a:r>
              <a:rPr lang="en-US" sz="3200" b="1" dirty="0"/>
              <a:t> </a:t>
            </a:r>
            <a:r>
              <a:rPr lang="en-US" sz="3200" b="1" dirty="0" err="1"/>
              <a:t>pregled</a:t>
            </a:r>
            <a:r>
              <a:rPr lang="en-US" sz="3200" b="1" dirty="0"/>
              <a:t> </a:t>
            </a:r>
            <a:r>
              <a:rPr lang="en-US" sz="3200" b="1" dirty="0" err="1"/>
              <a:t>i</a:t>
            </a:r>
            <a:r>
              <a:rPr lang="en-US" sz="3200" b="1" dirty="0"/>
              <a:t> meta-</a:t>
            </a:r>
            <a:r>
              <a:rPr lang="en-US" sz="3200" b="1" dirty="0" err="1"/>
              <a:t>analiza</a:t>
            </a:r>
            <a:endParaRPr lang="hu-HU" sz="3200" b="1" dirty="0"/>
          </a:p>
        </p:txBody>
      </p:sp>
      <p:sp>
        <p:nvSpPr>
          <p:cNvPr id="3" name="Tartalom helye 2"/>
          <p:cNvSpPr>
            <a:spLocks noGrp="1"/>
          </p:cNvSpPr>
          <p:nvPr>
            <p:ph idx="1"/>
          </p:nvPr>
        </p:nvSpPr>
        <p:spPr>
          <a:xfrm>
            <a:off x="348280" y="1518248"/>
            <a:ext cx="11741051" cy="4846327"/>
          </a:xfrm>
        </p:spPr>
        <p:txBody>
          <a:bodyPr rtlCol="0">
            <a:normAutofit/>
          </a:bodyPr>
          <a:lstStyle/>
          <a:p>
            <a:pPr>
              <a:lnSpc>
                <a:spcPct val="100000"/>
              </a:lnSpc>
            </a:pPr>
            <a:r>
              <a:rPr lang="en-US" dirty="0" err="1"/>
              <a:t>Što</a:t>
            </a:r>
            <a:r>
              <a:rPr lang="en-US" dirty="0"/>
              <a:t> se </a:t>
            </a:r>
            <a:r>
              <a:rPr lang="en-US" dirty="0" err="1"/>
              <a:t>tiče</a:t>
            </a:r>
            <a:r>
              <a:rPr lang="en-US" dirty="0"/>
              <a:t> </a:t>
            </a:r>
            <a:r>
              <a:rPr lang="en-US" dirty="0" err="1"/>
              <a:t>visokih</a:t>
            </a:r>
            <a:r>
              <a:rPr lang="en-US" dirty="0"/>
              <a:t> </a:t>
            </a:r>
            <a:r>
              <a:rPr lang="en-US" dirty="0" err="1"/>
              <a:t>temperatura</a:t>
            </a:r>
            <a:r>
              <a:rPr lang="en-US" dirty="0"/>
              <a:t>, </a:t>
            </a:r>
            <a:r>
              <a:rPr lang="en-US" dirty="0" err="1"/>
              <a:t>svaki</a:t>
            </a:r>
            <a:r>
              <a:rPr lang="en-US" dirty="0"/>
              <a:t> </a:t>
            </a:r>
            <a:r>
              <a:rPr lang="en-US" dirty="0" err="1"/>
              <a:t>porast</a:t>
            </a:r>
            <a:r>
              <a:rPr lang="en-US" dirty="0"/>
              <a:t> temperature </a:t>
            </a:r>
            <a:r>
              <a:rPr lang="en-US" dirty="0" err="1"/>
              <a:t>za</a:t>
            </a:r>
            <a:r>
              <a:rPr lang="en-US" dirty="0"/>
              <a:t> 1 °C </a:t>
            </a:r>
            <a:r>
              <a:rPr lang="en-US" dirty="0" err="1"/>
              <a:t>povezan</a:t>
            </a:r>
            <a:r>
              <a:rPr lang="en-US" dirty="0"/>
              <a:t> je </a:t>
            </a:r>
            <a:r>
              <a:rPr lang="en-US" dirty="0" err="1"/>
              <a:t>sa</a:t>
            </a:r>
            <a:r>
              <a:rPr lang="en-US" dirty="0"/>
              <a:t> </a:t>
            </a:r>
            <a:r>
              <a:rPr lang="en-US" dirty="0" err="1"/>
              <a:t>mentalnim</a:t>
            </a:r>
            <a:r>
              <a:rPr lang="en-US" dirty="0"/>
              <a:t> </a:t>
            </a:r>
            <a:r>
              <a:rPr lang="en-US" dirty="0" err="1"/>
              <a:t>zdravljem</a:t>
            </a:r>
            <a:endParaRPr lang="en-US" dirty="0"/>
          </a:p>
          <a:p>
            <a:pPr lvl="1">
              <a:lnSpc>
                <a:spcPct val="100000"/>
              </a:lnSpc>
            </a:pPr>
            <a:r>
              <a:rPr lang="en-US" sz="2000" dirty="0" err="1"/>
              <a:t>mortalitet</a:t>
            </a:r>
            <a:r>
              <a:rPr lang="en-US" sz="2000" dirty="0"/>
              <a:t> se </a:t>
            </a:r>
            <a:r>
              <a:rPr lang="en-US" sz="2000" dirty="0" err="1"/>
              <a:t>povećao</a:t>
            </a:r>
            <a:r>
              <a:rPr lang="en-US" sz="2000" dirty="0"/>
              <a:t> </a:t>
            </a:r>
            <a:r>
              <a:rPr lang="en-US" sz="2000" dirty="0" err="1"/>
              <a:t>uz</a:t>
            </a:r>
            <a:r>
              <a:rPr lang="en-US" sz="2000" dirty="0"/>
              <a:t> RR od 1,022 (95% CI: 1.015–1.029) </a:t>
            </a:r>
          </a:p>
          <a:p>
            <a:pPr lvl="1">
              <a:lnSpc>
                <a:spcPct val="100000"/>
              </a:lnSpc>
            </a:pPr>
            <a:r>
              <a:rPr lang="en-US" sz="2000" dirty="0" err="1"/>
              <a:t>morbiditet</a:t>
            </a:r>
            <a:r>
              <a:rPr lang="en-US" sz="2000" dirty="0"/>
              <a:t> je </a:t>
            </a:r>
            <a:r>
              <a:rPr lang="en-US" sz="2000" dirty="0" err="1"/>
              <a:t>povećan</a:t>
            </a:r>
            <a:r>
              <a:rPr lang="en-US" sz="2000" dirty="0"/>
              <a:t> </a:t>
            </a:r>
            <a:r>
              <a:rPr lang="en-US" sz="2000" dirty="0" err="1"/>
              <a:t>za</a:t>
            </a:r>
            <a:r>
              <a:rPr lang="en-US" sz="2000" dirty="0"/>
              <a:t> 1,009 (95% CI: 1.007–1.015)</a:t>
            </a:r>
          </a:p>
          <a:p>
            <a:r>
              <a:rPr lang="en-US" dirty="0" err="1"/>
              <a:t>Najveći</a:t>
            </a:r>
            <a:r>
              <a:rPr lang="en-US" dirty="0"/>
              <a:t> </a:t>
            </a:r>
            <a:r>
              <a:rPr lang="en-US" dirty="0" err="1"/>
              <a:t>rizik</a:t>
            </a:r>
            <a:r>
              <a:rPr lang="en-US" dirty="0"/>
              <a:t> od </a:t>
            </a:r>
            <a:r>
              <a:rPr lang="en-US" dirty="0" err="1"/>
              <a:t>smrtnosti</a:t>
            </a:r>
            <a:r>
              <a:rPr lang="en-US" dirty="0"/>
              <a:t> </a:t>
            </a:r>
            <a:r>
              <a:rPr lang="en-US" dirty="0" err="1"/>
              <a:t>pripisan</a:t>
            </a:r>
            <a:r>
              <a:rPr lang="en-US" dirty="0"/>
              <a:t> je </a:t>
            </a:r>
            <a:r>
              <a:rPr lang="en-US" dirty="0" err="1"/>
              <a:t>mentalnim</a:t>
            </a:r>
            <a:r>
              <a:rPr lang="en-US" dirty="0"/>
              <a:t> </a:t>
            </a:r>
            <a:r>
              <a:rPr lang="en-US" dirty="0" err="1"/>
              <a:t>poremećajima</a:t>
            </a:r>
            <a:r>
              <a:rPr lang="en-US" dirty="0"/>
              <a:t> </a:t>
            </a:r>
            <a:r>
              <a:rPr lang="en-US" dirty="0" err="1"/>
              <a:t>povezanim</a:t>
            </a:r>
            <a:r>
              <a:rPr lang="en-US" dirty="0"/>
              <a:t> </a:t>
            </a:r>
            <a:r>
              <a:rPr lang="en-US" dirty="0" err="1"/>
              <a:t>sa</a:t>
            </a:r>
            <a:r>
              <a:rPr lang="en-US" dirty="0"/>
              <a:t> </a:t>
            </a:r>
            <a:r>
              <a:rPr lang="en-US" dirty="0" err="1"/>
              <a:t>supstancama</a:t>
            </a:r>
            <a:r>
              <a:rPr lang="en-US" dirty="0"/>
              <a:t> (RR, 1,046; 95% CI: 0,991–1,101), </a:t>
            </a:r>
            <a:r>
              <a:rPr lang="en-US" dirty="0" err="1"/>
              <a:t>zatim</a:t>
            </a:r>
            <a:r>
              <a:rPr lang="en-US" dirty="0"/>
              <a:t> </a:t>
            </a:r>
            <a:r>
              <a:rPr lang="en-US" dirty="0" err="1"/>
              <a:t>organski</a:t>
            </a:r>
            <a:r>
              <a:rPr lang="en-US" dirty="0"/>
              <a:t> </a:t>
            </a:r>
            <a:r>
              <a:rPr lang="en-US" dirty="0" err="1"/>
              <a:t>mentalni</a:t>
            </a:r>
            <a:r>
              <a:rPr lang="en-US" dirty="0"/>
              <a:t> </a:t>
            </a:r>
            <a:r>
              <a:rPr lang="en-US" dirty="0" err="1"/>
              <a:t>poremećaji</a:t>
            </a:r>
            <a:r>
              <a:rPr lang="en-US" dirty="0"/>
              <a:t> (RR, 1,033; 95% CI: 1.020–1.046). </a:t>
            </a:r>
          </a:p>
          <a:p>
            <a:r>
              <a:rPr lang="en-US" dirty="0" err="1"/>
              <a:t>Porast</a:t>
            </a:r>
            <a:r>
              <a:rPr lang="en-US" dirty="0"/>
              <a:t> temperature od 1 °C je </a:t>
            </a:r>
            <a:r>
              <a:rPr lang="en-US" dirty="0" err="1"/>
              <a:t>takođe</a:t>
            </a:r>
            <a:r>
              <a:rPr lang="en-US" dirty="0"/>
              <a:t> </a:t>
            </a:r>
            <a:r>
              <a:rPr lang="en-US" dirty="0" err="1"/>
              <a:t>povezan</a:t>
            </a:r>
            <a:r>
              <a:rPr lang="en-US" dirty="0"/>
              <a:t> </a:t>
            </a:r>
            <a:r>
              <a:rPr lang="en-US" dirty="0" err="1"/>
              <a:t>sa</a:t>
            </a:r>
            <a:r>
              <a:rPr lang="en-US" dirty="0"/>
              <a:t> </a:t>
            </a:r>
            <a:r>
              <a:rPr lang="en-US" dirty="0" err="1"/>
              <a:t>značajnim</a:t>
            </a:r>
            <a:r>
              <a:rPr lang="en-US" dirty="0"/>
              <a:t> </a:t>
            </a:r>
            <a:r>
              <a:rPr lang="en-US" dirty="0" err="1"/>
              <a:t>povećanjem</a:t>
            </a:r>
            <a:r>
              <a:rPr lang="en-US" dirty="0"/>
              <a:t> </a:t>
            </a:r>
            <a:r>
              <a:rPr lang="en-US" dirty="0" err="1"/>
              <a:t>morbiditeta</a:t>
            </a:r>
            <a:r>
              <a:rPr lang="en-US" dirty="0"/>
              <a:t> </a:t>
            </a:r>
            <a:r>
              <a:rPr lang="en-US" dirty="0" err="1"/>
              <a:t>kao</a:t>
            </a:r>
            <a:r>
              <a:rPr lang="en-US" dirty="0"/>
              <a:t> </a:t>
            </a:r>
            <a:r>
              <a:rPr lang="en-US" dirty="0" err="1"/>
              <a:t>što</a:t>
            </a:r>
            <a:r>
              <a:rPr lang="en-US" dirty="0"/>
              <a:t> </a:t>
            </a:r>
            <a:r>
              <a:rPr lang="en-US" dirty="0" err="1"/>
              <a:t>su</a:t>
            </a:r>
            <a:r>
              <a:rPr lang="en-US" dirty="0"/>
              <a:t> </a:t>
            </a:r>
            <a:r>
              <a:rPr lang="en-US" dirty="0" err="1"/>
              <a:t>poremećaji</a:t>
            </a:r>
            <a:r>
              <a:rPr lang="en-US" dirty="0"/>
              <a:t> </a:t>
            </a:r>
            <a:r>
              <a:rPr lang="en-US" dirty="0" err="1"/>
              <a:t>raspoloženja</a:t>
            </a:r>
            <a:r>
              <a:rPr lang="en-US" dirty="0"/>
              <a:t>, </a:t>
            </a:r>
            <a:r>
              <a:rPr lang="en-US" dirty="0" err="1"/>
              <a:t>organski</a:t>
            </a:r>
            <a:r>
              <a:rPr lang="en-US" dirty="0"/>
              <a:t> </a:t>
            </a:r>
            <a:r>
              <a:rPr lang="en-US" dirty="0" err="1"/>
              <a:t>mentalni</a:t>
            </a:r>
            <a:r>
              <a:rPr lang="en-US" dirty="0"/>
              <a:t> </a:t>
            </a:r>
            <a:r>
              <a:rPr lang="en-US" dirty="0" err="1"/>
              <a:t>poremećaji</a:t>
            </a:r>
            <a:r>
              <a:rPr lang="en-US" dirty="0"/>
              <a:t>, </a:t>
            </a:r>
            <a:r>
              <a:rPr lang="en-US" dirty="0" err="1"/>
              <a:t>šizofrenija</a:t>
            </a:r>
            <a:r>
              <a:rPr lang="en-US" dirty="0"/>
              <a:t>, </a:t>
            </a:r>
            <a:r>
              <a:rPr lang="en-US" dirty="0" err="1"/>
              <a:t>neurotični</a:t>
            </a:r>
            <a:r>
              <a:rPr lang="en-US" dirty="0"/>
              <a:t> </a:t>
            </a:r>
            <a:r>
              <a:rPr lang="en-US" dirty="0" err="1"/>
              <a:t>i</a:t>
            </a:r>
            <a:r>
              <a:rPr lang="en-US" dirty="0"/>
              <a:t> </a:t>
            </a:r>
            <a:r>
              <a:rPr lang="en-US" dirty="0" err="1"/>
              <a:t>anksiozni</a:t>
            </a:r>
            <a:r>
              <a:rPr lang="en-US" dirty="0"/>
              <a:t> </a:t>
            </a:r>
            <a:r>
              <a:rPr lang="en-US" dirty="0" err="1"/>
              <a:t>poremećaji</a:t>
            </a:r>
            <a:r>
              <a:rPr lang="en-US" dirty="0"/>
              <a:t>. </a:t>
            </a:r>
          </a:p>
          <a:p>
            <a:r>
              <a:rPr lang="en-US" dirty="0" err="1"/>
              <a:t>Rezultati</a:t>
            </a:r>
            <a:r>
              <a:rPr lang="en-US" dirty="0"/>
              <a:t> </a:t>
            </a:r>
            <a:r>
              <a:rPr lang="en-US" dirty="0" err="1"/>
              <a:t>ukazuju</a:t>
            </a:r>
            <a:r>
              <a:rPr lang="en-US" dirty="0"/>
              <a:t> </a:t>
            </a:r>
            <a:r>
              <a:rPr lang="en-US" dirty="0" err="1"/>
              <a:t>na</a:t>
            </a:r>
            <a:r>
              <a:rPr lang="en-US" dirty="0"/>
              <a:t> </a:t>
            </a:r>
            <a:r>
              <a:rPr lang="en-US" dirty="0" err="1"/>
              <a:t>dokaze</a:t>
            </a:r>
            <a:r>
              <a:rPr lang="en-US" dirty="0"/>
              <a:t> </a:t>
            </a:r>
            <a:r>
              <a:rPr lang="en-US" dirty="0" err="1"/>
              <a:t>ranjivosti</a:t>
            </a:r>
            <a:r>
              <a:rPr lang="en-US" dirty="0"/>
              <a:t> </a:t>
            </a:r>
            <a:r>
              <a:rPr lang="en-US" dirty="0" err="1"/>
              <a:t>za</a:t>
            </a:r>
            <a:r>
              <a:rPr lang="en-US" dirty="0"/>
              <a:t> </a:t>
            </a:r>
            <a:r>
              <a:rPr lang="en-US" dirty="0" err="1"/>
              <a:t>populacije</a:t>
            </a:r>
            <a:r>
              <a:rPr lang="en-US" dirty="0"/>
              <a:t> </a:t>
            </a:r>
            <a:r>
              <a:rPr lang="en-US" dirty="0" err="1"/>
              <a:t>koje</a:t>
            </a:r>
            <a:r>
              <a:rPr lang="en-US" dirty="0"/>
              <a:t> </a:t>
            </a:r>
            <a:r>
              <a:rPr lang="en-US" dirty="0" err="1"/>
              <a:t>žive</a:t>
            </a:r>
            <a:r>
              <a:rPr lang="en-US" dirty="0"/>
              <a:t> u </a:t>
            </a:r>
            <a:r>
              <a:rPr lang="en-US" dirty="0" err="1"/>
              <a:t>tropskim</a:t>
            </a:r>
            <a:r>
              <a:rPr lang="en-US" dirty="0"/>
              <a:t> </a:t>
            </a:r>
            <a:r>
              <a:rPr lang="en-US" dirty="0" err="1"/>
              <a:t>i</a:t>
            </a:r>
            <a:r>
              <a:rPr lang="en-US" dirty="0"/>
              <a:t> </a:t>
            </a:r>
            <a:r>
              <a:rPr lang="en-US" dirty="0" err="1"/>
              <a:t>suptropskim</a:t>
            </a:r>
            <a:r>
              <a:rPr lang="en-US" dirty="0"/>
              <a:t> </a:t>
            </a:r>
            <a:r>
              <a:rPr lang="en-US" dirty="0" err="1"/>
              <a:t>klimatskim</a:t>
            </a:r>
            <a:r>
              <a:rPr lang="en-US" dirty="0"/>
              <a:t> </a:t>
            </a:r>
            <a:r>
              <a:rPr lang="en-US" dirty="0" err="1"/>
              <a:t>zonama</a:t>
            </a:r>
            <a:r>
              <a:rPr lang="en-US" dirty="0"/>
              <a:t>, </a:t>
            </a:r>
            <a:r>
              <a:rPr lang="en-US" dirty="0" err="1"/>
              <a:t>kao</a:t>
            </a:r>
            <a:r>
              <a:rPr lang="en-US" dirty="0"/>
              <a:t> </a:t>
            </a:r>
            <a:r>
              <a:rPr lang="en-US" dirty="0" err="1"/>
              <a:t>i</a:t>
            </a:r>
            <a:r>
              <a:rPr lang="en-US" dirty="0"/>
              <a:t> </a:t>
            </a:r>
            <a:r>
              <a:rPr lang="en-US" dirty="0" err="1"/>
              <a:t>za</a:t>
            </a:r>
            <a:r>
              <a:rPr lang="en-US" dirty="0"/>
              <a:t> </a:t>
            </a:r>
            <a:r>
              <a:rPr lang="en-US" dirty="0" err="1"/>
              <a:t>ljude</a:t>
            </a:r>
            <a:r>
              <a:rPr lang="en-US" dirty="0"/>
              <a:t> </a:t>
            </a:r>
            <a:r>
              <a:rPr lang="en-US" dirty="0" err="1"/>
              <a:t>starije</a:t>
            </a:r>
            <a:r>
              <a:rPr lang="en-US" dirty="0"/>
              <a:t> od 65 </a:t>
            </a:r>
            <a:r>
              <a:rPr lang="en-US" dirty="0" err="1"/>
              <a:t>godina</a:t>
            </a:r>
            <a:r>
              <a:rPr lang="en-US" dirty="0"/>
              <a:t>. </a:t>
            </a:r>
            <a:endParaRPr lang="hu-HU" dirty="0"/>
          </a:p>
        </p:txBody>
      </p:sp>
      <p:sp>
        <p:nvSpPr>
          <p:cNvPr id="4" name="Téglalap 3"/>
          <p:cNvSpPr/>
          <p:nvPr/>
        </p:nvSpPr>
        <p:spPr>
          <a:xfrm>
            <a:off x="85417" y="6118354"/>
            <a:ext cx="12106583" cy="246221"/>
          </a:xfrm>
          <a:prstGeom prst="rect">
            <a:avLst/>
          </a:prstGeom>
        </p:spPr>
        <p:txBody>
          <a:bodyPr wrap="square" rtlCol="0">
            <a:spAutoFit/>
          </a:bodyPr>
          <a:lstStyle/>
          <a:p>
            <a:pPr algn="r"/>
            <a:r>
              <a:rPr lang="en-US" sz="1000" dirty="0" smtClean="0">
                <a:solidFill>
                  <a:schemeClr val="bg1">
                    <a:lumMod val="50000"/>
                  </a:schemeClr>
                </a:solidFill>
                <a:hlinkClick r:id="rId2"/>
              </a:rPr>
              <a:t>https</a:t>
            </a:r>
            <a:r>
              <a:rPr lang="en-US" sz="1000" dirty="0">
                <a:solidFill>
                  <a:schemeClr val="bg1">
                    <a:lumMod val="50000"/>
                  </a:schemeClr>
                </a:solidFill>
                <a:hlinkClick r:id="rId2"/>
              </a:rPr>
              <a:t>://</a:t>
            </a:r>
            <a:r>
              <a:rPr lang="en-US" sz="1000" dirty="0" smtClean="0">
                <a:solidFill>
                  <a:schemeClr val="bg1">
                    <a:lumMod val="50000"/>
                  </a:schemeClr>
                </a:solidFill>
                <a:hlinkClick r:id="rId2"/>
              </a:rPr>
              <a:t>doi.org/10.1016/j.envint.2021.106533</a:t>
            </a:r>
            <a:endParaRPr lang="en-US" sz="1000" dirty="0">
              <a:solidFill>
                <a:schemeClr val="bg1">
                  <a:lumMod val="50000"/>
                </a:schemeClr>
              </a:solidFill>
            </a:endParaRPr>
          </a:p>
        </p:txBody>
      </p:sp>
    </p:spTree>
    <p:extLst>
      <p:ext uri="{BB962C8B-B14F-4D97-AF65-F5344CB8AC3E}">
        <p14:creationId xmlns:p14="http://schemas.microsoft.com/office/powerpoint/2010/main" val="322960825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artalom helye 4"/>
          <p:cNvPicPr>
            <a:picLocks noGrp="1" noChangeAspect="1"/>
          </p:cNvPicPr>
          <p:nvPr>
            <p:ph idx="1"/>
          </p:nvPr>
        </p:nvPicPr>
        <p:blipFill>
          <a:blip r:embed="rId2"/>
          <a:stretch>
            <a:fillRect/>
          </a:stretch>
        </p:blipFill>
        <p:spPr>
          <a:xfrm>
            <a:off x="4362041" y="582867"/>
            <a:ext cx="7658021" cy="5563837"/>
          </a:xfrm>
          <a:prstGeom prst="rect">
            <a:avLst/>
          </a:prstGeom>
        </p:spPr>
      </p:pic>
      <p:sp>
        <p:nvSpPr>
          <p:cNvPr id="2" name="Cím 1"/>
          <p:cNvSpPr>
            <a:spLocks noGrp="1"/>
          </p:cNvSpPr>
          <p:nvPr>
            <p:ph type="title"/>
          </p:nvPr>
        </p:nvSpPr>
        <p:spPr>
          <a:xfrm>
            <a:off x="201131" y="1562040"/>
            <a:ext cx="4250099" cy="4045129"/>
          </a:xfrm>
        </p:spPr>
        <p:txBody>
          <a:bodyPr rtlCol="0" anchor="t">
            <a:normAutofit/>
          </a:bodyPr>
          <a:lstStyle/>
          <a:p>
            <a:pPr algn="ctr">
              <a:lnSpc>
                <a:spcPct val="110000"/>
              </a:lnSpc>
              <a:spcAft>
                <a:spcPts val="1500"/>
              </a:spcAft>
            </a:pPr>
            <a:r>
              <a:rPr lang="en-US" sz="2000" b="1" dirty="0" err="1"/>
              <a:t>Procenat</a:t>
            </a:r>
            <a:r>
              <a:rPr lang="en-US" sz="2000" b="1" dirty="0"/>
              <a:t> </a:t>
            </a:r>
            <a:r>
              <a:rPr lang="en-US" sz="2000" b="1" dirty="0" err="1"/>
              <a:t>promene</a:t>
            </a:r>
            <a:r>
              <a:rPr lang="en-US" sz="2000" b="1" dirty="0"/>
              <a:t> (95% CI) u </a:t>
            </a:r>
            <a:r>
              <a:rPr lang="en-US" sz="2000" b="1" dirty="0" err="1"/>
              <a:t>dnevnoj</a:t>
            </a:r>
            <a:r>
              <a:rPr lang="en-US" sz="2000" b="1" dirty="0"/>
              <a:t> </a:t>
            </a:r>
            <a:r>
              <a:rPr lang="en-US" sz="2000" b="1" dirty="0" err="1"/>
              <a:t>smrtnosti</a:t>
            </a:r>
            <a:r>
              <a:rPr lang="en-US" sz="2000" b="1" dirty="0"/>
              <a:t> od </a:t>
            </a:r>
            <a:r>
              <a:rPr lang="en-US" sz="2000" b="1" dirty="0" err="1"/>
              <a:t>specifičnog</a:t>
            </a:r>
            <a:r>
              <a:rPr lang="en-US" sz="2000" b="1" dirty="0"/>
              <a:t> </a:t>
            </a:r>
            <a:r>
              <a:rPr lang="en-US" sz="2000" b="1" dirty="0" err="1"/>
              <a:t>uzroka</a:t>
            </a:r>
            <a:r>
              <a:rPr lang="en-US" sz="2000" b="1" dirty="0"/>
              <a:t> </a:t>
            </a:r>
            <a:r>
              <a:rPr lang="en-US" sz="2000" b="1" dirty="0" err="1"/>
              <a:t>tokom</a:t>
            </a:r>
            <a:r>
              <a:rPr lang="en-US" sz="2000" b="1" dirty="0"/>
              <a:t> </a:t>
            </a:r>
            <a:r>
              <a:rPr lang="en-US" sz="2000" b="1" dirty="0" err="1"/>
              <a:t>kratkih</a:t>
            </a:r>
            <a:r>
              <a:rPr lang="en-US" sz="2000" b="1" dirty="0"/>
              <a:t> </a:t>
            </a:r>
            <a:r>
              <a:rPr lang="en-US" sz="2000" b="1" dirty="0" err="1"/>
              <a:t>i</a:t>
            </a:r>
            <a:r>
              <a:rPr lang="en-US" sz="2000" b="1" dirty="0"/>
              <a:t> </a:t>
            </a:r>
            <a:r>
              <a:rPr lang="en-US" sz="2000" b="1" dirty="0" err="1"/>
              <a:t>dugih</a:t>
            </a:r>
            <a:r>
              <a:rPr lang="en-US" sz="2000" b="1" dirty="0"/>
              <a:t> </a:t>
            </a:r>
            <a:r>
              <a:rPr lang="en-US" sz="2000" b="1" dirty="0" err="1"/>
              <a:t>toplotnih</a:t>
            </a:r>
            <a:r>
              <a:rPr lang="en-US" sz="2000" b="1" dirty="0"/>
              <a:t> </a:t>
            </a:r>
            <a:r>
              <a:rPr lang="en-US" sz="2000" b="1" dirty="0" err="1"/>
              <a:t>talasa</a:t>
            </a:r>
            <a:r>
              <a:rPr lang="en-US" sz="2000" b="1" dirty="0" smtClean="0"/>
              <a:t>.</a:t>
            </a:r>
            <a:r>
              <a:rPr lang="hu-HU" sz="2000" b="1" dirty="0" smtClean="0"/>
              <a:t/>
            </a:r>
            <a:br>
              <a:rPr lang="hu-HU" sz="2000" b="1" dirty="0" smtClean="0"/>
            </a:br>
            <a:r>
              <a:rPr lang="en-US" sz="2000" b="1" dirty="0"/>
              <a:t/>
            </a:r>
            <a:br>
              <a:rPr lang="en-US" sz="2000" b="1" dirty="0"/>
            </a:br>
            <a:r>
              <a:rPr lang="en-US" sz="2000" dirty="0" err="1"/>
              <a:t>Kod</a:t>
            </a:r>
            <a:r>
              <a:rPr lang="en-US" sz="2000" dirty="0"/>
              <a:t> </a:t>
            </a:r>
            <a:r>
              <a:rPr lang="en-US" sz="2000" dirty="0" err="1"/>
              <a:t>osoba</a:t>
            </a:r>
            <a:r>
              <a:rPr lang="en-US" sz="2000" dirty="0"/>
              <a:t> </a:t>
            </a:r>
            <a:r>
              <a:rPr lang="en-US" sz="2000" dirty="0" err="1"/>
              <a:t>starosti</a:t>
            </a:r>
            <a:r>
              <a:rPr lang="en-US" sz="2000" dirty="0"/>
              <a:t> 65–74 </a:t>
            </a:r>
            <a:r>
              <a:rPr lang="en-US" sz="2000" dirty="0" err="1"/>
              <a:t>godine</a:t>
            </a:r>
            <a:r>
              <a:rPr lang="en-US" sz="2000" dirty="0"/>
              <a:t>, </a:t>
            </a:r>
            <a:r>
              <a:rPr lang="en-US" sz="2000" dirty="0" err="1"/>
              <a:t>statistički</a:t>
            </a:r>
            <a:r>
              <a:rPr lang="en-US" sz="2000" dirty="0"/>
              <a:t> </a:t>
            </a:r>
            <a:r>
              <a:rPr lang="en-US" sz="2000" dirty="0" err="1"/>
              <a:t>značajno</a:t>
            </a:r>
            <a:r>
              <a:rPr lang="en-US" sz="2000" dirty="0"/>
              <a:t> </a:t>
            </a:r>
            <a:r>
              <a:rPr lang="en-US" sz="2000" dirty="0" err="1"/>
              <a:t>povećanje</a:t>
            </a:r>
            <a:r>
              <a:rPr lang="en-US" sz="2000" dirty="0"/>
              <a:t> </a:t>
            </a:r>
            <a:r>
              <a:rPr lang="en-US" sz="2000" dirty="0" err="1"/>
              <a:t>mortaliteta</a:t>
            </a:r>
            <a:r>
              <a:rPr lang="en-US" sz="2000" dirty="0"/>
              <a:t> </a:t>
            </a:r>
            <a:r>
              <a:rPr lang="en-US" sz="2000" dirty="0" err="1"/>
              <a:t>utvrđeno</a:t>
            </a:r>
            <a:r>
              <a:rPr lang="en-US" sz="2000" dirty="0"/>
              <a:t> je </a:t>
            </a:r>
            <a:r>
              <a:rPr lang="en-US" sz="2000" dirty="0" err="1"/>
              <a:t>za</a:t>
            </a:r>
            <a:r>
              <a:rPr lang="en-US" sz="2000" dirty="0"/>
              <a:t> </a:t>
            </a:r>
            <a:r>
              <a:rPr lang="en-US" sz="2000" dirty="0" err="1"/>
              <a:t>cerebrovaskularne</a:t>
            </a:r>
            <a:r>
              <a:rPr lang="en-US" sz="2000" dirty="0"/>
              <a:t> </a:t>
            </a:r>
            <a:r>
              <a:rPr lang="en-US" sz="2000" dirty="0" err="1"/>
              <a:t>bolesti</a:t>
            </a:r>
            <a:r>
              <a:rPr lang="en-US" sz="2000" dirty="0"/>
              <a:t>, </a:t>
            </a:r>
            <a:r>
              <a:rPr lang="en-US" sz="2000" dirty="0" err="1"/>
              <a:t>hronične</a:t>
            </a:r>
            <a:r>
              <a:rPr lang="en-US" sz="2000" dirty="0"/>
              <a:t> </a:t>
            </a:r>
            <a:r>
              <a:rPr lang="en-US" sz="2000" dirty="0" err="1"/>
              <a:t>bolesti</a:t>
            </a:r>
            <a:r>
              <a:rPr lang="en-US" sz="2000" dirty="0"/>
              <a:t> </a:t>
            </a:r>
            <a:r>
              <a:rPr lang="en-US" sz="2000" dirty="0" err="1"/>
              <a:t>donjih</a:t>
            </a:r>
            <a:r>
              <a:rPr lang="en-US" sz="2000" dirty="0"/>
              <a:t> </a:t>
            </a:r>
            <a:r>
              <a:rPr lang="en-US" sz="2000" dirty="0" err="1"/>
              <a:t>respiratornih</a:t>
            </a:r>
            <a:r>
              <a:rPr lang="en-US" sz="2000" dirty="0"/>
              <a:t> </a:t>
            </a:r>
            <a:r>
              <a:rPr lang="en-US" sz="2000" dirty="0" err="1"/>
              <a:t>organa</a:t>
            </a:r>
            <a:r>
              <a:rPr lang="en-US" sz="2000" dirty="0"/>
              <a:t> </a:t>
            </a:r>
            <a:r>
              <a:rPr lang="en-US" sz="2000" dirty="0" err="1"/>
              <a:t>i</a:t>
            </a:r>
            <a:r>
              <a:rPr lang="en-US" sz="2000" dirty="0"/>
              <a:t> </a:t>
            </a:r>
            <a:r>
              <a:rPr lang="en-US" sz="2000" dirty="0" err="1"/>
              <a:t>mentalne</a:t>
            </a:r>
            <a:r>
              <a:rPr lang="en-US" sz="2000" dirty="0"/>
              <a:t> </a:t>
            </a:r>
            <a:r>
              <a:rPr lang="en-US" sz="2000" dirty="0" err="1"/>
              <a:t>poremećaje</a:t>
            </a:r>
            <a:r>
              <a:rPr lang="en-US" sz="2000" dirty="0"/>
              <a:t> </a:t>
            </a:r>
            <a:r>
              <a:rPr lang="en-US" sz="2000" dirty="0" err="1"/>
              <a:t>i</a:t>
            </a:r>
            <a:r>
              <a:rPr lang="en-US" sz="2000" dirty="0"/>
              <a:t> </a:t>
            </a:r>
            <a:r>
              <a:rPr lang="en-US" sz="2000" dirty="0" err="1"/>
              <a:t>poremećaje</a:t>
            </a:r>
            <a:r>
              <a:rPr lang="en-US" sz="2000" dirty="0"/>
              <a:t> </a:t>
            </a:r>
            <a:r>
              <a:rPr lang="en-US" sz="2000" dirty="0" err="1"/>
              <a:t>ponašanja</a:t>
            </a:r>
            <a:r>
              <a:rPr lang="en-US" sz="2000" dirty="0"/>
              <a:t>.</a:t>
            </a:r>
            <a:endParaRPr lang="hu-HU" sz="2000" dirty="0"/>
          </a:p>
        </p:txBody>
      </p:sp>
      <p:sp>
        <p:nvSpPr>
          <p:cNvPr id="4" name="Téglalap 3"/>
          <p:cNvSpPr/>
          <p:nvPr/>
        </p:nvSpPr>
        <p:spPr>
          <a:xfrm>
            <a:off x="6806242" y="6146704"/>
            <a:ext cx="3838754" cy="246221"/>
          </a:xfrm>
          <a:prstGeom prst="rect">
            <a:avLst/>
          </a:prstGeom>
        </p:spPr>
        <p:txBody>
          <a:bodyPr wrap="square" rtlCol="0">
            <a:spAutoFit/>
          </a:bodyPr>
          <a:lstStyle/>
          <a:p>
            <a:pPr algn="r"/>
            <a:r>
              <a:rPr lang="en-US" sz="1000" dirty="0" smtClean="0">
                <a:solidFill>
                  <a:schemeClr val="bg1">
                    <a:lumMod val="50000"/>
                  </a:schemeClr>
                </a:solidFill>
                <a:hlinkClick r:id="rId3"/>
              </a:rPr>
              <a:t>https</a:t>
            </a:r>
            <a:r>
              <a:rPr lang="en-US" sz="1000" dirty="0">
                <a:solidFill>
                  <a:schemeClr val="bg1">
                    <a:lumMod val="50000"/>
                  </a:schemeClr>
                </a:solidFill>
                <a:hlinkClick r:id="rId3"/>
              </a:rPr>
              <a:t>://</a:t>
            </a:r>
            <a:r>
              <a:rPr lang="en-US" sz="1000" dirty="0" smtClean="0">
                <a:solidFill>
                  <a:schemeClr val="bg1">
                    <a:lumMod val="50000"/>
                  </a:schemeClr>
                </a:solidFill>
                <a:hlinkClick r:id="rId3"/>
              </a:rPr>
              <a:t>doi.org/10.1016/j.envres.2021.111503</a:t>
            </a:r>
            <a:endParaRPr lang="en-US" sz="1400" dirty="0">
              <a:solidFill>
                <a:schemeClr val="bg1">
                  <a:lumMod val="50000"/>
                </a:schemeClr>
              </a:solidFill>
            </a:endParaRPr>
          </a:p>
        </p:txBody>
      </p:sp>
      <p:sp>
        <p:nvSpPr>
          <p:cNvPr id="6" name="Lekerekített téglalap 5"/>
          <p:cNvSpPr/>
          <p:nvPr/>
        </p:nvSpPr>
        <p:spPr>
          <a:xfrm>
            <a:off x="4451231" y="4132052"/>
            <a:ext cx="6193766" cy="500333"/>
          </a:xfrm>
          <a:prstGeom prst="round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hu-HU"/>
          </a:p>
        </p:txBody>
      </p:sp>
      <p:sp>
        <p:nvSpPr>
          <p:cNvPr id="7" name="Cím 1"/>
          <p:cNvSpPr txBox="1">
            <a:spLocks/>
          </p:cNvSpPr>
          <p:nvPr/>
        </p:nvSpPr>
        <p:spPr>
          <a:xfrm>
            <a:off x="80361" y="162168"/>
            <a:ext cx="11797366" cy="440250"/>
          </a:xfrm>
          <a:prstGeom prst="rect">
            <a:avLst/>
          </a:prstGeom>
        </p:spPr>
        <p:txBody>
          <a:bodyPr vert="horz" lIns="91440" tIns="45720" rIns="91440" bIns="45720" rtlCol="0" anchor="t">
            <a:normAutofit fontScale="92500" lnSpcReduction="10000"/>
          </a:bodyPr>
          <a:lstStyle>
            <a:lvl1pPr algn="l" defTabSz="914400" rtl="0" eaLnBrk="1" latinLnBrk="0" hangingPunct="1">
              <a:lnSpc>
                <a:spcPct val="90000"/>
              </a:lnSpc>
              <a:spcBef>
                <a:spcPct val="0"/>
              </a:spcBef>
              <a:buNone/>
              <a:defRPr sz="3600" kern="1200">
                <a:solidFill>
                  <a:schemeClr val="bg1">
                    <a:lumMod val="50000"/>
                  </a:schemeClr>
                </a:solidFill>
                <a:latin typeface="+mj-lt"/>
                <a:ea typeface="+mj-ea"/>
                <a:cs typeface="+mj-cs"/>
              </a:defRPr>
            </a:lvl1pPr>
          </a:lstStyle>
          <a:p>
            <a:r>
              <a:rPr lang="en-US" sz="2800" b="1" dirty="0" err="1"/>
              <a:t>Rizik</a:t>
            </a:r>
            <a:r>
              <a:rPr lang="en-US" sz="2800" b="1" dirty="0"/>
              <a:t> od </a:t>
            </a:r>
            <a:r>
              <a:rPr lang="en-US" sz="2800" b="1" dirty="0" err="1"/>
              <a:t>smrtnosti</a:t>
            </a:r>
            <a:r>
              <a:rPr lang="en-US" sz="2800" b="1" dirty="0"/>
              <a:t> </a:t>
            </a:r>
            <a:r>
              <a:rPr lang="en-US" sz="2800" b="1" dirty="0" err="1"/>
              <a:t>povezan</a:t>
            </a:r>
            <a:r>
              <a:rPr lang="en-US" sz="2800" b="1" dirty="0"/>
              <a:t> </a:t>
            </a:r>
            <a:r>
              <a:rPr lang="en-US" sz="2800" b="1" dirty="0" err="1"/>
              <a:t>sa</a:t>
            </a:r>
            <a:r>
              <a:rPr lang="en-US" sz="2800" b="1" dirty="0"/>
              <a:t> </a:t>
            </a:r>
            <a:r>
              <a:rPr lang="en-US" sz="2800" b="1" dirty="0" err="1"/>
              <a:t>toplotnim</a:t>
            </a:r>
            <a:r>
              <a:rPr lang="en-US" sz="2800" b="1" dirty="0"/>
              <a:t> </a:t>
            </a:r>
            <a:r>
              <a:rPr lang="en-US" sz="2800" b="1" dirty="0" err="1"/>
              <a:t>talasima</a:t>
            </a:r>
            <a:r>
              <a:rPr lang="en-US" sz="2800" b="1" dirty="0"/>
              <a:t> u </a:t>
            </a:r>
            <a:r>
              <a:rPr lang="en-US" sz="2800" b="1" dirty="0" err="1"/>
              <a:t>Finskoj</a:t>
            </a:r>
            <a:endParaRPr lang="en-US" sz="2800" b="1" dirty="0"/>
          </a:p>
        </p:txBody>
      </p:sp>
    </p:spTree>
    <p:extLst>
      <p:ext uri="{BB962C8B-B14F-4D97-AF65-F5344CB8AC3E}">
        <p14:creationId xmlns:p14="http://schemas.microsoft.com/office/powerpoint/2010/main" val="30920688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a:bodyPr>
          <a:lstStyle/>
          <a:p>
            <a:r>
              <a:rPr lang="en-US" sz="2800" b="1" dirty="0" err="1"/>
              <a:t>Migracije</a:t>
            </a:r>
            <a:r>
              <a:rPr lang="en-US" sz="2800" b="1" dirty="0"/>
              <a:t> </a:t>
            </a:r>
            <a:r>
              <a:rPr lang="en-US" sz="2800" b="1" dirty="0" err="1"/>
              <a:t>povezane</a:t>
            </a:r>
            <a:r>
              <a:rPr lang="en-US" sz="2800" b="1" dirty="0"/>
              <a:t> </a:t>
            </a:r>
            <a:r>
              <a:rPr lang="en-US" sz="2800" b="1" dirty="0" err="1"/>
              <a:t>sa</a:t>
            </a:r>
            <a:r>
              <a:rPr lang="en-US" sz="2800" b="1" dirty="0"/>
              <a:t> </a:t>
            </a:r>
            <a:r>
              <a:rPr lang="en-US" sz="2800" b="1" dirty="0" err="1"/>
              <a:t>klimom</a:t>
            </a:r>
            <a:r>
              <a:rPr lang="en-US" sz="2800" b="1" dirty="0"/>
              <a:t> u </a:t>
            </a:r>
            <a:r>
              <a:rPr lang="en-US" sz="2800" b="1" dirty="0" err="1"/>
              <a:t>supsaharskoj</a:t>
            </a:r>
            <a:r>
              <a:rPr lang="en-US" sz="2800" b="1" dirty="0"/>
              <a:t> </a:t>
            </a:r>
            <a:r>
              <a:rPr lang="en-US" sz="2800" b="1" dirty="0" err="1"/>
              <a:t>Africi</a:t>
            </a:r>
            <a:endParaRPr lang="hu-HU" sz="2800" b="1" dirty="0"/>
          </a:p>
        </p:txBody>
      </p:sp>
      <p:sp>
        <p:nvSpPr>
          <p:cNvPr id="9" name="Tartalom helye 8"/>
          <p:cNvSpPr>
            <a:spLocks noGrp="1"/>
          </p:cNvSpPr>
          <p:nvPr>
            <p:ph idx="1"/>
          </p:nvPr>
        </p:nvSpPr>
        <p:spPr>
          <a:xfrm>
            <a:off x="192505" y="2335766"/>
            <a:ext cx="4797695" cy="3010069"/>
          </a:xfrm>
        </p:spPr>
        <p:txBody>
          <a:bodyPr rtlCol="0">
            <a:normAutofit/>
          </a:bodyPr>
          <a:lstStyle/>
          <a:p>
            <a:pPr marL="0" indent="0" algn="just">
              <a:lnSpc>
                <a:spcPct val="130000"/>
              </a:lnSpc>
              <a:buNone/>
            </a:pPr>
            <a:r>
              <a:rPr lang="en-US" sz="2000" dirty="0" err="1"/>
              <a:t>Toplotni</a:t>
            </a:r>
            <a:r>
              <a:rPr lang="en-US" sz="2000" dirty="0"/>
              <a:t> </a:t>
            </a:r>
            <a:r>
              <a:rPr lang="en-US" sz="2000" dirty="0" err="1"/>
              <a:t>talasi</a:t>
            </a:r>
            <a:r>
              <a:rPr lang="en-US" sz="2000" dirty="0"/>
              <a:t>, </a:t>
            </a:r>
            <a:r>
              <a:rPr lang="en-US" sz="2000" dirty="0" err="1"/>
              <a:t>vodeni</a:t>
            </a:r>
            <a:r>
              <a:rPr lang="en-US" sz="2000" dirty="0"/>
              <a:t> </a:t>
            </a:r>
            <a:r>
              <a:rPr lang="en-US" sz="2000" dirty="0" err="1"/>
              <a:t>stres</a:t>
            </a:r>
            <a:r>
              <a:rPr lang="en-US" sz="2000" dirty="0"/>
              <a:t>, </a:t>
            </a:r>
            <a:r>
              <a:rPr lang="en-US" sz="2000" dirty="0" err="1"/>
              <a:t>dezertifikacija</a:t>
            </a:r>
            <a:r>
              <a:rPr lang="en-US" sz="2000" dirty="0"/>
              <a:t>, </a:t>
            </a:r>
            <a:r>
              <a:rPr lang="en-US" sz="2000" dirty="0" err="1"/>
              <a:t>poplave</a:t>
            </a:r>
            <a:r>
              <a:rPr lang="en-US" sz="2000" dirty="0"/>
              <a:t> </a:t>
            </a:r>
            <a:r>
              <a:rPr lang="en-US" sz="2000" dirty="0" err="1"/>
              <a:t>i</a:t>
            </a:r>
            <a:r>
              <a:rPr lang="en-US" sz="2000" dirty="0"/>
              <a:t> </a:t>
            </a:r>
            <a:r>
              <a:rPr lang="en-US" sz="2000" dirty="0" err="1"/>
              <a:t>porast</a:t>
            </a:r>
            <a:r>
              <a:rPr lang="en-US" sz="2000" dirty="0"/>
              <a:t> </a:t>
            </a:r>
            <a:r>
              <a:rPr lang="en-US" sz="2000" dirty="0" err="1"/>
              <a:t>nivoa</a:t>
            </a:r>
            <a:r>
              <a:rPr lang="en-US" sz="2000" dirty="0"/>
              <a:t> mora </a:t>
            </a:r>
            <a:r>
              <a:rPr lang="en-US" sz="2000" dirty="0" err="1"/>
              <a:t>su</a:t>
            </a:r>
            <a:r>
              <a:rPr lang="en-US" sz="2000" dirty="0"/>
              <a:t> </a:t>
            </a:r>
            <a:r>
              <a:rPr lang="en-US" sz="2000" dirty="0" err="1"/>
              <a:t>stresori</a:t>
            </a:r>
            <a:r>
              <a:rPr lang="en-US" sz="2000" dirty="0"/>
              <a:t> </a:t>
            </a:r>
            <a:r>
              <a:rPr lang="en-US" sz="2000" dirty="0" err="1"/>
              <a:t>životne</a:t>
            </a:r>
            <a:r>
              <a:rPr lang="en-US" sz="2000" dirty="0"/>
              <a:t> </a:t>
            </a:r>
            <a:r>
              <a:rPr lang="en-US" sz="2000" dirty="0" err="1"/>
              <a:t>sredine</a:t>
            </a:r>
            <a:r>
              <a:rPr lang="en-US" sz="2000" dirty="0"/>
              <a:t> </a:t>
            </a:r>
            <a:r>
              <a:rPr lang="en-US" sz="2000" dirty="0" err="1"/>
              <a:t>koji</a:t>
            </a:r>
            <a:r>
              <a:rPr lang="en-US" sz="2000" dirty="0"/>
              <a:t> </a:t>
            </a:r>
            <a:r>
              <a:rPr lang="en-US" sz="2000" dirty="0" err="1"/>
              <a:t>povećavaju</a:t>
            </a:r>
            <a:r>
              <a:rPr lang="en-US" sz="2000" dirty="0"/>
              <a:t> </a:t>
            </a:r>
            <a:r>
              <a:rPr lang="en-US" sz="2000" dirty="0" err="1"/>
              <a:t>morbiditet</a:t>
            </a:r>
            <a:r>
              <a:rPr lang="en-US" sz="2000" dirty="0"/>
              <a:t>, </a:t>
            </a:r>
            <a:r>
              <a:rPr lang="en-US" sz="2000" dirty="0" err="1" smtClean="0"/>
              <a:t>smrtnost</a:t>
            </a:r>
            <a:r>
              <a:rPr lang="hu-HU" sz="2000" dirty="0" smtClean="0"/>
              <a:t> </a:t>
            </a:r>
            <a:r>
              <a:rPr lang="en-US" sz="2000" dirty="0" err="1" smtClean="0"/>
              <a:t>i</a:t>
            </a:r>
            <a:r>
              <a:rPr lang="hu-HU" sz="2000" dirty="0" smtClean="0"/>
              <a:t> </a:t>
            </a:r>
            <a:r>
              <a:rPr lang="en-US" sz="2000" b="1" dirty="0" err="1" smtClean="0"/>
              <a:t>loše</a:t>
            </a:r>
            <a:r>
              <a:rPr lang="en-US" sz="2000" b="1" dirty="0" smtClean="0"/>
              <a:t> </a:t>
            </a:r>
            <a:r>
              <a:rPr lang="en-US" sz="2000" b="1" dirty="0" err="1"/>
              <a:t>mentalno</a:t>
            </a:r>
            <a:r>
              <a:rPr lang="en-US" sz="2000" b="1" dirty="0"/>
              <a:t> </a:t>
            </a:r>
            <a:r>
              <a:rPr lang="en-US" sz="2000" b="1" dirty="0" err="1" smtClean="0"/>
              <a:t>zdravlje</a:t>
            </a:r>
            <a:r>
              <a:rPr lang="hu-HU" sz="2000" b="1" dirty="0" smtClean="0"/>
              <a:t/>
            </a:r>
            <a:br>
              <a:rPr lang="hu-HU" sz="2000" b="1" dirty="0" smtClean="0"/>
            </a:br>
            <a:r>
              <a:rPr lang="en-US" sz="2000" dirty="0" smtClean="0"/>
              <a:t>u </a:t>
            </a:r>
            <a:r>
              <a:rPr lang="en-US" sz="2000" dirty="0" err="1"/>
              <a:t>supsaharskoj</a:t>
            </a:r>
            <a:r>
              <a:rPr lang="en-US" sz="2000" dirty="0"/>
              <a:t> </a:t>
            </a:r>
            <a:r>
              <a:rPr lang="en-US" sz="2000" dirty="0" err="1" smtClean="0"/>
              <a:t>Africi</a:t>
            </a:r>
            <a:r>
              <a:rPr lang="hu-HU" sz="2000" dirty="0" smtClean="0"/>
              <a:t>.</a:t>
            </a:r>
            <a:endParaRPr lang="en-US" sz="2000" dirty="0"/>
          </a:p>
          <a:p>
            <a:pPr rtl="0">
              <a:lnSpc>
                <a:spcPct val="110000"/>
              </a:lnSpc>
            </a:pPr>
            <a:endParaRPr lang="hu-HU" sz="2100" dirty="0"/>
          </a:p>
        </p:txBody>
      </p:sp>
      <p:sp>
        <p:nvSpPr>
          <p:cNvPr id="4" name="Téglalap 3"/>
          <p:cNvSpPr/>
          <p:nvPr/>
        </p:nvSpPr>
        <p:spPr>
          <a:xfrm>
            <a:off x="4846689" y="5135671"/>
            <a:ext cx="7468774" cy="523220"/>
          </a:xfrm>
          <a:prstGeom prst="rect">
            <a:avLst/>
          </a:prstGeom>
        </p:spPr>
        <p:txBody>
          <a:bodyPr wrap="square" rtlCol="0">
            <a:spAutoFit/>
          </a:bodyPr>
          <a:lstStyle/>
          <a:p>
            <a:pPr algn="ctr"/>
            <a:r>
              <a:rPr lang="en-US" sz="1400" b="1" dirty="0" err="1">
                <a:solidFill>
                  <a:schemeClr val="bg1">
                    <a:lumMod val="50000"/>
                  </a:schemeClr>
                </a:solidFill>
              </a:rPr>
              <a:t>Ekološki</a:t>
            </a:r>
            <a:r>
              <a:rPr lang="en-US" sz="1400" b="1" dirty="0">
                <a:solidFill>
                  <a:schemeClr val="bg1">
                    <a:lumMod val="50000"/>
                  </a:schemeClr>
                </a:solidFill>
              </a:rPr>
              <a:t> </a:t>
            </a:r>
            <a:r>
              <a:rPr lang="en-US" sz="1400" b="1" dirty="0" err="1">
                <a:solidFill>
                  <a:schemeClr val="bg1">
                    <a:lumMod val="50000"/>
                  </a:schemeClr>
                </a:solidFill>
              </a:rPr>
              <a:t>stresori</a:t>
            </a:r>
            <a:r>
              <a:rPr lang="en-US" sz="1400" b="1" dirty="0">
                <a:solidFill>
                  <a:schemeClr val="bg1">
                    <a:lumMod val="50000"/>
                  </a:schemeClr>
                </a:solidFill>
              </a:rPr>
              <a:t> </a:t>
            </a:r>
            <a:r>
              <a:rPr lang="en-US" sz="1400" b="1" dirty="0" err="1">
                <a:solidFill>
                  <a:schemeClr val="bg1">
                    <a:lumMod val="50000"/>
                  </a:schemeClr>
                </a:solidFill>
              </a:rPr>
              <a:t>povezani</a:t>
            </a:r>
            <a:r>
              <a:rPr lang="en-US" sz="1400" b="1" dirty="0">
                <a:solidFill>
                  <a:schemeClr val="bg1">
                    <a:lumMod val="50000"/>
                  </a:schemeClr>
                </a:solidFill>
              </a:rPr>
              <a:t> </a:t>
            </a:r>
            <a:r>
              <a:rPr lang="en-US" sz="1400" b="1" dirty="0" err="1">
                <a:solidFill>
                  <a:schemeClr val="bg1">
                    <a:lumMod val="50000"/>
                  </a:schemeClr>
                </a:solidFill>
              </a:rPr>
              <a:t>sa</a:t>
            </a:r>
            <a:r>
              <a:rPr lang="en-US" sz="1400" b="1" dirty="0">
                <a:solidFill>
                  <a:schemeClr val="bg1">
                    <a:lumMod val="50000"/>
                  </a:schemeClr>
                </a:solidFill>
              </a:rPr>
              <a:t> </a:t>
            </a:r>
            <a:r>
              <a:rPr lang="en-US" sz="1400" b="1" dirty="0" err="1">
                <a:solidFill>
                  <a:schemeClr val="bg1">
                    <a:lumMod val="50000"/>
                  </a:schemeClr>
                </a:solidFill>
              </a:rPr>
              <a:t>klimom</a:t>
            </a:r>
            <a:r>
              <a:rPr lang="en-US" sz="1400" b="1" dirty="0">
                <a:solidFill>
                  <a:schemeClr val="bg1">
                    <a:lumMod val="50000"/>
                  </a:schemeClr>
                </a:solidFill>
              </a:rPr>
              <a:t> </a:t>
            </a:r>
            <a:r>
              <a:rPr lang="en-US" sz="1400" b="1" dirty="0" err="1">
                <a:solidFill>
                  <a:schemeClr val="bg1">
                    <a:lumMod val="50000"/>
                  </a:schemeClr>
                </a:solidFill>
              </a:rPr>
              <a:t>i</a:t>
            </a:r>
            <a:r>
              <a:rPr lang="en-US" sz="1400" b="1" dirty="0">
                <a:solidFill>
                  <a:schemeClr val="bg1">
                    <a:lumMod val="50000"/>
                  </a:schemeClr>
                </a:solidFill>
              </a:rPr>
              <a:t> </a:t>
            </a:r>
            <a:r>
              <a:rPr lang="en-US" sz="1400" b="1" dirty="0" err="1">
                <a:solidFill>
                  <a:schemeClr val="bg1">
                    <a:lumMod val="50000"/>
                  </a:schemeClr>
                </a:solidFill>
              </a:rPr>
              <a:t>glavni</a:t>
            </a:r>
            <a:r>
              <a:rPr lang="en-US" sz="1400" b="1" dirty="0">
                <a:solidFill>
                  <a:schemeClr val="bg1">
                    <a:lumMod val="50000"/>
                  </a:schemeClr>
                </a:solidFill>
              </a:rPr>
              <a:t> </a:t>
            </a:r>
            <a:r>
              <a:rPr lang="en-US" sz="1400" b="1" dirty="0" err="1">
                <a:solidFill>
                  <a:schemeClr val="bg1">
                    <a:lumMod val="50000"/>
                  </a:schemeClr>
                </a:solidFill>
              </a:rPr>
              <a:t>putevi</a:t>
            </a:r>
            <a:r>
              <a:rPr lang="en-US" sz="1400" b="1" dirty="0">
                <a:solidFill>
                  <a:schemeClr val="bg1">
                    <a:lumMod val="50000"/>
                  </a:schemeClr>
                </a:solidFill>
              </a:rPr>
              <a:t> do </a:t>
            </a:r>
            <a:r>
              <a:rPr lang="en-US" sz="1400" b="1" dirty="0" err="1">
                <a:solidFill>
                  <a:schemeClr val="bg1">
                    <a:lumMod val="50000"/>
                  </a:schemeClr>
                </a:solidFill>
              </a:rPr>
              <a:t>zdravstvenih</a:t>
            </a:r>
            <a:r>
              <a:rPr lang="en-US" sz="1400" b="1" dirty="0">
                <a:solidFill>
                  <a:schemeClr val="bg1">
                    <a:lumMod val="50000"/>
                  </a:schemeClr>
                </a:solidFill>
              </a:rPr>
              <a:t> </a:t>
            </a:r>
            <a:r>
              <a:rPr lang="en-US" sz="1400" b="1" dirty="0" err="1">
                <a:solidFill>
                  <a:schemeClr val="bg1">
                    <a:lumMod val="50000"/>
                  </a:schemeClr>
                </a:solidFill>
              </a:rPr>
              <a:t>ishoda</a:t>
            </a:r>
            <a:r>
              <a:rPr lang="en-US" sz="1400" b="1" dirty="0">
                <a:solidFill>
                  <a:schemeClr val="bg1">
                    <a:lumMod val="50000"/>
                  </a:schemeClr>
                </a:solidFill>
              </a:rPr>
              <a:t> u </a:t>
            </a:r>
            <a:r>
              <a:rPr lang="en-US" sz="1400" b="1" dirty="0" err="1">
                <a:solidFill>
                  <a:schemeClr val="bg1">
                    <a:lumMod val="50000"/>
                  </a:schemeClr>
                </a:solidFill>
              </a:rPr>
              <a:t>supsaharskoj</a:t>
            </a:r>
            <a:r>
              <a:rPr lang="en-US" sz="1400" b="1" dirty="0">
                <a:solidFill>
                  <a:schemeClr val="bg1">
                    <a:lumMod val="50000"/>
                  </a:schemeClr>
                </a:solidFill>
              </a:rPr>
              <a:t> </a:t>
            </a:r>
            <a:r>
              <a:rPr lang="en-US" sz="1400" b="1" dirty="0" err="1">
                <a:solidFill>
                  <a:schemeClr val="bg1">
                    <a:lumMod val="50000"/>
                  </a:schemeClr>
                </a:solidFill>
              </a:rPr>
              <a:t>Africi</a:t>
            </a:r>
            <a:endParaRPr lang="en-US" sz="1400" b="1" dirty="0">
              <a:solidFill>
                <a:schemeClr val="bg1">
                  <a:lumMod val="50000"/>
                </a:schemeClr>
              </a:solidFill>
            </a:endParaRPr>
          </a:p>
          <a:p>
            <a:pPr rtl="0"/>
            <a:endParaRPr lang="hu-HU" sz="1400" dirty="0">
              <a:solidFill>
                <a:schemeClr val="bg1">
                  <a:lumMod val="50000"/>
                </a:schemeClr>
              </a:solidFill>
            </a:endParaRPr>
          </a:p>
        </p:txBody>
      </p:sp>
      <p:pic>
        <p:nvPicPr>
          <p:cNvPr id="7" name="Kép 6"/>
          <p:cNvPicPr>
            <a:picLocks noChangeAspect="1"/>
          </p:cNvPicPr>
          <p:nvPr/>
        </p:nvPicPr>
        <p:blipFill>
          <a:blip r:embed="rId2"/>
          <a:stretch>
            <a:fillRect/>
          </a:stretch>
        </p:blipFill>
        <p:spPr>
          <a:xfrm>
            <a:off x="4990200" y="972496"/>
            <a:ext cx="7089340" cy="4230549"/>
          </a:xfrm>
          <a:prstGeom prst="rect">
            <a:avLst/>
          </a:prstGeom>
        </p:spPr>
      </p:pic>
      <p:sp>
        <p:nvSpPr>
          <p:cNvPr id="6" name="Lekerekített téglalap 5"/>
          <p:cNvSpPr/>
          <p:nvPr/>
        </p:nvSpPr>
        <p:spPr>
          <a:xfrm>
            <a:off x="10379065" y="2521978"/>
            <a:ext cx="1683534" cy="773625"/>
          </a:xfrm>
          <a:prstGeom prst="round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hu-HU"/>
          </a:p>
        </p:txBody>
      </p:sp>
      <p:sp>
        <p:nvSpPr>
          <p:cNvPr id="3" name="Téglalap 2"/>
          <p:cNvSpPr/>
          <p:nvPr/>
        </p:nvSpPr>
        <p:spPr>
          <a:xfrm>
            <a:off x="9700612" y="6111207"/>
            <a:ext cx="2491388" cy="246221"/>
          </a:xfrm>
          <a:prstGeom prst="rect">
            <a:avLst/>
          </a:prstGeom>
        </p:spPr>
        <p:txBody>
          <a:bodyPr wrap="none">
            <a:spAutoFit/>
          </a:bodyPr>
          <a:lstStyle/>
          <a:p>
            <a:r>
              <a:rPr lang="en-US" sz="1000" dirty="0">
                <a:solidFill>
                  <a:schemeClr val="bg1">
                    <a:lumMod val="50000"/>
                  </a:schemeClr>
                </a:solidFill>
                <a:hlinkClick r:id="rId3"/>
              </a:rPr>
              <a:t>https://doi.org/10.1016/j.ijheh.2018.10.004</a:t>
            </a:r>
            <a:endParaRPr lang="en-US" sz="1000" dirty="0">
              <a:solidFill>
                <a:schemeClr val="bg1">
                  <a:lumMod val="50000"/>
                </a:schemeClr>
              </a:solidFill>
            </a:endParaRPr>
          </a:p>
        </p:txBody>
      </p:sp>
    </p:spTree>
    <p:extLst>
      <p:ext uri="{BB962C8B-B14F-4D97-AF65-F5344CB8AC3E}">
        <p14:creationId xmlns:p14="http://schemas.microsoft.com/office/powerpoint/2010/main" val="333356073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fontScale="90000"/>
          </a:bodyPr>
          <a:lstStyle/>
          <a:p>
            <a:r>
              <a:rPr lang="en-US" b="1" dirty="0" err="1"/>
              <a:t>Požari</a:t>
            </a:r>
            <a:r>
              <a:rPr lang="en-US" b="1" dirty="0"/>
              <a:t> u </a:t>
            </a:r>
            <a:r>
              <a:rPr lang="en-US" b="1" dirty="0" err="1"/>
              <a:t>Australiji</a:t>
            </a:r>
            <a:endParaRPr lang="hu-HU" b="1" dirty="0"/>
          </a:p>
        </p:txBody>
      </p:sp>
      <p:sp>
        <p:nvSpPr>
          <p:cNvPr id="3" name="Tartalom helye 2"/>
          <p:cNvSpPr>
            <a:spLocks noGrp="1"/>
          </p:cNvSpPr>
          <p:nvPr>
            <p:ph idx="1"/>
          </p:nvPr>
        </p:nvSpPr>
        <p:spPr>
          <a:xfrm>
            <a:off x="192505" y="1821788"/>
            <a:ext cx="6786270" cy="3906148"/>
          </a:xfrm>
        </p:spPr>
        <p:txBody>
          <a:bodyPr rtlCol="0">
            <a:noAutofit/>
          </a:bodyPr>
          <a:lstStyle/>
          <a:p>
            <a:pPr marL="0" indent="0">
              <a:spcAft>
                <a:spcPts val="0"/>
              </a:spcAft>
              <a:buNone/>
            </a:pPr>
            <a:r>
              <a:rPr lang="en-US" sz="1800" dirty="0" err="1" smtClean="0"/>
              <a:t>Drugi</a:t>
            </a:r>
            <a:r>
              <a:rPr lang="en-US" sz="1800" dirty="0" smtClean="0"/>
              <a:t> </a:t>
            </a:r>
            <a:r>
              <a:rPr lang="en-US" sz="1800" dirty="0" err="1"/>
              <a:t>zdravstveni</a:t>
            </a:r>
            <a:r>
              <a:rPr lang="en-US" sz="1800" dirty="0"/>
              <a:t> </a:t>
            </a:r>
            <a:r>
              <a:rPr lang="en-US" sz="1800" dirty="0" err="1"/>
              <a:t>efekti</a:t>
            </a:r>
            <a:r>
              <a:rPr lang="en-US" sz="1800" dirty="0"/>
              <a:t> </a:t>
            </a:r>
            <a:r>
              <a:rPr lang="en-US" sz="1800" dirty="0" err="1"/>
              <a:t>požara</a:t>
            </a:r>
            <a:r>
              <a:rPr lang="en-US" sz="1800" dirty="0"/>
              <a:t>, </a:t>
            </a:r>
            <a:r>
              <a:rPr lang="en-US" sz="1800" dirty="0" err="1"/>
              <a:t>koji</a:t>
            </a:r>
            <a:r>
              <a:rPr lang="en-US" sz="1800" dirty="0"/>
              <a:t> </a:t>
            </a:r>
            <a:r>
              <a:rPr lang="en-US" sz="1800" dirty="0" err="1"/>
              <a:t>tek</a:t>
            </a:r>
            <a:r>
              <a:rPr lang="en-US" sz="1800" dirty="0"/>
              <a:t> </a:t>
            </a:r>
            <a:r>
              <a:rPr lang="en-US" sz="1800" dirty="0" err="1"/>
              <a:t>treba</a:t>
            </a:r>
            <a:r>
              <a:rPr lang="en-US" sz="1800" dirty="0"/>
              <a:t> da </a:t>
            </a:r>
            <a:r>
              <a:rPr lang="en-US" sz="1800" dirty="0" err="1"/>
              <a:t>budu</a:t>
            </a:r>
            <a:r>
              <a:rPr lang="en-US" sz="1800" dirty="0"/>
              <a:t> </a:t>
            </a:r>
            <a:r>
              <a:rPr lang="en-US" sz="1800" dirty="0" err="1"/>
              <a:t>kvantifikovani</a:t>
            </a:r>
            <a:r>
              <a:rPr lang="en-US" sz="1800" dirty="0"/>
              <a:t>, </a:t>
            </a:r>
            <a:r>
              <a:rPr lang="en-US" sz="1800" dirty="0" err="1"/>
              <a:t>uključuju</a:t>
            </a:r>
            <a:r>
              <a:rPr lang="en-US" sz="1800" dirty="0"/>
              <a:t> </a:t>
            </a:r>
            <a:r>
              <a:rPr lang="en-US" sz="1800" dirty="0" err="1"/>
              <a:t>akutne</a:t>
            </a:r>
            <a:r>
              <a:rPr lang="en-US" sz="1800" dirty="0"/>
              <a:t> </a:t>
            </a:r>
            <a:r>
              <a:rPr lang="en-US" sz="1800" dirty="0" err="1"/>
              <a:t>i</a:t>
            </a:r>
            <a:r>
              <a:rPr lang="en-US" sz="1800" dirty="0"/>
              <a:t> </a:t>
            </a:r>
            <a:r>
              <a:rPr lang="en-US" sz="1800" dirty="0" err="1"/>
              <a:t>dugotrajne</a:t>
            </a:r>
            <a:r>
              <a:rPr lang="en-US" sz="1800" dirty="0"/>
              <a:t> </a:t>
            </a:r>
            <a:r>
              <a:rPr lang="en-US" sz="1800" b="1" dirty="0" err="1"/>
              <a:t>uticaje</a:t>
            </a:r>
            <a:r>
              <a:rPr lang="en-US" sz="1800" b="1" dirty="0"/>
              <a:t> </a:t>
            </a:r>
            <a:r>
              <a:rPr lang="en-US" sz="1800" b="1" dirty="0" err="1"/>
              <a:t>na</a:t>
            </a:r>
            <a:r>
              <a:rPr lang="en-US" sz="1800" b="1" dirty="0"/>
              <a:t> </a:t>
            </a:r>
            <a:r>
              <a:rPr lang="en-US" sz="1800" b="1" dirty="0" err="1"/>
              <a:t>mentalno</a:t>
            </a:r>
            <a:r>
              <a:rPr lang="en-US" sz="1800" b="1" dirty="0"/>
              <a:t> </a:t>
            </a:r>
            <a:r>
              <a:rPr lang="en-US" sz="1800" b="1" dirty="0" err="1"/>
              <a:t>zdravlje</a:t>
            </a:r>
            <a:r>
              <a:rPr lang="en-US" sz="1800" dirty="0"/>
              <a:t>. </a:t>
            </a:r>
          </a:p>
          <a:p>
            <a:pPr lvl="1"/>
            <a:r>
              <a:rPr lang="en-US" sz="1600" dirty="0" err="1"/>
              <a:t>traume</a:t>
            </a:r>
            <a:r>
              <a:rPr lang="en-US" sz="1600" dirty="0"/>
              <a:t> </a:t>
            </a:r>
            <a:r>
              <a:rPr lang="en-US" sz="1600" dirty="0" err="1"/>
              <a:t>evakuacije</a:t>
            </a:r>
            <a:r>
              <a:rPr lang="en-US" sz="1600" dirty="0"/>
              <a:t> </a:t>
            </a:r>
            <a:r>
              <a:rPr lang="en-US" sz="1600" dirty="0" err="1"/>
              <a:t>i</a:t>
            </a:r>
            <a:r>
              <a:rPr lang="en-US" sz="1600" dirty="0"/>
              <a:t> </a:t>
            </a:r>
            <a:r>
              <a:rPr lang="en-US" sz="1600" dirty="0" err="1"/>
              <a:t>dislokacije</a:t>
            </a:r>
            <a:r>
              <a:rPr lang="en-US" sz="1600" dirty="0"/>
              <a:t>; </a:t>
            </a:r>
          </a:p>
          <a:p>
            <a:pPr lvl="1"/>
            <a:r>
              <a:rPr lang="en-US" sz="1600" dirty="0" err="1"/>
              <a:t>gubitak</a:t>
            </a:r>
            <a:r>
              <a:rPr lang="en-US" sz="1600" dirty="0"/>
              <a:t> </a:t>
            </a:r>
            <a:r>
              <a:rPr lang="en-US" sz="1600" dirty="0" err="1"/>
              <a:t>porodice</a:t>
            </a:r>
            <a:r>
              <a:rPr lang="en-US" sz="1600" dirty="0"/>
              <a:t> </a:t>
            </a:r>
            <a:r>
              <a:rPr lang="en-US" sz="1600" dirty="0" err="1"/>
              <a:t>i</a:t>
            </a:r>
            <a:r>
              <a:rPr lang="en-US" sz="1600" dirty="0"/>
              <a:t> </a:t>
            </a:r>
            <a:r>
              <a:rPr lang="en-US" sz="1600" dirty="0" err="1"/>
              <a:t>prijatelja</a:t>
            </a:r>
            <a:r>
              <a:rPr lang="en-US" sz="1600" dirty="0"/>
              <a:t>, </a:t>
            </a:r>
            <a:r>
              <a:rPr lang="en-US" sz="1600" dirty="0" err="1"/>
              <a:t>imovine</a:t>
            </a:r>
            <a:r>
              <a:rPr lang="en-US" sz="1600" dirty="0"/>
              <a:t>, </a:t>
            </a:r>
            <a:r>
              <a:rPr lang="en-US" sz="1600" dirty="0" err="1"/>
              <a:t>sredstava</a:t>
            </a:r>
            <a:r>
              <a:rPr lang="en-US" sz="1600" dirty="0"/>
              <a:t> </a:t>
            </a:r>
            <a:r>
              <a:rPr lang="en-US" sz="1600" dirty="0" err="1"/>
              <a:t>za</a:t>
            </a:r>
            <a:r>
              <a:rPr lang="en-US" sz="1600" dirty="0"/>
              <a:t> </a:t>
            </a:r>
            <a:r>
              <a:rPr lang="en-US" sz="1600" dirty="0" err="1"/>
              <a:t>život</a:t>
            </a:r>
            <a:r>
              <a:rPr lang="en-US" sz="1600" dirty="0"/>
              <a:t> </a:t>
            </a:r>
            <a:r>
              <a:rPr lang="en-US" sz="1600" dirty="0" err="1"/>
              <a:t>i</a:t>
            </a:r>
            <a:r>
              <a:rPr lang="en-US" sz="1600" dirty="0"/>
              <a:t> </a:t>
            </a:r>
            <a:r>
              <a:rPr lang="en-US" sz="1600" dirty="0" err="1"/>
              <a:t>prirodnih</a:t>
            </a:r>
            <a:r>
              <a:rPr lang="en-US" sz="1600" dirty="0"/>
              <a:t> </a:t>
            </a:r>
            <a:r>
              <a:rPr lang="en-US" sz="1600" dirty="0" err="1"/>
              <a:t>pogodnosti</a:t>
            </a:r>
            <a:r>
              <a:rPr lang="en-US" sz="1600" dirty="0"/>
              <a:t>;</a:t>
            </a:r>
          </a:p>
          <a:p>
            <a:pPr lvl="1">
              <a:spcAft>
                <a:spcPts val="2000"/>
              </a:spcAft>
            </a:pPr>
            <a:r>
              <a:rPr lang="en-US" sz="1600" dirty="0" err="1"/>
              <a:t>i</a:t>
            </a:r>
            <a:r>
              <a:rPr lang="en-US" sz="1600" dirty="0"/>
              <a:t> </a:t>
            </a:r>
            <a:r>
              <a:rPr lang="en-US" sz="1600" dirty="0" err="1"/>
              <a:t>strah</a:t>
            </a:r>
            <a:r>
              <a:rPr lang="en-US" sz="1600" dirty="0"/>
              <a:t> od </a:t>
            </a:r>
            <a:r>
              <a:rPr lang="en-US" sz="1600" dirty="0" err="1"/>
              <a:t>budućnosti</a:t>
            </a:r>
            <a:r>
              <a:rPr lang="en-US" sz="1600" dirty="0"/>
              <a:t>. </a:t>
            </a:r>
          </a:p>
          <a:p>
            <a:pPr marL="0" indent="0">
              <a:buNone/>
            </a:pPr>
            <a:r>
              <a:rPr lang="en-US" sz="1800" dirty="0" err="1"/>
              <a:t>Potencijalni</a:t>
            </a:r>
            <a:r>
              <a:rPr lang="en-US" sz="1800" dirty="0"/>
              <a:t> </a:t>
            </a:r>
            <a:r>
              <a:rPr lang="en-US" sz="1800" b="1" dirty="0" err="1"/>
              <a:t>uticaji</a:t>
            </a:r>
            <a:r>
              <a:rPr lang="en-US" sz="1800" b="1" dirty="0"/>
              <a:t> </a:t>
            </a:r>
            <a:r>
              <a:rPr lang="en-US" sz="1800" b="1" dirty="0" err="1"/>
              <a:t>na</a:t>
            </a:r>
            <a:r>
              <a:rPr lang="en-US" sz="1800" b="1" dirty="0"/>
              <a:t> one </a:t>
            </a:r>
            <a:r>
              <a:rPr lang="en-US" sz="1800" b="1" dirty="0" err="1"/>
              <a:t>koji</a:t>
            </a:r>
            <a:r>
              <a:rPr lang="en-US" sz="1800" b="1" dirty="0"/>
              <a:t> </a:t>
            </a:r>
            <a:r>
              <a:rPr lang="en-US" sz="1800" b="1" dirty="0" err="1"/>
              <a:t>reaguju</a:t>
            </a:r>
            <a:r>
              <a:rPr lang="en-US" sz="1800" b="1" dirty="0"/>
              <a:t> </a:t>
            </a:r>
            <a:r>
              <a:rPr lang="en-US" sz="1800" b="1" dirty="0" err="1"/>
              <a:t>na</a:t>
            </a:r>
            <a:r>
              <a:rPr lang="en-US" sz="1800" b="1" dirty="0"/>
              <a:t> </a:t>
            </a:r>
            <a:r>
              <a:rPr lang="en-US" sz="1800" b="1" dirty="0" err="1"/>
              <a:t>prvoj</a:t>
            </a:r>
            <a:r>
              <a:rPr lang="en-US" sz="1800" b="1" dirty="0"/>
              <a:t> </a:t>
            </a:r>
            <a:r>
              <a:rPr lang="en-US" sz="1800" b="1" dirty="0" err="1"/>
              <a:t>liniji</a:t>
            </a:r>
            <a:r>
              <a:rPr lang="en-US" sz="1800" b="1" dirty="0"/>
              <a:t> </a:t>
            </a:r>
            <a:r>
              <a:rPr lang="en-US" sz="1800" dirty="0"/>
              <a:t>(</a:t>
            </a:r>
            <a:r>
              <a:rPr lang="en-US" sz="1800" dirty="0" err="1"/>
              <a:t>posebno</a:t>
            </a:r>
            <a:r>
              <a:rPr lang="en-US" sz="1800" dirty="0"/>
              <a:t> </a:t>
            </a:r>
            <a:r>
              <a:rPr lang="en-US" sz="1800" dirty="0" err="1"/>
              <a:t>na</a:t>
            </a:r>
            <a:r>
              <a:rPr lang="en-US" sz="1800" dirty="0"/>
              <a:t> </a:t>
            </a:r>
            <a:r>
              <a:rPr lang="en-US" sz="1800" dirty="0" err="1"/>
              <a:t>vatrogasce</a:t>
            </a:r>
            <a:r>
              <a:rPr lang="en-US" sz="1800" dirty="0"/>
              <a:t>): </a:t>
            </a:r>
            <a:r>
              <a:rPr lang="en-US" sz="1800" dirty="0" err="1"/>
              <a:t>fizička</a:t>
            </a:r>
            <a:r>
              <a:rPr lang="en-US" sz="1800" dirty="0"/>
              <a:t> </a:t>
            </a:r>
            <a:r>
              <a:rPr lang="en-US" sz="1800" dirty="0" err="1"/>
              <a:t>i</a:t>
            </a:r>
            <a:r>
              <a:rPr lang="en-US" sz="1800" dirty="0"/>
              <a:t> </a:t>
            </a:r>
            <a:r>
              <a:rPr lang="en-US" sz="1800" dirty="0" err="1"/>
              <a:t>mentalna</a:t>
            </a:r>
            <a:r>
              <a:rPr lang="en-US" sz="1800" dirty="0"/>
              <a:t> </a:t>
            </a:r>
            <a:r>
              <a:rPr lang="en-US" sz="1800" dirty="0" err="1"/>
              <a:t>iscrpljenost</a:t>
            </a:r>
            <a:r>
              <a:rPr lang="en-US" sz="1800" dirty="0"/>
              <a:t>, </a:t>
            </a:r>
            <a:r>
              <a:rPr lang="en-US" sz="1800" dirty="0" err="1"/>
              <a:t>emocionalne</a:t>
            </a:r>
            <a:r>
              <a:rPr lang="en-US" sz="1800" dirty="0"/>
              <a:t> </a:t>
            </a:r>
            <a:r>
              <a:rPr lang="en-US" sz="1800" dirty="0" err="1"/>
              <a:t>traume</a:t>
            </a:r>
            <a:r>
              <a:rPr lang="en-US" sz="1800" dirty="0"/>
              <a:t>, </a:t>
            </a:r>
            <a:r>
              <a:rPr lang="en-US" sz="1800" dirty="0" err="1"/>
              <a:t>hronična</a:t>
            </a:r>
            <a:r>
              <a:rPr lang="en-US" sz="1800" dirty="0"/>
              <a:t> </a:t>
            </a:r>
            <a:r>
              <a:rPr lang="en-US" sz="1800" dirty="0" err="1"/>
              <a:t>izloženost</a:t>
            </a:r>
            <a:r>
              <a:rPr lang="en-US" sz="1800" dirty="0"/>
              <a:t> </a:t>
            </a:r>
            <a:r>
              <a:rPr lang="en-US" sz="1800" dirty="0" err="1"/>
              <a:t>dimu</a:t>
            </a:r>
            <a:r>
              <a:rPr lang="en-US" sz="1800" dirty="0"/>
              <a:t>, </a:t>
            </a:r>
            <a:r>
              <a:rPr lang="en-US" sz="1800" dirty="0" err="1"/>
              <a:t>gubitak</a:t>
            </a:r>
            <a:r>
              <a:rPr lang="en-US" sz="1800" dirty="0"/>
              <a:t> </a:t>
            </a:r>
            <a:r>
              <a:rPr lang="en-US" sz="1800" dirty="0" err="1"/>
              <a:t>prihoda</a:t>
            </a:r>
            <a:r>
              <a:rPr lang="en-US" sz="1800" dirty="0"/>
              <a:t> </a:t>
            </a:r>
            <a:r>
              <a:rPr lang="en-US" sz="1800" dirty="0" err="1"/>
              <a:t>za</a:t>
            </a:r>
            <a:r>
              <a:rPr lang="en-US" sz="1800" dirty="0"/>
              <a:t> </a:t>
            </a:r>
            <a:r>
              <a:rPr lang="en-US" sz="1800" dirty="0" err="1"/>
              <a:t>mnoge</a:t>
            </a:r>
            <a:r>
              <a:rPr lang="en-US" sz="1800" dirty="0"/>
              <a:t> </a:t>
            </a:r>
            <a:r>
              <a:rPr lang="en-US" sz="1800" dirty="0" err="1"/>
              <a:t>dobrovoljne</a:t>
            </a:r>
            <a:r>
              <a:rPr lang="en-US" sz="1800" dirty="0"/>
              <a:t> </a:t>
            </a:r>
            <a:r>
              <a:rPr lang="en-US" sz="1800" dirty="0" err="1"/>
              <a:t>vatrogasce</a:t>
            </a:r>
            <a:r>
              <a:rPr lang="en-US" sz="1800" dirty="0"/>
              <a:t>.</a:t>
            </a:r>
          </a:p>
        </p:txBody>
      </p:sp>
      <p:sp>
        <p:nvSpPr>
          <p:cNvPr id="4" name="Téglalap 3"/>
          <p:cNvSpPr/>
          <p:nvPr/>
        </p:nvSpPr>
        <p:spPr>
          <a:xfrm>
            <a:off x="2724" y="6112806"/>
            <a:ext cx="8205347" cy="246221"/>
          </a:xfrm>
          <a:prstGeom prst="rect">
            <a:avLst/>
          </a:prstGeom>
        </p:spPr>
        <p:txBody>
          <a:bodyPr wrap="square" rtlCol="0">
            <a:spAutoFit/>
          </a:bodyPr>
          <a:lstStyle/>
          <a:p>
            <a:r>
              <a:rPr lang="en-US" sz="1000" dirty="0" smtClean="0">
                <a:solidFill>
                  <a:schemeClr val="bg1">
                    <a:lumMod val="50000"/>
                  </a:schemeClr>
                </a:solidFill>
                <a:hlinkClick r:id="rId2"/>
              </a:rPr>
              <a:t>https</a:t>
            </a:r>
            <a:r>
              <a:rPr lang="en-US" sz="1000" dirty="0">
                <a:solidFill>
                  <a:schemeClr val="bg1">
                    <a:lumMod val="50000"/>
                  </a:schemeClr>
                </a:solidFill>
                <a:hlinkClick r:id="rId2"/>
              </a:rPr>
              <a:t>://</a:t>
            </a:r>
            <a:r>
              <a:rPr lang="en-US" sz="1000" dirty="0" smtClean="0">
                <a:solidFill>
                  <a:schemeClr val="bg1">
                    <a:lumMod val="50000"/>
                  </a:schemeClr>
                </a:solidFill>
                <a:hlinkClick r:id="rId2"/>
              </a:rPr>
              <a:t>doi.org/10.5694/mja2.50869</a:t>
            </a:r>
            <a:endParaRPr lang="en-US" sz="1000" dirty="0">
              <a:solidFill>
                <a:schemeClr val="bg1">
                  <a:lumMod val="50000"/>
                </a:schemeClr>
              </a:solidFill>
            </a:endParaRPr>
          </a:p>
        </p:txBody>
      </p:sp>
      <p:pic>
        <p:nvPicPr>
          <p:cNvPr id="5" name="Kép 4"/>
          <p:cNvPicPr>
            <a:picLocks noChangeAspect="1"/>
          </p:cNvPicPr>
          <p:nvPr/>
        </p:nvPicPr>
        <p:blipFill>
          <a:blip r:embed="rId3"/>
          <a:stretch>
            <a:fillRect/>
          </a:stretch>
        </p:blipFill>
        <p:spPr>
          <a:xfrm>
            <a:off x="6889000" y="742457"/>
            <a:ext cx="5200331" cy="3898554"/>
          </a:xfrm>
          <a:prstGeom prst="rect">
            <a:avLst/>
          </a:prstGeom>
        </p:spPr>
      </p:pic>
      <p:sp>
        <p:nvSpPr>
          <p:cNvPr id="7" name="Téglalap 6"/>
          <p:cNvSpPr/>
          <p:nvPr/>
        </p:nvSpPr>
        <p:spPr>
          <a:xfrm>
            <a:off x="9103318" y="6112805"/>
            <a:ext cx="3158536" cy="246221"/>
          </a:xfrm>
          <a:prstGeom prst="rect">
            <a:avLst/>
          </a:prstGeom>
        </p:spPr>
        <p:txBody>
          <a:bodyPr wrap="square">
            <a:spAutoFit/>
          </a:bodyPr>
          <a:lstStyle/>
          <a:p>
            <a:pPr algn="r"/>
            <a:r>
              <a:rPr lang="en-US" sz="1000" dirty="0" smtClean="0">
                <a:solidFill>
                  <a:schemeClr val="bg1">
                    <a:lumMod val="50000"/>
                  </a:schemeClr>
                </a:solidFill>
                <a:hlinkClick r:id="rId4"/>
              </a:rPr>
              <a:t>https</a:t>
            </a:r>
            <a:r>
              <a:rPr lang="en-US" sz="1000" dirty="0">
                <a:solidFill>
                  <a:schemeClr val="bg1">
                    <a:lumMod val="50000"/>
                  </a:schemeClr>
                </a:solidFill>
                <a:hlinkClick r:id="rId4"/>
              </a:rPr>
              <a:t>://www.nature.com/articles/d41586-022-02782-w</a:t>
            </a:r>
            <a:endParaRPr lang="en-US" sz="1000" dirty="0">
              <a:solidFill>
                <a:schemeClr val="bg1">
                  <a:lumMod val="50000"/>
                </a:schemeClr>
              </a:solidFill>
            </a:endParaRPr>
          </a:p>
        </p:txBody>
      </p:sp>
    </p:spTree>
    <p:extLst>
      <p:ext uri="{BB962C8B-B14F-4D97-AF65-F5344CB8AC3E}">
        <p14:creationId xmlns:p14="http://schemas.microsoft.com/office/powerpoint/2010/main" val="384635282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92505" y="153009"/>
            <a:ext cx="11896826" cy="781766"/>
          </a:xfrm>
        </p:spPr>
        <p:txBody>
          <a:bodyPr rtlCol="0">
            <a:noAutofit/>
          </a:bodyPr>
          <a:lstStyle/>
          <a:p>
            <a:r>
              <a:rPr lang="en-US" sz="3200" b="1" dirty="0" err="1"/>
              <a:t>Mogući</a:t>
            </a:r>
            <a:r>
              <a:rPr lang="en-US" sz="3200" b="1" dirty="0"/>
              <a:t> </a:t>
            </a:r>
            <a:r>
              <a:rPr lang="en-US" sz="3200" b="1" dirty="0" err="1"/>
              <a:t>biološki</a:t>
            </a:r>
            <a:r>
              <a:rPr lang="en-US" sz="3200" b="1" dirty="0"/>
              <a:t> </a:t>
            </a:r>
            <a:r>
              <a:rPr lang="en-US" sz="3200" b="1" dirty="0" err="1"/>
              <a:t>mehanizmi</a:t>
            </a:r>
            <a:r>
              <a:rPr lang="en-US" sz="3200" b="1" dirty="0"/>
              <a:t> </a:t>
            </a:r>
            <a:r>
              <a:rPr lang="en-US" sz="3200" b="1" dirty="0" err="1"/>
              <a:t>koji</a:t>
            </a:r>
            <a:r>
              <a:rPr lang="en-US" sz="3200" b="1" dirty="0"/>
              <a:t> </a:t>
            </a:r>
            <a:r>
              <a:rPr lang="en-US" sz="3200" b="1" dirty="0" err="1"/>
              <a:t>povezuju</a:t>
            </a:r>
            <a:r>
              <a:rPr lang="en-US" sz="3200" b="1" dirty="0"/>
              <a:t> </a:t>
            </a:r>
            <a:r>
              <a:rPr lang="en-US" sz="3200" b="1" dirty="0" err="1"/>
              <a:t>mentalno</a:t>
            </a:r>
            <a:r>
              <a:rPr lang="en-US" sz="3200" b="1" dirty="0"/>
              <a:t> </a:t>
            </a:r>
            <a:r>
              <a:rPr lang="en-US" sz="3200" b="1" dirty="0" err="1"/>
              <a:t>zdravlje</a:t>
            </a:r>
            <a:r>
              <a:rPr lang="en-US" sz="3200" b="1" dirty="0"/>
              <a:t> </a:t>
            </a:r>
            <a:r>
              <a:rPr lang="en-US" sz="3200" b="1" dirty="0" err="1"/>
              <a:t>i</a:t>
            </a:r>
            <a:r>
              <a:rPr lang="en-US" sz="3200" b="1" dirty="0"/>
              <a:t> </a:t>
            </a:r>
            <a:r>
              <a:rPr lang="en-US" sz="3200" b="1" dirty="0" err="1"/>
              <a:t>toplotu</a:t>
            </a:r>
            <a:r>
              <a:rPr lang="en-US" sz="3200" b="1" dirty="0"/>
              <a:t> — </a:t>
            </a:r>
            <a:r>
              <a:rPr lang="en-US" sz="3200" b="1" dirty="0" err="1"/>
              <a:t>kontemplativni</a:t>
            </a:r>
            <a:r>
              <a:rPr lang="en-US" sz="3200" b="1" dirty="0"/>
              <a:t> </a:t>
            </a:r>
            <a:r>
              <a:rPr lang="en-US" sz="3200" b="1" dirty="0" err="1"/>
              <a:t>pregled</a:t>
            </a:r>
            <a:endParaRPr lang="hu-HU" sz="3200" b="1" dirty="0"/>
          </a:p>
        </p:txBody>
      </p:sp>
      <p:sp>
        <p:nvSpPr>
          <p:cNvPr id="3" name="Tartalom helye 2"/>
          <p:cNvSpPr>
            <a:spLocks noGrp="1"/>
          </p:cNvSpPr>
          <p:nvPr>
            <p:ph idx="1"/>
          </p:nvPr>
        </p:nvSpPr>
        <p:spPr>
          <a:xfrm>
            <a:off x="290347" y="1286740"/>
            <a:ext cx="11536468" cy="4848044"/>
          </a:xfrm>
        </p:spPr>
        <p:txBody>
          <a:bodyPr rtlCol="0">
            <a:noAutofit/>
          </a:bodyPr>
          <a:lstStyle/>
          <a:p>
            <a:pPr marL="0" indent="0" algn="just">
              <a:spcAft>
                <a:spcPts val="1500"/>
              </a:spcAft>
              <a:buNone/>
            </a:pPr>
            <a:r>
              <a:rPr lang="en-US" sz="2000" b="1" dirty="0" err="1" smtClean="0"/>
              <a:t>Istorija</a:t>
            </a:r>
            <a:r>
              <a:rPr lang="hu-HU" sz="2000" b="1" dirty="0" smtClean="0"/>
              <a:t>: </a:t>
            </a:r>
            <a:r>
              <a:rPr lang="en-US" sz="2000" dirty="0" smtClean="0"/>
              <a:t>1970-ih</a:t>
            </a:r>
            <a:r>
              <a:rPr lang="en-US" sz="2000" dirty="0"/>
              <a:t>: </a:t>
            </a:r>
            <a:r>
              <a:rPr lang="en-US" sz="2000" dirty="0" err="1"/>
              <a:t>psihijatrijska</a:t>
            </a:r>
            <a:r>
              <a:rPr lang="en-US" sz="2000" dirty="0"/>
              <a:t> </a:t>
            </a:r>
            <a:r>
              <a:rPr lang="en-US" sz="2000" dirty="0" err="1"/>
              <a:t>bolnica</a:t>
            </a:r>
            <a:r>
              <a:rPr lang="en-US" sz="2000" dirty="0"/>
              <a:t> u </a:t>
            </a:r>
            <a:r>
              <a:rPr lang="en-US" sz="2000" dirty="0" err="1"/>
              <a:t>državi</a:t>
            </a:r>
            <a:r>
              <a:rPr lang="en-US" sz="2000" dirty="0"/>
              <a:t> </a:t>
            </a:r>
            <a:r>
              <a:rPr lang="en-US" sz="2000" dirty="0" err="1"/>
              <a:t>NJujork</a:t>
            </a:r>
            <a:r>
              <a:rPr lang="en-US" sz="2000" dirty="0"/>
              <a:t> </a:t>
            </a:r>
            <a:r>
              <a:rPr lang="en-US" sz="2000" dirty="0" err="1"/>
              <a:t>iskusila</a:t>
            </a:r>
            <a:r>
              <a:rPr lang="en-US" sz="2000" dirty="0"/>
              <a:t> je </a:t>
            </a:r>
            <a:r>
              <a:rPr lang="en-US" sz="2000" dirty="0" err="1"/>
              <a:t>veliki</a:t>
            </a:r>
            <a:r>
              <a:rPr lang="en-US" sz="2000" dirty="0"/>
              <a:t> </a:t>
            </a:r>
            <a:r>
              <a:rPr lang="en-US" sz="2000" dirty="0" err="1"/>
              <a:t>broj</a:t>
            </a:r>
            <a:r>
              <a:rPr lang="en-US" sz="2000" dirty="0"/>
              <a:t> </a:t>
            </a:r>
            <a:r>
              <a:rPr lang="en-US" sz="2000" dirty="0" err="1"/>
              <a:t>smrtnih</a:t>
            </a:r>
            <a:r>
              <a:rPr lang="en-US" sz="2000" dirty="0"/>
              <a:t> </a:t>
            </a:r>
            <a:r>
              <a:rPr lang="en-US" sz="2000" dirty="0" err="1"/>
              <a:t>slučajeva</a:t>
            </a:r>
            <a:r>
              <a:rPr lang="en-US" sz="2000" dirty="0"/>
              <a:t> </a:t>
            </a:r>
            <a:r>
              <a:rPr lang="en-US" sz="2000" dirty="0" err="1"/>
              <a:t>među</a:t>
            </a:r>
            <a:r>
              <a:rPr lang="en-US" sz="2000" dirty="0"/>
              <a:t> </a:t>
            </a:r>
            <a:r>
              <a:rPr lang="en-US" sz="2000" dirty="0" err="1"/>
              <a:t>pacijentima</a:t>
            </a:r>
            <a:r>
              <a:rPr lang="en-US" sz="2000" dirty="0"/>
              <a:t> </a:t>
            </a:r>
            <a:r>
              <a:rPr lang="en-US" sz="2000" dirty="0" err="1"/>
              <a:t>tokom</a:t>
            </a:r>
            <a:r>
              <a:rPr lang="en-US" sz="2000" dirty="0"/>
              <a:t> </a:t>
            </a:r>
            <a:r>
              <a:rPr lang="en-US" sz="2000" dirty="0" err="1"/>
              <a:t>toplotnih</a:t>
            </a:r>
            <a:r>
              <a:rPr lang="en-US" sz="2000" dirty="0"/>
              <a:t> </a:t>
            </a:r>
            <a:r>
              <a:rPr lang="en-US" sz="2000" dirty="0" err="1" smtClean="0"/>
              <a:t>talasa</a:t>
            </a:r>
            <a:endParaRPr lang="hu-HU" sz="2000" dirty="0" smtClean="0"/>
          </a:p>
          <a:p>
            <a:pPr marL="0" indent="0" algn="just">
              <a:spcBef>
                <a:spcPts val="0"/>
              </a:spcBef>
              <a:spcAft>
                <a:spcPts val="1500"/>
              </a:spcAft>
              <a:buNone/>
            </a:pPr>
            <a:r>
              <a:rPr lang="en-US" sz="2000" b="1" dirty="0" err="1"/>
              <a:t>Karakteristike</a:t>
            </a:r>
            <a:r>
              <a:rPr lang="en-US" sz="2000" b="1" dirty="0"/>
              <a:t> </a:t>
            </a:r>
            <a:r>
              <a:rPr lang="en-US" sz="2000" b="1" dirty="0" err="1"/>
              <a:t>pacijenata</a:t>
            </a:r>
            <a:r>
              <a:rPr lang="hu-HU" sz="2000" b="1" dirty="0"/>
              <a:t>: </a:t>
            </a:r>
            <a:r>
              <a:rPr lang="en-US" sz="2000" dirty="0"/>
              <a:t>U </a:t>
            </a:r>
            <a:r>
              <a:rPr lang="en-US" sz="2000" dirty="0" err="1"/>
              <a:t>poređenju</a:t>
            </a:r>
            <a:r>
              <a:rPr lang="en-US" sz="2000" dirty="0"/>
              <a:t> </a:t>
            </a:r>
            <a:r>
              <a:rPr lang="en-US" sz="2000" dirty="0" err="1"/>
              <a:t>sa</a:t>
            </a:r>
            <a:r>
              <a:rPr lang="en-US" sz="2000" dirty="0"/>
              <a:t> </a:t>
            </a:r>
            <a:r>
              <a:rPr lang="en-US" sz="2000" dirty="0" err="1"/>
              <a:t>opštom</a:t>
            </a:r>
            <a:r>
              <a:rPr lang="en-US" sz="2000" dirty="0"/>
              <a:t> </a:t>
            </a:r>
            <a:r>
              <a:rPr lang="en-US" sz="2000" dirty="0" err="1"/>
              <a:t>populacijom</a:t>
            </a:r>
            <a:r>
              <a:rPr lang="en-US" sz="2000" dirty="0"/>
              <a:t>, </a:t>
            </a:r>
            <a:r>
              <a:rPr lang="en-US" sz="2000" dirty="0" err="1"/>
              <a:t>pacijenti</a:t>
            </a:r>
            <a:r>
              <a:rPr lang="en-US" sz="2000" dirty="0"/>
              <a:t> </a:t>
            </a:r>
            <a:r>
              <a:rPr lang="en-US" sz="2000" dirty="0" err="1"/>
              <a:t>sa</a:t>
            </a:r>
            <a:r>
              <a:rPr lang="en-US" sz="2000" dirty="0"/>
              <a:t> </a:t>
            </a:r>
            <a:r>
              <a:rPr lang="en-US" sz="2000" dirty="0" err="1"/>
              <a:t>mentalnim</a:t>
            </a:r>
            <a:r>
              <a:rPr lang="en-US" sz="2000" dirty="0"/>
              <a:t> </a:t>
            </a:r>
            <a:r>
              <a:rPr lang="en-US" sz="2000" dirty="0" err="1"/>
              <a:t>poremećajima</a:t>
            </a:r>
            <a:r>
              <a:rPr lang="en-US" sz="2000" dirty="0"/>
              <a:t> </a:t>
            </a:r>
            <a:r>
              <a:rPr lang="en-US" sz="2000" dirty="0" err="1"/>
              <a:t>često</a:t>
            </a:r>
            <a:r>
              <a:rPr lang="en-US" sz="2000" dirty="0"/>
              <a:t> </a:t>
            </a:r>
            <a:r>
              <a:rPr lang="en-US" sz="2000" dirty="0" err="1"/>
              <a:t>imaju</a:t>
            </a:r>
            <a:r>
              <a:rPr lang="en-US" sz="2000" dirty="0"/>
              <a:t> </a:t>
            </a:r>
            <a:r>
              <a:rPr lang="en-US" sz="2000" dirty="0" err="1"/>
              <a:t>lošije</a:t>
            </a:r>
            <a:r>
              <a:rPr lang="en-US" sz="2000" dirty="0"/>
              <a:t> </a:t>
            </a:r>
            <a:r>
              <a:rPr lang="en-US" sz="2000" dirty="0" err="1"/>
              <a:t>opšte</a:t>
            </a:r>
            <a:r>
              <a:rPr lang="en-US" sz="2000" dirty="0"/>
              <a:t> </a:t>
            </a:r>
            <a:r>
              <a:rPr lang="en-US" sz="2000" dirty="0" err="1"/>
              <a:t>zdravlje</a:t>
            </a:r>
            <a:r>
              <a:rPr lang="en-US" sz="2000" dirty="0"/>
              <a:t> </a:t>
            </a:r>
            <a:r>
              <a:rPr lang="en-US" sz="2000" dirty="0" err="1"/>
              <a:t>i</a:t>
            </a:r>
            <a:r>
              <a:rPr lang="en-US" sz="2000" dirty="0"/>
              <a:t> </a:t>
            </a:r>
            <a:r>
              <a:rPr lang="en-US" sz="2000" dirty="0" err="1"/>
              <a:t>pokazuju</a:t>
            </a:r>
            <a:r>
              <a:rPr lang="en-US" sz="2000" dirty="0"/>
              <a:t> </a:t>
            </a:r>
            <a:r>
              <a:rPr lang="en-US" sz="2000" dirty="0" err="1"/>
              <a:t>povećan</a:t>
            </a:r>
            <a:r>
              <a:rPr lang="en-US" sz="2000" dirty="0"/>
              <a:t> </a:t>
            </a:r>
            <a:r>
              <a:rPr lang="en-US" sz="2000" dirty="0" err="1"/>
              <a:t>morbiditet</a:t>
            </a:r>
            <a:r>
              <a:rPr lang="en-US" sz="2000" dirty="0"/>
              <a:t> </a:t>
            </a:r>
            <a:r>
              <a:rPr lang="en-US" sz="2000" dirty="0" err="1"/>
              <a:t>i</a:t>
            </a:r>
            <a:r>
              <a:rPr lang="en-US" sz="2000" dirty="0"/>
              <a:t> </a:t>
            </a:r>
            <a:r>
              <a:rPr lang="en-US" sz="2000" dirty="0" err="1"/>
              <a:t>mortalitet</a:t>
            </a:r>
            <a:r>
              <a:rPr lang="en-US" sz="2000" dirty="0"/>
              <a:t> </a:t>
            </a:r>
            <a:r>
              <a:rPr lang="en-US" sz="2000" dirty="0" err="1"/>
              <a:t>uopšte</a:t>
            </a:r>
            <a:r>
              <a:rPr lang="en-US" sz="2000" dirty="0"/>
              <a:t>.</a:t>
            </a:r>
          </a:p>
          <a:p>
            <a:pPr marL="0" indent="0" algn="just">
              <a:spcBef>
                <a:spcPts val="0"/>
              </a:spcBef>
              <a:spcAft>
                <a:spcPts val="1500"/>
              </a:spcAft>
              <a:buNone/>
            </a:pPr>
            <a:r>
              <a:rPr lang="en-US" sz="2000" b="1" dirty="0" err="1" smtClean="0"/>
              <a:t>Psihotropni</a:t>
            </a:r>
            <a:r>
              <a:rPr lang="en-US" sz="2000" b="1" dirty="0" smtClean="0"/>
              <a:t> </a:t>
            </a:r>
            <a:r>
              <a:rPr lang="en-US" sz="2000" b="1" dirty="0" err="1" smtClean="0"/>
              <a:t>lekovi</a:t>
            </a:r>
            <a:r>
              <a:rPr lang="hu-HU" sz="2000" b="1" dirty="0" smtClean="0"/>
              <a:t>: </a:t>
            </a:r>
            <a:r>
              <a:rPr lang="en-US" sz="2000" dirty="0" err="1" smtClean="0"/>
              <a:t>Mnogi</a:t>
            </a:r>
            <a:r>
              <a:rPr lang="en-US" sz="2000" dirty="0" smtClean="0"/>
              <a:t> </a:t>
            </a:r>
            <a:r>
              <a:rPr lang="en-US" sz="2000" dirty="0" err="1"/>
              <a:t>antipsihotici</a:t>
            </a:r>
            <a:r>
              <a:rPr lang="en-US" sz="2000" dirty="0"/>
              <a:t>, </a:t>
            </a:r>
            <a:r>
              <a:rPr lang="en-US" sz="2000" dirty="0" err="1"/>
              <a:t>antiholinergici</a:t>
            </a:r>
            <a:r>
              <a:rPr lang="en-US" sz="2000" dirty="0"/>
              <a:t>, </a:t>
            </a:r>
            <a:r>
              <a:rPr lang="en-US" sz="2000" dirty="0" err="1"/>
              <a:t>antidepresivi</a:t>
            </a:r>
            <a:r>
              <a:rPr lang="en-US" sz="2000" dirty="0"/>
              <a:t>, </a:t>
            </a:r>
            <a:r>
              <a:rPr lang="en-US" sz="2000" dirty="0" err="1"/>
              <a:t>sedativi</a:t>
            </a:r>
            <a:r>
              <a:rPr lang="en-US" sz="2000" dirty="0"/>
              <a:t>, </a:t>
            </a:r>
            <a:r>
              <a:rPr lang="en-US" sz="2000" dirty="0" err="1"/>
              <a:t>lekovi</a:t>
            </a:r>
            <a:r>
              <a:rPr lang="en-US" sz="2000" dirty="0"/>
              <a:t> </a:t>
            </a:r>
            <a:r>
              <a:rPr lang="en-US" sz="2000" dirty="0" err="1"/>
              <a:t>za</a:t>
            </a:r>
            <a:r>
              <a:rPr lang="en-US" sz="2000" dirty="0"/>
              <a:t> </a:t>
            </a:r>
            <a:r>
              <a:rPr lang="en-US" sz="2000" dirty="0" err="1"/>
              <a:t>stabilizaciju</a:t>
            </a:r>
            <a:r>
              <a:rPr lang="en-US" sz="2000" dirty="0"/>
              <a:t> </a:t>
            </a:r>
            <a:r>
              <a:rPr lang="en-US" sz="2000" dirty="0" err="1"/>
              <a:t>raspoloženja</a:t>
            </a:r>
            <a:r>
              <a:rPr lang="en-US" sz="2000" dirty="0"/>
              <a:t> </a:t>
            </a:r>
            <a:r>
              <a:rPr lang="en-US" sz="2000" dirty="0" err="1"/>
              <a:t>i</a:t>
            </a:r>
            <a:r>
              <a:rPr lang="en-US" sz="2000" dirty="0"/>
              <a:t> </a:t>
            </a:r>
            <a:r>
              <a:rPr lang="en-US" sz="2000" dirty="0" err="1"/>
              <a:t>lekovi</a:t>
            </a:r>
            <a:r>
              <a:rPr lang="en-US" sz="2000" dirty="0"/>
              <a:t> </a:t>
            </a:r>
            <a:r>
              <a:rPr lang="en-US" sz="2000" dirty="0" err="1"/>
              <a:t>za</a:t>
            </a:r>
            <a:r>
              <a:rPr lang="en-US" sz="2000" dirty="0"/>
              <a:t> </a:t>
            </a:r>
            <a:r>
              <a:rPr lang="en-US" sz="2000" dirty="0" err="1"/>
              <a:t>nervni</a:t>
            </a:r>
            <a:r>
              <a:rPr lang="en-US" sz="2000" dirty="0"/>
              <a:t> </a:t>
            </a:r>
            <a:r>
              <a:rPr lang="en-US" sz="2000" dirty="0" err="1"/>
              <a:t>sistem</a:t>
            </a:r>
            <a:r>
              <a:rPr lang="en-US" sz="2000" dirty="0"/>
              <a:t> </a:t>
            </a:r>
            <a:r>
              <a:rPr lang="en-US" sz="2000" dirty="0" err="1"/>
              <a:t>povećavaju</a:t>
            </a:r>
            <a:r>
              <a:rPr lang="en-US" sz="2000" dirty="0"/>
              <a:t> </a:t>
            </a:r>
            <a:r>
              <a:rPr lang="en-US" sz="2000" dirty="0" err="1"/>
              <a:t>osetljivost</a:t>
            </a:r>
            <a:r>
              <a:rPr lang="en-US" sz="2000" dirty="0"/>
              <a:t> </a:t>
            </a:r>
            <a:r>
              <a:rPr lang="en-US" sz="2000" dirty="0" err="1"/>
              <a:t>na</a:t>
            </a:r>
            <a:r>
              <a:rPr lang="en-US" sz="2000" dirty="0"/>
              <a:t> </a:t>
            </a:r>
            <a:r>
              <a:rPr lang="en-US" sz="2000" dirty="0" err="1"/>
              <a:t>toplotu</a:t>
            </a:r>
            <a:r>
              <a:rPr lang="en-US" sz="2000" dirty="0"/>
              <a:t> </a:t>
            </a:r>
            <a:r>
              <a:rPr lang="en-US" sz="2000" dirty="0" err="1"/>
              <a:t>kroz</a:t>
            </a:r>
            <a:r>
              <a:rPr lang="en-US" sz="2000" dirty="0"/>
              <a:t> </a:t>
            </a:r>
            <a:r>
              <a:rPr lang="en-US" sz="2000" dirty="0" err="1"/>
              <a:t>inhibiciju</a:t>
            </a:r>
            <a:r>
              <a:rPr lang="en-US" sz="2000" dirty="0"/>
              <a:t> </a:t>
            </a:r>
            <a:r>
              <a:rPr lang="en-US" sz="2000" dirty="0" err="1"/>
              <a:t>adaptivnih</a:t>
            </a:r>
            <a:r>
              <a:rPr lang="en-US" sz="2000" dirty="0"/>
              <a:t> </a:t>
            </a:r>
            <a:r>
              <a:rPr lang="en-US" sz="2000" dirty="0" err="1"/>
              <a:t>termoregulativnih</a:t>
            </a:r>
            <a:r>
              <a:rPr lang="en-US" sz="2000" dirty="0"/>
              <a:t> </a:t>
            </a:r>
            <a:r>
              <a:rPr lang="en-US" sz="2000" dirty="0" err="1"/>
              <a:t>aktivnosti</a:t>
            </a:r>
            <a:r>
              <a:rPr lang="en-US" sz="2000" dirty="0"/>
              <a:t> </a:t>
            </a:r>
            <a:r>
              <a:rPr lang="en-US" sz="2000" dirty="0" err="1"/>
              <a:t>tela</a:t>
            </a:r>
            <a:r>
              <a:rPr lang="en-US" sz="2000" dirty="0" smtClean="0"/>
              <a:t>.</a:t>
            </a:r>
            <a:endParaRPr lang="hu-HU" sz="2000" dirty="0" smtClean="0"/>
          </a:p>
          <a:p>
            <a:pPr marL="0" indent="0" algn="just">
              <a:spcAft>
                <a:spcPts val="1500"/>
              </a:spcAft>
              <a:buNone/>
            </a:pPr>
            <a:r>
              <a:rPr lang="en-US" sz="2000" b="1" dirty="0" err="1" smtClean="0"/>
              <a:t>Toplina</a:t>
            </a:r>
            <a:r>
              <a:rPr lang="en-US" sz="2000" b="1" dirty="0" smtClean="0"/>
              <a:t> </a:t>
            </a:r>
            <a:r>
              <a:rPr lang="en-US" sz="2000" b="1" dirty="0" err="1"/>
              <a:t>i</a:t>
            </a:r>
            <a:r>
              <a:rPr lang="en-US" sz="2000" b="1" dirty="0"/>
              <a:t> </a:t>
            </a:r>
            <a:r>
              <a:rPr lang="en-US" sz="2000" b="1" dirty="0" err="1" smtClean="0"/>
              <a:t>mozak</a:t>
            </a:r>
            <a:r>
              <a:rPr lang="hu-HU" sz="2000" b="1" dirty="0" smtClean="0"/>
              <a:t>: I</a:t>
            </a:r>
            <a:r>
              <a:rPr lang="en-US" sz="2000" dirty="0" err="1" smtClean="0"/>
              <a:t>zloženost</a:t>
            </a:r>
            <a:r>
              <a:rPr lang="en-US" sz="2000" dirty="0" smtClean="0"/>
              <a:t> </a:t>
            </a:r>
            <a:r>
              <a:rPr lang="en-US" sz="2000" dirty="0" err="1"/>
              <a:t>toploti</a:t>
            </a:r>
            <a:r>
              <a:rPr lang="en-US" sz="2000" dirty="0"/>
              <a:t> </a:t>
            </a:r>
            <a:r>
              <a:rPr lang="en-US" sz="2000" dirty="0" err="1"/>
              <a:t>narušava</a:t>
            </a:r>
            <a:r>
              <a:rPr lang="en-US" sz="2000" dirty="0"/>
              <a:t> </a:t>
            </a:r>
            <a:r>
              <a:rPr lang="en-US" sz="2000" dirty="0" err="1"/>
              <a:t>kognitivne</a:t>
            </a:r>
            <a:r>
              <a:rPr lang="en-US" sz="2000" dirty="0"/>
              <a:t> </a:t>
            </a:r>
            <a:r>
              <a:rPr lang="en-US" sz="2000" dirty="0" err="1"/>
              <a:t>funkcije</a:t>
            </a:r>
            <a:r>
              <a:rPr lang="en-US" sz="2000" dirty="0"/>
              <a:t>, </a:t>
            </a:r>
            <a:r>
              <a:rPr lang="en-US" sz="2000" dirty="0" err="1"/>
              <a:t>ometa</a:t>
            </a:r>
            <a:r>
              <a:rPr lang="en-US" sz="2000" dirty="0"/>
              <a:t> </a:t>
            </a:r>
            <a:r>
              <a:rPr lang="en-US" sz="2000" dirty="0" err="1"/>
              <a:t>izvršavanje</a:t>
            </a:r>
            <a:r>
              <a:rPr lang="en-US" sz="2000" dirty="0"/>
              <a:t> </a:t>
            </a:r>
            <a:r>
              <a:rPr lang="en-US" sz="2000" dirty="0" err="1"/>
              <a:t>efektivnih</a:t>
            </a:r>
            <a:r>
              <a:rPr lang="en-US" sz="2000" dirty="0"/>
              <a:t> </a:t>
            </a:r>
            <a:r>
              <a:rPr lang="en-US" sz="2000" dirty="0" err="1"/>
              <a:t>bihejvioralnih</a:t>
            </a:r>
            <a:r>
              <a:rPr lang="en-US" sz="2000" dirty="0"/>
              <a:t> </a:t>
            </a:r>
            <a:r>
              <a:rPr lang="en-US" sz="2000" dirty="0" err="1"/>
              <a:t>odgovora</a:t>
            </a:r>
            <a:r>
              <a:rPr lang="en-US" sz="2000" dirty="0"/>
              <a:t> </a:t>
            </a:r>
            <a:r>
              <a:rPr lang="en-US" sz="2000" dirty="0" err="1"/>
              <a:t>i</a:t>
            </a:r>
            <a:r>
              <a:rPr lang="en-US" sz="2000" dirty="0"/>
              <a:t> </a:t>
            </a:r>
            <a:r>
              <a:rPr lang="en-US" sz="2000" dirty="0" err="1"/>
              <a:t>smanjuje</a:t>
            </a:r>
            <a:r>
              <a:rPr lang="en-US" sz="2000" dirty="0"/>
              <a:t> </a:t>
            </a:r>
            <a:r>
              <a:rPr lang="en-US" sz="2000" dirty="0" err="1"/>
              <a:t>kapacitet</a:t>
            </a:r>
            <a:r>
              <a:rPr lang="en-US" sz="2000" dirty="0"/>
              <a:t> </a:t>
            </a:r>
            <a:r>
              <a:rPr lang="en-US" sz="2000" dirty="0" err="1"/>
              <a:t>i</a:t>
            </a:r>
            <a:r>
              <a:rPr lang="en-US" sz="2000" dirty="0"/>
              <a:t> </a:t>
            </a:r>
            <a:r>
              <a:rPr lang="en-US" sz="2000" dirty="0" err="1"/>
              <a:t>radne</a:t>
            </a:r>
            <a:r>
              <a:rPr lang="en-US" sz="2000" dirty="0"/>
              <a:t> </a:t>
            </a:r>
            <a:r>
              <a:rPr lang="en-US" sz="2000" dirty="0" err="1"/>
              <a:t>i</a:t>
            </a:r>
            <a:r>
              <a:rPr lang="en-US" sz="2000" dirty="0"/>
              <a:t> </a:t>
            </a:r>
            <a:r>
              <a:rPr lang="en-US" sz="2000" dirty="0" err="1"/>
              <a:t>kratkoročne</a:t>
            </a:r>
            <a:r>
              <a:rPr lang="en-US" sz="2000" dirty="0"/>
              <a:t> </a:t>
            </a:r>
            <a:r>
              <a:rPr lang="en-US" sz="2000" dirty="0" err="1" smtClean="0"/>
              <a:t>memorije</a:t>
            </a:r>
            <a:r>
              <a:rPr lang="hu-HU" sz="2000" dirty="0" smtClean="0"/>
              <a:t>.</a:t>
            </a:r>
          </a:p>
          <a:p>
            <a:pPr marL="0" indent="0" algn="just">
              <a:spcAft>
                <a:spcPts val="1500"/>
              </a:spcAft>
              <a:buNone/>
            </a:pPr>
            <a:r>
              <a:rPr lang="en-US" sz="2000" b="1" dirty="0" err="1"/>
              <a:t>Toplotni</a:t>
            </a:r>
            <a:r>
              <a:rPr lang="en-US" sz="2000" b="1" dirty="0"/>
              <a:t> </a:t>
            </a:r>
            <a:r>
              <a:rPr lang="en-US" sz="2000" b="1" dirty="0" err="1"/>
              <a:t>talasi</a:t>
            </a:r>
            <a:r>
              <a:rPr lang="en-US" sz="2000" b="1" dirty="0"/>
              <a:t> </a:t>
            </a:r>
            <a:r>
              <a:rPr lang="en-US" sz="2000" b="1" dirty="0" err="1"/>
              <a:t>su</a:t>
            </a:r>
            <a:r>
              <a:rPr lang="en-US" sz="2000" b="1" dirty="0"/>
              <a:t> </a:t>
            </a:r>
            <a:r>
              <a:rPr lang="en-US" sz="2000" b="1" dirty="0" err="1"/>
              <a:t>izazvali</a:t>
            </a:r>
            <a:r>
              <a:rPr lang="en-US" sz="2000" b="1" dirty="0"/>
              <a:t> </a:t>
            </a:r>
            <a:r>
              <a:rPr lang="en-US" sz="2000" b="1" dirty="0" err="1"/>
              <a:t>poremećaje</a:t>
            </a:r>
            <a:r>
              <a:rPr lang="en-US" sz="2000" b="1" dirty="0"/>
              <a:t> </a:t>
            </a:r>
            <a:r>
              <a:rPr lang="en-US" sz="2000" b="1" dirty="0" err="1" smtClean="0"/>
              <a:t>sna</a:t>
            </a:r>
            <a:r>
              <a:rPr lang="hu-HU" sz="2000" b="1" dirty="0" smtClean="0"/>
              <a:t>: </a:t>
            </a:r>
            <a:r>
              <a:rPr lang="en-US" sz="2000" dirty="0" smtClean="0"/>
              <a:t>L</a:t>
            </a:r>
            <a:r>
              <a:rPr lang="sr-Latn-RS" sz="2000" dirty="0"/>
              <a:t>j</a:t>
            </a:r>
            <a:r>
              <a:rPr lang="en-US" sz="2000" dirty="0" err="1"/>
              <a:t>udski</a:t>
            </a:r>
            <a:r>
              <a:rPr lang="en-US" sz="2000" dirty="0"/>
              <a:t> san je </a:t>
            </a:r>
            <a:r>
              <a:rPr lang="en-US" sz="2000" dirty="0" err="1"/>
              <a:t>osetljiv</a:t>
            </a:r>
            <a:r>
              <a:rPr lang="en-US" sz="2000" dirty="0"/>
              <a:t> </a:t>
            </a:r>
            <a:r>
              <a:rPr lang="en-US" sz="2000" dirty="0" err="1"/>
              <a:t>na</a:t>
            </a:r>
            <a:r>
              <a:rPr lang="en-US" sz="2000" dirty="0"/>
              <a:t> </a:t>
            </a:r>
            <a:r>
              <a:rPr lang="en-US" sz="2000" dirty="0" err="1"/>
              <a:t>karakteristike</a:t>
            </a:r>
            <a:r>
              <a:rPr lang="en-US" sz="2000" dirty="0"/>
              <a:t> </a:t>
            </a:r>
            <a:r>
              <a:rPr lang="en-US" sz="2000" dirty="0" err="1"/>
              <a:t>životne</a:t>
            </a:r>
            <a:r>
              <a:rPr lang="en-US" sz="2000" dirty="0"/>
              <a:t> </a:t>
            </a:r>
            <a:r>
              <a:rPr lang="en-US" sz="2000" dirty="0" err="1"/>
              <a:t>sredine</a:t>
            </a:r>
            <a:r>
              <a:rPr lang="en-US" sz="2000" dirty="0"/>
              <a:t> </a:t>
            </a:r>
            <a:r>
              <a:rPr lang="en-US" sz="2000" dirty="0" err="1"/>
              <a:t>i</a:t>
            </a:r>
            <a:r>
              <a:rPr lang="en-US" sz="2000" dirty="0"/>
              <a:t> </a:t>
            </a:r>
            <a:r>
              <a:rPr lang="en-US" sz="2000" dirty="0" err="1"/>
              <a:t>čak</a:t>
            </a:r>
            <a:r>
              <a:rPr lang="en-US" sz="2000" dirty="0"/>
              <a:t> </a:t>
            </a:r>
            <a:r>
              <a:rPr lang="en-US" sz="2000" dirty="0" err="1"/>
              <a:t>i</a:t>
            </a:r>
            <a:r>
              <a:rPr lang="en-US" sz="2000" dirty="0"/>
              <a:t> </a:t>
            </a:r>
            <a:r>
              <a:rPr lang="en-US" sz="2000" dirty="0" err="1"/>
              <a:t>manje</a:t>
            </a:r>
            <a:r>
              <a:rPr lang="en-US" sz="2000" dirty="0"/>
              <a:t> </a:t>
            </a:r>
            <a:r>
              <a:rPr lang="en-US" sz="2000" dirty="0" err="1"/>
              <a:t>promene</a:t>
            </a:r>
            <a:r>
              <a:rPr lang="en-US" sz="2000" dirty="0"/>
              <a:t> </a:t>
            </a:r>
            <a:r>
              <a:rPr lang="en-US" sz="2000" dirty="0" err="1"/>
              <a:t>životne</a:t>
            </a:r>
            <a:r>
              <a:rPr lang="en-US" sz="2000" dirty="0"/>
              <a:t> </a:t>
            </a:r>
            <a:r>
              <a:rPr lang="en-US" sz="2000" dirty="0" err="1"/>
              <a:t>sredine</a:t>
            </a:r>
            <a:r>
              <a:rPr lang="en-US" sz="2000" dirty="0"/>
              <a:t> </a:t>
            </a:r>
            <a:r>
              <a:rPr lang="en-US" sz="2000" dirty="0" err="1"/>
              <a:t>mogu</a:t>
            </a:r>
            <a:r>
              <a:rPr lang="en-US" sz="2000" dirty="0"/>
              <a:t> </a:t>
            </a:r>
            <a:r>
              <a:rPr lang="en-US" sz="2000" dirty="0" err="1"/>
              <a:t>dovesti</a:t>
            </a:r>
            <a:r>
              <a:rPr lang="en-US" sz="2000" dirty="0"/>
              <a:t> do </a:t>
            </a:r>
            <a:r>
              <a:rPr lang="en-US" sz="2000" dirty="0" err="1"/>
              <a:t>poremećaja</a:t>
            </a:r>
            <a:r>
              <a:rPr lang="en-US" sz="2000" dirty="0"/>
              <a:t> </a:t>
            </a:r>
            <a:r>
              <a:rPr lang="en-US" sz="2000" dirty="0" err="1"/>
              <a:t>sna</a:t>
            </a:r>
            <a:r>
              <a:rPr lang="en-US" sz="2000" dirty="0"/>
              <a:t> </a:t>
            </a:r>
            <a:r>
              <a:rPr lang="en-US" sz="2000" dirty="0" err="1"/>
              <a:t>i</a:t>
            </a:r>
            <a:r>
              <a:rPr lang="en-US" sz="2000" dirty="0"/>
              <a:t> </a:t>
            </a:r>
            <a:r>
              <a:rPr lang="en-US" sz="2000" dirty="0" err="1"/>
              <a:t>nedostatka</a:t>
            </a:r>
            <a:r>
              <a:rPr lang="en-US" sz="2000" dirty="0"/>
              <a:t> </a:t>
            </a:r>
            <a:r>
              <a:rPr lang="en-US" sz="2000" dirty="0" err="1"/>
              <a:t>sna</a:t>
            </a:r>
            <a:r>
              <a:rPr lang="en-US" sz="2000" dirty="0"/>
              <a:t>.</a:t>
            </a:r>
          </a:p>
          <a:p>
            <a:pPr marL="0" indent="0">
              <a:lnSpc>
                <a:spcPct val="100000"/>
              </a:lnSpc>
              <a:buNone/>
            </a:pPr>
            <a:endParaRPr lang="en-US" sz="1600" dirty="0"/>
          </a:p>
          <a:p>
            <a:pPr marL="0" indent="0">
              <a:spcBef>
                <a:spcPts val="0"/>
              </a:spcBef>
              <a:buNone/>
            </a:pPr>
            <a:endParaRPr lang="hu-HU" sz="1700" dirty="0" smtClean="0"/>
          </a:p>
          <a:p>
            <a:pPr marL="0" indent="0">
              <a:spcBef>
                <a:spcPts val="0"/>
              </a:spcBef>
              <a:buNone/>
            </a:pPr>
            <a:endParaRPr lang="en-US" sz="1700" dirty="0"/>
          </a:p>
          <a:p>
            <a:pPr marL="0" indent="0">
              <a:lnSpc>
                <a:spcPct val="100000"/>
              </a:lnSpc>
              <a:buNone/>
            </a:pPr>
            <a:endParaRPr lang="en-US" sz="1700" dirty="0"/>
          </a:p>
        </p:txBody>
      </p:sp>
      <p:sp>
        <p:nvSpPr>
          <p:cNvPr id="4" name="Téglalap 3"/>
          <p:cNvSpPr/>
          <p:nvPr/>
        </p:nvSpPr>
        <p:spPr>
          <a:xfrm>
            <a:off x="63261" y="6134784"/>
            <a:ext cx="8194094" cy="246221"/>
          </a:xfrm>
          <a:prstGeom prst="rect">
            <a:avLst/>
          </a:prstGeom>
        </p:spPr>
        <p:txBody>
          <a:bodyPr wrap="square" rtlCol="0">
            <a:spAutoFit/>
          </a:bodyPr>
          <a:lstStyle/>
          <a:p>
            <a:r>
              <a:rPr lang="en-US" sz="1000" dirty="0" smtClean="0">
                <a:solidFill>
                  <a:schemeClr val="bg1">
                    <a:lumMod val="50000"/>
                  </a:schemeClr>
                </a:solidFill>
                <a:hlinkClick r:id="rId2"/>
              </a:rPr>
              <a:t>https</a:t>
            </a:r>
            <a:r>
              <a:rPr lang="en-US" sz="1000" dirty="0">
                <a:solidFill>
                  <a:schemeClr val="bg1">
                    <a:lumMod val="50000"/>
                  </a:schemeClr>
                </a:solidFill>
                <a:hlinkClick r:id="rId2"/>
              </a:rPr>
              <a:t>://</a:t>
            </a:r>
            <a:r>
              <a:rPr lang="en-US" sz="1000" dirty="0" smtClean="0">
                <a:solidFill>
                  <a:schemeClr val="bg1">
                    <a:lumMod val="50000"/>
                  </a:schemeClr>
                </a:solidFill>
                <a:hlinkClick r:id="rId2"/>
              </a:rPr>
              <a:t>doi.org/10.3390/ijerph15071515</a:t>
            </a:r>
            <a:endParaRPr lang="en-US" sz="1000" dirty="0">
              <a:solidFill>
                <a:schemeClr val="bg1">
                  <a:lumMod val="50000"/>
                </a:schemeClr>
              </a:solidFill>
            </a:endParaRPr>
          </a:p>
        </p:txBody>
      </p:sp>
    </p:spTree>
    <p:extLst>
      <p:ext uri="{BB962C8B-B14F-4D97-AF65-F5344CB8AC3E}">
        <p14:creationId xmlns:p14="http://schemas.microsoft.com/office/powerpoint/2010/main" val="234694195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92505" y="153009"/>
            <a:ext cx="11896826" cy="781766"/>
          </a:xfrm>
        </p:spPr>
        <p:txBody>
          <a:bodyPr rtlCol="0">
            <a:noAutofit/>
          </a:bodyPr>
          <a:lstStyle/>
          <a:p>
            <a:r>
              <a:rPr lang="en-US" sz="3200" b="1" dirty="0" err="1"/>
              <a:t>Uticaj</a:t>
            </a:r>
            <a:r>
              <a:rPr lang="en-US" sz="3200" b="1" dirty="0"/>
              <a:t> </a:t>
            </a:r>
            <a:r>
              <a:rPr lang="en-US" sz="3200" b="1" dirty="0" err="1"/>
              <a:t>toplotnog</a:t>
            </a:r>
            <a:r>
              <a:rPr lang="en-US" sz="3200" b="1" dirty="0"/>
              <a:t> </a:t>
            </a:r>
            <a:r>
              <a:rPr lang="en-US" sz="3200" b="1" dirty="0" err="1"/>
              <a:t>talasa</a:t>
            </a:r>
            <a:r>
              <a:rPr lang="en-US" sz="3200" b="1" dirty="0"/>
              <a:t> </a:t>
            </a:r>
            <a:r>
              <a:rPr lang="en-US" sz="3200" b="1" dirty="0" err="1"/>
              <a:t>na</a:t>
            </a:r>
            <a:r>
              <a:rPr lang="en-US" sz="3200" b="1" dirty="0"/>
              <a:t> </a:t>
            </a:r>
            <a:r>
              <a:rPr lang="en-US" sz="3200" b="1" dirty="0" err="1"/>
              <a:t>posete</a:t>
            </a:r>
            <a:r>
              <a:rPr lang="en-US" sz="3200" b="1" dirty="0"/>
              <a:t> </a:t>
            </a:r>
            <a:r>
              <a:rPr lang="en-US" sz="3200" b="1" dirty="0" err="1"/>
              <a:t>odeljenju</a:t>
            </a:r>
            <a:r>
              <a:rPr lang="en-US" sz="3200" b="1" dirty="0"/>
              <a:t> </a:t>
            </a:r>
            <a:r>
              <a:rPr lang="en-US" sz="3200" b="1" dirty="0" err="1"/>
              <a:t>za</a:t>
            </a:r>
            <a:r>
              <a:rPr lang="en-US" sz="3200" b="1" dirty="0"/>
              <a:t> </a:t>
            </a:r>
            <a:r>
              <a:rPr lang="en-US" sz="3200" b="1" dirty="0" err="1"/>
              <a:t>hitne</a:t>
            </a:r>
            <a:r>
              <a:rPr lang="en-US" sz="3200" b="1" dirty="0"/>
              <a:t> </a:t>
            </a:r>
            <a:r>
              <a:rPr lang="en-US" sz="3200" b="1" dirty="0" err="1"/>
              <a:t>slučajeve</a:t>
            </a:r>
            <a:r>
              <a:rPr lang="en-US" sz="3200" b="1" dirty="0"/>
              <a:t> </a:t>
            </a:r>
            <a:r>
              <a:rPr lang="en-US" sz="3200" b="1" dirty="0" err="1"/>
              <a:t>specifične</a:t>
            </a:r>
            <a:r>
              <a:rPr lang="en-US" sz="3200" b="1" dirty="0"/>
              <a:t> </a:t>
            </a:r>
            <a:r>
              <a:rPr lang="en-US" sz="3200" b="1" dirty="0" err="1"/>
              <a:t>za</a:t>
            </a:r>
            <a:r>
              <a:rPr lang="en-US" sz="3200" b="1" dirty="0"/>
              <a:t> </a:t>
            </a:r>
            <a:r>
              <a:rPr lang="en-US" sz="3200" b="1" dirty="0" err="1"/>
              <a:t>uzroke</a:t>
            </a:r>
            <a:r>
              <a:rPr lang="en-US" sz="3200" b="1" dirty="0"/>
              <a:t> (POHS)</a:t>
            </a:r>
            <a:endParaRPr lang="sr" sz="3200" b="1" dirty="0"/>
          </a:p>
        </p:txBody>
      </p:sp>
      <p:sp>
        <p:nvSpPr>
          <p:cNvPr id="3" name="Tartalom helye 2"/>
          <p:cNvSpPr>
            <a:spLocks noGrp="1"/>
          </p:cNvSpPr>
          <p:nvPr>
            <p:ph idx="1"/>
          </p:nvPr>
        </p:nvSpPr>
        <p:spPr>
          <a:xfrm>
            <a:off x="192505" y="1422769"/>
            <a:ext cx="3939548" cy="4718519"/>
          </a:xfrm>
        </p:spPr>
        <p:txBody>
          <a:bodyPr rtlCol="0">
            <a:normAutofit/>
          </a:bodyPr>
          <a:lstStyle/>
          <a:p>
            <a:r>
              <a:rPr lang="en-US" sz="2000" dirty="0" err="1"/>
              <a:t>Objedinjeni</a:t>
            </a:r>
            <a:r>
              <a:rPr lang="en-US" sz="2000" dirty="0"/>
              <a:t> </a:t>
            </a:r>
            <a:r>
              <a:rPr lang="en-US" sz="2000" dirty="0" err="1"/>
              <a:t>efekti</a:t>
            </a:r>
            <a:r>
              <a:rPr lang="en-US" sz="2000" dirty="0"/>
              <a:t> </a:t>
            </a:r>
            <a:r>
              <a:rPr lang="en-US" sz="2000" dirty="0" err="1"/>
              <a:t>toplotnih</a:t>
            </a:r>
            <a:r>
              <a:rPr lang="en-US" sz="2000" dirty="0"/>
              <a:t> </a:t>
            </a:r>
            <a:r>
              <a:rPr lang="en-US" sz="2000" dirty="0" err="1"/>
              <a:t>talasa</a:t>
            </a:r>
            <a:r>
              <a:rPr lang="en-US" sz="2000" dirty="0"/>
              <a:t> </a:t>
            </a:r>
            <a:r>
              <a:rPr lang="en-US" sz="2000" dirty="0" err="1"/>
              <a:t>na</a:t>
            </a:r>
            <a:r>
              <a:rPr lang="en-US" sz="2000" dirty="0"/>
              <a:t> POHS </a:t>
            </a:r>
            <a:r>
              <a:rPr lang="en-US" sz="2000" dirty="0" err="1"/>
              <a:t>specifične</a:t>
            </a:r>
            <a:r>
              <a:rPr lang="en-US" sz="2000" dirty="0"/>
              <a:t> </a:t>
            </a:r>
            <a:r>
              <a:rPr lang="en-US" sz="2000" dirty="0" err="1"/>
              <a:t>za</a:t>
            </a:r>
            <a:r>
              <a:rPr lang="en-US" sz="2000" dirty="0"/>
              <a:t> </a:t>
            </a:r>
            <a:r>
              <a:rPr lang="en-US" sz="2000" dirty="0" err="1"/>
              <a:t>uzroke</a:t>
            </a:r>
            <a:r>
              <a:rPr lang="en-US" sz="2000" dirty="0"/>
              <a:t> </a:t>
            </a:r>
            <a:r>
              <a:rPr lang="en-US" sz="2000" dirty="0" err="1"/>
              <a:t>između</a:t>
            </a:r>
            <a:r>
              <a:rPr lang="en-US" sz="2000" dirty="0"/>
              <a:t> </a:t>
            </a:r>
            <a:r>
              <a:rPr lang="en-US" sz="2000" dirty="0" err="1"/>
              <a:t>urbanih</a:t>
            </a:r>
            <a:r>
              <a:rPr lang="en-US" sz="2000" dirty="0"/>
              <a:t> </a:t>
            </a:r>
            <a:r>
              <a:rPr lang="en-US" sz="2000" dirty="0" err="1"/>
              <a:t>i</a:t>
            </a:r>
            <a:r>
              <a:rPr lang="en-US" sz="2000" dirty="0"/>
              <a:t> </a:t>
            </a:r>
            <a:r>
              <a:rPr lang="en-US" sz="2000" dirty="0" err="1"/>
              <a:t>ruralnih</a:t>
            </a:r>
            <a:r>
              <a:rPr lang="en-US" sz="2000" dirty="0"/>
              <a:t> </a:t>
            </a:r>
            <a:r>
              <a:rPr lang="en-US" sz="2000" dirty="0" err="1"/>
              <a:t>regiona</a:t>
            </a:r>
            <a:endParaRPr lang="en-US" sz="2000" dirty="0"/>
          </a:p>
          <a:p>
            <a:r>
              <a:rPr lang="en-US" sz="2000" dirty="0" err="1"/>
              <a:t>Postojali</a:t>
            </a:r>
            <a:r>
              <a:rPr lang="en-US" sz="2000" dirty="0"/>
              <a:t> </a:t>
            </a:r>
            <a:r>
              <a:rPr lang="en-US" sz="2000" dirty="0" err="1"/>
              <a:t>su</a:t>
            </a:r>
            <a:r>
              <a:rPr lang="en-US" sz="2000" dirty="0"/>
              <a:t> </a:t>
            </a:r>
            <a:r>
              <a:rPr lang="en-US" sz="2000" dirty="0" err="1"/>
              <a:t>značajni</a:t>
            </a:r>
            <a:r>
              <a:rPr lang="en-US" sz="2000" dirty="0"/>
              <a:t> </a:t>
            </a:r>
            <a:r>
              <a:rPr lang="en-US" sz="2000" dirty="0" err="1"/>
              <a:t>udruženi</a:t>
            </a:r>
            <a:r>
              <a:rPr lang="en-US" sz="2000" dirty="0"/>
              <a:t> </a:t>
            </a:r>
            <a:r>
              <a:rPr lang="en-US" sz="2000" dirty="0" err="1"/>
              <a:t>efekti</a:t>
            </a:r>
            <a:r>
              <a:rPr lang="en-US" sz="2000" dirty="0"/>
              <a:t> </a:t>
            </a:r>
            <a:r>
              <a:rPr lang="en-US" sz="2000" dirty="0" err="1"/>
              <a:t>toplotnih</a:t>
            </a:r>
            <a:r>
              <a:rPr lang="en-US" sz="2000" dirty="0"/>
              <a:t> </a:t>
            </a:r>
            <a:r>
              <a:rPr lang="en-US" sz="2000" dirty="0" err="1"/>
              <a:t>talasa</a:t>
            </a:r>
            <a:r>
              <a:rPr lang="en-US" sz="2000" dirty="0"/>
              <a:t> </a:t>
            </a:r>
            <a:r>
              <a:rPr lang="en-US" sz="2000" dirty="0" err="1"/>
              <a:t>na</a:t>
            </a:r>
            <a:r>
              <a:rPr lang="en-US" sz="2000" dirty="0"/>
              <a:t> </a:t>
            </a:r>
            <a:r>
              <a:rPr lang="en-US" sz="2000" dirty="0" err="1"/>
              <a:t>ukupne</a:t>
            </a:r>
            <a:r>
              <a:rPr lang="en-US" sz="2000" dirty="0"/>
              <a:t> </a:t>
            </a:r>
            <a:r>
              <a:rPr lang="en-US" sz="2000" dirty="0" err="1"/>
              <a:t>i</a:t>
            </a:r>
            <a:r>
              <a:rPr lang="en-US" sz="2000" dirty="0"/>
              <a:t> </a:t>
            </a:r>
            <a:r>
              <a:rPr lang="en-US" sz="2000" dirty="0" err="1"/>
              <a:t>specifične</a:t>
            </a:r>
            <a:r>
              <a:rPr lang="en-US" sz="2000" dirty="0"/>
              <a:t> POHS u </a:t>
            </a:r>
            <a:r>
              <a:rPr lang="en-US" sz="2000" dirty="0" err="1"/>
              <a:t>osam</a:t>
            </a:r>
            <a:r>
              <a:rPr lang="en-US" sz="2000" dirty="0"/>
              <a:t> </a:t>
            </a:r>
            <a:r>
              <a:rPr lang="en-US" sz="2000" dirty="0" err="1"/>
              <a:t>zajednica</a:t>
            </a:r>
            <a:r>
              <a:rPr lang="en-US" sz="2000" dirty="0"/>
              <a:t> u </a:t>
            </a:r>
            <a:r>
              <a:rPr lang="en-US" sz="2000" dirty="0" err="1"/>
              <a:t>Kvinslendu</a:t>
            </a:r>
            <a:r>
              <a:rPr lang="en-US" sz="2000" dirty="0"/>
              <a:t>, </a:t>
            </a:r>
            <a:r>
              <a:rPr lang="en-US" sz="2000" dirty="0" err="1" smtClean="0"/>
              <a:t>Australija</a:t>
            </a:r>
            <a:endParaRPr lang="en-US" sz="2000" dirty="0"/>
          </a:p>
        </p:txBody>
      </p:sp>
      <p:sp>
        <p:nvSpPr>
          <p:cNvPr id="4" name="Téglalap 3"/>
          <p:cNvSpPr/>
          <p:nvPr/>
        </p:nvSpPr>
        <p:spPr>
          <a:xfrm>
            <a:off x="3969948" y="4941922"/>
            <a:ext cx="8222052" cy="954107"/>
          </a:xfrm>
          <a:prstGeom prst="rect">
            <a:avLst/>
          </a:prstGeom>
        </p:spPr>
        <p:txBody>
          <a:bodyPr wrap="square" rtlCol="0">
            <a:spAutoFit/>
          </a:bodyPr>
          <a:lstStyle/>
          <a:p>
            <a:pPr algn="ctr"/>
            <a:r>
              <a:rPr lang="en-US" sz="1400" b="1" dirty="0" err="1">
                <a:solidFill>
                  <a:schemeClr val="bg1">
                    <a:lumMod val="50000"/>
                  </a:schemeClr>
                </a:solidFill>
              </a:rPr>
              <a:t>Toplotni</a:t>
            </a:r>
            <a:r>
              <a:rPr lang="en-US" sz="1400" b="1" dirty="0">
                <a:solidFill>
                  <a:schemeClr val="bg1">
                    <a:lumMod val="50000"/>
                  </a:schemeClr>
                </a:solidFill>
              </a:rPr>
              <a:t> </a:t>
            </a:r>
            <a:r>
              <a:rPr lang="en-US" sz="1400" b="1" dirty="0" err="1">
                <a:solidFill>
                  <a:schemeClr val="bg1">
                    <a:lumMod val="50000"/>
                  </a:schemeClr>
                </a:solidFill>
              </a:rPr>
              <a:t>talasi</a:t>
            </a:r>
            <a:r>
              <a:rPr lang="en-US" sz="1400" b="1" dirty="0">
                <a:solidFill>
                  <a:schemeClr val="bg1">
                    <a:lumMod val="50000"/>
                  </a:schemeClr>
                </a:solidFill>
              </a:rPr>
              <a:t> </a:t>
            </a:r>
            <a:r>
              <a:rPr lang="en-US" sz="1400" b="1" dirty="0" err="1">
                <a:solidFill>
                  <a:schemeClr val="bg1">
                    <a:lumMod val="50000"/>
                  </a:schemeClr>
                </a:solidFill>
              </a:rPr>
              <a:t>i</a:t>
            </a:r>
            <a:r>
              <a:rPr lang="en-US" sz="1400" b="1" dirty="0">
                <a:solidFill>
                  <a:schemeClr val="bg1">
                    <a:lumMod val="50000"/>
                  </a:schemeClr>
                </a:solidFill>
              </a:rPr>
              <a:t> </a:t>
            </a:r>
            <a:r>
              <a:rPr lang="en-US" sz="1400" b="1" dirty="0" err="1">
                <a:solidFill>
                  <a:schemeClr val="bg1">
                    <a:lumMod val="50000"/>
                  </a:schemeClr>
                </a:solidFill>
              </a:rPr>
              <a:t>posete</a:t>
            </a:r>
            <a:r>
              <a:rPr lang="en-US" sz="1400" b="1" dirty="0">
                <a:solidFill>
                  <a:schemeClr val="bg1">
                    <a:lumMod val="50000"/>
                  </a:schemeClr>
                </a:solidFill>
              </a:rPr>
              <a:t> </a:t>
            </a:r>
            <a:r>
              <a:rPr lang="en-US" sz="1400" b="1" dirty="0" err="1">
                <a:solidFill>
                  <a:schemeClr val="bg1">
                    <a:lumMod val="50000"/>
                  </a:schemeClr>
                </a:solidFill>
              </a:rPr>
              <a:t>odeljenju</a:t>
            </a:r>
            <a:r>
              <a:rPr lang="en-US" sz="1400" b="1" dirty="0">
                <a:solidFill>
                  <a:schemeClr val="bg1">
                    <a:lumMod val="50000"/>
                  </a:schemeClr>
                </a:solidFill>
              </a:rPr>
              <a:t> </a:t>
            </a:r>
            <a:r>
              <a:rPr lang="en-US" sz="1400" b="1" dirty="0" err="1">
                <a:solidFill>
                  <a:schemeClr val="bg1">
                    <a:lumMod val="50000"/>
                  </a:schemeClr>
                </a:solidFill>
              </a:rPr>
              <a:t>za</a:t>
            </a:r>
            <a:r>
              <a:rPr lang="en-US" sz="1400" b="1" dirty="0">
                <a:solidFill>
                  <a:schemeClr val="bg1">
                    <a:lumMod val="50000"/>
                  </a:schemeClr>
                </a:solidFill>
              </a:rPr>
              <a:t> </a:t>
            </a:r>
            <a:r>
              <a:rPr lang="en-US" sz="1400" b="1" dirty="0" err="1">
                <a:solidFill>
                  <a:schemeClr val="bg1">
                    <a:lumMod val="50000"/>
                  </a:schemeClr>
                </a:solidFill>
              </a:rPr>
              <a:t>hitne</a:t>
            </a:r>
            <a:r>
              <a:rPr lang="en-US" sz="1400" b="1" dirty="0">
                <a:solidFill>
                  <a:schemeClr val="bg1">
                    <a:lumMod val="50000"/>
                  </a:schemeClr>
                </a:solidFill>
              </a:rPr>
              <a:t> </a:t>
            </a:r>
            <a:r>
              <a:rPr lang="en-US" sz="1400" b="1" dirty="0" err="1">
                <a:solidFill>
                  <a:schemeClr val="bg1">
                    <a:lumMod val="50000"/>
                  </a:schemeClr>
                </a:solidFill>
              </a:rPr>
              <a:t>slučajeve</a:t>
            </a:r>
            <a:r>
              <a:rPr lang="en-US" sz="1400" b="1" dirty="0">
                <a:solidFill>
                  <a:schemeClr val="bg1">
                    <a:lumMod val="50000"/>
                  </a:schemeClr>
                </a:solidFill>
              </a:rPr>
              <a:t> </a:t>
            </a:r>
            <a:r>
              <a:rPr lang="en-US" sz="1400" b="1" dirty="0" err="1">
                <a:solidFill>
                  <a:schemeClr val="bg1">
                    <a:lumMod val="50000"/>
                  </a:schemeClr>
                </a:solidFill>
              </a:rPr>
              <a:t>specifične</a:t>
            </a:r>
            <a:r>
              <a:rPr lang="en-US" sz="1400" b="1" dirty="0">
                <a:solidFill>
                  <a:schemeClr val="bg1">
                    <a:lumMod val="50000"/>
                  </a:schemeClr>
                </a:solidFill>
              </a:rPr>
              <a:t> </a:t>
            </a:r>
            <a:r>
              <a:rPr lang="en-US" sz="1400" b="1" dirty="0" err="1">
                <a:solidFill>
                  <a:schemeClr val="bg1">
                    <a:lumMod val="50000"/>
                  </a:schemeClr>
                </a:solidFill>
              </a:rPr>
              <a:t>za</a:t>
            </a:r>
            <a:r>
              <a:rPr lang="en-US" sz="1400" b="1" dirty="0">
                <a:solidFill>
                  <a:schemeClr val="bg1">
                    <a:lumMod val="50000"/>
                  </a:schemeClr>
                </a:solidFill>
              </a:rPr>
              <a:t> </a:t>
            </a:r>
            <a:r>
              <a:rPr lang="en-US" sz="1400" b="1" dirty="0" err="1">
                <a:solidFill>
                  <a:schemeClr val="bg1">
                    <a:lumMod val="50000"/>
                  </a:schemeClr>
                </a:solidFill>
              </a:rPr>
              <a:t>uzroke</a:t>
            </a:r>
            <a:r>
              <a:rPr lang="en-US" sz="1400" b="1" dirty="0">
                <a:solidFill>
                  <a:schemeClr val="bg1">
                    <a:lumMod val="50000"/>
                  </a:schemeClr>
                </a:solidFill>
              </a:rPr>
              <a:t> u </a:t>
            </a:r>
            <a:r>
              <a:rPr lang="en-US" sz="1400" b="1" dirty="0" err="1">
                <a:solidFill>
                  <a:schemeClr val="bg1">
                    <a:lumMod val="50000"/>
                  </a:schemeClr>
                </a:solidFill>
              </a:rPr>
              <a:t>osam</a:t>
            </a:r>
            <a:r>
              <a:rPr lang="en-US" sz="1400" b="1" dirty="0">
                <a:solidFill>
                  <a:schemeClr val="bg1">
                    <a:lumMod val="50000"/>
                  </a:schemeClr>
                </a:solidFill>
              </a:rPr>
              <a:t> </a:t>
            </a:r>
            <a:r>
              <a:rPr lang="en-US" sz="1400" b="1" dirty="0" err="1">
                <a:solidFill>
                  <a:schemeClr val="bg1">
                    <a:lumMod val="50000"/>
                  </a:schemeClr>
                </a:solidFill>
              </a:rPr>
              <a:t>zajednica</a:t>
            </a:r>
            <a:r>
              <a:rPr lang="en-US" sz="1400" b="1" dirty="0">
                <a:solidFill>
                  <a:schemeClr val="bg1">
                    <a:lumMod val="50000"/>
                  </a:schemeClr>
                </a:solidFill>
              </a:rPr>
              <a:t> u </a:t>
            </a:r>
            <a:r>
              <a:rPr lang="en-US" sz="1400" b="1" dirty="0" err="1">
                <a:solidFill>
                  <a:schemeClr val="bg1">
                    <a:lumMod val="50000"/>
                  </a:schemeClr>
                </a:solidFill>
              </a:rPr>
              <a:t>Kvinslendu</a:t>
            </a:r>
            <a:r>
              <a:rPr lang="en-US" sz="1400" b="1" dirty="0">
                <a:solidFill>
                  <a:schemeClr val="bg1">
                    <a:lumMod val="50000"/>
                  </a:schemeClr>
                </a:solidFill>
              </a:rPr>
              <a:t>, </a:t>
            </a:r>
            <a:r>
              <a:rPr lang="en-US" sz="1400" b="1" dirty="0" err="1">
                <a:solidFill>
                  <a:schemeClr val="bg1">
                    <a:lumMod val="50000"/>
                  </a:schemeClr>
                </a:solidFill>
              </a:rPr>
              <a:t>Australija</a:t>
            </a:r>
            <a:r>
              <a:rPr lang="en-US" sz="1400" b="1" dirty="0">
                <a:solidFill>
                  <a:schemeClr val="bg1">
                    <a:lumMod val="50000"/>
                  </a:schemeClr>
                </a:solidFill>
              </a:rPr>
              <a:t>.</a:t>
            </a:r>
          </a:p>
          <a:p>
            <a:endParaRPr lang="en-US" sz="1400" dirty="0">
              <a:solidFill>
                <a:schemeClr val="bg1">
                  <a:lumMod val="50000"/>
                </a:schemeClr>
              </a:solidFill>
            </a:endParaRPr>
          </a:p>
          <a:p>
            <a:pPr algn="ctr"/>
            <a:endParaRPr lang="en-US" sz="1400" b="1" dirty="0" smtClean="0">
              <a:solidFill>
                <a:schemeClr val="bg1">
                  <a:lumMod val="50000"/>
                </a:schemeClr>
              </a:solidFill>
            </a:endParaRPr>
          </a:p>
        </p:txBody>
      </p:sp>
      <p:sp>
        <p:nvSpPr>
          <p:cNvPr id="7" name="Téglalap 6"/>
          <p:cNvSpPr/>
          <p:nvPr/>
        </p:nvSpPr>
        <p:spPr>
          <a:xfrm>
            <a:off x="44918" y="6126900"/>
            <a:ext cx="6096000" cy="246221"/>
          </a:xfrm>
          <a:prstGeom prst="rect">
            <a:avLst/>
          </a:prstGeom>
        </p:spPr>
        <p:txBody>
          <a:bodyPr>
            <a:spAutoFit/>
          </a:bodyPr>
          <a:lstStyle/>
          <a:p>
            <a:pPr>
              <a:lnSpc>
                <a:spcPct val="100000"/>
              </a:lnSpc>
            </a:pPr>
            <a:r>
              <a:rPr lang="en-US" sz="1000" dirty="0" smtClean="0">
                <a:solidFill>
                  <a:schemeClr val="bg1">
                    <a:lumMod val="50000"/>
                  </a:schemeClr>
                </a:solidFill>
                <a:hlinkClick r:id="rId2"/>
              </a:rPr>
              <a:t>https</a:t>
            </a:r>
            <a:r>
              <a:rPr lang="en-US" sz="1000" dirty="0">
                <a:solidFill>
                  <a:schemeClr val="bg1">
                    <a:lumMod val="50000"/>
                  </a:schemeClr>
                </a:solidFill>
                <a:hlinkClick r:id="rId2"/>
              </a:rPr>
              <a:t>://doi.org/10.1016/j.envres.2018.10.013</a:t>
            </a:r>
            <a:endParaRPr lang="en-US" sz="1000" dirty="0">
              <a:solidFill>
                <a:schemeClr val="bg1">
                  <a:lumMod val="50000"/>
                </a:schemeClr>
              </a:solidFill>
            </a:endParaRPr>
          </a:p>
        </p:txBody>
      </p:sp>
      <p:grpSp>
        <p:nvGrpSpPr>
          <p:cNvPr id="8" name="Csoportba foglalás 7"/>
          <p:cNvGrpSpPr/>
          <p:nvPr/>
        </p:nvGrpSpPr>
        <p:grpSpPr>
          <a:xfrm>
            <a:off x="4211957" y="1422769"/>
            <a:ext cx="7612185" cy="3437251"/>
            <a:chOff x="4466404" y="1032319"/>
            <a:chExt cx="7305062" cy="3060749"/>
          </a:xfrm>
        </p:grpSpPr>
        <p:pic>
          <p:nvPicPr>
            <p:cNvPr id="9" name="Picture 2" descr="https://ars.els-cdn.com/content/image/1-s2.0-S0013935118305450-gr4_lrg.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251"/>
            <a:stretch/>
          </p:blipFill>
          <p:spPr bwMode="auto">
            <a:xfrm>
              <a:off x="4587174" y="1032319"/>
              <a:ext cx="7184292" cy="3060749"/>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https://ars.els-cdn.com/content/image/1-s2.0-S0013935118305450-gr4_lrg.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65" t="34307" r="97313" b="39520"/>
            <a:stretch/>
          </p:blipFill>
          <p:spPr bwMode="auto">
            <a:xfrm>
              <a:off x="4466404" y="1952045"/>
              <a:ext cx="241540" cy="862643"/>
            </a:xfrm>
            <a:prstGeom prst="rect">
              <a:avLst/>
            </a:prstGeom>
            <a:noFill/>
            <a:extLst>
              <a:ext uri="{909E8E84-426E-40DD-AFC4-6F175D3DCCD1}">
                <a14:hiddenFill xmlns:a14="http://schemas.microsoft.com/office/drawing/2010/main">
                  <a:solidFill>
                    <a:srgbClr val="FFFFFF"/>
                  </a:solidFill>
                </a14:hiddenFill>
              </a:ext>
            </a:extLst>
          </p:spPr>
        </p:pic>
      </p:grpSp>
      <p:sp>
        <p:nvSpPr>
          <p:cNvPr id="11" name="Lekerekített téglalap 10"/>
          <p:cNvSpPr/>
          <p:nvPr/>
        </p:nvSpPr>
        <p:spPr>
          <a:xfrm>
            <a:off x="8531525" y="1422770"/>
            <a:ext cx="612475" cy="3373517"/>
          </a:xfrm>
          <a:prstGeom prst="round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hu-HU"/>
          </a:p>
        </p:txBody>
      </p:sp>
    </p:spTree>
    <p:extLst>
      <p:ext uri="{BB962C8B-B14F-4D97-AF65-F5344CB8AC3E}">
        <p14:creationId xmlns:p14="http://schemas.microsoft.com/office/powerpoint/2010/main" val="381080574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Autofit/>
          </a:bodyPr>
          <a:lstStyle/>
          <a:p>
            <a:r>
              <a:rPr lang="pl-PL" sz="3200" b="1" dirty="0"/>
              <a:t>Mentalno zdravlje i poremećaji povezani sa stresom</a:t>
            </a:r>
            <a:endParaRPr lang="hu-HU" sz="3200" b="1" dirty="0"/>
          </a:p>
        </p:txBody>
      </p:sp>
      <p:sp>
        <p:nvSpPr>
          <p:cNvPr id="3" name="Tartalom helye 2"/>
          <p:cNvSpPr>
            <a:spLocks noGrp="1"/>
          </p:cNvSpPr>
          <p:nvPr>
            <p:ph idx="1"/>
          </p:nvPr>
        </p:nvSpPr>
        <p:spPr>
          <a:xfrm>
            <a:off x="192505" y="934776"/>
            <a:ext cx="11896825" cy="5063120"/>
          </a:xfrm>
        </p:spPr>
        <p:txBody>
          <a:bodyPr rtlCol="0">
            <a:normAutofit fontScale="77500" lnSpcReduction="20000"/>
          </a:bodyPr>
          <a:lstStyle/>
          <a:p>
            <a:pPr marL="0" indent="0">
              <a:buNone/>
            </a:pPr>
            <a:r>
              <a:rPr lang="en-US" sz="2400" b="1" dirty="0" err="1"/>
              <a:t>Najviše</a:t>
            </a:r>
            <a:r>
              <a:rPr lang="en-US" sz="2400" b="1" dirty="0"/>
              <a:t> u </a:t>
            </a:r>
            <a:r>
              <a:rPr lang="en-US" sz="2400" b="1" dirty="0" err="1"/>
              <a:t>opasnosti</a:t>
            </a:r>
            <a:r>
              <a:rPr lang="en-US" sz="2400" b="1" dirty="0"/>
              <a:t>:</a:t>
            </a:r>
          </a:p>
          <a:p>
            <a:r>
              <a:rPr lang="en-US" sz="2300" dirty="0" err="1"/>
              <a:t>Deca</a:t>
            </a:r>
            <a:endParaRPr lang="en-US" sz="2300" dirty="0"/>
          </a:p>
          <a:p>
            <a:r>
              <a:rPr lang="en-US" sz="2300" dirty="0" err="1"/>
              <a:t>Starije</a:t>
            </a:r>
            <a:r>
              <a:rPr lang="en-US" sz="2300" dirty="0"/>
              <a:t> </a:t>
            </a:r>
            <a:r>
              <a:rPr lang="en-US" sz="2300" dirty="0" err="1"/>
              <a:t>osobe</a:t>
            </a:r>
            <a:endParaRPr lang="en-US" sz="2300" dirty="0"/>
          </a:p>
          <a:p>
            <a:r>
              <a:rPr lang="en-US" sz="2300" dirty="0" err="1"/>
              <a:t>Trudnice</a:t>
            </a:r>
            <a:r>
              <a:rPr lang="en-US" sz="2300" dirty="0"/>
              <a:t> </a:t>
            </a:r>
            <a:r>
              <a:rPr lang="en-US" sz="2300" dirty="0" err="1"/>
              <a:t>i</a:t>
            </a:r>
            <a:r>
              <a:rPr lang="en-US" sz="2300" dirty="0"/>
              <a:t> </a:t>
            </a:r>
            <a:r>
              <a:rPr lang="en-US" sz="2300" dirty="0" err="1"/>
              <a:t>porodilje</a:t>
            </a:r>
            <a:endParaRPr lang="en-US" sz="2300" dirty="0"/>
          </a:p>
          <a:p>
            <a:r>
              <a:rPr lang="en-US" sz="2300" dirty="0" smtClean="0"/>
              <a:t>L</a:t>
            </a:r>
            <a:r>
              <a:rPr lang="sr-Latn-RS" sz="2300" dirty="0" smtClean="0"/>
              <a:t>j</a:t>
            </a:r>
            <a:r>
              <a:rPr lang="en-US" sz="2300" dirty="0" err="1" smtClean="0"/>
              <a:t>udi</a:t>
            </a:r>
            <a:r>
              <a:rPr lang="en-US" sz="2300" dirty="0" smtClean="0"/>
              <a:t> </a:t>
            </a:r>
            <a:r>
              <a:rPr lang="en-US" sz="2300" dirty="0" err="1"/>
              <a:t>sa</a:t>
            </a:r>
            <a:r>
              <a:rPr lang="en-US" sz="2300" dirty="0"/>
              <a:t> </a:t>
            </a:r>
            <a:r>
              <a:rPr lang="en-US" sz="2300" dirty="0" err="1"/>
              <a:t>mentalnim</a:t>
            </a:r>
            <a:r>
              <a:rPr lang="en-US" sz="2300" dirty="0"/>
              <a:t> </a:t>
            </a:r>
            <a:r>
              <a:rPr lang="en-US" sz="2300" dirty="0" err="1"/>
              <a:t>bolestima</a:t>
            </a:r>
            <a:endParaRPr lang="en-US" sz="2300" dirty="0"/>
          </a:p>
          <a:p>
            <a:r>
              <a:rPr lang="en-US" sz="2300" dirty="0" smtClean="0"/>
              <a:t>L</a:t>
            </a:r>
            <a:r>
              <a:rPr lang="sr-Latn-RS" sz="2300" dirty="0" smtClean="0"/>
              <a:t>j</a:t>
            </a:r>
            <a:r>
              <a:rPr lang="en-US" sz="2300" dirty="0" err="1" smtClean="0"/>
              <a:t>udi</a:t>
            </a:r>
            <a:r>
              <a:rPr lang="en-US" sz="2300" dirty="0" smtClean="0"/>
              <a:t> </a:t>
            </a:r>
            <a:r>
              <a:rPr lang="en-US" sz="2300" dirty="0" err="1"/>
              <a:t>koji</a:t>
            </a:r>
            <a:r>
              <a:rPr lang="en-US" sz="2300" dirty="0"/>
              <a:t> </a:t>
            </a:r>
            <a:r>
              <a:rPr lang="en-US" sz="2300" dirty="0" err="1"/>
              <a:t>žive</a:t>
            </a:r>
            <a:r>
              <a:rPr lang="en-US" sz="2300" dirty="0"/>
              <a:t> u </a:t>
            </a:r>
            <a:r>
              <a:rPr lang="en-US" sz="2300" dirty="0" err="1"/>
              <a:t>siromaštvu</a:t>
            </a:r>
            <a:endParaRPr lang="en-US" sz="2300" dirty="0"/>
          </a:p>
          <a:p>
            <a:r>
              <a:rPr lang="en-US" sz="2300" dirty="0" smtClean="0"/>
              <a:t>L</a:t>
            </a:r>
            <a:r>
              <a:rPr lang="sr-Latn-RS" sz="2300" dirty="0" smtClean="0"/>
              <a:t>j</a:t>
            </a:r>
            <a:r>
              <a:rPr lang="en-US" sz="2300" dirty="0" err="1" smtClean="0"/>
              <a:t>udi</a:t>
            </a:r>
            <a:r>
              <a:rPr lang="en-US" sz="2300" dirty="0" smtClean="0"/>
              <a:t> </a:t>
            </a:r>
            <a:r>
              <a:rPr lang="en-US" sz="2300" dirty="0" err="1"/>
              <a:t>koji</a:t>
            </a:r>
            <a:r>
              <a:rPr lang="en-US" sz="2300" dirty="0"/>
              <a:t> </a:t>
            </a:r>
            <a:r>
              <a:rPr lang="en-US" sz="2300" dirty="0" err="1"/>
              <a:t>su</a:t>
            </a:r>
            <a:r>
              <a:rPr lang="en-US" sz="2300" dirty="0"/>
              <a:t> </a:t>
            </a:r>
            <a:r>
              <a:rPr lang="en-US" sz="2300" dirty="0" err="1"/>
              <a:t>beskućnici</a:t>
            </a:r>
            <a:endParaRPr lang="en-US" sz="2300" dirty="0"/>
          </a:p>
          <a:p>
            <a:r>
              <a:rPr lang="en-US" sz="2300" dirty="0" err="1"/>
              <a:t>Službenici</a:t>
            </a:r>
            <a:r>
              <a:rPr lang="en-US" sz="2300" dirty="0"/>
              <a:t> </a:t>
            </a:r>
            <a:r>
              <a:rPr lang="en-US" sz="2300" dirty="0" err="1"/>
              <a:t>na</a:t>
            </a:r>
            <a:r>
              <a:rPr lang="en-US" sz="2300" dirty="0"/>
              <a:t> </a:t>
            </a:r>
            <a:r>
              <a:rPr lang="en-US" sz="2300" dirty="0" err="1"/>
              <a:t>prvoj</a:t>
            </a:r>
            <a:r>
              <a:rPr lang="en-US" sz="2300" dirty="0"/>
              <a:t> </a:t>
            </a:r>
            <a:r>
              <a:rPr lang="en-US" sz="2300" dirty="0" err="1"/>
              <a:t>liniji</a:t>
            </a:r>
            <a:endParaRPr lang="en-US" sz="2300" dirty="0"/>
          </a:p>
          <a:p>
            <a:r>
              <a:rPr lang="en-US" sz="2300" dirty="0" smtClean="0"/>
              <a:t>L</a:t>
            </a:r>
            <a:r>
              <a:rPr lang="sr-Latn-RS" sz="2300" dirty="0" smtClean="0"/>
              <a:t>j</a:t>
            </a:r>
            <a:r>
              <a:rPr lang="en-US" sz="2300" dirty="0" err="1" smtClean="0"/>
              <a:t>udi</a:t>
            </a:r>
            <a:r>
              <a:rPr lang="en-US" sz="2300" dirty="0" smtClean="0"/>
              <a:t> </a:t>
            </a:r>
            <a:r>
              <a:rPr lang="en-US" sz="2300" dirty="0" err="1"/>
              <a:t>koji</a:t>
            </a:r>
            <a:r>
              <a:rPr lang="en-US" sz="2300" dirty="0"/>
              <a:t> </a:t>
            </a:r>
            <a:r>
              <a:rPr lang="en-US" sz="2300" dirty="0" err="1"/>
              <a:t>doživljavaju</a:t>
            </a:r>
            <a:r>
              <a:rPr lang="en-US" sz="2300" dirty="0"/>
              <a:t> </a:t>
            </a:r>
            <a:r>
              <a:rPr lang="en-US" sz="2300" dirty="0" err="1"/>
              <a:t>povećan</a:t>
            </a:r>
            <a:r>
              <a:rPr lang="en-US" sz="2300" dirty="0"/>
              <a:t> </a:t>
            </a:r>
            <a:r>
              <a:rPr lang="en-US" sz="2300" dirty="0" err="1"/>
              <a:t>stres</a:t>
            </a:r>
            <a:endParaRPr lang="en-US" sz="2300" dirty="0"/>
          </a:p>
          <a:p>
            <a:r>
              <a:rPr lang="en-US" sz="2300" dirty="0" smtClean="0"/>
              <a:t>L</a:t>
            </a:r>
            <a:r>
              <a:rPr lang="sr-Latn-RS" sz="2300" dirty="0" smtClean="0"/>
              <a:t>j</a:t>
            </a:r>
            <a:r>
              <a:rPr lang="en-US" sz="2300" dirty="0" err="1" smtClean="0"/>
              <a:t>udi</a:t>
            </a:r>
            <a:r>
              <a:rPr lang="en-US" sz="2300" dirty="0" smtClean="0"/>
              <a:t> </a:t>
            </a:r>
            <a:r>
              <a:rPr lang="en-US" sz="2300" dirty="0" err="1"/>
              <a:t>koji</a:t>
            </a:r>
            <a:r>
              <a:rPr lang="en-US" sz="2300" dirty="0"/>
              <a:t> se </a:t>
            </a:r>
            <a:r>
              <a:rPr lang="en-US" sz="2300" dirty="0" err="1"/>
              <a:t>oslanjaju</a:t>
            </a:r>
            <a:r>
              <a:rPr lang="en-US" sz="2300" dirty="0"/>
              <a:t> </a:t>
            </a:r>
            <a:r>
              <a:rPr lang="en-US" sz="2300" dirty="0" err="1"/>
              <a:t>na</a:t>
            </a:r>
            <a:r>
              <a:rPr lang="en-US" sz="2300" dirty="0"/>
              <a:t> </a:t>
            </a:r>
            <a:r>
              <a:rPr lang="en-US" sz="2300" dirty="0" err="1"/>
              <a:t>životnu</a:t>
            </a:r>
            <a:r>
              <a:rPr lang="en-US" sz="2300" dirty="0"/>
              <a:t> </a:t>
            </a:r>
            <a:r>
              <a:rPr lang="en-US" sz="2300" dirty="0" err="1"/>
              <a:t>sredinu</a:t>
            </a:r>
            <a:r>
              <a:rPr lang="en-US" sz="2300" dirty="0"/>
              <a:t> </a:t>
            </a:r>
            <a:r>
              <a:rPr lang="en-US" sz="2300" dirty="0" err="1"/>
              <a:t>za</a:t>
            </a:r>
            <a:r>
              <a:rPr lang="en-US" sz="2300" dirty="0"/>
              <a:t> </a:t>
            </a:r>
            <a:r>
              <a:rPr lang="en-US" sz="2300" dirty="0" err="1"/>
              <a:t>opstanak</a:t>
            </a:r>
            <a:endParaRPr lang="en-US" sz="2300" dirty="0"/>
          </a:p>
        </p:txBody>
      </p:sp>
      <p:sp>
        <p:nvSpPr>
          <p:cNvPr id="4" name="Téglalap 3"/>
          <p:cNvSpPr/>
          <p:nvPr/>
        </p:nvSpPr>
        <p:spPr>
          <a:xfrm>
            <a:off x="192505" y="6106917"/>
            <a:ext cx="8835117" cy="246221"/>
          </a:xfrm>
          <a:prstGeom prst="rect">
            <a:avLst/>
          </a:prstGeom>
        </p:spPr>
        <p:txBody>
          <a:bodyPr wrap="square" rtlCol="0">
            <a:spAutoFit/>
          </a:bodyPr>
          <a:lstStyle/>
          <a:p>
            <a:r>
              <a:rPr lang="nb-NO" sz="1000" dirty="0">
                <a:solidFill>
                  <a:schemeClr val="bg1">
                    <a:lumMod val="50000"/>
                  </a:schemeClr>
                </a:solidFill>
              </a:rPr>
              <a:t>Izvor (pristupljeno 14.06.2023): </a:t>
            </a:r>
            <a:r>
              <a:rPr lang="nb-NO" sz="1000" dirty="0">
                <a:solidFill>
                  <a:schemeClr val="bg1">
                    <a:lumMod val="50000"/>
                  </a:schemeClr>
                </a:solidFill>
                <a:hlinkClick r:id="rId2"/>
              </a:rPr>
              <a:t>https://</a:t>
            </a:r>
            <a:r>
              <a:rPr lang="nb-NO" sz="1000" dirty="0" smtClean="0">
                <a:solidFill>
                  <a:schemeClr val="bg1">
                    <a:lumMod val="50000"/>
                  </a:schemeClr>
                </a:solidFill>
                <a:hlinkClick r:id="rId2"/>
              </a:rPr>
              <a:t>www.cdc.gov/climateandhealth/pubs/CDC-HealthHarmCards-508.pdf</a:t>
            </a:r>
            <a:endParaRPr lang="nb-NO" sz="1400" dirty="0">
              <a:solidFill>
                <a:schemeClr val="bg1">
                  <a:lumMod val="50000"/>
                </a:schemeClr>
              </a:solidFill>
            </a:endParaRPr>
          </a:p>
        </p:txBody>
      </p:sp>
      <p:pic>
        <p:nvPicPr>
          <p:cNvPr id="5" name="Kép 4"/>
          <p:cNvPicPr>
            <a:picLocks noChangeAspect="1"/>
          </p:cNvPicPr>
          <p:nvPr/>
        </p:nvPicPr>
        <p:blipFill>
          <a:blip r:embed="rId3"/>
          <a:stretch>
            <a:fillRect/>
          </a:stretch>
        </p:blipFill>
        <p:spPr>
          <a:xfrm>
            <a:off x="5282038" y="1352152"/>
            <a:ext cx="6543232" cy="3513146"/>
          </a:xfrm>
          <a:prstGeom prst="rect">
            <a:avLst/>
          </a:prstGeom>
        </p:spPr>
      </p:pic>
    </p:spTree>
    <p:extLst>
      <p:ext uri="{BB962C8B-B14F-4D97-AF65-F5344CB8AC3E}">
        <p14:creationId xmlns:p14="http://schemas.microsoft.com/office/powerpoint/2010/main" val="293794980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ím 8"/>
          <p:cNvSpPr>
            <a:spLocks noGrp="1"/>
          </p:cNvSpPr>
          <p:nvPr>
            <p:ph type="title"/>
          </p:nvPr>
        </p:nvSpPr>
        <p:spPr/>
        <p:txBody>
          <a:bodyPr rtlCol="0">
            <a:normAutofit fontScale="90000"/>
          </a:bodyPr>
          <a:lstStyle/>
          <a:p>
            <a:r>
              <a:rPr lang="en-US" b="1" dirty="0" err="1"/>
              <a:t>Problemi</a:t>
            </a:r>
            <a:r>
              <a:rPr lang="en-US" b="1" dirty="0"/>
              <a:t> </a:t>
            </a:r>
            <a:r>
              <a:rPr lang="en-US" b="1" dirty="0" err="1"/>
              <a:t>sa</a:t>
            </a:r>
            <a:r>
              <a:rPr lang="en-US" b="1" dirty="0"/>
              <a:t> </a:t>
            </a:r>
            <a:r>
              <a:rPr lang="en-US" b="1" dirty="0" err="1"/>
              <a:t>mentalnim</a:t>
            </a:r>
            <a:r>
              <a:rPr lang="en-US" b="1" dirty="0"/>
              <a:t> </a:t>
            </a:r>
            <a:r>
              <a:rPr lang="en-US" b="1" dirty="0" err="1"/>
              <a:t>zdravljem</a:t>
            </a:r>
            <a:r>
              <a:rPr lang="en-US" b="1" dirty="0"/>
              <a:t> - </a:t>
            </a:r>
            <a:r>
              <a:rPr lang="en-US" b="1" dirty="0" err="1"/>
              <a:t>Šta</a:t>
            </a:r>
            <a:r>
              <a:rPr lang="en-US" b="1" dirty="0"/>
              <a:t> </a:t>
            </a:r>
            <a:r>
              <a:rPr lang="en-US" b="1" dirty="0" err="1"/>
              <a:t>pojedinci</a:t>
            </a:r>
            <a:r>
              <a:rPr lang="en-US" b="1" dirty="0"/>
              <a:t> </a:t>
            </a:r>
            <a:r>
              <a:rPr lang="en-US" b="1" dirty="0" err="1"/>
              <a:t>mogu</a:t>
            </a:r>
            <a:r>
              <a:rPr lang="en-US" b="1" dirty="0"/>
              <a:t> da </a:t>
            </a:r>
            <a:r>
              <a:rPr lang="en-US" b="1" dirty="0" err="1"/>
              <a:t>urade</a:t>
            </a:r>
            <a:endParaRPr lang="hu-HU" b="1" dirty="0"/>
          </a:p>
        </p:txBody>
      </p:sp>
      <p:sp>
        <p:nvSpPr>
          <p:cNvPr id="10" name="Tartalom helye 9"/>
          <p:cNvSpPr>
            <a:spLocks noGrp="1"/>
          </p:cNvSpPr>
          <p:nvPr>
            <p:ph idx="1"/>
          </p:nvPr>
        </p:nvSpPr>
        <p:spPr>
          <a:xfrm>
            <a:off x="192505" y="883020"/>
            <a:ext cx="11896825" cy="4929312"/>
          </a:xfrm>
        </p:spPr>
        <p:txBody>
          <a:bodyPr rtlCol="0">
            <a:noAutofit/>
          </a:bodyPr>
          <a:lstStyle/>
          <a:p>
            <a:pPr>
              <a:lnSpc>
                <a:spcPct val="100000"/>
              </a:lnSpc>
              <a:spcAft>
                <a:spcPts val="0"/>
              </a:spcAft>
            </a:pPr>
            <a:r>
              <a:rPr lang="en-US" sz="2000" b="1" dirty="0" err="1"/>
              <a:t>Upoznajte</a:t>
            </a:r>
            <a:r>
              <a:rPr lang="en-US" sz="2000" b="1" dirty="0"/>
              <a:t> </a:t>
            </a:r>
            <a:r>
              <a:rPr lang="en-US" sz="2000" b="1" dirty="0" err="1"/>
              <a:t>svoje</a:t>
            </a:r>
            <a:r>
              <a:rPr lang="en-US" sz="2000" b="1" dirty="0"/>
              <a:t> </a:t>
            </a:r>
            <a:r>
              <a:rPr lang="en-US" sz="2000" b="1" dirty="0" err="1"/>
              <a:t>znake</a:t>
            </a:r>
            <a:r>
              <a:rPr lang="en-US" sz="2000" b="1" dirty="0"/>
              <a:t> </a:t>
            </a:r>
            <a:r>
              <a:rPr lang="en-US" sz="2000" b="1" dirty="0" err="1"/>
              <a:t>stresa</a:t>
            </a:r>
            <a:endParaRPr lang="en-US" sz="2000" b="1" dirty="0"/>
          </a:p>
          <a:p>
            <a:pPr lvl="1">
              <a:lnSpc>
                <a:spcPct val="100000"/>
              </a:lnSpc>
            </a:pPr>
            <a:r>
              <a:rPr lang="en-US" sz="1800" dirty="0" err="1"/>
              <a:t>Poteškoće</a:t>
            </a:r>
            <a:r>
              <a:rPr lang="en-US" sz="1800" dirty="0"/>
              <a:t> u </a:t>
            </a:r>
            <a:r>
              <a:rPr lang="en-US" sz="1800" dirty="0" err="1"/>
              <a:t>koncentraciji</a:t>
            </a:r>
            <a:r>
              <a:rPr lang="en-US" sz="1800" dirty="0"/>
              <a:t> </a:t>
            </a:r>
            <a:r>
              <a:rPr lang="en-US" sz="1800" dirty="0" err="1"/>
              <a:t>i</a:t>
            </a:r>
            <a:r>
              <a:rPr lang="en-US" sz="1800" dirty="0"/>
              <a:t> </a:t>
            </a:r>
            <a:r>
              <a:rPr lang="en-US" sz="1800" dirty="0" err="1"/>
              <a:t>donošenju</a:t>
            </a:r>
            <a:r>
              <a:rPr lang="en-US" sz="1800" dirty="0"/>
              <a:t> </a:t>
            </a:r>
            <a:r>
              <a:rPr lang="en-US" sz="1800" dirty="0" err="1"/>
              <a:t>odluka</a:t>
            </a:r>
            <a:r>
              <a:rPr lang="en-US" sz="1800" dirty="0"/>
              <a:t> </a:t>
            </a:r>
          </a:p>
          <a:p>
            <a:pPr lvl="1">
              <a:lnSpc>
                <a:spcPct val="100000"/>
              </a:lnSpc>
            </a:pPr>
            <a:r>
              <a:rPr lang="en-US" sz="1800" dirty="0" err="1"/>
              <a:t>Smanjeno</a:t>
            </a:r>
            <a:r>
              <a:rPr lang="en-US" sz="1800" dirty="0"/>
              <a:t> </a:t>
            </a:r>
            <a:r>
              <a:rPr lang="en-US" sz="1800" dirty="0" err="1"/>
              <a:t>interesovanje</a:t>
            </a:r>
            <a:r>
              <a:rPr lang="en-US" sz="1800" dirty="0"/>
              <a:t> </a:t>
            </a:r>
            <a:r>
              <a:rPr lang="en-US" sz="1800" dirty="0" err="1"/>
              <a:t>za</a:t>
            </a:r>
            <a:r>
              <a:rPr lang="en-US" sz="1800" dirty="0"/>
              <a:t> </a:t>
            </a:r>
            <a:r>
              <a:rPr lang="en-US" sz="1800" dirty="0" err="1"/>
              <a:t>uobičajene</a:t>
            </a:r>
            <a:r>
              <a:rPr lang="en-US" sz="1800" dirty="0"/>
              <a:t> </a:t>
            </a:r>
            <a:r>
              <a:rPr lang="en-US" sz="1800" dirty="0" err="1"/>
              <a:t>aktivnosti</a:t>
            </a:r>
            <a:endParaRPr lang="en-US" sz="1800" dirty="0"/>
          </a:p>
          <a:p>
            <a:pPr lvl="1">
              <a:lnSpc>
                <a:spcPct val="100000"/>
              </a:lnSpc>
            </a:pPr>
            <a:r>
              <a:rPr lang="en-US" sz="1800" dirty="0" err="1"/>
              <a:t>Neverica</a:t>
            </a:r>
            <a:r>
              <a:rPr lang="en-US" sz="1800" dirty="0"/>
              <a:t>, </a:t>
            </a:r>
            <a:r>
              <a:rPr lang="en-US" sz="1800" dirty="0" err="1"/>
              <a:t>šok</a:t>
            </a:r>
            <a:r>
              <a:rPr lang="en-US" sz="1800" dirty="0"/>
              <a:t> </a:t>
            </a:r>
            <a:r>
              <a:rPr lang="en-US" sz="1800" dirty="0" err="1"/>
              <a:t>i</a:t>
            </a:r>
            <a:r>
              <a:rPr lang="en-US" sz="1800" dirty="0"/>
              <a:t> </a:t>
            </a:r>
            <a:r>
              <a:rPr lang="en-US" sz="1800" dirty="0" err="1"/>
              <a:t>obamrlost</a:t>
            </a:r>
            <a:endParaRPr lang="en-US" sz="1800" dirty="0"/>
          </a:p>
          <a:p>
            <a:pPr lvl="1">
              <a:lnSpc>
                <a:spcPct val="100000"/>
              </a:lnSpc>
            </a:pPr>
            <a:r>
              <a:rPr lang="en-US" sz="1800" dirty="0"/>
              <a:t>Bes, </a:t>
            </a:r>
            <a:r>
              <a:rPr lang="en-US" sz="1800" dirty="0" err="1"/>
              <a:t>napetost</a:t>
            </a:r>
            <a:r>
              <a:rPr lang="en-US" sz="1800" dirty="0"/>
              <a:t> </a:t>
            </a:r>
            <a:r>
              <a:rPr lang="en-US" sz="1800" dirty="0" err="1"/>
              <a:t>i</a:t>
            </a:r>
            <a:r>
              <a:rPr lang="en-US" sz="1800" dirty="0"/>
              <a:t> </a:t>
            </a:r>
            <a:r>
              <a:rPr lang="en-US" sz="1800" dirty="0" err="1"/>
              <a:t>razdražljivost</a:t>
            </a:r>
            <a:endParaRPr lang="en-US" sz="1800" dirty="0"/>
          </a:p>
          <a:p>
            <a:pPr lvl="1">
              <a:lnSpc>
                <a:spcPct val="100000"/>
              </a:lnSpc>
            </a:pPr>
            <a:r>
              <a:rPr lang="en-US" sz="1800" dirty="0" err="1"/>
              <a:t>Strah</a:t>
            </a:r>
            <a:r>
              <a:rPr lang="en-US" sz="1800" dirty="0"/>
              <a:t> </a:t>
            </a:r>
            <a:r>
              <a:rPr lang="en-US" sz="1800" dirty="0" err="1"/>
              <a:t>i</a:t>
            </a:r>
            <a:r>
              <a:rPr lang="en-US" sz="1800" dirty="0"/>
              <a:t> </a:t>
            </a:r>
            <a:r>
              <a:rPr lang="en-US" sz="1800" dirty="0" err="1"/>
              <a:t>zabrinutost</a:t>
            </a:r>
            <a:r>
              <a:rPr lang="en-US" sz="1800" dirty="0"/>
              <a:t> </a:t>
            </a:r>
            <a:r>
              <a:rPr lang="en-US" sz="1800" dirty="0" err="1"/>
              <a:t>za</a:t>
            </a:r>
            <a:r>
              <a:rPr lang="en-US" sz="1800" dirty="0"/>
              <a:t> </a:t>
            </a:r>
            <a:r>
              <a:rPr lang="en-US" sz="1800" dirty="0" err="1"/>
              <a:t>budućnost</a:t>
            </a:r>
            <a:endParaRPr lang="en-US" sz="1800" dirty="0"/>
          </a:p>
          <a:p>
            <a:pPr>
              <a:lnSpc>
                <a:spcPct val="100000"/>
              </a:lnSpc>
              <a:spcAft>
                <a:spcPts val="0"/>
              </a:spcAft>
            </a:pPr>
            <a:r>
              <a:rPr lang="en-US" sz="2000" b="1" dirty="0" err="1"/>
              <a:t>Družite</a:t>
            </a:r>
            <a:r>
              <a:rPr lang="en-US" sz="2000" b="1" dirty="0"/>
              <a:t> se </a:t>
            </a:r>
            <a:r>
              <a:rPr lang="en-US" sz="2000" b="1" dirty="0" err="1"/>
              <a:t>sa</a:t>
            </a:r>
            <a:r>
              <a:rPr lang="en-US" sz="2000" b="1" dirty="0"/>
              <a:t> </a:t>
            </a:r>
            <a:r>
              <a:rPr lang="en-US" sz="2000" b="1" dirty="0" err="1"/>
              <a:t>prijateljima</a:t>
            </a:r>
            <a:r>
              <a:rPr lang="en-US" sz="2000" b="1" dirty="0"/>
              <a:t> </a:t>
            </a:r>
            <a:r>
              <a:rPr lang="en-US" sz="2000" b="1" dirty="0" err="1"/>
              <a:t>i</a:t>
            </a:r>
            <a:r>
              <a:rPr lang="en-US" sz="2000" b="1" dirty="0"/>
              <a:t> </a:t>
            </a:r>
            <a:r>
              <a:rPr lang="en-US" sz="2000" b="1" dirty="0" err="1"/>
              <a:t>porodicom</a:t>
            </a:r>
            <a:endParaRPr lang="en-US" sz="2000" b="1" dirty="0"/>
          </a:p>
          <a:p>
            <a:pPr lvl="1">
              <a:lnSpc>
                <a:spcPct val="100000"/>
              </a:lnSpc>
            </a:pPr>
            <a:r>
              <a:rPr lang="en-US" sz="1800" dirty="0" err="1"/>
              <a:t>Povežite</a:t>
            </a:r>
            <a:r>
              <a:rPr lang="en-US" sz="1800" dirty="0"/>
              <a:t> se </a:t>
            </a:r>
            <a:r>
              <a:rPr lang="en-US" sz="1800" dirty="0" err="1"/>
              <a:t>i</a:t>
            </a:r>
            <a:r>
              <a:rPr lang="en-US" sz="1800" dirty="0"/>
              <a:t> </a:t>
            </a:r>
            <a:r>
              <a:rPr lang="en-US" sz="1800" dirty="0" err="1"/>
              <a:t>razgovarajte</a:t>
            </a:r>
            <a:r>
              <a:rPr lang="en-US" sz="1800" dirty="0"/>
              <a:t> </a:t>
            </a:r>
            <a:r>
              <a:rPr lang="en-US" sz="1800" dirty="0" err="1"/>
              <a:t>sa</a:t>
            </a:r>
            <a:r>
              <a:rPr lang="en-US" sz="1800" dirty="0"/>
              <a:t> </a:t>
            </a:r>
            <a:r>
              <a:rPr lang="en-US" sz="1800" dirty="0" err="1"/>
              <a:t>svojim</a:t>
            </a:r>
            <a:r>
              <a:rPr lang="en-US" sz="1800" dirty="0"/>
              <a:t> </a:t>
            </a:r>
            <a:r>
              <a:rPr lang="en-US" sz="1800" dirty="0" err="1"/>
              <a:t>prijateljima</a:t>
            </a:r>
            <a:r>
              <a:rPr lang="en-US" sz="1800" dirty="0"/>
              <a:t>, </a:t>
            </a:r>
            <a:r>
              <a:rPr lang="en-US" sz="1800" dirty="0" err="1"/>
              <a:t>članovima</a:t>
            </a:r>
            <a:r>
              <a:rPr lang="en-US" sz="1800" dirty="0"/>
              <a:t> </a:t>
            </a:r>
            <a:r>
              <a:rPr lang="en-US" sz="1800" dirty="0" err="1"/>
              <a:t>porodice</a:t>
            </a:r>
            <a:r>
              <a:rPr lang="en-US" sz="1800" dirty="0"/>
              <a:t> </a:t>
            </a:r>
            <a:r>
              <a:rPr lang="en-US" sz="1800" dirty="0" err="1"/>
              <a:t>i</a:t>
            </a:r>
            <a:r>
              <a:rPr lang="en-US" sz="1800" dirty="0"/>
              <a:t> </a:t>
            </a:r>
            <a:r>
              <a:rPr lang="en-US" sz="1800" dirty="0" err="1"/>
              <a:t>zajednicom</a:t>
            </a:r>
            <a:endParaRPr lang="en-US" sz="1800" dirty="0"/>
          </a:p>
          <a:p>
            <a:pPr>
              <a:lnSpc>
                <a:spcPct val="100000"/>
              </a:lnSpc>
              <a:spcAft>
                <a:spcPts val="0"/>
              </a:spcAft>
            </a:pPr>
            <a:r>
              <a:rPr lang="en-US" sz="2000" b="1" dirty="0" err="1"/>
              <a:t>Pravite</a:t>
            </a:r>
            <a:r>
              <a:rPr lang="en-US" sz="2000" b="1" dirty="0"/>
              <a:t> </a:t>
            </a:r>
            <a:r>
              <a:rPr lang="en-US" sz="2000" b="1" dirty="0" err="1"/>
              <a:t>mentalne</a:t>
            </a:r>
            <a:r>
              <a:rPr lang="en-US" sz="2000" b="1" dirty="0"/>
              <a:t> </a:t>
            </a:r>
            <a:r>
              <a:rPr lang="en-US" sz="2000" b="1" dirty="0" err="1"/>
              <a:t>pauze</a:t>
            </a:r>
            <a:endParaRPr lang="en-US" sz="2000" b="1" dirty="0"/>
          </a:p>
          <a:p>
            <a:pPr lvl="1">
              <a:lnSpc>
                <a:spcPct val="100000"/>
              </a:lnSpc>
            </a:pPr>
            <a:r>
              <a:rPr lang="en-US" sz="1800" dirty="0" err="1"/>
              <a:t>Uključite</a:t>
            </a:r>
            <a:r>
              <a:rPr lang="en-US" sz="1800" dirty="0"/>
              <a:t> se u </a:t>
            </a:r>
            <a:r>
              <a:rPr lang="en-US" sz="1800" dirty="0" err="1"/>
              <a:t>aktivnosti</a:t>
            </a:r>
            <a:r>
              <a:rPr lang="en-US" sz="1800" dirty="0"/>
              <a:t> </a:t>
            </a:r>
            <a:r>
              <a:rPr lang="en-US" sz="1800" dirty="0" err="1"/>
              <a:t>za</a:t>
            </a:r>
            <a:r>
              <a:rPr lang="en-US" sz="1800" dirty="0"/>
              <a:t> </a:t>
            </a:r>
            <a:r>
              <a:rPr lang="en-US" sz="1800" dirty="0" err="1"/>
              <a:t>dekompresiju</a:t>
            </a:r>
            <a:r>
              <a:rPr lang="en-US" sz="1800" dirty="0"/>
              <a:t>, </a:t>
            </a:r>
            <a:r>
              <a:rPr lang="en-US" sz="1800" dirty="0" err="1"/>
              <a:t>kao</a:t>
            </a:r>
            <a:r>
              <a:rPr lang="en-US" sz="1800" dirty="0"/>
              <a:t> </a:t>
            </a:r>
            <a:r>
              <a:rPr lang="en-US" sz="1800" dirty="0" err="1"/>
              <a:t>što</a:t>
            </a:r>
            <a:r>
              <a:rPr lang="en-US" sz="1800" dirty="0"/>
              <a:t> </a:t>
            </a:r>
            <a:r>
              <a:rPr lang="en-US" sz="1800" dirty="0" err="1"/>
              <a:t>su</a:t>
            </a:r>
            <a:r>
              <a:rPr lang="en-US" sz="1800" dirty="0"/>
              <a:t> </a:t>
            </a:r>
            <a:r>
              <a:rPr lang="en-US" sz="1800" dirty="0" err="1"/>
              <a:t>vežbanje</a:t>
            </a:r>
            <a:r>
              <a:rPr lang="en-US" sz="1800" dirty="0"/>
              <a:t>, </a:t>
            </a:r>
            <a:r>
              <a:rPr lang="en-US" sz="1800" dirty="0" err="1"/>
              <a:t>slušanje</a:t>
            </a:r>
            <a:r>
              <a:rPr lang="en-US" sz="1800" dirty="0"/>
              <a:t> </a:t>
            </a:r>
            <a:r>
              <a:rPr lang="en-US" sz="1800" dirty="0" err="1"/>
              <a:t>muzike</a:t>
            </a:r>
            <a:r>
              <a:rPr lang="en-US" sz="1800" dirty="0"/>
              <a:t> </a:t>
            </a:r>
            <a:r>
              <a:rPr lang="en-US" sz="1800" dirty="0" err="1"/>
              <a:t>ili</a:t>
            </a:r>
            <a:r>
              <a:rPr lang="en-US" sz="1800" dirty="0"/>
              <a:t> </a:t>
            </a:r>
            <a:r>
              <a:rPr lang="en-US" sz="1800" dirty="0" err="1"/>
              <a:t>provođenje</a:t>
            </a:r>
            <a:r>
              <a:rPr lang="en-US" sz="1800" dirty="0"/>
              <a:t> </a:t>
            </a:r>
            <a:r>
              <a:rPr lang="en-US" sz="1800" dirty="0" err="1"/>
              <a:t>vremena</a:t>
            </a:r>
            <a:r>
              <a:rPr lang="en-US" sz="1800" dirty="0"/>
              <a:t> </a:t>
            </a:r>
            <a:r>
              <a:rPr lang="en-US" sz="1800" dirty="0" err="1"/>
              <a:t>sa</a:t>
            </a:r>
            <a:r>
              <a:rPr lang="en-US" sz="1800" dirty="0"/>
              <a:t> </a:t>
            </a:r>
            <a:r>
              <a:rPr lang="en-US" sz="1800" dirty="0" err="1"/>
              <a:t>prijateljem</a:t>
            </a:r>
            <a:endParaRPr lang="en-US" sz="1800" dirty="0"/>
          </a:p>
          <a:p>
            <a:pPr>
              <a:lnSpc>
                <a:spcPct val="100000"/>
              </a:lnSpc>
              <a:spcAft>
                <a:spcPts val="0"/>
              </a:spcAft>
            </a:pPr>
            <a:r>
              <a:rPr lang="en-US" sz="2000" b="1" dirty="0" err="1"/>
              <a:t>Pitajte</a:t>
            </a:r>
            <a:r>
              <a:rPr lang="en-US" sz="2000" b="1" dirty="0"/>
              <a:t> </a:t>
            </a:r>
            <a:r>
              <a:rPr lang="en-US" sz="2000" b="1" dirty="0" err="1"/>
              <a:t>za</a:t>
            </a:r>
            <a:r>
              <a:rPr lang="en-US" sz="2000" b="1" dirty="0"/>
              <a:t> </a:t>
            </a:r>
            <a:r>
              <a:rPr lang="en-US" sz="2000" b="1" dirty="0" err="1"/>
              <a:t>pomoć</a:t>
            </a:r>
            <a:endParaRPr lang="en-US" sz="2000" b="1" dirty="0"/>
          </a:p>
          <a:p>
            <a:pPr lvl="1">
              <a:lnSpc>
                <a:spcPct val="100000"/>
              </a:lnSpc>
            </a:pPr>
            <a:r>
              <a:rPr lang="en-US" sz="1800" dirty="0" err="1"/>
              <a:t>Potražite</a:t>
            </a:r>
            <a:r>
              <a:rPr lang="en-US" sz="1800" dirty="0"/>
              <a:t> </a:t>
            </a:r>
            <a:r>
              <a:rPr lang="en-US" sz="1800" dirty="0" err="1"/>
              <a:t>stručnu</a:t>
            </a:r>
            <a:r>
              <a:rPr lang="en-US" sz="1800" dirty="0"/>
              <a:t> </a:t>
            </a:r>
            <a:r>
              <a:rPr lang="en-US" sz="1800" dirty="0" err="1"/>
              <a:t>pomoć</a:t>
            </a:r>
            <a:r>
              <a:rPr lang="en-US" sz="1800" dirty="0"/>
              <a:t> </a:t>
            </a:r>
            <a:r>
              <a:rPr lang="en-US" sz="1800" dirty="0" err="1"/>
              <a:t>kada</a:t>
            </a:r>
            <a:r>
              <a:rPr lang="en-US" sz="1800" dirty="0"/>
              <a:t> </a:t>
            </a:r>
            <a:r>
              <a:rPr lang="en-US" sz="1800" dirty="0" err="1"/>
              <a:t>simptomi</a:t>
            </a:r>
            <a:r>
              <a:rPr lang="en-US" sz="1800" dirty="0"/>
              <a:t> </a:t>
            </a:r>
            <a:r>
              <a:rPr lang="en-US" sz="1800" dirty="0" err="1"/>
              <a:t>ometaju</a:t>
            </a:r>
            <a:r>
              <a:rPr lang="en-US" sz="1800" dirty="0"/>
              <a:t> </a:t>
            </a:r>
            <a:r>
              <a:rPr lang="en-US" sz="1800" dirty="0" err="1"/>
              <a:t>vaše</a:t>
            </a:r>
            <a:r>
              <a:rPr lang="en-US" sz="1800" dirty="0"/>
              <a:t> </a:t>
            </a:r>
            <a:r>
              <a:rPr lang="en-US" sz="1800" dirty="0" err="1"/>
              <a:t>svakodnevne</a:t>
            </a:r>
            <a:r>
              <a:rPr lang="en-US" sz="1800" dirty="0"/>
              <a:t> </a:t>
            </a:r>
            <a:r>
              <a:rPr lang="en-US" sz="1800" dirty="0" err="1"/>
              <a:t>aktivnosti</a:t>
            </a:r>
            <a:endParaRPr lang="en-US" sz="1800" dirty="0" smtClean="0"/>
          </a:p>
          <a:p>
            <a:pPr rtl="0">
              <a:lnSpc>
                <a:spcPct val="100000"/>
              </a:lnSpc>
            </a:pPr>
            <a:endParaRPr lang="hu-HU" sz="2000" dirty="0"/>
          </a:p>
          <a:p>
            <a:pPr rtl="0">
              <a:lnSpc>
                <a:spcPct val="100000"/>
              </a:lnSpc>
            </a:pPr>
            <a:endParaRPr lang="hu-HU" sz="2000" dirty="0"/>
          </a:p>
        </p:txBody>
      </p:sp>
      <p:sp>
        <p:nvSpPr>
          <p:cNvPr id="12" name="Téglalap 11"/>
          <p:cNvSpPr/>
          <p:nvPr/>
        </p:nvSpPr>
        <p:spPr>
          <a:xfrm>
            <a:off x="192504" y="5997331"/>
            <a:ext cx="11999495" cy="400110"/>
          </a:xfrm>
          <a:prstGeom prst="rect">
            <a:avLst/>
          </a:prstGeom>
        </p:spPr>
        <p:txBody>
          <a:bodyPr wrap="square" rtlCol="0">
            <a:spAutoFit/>
          </a:bodyPr>
          <a:lstStyle/>
          <a:p>
            <a:pPr algn="r"/>
            <a:r>
              <a:rPr lang="nb-NO" sz="1000" dirty="0">
                <a:solidFill>
                  <a:schemeClr val="bg1">
                    <a:lumMod val="50000"/>
                  </a:schemeClr>
                </a:solidFill>
              </a:rPr>
              <a:t>Izvor (pristupljeno 14.06.2023</a:t>
            </a:r>
            <a:r>
              <a:rPr lang="nb-NO" sz="1000" dirty="0" smtClean="0">
                <a:solidFill>
                  <a:schemeClr val="bg1">
                    <a:lumMod val="50000"/>
                  </a:schemeClr>
                </a:solidFill>
              </a:rPr>
              <a:t>):</a:t>
            </a:r>
            <a:r>
              <a:rPr lang="hu-HU" sz="1000" dirty="0" smtClean="0">
                <a:solidFill>
                  <a:schemeClr val="bg1">
                    <a:lumMod val="50000"/>
                  </a:schemeClr>
                </a:solidFill>
              </a:rPr>
              <a:t/>
            </a:r>
            <a:br>
              <a:rPr lang="hu-HU" sz="1000" dirty="0" smtClean="0">
                <a:solidFill>
                  <a:schemeClr val="bg1">
                    <a:lumMod val="50000"/>
                  </a:schemeClr>
                </a:solidFill>
              </a:rPr>
            </a:br>
            <a:r>
              <a:rPr lang="nb-NO" sz="1000" dirty="0" smtClean="0">
                <a:solidFill>
                  <a:schemeClr val="bg1">
                    <a:lumMod val="50000"/>
                  </a:schemeClr>
                </a:solidFill>
              </a:rPr>
              <a:t> </a:t>
            </a:r>
            <a:r>
              <a:rPr lang="nb-NO" sz="1000" dirty="0">
                <a:solidFill>
                  <a:schemeClr val="bg1">
                    <a:lumMod val="50000"/>
                  </a:schemeClr>
                </a:solidFill>
                <a:hlinkClick r:id="rId2"/>
              </a:rPr>
              <a:t>https://</a:t>
            </a:r>
            <a:r>
              <a:rPr lang="nb-NO" sz="1000" dirty="0" smtClean="0">
                <a:solidFill>
                  <a:schemeClr val="bg1">
                    <a:lumMod val="50000"/>
                  </a:schemeClr>
                </a:solidFill>
                <a:hlinkClick r:id="rId2"/>
              </a:rPr>
              <a:t>www.cdc.gov/climateandhealth/site_resources.htm</a:t>
            </a:r>
            <a:endParaRPr lang="nb-NO" sz="1400" dirty="0">
              <a:solidFill>
                <a:schemeClr val="bg1">
                  <a:lumMod val="50000"/>
                </a:schemeClr>
              </a:solidFill>
            </a:endParaRPr>
          </a:p>
        </p:txBody>
      </p:sp>
    </p:spTree>
    <p:extLst>
      <p:ext uri="{BB962C8B-B14F-4D97-AF65-F5344CB8AC3E}">
        <p14:creationId xmlns:p14="http://schemas.microsoft.com/office/powerpoint/2010/main" val="78582577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ím 8"/>
          <p:cNvSpPr>
            <a:spLocks noGrp="1"/>
          </p:cNvSpPr>
          <p:nvPr>
            <p:ph type="title"/>
          </p:nvPr>
        </p:nvSpPr>
        <p:spPr/>
        <p:txBody>
          <a:bodyPr rtlCol="0">
            <a:normAutofit fontScale="90000"/>
          </a:bodyPr>
          <a:lstStyle/>
          <a:p>
            <a:r>
              <a:rPr lang="pl-PL" b="1" dirty="0"/>
              <a:t>Problemi sa mentalnim zdravljem - Šta zajednice mogu da urade</a:t>
            </a:r>
            <a:endParaRPr lang="hu-HU" b="1" dirty="0"/>
          </a:p>
        </p:txBody>
      </p:sp>
      <p:sp>
        <p:nvSpPr>
          <p:cNvPr id="3" name="Tartalom helye 2"/>
          <p:cNvSpPr>
            <a:spLocks noGrp="1"/>
          </p:cNvSpPr>
          <p:nvPr>
            <p:ph idx="1"/>
          </p:nvPr>
        </p:nvSpPr>
        <p:spPr>
          <a:xfrm>
            <a:off x="192505" y="2441275"/>
            <a:ext cx="5475049" cy="3864397"/>
          </a:xfrm>
        </p:spPr>
        <p:txBody>
          <a:bodyPr rtlCol="0">
            <a:normAutofit/>
          </a:bodyPr>
          <a:lstStyle/>
          <a:p>
            <a:pPr marL="0" indent="0">
              <a:lnSpc>
                <a:spcPct val="100000"/>
              </a:lnSpc>
              <a:buNone/>
            </a:pPr>
            <a:r>
              <a:rPr lang="en-US" b="1" dirty="0" err="1"/>
              <a:t>Pripremite</a:t>
            </a:r>
            <a:r>
              <a:rPr lang="en-US" b="1" dirty="0"/>
              <a:t> plan </a:t>
            </a:r>
            <a:r>
              <a:rPr lang="en-US" b="1" dirty="0" err="1"/>
              <a:t>za</a:t>
            </a:r>
            <a:r>
              <a:rPr lang="en-US" b="1" dirty="0"/>
              <a:t> </a:t>
            </a:r>
            <a:r>
              <a:rPr lang="en-US" b="1" dirty="0" err="1"/>
              <a:t>hitne</a:t>
            </a:r>
            <a:r>
              <a:rPr lang="en-US" b="1" dirty="0"/>
              <a:t> </a:t>
            </a:r>
            <a:r>
              <a:rPr lang="en-US" b="1" dirty="0" err="1"/>
              <a:t>slučajeve</a:t>
            </a:r>
            <a:endParaRPr lang="en-US" b="1" dirty="0"/>
          </a:p>
          <a:p>
            <a:pPr lvl="1"/>
            <a:r>
              <a:rPr lang="en-US" dirty="0" err="1"/>
              <a:t>Razvijte</a:t>
            </a:r>
            <a:r>
              <a:rPr lang="en-US" dirty="0"/>
              <a:t> </a:t>
            </a:r>
            <a:r>
              <a:rPr lang="en-US" dirty="0" err="1"/>
              <a:t>zdravstvene</a:t>
            </a:r>
            <a:r>
              <a:rPr lang="en-US" dirty="0"/>
              <a:t> </a:t>
            </a:r>
            <a:r>
              <a:rPr lang="en-US" dirty="0" err="1"/>
              <a:t>planove</a:t>
            </a:r>
            <a:r>
              <a:rPr lang="en-US" dirty="0"/>
              <a:t> </a:t>
            </a:r>
            <a:r>
              <a:rPr lang="en-US" dirty="0" err="1"/>
              <a:t>ponašanja</a:t>
            </a:r>
            <a:r>
              <a:rPr lang="en-US" dirty="0"/>
              <a:t> </a:t>
            </a:r>
            <a:r>
              <a:rPr lang="en-US" dirty="0" err="1"/>
              <a:t>za</a:t>
            </a:r>
            <a:r>
              <a:rPr lang="en-US" dirty="0"/>
              <a:t> </a:t>
            </a:r>
            <a:r>
              <a:rPr lang="en-US" dirty="0" err="1"/>
              <a:t>katastrofe</a:t>
            </a:r>
            <a:endParaRPr lang="en-US" dirty="0"/>
          </a:p>
          <a:p>
            <a:pPr lvl="1"/>
            <a:r>
              <a:rPr lang="en-US" dirty="0" err="1"/>
              <a:t>Uključite</a:t>
            </a:r>
            <a:r>
              <a:rPr lang="en-US" dirty="0"/>
              <a:t> </a:t>
            </a:r>
            <a:r>
              <a:rPr lang="en-US" dirty="0" err="1"/>
              <a:t>jasne</a:t>
            </a:r>
            <a:r>
              <a:rPr lang="en-US" dirty="0"/>
              <a:t> </a:t>
            </a:r>
            <a:r>
              <a:rPr lang="en-US" dirty="0" err="1"/>
              <a:t>poruke</a:t>
            </a:r>
            <a:r>
              <a:rPr lang="en-US" dirty="0"/>
              <a:t> o </a:t>
            </a:r>
            <a:r>
              <a:rPr lang="en-US" dirty="0" err="1"/>
              <a:t>pristupu</a:t>
            </a:r>
            <a:r>
              <a:rPr lang="en-US" dirty="0"/>
              <a:t> </a:t>
            </a:r>
            <a:r>
              <a:rPr lang="en-US" dirty="0" err="1"/>
              <a:t>uslugama</a:t>
            </a:r>
            <a:r>
              <a:rPr lang="en-US" dirty="0"/>
              <a:t> </a:t>
            </a:r>
            <a:r>
              <a:rPr lang="en-US" dirty="0" err="1"/>
              <a:t>mentalnog</a:t>
            </a:r>
            <a:r>
              <a:rPr lang="en-US" dirty="0"/>
              <a:t> </a:t>
            </a:r>
            <a:r>
              <a:rPr lang="en-US" dirty="0" err="1"/>
              <a:t>zdravlja</a:t>
            </a:r>
            <a:r>
              <a:rPr lang="en-US" dirty="0"/>
              <a:t> </a:t>
            </a:r>
            <a:r>
              <a:rPr lang="en-US" dirty="0" err="1"/>
              <a:t>i</a:t>
            </a:r>
            <a:r>
              <a:rPr lang="en-US" dirty="0"/>
              <a:t> </a:t>
            </a:r>
            <a:r>
              <a:rPr lang="en-US" dirty="0" err="1"/>
              <a:t>kriznom</a:t>
            </a:r>
            <a:r>
              <a:rPr lang="en-US" dirty="0"/>
              <a:t> </a:t>
            </a:r>
            <a:r>
              <a:rPr lang="en-US" dirty="0" err="1"/>
              <a:t>savetovanju</a:t>
            </a:r>
            <a:endParaRPr lang="en-US" dirty="0"/>
          </a:p>
          <a:p>
            <a:pPr rtl="0">
              <a:lnSpc>
                <a:spcPct val="100000"/>
              </a:lnSpc>
            </a:pPr>
            <a:endParaRPr lang="hu-HU" sz="3200" dirty="0"/>
          </a:p>
        </p:txBody>
      </p:sp>
      <p:pic>
        <p:nvPicPr>
          <p:cNvPr id="4" name="Kép 3"/>
          <p:cNvPicPr>
            <a:picLocks noChangeAspect="1"/>
          </p:cNvPicPr>
          <p:nvPr/>
        </p:nvPicPr>
        <p:blipFill>
          <a:blip r:embed="rId2"/>
          <a:stretch>
            <a:fillRect/>
          </a:stretch>
        </p:blipFill>
        <p:spPr>
          <a:xfrm>
            <a:off x="6140918" y="702644"/>
            <a:ext cx="5695783" cy="5581867"/>
          </a:xfrm>
          <a:prstGeom prst="rect">
            <a:avLst/>
          </a:prstGeom>
        </p:spPr>
      </p:pic>
      <p:sp>
        <p:nvSpPr>
          <p:cNvPr id="6" name="Téglalap 5"/>
          <p:cNvSpPr/>
          <p:nvPr/>
        </p:nvSpPr>
        <p:spPr>
          <a:xfrm>
            <a:off x="192505" y="5905562"/>
            <a:ext cx="3300904" cy="400110"/>
          </a:xfrm>
          <a:prstGeom prst="rect">
            <a:avLst/>
          </a:prstGeom>
        </p:spPr>
        <p:txBody>
          <a:bodyPr wrap="none" rtlCol="0">
            <a:spAutoFit/>
          </a:bodyPr>
          <a:lstStyle/>
          <a:p>
            <a:r>
              <a:rPr lang="nb-NO" sz="1000" dirty="0">
                <a:solidFill>
                  <a:schemeClr val="bg1">
                    <a:lumMod val="50000"/>
                  </a:schemeClr>
                </a:solidFill>
              </a:rPr>
              <a:t>Izvor (pristupljeno 14.06.2023): </a:t>
            </a:r>
          </a:p>
          <a:p>
            <a:r>
              <a:rPr lang="nb-NO" sz="1000" dirty="0">
                <a:solidFill>
                  <a:schemeClr val="bg1">
                    <a:lumMod val="50000"/>
                  </a:schemeClr>
                </a:solidFill>
              </a:rPr>
              <a:t>https://www.cdc.gov/climateandhealth/site_resources.htm</a:t>
            </a:r>
          </a:p>
        </p:txBody>
      </p:sp>
    </p:spTree>
    <p:extLst>
      <p:ext uri="{BB962C8B-B14F-4D97-AF65-F5344CB8AC3E}">
        <p14:creationId xmlns:p14="http://schemas.microsoft.com/office/powerpoint/2010/main" val="340497785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Kép 7"/>
          <p:cNvPicPr>
            <a:picLocks noChangeAspect="1"/>
          </p:cNvPicPr>
          <p:nvPr/>
        </p:nvPicPr>
        <p:blipFill>
          <a:blip r:embed="rId2"/>
          <a:stretch>
            <a:fillRect/>
          </a:stretch>
        </p:blipFill>
        <p:spPr>
          <a:xfrm>
            <a:off x="739255" y="0"/>
            <a:ext cx="10659292" cy="6342927"/>
          </a:xfrm>
          <a:prstGeom prst="rect">
            <a:avLst/>
          </a:prstGeom>
        </p:spPr>
      </p:pic>
      <p:sp>
        <p:nvSpPr>
          <p:cNvPr id="10" name="Téglalap 9"/>
          <p:cNvSpPr/>
          <p:nvPr/>
        </p:nvSpPr>
        <p:spPr>
          <a:xfrm>
            <a:off x="3827513" y="163291"/>
            <a:ext cx="8364488" cy="400110"/>
          </a:xfrm>
          <a:prstGeom prst="rect">
            <a:avLst/>
          </a:prstGeom>
        </p:spPr>
        <p:txBody>
          <a:bodyPr wrap="square" rtlCol="0">
            <a:spAutoFit/>
          </a:bodyPr>
          <a:lstStyle/>
          <a:p>
            <a:pPr algn="r"/>
            <a:r>
              <a:rPr lang="nb-NO" sz="1000" dirty="0">
                <a:solidFill>
                  <a:schemeClr val="bg1">
                    <a:lumMod val="50000"/>
                  </a:schemeClr>
                </a:solidFill>
              </a:rPr>
              <a:t>Izvor (pristupljeno 14.06.2023): </a:t>
            </a:r>
            <a:r>
              <a:rPr lang="nb-NO" sz="1000" dirty="0">
                <a:solidFill>
                  <a:schemeClr val="bg1">
                    <a:lumMod val="50000"/>
                  </a:schemeClr>
                </a:solidFill>
                <a:hlinkClick r:id="rId3"/>
              </a:rPr>
              <a:t>https://</a:t>
            </a:r>
            <a:r>
              <a:rPr lang="nb-NO" sz="1000" dirty="0" smtClean="0">
                <a:solidFill>
                  <a:schemeClr val="bg1">
                    <a:lumMod val="50000"/>
                  </a:schemeClr>
                </a:solidFill>
                <a:hlinkClick r:id="rId3"/>
              </a:rPr>
              <a:t>www.cdc.gov/climateandhealth/pubs/CDC-HealthHarmCards-508.pdf</a:t>
            </a:r>
            <a:endParaRPr lang="nb-NO" sz="1000" dirty="0" smtClean="0">
              <a:solidFill>
                <a:schemeClr val="bg1">
                  <a:lumMod val="50000"/>
                </a:schemeClr>
              </a:solidFill>
            </a:endParaRPr>
          </a:p>
          <a:p>
            <a:endParaRPr lang="nb-NO" sz="1000" dirty="0">
              <a:solidFill>
                <a:schemeClr val="bg1">
                  <a:lumMod val="50000"/>
                </a:schemeClr>
              </a:solidFill>
            </a:endParaRPr>
          </a:p>
        </p:txBody>
      </p:sp>
    </p:spTree>
    <p:extLst>
      <p:ext uri="{BB962C8B-B14F-4D97-AF65-F5344CB8AC3E}">
        <p14:creationId xmlns:p14="http://schemas.microsoft.com/office/powerpoint/2010/main" val="26058102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ctrTitle"/>
          </p:nvPr>
        </p:nvSpPr>
        <p:spPr>
          <a:xfrm>
            <a:off x="733245" y="1139615"/>
            <a:ext cx="11231593" cy="3156339"/>
          </a:xfrm>
        </p:spPr>
        <p:txBody>
          <a:bodyPr rtlCol="0">
            <a:normAutofit/>
          </a:bodyPr>
          <a:lstStyle/>
          <a:p>
            <a:pPr algn="ctr"/>
            <a:r>
              <a:rPr lang="en-US" sz="5400" dirty="0" err="1"/>
              <a:t>Uticaj</a:t>
            </a:r>
            <a:r>
              <a:rPr lang="en-US" sz="5400" dirty="0"/>
              <a:t> </a:t>
            </a:r>
            <a:r>
              <a:rPr lang="en-US" sz="5400" dirty="0" err="1"/>
              <a:t>klimatskih</a:t>
            </a:r>
            <a:r>
              <a:rPr lang="en-US" sz="5400" dirty="0"/>
              <a:t> </a:t>
            </a:r>
            <a:r>
              <a:rPr lang="en-US" sz="5400" dirty="0" err="1"/>
              <a:t>promena</a:t>
            </a:r>
            <a:r>
              <a:rPr lang="en-US" sz="5400" dirty="0"/>
              <a:t/>
            </a:r>
            <a:br>
              <a:rPr lang="en-US" sz="5400" dirty="0"/>
            </a:br>
            <a:r>
              <a:rPr lang="en-US" sz="5400" dirty="0" err="1"/>
              <a:t>na</a:t>
            </a:r>
            <a:r>
              <a:rPr lang="en-US" sz="5400" dirty="0"/>
              <a:t> </a:t>
            </a:r>
            <a:r>
              <a:rPr lang="en-US" sz="5400" dirty="0" err="1"/>
              <a:t>mentalne</a:t>
            </a:r>
            <a:r>
              <a:rPr lang="en-US" sz="5400" dirty="0"/>
              <a:t> </a:t>
            </a:r>
            <a:r>
              <a:rPr lang="en-US" sz="5400" dirty="0" err="1"/>
              <a:t>bolesti</a:t>
            </a:r>
            <a:r>
              <a:rPr lang="en-US" sz="5400" dirty="0"/>
              <a:t>, </a:t>
            </a:r>
            <a:r>
              <a:rPr lang="en-US" sz="5400" dirty="0" err="1"/>
              <a:t>profesionalno</a:t>
            </a:r>
            <a:r>
              <a:rPr lang="en-US" sz="5400" dirty="0"/>
              <a:t> </a:t>
            </a:r>
            <a:r>
              <a:rPr lang="en-US" sz="5400" dirty="0" err="1"/>
              <a:t>opterećenje</a:t>
            </a:r>
            <a:endParaRPr lang="hu-HU" sz="5400" dirty="0">
              <a:cs typeface="Calibri" panose="020F0502020204030204"/>
            </a:endParaRPr>
          </a:p>
        </p:txBody>
      </p:sp>
    </p:spTree>
    <p:extLst>
      <p:ext uri="{BB962C8B-B14F-4D97-AF65-F5344CB8AC3E}">
        <p14:creationId xmlns:p14="http://schemas.microsoft.com/office/powerpoint/2010/main" val="350225894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fontScale="90000"/>
          </a:bodyPr>
          <a:lstStyle/>
          <a:p>
            <a:r>
              <a:rPr lang="en-US" b="1" dirty="0" err="1"/>
              <a:t>Preporuka</a:t>
            </a:r>
            <a:r>
              <a:rPr lang="en-US" b="1" dirty="0"/>
              <a:t>:</a:t>
            </a:r>
            <a:endParaRPr lang="sr" b="1" dirty="0"/>
          </a:p>
        </p:txBody>
      </p:sp>
      <p:sp>
        <p:nvSpPr>
          <p:cNvPr id="3" name="Tartalom helye 2"/>
          <p:cNvSpPr>
            <a:spLocks noGrp="1"/>
          </p:cNvSpPr>
          <p:nvPr>
            <p:ph idx="1"/>
          </p:nvPr>
        </p:nvSpPr>
        <p:spPr>
          <a:xfrm>
            <a:off x="192506" y="934776"/>
            <a:ext cx="11896825" cy="4084486"/>
          </a:xfrm>
        </p:spPr>
        <p:txBody>
          <a:bodyPr rtlCol="0" anchor="ctr">
            <a:normAutofit/>
          </a:bodyPr>
          <a:lstStyle/>
          <a:p>
            <a:pPr marL="0" indent="0" algn="ctr">
              <a:lnSpc>
                <a:spcPct val="120000"/>
              </a:lnSpc>
              <a:buNone/>
            </a:pPr>
            <a:r>
              <a:rPr lang="en-US" sz="3200" dirty="0" err="1"/>
              <a:t>Bilo</a:t>
            </a:r>
            <a:r>
              <a:rPr lang="en-US" sz="3200" dirty="0"/>
              <a:t> bi </a:t>
            </a:r>
            <a:r>
              <a:rPr lang="en-US" sz="3200" dirty="0" err="1"/>
              <a:t>korisno</a:t>
            </a:r>
            <a:r>
              <a:rPr lang="en-US" sz="3200" dirty="0"/>
              <a:t> </a:t>
            </a:r>
            <a:r>
              <a:rPr lang="en-US" sz="3200" dirty="0" err="1"/>
              <a:t>za</a:t>
            </a:r>
            <a:r>
              <a:rPr lang="en-US" sz="3200" dirty="0"/>
              <a:t> </a:t>
            </a:r>
            <a:r>
              <a:rPr lang="en-US" sz="3200" dirty="0" err="1"/>
              <a:t>lokalne</a:t>
            </a:r>
            <a:r>
              <a:rPr lang="en-US" sz="3200" dirty="0"/>
              <a:t> </a:t>
            </a:r>
            <a:r>
              <a:rPr lang="en-US" sz="3200" dirty="0" err="1"/>
              <a:t>zdravstvene</a:t>
            </a:r>
            <a:r>
              <a:rPr lang="en-US" sz="3200" dirty="0"/>
              <a:t> </a:t>
            </a:r>
            <a:r>
              <a:rPr lang="en-US" sz="3200" dirty="0" err="1"/>
              <a:t>vlasti</a:t>
            </a:r>
            <a:r>
              <a:rPr lang="en-US" sz="3200" dirty="0"/>
              <a:t> </a:t>
            </a:r>
            <a:r>
              <a:rPr lang="en-US" sz="3200" dirty="0" err="1"/>
              <a:t>i</a:t>
            </a:r>
            <a:r>
              <a:rPr lang="en-US" sz="3200" dirty="0"/>
              <a:t> </a:t>
            </a:r>
            <a:r>
              <a:rPr lang="en-US" sz="3200" dirty="0" err="1"/>
              <a:t>pružaoce</a:t>
            </a:r>
            <a:r>
              <a:rPr lang="en-US" sz="3200" dirty="0"/>
              <a:t> </a:t>
            </a:r>
            <a:r>
              <a:rPr lang="en-US" sz="3200" dirty="0" err="1"/>
              <a:t>usluga</a:t>
            </a:r>
            <a:r>
              <a:rPr lang="en-US" sz="3200" dirty="0"/>
              <a:t> da </a:t>
            </a:r>
            <a:r>
              <a:rPr lang="en-US" sz="3200" dirty="0" err="1"/>
              <a:t>uključe</a:t>
            </a:r>
            <a:r>
              <a:rPr lang="en-US" sz="3200" dirty="0"/>
              <a:t> </a:t>
            </a:r>
            <a:r>
              <a:rPr lang="en-US" sz="3200" dirty="0" err="1"/>
              <a:t>uticaje</a:t>
            </a:r>
            <a:r>
              <a:rPr lang="en-US" sz="3200" dirty="0"/>
              <a:t> </a:t>
            </a:r>
            <a:r>
              <a:rPr lang="en-US" sz="3200" dirty="0" err="1"/>
              <a:t>na</a:t>
            </a:r>
            <a:r>
              <a:rPr lang="en-US" sz="3200" dirty="0"/>
              <a:t> </a:t>
            </a:r>
            <a:r>
              <a:rPr lang="en-US" sz="3200" dirty="0" err="1"/>
              <a:t>mentalno</a:t>
            </a:r>
            <a:r>
              <a:rPr lang="en-US" sz="3200" dirty="0"/>
              <a:t> </a:t>
            </a:r>
            <a:r>
              <a:rPr lang="en-US" sz="3200" dirty="0" err="1"/>
              <a:t>zdravlje</a:t>
            </a:r>
            <a:r>
              <a:rPr lang="en-US" sz="3200" dirty="0"/>
              <a:t> u </a:t>
            </a:r>
            <a:r>
              <a:rPr lang="en-US" sz="3200" dirty="0" err="1"/>
              <a:t>svoje</a:t>
            </a:r>
            <a:r>
              <a:rPr lang="en-US" sz="3200" dirty="0"/>
              <a:t> </a:t>
            </a:r>
            <a:r>
              <a:rPr lang="en-US" sz="3200" dirty="0" err="1"/>
              <a:t>sisteme</a:t>
            </a:r>
            <a:r>
              <a:rPr lang="en-US" sz="3200" dirty="0"/>
              <a:t> </a:t>
            </a:r>
            <a:r>
              <a:rPr lang="en-US" sz="3200" dirty="0" err="1"/>
              <a:t>upozorenja</a:t>
            </a:r>
            <a:r>
              <a:rPr lang="en-US" sz="3200" dirty="0"/>
              <a:t> o </a:t>
            </a:r>
            <a:r>
              <a:rPr lang="en-US" sz="3200" dirty="0" err="1"/>
              <a:t>toplotnim</a:t>
            </a:r>
            <a:r>
              <a:rPr lang="en-US" sz="3200" dirty="0"/>
              <a:t> </a:t>
            </a:r>
            <a:r>
              <a:rPr lang="en-US" sz="3200" dirty="0" err="1"/>
              <a:t>talasima</a:t>
            </a:r>
            <a:r>
              <a:rPr lang="en-US" sz="3200" dirty="0"/>
              <a:t> </a:t>
            </a:r>
            <a:r>
              <a:rPr lang="en-US" sz="3200" dirty="0" err="1"/>
              <a:t>i</a:t>
            </a:r>
            <a:r>
              <a:rPr lang="en-US" sz="3200" dirty="0"/>
              <a:t> da </a:t>
            </a:r>
            <a:r>
              <a:rPr lang="en-US" sz="3200" dirty="0" err="1"/>
              <a:t>imaju</a:t>
            </a:r>
            <a:r>
              <a:rPr lang="en-US" sz="3200" dirty="0"/>
              <a:t> </a:t>
            </a:r>
            <a:r>
              <a:rPr lang="en-US" sz="3200" dirty="0" err="1"/>
              <a:t>politike</a:t>
            </a:r>
            <a:r>
              <a:rPr lang="en-US" sz="3200" dirty="0"/>
              <a:t> </a:t>
            </a:r>
            <a:r>
              <a:rPr lang="en-US" sz="3200" dirty="0" err="1"/>
              <a:t>i</a:t>
            </a:r>
            <a:r>
              <a:rPr lang="en-US" sz="3200" dirty="0"/>
              <a:t> </a:t>
            </a:r>
            <a:r>
              <a:rPr lang="en-US" sz="3200" dirty="0" err="1"/>
              <a:t>smernice</a:t>
            </a:r>
            <a:r>
              <a:rPr lang="en-US" sz="3200" dirty="0"/>
              <a:t> </a:t>
            </a:r>
            <a:r>
              <a:rPr lang="en-US" sz="3200" dirty="0" err="1"/>
              <a:t>javnog</a:t>
            </a:r>
            <a:r>
              <a:rPr lang="en-US" sz="3200" dirty="0"/>
              <a:t> </a:t>
            </a:r>
            <a:r>
              <a:rPr lang="en-US" sz="3200" dirty="0" err="1"/>
              <a:t>zdravlja</a:t>
            </a:r>
            <a:r>
              <a:rPr lang="en-US" sz="3200" dirty="0"/>
              <a:t> </a:t>
            </a:r>
            <a:r>
              <a:rPr lang="en-US" sz="3200" dirty="0" err="1"/>
              <a:t>koje</a:t>
            </a:r>
            <a:r>
              <a:rPr lang="en-US" sz="3200" dirty="0"/>
              <a:t> se </a:t>
            </a:r>
            <a:r>
              <a:rPr lang="en-US" sz="3200" dirty="0" err="1"/>
              <a:t>bave</a:t>
            </a:r>
            <a:r>
              <a:rPr lang="en-US" sz="3200" dirty="0"/>
              <a:t> </a:t>
            </a:r>
            <a:r>
              <a:rPr lang="en-US" sz="3200" dirty="0" err="1"/>
              <a:t>sprečavanjem</a:t>
            </a:r>
            <a:r>
              <a:rPr lang="en-US" sz="3200" dirty="0"/>
              <a:t> </a:t>
            </a:r>
            <a:r>
              <a:rPr lang="en-US" sz="3200" dirty="0" err="1"/>
              <a:t>smrtnosti</a:t>
            </a:r>
            <a:r>
              <a:rPr lang="en-US" sz="3200" dirty="0"/>
              <a:t> </a:t>
            </a:r>
            <a:r>
              <a:rPr lang="en-US" sz="3200" dirty="0" err="1"/>
              <a:t>i</a:t>
            </a:r>
            <a:r>
              <a:rPr lang="en-US" sz="3200" dirty="0"/>
              <a:t> </a:t>
            </a:r>
            <a:r>
              <a:rPr lang="en-US" sz="3200" dirty="0" err="1"/>
              <a:t>morbiditeta</a:t>
            </a:r>
            <a:r>
              <a:rPr lang="en-US" sz="3200" dirty="0"/>
              <a:t> od </a:t>
            </a:r>
            <a:r>
              <a:rPr lang="en-US" sz="3200" dirty="0" err="1" smtClean="0"/>
              <a:t>poremećaja</a:t>
            </a:r>
            <a:r>
              <a:rPr lang="en-US" sz="3200" dirty="0" smtClean="0"/>
              <a:t> </a:t>
            </a:r>
            <a:r>
              <a:rPr lang="en-US" sz="3200" dirty="0" err="1" smtClean="0"/>
              <a:t>mentalnog</a:t>
            </a:r>
            <a:r>
              <a:rPr lang="en-US" sz="3200" dirty="0" smtClean="0"/>
              <a:t> </a:t>
            </a:r>
            <a:r>
              <a:rPr lang="en-US" sz="3200" dirty="0" err="1"/>
              <a:t>zdravlja</a:t>
            </a:r>
            <a:r>
              <a:rPr lang="en-US" sz="3200" dirty="0"/>
              <a:t> </a:t>
            </a:r>
            <a:r>
              <a:rPr lang="en-US" sz="3200" dirty="0" err="1"/>
              <a:t>izazvanog</a:t>
            </a:r>
            <a:r>
              <a:rPr lang="en-US" sz="3200" dirty="0"/>
              <a:t> </a:t>
            </a:r>
            <a:r>
              <a:rPr lang="en-US" sz="3200" dirty="0" err="1"/>
              <a:t>toplotom</a:t>
            </a:r>
            <a:r>
              <a:rPr lang="en-US" sz="3200" dirty="0"/>
              <a:t>.</a:t>
            </a:r>
          </a:p>
        </p:txBody>
      </p:sp>
      <p:sp>
        <p:nvSpPr>
          <p:cNvPr id="4" name="Téglalap 3"/>
          <p:cNvSpPr/>
          <p:nvPr/>
        </p:nvSpPr>
        <p:spPr>
          <a:xfrm>
            <a:off x="123493" y="5911848"/>
            <a:ext cx="8006715" cy="400110"/>
          </a:xfrm>
          <a:prstGeom prst="rect">
            <a:avLst/>
          </a:prstGeom>
        </p:spPr>
        <p:txBody>
          <a:bodyPr wrap="square" rtlCol="0">
            <a:spAutoFit/>
          </a:bodyPr>
          <a:lstStyle/>
          <a:p>
            <a:r>
              <a:rPr lang="en-US" sz="1000" dirty="0" err="1">
                <a:solidFill>
                  <a:schemeClr val="bg1">
                    <a:lumMod val="50000"/>
                  </a:schemeClr>
                </a:solidFill>
              </a:rPr>
              <a:t>Izvor</a:t>
            </a:r>
            <a:r>
              <a:rPr lang="en-US" sz="1000" dirty="0">
                <a:solidFill>
                  <a:schemeClr val="bg1">
                    <a:lumMod val="50000"/>
                  </a:schemeClr>
                </a:solidFill>
              </a:rPr>
              <a:t>: Liu </a:t>
            </a:r>
            <a:r>
              <a:rPr lang="en-US" sz="1000" dirty="0" err="1">
                <a:solidFill>
                  <a:schemeClr val="bg1">
                    <a:lumMod val="50000"/>
                  </a:schemeClr>
                </a:solidFill>
              </a:rPr>
              <a:t>i</a:t>
            </a:r>
            <a:r>
              <a:rPr lang="en-US" sz="1000" dirty="0">
                <a:solidFill>
                  <a:schemeClr val="bg1">
                    <a:lumMod val="50000"/>
                  </a:schemeClr>
                </a:solidFill>
              </a:rPr>
              <a:t> </a:t>
            </a:r>
            <a:r>
              <a:rPr lang="en-US" sz="1000" dirty="0" err="1">
                <a:solidFill>
                  <a:schemeClr val="bg1">
                    <a:lumMod val="50000"/>
                  </a:schemeClr>
                </a:solidFill>
              </a:rPr>
              <a:t>sar</a:t>
            </a:r>
            <a:r>
              <a:rPr lang="en-US" sz="1000" dirty="0">
                <a:solidFill>
                  <a:schemeClr val="bg1">
                    <a:lumMod val="50000"/>
                  </a:schemeClr>
                </a:solidFill>
              </a:rPr>
              <a:t>: Da li </a:t>
            </a:r>
            <a:r>
              <a:rPr lang="en-US" sz="1000" dirty="0" err="1">
                <a:solidFill>
                  <a:schemeClr val="bg1">
                    <a:lumMod val="50000"/>
                  </a:schemeClr>
                </a:solidFill>
              </a:rPr>
              <a:t>postoji</a:t>
            </a:r>
            <a:r>
              <a:rPr lang="en-US" sz="1000" dirty="0">
                <a:solidFill>
                  <a:schemeClr val="bg1">
                    <a:lumMod val="50000"/>
                  </a:schemeClr>
                </a:solidFill>
              </a:rPr>
              <a:t> </a:t>
            </a:r>
            <a:r>
              <a:rPr lang="en-US" sz="1000" dirty="0" err="1">
                <a:solidFill>
                  <a:schemeClr val="bg1">
                    <a:lumMod val="50000"/>
                  </a:schemeClr>
                </a:solidFill>
              </a:rPr>
              <a:t>veza</a:t>
            </a:r>
            <a:r>
              <a:rPr lang="en-US" sz="1000" dirty="0">
                <a:solidFill>
                  <a:schemeClr val="bg1">
                    <a:lumMod val="50000"/>
                  </a:schemeClr>
                </a:solidFill>
              </a:rPr>
              <a:t> </a:t>
            </a:r>
            <a:r>
              <a:rPr lang="en-US" sz="1000" dirty="0" err="1">
                <a:solidFill>
                  <a:schemeClr val="bg1">
                    <a:lumMod val="50000"/>
                  </a:schemeClr>
                </a:solidFill>
              </a:rPr>
              <a:t>između</a:t>
            </a:r>
            <a:r>
              <a:rPr lang="en-US" sz="1000" dirty="0">
                <a:solidFill>
                  <a:schemeClr val="bg1">
                    <a:lumMod val="50000"/>
                  </a:schemeClr>
                </a:solidFill>
              </a:rPr>
              <a:t> </a:t>
            </a:r>
            <a:r>
              <a:rPr lang="en-US" sz="1000" dirty="0" err="1">
                <a:solidFill>
                  <a:schemeClr val="bg1">
                    <a:lumMod val="50000"/>
                  </a:schemeClr>
                </a:solidFill>
              </a:rPr>
              <a:t>toplog</a:t>
            </a:r>
            <a:r>
              <a:rPr lang="en-US" sz="1000" dirty="0">
                <a:solidFill>
                  <a:schemeClr val="bg1">
                    <a:lumMod val="50000"/>
                  </a:schemeClr>
                </a:solidFill>
              </a:rPr>
              <a:t> </a:t>
            </a:r>
            <a:r>
              <a:rPr lang="en-US" sz="1000" dirty="0" err="1">
                <a:solidFill>
                  <a:schemeClr val="bg1">
                    <a:lumMod val="50000"/>
                  </a:schemeClr>
                </a:solidFill>
              </a:rPr>
              <a:t>vremena</a:t>
            </a:r>
            <a:r>
              <a:rPr lang="en-US" sz="1000" dirty="0">
                <a:solidFill>
                  <a:schemeClr val="bg1">
                    <a:lumMod val="50000"/>
                  </a:schemeClr>
                </a:solidFill>
              </a:rPr>
              <a:t> </a:t>
            </a:r>
            <a:r>
              <a:rPr lang="en-US" sz="1000" dirty="0" err="1">
                <a:solidFill>
                  <a:schemeClr val="bg1">
                    <a:lumMod val="50000"/>
                  </a:schemeClr>
                </a:solidFill>
              </a:rPr>
              <a:t>i</a:t>
            </a:r>
            <a:r>
              <a:rPr lang="en-US" sz="1000" dirty="0">
                <a:solidFill>
                  <a:schemeClr val="bg1">
                    <a:lumMod val="50000"/>
                  </a:schemeClr>
                </a:solidFill>
              </a:rPr>
              <a:t> </a:t>
            </a:r>
            <a:r>
              <a:rPr lang="en-US" sz="1000" dirty="0" err="1">
                <a:solidFill>
                  <a:schemeClr val="bg1">
                    <a:lumMod val="50000"/>
                  </a:schemeClr>
                </a:solidFill>
              </a:rPr>
              <a:t>loših</a:t>
            </a:r>
            <a:r>
              <a:rPr lang="en-US" sz="1000" dirty="0">
                <a:solidFill>
                  <a:schemeClr val="bg1">
                    <a:lumMod val="50000"/>
                  </a:schemeClr>
                </a:solidFill>
              </a:rPr>
              <a:t> </a:t>
            </a:r>
            <a:r>
              <a:rPr lang="en-US" sz="1000" dirty="0" err="1">
                <a:solidFill>
                  <a:schemeClr val="bg1">
                    <a:lumMod val="50000"/>
                  </a:schemeClr>
                </a:solidFill>
              </a:rPr>
              <a:t>ishoda</a:t>
            </a:r>
            <a:r>
              <a:rPr lang="en-US" sz="1000" dirty="0">
                <a:solidFill>
                  <a:schemeClr val="bg1">
                    <a:lumMod val="50000"/>
                  </a:schemeClr>
                </a:solidFill>
              </a:rPr>
              <a:t> </a:t>
            </a:r>
            <a:r>
              <a:rPr lang="en-US" sz="1000" dirty="0" err="1">
                <a:solidFill>
                  <a:schemeClr val="bg1">
                    <a:lumMod val="50000"/>
                  </a:schemeClr>
                </a:solidFill>
              </a:rPr>
              <a:t>mentalnog</a:t>
            </a:r>
            <a:r>
              <a:rPr lang="en-US" sz="1000" dirty="0">
                <a:solidFill>
                  <a:schemeClr val="bg1">
                    <a:lumMod val="50000"/>
                  </a:schemeClr>
                </a:solidFill>
              </a:rPr>
              <a:t> </a:t>
            </a:r>
            <a:r>
              <a:rPr lang="en-US" sz="1000" dirty="0" err="1">
                <a:solidFill>
                  <a:schemeClr val="bg1">
                    <a:lumMod val="50000"/>
                  </a:schemeClr>
                </a:solidFill>
              </a:rPr>
              <a:t>zdravlja</a:t>
            </a:r>
            <a:r>
              <a:rPr lang="en-US" sz="1000" dirty="0">
                <a:solidFill>
                  <a:schemeClr val="bg1">
                    <a:lumMod val="50000"/>
                  </a:schemeClr>
                </a:solidFill>
              </a:rPr>
              <a:t>? </a:t>
            </a:r>
            <a:r>
              <a:rPr lang="en-US" sz="1000" dirty="0" err="1">
                <a:solidFill>
                  <a:schemeClr val="bg1">
                    <a:lumMod val="50000"/>
                  </a:schemeClr>
                </a:solidFill>
              </a:rPr>
              <a:t>Sistematski</a:t>
            </a:r>
            <a:r>
              <a:rPr lang="en-US" sz="1000" dirty="0">
                <a:solidFill>
                  <a:schemeClr val="bg1">
                    <a:lumMod val="50000"/>
                  </a:schemeClr>
                </a:solidFill>
              </a:rPr>
              <a:t> </a:t>
            </a:r>
            <a:r>
              <a:rPr lang="en-US" sz="1000" dirty="0" err="1">
                <a:solidFill>
                  <a:schemeClr val="bg1">
                    <a:lumMod val="50000"/>
                  </a:schemeClr>
                </a:solidFill>
              </a:rPr>
              <a:t>pregled</a:t>
            </a:r>
            <a:r>
              <a:rPr lang="en-US" sz="1000" dirty="0">
                <a:solidFill>
                  <a:schemeClr val="bg1">
                    <a:lumMod val="50000"/>
                  </a:schemeClr>
                </a:solidFill>
              </a:rPr>
              <a:t> </a:t>
            </a:r>
            <a:r>
              <a:rPr lang="en-US" sz="1000" dirty="0" err="1">
                <a:solidFill>
                  <a:schemeClr val="bg1">
                    <a:lumMod val="50000"/>
                  </a:schemeClr>
                </a:solidFill>
              </a:rPr>
              <a:t>i</a:t>
            </a:r>
            <a:r>
              <a:rPr lang="en-US" sz="1000" dirty="0">
                <a:solidFill>
                  <a:schemeClr val="bg1">
                    <a:lumMod val="50000"/>
                  </a:schemeClr>
                </a:solidFill>
              </a:rPr>
              <a:t> meta-</a:t>
            </a:r>
            <a:r>
              <a:rPr lang="en-US" sz="1000" dirty="0" err="1">
                <a:solidFill>
                  <a:schemeClr val="bg1">
                    <a:lumMod val="50000"/>
                  </a:schemeClr>
                </a:solidFill>
              </a:rPr>
              <a:t>analiza</a:t>
            </a:r>
            <a:r>
              <a:rPr lang="en-US" sz="1000" dirty="0">
                <a:solidFill>
                  <a:schemeClr val="bg1">
                    <a:lumMod val="50000"/>
                  </a:schemeClr>
                </a:solidFill>
              </a:rPr>
              <a:t>. Environ Int. 2021. </a:t>
            </a:r>
            <a:r>
              <a:rPr lang="en-US" sz="1000" dirty="0">
                <a:solidFill>
                  <a:schemeClr val="bg1">
                    <a:lumMod val="50000"/>
                  </a:schemeClr>
                </a:solidFill>
                <a:hlinkClick r:id="rId2"/>
              </a:rPr>
              <a:t>https://</a:t>
            </a:r>
            <a:r>
              <a:rPr lang="en-US" sz="1000" dirty="0" smtClean="0">
                <a:solidFill>
                  <a:schemeClr val="bg1">
                    <a:lumMod val="50000"/>
                  </a:schemeClr>
                </a:solidFill>
                <a:hlinkClick r:id="rId2"/>
              </a:rPr>
              <a:t>doi.org/10.1016/j.envint.2021.106533</a:t>
            </a:r>
            <a:endParaRPr lang="en-US" sz="1400" dirty="0">
              <a:solidFill>
                <a:schemeClr val="bg1">
                  <a:lumMod val="50000"/>
                </a:schemeClr>
              </a:solidFill>
            </a:endParaRPr>
          </a:p>
        </p:txBody>
      </p:sp>
    </p:spTree>
    <p:extLst>
      <p:ext uri="{BB962C8B-B14F-4D97-AF65-F5344CB8AC3E}">
        <p14:creationId xmlns:p14="http://schemas.microsoft.com/office/powerpoint/2010/main" val="343293788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lstStyle/>
          <a:p>
            <a:r>
              <a:rPr lang="en-US" sz="3200" b="1" dirty="0" err="1"/>
              <a:t>Kako</a:t>
            </a:r>
            <a:r>
              <a:rPr lang="en-US" sz="3200" b="1" dirty="0"/>
              <a:t> </a:t>
            </a:r>
            <a:r>
              <a:rPr lang="en-US" sz="3200" b="1" dirty="0" err="1"/>
              <a:t>klimatske</a:t>
            </a:r>
            <a:r>
              <a:rPr lang="en-US" sz="3200" b="1" dirty="0"/>
              <a:t> </a:t>
            </a:r>
            <a:r>
              <a:rPr lang="en-US" sz="3200" b="1" dirty="0" err="1"/>
              <a:t>promene</a:t>
            </a:r>
            <a:r>
              <a:rPr lang="en-US" sz="3200" b="1" dirty="0"/>
              <a:t> </a:t>
            </a:r>
            <a:r>
              <a:rPr lang="en-US" sz="3200" b="1" dirty="0" err="1"/>
              <a:t>utiču</a:t>
            </a:r>
            <a:r>
              <a:rPr lang="en-US" sz="3200" b="1" dirty="0"/>
              <a:t> </a:t>
            </a:r>
            <a:r>
              <a:rPr lang="en-US" sz="3200" b="1" dirty="0" err="1"/>
              <a:t>na</a:t>
            </a:r>
            <a:r>
              <a:rPr lang="en-US" sz="3200" b="1" dirty="0"/>
              <a:t> </a:t>
            </a:r>
            <a:r>
              <a:rPr lang="en-US" sz="3200" b="1" dirty="0" err="1"/>
              <a:t>zdravstveni</a:t>
            </a:r>
            <a:r>
              <a:rPr lang="en-US" sz="3200" b="1" dirty="0"/>
              <a:t> </a:t>
            </a:r>
            <a:r>
              <a:rPr lang="en-US" sz="3200" b="1" dirty="0" err="1"/>
              <a:t>sistem</a:t>
            </a:r>
            <a:r>
              <a:rPr lang="en-US" sz="3200" b="1" dirty="0"/>
              <a:t>?</a:t>
            </a:r>
            <a:endParaRPr lang="hu-HU" sz="3200" b="1" dirty="0"/>
          </a:p>
        </p:txBody>
      </p:sp>
      <p:sp>
        <p:nvSpPr>
          <p:cNvPr id="6" name="Téglalap 5"/>
          <p:cNvSpPr/>
          <p:nvPr/>
        </p:nvSpPr>
        <p:spPr>
          <a:xfrm>
            <a:off x="192505" y="6110018"/>
            <a:ext cx="11401063" cy="246221"/>
          </a:xfrm>
          <a:prstGeom prst="rect">
            <a:avLst/>
          </a:prstGeom>
        </p:spPr>
        <p:txBody>
          <a:bodyPr wrap="square" rtlCol="0">
            <a:spAutoFit/>
          </a:bodyPr>
          <a:lstStyle/>
          <a:p>
            <a:r>
              <a:rPr lang="nb-NO" sz="1000" dirty="0" smtClean="0">
                <a:solidFill>
                  <a:schemeClr val="bg1">
                    <a:lumMod val="50000"/>
                  </a:schemeClr>
                </a:solidFill>
                <a:hlinkClick r:id="rId2"/>
              </a:rPr>
              <a:t>https</a:t>
            </a:r>
            <a:r>
              <a:rPr lang="nb-NO" sz="1000" dirty="0">
                <a:solidFill>
                  <a:schemeClr val="bg1">
                    <a:lumMod val="50000"/>
                  </a:schemeClr>
                </a:solidFill>
                <a:hlinkClick r:id="rId2"/>
              </a:rPr>
              <a:t>://</a:t>
            </a:r>
            <a:r>
              <a:rPr lang="nb-NO" sz="1000" dirty="0" smtClean="0">
                <a:solidFill>
                  <a:schemeClr val="bg1">
                    <a:lumMod val="50000"/>
                  </a:schemeClr>
                </a:solidFill>
                <a:hlinkClick r:id="rId2"/>
              </a:rPr>
              <a:t>www.commonwealthfund.org/publications/explainer/2022/may/impact-climate-change-our-health-and-health-systems</a:t>
            </a:r>
            <a:endParaRPr lang="hu-HU" sz="1200" dirty="0"/>
          </a:p>
        </p:txBody>
      </p:sp>
      <p:graphicFrame>
        <p:nvGraphicFramePr>
          <p:cNvPr id="7" name="Tartalom helye 3"/>
          <p:cNvGraphicFramePr>
            <a:graphicFrameLocks/>
          </p:cNvGraphicFramePr>
          <p:nvPr>
            <p:extLst>
              <p:ext uri="{D42A27DB-BD31-4B8C-83A1-F6EECF244321}">
                <p14:modId xmlns:p14="http://schemas.microsoft.com/office/powerpoint/2010/main" val="2624461184"/>
              </p:ext>
            </p:extLst>
          </p:nvPr>
        </p:nvGraphicFramePr>
        <p:xfrm>
          <a:off x="697017" y="1069675"/>
          <a:ext cx="11086666" cy="445123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60874569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lstStyle/>
          <a:p>
            <a:r>
              <a:rPr lang="en-US" sz="3200" b="1" dirty="0" err="1">
                <a:latin typeface="+mn-lt"/>
              </a:rPr>
              <a:t>Kako</a:t>
            </a:r>
            <a:r>
              <a:rPr lang="en-US" sz="3200" b="1" dirty="0">
                <a:latin typeface="+mn-lt"/>
              </a:rPr>
              <a:t> </a:t>
            </a:r>
            <a:r>
              <a:rPr lang="en-US" sz="3200" b="1" dirty="0" err="1">
                <a:latin typeface="+mn-lt"/>
              </a:rPr>
              <a:t>klimatske</a:t>
            </a:r>
            <a:r>
              <a:rPr lang="en-US" sz="3200" b="1" dirty="0">
                <a:latin typeface="+mn-lt"/>
              </a:rPr>
              <a:t> </a:t>
            </a:r>
            <a:r>
              <a:rPr lang="en-US" sz="3200" b="1" dirty="0" err="1">
                <a:latin typeface="+mn-lt"/>
              </a:rPr>
              <a:t>promene</a:t>
            </a:r>
            <a:r>
              <a:rPr lang="en-US" sz="3200" b="1" dirty="0">
                <a:latin typeface="+mn-lt"/>
              </a:rPr>
              <a:t> </a:t>
            </a:r>
            <a:r>
              <a:rPr lang="en-US" sz="3200" b="1" dirty="0" err="1">
                <a:latin typeface="+mn-lt"/>
              </a:rPr>
              <a:t>utiču</a:t>
            </a:r>
            <a:r>
              <a:rPr lang="en-US" sz="3200" b="1" dirty="0">
                <a:latin typeface="+mn-lt"/>
              </a:rPr>
              <a:t> </a:t>
            </a:r>
            <a:r>
              <a:rPr lang="en-US" sz="3200" b="1" dirty="0" err="1">
                <a:latin typeface="+mn-lt"/>
              </a:rPr>
              <a:t>na</a:t>
            </a:r>
            <a:r>
              <a:rPr lang="en-US" sz="3200" b="1" dirty="0">
                <a:latin typeface="+mn-lt"/>
              </a:rPr>
              <a:t> </a:t>
            </a:r>
            <a:r>
              <a:rPr lang="en-US" sz="3200" b="1" dirty="0" err="1">
                <a:latin typeface="+mn-lt"/>
              </a:rPr>
              <a:t>radnu</a:t>
            </a:r>
            <a:r>
              <a:rPr lang="en-US" sz="3200" b="1" dirty="0">
                <a:latin typeface="+mn-lt"/>
              </a:rPr>
              <a:t> </a:t>
            </a:r>
            <a:r>
              <a:rPr lang="en-US" sz="3200" b="1" dirty="0" err="1">
                <a:latin typeface="+mn-lt"/>
              </a:rPr>
              <a:t>snagu</a:t>
            </a:r>
            <a:r>
              <a:rPr lang="en-US" sz="3200" b="1" dirty="0">
                <a:latin typeface="+mn-lt"/>
              </a:rPr>
              <a:t> u </a:t>
            </a:r>
            <a:r>
              <a:rPr lang="en-US" sz="3200" b="1" dirty="0" err="1">
                <a:latin typeface="+mn-lt"/>
              </a:rPr>
              <a:t>zdravstvu</a:t>
            </a:r>
            <a:r>
              <a:rPr lang="en-US" sz="3200" b="1" dirty="0">
                <a:latin typeface="+mn-lt"/>
              </a:rPr>
              <a:t>?</a:t>
            </a:r>
            <a:endParaRPr lang="hu-HU" sz="3200" b="1" dirty="0">
              <a:latin typeface="+mn-lt"/>
            </a:endParaRPr>
          </a:p>
        </p:txBody>
      </p:sp>
      <p:pic>
        <p:nvPicPr>
          <p:cNvPr id="1028" name="Picture 4" descr="Assam Floods: Assam Health Workers Borrow Boats To Reach To Flood-Victims  Amid COVID-1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72630" y="851748"/>
            <a:ext cx="3422470" cy="2106135"/>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As drought tightens its grip on Kenya, a motorcycle ambulance is helping  women to access critical health care | Africa Renewal"/>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847324" y="851748"/>
            <a:ext cx="4111340" cy="2301123"/>
          </a:xfrm>
          <a:prstGeom prst="rect">
            <a:avLst/>
          </a:prstGeom>
          <a:noFill/>
          <a:extLst>
            <a:ext uri="{909E8E84-426E-40DD-AFC4-6F175D3DCCD1}">
              <a14:hiddenFill xmlns:a14="http://schemas.microsoft.com/office/drawing/2010/main">
                <a:solidFill>
                  <a:srgbClr val="FFFFFF"/>
                </a:solidFill>
              </a14:hiddenFill>
            </a:ext>
          </a:extLst>
        </p:spPr>
      </p:pic>
      <p:sp>
        <p:nvSpPr>
          <p:cNvPr id="3" name="Téglalap 2"/>
          <p:cNvSpPr/>
          <p:nvPr/>
        </p:nvSpPr>
        <p:spPr>
          <a:xfrm>
            <a:off x="7716658" y="3152871"/>
            <a:ext cx="4372673" cy="692497"/>
          </a:xfrm>
          <a:prstGeom prst="rect">
            <a:avLst/>
          </a:prstGeom>
        </p:spPr>
        <p:txBody>
          <a:bodyPr wrap="square" rtlCol="0">
            <a:spAutoFit/>
          </a:bodyPr>
          <a:lstStyle/>
          <a:p>
            <a:pPr algn="ctr"/>
            <a:r>
              <a:rPr lang="en-US" sz="1300" dirty="0" err="1"/>
              <a:t>Dok</a:t>
            </a:r>
            <a:r>
              <a:rPr lang="en-US" sz="1300" dirty="0"/>
              <a:t> </a:t>
            </a:r>
            <a:r>
              <a:rPr lang="en-US" sz="1300" dirty="0" err="1"/>
              <a:t>suša</a:t>
            </a:r>
            <a:r>
              <a:rPr lang="en-US" sz="1300" dirty="0"/>
              <a:t> </a:t>
            </a:r>
            <a:r>
              <a:rPr lang="en-US" sz="1300" dirty="0" err="1"/>
              <a:t>pojačava</a:t>
            </a:r>
            <a:r>
              <a:rPr lang="en-US" sz="1300" dirty="0"/>
              <a:t> </a:t>
            </a:r>
            <a:r>
              <a:rPr lang="en-US" sz="1300" dirty="0" err="1"/>
              <a:t>svoj</a:t>
            </a:r>
            <a:r>
              <a:rPr lang="en-US" sz="1300" dirty="0"/>
              <a:t> </a:t>
            </a:r>
            <a:r>
              <a:rPr lang="en-US" sz="1300" dirty="0" err="1"/>
              <a:t>stisak</a:t>
            </a:r>
            <a:r>
              <a:rPr lang="en-US" sz="1300" dirty="0"/>
              <a:t> u </a:t>
            </a:r>
            <a:r>
              <a:rPr lang="en-US" sz="1300" dirty="0" err="1"/>
              <a:t>Keniji</a:t>
            </a:r>
            <a:r>
              <a:rPr lang="en-US" sz="1300" dirty="0"/>
              <a:t>, </a:t>
            </a:r>
            <a:r>
              <a:rPr lang="en-US" sz="1300" dirty="0" err="1"/>
              <a:t>motociklistička</a:t>
            </a:r>
            <a:r>
              <a:rPr lang="en-US" sz="1300" dirty="0"/>
              <a:t> </a:t>
            </a:r>
            <a:r>
              <a:rPr lang="en-US" sz="1300" dirty="0" err="1"/>
              <a:t>ambulanta</a:t>
            </a:r>
            <a:r>
              <a:rPr lang="en-US" sz="1300" dirty="0"/>
              <a:t> </a:t>
            </a:r>
            <a:r>
              <a:rPr lang="en-US" sz="1300" dirty="0" err="1"/>
              <a:t>pomaže</a:t>
            </a:r>
            <a:r>
              <a:rPr lang="en-US" sz="1300" dirty="0"/>
              <a:t> </a:t>
            </a:r>
            <a:r>
              <a:rPr lang="en-US" sz="1300" dirty="0" err="1"/>
              <a:t>ženama</a:t>
            </a:r>
            <a:r>
              <a:rPr lang="en-US" sz="1300" dirty="0"/>
              <a:t> da </a:t>
            </a:r>
            <a:r>
              <a:rPr lang="en-US" sz="1300" dirty="0" err="1"/>
              <a:t>pristupe</a:t>
            </a:r>
            <a:r>
              <a:rPr lang="en-US" sz="1300" dirty="0"/>
              <a:t> </a:t>
            </a:r>
            <a:r>
              <a:rPr lang="en-US" sz="1300" dirty="0" err="1"/>
              <a:t>kritičnoj</a:t>
            </a:r>
            <a:r>
              <a:rPr lang="en-US" sz="1300" dirty="0"/>
              <a:t> </a:t>
            </a:r>
            <a:r>
              <a:rPr lang="en-US" sz="1300" dirty="0" err="1"/>
              <a:t>zdravstvenoj</a:t>
            </a:r>
            <a:r>
              <a:rPr lang="en-US" sz="1300" dirty="0"/>
              <a:t> </a:t>
            </a:r>
            <a:r>
              <a:rPr lang="en-US" sz="1300" dirty="0" err="1"/>
              <a:t>zaštiti</a:t>
            </a:r>
            <a:r>
              <a:rPr lang="en-US" sz="1300" dirty="0"/>
              <a:t> (</a:t>
            </a:r>
            <a:r>
              <a:rPr lang="en-US" sz="1300" dirty="0" err="1"/>
              <a:t>Izvor</a:t>
            </a:r>
            <a:r>
              <a:rPr lang="en-US" sz="1300" dirty="0"/>
              <a:t>: un.org/</a:t>
            </a:r>
            <a:r>
              <a:rPr lang="en-US" sz="1300" dirty="0" err="1"/>
              <a:t>africarenewal</a:t>
            </a:r>
            <a:r>
              <a:rPr lang="en-US" sz="1300" dirty="0"/>
              <a:t>, </a:t>
            </a:r>
            <a:r>
              <a:rPr lang="en-US" sz="1300" dirty="0" err="1"/>
              <a:t>pristupljeno</a:t>
            </a:r>
            <a:r>
              <a:rPr lang="en-US" sz="1300" dirty="0"/>
              <a:t> 14.6.2023.)</a:t>
            </a:r>
          </a:p>
        </p:txBody>
      </p:sp>
      <p:sp>
        <p:nvSpPr>
          <p:cNvPr id="4" name="Téglalap 3"/>
          <p:cNvSpPr/>
          <p:nvPr/>
        </p:nvSpPr>
        <p:spPr>
          <a:xfrm>
            <a:off x="4022157" y="2957883"/>
            <a:ext cx="3694499" cy="692497"/>
          </a:xfrm>
          <a:prstGeom prst="rect">
            <a:avLst/>
          </a:prstGeom>
        </p:spPr>
        <p:txBody>
          <a:bodyPr wrap="square" rtlCol="0">
            <a:spAutoFit/>
          </a:bodyPr>
          <a:lstStyle/>
          <a:p>
            <a:pPr algn="ctr"/>
            <a:r>
              <a:rPr lang="en-US" sz="1300" dirty="0" err="1"/>
              <a:t>Zdravstveni</a:t>
            </a:r>
            <a:r>
              <a:rPr lang="en-US" sz="1300" dirty="0"/>
              <a:t> </a:t>
            </a:r>
            <a:r>
              <a:rPr lang="en-US" sz="1300" dirty="0" err="1"/>
              <a:t>radnici</a:t>
            </a:r>
            <a:r>
              <a:rPr lang="en-US" sz="1300" dirty="0"/>
              <a:t> Asama „</a:t>
            </a:r>
            <a:r>
              <a:rPr lang="en-US" sz="1300" dirty="0" err="1"/>
              <a:t>pozajmljuju</a:t>
            </a:r>
            <a:r>
              <a:rPr lang="en-US" sz="1300" dirty="0"/>
              <a:t>“ </a:t>
            </a:r>
            <a:r>
              <a:rPr lang="en-US" sz="1300" dirty="0" err="1"/>
              <a:t>čamce</a:t>
            </a:r>
            <a:r>
              <a:rPr lang="en-US" sz="1300" dirty="0"/>
              <a:t> da bi </a:t>
            </a:r>
            <a:r>
              <a:rPr lang="en-US" sz="1300" dirty="0" err="1"/>
              <a:t>stigli</a:t>
            </a:r>
            <a:r>
              <a:rPr lang="en-US" sz="1300" dirty="0"/>
              <a:t> do </a:t>
            </a:r>
            <a:r>
              <a:rPr lang="en-US" sz="1300" dirty="0" err="1"/>
              <a:t>žrtava</a:t>
            </a:r>
            <a:r>
              <a:rPr lang="en-US" sz="1300" dirty="0"/>
              <a:t> </a:t>
            </a:r>
            <a:r>
              <a:rPr lang="en-US" sz="1300" dirty="0" err="1"/>
              <a:t>poplava</a:t>
            </a:r>
            <a:r>
              <a:rPr lang="en-US" sz="1300" dirty="0"/>
              <a:t> </a:t>
            </a:r>
            <a:r>
              <a:rPr lang="en-US" sz="1300" dirty="0" err="1"/>
              <a:t>usred</a:t>
            </a:r>
            <a:r>
              <a:rPr lang="en-US" sz="1300" dirty="0"/>
              <a:t> KOVID-a (</a:t>
            </a:r>
            <a:r>
              <a:rPr lang="en-US" sz="1300" dirty="0" err="1"/>
              <a:t>Izvor</a:t>
            </a:r>
            <a:r>
              <a:rPr lang="en-US" sz="1300" dirty="0"/>
              <a:t>: ndtv.com/</a:t>
            </a:r>
            <a:r>
              <a:rPr lang="en-US" sz="1300" dirty="0" err="1"/>
              <a:t>india</a:t>
            </a:r>
            <a:r>
              <a:rPr lang="en-US" sz="1300" dirty="0"/>
              <a:t>-news, </a:t>
            </a:r>
            <a:r>
              <a:rPr lang="en-US" sz="1300" dirty="0" err="1"/>
              <a:t>pristupljeno</a:t>
            </a:r>
            <a:r>
              <a:rPr lang="en-US" sz="1300" dirty="0"/>
              <a:t> 14.6.2023.)</a:t>
            </a:r>
          </a:p>
        </p:txBody>
      </p:sp>
      <p:pic>
        <p:nvPicPr>
          <p:cNvPr id="1032" name="Picture 8" descr="Mental health problems and burnout among healthcare workers"/>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8829" y="851748"/>
            <a:ext cx="3281577" cy="1848244"/>
          </a:xfrm>
          <a:prstGeom prst="rect">
            <a:avLst/>
          </a:prstGeom>
          <a:noFill/>
          <a:extLst>
            <a:ext uri="{909E8E84-426E-40DD-AFC4-6F175D3DCCD1}">
              <a14:hiddenFill xmlns:a14="http://schemas.microsoft.com/office/drawing/2010/main">
                <a:solidFill>
                  <a:srgbClr val="FFFFFF"/>
                </a:solidFill>
              </a14:hiddenFill>
            </a:ext>
          </a:extLst>
        </p:spPr>
      </p:pic>
      <p:sp>
        <p:nvSpPr>
          <p:cNvPr id="7" name="Téglalap 6"/>
          <p:cNvSpPr/>
          <p:nvPr/>
        </p:nvSpPr>
        <p:spPr>
          <a:xfrm>
            <a:off x="632793" y="2663361"/>
            <a:ext cx="3281577" cy="692497"/>
          </a:xfrm>
          <a:prstGeom prst="rect">
            <a:avLst/>
          </a:prstGeom>
        </p:spPr>
        <p:txBody>
          <a:bodyPr wrap="square" rtlCol="0">
            <a:spAutoFit/>
          </a:bodyPr>
          <a:lstStyle/>
          <a:p>
            <a:pPr algn="ctr"/>
            <a:r>
              <a:rPr lang="en-US" sz="1300" dirty="0" err="1"/>
              <a:t>Problemi</a:t>
            </a:r>
            <a:r>
              <a:rPr lang="en-US" sz="1300" dirty="0"/>
              <a:t> </a:t>
            </a:r>
            <a:r>
              <a:rPr lang="en-US" sz="1300" dirty="0" err="1"/>
              <a:t>mentalnog</a:t>
            </a:r>
            <a:r>
              <a:rPr lang="en-US" sz="1300" dirty="0"/>
              <a:t> </a:t>
            </a:r>
            <a:r>
              <a:rPr lang="en-US" sz="1300" dirty="0" err="1"/>
              <a:t>zdravlja</a:t>
            </a:r>
            <a:r>
              <a:rPr lang="en-US" sz="1300" dirty="0"/>
              <a:t> </a:t>
            </a:r>
            <a:r>
              <a:rPr lang="en-US" sz="1300" dirty="0" err="1"/>
              <a:t>i</a:t>
            </a:r>
            <a:r>
              <a:rPr lang="en-US" sz="1300" dirty="0"/>
              <a:t> </a:t>
            </a:r>
            <a:r>
              <a:rPr lang="en-US" sz="1300" dirty="0" err="1"/>
              <a:t>sagorevanje</a:t>
            </a:r>
            <a:r>
              <a:rPr lang="en-US" sz="1300" dirty="0"/>
              <a:t> </a:t>
            </a:r>
            <a:r>
              <a:rPr lang="en-US" sz="1300" dirty="0" err="1"/>
              <a:t>kod</a:t>
            </a:r>
            <a:r>
              <a:rPr lang="en-US" sz="1300" dirty="0"/>
              <a:t> </a:t>
            </a:r>
            <a:r>
              <a:rPr lang="en-US" sz="1300" dirty="0" err="1"/>
              <a:t>zdravstvenih</a:t>
            </a:r>
            <a:r>
              <a:rPr lang="en-US" sz="1300" dirty="0"/>
              <a:t> </a:t>
            </a:r>
            <a:r>
              <a:rPr lang="en-US" sz="1300" dirty="0" err="1"/>
              <a:t>radnika</a:t>
            </a:r>
            <a:r>
              <a:rPr lang="en-US" sz="1300" dirty="0"/>
              <a:t> (</a:t>
            </a:r>
            <a:r>
              <a:rPr lang="en-US" sz="1300" dirty="0" err="1"/>
              <a:t>Izvor</a:t>
            </a:r>
            <a:r>
              <a:rPr lang="en-US" sz="1300" dirty="0"/>
              <a:t>: healtheuropa.com, </a:t>
            </a:r>
            <a:r>
              <a:rPr lang="en-US" sz="1300" dirty="0" err="1"/>
              <a:t>pristupljeno</a:t>
            </a:r>
            <a:r>
              <a:rPr lang="en-US" sz="1300" dirty="0"/>
              <a:t> 14.06.2023.)</a:t>
            </a:r>
          </a:p>
        </p:txBody>
      </p:sp>
      <p:pic>
        <p:nvPicPr>
          <p:cNvPr id="8" name="Kép 7"/>
          <p:cNvPicPr>
            <a:picLocks noChangeAspect="1"/>
          </p:cNvPicPr>
          <p:nvPr/>
        </p:nvPicPr>
        <p:blipFill>
          <a:blip r:embed="rId6"/>
          <a:stretch>
            <a:fillRect/>
          </a:stretch>
        </p:blipFill>
        <p:spPr>
          <a:xfrm>
            <a:off x="633716" y="3620896"/>
            <a:ext cx="3280654" cy="2187103"/>
          </a:xfrm>
          <a:prstGeom prst="rect">
            <a:avLst/>
          </a:prstGeom>
        </p:spPr>
      </p:pic>
      <p:sp>
        <p:nvSpPr>
          <p:cNvPr id="9" name="Téglalap 8"/>
          <p:cNvSpPr/>
          <p:nvPr/>
        </p:nvSpPr>
        <p:spPr>
          <a:xfrm>
            <a:off x="133807" y="5787371"/>
            <a:ext cx="4174434" cy="492443"/>
          </a:xfrm>
          <a:prstGeom prst="rect">
            <a:avLst/>
          </a:prstGeom>
        </p:spPr>
        <p:txBody>
          <a:bodyPr wrap="square" rtlCol="0">
            <a:spAutoFit/>
          </a:bodyPr>
          <a:lstStyle/>
          <a:p>
            <a:pPr algn="ctr"/>
            <a:r>
              <a:rPr lang="en-US" sz="1300" dirty="0" err="1"/>
              <a:t>Sve</a:t>
            </a:r>
            <a:r>
              <a:rPr lang="en-US" sz="1300" dirty="0"/>
              <a:t> </a:t>
            </a:r>
            <a:r>
              <a:rPr lang="en-US" sz="1300" dirty="0" err="1"/>
              <a:t>veći</a:t>
            </a:r>
            <a:r>
              <a:rPr lang="en-US" sz="1300" dirty="0"/>
              <a:t> </a:t>
            </a:r>
            <a:r>
              <a:rPr lang="en-US" sz="1300" dirty="0" err="1"/>
              <a:t>značaj</a:t>
            </a:r>
            <a:r>
              <a:rPr lang="en-US" sz="1300" dirty="0"/>
              <a:t> medicine </a:t>
            </a:r>
            <a:r>
              <a:rPr lang="en-US" sz="1300" dirty="0" err="1"/>
              <a:t>katastrofa</a:t>
            </a:r>
            <a:r>
              <a:rPr lang="en-US" sz="1300" dirty="0"/>
              <a:t> (</a:t>
            </a:r>
            <a:r>
              <a:rPr lang="en-US" sz="1300" dirty="0" err="1"/>
              <a:t>Izvor</a:t>
            </a:r>
            <a:r>
              <a:rPr lang="en-US" sz="1300" dirty="0"/>
              <a:t>: emag.medicalexpo.com, </a:t>
            </a:r>
            <a:r>
              <a:rPr lang="en-US" sz="1300" dirty="0" err="1"/>
              <a:t>pristupljeno</a:t>
            </a:r>
            <a:r>
              <a:rPr lang="en-US" sz="1300" dirty="0"/>
              <a:t> 14.06.2023.)</a:t>
            </a:r>
          </a:p>
        </p:txBody>
      </p:sp>
      <p:pic>
        <p:nvPicPr>
          <p:cNvPr id="10" name="Kép 9"/>
          <p:cNvPicPr>
            <a:picLocks noChangeAspect="1"/>
          </p:cNvPicPr>
          <p:nvPr/>
        </p:nvPicPr>
        <p:blipFill>
          <a:blip r:embed="rId7"/>
          <a:stretch>
            <a:fillRect/>
          </a:stretch>
        </p:blipFill>
        <p:spPr>
          <a:xfrm>
            <a:off x="4284768" y="3863574"/>
            <a:ext cx="3556267" cy="2370266"/>
          </a:xfrm>
          <a:prstGeom prst="rect">
            <a:avLst/>
          </a:prstGeom>
        </p:spPr>
      </p:pic>
      <p:sp>
        <p:nvSpPr>
          <p:cNvPr id="11" name="Téglalap 10"/>
          <p:cNvSpPr/>
          <p:nvPr/>
        </p:nvSpPr>
        <p:spPr>
          <a:xfrm>
            <a:off x="7595100" y="5495176"/>
            <a:ext cx="3594071" cy="692497"/>
          </a:xfrm>
          <a:prstGeom prst="rect">
            <a:avLst/>
          </a:prstGeom>
        </p:spPr>
        <p:txBody>
          <a:bodyPr wrap="square" rtlCol="0">
            <a:spAutoFit/>
          </a:bodyPr>
          <a:lstStyle/>
          <a:p>
            <a:pPr algn="ctr"/>
            <a:r>
              <a:rPr lang="en-US" sz="1300" dirty="0" err="1"/>
              <a:t>Kuće</a:t>
            </a:r>
            <a:r>
              <a:rPr lang="en-US" sz="1300" dirty="0"/>
              <a:t> gore </a:t>
            </a:r>
            <a:r>
              <a:rPr lang="en-US" sz="1300" dirty="0" err="1"/>
              <a:t>dok</a:t>
            </a:r>
            <a:r>
              <a:rPr lang="en-US" sz="1300" dirty="0"/>
              <a:t> </a:t>
            </a:r>
            <a:r>
              <a:rPr lang="en-US" sz="1300" dirty="0" err="1"/>
              <a:t>ogromni</a:t>
            </a:r>
            <a:r>
              <a:rPr lang="en-US" sz="1300" dirty="0"/>
              <a:t> </a:t>
            </a:r>
            <a:r>
              <a:rPr lang="en-US" sz="1300" dirty="0" err="1"/>
              <a:t>požari</a:t>
            </a:r>
            <a:r>
              <a:rPr lang="en-US" sz="1300" dirty="0"/>
              <a:t> </a:t>
            </a:r>
            <a:r>
              <a:rPr lang="en-US" sz="1300" dirty="0" err="1"/>
              <a:t>evakuišu</a:t>
            </a:r>
            <a:r>
              <a:rPr lang="en-US" sz="1300" dirty="0"/>
              <a:t> </a:t>
            </a:r>
            <a:r>
              <a:rPr lang="en-US" sz="1300" dirty="0" err="1"/>
              <a:t>šest</a:t>
            </a:r>
            <a:r>
              <a:rPr lang="en-US" sz="1300" dirty="0"/>
              <a:t> </a:t>
            </a:r>
            <a:r>
              <a:rPr lang="en-US" sz="1300" dirty="0" err="1"/>
              <a:t>zajednica</a:t>
            </a:r>
            <a:r>
              <a:rPr lang="en-US" sz="1300" dirty="0"/>
              <a:t> </a:t>
            </a:r>
            <a:r>
              <a:rPr lang="en-US" sz="1300" dirty="0" err="1"/>
              <a:t>na</a:t>
            </a:r>
            <a:r>
              <a:rPr lang="en-US" sz="1300" dirty="0"/>
              <a:t> </a:t>
            </a:r>
            <a:r>
              <a:rPr lang="en-US" sz="1300" dirty="0" err="1"/>
              <a:t>području</a:t>
            </a:r>
            <a:r>
              <a:rPr lang="en-US" sz="1300" dirty="0"/>
              <a:t> </a:t>
            </a:r>
            <a:r>
              <a:rPr lang="en-US" sz="1300" dirty="0" err="1"/>
              <a:t>Jerusalima</a:t>
            </a:r>
            <a:r>
              <a:rPr lang="en-US" sz="1300" dirty="0"/>
              <a:t> (</a:t>
            </a:r>
            <a:r>
              <a:rPr lang="en-US" sz="1300" dirty="0" err="1"/>
              <a:t>Izvor</a:t>
            </a:r>
            <a:r>
              <a:rPr lang="en-US" sz="1300" dirty="0"/>
              <a:t>: timesofisrael.com, </a:t>
            </a:r>
            <a:r>
              <a:rPr lang="en-US" sz="1300" dirty="0" err="1"/>
              <a:t>pristupljeno</a:t>
            </a:r>
            <a:r>
              <a:rPr lang="en-US" sz="1300" dirty="0"/>
              <a:t> 14.06.2023.)</a:t>
            </a:r>
          </a:p>
        </p:txBody>
      </p:sp>
    </p:spTree>
    <p:extLst>
      <p:ext uri="{BB962C8B-B14F-4D97-AF65-F5344CB8AC3E}">
        <p14:creationId xmlns:p14="http://schemas.microsoft.com/office/powerpoint/2010/main" val="35211850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362714" y="147972"/>
            <a:ext cx="11896826" cy="549635"/>
          </a:xfrm>
        </p:spPr>
        <p:txBody>
          <a:bodyPr rtlCol="0">
            <a:noAutofit/>
          </a:bodyPr>
          <a:lstStyle/>
          <a:p>
            <a:r>
              <a:rPr lang="en-US" sz="2800" b="1" dirty="0" err="1"/>
              <a:t>Znanje</a:t>
            </a:r>
            <a:r>
              <a:rPr lang="en-US" sz="2800" b="1" dirty="0"/>
              <a:t>, </a:t>
            </a:r>
            <a:r>
              <a:rPr lang="en-US" sz="2800" b="1" dirty="0" err="1"/>
              <a:t>stavovi</a:t>
            </a:r>
            <a:r>
              <a:rPr lang="en-US" sz="2800" b="1" dirty="0"/>
              <a:t> </a:t>
            </a:r>
            <a:r>
              <a:rPr lang="en-US" sz="2800" b="1" dirty="0" err="1"/>
              <a:t>i</a:t>
            </a:r>
            <a:r>
              <a:rPr lang="en-US" sz="2800" b="1" dirty="0"/>
              <a:t> </a:t>
            </a:r>
            <a:r>
              <a:rPr lang="en-US" sz="2800" b="1" dirty="0" err="1"/>
              <a:t>prakse</a:t>
            </a:r>
            <a:r>
              <a:rPr lang="en-US" sz="2800" b="1" dirty="0"/>
              <a:t> u </a:t>
            </a:r>
            <a:r>
              <a:rPr lang="en-US" sz="2800" b="1" dirty="0" err="1"/>
              <a:t>vezi</a:t>
            </a:r>
            <a:r>
              <a:rPr lang="en-US" sz="2800" b="1" dirty="0"/>
              <a:t> </a:t>
            </a:r>
            <a:r>
              <a:rPr lang="en-US" sz="2800" b="1" dirty="0" err="1"/>
              <a:t>sa</a:t>
            </a:r>
            <a:r>
              <a:rPr lang="en-US" sz="2800" b="1" dirty="0"/>
              <a:t> </a:t>
            </a:r>
            <a:r>
              <a:rPr lang="en-US" sz="2800" b="1" dirty="0" err="1"/>
              <a:t>klimatskim</a:t>
            </a:r>
            <a:r>
              <a:rPr lang="en-US" sz="2800" b="1" dirty="0"/>
              <a:t> </a:t>
            </a:r>
            <a:r>
              <a:rPr lang="en-US" sz="2800" b="1" dirty="0" err="1"/>
              <a:t>promenama</a:t>
            </a:r>
            <a:r>
              <a:rPr lang="en-US" sz="2800" b="1" dirty="0"/>
              <a:t> </a:t>
            </a:r>
            <a:r>
              <a:rPr lang="en-US" sz="2800" b="1" dirty="0" err="1"/>
              <a:t>i</a:t>
            </a:r>
            <a:r>
              <a:rPr lang="en-US" sz="2800" b="1" dirty="0"/>
              <a:t> </a:t>
            </a:r>
            <a:r>
              <a:rPr lang="en-US" sz="2800" b="1" dirty="0" err="1"/>
              <a:t>njihovim</a:t>
            </a:r>
            <a:r>
              <a:rPr lang="en-US" sz="2800" b="1" dirty="0"/>
              <a:t> </a:t>
            </a:r>
            <a:r>
              <a:rPr lang="en-US" sz="2800" b="1" dirty="0" err="1"/>
              <a:t>zdravstvenim</a:t>
            </a:r>
            <a:r>
              <a:rPr lang="en-US" sz="2800" b="1" dirty="0"/>
              <a:t> </a:t>
            </a:r>
            <a:r>
              <a:rPr lang="en-US" sz="2800" b="1" dirty="0" err="1"/>
              <a:t>aspektima</a:t>
            </a:r>
            <a:r>
              <a:rPr lang="en-US" sz="2800" b="1" dirty="0"/>
              <a:t> </a:t>
            </a:r>
            <a:r>
              <a:rPr lang="en-US" sz="2800" b="1" dirty="0" err="1"/>
              <a:t>među</a:t>
            </a:r>
            <a:r>
              <a:rPr lang="en-US" sz="2800" b="1" dirty="0"/>
              <a:t> </a:t>
            </a:r>
            <a:r>
              <a:rPr lang="en-US" sz="2800" b="1" dirty="0" err="1"/>
              <a:t>zdravstvenom</a:t>
            </a:r>
            <a:r>
              <a:rPr lang="en-US" sz="2800" b="1" dirty="0"/>
              <a:t> </a:t>
            </a:r>
            <a:r>
              <a:rPr lang="en-US" sz="2800" b="1" dirty="0" err="1"/>
              <a:t>radnom</a:t>
            </a:r>
            <a:r>
              <a:rPr lang="en-US" sz="2800" b="1" dirty="0"/>
              <a:t> </a:t>
            </a:r>
            <a:r>
              <a:rPr lang="en-US" sz="2800" b="1" dirty="0" err="1"/>
              <a:t>snagom</a:t>
            </a:r>
            <a:r>
              <a:rPr lang="en-US" sz="2800" b="1" dirty="0"/>
              <a:t> u </a:t>
            </a:r>
            <a:r>
              <a:rPr lang="en-US" sz="2800" b="1" dirty="0" err="1"/>
              <a:t>Indiji</a:t>
            </a:r>
            <a:r>
              <a:rPr lang="en-US" sz="2800" b="1" dirty="0"/>
              <a:t> </a:t>
            </a:r>
            <a:endParaRPr lang="hu-HU" sz="2800" b="1" dirty="0"/>
          </a:p>
        </p:txBody>
      </p:sp>
      <p:pic>
        <p:nvPicPr>
          <p:cNvPr id="4" name="Tartalom helye 3"/>
          <p:cNvPicPr>
            <a:picLocks noGrp="1" noChangeAspect="1"/>
          </p:cNvPicPr>
          <p:nvPr>
            <p:ph idx="1"/>
          </p:nvPr>
        </p:nvPicPr>
        <p:blipFill>
          <a:blip r:embed="rId2"/>
          <a:stretch>
            <a:fillRect/>
          </a:stretch>
        </p:blipFill>
        <p:spPr>
          <a:xfrm>
            <a:off x="362714" y="802841"/>
            <a:ext cx="5327202" cy="5370512"/>
          </a:xfrm>
          <a:prstGeom prst="rect">
            <a:avLst/>
          </a:prstGeom>
        </p:spPr>
      </p:pic>
      <p:pic>
        <p:nvPicPr>
          <p:cNvPr id="5" name="Kép 4"/>
          <p:cNvPicPr>
            <a:picLocks noChangeAspect="1"/>
          </p:cNvPicPr>
          <p:nvPr/>
        </p:nvPicPr>
        <p:blipFill>
          <a:blip r:embed="rId3"/>
          <a:stretch>
            <a:fillRect/>
          </a:stretch>
        </p:blipFill>
        <p:spPr>
          <a:xfrm>
            <a:off x="6068707" y="802840"/>
            <a:ext cx="5756031" cy="4140096"/>
          </a:xfrm>
          <a:prstGeom prst="rect">
            <a:avLst/>
          </a:prstGeom>
        </p:spPr>
      </p:pic>
      <p:sp>
        <p:nvSpPr>
          <p:cNvPr id="6" name="Téglalap 5"/>
          <p:cNvSpPr/>
          <p:nvPr/>
        </p:nvSpPr>
        <p:spPr>
          <a:xfrm>
            <a:off x="5920597" y="5096135"/>
            <a:ext cx="6271403" cy="1077218"/>
          </a:xfrm>
          <a:prstGeom prst="rect">
            <a:avLst/>
          </a:prstGeom>
        </p:spPr>
        <p:txBody>
          <a:bodyPr wrap="square" rtlCol="0">
            <a:spAutoFit/>
          </a:bodyPr>
          <a:lstStyle/>
          <a:p>
            <a:r>
              <a:rPr lang="en-US" sz="1400" dirty="0">
                <a:solidFill>
                  <a:schemeClr val="bg1">
                    <a:lumMod val="50000"/>
                  </a:schemeClr>
                </a:solidFill>
              </a:rPr>
              <a:t> </a:t>
            </a:r>
            <a:r>
              <a:rPr lang="en-US" sz="1000" dirty="0" err="1">
                <a:solidFill>
                  <a:schemeClr val="bg1">
                    <a:lumMod val="50000"/>
                  </a:schemeClr>
                </a:solidFill>
              </a:rPr>
              <a:t>Izvor</a:t>
            </a:r>
            <a:r>
              <a:rPr lang="en-US" sz="1000" dirty="0">
                <a:solidFill>
                  <a:schemeClr val="bg1">
                    <a:lumMod val="50000"/>
                  </a:schemeClr>
                </a:solidFill>
              </a:rPr>
              <a:t> (</a:t>
            </a:r>
            <a:r>
              <a:rPr lang="en-US" sz="1000" dirty="0" err="1">
                <a:solidFill>
                  <a:schemeClr val="bg1">
                    <a:lumMod val="50000"/>
                  </a:schemeClr>
                </a:solidFill>
              </a:rPr>
              <a:t>pristupljeno</a:t>
            </a:r>
            <a:r>
              <a:rPr lang="en-US" sz="1000" dirty="0">
                <a:solidFill>
                  <a:schemeClr val="bg1">
                    <a:lumMod val="50000"/>
                  </a:schemeClr>
                </a:solidFill>
              </a:rPr>
              <a:t> 14.06.2023): </a:t>
            </a:r>
            <a:r>
              <a:rPr lang="en-US" sz="1000" dirty="0">
                <a:solidFill>
                  <a:schemeClr val="bg1">
                    <a:lumMod val="50000"/>
                  </a:schemeClr>
                </a:solidFill>
                <a:hlinkClick r:id="rId4"/>
              </a:rPr>
              <a:t>https://en.gaonconnection.com/the-healthcare-sector-has-a-responsibility-to-address-climate-change-and-reduce-its-carbon-footprint-study</a:t>
            </a:r>
            <a:r>
              <a:rPr lang="en-US" sz="1000" dirty="0" smtClean="0">
                <a:solidFill>
                  <a:schemeClr val="bg1">
                    <a:lumMod val="50000"/>
                  </a:schemeClr>
                </a:solidFill>
                <a:hlinkClick r:id="rId4"/>
              </a:rPr>
              <a:t>/</a:t>
            </a:r>
            <a:endParaRPr lang="sr-Latn-RS" sz="1000" dirty="0">
              <a:solidFill>
                <a:schemeClr val="bg1">
                  <a:lumMod val="50000"/>
                </a:schemeClr>
              </a:solidFill>
            </a:endParaRPr>
          </a:p>
          <a:p>
            <a:endParaRPr lang="en-US" sz="1000" dirty="0">
              <a:solidFill>
                <a:schemeClr val="bg1">
                  <a:lumMod val="50000"/>
                </a:schemeClr>
              </a:solidFill>
            </a:endParaRPr>
          </a:p>
          <a:p>
            <a:r>
              <a:rPr lang="en-US" sz="1000" dirty="0" err="1">
                <a:solidFill>
                  <a:schemeClr val="bg1">
                    <a:lumMod val="50000"/>
                  </a:schemeClr>
                </a:solidFill>
              </a:rPr>
              <a:t>Sambat</a:t>
            </a:r>
            <a:r>
              <a:rPr lang="en-US" sz="1000" dirty="0">
                <a:solidFill>
                  <a:schemeClr val="bg1">
                    <a:lumMod val="50000"/>
                  </a:schemeClr>
                </a:solidFill>
              </a:rPr>
              <a:t> </a:t>
            </a:r>
            <a:r>
              <a:rPr lang="en-US" sz="1000" dirty="0" err="1">
                <a:solidFill>
                  <a:schemeClr val="bg1">
                    <a:lumMod val="50000"/>
                  </a:schemeClr>
                </a:solidFill>
              </a:rPr>
              <a:t>i</a:t>
            </a:r>
            <a:r>
              <a:rPr lang="en-US" sz="1000" dirty="0">
                <a:solidFill>
                  <a:schemeClr val="bg1">
                    <a:lumMod val="50000"/>
                  </a:schemeClr>
                </a:solidFill>
              </a:rPr>
              <a:t> </a:t>
            </a:r>
            <a:r>
              <a:rPr lang="en-US" sz="1000" dirty="0" err="1">
                <a:solidFill>
                  <a:schemeClr val="bg1">
                    <a:lumMod val="50000"/>
                  </a:schemeClr>
                </a:solidFill>
              </a:rPr>
              <a:t>sar</a:t>
            </a:r>
            <a:r>
              <a:rPr lang="en-US" sz="1000" dirty="0">
                <a:solidFill>
                  <a:schemeClr val="bg1">
                    <a:lumMod val="50000"/>
                  </a:schemeClr>
                </a:solidFill>
              </a:rPr>
              <a:t>: </a:t>
            </a:r>
            <a:r>
              <a:rPr lang="en-US" sz="1000" dirty="0" err="1">
                <a:solidFill>
                  <a:schemeClr val="bg1">
                    <a:lumMod val="50000"/>
                  </a:schemeClr>
                </a:solidFill>
              </a:rPr>
              <a:t>Znanje</a:t>
            </a:r>
            <a:r>
              <a:rPr lang="en-US" sz="1000" dirty="0">
                <a:solidFill>
                  <a:schemeClr val="bg1">
                    <a:lumMod val="50000"/>
                  </a:schemeClr>
                </a:solidFill>
              </a:rPr>
              <a:t>, </a:t>
            </a:r>
            <a:r>
              <a:rPr lang="en-US" sz="1000" dirty="0" err="1">
                <a:solidFill>
                  <a:schemeClr val="bg1">
                    <a:lumMod val="50000"/>
                  </a:schemeClr>
                </a:solidFill>
              </a:rPr>
              <a:t>stavovi</a:t>
            </a:r>
            <a:r>
              <a:rPr lang="en-US" sz="1000" dirty="0">
                <a:solidFill>
                  <a:schemeClr val="bg1">
                    <a:lumMod val="50000"/>
                  </a:schemeClr>
                </a:solidFill>
              </a:rPr>
              <a:t> </a:t>
            </a:r>
            <a:r>
              <a:rPr lang="en-US" sz="1000" dirty="0" err="1">
                <a:solidFill>
                  <a:schemeClr val="bg1">
                    <a:lumMod val="50000"/>
                  </a:schemeClr>
                </a:solidFill>
              </a:rPr>
              <a:t>i</a:t>
            </a:r>
            <a:r>
              <a:rPr lang="en-US" sz="1000" dirty="0">
                <a:solidFill>
                  <a:schemeClr val="bg1">
                    <a:lumMod val="50000"/>
                  </a:schemeClr>
                </a:solidFill>
              </a:rPr>
              <a:t> </a:t>
            </a:r>
            <a:r>
              <a:rPr lang="en-US" sz="1000" dirty="0" err="1">
                <a:solidFill>
                  <a:schemeClr val="bg1">
                    <a:lumMod val="50000"/>
                  </a:schemeClr>
                </a:solidFill>
              </a:rPr>
              <a:t>prakse</a:t>
            </a:r>
            <a:r>
              <a:rPr lang="en-US" sz="1000" dirty="0">
                <a:solidFill>
                  <a:schemeClr val="bg1">
                    <a:lumMod val="50000"/>
                  </a:schemeClr>
                </a:solidFill>
              </a:rPr>
              <a:t> u </a:t>
            </a:r>
            <a:r>
              <a:rPr lang="en-US" sz="1000" dirty="0" err="1">
                <a:solidFill>
                  <a:schemeClr val="bg1">
                    <a:lumMod val="50000"/>
                  </a:schemeClr>
                </a:solidFill>
              </a:rPr>
              <a:t>vezi</a:t>
            </a:r>
            <a:r>
              <a:rPr lang="en-US" sz="1000" dirty="0">
                <a:solidFill>
                  <a:schemeClr val="bg1">
                    <a:lumMod val="50000"/>
                  </a:schemeClr>
                </a:solidFill>
              </a:rPr>
              <a:t> </a:t>
            </a:r>
            <a:r>
              <a:rPr lang="en-US" sz="1000" dirty="0" err="1">
                <a:solidFill>
                  <a:schemeClr val="bg1">
                    <a:lumMod val="50000"/>
                  </a:schemeClr>
                </a:solidFill>
              </a:rPr>
              <a:t>sa</a:t>
            </a:r>
            <a:r>
              <a:rPr lang="en-US" sz="1000" dirty="0">
                <a:solidFill>
                  <a:schemeClr val="bg1">
                    <a:lumMod val="50000"/>
                  </a:schemeClr>
                </a:solidFill>
              </a:rPr>
              <a:t> </a:t>
            </a:r>
            <a:r>
              <a:rPr lang="en-US" sz="1000" dirty="0" err="1">
                <a:solidFill>
                  <a:schemeClr val="bg1">
                    <a:lumMod val="50000"/>
                  </a:schemeClr>
                </a:solidFill>
              </a:rPr>
              <a:t>klimatskim</a:t>
            </a:r>
            <a:r>
              <a:rPr lang="en-US" sz="1000" dirty="0">
                <a:solidFill>
                  <a:schemeClr val="bg1">
                    <a:lumMod val="50000"/>
                  </a:schemeClr>
                </a:solidFill>
              </a:rPr>
              <a:t> </a:t>
            </a:r>
            <a:r>
              <a:rPr lang="en-US" sz="1000" dirty="0" err="1">
                <a:solidFill>
                  <a:schemeClr val="bg1">
                    <a:lumMod val="50000"/>
                  </a:schemeClr>
                </a:solidFill>
              </a:rPr>
              <a:t>promenama</a:t>
            </a:r>
            <a:r>
              <a:rPr lang="en-US" sz="1000" dirty="0">
                <a:solidFill>
                  <a:schemeClr val="bg1">
                    <a:lumMod val="50000"/>
                  </a:schemeClr>
                </a:solidFill>
              </a:rPr>
              <a:t> </a:t>
            </a:r>
            <a:r>
              <a:rPr lang="en-US" sz="1000" dirty="0" err="1">
                <a:solidFill>
                  <a:schemeClr val="bg1">
                    <a:lumMod val="50000"/>
                  </a:schemeClr>
                </a:solidFill>
              </a:rPr>
              <a:t>i</a:t>
            </a:r>
            <a:r>
              <a:rPr lang="en-US" sz="1000" dirty="0">
                <a:solidFill>
                  <a:schemeClr val="bg1">
                    <a:lumMod val="50000"/>
                  </a:schemeClr>
                </a:solidFill>
              </a:rPr>
              <a:t> </a:t>
            </a:r>
            <a:r>
              <a:rPr lang="en-US" sz="1000" dirty="0" err="1">
                <a:solidFill>
                  <a:schemeClr val="bg1">
                    <a:lumMod val="50000"/>
                  </a:schemeClr>
                </a:solidFill>
              </a:rPr>
              <a:t>njihovim</a:t>
            </a:r>
            <a:r>
              <a:rPr lang="en-US" sz="1000" dirty="0">
                <a:solidFill>
                  <a:schemeClr val="bg1">
                    <a:lumMod val="50000"/>
                  </a:schemeClr>
                </a:solidFill>
              </a:rPr>
              <a:t> </a:t>
            </a:r>
            <a:r>
              <a:rPr lang="en-US" sz="1000" dirty="0" err="1">
                <a:solidFill>
                  <a:schemeClr val="bg1">
                    <a:lumMod val="50000"/>
                  </a:schemeClr>
                </a:solidFill>
              </a:rPr>
              <a:t>zdravstvenim</a:t>
            </a:r>
            <a:r>
              <a:rPr lang="en-US" sz="1000" dirty="0">
                <a:solidFill>
                  <a:schemeClr val="bg1">
                    <a:lumMod val="50000"/>
                  </a:schemeClr>
                </a:solidFill>
              </a:rPr>
              <a:t> </a:t>
            </a:r>
            <a:r>
              <a:rPr lang="en-US" sz="1000" dirty="0" err="1">
                <a:solidFill>
                  <a:schemeClr val="bg1">
                    <a:lumMod val="50000"/>
                  </a:schemeClr>
                </a:solidFill>
              </a:rPr>
              <a:t>aspektima</a:t>
            </a:r>
            <a:r>
              <a:rPr lang="en-US" sz="1000" dirty="0">
                <a:solidFill>
                  <a:schemeClr val="bg1">
                    <a:lumMod val="50000"/>
                  </a:schemeClr>
                </a:solidFill>
              </a:rPr>
              <a:t> </a:t>
            </a:r>
            <a:r>
              <a:rPr lang="en-US" sz="1000" dirty="0" err="1">
                <a:solidFill>
                  <a:schemeClr val="bg1">
                    <a:lumMod val="50000"/>
                  </a:schemeClr>
                </a:solidFill>
              </a:rPr>
              <a:t>među</a:t>
            </a:r>
            <a:r>
              <a:rPr lang="en-US" sz="1000" dirty="0">
                <a:solidFill>
                  <a:schemeClr val="bg1">
                    <a:lumMod val="50000"/>
                  </a:schemeClr>
                </a:solidFill>
              </a:rPr>
              <a:t> </a:t>
            </a:r>
            <a:r>
              <a:rPr lang="en-US" sz="1000" dirty="0" err="1">
                <a:solidFill>
                  <a:schemeClr val="bg1">
                    <a:lumMod val="50000"/>
                  </a:schemeClr>
                </a:solidFill>
              </a:rPr>
              <a:t>zdravstvenom</a:t>
            </a:r>
            <a:r>
              <a:rPr lang="en-US" sz="1000" dirty="0">
                <a:solidFill>
                  <a:schemeClr val="bg1">
                    <a:lumMod val="50000"/>
                  </a:schemeClr>
                </a:solidFill>
              </a:rPr>
              <a:t> </a:t>
            </a:r>
            <a:r>
              <a:rPr lang="en-US" sz="1000" dirty="0" err="1">
                <a:solidFill>
                  <a:schemeClr val="bg1">
                    <a:lumMod val="50000"/>
                  </a:schemeClr>
                </a:solidFill>
              </a:rPr>
              <a:t>radnom</a:t>
            </a:r>
            <a:r>
              <a:rPr lang="en-US" sz="1000" dirty="0">
                <a:solidFill>
                  <a:schemeClr val="bg1">
                    <a:lumMod val="50000"/>
                  </a:schemeClr>
                </a:solidFill>
              </a:rPr>
              <a:t> </a:t>
            </a:r>
            <a:r>
              <a:rPr lang="en-US" sz="1000" dirty="0" err="1">
                <a:solidFill>
                  <a:schemeClr val="bg1">
                    <a:lumMod val="50000"/>
                  </a:schemeClr>
                </a:solidFill>
              </a:rPr>
              <a:t>snagom</a:t>
            </a:r>
            <a:r>
              <a:rPr lang="en-US" sz="1000" dirty="0">
                <a:solidFill>
                  <a:schemeClr val="bg1">
                    <a:lumMod val="50000"/>
                  </a:schemeClr>
                </a:solidFill>
              </a:rPr>
              <a:t> u </a:t>
            </a:r>
            <a:r>
              <a:rPr lang="en-US" sz="1000" dirty="0" err="1">
                <a:solidFill>
                  <a:schemeClr val="bg1">
                    <a:lumMod val="50000"/>
                  </a:schemeClr>
                </a:solidFill>
              </a:rPr>
              <a:t>Indiji</a:t>
            </a:r>
            <a:r>
              <a:rPr lang="en-US" sz="1000" dirty="0">
                <a:solidFill>
                  <a:schemeClr val="bg1">
                    <a:lumMod val="50000"/>
                  </a:schemeClr>
                </a:solidFill>
              </a:rPr>
              <a:t> − </a:t>
            </a:r>
            <a:r>
              <a:rPr lang="en-US" sz="1000" dirty="0" err="1">
                <a:solidFill>
                  <a:schemeClr val="bg1">
                    <a:lumMod val="50000"/>
                  </a:schemeClr>
                </a:solidFill>
              </a:rPr>
              <a:t>Studija</a:t>
            </a:r>
            <a:r>
              <a:rPr lang="en-US" sz="1000" dirty="0">
                <a:solidFill>
                  <a:schemeClr val="bg1">
                    <a:lumMod val="50000"/>
                  </a:schemeClr>
                </a:solidFill>
              </a:rPr>
              <a:t> </a:t>
            </a:r>
            <a:r>
              <a:rPr lang="en-US" sz="1000" dirty="0" err="1">
                <a:solidFill>
                  <a:schemeClr val="bg1">
                    <a:lumMod val="50000"/>
                  </a:schemeClr>
                </a:solidFill>
              </a:rPr>
              <a:t>poprečnog</a:t>
            </a:r>
            <a:r>
              <a:rPr lang="en-US" sz="1000" dirty="0">
                <a:solidFill>
                  <a:schemeClr val="bg1">
                    <a:lumMod val="50000"/>
                  </a:schemeClr>
                </a:solidFill>
              </a:rPr>
              <a:t> </a:t>
            </a:r>
            <a:r>
              <a:rPr lang="en-US" sz="1000" dirty="0" err="1">
                <a:solidFill>
                  <a:schemeClr val="bg1">
                    <a:lumMod val="50000"/>
                  </a:schemeClr>
                </a:solidFill>
              </a:rPr>
              <a:t>preseka</a:t>
            </a:r>
            <a:r>
              <a:rPr lang="en-US" sz="1000" dirty="0">
                <a:solidFill>
                  <a:schemeClr val="bg1">
                    <a:lumMod val="50000"/>
                  </a:schemeClr>
                </a:solidFill>
              </a:rPr>
              <a:t>. </a:t>
            </a:r>
            <a:r>
              <a:rPr lang="en-US" sz="1000" dirty="0" err="1">
                <a:solidFill>
                  <a:schemeClr val="bg1">
                    <a:lumMod val="50000"/>
                  </a:schemeClr>
                </a:solidFill>
              </a:rPr>
              <a:t>Časopis</a:t>
            </a:r>
            <a:r>
              <a:rPr lang="en-US" sz="1000" dirty="0">
                <a:solidFill>
                  <a:schemeClr val="bg1">
                    <a:lumMod val="50000"/>
                  </a:schemeClr>
                </a:solidFill>
              </a:rPr>
              <a:t> </a:t>
            </a:r>
            <a:r>
              <a:rPr lang="en-US" sz="1000" dirty="0" err="1">
                <a:solidFill>
                  <a:schemeClr val="bg1">
                    <a:lumMod val="50000"/>
                  </a:schemeClr>
                </a:solidFill>
              </a:rPr>
              <a:t>za</a:t>
            </a:r>
            <a:r>
              <a:rPr lang="en-US" sz="1000" dirty="0">
                <a:solidFill>
                  <a:schemeClr val="bg1">
                    <a:lumMod val="50000"/>
                  </a:schemeClr>
                </a:solidFill>
              </a:rPr>
              <a:t> </a:t>
            </a:r>
            <a:r>
              <a:rPr lang="en-US" sz="1000" dirty="0" err="1">
                <a:solidFill>
                  <a:schemeClr val="bg1">
                    <a:lumMod val="50000"/>
                  </a:schemeClr>
                </a:solidFill>
              </a:rPr>
              <a:t>klimatske</a:t>
            </a:r>
            <a:r>
              <a:rPr lang="en-US" sz="1000" dirty="0">
                <a:solidFill>
                  <a:schemeClr val="bg1">
                    <a:lumMod val="50000"/>
                  </a:schemeClr>
                </a:solidFill>
              </a:rPr>
              <a:t> </a:t>
            </a:r>
            <a:r>
              <a:rPr lang="en-US" sz="1000" dirty="0" err="1">
                <a:solidFill>
                  <a:schemeClr val="bg1">
                    <a:lumMod val="50000"/>
                  </a:schemeClr>
                </a:solidFill>
              </a:rPr>
              <a:t>promene</a:t>
            </a:r>
            <a:r>
              <a:rPr lang="en-US" sz="1000" dirty="0">
                <a:solidFill>
                  <a:schemeClr val="bg1">
                    <a:lumMod val="50000"/>
                  </a:schemeClr>
                </a:solidFill>
              </a:rPr>
              <a:t> </a:t>
            </a:r>
            <a:r>
              <a:rPr lang="en-US" sz="1000" dirty="0" err="1">
                <a:solidFill>
                  <a:schemeClr val="bg1">
                    <a:lumMod val="50000"/>
                  </a:schemeClr>
                </a:solidFill>
              </a:rPr>
              <a:t>i</a:t>
            </a:r>
            <a:r>
              <a:rPr lang="en-US" sz="1000" dirty="0">
                <a:solidFill>
                  <a:schemeClr val="bg1">
                    <a:lumMod val="50000"/>
                  </a:schemeClr>
                </a:solidFill>
              </a:rPr>
              <a:t> </a:t>
            </a:r>
            <a:r>
              <a:rPr lang="en-US" sz="1000" dirty="0" err="1">
                <a:solidFill>
                  <a:schemeClr val="bg1">
                    <a:lumMod val="50000"/>
                  </a:schemeClr>
                </a:solidFill>
              </a:rPr>
              <a:t>zdravlje</a:t>
            </a:r>
            <a:r>
              <a:rPr lang="en-US" sz="1000" dirty="0">
                <a:solidFill>
                  <a:schemeClr val="bg1">
                    <a:lumMod val="50000"/>
                  </a:schemeClr>
                </a:solidFill>
              </a:rPr>
              <a:t>. 2022. </a:t>
            </a:r>
            <a:r>
              <a:rPr lang="en-US" sz="1000" dirty="0">
                <a:solidFill>
                  <a:schemeClr val="bg1">
                    <a:lumMod val="50000"/>
                  </a:schemeClr>
                </a:solidFill>
                <a:hlinkClick r:id="rId5"/>
              </a:rPr>
              <a:t>https://</a:t>
            </a:r>
            <a:r>
              <a:rPr lang="en-US" sz="1000" dirty="0" smtClean="0">
                <a:solidFill>
                  <a:schemeClr val="bg1">
                    <a:lumMod val="50000"/>
                  </a:schemeClr>
                </a:solidFill>
                <a:hlinkClick r:id="rId5"/>
              </a:rPr>
              <a:t>doi.org/10.1016/j.joclim.2022.100147</a:t>
            </a:r>
            <a:endParaRPr lang="en-US" sz="1400" dirty="0">
              <a:solidFill>
                <a:schemeClr val="bg1">
                  <a:lumMod val="50000"/>
                </a:schemeClr>
              </a:solidFill>
            </a:endParaRPr>
          </a:p>
        </p:txBody>
      </p:sp>
    </p:spTree>
    <p:extLst>
      <p:ext uri="{BB962C8B-B14F-4D97-AF65-F5344CB8AC3E}">
        <p14:creationId xmlns:p14="http://schemas.microsoft.com/office/powerpoint/2010/main" val="401780402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fontScale="90000"/>
          </a:bodyPr>
          <a:lstStyle/>
          <a:p>
            <a:r>
              <a:rPr lang="en-US" b="1" dirty="0" err="1"/>
              <a:t>Klimatske</a:t>
            </a:r>
            <a:r>
              <a:rPr lang="en-US" b="1" dirty="0"/>
              <a:t> </a:t>
            </a:r>
            <a:r>
              <a:rPr lang="en-US" b="1" dirty="0" err="1"/>
              <a:t>promene</a:t>
            </a:r>
            <a:r>
              <a:rPr lang="en-US" b="1" dirty="0"/>
              <a:t> </a:t>
            </a:r>
            <a:r>
              <a:rPr lang="en-US" b="1" dirty="0" err="1"/>
              <a:t>i</a:t>
            </a:r>
            <a:r>
              <a:rPr lang="en-US" b="1" dirty="0"/>
              <a:t> </a:t>
            </a:r>
            <a:r>
              <a:rPr lang="en-US" b="1" dirty="0" err="1"/>
              <a:t>zdravlje</a:t>
            </a:r>
            <a:r>
              <a:rPr lang="en-US" b="1" dirty="0"/>
              <a:t> </a:t>
            </a:r>
            <a:r>
              <a:rPr lang="en-US" b="1" dirty="0" err="1"/>
              <a:t>radnika</a:t>
            </a:r>
            <a:endParaRPr lang="hu-HU" b="1" dirty="0"/>
          </a:p>
        </p:txBody>
      </p:sp>
      <p:graphicFrame>
        <p:nvGraphicFramePr>
          <p:cNvPr id="5" name="Tartalom helye 4"/>
          <p:cNvGraphicFramePr>
            <a:graphicFrameLocks noGrp="1"/>
          </p:cNvGraphicFramePr>
          <p:nvPr>
            <p:ph idx="1"/>
            <p:extLst>
              <p:ext uri="{D42A27DB-BD31-4B8C-83A1-F6EECF244321}">
                <p14:modId xmlns:p14="http://schemas.microsoft.com/office/powerpoint/2010/main" val="2901394882"/>
              </p:ext>
            </p:extLst>
          </p:nvPr>
        </p:nvGraphicFramePr>
        <p:xfrm>
          <a:off x="192505" y="934775"/>
          <a:ext cx="11896825" cy="537089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Téglalap 3"/>
          <p:cNvSpPr/>
          <p:nvPr/>
        </p:nvSpPr>
        <p:spPr>
          <a:xfrm>
            <a:off x="1465719" y="5997895"/>
            <a:ext cx="9657552" cy="892552"/>
          </a:xfrm>
          <a:prstGeom prst="rect">
            <a:avLst/>
          </a:prstGeom>
        </p:spPr>
        <p:txBody>
          <a:bodyPr wrap="square" rtlCol="0">
            <a:spAutoFit/>
          </a:bodyPr>
          <a:lstStyle/>
          <a:p>
            <a:r>
              <a:rPr lang="nb-NO" sz="1000" dirty="0">
                <a:solidFill>
                  <a:schemeClr val="bg1">
                    <a:lumMod val="50000"/>
                  </a:schemeClr>
                </a:solidFill>
              </a:rPr>
              <a:t>Izvor (pristupljeno 14.06.2023): </a:t>
            </a:r>
            <a:r>
              <a:rPr lang="nb-NO" sz="1000" dirty="0">
                <a:solidFill>
                  <a:schemeClr val="bg1">
                    <a:lumMod val="50000"/>
                  </a:schemeClr>
                </a:solidFill>
                <a:hlinkClick r:id="rId7"/>
              </a:rPr>
              <a:t>https://</a:t>
            </a:r>
            <a:r>
              <a:rPr lang="nb-NO" sz="1000" dirty="0" smtClean="0">
                <a:solidFill>
                  <a:schemeClr val="bg1">
                    <a:lumMod val="50000"/>
                  </a:schemeClr>
                </a:solidFill>
                <a:hlinkClick r:id="rId7"/>
              </a:rPr>
              <a:t>www.epa.gov/climateimpacts/climate-change-and-health-workers</a:t>
            </a:r>
            <a:endParaRPr lang="sr-Latn-RS" sz="1000" dirty="0" smtClean="0">
              <a:solidFill>
                <a:schemeClr val="bg1">
                  <a:lumMod val="50000"/>
                </a:schemeClr>
              </a:solidFill>
            </a:endParaRPr>
          </a:p>
          <a:p>
            <a:endParaRPr lang="sr-Latn-RS" sz="1400" dirty="0" smtClean="0">
              <a:solidFill>
                <a:schemeClr val="bg1">
                  <a:lumMod val="50000"/>
                </a:schemeClr>
              </a:solidFill>
            </a:endParaRPr>
          </a:p>
          <a:p>
            <a:endParaRPr lang="sr-Latn-RS" sz="1400" dirty="0">
              <a:solidFill>
                <a:schemeClr val="bg1">
                  <a:lumMod val="50000"/>
                </a:schemeClr>
              </a:solidFill>
            </a:endParaRPr>
          </a:p>
          <a:p>
            <a:endParaRPr lang="nb-NO" sz="1400" dirty="0">
              <a:solidFill>
                <a:schemeClr val="bg1">
                  <a:lumMod val="50000"/>
                </a:schemeClr>
              </a:solidFill>
            </a:endParaRPr>
          </a:p>
        </p:txBody>
      </p:sp>
    </p:spTree>
    <p:extLst>
      <p:ext uri="{BB962C8B-B14F-4D97-AF65-F5344CB8AC3E}">
        <p14:creationId xmlns:p14="http://schemas.microsoft.com/office/powerpoint/2010/main" val="114767850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fontScale="90000"/>
          </a:bodyPr>
          <a:lstStyle/>
          <a:p>
            <a:r>
              <a:rPr lang="en-US" b="1" dirty="0" err="1"/>
              <a:t>Klimatske</a:t>
            </a:r>
            <a:r>
              <a:rPr lang="en-US" b="1" dirty="0"/>
              <a:t> </a:t>
            </a:r>
            <a:r>
              <a:rPr lang="en-US" b="1" dirty="0" err="1"/>
              <a:t>promene</a:t>
            </a:r>
            <a:r>
              <a:rPr lang="en-US" b="1" dirty="0"/>
              <a:t> </a:t>
            </a:r>
            <a:r>
              <a:rPr lang="en-US" b="1" dirty="0" err="1"/>
              <a:t>i</a:t>
            </a:r>
            <a:r>
              <a:rPr lang="en-US" b="1" dirty="0"/>
              <a:t> </a:t>
            </a:r>
            <a:r>
              <a:rPr lang="en-US" b="1" dirty="0" err="1"/>
              <a:t>zdravlje</a:t>
            </a:r>
            <a:r>
              <a:rPr lang="en-US" b="1" dirty="0"/>
              <a:t> </a:t>
            </a:r>
            <a:r>
              <a:rPr lang="en-US" b="1" dirty="0" err="1"/>
              <a:t>radnika</a:t>
            </a:r>
            <a:endParaRPr lang="hu-HU" b="1" dirty="0"/>
          </a:p>
        </p:txBody>
      </p:sp>
      <p:sp>
        <p:nvSpPr>
          <p:cNvPr id="3" name="Tartalom helye 2"/>
          <p:cNvSpPr>
            <a:spLocks noGrp="1"/>
          </p:cNvSpPr>
          <p:nvPr>
            <p:ph idx="1"/>
          </p:nvPr>
        </p:nvSpPr>
        <p:spPr>
          <a:xfrm>
            <a:off x="483078" y="1535502"/>
            <a:ext cx="11352847" cy="4770170"/>
          </a:xfrm>
        </p:spPr>
        <p:txBody>
          <a:bodyPr rtlCol="0">
            <a:normAutofit/>
          </a:bodyPr>
          <a:lstStyle/>
          <a:p>
            <a:pPr marL="0" indent="0">
              <a:lnSpc>
                <a:spcPct val="100000"/>
              </a:lnSpc>
              <a:buNone/>
            </a:pPr>
            <a:r>
              <a:rPr lang="en-US" b="1" dirty="0"/>
              <a:t>1. </a:t>
            </a:r>
            <a:r>
              <a:rPr lang="en-US" b="1" dirty="0" err="1"/>
              <a:t>Toplotne</a:t>
            </a:r>
            <a:r>
              <a:rPr lang="en-US" b="1" dirty="0"/>
              <a:t> </a:t>
            </a:r>
            <a:r>
              <a:rPr lang="en-US" b="1" dirty="0" err="1"/>
              <a:t>bolesti</a:t>
            </a:r>
            <a:endParaRPr lang="en-US" b="1" dirty="0"/>
          </a:p>
          <a:p>
            <a:pPr>
              <a:spcBef>
                <a:spcPts val="0"/>
              </a:spcBef>
            </a:pPr>
            <a:r>
              <a:rPr lang="en-US" sz="2000" dirty="0" err="1"/>
              <a:t>Toplotne</a:t>
            </a:r>
            <a:r>
              <a:rPr lang="en-US" sz="2000" dirty="0"/>
              <a:t> </a:t>
            </a:r>
            <a:r>
              <a:rPr lang="en-US" sz="2000" dirty="0" err="1"/>
              <a:t>bolesti</a:t>
            </a:r>
            <a:r>
              <a:rPr lang="en-US" sz="2000" dirty="0"/>
              <a:t> </a:t>
            </a:r>
            <a:r>
              <a:rPr lang="en-US" sz="2000" dirty="0" err="1"/>
              <a:t>mogu</a:t>
            </a:r>
            <a:r>
              <a:rPr lang="en-US" sz="2000" dirty="0"/>
              <a:t> </a:t>
            </a:r>
            <a:r>
              <a:rPr lang="en-US" sz="2000" dirty="0" err="1"/>
              <a:t>nastati</a:t>
            </a:r>
            <a:r>
              <a:rPr lang="en-US" sz="2000" dirty="0"/>
              <a:t> </a:t>
            </a:r>
            <a:r>
              <a:rPr lang="en-US" sz="2000" dirty="0" err="1"/>
              <a:t>kada</a:t>
            </a:r>
            <a:r>
              <a:rPr lang="en-US" sz="2000" dirty="0"/>
              <a:t> je </a:t>
            </a:r>
            <a:r>
              <a:rPr lang="en-US" sz="2000" dirty="0" err="1"/>
              <a:t>osoba</a:t>
            </a:r>
            <a:r>
              <a:rPr lang="en-US" sz="2000" dirty="0"/>
              <a:t> </a:t>
            </a:r>
            <a:r>
              <a:rPr lang="en-US" sz="2000" dirty="0" err="1"/>
              <a:t>izložena</a:t>
            </a:r>
            <a:r>
              <a:rPr lang="en-US" sz="2000" dirty="0"/>
              <a:t> </a:t>
            </a:r>
            <a:r>
              <a:rPr lang="en-US" sz="2000" dirty="0" err="1"/>
              <a:t>visokim</a:t>
            </a:r>
            <a:r>
              <a:rPr lang="en-US" sz="2000" dirty="0"/>
              <a:t> </a:t>
            </a:r>
            <a:r>
              <a:rPr lang="en-US" sz="2000" dirty="0" err="1"/>
              <a:t>temperaturama</a:t>
            </a:r>
            <a:r>
              <a:rPr lang="en-US" sz="2000" dirty="0"/>
              <a:t> </a:t>
            </a:r>
            <a:r>
              <a:rPr lang="en-US" sz="2000" dirty="0" err="1"/>
              <a:t>i</a:t>
            </a:r>
            <a:r>
              <a:rPr lang="en-US" sz="2000" dirty="0"/>
              <a:t> </a:t>
            </a:r>
            <a:r>
              <a:rPr lang="en-US" sz="2000" dirty="0" err="1"/>
              <a:t>njeno</a:t>
            </a:r>
            <a:r>
              <a:rPr lang="en-US" sz="2000" dirty="0"/>
              <a:t> </a:t>
            </a:r>
            <a:r>
              <a:rPr lang="en-US" sz="2000" dirty="0" err="1"/>
              <a:t>telo</a:t>
            </a:r>
            <a:r>
              <a:rPr lang="en-US" sz="2000" dirty="0"/>
              <a:t> ne </a:t>
            </a:r>
            <a:r>
              <a:rPr lang="en-US" sz="2000" dirty="0" err="1"/>
              <a:t>može</a:t>
            </a:r>
            <a:r>
              <a:rPr lang="en-US" sz="2000" dirty="0"/>
              <a:t> da se </a:t>
            </a:r>
            <a:r>
              <a:rPr lang="en-US" sz="2000" dirty="0" err="1"/>
              <a:t>ohladi</a:t>
            </a:r>
            <a:r>
              <a:rPr lang="en-US" sz="2000" dirty="0"/>
              <a:t>. </a:t>
            </a:r>
          </a:p>
          <a:p>
            <a:pPr>
              <a:spcBef>
                <a:spcPts val="0"/>
              </a:spcBef>
            </a:pPr>
            <a:r>
              <a:rPr lang="en-US" sz="2000" dirty="0" err="1"/>
              <a:t>Kako</a:t>
            </a:r>
            <a:r>
              <a:rPr lang="en-US" sz="2000" dirty="0"/>
              <a:t> se </a:t>
            </a:r>
            <a:r>
              <a:rPr lang="en-US" sz="2000" dirty="0" err="1"/>
              <a:t>klima</a:t>
            </a:r>
            <a:r>
              <a:rPr lang="en-US" sz="2000" dirty="0"/>
              <a:t> </a:t>
            </a:r>
            <a:r>
              <a:rPr lang="en-US" sz="2000" dirty="0" err="1"/>
              <a:t>menja</a:t>
            </a:r>
            <a:r>
              <a:rPr lang="en-US" sz="2000" dirty="0"/>
              <a:t>, </a:t>
            </a:r>
            <a:r>
              <a:rPr lang="en-US" sz="2000" dirty="0" err="1"/>
              <a:t>prosečne</a:t>
            </a:r>
            <a:r>
              <a:rPr lang="en-US" sz="2000" dirty="0"/>
              <a:t> </a:t>
            </a:r>
            <a:r>
              <a:rPr lang="en-US" sz="2000" dirty="0" err="1"/>
              <a:t>i</a:t>
            </a:r>
            <a:r>
              <a:rPr lang="en-US" sz="2000" dirty="0"/>
              <a:t> </a:t>
            </a:r>
            <a:r>
              <a:rPr lang="en-US" sz="2000" dirty="0" err="1"/>
              <a:t>ekstremne</a:t>
            </a:r>
            <a:r>
              <a:rPr lang="en-US" sz="2000" dirty="0"/>
              <a:t> temperature </a:t>
            </a:r>
            <a:r>
              <a:rPr lang="en-US" sz="2000" dirty="0" err="1"/>
              <a:t>rastu</a:t>
            </a:r>
            <a:r>
              <a:rPr lang="en-US" sz="2000" dirty="0"/>
              <a:t>, </a:t>
            </a:r>
            <a:r>
              <a:rPr lang="en-US" sz="2000" dirty="0" err="1"/>
              <a:t>uz</a:t>
            </a:r>
            <a:r>
              <a:rPr lang="en-US" sz="2000" dirty="0"/>
              <a:t> </a:t>
            </a:r>
            <a:r>
              <a:rPr lang="en-US" sz="2000" dirty="0" err="1"/>
              <a:t>toplotne</a:t>
            </a:r>
            <a:r>
              <a:rPr lang="en-US" sz="2000" dirty="0"/>
              <a:t> </a:t>
            </a:r>
            <a:r>
              <a:rPr lang="en-US" sz="2000" dirty="0" err="1"/>
              <a:t>talase</a:t>
            </a:r>
            <a:r>
              <a:rPr lang="en-US" sz="2000" dirty="0"/>
              <a:t>. </a:t>
            </a:r>
          </a:p>
          <a:p>
            <a:pPr>
              <a:lnSpc>
                <a:spcPct val="100000"/>
              </a:lnSpc>
              <a:spcBef>
                <a:spcPts val="0"/>
              </a:spcBef>
            </a:pPr>
            <a:r>
              <a:rPr lang="en-US" sz="2000" dirty="0"/>
              <a:t>Ove </a:t>
            </a:r>
            <a:r>
              <a:rPr lang="en-US" sz="2000" dirty="0" err="1"/>
              <a:t>promene</a:t>
            </a:r>
            <a:r>
              <a:rPr lang="en-US" sz="2000" dirty="0"/>
              <a:t> </a:t>
            </a:r>
            <a:r>
              <a:rPr lang="en-US" sz="2000" dirty="0" err="1"/>
              <a:t>mogu</a:t>
            </a:r>
            <a:r>
              <a:rPr lang="en-US" sz="2000" dirty="0"/>
              <a:t> da </a:t>
            </a:r>
            <a:r>
              <a:rPr lang="en-US" sz="2000" dirty="0" err="1"/>
              <a:t>dovedu</a:t>
            </a:r>
            <a:r>
              <a:rPr lang="en-US" sz="2000" dirty="0"/>
              <a:t> </a:t>
            </a:r>
            <a:r>
              <a:rPr lang="en-US" sz="2000" dirty="0" err="1"/>
              <a:t>radnike</a:t>
            </a:r>
            <a:r>
              <a:rPr lang="en-US" sz="2000" dirty="0"/>
              <a:t> u </a:t>
            </a:r>
            <a:r>
              <a:rPr lang="en-US" sz="2000" dirty="0" err="1"/>
              <a:t>zatvorenom</a:t>
            </a:r>
            <a:r>
              <a:rPr lang="en-US" sz="2000" dirty="0"/>
              <a:t> </a:t>
            </a:r>
            <a:r>
              <a:rPr lang="en-US" sz="2000" dirty="0" err="1"/>
              <a:t>i</a:t>
            </a:r>
            <a:r>
              <a:rPr lang="en-US" sz="2000" dirty="0"/>
              <a:t> </a:t>
            </a:r>
            <a:r>
              <a:rPr lang="en-US" sz="2000" dirty="0" err="1"/>
              <a:t>na</a:t>
            </a:r>
            <a:r>
              <a:rPr lang="en-US" sz="2000" dirty="0"/>
              <a:t> </a:t>
            </a:r>
            <a:r>
              <a:rPr lang="en-US" sz="2000" dirty="0" err="1"/>
              <a:t>otvorenom</a:t>
            </a:r>
            <a:r>
              <a:rPr lang="en-US" sz="2000" dirty="0"/>
              <a:t> u </a:t>
            </a:r>
            <a:r>
              <a:rPr lang="en-US" sz="2000" dirty="0" err="1"/>
              <a:t>veći</a:t>
            </a:r>
            <a:r>
              <a:rPr lang="en-US" sz="2000" dirty="0"/>
              <a:t> </a:t>
            </a:r>
            <a:r>
              <a:rPr lang="en-US" sz="2000" dirty="0" err="1"/>
              <a:t>rizik</a:t>
            </a:r>
            <a:r>
              <a:rPr lang="en-US" sz="2000" dirty="0"/>
              <a:t> od </a:t>
            </a:r>
            <a:r>
              <a:rPr lang="en-US" sz="2000" dirty="0" err="1"/>
              <a:t>bolesti</a:t>
            </a:r>
            <a:r>
              <a:rPr lang="en-US" sz="2000" dirty="0"/>
              <a:t> </a:t>
            </a:r>
            <a:r>
              <a:rPr lang="en-US" sz="2000" dirty="0" err="1"/>
              <a:t>povezanih</a:t>
            </a:r>
            <a:r>
              <a:rPr lang="en-US" sz="2000" dirty="0"/>
              <a:t> </a:t>
            </a:r>
            <a:r>
              <a:rPr lang="en-US" sz="2000" dirty="0" err="1"/>
              <a:t>sa</a:t>
            </a:r>
            <a:r>
              <a:rPr lang="en-US" sz="2000" dirty="0"/>
              <a:t> </a:t>
            </a:r>
            <a:r>
              <a:rPr lang="en-US" sz="2000" dirty="0" err="1"/>
              <a:t>toplotom</a:t>
            </a:r>
            <a:r>
              <a:rPr lang="en-US" sz="2000" dirty="0"/>
              <a:t>, </a:t>
            </a:r>
            <a:r>
              <a:rPr lang="en-US" sz="2000" dirty="0" err="1"/>
              <a:t>kao</a:t>
            </a:r>
            <a:r>
              <a:rPr lang="en-US" sz="2000" dirty="0"/>
              <a:t> </a:t>
            </a:r>
            <a:r>
              <a:rPr lang="en-US" sz="2000" dirty="0" err="1"/>
              <a:t>što</a:t>
            </a:r>
            <a:r>
              <a:rPr lang="en-US" sz="2000" dirty="0"/>
              <a:t> </a:t>
            </a:r>
            <a:r>
              <a:rPr lang="en-US" sz="2000" dirty="0" err="1"/>
              <a:t>su</a:t>
            </a:r>
            <a:r>
              <a:rPr lang="en-US" sz="2000" dirty="0"/>
              <a:t> </a:t>
            </a:r>
            <a:r>
              <a:rPr lang="en-US" sz="2000" dirty="0" err="1"/>
              <a:t>toplotni</a:t>
            </a:r>
            <a:r>
              <a:rPr lang="en-US" sz="2000" dirty="0"/>
              <a:t> </a:t>
            </a:r>
            <a:r>
              <a:rPr lang="en-US" sz="2000" dirty="0" err="1"/>
              <a:t>udar</a:t>
            </a:r>
            <a:r>
              <a:rPr lang="en-US" sz="2000" dirty="0"/>
              <a:t> </a:t>
            </a:r>
            <a:r>
              <a:rPr lang="en-US" sz="2000" dirty="0" err="1"/>
              <a:t>i</a:t>
            </a:r>
            <a:r>
              <a:rPr lang="en-US" sz="2000" dirty="0"/>
              <a:t> </a:t>
            </a:r>
            <a:r>
              <a:rPr lang="en-US" sz="2000" dirty="0" err="1"/>
              <a:t>iscrpljenost</a:t>
            </a:r>
            <a:r>
              <a:rPr lang="en-US" sz="2000" dirty="0"/>
              <a:t>, </a:t>
            </a:r>
            <a:r>
              <a:rPr lang="en-US" sz="2000" dirty="0" err="1"/>
              <a:t>posebno</a:t>
            </a:r>
            <a:r>
              <a:rPr lang="en-US" sz="2000" dirty="0"/>
              <a:t> </a:t>
            </a:r>
            <a:r>
              <a:rPr lang="en-US" sz="2000" dirty="0" err="1"/>
              <a:t>na</a:t>
            </a:r>
            <a:r>
              <a:rPr lang="en-US" sz="2000" dirty="0"/>
              <a:t> </a:t>
            </a:r>
            <a:r>
              <a:rPr lang="en-US" sz="2000" dirty="0" err="1"/>
              <a:t>poslovima</a:t>
            </a:r>
            <a:r>
              <a:rPr lang="en-US" sz="2000" dirty="0"/>
              <a:t> </a:t>
            </a:r>
            <a:r>
              <a:rPr lang="en-US" sz="2000" dirty="0" err="1"/>
              <a:t>koji</a:t>
            </a:r>
            <a:r>
              <a:rPr lang="en-US" sz="2000" dirty="0"/>
              <a:t> </a:t>
            </a:r>
            <a:r>
              <a:rPr lang="en-US" sz="2000" dirty="0" err="1"/>
              <a:t>su</a:t>
            </a:r>
            <a:r>
              <a:rPr lang="en-US" sz="2000" dirty="0"/>
              <a:t> </a:t>
            </a:r>
            <a:r>
              <a:rPr lang="en-US" sz="2000" dirty="0" err="1"/>
              <a:t>fizički</a:t>
            </a:r>
            <a:r>
              <a:rPr lang="en-US" sz="2000" dirty="0"/>
              <a:t> </a:t>
            </a:r>
            <a:r>
              <a:rPr lang="en-US" sz="2000" dirty="0" err="1"/>
              <a:t>zahtevni</a:t>
            </a:r>
            <a:r>
              <a:rPr lang="en-US" sz="2000" dirty="0"/>
              <a:t>.</a:t>
            </a:r>
          </a:p>
          <a:p>
            <a:pPr>
              <a:spcBef>
                <a:spcPts val="0"/>
              </a:spcBef>
            </a:pPr>
            <a:r>
              <a:rPr lang="en-US" sz="2000" dirty="0" err="1"/>
              <a:t>Umor</a:t>
            </a:r>
            <a:r>
              <a:rPr lang="en-US" sz="2000" dirty="0"/>
              <a:t> </a:t>
            </a:r>
            <a:r>
              <a:rPr lang="en-US" sz="2000" dirty="0" err="1"/>
              <a:t>izazvan</a:t>
            </a:r>
            <a:r>
              <a:rPr lang="en-US" sz="2000" dirty="0"/>
              <a:t> </a:t>
            </a:r>
            <a:r>
              <a:rPr lang="en-US" sz="2000" dirty="0" err="1"/>
              <a:t>toplotom</a:t>
            </a:r>
            <a:r>
              <a:rPr lang="en-US" sz="2000" dirty="0"/>
              <a:t> </a:t>
            </a:r>
            <a:r>
              <a:rPr lang="en-US" sz="2000" dirty="0" err="1"/>
              <a:t>takođe</a:t>
            </a:r>
            <a:r>
              <a:rPr lang="en-US" sz="2000" dirty="0"/>
              <a:t> </a:t>
            </a:r>
            <a:r>
              <a:rPr lang="en-US" sz="2000" dirty="0" err="1"/>
              <a:t>može</a:t>
            </a:r>
            <a:r>
              <a:rPr lang="en-US" sz="2000" dirty="0"/>
              <a:t> </a:t>
            </a:r>
            <a:r>
              <a:rPr lang="en-US" sz="2000" dirty="0" err="1"/>
              <a:t>uticati</a:t>
            </a:r>
            <a:r>
              <a:rPr lang="en-US" sz="2000" dirty="0"/>
              <a:t> </a:t>
            </a:r>
            <a:r>
              <a:rPr lang="en-US" sz="2000" dirty="0" err="1"/>
              <a:t>na</a:t>
            </a:r>
            <a:r>
              <a:rPr lang="en-US" sz="2000" dirty="0"/>
              <a:t> </a:t>
            </a:r>
            <a:r>
              <a:rPr lang="en-US" sz="2000" dirty="0" err="1"/>
              <a:t>opreznost</a:t>
            </a:r>
            <a:r>
              <a:rPr lang="en-US" sz="2000" dirty="0"/>
              <a:t> </a:t>
            </a:r>
            <a:r>
              <a:rPr lang="en-US" sz="2000" dirty="0" err="1"/>
              <a:t>radnika</a:t>
            </a:r>
            <a:r>
              <a:rPr lang="en-US" sz="2000" dirty="0"/>
              <a:t> </a:t>
            </a:r>
            <a:r>
              <a:rPr lang="en-US" sz="2000" dirty="0" err="1"/>
              <a:t>na</a:t>
            </a:r>
            <a:r>
              <a:rPr lang="en-US" sz="2000" dirty="0"/>
              <a:t> </a:t>
            </a:r>
            <a:r>
              <a:rPr lang="en-US" sz="2000" dirty="0" err="1"/>
              <a:t>opasnosti</a:t>
            </a:r>
            <a:r>
              <a:rPr lang="en-US" sz="2000" dirty="0"/>
              <a:t> </a:t>
            </a:r>
            <a:r>
              <a:rPr lang="en-US" sz="2000" dirty="0" err="1"/>
              <a:t>vezane</a:t>
            </a:r>
            <a:r>
              <a:rPr lang="en-US" sz="2000" dirty="0"/>
              <a:t> </a:t>
            </a:r>
            <a:r>
              <a:rPr lang="en-US" sz="2000" dirty="0" err="1"/>
              <a:t>za</a:t>
            </a:r>
            <a:r>
              <a:rPr lang="en-US" sz="2000" dirty="0"/>
              <a:t> </a:t>
            </a:r>
            <a:r>
              <a:rPr lang="en-US" sz="2000" dirty="0" err="1"/>
              <a:t>posao</a:t>
            </a:r>
            <a:r>
              <a:rPr lang="en-US" sz="2000" dirty="0"/>
              <a:t>, </a:t>
            </a:r>
            <a:r>
              <a:rPr lang="en-US" sz="2000" dirty="0" err="1"/>
              <a:t>što</a:t>
            </a:r>
            <a:r>
              <a:rPr lang="en-US" sz="2000" dirty="0"/>
              <a:t> </a:t>
            </a:r>
            <a:r>
              <a:rPr lang="en-US" sz="2000" dirty="0" err="1"/>
              <a:t>može</a:t>
            </a:r>
            <a:r>
              <a:rPr lang="en-US" sz="2000" dirty="0"/>
              <a:t> </a:t>
            </a:r>
            <a:r>
              <a:rPr lang="en-US" sz="2000" dirty="0" err="1"/>
              <a:t>povećati</a:t>
            </a:r>
            <a:r>
              <a:rPr lang="en-US" sz="2000" dirty="0"/>
              <a:t> </a:t>
            </a:r>
            <a:r>
              <a:rPr lang="en-US" sz="2000" dirty="0" err="1"/>
              <a:t>šansu</a:t>
            </a:r>
            <a:r>
              <a:rPr lang="en-US" sz="2000" dirty="0"/>
              <a:t> </a:t>
            </a:r>
            <a:r>
              <a:rPr lang="en-US" sz="2000" dirty="0" err="1"/>
              <a:t>za</a:t>
            </a:r>
            <a:r>
              <a:rPr lang="en-US" sz="2000" dirty="0"/>
              <a:t> </a:t>
            </a:r>
            <a:r>
              <a:rPr lang="en-US" sz="2000" dirty="0" err="1"/>
              <a:t>povrede</a:t>
            </a:r>
            <a:r>
              <a:rPr lang="en-US" sz="2000" dirty="0"/>
              <a:t> </a:t>
            </a:r>
            <a:r>
              <a:rPr lang="en-US" sz="2000" dirty="0" err="1"/>
              <a:t>ili</a:t>
            </a:r>
            <a:r>
              <a:rPr lang="en-US" sz="2000" dirty="0"/>
              <a:t> </a:t>
            </a:r>
            <a:r>
              <a:rPr lang="en-US" sz="2000" dirty="0" err="1"/>
              <a:t>smrt</a:t>
            </a:r>
            <a:r>
              <a:rPr lang="en-US" sz="2000" dirty="0"/>
              <a:t>.</a:t>
            </a:r>
          </a:p>
          <a:p>
            <a:pPr>
              <a:spcBef>
                <a:spcPts val="0"/>
              </a:spcBef>
            </a:pPr>
            <a:r>
              <a:rPr lang="en-US" sz="2000" dirty="0" err="1"/>
              <a:t>Građevinski</a:t>
            </a:r>
            <a:r>
              <a:rPr lang="en-US" sz="2000" dirty="0"/>
              <a:t>, </a:t>
            </a:r>
            <a:r>
              <a:rPr lang="en-US" sz="2000" dirty="0" err="1"/>
              <a:t>komunalni</a:t>
            </a:r>
            <a:r>
              <a:rPr lang="en-US" sz="2000" dirty="0"/>
              <a:t>, </a:t>
            </a:r>
            <a:r>
              <a:rPr lang="en-US" sz="2000" dirty="0" err="1"/>
              <a:t>transportni</a:t>
            </a:r>
            <a:r>
              <a:rPr lang="en-US" sz="2000" dirty="0"/>
              <a:t> </a:t>
            </a:r>
            <a:r>
              <a:rPr lang="en-US" sz="2000" dirty="0" err="1"/>
              <a:t>i</a:t>
            </a:r>
            <a:r>
              <a:rPr lang="en-US" sz="2000" dirty="0"/>
              <a:t> </a:t>
            </a:r>
            <a:r>
              <a:rPr lang="en-US" sz="2000" dirty="0" err="1"/>
              <a:t>drugi</a:t>
            </a:r>
            <a:r>
              <a:rPr lang="en-US" sz="2000" dirty="0"/>
              <a:t> </a:t>
            </a:r>
            <a:r>
              <a:rPr lang="en-US" sz="2000" dirty="0" err="1"/>
              <a:t>radnici</a:t>
            </a:r>
            <a:r>
              <a:rPr lang="en-US" sz="2000" dirty="0"/>
              <a:t> </a:t>
            </a:r>
            <a:r>
              <a:rPr lang="en-US" sz="2000" dirty="0" err="1"/>
              <a:t>na</a:t>
            </a:r>
            <a:r>
              <a:rPr lang="en-US" sz="2000" dirty="0"/>
              <a:t> </a:t>
            </a:r>
            <a:r>
              <a:rPr lang="en-US" sz="2000" dirty="0" err="1"/>
              <a:t>otvorenom</a:t>
            </a:r>
            <a:r>
              <a:rPr lang="en-US" sz="2000" dirty="0"/>
              <a:t> </a:t>
            </a:r>
            <a:r>
              <a:rPr lang="en-US" sz="2000" dirty="0" err="1"/>
              <a:t>suočavaju</a:t>
            </a:r>
            <a:r>
              <a:rPr lang="en-US" sz="2000" dirty="0"/>
              <a:t> se </a:t>
            </a:r>
            <a:r>
              <a:rPr lang="en-US" sz="2000" dirty="0" err="1"/>
              <a:t>sa</a:t>
            </a:r>
            <a:r>
              <a:rPr lang="en-US" sz="2000" dirty="0"/>
              <a:t> </a:t>
            </a:r>
            <a:r>
              <a:rPr lang="en-US" sz="2000" dirty="0" err="1"/>
              <a:t>dodatnim</a:t>
            </a:r>
            <a:r>
              <a:rPr lang="en-US" sz="2000" dirty="0"/>
              <a:t> </a:t>
            </a:r>
            <a:r>
              <a:rPr lang="en-US" sz="2000" dirty="0" err="1"/>
              <a:t>rizicima</a:t>
            </a:r>
            <a:r>
              <a:rPr lang="en-US" sz="2000" dirty="0"/>
              <a:t> </a:t>
            </a:r>
            <a:r>
              <a:rPr lang="en-US" sz="2000" dirty="0" err="1"/>
              <a:t>zbog</a:t>
            </a:r>
            <a:r>
              <a:rPr lang="en-US" sz="2000" dirty="0"/>
              <a:t> </a:t>
            </a:r>
            <a:r>
              <a:rPr lang="en-US" sz="2000" dirty="0" err="1"/>
              <a:t>urbanih</a:t>
            </a:r>
            <a:r>
              <a:rPr lang="en-US" sz="2000" dirty="0"/>
              <a:t> </a:t>
            </a:r>
            <a:r>
              <a:rPr lang="en-US" sz="2000" dirty="0" err="1"/>
              <a:t>toplotnih</a:t>
            </a:r>
            <a:r>
              <a:rPr lang="en-US" sz="2000" dirty="0"/>
              <a:t> </a:t>
            </a:r>
            <a:r>
              <a:rPr lang="en-US" sz="2000" dirty="0" err="1"/>
              <a:t>ostrva</a:t>
            </a:r>
            <a:r>
              <a:rPr lang="en-US" sz="2000" dirty="0"/>
              <a:t>, </a:t>
            </a:r>
            <a:r>
              <a:rPr lang="en-US" sz="2000" dirty="0" err="1"/>
              <a:t>koja</a:t>
            </a:r>
            <a:r>
              <a:rPr lang="en-US" sz="2000" dirty="0"/>
              <a:t> </a:t>
            </a:r>
            <a:r>
              <a:rPr lang="en-US" sz="2000" dirty="0" err="1"/>
              <a:t>mogu</a:t>
            </a:r>
            <a:r>
              <a:rPr lang="en-US" sz="2000" dirty="0"/>
              <a:t> da </a:t>
            </a:r>
            <a:r>
              <a:rPr lang="en-US" sz="2000" dirty="0" err="1"/>
              <a:t>pojačaju</a:t>
            </a:r>
            <a:r>
              <a:rPr lang="en-US" sz="2000" dirty="0"/>
              <a:t> </a:t>
            </a:r>
            <a:r>
              <a:rPr lang="en-US" sz="2000" dirty="0" err="1"/>
              <a:t>i</a:t>
            </a:r>
            <a:r>
              <a:rPr lang="en-US" sz="2000" dirty="0"/>
              <a:t> </a:t>
            </a:r>
            <a:r>
              <a:rPr lang="en-US" sz="2000" dirty="0" err="1"/>
              <a:t>dnevne</a:t>
            </a:r>
            <a:r>
              <a:rPr lang="en-US" sz="2000" dirty="0"/>
              <a:t> </a:t>
            </a:r>
            <a:r>
              <a:rPr lang="en-US" sz="2000" dirty="0" err="1"/>
              <a:t>i</a:t>
            </a:r>
            <a:r>
              <a:rPr lang="en-US" sz="2000" dirty="0"/>
              <a:t> </a:t>
            </a:r>
            <a:r>
              <a:rPr lang="en-US" sz="2000" dirty="0" err="1"/>
              <a:t>noćne</a:t>
            </a:r>
            <a:r>
              <a:rPr lang="en-US" sz="2000" dirty="0"/>
              <a:t> temperature.</a:t>
            </a:r>
          </a:p>
        </p:txBody>
      </p:sp>
      <p:sp>
        <p:nvSpPr>
          <p:cNvPr id="5" name="Téglalap 3"/>
          <p:cNvSpPr/>
          <p:nvPr/>
        </p:nvSpPr>
        <p:spPr>
          <a:xfrm>
            <a:off x="1465719" y="6031147"/>
            <a:ext cx="9657552" cy="523220"/>
          </a:xfrm>
          <a:prstGeom prst="rect">
            <a:avLst/>
          </a:prstGeom>
        </p:spPr>
        <p:txBody>
          <a:bodyPr wrap="square" rtlCol="0">
            <a:spAutoFit/>
          </a:bodyPr>
          <a:lstStyle/>
          <a:p>
            <a:r>
              <a:rPr lang="nb-NO" sz="1400" dirty="0">
                <a:solidFill>
                  <a:schemeClr val="bg1">
                    <a:lumMod val="50000"/>
                  </a:schemeClr>
                </a:solidFill>
              </a:rPr>
              <a:t>Izvor (pristupljeno 14.06.2023): </a:t>
            </a:r>
            <a:r>
              <a:rPr lang="nb-NO" sz="1400" dirty="0">
                <a:solidFill>
                  <a:schemeClr val="bg1">
                    <a:lumMod val="50000"/>
                  </a:schemeClr>
                </a:solidFill>
                <a:hlinkClick r:id="rId2"/>
              </a:rPr>
              <a:t>https://</a:t>
            </a:r>
            <a:r>
              <a:rPr lang="nb-NO" sz="1400" dirty="0" smtClean="0">
                <a:solidFill>
                  <a:schemeClr val="bg1">
                    <a:lumMod val="50000"/>
                  </a:schemeClr>
                </a:solidFill>
                <a:hlinkClick r:id="rId2"/>
              </a:rPr>
              <a:t>www.epa.gov/climateimpacts/climate-change-and-health-workers</a:t>
            </a:r>
            <a:endParaRPr lang="sr-Latn-RS" sz="1400" dirty="0" smtClean="0">
              <a:solidFill>
                <a:schemeClr val="bg1">
                  <a:lumMod val="50000"/>
                </a:schemeClr>
              </a:solidFill>
            </a:endParaRPr>
          </a:p>
          <a:p>
            <a:endParaRPr lang="nb-NO" sz="1400" dirty="0">
              <a:solidFill>
                <a:schemeClr val="bg1">
                  <a:lumMod val="50000"/>
                </a:schemeClr>
              </a:solidFill>
            </a:endParaRPr>
          </a:p>
        </p:txBody>
      </p:sp>
    </p:spTree>
    <p:extLst>
      <p:ext uri="{BB962C8B-B14F-4D97-AF65-F5344CB8AC3E}">
        <p14:creationId xmlns:p14="http://schemas.microsoft.com/office/powerpoint/2010/main" val="392678199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fontScale="90000"/>
          </a:bodyPr>
          <a:lstStyle/>
          <a:p>
            <a:r>
              <a:rPr lang="en-US" b="1" dirty="0" err="1"/>
              <a:t>Klimatske</a:t>
            </a:r>
            <a:r>
              <a:rPr lang="en-US" b="1" dirty="0"/>
              <a:t> </a:t>
            </a:r>
            <a:r>
              <a:rPr lang="en-US" b="1" dirty="0" err="1"/>
              <a:t>promene</a:t>
            </a:r>
            <a:r>
              <a:rPr lang="en-US" b="1" dirty="0"/>
              <a:t> </a:t>
            </a:r>
            <a:r>
              <a:rPr lang="en-US" b="1" dirty="0" err="1"/>
              <a:t>i</a:t>
            </a:r>
            <a:r>
              <a:rPr lang="en-US" b="1" dirty="0"/>
              <a:t> </a:t>
            </a:r>
            <a:r>
              <a:rPr lang="en-US" b="1" dirty="0" err="1"/>
              <a:t>zdravlje</a:t>
            </a:r>
            <a:r>
              <a:rPr lang="en-US" b="1" dirty="0"/>
              <a:t> </a:t>
            </a:r>
            <a:r>
              <a:rPr lang="en-US" b="1" dirty="0" err="1"/>
              <a:t>radnika</a:t>
            </a:r>
            <a:endParaRPr lang="hu-HU" b="1" dirty="0"/>
          </a:p>
        </p:txBody>
      </p:sp>
      <p:sp>
        <p:nvSpPr>
          <p:cNvPr id="3" name="Tartalom helye 2"/>
          <p:cNvSpPr>
            <a:spLocks noGrp="1"/>
          </p:cNvSpPr>
          <p:nvPr>
            <p:ph idx="1"/>
          </p:nvPr>
        </p:nvSpPr>
        <p:spPr>
          <a:xfrm>
            <a:off x="192504" y="702644"/>
            <a:ext cx="6289319" cy="5570952"/>
          </a:xfrm>
        </p:spPr>
        <p:txBody>
          <a:bodyPr rtlCol="0">
            <a:noAutofit/>
          </a:bodyPr>
          <a:lstStyle/>
          <a:p>
            <a:pPr marL="0" indent="0">
              <a:lnSpc>
                <a:spcPct val="120000"/>
              </a:lnSpc>
              <a:buNone/>
            </a:pPr>
            <a:r>
              <a:rPr lang="en-US" sz="2000" b="1" dirty="0"/>
              <a:t>2. </a:t>
            </a:r>
            <a:r>
              <a:rPr lang="en-US" sz="2000" b="1" dirty="0" err="1"/>
              <a:t>Respiratorne</a:t>
            </a:r>
            <a:r>
              <a:rPr lang="en-US" sz="2000" b="1" dirty="0"/>
              <a:t> </a:t>
            </a:r>
            <a:r>
              <a:rPr lang="en-US" sz="2000" b="1" dirty="0" err="1"/>
              <a:t>bolesti</a:t>
            </a:r>
            <a:endParaRPr lang="en-US" sz="2000" b="1" dirty="0"/>
          </a:p>
          <a:p>
            <a:pPr>
              <a:lnSpc>
                <a:spcPct val="120000"/>
              </a:lnSpc>
              <a:spcAft>
                <a:spcPts val="0"/>
              </a:spcAft>
            </a:pPr>
            <a:r>
              <a:rPr lang="en-US" sz="2000" b="1" i="1" dirty="0" err="1"/>
              <a:t>Kvalitet</a:t>
            </a:r>
            <a:r>
              <a:rPr lang="en-US" sz="2000" b="1" i="1" dirty="0"/>
              <a:t> </a:t>
            </a:r>
            <a:r>
              <a:rPr lang="en-US" sz="2000" b="1" i="1" dirty="0" err="1"/>
              <a:t>vazduha</a:t>
            </a:r>
            <a:endParaRPr lang="en-US" sz="2000" b="1" i="1" dirty="0"/>
          </a:p>
          <a:p>
            <a:pPr lvl="1">
              <a:lnSpc>
                <a:spcPct val="120000"/>
              </a:lnSpc>
              <a:spcBef>
                <a:spcPts val="0"/>
              </a:spcBef>
            </a:pPr>
            <a:r>
              <a:rPr lang="en-US" sz="1600" dirty="0" err="1"/>
              <a:t>Klimatske</a:t>
            </a:r>
            <a:r>
              <a:rPr lang="en-US" sz="1600" dirty="0"/>
              <a:t> </a:t>
            </a:r>
            <a:r>
              <a:rPr lang="en-US" sz="1600" dirty="0" err="1"/>
              <a:t>promene</a:t>
            </a:r>
            <a:r>
              <a:rPr lang="en-US" sz="1600" dirty="0"/>
              <a:t> </a:t>
            </a:r>
            <a:r>
              <a:rPr lang="en-US" sz="1600" dirty="0" err="1"/>
              <a:t>će</a:t>
            </a:r>
            <a:r>
              <a:rPr lang="en-US" sz="1600" dirty="0"/>
              <a:t> </a:t>
            </a:r>
            <a:r>
              <a:rPr lang="en-US" sz="1600" dirty="0" err="1"/>
              <a:t>uticati</a:t>
            </a:r>
            <a:r>
              <a:rPr lang="en-US" sz="1600" dirty="0"/>
              <a:t> </a:t>
            </a:r>
            <a:r>
              <a:rPr lang="en-US" sz="1600" dirty="0" err="1"/>
              <a:t>na</a:t>
            </a:r>
            <a:r>
              <a:rPr lang="en-US" sz="1600" dirty="0"/>
              <a:t> </a:t>
            </a:r>
            <a:r>
              <a:rPr lang="en-US" sz="1600" dirty="0" err="1"/>
              <a:t>kvalitet</a:t>
            </a:r>
            <a:r>
              <a:rPr lang="en-US" sz="1600" dirty="0"/>
              <a:t> </a:t>
            </a:r>
            <a:r>
              <a:rPr lang="en-US" sz="1600" dirty="0" err="1"/>
              <a:t>vazduha</a:t>
            </a:r>
            <a:r>
              <a:rPr lang="en-US" sz="1600" dirty="0"/>
              <a:t> – </a:t>
            </a:r>
            <a:r>
              <a:rPr lang="en-US" sz="1600" dirty="0" err="1"/>
              <a:t>očekuje</a:t>
            </a:r>
            <a:r>
              <a:rPr lang="en-US" sz="1600" dirty="0"/>
              <a:t> se </a:t>
            </a:r>
            <a:r>
              <a:rPr lang="en-US" sz="1600" dirty="0" err="1"/>
              <a:t>povećanje</a:t>
            </a:r>
            <a:r>
              <a:rPr lang="en-US" sz="1600" dirty="0"/>
              <a:t> </a:t>
            </a:r>
            <a:r>
              <a:rPr lang="en-US" sz="1600" dirty="0" err="1"/>
              <a:t>nekih</a:t>
            </a:r>
            <a:r>
              <a:rPr lang="en-US" sz="1600" dirty="0"/>
              <a:t> </a:t>
            </a:r>
            <a:r>
              <a:rPr lang="en-US" sz="1600" dirty="0" err="1"/>
              <a:t>zagađivača</a:t>
            </a:r>
            <a:r>
              <a:rPr lang="en-US" sz="1600" dirty="0"/>
              <a:t> </a:t>
            </a:r>
            <a:r>
              <a:rPr lang="en-US" sz="1600" dirty="0" err="1"/>
              <a:t>spoljašnjeg</a:t>
            </a:r>
            <a:r>
              <a:rPr lang="en-US" sz="1600" dirty="0"/>
              <a:t> </a:t>
            </a:r>
            <a:r>
              <a:rPr lang="en-US" sz="1600" dirty="0" err="1"/>
              <a:t>vazduha</a:t>
            </a:r>
            <a:r>
              <a:rPr lang="en-US" sz="1600" dirty="0"/>
              <a:t> (O3 </a:t>
            </a:r>
            <a:r>
              <a:rPr lang="en-US" sz="1600" dirty="0" err="1"/>
              <a:t>i</a:t>
            </a:r>
            <a:r>
              <a:rPr lang="en-US" sz="1600" dirty="0"/>
              <a:t> PM).</a:t>
            </a:r>
          </a:p>
          <a:p>
            <a:pPr lvl="1">
              <a:lnSpc>
                <a:spcPct val="120000"/>
              </a:lnSpc>
            </a:pPr>
            <a:r>
              <a:rPr lang="en-US" sz="1600" dirty="0" err="1"/>
              <a:t>Radnici</a:t>
            </a:r>
            <a:r>
              <a:rPr lang="en-US" sz="1600" dirty="0"/>
              <a:t> </a:t>
            </a:r>
            <a:r>
              <a:rPr lang="en-US" sz="1600" dirty="0" err="1"/>
              <a:t>na</a:t>
            </a:r>
            <a:r>
              <a:rPr lang="en-US" sz="1600" dirty="0"/>
              <a:t> </a:t>
            </a:r>
            <a:r>
              <a:rPr lang="en-US" sz="1600" dirty="0" err="1"/>
              <a:t>otvorenom</a:t>
            </a:r>
            <a:r>
              <a:rPr lang="en-US" sz="1600" dirty="0"/>
              <a:t>, </a:t>
            </a:r>
            <a:r>
              <a:rPr lang="en-US" sz="1600" dirty="0" err="1"/>
              <a:t>uključujući</a:t>
            </a:r>
            <a:r>
              <a:rPr lang="en-US" sz="1600" dirty="0"/>
              <a:t> </a:t>
            </a:r>
            <a:r>
              <a:rPr lang="en-US" sz="1600" dirty="0" err="1"/>
              <a:t>poljoprivredne</a:t>
            </a:r>
            <a:r>
              <a:rPr lang="en-US" sz="1600" dirty="0"/>
              <a:t> </a:t>
            </a:r>
            <a:r>
              <a:rPr lang="en-US" sz="1600" dirty="0" err="1"/>
              <a:t>radnike</a:t>
            </a:r>
            <a:r>
              <a:rPr lang="en-US" sz="1600" dirty="0"/>
              <a:t> </a:t>
            </a:r>
            <a:r>
              <a:rPr lang="en-US" sz="1600" dirty="0" err="1"/>
              <a:t>i</a:t>
            </a:r>
            <a:r>
              <a:rPr lang="en-US" sz="1600" dirty="0"/>
              <a:t> </a:t>
            </a:r>
            <a:r>
              <a:rPr lang="en-US" sz="1600" dirty="0" err="1"/>
              <a:t>radnike</a:t>
            </a:r>
            <a:r>
              <a:rPr lang="en-US" sz="1600" dirty="0"/>
              <a:t> </a:t>
            </a:r>
            <a:r>
              <a:rPr lang="en-US" sz="1600" dirty="0" err="1"/>
              <a:t>migrante</a:t>
            </a:r>
            <a:r>
              <a:rPr lang="en-US" sz="1600" dirty="0"/>
              <a:t>, </a:t>
            </a:r>
            <a:r>
              <a:rPr lang="en-US" sz="1600" dirty="0" err="1"/>
              <a:t>mogu</a:t>
            </a:r>
            <a:r>
              <a:rPr lang="en-US" sz="1600" dirty="0"/>
              <a:t> </a:t>
            </a:r>
            <a:r>
              <a:rPr lang="en-US" sz="1600" dirty="0" err="1"/>
              <a:t>biti</a:t>
            </a:r>
            <a:r>
              <a:rPr lang="en-US" sz="1600" dirty="0"/>
              <a:t> </a:t>
            </a:r>
            <a:r>
              <a:rPr lang="en-US" sz="1600" dirty="0" err="1"/>
              <a:t>više</a:t>
            </a:r>
            <a:r>
              <a:rPr lang="en-US" sz="1600" dirty="0"/>
              <a:t> </a:t>
            </a:r>
            <a:r>
              <a:rPr lang="en-US" sz="1600" dirty="0" err="1"/>
              <a:t>izloženi</a:t>
            </a:r>
            <a:r>
              <a:rPr lang="en-US" sz="1600" dirty="0"/>
              <a:t> </a:t>
            </a:r>
            <a:r>
              <a:rPr lang="en-US" sz="1600" dirty="0" err="1"/>
              <a:t>ovim</a:t>
            </a:r>
            <a:r>
              <a:rPr lang="en-US" sz="1600" dirty="0"/>
              <a:t> </a:t>
            </a:r>
            <a:r>
              <a:rPr lang="en-US" sz="1600" dirty="0" err="1"/>
              <a:t>zagađivačima</a:t>
            </a:r>
            <a:r>
              <a:rPr lang="en-US" sz="1600" dirty="0"/>
              <a:t>, </a:t>
            </a:r>
            <a:r>
              <a:rPr lang="en-US" sz="1600" dirty="0" err="1"/>
              <a:t>što</a:t>
            </a:r>
            <a:r>
              <a:rPr lang="en-US" sz="1600" dirty="0"/>
              <a:t> </a:t>
            </a:r>
            <a:r>
              <a:rPr lang="en-US" sz="1600" dirty="0" err="1"/>
              <a:t>može</a:t>
            </a:r>
            <a:r>
              <a:rPr lang="en-US" sz="1600" dirty="0"/>
              <a:t> </a:t>
            </a:r>
            <a:r>
              <a:rPr lang="en-US" sz="1600" dirty="0" err="1"/>
              <a:t>dovesti</a:t>
            </a:r>
            <a:r>
              <a:rPr lang="en-US" sz="1600" dirty="0"/>
              <a:t> do </a:t>
            </a:r>
            <a:r>
              <a:rPr lang="en-US" sz="1600" dirty="0" err="1"/>
              <a:t>respiratornih</a:t>
            </a:r>
            <a:r>
              <a:rPr lang="en-US" sz="1600" dirty="0"/>
              <a:t> </a:t>
            </a:r>
            <a:r>
              <a:rPr lang="en-US" sz="1600" dirty="0" err="1"/>
              <a:t>bolesti</a:t>
            </a:r>
            <a:r>
              <a:rPr lang="en-US" sz="1600" dirty="0"/>
              <a:t>, </a:t>
            </a:r>
            <a:r>
              <a:rPr lang="en-US" sz="1600" dirty="0" err="1"/>
              <a:t>uključujući</a:t>
            </a:r>
            <a:r>
              <a:rPr lang="en-US" sz="1600" dirty="0"/>
              <a:t> </a:t>
            </a:r>
            <a:r>
              <a:rPr lang="en-US" sz="1600" dirty="0" err="1"/>
              <a:t>astmu</a:t>
            </a:r>
            <a:r>
              <a:rPr lang="en-US" sz="1600" dirty="0"/>
              <a:t>.</a:t>
            </a:r>
          </a:p>
          <a:p>
            <a:pPr>
              <a:lnSpc>
                <a:spcPct val="120000"/>
              </a:lnSpc>
              <a:spcAft>
                <a:spcPts val="0"/>
              </a:spcAft>
            </a:pPr>
            <a:r>
              <a:rPr lang="en-US" sz="2000" b="1" i="1" dirty="0" err="1"/>
              <a:t>Polen</a:t>
            </a:r>
            <a:endParaRPr lang="en-US" sz="2000" b="1" i="1" dirty="0"/>
          </a:p>
          <a:p>
            <a:pPr lvl="1">
              <a:lnSpc>
                <a:spcPct val="120000"/>
              </a:lnSpc>
              <a:spcBef>
                <a:spcPts val="0"/>
              </a:spcBef>
            </a:pPr>
            <a:r>
              <a:rPr lang="en-US" sz="1600" dirty="0" err="1"/>
              <a:t>Ranije</a:t>
            </a:r>
            <a:r>
              <a:rPr lang="en-US" sz="1600" dirty="0"/>
              <a:t> </a:t>
            </a:r>
            <a:r>
              <a:rPr lang="en-US" sz="1600" dirty="0" err="1"/>
              <a:t>prolećno</a:t>
            </a:r>
            <a:r>
              <a:rPr lang="en-US" sz="1600" dirty="0"/>
              <a:t> </a:t>
            </a:r>
            <a:r>
              <a:rPr lang="en-US" sz="1600" dirty="0" err="1"/>
              <a:t>zagrevanje</a:t>
            </a:r>
            <a:r>
              <a:rPr lang="en-US" sz="1600" dirty="0"/>
              <a:t>, </a:t>
            </a:r>
            <a:r>
              <a:rPr lang="en-US" sz="1600" dirty="0" err="1"/>
              <a:t>promene</a:t>
            </a:r>
            <a:r>
              <a:rPr lang="en-US" sz="1600" dirty="0"/>
              <a:t> </a:t>
            </a:r>
            <a:r>
              <a:rPr lang="en-US" sz="1600" dirty="0" err="1"/>
              <a:t>padavina</a:t>
            </a:r>
            <a:r>
              <a:rPr lang="en-US" sz="1600" dirty="0"/>
              <a:t>, </a:t>
            </a:r>
            <a:r>
              <a:rPr lang="en-US" sz="1600" dirty="0" err="1"/>
              <a:t>porast</a:t>
            </a:r>
            <a:r>
              <a:rPr lang="en-US" sz="1600" dirty="0"/>
              <a:t> temperature </a:t>
            </a:r>
            <a:r>
              <a:rPr lang="en-US" sz="1600" dirty="0" err="1"/>
              <a:t>i</a:t>
            </a:r>
            <a:r>
              <a:rPr lang="en-US" sz="1600" dirty="0"/>
              <a:t> </a:t>
            </a:r>
            <a:r>
              <a:rPr lang="en-US" sz="1600" dirty="0" err="1"/>
              <a:t>koncentracije</a:t>
            </a:r>
            <a:r>
              <a:rPr lang="en-US" sz="1600" dirty="0"/>
              <a:t> </a:t>
            </a:r>
            <a:r>
              <a:rPr lang="en-US" sz="1600" dirty="0" err="1"/>
              <a:t>ugljen-dioksida</a:t>
            </a:r>
            <a:r>
              <a:rPr lang="en-US" sz="1600" dirty="0"/>
              <a:t> </a:t>
            </a:r>
            <a:r>
              <a:rPr lang="en-US" sz="1600" dirty="0" err="1"/>
              <a:t>mogu</a:t>
            </a:r>
            <a:r>
              <a:rPr lang="en-US" sz="1600" dirty="0"/>
              <a:t> </a:t>
            </a:r>
            <a:r>
              <a:rPr lang="en-US" sz="1600" dirty="0" err="1"/>
              <a:t>povećati</a:t>
            </a:r>
            <a:r>
              <a:rPr lang="en-US" sz="1600" dirty="0"/>
              <a:t> </a:t>
            </a:r>
            <a:r>
              <a:rPr lang="en-US" sz="1600" dirty="0" err="1"/>
              <a:t>dužinu</a:t>
            </a:r>
            <a:r>
              <a:rPr lang="en-US" sz="1600" dirty="0"/>
              <a:t> </a:t>
            </a:r>
            <a:r>
              <a:rPr lang="en-US" sz="1600" dirty="0" err="1"/>
              <a:t>i</a:t>
            </a:r>
            <a:r>
              <a:rPr lang="en-US" sz="1600" dirty="0"/>
              <a:t> </a:t>
            </a:r>
            <a:r>
              <a:rPr lang="en-US" sz="1600" dirty="0" err="1"/>
              <a:t>ozbiljnost</a:t>
            </a:r>
            <a:r>
              <a:rPr lang="en-US" sz="1600" dirty="0"/>
              <a:t> </a:t>
            </a:r>
            <a:r>
              <a:rPr lang="en-US" sz="1600" dirty="0" err="1"/>
              <a:t>sezone</a:t>
            </a:r>
            <a:r>
              <a:rPr lang="en-US" sz="1600" dirty="0"/>
              <a:t> </a:t>
            </a:r>
            <a:r>
              <a:rPr lang="en-US" sz="1600" dirty="0" err="1"/>
              <a:t>polena</a:t>
            </a:r>
            <a:r>
              <a:rPr lang="en-US" sz="1600" dirty="0"/>
              <a:t>.</a:t>
            </a:r>
          </a:p>
          <a:p>
            <a:pPr lvl="1">
              <a:lnSpc>
                <a:spcPct val="120000"/>
              </a:lnSpc>
            </a:pPr>
            <a:r>
              <a:rPr lang="en-US" sz="1600" dirty="0" err="1"/>
              <a:t>Radnici</a:t>
            </a:r>
            <a:r>
              <a:rPr lang="en-US" sz="1600" dirty="0"/>
              <a:t> </a:t>
            </a:r>
            <a:r>
              <a:rPr lang="en-US" sz="1600" dirty="0" err="1"/>
              <a:t>na</a:t>
            </a:r>
            <a:r>
              <a:rPr lang="en-US" sz="1600" dirty="0"/>
              <a:t> </a:t>
            </a:r>
            <a:r>
              <a:rPr lang="en-US" sz="1600" dirty="0" err="1"/>
              <a:t>otvorenom</a:t>
            </a:r>
            <a:r>
              <a:rPr lang="en-US" sz="1600" dirty="0"/>
              <a:t>, </a:t>
            </a:r>
            <a:r>
              <a:rPr lang="en-US" sz="1600" dirty="0" err="1"/>
              <a:t>kao</a:t>
            </a:r>
            <a:r>
              <a:rPr lang="en-US" sz="1600" dirty="0"/>
              <a:t> </a:t>
            </a:r>
            <a:r>
              <a:rPr lang="en-US" sz="1600" dirty="0" err="1"/>
              <a:t>što</a:t>
            </a:r>
            <a:r>
              <a:rPr lang="en-US" sz="1600" dirty="0"/>
              <a:t> </a:t>
            </a:r>
            <a:r>
              <a:rPr lang="en-US" sz="1600" dirty="0" err="1"/>
              <a:t>su</a:t>
            </a:r>
            <a:r>
              <a:rPr lang="en-US" sz="1600" dirty="0"/>
              <a:t> </a:t>
            </a:r>
            <a:r>
              <a:rPr lang="en-US" sz="1600" dirty="0" err="1"/>
              <a:t>farmeri</a:t>
            </a:r>
            <a:r>
              <a:rPr lang="en-US" sz="1600" dirty="0"/>
              <a:t>, </a:t>
            </a:r>
            <a:r>
              <a:rPr lang="en-US" sz="1600" dirty="0" err="1"/>
              <a:t>rančeri</a:t>
            </a:r>
            <a:r>
              <a:rPr lang="en-US" sz="1600" dirty="0"/>
              <a:t> </a:t>
            </a:r>
            <a:r>
              <a:rPr lang="en-US" sz="1600" dirty="0" err="1"/>
              <a:t>i</a:t>
            </a:r>
            <a:r>
              <a:rPr lang="en-US" sz="1600" dirty="0"/>
              <a:t> </a:t>
            </a:r>
            <a:r>
              <a:rPr lang="en-US" sz="1600" dirty="0" err="1"/>
              <a:t>drugi</a:t>
            </a:r>
            <a:r>
              <a:rPr lang="en-US" sz="1600" dirty="0"/>
              <a:t> </a:t>
            </a:r>
            <a:r>
              <a:rPr lang="en-US" sz="1600" dirty="0" err="1"/>
              <a:t>poljoprivredni</a:t>
            </a:r>
            <a:r>
              <a:rPr lang="en-US" sz="1600" dirty="0"/>
              <a:t> </a:t>
            </a:r>
            <a:r>
              <a:rPr lang="en-US" sz="1600" dirty="0" err="1"/>
              <a:t>radnici</a:t>
            </a:r>
            <a:r>
              <a:rPr lang="en-US" sz="1600" dirty="0"/>
              <a:t>, </a:t>
            </a:r>
            <a:r>
              <a:rPr lang="en-US" sz="1600" dirty="0" err="1"/>
              <a:t>mogu</a:t>
            </a:r>
            <a:r>
              <a:rPr lang="en-US" sz="1600" dirty="0"/>
              <a:t> se </a:t>
            </a:r>
            <a:r>
              <a:rPr lang="en-US" sz="1600" dirty="0" err="1"/>
              <a:t>suočiti</a:t>
            </a:r>
            <a:r>
              <a:rPr lang="en-US" sz="1600" dirty="0"/>
              <a:t> </a:t>
            </a:r>
            <a:r>
              <a:rPr lang="en-US" sz="1600" dirty="0" err="1"/>
              <a:t>sa</a:t>
            </a:r>
            <a:r>
              <a:rPr lang="en-US" sz="1600" dirty="0"/>
              <a:t> </a:t>
            </a:r>
            <a:r>
              <a:rPr lang="en-US" sz="1600" dirty="0" err="1"/>
              <a:t>većom</a:t>
            </a:r>
            <a:r>
              <a:rPr lang="en-US" sz="1600" dirty="0"/>
              <a:t> </a:t>
            </a:r>
            <a:r>
              <a:rPr lang="en-US" sz="1600" dirty="0" err="1"/>
              <a:t>izloženošću</a:t>
            </a:r>
            <a:r>
              <a:rPr lang="en-US" sz="1600" dirty="0"/>
              <a:t> </a:t>
            </a:r>
            <a:r>
              <a:rPr lang="en-US" sz="1600" dirty="0" err="1"/>
              <a:t>polenu</a:t>
            </a:r>
            <a:r>
              <a:rPr lang="en-US" sz="1600" dirty="0"/>
              <a:t> </a:t>
            </a:r>
            <a:r>
              <a:rPr lang="en-US" sz="1600" dirty="0" err="1"/>
              <a:t>i</a:t>
            </a:r>
            <a:r>
              <a:rPr lang="en-US" sz="1600" dirty="0"/>
              <a:t> </a:t>
            </a:r>
            <a:r>
              <a:rPr lang="en-US" sz="1600" dirty="0" err="1"/>
              <a:t>drugim</a:t>
            </a:r>
            <a:r>
              <a:rPr lang="en-US" sz="1600" dirty="0"/>
              <a:t> </a:t>
            </a:r>
            <a:r>
              <a:rPr lang="en-US" sz="1600" dirty="0" err="1"/>
              <a:t>alergenima</a:t>
            </a:r>
            <a:r>
              <a:rPr lang="en-US" sz="1600" dirty="0"/>
              <a:t> </a:t>
            </a:r>
            <a:r>
              <a:rPr lang="en-US" sz="1600" dirty="0" err="1"/>
              <a:t>koji</a:t>
            </a:r>
            <a:r>
              <a:rPr lang="en-US" sz="1600" dirty="0"/>
              <a:t> </a:t>
            </a:r>
            <a:r>
              <a:rPr lang="en-US" sz="1600" dirty="0" err="1"/>
              <a:t>izazivaju</a:t>
            </a:r>
            <a:r>
              <a:rPr lang="en-US" sz="1600" dirty="0"/>
              <a:t> </a:t>
            </a:r>
            <a:r>
              <a:rPr lang="en-US" sz="1600" dirty="0" err="1"/>
              <a:t>polensku</a:t>
            </a:r>
            <a:r>
              <a:rPr lang="en-US" sz="1600" dirty="0"/>
              <a:t> </a:t>
            </a:r>
            <a:r>
              <a:rPr lang="en-US" sz="1600" dirty="0" err="1"/>
              <a:t>groznicu</a:t>
            </a:r>
            <a:r>
              <a:rPr lang="en-US" sz="1600" dirty="0"/>
              <a:t> </a:t>
            </a:r>
            <a:r>
              <a:rPr lang="en-US" sz="1600" dirty="0" err="1"/>
              <a:t>ili</a:t>
            </a:r>
            <a:r>
              <a:rPr lang="en-US" sz="1600" dirty="0"/>
              <a:t> </a:t>
            </a:r>
            <a:r>
              <a:rPr lang="en-US" sz="1600" dirty="0" err="1"/>
              <a:t>astmu</a:t>
            </a:r>
            <a:r>
              <a:rPr lang="en-US" sz="1600" dirty="0"/>
              <a:t>.</a:t>
            </a:r>
          </a:p>
        </p:txBody>
      </p:sp>
      <p:sp>
        <p:nvSpPr>
          <p:cNvPr id="5" name="Tartalom helye 2"/>
          <p:cNvSpPr txBox="1">
            <a:spLocks/>
          </p:cNvSpPr>
          <p:nvPr/>
        </p:nvSpPr>
        <p:spPr>
          <a:xfrm>
            <a:off x="6491024" y="840674"/>
            <a:ext cx="5611983" cy="477024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baseline="0">
                <a:solidFill>
                  <a:schemeClr val="bg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mn-lt"/>
                <a:ea typeface="+mn-ea"/>
                <a:cs typeface="+mn-cs"/>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8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en-US" sz="2000" b="1" i="1" dirty="0" err="1">
                <a:solidFill>
                  <a:schemeClr val="tx1"/>
                </a:solidFill>
              </a:rPr>
              <a:t>Šumski</a:t>
            </a:r>
            <a:r>
              <a:rPr lang="en-US" sz="2000" b="1" i="1" dirty="0">
                <a:solidFill>
                  <a:schemeClr val="tx1"/>
                </a:solidFill>
              </a:rPr>
              <a:t> </a:t>
            </a:r>
            <a:r>
              <a:rPr lang="en-US" sz="2000" b="1" i="1" dirty="0" err="1">
                <a:solidFill>
                  <a:schemeClr val="tx1"/>
                </a:solidFill>
              </a:rPr>
              <a:t>požari</a:t>
            </a:r>
            <a:endParaRPr lang="en-US" sz="2000" b="1" i="1" dirty="0">
              <a:solidFill>
                <a:schemeClr val="tx1"/>
              </a:solidFill>
            </a:endParaRPr>
          </a:p>
          <a:p>
            <a:pPr lvl="1">
              <a:lnSpc>
                <a:spcPct val="120000"/>
              </a:lnSpc>
              <a:spcBef>
                <a:spcPts val="0"/>
              </a:spcBef>
            </a:pPr>
            <a:r>
              <a:rPr lang="en-US" sz="1600" dirty="0" err="1">
                <a:solidFill>
                  <a:schemeClr val="tx1"/>
                </a:solidFill>
              </a:rPr>
              <a:t>Kako</a:t>
            </a:r>
            <a:r>
              <a:rPr lang="en-US" sz="1600" dirty="0">
                <a:solidFill>
                  <a:schemeClr val="tx1"/>
                </a:solidFill>
              </a:rPr>
              <a:t> se </a:t>
            </a:r>
            <a:r>
              <a:rPr lang="en-US" sz="1600" dirty="0" err="1">
                <a:solidFill>
                  <a:schemeClr val="tx1"/>
                </a:solidFill>
              </a:rPr>
              <a:t>klima</a:t>
            </a:r>
            <a:r>
              <a:rPr lang="en-US" sz="1600" dirty="0">
                <a:solidFill>
                  <a:schemeClr val="tx1"/>
                </a:solidFill>
              </a:rPr>
              <a:t> </a:t>
            </a:r>
            <a:r>
              <a:rPr lang="en-US" sz="1600" dirty="0" err="1">
                <a:solidFill>
                  <a:schemeClr val="tx1"/>
                </a:solidFill>
              </a:rPr>
              <a:t>menja</a:t>
            </a:r>
            <a:r>
              <a:rPr lang="en-US" sz="1600" dirty="0">
                <a:solidFill>
                  <a:schemeClr val="tx1"/>
                </a:solidFill>
              </a:rPr>
              <a:t>, </a:t>
            </a:r>
            <a:r>
              <a:rPr lang="en-US" sz="1600" dirty="0" err="1">
                <a:solidFill>
                  <a:schemeClr val="tx1"/>
                </a:solidFill>
              </a:rPr>
              <a:t>sve</a:t>
            </a:r>
            <a:r>
              <a:rPr lang="en-US" sz="1600" dirty="0">
                <a:solidFill>
                  <a:schemeClr val="tx1"/>
                </a:solidFill>
              </a:rPr>
              <a:t> </a:t>
            </a:r>
            <a:r>
              <a:rPr lang="en-US" sz="1600" dirty="0" err="1">
                <a:solidFill>
                  <a:schemeClr val="tx1"/>
                </a:solidFill>
              </a:rPr>
              <a:t>veća</a:t>
            </a:r>
            <a:r>
              <a:rPr lang="en-US" sz="1600" dirty="0">
                <a:solidFill>
                  <a:schemeClr val="tx1"/>
                </a:solidFill>
              </a:rPr>
              <a:t> </a:t>
            </a:r>
            <a:r>
              <a:rPr lang="en-US" sz="1600" dirty="0" err="1">
                <a:solidFill>
                  <a:schemeClr val="tx1"/>
                </a:solidFill>
              </a:rPr>
              <a:t>učestalost</a:t>
            </a:r>
            <a:r>
              <a:rPr lang="en-US" sz="1600" dirty="0">
                <a:solidFill>
                  <a:schemeClr val="tx1"/>
                </a:solidFill>
              </a:rPr>
              <a:t> </a:t>
            </a:r>
            <a:r>
              <a:rPr lang="en-US" sz="1600" dirty="0" err="1">
                <a:solidFill>
                  <a:schemeClr val="tx1"/>
                </a:solidFill>
              </a:rPr>
              <a:t>i</a:t>
            </a:r>
            <a:r>
              <a:rPr lang="en-US" sz="1600" dirty="0">
                <a:solidFill>
                  <a:schemeClr val="tx1"/>
                </a:solidFill>
              </a:rPr>
              <a:t> </a:t>
            </a:r>
            <a:r>
              <a:rPr lang="en-US" sz="1600" dirty="0" err="1">
                <a:solidFill>
                  <a:schemeClr val="tx1"/>
                </a:solidFill>
              </a:rPr>
              <a:t>intenzitet</a:t>
            </a:r>
            <a:r>
              <a:rPr lang="en-US" sz="1600" dirty="0">
                <a:solidFill>
                  <a:schemeClr val="tx1"/>
                </a:solidFill>
              </a:rPr>
              <a:t> </a:t>
            </a:r>
            <a:r>
              <a:rPr lang="en-US" sz="1600" dirty="0" err="1">
                <a:solidFill>
                  <a:schemeClr val="tx1"/>
                </a:solidFill>
              </a:rPr>
              <a:t>šumskih</a:t>
            </a:r>
            <a:r>
              <a:rPr lang="en-US" sz="1600" dirty="0">
                <a:solidFill>
                  <a:schemeClr val="tx1"/>
                </a:solidFill>
              </a:rPr>
              <a:t> </a:t>
            </a:r>
            <a:r>
              <a:rPr lang="en-US" sz="1600" dirty="0" err="1">
                <a:solidFill>
                  <a:schemeClr val="tx1"/>
                </a:solidFill>
              </a:rPr>
              <a:t>požara</a:t>
            </a:r>
            <a:r>
              <a:rPr lang="en-US" sz="1600" dirty="0">
                <a:solidFill>
                  <a:schemeClr val="tx1"/>
                </a:solidFill>
              </a:rPr>
              <a:t> </a:t>
            </a:r>
            <a:r>
              <a:rPr lang="en-US" sz="1600" dirty="0" err="1">
                <a:solidFill>
                  <a:schemeClr val="tx1"/>
                </a:solidFill>
              </a:rPr>
              <a:t>dovešće</a:t>
            </a:r>
            <a:r>
              <a:rPr lang="en-US" sz="1600" dirty="0">
                <a:solidFill>
                  <a:schemeClr val="tx1"/>
                </a:solidFill>
              </a:rPr>
              <a:t> do </a:t>
            </a:r>
            <a:r>
              <a:rPr lang="en-US" sz="1600" dirty="0" err="1">
                <a:solidFill>
                  <a:schemeClr val="tx1"/>
                </a:solidFill>
              </a:rPr>
              <a:t>povećanog</a:t>
            </a:r>
            <a:r>
              <a:rPr lang="en-US" sz="1600" dirty="0">
                <a:solidFill>
                  <a:schemeClr val="tx1"/>
                </a:solidFill>
              </a:rPr>
              <a:t> </a:t>
            </a:r>
            <a:r>
              <a:rPr lang="en-US" sz="1600" dirty="0" err="1">
                <a:solidFill>
                  <a:schemeClr val="tx1"/>
                </a:solidFill>
              </a:rPr>
              <a:t>respiratornog</a:t>
            </a:r>
            <a:r>
              <a:rPr lang="en-US" sz="1600" dirty="0">
                <a:solidFill>
                  <a:schemeClr val="tx1"/>
                </a:solidFill>
              </a:rPr>
              <a:t> </a:t>
            </a:r>
            <a:r>
              <a:rPr lang="en-US" sz="1600" dirty="0" err="1">
                <a:solidFill>
                  <a:schemeClr val="tx1"/>
                </a:solidFill>
              </a:rPr>
              <a:t>zdravstvenog</a:t>
            </a:r>
            <a:r>
              <a:rPr lang="en-US" sz="1600" dirty="0">
                <a:solidFill>
                  <a:schemeClr val="tx1"/>
                </a:solidFill>
              </a:rPr>
              <a:t> </a:t>
            </a:r>
            <a:r>
              <a:rPr lang="en-US" sz="1600" dirty="0" err="1">
                <a:solidFill>
                  <a:schemeClr val="tx1"/>
                </a:solidFill>
              </a:rPr>
              <a:t>rizika</a:t>
            </a:r>
            <a:r>
              <a:rPr lang="en-US" sz="1600" dirty="0">
                <a:solidFill>
                  <a:schemeClr val="tx1"/>
                </a:solidFill>
              </a:rPr>
              <a:t> </a:t>
            </a:r>
            <a:r>
              <a:rPr lang="en-US" sz="1600" dirty="0" err="1">
                <a:solidFill>
                  <a:schemeClr val="tx1"/>
                </a:solidFill>
              </a:rPr>
              <a:t>za</a:t>
            </a:r>
            <a:r>
              <a:rPr lang="en-US" sz="1600" dirty="0">
                <a:solidFill>
                  <a:schemeClr val="tx1"/>
                </a:solidFill>
              </a:rPr>
              <a:t> </a:t>
            </a:r>
            <a:r>
              <a:rPr lang="en-US" sz="1600" dirty="0" err="1">
                <a:solidFill>
                  <a:schemeClr val="tx1"/>
                </a:solidFill>
              </a:rPr>
              <a:t>vatrogasce</a:t>
            </a:r>
            <a:r>
              <a:rPr lang="en-US" sz="1600" dirty="0">
                <a:solidFill>
                  <a:schemeClr val="tx1"/>
                </a:solidFill>
              </a:rPr>
              <a:t> (</a:t>
            </a:r>
            <a:r>
              <a:rPr lang="en-US" sz="1600" dirty="0" err="1">
                <a:solidFill>
                  <a:schemeClr val="tx1"/>
                </a:solidFill>
              </a:rPr>
              <a:t>zapaljenje</a:t>
            </a:r>
            <a:r>
              <a:rPr lang="en-US" sz="1600" dirty="0">
                <a:solidFill>
                  <a:schemeClr val="tx1"/>
                </a:solidFill>
              </a:rPr>
              <a:t> </a:t>
            </a:r>
            <a:r>
              <a:rPr lang="en-US" sz="1600" dirty="0" err="1">
                <a:solidFill>
                  <a:schemeClr val="tx1"/>
                </a:solidFill>
              </a:rPr>
              <a:t>pluća</a:t>
            </a:r>
            <a:r>
              <a:rPr lang="en-US" sz="1600" dirty="0">
                <a:solidFill>
                  <a:schemeClr val="tx1"/>
                </a:solidFill>
              </a:rPr>
              <a:t> </a:t>
            </a:r>
            <a:r>
              <a:rPr lang="en-US" sz="1600" dirty="0" err="1">
                <a:solidFill>
                  <a:schemeClr val="tx1"/>
                </a:solidFill>
              </a:rPr>
              <a:t>i</a:t>
            </a:r>
            <a:r>
              <a:rPr lang="en-US" sz="1600" dirty="0">
                <a:solidFill>
                  <a:schemeClr val="tx1"/>
                </a:solidFill>
              </a:rPr>
              <a:t> </a:t>
            </a:r>
            <a:r>
              <a:rPr lang="en-US" sz="1600" dirty="0" err="1">
                <a:solidFill>
                  <a:schemeClr val="tx1"/>
                </a:solidFill>
              </a:rPr>
              <a:t>smanjena</a:t>
            </a:r>
            <a:r>
              <a:rPr lang="en-US" sz="1600" dirty="0">
                <a:solidFill>
                  <a:schemeClr val="tx1"/>
                </a:solidFill>
              </a:rPr>
              <a:t> </a:t>
            </a:r>
            <a:r>
              <a:rPr lang="en-US" sz="1600" dirty="0" err="1">
                <a:solidFill>
                  <a:schemeClr val="tx1"/>
                </a:solidFill>
              </a:rPr>
              <a:t>funkcija</a:t>
            </a:r>
            <a:r>
              <a:rPr lang="en-US" sz="1600" dirty="0">
                <a:solidFill>
                  <a:schemeClr val="tx1"/>
                </a:solidFill>
              </a:rPr>
              <a:t> </a:t>
            </a:r>
            <a:r>
              <a:rPr lang="en-US" sz="1600" dirty="0" err="1">
                <a:solidFill>
                  <a:schemeClr val="tx1"/>
                </a:solidFill>
              </a:rPr>
              <a:t>pluća</a:t>
            </a:r>
            <a:r>
              <a:rPr lang="en-US" sz="1600" dirty="0">
                <a:solidFill>
                  <a:schemeClr val="tx1"/>
                </a:solidFill>
              </a:rPr>
              <a:t>).</a:t>
            </a:r>
          </a:p>
          <a:p>
            <a:pPr>
              <a:lnSpc>
                <a:spcPct val="120000"/>
              </a:lnSpc>
            </a:pPr>
            <a:r>
              <a:rPr lang="en-US" sz="2000" b="1" i="1" dirty="0" err="1">
                <a:solidFill>
                  <a:schemeClr val="tx1"/>
                </a:solidFill>
              </a:rPr>
              <a:t>Unutrašnje</a:t>
            </a:r>
            <a:r>
              <a:rPr lang="en-US" sz="2000" b="1" i="1" dirty="0">
                <a:solidFill>
                  <a:schemeClr val="tx1"/>
                </a:solidFill>
              </a:rPr>
              <a:t> </a:t>
            </a:r>
            <a:r>
              <a:rPr lang="en-US" sz="2000" b="1" i="1" dirty="0" err="1">
                <a:solidFill>
                  <a:schemeClr val="tx1"/>
                </a:solidFill>
              </a:rPr>
              <a:t>sredine</a:t>
            </a:r>
            <a:endParaRPr lang="en-US" sz="2000" b="1" i="1" dirty="0">
              <a:solidFill>
                <a:schemeClr val="tx1"/>
              </a:solidFill>
            </a:endParaRPr>
          </a:p>
          <a:p>
            <a:pPr lvl="1">
              <a:lnSpc>
                <a:spcPct val="120000"/>
              </a:lnSpc>
              <a:spcBef>
                <a:spcPts val="0"/>
              </a:spcBef>
            </a:pPr>
            <a:r>
              <a:rPr lang="en-US" sz="1600" dirty="0" err="1">
                <a:solidFill>
                  <a:schemeClr val="tx1"/>
                </a:solidFill>
              </a:rPr>
              <a:t>Promene</a:t>
            </a:r>
            <a:r>
              <a:rPr lang="en-US" sz="1600" dirty="0">
                <a:solidFill>
                  <a:schemeClr val="tx1"/>
                </a:solidFill>
              </a:rPr>
              <a:t> u </a:t>
            </a:r>
            <a:r>
              <a:rPr lang="en-US" sz="1600" dirty="0" err="1">
                <a:solidFill>
                  <a:schemeClr val="tx1"/>
                </a:solidFill>
              </a:rPr>
              <a:t>klimi</a:t>
            </a:r>
            <a:r>
              <a:rPr lang="en-US" sz="1600" dirty="0">
                <a:solidFill>
                  <a:schemeClr val="tx1"/>
                </a:solidFill>
              </a:rPr>
              <a:t> </a:t>
            </a:r>
            <a:r>
              <a:rPr lang="en-US" sz="1600" dirty="0" err="1">
                <a:solidFill>
                  <a:schemeClr val="tx1"/>
                </a:solidFill>
              </a:rPr>
              <a:t>mogu</a:t>
            </a:r>
            <a:r>
              <a:rPr lang="en-US" sz="1600" dirty="0">
                <a:solidFill>
                  <a:schemeClr val="tx1"/>
                </a:solidFill>
              </a:rPr>
              <a:t> </a:t>
            </a:r>
            <a:r>
              <a:rPr lang="en-US" sz="1600" dirty="0" err="1">
                <a:solidFill>
                  <a:schemeClr val="tx1"/>
                </a:solidFill>
              </a:rPr>
              <a:t>pogoršati</a:t>
            </a:r>
            <a:r>
              <a:rPr lang="en-US" sz="1600" dirty="0">
                <a:solidFill>
                  <a:schemeClr val="tx1"/>
                </a:solidFill>
              </a:rPr>
              <a:t> </a:t>
            </a:r>
            <a:r>
              <a:rPr lang="en-US" sz="1600" dirty="0" err="1">
                <a:solidFill>
                  <a:schemeClr val="tx1"/>
                </a:solidFill>
              </a:rPr>
              <a:t>alergene</a:t>
            </a:r>
            <a:r>
              <a:rPr lang="en-US" sz="1600" dirty="0">
                <a:solidFill>
                  <a:schemeClr val="tx1"/>
                </a:solidFill>
              </a:rPr>
              <a:t> </a:t>
            </a:r>
            <a:r>
              <a:rPr lang="en-US" sz="1600" dirty="0" err="1">
                <a:solidFill>
                  <a:schemeClr val="tx1"/>
                </a:solidFill>
              </a:rPr>
              <a:t>i</a:t>
            </a:r>
            <a:r>
              <a:rPr lang="en-US" sz="1600" dirty="0">
                <a:solidFill>
                  <a:schemeClr val="tx1"/>
                </a:solidFill>
              </a:rPr>
              <a:t> </a:t>
            </a:r>
            <a:r>
              <a:rPr lang="en-US" sz="1600" dirty="0" err="1">
                <a:solidFill>
                  <a:schemeClr val="tx1"/>
                </a:solidFill>
              </a:rPr>
              <a:t>određene</a:t>
            </a:r>
            <a:r>
              <a:rPr lang="en-US" sz="1600" dirty="0">
                <a:solidFill>
                  <a:schemeClr val="tx1"/>
                </a:solidFill>
              </a:rPr>
              <a:t> </a:t>
            </a:r>
            <a:r>
              <a:rPr lang="en-US" sz="1600" dirty="0" err="1">
                <a:solidFill>
                  <a:schemeClr val="tx1"/>
                </a:solidFill>
              </a:rPr>
              <a:t>spoljne</a:t>
            </a:r>
            <a:r>
              <a:rPr lang="en-US" sz="1600" dirty="0">
                <a:solidFill>
                  <a:schemeClr val="tx1"/>
                </a:solidFill>
              </a:rPr>
              <a:t> </a:t>
            </a:r>
            <a:r>
              <a:rPr lang="en-US" sz="1600" dirty="0" err="1">
                <a:solidFill>
                  <a:schemeClr val="tx1"/>
                </a:solidFill>
              </a:rPr>
              <a:t>zagađivače</a:t>
            </a:r>
            <a:r>
              <a:rPr lang="en-US" sz="1600" dirty="0">
                <a:solidFill>
                  <a:schemeClr val="tx1"/>
                </a:solidFill>
              </a:rPr>
              <a:t>, </a:t>
            </a:r>
            <a:r>
              <a:rPr lang="en-US" sz="1600" dirty="0" err="1">
                <a:solidFill>
                  <a:schemeClr val="tx1"/>
                </a:solidFill>
              </a:rPr>
              <a:t>koji</a:t>
            </a:r>
            <a:r>
              <a:rPr lang="en-US" sz="1600" dirty="0">
                <a:solidFill>
                  <a:schemeClr val="tx1"/>
                </a:solidFill>
              </a:rPr>
              <a:t> se </a:t>
            </a:r>
            <a:r>
              <a:rPr lang="en-US" sz="1600" dirty="0" err="1">
                <a:solidFill>
                  <a:schemeClr val="tx1"/>
                </a:solidFill>
              </a:rPr>
              <a:t>onda</a:t>
            </a:r>
            <a:r>
              <a:rPr lang="en-US" sz="1600" dirty="0">
                <a:solidFill>
                  <a:schemeClr val="tx1"/>
                </a:solidFill>
              </a:rPr>
              <a:t> </a:t>
            </a:r>
            <a:r>
              <a:rPr lang="en-US" sz="1600" dirty="0" err="1">
                <a:solidFill>
                  <a:schemeClr val="tx1"/>
                </a:solidFill>
              </a:rPr>
              <a:t>mogu</a:t>
            </a:r>
            <a:r>
              <a:rPr lang="en-US" sz="1600" dirty="0">
                <a:solidFill>
                  <a:schemeClr val="tx1"/>
                </a:solidFill>
              </a:rPr>
              <a:t> </a:t>
            </a:r>
            <a:r>
              <a:rPr lang="en-US" sz="1600" dirty="0" err="1">
                <a:solidFill>
                  <a:schemeClr val="tx1"/>
                </a:solidFill>
              </a:rPr>
              <a:t>naći</a:t>
            </a:r>
            <a:r>
              <a:rPr lang="en-US" sz="1600" dirty="0">
                <a:solidFill>
                  <a:schemeClr val="tx1"/>
                </a:solidFill>
              </a:rPr>
              <a:t> u </a:t>
            </a:r>
            <a:r>
              <a:rPr lang="en-US" sz="1600" dirty="0" err="1">
                <a:solidFill>
                  <a:schemeClr val="tx1"/>
                </a:solidFill>
              </a:rPr>
              <a:t>zatvorenom</a:t>
            </a:r>
            <a:r>
              <a:rPr lang="en-US" sz="1600" dirty="0">
                <a:solidFill>
                  <a:schemeClr val="tx1"/>
                </a:solidFill>
              </a:rPr>
              <a:t> </a:t>
            </a:r>
            <a:r>
              <a:rPr lang="en-US" sz="1600" dirty="0" err="1">
                <a:solidFill>
                  <a:schemeClr val="tx1"/>
                </a:solidFill>
              </a:rPr>
              <a:t>prostoru</a:t>
            </a:r>
            <a:r>
              <a:rPr lang="en-US" sz="1600" dirty="0">
                <a:solidFill>
                  <a:schemeClr val="tx1"/>
                </a:solidFill>
              </a:rPr>
              <a:t>.</a:t>
            </a:r>
          </a:p>
          <a:p>
            <a:pPr lvl="1">
              <a:lnSpc>
                <a:spcPct val="120000"/>
              </a:lnSpc>
            </a:pPr>
            <a:r>
              <a:rPr lang="en-US" sz="1600" dirty="0" err="1">
                <a:solidFill>
                  <a:schemeClr val="tx1"/>
                </a:solidFill>
              </a:rPr>
              <a:t>Klimatske</a:t>
            </a:r>
            <a:r>
              <a:rPr lang="en-US" sz="1600" dirty="0">
                <a:solidFill>
                  <a:schemeClr val="tx1"/>
                </a:solidFill>
              </a:rPr>
              <a:t> </a:t>
            </a:r>
            <a:r>
              <a:rPr lang="en-US" sz="1600" dirty="0" err="1">
                <a:solidFill>
                  <a:schemeClr val="tx1"/>
                </a:solidFill>
              </a:rPr>
              <a:t>promene</a:t>
            </a:r>
            <a:r>
              <a:rPr lang="en-US" sz="1600" dirty="0">
                <a:solidFill>
                  <a:schemeClr val="tx1"/>
                </a:solidFill>
              </a:rPr>
              <a:t> </a:t>
            </a:r>
            <a:r>
              <a:rPr lang="en-US" sz="1600" dirty="0" err="1">
                <a:solidFill>
                  <a:schemeClr val="tx1"/>
                </a:solidFill>
              </a:rPr>
              <a:t>takođe</a:t>
            </a:r>
            <a:r>
              <a:rPr lang="en-US" sz="1600" dirty="0">
                <a:solidFill>
                  <a:schemeClr val="tx1"/>
                </a:solidFill>
              </a:rPr>
              <a:t> </a:t>
            </a:r>
            <a:r>
              <a:rPr lang="en-US" sz="1600" dirty="0" err="1">
                <a:solidFill>
                  <a:schemeClr val="tx1"/>
                </a:solidFill>
              </a:rPr>
              <a:t>mogu</a:t>
            </a:r>
            <a:r>
              <a:rPr lang="en-US" sz="1600" dirty="0">
                <a:solidFill>
                  <a:schemeClr val="tx1"/>
                </a:solidFill>
              </a:rPr>
              <a:t> </a:t>
            </a:r>
            <a:r>
              <a:rPr lang="en-US" sz="1600" dirty="0" err="1">
                <a:solidFill>
                  <a:schemeClr val="tx1"/>
                </a:solidFill>
              </a:rPr>
              <a:t>povećati</a:t>
            </a:r>
            <a:r>
              <a:rPr lang="en-US" sz="1600" dirty="0">
                <a:solidFill>
                  <a:schemeClr val="tx1"/>
                </a:solidFill>
              </a:rPr>
              <a:t> </a:t>
            </a:r>
            <a:r>
              <a:rPr lang="en-US" sz="1600" dirty="0" err="1">
                <a:solidFill>
                  <a:schemeClr val="tx1"/>
                </a:solidFill>
              </a:rPr>
              <a:t>učestalost</a:t>
            </a:r>
            <a:r>
              <a:rPr lang="en-US" sz="1600" dirty="0">
                <a:solidFill>
                  <a:schemeClr val="tx1"/>
                </a:solidFill>
              </a:rPr>
              <a:t> </a:t>
            </a:r>
            <a:r>
              <a:rPr lang="en-US" sz="1600" dirty="0" err="1">
                <a:solidFill>
                  <a:schemeClr val="tx1"/>
                </a:solidFill>
              </a:rPr>
              <a:t>i</a:t>
            </a:r>
            <a:r>
              <a:rPr lang="en-US" sz="1600" dirty="0">
                <a:solidFill>
                  <a:schemeClr val="tx1"/>
                </a:solidFill>
              </a:rPr>
              <a:t> </a:t>
            </a:r>
            <a:r>
              <a:rPr lang="en-US" sz="1600" dirty="0" err="1">
                <a:solidFill>
                  <a:schemeClr val="tx1"/>
                </a:solidFill>
              </a:rPr>
              <a:t>ozbiljnost</a:t>
            </a:r>
            <a:r>
              <a:rPr lang="en-US" sz="1600" dirty="0">
                <a:solidFill>
                  <a:schemeClr val="tx1"/>
                </a:solidFill>
              </a:rPr>
              <a:t> </a:t>
            </a:r>
            <a:r>
              <a:rPr lang="en-US" sz="1600" dirty="0" err="1">
                <a:solidFill>
                  <a:schemeClr val="tx1"/>
                </a:solidFill>
              </a:rPr>
              <a:t>nekih</a:t>
            </a:r>
            <a:r>
              <a:rPr lang="en-US" sz="1600" dirty="0">
                <a:solidFill>
                  <a:schemeClr val="tx1"/>
                </a:solidFill>
              </a:rPr>
              <a:t> </a:t>
            </a:r>
            <a:r>
              <a:rPr lang="en-US" sz="1600" dirty="0" err="1">
                <a:solidFill>
                  <a:schemeClr val="tx1"/>
                </a:solidFill>
              </a:rPr>
              <a:t>ekstremnih</a:t>
            </a:r>
            <a:r>
              <a:rPr lang="en-US" sz="1600" dirty="0">
                <a:solidFill>
                  <a:schemeClr val="tx1"/>
                </a:solidFill>
              </a:rPr>
              <a:t> </a:t>
            </a:r>
            <a:r>
              <a:rPr lang="en-US" sz="1600" dirty="0" err="1">
                <a:solidFill>
                  <a:schemeClr val="tx1"/>
                </a:solidFill>
              </a:rPr>
              <a:t>vremenskih</a:t>
            </a:r>
            <a:r>
              <a:rPr lang="en-US" sz="1600" dirty="0">
                <a:solidFill>
                  <a:schemeClr val="tx1"/>
                </a:solidFill>
              </a:rPr>
              <a:t> </a:t>
            </a:r>
            <a:r>
              <a:rPr lang="en-US" sz="1600" dirty="0" err="1">
                <a:solidFill>
                  <a:schemeClr val="tx1"/>
                </a:solidFill>
              </a:rPr>
              <a:t>događaja</a:t>
            </a:r>
            <a:r>
              <a:rPr lang="en-US" sz="1600" dirty="0">
                <a:solidFill>
                  <a:schemeClr val="tx1"/>
                </a:solidFill>
              </a:rPr>
              <a:t>, </a:t>
            </a:r>
            <a:r>
              <a:rPr lang="en-US" sz="1600" dirty="0" err="1">
                <a:solidFill>
                  <a:schemeClr val="tx1"/>
                </a:solidFill>
              </a:rPr>
              <a:t>uključujući</a:t>
            </a:r>
            <a:r>
              <a:rPr lang="en-US" sz="1600" dirty="0">
                <a:solidFill>
                  <a:schemeClr val="tx1"/>
                </a:solidFill>
              </a:rPr>
              <a:t> </a:t>
            </a:r>
            <a:r>
              <a:rPr lang="en-US" sz="1600" dirty="0" err="1">
                <a:solidFill>
                  <a:schemeClr val="tx1"/>
                </a:solidFill>
              </a:rPr>
              <a:t>obilne</a:t>
            </a:r>
            <a:r>
              <a:rPr lang="en-US" sz="1600" dirty="0">
                <a:solidFill>
                  <a:schemeClr val="tx1"/>
                </a:solidFill>
              </a:rPr>
              <a:t> </a:t>
            </a:r>
            <a:r>
              <a:rPr lang="en-US" sz="1600" dirty="0" err="1">
                <a:solidFill>
                  <a:schemeClr val="tx1"/>
                </a:solidFill>
              </a:rPr>
              <a:t>padavine</a:t>
            </a:r>
            <a:r>
              <a:rPr lang="en-US" sz="1600" dirty="0">
                <a:solidFill>
                  <a:schemeClr val="tx1"/>
                </a:solidFill>
              </a:rPr>
              <a:t>. </a:t>
            </a:r>
            <a:r>
              <a:rPr lang="en-US" sz="1600" dirty="0" err="1">
                <a:solidFill>
                  <a:schemeClr val="tx1"/>
                </a:solidFill>
              </a:rPr>
              <a:t>Više</a:t>
            </a:r>
            <a:r>
              <a:rPr lang="en-US" sz="1600" dirty="0">
                <a:solidFill>
                  <a:schemeClr val="tx1"/>
                </a:solidFill>
              </a:rPr>
              <a:t> </a:t>
            </a:r>
            <a:r>
              <a:rPr lang="en-US" sz="1600" dirty="0" err="1">
                <a:solidFill>
                  <a:schemeClr val="tx1"/>
                </a:solidFill>
              </a:rPr>
              <a:t>vlage</a:t>
            </a:r>
            <a:r>
              <a:rPr lang="en-US" sz="1600" dirty="0">
                <a:solidFill>
                  <a:schemeClr val="tx1"/>
                </a:solidFill>
              </a:rPr>
              <a:t> </a:t>
            </a:r>
            <a:r>
              <a:rPr lang="en-US" sz="1600" dirty="0" err="1">
                <a:solidFill>
                  <a:schemeClr val="tx1"/>
                </a:solidFill>
              </a:rPr>
              <a:t>i</a:t>
            </a:r>
            <a:r>
              <a:rPr lang="en-US" sz="1600" dirty="0">
                <a:solidFill>
                  <a:schemeClr val="tx1"/>
                </a:solidFill>
              </a:rPr>
              <a:t> </a:t>
            </a:r>
            <a:r>
              <a:rPr lang="en-US" sz="1600" dirty="0" err="1">
                <a:solidFill>
                  <a:schemeClr val="tx1"/>
                </a:solidFill>
              </a:rPr>
              <a:t>vlage</a:t>
            </a:r>
            <a:r>
              <a:rPr lang="en-US" sz="1600" dirty="0">
                <a:solidFill>
                  <a:schemeClr val="tx1"/>
                </a:solidFill>
              </a:rPr>
              <a:t> </a:t>
            </a:r>
            <a:r>
              <a:rPr lang="en-US" sz="1600" dirty="0" err="1">
                <a:solidFill>
                  <a:schemeClr val="tx1"/>
                </a:solidFill>
              </a:rPr>
              <a:t>može</a:t>
            </a:r>
            <a:r>
              <a:rPr lang="en-US" sz="1600" dirty="0">
                <a:solidFill>
                  <a:schemeClr val="tx1"/>
                </a:solidFill>
              </a:rPr>
              <a:t> </a:t>
            </a:r>
            <a:r>
              <a:rPr lang="en-US" sz="1600" dirty="0" err="1">
                <a:solidFill>
                  <a:schemeClr val="tx1"/>
                </a:solidFill>
              </a:rPr>
              <a:t>dovesti</a:t>
            </a:r>
            <a:r>
              <a:rPr lang="en-US" sz="1600" dirty="0">
                <a:solidFill>
                  <a:schemeClr val="tx1"/>
                </a:solidFill>
              </a:rPr>
              <a:t> do </a:t>
            </a:r>
            <a:r>
              <a:rPr lang="en-US" sz="1600" dirty="0" err="1">
                <a:solidFill>
                  <a:schemeClr val="tx1"/>
                </a:solidFill>
              </a:rPr>
              <a:t>povećanja</a:t>
            </a:r>
            <a:r>
              <a:rPr lang="en-US" sz="1600" dirty="0">
                <a:solidFill>
                  <a:schemeClr val="tx1"/>
                </a:solidFill>
              </a:rPr>
              <a:t> </a:t>
            </a:r>
            <a:r>
              <a:rPr lang="en-US" sz="1600" dirty="0" err="1">
                <a:solidFill>
                  <a:schemeClr val="tx1"/>
                </a:solidFill>
              </a:rPr>
              <a:t>buđi</a:t>
            </a:r>
            <a:r>
              <a:rPr lang="en-US" sz="1600" dirty="0">
                <a:solidFill>
                  <a:schemeClr val="tx1"/>
                </a:solidFill>
              </a:rPr>
              <a:t>, </a:t>
            </a:r>
            <a:r>
              <a:rPr lang="en-US" sz="1600" dirty="0" err="1">
                <a:solidFill>
                  <a:schemeClr val="tx1"/>
                </a:solidFill>
              </a:rPr>
              <a:t>bakterija</a:t>
            </a:r>
            <a:r>
              <a:rPr lang="en-US" sz="1600" dirty="0">
                <a:solidFill>
                  <a:schemeClr val="tx1"/>
                </a:solidFill>
              </a:rPr>
              <a:t> </a:t>
            </a:r>
            <a:r>
              <a:rPr lang="en-US" sz="1600" dirty="0" err="1">
                <a:solidFill>
                  <a:schemeClr val="tx1"/>
                </a:solidFill>
              </a:rPr>
              <a:t>i</a:t>
            </a:r>
            <a:r>
              <a:rPr lang="en-US" sz="1600" dirty="0">
                <a:solidFill>
                  <a:schemeClr val="tx1"/>
                </a:solidFill>
              </a:rPr>
              <a:t> </a:t>
            </a:r>
            <a:r>
              <a:rPr lang="en-US" sz="1600" dirty="0" err="1">
                <a:solidFill>
                  <a:schemeClr val="tx1"/>
                </a:solidFill>
              </a:rPr>
              <a:t>štetočina</a:t>
            </a:r>
            <a:r>
              <a:rPr lang="en-US" sz="1600" dirty="0">
                <a:solidFill>
                  <a:schemeClr val="tx1"/>
                </a:solidFill>
              </a:rPr>
              <a:t>, </a:t>
            </a:r>
            <a:r>
              <a:rPr lang="en-US" sz="1600" dirty="0" err="1">
                <a:solidFill>
                  <a:schemeClr val="tx1"/>
                </a:solidFill>
              </a:rPr>
              <a:t>što</a:t>
            </a:r>
            <a:r>
              <a:rPr lang="en-US" sz="1600" dirty="0">
                <a:solidFill>
                  <a:schemeClr val="tx1"/>
                </a:solidFill>
              </a:rPr>
              <a:t> </a:t>
            </a:r>
            <a:r>
              <a:rPr lang="en-US" sz="1600" dirty="0" err="1">
                <a:solidFill>
                  <a:schemeClr val="tx1"/>
                </a:solidFill>
              </a:rPr>
              <a:t>može</a:t>
            </a:r>
            <a:r>
              <a:rPr lang="en-US" sz="1600" dirty="0">
                <a:solidFill>
                  <a:schemeClr val="tx1"/>
                </a:solidFill>
              </a:rPr>
              <a:t> </a:t>
            </a:r>
            <a:r>
              <a:rPr lang="en-US" sz="1600" dirty="0" err="1">
                <a:solidFill>
                  <a:schemeClr val="tx1"/>
                </a:solidFill>
              </a:rPr>
              <a:t>pogoršati</a:t>
            </a:r>
            <a:r>
              <a:rPr lang="en-US" sz="1600" dirty="0">
                <a:solidFill>
                  <a:schemeClr val="tx1"/>
                </a:solidFill>
              </a:rPr>
              <a:t> </a:t>
            </a:r>
            <a:r>
              <a:rPr lang="en-US" sz="1600" dirty="0" err="1">
                <a:solidFill>
                  <a:schemeClr val="tx1"/>
                </a:solidFill>
              </a:rPr>
              <a:t>astmu</a:t>
            </a:r>
            <a:r>
              <a:rPr lang="en-US" sz="1600" dirty="0">
                <a:solidFill>
                  <a:schemeClr val="tx1"/>
                </a:solidFill>
              </a:rPr>
              <a:t> </a:t>
            </a:r>
            <a:r>
              <a:rPr lang="en-US" sz="1600" dirty="0" err="1">
                <a:solidFill>
                  <a:schemeClr val="tx1"/>
                </a:solidFill>
              </a:rPr>
              <a:t>i</a:t>
            </a:r>
            <a:r>
              <a:rPr lang="en-US" sz="1600" dirty="0">
                <a:solidFill>
                  <a:schemeClr val="tx1"/>
                </a:solidFill>
              </a:rPr>
              <a:t> </a:t>
            </a:r>
            <a:r>
              <a:rPr lang="en-US" sz="1600" dirty="0" err="1">
                <a:solidFill>
                  <a:schemeClr val="tx1"/>
                </a:solidFill>
              </a:rPr>
              <a:t>druge</a:t>
            </a:r>
            <a:r>
              <a:rPr lang="en-US" sz="1600" dirty="0">
                <a:solidFill>
                  <a:schemeClr val="tx1"/>
                </a:solidFill>
              </a:rPr>
              <a:t> </a:t>
            </a:r>
            <a:r>
              <a:rPr lang="en-US" sz="1600" dirty="0" err="1">
                <a:solidFill>
                  <a:schemeClr val="tx1"/>
                </a:solidFill>
              </a:rPr>
              <a:t>respiratorne</a:t>
            </a:r>
            <a:r>
              <a:rPr lang="en-US" sz="1600" dirty="0">
                <a:solidFill>
                  <a:schemeClr val="tx1"/>
                </a:solidFill>
              </a:rPr>
              <a:t> </a:t>
            </a:r>
            <a:r>
              <a:rPr lang="en-US" sz="1600" dirty="0" err="1">
                <a:solidFill>
                  <a:schemeClr val="tx1"/>
                </a:solidFill>
              </a:rPr>
              <a:t>efekte</a:t>
            </a:r>
            <a:r>
              <a:rPr lang="en-US" sz="1600" dirty="0">
                <a:solidFill>
                  <a:schemeClr val="tx1"/>
                </a:solidFill>
              </a:rPr>
              <a:t> </a:t>
            </a:r>
            <a:r>
              <a:rPr lang="en-US" sz="1600" dirty="0" err="1">
                <a:solidFill>
                  <a:schemeClr val="tx1"/>
                </a:solidFill>
              </a:rPr>
              <a:t>za</a:t>
            </a:r>
            <a:r>
              <a:rPr lang="en-US" sz="1600" dirty="0">
                <a:solidFill>
                  <a:schemeClr val="tx1"/>
                </a:solidFill>
              </a:rPr>
              <a:t> </a:t>
            </a:r>
            <a:r>
              <a:rPr lang="en-US" sz="1600" dirty="0" err="1">
                <a:solidFill>
                  <a:schemeClr val="tx1"/>
                </a:solidFill>
              </a:rPr>
              <a:t>radnike</a:t>
            </a:r>
            <a:r>
              <a:rPr lang="en-US" sz="1600" dirty="0">
                <a:solidFill>
                  <a:schemeClr val="tx1"/>
                </a:solidFill>
              </a:rPr>
              <a:t> u </a:t>
            </a:r>
            <a:r>
              <a:rPr lang="en-US" sz="1600" dirty="0" err="1">
                <a:solidFill>
                  <a:schemeClr val="tx1"/>
                </a:solidFill>
              </a:rPr>
              <a:t>zatvorenom</a:t>
            </a:r>
            <a:r>
              <a:rPr lang="en-US" sz="1600" dirty="0">
                <a:solidFill>
                  <a:schemeClr val="tx1"/>
                </a:solidFill>
              </a:rPr>
              <a:t> </a:t>
            </a:r>
            <a:r>
              <a:rPr lang="en-US" sz="1600" dirty="0" err="1">
                <a:solidFill>
                  <a:schemeClr val="tx1"/>
                </a:solidFill>
              </a:rPr>
              <a:t>prostoru</a:t>
            </a:r>
            <a:r>
              <a:rPr lang="en-US" sz="1600" dirty="0">
                <a:solidFill>
                  <a:schemeClr val="tx1"/>
                </a:solidFill>
              </a:rPr>
              <a:t> u </a:t>
            </a:r>
            <a:r>
              <a:rPr lang="en-US" sz="1600" dirty="0" err="1">
                <a:solidFill>
                  <a:schemeClr val="tx1"/>
                </a:solidFill>
              </a:rPr>
              <a:t>vlažnom</a:t>
            </a:r>
            <a:r>
              <a:rPr lang="en-US" sz="1600" dirty="0">
                <a:solidFill>
                  <a:schemeClr val="tx1"/>
                </a:solidFill>
              </a:rPr>
              <a:t> </a:t>
            </a:r>
            <a:r>
              <a:rPr lang="en-US" sz="1600" dirty="0" err="1">
                <a:solidFill>
                  <a:schemeClr val="tx1"/>
                </a:solidFill>
              </a:rPr>
              <a:t>okruženju</a:t>
            </a:r>
            <a:r>
              <a:rPr lang="en-US" sz="1600" dirty="0">
                <a:solidFill>
                  <a:schemeClr val="tx1"/>
                </a:solidFill>
              </a:rPr>
              <a:t>.</a:t>
            </a:r>
          </a:p>
        </p:txBody>
      </p:sp>
      <p:sp>
        <p:nvSpPr>
          <p:cNvPr id="6" name="Téglalap 3"/>
          <p:cNvSpPr/>
          <p:nvPr/>
        </p:nvSpPr>
        <p:spPr>
          <a:xfrm>
            <a:off x="5600215" y="5873486"/>
            <a:ext cx="6591785" cy="400110"/>
          </a:xfrm>
          <a:prstGeom prst="rect">
            <a:avLst/>
          </a:prstGeom>
        </p:spPr>
        <p:txBody>
          <a:bodyPr wrap="square" rtlCol="0">
            <a:spAutoFit/>
          </a:bodyPr>
          <a:lstStyle/>
          <a:p>
            <a:pPr algn="r"/>
            <a:r>
              <a:rPr lang="nb-NO" sz="1000" dirty="0">
                <a:solidFill>
                  <a:schemeClr val="bg1">
                    <a:lumMod val="50000"/>
                  </a:schemeClr>
                </a:solidFill>
              </a:rPr>
              <a:t>Izvor (pristupljeno 14.06.2023</a:t>
            </a:r>
            <a:r>
              <a:rPr lang="nb-NO" sz="1000" dirty="0" smtClean="0">
                <a:solidFill>
                  <a:schemeClr val="bg1">
                    <a:lumMod val="50000"/>
                  </a:schemeClr>
                </a:solidFill>
              </a:rPr>
              <a:t>):</a:t>
            </a:r>
            <a:r>
              <a:rPr lang="hu-HU" sz="1000" dirty="0" smtClean="0">
                <a:solidFill>
                  <a:schemeClr val="bg1">
                    <a:lumMod val="50000"/>
                  </a:schemeClr>
                </a:solidFill>
              </a:rPr>
              <a:t/>
            </a:r>
            <a:br>
              <a:rPr lang="hu-HU" sz="1000" dirty="0" smtClean="0">
                <a:solidFill>
                  <a:schemeClr val="bg1">
                    <a:lumMod val="50000"/>
                  </a:schemeClr>
                </a:solidFill>
              </a:rPr>
            </a:br>
            <a:r>
              <a:rPr lang="nb-NO" sz="1000" dirty="0" smtClean="0">
                <a:solidFill>
                  <a:schemeClr val="bg1">
                    <a:lumMod val="50000"/>
                  </a:schemeClr>
                </a:solidFill>
                <a:hlinkClick r:id="rId2"/>
              </a:rPr>
              <a:t>https</a:t>
            </a:r>
            <a:r>
              <a:rPr lang="nb-NO" sz="1000" dirty="0">
                <a:solidFill>
                  <a:schemeClr val="bg1">
                    <a:lumMod val="50000"/>
                  </a:schemeClr>
                </a:solidFill>
                <a:hlinkClick r:id="rId2"/>
              </a:rPr>
              <a:t>://</a:t>
            </a:r>
            <a:r>
              <a:rPr lang="nb-NO" sz="1000" dirty="0" smtClean="0">
                <a:solidFill>
                  <a:schemeClr val="bg1">
                    <a:lumMod val="50000"/>
                  </a:schemeClr>
                </a:solidFill>
                <a:hlinkClick r:id="rId2"/>
              </a:rPr>
              <a:t>www.epa.gov/climateimpacts/climate-change-and-health-workers</a:t>
            </a:r>
            <a:endParaRPr lang="nb-NO" sz="1400" dirty="0">
              <a:solidFill>
                <a:schemeClr val="bg1">
                  <a:lumMod val="50000"/>
                </a:schemeClr>
              </a:solidFill>
            </a:endParaRPr>
          </a:p>
        </p:txBody>
      </p:sp>
    </p:spTree>
    <p:extLst>
      <p:ext uri="{BB962C8B-B14F-4D97-AF65-F5344CB8AC3E}">
        <p14:creationId xmlns:p14="http://schemas.microsoft.com/office/powerpoint/2010/main" val="78698580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fontScale="90000"/>
          </a:bodyPr>
          <a:lstStyle/>
          <a:p>
            <a:r>
              <a:rPr lang="en-US" b="1" dirty="0" err="1"/>
              <a:t>Klimatske</a:t>
            </a:r>
            <a:r>
              <a:rPr lang="en-US" b="1" dirty="0"/>
              <a:t> </a:t>
            </a:r>
            <a:r>
              <a:rPr lang="en-US" b="1" dirty="0" err="1"/>
              <a:t>promene</a:t>
            </a:r>
            <a:r>
              <a:rPr lang="en-US" b="1" dirty="0"/>
              <a:t> </a:t>
            </a:r>
            <a:r>
              <a:rPr lang="en-US" b="1" dirty="0" err="1"/>
              <a:t>i</a:t>
            </a:r>
            <a:r>
              <a:rPr lang="en-US" b="1" dirty="0"/>
              <a:t> </a:t>
            </a:r>
            <a:r>
              <a:rPr lang="en-US" b="1" dirty="0" err="1"/>
              <a:t>zdravlje</a:t>
            </a:r>
            <a:r>
              <a:rPr lang="en-US" b="1" dirty="0"/>
              <a:t> </a:t>
            </a:r>
            <a:r>
              <a:rPr lang="en-US" b="1" dirty="0" err="1"/>
              <a:t>radnika</a:t>
            </a:r>
            <a:endParaRPr lang="hu-HU" b="1" dirty="0"/>
          </a:p>
        </p:txBody>
      </p:sp>
      <p:sp>
        <p:nvSpPr>
          <p:cNvPr id="3" name="Tartalom helye 2"/>
          <p:cNvSpPr>
            <a:spLocks noGrp="1"/>
          </p:cNvSpPr>
          <p:nvPr>
            <p:ph idx="1"/>
          </p:nvPr>
        </p:nvSpPr>
        <p:spPr>
          <a:xfrm>
            <a:off x="192506" y="1570008"/>
            <a:ext cx="11643420" cy="4735664"/>
          </a:xfrm>
        </p:spPr>
        <p:txBody>
          <a:bodyPr rtlCol="0">
            <a:normAutofit/>
          </a:bodyPr>
          <a:lstStyle/>
          <a:p>
            <a:pPr marL="0" indent="0">
              <a:lnSpc>
                <a:spcPct val="100000"/>
              </a:lnSpc>
              <a:buNone/>
            </a:pPr>
            <a:r>
              <a:rPr lang="en-US" b="1" dirty="0"/>
              <a:t>3. </a:t>
            </a:r>
            <a:r>
              <a:rPr lang="en-US" b="1" dirty="0" err="1"/>
              <a:t>Efekti</a:t>
            </a:r>
            <a:r>
              <a:rPr lang="en-US" b="1" dirty="0"/>
              <a:t> </a:t>
            </a:r>
            <a:r>
              <a:rPr lang="en-US" b="1" dirty="0" err="1"/>
              <a:t>na</a:t>
            </a:r>
            <a:r>
              <a:rPr lang="en-US" b="1" dirty="0"/>
              <a:t> </a:t>
            </a:r>
            <a:r>
              <a:rPr lang="en-US" b="1" dirty="0" err="1"/>
              <a:t>fizičko</a:t>
            </a:r>
            <a:r>
              <a:rPr lang="en-US" b="1" dirty="0"/>
              <a:t> </a:t>
            </a:r>
            <a:r>
              <a:rPr lang="en-US" b="1" dirty="0" err="1"/>
              <a:t>i</a:t>
            </a:r>
            <a:r>
              <a:rPr lang="en-US" b="1" dirty="0"/>
              <a:t> </a:t>
            </a:r>
            <a:r>
              <a:rPr lang="en-US" b="1" dirty="0" err="1"/>
              <a:t>mentalno</a:t>
            </a:r>
            <a:r>
              <a:rPr lang="en-US" b="1" dirty="0"/>
              <a:t> </a:t>
            </a:r>
            <a:r>
              <a:rPr lang="en-US" b="1" dirty="0" err="1"/>
              <a:t>zdravlje</a:t>
            </a:r>
            <a:endParaRPr lang="en-US" b="1" dirty="0"/>
          </a:p>
          <a:p>
            <a:pPr lvl="1">
              <a:lnSpc>
                <a:spcPct val="100000"/>
              </a:lnSpc>
            </a:pPr>
            <a:r>
              <a:rPr lang="en-US" dirty="0" err="1"/>
              <a:t>Kako</a:t>
            </a:r>
            <a:r>
              <a:rPr lang="en-US" dirty="0"/>
              <a:t> se </a:t>
            </a:r>
            <a:r>
              <a:rPr lang="en-US" dirty="0" err="1"/>
              <a:t>klima</a:t>
            </a:r>
            <a:r>
              <a:rPr lang="en-US" dirty="0"/>
              <a:t> </a:t>
            </a:r>
            <a:r>
              <a:rPr lang="en-US" dirty="0" err="1"/>
              <a:t>menja</a:t>
            </a:r>
            <a:r>
              <a:rPr lang="en-US" dirty="0"/>
              <a:t>, </a:t>
            </a:r>
            <a:r>
              <a:rPr lang="en-US" dirty="0" err="1"/>
              <a:t>neki</a:t>
            </a:r>
            <a:r>
              <a:rPr lang="en-US" dirty="0"/>
              <a:t> </a:t>
            </a:r>
            <a:r>
              <a:rPr lang="en-US" dirty="0" err="1"/>
              <a:t>ekstremni</a:t>
            </a:r>
            <a:r>
              <a:rPr lang="en-US" dirty="0"/>
              <a:t> </a:t>
            </a:r>
            <a:r>
              <a:rPr lang="en-US" dirty="0" err="1"/>
              <a:t>vremenski</a:t>
            </a:r>
            <a:r>
              <a:rPr lang="en-US" dirty="0"/>
              <a:t> </a:t>
            </a:r>
            <a:r>
              <a:rPr lang="en-US" dirty="0" err="1"/>
              <a:t>događaji</a:t>
            </a:r>
            <a:r>
              <a:rPr lang="en-US" dirty="0"/>
              <a:t> </a:t>
            </a:r>
            <a:r>
              <a:rPr lang="en-US" dirty="0" err="1"/>
              <a:t>postaju</a:t>
            </a:r>
            <a:r>
              <a:rPr lang="en-US" dirty="0"/>
              <a:t> </a:t>
            </a:r>
            <a:r>
              <a:rPr lang="en-US" dirty="0" err="1"/>
              <a:t>sve</a:t>
            </a:r>
            <a:r>
              <a:rPr lang="en-US" dirty="0"/>
              <a:t> </a:t>
            </a:r>
            <a:r>
              <a:rPr lang="en-US" dirty="0" err="1"/>
              <a:t>češći</a:t>
            </a:r>
            <a:r>
              <a:rPr lang="en-US" dirty="0"/>
              <a:t> </a:t>
            </a:r>
            <a:r>
              <a:rPr lang="en-US" dirty="0" err="1"/>
              <a:t>ili</a:t>
            </a:r>
            <a:r>
              <a:rPr lang="en-US" dirty="0"/>
              <a:t> </a:t>
            </a:r>
            <a:r>
              <a:rPr lang="en-US" dirty="0" err="1"/>
              <a:t>intenzivniji</a:t>
            </a:r>
            <a:r>
              <a:rPr lang="en-US" dirty="0"/>
              <a:t>.</a:t>
            </a:r>
          </a:p>
          <a:p>
            <a:pPr lvl="1">
              <a:lnSpc>
                <a:spcPct val="100000"/>
              </a:lnSpc>
            </a:pPr>
            <a:r>
              <a:rPr lang="en-US" dirty="0" err="1"/>
              <a:t>Poplave</a:t>
            </a:r>
            <a:r>
              <a:rPr lang="en-US" dirty="0"/>
              <a:t>, </a:t>
            </a:r>
            <a:r>
              <a:rPr lang="en-US" dirty="0" err="1"/>
              <a:t>oluje</a:t>
            </a:r>
            <a:r>
              <a:rPr lang="en-US" dirty="0"/>
              <a:t>, </a:t>
            </a:r>
            <a:r>
              <a:rPr lang="en-US" dirty="0" err="1"/>
              <a:t>suše</a:t>
            </a:r>
            <a:r>
              <a:rPr lang="en-US" dirty="0"/>
              <a:t> </a:t>
            </a:r>
            <a:r>
              <a:rPr lang="en-US" dirty="0" err="1"/>
              <a:t>i</a:t>
            </a:r>
            <a:r>
              <a:rPr lang="en-US" dirty="0"/>
              <a:t> </a:t>
            </a:r>
            <a:r>
              <a:rPr lang="en-US" dirty="0" err="1"/>
              <a:t>šumski</a:t>
            </a:r>
            <a:r>
              <a:rPr lang="en-US" dirty="0"/>
              <a:t> </a:t>
            </a:r>
            <a:r>
              <a:rPr lang="en-US" dirty="0" err="1"/>
              <a:t>požari</a:t>
            </a:r>
            <a:r>
              <a:rPr lang="en-US" dirty="0"/>
              <a:t> </a:t>
            </a:r>
            <a:r>
              <a:rPr lang="en-US" dirty="0" err="1"/>
              <a:t>često</a:t>
            </a:r>
            <a:r>
              <a:rPr lang="en-US" dirty="0"/>
              <a:t> </a:t>
            </a:r>
            <a:r>
              <a:rPr lang="en-US" dirty="0" err="1"/>
              <a:t>zahtevaju</a:t>
            </a:r>
            <a:r>
              <a:rPr lang="en-US" dirty="0"/>
              <a:t> </a:t>
            </a:r>
            <a:r>
              <a:rPr lang="en-US" dirty="0" err="1"/>
              <a:t>kompleksnu</a:t>
            </a:r>
            <a:r>
              <a:rPr lang="en-US" dirty="0"/>
              <a:t> </a:t>
            </a:r>
            <a:r>
              <a:rPr lang="en-US" dirty="0" err="1"/>
              <a:t>reakciju</a:t>
            </a:r>
            <a:r>
              <a:rPr lang="en-US" dirty="0"/>
              <a:t> u </a:t>
            </a:r>
            <a:r>
              <a:rPr lang="en-US" dirty="0" err="1"/>
              <a:t>vanrednim</a:t>
            </a:r>
            <a:r>
              <a:rPr lang="en-US" dirty="0"/>
              <a:t> </a:t>
            </a:r>
            <a:r>
              <a:rPr lang="en-US" dirty="0" err="1"/>
              <a:t>situacijama</a:t>
            </a:r>
            <a:r>
              <a:rPr lang="en-US" dirty="0"/>
              <a:t>, </a:t>
            </a:r>
            <a:r>
              <a:rPr lang="en-US" dirty="0" err="1"/>
              <a:t>oporavak</a:t>
            </a:r>
            <a:r>
              <a:rPr lang="en-US" dirty="0"/>
              <a:t> </a:t>
            </a:r>
            <a:r>
              <a:rPr lang="en-US" dirty="0" err="1"/>
              <a:t>i</a:t>
            </a:r>
            <a:r>
              <a:rPr lang="en-US" dirty="0"/>
              <a:t> </a:t>
            </a:r>
            <a:r>
              <a:rPr lang="en-US" dirty="0" err="1"/>
              <a:t>operacije</a:t>
            </a:r>
            <a:r>
              <a:rPr lang="en-US" dirty="0"/>
              <a:t> </a:t>
            </a:r>
            <a:r>
              <a:rPr lang="en-US" dirty="0" err="1"/>
              <a:t>spasavanja</a:t>
            </a:r>
            <a:r>
              <a:rPr lang="en-US" dirty="0"/>
              <a:t>. </a:t>
            </a:r>
          </a:p>
          <a:p>
            <a:pPr lvl="1">
              <a:lnSpc>
                <a:spcPct val="100000"/>
              </a:lnSpc>
            </a:pPr>
            <a:r>
              <a:rPr lang="en-US" dirty="0"/>
              <a:t>Ove </a:t>
            </a:r>
            <a:r>
              <a:rPr lang="en-US" dirty="0" err="1"/>
              <a:t>operacije</a:t>
            </a:r>
            <a:r>
              <a:rPr lang="en-US" dirty="0"/>
              <a:t> </a:t>
            </a:r>
            <a:r>
              <a:rPr lang="en-US" dirty="0" err="1"/>
              <a:t>izlažu</a:t>
            </a:r>
            <a:r>
              <a:rPr lang="en-US" dirty="0"/>
              <a:t> </a:t>
            </a:r>
            <a:r>
              <a:rPr lang="en-US" dirty="0" err="1"/>
              <a:t>riziku</a:t>
            </a:r>
            <a:r>
              <a:rPr lang="en-US" dirty="0"/>
              <a:t> </a:t>
            </a:r>
            <a:r>
              <a:rPr lang="en-US" dirty="0" err="1"/>
              <a:t>mnoge</a:t>
            </a:r>
            <a:r>
              <a:rPr lang="en-US" dirty="0"/>
              <a:t> </a:t>
            </a:r>
            <a:r>
              <a:rPr lang="en-US" dirty="0" err="1"/>
              <a:t>vrste</a:t>
            </a:r>
            <a:r>
              <a:rPr lang="en-US" dirty="0"/>
              <a:t> </a:t>
            </a:r>
            <a:r>
              <a:rPr lang="en-US" dirty="0" err="1"/>
              <a:t>radnika</a:t>
            </a:r>
            <a:r>
              <a:rPr lang="en-US" dirty="0"/>
              <a:t>, </a:t>
            </a:r>
            <a:r>
              <a:rPr lang="en-US" dirty="0" err="1"/>
              <a:t>uključujući</a:t>
            </a:r>
            <a:r>
              <a:rPr lang="en-US" dirty="0"/>
              <a:t> one </a:t>
            </a:r>
            <a:r>
              <a:rPr lang="en-US" dirty="0" err="1"/>
              <a:t>koji</a:t>
            </a:r>
            <a:r>
              <a:rPr lang="en-US" dirty="0"/>
              <a:t> </a:t>
            </a:r>
            <a:r>
              <a:rPr lang="en-US" dirty="0" err="1"/>
              <a:t>prve</a:t>
            </a:r>
            <a:r>
              <a:rPr lang="en-US" dirty="0"/>
              <a:t> </a:t>
            </a:r>
            <a:r>
              <a:rPr lang="en-US" dirty="0" err="1"/>
              <a:t>reaguju</a:t>
            </a:r>
            <a:r>
              <a:rPr lang="en-US" dirty="0"/>
              <a:t>, </a:t>
            </a:r>
            <a:r>
              <a:rPr lang="en-US" dirty="0" err="1"/>
              <a:t>zdravstvene</a:t>
            </a:r>
            <a:r>
              <a:rPr lang="en-US" dirty="0"/>
              <a:t> </a:t>
            </a:r>
            <a:r>
              <a:rPr lang="en-US" dirty="0" err="1"/>
              <a:t>radnike</a:t>
            </a:r>
            <a:r>
              <a:rPr lang="en-US" dirty="0"/>
              <a:t> </a:t>
            </a:r>
            <a:r>
              <a:rPr lang="en-US" dirty="0" err="1"/>
              <a:t>i</a:t>
            </a:r>
            <a:r>
              <a:rPr lang="en-US" dirty="0"/>
              <a:t> one </a:t>
            </a:r>
            <a:r>
              <a:rPr lang="en-US" dirty="0" err="1"/>
              <a:t>koji</a:t>
            </a:r>
            <a:r>
              <a:rPr lang="en-US" dirty="0"/>
              <a:t> </a:t>
            </a:r>
            <a:r>
              <a:rPr lang="en-US" dirty="0" err="1"/>
              <a:t>su</a:t>
            </a:r>
            <a:r>
              <a:rPr lang="en-US" dirty="0"/>
              <a:t> </a:t>
            </a:r>
            <a:r>
              <a:rPr lang="en-US" dirty="0" err="1"/>
              <a:t>uključeni</a:t>
            </a:r>
            <a:r>
              <a:rPr lang="en-US" dirty="0"/>
              <a:t> u </a:t>
            </a:r>
            <a:r>
              <a:rPr lang="en-US" dirty="0" err="1"/>
              <a:t>podršku</a:t>
            </a:r>
            <a:r>
              <a:rPr lang="en-US" dirty="0"/>
              <a:t> pre </a:t>
            </a:r>
            <a:r>
              <a:rPr lang="en-US" dirty="0" err="1"/>
              <a:t>i</a:t>
            </a:r>
            <a:r>
              <a:rPr lang="en-US" dirty="0"/>
              <a:t> </a:t>
            </a:r>
            <a:r>
              <a:rPr lang="en-US" dirty="0" err="1"/>
              <a:t>posle</a:t>
            </a:r>
            <a:r>
              <a:rPr lang="en-US" dirty="0"/>
              <a:t> </a:t>
            </a:r>
            <a:r>
              <a:rPr lang="en-US" dirty="0" err="1"/>
              <a:t>katastrofe</a:t>
            </a:r>
            <a:r>
              <a:rPr lang="en-US" dirty="0"/>
              <a:t>.</a:t>
            </a:r>
          </a:p>
          <a:p>
            <a:pPr lvl="1">
              <a:lnSpc>
                <a:spcPct val="100000"/>
              </a:lnSpc>
            </a:pPr>
            <a:r>
              <a:rPr lang="en-US" dirty="0" err="1"/>
              <a:t>Radnici</a:t>
            </a:r>
            <a:r>
              <a:rPr lang="en-US" dirty="0"/>
              <a:t> </a:t>
            </a:r>
            <a:r>
              <a:rPr lang="en-US" dirty="0" err="1"/>
              <a:t>mogu</a:t>
            </a:r>
            <a:r>
              <a:rPr lang="en-US" dirty="0"/>
              <a:t> </a:t>
            </a:r>
            <a:r>
              <a:rPr lang="en-US" dirty="0" err="1"/>
              <a:t>iskusiti</a:t>
            </a:r>
            <a:r>
              <a:rPr lang="en-US" dirty="0"/>
              <a:t> </a:t>
            </a:r>
            <a:r>
              <a:rPr lang="en-US" dirty="0" err="1"/>
              <a:t>efekte</a:t>
            </a:r>
            <a:r>
              <a:rPr lang="en-US" dirty="0"/>
              <a:t> </a:t>
            </a:r>
            <a:r>
              <a:rPr lang="en-US" dirty="0" err="1"/>
              <a:t>i</a:t>
            </a:r>
            <a:r>
              <a:rPr lang="en-US" dirty="0"/>
              <a:t> </a:t>
            </a:r>
            <a:r>
              <a:rPr lang="en-US" dirty="0" err="1"/>
              <a:t>po</a:t>
            </a:r>
            <a:r>
              <a:rPr lang="en-US" dirty="0"/>
              <a:t> </a:t>
            </a:r>
            <a:r>
              <a:rPr lang="en-US" dirty="0" err="1"/>
              <a:t>fizičko</a:t>
            </a:r>
            <a:r>
              <a:rPr lang="en-US" dirty="0"/>
              <a:t> </a:t>
            </a:r>
            <a:r>
              <a:rPr lang="en-US" dirty="0" err="1"/>
              <a:t>i</a:t>
            </a:r>
            <a:r>
              <a:rPr lang="en-US" dirty="0"/>
              <a:t> </a:t>
            </a:r>
            <a:r>
              <a:rPr lang="en-US" dirty="0" err="1"/>
              <a:t>po</a:t>
            </a:r>
            <a:r>
              <a:rPr lang="en-US" dirty="0"/>
              <a:t> </a:t>
            </a:r>
            <a:r>
              <a:rPr lang="en-US" dirty="0" err="1"/>
              <a:t>mentalno</a:t>
            </a:r>
            <a:r>
              <a:rPr lang="en-US" dirty="0"/>
              <a:t> </a:t>
            </a:r>
            <a:r>
              <a:rPr lang="en-US" dirty="0" err="1"/>
              <a:t>zdravlje</a:t>
            </a:r>
            <a:r>
              <a:rPr lang="en-US" dirty="0"/>
              <a:t> od </a:t>
            </a:r>
            <a:r>
              <a:rPr lang="en-US" dirty="0" err="1"/>
              <a:t>ovih</a:t>
            </a:r>
            <a:r>
              <a:rPr lang="en-US" dirty="0"/>
              <a:t> </a:t>
            </a:r>
            <a:r>
              <a:rPr lang="en-US" dirty="0" err="1"/>
              <a:t>događaja</a:t>
            </a:r>
            <a:r>
              <a:rPr lang="en-US" dirty="0"/>
              <a:t>. </a:t>
            </a:r>
          </a:p>
          <a:p>
            <a:pPr lvl="1">
              <a:lnSpc>
                <a:spcPct val="100000"/>
              </a:lnSpc>
            </a:pPr>
            <a:r>
              <a:rPr lang="en-US" dirty="0" err="1"/>
              <a:t>Fizički</a:t>
            </a:r>
            <a:r>
              <a:rPr lang="en-US" dirty="0"/>
              <a:t> </a:t>
            </a:r>
            <a:r>
              <a:rPr lang="en-US" dirty="0" err="1"/>
              <a:t>uticaji</a:t>
            </a:r>
            <a:r>
              <a:rPr lang="en-US" dirty="0"/>
              <a:t> </a:t>
            </a:r>
            <a:r>
              <a:rPr lang="en-US" dirty="0" err="1"/>
              <a:t>mogu</a:t>
            </a:r>
            <a:r>
              <a:rPr lang="en-US" dirty="0"/>
              <a:t> </a:t>
            </a:r>
            <a:r>
              <a:rPr lang="en-US" dirty="0" err="1"/>
              <a:t>uključivati</a:t>
            </a:r>
            <a:r>
              <a:rPr lang="en-US" dirty="0"/>
              <a:t> </a:t>
            </a:r>
            <a:r>
              <a:rPr lang="en-US" dirty="0" err="1"/>
              <a:t>smrt</a:t>
            </a:r>
            <a:r>
              <a:rPr lang="en-US" dirty="0"/>
              <a:t>, </a:t>
            </a:r>
            <a:r>
              <a:rPr lang="en-US" dirty="0" err="1"/>
              <a:t>povrede</a:t>
            </a:r>
            <a:r>
              <a:rPr lang="en-US" dirty="0"/>
              <a:t> </a:t>
            </a:r>
            <a:r>
              <a:rPr lang="en-US" dirty="0" err="1"/>
              <a:t>i</a:t>
            </a:r>
            <a:r>
              <a:rPr lang="en-US" dirty="0"/>
              <a:t> </a:t>
            </a:r>
            <a:r>
              <a:rPr lang="en-US" dirty="0" err="1"/>
              <a:t>bolesti</a:t>
            </a:r>
            <a:r>
              <a:rPr lang="en-US" dirty="0"/>
              <a:t>. </a:t>
            </a:r>
          </a:p>
          <a:p>
            <a:pPr lvl="1">
              <a:lnSpc>
                <a:spcPct val="100000"/>
              </a:lnSpc>
            </a:pPr>
            <a:r>
              <a:rPr lang="en-US" dirty="0" err="1"/>
              <a:t>Efekti</a:t>
            </a:r>
            <a:r>
              <a:rPr lang="en-US" dirty="0"/>
              <a:t> </a:t>
            </a:r>
            <a:r>
              <a:rPr lang="en-US" dirty="0" err="1"/>
              <a:t>na</a:t>
            </a:r>
            <a:r>
              <a:rPr lang="en-US" dirty="0"/>
              <a:t> </a:t>
            </a:r>
            <a:r>
              <a:rPr lang="en-US" dirty="0" err="1"/>
              <a:t>mentalno</a:t>
            </a:r>
            <a:r>
              <a:rPr lang="en-US" dirty="0"/>
              <a:t> </a:t>
            </a:r>
            <a:r>
              <a:rPr lang="en-US" dirty="0" err="1"/>
              <a:t>zdravlje</a:t>
            </a:r>
            <a:r>
              <a:rPr lang="en-US" dirty="0"/>
              <a:t> </a:t>
            </a:r>
            <a:r>
              <a:rPr lang="en-US" dirty="0" err="1"/>
              <a:t>mogu</a:t>
            </a:r>
            <a:r>
              <a:rPr lang="en-US" dirty="0"/>
              <a:t> </a:t>
            </a:r>
            <a:r>
              <a:rPr lang="en-US" dirty="0" err="1"/>
              <a:t>uključivati</a:t>
            </a:r>
            <a:r>
              <a:rPr lang="en-US" dirty="0"/>
              <a:t> </a:t>
            </a:r>
            <a:r>
              <a:rPr lang="en-US" dirty="0" err="1"/>
              <a:t>anksioznost</a:t>
            </a:r>
            <a:r>
              <a:rPr lang="en-US" dirty="0"/>
              <a:t>, </a:t>
            </a:r>
            <a:r>
              <a:rPr lang="en-US" dirty="0" err="1"/>
              <a:t>depresiju</a:t>
            </a:r>
            <a:r>
              <a:rPr lang="en-US" dirty="0"/>
              <a:t> </a:t>
            </a:r>
            <a:r>
              <a:rPr lang="en-US" dirty="0" err="1"/>
              <a:t>i</a:t>
            </a:r>
            <a:r>
              <a:rPr lang="en-US" dirty="0"/>
              <a:t> </a:t>
            </a:r>
            <a:r>
              <a:rPr lang="en-US" dirty="0" err="1"/>
              <a:t>posttraumatski</a:t>
            </a:r>
            <a:r>
              <a:rPr lang="en-US" dirty="0"/>
              <a:t> </a:t>
            </a:r>
            <a:r>
              <a:rPr lang="en-US" dirty="0" err="1"/>
              <a:t>stresni</a:t>
            </a:r>
            <a:r>
              <a:rPr lang="en-US" dirty="0"/>
              <a:t> </a:t>
            </a:r>
            <a:r>
              <a:rPr lang="en-US" dirty="0" err="1"/>
              <a:t>poremećaj</a:t>
            </a:r>
            <a:r>
              <a:rPr lang="en-US" dirty="0"/>
              <a:t>.</a:t>
            </a:r>
          </a:p>
        </p:txBody>
      </p:sp>
      <p:sp>
        <p:nvSpPr>
          <p:cNvPr id="5" name="Téglalap 3"/>
          <p:cNvSpPr/>
          <p:nvPr/>
        </p:nvSpPr>
        <p:spPr>
          <a:xfrm>
            <a:off x="68239" y="6074839"/>
            <a:ext cx="9657552" cy="461665"/>
          </a:xfrm>
          <a:prstGeom prst="rect">
            <a:avLst/>
          </a:prstGeom>
        </p:spPr>
        <p:txBody>
          <a:bodyPr wrap="square" rtlCol="0">
            <a:spAutoFit/>
          </a:bodyPr>
          <a:lstStyle/>
          <a:p>
            <a:r>
              <a:rPr lang="nb-NO" sz="1000" dirty="0">
                <a:solidFill>
                  <a:schemeClr val="bg1">
                    <a:lumMod val="50000"/>
                  </a:schemeClr>
                </a:solidFill>
              </a:rPr>
              <a:t>Izvor (pristupljeno 14.06.2023): </a:t>
            </a:r>
            <a:r>
              <a:rPr lang="nb-NO" sz="1000" dirty="0">
                <a:solidFill>
                  <a:schemeClr val="bg1">
                    <a:lumMod val="50000"/>
                  </a:schemeClr>
                </a:solidFill>
                <a:hlinkClick r:id="rId2"/>
              </a:rPr>
              <a:t>https://</a:t>
            </a:r>
            <a:r>
              <a:rPr lang="nb-NO" sz="1000" dirty="0" smtClean="0">
                <a:solidFill>
                  <a:schemeClr val="bg1">
                    <a:lumMod val="50000"/>
                  </a:schemeClr>
                </a:solidFill>
                <a:hlinkClick r:id="rId2"/>
              </a:rPr>
              <a:t>www.epa.gov/climateimpacts/climate-change-and-health-workers</a:t>
            </a:r>
            <a:endParaRPr lang="sr-Latn-RS" sz="1000" dirty="0" smtClean="0">
              <a:solidFill>
                <a:schemeClr val="bg1">
                  <a:lumMod val="50000"/>
                </a:schemeClr>
              </a:solidFill>
            </a:endParaRPr>
          </a:p>
          <a:p>
            <a:endParaRPr lang="nb-NO" sz="1400" dirty="0">
              <a:solidFill>
                <a:schemeClr val="bg1">
                  <a:lumMod val="50000"/>
                </a:schemeClr>
              </a:solidFill>
            </a:endParaRPr>
          </a:p>
        </p:txBody>
      </p:sp>
    </p:spTree>
    <p:extLst>
      <p:ext uri="{BB962C8B-B14F-4D97-AF65-F5344CB8AC3E}">
        <p14:creationId xmlns:p14="http://schemas.microsoft.com/office/powerpoint/2010/main" val="356042157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fontScale="90000"/>
          </a:bodyPr>
          <a:lstStyle/>
          <a:p>
            <a:r>
              <a:rPr lang="en-US" b="1" dirty="0" err="1"/>
              <a:t>Klimatske</a:t>
            </a:r>
            <a:r>
              <a:rPr lang="en-US" b="1" dirty="0"/>
              <a:t> </a:t>
            </a:r>
            <a:r>
              <a:rPr lang="en-US" b="1" dirty="0" err="1"/>
              <a:t>promene</a:t>
            </a:r>
            <a:r>
              <a:rPr lang="en-US" b="1" dirty="0"/>
              <a:t> </a:t>
            </a:r>
            <a:r>
              <a:rPr lang="en-US" b="1" dirty="0" err="1"/>
              <a:t>i</a:t>
            </a:r>
            <a:r>
              <a:rPr lang="en-US" b="1" dirty="0"/>
              <a:t> </a:t>
            </a:r>
            <a:r>
              <a:rPr lang="en-US" b="1" dirty="0" err="1"/>
              <a:t>zdravlje</a:t>
            </a:r>
            <a:r>
              <a:rPr lang="en-US" b="1" dirty="0"/>
              <a:t> </a:t>
            </a:r>
            <a:r>
              <a:rPr lang="en-US" b="1" dirty="0" err="1"/>
              <a:t>radnika</a:t>
            </a:r>
            <a:endParaRPr lang="hu-HU" b="1" dirty="0"/>
          </a:p>
        </p:txBody>
      </p:sp>
      <p:sp>
        <p:nvSpPr>
          <p:cNvPr id="3" name="Tartalom helye 2"/>
          <p:cNvSpPr>
            <a:spLocks noGrp="1"/>
          </p:cNvSpPr>
          <p:nvPr>
            <p:ph idx="1"/>
          </p:nvPr>
        </p:nvSpPr>
        <p:spPr>
          <a:xfrm>
            <a:off x="192506" y="1984075"/>
            <a:ext cx="11643420" cy="4321597"/>
          </a:xfrm>
        </p:spPr>
        <p:txBody>
          <a:bodyPr rtlCol="0">
            <a:normAutofit/>
          </a:bodyPr>
          <a:lstStyle/>
          <a:p>
            <a:pPr marL="0" indent="0">
              <a:lnSpc>
                <a:spcPct val="100000"/>
              </a:lnSpc>
              <a:buNone/>
            </a:pPr>
            <a:r>
              <a:rPr lang="en-US" b="1" dirty="0"/>
              <a:t>4. </a:t>
            </a:r>
            <a:r>
              <a:rPr lang="en-US" b="1" dirty="0" err="1"/>
              <a:t>Bolesti</a:t>
            </a:r>
            <a:r>
              <a:rPr lang="en-US" b="1" dirty="0"/>
              <a:t> </a:t>
            </a:r>
            <a:r>
              <a:rPr lang="en-US" b="1" dirty="0" err="1"/>
              <a:t>povezane</a:t>
            </a:r>
            <a:r>
              <a:rPr lang="en-US" b="1" dirty="0"/>
              <a:t> </a:t>
            </a:r>
            <a:r>
              <a:rPr lang="en-US" b="1" dirty="0" err="1"/>
              <a:t>sa</a:t>
            </a:r>
            <a:r>
              <a:rPr lang="en-US" b="1" dirty="0"/>
              <a:t> </a:t>
            </a:r>
            <a:r>
              <a:rPr lang="en-US" b="1" dirty="0" err="1"/>
              <a:t>insektima</a:t>
            </a:r>
            <a:r>
              <a:rPr lang="en-US" b="1" dirty="0"/>
              <a:t> </a:t>
            </a:r>
            <a:r>
              <a:rPr lang="en-US" b="1" dirty="0" err="1"/>
              <a:t>i</a:t>
            </a:r>
            <a:r>
              <a:rPr lang="en-US" b="1" dirty="0"/>
              <a:t> </a:t>
            </a:r>
            <a:r>
              <a:rPr lang="en-US" b="1" dirty="0" err="1"/>
              <a:t>krpeljima</a:t>
            </a:r>
            <a:endParaRPr lang="en-US" b="1" dirty="0"/>
          </a:p>
          <a:p>
            <a:pPr lvl="1">
              <a:lnSpc>
                <a:spcPct val="100000"/>
              </a:lnSpc>
            </a:pPr>
            <a:r>
              <a:rPr lang="en-US" dirty="0" err="1"/>
              <a:t>Toplije</a:t>
            </a:r>
            <a:r>
              <a:rPr lang="en-US" dirty="0"/>
              <a:t> temperature </a:t>
            </a:r>
            <a:r>
              <a:rPr lang="en-US" dirty="0" err="1"/>
              <a:t>povezane</a:t>
            </a:r>
            <a:r>
              <a:rPr lang="en-US" dirty="0"/>
              <a:t> </a:t>
            </a:r>
            <a:r>
              <a:rPr lang="en-US" dirty="0" err="1"/>
              <a:t>sa</a:t>
            </a:r>
            <a:r>
              <a:rPr lang="en-US" dirty="0"/>
              <a:t> </a:t>
            </a:r>
            <a:r>
              <a:rPr lang="en-US" dirty="0" err="1"/>
              <a:t>klimatskim</a:t>
            </a:r>
            <a:r>
              <a:rPr lang="en-US" dirty="0"/>
              <a:t> </a:t>
            </a:r>
            <a:r>
              <a:rPr lang="en-US" dirty="0" err="1"/>
              <a:t>promenama</a:t>
            </a:r>
            <a:r>
              <a:rPr lang="en-US" dirty="0"/>
              <a:t> </a:t>
            </a:r>
            <a:r>
              <a:rPr lang="en-US" dirty="0" err="1"/>
              <a:t>mogu</a:t>
            </a:r>
            <a:r>
              <a:rPr lang="en-US" dirty="0"/>
              <a:t> </a:t>
            </a:r>
            <a:r>
              <a:rPr lang="en-US" dirty="0" err="1"/>
              <a:t>povećati</a:t>
            </a:r>
            <a:r>
              <a:rPr lang="en-US" dirty="0"/>
              <a:t> </a:t>
            </a:r>
            <a:r>
              <a:rPr lang="en-US" dirty="0" err="1"/>
              <a:t>razvoj</a:t>
            </a:r>
            <a:r>
              <a:rPr lang="en-US" dirty="0"/>
              <a:t> </a:t>
            </a:r>
            <a:r>
              <a:rPr lang="en-US" dirty="0" err="1"/>
              <a:t>i</a:t>
            </a:r>
            <a:r>
              <a:rPr lang="en-US" dirty="0"/>
              <a:t> </a:t>
            </a:r>
            <a:r>
              <a:rPr lang="en-US" dirty="0" err="1"/>
              <a:t>stopu</a:t>
            </a:r>
            <a:r>
              <a:rPr lang="en-US" dirty="0"/>
              <a:t> </a:t>
            </a:r>
            <a:r>
              <a:rPr lang="en-US" dirty="0" err="1"/>
              <a:t>ujeda</a:t>
            </a:r>
            <a:r>
              <a:rPr lang="en-US" dirty="0"/>
              <a:t> </a:t>
            </a:r>
            <a:r>
              <a:rPr lang="en-US" dirty="0" err="1"/>
              <a:t>komaraca</a:t>
            </a:r>
            <a:r>
              <a:rPr lang="en-US" dirty="0"/>
              <a:t>.</a:t>
            </a:r>
          </a:p>
          <a:p>
            <a:pPr lvl="1">
              <a:lnSpc>
                <a:spcPct val="100000"/>
              </a:lnSpc>
            </a:pPr>
            <a:r>
              <a:rPr lang="en-US" dirty="0" err="1"/>
              <a:t>Povećane</a:t>
            </a:r>
            <a:r>
              <a:rPr lang="en-US" dirty="0"/>
              <a:t> </a:t>
            </a:r>
            <a:r>
              <a:rPr lang="en-US" dirty="0" err="1"/>
              <a:t>padavine</a:t>
            </a:r>
            <a:r>
              <a:rPr lang="en-US" dirty="0"/>
              <a:t> </a:t>
            </a:r>
            <a:r>
              <a:rPr lang="en-US" dirty="0" err="1"/>
              <a:t>mogu</a:t>
            </a:r>
            <a:r>
              <a:rPr lang="en-US" dirty="0"/>
              <a:t> </a:t>
            </a:r>
            <a:r>
              <a:rPr lang="en-US" dirty="0" err="1"/>
              <a:t>stvoriti</a:t>
            </a:r>
            <a:r>
              <a:rPr lang="en-US" dirty="0"/>
              <a:t> </a:t>
            </a:r>
            <a:r>
              <a:rPr lang="en-US" dirty="0" err="1"/>
              <a:t>više</a:t>
            </a:r>
            <a:r>
              <a:rPr lang="en-US" dirty="0"/>
              <a:t> </a:t>
            </a:r>
            <a:r>
              <a:rPr lang="en-US" dirty="0" err="1"/>
              <a:t>mesta</a:t>
            </a:r>
            <a:r>
              <a:rPr lang="en-US" dirty="0"/>
              <a:t> </a:t>
            </a:r>
            <a:r>
              <a:rPr lang="en-US" dirty="0" err="1"/>
              <a:t>za</a:t>
            </a:r>
            <a:r>
              <a:rPr lang="en-US" dirty="0"/>
              <a:t> </a:t>
            </a:r>
            <a:r>
              <a:rPr lang="en-US" dirty="0" err="1"/>
              <a:t>razmnožavanje</a:t>
            </a:r>
            <a:r>
              <a:rPr lang="en-US" dirty="0"/>
              <a:t> </a:t>
            </a:r>
            <a:r>
              <a:rPr lang="en-US" dirty="0" err="1"/>
              <a:t>komaraca</a:t>
            </a:r>
            <a:r>
              <a:rPr lang="en-US" dirty="0"/>
              <a:t>.</a:t>
            </a:r>
          </a:p>
          <a:p>
            <a:pPr lvl="1">
              <a:lnSpc>
                <a:spcPct val="100000"/>
              </a:lnSpc>
            </a:pPr>
            <a:r>
              <a:rPr lang="en-US" dirty="0" err="1"/>
              <a:t>Radnici</a:t>
            </a:r>
            <a:r>
              <a:rPr lang="en-US" dirty="0"/>
              <a:t> </a:t>
            </a:r>
            <a:r>
              <a:rPr lang="en-US" dirty="0" err="1"/>
              <a:t>na</a:t>
            </a:r>
            <a:r>
              <a:rPr lang="en-US" dirty="0"/>
              <a:t> </a:t>
            </a:r>
            <a:r>
              <a:rPr lang="en-US" dirty="0" err="1"/>
              <a:t>otvorenom</a:t>
            </a:r>
            <a:r>
              <a:rPr lang="en-US" dirty="0"/>
              <a:t>, </a:t>
            </a:r>
            <a:r>
              <a:rPr lang="en-US" dirty="0" err="1"/>
              <a:t>kao</a:t>
            </a:r>
            <a:r>
              <a:rPr lang="en-US" dirty="0"/>
              <a:t> </a:t>
            </a:r>
            <a:r>
              <a:rPr lang="en-US" dirty="0" err="1"/>
              <a:t>što</a:t>
            </a:r>
            <a:r>
              <a:rPr lang="en-US" dirty="0"/>
              <a:t> </a:t>
            </a:r>
            <a:r>
              <a:rPr lang="en-US" dirty="0" err="1"/>
              <a:t>su</a:t>
            </a:r>
            <a:r>
              <a:rPr lang="en-US" dirty="0"/>
              <a:t> </a:t>
            </a:r>
            <a:r>
              <a:rPr lang="en-US" dirty="0" err="1"/>
              <a:t>poljoprivredni</a:t>
            </a:r>
            <a:r>
              <a:rPr lang="en-US" dirty="0"/>
              <a:t> </a:t>
            </a:r>
            <a:r>
              <a:rPr lang="en-US" dirty="0" err="1"/>
              <a:t>radnici</a:t>
            </a:r>
            <a:r>
              <a:rPr lang="en-US" dirty="0"/>
              <a:t>, </a:t>
            </a:r>
            <a:r>
              <a:rPr lang="en-US" dirty="0" err="1"/>
              <a:t>mogli</a:t>
            </a:r>
            <a:r>
              <a:rPr lang="en-US" dirty="0"/>
              <a:t> bi </a:t>
            </a:r>
            <a:r>
              <a:rPr lang="en-US" dirty="0" err="1"/>
              <a:t>biti</a:t>
            </a:r>
            <a:r>
              <a:rPr lang="en-US" dirty="0"/>
              <a:t> </a:t>
            </a:r>
            <a:r>
              <a:rPr lang="en-US" dirty="0" err="1"/>
              <a:t>izloženi</a:t>
            </a:r>
            <a:r>
              <a:rPr lang="en-US" dirty="0"/>
              <a:t> </a:t>
            </a:r>
            <a:r>
              <a:rPr lang="en-US" dirty="0" err="1"/>
              <a:t>većem</a:t>
            </a:r>
            <a:r>
              <a:rPr lang="en-US" dirty="0"/>
              <a:t> </a:t>
            </a:r>
            <a:r>
              <a:rPr lang="en-US" dirty="0" err="1"/>
              <a:t>riziku</a:t>
            </a:r>
            <a:r>
              <a:rPr lang="en-US" dirty="0"/>
              <a:t> od </a:t>
            </a:r>
            <a:r>
              <a:rPr lang="en-US" dirty="0" err="1"/>
              <a:t>ugriza</a:t>
            </a:r>
            <a:r>
              <a:rPr lang="en-US" dirty="0"/>
              <a:t> </a:t>
            </a:r>
            <a:r>
              <a:rPr lang="en-US" dirty="0" err="1"/>
              <a:t>krpelja</a:t>
            </a:r>
            <a:r>
              <a:rPr lang="en-US" dirty="0"/>
              <a:t> </a:t>
            </a:r>
            <a:r>
              <a:rPr lang="en-US" dirty="0" err="1"/>
              <a:t>i</a:t>
            </a:r>
            <a:r>
              <a:rPr lang="en-US" dirty="0"/>
              <a:t> </a:t>
            </a:r>
            <a:r>
              <a:rPr lang="en-US" dirty="0" err="1"/>
              <a:t>insekata</a:t>
            </a:r>
            <a:r>
              <a:rPr lang="en-US" dirty="0"/>
              <a:t> </a:t>
            </a:r>
            <a:r>
              <a:rPr lang="en-US" dirty="0" err="1"/>
              <a:t>koji</a:t>
            </a:r>
            <a:r>
              <a:rPr lang="en-US" dirty="0"/>
              <a:t> </a:t>
            </a:r>
            <a:r>
              <a:rPr lang="en-US" dirty="0" err="1"/>
              <a:t>izazivaju</a:t>
            </a:r>
            <a:r>
              <a:rPr lang="en-US" dirty="0"/>
              <a:t> </a:t>
            </a:r>
            <a:r>
              <a:rPr lang="en-US" dirty="0" err="1"/>
              <a:t>lajmsku</a:t>
            </a:r>
            <a:r>
              <a:rPr lang="en-US" dirty="0"/>
              <a:t> </a:t>
            </a:r>
            <a:r>
              <a:rPr lang="en-US" dirty="0" err="1"/>
              <a:t>bolest</a:t>
            </a:r>
            <a:r>
              <a:rPr lang="en-US" dirty="0"/>
              <a:t>, virus </a:t>
            </a:r>
            <a:r>
              <a:rPr lang="en-US" dirty="0" err="1"/>
              <a:t>Zapadnog</a:t>
            </a:r>
            <a:r>
              <a:rPr lang="en-US" dirty="0"/>
              <a:t> </a:t>
            </a:r>
            <a:r>
              <a:rPr lang="en-US" dirty="0" err="1"/>
              <a:t>Nila</a:t>
            </a:r>
            <a:r>
              <a:rPr lang="en-US" dirty="0"/>
              <a:t> </a:t>
            </a:r>
            <a:r>
              <a:rPr lang="en-US" dirty="0" err="1"/>
              <a:t>i</a:t>
            </a:r>
            <a:r>
              <a:rPr lang="en-US" dirty="0"/>
              <a:t> </a:t>
            </a:r>
            <a:r>
              <a:rPr lang="en-US" dirty="0" err="1"/>
              <a:t>druge</a:t>
            </a:r>
            <a:r>
              <a:rPr lang="en-US" dirty="0"/>
              <a:t> </a:t>
            </a:r>
            <a:r>
              <a:rPr lang="en-US" dirty="0" err="1"/>
              <a:t>bolesti</a:t>
            </a:r>
            <a:r>
              <a:rPr lang="en-US" dirty="0"/>
              <a:t>.</a:t>
            </a:r>
          </a:p>
          <a:p>
            <a:pPr lvl="1">
              <a:lnSpc>
                <a:spcPct val="100000"/>
              </a:lnSpc>
            </a:pPr>
            <a:r>
              <a:rPr lang="en-US" dirty="0" err="1"/>
              <a:t>Većina</a:t>
            </a:r>
            <a:r>
              <a:rPr lang="en-US" dirty="0"/>
              <a:t> </a:t>
            </a:r>
            <a:r>
              <a:rPr lang="en-US" dirty="0" err="1"/>
              <a:t>ljudi</a:t>
            </a:r>
            <a:r>
              <a:rPr lang="en-US" dirty="0"/>
              <a:t> </a:t>
            </a:r>
            <a:r>
              <a:rPr lang="en-US" dirty="0" err="1"/>
              <a:t>koji</a:t>
            </a:r>
            <a:r>
              <a:rPr lang="en-US" dirty="0"/>
              <a:t> se </a:t>
            </a:r>
            <a:r>
              <a:rPr lang="en-US" dirty="0" err="1"/>
              <a:t>zaraze</a:t>
            </a:r>
            <a:r>
              <a:rPr lang="en-US" dirty="0"/>
              <a:t> </a:t>
            </a:r>
            <a:r>
              <a:rPr lang="en-US" dirty="0" err="1"/>
              <a:t>virusom</a:t>
            </a:r>
            <a:r>
              <a:rPr lang="en-US" dirty="0"/>
              <a:t> </a:t>
            </a:r>
            <a:r>
              <a:rPr lang="en-US" dirty="0" err="1"/>
              <a:t>Zapadnog</a:t>
            </a:r>
            <a:r>
              <a:rPr lang="en-US" dirty="0"/>
              <a:t> </a:t>
            </a:r>
            <a:r>
              <a:rPr lang="en-US" dirty="0" err="1"/>
              <a:t>Nila</a:t>
            </a:r>
            <a:r>
              <a:rPr lang="en-US" dirty="0"/>
              <a:t> ne </a:t>
            </a:r>
            <a:r>
              <a:rPr lang="en-US" dirty="0" err="1"/>
              <a:t>razvijaju</a:t>
            </a:r>
            <a:r>
              <a:rPr lang="en-US" dirty="0"/>
              <a:t> </a:t>
            </a:r>
            <a:r>
              <a:rPr lang="en-US" dirty="0" err="1"/>
              <a:t>nikakve</a:t>
            </a:r>
            <a:r>
              <a:rPr lang="en-US" dirty="0"/>
              <a:t> </a:t>
            </a:r>
            <a:r>
              <a:rPr lang="en-US" dirty="0" err="1"/>
              <a:t>simptome</a:t>
            </a:r>
            <a:r>
              <a:rPr lang="en-US" dirty="0"/>
              <a:t>, </a:t>
            </a:r>
            <a:r>
              <a:rPr lang="en-US" dirty="0" err="1"/>
              <a:t>ali</a:t>
            </a:r>
            <a:r>
              <a:rPr lang="en-US" dirty="0"/>
              <a:t> u </a:t>
            </a:r>
            <a:r>
              <a:rPr lang="en-US" dirty="0" err="1"/>
              <a:t>retkim</a:t>
            </a:r>
            <a:r>
              <a:rPr lang="en-US" dirty="0"/>
              <a:t> </a:t>
            </a:r>
            <a:r>
              <a:rPr lang="en-US" dirty="0" err="1"/>
              <a:t>slučajevima</a:t>
            </a:r>
            <a:r>
              <a:rPr lang="en-US" dirty="0"/>
              <a:t> </a:t>
            </a:r>
            <a:r>
              <a:rPr lang="en-US" dirty="0" err="1"/>
              <a:t>ljudi</a:t>
            </a:r>
            <a:r>
              <a:rPr lang="en-US" dirty="0"/>
              <a:t> </a:t>
            </a:r>
            <a:r>
              <a:rPr lang="en-US" dirty="0" err="1"/>
              <a:t>mogu</a:t>
            </a:r>
            <a:r>
              <a:rPr lang="en-US" dirty="0"/>
              <a:t> </a:t>
            </a:r>
            <a:r>
              <a:rPr lang="en-US" dirty="0" err="1"/>
              <a:t>doživeti</a:t>
            </a:r>
            <a:r>
              <a:rPr lang="en-US" dirty="0"/>
              <a:t> </a:t>
            </a:r>
            <a:r>
              <a:rPr lang="en-US" dirty="0" err="1"/>
              <a:t>ozbiljnu</a:t>
            </a:r>
            <a:r>
              <a:rPr lang="en-US" dirty="0"/>
              <a:t> </a:t>
            </a:r>
            <a:r>
              <a:rPr lang="en-US" dirty="0" err="1"/>
              <a:t>bolest</a:t>
            </a:r>
            <a:r>
              <a:rPr lang="en-US" dirty="0"/>
              <a:t>, pa </a:t>
            </a:r>
            <a:r>
              <a:rPr lang="en-US" dirty="0" err="1"/>
              <a:t>čak</a:t>
            </a:r>
            <a:r>
              <a:rPr lang="en-US" dirty="0"/>
              <a:t> </a:t>
            </a:r>
            <a:r>
              <a:rPr lang="en-US" dirty="0" err="1"/>
              <a:t>i</a:t>
            </a:r>
            <a:r>
              <a:rPr lang="en-US" dirty="0"/>
              <a:t> </a:t>
            </a:r>
            <a:r>
              <a:rPr lang="en-US" dirty="0" err="1"/>
              <a:t>umreti</a:t>
            </a:r>
            <a:r>
              <a:rPr lang="en-US" dirty="0"/>
              <a:t>.</a:t>
            </a:r>
          </a:p>
          <a:p>
            <a:pPr lvl="1">
              <a:lnSpc>
                <a:spcPct val="100000"/>
              </a:lnSpc>
            </a:pPr>
            <a:r>
              <a:rPr lang="en-US" dirty="0" err="1"/>
              <a:t>Lajmska</a:t>
            </a:r>
            <a:r>
              <a:rPr lang="en-US" dirty="0"/>
              <a:t> </a:t>
            </a:r>
            <a:r>
              <a:rPr lang="en-US" dirty="0" err="1"/>
              <a:t>bolest</a:t>
            </a:r>
            <a:r>
              <a:rPr lang="en-US" dirty="0"/>
              <a:t> </a:t>
            </a:r>
            <a:r>
              <a:rPr lang="en-US" dirty="0" err="1"/>
              <a:t>može</a:t>
            </a:r>
            <a:r>
              <a:rPr lang="en-US" dirty="0"/>
              <a:t> </a:t>
            </a:r>
            <a:r>
              <a:rPr lang="en-US" dirty="0" err="1"/>
              <a:t>izazvati</a:t>
            </a:r>
            <a:r>
              <a:rPr lang="en-US" dirty="0"/>
              <a:t> </a:t>
            </a:r>
            <a:r>
              <a:rPr lang="en-US" dirty="0" err="1"/>
              <a:t>hronični</a:t>
            </a:r>
            <a:r>
              <a:rPr lang="en-US" dirty="0"/>
              <a:t> </a:t>
            </a:r>
            <a:r>
              <a:rPr lang="en-US" dirty="0" err="1"/>
              <a:t>bol</a:t>
            </a:r>
            <a:r>
              <a:rPr lang="en-US" dirty="0"/>
              <a:t> </a:t>
            </a:r>
            <a:r>
              <a:rPr lang="en-US" dirty="0" err="1"/>
              <a:t>i</a:t>
            </a:r>
            <a:r>
              <a:rPr lang="en-US" dirty="0"/>
              <a:t> </a:t>
            </a:r>
            <a:r>
              <a:rPr lang="en-US" dirty="0" err="1"/>
              <a:t>neurološke</a:t>
            </a:r>
            <a:r>
              <a:rPr lang="en-US" dirty="0"/>
              <a:t> </a:t>
            </a:r>
            <a:r>
              <a:rPr lang="en-US" dirty="0" err="1"/>
              <a:t>probleme</a:t>
            </a:r>
            <a:r>
              <a:rPr lang="en-US" dirty="0"/>
              <a:t> </a:t>
            </a:r>
            <a:r>
              <a:rPr lang="en-US" dirty="0" err="1"/>
              <a:t>ako</a:t>
            </a:r>
            <a:r>
              <a:rPr lang="en-US" dirty="0"/>
              <a:t> se ne </a:t>
            </a:r>
            <a:r>
              <a:rPr lang="en-US" dirty="0" err="1"/>
              <a:t>leči</a:t>
            </a:r>
            <a:r>
              <a:rPr lang="en-US" dirty="0"/>
              <a:t> </a:t>
            </a:r>
            <a:r>
              <a:rPr lang="en-US" dirty="0" err="1"/>
              <a:t>rano</a:t>
            </a:r>
            <a:r>
              <a:rPr lang="en-US" dirty="0"/>
              <a:t>.</a:t>
            </a:r>
          </a:p>
        </p:txBody>
      </p:sp>
      <p:sp>
        <p:nvSpPr>
          <p:cNvPr id="5" name="Téglalap 3"/>
          <p:cNvSpPr/>
          <p:nvPr/>
        </p:nvSpPr>
        <p:spPr>
          <a:xfrm>
            <a:off x="111371" y="6076138"/>
            <a:ext cx="9657552" cy="461665"/>
          </a:xfrm>
          <a:prstGeom prst="rect">
            <a:avLst/>
          </a:prstGeom>
        </p:spPr>
        <p:txBody>
          <a:bodyPr wrap="square" rtlCol="0">
            <a:spAutoFit/>
          </a:bodyPr>
          <a:lstStyle/>
          <a:p>
            <a:r>
              <a:rPr lang="nb-NO" sz="1000" dirty="0">
                <a:solidFill>
                  <a:schemeClr val="bg1">
                    <a:lumMod val="50000"/>
                  </a:schemeClr>
                </a:solidFill>
              </a:rPr>
              <a:t>Izvor (pristupljeno 14.06.2023): </a:t>
            </a:r>
            <a:r>
              <a:rPr lang="nb-NO" sz="1000" dirty="0">
                <a:solidFill>
                  <a:schemeClr val="bg1">
                    <a:lumMod val="50000"/>
                  </a:schemeClr>
                </a:solidFill>
                <a:hlinkClick r:id="rId2"/>
              </a:rPr>
              <a:t>https://</a:t>
            </a:r>
            <a:r>
              <a:rPr lang="nb-NO" sz="1000" dirty="0" smtClean="0">
                <a:solidFill>
                  <a:schemeClr val="bg1">
                    <a:lumMod val="50000"/>
                  </a:schemeClr>
                </a:solidFill>
                <a:hlinkClick r:id="rId2"/>
              </a:rPr>
              <a:t>www.epa.gov/climateimpacts/climate-change-and-health-workers</a:t>
            </a:r>
            <a:endParaRPr lang="sr-Latn-RS" sz="1000" dirty="0" smtClean="0">
              <a:solidFill>
                <a:schemeClr val="bg1">
                  <a:lumMod val="50000"/>
                </a:schemeClr>
              </a:solidFill>
            </a:endParaRPr>
          </a:p>
          <a:p>
            <a:endParaRPr lang="nb-NO" sz="1400" dirty="0">
              <a:solidFill>
                <a:schemeClr val="bg1">
                  <a:lumMod val="50000"/>
                </a:schemeClr>
              </a:solidFill>
            </a:endParaRPr>
          </a:p>
        </p:txBody>
      </p:sp>
    </p:spTree>
    <p:extLst>
      <p:ext uri="{BB962C8B-B14F-4D97-AF65-F5344CB8AC3E}">
        <p14:creationId xmlns:p14="http://schemas.microsoft.com/office/powerpoint/2010/main" val="291769539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fontScale="90000"/>
          </a:bodyPr>
          <a:lstStyle/>
          <a:p>
            <a:r>
              <a:rPr lang="en-US" b="1" dirty="0" err="1"/>
              <a:t>Klimatske</a:t>
            </a:r>
            <a:r>
              <a:rPr lang="en-US" b="1" dirty="0"/>
              <a:t> </a:t>
            </a:r>
            <a:r>
              <a:rPr lang="en-US" b="1" dirty="0" err="1"/>
              <a:t>promene</a:t>
            </a:r>
            <a:r>
              <a:rPr lang="en-US" b="1" dirty="0"/>
              <a:t> </a:t>
            </a:r>
            <a:r>
              <a:rPr lang="en-US" b="1" dirty="0" err="1"/>
              <a:t>i</a:t>
            </a:r>
            <a:r>
              <a:rPr lang="en-US" b="1" dirty="0"/>
              <a:t> </a:t>
            </a:r>
            <a:r>
              <a:rPr lang="en-US" b="1" dirty="0" err="1"/>
              <a:t>zdravlje</a:t>
            </a:r>
            <a:r>
              <a:rPr lang="en-US" b="1" dirty="0"/>
              <a:t> </a:t>
            </a:r>
            <a:r>
              <a:rPr lang="en-US" b="1" dirty="0" err="1"/>
              <a:t>radnika</a:t>
            </a:r>
            <a:endParaRPr lang="hu-HU" b="1" dirty="0"/>
          </a:p>
        </p:txBody>
      </p:sp>
      <p:sp>
        <p:nvSpPr>
          <p:cNvPr id="3" name="Tartalom helye 2"/>
          <p:cNvSpPr>
            <a:spLocks noGrp="1"/>
          </p:cNvSpPr>
          <p:nvPr>
            <p:ph idx="1"/>
          </p:nvPr>
        </p:nvSpPr>
        <p:spPr>
          <a:xfrm>
            <a:off x="192506" y="1699404"/>
            <a:ext cx="11643420" cy="4606268"/>
          </a:xfrm>
        </p:spPr>
        <p:txBody>
          <a:bodyPr rtlCol="0">
            <a:normAutofit/>
          </a:bodyPr>
          <a:lstStyle/>
          <a:p>
            <a:pPr marL="0" indent="0">
              <a:lnSpc>
                <a:spcPct val="100000"/>
              </a:lnSpc>
              <a:buNone/>
            </a:pPr>
            <a:r>
              <a:rPr lang="en-US" b="1" dirty="0"/>
              <a:t>5. </a:t>
            </a:r>
            <a:r>
              <a:rPr lang="en-US" b="1" dirty="0" err="1"/>
              <a:t>Efekti</a:t>
            </a:r>
            <a:r>
              <a:rPr lang="en-US" b="1" dirty="0"/>
              <a:t> </a:t>
            </a:r>
            <a:r>
              <a:rPr lang="en-US" b="1" dirty="0" err="1"/>
              <a:t>vezani</a:t>
            </a:r>
            <a:r>
              <a:rPr lang="en-US" b="1" dirty="0"/>
              <a:t> </a:t>
            </a:r>
            <a:r>
              <a:rPr lang="en-US" b="1" dirty="0" err="1"/>
              <a:t>za</a:t>
            </a:r>
            <a:r>
              <a:rPr lang="en-US" b="1" dirty="0"/>
              <a:t> pesticide</a:t>
            </a:r>
          </a:p>
          <a:p>
            <a:pPr lvl="1">
              <a:lnSpc>
                <a:spcPct val="100000"/>
              </a:lnSpc>
            </a:pPr>
            <a:r>
              <a:rPr lang="en-US" dirty="0" err="1"/>
              <a:t>Očekuje</a:t>
            </a:r>
            <a:r>
              <a:rPr lang="en-US" dirty="0"/>
              <a:t> se da </a:t>
            </a:r>
            <a:r>
              <a:rPr lang="en-US" dirty="0" err="1"/>
              <a:t>će</a:t>
            </a:r>
            <a:r>
              <a:rPr lang="en-US" dirty="0"/>
              <a:t> </a:t>
            </a:r>
            <a:r>
              <a:rPr lang="en-US" dirty="0" err="1"/>
              <a:t>promene</a:t>
            </a:r>
            <a:r>
              <a:rPr lang="en-US" dirty="0"/>
              <a:t> u </a:t>
            </a:r>
            <a:r>
              <a:rPr lang="en-US" dirty="0" err="1"/>
              <a:t>populaciji</a:t>
            </a:r>
            <a:r>
              <a:rPr lang="en-US" dirty="0"/>
              <a:t> </a:t>
            </a:r>
            <a:r>
              <a:rPr lang="en-US" dirty="0" err="1"/>
              <a:t>i</a:t>
            </a:r>
            <a:r>
              <a:rPr lang="en-US" dirty="0"/>
              <a:t> </a:t>
            </a:r>
            <a:r>
              <a:rPr lang="en-US" dirty="0" err="1"/>
              <a:t>distribuciji</a:t>
            </a:r>
            <a:r>
              <a:rPr lang="en-US" dirty="0"/>
              <a:t> </a:t>
            </a:r>
            <a:r>
              <a:rPr lang="en-US" dirty="0" err="1"/>
              <a:t>štetočina</a:t>
            </a:r>
            <a:r>
              <a:rPr lang="en-US" dirty="0"/>
              <a:t> </a:t>
            </a:r>
            <a:r>
              <a:rPr lang="en-US" dirty="0" err="1"/>
              <a:t>povećati</a:t>
            </a:r>
            <a:r>
              <a:rPr lang="en-US" dirty="0"/>
              <a:t> </a:t>
            </a:r>
            <a:r>
              <a:rPr lang="en-US" dirty="0" err="1"/>
              <a:t>upotrebu</a:t>
            </a:r>
            <a:r>
              <a:rPr lang="en-US" dirty="0"/>
              <a:t> </a:t>
            </a:r>
            <a:r>
              <a:rPr lang="en-US" dirty="0" err="1"/>
              <a:t>pesticida</a:t>
            </a:r>
            <a:r>
              <a:rPr lang="en-US" dirty="0"/>
              <a:t> u </a:t>
            </a:r>
            <a:r>
              <a:rPr lang="en-US" dirty="0" err="1"/>
              <a:t>poljoprivredi</a:t>
            </a:r>
            <a:r>
              <a:rPr lang="en-US" dirty="0"/>
              <a:t>.</a:t>
            </a:r>
          </a:p>
          <a:p>
            <a:pPr lvl="1">
              <a:lnSpc>
                <a:spcPct val="100000"/>
              </a:lnSpc>
            </a:pPr>
            <a:r>
              <a:rPr lang="en-US" dirty="0" err="1"/>
              <a:t>Klimatske</a:t>
            </a:r>
            <a:r>
              <a:rPr lang="en-US" dirty="0"/>
              <a:t> </a:t>
            </a:r>
            <a:r>
              <a:rPr lang="en-US" dirty="0" err="1"/>
              <a:t>promene</a:t>
            </a:r>
            <a:r>
              <a:rPr lang="en-US" dirty="0"/>
              <a:t> </a:t>
            </a:r>
            <a:r>
              <a:rPr lang="en-US" dirty="0" err="1"/>
              <a:t>su</a:t>
            </a:r>
            <a:r>
              <a:rPr lang="en-US" dirty="0"/>
              <a:t> </a:t>
            </a:r>
            <a:r>
              <a:rPr lang="en-US" dirty="0" err="1"/>
              <a:t>već</a:t>
            </a:r>
            <a:r>
              <a:rPr lang="en-US" dirty="0"/>
              <a:t> </a:t>
            </a:r>
            <a:r>
              <a:rPr lang="en-US" dirty="0" err="1"/>
              <a:t>doprinele</a:t>
            </a:r>
            <a:r>
              <a:rPr lang="en-US" dirty="0"/>
              <a:t> </a:t>
            </a:r>
            <a:r>
              <a:rPr lang="en-US" dirty="0" err="1"/>
              <a:t>proširenju</a:t>
            </a:r>
            <a:r>
              <a:rPr lang="en-US" dirty="0"/>
              <a:t> </a:t>
            </a:r>
            <a:r>
              <a:rPr lang="en-US" dirty="0" err="1"/>
              <a:t>opsega</a:t>
            </a:r>
            <a:r>
              <a:rPr lang="en-US" dirty="0"/>
              <a:t> </a:t>
            </a:r>
            <a:r>
              <a:rPr lang="en-US" dirty="0" err="1"/>
              <a:t>krpelja</a:t>
            </a:r>
            <a:r>
              <a:rPr lang="en-US" dirty="0"/>
              <a:t>.</a:t>
            </a:r>
          </a:p>
          <a:p>
            <a:pPr lvl="1">
              <a:lnSpc>
                <a:spcPct val="100000"/>
              </a:lnSpc>
            </a:pPr>
            <a:r>
              <a:rPr lang="en-US" dirty="0"/>
              <a:t>Ove </a:t>
            </a:r>
            <a:r>
              <a:rPr lang="en-US" dirty="0" err="1"/>
              <a:t>promene</a:t>
            </a:r>
            <a:r>
              <a:rPr lang="en-US" dirty="0"/>
              <a:t> bi </a:t>
            </a:r>
            <a:r>
              <a:rPr lang="en-US" dirty="0" err="1"/>
              <a:t>mogle</a:t>
            </a:r>
            <a:r>
              <a:rPr lang="en-US" dirty="0"/>
              <a:t> </a:t>
            </a:r>
            <a:r>
              <a:rPr lang="en-US" dirty="0" err="1"/>
              <a:t>povećati</a:t>
            </a:r>
            <a:r>
              <a:rPr lang="en-US" dirty="0"/>
              <a:t> </a:t>
            </a:r>
            <a:r>
              <a:rPr lang="en-US" dirty="0" err="1"/>
              <a:t>izloženost</a:t>
            </a:r>
            <a:r>
              <a:rPr lang="en-US" dirty="0"/>
              <a:t> </a:t>
            </a:r>
            <a:r>
              <a:rPr lang="en-US" dirty="0" err="1"/>
              <a:t>poljoprivrednih</a:t>
            </a:r>
            <a:r>
              <a:rPr lang="en-US" dirty="0"/>
              <a:t> </a:t>
            </a:r>
            <a:r>
              <a:rPr lang="en-US" dirty="0" err="1"/>
              <a:t>radnika</a:t>
            </a:r>
            <a:r>
              <a:rPr lang="en-US" dirty="0"/>
              <a:t> </a:t>
            </a:r>
            <a:r>
              <a:rPr lang="en-US" dirty="0" err="1"/>
              <a:t>pesticidima</a:t>
            </a:r>
            <a:r>
              <a:rPr lang="en-US" dirty="0"/>
              <a:t>.</a:t>
            </a:r>
          </a:p>
          <a:p>
            <a:pPr lvl="1">
              <a:lnSpc>
                <a:spcPct val="100000"/>
              </a:lnSpc>
            </a:pPr>
            <a:r>
              <a:rPr lang="en-US" dirty="0" err="1"/>
              <a:t>Takođe</a:t>
            </a:r>
            <a:r>
              <a:rPr lang="en-US" dirty="0"/>
              <a:t> bi </a:t>
            </a:r>
            <a:r>
              <a:rPr lang="en-US" dirty="0" err="1"/>
              <a:t>moglo</a:t>
            </a:r>
            <a:r>
              <a:rPr lang="en-US" dirty="0"/>
              <a:t> da </a:t>
            </a:r>
            <a:r>
              <a:rPr lang="en-US" dirty="0" err="1"/>
              <a:t>dovede</a:t>
            </a:r>
            <a:r>
              <a:rPr lang="en-US" dirty="0"/>
              <a:t> </a:t>
            </a:r>
            <a:r>
              <a:rPr lang="en-US" dirty="0" err="1"/>
              <a:t>članove</a:t>
            </a:r>
            <a:r>
              <a:rPr lang="en-US" dirty="0"/>
              <a:t> </a:t>
            </a:r>
            <a:r>
              <a:rPr lang="en-US" dirty="0" err="1"/>
              <a:t>porodice</a:t>
            </a:r>
            <a:r>
              <a:rPr lang="en-US" dirty="0"/>
              <a:t> u </a:t>
            </a:r>
            <a:r>
              <a:rPr lang="en-US" dirty="0" err="1"/>
              <a:t>opasnost</a:t>
            </a:r>
            <a:r>
              <a:rPr lang="en-US" dirty="0"/>
              <a:t> </a:t>
            </a:r>
            <a:r>
              <a:rPr lang="en-US" dirty="0" err="1"/>
              <a:t>ako</a:t>
            </a:r>
            <a:r>
              <a:rPr lang="en-US" dirty="0"/>
              <a:t> </a:t>
            </a:r>
            <a:r>
              <a:rPr lang="en-US" dirty="0" err="1"/>
              <a:t>radnici</a:t>
            </a:r>
            <a:r>
              <a:rPr lang="en-US" dirty="0"/>
              <a:t> </a:t>
            </a:r>
            <a:r>
              <a:rPr lang="en-US" dirty="0" err="1"/>
              <a:t>donesu</a:t>
            </a:r>
            <a:r>
              <a:rPr lang="en-US" dirty="0"/>
              <a:t> </a:t>
            </a:r>
            <a:r>
              <a:rPr lang="en-US" dirty="0" err="1"/>
              <a:t>ostatke</a:t>
            </a:r>
            <a:r>
              <a:rPr lang="en-US" dirty="0"/>
              <a:t> </a:t>
            </a:r>
            <a:r>
              <a:rPr lang="en-US" dirty="0" err="1"/>
              <a:t>pesticida</a:t>
            </a:r>
            <a:r>
              <a:rPr lang="en-US" dirty="0"/>
              <a:t> u </a:t>
            </a:r>
            <a:r>
              <a:rPr lang="en-US" dirty="0" err="1"/>
              <a:t>svoje</a:t>
            </a:r>
            <a:r>
              <a:rPr lang="en-US" dirty="0"/>
              <a:t> </a:t>
            </a:r>
            <a:r>
              <a:rPr lang="en-US" dirty="0" err="1"/>
              <a:t>domove</a:t>
            </a:r>
            <a:r>
              <a:rPr lang="en-US" dirty="0"/>
              <a:t>, </a:t>
            </a:r>
            <a:r>
              <a:rPr lang="en-US" dirty="0" err="1"/>
              <a:t>kao</a:t>
            </a:r>
            <a:r>
              <a:rPr lang="en-US" dirty="0"/>
              <a:t> </a:t>
            </a:r>
            <a:r>
              <a:rPr lang="en-US" dirty="0" err="1"/>
              <a:t>što</a:t>
            </a:r>
            <a:r>
              <a:rPr lang="en-US" dirty="0"/>
              <a:t> </a:t>
            </a:r>
            <a:r>
              <a:rPr lang="en-US" dirty="0" err="1"/>
              <a:t>su</a:t>
            </a:r>
            <a:r>
              <a:rPr lang="en-US" dirty="0"/>
              <a:t> </a:t>
            </a:r>
            <a:r>
              <a:rPr lang="en-US" dirty="0" err="1"/>
              <a:t>njihova</a:t>
            </a:r>
            <a:r>
              <a:rPr lang="en-US" dirty="0"/>
              <a:t> </a:t>
            </a:r>
            <a:r>
              <a:rPr lang="en-US" dirty="0" err="1"/>
              <a:t>koža</a:t>
            </a:r>
            <a:r>
              <a:rPr lang="en-US" dirty="0"/>
              <a:t>, </a:t>
            </a:r>
            <a:r>
              <a:rPr lang="en-US" dirty="0" err="1"/>
              <a:t>alati</a:t>
            </a:r>
            <a:r>
              <a:rPr lang="en-US" dirty="0"/>
              <a:t> </a:t>
            </a:r>
            <a:r>
              <a:rPr lang="en-US" dirty="0" err="1"/>
              <a:t>i</a:t>
            </a:r>
            <a:r>
              <a:rPr lang="en-US" dirty="0"/>
              <a:t> </a:t>
            </a:r>
            <a:r>
              <a:rPr lang="en-US" dirty="0" err="1"/>
              <a:t>odeća</a:t>
            </a:r>
            <a:r>
              <a:rPr lang="en-US" dirty="0"/>
              <a:t>.</a:t>
            </a:r>
          </a:p>
          <a:p>
            <a:pPr lvl="1">
              <a:lnSpc>
                <a:spcPct val="100000"/>
              </a:lnSpc>
            </a:pPr>
            <a:r>
              <a:rPr lang="en-US" dirty="0" err="1"/>
              <a:t>Raspršeni</a:t>
            </a:r>
            <a:r>
              <a:rPr lang="en-US" dirty="0"/>
              <a:t> </a:t>
            </a:r>
            <a:r>
              <a:rPr lang="en-US" dirty="0" err="1"/>
              <a:t>pesticidi</a:t>
            </a:r>
            <a:r>
              <a:rPr lang="en-US" dirty="0"/>
              <a:t> </a:t>
            </a:r>
            <a:r>
              <a:rPr lang="en-US" dirty="0" err="1"/>
              <a:t>takođe</a:t>
            </a:r>
            <a:r>
              <a:rPr lang="en-US" dirty="0"/>
              <a:t> </a:t>
            </a:r>
            <a:r>
              <a:rPr lang="en-US" dirty="0" err="1"/>
              <a:t>mogu</a:t>
            </a:r>
            <a:r>
              <a:rPr lang="en-US" dirty="0"/>
              <a:t> </a:t>
            </a:r>
            <a:r>
              <a:rPr lang="en-US" dirty="0" err="1"/>
              <a:t>dospeti</a:t>
            </a:r>
            <a:r>
              <a:rPr lang="en-US" dirty="0"/>
              <a:t> u </a:t>
            </a:r>
            <a:r>
              <a:rPr lang="en-US" dirty="0" err="1"/>
              <a:t>zajednice</a:t>
            </a:r>
            <a:r>
              <a:rPr lang="en-US" dirty="0"/>
              <a:t> </a:t>
            </a:r>
            <a:r>
              <a:rPr lang="en-US" dirty="0" err="1"/>
              <a:t>i</a:t>
            </a:r>
            <a:r>
              <a:rPr lang="en-US" dirty="0"/>
              <a:t> </a:t>
            </a:r>
            <a:r>
              <a:rPr lang="en-US" dirty="0" err="1"/>
              <a:t>domove</a:t>
            </a:r>
            <a:r>
              <a:rPr lang="en-US" dirty="0"/>
              <a:t> u </a:t>
            </a:r>
            <a:r>
              <a:rPr lang="en-US" dirty="0" err="1"/>
              <a:t>blizini</a:t>
            </a:r>
            <a:r>
              <a:rPr lang="en-US" dirty="0"/>
              <a:t> </a:t>
            </a:r>
            <a:r>
              <a:rPr lang="en-US" dirty="0" err="1"/>
              <a:t>farmi</a:t>
            </a:r>
            <a:r>
              <a:rPr lang="en-US" dirty="0"/>
              <a:t>, </a:t>
            </a:r>
            <a:r>
              <a:rPr lang="en-US" dirty="0" err="1"/>
              <a:t>povećavajući</a:t>
            </a:r>
            <a:r>
              <a:rPr lang="en-US" dirty="0"/>
              <a:t> </a:t>
            </a:r>
            <a:r>
              <a:rPr lang="en-US" dirty="0" err="1"/>
              <a:t>rizik</a:t>
            </a:r>
            <a:r>
              <a:rPr lang="en-US" dirty="0"/>
              <a:t> </a:t>
            </a:r>
            <a:r>
              <a:rPr lang="en-US" dirty="0" err="1"/>
              <a:t>za</a:t>
            </a:r>
            <a:r>
              <a:rPr lang="en-US" dirty="0"/>
              <a:t> </a:t>
            </a:r>
            <a:r>
              <a:rPr lang="en-US" dirty="0" err="1"/>
              <a:t>stanovnike</a:t>
            </a:r>
            <a:r>
              <a:rPr lang="en-US" dirty="0"/>
              <a:t>.</a:t>
            </a:r>
          </a:p>
        </p:txBody>
      </p:sp>
      <p:sp>
        <p:nvSpPr>
          <p:cNvPr id="5" name="Téglalap 3"/>
          <p:cNvSpPr/>
          <p:nvPr/>
        </p:nvSpPr>
        <p:spPr>
          <a:xfrm>
            <a:off x="128625" y="6076138"/>
            <a:ext cx="9657552" cy="461665"/>
          </a:xfrm>
          <a:prstGeom prst="rect">
            <a:avLst/>
          </a:prstGeom>
        </p:spPr>
        <p:txBody>
          <a:bodyPr wrap="square" rtlCol="0">
            <a:spAutoFit/>
          </a:bodyPr>
          <a:lstStyle/>
          <a:p>
            <a:r>
              <a:rPr lang="nb-NO" sz="1000" dirty="0">
                <a:solidFill>
                  <a:schemeClr val="bg1">
                    <a:lumMod val="50000"/>
                  </a:schemeClr>
                </a:solidFill>
              </a:rPr>
              <a:t>Izvor (pristupljeno 14.06.2023): </a:t>
            </a:r>
            <a:r>
              <a:rPr lang="nb-NO" sz="1000" dirty="0">
                <a:solidFill>
                  <a:schemeClr val="bg1">
                    <a:lumMod val="50000"/>
                  </a:schemeClr>
                </a:solidFill>
                <a:hlinkClick r:id="rId2"/>
              </a:rPr>
              <a:t>https://</a:t>
            </a:r>
            <a:r>
              <a:rPr lang="nb-NO" sz="1000" dirty="0" smtClean="0">
                <a:solidFill>
                  <a:schemeClr val="bg1">
                    <a:lumMod val="50000"/>
                  </a:schemeClr>
                </a:solidFill>
                <a:hlinkClick r:id="rId2"/>
              </a:rPr>
              <a:t>www.epa.gov/climateimpacts/climate-change-and-health-workers</a:t>
            </a:r>
            <a:endParaRPr lang="sr-Latn-RS" sz="1000" dirty="0" smtClean="0">
              <a:solidFill>
                <a:schemeClr val="bg1">
                  <a:lumMod val="50000"/>
                </a:schemeClr>
              </a:solidFill>
            </a:endParaRPr>
          </a:p>
          <a:p>
            <a:endParaRPr lang="nb-NO" sz="1400" dirty="0">
              <a:solidFill>
                <a:schemeClr val="bg1">
                  <a:lumMod val="50000"/>
                </a:schemeClr>
              </a:solidFill>
            </a:endParaRPr>
          </a:p>
        </p:txBody>
      </p:sp>
    </p:spTree>
    <p:extLst>
      <p:ext uri="{BB962C8B-B14F-4D97-AF65-F5344CB8AC3E}">
        <p14:creationId xmlns:p14="http://schemas.microsoft.com/office/powerpoint/2010/main" val="39883313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fontScale="90000"/>
          </a:bodyPr>
          <a:lstStyle/>
          <a:p>
            <a:r>
              <a:rPr lang="en-US" b="1" dirty="0" err="1"/>
              <a:t>Ishodi</a:t>
            </a:r>
            <a:r>
              <a:rPr lang="en-US" b="1" dirty="0"/>
              <a:t> </a:t>
            </a:r>
            <a:r>
              <a:rPr lang="en-US" b="1" dirty="0" err="1"/>
              <a:t>učenja</a:t>
            </a:r>
            <a:endParaRPr lang="hu-HU" b="1" dirty="0"/>
          </a:p>
        </p:txBody>
      </p:sp>
      <p:sp>
        <p:nvSpPr>
          <p:cNvPr id="3" name="Tartalom helye 2"/>
          <p:cNvSpPr>
            <a:spLocks noGrp="1"/>
          </p:cNvSpPr>
          <p:nvPr>
            <p:ph idx="1"/>
          </p:nvPr>
        </p:nvSpPr>
        <p:spPr>
          <a:xfrm>
            <a:off x="192505" y="1068404"/>
            <a:ext cx="11896825" cy="5219664"/>
          </a:xfrm>
        </p:spPr>
        <p:txBody>
          <a:bodyPr rtlCol="0">
            <a:normAutofit/>
          </a:bodyPr>
          <a:lstStyle/>
          <a:p>
            <a:pPr marL="0" indent="0">
              <a:lnSpc>
                <a:spcPct val="100000"/>
              </a:lnSpc>
              <a:buNone/>
            </a:pPr>
            <a:r>
              <a:rPr lang="en-US" b="1" dirty="0"/>
              <a:t>Po </a:t>
            </a:r>
            <a:r>
              <a:rPr lang="en-US" b="1" dirty="0" err="1"/>
              <a:t>uspešno</a:t>
            </a:r>
            <a:r>
              <a:rPr lang="en-US" b="1" dirty="0"/>
              <a:t> </a:t>
            </a:r>
            <a:r>
              <a:rPr lang="en-US" b="1" dirty="0" err="1"/>
              <a:t>završenom</a:t>
            </a:r>
            <a:r>
              <a:rPr lang="en-US" b="1" dirty="0"/>
              <a:t> </a:t>
            </a:r>
            <a:r>
              <a:rPr lang="en-US" b="1" dirty="0" err="1"/>
              <a:t>kursu</a:t>
            </a:r>
            <a:r>
              <a:rPr lang="en-US" b="1" dirty="0"/>
              <a:t> </a:t>
            </a:r>
            <a:r>
              <a:rPr lang="en-US" b="1" dirty="0" err="1"/>
              <a:t>učenici</a:t>
            </a:r>
            <a:r>
              <a:rPr lang="en-US" b="1" dirty="0"/>
              <a:t> </a:t>
            </a:r>
            <a:r>
              <a:rPr lang="en-US" b="1" dirty="0" err="1"/>
              <a:t>će</a:t>
            </a:r>
            <a:r>
              <a:rPr lang="en-US" b="1" dirty="0"/>
              <a:t> </a:t>
            </a:r>
            <a:r>
              <a:rPr lang="en-US" b="1" dirty="0" err="1"/>
              <a:t>biti</a:t>
            </a:r>
            <a:r>
              <a:rPr lang="en-US" b="1" dirty="0"/>
              <a:t> u </a:t>
            </a:r>
            <a:r>
              <a:rPr lang="en-US" b="1" dirty="0" err="1"/>
              <a:t>stanju</a:t>
            </a:r>
            <a:r>
              <a:rPr lang="en-US" b="1" dirty="0"/>
              <a:t> da:</a:t>
            </a:r>
          </a:p>
          <a:p>
            <a:pPr lvl="1">
              <a:lnSpc>
                <a:spcPct val="100000"/>
              </a:lnSpc>
            </a:pPr>
            <a:r>
              <a:rPr lang="en-US" sz="2200" dirty="0" err="1"/>
              <a:t>Razumeju</a:t>
            </a:r>
            <a:r>
              <a:rPr lang="en-US" sz="2200" dirty="0"/>
              <a:t> </a:t>
            </a:r>
            <a:r>
              <a:rPr lang="en-US" sz="2200" dirty="0" err="1"/>
              <a:t>vezu</a:t>
            </a:r>
            <a:r>
              <a:rPr lang="en-US" sz="2200" dirty="0"/>
              <a:t> </a:t>
            </a:r>
            <a:r>
              <a:rPr lang="en-US" sz="2200" dirty="0" err="1"/>
              <a:t>između</a:t>
            </a:r>
            <a:r>
              <a:rPr lang="en-US" sz="2200" dirty="0"/>
              <a:t> </a:t>
            </a:r>
            <a:r>
              <a:rPr lang="en-US" sz="2200" dirty="0" err="1"/>
              <a:t>klimatskih</a:t>
            </a:r>
            <a:r>
              <a:rPr lang="en-US" sz="2200" dirty="0"/>
              <a:t> </a:t>
            </a:r>
            <a:r>
              <a:rPr lang="en-US" sz="2200" dirty="0" err="1"/>
              <a:t>promena</a:t>
            </a:r>
            <a:r>
              <a:rPr lang="en-US" sz="2200" dirty="0"/>
              <a:t> </a:t>
            </a:r>
            <a:r>
              <a:rPr lang="en-US" sz="2200" dirty="0" err="1"/>
              <a:t>i</a:t>
            </a:r>
            <a:r>
              <a:rPr lang="en-US" sz="2200" dirty="0"/>
              <a:t> </a:t>
            </a:r>
            <a:r>
              <a:rPr lang="en-US" sz="2200" dirty="0" err="1"/>
              <a:t>problema</a:t>
            </a:r>
            <a:r>
              <a:rPr lang="en-US" sz="2200" dirty="0"/>
              <a:t> </a:t>
            </a:r>
            <a:r>
              <a:rPr lang="en-US" sz="2200" dirty="0" err="1"/>
              <a:t>mentalnog</a:t>
            </a:r>
            <a:r>
              <a:rPr lang="en-US" sz="2200" dirty="0"/>
              <a:t> </a:t>
            </a:r>
            <a:r>
              <a:rPr lang="en-US" sz="2200" dirty="0" err="1"/>
              <a:t>zdravlja</a:t>
            </a:r>
            <a:endParaRPr lang="en-US" sz="2200" dirty="0"/>
          </a:p>
          <a:p>
            <a:pPr lvl="1">
              <a:lnSpc>
                <a:spcPct val="100000"/>
              </a:lnSpc>
            </a:pPr>
            <a:r>
              <a:rPr lang="en-US" sz="2200" dirty="0" err="1"/>
              <a:t>Identifikuju</a:t>
            </a:r>
            <a:r>
              <a:rPr lang="en-US" sz="2200" dirty="0"/>
              <a:t> </a:t>
            </a:r>
            <a:r>
              <a:rPr lang="en-US" sz="2200" dirty="0" err="1"/>
              <a:t>populacije</a:t>
            </a:r>
            <a:r>
              <a:rPr lang="en-US" sz="2200" dirty="0"/>
              <a:t> </a:t>
            </a:r>
            <a:r>
              <a:rPr lang="en-US" sz="2200" dirty="0" err="1"/>
              <a:t>koje</a:t>
            </a:r>
            <a:r>
              <a:rPr lang="en-US" sz="2200" dirty="0"/>
              <a:t> </a:t>
            </a:r>
            <a:r>
              <a:rPr lang="en-US" sz="2200" dirty="0" err="1"/>
              <a:t>su</a:t>
            </a:r>
            <a:r>
              <a:rPr lang="en-US" sz="2200" dirty="0"/>
              <a:t> </a:t>
            </a:r>
            <a:r>
              <a:rPr lang="en-US" sz="2200" dirty="0" err="1"/>
              <a:t>uglavnom</a:t>
            </a:r>
            <a:r>
              <a:rPr lang="en-US" sz="2200" dirty="0"/>
              <a:t> </a:t>
            </a:r>
            <a:r>
              <a:rPr lang="en-US" sz="2200" dirty="0" err="1"/>
              <a:t>izložene</a:t>
            </a:r>
            <a:r>
              <a:rPr lang="en-US" sz="2200" dirty="0"/>
              <a:t> </a:t>
            </a:r>
            <a:r>
              <a:rPr lang="en-US" sz="2200" dirty="0" err="1"/>
              <a:t>riziku</a:t>
            </a:r>
            <a:r>
              <a:rPr lang="en-US" sz="2200" dirty="0"/>
              <a:t> od </a:t>
            </a:r>
            <a:r>
              <a:rPr lang="en-US" sz="2200" dirty="0" err="1"/>
              <a:t>mentalnog</a:t>
            </a:r>
            <a:r>
              <a:rPr lang="en-US" sz="2200" dirty="0"/>
              <a:t> </a:t>
            </a:r>
            <a:r>
              <a:rPr lang="en-US" sz="2200" dirty="0" err="1"/>
              <a:t>zdravlja</a:t>
            </a:r>
            <a:r>
              <a:rPr lang="en-US" sz="2200" dirty="0"/>
              <a:t> </a:t>
            </a:r>
            <a:r>
              <a:rPr lang="en-US" sz="2200" dirty="0" err="1"/>
              <a:t>i</a:t>
            </a:r>
            <a:r>
              <a:rPr lang="en-US" sz="2200" dirty="0"/>
              <a:t> </a:t>
            </a:r>
            <a:r>
              <a:rPr lang="en-US" sz="2200" dirty="0" err="1"/>
              <a:t>poremećaja</a:t>
            </a:r>
            <a:r>
              <a:rPr lang="en-US" sz="2200" dirty="0"/>
              <a:t> </a:t>
            </a:r>
            <a:r>
              <a:rPr lang="en-US" sz="2200" dirty="0" err="1"/>
              <a:t>povezanih</a:t>
            </a:r>
            <a:r>
              <a:rPr lang="en-US" sz="2200" dirty="0"/>
              <a:t> </a:t>
            </a:r>
            <a:r>
              <a:rPr lang="en-US" sz="2200" dirty="0" err="1"/>
              <a:t>sa</a:t>
            </a:r>
            <a:r>
              <a:rPr lang="en-US" sz="2200" dirty="0"/>
              <a:t> </a:t>
            </a:r>
            <a:r>
              <a:rPr lang="en-US" sz="2200" dirty="0" err="1"/>
              <a:t>stresom</a:t>
            </a:r>
            <a:r>
              <a:rPr lang="en-US" sz="2200" dirty="0"/>
              <a:t> </a:t>
            </a:r>
            <a:r>
              <a:rPr lang="en-US" sz="2200" dirty="0" err="1"/>
              <a:t>zbog</a:t>
            </a:r>
            <a:r>
              <a:rPr lang="en-US" sz="2200" dirty="0"/>
              <a:t> </a:t>
            </a:r>
            <a:r>
              <a:rPr lang="en-US" sz="2200" dirty="0" err="1"/>
              <a:t>klimatskih</a:t>
            </a:r>
            <a:r>
              <a:rPr lang="en-US" sz="2200" dirty="0"/>
              <a:t> </a:t>
            </a:r>
            <a:r>
              <a:rPr lang="en-US" sz="2200" dirty="0" err="1"/>
              <a:t>promena</a:t>
            </a:r>
            <a:endParaRPr lang="en-US" sz="2200" dirty="0"/>
          </a:p>
          <a:p>
            <a:pPr lvl="1">
              <a:lnSpc>
                <a:spcPct val="100000"/>
              </a:lnSpc>
            </a:pPr>
            <a:r>
              <a:rPr lang="en-US" sz="2200" dirty="0" err="1"/>
              <a:t>Prepoznaju</a:t>
            </a:r>
            <a:r>
              <a:rPr lang="en-US" sz="2200" dirty="0"/>
              <a:t> </a:t>
            </a:r>
            <a:r>
              <a:rPr lang="en-US" sz="2200" dirty="0" err="1"/>
              <a:t>regionalne</a:t>
            </a:r>
            <a:r>
              <a:rPr lang="en-US" sz="2200" dirty="0"/>
              <a:t> </a:t>
            </a:r>
            <a:r>
              <a:rPr lang="en-US" sz="2200" dirty="0" err="1"/>
              <a:t>karakteristike</a:t>
            </a:r>
            <a:r>
              <a:rPr lang="en-US" sz="2200" dirty="0"/>
              <a:t> </a:t>
            </a:r>
            <a:r>
              <a:rPr lang="en-US" sz="2200" dirty="0" err="1"/>
              <a:t>lošeg</a:t>
            </a:r>
            <a:r>
              <a:rPr lang="en-US" sz="2200" dirty="0"/>
              <a:t> </a:t>
            </a:r>
            <a:r>
              <a:rPr lang="en-US" sz="2200" dirty="0" err="1"/>
              <a:t>mentalnog</a:t>
            </a:r>
            <a:r>
              <a:rPr lang="en-US" sz="2200" dirty="0"/>
              <a:t> </a:t>
            </a:r>
            <a:r>
              <a:rPr lang="en-US" sz="2200" dirty="0" err="1"/>
              <a:t>zdravlja</a:t>
            </a:r>
            <a:r>
              <a:rPr lang="en-US" sz="2200" dirty="0"/>
              <a:t> u </a:t>
            </a:r>
            <a:r>
              <a:rPr lang="en-US" sz="2200" dirty="0" err="1"/>
              <a:t>vezi</a:t>
            </a:r>
            <a:r>
              <a:rPr lang="en-US" sz="2200" dirty="0"/>
              <a:t> </a:t>
            </a:r>
            <a:r>
              <a:rPr lang="en-US" sz="2200" dirty="0" err="1"/>
              <a:t>sa</a:t>
            </a:r>
            <a:r>
              <a:rPr lang="en-US" sz="2200" dirty="0"/>
              <a:t> </a:t>
            </a:r>
            <a:r>
              <a:rPr lang="en-US" sz="2200" dirty="0" err="1"/>
              <a:t>klimatskim</a:t>
            </a:r>
            <a:r>
              <a:rPr lang="en-US" sz="2200" dirty="0"/>
              <a:t> </a:t>
            </a:r>
            <a:r>
              <a:rPr lang="en-US" sz="2200" dirty="0" err="1"/>
              <a:t>promenama</a:t>
            </a:r>
            <a:endParaRPr lang="en-US" sz="2200" dirty="0"/>
          </a:p>
          <a:p>
            <a:pPr lvl="1">
              <a:lnSpc>
                <a:spcPct val="100000"/>
              </a:lnSpc>
            </a:pPr>
            <a:r>
              <a:rPr lang="en-US" sz="2200" dirty="0" err="1"/>
              <a:t>Razumeju</a:t>
            </a:r>
            <a:r>
              <a:rPr lang="en-US" sz="2200" dirty="0"/>
              <a:t> </a:t>
            </a:r>
            <a:r>
              <a:rPr lang="en-US" sz="2200" dirty="0" err="1"/>
              <a:t>moguće</a:t>
            </a:r>
            <a:r>
              <a:rPr lang="en-US" sz="2200" dirty="0"/>
              <a:t> </a:t>
            </a:r>
            <a:r>
              <a:rPr lang="en-US" sz="2200" dirty="0" err="1"/>
              <a:t>biološke</a:t>
            </a:r>
            <a:r>
              <a:rPr lang="en-US" sz="2200" dirty="0"/>
              <a:t> </a:t>
            </a:r>
            <a:r>
              <a:rPr lang="en-US" sz="2200" dirty="0" err="1"/>
              <a:t>mehanizme</a:t>
            </a:r>
            <a:r>
              <a:rPr lang="en-US" sz="2200" dirty="0"/>
              <a:t> </a:t>
            </a:r>
            <a:r>
              <a:rPr lang="en-US" sz="2200" dirty="0" err="1"/>
              <a:t>koji</a:t>
            </a:r>
            <a:r>
              <a:rPr lang="en-US" sz="2200" dirty="0"/>
              <a:t> </a:t>
            </a:r>
            <a:r>
              <a:rPr lang="en-US" sz="2200" dirty="0" err="1"/>
              <a:t>povezuju</a:t>
            </a:r>
            <a:r>
              <a:rPr lang="en-US" sz="2200" dirty="0"/>
              <a:t> </a:t>
            </a:r>
            <a:r>
              <a:rPr lang="en-US" sz="2200" dirty="0" err="1"/>
              <a:t>mentalno</a:t>
            </a:r>
            <a:r>
              <a:rPr lang="en-US" sz="2200" dirty="0"/>
              <a:t> </a:t>
            </a:r>
            <a:r>
              <a:rPr lang="en-US" sz="2200" dirty="0" err="1"/>
              <a:t>zdravlje</a:t>
            </a:r>
            <a:r>
              <a:rPr lang="en-US" sz="2200" dirty="0"/>
              <a:t> </a:t>
            </a:r>
            <a:r>
              <a:rPr lang="en-US" sz="2200" dirty="0" err="1"/>
              <a:t>i</a:t>
            </a:r>
            <a:r>
              <a:rPr lang="en-US" sz="2200" dirty="0"/>
              <a:t> </a:t>
            </a:r>
            <a:r>
              <a:rPr lang="en-US" sz="2200" dirty="0" err="1"/>
              <a:t>toplotu</a:t>
            </a:r>
            <a:endParaRPr lang="en-US" sz="2200" dirty="0"/>
          </a:p>
          <a:p>
            <a:pPr lvl="1">
              <a:lnSpc>
                <a:spcPct val="100000"/>
              </a:lnSpc>
            </a:pPr>
            <a:r>
              <a:rPr lang="en-US" sz="2200" dirty="0" err="1"/>
              <a:t>Podrže</a:t>
            </a:r>
            <a:r>
              <a:rPr lang="en-US" sz="2200" dirty="0"/>
              <a:t> </a:t>
            </a:r>
            <a:r>
              <a:rPr lang="en-US" sz="2200" dirty="0" err="1"/>
              <a:t>pojedince</a:t>
            </a:r>
            <a:r>
              <a:rPr lang="en-US" sz="2200" dirty="0"/>
              <a:t> </a:t>
            </a:r>
            <a:r>
              <a:rPr lang="en-US" sz="2200" dirty="0" err="1"/>
              <a:t>i</a:t>
            </a:r>
            <a:r>
              <a:rPr lang="en-US" sz="2200" dirty="0"/>
              <a:t> </a:t>
            </a:r>
            <a:r>
              <a:rPr lang="en-US" sz="2200" dirty="0" err="1"/>
              <a:t>zajednice</a:t>
            </a:r>
            <a:r>
              <a:rPr lang="en-US" sz="2200" dirty="0"/>
              <a:t> u </a:t>
            </a:r>
            <a:r>
              <a:rPr lang="en-US" sz="2200" dirty="0" err="1"/>
              <a:t>suočavanju</a:t>
            </a:r>
            <a:r>
              <a:rPr lang="en-US" sz="2200" dirty="0"/>
              <a:t> </a:t>
            </a:r>
            <a:r>
              <a:rPr lang="en-US" sz="2200" dirty="0" err="1"/>
              <a:t>sa</a:t>
            </a:r>
            <a:r>
              <a:rPr lang="en-US" sz="2200" dirty="0"/>
              <a:t> </a:t>
            </a:r>
            <a:r>
              <a:rPr lang="en-US" sz="2200" dirty="0" err="1"/>
              <a:t>katastrofom</a:t>
            </a:r>
            <a:r>
              <a:rPr lang="en-US" sz="2200" dirty="0"/>
              <a:t> </a:t>
            </a:r>
            <a:r>
              <a:rPr lang="en-US" sz="2200" dirty="0" err="1"/>
              <a:t>ili</a:t>
            </a:r>
            <a:r>
              <a:rPr lang="en-US" sz="2200" dirty="0"/>
              <a:t> </a:t>
            </a:r>
            <a:r>
              <a:rPr lang="en-US" sz="2200" dirty="0" err="1"/>
              <a:t>traumatskim</a:t>
            </a:r>
            <a:r>
              <a:rPr lang="en-US" sz="2200" dirty="0"/>
              <a:t> </a:t>
            </a:r>
            <a:r>
              <a:rPr lang="en-US" sz="2200" dirty="0" err="1"/>
              <a:t>događajem</a:t>
            </a:r>
            <a:endParaRPr lang="en-US" sz="2200" dirty="0"/>
          </a:p>
          <a:p>
            <a:pPr lvl="1">
              <a:lnSpc>
                <a:spcPct val="100000"/>
              </a:lnSpc>
            </a:pPr>
            <a:r>
              <a:rPr lang="en-US" sz="2200" dirty="0" err="1"/>
              <a:t>Razumeju</a:t>
            </a:r>
            <a:r>
              <a:rPr lang="en-US" sz="2200" dirty="0"/>
              <a:t> </a:t>
            </a:r>
            <a:r>
              <a:rPr lang="en-US" sz="2200" dirty="0" err="1"/>
              <a:t>efekat</a:t>
            </a:r>
            <a:r>
              <a:rPr lang="en-US" sz="2200" dirty="0"/>
              <a:t> </a:t>
            </a:r>
            <a:r>
              <a:rPr lang="en-US" sz="2200" dirty="0" err="1"/>
              <a:t>klimatskih</a:t>
            </a:r>
            <a:r>
              <a:rPr lang="en-US" sz="2200" dirty="0"/>
              <a:t> </a:t>
            </a:r>
            <a:r>
              <a:rPr lang="en-US" sz="2200" dirty="0" err="1"/>
              <a:t>promena</a:t>
            </a:r>
            <a:r>
              <a:rPr lang="en-US" sz="2200" dirty="0"/>
              <a:t> </a:t>
            </a:r>
            <a:r>
              <a:rPr lang="en-US" sz="2200" dirty="0" err="1"/>
              <a:t>na</a:t>
            </a:r>
            <a:r>
              <a:rPr lang="en-US" sz="2200" dirty="0"/>
              <a:t> </a:t>
            </a:r>
            <a:r>
              <a:rPr lang="en-US" sz="2200" dirty="0" err="1"/>
              <a:t>zdravstveni</a:t>
            </a:r>
            <a:r>
              <a:rPr lang="en-US" sz="2200" dirty="0"/>
              <a:t> </a:t>
            </a:r>
            <a:r>
              <a:rPr lang="en-US" sz="2200" dirty="0" err="1"/>
              <a:t>sistem</a:t>
            </a:r>
            <a:r>
              <a:rPr lang="en-US" sz="2200" dirty="0"/>
              <a:t> </a:t>
            </a:r>
            <a:r>
              <a:rPr lang="en-US" sz="2200" dirty="0" err="1"/>
              <a:t>i</a:t>
            </a:r>
            <a:r>
              <a:rPr lang="en-US" sz="2200" dirty="0"/>
              <a:t> </a:t>
            </a:r>
            <a:r>
              <a:rPr lang="en-US" sz="2200" dirty="0" err="1"/>
              <a:t>radnu</a:t>
            </a:r>
            <a:r>
              <a:rPr lang="en-US" sz="2200" dirty="0"/>
              <a:t> </a:t>
            </a:r>
            <a:r>
              <a:rPr lang="en-US" sz="2200" dirty="0" err="1"/>
              <a:t>snagu</a:t>
            </a:r>
            <a:endParaRPr lang="en-US" sz="2200" dirty="0"/>
          </a:p>
          <a:p>
            <a:pPr lvl="1">
              <a:lnSpc>
                <a:spcPct val="100000"/>
              </a:lnSpc>
            </a:pPr>
            <a:r>
              <a:rPr lang="en-US" sz="2200" dirty="0" err="1"/>
              <a:t>Klasifikuju</a:t>
            </a:r>
            <a:r>
              <a:rPr lang="en-US" sz="2200" dirty="0"/>
              <a:t> </a:t>
            </a:r>
            <a:r>
              <a:rPr lang="en-US" sz="2200" dirty="0" err="1"/>
              <a:t>ključne</a:t>
            </a:r>
            <a:r>
              <a:rPr lang="en-US" sz="2200" dirty="0"/>
              <a:t> </a:t>
            </a:r>
            <a:r>
              <a:rPr lang="en-US" sz="2200" dirty="0" err="1"/>
              <a:t>pretnje</a:t>
            </a:r>
            <a:r>
              <a:rPr lang="en-US" sz="2200" dirty="0"/>
              <a:t> </a:t>
            </a:r>
            <a:r>
              <a:rPr lang="en-US" sz="2200" dirty="0" err="1"/>
              <a:t>klimatskih</a:t>
            </a:r>
            <a:r>
              <a:rPr lang="en-US" sz="2200" dirty="0"/>
              <a:t> </a:t>
            </a:r>
            <a:r>
              <a:rPr lang="en-US" sz="2200" dirty="0" err="1"/>
              <a:t>promena</a:t>
            </a:r>
            <a:r>
              <a:rPr lang="en-US" sz="2200" dirty="0"/>
              <a:t> </a:t>
            </a:r>
            <a:r>
              <a:rPr lang="en-US" sz="2200" dirty="0" err="1"/>
              <a:t>po</a:t>
            </a:r>
            <a:r>
              <a:rPr lang="en-US" sz="2200" dirty="0"/>
              <a:t> </a:t>
            </a:r>
            <a:r>
              <a:rPr lang="en-US" sz="2200" dirty="0" err="1"/>
              <a:t>zdravlje</a:t>
            </a:r>
            <a:r>
              <a:rPr lang="en-US" sz="2200" dirty="0"/>
              <a:t> </a:t>
            </a:r>
            <a:r>
              <a:rPr lang="en-US" sz="2200" dirty="0" err="1"/>
              <a:t>radnika</a:t>
            </a:r>
            <a:endParaRPr lang="en-US" sz="2200" dirty="0"/>
          </a:p>
          <a:p>
            <a:pPr lvl="1">
              <a:lnSpc>
                <a:spcPct val="100000"/>
              </a:lnSpc>
            </a:pPr>
            <a:r>
              <a:rPr lang="en-US" sz="2200" dirty="0" err="1"/>
              <a:t>Razumeju</a:t>
            </a:r>
            <a:r>
              <a:rPr lang="en-US" sz="2200" dirty="0"/>
              <a:t> </a:t>
            </a:r>
            <a:r>
              <a:rPr lang="en-US" sz="2200" dirty="0" err="1"/>
              <a:t>konceptualni</a:t>
            </a:r>
            <a:r>
              <a:rPr lang="en-US" sz="2200" dirty="0"/>
              <a:t> </a:t>
            </a:r>
            <a:r>
              <a:rPr lang="en-US" sz="2200" dirty="0" err="1"/>
              <a:t>okvir</a:t>
            </a:r>
            <a:r>
              <a:rPr lang="en-US" sz="2200" dirty="0"/>
              <a:t> </a:t>
            </a:r>
            <a:r>
              <a:rPr lang="en-US" sz="2200" dirty="0" err="1"/>
              <a:t>odnosa</a:t>
            </a:r>
            <a:r>
              <a:rPr lang="en-US" sz="2200" dirty="0"/>
              <a:t> </a:t>
            </a:r>
            <a:r>
              <a:rPr lang="en-US" sz="2200" dirty="0" err="1"/>
              <a:t>između</a:t>
            </a:r>
            <a:r>
              <a:rPr lang="en-US" sz="2200" dirty="0"/>
              <a:t> </a:t>
            </a:r>
            <a:r>
              <a:rPr lang="en-US" sz="2200" dirty="0" err="1"/>
              <a:t>klimatskih</a:t>
            </a:r>
            <a:r>
              <a:rPr lang="en-US" sz="2200" dirty="0"/>
              <a:t> </a:t>
            </a:r>
            <a:r>
              <a:rPr lang="en-US" sz="2200" dirty="0" err="1"/>
              <a:t>promena</a:t>
            </a:r>
            <a:r>
              <a:rPr lang="en-US" sz="2200" dirty="0"/>
              <a:t> </a:t>
            </a:r>
            <a:r>
              <a:rPr lang="en-US" sz="2200" dirty="0" err="1"/>
              <a:t>i</a:t>
            </a:r>
            <a:r>
              <a:rPr lang="en-US" sz="2200" dirty="0"/>
              <a:t> </a:t>
            </a:r>
            <a:r>
              <a:rPr lang="en-US" sz="2200" dirty="0" err="1"/>
              <a:t>bezbednosti</a:t>
            </a:r>
            <a:r>
              <a:rPr lang="en-US" sz="2200" dirty="0"/>
              <a:t> </a:t>
            </a:r>
            <a:r>
              <a:rPr lang="en-US" sz="2200" dirty="0" err="1"/>
              <a:t>i</a:t>
            </a:r>
            <a:r>
              <a:rPr lang="en-US" sz="2200" dirty="0"/>
              <a:t> </a:t>
            </a:r>
            <a:r>
              <a:rPr lang="en-US" sz="2200" dirty="0" err="1"/>
              <a:t>zdravlja</a:t>
            </a:r>
            <a:r>
              <a:rPr lang="en-US" sz="2200" dirty="0"/>
              <a:t> </a:t>
            </a:r>
            <a:r>
              <a:rPr lang="en-US" sz="2200" dirty="0" err="1"/>
              <a:t>na</a:t>
            </a:r>
            <a:r>
              <a:rPr lang="en-US" sz="2200" dirty="0"/>
              <a:t> </a:t>
            </a:r>
            <a:r>
              <a:rPr lang="en-US" sz="2200" dirty="0" err="1"/>
              <a:t>radu</a:t>
            </a:r>
            <a:endParaRPr lang="en-US" sz="2200" dirty="0"/>
          </a:p>
          <a:p>
            <a:pPr rtl="0">
              <a:lnSpc>
                <a:spcPct val="100000"/>
              </a:lnSpc>
            </a:pPr>
            <a:endParaRPr lang="en-GB" sz="2600" dirty="0"/>
          </a:p>
          <a:p>
            <a:pPr rtl="0">
              <a:lnSpc>
                <a:spcPct val="100000"/>
              </a:lnSpc>
            </a:pPr>
            <a:endParaRPr lang="en-GB" sz="2600" dirty="0"/>
          </a:p>
          <a:p>
            <a:pPr rtl="0">
              <a:lnSpc>
                <a:spcPct val="100000"/>
              </a:lnSpc>
            </a:pPr>
            <a:endParaRPr lang="en-GB" dirty="0"/>
          </a:p>
          <a:p>
            <a:pPr rtl="0">
              <a:lnSpc>
                <a:spcPct val="100000"/>
              </a:lnSpc>
            </a:pPr>
            <a:endParaRPr lang="en-GB" dirty="0"/>
          </a:p>
          <a:p>
            <a:pPr rtl="0">
              <a:lnSpc>
                <a:spcPct val="100000"/>
              </a:lnSpc>
            </a:pPr>
            <a:endParaRPr lang="en-GB" dirty="0"/>
          </a:p>
          <a:p>
            <a:pPr rtl="0">
              <a:lnSpc>
                <a:spcPct val="100000"/>
              </a:lnSpc>
            </a:pPr>
            <a:endParaRPr lang="en-GB" dirty="0"/>
          </a:p>
        </p:txBody>
      </p:sp>
    </p:spTree>
    <p:extLst>
      <p:ext uri="{BB962C8B-B14F-4D97-AF65-F5344CB8AC3E}">
        <p14:creationId xmlns:p14="http://schemas.microsoft.com/office/powerpoint/2010/main" val="239947320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fontScale="90000"/>
          </a:bodyPr>
          <a:lstStyle/>
          <a:p>
            <a:r>
              <a:rPr lang="en-US" b="1" dirty="0" err="1"/>
              <a:t>Klimatske</a:t>
            </a:r>
            <a:r>
              <a:rPr lang="en-US" b="1" dirty="0"/>
              <a:t> </a:t>
            </a:r>
            <a:r>
              <a:rPr lang="en-US" b="1" dirty="0" err="1"/>
              <a:t>promene</a:t>
            </a:r>
            <a:r>
              <a:rPr lang="en-US" b="1" dirty="0"/>
              <a:t> </a:t>
            </a:r>
            <a:r>
              <a:rPr lang="en-US" b="1" dirty="0" err="1"/>
              <a:t>i</a:t>
            </a:r>
            <a:r>
              <a:rPr lang="en-US" b="1" dirty="0"/>
              <a:t> </a:t>
            </a:r>
            <a:r>
              <a:rPr lang="en-US" b="1" dirty="0" err="1"/>
              <a:t>zdravlje</a:t>
            </a:r>
            <a:r>
              <a:rPr lang="en-US" b="1" dirty="0"/>
              <a:t> </a:t>
            </a:r>
            <a:r>
              <a:rPr lang="en-US" b="1" dirty="0" err="1"/>
              <a:t>radnika</a:t>
            </a:r>
            <a:endParaRPr lang="hu-HU" b="1" dirty="0"/>
          </a:p>
        </p:txBody>
      </p:sp>
      <p:sp>
        <p:nvSpPr>
          <p:cNvPr id="3" name="Tartalom helye 2"/>
          <p:cNvSpPr>
            <a:spLocks noGrp="1"/>
          </p:cNvSpPr>
          <p:nvPr>
            <p:ph idx="1"/>
          </p:nvPr>
        </p:nvSpPr>
        <p:spPr>
          <a:xfrm>
            <a:off x="192506" y="2035834"/>
            <a:ext cx="11643420" cy="4269838"/>
          </a:xfrm>
        </p:spPr>
        <p:txBody>
          <a:bodyPr rtlCol="0">
            <a:normAutofit/>
          </a:bodyPr>
          <a:lstStyle/>
          <a:p>
            <a:pPr marL="0" indent="0">
              <a:lnSpc>
                <a:spcPct val="100000"/>
              </a:lnSpc>
              <a:buNone/>
            </a:pPr>
            <a:r>
              <a:rPr lang="en-US" b="1" dirty="0" err="1"/>
              <a:t>Ranjivosti</a:t>
            </a:r>
            <a:r>
              <a:rPr lang="en-US" b="1" dirty="0"/>
              <a:t> </a:t>
            </a:r>
            <a:r>
              <a:rPr lang="en-US" b="1" dirty="0" err="1"/>
              <a:t>koje</a:t>
            </a:r>
            <a:r>
              <a:rPr lang="en-US" b="1" dirty="0"/>
              <a:t> se </a:t>
            </a:r>
            <a:r>
              <a:rPr lang="en-US" b="1" dirty="0" err="1"/>
              <a:t>preklapaju</a:t>
            </a:r>
            <a:endParaRPr lang="en-US" b="1" dirty="0"/>
          </a:p>
          <a:p>
            <a:pPr lvl="1">
              <a:lnSpc>
                <a:spcPct val="100000"/>
              </a:lnSpc>
            </a:pPr>
            <a:r>
              <a:rPr lang="en-US" dirty="0" err="1"/>
              <a:t>Određeni</a:t>
            </a:r>
            <a:r>
              <a:rPr lang="en-US" dirty="0"/>
              <a:t> </a:t>
            </a:r>
            <a:r>
              <a:rPr lang="en-US" dirty="0" err="1"/>
              <a:t>radnici</a:t>
            </a:r>
            <a:r>
              <a:rPr lang="en-US" dirty="0"/>
              <a:t> </a:t>
            </a:r>
            <a:r>
              <a:rPr lang="en-US" dirty="0" err="1"/>
              <a:t>mogu</a:t>
            </a:r>
            <a:r>
              <a:rPr lang="en-US" dirty="0"/>
              <a:t> </a:t>
            </a:r>
            <a:r>
              <a:rPr lang="en-US" dirty="0" err="1"/>
              <a:t>biti</a:t>
            </a:r>
            <a:r>
              <a:rPr lang="en-US" dirty="0"/>
              <a:t> </a:t>
            </a:r>
            <a:r>
              <a:rPr lang="en-US" dirty="0" err="1"/>
              <a:t>deo</a:t>
            </a:r>
            <a:r>
              <a:rPr lang="en-US" dirty="0"/>
              <a:t> </a:t>
            </a:r>
            <a:r>
              <a:rPr lang="en-US" dirty="0" err="1"/>
              <a:t>drugih</a:t>
            </a:r>
            <a:r>
              <a:rPr lang="en-US" dirty="0"/>
              <a:t> </a:t>
            </a:r>
            <a:r>
              <a:rPr lang="en-US" dirty="0" err="1"/>
              <a:t>grupa</a:t>
            </a:r>
            <a:r>
              <a:rPr lang="en-US" dirty="0"/>
              <a:t> </a:t>
            </a:r>
            <a:r>
              <a:rPr lang="en-US" dirty="0" err="1"/>
              <a:t>osetljivih</a:t>
            </a:r>
            <a:r>
              <a:rPr lang="en-US" dirty="0"/>
              <a:t> </a:t>
            </a:r>
            <a:r>
              <a:rPr lang="en-US" dirty="0" err="1"/>
              <a:t>na</a:t>
            </a:r>
            <a:r>
              <a:rPr lang="en-US" dirty="0"/>
              <a:t> </a:t>
            </a:r>
            <a:r>
              <a:rPr lang="en-US" dirty="0" err="1"/>
              <a:t>klimatske</a:t>
            </a:r>
            <a:r>
              <a:rPr lang="en-US" dirty="0"/>
              <a:t> </a:t>
            </a:r>
            <a:r>
              <a:rPr lang="en-US" dirty="0" err="1"/>
              <a:t>promene</a:t>
            </a:r>
            <a:r>
              <a:rPr lang="en-US" dirty="0"/>
              <a:t>. </a:t>
            </a:r>
          </a:p>
          <a:p>
            <a:pPr lvl="1">
              <a:lnSpc>
                <a:spcPct val="100000"/>
              </a:lnSpc>
            </a:pPr>
            <a:r>
              <a:rPr lang="en-US" dirty="0" err="1"/>
              <a:t>Ovo</a:t>
            </a:r>
            <a:r>
              <a:rPr lang="en-US" dirty="0"/>
              <a:t> </a:t>
            </a:r>
            <a:r>
              <a:rPr lang="en-US" dirty="0" err="1"/>
              <a:t>može</a:t>
            </a:r>
            <a:r>
              <a:rPr lang="en-US" dirty="0"/>
              <a:t> </a:t>
            </a:r>
            <a:r>
              <a:rPr lang="en-US" dirty="0" err="1"/>
              <a:t>povećati</a:t>
            </a:r>
            <a:r>
              <a:rPr lang="en-US" dirty="0"/>
              <a:t> </a:t>
            </a:r>
            <a:r>
              <a:rPr lang="en-US" dirty="0" err="1"/>
              <a:t>njihov</a:t>
            </a:r>
            <a:r>
              <a:rPr lang="en-US" dirty="0"/>
              <a:t> </a:t>
            </a:r>
            <a:r>
              <a:rPr lang="en-US" dirty="0" err="1"/>
              <a:t>zdravstveni</a:t>
            </a:r>
            <a:r>
              <a:rPr lang="en-US" dirty="0"/>
              <a:t> </a:t>
            </a:r>
            <a:r>
              <a:rPr lang="en-US" dirty="0" err="1"/>
              <a:t>rizik</a:t>
            </a:r>
            <a:r>
              <a:rPr lang="en-US" dirty="0"/>
              <a:t>. </a:t>
            </a:r>
          </a:p>
          <a:p>
            <a:pPr lvl="1">
              <a:lnSpc>
                <a:spcPct val="100000"/>
              </a:lnSpc>
            </a:pPr>
            <a:r>
              <a:rPr lang="en-US" dirty="0" err="1"/>
              <a:t>Neki</a:t>
            </a:r>
            <a:r>
              <a:rPr lang="en-US" dirty="0"/>
              <a:t> </a:t>
            </a:r>
            <a:r>
              <a:rPr lang="en-US" dirty="0" err="1"/>
              <a:t>radnici</a:t>
            </a:r>
            <a:r>
              <a:rPr lang="en-US" dirty="0"/>
              <a:t> </a:t>
            </a:r>
            <a:r>
              <a:rPr lang="en-US" dirty="0" err="1"/>
              <a:t>na</a:t>
            </a:r>
            <a:r>
              <a:rPr lang="en-US" dirty="0"/>
              <a:t> </a:t>
            </a:r>
            <a:r>
              <a:rPr lang="en-US" dirty="0" err="1"/>
              <a:t>otvorenom</a:t>
            </a:r>
            <a:r>
              <a:rPr lang="en-US" dirty="0"/>
              <a:t> </a:t>
            </a:r>
            <a:r>
              <a:rPr lang="en-US" dirty="0" err="1"/>
              <a:t>takođe</a:t>
            </a:r>
            <a:r>
              <a:rPr lang="en-US" dirty="0"/>
              <a:t> </a:t>
            </a:r>
            <a:r>
              <a:rPr lang="en-US" dirty="0" err="1"/>
              <a:t>mogu</a:t>
            </a:r>
            <a:r>
              <a:rPr lang="en-US" dirty="0"/>
              <a:t> da </a:t>
            </a:r>
            <a:r>
              <a:rPr lang="en-US" dirty="0" err="1"/>
              <a:t>žive</a:t>
            </a:r>
            <a:r>
              <a:rPr lang="en-US" dirty="0"/>
              <a:t> u </a:t>
            </a:r>
            <a:r>
              <a:rPr lang="en-US" dirty="0" err="1"/>
              <a:t>zajednicama</a:t>
            </a:r>
            <a:r>
              <a:rPr lang="en-US" dirty="0"/>
              <a:t> </a:t>
            </a:r>
            <a:r>
              <a:rPr lang="en-US" dirty="0" err="1"/>
              <a:t>sa</a:t>
            </a:r>
            <a:r>
              <a:rPr lang="en-US" dirty="0"/>
              <a:t> </a:t>
            </a:r>
            <a:r>
              <a:rPr lang="en-US" dirty="0" err="1"/>
              <a:t>lošim</a:t>
            </a:r>
            <a:r>
              <a:rPr lang="en-US" dirty="0"/>
              <a:t> </a:t>
            </a:r>
            <a:r>
              <a:rPr lang="en-US" dirty="0" err="1"/>
              <a:t>kvalitetom</a:t>
            </a:r>
            <a:r>
              <a:rPr lang="en-US" dirty="0"/>
              <a:t> </a:t>
            </a:r>
            <a:r>
              <a:rPr lang="en-US" dirty="0" err="1"/>
              <a:t>vazduha</a:t>
            </a:r>
            <a:r>
              <a:rPr lang="en-US" dirty="0"/>
              <a:t>.</a:t>
            </a:r>
          </a:p>
          <a:p>
            <a:pPr lvl="1">
              <a:lnSpc>
                <a:spcPct val="100000"/>
              </a:lnSpc>
            </a:pPr>
            <a:r>
              <a:rPr lang="en-US" dirty="0" err="1"/>
              <a:t>Stariji</a:t>
            </a:r>
            <a:r>
              <a:rPr lang="en-US" dirty="0"/>
              <a:t> </a:t>
            </a:r>
            <a:r>
              <a:rPr lang="en-US" dirty="0" err="1"/>
              <a:t>odrasli</a:t>
            </a:r>
            <a:r>
              <a:rPr lang="en-US" dirty="0"/>
              <a:t> </a:t>
            </a:r>
            <a:r>
              <a:rPr lang="en-US" dirty="0" err="1"/>
              <a:t>radnici</a:t>
            </a:r>
            <a:r>
              <a:rPr lang="en-US" dirty="0"/>
              <a:t> </a:t>
            </a:r>
            <a:r>
              <a:rPr lang="en-US" dirty="0" err="1"/>
              <a:t>sa</a:t>
            </a:r>
            <a:r>
              <a:rPr lang="en-US" dirty="0"/>
              <a:t> </a:t>
            </a:r>
            <a:r>
              <a:rPr lang="en-US" dirty="0" err="1"/>
              <a:t>postojećim</a:t>
            </a:r>
            <a:r>
              <a:rPr lang="en-US" dirty="0"/>
              <a:t> </a:t>
            </a:r>
            <a:r>
              <a:rPr lang="en-US" dirty="0" err="1"/>
              <a:t>zdravstvenim</a:t>
            </a:r>
            <a:r>
              <a:rPr lang="en-US" dirty="0"/>
              <a:t> </a:t>
            </a:r>
            <a:r>
              <a:rPr lang="en-US" dirty="0" err="1"/>
              <a:t>stanjem</a:t>
            </a:r>
            <a:r>
              <a:rPr lang="en-US" dirty="0"/>
              <a:t> </a:t>
            </a:r>
            <a:r>
              <a:rPr lang="en-US" dirty="0" err="1"/>
              <a:t>mogu</a:t>
            </a:r>
            <a:r>
              <a:rPr lang="en-US" dirty="0"/>
              <a:t> </a:t>
            </a:r>
            <a:r>
              <a:rPr lang="en-US" dirty="0" err="1"/>
              <a:t>biti</a:t>
            </a:r>
            <a:r>
              <a:rPr lang="en-US" dirty="0"/>
              <a:t> </a:t>
            </a:r>
            <a:r>
              <a:rPr lang="en-US" dirty="0" err="1"/>
              <a:t>osetljiviji</a:t>
            </a:r>
            <a:r>
              <a:rPr lang="en-US" dirty="0"/>
              <a:t> </a:t>
            </a:r>
            <a:r>
              <a:rPr lang="en-US" dirty="0" err="1"/>
              <a:t>na</a:t>
            </a:r>
            <a:r>
              <a:rPr lang="en-US" dirty="0"/>
              <a:t> </a:t>
            </a:r>
            <a:r>
              <a:rPr lang="en-US" dirty="0" err="1"/>
              <a:t>ekstremnu</a:t>
            </a:r>
            <a:r>
              <a:rPr lang="en-US" dirty="0"/>
              <a:t> </a:t>
            </a:r>
            <a:r>
              <a:rPr lang="en-US" dirty="0" err="1"/>
              <a:t>toplotu</a:t>
            </a:r>
            <a:r>
              <a:rPr lang="en-US" dirty="0"/>
              <a:t>.</a:t>
            </a:r>
          </a:p>
          <a:p>
            <a:pPr lvl="1">
              <a:lnSpc>
                <a:spcPct val="100000"/>
              </a:lnSpc>
            </a:pPr>
            <a:r>
              <a:rPr lang="en-US" dirty="0" err="1"/>
              <a:t>Radnici</a:t>
            </a:r>
            <a:r>
              <a:rPr lang="en-US" dirty="0"/>
              <a:t> </a:t>
            </a:r>
            <a:r>
              <a:rPr lang="en-US" dirty="0" err="1"/>
              <a:t>koji</a:t>
            </a:r>
            <a:r>
              <a:rPr lang="en-US" dirty="0"/>
              <a:t> </a:t>
            </a:r>
            <a:r>
              <a:rPr lang="en-US" dirty="0" err="1"/>
              <a:t>su</a:t>
            </a:r>
            <a:r>
              <a:rPr lang="en-US" dirty="0"/>
              <a:t> </a:t>
            </a:r>
            <a:r>
              <a:rPr lang="en-US" dirty="0" err="1"/>
              <a:t>deo</a:t>
            </a:r>
            <a:r>
              <a:rPr lang="en-US" dirty="0"/>
              <a:t> </a:t>
            </a:r>
            <a:r>
              <a:rPr lang="en-US" dirty="0" err="1"/>
              <a:t>imigrantske</a:t>
            </a:r>
            <a:r>
              <a:rPr lang="en-US" dirty="0"/>
              <a:t> </a:t>
            </a:r>
            <a:r>
              <a:rPr lang="en-US" dirty="0" err="1"/>
              <a:t>populacije</a:t>
            </a:r>
            <a:r>
              <a:rPr lang="en-US" dirty="0"/>
              <a:t> </a:t>
            </a:r>
            <a:r>
              <a:rPr lang="en-US" dirty="0" err="1"/>
              <a:t>takođe</a:t>
            </a:r>
            <a:r>
              <a:rPr lang="en-US" dirty="0"/>
              <a:t> </a:t>
            </a:r>
            <a:r>
              <a:rPr lang="en-US" dirty="0" err="1"/>
              <a:t>mogu</a:t>
            </a:r>
            <a:r>
              <a:rPr lang="en-US" dirty="0"/>
              <a:t> </a:t>
            </a:r>
            <a:r>
              <a:rPr lang="en-US" dirty="0" err="1"/>
              <a:t>biti</a:t>
            </a:r>
            <a:r>
              <a:rPr lang="en-US" dirty="0"/>
              <a:t> </a:t>
            </a:r>
            <a:r>
              <a:rPr lang="en-US" dirty="0" err="1"/>
              <a:t>osetljiviji</a:t>
            </a:r>
            <a:r>
              <a:rPr lang="en-US" dirty="0"/>
              <a:t> </a:t>
            </a:r>
            <a:r>
              <a:rPr lang="en-US" dirty="0" err="1"/>
              <a:t>na</a:t>
            </a:r>
            <a:r>
              <a:rPr lang="en-US" dirty="0"/>
              <a:t> </a:t>
            </a:r>
            <a:r>
              <a:rPr lang="en-US" dirty="0" err="1"/>
              <a:t>klimatske</a:t>
            </a:r>
            <a:r>
              <a:rPr lang="en-US" dirty="0"/>
              <a:t> </a:t>
            </a:r>
            <a:r>
              <a:rPr lang="en-US" dirty="0" err="1"/>
              <a:t>opasnosti</a:t>
            </a:r>
            <a:r>
              <a:rPr lang="en-US" dirty="0"/>
              <a:t> </a:t>
            </a:r>
            <a:r>
              <a:rPr lang="en-US" dirty="0" err="1"/>
              <a:t>jer</a:t>
            </a:r>
            <a:r>
              <a:rPr lang="en-US" dirty="0"/>
              <a:t> </a:t>
            </a:r>
            <a:r>
              <a:rPr lang="en-US" dirty="0" err="1"/>
              <a:t>često</a:t>
            </a:r>
            <a:r>
              <a:rPr lang="en-US" dirty="0"/>
              <a:t> </a:t>
            </a:r>
            <a:r>
              <a:rPr lang="en-US" dirty="0" err="1"/>
              <a:t>imaju</a:t>
            </a:r>
            <a:r>
              <a:rPr lang="en-US" dirty="0"/>
              <a:t> </a:t>
            </a:r>
            <a:r>
              <a:rPr lang="en-US" dirty="0" err="1"/>
              <a:t>manje</a:t>
            </a:r>
            <a:r>
              <a:rPr lang="en-US" dirty="0"/>
              <a:t> </a:t>
            </a:r>
            <a:r>
              <a:rPr lang="en-US" dirty="0" err="1"/>
              <a:t>sredstava</a:t>
            </a:r>
            <a:r>
              <a:rPr lang="en-US" dirty="0"/>
              <a:t> da se </a:t>
            </a:r>
            <a:r>
              <a:rPr lang="en-US" dirty="0" err="1"/>
              <a:t>pripreme</a:t>
            </a:r>
            <a:r>
              <a:rPr lang="en-US" dirty="0"/>
              <a:t> </a:t>
            </a:r>
            <a:r>
              <a:rPr lang="en-US" dirty="0" err="1"/>
              <a:t>i</a:t>
            </a:r>
            <a:r>
              <a:rPr lang="en-US" dirty="0"/>
              <a:t> nose </a:t>
            </a:r>
            <a:r>
              <a:rPr lang="en-US" dirty="0" err="1"/>
              <a:t>sa</a:t>
            </a:r>
            <a:r>
              <a:rPr lang="en-US" dirty="0"/>
              <a:t> </a:t>
            </a:r>
            <a:r>
              <a:rPr lang="en-US" dirty="0" err="1"/>
              <a:t>situacijom</a:t>
            </a:r>
            <a:r>
              <a:rPr lang="en-US" dirty="0"/>
              <a:t>.</a:t>
            </a:r>
          </a:p>
        </p:txBody>
      </p:sp>
      <p:sp>
        <p:nvSpPr>
          <p:cNvPr id="5" name="Téglalap 3"/>
          <p:cNvSpPr/>
          <p:nvPr/>
        </p:nvSpPr>
        <p:spPr>
          <a:xfrm>
            <a:off x="192505" y="6074839"/>
            <a:ext cx="9657552" cy="461665"/>
          </a:xfrm>
          <a:prstGeom prst="rect">
            <a:avLst/>
          </a:prstGeom>
        </p:spPr>
        <p:txBody>
          <a:bodyPr wrap="square" rtlCol="0">
            <a:spAutoFit/>
          </a:bodyPr>
          <a:lstStyle/>
          <a:p>
            <a:r>
              <a:rPr lang="nb-NO" sz="1000" dirty="0">
                <a:solidFill>
                  <a:schemeClr val="bg1">
                    <a:lumMod val="50000"/>
                  </a:schemeClr>
                </a:solidFill>
              </a:rPr>
              <a:t>Izvor (pristupljeno 14.06.2023): </a:t>
            </a:r>
            <a:r>
              <a:rPr lang="nb-NO" sz="1000" dirty="0">
                <a:solidFill>
                  <a:schemeClr val="bg1">
                    <a:lumMod val="50000"/>
                  </a:schemeClr>
                </a:solidFill>
                <a:hlinkClick r:id="rId2"/>
              </a:rPr>
              <a:t>https://</a:t>
            </a:r>
            <a:r>
              <a:rPr lang="nb-NO" sz="1000" dirty="0" smtClean="0">
                <a:solidFill>
                  <a:schemeClr val="bg1">
                    <a:lumMod val="50000"/>
                  </a:schemeClr>
                </a:solidFill>
                <a:hlinkClick r:id="rId2"/>
              </a:rPr>
              <a:t>www.epa.gov/climateimpacts/climate-change-and-health-workers</a:t>
            </a:r>
            <a:endParaRPr lang="sr-Latn-RS" sz="1000" dirty="0" smtClean="0">
              <a:solidFill>
                <a:schemeClr val="bg1">
                  <a:lumMod val="50000"/>
                </a:schemeClr>
              </a:solidFill>
            </a:endParaRPr>
          </a:p>
          <a:p>
            <a:endParaRPr lang="nb-NO" sz="1400" dirty="0">
              <a:solidFill>
                <a:schemeClr val="bg1">
                  <a:lumMod val="50000"/>
                </a:schemeClr>
              </a:solidFill>
            </a:endParaRPr>
          </a:p>
        </p:txBody>
      </p:sp>
    </p:spTree>
    <p:extLst>
      <p:ext uri="{BB962C8B-B14F-4D97-AF65-F5344CB8AC3E}">
        <p14:creationId xmlns:p14="http://schemas.microsoft.com/office/powerpoint/2010/main" val="142439318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fontScale="90000"/>
          </a:bodyPr>
          <a:lstStyle/>
          <a:p>
            <a:r>
              <a:rPr lang="en-US" b="1" dirty="0" err="1"/>
              <a:t>Klimatske</a:t>
            </a:r>
            <a:r>
              <a:rPr lang="en-US" b="1" dirty="0"/>
              <a:t> </a:t>
            </a:r>
            <a:r>
              <a:rPr lang="en-US" b="1" dirty="0" err="1"/>
              <a:t>promene</a:t>
            </a:r>
            <a:r>
              <a:rPr lang="en-US" b="1" dirty="0"/>
              <a:t> </a:t>
            </a:r>
            <a:r>
              <a:rPr lang="en-US" b="1" dirty="0" err="1"/>
              <a:t>i</a:t>
            </a:r>
            <a:r>
              <a:rPr lang="en-US" b="1" dirty="0"/>
              <a:t> </a:t>
            </a:r>
            <a:r>
              <a:rPr lang="en-US" b="1" dirty="0" err="1"/>
              <a:t>zdravlje</a:t>
            </a:r>
            <a:r>
              <a:rPr lang="en-US" b="1" dirty="0"/>
              <a:t> </a:t>
            </a:r>
            <a:r>
              <a:rPr lang="en-US" b="1" dirty="0" err="1"/>
              <a:t>radnika</a:t>
            </a:r>
            <a:r>
              <a:rPr lang="en-US" b="1" dirty="0"/>
              <a:t> – </a:t>
            </a:r>
            <a:r>
              <a:rPr lang="en-US" b="1" dirty="0" err="1"/>
              <a:t>šta</a:t>
            </a:r>
            <a:r>
              <a:rPr lang="en-US" b="1" dirty="0"/>
              <a:t> </a:t>
            </a:r>
            <a:r>
              <a:rPr lang="en-US" b="1" dirty="0" err="1"/>
              <a:t>možete</a:t>
            </a:r>
            <a:r>
              <a:rPr lang="en-US" b="1" dirty="0"/>
              <a:t> da </a:t>
            </a:r>
            <a:r>
              <a:rPr lang="en-US" b="1" dirty="0" err="1"/>
              <a:t>uradite</a:t>
            </a:r>
            <a:endParaRPr lang="hu-HU" b="1" dirty="0"/>
          </a:p>
        </p:txBody>
      </p:sp>
      <p:sp>
        <p:nvSpPr>
          <p:cNvPr id="3" name="Tartalom helye 2"/>
          <p:cNvSpPr>
            <a:spLocks noGrp="1"/>
          </p:cNvSpPr>
          <p:nvPr>
            <p:ph idx="1"/>
          </p:nvPr>
        </p:nvSpPr>
        <p:spPr>
          <a:xfrm>
            <a:off x="508958" y="1242204"/>
            <a:ext cx="11580373" cy="4934847"/>
          </a:xfrm>
        </p:spPr>
        <p:txBody>
          <a:bodyPr rtlCol="0">
            <a:noAutofit/>
          </a:bodyPr>
          <a:lstStyle/>
          <a:p>
            <a:pPr marL="0" indent="0">
              <a:spcBef>
                <a:spcPts val="0"/>
              </a:spcBef>
              <a:spcAft>
                <a:spcPts val="2000"/>
              </a:spcAft>
              <a:buNone/>
            </a:pPr>
            <a:r>
              <a:rPr lang="en-US" sz="2000" b="1" dirty="0"/>
              <a:t>I </a:t>
            </a:r>
            <a:r>
              <a:rPr lang="en-US" sz="2000" b="1" dirty="0" err="1"/>
              <a:t>zaposleni</a:t>
            </a:r>
            <a:r>
              <a:rPr lang="en-US" sz="2000" b="1" dirty="0"/>
              <a:t> </a:t>
            </a:r>
            <a:r>
              <a:rPr lang="en-US" sz="2000" b="1" dirty="0" err="1"/>
              <a:t>i</a:t>
            </a:r>
            <a:r>
              <a:rPr lang="en-US" sz="2000" b="1" dirty="0"/>
              <a:t> </a:t>
            </a:r>
            <a:r>
              <a:rPr lang="en-US" sz="2000" b="1" dirty="0" err="1"/>
              <a:t>poslodavci</a:t>
            </a:r>
            <a:r>
              <a:rPr lang="en-US" sz="2000" b="1" dirty="0"/>
              <a:t> </a:t>
            </a:r>
            <a:r>
              <a:rPr lang="en-US" sz="2000" b="1" dirty="0" err="1"/>
              <a:t>mogu</a:t>
            </a:r>
            <a:r>
              <a:rPr lang="en-US" sz="2000" b="1" dirty="0"/>
              <a:t> </a:t>
            </a:r>
            <a:r>
              <a:rPr lang="en-US" sz="2000" b="1" dirty="0" err="1"/>
              <a:t>preduzeti</a:t>
            </a:r>
            <a:r>
              <a:rPr lang="en-US" sz="2000" b="1" dirty="0"/>
              <a:t> </a:t>
            </a:r>
            <a:r>
              <a:rPr lang="en-US" sz="2000" b="1" dirty="0" err="1"/>
              <a:t>korake</a:t>
            </a:r>
            <a:r>
              <a:rPr lang="en-US" sz="2000" b="1" dirty="0"/>
              <a:t> </a:t>
            </a:r>
            <a:r>
              <a:rPr lang="en-US" sz="2000" b="1" dirty="0" err="1"/>
              <a:t>za</a:t>
            </a:r>
            <a:r>
              <a:rPr lang="en-US" sz="2000" b="1" dirty="0"/>
              <a:t> </a:t>
            </a:r>
            <a:r>
              <a:rPr lang="en-US" sz="2000" b="1" dirty="0" err="1"/>
              <a:t>smanjenje</a:t>
            </a:r>
            <a:r>
              <a:rPr lang="en-US" sz="2000" b="1" dirty="0"/>
              <a:t> </a:t>
            </a:r>
            <a:r>
              <a:rPr lang="en-US" sz="2000" b="1" dirty="0" err="1"/>
              <a:t>uticaja</a:t>
            </a:r>
            <a:r>
              <a:rPr lang="en-US" sz="2000" b="1" dirty="0"/>
              <a:t> </a:t>
            </a:r>
            <a:r>
              <a:rPr lang="en-US" sz="2000" b="1" dirty="0" err="1"/>
              <a:t>klimatskih</a:t>
            </a:r>
            <a:r>
              <a:rPr lang="en-US" sz="2000" b="1" dirty="0"/>
              <a:t> </a:t>
            </a:r>
            <a:r>
              <a:rPr lang="en-US" sz="2000" b="1" dirty="0" err="1"/>
              <a:t>promena</a:t>
            </a:r>
            <a:r>
              <a:rPr lang="en-US" sz="2000" b="1" dirty="0"/>
              <a:t> </a:t>
            </a:r>
            <a:r>
              <a:rPr lang="en-US" sz="2000" b="1" dirty="0" err="1"/>
              <a:t>na</a:t>
            </a:r>
            <a:r>
              <a:rPr lang="en-US" sz="2000" b="1" dirty="0"/>
              <a:t> </a:t>
            </a:r>
            <a:r>
              <a:rPr lang="en-US" sz="2000" b="1" dirty="0" err="1"/>
              <a:t>zdravlje</a:t>
            </a:r>
            <a:r>
              <a:rPr lang="en-US" sz="2000" b="1" dirty="0"/>
              <a:t>, </a:t>
            </a:r>
            <a:r>
              <a:rPr lang="en-US" sz="2000" b="1" dirty="0" err="1"/>
              <a:t>uključujući</a:t>
            </a:r>
            <a:r>
              <a:rPr lang="en-US" sz="2000" b="1" dirty="0"/>
              <a:t>:</a:t>
            </a:r>
          </a:p>
          <a:p>
            <a:pPr marL="0" indent="0">
              <a:spcBef>
                <a:spcPts val="0"/>
              </a:spcBef>
              <a:spcAft>
                <a:spcPts val="2000"/>
              </a:spcAft>
              <a:buNone/>
            </a:pPr>
            <a:r>
              <a:rPr lang="en-US" sz="2000" b="1" dirty="0" err="1"/>
              <a:t>Čuvajte</a:t>
            </a:r>
            <a:r>
              <a:rPr lang="en-US" sz="2000" b="1" dirty="0"/>
              <a:t> se </a:t>
            </a:r>
            <a:r>
              <a:rPr lang="en-US" sz="2000" b="1" dirty="0" err="1"/>
              <a:t>i</a:t>
            </a:r>
            <a:r>
              <a:rPr lang="en-US" sz="2000" b="1" dirty="0"/>
              <a:t> </a:t>
            </a:r>
            <a:r>
              <a:rPr lang="en-US" sz="2000" b="1" dirty="0" err="1"/>
              <a:t>ostanite</a:t>
            </a:r>
            <a:r>
              <a:rPr lang="en-US" sz="2000" b="1" dirty="0"/>
              <a:t> </a:t>
            </a:r>
            <a:r>
              <a:rPr lang="en-US" sz="2000" b="1" dirty="0" err="1" smtClean="0"/>
              <a:t>hidrirani</a:t>
            </a:r>
            <a:r>
              <a:rPr lang="hu-HU" sz="2000" b="1" dirty="0" smtClean="0"/>
              <a:t>: </a:t>
            </a:r>
            <a:r>
              <a:rPr lang="en-US" sz="2000" dirty="0" err="1" smtClean="0"/>
              <a:t>Zaposleni</a:t>
            </a:r>
            <a:r>
              <a:rPr lang="en-US" sz="2000" dirty="0" smtClean="0"/>
              <a:t> </a:t>
            </a:r>
            <a:r>
              <a:rPr lang="en-US" sz="2000" dirty="0" err="1"/>
              <a:t>na</a:t>
            </a:r>
            <a:r>
              <a:rPr lang="en-US" sz="2000" dirty="0"/>
              <a:t> </a:t>
            </a:r>
            <a:r>
              <a:rPr lang="en-US" sz="2000" dirty="0" err="1"/>
              <a:t>otvorenom</a:t>
            </a:r>
            <a:r>
              <a:rPr lang="en-US" sz="2000" dirty="0"/>
              <a:t> </a:t>
            </a:r>
            <a:r>
              <a:rPr lang="en-US" sz="2000" dirty="0" err="1"/>
              <a:t>treba</a:t>
            </a:r>
            <a:r>
              <a:rPr lang="en-US" sz="2000" dirty="0"/>
              <a:t> da </a:t>
            </a:r>
            <a:r>
              <a:rPr lang="en-US" sz="2000" dirty="0" err="1"/>
              <a:t>piju</a:t>
            </a:r>
            <a:r>
              <a:rPr lang="en-US" sz="2000" dirty="0"/>
              <a:t> </a:t>
            </a:r>
            <a:r>
              <a:rPr lang="en-US" sz="2000" dirty="0" err="1"/>
              <a:t>dovoljno</a:t>
            </a:r>
            <a:r>
              <a:rPr lang="en-US" sz="2000" dirty="0"/>
              <a:t> </a:t>
            </a:r>
            <a:r>
              <a:rPr lang="en-US" sz="2000" dirty="0" err="1"/>
              <a:t>vode</a:t>
            </a:r>
            <a:r>
              <a:rPr lang="en-US" sz="2000" dirty="0"/>
              <a:t>, da </a:t>
            </a:r>
            <a:r>
              <a:rPr lang="en-US" sz="2000" dirty="0" err="1"/>
              <a:t>prave</a:t>
            </a:r>
            <a:r>
              <a:rPr lang="en-US" sz="2000" dirty="0"/>
              <a:t> </a:t>
            </a:r>
            <a:r>
              <a:rPr lang="en-US" sz="2000" dirty="0" err="1"/>
              <a:t>pauze</a:t>
            </a:r>
            <a:r>
              <a:rPr lang="en-US" sz="2000" dirty="0"/>
              <a:t> </a:t>
            </a:r>
            <a:r>
              <a:rPr lang="en-US" sz="2000" dirty="0" err="1"/>
              <a:t>i</a:t>
            </a:r>
            <a:r>
              <a:rPr lang="en-US" sz="2000" dirty="0"/>
              <a:t> </a:t>
            </a:r>
            <a:r>
              <a:rPr lang="en-US" sz="2000" dirty="0" err="1"/>
              <a:t>traže</a:t>
            </a:r>
            <a:r>
              <a:rPr lang="en-US" sz="2000" dirty="0"/>
              <a:t> </a:t>
            </a:r>
            <a:r>
              <a:rPr lang="en-US" sz="2000" dirty="0" err="1"/>
              <a:t>senku</a:t>
            </a:r>
            <a:r>
              <a:rPr lang="en-US" sz="2000" dirty="0"/>
              <a:t> </a:t>
            </a:r>
            <a:r>
              <a:rPr lang="en-US" sz="2000" dirty="0" err="1"/>
              <a:t>kada</a:t>
            </a:r>
            <a:r>
              <a:rPr lang="en-US" sz="2000" dirty="0"/>
              <a:t> je to </a:t>
            </a:r>
            <a:r>
              <a:rPr lang="en-US" sz="2000" dirty="0" err="1"/>
              <a:t>moguće</a:t>
            </a:r>
            <a:r>
              <a:rPr lang="en-US" sz="2000" dirty="0"/>
              <a:t>. </a:t>
            </a:r>
            <a:r>
              <a:rPr lang="en-US" sz="2000" dirty="0" err="1"/>
              <a:t>Poslodavci</a:t>
            </a:r>
            <a:r>
              <a:rPr lang="en-US" sz="2000" dirty="0"/>
              <a:t> bi </a:t>
            </a:r>
            <a:r>
              <a:rPr lang="en-US" sz="2000" dirty="0" err="1"/>
              <a:t>trebalo</a:t>
            </a:r>
            <a:r>
              <a:rPr lang="en-US" sz="2000" dirty="0"/>
              <a:t> da </a:t>
            </a:r>
            <a:r>
              <a:rPr lang="en-US" sz="2000" dirty="0" err="1"/>
              <a:t>zahtevaju</a:t>
            </a:r>
            <a:r>
              <a:rPr lang="en-US" sz="2000" dirty="0"/>
              <a:t> od </a:t>
            </a:r>
            <a:r>
              <a:rPr lang="en-US" sz="2000" dirty="0" err="1"/>
              <a:t>radnika</a:t>
            </a:r>
            <a:r>
              <a:rPr lang="en-US" sz="2000" dirty="0"/>
              <a:t> da </a:t>
            </a:r>
            <a:r>
              <a:rPr lang="en-US" sz="2000" dirty="0" err="1"/>
              <a:t>prave</a:t>
            </a:r>
            <a:r>
              <a:rPr lang="en-US" sz="2000" dirty="0"/>
              <a:t> </a:t>
            </a:r>
            <a:r>
              <a:rPr lang="en-US" sz="2000" dirty="0" err="1"/>
              <a:t>pauze</a:t>
            </a:r>
            <a:r>
              <a:rPr lang="en-US" sz="2000" dirty="0"/>
              <a:t> </a:t>
            </a:r>
            <a:r>
              <a:rPr lang="en-US" sz="2000" dirty="0" err="1"/>
              <a:t>na</a:t>
            </a:r>
            <a:r>
              <a:rPr lang="en-US" sz="2000" dirty="0"/>
              <a:t> </a:t>
            </a:r>
            <a:r>
              <a:rPr lang="en-US" sz="2000" dirty="0" err="1"/>
              <a:t>hladnom</a:t>
            </a:r>
            <a:r>
              <a:rPr lang="en-US" sz="2000" dirty="0"/>
              <a:t> </a:t>
            </a:r>
            <a:r>
              <a:rPr lang="en-US" sz="2000" dirty="0" err="1"/>
              <a:t>mestu</a:t>
            </a:r>
            <a:r>
              <a:rPr lang="en-US" sz="2000" dirty="0"/>
              <a:t> </a:t>
            </a:r>
            <a:r>
              <a:rPr lang="en-US" sz="2000" dirty="0" err="1"/>
              <a:t>i</a:t>
            </a:r>
            <a:r>
              <a:rPr lang="en-US" sz="2000" dirty="0"/>
              <a:t> da se </a:t>
            </a:r>
            <a:r>
              <a:rPr lang="en-US" sz="2000" dirty="0" err="1"/>
              <a:t>postaraju</a:t>
            </a:r>
            <a:r>
              <a:rPr lang="en-US" sz="2000" dirty="0"/>
              <a:t> da </a:t>
            </a:r>
            <a:r>
              <a:rPr lang="en-US" sz="2000" dirty="0" err="1"/>
              <a:t>zaposleni</a:t>
            </a:r>
            <a:r>
              <a:rPr lang="en-US" sz="2000" dirty="0"/>
              <a:t> ne </a:t>
            </a:r>
            <a:r>
              <a:rPr lang="en-US" sz="2000" dirty="0" err="1"/>
              <a:t>preskaču</a:t>
            </a:r>
            <a:r>
              <a:rPr lang="en-US" sz="2000" dirty="0"/>
              <a:t> </a:t>
            </a:r>
            <a:r>
              <a:rPr lang="en-US" sz="2000" dirty="0" err="1"/>
              <a:t>ove</a:t>
            </a:r>
            <a:r>
              <a:rPr lang="en-US" sz="2000" dirty="0"/>
              <a:t> </a:t>
            </a:r>
            <a:r>
              <a:rPr lang="en-US" sz="2000" dirty="0" err="1"/>
              <a:t>pauze</a:t>
            </a:r>
            <a:r>
              <a:rPr lang="en-US" sz="2000" dirty="0"/>
              <a:t>.</a:t>
            </a:r>
          </a:p>
          <a:p>
            <a:pPr marL="0" indent="0">
              <a:spcBef>
                <a:spcPts val="0"/>
              </a:spcBef>
              <a:spcAft>
                <a:spcPts val="2000"/>
              </a:spcAft>
              <a:buNone/>
            </a:pPr>
            <a:r>
              <a:rPr lang="en-US" sz="2000" b="1" dirty="0" err="1"/>
              <a:t>Planirajte</a:t>
            </a:r>
            <a:r>
              <a:rPr lang="en-US" sz="2000" b="1" dirty="0"/>
              <a:t>, </a:t>
            </a:r>
            <a:r>
              <a:rPr lang="en-US" sz="2000" b="1" dirty="0" err="1"/>
              <a:t>obučavajte</a:t>
            </a:r>
            <a:r>
              <a:rPr lang="en-US" sz="2000" b="1" dirty="0"/>
              <a:t> </a:t>
            </a:r>
            <a:r>
              <a:rPr lang="en-US" sz="2000" b="1" dirty="0" err="1"/>
              <a:t>i</a:t>
            </a:r>
            <a:r>
              <a:rPr lang="en-US" sz="2000" b="1" dirty="0"/>
              <a:t> </a:t>
            </a:r>
            <a:r>
              <a:rPr lang="en-US" sz="2000" b="1" dirty="0" err="1" smtClean="0"/>
              <a:t>nadgledajte</a:t>
            </a:r>
            <a:r>
              <a:rPr lang="hu-HU" sz="2000" b="1" dirty="0" smtClean="0"/>
              <a:t>: </a:t>
            </a:r>
            <a:r>
              <a:rPr lang="en-US" sz="2000" dirty="0" err="1" smtClean="0"/>
              <a:t>Poslodavci</a:t>
            </a:r>
            <a:r>
              <a:rPr lang="en-US" sz="2000" dirty="0" smtClean="0"/>
              <a:t> </a:t>
            </a:r>
            <a:r>
              <a:rPr lang="en-US" sz="2000" dirty="0" err="1"/>
              <a:t>treba</a:t>
            </a:r>
            <a:r>
              <a:rPr lang="en-US" sz="2000" dirty="0"/>
              <a:t> da </a:t>
            </a:r>
            <a:r>
              <a:rPr lang="en-US" sz="2000" dirty="0" err="1"/>
              <a:t>imaju</a:t>
            </a:r>
            <a:r>
              <a:rPr lang="en-US" sz="2000" dirty="0"/>
              <a:t> </a:t>
            </a:r>
            <a:r>
              <a:rPr lang="en-US" sz="2000" dirty="0" err="1"/>
              <a:t>pisani</a:t>
            </a:r>
            <a:r>
              <a:rPr lang="en-US" sz="2000" dirty="0"/>
              <a:t> plan </a:t>
            </a:r>
            <a:r>
              <a:rPr lang="en-US" sz="2000" dirty="0" err="1"/>
              <a:t>za</a:t>
            </a:r>
            <a:r>
              <a:rPr lang="en-US" sz="2000" dirty="0"/>
              <a:t> </a:t>
            </a:r>
            <a:r>
              <a:rPr lang="en-US" sz="2000" dirty="0" err="1"/>
              <a:t>sprečavanje</a:t>
            </a:r>
            <a:r>
              <a:rPr lang="en-US" sz="2000" dirty="0"/>
              <a:t> </a:t>
            </a:r>
            <a:r>
              <a:rPr lang="en-US" sz="2000" dirty="0" err="1"/>
              <a:t>toplotnih</a:t>
            </a:r>
            <a:r>
              <a:rPr lang="en-US" sz="2000" dirty="0"/>
              <a:t> </a:t>
            </a:r>
            <a:r>
              <a:rPr lang="en-US" sz="2000" dirty="0" err="1"/>
              <a:t>bolesti</a:t>
            </a:r>
            <a:r>
              <a:rPr lang="en-US" sz="2000" dirty="0"/>
              <a:t>. </a:t>
            </a:r>
            <a:r>
              <a:rPr lang="en-US" sz="2000" dirty="0" err="1"/>
              <a:t>Takođe</a:t>
            </a:r>
            <a:r>
              <a:rPr lang="en-US" sz="2000" dirty="0"/>
              <a:t> bi </a:t>
            </a:r>
            <a:r>
              <a:rPr lang="en-US" sz="2000" dirty="0" err="1"/>
              <a:t>trebalo</a:t>
            </a:r>
            <a:r>
              <a:rPr lang="en-US" sz="2000" dirty="0"/>
              <a:t> da </a:t>
            </a:r>
            <a:r>
              <a:rPr lang="en-US" sz="2000" dirty="0" err="1"/>
              <a:t>obuče</a:t>
            </a:r>
            <a:r>
              <a:rPr lang="en-US" sz="2000" dirty="0"/>
              <a:t> </a:t>
            </a:r>
            <a:r>
              <a:rPr lang="en-US" sz="2000" dirty="0" err="1"/>
              <a:t>zaposlene</a:t>
            </a:r>
            <a:r>
              <a:rPr lang="en-US" sz="2000" dirty="0"/>
              <a:t> da </a:t>
            </a:r>
            <a:r>
              <a:rPr lang="en-US" sz="2000" dirty="0" err="1"/>
              <a:t>prepoznaju</a:t>
            </a:r>
            <a:r>
              <a:rPr lang="en-US" sz="2000" dirty="0"/>
              <a:t> </a:t>
            </a:r>
            <a:r>
              <a:rPr lang="en-US" sz="2000" dirty="0" err="1"/>
              <a:t>opasnosti</a:t>
            </a:r>
            <a:r>
              <a:rPr lang="en-US" sz="2000" dirty="0"/>
              <a:t> od </a:t>
            </a:r>
            <a:r>
              <a:rPr lang="en-US" sz="2000" dirty="0" err="1"/>
              <a:t>toplote</a:t>
            </a:r>
            <a:r>
              <a:rPr lang="en-US" sz="2000" dirty="0"/>
              <a:t> </a:t>
            </a:r>
            <a:r>
              <a:rPr lang="en-US" sz="2000" dirty="0" err="1"/>
              <a:t>i</a:t>
            </a:r>
            <a:r>
              <a:rPr lang="en-US" sz="2000" dirty="0"/>
              <a:t> da prate </a:t>
            </a:r>
            <a:r>
              <a:rPr lang="en-US" sz="2000" dirty="0" err="1"/>
              <a:t>uslove</a:t>
            </a:r>
            <a:r>
              <a:rPr lang="en-US" sz="2000" dirty="0"/>
              <a:t> </a:t>
            </a:r>
            <a:r>
              <a:rPr lang="en-US" sz="2000" dirty="0" err="1"/>
              <a:t>vezane</a:t>
            </a:r>
            <a:r>
              <a:rPr lang="en-US" sz="2000" dirty="0"/>
              <a:t> </a:t>
            </a:r>
            <a:r>
              <a:rPr lang="en-US" sz="2000" dirty="0" err="1"/>
              <a:t>za</a:t>
            </a:r>
            <a:r>
              <a:rPr lang="en-US" sz="2000" dirty="0"/>
              <a:t> </a:t>
            </a:r>
            <a:r>
              <a:rPr lang="en-US" sz="2000" dirty="0" err="1"/>
              <a:t>toplotu</a:t>
            </a:r>
            <a:r>
              <a:rPr lang="en-US" sz="2000" dirty="0"/>
              <a:t> </a:t>
            </a:r>
            <a:r>
              <a:rPr lang="en-US" sz="2000" dirty="0" err="1"/>
              <a:t>na</a:t>
            </a:r>
            <a:r>
              <a:rPr lang="en-US" sz="2000" dirty="0"/>
              <a:t> </a:t>
            </a:r>
            <a:r>
              <a:rPr lang="en-US" sz="2000" dirty="0" err="1"/>
              <a:t>radnim</a:t>
            </a:r>
            <a:r>
              <a:rPr lang="en-US" sz="2000" dirty="0"/>
              <a:t> </a:t>
            </a:r>
            <a:r>
              <a:rPr lang="en-US" sz="2000" dirty="0" err="1" smtClean="0"/>
              <a:t>mestima</a:t>
            </a:r>
            <a:r>
              <a:rPr lang="en-US" sz="2000" dirty="0" smtClean="0"/>
              <a:t>.</a:t>
            </a:r>
          </a:p>
          <a:p>
            <a:pPr marL="0" indent="0">
              <a:spcBef>
                <a:spcPts val="0"/>
              </a:spcBef>
              <a:spcAft>
                <a:spcPts val="2000"/>
              </a:spcAft>
              <a:buNone/>
            </a:pPr>
            <a:r>
              <a:rPr lang="en-US" sz="2000" b="1" dirty="0" err="1" smtClean="0"/>
              <a:t>Proverite</a:t>
            </a:r>
            <a:r>
              <a:rPr lang="en-US" sz="2000" b="1" dirty="0" smtClean="0"/>
              <a:t> </a:t>
            </a:r>
            <a:r>
              <a:rPr lang="en-US" sz="2000" b="1" dirty="0" err="1" smtClean="0"/>
              <a:t>kvalitet</a:t>
            </a:r>
            <a:r>
              <a:rPr lang="en-US" sz="2000" b="1" dirty="0" smtClean="0"/>
              <a:t> </a:t>
            </a:r>
            <a:r>
              <a:rPr lang="en-US" sz="2000" b="1" dirty="0" err="1" smtClean="0"/>
              <a:t>spoljašnjeg</a:t>
            </a:r>
            <a:r>
              <a:rPr lang="en-US" sz="2000" b="1" dirty="0" smtClean="0"/>
              <a:t> </a:t>
            </a:r>
            <a:r>
              <a:rPr lang="en-US" sz="2000" b="1" dirty="0" err="1" smtClean="0"/>
              <a:t>vazduha</a:t>
            </a:r>
            <a:r>
              <a:rPr lang="hu-HU" sz="2000" b="1" dirty="0" smtClean="0"/>
              <a:t>: </a:t>
            </a:r>
            <a:r>
              <a:rPr lang="en-US" sz="2000" dirty="0" err="1" smtClean="0"/>
              <a:t>Pogledajte</a:t>
            </a:r>
            <a:r>
              <a:rPr lang="en-US" sz="2000" dirty="0" smtClean="0"/>
              <a:t> </a:t>
            </a:r>
            <a:r>
              <a:rPr lang="en-US" sz="2000" dirty="0" err="1"/>
              <a:t>lokalne</a:t>
            </a:r>
            <a:r>
              <a:rPr lang="en-US" sz="2000" dirty="0"/>
              <a:t> </a:t>
            </a:r>
            <a:r>
              <a:rPr lang="en-US" sz="2000" dirty="0" err="1"/>
              <a:t>vremenske</a:t>
            </a:r>
            <a:r>
              <a:rPr lang="en-US" sz="2000" dirty="0"/>
              <a:t> </a:t>
            </a:r>
            <a:r>
              <a:rPr lang="en-US" sz="2000" dirty="0" err="1"/>
              <a:t>izveštaje</a:t>
            </a:r>
            <a:r>
              <a:rPr lang="en-US" sz="2000" dirty="0"/>
              <a:t>. </a:t>
            </a:r>
            <a:r>
              <a:rPr lang="en-US" sz="2000" dirty="0" err="1"/>
              <a:t>Obratite</a:t>
            </a:r>
            <a:r>
              <a:rPr lang="en-US" sz="2000" dirty="0"/>
              <a:t> </a:t>
            </a:r>
            <a:r>
              <a:rPr lang="en-US" sz="2000" dirty="0" err="1"/>
              <a:t>pažnju</a:t>
            </a:r>
            <a:r>
              <a:rPr lang="en-US" sz="2000" dirty="0"/>
              <a:t> </a:t>
            </a:r>
            <a:r>
              <a:rPr lang="en-US" sz="2000" dirty="0" err="1"/>
              <a:t>na</a:t>
            </a:r>
            <a:r>
              <a:rPr lang="en-US" sz="2000" dirty="0"/>
              <a:t> </a:t>
            </a:r>
            <a:r>
              <a:rPr lang="en-US" sz="2000" dirty="0" err="1"/>
              <a:t>upozorenja</a:t>
            </a:r>
            <a:r>
              <a:rPr lang="en-US" sz="2000" dirty="0"/>
              <a:t> o </a:t>
            </a:r>
            <a:r>
              <a:rPr lang="en-US" sz="2000" dirty="0" err="1"/>
              <a:t>požaru</a:t>
            </a:r>
            <a:r>
              <a:rPr lang="en-US" sz="2000" dirty="0"/>
              <a:t>, </a:t>
            </a:r>
            <a:r>
              <a:rPr lang="en-US" sz="2000" dirty="0" err="1"/>
              <a:t>dimu</a:t>
            </a:r>
            <a:r>
              <a:rPr lang="en-US" sz="2000" dirty="0"/>
              <a:t> </a:t>
            </a:r>
            <a:r>
              <a:rPr lang="en-US" sz="2000" dirty="0" err="1"/>
              <a:t>i</a:t>
            </a:r>
            <a:r>
              <a:rPr lang="en-US" sz="2000" dirty="0"/>
              <a:t> </a:t>
            </a:r>
            <a:r>
              <a:rPr lang="en-US" sz="2000" dirty="0" err="1"/>
              <a:t>pepelu</a:t>
            </a:r>
            <a:r>
              <a:rPr lang="en-US" sz="2000" dirty="0" smtClean="0"/>
              <a:t>.</a:t>
            </a:r>
            <a:endParaRPr lang="en-US" sz="2000" dirty="0"/>
          </a:p>
        </p:txBody>
      </p:sp>
      <p:sp>
        <p:nvSpPr>
          <p:cNvPr id="5" name="Téglalap 3"/>
          <p:cNvSpPr/>
          <p:nvPr/>
        </p:nvSpPr>
        <p:spPr>
          <a:xfrm>
            <a:off x="76867" y="6177052"/>
            <a:ext cx="9657552" cy="246221"/>
          </a:xfrm>
          <a:prstGeom prst="rect">
            <a:avLst/>
          </a:prstGeom>
        </p:spPr>
        <p:txBody>
          <a:bodyPr wrap="square" rtlCol="0">
            <a:spAutoFit/>
          </a:bodyPr>
          <a:lstStyle/>
          <a:p>
            <a:r>
              <a:rPr lang="nb-NO" sz="1000" dirty="0">
                <a:solidFill>
                  <a:schemeClr val="bg1">
                    <a:lumMod val="50000"/>
                  </a:schemeClr>
                </a:solidFill>
              </a:rPr>
              <a:t>Izvor (pristupljeno 14.06.2023): </a:t>
            </a:r>
            <a:r>
              <a:rPr lang="nb-NO" sz="1000" dirty="0">
                <a:solidFill>
                  <a:schemeClr val="bg1">
                    <a:lumMod val="50000"/>
                  </a:schemeClr>
                </a:solidFill>
                <a:hlinkClick r:id="rId2"/>
              </a:rPr>
              <a:t>https://</a:t>
            </a:r>
            <a:r>
              <a:rPr lang="nb-NO" sz="1000" dirty="0" smtClean="0">
                <a:solidFill>
                  <a:schemeClr val="bg1">
                    <a:lumMod val="50000"/>
                  </a:schemeClr>
                </a:solidFill>
                <a:hlinkClick r:id="rId2"/>
              </a:rPr>
              <a:t>www.epa.gov/climateimpacts/climate-change-and-health-workers</a:t>
            </a:r>
            <a:endParaRPr lang="nb-NO" sz="1400" dirty="0">
              <a:solidFill>
                <a:schemeClr val="bg1">
                  <a:lumMod val="50000"/>
                </a:schemeClr>
              </a:solidFill>
            </a:endParaRPr>
          </a:p>
        </p:txBody>
      </p:sp>
    </p:spTree>
    <p:extLst>
      <p:ext uri="{BB962C8B-B14F-4D97-AF65-F5344CB8AC3E}">
        <p14:creationId xmlns:p14="http://schemas.microsoft.com/office/powerpoint/2010/main" val="167354975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fontScale="90000"/>
          </a:bodyPr>
          <a:lstStyle/>
          <a:p>
            <a:r>
              <a:rPr lang="en-US" b="1" dirty="0" err="1"/>
              <a:t>Klimatske</a:t>
            </a:r>
            <a:r>
              <a:rPr lang="en-US" b="1" dirty="0"/>
              <a:t> </a:t>
            </a:r>
            <a:r>
              <a:rPr lang="en-US" b="1" dirty="0" err="1"/>
              <a:t>promene</a:t>
            </a:r>
            <a:r>
              <a:rPr lang="en-US" b="1" dirty="0"/>
              <a:t> </a:t>
            </a:r>
            <a:r>
              <a:rPr lang="en-US" b="1" dirty="0" err="1"/>
              <a:t>i</a:t>
            </a:r>
            <a:r>
              <a:rPr lang="en-US" b="1" dirty="0"/>
              <a:t> </a:t>
            </a:r>
            <a:r>
              <a:rPr lang="en-US" b="1" dirty="0" err="1"/>
              <a:t>zdravlje</a:t>
            </a:r>
            <a:r>
              <a:rPr lang="en-US" b="1" dirty="0"/>
              <a:t> </a:t>
            </a:r>
            <a:r>
              <a:rPr lang="en-US" b="1" dirty="0" err="1"/>
              <a:t>radnika</a:t>
            </a:r>
            <a:r>
              <a:rPr lang="en-US" b="1" dirty="0"/>
              <a:t> – </a:t>
            </a:r>
            <a:r>
              <a:rPr lang="en-US" b="1" dirty="0" err="1"/>
              <a:t>šta</a:t>
            </a:r>
            <a:r>
              <a:rPr lang="en-US" b="1" dirty="0"/>
              <a:t> </a:t>
            </a:r>
            <a:r>
              <a:rPr lang="en-US" b="1" dirty="0" err="1"/>
              <a:t>možete</a:t>
            </a:r>
            <a:r>
              <a:rPr lang="en-US" b="1" dirty="0"/>
              <a:t> da </a:t>
            </a:r>
            <a:r>
              <a:rPr lang="en-US" b="1" dirty="0" err="1"/>
              <a:t>uradite</a:t>
            </a:r>
            <a:endParaRPr lang="hu-HU" b="1" dirty="0"/>
          </a:p>
        </p:txBody>
      </p:sp>
      <p:sp>
        <p:nvSpPr>
          <p:cNvPr id="3" name="Tartalom helye 2"/>
          <p:cNvSpPr>
            <a:spLocks noGrp="1"/>
          </p:cNvSpPr>
          <p:nvPr>
            <p:ph idx="1"/>
          </p:nvPr>
        </p:nvSpPr>
        <p:spPr>
          <a:xfrm>
            <a:off x="508958" y="931652"/>
            <a:ext cx="11473133" cy="5245399"/>
          </a:xfrm>
        </p:spPr>
        <p:txBody>
          <a:bodyPr rtlCol="0">
            <a:noAutofit/>
          </a:bodyPr>
          <a:lstStyle/>
          <a:p>
            <a:pPr marL="0" indent="0">
              <a:lnSpc>
                <a:spcPct val="120000"/>
              </a:lnSpc>
              <a:spcBef>
                <a:spcPts val="0"/>
              </a:spcBef>
              <a:spcAft>
                <a:spcPts val="2000"/>
              </a:spcAft>
              <a:buNone/>
            </a:pPr>
            <a:r>
              <a:rPr lang="en-US" sz="2000" b="1" dirty="0" err="1"/>
              <a:t>Poboljšajte</a:t>
            </a:r>
            <a:r>
              <a:rPr lang="en-US" sz="2000" b="1" dirty="0"/>
              <a:t> </a:t>
            </a:r>
            <a:r>
              <a:rPr lang="en-US" sz="2000" b="1" dirty="0" err="1"/>
              <a:t>kvalitet</a:t>
            </a:r>
            <a:r>
              <a:rPr lang="en-US" sz="2000" b="1" dirty="0"/>
              <a:t> </a:t>
            </a:r>
            <a:r>
              <a:rPr lang="en-US" sz="2000" b="1" dirty="0" err="1"/>
              <a:t>vazduha</a:t>
            </a:r>
            <a:r>
              <a:rPr lang="en-US" sz="2000" b="1" dirty="0"/>
              <a:t> u </a:t>
            </a:r>
            <a:r>
              <a:rPr lang="en-US" sz="2000" b="1" dirty="0" err="1"/>
              <a:t>zatvorenom</a:t>
            </a:r>
            <a:r>
              <a:rPr lang="en-US" sz="2000" b="1" dirty="0"/>
              <a:t> </a:t>
            </a:r>
            <a:r>
              <a:rPr lang="en-US" sz="2000" b="1" dirty="0" err="1"/>
              <a:t>prostoru</a:t>
            </a:r>
            <a:r>
              <a:rPr lang="hu-HU" sz="2000" b="1" dirty="0"/>
              <a:t>: </a:t>
            </a:r>
            <a:r>
              <a:rPr lang="en-US" sz="2000" dirty="0" err="1"/>
              <a:t>Poslodavci</a:t>
            </a:r>
            <a:r>
              <a:rPr lang="en-US" sz="2000" dirty="0"/>
              <a:t> </a:t>
            </a:r>
            <a:r>
              <a:rPr lang="en-US" sz="2000" dirty="0" err="1"/>
              <a:t>radnika</a:t>
            </a:r>
            <a:r>
              <a:rPr lang="en-US" sz="2000" dirty="0"/>
              <a:t> u </a:t>
            </a:r>
            <a:r>
              <a:rPr lang="en-US" sz="2000" dirty="0" err="1"/>
              <a:t>zatvorenom</a:t>
            </a:r>
            <a:r>
              <a:rPr lang="en-US" sz="2000" dirty="0"/>
              <a:t> </a:t>
            </a:r>
            <a:r>
              <a:rPr lang="en-US" sz="2000" dirty="0" err="1"/>
              <a:t>prostoru</a:t>
            </a:r>
            <a:r>
              <a:rPr lang="en-US" sz="2000" dirty="0"/>
              <a:t> </a:t>
            </a:r>
            <a:r>
              <a:rPr lang="en-US" sz="2000" dirty="0" err="1"/>
              <a:t>mogu</a:t>
            </a:r>
            <a:r>
              <a:rPr lang="en-US" sz="2000" dirty="0"/>
              <a:t> </a:t>
            </a:r>
            <a:r>
              <a:rPr lang="en-US" sz="2000" dirty="0" err="1"/>
              <a:t>preduzeti</a:t>
            </a:r>
            <a:r>
              <a:rPr lang="en-US" sz="2000" dirty="0"/>
              <a:t> </a:t>
            </a:r>
            <a:r>
              <a:rPr lang="en-US" sz="2000" dirty="0" err="1"/>
              <a:t>korake</a:t>
            </a:r>
            <a:r>
              <a:rPr lang="en-US" sz="2000" dirty="0"/>
              <a:t> </a:t>
            </a:r>
            <a:r>
              <a:rPr lang="en-US" sz="2000" dirty="0" err="1"/>
              <a:t>kako</a:t>
            </a:r>
            <a:r>
              <a:rPr lang="en-US" sz="2000" dirty="0"/>
              <a:t> bi </a:t>
            </a:r>
            <a:r>
              <a:rPr lang="en-US" sz="2000" dirty="0" err="1"/>
              <a:t>osigurali</a:t>
            </a:r>
            <a:r>
              <a:rPr lang="en-US" sz="2000" dirty="0"/>
              <a:t> da </a:t>
            </a:r>
            <a:r>
              <a:rPr lang="en-US" sz="2000" dirty="0" err="1"/>
              <a:t>njihova</a:t>
            </a:r>
            <a:r>
              <a:rPr lang="en-US" sz="2000" dirty="0"/>
              <a:t> </a:t>
            </a:r>
            <a:r>
              <a:rPr lang="en-US" sz="2000" dirty="0" err="1"/>
              <a:t>radna</a:t>
            </a:r>
            <a:r>
              <a:rPr lang="en-US" sz="2000" dirty="0"/>
              <a:t> </a:t>
            </a:r>
            <a:r>
              <a:rPr lang="en-US" sz="2000" dirty="0" err="1"/>
              <a:t>mesta</a:t>
            </a:r>
            <a:r>
              <a:rPr lang="en-US" sz="2000" dirty="0"/>
              <a:t> </a:t>
            </a:r>
            <a:r>
              <a:rPr lang="en-US" sz="2000" dirty="0" err="1"/>
              <a:t>imaju</a:t>
            </a:r>
            <a:r>
              <a:rPr lang="en-US" sz="2000" dirty="0"/>
              <a:t> </a:t>
            </a:r>
            <a:r>
              <a:rPr lang="en-US" sz="2000" dirty="0" err="1"/>
              <a:t>adekvatnu</a:t>
            </a:r>
            <a:r>
              <a:rPr lang="en-US" sz="2000" dirty="0"/>
              <a:t> </a:t>
            </a:r>
            <a:r>
              <a:rPr lang="en-US" sz="2000" dirty="0" err="1"/>
              <a:t>ventilaciju</a:t>
            </a:r>
            <a:r>
              <a:rPr lang="en-US" sz="2000" dirty="0"/>
              <a:t> </a:t>
            </a:r>
            <a:r>
              <a:rPr lang="en-US" sz="2000" dirty="0" err="1"/>
              <a:t>i</a:t>
            </a:r>
            <a:r>
              <a:rPr lang="en-US" sz="2000" dirty="0"/>
              <a:t> </a:t>
            </a:r>
            <a:r>
              <a:rPr lang="en-US" sz="2000" dirty="0" err="1"/>
              <a:t>kontrolu</a:t>
            </a:r>
            <a:r>
              <a:rPr lang="en-US" sz="2000" dirty="0"/>
              <a:t> </a:t>
            </a:r>
            <a:r>
              <a:rPr lang="en-US" sz="2000" dirty="0" err="1"/>
              <a:t>vlage</a:t>
            </a:r>
            <a:r>
              <a:rPr lang="en-US" sz="2000" dirty="0"/>
              <a:t>.</a:t>
            </a:r>
          </a:p>
          <a:p>
            <a:pPr marL="0" indent="0">
              <a:lnSpc>
                <a:spcPct val="120000"/>
              </a:lnSpc>
              <a:spcBef>
                <a:spcPts val="0"/>
              </a:spcBef>
              <a:spcAft>
                <a:spcPts val="2000"/>
              </a:spcAft>
              <a:buNone/>
            </a:pPr>
            <a:r>
              <a:rPr lang="en-US" sz="2000" b="1" dirty="0" err="1" smtClean="0"/>
              <a:t>Vodite</a:t>
            </a:r>
            <a:r>
              <a:rPr lang="en-US" sz="2000" b="1" dirty="0" smtClean="0"/>
              <a:t> </a:t>
            </a:r>
            <a:r>
              <a:rPr lang="en-US" sz="2000" b="1" dirty="0" err="1"/>
              <a:t>računa</a:t>
            </a:r>
            <a:r>
              <a:rPr lang="en-US" sz="2000" b="1" dirty="0"/>
              <a:t> o </a:t>
            </a:r>
            <a:r>
              <a:rPr lang="en-US" sz="2000" b="1" dirty="0" err="1"/>
              <a:t>svom</a:t>
            </a:r>
            <a:r>
              <a:rPr lang="en-US" sz="2000" b="1" dirty="0"/>
              <a:t> </a:t>
            </a:r>
            <a:r>
              <a:rPr lang="en-US" sz="2000" b="1" dirty="0" err="1"/>
              <a:t>mentalnom</a:t>
            </a:r>
            <a:r>
              <a:rPr lang="en-US" sz="2000" b="1" dirty="0"/>
              <a:t> </a:t>
            </a:r>
            <a:r>
              <a:rPr lang="en-US" sz="2000" b="1" dirty="0" err="1" smtClean="0"/>
              <a:t>zdravlju</a:t>
            </a:r>
            <a:r>
              <a:rPr lang="hu-HU" sz="2000" b="1" dirty="0" smtClean="0"/>
              <a:t>: </a:t>
            </a:r>
            <a:r>
              <a:rPr lang="en-US" sz="2000" dirty="0" err="1" smtClean="0"/>
              <a:t>Poslodavci</a:t>
            </a:r>
            <a:r>
              <a:rPr lang="en-US" sz="2000" dirty="0" smtClean="0"/>
              <a:t> </a:t>
            </a:r>
            <a:r>
              <a:rPr lang="en-US" sz="2000" dirty="0" err="1"/>
              <a:t>mogu</a:t>
            </a:r>
            <a:r>
              <a:rPr lang="en-US" sz="2000" dirty="0"/>
              <a:t> </a:t>
            </a:r>
            <a:r>
              <a:rPr lang="en-US" sz="2000" dirty="0" err="1"/>
              <a:t>osigurati</a:t>
            </a:r>
            <a:r>
              <a:rPr lang="en-US" sz="2000" dirty="0"/>
              <a:t> da </a:t>
            </a:r>
            <a:r>
              <a:rPr lang="en-US" sz="2000" dirty="0" err="1"/>
              <a:t>su</a:t>
            </a:r>
            <a:r>
              <a:rPr lang="en-US" sz="2000" dirty="0"/>
              <a:t> </a:t>
            </a:r>
            <a:r>
              <a:rPr lang="en-US" sz="2000" dirty="0" err="1"/>
              <a:t>odgovarajuće</a:t>
            </a:r>
            <a:r>
              <a:rPr lang="en-US" sz="2000" dirty="0"/>
              <a:t> </a:t>
            </a:r>
            <a:r>
              <a:rPr lang="en-US" sz="2000" dirty="0" err="1"/>
              <a:t>usluge</a:t>
            </a:r>
            <a:r>
              <a:rPr lang="en-US" sz="2000" dirty="0"/>
              <a:t> </a:t>
            </a:r>
            <a:r>
              <a:rPr lang="en-US" sz="2000" dirty="0" err="1"/>
              <a:t>mentalnog</a:t>
            </a:r>
            <a:r>
              <a:rPr lang="en-US" sz="2000" dirty="0"/>
              <a:t> </a:t>
            </a:r>
            <a:r>
              <a:rPr lang="en-US" sz="2000" dirty="0" err="1"/>
              <a:t>zdravlja</a:t>
            </a:r>
            <a:r>
              <a:rPr lang="en-US" sz="2000" dirty="0"/>
              <a:t> </a:t>
            </a:r>
            <a:r>
              <a:rPr lang="en-US" sz="2000" dirty="0" err="1"/>
              <a:t>dostupne</a:t>
            </a:r>
            <a:r>
              <a:rPr lang="en-US" sz="2000" dirty="0"/>
              <a:t> </a:t>
            </a:r>
            <a:r>
              <a:rPr lang="en-US" sz="2000" dirty="0" err="1"/>
              <a:t>za</a:t>
            </a:r>
            <a:r>
              <a:rPr lang="en-US" sz="2000" dirty="0"/>
              <a:t> </a:t>
            </a:r>
            <a:r>
              <a:rPr lang="en-US" sz="2000" dirty="0" err="1"/>
              <a:t>njihove</a:t>
            </a:r>
            <a:r>
              <a:rPr lang="en-US" sz="2000" dirty="0"/>
              <a:t> </a:t>
            </a:r>
            <a:r>
              <a:rPr lang="en-US" sz="2000" dirty="0" err="1"/>
              <a:t>zaposlene</a:t>
            </a:r>
            <a:r>
              <a:rPr lang="en-US" sz="2000" dirty="0"/>
              <a:t>, </a:t>
            </a:r>
            <a:r>
              <a:rPr lang="en-US" sz="2000" dirty="0" err="1"/>
              <a:t>posebno</a:t>
            </a:r>
            <a:r>
              <a:rPr lang="en-US" sz="2000" dirty="0"/>
              <a:t> </a:t>
            </a:r>
            <a:r>
              <a:rPr lang="en-US" sz="2000" dirty="0" err="1"/>
              <a:t>tokom</a:t>
            </a:r>
            <a:r>
              <a:rPr lang="en-US" sz="2000" dirty="0"/>
              <a:t> </a:t>
            </a:r>
            <a:r>
              <a:rPr lang="en-US" sz="2000" dirty="0" err="1"/>
              <a:t>i</a:t>
            </a:r>
            <a:r>
              <a:rPr lang="en-US" sz="2000" dirty="0"/>
              <a:t> </a:t>
            </a:r>
            <a:r>
              <a:rPr lang="en-US" sz="2000" dirty="0" err="1"/>
              <a:t>nakon</a:t>
            </a:r>
            <a:r>
              <a:rPr lang="en-US" sz="2000" dirty="0"/>
              <a:t> </a:t>
            </a:r>
            <a:r>
              <a:rPr lang="en-US" sz="2000" dirty="0" err="1"/>
              <a:t>ekstremnih</a:t>
            </a:r>
            <a:r>
              <a:rPr lang="en-US" sz="2000" dirty="0"/>
              <a:t> </a:t>
            </a:r>
            <a:r>
              <a:rPr lang="en-US" sz="2000" dirty="0" err="1"/>
              <a:t>vremenskih</a:t>
            </a:r>
            <a:r>
              <a:rPr lang="en-US" sz="2000" dirty="0"/>
              <a:t> </a:t>
            </a:r>
            <a:r>
              <a:rPr lang="en-US" sz="2000" dirty="0" err="1"/>
              <a:t>događaja</a:t>
            </a:r>
            <a:r>
              <a:rPr lang="en-US" sz="2000" dirty="0"/>
              <a:t> </a:t>
            </a:r>
            <a:r>
              <a:rPr lang="en-US" sz="2000" dirty="0" err="1"/>
              <a:t>ili</a:t>
            </a:r>
            <a:r>
              <a:rPr lang="en-US" sz="2000" dirty="0"/>
              <a:t> </a:t>
            </a:r>
            <a:r>
              <a:rPr lang="en-US" sz="2000" dirty="0" err="1"/>
              <a:t>klimatskih</a:t>
            </a:r>
            <a:r>
              <a:rPr lang="en-US" sz="2000" dirty="0"/>
              <a:t> </a:t>
            </a:r>
            <a:r>
              <a:rPr lang="en-US" sz="2000" dirty="0" err="1"/>
              <a:t>katastrofa</a:t>
            </a:r>
            <a:r>
              <a:rPr lang="en-US" sz="2000" dirty="0"/>
              <a:t>.</a:t>
            </a:r>
          </a:p>
          <a:p>
            <a:pPr marL="0" indent="0">
              <a:lnSpc>
                <a:spcPct val="120000"/>
              </a:lnSpc>
              <a:spcBef>
                <a:spcPts val="0"/>
              </a:spcBef>
              <a:spcAft>
                <a:spcPts val="2000"/>
              </a:spcAft>
              <a:buNone/>
            </a:pPr>
            <a:r>
              <a:rPr lang="en-US" sz="2000" b="1" dirty="0" err="1"/>
              <a:t>Sprečite</a:t>
            </a:r>
            <a:r>
              <a:rPr lang="en-US" sz="2000" b="1" dirty="0"/>
              <a:t> </a:t>
            </a:r>
            <a:r>
              <a:rPr lang="en-US" sz="2000" b="1" dirty="0" err="1" smtClean="0"/>
              <a:t>ujede</a:t>
            </a:r>
            <a:r>
              <a:rPr lang="hu-HU" sz="2000" b="1" dirty="0" smtClean="0"/>
              <a:t>: </a:t>
            </a:r>
            <a:r>
              <a:rPr lang="hu-HU" sz="2000" dirty="0" smtClean="0"/>
              <a:t>R</a:t>
            </a:r>
            <a:r>
              <a:rPr lang="en-US" sz="2000" dirty="0" err="1" smtClean="0"/>
              <a:t>adnici</a:t>
            </a:r>
            <a:r>
              <a:rPr lang="en-US" sz="2000" dirty="0" smtClean="0"/>
              <a:t> </a:t>
            </a:r>
            <a:r>
              <a:rPr lang="en-US" sz="2000" dirty="0" err="1"/>
              <a:t>na</a:t>
            </a:r>
            <a:r>
              <a:rPr lang="en-US" sz="2000" dirty="0"/>
              <a:t> </a:t>
            </a:r>
            <a:r>
              <a:rPr lang="en-US" sz="2000" dirty="0" err="1"/>
              <a:t>otvorenom</a:t>
            </a:r>
            <a:r>
              <a:rPr lang="en-US" sz="2000" dirty="0"/>
              <a:t> </a:t>
            </a:r>
            <a:r>
              <a:rPr lang="en-US" sz="2000" dirty="0" err="1"/>
              <a:t>mogu</a:t>
            </a:r>
            <a:r>
              <a:rPr lang="en-US" sz="2000" dirty="0"/>
              <a:t> da </a:t>
            </a:r>
            <a:r>
              <a:rPr lang="en-US" sz="2000" dirty="0" err="1"/>
              <a:t>koriste</a:t>
            </a:r>
            <a:r>
              <a:rPr lang="en-US" sz="2000" dirty="0"/>
              <a:t> </a:t>
            </a:r>
            <a:r>
              <a:rPr lang="en-US" sz="2000" dirty="0" err="1"/>
              <a:t>sredstva</a:t>
            </a:r>
            <a:r>
              <a:rPr lang="en-US" sz="2000" dirty="0"/>
              <a:t> </a:t>
            </a:r>
            <a:r>
              <a:rPr lang="en-US" sz="2000" dirty="0" err="1"/>
              <a:t>protiv</a:t>
            </a:r>
            <a:r>
              <a:rPr lang="en-US" sz="2000" dirty="0"/>
              <a:t> </a:t>
            </a:r>
            <a:r>
              <a:rPr lang="en-US" sz="2000" dirty="0" err="1"/>
              <a:t>insekata</a:t>
            </a:r>
            <a:r>
              <a:rPr lang="en-US" sz="2000" dirty="0"/>
              <a:t> </a:t>
            </a:r>
            <a:r>
              <a:rPr lang="en-US" sz="2000" dirty="0" err="1"/>
              <a:t>i</a:t>
            </a:r>
            <a:r>
              <a:rPr lang="en-US" sz="2000" dirty="0"/>
              <a:t> da nose </a:t>
            </a:r>
            <a:r>
              <a:rPr lang="en-US" sz="2000" dirty="0" err="1"/>
              <a:t>košulje</a:t>
            </a:r>
            <a:r>
              <a:rPr lang="en-US" sz="2000" dirty="0"/>
              <a:t> </a:t>
            </a:r>
            <a:r>
              <a:rPr lang="en-US" sz="2000" dirty="0" err="1"/>
              <a:t>dugih</a:t>
            </a:r>
            <a:r>
              <a:rPr lang="en-US" sz="2000" dirty="0"/>
              <a:t> </a:t>
            </a:r>
            <a:r>
              <a:rPr lang="en-US" sz="2000" dirty="0" err="1"/>
              <a:t>rukava</a:t>
            </a:r>
            <a:r>
              <a:rPr lang="en-US" sz="2000" dirty="0"/>
              <a:t> </a:t>
            </a:r>
            <a:r>
              <a:rPr lang="en-US" sz="2000" dirty="0" err="1"/>
              <a:t>i</a:t>
            </a:r>
            <a:r>
              <a:rPr lang="en-US" sz="2000" dirty="0"/>
              <a:t> </a:t>
            </a:r>
            <a:r>
              <a:rPr lang="en-US" sz="2000" dirty="0" err="1"/>
              <a:t>pantalone</a:t>
            </a:r>
            <a:r>
              <a:rPr lang="en-US" sz="2000" dirty="0"/>
              <a:t> </a:t>
            </a:r>
            <a:r>
              <a:rPr lang="en-US" sz="2000" dirty="0" err="1"/>
              <a:t>kako</a:t>
            </a:r>
            <a:r>
              <a:rPr lang="en-US" sz="2000" dirty="0"/>
              <a:t> bi </a:t>
            </a:r>
            <a:r>
              <a:rPr lang="en-US" sz="2000" dirty="0" err="1"/>
              <a:t>sprečili</a:t>
            </a:r>
            <a:r>
              <a:rPr lang="en-US" sz="2000" dirty="0"/>
              <a:t> </a:t>
            </a:r>
            <a:r>
              <a:rPr lang="en-US" sz="2000" dirty="0" err="1"/>
              <a:t>ujede</a:t>
            </a:r>
            <a:r>
              <a:rPr lang="en-US" sz="2000" dirty="0"/>
              <a:t> </a:t>
            </a:r>
            <a:r>
              <a:rPr lang="en-US" sz="2000" dirty="0" err="1"/>
              <a:t>komaraca</a:t>
            </a:r>
            <a:r>
              <a:rPr lang="en-US" sz="2000" dirty="0"/>
              <a:t>. </a:t>
            </a:r>
            <a:r>
              <a:rPr lang="en-US" sz="2000" dirty="0" err="1"/>
              <a:t>Budite</a:t>
            </a:r>
            <a:r>
              <a:rPr lang="en-US" sz="2000" dirty="0"/>
              <a:t> </a:t>
            </a:r>
            <a:r>
              <a:rPr lang="en-US" sz="2000" dirty="0" err="1"/>
              <a:t>svesni</a:t>
            </a:r>
            <a:r>
              <a:rPr lang="en-US" sz="2000" dirty="0"/>
              <a:t> </a:t>
            </a:r>
            <a:r>
              <a:rPr lang="en-US" sz="2000" dirty="0" err="1"/>
              <a:t>gde</a:t>
            </a:r>
            <a:r>
              <a:rPr lang="en-US" sz="2000" dirty="0"/>
              <a:t> </a:t>
            </a:r>
            <a:r>
              <a:rPr lang="en-US" sz="2000" dirty="0" err="1"/>
              <a:t>krpelji</a:t>
            </a:r>
            <a:r>
              <a:rPr lang="en-US" sz="2000" dirty="0"/>
              <a:t> </a:t>
            </a:r>
            <a:r>
              <a:rPr lang="en-US" sz="2000" dirty="0" err="1"/>
              <a:t>žive</a:t>
            </a:r>
            <a:r>
              <a:rPr lang="en-US" sz="2000" dirty="0"/>
              <a:t>. </a:t>
            </a:r>
            <a:r>
              <a:rPr lang="en-US" sz="2000" dirty="0" err="1"/>
              <a:t>Proverite</a:t>
            </a:r>
            <a:r>
              <a:rPr lang="en-US" sz="2000" dirty="0"/>
              <a:t> da li </a:t>
            </a:r>
            <a:r>
              <a:rPr lang="en-US" sz="2000" dirty="0" err="1"/>
              <a:t>imate</a:t>
            </a:r>
            <a:r>
              <a:rPr lang="en-US" sz="2000" dirty="0"/>
              <a:t> </a:t>
            </a:r>
            <a:r>
              <a:rPr lang="en-US" sz="2000" dirty="0" err="1"/>
              <a:t>krpelja</a:t>
            </a:r>
            <a:r>
              <a:rPr lang="en-US" sz="2000" dirty="0"/>
              <a:t> </a:t>
            </a:r>
            <a:r>
              <a:rPr lang="en-US" sz="2000" dirty="0" err="1"/>
              <a:t>ako</a:t>
            </a:r>
            <a:r>
              <a:rPr lang="en-US" sz="2000" dirty="0"/>
              <a:t> </a:t>
            </a:r>
            <a:r>
              <a:rPr lang="en-US" sz="2000" dirty="0" err="1"/>
              <a:t>ste</a:t>
            </a:r>
            <a:r>
              <a:rPr lang="en-US" sz="2000" dirty="0"/>
              <a:t> </a:t>
            </a:r>
            <a:r>
              <a:rPr lang="en-US" sz="2000" dirty="0" err="1"/>
              <a:t>bili</a:t>
            </a:r>
            <a:r>
              <a:rPr lang="en-US" sz="2000" dirty="0"/>
              <a:t> </a:t>
            </a:r>
            <a:r>
              <a:rPr lang="en-US" sz="2000" dirty="0" err="1"/>
              <a:t>na</a:t>
            </a:r>
            <a:r>
              <a:rPr lang="en-US" sz="2000" dirty="0"/>
              <a:t> </a:t>
            </a:r>
            <a:r>
              <a:rPr lang="en-US" sz="2000" dirty="0" err="1"/>
              <a:t>otvorenom</a:t>
            </a:r>
            <a:r>
              <a:rPr lang="en-US" sz="2000" dirty="0"/>
              <a:t>. </a:t>
            </a:r>
            <a:r>
              <a:rPr lang="en-US" sz="2000" dirty="0" err="1"/>
              <a:t>Ovo</a:t>
            </a:r>
            <a:r>
              <a:rPr lang="en-US" sz="2000" dirty="0"/>
              <a:t> je </a:t>
            </a:r>
            <a:r>
              <a:rPr lang="en-US" sz="2000" dirty="0" err="1"/>
              <a:t>posebno</a:t>
            </a:r>
            <a:r>
              <a:rPr lang="en-US" sz="2000" dirty="0"/>
              <a:t> </a:t>
            </a:r>
            <a:r>
              <a:rPr lang="en-US" sz="2000" dirty="0" err="1"/>
              <a:t>važno</a:t>
            </a:r>
            <a:r>
              <a:rPr lang="en-US" sz="2000" dirty="0"/>
              <a:t> </a:t>
            </a:r>
            <a:r>
              <a:rPr lang="en-US" sz="2000" dirty="0" err="1"/>
              <a:t>tokom</a:t>
            </a:r>
            <a:r>
              <a:rPr lang="en-US" sz="2000" dirty="0"/>
              <a:t> </a:t>
            </a:r>
            <a:r>
              <a:rPr lang="en-US" sz="2000" dirty="0" err="1"/>
              <a:t>toplijih</a:t>
            </a:r>
            <a:r>
              <a:rPr lang="en-US" sz="2000" dirty="0"/>
              <a:t> </a:t>
            </a:r>
            <a:r>
              <a:rPr lang="en-US" sz="2000" dirty="0" err="1"/>
              <a:t>meseci</a:t>
            </a:r>
            <a:r>
              <a:rPr lang="en-US" sz="2000" dirty="0"/>
              <a:t> </a:t>
            </a:r>
            <a:r>
              <a:rPr lang="en-US" sz="2000" dirty="0" err="1"/>
              <a:t>i</a:t>
            </a:r>
            <a:r>
              <a:rPr lang="en-US" sz="2000" dirty="0"/>
              <a:t> </a:t>
            </a:r>
            <a:r>
              <a:rPr lang="en-US" sz="2000" dirty="0" err="1"/>
              <a:t>ako</a:t>
            </a:r>
            <a:r>
              <a:rPr lang="en-US" sz="2000" dirty="0"/>
              <a:t> </a:t>
            </a:r>
            <a:r>
              <a:rPr lang="en-US" sz="2000" dirty="0" err="1"/>
              <a:t>ste</a:t>
            </a:r>
            <a:r>
              <a:rPr lang="en-US" sz="2000" dirty="0"/>
              <a:t> </a:t>
            </a:r>
            <a:r>
              <a:rPr lang="en-US" sz="2000" dirty="0" err="1"/>
              <a:t>bili</a:t>
            </a:r>
            <a:r>
              <a:rPr lang="en-US" sz="2000" dirty="0"/>
              <a:t> u </a:t>
            </a:r>
            <a:r>
              <a:rPr lang="en-US" sz="2000" dirty="0" err="1"/>
              <a:t>šumovitim</a:t>
            </a:r>
            <a:r>
              <a:rPr lang="en-US" sz="2000" dirty="0"/>
              <a:t> </a:t>
            </a:r>
            <a:r>
              <a:rPr lang="en-US" sz="2000" dirty="0" err="1"/>
              <a:t>ili</a:t>
            </a:r>
            <a:r>
              <a:rPr lang="en-US" sz="2000" dirty="0"/>
              <a:t> </a:t>
            </a:r>
            <a:r>
              <a:rPr lang="en-US" sz="2000" dirty="0" err="1"/>
              <a:t>travnatim</a:t>
            </a:r>
            <a:r>
              <a:rPr lang="en-US" sz="2000" dirty="0"/>
              <a:t> </a:t>
            </a:r>
            <a:r>
              <a:rPr lang="en-US" sz="2000" dirty="0" err="1"/>
              <a:t>područjima</a:t>
            </a:r>
            <a:r>
              <a:rPr lang="en-US" sz="2000" dirty="0"/>
              <a:t>.</a:t>
            </a:r>
          </a:p>
          <a:p>
            <a:pPr marL="0" indent="0">
              <a:lnSpc>
                <a:spcPct val="120000"/>
              </a:lnSpc>
              <a:spcBef>
                <a:spcPts val="0"/>
              </a:spcBef>
              <a:spcAft>
                <a:spcPts val="2000"/>
              </a:spcAft>
              <a:buNone/>
            </a:pPr>
            <a:r>
              <a:rPr lang="en-US" sz="2000" b="1" dirty="0" err="1"/>
              <a:t>Zaštitite</a:t>
            </a:r>
            <a:r>
              <a:rPr lang="en-US" sz="2000" b="1" dirty="0"/>
              <a:t> </a:t>
            </a:r>
            <a:r>
              <a:rPr lang="en-US" sz="2000" b="1" dirty="0" err="1"/>
              <a:t>radnike</a:t>
            </a:r>
            <a:r>
              <a:rPr lang="en-US" sz="2000" b="1" dirty="0"/>
              <a:t> </a:t>
            </a:r>
            <a:r>
              <a:rPr lang="en-US" sz="2000" b="1" dirty="0" err="1"/>
              <a:t>koji</a:t>
            </a:r>
            <a:r>
              <a:rPr lang="en-US" sz="2000" b="1" dirty="0"/>
              <a:t> </a:t>
            </a:r>
            <a:r>
              <a:rPr lang="en-US" sz="2000" b="1" dirty="0" err="1"/>
              <a:t>rukuju</a:t>
            </a:r>
            <a:r>
              <a:rPr lang="en-US" sz="2000" b="1" dirty="0"/>
              <a:t> </a:t>
            </a:r>
            <a:r>
              <a:rPr lang="en-US" sz="2000" b="1" dirty="0" err="1"/>
              <a:t>ili</a:t>
            </a:r>
            <a:r>
              <a:rPr lang="en-US" sz="2000" b="1" dirty="0"/>
              <a:t> </a:t>
            </a:r>
            <a:r>
              <a:rPr lang="en-US" sz="2000" b="1" dirty="0" err="1"/>
              <a:t>dolaze</a:t>
            </a:r>
            <a:r>
              <a:rPr lang="en-US" sz="2000" b="1" dirty="0"/>
              <a:t> u </a:t>
            </a:r>
            <a:r>
              <a:rPr lang="en-US" sz="2000" b="1" dirty="0" err="1"/>
              <a:t>kontakt</a:t>
            </a:r>
            <a:r>
              <a:rPr lang="en-US" sz="2000" b="1" dirty="0"/>
              <a:t> </a:t>
            </a:r>
            <a:r>
              <a:rPr lang="en-US" sz="2000" b="1" dirty="0" err="1"/>
              <a:t>sa</a:t>
            </a:r>
            <a:r>
              <a:rPr lang="en-US" sz="2000" b="1" dirty="0"/>
              <a:t> </a:t>
            </a:r>
            <a:r>
              <a:rPr lang="en-US" sz="2000" b="1" dirty="0" err="1" smtClean="0"/>
              <a:t>pesticidima</a:t>
            </a:r>
            <a:r>
              <a:rPr lang="hu-HU" sz="2000" b="1" dirty="0" smtClean="0"/>
              <a:t>: </a:t>
            </a:r>
            <a:r>
              <a:rPr lang="en-US" sz="2000" dirty="0" err="1" smtClean="0"/>
              <a:t>Poslodavci</a:t>
            </a:r>
            <a:r>
              <a:rPr lang="en-US" sz="2000" dirty="0" smtClean="0"/>
              <a:t> </a:t>
            </a:r>
            <a:r>
              <a:rPr lang="en-US" sz="2000" dirty="0" err="1"/>
              <a:t>mogu</a:t>
            </a:r>
            <a:r>
              <a:rPr lang="en-US" sz="2000" dirty="0"/>
              <a:t> </a:t>
            </a:r>
            <a:r>
              <a:rPr lang="en-US" sz="2000" dirty="0" err="1"/>
              <a:t>obezbediti</a:t>
            </a:r>
            <a:r>
              <a:rPr lang="en-US" sz="2000" dirty="0"/>
              <a:t> </a:t>
            </a:r>
            <a:r>
              <a:rPr lang="en-US" sz="2000" dirty="0" err="1"/>
              <a:t>obuku</a:t>
            </a:r>
            <a:r>
              <a:rPr lang="en-US" sz="2000" dirty="0"/>
              <a:t> </a:t>
            </a:r>
            <a:r>
              <a:rPr lang="en-US" sz="2000" dirty="0" err="1"/>
              <a:t>i</a:t>
            </a:r>
            <a:r>
              <a:rPr lang="en-US" sz="2000" dirty="0"/>
              <a:t> </a:t>
            </a:r>
            <a:r>
              <a:rPr lang="en-US" sz="2000" dirty="0" err="1"/>
              <a:t>zaštitnu</a:t>
            </a:r>
            <a:r>
              <a:rPr lang="en-US" sz="2000" dirty="0"/>
              <a:t> </a:t>
            </a:r>
            <a:r>
              <a:rPr lang="en-US" sz="2000" dirty="0" err="1"/>
              <a:t>opremu</a:t>
            </a:r>
            <a:r>
              <a:rPr lang="en-US" sz="2000" dirty="0"/>
              <a:t> </a:t>
            </a:r>
            <a:r>
              <a:rPr lang="en-US" sz="2000" dirty="0" err="1"/>
              <a:t>i</a:t>
            </a:r>
            <a:r>
              <a:rPr lang="en-US" sz="2000" dirty="0"/>
              <a:t> </a:t>
            </a:r>
            <a:r>
              <a:rPr lang="en-US" sz="2000" dirty="0" err="1"/>
              <a:t>preduzeti</a:t>
            </a:r>
            <a:r>
              <a:rPr lang="en-US" sz="2000" dirty="0"/>
              <a:t> </a:t>
            </a:r>
            <a:r>
              <a:rPr lang="en-US" sz="2000" dirty="0" err="1"/>
              <a:t>druge</a:t>
            </a:r>
            <a:r>
              <a:rPr lang="en-US" sz="2000" dirty="0"/>
              <a:t> </a:t>
            </a:r>
            <a:r>
              <a:rPr lang="en-US" sz="2000" dirty="0" err="1"/>
              <a:t>korake</a:t>
            </a:r>
            <a:r>
              <a:rPr lang="en-US" sz="2000" dirty="0"/>
              <a:t> </a:t>
            </a:r>
            <a:r>
              <a:rPr lang="en-US" sz="2000" dirty="0" err="1"/>
              <a:t>za</a:t>
            </a:r>
            <a:r>
              <a:rPr lang="en-US" sz="2000" dirty="0"/>
              <a:t> </a:t>
            </a:r>
            <a:r>
              <a:rPr lang="en-US" sz="2000" dirty="0" err="1"/>
              <a:t>smanjenje</a:t>
            </a:r>
            <a:r>
              <a:rPr lang="en-US" sz="2000" dirty="0"/>
              <a:t> </a:t>
            </a:r>
            <a:r>
              <a:rPr lang="en-US" sz="2000" dirty="0" err="1"/>
              <a:t>izloženosti</a:t>
            </a:r>
            <a:r>
              <a:rPr lang="en-US" sz="2000" dirty="0"/>
              <a:t> </a:t>
            </a:r>
            <a:r>
              <a:rPr lang="en-US" sz="2000" dirty="0" err="1"/>
              <a:t>pesticidima</a:t>
            </a:r>
            <a:r>
              <a:rPr lang="en-US" sz="2000" dirty="0"/>
              <a:t>. </a:t>
            </a:r>
            <a:r>
              <a:rPr lang="en-US" sz="2000" dirty="0" err="1"/>
              <a:t>Poljoprivrednici</a:t>
            </a:r>
            <a:r>
              <a:rPr lang="en-US" sz="2000" dirty="0"/>
              <a:t> bi </a:t>
            </a:r>
            <a:r>
              <a:rPr lang="en-US" sz="2000" dirty="0" err="1"/>
              <a:t>mogli</a:t>
            </a:r>
            <a:r>
              <a:rPr lang="en-US" sz="2000" dirty="0"/>
              <a:t> da </a:t>
            </a:r>
            <a:r>
              <a:rPr lang="en-US" sz="2000" dirty="0" err="1"/>
              <a:t>smanje</a:t>
            </a:r>
            <a:r>
              <a:rPr lang="en-US" sz="2000" dirty="0"/>
              <a:t> </a:t>
            </a:r>
            <a:r>
              <a:rPr lang="en-US" sz="2000" dirty="0" err="1"/>
              <a:t>upotrebu</a:t>
            </a:r>
            <a:r>
              <a:rPr lang="en-US" sz="2000" dirty="0"/>
              <a:t> </a:t>
            </a:r>
            <a:r>
              <a:rPr lang="en-US" sz="2000" dirty="0" err="1"/>
              <a:t>pesticida</a:t>
            </a:r>
            <a:r>
              <a:rPr lang="en-US" sz="2000" dirty="0"/>
              <a:t> </a:t>
            </a:r>
            <a:r>
              <a:rPr lang="en-US" sz="2000" dirty="0" err="1"/>
              <a:t>kroz</a:t>
            </a:r>
            <a:r>
              <a:rPr lang="en-US" sz="2000" dirty="0"/>
              <a:t> </a:t>
            </a:r>
            <a:r>
              <a:rPr lang="en-US" sz="2000" dirty="0" err="1"/>
              <a:t>integrisano</a:t>
            </a:r>
            <a:r>
              <a:rPr lang="en-US" sz="2000" dirty="0"/>
              <a:t> </a:t>
            </a:r>
            <a:r>
              <a:rPr lang="en-US" sz="2000" dirty="0" err="1"/>
              <a:t>upravljanje</a:t>
            </a:r>
            <a:r>
              <a:rPr lang="en-US" sz="2000" dirty="0"/>
              <a:t> </a:t>
            </a:r>
            <a:r>
              <a:rPr lang="en-US" sz="2000" dirty="0" err="1"/>
              <a:t>štetočinama</a:t>
            </a:r>
            <a:r>
              <a:rPr lang="en-US" sz="2000" dirty="0"/>
              <a:t> </a:t>
            </a:r>
            <a:r>
              <a:rPr lang="en-US" sz="2000" dirty="0" err="1"/>
              <a:t>ili</a:t>
            </a:r>
            <a:r>
              <a:rPr lang="en-US" sz="2000" dirty="0"/>
              <a:t> </a:t>
            </a:r>
            <a:r>
              <a:rPr lang="en-US" sz="2000" dirty="0" err="1"/>
              <a:t>druge</a:t>
            </a:r>
            <a:r>
              <a:rPr lang="en-US" sz="2000" dirty="0"/>
              <a:t> </a:t>
            </a:r>
            <a:r>
              <a:rPr lang="en-US" sz="2000" dirty="0" err="1"/>
              <a:t>postupke</a:t>
            </a:r>
            <a:r>
              <a:rPr lang="en-US" sz="2000" dirty="0"/>
              <a:t>.</a:t>
            </a:r>
          </a:p>
        </p:txBody>
      </p:sp>
      <p:sp>
        <p:nvSpPr>
          <p:cNvPr id="5" name="Téglalap 3"/>
          <p:cNvSpPr/>
          <p:nvPr/>
        </p:nvSpPr>
        <p:spPr>
          <a:xfrm>
            <a:off x="76867" y="6177052"/>
            <a:ext cx="9657552" cy="246221"/>
          </a:xfrm>
          <a:prstGeom prst="rect">
            <a:avLst/>
          </a:prstGeom>
        </p:spPr>
        <p:txBody>
          <a:bodyPr wrap="square" rtlCol="0">
            <a:spAutoFit/>
          </a:bodyPr>
          <a:lstStyle/>
          <a:p>
            <a:r>
              <a:rPr lang="nb-NO" sz="1000" dirty="0">
                <a:solidFill>
                  <a:schemeClr val="bg1">
                    <a:lumMod val="50000"/>
                  </a:schemeClr>
                </a:solidFill>
              </a:rPr>
              <a:t>Izvor (pristupljeno 14.06.2023): </a:t>
            </a:r>
            <a:r>
              <a:rPr lang="nb-NO" sz="1000" dirty="0">
                <a:solidFill>
                  <a:schemeClr val="bg1">
                    <a:lumMod val="50000"/>
                  </a:schemeClr>
                </a:solidFill>
                <a:hlinkClick r:id="rId2"/>
              </a:rPr>
              <a:t>https://</a:t>
            </a:r>
            <a:r>
              <a:rPr lang="nb-NO" sz="1000" dirty="0" smtClean="0">
                <a:solidFill>
                  <a:schemeClr val="bg1">
                    <a:lumMod val="50000"/>
                  </a:schemeClr>
                </a:solidFill>
                <a:hlinkClick r:id="rId2"/>
              </a:rPr>
              <a:t>www.epa.gov/climateimpacts/climate-change-and-health-workers</a:t>
            </a:r>
            <a:endParaRPr lang="nb-NO" sz="1400" dirty="0">
              <a:solidFill>
                <a:schemeClr val="bg1">
                  <a:lumMod val="50000"/>
                </a:schemeClr>
              </a:solidFill>
            </a:endParaRPr>
          </a:p>
        </p:txBody>
      </p:sp>
    </p:spTree>
    <p:extLst>
      <p:ext uri="{BB962C8B-B14F-4D97-AF65-F5344CB8AC3E}">
        <p14:creationId xmlns:p14="http://schemas.microsoft.com/office/powerpoint/2010/main" val="302878771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fontScale="90000"/>
          </a:bodyPr>
          <a:lstStyle/>
          <a:p>
            <a:r>
              <a:rPr lang="pl-PL" b="1" dirty="0"/>
              <a:t>Klimatske promene i bezbednost i zdravlje na radu</a:t>
            </a:r>
            <a:endParaRPr lang="hu-HU" b="1" dirty="0"/>
          </a:p>
        </p:txBody>
      </p:sp>
      <p:sp>
        <p:nvSpPr>
          <p:cNvPr id="5" name="Téglalap 4"/>
          <p:cNvSpPr/>
          <p:nvPr/>
        </p:nvSpPr>
        <p:spPr>
          <a:xfrm>
            <a:off x="44917" y="6081491"/>
            <a:ext cx="12192000" cy="246221"/>
          </a:xfrm>
          <a:prstGeom prst="rect">
            <a:avLst/>
          </a:prstGeom>
        </p:spPr>
        <p:txBody>
          <a:bodyPr wrap="square" rtlCol="0">
            <a:spAutoFit/>
          </a:bodyPr>
          <a:lstStyle/>
          <a:p>
            <a:r>
              <a:rPr lang="en-US" sz="1000" dirty="0" err="1">
                <a:solidFill>
                  <a:schemeClr val="bg1">
                    <a:lumMod val="50000"/>
                  </a:schemeClr>
                </a:solidFill>
              </a:rPr>
              <a:t>Izvor</a:t>
            </a:r>
            <a:r>
              <a:rPr lang="en-US" sz="1000" dirty="0">
                <a:solidFill>
                  <a:schemeClr val="bg1">
                    <a:lumMod val="50000"/>
                  </a:schemeClr>
                </a:solidFill>
              </a:rPr>
              <a:t>: </a:t>
            </a:r>
            <a:r>
              <a:rPr lang="en-US" sz="1000" dirty="0" err="1">
                <a:solidFill>
                  <a:schemeClr val="bg1">
                    <a:lumMod val="50000"/>
                  </a:schemeClr>
                </a:solidFill>
              </a:rPr>
              <a:t>Šulte</a:t>
            </a:r>
            <a:r>
              <a:rPr lang="en-US" sz="1000" dirty="0">
                <a:solidFill>
                  <a:schemeClr val="bg1">
                    <a:lumMod val="50000"/>
                  </a:schemeClr>
                </a:solidFill>
              </a:rPr>
              <a:t> </a:t>
            </a:r>
            <a:r>
              <a:rPr lang="en-US" sz="1000" dirty="0" err="1">
                <a:solidFill>
                  <a:schemeClr val="bg1">
                    <a:lumMod val="50000"/>
                  </a:schemeClr>
                </a:solidFill>
              </a:rPr>
              <a:t>i</a:t>
            </a:r>
            <a:r>
              <a:rPr lang="en-US" sz="1000" dirty="0">
                <a:solidFill>
                  <a:schemeClr val="bg1">
                    <a:lumMod val="50000"/>
                  </a:schemeClr>
                </a:solidFill>
              </a:rPr>
              <a:t> </a:t>
            </a:r>
            <a:r>
              <a:rPr lang="en-US" sz="1000" dirty="0" err="1">
                <a:solidFill>
                  <a:schemeClr val="bg1">
                    <a:lumMod val="50000"/>
                  </a:schemeClr>
                </a:solidFill>
              </a:rPr>
              <a:t>Čun</a:t>
            </a:r>
            <a:r>
              <a:rPr lang="en-US" sz="1000" dirty="0">
                <a:solidFill>
                  <a:schemeClr val="bg1">
                    <a:lumMod val="50000"/>
                  </a:schemeClr>
                </a:solidFill>
              </a:rPr>
              <a:t>: </a:t>
            </a:r>
            <a:r>
              <a:rPr lang="en-US" sz="1000" dirty="0" err="1">
                <a:solidFill>
                  <a:schemeClr val="bg1">
                    <a:lumMod val="50000"/>
                  </a:schemeClr>
                </a:solidFill>
              </a:rPr>
              <a:t>Klimatske</a:t>
            </a:r>
            <a:r>
              <a:rPr lang="en-US" sz="1000" dirty="0">
                <a:solidFill>
                  <a:schemeClr val="bg1">
                    <a:lumMod val="50000"/>
                  </a:schemeClr>
                </a:solidFill>
              </a:rPr>
              <a:t> </a:t>
            </a:r>
            <a:r>
              <a:rPr lang="en-US" sz="1000" dirty="0" err="1">
                <a:solidFill>
                  <a:schemeClr val="bg1">
                    <a:lumMod val="50000"/>
                  </a:schemeClr>
                </a:solidFill>
              </a:rPr>
              <a:t>promene</a:t>
            </a:r>
            <a:r>
              <a:rPr lang="en-US" sz="1000" dirty="0">
                <a:solidFill>
                  <a:schemeClr val="bg1">
                    <a:lumMod val="50000"/>
                  </a:schemeClr>
                </a:solidFill>
              </a:rPr>
              <a:t> </a:t>
            </a:r>
            <a:r>
              <a:rPr lang="en-US" sz="1000" dirty="0" err="1">
                <a:solidFill>
                  <a:schemeClr val="bg1">
                    <a:lumMod val="50000"/>
                  </a:schemeClr>
                </a:solidFill>
              </a:rPr>
              <a:t>i</a:t>
            </a:r>
            <a:r>
              <a:rPr lang="en-US" sz="1000" dirty="0">
                <a:solidFill>
                  <a:schemeClr val="bg1">
                    <a:lumMod val="50000"/>
                  </a:schemeClr>
                </a:solidFill>
              </a:rPr>
              <a:t> </a:t>
            </a:r>
            <a:r>
              <a:rPr lang="en-US" sz="1000" dirty="0" err="1">
                <a:solidFill>
                  <a:schemeClr val="bg1">
                    <a:lumMod val="50000"/>
                  </a:schemeClr>
                </a:solidFill>
              </a:rPr>
              <a:t>bezbednost</a:t>
            </a:r>
            <a:r>
              <a:rPr lang="en-US" sz="1000" dirty="0">
                <a:solidFill>
                  <a:schemeClr val="bg1">
                    <a:lumMod val="50000"/>
                  </a:schemeClr>
                </a:solidFill>
              </a:rPr>
              <a:t> </a:t>
            </a:r>
            <a:r>
              <a:rPr lang="en-US" sz="1000" dirty="0" err="1">
                <a:solidFill>
                  <a:schemeClr val="bg1">
                    <a:lumMod val="50000"/>
                  </a:schemeClr>
                </a:solidFill>
              </a:rPr>
              <a:t>i</a:t>
            </a:r>
            <a:r>
              <a:rPr lang="en-US" sz="1000" dirty="0">
                <a:solidFill>
                  <a:schemeClr val="bg1">
                    <a:lumMod val="50000"/>
                  </a:schemeClr>
                </a:solidFill>
              </a:rPr>
              <a:t> </a:t>
            </a:r>
            <a:r>
              <a:rPr lang="en-US" sz="1000" dirty="0" err="1">
                <a:solidFill>
                  <a:schemeClr val="bg1">
                    <a:lumMod val="50000"/>
                  </a:schemeClr>
                </a:solidFill>
              </a:rPr>
              <a:t>zdravlje</a:t>
            </a:r>
            <a:r>
              <a:rPr lang="en-US" sz="1000" dirty="0">
                <a:solidFill>
                  <a:schemeClr val="bg1">
                    <a:lumMod val="50000"/>
                  </a:schemeClr>
                </a:solidFill>
              </a:rPr>
              <a:t> </a:t>
            </a:r>
            <a:r>
              <a:rPr lang="en-US" sz="1000" dirty="0" err="1">
                <a:solidFill>
                  <a:schemeClr val="bg1">
                    <a:lumMod val="50000"/>
                  </a:schemeClr>
                </a:solidFill>
              </a:rPr>
              <a:t>na</a:t>
            </a:r>
            <a:r>
              <a:rPr lang="en-US" sz="1000" dirty="0">
                <a:solidFill>
                  <a:schemeClr val="bg1">
                    <a:lumMod val="50000"/>
                  </a:schemeClr>
                </a:solidFill>
              </a:rPr>
              <a:t> </a:t>
            </a:r>
            <a:r>
              <a:rPr lang="en-US" sz="1000" dirty="0" err="1">
                <a:solidFill>
                  <a:schemeClr val="bg1">
                    <a:lumMod val="50000"/>
                  </a:schemeClr>
                </a:solidFill>
              </a:rPr>
              <a:t>radu</a:t>
            </a:r>
            <a:r>
              <a:rPr lang="en-US" sz="1000" dirty="0">
                <a:solidFill>
                  <a:schemeClr val="bg1">
                    <a:lumMod val="50000"/>
                  </a:schemeClr>
                </a:solidFill>
              </a:rPr>
              <a:t>: </a:t>
            </a:r>
            <a:r>
              <a:rPr lang="en-US" sz="1000" dirty="0" err="1">
                <a:solidFill>
                  <a:schemeClr val="bg1">
                    <a:lumMod val="50000"/>
                  </a:schemeClr>
                </a:solidFill>
              </a:rPr>
              <a:t>Uspostavljanje</a:t>
            </a:r>
            <a:r>
              <a:rPr lang="en-US" sz="1000" dirty="0">
                <a:solidFill>
                  <a:schemeClr val="bg1">
                    <a:lumMod val="50000"/>
                  </a:schemeClr>
                </a:solidFill>
              </a:rPr>
              <a:t> </a:t>
            </a:r>
            <a:r>
              <a:rPr lang="en-US" sz="1000" dirty="0" err="1">
                <a:solidFill>
                  <a:schemeClr val="bg1">
                    <a:lumMod val="50000"/>
                  </a:schemeClr>
                </a:solidFill>
              </a:rPr>
              <a:t>preliminarnog</a:t>
            </a:r>
            <a:r>
              <a:rPr lang="en-US" sz="1000" dirty="0">
                <a:solidFill>
                  <a:schemeClr val="bg1">
                    <a:lumMod val="50000"/>
                  </a:schemeClr>
                </a:solidFill>
              </a:rPr>
              <a:t> </a:t>
            </a:r>
            <a:r>
              <a:rPr lang="en-US" sz="1000" dirty="0" err="1">
                <a:solidFill>
                  <a:schemeClr val="bg1">
                    <a:lumMod val="50000"/>
                  </a:schemeClr>
                </a:solidFill>
              </a:rPr>
              <a:t>okvira</a:t>
            </a:r>
            <a:r>
              <a:rPr lang="en-US" sz="1000" dirty="0">
                <a:solidFill>
                  <a:schemeClr val="bg1">
                    <a:lumMod val="50000"/>
                  </a:schemeClr>
                </a:solidFill>
              </a:rPr>
              <a:t>. J </a:t>
            </a:r>
            <a:r>
              <a:rPr lang="en-US" sz="1000" dirty="0" err="1">
                <a:solidFill>
                  <a:schemeClr val="bg1">
                    <a:lumMod val="50000"/>
                  </a:schemeClr>
                </a:solidFill>
              </a:rPr>
              <a:t>Occup</a:t>
            </a:r>
            <a:r>
              <a:rPr lang="en-US" sz="1000" dirty="0">
                <a:solidFill>
                  <a:schemeClr val="bg1">
                    <a:lumMod val="50000"/>
                  </a:schemeClr>
                </a:solidFill>
              </a:rPr>
              <a:t> Environ </a:t>
            </a:r>
            <a:r>
              <a:rPr lang="en-US" sz="1000" dirty="0" err="1">
                <a:solidFill>
                  <a:schemeClr val="bg1">
                    <a:lumMod val="50000"/>
                  </a:schemeClr>
                </a:solidFill>
              </a:rPr>
              <a:t>Hyg</a:t>
            </a:r>
            <a:r>
              <a:rPr lang="en-US" sz="1000" dirty="0">
                <a:solidFill>
                  <a:schemeClr val="bg1">
                    <a:lumMod val="50000"/>
                  </a:schemeClr>
                </a:solidFill>
              </a:rPr>
              <a:t> 2009. </a:t>
            </a:r>
            <a:r>
              <a:rPr lang="en-US" sz="1000" dirty="0">
                <a:solidFill>
                  <a:schemeClr val="bg1">
                    <a:lumMod val="50000"/>
                  </a:schemeClr>
                </a:solidFill>
                <a:hlinkClick r:id="rId2"/>
              </a:rPr>
              <a:t>https://</a:t>
            </a:r>
            <a:r>
              <a:rPr lang="en-US" sz="1000" dirty="0" smtClean="0">
                <a:solidFill>
                  <a:schemeClr val="bg1">
                    <a:lumMod val="50000"/>
                  </a:schemeClr>
                </a:solidFill>
                <a:hlinkClick r:id="rId2"/>
              </a:rPr>
              <a:t>doi.org/10.1080/15459620903066008</a:t>
            </a:r>
            <a:endParaRPr lang="hu-HU" sz="2000" dirty="0">
              <a:solidFill>
                <a:schemeClr val="bg1">
                  <a:lumMod val="50000"/>
                </a:schemeClr>
              </a:solidFill>
            </a:endParaRPr>
          </a:p>
        </p:txBody>
      </p:sp>
      <p:sp>
        <p:nvSpPr>
          <p:cNvPr id="6" name="Tartalom helye 5"/>
          <p:cNvSpPr>
            <a:spLocks noGrp="1"/>
          </p:cNvSpPr>
          <p:nvPr>
            <p:ph idx="1"/>
          </p:nvPr>
        </p:nvSpPr>
        <p:spPr>
          <a:xfrm>
            <a:off x="192505" y="814011"/>
            <a:ext cx="12044412" cy="5146716"/>
          </a:xfrm>
        </p:spPr>
        <p:txBody>
          <a:bodyPr rtlCol="0">
            <a:noAutofit/>
          </a:bodyPr>
          <a:lstStyle/>
          <a:p>
            <a:pPr>
              <a:lnSpc>
                <a:spcPct val="120000"/>
              </a:lnSpc>
              <a:spcAft>
                <a:spcPts val="800"/>
              </a:spcAft>
            </a:pPr>
            <a:r>
              <a:rPr lang="en-US" sz="1800" dirty="0" err="1"/>
              <a:t>Odnos</a:t>
            </a:r>
            <a:r>
              <a:rPr lang="en-US" sz="1800" dirty="0"/>
              <a:t> </a:t>
            </a:r>
            <a:r>
              <a:rPr lang="en-US" sz="1800" dirty="0" err="1"/>
              <a:t>između</a:t>
            </a:r>
            <a:r>
              <a:rPr lang="en-US" sz="1800" dirty="0"/>
              <a:t> </a:t>
            </a:r>
            <a:r>
              <a:rPr lang="en-US" sz="1800" dirty="0" err="1"/>
              <a:t>globalnih</a:t>
            </a:r>
            <a:r>
              <a:rPr lang="en-US" sz="1800" dirty="0"/>
              <a:t> </a:t>
            </a:r>
            <a:r>
              <a:rPr lang="en-US" sz="1800" dirty="0" err="1"/>
              <a:t>klimatskih</a:t>
            </a:r>
            <a:r>
              <a:rPr lang="en-US" sz="1800" dirty="0"/>
              <a:t> </a:t>
            </a:r>
            <a:r>
              <a:rPr lang="en-US" sz="1800" dirty="0" err="1"/>
              <a:t>promena</a:t>
            </a:r>
            <a:r>
              <a:rPr lang="en-US" sz="1800" dirty="0"/>
              <a:t> </a:t>
            </a:r>
            <a:r>
              <a:rPr lang="en-US" sz="1800" dirty="0" err="1"/>
              <a:t>i</a:t>
            </a:r>
            <a:r>
              <a:rPr lang="en-US" sz="1800" dirty="0"/>
              <a:t> </a:t>
            </a:r>
            <a:r>
              <a:rPr lang="en-US" sz="1800" dirty="0" err="1"/>
              <a:t>bezbednosti</a:t>
            </a:r>
            <a:r>
              <a:rPr lang="en-US" sz="1800" dirty="0"/>
              <a:t> </a:t>
            </a:r>
            <a:r>
              <a:rPr lang="en-US" sz="1800" dirty="0" err="1"/>
              <a:t>i</a:t>
            </a:r>
            <a:r>
              <a:rPr lang="en-US" sz="1800" dirty="0"/>
              <a:t> </a:t>
            </a:r>
            <a:r>
              <a:rPr lang="en-US" sz="1800" dirty="0" err="1"/>
              <a:t>zdravlja</a:t>
            </a:r>
            <a:r>
              <a:rPr lang="en-US" sz="1800" dirty="0"/>
              <a:t> </a:t>
            </a:r>
            <a:r>
              <a:rPr lang="en-US" sz="1800" dirty="0" err="1"/>
              <a:t>na</a:t>
            </a:r>
            <a:r>
              <a:rPr lang="en-US" sz="1800" dirty="0"/>
              <a:t> </a:t>
            </a:r>
            <a:r>
              <a:rPr lang="en-US" sz="1800" dirty="0" err="1"/>
              <a:t>radu</a:t>
            </a:r>
            <a:r>
              <a:rPr lang="en-US" sz="1800" dirty="0"/>
              <a:t> </a:t>
            </a:r>
            <a:r>
              <a:rPr lang="en-US" sz="1800" dirty="0" err="1"/>
              <a:t>nije</a:t>
            </a:r>
            <a:r>
              <a:rPr lang="en-US" sz="1800" dirty="0"/>
              <a:t> </a:t>
            </a:r>
            <a:r>
              <a:rPr lang="en-US" sz="1800" dirty="0" err="1"/>
              <a:t>opširno</a:t>
            </a:r>
            <a:r>
              <a:rPr lang="en-US" sz="1800" dirty="0"/>
              <a:t> </a:t>
            </a:r>
            <a:r>
              <a:rPr lang="en-US" sz="1800" dirty="0" err="1"/>
              <a:t>okarakterisan</a:t>
            </a:r>
            <a:endParaRPr lang="en-US" sz="1800" dirty="0"/>
          </a:p>
          <a:p>
            <a:pPr>
              <a:lnSpc>
                <a:spcPct val="120000"/>
              </a:lnSpc>
              <a:spcAft>
                <a:spcPts val="800"/>
              </a:spcAft>
            </a:pPr>
            <a:r>
              <a:rPr lang="en-US" sz="1800" dirty="0" err="1"/>
              <a:t>Razvijen</a:t>
            </a:r>
            <a:r>
              <a:rPr lang="en-US" sz="1800" dirty="0"/>
              <a:t> je </a:t>
            </a:r>
            <a:r>
              <a:rPr lang="en-US" sz="1800" dirty="0" err="1"/>
              <a:t>okvir</a:t>
            </a:r>
            <a:r>
              <a:rPr lang="en-US" sz="1800" dirty="0"/>
              <a:t> </a:t>
            </a:r>
            <a:r>
              <a:rPr lang="en-US" sz="1800" dirty="0" err="1"/>
              <a:t>za</a:t>
            </a:r>
            <a:r>
              <a:rPr lang="en-US" sz="1800" dirty="0"/>
              <a:t> </a:t>
            </a:r>
            <a:r>
              <a:rPr lang="en-US" sz="1800" dirty="0" err="1"/>
              <a:t>identifikaciju</a:t>
            </a:r>
            <a:r>
              <a:rPr lang="en-US" sz="1800" dirty="0"/>
              <a:t> </a:t>
            </a:r>
            <a:r>
              <a:rPr lang="en-US" sz="1800" dirty="0" err="1"/>
              <a:t>kako</a:t>
            </a:r>
            <a:r>
              <a:rPr lang="en-US" sz="1800" dirty="0"/>
              <a:t> </a:t>
            </a:r>
            <a:r>
              <a:rPr lang="en-US" sz="1800" dirty="0" err="1"/>
              <a:t>klimatske</a:t>
            </a:r>
            <a:r>
              <a:rPr lang="en-US" sz="1800" dirty="0"/>
              <a:t> </a:t>
            </a:r>
            <a:r>
              <a:rPr lang="en-US" sz="1800" dirty="0" err="1"/>
              <a:t>promene</a:t>
            </a:r>
            <a:r>
              <a:rPr lang="en-US" sz="1800" dirty="0"/>
              <a:t> </a:t>
            </a:r>
            <a:r>
              <a:rPr lang="en-US" sz="1800" dirty="0" err="1"/>
              <a:t>mogu</a:t>
            </a:r>
            <a:r>
              <a:rPr lang="en-US" sz="1800" dirty="0"/>
              <a:t> </a:t>
            </a:r>
            <a:r>
              <a:rPr lang="en-US" sz="1800" dirty="0" err="1"/>
              <a:t>uticati</a:t>
            </a:r>
            <a:r>
              <a:rPr lang="en-US" sz="1800" dirty="0"/>
              <a:t> </a:t>
            </a:r>
            <a:r>
              <a:rPr lang="en-US" sz="1800" dirty="0" err="1"/>
              <a:t>na</a:t>
            </a:r>
            <a:r>
              <a:rPr lang="en-US" sz="1800" dirty="0"/>
              <a:t> </a:t>
            </a:r>
            <a:r>
              <a:rPr lang="en-US" sz="1800" dirty="0" err="1"/>
              <a:t>radno</a:t>
            </a:r>
            <a:r>
              <a:rPr lang="en-US" sz="1800" dirty="0"/>
              <a:t> </a:t>
            </a:r>
            <a:r>
              <a:rPr lang="en-US" sz="1800" dirty="0" err="1"/>
              <a:t>mesto</a:t>
            </a:r>
            <a:r>
              <a:rPr lang="en-US" sz="1800" dirty="0"/>
              <a:t> </a:t>
            </a:r>
            <a:r>
              <a:rPr lang="en-US" sz="1800" dirty="0" err="1"/>
              <a:t>i</a:t>
            </a:r>
            <a:r>
              <a:rPr lang="en-US" sz="1800" dirty="0"/>
              <a:t> </a:t>
            </a:r>
            <a:r>
              <a:rPr lang="en-US" sz="1800" dirty="0" err="1"/>
              <a:t>radnike</a:t>
            </a:r>
            <a:r>
              <a:rPr lang="en-US" sz="1800" dirty="0"/>
              <a:t>, </a:t>
            </a:r>
            <a:r>
              <a:rPr lang="en-US" sz="1800" dirty="0" err="1"/>
              <a:t>kao</a:t>
            </a:r>
            <a:r>
              <a:rPr lang="en-US" sz="1800" dirty="0"/>
              <a:t> </a:t>
            </a:r>
            <a:r>
              <a:rPr lang="en-US" sz="1800" dirty="0" err="1"/>
              <a:t>i</a:t>
            </a:r>
            <a:r>
              <a:rPr lang="en-US" sz="1800" dirty="0"/>
              <a:t> </a:t>
            </a:r>
            <a:r>
              <a:rPr lang="en-US" sz="1800" dirty="0" err="1"/>
              <a:t>profesionalni</a:t>
            </a:r>
            <a:r>
              <a:rPr lang="en-US" sz="1800" dirty="0"/>
              <a:t> </a:t>
            </a:r>
            <a:r>
              <a:rPr lang="en-US" sz="1800" dirty="0" err="1"/>
              <a:t>morbiditet</a:t>
            </a:r>
            <a:r>
              <a:rPr lang="en-US" sz="1800" dirty="0"/>
              <a:t>, </a:t>
            </a:r>
            <a:r>
              <a:rPr lang="en-US" sz="1800" dirty="0" err="1"/>
              <a:t>mortalitet</a:t>
            </a:r>
            <a:r>
              <a:rPr lang="en-US" sz="1800" dirty="0"/>
              <a:t> </a:t>
            </a:r>
            <a:r>
              <a:rPr lang="en-US" sz="1800" dirty="0" err="1"/>
              <a:t>i</a:t>
            </a:r>
            <a:r>
              <a:rPr lang="en-US" sz="1800" dirty="0"/>
              <a:t> </a:t>
            </a:r>
            <a:r>
              <a:rPr lang="en-US" sz="1800" dirty="0" err="1"/>
              <a:t>povrede</a:t>
            </a:r>
            <a:r>
              <a:rPr lang="en-US" sz="1800" dirty="0"/>
              <a:t> </a:t>
            </a:r>
            <a:r>
              <a:rPr lang="en-US" sz="1800" dirty="0" err="1"/>
              <a:t>na</a:t>
            </a:r>
            <a:r>
              <a:rPr lang="en-US" sz="1800" dirty="0"/>
              <a:t> </a:t>
            </a:r>
            <a:r>
              <a:rPr lang="en-US" sz="1800" dirty="0" err="1"/>
              <a:t>osnovu</a:t>
            </a:r>
            <a:r>
              <a:rPr lang="en-US" sz="1800" dirty="0"/>
              <a:t> </a:t>
            </a:r>
            <a:r>
              <a:rPr lang="en-US" sz="1800" dirty="0" err="1"/>
              <a:t>pregleda</a:t>
            </a:r>
            <a:r>
              <a:rPr lang="en-US" sz="1800" dirty="0"/>
              <a:t> </a:t>
            </a:r>
            <a:r>
              <a:rPr lang="en-US" sz="1800" dirty="0" err="1"/>
              <a:t>objavljene</a:t>
            </a:r>
            <a:r>
              <a:rPr lang="en-US" sz="1800" dirty="0"/>
              <a:t> </a:t>
            </a:r>
            <a:r>
              <a:rPr lang="en-US" sz="1800" dirty="0" err="1"/>
              <a:t>naučne</a:t>
            </a:r>
            <a:r>
              <a:rPr lang="en-US" sz="1800" dirty="0"/>
              <a:t> literature od 1988–2008, </a:t>
            </a:r>
            <a:r>
              <a:rPr lang="en-US" sz="1800" dirty="0" err="1"/>
              <a:t>koja</a:t>
            </a:r>
            <a:r>
              <a:rPr lang="en-US" sz="1800" dirty="0"/>
              <a:t> </a:t>
            </a:r>
            <a:r>
              <a:rPr lang="en-US" sz="1800" dirty="0" err="1"/>
              <a:t>uključuje</a:t>
            </a:r>
            <a:r>
              <a:rPr lang="en-US" sz="1800" dirty="0"/>
              <a:t> </a:t>
            </a:r>
            <a:r>
              <a:rPr lang="en-US" sz="1800" dirty="0" err="1"/>
              <a:t>klimatske</a:t>
            </a:r>
            <a:r>
              <a:rPr lang="en-US" sz="1800" dirty="0"/>
              <a:t> </a:t>
            </a:r>
            <a:r>
              <a:rPr lang="en-US" sz="1800" dirty="0" err="1"/>
              <a:t>efekte</a:t>
            </a:r>
            <a:r>
              <a:rPr lang="en-US" sz="1800" dirty="0"/>
              <a:t>, </a:t>
            </a:r>
            <a:r>
              <a:rPr lang="en-US" sz="1800" dirty="0" err="1"/>
              <a:t>njihovu</a:t>
            </a:r>
            <a:r>
              <a:rPr lang="en-US" sz="1800" dirty="0"/>
              <a:t> </a:t>
            </a:r>
            <a:r>
              <a:rPr lang="en-US" sz="1800" dirty="0" err="1"/>
              <a:t>interakciju</a:t>
            </a:r>
            <a:r>
              <a:rPr lang="en-US" sz="1800" dirty="0"/>
              <a:t> </a:t>
            </a:r>
            <a:r>
              <a:rPr lang="en-US" sz="1800" dirty="0" err="1"/>
              <a:t>sa</a:t>
            </a:r>
            <a:r>
              <a:rPr lang="en-US" sz="1800" dirty="0"/>
              <a:t> </a:t>
            </a:r>
            <a:r>
              <a:rPr lang="en-US" sz="1800" dirty="0" err="1"/>
              <a:t>profesionalnim</a:t>
            </a:r>
            <a:r>
              <a:rPr lang="en-US" sz="1800" dirty="0"/>
              <a:t> </a:t>
            </a:r>
            <a:r>
              <a:rPr lang="en-US" sz="1800" dirty="0" err="1"/>
              <a:t>opasnostima</a:t>
            </a:r>
            <a:r>
              <a:rPr lang="en-US" sz="1800" dirty="0"/>
              <a:t> </a:t>
            </a:r>
            <a:r>
              <a:rPr lang="en-US" sz="1800" dirty="0" err="1"/>
              <a:t>i</a:t>
            </a:r>
            <a:r>
              <a:rPr lang="en-US" sz="1800" dirty="0"/>
              <a:t> </a:t>
            </a:r>
            <a:r>
              <a:rPr lang="en-US" sz="1800" dirty="0" err="1"/>
              <a:t>njihovu</a:t>
            </a:r>
            <a:r>
              <a:rPr lang="en-US" sz="1800" dirty="0"/>
              <a:t> </a:t>
            </a:r>
            <a:r>
              <a:rPr lang="en-US" sz="1800" dirty="0" err="1"/>
              <a:t>manifestaciju</a:t>
            </a:r>
            <a:r>
              <a:rPr lang="en-US" sz="1800" dirty="0"/>
              <a:t> u </a:t>
            </a:r>
            <a:r>
              <a:rPr lang="en-US" sz="1800" dirty="0" err="1"/>
              <a:t>radno</a:t>
            </a:r>
            <a:r>
              <a:rPr lang="en-US" sz="1800" dirty="0"/>
              <a:t> </a:t>
            </a:r>
            <a:r>
              <a:rPr lang="en-US" sz="1800" dirty="0" err="1"/>
              <a:t>aktivnom</a:t>
            </a:r>
            <a:r>
              <a:rPr lang="en-US" sz="1800" dirty="0"/>
              <a:t> </a:t>
            </a:r>
            <a:r>
              <a:rPr lang="en-US" sz="1800" dirty="0" err="1"/>
              <a:t>stanovništvu</a:t>
            </a:r>
            <a:r>
              <a:rPr lang="en-US" sz="1800" dirty="0"/>
              <a:t>. </a:t>
            </a:r>
          </a:p>
          <a:p>
            <a:pPr>
              <a:lnSpc>
                <a:spcPct val="120000"/>
              </a:lnSpc>
              <a:spcAft>
                <a:spcPts val="0"/>
              </a:spcAft>
            </a:pPr>
            <a:r>
              <a:rPr lang="en-US" sz="1800" dirty="0" err="1"/>
              <a:t>Identifikovano</a:t>
            </a:r>
            <a:r>
              <a:rPr lang="en-US" sz="1800" dirty="0"/>
              <a:t> je </a:t>
            </a:r>
            <a:r>
              <a:rPr lang="en-US" sz="1800" dirty="0" err="1"/>
              <a:t>sedam</a:t>
            </a:r>
            <a:r>
              <a:rPr lang="en-US" sz="1800" dirty="0"/>
              <a:t> </a:t>
            </a:r>
            <a:r>
              <a:rPr lang="en-US" sz="1800" dirty="0" err="1"/>
              <a:t>kategorija</a:t>
            </a:r>
            <a:r>
              <a:rPr lang="en-US" sz="1800" dirty="0"/>
              <a:t> </a:t>
            </a:r>
            <a:r>
              <a:rPr lang="en-US" sz="1800" dirty="0" err="1"/>
              <a:t>opasnosti</a:t>
            </a:r>
            <a:r>
              <a:rPr lang="en-US" sz="1800" dirty="0"/>
              <a:t> </a:t>
            </a:r>
            <a:r>
              <a:rPr lang="en-US" sz="1800" dirty="0" err="1"/>
              <a:t>povezanih</a:t>
            </a:r>
            <a:r>
              <a:rPr lang="en-US" sz="1800" dirty="0"/>
              <a:t> </a:t>
            </a:r>
            <a:r>
              <a:rPr lang="en-US" sz="1800" dirty="0" err="1"/>
              <a:t>sa</a:t>
            </a:r>
            <a:r>
              <a:rPr lang="en-US" sz="1800" dirty="0"/>
              <a:t> </a:t>
            </a:r>
            <a:r>
              <a:rPr lang="en-US" sz="1800" dirty="0" err="1"/>
              <a:t>klimom</a:t>
            </a:r>
            <a:r>
              <a:rPr lang="en-US" sz="1800" dirty="0"/>
              <a:t>: </a:t>
            </a:r>
          </a:p>
          <a:p>
            <a:pPr marL="457200" lvl="1" indent="0">
              <a:lnSpc>
                <a:spcPct val="120000"/>
              </a:lnSpc>
              <a:spcBef>
                <a:spcPts val="0"/>
              </a:spcBef>
              <a:spcAft>
                <a:spcPts val="0"/>
              </a:spcAft>
              <a:buNone/>
            </a:pPr>
            <a:r>
              <a:rPr lang="en-US" sz="1600" dirty="0"/>
              <a:t>(1) </a:t>
            </a:r>
            <a:r>
              <a:rPr lang="en-US" sz="1600" dirty="0" err="1"/>
              <a:t>povećana</a:t>
            </a:r>
            <a:r>
              <a:rPr lang="en-US" sz="1600" dirty="0"/>
              <a:t> </a:t>
            </a:r>
            <a:r>
              <a:rPr lang="en-US" sz="1600" dirty="0" err="1"/>
              <a:t>temperatura</a:t>
            </a:r>
            <a:r>
              <a:rPr lang="en-US" sz="1600" dirty="0"/>
              <a:t> </a:t>
            </a:r>
            <a:r>
              <a:rPr lang="en-US" sz="1600" dirty="0" err="1"/>
              <a:t>okoline</a:t>
            </a:r>
            <a:endParaRPr lang="en-US" sz="1600" dirty="0"/>
          </a:p>
          <a:p>
            <a:pPr marL="457200" lvl="1" indent="0">
              <a:lnSpc>
                <a:spcPct val="120000"/>
              </a:lnSpc>
              <a:spcAft>
                <a:spcPts val="0"/>
              </a:spcAft>
              <a:buNone/>
            </a:pPr>
            <a:r>
              <a:rPr lang="en-US" sz="1600" dirty="0"/>
              <a:t>(2) </a:t>
            </a:r>
            <a:r>
              <a:rPr lang="en-US" sz="1600" dirty="0" err="1"/>
              <a:t>zagađenje</a:t>
            </a:r>
            <a:r>
              <a:rPr lang="en-US" sz="1600" dirty="0"/>
              <a:t> </a:t>
            </a:r>
            <a:r>
              <a:rPr lang="en-US" sz="1600" dirty="0" err="1"/>
              <a:t>vazduha</a:t>
            </a:r>
            <a:endParaRPr lang="en-US" sz="1600" dirty="0"/>
          </a:p>
          <a:p>
            <a:pPr marL="457200" lvl="1" indent="0">
              <a:lnSpc>
                <a:spcPct val="120000"/>
              </a:lnSpc>
              <a:spcAft>
                <a:spcPts val="0"/>
              </a:spcAft>
              <a:buNone/>
            </a:pPr>
            <a:r>
              <a:rPr lang="en-US" sz="1600" dirty="0"/>
              <a:t>(3) </a:t>
            </a:r>
            <a:r>
              <a:rPr lang="en-US" sz="1600" dirty="0" err="1"/>
              <a:t>izlaganje</a:t>
            </a:r>
            <a:r>
              <a:rPr lang="en-US" sz="1600" dirty="0"/>
              <a:t> </a:t>
            </a:r>
            <a:r>
              <a:rPr lang="en-US" sz="1600" dirty="0" err="1"/>
              <a:t>ultraljubičastom</a:t>
            </a:r>
            <a:r>
              <a:rPr lang="en-US" sz="1600" dirty="0"/>
              <a:t> </a:t>
            </a:r>
            <a:r>
              <a:rPr lang="en-US" sz="1600" dirty="0" err="1"/>
              <a:t>zračenju</a:t>
            </a:r>
            <a:endParaRPr lang="en-US" sz="1600" dirty="0"/>
          </a:p>
          <a:p>
            <a:pPr marL="457200" lvl="1" indent="0">
              <a:lnSpc>
                <a:spcPct val="120000"/>
              </a:lnSpc>
              <a:spcAft>
                <a:spcPts val="0"/>
              </a:spcAft>
              <a:buNone/>
            </a:pPr>
            <a:r>
              <a:rPr lang="en-US" sz="1600" dirty="0"/>
              <a:t>(4) </a:t>
            </a:r>
            <a:r>
              <a:rPr lang="en-US" sz="1600" dirty="0" err="1"/>
              <a:t>ekstremno</a:t>
            </a:r>
            <a:r>
              <a:rPr lang="en-US" sz="1600" dirty="0"/>
              <a:t> </a:t>
            </a:r>
            <a:r>
              <a:rPr lang="en-US" sz="1600" dirty="0" err="1"/>
              <a:t>vreme</a:t>
            </a:r>
            <a:endParaRPr lang="en-US" sz="1600" dirty="0"/>
          </a:p>
          <a:p>
            <a:pPr marL="457200" lvl="1" indent="0">
              <a:lnSpc>
                <a:spcPct val="120000"/>
              </a:lnSpc>
              <a:spcAft>
                <a:spcPts val="0"/>
              </a:spcAft>
              <a:buNone/>
            </a:pPr>
            <a:r>
              <a:rPr lang="en-US" sz="1600" dirty="0"/>
              <a:t>(5) </a:t>
            </a:r>
            <a:r>
              <a:rPr lang="en-US" sz="1600" dirty="0" err="1"/>
              <a:t>bolesti</a:t>
            </a:r>
            <a:r>
              <a:rPr lang="en-US" sz="1600" dirty="0"/>
              <a:t> </a:t>
            </a:r>
            <a:r>
              <a:rPr lang="en-US" sz="1600" dirty="0" err="1"/>
              <a:t>koje</a:t>
            </a:r>
            <a:r>
              <a:rPr lang="en-US" sz="1600" dirty="0"/>
              <a:t> se </a:t>
            </a:r>
            <a:r>
              <a:rPr lang="en-US" sz="1600" dirty="0" err="1"/>
              <a:t>prenose</a:t>
            </a:r>
            <a:r>
              <a:rPr lang="en-US" sz="1600" dirty="0"/>
              <a:t> </a:t>
            </a:r>
            <a:r>
              <a:rPr lang="en-US" sz="1600" dirty="0" err="1"/>
              <a:t>vektorima</a:t>
            </a:r>
            <a:r>
              <a:rPr lang="en-US" sz="1600" dirty="0"/>
              <a:t> </a:t>
            </a:r>
            <a:r>
              <a:rPr lang="en-US" sz="1600" dirty="0" err="1"/>
              <a:t>i</a:t>
            </a:r>
            <a:r>
              <a:rPr lang="en-US" sz="1600" dirty="0"/>
              <a:t> </a:t>
            </a:r>
            <a:r>
              <a:rPr lang="en-US" sz="1600" dirty="0" err="1"/>
              <a:t>proširena</a:t>
            </a:r>
            <a:r>
              <a:rPr lang="en-US" sz="1600" dirty="0"/>
              <a:t> </a:t>
            </a:r>
            <a:r>
              <a:rPr lang="en-US" sz="1600" dirty="0" err="1"/>
              <a:t>staništa</a:t>
            </a:r>
            <a:endParaRPr lang="en-US" sz="1600" dirty="0"/>
          </a:p>
          <a:p>
            <a:pPr marL="457200" lvl="1" indent="0">
              <a:lnSpc>
                <a:spcPct val="120000"/>
              </a:lnSpc>
              <a:spcAft>
                <a:spcPts val="0"/>
              </a:spcAft>
              <a:buNone/>
            </a:pPr>
            <a:r>
              <a:rPr lang="en-US" sz="1600" dirty="0"/>
              <a:t>(6) </a:t>
            </a:r>
            <a:r>
              <a:rPr lang="en-US" sz="1600" dirty="0" err="1"/>
              <a:t>industrijske</a:t>
            </a:r>
            <a:r>
              <a:rPr lang="en-US" sz="1600" dirty="0"/>
              <a:t> </a:t>
            </a:r>
            <a:r>
              <a:rPr lang="en-US" sz="1600" dirty="0" err="1"/>
              <a:t>tranzicije</a:t>
            </a:r>
            <a:r>
              <a:rPr lang="en-US" sz="1600" dirty="0"/>
              <a:t> </a:t>
            </a:r>
            <a:r>
              <a:rPr lang="en-US" sz="1600" dirty="0" err="1"/>
              <a:t>i</a:t>
            </a:r>
            <a:r>
              <a:rPr lang="en-US" sz="1600" dirty="0"/>
              <a:t> </a:t>
            </a:r>
            <a:r>
              <a:rPr lang="en-US" sz="1600" dirty="0" err="1"/>
              <a:t>industrije</a:t>
            </a:r>
            <a:r>
              <a:rPr lang="en-US" sz="1600" dirty="0"/>
              <a:t> u </a:t>
            </a:r>
            <a:r>
              <a:rPr lang="en-US" sz="1600" dirty="0" err="1"/>
              <a:t>nastajanju</a:t>
            </a:r>
            <a:endParaRPr lang="en-US" sz="1600" dirty="0"/>
          </a:p>
          <a:p>
            <a:pPr marL="457200" lvl="1" indent="0">
              <a:lnSpc>
                <a:spcPct val="120000"/>
              </a:lnSpc>
              <a:buNone/>
            </a:pPr>
            <a:r>
              <a:rPr lang="en-US" sz="1600" dirty="0"/>
              <a:t>(7) </a:t>
            </a:r>
            <a:r>
              <a:rPr lang="en-US" sz="1600" dirty="0" err="1"/>
              <a:t>promene</a:t>
            </a:r>
            <a:r>
              <a:rPr lang="en-US" sz="1600" dirty="0"/>
              <a:t> u </a:t>
            </a:r>
            <a:r>
              <a:rPr lang="en-US" sz="1600" dirty="0" err="1"/>
              <a:t>izgrađenom</a:t>
            </a:r>
            <a:r>
              <a:rPr lang="en-US" sz="1600" dirty="0"/>
              <a:t> </a:t>
            </a:r>
            <a:r>
              <a:rPr lang="en-US" sz="1600" dirty="0" err="1"/>
              <a:t>okruženju</a:t>
            </a:r>
            <a:endParaRPr lang="en-US" sz="1600" dirty="0"/>
          </a:p>
          <a:p>
            <a:pPr>
              <a:lnSpc>
                <a:spcPct val="120000"/>
              </a:lnSpc>
            </a:pPr>
            <a:r>
              <a:rPr lang="en-US" sz="1800" dirty="0" err="1"/>
              <a:t>Klimatske</a:t>
            </a:r>
            <a:r>
              <a:rPr lang="en-US" sz="1800" dirty="0"/>
              <a:t> </a:t>
            </a:r>
            <a:r>
              <a:rPr lang="en-US" sz="1800" dirty="0" err="1"/>
              <a:t>promene</a:t>
            </a:r>
            <a:r>
              <a:rPr lang="en-US" sz="1800" dirty="0"/>
              <a:t> </a:t>
            </a:r>
            <a:r>
              <a:rPr lang="en-US" sz="1800" dirty="0" err="1"/>
              <a:t>mogu</a:t>
            </a:r>
            <a:r>
              <a:rPr lang="en-US" sz="1800" dirty="0"/>
              <a:t> </a:t>
            </a:r>
            <a:r>
              <a:rPr lang="en-US" sz="1800" dirty="0" err="1"/>
              <a:t>dovesti</a:t>
            </a:r>
            <a:r>
              <a:rPr lang="en-US" sz="1800" dirty="0"/>
              <a:t> do </a:t>
            </a:r>
            <a:r>
              <a:rPr lang="en-US" sz="1800" dirty="0" err="1"/>
              <a:t>povećanja</a:t>
            </a:r>
            <a:r>
              <a:rPr lang="en-US" sz="1800" dirty="0"/>
              <a:t> </a:t>
            </a:r>
            <a:r>
              <a:rPr lang="en-US" sz="1800" dirty="0" err="1"/>
              <a:t>rasprostranjenosti</a:t>
            </a:r>
            <a:r>
              <a:rPr lang="en-US" sz="1800" dirty="0"/>
              <a:t>, </a:t>
            </a:r>
            <a:r>
              <a:rPr lang="en-US" sz="1800" dirty="0" err="1"/>
              <a:t>distribucije</a:t>
            </a:r>
            <a:r>
              <a:rPr lang="en-US" sz="1800" dirty="0"/>
              <a:t> </a:t>
            </a:r>
            <a:r>
              <a:rPr lang="en-US" sz="1800" dirty="0" err="1"/>
              <a:t>i</a:t>
            </a:r>
            <a:r>
              <a:rPr lang="en-US" sz="1800" dirty="0"/>
              <a:t> </a:t>
            </a:r>
            <a:r>
              <a:rPr lang="en-US" sz="1800" dirty="0" err="1"/>
              <a:t>ozbiljnosti</a:t>
            </a:r>
            <a:r>
              <a:rPr lang="en-US" sz="1800" dirty="0"/>
              <a:t> </a:t>
            </a:r>
            <a:r>
              <a:rPr lang="en-US" sz="1800" dirty="0" err="1"/>
              <a:t>poznatih</a:t>
            </a:r>
            <a:r>
              <a:rPr lang="en-US" sz="1800" dirty="0"/>
              <a:t> </a:t>
            </a:r>
            <a:r>
              <a:rPr lang="en-US" sz="1800" dirty="0" err="1"/>
              <a:t>profesionalnih</a:t>
            </a:r>
            <a:r>
              <a:rPr lang="en-US" sz="1800" dirty="0"/>
              <a:t> </a:t>
            </a:r>
            <a:r>
              <a:rPr lang="en-US" sz="1800" dirty="0" err="1"/>
              <a:t>opasnosti</a:t>
            </a:r>
            <a:endParaRPr lang="en-US" sz="1800" dirty="0"/>
          </a:p>
        </p:txBody>
      </p:sp>
    </p:spTree>
    <p:extLst>
      <p:ext uri="{BB962C8B-B14F-4D97-AF65-F5344CB8AC3E}">
        <p14:creationId xmlns:p14="http://schemas.microsoft.com/office/powerpoint/2010/main" val="414680072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fontScale="90000"/>
          </a:bodyPr>
          <a:lstStyle/>
          <a:p>
            <a:r>
              <a:rPr lang="pl-PL" b="1" dirty="0"/>
              <a:t>Klimatske promene i bezbednost i zdravlje na radu</a:t>
            </a:r>
            <a:endParaRPr lang="hu-HU" b="1" dirty="0"/>
          </a:p>
        </p:txBody>
      </p:sp>
      <p:pic>
        <p:nvPicPr>
          <p:cNvPr id="4" name="Tartalom helye 3"/>
          <p:cNvPicPr>
            <a:picLocks noGrp="1" noChangeAspect="1"/>
          </p:cNvPicPr>
          <p:nvPr>
            <p:ph idx="1"/>
          </p:nvPr>
        </p:nvPicPr>
        <p:blipFill>
          <a:blip r:embed="rId2"/>
          <a:stretch>
            <a:fillRect/>
          </a:stretch>
        </p:blipFill>
        <p:spPr>
          <a:xfrm>
            <a:off x="4384223" y="702644"/>
            <a:ext cx="7751078" cy="5611892"/>
          </a:xfrm>
          <a:prstGeom prst="rect">
            <a:avLst/>
          </a:prstGeom>
        </p:spPr>
      </p:pic>
      <p:sp>
        <p:nvSpPr>
          <p:cNvPr id="5" name="Téglalap 4"/>
          <p:cNvSpPr/>
          <p:nvPr/>
        </p:nvSpPr>
        <p:spPr>
          <a:xfrm>
            <a:off x="448573" y="1501321"/>
            <a:ext cx="3545457" cy="4850559"/>
          </a:xfrm>
          <a:prstGeom prst="rect">
            <a:avLst/>
          </a:prstGeom>
        </p:spPr>
        <p:txBody>
          <a:bodyPr wrap="square" rtlCol="0">
            <a:spAutoFit/>
          </a:bodyPr>
          <a:lstStyle/>
          <a:p>
            <a:pPr>
              <a:lnSpc>
                <a:spcPct val="120000"/>
              </a:lnSpc>
            </a:pPr>
            <a:r>
              <a:rPr lang="en-US" sz="2200" dirty="0" err="1"/>
              <a:t>Konceptualni</a:t>
            </a:r>
            <a:r>
              <a:rPr lang="en-US" sz="2200" dirty="0"/>
              <a:t> </a:t>
            </a:r>
            <a:r>
              <a:rPr lang="en-US" sz="2200" dirty="0" err="1"/>
              <a:t>okvir</a:t>
            </a:r>
            <a:r>
              <a:rPr lang="en-US" sz="2200" dirty="0"/>
              <a:t> </a:t>
            </a:r>
            <a:r>
              <a:rPr lang="en-US" sz="2200" dirty="0" err="1"/>
              <a:t>odnosa</a:t>
            </a:r>
            <a:r>
              <a:rPr lang="en-US" sz="2200" dirty="0"/>
              <a:t> </a:t>
            </a:r>
            <a:r>
              <a:rPr lang="en-US" sz="2200" dirty="0" err="1"/>
              <a:t>klimatskih</a:t>
            </a:r>
            <a:r>
              <a:rPr lang="en-US" sz="2200" dirty="0"/>
              <a:t> </a:t>
            </a:r>
            <a:r>
              <a:rPr lang="en-US" sz="2200" dirty="0" err="1"/>
              <a:t>promena</a:t>
            </a:r>
            <a:r>
              <a:rPr lang="en-US" sz="2200" dirty="0"/>
              <a:t> </a:t>
            </a:r>
            <a:r>
              <a:rPr lang="en-US" sz="2200" dirty="0" err="1"/>
              <a:t>i</a:t>
            </a:r>
            <a:r>
              <a:rPr lang="en-US" sz="2200" dirty="0"/>
              <a:t> </a:t>
            </a:r>
            <a:r>
              <a:rPr lang="en-US" sz="2200" dirty="0" err="1"/>
              <a:t>bezbednosti</a:t>
            </a:r>
            <a:r>
              <a:rPr lang="en-US" sz="2200" dirty="0"/>
              <a:t> </a:t>
            </a:r>
            <a:r>
              <a:rPr lang="en-US" sz="2200" dirty="0" err="1"/>
              <a:t>i</a:t>
            </a:r>
            <a:r>
              <a:rPr lang="en-US" sz="2200" dirty="0"/>
              <a:t> </a:t>
            </a:r>
            <a:r>
              <a:rPr lang="en-US" sz="2200" dirty="0" err="1"/>
              <a:t>zdravlja</a:t>
            </a:r>
            <a:r>
              <a:rPr lang="en-US" sz="2200" dirty="0"/>
              <a:t> </a:t>
            </a:r>
            <a:r>
              <a:rPr lang="en-US" sz="2200" dirty="0" err="1"/>
              <a:t>na</a:t>
            </a:r>
            <a:r>
              <a:rPr lang="en-US" sz="2200" dirty="0"/>
              <a:t> </a:t>
            </a:r>
            <a:r>
              <a:rPr lang="en-US" sz="2200" dirty="0" err="1"/>
              <a:t>radu</a:t>
            </a:r>
            <a:endParaRPr lang="en-US" sz="2200" dirty="0"/>
          </a:p>
          <a:p>
            <a:endParaRPr lang="en-US" sz="2000" dirty="0">
              <a:solidFill>
                <a:schemeClr val="bg1">
                  <a:lumMod val="50000"/>
                </a:schemeClr>
              </a:solidFill>
            </a:endParaRPr>
          </a:p>
          <a:p>
            <a:endParaRPr lang="hu-HU" sz="1000" dirty="0" smtClean="0">
              <a:solidFill>
                <a:schemeClr val="bg1">
                  <a:lumMod val="50000"/>
                </a:schemeClr>
              </a:solidFill>
              <a:hlinkClick r:id="rId3"/>
            </a:endParaRPr>
          </a:p>
          <a:p>
            <a:endParaRPr lang="hu-HU" sz="1000" dirty="0">
              <a:solidFill>
                <a:schemeClr val="bg1">
                  <a:lumMod val="50000"/>
                </a:schemeClr>
              </a:solidFill>
              <a:hlinkClick r:id="rId3"/>
            </a:endParaRPr>
          </a:p>
          <a:p>
            <a:endParaRPr lang="hu-HU" sz="1000" dirty="0" smtClean="0">
              <a:solidFill>
                <a:schemeClr val="bg1">
                  <a:lumMod val="50000"/>
                </a:schemeClr>
              </a:solidFill>
              <a:hlinkClick r:id="rId3"/>
            </a:endParaRPr>
          </a:p>
          <a:p>
            <a:endParaRPr lang="hu-HU" sz="1000" dirty="0">
              <a:solidFill>
                <a:schemeClr val="bg1">
                  <a:lumMod val="50000"/>
                </a:schemeClr>
              </a:solidFill>
              <a:hlinkClick r:id="rId3"/>
            </a:endParaRPr>
          </a:p>
          <a:p>
            <a:endParaRPr lang="hu-HU" sz="1000" dirty="0" smtClean="0">
              <a:solidFill>
                <a:schemeClr val="bg1">
                  <a:lumMod val="50000"/>
                </a:schemeClr>
              </a:solidFill>
              <a:hlinkClick r:id="rId3"/>
            </a:endParaRPr>
          </a:p>
          <a:p>
            <a:endParaRPr lang="hu-HU" sz="1000" dirty="0">
              <a:solidFill>
                <a:schemeClr val="bg1">
                  <a:lumMod val="50000"/>
                </a:schemeClr>
              </a:solidFill>
              <a:hlinkClick r:id="rId3"/>
            </a:endParaRPr>
          </a:p>
          <a:p>
            <a:endParaRPr lang="hu-HU" sz="1000" dirty="0" smtClean="0">
              <a:solidFill>
                <a:schemeClr val="bg1">
                  <a:lumMod val="50000"/>
                </a:schemeClr>
              </a:solidFill>
              <a:hlinkClick r:id="rId3"/>
            </a:endParaRPr>
          </a:p>
          <a:p>
            <a:endParaRPr lang="hu-HU" sz="1000" dirty="0">
              <a:solidFill>
                <a:schemeClr val="bg1">
                  <a:lumMod val="50000"/>
                </a:schemeClr>
              </a:solidFill>
              <a:hlinkClick r:id="rId3"/>
            </a:endParaRPr>
          </a:p>
          <a:p>
            <a:endParaRPr lang="hu-HU" sz="1000" dirty="0" smtClean="0">
              <a:solidFill>
                <a:schemeClr val="bg1">
                  <a:lumMod val="50000"/>
                </a:schemeClr>
              </a:solidFill>
              <a:hlinkClick r:id="rId3"/>
            </a:endParaRPr>
          </a:p>
          <a:p>
            <a:endParaRPr lang="hu-HU" sz="1000" dirty="0">
              <a:solidFill>
                <a:schemeClr val="bg1">
                  <a:lumMod val="50000"/>
                </a:schemeClr>
              </a:solidFill>
              <a:hlinkClick r:id="rId3"/>
            </a:endParaRPr>
          </a:p>
          <a:p>
            <a:endParaRPr lang="hu-HU" sz="1000" dirty="0" smtClean="0">
              <a:solidFill>
                <a:schemeClr val="bg1">
                  <a:lumMod val="50000"/>
                </a:schemeClr>
              </a:solidFill>
              <a:hlinkClick r:id="rId3"/>
            </a:endParaRPr>
          </a:p>
          <a:p>
            <a:endParaRPr lang="hu-HU" sz="1000" dirty="0">
              <a:solidFill>
                <a:schemeClr val="bg1">
                  <a:lumMod val="50000"/>
                </a:schemeClr>
              </a:solidFill>
              <a:hlinkClick r:id="rId3"/>
            </a:endParaRPr>
          </a:p>
          <a:p>
            <a:endParaRPr lang="hu-HU" sz="1000" dirty="0" smtClean="0">
              <a:solidFill>
                <a:schemeClr val="bg1">
                  <a:lumMod val="50000"/>
                </a:schemeClr>
              </a:solidFill>
              <a:hlinkClick r:id="rId3"/>
            </a:endParaRPr>
          </a:p>
          <a:p>
            <a:endParaRPr lang="hu-HU" sz="1000" dirty="0">
              <a:solidFill>
                <a:schemeClr val="bg1">
                  <a:lumMod val="50000"/>
                </a:schemeClr>
              </a:solidFill>
              <a:hlinkClick r:id="rId3"/>
            </a:endParaRPr>
          </a:p>
          <a:p>
            <a:endParaRPr lang="hu-HU" sz="1000" dirty="0" smtClean="0">
              <a:solidFill>
                <a:schemeClr val="bg1">
                  <a:lumMod val="50000"/>
                </a:schemeClr>
              </a:solidFill>
              <a:hlinkClick r:id="rId3"/>
            </a:endParaRPr>
          </a:p>
          <a:p>
            <a:endParaRPr lang="hu-HU" sz="1000" dirty="0">
              <a:solidFill>
                <a:schemeClr val="bg1">
                  <a:lumMod val="50000"/>
                </a:schemeClr>
              </a:solidFill>
              <a:hlinkClick r:id="rId3"/>
            </a:endParaRPr>
          </a:p>
          <a:p>
            <a:endParaRPr lang="hu-HU" sz="1000" dirty="0" smtClean="0">
              <a:solidFill>
                <a:schemeClr val="bg1">
                  <a:lumMod val="50000"/>
                </a:schemeClr>
              </a:solidFill>
              <a:hlinkClick r:id="rId3"/>
            </a:endParaRPr>
          </a:p>
          <a:p>
            <a:endParaRPr lang="hu-HU" sz="1000" dirty="0">
              <a:solidFill>
                <a:schemeClr val="bg1">
                  <a:lumMod val="50000"/>
                </a:schemeClr>
              </a:solidFill>
              <a:hlinkClick r:id="rId3"/>
            </a:endParaRPr>
          </a:p>
          <a:p>
            <a:endParaRPr lang="hu-HU" sz="1000" dirty="0" smtClean="0">
              <a:solidFill>
                <a:schemeClr val="bg1">
                  <a:lumMod val="50000"/>
                </a:schemeClr>
              </a:solidFill>
              <a:hlinkClick r:id="rId3"/>
            </a:endParaRPr>
          </a:p>
          <a:p>
            <a:endParaRPr lang="hu-HU" sz="1000" dirty="0" smtClean="0">
              <a:solidFill>
                <a:schemeClr val="bg1">
                  <a:lumMod val="50000"/>
                </a:schemeClr>
              </a:solidFill>
              <a:hlinkClick r:id="rId3"/>
            </a:endParaRPr>
          </a:p>
          <a:p>
            <a:r>
              <a:rPr lang="en-US" sz="1000" dirty="0" smtClean="0">
                <a:solidFill>
                  <a:schemeClr val="bg1">
                    <a:lumMod val="50000"/>
                  </a:schemeClr>
                </a:solidFill>
                <a:hlinkClick r:id="rId3"/>
              </a:rPr>
              <a:t>https</a:t>
            </a:r>
            <a:r>
              <a:rPr lang="en-US" sz="1000" dirty="0">
                <a:solidFill>
                  <a:schemeClr val="bg1">
                    <a:lumMod val="50000"/>
                  </a:schemeClr>
                </a:solidFill>
                <a:hlinkClick r:id="rId3"/>
              </a:rPr>
              <a:t>://</a:t>
            </a:r>
            <a:r>
              <a:rPr lang="en-US" sz="1000" dirty="0" smtClean="0">
                <a:solidFill>
                  <a:schemeClr val="bg1">
                    <a:lumMod val="50000"/>
                  </a:schemeClr>
                </a:solidFill>
                <a:hlinkClick r:id="rId3"/>
              </a:rPr>
              <a:t>doi.org/10.1080/15459620903066008</a:t>
            </a:r>
            <a:endParaRPr lang="en-US" sz="2000" dirty="0">
              <a:solidFill>
                <a:schemeClr val="bg1">
                  <a:lumMod val="50000"/>
                </a:schemeClr>
              </a:solidFill>
            </a:endParaRPr>
          </a:p>
        </p:txBody>
      </p:sp>
    </p:spTree>
    <p:extLst>
      <p:ext uri="{BB962C8B-B14F-4D97-AF65-F5344CB8AC3E}">
        <p14:creationId xmlns:p14="http://schemas.microsoft.com/office/powerpoint/2010/main" val="422055818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fontScale="90000"/>
          </a:bodyPr>
          <a:lstStyle/>
          <a:p>
            <a:r>
              <a:rPr lang="en-US" b="1" dirty="0" err="1"/>
              <a:t>Klimatske</a:t>
            </a:r>
            <a:r>
              <a:rPr lang="en-US" b="1" dirty="0"/>
              <a:t> </a:t>
            </a:r>
            <a:r>
              <a:rPr lang="en-US" b="1" dirty="0" err="1"/>
              <a:t>promene</a:t>
            </a:r>
            <a:r>
              <a:rPr lang="en-US" b="1" dirty="0"/>
              <a:t> </a:t>
            </a:r>
            <a:r>
              <a:rPr lang="en-US" b="1" dirty="0" err="1"/>
              <a:t>i</a:t>
            </a:r>
            <a:r>
              <a:rPr lang="en-US" b="1" dirty="0"/>
              <a:t> </a:t>
            </a:r>
            <a:r>
              <a:rPr lang="en-US" b="1" dirty="0" err="1"/>
              <a:t>bezbednost</a:t>
            </a:r>
            <a:r>
              <a:rPr lang="en-US" b="1" dirty="0"/>
              <a:t> </a:t>
            </a:r>
            <a:r>
              <a:rPr lang="en-US" b="1" dirty="0" err="1"/>
              <a:t>i</a:t>
            </a:r>
            <a:r>
              <a:rPr lang="en-US" b="1" dirty="0"/>
              <a:t> </a:t>
            </a:r>
            <a:r>
              <a:rPr lang="en-US" b="1" dirty="0" err="1"/>
              <a:t>zdravlje</a:t>
            </a:r>
            <a:r>
              <a:rPr lang="en-US" b="1" dirty="0"/>
              <a:t> </a:t>
            </a:r>
            <a:r>
              <a:rPr lang="en-US" b="1" dirty="0" err="1"/>
              <a:t>na</a:t>
            </a:r>
            <a:r>
              <a:rPr lang="en-US" b="1" dirty="0"/>
              <a:t> </a:t>
            </a:r>
            <a:r>
              <a:rPr lang="en-US" b="1" dirty="0" err="1"/>
              <a:t>radu</a:t>
            </a:r>
            <a:r>
              <a:rPr lang="en-US" b="1" dirty="0"/>
              <a:t/>
            </a:r>
            <a:br>
              <a:rPr lang="en-US" b="1" dirty="0"/>
            </a:br>
            <a:r>
              <a:rPr lang="en-US" sz="2700" b="1" dirty="0" err="1"/>
              <a:t>Faktori</a:t>
            </a:r>
            <a:r>
              <a:rPr lang="en-US" sz="2700" b="1" dirty="0"/>
              <a:t> </a:t>
            </a:r>
            <a:r>
              <a:rPr lang="en-US" sz="2700" b="1" dirty="0" err="1"/>
              <a:t>koji</a:t>
            </a:r>
            <a:r>
              <a:rPr lang="en-US" sz="2700" b="1" dirty="0"/>
              <a:t> bi </a:t>
            </a:r>
            <a:r>
              <a:rPr lang="en-US" sz="2700" b="1" dirty="0" err="1"/>
              <a:t>mogli</a:t>
            </a:r>
            <a:r>
              <a:rPr lang="en-US" sz="2700" b="1" dirty="0"/>
              <a:t> da </a:t>
            </a:r>
            <a:r>
              <a:rPr lang="en-US" sz="2700" b="1" dirty="0" err="1"/>
              <a:t>povećaju</a:t>
            </a:r>
            <a:r>
              <a:rPr lang="en-US" sz="2700" b="1" dirty="0"/>
              <a:t> </a:t>
            </a:r>
            <a:r>
              <a:rPr lang="en-US" sz="2700" b="1" dirty="0" err="1"/>
              <a:t>osetljivost</a:t>
            </a:r>
            <a:r>
              <a:rPr lang="en-US" sz="2700" b="1" dirty="0"/>
              <a:t> </a:t>
            </a:r>
            <a:r>
              <a:rPr lang="en-US" sz="2700" b="1" dirty="0" err="1"/>
              <a:t>na</a:t>
            </a:r>
            <a:r>
              <a:rPr lang="en-US" sz="2700" b="1" dirty="0"/>
              <a:t> </a:t>
            </a:r>
            <a:r>
              <a:rPr lang="en-US" sz="2700" b="1" dirty="0" err="1"/>
              <a:t>profesionalne</a:t>
            </a:r>
            <a:r>
              <a:rPr lang="en-US" sz="2700" b="1" dirty="0"/>
              <a:t> </a:t>
            </a:r>
            <a:r>
              <a:rPr lang="en-US" sz="2700" b="1" dirty="0" err="1"/>
              <a:t>opasnosti</a:t>
            </a:r>
            <a:r>
              <a:rPr lang="en-US" sz="2700" b="1" dirty="0"/>
              <a:t> </a:t>
            </a:r>
            <a:r>
              <a:rPr lang="en-US" sz="2700" b="1" dirty="0" err="1"/>
              <a:t>vezane</a:t>
            </a:r>
            <a:r>
              <a:rPr lang="en-US" sz="2700" b="1" dirty="0"/>
              <a:t> </a:t>
            </a:r>
            <a:r>
              <a:rPr lang="en-US" sz="2700" b="1" dirty="0" err="1"/>
              <a:t>za</a:t>
            </a:r>
            <a:r>
              <a:rPr lang="en-US" sz="2700" b="1" dirty="0"/>
              <a:t> </a:t>
            </a:r>
            <a:r>
              <a:rPr lang="en-US" sz="2700" b="1" dirty="0" err="1"/>
              <a:t>klimu</a:t>
            </a:r>
            <a:endParaRPr lang="hu-HU" sz="2700" b="1" dirty="0"/>
          </a:p>
        </p:txBody>
      </p:sp>
      <p:sp>
        <p:nvSpPr>
          <p:cNvPr id="5" name="Téglalap 4"/>
          <p:cNvSpPr/>
          <p:nvPr/>
        </p:nvSpPr>
        <p:spPr>
          <a:xfrm>
            <a:off x="69011" y="6143670"/>
            <a:ext cx="8776253" cy="246221"/>
          </a:xfrm>
          <a:prstGeom prst="rect">
            <a:avLst/>
          </a:prstGeom>
        </p:spPr>
        <p:txBody>
          <a:bodyPr wrap="square" rtlCol="0">
            <a:spAutoFit/>
          </a:bodyPr>
          <a:lstStyle/>
          <a:p>
            <a:r>
              <a:rPr lang="en-US" sz="1000" dirty="0" smtClean="0">
                <a:solidFill>
                  <a:schemeClr val="bg1">
                    <a:lumMod val="50000"/>
                  </a:schemeClr>
                </a:solidFill>
                <a:hlinkClick r:id="rId2"/>
              </a:rPr>
              <a:t>https</a:t>
            </a:r>
            <a:r>
              <a:rPr lang="en-US" sz="1000" dirty="0">
                <a:solidFill>
                  <a:schemeClr val="bg1">
                    <a:lumMod val="50000"/>
                  </a:schemeClr>
                </a:solidFill>
                <a:hlinkClick r:id="rId2"/>
              </a:rPr>
              <a:t>://</a:t>
            </a:r>
            <a:r>
              <a:rPr lang="en-US" sz="1000" dirty="0" smtClean="0">
                <a:solidFill>
                  <a:schemeClr val="bg1">
                    <a:lumMod val="50000"/>
                  </a:schemeClr>
                </a:solidFill>
                <a:hlinkClick r:id="rId2"/>
              </a:rPr>
              <a:t>doi.org/10.1080/15459620903066008</a:t>
            </a:r>
            <a:endParaRPr lang="en-US" sz="1000" dirty="0">
              <a:solidFill>
                <a:schemeClr val="bg1">
                  <a:lumMod val="50000"/>
                </a:schemeClr>
              </a:solidFill>
            </a:endParaRPr>
          </a:p>
        </p:txBody>
      </p:sp>
      <p:graphicFrame>
        <p:nvGraphicFramePr>
          <p:cNvPr id="3" name="Tartalom helye 2"/>
          <p:cNvGraphicFramePr>
            <a:graphicFrameLocks noGrp="1"/>
          </p:cNvGraphicFramePr>
          <p:nvPr>
            <p:ph idx="1"/>
            <p:extLst>
              <p:ext uri="{D42A27DB-BD31-4B8C-83A1-F6EECF244321}">
                <p14:modId xmlns:p14="http://schemas.microsoft.com/office/powerpoint/2010/main" val="4269368560"/>
              </p:ext>
            </p:extLst>
          </p:nvPr>
        </p:nvGraphicFramePr>
        <p:xfrm>
          <a:off x="192088" y="1219695"/>
          <a:ext cx="11896726" cy="4898602"/>
        </p:xfrm>
        <a:graphic>
          <a:graphicData uri="http://schemas.openxmlformats.org/drawingml/2006/table">
            <a:tbl>
              <a:tblPr firstRow="1" bandRow="1">
                <a:tableStyleId>{69CF1AB2-1976-4502-BF36-3FF5EA218861}</a:tableStyleId>
              </a:tblPr>
              <a:tblGrid>
                <a:gridCol w="2784025">
                  <a:extLst>
                    <a:ext uri="{9D8B030D-6E8A-4147-A177-3AD203B41FA5}">
                      <a16:colId xmlns:a16="http://schemas.microsoft.com/office/drawing/2014/main" val="672549290"/>
                    </a:ext>
                  </a:extLst>
                </a:gridCol>
                <a:gridCol w="9112701">
                  <a:extLst>
                    <a:ext uri="{9D8B030D-6E8A-4147-A177-3AD203B41FA5}">
                      <a16:colId xmlns:a16="http://schemas.microsoft.com/office/drawing/2014/main" val="814869164"/>
                    </a:ext>
                  </a:extLst>
                </a:gridCol>
              </a:tblGrid>
              <a:tr h="555175">
                <a:tc>
                  <a:txBody>
                    <a:bodyPr/>
                    <a:lstStyle/>
                    <a:p>
                      <a:pPr rtl="0"/>
                      <a:r>
                        <a:rPr lang="sr" sz="1400" b="1" dirty="0" smtClean="0"/>
                        <a:t>Starost</a:t>
                      </a:r>
                      <a:endParaRPr lang="hu-HU" sz="1400" b="1" dirty="0"/>
                    </a:p>
                  </a:txBody>
                  <a:tcPr anchor="ctr"/>
                </a:tc>
                <a:tc>
                  <a:txBody>
                    <a:bodyPr/>
                    <a:lstStyle/>
                    <a:p>
                      <a:pPr rtl="0"/>
                      <a:r>
                        <a:rPr lang="en-US" sz="1400" b="0" dirty="0" err="1" smtClean="0"/>
                        <a:t>Stariji</a:t>
                      </a:r>
                      <a:r>
                        <a:rPr lang="en-US" sz="1400" b="0" dirty="0" smtClean="0"/>
                        <a:t> </a:t>
                      </a:r>
                      <a:r>
                        <a:rPr lang="en-US" sz="1400" b="0" dirty="0" err="1" smtClean="0"/>
                        <a:t>radnici</a:t>
                      </a:r>
                      <a:r>
                        <a:rPr lang="en-US" sz="1400" b="0" dirty="0" smtClean="0"/>
                        <a:t> </a:t>
                      </a:r>
                      <a:r>
                        <a:rPr lang="en-US" sz="1400" b="0" dirty="0" err="1" smtClean="0"/>
                        <a:t>mogu</a:t>
                      </a:r>
                      <a:r>
                        <a:rPr lang="en-US" sz="1400" b="0" dirty="0" smtClean="0"/>
                        <a:t> </a:t>
                      </a:r>
                      <a:r>
                        <a:rPr lang="en-US" sz="1400" b="0" dirty="0" err="1" smtClean="0"/>
                        <a:t>imati</a:t>
                      </a:r>
                      <a:r>
                        <a:rPr lang="en-US" sz="1400" b="0" dirty="0" smtClean="0"/>
                        <a:t> </a:t>
                      </a:r>
                      <a:r>
                        <a:rPr lang="en-US" sz="1400" b="0" dirty="0" err="1" smtClean="0"/>
                        <a:t>sporiju</a:t>
                      </a:r>
                      <a:r>
                        <a:rPr lang="en-US" sz="1400" b="0" dirty="0" smtClean="0"/>
                        <a:t> </a:t>
                      </a:r>
                      <a:r>
                        <a:rPr lang="en-US" sz="1400" b="0" dirty="0" err="1" smtClean="0"/>
                        <a:t>eliminaciju</a:t>
                      </a:r>
                      <a:r>
                        <a:rPr lang="en-US" sz="1400" b="0" dirty="0" smtClean="0"/>
                        <a:t> </a:t>
                      </a:r>
                      <a:r>
                        <a:rPr lang="en-US" sz="1400" b="0" dirty="0" err="1" smtClean="0"/>
                        <a:t>mnogih</a:t>
                      </a:r>
                      <a:r>
                        <a:rPr lang="en-US" sz="1400" b="0" dirty="0" smtClean="0"/>
                        <a:t> </a:t>
                      </a:r>
                      <a:r>
                        <a:rPr lang="en-US" sz="1400" b="0" dirty="0" err="1" smtClean="0"/>
                        <a:t>toksikanata</a:t>
                      </a:r>
                      <a:r>
                        <a:rPr lang="en-US" sz="1400" b="0" dirty="0" smtClean="0"/>
                        <a:t>. </a:t>
                      </a:r>
                      <a:r>
                        <a:rPr lang="en-US" sz="1400" b="0" dirty="0" err="1" smtClean="0"/>
                        <a:t>Takođe</a:t>
                      </a:r>
                      <a:r>
                        <a:rPr lang="en-US" sz="1400" b="0" dirty="0" smtClean="0"/>
                        <a:t> </a:t>
                      </a:r>
                      <a:r>
                        <a:rPr lang="en-US" sz="1400" b="0" dirty="0" err="1" smtClean="0"/>
                        <a:t>su</a:t>
                      </a:r>
                      <a:r>
                        <a:rPr lang="en-US" sz="1400" b="0" dirty="0" smtClean="0"/>
                        <a:t> </a:t>
                      </a:r>
                      <a:r>
                        <a:rPr lang="en-US" sz="1400" b="0" dirty="0" err="1" smtClean="0"/>
                        <a:t>manje</a:t>
                      </a:r>
                      <a:r>
                        <a:rPr lang="en-US" sz="1400" b="0" dirty="0" smtClean="0"/>
                        <a:t> </a:t>
                      </a:r>
                      <a:r>
                        <a:rPr lang="en-US" sz="1400" b="0" dirty="0" err="1" smtClean="0"/>
                        <a:t>sposobni</a:t>
                      </a:r>
                      <a:r>
                        <a:rPr lang="en-US" sz="1400" b="0" dirty="0" smtClean="0"/>
                        <a:t> </a:t>
                      </a:r>
                      <a:r>
                        <a:rPr lang="en-US" sz="1400" b="0" dirty="0" err="1" smtClean="0"/>
                        <a:t>za</a:t>
                      </a:r>
                      <a:r>
                        <a:rPr lang="en-US" sz="1400" b="0" dirty="0" smtClean="0"/>
                        <a:t> </a:t>
                      </a:r>
                      <a:r>
                        <a:rPr lang="en-US" sz="1400" b="0" dirty="0" err="1" smtClean="0"/>
                        <a:t>termoregulaciju</a:t>
                      </a:r>
                      <a:r>
                        <a:rPr lang="en-US" sz="1400" b="0" dirty="0" smtClean="0"/>
                        <a:t>.</a:t>
                      </a:r>
                      <a:endParaRPr lang="hu-HU" sz="1400" b="0" dirty="0"/>
                    </a:p>
                  </a:txBody>
                  <a:tcPr anchor="ctr"/>
                </a:tc>
                <a:extLst>
                  <a:ext uri="{0D108BD9-81ED-4DB2-BD59-A6C34878D82A}">
                    <a16:rowId xmlns:a16="http://schemas.microsoft.com/office/drawing/2014/main" val="3179440856"/>
                  </a:ext>
                </a:extLst>
              </a:tr>
              <a:tr h="555175">
                <a:tc>
                  <a:txBody>
                    <a:bodyPr/>
                    <a:lstStyle/>
                    <a:p>
                      <a:pPr rtl="0"/>
                      <a:r>
                        <a:rPr lang="sr-Latn-RS" sz="1400" b="1" dirty="0" smtClean="0"/>
                        <a:t>Gojaznost</a:t>
                      </a:r>
                      <a:endParaRPr lang="hu-HU" sz="1400" b="1" dirty="0"/>
                    </a:p>
                  </a:txBody>
                  <a:tcPr anchor="ctr"/>
                </a:tc>
                <a:tc>
                  <a:txBody>
                    <a:bodyPr/>
                    <a:lstStyle/>
                    <a:p>
                      <a:pPr rtl="0"/>
                      <a:r>
                        <a:rPr lang="en-US" sz="1400" b="0" dirty="0" err="1" smtClean="0"/>
                        <a:t>Nasleđene</a:t>
                      </a:r>
                      <a:r>
                        <a:rPr lang="en-US" sz="1400" b="0" dirty="0" smtClean="0"/>
                        <a:t> </a:t>
                      </a:r>
                      <a:r>
                        <a:rPr lang="en-US" sz="1400" b="0" dirty="0" err="1" smtClean="0"/>
                        <a:t>i</a:t>
                      </a:r>
                      <a:r>
                        <a:rPr lang="en-US" sz="1400" b="0" dirty="0" smtClean="0"/>
                        <a:t> </a:t>
                      </a:r>
                      <a:r>
                        <a:rPr lang="en-US" sz="1400" b="0" dirty="0" err="1" smtClean="0"/>
                        <a:t>stečene</a:t>
                      </a:r>
                      <a:r>
                        <a:rPr lang="en-US" sz="1400" b="0" dirty="0" smtClean="0"/>
                        <a:t> </a:t>
                      </a:r>
                      <a:r>
                        <a:rPr lang="en-US" sz="1400" b="0" dirty="0" err="1" smtClean="0"/>
                        <a:t>razlike</a:t>
                      </a:r>
                      <a:r>
                        <a:rPr lang="en-US" sz="1400" b="0" dirty="0" smtClean="0"/>
                        <a:t> u </a:t>
                      </a:r>
                      <a:r>
                        <a:rPr lang="en-US" sz="1400" b="0" dirty="0" err="1" smtClean="0"/>
                        <a:t>toleranciji</a:t>
                      </a:r>
                      <a:r>
                        <a:rPr lang="en-US" sz="1400" b="0" dirty="0" smtClean="0"/>
                        <a:t> </a:t>
                      </a:r>
                      <a:r>
                        <a:rPr lang="en-US" sz="1400" b="0" dirty="0" err="1" smtClean="0"/>
                        <a:t>na</a:t>
                      </a:r>
                      <a:r>
                        <a:rPr lang="en-US" sz="1400" b="0" dirty="0" smtClean="0"/>
                        <a:t> </a:t>
                      </a:r>
                      <a:r>
                        <a:rPr lang="en-US" sz="1400" b="0" dirty="0" err="1" smtClean="0"/>
                        <a:t>toplotu</a:t>
                      </a:r>
                      <a:r>
                        <a:rPr lang="en-US" sz="1400" b="0" dirty="0" smtClean="0"/>
                        <a:t> </a:t>
                      </a:r>
                      <a:r>
                        <a:rPr lang="en-US" sz="1400" b="0" dirty="0" err="1" smtClean="0"/>
                        <a:t>i</a:t>
                      </a:r>
                      <a:r>
                        <a:rPr lang="en-US" sz="1400" b="0" dirty="0" smtClean="0"/>
                        <a:t> </a:t>
                      </a:r>
                      <a:r>
                        <a:rPr lang="en-US" sz="1400" b="0" dirty="0" err="1" smtClean="0"/>
                        <a:t>stopi</a:t>
                      </a:r>
                      <a:r>
                        <a:rPr lang="en-US" sz="1400" b="0" dirty="0" smtClean="0"/>
                        <a:t> </a:t>
                      </a:r>
                      <a:r>
                        <a:rPr lang="en-US" sz="1400" b="0" dirty="0" err="1" smtClean="0"/>
                        <a:t>znojenja</a:t>
                      </a:r>
                      <a:r>
                        <a:rPr lang="en-US" sz="1400" b="0" dirty="0" smtClean="0"/>
                        <a:t>: </a:t>
                      </a:r>
                      <a:r>
                        <a:rPr lang="en-US" sz="1400" b="0" dirty="0" err="1" smtClean="0"/>
                        <a:t>višak</a:t>
                      </a:r>
                      <a:r>
                        <a:rPr lang="en-US" sz="1400" b="0" dirty="0" smtClean="0"/>
                        <a:t> </a:t>
                      </a:r>
                      <a:r>
                        <a:rPr lang="en-US" sz="1400" b="0" dirty="0" err="1" smtClean="0"/>
                        <a:t>telesne</a:t>
                      </a:r>
                      <a:r>
                        <a:rPr lang="en-US" sz="1400" b="0" dirty="0" smtClean="0"/>
                        <a:t> </a:t>
                      </a:r>
                      <a:r>
                        <a:rPr lang="en-US" sz="1400" b="0" dirty="0" err="1" smtClean="0"/>
                        <a:t>mase</a:t>
                      </a:r>
                      <a:r>
                        <a:rPr lang="en-US" sz="1400" b="0" dirty="0" smtClean="0"/>
                        <a:t> </a:t>
                      </a:r>
                      <a:r>
                        <a:rPr lang="en-US" sz="1400" b="0" dirty="0" err="1" smtClean="0"/>
                        <a:t>povećava</a:t>
                      </a:r>
                      <a:r>
                        <a:rPr lang="en-US" sz="1400" b="0" dirty="0" smtClean="0"/>
                        <a:t> </a:t>
                      </a:r>
                      <a:r>
                        <a:rPr lang="en-US" sz="1400" b="0" dirty="0" err="1" smtClean="0"/>
                        <a:t>metaboličku</a:t>
                      </a:r>
                      <a:r>
                        <a:rPr lang="en-US" sz="1400" b="0" dirty="0" smtClean="0"/>
                        <a:t> </a:t>
                      </a:r>
                      <a:r>
                        <a:rPr lang="en-US" sz="1400" b="0" dirty="0" err="1" smtClean="0"/>
                        <a:t>proizvodnju</a:t>
                      </a:r>
                      <a:r>
                        <a:rPr lang="en-US" sz="1400" b="0" dirty="0" smtClean="0"/>
                        <a:t> </a:t>
                      </a:r>
                      <a:r>
                        <a:rPr lang="en-US" sz="1400" b="0" dirty="0" err="1" smtClean="0"/>
                        <a:t>toplote</a:t>
                      </a:r>
                      <a:r>
                        <a:rPr lang="en-US" sz="1400" b="0" dirty="0" smtClean="0"/>
                        <a:t>.</a:t>
                      </a:r>
                      <a:endParaRPr lang="en-US" sz="1400" b="0" dirty="0"/>
                    </a:p>
                  </a:txBody>
                  <a:tcPr anchor="ctr"/>
                </a:tc>
                <a:extLst>
                  <a:ext uri="{0D108BD9-81ED-4DB2-BD59-A6C34878D82A}">
                    <a16:rowId xmlns:a16="http://schemas.microsoft.com/office/drawing/2014/main" val="1444543203"/>
                  </a:ext>
                </a:extLst>
              </a:tr>
              <a:tr h="783776">
                <a:tc>
                  <a:txBody>
                    <a:bodyPr/>
                    <a:lstStyle/>
                    <a:p>
                      <a:pPr rtl="0"/>
                      <a:r>
                        <a:rPr lang="sr-Latn-RS" sz="1400" b="1" dirty="0" smtClean="0"/>
                        <a:t>Prethodne bolesti</a:t>
                      </a:r>
                      <a:endParaRPr lang="hu-HU" sz="1400" b="1" dirty="0"/>
                    </a:p>
                  </a:txBody>
                  <a:tcPr anchor="ctr"/>
                </a:tc>
                <a:tc>
                  <a:txBody>
                    <a:bodyPr/>
                    <a:lstStyle/>
                    <a:p>
                      <a:pPr rtl="0"/>
                      <a:r>
                        <a:rPr lang="en-US" sz="1400" b="0" dirty="0" err="1" smtClean="0"/>
                        <a:t>Radnici</a:t>
                      </a:r>
                      <a:r>
                        <a:rPr lang="en-US" sz="1400" b="0" dirty="0" smtClean="0"/>
                        <a:t> </a:t>
                      </a:r>
                      <a:r>
                        <a:rPr lang="en-US" sz="1400" b="0" dirty="0" err="1" smtClean="0"/>
                        <a:t>sa</a:t>
                      </a:r>
                      <a:r>
                        <a:rPr lang="en-US" sz="1400" b="0" dirty="0" smtClean="0"/>
                        <a:t> </a:t>
                      </a:r>
                      <a:r>
                        <a:rPr lang="en-US" sz="1400" b="0" dirty="0" err="1" smtClean="0"/>
                        <a:t>prethodnim</a:t>
                      </a:r>
                      <a:r>
                        <a:rPr lang="en-US" sz="1400" b="0" dirty="0" smtClean="0"/>
                        <a:t> </a:t>
                      </a:r>
                      <a:r>
                        <a:rPr lang="en-US" sz="1400" b="0" dirty="0" err="1" smtClean="0"/>
                        <a:t>toplotnim</a:t>
                      </a:r>
                      <a:r>
                        <a:rPr lang="en-US" sz="1400" b="0" dirty="0" smtClean="0"/>
                        <a:t> </a:t>
                      </a:r>
                      <a:r>
                        <a:rPr lang="en-US" sz="1400" b="0" dirty="0" err="1" smtClean="0"/>
                        <a:t>povredama</a:t>
                      </a:r>
                      <a:r>
                        <a:rPr lang="en-US" sz="1400" b="0" dirty="0" smtClean="0"/>
                        <a:t>, </a:t>
                      </a:r>
                      <a:r>
                        <a:rPr lang="en-US" sz="1400" b="0" dirty="0" err="1" smtClean="0"/>
                        <a:t>gojaznošću</a:t>
                      </a:r>
                      <a:r>
                        <a:rPr lang="en-US" sz="1400" b="0" dirty="0" smtClean="0"/>
                        <a:t> </a:t>
                      </a:r>
                      <a:r>
                        <a:rPr lang="en-US" sz="1400" b="0" dirty="0" err="1" smtClean="0"/>
                        <a:t>ili</a:t>
                      </a:r>
                      <a:r>
                        <a:rPr lang="en-US" sz="1400" b="0" dirty="0" smtClean="0"/>
                        <a:t> </a:t>
                      </a:r>
                      <a:r>
                        <a:rPr lang="en-US" sz="1400" b="0" dirty="0" err="1" smtClean="0"/>
                        <a:t>postojećom</a:t>
                      </a:r>
                      <a:r>
                        <a:rPr lang="en-US" sz="1400" b="0" dirty="0" smtClean="0"/>
                        <a:t> </a:t>
                      </a:r>
                      <a:r>
                        <a:rPr lang="en-US" sz="1400" b="0" dirty="0" err="1" smtClean="0"/>
                        <a:t>bolešću</a:t>
                      </a:r>
                      <a:r>
                        <a:rPr lang="en-US" sz="1400" b="0" dirty="0" smtClean="0"/>
                        <a:t> </a:t>
                      </a:r>
                      <a:r>
                        <a:rPr lang="en-US" sz="1400" b="0" dirty="0" err="1" smtClean="0"/>
                        <a:t>kao</a:t>
                      </a:r>
                      <a:r>
                        <a:rPr lang="en-US" sz="1400" b="0" dirty="0" smtClean="0"/>
                        <a:t> </a:t>
                      </a:r>
                      <a:r>
                        <a:rPr lang="en-US" sz="1400" b="0" dirty="0" err="1" smtClean="0"/>
                        <a:t>što</a:t>
                      </a:r>
                      <a:r>
                        <a:rPr lang="en-US" sz="1400" b="0" dirty="0" smtClean="0"/>
                        <a:t> </a:t>
                      </a:r>
                      <a:r>
                        <a:rPr lang="en-US" sz="1400" b="0" dirty="0" err="1" smtClean="0"/>
                        <a:t>su</a:t>
                      </a:r>
                      <a:r>
                        <a:rPr lang="en-US" sz="1400" b="0" dirty="0" smtClean="0"/>
                        <a:t> </a:t>
                      </a:r>
                      <a:r>
                        <a:rPr lang="en-US" sz="1400" b="0" dirty="0" err="1" smtClean="0"/>
                        <a:t>kardiovaskularne</a:t>
                      </a:r>
                      <a:r>
                        <a:rPr lang="en-US" sz="1400" b="0" dirty="0" smtClean="0"/>
                        <a:t> </a:t>
                      </a:r>
                      <a:r>
                        <a:rPr lang="en-US" sz="1400" b="0" dirty="0" err="1" smtClean="0"/>
                        <a:t>bolesti</a:t>
                      </a:r>
                      <a:r>
                        <a:rPr lang="en-US" sz="1400" b="0" dirty="0" smtClean="0"/>
                        <a:t> </a:t>
                      </a:r>
                      <a:r>
                        <a:rPr lang="en-US" sz="1400" b="0" dirty="0" err="1" smtClean="0"/>
                        <a:t>ili</a:t>
                      </a:r>
                      <a:r>
                        <a:rPr lang="en-US" sz="1400" b="0" dirty="0" smtClean="0"/>
                        <a:t> </a:t>
                      </a:r>
                      <a:r>
                        <a:rPr lang="en-US" sz="1400" b="0" dirty="0" err="1" smtClean="0"/>
                        <a:t>hronične</a:t>
                      </a:r>
                      <a:r>
                        <a:rPr lang="en-US" sz="1400" b="0" dirty="0" smtClean="0"/>
                        <a:t> </a:t>
                      </a:r>
                      <a:r>
                        <a:rPr lang="en-US" sz="1400" b="0" dirty="0" err="1" smtClean="0"/>
                        <a:t>respiratorne</a:t>
                      </a:r>
                      <a:r>
                        <a:rPr lang="en-US" sz="1400" b="0" dirty="0" smtClean="0"/>
                        <a:t> </a:t>
                      </a:r>
                      <a:r>
                        <a:rPr lang="en-US" sz="1400" b="0" dirty="0" err="1" smtClean="0"/>
                        <a:t>bolesti</a:t>
                      </a:r>
                      <a:r>
                        <a:rPr lang="en-US" sz="1400" b="0" dirty="0" smtClean="0"/>
                        <a:t>, </a:t>
                      </a:r>
                      <a:r>
                        <a:rPr lang="en-US" sz="1400" b="0" dirty="0" err="1" smtClean="0"/>
                        <a:t>stariji</a:t>
                      </a:r>
                      <a:r>
                        <a:rPr lang="en-US" sz="1400" b="0" dirty="0" smtClean="0"/>
                        <a:t>, </a:t>
                      </a:r>
                      <a:r>
                        <a:rPr lang="en-US" sz="1400" b="0" dirty="0" err="1" smtClean="0"/>
                        <a:t>deca</a:t>
                      </a:r>
                      <a:r>
                        <a:rPr lang="en-US" sz="1400" b="0" dirty="0" smtClean="0"/>
                        <a:t> </a:t>
                      </a:r>
                      <a:r>
                        <a:rPr lang="en-US" sz="1400" b="0" dirty="0" err="1" smtClean="0"/>
                        <a:t>ili</a:t>
                      </a:r>
                      <a:r>
                        <a:rPr lang="en-US" sz="1400" b="0" dirty="0" smtClean="0"/>
                        <a:t> </a:t>
                      </a:r>
                      <a:r>
                        <a:rPr lang="en-US" sz="1400" b="0" dirty="0" err="1" smtClean="0"/>
                        <a:t>drugi</a:t>
                      </a:r>
                      <a:r>
                        <a:rPr lang="en-US" sz="1400" b="0" dirty="0" smtClean="0"/>
                        <a:t> </a:t>
                      </a:r>
                      <a:r>
                        <a:rPr lang="en-US" sz="1400" b="0" dirty="0" err="1" smtClean="0"/>
                        <a:t>koji</a:t>
                      </a:r>
                      <a:r>
                        <a:rPr lang="en-US" sz="1400" b="0" dirty="0" smtClean="0"/>
                        <a:t> se </a:t>
                      </a:r>
                      <a:r>
                        <a:rPr lang="en-US" sz="1400" b="0" dirty="0" err="1" smtClean="0"/>
                        <a:t>bave</a:t>
                      </a:r>
                      <a:r>
                        <a:rPr lang="en-US" sz="1400" b="0" dirty="0" smtClean="0"/>
                        <a:t> </a:t>
                      </a:r>
                      <a:r>
                        <a:rPr lang="en-US" sz="1400" b="0" dirty="0" err="1" smtClean="0"/>
                        <a:t>termički</a:t>
                      </a:r>
                      <a:r>
                        <a:rPr lang="en-US" sz="1400" b="0" dirty="0" smtClean="0"/>
                        <a:t> </a:t>
                      </a:r>
                      <a:r>
                        <a:rPr lang="en-US" sz="1400" b="0" dirty="0" err="1" smtClean="0"/>
                        <a:t>stresnim</a:t>
                      </a:r>
                      <a:r>
                        <a:rPr lang="en-US" sz="1400" b="0" dirty="0" smtClean="0"/>
                        <a:t> </a:t>
                      </a:r>
                      <a:r>
                        <a:rPr lang="en-US" sz="1400" b="0" dirty="0" err="1" smtClean="0"/>
                        <a:t>zanimanjima</a:t>
                      </a:r>
                      <a:r>
                        <a:rPr lang="en-US" sz="1400" b="0" dirty="0" smtClean="0"/>
                        <a:t> </a:t>
                      </a:r>
                      <a:r>
                        <a:rPr lang="en-US" sz="1400" b="0" dirty="0" err="1" smtClean="0"/>
                        <a:t>i</a:t>
                      </a:r>
                      <a:r>
                        <a:rPr lang="en-US" sz="1400" b="0" dirty="0" smtClean="0"/>
                        <a:t> </a:t>
                      </a:r>
                      <a:r>
                        <a:rPr lang="en-US" sz="1400" b="0" dirty="0" err="1" smtClean="0"/>
                        <a:t>koji</a:t>
                      </a:r>
                      <a:r>
                        <a:rPr lang="en-US" sz="1400" b="0" dirty="0" smtClean="0"/>
                        <a:t> </a:t>
                      </a:r>
                      <a:r>
                        <a:rPr lang="en-US" sz="1400" b="0" dirty="0" err="1" smtClean="0"/>
                        <a:t>nisu</a:t>
                      </a:r>
                      <a:r>
                        <a:rPr lang="en-US" sz="1400" b="0" dirty="0" smtClean="0"/>
                        <a:t> </a:t>
                      </a:r>
                      <a:r>
                        <a:rPr lang="en-US" sz="1400" b="0" dirty="0" err="1" smtClean="0"/>
                        <a:t>aklimatizovani</a:t>
                      </a:r>
                      <a:r>
                        <a:rPr lang="en-US" sz="1400" b="0" dirty="0" smtClean="0"/>
                        <a:t> </a:t>
                      </a:r>
                      <a:r>
                        <a:rPr lang="en-US" sz="1400" b="0" dirty="0" err="1" smtClean="0"/>
                        <a:t>mogu</a:t>
                      </a:r>
                      <a:r>
                        <a:rPr lang="en-US" sz="1400" b="0" dirty="0" smtClean="0"/>
                        <a:t> </a:t>
                      </a:r>
                      <a:r>
                        <a:rPr lang="en-US" sz="1400" b="0" dirty="0" err="1" smtClean="0"/>
                        <a:t>biti</a:t>
                      </a:r>
                      <a:r>
                        <a:rPr lang="en-US" sz="1400" b="0" dirty="0" smtClean="0"/>
                        <a:t> </a:t>
                      </a:r>
                      <a:r>
                        <a:rPr lang="en-US" sz="1400" b="0" dirty="0" err="1" smtClean="0"/>
                        <a:t>izloženi</a:t>
                      </a:r>
                      <a:r>
                        <a:rPr lang="en-US" sz="1400" b="0" dirty="0" smtClean="0"/>
                        <a:t> </a:t>
                      </a:r>
                      <a:r>
                        <a:rPr lang="en-US" sz="1400" b="0" dirty="0" err="1" smtClean="0"/>
                        <a:t>većem</a:t>
                      </a:r>
                      <a:r>
                        <a:rPr lang="en-US" sz="1400" b="0" dirty="0" smtClean="0"/>
                        <a:t> </a:t>
                      </a:r>
                      <a:r>
                        <a:rPr lang="en-US" sz="1400" b="0" dirty="0" err="1" smtClean="0"/>
                        <a:t>riziku</a:t>
                      </a:r>
                      <a:r>
                        <a:rPr lang="en-US" sz="1400" b="0" dirty="0" smtClean="0"/>
                        <a:t> od </a:t>
                      </a:r>
                      <a:r>
                        <a:rPr lang="en-US" sz="1400" b="0" dirty="0" err="1" smtClean="0"/>
                        <a:t>toplotnih</a:t>
                      </a:r>
                      <a:r>
                        <a:rPr lang="en-US" sz="1400" b="0" dirty="0" smtClean="0"/>
                        <a:t> </a:t>
                      </a:r>
                      <a:r>
                        <a:rPr lang="en-US" sz="1400" b="0" dirty="0" err="1" smtClean="0"/>
                        <a:t>bolesti</a:t>
                      </a:r>
                      <a:r>
                        <a:rPr lang="en-US" sz="1400" b="0" dirty="0" smtClean="0"/>
                        <a:t>.</a:t>
                      </a:r>
                      <a:endParaRPr lang="en-US" sz="1400" b="0" dirty="0"/>
                    </a:p>
                  </a:txBody>
                  <a:tcPr anchor="ctr"/>
                </a:tc>
                <a:extLst>
                  <a:ext uri="{0D108BD9-81ED-4DB2-BD59-A6C34878D82A}">
                    <a16:rowId xmlns:a16="http://schemas.microsoft.com/office/drawing/2014/main" val="1632600765"/>
                  </a:ext>
                </a:extLst>
              </a:tr>
              <a:tr h="555175">
                <a:tc>
                  <a:txBody>
                    <a:bodyPr/>
                    <a:lstStyle/>
                    <a:p>
                      <a:pPr rtl="0"/>
                      <a:r>
                        <a:rPr lang="en-US" sz="1400" b="1" dirty="0" err="1" smtClean="0"/>
                        <a:t>Veoma</a:t>
                      </a:r>
                      <a:r>
                        <a:rPr lang="en-US" sz="1400" b="1" dirty="0" smtClean="0"/>
                        <a:t> mala </a:t>
                      </a:r>
                      <a:r>
                        <a:rPr lang="en-US" sz="1400" b="1" dirty="0" err="1" smtClean="0"/>
                        <a:t>veličina</a:t>
                      </a:r>
                      <a:r>
                        <a:rPr lang="en-US" sz="1400" b="1" dirty="0" smtClean="0"/>
                        <a:t> </a:t>
                      </a:r>
                      <a:r>
                        <a:rPr lang="en-US" sz="1400" b="1" dirty="0" err="1" smtClean="0"/>
                        <a:t>tela</a:t>
                      </a:r>
                      <a:r>
                        <a:rPr lang="en-US" sz="1400" b="1" dirty="0" smtClean="0"/>
                        <a:t>, </a:t>
                      </a:r>
                      <a:r>
                        <a:rPr lang="en-US" sz="1400" b="1" dirty="0" err="1" smtClean="0"/>
                        <a:t>niži</a:t>
                      </a:r>
                      <a:r>
                        <a:rPr lang="en-US" sz="1400" b="1" dirty="0" smtClean="0"/>
                        <a:t> </a:t>
                      </a:r>
                      <a:r>
                        <a:rPr lang="en-US" sz="1400" b="1" dirty="0" err="1" smtClean="0"/>
                        <a:t>socioekonomski</a:t>
                      </a:r>
                      <a:r>
                        <a:rPr lang="en-US" sz="1400" b="1" dirty="0" smtClean="0"/>
                        <a:t> status</a:t>
                      </a:r>
                      <a:endParaRPr lang="en-US" sz="1400" b="1" dirty="0"/>
                    </a:p>
                  </a:txBody>
                  <a:tcPr anchor="ctr"/>
                </a:tc>
                <a:tc>
                  <a:txBody>
                    <a:bodyPr/>
                    <a:lstStyle/>
                    <a:p>
                      <a:pPr rtl="0"/>
                      <a:r>
                        <a:rPr lang="en-US" sz="1400" b="0" dirty="0" smtClean="0"/>
                        <a:t>Oni </a:t>
                      </a:r>
                      <a:r>
                        <a:rPr lang="en-US" sz="1400" b="0" dirty="0" err="1" smtClean="0"/>
                        <a:t>koji</a:t>
                      </a:r>
                      <a:r>
                        <a:rPr lang="en-US" sz="1400" b="0" dirty="0" smtClean="0"/>
                        <a:t> </a:t>
                      </a:r>
                      <a:r>
                        <a:rPr lang="en-US" sz="1400" b="0" dirty="0" err="1" smtClean="0"/>
                        <a:t>žive</a:t>
                      </a:r>
                      <a:r>
                        <a:rPr lang="en-US" sz="1400" b="0" dirty="0" smtClean="0"/>
                        <a:t> u </a:t>
                      </a:r>
                      <a:r>
                        <a:rPr lang="en-US" sz="1400" b="0" dirty="0" err="1" smtClean="0"/>
                        <a:t>siromaštvu</a:t>
                      </a:r>
                      <a:r>
                        <a:rPr lang="en-US" sz="1400" b="0" dirty="0" smtClean="0"/>
                        <a:t> </a:t>
                      </a:r>
                      <a:r>
                        <a:rPr lang="en-US" sz="1400" b="0" dirty="0" err="1" smtClean="0"/>
                        <a:t>ili</a:t>
                      </a:r>
                      <a:r>
                        <a:rPr lang="en-US" sz="1400" b="0" dirty="0" smtClean="0"/>
                        <a:t> </a:t>
                      </a:r>
                      <a:r>
                        <a:rPr lang="en-US" sz="1400" b="0" dirty="0" err="1" smtClean="0"/>
                        <a:t>imaju</a:t>
                      </a:r>
                      <a:r>
                        <a:rPr lang="en-US" sz="1400" b="0" dirty="0" smtClean="0"/>
                        <a:t> </a:t>
                      </a:r>
                      <a:r>
                        <a:rPr lang="en-US" sz="1400" b="0" dirty="0" err="1" smtClean="0"/>
                        <a:t>malu</a:t>
                      </a:r>
                      <a:r>
                        <a:rPr lang="en-US" sz="1400" b="0" dirty="0" smtClean="0"/>
                        <a:t> </a:t>
                      </a:r>
                      <a:r>
                        <a:rPr lang="en-US" sz="1400" b="0" dirty="0" err="1" smtClean="0"/>
                        <a:t>telesnu</a:t>
                      </a:r>
                      <a:r>
                        <a:rPr lang="en-US" sz="1400" b="0" dirty="0" smtClean="0"/>
                        <a:t> </a:t>
                      </a:r>
                      <a:r>
                        <a:rPr lang="en-US" sz="1400" b="0" dirty="0" err="1" smtClean="0"/>
                        <a:t>veličinu</a:t>
                      </a:r>
                      <a:r>
                        <a:rPr lang="en-US" sz="1400" b="0" dirty="0" smtClean="0"/>
                        <a:t> </a:t>
                      </a:r>
                      <a:r>
                        <a:rPr lang="en-US" sz="1400" b="0" dirty="0" err="1" smtClean="0"/>
                        <a:t>podložni</a:t>
                      </a:r>
                      <a:r>
                        <a:rPr lang="en-US" sz="1400" b="0" dirty="0" smtClean="0"/>
                        <a:t> </a:t>
                      </a:r>
                      <a:r>
                        <a:rPr lang="en-US" sz="1400" b="0" dirty="0" err="1" smtClean="0"/>
                        <a:t>su</a:t>
                      </a:r>
                      <a:r>
                        <a:rPr lang="en-US" sz="1400" b="0" dirty="0" smtClean="0"/>
                        <a:t> </a:t>
                      </a:r>
                      <a:r>
                        <a:rPr lang="en-US" sz="1400" b="0" dirty="0" err="1" smtClean="0"/>
                        <a:t>toplotnom</a:t>
                      </a:r>
                      <a:r>
                        <a:rPr lang="en-US" sz="1400" b="0" dirty="0" smtClean="0"/>
                        <a:t> </a:t>
                      </a:r>
                      <a:r>
                        <a:rPr lang="en-US" sz="1400" b="0" dirty="0" err="1" smtClean="0"/>
                        <a:t>stresu</a:t>
                      </a:r>
                      <a:r>
                        <a:rPr lang="en-US" sz="1400" b="0" dirty="0" smtClean="0"/>
                        <a:t> </a:t>
                      </a:r>
                      <a:r>
                        <a:rPr lang="en-US" sz="1400" b="0" dirty="0" err="1" smtClean="0"/>
                        <a:t>zbog</a:t>
                      </a:r>
                      <a:r>
                        <a:rPr lang="en-US" sz="1400" b="0" dirty="0" smtClean="0"/>
                        <a:t> </a:t>
                      </a:r>
                      <a:r>
                        <a:rPr lang="en-US" sz="1400" b="0" dirty="0" err="1" smtClean="0"/>
                        <a:t>mogućnosti</a:t>
                      </a:r>
                      <a:r>
                        <a:rPr lang="en-US" sz="1400" b="0" dirty="0" smtClean="0"/>
                        <a:t> </a:t>
                      </a:r>
                      <a:r>
                        <a:rPr lang="en-US" sz="1400" b="0" dirty="0" err="1" smtClean="0"/>
                        <a:t>višestruke</a:t>
                      </a:r>
                      <a:r>
                        <a:rPr lang="en-US" sz="1400" b="0" dirty="0" smtClean="0"/>
                        <a:t> </a:t>
                      </a:r>
                      <a:r>
                        <a:rPr lang="en-US" sz="1400" b="0" dirty="0" err="1" smtClean="0"/>
                        <a:t>izloženosti</a:t>
                      </a:r>
                      <a:r>
                        <a:rPr lang="en-US" sz="1400" b="0" dirty="0" smtClean="0"/>
                        <a:t>, </a:t>
                      </a:r>
                      <a:r>
                        <a:rPr lang="en-US" sz="1400" b="0" dirty="0" err="1" smtClean="0"/>
                        <a:t>lošije</a:t>
                      </a:r>
                      <a:r>
                        <a:rPr lang="en-US" sz="1400" b="0" dirty="0" smtClean="0"/>
                        <a:t> </a:t>
                      </a:r>
                      <a:r>
                        <a:rPr lang="en-US" sz="1400" b="0" dirty="0" err="1" smtClean="0"/>
                        <a:t>ishrane</a:t>
                      </a:r>
                      <a:r>
                        <a:rPr lang="en-US" sz="1400" b="0" dirty="0" smtClean="0"/>
                        <a:t> </a:t>
                      </a:r>
                      <a:r>
                        <a:rPr lang="en-US" sz="1400" b="0" dirty="0" err="1" smtClean="0"/>
                        <a:t>i</a:t>
                      </a:r>
                      <a:r>
                        <a:rPr lang="en-US" sz="1400" b="0" dirty="0" smtClean="0"/>
                        <a:t> </a:t>
                      </a:r>
                      <a:r>
                        <a:rPr lang="en-US" sz="1400" b="0" dirty="0" err="1" smtClean="0"/>
                        <a:t>nedostatka</a:t>
                      </a:r>
                      <a:r>
                        <a:rPr lang="en-US" sz="1400" b="0" dirty="0" smtClean="0"/>
                        <a:t> </a:t>
                      </a:r>
                      <a:r>
                        <a:rPr lang="en-US" sz="1400" b="0" dirty="0" err="1" smtClean="0"/>
                        <a:t>pristupa</a:t>
                      </a:r>
                      <a:r>
                        <a:rPr lang="en-US" sz="1400" b="0" dirty="0" smtClean="0"/>
                        <a:t> </a:t>
                      </a:r>
                      <a:r>
                        <a:rPr lang="en-US" sz="1400" b="0" dirty="0" err="1" smtClean="0"/>
                        <a:t>medicinskoj</a:t>
                      </a:r>
                      <a:r>
                        <a:rPr lang="en-US" sz="1400" b="0" dirty="0" smtClean="0"/>
                        <a:t> </a:t>
                      </a:r>
                      <a:r>
                        <a:rPr lang="en-US" sz="1400" b="0" dirty="0" err="1" smtClean="0"/>
                        <a:t>nezi</a:t>
                      </a:r>
                      <a:r>
                        <a:rPr lang="en-US" sz="1400" b="0" dirty="0" smtClean="0"/>
                        <a:t>.</a:t>
                      </a:r>
                      <a:endParaRPr lang="en-US" sz="1400" b="0" dirty="0"/>
                    </a:p>
                  </a:txBody>
                  <a:tcPr anchor="ctr"/>
                </a:tc>
                <a:extLst>
                  <a:ext uri="{0D108BD9-81ED-4DB2-BD59-A6C34878D82A}">
                    <a16:rowId xmlns:a16="http://schemas.microsoft.com/office/drawing/2014/main" val="2226551038"/>
                  </a:ext>
                </a:extLst>
              </a:tr>
              <a:tr h="555175">
                <a:tc>
                  <a:txBody>
                    <a:bodyPr/>
                    <a:lstStyle/>
                    <a:p>
                      <a:pPr rtl="0"/>
                      <a:r>
                        <a:rPr lang="sr" sz="1400" b="1" dirty="0" smtClean="0"/>
                        <a:t>Trudnoća</a:t>
                      </a:r>
                      <a:endParaRPr lang="hu-HU" sz="1400" b="1" dirty="0"/>
                    </a:p>
                  </a:txBody>
                  <a:tcPr anchor="ctr"/>
                </a:tc>
                <a:tc>
                  <a:txBody>
                    <a:bodyPr/>
                    <a:lstStyle/>
                    <a:p>
                      <a:pPr rtl="0"/>
                      <a:r>
                        <a:rPr lang="en-US" sz="1400" b="0" dirty="0" err="1" smtClean="0"/>
                        <a:t>Neke</a:t>
                      </a:r>
                      <a:r>
                        <a:rPr lang="en-US" sz="1400" b="0" dirty="0" smtClean="0"/>
                        <a:t> </a:t>
                      </a:r>
                      <a:r>
                        <a:rPr lang="en-US" sz="1400" b="0" dirty="0" err="1" smtClean="0"/>
                        <a:t>osobe</a:t>
                      </a:r>
                      <a:r>
                        <a:rPr lang="en-US" sz="1400" b="0" dirty="0" smtClean="0"/>
                        <a:t> </a:t>
                      </a:r>
                      <a:r>
                        <a:rPr lang="en-US" sz="1400" b="0" dirty="0" err="1" smtClean="0"/>
                        <a:t>sa</a:t>
                      </a:r>
                      <a:r>
                        <a:rPr lang="en-US" sz="1400" b="0" dirty="0" smtClean="0"/>
                        <a:t> </a:t>
                      </a:r>
                      <a:r>
                        <a:rPr lang="en-US" sz="1400" b="0" dirty="0" err="1" smtClean="0"/>
                        <a:t>postojećim</a:t>
                      </a:r>
                      <a:r>
                        <a:rPr lang="en-US" sz="1400" b="0" dirty="0" smtClean="0"/>
                        <a:t> </a:t>
                      </a:r>
                      <a:r>
                        <a:rPr lang="en-US" sz="1400" b="0" dirty="0" err="1" smtClean="0"/>
                        <a:t>zdravstvenim</a:t>
                      </a:r>
                      <a:r>
                        <a:rPr lang="en-US" sz="1400" b="0" dirty="0" smtClean="0"/>
                        <a:t> </a:t>
                      </a:r>
                      <a:r>
                        <a:rPr lang="en-US" sz="1400" b="0" dirty="0" err="1" smtClean="0"/>
                        <a:t>stanjima</a:t>
                      </a:r>
                      <a:r>
                        <a:rPr lang="en-US" sz="1400" b="0" dirty="0" smtClean="0"/>
                        <a:t> (</a:t>
                      </a:r>
                      <a:r>
                        <a:rPr lang="en-US" sz="1400" b="0" dirty="0" err="1" smtClean="0"/>
                        <a:t>koji</a:t>
                      </a:r>
                      <a:r>
                        <a:rPr lang="en-US" sz="1400" b="0" dirty="0" smtClean="0"/>
                        <a:t> </a:t>
                      </a:r>
                      <a:r>
                        <a:rPr lang="en-US" sz="1400" b="0" dirty="0" err="1" smtClean="0"/>
                        <a:t>su</a:t>
                      </a:r>
                      <a:r>
                        <a:rPr lang="en-US" sz="1400" b="0" dirty="0" smtClean="0"/>
                        <a:t> </a:t>
                      </a:r>
                      <a:r>
                        <a:rPr lang="en-US" sz="1400" b="0" dirty="0" err="1" smtClean="0"/>
                        <a:t>oslabili</a:t>
                      </a:r>
                      <a:r>
                        <a:rPr lang="en-US" sz="1400" b="0" dirty="0" smtClean="0"/>
                        <a:t> </a:t>
                      </a:r>
                      <a:r>
                        <a:rPr lang="en-US" sz="1400" b="0" dirty="0" err="1" smtClean="0"/>
                        <a:t>imuni</a:t>
                      </a:r>
                      <a:r>
                        <a:rPr lang="en-US" sz="1400" b="0" dirty="0" smtClean="0"/>
                        <a:t> </a:t>
                      </a:r>
                      <a:r>
                        <a:rPr lang="en-US" sz="1400" b="0" dirty="0" err="1" smtClean="0"/>
                        <a:t>sistem</a:t>
                      </a:r>
                      <a:r>
                        <a:rPr lang="en-US" sz="1400" b="0" dirty="0" smtClean="0"/>
                        <a:t> </a:t>
                      </a:r>
                      <a:r>
                        <a:rPr lang="en-US" sz="1400" b="0" dirty="0" err="1" smtClean="0"/>
                        <a:t>trudnoćom</a:t>
                      </a:r>
                      <a:r>
                        <a:rPr lang="en-US" sz="1400" b="0" dirty="0" smtClean="0"/>
                        <a:t>, </a:t>
                      </a:r>
                      <a:r>
                        <a:rPr lang="en-US" sz="1400" b="0" dirty="0" err="1" smtClean="0"/>
                        <a:t>dijabetesom</a:t>
                      </a:r>
                      <a:r>
                        <a:rPr lang="en-US" sz="1400" b="0" dirty="0" smtClean="0"/>
                        <a:t> </a:t>
                      </a:r>
                      <a:r>
                        <a:rPr lang="en-US" sz="1400" b="0" dirty="0" err="1" smtClean="0"/>
                        <a:t>i</a:t>
                      </a:r>
                      <a:r>
                        <a:rPr lang="en-US" sz="1400" b="0" dirty="0" smtClean="0"/>
                        <a:t> </a:t>
                      </a:r>
                      <a:r>
                        <a:rPr lang="en-US" sz="1400" b="0" dirty="0" err="1" smtClean="0"/>
                        <a:t>autoimunim</a:t>
                      </a:r>
                      <a:r>
                        <a:rPr lang="en-US" sz="1400" b="0" dirty="0" smtClean="0"/>
                        <a:t> </a:t>
                      </a:r>
                      <a:r>
                        <a:rPr lang="en-US" sz="1400" b="0" dirty="0" err="1" smtClean="0"/>
                        <a:t>bolestima</a:t>
                      </a:r>
                      <a:r>
                        <a:rPr lang="en-US" sz="1400" b="0" dirty="0" smtClean="0"/>
                        <a:t>) </a:t>
                      </a:r>
                      <a:r>
                        <a:rPr lang="en-US" sz="1400" b="0" dirty="0" err="1" smtClean="0"/>
                        <a:t>mogu</a:t>
                      </a:r>
                      <a:r>
                        <a:rPr lang="en-US" sz="1400" b="0" dirty="0" smtClean="0"/>
                        <a:t> </a:t>
                      </a:r>
                      <a:r>
                        <a:rPr lang="en-US" sz="1400" b="0" dirty="0" err="1" smtClean="0"/>
                        <a:t>biti</a:t>
                      </a:r>
                      <a:r>
                        <a:rPr lang="en-US" sz="1400" b="0" dirty="0" smtClean="0"/>
                        <a:t> </a:t>
                      </a:r>
                      <a:r>
                        <a:rPr lang="en-US" sz="1400" b="0" dirty="0" err="1" smtClean="0"/>
                        <a:t>osetljiviji</a:t>
                      </a:r>
                      <a:r>
                        <a:rPr lang="en-US" sz="1400" b="0" dirty="0" smtClean="0"/>
                        <a:t> </a:t>
                      </a:r>
                      <a:r>
                        <a:rPr lang="en-US" sz="1400" b="0" dirty="0" err="1" smtClean="0"/>
                        <a:t>na</a:t>
                      </a:r>
                      <a:r>
                        <a:rPr lang="en-US" sz="1400" b="0" dirty="0" smtClean="0"/>
                        <a:t> </a:t>
                      </a:r>
                      <a:r>
                        <a:rPr lang="en-US" sz="1400" b="0" dirty="0" err="1" smtClean="0"/>
                        <a:t>plesni</a:t>
                      </a:r>
                      <a:r>
                        <a:rPr lang="en-US" sz="1400" b="0" dirty="0" smtClean="0"/>
                        <a:t>.</a:t>
                      </a:r>
                      <a:endParaRPr lang="sr" sz="1400" b="0" dirty="0"/>
                    </a:p>
                  </a:txBody>
                  <a:tcPr anchor="ctr"/>
                </a:tc>
                <a:extLst>
                  <a:ext uri="{0D108BD9-81ED-4DB2-BD59-A6C34878D82A}">
                    <a16:rowId xmlns:a16="http://schemas.microsoft.com/office/drawing/2014/main" val="2714173871"/>
                  </a:ext>
                </a:extLst>
              </a:tr>
              <a:tr h="555175">
                <a:tc>
                  <a:txBody>
                    <a:bodyPr/>
                    <a:lstStyle/>
                    <a:p>
                      <a:pPr rtl="0"/>
                      <a:r>
                        <a:rPr lang="sr" sz="1400" b="1" dirty="0" smtClean="0"/>
                        <a:t>Imunološki status</a:t>
                      </a:r>
                      <a:endParaRPr lang="sr" sz="1400" b="1" dirty="0"/>
                    </a:p>
                  </a:txBody>
                  <a:tcPr anchor="ctr"/>
                </a:tc>
                <a:tc>
                  <a:txBody>
                    <a:bodyPr/>
                    <a:lstStyle/>
                    <a:p>
                      <a:pPr rtl="0"/>
                      <a:r>
                        <a:rPr lang="en-US" sz="1400" b="0" dirty="0" smtClean="0"/>
                        <a:t>L</a:t>
                      </a:r>
                      <a:r>
                        <a:rPr lang="sr-Latn-RS" sz="1400" b="0" dirty="0" smtClean="0"/>
                        <a:t>j</a:t>
                      </a:r>
                      <a:r>
                        <a:rPr lang="en-US" sz="1400" b="0" dirty="0" err="1" smtClean="0"/>
                        <a:t>udi</a:t>
                      </a:r>
                      <a:r>
                        <a:rPr lang="en-US" sz="1400" b="0" dirty="0" smtClean="0"/>
                        <a:t> </a:t>
                      </a:r>
                      <a:r>
                        <a:rPr lang="en-US" sz="1400" b="0" dirty="0" err="1" smtClean="0"/>
                        <a:t>koji</a:t>
                      </a:r>
                      <a:r>
                        <a:rPr lang="en-US" sz="1400" b="0" dirty="0" smtClean="0"/>
                        <a:t> </a:t>
                      </a:r>
                      <a:r>
                        <a:rPr lang="en-US" sz="1400" b="0" dirty="0" err="1" smtClean="0"/>
                        <a:t>imaju</a:t>
                      </a:r>
                      <a:r>
                        <a:rPr lang="en-US" sz="1400" b="0" dirty="0" smtClean="0"/>
                        <a:t> </a:t>
                      </a:r>
                      <a:r>
                        <a:rPr lang="en-US" sz="1400" b="0" dirty="0" err="1" smtClean="0"/>
                        <a:t>infekciju</a:t>
                      </a:r>
                      <a:r>
                        <a:rPr lang="en-US" sz="1400" b="0" dirty="0" smtClean="0"/>
                        <a:t> </a:t>
                      </a:r>
                      <a:r>
                        <a:rPr lang="en-US" sz="1400" b="0" dirty="0" err="1" smtClean="0"/>
                        <a:t>virusom</a:t>
                      </a:r>
                      <a:r>
                        <a:rPr lang="en-US" sz="1400" b="0" dirty="0" smtClean="0"/>
                        <a:t> humane </a:t>
                      </a:r>
                      <a:r>
                        <a:rPr lang="en-US" sz="1400" b="0" dirty="0" err="1" smtClean="0"/>
                        <a:t>imunodeficijencije</a:t>
                      </a:r>
                      <a:r>
                        <a:rPr lang="en-US" sz="1400" b="0" dirty="0" smtClean="0"/>
                        <a:t> </a:t>
                      </a:r>
                      <a:r>
                        <a:rPr lang="en-US" sz="1400" b="0" dirty="0" err="1" smtClean="0"/>
                        <a:t>ili</a:t>
                      </a:r>
                      <a:r>
                        <a:rPr lang="en-US" sz="1400" b="0" dirty="0" smtClean="0"/>
                        <a:t> </a:t>
                      </a:r>
                      <a:r>
                        <a:rPr lang="en-US" sz="1400" b="0" dirty="0" err="1" smtClean="0"/>
                        <a:t>imunosupresiju</a:t>
                      </a:r>
                      <a:r>
                        <a:rPr lang="en-US" sz="1400" b="0" dirty="0" smtClean="0"/>
                        <a:t> </a:t>
                      </a:r>
                      <a:r>
                        <a:rPr lang="en-US" sz="1400" b="0" dirty="0" err="1" smtClean="0"/>
                        <a:t>kao</a:t>
                      </a:r>
                      <a:r>
                        <a:rPr lang="en-US" sz="1400" b="0" dirty="0" smtClean="0"/>
                        <a:t> </a:t>
                      </a:r>
                      <a:r>
                        <a:rPr lang="en-US" sz="1400" b="0" dirty="0" err="1" smtClean="0"/>
                        <a:t>rezultat</a:t>
                      </a:r>
                      <a:r>
                        <a:rPr lang="en-US" sz="1400" b="0" dirty="0" smtClean="0"/>
                        <a:t> </a:t>
                      </a:r>
                      <a:r>
                        <a:rPr lang="en-US" sz="1400" b="0" dirty="0" err="1" smtClean="0"/>
                        <a:t>terapije</a:t>
                      </a:r>
                      <a:r>
                        <a:rPr lang="en-US" sz="1400" b="0" dirty="0" smtClean="0"/>
                        <a:t> </a:t>
                      </a:r>
                      <a:r>
                        <a:rPr lang="en-US" sz="1400" b="0" dirty="0" err="1" smtClean="0"/>
                        <a:t>raka</a:t>
                      </a:r>
                      <a:r>
                        <a:rPr lang="en-US" sz="1400" b="0" dirty="0" smtClean="0"/>
                        <a:t> </a:t>
                      </a:r>
                      <a:r>
                        <a:rPr lang="en-US" sz="1400" b="0" dirty="0" err="1" smtClean="0"/>
                        <a:t>ili</a:t>
                      </a:r>
                      <a:r>
                        <a:rPr lang="en-US" sz="1400" b="0" dirty="0" smtClean="0"/>
                        <a:t> </a:t>
                      </a:r>
                      <a:r>
                        <a:rPr lang="en-US" sz="1400" b="0" dirty="0" err="1" smtClean="0"/>
                        <a:t>opasnosti</a:t>
                      </a:r>
                      <a:r>
                        <a:rPr lang="en-US" sz="1400" b="0" dirty="0" smtClean="0"/>
                        <a:t> </a:t>
                      </a:r>
                      <a:r>
                        <a:rPr lang="en-US" sz="1400" b="0" dirty="0" err="1" smtClean="0"/>
                        <a:t>po</a:t>
                      </a:r>
                      <a:r>
                        <a:rPr lang="en-US" sz="1400" b="0" dirty="0" smtClean="0"/>
                        <a:t> </a:t>
                      </a:r>
                      <a:r>
                        <a:rPr lang="en-US" sz="1400" b="0" dirty="0" err="1" smtClean="0"/>
                        <a:t>zdravlje</a:t>
                      </a:r>
                      <a:r>
                        <a:rPr lang="en-US" sz="1400" b="0" dirty="0" smtClean="0"/>
                        <a:t> </a:t>
                      </a:r>
                      <a:r>
                        <a:rPr lang="en-US" sz="1400" b="0" dirty="0" err="1" smtClean="0"/>
                        <a:t>su</a:t>
                      </a:r>
                      <a:r>
                        <a:rPr lang="en-US" sz="1400" b="0" dirty="0" smtClean="0"/>
                        <a:t> u </a:t>
                      </a:r>
                      <a:r>
                        <a:rPr lang="en-US" sz="1400" b="0" dirty="0" err="1" smtClean="0"/>
                        <a:t>većem</a:t>
                      </a:r>
                      <a:r>
                        <a:rPr lang="en-US" sz="1400" b="0" dirty="0" smtClean="0"/>
                        <a:t> </a:t>
                      </a:r>
                      <a:r>
                        <a:rPr lang="en-US" sz="1400" b="0" dirty="0" err="1" smtClean="0"/>
                        <a:t>riziku</a:t>
                      </a:r>
                      <a:r>
                        <a:rPr lang="en-US" sz="1400" b="0" dirty="0" smtClean="0"/>
                        <a:t> od </a:t>
                      </a:r>
                      <a:r>
                        <a:rPr lang="en-US" sz="1400" b="0" dirty="0" err="1" smtClean="0"/>
                        <a:t>ozbiljnih</a:t>
                      </a:r>
                      <a:r>
                        <a:rPr lang="en-US" sz="1400" b="0" dirty="0" smtClean="0"/>
                        <a:t> </a:t>
                      </a:r>
                      <a:r>
                        <a:rPr lang="en-US" sz="1400" b="0" dirty="0" err="1" smtClean="0"/>
                        <a:t>infekcija</a:t>
                      </a:r>
                      <a:r>
                        <a:rPr lang="en-US" sz="1400" b="0" dirty="0" smtClean="0"/>
                        <a:t>.</a:t>
                      </a:r>
                      <a:endParaRPr lang="hu-HU" sz="1400" b="0" dirty="0"/>
                    </a:p>
                  </a:txBody>
                  <a:tcPr anchor="ctr"/>
                </a:tc>
                <a:extLst>
                  <a:ext uri="{0D108BD9-81ED-4DB2-BD59-A6C34878D82A}">
                    <a16:rowId xmlns:a16="http://schemas.microsoft.com/office/drawing/2014/main" val="709441481"/>
                  </a:ext>
                </a:extLst>
              </a:tr>
              <a:tr h="555175">
                <a:tc>
                  <a:txBody>
                    <a:bodyPr/>
                    <a:lstStyle/>
                    <a:p>
                      <a:pPr rtl="0"/>
                      <a:r>
                        <a:rPr lang="sr" sz="1400" b="1" dirty="0" smtClean="0"/>
                        <a:t>Vrsta radne odeće</a:t>
                      </a:r>
                      <a:endParaRPr lang="hu-HU" sz="1400" b="1" dirty="0"/>
                    </a:p>
                  </a:txBody>
                  <a:tcPr anchor="ctr"/>
                </a:tc>
                <a:tc>
                  <a:txBody>
                    <a:bodyPr/>
                    <a:lstStyle/>
                    <a:p>
                      <a:pPr rtl="0"/>
                      <a:r>
                        <a:rPr lang="en-US" sz="1400" b="0" dirty="0" err="1" smtClean="0"/>
                        <a:t>Radnici</a:t>
                      </a:r>
                      <a:r>
                        <a:rPr lang="en-US" sz="1400" b="0" dirty="0" smtClean="0"/>
                        <a:t> </a:t>
                      </a:r>
                      <a:r>
                        <a:rPr lang="en-US" sz="1400" b="0" dirty="0" err="1" smtClean="0"/>
                        <a:t>koji</a:t>
                      </a:r>
                      <a:r>
                        <a:rPr lang="en-US" sz="1400" b="0" dirty="0" smtClean="0"/>
                        <a:t> </a:t>
                      </a:r>
                      <a:r>
                        <a:rPr lang="en-US" sz="1400" b="0" dirty="0" err="1" smtClean="0"/>
                        <a:t>moraju</a:t>
                      </a:r>
                      <a:r>
                        <a:rPr lang="en-US" sz="1400" b="0" dirty="0" smtClean="0"/>
                        <a:t> da nose </a:t>
                      </a:r>
                      <a:r>
                        <a:rPr lang="en-US" sz="1400" b="0" dirty="0" err="1" smtClean="0"/>
                        <a:t>polupropusnu</a:t>
                      </a:r>
                      <a:r>
                        <a:rPr lang="en-US" sz="1400" b="0" dirty="0" smtClean="0"/>
                        <a:t> </a:t>
                      </a:r>
                      <a:r>
                        <a:rPr lang="en-US" sz="1400" b="0" dirty="0" err="1" smtClean="0"/>
                        <a:t>ili</a:t>
                      </a:r>
                      <a:r>
                        <a:rPr lang="en-US" sz="1400" b="0" dirty="0" smtClean="0"/>
                        <a:t> </a:t>
                      </a:r>
                      <a:r>
                        <a:rPr lang="en-US" sz="1400" b="0" dirty="0" err="1" smtClean="0"/>
                        <a:t>nepropusnu</a:t>
                      </a:r>
                      <a:r>
                        <a:rPr lang="en-US" sz="1400" b="0" dirty="0" smtClean="0"/>
                        <a:t> </a:t>
                      </a:r>
                      <a:r>
                        <a:rPr lang="en-US" sz="1400" b="0" dirty="0" err="1" smtClean="0"/>
                        <a:t>zaštitnu</a:t>
                      </a:r>
                      <a:r>
                        <a:rPr lang="en-US" sz="1400" b="0" dirty="0" smtClean="0"/>
                        <a:t> </a:t>
                      </a:r>
                      <a:r>
                        <a:rPr lang="en-US" sz="1400" b="0" dirty="0" err="1" smtClean="0"/>
                        <a:t>odeću</a:t>
                      </a:r>
                      <a:r>
                        <a:rPr lang="en-US" sz="1400" b="0" dirty="0" smtClean="0"/>
                        <a:t> </a:t>
                      </a:r>
                      <a:r>
                        <a:rPr lang="en-US" sz="1400" b="0" dirty="0" err="1" smtClean="0"/>
                        <a:t>ili</a:t>
                      </a:r>
                      <a:r>
                        <a:rPr lang="en-US" sz="1400" b="0" dirty="0" smtClean="0"/>
                        <a:t> LZO, </a:t>
                      </a:r>
                      <a:r>
                        <a:rPr lang="en-US" sz="1400" b="0" dirty="0" err="1" smtClean="0"/>
                        <a:t>kao</a:t>
                      </a:r>
                      <a:r>
                        <a:rPr lang="en-US" sz="1400" b="0" dirty="0" smtClean="0"/>
                        <a:t> </a:t>
                      </a:r>
                      <a:r>
                        <a:rPr lang="en-US" sz="1400" b="0" dirty="0" err="1" smtClean="0"/>
                        <a:t>što</a:t>
                      </a:r>
                      <a:r>
                        <a:rPr lang="en-US" sz="1400" b="0" dirty="0" smtClean="0"/>
                        <a:t> </a:t>
                      </a:r>
                      <a:r>
                        <a:rPr lang="en-US" sz="1400" b="0" dirty="0" err="1" smtClean="0"/>
                        <a:t>su</a:t>
                      </a:r>
                      <a:r>
                        <a:rPr lang="en-US" sz="1400" b="0" dirty="0" smtClean="0"/>
                        <a:t> </a:t>
                      </a:r>
                      <a:r>
                        <a:rPr lang="en-US" sz="1400" b="0" dirty="0" err="1" smtClean="0"/>
                        <a:t>Tivek</a:t>
                      </a:r>
                      <a:r>
                        <a:rPr lang="en-US" sz="1400" b="0" dirty="0" smtClean="0"/>
                        <a:t> </a:t>
                      </a:r>
                      <a:r>
                        <a:rPr lang="en-US" sz="1400" b="0" dirty="0" err="1" smtClean="0"/>
                        <a:t>odela</a:t>
                      </a:r>
                      <a:r>
                        <a:rPr lang="en-US" sz="1400" b="0" dirty="0" smtClean="0"/>
                        <a:t>, </a:t>
                      </a:r>
                      <a:r>
                        <a:rPr lang="en-US" sz="1400" b="0" dirty="0" err="1" smtClean="0"/>
                        <a:t>rukavice</a:t>
                      </a:r>
                      <a:r>
                        <a:rPr lang="en-US" sz="1400" b="0" dirty="0" smtClean="0"/>
                        <a:t>, </a:t>
                      </a:r>
                      <a:r>
                        <a:rPr lang="en-US" sz="1400" b="0" dirty="0" err="1" smtClean="0"/>
                        <a:t>respiratori</a:t>
                      </a:r>
                      <a:r>
                        <a:rPr lang="en-US" sz="1400" b="0" dirty="0" smtClean="0"/>
                        <a:t> </a:t>
                      </a:r>
                      <a:r>
                        <a:rPr lang="en-US" sz="1400" b="0" dirty="0" err="1" smtClean="0"/>
                        <a:t>za</a:t>
                      </a:r>
                      <a:r>
                        <a:rPr lang="en-US" sz="1400" b="0" dirty="0" smtClean="0"/>
                        <a:t> </a:t>
                      </a:r>
                      <a:r>
                        <a:rPr lang="en-US" sz="1400" b="0" dirty="0" err="1" smtClean="0"/>
                        <a:t>prečišćavanje</a:t>
                      </a:r>
                      <a:r>
                        <a:rPr lang="en-US" sz="1400" b="0" dirty="0" smtClean="0"/>
                        <a:t> </a:t>
                      </a:r>
                      <a:r>
                        <a:rPr lang="en-US" sz="1400" b="0" dirty="0" err="1" smtClean="0"/>
                        <a:t>vazduha</a:t>
                      </a:r>
                      <a:r>
                        <a:rPr lang="en-US" sz="1400" b="0" dirty="0" smtClean="0"/>
                        <a:t>, </a:t>
                      </a:r>
                      <a:r>
                        <a:rPr lang="en-US" sz="1400" b="0" dirty="0" err="1" smtClean="0"/>
                        <a:t>izloženi</a:t>
                      </a:r>
                      <a:r>
                        <a:rPr lang="en-US" sz="1400" b="0" dirty="0" smtClean="0"/>
                        <a:t> </a:t>
                      </a:r>
                      <a:r>
                        <a:rPr lang="en-US" sz="1400" b="0" dirty="0" err="1" smtClean="0"/>
                        <a:t>su</a:t>
                      </a:r>
                      <a:r>
                        <a:rPr lang="en-US" sz="1400" b="0" dirty="0" smtClean="0"/>
                        <a:t> </a:t>
                      </a:r>
                      <a:r>
                        <a:rPr lang="en-US" sz="1400" b="0" dirty="0" err="1" smtClean="0"/>
                        <a:t>riziku</a:t>
                      </a:r>
                      <a:r>
                        <a:rPr lang="en-US" sz="1400" b="0" dirty="0" smtClean="0"/>
                        <a:t> od </a:t>
                      </a:r>
                      <a:r>
                        <a:rPr lang="en-US" sz="1400" b="0" dirty="0" err="1" smtClean="0"/>
                        <a:t>toplotnih</a:t>
                      </a:r>
                      <a:r>
                        <a:rPr lang="en-US" sz="1400" b="0" dirty="0" smtClean="0"/>
                        <a:t> </a:t>
                      </a:r>
                      <a:r>
                        <a:rPr lang="en-US" sz="1400" b="0" dirty="0" err="1" smtClean="0"/>
                        <a:t>poremećaja</a:t>
                      </a:r>
                      <a:r>
                        <a:rPr lang="en-US" sz="1400" b="0" dirty="0" smtClean="0"/>
                        <a:t>.</a:t>
                      </a:r>
                      <a:endParaRPr lang="en-US" sz="1400" b="0" dirty="0"/>
                    </a:p>
                  </a:txBody>
                  <a:tcPr anchor="ctr"/>
                </a:tc>
                <a:extLst>
                  <a:ext uri="{0D108BD9-81ED-4DB2-BD59-A6C34878D82A}">
                    <a16:rowId xmlns:a16="http://schemas.microsoft.com/office/drawing/2014/main" val="1737988595"/>
                  </a:ext>
                </a:extLst>
              </a:tr>
              <a:tr h="783776">
                <a:tc>
                  <a:txBody>
                    <a:bodyPr/>
                    <a:lstStyle/>
                    <a:p>
                      <a:pPr rtl="0"/>
                      <a:r>
                        <a:rPr lang="sr" sz="1400" b="1" dirty="0" smtClean="0"/>
                        <a:t>Genetske karakteristike</a:t>
                      </a:r>
                      <a:endParaRPr lang="hu-HU" sz="1400" b="1" dirty="0"/>
                    </a:p>
                  </a:txBody>
                  <a:tcPr anchor="ctr"/>
                </a:tc>
                <a:tc>
                  <a:txBody>
                    <a:bodyPr/>
                    <a:lstStyle/>
                    <a:p>
                      <a:pPr rtl="0"/>
                      <a:r>
                        <a:rPr lang="en-US" sz="1400" b="0" dirty="0" err="1" smtClean="0"/>
                        <a:t>Genetski</a:t>
                      </a:r>
                      <a:r>
                        <a:rPr lang="en-US" sz="1400" b="0" dirty="0" smtClean="0"/>
                        <a:t> </a:t>
                      </a:r>
                      <a:r>
                        <a:rPr lang="en-US" sz="1400" b="0" dirty="0" err="1" smtClean="0"/>
                        <a:t>faktori</a:t>
                      </a:r>
                      <a:r>
                        <a:rPr lang="en-US" sz="1400" b="0" dirty="0" smtClean="0"/>
                        <a:t> </a:t>
                      </a:r>
                      <a:r>
                        <a:rPr lang="en-US" sz="1400" b="0" dirty="0" err="1" smtClean="0"/>
                        <a:t>domaćina</a:t>
                      </a:r>
                      <a:r>
                        <a:rPr lang="en-US" sz="1400" b="0" dirty="0" smtClean="0"/>
                        <a:t> (</a:t>
                      </a:r>
                      <a:r>
                        <a:rPr lang="en-US" sz="1400" b="0" dirty="0" err="1" smtClean="0"/>
                        <a:t>npr</a:t>
                      </a:r>
                      <a:r>
                        <a:rPr lang="en-US" sz="1400" b="0" dirty="0" smtClean="0"/>
                        <a:t>. gen </a:t>
                      </a:r>
                      <a:r>
                        <a:rPr lang="en-US" sz="1400" b="0" dirty="0" err="1" smtClean="0"/>
                        <a:t>za</a:t>
                      </a:r>
                      <a:r>
                        <a:rPr lang="en-US" sz="1400" b="0" dirty="0" smtClean="0"/>
                        <a:t> </a:t>
                      </a:r>
                      <a:r>
                        <a:rPr lang="en-US" sz="1400" b="0" dirty="0" err="1" smtClean="0"/>
                        <a:t>hemohromatozu</a:t>
                      </a:r>
                      <a:r>
                        <a:rPr lang="en-US" sz="1400" b="0" dirty="0" smtClean="0"/>
                        <a:t>) </a:t>
                      </a:r>
                      <a:r>
                        <a:rPr lang="en-US" sz="1400" b="0" dirty="0" err="1" smtClean="0"/>
                        <a:t>koji</a:t>
                      </a:r>
                      <a:r>
                        <a:rPr lang="en-US" sz="1400" b="0" dirty="0" smtClean="0"/>
                        <a:t> </a:t>
                      </a:r>
                      <a:r>
                        <a:rPr lang="en-US" sz="1400" b="0" dirty="0" err="1" smtClean="0"/>
                        <a:t>modifikuju</a:t>
                      </a:r>
                      <a:r>
                        <a:rPr lang="en-US" sz="1400" b="0" dirty="0" smtClean="0"/>
                        <a:t> </a:t>
                      </a:r>
                      <a:r>
                        <a:rPr lang="en-US" sz="1400" b="0" dirty="0" err="1" smtClean="0"/>
                        <a:t>patofiziološke</a:t>
                      </a:r>
                      <a:r>
                        <a:rPr lang="en-US" sz="1400" b="0" dirty="0" smtClean="0"/>
                        <a:t> </a:t>
                      </a:r>
                      <a:r>
                        <a:rPr lang="en-US" sz="1400" b="0" dirty="0" err="1" smtClean="0"/>
                        <a:t>efekte</a:t>
                      </a:r>
                      <a:r>
                        <a:rPr lang="en-US" sz="1400" b="0" dirty="0" smtClean="0"/>
                        <a:t> </a:t>
                      </a:r>
                      <a:r>
                        <a:rPr lang="en-US" sz="1400" b="0" dirty="0" err="1" smtClean="0"/>
                        <a:t>čestica</a:t>
                      </a:r>
                      <a:r>
                        <a:rPr lang="en-US" sz="1400" b="0" dirty="0" smtClean="0"/>
                        <a:t> </a:t>
                      </a:r>
                      <a:r>
                        <a:rPr lang="en-US" sz="1400" b="0" dirty="0" err="1" smtClean="0"/>
                        <a:t>mogu</a:t>
                      </a:r>
                      <a:r>
                        <a:rPr lang="en-US" sz="1400" b="0" dirty="0" smtClean="0"/>
                        <a:t> </a:t>
                      </a:r>
                      <a:r>
                        <a:rPr lang="en-US" sz="1400" b="0" dirty="0" err="1" smtClean="0"/>
                        <a:t>igrati</a:t>
                      </a:r>
                      <a:r>
                        <a:rPr lang="en-US" sz="1400" b="0" dirty="0" smtClean="0"/>
                        <a:t> </a:t>
                      </a:r>
                      <a:r>
                        <a:rPr lang="en-US" sz="1400" b="0" dirty="0" err="1" smtClean="0"/>
                        <a:t>ulogu</a:t>
                      </a:r>
                      <a:r>
                        <a:rPr lang="en-US" sz="1400" b="0" dirty="0" smtClean="0"/>
                        <a:t> u </a:t>
                      </a:r>
                      <a:r>
                        <a:rPr lang="en-US" sz="1400" b="0" dirty="0" err="1" smtClean="0"/>
                        <a:t>predviđanju</a:t>
                      </a:r>
                      <a:r>
                        <a:rPr lang="en-US" sz="1400" b="0" dirty="0" smtClean="0"/>
                        <a:t> </a:t>
                      </a:r>
                      <a:r>
                        <a:rPr lang="en-US" sz="1400" b="0" dirty="0" err="1" smtClean="0"/>
                        <a:t>osetljivosti</a:t>
                      </a:r>
                      <a:r>
                        <a:rPr lang="en-US" sz="1400" b="0" dirty="0" smtClean="0"/>
                        <a:t> </a:t>
                      </a:r>
                      <a:r>
                        <a:rPr lang="en-US" sz="1400" b="0" dirty="0" err="1" smtClean="0"/>
                        <a:t>na</a:t>
                      </a:r>
                      <a:r>
                        <a:rPr lang="en-US" sz="1400" b="0" dirty="0" smtClean="0"/>
                        <a:t> </a:t>
                      </a:r>
                      <a:r>
                        <a:rPr lang="en-US" sz="1400" b="0" dirty="0" err="1" smtClean="0"/>
                        <a:t>zagađenje</a:t>
                      </a:r>
                      <a:r>
                        <a:rPr lang="en-US" sz="1400" b="0" dirty="0" smtClean="0"/>
                        <a:t> </a:t>
                      </a:r>
                      <a:r>
                        <a:rPr lang="en-US" sz="1400" b="0" dirty="0" err="1" smtClean="0"/>
                        <a:t>vazduha</a:t>
                      </a:r>
                      <a:r>
                        <a:rPr lang="en-US" sz="1400" b="0" dirty="0" smtClean="0"/>
                        <a:t>. </a:t>
                      </a:r>
                      <a:r>
                        <a:rPr lang="en-US" sz="1400" b="0" dirty="0" err="1" smtClean="0"/>
                        <a:t>Proteini</a:t>
                      </a:r>
                      <a:r>
                        <a:rPr lang="en-US" sz="1400" b="0" dirty="0" smtClean="0"/>
                        <a:t> </a:t>
                      </a:r>
                      <a:r>
                        <a:rPr lang="en-US" sz="1400" b="0" dirty="0" err="1" smtClean="0"/>
                        <a:t>toplotnog</a:t>
                      </a:r>
                      <a:r>
                        <a:rPr lang="en-US" sz="1400" b="0" dirty="0" smtClean="0"/>
                        <a:t> </a:t>
                      </a:r>
                      <a:r>
                        <a:rPr lang="en-US" sz="1400" b="0" dirty="0" err="1" smtClean="0"/>
                        <a:t>šoka</a:t>
                      </a:r>
                      <a:r>
                        <a:rPr lang="en-US" sz="1400" b="0" dirty="0" smtClean="0"/>
                        <a:t> </a:t>
                      </a:r>
                      <a:r>
                        <a:rPr lang="en-US" sz="1400" b="0" dirty="0" err="1" smtClean="0"/>
                        <a:t>i</a:t>
                      </a:r>
                      <a:r>
                        <a:rPr lang="en-US" sz="1400" b="0" dirty="0" smtClean="0"/>
                        <a:t> </a:t>
                      </a:r>
                      <a:r>
                        <a:rPr lang="en-US" sz="1400" b="0" dirty="0" err="1" smtClean="0"/>
                        <a:t>neki</a:t>
                      </a:r>
                      <a:r>
                        <a:rPr lang="en-US" sz="1400" b="0" dirty="0" smtClean="0"/>
                        <a:t> </a:t>
                      </a:r>
                      <a:r>
                        <a:rPr lang="en-US" sz="1400" b="0" dirty="0" err="1" smtClean="0"/>
                        <a:t>geni</a:t>
                      </a:r>
                      <a:r>
                        <a:rPr lang="en-US" sz="1400" b="0" dirty="0" smtClean="0"/>
                        <a:t> (</a:t>
                      </a:r>
                      <a:r>
                        <a:rPr lang="en-US" sz="1400" b="0" dirty="0" err="1" smtClean="0"/>
                        <a:t>tj</a:t>
                      </a:r>
                      <a:r>
                        <a:rPr lang="en-US" sz="1400" b="0" dirty="0" smtClean="0"/>
                        <a:t>. C-</a:t>
                      </a:r>
                      <a:r>
                        <a:rPr lang="en-US" sz="1400" b="0" dirty="0" err="1" smtClean="0"/>
                        <a:t>reaktivni</a:t>
                      </a:r>
                      <a:r>
                        <a:rPr lang="en-US" sz="1400" b="0" dirty="0" smtClean="0"/>
                        <a:t> protein, ICAM-1, </a:t>
                      </a:r>
                      <a:r>
                        <a:rPr lang="en-US" sz="1400" b="0" dirty="0" err="1" smtClean="0"/>
                        <a:t>metalotionein</a:t>
                      </a:r>
                      <a:r>
                        <a:rPr lang="en-US" sz="1400" b="0" dirty="0" smtClean="0"/>
                        <a:t> </a:t>
                      </a:r>
                      <a:r>
                        <a:rPr lang="en-US" sz="1400" b="0" dirty="0" err="1" smtClean="0"/>
                        <a:t>i</a:t>
                      </a:r>
                      <a:r>
                        <a:rPr lang="en-US" sz="1400" b="0" dirty="0" smtClean="0"/>
                        <a:t> </a:t>
                      </a:r>
                      <a:r>
                        <a:rPr lang="en-US" sz="1400" b="0" dirty="0" err="1" smtClean="0"/>
                        <a:t>cNOS</a:t>
                      </a:r>
                      <a:r>
                        <a:rPr lang="en-US" sz="1400" b="0" dirty="0" smtClean="0"/>
                        <a:t>) </a:t>
                      </a:r>
                      <a:r>
                        <a:rPr lang="en-US" sz="1400" b="0" dirty="0" err="1" smtClean="0"/>
                        <a:t>menjaju</a:t>
                      </a:r>
                      <a:r>
                        <a:rPr lang="en-US" sz="1400" b="0" dirty="0" smtClean="0"/>
                        <a:t> </a:t>
                      </a:r>
                      <a:r>
                        <a:rPr lang="en-US" sz="1400" b="0" dirty="0" err="1" smtClean="0"/>
                        <a:t>ekspresiju</a:t>
                      </a:r>
                      <a:r>
                        <a:rPr lang="en-US" sz="1400" b="0" dirty="0" smtClean="0"/>
                        <a:t> </a:t>
                      </a:r>
                      <a:r>
                        <a:rPr lang="en-US" sz="1400" b="0" dirty="0" err="1" smtClean="0"/>
                        <a:t>sa</a:t>
                      </a:r>
                      <a:r>
                        <a:rPr lang="en-US" sz="1400" b="0" dirty="0" smtClean="0"/>
                        <a:t> </a:t>
                      </a:r>
                      <a:r>
                        <a:rPr lang="en-US" sz="1400" b="0" dirty="0" err="1" smtClean="0"/>
                        <a:t>toplotnim</a:t>
                      </a:r>
                      <a:r>
                        <a:rPr lang="en-US" sz="1400" b="0" dirty="0" smtClean="0"/>
                        <a:t> </a:t>
                      </a:r>
                      <a:r>
                        <a:rPr lang="en-US" sz="1400" b="0" dirty="0" err="1" smtClean="0"/>
                        <a:t>stresom</a:t>
                      </a:r>
                      <a:r>
                        <a:rPr lang="en-US" sz="1400" b="0" dirty="0" smtClean="0"/>
                        <a:t>.</a:t>
                      </a:r>
                      <a:endParaRPr lang="en-US" sz="1400" b="0" dirty="0"/>
                    </a:p>
                  </a:txBody>
                  <a:tcPr anchor="ctr"/>
                </a:tc>
                <a:extLst>
                  <a:ext uri="{0D108BD9-81ED-4DB2-BD59-A6C34878D82A}">
                    <a16:rowId xmlns:a16="http://schemas.microsoft.com/office/drawing/2014/main" val="2991464320"/>
                  </a:ext>
                </a:extLst>
              </a:tr>
            </a:tbl>
          </a:graphicData>
        </a:graphic>
      </p:graphicFrame>
    </p:spTree>
    <p:extLst>
      <p:ext uri="{BB962C8B-B14F-4D97-AF65-F5344CB8AC3E}">
        <p14:creationId xmlns:p14="http://schemas.microsoft.com/office/powerpoint/2010/main" val="229702216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Kép 3"/>
          <p:cNvPicPr>
            <a:picLocks noChangeAspect="1"/>
          </p:cNvPicPr>
          <p:nvPr/>
        </p:nvPicPr>
        <p:blipFill>
          <a:blip r:embed="rId2"/>
          <a:stretch>
            <a:fillRect/>
          </a:stretch>
        </p:blipFill>
        <p:spPr>
          <a:xfrm>
            <a:off x="8772088" y="1356992"/>
            <a:ext cx="3346817" cy="3363385"/>
          </a:xfrm>
          <a:prstGeom prst="rect">
            <a:avLst/>
          </a:prstGeom>
        </p:spPr>
      </p:pic>
      <p:sp>
        <p:nvSpPr>
          <p:cNvPr id="2" name="Cím 1"/>
          <p:cNvSpPr>
            <a:spLocks noGrp="1"/>
          </p:cNvSpPr>
          <p:nvPr>
            <p:ph type="title"/>
          </p:nvPr>
        </p:nvSpPr>
        <p:spPr/>
        <p:txBody>
          <a:bodyPr rtlCol="0">
            <a:normAutofit/>
          </a:bodyPr>
          <a:lstStyle/>
          <a:p>
            <a:r>
              <a:rPr lang="en-US" sz="3200" b="1" dirty="0"/>
              <a:t>CKB-</a:t>
            </a:r>
            <a:r>
              <a:rPr lang="en-US" sz="3200" b="1" dirty="0" err="1"/>
              <a:t>ov</a:t>
            </a:r>
            <a:r>
              <a:rPr lang="en-US" sz="3200" b="1" dirty="0"/>
              <a:t> </a:t>
            </a:r>
            <a:r>
              <a:rPr lang="en-US" sz="3200" b="1" dirty="0" err="1"/>
              <a:t>okvir</a:t>
            </a:r>
            <a:r>
              <a:rPr lang="en-US" sz="3200" b="1" dirty="0"/>
              <a:t> </a:t>
            </a:r>
            <a:r>
              <a:rPr lang="en-US" sz="3200" b="1" dirty="0" err="1"/>
              <a:t>za</a:t>
            </a:r>
            <a:r>
              <a:rPr lang="en-US" sz="3200" b="1" dirty="0"/>
              <a:t> </a:t>
            </a:r>
            <a:r>
              <a:rPr lang="en-US" sz="3200" b="1" dirty="0" err="1"/>
              <a:t>izgradnju</a:t>
            </a:r>
            <a:r>
              <a:rPr lang="en-US" sz="3200" b="1" dirty="0"/>
              <a:t> </a:t>
            </a:r>
            <a:r>
              <a:rPr lang="en-US" sz="3200" b="1" dirty="0" err="1"/>
              <a:t>otpornosti</a:t>
            </a:r>
            <a:r>
              <a:rPr lang="en-US" sz="3200" b="1" dirty="0"/>
              <a:t> </a:t>
            </a:r>
            <a:r>
              <a:rPr lang="en-US" sz="3200" b="1" dirty="0" err="1"/>
              <a:t>na</a:t>
            </a:r>
            <a:r>
              <a:rPr lang="en-US" sz="3200" b="1" dirty="0"/>
              <a:t> </a:t>
            </a:r>
            <a:r>
              <a:rPr lang="en-US" sz="3200" b="1" dirty="0" err="1"/>
              <a:t>klimatske</a:t>
            </a:r>
            <a:r>
              <a:rPr lang="en-US" sz="3200" b="1" dirty="0"/>
              <a:t> </a:t>
            </a:r>
            <a:r>
              <a:rPr lang="en-US" sz="3200" b="1" dirty="0" err="1"/>
              <a:t>efekte</a:t>
            </a:r>
            <a:r>
              <a:rPr lang="en-US" sz="3200" b="1" dirty="0"/>
              <a:t> (BRACE</a:t>
            </a:r>
            <a:endParaRPr lang="hu-HU" sz="3200" b="1" dirty="0"/>
          </a:p>
        </p:txBody>
      </p:sp>
      <p:sp>
        <p:nvSpPr>
          <p:cNvPr id="6" name="Tartalom helye 5"/>
          <p:cNvSpPr>
            <a:spLocks noGrp="1"/>
          </p:cNvSpPr>
          <p:nvPr>
            <p:ph idx="1"/>
          </p:nvPr>
        </p:nvSpPr>
        <p:spPr>
          <a:xfrm>
            <a:off x="192505" y="832034"/>
            <a:ext cx="8753087" cy="6664294"/>
          </a:xfrm>
        </p:spPr>
        <p:txBody>
          <a:bodyPr rtlCol="0">
            <a:noAutofit/>
          </a:bodyPr>
          <a:lstStyle/>
          <a:p>
            <a:pPr>
              <a:lnSpc>
                <a:spcPct val="110000"/>
              </a:lnSpc>
              <a:spcAft>
                <a:spcPts val="0"/>
              </a:spcAft>
            </a:pPr>
            <a:r>
              <a:rPr lang="en-US" sz="1600" dirty="0" err="1"/>
              <a:t>Proces</a:t>
            </a:r>
            <a:r>
              <a:rPr lang="en-US" sz="1600" dirty="0"/>
              <a:t> u pet </a:t>
            </a:r>
            <a:r>
              <a:rPr lang="en-US" sz="1600" dirty="0" err="1"/>
              <a:t>koraka</a:t>
            </a:r>
            <a:r>
              <a:rPr lang="en-US" sz="1600" dirty="0"/>
              <a:t> </a:t>
            </a:r>
            <a:r>
              <a:rPr lang="en-US" sz="1600" dirty="0" err="1"/>
              <a:t>koji</a:t>
            </a:r>
            <a:r>
              <a:rPr lang="en-US" sz="1600" dirty="0"/>
              <a:t> </a:t>
            </a:r>
            <a:r>
              <a:rPr lang="en-US" sz="1600" dirty="0" err="1"/>
              <a:t>omogućava</a:t>
            </a:r>
            <a:r>
              <a:rPr lang="en-US" sz="1600" dirty="0"/>
              <a:t> </a:t>
            </a:r>
            <a:r>
              <a:rPr lang="en-US" sz="1600" dirty="0" err="1"/>
              <a:t>zdravstvenim</a:t>
            </a:r>
            <a:r>
              <a:rPr lang="en-US" sz="1600" dirty="0"/>
              <a:t> </a:t>
            </a:r>
            <a:r>
              <a:rPr lang="en-US" sz="1600" dirty="0" err="1"/>
              <a:t>službenicima</a:t>
            </a:r>
            <a:r>
              <a:rPr lang="en-US" sz="1600" dirty="0"/>
              <a:t> da </a:t>
            </a:r>
            <a:r>
              <a:rPr lang="en-US" sz="1600" dirty="0" err="1"/>
              <a:t>razviju</a:t>
            </a:r>
            <a:r>
              <a:rPr lang="en-US" sz="1600" dirty="0"/>
              <a:t> </a:t>
            </a:r>
            <a:r>
              <a:rPr lang="en-US" sz="1600" dirty="0" err="1"/>
              <a:t>strategije</a:t>
            </a:r>
            <a:r>
              <a:rPr lang="en-US" sz="1600" dirty="0"/>
              <a:t> </a:t>
            </a:r>
            <a:r>
              <a:rPr lang="en-US" sz="1600" dirty="0" err="1"/>
              <a:t>i</a:t>
            </a:r>
            <a:r>
              <a:rPr lang="en-US" sz="1600" dirty="0"/>
              <a:t> </a:t>
            </a:r>
            <a:r>
              <a:rPr lang="en-US" sz="1600" dirty="0" err="1"/>
              <a:t>programe</a:t>
            </a:r>
            <a:r>
              <a:rPr lang="en-US" sz="1600" dirty="0"/>
              <a:t> </a:t>
            </a:r>
            <a:r>
              <a:rPr lang="en-US" sz="1600" dirty="0" err="1"/>
              <a:t>koji</a:t>
            </a:r>
            <a:r>
              <a:rPr lang="en-US" sz="1600" dirty="0"/>
              <a:t> </a:t>
            </a:r>
            <a:r>
              <a:rPr lang="en-US" sz="1600" dirty="0" err="1"/>
              <a:t>će</a:t>
            </a:r>
            <a:r>
              <a:rPr lang="en-US" sz="1600" dirty="0"/>
              <a:t> </a:t>
            </a:r>
            <a:r>
              <a:rPr lang="en-US" sz="1600" dirty="0" err="1"/>
              <a:t>pomoći</a:t>
            </a:r>
            <a:r>
              <a:rPr lang="en-US" sz="1600" dirty="0"/>
              <a:t> </a:t>
            </a:r>
            <a:r>
              <a:rPr lang="en-US" sz="1600" dirty="0" err="1"/>
              <a:t>zajednicama</a:t>
            </a:r>
            <a:r>
              <a:rPr lang="en-US" sz="1600" dirty="0"/>
              <a:t> da se </a:t>
            </a:r>
            <a:r>
              <a:rPr lang="en-US" sz="1600" dirty="0" err="1"/>
              <a:t>pripreme</a:t>
            </a:r>
            <a:r>
              <a:rPr lang="en-US" sz="1600" dirty="0"/>
              <a:t> </a:t>
            </a:r>
            <a:r>
              <a:rPr lang="en-US" sz="1600" dirty="0" err="1"/>
              <a:t>za</a:t>
            </a:r>
            <a:r>
              <a:rPr lang="en-US" sz="1600" dirty="0"/>
              <a:t> </a:t>
            </a:r>
            <a:r>
              <a:rPr lang="en-US" sz="1600" dirty="0" err="1"/>
              <a:t>zdravstvene</a:t>
            </a:r>
            <a:r>
              <a:rPr lang="en-US" sz="1600" dirty="0"/>
              <a:t> </a:t>
            </a:r>
            <a:r>
              <a:rPr lang="en-US" sz="1600" dirty="0" err="1"/>
              <a:t>efekte</a:t>
            </a:r>
            <a:r>
              <a:rPr lang="en-US" sz="1600" dirty="0"/>
              <a:t> </a:t>
            </a:r>
            <a:r>
              <a:rPr lang="en-US" sz="1600" dirty="0" err="1"/>
              <a:t>klimatskih</a:t>
            </a:r>
            <a:r>
              <a:rPr lang="en-US" sz="1600" dirty="0"/>
              <a:t> </a:t>
            </a:r>
            <a:r>
              <a:rPr lang="en-US" sz="1600" dirty="0" err="1"/>
              <a:t>promena</a:t>
            </a:r>
            <a:r>
              <a:rPr lang="en-US" sz="1600" dirty="0"/>
              <a:t>. </a:t>
            </a:r>
          </a:p>
          <a:p>
            <a:pPr>
              <a:lnSpc>
                <a:spcPct val="110000"/>
              </a:lnSpc>
              <a:spcAft>
                <a:spcPts val="0"/>
              </a:spcAft>
            </a:pPr>
            <a:r>
              <a:rPr lang="en-US" sz="1600" dirty="0" err="1"/>
              <a:t>Deo</a:t>
            </a:r>
            <a:r>
              <a:rPr lang="en-US" sz="1600" dirty="0"/>
              <a:t> </a:t>
            </a:r>
            <a:r>
              <a:rPr lang="en-US" sz="1600" dirty="0" err="1"/>
              <a:t>ovog</a:t>
            </a:r>
            <a:r>
              <a:rPr lang="en-US" sz="1600" dirty="0"/>
              <a:t> </a:t>
            </a:r>
            <a:r>
              <a:rPr lang="en-US" sz="1600" dirty="0" err="1"/>
              <a:t>napora</a:t>
            </a:r>
            <a:r>
              <a:rPr lang="en-US" sz="1600" dirty="0"/>
              <a:t> se </a:t>
            </a:r>
            <a:r>
              <a:rPr lang="en-US" sz="1600" dirty="0" err="1"/>
              <a:t>sastoji</a:t>
            </a:r>
            <a:r>
              <a:rPr lang="en-US" sz="1600" dirty="0"/>
              <a:t> </a:t>
            </a:r>
            <a:r>
              <a:rPr lang="en-US" sz="1600" dirty="0" err="1"/>
              <a:t>iz</a:t>
            </a:r>
            <a:r>
              <a:rPr lang="en-US" sz="1600" dirty="0"/>
              <a:t> </a:t>
            </a:r>
            <a:r>
              <a:rPr lang="en-US" sz="1600" dirty="0" err="1"/>
              <a:t>uključivanja</a:t>
            </a:r>
            <a:r>
              <a:rPr lang="en-US" sz="1600" dirty="0"/>
              <a:t> </a:t>
            </a:r>
            <a:r>
              <a:rPr lang="en-US" sz="1600" dirty="0" err="1"/>
              <a:t>složenih</a:t>
            </a:r>
            <a:r>
              <a:rPr lang="en-US" sz="1600" dirty="0"/>
              <a:t> </a:t>
            </a:r>
            <a:r>
              <a:rPr lang="en-US" sz="1600" dirty="0" err="1"/>
              <a:t>atmosferskih</a:t>
            </a:r>
            <a:r>
              <a:rPr lang="en-US" sz="1600" dirty="0"/>
              <a:t> </a:t>
            </a:r>
            <a:r>
              <a:rPr lang="en-US" sz="1600" dirty="0" err="1"/>
              <a:t>podataka</a:t>
            </a:r>
            <a:r>
              <a:rPr lang="en-US" sz="1600" dirty="0"/>
              <a:t> </a:t>
            </a:r>
            <a:r>
              <a:rPr lang="en-US" sz="1600" dirty="0" err="1"/>
              <a:t>i</a:t>
            </a:r>
            <a:r>
              <a:rPr lang="en-US" sz="1600" dirty="0"/>
              <a:t> </a:t>
            </a:r>
            <a:r>
              <a:rPr lang="en-US" sz="1600" dirty="0" err="1"/>
              <a:t>projekcija</a:t>
            </a:r>
            <a:r>
              <a:rPr lang="en-US" sz="1600" dirty="0"/>
              <a:t> </a:t>
            </a:r>
            <a:r>
              <a:rPr lang="en-US" sz="1600" dirty="0" err="1"/>
              <a:t>klime</a:t>
            </a:r>
            <a:r>
              <a:rPr lang="en-US" sz="1600" dirty="0"/>
              <a:t> </a:t>
            </a:r>
            <a:r>
              <a:rPr lang="en-US" sz="1600" dirty="0" err="1"/>
              <a:t>kratkog</a:t>
            </a:r>
            <a:r>
              <a:rPr lang="en-US" sz="1600" dirty="0"/>
              <a:t> </a:t>
            </a:r>
            <a:r>
              <a:rPr lang="en-US" sz="1600" dirty="0" err="1"/>
              <a:t>i</a:t>
            </a:r>
            <a:r>
              <a:rPr lang="en-US" sz="1600" dirty="0"/>
              <a:t> </a:t>
            </a:r>
            <a:r>
              <a:rPr lang="en-US" sz="1600" dirty="0" err="1"/>
              <a:t>dugog</a:t>
            </a:r>
            <a:r>
              <a:rPr lang="en-US" sz="1600" dirty="0"/>
              <a:t> </a:t>
            </a:r>
            <a:r>
              <a:rPr lang="en-US" sz="1600" dirty="0" err="1"/>
              <a:t>dometa</a:t>
            </a:r>
            <a:r>
              <a:rPr lang="en-US" sz="1600" dirty="0"/>
              <a:t> u </a:t>
            </a:r>
            <a:r>
              <a:rPr lang="en-US" sz="1600" dirty="0" err="1"/>
              <a:t>planiranje</a:t>
            </a:r>
            <a:r>
              <a:rPr lang="en-US" sz="1600" dirty="0"/>
              <a:t> </a:t>
            </a:r>
            <a:r>
              <a:rPr lang="en-US" sz="1600" dirty="0" err="1"/>
              <a:t>javnog</a:t>
            </a:r>
            <a:r>
              <a:rPr lang="en-US" sz="1600" dirty="0"/>
              <a:t> </a:t>
            </a:r>
            <a:r>
              <a:rPr lang="en-US" sz="1600" dirty="0" err="1"/>
              <a:t>zdravlja</a:t>
            </a:r>
            <a:r>
              <a:rPr lang="en-US" sz="1600" dirty="0"/>
              <a:t> </a:t>
            </a:r>
            <a:r>
              <a:rPr lang="en-US" sz="1600" dirty="0" err="1"/>
              <a:t>i</a:t>
            </a:r>
            <a:r>
              <a:rPr lang="en-US" sz="1600" dirty="0"/>
              <a:t> </a:t>
            </a:r>
            <a:r>
              <a:rPr lang="en-US" sz="1600" dirty="0" err="1"/>
              <a:t>aktivnosti</a:t>
            </a:r>
            <a:r>
              <a:rPr lang="en-US" sz="1600" dirty="0"/>
              <a:t> </a:t>
            </a:r>
            <a:r>
              <a:rPr lang="en-US" sz="1600" dirty="0" err="1"/>
              <a:t>reagovanja</a:t>
            </a:r>
            <a:r>
              <a:rPr lang="en-US" sz="1600" dirty="0"/>
              <a:t>.</a:t>
            </a:r>
          </a:p>
          <a:p>
            <a:pPr marL="0" indent="0">
              <a:lnSpc>
                <a:spcPct val="110000"/>
              </a:lnSpc>
              <a:spcAft>
                <a:spcPts val="0"/>
              </a:spcAft>
              <a:buNone/>
            </a:pPr>
            <a:r>
              <a:rPr lang="en-US" sz="1600" b="1" dirty="0" err="1"/>
              <a:t>Korak</a:t>
            </a:r>
            <a:r>
              <a:rPr lang="en-US" sz="1600" b="1" dirty="0"/>
              <a:t> 1: </a:t>
            </a:r>
            <a:r>
              <a:rPr lang="en-US" sz="1600" b="1" dirty="0" err="1"/>
              <a:t>Predviđanje</a:t>
            </a:r>
            <a:r>
              <a:rPr lang="en-US" sz="1600" b="1" dirty="0"/>
              <a:t> </a:t>
            </a:r>
            <a:r>
              <a:rPr lang="en-US" sz="1600" b="1" dirty="0" err="1"/>
              <a:t>klimatskih</a:t>
            </a:r>
            <a:r>
              <a:rPr lang="en-US" sz="1600" b="1" dirty="0"/>
              <a:t> </a:t>
            </a:r>
            <a:r>
              <a:rPr lang="en-US" sz="1600" b="1" dirty="0" err="1"/>
              <a:t>uticaja</a:t>
            </a:r>
            <a:r>
              <a:rPr lang="en-US" sz="1600" b="1" dirty="0"/>
              <a:t> </a:t>
            </a:r>
            <a:r>
              <a:rPr lang="en-US" sz="1600" b="1" dirty="0" err="1"/>
              <a:t>i</a:t>
            </a:r>
            <a:r>
              <a:rPr lang="en-US" sz="1600" b="1" dirty="0"/>
              <a:t> </a:t>
            </a:r>
            <a:r>
              <a:rPr lang="en-US" sz="1600" b="1" dirty="0" err="1"/>
              <a:t>procena</a:t>
            </a:r>
            <a:r>
              <a:rPr lang="en-US" sz="1600" b="1" dirty="0"/>
              <a:t> </a:t>
            </a:r>
            <a:r>
              <a:rPr lang="en-US" sz="1600" b="1" dirty="0" err="1"/>
              <a:t>ranjivosti</a:t>
            </a:r>
            <a:endParaRPr lang="en-US" sz="1600" b="1" dirty="0"/>
          </a:p>
          <a:p>
            <a:pPr marL="457200" lvl="1" indent="0">
              <a:lnSpc>
                <a:spcPct val="110000"/>
              </a:lnSpc>
              <a:spcAft>
                <a:spcPts val="0"/>
              </a:spcAft>
              <a:buNone/>
            </a:pPr>
            <a:r>
              <a:rPr lang="en-US" sz="1600" dirty="0" err="1"/>
              <a:t>Identifikujte</a:t>
            </a:r>
            <a:r>
              <a:rPr lang="en-US" sz="1600" dirty="0"/>
              <a:t> </a:t>
            </a:r>
            <a:r>
              <a:rPr lang="en-US" sz="1600" dirty="0" err="1"/>
              <a:t>obim</a:t>
            </a:r>
            <a:r>
              <a:rPr lang="en-US" sz="1600" dirty="0"/>
              <a:t> </a:t>
            </a:r>
            <a:r>
              <a:rPr lang="en-US" sz="1600" dirty="0" err="1"/>
              <a:t>klimatskih</a:t>
            </a:r>
            <a:r>
              <a:rPr lang="en-US" sz="1600" dirty="0"/>
              <a:t> </a:t>
            </a:r>
            <a:r>
              <a:rPr lang="en-US" sz="1600" dirty="0" err="1"/>
              <a:t>uticaja</a:t>
            </a:r>
            <a:r>
              <a:rPr lang="en-US" sz="1600" dirty="0"/>
              <a:t>, </a:t>
            </a:r>
            <a:r>
              <a:rPr lang="en-US" sz="1600" dirty="0" err="1"/>
              <a:t>povezane</a:t>
            </a:r>
            <a:r>
              <a:rPr lang="en-US" sz="1600" dirty="0"/>
              <a:t> </a:t>
            </a:r>
            <a:r>
              <a:rPr lang="en-US" sz="1600" dirty="0" err="1"/>
              <a:t>potencijalne</a:t>
            </a:r>
            <a:r>
              <a:rPr lang="en-US" sz="1600" dirty="0"/>
              <a:t> </a:t>
            </a:r>
            <a:r>
              <a:rPr lang="en-US" sz="1600" dirty="0" err="1"/>
              <a:t>zdravstvene</a:t>
            </a:r>
            <a:r>
              <a:rPr lang="en-US" sz="1600" dirty="0"/>
              <a:t> </a:t>
            </a:r>
            <a:r>
              <a:rPr lang="en-US" sz="1600" dirty="0" err="1"/>
              <a:t>ishode</a:t>
            </a:r>
            <a:r>
              <a:rPr lang="en-US" sz="1600" dirty="0"/>
              <a:t> </a:t>
            </a:r>
            <a:r>
              <a:rPr lang="en-US" sz="1600" dirty="0" err="1"/>
              <a:t>i</a:t>
            </a:r>
            <a:r>
              <a:rPr lang="en-US" sz="1600" dirty="0"/>
              <a:t> </a:t>
            </a:r>
            <a:r>
              <a:rPr lang="en-US" sz="1600" dirty="0" err="1"/>
              <a:t>populacije</a:t>
            </a:r>
            <a:r>
              <a:rPr lang="en-US" sz="1600" dirty="0"/>
              <a:t> </a:t>
            </a:r>
            <a:r>
              <a:rPr lang="en-US" sz="1600" dirty="0" err="1"/>
              <a:t>i</a:t>
            </a:r>
            <a:r>
              <a:rPr lang="en-US" sz="1600" dirty="0"/>
              <a:t> </a:t>
            </a:r>
            <a:r>
              <a:rPr lang="en-US" sz="1600" dirty="0" err="1"/>
              <a:t>lokacije</a:t>
            </a:r>
            <a:r>
              <a:rPr lang="en-US" sz="1600" dirty="0"/>
              <a:t> </a:t>
            </a:r>
            <a:r>
              <a:rPr lang="en-US" sz="1600" dirty="0" err="1"/>
              <a:t>osetljive</a:t>
            </a:r>
            <a:r>
              <a:rPr lang="en-US" sz="1600" dirty="0"/>
              <a:t> </a:t>
            </a:r>
            <a:r>
              <a:rPr lang="en-US" sz="1600" dirty="0" err="1"/>
              <a:t>na</a:t>
            </a:r>
            <a:r>
              <a:rPr lang="en-US" sz="1600" dirty="0"/>
              <a:t> </a:t>
            </a:r>
            <a:r>
              <a:rPr lang="en-US" sz="1600" dirty="0" err="1"/>
              <a:t>ove</a:t>
            </a:r>
            <a:r>
              <a:rPr lang="en-US" sz="1600" dirty="0"/>
              <a:t> </a:t>
            </a:r>
            <a:r>
              <a:rPr lang="en-US" sz="1600" dirty="0" err="1"/>
              <a:t>zdravstvene</a:t>
            </a:r>
            <a:r>
              <a:rPr lang="en-US" sz="1600" dirty="0"/>
              <a:t> </a:t>
            </a:r>
            <a:r>
              <a:rPr lang="en-US" sz="1600" dirty="0" err="1"/>
              <a:t>uticaje</a:t>
            </a:r>
            <a:r>
              <a:rPr lang="en-US" sz="1600" dirty="0"/>
              <a:t>.</a:t>
            </a:r>
          </a:p>
          <a:p>
            <a:pPr marL="0" indent="0">
              <a:lnSpc>
                <a:spcPct val="110000"/>
              </a:lnSpc>
              <a:spcAft>
                <a:spcPts val="0"/>
              </a:spcAft>
              <a:buNone/>
            </a:pPr>
            <a:r>
              <a:rPr lang="en-US" sz="1600" b="1" dirty="0" err="1"/>
              <a:t>Korak</a:t>
            </a:r>
            <a:r>
              <a:rPr lang="en-US" sz="1600" b="1" dirty="0"/>
              <a:t> 2: </a:t>
            </a:r>
            <a:r>
              <a:rPr lang="en-US" sz="1600" b="1" dirty="0" err="1"/>
              <a:t>Projektujte</a:t>
            </a:r>
            <a:r>
              <a:rPr lang="en-US" sz="1600" b="1" dirty="0"/>
              <a:t> </a:t>
            </a:r>
            <a:r>
              <a:rPr lang="en-US" sz="1600" b="1" dirty="0" err="1"/>
              <a:t>teret</a:t>
            </a:r>
            <a:r>
              <a:rPr lang="en-US" sz="1600" b="1" dirty="0"/>
              <a:t> </a:t>
            </a:r>
            <a:r>
              <a:rPr lang="en-US" sz="1600" b="1" dirty="0" err="1"/>
              <a:t>bolesti</a:t>
            </a:r>
            <a:endParaRPr lang="en-US" sz="1600" b="1" dirty="0"/>
          </a:p>
          <a:p>
            <a:pPr marL="457200" lvl="1" indent="0">
              <a:lnSpc>
                <a:spcPct val="110000"/>
              </a:lnSpc>
              <a:spcBef>
                <a:spcPts val="0"/>
              </a:spcBef>
              <a:spcAft>
                <a:spcPts val="0"/>
              </a:spcAft>
              <a:buNone/>
            </a:pPr>
            <a:r>
              <a:rPr lang="en-US" sz="1600" dirty="0" err="1"/>
              <a:t>Procenite</a:t>
            </a:r>
            <a:r>
              <a:rPr lang="en-US" sz="1600" dirty="0"/>
              <a:t> </a:t>
            </a:r>
            <a:r>
              <a:rPr lang="en-US" sz="1600" dirty="0" err="1"/>
              <a:t>ili</a:t>
            </a:r>
            <a:r>
              <a:rPr lang="en-US" sz="1600" dirty="0"/>
              <a:t> </a:t>
            </a:r>
            <a:r>
              <a:rPr lang="en-US" sz="1600" dirty="0" err="1"/>
              <a:t>kvantifikujte</a:t>
            </a:r>
            <a:r>
              <a:rPr lang="en-US" sz="1600" dirty="0"/>
              <a:t> </a:t>
            </a:r>
            <a:r>
              <a:rPr lang="en-US" sz="1600" dirty="0" err="1"/>
              <a:t>dodatno</a:t>
            </a:r>
            <a:r>
              <a:rPr lang="en-US" sz="1600" dirty="0"/>
              <a:t> </a:t>
            </a:r>
            <a:r>
              <a:rPr lang="en-US" sz="1600" dirty="0" err="1"/>
              <a:t>opterećenje</a:t>
            </a:r>
            <a:r>
              <a:rPr lang="en-US" sz="1600" dirty="0"/>
              <a:t> </a:t>
            </a:r>
            <a:r>
              <a:rPr lang="en-US" sz="1600" dirty="0" err="1"/>
              <a:t>zdravstvenih</a:t>
            </a:r>
            <a:r>
              <a:rPr lang="en-US" sz="1600" dirty="0"/>
              <a:t> </a:t>
            </a:r>
            <a:r>
              <a:rPr lang="en-US" sz="1600" dirty="0" err="1"/>
              <a:t>ishoda</a:t>
            </a:r>
            <a:r>
              <a:rPr lang="en-US" sz="1600" dirty="0"/>
              <a:t> </a:t>
            </a:r>
            <a:r>
              <a:rPr lang="en-US" sz="1600" dirty="0" err="1"/>
              <a:t>povezanih</a:t>
            </a:r>
            <a:r>
              <a:rPr lang="en-US" sz="1600" dirty="0"/>
              <a:t> </a:t>
            </a:r>
            <a:r>
              <a:rPr lang="en-US" sz="1600" dirty="0" err="1"/>
              <a:t>sa</a:t>
            </a:r>
            <a:r>
              <a:rPr lang="en-US" sz="1600" dirty="0"/>
              <a:t> </a:t>
            </a:r>
            <a:r>
              <a:rPr lang="en-US" sz="1600" dirty="0" err="1"/>
              <a:t>klimatskim</a:t>
            </a:r>
            <a:r>
              <a:rPr lang="en-US" sz="1600" dirty="0"/>
              <a:t> </a:t>
            </a:r>
            <a:r>
              <a:rPr lang="en-US" sz="1600" dirty="0" err="1"/>
              <a:t>promenama</a:t>
            </a:r>
            <a:r>
              <a:rPr lang="en-US" sz="1600" dirty="0"/>
              <a:t>.</a:t>
            </a:r>
          </a:p>
          <a:p>
            <a:pPr marL="0" indent="0">
              <a:lnSpc>
                <a:spcPct val="110000"/>
              </a:lnSpc>
              <a:spcAft>
                <a:spcPts val="0"/>
              </a:spcAft>
              <a:buNone/>
            </a:pPr>
            <a:r>
              <a:rPr lang="en-US" sz="1600" b="1" dirty="0" err="1"/>
              <a:t>Korak</a:t>
            </a:r>
            <a:r>
              <a:rPr lang="en-US" sz="1600" b="1" dirty="0"/>
              <a:t> 3: </a:t>
            </a:r>
            <a:r>
              <a:rPr lang="en-US" sz="1600" b="1" dirty="0" err="1"/>
              <a:t>Procenite</a:t>
            </a:r>
            <a:r>
              <a:rPr lang="en-US" sz="1600" b="1" dirty="0"/>
              <a:t> </a:t>
            </a:r>
            <a:r>
              <a:rPr lang="en-US" sz="1600" b="1" dirty="0" err="1"/>
              <a:t>intervencije</a:t>
            </a:r>
            <a:r>
              <a:rPr lang="en-US" sz="1600" b="1" dirty="0"/>
              <a:t> </a:t>
            </a:r>
            <a:r>
              <a:rPr lang="en-US" sz="1600" b="1" dirty="0" err="1"/>
              <a:t>javnog</a:t>
            </a:r>
            <a:r>
              <a:rPr lang="en-US" sz="1600" b="1" dirty="0"/>
              <a:t> </a:t>
            </a:r>
            <a:r>
              <a:rPr lang="en-US" sz="1600" b="1" dirty="0" err="1"/>
              <a:t>zdravlja</a:t>
            </a:r>
            <a:endParaRPr lang="en-US" sz="1600" b="1" dirty="0"/>
          </a:p>
          <a:p>
            <a:pPr marL="457200" lvl="1" indent="0">
              <a:lnSpc>
                <a:spcPct val="110000"/>
              </a:lnSpc>
              <a:spcBef>
                <a:spcPts val="0"/>
              </a:spcBef>
              <a:spcAft>
                <a:spcPts val="0"/>
              </a:spcAft>
              <a:buNone/>
            </a:pPr>
            <a:r>
              <a:rPr lang="en-US" sz="1600" dirty="0" err="1"/>
              <a:t>Identifikujte</a:t>
            </a:r>
            <a:r>
              <a:rPr lang="en-US" sz="1600" dirty="0"/>
              <a:t> </a:t>
            </a:r>
            <a:r>
              <a:rPr lang="en-US" sz="1600" dirty="0" err="1"/>
              <a:t>najpogodnije</a:t>
            </a:r>
            <a:r>
              <a:rPr lang="en-US" sz="1600" dirty="0"/>
              <a:t> </a:t>
            </a:r>
            <a:r>
              <a:rPr lang="en-US" sz="1600" dirty="0" err="1"/>
              <a:t>zdravstvene</a:t>
            </a:r>
            <a:r>
              <a:rPr lang="en-US" sz="1600" dirty="0"/>
              <a:t> </a:t>
            </a:r>
            <a:r>
              <a:rPr lang="en-US" sz="1600" dirty="0" err="1"/>
              <a:t>intervencije</a:t>
            </a:r>
            <a:r>
              <a:rPr lang="en-US" sz="1600" dirty="0"/>
              <a:t> </a:t>
            </a:r>
            <a:r>
              <a:rPr lang="en-US" sz="1600" dirty="0" err="1"/>
              <a:t>za</a:t>
            </a:r>
            <a:r>
              <a:rPr lang="en-US" sz="1600" dirty="0"/>
              <a:t> </a:t>
            </a:r>
            <a:r>
              <a:rPr lang="en-US" sz="1600" dirty="0" err="1"/>
              <a:t>identifikovane</a:t>
            </a:r>
            <a:r>
              <a:rPr lang="en-US" sz="1600" dirty="0"/>
              <a:t> </a:t>
            </a:r>
            <a:r>
              <a:rPr lang="en-US" sz="1600" dirty="0" err="1"/>
              <a:t>uticaje</a:t>
            </a:r>
            <a:r>
              <a:rPr lang="en-US" sz="1600" dirty="0"/>
              <a:t> </a:t>
            </a:r>
            <a:r>
              <a:rPr lang="en-US" sz="1600" dirty="0" err="1"/>
              <a:t>na</a:t>
            </a:r>
            <a:r>
              <a:rPr lang="en-US" sz="1600" dirty="0"/>
              <a:t> </a:t>
            </a:r>
            <a:r>
              <a:rPr lang="en-US" sz="1600" dirty="0" err="1"/>
              <a:t>zdravlje</a:t>
            </a:r>
            <a:r>
              <a:rPr lang="en-US" sz="1600" dirty="0"/>
              <a:t> od </a:t>
            </a:r>
            <a:r>
              <a:rPr lang="en-US" sz="1600" dirty="0" err="1"/>
              <a:t>najveće</a:t>
            </a:r>
            <a:r>
              <a:rPr lang="en-US" sz="1600" dirty="0"/>
              <a:t> </a:t>
            </a:r>
            <a:r>
              <a:rPr lang="en-US" sz="1600" dirty="0" err="1"/>
              <a:t>zabrinutosti</a:t>
            </a:r>
            <a:r>
              <a:rPr lang="en-US" sz="1600" dirty="0"/>
              <a:t>.</a:t>
            </a:r>
          </a:p>
          <a:p>
            <a:pPr marL="0" indent="0">
              <a:lnSpc>
                <a:spcPct val="110000"/>
              </a:lnSpc>
              <a:spcAft>
                <a:spcPts val="0"/>
              </a:spcAft>
              <a:buNone/>
            </a:pPr>
            <a:r>
              <a:rPr lang="en-US" sz="1600" b="1" dirty="0" err="1"/>
              <a:t>Korak</a:t>
            </a:r>
            <a:r>
              <a:rPr lang="en-US" sz="1600" b="1" dirty="0"/>
              <a:t> 4: </a:t>
            </a:r>
            <a:r>
              <a:rPr lang="en-US" sz="1600" b="1" dirty="0" err="1"/>
              <a:t>Razvijte</a:t>
            </a:r>
            <a:r>
              <a:rPr lang="en-US" sz="1600" b="1" dirty="0"/>
              <a:t> </a:t>
            </a:r>
            <a:r>
              <a:rPr lang="en-US" sz="1600" b="1" dirty="0" err="1"/>
              <a:t>i</a:t>
            </a:r>
            <a:r>
              <a:rPr lang="en-US" sz="1600" b="1" dirty="0"/>
              <a:t> </a:t>
            </a:r>
            <a:r>
              <a:rPr lang="en-US" sz="1600" b="1" dirty="0" err="1"/>
              <a:t>implementirajte</a:t>
            </a:r>
            <a:r>
              <a:rPr lang="en-US" sz="1600" b="1" dirty="0"/>
              <a:t> plan </a:t>
            </a:r>
            <a:r>
              <a:rPr lang="en-US" sz="1600" b="1" dirty="0" err="1"/>
              <a:t>adaptacije</a:t>
            </a:r>
            <a:r>
              <a:rPr lang="en-US" sz="1600" b="1" dirty="0"/>
              <a:t> </a:t>
            </a:r>
            <a:r>
              <a:rPr lang="en-US" sz="1600" b="1" dirty="0" err="1"/>
              <a:t>na</a:t>
            </a:r>
            <a:r>
              <a:rPr lang="en-US" sz="1600" b="1" dirty="0"/>
              <a:t> </a:t>
            </a:r>
            <a:r>
              <a:rPr lang="en-US" sz="1600" b="1" dirty="0" err="1"/>
              <a:t>klimu</a:t>
            </a:r>
            <a:r>
              <a:rPr lang="en-US" sz="1600" b="1" dirty="0"/>
              <a:t> </a:t>
            </a:r>
            <a:r>
              <a:rPr lang="en-US" sz="1600" b="1" dirty="0" err="1"/>
              <a:t>i</a:t>
            </a:r>
            <a:r>
              <a:rPr lang="en-US" sz="1600" b="1" dirty="0"/>
              <a:t> </a:t>
            </a:r>
            <a:r>
              <a:rPr lang="en-US" sz="1600" b="1" dirty="0" err="1"/>
              <a:t>zdravlje</a:t>
            </a:r>
            <a:endParaRPr lang="en-US" sz="1600" b="1" dirty="0"/>
          </a:p>
          <a:p>
            <a:pPr marL="457200" lvl="1" indent="0">
              <a:lnSpc>
                <a:spcPct val="110000"/>
              </a:lnSpc>
              <a:spcBef>
                <a:spcPts val="0"/>
              </a:spcBef>
              <a:spcAft>
                <a:spcPts val="0"/>
              </a:spcAft>
              <a:buNone/>
            </a:pPr>
            <a:r>
              <a:rPr lang="en-US" sz="1600" dirty="0" err="1"/>
              <a:t>Razvijte</a:t>
            </a:r>
            <a:r>
              <a:rPr lang="en-US" sz="1600" dirty="0"/>
              <a:t> </a:t>
            </a:r>
            <a:r>
              <a:rPr lang="en-US" sz="1600" dirty="0" err="1"/>
              <a:t>pisani</a:t>
            </a:r>
            <a:r>
              <a:rPr lang="en-US" sz="1600" dirty="0"/>
              <a:t> plan </a:t>
            </a:r>
            <a:r>
              <a:rPr lang="en-US" sz="1600" dirty="0" err="1"/>
              <a:t>adaptacije</a:t>
            </a:r>
            <a:r>
              <a:rPr lang="en-US" sz="1600" dirty="0"/>
              <a:t> </a:t>
            </a:r>
            <a:r>
              <a:rPr lang="en-US" sz="1600" dirty="0" err="1"/>
              <a:t>koji</a:t>
            </a:r>
            <a:r>
              <a:rPr lang="en-US" sz="1600" dirty="0"/>
              <a:t> se </a:t>
            </a:r>
            <a:r>
              <a:rPr lang="en-US" sz="1600" dirty="0" err="1"/>
              <a:t>redovno</a:t>
            </a:r>
            <a:r>
              <a:rPr lang="en-US" sz="1600" dirty="0"/>
              <a:t> </a:t>
            </a:r>
            <a:r>
              <a:rPr lang="en-US" sz="1600" dirty="0" err="1"/>
              <a:t>ažurira</a:t>
            </a:r>
            <a:r>
              <a:rPr lang="en-US" sz="1600" dirty="0"/>
              <a:t>. </a:t>
            </a:r>
            <a:r>
              <a:rPr lang="en-US" sz="1600" dirty="0" err="1"/>
              <a:t>Širite</a:t>
            </a:r>
            <a:r>
              <a:rPr lang="en-US" sz="1600" dirty="0"/>
              <a:t> </a:t>
            </a:r>
            <a:r>
              <a:rPr lang="en-US" sz="1600" dirty="0" err="1"/>
              <a:t>i</a:t>
            </a:r>
            <a:r>
              <a:rPr lang="en-US" sz="1600" dirty="0"/>
              <a:t> </a:t>
            </a:r>
            <a:r>
              <a:rPr lang="en-US" sz="1600" dirty="0" err="1"/>
              <a:t>nadgledajte</a:t>
            </a:r>
            <a:r>
              <a:rPr lang="en-US" sz="1600" dirty="0"/>
              <a:t> </a:t>
            </a:r>
            <a:r>
              <a:rPr lang="en-US" sz="1600" dirty="0" err="1"/>
              <a:t>sprovođenje</a:t>
            </a:r>
            <a:r>
              <a:rPr lang="en-US" sz="1600" dirty="0"/>
              <a:t> </a:t>
            </a:r>
            <a:r>
              <a:rPr lang="en-US" sz="1600" dirty="0" err="1"/>
              <a:t>plana</a:t>
            </a:r>
            <a:r>
              <a:rPr lang="en-US" sz="1600" dirty="0"/>
              <a:t>.</a:t>
            </a:r>
            <a:endParaRPr lang="en-US" sz="1400" dirty="0"/>
          </a:p>
          <a:p>
            <a:pPr marL="0" indent="0">
              <a:lnSpc>
                <a:spcPct val="110000"/>
              </a:lnSpc>
              <a:spcAft>
                <a:spcPts val="0"/>
              </a:spcAft>
              <a:buNone/>
            </a:pPr>
            <a:r>
              <a:rPr lang="en-US" sz="1600" b="1" dirty="0" err="1"/>
              <a:t>Korak</a:t>
            </a:r>
            <a:r>
              <a:rPr lang="en-US" sz="1600" b="1" dirty="0"/>
              <a:t> 5: </a:t>
            </a:r>
            <a:r>
              <a:rPr lang="en-US" sz="1600" b="1" dirty="0" err="1"/>
              <a:t>Procenite</a:t>
            </a:r>
            <a:r>
              <a:rPr lang="en-US" sz="1600" b="1" dirty="0"/>
              <a:t> </a:t>
            </a:r>
            <a:r>
              <a:rPr lang="en-US" sz="1600" b="1" dirty="0" err="1"/>
              <a:t>uticaj</a:t>
            </a:r>
            <a:r>
              <a:rPr lang="en-US" sz="1600" b="1" dirty="0"/>
              <a:t> </a:t>
            </a:r>
            <a:r>
              <a:rPr lang="en-US" sz="1600" b="1" dirty="0" err="1"/>
              <a:t>i</a:t>
            </a:r>
            <a:r>
              <a:rPr lang="en-US" sz="1600" b="1" dirty="0"/>
              <a:t> </a:t>
            </a:r>
            <a:r>
              <a:rPr lang="en-US" sz="1600" b="1" dirty="0" err="1"/>
              <a:t>poboljšanje</a:t>
            </a:r>
            <a:r>
              <a:rPr lang="en-US" sz="1600" b="1" dirty="0"/>
              <a:t> </a:t>
            </a:r>
            <a:r>
              <a:rPr lang="en-US" sz="1600" b="1" dirty="0" err="1"/>
              <a:t>kvaliteta</a:t>
            </a:r>
            <a:r>
              <a:rPr lang="en-US" sz="1600" b="1" dirty="0"/>
              <a:t> </a:t>
            </a:r>
            <a:r>
              <a:rPr lang="en-US" sz="1600" b="1" dirty="0" err="1"/>
              <a:t>aktivnosti</a:t>
            </a:r>
            <a:endParaRPr lang="en-US" sz="1600" b="1" dirty="0"/>
          </a:p>
          <a:p>
            <a:pPr marL="457200" lvl="1" indent="0">
              <a:lnSpc>
                <a:spcPct val="110000"/>
              </a:lnSpc>
              <a:spcBef>
                <a:spcPts val="0"/>
              </a:spcBef>
              <a:buNone/>
            </a:pPr>
            <a:r>
              <a:rPr lang="en-US" sz="1500" dirty="0" err="1"/>
              <a:t>Ocenite</a:t>
            </a:r>
            <a:r>
              <a:rPr lang="en-US" sz="1500" dirty="0"/>
              <a:t> </a:t>
            </a:r>
            <a:r>
              <a:rPr lang="en-US" sz="1500" dirty="0" err="1"/>
              <a:t>proces</a:t>
            </a:r>
            <a:r>
              <a:rPr lang="en-US" sz="1500" dirty="0"/>
              <a:t>. </a:t>
            </a:r>
            <a:r>
              <a:rPr lang="en-US" sz="1500" dirty="0" err="1"/>
              <a:t>Odredite</a:t>
            </a:r>
            <a:r>
              <a:rPr lang="en-US" sz="1500" dirty="0"/>
              <a:t> </a:t>
            </a:r>
            <a:r>
              <a:rPr lang="en-US" sz="1500" dirty="0" err="1"/>
              <a:t>vrednost</a:t>
            </a:r>
            <a:r>
              <a:rPr lang="en-US" sz="1500" dirty="0"/>
              <a:t> </a:t>
            </a:r>
            <a:r>
              <a:rPr lang="en-US" sz="1500" dirty="0" err="1"/>
              <a:t>dobijenih</a:t>
            </a:r>
            <a:r>
              <a:rPr lang="en-US" sz="1500" dirty="0"/>
              <a:t> </a:t>
            </a:r>
            <a:r>
              <a:rPr lang="en-US" sz="1500" dirty="0" err="1"/>
              <a:t>informacija</a:t>
            </a:r>
            <a:r>
              <a:rPr lang="en-US" sz="1500" dirty="0"/>
              <a:t> </a:t>
            </a:r>
            <a:r>
              <a:rPr lang="en-US" sz="1500" dirty="0" err="1"/>
              <a:t>i</a:t>
            </a:r>
            <a:r>
              <a:rPr lang="en-US" sz="1500" dirty="0"/>
              <a:t> </a:t>
            </a:r>
            <a:r>
              <a:rPr lang="en-US" sz="1500" dirty="0" err="1"/>
              <a:t>preduzetih</a:t>
            </a:r>
            <a:r>
              <a:rPr lang="en-US" sz="1500" dirty="0"/>
              <a:t> </a:t>
            </a:r>
            <a:r>
              <a:rPr lang="en-US" sz="1500" dirty="0" err="1"/>
              <a:t>aktivnosti</a:t>
            </a:r>
            <a:r>
              <a:rPr lang="sr" sz="1500" dirty="0" smtClean="0"/>
              <a:t>.</a:t>
            </a:r>
            <a:endParaRPr lang="hu-HU" sz="1500" dirty="0"/>
          </a:p>
        </p:txBody>
      </p:sp>
      <p:sp>
        <p:nvSpPr>
          <p:cNvPr id="3" name="Téglalap 2"/>
          <p:cNvSpPr/>
          <p:nvPr/>
        </p:nvSpPr>
        <p:spPr>
          <a:xfrm>
            <a:off x="8763456" y="4883021"/>
            <a:ext cx="3346817" cy="584775"/>
          </a:xfrm>
          <a:prstGeom prst="rect">
            <a:avLst/>
          </a:prstGeom>
        </p:spPr>
        <p:txBody>
          <a:bodyPr wrap="square" rtlCol="0">
            <a:spAutoFit/>
          </a:bodyPr>
          <a:lstStyle/>
          <a:p>
            <a:pPr algn="ctr" rtl="0"/>
            <a:r>
              <a:rPr lang="sr" sz="1600" dirty="0">
                <a:hlinkClick r:id="rId3"/>
              </a:rPr>
              <a:t>https://youtu.be/2PWPGI7NSUo</a:t>
            </a:r>
            <a:endParaRPr lang="hu-HU" sz="1600" dirty="0"/>
          </a:p>
          <a:p>
            <a:pPr algn="ctr" rtl="0"/>
            <a:endParaRPr lang="hu-HU" sz="1600" dirty="0"/>
          </a:p>
        </p:txBody>
      </p:sp>
      <p:pic>
        <p:nvPicPr>
          <p:cNvPr id="5" name="Kép 4" descr="A képen szöveg, clipart látható&#10;&#10;Automatikusan generált leírás">
            <a:extLst>
              <a:ext uri="{FF2B5EF4-FFF2-40B4-BE49-F238E27FC236}">
                <a16:creationId xmlns:a16="http://schemas.microsoft.com/office/drawing/2014/main" id="{70F03A54-EBA9-408A-9B6B-4CE1582C131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220333" y="5277279"/>
            <a:ext cx="1002420" cy="566367"/>
          </a:xfrm>
          <a:prstGeom prst="rect">
            <a:avLst/>
          </a:prstGeom>
        </p:spPr>
      </p:pic>
      <p:sp>
        <p:nvSpPr>
          <p:cNvPr id="7" name="Téglalap 6"/>
          <p:cNvSpPr/>
          <p:nvPr/>
        </p:nvSpPr>
        <p:spPr>
          <a:xfrm>
            <a:off x="9171545" y="5922593"/>
            <a:ext cx="2917786" cy="615553"/>
          </a:xfrm>
          <a:prstGeom prst="rect">
            <a:avLst/>
          </a:prstGeom>
        </p:spPr>
        <p:txBody>
          <a:bodyPr wrap="none" rtlCol="0">
            <a:spAutoFit/>
          </a:bodyPr>
          <a:lstStyle/>
          <a:p>
            <a:pPr algn="r"/>
            <a:r>
              <a:rPr lang="nb-NO" sz="1000" dirty="0">
                <a:solidFill>
                  <a:schemeClr val="bg1">
                    <a:lumMod val="50000"/>
                  </a:schemeClr>
                </a:solidFill>
              </a:rPr>
              <a:t>Izvor (pristupljeno 14.06.2023</a:t>
            </a:r>
            <a:r>
              <a:rPr lang="nb-NO" sz="1000" dirty="0" smtClean="0">
                <a:solidFill>
                  <a:schemeClr val="bg1">
                    <a:lumMod val="50000"/>
                  </a:schemeClr>
                </a:solidFill>
              </a:rPr>
              <a:t>):</a:t>
            </a:r>
            <a:r>
              <a:rPr lang="hu-HU" sz="1000" dirty="0" smtClean="0">
                <a:solidFill>
                  <a:schemeClr val="bg1">
                    <a:lumMod val="50000"/>
                  </a:schemeClr>
                </a:solidFill>
              </a:rPr>
              <a:t/>
            </a:r>
            <a:br>
              <a:rPr lang="hu-HU" sz="1000" dirty="0" smtClean="0">
                <a:solidFill>
                  <a:schemeClr val="bg1">
                    <a:lumMod val="50000"/>
                  </a:schemeClr>
                </a:solidFill>
              </a:rPr>
            </a:br>
            <a:r>
              <a:rPr lang="nb-NO" sz="1000" dirty="0" smtClean="0">
                <a:solidFill>
                  <a:schemeClr val="bg1">
                    <a:lumMod val="50000"/>
                  </a:schemeClr>
                </a:solidFill>
              </a:rPr>
              <a:t> </a:t>
            </a:r>
            <a:r>
              <a:rPr lang="nb-NO" sz="1000" dirty="0">
                <a:solidFill>
                  <a:schemeClr val="bg1">
                    <a:lumMod val="50000"/>
                  </a:schemeClr>
                </a:solidFill>
                <a:hlinkClick r:id="rId5"/>
              </a:rPr>
              <a:t>https://</a:t>
            </a:r>
            <a:r>
              <a:rPr lang="nb-NO" sz="1000" dirty="0" smtClean="0">
                <a:solidFill>
                  <a:schemeClr val="bg1">
                    <a:lumMod val="50000"/>
                  </a:schemeClr>
                </a:solidFill>
                <a:hlinkClick r:id="rId5"/>
              </a:rPr>
              <a:t>www.cdc.gov/climateandhealth/BRACE.htm</a:t>
            </a:r>
            <a:endParaRPr lang="sr-Latn-RS" sz="1000" dirty="0" smtClean="0">
              <a:solidFill>
                <a:schemeClr val="bg1">
                  <a:lumMod val="50000"/>
                </a:schemeClr>
              </a:solidFill>
            </a:endParaRPr>
          </a:p>
          <a:p>
            <a:endParaRPr lang="nb-NO" sz="1400" dirty="0">
              <a:solidFill>
                <a:schemeClr val="bg1">
                  <a:lumMod val="50000"/>
                </a:schemeClr>
              </a:solidFill>
            </a:endParaRPr>
          </a:p>
        </p:txBody>
      </p:sp>
    </p:spTree>
    <p:extLst>
      <p:ext uri="{BB962C8B-B14F-4D97-AF65-F5344CB8AC3E}">
        <p14:creationId xmlns:p14="http://schemas.microsoft.com/office/powerpoint/2010/main" val="205374898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fontScale="90000"/>
          </a:bodyPr>
          <a:lstStyle/>
          <a:p>
            <a:pPr rtl="0"/>
            <a:r>
              <a:rPr lang="sr-Latn-RS" b="1" dirty="0" smtClean="0"/>
              <a:t>Ključne poruke</a:t>
            </a:r>
            <a:endParaRPr lang="sr" b="1" dirty="0"/>
          </a:p>
        </p:txBody>
      </p:sp>
      <p:sp>
        <p:nvSpPr>
          <p:cNvPr id="3" name="Tartalom helye 2"/>
          <p:cNvSpPr>
            <a:spLocks noGrp="1"/>
          </p:cNvSpPr>
          <p:nvPr>
            <p:ph idx="1"/>
          </p:nvPr>
        </p:nvSpPr>
        <p:spPr>
          <a:xfrm>
            <a:off x="431320" y="1052423"/>
            <a:ext cx="11404605" cy="5253249"/>
          </a:xfrm>
        </p:spPr>
        <p:txBody>
          <a:bodyPr rtlCol="0">
            <a:noAutofit/>
          </a:bodyPr>
          <a:lstStyle/>
          <a:p>
            <a:r>
              <a:rPr lang="en-US" sz="2000" dirty="0" err="1"/>
              <a:t>Ekološka</a:t>
            </a:r>
            <a:r>
              <a:rPr lang="en-US" sz="2000" dirty="0"/>
              <a:t> </a:t>
            </a:r>
            <a:r>
              <a:rPr lang="en-US" sz="2000" dirty="0" err="1"/>
              <a:t>anksioznost</a:t>
            </a:r>
            <a:r>
              <a:rPr lang="en-US" sz="2000" dirty="0"/>
              <a:t> </a:t>
            </a:r>
            <a:r>
              <a:rPr lang="en-US" sz="2000" dirty="0" err="1"/>
              <a:t>i</a:t>
            </a:r>
            <a:r>
              <a:rPr lang="en-US" sz="2000" dirty="0"/>
              <a:t> </a:t>
            </a:r>
            <a:r>
              <a:rPr lang="en-US" sz="2000" dirty="0" err="1"/>
              <a:t>problemi</a:t>
            </a:r>
            <a:r>
              <a:rPr lang="en-US" sz="2000" dirty="0"/>
              <a:t> </a:t>
            </a:r>
            <a:r>
              <a:rPr lang="en-US" sz="2000" dirty="0" err="1"/>
              <a:t>mentalnog</a:t>
            </a:r>
            <a:r>
              <a:rPr lang="en-US" sz="2000" dirty="0"/>
              <a:t> </a:t>
            </a:r>
            <a:r>
              <a:rPr lang="en-US" sz="2000" dirty="0" err="1"/>
              <a:t>zdravlja</a:t>
            </a:r>
            <a:r>
              <a:rPr lang="en-US" sz="2000" dirty="0"/>
              <a:t> </a:t>
            </a:r>
            <a:r>
              <a:rPr lang="en-US" sz="2000" dirty="0" err="1"/>
              <a:t>nakon</a:t>
            </a:r>
            <a:r>
              <a:rPr lang="en-US" sz="2000" dirty="0"/>
              <a:t> </a:t>
            </a:r>
            <a:r>
              <a:rPr lang="en-US" sz="2000" dirty="0" err="1"/>
              <a:t>katastrofa</a:t>
            </a:r>
            <a:r>
              <a:rPr lang="en-US" sz="2000" dirty="0"/>
              <a:t> </a:t>
            </a:r>
            <a:r>
              <a:rPr lang="en-US" sz="2000" dirty="0" err="1"/>
              <a:t>smatraju</a:t>
            </a:r>
            <a:r>
              <a:rPr lang="en-US" sz="2000" dirty="0"/>
              <a:t> se </a:t>
            </a:r>
            <a:r>
              <a:rPr lang="en-US" sz="2000" dirty="0" err="1"/>
              <a:t>glavnim</a:t>
            </a:r>
            <a:r>
              <a:rPr lang="en-US" sz="2000" dirty="0"/>
              <a:t> </a:t>
            </a:r>
            <a:r>
              <a:rPr lang="en-US" sz="2000" dirty="0" err="1"/>
              <a:t>zdravstvenim</a:t>
            </a:r>
            <a:r>
              <a:rPr lang="en-US" sz="2000" dirty="0"/>
              <a:t> </a:t>
            </a:r>
            <a:r>
              <a:rPr lang="en-US" sz="2000" dirty="0" err="1"/>
              <a:t>problemima</a:t>
            </a:r>
            <a:r>
              <a:rPr lang="en-US" sz="2000" dirty="0"/>
              <a:t> </a:t>
            </a:r>
            <a:r>
              <a:rPr lang="en-US" sz="2000" dirty="0" err="1"/>
              <a:t>povezanim</a:t>
            </a:r>
            <a:r>
              <a:rPr lang="en-US" sz="2000" dirty="0"/>
              <a:t> </a:t>
            </a:r>
            <a:r>
              <a:rPr lang="en-US" sz="2000" dirty="0" err="1"/>
              <a:t>sa</a:t>
            </a:r>
            <a:r>
              <a:rPr lang="en-US" sz="2000" dirty="0"/>
              <a:t> </a:t>
            </a:r>
            <a:r>
              <a:rPr lang="en-US" sz="2000" dirty="0" err="1"/>
              <a:t>klimatskim</a:t>
            </a:r>
            <a:r>
              <a:rPr lang="en-US" sz="2000" dirty="0"/>
              <a:t> </a:t>
            </a:r>
            <a:r>
              <a:rPr lang="en-US" sz="2000" dirty="0" err="1"/>
              <a:t>promenama</a:t>
            </a:r>
            <a:r>
              <a:rPr lang="en-US" sz="2000" dirty="0"/>
              <a:t>.</a:t>
            </a:r>
          </a:p>
          <a:p>
            <a:r>
              <a:rPr lang="en-US" sz="2000" dirty="0" err="1"/>
              <a:t>Toplotni</a:t>
            </a:r>
            <a:r>
              <a:rPr lang="en-US" sz="2000" dirty="0"/>
              <a:t> </a:t>
            </a:r>
            <a:r>
              <a:rPr lang="en-US" sz="2000" dirty="0" err="1"/>
              <a:t>talasi</a:t>
            </a:r>
            <a:r>
              <a:rPr lang="en-US" sz="2000" dirty="0"/>
              <a:t> </a:t>
            </a:r>
            <a:r>
              <a:rPr lang="en-US" sz="2000" dirty="0" err="1"/>
              <a:t>povećavaju</a:t>
            </a:r>
            <a:r>
              <a:rPr lang="en-US" sz="2000" dirty="0"/>
              <a:t> </a:t>
            </a:r>
            <a:r>
              <a:rPr lang="en-US" sz="2000" dirty="0" err="1"/>
              <a:t>rizik</a:t>
            </a:r>
            <a:r>
              <a:rPr lang="en-US" sz="2000" dirty="0"/>
              <a:t> od </a:t>
            </a:r>
            <a:r>
              <a:rPr lang="en-US" sz="2000" dirty="0" err="1"/>
              <a:t>ishoda</a:t>
            </a:r>
            <a:r>
              <a:rPr lang="en-US" sz="2000" dirty="0"/>
              <a:t> </a:t>
            </a:r>
            <a:r>
              <a:rPr lang="en-US" sz="2000" dirty="0" err="1"/>
              <a:t>povezanih</a:t>
            </a:r>
            <a:r>
              <a:rPr lang="en-US" sz="2000" dirty="0"/>
              <a:t> </a:t>
            </a:r>
            <a:r>
              <a:rPr lang="en-US" sz="2000" dirty="0" err="1"/>
              <a:t>sa</a:t>
            </a:r>
            <a:r>
              <a:rPr lang="en-US" sz="2000" dirty="0"/>
              <a:t> </a:t>
            </a:r>
            <a:r>
              <a:rPr lang="en-US" sz="2000" dirty="0" err="1"/>
              <a:t>mentalnim</a:t>
            </a:r>
            <a:r>
              <a:rPr lang="en-US" sz="2000" dirty="0"/>
              <a:t> </a:t>
            </a:r>
            <a:r>
              <a:rPr lang="en-US" sz="2000" dirty="0" err="1"/>
              <a:t>zdravljem</a:t>
            </a:r>
            <a:r>
              <a:rPr lang="en-US" sz="2000" dirty="0"/>
              <a:t>.</a:t>
            </a:r>
          </a:p>
          <a:p>
            <a:r>
              <a:rPr lang="en-US" sz="2000" dirty="0" err="1"/>
              <a:t>Sistemi</a:t>
            </a:r>
            <a:r>
              <a:rPr lang="en-US" sz="2000" dirty="0"/>
              <a:t> </a:t>
            </a:r>
            <a:r>
              <a:rPr lang="en-US" sz="2000" dirty="0" err="1"/>
              <a:t>zdravstvene</a:t>
            </a:r>
            <a:r>
              <a:rPr lang="en-US" sz="2000" dirty="0"/>
              <a:t> </a:t>
            </a:r>
            <a:r>
              <a:rPr lang="en-US" sz="2000" dirty="0" err="1"/>
              <a:t>zaštite</a:t>
            </a:r>
            <a:r>
              <a:rPr lang="en-US" sz="2000" dirty="0"/>
              <a:t> bi </a:t>
            </a:r>
            <a:r>
              <a:rPr lang="en-US" sz="2000" dirty="0" err="1"/>
              <a:t>trebalo</a:t>
            </a:r>
            <a:r>
              <a:rPr lang="en-US" sz="2000" dirty="0"/>
              <a:t> da </a:t>
            </a:r>
            <a:r>
              <a:rPr lang="en-US" sz="2000" dirty="0" err="1"/>
              <a:t>budu</a:t>
            </a:r>
            <a:r>
              <a:rPr lang="en-US" sz="2000" dirty="0"/>
              <a:t> </a:t>
            </a:r>
            <a:r>
              <a:rPr lang="en-US" sz="2000" dirty="0" err="1"/>
              <a:t>prilagođeni</a:t>
            </a:r>
            <a:r>
              <a:rPr lang="en-US" sz="2000" dirty="0"/>
              <a:t> da </a:t>
            </a:r>
            <a:r>
              <a:rPr lang="en-US" sz="2000" dirty="0" err="1"/>
              <a:t>zadovolje</a:t>
            </a:r>
            <a:r>
              <a:rPr lang="en-US" sz="2000" dirty="0"/>
              <a:t> </a:t>
            </a:r>
            <a:r>
              <a:rPr lang="en-US" sz="2000" dirty="0" err="1"/>
              <a:t>povećanu</a:t>
            </a:r>
            <a:r>
              <a:rPr lang="en-US" sz="2000" dirty="0"/>
              <a:t> </a:t>
            </a:r>
            <a:r>
              <a:rPr lang="en-US" sz="2000" dirty="0" err="1"/>
              <a:t>potražnju</a:t>
            </a:r>
            <a:r>
              <a:rPr lang="en-US" sz="2000" dirty="0"/>
              <a:t> </a:t>
            </a:r>
            <a:r>
              <a:rPr lang="en-US" sz="2000" dirty="0" err="1"/>
              <a:t>za</a:t>
            </a:r>
            <a:r>
              <a:rPr lang="en-US" sz="2000" dirty="0"/>
              <a:t> </a:t>
            </a:r>
            <a:r>
              <a:rPr lang="en-US" sz="2000" dirty="0" err="1"/>
              <a:t>uslugama</a:t>
            </a:r>
            <a:r>
              <a:rPr lang="en-US" sz="2000" dirty="0"/>
              <a:t> </a:t>
            </a:r>
            <a:r>
              <a:rPr lang="en-US" sz="2000" dirty="0" err="1"/>
              <a:t>mentalnog</a:t>
            </a:r>
            <a:r>
              <a:rPr lang="en-US" sz="2000" dirty="0"/>
              <a:t> </a:t>
            </a:r>
            <a:r>
              <a:rPr lang="en-US" sz="2000" dirty="0" err="1"/>
              <a:t>zdravlja</a:t>
            </a:r>
            <a:r>
              <a:rPr lang="en-US" sz="2000" dirty="0"/>
              <a:t> u </a:t>
            </a:r>
            <a:r>
              <a:rPr lang="en-US" sz="2000" dirty="0" err="1"/>
              <a:t>vezi</a:t>
            </a:r>
            <a:r>
              <a:rPr lang="en-US" sz="2000" dirty="0"/>
              <a:t> </a:t>
            </a:r>
            <a:r>
              <a:rPr lang="en-US" sz="2000" dirty="0" err="1"/>
              <a:t>sa</a:t>
            </a:r>
            <a:r>
              <a:rPr lang="en-US" sz="2000" dirty="0"/>
              <a:t> </a:t>
            </a:r>
            <a:r>
              <a:rPr lang="en-US" sz="2000" dirty="0" err="1"/>
              <a:t>klimatskim</a:t>
            </a:r>
            <a:r>
              <a:rPr lang="en-US" sz="2000" dirty="0"/>
              <a:t> </a:t>
            </a:r>
            <a:r>
              <a:rPr lang="en-US" sz="2000" dirty="0" err="1"/>
              <a:t>promenama</a:t>
            </a:r>
            <a:r>
              <a:rPr lang="en-US" sz="2000" dirty="0"/>
              <a:t>.</a:t>
            </a:r>
          </a:p>
          <a:p>
            <a:r>
              <a:rPr lang="en-US" sz="2000" dirty="0" err="1"/>
              <a:t>Zdravstveni</a:t>
            </a:r>
            <a:r>
              <a:rPr lang="en-US" sz="2000" dirty="0"/>
              <a:t> </a:t>
            </a:r>
            <a:r>
              <a:rPr lang="en-US" sz="2000" dirty="0" err="1"/>
              <a:t>radnici</a:t>
            </a:r>
            <a:r>
              <a:rPr lang="en-US" sz="2000" dirty="0"/>
              <a:t> </a:t>
            </a:r>
            <a:r>
              <a:rPr lang="en-US" sz="2000" dirty="0" err="1"/>
              <a:t>doživljavaju</a:t>
            </a:r>
            <a:r>
              <a:rPr lang="en-US" sz="2000" dirty="0"/>
              <a:t> </a:t>
            </a:r>
            <a:r>
              <a:rPr lang="en-US" sz="2000" dirty="0" err="1"/>
              <a:t>rizike</a:t>
            </a:r>
            <a:r>
              <a:rPr lang="en-US" sz="2000" dirty="0"/>
              <a:t> </a:t>
            </a:r>
            <a:r>
              <a:rPr lang="en-US" sz="2000" dirty="0" err="1"/>
              <a:t>za</a:t>
            </a:r>
            <a:r>
              <a:rPr lang="en-US" sz="2000" dirty="0"/>
              <a:t> </a:t>
            </a:r>
            <a:r>
              <a:rPr lang="en-US" sz="2000" dirty="0" err="1"/>
              <a:t>fizičko</a:t>
            </a:r>
            <a:r>
              <a:rPr lang="en-US" sz="2000" dirty="0"/>
              <a:t> </a:t>
            </a:r>
            <a:r>
              <a:rPr lang="en-US" sz="2000" dirty="0" err="1"/>
              <a:t>i</a:t>
            </a:r>
            <a:r>
              <a:rPr lang="en-US" sz="2000" dirty="0"/>
              <a:t> </a:t>
            </a:r>
            <a:r>
              <a:rPr lang="en-US" sz="2000" dirty="0" err="1"/>
              <a:t>mentalno</a:t>
            </a:r>
            <a:r>
              <a:rPr lang="en-US" sz="2000" dirty="0"/>
              <a:t> </a:t>
            </a:r>
            <a:r>
              <a:rPr lang="en-US" sz="2000" dirty="0" err="1"/>
              <a:t>zdravlje</a:t>
            </a:r>
            <a:r>
              <a:rPr lang="en-US" sz="2000" dirty="0"/>
              <a:t> </a:t>
            </a:r>
            <a:r>
              <a:rPr lang="en-US" sz="2000" dirty="0" err="1"/>
              <a:t>zbog</a:t>
            </a:r>
            <a:r>
              <a:rPr lang="en-US" sz="2000" dirty="0"/>
              <a:t> </a:t>
            </a:r>
            <a:r>
              <a:rPr lang="en-US" sz="2000" dirty="0" err="1"/>
              <a:t>klimatskih</a:t>
            </a:r>
            <a:r>
              <a:rPr lang="en-US" sz="2000" dirty="0"/>
              <a:t> </a:t>
            </a:r>
            <a:r>
              <a:rPr lang="en-US" sz="2000" dirty="0" err="1"/>
              <a:t>promena</a:t>
            </a:r>
            <a:r>
              <a:rPr lang="en-US" sz="2000" dirty="0"/>
              <a:t> </a:t>
            </a:r>
            <a:r>
              <a:rPr lang="en-US" sz="2000" dirty="0" err="1"/>
              <a:t>akutnije</a:t>
            </a:r>
            <a:r>
              <a:rPr lang="en-US" sz="2000" dirty="0"/>
              <a:t> </a:t>
            </a:r>
            <a:r>
              <a:rPr lang="en-US" sz="2000" dirty="0" err="1"/>
              <a:t>nego</a:t>
            </a:r>
            <a:r>
              <a:rPr lang="en-US" sz="2000" dirty="0"/>
              <a:t> </a:t>
            </a:r>
            <a:r>
              <a:rPr lang="en-US" sz="2000" dirty="0" err="1"/>
              <a:t>opšta</a:t>
            </a:r>
            <a:r>
              <a:rPr lang="en-US" sz="2000" dirty="0"/>
              <a:t> </a:t>
            </a:r>
            <a:r>
              <a:rPr lang="en-US" sz="2000" dirty="0" err="1"/>
              <a:t>populacija</a:t>
            </a:r>
            <a:r>
              <a:rPr lang="en-US" sz="2000" dirty="0"/>
              <a:t>. </a:t>
            </a:r>
          </a:p>
          <a:p>
            <a:r>
              <a:rPr lang="en-US" sz="2000" dirty="0" smtClean="0"/>
              <a:t>L</a:t>
            </a:r>
            <a:r>
              <a:rPr lang="sr-Latn-RS" sz="2000" dirty="0" smtClean="0"/>
              <a:t>j</a:t>
            </a:r>
            <a:r>
              <a:rPr lang="en-US" sz="2000" dirty="0" err="1" smtClean="0"/>
              <a:t>udi</a:t>
            </a:r>
            <a:r>
              <a:rPr lang="en-US" sz="2000" dirty="0" smtClean="0"/>
              <a:t> </a:t>
            </a:r>
            <a:r>
              <a:rPr lang="en-US" sz="2000" dirty="0" err="1"/>
              <a:t>koji</a:t>
            </a:r>
            <a:r>
              <a:rPr lang="en-US" sz="2000" dirty="0"/>
              <a:t> </a:t>
            </a:r>
            <a:r>
              <a:rPr lang="en-US" sz="2000" dirty="0" err="1"/>
              <a:t>rade</a:t>
            </a:r>
            <a:r>
              <a:rPr lang="en-US" sz="2000" dirty="0"/>
              <a:t> </a:t>
            </a:r>
            <a:r>
              <a:rPr lang="en-US" sz="2000" dirty="0" err="1"/>
              <a:t>na</a:t>
            </a:r>
            <a:r>
              <a:rPr lang="en-US" sz="2000" dirty="0"/>
              <a:t> </a:t>
            </a:r>
            <a:r>
              <a:rPr lang="en-US" sz="2000" dirty="0" err="1"/>
              <a:t>otvorenom</a:t>
            </a:r>
            <a:r>
              <a:rPr lang="en-US" sz="2000" dirty="0"/>
              <a:t> </a:t>
            </a:r>
            <a:r>
              <a:rPr lang="en-US" sz="2000" dirty="0" err="1"/>
              <a:t>ili</a:t>
            </a:r>
            <a:r>
              <a:rPr lang="en-US" sz="2000" dirty="0"/>
              <a:t> u </a:t>
            </a:r>
            <a:r>
              <a:rPr lang="en-US" sz="2000" dirty="0" err="1"/>
              <a:t>toplim</a:t>
            </a:r>
            <a:r>
              <a:rPr lang="en-US" sz="2000" dirty="0"/>
              <a:t> </a:t>
            </a:r>
            <a:r>
              <a:rPr lang="en-US" sz="2000" dirty="0" err="1"/>
              <a:t>zatvorenim</a:t>
            </a:r>
            <a:r>
              <a:rPr lang="en-US" sz="2000" dirty="0"/>
              <a:t> </a:t>
            </a:r>
            <a:r>
              <a:rPr lang="en-US" sz="2000" dirty="0" err="1"/>
              <a:t>okruženjima</a:t>
            </a:r>
            <a:r>
              <a:rPr lang="en-US" sz="2000" dirty="0"/>
              <a:t>, </a:t>
            </a:r>
            <a:r>
              <a:rPr lang="en-US" sz="2000" dirty="0" err="1"/>
              <a:t>ili</a:t>
            </a:r>
            <a:r>
              <a:rPr lang="en-US" sz="2000" dirty="0"/>
              <a:t> </a:t>
            </a:r>
            <a:r>
              <a:rPr lang="en-US" sz="2000" dirty="0" err="1"/>
              <a:t>osobe</a:t>
            </a:r>
            <a:r>
              <a:rPr lang="en-US" sz="2000" dirty="0"/>
              <a:t> </a:t>
            </a:r>
            <a:r>
              <a:rPr lang="en-US" sz="2000" dirty="0" err="1"/>
              <a:t>koje</a:t>
            </a:r>
            <a:r>
              <a:rPr lang="en-US" sz="2000" dirty="0"/>
              <a:t> </a:t>
            </a:r>
            <a:r>
              <a:rPr lang="en-US" sz="2000" dirty="0" err="1"/>
              <a:t>reaguju</a:t>
            </a:r>
            <a:r>
              <a:rPr lang="en-US" sz="2000" dirty="0"/>
              <a:t> </a:t>
            </a:r>
            <a:r>
              <a:rPr lang="en-US" sz="2000" dirty="0" err="1"/>
              <a:t>na</a:t>
            </a:r>
            <a:r>
              <a:rPr lang="en-US" sz="2000" dirty="0"/>
              <a:t> </a:t>
            </a:r>
            <a:r>
              <a:rPr lang="en-US" sz="2000" dirty="0" err="1"/>
              <a:t>hitne</a:t>
            </a:r>
            <a:r>
              <a:rPr lang="en-US" sz="2000" dirty="0"/>
              <a:t> </a:t>
            </a:r>
            <a:r>
              <a:rPr lang="en-US" sz="2000" dirty="0" err="1"/>
              <a:t>slučajeve</a:t>
            </a:r>
            <a:r>
              <a:rPr lang="en-US" sz="2000" dirty="0"/>
              <a:t> </a:t>
            </a:r>
            <a:r>
              <a:rPr lang="en-US" sz="2000" dirty="0" err="1"/>
              <a:t>su</a:t>
            </a:r>
            <a:r>
              <a:rPr lang="en-US" sz="2000" dirty="0"/>
              <a:t> </a:t>
            </a:r>
            <a:r>
              <a:rPr lang="en-US" sz="2000" dirty="0" err="1"/>
              <a:t>ranjivije</a:t>
            </a:r>
            <a:r>
              <a:rPr lang="en-US" sz="2000" dirty="0"/>
              <a:t> </a:t>
            </a:r>
            <a:r>
              <a:rPr lang="en-US" sz="2000" dirty="0" err="1"/>
              <a:t>na</a:t>
            </a:r>
            <a:r>
              <a:rPr lang="en-US" sz="2000" dirty="0"/>
              <a:t> </a:t>
            </a:r>
            <a:r>
              <a:rPr lang="en-US" sz="2000" dirty="0" err="1"/>
              <a:t>zdravstvene</a:t>
            </a:r>
            <a:r>
              <a:rPr lang="en-US" sz="2000" dirty="0"/>
              <a:t> </a:t>
            </a:r>
            <a:r>
              <a:rPr lang="en-US" sz="2000" dirty="0" err="1"/>
              <a:t>uticaje</a:t>
            </a:r>
            <a:r>
              <a:rPr lang="en-US" sz="2000" dirty="0"/>
              <a:t> </a:t>
            </a:r>
            <a:r>
              <a:rPr lang="en-US" sz="2000" dirty="0" err="1"/>
              <a:t>klimatskih</a:t>
            </a:r>
            <a:r>
              <a:rPr lang="en-US" sz="2000" dirty="0"/>
              <a:t> </a:t>
            </a:r>
            <a:r>
              <a:rPr lang="en-US" sz="2000" dirty="0" err="1"/>
              <a:t>promena</a:t>
            </a:r>
            <a:r>
              <a:rPr lang="en-US" sz="2000" dirty="0"/>
              <a:t> </a:t>
            </a:r>
            <a:r>
              <a:rPr lang="en-US" sz="2000" dirty="0" err="1"/>
              <a:t>nego</a:t>
            </a:r>
            <a:r>
              <a:rPr lang="en-US" sz="2000" dirty="0"/>
              <a:t> </a:t>
            </a:r>
            <a:r>
              <a:rPr lang="en-US" sz="2000" dirty="0" err="1"/>
              <a:t>opšta</a:t>
            </a:r>
            <a:r>
              <a:rPr lang="en-US" sz="2000" dirty="0"/>
              <a:t> </a:t>
            </a:r>
            <a:r>
              <a:rPr lang="en-US" sz="2000" dirty="0" err="1"/>
              <a:t>populacija</a:t>
            </a:r>
            <a:r>
              <a:rPr lang="en-US" sz="2000" dirty="0"/>
              <a:t>.</a:t>
            </a:r>
          </a:p>
          <a:p>
            <a:r>
              <a:rPr lang="en-US" sz="2000" dirty="0" err="1"/>
              <a:t>Klimatske</a:t>
            </a:r>
            <a:r>
              <a:rPr lang="en-US" sz="2000" dirty="0"/>
              <a:t> </a:t>
            </a:r>
            <a:r>
              <a:rPr lang="en-US" sz="2000" dirty="0" err="1"/>
              <a:t>promene</a:t>
            </a:r>
            <a:r>
              <a:rPr lang="en-US" sz="2000" dirty="0"/>
              <a:t> </a:t>
            </a:r>
            <a:r>
              <a:rPr lang="en-US" sz="2000" dirty="0" err="1"/>
              <a:t>mogu</a:t>
            </a:r>
            <a:r>
              <a:rPr lang="en-US" sz="2000" dirty="0"/>
              <a:t> </a:t>
            </a:r>
            <a:r>
              <a:rPr lang="en-US" sz="2000" dirty="0" err="1"/>
              <a:t>dovesti</a:t>
            </a:r>
            <a:r>
              <a:rPr lang="en-US" sz="2000" dirty="0"/>
              <a:t> do </a:t>
            </a:r>
            <a:r>
              <a:rPr lang="en-US" sz="2000" dirty="0" err="1"/>
              <a:t>povećanja</a:t>
            </a:r>
            <a:r>
              <a:rPr lang="en-US" sz="2000" dirty="0"/>
              <a:t> </a:t>
            </a:r>
            <a:r>
              <a:rPr lang="en-US" sz="2000" dirty="0" err="1"/>
              <a:t>rasprostranjenosti</a:t>
            </a:r>
            <a:r>
              <a:rPr lang="en-US" sz="2000" dirty="0"/>
              <a:t>, </a:t>
            </a:r>
            <a:r>
              <a:rPr lang="en-US" sz="2000" dirty="0" err="1"/>
              <a:t>distribucije</a:t>
            </a:r>
            <a:r>
              <a:rPr lang="en-US" sz="2000" dirty="0"/>
              <a:t> </a:t>
            </a:r>
            <a:r>
              <a:rPr lang="en-US" sz="2000" dirty="0" err="1"/>
              <a:t>i</a:t>
            </a:r>
            <a:r>
              <a:rPr lang="en-US" sz="2000" dirty="0"/>
              <a:t> </a:t>
            </a:r>
            <a:r>
              <a:rPr lang="en-US" sz="2000" dirty="0" err="1"/>
              <a:t>ozbiljnosti</a:t>
            </a:r>
            <a:r>
              <a:rPr lang="en-US" sz="2000" dirty="0"/>
              <a:t> </a:t>
            </a:r>
            <a:r>
              <a:rPr lang="en-US" sz="2000" dirty="0" err="1"/>
              <a:t>poznatih</a:t>
            </a:r>
            <a:r>
              <a:rPr lang="en-US" sz="2000" dirty="0"/>
              <a:t> </a:t>
            </a:r>
            <a:r>
              <a:rPr lang="en-US" sz="2000" dirty="0" err="1"/>
              <a:t>profesionalnih</a:t>
            </a:r>
            <a:r>
              <a:rPr lang="en-US" sz="2000" dirty="0"/>
              <a:t> </a:t>
            </a:r>
            <a:r>
              <a:rPr lang="en-US" sz="2000" dirty="0" err="1"/>
              <a:t>opasnosti</a:t>
            </a:r>
            <a:r>
              <a:rPr lang="en-US" sz="2000" dirty="0"/>
              <a:t>.</a:t>
            </a:r>
            <a:endParaRPr lang="en-GB" sz="2000" dirty="0"/>
          </a:p>
          <a:p>
            <a:pPr rtl="0"/>
            <a:endParaRPr lang="en-GB" sz="2400" dirty="0"/>
          </a:p>
        </p:txBody>
      </p:sp>
    </p:spTree>
    <p:extLst>
      <p:ext uri="{BB962C8B-B14F-4D97-AF65-F5344CB8AC3E}">
        <p14:creationId xmlns:p14="http://schemas.microsoft.com/office/powerpoint/2010/main" val="122290028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fontScale="90000"/>
          </a:bodyPr>
          <a:lstStyle/>
          <a:p>
            <a:r>
              <a:rPr lang="en-US" b="1" dirty="0" err="1"/>
              <a:t>Testirajte</a:t>
            </a:r>
            <a:r>
              <a:rPr lang="en-US" b="1" dirty="0"/>
              <a:t> </a:t>
            </a:r>
            <a:r>
              <a:rPr lang="en-US" b="1" dirty="0" err="1"/>
              <a:t>svoje</a:t>
            </a:r>
            <a:r>
              <a:rPr lang="en-US" b="1" dirty="0"/>
              <a:t> </a:t>
            </a:r>
            <a:r>
              <a:rPr lang="en-US" b="1" dirty="0" err="1"/>
              <a:t>znanje</a:t>
            </a:r>
            <a:endParaRPr lang="hu-HU" b="1" dirty="0"/>
          </a:p>
        </p:txBody>
      </p:sp>
      <p:sp>
        <p:nvSpPr>
          <p:cNvPr id="3" name="Tartalom helye 2"/>
          <p:cNvSpPr>
            <a:spLocks noGrp="1"/>
          </p:cNvSpPr>
          <p:nvPr>
            <p:ph idx="1"/>
          </p:nvPr>
        </p:nvSpPr>
        <p:spPr>
          <a:xfrm>
            <a:off x="517586" y="923027"/>
            <a:ext cx="11571745" cy="5439950"/>
          </a:xfrm>
        </p:spPr>
        <p:txBody>
          <a:bodyPr rtlCol="0">
            <a:normAutofit fontScale="92500" lnSpcReduction="20000"/>
          </a:bodyPr>
          <a:lstStyle/>
          <a:p>
            <a:pPr marL="361950" indent="-361950">
              <a:lnSpc>
                <a:spcPct val="120000"/>
              </a:lnSpc>
              <a:buFont typeface="+mj-lt"/>
              <a:buAutoNum type="arabicParenR"/>
            </a:pPr>
            <a:r>
              <a:rPr lang="en-US" dirty="0"/>
              <a:t>Koji </a:t>
            </a:r>
            <a:r>
              <a:rPr lang="en-US" dirty="0" err="1"/>
              <a:t>uticaji</a:t>
            </a:r>
            <a:r>
              <a:rPr lang="en-US" dirty="0"/>
              <a:t> </a:t>
            </a:r>
            <a:r>
              <a:rPr lang="en-US" dirty="0" err="1"/>
              <a:t>na</a:t>
            </a:r>
            <a:r>
              <a:rPr lang="en-US" dirty="0"/>
              <a:t> </a:t>
            </a:r>
            <a:r>
              <a:rPr lang="en-US" dirty="0" err="1"/>
              <a:t>mentalno</a:t>
            </a:r>
            <a:r>
              <a:rPr lang="en-US" dirty="0"/>
              <a:t> </a:t>
            </a:r>
            <a:r>
              <a:rPr lang="en-US" dirty="0" err="1"/>
              <a:t>zdravlje</a:t>
            </a:r>
            <a:r>
              <a:rPr lang="en-US" dirty="0"/>
              <a:t> </a:t>
            </a:r>
            <a:r>
              <a:rPr lang="en-US" dirty="0" err="1"/>
              <a:t>mogu</a:t>
            </a:r>
            <a:r>
              <a:rPr lang="en-US" dirty="0"/>
              <a:t> </a:t>
            </a:r>
            <a:r>
              <a:rPr lang="en-US" dirty="0" err="1"/>
              <a:t>nastati</a:t>
            </a:r>
            <a:r>
              <a:rPr lang="en-US" dirty="0"/>
              <a:t> </a:t>
            </a:r>
            <a:r>
              <a:rPr lang="en-US" dirty="0" err="1"/>
              <a:t>nakon</a:t>
            </a:r>
            <a:r>
              <a:rPr lang="en-US" dirty="0"/>
              <a:t> </a:t>
            </a:r>
            <a:r>
              <a:rPr lang="en-US" dirty="0" err="1"/>
              <a:t>katastrofa</a:t>
            </a:r>
            <a:r>
              <a:rPr lang="en-US" dirty="0"/>
              <a:t>?</a:t>
            </a:r>
          </a:p>
          <a:p>
            <a:pPr marL="361950" indent="-361950">
              <a:lnSpc>
                <a:spcPct val="120000"/>
              </a:lnSpc>
              <a:buFont typeface="+mj-lt"/>
              <a:buAutoNum type="arabicParenR"/>
            </a:pPr>
            <a:r>
              <a:rPr lang="en-US" dirty="0" err="1"/>
              <a:t>Šta</a:t>
            </a:r>
            <a:r>
              <a:rPr lang="en-US" dirty="0"/>
              <a:t> je „</a:t>
            </a:r>
            <a:r>
              <a:rPr lang="en-US" dirty="0" err="1"/>
              <a:t>eko-anksioznost</a:t>
            </a:r>
            <a:r>
              <a:rPr lang="en-US" dirty="0"/>
              <a:t>”?</a:t>
            </a:r>
          </a:p>
          <a:p>
            <a:pPr marL="361950" indent="-361950">
              <a:lnSpc>
                <a:spcPct val="120000"/>
              </a:lnSpc>
              <a:buFont typeface="+mj-lt"/>
              <a:buAutoNum type="arabicParenR"/>
            </a:pPr>
            <a:r>
              <a:rPr lang="en-US" dirty="0" err="1"/>
              <a:t>Sumirajte</a:t>
            </a:r>
            <a:r>
              <a:rPr lang="en-US" dirty="0"/>
              <a:t> </a:t>
            </a:r>
            <a:r>
              <a:rPr lang="en-US" dirty="0" err="1"/>
              <a:t>rezultate</a:t>
            </a:r>
            <a:r>
              <a:rPr lang="en-US" dirty="0"/>
              <a:t> </a:t>
            </a:r>
            <a:r>
              <a:rPr lang="en-US" dirty="0" err="1"/>
              <a:t>studije</a:t>
            </a:r>
            <a:r>
              <a:rPr lang="en-US" dirty="0"/>
              <a:t> u </a:t>
            </a:r>
            <a:r>
              <a:rPr lang="en-US" dirty="0" err="1"/>
              <a:t>vezi</a:t>
            </a:r>
            <a:r>
              <a:rPr lang="en-US" dirty="0"/>
              <a:t> </a:t>
            </a:r>
            <a:r>
              <a:rPr lang="en-US" dirty="0" err="1"/>
              <a:t>sa</a:t>
            </a:r>
            <a:r>
              <a:rPr lang="en-US" dirty="0"/>
              <a:t> </a:t>
            </a:r>
            <a:r>
              <a:rPr lang="en-US" dirty="0" err="1"/>
              <a:t>toplim</a:t>
            </a:r>
            <a:r>
              <a:rPr lang="en-US" dirty="0"/>
              <a:t> </a:t>
            </a:r>
            <a:r>
              <a:rPr lang="en-US" dirty="0" err="1"/>
              <a:t>vremenom</a:t>
            </a:r>
            <a:r>
              <a:rPr lang="en-US" dirty="0"/>
              <a:t> (</a:t>
            </a:r>
            <a:r>
              <a:rPr lang="en-US" dirty="0" err="1"/>
              <a:t>i</a:t>
            </a:r>
            <a:r>
              <a:rPr lang="en-US" dirty="0"/>
              <a:t> </a:t>
            </a:r>
            <a:r>
              <a:rPr lang="en-US" dirty="0" err="1"/>
              <a:t>povezanim</a:t>
            </a:r>
            <a:r>
              <a:rPr lang="en-US" dirty="0"/>
              <a:t> </a:t>
            </a:r>
            <a:r>
              <a:rPr lang="en-US" dirty="0" err="1"/>
              <a:t>klimatskim</a:t>
            </a:r>
            <a:r>
              <a:rPr lang="en-US" dirty="0"/>
              <a:t> </a:t>
            </a:r>
            <a:r>
              <a:rPr lang="en-US" dirty="0" err="1"/>
              <a:t>efektima</a:t>
            </a:r>
            <a:r>
              <a:rPr lang="en-US" dirty="0"/>
              <a:t>) </a:t>
            </a:r>
            <a:r>
              <a:rPr lang="en-US" dirty="0" err="1"/>
              <a:t>i</a:t>
            </a:r>
            <a:r>
              <a:rPr lang="en-US" dirty="0"/>
              <a:t> </a:t>
            </a:r>
            <a:r>
              <a:rPr lang="en-US" dirty="0" err="1"/>
              <a:t>lošim</a:t>
            </a:r>
            <a:r>
              <a:rPr lang="en-US" dirty="0"/>
              <a:t> </a:t>
            </a:r>
            <a:r>
              <a:rPr lang="en-US" dirty="0" err="1"/>
              <a:t>ishodima</a:t>
            </a:r>
            <a:r>
              <a:rPr lang="en-US" dirty="0"/>
              <a:t> </a:t>
            </a:r>
            <a:r>
              <a:rPr lang="en-US" dirty="0" err="1"/>
              <a:t>mentalnog</a:t>
            </a:r>
            <a:r>
              <a:rPr lang="en-US" dirty="0"/>
              <a:t> </a:t>
            </a:r>
            <a:r>
              <a:rPr lang="en-US" dirty="0" err="1"/>
              <a:t>zdravlja</a:t>
            </a:r>
            <a:r>
              <a:rPr lang="en-US" dirty="0"/>
              <a:t>.</a:t>
            </a:r>
          </a:p>
          <a:p>
            <a:pPr marL="361950" indent="-361950">
              <a:lnSpc>
                <a:spcPct val="120000"/>
              </a:lnSpc>
              <a:buFont typeface="+mj-lt"/>
              <a:buAutoNum type="arabicParenR"/>
            </a:pPr>
            <a:r>
              <a:rPr lang="en-US" dirty="0"/>
              <a:t>Koji </a:t>
            </a:r>
            <a:r>
              <a:rPr lang="en-US" dirty="0" err="1"/>
              <a:t>su</a:t>
            </a:r>
            <a:r>
              <a:rPr lang="en-US" dirty="0"/>
              <a:t> </a:t>
            </a:r>
            <a:r>
              <a:rPr lang="en-US" dirty="0" err="1"/>
              <a:t>mogući</a:t>
            </a:r>
            <a:r>
              <a:rPr lang="en-US" dirty="0"/>
              <a:t> </a:t>
            </a:r>
            <a:r>
              <a:rPr lang="en-US" dirty="0" err="1"/>
              <a:t>biološki</a:t>
            </a:r>
            <a:r>
              <a:rPr lang="en-US" dirty="0"/>
              <a:t> </a:t>
            </a:r>
            <a:r>
              <a:rPr lang="en-US" dirty="0" err="1"/>
              <a:t>mehanizmi</a:t>
            </a:r>
            <a:r>
              <a:rPr lang="en-US" dirty="0"/>
              <a:t> </a:t>
            </a:r>
            <a:r>
              <a:rPr lang="en-US" dirty="0" err="1"/>
              <a:t>koji</a:t>
            </a:r>
            <a:r>
              <a:rPr lang="en-US" dirty="0"/>
              <a:t> </a:t>
            </a:r>
            <a:r>
              <a:rPr lang="en-US" dirty="0" err="1"/>
              <a:t>mogu</a:t>
            </a:r>
            <a:r>
              <a:rPr lang="en-US" dirty="0"/>
              <a:t> </a:t>
            </a:r>
            <a:r>
              <a:rPr lang="en-US" dirty="0" err="1"/>
              <a:t>povezati</a:t>
            </a:r>
            <a:r>
              <a:rPr lang="en-US" dirty="0"/>
              <a:t> </a:t>
            </a:r>
            <a:r>
              <a:rPr lang="en-US" dirty="0" err="1"/>
              <a:t>toplotu</a:t>
            </a:r>
            <a:r>
              <a:rPr lang="en-US" dirty="0"/>
              <a:t> </a:t>
            </a:r>
            <a:r>
              <a:rPr lang="en-US" dirty="0" err="1"/>
              <a:t>sa</a:t>
            </a:r>
            <a:r>
              <a:rPr lang="en-US" dirty="0"/>
              <a:t> </a:t>
            </a:r>
            <a:r>
              <a:rPr lang="en-US" dirty="0" err="1"/>
              <a:t>lošim</a:t>
            </a:r>
            <a:r>
              <a:rPr lang="en-US" dirty="0"/>
              <a:t> </a:t>
            </a:r>
            <a:r>
              <a:rPr lang="en-US" dirty="0" err="1"/>
              <a:t>mentalnim</a:t>
            </a:r>
            <a:r>
              <a:rPr lang="en-US" dirty="0"/>
              <a:t> </a:t>
            </a:r>
            <a:r>
              <a:rPr lang="en-US" dirty="0" err="1"/>
              <a:t>zdravljem</a:t>
            </a:r>
            <a:r>
              <a:rPr lang="en-US" dirty="0"/>
              <a:t>?</a:t>
            </a:r>
          </a:p>
          <a:p>
            <a:pPr marL="361950" indent="-361950">
              <a:lnSpc>
                <a:spcPct val="120000"/>
              </a:lnSpc>
              <a:buFont typeface="+mj-lt"/>
              <a:buAutoNum type="arabicParenR"/>
            </a:pPr>
            <a:r>
              <a:rPr lang="en-US" dirty="0" err="1"/>
              <a:t>Ko</a:t>
            </a:r>
            <a:r>
              <a:rPr lang="en-US" dirty="0"/>
              <a:t> je u </a:t>
            </a:r>
            <a:r>
              <a:rPr lang="en-US" dirty="0" err="1"/>
              <a:t>najvećem</a:t>
            </a:r>
            <a:r>
              <a:rPr lang="en-US" dirty="0"/>
              <a:t> </a:t>
            </a:r>
            <a:r>
              <a:rPr lang="en-US" dirty="0" err="1"/>
              <a:t>riziku</a:t>
            </a:r>
            <a:r>
              <a:rPr lang="en-US" dirty="0"/>
              <a:t> od </a:t>
            </a:r>
            <a:r>
              <a:rPr lang="en-US" dirty="0" err="1"/>
              <a:t>problema</a:t>
            </a:r>
            <a:r>
              <a:rPr lang="en-US" dirty="0"/>
              <a:t> </a:t>
            </a:r>
            <a:r>
              <a:rPr lang="en-US" dirty="0" err="1"/>
              <a:t>mentalnog</a:t>
            </a:r>
            <a:r>
              <a:rPr lang="en-US" dirty="0"/>
              <a:t> </a:t>
            </a:r>
            <a:r>
              <a:rPr lang="en-US" dirty="0" err="1"/>
              <a:t>zdravlja</a:t>
            </a:r>
            <a:r>
              <a:rPr lang="en-US" dirty="0"/>
              <a:t> u </a:t>
            </a:r>
            <a:r>
              <a:rPr lang="en-US" dirty="0" err="1"/>
              <a:t>vezi</a:t>
            </a:r>
            <a:r>
              <a:rPr lang="en-US" dirty="0"/>
              <a:t> </a:t>
            </a:r>
            <a:r>
              <a:rPr lang="en-US" dirty="0" err="1"/>
              <a:t>sa</a:t>
            </a:r>
            <a:r>
              <a:rPr lang="en-US" dirty="0"/>
              <a:t> </a:t>
            </a:r>
            <a:r>
              <a:rPr lang="en-US" dirty="0" err="1"/>
              <a:t>klimatskim</a:t>
            </a:r>
            <a:r>
              <a:rPr lang="en-US" dirty="0"/>
              <a:t> </a:t>
            </a:r>
            <a:r>
              <a:rPr lang="en-US" dirty="0" err="1"/>
              <a:t>promenama</a:t>
            </a:r>
            <a:r>
              <a:rPr lang="en-US" dirty="0"/>
              <a:t>?</a:t>
            </a:r>
          </a:p>
          <a:p>
            <a:pPr marL="361950" indent="-361950">
              <a:lnSpc>
                <a:spcPct val="120000"/>
              </a:lnSpc>
              <a:buFont typeface="+mj-lt"/>
              <a:buAutoNum type="arabicParenR"/>
            </a:pPr>
            <a:r>
              <a:rPr lang="en-US" dirty="0" err="1"/>
              <a:t>Kako</a:t>
            </a:r>
            <a:r>
              <a:rPr lang="en-US" dirty="0"/>
              <a:t> </a:t>
            </a:r>
            <a:r>
              <a:rPr lang="en-US" dirty="0" err="1"/>
              <a:t>klimatske</a:t>
            </a:r>
            <a:r>
              <a:rPr lang="en-US" dirty="0"/>
              <a:t> </a:t>
            </a:r>
            <a:r>
              <a:rPr lang="en-US" dirty="0" err="1"/>
              <a:t>promene</a:t>
            </a:r>
            <a:r>
              <a:rPr lang="en-US" dirty="0"/>
              <a:t> </a:t>
            </a:r>
            <a:r>
              <a:rPr lang="en-US" dirty="0" err="1"/>
              <a:t>utiču</a:t>
            </a:r>
            <a:r>
              <a:rPr lang="en-US" dirty="0"/>
              <a:t> </a:t>
            </a:r>
            <a:r>
              <a:rPr lang="en-US" dirty="0" err="1"/>
              <a:t>na</a:t>
            </a:r>
            <a:r>
              <a:rPr lang="en-US" dirty="0"/>
              <a:t> </a:t>
            </a:r>
            <a:r>
              <a:rPr lang="en-US" dirty="0" err="1"/>
              <a:t>zdravstveni</a:t>
            </a:r>
            <a:r>
              <a:rPr lang="en-US" dirty="0"/>
              <a:t> </a:t>
            </a:r>
            <a:r>
              <a:rPr lang="en-US" dirty="0" err="1"/>
              <a:t>sistem</a:t>
            </a:r>
            <a:r>
              <a:rPr lang="en-US" dirty="0"/>
              <a:t>?</a:t>
            </a:r>
          </a:p>
          <a:p>
            <a:pPr marL="361950" indent="-361950">
              <a:lnSpc>
                <a:spcPct val="120000"/>
              </a:lnSpc>
              <a:buFont typeface="+mj-lt"/>
              <a:buAutoNum type="arabicParenR"/>
            </a:pPr>
            <a:r>
              <a:rPr lang="en-US" dirty="0" err="1"/>
              <a:t>Kako</a:t>
            </a:r>
            <a:r>
              <a:rPr lang="en-US" dirty="0"/>
              <a:t> </a:t>
            </a:r>
            <a:r>
              <a:rPr lang="en-US" dirty="0" err="1"/>
              <a:t>klimatske</a:t>
            </a:r>
            <a:r>
              <a:rPr lang="en-US" dirty="0"/>
              <a:t> </a:t>
            </a:r>
            <a:r>
              <a:rPr lang="en-US" dirty="0" err="1"/>
              <a:t>promene</a:t>
            </a:r>
            <a:r>
              <a:rPr lang="en-US" dirty="0"/>
              <a:t> </a:t>
            </a:r>
            <a:r>
              <a:rPr lang="en-US" dirty="0" err="1"/>
              <a:t>utiču</a:t>
            </a:r>
            <a:r>
              <a:rPr lang="en-US" dirty="0"/>
              <a:t> </a:t>
            </a:r>
            <a:r>
              <a:rPr lang="en-US" dirty="0" err="1"/>
              <a:t>na</a:t>
            </a:r>
            <a:r>
              <a:rPr lang="en-US" dirty="0"/>
              <a:t> </a:t>
            </a:r>
            <a:r>
              <a:rPr lang="en-US" dirty="0" err="1"/>
              <a:t>zdravlje</a:t>
            </a:r>
            <a:r>
              <a:rPr lang="en-US" dirty="0"/>
              <a:t> </a:t>
            </a:r>
            <a:r>
              <a:rPr lang="en-US" dirty="0" err="1"/>
              <a:t>radnika</a:t>
            </a:r>
            <a:r>
              <a:rPr lang="en-US" dirty="0"/>
              <a:t>?</a:t>
            </a:r>
          </a:p>
          <a:p>
            <a:pPr marL="361950" indent="-361950">
              <a:lnSpc>
                <a:spcPct val="120000"/>
              </a:lnSpc>
              <a:buFont typeface="+mj-lt"/>
              <a:buAutoNum type="arabicParenR"/>
            </a:pPr>
            <a:r>
              <a:rPr lang="en-US" dirty="0"/>
              <a:t>Koji </a:t>
            </a:r>
            <a:r>
              <a:rPr lang="en-US" dirty="0" err="1"/>
              <a:t>faktori</a:t>
            </a:r>
            <a:r>
              <a:rPr lang="en-US" dirty="0"/>
              <a:t> </a:t>
            </a:r>
            <a:r>
              <a:rPr lang="en-US" dirty="0" err="1"/>
              <a:t>mogu</a:t>
            </a:r>
            <a:r>
              <a:rPr lang="en-US" dirty="0"/>
              <a:t> </a:t>
            </a:r>
            <a:r>
              <a:rPr lang="en-US" dirty="0" err="1"/>
              <a:t>povećati</a:t>
            </a:r>
            <a:r>
              <a:rPr lang="en-US" dirty="0"/>
              <a:t> </a:t>
            </a:r>
            <a:r>
              <a:rPr lang="en-US" dirty="0" err="1"/>
              <a:t>osetljivost</a:t>
            </a:r>
            <a:r>
              <a:rPr lang="en-US" dirty="0"/>
              <a:t> </a:t>
            </a:r>
            <a:r>
              <a:rPr lang="en-US" dirty="0" err="1"/>
              <a:t>na</a:t>
            </a:r>
            <a:r>
              <a:rPr lang="en-US" dirty="0"/>
              <a:t> </a:t>
            </a:r>
            <a:r>
              <a:rPr lang="en-US" dirty="0" err="1"/>
              <a:t>profesionalne</a:t>
            </a:r>
            <a:r>
              <a:rPr lang="en-US" dirty="0"/>
              <a:t> </a:t>
            </a:r>
            <a:r>
              <a:rPr lang="en-US" dirty="0" err="1"/>
              <a:t>opasnosti</a:t>
            </a:r>
            <a:r>
              <a:rPr lang="en-US" dirty="0"/>
              <a:t> </a:t>
            </a:r>
            <a:r>
              <a:rPr lang="en-US" dirty="0" err="1"/>
              <a:t>vezane</a:t>
            </a:r>
            <a:r>
              <a:rPr lang="en-US" dirty="0"/>
              <a:t> </a:t>
            </a:r>
            <a:r>
              <a:rPr lang="en-US" dirty="0" err="1"/>
              <a:t>za</a:t>
            </a:r>
            <a:r>
              <a:rPr lang="en-US" dirty="0"/>
              <a:t> </a:t>
            </a:r>
            <a:r>
              <a:rPr lang="en-US" dirty="0" err="1"/>
              <a:t>klimu</a:t>
            </a:r>
            <a:r>
              <a:rPr lang="en-US" dirty="0"/>
              <a:t>?</a:t>
            </a:r>
          </a:p>
          <a:p>
            <a:pPr marL="361950" indent="-361950">
              <a:lnSpc>
                <a:spcPct val="120000"/>
              </a:lnSpc>
              <a:buFont typeface="+mj-lt"/>
              <a:buAutoNum type="arabicParenR"/>
            </a:pPr>
            <a:r>
              <a:rPr lang="en-US" dirty="0" err="1"/>
              <a:t>Šta</a:t>
            </a:r>
            <a:r>
              <a:rPr lang="en-US" dirty="0"/>
              <a:t> je „BRACE“ </a:t>
            </a:r>
            <a:r>
              <a:rPr lang="en-US" dirty="0" err="1"/>
              <a:t>okvir</a:t>
            </a:r>
            <a:r>
              <a:rPr lang="en-US" dirty="0"/>
              <a:t>?</a:t>
            </a:r>
          </a:p>
          <a:p>
            <a:pPr marL="0" indent="0" rtl="0">
              <a:lnSpc>
                <a:spcPct val="110000"/>
              </a:lnSpc>
              <a:buNone/>
            </a:pPr>
            <a:endParaRPr lang="en-GB" dirty="0"/>
          </a:p>
          <a:p>
            <a:pPr marL="514350" indent="-514350" rtl="0">
              <a:lnSpc>
                <a:spcPct val="110000"/>
              </a:lnSpc>
              <a:buFont typeface="+mj-lt"/>
              <a:buAutoNum type="arabicParenR"/>
            </a:pPr>
            <a:endParaRPr lang="en-GB" dirty="0"/>
          </a:p>
          <a:p>
            <a:pPr marL="514350" indent="-514350" rtl="0">
              <a:lnSpc>
                <a:spcPct val="110000"/>
              </a:lnSpc>
              <a:buFont typeface="+mj-lt"/>
              <a:buAutoNum type="arabicParenR"/>
            </a:pPr>
            <a:endParaRPr lang="en-GB" dirty="0"/>
          </a:p>
          <a:p>
            <a:pPr marL="514350" indent="-514350" rtl="0">
              <a:lnSpc>
                <a:spcPct val="110000"/>
              </a:lnSpc>
              <a:buFont typeface="+mj-lt"/>
              <a:buAutoNum type="arabicParenR"/>
            </a:pPr>
            <a:endParaRPr lang="en-GB" dirty="0"/>
          </a:p>
          <a:p>
            <a:pPr marL="514350" indent="-514350" rtl="0">
              <a:lnSpc>
                <a:spcPct val="110000"/>
              </a:lnSpc>
              <a:buFont typeface="+mj-lt"/>
              <a:buAutoNum type="arabicParenR"/>
            </a:pPr>
            <a:endParaRPr lang="en-GB" dirty="0"/>
          </a:p>
        </p:txBody>
      </p:sp>
    </p:spTree>
    <p:extLst>
      <p:ext uri="{BB962C8B-B14F-4D97-AF65-F5344CB8AC3E}">
        <p14:creationId xmlns:p14="http://schemas.microsoft.com/office/powerpoint/2010/main" val="62751843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fontScale="90000"/>
          </a:bodyPr>
          <a:lstStyle/>
          <a:p>
            <a:r>
              <a:rPr lang="hu-HU" b="1" dirty="0" err="1"/>
              <a:t>Preporučeno</a:t>
            </a:r>
            <a:r>
              <a:rPr lang="hu-HU" b="1" dirty="0"/>
              <a:t> </a:t>
            </a:r>
            <a:r>
              <a:rPr lang="hu-HU" b="1" dirty="0" err="1"/>
              <a:t>čitanje</a:t>
            </a:r>
            <a:endParaRPr lang="hu-HU" b="1" dirty="0"/>
          </a:p>
        </p:txBody>
      </p:sp>
      <p:sp>
        <p:nvSpPr>
          <p:cNvPr id="3" name="Tartalom helye 2"/>
          <p:cNvSpPr>
            <a:spLocks noGrp="1"/>
          </p:cNvSpPr>
          <p:nvPr>
            <p:ph idx="1"/>
          </p:nvPr>
        </p:nvSpPr>
        <p:spPr>
          <a:xfrm>
            <a:off x="192505" y="1311215"/>
            <a:ext cx="11660189" cy="4994457"/>
          </a:xfrm>
        </p:spPr>
        <p:txBody>
          <a:bodyPr rtlCol="0">
            <a:normAutofit/>
          </a:bodyPr>
          <a:lstStyle/>
          <a:p>
            <a:pPr>
              <a:spcAft>
                <a:spcPts val="1500"/>
              </a:spcAft>
            </a:pPr>
            <a:r>
              <a:rPr lang="en-US" sz="2100" dirty="0"/>
              <a:t>Coffey et al.: Understanding Eco-anxiety: A Systematic Scoping Review of Current Literature and Identified Knowledge Gaps. The Journal of Climate Change and Health 3 (2021) 1000472. </a:t>
            </a:r>
            <a:r>
              <a:rPr lang="en-US" sz="2100" dirty="0">
                <a:hlinkClick r:id="rId2"/>
              </a:rPr>
              <a:t>https://doi.org/10.1016/j.joclim.2021.100047</a:t>
            </a:r>
            <a:endParaRPr lang="hu-HU" sz="2100" dirty="0"/>
          </a:p>
          <a:p>
            <a:pPr>
              <a:spcAft>
                <a:spcPts val="1500"/>
              </a:spcAft>
            </a:pPr>
            <a:r>
              <a:rPr lang="en-US" sz="2100" dirty="0"/>
              <a:t>Liu et al.: Is there an association between hot weather and poor mental health outcomes? A systematic review and meta-analysis. Environ Int. 2021. </a:t>
            </a:r>
            <a:r>
              <a:rPr lang="en-US" sz="2100" dirty="0">
                <a:hlinkClick r:id="rId3"/>
              </a:rPr>
              <a:t>https://doi.org/10.1016/j.envint.2021.106533</a:t>
            </a:r>
            <a:endParaRPr lang="hu-HU" sz="2100" dirty="0"/>
          </a:p>
          <a:p>
            <a:pPr>
              <a:spcAft>
                <a:spcPts val="1500"/>
              </a:spcAft>
            </a:pPr>
            <a:r>
              <a:rPr lang="en-US" sz="2100" dirty="0" err="1"/>
              <a:t>Löhmus</a:t>
            </a:r>
            <a:r>
              <a:rPr lang="en-US" sz="2100" dirty="0"/>
              <a:t> M.: Possible Biological Mechanisms Linking Mental Health and Heat-A Contemplative Review. </a:t>
            </a:r>
            <a:r>
              <a:rPr lang="en-US" sz="2100" dirty="0" err="1"/>
              <a:t>Int</a:t>
            </a:r>
            <a:r>
              <a:rPr lang="en-US" sz="2100" dirty="0"/>
              <a:t> J Environ Res Public Health. 2018. </a:t>
            </a:r>
            <a:r>
              <a:rPr lang="en-US" sz="2100" dirty="0">
                <a:hlinkClick r:id="rId4"/>
              </a:rPr>
              <a:t>https://doi.org/10.3390/ijerph15071515</a:t>
            </a:r>
            <a:endParaRPr lang="hu-HU" sz="2100" dirty="0"/>
          </a:p>
          <a:p>
            <a:pPr>
              <a:spcAft>
                <a:spcPts val="1500"/>
              </a:spcAft>
            </a:pPr>
            <a:r>
              <a:rPr lang="hu-HU" sz="2100" dirty="0"/>
              <a:t>Schulte and Chun: </a:t>
            </a:r>
            <a:r>
              <a:rPr lang="en-US" sz="2100" dirty="0"/>
              <a:t>Climate Change and Occupational Safety and Health:</a:t>
            </a:r>
            <a:r>
              <a:rPr lang="hu-HU" sz="2100" dirty="0"/>
              <a:t> </a:t>
            </a:r>
            <a:r>
              <a:rPr lang="en-US" sz="2100" dirty="0"/>
              <a:t>Establishing a Preliminary Framework</a:t>
            </a:r>
            <a:r>
              <a:rPr lang="hu-HU" sz="2100" dirty="0"/>
              <a:t>. J Occup Environ Hyg 2009. </a:t>
            </a:r>
            <a:r>
              <a:rPr lang="hu-HU" sz="2100" dirty="0">
                <a:hlinkClick r:id="rId5"/>
              </a:rPr>
              <a:t>https://</a:t>
            </a:r>
            <a:r>
              <a:rPr lang="hu-HU" sz="2100" dirty="0" smtClean="0">
                <a:hlinkClick r:id="rId5"/>
              </a:rPr>
              <a:t>doi.org/10.1080/15459620903066008</a:t>
            </a:r>
            <a:endParaRPr lang="en-US" sz="2100" dirty="0"/>
          </a:p>
          <a:p>
            <a:pPr rtl="0"/>
            <a:endParaRPr lang="en-US" sz="2400" dirty="0"/>
          </a:p>
          <a:p>
            <a:pPr rtl="0"/>
            <a:endParaRPr lang="hu-HU" sz="2400" dirty="0"/>
          </a:p>
        </p:txBody>
      </p:sp>
    </p:spTree>
    <p:extLst>
      <p:ext uri="{BB962C8B-B14F-4D97-AF65-F5344CB8AC3E}">
        <p14:creationId xmlns:p14="http://schemas.microsoft.com/office/powerpoint/2010/main" val="4352604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838200" y="433132"/>
            <a:ext cx="10515600" cy="1325563"/>
          </a:xfrm>
        </p:spPr>
        <p:txBody>
          <a:bodyPr rtlCol="0">
            <a:normAutofit/>
          </a:bodyPr>
          <a:lstStyle/>
          <a:p>
            <a:pPr algn="ctr"/>
            <a:r>
              <a:rPr lang="en-US" sz="3200" b="1" dirty="0" err="1"/>
              <a:t>Kako</a:t>
            </a:r>
            <a:r>
              <a:rPr lang="en-US" sz="3200" b="1" dirty="0"/>
              <a:t> </a:t>
            </a:r>
            <a:r>
              <a:rPr lang="en-US" sz="3200" b="1" dirty="0" err="1"/>
              <a:t>klimatske</a:t>
            </a:r>
            <a:r>
              <a:rPr lang="en-US" sz="3200" b="1" dirty="0"/>
              <a:t> </a:t>
            </a:r>
            <a:r>
              <a:rPr lang="en-US" sz="3200" b="1" dirty="0" err="1"/>
              <a:t>promene</a:t>
            </a:r>
            <a:r>
              <a:rPr lang="en-US" sz="3200" b="1" dirty="0"/>
              <a:t> </a:t>
            </a:r>
            <a:r>
              <a:rPr lang="en-US" sz="3200" b="1" dirty="0" err="1"/>
              <a:t>utiču</a:t>
            </a:r>
            <a:r>
              <a:rPr lang="en-US" sz="3200" b="1" dirty="0"/>
              <a:t> </a:t>
            </a:r>
            <a:r>
              <a:rPr lang="en-US" sz="3200" b="1" dirty="0" err="1"/>
              <a:t>na</a:t>
            </a:r>
            <a:r>
              <a:rPr lang="en-US" sz="3200" b="1" dirty="0"/>
              <a:t> </a:t>
            </a:r>
            <a:r>
              <a:rPr lang="en-US" sz="3200" b="1" dirty="0" err="1"/>
              <a:t>zdravlje</a:t>
            </a:r>
            <a:r>
              <a:rPr lang="en-US" sz="3200" b="1" dirty="0"/>
              <a:t>?</a:t>
            </a:r>
            <a:endParaRPr lang="hu-HU" sz="3200" b="1" dirty="0"/>
          </a:p>
        </p:txBody>
      </p:sp>
      <p:graphicFrame>
        <p:nvGraphicFramePr>
          <p:cNvPr id="3" name="Diagram 2"/>
          <p:cNvGraphicFramePr/>
          <p:nvPr>
            <p:extLst>
              <p:ext uri="{D42A27DB-BD31-4B8C-83A1-F6EECF244321}">
                <p14:modId xmlns:p14="http://schemas.microsoft.com/office/powerpoint/2010/main" val="2990981363"/>
              </p:ext>
            </p:extLst>
          </p:nvPr>
        </p:nvGraphicFramePr>
        <p:xfrm>
          <a:off x="397933" y="1155032"/>
          <a:ext cx="11396133" cy="57029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Lekerekített téglalap 3"/>
          <p:cNvSpPr/>
          <p:nvPr/>
        </p:nvSpPr>
        <p:spPr>
          <a:xfrm>
            <a:off x="9062114" y="1637730"/>
            <a:ext cx="2975212" cy="2640971"/>
          </a:xfrm>
          <a:prstGeom prst="roundRect">
            <a:avLst/>
          </a:prstGeom>
          <a:no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hu-HU"/>
          </a:p>
        </p:txBody>
      </p:sp>
    </p:spTree>
    <p:extLst>
      <p:ext uri="{BB962C8B-B14F-4D97-AF65-F5344CB8AC3E}">
        <p14:creationId xmlns:p14="http://schemas.microsoft.com/office/powerpoint/2010/main" val="147363271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208227" y="498949"/>
            <a:ext cx="11896825" cy="5476696"/>
          </a:xfrm>
        </p:spPr>
        <p:txBody>
          <a:bodyPr rtlCol="0"/>
          <a:lstStyle/>
          <a:p>
            <a:pPr marL="0" indent="0" algn="ctr">
              <a:buNone/>
            </a:pPr>
            <a:r>
              <a:rPr lang="en-US" sz="3600" b="1" dirty="0" err="1"/>
              <a:t>Hvala</a:t>
            </a:r>
            <a:r>
              <a:rPr lang="en-US" sz="3600" b="1" dirty="0"/>
              <a:t> </a:t>
            </a:r>
            <a:r>
              <a:rPr lang="en-US" sz="3600" b="1" dirty="0" err="1"/>
              <a:t>na</a:t>
            </a:r>
            <a:r>
              <a:rPr lang="en-US" sz="3600" b="1" dirty="0"/>
              <a:t> </a:t>
            </a:r>
            <a:r>
              <a:rPr lang="en-US" sz="3600" b="1" dirty="0" err="1"/>
              <a:t>pažnji</a:t>
            </a:r>
            <a:r>
              <a:rPr lang="en-US" sz="3600" b="1" dirty="0"/>
              <a:t>!</a:t>
            </a:r>
          </a:p>
          <a:p>
            <a:pPr marL="0" indent="0" algn="ctr">
              <a:buNone/>
            </a:pPr>
            <a:r>
              <a:rPr lang="en-US" sz="2000" smtClean="0"/>
              <a:t>Ovu</a:t>
            </a:r>
            <a:r>
              <a:rPr lang="en-US" sz="2000" dirty="0" smtClean="0"/>
              <a:t> </a:t>
            </a:r>
            <a:r>
              <a:rPr lang="en-US" sz="2000" dirty="0" err="1"/>
              <a:t>prezentaciju</a:t>
            </a:r>
            <a:r>
              <a:rPr lang="en-US" sz="2000" dirty="0"/>
              <a:t> je </a:t>
            </a:r>
            <a:r>
              <a:rPr lang="en-US" sz="2000" dirty="0" err="1"/>
              <a:t>razvio</a:t>
            </a:r>
            <a:r>
              <a:rPr lang="en-US" sz="2000" dirty="0"/>
              <a:t> </a:t>
            </a:r>
            <a:r>
              <a:rPr lang="en-US" sz="2000" dirty="0" err="1"/>
              <a:t>projekat</a:t>
            </a:r>
            <a:r>
              <a:rPr lang="en-US" sz="2000" dirty="0"/>
              <a:t> CLIMATEMED, </a:t>
            </a:r>
            <a:r>
              <a:rPr lang="en-US" sz="2000" dirty="0" err="1"/>
              <a:t>podržan</a:t>
            </a:r>
            <a:r>
              <a:rPr lang="en-US" sz="2000" dirty="0"/>
              <a:t> od </a:t>
            </a:r>
            <a:r>
              <a:rPr lang="en-US" sz="2000" dirty="0" err="1"/>
              <a:t>strane</a:t>
            </a:r>
            <a:r>
              <a:rPr lang="en-US" sz="2000" dirty="0"/>
              <a:t> Erasmus+ </a:t>
            </a:r>
            <a:r>
              <a:rPr lang="en-US" sz="2000" dirty="0" err="1"/>
              <a:t>programa</a:t>
            </a:r>
            <a:r>
              <a:rPr lang="en-US" sz="2000" dirty="0"/>
              <a:t> EU. </a:t>
            </a:r>
          </a:p>
          <a:p>
            <a:pPr marL="0" indent="0" rtl="0">
              <a:buNone/>
            </a:pPr>
            <a:endParaRPr lang="sr" sz="2000" dirty="0"/>
          </a:p>
          <a:p>
            <a:pPr marL="0" indent="0" rtl="0">
              <a:buNone/>
            </a:pPr>
            <a:endParaRPr lang="en-US" dirty="0"/>
          </a:p>
          <a:p>
            <a:pPr marL="0" indent="0" rtl="0">
              <a:buNone/>
            </a:pPr>
            <a:endParaRPr lang="en-US" dirty="0"/>
          </a:p>
        </p:txBody>
      </p:sp>
      <p:pic>
        <p:nvPicPr>
          <p:cNvPr id="4" name="Kép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3528" y="3300464"/>
            <a:ext cx="1611609" cy="581434"/>
          </a:xfrm>
          <a:prstGeom prst="rect">
            <a:avLst/>
          </a:prstGeom>
        </p:spPr>
      </p:pic>
      <p:pic>
        <p:nvPicPr>
          <p:cNvPr id="5" name="Kép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3528" y="2667729"/>
            <a:ext cx="1595887" cy="516669"/>
          </a:xfrm>
          <a:prstGeom prst="rect">
            <a:avLst/>
          </a:prstGeom>
        </p:spPr>
      </p:pic>
      <p:pic>
        <p:nvPicPr>
          <p:cNvPr id="6" name="Kép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3528" y="3997965"/>
            <a:ext cx="1611609" cy="537848"/>
          </a:xfrm>
          <a:prstGeom prst="rect">
            <a:avLst/>
          </a:prstGeom>
        </p:spPr>
      </p:pic>
      <p:pic>
        <p:nvPicPr>
          <p:cNvPr id="7" name="Kép 6"/>
          <p:cNvPicPr>
            <a:picLocks noChangeAspect="1"/>
          </p:cNvPicPr>
          <p:nvPr/>
        </p:nvPicPr>
        <p:blipFill rotWithShape="1">
          <a:blip r:embed="rId5" cstate="print">
            <a:extLst>
              <a:ext uri="{28A0092B-C50C-407E-A947-70E740481C1C}">
                <a14:useLocalDpi xmlns:a14="http://schemas.microsoft.com/office/drawing/2010/main" val="0"/>
              </a:ext>
            </a:extLst>
          </a:blip>
          <a:srcRect t="13674" b="11784"/>
          <a:stretch/>
        </p:blipFill>
        <p:spPr>
          <a:xfrm>
            <a:off x="263527" y="4651880"/>
            <a:ext cx="1595887" cy="552090"/>
          </a:xfrm>
          <a:prstGeom prst="rect">
            <a:avLst/>
          </a:prstGeom>
        </p:spPr>
      </p:pic>
      <p:sp>
        <p:nvSpPr>
          <p:cNvPr id="9" name="Téglalap 8"/>
          <p:cNvSpPr/>
          <p:nvPr/>
        </p:nvSpPr>
        <p:spPr>
          <a:xfrm>
            <a:off x="266732" y="5320037"/>
            <a:ext cx="1590887" cy="6556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hu-HU" dirty="0">
              <a:solidFill>
                <a:schemeClr val="tx1">
                  <a:lumMod val="65000"/>
                  <a:lumOff val="35000"/>
                </a:schemeClr>
              </a:solidFill>
            </a:endParaRPr>
          </a:p>
        </p:txBody>
      </p:sp>
      <p:sp>
        <p:nvSpPr>
          <p:cNvPr id="10" name="Szövegdoboz 9"/>
          <p:cNvSpPr txBox="1"/>
          <p:nvPr/>
        </p:nvSpPr>
        <p:spPr>
          <a:xfrm>
            <a:off x="878978" y="5380125"/>
            <a:ext cx="1019792" cy="646331"/>
          </a:xfrm>
          <a:prstGeom prst="rect">
            <a:avLst/>
          </a:prstGeom>
          <a:noFill/>
        </p:spPr>
        <p:txBody>
          <a:bodyPr wrap="square" rtlCol="0">
            <a:spAutoFit/>
          </a:bodyPr>
          <a:lstStyle/>
          <a:p>
            <a:pPr rtl="0">
              <a:lnSpc>
                <a:spcPct val="120000"/>
              </a:lnSpc>
            </a:pPr>
            <a:r>
              <a:rPr lang="sr" sz="600" dirty="0">
                <a:solidFill>
                  <a:schemeClr val="tx1">
                    <a:lumMod val="65000"/>
                    <a:lumOff val="35000"/>
                  </a:schemeClr>
                </a:solidFill>
                <a:latin typeface="Times New Roman" panose="02020603050405020304" pitchFamily="18" charset="0"/>
                <a:cs typeface="Times New Roman" panose="02020603050405020304" pitchFamily="18" charset="0"/>
              </a:rPr>
              <a:t>Университатеа де Медицина, Фармацие, Стинте и </a:t>
            </a:r>
            <a:r>
              <a:rPr lang="sr" sz="600" dirty="0" smtClean="0">
                <a:solidFill>
                  <a:schemeClr val="tx1">
                    <a:lumMod val="65000"/>
                    <a:lumOff val="35000"/>
                  </a:schemeClr>
                </a:solidFill>
                <a:latin typeface="Times New Roman" panose="02020603050405020304" pitchFamily="18" charset="0"/>
                <a:cs typeface="Times New Roman" panose="02020603050405020304" pitchFamily="18" charset="0"/>
              </a:rPr>
              <a:t>Техологие </a:t>
            </a:r>
            <a:r>
              <a:rPr lang="sr" sz="600" dirty="0">
                <a:solidFill>
                  <a:schemeClr val="tx1">
                    <a:lumMod val="65000"/>
                    <a:lumOff val="35000"/>
                  </a:schemeClr>
                </a:solidFill>
                <a:latin typeface="Times New Roman" panose="02020603050405020304" pitchFamily="18" charset="0"/>
                <a:cs typeface="Times New Roman" panose="02020603050405020304" pitchFamily="18" charset="0"/>
              </a:rPr>
              <a:t>Георге Емил Паладе дин Тиргу Мурес</a:t>
            </a:r>
            <a:endParaRPr lang="hu-HU" sz="600" dirty="0">
              <a:latin typeface="Times New Roman" panose="02020603050405020304" pitchFamily="18" charset="0"/>
              <a:cs typeface="Times New Roman" panose="02020603050405020304" pitchFamily="18" charset="0"/>
            </a:endParaRPr>
          </a:p>
        </p:txBody>
      </p:sp>
      <p:sp>
        <p:nvSpPr>
          <p:cNvPr id="11" name="Téglalap 10"/>
          <p:cNvSpPr/>
          <p:nvPr/>
        </p:nvSpPr>
        <p:spPr>
          <a:xfrm>
            <a:off x="1930437" y="2781361"/>
            <a:ext cx="9010465"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chemeClr val="tx1"/>
                </a:solidFill>
              </a:rPr>
              <a:t>Medicinski </a:t>
            </a:r>
            <a:r>
              <a:rPr lang="en-US" dirty="0" err="1">
                <a:solidFill>
                  <a:schemeClr val="tx1"/>
                </a:solidFill>
              </a:rPr>
              <a:t>fakultet</a:t>
            </a:r>
            <a:r>
              <a:rPr lang="en-US" dirty="0">
                <a:solidFill>
                  <a:schemeClr val="tx1"/>
                </a:solidFill>
              </a:rPr>
              <a:t> </a:t>
            </a:r>
            <a:r>
              <a:rPr lang="en-US" dirty="0" err="1">
                <a:solidFill>
                  <a:schemeClr val="tx1"/>
                </a:solidFill>
              </a:rPr>
              <a:t>Univerziteta</a:t>
            </a:r>
            <a:r>
              <a:rPr lang="en-US" dirty="0">
                <a:solidFill>
                  <a:schemeClr val="tx1"/>
                </a:solidFill>
              </a:rPr>
              <a:t> u </a:t>
            </a:r>
            <a:r>
              <a:rPr lang="en-US" dirty="0" err="1" smtClean="0">
                <a:solidFill>
                  <a:schemeClr val="tx1"/>
                </a:solidFill>
              </a:rPr>
              <a:t>Pečuju</a:t>
            </a:r>
            <a:r>
              <a:rPr lang="hu-HU" dirty="0" smtClean="0">
                <a:solidFill>
                  <a:schemeClr val="tx1"/>
                </a:solidFill>
              </a:rPr>
              <a:t>,</a:t>
            </a:r>
            <a:br>
              <a:rPr lang="hu-HU" dirty="0" smtClean="0">
                <a:solidFill>
                  <a:schemeClr val="tx1"/>
                </a:solidFill>
              </a:rPr>
            </a:br>
            <a:r>
              <a:rPr lang="hu-HU" dirty="0" err="1" smtClean="0">
                <a:solidFill>
                  <a:schemeClr val="tx1"/>
                </a:solidFill>
              </a:rPr>
              <a:t>Institut</a:t>
            </a:r>
            <a:r>
              <a:rPr lang="hu-HU" dirty="0" smtClean="0">
                <a:solidFill>
                  <a:schemeClr val="tx1"/>
                </a:solidFill>
              </a:rPr>
              <a:t> </a:t>
            </a:r>
            <a:r>
              <a:rPr lang="hu-HU" dirty="0" err="1">
                <a:solidFill>
                  <a:schemeClr val="tx1"/>
                </a:solidFill>
              </a:rPr>
              <a:t>za</a:t>
            </a:r>
            <a:r>
              <a:rPr lang="hu-HU" dirty="0">
                <a:solidFill>
                  <a:schemeClr val="tx1"/>
                </a:solidFill>
              </a:rPr>
              <a:t> </a:t>
            </a:r>
            <a:r>
              <a:rPr lang="hu-HU" dirty="0" err="1">
                <a:solidFill>
                  <a:schemeClr val="tx1"/>
                </a:solidFill>
              </a:rPr>
              <a:t>medicinsko</a:t>
            </a:r>
            <a:r>
              <a:rPr lang="hu-HU" dirty="0">
                <a:solidFill>
                  <a:schemeClr val="tx1"/>
                </a:solidFill>
              </a:rPr>
              <a:t> </a:t>
            </a:r>
            <a:r>
              <a:rPr lang="hu-HU" dirty="0" err="1">
                <a:solidFill>
                  <a:schemeClr val="tx1"/>
                </a:solidFill>
              </a:rPr>
              <a:t>javno</a:t>
            </a:r>
            <a:r>
              <a:rPr lang="hu-HU" dirty="0">
                <a:solidFill>
                  <a:schemeClr val="tx1"/>
                </a:solidFill>
              </a:rPr>
              <a:t> </a:t>
            </a:r>
            <a:r>
              <a:rPr lang="hu-HU" dirty="0" err="1" smtClean="0">
                <a:solidFill>
                  <a:schemeClr val="tx1"/>
                </a:solidFill>
              </a:rPr>
              <a:t>zdravstvo</a:t>
            </a:r>
            <a:r>
              <a:rPr lang="hu-HU" dirty="0" smtClean="0">
                <a:solidFill>
                  <a:schemeClr val="tx1"/>
                </a:solidFill>
              </a:rPr>
              <a:t> </a:t>
            </a:r>
            <a:r>
              <a:rPr lang="en-US" dirty="0" smtClean="0">
                <a:solidFill>
                  <a:schemeClr val="tx1"/>
                </a:solidFill>
              </a:rPr>
              <a:t>– </a:t>
            </a:r>
            <a:r>
              <a:rPr lang="en-US" dirty="0" err="1">
                <a:solidFill>
                  <a:schemeClr val="tx1"/>
                </a:solidFill>
              </a:rPr>
              <a:t>Pečuj</a:t>
            </a:r>
            <a:r>
              <a:rPr lang="en-US" dirty="0">
                <a:solidFill>
                  <a:schemeClr val="tx1"/>
                </a:solidFill>
              </a:rPr>
              <a:t>, </a:t>
            </a:r>
            <a:r>
              <a:rPr lang="en-US" dirty="0" err="1">
                <a:solidFill>
                  <a:schemeClr val="tx1"/>
                </a:solidFill>
              </a:rPr>
              <a:t>Mađarska</a:t>
            </a:r>
            <a:r>
              <a:rPr lang="en-US" dirty="0">
                <a:solidFill>
                  <a:schemeClr val="tx1"/>
                </a:solidFill>
              </a:rPr>
              <a:t> </a:t>
            </a:r>
          </a:p>
        </p:txBody>
      </p:sp>
      <p:sp>
        <p:nvSpPr>
          <p:cNvPr id="12" name="Téglalap 11"/>
          <p:cNvSpPr/>
          <p:nvPr/>
        </p:nvSpPr>
        <p:spPr>
          <a:xfrm>
            <a:off x="1930437" y="3448249"/>
            <a:ext cx="6273283"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err="1">
                <a:solidFill>
                  <a:schemeClr val="tx1"/>
                </a:solidFill>
              </a:rPr>
              <a:t>Centar</a:t>
            </a:r>
            <a:r>
              <a:rPr lang="en-US" dirty="0">
                <a:solidFill>
                  <a:schemeClr val="tx1"/>
                </a:solidFill>
              </a:rPr>
              <a:t> </a:t>
            </a:r>
            <a:r>
              <a:rPr lang="en-US" dirty="0" err="1">
                <a:solidFill>
                  <a:schemeClr val="tx1"/>
                </a:solidFill>
              </a:rPr>
              <a:t>za</a:t>
            </a:r>
            <a:r>
              <a:rPr lang="en-US" dirty="0">
                <a:solidFill>
                  <a:schemeClr val="tx1"/>
                </a:solidFill>
              </a:rPr>
              <a:t> </a:t>
            </a:r>
            <a:r>
              <a:rPr lang="en-US" dirty="0" err="1">
                <a:solidFill>
                  <a:schemeClr val="tx1"/>
                </a:solidFill>
              </a:rPr>
              <a:t>zdravlje</a:t>
            </a:r>
            <a:r>
              <a:rPr lang="en-US" dirty="0">
                <a:solidFill>
                  <a:schemeClr val="tx1"/>
                </a:solidFill>
              </a:rPr>
              <a:t>, </a:t>
            </a:r>
            <a:r>
              <a:rPr lang="en-US" dirty="0" err="1">
                <a:solidFill>
                  <a:schemeClr val="tx1"/>
                </a:solidFill>
              </a:rPr>
              <a:t>vežbanje</a:t>
            </a:r>
            <a:r>
              <a:rPr lang="en-US" dirty="0">
                <a:solidFill>
                  <a:schemeClr val="tx1"/>
                </a:solidFill>
              </a:rPr>
              <a:t> </a:t>
            </a:r>
            <a:r>
              <a:rPr lang="en-US" dirty="0" err="1">
                <a:solidFill>
                  <a:schemeClr val="tx1"/>
                </a:solidFill>
              </a:rPr>
              <a:t>i</a:t>
            </a:r>
            <a:r>
              <a:rPr lang="en-US" dirty="0">
                <a:solidFill>
                  <a:schemeClr val="tx1"/>
                </a:solidFill>
              </a:rPr>
              <a:t> </a:t>
            </a:r>
            <a:r>
              <a:rPr lang="en-US" dirty="0" err="1">
                <a:solidFill>
                  <a:schemeClr val="tx1"/>
                </a:solidFill>
              </a:rPr>
              <a:t>sportske</a:t>
            </a:r>
            <a:r>
              <a:rPr lang="en-US" dirty="0">
                <a:solidFill>
                  <a:schemeClr val="tx1"/>
                </a:solidFill>
              </a:rPr>
              <a:t> </a:t>
            </a:r>
            <a:r>
              <a:rPr lang="en-US" dirty="0" err="1">
                <a:solidFill>
                  <a:schemeClr val="tx1"/>
                </a:solidFill>
              </a:rPr>
              <a:t>nauke</a:t>
            </a:r>
            <a:r>
              <a:rPr lang="en-US" dirty="0">
                <a:solidFill>
                  <a:schemeClr val="tx1"/>
                </a:solidFill>
              </a:rPr>
              <a:t> – Beograd, </a:t>
            </a:r>
            <a:r>
              <a:rPr lang="en-US" dirty="0" err="1">
                <a:solidFill>
                  <a:schemeClr val="tx1"/>
                </a:solidFill>
              </a:rPr>
              <a:t>Srbija</a:t>
            </a:r>
            <a:r>
              <a:rPr lang="en-US" dirty="0">
                <a:solidFill>
                  <a:schemeClr val="tx1"/>
                </a:solidFill>
              </a:rPr>
              <a:t> </a:t>
            </a:r>
            <a:endParaRPr lang="sr" dirty="0">
              <a:solidFill>
                <a:schemeClr val="tx1"/>
              </a:solidFill>
            </a:endParaRPr>
          </a:p>
        </p:txBody>
      </p:sp>
      <p:sp>
        <p:nvSpPr>
          <p:cNvPr id="13" name="Téglalap 12"/>
          <p:cNvSpPr/>
          <p:nvPr/>
        </p:nvSpPr>
        <p:spPr>
          <a:xfrm>
            <a:off x="1930438" y="4115137"/>
            <a:ext cx="8776548"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pl-PL" dirty="0">
                <a:solidFill>
                  <a:schemeClr val="tx1"/>
                </a:solidFill>
              </a:rPr>
              <a:t>Nacionalni centar za javno zdravlje i farmaceutsku regulativu</a:t>
            </a:r>
            <a:r>
              <a:rPr lang="en-US" dirty="0" smtClean="0">
                <a:solidFill>
                  <a:schemeClr val="tx1"/>
                </a:solidFill>
              </a:rPr>
              <a:t> </a:t>
            </a:r>
            <a:r>
              <a:rPr lang="en-US" dirty="0">
                <a:solidFill>
                  <a:schemeClr val="tx1"/>
                </a:solidFill>
              </a:rPr>
              <a:t>– </a:t>
            </a:r>
            <a:r>
              <a:rPr lang="en-US" dirty="0" err="1">
                <a:solidFill>
                  <a:schemeClr val="tx1"/>
                </a:solidFill>
              </a:rPr>
              <a:t>Budimpešta</a:t>
            </a:r>
            <a:r>
              <a:rPr lang="en-US" dirty="0">
                <a:solidFill>
                  <a:schemeClr val="tx1"/>
                </a:solidFill>
              </a:rPr>
              <a:t>, </a:t>
            </a:r>
            <a:r>
              <a:rPr lang="en-US" dirty="0" err="1">
                <a:solidFill>
                  <a:schemeClr val="tx1"/>
                </a:solidFill>
              </a:rPr>
              <a:t>Mađarska</a:t>
            </a:r>
            <a:r>
              <a:rPr lang="en-US" dirty="0">
                <a:solidFill>
                  <a:schemeClr val="tx1"/>
                </a:solidFill>
              </a:rPr>
              <a:t> </a:t>
            </a:r>
            <a:endParaRPr lang="sr" dirty="0">
              <a:solidFill>
                <a:schemeClr val="tx1"/>
              </a:solidFill>
            </a:endParaRPr>
          </a:p>
        </p:txBody>
      </p:sp>
      <p:sp>
        <p:nvSpPr>
          <p:cNvPr id="14" name="Téglalap 13"/>
          <p:cNvSpPr/>
          <p:nvPr/>
        </p:nvSpPr>
        <p:spPr>
          <a:xfrm>
            <a:off x="1898770" y="4756470"/>
            <a:ext cx="7472354"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chemeClr val="tx1"/>
                </a:solidFill>
              </a:rPr>
              <a:t>Univerzitetski </a:t>
            </a:r>
            <a:r>
              <a:rPr lang="en-US" dirty="0" err="1">
                <a:solidFill>
                  <a:schemeClr val="tx1"/>
                </a:solidFill>
              </a:rPr>
              <a:t>koledž</a:t>
            </a:r>
            <a:r>
              <a:rPr lang="en-US" dirty="0">
                <a:solidFill>
                  <a:schemeClr val="tx1"/>
                </a:solidFill>
              </a:rPr>
              <a:t> </a:t>
            </a:r>
            <a:r>
              <a:rPr lang="en-US" dirty="0" err="1">
                <a:solidFill>
                  <a:schemeClr val="tx1"/>
                </a:solidFill>
              </a:rPr>
              <a:t>Kork</a:t>
            </a:r>
            <a:r>
              <a:rPr lang="en-US" dirty="0">
                <a:solidFill>
                  <a:schemeClr val="tx1"/>
                </a:solidFill>
              </a:rPr>
              <a:t> – Nacionalni </a:t>
            </a:r>
            <a:r>
              <a:rPr lang="en-US" dirty="0" err="1">
                <a:solidFill>
                  <a:schemeClr val="tx1"/>
                </a:solidFill>
              </a:rPr>
              <a:t>univerzitet</a:t>
            </a:r>
            <a:r>
              <a:rPr lang="en-US" dirty="0">
                <a:solidFill>
                  <a:schemeClr val="tx1"/>
                </a:solidFill>
              </a:rPr>
              <a:t> </a:t>
            </a:r>
            <a:r>
              <a:rPr lang="en-US" dirty="0" err="1">
                <a:solidFill>
                  <a:schemeClr val="tx1"/>
                </a:solidFill>
              </a:rPr>
              <a:t>Irske</a:t>
            </a:r>
            <a:r>
              <a:rPr lang="en-US" dirty="0">
                <a:solidFill>
                  <a:schemeClr val="tx1"/>
                </a:solidFill>
              </a:rPr>
              <a:t> – </a:t>
            </a:r>
            <a:r>
              <a:rPr lang="en-US" dirty="0" err="1">
                <a:solidFill>
                  <a:schemeClr val="tx1"/>
                </a:solidFill>
              </a:rPr>
              <a:t>Kork</a:t>
            </a:r>
            <a:r>
              <a:rPr lang="en-US" dirty="0">
                <a:solidFill>
                  <a:schemeClr val="tx1"/>
                </a:solidFill>
              </a:rPr>
              <a:t>, </a:t>
            </a:r>
            <a:r>
              <a:rPr lang="en-US" dirty="0" err="1">
                <a:solidFill>
                  <a:schemeClr val="tx1"/>
                </a:solidFill>
              </a:rPr>
              <a:t>Irska</a:t>
            </a:r>
            <a:r>
              <a:rPr lang="en-US" dirty="0">
                <a:solidFill>
                  <a:schemeClr val="tx1"/>
                </a:solidFill>
              </a:rPr>
              <a:t> </a:t>
            </a:r>
          </a:p>
        </p:txBody>
      </p:sp>
      <p:sp>
        <p:nvSpPr>
          <p:cNvPr id="15" name="Téglalap 14"/>
          <p:cNvSpPr/>
          <p:nvPr/>
        </p:nvSpPr>
        <p:spPr>
          <a:xfrm>
            <a:off x="1930437" y="5397804"/>
            <a:ext cx="6557955" cy="547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chemeClr val="tx1"/>
                </a:solidFill>
                <a:cs typeface="Times New Roman" panose="02020603050405020304" pitchFamily="18" charset="0"/>
              </a:rPr>
              <a:t>Univerzitet </a:t>
            </a:r>
            <a:r>
              <a:rPr lang="en-US" dirty="0" err="1">
                <a:solidFill>
                  <a:schemeClr val="tx1"/>
                </a:solidFill>
                <a:cs typeface="Times New Roman" panose="02020603050405020304" pitchFamily="18" charset="0"/>
              </a:rPr>
              <a:t>za</a:t>
            </a:r>
            <a:r>
              <a:rPr lang="en-US" dirty="0">
                <a:solidFill>
                  <a:schemeClr val="tx1"/>
                </a:solidFill>
                <a:cs typeface="Times New Roman" panose="02020603050405020304" pitchFamily="18" charset="0"/>
              </a:rPr>
              <a:t> </a:t>
            </a:r>
            <a:r>
              <a:rPr lang="en-US" dirty="0" err="1">
                <a:solidFill>
                  <a:schemeClr val="tx1"/>
                </a:solidFill>
                <a:cs typeface="Times New Roman" panose="02020603050405020304" pitchFamily="18" charset="0"/>
              </a:rPr>
              <a:t>medicinu</a:t>
            </a:r>
            <a:r>
              <a:rPr lang="en-US" dirty="0">
                <a:solidFill>
                  <a:schemeClr val="tx1"/>
                </a:solidFill>
                <a:cs typeface="Times New Roman" panose="02020603050405020304" pitchFamily="18" charset="0"/>
              </a:rPr>
              <a:t>, </a:t>
            </a:r>
            <a:r>
              <a:rPr lang="en-US" dirty="0" err="1">
                <a:solidFill>
                  <a:schemeClr val="tx1"/>
                </a:solidFill>
                <a:cs typeface="Times New Roman" panose="02020603050405020304" pitchFamily="18" charset="0"/>
              </a:rPr>
              <a:t>farmaciju</a:t>
            </a:r>
            <a:r>
              <a:rPr lang="en-US" dirty="0">
                <a:solidFill>
                  <a:schemeClr val="tx1"/>
                </a:solidFill>
                <a:cs typeface="Times New Roman" panose="02020603050405020304" pitchFamily="18" charset="0"/>
              </a:rPr>
              <a:t>, </a:t>
            </a:r>
            <a:r>
              <a:rPr lang="en-US" dirty="0" err="1">
                <a:solidFill>
                  <a:schemeClr val="tx1"/>
                </a:solidFill>
                <a:cs typeface="Times New Roman" panose="02020603050405020304" pitchFamily="18" charset="0"/>
              </a:rPr>
              <a:t>nauku</a:t>
            </a:r>
            <a:r>
              <a:rPr lang="en-US" dirty="0">
                <a:solidFill>
                  <a:schemeClr val="tx1"/>
                </a:solidFill>
                <a:cs typeface="Times New Roman" panose="02020603050405020304" pitchFamily="18" charset="0"/>
              </a:rPr>
              <a:t> </a:t>
            </a:r>
            <a:r>
              <a:rPr lang="en-US" dirty="0" err="1">
                <a:solidFill>
                  <a:schemeClr val="tx1"/>
                </a:solidFill>
                <a:cs typeface="Times New Roman" panose="02020603050405020304" pitchFamily="18" charset="0"/>
              </a:rPr>
              <a:t>i</a:t>
            </a:r>
            <a:r>
              <a:rPr lang="en-US" dirty="0">
                <a:solidFill>
                  <a:schemeClr val="tx1"/>
                </a:solidFill>
                <a:cs typeface="Times New Roman" panose="02020603050405020304" pitchFamily="18" charset="0"/>
              </a:rPr>
              <a:t> </a:t>
            </a:r>
            <a:r>
              <a:rPr lang="en-US" dirty="0" err="1">
                <a:solidFill>
                  <a:schemeClr val="tx1"/>
                </a:solidFill>
                <a:cs typeface="Times New Roman" panose="02020603050405020304" pitchFamily="18" charset="0"/>
              </a:rPr>
              <a:t>tehnologiju</a:t>
            </a:r>
            <a:r>
              <a:rPr lang="en-US" dirty="0">
                <a:solidFill>
                  <a:schemeClr val="tx1"/>
                </a:solidFill>
                <a:cs typeface="Times New Roman" panose="02020603050405020304" pitchFamily="18" charset="0"/>
              </a:rPr>
              <a:t> Georg</a:t>
            </a:r>
          </a:p>
          <a:p>
            <a:r>
              <a:rPr lang="en-US" dirty="0">
                <a:solidFill>
                  <a:schemeClr val="tx1"/>
                </a:solidFill>
                <a:cs typeface="Times New Roman" panose="02020603050405020304" pitchFamily="18" charset="0"/>
              </a:rPr>
              <a:t>Emil Palade u </a:t>
            </a:r>
            <a:r>
              <a:rPr lang="en-US" dirty="0" err="1">
                <a:solidFill>
                  <a:schemeClr val="tx1"/>
                </a:solidFill>
                <a:cs typeface="Times New Roman" panose="02020603050405020304" pitchFamily="18" charset="0"/>
              </a:rPr>
              <a:t>Targu</a:t>
            </a:r>
            <a:r>
              <a:rPr lang="en-US" dirty="0">
                <a:solidFill>
                  <a:schemeClr val="tx1"/>
                </a:solidFill>
                <a:cs typeface="Times New Roman" panose="02020603050405020304" pitchFamily="18" charset="0"/>
              </a:rPr>
              <a:t> </a:t>
            </a:r>
            <a:r>
              <a:rPr lang="en-US" dirty="0" err="1">
                <a:solidFill>
                  <a:schemeClr val="tx1"/>
                </a:solidFill>
                <a:cs typeface="Times New Roman" panose="02020603050405020304" pitchFamily="18" charset="0"/>
              </a:rPr>
              <a:t>Murešu</a:t>
            </a:r>
            <a:r>
              <a:rPr lang="en-US" dirty="0">
                <a:solidFill>
                  <a:schemeClr val="tx1"/>
                </a:solidFill>
                <a:cs typeface="Times New Roman" panose="02020603050405020304" pitchFamily="18" charset="0"/>
              </a:rPr>
              <a:t> – </a:t>
            </a:r>
            <a:r>
              <a:rPr lang="en-US" dirty="0" err="1">
                <a:solidFill>
                  <a:schemeClr val="tx1"/>
                </a:solidFill>
                <a:cs typeface="Times New Roman" panose="02020603050405020304" pitchFamily="18" charset="0"/>
              </a:rPr>
              <a:t>Targu</a:t>
            </a:r>
            <a:r>
              <a:rPr lang="en-US" dirty="0">
                <a:solidFill>
                  <a:schemeClr val="tx1"/>
                </a:solidFill>
                <a:cs typeface="Times New Roman" panose="02020603050405020304" pitchFamily="18" charset="0"/>
              </a:rPr>
              <a:t> </a:t>
            </a:r>
            <a:r>
              <a:rPr lang="en-US" dirty="0" err="1">
                <a:solidFill>
                  <a:schemeClr val="tx1"/>
                </a:solidFill>
                <a:cs typeface="Times New Roman" panose="02020603050405020304" pitchFamily="18" charset="0"/>
              </a:rPr>
              <a:t>Mureš</a:t>
            </a:r>
            <a:r>
              <a:rPr lang="en-US" dirty="0">
                <a:solidFill>
                  <a:schemeClr val="tx1"/>
                </a:solidFill>
                <a:cs typeface="Times New Roman" panose="02020603050405020304" pitchFamily="18" charset="0"/>
              </a:rPr>
              <a:t>, </a:t>
            </a:r>
            <a:r>
              <a:rPr lang="en-US" dirty="0" err="1">
                <a:solidFill>
                  <a:schemeClr val="tx1"/>
                </a:solidFill>
                <a:cs typeface="Times New Roman" panose="02020603050405020304" pitchFamily="18" charset="0"/>
              </a:rPr>
              <a:t>Rumunija</a:t>
            </a:r>
            <a:endParaRPr lang="en-US" dirty="0">
              <a:solidFill>
                <a:schemeClr val="tx1"/>
              </a:solidFill>
              <a:cs typeface="Times New Roman" panose="02020603050405020304" pitchFamily="18" charset="0"/>
            </a:endParaRPr>
          </a:p>
        </p:txBody>
      </p:sp>
      <p:pic>
        <p:nvPicPr>
          <p:cNvPr id="16" name="Kép 15"/>
          <p:cNvPicPr>
            <a:picLocks noChangeAspect="1"/>
          </p:cNvPicPr>
          <p:nvPr/>
        </p:nvPicPr>
        <p:blipFill>
          <a:blip r:embed="rId6"/>
          <a:stretch>
            <a:fillRect/>
          </a:stretch>
        </p:blipFill>
        <p:spPr>
          <a:xfrm>
            <a:off x="297191" y="5380125"/>
            <a:ext cx="1529969" cy="676474"/>
          </a:xfrm>
          <a:prstGeom prst="rect">
            <a:avLst/>
          </a:prstGeom>
        </p:spPr>
      </p:pic>
    </p:spTree>
    <p:extLst>
      <p:ext uri="{BB962C8B-B14F-4D97-AF65-F5344CB8AC3E}">
        <p14:creationId xmlns:p14="http://schemas.microsoft.com/office/powerpoint/2010/main" val="30115389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a:bodyPr>
          <a:lstStyle/>
          <a:p>
            <a:r>
              <a:rPr lang="en-US" sz="3200" b="1" dirty="0" err="1" smtClean="0"/>
              <a:t>Buduće</a:t>
            </a:r>
            <a:r>
              <a:rPr lang="en-US" sz="3200" b="1" dirty="0" smtClean="0"/>
              <a:t> </a:t>
            </a:r>
            <a:r>
              <a:rPr lang="en-US" sz="3200" b="1" dirty="0" err="1"/>
              <a:t>projekcije</a:t>
            </a:r>
            <a:r>
              <a:rPr lang="en-US" sz="3200" b="1" dirty="0"/>
              <a:t> </a:t>
            </a:r>
            <a:r>
              <a:rPr lang="en-US" sz="3200" b="1" dirty="0" err="1"/>
              <a:t>Međuvladinog</a:t>
            </a:r>
            <a:r>
              <a:rPr lang="en-US" sz="3200" b="1" dirty="0"/>
              <a:t> panela </a:t>
            </a:r>
            <a:r>
              <a:rPr lang="en-US" sz="3200" b="1" dirty="0" err="1"/>
              <a:t>za</a:t>
            </a:r>
            <a:r>
              <a:rPr lang="en-US" sz="3200" b="1" dirty="0"/>
              <a:t> </a:t>
            </a:r>
            <a:r>
              <a:rPr lang="en-US" sz="3200" b="1" dirty="0" err="1"/>
              <a:t>klimatske</a:t>
            </a:r>
            <a:r>
              <a:rPr lang="en-US" sz="3200" b="1" dirty="0"/>
              <a:t> </a:t>
            </a:r>
            <a:r>
              <a:rPr lang="en-US" sz="3200" b="1" dirty="0" err="1"/>
              <a:t>promene</a:t>
            </a:r>
            <a:r>
              <a:rPr lang="en-US" sz="3200" b="1" dirty="0"/>
              <a:t> (IPCC)</a:t>
            </a:r>
            <a:endParaRPr lang="sr" sz="3200" b="1" dirty="0"/>
          </a:p>
        </p:txBody>
      </p:sp>
      <p:sp>
        <p:nvSpPr>
          <p:cNvPr id="4" name="Tartalom helye 3"/>
          <p:cNvSpPr>
            <a:spLocks noGrp="1"/>
          </p:cNvSpPr>
          <p:nvPr>
            <p:ph idx="1"/>
          </p:nvPr>
        </p:nvSpPr>
        <p:spPr>
          <a:xfrm>
            <a:off x="295175" y="4922506"/>
            <a:ext cx="11393617" cy="1141792"/>
          </a:xfrm>
        </p:spPr>
        <p:txBody>
          <a:bodyPr rtlCol="0">
            <a:noAutofit/>
          </a:bodyPr>
          <a:lstStyle/>
          <a:p>
            <a:pPr>
              <a:lnSpc>
                <a:spcPct val="110000"/>
              </a:lnSpc>
            </a:pPr>
            <a:r>
              <a:rPr lang="en-US" sz="1800" dirty="0" err="1"/>
              <a:t>Kvalitativna</a:t>
            </a:r>
            <a:r>
              <a:rPr lang="en-US" sz="1800" dirty="0"/>
              <a:t> </a:t>
            </a:r>
            <a:r>
              <a:rPr lang="en-US" sz="1800" dirty="0" err="1"/>
              <a:t>procena</a:t>
            </a:r>
            <a:r>
              <a:rPr lang="en-US" sz="1800" dirty="0"/>
              <a:t> </a:t>
            </a:r>
            <a:r>
              <a:rPr lang="en-US" sz="1800" dirty="0" err="1"/>
              <a:t>uticaja</a:t>
            </a:r>
            <a:r>
              <a:rPr lang="en-US" sz="1800" dirty="0"/>
              <a:t> </a:t>
            </a:r>
            <a:r>
              <a:rPr lang="en-US" sz="1800" dirty="0" err="1"/>
              <a:t>klimatskih</a:t>
            </a:r>
            <a:r>
              <a:rPr lang="en-US" sz="1800" dirty="0"/>
              <a:t> </a:t>
            </a:r>
            <a:r>
              <a:rPr lang="en-US" sz="1800" dirty="0" err="1"/>
              <a:t>promena</a:t>
            </a:r>
            <a:r>
              <a:rPr lang="en-US" sz="1800" dirty="0"/>
              <a:t> </a:t>
            </a:r>
            <a:r>
              <a:rPr lang="en-US" sz="1800" dirty="0" err="1"/>
              <a:t>na</a:t>
            </a:r>
            <a:r>
              <a:rPr lang="en-US" sz="1800" dirty="0"/>
              <a:t> </a:t>
            </a:r>
            <a:r>
              <a:rPr lang="en-US" sz="1800" dirty="0" err="1"/>
              <a:t>zdravlje</a:t>
            </a:r>
            <a:r>
              <a:rPr lang="en-US" sz="1800" dirty="0"/>
              <a:t>, </a:t>
            </a:r>
            <a:r>
              <a:rPr lang="en-US" sz="1800" dirty="0" err="1"/>
              <a:t>sa</a:t>
            </a:r>
            <a:r>
              <a:rPr lang="en-US" sz="1800" dirty="0"/>
              <a:t> </a:t>
            </a:r>
            <a:r>
              <a:rPr lang="en-US" sz="1800" dirty="0" err="1"/>
              <a:t>i</a:t>
            </a:r>
            <a:r>
              <a:rPr lang="en-US" sz="1800" dirty="0"/>
              <a:t> bez </a:t>
            </a:r>
            <a:r>
              <a:rPr lang="en-US" sz="1800" dirty="0" err="1"/>
              <a:t>mera</a:t>
            </a:r>
            <a:r>
              <a:rPr lang="en-US" sz="1800" dirty="0"/>
              <a:t> </a:t>
            </a:r>
            <a:r>
              <a:rPr lang="en-US" sz="1800" dirty="0" err="1"/>
              <a:t>prilagođavanja</a:t>
            </a:r>
            <a:r>
              <a:rPr lang="en-US" sz="1800" dirty="0"/>
              <a:t>.</a:t>
            </a:r>
          </a:p>
          <a:p>
            <a:pPr>
              <a:lnSpc>
                <a:spcPct val="110000"/>
              </a:lnSpc>
            </a:pPr>
            <a:r>
              <a:rPr lang="en-US" sz="1800" dirty="0" err="1"/>
              <a:t>Širina</a:t>
            </a:r>
            <a:r>
              <a:rPr lang="en-US" sz="1800" dirty="0"/>
              <a:t> </a:t>
            </a:r>
            <a:r>
              <a:rPr lang="en-US" sz="1800" dirty="0" err="1"/>
              <a:t>isečaka</a:t>
            </a:r>
            <a:r>
              <a:rPr lang="en-US" sz="1800" dirty="0"/>
              <a:t> </a:t>
            </a:r>
            <a:r>
              <a:rPr lang="en-US" sz="1800" dirty="0" err="1"/>
              <a:t>daje</a:t>
            </a:r>
            <a:r>
              <a:rPr lang="en-US" sz="1800" dirty="0"/>
              <a:t> </a:t>
            </a:r>
            <a:r>
              <a:rPr lang="en-US" sz="1800" dirty="0" err="1"/>
              <a:t>indikaciju</a:t>
            </a:r>
            <a:r>
              <a:rPr lang="en-US" sz="1800" dirty="0"/>
              <a:t> </a:t>
            </a:r>
            <a:r>
              <a:rPr lang="en-US" sz="1800" dirty="0" err="1"/>
              <a:t>tereta</a:t>
            </a:r>
            <a:r>
              <a:rPr lang="en-US" sz="1800" dirty="0"/>
              <a:t> </a:t>
            </a:r>
            <a:r>
              <a:rPr lang="en-US" sz="1800" dirty="0" err="1"/>
              <a:t>koji</a:t>
            </a:r>
            <a:r>
              <a:rPr lang="en-US" sz="1800" dirty="0"/>
              <a:t> se </a:t>
            </a:r>
            <a:r>
              <a:rPr lang="en-US" sz="1800" dirty="0" err="1"/>
              <a:t>može</a:t>
            </a:r>
            <a:r>
              <a:rPr lang="en-US" sz="1800" dirty="0"/>
              <a:t> </a:t>
            </a:r>
            <a:r>
              <a:rPr lang="en-US" sz="1800" dirty="0" err="1"/>
              <a:t>pripisati</a:t>
            </a:r>
            <a:r>
              <a:rPr lang="en-US" sz="1800" dirty="0"/>
              <a:t> </a:t>
            </a:r>
            <a:r>
              <a:rPr lang="en-US" sz="1800" dirty="0" err="1"/>
              <a:t>svakom</a:t>
            </a:r>
            <a:r>
              <a:rPr lang="en-US" sz="1800" dirty="0"/>
              <a:t> </a:t>
            </a:r>
            <a:r>
              <a:rPr lang="en-US" sz="1800" dirty="0" err="1"/>
              <a:t>uticaju</a:t>
            </a:r>
            <a:r>
              <a:rPr lang="en-US" sz="1800" dirty="0"/>
              <a:t> </a:t>
            </a:r>
            <a:r>
              <a:rPr lang="en-US" sz="1800" dirty="0" err="1"/>
              <a:t>na</a:t>
            </a:r>
            <a:r>
              <a:rPr lang="en-US" sz="1800" dirty="0"/>
              <a:t> </a:t>
            </a:r>
            <a:r>
              <a:rPr lang="en-US" sz="1800" dirty="0" err="1"/>
              <a:t>zdravlje</a:t>
            </a:r>
            <a:r>
              <a:rPr lang="en-US" sz="1800" dirty="0"/>
              <a:t>, a </a:t>
            </a:r>
            <a:r>
              <a:rPr lang="en-US" sz="1800" dirty="0" err="1"/>
              <a:t>svetloplava</a:t>
            </a:r>
            <a:r>
              <a:rPr lang="en-US" sz="1800" dirty="0"/>
              <a:t> oblast </a:t>
            </a:r>
            <a:r>
              <a:rPr lang="en-US" sz="1800" dirty="0" err="1"/>
              <a:t>ukazuje</a:t>
            </a:r>
            <a:r>
              <a:rPr lang="en-US" sz="1800" dirty="0"/>
              <a:t> </a:t>
            </a:r>
            <a:r>
              <a:rPr lang="en-US" sz="1800" dirty="0" err="1"/>
              <a:t>na</a:t>
            </a:r>
            <a:r>
              <a:rPr lang="en-US" sz="1800" dirty="0"/>
              <a:t> </a:t>
            </a:r>
            <a:r>
              <a:rPr lang="en-US" sz="1800" dirty="0" err="1"/>
              <a:t>proporciju</a:t>
            </a:r>
            <a:r>
              <a:rPr lang="en-US" sz="1800" dirty="0"/>
              <a:t> </a:t>
            </a:r>
            <a:r>
              <a:rPr lang="en-US" sz="1800" dirty="0" err="1"/>
              <a:t>koja</a:t>
            </a:r>
            <a:r>
              <a:rPr lang="en-US" sz="1800" dirty="0"/>
              <a:t> bi se </a:t>
            </a:r>
            <a:r>
              <a:rPr lang="en-US" sz="1800" dirty="0" err="1"/>
              <a:t>mogla</a:t>
            </a:r>
            <a:r>
              <a:rPr lang="en-US" sz="1800" dirty="0"/>
              <a:t> </a:t>
            </a:r>
            <a:r>
              <a:rPr lang="en-US" sz="1800" dirty="0" err="1"/>
              <a:t>izbeći</a:t>
            </a:r>
            <a:r>
              <a:rPr lang="en-US" sz="1800" dirty="0"/>
              <a:t> </a:t>
            </a:r>
            <a:r>
              <a:rPr lang="en-US" sz="1800" dirty="0" err="1"/>
              <a:t>jakim</a:t>
            </a:r>
            <a:r>
              <a:rPr lang="en-US" sz="1800" dirty="0"/>
              <a:t> </a:t>
            </a:r>
            <a:r>
              <a:rPr lang="en-US" sz="1800" dirty="0" err="1"/>
              <a:t>merama</a:t>
            </a:r>
            <a:r>
              <a:rPr lang="en-US" sz="1800" dirty="0"/>
              <a:t> </a:t>
            </a:r>
            <a:r>
              <a:rPr lang="en-US" sz="1800" dirty="0" err="1"/>
              <a:t>prilagođavanja</a:t>
            </a:r>
            <a:r>
              <a:rPr lang="en-US" sz="1800" dirty="0"/>
              <a:t>.</a:t>
            </a:r>
          </a:p>
        </p:txBody>
      </p:sp>
      <p:sp>
        <p:nvSpPr>
          <p:cNvPr id="6" name="Téglalap 5"/>
          <p:cNvSpPr/>
          <p:nvPr/>
        </p:nvSpPr>
        <p:spPr>
          <a:xfrm>
            <a:off x="192505" y="6133306"/>
            <a:ext cx="11999495" cy="246221"/>
          </a:xfrm>
          <a:prstGeom prst="rect">
            <a:avLst/>
          </a:prstGeom>
        </p:spPr>
        <p:txBody>
          <a:bodyPr wrap="square" rtlCol="0">
            <a:spAutoFit/>
          </a:bodyPr>
          <a:lstStyle/>
          <a:p>
            <a:pPr lvl="0" algn="r">
              <a:defRPr/>
            </a:pPr>
            <a:r>
              <a:rPr lang="en-US" sz="1000" dirty="0" err="1">
                <a:solidFill>
                  <a:schemeClr val="bg1">
                    <a:lumMod val="50000"/>
                  </a:schemeClr>
                </a:solidFill>
                <a:ea typeface="Tahoma" panose="020B0604030504040204" pitchFamily="34" charset="0"/>
                <a:cs typeface="Tahoma" panose="020B0604030504040204" pitchFamily="34" charset="0"/>
              </a:rPr>
              <a:t>Izvor</a:t>
            </a:r>
            <a:r>
              <a:rPr lang="en-US" sz="1000" dirty="0">
                <a:solidFill>
                  <a:schemeClr val="bg1">
                    <a:lumMod val="50000"/>
                  </a:schemeClr>
                </a:solidFill>
                <a:ea typeface="Tahoma" panose="020B0604030504040204" pitchFamily="34" charset="0"/>
                <a:cs typeface="Tahoma" panose="020B0604030504040204" pitchFamily="34" charset="0"/>
              </a:rPr>
              <a:t>: </a:t>
            </a:r>
            <a:r>
              <a:rPr lang="en-US" sz="1000" dirty="0" err="1">
                <a:solidFill>
                  <a:schemeClr val="bg1">
                    <a:lumMod val="50000"/>
                  </a:schemeClr>
                </a:solidFill>
                <a:ea typeface="Tahoma" panose="020B0604030504040204" pitchFamily="34" charset="0"/>
                <a:cs typeface="Tahoma" panose="020B0604030504040204" pitchFamily="34" charset="0"/>
              </a:rPr>
              <a:t>Klimatski</a:t>
            </a:r>
            <a:r>
              <a:rPr lang="en-US" sz="1000" dirty="0">
                <a:solidFill>
                  <a:schemeClr val="bg1">
                    <a:lumMod val="50000"/>
                  </a:schemeClr>
                </a:solidFill>
                <a:ea typeface="Tahoma" panose="020B0604030504040204" pitchFamily="34" charset="0"/>
                <a:cs typeface="Tahoma" panose="020B0604030504040204" pitchFamily="34" charset="0"/>
              </a:rPr>
              <a:t> </a:t>
            </a:r>
            <a:r>
              <a:rPr lang="en-US" sz="1000" dirty="0" err="1">
                <a:solidFill>
                  <a:schemeClr val="bg1">
                    <a:lumMod val="50000"/>
                  </a:schemeClr>
                </a:solidFill>
                <a:ea typeface="Tahoma" panose="020B0604030504040204" pitchFamily="34" charset="0"/>
                <a:cs typeface="Tahoma" panose="020B0604030504040204" pitchFamily="34" charset="0"/>
              </a:rPr>
              <a:t>i</a:t>
            </a:r>
            <a:r>
              <a:rPr lang="en-US" sz="1000" dirty="0">
                <a:solidFill>
                  <a:schemeClr val="bg1">
                    <a:lumMod val="50000"/>
                  </a:schemeClr>
                </a:solidFill>
                <a:ea typeface="Tahoma" panose="020B0604030504040204" pitchFamily="34" charset="0"/>
                <a:cs typeface="Tahoma" panose="020B0604030504040204" pitchFamily="34" charset="0"/>
              </a:rPr>
              <a:t> </a:t>
            </a:r>
            <a:r>
              <a:rPr lang="en-US" sz="1000" dirty="0" err="1">
                <a:solidFill>
                  <a:schemeClr val="bg1">
                    <a:lumMod val="50000"/>
                  </a:schemeClr>
                </a:solidFill>
                <a:ea typeface="Tahoma" panose="020B0604030504040204" pitchFamily="34" charset="0"/>
                <a:cs typeface="Tahoma" panose="020B0604030504040204" pitchFamily="34" charset="0"/>
              </a:rPr>
              <a:t>zdravstveni</a:t>
            </a:r>
            <a:r>
              <a:rPr lang="en-US" sz="1000" dirty="0">
                <a:solidFill>
                  <a:schemeClr val="bg1">
                    <a:lumMod val="50000"/>
                  </a:schemeClr>
                </a:solidFill>
                <a:ea typeface="Tahoma" panose="020B0604030504040204" pitchFamily="34" charset="0"/>
                <a:cs typeface="Tahoma" panose="020B0604030504040204" pitchFamily="34" charset="0"/>
              </a:rPr>
              <a:t> </a:t>
            </a:r>
            <a:r>
              <a:rPr lang="en-US" sz="1000" dirty="0" err="1">
                <a:solidFill>
                  <a:schemeClr val="bg1">
                    <a:lumMod val="50000"/>
                  </a:schemeClr>
                </a:solidFill>
                <a:ea typeface="Tahoma" panose="020B0604030504040204" pitchFamily="34" charset="0"/>
                <a:cs typeface="Tahoma" panose="020B0604030504040204" pitchFamily="34" charset="0"/>
              </a:rPr>
              <a:t>profili</a:t>
            </a:r>
            <a:r>
              <a:rPr lang="en-US" sz="1000" dirty="0">
                <a:solidFill>
                  <a:schemeClr val="bg1">
                    <a:lumMod val="50000"/>
                  </a:schemeClr>
                </a:solidFill>
                <a:ea typeface="Tahoma" panose="020B0604030504040204" pitchFamily="34" charset="0"/>
                <a:cs typeface="Tahoma" panose="020B0604030504040204" pitchFamily="34" charset="0"/>
              </a:rPr>
              <a:t> </a:t>
            </a:r>
            <a:r>
              <a:rPr lang="en-US" sz="1000" dirty="0" err="1">
                <a:solidFill>
                  <a:schemeClr val="bg1">
                    <a:lumMod val="50000"/>
                  </a:schemeClr>
                </a:solidFill>
                <a:ea typeface="Tahoma" panose="020B0604030504040204" pitchFamily="34" charset="0"/>
                <a:cs typeface="Tahoma" panose="020B0604030504040204" pitchFamily="34" charset="0"/>
              </a:rPr>
              <a:t>zemalja</a:t>
            </a:r>
            <a:r>
              <a:rPr lang="en-US" sz="1000" dirty="0">
                <a:solidFill>
                  <a:schemeClr val="bg1">
                    <a:lumMod val="50000"/>
                  </a:schemeClr>
                </a:solidFill>
                <a:ea typeface="Tahoma" panose="020B0604030504040204" pitchFamily="34" charset="0"/>
                <a:cs typeface="Tahoma" panose="020B0604030504040204" pitchFamily="34" charset="0"/>
              </a:rPr>
              <a:t> – 2015, </a:t>
            </a:r>
            <a:r>
              <a:rPr lang="en-US" sz="1000" dirty="0" err="1">
                <a:solidFill>
                  <a:schemeClr val="bg1">
                    <a:lumMod val="50000"/>
                  </a:schemeClr>
                </a:solidFill>
                <a:ea typeface="Tahoma" panose="020B0604030504040204" pitchFamily="34" charset="0"/>
                <a:cs typeface="Tahoma" panose="020B0604030504040204" pitchFamily="34" charset="0"/>
              </a:rPr>
              <a:t>Globalni</a:t>
            </a:r>
            <a:r>
              <a:rPr lang="en-US" sz="1000" dirty="0">
                <a:solidFill>
                  <a:schemeClr val="bg1">
                    <a:lumMod val="50000"/>
                  </a:schemeClr>
                </a:solidFill>
                <a:ea typeface="Tahoma" panose="020B0604030504040204" pitchFamily="34" charset="0"/>
                <a:cs typeface="Tahoma" panose="020B0604030504040204" pitchFamily="34" charset="0"/>
              </a:rPr>
              <a:t> </a:t>
            </a:r>
            <a:r>
              <a:rPr lang="en-US" sz="1000" dirty="0" err="1">
                <a:solidFill>
                  <a:schemeClr val="bg1">
                    <a:lumMod val="50000"/>
                  </a:schemeClr>
                </a:solidFill>
                <a:ea typeface="Tahoma" panose="020B0604030504040204" pitchFamily="34" charset="0"/>
                <a:cs typeface="Tahoma" panose="020B0604030504040204" pitchFamily="34" charset="0"/>
              </a:rPr>
              <a:t>pregled</a:t>
            </a:r>
            <a:r>
              <a:rPr lang="en-US" sz="1000" dirty="0">
                <a:solidFill>
                  <a:schemeClr val="bg1">
                    <a:lumMod val="50000"/>
                  </a:schemeClr>
                </a:solidFill>
                <a:ea typeface="Tahoma" panose="020B0604030504040204" pitchFamily="34" charset="0"/>
                <a:cs typeface="Tahoma" panose="020B0604030504040204" pitchFamily="34" charset="0"/>
              </a:rPr>
              <a:t>, SZO </a:t>
            </a:r>
            <a:r>
              <a:rPr lang="en-US" sz="1000" dirty="0" smtClean="0">
                <a:solidFill>
                  <a:schemeClr val="bg1">
                    <a:lumMod val="50000"/>
                  </a:schemeClr>
                </a:solidFill>
                <a:ea typeface="Tahoma" panose="020B0604030504040204" pitchFamily="34" charset="0"/>
                <a:cs typeface="Tahoma" panose="020B0604030504040204" pitchFamily="34" charset="0"/>
              </a:rPr>
              <a:t>2015</a:t>
            </a:r>
          </a:p>
        </p:txBody>
      </p:sp>
      <p:pic>
        <p:nvPicPr>
          <p:cNvPr id="5" name="Kép 4"/>
          <p:cNvPicPr>
            <a:picLocks noChangeAspect="1"/>
          </p:cNvPicPr>
          <p:nvPr/>
        </p:nvPicPr>
        <p:blipFill>
          <a:blip r:embed="rId2"/>
          <a:stretch>
            <a:fillRect/>
          </a:stretch>
        </p:blipFill>
        <p:spPr>
          <a:xfrm>
            <a:off x="975181" y="887322"/>
            <a:ext cx="5153565" cy="3906735"/>
          </a:xfrm>
          <a:prstGeom prst="rect">
            <a:avLst/>
          </a:prstGeom>
        </p:spPr>
      </p:pic>
      <p:pic>
        <p:nvPicPr>
          <p:cNvPr id="7" name="Kép 6"/>
          <p:cNvPicPr>
            <a:picLocks noChangeAspect="1"/>
          </p:cNvPicPr>
          <p:nvPr/>
        </p:nvPicPr>
        <p:blipFill>
          <a:blip r:embed="rId3"/>
          <a:stretch>
            <a:fillRect/>
          </a:stretch>
        </p:blipFill>
        <p:spPr>
          <a:xfrm>
            <a:off x="6902390" y="1788271"/>
            <a:ext cx="4120112" cy="2104839"/>
          </a:xfrm>
          <a:prstGeom prst="rect">
            <a:avLst/>
          </a:prstGeom>
        </p:spPr>
      </p:pic>
      <p:sp>
        <p:nvSpPr>
          <p:cNvPr id="3" name="Lekerekített téglalap 2"/>
          <p:cNvSpPr/>
          <p:nvPr/>
        </p:nvSpPr>
        <p:spPr>
          <a:xfrm>
            <a:off x="4822994" y="3188241"/>
            <a:ext cx="1173708" cy="464024"/>
          </a:xfrm>
          <a:prstGeom prst="roundRect">
            <a:avLst/>
          </a:prstGeom>
          <a:no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hu-HU"/>
          </a:p>
        </p:txBody>
      </p:sp>
      <p:sp>
        <p:nvSpPr>
          <p:cNvPr id="8" name="Lekerekített téglalap 7"/>
          <p:cNvSpPr/>
          <p:nvPr/>
        </p:nvSpPr>
        <p:spPr>
          <a:xfrm>
            <a:off x="4755006" y="3828630"/>
            <a:ext cx="1173708" cy="464024"/>
          </a:xfrm>
          <a:prstGeom prst="roundRect">
            <a:avLst/>
          </a:prstGeom>
          <a:no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hu-HU"/>
          </a:p>
        </p:txBody>
      </p:sp>
    </p:spTree>
    <p:extLst>
      <p:ext uri="{BB962C8B-B14F-4D97-AF65-F5344CB8AC3E}">
        <p14:creationId xmlns:p14="http://schemas.microsoft.com/office/powerpoint/2010/main" val="22403504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Cím 1"/>
          <p:cNvSpPr>
            <a:spLocks noGrp="1"/>
          </p:cNvSpPr>
          <p:nvPr>
            <p:ph type="title"/>
          </p:nvPr>
        </p:nvSpPr>
        <p:spPr/>
        <p:txBody>
          <a:bodyPr rtlCol="0"/>
          <a:lstStyle/>
          <a:p>
            <a:r>
              <a:rPr lang="en-US" sz="3200" b="1" dirty="0" err="1"/>
              <a:t>Mentalni</a:t>
            </a:r>
            <a:r>
              <a:rPr lang="en-US" sz="3200" b="1" dirty="0"/>
              <a:t> </a:t>
            </a:r>
            <a:r>
              <a:rPr lang="en-US" sz="3200" b="1" dirty="0" err="1"/>
              <a:t>poremećaji</a:t>
            </a:r>
            <a:endParaRPr lang="hu-HU" altLang="hu-HU" sz="3200" b="1" dirty="0"/>
          </a:p>
        </p:txBody>
      </p:sp>
      <p:pic>
        <p:nvPicPr>
          <p:cNvPr id="5" name="Tartalom hely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58775" y="702644"/>
            <a:ext cx="10368576" cy="5412861"/>
          </a:xfrm>
          <a:prstGeom prst="rect">
            <a:avLst/>
          </a:prstGeom>
        </p:spPr>
      </p:pic>
      <p:sp>
        <p:nvSpPr>
          <p:cNvPr id="6" name="Téglalap 5"/>
          <p:cNvSpPr/>
          <p:nvPr/>
        </p:nvSpPr>
        <p:spPr>
          <a:xfrm>
            <a:off x="7012718" y="6057611"/>
            <a:ext cx="5179282" cy="276999"/>
          </a:xfrm>
          <a:prstGeom prst="rect">
            <a:avLst/>
          </a:prstGeom>
        </p:spPr>
        <p:txBody>
          <a:bodyPr wrap="square" rtlCol="0">
            <a:spAutoFit/>
          </a:bodyPr>
          <a:lstStyle/>
          <a:p>
            <a:pPr algn="r"/>
            <a:r>
              <a:rPr lang="en-US" sz="1200" dirty="0" smtClean="0">
                <a:hlinkClick r:id="rId3"/>
              </a:rPr>
              <a:t>https</a:t>
            </a:r>
            <a:r>
              <a:rPr lang="en-US" sz="1200" dirty="0">
                <a:hlinkClick r:id="rId3"/>
              </a:rPr>
              <a:t>://ourworldindata.org/mental-health</a:t>
            </a:r>
            <a:endParaRPr lang="hu-HU" sz="1200" dirty="0">
              <a:solidFill>
                <a:schemeClr val="bg1">
                  <a:lumMod val="50000"/>
                </a:schemeClr>
              </a:solidFill>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30317640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Kép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789" y="206936"/>
            <a:ext cx="8729733" cy="6162165"/>
          </a:xfrm>
          <a:prstGeom prst="rect">
            <a:avLst/>
          </a:prstGeom>
        </p:spPr>
      </p:pic>
      <p:sp>
        <p:nvSpPr>
          <p:cNvPr id="5" name="Téglalap 4"/>
          <p:cNvSpPr/>
          <p:nvPr/>
        </p:nvSpPr>
        <p:spPr>
          <a:xfrm>
            <a:off x="53788" y="6122881"/>
            <a:ext cx="12138211" cy="246221"/>
          </a:xfrm>
          <a:prstGeom prst="rect">
            <a:avLst/>
          </a:prstGeom>
        </p:spPr>
        <p:txBody>
          <a:bodyPr wrap="square" rtlCol="0">
            <a:spAutoFit/>
          </a:bodyPr>
          <a:lstStyle/>
          <a:p>
            <a:pPr algn="r"/>
            <a:r>
              <a:rPr lang="en-US" sz="1000" dirty="0" smtClean="0">
                <a:hlinkClick r:id="rId4"/>
              </a:rPr>
              <a:t>https</a:t>
            </a:r>
            <a:r>
              <a:rPr lang="en-US" sz="1000" dirty="0">
                <a:hlinkClick r:id="rId4"/>
              </a:rPr>
              <a:t>://ourworldindata.org/mental-health</a:t>
            </a:r>
            <a:endParaRPr lang="en-GB" sz="1000" dirty="0">
              <a:solidFill>
                <a:schemeClr val="bg1">
                  <a:lumMod val="50000"/>
                </a:schemeClr>
              </a:solidFill>
              <a:ea typeface="Tahoma" panose="020B0604030504040204" pitchFamily="34" charset="0"/>
              <a:cs typeface="Tahoma" panose="020B0604030504040204" pitchFamily="34" charset="0"/>
            </a:endParaRPr>
          </a:p>
        </p:txBody>
      </p:sp>
      <p:sp>
        <p:nvSpPr>
          <p:cNvPr id="7" name="Téglalap 6"/>
          <p:cNvSpPr/>
          <p:nvPr/>
        </p:nvSpPr>
        <p:spPr>
          <a:xfrm>
            <a:off x="7945415" y="3508402"/>
            <a:ext cx="4727848" cy="830997"/>
          </a:xfrm>
          <a:prstGeom prst="rect">
            <a:avLst/>
          </a:prstGeom>
        </p:spPr>
        <p:txBody>
          <a:bodyPr wrap="square" rtlCol="0">
            <a:spAutoFit/>
          </a:bodyPr>
          <a:lstStyle/>
          <a:p>
            <a:pPr algn="ctr"/>
            <a:r>
              <a:rPr lang="es-ES" sz="2400" b="1" kern="0" dirty="0">
                <a:ea typeface="+mj-ea"/>
                <a:cs typeface="+mj-cs"/>
              </a:rPr>
              <a:t>Prevalenca </a:t>
            </a:r>
            <a:r>
              <a:rPr lang="es-ES" sz="2400" b="1" kern="0" dirty="0" smtClean="0">
                <a:ea typeface="+mj-ea"/>
                <a:cs typeface="+mj-cs"/>
              </a:rPr>
              <a:t>mentalnih</a:t>
            </a:r>
            <a:r>
              <a:rPr lang="hu-HU" sz="2400" b="1" kern="0" dirty="0" smtClean="0">
                <a:ea typeface="+mj-ea"/>
                <a:cs typeface="+mj-cs"/>
              </a:rPr>
              <a:t/>
            </a:r>
            <a:br>
              <a:rPr lang="hu-HU" sz="2400" b="1" kern="0" dirty="0" smtClean="0">
                <a:ea typeface="+mj-ea"/>
                <a:cs typeface="+mj-cs"/>
              </a:rPr>
            </a:br>
            <a:r>
              <a:rPr lang="es-ES" sz="2400" b="1" kern="0" dirty="0" smtClean="0">
                <a:ea typeface="+mj-ea"/>
                <a:cs typeface="+mj-cs"/>
              </a:rPr>
              <a:t> </a:t>
            </a:r>
            <a:r>
              <a:rPr lang="es-ES" sz="2400" b="1" kern="0" dirty="0">
                <a:ea typeface="+mj-ea"/>
                <a:cs typeface="+mj-cs"/>
              </a:rPr>
              <a:t>poremećaja u svetu, 2019</a:t>
            </a:r>
          </a:p>
        </p:txBody>
      </p:sp>
    </p:spTree>
    <p:extLst>
      <p:ext uri="{BB962C8B-B14F-4D97-AF65-F5344CB8AC3E}">
        <p14:creationId xmlns:p14="http://schemas.microsoft.com/office/powerpoint/2010/main" val="307729908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fontScale="90000"/>
          </a:bodyPr>
          <a:lstStyle/>
          <a:p>
            <a:r>
              <a:rPr lang="en-US" b="1" dirty="0" err="1"/>
              <a:t>Eko-anksioznost</a:t>
            </a:r>
            <a:endParaRPr lang="sr" b="1" dirty="0"/>
          </a:p>
        </p:txBody>
      </p:sp>
      <p:sp>
        <p:nvSpPr>
          <p:cNvPr id="3" name="Tartalom helye 2"/>
          <p:cNvSpPr>
            <a:spLocks noGrp="1"/>
          </p:cNvSpPr>
          <p:nvPr>
            <p:ph idx="1"/>
          </p:nvPr>
        </p:nvSpPr>
        <p:spPr>
          <a:xfrm>
            <a:off x="345057" y="1640975"/>
            <a:ext cx="6435304" cy="4226706"/>
          </a:xfrm>
        </p:spPr>
        <p:txBody>
          <a:bodyPr rtlCol="0">
            <a:normAutofit/>
          </a:bodyPr>
          <a:lstStyle/>
          <a:p>
            <a:pPr marL="0" indent="0">
              <a:lnSpc>
                <a:spcPct val="100000"/>
              </a:lnSpc>
              <a:buNone/>
            </a:pPr>
            <a:r>
              <a:rPr lang="en-US" sz="2000" dirty="0" err="1"/>
              <a:t>Ekološka</a:t>
            </a:r>
            <a:r>
              <a:rPr lang="en-US" sz="2000" dirty="0"/>
              <a:t> </a:t>
            </a:r>
            <a:r>
              <a:rPr lang="en-US" sz="2000" dirty="0" err="1"/>
              <a:t>anksioznost</a:t>
            </a:r>
            <a:r>
              <a:rPr lang="en-US" sz="2000" dirty="0"/>
              <a:t> je </a:t>
            </a:r>
            <a:r>
              <a:rPr lang="en-US" sz="2000" dirty="0" err="1"/>
              <a:t>stres</a:t>
            </a:r>
            <a:r>
              <a:rPr lang="en-US" sz="2000" dirty="0"/>
              <a:t> </a:t>
            </a:r>
            <a:r>
              <a:rPr lang="en-US" sz="2000" dirty="0" err="1"/>
              <a:t>izazvan</a:t>
            </a:r>
            <a:r>
              <a:rPr lang="en-US" sz="2000" dirty="0"/>
              <a:t> </a:t>
            </a:r>
            <a:r>
              <a:rPr lang="en-US" sz="2000" dirty="0" err="1"/>
              <a:t>klimatskim</a:t>
            </a:r>
            <a:r>
              <a:rPr lang="en-US" sz="2000" dirty="0"/>
              <a:t> </a:t>
            </a:r>
            <a:r>
              <a:rPr lang="en-US" sz="2000" dirty="0" err="1"/>
              <a:t>promenama</a:t>
            </a:r>
            <a:r>
              <a:rPr lang="en-US" sz="2000" dirty="0"/>
              <a:t> </a:t>
            </a:r>
            <a:r>
              <a:rPr lang="en-US" sz="2000" dirty="0" err="1"/>
              <a:t>gde</a:t>
            </a:r>
            <a:r>
              <a:rPr lang="en-US" sz="2000" dirty="0"/>
              <a:t> </a:t>
            </a:r>
            <a:r>
              <a:rPr lang="en-US" sz="2000" dirty="0" err="1"/>
              <a:t>ljudi</a:t>
            </a:r>
            <a:r>
              <a:rPr lang="en-US" sz="2000" dirty="0"/>
              <a:t> </a:t>
            </a:r>
            <a:r>
              <a:rPr lang="en-US" sz="2000" dirty="0" err="1"/>
              <a:t>postaju</a:t>
            </a:r>
            <a:r>
              <a:rPr lang="en-US" sz="2000" dirty="0"/>
              <a:t> </a:t>
            </a:r>
            <a:r>
              <a:rPr lang="en-US" sz="2000" dirty="0" err="1"/>
              <a:t>zabrinuti</a:t>
            </a:r>
            <a:r>
              <a:rPr lang="en-US" sz="2000" dirty="0"/>
              <a:t> </a:t>
            </a:r>
            <a:r>
              <a:rPr lang="en-US" sz="2000" dirty="0" err="1"/>
              <a:t>za</a:t>
            </a:r>
            <a:r>
              <a:rPr lang="en-US" sz="2000" dirty="0"/>
              <a:t> </a:t>
            </a:r>
            <a:r>
              <a:rPr lang="en-US" sz="2000" dirty="0" err="1"/>
              <a:t>svoju</a:t>
            </a:r>
            <a:r>
              <a:rPr lang="en-US" sz="2000" dirty="0"/>
              <a:t> </a:t>
            </a:r>
            <a:r>
              <a:rPr lang="en-US" sz="2000" dirty="0" err="1"/>
              <a:t>budućnost</a:t>
            </a:r>
            <a:r>
              <a:rPr lang="en-US" sz="2000" dirty="0"/>
              <a:t>. </a:t>
            </a:r>
          </a:p>
          <a:p>
            <a:pPr marL="0" indent="0">
              <a:lnSpc>
                <a:spcPct val="100000"/>
              </a:lnSpc>
              <a:buNone/>
            </a:pPr>
            <a:r>
              <a:rPr lang="en-US" sz="2000" dirty="0" err="1" smtClean="0"/>
              <a:t>Postoje</a:t>
            </a:r>
            <a:r>
              <a:rPr lang="en-US" sz="2000" dirty="0" smtClean="0"/>
              <a:t> </a:t>
            </a:r>
            <a:r>
              <a:rPr lang="en-US" sz="2000" dirty="0" err="1"/>
              <a:t>i</a:t>
            </a:r>
            <a:r>
              <a:rPr lang="en-US" sz="2000" dirty="0"/>
              <a:t> </a:t>
            </a:r>
            <a:r>
              <a:rPr lang="en-US" sz="2000" dirty="0" err="1"/>
              <a:t>drugi</a:t>
            </a:r>
            <a:r>
              <a:rPr lang="en-US" sz="2000" dirty="0"/>
              <a:t> termini </a:t>
            </a:r>
            <a:r>
              <a:rPr lang="en-US" sz="2000" dirty="0" err="1"/>
              <a:t>koji</a:t>
            </a:r>
            <a:r>
              <a:rPr lang="en-US" sz="2000" dirty="0"/>
              <a:t> se </a:t>
            </a:r>
            <a:r>
              <a:rPr lang="en-US" sz="2000" dirty="0" err="1"/>
              <a:t>koriste</a:t>
            </a:r>
            <a:r>
              <a:rPr lang="en-US" sz="2000" dirty="0"/>
              <a:t> </a:t>
            </a:r>
            <a:r>
              <a:rPr lang="en-US" sz="2000" dirty="0" err="1"/>
              <a:t>za</a:t>
            </a:r>
            <a:r>
              <a:rPr lang="en-US" sz="2000" dirty="0"/>
              <a:t> </a:t>
            </a:r>
            <a:r>
              <a:rPr lang="en-US" sz="2000" dirty="0" err="1"/>
              <a:t>razumevanje</a:t>
            </a:r>
            <a:r>
              <a:rPr lang="en-US" sz="2000" dirty="0"/>
              <a:t> </a:t>
            </a:r>
            <a:r>
              <a:rPr lang="en-US" sz="2000" dirty="0" err="1"/>
              <a:t>nevolja</a:t>
            </a:r>
            <a:r>
              <a:rPr lang="en-US" sz="2000" dirty="0"/>
              <a:t> </a:t>
            </a:r>
            <a:r>
              <a:rPr lang="en-US" sz="2000" dirty="0" err="1"/>
              <a:t>izazvanih</a:t>
            </a:r>
            <a:r>
              <a:rPr lang="en-US" sz="2000" dirty="0"/>
              <a:t> </a:t>
            </a:r>
            <a:r>
              <a:rPr lang="en-US" sz="2000" dirty="0" err="1"/>
              <a:t>životnom</a:t>
            </a:r>
            <a:r>
              <a:rPr lang="en-US" sz="2000" dirty="0"/>
              <a:t> </a:t>
            </a:r>
            <a:r>
              <a:rPr lang="en-US" sz="2000" dirty="0" err="1"/>
              <a:t>sredinom</a:t>
            </a:r>
            <a:r>
              <a:rPr lang="en-US" sz="2000" dirty="0"/>
              <a:t>.</a:t>
            </a:r>
          </a:p>
          <a:p>
            <a:pPr lvl="1">
              <a:lnSpc>
                <a:spcPct val="100000"/>
              </a:lnSpc>
            </a:pPr>
            <a:r>
              <a:rPr lang="en-US" b="1" dirty="0" err="1"/>
              <a:t>Ekološka</a:t>
            </a:r>
            <a:r>
              <a:rPr lang="en-US" b="1" dirty="0"/>
              <a:t> </a:t>
            </a:r>
            <a:r>
              <a:rPr lang="en-US" b="1" dirty="0" err="1"/>
              <a:t>tuga</a:t>
            </a:r>
            <a:r>
              <a:rPr lang="en-US" dirty="0"/>
              <a:t> </a:t>
            </a:r>
            <a:endParaRPr lang="hu-HU" dirty="0" smtClean="0"/>
          </a:p>
          <a:p>
            <a:pPr lvl="1">
              <a:lnSpc>
                <a:spcPct val="100000"/>
              </a:lnSpc>
            </a:pPr>
            <a:r>
              <a:rPr lang="en-US" b="1" dirty="0" err="1" smtClean="0"/>
              <a:t>Solastalgija</a:t>
            </a:r>
            <a:r>
              <a:rPr lang="en-US" dirty="0" smtClean="0"/>
              <a:t> </a:t>
            </a:r>
            <a:endParaRPr lang="hu-HU" dirty="0" smtClean="0"/>
          </a:p>
          <a:p>
            <a:pPr lvl="1">
              <a:lnSpc>
                <a:spcPct val="100000"/>
              </a:lnSpc>
            </a:pPr>
            <a:r>
              <a:rPr lang="en-US" b="1" dirty="0" err="1" smtClean="0"/>
              <a:t>Eko-strepnja</a:t>
            </a:r>
            <a:r>
              <a:rPr lang="en-US" dirty="0" smtClean="0"/>
              <a:t> </a:t>
            </a:r>
            <a:endParaRPr lang="hu-HU" dirty="0" smtClean="0"/>
          </a:p>
          <a:p>
            <a:pPr lvl="1">
              <a:lnSpc>
                <a:spcPct val="100000"/>
              </a:lnSpc>
            </a:pPr>
            <a:r>
              <a:rPr lang="en-US" b="1" dirty="0" err="1" smtClean="0"/>
              <a:t>Ekološki</a:t>
            </a:r>
            <a:r>
              <a:rPr lang="en-US" b="1" dirty="0" smtClean="0"/>
              <a:t> </a:t>
            </a:r>
            <a:r>
              <a:rPr lang="en-US" b="1" dirty="0" err="1" smtClean="0"/>
              <a:t>stres</a:t>
            </a:r>
            <a:endParaRPr lang="hu-HU" dirty="0"/>
          </a:p>
        </p:txBody>
      </p:sp>
      <p:sp>
        <p:nvSpPr>
          <p:cNvPr id="4" name="Téglalap 3"/>
          <p:cNvSpPr/>
          <p:nvPr/>
        </p:nvSpPr>
        <p:spPr>
          <a:xfrm>
            <a:off x="0" y="6084155"/>
            <a:ext cx="12192000" cy="246221"/>
          </a:xfrm>
          <a:prstGeom prst="rect">
            <a:avLst/>
          </a:prstGeom>
        </p:spPr>
        <p:txBody>
          <a:bodyPr wrap="square" rtlCol="0">
            <a:spAutoFit/>
          </a:bodyPr>
          <a:lstStyle/>
          <a:p>
            <a:pPr algn="r"/>
            <a:r>
              <a:rPr lang="en-US" sz="1000" dirty="0" smtClean="0">
                <a:solidFill>
                  <a:schemeClr val="bg1">
                    <a:lumMod val="50000"/>
                  </a:schemeClr>
                </a:solidFill>
                <a:hlinkClick r:id="rId2"/>
              </a:rPr>
              <a:t>https</a:t>
            </a:r>
            <a:r>
              <a:rPr lang="en-US" sz="1000" dirty="0">
                <a:solidFill>
                  <a:schemeClr val="bg1">
                    <a:lumMod val="50000"/>
                  </a:schemeClr>
                </a:solidFill>
                <a:hlinkClick r:id="rId2"/>
              </a:rPr>
              <a:t>://</a:t>
            </a:r>
            <a:r>
              <a:rPr lang="en-US" sz="1000" dirty="0" smtClean="0">
                <a:solidFill>
                  <a:schemeClr val="bg1">
                    <a:lumMod val="50000"/>
                  </a:schemeClr>
                </a:solidFill>
                <a:hlinkClick r:id="rId2"/>
              </a:rPr>
              <a:t>doi.org/10.1016/j.joclim.2021.100047</a:t>
            </a:r>
            <a:endParaRPr lang="en-US" sz="1000" dirty="0">
              <a:solidFill>
                <a:schemeClr val="bg1">
                  <a:lumMod val="50000"/>
                </a:schemeClr>
              </a:solidFill>
            </a:endParaRPr>
          </a:p>
        </p:txBody>
      </p:sp>
      <p:pic>
        <p:nvPicPr>
          <p:cNvPr id="5" name="Kép 4"/>
          <p:cNvPicPr>
            <a:picLocks noChangeAspect="1"/>
          </p:cNvPicPr>
          <p:nvPr/>
        </p:nvPicPr>
        <p:blipFill>
          <a:blip r:embed="rId3"/>
          <a:stretch>
            <a:fillRect/>
          </a:stretch>
        </p:blipFill>
        <p:spPr>
          <a:xfrm>
            <a:off x="6972868" y="521489"/>
            <a:ext cx="5116463" cy="5129718"/>
          </a:xfrm>
          <a:prstGeom prst="rect">
            <a:avLst/>
          </a:prstGeom>
        </p:spPr>
      </p:pic>
    </p:spTree>
    <p:extLst>
      <p:ext uri="{BB962C8B-B14F-4D97-AF65-F5344CB8AC3E}">
        <p14:creationId xmlns:p14="http://schemas.microsoft.com/office/powerpoint/2010/main" val="84294264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fontScale="90000"/>
          </a:bodyPr>
          <a:lstStyle/>
          <a:p>
            <a:r>
              <a:rPr lang="en-US" b="1" dirty="0" err="1"/>
              <a:t>Saveti</a:t>
            </a:r>
            <a:r>
              <a:rPr lang="en-US" b="1" dirty="0"/>
              <a:t> </a:t>
            </a:r>
            <a:r>
              <a:rPr lang="en-US" b="1" dirty="0" err="1"/>
              <a:t>za</a:t>
            </a:r>
            <a:r>
              <a:rPr lang="en-US" b="1" dirty="0"/>
              <a:t> </a:t>
            </a:r>
            <a:r>
              <a:rPr lang="en-US" b="1" dirty="0" err="1"/>
              <a:t>prevazilaženje</a:t>
            </a:r>
            <a:r>
              <a:rPr lang="en-US" b="1" dirty="0"/>
              <a:t> </a:t>
            </a:r>
            <a:r>
              <a:rPr lang="en-US" b="1" dirty="0" err="1"/>
              <a:t>ekološke</a:t>
            </a:r>
            <a:r>
              <a:rPr lang="en-US" b="1" dirty="0"/>
              <a:t> </a:t>
            </a:r>
            <a:r>
              <a:rPr lang="en-US" b="1" dirty="0" err="1"/>
              <a:t>anksioznosti</a:t>
            </a:r>
            <a:endParaRPr lang="sr" b="1" dirty="0"/>
          </a:p>
        </p:txBody>
      </p:sp>
      <p:sp>
        <p:nvSpPr>
          <p:cNvPr id="3" name="Tartalom helye 2"/>
          <p:cNvSpPr>
            <a:spLocks noGrp="1"/>
          </p:cNvSpPr>
          <p:nvPr>
            <p:ph idx="1"/>
          </p:nvPr>
        </p:nvSpPr>
        <p:spPr>
          <a:xfrm>
            <a:off x="609571" y="694846"/>
            <a:ext cx="5624423" cy="5370897"/>
          </a:xfrm>
        </p:spPr>
        <p:txBody>
          <a:bodyPr rtlCol="0">
            <a:normAutofit/>
          </a:bodyPr>
          <a:lstStyle/>
          <a:p>
            <a:pPr marL="0" indent="0">
              <a:buNone/>
            </a:pPr>
            <a:r>
              <a:rPr lang="en-US" sz="1800" dirty="0" err="1"/>
              <a:t>Poznavanje</a:t>
            </a:r>
            <a:r>
              <a:rPr lang="en-US" sz="1800" dirty="0"/>
              <a:t> </a:t>
            </a:r>
            <a:r>
              <a:rPr lang="en-US" sz="1800" dirty="0" err="1"/>
              <a:t>neprijatelja</a:t>
            </a:r>
            <a:r>
              <a:rPr lang="en-US" sz="1800" dirty="0"/>
              <a:t> je </a:t>
            </a:r>
            <a:r>
              <a:rPr lang="en-US" sz="1800" dirty="0" err="1"/>
              <a:t>fundamentalno</a:t>
            </a:r>
            <a:r>
              <a:rPr lang="en-US" sz="1800" dirty="0"/>
              <a:t> </a:t>
            </a:r>
            <a:r>
              <a:rPr lang="en-US" sz="1800" dirty="0" err="1"/>
              <a:t>i</a:t>
            </a:r>
            <a:r>
              <a:rPr lang="en-US" sz="1800" dirty="0"/>
              <a:t> </a:t>
            </a:r>
            <a:r>
              <a:rPr lang="en-US" sz="1800" dirty="0" err="1"/>
              <a:t>tu</a:t>
            </a:r>
            <a:r>
              <a:rPr lang="en-US" sz="1800" dirty="0"/>
              <a:t> </a:t>
            </a:r>
            <a:r>
              <a:rPr lang="en-US" sz="1800" dirty="0" err="1"/>
              <a:t>dolazi</a:t>
            </a:r>
            <a:r>
              <a:rPr lang="en-US" sz="1800" dirty="0"/>
              <a:t> </a:t>
            </a:r>
            <a:r>
              <a:rPr lang="en-US" sz="1800" dirty="0" err="1"/>
              <a:t>obrazovanje</a:t>
            </a:r>
            <a:r>
              <a:rPr lang="en-US" sz="1800" dirty="0"/>
              <a:t> o </a:t>
            </a:r>
            <a:r>
              <a:rPr lang="en-US" sz="1800" dirty="0" err="1"/>
              <a:t>klimatskim</a:t>
            </a:r>
            <a:r>
              <a:rPr lang="en-US" sz="1800" dirty="0"/>
              <a:t> </a:t>
            </a:r>
            <a:r>
              <a:rPr lang="en-US" sz="1800" dirty="0" err="1"/>
              <a:t>promenama</a:t>
            </a:r>
            <a:r>
              <a:rPr lang="en-US" sz="1800" dirty="0"/>
              <a:t>. </a:t>
            </a:r>
            <a:r>
              <a:rPr lang="en-US" sz="1800" dirty="0" err="1"/>
              <a:t>Podižite</a:t>
            </a:r>
            <a:r>
              <a:rPr lang="en-US" sz="1800" dirty="0"/>
              <a:t> </a:t>
            </a:r>
            <a:r>
              <a:rPr lang="en-US" sz="1800" dirty="0" err="1"/>
              <a:t>svoju</a:t>
            </a:r>
            <a:r>
              <a:rPr lang="en-US" sz="1800" dirty="0"/>
              <a:t> </a:t>
            </a:r>
            <a:r>
              <a:rPr lang="en-US" sz="1800" dirty="0" err="1"/>
              <a:t>i</a:t>
            </a:r>
            <a:r>
              <a:rPr lang="en-US" sz="1800" dirty="0"/>
              <a:t> </a:t>
            </a:r>
            <a:r>
              <a:rPr lang="en-US" sz="1800" dirty="0" err="1"/>
              <a:t>tuđu</a:t>
            </a:r>
            <a:r>
              <a:rPr lang="en-US" sz="1800" dirty="0"/>
              <a:t> </a:t>
            </a:r>
            <a:r>
              <a:rPr lang="en-US" sz="1800" dirty="0" err="1"/>
              <a:t>svest</a:t>
            </a:r>
            <a:r>
              <a:rPr lang="en-US" sz="1800" dirty="0"/>
              <a:t> o </a:t>
            </a:r>
            <a:r>
              <a:rPr lang="en-US" sz="1800" dirty="0" err="1"/>
              <a:t>problemu</a:t>
            </a:r>
            <a:r>
              <a:rPr lang="en-US" sz="1800" dirty="0"/>
              <a:t>.</a:t>
            </a:r>
          </a:p>
          <a:p>
            <a:pPr marL="0" indent="0">
              <a:buNone/>
            </a:pPr>
            <a:r>
              <a:rPr lang="en-US" sz="1800" dirty="0" err="1"/>
              <a:t>Posvetite</a:t>
            </a:r>
            <a:r>
              <a:rPr lang="en-US" sz="1800" dirty="0"/>
              <a:t> se </a:t>
            </a:r>
            <a:r>
              <a:rPr lang="en-US" sz="1800" dirty="0" err="1"/>
              <a:t>odgovornoj</a:t>
            </a:r>
            <a:r>
              <a:rPr lang="en-US" sz="1800" dirty="0"/>
              <a:t> </a:t>
            </a:r>
            <a:r>
              <a:rPr lang="en-US" sz="1800" dirty="0" err="1"/>
              <a:t>potrošnji</a:t>
            </a:r>
            <a:r>
              <a:rPr lang="en-US" sz="1800" dirty="0"/>
              <a:t> </a:t>
            </a:r>
            <a:r>
              <a:rPr lang="en-US" sz="1800" dirty="0" err="1"/>
              <a:t>i</a:t>
            </a:r>
            <a:r>
              <a:rPr lang="en-US" sz="1800" dirty="0"/>
              <a:t> </a:t>
            </a:r>
            <a:r>
              <a:rPr lang="en-US" sz="1800" dirty="0" err="1"/>
              <a:t>reciklaži</a:t>
            </a:r>
            <a:r>
              <a:rPr lang="en-US" sz="1800" dirty="0"/>
              <a:t> </a:t>
            </a:r>
            <a:r>
              <a:rPr lang="en-US" sz="1800" dirty="0" err="1"/>
              <a:t>kako</a:t>
            </a:r>
            <a:r>
              <a:rPr lang="en-US" sz="1800" dirty="0"/>
              <a:t> </a:t>
            </a:r>
            <a:r>
              <a:rPr lang="en-US" sz="1800" dirty="0" err="1"/>
              <a:t>biste</a:t>
            </a:r>
            <a:r>
              <a:rPr lang="en-US" sz="1800" dirty="0"/>
              <a:t> </a:t>
            </a:r>
            <a:r>
              <a:rPr lang="en-US" sz="1800" dirty="0" err="1"/>
              <a:t>zaštitili</a:t>
            </a:r>
            <a:r>
              <a:rPr lang="en-US" sz="1800" dirty="0"/>
              <a:t> </a:t>
            </a:r>
            <a:r>
              <a:rPr lang="en-US" sz="1800" dirty="0" err="1"/>
              <a:t>životnu</a:t>
            </a:r>
            <a:r>
              <a:rPr lang="en-US" sz="1800" dirty="0"/>
              <a:t> </a:t>
            </a:r>
            <a:r>
              <a:rPr lang="en-US" sz="1800" dirty="0" err="1"/>
              <a:t>sredinu</a:t>
            </a:r>
            <a:r>
              <a:rPr lang="en-US" sz="1800" dirty="0"/>
              <a:t> </a:t>
            </a:r>
            <a:r>
              <a:rPr lang="en-US" sz="1800" dirty="0" err="1"/>
              <a:t>koliko</a:t>
            </a:r>
            <a:r>
              <a:rPr lang="en-US" sz="1800" dirty="0"/>
              <a:t> god je to </a:t>
            </a:r>
            <a:r>
              <a:rPr lang="en-US" sz="1800" dirty="0" err="1"/>
              <a:t>moguće</a:t>
            </a:r>
            <a:r>
              <a:rPr lang="en-US" sz="1800" dirty="0"/>
              <a:t>. </a:t>
            </a:r>
            <a:r>
              <a:rPr lang="en-US" sz="1800" dirty="0" err="1"/>
              <a:t>Takođe</a:t>
            </a:r>
            <a:r>
              <a:rPr lang="en-US" sz="1800" dirty="0"/>
              <a:t> </a:t>
            </a:r>
            <a:r>
              <a:rPr lang="en-US" sz="1800" dirty="0" err="1"/>
              <a:t>smanjite</a:t>
            </a:r>
            <a:r>
              <a:rPr lang="en-US" sz="1800" dirty="0"/>
              <a:t> </a:t>
            </a:r>
            <a:r>
              <a:rPr lang="en-US" sz="1800" dirty="0" err="1"/>
              <a:t>potrošnju</a:t>
            </a:r>
            <a:r>
              <a:rPr lang="en-US" sz="1800" dirty="0"/>
              <a:t> </a:t>
            </a:r>
            <a:r>
              <a:rPr lang="en-US" sz="1800" dirty="0" err="1"/>
              <a:t>plastike</a:t>
            </a:r>
            <a:r>
              <a:rPr lang="en-US" sz="1800" dirty="0"/>
              <a:t>.</a:t>
            </a:r>
          </a:p>
          <a:p>
            <a:pPr marL="0" indent="0">
              <a:buNone/>
            </a:pPr>
            <a:r>
              <a:rPr lang="en-US" sz="1800" dirty="0" err="1"/>
              <a:t>Bavite</a:t>
            </a:r>
            <a:r>
              <a:rPr lang="en-US" sz="1800" dirty="0"/>
              <a:t> se </a:t>
            </a:r>
            <a:r>
              <a:rPr lang="en-US" sz="1800" dirty="0" err="1"/>
              <a:t>održivim</a:t>
            </a:r>
            <a:r>
              <a:rPr lang="en-US" sz="1800" dirty="0"/>
              <a:t> </a:t>
            </a:r>
            <a:r>
              <a:rPr lang="en-US" sz="1800" dirty="0" err="1"/>
              <a:t>aktivnostima</a:t>
            </a:r>
            <a:r>
              <a:rPr lang="en-US" sz="1800" dirty="0"/>
              <a:t>, </a:t>
            </a:r>
            <a:r>
              <a:rPr lang="en-US" sz="1800" dirty="0" err="1"/>
              <a:t>kao</a:t>
            </a:r>
            <a:r>
              <a:rPr lang="en-US" sz="1800" dirty="0"/>
              <a:t> </a:t>
            </a:r>
            <a:r>
              <a:rPr lang="en-US" sz="1800" dirty="0" err="1"/>
              <a:t>što</a:t>
            </a:r>
            <a:r>
              <a:rPr lang="en-US" sz="1800" dirty="0"/>
              <a:t> je </a:t>
            </a:r>
            <a:r>
              <a:rPr lang="en-US" sz="1800" dirty="0" err="1"/>
              <a:t>postavljanje</a:t>
            </a:r>
            <a:r>
              <a:rPr lang="en-US" sz="1800" dirty="0"/>
              <a:t> urbane </a:t>
            </a:r>
            <a:r>
              <a:rPr lang="en-US" sz="1800" dirty="0" err="1"/>
              <a:t>bašte</a:t>
            </a:r>
            <a:r>
              <a:rPr lang="en-US" sz="1800" dirty="0"/>
              <a:t> </a:t>
            </a:r>
            <a:r>
              <a:rPr lang="en-US" sz="1800" dirty="0" err="1"/>
              <a:t>ili</a:t>
            </a:r>
            <a:r>
              <a:rPr lang="en-US" sz="1800" dirty="0"/>
              <a:t> „</a:t>
            </a:r>
            <a:r>
              <a:rPr lang="en-US" sz="1800" dirty="0" err="1"/>
              <a:t>plogiranje</a:t>
            </a:r>
            <a:r>
              <a:rPr lang="en-US" sz="1800" dirty="0"/>
              <a:t>” (</a:t>
            </a:r>
            <a:r>
              <a:rPr lang="en-US" sz="1800" dirty="0" err="1"/>
              <a:t>trčanje</a:t>
            </a:r>
            <a:r>
              <a:rPr lang="en-US" sz="1800" dirty="0"/>
              <a:t> </a:t>
            </a:r>
            <a:r>
              <a:rPr lang="en-US" sz="1800" dirty="0" err="1"/>
              <a:t>i</a:t>
            </a:r>
            <a:r>
              <a:rPr lang="en-US" sz="1800" dirty="0"/>
              <a:t> </a:t>
            </a:r>
            <a:r>
              <a:rPr lang="en-US" sz="1800" dirty="0" err="1"/>
              <a:t>podizanje</a:t>
            </a:r>
            <a:r>
              <a:rPr lang="en-US" sz="1800" dirty="0"/>
              <a:t> </a:t>
            </a:r>
            <a:r>
              <a:rPr lang="en-US" sz="1800" dirty="0" err="1" smtClean="0"/>
              <a:t>plastike</a:t>
            </a:r>
            <a:r>
              <a:rPr lang="hu-HU" sz="1800" dirty="0" smtClean="0"/>
              <a:t/>
            </a:r>
            <a:br>
              <a:rPr lang="hu-HU" sz="1800" dirty="0" smtClean="0"/>
            </a:br>
            <a:r>
              <a:rPr lang="en-US" sz="1800" dirty="0" err="1" smtClean="0"/>
              <a:t>sa</a:t>
            </a:r>
            <a:r>
              <a:rPr lang="en-US" sz="1800" dirty="0" smtClean="0"/>
              <a:t> </a:t>
            </a:r>
            <a:r>
              <a:rPr lang="en-US" sz="1800" dirty="0" err="1"/>
              <a:t>zemlje</a:t>
            </a:r>
            <a:r>
              <a:rPr lang="en-US" sz="1800" dirty="0"/>
              <a:t>).</a:t>
            </a:r>
          </a:p>
          <a:p>
            <a:pPr marL="0" indent="0">
              <a:buNone/>
            </a:pPr>
            <a:r>
              <a:rPr lang="en-US" sz="1800" dirty="0" err="1"/>
              <a:t>Posvetite</a:t>
            </a:r>
            <a:r>
              <a:rPr lang="en-US" sz="1800" dirty="0"/>
              <a:t> se </a:t>
            </a:r>
            <a:r>
              <a:rPr lang="en-US" sz="1800" dirty="0" err="1"/>
              <a:t>održivom</a:t>
            </a:r>
            <a:r>
              <a:rPr lang="en-US" sz="1800" dirty="0"/>
              <a:t> </a:t>
            </a:r>
            <a:r>
              <a:rPr lang="en-US" sz="1800" dirty="0" err="1"/>
              <a:t>kretanju</a:t>
            </a:r>
            <a:r>
              <a:rPr lang="en-US" sz="1800" dirty="0"/>
              <a:t> </a:t>
            </a:r>
            <a:r>
              <a:rPr lang="en-US" sz="1800" dirty="0" err="1"/>
              <a:t>i</a:t>
            </a:r>
            <a:r>
              <a:rPr lang="en-US" sz="1800" dirty="0"/>
              <a:t> </a:t>
            </a:r>
            <a:r>
              <a:rPr lang="en-US" sz="1800" dirty="0" err="1"/>
              <a:t>održivoj</a:t>
            </a:r>
            <a:r>
              <a:rPr lang="en-US" sz="1800" dirty="0"/>
              <a:t> </a:t>
            </a:r>
            <a:r>
              <a:rPr lang="en-US" sz="1800" dirty="0" err="1"/>
              <a:t>hrani</a:t>
            </a:r>
            <a:r>
              <a:rPr lang="en-US" sz="1800" dirty="0"/>
              <a:t>. </a:t>
            </a:r>
            <a:r>
              <a:rPr lang="en-US" sz="1800" dirty="0" err="1"/>
              <a:t>Vaše</a:t>
            </a:r>
            <a:r>
              <a:rPr lang="en-US" sz="1800" dirty="0"/>
              <a:t> </a:t>
            </a:r>
            <a:r>
              <a:rPr lang="en-US" sz="1800" dirty="0" err="1"/>
              <a:t>zdravlje</a:t>
            </a:r>
            <a:r>
              <a:rPr lang="en-US" sz="1800" dirty="0"/>
              <a:t> </a:t>
            </a:r>
            <a:r>
              <a:rPr lang="en-US" sz="1800" dirty="0" err="1"/>
              <a:t>i</a:t>
            </a:r>
            <a:r>
              <a:rPr lang="en-US" sz="1800" dirty="0"/>
              <a:t> </a:t>
            </a:r>
            <a:r>
              <a:rPr lang="en-US" sz="1800" dirty="0" err="1"/>
              <a:t>zdravlje</a:t>
            </a:r>
            <a:r>
              <a:rPr lang="en-US" sz="1800" dirty="0"/>
              <a:t> </a:t>
            </a:r>
            <a:r>
              <a:rPr lang="en-US" sz="1800" dirty="0" err="1"/>
              <a:t>planete</a:t>
            </a:r>
            <a:r>
              <a:rPr lang="en-US" sz="1800" dirty="0"/>
              <a:t> </a:t>
            </a:r>
            <a:r>
              <a:rPr lang="en-US" sz="1800" dirty="0" err="1"/>
              <a:t>biće</a:t>
            </a:r>
            <a:r>
              <a:rPr lang="en-US" sz="1800" dirty="0"/>
              <a:t> </a:t>
            </a:r>
            <a:r>
              <a:rPr lang="en-US" sz="1800" dirty="0" err="1"/>
              <a:t>vam</a:t>
            </a:r>
            <a:r>
              <a:rPr lang="en-US" sz="1800" dirty="0"/>
              <a:t> </a:t>
            </a:r>
            <a:r>
              <a:rPr lang="en-US" sz="1800" dirty="0" err="1"/>
              <a:t>zahvalni</a:t>
            </a:r>
            <a:r>
              <a:rPr lang="en-US" sz="1800" dirty="0"/>
              <a:t>.</a:t>
            </a:r>
          </a:p>
          <a:p>
            <a:pPr marL="0" indent="0">
              <a:buNone/>
            </a:pPr>
            <a:r>
              <a:rPr lang="en-US" sz="1800" dirty="0" err="1"/>
              <a:t>Izbegavajte</a:t>
            </a:r>
            <a:r>
              <a:rPr lang="en-US" sz="1800" dirty="0"/>
              <a:t> one </a:t>
            </a:r>
            <a:r>
              <a:rPr lang="en-US" sz="1800" dirty="0" err="1"/>
              <a:t>sitnice</a:t>
            </a:r>
            <a:r>
              <a:rPr lang="en-US" sz="1800" dirty="0"/>
              <a:t> </a:t>
            </a:r>
            <a:r>
              <a:rPr lang="en-US" sz="1800" dirty="0" err="1"/>
              <a:t>koje</a:t>
            </a:r>
            <a:r>
              <a:rPr lang="en-US" sz="1800" dirty="0"/>
              <a:t> </a:t>
            </a:r>
            <a:r>
              <a:rPr lang="en-US" sz="1800" dirty="0" err="1"/>
              <a:t>zagađuju</a:t>
            </a:r>
            <a:r>
              <a:rPr lang="en-US" sz="1800" dirty="0"/>
              <a:t>, </a:t>
            </a:r>
            <a:r>
              <a:rPr lang="en-US" sz="1800" dirty="0" err="1"/>
              <a:t>kao</a:t>
            </a:r>
            <a:r>
              <a:rPr lang="en-US" sz="1800" dirty="0"/>
              <a:t> </a:t>
            </a:r>
            <a:r>
              <a:rPr lang="en-US" sz="1800" dirty="0" err="1"/>
              <a:t>što</a:t>
            </a:r>
            <a:r>
              <a:rPr lang="en-US" sz="1800" dirty="0"/>
              <a:t> je </a:t>
            </a:r>
            <a:r>
              <a:rPr lang="en-US" sz="1800" dirty="0" err="1"/>
              <a:t>ostavljanje</a:t>
            </a:r>
            <a:r>
              <a:rPr lang="en-US" sz="1800" dirty="0"/>
              <a:t> </a:t>
            </a:r>
            <a:r>
              <a:rPr lang="en-US" sz="1800" dirty="0" err="1"/>
              <a:t>slavine</a:t>
            </a:r>
            <a:r>
              <a:rPr lang="en-US" sz="1800" dirty="0"/>
              <a:t> da </a:t>
            </a:r>
            <a:r>
              <a:rPr lang="en-US" sz="1800" dirty="0" err="1"/>
              <a:t>teče</a:t>
            </a:r>
            <a:r>
              <a:rPr lang="en-US" sz="1800" dirty="0"/>
              <a:t> </a:t>
            </a:r>
            <a:r>
              <a:rPr lang="en-US" sz="1800" dirty="0" err="1"/>
              <a:t>ili</a:t>
            </a:r>
            <a:r>
              <a:rPr lang="en-US" sz="1800" dirty="0"/>
              <a:t> </a:t>
            </a:r>
            <a:r>
              <a:rPr lang="en-US" sz="1800" dirty="0" err="1"/>
              <a:t>bacanje</a:t>
            </a:r>
            <a:r>
              <a:rPr lang="en-US" sz="1800" dirty="0"/>
              <a:t> </a:t>
            </a:r>
            <a:r>
              <a:rPr lang="en-US" sz="1800" dirty="0" err="1"/>
              <a:t>žvakaće</a:t>
            </a:r>
            <a:r>
              <a:rPr lang="en-US" sz="1800" dirty="0"/>
              <a:t> </a:t>
            </a:r>
            <a:r>
              <a:rPr lang="en-US" sz="1800" dirty="0" err="1"/>
              <a:t>gume</a:t>
            </a:r>
            <a:r>
              <a:rPr lang="en-US" sz="1800" dirty="0"/>
              <a:t> </a:t>
            </a:r>
            <a:r>
              <a:rPr lang="en-US" sz="1800" dirty="0" err="1"/>
              <a:t>na</a:t>
            </a:r>
            <a:r>
              <a:rPr lang="en-US" sz="1800" dirty="0"/>
              <a:t> </a:t>
            </a:r>
            <a:r>
              <a:rPr lang="en-US" sz="1800" dirty="0" err="1"/>
              <a:t>zemlju</a:t>
            </a:r>
            <a:r>
              <a:rPr lang="en-US" sz="1800" dirty="0"/>
              <a:t>, </a:t>
            </a:r>
            <a:r>
              <a:rPr lang="en-US" sz="1800" dirty="0" err="1"/>
              <a:t>jer</a:t>
            </a:r>
            <a:r>
              <a:rPr lang="en-US" sz="1800" dirty="0"/>
              <a:t> se </a:t>
            </a:r>
            <a:r>
              <a:rPr lang="en-US" sz="1800" dirty="0" err="1"/>
              <a:t>i</a:t>
            </a:r>
            <a:r>
              <a:rPr lang="en-US" sz="1800" dirty="0"/>
              <a:t> </a:t>
            </a:r>
            <a:r>
              <a:rPr lang="en-US" sz="1800" dirty="0" err="1"/>
              <a:t>najmanji</a:t>
            </a:r>
            <a:r>
              <a:rPr lang="en-US" sz="1800" dirty="0"/>
              <a:t> </a:t>
            </a:r>
            <a:r>
              <a:rPr lang="en-US" sz="1800" dirty="0" err="1"/>
              <a:t>detalj</a:t>
            </a:r>
            <a:r>
              <a:rPr lang="en-US" sz="1800" dirty="0"/>
              <a:t> </a:t>
            </a:r>
            <a:r>
              <a:rPr lang="en-US" sz="1800" dirty="0" err="1"/>
              <a:t>računa</a:t>
            </a:r>
            <a:r>
              <a:rPr lang="en-US" sz="1800" dirty="0"/>
              <a:t>.</a:t>
            </a:r>
          </a:p>
        </p:txBody>
      </p:sp>
      <p:sp>
        <p:nvSpPr>
          <p:cNvPr id="4" name="Téglalap 3"/>
          <p:cNvSpPr/>
          <p:nvPr/>
        </p:nvSpPr>
        <p:spPr>
          <a:xfrm>
            <a:off x="106242" y="6136131"/>
            <a:ext cx="10633646" cy="246221"/>
          </a:xfrm>
          <a:prstGeom prst="rect">
            <a:avLst/>
          </a:prstGeom>
        </p:spPr>
        <p:txBody>
          <a:bodyPr wrap="square" rtlCol="0">
            <a:spAutoFit/>
          </a:bodyPr>
          <a:lstStyle/>
          <a:p>
            <a:r>
              <a:rPr lang="nb-NO" sz="1000" dirty="0">
                <a:solidFill>
                  <a:schemeClr val="bg1">
                    <a:lumMod val="50000"/>
                  </a:schemeClr>
                </a:solidFill>
              </a:rPr>
              <a:t>Izvor (pristupljeno 14.06.2023): </a:t>
            </a:r>
            <a:r>
              <a:rPr lang="nb-NO" sz="1000" dirty="0" smtClean="0">
                <a:solidFill>
                  <a:schemeClr val="bg1">
                    <a:lumMod val="50000"/>
                  </a:schemeClr>
                </a:solidFill>
                <a:hlinkClick r:id="rId2"/>
              </a:rPr>
              <a:t>https</a:t>
            </a:r>
            <a:r>
              <a:rPr lang="nb-NO" sz="1000" dirty="0">
                <a:solidFill>
                  <a:schemeClr val="bg1">
                    <a:lumMod val="50000"/>
                  </a:schemeClr>
                </a:solidFill>
                <a:hlinkClick r:id="rId2"/>
              </a:rPr>
              <a:t>://</a:t>
            </a:r>
            <a:r>
              <a:rPr lang="nb-NO" sz="1000" dirty="0" smtClean="0">
                <a:solidFill>
                  <a:schemeClr val="bg1">
                    <a:lumMod val="50000"/>
                  </a:schemeClr>
                </a:solidFill>
                <a:hlinkClick r:id="rId2"/>
              </a:rPr>
              <a:t>www.iberdrola.com/social-commitment/what-is-ecoanxiety</a:t>
            </a:r>
            <a:endParaRPr lang="nb-NO" sz="1000" dirty="0">
              <a:solidFill>
                <a:schemeClr val="bg1">
                  <a:lumMod val="50000"/>
                </a:schemeClr>
              </a:solidFill>
            </a:endParaRPr>
          </a:p>
        </p:txBody>
      </p:sp>
      <p:pic>
        <p:nvPicPr>
          <p:cNvPr id="12" name="Kép 11"/>
          <p:cNvPicPr>
            <a:picLocks noChangeAspect="1"/>
          </p:cNvPicPr>
          <p:nvPr/>
        </p:nvPicPr>
        <p:blipFill>
          <a:blip r:embed="rId3"/>
          <a:stretch>
            <a:fillRect/>
          </a:stretch>
        </p:blipFill>
        <p:spPr>
          <a:xfrm>
            <a:off x="164546" y="987008"/>
            <a:ext cx="381000" cy="381000"/>
          </a:xfrm>
          <a:prstGeom prst="rect">
            <a:avLst/>
          </a:prstGeom>
        </p:spPr>
      </p:pic>
      <p:pic>
        <p:nvPicPr>
          <p:cNvPr id="14" name="Kép 13"/>
          <p:cNvPicPr>
            <a:picLocks noChangeAspect="1"/>
          </p:cNvPicPr>
          <p:nvPr/>
        </p:nvPicPr>
        <p:blipFill>
          <a:blip r:embed="rId4"/>
          <a:stretch>
            <a:fillRect/>
          </a:stretch>
        </p:blipFill>
        <p:spPr>
          <a:xfrm>
            <a:off x="164546" y="2211950"/>
            <a:ext cx="381000" cy="381000"/>
          </a:xfrm>
          <a:prstGeom prst="rect">
            <a:avLst/>
          </a:prstGeom>
        </p:spPr>
      </p:pic>
      <p:pic>
        <p:nvPicPr>
          <p:cNvPr id="15" name="Kép 14"/>
          <p:cNvPicPr>
            <a:picLocks noChangeAspect="1"/>
          </p:cNvPicPr>
          <p:nvPr/>
        </p:nvPicPr>
        <p:blipFill>
          <a:blip r:embed="rId5"/>
          <a:stretch>
            <a:fillRect/>
          </a:stretch>
        </p:blipFill>
        <p:spPr>
          <a:xfrm>
            <a:off x="164546" y="3342011"/>
            <a:ext cx="381000" cy="381000"/>
          </a:xfrm>
          <a:prstGeom prst="rect">
            <a:avLst/>
          </a:prstGeom>
        </p:spPr>
      </p:pic>
      <p:pic>
        <p:nvPicPr>
          <p:cNvPr id="16" name="Kép 15"/>
          <p:cNvPicPr>
            <a:picLocks noChangeAspect="1"/>
          </p:cNvPicPr>
          <p:nvPr/>
        </p:nvPicPr>
        <p:blipFill>
          <a:blip r:embed="rId6"/>
          <a:stretch>
            <a:fillRect/>
          </a:stretch>
        </p:blipFill>
        <p:spPr>
          <a:xfrm>
            <a:off x="164546" y="4334058"/>
            <a:ext cx="381000" cy="381000"/>
          </a:xfrm>
          <a:prstGeom prst="rect">
            <a:avLst/>
          </a:prstGeom>
        </p:spPr>
      </p:pic>
      <p:pic>
        <p:nvPicPr>
          <p:cNvPr id="17" name="Kép 16"/>
          <p:cNvPicPr>
            <a:picLocks noChangeAspect="1"/>
          </p:cNvPicPr>
          <p:nvPr/>
        </p:nvPicPr>
        <p:blipFill>
          <a:blip r:embed="rId7"/>
          <a:stretch>
            <a:fillRect/>
          </a:stretch>
        </p:blipFill>
        <p:spPr>
          <a:xfrm>
            <a:off x="164546" y="5229636"/>
            <a:ext cx="381000" cy="381000"/>
          </a:xfrm>
          <a:prstGeom prst="rect">
            <a:avLst/>
          </a:prstGeom>
        </p:spPr>
      </p:pic>
      <p:pic>
        <p:nvPicPr>
          <p:cNvPr id="18" name="Kép 17"/>
          <p:cNvPicPr>
            <a:picLocks noChangeAspect="1"/>
          </p:cNvPicPr>
          <p:nvPr/>
        </p:nvPicPr>
        <p:blipFill>
          <a:blip r:embed="rId8"/>
          <a:stretch>
            <a:fillRect/>
          </a:stretch>
        </p:blipFill>
        <p:spPr>
          <a:xfrm>
            <a:off x="6233994" y="991926"/>
            <a:ext cx="5855337" cy="4929158"/>
          </a:xfrm>
          <a:prstGeom prst="rect">
            <a:avLst/>
          </a:prstGeom>
        </p:spPr>
      </p:pic>
      <p:sp>
        <p:nvSpPr>
          <p:cNvPr id="20" name="Lekerekített téglalap 19"/>
          <p:cNvSpPr/>
          <p:nvPr/>
        </p:nvSpPr>
        <p:spPr>
          <a:xfrm>
            <a:off x="9972132" y="3365928"/>
            <a:ext cx="2044464" cy="2154972"/>
          </a:xfrm>
          <a:prstGeom prst="round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hu-HU"/>
          </a:p>
        </p:txBody>
      </p:sp>
    </p:spTree>
    <p:extLst>
      <p:ext uri="{BB962C8B-B14F-4D97-AF65-F5344CB8AC3E}">
        <p14:creationId xmlns:p14="http://schemas.microsoft.com/office/powerpoint/2010/main" val="84331347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téma">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emplate_for_lecture_presentations" id="{98D3BE57-7C4F-464C-BC64-1D7340AAA609}" vid="{21B03724-234D-B346-B3F2-287CADF91C7F}"/>
    </a:ext>
  </a:extLst>
</a:theme>
</file>

<file path=ppt/theme/theme2.xml><?xml version="1.0" encoding="utf-8"?>
<a:theme xmlns:a="http://schemas.openxmlformats.org/drawingml/2006/main" name="Office-té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tum" ma:contentTypeID="0x01010061C38D1052217A4B942E73134FEF8369" ma:contentTypeVersion="12" ma:contentTypeDescription="Új dokumentum létrehozása." ma:contentTypeScope="" ma:versionID="c4cb741b39fb2f9efa675cf951213ef6">
  <xsd:schema xmlns:xsd="http://www.w3.org/2001/XMLSchema" xmlns:xs="http://www.w3.org/2001/XMLSchema" xmlns:p="http://schemas.microsoft.com/office/2006/metadata/properties" xmlns:ns2="ac5bba62-9a53-42e3-8e34-ca49e24f4fe7" xmlns:ns3="f7135bf7-eb40-4ed2-ab58-bb2a8f06b6aa" targetNamespace="http://schemas.microsoft.com/office/2006/metadata/properties" ma:root="true" ma:fieldsID="ab6f93e604749640a8b49707685d73ea" ns2:_="" ns3:_="">
    <xsd:import namespace="ac5bba62-9a53-42e3-8e34-ca49e24f4fe7"/>
    <xsd:import namespace="f7135bf7-eb40-4ed2-ab58-bb2a8f06b6aa"/>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c5bba62-9a53-42e3-8e34-ca49e24f4fe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Képcímkék" ma:readOnly="false" ma:fieldId="{5cf76f15-5ced-4ddc-b409-7134ff3c332f}" ma:taxonomyMulti="true" ma:sspId="c5924412-c5b0-41bf-b9da-348a75561e2f"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7135bf7-eb40-4ed2-ab58-bb2a8f06b6aa"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ae99a9af-e07c-4003-9765-209faae482e6}" ma:internalName="TaxCatchAll" ma:showField="CatchAllData" ma:web="f7135bf7-eb40-4ed2-ab58-bb2a8f06b6a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artalomtípus"/>
        <xsd:element ref="dc:title" minOccurs="0" maxOccurs="1" ma:index="4" ma:displayName="Cím"/>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ac5bba62-9a53-42e3-8e34-ca49e24f4fe7">
      <Terms xmlns="http://schemas.microsoft.com/office/infopath/2007/PartnerControls"/>
    </lcf76f155ced4ddcb4097134ff3c332f>
    <TaxCatchAll xmlns="f7135bf7-eb40-4ed2-ab58-bb2a8f06b6aa" xsi:nil="true"/>
  </documentManagement>
</p:properties>
</file>

<file path=customXml/itemProps1.xml><?xml version="1.0" encoding="utf-8"?>
<ds:datastoreItem xmlns:ds="http://schemas.openxmlformats.org/officeDocument/2006/customXml" ds:itemID="{8C602323-DC7D-424E-A39E-2F49395CB3DD}"/>
</file>

<file path=customXml/itemProps2.xml><?xml version="1.0" encoding="utf-8"?>
<ds:datastoreItem xmlns:ds="http://schemas.openxmlformats.org/officeDocument/2006/customXml" ds:itemID="{7DD5A7EF-E185-488C-9016-8D4B92A94FFC}">
  <ds:schemaRefs>
    <ds:schemaRef ds:uri="http://schemas.microsoft.com/sharepoint/v3/contenttype/forms"/>
  </ds:schemaRefs>
</ds:datastoreItem>
</file>

<file path=customXml/itemProps3.xml><?xml version="1.0" encoding="utf-8"?>
<ds:datastoreItem xmlns:ds="http://schemas.openxmlformats.org/officeDocument/2006/customXml" ds:itemID="{EE74605C-A642-43B2-8D93-D602E3F94B6A}">
  <ds:schemaRefs>
    <ds:schemaRef ds:uri="603c054e-d324-4a4b-bfdc-a44c27811fd1"/>
    <ds:schemaRef ds:uri="http://www.w3.org/XML/1998/namespace"/>
    <ds:schemaRef ds:uri="http://schemas.microsoft.com/office/2006/metadata/properties"/>
    <ds:schemaRef ds:uri="http://purl.org/dc/terms/"/>
    <ds:schemaRef ds:uri="http://schemas.microsoft.com/office/infopath/2007/PartnerControls"/>
    <ds:schemaRef ds:uri="http://schemas.openxmlformats.org/package/2006/metadata/core-properties"/>
    <ds:schemaRef ds:uri="http://schemas.microsoft.com/office/2006/documentManagement/types"/>
    <ds:schemaRef ds:uri="7041af30-ae09-480b-a38a-622eca9a1506"/>
    <ds:schemaRef ds:uri="http://purl.org/dc/dcmitype/"/>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Office-téma</Template>
  <TotalTime>861</TotalTime>
  <Words>3748</Words>
  <Application>Microsoft Office PowerPoint</Application>
  <PresentationFormat>Szélesvásznú</PresentationFormat>
  <Paragraphs>333</Paragraphs>
  <Slides>40</Slides>
  <Notes>3</Notes>
  <HiddenSlides>0</HiddenSlides>
  <MMClips>0</MMClips>
  <ScaleCrop>false</ScaleCrop>
  <HeadingPairs>
    <vt:vector size="6" baseType="variant">
      <vt:variant>
        <vt:lpstr>Használt betűtípusok</vt:lpstr>
      </vt:variant>
      <vt:variant>
        <vt:i4>6</vt:i4>
      </vt:variant>
      <vt:variant>
        <vt:lpstr>Téma</vt:lpstr>
      </vt:variant>
      <vt:variant>
        <vt:i4>1</vt:i4>
      </vt:variant>
      <vt:variant>
        <vt:lpstr>Diacímek</vt:lpstr>
      </vt:variant>
      <vt:variant>
        <vt:i4>40</vt:i4>
      </vt:variant>
    </vt:vector>
  </HeadingPairs>
  <TitlesOfParts>
    <vt:vector size="47" baseType="lpstr">
      <vt:lpstr>Arial</vt:lpstr>
      <vt:lpstr>Calibri</vt:lpstr>
      <vt:lpstr>Garamond</vt:lpstr>
      <vt:lpstr>PT Sans</vt:lpstr>
      <vt:lpstr>Tahoma</vt:lpstr>
      <vt:lpstr>Times New Roman</vt:lpstr>
      <vt:lpstr>Office-téma</vt:lpstr>
      <vt:lpstr>Developing new curriculum outlines and learning materials on climate change's health impacts for medical schools 2021-2-HU01-KA220-HED-000050972</vt:lpstr>
      <vt:lpstr>Uticaj klimatskih promena na mentalne bolesti, profesionalno opterećenje</vt:lpstr>
      <vt:lpstr>Ishodi učenja</vt:lpstr>
      <vt:lpstr>Kako klimatske promene utiču na zdravlje?</vt:lpstr>
      <vt:lpstr>Buduće projekcije Međuvladinog panela za klimatske promene (IPCC)</vt:lpstr>
      <vt:lpstr>Mentalni poremećaji</vt:lpstr>
      <vt:lpstr>PowerPoint-bemutató</vt:lpstr>
      <vt:lpstr>Eko-anksioznost</vt:lpstr>
      <vt:lpstr>Saveti za prevazilaženje ekološke anksioznosti</vt:lpstr>
      <vt:lpstr>Da li postoji veza između toplog vremena i loših ishoda mentalnog zdravlja? Sistematski pregled i meta-analiza</vt:lpstr>
      <vt:lpstr>Procenat promene (95% CI) u dnevnoj smrtnosti od specifičnog uzroka tokom kratkih i dugih toplotnih talasa.  Kod osoba starosti 65–74 godine, statistički značajno povećanje mortaliteta utvrđeno je za cerebrovaskularne bolesti, hronične bolesti donjih respiratornih organa i mentalne poremećaje i poremećaje ponašanja.</vt:lpstr>
      <vt:lpstr>Migracije povezane sa klimom u supsaharskoj Africi</vt:lpstr>
      <vt:lpstr>Požari u Australiji</vt:lpstr>
      <vt:lpstr>Mogući biološki mehanizmi koji povezuju mentalno zdravlje i toplotu — kontemplativni pregled</vt:lpstr>
      <vt:lpstr>Uticaj toplotnog talasa na posete odeljenju za hitne slučajeve specifične za uzroke (POHS)</vt:lpstr>
      <vt:lpstr>Mentalno zdravlje i poremećaji povezani sa stresom</vt:lpstr>
      <vt:lpstr>Problemi sa mentalnim zdravljem - Šta pojedinci mogu da urade</vt:lpstr>
      <vt:lpstr>Problemi sa mentalnim zdravljem - Šta zajednice mogu da urade</vt:lpstr>
      <vt:lpstr>PowerPoint-bemutató</vt:lpstr>
      <vt:lpstr>Preporuka:</vt:lpstr>
      <vt:lpstr>Kako klimatske promene utiču na zdravstveni sistem?</vt:lpstr>
      <vt:lpstr>Kako klimatske promene utiču na radnu snagu u zdravstvu?</vt:lpstr>
      <vt:lpstr>Znanje, stavovi i prakse u vezi sa klimatskim promenama i njihovim zdravstvenim aspektima među zdravstvenom radnom snagom u Indiji </vt:lpstr>
      <vt:lpstr>Klimatske promene i zdravlje radnika</vt:lpstr>
      <vt:lpstr>Klimatske promene i zdravlje radnika</vt:lpstr>
      <vt:lpstr>Klimatske promene i zdravlje radnika</vt:lpstr>
      <vt:lpstr>Klimatske promene i zdravlje radnika</vt:lpstr>
      <vt:lpstr>Klimatske promene i zdravlje radnika</vt:lpstr>
      <vt:lpstr>Klimatske promene i zdravlje radnika</vt:lpstr>
      <vt:lpstr>Klimatske promene i zdravlje radnika</vt:lpstr>
      <vt:lpstr>Klimatske promene i zdravlje radnika – šta možete da uradite</vt:lpstr>
      <vt:lpstr>Klimatske promene i zdravlje radnika – šta možete da uradite</vt:lpstr>
      <vt:lpstr>Klimatske promene i bezbednost i zdravlje na radu</vt:lpstr>
      <vt:lpstr>Klimatske promene i bezbednost i zdravlje na radu</vt:lpstr>
      <vt:lpstr>Klimatske promene i bezbednost i zdravlje na radu Faktori koji bi mogli da povećaju osetljivost na profesionalne opasnosti vezane za klimu</vt:lpstr>
      <vt:lpstr>CKB-ov okvir za izgradnju otpornosti na klimatske efekte (BRACE</vt:lpstr>
      <vt:lpstr>Ključne poruke</vt:lpstr>
      <vt:lpstr>Testirajte svoje znanje</vt:lpstr>
      <vt:lpstr>Preporučeno čitanje</vt:lpstr>
      <vt:lpstr>PowerPoint-bemutató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Impact of climate change on mental diseases, occupational load</dc:title>
  <dc:creator>Márovics Gergely Péter</dc:creator>
  <cp:lastModifiedBy>User</cp:lastModifiedBy>
  <cp:revision>79</cp:revision>
  <dcterms:created xsi:type="dcterms:W3CDTF">2023-07-11T12:15:07Z</dcterms:created>
  <dcterms:modified xsi:type="dcterms:W3CDTF">2025-04-22T13:14:54Z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0x01010061C38D1052217A4B942E73134FEF8369</vt:lpwstr>
  </property>
</Properties>
</file>