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0"/>
  </p:notesMasterIdLst>
  <p:sldIdLst>
    <p:sldId id="331" r:id="rId5"/>
    <p:sldId id="256" r:id="rId6"/>
    <p:sldId id="325" r:id="rId7"/>
    <p:sldId id="324" r:id="rId8"/>
    <p:sldId id="269" r:id="rId9"/>
    <p:sldId id="265" r:id="rId10"/>
    <p:sldId id="318" r:id="rId11"/>
    <p:sldId id="272" r:id="rId12"/>
    <p:sldId id="276" r:id="rId13"/>
    <p:sldId id="278" r:id="rId14"/>
    <p:sldId id="279" r:id="rId15"/>
    <p:sldId id="280" r:id="rId16"/>
    <p:sldId id="316" r:id="rId17"/>
    <p:sldId id="284" r:id="rId18"/>
    <p:sldId id="287" r:id="rId19"/>
    <p:sldId id="289" r:id="rId20"/>
    <p:sldId id="294" r:id="rId21"/>
    <p:sldId id="295" r:id="rId22"/>
    <p:sldId id="301" r:id="rId23"/>
    <p:sldId id="302" r:id="rId24"/>
    <p:sldId id="305" r:id="rId25"/>
    <p:sldId id="306" r:id="rId26"/>
    <p:sldId id="307" r:id="rId27"/>
    <p:sldId id="308" r:id="rId28"/>
    <p:sldId id="310" r:id="rId29"/>
    <p:sldId id="309" r:id="rId30"/>
    <p:sldId id="312" r:id="rId31"/>
    <p:sldId id="311" r:id="rId32"/>
    <p:sldId id="313" r:id="rId33"/>
    <p:sldId id="327" r:id="rId34"/>
    <p:sldId id="328" r:id="rId35"/>
    <p:sldId id="326" r:id="rId36"/>
    <p:sldId id="332" r:id="rId37"/>
    <p:sldId id="329" r:id="rId38"/>
    <p:sldId id="330" r:id="rId39"/>
  </p:sldIdLst>
  <p:sldSz cx="12192000" cy="6858000"/>
  <p:notesSz cx="6858000" cy="9144000"/>
  <p:defaultTextStyle>
    <a:defPPr rtl="0">
      <a:defRPr lang="sr-Cyrl-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eksandra Vojvodic" initials="AV" lastIdx="1" clrIdx="0">
    <p:extLst>
      <p:ext uri="{19B8F6BF-5375-455C-9EA6-DF929625EA0E}">
        <p15:presenceInfo xmlns:p15="http://schemas.microsoft.com/office/powerpoint/2012/main" userId="ee54869c2e839d8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14D"/>
    <a:srgbClr val="00C2CB"/>
    <a:srgbClr val="004AAD"/>
    <a:srgbClr val="FFBD59"/>
    <a:srgbClr val="FF5757"/>
    <a:srgbClr val="38B6FF"/>
    <a:srgbClr val="FFDE59"/>
    <a:srgbClr val="008037"/>
    <a:srgbClr val="E4FFDF"/>
    <a:srgbClr val="CAFF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098" autoAdjust="0"/>
    <p:restoredTop sz="94660"/>
  </p:normalViewPr>
  <p:slideViewPr>
    <p:cSldViewPr snapToGrid="0" showGuides="1">
      <p:cViewPr varScale="1">
        <p:scale>
          <a:sx n="90" d="100"/>
          <a:sy n="90" d="100"/>
        </p:scale>
        <p:origin x="120" y="56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hu-HU"/>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9975AECC-6711-4044-9147-2EDC8E7061B7}" type="datetimeFigureOut">
              <a:t>2025. 04. 22.</a:t>
            </a:fld>
            <a:endParaRPr lang="hu-HU"/>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hu-HU"/>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hu-HU"/>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5DEFAF30-B71C-4ED0-ACCB-0E6D83FB8F87}" type="slidenum">
              <a:t>‹#›</a:t>
            </a:fld>
            <a:endParaRPr lang="hu-HU"/>
          </a:p>
        </p:txBody>
      </p:sp>
    </p:spTree>
    <p:extLst>
      <p:ext uri="{BB962C8B-B14F-4D97-AF65-F5344CB8AC3E}">
        <p14:creationId xmlns:p14="http://schemas.microsoft.com/office/powerpoint/2010/main" val="2333347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87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
        <p:cNvGrpSpPr/>
        <p:nvPr/>
      </p:nvGrpSpPr>
      <p:grpSpPr>
        <a:xfrm>
          <a:off x="0" y="0"/>
          <a:ext cx="0" cy="0"/>
          <a:chOff x="0" y="0"/>
          <a:chExt cx="0" cy="0"/>
        </a:xfrm>
      </p:grpSpPr>
      <p:sp>
        <p:nvSpPr>
          <p:cNvPr id="552" name="Google Shape;552;p5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3" name="Google Shape;553;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03095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p5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9" name="Google Shape;559;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42405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p4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7" name="Google Shape;547;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26121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
        <p:cNvGrpSpPr/>
        <p:nvPr/>
      </p:nvGrpSpPr>
      <p:grpSpPr>
        <a:xfrm>
          <a:off x="0" y="0"/>
          <a:ext cx="0" cy="0"/>
          <a:chOff x="0" y="0"/>
          <a:chExt cx="0" cy="0"/>
        </a:xfrm>
      </p:grpSpPr>
      <p:sp>
        <p:nvSpPr>
          <p:cNvPr id="552" name="Google Shape;552;p5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3" name="Google Shape;553;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9765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p5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9" name="Google Shape;559;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263376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bg1">
                    <a:lumMod val="50000"/>
                  </a:schemeClr>
                </a:solidFill>
              </a:defRPr>
            </a:lvl1pPr>
          </a:lstStyle>
          <a:p>
            <a:pPr rtl="0"/>
            <a:r>
              <a:rPr lang="sr"/>
              <a:t>Title</a:t>
            </a:r>
            <a:endParaRPr lang="hu-HU" dirty="0"/>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sr"/>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sr" sz="1200">
                  <a:solidFill>
                    <a:srgbClr val="333333"/>
                  </a:solidFill>
                  <a:latin typeface="+mn-lt"/>
                </a:rPr>
                <a:t>This learning material © 2023-2024 by CLIMATEMED project (</a:t>
              </a:r>
              <a:r>
                <a:rPr lang="sr" sz="1200">
                  <a:solidFill>
                    <a:srgbClr val="333333"/>
                  </a:solidFill>
                  <a:latin typeface="+mn-lt"/>
                  <a:hlinkClick r:id="rId4"/>
                </a:rPr>
                <a:t>www.climatemed.eu</a:t>
              </a:r>
              <a:r>
                <a:rPr lang="sr" sz="1200">
                  <a:solidFill>
                    <a:srgbClr val="333333"/>
                  </a:solidFill>
                  <a:latin typeface="+mn-lt"/>
                </a:rPr>
                <a:t>) is licensed under CC BY 4.0.</a:t>
              </a:r>
              <a:endParaRPr lang="hu-HU" sz="1200" dirty="0">
                <a:solidFill>
                  <a:srgbClr val="333333"/>
                </a:solidFill>
                <a:latin typeface="+mn-lt"/>
              </a:endParaRPr>
            </a:p>
            <a:p>
              <a:pPr rtl="0"/>
              <a:r>
                <a:rPr lang="sr" sz="1200">
                  <a:solidFill>
                    <a:srgbClr val="333333"/>
                  </a:solidFill>
                  <a:latin typeface="+mn-lt"/>
                </a:rPr>
                <a:t>To view a copy of this license, visit </a:t>
              </a:r>
              <a:r>
                <a:rPr lang="sr" sz="1200">
                  <a:solidFill>
                    <a:srgbClr val="333333"/>
                  </a:solidFill>
                  <a:latin typeface="+mn-lt"/>
                  <a:hlinkClick r:id="rId5"/>
                </a:rPr>
                <a:t>https://creativecommons.org/licenses/by/4.0/</a:t>
              </a:r>
              <a:r>
                <a:rPr lang="sr"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Függőleges szöveg helye 2"/>
          <p:cNvSpPr>
            <a:spLocks noGrp="1"/>
          </p:cNvSpPr>
          <p:nvPr>
            <p:ph type="body" orient="vert" idx="1"/>
          </p:nvPr>
        </p:nvSpPr>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sr"/>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200" b="1">
                <a:solidFill>
                  <a:schemeClr val="tx1"/>
                </a:solidFill>
              </a:defRPr>
            </a:lvl1pPr>
          </a:lstStyle>
          <a:p>
            <a:pPr rtl="0"/>
            <a:r>
              <a:rPr lang="sr" dirty="0"/>
              <a:t>Titel</a:t>
            </a:r>
          </a:p>
        </p:txBody>
      </p:sp>
      <p:sp>
        <p:nvSpPr>
          <p:cNvPr id="3" name="Tartalom helye 2"/>
          <p:cNvSpPr>
            <a:spLocks noGrp="1"/>
          </p:cNvSpPr>
          <p:nvPr>
            <p:ph idx="1" hasCustomPrompt="1"/>
          </p:nvPr>
        </p:nvSpPr>
        <p:spPr>
          <a:xfrm>
            <a:off x="192505" y="934775"/>
            <a:ext cx="11896825" cy="5370897"/>
          </a:xfrm>
        </p:spPr>
        <p:txBody>
          <a:bodyPr rtlCol="0"/>
          <a:lstStyle>
            <a:lvl1pPr>
              <a:defRPr baseline="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sr" dirty="0"/>
              <a:t>Main text (First level)</a:t>
            </a:r>
          </a:p>
          <a:p>
            <a:pPr lvl="1" rtl="0"/>
            <a:r>
              <a:rPr lang="sr" dirty="0"/>
              <a:t>Second level</a:t>
            </a:r>
            <a:endParaRPr lang="hu-HU" dirty="0"/>
          </a:p>
          <a:p>
            <a:pPr lvl="2" rtl="0"/>
            <a:r>
              <a:rPr lang="sr" dirty="0"/>
              <a:t>Third level</a:t>
            </a:r>
            <a:endParaRPr lang="hu-HU" dirty="0"/>
          </a:p>
          <a:p>
            <a:pPr lvl="3" rtl="0"/>
            <a:r>
              <a:rPr lang="sr" dirty="0"/>
              <a:t>Fourth 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sr" dirty="0"/>
              <a:t>Fifth level</a:t>
            </a:r>
            <a:endParaRPr lang="hu-HU" dirty="0"/>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sr"/>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sr"/>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sr"/>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hu-HU"/>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sr"/>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cdc.gov/climateandhealth/BRACE.htm" TargetMode="Externa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idf.org/aboutdiabetes/what-is-diabetes/facts-figures.htm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worldobesity.org/about/about-obesity/prevalence-of-obesity"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8808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D56AE5A-C53A-6664-937F-F926A26983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0036" y="179384"/>
            <a:ext cx="6492045" cy="6177453"/>
          </a:xfrm>
          <a:prstGeom prst="rect">
            <a:avLst/>
          </a:prstGeom>
        </p:spPr>
      </p:pic>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rtlCol="0">
            <a:normAutofit/>
          </a:bodyPr>
          <a:lstStyle/>
          <a:p>
            <a:pPr rtl="0"/>
            <a:r>
              <a:rPr lang="en-US" b="1">
                <a:solidFill>
                  <a:schemeClr val="tx1"/>
                </a:solidFill>
              </a:rPr>
              <a:t>Uticaj KP na bolesti povezane sa gojaznošću</a:t>
            </a:r>
            <a:endParaRPr lang="sr" b="1" dirty="0">
              <a:solidFill>
                <a:schemeClr val="tx1"/>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305384" y="3055866"/>
            <a:ext cx="4612340" cy="1744733"/>
          </a:xfrm>
        </p:spPr>
        <p:txBody>
          <a:bodyPr rtlCol="0">
            <a:noAutofit/>
          </a:bodyPr>
          <a:lstStyle/>
          <a:p>
            <a:pPr marL="0" indent="0" algn="just" defTabSz="799164" rtl="0">
              <a:lnSpc>
                <a:spcPct val="120000"/>
              </a:lnSpc>
              <a:spcBef>
                <a:spcPts val="1400"/>
              </a:spcBef>
              <a:buNone/>
              <a:defRPr>
                <a:solidFill>
                  <a:srgbClr val="7F7F7F"/>
                </a:solidFill>
              </a:defRPr>
            </a:pPr>
            <a:r>
              <a:rPr lang="en-US" sz="2000" dirty="0" err="1">
                <a:solidFill>
                  <a:schemeClr val="tx1"/>
                </a:solidFill>
              </a:rPr>
              <a:t>Biološki</a:t>
            </a:r>
            <a:r>
              <a:rPr lang="en-US" sz="2000" dirty="0">
                <a:solidFill>
                  <a:schemeClr val="tx1"/>
                </a:solidFill>
              </a:rPr>
              <a:t> </a:t>
            </a:r>
            <a:r>
              <a:rPr lang="en-US" sz="2000" dirty="0" err="1">
                <a:solidFill>
                  <a:schemeClr val="tx1"/>
                </a:solidFill>
              </a:rPr>
              <a:t>putevi</a:t>
            </a:r>
            <a:r>
              <a:rPr lang="en-US" sz="2000" dirty="0">
                <a:solidFill>
                  <a:schemeClr val="tx1"/>
                </a:solidFill>
              </a:rPr>
              <a:t> </a:t>
            </a:r>
            <a:r>
              <a:rPr lang="en-US" sz="2000" dirty="0" err="1">
                <a:solidFill>
                  <a:schemeClr val="tx1"/>
                </a:solidFill>
              </a:rPr>
              <a:t>odgovorni</a:t>
            </a:r>
            <a:r>
              <a:rPr lang="en-US" sz="2000" dirty="0">
                <a:solidFill>
                  <a:schemeClr val="tx1"/>
                </a:solidFill>
              </a:rPr>
              <a:t> za </a:t>
            </a:r>
            <a:r>
              <a:rPr lang="en-US" sz="2000" dirty="0" err="1">
                <a:solidFill>
                  <a:schemeClr val="tx1"/>
                </a:solidFill>
              </a:rPr>
              <a:t>adaptaciju</a:t>
            </a:r>
            <a:r>
              <a:rPr lang="en-US" sz="2000" dirty="0">
                <a:solidFill>
                  <a:schemeClr val="tx1"/>
                </a:solidFill>
              </a:rPr>
              <a:t> </a:t>
            </a:r>
            <a:r>
              <a:rPr lang="en-US" sz="2000" dirty="0" err="1">
                <a:solidFill>
                  <a:schemeClr val="tx1"/>
                </a:solidFill>
              </a:rPr>
              <a:t>na</a:t>
            </a:r>
            <a:r>
              <a:rPr lang="en-US" sz="2000" dirty="0">
                <a:solidFill>
                  <a:schemeClr val="tx1"/>
                </a:solidFill>
              </a:rPr>
              <a:t> </a:t>
            </a:r>
            <a:r>
              <a:rPr lang="en-US" sz="2000" dirty="0" err="1">
                <a:solidFill>
                  <a:schemeClr val="tx1"/>
                </a:solidFill>
              </a:rPr>
              <a:t>toplotni</a:t>
            </a:r>
            <a:r>
              <a:rPr lang="en-US" sz="2000" dirty="0">
                <a:solidFill>
                  <a:schemeClr val="tx1"/>
                </a:solidFill>
              </a:rPr>
              <a:t> </a:t>
            </a:r>
            <a:r>
              <a:rPr lang="en-US" sz="2000" dirty="0" err="1">
                <a:solidFill>
                  <a:schemeClr val="tx1"/>
                </a:solidFill>
              </a:rPr>
              <a:t>stres</a:t>
            </a:r>
            <a:r>
              <a:rPr lang="en-US" sz="2000" dirty="0">
                <a:solidFill>
                  <a:schemeClr val="tx1"/>
                </a:solidFill>
              </a:rPr>
              <a:t> </a:t>
            </a:r>
            <a:r>
              <a:rPr lang="en-US" sz="2000" dirty="0" err="1">
                <a:solidFill>
                  <a:schemeClr val="tx1"/>
                </a:solidFill>
              </a:rPr>
              <a:t>preklapaju</a:t>
            </a:r>
            <a:r>
              <a:rPr lang="en-US" sz="2000" dirty="0">
                <a:solidFill>
                  <a:schemeClr val="tx1"/>
                </a:solidFill>
              </a:rPr>
              <a:t> se </a:t>
            </a:r>
            <a:r>
              <a:rPr lang="en-US" sz="2000" dirty="0" err="1">
                <a:solidFill>
                  <a:schemeClr val="tx1"/>
                </a:solidFill>
              </a:rPr>
              <a:t>sa</a:t>
            </a:r>
            <a:r>
              <a:rPr lang="en-US" sz="2000" dirty="0">
                <a:solidFill>
                  <a:schemeClr val="tx1"/>
                </a:solidFill>
              </a:rPr>
              <a:t> </a:t>
            </a:r>
            <a:r>
              <a:rPr lang="en-US" sz="2000" dirty="0" err="1">
                <a:solidFill>
                  <a:schemeClr val="tx1"/>
                </a:solidFill>
              </a:rPr>
              <a:t>onima</a:t>
            </a:r>
            <a:r>
              <a:rPr lang="en-US" sz="2000" dirty="0">
                <a:solidFill>
                  <a:schemeClr val="tx1"/>
                </a:solidFill>
              </a:rPr>
              <a:t> koji </a:t>
            </a:r>
            <a:r>
              <a:rPr lang="en-US" sz="2000" dirty="0" err="1">
                <a:solidFill>
                  <a:schemeClr val="tx1"/>
                </a:solidFill>
              </a:rPr>
              <a:t>su</a:t>
            </a:r>
            <a:r>
              <a:rPr lang="en-US" sz="2000" dirty="0">
                <a:solidFill>
                  <a:schemeClr val="tx1"/>
                </a:solidFill>
              </a:rPr>
              <a:t> </a:t>
            </a:r>
            <a:r>
              <a:rPr lang="en-US" sz="2000" dirty="0" err="1">
                <a:solidFill>
                  <a:schemeClr val="tx1"/>
                </a:solidFill>
              </a:rPr>
              <a:t>uključeni</a:t>
            </a:r>
            <a:r>
              <a:rPr lang="en-US" sz="2000" dirty="0">
                <a:solidFill>
                  <a:schemeClr val="tx1"/>
                </a:solidFill>
              </a:rPr>
              <a:t> u </a:t>
            </a:r>
            <a:r>
              <a:rPr lang="en-US" sz="2000" dirty="0" err="1">
                <a:solidFill>
                  <a:schemeClr val="tx1"/>
                </a:solidFill>
              </a:rPr>
              <a:t>etiologiju</a:t>
            </a:r>
            <a:r>
              <a:rPr lang="en-US" sz="2000" dirty="0">
                <a:solidFill>
                  <a:schemeClr val="tx1"/>
                </a:solidFill>
              </a:rPr>
              <a:t> </a:t>
            </a:r>
            <a:r>
              <a:rPr lang="en-US" sz="2000" dirty="0" err="1">
                <a:solidFill>
                  <a:schemeClr val="tx1"/>
                </a:solidFill>
              </a:rPr>
              <a:t>kardiometabolčke</a:t>
            </a:r>
            <a:r>
              <a:rPr lang="en-US" sz="2000" dirty="0">
                <a:solidFill>
                  <a:schemeClr val="tx1"/>
                </a:solidFill>
              </a:rPr>
              <a:t> </a:t>
            </a:r>
            <a:r>
              <a:rPr lang="en-US" sz="2000" dirty="0" err="1">
                <a:solidFill>
                  <a:schemeClr val="tx1"/>
                </a:solidFill>
              </a:rPr>
              <a:t>bolesti</a:t>
            </a:r>
            <a:r>
              <a:rPr lang="en-US" sz="2000" dirty="0">
                <a:solidFill>
                  <a:schemeClr val="tx1"/>
                </a:solidFill>
              </a:rPr>
              <a:t> </a:t>
            </a:r>
            <a:r>
              <a:rPr lang="en-US" sz="2000" dirty="0" err="1">
                <a:solidFill>
                  <a:schemeClr val="tx1"/>
                </a:solidFill>
              </a:rPr>
              <a:t>povezane</a:t>
            </a:r>
            <a:r>
              <a:rPr lang="en-US" sz="2000" dirty="0">
                <a:solidFill>
                  <a:schemeClr val="tx1"/>
                </a:solidFill>
              </a:rPr>
              <a:t> </a:t>
            </a:r>
            <a:r>
              <a:rPr lang="en-US" sz="2000" dirty="0" err="1">
                <a:solidFill>
                  <a:schemeClr val="tx1"/>
                </a:solidFill>
              </a:rPr>
              <a:t>sa</a:t>
            </a:r>
            <a:r>
              <a:rPr lang="en-US" sz="2000" dirty="0">
                <a:solidFill>
                  <a:schemeClr val="tx1"/>
                </a:solidFill>
              </a:rPr>
              <a:t> </a:t>
            </a:r>
            <a:r>
              <a:rPr lang="en-US" sz="2000" dirty="0" err="1">
                <a:solidFill>
                  <a:schemeClr val="tx1"/>
                </a:solidFill>
              </a:rPr>
              <a:t>gojaznošću</a:t>
            </a:r>
            <a:r>
              <a:rPr lang="en-US" sz="2000" dirty="0">
                <a:solidFill>
                  <a:schemeClr val="tx1"/>
                </a:solidFill>
              </a:rPr>
              <a:t>.</a:t>
            </a:r>
            <a:endParaRPr lang="sr" sz="2000" dirty="0">
              <a:solidFill>
                <a:schemeClr val="tx1"/>
              </a:solidFill>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243840" y="558842"/>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en-US" sz="2400" dirty="0" err="1">
                <a:solidFill>
                  <a:srgbClr val="0481C9"/>
                </a:solidFill>
              </a:rPr>
              <a:t>Potencijalni</a:t>
            </a:r>
            <a:r>
              <a:rPr lang="en-US" sz="2400" dirty="0">
                <a:solidFill>
                  <a:srgbClr val="0481C9"/>
                </a:solidFill>
              </a:rPr>
              <a:t> </a:t>
            </a:r>
            <a:r>
              <a:rPr lang="en-US" sz="2400" dirty="0" err="1">
                <a:solidFill>
                  <a:srgbClr val="0481C9"/>
                </a:solidFill>
              </a:rPr>
              <a:t>putevi</a:t>
            </a:r>
            <a:r>
              <a:rPr lang="en-US" sz="2400" dirty="0">
                <a:solidFill>
                  <a:srgbClr val="0481C9"/>
                </a:solidFill>
              </a:rPr>
              <a:t> | </a:t>
            </a:r>
            <a:r>
              <a:rPr lang="en-US" sz="2400" dirty="0" err="1">
                <a:solidFill>
                  <a:srgbClr val="FF0000"/>
                </a:solidFill>
              </a:rPr>
              <a:t>ekstremna</a:t>
            </a:r>
            <a:r>
              <a:rPr lang="en-US" sz="2400" dirty="0">
                <a:solidFill>
                  <a:srgbClr val="FF0000"/>
                </a:solidFill>
              </a:rPr>
              <a:t> </a:t>
            </a:r>
            <a:r>
              <a:rPr lang="en-US" sz="2400" dirty="0" err="1">
                <a:solidFill>
                  <a:srgbClr val="FF0000"/>
                </a:solidFill>
              </a:rPr>
              <a:t>toplota</a:t>
            </a:r>
            <a:endParaRPr lang="sr" sz="2400" dirty="0">
              <a:solidFill>
                <a:srgbClr val="FF0000"/>
              </a:solidFill>
            </a:endParaRPr>
          </a:p>
        </p:txBody>
      </p:sp>
      <p:sp>
        <p:nvSpPr>
          <p:cNvPr id="11" name="Rectangle 10">
            <a:extLst>
              <a:ext uri="{FF2B5EF4-FFF2-40B4-BE49-F238E27FC236}">
                <a16:creationId xmlns:a16="http://schemas.microsoft.com/office/drawing/2014/main" id="{B9533395-DA59-E305-C026-9E47214892C3}"/>
              </a:ext>
            </a:extLst>
          </p:cNvPr>
          <p:cNvSpPr/>
          <p:nvPr/>
        </p:nvSpPr>
        <p:spPr>
          <a:xfrm>
            <a:off x="86257" y="6079838"/>
            <a:ext cx="1890009" cy="246221"/>
          </a:xfrm>
          <a:prstGeom prst="rect">
            <a:avLst/>
          </a:prstGeom>
        </p:spPr>
        <p:txBody>
          <a:bodyPr wrap="square" rtlCol="0">
            <a:spAutoFit/>
          </a:bodyPr>
          <a:lstStyle/>
          <a:p>
            <a:r>
              <a:rPr lang="en-US" sz="1000" i="1" cap="all" dirty="0">
                <a:solidFill>
                  <a:srgbClr val="000000"/>
                </a:solidFill>
              </a:rPr>
              <a:t>doi: 10.1002/ajhb.23460</a:t>
            </a:r>
            <a:r>
              <a:rPr lang="sr" sz="1000" i="1" dirty="0">
                <a:solidFill>
                  <a:srgbClr val="000000"/>
                </a:solidFill>
                <a:effectLst/>
              </a:rPr>
              <a:t>. </a:t>
            </a:r>
          </a:p>
        </p:txBody>
      </p:sp>
    </p:spTree>
    <p:extLst>
      <p:ext uri="{BB962C8B-B14F-4D97-AF65-F5344CB8AC3E}">
        <p14:creationId xmlns:p14="http://schemas.microsoft.com/office/powerpoint/2010/main" val="16645443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rtlCol="0">
            <a:normAutofit/>
          </a:bodyPr>
          <a:lstStyle/>
          <a:p>
            <a:pPr algn="ctr" rtl="0"/>
            <a:r>
              <a:rPr lang="en-US" b="1" dirty="0">
                <a:solidFill>
                  <a:schemeClr val="tx1"/>
                </a:solidFill>
              </a:rPr>
              <a:t>STUDIJA SLUČAJA</a:t>
            </a:r>
            <a:endParaRPr lang="sr" b="1" dirty="0">
              <a:solidFill>
                <a:schemeClr val="tx1"/>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374743" y="1500708"/>
            <a:ext cx="11442514" cy="4897902"/>
          </a:xfrm>
        </p:spPr>
        <p:txBody>
          <a:bodyPr rtlCol="0">
            <a:noAutofit/>
          </a:bodyPr>
          <a:lstStyle/>
          <a:p>
            <a:pPr defTabSz="342582" rtl="0">
              <a:lnSpc>
                <a:spcPct val="100000"/>
              </a:lnSpc>
              <a:spcBef>
                <a:spcPts val="0"/>
              </a:spcBef>
              <a:defRPr sz="1660">
                <a:solidFill>
                  <a:srgbClr val="7F7F7F"/>
                </a:solidFill>
              </a:defRPr>
            </a:pPr>
            <a:r>
              <a:rPr lang="en-US" sz="2000" dirty="0" err="1">
                <a:solidFill>
                  <a:schemeClr val="tx1"/>
                </a:solidFill>
              </a:rPr>
              <a:t>Starije</a:t>
            </a:r>
            <a:r>
              <a:rPr lang="en-US" sz="2000" dirty="0">
                <a:solidFill>
                  <a:schemeClr val="tx1"/>
                </a:solidFill>
              </a:rPr>
              <a:t> </a:t>
            </a:r>
            <a:r>
              <a:rPr lang="en-US" sz="2000" dirty="0" err="1">
                <a:solidFill>
                  <a:schemeClr val="tx1"/>
                </a:solidFill>
              </a:rPr>
              <a:t>osobe</a:t>
            </a:r>
            <a:r>
              <a:rPr lang="en-US" sz="2000" dirty="0">
                <a:solidFill>
                  <a:schemeClr val="tx1"/>
                </a:solidFill>
              </a:rPr>
              <a:t> </a:t>
            </a:r>
            <a:r>
              <a:rPr lang="en-US" sz="2000" dirty="0" err="1">
                <a:solidFill>
                  <a:schemeClr val="tx1"/>
                </a:solidFill>
              </a:rPr>
              <a:t>su</a:t>
            </a:r>
            <a:r>
              <a:rPr lang="en-US" sz="2000" dirty="0">
                <a:solidFill>
                  <a:schemeClr val="tx1"/>
                </a:solidFill>
              </a:rPr>
              <a:t> </a:t>
            </a:r>
            <a:r>
              <a:rPr lang="en-US" sz="2000" u="sng" dirty="0" err="1">
                <a:solidFill>
                  <a:schemeClr val="tx1"/>
                </a:solidFill>
              </a:rPr>
              <a:t>posebno</a:t>
            </a:r>
            <a:r>
              <a:rPr lang="en-US" sz="2000" u="sng" dirty="0">
                <a:solidFill>
                  <a:schemeClr val="tx1"/>
                </a:solidFill>
              </a:rPr>
              <a:t> </a:t>
            </a:r>
            <a:r>
              <a:rPr lang="en-US" sz="2000" u="sng" dirty="0" err="1">
                <a:solidFill>
                  <a:schemeClr val="tx1"/>
                </a:solidFill>
              </a:rPr>
              <a:t>podložne</a:t>
            </a:r>
            <a:r>
              <a:rPr lang="en-US" sz="2000" u="sng" dirty="0">
                <a:solidFill>
                  <a:schemeClr val="tx1"/>
                </a:solidFill>
              </a:rPr>
              <a:t> </a:t>
            </a:r>
            <a:r>
              <a:rPr lang="en-US" sz="2000" u="sng" dirty="0" err="1">
                <a:solidFill>
                  <a:schemeClr val="tx1"/>
                </a:solidFill>
              </a:rPr>
              <a:t>izlaganju</a:t>
            </a:r>
            <a:r>
              <a:rPr lang="en-US" sz="2000" u="sng" dirty="0">
                <a:solidFill>
                  <a:schemeClr val="tx1"/>
                </a:solidFill>
              </a:rPr>
              <a:t> </a:t>
            </a:r>
            <a:r>
              <a:rPr lang="en-US" sz="2000" u="sng" dirty="0" err="1">
                <a:solidFill>
                  <a:schemeClr val="tx1"/>
                </a:solidFill>
              </a:rPr>
              <a:t>toploti</a:t>
            </a:r>
            <a:r>
              <a:rPr lang="en-US" sz="2000" dirty="0">
                <a:solidFill>
                  <a:schemeClr val="tx1"/>
                </a:solidFill>
              </a:rPr>
              <a:t>, </a:t>
            </a:r>
            <a:r>
              <a:rPr lang="en-US" sz="2000" dirty="0" err="1">
                <a:solidFill>
                  <a:schemeClr val="tx1"/>
                </a:solidFill>
              </a:rPr>
              <a:t>posebno</a:t>
            </a:r>
            <a:r>
              <a:rPr lang="en-US" sz="2000" dirty="0">
                <a:solidFill>
                  <a:schemeClr val="tx1"/>
                </a:solidFill>
              </a:rPr>
              <a:t> one </a:t>
            </a:r>
            <a:r>
              <a:rPr lang="en-US" sz="2000" dirty="0" err="1">
                <a:solidFill>
                  <a:schemeClr val="tx1"/>
                </a:solidFill>
              </a:rPr>
              <a:t>sa</a:t>
            </a:r>
            <a:r>
              <a:rPr lang="en-US" sz="2000" dirty="0">
                <a:solidFill>
                  <a:schemeClr val="tx1"/>
                </a:solidFill>
              </a:rPr>
              <a:t> </a:t>
            </a:r>
            <a:r>
              <a:rPr lang="en-US" sz="2000" dirty="0" err="1">
                <a:solidFill>
                  <a:schemeClr val="tx1"/>
                </a:solidFill>
              </a:rPr>
              <a:t>uobičajenim</a:t>
            </a:r>
            <a:r>
              <a:rPr lang="en-US" sz="2000" dirty="0">
                <a:solidFill>
                  <a:schemeClr val="tx1"/>
                </a:solidFill>
              </a:rPr>
              <a:t> </a:t>
            </a:r>
            <a:r>
              <a:rPr lang="en-US" sz="2000" dirty="0" err="1">
                <a:solidFill>
                  <a:schemeClr val="tx1"/>
                </a:solidFill>
              </a:rPr>
              <a:t>hroničnim</a:t>
            </a:r>
            <a:r>
              <a:rPr lang="en-US" sz="2000" dirty="0">
                <a:solidFill>
                  <a:schemeClr val="tx1"/>
                </a:solidFill>
              </a:rPr>
              <a:t> </a:t>
            </a:r>
            <a:r>
              <a:rPr lang="en-US" sz="2000" dirty="0" err="1">
                <a:solidFill>
                  <a:schemeClr val="tx1"/>
                </a:solidFill>
              </a:rPr>
              <a:t>zdravstvenim</a:t>
            </a:r>
            <a:r>
              <a:rPr lang="en-US" sz="2000" dirty="0">
                <a:solidFill>
                  <a:schemeClr val="tx1"/>
                </a:solidFill>
              </a:rPr>
              <a:t> </a:t>
            </a:r>
            <a:r>
              <a:rPr lang="en-US" sz="2000" dirty="0" err="1">
                <a:solidFill>
                  <a:schemeClr val="tx1"/>
                </a:solidFill>
              </a:rPr>
              <a:t>stanjima</a:t>
            </a:r>
            <a:r>
              <a:rPr lang="en-US" sz="2000" dirty="0">
                <a:solidFill>
                  <a:schemeClr val="tx1"/>
                </a:solidFill>
              </a:rPr>
              <a:t> </a:t>
            </a:r>
            <a:r>
              <a:rPr lang="en-US" sz="2000" dirty="0" err="1">
                <a:solidFill>
                  <a:schemeClr val="tx1"/>
                </a:solidFill>
              </a:rPr>
              <a:t>vezanim</a:t>
            </a:r>
            <a:r>
              <a:rPr lang="en-US" sz="2000" dirty="0">
                <a:solidFill>
                  <a:schemeClr val="tx1"/>
                </a:solidFill>
              </a:rPr>
              <a:t> za </a:t>
            </a:r>
            <a:r>
              <a:rPr lang="en-US" sz="2000" dirty="0" err="1">
                <a:solidFill>
                  <a:schemeClr val="tx1"/>
                </a:solidFill>
              </a:rPr>
              <a:t>uzrast</a:t>
            </a:r>
            <a:r>
              <a:rPr lang="en-US" sz="2000" dirty="0">
                <a:solidFill>
                  <a:schemeClr val="tx1"/>
                </a:solidFill>
              </a:rPr>
              <a:t> (</a:t>
            </a:r>
            <a:r>
              <a:rPr lang="en-US" sz="2000" dirty="0" err="1">
                <a:solidFill>
                  <a:schemeClr val="tx1"/>
                </a:solidFill>
              </a:rPr>
              <a:t>npr</a:t>
            </a:r>
            <a:r>
              <a:rPr lang="en-US" sz="2000" dirty="0">
                <a:solidFill>
                  <a:schemeClr val="tx1"/>
                </a:solidFill>
              </a:rPr>
              <a:t>. KVB, </a:t>
            </a:r>
            <a:r>
              <a:rPr lang="en-US" sz="2000" dirty="0" err="1">
                <a:solidFill>
                  <a:schemeClr val="tx1"/>
                </a:solidFill>
              </a:rPr>
              <a:t>hipertenzija</a:t>
            </a:r>
            <a:r>
              <a:rPr lang="en-US" sz="2000" dirty="0">
                <a:solidFill>
                  <a:schemeClr val="tx1"/>
                </a:solidFill>
              </a:rPr>
              <a:t>, </a:t>
            </a:r>
            <a:r>
              <a:rPr lang="en-US" sz="2000" dirty="0" err="1">
                <a:solidFill>
                  <a:schemeClr val="tx1"/>
                </a:solidFill>
              </a:rPr>
              <a:t>gojaznost</a:t>
            </a:r>
            <a:r>
              <a:rPr lang="en-US" sz="2000" dirty="0">
                <a:solidFill>
                  <a:schemeClr val="tx1"/>
                </a:solidFill>
              </a:rPr>
              <a:t>, T2D, </a:t>
            </a:r>
            <a:r>
              <a:rPr lang="en-US" sz="2000" dirty="0" err="1">
                <a:solidFill>
                  <a:schemeClr val="tx1"/>
                </a:solidFill>
              </a:rPr>
              <a:t>hronična</a:t>
            </a:r>
            <a:r>
              <a:rPr lang="en-US" sz="2000" dirty="0">
                <a:solidFill>
                  <a:schemeClr val="tx1"/>
                </a:solidFill>
              </a:rPr>
              <a:t> </a:t>
            </a:r>
            <a:r>
              <a:rPr lang="en-US" sz="2000" dirty="0" err="1">
                <a:solidFill>
                  <a:schemeClr val="tx1"/>
                </a:solidFill>
              </a:rPr>
              <a:t>bolest</a:t>
            </a:r>
            <a:r>
              <a:rPr lang="en-US" sz="2000" dirty="0">
                <a:solidFill>
                  <a:schemeClr val="tx1"/>
                </a:solidFill>
              </a:rPr>
              <a:t> </a:t>
            </a:r>
            <a:r>
              <a:rPr lang="en-US" sz="2000" dirty="0" err="1">
                <a:solidFill>
                  <a:schemeClr val="tx1"/>
                </a:solidFill>
              </a:rPr>
              <a:t>bubrega</a:t>
            </a:r>
            <a:r>
              <a:rPr lang="en-US" sz="2000" dirty="0">
                <a:solidFill>
                  <a:schemeClr val="tx1"/>
                </a:solidFill>
              </a:rPr>
              <a:t>). </a:t>
            </a:r>
          </a:p>
          <a:p>
            <a:pPr lvl="1" defTabSz="342582">
              <a:lnSpc>
                <a:spcPct val="100000"/>
              </a:lnSpc>
              <a:spcBef>
                <a:spcPts val="0"/>
              </a:spcBef>
              <a:buFont typeface="Wingdings" panose="05000000000000000000" pitchFamily="2" charset="2"/>
              <a:buChar char="ü"/>
              <a:defRPr sz="1660">
                <a:solidFill>
                  <a:srgbClr val="7F7F7F"/>
                </a:solidFill>
              </a:defRPr>
            </a:pPr>
            <a:r>
              <a:rPr lang="en-US" sz="1800" dirty="0" err="1">
                <a:solidFill>
                  <a:schemeClr val="tx1"/>
                </a:solidFill>
              </a:rPr>
              <a:t>Gojazni</a:t>
            </a:r>
            <a:r>
              <a:rPr lang="en-US" sz="1800" dirty="0">
                <a:solidFill>
                  <a:schemeClr val="tx1"/>
                </a:solidFill>
              </a:rPr>
              <a:t> </a:t>
            </a:r>
            <a:r>
              <a:rPr lang="en-US" sz="1800" dirty="0" err="1">
                <a:solidFill>
                  <a:schemeClr val="tx1"/>
                </a:solidFill>
              </a:rPr>
              <a:t>stariji</a:t>
            </a:r>
            <a:r>
              <a:rPr lang="en-US" sz="1800" dirty="0">
                <a:solidFill>
                  <a:schemeClr val="tx1"/>
                </a:solidFill>
              </a:rPr>
              <a:t> </a:t>
            </a:r>
            <a:r>
              <a:rPr lang="en-US" sz="1800" dirty="0" err="1">
                <a:solidFill>
                  <a:schemeClr val="tx1"/>
                </a:solidFill>
              </a:rPr>
              <a:t>odrasli</a:t>
            </a:r>
            <a:r>
              <a:rPr lang="en-US" sz="1800" dirty="0">
                <a:solidFill>
                  <a:schemeClr val="tx1"/>
                </a:solidFill>
              </a:rPr>
              <a:t> </a:t>
            </a:r>
            <a:r>
              <a:rPr lang="en-US" sz="1800" dirty="0" err="1">
                <a:solidFill>
                  <a:schemeClr val="tx1"/>
                </a:solidFill>
              </a:rPr>
              <a:t>imali</a:t>
            </a:r>
            <a:r>
              <a:rPr lang="en-US" sz="1800" dirty="0">
                <a:solidFill>
                  <a:schemeClr val="tx1"/>
                </a:solidFill>
              </a:rPr>
              <a:t> </a:t>
            </a:r>
            <a:r>
              <a:rPr lang="en-US" sz="1800" dirty="0" err="1">
                <a:solidFill>
                  <a:schemeClr val="tx1"/>
                </a:solidFill>
              </a:rPr>
              <a:t>su</a:t>
            </a:r>
            <a:r>
              <a:rPr lang="en-US" sz="1800" dirty="0">
                <a:solidFill>
                  <a:schemeClr val="tx1"/>
                </a:solidFill>
              </a:rPr>
              <a:t> </a:t>
            </a:r>
            <a:r>
              <a:rPr lang="en-US" sz="1800" u="sng" dirty="0" err="1">
                <a:solidFill>
                  <a:schemeClr val="tx1"/>
                </a:solidFill>
              </a:rPr>
              <a:t>dvostruko</a:t>
            </a:r>
            <a:r>
              <a:rPr lang="en-US" sz="1800" u="sng" dirty="0">
                <a:solidFill>
                  <a:schemeClr val="tx1"/>
                </a:solidFill>
              </a:rPr>
              <a:t> </a:t>
            </a:r>
            <a:r>
              <a:rPr lang="en-US" sz="1800" u="sng" dirty="0" err="1">
                <a:solidFill>
                  <a:schemeClr val="tx1"/>
                </a:solidFill>
              </a:rPr>
              <a:t>veće</a:t>
            </a:r>
            <a:r>
              <a:rPr lang="en-US" sz="1800" u="sng" dirty="0">
                <a:solidFill>
                  <a:schemeClr val="tx1"/>
                </a:solidFill>
              </a:rPr>
              <a:t> </a:t>
            </a:r>
            <a:r>
              <a:rPr lang="en-US" sz="1800" u="sng" dirty="0" err="1">
                <a:solidFill>
                  <a:schemeClr val="tx1"/>
                </a:solidFill>
              </a:rPr>
              <a:t>šanse</a:t>
            </a:r>
            <a:r>
              <a:rPr lang="en-US" sz="1800" u="sng" dirty="0">
                <a:solidFill>
                  <a:schemeClr val="tx1"/>
                </a:solidFill>
              </a:rPr>
              <a:t> </a:t>
            </a:r>
            <a:r>
              <a:rPr lang="en-US" sz="1800" dirty="0">
                <a:solidFill>
                  <a:schemeClr val="tx1"/>
                </a:solidFill>
              </a:rPr>
              <a:t>da </a:t>
            </a:r>
            <a:r>
              <a:rPr lang="en-US" sz="1800" dirty="0" err="1">
                <a:solidFill>
                  <a:schemeClr val="tx1"/>
                </a:solidFill>
              </a:rPr>
              <a:t>umru</a:t>
            </a:r>
            <a:r>
              <a:rPr lang="en-US" sz="1800" dirty="0">
                <a:solidFill>
                  <a:schemeClr val="tx1"/>
                </a:solidFill>
              </a:rPr>
              <a:t> </a:t>
            </a:r>
            <a:r>
              <a:rPr lang="en-US" sz="1800" dirty="0" err="1">
                <a:solidFill>
                  <a:schemeClr val="tx1"/>
                </a:solidFill>
              </a:rPr>
              <a:t>tokom</a:t>
            </a:r>
            <a:r>
              <a:rPr lang="en-US" sz="1800" dirty="0">
                <a:solidFill>
                  <a:schemeClr val="tx1"/>
                </a:solidFill>
              </a:rPr>
              <a:t> </a:t>
            </a:r>
            <a:r>
              <a:rPr lang="en-US" sz="1800" dirty="0" err="1">
                <a:solidFill>
                  <a:schemeClr val="tx1"/>
                </a:solidFill>
              </a:rPr>
              <a:t>toplotnog</a:t>
            </a:r>
            <a:r>
              <a:rPr lang="en-US" sz="1800" dirty="0">
                <a:solidFill>
                  <a:schemeClr val="tx1"/>
                </a:solidFill>
              </a:rPr>
              <a:t> </a:t>
            </a:r>
            <a:r>
              <a:rPr lang="en-US" sz="1800" dirty="0" err="1">
                <a:solidFill>
                  <a:schemeClr val="tx1"/>
                </a:solidFill>
              </a:rPr>
              <a:t>talasa</a:t>
            </a:r>
            <a:r>
              <a:rPr lang="en-US" sz="1800" dirty="0">
                <a:solidFill>
                  <a:schemeClr val="tx1"/>
                </a:solidFill>
              </a:rPr>
              <a:t> u </a:t>
            </a:r>
            <a:r>
              <a:rPr lang="en-US" sz="1800" dirty="0" err="1">
                <a:solidFill>
                  <a:schemeClr val="tx1"/>
                </a:solidFill>
              </a:rPr>
              <a:t>Evropi</a:t>
            </a:r>
            <a:r>
              <a:rPr lang="en-US" sz="1800" dirty="0">
                <a:solidFill>
                  <a:schemeClr val="tx1"/>
                </a:solidFill>
              </a:rPr>
              <a:t> 2003. </a:t>
            </a:r>
            <a:r>
              <a:rPr lang="en-US" sz="1800" dirty="0" err="1">
                <a:solidFill>
                  <a:schemeClr val="tx1"/>
                </a:solidFill>
              </a:rPr>
              <a:t>godine</a:t>
            </a:r>
            <a:r>
              <a:rPr lang="en-US" sz="1800" dirty="0">
                <a:solidFill>
                  <a:schemeClr val="tx1"/>
                </a:solidFill>
              </a:rPr>
              <a:t>.</a:t>
            </a:r>
          </a:p>
          <a:p>
            <a:pPr lvl="1" defTabSz="342582">
              <a:lnSpc>
                <a:spcPct val="100000"/>
              </a:lnSpc>
              <a:spcBef>
                <a:spcPts val="0"/>
              </a:spcBef>
              <a:buFont typeface="Wingdings" panose="05000000000000000000" pitchFamily="2" charset="2"/>
              <a:buChar char="ü"/>
              <a:defRPr sz="1660">
                <a:solidFill>
                  <a:srgbClr val="7F7F7F"/>
                </a:solidFill>
              </a:defRPr>
            </a:pPr>
            <a:r>
              <a:rPr lang="en-US" sz="1800" dirty="0" err="1">
                <a:solidFill>
                  <a:schemeClr val="tx1"/>
                </a:solidFill>
              </a:rPr>
              <a:t>Stariji</a:t>
            </a:r>
            <a:r>
              <a:rPr lang="en-US" sz="1800" dirty="0">
                <a:solidFill>
                  <a:schemeClr val="tx1"/>
                </a:solidFill>
              </a:rPr>
              <a:t> </a:t>
            </a:r>
            <a:r>
              <a:rPr lang="en-US" sz="1800" dirty="0" err="1">
                <a:solidFill>
                  <a:schemeClr val="tx1"/>
                </a:solidFill>
              </a:rPr>
              <a:t>sa</a:t>
            </a:r>
            <a:r>
              <a:rPr lang="en-US" sz="1800" dirty="0">
                <a:solidFill>
                  <a:schemeClr val="tx1"/>
                </a:solidFill>
              </a:rPr>
              <a:t> T2D </a:t>
            </a:r>
            <a:r>
              <a:rPr lang="en-US" sz="1800" u="sng" dirty="0" err="1">
                <a:solidFill>
                  <a:schemeClr val="tx1"/>
                </a:solidFill>
              </a:rPr>
              <a:t>skladišteli</a:t>
            </a:r>
            <a:r>
              <a:rPr lang="en-US" sz="1800" u="sng" dirty="0">
                <a:solidFill>
                  <a:schemeClr val="tx1"/>
                </a:solidFill>
              </a:rPr>
              <a:t> </a:t>
            </a:r>
            <a:r>
              <a:rPr lang="en-US" sz="1800" u="sng" dirty="0" err="1">
                <a:solidFill>
                  <a:schemeClr val="tx1"/>
                </a:solidFill>
              </a:rPr>
              <a:t>su</a:t>
            </a:r>
            <a:r>
              <a:rPr lang="en-US" sz="1800" u="sng" dirty="0">
                <a:solidFill>
                  <a:schemeClr val="tx1"/>
                </a:solidFill>
              </a:rPr>
              <a:t> 1,5 puta </a:t>
            </a:r>
            <a:r>
              <a:rPr lang="en-US" sz="1800" u="sng" dirty="0" err="1">
                <a:solidFill>
                  <a:schemeClr val="tx1"/>
                </a:solidFill>
              </a:rPr>
              <a:t>više</a:t>
            </a:r>
            <a:r>
              <a:rPr lang="en-US" sz="1800" u="sng" dirty="0">
                <a:solidFill>
                  <a:schemeClr val="tx1"/>
                </a:solidFill>
              </a:rPr>
              <a:t> </a:t>
            </a:r>
            <a:r>
              <a:rPr lang="en-US" sz="1800" u="sng" dirty="0" err="1">
                <a:solidFill>
                  <a:schemeClr val="tx1"/>
                </a:solidFill>
              </a:rPr>
              <a:t>toplote</a:t>
            </a:r>
            <a:r>
              <a:rPr lang="en-US" sz="1800" dirty="0">
                <a:solidFill>
                  <a:schemeClr val="tx1"/>
                </a:solidFill>
              </a:rPr>
              <a:t> </a:t>
            </a:r>
            <a:r>
              <a:rPr lang="en-US" sz="1800" dirty="0" err="1">
                <a:solidFill>
                  <a:schemeClr val="tx1"/>
                </a:solidFill>
              </a:rPr>
              <a:t>zbog</a:t>
            </a:r>
            <a:r>
              <a:rPr lang="en-US" sz="1800" dirty="0">
                <a:solidFill>
                  <a:schemeClr val="tx1"/>
                </a:solidFill>
              </a:rPr>
              <a:t> </a:t>
            </a:r>
            <a:r>
              <a:rPr lang="en-US" sz="1800" dirty="0" err="1">
                <a:solidFill>
                  <a:schemeClr val="tx1"/>
                </a:solidFill>
              </a:rPr>
              <a:t>poremećaja</a:t>
            </a:r>
            <a:r>
              <a:rPr lang="en-US" sz="1800" dirty="0">
                <a:solidFill>
                  <a:schemeClr val="tx1"/>
                </a:solidFill>
              </a:rPr>
              <a:t> </a:t>
            </a:r>
            <a:r>
              <a:rPr lang="en-US" sz="1800" dirty="0" err="1">
                <a:solidFill>
                  <a:schemeClr val="tx1"/>
                </a:solidFill>
              </a:rPr>
              <a:t>gubitka</a:t>
            </a:r>
            <a:r>
              <a:rPr lang="en-US" sz="1800" dirty="0">
                <a:solidFill>
                  <a:schemeClr val="tx1"/>
                </a:solidFill>
              </a:rPr>
              <a:t> </a:t>
            </a:r>
            <a:r>
              <a:rPr lang="en-US" sz="1800" dirty="0" err="1">
                <a:solidFill>
                  <a:schemeClr val="tx1"/>
                </a:solidFill>
              </a:rPr>
              <a:t>toplote</a:t>
            </a:r>
            <a:r>
              <a:rPr lang="en-US" sz="1800" dirty="0">
                <a:solidFill>
                  <a:schemeClr val="tx1"/>
                </a:solidFill>
              </a:rPr>
              <a:t> </a:t>
            </a:r>
            <a:r>
              <a:rPr lang="en-US" sz="1800" dirty="0" err="1">
                <a:solidFill>
                  <a:schemeClr val="tx1"/>
                </a:solidFill>
              </a:rPr>
              <a:t>povezanih</a:t>
            </a:r>
            <a:r>
              <a:rPr lang="en-US" sz="1800" dirty="0">
                <a:solidFill>
                  <a:schemeClr val="tx1"/>
                </a:solidFill>
              </a:rPr>
              <a:t> </a:t>
            </a:r>
            <a:r>
              <a:rPr lang="en-US" sz="1800" dirty="0" err="1">
                <a:solidFill>
                  <a:schemeClr val="tx1"/>
                </a:solidFill>
              </a:rPr>
              <a:t>sa</a:t>
            </a:r>
            <a:r>
              <a:rPr lang="en-US" sz="1800" dirty="0">
                <a:solidFill>
                  <a:schemeClr val="tx1"/>
                </a:solidFill>
              </a:rPr>
              <a:t> </a:t>
            </a:r>
            <a:r>
              <a:rPr lang="en-US" sz="1800" dirty="0" err="1">
                <a:solidFill>
                  <a:schemeClr val="tx1"/>
                </a:solidFill>
              </a:rPr>
              <a:t>dijabetesom</a:t>
            </a:r>
            <a:r>
              <a:rPr lang="en-US" sz="1800" dirty="0">
                <a:solidFill>
                  <a:schemeClr val="tx1"/>
                </a:solidFill>
              </a:rPr>
              <a:t>. </a:t>
            </a:r>
          </a:p>
          <a:p>
            <a:pPr defTabSz="342582" rtl="0">
              <a:lnSpc>
                <a:spcPct val="100000"/>
              </a:lnSpc>
              <a:spcBef>
                <a:spcPts val="0"/>
              </a:spcBef>
              <a:defRPr sz="1660">
                <a:solidFill>
                  <a:srgbClr val="7F7F7F"/>
                </a:solidFill>
              </a:defRPr>
            </a:pPr>
            <a:endParaRPr lang="en-US" sz="2000" dirty="0">
              <a:solidFill>
                <a:schemeClr val="tx1"/>
              </a:solidFill>
            </a:endParaRPr>
          </a:p>
          <a:p>
            <a:pPr defTabSz="342582" rtl="0">
              <a:lnSpc>
                <a:spcPct val="100000"/>
              </a:lnSpc>
              <a:spcBef>
                <a:spcPts val="0"/>
              </a:spcBef>
              <a:defRPr sz="1660">
                <a:solidFill>
                  <a:srgbClr val="7F7F7F"/>
                </a:solidFill>
              </a:defRPr>
            </a:pPr>
            <a:r>
              <a:rPr lang="en-US" sz="2000" dirty="0" err="1">
                <a:solidFill>
                  <a:schemeClr val="tx1"/>
                </a:solidFill>
              </a:rPr>
              <a:t>Sposobnost</a:t>
            </a:r>
            <a:r>
              <a:rPr lang="en-US" sz="2000" dirty="0">
                <a:solidFill>
                  <a:schemeClr val="tx1"/>
                </a:solidFill>
              </a:rPr>
              <a:t> </a:t>
            </a:r>
            <a:r>
              <a:rPr lang="en-US" sz="2000" dirty="0" err="1">
                <a:solidFill>
                  <a:schemeClr val="tx1"/>
                </a:solidFill>
              </a:rPr>
              <a:t>efikasne</a:t>
            </a:r>
            <a:r>
              <a:rPr lang="en-US" sz="2000" dirty="0">
                <a:solidFill>
                  <a:schemeClr val="tx1"/>
                </a:solidFill>
              </a:rPr>
              <a:t> </a:t>
            </a:r>
            <a:r>
              <a:rPr lang="en-US" sz="2000" dirty="0" err="1">
                <a:solidFill>
                  <a:schemeClr val="tx1"/>
                </a:solidFill>
              </a:rPr>
              <a:t>aklimatizacije</a:t>
            </a:r>
            <a:r>
              <a:rPr lang="en-US" sz="2000" dirty="0">
                <a:solidFill>
                  <a:schemeClr val="tx1"/>
                </a:solidFill>
              </a:rPr>
              <a:t> </a:t>
            </a:r>
            <a:r>
              <a:rPr lang="en-US" sz="2000" dirty="0" err="1">
                <a:solidFill>
                  <a:schemeClr val="tx1"/>
                </a:solidFill>
              </a:rPr>
              <a:t>na</a:t>
            </a:r>
            <a:r>
              <a:rPr lang="en-US" sz="2000" dirty="0">
                <a:solidFill>
                  <a:schemeClr val="tx1"/>
                </a:solidFill>
              </a:rPr>
              <a:t> </a:t>
            </a:r>
            <a:r>
              <a:rPr lang="en-US" sz="2000" dirty="0" err="1">
                <a:solidFill>
                  <a:schemeClr val="tx1"/>
                </a:solidFill>
              </a:rPr>
              <a:t>toplotni</a:t>
            </a:r>
            <a:r>
              <a:rPr lang="en-US" sz="2000" dirty="0">
                <a:solidFill>
                  <a:schemeClr val="tx1"/>
                </a:solidFill>
              </a:rPr>
              <a:t> </a:t>
            </a:r>
            <a:r>
              <a:rPr lang="en-US" sz="2000" dirty="0" err="1">
                <a:solidFill>
                  <a:schemeClr val="tx1"/>
                </a:solidFill>
              </a:rPr>
              <a:t>stres</a:t>
            </a:r>
            <a:r>
              <a:rPr lang="en-US" sz="2000" dirty="0">
                <a:solidFill>
                  <a:schemeClr val="tx1"/>
                </a:solidFill>
              </a:rPr>
              <a:t> </a:t>
            </a:r>
            <a:r>
              <a:rPr lang="en-US" sz="2000" dirty="0" err="1">
                <a:solidFill>
                  <a:schemeClr val="tx1"/>
                </a:solidFill>
              </a:rPr>
              <a:t>opada</a:t>
            </a:r>
            <a:r>
              <a:rPr lang="en-US" sz="2000" dirty="0">
                <a:solidFill>
                  <a:schemeClr val="tx1"/>
                </a:solidFill>
              </a:rPr>
              <a:t> s </a:t>
            </a:r>
            <a:r>
              <a:rPr lang="en-US" sz="2000" dirty="0" err="1">
                <a:solidFill>
                  <a:schemeClr val="tx1"/>
                </a:solidFill>
              </a:rPr>
              <a:t>godinama</a:t>
            </a:r>
            <a:r>
              <a:rPr lang="en-US" sz="2000" dirty="0">
                <a:solidFill>
                  <a:schemeClr val="tx1"/>
                </a:solidFill>
              </a:rPr>
              <a:t> </a:t>
            </a:r>
            <a:r>
              <a:rPr lang="en-US" sz="2000" dirty="0" err="1">
                <a:solidFill>
                  <a:schemeClr val="tx1"/>
                </a:solidFill>
              </a:rPr>
              <a:t>zbog</a:t>
            </a:r>
            <a:r>
              <a:rPr lang="en-US" sz="2000" dirty="0">
                <a:solidFill>
                  <a:schemeClr val="tx1"/>
                </a:solidFill>
              </a:rPr>
              <a:t>: </a:t>
            </a:r>
            <a:r>
              <a:rPr lang="en-US" sz="2000" dirty="0" err="1">
                <a:solidFill>
                  <a:schemeClr val="tx1"/>
                </a:solidFill>
              </a:rPr>
              <a:t>termoregulatornog</a:t>
            </a:r>
            <a:r>
              <a:rPr lang="en-US" sz="2000" dirty="0">
                <a:solidFill>
                  <a:schemeClr val="tx1"/>
                </a:solidFill>
              </a:rPr>
              <a:t>, </a:t>
            </a:r>
            <a:r>
              <a:rPr lang="en-US" sz="2000" dirty="0" err="1">
                <a:solidFill>
                  <a:schemeClr val="tx1"/>
                </a:solidFill>
              </a:rPr>
              <a:t>kardiovaskularnog</a:t>
            </a:r>
            <a:r>
              <a:rPr lang="en-US" sz="2000" dirty="0">
                <a:solidFill>
                  <a:schemeClr val="tx1"/>
                </a:solidFill>
              </a:rPr>
              <a:t> </a:t>
            </a:r>
            <a:r>
              <a:rPr lang="en-US" sz="2000" dirty="0" err="1">
                <a:solidFill>
                  <a:schemeClr val="tx1"/>
                </a:solidFill>
              </a:rPr>
              <a:t>sistema</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regulatornog</a:t>
            </a:r>
            <a:r>
              <a:rPr lang="en-US" sz="2000" dirty="0">
                <a:solidFill>
                  <a:schemeClr val="tx1"/>
                </a:solidFill>
              </a:rPr>
              <a:t> </a:t>
            </a:r>
            <a:r>
              <a:rPr lang="en-US" sz="2000" dirty="0" err="1">
                <a:solidFill>
                  <a:schemeClr val="tx1"/>
                </a:solidFill>
              </a:rPr>
              <a:t>sistema</a:t>
            </a:r>
            <a:r>
              <a:rPr lang="en-US" sz="2000" dirty="0">
                <a:solidFill>
                  <a:schemeClr val="tx1"/>
                </a:solidFill>
              </a:rPr>
              <a:t> </a:t>
            </a:r>
            <a:r>
              <a:rPr lang="en-US" sz="2000" dirty="0" err="1">
                <a:solidFill>
                  <a:schemeClr val="tx1"/>
                </a:solidFill>
              </a:rPr>
              <a:t>tečnosti</a:t>
            </a:r>
            <a:r>
              <a:rPr lang="en-US" sz="2000" dirty="0">
                <a:solidFill>
                  <a:schemeClr val="tx1"/>
                </a:solidFill>
              </a:rPr>
              <a:t>. </a:t>
            </a:r>
          </a:p>
          <a:p>
            <a:pPr defTabSz="342582" rtl="0">
              <a:lnSpc>
                <a:spcPct val="100000"/>
              </a:lnSpc>
              <a:spcBef>
                <a:spcPts val="0"/>
              </a:spcBef>
              <a:defRPr sz="1660">
                <a:solidFill>
                  <a:srgbClr val="7F7F7F"/>
                </a:solidFill>
              </a:defRPr>
            </a:pPr>
            <a:endParaRPr lang="en-US" sz="2000" dirty="0">
              <a:solidFill>
                <a:schemeClr val="tx1"/>
              </a:solidFill>
            </a:endParaRPr>
          </a:p>
          <a:p>
            <a:pPr defTabSz="342582" rtl="0">
              <a:lnSpc>
                <a:spcPct val="100000"/>
              </a:lnSpc>
              <a:spcBef>
                <a:spcPts val="0"/>
              </a:spcBef>
              <a:defRPr sz="1660">
                <a:solidFill>
                  <a:srgbClr val="7F7F7F"/>
                </a:solidFill>
              </a:defRPr>
            </a:pPr>
            <a:r>
              <a:rPr lang="en-US" sz="2000" u="sng" dirty="0" err="1">
                <a:solidFill>
                  <a:schemeClr val="tx1"/>
                </a:solidFill>
              </a:rPr>
              <a:t>Lekovi</a:t>
            </a:r>
            <a:r>
              <a:rPr lang="en-US" sz="2000" u="sng" dirty="0">
                <a:solidFill>
                  <a:schemeClr val="tx1"/>
                </a:solidFill>
              </a:rPr>
              <a:t> </a:t>
            </a:r>
            <a:r>
              <a:rPr lang="en-US" sz="2000" u="sng" dirty="0" err="1">
                <a:solidFill>
                  <a:schemeClr val="tx1"/>
                </a:solidFill>
              </a:rPr>
              <a:t>su</a:t>
            </a:r>
            <a:r>
              <a:rPr lang="en-US" sz="2000" u="sng" dirty="0">
                <a:solidFill>
                  <a:schemeClr val="tx1"/>
                </a:solidFill>
              </a:rPr>
              <a:t> </a:t>
            </a:r>
            <a:r>
              <a:rPr lang="en-US" sz="2000" u="sng" dirty="0" err="1">
                <a:solidFill>
                  <a:schemeClr val="tx1"/>
                </a:solidFill>
              </a:rPr>
              <a:t>važan</a:t>
            </a:r>
            <a:r>
              <a:rPr lang="en-US" sz="2000" u="sng" dirty="0">
                <a:solidFill>
                  <a:schemeClr val="tx1"/>
                </a:solidFill>
              </a:rPr>
              <a:t> </a:t>
            </a:r>
            <a:r>
              <a:rPr lang="en-US" sz="2000" u="sng" dirty="0" err="1">
                <a:solidFill>
                  <a:schemeClr val="tx1"/>
                </a:solidFill>
              </a:rPr>
              <a:t>faktor</a:t>
            </a:r>
            <a:r>
              <a:rPr lang="en-US" sz="2000" u="sng" dirty="0">
                <a:solidFill>
                  <a:schemeClr val="tx1"/>
                </a:solidFill>
              </a:rPr>
              <a:t> </a:t>
            </a:r>
            <a:r>
              <a:rPr lang="en-US" sz="2000" u="sng" dirty="0" err="1">
                <a:solidFill>
                  <a:schemeClr val="tx1"/>
                </a:solidFill>
              </a:rPr>
              <a:t>rizika</a:t>
            </a:r>
            <a:r>
              <a:rPr lang="en-US" sz="2000" u="sng" dirty="0">
                <a:solidFill>
                  <a:schemeClr val="tx1"/>
                </a:solidFill>
              </a:rPr>
              <a:t> </a:t>
            </a:r>
            <a:r>
              <a:rPr lang="en-US" sz="2000" dirty="0">
                <a:solidFill>
                  <a:schemeClr val="tx1"/>
                </a:solidFill>
              </a:rPr>
              <a:t>za </a:t>
            </a:r>
            <a:r>
              <a:rPr lang="en-US" sz="2000" dirty="0" err="1">
                <a:solidFill>
                  <a:schemeClr val="tx1"/>
                </a:solidFill>
              </a:rPr>
              <a:t>povećanu</a:t>
            </a:r>
            <a:r>
              <a:rPr lang="en-US" sz="2000" dirty="0">
                <a:solidFill>
                  <a:schemeClr val="tx1"/>
                </a:solidFill>
              </a:rPr>
              <a:t> </a:t>
            </a:r>
            <a:r>
              <a:rPr lang="en-US" sz="2000" dirty="0" err="1">
                <a:solidFill>
                  <a:schemeClr val="tx1"/>
                </a:solidFill>
              </a:rPr>
              <a:t>ranjivost</a:t>
            </a:r>
            <a:r>
              <a:rPr lang="en-US" sz="2000" dirty="0">
                <a:solidFill>
                  <a:schemeClr val="tx1"/>
                </a:solidFill>
              </a:rPr>
              <a:t> </a:t>
            </a:r>
            <a:r>
              <a:rPr lang="en-US" sz="2000" dirty="0" err="1">
                <a:solidFill>
                  <a:schemeClr val="tx1"/>
                </a:solidFill>
              </a:rPr>
              <a:t>kod</a:t>
            </a:r>
            <a:r>
              <a:rPr lang="en-US" sz="2000" dirty="0">
                <a:solidFill>
                  <a:schemeClr val="tx1"/>
                </a:solidFill>
              </a:rPr>
              <a:t> </a:t>
            </a:r>
            <a:r>
              <a:rPr lang="en-US" sz="2000" dirty="0" err="1">
                <a:solidFill>
                  <a:schemeClr val="tx1"/>
                </a:solidFill>
              </a:rPr>
              <a:t>starijih</a:t>
            </a:r>
            <a:r>
              <a:rPr lang="en-US" sz="2000" dirty="0">
                <a:solidFill>
                  <a:schemeClr val="tx1"/>
                </a:solidFill>
              </a:rPr>
              <a:t> </a:t>
            </a:r>
            <a:r>
              <a:rPr lang="en-US" sz="2000" dirty="0" err="1">
                <a:solidFill>
                  <a:schemeClr val="tx1"/>
                </a:solidFill>
              </a:rPr>
              <a:t>osoba</a:t>
            </a:r>
            <a:r>
              <a:rPr lang="en-US" sz="2000" dirty="0">
                <a:solidFill>
                  <a:schemeClr val="tx1"/>
                </a:solidFill>
              </a:rPr>
              <a:t>. </a:t>
            </a:r>
            <a:r>
              <a:rPr lang="en-US" sz="2000" dirty="0" err="1">
                <a:solidFill>
                  <a:schemeClr val="tx1"/>
                </a:solidFill>
              </a:rPr>
              <a:t>Višestruki</a:t>
            </a:r>
            <a:r>
              <a:rPr lang="en-US" sz="2000" dirty="0">
                <a:solidFill>
                  <a:schemeClr val="tx1"/>
                </a:solidFill>
              </a:rPr>
              <a:t> </a:t>
            </a:r>
            <a:r>
              <a:rPr lang="en-US" sz="2000" dirty="0" err="1">
                <a:solidFill>
                  <a:schemeClr val="tx1"/>
                </a:solidFill>
              </a:rPr>
              <a:t>komorbiditeti</a:t>
            </a:r>
            <a:r>
              <a:rPr lang="en-US" sz="2000" dirty="0">
                <a:solidFill>
                  <a:schemeClr val="tx1"/>
                </a:solidFill>
              </a:rPr>
              <a:t> </a:t>
            </a:r>
            <a:r>
              <a:rPr lang="en-US" sz="2000" dirty="0" err="1">
                <a:solidFill>
                  <a:schemeClr val="tx1"/>
                </a:solidFill>
              </a:rPr>
              <a:t>kod</a:t>
            </a:r>
            <a:r>
              <a:rPr lang="en-US" sz="2000" dirty="0">
                <a:solidFill>
                  <a:schemeClr val="tx1"/>
                </a:solidFill>
              </a:rPr>
              <a:t> </a:t>
            </a:r>
            <a:r>
              <a:rPr lang="en-US" sz="2000" dirty="0" err="1">
                <a:solidFill>
                  <a:schemeClr val="tx1"/>
                </a:solidFill>
              </a:rPr>
              <a:t>starijih</a:t>
            </a:r>
            <a:r>
              <a:rPr lang="en-US" sz="2000" dirty="0">
                <a:solidFill>
                  <a:schemeClr val="tx1"/>
                </a:solidFill>
              </a:rPr>
              <a:t> </a:t>
            </a:r>
            <a:r>
              <a:rPr lang="en-US" sz="2000" dirty="0" err="1">
                <a:solidFill>
                  <a:schemeClr val="tx1"/>
                </a:solidFill>
              </a:rPr>
              <a:t>rezultiraju</a:t>
            </a:r>
            <a:r>
              <a:rPr lang="en-US" sz="2000" dirty="0">
                <a:solidFill>
                  <a:schemeClr val="tx1"/>
                </a:solidFill>
              </a:rPr>
              <a:t> </a:t>
            </a:r>
            <a:r>
              <a:rPr lang="en-US" sz="2000" dirty="0" err="1">
                <a:solidFill>
                  <a:schemeClr val="tx1"/>
                </a:solidFill>
              </a:rPr>
              <a:t>istovremenom</a:t>
            </a:r>
            <a:r>
              <a:rPr lang="en-US" sz="2000" dirty="0">
                <a:solidFill>
                  <a:schemeClr val="tx1"/>
                </a:solidFill>
              </a:rPr>
              <a:t> </a:t>
            </a:r>
            <a:r>
              <a:rPr lang="en-US" sz="2000" dirty="0" err="1">
                <a:solidFill>
                  <a:schemeClr val="tx1"/>
                </a:solidFill>
              </a:rPr>
              <a:t>upotrebom</a:t>
            </a:r>
            <a:r>
              <a:rPr lang="en-US" sz="2000" dirty="0">
                <a:solidFill>
                  <a:schemeClr val="tx1"/>
                </a:solidFill>
              </a:rPr>
              <a:t> </a:t>
            </a:r>
            <a:r>
              <a:rPr lang="en-US" sz="2000" dirty="0" err="1">
                <a:solidFill>
                  <a:schemeClr val="tx1"/>
                </a:solidFill>
              </a:rPr>
              <a:t>više</a:t>
            </a:r>
            <a:r>
              <a:rPr lang="en-US" sz="2000" dirty="0">
                <a:solidFill>
                  <a:schemeClr val="tx1"/>
                </a:solidFill>
              </a:rPr>
              <a:t> </a:t>
            </a:r>
            <a:r>
              <a:rPr lang="en-US" sz="2000" dirty="0" err="1">
                <a:solidFill>
                  <a:schemeClr val="tx1"/>
                </a:solidFill>
              </a:rPr>
              <a:t>lekova</a:t>
            </a:r>
            <a:r>
              <a:rPr lang="en-US" sz="2000" dirty="0">
                <a:solidFill>
                  <a:schemeClr val="tx1"/>
                </a:solidFill>
              </a:rPr>
              <a:t> (</a:t>
            </a:r>
            <a:r>
              <a:rPr lang="en-US" sz="2000" dirty="0" err="1">
                <a:solidFill>
                  <a:schemeClr val="tx1"/>
                </a:solidFill>
              </a:rPr>
              <a:t>polifarmacija</a:t>
            </a:r>
            <a:r>
              <a:rPr lang="en-US" sz="2000" dirty="0">
                <a:solidFill>
                  <a:schemeClr val="tx1"/>
                </a:solidFill>
              </a:rPr>
              <a:t>).</a:t>
            </a:r>
          </a:p>
          <a:p>
            <a:pPr lvl="1" defTabSz="342582">
              <a:lnSpc>
                <a:spcPct val="100000"/>
              </a:lnSpc>
              <a:spcBef>
                <a:spcPts val="0"/>
              </a:spcBef>
              <a:buFont typeface="Wingdings" panose="05000000000000000000" pitchFamily="2" charset="2"/>
              <a:buChar char="ü"/>
              <a:defRPr sz="1660">
                <a:solidFill>
                  <a:srgbClr val="7F7F7F"/>
                </a:solidFill>
              </a:defRPr>
            </a:pPr>
            <a:r>
              <a:rPr lang="en-US" sz="1800" dirty="0" err="1">
                <a:solidFill>
                  <a:schemeClr val="tx1"/>
                </a:solidFill>
              </a:rPr>
              <a:t>Lečenje</a:t>
            </a:r>
            <a:r>
              <a:rPr lang="en-US" sz="1800" dirty="0">
                <a:solidFill>
                  <a:schemeClr val="tx1"/>
                </a:solidFill>
              </a:rPr>
              <a:t> </a:t>
            </a:r>
            <a:r>
              <a:rPr lang="en-US" sz="1800" dirty="0" err="1">
                <a:solidFill>
                  <a:schemeClr val="tx1"/>
                </a:solidFill>
              </a:rPr>
              <a:t>hiperglikemije</a:t>
            </a:r>
            <a:r>
              <a:rPr lang="en-US" sz="1800" dirty="0">
                <a:solidFill>
                  <a:schemeClr val="tx1"/>
                </a:solidFill>
              </a:rPr>
              <a:t>, </a:t>
            </a:r>
            <a:r>
              <a:rPr lang="en-US" sz="1800" dirty="0" err="1">
                <a:solidFill>
                  <a:schemeClr val="tx1"/>
                </a:solidFill>
              </a:rPr>
              <a:t>mikrovaskularnih</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makrovaskularnih</a:t>
            </a:r>
            <a:r>
              <a:rPr lang="en-US" sz="1800" dirty="0">
                <a:solidFill>
                  <a:schemeClr val="tx1"/>
                </a:solidFill>
              </a:rPr>
              <a:t> </a:t>
            </a:r>
            <a:r>
              <a:rPr lang="en-US" sz="1800" dirty="0" err="1">
                <a:solidFill>
                  <a:schemeClr val="tx1"/>
                </a:solidFill>
              </a:rPr>
              <a:t>komplikacija</a:t>
            </a:r>
            <a:r>
              <a:rPr lang="en-US" sz="1800" dirty="0">
                <a:solidFill>
                  <a:schemeClr val="tx1"/>
                </a:solidFill>
              </a:rPr>
              <a:t>, </a:t>
            </a:r>
            <a:r>
              <a:rPr lang="en-US" sz="1800" dirty="0" err="1">
                <a:solidFill>
                  <a:schemeClr val="tx1"/>
                </a:solidFill>
              </a:rPr>
              <a:t>gerijatrijskih</a:t>
            </a:r>
            <a:r>
              <a:rPr lang="en-US" sz="1800" dirty="0">
                <a:solidFill>
                  <a:schemeClr val="tx1"/>
                </a:solidFill>
              </a:rPr>
              <a:t> </a:t>
            </a:r>
            <a:r>
              <a:rPr lang="en-US" sz="1800" dirty="0" err="1">
                <a:solidFill>
                  <a:schemeClr val="tx1"/>
                </a:solidFill>
              </a:rPr>
              <a:t>sindroma</a:t>
            </a:r>
            <a:r>
              <a:rPr lang="en-US" sz="1800" dirty="0">
                <a:solidFill>
                  <a:schemeClr val="tx1"/>
                </a:solidFill>
              </a:rPr>
              <a:t> </a:t>
            </a:r>
            <a:r>
              <a:rPr lang="en-US" sz="1800" dirty="0" err="1">
                <a:solidFill>
                  <a:schemeClr val="tx1"/>
                </a:solidFill>
              </a:rPr>
              <a:t>povezanih</a:t>
            </a:r>
            <a:r>
              <a:rPr lang="en-US" sz="1800" dirty="0">
                <a:solidFill>
                  <a:schemeClr val="tx1"/>
                </a:solidFill>
              </a:rPr>
              <a:t> </a:t>
            </a:r>
            <a:r>
              <a:rPr lang="en-US" sz="1800" dirty="0" err="1">
                <a:solidFill>
                  <a:schemeClr val="tx1"/>
                </a:solidFill>
              </a:rPr>
              <a:t>sa</a:t>
            </a:r>
            <a:r>
              <a:rPr lang="en-US" sz="1800" dirty="0">
                <a:solidFill>
                  <a:schemeClr val="tx1"/>
                </a:solidFill>
              </a:rPr>
              <a:t> </a:t>
            </a:r>
            <a:r>
              <a:rPr lang="en-US" sz="1800" dirty="0" err="1">
                <a:solidFill>
                  <a:schemeClr val="tx1"/>
                </a:solidFill>
              </a:rPr>
              <a:t>dijabetesom</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potencijalno</a:t>
            </a:r>
            <a:r>
              <a:rPr lang="en-US" sz="1800" dirty="0">
                <a:solidFill>
                  <a:schemeClr val="tx1"/>
                </a:solidFill>
              </a:rPr>
              <a:t> </a:t>
            </a:r>
            <a:r>
              <a:rPr lang="en-US" sz="1800" dirty="0" err="1">
                <a:solidFill>
                  <a:schemeClr val="tx1"/>
                </a:solidFill>
              </a:rPr>
              <a:t>ozbiljnih</a:t>
            </a:r>
            <a:r>
              <a:rPr lang="en-US" sz="1800" dirty="0">
                <a:solidFill>
                  <a:schemeClr val="tx1"/>
                </a:solidFill>
              </a:rPr>
              <a:t> </a:t>
            </a:r>
            <a:r>
              <a:rPr lang="en-US" sz="1800" dirty="0" err="1">
                <a:solidFill>
                  <a:schemeClr val="tx1"/>
                </a:solidFill>
              </a:rPr>
              <a:t>neželjenih</a:t>
            </a:r>
            <a:r>
              <a:rPr lang="en-US" sz="1800" dirty="0">
                <a:solidFill>
                  <a:schemeClr val="tx1"/>
                </a:solidFill>
              </a:rPr>
              <a:t> </a:t>
            </a:r>
            <a:r>
              <a:rPr lang="en-US" sz="1800" dirty="0" err="1">
                <a:solidFill>
                  <a:schemeClr val="tx1"/>
                </a:solidFill>
              </a:rPr>
              <a:t>efekata</a:t>
            </a:r>
            <a:r>
              <a:rPr lang="en-US" sz="1800" dirty="0">
                <a:solidFill>
                  <a:schemeClr val="tx1"/>
                </a:solidFill>
              </a:rPr>
              <a:t> </a:t>
            </a:r>
            <a:r>
              <a:rPr lang="en-US" sz="1800" dirty="0" err="1">
                <a:solidFill>
                  <a:schemeClr val="tx1"/>
                </a:solidFill>
              </a:rPr>
              <a:t>antidijabetičkih</a:t>
            </a:r>
            <a:r>
              <a:rPr lang="en-US" sz="1800" dirty="0">
                <a:solidFill>
                  <a:schemeClr val="tx1"/>
                </a:solidFill>
              </a:rPr>
              <a:t> </a:t>
            </a:r>
            <a:r>
              <a:rPr lang="en-US" sz="1800" dirty="0" err="1">
                <a:solidFill>
                  <a:schemeClr val="tx1"/>
                </a:solidFill>
              </a:rPr>
              <a:t>lekova</a:t>
            </a:r>
            <a:r>
              <a:rPr lang="en-US" sz="1800" dirty="0">
                <a:solidFill>
                  <a:schemeClr val="tx1"/>
                </a:solidFill>
              </a:rPr>
              <a:t> </a:t>
            </a:r>
            <a:r>
              <a:rPr lang="en-US" sz="1800" dirty="0" err="1">
                <a:solidFill>
                  <a:schemeClr val="tx1"/>
                </a:solidFill>
              </a:rPr>
              <a:t>doprinose</a:t>
            </a:r>
            <a:r>
              <a:rPr lang="en-US" sz="1800" dirty="0">
                <a:solidFill>
                  <a:schemeClr val="tx1"/>
                </a:solidFill>
              </a:rPr>
              <a:t> </a:t>
            </a:r>
            <a:r>
              <a:rPr lang="en-US" sz="1800" dirty="0" err="1">
                <a:solidFill>
                  <a:schemeClr val="tx1"/>
                </a:solidFill>
              </a:rPr>
              <a:t>polifarmaciji</a:t>
            </a:r>
            <a:r>
              <a:rPr lang="en-US" sz="1800" dirty="0">
                <a:solidFill>
                  <a:schemeClr val="tx1"/>
                </a:solidFill>
              </a:rPr>
              <a:t> </a:t>
            </a:r>
            <a:r>
              <a:rPr lang="en-US" sz="1800" dirty="0" err="1">
                <a:solidFill>
                  <a:schemeClr val="tx1"/>
                </a:solidFill>
              </a:rPr>
              <a:t>kod</a:t>
            </a:r>
            <a:r>
              <a:rPr lang="en-US" sz="1800" dirty="0">
                <a:solidFill>
                  <a:schemeClr val="tx1"/>
                </a:solidFill>
              </a:rPr>
              <a:t> </a:t>
            </a:r>
            <a:r>
              <a:rPr lang="en-US" sz="1800" dirty="0" err="1">
                <a:solidFill>
                  <a:schemeClr val="tx1"/>
                </a:solidFill>
              </a:rPr>
              <a:t>starijih</a:t>
            </a:r>
            <a:r>
              <a:rPr lang="en-US" sz="1800" dirty="0">
                <a:solidFill>
                  <a:schemeClr val="tx1"/>
                </a:solidFill>
              </a:rPr>
              <a:t> </a:t>
            </a:r>
            <a:r>
              <a:rPr lang="en-US" sz="1800" dirty="0" err="1">
                <a:solidFill>
                  <a:schemeClr val="tx1"/>
                </a:solidFill>
              </a:rPr>
              <a:t>osoba</a:t>
            </a:r>
            <a:r>
              <a:rPr lang="en-US" sz="1800" dirty="0">
                <a:solidFill>
                  <a:schemeClr val="tx1"/>
                </a:solidFill>
              </a:rPr>
              <a:t> </a:t>
            </a:r>
            <a:r>
              <a:rPr lang="en-US" sz="1800" dirty="0" err="1">
                <a:solidFill>
                  <a:schemeClr val="tx1"/>
                </a:solidFill>
              </a:rPr>
              <a:t>sa</a:t>
            </a:r>
            <a:r>
              <a:rPr lang="en-US" sz="1800" dirty="0">
                <a:solidFill>
                  <a:schemeClr val="tx1"/>
                </a:solidFill>
              </a:rPr>
              <a:t> </a:t>
            </a:r>
            <a:r>
              <a:rPr lang="en-US" sz="1800" dirty="0" err="1">
                <a:solidFill>
                  <a:schemeClr val="tx1"/>
                </a:solidFill>
              </a:rPr>
              <a:t>dijabetesom</a:t>
            </a:r>
            <a:r>
              <a:rPr lang="en-US" sz="1800" dirty="0">
                <a:solidFill>
                  <a:schemeClr val="tx1"/>
                </a:solidFill>
              </a:rPr>
              <a:t>. </a:t>
            </a:r>
          </a:p>
          <a:p>
            <a:pPr lvl="1" defTabSz="342582">
              <a:lnSpc>
                <a:spcPct val="100000"/>
              </a:lnSpc>
              <a:spcBef>
                <a:spcPts val="0"/>
              </a:spcBef>
              <a:buFont typeface="Wingdings" panose="05000000000000000000" pitchFamily="2" charset="2"/>
              <a:buChar char="ü"/>
              <a:defRPr sz="1660">
                <a:solidFill>
                  <a:srgbClr val="7F7F7F"/>
                </a:solidFill>
              </a:defRPr>
            </a:pPr>
            <a:r>
              <a:rPr lang="en-US" sz="1800" dirty="0">
                <a:solidFill>
                  <a:schemeClr val="tx1"/>
                </a:solidFill>
              </a:rPr>
              <a:t>Pored </a:t>
            </a:r>
            <a:r>
              <a:rPr lang="en-US" sz="1800" dirty="0" err="1">
                <a:solidFill>
                  <a:schemeClr val="tx1"/>
                </a:solidFill>
              </a:rPr>
              <a:t>antidijabetičkih</a:t>
            </a:r>
            <a:r>
              <a:rPr lang="en-US" sz="1800" dirty="0">
                <a:solidFill>
                  <a:schemeClr val="tx1"/>
                </a:solidFill>
              </a:rPr>
              <a:t> </a:t>
            </a:r>
            <a:r>
              <a:rPr lang="en-US" sz="1800" dirty="0" err="1">
                <a:solidFill>
                  <a:schemeClr val="tx1"/>
                </a:solidFill>
              </a:rPr>
              <a:t>lekova</a:t>
            </a:r>
            <a:r>
              <a:rPr lang="en-US" sz="1800" dirty="0">
                <a:solidFill>
                  <a:schemeClr val="tx1"/>
                </a:solidFill>
              </a:rPr>
              <a:t>, </a:t>
            </a:r>
            <a:r>
              <a:rPr lang="en-US" sz="1800" dirty="0" err="1">
                <a:solidFill>
                  <a:schemeClr val="tx1"/>
                </a:solidFill>
              </a:rPr>
              <a:t>obično</a:t>
            </a:r>
            <a:r>
              <a:rPr lang="en-US" sz="1800" dirty="0">
                <a:solidFill>
                  <a:schemeClr val="tx1"/>
                </a:solidFill>
              </a:rPr>
              <a:t> </a:t>
            </a:r>
            <a:r>
              <a:rPr lang="en-US" sz="1800" dirty="0" err="1">
                <a:solidFill>
                  <a:schemeClr val="tx1"/>
                </a:solidFill>
              </a:rPr>
              <a:t>uzimaju</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druge</a:t>
            </a:r>
            <a:r>
              <a:rPr lang="en-US" sz="1800" dirty="0">
                <a:solidFill>
                  <a:schemeClr val="tx1"/>
                </a:solidFill>
              </a:rPr>
              <a:t> </a:t>
            </a:r>
            <a:r>
              <a:rPr lang="en-US" sz="1800" dirty="0" err="1">
                <a:solidFill>
                  <a:schemeClr val="tx1"/>
                </a:solidFill>
              </a:rPr>
              <a:t>lekove</a:t>
            </a:r>
            <a:r>
              <a:rPr lang="en-US" sz="1800" dirty="0">
                <a:solidFill>
                  <a:schemeClr val="tx1"/>
                </a:solidFill>
              </a:rPr>
              <a:t> (</a:t>
            </a:r>
            <a:r>
              <a:rPr lang="en-US" sz="1800" dirty="0" err="1">
                <a:solidFill>
                  <a:schemeClr val="tx1"/>
                </a:solidFill>
              </a:rPr>
              <a:t>npr</a:t>
            </a:r>
            <a:r>
              <a:rPr lang="en-US" sz="1800" dirty="0">
                <a:solidFill>
                  <a:schemeClr val="tx1"/>
                </a:solidFill>
              </a:rPr>
              <a:t>. </a:t>
            </a:r>
            <a:r>
              <a:rPr lang="en-US" sz="1800" dirty="0" err="1">
                <a:solidFill>
                  <a:schemeClr val="tx1"/>
                </a:solidFill>
              </a:rPr>
              <a:t>salicilate</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antipsihotike</a:t>
            </a:r>
            <a:r>
              <a:rPr lang="en-US" sz="1800" dirty="0">
                <a:solidFill>
                  <a:schemeClr val="tx1"/>
                </a:solidFill>
              </a:rPr>
              <a:t>) koji </a:t>
            </a:r>
            <a:r>
              <a:rPr lang="en-US" sz="1800" dirty="0" err="1">
                <a:solidFill>
                  <a:schemeClr val="tx1"/>
                </a:solidFill>
              </a:rPr>
              <a:t>mogu</a:t>
            </a:r>
            <a:r>
              <a:rPr lang="en-US" sz="1800" dirty="0">
                <a:solidFill>
                  <a:schemeClr val="tx1"/>
                </a:solidFill>
              </a:rPr>
              <a:t> </a:t>
            </a:r>
            <a:r>
              <a:rPr lang="en-US" sz="1800" dirty="0" err="1">
                <a:solidFill>
                  <a:schemeClr val="tx1"/>
                </a:solidFill>
              </a:rPr>
              <a:t>uticati</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tx1"/>
                </a:solidFill>
              </a:rPr>
              <a:t>njihov</a:t>
            </a:r>
            <a:r>
              <a:rPr lang="en-US" sz="1800" dirty="0">
                <a:solidFill>
                  <a:schemeClr val="tx1"/>
                </a:solidFill>
              </a:rPr>
              <a:t> </a:t>
            </a:r>
            <a:r>
              <a:rPr lang="en-US" sz="1800" dirty="0" err="1">
                <a:solidFill>
                  <a:schemeClr val="tx1"/>
                </a:solidFill>
              </a:rPr>
              <a:t>termoregulacioni</a:t>
            </a:r>
            <a:r>
              <a:rPr lang="en-US" sz="1800" dirty="0">
                <a:solidFill>
                  <a:schemeClr val="tx1"/>
                </a:solidFill>
              </a:rPr>
              <a:t> </a:t>
            </a:r>
            <a:r>
              <a:rPr lang="en-US" sz="1800" dirty="0" err="1">
                <a:solidFill>
                  <a:schemeClr val="tx1"/>
                </a:solidFill>
              </a:rPr>
              <a:t>kapacitet</a:t>
            </a:r>
            <a:r>
              <a:rPr lang="en-US" sz="1800" dirty="0">
                <a:solidFill>
                  <a:schemeClr val="tx1"/>
                </a:solidFill>
              </a:rPr>
              <a:t>, </a:t>
            </a:r>
            <a:r>
              <a:rPr lang="en-US" sz="1800" dirty="0" err="1">
                <a:solidFill>
                  <a:schemeClr val="tx1"/>
                </a:solidFill>
              </a:rPr>
              <a:t>kao</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diuretike</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inhibitore</a:t>
            </a:r>
            <a:r>
              <a:rPr lang="en-US" sz="1800" dirty="0">
                <a:solidFill>
                  <a:schemeClr val="tx1"/>
                </a:solidFill>
              </a:rPr>
              <a:t> SGLT2, koji </a:t>
            </a:r>
            <a:r>
              <a:rPr lang="en-US" sz="1800" dirty="0" err="1">
                <a:solidFill>
                  <a:schemeClr val="tx1"/>
                </a:solidFill>
              </a:rPr>
              <a:t>ih</a:t>
            </a:r>
            <a:r>
              <a:rPr lang="en-US" sz="1800" dirty="0">
                <a:solidFill>
                  <a:schemeClr val="tx1"/>
                </a:solidFill>
              </a:rPr>
              <a:t> </a:t>
            </a:r>
            <a:r>
              <a:rPr lang="en-US" sz="1800" dirty="0" err="1">
                <a:solidFill>
                  <a:schemeClr val="tx1"/>
                </a:solidFill>
              </a:rPr>
              <a:t>čine</a:t>
            </a:r>
            <a:r>
              <a:rPr lang="en-US" sz="1800" dirty="0">
                <a:solidFill>
                  <a:schemeClr val="tx1"/>
                </a:solidFill>
              </a:rPr>
              <a:t> </a:t>
            </a:r>
            <a:r>
              <a:rPr lang="en-US" sz="1800" dirty="0" err="1">
                <a:solidFill>
                  <a:schemeClr val="tx1"/>
                </a:solidFill>
              </a:rPr>
              <a:t>posebno</a:t>
            </a:r>
            <a:r>
              <a:rPr lang="en-US" sz="1800" dirty="0">
                <a:solidFill>
                  <a:schemeClr val="tx1"/>
                </a:solidFill>
              </a:rPr>
              <a:t> </a:t>
            </a:r>
            <a:r>
              <a:rPr lang="en-US" sz="1800" dirty="0" err="1">
                <a:solidFill>
                  <a:schemeClr val="tx1"/>
                </a:solidFill>
              </a:rPr>
              <a:t>sklonom</a:t>
            </a:r>
            <a:r>
              <a:rPr lang="en-US" sz="1800" dirty="0">
                <a:solidFill>
                  <a:schemeClr val="tx1"/>
                </a:solidFill>
              </a:rPr>
              <a:t> </a:t>
            </a:r>
            <a:r>
              <a:rPr lang="en-US" sz="1800" dirty="0" err="1">
                <a:solidFill>
                  <a:schemeClr val="tx1"/>
                </a:solidFill>
              </a:rPr>
              <a:t>dehidraciji</a:t>
            </a:r>
            <a:r>
              <a:rPr lang="en-US" sz="1800" dirty="0">
                <a:solidFill>
                  <a:schemeClr val="tx1"/>
                </a:solidFill>
              </a:rPr>
              <a:t>.</a:t>
            </a:r>
            <a:endParaRPr lang="sr" sz="1600" dirty="0">
              <a:solidFill>
                <a:schemeClr val="tx1"/>
              </a:solidFill>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243840" y="567634"/>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algn="ctr" rtl="0"/>
            <a:r>
              <a:rPr lang="en-US" sz="2400" dirty="0" err="1">
                <a:solidFill>
                  <a:srgbClr val="C00000"/>
                </a:solidFill>
              </a:rPr>
              <a:t>Ekstremna</a:t>
            </a:r>
            <a:r>
              <a:rPr lang="en-US" sz="2400" dirty="0">
                <a:solidFill>
                  <a:srgbClr val="C00000"/>
                </a:solidFill>
              </a:rPr>
              <a:t> </a:t>
            </a:r>
            <a:r>
              <a:rPr lang="en-US" sz="2400" dirty="0" err="1">
                <a:solidFill>
                  <a:srgbClr val="C00000"/>
                </a:solidFill>
              </a:rPr>
              <a:t>osetljivost</a:t>
            </a:r>
            <a:r>
              <a:rPr lang="en-US" sz="2400" dirty="0">
                <a:solidFill>
                  <a:srgbClr val="C00000"/>
                </a:solidFill>
              </a:rPr>
              <a:t> </a:t>
            </a:r>
            <a:r>
              <a:rPr lang="en-US" sz="2400" dirty="0" err="1">
                <a:solidFill>
                  <a:srgbClr val="C00000"/>
                </a:solidFill>
              </a:rPr>
              <a:t>na</a:t>
            </a:r>
            <a:r>
              <a:rPr lang="en-US" sz="2400" dirty="0">
                <a:solidFill>
                  <a:srgbClr val="C00000"/>
                </a:solidFill>
              </a:rPr>
              <a:t> </a:t>
            </a:r>
            <a:r>
              <a:rPr lang="en-US" sz="2400" dirty="0" err="1">
                <a:solidFill>
                  <a:srgbClr val="C00000"/>
                </a:solidFill>
              </a:rPr>
              <a:t>toplotu</a:t>
            </a:r>
            <a:r>
              <a:rPr lang="en-US" sz="2400" dirty="0">
                <a:solidFill>
                  <a:srgbClr val="C00000"/>
                </a:solidFill>
              </a:rPr>
              <a:t> </a:t>
            </a:r>
            <a:r>
              <a:rPr lang="en-US" sz="2400" dirty="0" err="1">
                <a:solidFill>
                  <a:srgbClr val="C00000"/>
                </a:solidFill>
              </a:rPr>
              <a:t>kod</a:t>
            </a:r>
            <a:r>
              <a:rPr lang="en-US" sz="2400" dirty="0">
                <a:solidFill>
                  <a:srgbClr val="C00000"/>
                </a:solidFill>
              </a:rPr>
              <a:t> </a:t>
            </a:r>
            <a:r>
              <a:rPr lang="en-US" sz="2400" dirty="0" err="1">
                <a:solidFill>
                  <a:srgbClr val="C00000"/>
                </a:solidFill>
              </a:rPr>
              <a:t>starijih</a:t>
            </a:r>
            <a:r>
              <a:rPr lang="en-US" sz="2400" dirty="0">
                <a:solidFill>
                  <a:srgbClr val="C00000"/>
                </a:solidFill>
              </a:rPr>
              <a:t> </a:t>
            </a:r>
            <a:r>
              <a:rPr lang="en-US" sz="2400" dirty="0" err="1">
                <a:solidFill>
                  <a:srgbClr val="C00000"/>
                </a:solidFill>
              </a:rPr>
              <a:t>osoba</a:t>
            </a:r>
            <a:endParaRPr lang="sr" sz="2400" dirty="0">
              <a:solidFill>
                <a:srgbClr val="C00000"/>
              </a:solidFill>
            </a:endParaRPr>
          </a:p>
        </p:txBody>
      </p:sp>
      <p:sp>
        <p:nvSpPr>
          <p:cNvPr id="8" name="Tartalom helye 2">
            <a:extLst>
              <a:ext uri="{FF2B5EF4-FFF2-40B4-BE49-F238E27FC236}">
                <a16:creationId xmlns:a16="http://schemas.microsoft.com/office/drawing/2014/main" id="{40B3AEAC-7339-0A8B-4EF6-D25E8889A8DE}"/>
              </a:ext>
            </a:extLst>
          </p:cNvPr>
          <p:cNvSpPr txBox="1"/>
          <p:nvPr/>
        </p:nvSpPr>
        <p:spPr>
          <a:xfrm>
            <a:off x="9317952" y="361478"/>
            <a:ext cx="2630208" cy="86365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2859" tIns="22859" rIns="22859" bIns="22859" rtlCol="0">
            <a:noAutofit/>
          </a:bodyPr>
          <a:lstStyle/>
          <a:p>
            <a:pPr algn="r" defTabSz="228600">
              <a:defRPr sz="1200" i="1">
                <a:solidFill>
                  <a:srgbClr val="7F7F7F"/>
                </a:solidFill>
              </a:defRPr>
            </a:pPr>
            <a:r>
              <a:rPr lang="en-US" sz="1200" i="1" cap="all" dirty="0">
                <a:solidFill>
                  <a:srgbClr val="000000"/>
                </a:solidFill>
              </a:rPr>
              <a:t>doi: 10.1002/ajhb.23460.</a:t>
            </a:r>
          </a:p>
          <a:p>
            <a:pPr algn="r" defTabSz="228600">
              <a:defRPr sz="1200" i="1">
                <a:solidFill>
                  <a:srgbClr val="7F7F7F"/>
                </a:solidFill>
              </a:defRPr>
            </a:pPr>
            <a:r>
              <a:rPr lang="en-US" sz="1200" i="1" cap="all" dirty="0">
                <a:solidFill>
                  <a:srgbClr val="000000"/>
                </a:solidFill>
              </a:rPr>
              <a:t>DOI: 10.1016/j.envint.2020.105909.</a:t>
            </a:r>
          </a:p>
          <a:p>
            <a:pPr algn="r" defTabSz="228600">
              <a:defRPr sz="1200" i="1">
                <a:solidFill>
                  <a:srgbClr val="7F7F7F"/>
                </a:solidFill>
              </a:defRPr>
            </a:pPr>
            <a:r>
              <a:rPr lang="en-US" sz="1200" i="1" cap="all" dirty="0">
                <a:solidFill>
                  <a:srgbClr val="000000"/>
                </a:solidFill>
              </a:rPr>
              <a:t>DOI: 10.1016/j.cger.2014.08.017.</a:t>
            </a:r>
          </a:p>
          <a:p>
            <a:pPr algn="r" defTabSz="228600">
              <a:defRPr sz="1200" i="1">
                <a:solidFill>
                  <a:srgbClr val="7F7F7F"/>
                </a:solidFill>
              </a:defRPr>
            </a:pPr>
            <a:r>
              <a:rPr lang="en-US" sz="1200" i="1" cap="all" dirty="0">
                <a:solidFill>
                  <a:srgbClr val="000000"/>
                </a:solidFill>
              </a:rPr>
              <a:t>DOI: 10.1016/j.diabet.2020.10.003</a:t>
            </a:r>
            <a:r>
              <a:rPr lang="sr" sz="1200" i="1" dirty="0"/>
              <a:t>.</a:t>
            </a:r>
            <a:endParaRPr lang="en-US" sz="1200" i="1" dirty="0">
              <a:effectLst/>
            </a:endParaRPr>
          </a:p>
          <a:p>
            <a:pPr algn="r" defTabSz="228600" rtl="0">
              <a:defRPr sz="1200" i="1">
                <a:solidFill>
                  <a:srgbClr val="7F7F7F"/>
                </a:solidFill>
              </a:defRPr>
            </a:pPr>
            <a:endParaRPr lang="en-US" sz="1200" dirty="0">
              <a:effectLst/>
              <a:latin typeface="Helvetica Neue" panose="02000503000000020004" pitchFamily="2" charset="0"/>
            </a:endParaRPr>
          </a:p>
        </p:txBody>
      </p:sp>
    </p:spTree>
    <p:extLst>
      <p:ext uri="{BB962C8B-B14F-4D97-AF65-F5344CB8AC3E}">
        <p14:creationId xmlns:p14="http://schemas.microsoft.com/office/powerpoint/2010/main" val="3059710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147044" y="192557"/>
            <a:ext cx="11896826" cy="549635"/>
          </a:xfrm>
        </p:spPr>
        <p:txBody>
          <a:bodyPr rtlCol="0">
            <a:normAutofit fontScale="90000"/>
          </a:bodyPr>
          <a:lstStyle/>
          <a:p>
            <a:r>
              <a:rPr lang="en-US" b="1" dirty="0">
                <a:solidFill>
                  <a:schemeClr val="tx1"/>
                </a:solidFill>
              </a:rPr>
              <a:t>STUDIJA </a:t>
            </a:r>
            <a:r>
              <a:rPr lang="en-US" b="1" dirty="0" smtClean="0">
                <a:solidFill>
                  <a:schemeClr val="tx1"/>
                </a:solidFill>
              </a:rPr>
              <a:t>SLUČAJA</a:t>
            </a:r>
            <a:r>
              <a:rPr lang="hu-HU" b="1" dirty="0" smtClean="0">
                <a:solidFill>
                  <a:schemeClr val="tx1"/>
                </a:solidFill>
              </a:rPr>
              <a:t> - </a:t>
            </a:r>
            <a:r>
              <a:rPr lang="en-US" dirty="0" err="1" smtClean="0">
                <a:solidFill>
                  <a:srgbClr val="C00000"/>
                </a:solidFill>
              </a:rPr>
              <a:t>Ekstremna</a:t>
            </a:r>
            <a:r>
              <a:rPr lang="en-US" dirty="0" smtClean="0">
                <a:solidFill>
                  <a:srgbClr val="C00000"/>
                </a:solidFill>
              </a:rPr>
              <a:t> </a:t>
            </a:r>
            <a:r>
              <a:rPr lang="en-US" dirty="0" err="1">
                <a:solidFill>
                  <a:srgbClr val="C00000"/>
                </a:solidFill>
              </a:rPr>
              <a:t>osetljivost</a:t>
            </a:r>
            <a:r>
              <a:rPr lang="en-US" dirty="0">
                <a:solidFill>
                  <a:srgbClr val="C00000"/>
                </a:solidFill>
              </a:rPr>
              <a:t> </a:t>
            </a:r>
            <a:r>
              <a:rPr lang="en-US" dirty="0" err="1">
                <a:solidFill>
                  <a:srgbClr val="C00000"/>
                </a:solidFill>
              </a:rPr>
              <a:t>na</a:t>
            </a:r>
            <a:r>
              <a:rPr lang="en-US" dirty="0">
                <a:solidFill>
                  <a:srgbClr val="C00000"/>
                </a:solidFill>
              </a:rPr>
              <a:t> </a:t>
            </a:r>
            <a:r>
              <a:rPr lang="en-US" dirty="0" err="1">
                <a:solidFill>
                  <a:srgbClr val="C00000"/>
                </a:solidFill>
              </a:rPr>
              <a:t>toplotu</a:t>
            </a:r>
            <a:r>
              <a:rPr lang="en-US" dirty="0">
                <a:solidFill>
                  <a:srgbClr val="C00000"/>
                </a:solidFill>
              </a:rPr>
              <a:t> </a:t>
            </a:r>
            <a:r>
              <a:rPr lang="en-US" dirty="0" err="1">
                <a:solidFill>
                  <a:srgbClr val="C00000"/>
                </a:solidFill>
              </a:rPr>
              <a:t>kod</a:t>
            </a:r>
            <a:r>
              <a:rPr lang="en-US" dirty="0">
                <a:solidFill>
                  <a:srgbClr val="C00000"/>
                </a:solidFill>
              </a:rPr>
              <a:t> </a:t>
            </a:r>
            <a:r>
              <a:rPr lang="en-US" dirty="0" err="1">
                <a:solidFill>
                  <a:srgbClr val="C00000"/>
                </a:solidFill>
              </a:rPr>
              <a:t>starijih</a:t>
            </a:r>
            <a:r>
              <a:rPr lang="en-US" dirty="0">
                <a:solidFill>
                  <a:srgbClr val="C00000"/>
                </a:solidFill>
              </a:rPr>
              <a:t> </a:t>
            </a:r>
            <a:r>
              <a:rPr lang="en-US" dirty="0" err="1" smtClean="0">
                <a:solidFill>
                  <a:srgbClr val="C00000"/>
                </a:solidFill>
              </a:rPr>
              <a:t>osoba</a:t>
            </a:r>
            <a:endParaRPr lang="sr" b="1" dirty="0">
              <a:solidFill>
                <a:schemeClr val="tx1"/>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47587" y="2316823"/>
            <a:ext cx="2192803" cy="3133711"/>
          </a:xfrm>
        </p:spPr>
        <p:txBody>
          <a:bodyPr rtlCol="0">
            <a:normAutofit/>
          </a:bodyPr>
          <a:lstStyle/>
          <a:p>
            <a:pPr defTabSz="346709" rtl="0">
              <a:lnSpc>
                <a:spcPct val="120000"/>
              </a:lnSpc>
              <a:spcBef>
                <a:spcPts val="0"/>
              </a:spcBef>
              <a:defRPr sz="1900">
                <a:solidFill>
                  <a:srgbClr val="7F7F7F"/>
                </a:solidFill>
              </a:defRPr>
            </a:pPr>
            <a:endParaRPr lang="en-US" sz="1800" dirty="0"/>
          </a:p>
          <a:p>
            <a:pPr marL="582740" lvl="1" indent="0" defTabSz="799164" rtl="0">
              <a:lnSpc>
                <a:spcPct val="120000"/>
              </a:lnSpc>
              <a:spcBef>
                <a:spcPts val="1400"/>
              </a:spcBef>
              <a:buSzPct val="100000"/>
              <a:buNone/>
              <a:defRPr>
                <a:solidFill>
                  <a:srgbClr val="7F7F7F"/>
                </a:solidFill>
              </a:defRPr>
            </a:pPr>
            <a:endParaRPr lang="en-US" sz="1800" dirty="0"/>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192505" y="783296"/>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algn="ctr" rtl="0"/>
            <a:endParaRPr lang="sr" sz="2400" dirty="0">
              <a:solidFill>
                <a:srgbClr val="C00000"/>
              </a:solidFill>
            </a:endParaRPr>
          </a:p>
        </p:txBody>
      </p:sp>
      <p:pic>
        <p:nvPicPr>
          <p:cNvPr id="9" name="Picture 9">
            <a:extLst>
              <a:ext uri="{FF2B5EF4-FFF2-40B4-BE49-F238E27FC236}">
                <a16:creationId xmlns:a16="http://schemas.microsoft.com/office/drawing/2014/main" id="{DD56AE5A-C53A-6664-937F-F926A26983E2}"/>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37422" t="8211" r="1023" b="7244"/>
          <a:stretch/>
        </p:blipFill>
        <p:spPr>
          <a:xfrm>
            <a:off x="2385308" y="995353"/>
            <a:ext cx="7420298" cy="5143615"/>
          </a:xfrm>
          <a:prstGeom prst="rect">
            <a:avLst/>
          </a:prstGeom>
          <a:ln w="12700">
            <a:solidFill>
              <a:schemeClr val="bg1">
                <a:lumMod val="50000"/>
              </a:schemeClr>
            </a:solidFill>
          </a:ln>
        </p:spPr>
      </p:pic>
      <p:sp>
        <p:nvSpPr>
          <p:cNvPr id="8" name="Environ Int. 2020 Nov;144:105909.">
            <a:extLst>
              <a:ext uri="{FF2B5EF4-FFF2-40B4-BE49-F238E27FC236}">
                <a16:creationId xmlns:a16="http://schemas.microsoft.com/office/drawing/2014/main" id="{909BC84A-586E-9C8A-87A6-EF4272358CD8}"/>
              </a:ext>
            </a:extLst>
          </p:cNvPr>
          <p:cNvSpPr txBox="1"/>
          <p:nvPr/>
        </p:nvSpPr>
        <p:spPr>
          <a:xfrm>
            <a:off x="9851067" y="6138968"/>
            <a:ext cx="2356237"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lvl1pPr defTabSz="228600">
              <a:defRPr sz="1100" i="1">
                <a:solidFill>
                  <a:srgbClr val="7F7F7F"/>
                </a:solidFill>
              </a:defRPr>
            </a:lvl1pPr>
          </a:lstStyle>
          <a:p>
            <a:pPr algn="r" rtl="0"/>
            <a:r>
              <a:rPr lang="sr" sz="1200" i="1" dirty="0">
                <a:solidFill>
                  <a:schemeClr val="tx1"/>
                </a:solidFill>
                <a:effectLst/>
              </a:rPr>
              <a:t>DOI: 10.1016/j.envint.2020.105909.</a:t>
            </a:r>
          </a:p>
        </p:txBody>
      </p:sp>
    </p:spTree>
    <p:extLst>
      <p:ext uri="{BB962C8B-B14F-4D97-AF65-F5344CB8AC3E}">
        <p14:creationId xmlns:p14="http://schemas.microsoft.com/office/powerpoint/2010/main" val="25128663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rtlCol="0">
            <a:normAutofit/>
          </a:bodyPr>
          <a:lstStyle/>
          <a:p>
            <a:pPr rtl="0"/>
            <a:r>
              <a:rPr lang="en-US" b="1" dirty="0" err="1">
                <a:solidFill>
                  <a:schemeClr val="tx1"/>
                </a:solidFill>
              </a:rPr>
              <a:t>Uticaj</a:t>
            </a:r>
            <a:r>
              <a:rPr lang="en-US" b="1" dirty="0">
                <a:solidFill>
                  <a:schemeClr val="tx1"/>
                </a:solidFill>
              </a:rPr>
              <a:t> KP </a:t>
            </a:r>
            <a:r>
              <a:rPr lang="en-US" b="1" dirty="0" err="1">
                <a:solidFill>
                  <a:schemeClr val="tx1"/>
                </a:solidFill>
              </a:rPr>
              <a:t>na</a:t>
            </a:r>
            <a:r>
              <a:rPr lang="en-US" b="1" dirty="0">
                <a:solidFill>
                  <a:schemeClr val="tx1"/>
                </a:solidFill>
              </a:rPr>
              <a:t> </a:t>
            </a:r>
            <a:r>
              <a:rPr lang="en-US" b="1" dirty="0" err="1">
                <a:solidFill>
                  <a:schemeClr val="tx1"/>
                </a:solidFill>
              </a:rPr>
              <a:t>metaboličke</a:t>
            </a:r>
            <a:r>
              <a:rPr lang="en-US" b="1" dirty="0">
                <a:solidFill>
                  <a:schemeClr val="tx1"/>
                </a:solidFill>
              </a:rPr>
              <a:t> </a:t>
            </a:r>
            <a:r>
              <a:rPr lang="en-US" b="1" dirty="0" err="1">
                <a:solidFill>
                  <a:schemeClr val="tx1"/>
                </a:solidFill>
              </a:rPr>
              <a:t>poremećaje</a:t>
            </a:r>
            <a:endParaRPr lang="sr" b="1" dirty="0">
              <a:solidFill>
                <a:schemeClr val="tx1"/>
              </a:solidFill>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192505" y="644563"/>
            <a:ext cx="12179807" cy="770999"/>
          </a:xfrm>
          <a:prstGeom prst="rect">
            <a:avLst/>
          </a:prstGeom>
        </p:spPr>
        <p:txBody>
          <a:bodyPr vert="horz" lIns="91440" tIns="45720" rIns="91440" bIns="45720" rtlCol="0" anchor="ctr">
            <a:normAutofit fontScale="82500" lnSpcReduction="2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lnSpc>
                <a:spcPct val="130000"/>
              </a:lnSpc>
            </a:pPr>
            <a:r>
              <a:rPr lang="en-US" sz="2400" dirty="0" err="1">
                <a:solidFill>
                  <a:srgbClr val="0481C9"/>
                </a:solidFill>
              </a:rPr>
              <a:t>Potencijalni</a:t>
            </a:r>
            <a:r>
              <a:rPr lang="en-US" sz="2400" dirty="0">
                <a:solidFill>
                  <a:srgbClr val="0481C9"/>
                </a:solidFill>
              </a:rPr>
              <a:t> </a:t>
            </a:r>
            <a:r>
              <a:rPr lang="en-US" sz="2400" dirty="0" err="1">
                <a:solidFill>
                  <a:srgbClr val="0481C9"/>
                </a:solidFill>
              </a:rPr>
              <a:t>putevi</a:t>
            </a:r>
            <a:r>
              <a:rPr lang="en-US" sz="2400" dirty="0">
                <a:solidFill>
                  <a:srgbClr val="0481C9"/>
                </a:solidFill>
              </a:rPr>
              <a:t> </a:t>
            </a:r>
            <a:r>
              <a:rPr lang="en-US" sz="2400" dirty="0" smtClean="0">
                <a:solidFill>
                  <a:srgbClr val="0481C9"/>
                </a:solidFill>
              </a:rPr>
              <a:t>|</a:t>
            </a:r>
            <a:r>
              <a:rPr lang="hu-HU" sz="2400" dirty="0" smtClean="0">
                <a:solidFill>
                  <a:srgbClr val="0481C9"/>
                </a:solidFill>
              </a:rPr>
              <a:t/>
            </a:r>
            <a:br>
              <a:rPr lang="hu-HU" sz="2400" dirty="0" smtClean="0">
                <a:solidFill>
                  <a:srgbClr val="0481C9"/>
                </a:solidFill>
              </a:rPr>
            </a:br>
            <a:r>
              <a:rPr lang="en-US" sz="2400" dirty="0" err="1" smtClean="0">
                <a:solidFill>
                  <a:schemeClr val="bg2">
                    <a:lumMod val="25000"/>
                  </a:schemeClr>
                </a:solidFill>
              </a:rPr>
              <a:t>zagađenje</a:t>
            </a:r>
            <a:r>
              <a:rPr lang="en-US" sz="2400" dirty="0" smtClean="0">
                <a:solidFill>
                  <a:schemeClr val="bg2">
                    <a:lumMod val="25000"/>
                  </a:schemeClr>
                </a:solidFill>
              </a:rPr>
              <a:t> </a:t>
            </a:r>
            <a:r>
              <a:rPr lang="en-US" sz="2400" dirty="0" err="1">
                <a:solidFill>
                  <a:schemeClr val="bg2">
                    <a:lumMod val="25000"/>
                  </a:schemeClr>
                </a:solidFill>
              </a:rPr>
              <a:t>ambijentalnog</a:t>
            </a:r>
            <a:r>
              <a:rPr lang="en-US" sz="2400" dirty="0">
                <a:solidFill>
                  <a:schemeClr val="bg2">
                    <a:lumMod val="25000"/>
                  </a:schemeClr>
                </a:solidFill>
              </a:rPr>
              <a:t> </a:t>
            </a:r>
            <a:r>
              <a:rPr lang="en-US" sz="2400" dirty="0" err="1">
                <a:solidFill>
                  <a:schemeClr val="bg2">
                    <a:lumMod val="25000"/>
                  </a:schemeClr>
                </a:solidFill>
              </a:rPr>
              <a:t>vazduha</a:t>
            </a:r>
            <a:r>
              <a:rPr lang="en-US" sz="2400" dirty="0">
                <a:solidFill>
                  <a:schemeClr val="bg2">
                    <a:lumMod val="25000"/>
                  </a:schemeClr>
                </a:solidFill>
              </a:rPr>
              <a:t> </a:t>
            </a:r>
            <a:r>
              <a:rPr lang="en-US" sz="2400" dirty="0" err="1">
                <a:solidFill>
                  <a:schemeClr val="bg2">
                    <a:lumMod val="25000"/>
                  </a:schemeClr>
                </a:solidFill>
              </a:rPr>
              <a:t>i</a:t>
            </a:r>
            <a:r>
              <a:rPr lang="en-US" sz="2400" dirty="0">
                <a:solidFill>
                  <a:schemeClr val="bg2">
                    <a:lumMod val="25000"/>
                  </a:schemeClr>
                </a:solidFill>
              </a:rPr>
              <a:t> dim od </a:t>
            </a:r>
            <a:r>
              <a:rPr lang="en-US" sz="2400" dirty="0" err="1">
                <a:solidFill>
                  <a:schemeClr val="bg2">
                    <a:lumMod val="25000"/>
                  </a:schemeClr>
                </a:solidFill>
              </a:rPr>
              <a:t>šumskih</a:t>
            </a:r>
            <a:r>
              <a:rPr lang="en-US" sz="2400" dirty="0">
                <a:solidFill>
                  <a:schemeClr val="bg2">
                    <a:lumMod val="25000"/>
                  </a:schemeClr>
                </a:solidFill>
              </a:rPr>
              <a:t> </a:t>
            </a:r>
            <a:r>
              <a:rPr lang="en-US" sz="2400" dirty="0" err="1">
                <a:solidFill>
                  <a:schemeClr val="bg2">
                    <a:lumMod val="25000"/>
                  </a:schemeClr>
                </a:solidFill>
              </a:rPr>
              <a:t>požara</a:t>
            </a:r>
            <a:endParaRPr lang="sr" sz="2400" dirty="0">
              <a:solidFill>
                <a:schemeClr val="bg2">
                  <a:lumMod val="25000"/>
                </a:schemeClr>
              </a:solidFill>
            </a:endParaRPr>
          </a:p>
        </p:txBody>
      </p:sp>
      <p:pic>
        <p:nvPicPr>
          <p:cNvPr id="8" name="Picture 7">
            <a:extLst>
              <a:ext uri="{FF2B5EF4-FFF2-40B4-BE49-F238E27FC236}">
                <a16:creationId xmlns:a16="http://schemas.microsoft.com/office/drawing/2014/main" id="{9975E9F8-D6CF-03DC-9411-44C521B5CEC9}"/>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p:blipFill>
        <p:spPr>
          <a:xfrm>
            <a:off x="6875585" y="65086"/>
            <a:ext cx="4829555" cy="6291836"/>
          </a:xfrm>
          <a:prstGeom prst="rect">
            <a:avLst/>
          </a:prstGeom>
        </p:spPr>
      </p:pic>
      <p:sp>
        <p:nvSpPr>
          <p:cNvPr id="9" name="Diabetes. 2012 Dec; 61(12): 3037–3045.">
            <a:extLst>
              <a:ext uri="{FF2B5EF4-FFF2-40B4-BE49-F238E27FC236}">
                <a16:creationId xmlns:a16="http://schemas.microsoft.com/office/drawing/2014/main" id="{9A1EF540-F03C-A944-5921-924C2AFF5391}"/>
              </a:ext>
            </a:extLst>
          </p:cNvPr>
          <p:cNvSpPr txBox="1"/>
          <p:nvPr/>
        </p:nvSpPr>
        <p:spPr>
          <a:xfrm>
            <a:off x="192505" y="5982858"/>
            <a:ext cx="1970090" cy="3590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rtlCol="0" anchor="ctr">
            <a:spAutoFit/>
          </a:bodyPr>
          <a:lstStyle>
            <a:lvl1pPr algn="ctr" defTabSz="292100">
              <a:defRPr sz="1200" i="1">
                <a:solidFill>
                  <a:srgbClr val="7F7F7F"/>
                </a:solidFill>
              </a:defRPr>
            </a:lvl1pPr>
          </a:lstStyle>
          <a:p>
            <a:pPr algn="l" rtl="0"/>
            <a:r>
              <a:rPr lang="sr" sz="1000" cap="all" dirty="0">
                <a:solidFill>
                  <a:schemeClr val="tx1"/>
                </a:solidFill>
              </a:rPr>
              <a:t>doi</a:t>
            </a:r>
            <a:r>
              <a:rPr lang="sr" sz="1000" dirty="0">
                <a:solidFill>
                  <a:schemeClr val="tx1"/>
                </a:solidFill>
              </a:rPr>
              <a:t>:10.1371/journal.pmed.1003767.</a:t>
            </a:r>
          </a:p>
          <a:p>
            <a:pPr algn="l" rtl="0"/>
            <a:r>
              <a:rPr lang="en-US" sz="1000" cap="all" dirty="0">
                <a:solidFill>
                  <a:schemeClr val="tx1"/>
                </a:solidFill>
              </a:rPr>
              <a:t>DOI</a:t>
            </a:r>
            <a:r>
              <a:rPr lang="sr" sz="1000" cap="all" dirty="0">
                <a:solidFill>
                  <a:schemeClr val="tx1"/>
                </a:solidFill>
              </a:rPr>
              <a:t>:</a:t>
            </a:r>
            <a:r>
              <a:rPr lang="sr" sz="1000" dirty="0">
                <a:solidFill>
                  <a:schemeClr val="tx1"/>
                </a:solidFill>
              </a:rPr>
              <a:t> 10.2337/db12-0190.</a:t>
            </a:r>
            <a:r>
              <a:rPr sz="1000" dirty="0"/>
              <a:t>.</a:t>
            </a:r>
          </a:p>
        </p:txBody>
      </p:sp>
      <p:sp>
        <p:nvSpPr>
          <p:cNvPr id="6" name="Téglalap 5"/>
          <p:cNvSpPr/>
          <p:nvPr/>
        </p:nvSpPr>
        <p:spPr>
          <a:xfrm>
            <a:off x="254977" y="2392698"/>
            <a:ext cx="6559062" cy="2613023"/>
          </a:xfrm>
          <a:prstGeom prst="rect">
            <a:avLst/>
          </a:prstGeom>
        </p:spPr>
        <p:txBody>
          <a:bodyPr wrap="square">
            <a:spAutoFit/>
          </a:bodyPr>
          <a:lstStyle/>
          <a:p>
            <a:pPr algn="just">
              <a:lnSpc>
                <a:spcPct val="130000"/>
              </a:lnSpc>
            </a:pPr>
            <a:r>
              <a:rPr lang="hu-HU" dirty="0" err="1"/>
              <a:t>Pretpostavljeni</a:t>
            </a:r>
            <a:r>
              <a:rPr lang="hu-HU" dirty="0"/>
              <a:t> </a:t>
            </a:r>
            <a:r>
              <a:rPr lang="hu-HU" dirty="0" err="1"/>
              <a:t>mehanizmi</a:t>
            </a:r>
            <a:r>
              <a:rPr lang="hu-HU" dirty="0"/>
              <a:t> </a:t>
            </a:r>
            <a:r>
              <a:rPr lang="hu-HU" dirty="0" err="1"/>
              <a:t>kardiometaboličkih</a:t>
            </a:r>
            <a:r>
              <a:rPr lang="hu-HU" dirty="0"/>
              <a:t> </a:t>
            </a:r>
            <a:r>
              <a:rPr lang="hu-HU" dirty="0" err="1"/>
              <a:t>bolesti</a:t>
            </a:r>
            <a:r>
              <a:rPr lang="hu-HU" dirty="0"/>
              <a:t> </a:t>
            </a:r>
            <a:r>
              <a:rPr lang="hu-HU" dirty="0" err="1"/>
              <a:t>posredovanih</a:t>
            </a:r>
            <a:r>
              <a:rPr lang="hu-HU" dirty="0"/>
              <a:t> </a:t>
            </a:r>
            <a:r>
              <a:rPr lang="hu-HU" dirty="0" err="1"/>
              <a:t>zagađenjem</a:t>
            </a:r>
            <a:r>
              <a:rPr lang="hu-HU" dirty="0"/>
              <a:t> </a:t>
            </a:r>
            <a:r>
              <a:rPr lang="hu-HU" dirty="0" err="1"/>
              <a:t>vazduha</a:t>
            </a:r>
            <a:r>
              <a:rPr lang="hu-HU" dirty="0"/>
              <a:t>, </a:t>
            </a:r>
            <a:r>
              <a:rPr lang="hu-HU" dirty="0" err="1"/>
              <a:t>pri</a:t>
            </a:r>
            <a:r>
              <a:rPr lang="hu-HU" dirty="0"/>
              <a:t> </a:t>
            </a:r>
            <a:r>
              <a:rPr lang="hu-HU" dirty="0" err="1"/>
              <a:t>čemu</a:t>
            </a:r>
            <a:r>
              <a:rPr lang="hu-HU" dirty="0"/>
              <a:t> </a:t>
            </a:r>
            <a:r>
              <a:rPr lang="hu-HU" dirty="0" err="1"/>
              <a:t>inhalacioni</a:t>
            </a:r>
            <a:r>
              <a:rPr lang="hu-HU" dirty="0"/>
              <a:t> </a:t>
            </a:r>
            <a:r>
              <a:rPr lang="hu-HU" dirty="0" err="1"/>
              <a:t>ili</a:t>
            </a:r>
            <a:r>
              <a:rPr lang="hu-HU" dirty="0"/>
              <a:t> </a:t>
            </a:r>
            <a:r>
              <a:rPr lang="hu-HU" dirty="0" err="1"/>
              <a:t>nutritivni</a:t>
            </a:r>
            <a:r>
              <a:rPr lang="hu-HU" dirty="0"/>
              <a:t> </a:t>
            </a:r>
            <a:r>
              <a:rPr lang="hu-HU" dirty="0" err="1"/>
              <a:t>signali</a:t>
            </a:r>
            <a:r>
              <a:rPr lang="hu-HU" dirty="0"/>
              <a:t>, </a:t>
            </a:r>
            <a:r>
              <a:rPr lang="hu-HU" dirty="0" err="1"/>
              <a:t>direktno</a:t>
            </a:r>
            <a:r>
              <a:rPr lang="hu-HU" dirty="0"/>
              <a:t> </a:t>
            </a:r>
            <a:r>
              <a:rPr lang="hu-HU" dirty="0" err="1"/>
              <a:t>ili</a:t>
            </a:r>
            <a:r>
              <a:rPr lang="hu-HU" dirty="0"/>
              <a:t> </a:t>
            </a:r>
            <a:r>
              <a:rPr lang="hu-HU" dirty="0" err="1"/>
              <a:t>putem</a:t>
            </a:r>
            <a:r>
              <a:rPr lang="hu-HU" dirty="0"/>
              <a:t> </a:t>
            </a:r>
            <a:r>
              <a:rPr lang="hu-HU" dirty="0" err="1"/>
              <a:t>stvaranja</a:t>
            </a:r>
            <a:r>
              <a:rPr lang="hu-HU" dirty="0"/>
              <a:t> </a:t>
            </a:r>
            <a:r>
              <a:rPr lang="hu-HU" dirty="0" err="1"/>
              <a:t>signala</a:t>
            </a:r>
            <a:r>
              <a:rPr lang="hu-HU" dirty="0"/>
              <a:t> </a:t>
            </a:r>
            <a:r>
              <a:rPr lang="hu-HU" dirty="0" err="1"/>
              <a:t>kao</a:t>
            </a:r>
            <a:r>
              <a:rPr lang="hu-HU" dirty="0"/>
              <a:t> </a:t>
            </a:r>
            <a:r>
              <a:rPr lang="hu-HU" dirty="0" err="1"/>
              <a:t>što</a:t>
            </a:r>
            <a:r>
              <a:rPr lang="hu-HU" dirty="0"/>
              <a:t> </a:t>
            </a:r>
            <a:r>
              <a:rPr lang="hu-HU" dirty="0" err="1"/>
              <a:t>su</a:t>
            </a:r>
            <a:r>
              <a:rPr lang="hu-HU" dirty="0"/>
              <a:t> DAMP-ovi (</a:t>
            </a:r>
            <a:r>
              <a:rPr lang="hu-HU" dirty="0" err="1"/>
              <a:t>damage-associated</a:t>
            </a:r>
            <a:r>
              <a:rPr lang="hu-HU" dirty="0"/>
              <a:t> </a:t>
            </a:r>
            <a:r>
              <a:rPr lang="hu-HU" dirty="0" err="1"/>
              <a:t>molecular</a:t>
            </a:r>
            <a:r>
              <a:rPr lang="hu-HU" dirty="0"/>
              <a:t> </a:t>
            </a:r>
            <a:r>
              <a:rPr lang="hu-HU" dirty="0" err="1"/>
              <a:t>patterns</a:t>
            </a:r>
            <a:r>
              <a:rPr lang="hu-HU" dirty="0"/>
              <a:t> – </a:t>
            </a:r>
            <a:r>
              <a:rPr lang="hu-HU" dirty="0" err="1"/>
              <a:t>molekulski</a:t>
            </a:r>
            <a:r>
              <a:rPr lang="hu-HU" dirty="0"/>
              <a:t> </a:t>
            </a:r>
            <a:r>
              <a:rPr lang="hu-HU" dirty="0" err="1"/>
              <a:t>obrasci</a:t>
            </a:r>
            <a:r>
              <a:rPr lang="hu-HU" dirty="0"/>
              <a:t> </a:t>
            </a:r>
            <a:r>
              <a:rPr lang="hu-HU" dirty="0" err="1"/>
              <a:t>povezani</a:t>
            </a:r>
            <a:r>
              <a:rPr lang="hu-HU" dirty="0"/>
              <a:t> </a:t>
            </a:r>
            <a:r>
              <a:rPr lang="hu-HU" dirty="0" err="1"/>
              <a:t>sa</a:t>
            </a:r>
            <a:r>
              <a:rPr lang="hu-HU" dirty="0"/>
              <a:t> </a:t>
            </a:r>
            <a:r>
              <a:rPr lang="hu-HU" dirty="0" err="1"/>
              <a:t>oštećenjem</a:t>
            </a:r>
            <a:r>
              <a:rPr lang="hu-HU" dirty="0"/>
              <a:t>), </a:t>
            </a:r>
            <a:r>
              <a:rPr lang="hu-HU" dirty="0" err="1"/>
              <a:t>mogu</a:t>
            </a:r>
            <a:r>
              <a:rPr lang="hu-HU" dirty="0"/>
              <a:t> </a:t>
            </a:r>
            <a:r>
              <a:rPr lang="hu-HU" dirty="0" err="1"/>
              <a:t>služiti</a:t>
            </a:r>
            <a:r>
              <a:rPr lang="hu-HU" dirty="0"/>
              <a:t> </a:t>
            </a:r>
            <a:r>
              <a:rPr lang="hu-HU" dirty="0" err="1"/>
              <a:t>za</a:t>
            </a:r>
            <a:r>
              <a:rPr lang="hu-HU" dirty="0"/>
              <a:t> </a:t>
            </a:r>
            <a:r>
              <a:rPr lang="hu-HU" dirty="0" err="1"/>
              <a:t>aktivaciju</a:t>
            </a:r>
            <a:r>
              <a:rPr lang="hu-HU" dirty="0"/>
              <a:t> </a:t>
            </a:r>
            <a:r>
              <a:rPr lang="hu-HU" dirty="0" err="1"/>
              <a:t>urođenih</a:t>
            </a:r>
            <a:r>
              <a:rPr lang="hu-HU" dirty="0"/>
              <a:t> </a:t>
            </a:r>
            <a:r>
              <a:rPr lang="hu-HU" dirty="0" err="1"/>
              <a:t>imunih</a:t>
            </a:r>
            <a:r>
              <a:rPr lang="hu-HU" dirty="0"/>
              <a:t> </a:t>
            </a:r>
            <a:r>
              <a:rPr lang="hu-HU" dirty="0" err="1"/>
              <a:t>mehanizama</a:t>
            </a:r>
            <a:r>
              <a:rPr lang="hu-HU" dirty="0"/>
              <a:t> </a:t>
            </a:r>
            <a:r>
              <a:rPr lang="hu-HU" dirty="0" err="1"/>
              <a:t>kao</a:t>
            </a:r>
            <a:r>
              <a:rPr lang="hu-HU" dirty="0"/>
              <a:t> </a:t>
            </a:r>
            <a:r>
              <a:rPr lang="hu-HU" dirty="0" err="1"/>
              <a:t>što</a:t>
            </a:r>
            <a:r>
              <a:rPr lang="hu-HU" dirty="0"/>
              <a:t> </a:t>
            </a:r>
            <a:r>
              <a:rPr lang="hu-HU" dirty="0" err="1"/>
              <a:t>su</a:t>
            </a:r>
            <a:r>
              <a:rPr lang="hu-HU" dirty="0"/>
              <a:t> TLR (Toll-</a:t>
            </a:r>
            <a:r>
              <a:rPr lang="hu-HU" dirty="0" err="1"/>
              <a:t>like</a:t>
            </a:r>
            <a:r>
              <a:rPr lang="hu-HU" dirty="0"/>
              <a:t> </a:t>
            </a:r>
            <a:r>
              <a:rPr lang="hu-HU" dirty="0" err="1"/>
              <a:t>receptors</a:t>
            </a:r>
            <a:r>
              <a:rPr lang="hu-HU" dirty="0"/>
              <a:t> – Toll-</a:t>
            </a:r>
            <a:r>
              <a:rPr lang="hu-HU" dirty="0" err="1"/>
              <a:t>slični</a:t>
            </a:r>
            <a:r>
              <a:rPr lang="hu-HU" dirty="0"/>
              <a:t> receptori</a:t>
            </a:r>
            <a:r>
              <a:rPr lang="hu-HU" dirty="0" smtClean="0"/>
              <a:t>)</a:t>
            </a:r>
            <a:br>
              <a:rPr lang="hu-HU" dirty="0" smtClean="0"/>
            </a:br>
            <a:r>
              <a:rPr lang="hu-HU" dirty="0" smtClean="0"/>
              <a:t>i </a:t>
            </a:r>
            <a:r>
              <a:rPr lang="hu-HU" dirty="0"/>
              <a:t>NLR (NOD-</a:t>
            </a:r>
            <a:r>
              <a:rPr lang="hu-HU" dirty="0" err="1"/>
              <a:t>like</a:t>
            </a:r>
            <a:r>
              <a:rPr lang="hu-HU" dirty="0"/>
              <a:t> </a:t>
            </a:r>
            <a:r>
              <a:rPr lang="hu-HU" dirty="0" err="1"/>
              <a:t>receptors</a:t>
            </a:r>
            <a:r>
              <a:rPr lang="hu-HU" dirty="0"/>
              <a:t> – NOD-</a:t>
            </a:r>
            <a:r>
              <a:rPr lang="hu-HU" dirty="0" err="1"/>
              <a:t>slični</a:t>
            </a:r>
            <a:r>
              <a:rPr lang="hu-HU" dirty="0"/>
              <a:t> receptori).</a:t>
            </a:r>
            <a:endParaRPr lang="de-DE" dirty="0"/>
          </a:p>
        </p:txBody>
      </p:sp>
    </p:spTree>
    <p:extLst>
      <p:ext uri="{BB962C8B-B14F-4D97-AF65-F5344CB8AC3E}">
        <p14:creationId xmlns:p14="http://schemas.microsoft.com/office/powerpoint/2010/main" val="13861068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2D221-3CE7-59D5-2774-8397B6F9F9BA}"/>
              </a:ext>
            </a:extLst>
          </p:cNvPr>
          <p:cNvSpPr>
            <a:spLocks noGrp="1"/>
          </p:cNvSpPr>
          <p:nvPr>
            <p:ph type="title"/>
          </p:nvPr>
        </p:nvSpPr>
        <p:spPr/>
        <p:txBody>
          <a:bodyPr rtlCol="0">
            <a:normAutofit/>
          </a:bodyPr>
          <a:lstStyle/>
          <a:p>
            <a:pPr algn="ctr" rtl="0"/>
            <a:r>
              <a:rPr lang="en-US" b="1" dirty="0">
                <a:solidFill>
                  <a:schemeClr val="tx1"/>
                </a:solidFill>
              </a:rPr>
              <a:t>KP </a:t>
            </a:r>
            <a:r>
              <a:rPr lang="en-US" b="1" dirty="0" err="1">
                <a:solidFill>
                  <a:schemeClr val="tx1"/>
                </a:solidFill>
              </a:rPr>
              <a:t>i</a:t>
            </a:r>
            <a:r>
              <a:rPr lang="en-US" b="1" dirty="0">
                <a:solidFill>
                  <a:schemeClr val="tx1"/>
                </a:solidFill>
              </a:rPr>
              <a:t> </a:t>
            </a:r>
            <a:r>
              <a:rPr lang="en-US" b="1" dirty="0" err="1">
                <a:solidFill>
                  <a:schemeClr val="tx1"/>
                </a:solidFill>
              </a:rPr>
              <a:t>dijabetes</a:t>
            </a:r>
            <a:r>
              <a:rPr lang="en-US" b="1" dirty="0">
                <a:solidFill>
                  <a:schemeClr val="tx1"/>
                </a:solidFill>
              </a:rPr>
              <a:t>: </a:t>
            </a:r>
            <a:r>
              <a:rPr lang="en-US" b="1" dirty="0" err="1">
                <a:solidFill>
                  <a:schemeClr val="tx1"/>
                </a:solidFill>
              </a:rPr>
              <a:t>direktne</a:t>
            </a:r>
            <a:r>
              <a:rPr lang="en-US" b="1" dirty="0">
                <a:solidFill>
                  <a:schemeClr val="tx1"/>
                </a:solidFill>
              </a:rPr>
              <a:t> </a:t>
            </a:r>
            <a:r>
              <a:rPr lang="en-US" b="1" dirty="0" err="1">
                <a:solidFill>
                  <a:schemeClr val="tx1"/>
                </a:solidFill>
              </a:rPr>
              <a:t>veze</a:t>
            </a:r>
            <a:endParaRPr lang="en-US" dirty="0">
              <a:solidFill>
                <a:schemeClr val="tx1"/>
              </a:solidFill>
            </a:endParaRPr>
          </a:p>
        </p:txBody>
      </p:sp>
      <p:pic>
        <p:nvPicPr>
          <p:cNvPr id="12" name="Content Placeholder 11">
            <a:extLst>
              <a:ext uri="{FF2B5EF4-FFF2-40B4-BE49-F238E27FC236}">
                <a16:creationId xmlns:a16="http://schemas.microsoft.com/office/drawing/2014/main" id="{27144412-6B92-1703-4BE7-F2ECE973BBE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2490806" y="680039"/>
            <a:ext cx="7035160" cy="5364310"/>
          </a:xfrm>
          <a:prstGeom prst="rect">
            <a:avLst/>
          </a:prstGeom>
        </p:spPr>
      </p:pic>
      <p:sp>
        <p:nvSpPr>
          <p:cNvPr id="6" name="IDF and  Bupa, Diabetes and Climate Change Report in June 2012">
            <a:extLst>
              <a:ext uri="{FF2B5EF4-FFF2-40B4-BE49-F238E27FC236}">
                <a16:creationId xmlns:a16="http://schemas.microsoft.com/office/drawing/2014/main" id="{D9E3E3E7-8D5C-4ABE-D9CC-DA7FBBEDABED}"/>
              </a:ext>
            </a:extLst>
          </p:cNvPr>
          <p:cNvSpPr txBox="1"/>
          <p:nvPr/>
        </p:nvSpPr>
        <p:spPr>
          <a:xfrm>
            <a:off x="853300" y="6077374"/>
            <a:ext cx="10575235" cy="42062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p>
            <a:pPr algn="ctr"/>
            <a:r>
              <a:rPr lang="en-US" sz="1200" dirty="0"/>
              <a:t>https://ncdalliance.org/sites/default/files/rfiles/IDF%20Diabetes%20and%20Climate%20Change%20Policy%20Report.pdf,  accessed 10 October 2022</a:t>
            </a:r>
          </a:p>
          <a:p>
            <a:pPr algn="ctr" rtl="0"/>
            <a:endParaRPr lang="sr-Cyrl-RS" sz="1200" dirty="0"/>
          </a:p>
        </p:txBody>
      </p:sp>
    </p:spTree>
    <p:extLst>
      <p:ext uri="{BB962C8B-B14F-4D97-AF65-F5344CB8AC3E}">
        <p14:creationId xmlns:p14="http://schemas.microsoft.com/office/powerpoint/2010/main" val="25893296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rtlCol="0">
            <a:normAutofit/>
          </a:bodyPr>
          <a:lstStyle/>
          <a:p>
            <a:pPr rtl="0"/>
            <a:r>
              <a:rPr lang="en-US" b="1" dirty="0">
                <a:solidFill>
                  <a:schemeClr val="tx1"/>
                </a:solidFill>
              </a:rPr>
              <a:t>KP </a:t>
            </a:r>
            <a:r>
              <a:rPr lang="en-US" b="1" dirty="0" err="1">
                <a:solidFill>
                  <a:schemeClr val="tx1"/>
                </a:solidFill>
              </a:rPr>
              <a:t>i</a:t>
            </a:r>
            <a:r>
              <a:rPr lang="en-US" b="1" dirty="0">
                <a:solidFill>
                  <a:schemeClr val="tx1"/>
                </a:solidFill>
              </a:rPr>
              <a:t> </a:t>
            </a:r>
            <a:r>
              <a:rPr lang="en-US" b="1" dirty="0" err="1">
                <a:solidFill>
                  <a:schemeClr val="tx1"/>
                </a:solidFill>
              </a:rPr>
              <a:t>dijabetes</a:t>
            </a:r>
            <a:r>
              <a:rPr lang="en-US" b="1" dirty="0">
                <a:solidFill>
                  <a:schemeClr val="tx1"/>
                </a:solidFill>
              </a:rPr>
              <a:t>: </a:t>
            </a:r>
            <a:r>
              <a:rPr lang="en-US" b="1" dirty="0" err="1">
                <a:solidFill>
                  <a:schemeClr val="tx1"/>
                </a:solidFill>
              </a:rPr>
              <a:t>direktne</a:t>
            </a:r>
            <a:r>
              <a:rPr lang="en-US" b="1" dirty="0">
                <a:solidFill>
                  <a:schemeClr val="tx1"/>
                </a:solidFill>
              </a:rPr>
              <a:t> </a:t>
            </a:r>
            <a:r>
              <a:rPr lang="en-US" b="1" dirty="0" err="1">
                <a:solidFill>
                  <a:schemeClr val="tx1"/>
                </a:solidFill>
              </a:rPr>
              <a:t>veze</a:t>
            </a:r>
            <a:endParaRPr lang="sr" b="1" dirty="0">
              <a:solidFill>
                <a:schemeClr val="tx1"/>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7" y="1307983"/>
            <a:ext cx="11256544" cy="743712"/>
          </a:xfrm>
        </p:spPr>
        <p:txBody>
          <a:bodyPr rtlCol="0">
            <a:normAutofit lnSpcReduction="10000"/>
          </a:bodyPr>
          <a:lstStyle/>
          <a:p>
            <a:pPr marL="342900" marR="0" lvl="0" indent="-342900" fontAlgn="base">
              <a:lnSpc>
                <a:spcPct val="120000"/>
              </a:lnSpc>
              <a:spcBef>
                <a:spcPts val="0"/>
              </a:spcBef>
              <a:spcAft>
                <a:spcPts val="0"/>
              </a:spcAft>
              <a:buFont typeface="Arial" panose="020B0604020202020204" pitchFamily="34" charset="0"/>
              <a:buChar char="•"/>
              <a:tabLst>
                <a:tab pos="457200" algn="l"/>
              </a:tabLst>
            </a:pPr>
            <a:r>
              <a:rPr lang="sr-Latn-R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Smanjen kvalitet i količina useva </a:t>
            </a: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dovodi do povećane prehrambene i finansijske nesigurnosti što dovodi do </a:t>
            </a:r>
            <a:r>
              <a:rPr lang="sr-Latn-RS" sz="1800" kern="1200" dirty="0">
                <a:solidFill>
                  <a:srgbClr val="F4B623"/>
                </a:solidFill>
                <a:effectLst/>
                <a:latin typeface="Calibri" panose="020F0502020204030204" pitchFamily="34" charset="0"/>
                <a:ea typeface="Calibri" panose="020F0502020204030204" pitchFamily="34" charset="0"/>
                <a:cs typeface="Times New Roman" panose="02020603050405020304" pitchFamily="18" charset="0"/>
              </a:rPr>
              <a:t>neuhranjenosti (pothranjenosti i gojaznosti) </a:t>
            </a: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a:t>
            </a:r>
            <a:r>
              <a:rPr lang="sr-Latn-RS" sz="1800" kern="1200" dirty="0">
                <a:solidFill>
                  <a:srgbClr val="80808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a:solidFill>
                  <a:srgbClr val="0481C9"/>
                </a:solidFill>
                <a:effectLst/>
                <a:latin typeface="Calibri" panose="020F0502020204030204" pitchFamily="34" charset="0"/>
                <a:ea typeface="Calibri" panose="020F0502020204030204" pitchFamily="34" charset="0"/>
                <a:cs typeface="Times New Roman" panose="02020603050405020304" pitchFamily="18" charset="0"/>
              </a:rPr>
              <a:t>NCD</a:t>
            </a:r>
            <a:r>
              <a:rPr lang="sr-Latn-RS" sz="1800" kern="1200" dirty="0">
                <a:solidFill>
                  <a:srgbClr val="0481C9"/>
                </a:solidFill>
                <a:effectLst/>
                <a:latin typeface="Calibri" panose="020F0502020204030204" pitchFamily="34" charset="0"/>
                <a:ea typeface="Calibri" panose="020F0502020204030204" pitchFamily="34" charset="0"/>
                <a:cs typeface="Times New Roman" panose="02020603050405020304" pitchFamily="18" charset="0"/>
              </a:rPr>
              <a:t> povezan</a:t>
            </a:r>
            <a:r>
              <a:rPr lang="sr-Cyrl-RS" sz="1800" kern="1200" dirty="0">
                <a:solidFill>
                  <a:srgbClr val="0481C9"/>
                </a:solidFill>
                <a:effectLst/>
                <a:latin typeface="Calibri" panose="020F0502020204030204" pitchFamily="34" charset="0"/>
                <a:ea typeface="Calibri" panose="020F0502020204030204" pitchFamily="34" charset="0"/>
                <a:cs typeface="Times New Roman" panose="02020603050405020304" pitchFamily="18" charset="0"/>
              </a:rPr>
              <a:t>ih</a:t>
            </a:r>
            <a:r>
              <a:rPr lang="sr-Latn-RS" sz="1800" kern="1200" dirty="0">
                <a:solidFill>
                  <a:srgbClr val="0481C9"/>
                </a:solidFill>
                <a:effectLst/>
                <a:latin typeface="Calibri" panose="020F0502020204030204" pitchFamily="34" charset="0"/>
                <a:ea typeface="Calibri" panose="020F0502020204030204" pitchFamily="34" charset="0"/>
                <a:cs typeface="Times New Roman" panose="02020603050405020304" pitchFamily="18" charset="0"/>
              </a:rPr>
              <a:t> sa ishranom, kao što su DM i KVB </a:t>
            </a: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192505" y="642996"/>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pl-PL" sz="2400" dirty="0">
                <a:solidFill>
                  <a:srgbClr val="F4B623"/>
                </a:solidFill>
              </a:rPr>
              <a:t>Uticaj </a:t>
            </a:r>
            <a:r>
              <a:rPr lang="en-US" sz="2400" dirty="0" smtClean="0">
                <a:solidFill>
                  <a:srgbClr val="F4B623"/>
                </a:solidFill>
              </a:rPr>
              <a:t>KP</a:t>
            </a:r>
            <a:r>
              <a:rPr lang="pl-PL" sz="2400" dirty="0" smtClean="0">
                <a:solidFill>
                  <a:srgbClr val="F4B623"/>
                </a:solidFill>
              </a:rPr>
              <a:t> </a:t>
            </a:r>
            <a:r>
              <a:rPr lang="pl-PL" sz="2400" dirty="0">
                <a:solidFill>
                  <a:srgbClr val="F4B623"/>
                </a:solidFill>
              </a:rPr>
              <a:t>na bezbednost hrane i rizik od T2D</a:t>
            </a:r>
            <a:endParaRPr lang="sr" sz="2400" dirty="0">
              <a:solidFill>
                <a:srgbClr val="F4B623"/>
              </a:solidFill>
            </a:endParaRPr>
          </a:p>
        </p:txBody>
      </p:sp>
      <p:pic>
        <p:nvPicPr>
          <p:cNvPr id="9" name="Picture 8">
            <a:extLst>
              <a:ext uri="{FF2B5EF4-FFF2-40B4-BE49-F238E27FC236}">
                <a16:creationId xmlns:a16="http://schemas.microsoft.com/office/drawing/2014/main" id="{351AB186-E279-BC85-7487-47196B3F69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729" y="2438517"/>
            <a:ext cx="10706100" cy="3111500"/>
          </a:xfrm>
          <a:prstGeom prst="rect">
            <a:avLst/>
          </a:prstGeom>
        </p:spPr>
      </p:pic>
      <p:sp>
        <p:nvSpPr>
          <p:cNvPr id="13" name="Nat. Rev. Dis. Primers 2021 Dec 9;7(1):90.">
            <a:extLst>
              <a:ext uri="{FF2B5EF4-FFF2-40B4-BE49-F238E27FC236}">
                <a16:creationId xmlns:a16="http://schemas.microsoft.com/office/drawing/2014/main" id="{F1207B68-5E65-720B-2B90-B1B3E6571651}"/>
              </a:ext>
            </a:extLst>
          </p:cNvPr>
          <p:cNvSpPr txBox="1"/>
          <p:nvPr/>
        </p:nvSpPr>
        <p:spPr>
          <a:xfrm>
            <a:off x="4952526" y="5936839"/>
            <a:ext cx="2420547"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lvl1pPr defTabSz="228600">
              <a:defRPr sz="1200" i="1">
                <a:solidFill>
                  <a:srgbClr val="7F7F7F"/>
                </a:solidFill>
                <a:latin typeface="Helvetica Neue"/>
                <a:ea typeface="Helvetica Neue"/>
                <a:cs typeface="Helvetica Neue"/>
                <a:sym typeface="Helvetica Neue"/>
              </a:defRPr>
            </a:lvl1pPr>
          </a:lstStyle>
          <a:p>
            <a:r>
              <a:rPr lang="en-US" cap="all" dirty="0">
                <a:solidFill>
                  <a:schemeClr val="tx1"/>
                </a:solidFill>
                <a:latin typeface="+mn-lt"/>
              </a:rPr>
              <a:t>doi: 10.1038/s41572-021-00329-3</a:t>
            </a:r>
            <a:r>
              <a:rPr lang="sr" dirty="0"/>
              <a:t>.</a:t>
            </a:r>
            <a:endParaRPr dirty="0"/>
          </a:p>
        </p:txBody>
      </p:sp>
    </p:spTree>
    <p:extLst>
      <p:ext uri="{BB962C8B-B14F-4D97-AF65-F5344CB8AC3E}">
        <p14:creationId xmlns:p14="http://schemas.microsoft.com/office/powerpoint/2010/main" val="2940033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rtlCol="0">
            <a:normAutofit/>
          </a:bodyPr>
          <a:lstStyle/>
          <a:p>
            <a:pPr rtl="0"/>
            <a:r>
              <a:rPr lang="en-US" b="1" dirty="0">
                <a:solidFill>
                  <a:schemeClr val="tx1"/>
                </a:solidFill>
              </a:rPr>
              <a:t>KP </a:t>
            </a:r>
            <a:r>
              <a:rPr lang="en-US" b="1" dirty="0" err="1">
                <a:solidFill>
                  <a:schemeClr val="tx1"/>
                </a:solidFill>
              </a:rPr>
              <a:t>i</a:t>
            </a:r>
            <a:r>
              <a:rPr lang="en-US" b="1" dirty="0">
                <a:solidFill>
                  <a:schemeClr val="tx1"/>
                </a:solidFill>
              </a:rPr>
              <a:t> </a:t>
            </a:r>
            <a:r>
              <a:rPr lang="en-US" b="1" dirty="0" err="1">
                <a:solidFill>
                  <a:schemeClr val="tx1"/>
                </a:solidFill>
              </a:rPr>
              <a:t>dijabetes</a:t>
            </a:r>
            <a:r>
              <a:rPr lang="en-US" b="1" dirty="0">
                <a:solidFill>
                  <a:schemeClr val="tx1"/>
                </a:solidFill>
              </a:rPr>
              <a:t>: </a:t>
            </a:r>
            <a:r>
              <a:rPr lang="en-US" b="1" dirty="0" err="1">
                <a:solidFill>
                  <a:schemeClr val="tx1"/>
                </a:solidFill>
              </a:rPr>
              <a:t>indirektne</a:t>
            </a:r>
            <a:r>
              <a:rPr lang="en-US" b="1" dirty="0">
                <a:solidFill>
                  <a:schemeClr val="tx1"/>
                </a:solidFill>
              </a:rPr>
              <a:t> </a:t>
            </a:r>
            <a:r>
              <a:rPr lang="en-US" b="1" dirty="0" err="1">
                <a:solidFill>
                  <a:schemeClr val="tx1"/>
                </a:solidFill>
              </a:rPr>
              <a:t>veze</a:t>
            </a:r>
            <a:endParaRPr lang="sr" b="1" dirty="0">
              <a:solidFill>
                <a:schemeClr val="tx1"/>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534676"/>
            <a:ext cx="5001421" cy="4439404"/>
          </a:xfrm>
        </p:spPr>
        <p:txBody>
          <a:bodyPr rtlCol="0">
            <a:normAutofit/>
          </a:bodyPr>
          <a:lstStyle/>
          <a:p>
            <a:pPr marL="0" marR="0" lvl="0" indent="0" fontAlgn="base">
              <a:lnSpc>
                <a:spcPct val="120000"/>
              </a:lnSpc>
              <a:spcBef>
                <a:spcPts val="0"/>
              </a:spcBef>
              <a:spcAft>
                <a:spcPts val="0"/>
              </a:spcAft>
              <a:buNone/>
              <a:tabLst>
                <a:tab pos="457200" algn="l"/>
              </a:tabLst>
            </a:pPr>
            <a:r>
              <a:rPr lang="sr-Latn-RS" sz="20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Globalni ekonomski </a:t>
            </a: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rast kao glavni pokretač emisije </a:t>
            </a:r>
            <a:r>
              <a:rPr lang="en-U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GHG</a:t>
            </a: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ima nekoliko sinergističkih sociokulturnih vektora: </a:t>
            </a:r>
            <a:endParaRPr lang="en-US" sz="14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mj-lt"/>
              <a:buAutoNum type="arabicParenR"/>
              <a:tabLst>
                <a:tab pos="914400" algn="l"/>
              </a:tabLst>
            </a:pPr>
            <a:r>
              <a:rPr lang="sr-Latn-RS" sz="1800" kern="1200" dirty="0">
                <a:solidFill>
                  <a:srgbClr val="0481C9"/>
                </a:solidFill>
                <a:effectLst/>
                <a:latin typeface="Calibri" panose="020F0502020204030204" pitchFamily="34" charset="0"/>
                <a:ea typeface="Calibri" panose="020F0502020204030204" pitchFamily="34" charset="0"/>
                <a:cs typeface="Times New Roman" panose="02020603050405020304" pitchFamily="18" charset="0"/>
              </a:rPr>
              <a:t>korišćenje zemljišta i urbanizacija, </a:t>
            </a:r>
            <a:endParaRPr lang="en-US" sz="14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mj-lt"/>
              <a:buAutoNum type="arabicParenR"/>
              <a:tabLst>
                <a:tab pos="914400" algn="l"/>
              </a:tabLst>
            </a:pPr>
            <a:r>
              <a:rPr lang="sr-Latn-RS" sz="1800" kern="1200" dirty="0">
                <a:solidFill>
                  <a:srgbClr val="0481C9"/>
                </a:solidFill>
                <a:effectLst/>
                <a:latin typeface="Calibri" panose="020F0502020204030204" pitchFamily="34" charset="0"/>
                <a:ea typeface="Calibri" panose="020F0502020204030204" pitchFamily="34" charset="0"/>
                <a:cs typeface="Times New Roman" panose="02020603050405020304" pitchFamily="18" charset="0"/>
              </a:rPr>
              <a:t>motorizovani transport, i </a:t>
            </a:r>
            <a:endParaRPr lang="en-US" sz="14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1500"/>
              </a:spcAft>
              <a:buFont typeface="+mj-lt"/>
              <a:buAutoNum type="arabicParenR"/>
              <a:tabLst>
                <a:tab pos="914400" algn="l"/>
              </a:tabLst>
            </a:pPr>
            <a:r>
              <a:rPr lang="sr-Latn-RS" sz="1800" kern="1200" dirty="0">
                <a:solidFill>
                  <a:srgbClr val="0481C9"/>
                </a:solidFill>
                <a:effectLst/>
                <a:latin typeface="Calibri" panose="020F0502020204030204" pitchFamily="34" charset="0"/>
                <a:ea typeface="Calibri" panose="020F0502020204030204" pitchFamily="34" charset="0"/>
                <a:cs typeface="Times New Roman" panose="02020603050405020304" pitchFamily="18" charset="0"/>
              </a:rPr>
              <a:t>globalni prehrambeni sistem</a:t>
            </a:r>
            <a:endParaRPr lang="en-US" sz="14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0" fontAlgn="base">
              <a:lnSpc>
                <a:spcPct val="120000"/>
              </a:lnSpc>
              <a:spcBef>
                <a:spcPts val="1000"/>
              </a:spcBef>
              <a:spcAft>
                <a:spcPts val="0"/>
              </a:spcAft>
              <a:buNone/>
            </a:pP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koji utiču na: </a:t>
            </a:r>
            <a:endParaRPr lang="en-US" sz="14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Arial" panose="020B0604020202020204" pitchFamily="34" charset="0"/>
              <a:buChar char="•"/>
              <a:tabLst>
                <a:tab pos="914400" algn="l"/>
              </a:tabLst>
            </a:pPr>
            <a:r>
              <a:rPr lang="sr-Cyrl-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KP</a:t>
            </a: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preko </a:t>
            </a:r>
            <a:r>
              <a:rPr lang="sr-Latn-RS" sz="1800" kern="1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viška </a:t>
            </a:r>
            <a:r>
              <a:rPr lang="en-US" sz="1800" kern="1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GHG</a:t>
            </a:r>
            <a:r>
              <a:rPr lang="sr-Latn-RS" sz="1800" kern="1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emisija </a:t>
            </a:r>
            <a:endParaRPr lang="en-US" sz="1400" kern="1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Arial" panose="020B0604020202020204" pitchFamily="34" charset="0"/>
              <a:buChar char="•"/>
              <a:tabLst>
                <a:tab pos="914400" algn="l"/>
              </a:tabLst>
            </a:pP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epidemiju dijabetesa/gojaznosti usled </a:t>
            </a:r>
            <a:r>
              <a:rPr lang="sr-Latn-RS" sz="1800" kern="1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nezdrave ishrane i fizičke neaktivnosti</a:t>
            </a:r>
            <a:endParaRPr lang="en-US" sz="1400" kern="1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192505" y="699563"/>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en-US" sz="2400" dirty="0" err="1">
                <a:solidFill>
                  <a:srgbClr val="0481C9"/>
                </a:solidFill>
              </a:rPr>
              <a:t>Zajednički</a:t>
            </a:r>
            <a:r>
              <a:rPr lang="en-US" sz="2400" dirty="0">
                <a:solidFill>
                  <a:srgbClr val="0481C9"/>
                </a:solidFill>
              </a:rPr>
              <a:t> </a:t>
            </a:r>
            <a:r>
              <a:rPr lang="en-US" sz="2400" dirty="0" err="1">
                <a:solidFill>
                  <a:srgbClr val="0481C9"/>
                </a:solidFill>
              </a:rPr>
              <a:t>vektori</a:t>
            </a:r>
            <a:endParaRPr lang="sr" sz="2400" dirty="0">
              <a:solidFill>
                <a:srgbClr val="0481C9"/>
              </a:solidFill>
            </a:endParaRPr>
          </a:p>
        </p:txBody>
      </p:sp>
      <p:sp>
        <p:nvSpPr>
          <p:cNvPr id="11" name="TextBox 10">
            <a:extLst>
              <a:ext uri="{FF2B5EF4-FFF2-40B4-BE49-F238E27FC236}">
                <a16:creationId xmlns:a16="http://schemas.microsoft.com/office/drawing/2014/main" id="{5EBC5408-02C7-7604-B831-F76847DE01EF}"/>
              </a:ext>
            </a:extLst>
          </p:cNvPr>
          <p:cNvSpPr txBox="1"/>
          <p:nvPr/>
        </p:nvSpPr>
        <p:spPr>
          <a:xfrm>
            <a:off x="5766997" y="5480174"/>
            <a:ext cx="5377882" cy="584775"/>
          </a:xfrm>
          <a:prstGeom prst="rect">
            <a:avLst/>
          </a:prstGeom>
          <a:noFill/>
        </p:spPr>
        <p:txBody>
          <a:bodyPr wrap="none" rtlCol="0">
            <a:spAutoFit/>
          </a:bodyPr>
          <a:lstStyle/>
          <a:p>
            <a:pPr algn="ctr" defTabSz="412750" rtl="0">
              <a:defRPr sz="1600">
                <a:solidFill>
                  <a:srgbClr val="7F7F7F"/>
                </a:solidFill>
              </a:defRPr>
            </a:pPr>
            <a:r>
              <a:rPr lang="en-US" dirty="0" err="1" smtClean="0"/>
              <a:t>Prikaz</a:t>
            </a:r>
            <a:r>
              <a:rPr lang="en-US" dirty="0" smtClean="0"/>
              <a:t> </a:t>
            </a:r>
            <a:r>
              <a:rPr lang="en-US" dirty="0" err="1"/>
              <a:t>začaranog</a:t>
            </a:r>
            <a:r>
              <a:rPr lang="en-US" dirty="0"/>
              <a:t> </a:t>
            </a:r>
            <a:r>
              <a:rPr lang="en-US" dirty="0" err="1"/>
              <a:t>kruga</a:t>
            </a:r>
            <a:r>
              <a:rPr lang="en-US" dirty="0"/>
              <a:t> </a:t>
            </a:r>
            <a:r>
              <a:rPr lang="en-US" dirty="0" err="1"/>
              <a:t>povezanosti</a:t>
            </a:r>
            <a:r>
              <a:rPr lang="en-US" dirty="0"/>
              <a:t> KPa </a:t>
            </a:r>
            <a:r>
              <a:rPr lang="en-US" dirty="0" err="1"/>
              <a:t>i</a:t>
            </a:r>
            <a:r>
              <a:rPr lang="en-US" dirty="0"/>
              <a:t> </a:t>
            </a:r>
            <a:r>
              <a:rPr lang="en-US" dirty="0" err="1"/>
              <a:t>dijabetesa</a:t>
            </a:r>
            <a:r>
              <a:rPr lang="en-US" dirty="0"/>
              <a:t>/</a:t>
            </a:r>
            <a:r>
              <a:rPr lang="en-US" dirty="0" err="1"/>
              <a:t>gojaznosti</a:t>
            </a:r>
            <a:endParaRPr lang="en-US" dirty="0"/>
          </a:p>
          <a:p>
            <a:pPr algn="ctr" defTabSz="412750" rtl="0">
              <a:defRPr sz="1600">
                <a:solidFill>
                  <a:srgbClr val="7F7F7F"/>
                </a:solidFill>
              </a:defRPr>
            </a:pPr>
            <a:r>
              <a:rPr lang="en-US" dirty="0"/>
              <a:t>(</a:t>
            </a:r>
            <a:r>
              <a:rPr lang="en-US" dirty="0" err="1"/>
              <a:t>plavi</a:t>
            </a:r>
            <a:r>
              <a:rPr lang="en-US" dirty="0"/>
              <a:t> </a:t>
            </a:r>
            <a:r>
              <a:rPr lang="en-US" dirty="0" err="1"/>
              <a:t>krug</a:t>
            </a:r>
            <a:r>
              <a:rPr lang="en-US" dirty="0"/>
              <a:t> </a:t>
            </a:r>
            <a:r>
              <a:rPr lang="en-US" dirty="0" err="1"/>
              <a:t>su</a:t>
            </a:r>
            <a:r>
              <a:rPr lang="en-US" dirty="0"/>
              <a:t> </a:t>
            </a:r>
            <a:r>
              <a:rPr lang="en-US" dirty="0" err="1"/>
              <a:t>njihovi</a:t>
            </a:r>
            <a:r>
              <a:rPr lang="en-US" dirty="0"/>
              <a:t> </a:t>
            </a:r>
            <a:r>
              <a:rPr lang="en-US" dirty="0" err="1"/>
              <a:t>zajednički</a:t>
            </a:r>
            <a:r>
              <a:rPr lang="en-US" dirty="0"/>
              <a:t> </a:t>
            </a:r>
            <a:r>
              <a:rPr lang="en-US" dirty="0" err="1"/>
              <a:t>vektori</a:t>
            </a:r>
            <a:r>
              <a:rPr lang="en-US" dirty="0"/>
              <a:t>)</a:t>
            </a:r>
            <a:endParaRPr lang="sr" dirty="0"/>
          </a:p>
        </p:txBody>
      </p:sp>
      <p:sp>
        <p:nvSpPr>
          <p:cNvPr id="12" name="Adapted from: Diabet Med. 2022; 00:e14971. doi: 10.1111/dme.14971">
            <a:extLst>
              <a:ext uri="{FF2B5EF4-FFF2-40B4-BE49-F238E27FC236}">
                <a16:creationId xmlns:a16="http://schemas.microsoft.com/office/drawing/2014/main" id="{DBF97E8F-5E32-5243-4C16-DDB4DC1F10A4}"/>
              </a:ext>
            </a:extLst>
          </p:cNvPr>
          <p:cNvSpPr txBox="1"/>
          <p:nvPr/>
        </p:nvSpPr>
        <p:spPr>
          <a:xfrm>
            <a:off x="7458855" y="6063196"/>
            <a:ext cx="1710405"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rtlCol="0" anchor="ctr">
            <a:spAutoFit/>
          </a:bodyPr>
          <a:lstStyle/>
          <a:p>
            <a:pPr rtl="0"/>
            <a:r>
              <a:rPr lang="sr" sz="1200" i="1">
                <a:effectLst/>
              </a:rPr>
              <a:t>DOI: 10.1111/dme.14971. </a:t>
            </a:r>
          </a:p>
        </p:txBody>
      </p:sp>
      <p:cxnSp>
        <p:nvCxnSpPr>
          <p:cNvPr id="26" name="Straight Arrow Connector 25">
            <a:extLst>
              <a:ext uri="{FF2B5EF4-FFF2-40B4-BE49-F238E27FC236}">
                <a16:creationId xmlns:a16="http://schemas.microsoft.com/office/drawing/2014/main" id="{FE5A0DA2-EBD9-5F1E-E1C0-4F7C5153F495}"/>
              </a:ext>
            </a:extLst>
          </p:cNvPr>
          <p:cNvCxnSpPr>
            <a:cxnSpLocks/>
          </p:cNvCxnSpPr>
          <p:nvPr/>
        </p:nvCxnSpPr>
        <p:spPr>
          <a:xfrm flipH="1">
            <a:off x="9347981" y="1817000"/>
            <a:ext cx="285848" cy="18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 name="Rectangle 23">
            <a:extLst>
              <a:ext uri="{FF2B5EF4-FFF2-40B4-BE49-F238E27FC236}">
                <a16:creationId xmlns:a16="http://schemas.microsoft.com/office/drawing/2014/main" id="{1A6E4DCA-BD61-3E7F-E7C8-E8E8304EC810}"/>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8" name="Group 83">
            <a:extLst>
              <a:ext uri="{FF2B5EF4-FFF2-40B4-BE49-F238E27FC236}">
                <a16:creationId xmlns:a16="http://schemas.microsoft.com/office/drawing/2014/main" id="{E3CF3088-5A8D-1E0B-A8B0-4DF6FBB60565}"/>
              </a:ext>
            </a:extLst>
          </p:cNvPr>
          <p:cNvGrpSpPr>
            <a:grpSpLocks/>
          </p:cNvGrpSpPr>
          <p:nvPr/>
        </p:nvGrpSpPr>
        <p:grpSpPr bwMode="auto">
          <a:xfrm>
            <a:off x="5084762" y="536448"/>
            <a:ext cx="7107238" cy="4905375"/>
            <a:chOff x="0" y="0"/>
            <a:chExt cx="71076" cy="49049"/>
          </a:xfrm>
        </p:grpSpPr>
        <p:sp>
          <p:nvSpPr>
            <p:cNvPr id="9" name="Oval 1163144844">
              <a:extLst>
                <a:ext uri="{FF2B5EF4-FFF2-40B4-BE49-F238E27FC236}">
                  <a16:creationId xmlns:a16="http://schemas.microsoft.com/office/drawing/2014/main" id="{A1CC2BFD-CA07-9B6A-73D2-35CA5BCE6D31}"/>
                </a:ext>
              </a:extLst>
            </p:cNvPr>
            <p:cNvSpPr>
              <a:spLocks noChangeArrowheads="1"/>
            </p:cNvSpPr>
            <p:nvPr/>
          </p:nvSpPr>
          <p:spPr bwMode="auto">
            <a:xfrm>
              <a:off x="45494" y="6630"/>
              <a:ext cx="14090" cy="12126"/>
            </a:xfrm>
            <a:prstGeom prst="ellipse">
              <a:avLst/>
            </a:prstGeom>
            <a:solidFill>
              <a:srgbClr val="38B6FF"/>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000" b="1" i="0" u="none" strike="noStrike" cap="none" normalizeH="0" baseline="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Upotreba zemljišta i urbanizacija</a:t>
              </a:r>
              <a:endParaRPr kumimoji="0" lang="sr-Cyrl-RS" altLang="en-US" sz="1800" b="0" i="0" u="none" strike="noStrike" cap="none" normalizeH="0" baseline="0">
                <a:ln>
                  <a:noFill/>
                </a:ln>
                <a:solidFill>
                  <a:schemeClr val="tx1"/>
                </a:solidFill>
                <a:effectLst/>
                <a:latin typeface="Arial" panose="020B0604020202020204" pitchFamily="34" charset="0"/>
              </a:endParaRPr>
            </a:p>
          </p:txBody>
        </p:sp>
        <p:sp>
          <p:nvSpPr>
            <p:cNvPr id="10" name="Rectangle: Rounded Corners 1456200020">
              <a:extLst>
                <a:ext uri="{FF2B5EF4-FFF2-40B4-BE49-F238E27FC236}">
                  <a16:creationId xmlns:a16="http://schemas.microsoft.com/office/drawing/2014/main" id="{9E1113D9-1485-23F2-004B-D291D89C7818}"/>
                </a:ext>
              </a:extLst>
            </p:cNvPr>
            <p:cNvSpPr>
              <a:spLocks noChangeArrowheads="1"/>
            </p:cNvSpPr>
            <p:nvPr/>
          </p:nvSpPr>
          <p:spPr bwMode="auto">
            <a:xfrm>
              <a:off x="15758" y="23542"/>
              <a:ext cx="10865" cy="9019"/>
            </a:xfrm>
            <a:prstGeom prst="roundRect">
              <a:avLst>
                <a:gd name="adj" fmla="val 16667"/>
              </a:avLst>
            </a:prstGeom>
            <a:solidFill>
              <a:srgbClr val="FFBD59"/>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400" b="1" i="0" u="none" strike="noStrike" cap="none" normalizeH="0" baseline="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Nezdrava ishrana</a:t>
              </a:r>
              <a:endParaRPr kumimoji="0" lang="sr-Cyrl-RS" altLang="en-US" sz="1800" b="0" i="0" u="none" strike="noStrike" cap="none" normalizeH="0" baseline="0">
                <a:ln>
                  <a:noFill/>
                </a:ln>
                <a:solidFill>
                  <a:schemeClr val="tx1"/>
                </a:solidFill>
                <a:effectLst/>
                <a:latin typeface="Arial" panose="020B0604020202020204" pitchFamily="34" charset="0"/>
              </a:endParaRPr>
            </a:p>
          </p:txBody>
        </p:sp>
        <p:sp>
          <p:nvSpPr>
            <p:cNvPr id="13" name="Rectangle: Rounded Corners 1191446318">
              <a:extLst>
                <a:ext uri="{FF2B5EF4-FFF2-40B4-BE49-F238E27FC236}">
                  <a16:creationId xmlns:a16="http://schemas.microsoft.com/office/drawing/2014/main" id="{C5B7CA28-791E-B970-FDF7-0E23BEF7BDC5}"/>
                </a:ext>
              </a:extLst>
            </p:cNvPr>
            <p:cNvSpPr>
              <a:spLocks noChangeArrowheads="1"/>
            </p:cNvSpPr>
            <p:nvPr/>
          </p:nvSpPr>
          <p:spPr bwMode="auto">
            <a:xfrm>
              <a:off x="775" y="8140"/>
              <a:ext cx="10456" cy="9019"/>
            </a:xfrm>
            <a:prstGeom prst="roundRect">
              <a:avLst>
                <a:gd name="adj" fmla="val 16667"/>
              </a:avLst>
            </a:prstGeom>
            <a:solidFill>
              <a:srgbClr val="FF914D"/>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2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Povećana emisija </a:t>
              </a:r>
              <a:r>
                <a:rPr kumimoji="0" lang="sr-Latn-RS" altLang="en-US" sz="12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GHG</a:t>
              </a:r>
              <a:endParaRPr kumimoji="0" lang="sr-Latn-RS" altLang="en-US" sz="1600" b="0" i="0" u="none" strike="noStrike" cap="none" normalizeH="0" baseline="0" dirty="0">
                <a:ln>
                  <a:noFill/>
                </a:ln>
                <a:solidFill>
                  <a:schemeClr val="tx1"/>
                </a:solidFill>
                <a:effectLst/>
                <a:latin typeface="Arial" panose="020B0604020202020204" pitchFamily="34" charset="0"/>
              </a:endParaRPr>
            </a:p>
          </p:txBody>
        </p:sp>
        <p:sp>
          <p:nvSpPr>
            <p:cNvPr id="14" name="Rectangle: Rounded Corners 1504965185">
              <a:extLst>
                <a:ext uri="{FF2B5EF4-FFF2-40B4-BE49-F238E27FC236}">
                  <a16:creationId xmlns:a16="http://schemas.microsoft.com/office/drawing/2014/main" id="{B506222C-0D82-7C5D-F3E2-7B81A57CD055}"/>
                </a:ext>
              </a:extLst>
            </p:cNvPr>
            <p:cNvSpPr>
              <a:spLocks noChangeArrowheads="1"/>
            </p:cNvSpPr>
            <p:nvPr/>
          </p:nvSpPr>
          <p:spPr bwMode="auto">
            <a:xfrm>
              <a:off x="15357" y="40062"/>
              <a:ext cx="11786" cy="5848"/>
            </a:xfrm>
            <a:prstGeom prst="roundRect">
              <a:avLst>
                <a:gd name="adj" fmla="val 16667"/>
              </a:avLst>
            </a:prstGeom>
            <a:solidFill>
              <a:srgbClr val="004AAD"/>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400" b="1" i="0" u="none" strike="noStrike" cap="none" normalizeH="0" baseline="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Dijabetes</a:t>
              </a:r>
              <a:endParaRPr kumimoji="0" lang="sr-Cyrl-RS" altLang="en-US" sz="800" b="0" i="0" u="none" strike="noStrike" cap="none" normalizeH="0" baseline="0">
                <a:ln>
                  <a:noFill/>
                </a:ln>
                <a:solidFill>
                  <a:schemeClr val="tx1"/>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400" b="1" i="0" u="none" strike="noStrike" cap="none" normalizeH="0" baseline="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Gojaznosti</a:t>
              </a:r>
              <a:endParaRPr kumimoji="0" lang="sr-Cyrl-RS" altLang="en-US" sz="1800" b="0" i="0" u="none" strike="noStrike" cap="none" normalizeH="0" baseline="0">
                <a:ln>
                  <a:noFill/>
                </a:ln>
                <a:solidFill>
                  <a:schemeClr val="tx1"/>
                </a:solidFill>
                <a:effectLst/>
                <a:latin typeface="Arial" panose="020B0604020202020204" pitchFamily="34" charset="0"/>
              </a:endParaRPr>
            </a:p>
          </p:txBody>
        </p:sp>
        <p:sp>
          <p:nvSpPr>
            <p:cNvPr id="15" name="Rectangle: Rounded Corners 812945929">
              <a:extLst>
                <a:ext uri="{FF2B5EF4-FFF2-40B4-BE49-F238E27FC236}">
                  <a16:creationId xmlns:a16="http://schemas.microsoft.com/office/drawing/2014/main" id="{686058C3-156E-7727-A4A1-47261EBD96CD}"/>
                </a:ext>
              </a:extLst>
            </p:cNvPr>
            <p:cNvSpPr>
              <a:spLocks noChangeArrowheads="1"/>
            </p:cNvSpPr>
            <p:nvPr/>
          </p:nvSpPr>
          <p:spPr bwMode="auto">
            <a:xfrm>
              <a:off x="0" y="33320"/>
              <a:ext cx="11786" cy="5848"/>
            </a:xfrm>
            <a:prstGeom prst="roundRect">
              <a:avLst>
                <a:gd name="adj" fmla="val 16667"/>
              </a:avLst>
            </a:prstGeom>
            <a:solidFill>
              <a:srgbClr val="00C2CB"/>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1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Opterećenje zdravstveno</a:t>
              </a:r>
              <a:r>
                <a:rPr kumimoji="0" lang="en-US" altLang="en-US" sz="11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g</a:t>
              </a:r>
              <a:r>
                <a:rPr kumimoji="0" lang="sr-Cyrl-RS" altLang="en-US" sz="11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 sistema</a:t>
              </a:r>
              <a:endParaRPr kumimoji="0" lang="sr-Cyrl-RS" altLang="en-US" sz="1600" b="0" i="0" u="none" strike="noStrike" cap="none" normalizeH="0" baseline="0" dirty="0">
                <a:ln>
                  <a:noFill/>
                </a:ln>
                <a:solidFill>
                  <a:schemeClr val="tx1"/>
                </a:solidFill>
                <a:effectLst/>
                <a:latin typeface="Arial" panose="020B0604020202020204" pitchFamily="34" charset="0"/>
              </a:endParaRPr>
            </a:p>
          </p:txBody>
        </p:sp>
        <p:sp>
          <p:nvSpPr>
            <p:cNvPr id="25" name="Arrow: Left 1268664466">
              <a:extLst>
                <a:ext uri="{FF2B5EF4-FFF2-40B4-BE49-F238E27FC236}">
                  <a16:creationId xmlns:a16="http://schemas.microsoft.com/office/drawing/2014/main" id="{43E9038E-B677-B1D4-BD49-30EE304127C6}"/>
                </a:ext>
              </a:extLst>
            </p:cNvPr>
            <p:cNvSpPr>
              <a:spLocks noChangeArrowheads="1"/>
            </p:cNvSpPr>
            <p:nvPr/>
          </p:nvSpPr>
          <p:spPr bwMode="auto">
            <a:xfrm>
              <a:off x="55039" y="12297"/>
              <a:ext cx="16037" cy="31085"/>
            </a:xfrm>
            <a:prstGeom prst="leftArrow">
              <a:avLst>
                <a:gd name="adj1" fmla="val 70269"/>
                <a:gd name="adj2" fmla="val 50000"/>
              </a:avLst>
            </a:prstGeom>
            <a:solidFill>
              <a:srgbClr val="FF5757"/>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2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Globalni ekonomski rast</a:t>
              </a:r>
              <a:endParaRPr kumimoji="0" lang="sr-Cyrl-RS" altLang="en-US" sz="1600" b="0" i="0" u="none" strike="noStrike" cap="none" normalizeH="0" baseline="0" dirty="0">
                <a:ln>
                  <a:noFill/>
                </a:ln>
                <a:solidFill>
                  <a:schemeClr val="tx1"/>
                </a:solidFill>
                <a:effectLst/>
                <a:latin typeface="Arial" panose="020B0604020202020204" pitchFamily="34" charset="0"/>
              </a:endParaRPr>
            </a:p>
          </p:txBody>
        </p:sp>
        <p:sp>
          <p:nvSpPr>
            <p:cNvPr id="27" name="Oval 1774324863">
              <a:extLst>
                <a:ext uri="{FF2B5EF4-FFF2-40B4-BE49-F238E27FC236}">
                  <a16:creationId xmlns:a16="http://schemas.microsoft.com/office/drawing/2014/main" id="{DAB6A8F4-7172-FE26-DECF-B9DF6185FCB1}"/>
                </a:ext>
              </a:extLst>
            </p:cNvPr>
            <p:cNvSpPr>
              <a:spLocks noChangeArrowheads="1"/>
            </p:cNvSpPr>
            <p:nvPr/>
          </p:nvSpPr>
          <p:spPr bwMode="auto">
            <a:xfrm>
              <a:off x="45110" y="36923"/>
              <a:ext cx="14090" cy="12126"/>
            </a:xfrm>
            <a:prstGeom prst="ellipse">
              <a:avLst/>
            </a:prstGeom>
            <a:solidFill>
              <a:srgbClr val="38B6FF"/>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000" b="1" i="0" u="none" strike="noStrike" cap="none" normalizeH="0" baseline="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Upotreba automobila</a:t>
              </a:r>
              <a:endParaRPr kumimoji="0" lang="sr-Cyrl-RS" altLang="en-US" sz="800" b="0" i="0" u="none" strike="noStrike" cap="none" normalizeH="0" baseline="0">
                <a:ln>
                  <a:noFill/>
                </a:ln>
                <a:solidFill>
                  <a:schemeClr val="tx1"/>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000" b="1" i="0" u="none" strike="noStrike" cap="none" normalizeH="0" baseline="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Sedentarni životni stil</a:t>
              </a:r>
              <a:endParaRPr kumimoji="0" lang="sr-Cyrl-RS" altLang="en-US" sz="1800" b="0" i="0" u="none" strike="noStrike" cap="none" normalizeH="0" baseline="0">
                <a:ln>
                  <a:noFill/>
                </a:ln>
                <a:solidFill>
                  <a:schemeClr val="tx1"/>
                </a:solidFill>
                <a:effectLst/>
                <a:latin typeface="Arial" panose="020B0604020202020204" pitchFamily="34" charset="0"/>
              </a:endParaRPr>
            </a:p>
          </p:txBody>
        </p:sp>
        <p:sp>
          <p:nvSpPr>
            <p:cNvPr id="28" name="Oval 2052188613">
              <a:extLst>
                <a:ext uri="{FF2B5EF4-FFF2-40B4-BE49-F238E27FC236}">
                  <a16:creationId xmlns:a16="http://schemas.microsoft.com/office/drawing/2014/main" id="{446BB8E7-5AA8-0666-3B43-D6904905ED0E}"/>
                </a:ext>
              </a:extLst>
            </p:cNvPr>
            <p:cNvSpPr>
              <a:spLocks noChangeArrowheads="1"/>
            </p:cNvSpPr>
            <p:nvPr/>
          </p:nvSpPr>
          <p:spPr bwMode="auto">
            <a:xfrm>
              <a:off x="36751" y="21919"/>
              <a:ext cx="14090" cy="12126"/>
            </a:xfrm>
            <a:prstGeom prst="ellipse">
              <a:avLst/>
            </a:prstGeom>
            <a:solidFill>
              <a:srgbClr val="38B6FF"/>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0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Globalni</a:t>
              </a:r>
              <a:endParaRPr kumimoji="0" lang="sr-Cyrl-RS" altLang="en-US" sz="800" b="0" i="0" u="none" strike="noStrike" cap="none" normalizeH="0" baseline="0" dirty="0">
                <a:ln>
                  <a:noFill/>
                </a:ln>
                <a:solidFill>
                  <a:schemeClr val="tx1"/>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0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Prehrambeni</a:t>
              </a:r>
              <a:endParaRPr kumimoji="0" lang="sr-Cyrl-RS" altLang="en-US" sz="800" b="0" i="0" u="none" strike="noStrike" cap="none" normalizeH="0" baseline="0" dirty="0">
                <a:ln>
                  <a:noFill/>
                </a:ln>
                <a:solidFill>
                  <a:schemeClr val="tx1"/>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0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sistem</a:t>
              </a:r>
              <a:endParaRPr kumimoji="0" lang="sr-Cyrl-RS" altLang="en-US" b="0" i="0" u="none" strike="noStrike" cap="none" normalizeH="0" baseline="0" dirty="0">
                <a:ln>
                  <a:noFill/>
                </a:ln>
                <a:solidFill>
                  <a:schemeClr val="tx1"/>
                </a:solidFill>
                <a:effectLst/>
                <a:latin typeface="Arial" panose="020B0604020202020204" pitchFamily="34" charset="0"/>
              </a:endParaRPr>
            </a:p>
          </p:txBody>
        </p:sp>
        <p:sp>
          <p:nvSpPr>
            <p:cNvPr id="29" name="Rectangle: Rounded Corners 382675366">
              <a:extLst>
                <a:ext uri="{FF2B5EF4-FFF2-40B4-BE49-F238E27FC236}">
                  <a16:creationId xmlns:a16="http://schemas.microsoft.com/office/drawing/2014/main" id="{E7125FF2-3BCD-F86B-0B97-7D46C8C63841}"/>
                </a:ext>
              </a:extLst>
            </p:cNvPr>
            <p:cNvSpPr>
              <a:spLocks noChangeArrowheads="1"/>
            </p:cNvSpPr>
            <p:nvPr/>
          </p:nvSpPr>
          <p:spPr bwMode="auto">
            <a:xfrm>
              <a:off x="29968" y="8202"/>
              <a:ext cx="12668" cy="9019"/>
            </a:xfrm>
            <a:prstGeom prst="roundRect">
              <a:avLst>
                <a:gd name="adj" fmla="val 16667"/>
              </a:avLst>
            </a:prstGeom>
            <a:solidFill>
              <a:srgbClr val="FFDE59"/>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2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Nesigurnost hrane</a:t>
              </a:r>
              <a:endParaRPr kumimoji="0" lang="sr-Cyrl-RS" altLang="en-US" sz="1600" b="0" i="0" u="none" strike="noStrike" cap="none" normalizeH="0" baseline="0" dirty="0">
                <a:ln>
                  <a:noFill/>
                </a:ln>
                <a:solidFill>
                  <a:schemeClr val="tx1"/>
                </a:solidFill>
                <a:effectLst/>
                <a:latin typeface="Arial" panose="020B0604020202020204" pitchFamily="34" charset="0"/>
              </a:endParaRPr>
            </a:p>
          </p:txBody>
        </p:sp>
        <p:sp>
          <p:nvSpPr>
            <p:cNvPr id="30" name="Rectangle: Rounded Corners 341285776">
              <a:extLst>
                <a:ext uri="{FF2B5EF4-FFF2-40B4-BE49-F238E27FC236}">
                  <a16:creationId xmlns:a16="http://schemas.microsoft.com/office/drawing/2014/main" id="{480DDBC3-AADF-E637-7570-AF7AA2434203}"/>
                </a:ext>
              </a:extLst>
            </p:cNvPr>
            <p:cNvSpPr>
              <a:spLocks noChangeArrowheads="1"/>
            </p:cNvSpPr>
            <p:nvPr/>
          </p:nvSpPr>
          <p:spPr bwMode="auto">
            <a:xfrm>
              <a:off x="15323" y="0"/>
              <a:ext cx="11787" cy="9018"/>
            </a:xfrm>
            <a:prstGeom prst="roundRect">
              <a:avLst>
                <a:gd name="adj" fmla="val 16667"/>
              </a:avLst>
            </a:prstGeom>
            <a:solidFill>
              <a:srgbClr val="008037"/>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400" b="1" i="0" u="none" strike="noStrike" cap="none" normalizeH="0" baseline="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Klimatske promene</a:t>
              </a:r>
              <a:endParaRPr kumimoji="0" lang="sr-Cyrl-RS" altLang="en-US" sz="1800" b="0" i="0" u="none" strike="noStrike" cap="none" normalizeH="0" baseline="0">
                <a:ln>
                  <a:noFill/>
                </a:ln>
                <a:solidFill>
                  <a:schemeClr val="tx1"/>
                </a:solidFill>
                <a:effectLst/>
                <a:latin typeface="Arial" panose="020B0604020202020204" pitchFamily="34" charset="0"/>
              </a:endParaRPr>
            </a:p>
          </p:txBody>
        </p:sp>
        <p:sp>
          <p:nvSpPr>
            <p:cNvPr id="32" name="Straight Arrow Connector 1462429765">
              <a:extLst>
                <a:ext uri="{FF2B5EF4-FFF2-40B4-BE49-F238E27FC236}">
                  <a16:creationId xmlns:a16="http://schemas.microsoft.com/office/drawing/2014/main" id="{6FBE19CD-8757-ECA9-C1BC-53DEB585B0EA}"/>
                </a:ext>
              </a:extLst>
            </p:cNvPr>
            <p:cNvSpPr>
              <a:spLocks/>
            </p:cNvSpPr>
            <p:nvPr/>
          </p:nvSpPr>
          <p:spPr bwMode="auto">
            <a:xfrm flipH="1">
              <a:off x="27110" y="17221"/>
              <a:ext cx="9192" cy="8997"/>
            </a:xfrm>
            <a:prstGeom prst="straightConnector1">
              <a:avLst/>
            </a:prstGeom>
            <a:noFill/>
            <a:ln w="635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Straight Arrow Connector 136311878">
              <a:extLst>
                <a:ext uri="{FF2B5EF4-FFF2-40B4-BE49-F238E27FC236}">
                  <a16:creationId xmlns:a16="http://schemas.microsoft.com/office/drawing/2014/main" id="{A12A084B-6C6E-ED43-5514-038C5E94F7BB}"/>
                </a:ext>
              </a:extLst>
            </p:cNvPr>
            <p:cNvSpPr>
              <a:spLocks noChangeShapeType="1"/>
            </p:cNvSpPr>
            <p:nvPr/>
          </p:nvSpPr>
          <p:spPr bwMode="auto">
            <a:xfrm flipH="1">
              <a:off x="26623" y="27982"/>
              <a:ext cx="10128" cy="69"/>
            </a:xfrm>
            <a:prstGeom prst="straightConnector1">
              <a:avLst/>
            </a:prstGeom>
            <a:noFill/>
            <a:ln w="635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Straight Arrow Connector 1591295925">
              <a:extLst>
                <a:ext uri="{FF2B5EF4-FFF2-40B4-BE49-F238E27FC236}">
                  <a16:creationId xmlns:a16="http://schemas.microsoft.com/office/drawing/2014/main" id="{5CBF48A3-69E3-6399-56C1-BBBDD3D6657E}"/>
                </a:ext>
              </a:extLst>
            </p:cNvPr>
            <p:cNvSpPr>
              <a:spLocks noChangeShapeType="1"/>
            </p:cNvSpPr>
            <p:nvPr/>
          </p:nvSpPr>
          <p:spPr bwMode="auto">
            <a:xfrm flipH="1">
              <a:off x="27143" y="42986"/>
              <a:ext cx="17967" cy="0"/>
            </a:xfrm>
            <a:prstGeom prst="straightConnector1">
              <a:avLst/>
            </a:prstGeom>
            <a:noFill/>
            <a:ln w="952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Straight Arrow Connector 2123135199">
              <a:extLst>
                <a:ext uri="{FF2B5EF4-FFF2-40B4-BE49-F238E27FC236}">
                  <a16:creationId xmlns:a16="http://schemas.microsoft.com/office/drawing/2014/main" id="{B0E52A1C-CE69-519C-149D-5D82B7A1C291}"/>
                </a:ext>
              </a:extLst>
            </p:cNvPr>
            <p:cNvSpPr>
              <a:spLocks noChangeShapeType="1"/>
            </p:cNvSpPr>
            <p:nvPr/>
          </p:nvSpPr>
          <p:spPr bwMode="auto">
            <a:xfrm flipH="1" flipV="1">
              <a:off x="27110" y="30061"/>
              <a:ext cx="18000" cy="12925"/>
            </a:xfrm>
            <a:prstGeom prst="straightConnector1">
              <a:avLst/>
            </a:prstGeom>
            <a:noFill/>
            <a:ln w="635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Straight Arrow Connector 933452370">
              <a:extLst>
                <a:ext uri="{FF2B5EF4-FFF2-40B4-BE49-F238E27FC236}">
                  <a16:creationId xmlns:a16="http://schemas.microsoft.com/office/drawing/2014/main" id="{29E0E62C-EC22-71BF-D77F-A0773443FE9B}"/>
                </a:ext>
              </a:extLst>
            </p:cNvPr>
            <p:cNvSpPr>
              <a:spLocks noChangeShapeType="1"/>
            </p:cNvSpPr>
            <p:nvPr/>
          </p:nvSpPr>
          <p:spPr bwMode="auto">
            <a:xfrm flipV="1">
              <a:off x="27143" y="34045"/>
              <a:ext cx="16653" cy="8941"/>
            </a:xfrm>
            <a:prstGeom prst="straightConnector1">
              <a:avLst/>
            </a:prstGeom>
            <a:noFill/>
            <a:ln w="952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Straight Arrow Connector 61720248">
              <a:extLst>
                <a:ext uri="{FF2B5EF4-FFF2-40B4-BE49-F238E27FC236}">
                  <a16:creationId xmlns:a16="http://schemas.microsoft.com/office/drawing/2014/main" id="{9880E114-9077-7125-88B5-A7C2A16FD0C3}"/>
                </a:ext>
              </a:extLst>
            </p:cNvPr>
            <p:cNvSpPr>
              <a:spLocks noChangeShapeType="1"/>
            </p:cNvSpPr>
            <p:nvPr/>
          </p:nvSpPr>
          <p:spPr bwMode="auto">
            <a:xfrm flipH="1" flipV="1">
              <a:off x="21190" y="32561"/>
              <a:ext cx="60" cy="7501"/>
            </a:xfrm>
            <a:prstGeom prst="straightConnector1">
              <a:avLst/>
            </a:prstGeom>
            <a:noFill/>
            <a:ln w="952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Straight Arrow Connector 1864985116">
              <a:extLst>
                <a:ext uri="{FF2B5EF4-FFF2-40B4-BE49-F238E27FC236}">
                  <a16:creationId xmlns:a16="http://schemas.microsoft.com/office/drawing/2014/main" id="{9F5ACEC2-091F-D402-E80B-8F389B8A7C5F}"/>
                </a:ext>
              </a:extLst>
            </p:cNvPr>
            <p:cNvSpPr>
              <a:spLocks noChangeShapeType="1"/>
            </p:cNvSpPr>
            <p:nvPr/>
          </p:nvSpPr>
          <p:spPr bwMode="auto">
            <a:xfrm flipH="1">
              <a:off x="52155" y="18756"/>
              <a:ext cx="384" cy="18167"/>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Connector: Elbow 729145337">
              <a:extLst>
                <a:ext uri="{FF2B5EF4-FFF2-40B4-BE49-F238E27FC236}">
                  <a16:creationId xmlns:a16="http://schemas.microsoft.com/office/drawing/2014/main" id="{AB3639C1-8882-C3CC-EDCF-55B7FFF7F938}"/>
                </a:ext>
              </a:extLst>
            </p:cNvPr>
            <p:cNvSpPr>
              <a:spLocks noChangeShapeType="1"/>
            </p:cNvSpPr>
            <p:nvPr/>
          </p:nvSpPr>
          <p:spPr bwMode="auto">
            <a:xfrm rot="10800000">
              <a:off x="5893" y="39168"/>
              <a:ext cx="9464" cy="3818"/>
            </a:xfrm>
            <a:prstGeom prst="bentConnector2">
              <a:avLst/>
            </a:prstGeom>
            <a:noFill/>
            <a:ln w="635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Straight Arrow Connector 409083366">
              <a:extLst>
                <a:ext uri="{FF2B5EF4-FFF2-40B4-BE49-F238E27FC236}">
                  <a16:creationId xmlns:a16="http://schemas.microsoft.com/office/drawing/2014/main" id="{458C1F12-2CB7-98C7-090B-5FE23C7812FC}"/>
                </a:ext>
              </a:extLst>
            </p:cNvPr>
            <p:cNvSpPr>
              <a:spLocks noChangeShapeType="1"/>
            </p:cNvSpPr>
            <p:nvPr/>
          </p:nvSpPr>
          <p:spPr bwMode="auto">
            <a:xfrm flipV="1">
              <a:off x="5893" y="17159"/>
              <a:ext cx="110" cy="16161"/>
            </a:xfrm>
            <a:prstGeom prst="straightConnector1">
              <a:avLst/>
            </a:prstGeom>
            <a:noFill/>
            <a:ln w="635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Connector: Elbow 1976965459">
              <a:extLst>
                <a:ext uri="{FF2B5EF4-FFF2-40B4-BE49-F238E27FC236}">
                  <a16:creationId xmlns:a16="http://schemas.microsoft.com/office/drawing/2014/main" id="{D1B05683-2BC5-80CA-85A1-3F00697A008F}"/>
                </a:ext>
              </a:extLst>
            </p:cNvPr>
            <p:cNvSpPr>
              <a:spLocks noChangeShapeType="1"/>
            </p:cNvSpPr>
            <p:nvPr/>
          </p:nvSpPr>
          <p:spPr bwMode="auto">
            <a:xfrm rot="5400000" flipH="1" flipV="1">
              <a:off x="8847" y="1665"/>
              <a:ext cx="3631" cy="9320"/>
            </a:xfrm>
            <a:prstGeom prst="bentConnector2">
              <a:avLst/>
            </a:prstGeom>
            <a:noFill/>
            <a:ln w="635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Connector: Elbow 1272912028">
              <a:extLst>
                <a:ext uri="{FF2B5EF4-FFF2-40B4-BE49-F238E27FC236}">
                  <a16:creationId xmlns:a16="http://schemas.microsoft.com/office/drawing/2014/main" id="{765B6506-0323-FDCB-B0F4-52C708655D31}"/>
                </a:ext>
              </a:extLst>
            </p:cNvPr>
            <p:cNvSpPr>
              <a:spLocks noChangeShapeType="1"/>
            </p:cNvSpPr>
            <p:nvPr/>
          </p:nvSpPr>
          <p:spPr bwMode="auto">
            <a:xfrm>
              <a:off x="27110" y="4509"/>
              <a:ext cx="9192" cy="3693"/>
            </a:xfrm>
            <a:prstGeom prst="bentConnector2">
              <a:avLst/>
            </a:prstGeom>
            <a:noFill/>
            <a:ln w="635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5557848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192504" y="153009"/>
            <a:ext cx="11999495" cy="866899"/>
          </a:xfrm>
        </p:spPr>
        <p:txBody>
          <a:bodyPr rtlCol="0">
            <a:normAutofit fontScale="90000"/>
          </a:bodyPr>
          <a:lstStyle/>
          <a:p>
            <a:pPr algn="ctr" defTabSz="1219168" rtl="0">
              <a:lnSpc>
                <a:spcPct val="120000"/>
              </a:lnSpc>
              <a:defRPr sz="2600" b="1" spc="-52">
                <a:solidFill>
                  <a:srgbClr val="7F7F7F"/>
                </a:solidFill>
              </a:defRPr>
            </a:pPr>
            <a:r>
              <a:rPr lang="en-US" dirty="0" err="1">
                <a:solidFill>
                  <a:schemeClr val="tx1"/>
                </a:solidFill>
              </a:rPr>
              <a:t>Kako</a:t>
            </a:r>
            <a:r>
              <a:rPr lang="en-US" dirty="0">
                <a:solidFill>
                  <a:schemeClr val="tx1"/>
                </a:solidFill>
              </a:rPr>
              <a:t> </a:t>
            </a:r>
            <a:r>
              <a:rPr lang="en-US" dirty="0" err="1">
                <a:solidFill>
                  <a:schemeClr val="tx1"/>
                </a:solidFill>
              </a:rPr>
              <a:t>zdravstveni</a:t>
            </a:r>
            <a:r>
              <a:rPr lang="en-US" dirty="0">
                <a:solidFill>
                  <a:schemeClr val="tx1"/>
                </a:solidFill>
              </a:rPr>
              <a:t> </a:t>
            </a:r>
            <a:r>
              <a:rPr lang="en-US" dirty="0" err="1" smtClean="0">
                <a:solidFill>
                  <a:schemeClr val="tx1"/>
                </a:solidFill>
              </a:rPr>
              <a:t>radnici</a:t>
            </a:r>
            <a:r>
              <a:rPr lang="en-US" dirty="0" smtClean="0">
                <a:solidFill>
                  <a:schemeClr val="tx1"/>
                </a:solidFill>
              </a:rPr>
              <a:t> </a:t>
            </a:r>
            <a:r>
              <a:rPr lang="en-US" dirty="0" err="1">
                <a:solidFill>
                  <a:schemeClr val="tx1"/>
                </a:solidFill>
              </a:rPr>
              <a:t>razvijaju</a:t>
            </a:r>
            <a:r>
              <a:rPr lang="en-US" dirty="0">
                <a:solidFill>
                  <a:schemeClr val="tx1"/>
                </a:solidFill>
              </a:rPr>
              <a:t> </a:t>
            </a:r>
            <a:r>
              <a:rPr lang="en-US" dirty="0" err="1">
                <a:solidFill>
                  <a:schemeClr val="tx1"/>
                </a:solidFill>
              </a:rPr>
              <a:t>strategije</a:t>
            </a:r>
            <a:r>
              <a:rPr lang="en-US" dirty="0">
                <a:solidFill>
                  <a:schemeClr val="tx1"/>
                </a:solidFill>
              </a:rPr>
              <a:t> </a:t>
            </a:r>
            <a:r>
              <a:rPr lang="en-US" dirty="0" err="1">
                <a:solidFill>
                  <a:schemeClr val="tx1"/>
                </a:solidFill>
              </a:rPr>
              <a:t>i</a:t>
            </a:r>
            <a:r>
              <a:rPr lang="en-US" dirty="0">
                <a:solidFill>
                  <a:schemeClr val="tx1"/>
                </a:solidFill>
              </a:rPr>
              <a:t> </a:t>
            </a:r>
            <a:r>
              <a:rPr lang="en-US" dirty="0" err="1">
                <a:solidFill>
                  <a:schemeClr val="tx1"/>
                </a:solidFill>
              </a:rPr>
              <a:t>programe</a:t>
            </a:r>
            <a:r>
              <a:rPr lang="en-US" dirty="0">
                <a:solidFill>
                  <a:schemeClr val="tx1"/>
                </a:solidFill>
              </a:rPr>
              <a:t> 
 da </a:t>
            </a:r>
            <a:r>
              <a:rPr lang="en-US" dirty="0" err="1">
                <a:solidFill>
                  <a:schemeClr val="tx1"/>
                </a:solidFill>
              </a:rPr>
              <a:t>pomognu</a:t>
            </a:r>
            <a:r>
              <a:rPr lang="en-US" dirty="0">
                <a:solidFill>
                  <a:schemeClr val="tx1"/>
                </a:solidFill>
              </a:rPr>
              <a:t> </a:t>
            </a:r>
            <a:r>
              <a:rPr lang="en-US" dirty="0" err="1">
                <a:solidFill>
                  <a:schemeClr val="tx1"/>
                </a:solidFill>
              </a:rPr>
              <a:t>zajednicama</a:t>
            </a:r>
            <a:r>
              <a:rPr lang="en-US" dirty="0">
                <a:solidFill>
                  <a:schemeClr val="tx1"/>
                </a:solidFill>
              </a:rPr>
              <a:t> da se </a:t>
            </a:r>
            <a:r>
              <a:rPr lang="en-US" dirty="0" err="1">
                <a:solidFill>
                  <a:schemeClr val="tx1"/>
                </a:solidFill>
              </a:rPr>
              <a:t>pripreme</a:t>
            </a:r>
            <a:r>
              <a:rPr lang="en-US" dirty="0">
                <a:solidFill>
                  <a:schemeClr val="tx1"/>
                </a:solidFill>
              </a:rPr>
              <a:t> za </a:t>
            </a:r>
            <a:r>
              <a:rPr lang="en-US" dirty="0" err="1">
                <a:solidFill>
                  <a:schemeClr val="tx1"/>
                </a:solidFill>
              </a:rPr>
              <a:t>zdravstvene</a:t>
            </a:r>
            <a:r>
              <a:rPr lang="en-US" dirty="0">
                <a:solidFill>
                  <a:schemeClr val="tx1"/>
                </a:solidFill>
              </a:rPr>
              <a:t> </a:t>
            </a:r>
            <a:r>
              <a:rPr lang="en-US" dirty="0" err="1">
                <a:solidFill>
                  <a:schemeClr val="tx1"/>
                </a:solidFill>
              </a:rPr>
              <a:t>efekte</a:t>
            </a:r>
            <a:r>
              <a:rPr lang="en-US" dirty="0">
                <a:solidFill>
                  <a:schemeClr val="tx1"/>
                </a:solidFill>
              </a:rPr>
              <a:t> KP?</a:t>
            </a:r>
            <a:endParaRPr lang="sr" dirty="0">
              <a:solidFill>
                <a:schemeClr val="tx1"/>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597877" y="952972"/>
            <a:ext cx="11241838" cy="1090863"/>
          </a:xfrm>
        </p:spPr>
        <p:txBody>
          <a:bodyPr rtlCol="0">
            <a:normAutofit/>
          </a:bodyPr>
          <a:lstStyle/>
          <a:p>
            <a:pPr marL="0" marR="0" lvl="0" indent="0" fontAlgn="base">
              <a:lnSpc>
                <a:spcPct val="120000"/>
              </a:lnSpc>
              <a:spcBef>
                <a:spcPts val="0"/>
              </a:spcBef>
              <a:spcAft>
                <a:spcPts val="0"/>
              </a:spcAft>
              <a:buNone/>
              <a:tabLst>
                <a:tab pos="457200" algn="l"/>
              </a:tabLst>
            </a:pP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fontAlgn="base">
              <a:lnSpc>
                <a:spcPct val="120000"/>
              </a:lnSpc>
              <a:spcBef>
                <a:spcPts val="0"/>
              </a:spcBef>
              <a:spcAft>
                <a:spcPts val="0"/>
              </a:spcAft>
              <a:buNone/>
              <a:tabLst>
                <a:tab pos="457200" algn="l"/>
              </a:tabLst>
            </a:pPr>
            <a:r>
              <a:rPr lang="en-US" sz="1800" b="1" kern="1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CDC</a:t>
            </a:r>
            <a:r>
              <a:rPr lang="sr-Latn-RS" sz="1800" b="1" kern="1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-ov okvir za izgradnju otpornosti na klimatske efekte (</a:t>
            </a:r>
            <a:r>
              <a:rPr lang="en-US" sz="1800" b="1" kern="1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BRACE</a:t>
            </a:r>
            <a:r>
              <a:rPr lang="sr-Latn-RS" sz="1800" b="1" kern="1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sastoji se od pet uzastopnih koraka:</a:t>
            </a:r>
            <a:endParaRPr lang="en-US" sz="1800" kern="1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pic>
        <p:nvPicPr>
          <p:cNvPr id="6" name="Picture 5">
            <a:extLst>
              <a:ext uri="{FF2B5EF4-FFF2-40B4-BE49-F238E27FC236}">
                <a16:creationId xmlns:a16="http://schemas.microsoft.com/office/drawing/2014/main" id="{FDE41C8F-84A2-6379-BCE3-54D484D72C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475" y="1670498"/>
            <a:ext cx="4326765" cy="4421859"/>
          </a:xfrm>
          <a:prstGeom prst="rect">
            <a:avLst/>
          </a:prstGeom>
        </p:spPr>
      </p:pic>
      <p:sp>
        <p:nvSpPr>
          <p:cNvPr id="16" name="Rectangle 15">
            <a:extLst>
              <a:ext uri="{FF2B5EF4-FFF2-40B4-BE49-F238E27FC236}">
                <a16:creationId xmlns:a16="http://schemas.microsoft.com/office/drawing/2014/main" id="{CA57FA9C-FE73-038F-2DB3-C163E7DD42C9}"/>
              </a:ext>
            </a:extLst>
          </p:cNvPr>
          <p:cNvSpPr/>
          <p:nvPr/>
        </p:nvSpPr>
        <p:spPr>
          <a:xfrm>
            <a:off x="0" y="6079522"/>
            <a:ext cx="2877711" cy="246221"/>
          </a:xfrm>
          <a:prstGeom prst="rect">
            <a:avLst/>
          </a:prstGeom>
        </p:spPr>
        <p:txBody>
          <a:bodyPr wrap="none" rtlCol="0">
            <a:spAutoFit/>
          </a:bodyPr>
          <a:lstStyle/>
          <a:p>
            <a:r>
              <a:rPr lang="en-US" sz="1000" i="1" dirty="0">
                <a:hlinkClick r:id="rId3"/>
              </a:rPr>
              <a:t>https://</a:t>
            </a:r>
            <a:r>
              <a:rPr lang="en-US" sz="1000" i="1" dirty="0" smtClean="0">
                <a:hlinkClick r:id="rId3"/>
              </a:rPr>
              <a:t>www.cdc.gov/climateandhealth/BRACE.htm</a:t>
            </a:r>
            <a:endParaRPr lang="sr" sz="1000" i="1" dirty="0"/>
          </a:p>
        </p:txBody>
      </p:sp>
      <p:graphicFrame>
        <p:nvGraphicFramePr>
          <p:cNvPr id="7" name="Table 6">
            <a:extLst>
              <a:ext uri="{FF2B5EF4-FFF2-40B4-BE49-F238E27FC236}">
                <a16:creationId xmlns:a16="http://schemas.microsoft.com/office/drawing/2014/main" id="{5AB5B94D-6132-039E-2662-63A75CA30166}"/>
              </a:ext>
            </a:extLst>
          </p:cNvPr>
          <p:cNvGraphicFramePr>
            <a:graphicFrameLocks noGrp="1"/>
          </p:cNvGraphicFramePr>
          <p:nvPr>
            <p:extLst>
              <p:ext uri="{D42A27DB-BD31-4B8C-83A1-F6EECF244321}">
                <p14:modId xmlns:p14="http://schemas.microsoft.com/office/powerpoint/2010/main" val="3610544242"/>
              </p:ext>
            </p:extLst>
          </p:nvPr>
        </p:nvGraphicFramePr>
        <p:xfrm>
          <a:off x="7051431" y="2043835"/>
          <a:ext cx="4223671" cy="3697542"/>
        </p:xfrm>
        <a:graphic>
          <a:graphicData uri="http://schemas.openxmlformats.org/drawingml/2006/table">
            <a:tbl>
              <a:tblPr firstRow="1" bandRow="1">
                <a:tableStyleId>{5C22544A-7EE6-4342-B048-85BDC9FD1C3A}</a:tableStyleId>
              </a:tblPr>
              <a:tblGrid>
                <a:gridCol w="4223671">
                  <a:extLst>
                    <a:ext uri="{9D8B030D-6E8A-4147-A177-3AD203B41FA5}">
                      <a16:colId xmlns:a16="http://schemas.microsoft.com/office/drawing/2014/main" val="2535593390"/>
                    </a:ext>
                  </a:extLst>
                </a:gridCol>
              </a:tblGrid>
              <a:tr h="590578">
                <a:tc>
                  <a:txBody>
                    <a:bodyPr/>
                    <a:lstStyle/>
                    <a:p>
                      <a:pPr algn="ctr"/>
                      <a:r>
                        <a:rPr lang="en-US" sz="2000" dirty="0" err="1">
                          <a:solidFill>
                            <a:srgbClr val="FE644E"/>
                          </a:solidFill>
                        </a:rPr>
                        <a:t>Naredni</a:t>
                      </a:r>
                      <a:r>
                        <a:rPr lang="en-US" sz="2000" dirty="0">
                          <a:solidFill>
                            <a:srgbClr val="FE644E"/>
                          </a:solidFill>
                        </a:rPr>
                        <a:t> </a:t>
                      </a:r>
                      <a:r>
                        <a:rPr lang="en-US" sz="2000" dirty="0" err="1">
                          <a:solidFill>
                            <a:srgbClr val="FE644E"/>
                          </a:solidFill>
                        </a:rPr>
                        <a:t>koraci</a:t>
                      </a:r>
                      <a:r>
                        <a:rPr lang="en-US" sz="2000" dirty="0">
                          <a:solidFill>
                            <a:srgbClr val="FE644E"/>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12732"/>
                    </a:solidFill>
                  </a:tcPr>
                </a:tc>
                <a:extLst>
                  <a:ext uri="{0D108BD9-81ED-4DB2-BD59-A6C34878D82A}">
                    <a16:rowId xmlns:a16="http://schemas.microsoft.com/office/drawing/2014/main" val="2429480989"/>
                  </a:ext>
                </a:extLst>
              </a:tr>
              <a:tr h="1274652">
                <a:tc>
                  <a:txBody>
                    <a:bodyPr/>
                    <a:lstStyle/>
                    <a:p>
                      <a:pPr algn="just"/>
                      <a:r>
                        <a:rPr lang="en-US" sz="1600" b="1" dirty="0">
                          <a:solidFill>
                            <a:schemeClr val="bg1"/>
                          </a:solidFill>
                        </a:rPr>
                        <a:t>03 - </a:t>
                      </a:r>
                      <a:r>
                        <a:rPr lang="en-US" sz="1600" b="1" dirty="0" err="1">
                          <a:solidFill>
                            <a:schemeClr val="bg1"/>
                          </a:solidFill>
                        </a:rPr>
                        <a:t>Pronalaženje</a:t>
                      </a:r>
                      <a:r>
                        <a:rPr lang="en-US" sz="1600" b="1" dirty="0">
                          <a:solidFill>
                            <a:schemeClr val="bg1"/>
                          </a:solidFill>
                        </a:rPr>
                        <a:t> </a:t>
                      </a:r>
                      <a:r>
                        <a:rPr lang="en-US" sz="1600" b="1" dirty="0" err="1">
                          <a:solidFill>
                            <a:schemeClr val="bg1"/>
                          </a:solidFill>
                        </a:rPr>
                        <a:t>najprikladnijih</a:t>
                      </a:r>
                      <a:r>
                        <a:rPr lang="en-US" sz="1600" b="1" dirty="0">
                          <a:solidFill>
                            <a:schemeClr val="bg1"/>
                          </a:solidFill>
                        </a:rPr>
                        <a:t> </a:t>
                      </a:r>
                      <a:r>
                        <a:rPr lang="en-US" sz="1600" b="1" dirty="0" err="1">
                          <a:solidFill>
                            <a:schemeClr val="bg1"/>
                          </a:solidFill>
                        </a:rPr>
                        <a:t>javno-zdravstvenih</a:t>
                      </a:r>
                      <a:r>
                        <a:rPr lang="en-US" sz="1600" b="1" dirty="0">
                          <a:solidFill>
                            <a:schemeClr val="bg1"/>
                          </a:solidFill>
                        </a:rPr>
                        <a:t> </a:t>
                      </a:r>
                      <a:r>
                        <a:rPr lang="en-US" sz="1600" b="1" dirty="0" err="1">
                          <a:solidFill>
                            <a:schemeClr val="bg1"/>
                          </a:solidFill>
                        </a:rPr>
                        <a:t>intervencija</a:t>
                      </a:r>
                      <a:r>
                        <a:rPr lang="en-US" sz="1600" b="1" dirty="0">
                          <a:solidFill>
                            <a:schemeClr val="bg1"/>
                          </a:solidFill>
                        </a:rPr>
                        <a:t> za </a:t>
                      </a:r>
                      <a:r>
                        <a:rPr lang="en-US" sz="1600" b="1" dirty="0" err="1">
                          <a:solidFill>
                            <a:schemeClr val="bg1"/>
                          </a:solidFill>
                        </a:rPr>
                        <a:t>identifikovne</a:t>
                      </a:r>
                      <a:r>
                        <a:rPr lang="en-US" sz="1600" b="1" dirty="0">
                          <a:solidFill>
                            <a:schemeClr val="bg1"/>
                          </a:solidFill>
                        </a:rPr>
                        <a:t> </a:t>
                      </a:r>
                      <a:r>
                        <a:rPr lang="en-US" sz="1600" b="1" dirty="0" err="1">
                          <a:solidFill>
                            <a:schemeClr val="bg1"/>
                          </a:solidFill>
                        </a:rPr>
                        <a:t>zdravstvene</a:t>
                      </a:r>
                      <a:r>
                        <a:rPr lang="en-US" sz="1600" b="1" dirty="0">
                          <a:solidFill>
                            <a:schemeClr val="bg1"/>
                          </a:solidFill>
                        </a:rPr>
                        <a:t> </a:t>
                      </a:r>
                      <a:r>
                        <a:rPr lang="en-US" sz="1600" b="1" dirty="0" err="1">
                          <a:solidFill>
                            <a:schemeClr val="bg1"/>
                          </a:solidFill>
                        </a:rPr>
                        <a:t>uticaje</a:t>
                      </a:r>
                      <a:r>
                        <a:rPr lang="en-US" sz="1600" b="1" dirty="0">
                          <a:solidFill>
                            <a:schemeClr val="bg1"/>
                          </a:solidFill>
                        </a:rPr>
                        <a:t> od </a:t>
                      </a:r>
                      <a:r>
                        <a:rPr lang="en-US" sz="1600" b="1" dirty="0" err="1">
                          <a:solidFill>
                            <a:schemeClr val="bg1"/>
                          </a:solidFill>
                        </a:rPr>
                        <a:t>najvećeg</a:t>
                      </a:r>
                      <a:r>
                        <a:rPr lang="en-US" sz="1600" b="1" dirty="0">
                          <a:solidFill>
                            <a:schemeClr val="bg1"/>
                          </a:solidFill>
                        </a:rPr>
                        <a:t> </a:t>
                      </a:r>
                      <a:r>
                        <a:rPr lang="en-US" sz="1600" b="1" dirty="0" err="1">
                          <a:solidFill>
                            <a:schemeClr val="bg1"/>
                          </a:solidFill>
                        </a:rPr>
                        <a:t>interesa</a:t>
                      </a:r>
                      <a:r>
                        <a:rPr lang="en-US" sz="1600" b="1" dirty="0">
                          <a:solidFill>
                            <a:schemeClr val="bg1"/>
                          </a:solidFill>
                        </a:rPr>
                        <a:t>/</a:t>
                      </a:r>
                      <a:r>
                        <a:rPr lang="en-US" sz="1600" b="1" dirty="0" err="1">
                          <a:solidFill>
                            <a:schemeClr val="bg1"/>
                          </a:solidFill>
                        </a:rPr>
                        <a:t>kobenefit</a:t>
                      </a:r>
                      <a:r>
                        <a:rPr lang="en-US" sz="1600" b="1" dirty="0">
                          <a:solidFill>
                            <a:schemeClr val="bg1"/>
                          </a:solidFill>
                        </a:rPr>
                        <a:t> </a:t>
                      </a:r>
                      <a:r>
                        <a:rPr lang="en-US" sz="1600" b="1" dirty="0" err="1">
                          <a:solidFill>
                            <a:schemeClr val="bg1"/>
                          </a:solidFill>
                        </a:rPr>
                        <a:t>strategije</a:t>
                      </a:r>
                      <a:endParaRPr lang="en-US" sz="1400" b="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12732"/>
                    </a:solidFill>
                  </a:tcPr>
                </a:tc>
                <a:extLst>
                  <a:ext uri="{0D108BD9-81ED-4DB2-BD59-A6C34878D82A}">
                    <a16:rowId xmlns:a16="http://schemas.microsoft.com/office/drawing/2014/main" val="894823657"/>
                  </a:ext>
                </a:extLst>
              </a:tr>
              <a:tr h="1832312">
                <a:tc>
                  <a:txBody>
                    <a:bodyPr/>
                    <a:lstStyle/>
                    <a:p>
                      <a:pPr algn="just"/>
                      <a:r>
                        <a:rPr lang="en-US" sz="1600" b="1" dirty="0">
                          <a:solidFill>
                            <a:schemeClr val="bg1"/>
                          </a:solidFill>
                        </a:rPr>
                        <a:t>04 - </a:t>
                      </a:r>
                      <a:r>
                        <a:rPr lang="en-US" sz="1600" b="1" dirty="0" err="1">
                          <a:solidFill>
                            <a:schemeClr val="bg1"/>
                          </a:solidFill>
                        </a:rPr>
                        <a:t>Razvoji</a:t>
                      </a:r>
                      <a:r>
                        <a:rPr lang="en-US" sz="1600" b="1" dirty="0">
                          <a:solidFill>
                            <a:schemeClr val="bg1"/>
                          </a:solidFill>
                        </a:rPr>
                        <a:t> </a:t>
                      </a:r>
                      <a:r>
                        <a:rPr lang="en-US" sz="1600" b="1" dirty="0" err="1">
                          <a:solidFill>
                            <a:schemeClr val="bg1"/>
                          </a:solidFill>
                        </a:rPr>
                        <a:t>i</a:t>
                      </a:r>
                      <a:r>
                        <a:rPr lang="en-US" sz="1600" b="1" dirty="0">
                          <a:solidFill>
                            <a:schemeClr val="bg1"/>
                          </a:solidFill>
                        </a:rPr>
                        <a:t> </a:t>
                      </a:r>
                      <a:r>
                        <a:rPr lang="en-US" sz="1600" b="1" dirty="0" err="1">
                          <a:solidFill>
                            <a:schemeClr val="bg1"/>
                          </a:solidFill>
                        </a:rPr>
                        <a:t>implementacija</a:t>
                      </a:r>
                      <a:r>
                        <a:rPr lang="en-US" sz="1600" b="1" dirty="0">
                          <a:solidFill>
                            <a:schemeClr val="bg1"/>
                          </a:solidFill>
                        </a:rPr>
                        <a:t> </a:t>
                      </a:r>
                      <a:r>
                        <a:rPr lang="en-US" sz="1600" b="1" dirty="0" err="1">
                          <a:solidFill>
                            <a:schemeClr val="bg1"/>
                          </a:solidFill>
                        </a:rPr>
                        <a:t>klimatskog</a:t>
                      </a:r>
                      <a:r>
                        <a:rPr lang="en-US" sz="1600" b="1" dirty="0">
                          <a:solidFill>
                            <a:schemeClr val="bg1"/>
                          </a:solidFill>
                        </a:rPr>
                        <a:t> </a:t>
                      </a:r>
                      <a:r>
                        <a:rPr lang="en-US" sz="1600" b="1" dirty="0" err="1">
                          <a:solidFill>
                            <a:schemeClr val="bg1"/>
                          </a:solidFill>
                        </a:rPr>
                        <a:t>i</a:t>
                      </a:r>
                      <a:r>
                        <a:rPr lang="en-US" sz="1600" b="1" dirty="0">
                          <a:solidFill>
                            <a:schemeClr val="bg1"/>
                          </a:solidFill>
                        </a:rPr>
                        <a:t> </a:t>
                      </a:r>
                      <a:r>
                        <a:rPr lang="en-US" sz="1600" b="1" dirty="0" err="1">
                          <a:solidFill>
                            <a:schemeClr val="bg1"/>
                          </a:solidFill>
                        </a:rPr>
                        <a:t>zdravstvenog</a:t>
                      </a:r>
                      <a:r>
                        <a:rPr lang="en-US" sz="1600" b="1" dirty="0">
                          <a:solidFill>
                            <a:schemeClr val="bg1"/>
                          </a:solidFill>
                        </a:rPr>
                        <a:t> plana </a:t>
                      </a:r>
                      <a:r>
                        <a:rPr lang="en-US" sz="1600" b="1" dirty="0" err="1">
                          <a:solidFill>
                            <a:schemeClr val="bg1"/>
                          </a:solidFill>
                        </a:rPr>
                        <a:t>adaptacije</a:t>
                      </a:r>
                      <a:r>
                        <a:rPr lang="en-US" sz="1600" b="1" dirty="0">
                          <a:solidFill>
                            <a:schemeClr val="bg1"/>
                          </a:solidFill>
                        </a:rPr>
                        <a:t> / plan </a:t>
                      </a:r>
                      <a:r>
                        <a:rPr lang="en-US" sz="1600" b="1" dirty="0" err="1">
                          <a:solidFill>
                            <a:schemeClr val="bg1"/>
                          </a:solidFill>
                        </a:rPr>
                        <a:t>adaptacije</a:t>
                      </a:r>
                      <a:r>
                        <a:rPr lang="en-US" sz="1600" b="1" dirty="0">
                          <a:solidFill>
                            <a:schemeClr val="bg1"/>
                          </a:solidFill>
                        </a:rPr>
                        <a:t> </a:t>
                      </a:r>
                      <a:r>
                        <a:rPr lang="en-US" sz="1600" b="1" dirty="0" err="1">
                          <a:solidFill>
                            <a:schemeClr val="bg1"/>
                          </a:solidFill>
                        </a:rPr>
                        <a:t>na</a:t>
                      </a:r>
                      <a:r>
                        <a:rPr lang="en-US" sz="1600" b="1" dirty="0">
                          <a:solidFill>
                            <a:schemeClr val="bg1"/>
                          </a:solidFill>
                        </a:rPr>
                        <a:t> </a:t>
                      </a:r>
                      <a:r>
                        <a:rPr lang="en-US" sz="1600" b="1" dirty="0" err="1">
                          <a:solidFill>
                            <a:schemeClr val="bg1"/>
                          </a:solidFill>
                        </a:rPr>
                        <a:t>klimu</a:t>
                      </a:r>
                      <a:r>
                        <a:rPr lang="en-US" sz="1600" b="1" dirty="0">
                          <a:solidFill>
                            <a:schemeClr val="bg1"/>
                          </a:solidFill>
                        </a:rPr>
                        <a:t> </a:t>
                      </a:r>
                      <a:r>
                        <a:rPr lang="en-US" sz="1600" b="1" dirty="0" err="1">
                          <a:solidFill>
                            <a:schemeClr val="bg1"/>
                          </a:solidFill>
                        </a:rPr>
                        <a:t>i</a:t>
                      </a:r>
                      <a:r>
                        <a:rPr lang="en-US" sz="1600" b="1" dirty="0">
                          <a:solidFill>
                            <a:schemeClr val="bg1"/>
                          </a:solidFill>
                        </a:rPr>
                        <a:t> </a:t>
                      </a:r>
                      <a:r>
                        <a:rPr lang="en-US" sz="1600" b="1" dirty="0" err="1">
                          <a:solidFill>
                            <a:schemeClr val="bg1"/>
                          </a:solidFill>
                        </a:rPr>
                        <a:t>zdravlje</a:t>
                      </a:r>
                      <a:r>
                        <a:rPr lang="en-US" sz="1600" b="1" dirty="0">
                          <a:solidFill>
                            <a:schemeClr val="bg1"/>
                          </a:solidFill>
                        </a:rPr>
                        <a:t> / </a:t>
                      </a:r>
                      <a:r>
                        <a:rPr lang="en-US" sz="1600" b="1" dirty="0" err="1">
                          <a:solidFill>
                            <a:schemeClr val="bg1"/>
                          </a:solidFill>
                        </a:rPr>
                        <a:t>adaptacione</a:t>
                      </a:r>
                      <a:r>
                        <a:rPr lang="en-US" sz="1600" b="1" dirty="0">
                          <a:solidFill>
                            <a:schemeClr val="bg1"/>
                          </a:solidFill>
                        </a:rPr>
                        <a:t> </a:t>
                      </a:r>
                      <a:r>
                        <a:rPr lang="en-US" sz="1600" b="1" dirty="0" err="1">
                          <a:solidFill>
                            <a:schemeClr val="bg1"/>
                          </a:solidFill>
                        </a:rPr>
                        <a:t>prakse</a:t>
                      </a:r>
                      <a:r>
                        <a:rPr lang="en-US" sz="1600" b="1" dirty="0">
                          <a:solidFill>
                            <a:schemeClr val="bg1"/>
                          </a:solidFill>
                        </a:rPr>
                        <a:t> </a:t>
                      </a:r>
                      <a:r>
                        <a:rPr lang="en-US" sz="1600" b="1" dirty="0" err="1">
                          <a:solidFill>
                            <a:schemeClr val="bg1"/>
                          </a:solidFill>
                        </a:rPr>
                        <a:t>i</a:t>
                      </a:r>
                      <a:r>
                        <a:rPr lang="en-US" sz="1600" b="1" dirty="0">
                          <a:solidFill>
                            <a:schemeClr val="bg1"/>
                          </a:solidFill>
                        </a:rPr>
                        <a:t> </a:t>
                      </a:r>
                      <a:r>
                        <a:rPr lang="en-US" sz="1600" b="1" dirty="0" err="1">
                          <a:solidFill>
                            <a:schemeClr val="bg1"/>
                          </a:solidFill>
                        </a:rPr>
                        <a:t>procesi</a:t>
                      </a:r>
                      <a:r>
                        <a:rPr lang="en-US" sz="1600" b="1" dirty="0">
                          <a:solidFill>
                            <a:schemeClr val="bg1"/>
                          </a:solidFill>
                        </a:rPr>
                        <a:t> / </a:t>
                      </a:r>
                      <a:r>
                        <a:rPr lang="en-US" sz="1600" b="1" dirty="0" err="1">
                          <a:solidFill>
                            <a:schemeClr val="bg1"/>
                          </a:solidFill>
                        </a:rPr>
                        <a:t>upravljanje</a:t>
                      </a:r>
                      <a:r>
                        <a:rPr lang="en-US" sz="1600" b="1" dirty="0">
                          <a:solidFill>
                            <a:schemeClr val="bg1"/>
                          </a:solidFill>
                        </a:rPr>
                        <a:t> </a:t>
                      </a:r>
                      <a:r>
                        <a:rPr lang="en-US" sz="1600" b="1" dirty="0" err="1">
                          <a:solidFill>
                            <a:schemeClr val="bg1"/>
                          </a:solidFill>
                        </a:rPr>
                        <a:t>rizikom</a:t>
                      </a:r>
                      <a:r>
                        <a:rPr lang="en-US" sz="1600" b="1" dirty="0">
                          <a:solidFill>
                            <a:schemeClr val="bg1"/>
                          </a:solidFill>
                        </a:rPr>
                        <a:t> od </a:t>
                      </a:r>
                      <a:r>
                        <a:rPr lang="en-US" sz="1600" b="1" dirty="0" err="1">
                          <a:solidFill>
                            <a:schemeClr val="bg1"/>
                          </a:solidFill>
                        </a:rPr>
                        <a:t>ekstremnih</a:t>
                      </a:r>
                      <a:r>
                        <a:rPr lang="en-US" sz="1600" b="1" dirty="0">
                          <a:solidFill>
                            <a:schemeClr val="bg1"/>
                          </a:solidFill>
                        </a:rPr>
                        <a:t> </a:t>
                      </a:r>
                      <a:r>
                        <a:rPr lang="en-US" sz="1600" b="1" dirty="0" err="1">
                          <a:solidFill>
                            <a:schemeClr val="bg1"/>
                          </a:solidFill>
                        </a:rPr>
                        <a:t>geoloških</a:t>
                      </a:r>
                      <a:r>
                        <a:rPr lang="en-US" sz="1600" b="1" dirty="0">
                          <a:solidFill>
                            <a:schemeClr val="bg1"/>
                          </a:solidFill>
                        </a:rPr>
                        <a:t> </a:t>
                      </a:r>
                      <a:r>
                        <a:rPr lang="en-US" sz="1600" b="1" dirty="0" err="1">
                          <a:solidFill>
                            <a:schemeClr val="bg1"/>
                          </a:solidFill>
                        </a:rPr>
                        <a:t>i</a:t>
                      </a:r>
                      <a:r>
                        <a:rPr lang="en-US" sz="1600" b="1" dirty="0">
                          <a:solidFill>
                            <a:schemeClr val="bg1"/>
                          </a:solidFill>
                        </a:rPr>
                        <a:t> </a:t>
                      </a:r>
                      <a:r>
                        <a:rPr lang="en-US" sz="1600" b="1" dirty="0" err="1">
                          <a:solidFill>
                            <a:schemeClr val="bg1"/>
                          </a:solidFill>
                        </a:rPr>
                        <a:t>vremenskih</a:t>
                      </a:r>
                      <a:r>
                        <a:rPr lang="en-US" sz="1600" b="1" dirty="0">
                          <a:solidFill>
                            <a:schemeClr val="bg1"/>
                          </a:solidFill>
                        </a:rPr>
                        <a:t> </a:t>
                      </a:r>
                      <a:r>
                        <a:rPr lang="en-US" sz="1600" b="1" dirty="0" err="1">
                          <a:solidFill>
                            <a:schemeClr val="bg1"/>
                          </a:solidFill>
                        </a:rPr>
                        <a:t>pojava</a:t>
                      </a:r>
                      <a:r>
                        <a:rPr lang="en-US" sz="1600" b="1" dirty="0">
                          <a:solidFill>
                            <a:schemeClr val="bg1"/>
                          </a:solidFill>
                        </a:rPr>
                        <a:t> </a:t>
                      </a:r>
                      <a:r>
                        <a:rPr lang="en-US" sz="1600" b="1" dirty="0" err="1">
                          <a:solidFill>
                            <a:schemeClr val="bg1"/>
                          </a:solidFill>
                        </a:rPr>
                        <a:t>i</a:t>
                      </a:r>
                      <a:r>
                        <a:rPr lang="en-US" sz="1600" b="1" dirty="0">
                          <a:solidFill>
                            <a:schemeClr val="bg1"/>
                          </a:solidFill>
                        </a:rPr>
                        <a:t> mere </a:t>
                      </a:r>
                      <a:r>
                        <a:rPr lang="en-US" sz="1600" b="1" dirty="0" err="1">
                          <a:solidFill>
                            <a:schemeClr val="bg1"/>
                          </a:solidFill>
                        </a:rPr>
                        <a:t>prevencije</a:t>
                      </a:r>
                      <a:endParaRPr lang="en-US" sz="1400" b="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94356"/>
                    </a:solidFill>
                  </a:tcPr>
                </a:tc>
                <a:extLst>
                  <a:ext uri="{0D108BD9-81ED-4DB2-BD59-A6C34878D82A}">
                    <a16:rowId xmlns:a16="http://schemas.microsoft.com/office/drawing/2014/main" val="1938484837"/>
                  </a:ext>
                </a:extLst>
              </a:tr>
            </a:tbl>
          </a:graphicData>
        </a:graphic>
      </p:graphicFrame>
    </p:spTree>
    <p:extLst>
      <p:ext uri="{BB962C8B-B14F-4D97-AF65-F5344CB8AC3E}">
        <p14:creationId xmlns:p14="http://schemas.microsoft.com/office/powerpoint/2010/main" val="18034306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CDA9D-39B3-C900-7B4E-E1262B636B8C}"/>
              </a:ext>
            </a:extLst>
          </p:cNvPr>
          <p:cNvSpPr>
            <a:spLocks noGrp="1"/>
          </p:cNvSpPr>
          <p:nvPr>
            <p:ph type="title"/>
          </p:nvPr>
        </p:nvSpPr>
        <p:spPr/>
        <p:txBody>
          <a:bodyPr rtlCol="0">
            <a:normAutofit/>
          </a:bodyPr>
          <a:lstStyle/>
          <a:p>
            <a:pPr algn="ctr" rtl="0"/>
            <a:r>
              <a:rPr lang="en-US" b="1" dirty="0" err="1">
                <a:solidFill>
                  <a:schemeClr val="tx1"/>
                </a:solidFill>
              </a:rPr>
              <a:t>Mitigacija</a:t>
            </a:r>
            <a:r>
              <a:rPr lang="en-US" b="1" dirty="0">
                <a:solidFill>
                  <a:schemeClr val="tx1"/>
                </a:solidFill>
              </a:rPr>
              <a:t> | </a:t>
            </a:r>
            <a:r>
              <a:rPr lang="en-US" b="1" dirty="0" err="1">
                <a:solidFill>
                  <a:schemeClr val="tx1"/>
                </a:solidFill>
              </a:rPr>
              <a:t>Adaptacija</a:t>
            </a:r>
            <a:r>
              <a:rPr lang="en-US" b="1" dirty="0">
                <a:solidFill>
                  <a:schemeClr val="tx1"/>
                </a:solidFill>
              </a:rPr>
              <a:t> | </a:t>
            </a:r>
            <a:r>
              <a:rPr lang="en-US" b="1" dirty="0" err="1">
                <a:solidFill>
                  <a:schemeClr val="tx1"/>
                </a:solidFill>
              </a:rPr>
              <a:t>Kobenefiti</a:t>
            </a:r>
            <a:r>
              <a:rPr lang="en-US" b="1" dirty="0">
                <a:solidFill>
                  <a:schemeClr val="tx1"/>
                </a:solidFill>
              </a:rPr>
              <a:t> </a:t>
            </a:r>
            <a:r>
              <a:rPr lang="en-US" b="1" dirty="0" err="1">
                <a:solidFill>
                  <a:schemeClr val="tx1"/>
                </a:solidFill>
              </a:rPr>
              <a:t>strategije</a:t>
            </a:r>
            <a:endParaRPr lang="sr" b="1" dirty="0">
              <a:solidFill>
                <a:schemeClr val="tx1"/>
              </a:solidFill>
            </a:endParaRPr>
          </a:p>
        </p:txBody>
      </p:sp>
      <p:sp>
        <p:nvSpPr>
          <p:cNvPr id="13" name="Rectangle 21">
            <a:extLst>
              <a:ext uri="{FF2B5EF4-FFF2-40B4-BE49-F238E27FC236}">
                <a16:creationId xmlns:a16="http://schemas.microsoft.com/office/drawing/2014/main" id="{0363C7B5-EB02-4F89-B7B3-1E84022828EC}"/>
              </a:ext>
            </a:extLst>
          </p:cNvPr>
          <p:cNvSpPr>
            <a:spLocks noChangeArrowheads="1"/>
          </p:cNvSpPr>
          <p:nvPr/>
        </p:nvSpPr>
        <p:spPr bwMode="auto">
          <a:xfrm>
            <a:off x="2194560" y="450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14" name="Group 32">
            <a:extLst>
              <a:ext uri="{FF2B5EF4-FFF2-40B4-BE49-F238E27FC236}">
                <a16:creationId xmlns:a16="http://schemas.microsoft.com/office/drawing/2014/main" id="{3B8EEA13-A0A3-0387-93C7-D36754E2E9FA}"/>
              </a:ext>
            </a:extLst>
          </p:cNvPr>
          <p:cNvGrpSpPr>
            <a:grpSpLocks/>
          </p:cNvGrpSpPr>
          <p:nvPr/>
        </p:nvGrpSpPr>
        <p:grpSpPr bwMode="auto">
          <a:xfrm>
            <a:off x="2194560" y="908050"/>
            <a:ext cx="8059112" cy="5041900"/>
            <a:chOff x="0" y="0"/>
            <a:chExt cx="80589" cy="50422"/>
          </a:xfrm>
        </p:grpSpPr>
        <p:sp>
          <p:nvSpPr>
            <p:cNvPr id="15" name="Freeform: Shape 1331387361">
              <a:extLst>
                <a:ext uri="{FF2B5EF4-FFF2-40B4-BE49-F238E27FC236}">
                  <a16:creationId xmlns:a16="http://schemas.microsoft.com/office/drawing/2014/main" id="{C3B0FD8C-BF91-B48F-B740-56E9EBF07A10}"/>
                </a:ext>
              </a:extLst>
            </p:cNvPr>
            <p:cNvSpPr>
              <a:spLocks/>
            </p:cNvSpPr>
            <p:nvPr/>
          </p:nvSpPr>
          <p:spPr bwMode="auto">
            <a:xfrm>
              <a:off x="29718" y="4785"/>
              <a:ext cx="21826" cy="40952"/>
            </a:xfrm>
            <a:custGeom>
              <a:avLst/>
              <a:gdLst>
                <a:gd name="T0" fmla="*/ 1072242 w 2182554"/>
                <a:gd name="T1" fmla="*/ 0 h 4095213"/>
                <a:gd name="T2" fmla="*/ 1251442 w 2182554"/>
                <a:gd name="T3" fmla="*/ 131024 h 4095213"/>
                <a:gd name="T4" fmla="*/ 2182554 w 2182554"/>
                <a:gd name="T5" fmla="*/ 2061524 h 4095213"/>
                <a:gd name="T6" fmla="*/ 1251442 w 2182554"/>
                <a:gd name="T7" fmla="*/ 3992024 h 4095213"/>
                <a:gd name="T8" fmla="*/ 1110312 w 2182554"/>
                <a:gd name="T9" fmla="*/ 4095213 h 4095213"/>
                <a:gd name="T10" fmla="*/ 931112 w 2182554"/>
                <a:gd name="T11" fmla="*/ 3964189 h 4095213"/>
                <a:gd name="T12" fmla="*/ 0 w 2182554"/>
                <a:gd name="T13" fmla="*/ 2033689 h 4095213"/>
                <a:gd name="T14" fmla="*/ 931112 w 2182554"/>
                <a:gd name="T15" fmla="*/ 103189 h 4095213"/>
                <a:gd name="T16" fmla="*/ 1072242 w 2182554"/>
                <a:gd name="T17" fmla="*/ 0 h 40952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82554"/>
                <a:gd name="T28" fmla="*/ 0 h 4095213"/>
                <a:gd name="T29" fmla="*/ 2182554 w 2182554"/>
                <a:gd name="T30" fmla="*/ 4095213 h 40952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82554" h="4095213">
                  <a:moveTo>
                    <a:pt x="1072242" y="0"/>
                  </a:moveTo>
                  <a:lnTo>
                    <a:pt x="1251442" y="131024"/>
                  </a:lnTo>
                  <a:cubicBezTo>
                    <a:pt x="1820095" y="589889"/>
                    <a:pt x="2182554" y="1284319"/>
                    <a:pt x="2182554" y="2061524"/>
                  </a:cubicBezTo>
                  <a:cubicBezTo>
                    <a:pt x="2182554" y="2838729"/>
                    <a:pt x="1820095" y="3533159"/>
                    <a:pt x="1251442" y="3992024"/>
                  </a:cubicBezTo>
                  <a:lnTo>
                    <a:pt x="1110312" y="4095213"/>
                  </a:lnTo>
                  <a:lnTo>
                    <a:pt x="931112" y="3964189"/>
                  </a:lnTo>
                  <a:cubicBezTo>
                    <a:pt x="362459" y="3505324"/>
                    <a:pt x="0" y="2810894"/>
                    <a:pt x="0" y="2033689"/>
                  </a:cubicBezTo>
                  <a:cubicBezTo>
                    <a:pt x="0" y="1256484"/>
                    <a:pt x="362459" y="562054"/>
                    <a:pt x="931112" y="103189"/>
                  </a:cubicBezTo>
                  <a:lnTo>
                    <a:pt x="1072242" y="0"/>
                  </a:lnTo>
                  <a:close/>
                </a:path>
              </a:pathLst>
            </a:custGeom>
            <a:solidFill>
              <a:srgbClr val="4C5B7D"/>
            </a:solidFill>
            <a:ln w="76200">
              <a:solidFill>
                <a:srgbClr val="FFFFFF"/>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6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KOBENEFIT</a:t>
              </a:r>
              <a:br>
                <a:rPr kumimoji="0" lang="sr-Cyrl-RS" altLang="en-US" sz="16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br>
              <a:r>
                <a:rPr kumimoji="0" lang="sr-Cyrl-RS" altLang="en-US" sz="16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STRATEGIJE </a:t>
              </a:r>
              <a:br>
                <a:rPr kumimoji="0" lang="sr-Cyrl-RS" altLang="en-US" sz="16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br>
              <a:r>
                <a:rPr kumimoji="0" lang="sr-Cyrl-RS" altLang="en-US" sz="16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ZA</a:t>
              </a:r>
              <a:endParaRPr kumimoji="0" lang="sr-Cyrl-RS" altLang="en-US"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C000"/>
                  </a:solidFill>
                  <a:effectLst/>
                  <a:ea typeface="Calibri" panose="020F0502020204030204" pitchFamily="34" charset="0"/>
                  <a:cs typeface="Times New Roman" panose="02020603050405020304" pitchFamily="18" charset="0"/>
                </a:rPr>
                <a:t>ODRŽIVOST:</a:t>
              </a:r>
              <a:br>
                <a:rPr kumimoji="0" lang="sr-Cyrl-RS" altLang="en-US" sz="1800" b="1" i="0" u="none" strike="noStrike" cap="none" normalizeH="0" baseline="0" dirty="0">
                  <a:ln>
                    <a:noFill/>
                  </a:ln>
                  <a:solidFill>
                    <a:srgbClr val="FFC000"/>
                  </a:solidFill>
                  <a:effectLst/>
                  <a:ea typeface="Calibri" panose="020F0502020204030204" pitchFamily="34" charset="0"/>
                  <a:cs typeface="Times New Roman" panose="02020603050405020304" pitchFamily="18" charset="0"/>
                </a:rPr>
              </a:br>
              <a:r>
                <a:rPr kumimoji="0" lang="sr-Cyrl-RS" altLang="en-US" sz="1800" b="1" i="0" u="none" strike="noStrike" cap="none" normalizeH="0" baseline="0" dirty="0">
                  <a:ln>
                    <a:noFill/>
                  </a:ln>
                  <a:solidFill>
                    <a:srgbClr val="FFC000"/>
                  </a:solidFill>
                  <a:effectLst/>
                  <a:ea typeface="Calibri" panose="020F0502020204030204" pitchFamily="34" charset="0"/>
                  <a:cs typeface="Times New Roman" panose="02020603050405020304" pitchFamily="18" charset="0"/>
                </a:rPr>
                <a:t>Transporta</a:t>
              </a:r>
              <a:endParaRPr kumimoji="0" lang="sr-Cyrl-RS" altLang="en-US"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C000"/>
                  </a:solidFill>
                  <a:effectLst/>
                  <a:ea typeface="Calibri" panose="020F0502020204030204" pitchFamily="34" charset="0"/>
                  <a:cs typeface="Times New Roman" panose="02020603050405020304" pitchFamily="18" charset="0"/>
                </a:rPr>
                <a:t>Gradske sredine</a:t>
              </a:r>
              <a:endParaRPr kumimoji="0" lang="sr-Cyrl-RS" altLang="en-US"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C000"/>
                  </a:solidFill>
                  <a:effectLst/>
                  <a:ea typeface="Calibri" panose="020F0502020204030204" pitchFamily="34" charset="0"/>
                  <a:cs typeface="Times New Roman" panose="02020603050405020304" pitchFamily="18" charset="0"/>
                </a:rPr>
                <a:t>Prehrambenog</a:t>
              </a:r>
              <a:endParaRPr kumimoji="0" lang="sr-Cyrl-RS" altLang="en-US"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C000"/>
                  </a:solidFill>
                  <a:effectLst/>
                  <a:ea typeface="Calibri" panose="020F0502020204030204" pitchFamily="34" charset="0"/>
                  <a:cs typeface="Times New Roman" panose="02020603050405020304" pitchFamily="18" charset="0"/>
                </a:rPr>
                <a:t>Sistema</a:t>
              </a:r>
              <a:endParaRPr kumimoji="0" lang="sr-Cyrl-RS" altLang="en-US"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C000"/>
                  </a:solidFill>
                  <a:effectLst/>
                  <a:ea typeface="Calibri" panose="020F0502020204030204" pitchFamily="34" charset="0"/>
                  <a:cs typeface="Times New Roman" panose="02020603050405020304" pitchFamily="18" charset="0"/>
                </a:rPr>
                <a:t>Poljoprivrede</a:t>
              </a:r>
              <a:endParaRPr kumimoji="0" lang="sr-Cyrl-RS" altLang="en-US"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C000"/>
                  </a:solidFill>
                  <a:effectLst/>
                  <a:ea typeface="Calibri" panose="020F0502020204030204" pitchFamily="34" charset="0"/>
                  <a:cs typeface="Times New Roman" panose="02020603050405020304" pitchFamily="18" charset="0"/>
                </a:rPr>
                <a:t>Ishrane</a:t>
              </a:r>
              <a:endParaRPr kumimoji="0" lang="sr-Cyrl-RS" altLang="en-US"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C000"/>
                  </a:solidFill>
                  <a:effectLst/>
                  <a:ea typeface="Calibri" panose="020F0502020204030204" pitchFamily="34" charset="0"/>
                  <a:cs typeface="Times New Roman" panose="02020603050405020304" pitchFamily="18" charset="0"/>
                </a:rPr>
                <a:t>itd.</a:t>
              </a:r>
              <a:endParaRPr kumimoji="0" lang="sr-Cyrl-RS" altLang="en-US" sz="1800" b="0" i="0" u="none" strike="noStrike" cap="none" normalizeH="0" baseline="0" dirty="0">
                <a:ln>
                  <a:noFill/>
                </a:ln>
                <a:solidFill>
                  <a:schemeClr val="tx1"/>
                </a:solidFill>
                <a:effectLst/>
              </a:endParaRPr>
            </a:p>
          </p:txBody>
        </p:sp>
        <p:sp>
          <p:nvSpPr>
            <p:cNvPr id="16" name="Freeform: Shape 578208338">
              <a:extLst>
                <a:ext uri="{FF2B5EF4-FFF2-40B4-BE49-F238E27FC236}">
                  <a16:creationId xmlns:a16="http://schemas.microsoft.com/office/drawing/2014/main" id="{D9075CC8-D232-AC87-1C9B-E6E31D1F76DE}"/>
                </a:ext>
              </a:extLst>
            </p:cNvPr>
            <p:cNvSpPr>
              <a:spLocks/>
            </p:cNvSpPr>
            <p:nvPr/>
          </p:nvSpPr>
          <p:spPr bwMode="auto">
            <a:xfrm>
              <a:off x="40811" y="0"/>
              <a:ext cx="39778" cy="50035"/>
            </a:xfrm>
            <a:custGeom>
              <a:avLst/>
              <a:gdLst>
                <a:gd name="T0" fmla="*/ 1486411 w 4045064"/>
                <a:gd name="T1" fmla="*/ 0 h 5003572"/>
                <a:gd name="T2" fmla="*/ 4045064 w 4045064"/>
                <a:gd name="T3" fmla="*/ 2501786 h 5003572"/>
                <a:gd name="T4" fmla="*/ 1486411 w 4045064"/>
                <a:gd name="T5" fmla="*/ 5003572 h 5003572"/>
                <a:gd name="T6" fmla="*/ 55844 w 4045064"/>
                <a:gd name="T7" fmla="*/ 4576306 h 5003572"/>
                <a:gd name="T8" fmla="*/ 38070 w 4045064"/>
                <a:gd name="T9" fmla="*/ 4563310 h 5003572"/>
                <a:gd name="T10" fmla="*/ 179200 w 4045064"/>
                <a:gd name="T11" fmla="*/ 4460121 h 5003572"/>
                <a:gd name="T12" fmla="*/ 1110312 w 4045064"/>
                <a:gd name="T13" fmla="*/ 2529621 h 5003572"/>
                <a:gd name="T14" fmla="*/ 179200 w 4045064"/>
                <a:gd name="T15" fmla="*/ 599121 h 5003572"/>
                <a:gd name="T16" fmla="*/ 0 w 4045064"/>
                <a:gd name="T17" fmla="*/ 468097 h 5003572"/>
                <a:gd name="T18" fmla="*/ 55844 w 4045064"/>
                <a:gd name="T19" fmla="*/ 427266 h 5003572"/>
                <a:gd name="T20" fmla="*/ 1486411 w 4045064"/>
                <a:gd name="T21" fmla="*/ 0 h 50035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45064"/>
                <a:gd name="T34" fmla="*/ 0 h 5003572"/>
                <a:gd name="T35" fmla="*/ 4045064 w 4045064"/>
                <a:gd name="T36" fmla="*/ 5003572 h 50035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45064" h="5003572">
                  <a:moveTo>
                    <a:pt x="1486411" y="0"/>
                  </a:moveTo>
                  <a:cubicBezTo>
                    <a:pt x="2899516" y="0"/>
                    <a:pt x="4045064" y="1120088"/>
                    <a:pt x="4045064" y="2501786"/>
                  </a:cubicBezTo>
                  <a:cubicBezTo>
                    <a:pt x="4045064" y="3883484"/>
                    <a:pt x="2899516" y="5003572"/>
                    <a:pt x="1486411" y="5003572"/>
                  </a:cubicBezTo>
                  <a:cubicBezTo>
                    <a:pt x="956497" y="5003572"/>
                    <a:pt x="464208" y="4846060"/>
                    <a:pt x="55844" y="4576306"/>
                  </a:cubicBezTo>
                  <a:lnTo>
                    <a:pt x="38070" y="4563310"/>
                  </a:lnTo>
                  <a:lnTo>
                    <a:pt x="179200" y="4460121"/>
                  </a:lnTo>
                  <a:cubicBezTo>
                    <a:pt x="747853" y="4001256"/>
                    <a:pt x="1110312" y="3306826"/>
                    <a:pt x="1110312" y="2529621"/>
                  </a:cubicBezTo>
                  <a:cubicBezTo>
                    <a:pt x="1110312" y="1752416"/>
                    <a:pt x="747853" y="1057986"/>
                    <a:pt x="179200" y="599121"/>
                  </a:cubicBezTo>
                  <a:lnTo>
                    <a:pt x="0" y="468097"/>
                  </a:lnTo>
                  <a:lnTo>
                    <a:pt x="55844" y="427266"/>
                  </a:lnTo>
                  <a:cubicBezTo>
                    <a:pt x="464208" y="157512"/>
                    <a:pt x="956497" y="0"/>
                    <a:pt x="1486411" y="0"/>
                  </a:cubicBezTo>
                  <a:close/>
                </a:path>
              </a:pathLst>
            </a:custGeom>
            <a:solidFill>
              <a:srgbClr val="5AB460"/>
            </a:solidFill>
            <a:ln w="76200">
              <a:solidFill>
                <a:srgbClr val="FFFFFF"/>
              </a:solid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a:t>
              </a:r>
              <a:endParaRPr kumimoji="0" lang="en-US" altLang="en-US" sz="800" b="0" i="0" u="none"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a:t>
              </a: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ADAPTACIJA</a:t>
              </a:r>
              <a:endParaRPr kumimoji="0" lang="en-U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8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sr-Cyrl-R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Strategije koje </a:t>
              </a:r>
              <a:endParaRPr kumimoji="0" lang="sr-Cyrl-R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a:t>
              </a:r>
              <a:r>
                <a:rPr lang="en-US" altLang="en-US" b="1" dirty="0" smtClean="0">
                  <a:solidFill>
                    <a:srgbClr val="FFFFFF"/>
                  </a:solidFill>
                  <a:ea typeface="Calibri" panose="020F0502020204030204" pitchFamily="34" charset="0"/>
                  <a:cs typeface="Times New Roman" panose="02020603050405020304" pitchFamily="18" charset="0"/>
                </a:rPr>
                <a:t>se </a:t>
              </a:r>
              <a:r>
                <a:rPr lang="en-US" altLang="en-US" b="1" dirty="0" err="1" smtClean="0">
                  <a:solidFill>
                    <a:srgbClr val="FFFFFF"/>
                  </a:solidFill>
                  <a:ea typeface="Calibri" panose="020F0502020204030204" pitchFamily="34" charset="0"/>
                  <a:cs typeface="Times New Roman" panose="02020603050405020304" pitchFamily="18" charset="0"/>
                </a:rPr>
                <a:t>bave</a:t>
              </a:r>
              <a:r>
                <a:rPr kumimoji="0" lang="sr-Cyrl-RS" altLang="en-US" sz="1800" b="1" i="0" u="none" strike="noStrike" cap="none" normalizeH="0" baseline="0" dirty="0" smtClean="0">
                  <a:ln>
                    <a:noFill/>
                  </a:ln>
                  <a:solidFill>
                    <a:srgbClr val="FFFFFF"/>
                  </a:solidFill>
                  <a:effectLst/>
                  <a:ea typeface="Calibri" panose="020F0502020204030204" pitchFamily="34" charset="0"/>
                  <a:cs typeface="Times New Roman" panose="02020603050405020304" pitchFamily="18" charset="0"/>
                </a:rPr>
                <a:t> </a:t>
              </a:r>
              <a:r>
                <a:rPr kumimoji="0" lang="sr-Cyrl-RS" altLang="en-US" sz="1800" b="1" i="0" u="none" strike="noStrike" cap="none" normalizeH="0" baseline="0" dirty="0" smtClean="0">
                  <a:ln>
                    <a:noFill/>
                  </a:ln>
                  <a:solidFill>
                    <a:srgbClr val="FFC000"/>
                  </a:solidFill>
                  <a:effectLst/>
                  <a:ea typeface="Calibri" panose="020F0502020204030204" pitchFamily="34" charset="0"/>
                  <a:cs typeface="Times New Roman" panose="02020603050405020304" pitchFamily="18" charset="0"/>
                </a:rPr>
                <a:t>uticaj</a:t>
              </a:r>
              <a:r>
                <a:rPr kumimoji="0" lang="en-US" altLang="en-US" sz="1800" b="1" i="0" u="none" strike="noStrike" cap="none" normalizeH="0" baseline="0" dirty="0" err="1" smtClean="0">
                  <a:ln>
                    <a:noFill/>
                  </a:ln>
                  <a:solidFill>
                    <a:srgbClr val="FFC000"/>
                  </a:solidFill>
                  <a:effectLst/>
                  <a:ea typeface="Calibri" panose="020F0502020204030204" pitchFamily="34" charset="0"/>
                  <a:cs typeface="Times New Roman" panose="02020603050405020304" pitchFamily="18" charset="0"/>
                </a:rPr>
                <a:t>em</a:t>
              </a:r>
              <a:r>
                <a:rPr kumimoji="0" lang="sr-Cyrl-RS" altLang="en-US" sz="1800" b="1" i="0" u="none" strike="noStrike" cap="none" normalizeH="0" baseline="0" dirty="0" smtClean="0">
                  <a:ln>
                    <a:noFill/>
                  </a:ln>
                  <a:solidFill>
                    <a:srgbClr val="FFC000"/>
                  </a:solidFill>
                  <a:effectLst/>
                  <a:ea typeface="Calibri" panose="020F0502020204030204" pitchFamily="34" charset="0"/>
                  <a:cs typeface="Times New Roman" panose="02020603050405020304" pitchFamily="18" charset="0"/>
                </a:rPr>
                <a:t> </a:t>
              </a:r>
              <a:r>
                <a:rPr kumimoji="0" lang="sr-Cyrl-RS" altLang="en-US" sz="1800" b="1" i="0" u="none" strike="noStrike" cap="none" normalizeH="0" baseline="0" dirty="0">
                  <a:ln>
                    <a:noFill/>
                  </a:ln>
                  <a:solidFill>
                    <a:srgbClr val="FFC000"/>
                  </a:solidFill>
                  <a:effectLst/>
                  <a:ea typeface="Calibri" panose="020F0502020204030204" pitchFamily="34" charset="0"/>
                  <a:cs typeface="Times New Roman" panose="02020603050405020304" pitchFamily="18" charset="0"/>
                </a:rPr>
                <a:t>KP </a:t>
              </a:r>
              <a:endParaRPr kumimoji="0" lang="sr-Cyrl-R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smanjuju ranjivost </a:t>
              </a:r>
              <a:endParaRPr kumimoji="0" lang="sr-Cyrl-R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a:t>
              </a:r>
              <a:r>
                <a:rPr kumimoji="0" lang="en-U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a:t>
              </a: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Ljudi na štetne</a:t>
              </a:r>
              <a:endParaRPr kumimoji="0" lang="sr-Cyrl-R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efekte </a:t>
              </a:r>
              <a:r>
                <a:rPr lang="en-US" altLang="en-US" b="1" dirty="0" smtClean="0">
                  <a:solidFill>
                    <a:srgbClr val="FFFFFF"/>
                  </a:solidFill>
                  <a:ea typeface="Calibri" panose="020F0502020204030204" pitchFamily="34" charset="0"/>
                  <a:cs typeface="Times New Roman" panose="02020603050405020304" pitchFamily="18" charset="0"/>
                </a:rPr>
                <a:t>KP</a:t>
              </a:r>
              <a:r>
                <a:rPr kumimoji="0" lang="sr-Cyrl-RS" altLang="en-US" sz="1800" b="1" i="0" u="none" strike="noStrike" cap="none" normalizeH="0" baseline="0" dirty="0" smtClean="0">
                  <a:ln>
                    <a:noFill/>
                  </a:ln>
                  <a:solidFill>
                    <a:srgbClr val="FFFFFF"/>
                  </a:solidFill>
                  <a:effectLst/>
                  <a:ea typeface="Calibri" panose="020F0502020204030204" pitchFamily="34" charset="0"/>
                  <a:cs typeface="Times New Roman" panose="02020603050405020304" pitchFamily="18" charset="0"/>
                </a:rPr>
                <a:t>, </a:t>
              </a: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imaju            </a:t>
              </a:r>
              <a:endParaRPr kumimoji="0" lang="sr-Cyrl-R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kratkoročni efekat na     </a:t>
              </a:r>
              <a:endParaRPr kumimoji="0" lang="sr-Cyrl-R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određenu zajednicu </a:t>
              </a:r>
              <a:endParaRPr kumimoji="0" lang="sr-Cyrl-R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ili region i </a:t>
              </a:r>
              <a:endParaRPr kumimoji="0" lang="sr-Cyrl-R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pružaju koristi </a:t>
              </a:r>
              <a:endParaRPr kumimoji="0" lang="sr-Cyrl-R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a:t>
              </a:r>
              <a:r>
                <a:rPr kumimoji="0" lang="en-U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a:t>
              </a: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na lokalnom nivou</a:t>
              </a:r>
              <a:endParaRPr kumimoji="0" lang="sr-Cyrl-RS" altLang="en-US" sz="1800" b="0" i="0" u="none" strike="noStrike" cap="none" normalizeH="0" baseline="0" dirty="0">
                <a:ln>
                  <a:noFill/>
                </a:ln>
                <a:solidFill>
                  <a:schemeClr val="tx1"/>
                </a:solidFill>
                <a:effectLst/>
              </a:endParaRPr>
            </a:p>
          </p:txBody>
        </p:sp>
        <p:sp>
          <p:nvSpPr>
            <p:cNvPr id="17" name="Freeform: Shape 1957460675">
              <a:extLst>
                <a:ext uri="{FF2B5EF4-FFF2-40B4-BE49-F238E27FC236}">
                  <a16:creationId xmlns:a16="http://schemas.microsoft.com/office/drawing/2014/main" id="{47F7D2BD-34B7-1A8A-D8CD-78001ADCC43D}"/>
                </a:ext>
              </a:extLst>
            </p:cNvPr>
            <p:cNvSpPr>
              <a:spLocks/>
            </p:cNvSpPr>
            <p:nvPr/>
          </p:nvSpPr>
          <p:spPr bwMode="auto">
            <a:xfrm>
              <a:off x="0" y="386"/>
              <a:ext cx="40450" cy="50036"/>
            </a:xfrm>
            <a:custGeom>
              <a:avLst/>
              <a:gdLst>
                <a:gd name="T0" fmla="*/ 2558653 w 4045064"/>
                <a:gd name="T1" fmla="*/ 0 h 5003572"/>
                <a:gd name="T2" fmla="*/ 3989220 w 4045064"/>
                <a:gd name="T3" fmla="*/ 427266 h 5003572"/>
                <a:gd name="T4" fmla="*/ 4006994 w 4045064"/>
                <a:gd name="T5" fmla="*/ 440262 h 5003572"/>
                <a:gd name="T6" fmla="*/ 3865864 w 4045064"/>
                <a:gd name="T7" fmla="*/ 543451 h 5003572"/>
                <a:gd name="T8" fmla="*/ 2934752 w 4045064"/>
                <a:gd name="T9" fmla="*/ 2473951 h 5003572"/>
                <a:gd name="T10" fmla="*/ 3865864 w 4045064"/>
                <a:gd name="T11" fmla="*/ 4404451 h 5003572"/>
                <a:gd name="T12" fmla="*/ 4045064 w 4045064"/>
                <a:gd name="T13" fmla="*/ 4535475 h 5003572"/>
                <a:gd name="T14" fmla="*/ 3989220 w 4045064"/>
                <a:gd name="T15" fmla="*/ 4576306 h 5003572"/>
                <a:gd name="T16" fmla="*/ 2558653 w 4045064"/>
                <a:gd name="T17" fmla="*/ 5003572 h 5003572"/>
                <a:gd name="T18" fmla="*/ 0 w 4045064"/>
                <a:gd name="T19" fmla="*/ 2501786 h 5003572"/>
                <a:gd name="T20" fmla="*/ 2558653 w 4045064"/>
                <a:gd name="T21" fmla="*/ 0 h 50035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45064"/>
                <a:gd name="T34" fmla="*/ 0 h 5003572"/>
                <a:gd name="T35" fmla="*/ 4045064 w 4045064"/>
                <a:gd name="T36" fmla="*/ 5003572 h 50035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45064" h="5003572">
                  <a:moveTo>
                    <a:pt x="2558653" y="0"/>
                  </a:moveTo>
                  <a:cubicBezTo>
                    <a:pt x="3088568" y="0"/>
                    <a:pt x="3580857" y="157512"/>
                    <a:pt x="3989220" y="427266"/>
                  </a:cubicBezTo>
                  <a:lnTo>
                    <a:pt x="4006994" y="440262"/>
                  </a:lnTo>
                  <a:lnTo>
                    <a:pt x="3865864" y="543451"/>
                  </a:lnTo>
                  <a:cubicBezTo>
                    <a:pt x="3297211" y="1002316"/>
                    <a:pt x="2934752" y="1696746"/>
                    <a:pt x="2934752" y="2473951"/>
                  </a:cubicBezTo>
                  <a:cubicBezTo>
                    <a:pt x="2934752" y="3251156"/>
                    <a:pt x="3297211" y="3945586"/>
                    <a:pt x="3865864" y="4404451"/>
                  </a:cubicBezTo>
                  <a:lnTo>
                    <a:pt x="4045064" y="4535475"/>
                  </a:lnTo>
                  <a:lnTo>
                    <a:pt x="3989220" y="4576306"/>
                  </a:lnTo>
                  <a:cubicBezTo>
                    <a:pt x="3580857" y="4846060"/>
                    <a:pt x="3088568" y="5003572"/>
                    <a:pt x="2558653" y="5003572"/>
                  </a:cubicBezTo>
                  <a:cubicBezTo>
                    <a:pt x="1145548" y="5003572"/>
                    <a:pt x="0" y="3883484"/>
                    <a:pt x="0" y="2501786"/>
                  </a:cubicBezTo>
                  <a:cubicBezTo>
                    <a:pt x="0" y="1120088"/>
                    <a:pt x="1145548" y="0"/>
                    <a:pt x="2558653" y="0"/>
                  </a:cubicBezTo>
                  <a:close/>
                </a:path>
              </a:pathLst>
            </a:custGeom>
            <a:solidFill>
              <a:srgbClr val="139C77"/>
            </a:solidFill>
            <a:ln w="76200">
              <a:solidFill>
                <a:srgbClr val="FFFFFF"/>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MITIGACIJA</a:t>
              </a:r>
              <a:endParaRPr kumimoji="0" lang="en-U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en-US" altLang="en-US" b="1" dirty="0">
                <a:solidFill>
                  <a:srgbClr val="FFFFFF"/>
                </a:solidFill>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800" b="1" i="0" u="none" strike="noStrike" cap="none" normalizeH="0" baseline="0" dirty="0">
                <a:ln>
                  <a:noFill/>
                </a:ln>
                <a:solidFill>
                  <a:srgbClr val="FFFFFF"/>
                </a:solidFill>
                <a:effectLst/>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en-US" altLang="en-US" sz="800" b="1" dirty="0">
                <a:solidFill>
                  <a:srgbClr val="FFFFFF"/>
                </a:solidFill>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800" b="1" i="0" u="none" strike="noStrike" cap="none" normalizeH="0" baseline="0" dirty="0">
                <a:ln>
                  <a:noFill/>
                </a:ln>
                <a:solidFill>
                  <a:srgbClr val="FFFFFF"/>
                </a:solidFill>
                <a:effectLst/>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sr-Cyrl-R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Strategije koje </a:t>
              </a:r>
              <a:r>
                <a:rPr lang="en-US" altLang="en-US" b="1" dirty="0" smtClean="0">
                  <a:solidFill>
                    <a:srgbClr val="FFFFFF"/>
                  </a:solidFill>
                  <a:ea typeface="Calibri" panose="020F0502020204030204" pitchFamily="34" charset="0"/>
                  <a:cs typeface="Times New Roman" panose="02020603050405020304" pitchFamily="18" charset="0"/>
                </a:rPr>
                <a:t>se </a:t>
              </a:r>
              <a:r>
                <a:rPr lang="en-US" altLang="en-US" b="1" dirty="0" err="1" smtClean="0">
                  <a:solidFill>
                    <a:srgbClr val="FFFFFF"/>
                  </a:solidFill>
                  <a:ea typeface="Calibri" panose="020F0502020204030204" pitchFamily="34" charset="0"/>
                  <a:cs typeface="Times New Roman" panose="02020603050405020304" pitchFamily="18" charset="0"/>
                </a:rPr>
                <a:t>bave</a:t>
              </a:r>
              <a:endParaRPr kumimoji="0" lang="sr-Cyrl-R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a:t>
              </a:r>
              <a:r>
                <a:rPr kumimoji="0" lang="en-U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a:t>
              </a:r>
              <a:r>
                <a:rPr kumimoji="0" lang="sr-Cyrl-RS" altLang="en-US" sz="1800" b="1" i="0" u="none" strike="noStrike" cap="none" normalizeH="0" baseline="0" dirty="0" smtClean="0">
                  <a:ln>
                    <a:noFill/>
                  </a:ln>
                  <a:solidFill>
                    <a:srgbClr val="FFC000"/>
                  </a:solidFill>
                  <a:effectLst/>
                  <a:ea typeface="Calibri" panose="020F0502020204030204" pitchFamily="34" charset="0"/>
                  <a:cs typeface="Times New Roman" panose="02020603050405020304" pitchFamily="18" charset="0"/>
                </a:rPr>
                <a:t>uz</a:t>
              </a:r>
              <a:r>
                <a:rPr kumimoji="0" lang="en-US" altLang="en-US" sz="1800" b="1" i="0" u="none" strike="noStrike" cap="none" normalizeH="0" baseline="0" dirty="0" err="1" smtClean="0">
                  <a:ln>
                    <a:noFill/>
                  </a:ln>
                  <a:solidFill>
                    <a:srgbClr val="FFC000"/>
                  </a:solidFill>
                  <a:effectLst/>
                  <a:ea typeface="Calibri" panose="020F0502020204030204" pitchFamily="34" charset="0"/>
                  <a:cs typeface="Times New Roman" panose="02020603050405020304" pitchFamily="18" charset="0"/>
                </a:rPr>
                <a:t>rocima</a:t>
              </a:r>
              <a:r>
                <a:rPr kumimoji="0" lang="sr-Cyrl-RS" altLang="en-US" sz="1800" b="1" i="0" u="none" strike="noStrike" cap="none" normalizeH="0" baseline="0" dirty="0" smtClean="0">
                  <a:ln>
                    <a:noFill/>
                  </a:ln>
                  <a:solidFill>
                    <a:srgbClr val="FFC000"/>
                  </a:solidFill>
                  <a:effectLst/>
                  <a:ea typeface="Calibri" panose="020F0502020204030204" pitchFamily="34" charset="0"/>
                  <a:cs typeface="Times New Roman" panose="02020603050405020304" pitchFamily="18" charset="0"/>
                </a:rPr>
                <a:t> </a:t>
              </a:r>
              <a:r>
                <a:rPr kumimoji="0" lang="sr-Cyrl-RS" altLang="en-US" sz="1800" b="1" i="0" u="none" strike="noStrike" cap="none" normalizeH="0" baseline="0" dirty="0">
                  <a:ln>
                    <a:noFill/>
                  </a:ln>
                  <a:solidFill>
                    <a:srgbClr val="FFC000"/>
                  </a:solidFill>
                  <a:effectLst/>
                  <a:ea typeface="Calibri" panose="020F0502020204030204" pitchFamily="34" charset="0"/>
                  <a:cs typeface="Times New Roman" panose="02020603050405020304" pitchFamily="18" charset="0"/>
                </a:rPr>
                <a:t>KP </a:t>
              </a:r>
              <a:r>
                <a:rPr lang="en-US" altLang="en-US" b="1" dirty="0" err="1" smtClean="0">
                  <a:solidFill>
                    <a:srgbClr val="FFC000"/>
                  </a:solidFill>
                  <a:ea typeface="Calibri" panose="020F0502020204030204" pitchFamily="34" charset="0"/>
                  <a:cs typeface="Times New Roman" panose="02020603050405020304" pitchFamily="18" charset="0"/>
                </a:rPr>
                <a:t>i</a:t>
              </a:r>
              <a:r>
                <a:rPr lang="en-US" altLang="en-US" b="1" dirty="0" smtClean="0">
                  <a:solidFill>
                    <a:srgbClr val="FFC000"/>
                  </a:solidFill>
                  <a:ea typeface="Calibri" panose="020F0502020204030204" pitchFamily="34" charset="0"/>
                  <a:cs typeface="Times New Roman" panose="02020603050405020304" pitchFamily="18" charset="0"/>
                </a:rPr>
                <a:t> </a:t>
              </a:r>
              <a:r>
                <a:rPr kumimoji="0" lang="sr-Cyrl-RS" altLang="en-US" sz="1800" b="1" i="0" u="none" strike="noStrike" cap="none" normalizeH="0" baseline="0" dirty="0" smtClean="0">
                  <a:ln>
                    <a:noFill/>
                  </a:ln>
                  <a:solidFill>
                    <a:srgbClr val="FFFFFF"/>
                  </a:solidFill>
                  <a:effectLst/>
                  <a:ea typeface="Calibri" panose="020F0502020204030204" pitchFamily="34" charset="0"/>
                  <a:cs typeface="Times New Roman" panose="02020603050405020304" pitchFamily="18" charset="0"/>
                </a:rPr>
                <a:t>smanjenjem</a:t>
              </a:r>
              <a:endParaRPr kumimoji="0" lang="sr-Cyrl-R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emisije GHG imaju</a:t>
              </a:r>
              <a:endParaRPr kumimoji="0" lang="sr-Cyrl-R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dugoročne efekte </a:t>
              </a:r>
              <a:endParaRPr kumimoji="0" lang="sr-Cyrl-R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i pružaj  </a:t>
              </a:r>
              <a:r>
                <a:rPr kumimoji="0" lang="en-US" altLang="en-US" sz="1800" b="1" i="0" u="none" strike="noStrike" cap="none" normalizeH="0" baseline="0" dirty="0" smtClean="0">
                  <a:ln>
                    <a:noFill/>
                  </a:ln>
                  <a:solidFill>
                    <a:srgbClr val="FFFFFF"/>
                  </a:solidFill>
                  <a:effectLst/>
                  <a:ea typeface="Calibri" panose="020F0502020204030204" pitchFamily="34" charset="0"/>
                  <a:cs typeface="Times New Roman" panose="02020603050405020304" pitchFamily="18" charset="0"/>
                </a:rPr>
                <a:t>g</a:t>
              </a:r>
              <a:r>
                <a:rPr kumimoji="0" lang="sr-Cyrl-RS" altLang="en-US" sz="1800" b="1" i="0" u="none" strike="noStrike" cap="none" normalizeH="0" baseline="0" dirty="0" smtClean="0">
                  <a:ln>
                    <a:noFill/>
                  </a:ln>
                  <a:solidFill>
                    <a:srgbClr val="FFFFFF"/>
                  </a:solidFill>
                  <a:effectLst/>
                  <a:ea typeface="Calibri" panose="020F0502020204030204" pitchFamily="34" charset="0"/>
                  <a:cs typeface="Times New Roman" panose="02020603050405020304" pitchFamily="18" charset="0"/>
                </a:rPr>
                <a:t>lobalne </a:t>
              </a:r>
              <a:endParaRPr kumimoji="0" lang="sr-Cyrl-R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r-Cyrl-RS" altLang="en-US" sz="1800" b="1" i="0" u="none" strike="noStrike" cap="none" normalizeH="0" baseline="0" dirty="0">
                  <a:ln>
                    <a:noFill/>
                  </a:ln>
                  <a:solidFill>
                    <a:srgbClr val="FFFFFF"/>
                  </a:solidFill>
                  <a:effectLst/>
                  <a:ea typeface="Calibri" panose="020F0502020204030204" pitchFamily="34" charset="0"/>
                  <a:cs typeface="Times New Roman" panose="02020603050405020304" pitchFamily="18" charset="0"/>
                </a:rPr>
                <a:t>                                  benefite</a:t>
              </a:r>
              <a:endParaRPr kumimoji="0" lang="sr-Cyrl-RS" altLang="en-US" sz="1800" b="0" i="0" u="none" strike="noStrike" cap="none" normalizeH="0" baseline="0" dirty="0">
                <a:ln>
                  <a:noFill/>
                </a:ln>
                <a:solidFill>
                  <a:schemeClr val="tx1"/>
                </a:solidFill>
                <a:effectLst/>
              </a:endParaRPr>
            </a:p>
          </p:txBody>
        </p:sp>
      </p:grpSp>
    </p:spTree>
    <p:extLst>
      <p:ext uri="{BB962C8B-B14F-4D97-AF65-F5344CB8AC3E}">
        <p14:creationId xmlns:p14="http://schemas.microsoft.com/office/powerpoint/2010/main" val="16717509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CDA9D-39B3-C900-7B4E-E1262B636B8C}"/>
              </a:ext>
            </a:extLst>
          </p:cNvPr>
          <p:cNvSpPr>
            <a:spLocks noGrp="1"/>
          </p:cNvSpPr>
          <p:nvPr>
            <p:ph type="title"/>
          </p:nvPr>
        </p:nvSpPr>
        <p:spPr/>
        <p:txBody>
          <a:bodyPr rtlCol="0">
            <a:normAutofit/>
          </a:bodyPr>
          <a:lstStyle/>
          <a:p>
            <a:pPr algn="ctr" rtl="0"/>
            <a:r>
              <a:rPr lang="en-US" b="1" dirty="0" err="1">
                <a:solidFill>
                  <a:schemeClr val="tx1"/>
                </a:solidFill>
              </a:rPr>
              <a:t>Zdravstveni</a:t>
            </a:r>
            <a:r>
              <a:rPr lang="en-US" b="1" dirty="0">
                <a:solidFill>
                  <a:schemeClr val="tx1"/>
                </a:solidFill>
              </a:rPr>
              <a:t> </a:t>
            </a:r>
            <a:r>
              <a:rPr lang="en-US" b="1" dirty="0" err="1">
                <a:solidFill>
                  <a:schemeClr val="tx1"/>
                </a:solidFill>
              </a:rPr>
              <a:t>kobenefiti</a:t>
            </a:r>
            <a:r>
              <a:rPr lang="en-US" b="1" dirty="0">
                <a:solidFill>
                  <a:schemeClr val="tx1"/>
                </a:solidFill>
              </a:rPr>
              <a:t> AKTIVNOG PUTOVANJA</a:t>
            </a:r>
            <a:endParaRPr lang="sr" b="1" dirty="0">
              <a:solidFill>
                <a:schemeClr val="tx1"/>
              </a:solidFill>
            </a:endParaRPr>
          </a:p>
        </p:txBody>
      </p:sp>
      <p:sp>
        <p:nvSpPr>
          <p:cNvPr id="3" name="TextBox 2">
            <a:extLst>
              <a:ext uri="{FF2B5EF4-FFF2-40B4-BE49-F238E27FC236}">
                <a16:creationId xmlns:a16="http://schemas.microsoft.com/office/drawing/2014/main" id="{DC22424E-0360-D3D2-46EA-992B34C8C45A}"/>
              </a:ext>
            </a:extLst>
          </p:cNvPr>
          <p:cNvSpPr txBox="1"/>
          <p:nvPr/>
        </p:nvSpPr>
        <p:spPr>
          <a:xfrm>
            <a:off x="4979254" y="6093704"/>
            <a:ext cx="2320764" cy="276999"/>
          </a:xfrm>
          <a:prstGeom prst="rect">
            <a:avLst/>
          </a:prstGeom>
          <a:noFill/>
        </p:spPr>
        <p:txBody>
          <a:bodyPr wrap="none" rtlCol="0">
            <a:spAutoFit/>
          </a:bodyPr>
          <a:lstStyle/>
          <a:p>
            <a:pPr rtl="0"/>
            <a:r>
              <a:rPr lang="en-US" sz="1200" i="1" cap="all" dirty="0"/>
              <a:t>DOI</a:t>
            </a:r>
            <a:r>
              <a:rPr lang="sr" sz="1200" i="1" dirty="0"/>
              <a:t>: 10.1186/s12966-015-0223-3.</a:t>
            </a:r>
          </a:p>
        </p:txBody>
      </p:sp>
      <p:graphicFrame>
        <p:nvGraphicFramePr>
          <p:cNvPr id="7" name="Table 6">
            <a:extLst>
              <a:ext uri="{FF2B5EF4-FFF2-40B4-BE49-F238E27FC236}">
                <a16:creationId xmlns:a16="http://schemas.microsoft.com/office/drawing/2014/main" id="{B8304F3F-5C33-6D1D-09CE-5425FC598031}"/>
              </a:ext>
            </a:extLst>
          </p:cNvPr>
          <p:cNvGraphicFramePr>
            <a:graphicFrameLocks noGrp="1"/>
          </p:cNvGraphicFramePr>
          <p:nvPr>
            <p:extLst>
              <p:ext uri="{D42A27DB-BD31-4B8C-83A1-F6EECF244321}">
                <p14:modId xmlns:p14="http://schemas.microsoft.com/office/powerpoint/2010/main" val="3449892681"/>
              </p:ext>
            </p:extLst>
          </p:nvPr>
        </p:nvGraphicFramePr>
        <p:xfrm>
          <a:off x="307731" y="817685"/>
          <a:ext cx="11262946" cy="5143500"/>
        </p:xfrm>
        <a:graphic>
          <a:graphicData uri="http://schemas.openxmlformats.org/drawingml/2006/table">
            <a:tbl>
              <a:tblPr firstRow="1">
                <a:tableStyleId>{69012ECD-51FC-41F1-AA8D-1B2483CD663E}</a:tableStyleId>
              </a:tblPr>
              <a:tblGrid>
                <a:gridCol w="3243787">
                  <a:extLst>
                    <a:ext uri="{9D8B030D-6E8A-4147-A177-3AD203B41FA5}">
                      <a16:colId xmlns:a16="http://schemas.microsoft.com/office/drawing/2014/main" val="2393721691"/>
                    </a:ext>
                  </a:extLst>
                </a:gridCol>
                <a:gridCol w="5215085">
                  <a:extLst>
                    <a:ext uri="{9D8B030D-6E8A-4147-A177-3AD203B41FA5}">
                      <a16:colId xmlns:a16="http://schemas.microsoft.com/office/drawing/2014/main" val="2401565673"/>
                    </a:ext>
                  </a:extLst>
                </a:gridCol>
                <a:gridCol w="2804074">
                  <a:extLst>
                    <a:ext uri="{9D8B030D-6E8A-4147-A177-3AD203B41FA5}">
                      <a16:colId xmlns:a16="http://schemas.microsoft.com/office/drawing/2014/main" val="1624976130"/>
                    </a:ext>
                  </a:extLst>
                </a:gridCol>
              </a:tblGrid>
              <a:tr h="685381">
                <a:tc>
                  <a:txBody>
                    <a:bodyPr/>
                    <a:lstStyle/>
                    <a:p>
                      <a:pPr algn="ctr"/>
                      <a:r>
                        <a:rPr lang="en-US" sz="2000" b="1" dirty="0" err="1">
                          <a:solidFill>
                            <a:schemeClr val="accent6"/>
                          </a:solidFill>
                          <a:latin typeface="+mj-lt"/>
                        </a:rPr>
                        <a:t>Akcija</a:t>
                      </a:r>
                      <a:endParaRPr lang="sr-Cyrl-RS" sz="2000" b="1" dirty="0">
                        <a:solidFill>
                          <a:schemeClr val="accent6"/>
                        </a:solidFill>
                        <a:latin typeface="+mj-lt"/>
                      </a:endParaRPr>
                    </a:p>
                  </a:txBody>
                  <a:tcPr marL="45326" marR="45326" marT="22663" marB="2266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err="1">
                          <a:solidFill>
                            <a:schemeClr val="accent6"/>
                          </a:solidFill>
                          <a:latin typeface="+mj-lt"/>
                        </a:rPr>
                        <a:t>Zdravstveni</a:t>
                      </a:r>
                      <a:r>
                        <a:rPr lang="en-US" sz="2000" b="1" dirty="0">
                          <a:solidFill>
                            <a:schemeClr val="accent6"/>
                          </a:solidFill>
                          <a:latin typeface="+mj-lt"/>
                        </a:rPr>
                        <a:t> </a:t>
                      </a:r>
                      <a:r>
                        <a:rPr lang="en-US" sz="2000" b="1" dirty="0" err="1">
                          <a:solidFill>
                            <a:schemeClr val="accent6"/>
                          </a:solidFill>
                          <a:latin typeface="+mj-lt"/>
                        </a:rPr>
                        <a:t>kobenefit</a:t>
                      </a:r>
                      <a:endParaRPr lang="sr-Cyrl-RS" sz="2000" b="1" dirty="0">
                        <a:solidFill>
                          <a:schemeClr val="accent6"/>
                        </a:solidFill>
                        <a:latin typeface="+mj-lt"/>
                      </a:endParaRP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EC0"/>
                    </a:solidFill>
                  </a:tcPr>
                </a:tc>
                <a:tc>
                  <a:txBody>
                    <a:bodyPr/>
                    <a:lstStyle/>
                    <a:p>
                      <a:pPr algn="ctr"/>
                      <a:r>
                        <a:rPr lang="en-US" sz="2000" b="1" dirty="0">
                          <a:solidFill>
                            <a:schemeClr val="accent6"/>
                          </a:solidFill>
                          <a:latin typeface="+mj-lt"/>
                        </a:rPr>
                        <a:t>KP </a:t>
                      </a:r>
                      <a:r>
                        <a:rPr lang="en-US" sz="2000" b="1" dirty="0" err="1">
                          <a:solidFill>
                            <a:schemeClr val="accent6"/>
                          </a:solidFill>
                          <a:latin typeface="+mj-lt"/>
                        </a:rPr>
                        <a:t>Mitigacija</a:t>
                      </a:r>
                      <a:endParaRPr lang="en-US" sz="2000" b="1" dirty="0">
                        <a:solidFill>
                          <a:schemeClr val="accent6"/>
                        </a:solidFill>
                        <a:latin typeface="+mj-lt"/>
                      </a:endParaRPr>
                    </a:p>
                  </a:txBody>
                  <a:tcPr marL="45326" marR="45326" marT="22663" marB="2266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AFFF5"/>
                    </a:solidFill>
                  </a:tcPr>
                </a:tc>
                <a:extLst>
                  <a:ext uri="{0D108BD9-81ED-4DB2-BD59-A6C34878D82A}">
                    <a16:rowId xmlns:a16="http://schemas.microsoft.com/office/drawing/2014/main" val="295151392"/>
                  </a:ext>
                </a:extLst>
              </a:tr>
              <a:tr h="4458119">
                <a:tc>
                  <a:txBody>
                    <a:bodyPr/>
                    <a:lstStyle/>
                    <a:p>
                      <a:pPr algn="ctr"/>
                      <a:r>
                        <a:rPr lang="en-US" sz="2000" b="1" dirty="0">
                          <a:solidFill>
                            <a:schemeClr val="accent6"/>
                          </a:solidFill>
                          <a:latin typeface="+mj-lt"/>
                        </a:rPr>
                        <a:t>AKTIVNO PUTOVANJE</a:t>
                      </a:r>
                    </a:p>
                    <a:p>
                      <a:pPr algn="ctr"/>
                      <a:endParaRPr lang="ru-RU" sz="1400" b="1" dirty="0">
                        <a:solidFill>
                          <a:schemeClr val="tx1"/>
                        </a:solidFill>
                      </a:endParaRPr>
                    </a:p>
                    <a:p>
                      <a:pPr marL="176213" indent="-176213" algn="l">
                        <a:buFont typeface="Calibri" panose="020F0502020204030204" pitchFamily="34" charset="0"/>
                        <a:buChar char="–"/>
                      </a:pPr>
                      <a:r>
                        <a:rPr lang="en-US" sz="1600" b="1" dirty="0" err="1" smtClean="0">
                          <a:solidFill>
                            <a:schemeClr val="tx1"/>
                          </a:solidFill>
                        </a:rPr>
                        <a:t>Politike</a:t>
                      </a:r>
                      <a:r>
                        <a:rPr lang="en-US" sz="1600" b="1" dirty="0" smtClean="0">
                          <a:solidFill>
                            <a:schemeClr val="tx1"/>
                          </a:solidFill>
                        </a:rPr>
                        <a:t> </a:t>
                      </a:r>
                      <a:r>
                        <a:rPr lang="en-US" sz="1600" b="1" dirty="0" err="1">
                          <a:solidFill>
                            <a:schemeClr val="tx1"/>
                          </a:solidFill>
                        </a:rPr>
                        <a:t>koje</a:t>
                      </a:r>
                      <a:r>
                        <a:rPr lang="en-US" sz="1600" b="1" dirty="0">
                          <a:solidFill>
                            <a:schemeClr val="tx1"/>
                          </a:solidFill>
                        </a:rPr>
                        <a:t> </a:t>
                      </a:r>
                      <a:r>
                        <a:rPr lang="en-US" sz="1600" b="1" dirty="0" err="1">
                          <a:solidFill>
                            <a:schemeClr val="tx1"/>
                          </a:solidFill>
                        </a:rPr>
                        <a:t>smanjuju</a:t>
                      </a:r>
                      <a:r>
                        <a:rPr lang="en-US" sz="1600" b="1" dirty="0">
                          <a:solidFill>
                            <a:schemeClr val="tx1"/>
                          </a:solidFill>
                        </a:rPr>
                        <a:t> </a:t>
                      </a:r>
                      <a:r>
                        <a:rPr lang="en-US" sz="1600" b="1" dirty="0" err="1">
                          <a:solidFill>
                            <a:schemeClr val="tx1"/>
                          </a:solidFill>
                        </a:rPr>
                        <a:t>upotrebu</a:t>
                      </a:r>
                      <a:r>
                        <a:rPr lang="en-US" sz="1600" b="1" dirty="0">
                          <a:solidFill>
                            <a:schemeClr val="tx1"/>
                          </a:solidFill>
                        </a:rPr>
                        <a:t> </a:t>
                      </a:r>
                      <a:r>
                        <a:rPr lang="en-US" sz="1600" b="1" dirty="0" err="1">
                          <a:solidFill>
                            <a:schemeClr val="tx1"/>
                          </a:solidFill>
                        </a:rPr>
                        <a:t>vozila</a:t>
                      </a:r>
                      <a:r>
                        <a:rPr lang="en-US" sz="1600" b="1" dirty="0">
                          <a:solidFill>
                            <a:schemeClr val="tx1"/>
                          </a:solidFill>
                        </a:rPr>
                        <a:t> </a:t>
                      </a:r>
                      <a:r>
                        <a:rPr lang="en-US" sz="1600" b="1" dirty="0" err="1">
                          <a:solidFill>
                            <a:schemeClr val="tx1"/>
                          </a:solidFill>
                        </a:rPr>
                        <a:t>i</a:t>
                      </a:r>
                      <a:r>
                        <a:rPr lang="en-US" sz="1600" b="1" dirty="0">
                          <a:solidFill>
                            <a:schemeClr val="tx1"/>
                          </a:solidFill>
                        </a:rPr>
                        <a:t> </a:t>
                      </a:r>
                      <a:r>
                        <a:rPr lang="en-US" sz="1600" b="1" dirty="0" err="1">
                          <a:solidFill>
                            <a:schemeClr val="tx1"/>
                          </a:solidFill>
                        </a:rPr>
                        <a:t>povećavaju</a:t>
                      </a:r>
                      <a:r>
                        <a:rPr lang="en-US" sz="1600" b="1" dirty="0">
                          <a:solidFill>
                            <a:schemeClr val="tx1"/>
                          </a:solidFill>
                        </a:rPr>
                        <a:t> </a:t>
                      </a:r>
                      <a:r>
                        <a:rPr lang="en-US" sz="1600" b="1" dirty="0" err="1">
                          <a:solidFill>
                            <a:schemeClr val="tx1"/>
                          </a:solidFill>
                        </a:rPr>
                        <a:t>hodanje</a:t>
                      </a:r>
                      <a:r>
                        <a:rPr lang="en-US" sz="1600" b="1" dirty="0">
                          <a:solidFill>
                            <a:schemeClr val="tx1"/>
                          </a:solidFill>
                        </a:rPr>
                        <a:t> </a:t>
                      </a:r>
                      <a:r>
                        <a:rPr lang="en-US" sz="1600" b="1" dirty="0" err="1">
                          <a:solidFill>
                            <a:schemeClr val="tx1"/>
                          </a:solidFill>
                        </a:rPr>
                        <a:t>i</a:t>
                      </a:r>
                      <a:r>
                        <a:rPr lang="en-US" sz="1600" b="1" dirty="0">
                          <a:solidFill>
                            <a:schemeClr val="tx1"/>
                          </a:solidFill>
                        </a:rPr>
                        <a:t> </a:t>
                      </a:r>
                      <a:r>
                        <a:rPr lang="en-US" sz="1600" b="1" dirty="0" err="1">
                          <a:solidFill>
                            <a:schemeClr val="tx1"/>
                          </a:solidFill>
                        </a:rPr>
                        <a:t>vožnju</a:t>
                      </a:r>
                      <a:r>
                        <a:rPr lang="en-US" sz="1600" b="1" dirty="0">
                          <a:solidFill>
                            <a:schemeClr val="tx1"/>
                          </a:solidFill>
                        </a:rPr>
                        <a:t> </a:t>
                      </a:r>
                      <a:r>
                        <a:rPr lang="en-US" sz="1600" b="1" dirty="0" err="1">
                          <a:solidFill>
                            <a:schemeClr val="tx1"/>
                          </a:solidFill>
                        </a:rPr>
                        <a:t>bicikla</a:t>
                      </a:r>
                      <a:r>
                        <a:rPr lang="en-US" sz="1600" b="1" dirty="0">
                          <a:solidFill>
                            <a:schemeClr val="tx1"/>
                          </a:solidFill>
                        </a:rPr>
                        <a:t> </a:t>
                      </a:r>
                    </a:p>
                    <a:p>
                      <a:pPr marL="176213" lvl="0" indent="-176213" algn="just">
                        <a:buFont typeface="Calibri" panose="020F0502020204030204" pitchFamily="34" charset="0"/>
                        <a:buNone/>
                      </a:pPr>
                      <a:endParaRPr lang="en-US" sz="1600" b="1" dirty="0">
                        <a:solidFill>
                          <a:schemeClr val="tx1"/>
                        </a:solidFill>
                      </a:endParaRPr>
                    </a:p>
                    <a:p>
                      <a:pPr marL="176213" lvl="0" indent="-176213" algn="l">
                        <a:buFont typeface="Calibri" panose="020F0502020204030204" pitchFamily="34" charset="0"/>
                        <a:buChar char="─"/>
                      </a:pPr>
                      <a:r>
                        <a:rPr lang="en-US" sz="1600" b="1" dirty="0" smtClean="0">
                          <a:solidFill>
                            <a:schemeClr val="tx1"/>
                          </a:solidFill>
                        </a:rPr>
                        <a:t>Dobro </a:t>
                      </a:r>
                      <a:r>
                        <a:rPr lang="en-US" sz="1600" b="1" dirty="0" err="1">
                          <a:solidFill>
                            <a:schemeClr val="tx1"/>
                          </a:solidFill>
                        </a:rPr>
                        <a:t>planirana</a:t>
                      </a:r>
                      <a:r>
                        <a:rPr lang="en-US" sz="1600" b="1" dirty="0">
                          <a:solidFill>
                            <a:schemeClr val="tx1"/>
                          </a:solidFill>
                        </a:rPr>
                        <a:t> </a:t>
                      </a:r>
                      <a:r>
                        <a:rPr lang="en-US" sz="1600" b="1" dirty="0" err="1">
                          <a:solidFill>
                            <a:schemeClr val="tx1"/>
                          </a:solidFill>
                        </a:rPr>
                        <a:t>urbana</a:t>
                      </a:r>
                      <a:r>
                        <a:rPr lang="en-US" sz="1600" b="1" dirty="0">
                          <a:solidFill>
                            <a:schemeClr val="tx1"/>
                          </a:solidFill>
                        </a:rPr>
                        <a:t> </a:t>
                      </a:r>
                      <a:r>
                        <a:rPr lang="en-US" sz="1600" b="1" dirty="0" err="1">
                          <a:solidFill>
                            <a:schemeClr val="tx1"/>
                          </a:solidFill>
                        </a:rPr>
                        <a:t>sredina</a:t>
                      </a:r>
                      <a:r>
                        <a:rPr lang="en-US" sz="1600" b="1" dirty="0">
                          <a:solidFill>
                            <a:schemeClr val="tx1"/>
                          </a:solidFill>
                        </a:rPr>
                        <a:t>,  </a:t>
                      </a:r>
                      <a:r>
                        <a:rPr lang="en-US" sz="1600" b="1" dirty="0" err="1">
                          <a:solidFill>
                            <a:schemeClr val="tx1"/>
                          </a:solidFill>
                        </a:rPr>
                        <a:t>kroz</a:t>
                      </a:r>
                      <a:r>
                        <a:rPr lang="en-US" sz="1600" b="1" dirty="0">
                          <a:solidFill>
                            <a:schemeClr val="tx1"/>
                          </a:solidFill>
                        </a:rPr>
                        <a:t> </a:t>
                      </a:r>
                      <a:r>
                        <a:rPr lang="en-US" sz="1600" b="1" dirty="0" err="1">
                          <a:solidFill>
                            <a:schemeClr val="tx1"/>
                          </a:solidFill>
                        </a:rPr>
                        <a:t>transportne</a:t>
                      </a:r>
                      <a:r>
                        <a:rPr lang="en-US" sz="1600" b="1" dirty="0">
                          <a:solidFill>
                            <a:schemeClr val="tx1"/>
                          </a:solidFill>
                        </a:rPr>
                        <a:t> </a:t>
                      </a:r>
                      <a:r>
                        <a:rPr lang="en-US" sz="1600" b="1" dirty="0" err="1">
                          <a:solidFill>
                            <a:schemeClr val="tx1"/>
                          </a:solidFill>
                        </a:rPr>
                        <a:t>politike</a:t>
                      </a:r>
                      <a:r>
                        <a:rPr lang="en-US" sz="1600" b="1" dirty="0">
                          <a:solidFill>
                            <a:schemeClr val="tx1"/>
                          </a:solidFill>
                        </a:rPr>
                        <a:t> </a:t>
                      </a:r>
                      <a:r>
                        <a:rPr lang="en-US" sz="1600" b="1" dirty="0" err="1">
                          <a:solidFill>
                            <a:schemeClr val="tx1"/>
                          </a:solidFill>
                        </a:rPr>
                        <a:t>i</a:t>
                      </a:r>
                      <a:r>
                        <a:rPr lang="en-US" sz="1600" b="1" dirty="0">
                          <a:solidFill>
                            <a:schemeClr val="tx1"/>
                          </a:solidFill>
                        </a:rPr>
                        <a:t> </a:t>
                      </a:r>
                      <a:r>
                        <a:rPr lang="en-US" sz="1600" b="1" dirty="0" err="1">
                          <a:solidFill>
                            <a:schemeClr val="tx1"/>
                          </a:solidFill>
                        </a:rPr>
                        <a:t>urbani</a:t>
                      </a:r>
                      <a:r>
                        <a:rPr lang="en-US" sz="1600" b="1" dirty="0">
                          <a:solidFill>
                            <a:schemeClr val="tx1"/>
                          </a:solidFill>
                        </a:rPr>
                        <a:t> </a:t>
                      </a:r>
                      <a:r>
                        <a:rPr lang="en-US" sz="1600" b="1" dirty="0" err="1">
                          <a:solidFill>
                            <a:schemeClr val="tx1"/>
                          </a:solidFill>
                        </a:rPr>
                        <a:t>dizajn</a:t>
                      </a:r>
                      <a:r>
                        <a:rPr lang="en-US" sz="1600" b="1" dirty="0">
                          <a:solidFill>
                            <a:schemeClr val="tx1"/>
                          </a:solidFill>
                        </a:rPr>
                        <a:t>.</a:t>
                      </a:r>
                    </a:p>
                    <a:p>
                      <a:pPr marL="0" indent="0" algn="just">
                        <a:buFontTx/>
                        <a:buNone/>
                      </a:pPr>
                      <a:endParaRPr lang="ru-RU" sz="1400" b="1" dirty="0">
                        <a:solidFill>
                          <a:schemeClr val="tx1"/>
                        </a:solidFill>
                      </a:endParaRPr>
                    </a:p>
                    <a:p>
                      <a:pPr marL="0" indent="0" algn="just">
                        <a:buFontTx/>
                        <a:buNone/>
                      </a:pPr>
                      <a:endParaRPr lang="ru-RU" sz="1400" b="1" dirty="0">
                        <a:solidFill>
                          <a:schemeClr val="tx1"/>
                        </a:solidFill>
                      </a:endParaRPr>
                    </a:p>
                  </a:txBody>
                  <a:tcPr marL="45326" marR="45326" marT="22663" marB="22663">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6213" indent="-176213" algn="l">
                        <a:buFont typeface="Calibri" panose="020F0502020204030204" pitchFamily="34" charset="0"/>
                        <a:buChar char="–"/>
                      </a:pPr>
                      <a:r>
                        <a:rPr lang="en-US" sz="1600" b="1" dirty="0" err="1">
                          <a:solidFill>
                            <a:schemeClr val="tx1"/>
                          </a:solidFill>
                        </a:rPr>
                        <a:t>Smanjen</a:t>
                      </a:r>
                      <a:r>
                        <a:rPr lang="en-US" sz="1600" b="1" dirty="0">
                          <a:solidFill>
                            <a:schemeClr val="tx1"/>
                          </a:solidFill>
                        </a:rPr>
                        <a:t> </a:t>
                      </a:r>
                      <a:r>
                        <a:rPr lang="en-US" sz="1600" b="1" dirty="0" err="1">
                          <a:solidFill>
                            <a:schemeClr val="tx1"/>
                          </a:solidFill>
                        </a:rPr>
                        <a:t>rizik</a:t>
                      </a:r>
                      <a:r>
                        <a:rPr lang="en-US" sz="1600" b="1" dirty="0">
                          <a:solidFill>
                            <a:schemeClr val="tx1"/>
                          </a:solidFill>
                        </a:rPr>
                        <a:t> od </a:t>
                      </a:r>
                      <a:r>
                        <a:rPr lang="en-US" sz="1600" b="1" dirty="0" err="1">
                          <a:solidFill>
                            <a:schemeClr val="tx1"/>
                          </a:solidFill>
                        </a:rPr>
                        <a:t>metaboličkih</a:t>
                      </a:r>
                      <a:r>
                        <a:rPr lang="en-US" sz="1600" b="1" dirty="0">
                          <a:solidFill>
                            <a:schemeClr val="tx1"/>
                          </a:solidFill>
                        </a:rPr>
                        <a:t> </a:t>
                      </a:r>
                      <a:r>
                        <a:rPr lang="en-US" sz="1600" b="1" dirty="0" err="1">
                          <a:solidFill>
                            <a:schemeClr val="tx1"/>
                          </a:solidFill>
                        </a:rPr>
                        <a:t>poremećaja</a:t>
                      </a:r>
                      <a:r>
                        <a:rPr lang="en-US" sz="1600" b="1" dirty="0">
                          <a:solidFill>
                            <a:schemeClr val="tx1"/>
                          </a:solidFill>
                        </a:rPr>
                        <a:t> </a:t>
                      </a:r>
                    </a:p>
                    <a:p>
                      <a:pPr marL="285750" indent="-285750" algn="l">
                        <a:buFont typeface="Calibri" panose="020F0502020204030204" pitchFamily="34" charset="0"/>
                        <a:buChar char="–"/>
                      </a:pPr>
                      <a:endParaRPr lang="en-US" sz="1600" b="1" dirty="0">
                        <a:solidFill>
                          <a:schemeClr val="tx1"/>
                        </a:solidFill>
                      </a:endParaRPr>
                    </a:p>
                    <a:p>
                      <a:pPr marL="176213" indent="-176213" algn="l">
                        <a:buFont typeface="Calibri" panose="020F0502020204030204" pitchFamily="34" charset="0"/>
                        <a:buChar char="–"/>
                      </a:pPr>
                      <a:r>
                        <a:rPr lang="en-US" sz="1600" b="1" dirty="0" err="1">
                          <a:solidFill>
                            <a:schemeClr val="tx1"/>
                          </a:solidFill>
                        </a:rPr>
                        <a:t>Benefiti</a:t>
                      </a:r>
                      <a:r>
                        <a:rPr lang="en-US" sz="1600" b="1" dirty="0">
                          <a:solidFill>
                            <a:schemeClr val="tx1"/>
                          </a:solidFill>
                        </a:rPr>
                        <a:t> za </a:t>
                      </a:r>
                      <a:r>
                        <a:rPr lang="en-US" sz="1600" b="1" dirty="0" err="1">
                          <a:solidFill>
                            <a:schemeClr val="tx1"/>
                          </a:solidFill>
                        </a:rPr>
                        <a:t>metaboličko</a:t>
                      </a:r>
                      <a:r>
                        <a:rPr lang="en-US" sz="1600" b="1" dirty="0">
                          <a:solidFill>
                            <a:schemeClr val="tx1"/>
                          </a:solidFill>
                        </a:rPr>
                        <a:t> </a:t>
                      </a:r>
                      <a:r>
                        <a:rPr lang="en-US" sz="1600" b="1" dirty="0" err="1">
                          <a:solidFill>
                            <a:schemeClr val="tx1"/>
                          </a:solidFill>
                        </a:rPr>
                        <a:t>zdravlje</a:t>
                      </a:r>
                      <a:r>
                        <a:rPr lang="en-US" sz="1600" b="1" dirty="0">
                          <a:solidFill>
                            <a:schemeClr val="tx1"/>
                          </a:solidFill>
                        </a:rPr>
                        <a:t>: </a:t>
                      </a:r>
                      <a:r>
                        <a:rPr lang="en-US" sz="1600" b="1" dirty="0" err="1">
                          <a:solidFill>
                            <a:schemeClr val="tx1"/>
                          </a:solidFill>
                        </a:rPr>
                        <a:t>podsticanje</a:t>
                      </a:r>
                      <a:r>
                        <a:rPr lang="en-US" sz="1600" b="1" dirty="0">
                          <a:solidFill>
                            <a:schemeClr val="tx1"/>
                          </a:solidFill>
                        </a:rPr>
                        <a:t> </a:t>
                      </a:r>
                      <a:r>
                        <a:rPr lang="en-US" sz="1600" b="1" dirty="0" err="1">
                          <a:solidFill>
                            <a:schemeClr val="tx1"/>
                          </a:solidFill>
                        </a:rPr>
                        <a:t>fizičke</a:t>
                      </a:r>
                      <a:r>
                        <a:rPr lang="en-US" sz="1600" b="1" dirty="0">
                          <a:solidFill>
                            <a:schemeClr val="tx1"/>
                          </a:solidFill>
                        </a:rPr>
                        <a:t> </a:t>
                      </a:r>
                      <a:r>
                        <a:rPr lang="en-US" sz="1600" b="1" dirty="0" err="1">
                          <a:solidFill>
                            <a:schemeClr val="tx1"/>
                          </a:solidFill>
                        </a:rPr>
                        <a:t>aktivnosti</a:t>
                      </a:r>
                      <a:r>
                        <a:rPr lang="en-US" sz="1600" b="1" dirty="0">
                          <a:solidFill>
                            <a:schemeClr val="tx1"/>
                          </a:solidFill>
                        </a:rPr>
                        <a:t>, </a:t>
                      </a:r>
                      <a:r>
                        <a:rPr lang="en-US" sz="1600" b="1" dirty="0" err="1">
                          <a:solidFill>
                            <a:schemeClr val="tx1"/>
                          </a:solidFill>
                        </a:rPr>
                        <a:t>društvene</a:t>
                      </a:r>
                      <a:r>
                        <a:rPr lang="en-US" sz="1600" b="1" dirty="0">
                          <a:solidFill>
                            <a:schemeClr val="tx1"/>
                          </a:solidFill>
                        </a:rPr>
                        <a:t> </a:t>
                      </a:r>
                      <a:r>
                        <a:rPr lang="en-US" sz="1600" b="1" dirty="0" err="1">
                          <a:solidFill>
                            <a:schemeClr val="tx1"/>
                          </a:solidFill>
                        </a:rPr>
                        <a:t>povezanosti</a:t>
                      </a:r>
                      <a:r>
                        <a:rPr lang="en-US" sz="1600" b="1" dirty="0">
                          <a:solidFill>
                            <a:schemeClr val="tx1"/>
                          </a:solidFill>
                        </a:rPr>
                        <a:t>, </a:t>
                      </a:r>
                      <a:r>
                        <a:rPr lang="en-US" sz="1600" b="1" dirty="0" err="1">
                          <a:solidFill>
                            <a:schemeClr val="tx1"/>
                          </a:solidFill>
                        </a:rPr>
                        <a:t>poboljšanje</a:t>
                      </a:r>
                      <a:r>
                        <a:rPr lang="en-US" sz="1600" b="1" dirty="0">
                          <a:solidFill>
                            <a:schemeClr val="tx1"/>
                          </a:solidFill>
                        </a:rPr>
                        <a:t> </a:t>
                      </a:r>
                      <a:r>
                        <a:rPr lang="en-US" sz="1600" b="1" dirty="0" err="1">
                          <a:solidFill>
                            <a:schemeClr val="tx1"/>
                          </a:solidFill>
                        </a:rPr>
                        <a:t>kvaliteta</a:t>
                      </a:r>
                      <a:r>
                        <a:rPr lang="en-US" sz="1600" b="1" dirty="0">
                          <a:solidFill>
                            <a:schemeClr val="tx1"/>
                          </a:solidFill>
                        </a:rPr>
                        <a:t> </a:t>
                      </a:r>
                      <a:r>
                        <a:rPr lang="en-US" sz="1600" b="1" dirty="0" err="1">
                          <a:solidFill>
                            <a:schemeClr val="tx1"/>
                          </a:solidFill>
                        </a:rPr>
                        <a:t>vazduha</a:t>
                      </a:r>
                      <a:r>
                        <a:rPr lang="en-US" sz="1600" b="1" dirty="0">
                          <a:solidFill>
                            <a:schemeClr val="tx1"/>
                          </a:solidFill>
                        </a:rPr>
                        <a:t> </a:t>
                      </a:r>
                      <a:r>
                        <a:rPr lang="en-US" sz="1600" b="1" dirty="0" err="1">
                          <a:solidFill>
                            <a:schemeClr val="tx1"/>
                          </a:solidFill>
                        </a:rPr>
                        <a:t>i</a:t>
                      </a:r>
                      <a:r>
                        <a:rPr lang="en-US" sz="1600" b="1" dirty="0">
                          <a:solidFill>
                            <a:schemeClr val="tx1"/>
                          </a:solidFill>
                        </a:rPr>
                        <a:t> </a:t>
                      </a:r>
                      <a:r>
                        <a:rPr lang="en-US" sz="1600" b="1" dirty="0" err="1">
                          <a:solidFill>
                            <a:schemeClr val="tx1"/>
                          </a:solidFill>
                        </a:rPr>
                        <a:t>smanjenje</a:t>
                      </a:r>
                      <a:r>
                        <a:rPr lang="en-US" sz="1600" b="1" dirty="0">
                          <a:solidFill>
                            <a:schemeClr val="tx1"/>
                          </a:solidFill>
                        </a:rPr>
                        <a:t> </a:t>
                      </a:r>
                      <a:r>
                        <a:rPr lang="en-US" sz="1600" b="1" dirty="0" err="1">
                          <a:solidFill>
                            <a:schemeClr val="tx1"/>
                          </a:solidFill>
                        </a:rPr>
                        <a:t>efekata</a:t>
                      </a:r>
                      <a:r>
                        <a:rPr lang="en-US" sz="1600" b="1" dirty="0">
                          <a:solidFill>
                            <a:schemeClr val="tx1"/>
                          </a:solidFill>
                        </a:rPr>
                        <a:t> </a:t>
                      </a:r>
                      <a:r>
                        <a:rPr lang="en-US" sz="1600" b="1" dirty="0" err="1">
                          <a:solidFill>
                            <a:schemeClr val="tx1"/>
                          </a:solidFill>
                        </a:rPr>
                        <a:t>urbanih</a:t>
                      </a:r>
                      <a:r>
                        <a:rPr lang="en-US" sz="1600" b="1" dirty="0">
                          <a:solidFill>
                            <a:schemeClr val="tx1"/>
                          </a:solidFill>
                        </a:rPr>
                        <a:t> </a:t>
                      </a:r>
                      <a:r>
                        <a:rPr lang="en-US" sz="1600" b="1" dirty="0" err="1">
                          <a:solidFill>
                            <a:schemeClr val="tx1"/>
                          </a:solidFill>
                        </a:rPr>
                        <a:t>toplotnih</a:t>
                      </a:r>
                      <a:r>
                        <a:rPr lang="en-US" sz="1600" b="1" dirty="0">
                          <a:solidFill>
                            <a:schemeClr val="tx1"/>
                          </a:solidFill>
                        </a:rPr>
                        <a:t> </a:t>
                      </a:r>
                      <a:r>
                        <a:rPr lang="en-US" sz="1600" b="1" dirty="0" err="1">
                          <a:solidFill>
                            <a:schemeClr val="tx1"/>
                          </a:solidFill>
                        </a:rPr>
                        <a:t>ostrva</a:t>
                      </a:r>
                      <a:endParaRPr lang="en-US" sz="1600" b="1" dirty="0">
                        <a:solidFill>
                          <a:schemeClr val="tx1"/>
                        </a:solidFill>
                      </a:endParaRPr>
                    </a:p>
                    <a:p>
                      <a:pPr marL="285750" indent="-285750" algn="l">
                        <a:buFont typeface="Calibri" panose="020F0502020204030204" pitchFamily="34" charset="0"/>
                        <a:buChar char="–"/>
                      </a:pPr>
                      <a:endParaRPr lang="en-US" sz="1600" b="1" dirty="0">
                        <a:solidFill>
                          <a:schemeClr val="tx1"/>
                        </a:solidFill>
                      </a:endParaRPr>
                    </a:p>
                    <a:p>
                      <a:pPr marL="176213" indent="-176213" algn="l">
                        <a:buFont typeface="Calibri" panose="020F0502020204030204" pitchFamily="34" charset="0"/>
                        <a:buChar char="–"/>
                      </a:pPr>
                      <a:r>
                        <a:rPr lang="en-US" sz="1600" b="1" dirty="0" err="1">
                          <a:solidFill>
                            <a:schemeClr val="tx1"/>
                          </a:solidFill>
                        </a:rPr>
                        <a:t>Fizički</a:t>
                      </a:r>
                      <a:r>
                        <a:rPr lang="en-US" sz="1600" b="1" dirty="0">
                          <a:solidFill>
                            <a:schemeClr val="tx1"/>
                          </a:solidFill>
                        </a:rPr>
                        <a:t> </a:t>
                      </a:r>
                      <a:r>
                        <a:rPr lang="en-US" sz="1600" b="1" dirty="0" err="1">
                          <a:solidFill>
                            <a:schemeClr val="tx1"/>
                          </a:solidFill>
                        </a:rPr>
                        <a:t>aktivni</a:t>
                      </a:r>
                      <a:r>
                        <a:rPr lang="en-US" sz="1600" b="1" dirty="0">
                          <a:solidFill>
                            <a:schemeClr val="tx1"/>
                          </a:solidFill>
                        </a:rPr>
                        <a:t> </a:t>
                      </a:r>
                      <a:r>
                        <a:rPr lang="en-US" sz="1600" b="1" dirty="0" err="1">
                          <a:solidFill>
                            <a:schemeClr val="tx1"/>
                          </a:solidFill>
                        </a:rPr>
                        <a:t>pojedinci</a:t>
                      </a:r>
                      <a:r>
                        <a:rPr lang="en-US" sz="1600" b="1" dirty="0">
                          <a:solidFill>
                            <a:schemeClr val="tx1"/>
                          </a:solidFill>
                        </a:rPr>
                        <a:t> </a:t>
                      </a:r>
                      <a:r>
                        <a:rPr lang="en-US" sz="1600" b="1" dirty="0" err="1">
                          <a:solidFill>
                            <a:schemeClr val="tx1"/>
                          </a:solidFill>
                        </a:rPr>
                        <a:t>smanjuju</a:t>
                      </a:r>
                      <a:r>
                        <a:rPr lang="en-US" sz="1600" b="1" dirty="0">
                          <a:solidFill>
                            <a:schemeClr val="tx1"/>
                          </a:solidFill>
                        </a:rPr>
                        <a:t> </a:t>
                      </a:r>
                      <a:r>
                        <a:rPr lang="en-US" sz="1600" b="1" dirty="0" err="1">
                          <a:solidFill>
                            <a:schemeClr val="tx1"/>
                          </a:solidFill>
                        </a:rPr>
                        <a:t>rizik</a:t>
                      </a:r>
                      <a:r>
                        <a:rPr lang="en-US" sz="1600" b="1" dirty="0">
                          <a:solidFill>
                            <a:schemeClr val="tx1"/>
                          </a:solidFill>
                        </a:rPr>
                        <a:t> od T2D do 50% (WHO)</a:t>
                      </a:r>
                    </a:p>
                    <a:p>
                      <a:pPr marL="285750" indent="-285750" algn="l">
                        <a:buFont typeface="Calibri" panose="020F0502020204030204" pitchFamily="34" charset="0"/>
                        <a:buChar char="–"/>
                      </a:pPr>
                      <a:endParaRPr lang="en-US" sz="1600" b="1" dirty="0">
                        <a:solidFill>
                          <a:schemeClr val="tx1"/>
                        </a:solidFill>
                      </a:endParaRPr>
                    </a:p>
                    <a:p>
                      <a:pPr marL="176213" indent="-176213" algn="l">
                        <a:buFont typeface="Calibri" panose="020F0502020204030204" pitchFamily="34" charset="0"/>
                        <a:buChar char="–"/>
                      </a:pPr>
                      <a:r>
                        <a:rPr lang="en-US" sz="1600" b="1" dirty="0" err="1">
                          <a:solidFill>
                            <a:schemeClr val="tx1"/>
                          </a:solidFill>
                        </a:rPr>
                        <a:t>Pokazalo</a:t>
                      </a:r>
                      <a:r>
                        <a:rPr lang="en-US" sz="1600" b="1" dirty="0">
                          <a:solidFill>
                            <a:schemeClr val="tx1"/>
                          </a:solidFill>
                        </a:rPr>
                        <a:t> se da je </a:t>
                      </a:r>
                      <a:r>
                        <a:rPr lang="en-US" sz="1600" b="1" dirty="0" err="1">
                          <a:solidFill>
                            <a:schemeClr val="tx1"/>
                          </a:solidFill>
                        </a:rPr>
                        <a:t>aktivno</a:t>
                      </a:r>
                      <a:r>
                        <a:rPr lang="en-US" sz="1600" b="1" dirty="0">
                          <a:solidFill>
                            <a:schemeClr val="tx1"/>
                          </a:solidFill>
                        </a:rPr>
                        <a:t> </a:t>
                      </a:r>
                      <a:r>
                        <a:rPr lang="en-US" sz="1600" b="1" dirty="0" err="1">
                          <a:solidFill>
                            <a:schemeClr val="tx1"/>
                          </a:solidFill>
                        </a:rPr>
                        <a:t>putovanje</a:t>
                      </a:r>
                      <a:r>
                        <a:rPr lang="en-US" sz="1600" b="1" dirty="0">
                          <a:solidFill>
                            <a:schemeClr val="tx1"/>
                          </a:solidFill>
                        </a:rPr>
                        <a:t> </a:t>
                      </a:r>
                      <a:r>
                        <a:rPr lang="en-US" sz="1600" b="1" dirty="0" err="1">
                          <a:solidFill>
                            <a:schemeClr val="tx1"/>
                          </a:solidFill>
                        </a:rPr>
                        <a:t>na</a:t>
                      </a:r>
                      <a:r>
                        <a:rPr lang="en-US" sz="1600" b="1" dirty="0">
                          <a:solidFill>
                            <a:schemeClr val="tx1"/>
                          </a:solidFill>
                        </a:rPr>
                        <a:t> </a:t>
                      </a:r>
                      <a:r>
                        <a:rPr lang="en-US" sz="1600" b="1" dirty="0" err="1">
                          <a:solidFill>
                            <a:schemeClr val="tx1"/>
                          </a:solidFill>
                        </a:rPr>
                        <a:t>posao</a:t>
                      </a:r>
                      <a:r>
                        <a:rPr lang="en-US" sz="1600" b="1" dirty="0">
                          <a:solidFill>
                            <a:schemeClr val="tx1"/>
                          </a:solidFill>
                        </a:rPr>
                        <a:t>  </a:t>
                      </a:r>
                      <a:r>
                        <a:rPr lang="en-US" sz="1600" b="1" dirty="0" err="1">
                          <a:solidFill>
                            <a:schemeClr val="tx1"/>
                          </a:solidFill>
                        </a:rPr>
                        <a:t>povezano</a:t>
                      </a:r>
                      <a:r>
                        <a:rPr lang="en-US" sz="1600" b="1" dirty="0">
                          <a:solidFill>
                            <a:schemeClr val="tx1"/>
                          </a:solidFill>
                        </a:rPr>
                        <a:t> </a:t>
                      </a:r>
                      <a:r>
                        <a:rPr lang="en-US" sz="1600" b="1" dirty="0" err="1">
                          <a:solidFill>
                            <a:schemeClr val="tx1"/>
                          </a:solidFill>
                        </a:rPr>
                        <a:t>sa</a:t>
                      </a:r>
                      <a:r>
                        <a:rPr lang="en-US" sz="1600" b="1" dirty="0">
                          <a:solidFill>
                            <a:schemeClr val="tx1"/>
                          </a:solidFill>
                        </a:rPr>
                        <a:t> </a:t>
                      </a:r>
                      <a:r>
                        <a:rPr lang="en-US" sz="1600" b="1" dirty="0" err="1">
                          <a:solidFill>
                            <a:schemeClr val="tx1"/>
                          </a:solidFill>
                        </a:rPr>
                        <a:t>oko</a:t>
                      </a:r>
                      <a:r>
                        <a:rPr lang="en-US" sz="1600" b="1" dirty="0">
                          <a:solidFill>
                            <a:schemeClr val="tx1"/>
                          </a:solidFill>
                        </a:rPr>
                        <a:t> 10% </a:t>
                      </a:r>
                      <a:r>
                        <a:rPr lang="en-US" sz="1600" b="1" dirty="0" err="1">
                          <a:solidFill>
                            <a:schemeClr val="tx1"/>
                          </a:solidFill>
                        </a:rPr>
                        <a:t>smanjenja</a:t>
                      </a:r>
                      <a:r>
                        <a:rPr lang="en-US" sz="1600" b="1" dirty="0">
                          <a:solidFill>
                            <a:schemeClr val="tx1"/>
                          </a:solidFill>
                        </a:rPr>
                        <a:t> </a:t>
                      </a:r>
                      <a:r>
                        <a:rPr lang="en-US" sz="1600" b="1" dirty="0" err="1">
                          <a:solidFill>
                            <a:schemeClr val="tx1"/>
                          </a:solidFill>
                        </a:rPr>
                        <a:t>rizika</a:t>
                      </a:r>
                      <a:r>
                        <a:rPr lang="en-US" sz="1600" b="1" dirty="0">
                          <a:solidFill>
                            <a:schemeClr val="tx1"/>
                          </a:solidFill>
                        </a:rPr>
                        <a:t> od </a:t>
                      </a:r>
                      <a:r>
                        <a:rPr lang="en-US" sz="1600" b="1" dirty="0" smtClean="0">
                          <a:solidFill>
                            <a:schemeClr val="tx1"/>
                          </a:solidFill>
                        </a:rPr>
                        <a:t>KVB  </a:t>
                      </a:r>
                      <a:r>
                        <a:rPr lang="en-US" sz="1600" b="1" dirty="0" err="1">
                          <a:solidFill>
                            <a:schemeClr val="tx1"/>
                          </a:solidFill>
                        </a:rPr>
                        <a:t>i</a:t>
                      </a:r>
                      <a:r>
                        <a:rPr lang="en-US" sz="1600" b="1" dirty="0">
                          <a:solidFill>
                            <a:schemeClr val="tx1"/>
                          </a:solidFill>
                        </a:rPr>
                        <a:t> 30% </a:t>
                      </a:r>
                      <a:r>
                        <a:rPr lang="en-US" sz="1600" b="1" dirty="0" err="1">
                          <a:solidFill>
                            <a:schemeClr val="tx1"/>
                          </a:solidFill>
                        </a:rPr>
                        <a:t>smanjenja</a:t>
                      </a:r>
                      <a:r>
                        <a:rPr lang="en-US" sz="1600" b="1" dirty="0">
                          <a:solidFill>
                            <a:schemeClr val="tx1"/>
                          </a:solidFill>
                        </a:rPr>
                        <a:t> </a:t>
                      </a:r>
                      <a:r>
                        <a:rPr lang="en-US" sz="1600" b="1" dirty="0" err="1">
                          <a:solidFill>
                            <a:schemeClr val="tx1"/>
                          </a:solidFill>
                        </a:rPr>
                        <a:t>rizika</a:t>
                      </a:r>
                      <a:r>
                        <a:rPr lang="en-US" sz="1600" b="1" dirty="0">
                          <a:solidFill>
                            <a:schemeClr val="tx1"/>
                          </a:solidFill>
                        </a:rPr>
                        <a:t> od T2D. (WHO)</a:t>
                      </a:r>
                    </a:p>
                    <a:p>
                      <a:pPr marL="285750" indent="-285750" algn="l">
                        <a:buFont typeface="Calibri" panose="020F0502020204030204" pitchFamily="34" charset="0"/>
                        <a:buChar char="–"/>
                      </a:pPr>
                      <a:endParaRPr lang="en-US" sz="1600" b="1" dirty="0">
                        <a:solidFill>
                          <a:schemeClr val="tx1"/>
                        </a:solidFill>
                      </a:endParaRPr>
                    </a:p>
                    <a:p>
                      <a:pPr marL="176213" indent="-176213" algn="l">
                        <a:buFont typeface="Calibri" panose="020F0502020204030204" pitchFamily="34" charset="0"/>
                        <a:buChar char="–"/>
                      </a:pPr>
                      <a:r>
                        <a:rPr lang="en-US" sz="1600" b="1" dirty="0" err="1">
                          <a:solidFill>
                            <a:schemeClr val="tx1"/>
                          </a:solidFill>
                        </a:rPr>
                        <a:t>Okruženje</a:t>
                      </a:r>
                      <a:r>
                        <a:rPr lang="en-US" sz="1600" b="1" dirty="0">
                          <a:solidFill>
                            <a:schemeClr val="tx1"/>
                          </a:solidFill>
                        </a:rPr>
                        <a:t> </a:t>
                      </a:r>
                      <a:r>
                        <a:rPr lang="en-US" sz="1600" b="1" dirty="0" err="1">
                          <a:solidFill>
                            <a:schemeClr val="tx1"/>
                          </a:solidFill>
                        </a:rPr>
                        <a:t>koje</a:t>
                      </a:r>
                      <a:r>
                        <a:rPr lang="en-US" sz="1600" b="1" dirty="0">
                          <a:solidFill>
                            <a:schemeClr val="tx1"/>
                          </a:solidFill>
                        </a:rPr>
                        <a:t> je </a:t>
                      </a:r>
                      <a:r>
                        <a:rPr lang="en-US" sz="1600" b="1" dirty="0" err="1">
                          <a:solidFill>
                            <a:schemeClr val="tx1"/>
                          </a:solidFill>
                        </a:rPr>
                        <a:t>pogodnije</a:t>
                      </a:r>
                      <a:r>
                        <a:rPr lang="en-US" sz="1600" b="1" dirty="0">
                          <a:solidFill>
                            <a:schemeClr val="tx1"/>
                          </a:solidFill>
                        </a:rPr>
                        <a:t> za </a:t>
                      </a:r>
                      <a:r>
                        <a:rPr lang="en-US" sz="1600" b="1" dirty="0" err="1">
                          <a:solidFill>
                            <a:schemeClr val="tx1"/>
                          </a:solidFill>
                        </a:rPr>
                        <a:t>hodanje</a:t>
                      </a:r>
                      <a:r>
                        <a:rPr lang="en-US" sz="1600" b="1" dirty="0">
                          <a:solidFill>
                            <a:schemeClr val="tx1"/>
                          </a:solidFill>
                        </a:rPr>
                        <a:t> </a:t>
                      </a:r>
                      <a:r>
                        <a:rPr lang="en-US" sz="1600" b="1" dirty="0" err="1">
                          <a:solidFill>
                            <a:schemeClr val="tx1"/>
                          </a:solidFill>
                        </a:rPr>
                        <a:t>ili</a:t>
                      </a:r>
                      <a:r>
                        <a:rPr lang="en-US" sz="1600" b="1" dirty="0">
                          <a:solidFill>
                            <a:schemeClr val="tx1"/>
                          </a:solidFill>
                        </a:rPr>
                        <a:t> </a:t>
                      </a:r>
                      <a:r>
                        <a:rPr lang="en-US" sz="1600" b="1" dirty="0" err="1">
                          <a:solidFill>
                            <a:schemeClr val="tx1"/>
                          </a:solidFill>
                        </a:rPr>
                        <a:t>aktivnosti</a:t>
                      </a:r>
                      <a:r>
                        <a:rPr lang="en-US" sz="1600" b="1" dirty="0">
                          <a:solidFill>
                            <a:schemeClr val="tx1"/>
                          </a:solidFill>
                        </a:rPr>
                        <a:t> </a:t>
                      </a:r>
                      <a:r>
                        <a:rPr lang="en-US" sz="1600" b="1" dirty="0" err="1">
                          <a:solidFill>
                            <a:schemeClr val="tx1"/>
                          </a:solidFill>
                        </a:rPr>
                        <a:t>pruža</a:t>
                      </a:r>
                      <a:r>
                        <a:rPr lang="en-US" sz="1600" b="1" dirty="0">
                          <a:solidFill>
                            <a:schemeClr val="tx1"/>
                          </a:solidFill>
                        </a:rPr>
                        <a:t> </a:t>
                      </a:r>
                      <a:r>
                        <a:rPr lang="en-US" sz="1600" b="1" dirty="0" err="1">
                          <a:solidFill>
                            <a:schemeClr val="tx1"/>
                          </a:solidFill>
                        </a:rPr>
                        <a:t>više</a:t>
                      </a:r>
                      <a:r>
                        <a:rPr lang="en-US" sz="1600" b="1" dirty="0">
                          <a:solidFill>
                            <a:schemeClr val="tx1"/>
                          </a:solidFill>
                        </a:rPr>
                        <a:t> </a:t>
                      </a:r>
                      <a:r>
                        <a:rPr lang="en-US" sz="1600" b="1" dirty="0" err="1">
                          <a:solidFill>
                            <a:schemeClr val="tx1"/>
                          </a:solidFill>
                        </a:rPr>
                        <a:t>mogućnosti</a:t>
                      </a:r>
                      <a:r>
                        <a:rPr lang="en-US" sz="1600" b="1" dirty="0">
                          <a:solidFill>
                            <a:schemeClr val="tx1"/>
                          </a:solidFill>
                        </a:rPr>
                        <a:t> za </a:t>
                      </a:r>
                      <a:r>
                        <a:rPr lang="en-US" sz="1600" b="1" dirty="0" err="1">
                          <a:solidFill>
                            <a:schemeClr val="tx1"/>
                          </a:solidFill>
                        </a:rPr>
                        <a:t>fizičku</a:t>
                      </a:r>
                      <a:r>
                        <a:rPr lang="en-US" sz="1600" b="1" dirty="0">
                          <a:solidFill>
                            <a:schemeClr val="tx1"/>
                          </a:solidFill>
                        </a:rPr>
                        <a:t> </a:t>
                      </a:r>
                      <a:r>
                        <a:rPr lang="en-US" sz="1600" b="1" dirty="0" err="1">
                          <a:solidFill>
                            <a:schemeClr val="tx1"/>
                          </a:solidFill>
                        </a:rPr>
                        <a:t>aktivnost</a:t>
                      </a:r>
                      <a:r>
                        <a:rPr lang="en-US" sz="1600" b="1" dirty="0">
                          <a:solidFill>
                            <a:schemeClr val="tx1"/>
                          </a:solidFill>
                        </a:rPr>
                        <a:t> </a:t>
                      </a:r>
                      <a:r>
                        <a:rPr lang="en-US" sz="1600" b="1" dirty="0" err="1">
                          <a:solidFill>
                            <a:schemeClr val="tx1"/>
                          </a:solidFill>
                        </a:rPr>
                        <a:t>i</a:t>
                      </a:r>
                      <a:r>
                        <a:rPr lang="en-US" sz="1600" b="1" dirty="0">
                          <a:solidFill>
                            <a:schemeClr val="tx1"/>
                          </a:solidFill>
                        </a:rPr>
                        <a:t> </a:t>
                      </a:r>
                      <a:r>
                        <a:rPr lang="en-US" sz="1600" b="1" dirty="0" err="1">
                          <a:solidFill>
                            <a:schemeClr val="tx1"/>
                          </a:solidFill>
                        </a:rPr>
                        <a:t>smanjuje</a:t>
                      </a:r>
                      <a:r>
                        <a:rPr lang="en-US" sz="1600" b="1" dirty="0">
                          <a:solidFill>
                            <a:schemeClr val="tx1"/>
                          </a:solidFill>
                        </a:rPr>
                        <a:t> </a:t>
                      </a:r>
                      <a:r>
                        <a:rPr lang="en-US" sz="1600" b="1" dirty="0" err="1">
                          <a:solidFill>
                            <a:schemeClr val="tx1"/>
                          </a:solidFill>
                        </a:rPr>
                        <a:t>teret</a:t>
                      </a:r>
                      <a:r>
                        <a:rPr lang="en-US" sz="1600" b="1" dirty="0">
                          <a:solidFill>
                            <a:schemeClr val="tx1"/>
                          </a:solidFill>
                        </a:rPr>
                        <a:t> </a:t>
                      </a:r>
                      <a:r>
                        <a:rPr lang="en-US" sz="1600" b="1" dirty="0" err="1">
                          <a:solidFill>
                            <a:schemeClr val="tx1"/>
                          </a:solidFill>
                        </a:rPr>
                        <a:t>gojaznosti</a:t>
                      </a:r>
                      <a:r>
                        <a:rPr lang="en-US" sz="1600" b="1" dirty="0">
                          <a:solidFill>
                            <a:schemeClr val="tx1"/>
                          </a:solidFill>
                        </a:rPr>
                        <a:t> </a:t>
                      </a:r>
                      <a:r>
                        <a:rPr lang="en-US" sz="1600" b="1" dirty="0" err="1">
                          <a:solidFill>
                            <a:schemeClr val="tx1"/>
                          </a:solidFill>
                        </a:rPr>
                        <a:t>i</a:t>
                      </a:r>
                      <a:r>
                        <a:rPr lang="en-US" sz="1600" b="1" dirty="0">
                          <a:solidFill>
                            <a:schemeClr val="tx1"/>
                          </a:solidFill>
                        </a:rPr>
                        <a:t> </a:t>
                      </a:r>
                      <a:r>
                        <a:rPr lang="en-US" sz="1600" b="1" dirty="0" err="1">
                          <a:solidFill>
                            <a:schemeClr val="tx1"/>
                          </a:solidFill>
                        </a:rPr>
                        <a:t>dijabetesa</a:t>
                      </a:r>
                      <a:r>
                        <a:rPr lang="en-US" sz="1600" b="1" dirty="0">
                          <a:solidFill>
                            <a:schemeClr val="tx1"/>
                          </a:solidFill>
                        </a:rPr>
                        <a:t> u </a:t>
                      </a:r>
                      <a:r>
                        <a:rPr lang="en-US" sz="1600" b="1" dirty="0" err="1">
                          <a:solidFill>
                            <a:schemeClr val="tx1"/>
                          </a:solidFill>
                        </a:rPr>
                        <a:t>populaciji</a:t>
                      </a:r>
                      <a:endParaRPr lang="en-US" sz="16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EC"/>
                    </a:solidFill>
                  </a:tcPr>
                </a:tc>
                <a:tc>
                  <a:txBody>
                    <a:bodyPr/>
                    <a:lstStyle/>
                    <a:p>
                      <a:pPr marL="176213" indent="-176213" algn="l">
                        <a:buFont typeface="Calibri" panose="020F0502020204030204" pitchFamily="34" charset="0"/>
                        <a:buChar char="─"/>
                      </a:pPr>
                      <a:r>
                        <a:rPr lang="en-US" sz="1600" b="1" dirty="0" err="1" smtClean="0">
                          <a:solidFill>
                            <a:schemeClr val="tx1"/>
                          </a:solidFill>
                        </a:rPr>
                        <a:t>Smanjenje</a:t>
                      </a:r>
                      <a:r>
                        <a:rPr lang="en-US" sz="1600" b="1" dirty="0" smtClean="0">
                          <a:solidFill>
                            <a:schemeClr val="tx1"/>
                          </a:solidFill>
                        </a:rPr>
                        <a:t> </a:t>
                      </a:r>
                      <a:r>
                        <a:rPr lang="en-US" sz="1600" b="1" dirty="0" err="1">
                          <a:solidFill>
                            <a:schemeClr val="tx1"/>
                          </a:solidFill>
                        </a:rPr>
                        <a:t>emisija</a:t>
                      </a:r>
                      <a:r>
                        <a:rPr lang="en-US" sz="1600" b="1" dirty="0">
                          <a:solidFill>
                            <a:schemeClr val="tx1"/>
                          </a:solidFill>
                        </a:rPr>
                        <a:t> </a:t>
                      </a:r>
                      <a:r>
                        <a:rPr lang="en-US" sz="1600" b="1" dirty="0" smtClean="0">
                          <a:solidFill>
                            <a:schemeClr val="tx1"/>
                          </a:solidFill>
                        </a:rPr>
                        <a:t>GHG</a:t>
                      </a:r>
                      <a:r>
                        <a:rPr lang="hu-HU" sz="1600" b="1" dirty="0" smtClean="0">
                          <a:solidFill>
                            <a:schemeClr val="tx1"/>
                          </a:solidFill>
                        </a:rPr>
                        <a:t/>
                      </a:r>
                      <a:br>
                        <a:rPr lang="hu-HU" sz="1600" b="1" dirty="0" smtClean="0">
                          <a:solidFill>
                            <a:schemeClr val="tx1"/>
                          </a:solidFill>
                        </a:rPr>
                      </a:br>
                      <a:r>
                        <a:rPr lang="en-US" sz="1600" b="1" dirty="0" err="1" smtClean="0">
                          <a:solidFill>
                            <a:schemeClr val="tx1"/>
                          </a:solidFill>
                        </a:rPr>
                        <a:t>i</a:t>
                      </a:r>
                      <a:r>
                        <a:rPr lang="en-US" sz="1600" b="1" dirty="0" smtClean="0">
                          <a:solidFill>
                            <a:schemeClr val="tx1"/>
                          </a:solidFill>
                        </a:rPr>
                        <a:t> </a:t>
                      </a:r>
                      <a:r>
                        <a:rPr lang="en-US" sz="1600" b="1" dirty="0" err="1">
                          <a:solidFill>
                            <a:schemeClr val="tx1"/>
                          </a:solidFill>
                        </a:rPr>
                        <a:t>zagađenja</a:t>
                      </a:r>
                      <a:r>
                        <a:rPr lang="en-US" sz="1600" b="1" dirty="0">
                          <a:solidFill>
                            <a:schemeClr val="tx1"/>
                          </a:solidFill>
                        </a:rPr>
                        <a:t> </a:t>
                      </a:r>
                      <a:r>
                        <a:rPr lang="en-US" sz="1600" b="1" dirty="0" err="1">
                          <a:solidFill>
                            <a:schemeClr val="tx1"/>
                          </a:solidFill>
                        </a:rPr>
                        <a:t>vazduha</a:t>
                      </a:r>
                      <a:endParaRPr lang="ru-RU" sz="16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5FFFA"/>
                    </a:solidFill>
                  </a:tcPr>
                </a:tc>
                <a:extLst>
                  <a:ext uri="{0D108BD9-81ED-4DB2-BD59-A6C34878D82A}">
                    <a16:rowId xmlns:a16="http://schemas.microsoft.com/office/drawing/2014/main" val="732185599"/>
                  </a:ext>
                </a:extLst>
              </a:tr>
            </a:tbl>
          </a:graphicData>
        </a:graphic>
      </p:graphicFrame>
      <p:pic>
        <p:nvPicPr>
          <p:cNvPr id="8" name="Content Placeholder 17">
            <a:extLst>
              <a:ext uri="{FF2B5EF4-FFF2-40B4-BE49-F238E27FC236}">
                <a16:creationId xmlns:a16="http://schemas.microsoft.com/office/drawing/2014/main" id="{BE462D1E-E802-3A48-112C-11DB23153F39}"/>
              </a:ext>
            </a:extLst>
          </p:cNvPr>
          <p:cNvPicPr>
            <a:picLocks noChangeAspect="1"/>
          </p:cNvPicPr>
          <p:nvPr/>
        </p:nvPicPr>
        <p:blipFill rotWithShape="1">
          <a:blip r:embed="rId2">
            <a:extLst>
              <a:ext uri="{28A0092B-C50C-407E-A947-70E740481C1C}">
                <a14:useLocalDpi xmlns:a14="http://schemas.microsoft.com/office/drawing/2010/main" val="0"/>
              </a:ext>
            </a:extLst>
          </a:blip>
          <a:srcRect l="1080" t="67051" r="75206" b="1656"/>
          <a:stretch/>
        </p:blipFill>
        <p:spPr>
          <a:xfrm>
            <a:off x="382045" y="4070826"/>
            <a:ext cx="2940032" cy="1890359"/>
          </a:xfrm>
          <a:prstGeom prst="rect">
            <a:avLst/>
          </a:prstGeom>
          <a:ln w="6350">
            <a:solidFill>
              <a:schemeClr val="bg1">
                <a:lumMod val="65000"/>
              </a:schemeClr>
            </a:solidFill>
          </a:ln>
        </p:spPr>
      </p:pic>
    </p:spTree>
    <p:extLst>
      <p:ext uri="{BB962C8B-B14F-4D97-AF65-F5344CB8AC3E}">
        <p14:creationId xmlns:p14="http://schemas.microsoft.com/office/powerpoint/2010/main" val="11807698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524000" y="1122363"/>
            <a:ext cx="9144000" cy="3133114"/>
          </a:xfrm>
        </p:spPr>
        <p:txBody>
          <a:bodyPr rtlCol="0">
            <a:normAutofit/>
          </a:bodyPr>
          <a:lstStyle/>
          <a:p>
            <a:pPr algn="ctr" rtl="0">
              <a:lnSpc>
                <a:spcPct val="110000"/>
              </a:lnSpc>
            </a:pPr>
            <a:r>
              <a:rPr lang="nb-NO" sz="5400" dirty="0">
                <a:solidFill>
                  <a:schemeClr val="tx1"/>
                </a:solidFill>
              </a:rPr>
              <a:t>Klimatske promene i metabolički poremećaji</a:t>
            </a:r>
            <a:endParaRPr lang="hu-HU" sz="5400" dirty="0">
              <a:solidFill>
                <a:schemeClr val="tx1"/>
              </a:solidFill>
            </a:endParaRPr>
          </a:p>
        </p:txBody>
      </p:sp>
    </p:spTree>
    <p:extLst>
      <p:ext uri="{BB962C8B-B14F-4D97-AF65-F5344CB8AC3E}">
        <p14:creationId xmlns:p14="http://schemas.microsoft.com/office/powerpoint/2010/main" val="16036052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CDA9D-39B3-C900-7B4E-E1262B636B8C}"/>
              </a:ext>
            </a:extLst>
          </p:cNvPr>
          <p:cNvSpPr>
            <a:spLocks noGrp="1"/>
          </p:cNvSpPr>
          <p:nvPr>
            <p:ph type="title"/>
          </p:nvPr>
        </p:nvSpPr>
        <p:spPr/>
        <p:txBody>
          <a:bodyPr rtlCol="0">
            <a:normAutofit/>
          </a:bodyPr>
          <a:lstStyle/>
          <a:p>
            <a:pPr algn="ctr" rtl="0"/>
            <a:r>
              <a:rPr lang="en-US" b="1" dirty="0" err="1">
                <a:solidFill>
                  <a:schemeClr val="tx1"/>
                </a:solidFill>
              </a:rPr>
              <a:t>Transformisanje</a:t>
            </a:r>
            <a:r>
              <a:rPr lang="en-US" b="1" dirty="0">
                <a:solidFill>
                  <a:schemeClr val="tx1"/>
                </a:solidFill>
              </a:rPr>
              <a:t> </a:t>
            </a:r>
            <a:r>
              <a:rPr lang="en-US" b="1" dirty="0" err="1">
                <a:solidFill>
                  <a:schemeClr val="tx1"/>
                </a:solidFill>
              </a:rPr>
              <a:t>prehrambenih</a:t>
            </a:r>
            <a:r>
              <a:rPr lang="en-US" b="1" dirty="0">
                <a:solidFill>
                  <a:schemeClr val="tx1"/>
                </a:solidFill>
              </a:rPr>
              <a:t> </a:t>
            </a:r>
            <a:r>
              <a:rPr lang="en-US" b="1" dirty="0" err="1">
                <a:solidFill>
                  <a:schemeClr val="tx1"/>
                </a:solidFill>
              </a:rPr>
              <a:t>sistema</a:t>
            </a:r>
            <a:endParaRPr lang="sr" b="1" dirty="0">
              <a:solidFill>
                <a:schemeClr val="tx1"/>
              </a:solidFill>
            </a:endParaRPr>
          </a:p>
        </p:txBody>
      </p:sp>
      <p:pic>
        <p:nvPicPr>
          <p:cNvPr id="5" name="Content Placeholder 4">
            <a:extLst>
              <a:ext uri="{FF2B5EF4-FFF2-40B4-BE49-F238E27FC236}">
                <a16:creationId xmlns:a16="http://schemas.microsoft.com/office/drawing/2014/main" id="{186F6808-9646-3C98-0BF4-E236432FDB2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1553442" y="602803"/>
            <a:ext cx="8764156" cy="5806100"/>
          </a:xfrm>
        </p:spPr>
      </p:pic>
      <p:pic>
        <p:nvPicPr>
          <p:cNvPr id="4" name="Image" descr="Image">
            <a:extLst>
              <a:ext uri="{FF2B5EF4-FFF2-40B4-BE49-F238E27FC236}">
                <a16:creationId xmlns:a16="http://schemas.microsoft.com/office/drawing/2014/main" id="{02DDE84D-8C99-16B3-6238-1E9674A1715B}"/>
              </a:ext>
            </a:extLst>
          </p:cNvPr>
          <p:cNvPicPr>
            <a:picLocks noChangeAspect="1"/>
          </p:cNvPicPr>
          <p:nvPr/>
        </p:nvPicPr>
        <p:blipFill>
          <a:blip r:embed="rId3"/>
          <a:stretch>
            <a:fillRect/>
          </a:stretch>
        </p:blipFill>
        <p:spPr>
          <a:xfrm>
            <a:off x="4262746" y="4403084"/>
            <a:ext cx="3666507" cy="1253315"/>
          </a:xfrm>
          <a:prstGeom prst="rect">
            <a:avLst/>
          </a:prstGeom>
          <a:ln w="12700">
            <a:miter lim="400000"/>
          </a:ln>
        </p:spPr>
      </p:pic>
      <p:sp>
        <p:nvSpPr>
          <p:cNvPr id="6" name="10.3389/fclim.2022.941842">
            <a:extLst>
              <a:ext uri="{FF2B5EF4-FFF2-40B4-BE49-F238E27FC236}">
                <a16:creationId xmlns:a16="http://schemas.microsoft.com/office/drawing/2014/main" id="{7E4A0677-A989-8D24-CAFA-88B410E30E69}"/>
              </a:ext>
            </a:extLst>
          </p:cNvPr>
          <p:cNvSpPr txBox="1"/>
          <p:nvPr/>
        </p:nvSpPr>
        <p:spPr>
          <a:xfrm>
            <a:off x="9971567" y="6091615"/>
            <a:ext cx="2220433" cy="20518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lvl1pPr algn="r" defTabSz="292100">
              <a:defRPr sz="1200" i="1">
                <a:solidFill>
                  <a:srgbClr val="7F7F7F"/>
                </a:solidFill>
              </a:defRPr>
            </a:lvl1pPr>
          </a:lstStyle>
          <a:p>
            <a:pPr rtl="0"/>
            <a:r>
              <a:rPr sz="1000" dirty="0"/>
              <a:t>DOI: 10.3389/fclim.2022.941842</a:t>
            </a:r>
            <a:r>
              <a:rPr lang="sr" sz="1000" dirty="0">
                <a:solidFill>
                  <a:schemeClr val="tx1"/>
                </a:solidFill>
              </a:rPr>
              <a:t>.</a:t>
            </a:r>
            <a:endParaRPr sz="1000" dirty="0">
              <a:solidFill>
                <a:schemeClr val="tx1"/>
              </a:solidFill>
            </a:endParaRPr>
          </a:p>
        </p:txBody>
      </p:sp>
    </p:spTree>
    <p:extLst>
      <p:ext uri="{BB962C8B-B14F-4D97-AF65-F5344CB8AC3E}">
        <p14:creationId xmlns:p14="http://schemas.microsoft.com/office/powerpoint/2010/main" val="26576052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CDA9D-39B3-C900-7B4E-E1262B636B8C}"/>
              </a:ext>
            </a:extLst>
          </p:cNvPr>
          <p:cNvSpPr>
            <a:spLocks noGrp="1"/>
          </p:cNvSpPr>
          <p:nvPr>
            <p:ph type="title"/>
          </p:nvPr>
        </p:nvSpPr>
        <p:spPr/>
        <p:txBody>
          <a:bodyPr rtlCol="0">
            <a:normAutofit/>
          </a:bodyPr>
          <a:lstStyle/>
          <a:p>
            <a:pPr algn="ctr" rtl="0"/>
            <a:r>
              <a:rPr lang="en-US" b="1" dirty="0" err="1" smtClean="0">
                <a:solidFill>
                  <a:schemeClr val="tx1"/>
                </a:solidFill>
              </a:rPr>
              <a:t>Zdravstveni</a:t>
            </a:r>
            <a:r>
              <a:rPr lang="en-US" b="1" dirty="0" smtClean="0">
                <a:solidFill>
                  <a:schemeClr val="tx1"/>
                </a:solidFill>
              </a:rPr>
              <a:t> </a:t>
            </a:r>
            <a:r>
              <a:rPr lang="en-US" b="1" dirty="0" err="1" smtClean="0">
                <a:solidFill>
                  <a:schemeClr val="tx1"/>
                </a:solidFill>
              </a:rPr>
              <a:t>kobenefiti</a:t>
            </a:r>
            <a:r>
              <a:rPr lang="en-US" b="1" dirty="0" smtClean="0">
                <a:solidFill>
                  <a:schemeClr val="tx1"/>
                </a:solidFill>
              </a:rPr>
              <a:t> </a:t>
            </a:r>
            <a:r>
              <a:rPr lang="en-US" b="1" dirty="0">
                <a:solidFill>
                  <a:schemeClr val="tx1"/>
                </a:solidFill>
              </a:rPr>
              <a:t>PRETEŽNO BILJNE ISHRANE</a:t>
            </a:r>
            <a:endParaRPr lang="sr" b="1" dirty="0">
              <a:solidFill>
                <a:schemeClr val="tx1"/>
              </a:solidFill>
            </a:endParaRPr>
          </a:p>
        </p:txBody>
      </p:sp>
      <p:sp>
        <p:nvSpPr>
          <p:cNvPr id="4" name="J Geriatr Cardiol 2017; 14: 342-354. doi:10.11909/j.issn.1671-5411.2017.05.009">
            <a:extLst>
              <a:ext uri="{FF2B5EF4-FFF2-40B4-BE49-F238E27FC236}">
                <a16:creationId xmlns:a16="http://schemas.microsoft.com/office/drawing/2014/main" id="{4B1D9BE2-BE55-C9FE-97E0-FB03A509EEE9}"/>
              </a:ext>
            </a:extLst>
          </p:cNvPr>
          <p:cNvSpPr txBox="1"/>
          <p:nvPr/>
        </p:nvSpPr>
        <p:spPr>
          <a:xfrm>
            <a:off x="4695009" y="6201855"/>
            <a:ext cx="2891817" cy="2174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rtlCol="0" anchor="ctr">
            <a:spAutoFit/>
          </a:bodyPr>
          <a:lstStyle>
            <a:lvl1pPr defTabSz="536434">
              <a:lnSpc>
                <a:spcPct val="90000"/>
              </a:lnSpc>
              <a:spcBef>
                <a:spcPts val="900"/>
              </a:spcBef>
              <a:defRPr sz="1200" i="1">
                <a:solidFill>
                  <a:srgbClr val="7F7F7F"/>
                </a:solidFill>
              </a:defRPr>
            </a:lvl1pPr>
          </a:lstStyle>
          <a:p>
            <a:pPr algn="ctr" rtl="0"/>
            <a:r>
              <a:rPr lang="sr" dirty="0">
                <a:solidFill>
                  <a:schemeClr val="tx1"/>
                </a:solidFill>
              </a:rPr>
              <a:t>DOI</a:t>
            </a:r>
            <a:r>
              <a:rPr dirty="0">
                <a:solidFill>
                  <a:schemeClr val="tx1"/>
                </a:solidFill>
              </a:rPr>
              <a:t>:10.11909/j.issn.1671-5411.2017.05.009</a:t>
            </a:r>
            <a:r>
              <a:rPr lang="sr" dirty="0">
                <a:solidFill>
                  <a:schemeClr val="tx1"/>
                </a:solidFill>
              </a:rPr>
              <a:t>.</a:t>
            </a:r>
            <a:r>
              <a:rPr dirty="0">
                <a:solidFill>
                  <a:schemeClr val="tx1"/>
                </a:solidFill>
              </a:rPr>
              <a:t> </a:t>
            </a:r>
          </a:p>
        </p:txBody>
      </p:sp>
      <p:graphicFrame>
        <p:nvGraphicFramePr>
          <p:cNvPr id="3" name="Table 2">
            <a:extLst>
              <a:ext uri="{FF2B5EF4-FFF2-40B4-BE49-F238E27FC236}">
                <a16:creationId xmlns:a16="http://schemas.microsoft.com/office/drawing/2014/main" id="{36323BA9-575D-44F2-7251-513D11A93A66}"/>
              </a:ext>
            </a:extLst>
          </p:cNvPr>
          <p:cNvGraphicFramePr>
            <a:graphicFrameLocks noGrp="1"/>
          </p:cNvGraphicFramePr>
          <p:nvPr>
            <p:extLst>
              <p:ext uri="{D42A27DB-BD31-4B8C-83A1-F6EECF244321}">
                <p14:modId xmlns:p14="http://schemas.microsoft.com/office/powerpoint/2010/main" val="523644760"/>
              </p:ext>
            </p:extLst>
          </p:nvPr>
        </p:nvGraphicFramePr>
        <p:xfrm>
          <a:off x="307221" y="753279"/>
          <a:ext cx="11667391" cy="5397940"/>
        </p:xfrm>
        <a:graphic>
          <a:graphicData uri="http://schemas.openxmlformats.org/drawingml/2006/table">
            <a:tbl>
              <a:tblPr firstRow="1">
                <a:tableStyleId>{69012ECD-51FC-41F1-AA8D-1B2483CD663E}</a:tableStyleId>
              </a:tblPr>
              <a:tblGrid>
                <a:gridCol w="3360269">
                  <a:extLst>
                    <a:ext uri="{9D8B030D-6E8A-4147-A177-3AD203B41FA5}">
                      <a16:colId xmlns:a16="http://schemas.microsoft.com/office/drawing/2014/main" val="2393721691"/>
                    </a:ext>
                  </a:extLst>
                </a:gridCol>
                <a:gridCol w="5402356">
                  <a:extLst>
                    <a:ext uri="{9D8B030D-6E8A-4147-A177-3AD203B41FA5}">
                      <a16:colId xmlns:a16="http://schemas.microsoft.com/office/drawing/2014/main" val="2401565673"/>
                    </a:ext>
                  </a:extLst>
                </a:gridCol>
                <a:gridCol w="2904766">
                  <a:extLst>
                    <a:ext uri="{9D8B030D-6E8A-4147-A177-3AD203B41FA5}">
                      <a16:colId xmlns:a16="http://schemas.microsoft.com/office/drawing/2014/main" val="1624976130"/>
                    </a:ext>
                  </a:extLst>
                </a:gridCol>
              </a:tblGrid>
              <a:tr h="673540">
                <a:tc>
                  <a:txBody>
                    <a:bodyPr/>
                    <a:lstStyle/>
                    <a:p>
                      <a:pPr algn="ctr"/>
                      <a:r>
                        <a:rPr lang="en-US" sz="2400" b="1" dirty="0" err="1">
                          <a:solidFill>
                            <a:schemeClr val="accent6"/>
                          </a:solidFill>
                        </a:rPr>
                        <a:t>Akcija</a:t>
                      </a:r>
                      <a:endParaRPr lang="sr-Cyrl-RS" sz="2400" b="1" dirty="0">
                        <a:solidFill>
                          <a:schemeClr val="accent6"/>
                        </a:solidFill>
                      </a:endParaRPr>
                    </a:p>
                  </a:txBody>
                  <a:tcPr marL="45326" marR="45326" marT="22663" marB="2266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400" b="1" dirty="0" err="1">
                          <a:solidFill>
                            <a:schemeClr val="accent6"/>
                          </a:solidFill>
                        </a:rPr>
                        <a:t>Zdravstveni</a:t>
                      </a:r>
                      <a:r>
                        <a:rPr lang="en-US" sz="2400" b="1" dirty="0">
                          <a:solidFill>
                            <a:schemeClr val="accent6"/>
                          </a:solidFill>
                        </a:rPr>
                        <a:t> </a:t>
                      </a:r>
                      <a:r>
                        <a:rPr lang="en-US" sz="2400" b="1" dirty="0" err="1">
                          <a:solidFill>
                            <a:schemeClr val="accent6"/>
                          </a:solidFill>
                        </a:rPr>
                        <a:t>kobenefit</a:t>
                      </a:r>
                      <a:endParaRPr lang="sr-Cyrl-RS" sz="2400" b="1" dirty="0">
                        <a:solidFill>
                          <a:schemeClr val="accent6"/>
                        </a:solidFill>
                      </a:endParaRP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D6D3"/>
                    </a:solidFill>
                  </a:tcPr>
                </a:tc>
                <a:tc>
                  <a:txBody>
                    <a:bodyPr/>
                    <a:lstStyle/>
                    <a:p>
                      <a:pPr algn="ctr"/>
                      <a:r>
                        <a:rPr lang="en-US" sz="2400" b="1" dirty="0">
                          <a:solidFill>
                            <a:schemeClr val="accent6"/>
                          </a:solidFill>
                        </a:rPr>
                        <a:t>KP </a:t>
                      </a:r>
                      <a:r>
                        <a:rPr lang="en-US" sz="2400" b="1" dirty="0" err="1">
                          <a:solidFill>
                            <a:schemeClr val="accent6"/>
                          </a:solidFill>
                        </a:rPr>
                        <a:t>Mitigacija</a:t>
                      </a:r>
                      <a:endParaRPr lang="en-US" sz="2400" b="1" dirty="0">
                        <a:solidFill>
                          <a:schemeClr val="accent6"/>
                        </a:solidFill>
                      </a:endParaRPr>
                    </a:p>
                  </a:txBody>
                  <a:tcPr marL="45326" marR="45326" marT="22663" marB="2266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AFFC1"/>
                    </a:solidFill>
                  </a:tcPr>
                </a:tc>
                <a:extLst>
                  <a:ext uri="{0D108BD9-81ED-4DB2-BD59-A6C34878D82A}">
                    <a16:rowId xmlns:a16="http://schemas.microsoft.com/office/drawing/2014/main" val="295151392"/>
                  </a:ext>
                </a:extLst>
              </a:tr>
              <a:tr h="4596330">
                <a:tc>
                  <a:txBody>
                    <a:bodyPr/>
                    <a:lstStyle/>
                    <a:p>
                      <a:pPr algn="ctr"/>
                      <a:r>
                        <a:rPr lang="en-US" sz="2000" b="1" dirty="0">
                          <a:solidFill>
                            <a:schemeClr val="accent6"/>
                          </a:solidFill>
                        </a:rPr>
                        <a:t>PRETEŽNO </a:t>
                      </a:r>
                      <a:r>
                        <a:rPr lang="en-US" sz="2000" b="1" dirty="0" err="1">
                          <a:solidFill>
                            <a:schemeClr val="accent6"/>
                          </a:solidFill>
                        </a:rPr>
                        <a:t>BILjNA</a:t>
                      </a:r>
                      <a:r>
                        <a:rPr lang="en-US" sz="2000" b="1" dirty="0">
                          <a:solidFill>
                            <a:schemeClr val="accent6"/>
                          </a:solidFill>
                        </a:rPr>
                        <a:t> </a:t>
                      </a:r>
                    </a:p>
                    <a:p>
                      <a:pPr algn="ctr"/>
                      <a:r>
                        <a:rPr lang="en-US" sz="2000" b="1" dirty="0">
                          <a:solidFill>
                            <a:schemeClr val="accent6"/>
                          </a:solidFill>
                        </a:rPr>
                        <a:t>ISHRANA</a:t>
                      </a:r>
                    </a:p>
                    <a:p>
                      <a:pPr algn="just"/>
                      <a:endParaRPr lang="ru-RU" sz="1400" b="1" dirty="0">
                        <a:solidFill>
                          <a:schemeClr val="tx1"/>
                        </a:solidFill>
                      </a:endParaRPr>
                    </a:p>
                    <a:p>
                      <a:pPr marL="285750" indent="-285750" algn="l">
                        <a:buFont typeface="Calibri" panose="020F0502020204030204" pitchFamily="34" charset="0"/>
                        <a:buChar char="−"/>
                      </a:pPr>
                      <a:r>
                        <a:rPr lang="en-US" sz="1600" b="1" dirty="0" err="1" smtClean="0">
                          <a:solidFill>
                            <a:schemeClr val="tx1"/>
                          </a:solidFill>
                        </a:rPr>
                        <a:t>Smanjenje</a:t>
                      </a:r>
                      <a:r>
                        <a:rPr lang="en-US" sz="1600" b="1" dirty="0" smtClean="0">
                          <a:solidFill>
                            <a:schemeClr val="tx1"/>
                          </a:solidFill>
                        </a:rPr>
                        <a:t> </a:t>
                      </a:r>
                      <a:r>
                        <a:rPr lang="en-US" sz="1600" b="1" dirty="0" err="1">
                          <a:solidFill>
                            <a:schemeClr val="tx1"/>
                          </a:solidFill>
                        </a:rPr>
                        <a:t>oslanjanja</a:t>
                      </a:r>
                      <a:r>
                        <a:rPr lang="en-US" sz="1600" b="1" dirty="0">
                          <a:solidFill>
                            <a:schemeClr val="tx1"/>
                          </a:solidFill>
                        </a:rPr>
                        <a:t> </a:t>
                      </a:r>
                      <a:r>
                        <a:rPr lang="en-US" sz="1600" b="1" dirty="0" err="1">
                          <a:solidFill>
                            <a:schemeClr val="tx1"/>
                          </a:solidFill>
                        </a:rPr>
                        <a:t>na</a:t>
                      </a:r>
                      <a:r>
                        <a:rPr lang="en-US" sz="1600" b="1" dirty="0">
                          <a:solidFill>
                            <a:schemeClr val="tx1"/>
                          </a:solidFill>
                        </a:rPr>
                        <a:t> </a:t>
                      </a:r>
                      <a:r>
                        <a:rPr lang="en-US" sz="1600" b="1" dirty="0" err="1">
                          <a:solidFill>
                            <a:schemeClr val="tx1"/>
                          </a:solidFill>
                        </a:rPr>
                        <a:t>konzumaciju</a:t>
                      </a:r>
                      <a:r>
                        <a:rPr lang="en-US" sz="1600" b="1" dirty="0">
                          <a:solidFill>
                            <a:schemeClr val="tx1"/>
                          </a:solidFill>
                        </a:rPr>
                        <a:t> </a:t>
                      </a:r>
                      <a:r>
                        <a:rPr lang="en-US" sz="1600" b="1" dirty="0" err="1">
                          <a:solidFill>
                            <a:schemeClr val="tx1"/>
                          </a:solidFill>
                        </a:rPr>
                        <a:t>crvenog</a:t>
                      </a:r>
                      <a:r>
                        <a:rPr lang="en-US" sz="1600" b="1" dirty="0">
                          <a:solidFill>
                            <a:schemeClr val="tx1"/>
                          </a:solidFill>
                        </a:rPr>
                        <a:t> mesa </a:t>
                      </a:r>
                      <a:r>
                        <a:rPr lang="en-US" sz="1600" b="1" dirty="0" err="1">
                          <a:solidFill>
                            <a:schemeClr val="tx1"/>
                          </a:solidFill>
                        </a:rPr>
                        <a:t>i</a:t>
                      </a:r>
                      <a:r>
                        <a:rPr lang="en-US" sz="1600" b="1" dirty="0">
                          <a:solidFill>
                            <a:schemeClr val="tx1"/>
                          </a:solidFill>
                        </a:rPr>
                        <a:t> </a:t>
                      </a:r>
                      <a:r>
                        <a:rPr lang="en-US" sz="1600" b="1" dirty="0" err="1">
                          <a:solidFill>
                            <a:schemeClr val="tx1"/>
                          </a:solidFill>
                        </a:rPr>
                        <a:t>davanje</a:t>
                      </a:r>
                      <a:r>
                        <a:rPr lang="en-US" sz="1600" b="1" dirty="0">
                          <a:solidFill>
                            <a:schemeClr val="tx1"/>
                          </a:solidFill>
                        </a:rPr>
                        <a:t> </a:t>
                      </a:r>
                      <a:r>
                        <a:rPr lang="en-US" sz="1600" b="1" dirty="0" err="1">
                          <a:solidFill>
                            <a:schemeClr val="tx1"/>
                          </a:solidFill>
                        </a:rPr>
                        <a:t>prioriteta</a:t>
                      </a:r>
                      <a:r>
                        <a:rPr lang="en-US" sz="1600" b="1" dirty="0">
                          <a:solidFill>
                            <a:schemeClr val="tx1"/>
                          </a:solidFill>
                        </a:rPr>
                        <a:t> </a:t>
                      </a:r>
                      <a:r>
                        <a:rPr lang="en-US" sz="1600" b="1" dirty="0" err="1">
                          <a:solidFill>
                            <a:schemeClr val="tx1"/>
                          </a:solidFill>
                        </a:rPr>
                        <a:t>zdravijim</a:t>
                      </a:r>
                      <a:r>
                        <a:rPr lang="en-US" sz="1600" b="1" dirty="0">
                          <a:solidFill>
                            <a:schemeClr val="tx1"/>
                          </a:solidFill>
                        </a:rPr>
                        <a:t> </a:t>
                      </a:r>
                      <a:r>
                        <a:rPr lang="en-US" sz="1600" b="1" dirty="0" err="1">
                          <a:solidFill>
                            <a:schemeClr val="tx1"/>
                          </a:solidFill>
                        </a:rPr>
                        <a:t>alternativama</a:t>
                      </a:r>
                      <a:endParaRPr lang="en-US" sz="1600" b="1" dirty="0">
                        <a:solidFill>
                          <a:schemeClr val="tx1"/>
                        </a:solidFill>
                      </a:endParaRPr>
                    </a:p>
                    <a:p>
                      <a:pPr marL="285750" indent="-285750" algn="l">
                        <a:buFont typeface="Calibri" panose="020F0502020204030204" pitchFamily="34" charset="0"/>
                        <a:buChar char="−"/>
                      </a:pPr>
                      <a:r>
                        <a:rPr lang="ru-RU" sz="1600" b="1" dirty="0">
                          <a:solidFill>
                            <a:schemeClr val="tx1"/>
                          </a:solidFill>
                        </a:rPr>
                        <a:t> </a:t>
                      </a:r>
                    </a:p>
                    <a:p>
                      <a:pPr marL="285750" indent="-285750" algn="l">
                        <a:buFont typeface="Calibri" panose="020F0502020204030204" pitchFamily="34" charset="0"/>
                        <a:buChar char="−"/>
                      </a:pPr>
                      <a:r>
                        <a:rPr lang="en-US" sz="1600" b="1" dirty="0" err="1" smtClean="0">
                          <a:solidFill>
                            <a:schemeClr val="tx1"/>
                          </a:solidFill>
                        </a:rPr>
                        <a:t>Dostupni</a:t>
                      </a:r>
                      <a:r>
                        <a:rPr lang="en-US" sz="1600" b="1" dirty="0" smtClean="0">
                          <a:solidFill>
                            <a:schemeClr val="tx1"/>
                          </a:solidFill>
                        </a:rPr>
                        <a:t> </a:t>
                      </a:r>
                      <a:r>
                        <a:rPr lang="en-US" sz="1600" b="1" dirty="0" err="1">
                          <a:solidFill>
                            <a:schemeClr val="tx1"/>
                          </a:solidFill>
                        </a:rPr>
                        <a:t>su</a:t>
                      </a:r>
                      <a:r>
                        <a:rPr lang="en-US" sz="1600" b="1" dirty="0">
                          <a:solidFill>
                            <a:schemeClr val="tx1"/>
                          </a:solidFill>
                        </a:rPr>
                        <a:t> </a:t>
                      </a:r>
                      <a:r>
                        <a:rPr lang="en-US" sz="1600" b="1" dirty="0" err="1">
                          <a:solidFill>
                            <a:schemeClr val="tx1"/>
                          </a:solidFill>
                        </a:rPr>
                        <a:t>različiti</a:t>
                      </a:r>
                      <a:r>
                        <a:rPr lang="en-US" sz="1600" b="1" dirty="0">
                          <a:solidFill>
                            <a:schemeClr val="tx1"/>
                          </a:solidFill>
                        </a:rPr>
                        <a:t> </a:t>
                      </a:r>
                      <a:r>
                        <a:rPr lang="en-US" sz="1600" b="1" dirty="0" err="1">
                          <a:solidFill>
                            <a:schemeClr val="tx1"/>
                          </a:solidFill>
                        </a:rPr>
                        <a:t>obrasci</a:t>
                      </a:r>
                      <a:r>
                        <a:rPr lang="en-US" sz="1600" b="1" dirty="0">
                          <a:solidFill>
                            <a:schemeClr val="tx1"/>
                          </a:solidFill>
                        </a:rPr>
                        <a:t> </a:t>
                      </a:r>
                      <a:r>
                        <a:rPr lang="en-US" sz="1600" b="1" dirty="0" err="1">
                          <a:solidFill>
                            <a:schemeClr val="tx1"/>
                          </a:solidFill>
                        </a:rPr>
                        <a:t>ishrane</a:t>
                      </a:r>
                      <a:r>
                        <a:rPr lang="en-US" sz="1600" b="1" dirty="0">
                          <a:solidFill>
                            <a:schemeClr val="tx1"/>
                          </a:solidFill>
                        </a:rPr>
                        <a:t> u </a:t>
                      </a:r>
                      <a:r>
                        <a:rPr lang="en-US" sz="1600" b="1" dirty="0" err="1">
                          <a:solidFill>
                            <a:schemeClr val="tx1"/>
                          </a:solidFill>
                        </a:rPr>
                        <a:t>zavisnosti</a:t>
                      </a:r>
                      <a:r>
                        <a:rPr lang="en-US" sz="1600" b="1" dirty="0">
                          <a:solidFill>
                            <a:schemeClr val="tx1"/>
                          </a:solidFill>
                        </a:rPr>
                        <a:t> od </a:t>
                      </a:r>
                      <a:r>
                        <a:rPr lang="en-US" sz="1600" b="1" dirty="0" err="1">
                          <a:solidFill>
                            <a:schemeClr val="tx1"/>
                          </a:solidFill>
                        </a:rPr>
                        <a:t>regiona</a:t>
                      </a:r>
                      <a:r>
                        <a:rPr lang="en-US" sz="1600" b="1" dirty="0">
                          <a:solidFill>
                            <a:schemeClr val="tx1"/>
                          </a:solidFill>
                        </a:rPr>
                        <a:t>, </a:t>
                      </a:r>
                      <a:r>
                        <a:rPr lang="en-US" sz="1600" b="1" dirty="0" err="1">
                          <a:solidFill>
                            <a:schemeClr val="tx1"/>
                          </a:solidFill>
                        </a:rPr>
                        <a:t>pojedinca</a:t>
                      </a:r>
                      <a:r>
                        <a:rPr lang="en-US" sz="1600" b="1" dirty="0">
                          <a:solidFill>
                            <a:schemeClr val="tx1"/>
                          </a:solidFill>
                        </a:rPr>
                        <a:t> </a:t>
                      </a:r>
                      <a:r>
                        <a:rPr lang="en-US" sz="1600" b="1" dirty="0" err="1">
                          <a:solidFill>
                            <a:schemeClr val="tx1"/>
                          </a:solidFill>
                        </a:rPr>
                        <a:t>i</a:t>
                      </a:r>
                      <a:r>
                        <a:rPr lang="en-US" sz="1600" b="1" dirty="0">
                          <a:solidFill>
                            <a:schemeClr val="tx1"/>
                          </a:solidFill>
                        </a:rPr>
                        <a:t> </a:t>
                      </a:r>
                      <a:r>
                        <a:rPr lang="en-US" sz="1600" b="1" dirty="0" err="1">
                          <a:solidFill>
                            <a:schemeClr val="tx1"/>
                          </a:solidFill>
                        </a:rPr>
                        <a:t>kulturnog</a:t>
                      </a:r>
                      <a:r>
                        <a:rPr lang="en-US" sz="1600" b="1" dirty="0">
                          <a:solidFill>
                            <a:schemeClr val="tx1"/>
                          </a:solidFill>
                        </a:rPr>
                        <a:t> </a:t>
                      </a:r>
                      <a:r>
                        <a:rPr lang="en-US" sz="1600" b="1" dirty="0" err="1">
                          <a:solidFill>
                            <a:schemeClr val="tx1"/>
                          </a:solidFill>
                        </a:rPr>
                        <a:t>konteksta</a:t>
                      </a:r>
                      <a:endParaRPr lang="ru-RU" sz="1600" b="1" dirty="0">
                        <a:solidFill>
                          <a:schemeClr val="tx1"/>
                        </a:solidFill>
                      </a:endParaRPr>
                    </a:p>
                    <a:p>
                      <a:pPr marL="0" indent="0" algn="just">
                        <a:buFontTx/>
                        <a:buNone/>
                      </a:pPr>
                      <a:endParaRPr lang="ru-RU" sz="1400" b="1" dirty="0">
                        <a:solidFill>
                          <a:schemeClr val="tx1"/>
                        </a:solidFill>
                      </a:endParaRPr>
                    </a:p>
                  </a:txBody>
                  <a:tcPr marL="45326" marR="45326" marT="22663" marB="22663">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lgn="l">
                        <a:buFont typeface="Calibri" panose="020F0502020204030204" pitchFamily="34" charset="0"/>
                        <a:buChar char="−"/>
                      </a:pPr>
                      <a:r>
                        <a:rPr lang="en-US" sz="1600" b="1" dirty="0" err="1">
                          <a:solidFill>
                            <a:schemeClr val="tx1"/>
                          </a:solidFill>
                        </a:rPr>
                        <a:t>Imaju</a:t>
                      </a:r>
                      <a:r>
                        <a:rPr lang="en-US" sz="1600" b="1" dirty="0">
                          <a:solidFill>
                            <a:schemeClr val="tx1"/>
                          </a:solidFill>
                        </a:rPr>
                        <a:t> </a:t>
                      </a:r>
                      <a:r>
                        <a:rPr lang="en-US" sz="1600" b="1" dirty="0" err="1">
                          <a:solidFill>
                            <a:schemeClr val="tx1"/>
                          </a:solidFill>
                        </a:rPr>
                        <a:t>ulogu</a:t>
                      </a:r>
                      <a:r>
                        <a:rPr lang="en-US" sz="1600" b="1" dirty="0">
                          <a:solidFill>
                            <a:schemeClr val="tx1"/>
                          </a:solidFill>
                        </a:rPr>
                        <a:t> u </a:t>
                      </a:r>
                      <a:r>
                        <a:rPr lang="en-US" sz="1600" b="1" dirty="0" err="1">
                          <a:solidFill>
                            <a:schemeClr val="tx1"/>
                          </a:solidFill>
                        </a:rPr>
                        <a:t>smanjenju</a:t>
                      </a:r>
                      <a:r>
                        <a:rPr lang="en-US" sz="1600" b="1" dirty="0">
                          <a:solidFill>
                            <a:schemeClr val="tx1"/>
                          </a:solidFill>
                        </a:rPr>
                        <a:t> </a:t>
                      </a:r>
                      <a:r>
                        <a:rPr lang="en-US" sz="1600" b="1" dirty="0" err="1">
                          <a:solidFill>
                            <a:schemeClr val="tx1"/>
                          </a:solidFill>
                        </a:rPr>
                        <a:t>rizika</a:t>
                      </a:r>
                      <a:r>
                        <a:rPr lang="en-US" sz="1600" b="1" dirty="0">
                          <a:solidFill>
                            <a:schemeClr val="tx1"/>
                          </a:solidFill>
                        </a:rPr>
                        <a:t> od T2D </a:t>
                      </a:r>
                      <a:r>
                        <a:rPr lang="en-US" sz="1600" b="1" dirty="0" err="1">
                          <a:solidFill>
                            <a:schemeClr val="tx1"/>
                          </a:solidFill>
                        </a:rPr>
                        <a:t>i</a:t>
                      </a:r>
                      <a:r>
                        <a:rPr lang="en-US" sz="1600" b="1" dirty="0">
                          <a:solidFill>
                            <a:schemeClr val="tx1"/>
                          </a:solidFill>
                        </a:rPr>
                        <a:t> </a:t>
                      </a:r>
                      <a:r>
                        <a:rPr lang="en-US" sz="1600" b="1" dirty="0" err="1">
                          <a:solidFill>
                            <a:schemeClr val="tx1"/>
                          </a:solidFill>
                        </a:rPr>
                        <a:t>velikih</a:t>
                      </a:r>
                      <a:r>
                        <a:rPr lang="en-US" sz="1600" b="1" dirty="0">
                          <a:solidFill>
                            <a:schemeClr val="tx1"/>
                          </a:solidFill>
                        </a:rPr>
                        <a:t> </a:t>
                      </a:r>
                      <a:r>
                        <a:rPr lang="en-US" sz="1600" b="1" dirty="0" err="1">
                          <a:solidFill>
                            <a:schemeClr val="tx1"/>
                          </a:solidFill>
                        </a:rPr>
                        <a:t>makrovaskularnih</a:t>
                      </a:r>
                      <a:r>
                        <a:rPr lang="en-US" sz="1600" b="1" dirty="0">
                          <a:solidFill>
                            <a:schemeClr val="tx1"/>
                          </a:solidFill>
                        </a:rPr>
                        <a:t> </a:t>
                      </a:r>
                      <a:r>
                        <a:rPr lang="en-US" sz="1600" b="1" dirty="0" err="1">
                          <a:solidFill>
                            <a:schemeClr val="tx1"/>
                          </a:solidFill>
                        </a:rPr>
                        <a:t>i</a:t>
                      </a:r>
                      <a:r>
                        <a:rPr lang="en-US" sz="1600" b="1" dirty="0">
                          <a:solidFill>
                            <a:schemeClr val="tx1"/>
                          </a:solidFill>
                        </a:rPr>
                        <a:t> </a:t>
                      </a:r>
                      <a:r>
                        <a:rPr lang="en-US" sz="1600" b="1" dirty="0" err="1">
                          <a:solidFill>
                            <a:schemeClr val="tx1"/>
                          </a:solidFill>
                        </a:rPr>
                        <a:t>mikrovaskularnih</a:t>
                      </a:r>
                      <a:r>
                        <a:rPr lang="en-US" sz="1600" b="1" dirty="0">
                          <a:solidFill>
                            <a:schemeClr val="tx1"/>
                          </a:solidFill>
                        </a:rPr>
                        <a:t> </a:t>
                      </a:r>
                      <a:r>
                        <a:rPr lang="en-US" sz="1600" b="1" dirty="0" err="1">
                          <a:solidFill>
                            <a:schemeClr val="tx1"/>
                          </a:solidFill>
                        </a:rPr>
                        <a:t>komplikacija</a:t>
                      </a:r>
                      <a:r>
                        <a:rPr lang="en-US" sz="1600" b="1" dirty="0">
                          <a:solidFill>
                            <a:schemeClr val="tx1"/>
                          </a:solidFill>
                        </a:rPr>
                        <a:t> </a:t>
                      </a:r>
                      <a:r>
                        <a:rPr lang="en-US" sz="1600" b="1" dirty="0" err="1">
                          <a:solidFill>
                            <a:schemeClr val="tx1"/>
                          </a:solidFill>
                        </a:rPr>
                        <a:t>povezanih</a:t>
                      </a:r>
                      <a:r>
                        <a:rPr lang="en-US" sz="1600" b="1" dirty="0">
                          <a:solidFill>
                            <a:schemeClr val="tx1"/>
                          </a:solidFill>
                        </a:rPr>
                        <a:t> </a:t>
                      </a:r>
                      <a:r>
                        <a:rPr lang="en-US" sz="1600" b="1" dirty="0" err="1">
                          <a:solidFill>
                            <a:schemeClr val="tx1"/>
                          </a:solidFill>
                        </a:rPr>
                        <a:t>sa</a:t>
                      </a:r>
                      <a:r>
                        <a:rPr lang="en-US" sz="1600" b="1" dirty="0">
                          <a:solidFill>
                            <a:schemeClr val="tx1"/>
                          </a:solidFill>
                        </a:rPr>
                        <a:t> </a:t>
                      </a:r>
                      <a:r>
                        <a:rPr lang="en-US" sz="1600" b="1" dirty="0" err="1">
                          <a:solidFill>
                            <a:schemeClr val="tx1"/>
                          </a:solidFill>
                        </a:rPr>
                        <a:t>dijabetesom</a:t>
                      </a:r>
                      <a:r>
                        <a:rPr lang="en-US" sz="1600" b="1" dirty="0">
                          <a:solidFill>
                            <a:schemeClr val="tx1"/>
                          </a:solidFill>
                        </a:rPr>
                        <a:t>.</a:t>
                      </a:r>
                    </a:p>
                    <a:p>
                      <a:pPr marL="285750" indent="-285750" algn="l">
                        <a:buFont typeface="Calibri" panose="020F0502020204030204" pitchFamily="34" charset="0"/>
                        <a:buChar char="−"/>
                      </a:pPr>
                      <a:endParaRPr lang="ru-RU" sz="1600" b="1" dirty="0">
                        <a:solidFill>
                          <a:schemeClr val="tx1"/>
                        </a:solidFill>
                      </a:endParaRPr>
                    </a:p>
                    <a:p>
                      <a:pPr marL="285750" indent="-285750" algn="l">
                        <a:buFont typeface="Calibri" panose="020F0502020204030204" pitchFamily="34" charset="0"/>
                        <a:buChar char="−"/>
                      </a:pPr>
                      <a:r>
                        <a:rPr lang="en-US" sz="1600" b="1" dirty="0">
                          <a:solidFill>
                            <a:schemeClr val="tx1"/>
                          </a:solidFill>
                        </a:rPr>
                        <a:t>Kao deo </a:t>
                      </a:r>
                      <a:r>
                        <a:rPr lang="en-US" sz="1600" b="1" dirty="0" err="1">
                          <a:solidFill>
                            <a:schemeClr val="tx1"/>
                          </a:solidFill>
                        </a:rPr>
                        <a:t>promene</a:t>
                      </a:r>
                      <a:r>
                        <a:rPr lang="en-US" sz="1600" b="1" dirty="0">
                          <a:solidFill>
                            <a:schemeClr val="tx1"/>
                          </a:solidFill>
                        </a:rPr>
                        <a:t> </a:t>
                      </a:r>
                      <a:r>
                        <a:rPr lang="en-US" sz="1600" b="1" dirty="0" err="1">
                          <a:solidFill>
                            <a:schemeClr val="tx1"/>
                          </a:solidFill>
                        </a:rPr>
                        <a:t>životnog</a:t>
                      </a:r>
                      <a:r>
                        <a:rPr lang="en-US" sz="1600" b="1" dirty="0">
                          <a:solidFill>
                            <a:schemeClr val="tx1"/>
                          </a:solidFill>
                        </a:rPr>
                        <a:t> </a:t>
                      </a:r>
                      <a:r>
                        <a:rPr lang="en-US" sz="1600" b="1" dirty="0" err="1">
                          <a:solidFill>
                            <a:schemeClr val="tx1"/>
                          </a:solidFill>
                        </a:rPr>
                        <a:t>stila</a:t>
                      </a:r>
                      <a:r>
                        <a:rPr lang="en-US" sz="1600" b="1" dirty="0">
                          <a:solidFill>
                            <a:schemeClr val="tx1"/>
                          </a:solidFill>
                        </a:rPr>
                        <a:t> </a:t>
                      </a:r>
                      <a:r>
                        <a:rPr lang="en-US" sz="1600" b="1" dirty="0" err="1">
                          <a:solidFill>
                            <a:schemeClr val="tx1"/>
                          </a:solidFill>
                        </a:rPr>
                        <a:t>su</a:t>
                      </a:r>
                      <a:r>
                        <a:rPr lang="en-US" sz="1600" b="1" dirty="0">
                          <a:solidFill>
                            <a:schemeClr val="tx1"/>
                          </a:solidFill>
                        </a:rPr>
                        <a:t> </a:t>
                      </a:r>
                      <a:r>
                        <a:rPr lang="en-US" sz="1600" b="1" dirty="0" err="1">
                          <a:solidFill>
                            <a:schemeClr val="tx1"/>
                          </a:solidFill>
                        </a:rPr>
                        <a:t>delotvorni</a:t>
                      </a:r>
                      <a:r>
                        <a:rPr lang="en-US" sz="1600" b="1" dirty="0">
                          <a:solidFill>
                            <a:schemeClr val="tx1"/>
                          </a:solidFill>
                        </a:rPr>
                        <a:t> </a:t>
                      </a:r>
                      <a:r>
                        <a:rPr lang="en-US" sz="1600" b="1" dirty="0" err="1">
                          <a:solidFill>
                            <a:schemeClr val="tx1"/>
                          </a:solidFill>
                        </a:rPr>
                        <a:t>alati</a:t>
                      </a:r>
                      <a:r>
                        <a:rPr lang="en-US" sz="1600" b="1" dirty="0">
                          <a:solidFill>
                            <a:schemeClr val="tx1"/>
                          </a:solidFill>
                        </a:rPr>
                        <a:t> za </a:t>
                      </a:r>
                      <a:r>
                        <a:rPr lang="en-US" sz="1600" b="1" dirty="0" err="1">
                          <a:solidFill>
                            <a:schemeClr val="tx1"/>
                          </a:solidFill>
                        </a:rPr>
                        <a:t>prevenciju</a:t>
                      </a:r>
                      <a:r>
                        <a:rPr lang="en-US" sz="1600" b="1" dirty="0">
                          <a:solidFill>
                            <a:schemeClr val="tx1"/>
                          </a:solidFill>
                        </a:rPr>
                        <a:t> </a:t>
                      </a:r>
                      <a:r>
                        <a:rPr lang="en-US" sz="1600" b="1" dirty="0" err="1">
                          <a:solidFill>
                            <a:schemeClr val="tx1"/>
                          </a:solidFill>
                        </a:rPr>
                        <a:t>i</a:t>
                      </a:r>
                      <a:r>
                        <a:rPr lang="en-US" sz="1600" b="1" dirty="0">
                          <a:solidFill>
                            <a:schemeClr val="tx1"/>
                          </a:solidFill>
                        </a:rPr>
                        <a:t> </a:t>
                      </a:r>
                      <a:r>
                        <a:rPr lang="en-US" sz="1600" b="1" dirty="0" err="1">
                          <a:solidFill>
                            <a:schemeClr val="tx1"/>
                          </a:solidFill>
                        </a:rPr>
                        <a:t>lečenje</a:t>
                      </a:r>
                      <a:r>
                        <a:rPr lang="en-US" sz="1600" b="1" dirty="0">
                          <a:solidFill>
                            <a:schemeClr val="tx1"/>
                          </a:solidFill>
                        </a:rPr>
                        <a:t> T2D.</a:t>
                      </a:r>
                    </a:p>
                    <a:p>
                      <a:pPr marL="285750" indent="-285750" algn="l">
                        <a:buFont typeface="Calibri" panose="020F0502020204030204" pitchFamily="34" charset="0"/>
                        <a:buChar char="−"/>
                      </a:pPr>
                      <a:endParaRPr lang="sr-Latn-RS" sz="1600" b="1" dirty="0">
                        <a:solidFill>
                          <a:schemeClr val="tx1"/>
                        </a:solidFill>
                      </a:endParaRPr>
                    </a:p>
                    <a:p>
                      <a:pPr marL="285750" indent="-285750" algn="l">
                        <a:buFont typeface="Calibri" panose="020F0502020204030204" pitchFamily="34" charset="0"/>
                        <a:buChar char="−"/>
                      </a:pPr>
                      <a:r>
                        <a:rPr lang="ru-RU" sz="1600" b="1" dirty="0">
                          <a:solidFill>
                            <a:schemeClr val="tx1"/>
                          </a:solidFill>
                        </a:rPr>
                        <a:t> </a:t>
                      </a:r>
                      <a:r>
                        <a:rPr lang="en-US" sz="1600" b="1" dirty="0" err="1" smtClean="0">
                          <a:solidFill>
                            <a:schemeClr val="tx1"/>
                          </a:solidFill>
                        </a:rPr>
                        <a:t>Vrsta</a:t>
                      </a:r>
                      <a:r>
                        <a:rPr lang="en-US" sz="1600" b="1" dirty="0" smtClean="0">
                          <a:solidFill>
                            <a:schemeClr val="tx1"/>
                          </a:solidFill>
                        </a:rPr>
                        <a:t> </a:t>
                      </a:r>
                      <a:r>
                        <a:rPr lang="en-US" sz="1600" b="1" dirty="0" err="1">
                          <a:solidFill>
                            <a:schemeClr val="tx1"/>
                          </a:solidFill>
                        </a:rPr>
                        <a:t>i</a:t>
                      </a:r>
                      <a:r>
                        <a:rPr lang="en-US" sz="1600" b="1" dirty="0">
                          <a:solidFill>
                            <a:schemeClr val="tx1"/>
                          </a:solidFill>
                        </a:rPr>
                        <a:t> </a:t>
                      </a:r>
                      <a:r>
                        <a:rPr lang="en-US" sz="1600" b="1" dirty="0" err="1">
                          <a:solidFill>
                            <a:schemeClr val="tx1"/>
                          </a:solidFill>
                        </a:rPr>
                        <a:t>izvor</a:t>
                      </a:r>
                      <a:r>
                        <a:rPr lang="en-US" sz="1600" b="1" dirty="0">
                          <a:solidFill>
                            <a:schemeClr val="tx1"/>
                          </a:solidFill>
                        </a:rPr>
                        <a:t> </a:t>
                      </a:r>
                      <a:r>
                        <a:rPr lang="en-US" sz="1600" b="1" dirty="0" err="1">
                          <a:solidFill>
                            <a:schemeClr val="tx1"/>
                          </a:solidFill>
                        </a:rPr>
                        <a:t>ugljenih</a:t>
                      </a:r>
                      <a:r>
                        <a:rPr lang="en-US" sz="1600" b="1" dirty="0">
                          <a:solidFill>
                            <a:schemeClr val="tx1"/>
                          </a:solidFill>
                        </a:rPr>
                        <a:t> </a:t>
                      </a:r>
                      <a:r>
                        <a:rPr lang="en-US" sz="1600" b="1" dirty="0" err="1">
                          <a:solidFill>
                            <a:schemeClr val="tx1"/>
                          </a:solidFill>
                        </a:rPr>
                        <a:t>hidrata</a:t>
                      </a:r>
                      <a:r>
                        <a:rPr lang="en-US" sz="1600" b="1" dirty="0">
                          <a:solidFill>
                            <a:schemeClr val="tx1"/>
                          </a:solidFill>
                        </a:rPr>
                        <a:t> (</a:t>
                      </a:r>
                      <a:r>
                        <a:rPr lang="en-US" sz="1600" b="1" dirty="0" err="1">
                          <a:solidFill>
                            <a:schemeClr val="tx1"/>
                          </a:solidFill>
                        </a:rPr>
                        <a:t>nerafinisani</a:t>
                      </a:r>
                      <a:r>
                        <a:rPr lang="en-US" sz="1600" b="1" dirty="0">
                          <a:solidFill>
                            <a:schemeClr val="tx1"/>
                          </a:solidFill>
                        </a:rPr>
                        <a:t> u </a:t>
                      </a:r>
                      <a:r>
                        <a:rPr lang="en-US" sz="1600" b="1" dirty="0" err="1">
                          <a:solidFill>
                            <a:schemeClr val="tx1"/>
                          </a:solidFill>
                        </a:rPr>
                        <a:t>odnosu</a:t>
                      </a:r>
                      <a:r>
                        <a:rPr lang="en-US" sz="1600" b="1" dirty="0">
                          <a:solidFill>
                            <a:schemeClr val="tx1"/>
                          </a:solidFill>
                        </a:rPr>
                        <a:t> </a:t>
                      </a:r>
                      <a:r>
                        <a:rPr lang="en-US" sz="1600" b="1" dirty="0" err="1">
                          <a:solidFill>
                            <a:schemeClr val="tx1"/>
                          </a:solidFill>
                        </a:rPr>
                        <a:t>na</a:t>
                      </a:r>
                      <a:r>
                        <a:rPr lang="en-US" sz="1600" b="1" dirty="0">
                          <a:solidFill>
                            <a:schemeClr val="tx1"/>
                          </a:solidFill>
                        </a:rPr>
                        <a:t> </a:t>
                      </a:r>
                      <a:r>
                        <a:rPr lang="en-US" sz="1600" b="1" dirty="0" err="1">
                          <a:solidFill>
                            <a:schemeClr val="tx1"/>
                          </a:solidFill>
                        </a:rPr>
                        <a:t>rafinisane</a:t>
                      </a:r>
                      <a:r>
                        <a:rPr lang="en-US" sz="1600" b="1" dirty="0">
                          <a:solidFill>
                            <a:schemeClr val="tx1"/>
                          </a:solidFill>
                        </a:rPr>
                        <a:t>), </a:t>
                      </a:r>
                      <a:r>
                        <a:rPr lang="en-US" sz="1600" b="1" dirty="0" err="1">
                          <a:solidFill>
                            <a:schemeClr val="tx1"/>
                          </a:solidFill>
                        </a:rPr>
                        <a:t>masti</a:t>
                      </a:r>
                      <a:r>
                        <a:rPr lang="en-US" sz="1600" b="1" dirty="0">
                          <a:solidFill>
                            <a:schemeClr val="tx1"/>
                          </a:solidFill>
                        </a:rPr>
                        <a:t> (</a:t>
                      </a:r>
                      <a:r>
                        <a:rPr lang="en-US" sz="1600" b="1" dirty="0" err="1">
                          <a:solidFill>
                            <a:schemeClr val="tx1"/>
                          </a:solidFill>
                        </a:rPr>
                        <a:t>Jednostrukturno</a:t>
                      </a:r>
                      <a:r>
                        <a:rPr lang="en-US" sz="1600" b="1" dirty="0">
                          <a:solidFill>
                            <a:schemeClr val="tx1"/>
                          </a:solidFill>
                        </a:rPr>
                        <a:t> </a:t>
                      </a:r>
                      <a:r>
                        <a:rPr lang="en-US" sz="1600" b="1" dirty="0" err="1">
                          <a:solidFill>
                            <a:schemeClr val="tx1"/>
                          </a:solidFill>
                        </a:rPr>
                        <a:t>nezasićene</a:t>
                      </a:r>
                      <a:r>
                        <a:rPr lang="en-US" sz="1600" b="1" dirty="0">
                          <a:solidFill>
                            <a:schemeClr val="tx1"/>
                          </a:solidFill>
                        </a:rPr>
                        <a:t> </a:t>
                      </a:r>
                      <a:r>
                        <a:rPr lang="en-US" sz="1600" b="1" dirty="0" err="1">
                          <a:solidFill>
                            <a:schemeClr val="tx1"/>
                          </a:solidFill>
                        </a:rPr>
                        <a:t>i</a:t>
                      </a:r>
                      <a:r>
                        <a:rPr lang="en-US" sz="1600" b="1" dirty="0">
                          <a:solidFill>
                            <a:schemeClr val="tx1"/>
                          </a:solidFill>
                        </a:rPr>
                        <a:t> </a:t>
                      </a:r>
                      <a:r>
                        <a:rPr lang="en-US" sz="1600" b="1" dirty="0" err="1">
                          <a:solidFill>
                            <a:schemeClr val="tx1"/>
                          </a:solidFill>
                        </a:rPr>
                        <a:t>polizasićene</a:t>
                      </a:r>
                      <a:r>
                        <a:rPr lang="en-US" sz="1600" b="1" dirty="0">
                          <a:solidFill>
                            <a:schemeClr val="tx1"/>
                          </a:solidFill>
                        </a:rPr>
                        <a:t> </a:t>
                      </a:r>
                      <a:r>
                        <a:rPr lang="en-US" sz="1600" b="1" dirty="0" err="1">
                          <a:solidFill>
                            <a:schemeClr val="tx1"/>
                          </a:solidFill>
                        </a:rPr>
                        <a:t>naspram</a:t>
                      </a:r>
                      <a:r>
                        <a:rPr lang="en-US" sz="1600" b="1" dirty="0">
                          <a:solidFill>
                            <a:schemeClr val="tx1"/>
                          </a:solidFill>
                        </a:rPr>
                        <a:t> </a:t>
                      </a:r>
                      <a:r>
                        <a:rPr lang="en-US" sz="1600" b="1" dirty="0" err="1">
                          <a:solidFill>
                            <a:schemeClr val="tx1"/>
                          </a:solidFill>
                        </a:rPr>
                        <a:t>zasićenih</a:t>
                      </a:r>
                      <a:r>
                        <a:rPr lang="en-US" sz="1600" b="1" dirty="0">
                          <a:solidFill>
                            <a:schemeClr val="tx1"/>
                          </a:solidFill>
                        </a:rPr>
                        <a:t> </a:t>
                      </a:r>
                      <a:r>
                        <a:rPr lang="en-US" sz="1600" b="1" dirty="0" err="1">
                          <a:solidFill>
                            <a:schemeClr val="tx1"/>
                          </a:solidFill>
                        </a:rPr>
                        <a:t>i</a:t>
                      </a:r>
                      <a:r>
                        <a:rPr lang="en-US" sz="1600" b="1" dirty="0">
                          <a:solidFill>
                            <a:schemeClr val="tx1"/>
                          </a:solidFill>
                        </a:rPr>
                        <a:t> trans </a:t>
                      </a:r>
                      <a:r>
                        <a:rPr lang="en-US" sz="1600" b="1" dirty="0" err="1">
                          <a:solidFill>
                            <a:schemeClr val="tx1"/>
                          </a:solidFill>
                        </a:rPr>
                        <a:t>masti</a:t>
                      </a:r>
                      <a:r>
                        <a:rPr lang="en-US" sz="1600" b="1" dirty="0">
                          <a:solidFill>
                            <a:schemeClr val="tx1"/>
                          </a:solidFill>
                        </a:rPr>
                        <a:t>) </a:t>
                      </a:r>
                      <a:r>
                        <a:rPr lang="en-US" sz="1600" b="1" dirty="0" err="1">
                          <a:solidFill>
                            <a:schemeClr val="tx1"/>
                          </a:solidFill>
                        </a:rPr>
                        <a:t>i</a:t>
                      </a:r>
                      <a:r>
                        <a:rPr lang="en-US" sz="1600" b="1" dirty="0">
                          <a:solidFill>
                            <a:schemeClr val="tx1"/>
                          </a:solidFill>
                        </a:rPr>
                        <a:t> </a:t>
                      </a:r>
                      <a:r>
                        <a:rPr lang="en-US" sz="1600" b="1" dirty="0" err="1">
                          <a:solidFill>
                            <a:schemeClr val="tx1"/>
                          </a:solidFill>
                        </a:rPr>
                        <a:t>proteina</a:t>
                      </a:r>
                      <a:r>
                        <a:rPr lang="en-US" sz="1600" b="1" dirty="0">
                          <a:solidFill>
                            <a:schemeClr val="tx1"/>
                          </a:solidFill>
                        </a:rPr>
                        <a:t> (</a:t>
                      </a:r>
                      <a:r>
                        <a:rPr lang="en-US" sz="1600" b="1" dirty="0" err="1">
                          <a:solidFill>
                            <a:schemeClr val="tx1"/>
                          </a:solidFill>
                        </a:rPr>
                        <a:t>biljni</a:t>
                      </a:r>
                      <a:r>
                        <a:rPr lang="en-US" sz="1600" b="1" dirty="0">
                          <a:solidFill>
                            <a:schemeClr val="tx1"/>
                          </a:solidFill>
                        </a:rPr>
                        <a:t> </a:t>
                      </a:r>
                      <a:r>
                        <a:rPr lang="en-US" sz="1600" b="1" dirty="0" err="1">
                          <a:solidFill>
                            <a:schemeClr val="tx1"/>
                          </a:solidFill>
                        </a:rPr>
                        <a:t>nasuprot</a:t>
                      </a:r>
                      <a:r>
                        <a:rPr lang="en-US" sz="1600" b="1" dirty="0">
                          <a:solidFill>
                            <a:schemeClr val="tx1"/>
                          </a:solidFill>
                        </a:rPr>
                        <a:t> </a:t>
                      </a:r>
                      <a:r>
                        <a:rPr lang="en-US" sz="1600" b="1" dirty="0" err="1">
                          <a:solidFill>
                            <a:schemeClr val="tx1"/>
                          </a:solidFill>
                        </a:rPr>
                        <a:t>životinjskim</a:t>
                      </a:r>
                      <a:r>
                        <a:rPr lang="en-US" sz="1600" b="1" dirty="0">
                          <a:solidFill>
                            <a:schemeClr val="tx1"/>
                          </a:solidFill>
                        </a:rPr>
                        <a:t>) </a:t>
                      </a:r>
                      <a:r>
                        <a:rPr lang="en-US" sz="1600" b="1" dirty="0" err="1">
                          <a:solidFill>
                            <a:schemeClr val="tx1"/>
                          </a:solidFill>
                        </a:rPr>
                        <a:t>igraju</a:t>
                      </a:r>
                      <a:r>
                        <a:rPr lang="en-US" sz="1600" b="1" dirty="0">
                          <a:solidFill>
                            <a:schemeClr val="tx1"/>
                          </a:solidFill>
                        </a:rPr>
                        <a:t> </a:t>
                      </a:r>
                      <a:r>
                        <a:rPr lang="en-US" sz="1600" b="1" dirty="0" err="1">
                          <a:solidFill>
                            <a:schemeClr val="tx1"/>
                          </a:solidFill>
                        </a:rPr>
                        <a:t>ključnu</a:t>
                      </a:r>
                      <a:r>
                        <a:rPr lang="en-US" sz="1600" b="1" dirty="0">
                          <a:solidFill>
                            <a:schemeClr val="tx1"/>
                          </a:solidFill>
                        </a:rPr>
                        <a:t> </a:t>
                      </a:r>
                      <a:r>
                        <a:rPr lang="en-US" sz="1600" b="1" dirty="0" err="1">
                          <a:solidFill>
                            <a:schemeClr val="tx1"/>
                          </a:solidFill>
                        </a:rPr>
                        <a:t>ulogu</a:t>
                      </a:r>
                      <a:r>
                        <a:rPr lang="en-US" sz="1600" b="1" dirty="0">
                          <a:solidFill>
                            <a:schemeClr val="tx1"/>
                          </a:solidFill>
                        </a:rPr>
                        <a:t> u </a:t>
                      </a:r>
                      <a:r>
                        <a:rPr lang="en-US" sz="1600" b="1" dirty="0" err="1">
                          <a:solidFill>
                            <a:schemeClr val="tx1"/>
                          </a:solidFill>
                        </a:rPr>
                        <a:t>prevenciji</a:t>
                      </a:r>
                      <a:r>
                        <a:rPr lang="en-US" sz="1600" b="1" dirty="0">
                          <a:solidFill>
                            <a:schemeClr val="tx1"/>
                          </a:solidFill>
                        </a:rPr>
                        <a:t> </a:t>
                      </a:r>
                      <a:r>
                        <a:rPr lang="en-US" sz="1600" b="1" dirty="0" err="1">
                          <a:solidFill>
                            <a:schemeClr val="tx1"/>
                          </a:solidFill>
                        </a:rPr>
                        <a:t>lečenju</a:t>
                      </a:r>
                      <a:r>
                        <a:rPr lang="en-US" sz="1600" b="1" dirty="0">
                          <a:solidFill>
                            <a:schemeClr val="tx1"/>
                          </a:solidFill>
                        </a:rPr>
                        <a:t> T2D.</a:t>
                      </a:r>
                    </a:p>
                    <a:p>
                      <a:pPr marL="285750" indent="-285750" algn="l">
                        <a:buFont typeface="Calibri" panose="020F0502020204030204" pitchFamily="34" charset="0"/>
                        <a:buChar char="−"/>
                      </a:pPr>
                      <a:endParaRPr lang="sr-Latn-RS" sz="1600" b="1" dirty="0">
                        <a:solidFill>
                          <a:schemeClr val="tx1"/>
                        </a:solidFill>
                      </a:endParaRPr>
                    </a:p>
                    <a:p>
                      <a:pPr marL="285750" indent="-285750" algn="l">
                        <a:buFont typeface="Calibri" panose="020F0502020204030204" pitchFamily="34" charset="0"/>
                        <a:buChar char="−"/>
                      </a:pPr>
                      <a:r>
                        <a:rPr lang="en-US" sz="1600" b="1" dirty="0" err="1" smtClean="0">
                          <a:solidFill>
                            <a:schemeClr val="tx1"/>
                          </a:solidFill>
                        </a:rPr>
                        <a:t>Potencijalni</a:t>
                      </a:r>
                      <a:r>
                        <a:rPr lang="en-US" sz="1600" b="1" dirty="0" smtClean="0">
                          <a:solidFill>
                            <a:schemeClr val="tx1"/>
                          </a:solidFill>
                        </a:rPr>
                        <a:t> </a:t>
                      </a:r>
                      <a:r>
                        <a:rPr lang="en-US" sz="1600" b="1" dirty="0" err="1">
                          <a:solidFill>
                            <a:schemeClr val="tx1"/>
                          </a:solidFill>
                        </a:rPr>
                        <a:t>mehanizmi</a:t>
                      </a:r>
                      <a:r>
                        <a:rPr lang="en-US" sz="1600" b="1" dirty="0">
                          <a:solidFill>
                            <a:schemeClr val="tx1"/>
                          </a:solidFill>
                        </a:rPr>
                        <a:t> </a:t>
                      </a:r>
                      <a:r>
                        <a:rPr lang="en-US" sz="1600" b="1" dirty="0" err="1">
                          <a:solidFill>
                            <a:schemeClr val="tx1"/>
                          </a:solidFill>
                        </a:rPr>
                        <a:t>dominantno</a:t>
                      </a:r>
                      <a:r>
                        <a:rPr lang="en-US" sz="1600" b="1" dirty="0">
                          <a:solidFill>
                            <a:schemeClr val="tx1"/>
                          </a:solidFill>
                        </a:rPr>
                        <a:t> </a:t>
                      </a:r>
                      <a:r>
                        <a:rPr lang="en-US" sz="1600" b="1" dirty="0" err="1">
                          <a:solidFill>
                            <a:schemeClr val="tx1"/>
                          </a:solidFill>
                        </a:rPr>
                        <a:t>biljne</a:t>
                      </a:r>
                      <a:r>
                        <a:rPr lang="en-US" sz="1600" b="1" dirty="0">
                          <a:solidFill>
                            <a:schemeClr val="tx1"/>
                          </a:solidFill>
                        </a:rPr>
                        <a:t> </a:t>
                      </a:r>
                      <a:r>
                        <a:rPr lang="en-US" sz="1600" b="1" dirty="0" err="1">
                          <a:solidFill>
                            <a:schemeClr val="tx1"/>
                          </a:solidFill>
                        </a:rPr>
                        <a:t>ishrane</a:t>
                      </a:r>
                      <a:r>
                        <a:rPr lang="en-US" sz="1600" b="1" dirty="0">
                          <a:solidFill>
                            <a:schemeClr val="tx1"/>
                          </a:solidFill>
                        </a:rPr>
                        <a:t> u </a:t>
                      </a:r>
                      <a:r>
                        <a:rPr lang="en-US" sz="1600" b="1" dirty="0" err="1">
                          <a:solidFill>
                            <a:schemeClr val="tx1"/>
                          </a:solidFill>
                        </a:rPr>
                        <a:t>povećanju</a:t>
                      </a:r>
                      <a:r>
                        <a:rPr lang="en-US" sz="1600" b="1" dirty="0">
                          <a:solidFill>
                            <a:schemeClr val="tx1"/>
                          </a:solidFill>
                        </a:rPr>
                        <a:t> </a:t>
                      </a:r>
                      <a:r>
                        <a:rPr lang="en-US" sz="1600" b="1" dirty="0" err="1">
                          <a:solidFill>
                            <a:schemeClr val="tx1"/>
                          </a:solidFill>
                        </a:rPr>
                        <a:t>insulinske</a:t>
                      </a:r>
                      <a:r>
                        <a:rPr lang="en-US" sz="1600" b="1" dirty="0">
                          <a:solidFill>
                            <a:schemeClr val="tx1"/>
                          </a:solidFill>
                        </a:rPr>
                        <a:t> </a:t>
                      </a:r>
                      <a:r>
                        <a:rPr lang="en-US" sz="1600" b="1" dirty="0" err="1">
                          <a:solidFill>
                            <a:schemeClr val="tx1"/>
                          </a:solidFill>
                        </a:rPr>
                        <a:t>rezistencije</a:t>
                      </a:r>
                      <a:r>
                        <a:rPr lang="en-US" sz="1600" b="1" dirty="0">
                          <a:solidFill>
                            <a:schemeClr val="tx1"/>
                          </a:solidFill>
                        </a:rPr>
                        <a:t>: </a:t>
                      </a:r>
                      <a:r>
                        <a:rPr lang="en-US" sz="1600" b="1" dirty="0" err="1">
                          <a:solidFill>
                            <a:schemeClr val="tx1"/>
                          </a:solidFill>
                        </a:rPr>
                        <a:t>održavanje</a:t>
                      </a:r>
                      <a:r>
                        <a:rPr lang="en-US" sz="1600" b="1" dirty="0">
                          <a:solidFill>
                            <a:schemeClr val="tx1"/>
                          </a:solidFill>
                        </a:rPr>
                        <a:t> </a:t>
                      </a:r>
                      <a:r>
                        <a:rPr lang="en-US" sz="1600" b="1" dirty="0" err="1">
                          <a:solidFill>
                            <a:schemeClr val="tx1"/>
                          </a:solidFill>
                        </a:rPr>
                        <a:t>zdrave</a:t>
                      </a:r>
                      <a:r>
                        <a:rPr lang="en-US" sz="1600" b="1" dirty="0">
                          <a:solidFill>
                            <a:schemeClr val="tx1"/>
                          </a:solidFill>
                        </a:rPr>
                        <a:t> </a:t>
                      </a:r>
                      <a:r>
                        <a:rPr lang="en-US" sz="1600" b="1" dirty="0" err="1">
                          <a:solidFill>
                            <a:schemeClr val="tx1"/>
                          </a:solidFill>
                        </a:rPr>
                        <a:t>telesne</a:t>
                      </a:r>
                      <a:r>
                        <a:rPr lang="en-US" sz="1600" b="1" dirty="0">
                          <a:solidFill>
                            <a:schemeClr val="tx1"/>
                          </a:solidFill>
                        </a:rPr>
                        <a:t> </a:t>
                      </a:r>
                      <a:r>
                        <a:rPr lang="en-US" sz="1600" b="1" dirty="0" err="1">
                          <a:solidFill>
                            <a:schemeClr val="tx1"/>
                          </a:solidFill>
                        </a:rPr>
                        <a:t>težine</a:t>
                      </a:r>
                      <a:r>
                        <a:rPr lang="en-US" sz="1600" b="1" dirty="0">
                          <a:solidFill>
                            <a:schemeClr val="tx1"/>
                          </a:solidFill>
                        </a:rPr>
                        <a:t>, </a:t>
                      </a:r>
                      <a:r>
                        <a:rPr lang="en-US" sz="1600" b="1" dirty="0" err="1">
                          <a:solidFill>
                            <a:schemeClr val="tx1"/>
                          </a:solidFill>
                        </a:rPr>
                        <a:t>povećanje</a:t>
                      </a:r>
                      <a:r>
                        <a:rPr lang="en-US" sz="1600" b="1" dirty="0">
                          <a:solidFill>
                            <a:schemeClr val="tx1"/>
                          </a:solidFill>
                        </a:rPr>
                        <a:t> </a:t>
                      </a:r>
                      <a:r>
                        <a:rPr lang="en-US" sz="1600" b="1" dirty="0" err="1">
                          <a:solidFill>
                            <a:schemeClr val="tx1"/>
                          </a:solidFill>
                        </a:rPr>
                        <a:t>vlakana</a:t>
                      </a:r>
                      <a:r>
                        <a:rPr lang="en-US" sz="1600" b="1" dirty="0">
                          <a:solidFill>
                            <a:schemeClr val="tx1"/>
                          </a:solidFill>
                        </a:rPr>
                        <a:t> </a:t>
                      </a:r>
                      <a:r>
                        <a:rPr lang="en-US" sz="1600" b="1" dirty="0" err="1">
                          <a:solidFill>
                            <a:schemeClr val="tx1"/>
                          </a:solidFill>
                        </a:rPr>
                        <a:t>i</a:t>
                      </a:r>
                      <a:r>
                        <a:rPr lang="en-US" sz="1600" b="1" dirty="0">
                          <a:solidFill>
                            <a:schemeClr val="tx1"/>
                          </a:solidFill>
                        </a:rPr>
                        <a:t> </a:t>
                      </a:r>
                      <a:r>
                        <a:rPr lang="en-US" sz="1600" b="1" dirty="0" err="1">
                          <a:solidFill>
                            <a:schemeClr val="tx1"/>
                          </a:solidFill>
                        </a:rPr>
                        <a:t>fitonutrijenata</a:t>
                      </a:r>
                      <a:r>
                        <a:rPr lang="en-US" sz="1600" b="1" dirty="0">
                          <a:solidFill>
                            <a:schemeClr val="tx1"/>
                          </a:solidFill>
                        </a:rPr>
                        <a:t>, </a:t>
                      </a:r>
                      <a:r>
                        <a:rPr lang="en-US" sz="1600" b="1" dirty="0" err="1">
                          <a:solidFill>
                            <a:schemeClr val="tx1"/>
                          </a:solidFill>
                        </a:rPr>
                        <a:t>interakcije</a:t>
                      </a:r>
                      <a:r>
                        <a:rPr lang="en-US" sz="1600" b="1" dirty="0">
                          <a:solidFill>
                            <a:schemeClr val="tx1"/>
                          </a:solidFill>
                        </a:rPr>
                        <a:t> </a:t>
                      </a:r>
                      <a:r>
                        <a:rPr lang="en-US" sz="1600" b="1" dirty="0" err="1">
                          <a:solidFill>
                            <a:schemeClr val="tx1"/>
                          </a:solidFill>
                        </a:rPr>
                        <a:t>hrane</a:t>
                      </a:r>
                      <a:r>
                        <a:rPr lang="en-US" sz="1600" b="1" dirty="0">
                          <a:solidFill>
                            <a:schemeClr val="tx1"/>
                          </a:solidFill>
                        </a:rPr>
                        <a:t> </a:t>
                      </a:r>
                      <a:r>
                        <a:rPr lang="en-US" sz="1600" b="1" dirty="0" err="1">
                          <a:solidFill>
                            <a:schemeClr val="tx1"/>
                          </a:solidFill>
                        </a:rPr>
                        <a:t>i</a:t>
                      </a:r>
                      <a:r>
                        <a:rPr lang="en-US" sz="1600" b="1" dirty="0">
                          <a:solidFill>
                            <a:schemeClr val="tx1"/>
                          </a:solidFill>
                        </a:rPr>
                        <a:t> </a:t>
                      </a:r>
                      <a:r>
                        <a:rPr lang="en-US" sz="1600" b="1" dirty="0" err="1">
                          <a:solidFill>
                            <a:schemeClr val="tx1"/>
                          </a:solidFill>
                        </a:rPr>
                        <a:t>mikrobioma</a:t>
                      </a:r>
                      <a:r>
                        <a:rPr lang="en-US" sz="1600" b="1" dirty="0">
                          <a:solidFill>
                            <a:schemeClr val="tx1"/>
                          </a:solidFill>
                        </a:rPr>
                        <a:t> </a:t>
                      </a:r>
                      <a:r>
                        <a:rPr lang="en-US" sz="1600" b="1" dirty="0" err="1">
                          <a:solidFill>
                            <a:schemeClr val="tx1"/>
                          </a:solidFill>
                        </a:rPr>
                        <a:t>i</a:t>
                      </a:r>
                      <a:r>
                        <a:rPr lang="en-US" sz="1600" b="1" dirty="0">
                          <a:solidFill>
                            <a:schemeClr val="tx1"/>
                          </a:solidFill>
                        </a:rPr>
                        <a:t> </a:t>
                      </a:r>
                      <a:r>
                        <a:rPr lang="en-US" sz="1600" b="1" dirty="0" err="1">
                          <a:solidFill>
                            <a:schemeClr val="tx1"/>
                          </a:solidFill>
                        </a:rPr>
                        <a:t>smanjenje</a:t>
                      </a:r>
                      <a:r>
                        <a:rPr lang="en-US" sz="1600" b="1" dirty="0">
                          <a:solidFill>
                            <a:schemeClr val="tx1"/>
                          </a:solidFill>
                        </a:rPr>
                        <a:t> </a:t>
                      </a:r>
                      <a:r>
                        <a:rPr lang="en-US" sz="1600" b="1" dirty="0" err="1">
                          <a:solidFill>
                            <a:schemeClr val="tx1"/>
                          </a:solidFill>
                        </a:rPr>
                        <a:t>zasićenih</a:t>
                      </a:r>
                      <a:r>
                        <a:rPr lang="en-US" sz="1600" b="1" dirty="0">
                          <a:solidFill>
                            <a:schemeClr val="tx1"/>
                          </a:solidFill>
                        </a:rPr>
                        <a:t> </a:t>
                      </a:r>
                      <a:r>
                        <a:rPr lang="en-US" sz="1600" b="1" dirty="0" err="1">
                          <a:solidFill>
                            <a:schemeClr val="tx1"/>
                          </a:solidFill>
                        </a:rPr>
                        <a:t>masti</a:t>
                      </a:r>
                      <a:r>
                        <a:rPr lang="en-US" sz="1600" b="1" dirty="0">
                          <a:solidFill>
                            <a:schemeClr val="tx1"/>
                          </a:solidFill>
                        </a:rPr>
                        <a:t>, </a:t>
                      </a:r>
                      <a:r>
                        <a:rPr lang="en-US" sz="1600" b="1" dirty="0" err="1">
                          <a:solidFill>
                            <a:schemeClr val="tx1"/>
                          </a:solidFill>
                        </a:rPr>
                        <a:t>naprednih</a:t>
                      </a:r>
                      <a:r>
                        <a:rPr lang="en-US" sz="1600" b="1" dirty="0">
                          <a:solidFill>
                            <a:schemeClr val="tx1"/>
                          </a:solidFill>
                        </a:rPr>
                        <a:t> </a:t>
                      </a:r>
                      <a:r>
                        <a:rPr lang="en-US" sz="1600" b="1" dirty="0" err="1">
                          <a:solidFill>
                            <a:schemeClr val="tx1"/>
                          </a:solidFill>
                        </a:rPr>
                        <a:t>krajnjih</a:t>
                      </a:r>
                      <a:r>
                        <a:rPr lang="en-US" sz="1600" b="1" dirty="0">
                          <a:solidFill>
                            <a:schemeClr val="tx1"/>
                          </a:solidFill>
                        </a:rPr>
                        <a:t> </a:t>
                      </a:r>
                      <a:r>
                        <a:rPr lang="en-US" sz="1600" b="1" dirty="0" err="1">
                          <a:solidFill>
                            <a:schemeClr val="tx1"/>
                          </a:solidFill>
                        </a:rPr>
                        <a:t>proizvoda</a:t>
                      </a:r>
                      <a:r>
                        <a:rPr lang="en-US" sz="1600" b="1" dirty="0">
                          <a:solidFill>
                            <a:schemeClr val="tx1"/>
                          </a:solidFill>
                        </a:rPr>
                        <a:t> </a:t>
                      </a:r>
                      <a:r>
                        <a:rPr lang="en-US" sz="1600" b="1" dirty="0" err="1">
                          <a:solidFill>
                            <a:schemeClr val="tx1"/>
                          </a:solidFill>
                        </a:rPr>
                        <a:t>glikacije</a:t>
                      </a:r>
                      <a:r>
                        <a:rPr lang="en-US" sz="1600" b="1" dirty="0">
                          <a:solidFill>
                            <a:schemeClr val="tx1"/>
                          </a:solidFill>
                        </a:rPr>
                        <a:t>, </a:t>
                      </a:r>
                      <a:r>
                        <a:rPr lang="en-US" sz="1600" b="1" dirty="0" err="1">
                          <a:solidFill>
                            <a:schemeClr val="tx1"/>
                          </a:solidFill>
                        </a:rPr>
                        <a:t>nitrozamina</a:t>
                      </a:r>
                      <a:r>
                        <a:rPr lang="en-US" sz="1600" b="1" dirty="0">
                          <a:solidFill>
                            <a:schemeClr val="tx1"/>
                          </a:solidFill>
                        </a:rPr>
                        <a:t> </a:t>
                      </a:r>
                      <a:r>
                        <a:rPr lang="en-US" sz="1600" b="1" dirty="0" err="1">
                          <a:solidFill>
                            <a:schemeClr val="tx1"/>
                          </a:solidFill>
                        </a:rPr>
                        <a:t>i</a:t>
                      </a:r>
                      <a:r>
                        <a:rPr lang="en-US" sz="1600" b="1" dirty="0">
                          <a:solidFill>
                            <a:schemeClr val="tx1"/>
                          </a:solidFill>
                        </a:rPr>
                        <a:t> hem </a:t>
                      </a:r>
                      <a:r>
                        <a:rPr lang="en-US" sz="1600" b="1" dirty="0" err="1">
                          <a:solidFill>
                            <a:schemeClr val="tx1"/>
                          </a:solidFill>
                        </a:rPr>
                        <a:t>gvožđa</a:t>
                      </a:r>
                      <a:r>
                        <a:rPr lang="en-US" sz="1600" b="1" dirty="0">
                          <a:solidFill>
                            <a:schemeClr val="tx1"/>
                          </a:solidFill>
                        </a:rPr>
                        <a:t>.</a:t>
                      </a:r>
                      <a:endParaRPr lang="sr-Latn-RS" sz="16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EDEC"/>
                    </a:solidFill>
                  </a:tcPr>
                </a:tc>
                <a:tc>
                  <a:txBody>
                    <a:bodyPr/>
                    <a:lstStyle/>
                    <a:p>
                      <a:pPr marL="285750" indent="-285750" algn="l">
                        <a:buFont typeface="Calibri" panose="020F0502020204030204" pitchFamily="34" charset="0"/>
                        <a:buChar char="−"/>
                      </a:pPr>
                      <a:r>
                        <a:rPr lang="en-US" sz="1600" b="1" dirty="0" err="1" smtClean="0">
                          <a:solidFill>
                            <a:schemeClr val="tx1"/>
                          </a:solidFill>
                        </a:rPr>
                        <a:t>Smanjenje</a:t>
                      </a:r>
                      <a:r>
                        <a:rPr lang="en-US" sz="1600" b="1" dirty="0" smtClean="0">
                          <a:solidFill>
                            <a:schemeClr val="tx1"/>
                          </a:solidFill>
                        </a:rPr>
                        <a:t> </a:t>
                      </a:r>
                      <a:r>
                        <a:rPr lang="en-US" sz="1600" b="1" dirty="0" err="1">
                          <a:solidFill>
                            <a:schemeClr val="tx1"/>
                          </a:solidFill>
                        </a:rPr>
                        <a:t>emisija</a:t>
                      </a:r>
                      <a:r>
                        <a:rPr lang="en-US" sz="1600" b="1" dirty="0">
                          <a:solidFill>
                            <a:schemeClr val="tx1"/>
                          </a:solidFill>
                        </a:rPr>
                        <a:t> </a:t>
                      </a:r>
                      <a:r>
                        <a:rPr lang="en-US" sz="1600" b="1" dirty="0" smtClean="0">
                          <a:solidFill>
                            <a:schemeClr val="tx1"/>
                          </a:solidFill>
                        </a:rPr>
                        <a:t>GHG</a:t>
                      </a:r>
                      <a:r>
                        <a:rPr lang="hu-HU" sz="1600" b="1" dirty="0" smtClean="0">
                          <a:solidFill>
                            <a:schemeClr val="tx1"/>
                          </a:solidFill>
                        </a:rPr>
                        <a:t/>
                      </a:r>
                      <a:br>
                        <a:rPr lang="hu-HU" sz="1600" b="1" dirty="0" smtClean="0">
                          <a:solidFill>
                            <a:schemeClr val="tx1"/>
                          </a:solidFill>
                        </a:rPr>
                      </a:br>
                      <a:r>
                        <a:rPr lang="en-US" sz="1600" b="1" dirty="0" err="1" smtClean="0">
                          <a:solidFill>
                            <a:schemeClr val="tx1"/>
                          </a:solidFill>
                        </a:rPr>
                        <a:t>i</a:t>
                      </a:r>
                      <a:r>
                        <a:rPr lang="en-US" sz="1600" b="1" dirty="0" smtClean="0">
                          <a:solidFill>
                            <a:schemeClr val="tx1"/>
                          </a:solidFill>
                        </a:rPr>
                        <a:t> </a:t>
                      </a:r>
                      <a:r>
                        <a:rPr lang="en-US" sz="1600" b="1" dirty="0" err="1">
                          <a:solidFill>
                            <a:schemeClr val="tx1"/>
                          </a:solidFill>
                        </a:rPr>
                        <a:t>potrošnje</a:t>
                      </a:r>
                      <a:r>
                        <a:rPr lang="en-US" sz="1600" b="1" dirty="0">
                          <a:solidFill>
                            <a:schemeClr val="tx1"/>
                          </a:solidFill>
                        </a:rPr>
                        <a:t> </a:t>
                      </a:r>
                      <a:r>
                        <a:rPr lang="en-US" sz="1600" b="1" dirty="0" err="1">
                          <a:solidFill>
                            <a:schemeClr val="tx1"/>
                          </a:solidFill>
                        </a:rPr>
                        <a:t>vode</a:t>
                      </a:r>
                      <a:endParaRPr lang="ru-RU" sz="16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FFDF"/>
                    </a:solidFill>
                  </a:tcPr>
                </a:tc>
                <a:extLst>
                  <a:ext uri="{0D108BD9-81ED-4DB2-BD59-A6C34878D82A}">
                    <a16:rowId xmlns:a16="http://schemas.microsoft.com/office/drawing/2014/main" val="732185599"/>
                  </a:ext>
                </a:extLst>
              </a:tr>
            </a:tbl>
          </a:graphicData>
        </a:graphic>
      </p:graphicFrame>
      <p:pic>
        <p:nvPicPr>
          <p:cNvPr id="5" name="Content Placeholder 31">
            <a:extLst>
              <a:ext uri="{FF2B5EF4-FFF2-40B4-BE49-F238E27FC236}">
                <a16:creationId xmlns:a16="http://schemas.microsoft.com/office/drawing/2014/main" id="{B624A8A8-F878-001B-471D-E03F56E1C9E3}"/>
              </a:ext>
            </a:extLst>
          </p:cNvPr>
          <p:cNvPicPr>
            <a:picLocks noChangeAspect="1"/>
          </p:cNvPicPr>
          <p:nvPr/>
        </p:nvPicPr>
        <p:blipFill>
          <a:blip r:embed="rId2">
            <a:extLst>
              <a:ext uri="{28A0092B-C50C-407E-A947-70E740481C1C}">
                <a14:useLocalDpi xmlns:a14="http://schemas.microsoft.com/office/drawing/2010/main" val="0"/>
              </a:ext>
            </a:extLst>
          </a:blip>
          <a:srcRect l="1883" t="69922" r="75892" b="2516"/>
          <a:stretch/>
        </p:blipFill>
        <p:spPr>
          <a:xfrm>
            <a:off x="501732" y="4652205"/>
            <a:ext cx="2401195" cy="1419226"/>
          </a:xfrm>
          <a:prstGeom prst="rect">
            <a:avLst/>
          </a:prstGeom>
        </p:spPr>
      </p:pic>
    </p:spTree>
    <p:extLst>
      <p:ext uri="{BB962C8B-B14F-4D97-AF65-F5344CB8AC3E}">
        <p14:creationId xmlns:p14="http://schemas.microsoft.com/office/powerpoint/2010/main" val="23858748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D0487A6-27DA-B538-BA6E-11B4F4E0F8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93734" y="1005067"/>
            <a:ext cx="5390135" cy="5390135"/>
          </a:xfrm>
          <a:prstGeom prst="rect">
            <a:avLst/>
          </a:prstGeom>
        </p:spPr>
      </p:pic>
      <p:sp>
        <p:nvSpPr>
          <p:cNvPr id="2" name="Title 1">
            <a:extLst>
              <a:ext uri="{FF2B5EF4-FFF2-40B4-BE49-F238E27FC236}">
                <a16:creationId xmlns:a16="http://schemas.microsoft.com/office/drawing/2014/main" id="{C026EEA8-57B4-2105-8431-B6AD2EEC8550}"/>
              </a:ext>
            </a:extLst>
          </p:cNvPr>
          <p:cNvSpPr>
            <a:spLocks noGrp="1"/>
          </p:cNvSpPr>
          <p:nvPr>
            <p:ph type="title"/>
          </p:nvPr>
        </p:nvSpPr>
        <p:spPr>
          <a:xfrm>
            <a:off x="280416" y="462798"/>
            <a:ext cx="11896826" cy="549635"/>
          </a:xfrm>
        </p:spPr>
        <p:txBody>
          <a:bodyPr rtlCol="0">
            <a:noAutofit/>
          </a:bodyPr>
          <a:lstStyle/>
          <a:p>
            <a:pPr marL="0" marR="0" algn="ctr">
              <a:lnSpc>
                <a:spcPct val="90000"/>
              </a:lnSpc>
              <a:spcBef>
                <a:spcPts val="0"/>
              </a:spcBef>
              <a:spcAft>
                <a:spcPts val="0"/>
              </a:spcAft>
            </a:pPr>
            <a:r>
              <a:rPr lang="sr-Latn-RS" sz="3200" b="1" kern="1200" dirty="0">
                <a:solidFill>
                  <a:srgbClr val="000000"/>
                </a:solidFill>
                <a:effectLst/>
                <a:ea typeface="Times New Roman" panose="02020603050405020304" pitchFamily="18" charset="0"/>
                <a:cs typeface="Calibri Light" panose="020F0302020204030204" pitchFamily="34" charset="0"/>
              </a:rPr>
              <a:t>STUDIJA SLUČAJA</a:t>
            </a:r>
            <a:r>
              <a:rPr lang="en-US" sz="2800" b="1" kern="1200" dirty="0">
                <a:solidFill>
                  <a:srgbClr val="808080"/>
                </a:solidFill>
                <a:effectLst/>
                <a:ea typeface="Times New Roman" panose="02020603050405020304" pitchFamily="18" charset="0"/>
                <a:cs typeface="Calibri Light" panose="020F0302020204030204" pitchFamily="34" charset="0"/>
              </a:rPr>
              <a:t/>
            </a:r>
            <a:br>
              <a:rPr lang="en-US" sz="2800" b="1" kern="1200" dirty="0">
                <a:solidFill>
                  <a:srgbClr val="808080"/>
                </a:solidFill>
                <a:effectLst/>
                <a:ea typeface="Times New Roman" panose="02020603050405020304" pitchFamily="18" charset="0"/>
                <a:cs typeface="Calibri Light" panose="020F0302020204030204" pitchFamily="34" charset="0"/>
              </a:rPr>
            </a:br>
            <a:r>
              <a:rPr lang="sr-Latn-RS" sz="2400" b="1" kern="1200" dirty="0">
                <a:solidFill>
                  <a:srgbClr val="0481C9"/>
                </a:solidFill>
                <a:effectLst/>
                <a:ea typeface="Times New Roman" panose="02020603050405020304" pitchFamily="18" charset="0"/>
                <a:cs typeface="Calibri Light" panose="020F0302020204030204" pitchFamily="34" charset="0"/>
              </a:rPr>
              <a:t>Kako se najbolje pripremiti za lečenje dijabetesa </a:t>
            </a:r>
            <a:r>
              <a:rPr lang="en-US" sz="2400" b="1" kern="1200" dirty="0">
                <a:solidFill>
                  <a:srgbClr val="0481C9"/>
                </a:solidFill>
                <a:effectLst/>
                <a:ea typeface="Times New Roman" panose="02020603050405020304" pitchFamily="18" charset="0"/>
                <a:cs typeface="Calibri Light" panose="020F0302020204030204" pitchFamily="34" charset="0"/>
              </a:rPr>
              <a:t/>
            </a:r>
            <a:br>
              <a:rPr lang="en-US" sz="2400" b="1" kern="1200" dirty="0">
                <a:solidFill>
                  <a:srgbClr val="0481C9"/>
                </a:solidFill>
                <a:effectLst/>
                <a:ea typeface="Times New Roman" panose="02020603050405020304" pitchFamily="18" charset="0"/>
                <a:cs typeface="Calibri Light" panose="020F0302020204030204" pitchFamily="34" charset="0"/>
              </a:rPr>
            </a:br>
            <a:r>
              <a:rPr lang="sr-Latn-RS" sz="2400" b="1" kern="1200" dirty="0">
                <a:solidFill>
                  <a:srgbClr val="0481C9"/>
                </a:solidFill>
                <a:effectLst/>
                <a:ea typeface="Times New Roman" panose="02020603050405020304" pitchFamily="18" charset="0"/>
                <a:cs typeface="Calibri Light" panose="020F0302020204030204" pitchFamily="34" charset="0"/>
              </a:rPr>
              <a:t>u situacijama ekstremnih geoloških i vremenskih pojava?</a:t>
            </a:r>
            <a:endParaRPr lang="en-US" sz="2800" kern="100" dirty="0">
              <a:effectLst/>
              <a:ea typeface="Calibri" panose="020F0502020204030204" pitchFamily="34" charset="0"/>
              <a:cs typeface="Calibri Light" panose="020F0302020204030204" pitchFamily="34" charset="0"/>
            </a:endParaRPr>
          </a:p>
        </p:txBody>
      </p:sp>
      <p:sp>
        <p:nvSpPr>
          <p:cNvPr id="3" name="Content Placeholder 2">
            <a:extLst>
              <a:ext uri="{FF2B5EF4-FFF2-40B4-BE49-F238E27FC236}">
                <a16:creationId xmlns:a16="http://schemas.microsoft.com/office/drawing/2014/main" id="{DA43FC19-47B1-DC98-A57C-EA0EDB9CF939}"/>
              </a:ext>
            </a:extLst>
          </p:cNvPr>
          <p:cNvSpPr>
            <a:spLocks noGrp="1"/>
          </p:cNvSpPr>
          <p:nvPr>
            <p:ph idx="1"/>
          </p:nvPr>
        </p:nvSpPr>
        <p:spPr>
          <a:xfrm>
            <a:off x="280416" y="1554702"/>
            <a:ext cx="8980316" cy="5756666"/>
          </a:xfrm>
        </p:spPr>
        <p:txBody>
          <a:bodyPr rtlCol="0">
            <a:normAutofit/>
          </a:bodyPr>
          <a:lstStyle/>
          <a:p>
            <a:pPr marL="342900" marR="0" lvl="0" indent="-342900" fontAlgn="base">
              <a:lnSpc>
                <a:spcPct val="110000"/>
              </a:lnSpc>
              <a:spcBef>
                <a:spcPts val="0"/>
              </a:spcBef>
              <a:spcAft>
                <a:spcPts val="0"/>
              </a:spcAft>
              <a:buFont typeface="Arial" panose="020B0604020202020204" pitchFamily="34" charset="0"/>
              <a:buChar char="•"/>
              <a:tabLst>
                <a:tab pos="457200" algn="l"/>
              </a:tabLst>
            </a:pPr>
            <a:r>
              <a:rPr lang="sr-Latn-RS" sz="1800" kern="12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U eri </a:t>
            </a:r>
            <a:r>
              <a:rPr lang="sr-Cyrl-RS" sz="1800" kern="12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KP</a:t>
            </a:r>
            <a:r>
              <a:rPr lang="sr-Latn-RS" sz="1800" kern="12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samostalno upravljanje dijabetesom </a:t>
            </a: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postaje sve složenije.</a:t>
            </a:r>
            <a:endPar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fontAlgn="base">
              <a:lnSpc>
                <a:spcPct val="110000"/>
              </a:lnSpc>
              <a:spcBef>
                <a:spcPts val="0"/>
              </a:spcBef>
              <a:spcAft>
                <a:spcPts val="0"/>
              </a:spcAft>
              <a:buFont typeface="Arial" panose="020B0604020202020204" pitchFamily="34" charset="0"/>
              <a:buChar char="•"/>
              <a:tabLst>
                <a:tab pos="457200" algn="l"/>
              </a:tabLst>
            </a:pP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fontAlgn="base">
              <a:lnSpc>
                <a:spcPct val="110000"/>
              </a:lnSpc>
              <a:spcBef>
                <a:spcPts val="0"/>
              </a:spcBef>
              <a:spcAft>
                <a:spcPts val="0"/>
              </a:spcAft>
              <a:buFont typeface="Arial" panose="020B0604020202020204" pitchFamily="34" charset="0"/>
              <a:buChar char="•"/>
              <a:tabLst>
                <a:tab pos="457200" algn="l"/>
              </a:tabLst>
            </a:pPr>
            <a:r>
              <a:rPr lang="sr-Latn-R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Dnevni režimi lečenja dijabetesa </a:t>
            </a: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trebalo bi da uzmu  u obzir meteorološke uslove.</a:t>
            </a: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0000"/>
              </a:lnSpc>
              <a:spcBef>
                <a:spcPts val="0"/>
              </a:spcBef>
              <a:spcAft>
                <a:spcPts val="1000"/>
              </a:spcAft>
              <a:buFont typeface="Wingdings" panose="05000000000000000000" pitchFamily="2" charset="2"/>
              <a:buChar char=""/>
              <a:tabLst>
                <a:tab pos="914400" algn="l"/>
              </a:tabLst>
            </a:pPr>
            <a:r>
              <a:rPr lang="sr-Latn-RS" sz="16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Naglasite važnost </a:t>
            </a:r>
            <a:r>
              <a:rPr lang="sr-Latn-RS" sz="16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redovnog unošenja tečnost </a:t>
            </a:r>
            <a:r>
              <a:rPr lang="sr-Latn-RS" sz="16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radi sprečavanja </a:t>
            </a:r>
            <a:r>
              <a:rPr lang="sr-Latn-RS" sz="16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dehidracije</a:t>
            </a:r>
            <a:r>
              <a:rPr lang="sr-Latn-RS" sz="16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posebno tokom vrelih dana.</a:t>
            </a:r>
            <a:endParaRPr lang="en-US" sz="16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0000"/>
              </a:lnSpc>
              <a:spcBef>
                <a:spcPts val="0"/>
              </a:spcBef>
              <a:spcAft>
                <a:spcPts val="1000"/>
              </a:spcAft>
              <a:buFont typeface="Wingdings" panose="05000000000000000000" pitchFamily="2" charset="2"/>
              <a:buChar char=""/>
              <a:tabLst>
                <a:tab pos="914400" algn="l"/>
              </a:tabLst>
            </a:pPr>
            <a:r>
              <a:rPr lang="sr-Latn-RS" sz="16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Podstaknite pacijente da. </a:t>
            </a:r>
            <a:r>
              <a:rPr lang="sr-Latn-RS" sz="16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vežbaju u unutrašnjim, klimatizovanim prostorijama</a:t>
            </a:r>
            <a:r>
              <a:rPr lang="sr-Latn-RS" sz="16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tokom najtoplijeg dela dana.</a:t>
            </a:r>
            <a:endParaRPr lang="en-US" sz="16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0000"/>
              </a:lnSpc>
              <a:spcBef>
                <a:spcPts val="0"/>
              </a:spcBef>
              <a:spcAft>
                <a:spcPts val="1000"/>
              </a:spcAft>
              <a:buFont typeface="Wingdings" panose="05000000000000000000" pitchFamily="2" charset="2"/>
              <a:buChar char=""/>
              <a:tabLst>
                <a:tab pos="914400" algn="l"/>
              </a:tabLst>
            </a:pPr>
            <a:r>
              <a:rPr lang="sr-Latn-RS" sz="16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Razmotrite potrebu za </a:t>
            </a:r>
            <a:r>
              <a:rPr lang="sr-Latn-RS" sz="16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prilagođavanjem terapije dijabetesa </a:t>
            </a:r>
            <a:r>
              <a:rPr lang="sr-Latn-RS" sz="16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 skladu sa sezonskim promenama radi održavanja </a:t>
            </a:r>
            <a:r>
              <a:rPr lang="sr-Latn-RS" sz="16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stabilne kontrole glikemije</a:t>
            </a:r>
            <a:r>
              <a:rPr lang="sr-Latn-RS" sz="16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6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0000"/>
              </a:lnSpc>
              <a:spcBef>
                <a:spcPts val="0"/>
              </a:spcBef>
              <a:spcAft>
                <a:spcPts val="1000"/>
              </a:spcAft>
              <a:buFont typeface="Wingdings" panose="05000000000000000000" pitchFamily="2" charset="2"/>
              <a:buChar char=""/>
              <a:tabLst>
                <a:tab pos="914400" algn="l"/>
              </a:tabLst>
            </a:pPr>
            <a:r>
              <a:rPr lang="sr-Latn-RS" sz="16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Upozorite pacijente na moguće </a:t>
            </a:r>
            <a:r>
              <a:rPr lang="sr-Latn-RS" sz="16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fluktuacije nivoa gl</a:t>
            </a:r>
            <a:r>
              <a:rPr lang="sr-Latn-RS" sz="16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ukoze tokom vrućih dana i preporučujemo </a:t>
            </a:r>
            <a:r>
              <a:rPr lang="sr-Latn-RS" sz="16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prilagođavanje režima insulina </a:t>
            </a:r>
            <a:r>
              <a:rPr lang="sr-Latn-RS" sz="16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 potrebi. </a:t>
            </a:r>
            <a:endParaRPr lang="en-US" sz="16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0000"/>
              </a:lnSpc>
              <a:spcBef>
                <a:spcPts val="0"/>
              </a:spcBef>
              <a:spcAft>
                <a:spcPts val="1000"/>
              </a:spcAft>
              <a:buFont typeface="Wingdings" panose="05000000000000000000" pitchFamily="2" charset="2"/>
              <a:buChar char=""/>
              <a:tabLst>
                <a:tab pos="914400" algn="l"/>
              </a:tabLst>
            </a:pPr>
            <a:r>
              <a:rPr lang="sr-Latn-RS" sz="16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Preporučite pažljivo </a:t>
            </a:r>
            <a:r>
              <a:rPr lang="sr-Latn-RS" sz="16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čuvanje insulina, oralnih hipoglikemičkih agenasa, kao i glukometara i insulinskih pumpi </a:t>
            </a:r>
            <a:r>
              <a:rPr lang="sr-Latn-RS" sz="16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 odgovarajućim temperaturama kako biste osigurali njihovu efikasnost i pouzdanost.</a:t>
            </a:r>
            <a:endParaRPr lang="en-US" sz="16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9" name="Endocr Pract. 2010 May-Jun;16(3):506-11.">
            <a:extLst>
              <a:ext uri="{FF2B5EF4-FFF2-40B4-BE49-F238E27FC236}">
                <a16:creationId xmlns:a16="http://schemas.microsoft.com/office/drawing/2014/main" id="{7635E689-904C-0D94-F371-9362A9CE4155}"/>
              </a:ext>
            </a:extLst>
          </p:cNvPr>
          <p:cNvSpPr txBox="1"/>
          <p:nvPr/>
        </p:nvSpPr>
        <p:spPr>
          <a:xfrm>
            <a:off x="3928802" y="6159240"/>
            <a:ext cx="1518044"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rtlCol="0" anchor="ctr">
            <a:spAutoFit/>
          </a:bodyPr>
          <a:lstStyle>
            <a:lvl1pPr algn="ctr" defTabSz="292100">
              <a:defRPr sz="1200" i="1">
                <a:solidFill>
                  <a:srgbClr val="7F7F7F"/>
                </a:solidFill>
              </a:defRPr>
            </a:lvl1pPr>
          </a:lstStyle>
          <a:p>
            <a:r>
              <a:rPr lang="en-US" cap="all" dirty="0">
                <a:solidFill>
                  <a:schemeClr val="tx1"/>
                </a:solidFill>
              </a:rPr>
              <a:t>doi: 10.4158/EP09344</a:t>
            </a:r>
            <a:r>
              <a:rPr lang="sr" dirty="0">
                <a:solidFill>
                  <a:schemeClr val="tx1"/>
                </a:solidFill>
              </a:rPr>
              <a:t>.</a:t>
            </a:r>
            <a:endParaRPr dirty="0">
              <a:solidFill>
                <a:schemeClr val="tx1"/>
              </a:solidFill>
            </a:endParaRPr>
          </a:p>
        </p:txBody>
      </p:sp>
    </p:spTree>
    <p:extLst>
      <p:ext uri="{BB962C8B-B14F-4D97-AF65-F5344CB8AC3E}">
        <p14:creationId xmlns:p14="http://schemas.microsoft.com/office/powerpoint/2010/main" val="25179386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192505" y="417542"/>
            <a:ext cx="11896826" cy="549635"/>
          </a:xfrm>
        </p:spPr>
        <p:txBody>
          <a:bodyPr rtlCol="0">
            <a:normAutofit/>
          </a:bodyPr>
          <a:lstStyle/>
          <a:p>
            <a:pPr rtl="0"/>
            <a:r>
              <a:rPr lang="en-US" sz="3200" b="1" dirty="0">
                <a:solidFill>
                  <a:srgbClr val="0481C9"/>
                </a:solidFill>
              </a:rPr>
              <a:t>Geo-</a:t>
            </a:r>
            <a:r>
              <a:rPr lang="en-US" sz="3200" b="1" dirty="0" err="1">
                <a:solidFill>
                  <a:srgbClr val="0481C9"/>
                </a:solidFill>
              </a:rPr>
              <a:t>ekološko</a:t>
            </a:r>
            <a:r>
              <a:rPr lang="en-US" sz="3200" b="1" dirty="0">
                <a:solidFill>
                  <a:srgbClr val="0481C9"/>
                </a:solidFill>
              </a:rPr>
              <a:t> </a:t>
            </a:r>
            <a:r>
              <a:rPr lang="en-US" sz="3200" b="1" dirty="0" err="1">
                <a:solidFill>
                  <a:srgbClr val="0481C9"/>
                </a:solidFill>
              </a:rPr>
              <a:t>upravljanje</a:t>
            </a:r>
            <a:r>
              <a:rPr lang="en-US" sz="3200" b="1" dirty="0">
                <a:solidFill>
                  <a:srgbClr val="0481C9"/>
                </a:solidFill>
              </a:rPr>
              <a:t> </a:t>
            </a:r>
            <a:r>
              <a:rPr lang="en-US" sz="3200" b="1" dirty="0" err="1">
                <a:solidFill>
                  <a:srgbClr val="0481C9"/>
                </a:solidFill>
              </a:rPr>
              <a:t>dijabetesom</a:t>
            </a:r>
            <a:r>
              <a:rPr lang="en-US" sz="3200" b="1" dirty="0">
                <a:solidFill>
                  <a:srgbClr val="0481C9"/>
                </a:solidFill>
              </a:rPr>
              <a:t> | </a:t>
            </a:r>
            <a:r>
              <a:rPr lang="en-US" sz="3200" b="1" dirty="0" err="1">
                <a:solidFill>
                  <a:srgbClr val="0481C9"/>
                </a:solidFill>
              </a:rPr>
              <a:t>nacionalni</a:t>
            </a:r>
            <a:r>
              <a:rPr lang="en-US" sz="3200" b="1" dirty="0">
                <a:solidFill>
                  <a:srgbClr val="0481C9"/>
                </a:solidFill>
              </a:rPr>
              <a:t> </a:t>
            </a:r>
            <a:r>
              <a:rPr lang="en-US" sz="3200" b="1" dirty="0" err="1">
                <a:solidFill>
                  <a:srgbClr val="0481C9"/>
                </a:solidFill>
              </a:rPr>
              <a:t>nivo</a:t>
            </a:r>
            <a:endParaRPr lang="sr" sz="3200" b="1" dirty="0">
              <a:solidFill>
                <a:srgbClr val="0481C9"/>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775637"/>
            <a:ext cx="11599002" cy="4899645"/>
          </a:xfrm>
        </p:spPr>
        <p:txBody>
          <a:bodyPr rtlCol="0">
            <a:normAutofit/>
          </a:bodyPr>
          <a:lstStyle/>
          <a:p>
            <a:pPr marL="342900" marR="0" lvl="0" indent="-342900" fontAlgn="base">
              <a:lnSpc>
                <a:spcPct val="120000"/>
              </a:lnSpc>
              <a:spcBef>
                <a:spcPts val="0"/>
              </a:spcBef>
              <a:spcAft>
                <a:spcPts val="2500"/>
              </a:spcAft>
              <a:buFont typeface="Arial" panose="020B0604020202020204" pitchFamily="34" charset="0"/>
              <a:buChar char="•"/>
              <a:tabLst>
                <a:tab pos="457200" algn="l"/>
              </a:tabLst>
            </a:pPr>
            <a:r>
              <a:rPr lang="sr-Latn-RS" sz="20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Plan adaptacije na klimu i zdravlje </a:t>
            </a: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za upravljanje dijabetesom tokom ekstremnih geoloških i vremenskih događaja, odnosno </a:t>
            </a:r>
            <a:r>
              <a:rPr lang="sr-Latn-RS" sz="20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Geo-ekološko upravljanje dijabetesom</a:t>
            </a: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fontAlgn="base">
              <a:lnSpc>
                <a:spcPct val="115000"/>
              </a:lnSpc>
              <a:spcBef>
                <a:spcPts val="0"/>
              </a:spcBef>
              <a:spcAft>
                <a:spcPts val="0"/>
              </a:spcAft>
              <a:buFont typeface="Arial" panose="020B0604020202020204" pitchFamily="34" charset="0"/>
              <a:buChar char="•"/>
              <a:tabLst>
                <a:tab pos="457200" algn="l"/>
              </a:tabLst>
            </a:pP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fontAlgn="base">
              <a:lnSpc>
                <a:spcPct val="120000"/>
              </a:lnSpc>
              <a:spcBef>
                <a:spcPts val="0"/>
              </a:spcBef>
              <a:spcAft>
                <a:spcPts val="0"/>
              </a:spcAft>
              <a:buFont typeface="Arial" panose="020B0604020202020204" pitchFamily="34" charset="0"/>
              <a:buChar char="•"/>
              <a:tabLst>
                <a:tab pos="457200" algn="l"/>
              </a:tabLst>
            </a:pP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Prilikom razvoja strategije potreban je </a:t>
            </a:r>
            <a:r>
              <a:rPr lang="sr-Latn-RS" sz="20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pristup na više nivoa</a:t>
            </a: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Potrebna je koordinisana akcija vlade, NVO sektora i kliničkih institucija:</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1000"/>
              </a:spcAft>
              <a:buFont typeface="Wingdings" panose="05000000000000000000" pitchFamily="2" charset="2"/>
              <a:buChar char=""/>
              <a:tabLst>
                <a:tab pos="914400" algn="l"/>
              </a:tabLst>
            </a:pP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Razviti, sprovesti i distribuirati planove spremnosti sa ciljanim informacijama za pacijente sa dijabetesom.</a:t>
            </a: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1000"/>
              </a:spcAft>
              <a:buFont typeface="Wingdings" panose="05000000000000000000" pitchFamily="2" charset="2"/>
              <a:buChar char=""/>
              <a:tabLst>
                <a:tab pos="914400" algn="l"/>
              </a:tabLst>
            </a:pP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Razviti planove kontingencije za hitni transport najsetljivijih pacijenata i postupke u slučaju potencijalnih prepreka za pristup zdravstvenoj zaštiti.</a:t>
            </a: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1000"/>
              </a:spcAft>
              <a:buFont typeface="Wingdings" panose="05000000000000000000" pitchFamily="2" charset="2"/>
              <a:buChar char=""/>
              <a:tabLst>
                <a:tab pos="914400" algn="l"/>
              </a:tabLst>
            </a:pP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Predvideti količinu potrebnih zaliha i lekova za pacijente.</a:t>
            </a: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1000"/>
              </a:spcAft>
              <a:buFont typeface="Wingdings" panose="05000000000000000000" pitchFamily="2" charset="2"/>
              <a:buChar char=""/>
              <a:tabLst>
                <a:tab pos="914400" algn="l"/>
              </a:tabLst>
            </a:pP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Umanjiti disparitete u spremnosti za dijabetesne katastrofe.</a:t>
            </a: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8" name="J Diabetes Sci Technol.2011 Jul; 5(4): 834–842.">
            <a:extLst>
              <a:ext uri="{FF2B5EF4-FFF2-40B4-BE49-F238E27FC236}">
                <a16:creationId xmlns:a16="http://schemas.microsoft.com/office/drawing/2014/main" id="{92FE1191-630C-A363-6EAE-99612B6472A0}"/>
              </a:ext>
            </a:extLst>
          </p:cNvPr>
          <p:cNvSpPr txBox="1"/>
          <p:nvPr/>
        </p:nvSpPr>
        <p:spPr>
          <a:xfrm>
            <a:off x="8742585" y="6043615"/>
            <a:ext cx="2839815" cy="26674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lvl1pPr algn="ctr" defTabSz="292100">
              <a:defRPr sz="1200" i="1">
                <a:solidFill>
                  <a:srgbClr val="7F7F7F"/>
                </a:solidFill>
              </a:defRPr>
            </a:lvl1pPr>
          </a:lstStyle>
          <a:p>
            <a:pPr>
              <a:defRPr sz="1400"/>
            </a:pPr>
            <a:r>
              <a:rPr lang="en-US" cap="all" dirty="0">
                <a:solidFill>
                  <a:schemeClr val="tx1"/>
                </a:solidFill>
              </a:rPr>
              <a:t>doi: 10.1177/193229681100500402</a:t>
            </a:r>
            <a:r>
              <a:rPr lang="sr" dirty="0">
                <a:solidFill>
                  <a:schemeClr val="tx1"/>
                </a:solidFill>
              </a:rPr>
              <a:t>.</a:t>
            </a:r>
            <a:endParaRPr dirty="0">
              <a:solidFill>
                <a:schemeClr val="tx1"/>
              </a:solidFill>
            </a:endParaRPr>
          </a:p>
        </p:txBody>
      </p:sp>
    </p:spTree>
    <p:extLst>
      <p:ext uri="{BB962C8B-B14F-4D97-AF65-F5344CB8AC3E}">
        <p14:creationId xmlns:p14="http://schemas.microsoft.com/office/powerpoint/2010/main" val="42882458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295174" y="250433"/>
            <a:ext cx="11896826" cy="549635"/>
          </a:xfrm>
        </p:spPr>
        <p:txBody>
          <a:bodyPr rtlCol="0">
            <a:normAutofit/>
          </a:bodyPr>
          <a:lstStyle/>
          <a:p>
            <a:pPr rtl="0"/>
            <a:r>
              <a:rPr lang="en-US" sz="3200" b="1" dirty="0">
                <a:solidFill>
                  <a:srgbClr val="0481C9"/>
                </a:solidFill>
              </a:rPr>
              <a:t>Geo-</a:t>
            </a:r>
            <a:r>
              <a:rPr lang="en-US" sz="3200" b="1" dirty="0" err="1">
                <a:solidFill>
                  <a:srgbClr val="0481C9"/>
                </a:solidFill>
              </a:rPr>
              <a:t>ekološko</a:t>
            </a:r>
            <a:r>
              <a:rPr lang="en-US" sz="3200" b="1" dirty="0">
                <a:solidFill>
                  <a:srgbClr val="0481C9"/>
                </a:solidFill>
              </a:rPr>
              <a:t> </a:t>
            </a:r>
            <a:r>
              <a:rPr lang="en-US" sz="3200" b="1" dirty="0" err="1">
                <a:solidFill>
                  <a:srgbClr val="0481C9"/>
                </a:solidFill>
              </a:rPr>
              <a:t>upravljanje</a:t>
            </a:r>
            <a:r>
              <a:rPr lang="en-US" sz="3200" b="1" dirty="0">
                <a:solidFill>
                  <a:srgbClr val="0481C9"/>
                </a:solidFill>
              </a:rPr>
              <a:t> </a:t>
            </a:r>
            <a:r>
              <a:rPr lang="en-US" sz="3200" b="1" dirty="0" err="1">
                <a:solidFill>
                  <a:srgbClr val="0481C9"/>
                </a:solidFill>
              </a:rPr>
              <a:t>dijabetesom</a:t>
            </a:r>
            <a:r>
              <a:rPr lang="en-US" sz="3200" b="1" dirty="0">
                <a:solidFill>
                  <a:srgbClr val="0481C9"/>
                </a:solidFill>
              </a:rPr>
              <a:t> | </a:t>
            </a:r>
            <a:r>
              <a:rPr lang="en-US" sz="3200" b="1" dirty="0" err="1">
                <a:solidFill>
                  <a:srgbClr val="0481C9"/>
                </a:solidFill>
              </a:rPr>
              <a:t>pružaoci</a:t>
            </a:r>
            <a:r>
              <a:rPr lang="en-US" sz="3200" b="1" dirty="0">
                <a:solidFill>
                  <a:srgbClr val="0481C9"/>
                </a:solidFill>
              </a:rPr>
              <a:t> </a:t>
            </a:r>
            <a:r>
              <a:rPr lang="en-US" sz="3200" b="1" dirty="0" err="1">
                <a:solidFill>
                  <a:srgbClr val="0481C9"/>
                </a:solidFill>
              </a:rPr>
              <a:t>zdravstvenih</a:t>
            </a:r>
            <a:r>
              <a:rPr lang="en-US" sz="3200" b="1" dirty="0">
                <a:solidFill>
                  <a:srgbClr val="0481C9"/>
                </a:solidFill>
              </a:rPr>
              <a:t> </a:t>
            </a:r>
            <a:r>
              <a:rPr lang="en-US" sz="3200" b="1" dirty="0" err="1">
                <a:solidFill>
                  <a:srgbClr val="0481C9"/>
                </a:solidFill>
              </a:rPr>
              <a:t>usluga</a:t>
            </a:r>
            <a:endParaRPr lang="sr" sz="3200" b="1" dirty="0">
              <a:solidFill>
                <a:srgbClr val="0481C9"/>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119674"/>
            <a:ext cx="11645927" cy="4855824"/>
          </a:xfrm>
        </p:spPr>
        <p:txBody>
          <a:bodyPr rtlCol="0">
            <a:normAutofit/>
          </a:bodyPr>
          <a:lstStyle/>
          <a:p>
            <a:pPr marL="342900" marR="0" lvl="0" indent="-342900" fontAlgn="base">
              <a:lnSpc>
                <a:spcPct val="120000"/>
              </a:lnSpc>
              <a:spcBef>
                <a:spcPts val="0"/>
              </a:spcBef>
              <a:spcAft>
                <a:spcPts val="1500"/>
              </a:spcAft>
              <a:buFont typeface="Arial" panose="020B0604020202020204" pitchFamily="34" charset="0"/>
              <a:buChar char="•"/>
              <a:tabLst>
                <a:tab pos="457200" algn="l"/>
              </a:tabLst>
            </a:pPr>
            <a:r>
              <a:rPr lang="sr-Latn-R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Zdravstveni autoriteti, medicinski radnici i pružaoci nege</a:t>
            </a: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treba da pruže </a:t>
            </a:r>
            <a:r>
              <a:rPr lang="sr-Latn-R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ciljane informacije </a:t>
            </a: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 zdravstvenim efektima toplotnih talasa</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fontAlgn="base">
              <a:lnSpc>
                <a:spcPct val="120000"/>
              </a:lnSpc>
              <a:spcBef>
                <a:spcPts val="0"/>
              </a:spcBef>
              <a:spcAft>
                <a:spcPts val="1500"/>
              </a:spcAft>
              <a:buFont typeface="Arial" panose="020B0604020202020204" pitchFamily="34" charset="0"/>
              <a:buChar char="•"/>
              <a:tabLst>
                <a:tab pos="457200" algn="l"/>
              </a:tabLst>
            </a:pPr>
            <a:r>
              <a:rPr lang="sr-Latn-R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Stanovnici</a:t>
            </a: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moraju da integrišu </a:t>
            </a:r>
            <a:r>
              <a:rPr lang="sr-Latn-R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klimatske rizike specifične za pacijente i lokaciju</a:t>
            </a: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 efikasnije planove prevencije bolesti i lečenja</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fontAlgn="base">
              <a:lnSpc>
                <a:spcPct val="120000"/>
              </a:lnSpc>
              <a:spcBef>
                <a:spcPts val="0"/>
              </a:spcBef>
              <a:spcAft>
                <a:spcPts val="1500"/>
              </a:spcAft>
              <a:buFont typeface="Arial" panose="020B0604020202020204" pitchFamily="34" charset="0"/>
              <a:buChar char="•"/>
              <a:tabLst>
                <a:tab pos="457200" algn="l"/>
              </a:tabLst>
            </a:pPr>
            <a:r>
              <a:rPr lang="sr-Latn-R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Lekari opšte prakse (</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GP</a:t>
            </a:r>
            <a:r>
              <a:rPr lang="sr-Latn-R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treba da uključe kao suštinsku komponentu </a:t>
            </a:r>
            <a:r>
              <a:rPr lang="sr-Latn-R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razumevanje faktora u zajednici </a:t>
            </a: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koji oblikuju zdravlje i pružanje zdravstvenih usluga</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fontAlgn="base">
              <a:lnSpc>
                <a:spcPct val="120000"/>
              </a:lnSpc>
              <a:spcBef>
                <a:spcPts val="0"/>
              </a:spcBef>
              <a:spcAft>
                <a:spcPts val="1500"/>
              </a:spcAft>
              <a:buFont typeface="Arial" panose="020B0604020202020204" pitchFamily="34" charset="0"/>
              <a:buChar char="•"/>
              <a:tabLst>
                <a:tab pos="457200" algn="l"/>
              </a:tabLst>
            </a:pPr>
            <a:r>
              <a:rPr lang="sr-Latn-R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Lekari</a:t>
            </a: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treba da pruže </a:t>
            </a:r>
            <a:r>
              <a:rPr lang="sr-Latn-R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smernice u rutinskim kliničkim</a:t>
            </a: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sr-Latn-R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susretima</a:t>
            </a: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o izboru životnog stila koji dugoročno poboljšava zdravlje pojedinca</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fontAlgn="base">
              <a:lnSpc>
                <a:spcPct val="115000"/>
              </a:lnSpc>
              <a:spcBef>
                <a:spcPts val="0"/>
              </a:spcBef>
              <a:spcAft>
                <a:spcPts val="0"/>
              </a:spcAft>
              <a:buFont typeface="Arial" panose="020B0604020202020204" pitchFamily="34" charset="0"/>
              <a:buChar char="•"/>
              <a:tabLst>
                <a:tab pos="457200" algn="l"/>
              </a:tabLst>
            </a:pP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Potrebno je uložiti više napora </a:t>
            </a:r>
            <a:r>
              <a:rPr lang="sr-Latn-R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da se smanji ugljenični otisak u zdravstvu</a:t>
            </a: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Wingdings" panose="05000000000000000000" pitchFamily="2" charset="2"/>
              <a:buChar char=""/>
              <a:tabLst>
                <a:tab pos="914400" algn="l"/>
              </a:tabLst>
            </a:pPr>
            <a:r>
              <a:rPr lang="sr-Latn-RS" sz="16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Jednostavne intervencije kao što su prestanak upotrebe halogenih anestetika, smanjenje ili zaustavljanje upotrebe medicinskih uređaja za jednokratnu upotrebu (kao što su insulinske olovke), poboljšanje sortiranja i reciklaže otpada i promovisanje daljinskih konsultacija za smanjenje putovanja.</a:t>
            </a:r>
            <a:endParaRPr lang="en-US" sz="16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8" name="N Engl J Med. 2022 Oct 13;387(15):1404-1413">
            <a:extLst>
              <a:ext uri="{FF2B5EF4-FFF2-40B4-BE49-F238E27FC236}">
                <a16:creationId xmlns:a16="http://schemas.microsoft.com/office/drawing/2014/main" id="{55AFA4E1-9DF3-9BBE-F363-BFD5A65B388F}"/>
              </a:ext>
            </a:extLst>
          </p:cNvPr>
          <p:cNvSpPr txBox="1"/>
          <p:nvPr/>
        </p:nvSpPr>
        <p:spPr>
          <a:xfrm>
            <a:off x="9833113" y="5777531"/>
            <a:ext cx="2005319" cy="60529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lvl1pPr algn="ctr" defTabSz="292100">
              <a:defRPr sz="1200" i="1">
                <a:solidFill>
                  <a:srgbClr val="7F7F7F"/>
                </a:solidFill>
              </a:defRPr>
            </a:lvl1pPr>
          </a:lstStyle>
          <a:p>
            <a:pPr algn="r"/>
            <a:r>
              <a:rPr lang="en-US" cap="all" dirty="0">
                <a:solidFill>
                  <a:schemeClr val="tx1"/>
                </a:solidFill>
              </a:rPr>
              <a:t>doi: 10.1056/NEJMcp2210623.</a:t>
            </a:r>
          </a:p>
          <a:p>
            <a:pPr algn="r" rtl="0"/>
            <a:r>
              <a:rPr lang="sr" dirty="0">
                <a:solidFill>
                  <a:schemeClr val="tx1"/>
                </a:solidFill>
              </a:rPr>
              <a:t>.</a:t>
            </a:r>
            <a:endParaRPr dirty="0">
              <a:solidFill>
                <a:schemeClr val="tx1"/>
              </a:solidFill>
            </a:endParaRPr>
          </a:p>
        </p:txBody>
      </p:sp>
    </p:spTree>
    <p:extLst>
      <p:ext uri="{BB962C8B-B14F-4D97-AF65-F5344CB8AC3E}">
        <p14:creationId xmlns:p14="http://schemas.microsoft.com/office/powerpoint/2010/main" val="1960935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rtlCol="0">
            <a:normAutofit/>
          </a:bodyPr>
          <a:lstStyle/>
          <a:p>
            <a:pPr rtl="0"/>
            <a:r>
              <a:rPr lang="en-US" sz="3200" b="1" dirty="0">
                <a:solidFill>
                  <a:srgbClr val="0481C9"/>
                </a:solidFill>
              </a:rPr>
              <a:t>Geo-</a:t>
            </a:r>
            <a:r>
              <a:rPr lang="en-US" sz="3200" b="1" dirty="0" err="1">
                <a:solidFill>
                  <a:srgbClr val="0481C9"/>
                </a:solidFill>
              </a:rPr>
              <a:t>ekološko</a:t>
            </a:r>
            <a:r>
              <a:rPr lang="en-US" sz="3200" b="1" dirty="0">
                <a:solidFill>
                  <a:srgbClr val="0481C9"/>
                </a:solidFill>
              </a:rPr>
              <a:t> </a:t>
            </a:r>
            <a:r>
              <a:rPr lang="en-US" sz="3200" b="1" dirty="0" err="1">
                <a:solidFill>
                  <a:srgbClr val="0481C9"/>
                </a:solidFill>
              </a:rPr>
              <a:t>upravljanje</a:t>
            </a:r>
            <a:r>
              <a:rPr lang="en-US" sz="3200" b="1" dirty="0">
                <a:solidFill>
                  <a:srgbClr val="0481C9"/>
                </a:solidFill>
              </a:rPr>
              <a:t> </a:t>
            </a:r>
            <a:r>
              <a:rPr lang="en-US" sz="3200" b="1" dirty="0" err="1">
                <a:solidFill>
                  <a:srgbClr val="0481C9"/>
                </a:solidFill>
              </a:rPr>
              <a:t>dijabetesom</a:t>
            </a:r>
            <a:r>
              <a:rPr lang="en-US" sz="3200" b="1" dirty="0">
                <a:solidFill>
                  <a:srgbClr val="0481C9"/>
                </a:solidFill>
              </a:rPr>
              <a:t> | </a:t>
            </a:r>
            <a:r>
              <a:rPr lang="en-US" sz="3200" b="1" dirty="0" err="1">
                <a:solidFill>
                  <a:srgbClr val="0481C9"/>
                </a:solidFill>
              </a:rPr>
              <a:t>pružaoci</a:t>
            </a:r>
            <a:r>
              <a:rPr lang="en-US" sz="3200" b="1" dirty="0">
                <a:solidFill>
                  <a:srgbClr val="0481C9"/>
                </a:solidFill>
              </a:rPr>
              <a:t> </a:t>
            </a:r>
            <a:r>
              <a:rPr lang="en-US" sz="3200" b="1" dirty="0" err="1">
                <a:solidFill>
                  <a:srgbClr val="0481C9"/>
                </a:solidFill>
              </a:rPr>
              <a:t>zdravstvenih</a:t>
            </a:r>
            <a:r>
              <a:rPr lang="en-US" sz="3200" b="1" dirty="0">
                <a:solidFill>
                  <a:srgbClr val="0481C9"/>
                </a:solidFill>
              </a:rPr>
              <a:t> </a:t>
            </a:r>
            <a:r>
              <a:rPr lang="en-US" sz="3200" b="1" dirty="0" err="1">
                <a:solidFill>
                  <a:srgbClr val="0481C9"/>
                </a:solidFill>
              </a:rPr>
              <a:t>usluga</a:t>
            </a:r>
            <a:endParaRPr lang="sr" sz="3200" b="1" dirty="0">
              <a:solidFill>
                <a:srgbClr val="0481C9"/>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7" y="992079"/>
            <a:ext cx="11801019" cy="5190814"/>
          </a:xfrm>
        </p:spPr>
        <p:txBody>
          <a:bodyPr rtlCol="0">
            <a:normAutofit/>
          </a:bodyPr>
          <a:lstStyle/>
          <a:p>
            <a:pPr marL="0" marR="0" lvl="0" indent="0" fontAlgn="base">
              <a:lnSpc>
                <a:spcPct val="115000"/>
              </a:lnSpc>
              <a:spcBef>
                <a:spcPts val="0"/>
              </a:spcBef>
              <a:spcAft>
                <a:spcPts val="0"/>
              </a:spcAft>
              <a:buNone/>
              <a:tabLst>
                <a:tab pos="457200" algn="l"/>
              </a:tabLst>
            </a:pPr>
            <a:r>
              <a:rPr lang="sr-Latn-RS" sz="22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Posebno briga o pacijentima sa </a:t>
            </a:r>
            <a:r>
              <a:rPr lang="en-US" sz="22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T2D</a:t>
            </a:r>
            <a:r>
              <a:rPr lang="sr-Latn-RS" sz="22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sr-Latn-RS" sz="2200" kern="12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Šta bi </a:t>
            </a:r>
            <a:r>
              <a:rPr lang="sr-Latn-RS" sz="2200" kern="1200" dirty="0"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trebal</a:t>
            </a:r>
            <a:r>
              <a:rPr lang="en-US" sz="2200" kern="1200" dirty="0"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o</a:t>
            </a:r>
            <a:r>
              <a:rPr lang="sr-Latn-RS" sz="2200" kern="1200" dirty="0"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a:t>
            </a:r>
            <a:r>
              <a:rPr lang="sr-Latn-RS" sz="2200" kern="12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da rade lekari opšte prakse?</a:t>
            </a:r>
            <a:endParaRPr lang="en-US" sz="2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1000"/>
              </a:spcAft>
              <a:buFont typeface="Wingdings" panose="05000000000000000000" pitchFamily="2" charset="2"/>
              <a:buChar char=""/>
              <a:tabLst>
                <a:tab pos="914400" algn="l"/>
              </a:tabLst>
            </a:pP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Identifikuju pacijente sa </a:t>
            </a:r>
            <a:r>
              <a:rPr lang="en-U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T2D</a:t>
            </a: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sa </a:t>
            </a:r>
            <a:r>
              <a:rPr lang="en-US" sz="1900" u="sng" dirty="0" smtClean="0">
                <a:solidFill>
                  <a:srgbClr val="000000"/>
                </a:solidFill>
                <a:latin typeface="Calibri" panose="020F0502020204030204" pitchFamily="34" charset="0"/>
                <a:ea typeface="Calibri" panose="020F0502020204030204" pitchFamily="34" charset="0"/>
                <a:cs typeface="Times New Roman" panose="02020603050405020304" pitchFamily="18" charset="0"/>
              </a:rPr>
              <a:t>KV</a:t>
            </a:r>
            <a:r>
              <a:rPr lang="sr-Latn-RS" sz="1900" u="sng" kern="1200" dirty="0" smtClea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komplikacijama ili hroničnom bolešću bubrega</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koji mogu zahtevati određeni individualizovani plan lečenja</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1000"/>
              </a:spcAft>
              <a:buFont typeface="Wingdings" panose="05000000000000000000" pitchFamily="2" charset="2"/>
              <a:buChar char=""/>
              <a:tabLst>
                <a:tab pos="914400" algn="l"/>
              </a:tabLst>
            </a:pP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Rutinski </a:t>
            </a: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sprovode medicinsku procenu i savetovanje relevantno za izlaganje toplote </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kod osoba sa dijabetesom</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1000"/>
              </a:spcAft>
              <a:buFont typeface="Wingdings" panose="05000000000000000000" pitchFamily="2" charset="2"/>
              <a:buChar char=""/>
              <a:tabLst>
                <a:tab pos="914400" algn="l"/>
              </a:tabLst>
            </a:pP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Budu svesni </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 potencijalnim </a:t>
            </a: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neželjenim efektima propisanih lekova i prilagode dozu</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ako je potrebno</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1000"/>
              </a:spcAft>
              <a:buFont typeface="Wingdings" panose="05000000000000000000" pitchFamily="2" charset="2"/>
              <a:buChar char=""/>
              <a:tabLst>
                <a:tab pos="914400" algn="l"/>
              </a:tabLst>
            </a:pP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Češće prate i pregledaju </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tokom ekstremnih vremenskih uslova</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1000"/>
              </a:spcAft>
              <a:buFont typeface="Wingdings" panose="05000000000000000000" pitchFamily="2" charset="2"/>
              <a:buChar char=""/>
              <a:tabLst>
                <a:tab pos="914400" algn="l"/>
              </a:tabLst>
            </a:pP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Propišu mere koje osiguravaju da ranjivi pacijenti sa </a:t>
            </a:r>
            <a:r>
              <a:rPr lang="en-U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T2D</a:t>
            </a: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ostanu u zatvorenom prostoru </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 imaju pristup sistemima za hlađenje tokom ekstremnih toplotnih perioda</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1000"/>
              </a:spcAft>
              <a:buFont typeface="Wingdings" panose="05000000000000000000" pitchFamily="2" charset="2"/>
              <a:buChar char=""/>
              <a:tabLst>
                <a:tab pos="914400" algn="l"/>
              </a:tabLst>
            </a:pP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Razviju planove spremnosti </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za lekove i podršku za klimatske katastrofe</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1000"/>
              </a:spcAft>
              <a:buFont typeface="Wingdings" panose="05000000000000000000" pitchFamily="2" charset="2"/>
              <a:buChar char=""/>
              <a:tabLst>
                <a:tab pos="914400" algn="l"/>
              </a:tabLst>
            </a:pP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Pokrenu sveobuhvatne kampanje za povećanje javnih svesti, edukacije i savetovanja pacijenata </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 tome kako da se nosi sa brojnim rizicima</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1000"/>
              </a:spcAft>
              <a:buFont typeface="Wingdings" panose="05000000000000000000" pitchFamily="2" charset="2"/>
              <a:buChar char=""/>
              <a:tabLst>
                <a:tab pos="914400" algn="l"/>
              </a:tabLst>
            </a:pP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Obezbede edukacije o vremenskim terminima </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kao što su temperatura, vlažnost i indeks toplote.</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8" name="TextBox 7">
            <a:extLst>
              <a:ext uri="{FF2B5EF4-FFF2-40B4-BE49-F238E27FC236}">
                <a16:creationId xmlns:a16="http://schemas.microsoft.com/office/drawing/2014/main" id="{BEBB2825-626E-F1EF-DB0E-81542DB4981C}"/>
              </a:ext>
            </a:extLst>
          </p:cNvPr>
          <p:cNvSpPr txBox="1"/>
          <p:nvPr/>
        </p:nvSpPr>
        <p:spPr>
          <a:xfrm>
            <a:off x="5950852" y="6093383"/>
            <a:ext cx="6149008" cy="276999"/>
          </a:xfrm>
          <a:prstGeom prst="rect">
            <a:avLst/>
          </a:prstGeom>
          <a:noFill/>
        </p:spPr>
        <p:txBody>
          <a:bodyPr wrap="square" rtlCol="0">
            <a:spAutoFit/>
          </a:bodyPr>
          <a:lstStyle/>
          <a:p>
            <a:pPr algn="r" rtl="0"/>
            <a:r>
              <a:rPr lang="sr" sz="1200" dirty="0" smtClean="0">
                <a:effectLst/>
              </a:rPr>
              <a:t>DOI</a:t>
            </a:r>
            <a:r>
              <a:rPr lang="sr" sz="1200" dirty="0">
                <a:effectLst/>
              </a:rPr>
              <a:t>: 10.1088/1755-1315/1016/1/012054</a:t>
            </a:r>
          </a:p>
        </p:txBody>
      </p:sp>
    </p:spTree>
    <p:extLst>
      <p:ext uri="{BB962C8B-B14F-4D97-AF65-F5344CB8AC3E}">
        <p14:creationId xmlns:p14="http://schemas.microsoft.com/office/powerpoint/2010/main" val="3662676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147587" y="226049"/>
            <a:ext cx="11896826" cy="549635"/>
          </a:xfrm>
        </p:spPr>
        <p:txBody>
          <a:bodyPr rtlCol="0">
            <a:normAutofit/>
          </a:bodyPr>
          <a:lstStyle/>
          <a:p>
            <a:pPr rtl="0"/>
            <a:r>
              <a:rPr lang="en-US" sz="3200" b="1" dirty="0" smtClean="0">
                <a:solidFill>
                  <a:srgbClr val="0481C9"/>
                </a:solidFill>
              </a:rPr>
              <a:t>Geo</a:t>
            </a:r>
            <a:r>
              <a:rPr lang="sr-Latn-RS" sz="3200" b="1" dirty="0" smtClean="0">
                <a:solidFill>
                  <a:srgbClr val="0481C9"/>
                </a:solidFill>
              </a:rPr>
              <a:t>-</a:t>
            </a:r>
            <a:r>
              <a:rPr lang="en-US" sz="3200" b="1" dirty="0" err="1" smtClean="0">
                <a:solidFill>
                  <a:srgbClr val="0481C9"/>
                </a:solidFill>
              </a:rPr>
              <a:t>ekološko</a:t>
            </a:r>
            <a:r>
              <a:rPr lang="en-US" sz="3200" b="1" dirty="0" smtClean="0">
                <a:solidFill>
                  <a:srgbClr val="0481C9"/>
                </a:solidFill>
              </a:rPr>
              <a:t> </a:t>
            </a:r>
            <a:r>
              <a:rPr lang="en-US" sz="3200" b="1" dirty="0" err="1">
                <a:solidFill>
                  <a:srgbClr val="0481C9"/>
                </a:solidFill>
              </a:rPr>
              <a:t>upravljanje</a:t>
            </a:r>
            <a:r>
              <a:rPr lang="en-US" sz="3200" b="1" dirty="0">
                <a:solidFill>
                  <a:srgbClr val="0481C9"/>
                </a:solidFill>
              </a:rPr>
              <a:t> </a:t>
            </a:r>
            <a:r>
              <a:rPr lang="en-US" sz="3200" b="1" dirty="0" err="1">
                <a:solidFill>
                  <a:srgbClr val="0481C9"/>
                </a:solidFill>
              </a:rPr>
              <a:t>dijabetesom</a:t>
            </a:r>
            <a:r>
              <a:rPr lang="en-US" sz="3200" b="1" dirty="0">
                <a:solidFill>
                  <a:srgbClr val="0481C9"/>
                </a:solidFill>
              </a:rPr>
              <a:t> | </a:t>
            </a:r>
            <a:r>
              <a:rPr lang="en-US" sz="3200" b="1" dirty="0" err="1">
                <a:solidFill>
                  <a:srgbClr val="0481C9"/>
                </a:solidFill>
              </a:rPr>
              <a:t>zdravstveni</a:t>
            </a:r>
            <a:r>
              <a:rPr lang="en-US" sz="3200" b="1" dirty="0">
                <a:solidFill>
                  <a:srgbClr val="0481C9"/>
                </a:solidFill>
              </a:rPr>
              <a:t> </a:t>
            </a:r>
            <a:r>
              <a:rPr lang="en-US" sz="3200" b="1" dirty="0" err="1">
                <a:solidFill>
                  <a:srgbClr val="0481C9"/>
                </a:solidFill>
              </a:rPr>
              <a:t>radnici</a:t>
            </a:r>
            <a:endParaRPr lang="sr" sz="3200" b="1" dirty="0">
              <a:solidFill>
                <a:srgbClr val="0481C9"/>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097280"/>
            <a:ext cx="5598695" cy="5370897"/>
          </a:xfrm>
        </p:spPr>
        <p:txBody>
          <a:bodyPr rtlCol="0">
            <a:normAutofit lnSpcReduction="10000"/>
          </a:bodyPr>
          <a:lstStyle/>
          <a:p>
            <a:pPr marL="342900" marR="0" lvl="0" indent="-342900" fontAlgn="base">
              <a:lnSpc>
                <a:spcPct val="120000"/>
              </a:lnSpc>
              <a:spcBef>
                <a:spcPts val="0"/>
              </a:spcBef>
              <a:spcAft>
                <a:spcPts val="0"/>
              </a:spcAft>
              <a:buFont typeface="Arial" panose="020B0604020202020204" pitchFamily="34" charset="0"/>
              <a:buChar char="•"/>
              <a:tabLst>
                <a:tab pos="457200" algn="l"/>
              </a:tabLst>
            </a:pPr>
            <a:r>
              <a:rPr lang="sr-Latn-RS" sz="2000" b="1" kern="1200" dirty="0">
                <a:solidFill>
                  <a:srgbClr val="0082CC"/>
                </a:solidFill>
                <a:effectLst/>
                <a:latin typeface="Calibri" panose="020F0502020204030204" pitchFamily="34" charset="0"/>
                <a:ea typeface="Calibri" panose="020F0502020204030204" pitchFamily="34" charset="0"/>
                <a:cs typeface="Times New Roman" panose="02020603050405020304" pitchFamily="18" charset="0"/>
              </a:rPr>
              <a:t>Dodatna edukacija</a:t>
            </a:r>
            <a:r>
              <a:rPr lang="sr-Latn-RS" sz="2000" b="1" kern="1200" dirty="0">
                <a:solidFill>
                  <a:srgbClr val="808080"/>
                </a:solidFill>
                <a:effectLst/>
                <a:latin typeface="Calibri" panose="020F0502020204030204" pitchFamily="34" charset="0"/>
                <a:ea typeface="Calibri" panose="020F0502020204030204" pitchFamily="34" charset="0"/>
                <a:cs typeface="Times New Roman" panose="02020603050405020304" pitchFamily="18" charset="0"/>
              </a:rPr>
              <a:t> </a:t>
            </a:r>
            <a:r>
              <a:rPr lang="sr-Latn-RS" sz="20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zdravstvenih radnika: </a:t>
            </a:r>
            <a:endParaRPr lang="en-US" sz="20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fontAlgn="base">
              <a:lnSpc>
                <a:spcPct val="120000"/>
              </a:lnSpc>
              <a:spcBef>
                <a:spcPts val="0"/>
              </a:spcBef>
              <a:spcAft>
                <a:spcPts val="0"/>
              </a:spcAft>
              <a:buNone/>
              <a:tabLst>
                <a:tab pos="457200" algn="l"/>
              </a:tabLst>
            </a:pPr>
            <a:endParaRPr lang="en-US" sz="20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800100" lvl="1" indent="-342900" fontAlgn="base">
              <a:lnSpc>
                <a:spcPct val="115000"/>
              </a:lnSpc>
              <a:spcBef>
                <a:spcPts val="0"/>
              </a:spcBef>
              <a:buFont typeface="Wingdings" panose="05000000000000000000" pitchFamily="2" charset="2"/>
              <a:buChar char=""/>
              <a:tabLst>
                <a:tab pos="457200" algn="l"/>
              </a:tabLst>
            </a:pP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Ažuriranje </a:t>
            </a:r>
            <a:r>
              <a:rPr lang="sr-Latn-RS" sz="20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znanja o toplotnim patologijama</a:t>
            </a:r>
            <a:endParaRPr lang="en-US" sz="20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fontAlgn="base">
              <a:lnSpc>
                <a:spcPct val="115000"/>
              </a:lnSpc>
              <a:spcBef>
                <a:spcPts val="0"/>
              </a:spcBef>
              <a:buFont typeface="Wingdings" panose="05000000000000000000" pitchFamily="2" charset="2"/>
              <a:buChar char=""/>
              <a:tabLst>
                <a:tab pos="457200" algn="l"/>
              </a:tabLst>
            </a:pPr>
            <a:endParaRPr lang="en-US" sz="20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800100" lvl="1" indent="-342900" fontAlgn="base">
              <a:lnSpc>
                <a:spcPct val="120000"/>
              </a:lnSpc>
              <a:spcBef>
                <a:spcPts val="0"/>
              </a:spcBef>
              <a:buFont typeface="Wingdings" panose="05000000000000000000" pitchFamily="2" charset="2"/>
              <a:buChar char=""/>
              <a:tabLst>
                <a:tab pos="457200" algn="l"/>
              </a:tabLst>
            </a:pP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Identifikacija </a:t>
            </a:r>
            <a:r>
              <a:rPr lang="sr-Latn-RS" sz="20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rizičnih </a:t>
            </a: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ljudi i situacija</a:t>
            </a:r>
            <a:endParaRPr lang="en-US" sz="20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800100" lvl="1" indent="-342900" fontAlgn="base">
              <a:lnSpc>
                <a:spcPct val="120000"/>
              </a:lnSpc>
              <a:spcBef>
                <a:spcPts val="0"/>
              </a:spcBef>
              <a:buFont typeface="Wingdings" panose="05000000000000000000" pitchFamily="2" charset="2"/>
              <a:buChar char=""/>
              <a:tabLst>
                <a:tab pos="457200" algn="l"/>
              </a:tabLst>
            </a:pPr>
            <a:endParaRPr lang="en-U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fontAlgn="base">
              <a:lnSpc>
                <a:spcPct val="120000"/>
              </a:lnSpc>
              <a:spcBef>
                <a:spcPts val="0"/>
              </a:spcBef>
              <a:buFont typeface="Wingdings" panose="05000000000000000000" pitchFamily="2" charset="2"/>
              <a:buChar char=""/>
              <a:tabLst>
                <a:tab pos="457200" algn="l"/>
              </a:tabLst>
            </a:pP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Poznavanje </a:t>
            </a:r>
            <a:r>
              <a:rPr lang="sr-Latn-RS" sz="20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mera prevencije</a:t>
            </a: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 principa zdravstvene nege</a:t>
            </a:r>
            <a:endParaRPr lang="en-US" sz="20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800100" lvl="1" indent="-342900" fontAlgn="base">
              <a:lnSpc>
                <a:spcPct val="120000"/>
              </a:lnSpc>
              <a:spcBef>
                <a:spcPts val="0"/>
              </a:spcBef>
              <a:buFont typeface="Wingdings" panose="05000000000000000000" pitchFamily="2" charset="2"/>
              <a:buChar char=""/>
              <a:tabLst>
                <a:tab pos="457200" algn="l"/>
              </a:tabLst>
            </a:pPr>
            <a:endParaRPr lang="en-U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fontAlgn="base">
              <a:lnSpc>
                <a:spcPct val="120000"/>
              </a:lnSpc>
              <a:spcBef>
                <a:spcPts val="0"/>
              </a:spcBef>
              <a:buFont typeface="Wingdings" panose="05000000000000000000" pitchFamily="2" charset="2"/>
              <a:buChar char=""/>
              <a:tabLst>
                <a:tab pos="457200" algn="l"/>
              </a:tabLst>
            </a:pP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Poznavanje </a:t>
            </a:r>
            <a:r>
              <a:rPr lang="sr-Latn-RS" sz="20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sistema upozorenja </a:t>
            </a: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 </a:t>
            </a:r>
            <a:r>
              <a:rPr lang="sr-Latn-RS" sz="20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zdravstvenih organizacija </a:t>
            </a: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 slučaju krize</a:t>
            </a:r>
            <a:endParaRPr lang="en-US" sz="20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800100" lvl="1" indent="-342900" fontAlgn="base">
              <a:lnSpc>
                <a:spcPct val="120000"/>
              </a:lnSpc>
              <a:spcBef>
                <a:spcPts val="0"/>
              </a:spcBef>
              <a:buFont typeface="Wingdings" panose="05000000000000000000" pitchFamily="2" charset="2"/>
              <a:buChar char=""/>
              <a:tabLst>
                <a:tab pos="457200" algn="l"/>
              </a:tabLst>
            </a:pPr>
            <a:endParaRPr lang="en-U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fontAlgn="base">
              <a:lnSpc>
                <a:spcPct val="120000"/>
              </a:lnSpc>
              <a:spcBef>
                <a:spcPts val="0"/>
              </a:spcBef>
              <a:buFont typeface="Wingdings" panose="05000000000000000000" pitchFamily="2" charset="2"/>
              <a:buChar char=""/>
              <a:tabLst>
                <a:tab pos="457200" algn="l"/>
              </a:tabLst>
            </a:pP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Poznavanje </a:t>
            </a:r>
            <a:r>
              <a:rPr lang="sr-Latn-RS" sz="20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lekova </a:t>
            </a: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(lekovi pod rizikom, kako prilagoditi tretman, pravilno skladištenje lekova)</a:t>
            </a:r>
            <a:endParaRPr lang="en-US" sz="20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6" name="Content Placeholder 2">
            <a:extLst>
              <a:ext uri="{FF2B5EF4-FFF2-40B4-BE49-F238E27FC236}">
                <a16:creationId xmlns:a16="http://schemas.microsoft.com/office/drawing/2014/main" id="{FFF0DB52-31DF-3A9B-D96B-8D87629BB8E1}"/>
              </a:ext>
            </a:extLst>
          </p:cNvPr>
          <p:cNvSpPr txBox="1">
            <a:spLocks/>
          </p:cNvSpPr>
          <p:nvPr/>
        </p:nvSpPr>
        <p:spPr>
          <a:xfrm>
            <a:off x="6096000" y="984553"/>
            <a:ext cx="5598695" cy="53708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20000"/>
              </a:lnSpc>
              <a:spcBef>
                <a:spcPts val="1800"/>
              </a:spcBef>
              <a:spcAft>
                <a:spcPts val="0"/>
              </a:spcAft>
            </a:pP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Zdravstveni radnici moraju </a:t>
            </a:r>
            <a:r>
              <a:rPr lang="sr-Latn-RS" sz="1800" b="1" kern="1200" dirty="0">
                <a:solidFill>
                  <a:srgbClr val="CC503E"/>
                </a:solidFill>
                <a:effectLst/>
                <a:latin typeface="Calibri" panose="020F0502020204030204" pitchFamily="34" charset="0"/>
                <a:ea typeface="Calibri" panose="020F0502020204030204" pitchFamily="34" charset="0"/>
                <a:cs typeface="Times New Roman" panose="02020603050405020304" pitchFamily="18" charset="0"/>
              </a:rPr>
              <a:t>biti proaktivni</a:t>
            </a:r>
            <a:r>
              <a:rPr lang="sr-Latn-R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a:t>
            </a:r>
            <a:endPar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20000"/>
              </a:lnSpc>
              <a:spcBef>
                <a:spcPts val="1800"/>
              </a:spcBef>
              <a:spcAft>
                <a:spcPts val="0"/>
              </a:spcAft>
            </a:pP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Wingdings" panose="05000000000000000000" pitchFamily="2" charset="2"/>
              <a:buChar char=""/>
              <a:tabLst>
                <a:tab pos="914400" algn="l"/>
              </a:tabLst>
            </a:pP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Promovisanju</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aktivnog</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putovanja</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održivih</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praksi</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ishrane</a:t>
            </a: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Wingdings" panose="05000000000000000000" pitchFamily="2" charset="2"/>
              <a:buChar char=""/>
              <a:tabLst>
                <a:tab pos="914400" algn="l"/>
              </a:tabLst>
            </a:pPr>
            <a:endPar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Wingdings" panose="05000000000000000000" pitchFamily="2" charset="2"/>
              <a:buChar char=""/>
              <a:tabLst>
                <a:tab pos="914400" algn="l"/>
              </a:tabLst>
            </a:pP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Sprovođenje</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adaptacionih</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mera</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za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smanjenje</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stresa</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kod</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osoba</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sa</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dijabetesom</a:t>
            </a: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Wingdings" panose="05000000000000000000" pitchFamily="2" charset="2"/>
              <a:buChar char=""/>
              <a:tabLst>
                <a:tab pos="914400" algn="l"/>
              </a:tabLst>
            </a:pPr>
            <a:endPar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Wingdings" panose="05000000000000000000" pitchFamily="2" charset="2"/>
              <a:buChar char=""/>
              <a:tabLst>
                <a:tab pos="914400" algn="l"/>
              </a:tabLst>
            </a:pP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Sprovođenje</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mera</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za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ublažavanja</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sr-Cyrl-R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KP </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njihovim</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životima</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zdravstvenim</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sistemima</a:t>
            </a: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Wingdings" panose="05000000000000000000" pitchFamily="2" charset="2"/>
              <a:buChar char=""/>
              <a:tabLst>
                <a:tab pos="914400" algn="l"/>
              </a:tabLst>
            </a:pPr>
            <a:endPar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Wingdings" panose="05000000000000000000" pitchFamily="2" charset="2"/>
              <a:buChar char=""/>
              <a:tabLst>
                <a:tab pos="914400" algn="l"/>
              </a:tabLst>
            </a:pP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Adresiranju</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održivosti</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upravljanju</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dijabetesom</a:t>
            </a: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Wingdings" panose="05000000000000000000" pitchFamily="2" charset="2"/>
              <a:buChar char=""/>
              <a:tabLst>
                <a:tab pos="914400" algn="l"/>
              </a:tabLst>
            </a:pPr>
            <a:endPar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Wingdings" panose="05000000000000000000" pitchFamily="2" charset="2"/>
              <a:buChar char=""/>
              <a:tabLst>
                <a:tab pos="914400" algn="l"/>
              </a:tabLst>
            </a:pP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Daljim</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istraživanjima</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radi</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pružanja</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boljih</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saveta</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pacijenata</a:t>
            </a: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C37750AB-C939-FC94-8B08-46DDF4D4BF9D}"/>
              </a:ext>
            </a:extLst>
          </p:cNvPr>
          <p:cNvSpPr txBox="1"/>
          <p:nvPr/>
        </p:nvSpPr>
        <p:spPr>
          <a:xfrm>
            <a:off x="5820843" y="5995610"/>
            <a:ext cx="6149008" cy="276999"/>
          </a:xfrm>
          <a:prstGeom prst="rect">
            <a:avLst/>
          </a:prstGeom>
          <a:noFill/>
        </p:spPr>
        <p:txBody>
          <a:bodyPr wrap="square" rtlCol="0">
            <a:spAutoFit/>
          </a:bodyPr>
          <a:lstStyle/>
          <a:p>
            <a:pPr algn="r" rtl="0"/>
            <a:r>
              <a:rPr lang="sr" sz="1200" i="1" dirty="0">
                <a:effectLst/>
              </a:rPr>
              <a:t>ISBN 978 92 890 7191 8 </a:t>
            </a:r>
          </a:p>
        </p:txBody>
      </p:sp>
    </p:spTree>
    <p:extLst>
      <p:ext uri="{BB962C8B-B14F-4D97-AF65-F5344CB8AC3E}">
        <p14:creationId xmlns:p14="http://schemas.microsoft.com/office/powerpoint/2010/main" val="12784292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7" y="1503114"/>
            <a:ext cx="11343001" cy="5382094"/>
          </a:xfrm>
        </p:spPr>
        <p:txBody>
          <a:bodyPr rtlCol="0">
            <a:normAutofit/>
          </a:bodyPr>
          <a:lstStyle/>
          <a:p>
            <a:pPr marL="0" marR="0" lvl="0" indent="0" fontAlgn="base">
              <a:lnSpc>
                <a:spcPct val="120000"/>
              </a:lnSpc>
              <a:spcBef>
                <a:spcPts val="0"/>
              </a:spcBef>
              <a:spcAft>
                <a:spcPts val="0"/>
              </a:spcAft>
              <a:buNone/>
              <a:tabLst>
                <a:tab pos="457200" algn="l"/>
              </a:tabLst>
            </a:pPr>
            <a:r>
              <a:rPr lang="sr-Latn-RS" sz="22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Neki tehnološki alati mogli bi imati veliki značaj u ovom smislu:</a:t>
            </a:r>
            <a:endParaRPr lang="en-US" sz="22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fontAlgn="base">
              <a:lnSpc>
                <a:spcPct val="120000"/>
              </a:lnSpc>
              <a:spcBef>
                <a:spcPts val="0"/>
              </a:spcBef>
              <a:spcAft>
                <a:spcPts val="0"/>
              </a:spcAft>
              <a:buFont typeface="Arial" panose="020B0604020202020204" pitchFamily="34" charset="0"/>
              <a:buChar char="•"/>
              <a:tabLst>
                <a:tab pos="457200" algn="l"/>
              </a:tabLst>
            </a:pPr>
            <a:endParaRPr lang="en-US" sz="14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2000"/>
              </a:spcAft>
              <a:buFont typeface="Wingdings" panose="05000000000000000000" pitchFamily="2" charset="2"/>
              <a:buChar char=""/>
              <a:tabLst>
                <a:tab pos="914400" algn="l"/>
              </a:tabLst>
            </a:pP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sr-Latn-RS" sz="19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Geografski informacioni sistemi</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za mapiranje urbanih područja sa povećanom podložnošću pacijenata toplotnim udarima.</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2000"/>
              </a:spcAft>
              <a:buFont typeface="Wingdings" panose="05000000000000000000" pitchFamily="2" charset="2"/>
              <a:buChar char=""/>
              <a:tabLst>
                <a:tab pos="914400" algn="l"/>
              </a:tabLst>
            </a:pP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sr-Latn-RS" sz="19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Bežični prenos ličnih podataka o nivou glukoze u krvi </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pacijenata u centralizovanom elektronskom zdravstvenom sistemu radi rane detekcije epidemija.</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2000"/>
              </a:spcAft>
              <a:buFont typeface="Wingdings" panose="05000000000000000000" pitchFamily="2" charset="2"/>
              <a:buChar char=""/>
              <a:tabLst>
                <a:tab pos="914400" algn="l"/>
              </a:tabLst>
            </a:pP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sr-Latn-RS" sz="19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Centralno praćenje individualne kontrole glukoze </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omogućava ranu intervenciju, poput pružanja saveta pacijentima da li da traže medicinsku pomoć.</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2000"/>
              </a:spcAft>
              <a:buFont typeface="Wingdings" panose="05000000000000000000" pitchFamily="2" charset="2"/>
              <a:buChar char=""/>
              <a:tabLst>
                <a:tab pos="914400" algn="l"/>
              </a:tabLst>
            </a:pP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sr-Latn-RS" sz="19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Komunikacija u stvarnom vremenu </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omogućava direktno obaveštavanje pacijenata sa dijabetesom o vremenskim upozorenjima, kao što su mobilne SMS poruke od lokalnih metereoloških službi.</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192505" y="284024"/>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en-US" sz="3200" b="1" dirty="0" smtClean="0">
                <a:solidFill>
                  <a:srgbClr val="0481C9"/>
                </a:solidFill>
              </a:rPr>
              <a:t>Geo</a:t>
            </a:r>
            <a:r>
              <a:rPr lang="sr-Latn-RS" sz="3200" b="1" dirty="0" smtClean="0">
                <a:solidFill>
                  <a:srgbClr val="0481C9"/>
                </a:solidFill>
              </a:rPr>
              <a:t>-</a:t>
            </a:r>
            <a:r>
              <a:rPr lang="en-US" sz="3200" b="1" dirty="0" err="1" smtClean="0">
                <a:solidFill>
                  <a:srgbClr val="0481C9"/>
                </a:solidFill>
              </a:rPr>
              <a:t>ekološko</a:t>
            </a:r>
            <a:r>
              <a:rPr lang="en-US" sz="3200" b="1" dirty="0" smtClean="0">
                <a:solidFill>
                  <a:srgbClr val="0481C9"/>
                </a:solidFill>
              </a:rPr>
              <a:t> </a:t>
            </a:r>
            <a:r>
              <a:rPr lang="en-US" sz="3200" b="1" dirty="0" err="1">
                <a:solidFill>
                  <a:srgbClr val="0481C9"/>
                </a:solidFill>
              </a:rPr>
              <a:t>upravljanje</a:t>
            </a:r>
            <a:r>
              <a:rPr lang="en-US" sz="3200" b="1" dirty="0">
                <a:solidFill>
                  <a:srgbClr val="0481C9"/>
                </a:solidFill>
              </a:rPr>
              <a:t> </a:t>
            </a:r>
            <a:r>
              <a:rPr lang="en-US" sz="3200" b="1" dirty="0" err="1">
                <a:solidFill>
                  <a:srgbClr val="0481C9"/>
                </a:solidFill>
              </a:rPr>
              <a:t>dijabetesom</a:t>
            </a:r>
            <a:r>
              <a:rPr lang="en-US" sz="3200" b="1" dirty="0">
                <a:solidFill>
                  <a:srgbClr val="0481C9"/>
                </a:solidFill>
              </a:rPr>
              <a:t> | </a:t>
            </a:r>
            <a:r>
              <a:rPr lang="en-US" sz="3200" b="1" dirty="0" err="1">
                <a:solidFill>
                  <a:srgbClr val="0481C9"/>
                </a:solidFill>
              </a:rPr>
              <a:t>napredni</a:t>
            </a:r>
            <a:r>
              <a:rPr lang="en-US" sz="3200" b="1" dirty="0">
                <a:solidFill>
                  <a:srgbClr val="0481C9"/>
                </a:solidFill>
              </a:rPr>
              <a:t> </a:t>
            </a:r>
            <a:r>
              <a:rPr lang="en-US" sz="3200" b="1" dirty="0" err="1">
                <a:solidFill>
                  <a:srgbClr val="0481C9"/>
                </a:solidFill>
              </a:rPr>
              <a:t>nivo</a:t>
            </a:r>
            <a:endParaRPr lang="sr" sz="3200" b="1" dirty="0">
              <a:solidFill>
                <a:srgbClr val="0481C9"/>
              </a:solidFill>
            </a:endParaRPr>
          </a:p>
        </p:txBody>
      </p:sp>
      <p:sp>
        <p:nvSpPr>
          <p:cNvPr id="15" name="J Diabetes Sci Technol.2011 Jul; 5(4): 834–842.">
            <a:extLst>
              <a:ext uri="{FF2B5EF4-FFF2-40B4-BE49-F238E27FC236}">
                <a16:creationId xmlns:a16="http://schemas.microsoft.com/office/drawing/2014/main" id="{031C54B8-1735-CA4B-B127-7DB05CC3EBE2}"/>
              </a:ext>
            </a:extLst>
          </p:cNvPr>
          <p:cNvSpPr txBox="1"/>
          <p:nvPr/>
        </p:nvSpPr>
        <p:spPr>
          <a:xfrm>
            <a:off x="7056386" y="6043615"/>
            <a:ext cx="4197814" cy="26674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400" tIns="25400" rIns="25400" bIns="25400" rtlCol="0" anchor="ctr">
            <a:spAutoFit/>
          </a:bodyPr>
          <a:lstStyle>
            <a:lvl1pPr algn="ctr" defTabSz="292100">
              <a:defRPr sz="1200" i="1">
                <a:solidFill>
                  <a:srgbClr val="7F7F7F"/>
                </a:solidFill>
              </a:defRPr>
            </a:lvl1pPr>
          </a:lstStyle>
          <a:p>
            <a:pPr algn="r">
              <a:defRPr sz="1400"/>
            </a:pPr>
            <a:r>
              <a:rPr lang="en-US" dirty="0">
                <a:solidFill>
                  <a:schemeClr val="tx1"/>
                </a:solidFill>
              </a:rPr>
              <a:t>doi: 10.1177/193229681100500402</a:t>
            </a:r>
            <a:r>
              <a:rPr lang="sr" dirty="0">
                <a:solidFill>
                  <a:schemeClr val="tx1"/>
                </a:solidFill>
              </a:rPr>
              <a:t>.</a:t>
            </a:r>
            <a:endParaRPr dirty="0">
              <a:solidFill>
                <a:schemeClr val="tx1"/>
              </a:solidFill>
            </a:endParaRPr>
          </a:p>
        </p:txBody>
      </p:sp>
    </p:spTree>
    <p:extLst>
      <p:ext uri="{BB962C8B-B14F-4D97-AF65-F5344CB8AC3E}">
        <p14:creationId xmlns:p14="http://schemas.microsoft.com/office/powerpoint/2010/main" val="29236105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4" y="923171"/>
            <a:ext cx="10573896" cy="5208392"/>
          </a:xfrm>
        </p:spPr>
        <p:txBody>
          <a:bodyPr rtlCol="0">
            <a:noAutofit/>
          </a:bodyPr>
          <a:lstStyle/>
          <a:p>
            <a:pPr marL="342900" marR="0" lvl="0" indent="-342900" fontAlgn="base">
              <a:lnSpc>
                <a:spcPct val="115000"/>
              </a:lnSpc>
              <a:spcBef>
                <a:spcPts val="0"/>
              </a:spcBef>
              <a:spcAft>
                <a:spcPts val="1000"/>
              </a:spcAft>
              <a:buFont typeface="Arial" panose="020B0604020202020204" pitchFamily="34" charset="0"/>
              <a:buChar char="•"/>
              <a:tabLst>
                <a:tab pos="457200" algn="l"/>
              </a:tabLst>
            </a:pPr>
            <a:r>
              <a:rPr lang="sr-Latn-RS" sz="17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Pacijenti sa dijabetesom takođe moraju preduzeti lične korake da bi bili spremni. Trebalo bi da budu upoznati sa smernicama za spremnost za katastrofe koje su im prilagođene. </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fontAlgn="base">
              <a:lnSpc>
                <a:spcPct val="115000"/>
              </a:lnSpc>
              <a:spcBef>
                <a:spcPts val="0"/>
              </a:spcBef>
              <a:spcAft>
                <a:spcPts val="1000"/>
              </a:spcAft>
              <a:buFont typeface="Arial" panose="020B0604020202020204" pitchFamily="34" charset="0"/>
              <a:buChar char="•"/>
              <a:tabLst>
                <a:tab pos="457200" algn="l"/>
              </a:tabLst>
            </a:pPr>
            <a:r>
              <a:rPr lang="sr-Latn-RS" sz="17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Takođe treba da pripreme ličn</a:t>
            </a:r>
            <a:r>
              <a:rPr lang="sr-Cyrl-RS" sz="17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a:t>
            </a:r>
            <a:r>
              <a:rPr lang="sr-Cyrl-RS" sz="1700" kern="1200" dirty="0">
                <a:solidFill>
                  <a:srgbClr val="808080"/>
                </a:solidFill>
                <a:effectLst/>
                <a:latin typeface="Calibri" panose="020F0502020204030204" pitchFamily="34" charset="0"/>
                <a:ea typeface="Calibri" panose="020F0502020204030204" pitchFamily="34" charset="0"/>
                <a:cs typeface="Times New Roman" panose="02020603050405020304" pitchFamily="18" charset="0"/>
              </a:rPr>
              <a:t> </a:t>
            </a:r>
            <a:r>
              <a:rPr lang="sr-Latn-RS" sz="1700" kern="1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Plan za hitne slučajeve dijabetesa i komplet za snabdevanje</a:t>
            </a:r>
            <a:r>
              <a:rPr lang="sr-Latn-RS" sz="17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tokom i nakon hitnog slučaja za održavanje svakodnevnog upravljanja dijabetesom i za sprečavanje akutnih zdravstvenih problema.</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fontAlgn="base">
              <a:lnSpc>
                <a:spcPct val="115000"/>
              </a:lnSpc>
              <a:spcBef>
                <a:spcPts val="0"/>
              </a:spcBef>
              <a:spcAft>
                <a:spcPts val="0"/>
              </a:spcAft>
              <a:buFont typeface="Arial" panose="020B0604020202020204" pitchFamily="34" charset="0"/>
              <a:buChar char="•"/>
              <a:tabLst>
                <a:tab pos="457200" algn="l"/>
              </a:tabLst>
            </a:pPr>
            <a:r>
              <a:rPr lang="sr-Latn-RS" sz="17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Ključna pitanja o kojima treba razmišljati:</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800"/>
              </a:spcAft>
              <a:buFont typeface="Wingdings" panose="05000000000000000000" pitchFamily="2" charset="2"/>
              <a:buChar char=""/>
              <a:tabLst>
                <a:tab pos="914400" algn="l"/>
              </a:tabLst>
            </a:pPr>
            <a:r>
              <a:rPr lang="sr-Latn-RS" sz="17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Identifikacija kao </a:t>
            </a:r>
            <a:r>
              <a:rPr lang="sr-Cyrl-RS" sz="17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pacijent sa dijabetesom </a:t>
            </a:r>
            <a:r>
              <a:rPr lang="sr-Latn-RS" sz="17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(vidljivi medicinski ID)</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800"/>
              </a:spcAft>
              <a:buFont typeface="Wingdings" panose="05000000000000000000" pitchFamily="2" charset="2"/>
              <a:buChar char=""/>
              <a:tabLst>
                <a:tab pos="914400" algn="l"/>
              </a:tabLst>
            </a:pPr>
            <a:r>
              <a:rPr lang="sr-Latn-RS" sz="17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Sprečiti veoma visok nivo glukoze u krvi</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800"/>
              </a:spcAft>
              <a:buFont typeface="Wingdings" panose="05000000000000000000" pitchFamily="2" charset="2"/>
              <a:buChar char=""/>
              <a:tabLst>
                <a:tab pos="914400" algn="l"/>
              </a:tabLst>
            </a:pPr>
            <a:r>
              <a:rPr lang="sr-Latn-RS" sz="17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Ostati dobro hidrirani</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800"/>
              </a:spcAft>
              <a:buFont typeface="Wingdings" panose="05000000000000000000" pitchFamily="2" charset="2"/>
              <a:buChar char=""/>
              <a:tabLst>
                <a:tab pos="914400" algn="l"/>
              </a:tabLst>
            </a:pPr>
            <a:r>
              <a:rPr lang="sr-Latn-RS" sz="17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Sprečiti hipoglikemiju</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800"/>
              </a:spcAft>
              <a:buFont typeface="Wingdings" panose="05000000000000000000" pitchFamily="2" charset="2"/>
              <a:buChar char=""/>
              <a:tabLst>
                <a:tab pos="914400" algn="l"/>
              </a:tabLst>
            </a:pPr>
            <a:r>
              <a:rPr lang="sr-Latn-RS" sz="17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Čuvati se infekcije</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800"/>
              </a:spcAft>
              <a:buFont typeface="Wingdings" panose="05000000000000000000" pitchFamily="2" charset="2"/>
              <a:buChar char=""/>
              <a:tabLst>
                <a:tab pos="914400" algn="l"/>
              </a:tabLst>
            </a:pPr>
            <a:r>
              <a:rPr lang="sr-Latn-RS" sz="17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Pridržavati se terapije lekovima</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800"/>
              </a:spcAft>
              <a:buFont typeface="Wingdings" panose="05000000000000000000" pitchFamily="2" charset="2"/>
              <a:buChar char=""/>
              <a:tabLst>
                <a:tab pos="914400" algn="l"/>
              </a:tabLst>
            </a:pPr>
            <a:r>
              <a:rPr lang="sr-Latn-RS" sz="17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Planirati obroke </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800"/>
              </a:spcAft>
              <a:buFont typeface="Wingdings" panose="05000000000000000000" pitchFamily="2" charset="2"/>
              <a:buChar char=""/>
              <a:tabLst>
                <a:tab pos="914400" algn="l"/>
              </a:tabLst>
            </a:pPr>
            <a:r>
              <a:rPr lang="sr-Latn-RS" sz="17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Pripremiti opremu za hitne slučajeve </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800"/>
              </a:spcAft>
              <a:buFont typeface="Wingdings" panose="05000000000000000000" pitchFamily="2" charset="2"/>
              <a:buChar char=""/>
              <a:tabLst>
                <a:tab pos="914400" algn="l"/>
              </a:tabLst>
            </a:pPr>
            <a:r>
              <a:rPr lang="sr-Latn-RS" sz="17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Pripremiti listu kontakata za hitne slučajeve</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192505" y="272827"/>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en-US" sz="3200" b="1" dirty="0" err="1">
                <a:solidFill>
                  <a:srgbClr val="0481C9"/>
                </a:solidFill>
              </a:rPr>
              <a:t>Preventivne</a:t>
            </a:r>
            <a:r>
              <a:rPr lang="en-US" sz="3200" b="1" dirty="0">
                <a:solidFill>
                  <a:srgbClr val="0481C9"/>
                </a:solidFill>
              </a:rPr>
              <a:t> mere | </a:t>
            </a:r>
            <a:r>
              <a:rPr lang="en-US" sz="3200" b="1" dirty="0" err="1">
                <a:solidFill>
                  <a:srgbClr val="0481C9"/>
                </a:solidFill>
              </a:rPr>
              <a:t>nivo</a:t>
            </a:r>
            <a:r>
              <a:rPr lang="en-US" sz="3200" b="1" dirty="0">
                <a:solidFill>
                  <a:srgbClr val="0481C9"/>
                </a:solidFill>
              </a:rPr>
              <a:t> </a:t>
            </a:r>
            <a:r>
              <a:rPr lang="en-US" sz="3200" b="1" dirty="0" err="1">
                <a:solidFill>
                  <a:srgbClr val="0481C9"/>
                </a:solidFill>
              </a:rPr>
              <a:t>pacijenta</a:t>
            </a:r>
            <a:endParaRPr lang="sr" sz="3200" b="1" dirty="0">
              <a:solidFill>
                <a:srgbClr val="0481C9"/>
              </a:solidFill>
            </a:endParaRPr>
          </a:p>
        </p:txBody>
      </p:sp>
      <p:pic>
        <p:nvPicPr>
          <p:cNvPr id="9" name="Picture 8">
            <a:extLst>
              <a:ext uri="{FF2B5EF4-FFF2-40B4-BE49-F238E27FC236}">
                <a16:creationId xmlns:a16="http://schemas.microsoft.com/office/drawing/2014/main" id="{89D59D33-2B2A-CF33-8B36-E7A8DB8854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6248" y="2428441"/>
            <a:ext cx="4521305" cy="3567388"/>
          </a:xfrm>
          <a:prstGeom prst="rect">
            <a:avLst/>
          </a:prstGeom>
        </p:spPr>
      </p:pic>
      <p:sp>
        <p:nvSpPr>
          <p:cNvPr id="10" name="TextBox 9">
            <a:extLst>
              <a:ext uri="{FF2B5EF4-FFF2-40B4-BE49-F238E27FC236}">
                <a16:creationId xmlns:a16="http://schemas.microsoft.com/office/drawing/2014/main" id="{15334DB2-B6E9-A3C2-01A8-EE9092AC39B4}"/>
              </a:ext>
            </a:extLst>
          </p:cNvPr>
          <p:cNvSpPr txBox="1"/>
          <p:nvPr/>
        </p:nvSpPr>
        <p:spPr>
          <a:xfrm>
            <a:off x="7801281" y="3377067"/>
            <a:ext cx="2965119" cy="1794337"/>
          </a:xfrm>
          <a:prstGeom prst="rect">
            <a:avLst/>
          </a:prstGeom>
          <a:noFill/>
        </p:spPr>
        <p:txBody>
          <a:bodyPr wrap="square" rtlCol="0">
            <a:spAutoFit/>
          </a:bodyPr>
          <a:lstStyle/>
          <a:p>
            <a:pPr marL="0" marR="0" algn="ctr">
              <a:lnSpc>
                <a:spcPct val="115000"/>
              </a:lnSpc>
              <a:spcBef>
                <a:spcPts val="0"/>
              </a:spcBef>
              <a:spcAft>
                <a:spcPts val="0"/>
              </a:spcAft>
            </a:pPr>
            <a:r>
              <a:rPr lang="sr-Latn-RS" sz="14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Klinički programi za dijabetes</a:t>
            </a:r>
            <a:endParaRPr lang="en-US" sz="14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sr-Latn-RS" sz="14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 regionima u riziku od geoloških ili ekstremnih vremenskih pojava  bi takođe trebalo da uključi relevantne informacije u svoje redovne edukativne programe o dijabetesu.</a:t>
            </a:r>
            <a:endParaRPr lang="en-US" sz="14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gn="ctr" rtl="0"/>
            <a:r>
              <a:rPr lang="sr" sz="1200" dirty="0"/>
              <a:t>.</a:t>
            </a:r>
            <a:endParaRPr lang="en-US" sz="1200" dirty="0">
              <a:solidFill>
                <a:schemeClr val="bg1">
                  <a:lumMod val="50000"/>
                </a:schemeClr>
              </a:solidFill>
            </a:endParaRPr>
          </a:p>
        </p:txBody>
      </p:sp>
      <p:sp>
        <p:nvSpPr>
          <p:cNvPr id="13" name="https://www.aace.com/sites/default/files/2021-03/Diabetes-Emergency-Web-Download%20Checklist.pdf">
            <a:extLst>
              <a:ext uri="{FF2B5EF4-FFF2-40B4-BE49-F238E27FC236}">
                <a16:creationId xmlns:a16="http://schemas.microsoft.com/office/drawing/2014/main" id="{A74121AA-C898-A756-FC26-91DC6FFACD24}"/>
              </a:ext>
            </a:extLst>
          </p:cNvPr>
          <p:cNvSpPr txBox="1"/>
          <p:nvPr/>
        </p:nvSpPr>
        <p:spPr>
          <a:xfrm>
            <a:off x="5088876" y="5995829"/>
            <a:ext cx="6676251" cy="42062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rtlCol="0" anchor="ctr">
            <a:spAutoFit/>
          </a:bodyPr>
          <a:lstStyle/>
          <a:p>
            <a:pPr algn="ctr" defTabSz="1219168">
              <a:defRPr sz="1200">
                <a:solidFill>
                  <a:srgbClr val="5E5E5E"/>
                </a:solidFill>
              </a:defRPr>
            </a:pPr>
            <a:r>
              <a:rPr lang="en-US" i="1" u="sng" dirty="0">
                <a:solidFill>
                  <a:srgbClr val="0000FF"/>
                </a:solidFill>
                <a:uFill>
                  <a:solidFill>
                    <a:srgbClr val="0000FF"/>
                  </a:solidFill>
                </a:uFill>
              </a:rPr>
              <a:t>https://www.aace.com/sites/default/files/2021-03/Diabetes-Emergency-Web-Download%20Checklist.pdf  </a:t>
            </a:r>
          </a:p>
          <a:p>
            <a:pPr algn="ctr" defTabSz="1219168">
              <a:defRPr sz="1200">
                <a:solidFill>
                  <a:srgbClr val="5E5E5E"/>
                </a:solidFill>
              </a:defRPr>
            </a:pPr>
            <a:r>
              <a:rPr lang="sr-Latn-RS" i="1" u="sng" dirty="0" smtClean="0">
                <a:solidFill>
                  <a:srgbClr val="0000FF"/>
                </a:solidFill>
                <a:uFill>
                  <a:solidFill>
                    <a:srgbClr val="0000FF"/>
                  </a:solidFill>
                </a:uFill>
              </a:rPr>
              <a:t>pristupljeno</a:t>
            </a:r>
            <a:r>
              <a:rPr lang="en-US" i="1" u="sng" dirty="0" smtClean="0">
                <a:solidFill>
                  <a:srgbClr val="0000FF"/>
                </a:solidFill>
                <a:uFill>
                  <a:solidFill>
                    <a:srgbClr val="0000FF"/>
                  </a:solidFill>
                </a:uFill>
              </a:rPr>
              <a:t> 18</a:t>
            </a:r>
            <a:r>
              <a:rPr lang="sr-Latn-RS" i="1" u="sng" dirty="0" smtClean="0">
                <a:solidFill>
                  <a:srgbClr val="0000FF"/>
                </a:solidFill>
                <a:uFill>
                  <a:solidFill>
                    <a:srgbClr val="0000FF"/>
                  </a:solidFill>
                </a:uFill>
              </a:rPr>
              <a:t>. februara </a:t>
            </a:r>
            <a:r>
              <a:rPr lang="en-US" i="1" u="sng" dirty="0" smtClean="0">
                <a:solidFill>
                  <a:srgbClr val="0000FF"/>
                </a:solidFill>
                <a:uFill>
                  <a:solidFill>
                    <a:srgbClr val="0000FF"/>
                  </a:solidFill>
                </a:uFill>
              </a:rPr>
              <a:t>2023</a:t>
            </a:r>
            <a:r>
              <a:rPr lang="sr-Latn-RS" i="1" u="sng" dirty="0" smtClean="0">
                <a:solidFill>
                  <a:srgbClr val="0000FF"/>
                </a:solidFill>
                <a:uFill>
                  <a:solidFill>
                    <a:srgbClr val="0000FF"/>
                  </a:solidFill>
                </a:uFill>
              </a:rPr>
              <a:t>.</a:t>
            </a:r>
            <a:endParaRPr lang="en-US" i="1" u="sng" dirty="0">
              <a:solidFill>
                <a:srgbClr val="0000FF"/>
              </a:solidFill>
              <a:uFill>
                <a:solidFill>
                  <a:srgbClr val="0000FF"/>
                </a:solidFill>
              </a:uFill>
            </a:endParaRPr>
          </a:p>
        </p:txBody>
      </p:sp>
    </p:spTree>
    <p:extLst>
      <p:ext uri="{BB962C8B-B14F-4D97-AF65-F5344CB8AC3E}">
        <p14:creationId xmlns:p14="http://schemas.microsoft.com/office/powerpoint/2010/main" val="28690852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402336" y="299313"/>
            <a:ext cx="11789664" cy="549635"/>
          </a:xfrm>
        </p:spPr>
        <p:txBody>
          <a:bodyPr rtlCol="0">
            <a:normAutofit/>
          </a:bodyPr>
          <a:lstStyle/>
          <a:p>
            <a:pPr rtl="0"/>
            <a:r>
              <a:rPr lang="en-US" b="1">
                <a:solidFill>
                  <a:schemeClr val="tx1"/>
                </a:solidFill>
              </a:rPr>
              <a:t>KLJUČNE PORUKE</a:t>
            </a:r>
            <a:endParaRPr lang="sr" b="1" dirty="0">
              <a:solidFill>
                <a:schemeClr val="tx1"/>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295174" y="1210978"/>
            <a:ext cx="11067770" cy="4436044"/>
          </a:xfrm>
        </p:spPr>
        <p:txBody>
          <a:bodyPr rtlCol="0">
            <a:normAutofit/>
          </a:bodyPr>
          <a:lstStyle/>
          <a:p>
            <a:pPr marL="342900" marR="0" lvl="0" indent="-342900" fontAlgn="base">
              <a:lnSpc>
                <a:spcPct val="140000"/>
              </a:lnSpc>
              <a:spcBef>
                <a:spcPts val="0"/>
              </a:spcBef>
              <a:spcAft>
                <a:spcPts val="3000"/>
              </a:spcAft>
              <a:buFont typeface="Arial" panose="020B0604020202020204" pitchFamily="34" charset="0"/>
              <a:buChar char="•"/>
              <a:tabLst>
                <a:tab pos="457200" algn="l"/>
              </a:tabLst>
            </a:pP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Klimatska kriza i pandemije dijabetesa/gojaznosti su međusobno povezana zdravstvena pitanja koja imaju zajedničke predisponirajuće vektore i međusobno uvećavaju uticaje. </a:t>
            </a:r>
            <a:endParaRPr lang="en-US" sz="20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fontAlgn="base">
              <a:lnSpc>
                <a:spcPct val="140000"/>
              </a:lnSpc>
              <a:spcBef>
                <a:spcPts val="0"/>
              </a:spcBef>
              <a:spcAft>
                <a:spcPts val="3000"/>
              </a:spcAft>
              <a:buFont typeface="Arial" panose="020B0604020202020204" pitchFamily="34" charset="0"/>
              <a:buChar char="•"/>
              <a:tabLst>
                <a:tab pos="457200" algn="l"/>
              </a:tabLst>
            </a:pP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Tri zajednička globalna vektora su povećana urbanizacija, povećano oslanjanje na mehanizovani transport i povećana proizvodnja i potrošnja mesa i ultra-prerađene hrane</a:t>
            </a:r>
            <a:endParaRPr lang="en-U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fontAlgn="base">
              <a:lnSpc>
                <a:spcPct val="140000"/>
              </a:lnSpc>
              <a:spcBef>
                <a:spcPts val="0"/>
              </a:spcBef>
              <a:spcAft>
                <a:spcPts val="3000"/>
              </a:spcAft>
              <a:buFont typeface="Arial" panose="020B0604020202020204" pitchFamily="34" charset="0"/>
              <a:buChar char="•"/>
              <a:tabLst>
                <a:tab pos="457200" algn="l"/>
              </a:tabLst>
            </a:pP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Obe krize imaju zajednička rešenja – akcije </a:t>
            </a:r>
            <a:r>
              <a:rPr lang="sr-Cyrl-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 okviru oblasti </a:t>
            </a: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javnog zdravlja za promene načina života i održivu urbanizaciju </a:t>
            </a:r>
            <a:endParaRPr lang="en-U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fontAlgn="base">
              <a:lnSpc>
                <a:spcPct val="140000"/>
              </a:lnSpc>
              <a:spcBef>
                <a:spcPts val="0"/>
              </a:spcBef>
              <a:spcAft>
                <a:spcPts val="3000"/>
              </a:spcAft>
              <a:buFont typeface="Arial" panose="020B0604020202020204" pitchFamily="34" charset="0"/>
              <a:buChar char="•"/>
              <a:tabLst>
                <a:tab pos="457200" algn="l"/>
              </a:tabLst>
            </a:pP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Zdravstveni radnici treba da vode zajedničku akciju na rešavanju klimatsko-zdravstvenih pitanja</a:t>
            </a:r>
            <a:endParaRPr lang="en-US" sz="20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980869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2"/>
          <p:cNvSpPr txBox="1">
            <a:spLocks noGrp="1"/>
          </p:cNvSpPr>
          <p:nvPr>
            <p:ph type="title"/>
          </p:nvPr>
        </p:nvSpPr>
        <p:spPr>
          <a:xfrm>
            <a:off x="192505" y="153009"/>
            <a:ext cx="11896826" cy="54963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ct val="133333"/>
              <a:buFont typeface="Calibri"/>
              <a:buNone/>
            </a:pPr>
            <a:r>
              <a:rPr lang="en-US" b="1">
                <a:solidFill>
                  <a:schemeClr val="dk1"/>
                </a:solidFill>
              </a:rPr>
              <a:t>Ishodi učenja</a:t>
            </a:r>
            <a:endParaRPr sz="2700">
              <a:solidFill>
                <a:schemeClr val="dk1"/>
              </a:solidFill>
            </a:endParaRPr>
          </a:p>
        </p:txBody>
      </p:sp>
      <p:sp>
        <p:nvSpPr>
          <p:cNvPr id="106" name="Google Shape;106;p2"/>
          <p:cNvSpPr txBox="1">
            <a:spLocks noGrp="1"/>
          </p:cNvSpPr>
          <p:nvPr>
            <p:ph type="body" idx="1"/>
          </p:nvPr>
        </p:nvSpPr>
        <p:spPr>
          <a:xfrm>
            <a:off x="192499" y="1446027"/>
            <a:ext cx="11896831" cy="5064747"/>
          </a:xfrm>
          <a:prstGeom prst="rect">
            <a:avLst/>
          </a:prstGeom>
          <a:noFill/>
          <a:ln>
            <a:noFill/>
          </a:ln>
        </p:spPr>
        <p:txBody>
          <a:bodyPr spcFirstLastPara="1" wrap="square" lIns="91425" tIns="45700" rIns="91425" bIns="45700" anchor="t" anchorCtr="0">
            <a:normAutofit/>
          </a:bodyPr>
          <a:lstStyle/>
          <a:p>
            <a:pPr marL="228600" lvl="0" indent="-228600" algn="l" rtl="0">
              <a:lnSpc>
                <a:spcPct val="120000"/>
              </a:lnSpc>
              <a:spcBef>
                <a:spcPts val="0"/>
              </a:spcBef>
              <a:spcAft>
                <a:spcPts val="0"/>
              </a:spcAft>
              <a:buClr>
                <a:schemeClr val="dk1"/>
              </a:buClr>
              <a:buSzPts val="1800"/>
              <a:buChar char="•"/>
            </a:pPr>
            <a:r>
              <a:rPr lang="en-US" sz="1800" dirty="0" err="1">
                <a:solidFill>
                  <a:schemeClr val="dk1"/>
                </a:solidFill>
              </a:rPr>
              <a:t>Opišu</a:t>
            </a:r>
            <a:r>
              <a:rPr lang="en-US" sz="1800" dirty="0">
                <a:solidFill>
                  <a:schemeClr val="dk1"/>
                </a:solidFill>
              </a:rPr>
              <a:t> </a:t>
            </a:r>
            <a:r>
              <a:rPr lang="en-US" sz="1800" dirty="0" err="1">
                <a:solidFill>
                  <a:schemeClr val="dk1"/>
                </a:solidFill>
              </a:rPr>
              <a:t>međusobne</a:t>
            </a:r>
            <a:r>
              <a:rPr lang="en-US" sz="1800" dirty="0">
                <a:solidFill>
                  <a:schemeClr val="dk1"/>
                </a:solidFill>
              </a:rPr>
              <a:t> </a:t>
            </a:r>
            <a:r>
              <a:rPr lang="en-US" sz="1800" dirty="0" err="1">
                <a:solidFill>
                  <a:schemeClr val="dk1"/>
                </a:solidFill>
              </a:rPr>
              <a:t>veze</a:t>
            </a:r>
            <a:r>
              <a:rPr lang="en-US" sz="1800" dirty="0">
                <a:solidFill>
                  <a:schemeClr val="dk1"/>
                </a:solidFill>
              </a:rPr>
              <a:t> </a:t>
            </a:r>
            <a:r>
              <a:rPr lang="en-US" sz="1800" dirty="0" err="1">
                <a:solidFill>
                  <a:schemeClr val="dk1"/>
                </a:solidFill>
              </a:rPr>
              <a:t>između</a:t>
            </a:r>
            <a:r>
              <a:rPr lang="en-US" sz="1800" dirty="0">
                <a:solidFill>
                  <a:schemeClr val="dk1"/>
                </a:solidFill>
              </a:rPr>
              <a:t> </a:t>
            </a:r>
            <a:r>
              <a:rPr lang="en-US" sz="1800" dirty="0" err="1">
                <a:solidFill>
                  <a:schemeClr val="dk1"/>
                </a:solidFill>
              </a:rPr>
              <a:t>ubrzanja</a:t>
            </a:r>
            <a:r>
              <a:rPr lang="en-US" sz="1800" dirty="0">
                <a:solidFill>
                  <a:schemeClr val="dk1"/>
                </a:solidFill>
              </a:rPr>
              <a:t> </a:t>
            </a:r>
            <a:r>
              <a:rPr lang="en-US" sz="1800" dirty="0" err="1">
                <a:solidFill>
                  <a:schemeClr val="dk1"/>
                </a:solidFill>
              </a:rPr>
              <a:t>globalne</a:t>
            </a:r>
            <a:r>
              <a:rPr lang="en-US" sz="1800" dirty="0">
                <a:solidFill>
                  <a:schemeClr val="dk1"/>
                </a:solidFill>
              </a:rPr>
              <a:t> </a:t>
            </a:r>
            <a:r>
              <a:rPr lang="en-US" sz="1800" dirty="0" err="1">
                <a:solidFill>
                  <a:schemeClr val="dk1"/>
                </a:solidFill>
              </a:rPr>
              <a:t>vanredne</a:t>
            </a:r>
            <a:r>
              <a:rPr lang="en-US" sz="1800" dirty="0">
                <a:solidFill>
                  <a:schemeClr val="dk1"/>
                </a:solidFill>
              </a:rPr>
              <a:t> </a:t>
            </a:r>
            <a:r>
              <a:rPr lang="en-US" sz="1800" dirty="0" err="1">
                <a:solidFill>
                  <a:schemeClr val="dk1"/>
                </a:solidFill>
              </a:rPr>
              <a:t>situacije</a:t>
            </a:r>
            <a:r>
              <a:rPr lang="en-US" sz="1800" dirty="0">
                <a:solidFill>
                  <a:schemeClr val="dk1"/>
                </a:solidFill>
              </a:rPr>
              <a:t> </a:t>
            </a:r>
            <a:r>
              <a:rPr lang="en-US" sz="1800" dirty="0" err="1">
                <a:solidFill>
                  <a:schemeClr val="dk1"/>
                </a:solidFill>
              </a:rPr>
              <a:t>izazvane</a:t>
            </a:r>
            <a:r>
              <a:rPr lang="en-US" sz="1800" dirty="0">
                <a:solidFill>
                  <a:schemeClr val="dk1"/>
                </a:solidFill>
              </a:rPr>
              <a:t> </a:t>
            </a:r>
            <a:r>
              <a:rPr lang="en-US" sz="1800" dirty="0" err="1">
                <a:solidFill>
                  <a:schemeClr val="dk1"/>
                </a:solidFill>
              </a:rPr>
              <a:t>klimatskim</a:t>
            </a:r>
            <a:r>
              <a:rPr lang="en-US" sz="1800" dirty="0">
                <a:solidFill>
                  <a:schemeClr val="dk1"/>
                </a:solidFill>
              </a:rPr>
              <a:t> </a:t>
            </a:r>
            <a:r>
              <a:rPr lang="en-US" sz="1800" dirty="0" err="1">
                <a:solidFill>
                  <a:schemeClr val="dk1"/>
                </a:solidFill>
              </a:rPr>
              <a:t>promenama</a:t>
            </a:r>
            <a:r>
              <a:rPr lang="en-US" sz="1800" dirty="0">
                <a:solidFill>
                  <a:schemeClr val="dk1"/>
                </a:solidFill>
              </a:rPr>
              <a:t> </a:t>
            </a:r>
            <a:r>
              <a:rPr lang="en-US" sz="1800" dirty="0" err="1">
                <a:solidFill>
                  <a:schemeClr val="dk1"/>
                </a:solidFill>
              </a:rPr>
              <a:t>i</a:t>
            </a:r>
            <a:r>
              <a:rPr lang="en-US" sz="1800" dirty="0">
                <a:solidFill>
                  <a:schemeClr val="dk1"/>
                </a:solidFill>
              </a:rPr>
              <a:t> </a:t>
            </a:r>
            <a:r>
              <a:rPr lang="en-US" sz="1800" dirty="0" err="1">
                <a:solidFill>
                  <a:schemeClr val="dk1"/>
                </a:solidFill>
              </a:rPr>
              <a:t>epidemijom</a:t>
            </a:r>
            <a:r>
              <a:rPr lang="en-US" sz="1800" dirty="0">
                <a:solidFill>
                  <a:schemeClr val="dk1"/>
                </a:solidFill>
              </a:rPr>
              <a:t> T2D/</a:t>
            </a:r>
            <a:r>
              <a:rPr lang="en-US" sz="1800" dirty="0" err="1">
                <a:solidFill>
                  <a:schemeClr val="dk1"/>
                </a:solidFill>
              </a:rPr>
              <a:t>gojaznosti</a:t>
            </a:r>
            <a:endParaRPr sz="1800" dirty="0">
              <a:solidFill>
                <a:schemeClr val="dk1"/>
              </a:solidFill>
            </a:endParaRPr>
          </a:p>
          <a:p>
            <a:pPr marL="228600" lvl="0" indent="-228600" algn="l" rtl="0">
              <a:lnSpc>
                <a:spcPct val="120000"/>
              </a:lnSpc>
              <a:spcBef>
                <a:spcPts val="1000"/>
              </a:spcBef>
              <a:spcAft>
                <a:spcPts val="0"/>
              </a:spcAft>
              <a:buClr>
                <a:schemeClr val="dk1"/>
              </a:buClr>
              <a:buSzPts val="1800"/>
              <a:buChar char="•"/>
            </a:pPr>
            <a:r>
              <a:rPr lang="en-US" sz="1800" dirty="0" err="1">
                <a:solidFill>
                  <a:schemeClr val="dk1"/>
                </a:solidFill>
              </a:rPr>
              <a:t>Razumeju</a:t>
            </a:r>
            <a:r>
              <a:rPr lang="en-US" sz="1800" dirty="0">
                <a:solidFill>
                  <a:schemeClr val="dk1"/>
                </a:solidFill>
              </a:rPr>
              <a:t> </a:t>
            </a:r>
            <a:r>
              <a:rPr lang="en-US" sz="1800" dirty="0" err="1">
                <a:solidFill>
                  <a:schemeClr val="dk1"/>
                </a:solidFill>
              </a:rPr>
              <a:t>epidemiološka</a:t>
            </a:r>
            <a:r>
              <a:rPr lang="en-US" sz="1800" dirty="0">
                <a:solidFill>
                  <a:schemeClr val="dk1"/>
                </a:solidFill>
              </a:rPr>
              <a:t> </a:t>
            </a:r>
            <a:r>
              <a:rPr lang="en-US" sz="1800" dirty="0" err="1">
                <a:solidFill>
                  <a:schemeClr val="dk1"/>
                </a:solidFill>
              </a:rPr>
              <a:t>zapažanja</a:t>
            </a:r>
            <a:r>
              <a:rPr lang="en-US" sz="1800" dirty="0">
                <a:solidFill>
                  <a:schemeClr val="dk1"/>
                </a:solidFill>
              </a:rPr>
              <a:t> </a:t>
            </a:r>
            <a:r>
              <a:rPr lang="en-US" sz="1800" dirty="0" err="1">
                <a:solidFill>
                  <a:schemeClr val="dk1"/>
                </a:solidFill>
              </a:rPr>
              <a:t>uz</a:t>
            </a:r>
            <a:r>
              <a:rPr lang="en-US" sz="1800" dirty="0">
                <a:solidFill>
                  <a:schemeClr val="dk1"/>
                </a:solidFill>
              </a:rPr>
              <a:t> </a:t>
            </a:r>
            <a:r>
              <a:rPr lang="en-US" sz="1800" dirty="0" err="1">
                <a:solidFill>
                  <a:schemeClr val="dk1"/>
                </a:solidFill>
              </a:rPr>
              <a:t>objašnjenja</a:t>
            </a:r>
            <a:r>
              <a:rPr lang="en-US" sz="1800" dirty="0">
                <a:solidFill>
                  <a:schemeClr val="dk1"/>
                </a:solidFill>
              </a:rPr>
              <a:t> </a:t>
            </a:r>
            <a:r>
              <a:rPr lang="en-US" sz="1800" dirty="0" err="1">
                <a:solidFill>
                  <a:schemeClr val="dk1"/>
                </a:solidFill>
              </a:rPr>
              <a:t>zasnovana</a:t>
            </a:r>
            <a:r>
              <a:rPr lang="en-US" sz="1800" dirty="0">
                <a:solidFill>
                  <a:schemeClr val="dk1"/>
                </a:solidFill>
              </a:rPr>
              <a:t> </a:t>
            </a:r>
            <a:r>
              <a:rPr lang="en-US" sz="1800" dirty="0" err="1">
                <a:solidFill>
                  <a:schemeClr val="dk1"/>
                </a:solidFill>
              </a:rPr>
              <a:t>na</a:t>
            </a:r>
            <a:r>
              <a:rPr lang="en-US" sz="1800" dirty="0">
                <a:solidFill>
                  <a:schemeClr val="dk1"/>
                </a:solidFill>
              </a:rPr>
              <a:t> </a:t>
            </a:r>
            <a:r>
              <a:rPr lang="en-US" sz="1800" dirty="0" err="1">
                <a:solidFill>
                  <a:schemeClr val="dk1"/>
                </a:solidFill>
              </a:rPr>
              <a:t>dokazima</a:t>
            </a:r>
            <a:r>
              <a:rPr lang="en-US" sz="1800" dirty="0">
                <a:solidFill>
                  <a:schemeClr val="dk1"/>
                </a:solidFill>
              </a:rPr>
              <a:t> o </a:t>
            </a:r>
            <a:r>
              <a:rPr lang="en-US" sz="1800" dirty="0" err="1">
                <a:solidFill>
                  <a:schemeClr val="dk1"/>
                </a:solidFill>
              </a:rPr>
              <a:t>izloženosti</a:t>
            </a:r>
            <a:r>
              <a:rPr lang="en-US" sz="1800" dirty="0">
                <a:solidFill>
                  <a:schemeClr val="dk1"/>
                </a:solidFill>
              </a:rPr>
              <a:t> </a:t>
            </a:r>
            <a:r>
              <a:rPr lang="en-US" sz="1800" dirty="0" err="1">
                <a:solidFill>
                  <a:schemeClr val="dk1"/>
                </a:solidFill>
              </a:rPr>
              <a:t>toploti</a:t>
            </a:r>
            <a:r>
              <a:rPr lang="en-US" sz="1800" dirty="0">
                <a:solidFill>
                  <a:schemeClr val="dk1"/>
                </a:solidFill>
              </a:rPr>
              <a:t> </a:t>
            </a:r>
            <a:r>
              <a:rPr lang="en-US" sz="1800" dirty="0" err="1">
                <a:solidFill>
                  <a:schemeClr val="dk1"/>
                </a:solidFill>
              </a:rPr>
              <a:t>kod</a:t>
            </a:r>
            <a:r>
              <a:rPr lang="en-US" sz="1800" dirty="0">
                <a:solidFill>
                  <a:schemeClr val="dk1"/>
                </a:solidFill>
              </a:rPr>
              <a:t> T2D/</a:t>
            </a:r>
            <a:r>
              <a:rPr lang="en-US" sz="1800" dirty="0" err="1">
                <a:solidFill>
                  <a:schemeClr val="dk1"/>
                </a:solidFill>
              </a:rPr>
              <a:t>gojaznosti</a:t>
            </a:r>
            <a:endParaRPr sz="1800" dirty="0">
              <a:solidFill>
                <a:schemeClr val="dk1"/>
              </a:solidFill>
            </a:endParaRPr>
          </a:p>
          <a:p>
            <a:pPr marL="228600" lvl="0" indent="-228600" algn="l" rtl="0">
              <a:lnSpc>
                <a:spcPct val="120000"/>
              </a:lnSpc>
              <a:spcBef>
                <a:spcPts val="1000"/>
              </a:spcBef>
              <a:spcAft>
                <a:spcPts val="0"/>
              </a:spcAft>
              <a:buClr>
                <a:schemeClr val="dk1"/>
              </a:buClr>
              <a:buSzPts val="1800"/>
              <a:buChar char="•"/>
            </a:pPr>
            <a:r>
              <a:rPr lang="en-US" sz="1800" dirty="0" err="1">
                <a:solidFill>
                  <a:schemeClr val="dk1"/>
                </a:solidFill>
              </a:rPr>
              <a:t>Identifikuju</a:t>
            </a:r>
            <a:r>
              <a:rPr lang="en-US" sz="1800" dirty="0">
                <a:solidFill>
                  <a:schemeClr val="dk1"/>
                </a:solidFill>
              </a:rPr>
              <a:t> </a:t>
            </a:r>
            <a:r>
              <a:rPr lang="en-US" sz="1800" dirty="0" err="1">
                <a:solidFill>
                  <a:schemeClr val="dk1"/>
                </a:solidFill>
              </a:rPr>
              <a:t>populacije</a:t>
            </a:r>
            <a:r>
              <a:rPr lang="en-US" sz="1800" dirty="0">
                <a:solidFill>
                  <a:schemeClr val="dk1"/>
                </a:solidFill>
              </a:rPr>
              <a:t> </a:t>
            </a:r>
            <a:r>
              <a:rPr lang="en-US" sz="1800" dirty="0" err="1">
                <a:solidFill>
                  <a:schemeClr val="dk1"/>
                </a:solidFill>
              </a:rPr>
              <a:t>koje</a:t>
            </a:r>
            <a:r>
              <a:rPr lang="en-US" sz="1800" dirty="0">
                <a:solidFill>
                  <a:schemeClr val="dk1"/>
                </a:solidFill>
              </a:rPr>
              <a:t> </a:t>
            </a:r>
            <a:r>
              <a:rPr lang="en-US" sz="1800" dirty="0" err="1">
                <a:solidFill>
                  <a:schemeClr val="dk1"/>
                </a:solidFill>
              </a:rPr>
              <a:t>su</a:t>
            </a:r>
            <a:r>
              <a:rPr lang="en-US" sz="1800" dirty="0">
                <a:solidFill>
                  <a:schemeClr val="dk1"/>
                </a:solidFill>
              </a:rPr>
              <a:t> </a:t>
            </a:r>
            <a:r>
              <a:rPr lang="en-US" sz="1800" dirty="0" err="1">
                <a:solidFill>
                  <a:schemeClr val="dk1"/>
                </a:solidFill>
              </a:rPr>
              <a:t>posebno</a:t>
            </a:r>
            <a:r>
              <a:rPr lang="en-US" sz="1800" dirty="0">
                <a:solidFill>
                  <a:schemeClr val="dk1"/>
                </a:solidFill>
              </a:rPr>
              <a:t> </a:t>
            </a:r>
            <a:r>
              <a:rPr lang="en-US" sz="1800" dirty="0" err="1">
                <a:solidFill>
                  <a:schemeClr val="dk1"/>
                </a:solidFill>
              </a:rPr>
              <a:t>osetljive</a:t>
            </a:r>
            <a:r>
              <a:rPr lang="en-US" sz="1800" dirty="0">
                <a:solidFill>
                  <a:schemeClr val="dk1"/>
                </a:solidFill>
              </a:rPr>
              <a:t> </a:t>
            </a:r>
            <a:r>
              <a:rPr lang="en-US" sz="1800" dirty="0" err="1">
                <a:solidFill>
                  <a:schemeClr val="dk1"/>
                </a:solidFill>
              </a:rPr>
              <a:t>na</a:t>
            </a:r>
            <a:r>
              <a:rPr lang="en-US" sz="1800" dirty="0">
                <a:solidFill>
                  <a:schemeClr val="dk1"/>
                </a:solidFill>
              </a:rPr>
              <a:t> </a:t>
            </a:r>
            <a:r>
              <a:rPr lang="en-US" sz="1800" dirty="0" err="1">
                <a:solidFill>
                  <a:schemeClr val="dk1"/>
                </a:solidFill>
              </a:rPr>
              <a:t>efekte</a:t>
            </a:r>
            <a:r>
              <a:rPr lang="en-US" sz="1800" dirty="0">
                <a:solidFill>
                  <a:schemeClr val="dk1"/>
                </a:solidFill>
              </a:rPr>
              <a:t> </a:t>
            </a:r>
            <a:r>
              <a:rPr lang="en-US" sz="1800" dirty="0" err="1">
                <a:solidFill>
                  <a:schemeClr val="dk1"/>
                </a:solidFill>
              </a:rPr>
              <a:t>klimatskih</a:t>
            </a:r>
            <a:r>
              <a:rPr lang="en-US" sz="1800" dirty="0">
                <a:solidFill>
                  <a:schemeClr val="dk1"/>
                </a:solidFill>
              </a:rPr>
              <a:t> </a:t>
            </a:r>
            <a:r>
              <a:rPr lang="en-US" sz="1800" dirty="0" err="1">
                <a:solidFill>
                  <a:schemeClr val="dk1"/>
                </a:solidFill>
              </a:rPr>
              <a:t>promena</a:t>
            </a:r>
            <a:r>
              <a:rPr lang="en-US" sz="1800" dirty="0">
                <a:solidFill>
                  <a:schemeClr val="dk1"/>
                </a:solidFill>
              </a:rPr>
              <a:t> </a:t>
            </a:r>
            <a:r>
              <a:rPr lang="en-US" sz="1800" dirty="0" err="1">
                <a:solidFill>
                  <a:schemeClr val="dk1"/>
                </a:solidFill>
              </a:rPr>
              <a:t>na</a:t>
            </a:r>
            <a:r>
              <a:rPr lang="en-US" sz="1800" dirty="0">
                <a:solidFill>
                  <a:schemeClr val="dk1"/>
                </a:solidFill>
              </a:rPr>
              <a:t> </a:t>
            </a:r>
            <a:r>
              <a:rPr lang="en-US" sz="1800" dirty="0" err="1">
                <a:solidFill>
                  <a:schemeClr val="dk1"/>
                </a:solidFill>
              </a:rPr>
              <a:t>metaboličko</a:t>
            </a:r>
            <a:r>
              <a:rPr lang="en-US" sz="1800" dirty="0">
                <a:solidFill>
                  <a:schemeClr val="dk1"/>
                </a:solidFill>
              </a:rPr>
              <a:t> </a:t>
            </a:r>
            <a:r>
              <a:rPr lang="en-US" sz="1800" dirty="0" err="1">
                <a:solidFill>
                  <a:schemeClr val="dk1"/>
                </a:solidFill>
              </a:rPr>
              <a:t>zdravlje</a:t>
            </a:r>
            <a:endParaRPr sz="1800" dirty="0">
              <a:solidFill>
                <a:schemeClr val="dk1"/>
              </a:solidFill>
            </a:endParaRPr>
          </a:p>
          <a:p>
            <a:pPr marL="228600" lvl="0" indent="-228600" algn="l" rtl="0">
              <a:lnSpc>
                <a:spcPct val="120000"/>
              </a:lnSpc>
              <a:spcBef>
                <a:spcPts val="1000"/>
              </a:spcBef>
              <a:spcAft>
                <a:spcPts val="0"/>
              </a:spcAft>
              <a:buClr>
                <a:schemeClr val="dk1"/>
              </a:buClr>
              <a:buSzPts val="1800"/>
              <a:buChar char="•"/>
            </a:pPr>
            <a:r>
              <a:rPr lang="en-US" sz="1800" dirty="0" err="1">
                <a:solidFill>
                  <a:schemeClr val="dk1"/>
                </a:solidFill>
              </a:rPr>
              <a:t>Razumeju</a:t>
            </a:r>
            <a:r>
              <a:rPr lang="en-US" sz="1800" dirty="0">
                <a:solidFill>
                  <a:schemeClr val="dk1"/>
                </a:solidFill>
              </a:rPr>
              <a:t> </a:t>
            </a:r>
            <a:r>
              <a:rPr lang="en-US" sz="1800" dirty="0" err="1">
                <a:solidFill>
                  <a:schemeClr val="dk1"/>
                </a:solidFill>
              </a:rPr>
              <a:t>potencijalne</a:t>
            </a:r>
            <a:r>
              <a:rPr lang="en-US" sz="1800" dirty="0">
                <a:solidFill>
                  <a:schemeClr val="dk1"/>
                </a:solidFill>
              </a:rPr>
              <a:t> </a:t>
            </a:r>
            <a:r>
              <a:rPr lang="en-US" sz="1800" dirty="0" err="1">
                <a:solidFill>
                  <a:schemeClr val="dk1"/>
                </a:solidFill>
              </a:rPr>
              <a:t>biološke</a:t>
            </a:r>
            <a:r>
              <a:rPr lang="en-US" sz="1800" dirty="0">
                <a:solidFill>
                  <a:schemeClr val="dk1"/>
                </a:solidFill>
              </a:rPr>
              <a:t> </a:t>
            </a:r>
            <a:r>
              <a:rPr lang="en-US" sz="1800" dirty="0" err="1">
                <a:solidFill>
                  <a:schemeClr val="dk1"/>
                </a:solidFill>
              </a:rPr>
              <a:t>mehanizme</a:t>
            </a:r>
            <a:r>
              <a:rPr lang="en-US" sz="1800" dirty="0">
                <a:solidFill>
                  <a:schemeClr val="dk1"/>
                </a:solidFill>
              </a:rPr>
              <a:t> </a:t>
            </a:r>
            <a:r>
              <a:rPr lang="en-US" sz="1800" dirty="0" err="1">
                <a:solidFill>
                  <a:schemeClr val="dk1"/>
                </a:solidFill>
              </a:rPr>
              <a:t>iza</a:t>
            </a:r>
            <a:r>
              <a:rPr lang="en-US" sz="1800" dirty="0">
                <a:solidFill>
                  <a:schemeClr val="dk1"/>
                </a:solidFill>
              </a:rPr>
              <a:t> </a:t>
            </a:r>
            <a:r>
              <a:rPr lang="en-US" sz="1800" dirty="0" err="1">
                <a:solidFill>
                  <a:schemeClr val="dk1"/>
                </a:solidFill>
              </a:rPr>
              <a:t>ekstremne</a:t>
            </a:r>
            <a:r>
              <a:rPr lang="en-US" sz="1800" dirty="0">
                <a:solidFill>
                  <a:schemeClr val="dk1"/>
                </a:solidFill>
              </a:rPr>
              <a:t> </a:t>
            </a:r>
            <a:r>
              <a:rPr lang="en-US" sz="1800" dirty="0" err="1">
                <a:solidFill>
                  <a:schemeClr val="dk1"/>
                </a:solidFill>
              </a:rPr>
              <a:t>izloženosti</a:t>
            </a:r>
            <a:r>
              <a:rPr lang="en-US" sz="1800" dirty="0">
                <a:solidFill>
                  <a:schemeClr val="dk1"/>
                </a:solidFill>
              </a:rPr>
              <a:t> </a:t>
            </a:r>
            <a:r>
              <a:rPr lang="en-US" sz="1800" dirty="0" err="1">
                <a:solidFill>
                  <a:schemeClr val="dk1"/>
                </a:solidFill>
              </a:rPr>
              <a:t>toploti</a:t>
            </a:r>
            <a:r>
              <a:rPr lang="en-US" sz="1800" dirty="0">
                <a:solidFill>
                  <a:schemeClr val="dk1"/>
                </a:solidFill>
              </a:rPr>
              <a:t>/</a:t>
            </a:r>
            <a:r>
              <a:rPr lang="en-US" sz="1800" dirty="0" err="1">
                <a:solidFill>
                  <a:schemeClr val="dk1"/>
                </a:solidFill>
              </a:rPr>
              <a:t>hladnoći</a:t>
            </a:r>
            <a:r>
              <a:rPr lang="en-US" sz="1800" dirty="0">
                <a:solidFill>
                  <a:schemeClr val="dk1"/>
                </a:solidFill>
              </a:rPr>
              <a:t>/</a:t>
            </a:r>
            <a:r>
              <a:rPr lang="en-US" sz="1800" dirty="0" err="1">
                <a:solidFill>
                  <a:schemeClr val="dk1"/>
                </a:solidFill>
              </a:rPr>
              <a:t>zagađenju</a:t>
            </a:r>
            <a:r>
              <a:rPr lang="en-US" sz="1800" dirty="0">
                <a:solidFill>
                  <a:schemeClr val="dk1"/>
                </a:solidFill>
              </a:rPr>
              <a:t> </a:t>
            </a:r>
            <a:r>
              <a:rPr lang="en-US" sz="1800" dirty="0" err="1">
                <a:solidFill>
                  <a:schemeClr val="dk1"/>
                </a:solidFill>
              </a:rPr>
              <a:t>vazduha</a:t>
            </a:r>
            <a:r>
              <a:rPr lang="en-US" sz="1800" dirty="0">
                <a:solidFill>
                  <a:schemeClr val="dk1"/>
                </a:solidFill>
              </a:rPr>
              <a:t> </a:t>
            </a:r>
            <a:r>
              <a:rPr lang="en-US" sz="1800" dirty="0" err="1">
                <a:solidFill>
                  <a:schemeClr val="dk1"/>
                </a:solidFill>
              </a:rPr>
              <a:t>i</a:t>
            </a:r>
            <a:r>
              <a:rPr lang="en-US" sz="1800" dirty="0">
                <a:solidFill>
                  <a:schemeClr val="dk1"/>
                </a:solidFill>
              </a:rPr>
              <a:t> </a:t>
            </a:r>
            <a:r>
              <a:rPr lang="en-US" sz="1800" dirty="0" err="1">
                <a:solidFill>
                  <a:schemeClr val="dk1"/>
                </a:solidFill>
              </a:rPr>
              <a:t>metaboličke</a:t>
            </a:r>
            <a:r>
              <a:rPr lang="en-US" sz="1800" dirty="0">
                <a:solidFill>
                  <a:schemeClr val="dk1"/>
                </a:solidFill>
              </a:rPr>
              <a:t> </a:t>
            </a:r>
            <a:r>
              <a:rPr lang="en-US" sz="1800" dirty="0" err="1">
                <a:solidFill>
                  <a:schemeClr val="dk1"/>
                </a:solidFill>
              </a:rPr>
              <a:t>disfunkcije</a:t>
            </a:r>
            <a:endParaRPr sz="1800" dirty="0">
              <a:solidFill>
                <a:schemeClr val="dk1"/>
              </a:solidFill>
            </a:endParaRPr>
          </a:p>
          <a:p>
            <a:pPr marL="228600" lvl="0" indent="-228600" algn="l" rtl="0">
              <a:lnSpc>
                <a:spcPct val="120000"/>
              </a:lnSpc>
              <a:spcBef>
                <a:spcPts val="1000"/>
              </a:spcBef>
              <a:spcAft>
                <a:spcPts val="0"/>
              </a:spcAft>
              <a:buClr>
                <a:schemeClr val="dk1"/>
              </a:buClr>
              <a:buSzPts val="1800"/>
              <a:buChar char="•"/>
            </a:pPr>
            <a:r>
              <a:rPr lang="en-US" sz="1800" dirty="0" err="1">
                <a:solidFill>
                  <a:schemeClr val="dk1"/>
                </a:solidFill>
              </a:rPr>
              <a:t>Prepoznaju</a:t>
            </a:r>
            <a:r>
              <a:rPr lang="en-US" sz="1800" dirty="0">
                <a:solidFill>
                  <a:schemeClr val="dk1"/>
                </a:solidFill>
              </a:rPr>
              <a:t> </a:t>
            </a:r>
            <a:r>
              <a:rPr lang="en-US" sz="1800" dirty="0" err="1">
                <a:solidFill>
                  <a:schemeClr val="dk1"/>
                </a:solidFill>
              </a:rPr>
              <a:t>kako</a:t>
            </a:r>
            <a:r>
              <a:rPr lang="en-US" sz="1800" dirty="0">
                <a:solidFill>
                  <a:schemeClr val="dk1"/>
                </a:solidFill>
              </a:rPr>
              <a:t> </a:t>
            </a:r>
            <a:r>
              <a:rPr lang="en-US" sz="1800" dirty="0" err="1">
                <a:solidFill>
                  <a:schemeClr val="dk1"/>
                </a:solidFill>
              </a:rPr>
              <a:t>klimatske</a:t>
            </a:r>
            <a:r>
              <a:rPr lang="en-US" sz="1800" dirty="0">
                <a:solidFill>
                  <a:schemeClr val="dk1"/>
                </a:solidFill>
              </a:rPr>
              <a:t> </a:t>
            </a:r>
            <a:r>
              <a:rPr lang="en-US" sz="1800" dirty="0" err="1">
                <a:solidFill>
                  <a:schemeClr val="dk1"/>
                </a:solidFill>
              </a:rPr>
              <a:t>promene</a:t>
            </a:r>
            <a:r>
              <a:rPr lang="en-US" sz="1800" dirty="0">
                <a:solidFill>
                  <a:schemeClr val="dk1"/>
                </a:solidFill>
              </a:rPr>
              <a:t> </a:t>
            </a:r>
            <a:r>
              <a:rPr lang="en-US" sz="1800" dirty="0" err="1">
                <a:solidFill>
                  <a:schemeClr val="dk1"/>
                </a:solidFill>
              </a:rPr>
              <a:t>mogu</a:t>
            </a:r>
            <a:r>
              <a:rPr lang="en-US" sz="1800" dirty="0">
                <a:solidFill>
                  <a:schemeClr val="dk1"/>
                </a:solidFill>
              </a:rPr>
              <a:t> </a:t>
            </a:r>
            <a:r>
              <a:rPr lang="en-US" sz="1800" dirty="0" err="1">
                <a:solidFill>
                  <a:schemeClr val="dk1"/>
                </a:solidFill>
              </a:rPr>
              <a:t>uticati</a:t>
            </a:r>
            <a:r>
              <a:rPr lang="en-US" sz="1800" dirty="0">
                <a:solidFill>
                  <a:schemeClr val="dk1"/>
                </a:solidFill>
              </a:rPr>
              <a:t> </a:t>
            </a:r>
            <a:r>
              <a:rPr lang="en-US" sz="1800" dirty="0" err="1">
                <a:solidFill>
                  <a:schemeClr val="dk1"/>
                </a:solidFill>
              </a:rPr>
              <a:t>na</a:t>
            </a:r>
            <a:r>
              <a:rPr lang="en-US" sz="1800" dirty="0">
                <a:solidFill>
                  <a:schemeClr val="dk1"/>
                </a:solidFill>
              </a:rPr>
              <a:t> </a:t>
            </a:r>
            <a:r>
              <a:rPr lang="en-US" sz="1800" dirty="0" err="1">
                <a:solidFill>
                  <a:schemeClr val="dk1"/>
                </a:solidFill>
              </a:rPr>
              <a:t>druge</a:t>
            </a:r>
            <a:r>
              <a:rPr lang="en-US" sz="1800" dirty="0">
                <a:solidFill>
                  <a:schemeClr val="dk1"/>
                </a:solidFill>
              </a:rPr>
              <a:t> </a:t>
            </a:r>
            <a:r>
              <a:rPr lang="en-US" sz="1800" dirty="0" err="1">
                <a:solidFill>
                  <a:schemeClr val="dk1"/>
                </a:solidFill>
              </a:rPr>
              <a:t>promene</a:t>
            </a:r>
            <a:r>
              <a:rPr lang="en-US" sz="1800" dirty="0">
                <a:solidFill>
                  <a:schemeClr val="dk1"/>
                </a:solidFill>
              </a:rPr>
              <a:t> </a:t>
            </a:r>
            <a:r>
              <a:rPr lang="en-US" sz="1800" dirty="0" err="1">
                <a:solidFill>
                  <a:schemeClr val="dk1"/>
                </a:solidFill>
              </a:rPr>
              <a:t>životne</a:t>
            </a:r>
            <a:r>
              <a:rPr lang="en-US" sz="1800" dirty="0">
                <a:solidFill>
                  <a:schemeClr val="dk1"/>
                </a:solidFill>
              </a:rPr>
              <a:t> </a:t>
            </a:r>
            <a:r>
              <a:rPr lang="en-US" sz="1800" dirty="0" err="1">
                <a:solidFill>
                  <a:schemeClr val="dk1"/>
                </a:solidFill>
              </a:rPr>
              <a:t>sredine</a:t>
            </a:r>
            <a:r>
              <a:rPr lang="en-US" sz="1800" dirty="0">
                <a:solidFill>
                  <a:schemeClr val="dk1"/>
                </a:solidFill>
              </a:rPr>
              <a:t> </a:t>
            </a:r>
            <a:r>
              <a:rPr lang="en-US" sz="1800" dirty="0" err="1">
                <a:solidFill>
                  <a:schemeClr val="dk1"/>
                </a:solidFill>
              </a:rPr>
              <a:t>i</a:t>
            </a:r>
            <a:r>
              <a:rPr lang="en-US" sz="1800" dirty="0">
                <a:solidFill>
                  <a:schemeClr val="dk1"/>
                </a:solidFill>
              </a:rPr>
              <a:t> </a:t>
            </a:r>
            <a:r>
              <a:rPr lang="en-US" sz="1800" dirty="0" err="1">
                <a:solidFill>
                  <a:schemeClr val="dk1"/>
                </a:solidFill>
              </a:rPr>
              <a:t>njihove</a:t>
            </a:r>
            <a:r>
              <a:rPr lang="en-US" sz="1800" dirty="0">
                <a:solidFill>
                  <a:schemeClr val="dk1"/>
                </a:solidFill>
              </a:rPr>
              <a:t> </a:t>
            </a:r>
            <a:r>
              <a:rPr lang="en-US" sz="1800" dirty="0" err="1">
                <a:solidFill>
                  <a:schemeClr val="dk1"/>
                </a:solidFill>
              </a:rPr>
              <a:t>odvojene</a:t>
            </a:r>
            <a:r>
              <a:rPr lang="en-US" sz="1800" dirty="0">
                <a:solidFill>
                  <a:schemeClr val="dk1"/>
                </a:solidFill>
              </a:rPr>
              <a:t>/</a:t>
            </a:r>
            <a:r>
              <a:rPr lang="en-US" sz="1800" dirty="0" err="1">
                <a:solidFill>
                  <a:schemeClr val="dk1"/>
                </a:solidFill>
              </a:rPr>
              <a:t>kombinovane</a:t>
            </a:r>
            <a:r>
              <a:rPr lang="en-US" sz="1800" dirty="0">
                <a:solidFill>
                  <a:schemeClr val="dk1"/>
                </a:solidFill>
              </a:rPr>
              <a:t> </a:t>
            </a:r>
            <a:r>
              <a:rPr lang="en-US" sz="1800" dirty="0" err="1">
                <a:solidFill>
                  <a:schemeClr val="dk1"/>
                </a:solidFill>
              </a:rPr>
              <a:t>uticaje</a:t>
            </a:r>
            <a:r>
              <a:rPr lang="en-US" sz="1800" dirty="0">
                <a:solidFill>
                  <a:schemeClr val="dk1"/>
                </a:solidFill>
              </a:rPr>
              <a:t> </a:t>
            </a:r>
            <a:r>
              <a:rPr lang="en-US" sz="1800" dirty="0" err="1">
                <a:solidFill>
                  <a:schemeClr val="dk1"/>
                </a:solidFill>
              </a:rPr>
              <a:t>na</a:t>
            </a:r>
            <a:r>
              <a:rPr lang="en-US" sz="1800" dirty="0">
                <a:solidFill>
                  <a:schemeClr val="dk1"/>
                </a:solidFill>
              </a:rPr>
              <a:t> </a:t>
            </a:r>
            <a:r>
              <a:rPr lang="en-US" sz="1800" dirty="0" err="1">
                <a:solidFill>
                  <a:schemeClr val="dk1"/>
                </a:solidFill>
              </a:rPr>
              <a:t>pacijente</a:t>
            </a:r>
            <a:r>
              <a:rPr lang="en-US" sz="1800" dirty="0">
                <a:solidFill>
                  <a:schemeClr val="dk1"/>
                </a:solidFill>
              </a:rPr>
              <a:t> </a:t>
            </a:r>
            <a:r>
              <a:rPr lang="en-US" sz="1800" dirty="0" err="1">
                <a:solidFill>
                  <a:schemeClr val="dk1"/>
                </a:solidFill>
              </a:rPr>
              <a:t>sa</a:t>
            </a:r>
            <a:r>
              <a:rPr lang="en-US" sz="1800" dirty="0">
                <a:solidFill>
                  <a:schemeClr val="dk1"/>
                </a:solidFill>
              </a:rPr>
              <a:t> </a:t>
            </a:r>
            <a:r>
              <a:rPr lang="en-US" sz="1800" dirty="0" err="1">
                <a:solidFill>
                  <a:schemeClr val="dk1"/>
                </a:solidFill>
              </a:rPr>
              <a:t>metaboličkim</a:t>
            </a:r>
            <a:r>
              <a:rPr lang="en-US" sz="1800" dirty="0">
                <a:solidFill>
                  <a:schemeClr val="dk1"/>
                </a:solidFill>
              </a:rPr>
              <a:t> </a:t>
            </a:r>
            <a:r>
              <a:rPr lang="en-US" sz="1800" dirty="0" err="1">
                <a:solidFill>
                  <a:schemeClr val="dk1"/>
                </a:solidFill>
              </a:rPr>
              <a:t>poremećajima</a:t>
            </a:r>
            <a:endParaRPr sz="1800" dirty="0">
              <a:solidFill>
                <a:schemeClr val="dk1"/>
              </a:solidFill>
            </a:endParaRPr>
          </a:p>
          <a:p>
            <a:pPr marL="228600" lvl="0" indent="-228600" algn="l" rtl="0">
              <a:lnSpc>
                <a:spcPct val="120000"/>
              </a:lnSpc>
              <a:spcBef>
                <a:spcPts val="1000"/>
              </a:spcBef>
              <a:spcAft>
                <a:spcPts val="0"/>
              </a:spcAft>
              <a:buClr>
                <a:schemeClr val="dk1"/>
              </a:buClr>
              <a:buSzPts val="1800"/>
              <a:buChar char="•"/>
            </a:pPr>
            <a:r>
              <a:rPr lang="en-US" sz="1800" dirty="0" err="1">
                <a:solidFill>
                  <a:schemeClr val="dk1"/>
                </a:solidFill>
              </a:rPr>
              <a:t>Diskutuju</a:t>
            </a:r>
            <a:r>
              <a:rPr lang="en-US" sz="1800" dirty="0">
                <a:solidFill>
                  <a:schemeClr val="dk1"/>
                </a:solidFill>
              </a:rPr>
              <a:t> o tome </a:t>
            </a:r>
            <a:r>
              <a:rPr lang="en-US" sz="1800" dirty="0" err="1">
                <a:solidFill>
                  <a:schemeClr val="dk1"/>
                </a:solidFill>
              </a:rPr>
              <a:t>kako</a:t>
            </a:r>
            <a:r>
              <a:rPr lang="en-US" sz="1800" dirty="0">
                <a:solidFill>
                  <a:schemeClr val="dk1"/>
                </a:solidFill>
              </a:rPr>
              <a:t> </a:t>
            </a:r>
            <a:r>
              <a:rPr lang="en-US" sz="1800" dirty="0" err="1">
                <a:solidFill>
                  <a:schemeClr val="dk1"/>
                </a:solidFill>
              </a:rPr>
              <a:t>ublažavanje</a:t>
            </a:r>
            <a:r>
              <a:rPr lang="en-US" sz="1800" dirty="0">
                <a:solidFill>
                  <a:schemeClr val="dk1"/>
                </a:solidFill>
              </a:rPr>
              <a:t> </a:t>
            </a:r>
            <a:r>
              <a:rPr lang="en-US" sz="1800" dirty="0" err="1">
                <a:solidFill>
                  <a:schemeClr val="dk1"/>
                </a:solidFill>
              </a:rPr>
              <a:t>klimatskih</a:t>
            </a:r>
            <a:r>
              <a:rPr lang="en-US" sz="1800" dirty="0">
                <a:solidFill>
                  <a:schemeClr val="dk1"/>
                </a:solidFill>
              </a:rPr>
              <a:t> </a:t>
            </a:r>
            <a:r>
              <a:rPr lang="en-US" sz="1800" dirty="0" err="1">
                <a:solidFill>
                  <a:schemeClr val="dk1"/>
                </a:solidFill>
              </a:rPr>
              <a:t>promena</a:t>
            </a:r>
            <a:r>
              <a:rPr lang="en-US" sz="1800" dirty="0">
                <a:solidFill>
                  <a:schemeClr val="dk1"/>
                </a:solidFill>
              </a:rPr>
              <a:t> u </a:t>
            </a:r>
            <a:r>
              <a:rPr lang="en-US" sz="1800" dirty="0" err="1">
                <a:solidFill>
                  <a:schemeClr val="dk1"/>
                </a:solidFill>
              </a:rPr>
              <a:t>različitim</a:t>
            </a:r>
            <a:r>
              <a:rPr lang="en-US" sz="1800" dirty="0">
                <a:solidFill>
                  <a:schemeClr val="dk1"/>
                </a:solidFill>
              </a:rPr>
              <a:t> </a:t>
            </a:r>
            <a:r>
              <a:rPr lang="en-US" sz="1800" dirty="0" err="1">
                <a:solidFill>
                  <a:schemeClr val="dk1"/>
                </a:solidFill>
              </a:rPr>
              <a:t>sektorima</a:t>
            </a:r>
            <a:r>
              <a:rPr lang="en-US" sz="1800" dirty="0">
                <a:solidFill>
                  <a:schemeClr val="dk1"/>
                </a:solidFill>
              </a:rPr>
              <a:t>, </a:t>
            </a:r>
            <a:r>
              <a:rPr lang="en-US" sz="1800" dirty="0" err="1">
                <a:solidFill>
                  <a:schemeClr val="dk1"/>
                </a:solidFill>
              </a:rPr>
              <a:t>uključujući</a:t>
            </a:r>
            <a:r>
              <a:rPr lang="en-US" sz="1800" dirty="0">
                <a:solidFill>
                  <a:schemeClr val="dk1"/>
                </a:solidFill>
              </a:rPr>
              <a:t> </a:t>
            </a:r>
            <a:r>
              <a:rPr lang="en-US" sz="1800" dirty="0" err="1">
                <a:solidFill>
                  <a:schemeClr val="dk1"/>
                </a:solidFill>
              </a:rPr>
              <a:t>urbanizaciju</a:t>
            </a:r>
            <a:r>
              <a:rPr lang="en-US" sz="1800" dirty="0">
                <a:solidFill>
                  <a:schemeClr val="dk1"/>
                </a:solidFill>
              </a:rPr>
              <a:t>, transport </a:t>
            </a:r>
            <a:r>
              <a:rPr lang="en-US" sz="1800" dirty="0" err="1">
                <a:solidFill>
                  <a:schemeClr val="dk1"/>
                </a:solidFill>
              </a:rPr>
              <a:t>i</a:t>
            </a:r>
            <a:r>
              <a:rPr lang="en-US" sz="1800" dirty="0">
                <a:solidFill>
                  <a:schemeClr val="dk1"/>
                </a:solidFill>
              </a:rPr>
              <a:t> </a:t>
            </a:r>
            <a:r>
              <a:rPr lang="en-US" sz="1800" dirty="0" err="1">
                <a:solidFill>
                  <a:schemeClr val="dk1"/>
                </a:solidFill>
              </a:rPr>
              <a:t>sistem</a:t>
            </a:r>
            <a:r>
              <a:rPr lang="en-US" sz="1800" dirty="0">
                <a:solidFill>
                  <a:schemeClr val="dk1"/>
                </a:solidFill>
              </a:rPr>
              <a:t> </a:t>
            </a:r>
            <a:r>
              <a:rPr lang="en-US" sz="1800" dirty="0" err="1">
                <a:solidFill>
                  <a:schemeClr val="dk1"/>
                </a:solidFill>
              </a:rPr>
              <a:t>ishrane</a:t>
            </a:r>
            <a:r>
              <a:rPr lang="en-US" sz="1800" dirty="0">
                <a:solidFill>
                  <a:schemeClr val="dk1"/>
                </a:solidFill>
              </a:rPr>
              <a:t>, </a:t>
            </a:r>
            <a:r>
              <a:rPr lang="en-US" sz="1800" dirty="0" err="1">
                <a:solidFill>
                  <a:schemeClr val="dk1"/>
                </a:solidFill>
              </a:rPr>
              <a:t>može</a:t>
            </a:r>
            <a:r>
              <a:rPr lang="en-US" sz="1800" dirty="0">
                <a:solidFill>
                  <a:schemeClr val="dk1"/>
                </a:solidFill>
              </a:rPr>
              <a:t> </a:t>
            </a:r>
            <a:r>
              <a:rPr lang="en-US" sz="1800" dirty="0" err="1">
                <a:solidFill>
                  <a:schemeClr val="dk1"/>
                </a:solidFill>
              </a:rPr>
              <a:t>dovesti</a:t>
            </a:r>
            <a:r>
              <a:rPr lang="en-US" sz="1800" dirty="0">
                <a:solidFill>
                  <a:schemeClr val="dk1"/>
                </a:solidFill>
              </a:rPr>
              <a:t> do </a:t>
            </a:r>
            <a:r>
              <a:rPr lang="en-US" sz="1800" dirty="0" err="1">
                <a:solidFill>
                  <a:schemeClr val="dk1"/>
                </a:solidFill>
              </a:rPr>
              <a:t>zajedničkih</a:t>
            </a:r>
            <a:r>
              <a:rPr lang="en-US" sz="1800" dirty="0">
                <a:solidFill>
                  <a:schemeClr val="dk1"/>
                </a:solidFill>
              </a:rPr>
              <a:t> </a:t>
            </a:r>
            <a:r>
              <a:rPr lang="en-US" sz="1800" dirty="0" err="1">
                <a:solidFill>
                  <a:schemeClr val="dk1"/>
                </a:solidFill>
              </a:rPr>
              <a:t>zdravstvenih</a:t>
            </a:r>
            <a:r>
              <a:rPr lang="en-US" sz="1800" dirty="0">
                <a:solidFill>
                  <a:schemeClr val="dk1"/>
                </a:solidFill>
              </a:rPr>
              <a:t> </a:t>
            </a:r>
            <a:r>
              <a:rPr lang="en-US" sz="1800" dirty="0" err="1">
                <a:solidFill>
                  <a:schemeClr val="dk1"/>
                </a:solidFill>
              </a:rPr>
              <a:t>koristi</a:t>
            </a:r>
            <a:r>
              <a:rPr lang="en-US" sz="1800" dirty="0">
                <a:solidFill>
                  <a:schemeClr val="dk1"/>
                </a:solidFill>
              </a:rPr>
              <a:t> </a:t>
            </a:r>
            <a:r>
              <a:rPr lang="en-US" sz="1800" dirty="0" err="1">
                <a:solidFill>
                  <a:schemeClr val="dk1"/>
                </a:solidFill>
              </a:rPr>
              <a:t>i</a:t>
            </a:r>
            <a:r>
              <a:rPr lang="en-US" sz="1800" dirty="0">
                <a:solidFill>
                  <a:schemeClr val="dk1"/>
                </a:solidFill>
              </a:rPr>
              <a:t> </a:t>
            </a:r>
            <a:r>
              <a:rPr lang="en-US" sz="1800" dirty="0" err="1">
                <a:solidFill>
                  <a:schemeClr val="dk1"/>
                </a:solidFill>
              </a:rPr>
              <a:t>smanjenog</a:t>
            </a:r>
            <a:r>
              <a:rPr lang="en-US" sz="1800" dirty="0">
                <a:solidFill>
                  <a:schemeClr val="dk1"/>
                </a:solidFill>
              </a:rPr>
              <a:t> </a:t>
            </a:r>
            <a:r>
              <a:rPr lang="en-US" sz="1800" dirty="0" err="1">
                <a:solidFill>
                  <a:schemeClr val="dk1"/>
                </a:solidFill>
              </a:rPr>
              <a:t>zdravstvenog</a:t>
            </a:r>
            <a:r>
              <a:rPr lang="en-US" sz="1800" dirty="0">
                <a:solidFill>
                  <a:schemeClr val="dk1"/>
                </a:solidFill>
              </a:rPr>
              <a:t> </a:t>
            </a:r>
            <a:r>
              <a:rPr lang="en-US" sz="1800" dirty="0" err="1">
                <a:solidFill>
                  <a:schemeClr val="dk1"/>
                </a:solidFill>
              </a:rPr>
              <a:t>rizika</a:t>
            </a:r>
            <a:endParaRPr sz="1800" dirty="0">
              <a:solidFill>
                <a:schemeClr val="dk1"/>
              </a:solidFill>
            </a:endParaRPr>
          </a:p>
          <a:p>
            <a:pPr marL="228600" lvl="0" indent="-228600" algn="l" rtl="0">
              <a:lnSpc>
                <a:spcPct val="120000"/>
              </a:lnSpc>
              <a:spcBef>
                <a:spcPts val="1000"/>
              </a:spcBef>
              <a:spcAft>
                <a:spcPts val="0"/>
              </a:spcAft>
              <a:buClr>
                <a:schemeClr val="dk1"/>
              </a:buClr>
              <a:buSzPts val="1800"/>
              <a:buChar char="•"/>
            </a:pPr>
            <a:r>
              <a:rPr lang="en-US" sz="1800" dirty="0" err="1">
                <a:solidFill>
                  <a:schemeClr val="dk1"/>
                </a:solidFill>
              </a:rPr>
              <a:t>Identifikuju</a:t>
            </a:r>
            <a:r>
              <a:rPr lang="en-US" sz="1800" dirty="0">
                <a:solidFill>
                  <a:schemeClr val="dk1"/>
                </a:solidFill>
              </a:rPr>
              <a:t> </a:t>
            </a:r>
            <a:r>
              <a:rPr lang="en-US" sz="1800" dirty="0" err="1">
                <a:solidFill>
                  <a:schemeClr val="dk1"/>
                </a:solidFill>
              </a:rPr>
              <a:t>akcije</a:t>
            </a:r>
            <a:r>
              <a:rPr lang="en-US" sz="1800" dirty="0">
                <a:solidFill>
                  <a:schemeClr val="dk1"/>
                </a:solidFill>
              </a:rPr>
              <a:t> </a:t>
            </a:r>
            <a:r>
              <a:rPr lang="en-US" sz="1800" dirty="0" err="1">
                <a:solidFill>
                  <a:schemeClr val="dk1"/>
                </a:solidFill>
              </a:rPr>
              <a:t>koje</a:t>
            </a:r>
            <a:r>
              <a:rPr lang="en-US" sz="1800" dirty="0">
                <a:solidFill>
                  <a:schemeClr val="dk1"/>
                </a:solidFill>
              </a:rPr>
              <a:t> </a:t>
            </a:r>
            <a:r>
              <a:rPr lang="en-US" sz="1800" dirty="0" err="1">
                <a:solidFill>
                  <a:schemeClr val="dk1"/>
                </a:solidFill>
              </a:rPr>
              <a:t>zdravstveni</a:t>
            </a:r>
            <a:r>
              <a:rPr lang="en-US" sz="1800" dirty="0">
                <a:solidFill>
                  <a:schemeClr val="dk1"/>
                </a:solidFill>
              </a:rPr>
              <a:t> </a:t>
            </a:r>
            <a:r>
              <a:rPr lang="en-US" sz="1800" dirty="0" err="1">
                <a:solidFill>
                  <a:schemeClr val="dk1"/>
                </a:solidFill>
              </a:rPr>
              <a:t>radnici</a:t>
            </a:r>
            <a:r>
              <a:rPr lang="en-US" sz="1800" dirty="0">
                <a:solidFill>
                  <a:schemeClr val="dk1"/>
                </a:solidFill>
              </a:rPr>
              <a:t> </a:t>
            </a:r>
            <a:r>
              <a:rPr lang="en-US" sz="1800" dirty="0" err="1">
                <a:solidFill>
                  <a:schemeClr val="dk1"/>
                </a:solidFill>
              </a:rPr>
              <a:t>mogu</a:t>
            </a:r>
            <a:r>
              <a:rPr lang="en-US" sz="1800" dirty="0">
                <a:solidFill>
                  <a:schemeClr val="dk1"/>
                </a:solidFill>
              </a:rPr>
              <a:t> </a:t>
            </a:r>
            <a:r>
              <a:rPr lang="en-US" sz="1800" dirty="0" err="1">
                <a:solidFill>
                  <a:schemeClr val="dk1"/>
                </a:solidFill>
              </a:rPr>
              <a:t>preduzeti</a:t>
            </a:r>
            <a:r>
              <a:rPr lang="en-US" sz="1800" dirty="0">
                <a:solidFill>
                  <a:schemeClr val="dk1"/>
                </a:solidFill>
              </a:rPr>
              <a:t> da </a:t>
            </a:r>
            <a:r>
              <a:rPr lang="en-US" sz="1800" dirty="0" err="1">
                <a:solidFill>
                  <a:schemeClr val="dk1"/>
                </a:solidFill>
              </a:rPr>
              <a:t>pripreme</a:t>
            </a:r>
            <a:r>
              <a:rPr lang="en-US" sz="1800" dirty="0">
                <a:solidFill>
                  <a:schemeClr val="dk1"/>
                </a:solidFill>
              </a:rPr>
              <a:t> </a:t>
            </a:r>
            <a:r>
              <a:rPr lang="en-US" sz="1800" dirty="0" err="1">
                <a:solidFill>
                  <a:schemeClr val="dk1"/>
                </a:solidFill>
              </a:rPr>
              <a:t>populaciju</a:t>
            </a:r>
            <a:r>
              <a:rPr lang="en-US" sz="1800" dirty="0">
                <a:solidFill>
                  <a:schemeClr val="dk1"/>
                </a:solidFill>
              </a:rPr>
              <a:t> </a:t>
            </a:r>
            <a:r>
              <a:rPr lang="en-US" sz="1800" dirty="0" err="1">
                <a:solidFill>
                  <a:schemeClr val="dk1"/>
                </a:solidFill>
              </a:rPr>
              <a:t>sa</a:t>
            </a:r>
            <a:r>
              <a:rPr lang="en-US" sz="1800" dirty="0">
                <a:solidFill>
                  <a:schemeClr val="dk1"/>
                </a:solidFill>
              </a:rPr>
              <a:t> </a:t>
            </a:r>
            <a:r>
              <a:rPr lang="en-US" sz="1800" dirty="0" err="1">
                <a:solidFill>
                  <a:schemeClr val="dk1"/>
                </a:solidFill>
              </a:rPr>
              <a:t>ugroženim</a:t>
            </a:r>
            <a:r>
              <a:rPr lang="en-US" sz="1800" dirty="0">
                <a:solidFill>
                  <a:schemeClr val="dk1"/>
                </a:solidFill>
              </a:rPr>
              <a:t> </a:t>
            </a:r>
            <a:r>
              <a:rPr lang="en-US" sz="1800" dirty="0" err="1">
                <a:solidFill>
                  <a:schemeClr val="dk1"/>
                </a:solidFill>
              </a:rPr>
              <a:t>metaboličkim</a:t>
            </a:r>
            <a:r>
              <a:rPr lang="en-US" sz="1800" dirty="0">
                <a:solidFill>
                  <a:schemeClr val="dk1"/>
                </a:solidFill>
              </a:rPr>
              <a:t> </a:t>
            </a:r>
            <a:r>
              <a:rPr lang="en-US" sz="1800" dirty="0" err="1">
                <a:solidFill>
                  <a:schemeClr val="dk1"/>
                </a:solidFill>
              </a:rPr>
              <a:t>zdravljem</a:t>
            </a:r>
            <a:r>
              <a:rPr lang="en-US" sz="1800" dirty="0">
                <a:solidFill>
                  <a:schemeClr val="dk1"/>
                </a:solidFill>
              </a:rPr>
              <a:t> </a:t>
            </a:r>
            <a:r>
              <a:rPr lang="en-US" sz="1800" dirty="0" err="1">
                <a:solidFill>
                  <a:schemeClr val="dk1"/>
                </a:solidFill>
              </a:rPr>
              <a:t>za</a:t>
            </a:r>
            <a:r>
              <a:rPr lang="en-US" sz="1800" dirty="0">
                <a:solidFill>
                  <a:schemeClr val="dk1"/>
                </a:solidFill>
              </a:rPr>
              <a:t> </a:t>
            </a:r>
            <a:r>
              <a:rPr lang="en-US" sz="1800" dirty="0" err="1">
                <a:solidFill>
                  <a:schemeClr val="dk1"/>
                </a:solidFill>
              </a:rPr>
              <a:t>ekstremne</a:t>
            </a:r>
            <a:r>
              <a:rPr lang="en-US" sz="1800" dirty="0">
                <a:solidFill>
                  <a:schemeClr val="dk1"/>
                </a:solidFill>
              </a:rPr>
              <a:t> </a:t>
            </a:r>
            <a:r>
              <a:rPr lang="en-US" sz="1800" dirty="0" err="1">
                <a:solidFill>
                  <a:schemeClr val="dk1"/>
                </a:solidFill>
              </a:rPr>
              <a:t>vremenske</a:t>
            </a:r>
            <a:r>
              <a:rPr lang="en-US" sz="1800" dirty="0">
                <a:solidFill>
                  <a:schemeClr val="dk1"/>
                </a:solidFill>
              </a:rPr>
              <a:t> </a:t>
            </a:r>
            <a:r>
              <a:rPr lang="en-US" sz="1800" dirty="0" err="1">
                <a:solidFill>
                  <a:schemeClr val="dk1"/>
                </a:solidFill>
              </a:rPr>
              <a:t>prilike</a:t>
            </a:r>
            <a:r>
              <a:rPr lang="en-US" sz="1800" dirty="0">
                <a:solidFill>
                  <a:schemeClr val="dk1"/>
                </a:solidFill>
              </a:rPr>
              <a:t> </a:t>
            </a:r>
            <a:r>
              <a:rPr lang="en-US" sz="1800" dirty="0" err="1">
                <a:solidFill>
                  <a:schemeClr val="dk1"/>
                </a:solidFill>
              </a:rPr>
              <a:t>i</a:t>
            </a:r>
            <a:r>
              <a:rPr lang="en-US" sz="1800" dirty="0">
                <a:solidFill>
                  <a:schemeClr val="dk1"/>
                </a:solidFill>
              </a:rPr>
              <a:t> </a:t>
            </a:r>
            <a:r>
              <a:rPr lang="en-US" sz="1800" dirty="0" err="1">
                <a:solidFill>
                  <a:schemeClr val="dk1"/>
                </a:solidFill>
              </a:rPr>
              <a:t>prirodne</a:t>
            </a:r>
            <a:r>
              <a:rPr lang="en-US" sz="1800" dirty="0">
                <a:solidFill>
                  <a:schemeClr val="dk1"/>
                </a:solidFill>
              </a:rPr>
              <a:t> </a:t>
            </a:r>
            <a:r>
              <a:rPr lang="en-US" sz="1800" dirty="0" err="1">
                <a:solidFill>
                  <a:schemeClr val="dk1"/>
                </a:solidFill>
              </a:rPr>
              <a:t>katastrofe</a:t>
            </a:r>
            <a:endParaRPr sz="1800" dirty="0">
              <a:solidFill>
                <a:schemeClr val="dk1"/>
              </a:solidFill>
            </a:endParaRPr>
          </a:p>
          <a:p>
            <a:pPr marL="0" lvl="0" indent="0" algn="l" rtl="0">
              <a:lnSpc>
                <a:spcPct val="90000"/>
              </a:lnSpc>
              <a:spcBef>
                <a:spcPts val="1000"/>
              </a:spcBef>
              <a:spcAft>
                <a:spcPts val="0"/>
              </a:spcAft>
              <a:buClr>
                <a:srgbClr val="7F7F7F"/>
              </a:buClr>
              <a:buSzPts val="2800"/>
              <a:buNone/>
            </a:pPr>
            <a:endParaRPr dirty="0"/>
          </a:p>
        </p:txBody>
      </p:sp>
      <p:sp>
        <p:nvSpPr>
          <p:cNvPr id="107" name="Google Shape;107;p2"/>
          <p:cNvSpPr txBox="1"/>
          <p:nvPr/>
        </p:nvSpPr>
        <p:spPr>
          <a:xfrm>
            <a:off x="192504" y="972757"/>
            <a:ext cx="11896826" cy="549635"/>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481C9"/>
              </a:buClr>
              <a:buSzPts val="2400"/>
              <a:buFont typeface="Calibri"/>
              <a:buNone/>
            </a:pPr>
            <a:r>
              <a:rPr lang="en-US" sz="2400" b="0" i="0" u="none" strike="noStrike" cap="none" dirty="0">
                <a:latin typeface="Calibri"/>
                <a:ea typeface="Calibri"/>
                <a:cs typeface="Calibri"/>
                <a:sym typeface="Calibri"/>
              </a:rPr>
              <a:t>Po </a:t>
            </a:r>
            <a:r>
              <a:rPr lang="en-US" sz="2400" b="0" i="0" u="none" strike="noStrike" cap="none" dirty="0" err="1">
                <a:latin typeface="Calibri"/>
                <a:ea typeface="Calibri"/>
                <a:cs typeface="Calibri"/>
                <a:sym typeface="Calibri"/>
              </a:rPr>
              <a:t>uspešno</a:t>
            </a:r>
            <a:r>
              <a:rPr lang="en-US" sz="2400" b="0" i="0" u="none" strike="noStrike" cap="none" dirty="0">
                <a:latin typeface="Calibri"/>
                <a:ea typeface="Calibri"/>
                <a:cs typeface="Calibri"/>
                <a:sym typeface="Calibri"/>
              </a:rPr>
              <a:t> </a:t>
            </a:r>
            <a:r>
              <a:rPr lang="en-US" sz="2400" b="0" i="0" u="none" strike="noStrike" cap="none" dirty="0" err="1">
                <a:latin typeface="Calibri"/>
                <a:ea typeface="Calibri"/>
                <a:cs typeface="Calibri"/>
                <a:sym typeface="Calibri"/>
              </a:rPr>
              <a:t>završenom</a:t>
            </a:r>
            <a:r>
              <a:rPr lang="en-US" sz="2400" b="0" i="0" u="none" strike="noStrike" cap="none" dirty="0">
                <a:latin typeface="Calibri"/>
                <a:ea typeface="Calibri"/>
                <a:cs typeface="Calibri"/>
                <a:sym typeface="Calibri"/>
              </a:rPr>
              <a:t> </a:t>
            </a:r>
            <a:r>
              <a:rPr lang="en-US" sz="2400" dirty="0" err="1">
                <a:latin typeface="Calibri"/>
                <a:ea typeface="Calibri"/>
                <a:cs typeface="Calibri"/>
                <a:sym typeface="Calibri"/>
              </a:rPr>
              <a:t>predavanju</a:t>
            </a:r>
            <a:r>
              <a:rPr lang="en-US" sz="2400" b="0" i="0" u="none" strike="noStrike" cap="none" dirty="0">
                <a:latin typeface="Calibri"/>
                <a:ea typeface="Calibri"/>
                <a:cs typeface="Calibri"/>
                <a:sym typeface="Calibri"/>
              </a:rPr>
              <a:t> </a:t>
            </a:r>
            <a:r>
              <a:rPr lang="en-US" sz="2400" dirty="0" err="1">
                <a:latin typeface="Calibri"/>
                <a:ea typeface="Calibri"/>
                <a:cs typeface="Calibri"/>
                <a:sym typeface="Calibri"/>
              </a:rPr>
              <a:t>učesnici</a:t>
            </a:r>
            <a:r>
              <a:rPr lang="en-US" sz="2400" dirty="0">
                <a:latin typeface="Calibri"/>
                <a:ea typeface="Calibri"/>
                <a:cs typeface="Calibri"/>
                <a:sym typeface="Calibri"/>
              </a:rPr>
              <a:t> </a:t>
            </a:r>
            <a:r>
              <a:rPr lang="en-US" sz="2400" b="0" i="0" u="none" strike="noStrike" cap="none" dirty="0" err="1">
                <a:latin typeface="Calibri"/>
                <a:ea typeface="Calibri"/>
                <a:cs typeface="Calibri"/>
                <a:sym typeface="Calibri"/>
              </a:rPr>
              <a:t>će</a:t>
            </a:r>
            <a:r>
              <a:rPr lang="en-US" sz="2400" b="0" i="0" u="none" strike="noStrike" cap="none" dirty="0">
                <a:latin typeface="Calibri"/>
                <a:ea typeface="Calibri"/>
                <a:cs typeface="Calibri"/>
                <a:sym typeface="Calibri"/>
              </a:rPr>
              <a:t> </a:t>
            </a:r>
            <a:r>
              <a:rPr lang="en-US" sz="2400" b="0" i="0" u="none" strike="noStrike" cap="none" dirty="0" err="1">
                <a:latin typeface="Calibri"/>
                <a:ea typeface="Calibri"/>
                <a:cs typeface="Calibri"/>
                <a:sym typeface="Calibri"/>
              </a:rPr>
              <a:t>biti</a:t>
            </a:r>
            <a:r>
              <a:rPr lang="en-US" sz="2400" b="0" i="0" u="none" strike="noStrike" cap="none" dirty="0">
                <a:latin typeface="Calibri"/>
                <a:ea typeface="Calibri"/>
                <a:cs typeface="Calibri"/>
                <a:sym typeface="Calibri"/>
              </a:rPr>
              <a:t> u </a:t>
            </a:r>
            <a:r>
              <a:rPr lang="en-US" sz="2400" b="0" i="0" u="none" strike="noStrike" cap="none" dirty="0" err="1">
                <a:latin typeface="Calibri"/>
                <a:ea typeface="Calibri"/>
                <a:cs typeface="Calibri"/>
                <a:sym typeface="Calibri"/>
              </a:rPr>
              <a:t>stanju</a:t>
            </a:r>
            <a:r>
              <a:rPr lang="en-US" sz="2400" b="0" i="0" u="none" strike="noStrike" cap="none" dirty="0">
                <a:latin typeface="Calibri"/>
                <a:ea typeface="Calibri"/>
                <a:cs typeface="Calibri"/>
                <a:sym typeface="Calibri"/>
              </a:rPr>
              <a:t> da:</a:t>
            </a:r>
            <a:endParaRPr sz="2400" b="0" i="0" u="none" strike="noStrike" cap="none" dirty="0">
              <a:latin typeface="Calibri"/>
              <a:ea typeface="Calibri"/>
              <a:cs typeface="Calibri"/>
              <a:sym typeface="Calibri"/>
            </a:endParaRPr>
          </a:p>
        </p:txBody>
      </p:sp>
    </p:spTree>
    <p:extLst>
      <p:ext uri="{BB962C8B-B14F-4D97-AF65-F5344CB8AC3E}">
        <p14:creationId xmlns:p14="http://schemas.microsoft.com/office/powerpoint/2010/main" val="38783145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sp>
        <p:nvSpPr>
          <p:cNvPr id="555" name="Google Shape;555;p50"/>
          <p:cNvSpPr txBox="1">
            <a:spLocks noGrp="1"/>
          </p:cNvSpPr>
          <p:nvPr>
            <p:ph type="title"/>
          </p:nvPr>
        </p:nvSpPr>
        <p:spPr>
          <a:xfrm>
            <a:off x="402336" y="286060"/>
            <a:ext cx="11789664" cy="54963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ct val="100000"/>
              <a:buFont typeface="Calibri"/>
              <a:buNone/>
            </a:pPr>
            <a:r>
              <a:rPr lang="en-US" b="1">
                <a:solidFill>
                  <a:schemeClr val="dk1"/>
                </a:solidFill>
              </a:rPr>
              <a:t>TESTIRAJTE SVOJE ZNANJE:</a:t>
            </a:r>
            <a:endParaRPr b="1">
              <a:solidFill>
                <a:schemeClr val="dk1"/>
              </a:solidFill>
            </a:endParaRPr>
          </a:p>
        </p:txBody>
      </p:sp>
      <p:sp>
        <p:nvSpPr>
          <p:cNvPr id="556" name="Google Shape;556;p50"/>
          <p:cNvSpPr txBox="1">
            <a:spLocks noGrp="1"/>
          </p:cNvSpPr>
          <p:nvPr>
            <p:ph type="body" idx="1"/>
          </p:nvPr>
        </p:nvSpPr>
        <p:spPr>
          <a:xfrm>
            <a:off x="333336" y="849755"/>
            <a:ext cx="11525327" cy="5454866"/>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0"/>
              </a:spcAft>
              <a:buClr>
                <a:srgbClr val="000000"/>
              </a:buClr>
              <a:buSzPts val="1800"/>
              <a:buNone/>
            </a:pPr>
            <a:r>
              <a:rPr lang="en-US" sz="1800" b="1" dirty="0">
                <a:solidFill>
                  <a:srgbClr val="000000"/>
                </a:solidFill>
                <a:latin typeface="Calibri"/>
                <a:ea typeface="Calibri"/>
                <a:cs typeface="Calibri"/>
                <a:sym typeface="Calibri"/>
              </a:rPr>
              <a:t>Student </a:t>
            </a:r>
            <a:r>
              <a:rPr lang="en-US" sz="1800" b="1" dirty="0" err="1">
                <a:solidFill>
                  <a:srgbClr val="000000"/>
                </a:solidFill>
                <a:latin typeface="Calibri"/>
                <a:ea typeface="Calibri"/>
                <a:cs typeface="Calibri"/>
                <a:sym typeface="Calibri"/>
              </a:rPr>
              <a:t>treba</a:t>
            </a:r>
            <a:r>
              <a:rPr lang="en-US" sz="1800" b="1" dirty="0">
                <a:solidFill>
                  <a:srgbClr val="000000"/>
                </a:solidFill>
                <a:latin typeface="Calibri"/>
                <a:ea typeface="Calibri"/>
                <a:cs typeface="Calibri"/>
                <a:sym typeface="Calibri"/>
              </a:rPr>
              <a:t> da </a:t>
            </a:r>
            <a:r>
              <a:rPr lang="en-US" sz="1800" b="1" dirty="0" err="1">
                <a:solidFill>
                  <a:srgbClr val="000000"/>
                </a:solidFill>
                <a:latin typeface="Calibri"/>
                <a:ea typeface="Calibri"/>
                <a:cs typeface="Calibri"/>
                <a:sym typeface="Calibri"/>
              </a:rPr>
              <a:t>izabere</a:t>
            </a:r>
            <a:r>
              <a:rPr lang="en-US" sz="1800" b="1" dirty="0">
                <a:solidFill>
                  <a:srgbClr val="000000"/>
                </a:solidFill>
                <a:latin typeface="Calibri"/>
                <a:ea typeface="Calibri"/>
                <a:cs typeface="Calibri"/>
                <a:sym typeface="Calibri"/>
              </a:rPr>
              <a:t> SVE </a:t>
            </a:r>
            <a:r>
              <a:rPr lang="en-US" sz="1800" b="1" dirty="0" err="1">
                <a:solidFill>
                  <a:srgbClr val="000000"/>
                </a:solidFill>
                <a:latin typeface="Calibri"/>
                <a:ea typeface="Calibri"/>
                <a:cs typeface="Calibri"/>
                <a:sym typeface="Calibri"/>
              </a:rPr>
              <a:t>tačne</a:t>
            </a:r>
            <a:r>
              <a:rPr lang="en-US" sz="1800" b="1" dirty="0">
                <a:solidFill>
                  <a:srgbClr val="000000"/>
                </a:solidFill>
                <a:latin typeface="Calibri"/>
                <a:ea typeface="Calibri"/>
                <a:cs typeface="Calibri"/>
                <a:sym typeface="Calibri"/>
              </a:rPr>
              <a:t> </a:t>
            </a:r>
            <a:r>
              <a:rPr lang="en-US" sz="1800" b="1" dirty="0" err="1">
                <a:solidFill>
                  <a:srgbClr val="000000"/>
                </a:solidFill>
                <a:latin typeface="Calibri"/>
                <a:ea typeface="Calibri"/>
                <a:cs typeface="Calibri"/>
                <a:sym typeface="Calibri"/>
              </a:rPr>
              <a:t>odgovore</a:t>
            </a:r>
            <a:r>
              <a:rPr lang="en-US" sz="1800" b="1" dirty="0">
                <a:solidFill>
                  <a:srgbClr val="000000"/>
                </a:solidFill>
                <a:latin typeface="Calibri"/>
                <a:ea typeface="Calibri"/>
                <a:cs typeface="Calibri"/>
                <a:sym typeface="Calibri"/>
              </a:rPr>
              <a:t> u </a:t>
            </a:r>
            <a:r>
              <a:rPr lang="en-US" sz="1800" b="1" dirty="0" err="1">
                <a:solidFill>
                  <a:srgbClr val="000000"/>
                </a:solidFill>
                <a:latin typeface="Calibri"/>
                <a:ea typeface="Calibri"/>
                <a:cs typeface="Calibri"/>
                <a:sym typeface="Calibri"/>
              </a:rPr>
              <a:t>svakom</a:t>
            </a:r>
            <a:r>
              <a:rPr lang="en-US" sz="1800" b="1" dirty="0">
                <a:solidFill>
                  <a:srgbClr val="000000"/>
                </a:solidFill>
                <a:latin typeface="Calibri"/>
                <a:ea typeface="Calibri"/>
                <a:cs typeface="Calibri"/>
                <a:sym typeface="Calibri"/>
              </a:rPr>
              <a:t> </a:t>
            </a:r>
            <a:r>
              <a:rPr lang="en-US" sz="1800" b="1" dirty="0" err="1">
                <a:solidFill>
                  <a:srgbClr val="000000"/>
                </a:solidFill>
                <a:latin typeface="Calibri"/>
                <a:ea typeface="Calibri"/>
                <a:cs typeface="Calibri"/>
                <a:sym typeface="Calibri"/>
              </a:rPr>
              <a:t>pitanju</a:t>
            </a:r>
            <a:r>
              <a:rPr lang="en-US" sz="1800" b="1" dirty="0">
                <a:solidFill>
                  <a:srgbClr val="000000"/>
                </a:solidFill>
                <a:latin typeface="Calibri"/>
                <a:ea typeface="Calibri"/>
                <a:cs typeface="Calibri"/>
                <a:sym typeface="Calibri"/>
              </a:rPr>
              <a:t> (</a:t>
            </a:r>
            <a:r>
              <a:rPr lang="en-US" sz="1800" b="1" dirty="0" err="1">
                <a:solidFill>
                  <a:srgbClr val="000000"/>
                </a:solidFill>
                <a:latin typeface="Calibri"/>
                <a:ea typeface="Calibri"/>
                <a:cs typeface="Calibri"/>
                <a:sym typeface="Calibri"/>
              </a:rPr>
              <a:t>više</a:t>
            </a:r>
            <a:r>
              <a:rPr lang="en-US" sz="1800" b="1" dirty="0">
                <a:solidFill>
                  <a:srgbClr val="000000"/>
                </a:solidFill>
                <a:latin typeface="Calibri"/>
                <a:ea typeface="Calibri"/>
                <a:cs typeface="Calibri"/>
                <a:sym typeface="Calibri"/>
              </a:rPr>
              <a:t> </a:t>
            </a:r>
            <a:r>
              <a:rPr lang="en-US" sz="1800" b="1" dirty="0" err="1">
                <a:solidFill>
                  <a:srgbClr val="000000"/>
                </a:solidFill>
                <a:latin typeface="Calibri"/>
                <a:ea typeface="Calibri"/>
                <a:cs typeface="Calibri"/>
                <a:sym typeface="Calibri"/>
              </a:rPr>
              <a:t>odgovora</a:t>
            </a:r>
            <a:r>
              <a:rPr lang="en-US" sz="1800" b="1" dirty="0">
                <a:solidFill>
                  <a:srgbClr val="000000"/>
                </a:solidFill>
                <a:latin typeface="Calibri"/>
                <a:ea typeface="Calibri"/>
                <a:cs typeface="Calibri"/>
                <a:sym typeface="Calibri"/>
              </a:rPr>
              <a:t>):</a:t>
            </a:r>
            <a:endParaRPr sz="1800" dirty="0">
              <a:latin typeface="Times New Roman"/>
              <a:ea typeface="Times New Roman"/>
              <a:cs typeface="Times New Roman"/>
              <a:sym typeface="Times New Roman"/>
            </a:endParaRPr>
          </a:p>
          <a:p>
            <a:pPr marL="342900" marR="0" lvl="0" indent="-342900" algn="l" rtl="0">
              <a:lnSpc>
                <a:spcPct val="120000"/>
              </a:lnSpc>
              <a:spcBef>
                <a:spcPts val="0"/>
              </a:spcBef>
              <a:spcAft>
                <a:spcPts val="0"/>
              </a:spcAft>
              <a:buClr>
                <a:srgbClr val="000000"/>
              </a:buClr>
              <a:buSzPts val="1800"/>
              <a:buFont typeface="+mj-lt"/>
              <a:buAutoNum type="arabicPeriod"/>
            </a:pPr>
            <a:r>
              <a:rPr lang="en-US" sz="1800" dirty="0">
                <a:solidFill>
                  <a:srgbClr val="000000"/>
                </a:solidFill>
                <a:latin typeface="Calibri"/>
                <a:ea typeface="Calibri"/>
                <a:cs typeface="Calibri"/>
                <a:sym typeface="Calibri"/>
              </a:rPr>
              <a:t>Koji </a:t>
            </a:r>
            <a:r>
              <a:rPr lang="en-US" sz="1800" dirty="0" err="1">
                <a:solidFill>
                  <a:srgbClr val="000000"/>
                </a:solidFill>
                <a:latin typeface="Calibri"/>
                <a:ea typeface="Calibri"/>
                <a:cs typeface="Calibri"/>
                <a:sym typeface="Calibri"/>
              </a:rPr>
              <a:t>su</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mogući</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putevi</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za</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pogoršanje</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bolesti</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kod</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pacijenata</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sa</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dijabetesom</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izloženih</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ekstremnoj</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vrućini</a:t>
            </a:r>
            <a:r>
              <a:rPr lang="en-US" sz="1800" dirty="0">
                <a:solidFill>
                  <a:srgbClr val="000000"/>
                </a:solidFill>
                <a:latin typeface="Calibri"/>
                <a:ea typeface="Calibri"/>
                <a:cs typeface="Calibri"/>
                <a:sym typeface="Calibri"/>
              </a:rPr>
              <a:t>?</a:t>
            </a:r>
            <a:endParaRPr sz="1800" dirty="0">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a:pPr>
            <a:r>
              <a:rPr lang="en-US" sz="1800" dirty="0" err="1">
                <a:latin typeface="Calibri"/>
                <a:ea typeface="Calibri"/>
                <a:cs typeface="Calibri"/>
                <a:sym typeface="Calibri"/>
              </a:rPr>
              <a:t>smanjen</a:t>
            </a:r>
            <a:r>
              <a:rPr lang="en-US" sz="1800" dirty="0">
                <a:latin typeface="Calibri"/>
                <a:ea typeface="Calibri"/>
                <a:cs typeface="Calibri"/>
                <a:sym typeface="Calibri"/>
              </a:rPr>
              <a:t> </a:t>
            </a:r>
            <a:r>
              <a:rPr lang="en-US" sz="1800" dirty="0" err="1">
                <a:latin typeface="Calibri"/>
                <a:ea typeface="Calibri"/>
                <a:cs typeface="Calibri"/>
                <a:sym typeface="Calibri"/>
              </a:rPr>
              <a:t>protok</a:t>
            </a:r>
            <a:r>
              <a:rPr lang="en-US" sz="1800" dirty="0">
                <a:latin typeface="Calibri"/>
                <a:ea typeface="Calibri"/>
                <a:cs typeface="Calibri"/>
                <a:sym typeface="Calibri"/>
              </a:rPr>
              <a:t> </a:t>
            </a:r>
            <a:r>
              <a:rPr lang="en-US" sz="1800" dirty="0" err="1">
                <a:latin typeface="Calibri"/>
                <a:ea typeface="Calibri"/>
                <a:cs typeface="Calibri"/>
                <a:sym typeface="Calibri"/>
              </a:rPr>
              <a:t>krvi</a:t>
            </a:r>
            <a:r>
              <a:rPr lang="en-US" sz="1800" dirty="0">
                <a:latin typeface="Calibri"/>
                <a:ea typeface="Calibri"/>
                <a:cs typeface="Calibri"/>
                <a:sym typeface="Calibri"/>
              </a:rPr>
              <a:t> u </a:t>
            </a:r>
            <a:r>
              <a:rPr lang="en-US" sz="1800" dirty="0" err="1">
                <a:latin typeface="Calibri"/>
                <a:ea typeface="Calibri"/>
                <a:cs typeface="Calibri"/>
                <a:sym typeface="Calibri"/>
              </a:rPr>
              <a:t>koži</a:t>
            </a:r>
            <a:endParaRPr sz="1800" dirty="0">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a:pPr>
            <a:r>
              <a:rPr lang="en-US" sz="1800" dirty="0" err="1">
                <a:latin typeface="Calibri"/>
                <a:ea typeface="Calibri"/>
                <a:cs typeface="Calibri"/>
                <a:sym typeface="Calibri"/>
              </a:rPr>
              <a:t>povećan</a:t>
            </a:r>
            <a:r>
              <a:rPr lang="en-US" sz="1800" dirty="0">
                <a:latin typeface="Calibri"/>
                <a:ea typeface="Calibri"/>
                <a:cs typeface="Calibri"/>
                <a:sym typeface="Calibri"/>
              </a:rPr>
              <a:t> </a:t>
            </a:r>
            <a:r>
              <a:rPr lang="en-US" sz="1800" dirty="0" err="1">
                <a:latin typeface="Calibri"/>
                <a:ea typeface="Calibri"/>
                <a:cs typeface="Calibri"/>
                <a:sym typeface="Calibri"/>
              </a:rPr>
              <a:t>gubitak</a:t>
            </a:r>
            <a:r>
              <a:rPr lang="en-US" sz="1800" dirty="0">
                <a:latin typeface="Calibri"/>
                <a:ea typeface="Calibri"/>
                <a:cs typeface="Calibri"/>
                <a:sym typeface="Calibri"/>
              </a:rPr>
              <a:t> </a:t>
            </a:r>
            <a:r>
              <a:rPr lang="en-US" sz="1800" dirty="0" err="1">
                <a:latin typeface="Calibri"/>
                <a:ea typeface="Calibri"/>
                <a:cs typeface="Calibri"/>
                <a:sym typeface="Calibri"/>
              </a:rPr>
              <a:t>toplote</a:t>
            </a:r>
            <a:endParaRPr sz="1800" dirty="0">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a:pPr>
            <a:r>
              <a:rPr lang="en-US" sz="1800" dirty="0" err="1">
                <a:latin typeface="Calibri"/>
                <a:ea typeface="Calibri"/>
                <a:cs typeface="Calibri"/>
                <a:sym typeface="Calibri"/>
              </a:rPr>
              <a:t>smanjena</a:t>
            </a:r>
            <a:r>
              <a:rPr lang="en-US" sz="1800" dirty="0">
                <a:latin typeface="Calibri"/>
                <a:ea typeface="Calibri"/>
                <a:cs typeface="Calibri"/>
                <a:sym typeface="Calibri"/>
              </a:rPr>
              <a:t> </a:t>
            </a:r>
            <a:r>
              <a:rPr lang="en-US" sz="1800" dirty="0" err="1">
                <a:latin typeface="Calibri"/>
                <a:ea typeface="Calibri"/>
                <a:cs typeface="Calibri"/>
                <a:sym typeface="Calibri"/>
              </a:rPr>
              <a:t>stopa</a:t>
            </a:r>
            <a:r>
              <a:rPr lang="en-US" sz="1800" dirty="0">
                <a:latin typeface="Calibri"/>
                <a:ea typeface="Calibri"/>
                <a:cs typeface="Calibri"/>
                <a:sym typeface="Calibri"/>
              </a:rPr>
              <a:t> </a:t>
            </a:r>
            <a:r>
              <a:rPr lang="en-US" sz="1800" dirty="0" err="1">
                <a:latin typeface="Calibri"/>
                <a:ea typeface="Calibri"/>
                <a:cs typeface="Calibri"/>
                <a:sym typeface="Calibri"/>
              </a:rPr>
              <a:t>znojenja</a:t>
            </a:r>
            <a:endParaRPr sz="1800" dirty="0">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a:pPr>
            <a:r>
              <a:rPr lang="en-US" sz="1800" dirty="0" err="1">
                <a:latin typeface="Calibri"/>
                <a:ea typeface="Calibri"/>
                <a:cs typeface="Calibri"/>
                <a:sym typeface="Calibri"/>
              </a:rPr>
              <a:t>povećana</a:t>
            </a:r>
            <a:r>
              <a:rPr lang="en-US" sz="1800" dirty="0">
                <a:latin typeface="Calibri"/>
                <a:ea typeface="Calibri"/>
                <a:cs typeface="Calibri"/>
                <a:sym typeface="Calibri"/>
              </a:rPr>
              <a:t> </a:t>
            </a:r>
            <a:r>
              <a:rPr lang="en-US" sz="1800" dirty="0" err="1">
                <a:latin typeface="Calibri"/>
                <a:ea typeface="Calibri"/>
                <a:cs typeface="Calibri"/>
                <a:sym typeface="Calibri"/>
              </a:rPr>
              <a:t>telesna</a:t>
            </a:r>
            <a:r>
              <a:rPr lang="en-US" sz="1800" dirty="0">
                <a:latin typeface="Calibri"/>
                <a:ea typeface="Calibri"/>
                <a:cs typeface="Calibri"/>
                <a:sym typeface="Calibri"/>
              </a:rPr>
              <a:t> </a:t>
            </a:r>
            <a:r>
              <a:rPr lang="en-US" sz="1800" dirty="0" err="1">
                <a:latin typeface="Calibri"/>
                <a:ea typeface="Calibri"/>
                <a:cs typeface="Calibri"/>
                <a:sym typeface="Calibri"/>
              </a:rPr>
              <a:t>temperatura</a:t>
            </a:r>
            <a:endParaRPr sz="1800" dirty="0">
              <a:latin typeface="Times New Roman"/>
              <a:ea typeface="Times New Roman"/>
              <a:cs typeface="Times New Roman"/>
              <a:sym typeface="Times New Roman"/>
            </a:endParaRPr>
          </a:p>
          <a:p>
            <a:pPr marL="342900" marR="0" lvl="0" indent="-342900" algn="l" rtl="0">
              <a:lnSpc>
                <a:spcPct val="120000"/>
              </a:lnSpc>
              <a:spcBef>
                <a:spcPts val="0"/>
              </a:spcBef>
              <a:spcAft>
                <a:spcPts val="0"/>
              </a:spcAft>
              <a:buClr>
                <a:srgbClr val="000000"/>
              </a:buClr>
              <a:buSzPts val="1800"/>
              <a:buFont typeface="Calibri"/>
              <a:buAutoNum type="arabicPeriod" startAt="2"/>
            </a:pPr>
            <a:r>
              <a:rPr lang="en-US" sz="1800" dirty="0" err="1">
                <a:latin typeface="Calibri"/>
                <a:ea typeface="Calibri"/>
                <a:cs typeface="Calibri"/>
                <a:sym typeface="Calibri"/>
              </a:rPr>
              <a:t>Koja</a:t>
            </a:r>
            <a:r>
              <a:rPr lang="en-US" sz="1800" dirty="0">
                <a:latin typeface="Calibri"/>
                <a:ea typeface="Calibri"/>
                <a:cs typeface="Calibri"/>
                <a:sym typeface="Calibri"/>
              </a:rPr>
              <a:t> </a:t>
            </a:r>
            <a:r>
              <a:rPr lang="en-US" sz="1800" dirty="0" err="1">
                <a:latin typeface="Calibri"/>
                <a:ea typeface="Calibri"/>
                <a:cs typeface="Calibri"/>
                <a:sym typeface="Calibri"/>
              </a:rPr>
              <a:t>starija</a:t>
            </a:r>
            <a:r>
              <a:rPr lang="en-US" sz="1800" dirty="0">
                <a:latin typeface="Calibri"/>
                <a:ea typeface="Calibri"/>
                <a:cs typeface="Calibri"/>
                <a:sym typeface="Calibri"/>
              </a:rPr>
              <a:t> </a:t>
            </a:r>
            <a:r>
              <a:rPr lang="en-US" sz="1800" dirty="0" err="1">
                <a:latin typeface="Calibri"/>
                <a:ea typeface="Calibri"/>
                <a:cs typeface="Calibri"/>
                <a:sym typeface="Calibri"/>
              </a:rPr>
              <a:t>populacija</a:t>
            </a:r>
            <a:r>
              <a:rPr lang="en-US" sz="1800" dirty="0">
                <a:latin typeface="Calibri"/>
                <a:ea typeface="Calibri"/>
                <a:cs typeface="Calibri"/>
                <a:sym typeface="Calibri"/>
              </a:rPr>
              <a:t> je </a:t>
            </a:r>
            <a:r>
              <a:rPr lang="en-US" sz="1800" dirty="0" err="1">
                <a:latin typeface="Calibri"/>
                <a:ea typeface="Calibri"/>
                <a:cs typeface="Calibri"/>
                <a:sym typeface="Calibri"/>
              </a:rPr>
              <a:t>posebno</a:t>
            </a:r>
            <a:r>
              <a:rPr lang="en-US" sz="1800" dirty="0">
                <a:latin typeface="Calibri"/>
                <a:ea typeface="Calibri"/>
                <a:cs typeface="Calibri"/>
                <a:sym typeface="Calibri"/>
              </a:rPr>
              <a:t> </a:t>
            </a:r>
            <a:r>
              <a:rPr lang="en-US" sz="1800" dirty="0" err="1">
                <a:latin typeface="Calibri"/>
                <a:ea typeface="Calibri"/>
                <a:cs typeface="Calibri"/>
                <a:sym typeface="Calibri"/>
              </a:rPr>
              <a:t>podložna</a:t>
            </a:r>
            <a:r>
              <a:rPr lang="en-US" sz="1800" dirty="0">
                <a:latin typeface="Calibri"/>
                <a:ea typeface="Calibri"/>
                <a:cs typeface="Calibri"/>
                <a:sym typeface="Calibri"/>
              </a:rPr>
              <a:t> </a:t>
            </a:r>
            <a:r>
              <a:rPr lang="en-US" sz="1800" dirty="0" err="1">
                <a:latin typeface="Calibri"/>
                <a:ea typeface="Calibri"/>
                <a:cs typeface="Calibri"/>
                <a:sym typeface="Calibri"/>
              </a:rPr>
              <a:t>izloženosti</a:t>
            </a:r>
            <a:r>
              <a:rPr lang="en-US" sz="1800" dirty="0">
                <a:latin typeface="Calibri"/>
                <a:ea typeface="Calibri"/>
                <a:cs typeface="Calibri"/>
                <a:sym typeface="Calibri"/>
              </a:rPr>
              <a:t> </a:t>
            </a:r>
            <a:r>
              <a:rPr lang="en-US" sz="1800" dirty="0" err="1">
                <a:latin typeface="Calibri"/>
                <a:ea typeface="Calibri"/>
                <a:cs typeface="Calibri"/>
                <a:sym typeface="Calibri"/>
              </a:rPr>
              <a:t>toploti</a:t>
            </a:r>
            <a:r>
              <a:rPr lang="en-US" sz="1800" dirty="0">
                <a:latin typeface="Calibri"/>
                <a:ea typeface="Calibri"/>
                <a:cs typeface="Calibri"/>
                <a:sym typeface="Calibri"/>
              </a:rPr>
              <a:t>?</a:t>
            </a:r>
            <a:endParaRPr sz="1800" dirty="0">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startAt="2"/>
            </a:pPr>
            <a:r>
              <a:rPr lang="en-US" sz="1800" dirty="0" err="1">
                <a:latin typeface="Calibri"/>
                <a:ea typeface="Calibri"/>
                <a:cs typeface="Calibri"/>
                <a:sym typeface="Calibri"/>
              </a:rPr>
              <a:t>hronična</a:t>
            </a:r>
            <a:r>
              <a:rPr lang="en-US" sz="1800" dirty="0">
                <a:latin typeface="Calibri"/>
                <a:ea typeface="Calibri"/>
                <a:cs typeface="Calibri"/>
                <a:sym typeface="Calibri"/>
              </a:rPr>
              <a:t> </a:t>
            </a:r>
            <a:r>
              <a:rPr lang="en-US" sz="1800" dirty="0" err="1">
                <a:latin typeface="Calibri"/>
                <a:ea typeface="Calibri"/>
                <a:cs typeface="Calibri"/>
                <a:sym typeface="Calibri"/>
              </a:rPr>
              <a:t>zdravstvena</a:t>
            </a:r>
            <a:r>
              <a:rPr lang="en-US" sz="1800" dirty="0">
                <a:latin typeface="Calibri"/>
                <a:ea typeface="Calibri"/>
                <a:cs typeface="Calibri"/>
                <a:sym typeface="Calibri"/>
              </a:rPr>
              <a:t> </a:t>
            </a:r>
            <a:r>
              <a:rPr lang="en-US" sz="1800" dirty="0" err="1">
                <a:latin typeface="Calibri"/>
                <a:ea typeface="Calibri"/>
                <a:cs typeface="Calibri"/>
                <a:sym typeface="Calibri"/>
              </a:rPr>
              <a:t>stanja</a:t>
            </a:r>
            <a:r>
              <a:rPr lang="en-US" sz="1800" dirty="0">
                <a:latin typeface="Calibri"/>
                <a:ea typeface="Calibri"/>
                <a:cs typeface="Calibri"/>
                <a:sym typeface="Calibri"/>
              </a:rPr>
              <a:t> </a:t>
            </a:r>
            <a:r>
              <a:rPr lang="en-US" sz="1800" dirty="0" err="1">
                <a:latin typeface="Calibri"/>
                <a:ea typeface="Calibri"/>
                <a:cs typeface="Calibri"/>
                <a:sym typeface="Calibri"/>
              </a:rPr>
              <a:t>povezana</a:t>
            </a:r>
            <a:r>
              <a:rPr lang="en-US" sz="1800" dirty="0">
                <a:latin typeface="Calibri"/>
                <a:ea typeface="Calibri"/>
                <a:cs typeface="Calibri"/>
                <a:sym typeface="Calibri"/>
              </a:rPr>
              <a:t> </a:t>
            </a:r>
            <a:r>
              <a:rPr lang="en-US" sz="1800" dirty="0" err="1">
                <a:latin typeface="Calibri"/>
                <a:ea typeface="Calibri"/>
                <a:cs typeface="Calibri"/>
                <a:sym typeface="Calibri"/>
              </a:rPr>
              <a:t>sa</a:t>
            </a:r>
            <a:r>
              <a:rPr lang="en-US" sz="1800" dirty="0">
                <a:latin typeface="Calibri"/>
                <a:ea typeface="Calibri"/>
                <a:cs typeface="Calibri"/>
                <a:sym typeface="Calibri"/>
              </a:rPr>
              <a:t> </a:t>
            </a:r>
            <a:r>
              <a:rPr lang="en-US" sz="1800" dirty="0" err="1">
                <a:latin typeface="Calibri"/>
                <a:ea typeface="Calibri"/>
                <a:cs typeface="Calibri"/>
                <a:sym typeface="Calibri"/>
              </a:rPr>
              <a:t>starenjem</a:t>
            </a:r>
            <a:endParaRPr sz="1800" dirty="0">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startAt="2"/>
            </a:pPr>
            <a:r>
              <a:rPr lang="en-US" sz="1800" dirty="0" err="1">
                <a:latin typeface="Calibri"/>
                <a:ea typeface="Calibri"/>
                <a:cs typeface="Calibri"/>
                <a:sym typeface="Calibri"/>
              </a:rPr>
              <a:t>poremećena</a:t>
            </a:r>
            <a:r>
              <a:rPr lang="en-US" sz="1800" dirty="0">
                <a:latin typeface="Calibri"/>
                <a:ea typeface="Calibri"/>
                <a:cs typeface="Calibri"/>
                <a:sym typeface="Calibri"/>
              </a:rPr>
              <a:t> </a:t>
            </a:r>
            <a:r>
              <a:rPr lang="en-US" sz="1800" dirty="0" err="1">
                <a:latin typeface="Calibri"/>
                <a:ea typeface="Calibri"/>
                <a:cs typeface="Calibri"/>
                <a:sym typeface="Calibri"/>
              </a:rPr>
              <a:t>ravnoteža</a:t>
            </a:r>
            <a:r>
              <a:rPr lang="en-US" sz="1800" dirty="0">
                <a:latin typeface="Calibri"/>
                <a:ea typeface="Calibri"/>
                <a:cs typeface="Calibri"/>
                <a:sym typeface="Calibri"/>
              </a:rPr>
              <a:t> </a:t>
            </a:r>
            <a:r>
              <a:rPr lang="en-US" sz="1800" dirty="0" err="1">
                <a:latin typeface="Calibri"/>
                <a:ea typeface="Calibri"/>
                <a:cs typeface="Calibri"/>
                <a:sym typeface="Calibri"/>
              </a:rPr>
              <a:t>tečnosti</a:t>
            </a:r>
            <a:r>
              <a:rPr lang="en-US" sz="1800" dirty="0">
                <a:latin typeface="Calibri"/>
                <a:ea typeface="Calibri"/>
                <a:cs typeface="Calibri"/>
                <a:sym typeface="Calibri"/>
              </a:rPr>
              <a:t> </a:t>
            </a:r>
            <a:r>
              <a:rPr lang="en-US" sz="1800" dirty="0" err="1">
                <a:latin typeface="Calibri"/>
                <a:ea typeface="Calibri"/>
                <a:cs typeface="Calibri"/>
                <a:sym typeface="Calibri"/>
              </a:rPr>
              <a:t>i</a:t>
            </a:r>
            <a:r>
              <a:rPr lang="en-US" sz="1800" dirty="0">
                <a:latin typeface="Calibri"/>
                <a:ea typeface="Calibri"/>
                <a:cs typeface="Calibri"/>
                <a:sym typeface="Calibri"/>
              </a:rPr>
              <a:t> </a:t>
            </a:r>
            <a:r>
              <a:rPr lang="en-US" sz="1800" dirty="0" err="1">
                <a:latin typeface="Calibri"/>
                <a:ea typeface="Calibri"/>
                <a:cs typeface="Calibri"/>
                <a:sym typeface="Calibri"/>
              </a:rPr>
              <a:t>elektrolita</a:t>
            </a:r>
            <a:endParaRPr sz="1800" dirty="0">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startAt="2"/>
            </a:pPr>
            <a:r>
              <a:rPr lang="en-US" sz="1800" dirty="0" err="1">
                <a:latin typeface="Calibri"/>
                <a:ea typeface="Calibri"/>
                <a:cs typeface="Calibri"/>
                <a:sym typeface="Calibri"/>
              </a:rPr>
              <a:t>povećan</a:t>
            </a:r>
            <a:r>
              <a:rPr lang="en-US" sz="1800" dirty="0">
                <a:latin typeface="Calibri"/>
                <a:ea typeface="Calibri"/>
                <a:cs typeface="Calibri"/>
                <a:sym typeface="Calibri"/>
              </a:rPr>
              <a:t> </a:t>
            </a:r>
            <a:r>
              <a:rPr lang="en-US" sz="1800" dirty="0" err="1">
                <a:latin typeface="Calibri"/>
                <a:ea typeface="Calibri"/>
                <a:cs typeface="Calibri"/>
                <a:sym typeface="Calibri"/>
              </a:rPr>
              <a:t>protok</a:t>
            </a:r>
            <a:r>
              <a:rPr lang="en-US" sz="1800" dirty="0">
                <a:latin typeface="Calibri"/>
                <a:ea typeface="Calibri"/>
                <a:cs typeface="Calibri"/>
                <a:sym typeface="Calibri"/>
              </a:rPr>
              <a:t> </a:t>
            </a:r>
            <a:r>
              <a:rPr lang="en-US" sz="1800" dirty="0" err="1">
                <a:latin typeface="Calibri"/>
                <a:ea typeface="Calibri"/>
                <a:cs typeface="Calibri"/>
                <a:sym typeface="Calibri"/>
              </a:rPr>
              <a:t>krvi</a:t>
            </a:r>
            <a:r>
              <a:rPr lang="en-US" sz="1800" dirty="0">
                <a:latin typeface="Calibri"/>
                <a:ea typeface="Calibri"/>
                <a:cs typeface="Calibri"/>
                <a:sym typeface="Calibri"/>
              </a:rPr>
              <a:t> u </a:t>
            </a:r>
            <a:r>
              <a:rPr lang="en-US" sz="1800" dirty="0" err="1">
                <a:latin typeface="Calibri"/>
                <a:ea typeface="Calibri"/>
                <a:cs typeface="Calibri"/>
                <a:sym typeface="Calibri"/>
              </a:rPr>
              <a:t>koži</a:t>
            </a:r>
            <a:endParaRPr sz="1800" dirty="0">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startAt="2"/>
            </a:pPr>
            <a:r>
              <a:rPr lang="en-US" sz="1800" dirty="0" err="1">
                <a:latin typeface="Calibri"/>
                <a:ea typeface="Calibri"/>
                <a:cs typeface="Calibri"/>
                <a:sym typeface="Calibri"/>
              </a:rPr>
              <a:t>polifarmacija</a:t>
            </a:r>
            <a:endParaRPr sz="1800" dirty="0">
              <a:latin typeface="Times New Roman"/>
              <a:ea typeface="Times New Roman"/>
              <a:cs typeface="Times New Roman"/>
              <a:sym typeface="Times New Roman"/>
            </a:endParaRPr>
          </a:p>
          <a:p>
            <a:pPr marL="342900" marR="0" lvl="0" indent="-342900" algn="l" rtl="0">
              <a:lnSpc>
                <a:spcPct val="120000"/>
              </a:lnSpc>
              <a:spcBef>
                <a:spcPts val="0"/>
              </a:spcBef>
              <a:spcAft>
                <a:spcPts val="0"/>
              </a:spcAft>
              <a:buClr>
                <a:srgbClr val="000000"/>
              </a:buClr>
              <a:buSzPts val="1800"/>
              <a:buFont typeface="Calibri"/>
              <a:buAutoNum type="arabicPeriod" startAt="2"/>
            </a:pPr>
            <a:r>
              <a:rPr lang="en-US" sz="1800" dirty="0">
                <a:latin typeface="Calibri"/>
                <a:ea typeface="Calibri"/>
                <a:cs typeface="Calibri"/>
                <a:sym typeface="Calibri"/>
              </a:rPr>
              <a:t>Koji </a:t>
            </a:r>
            <a:r>
              <a:rPr lang="en-US" sz="1800" dirty="0" err="1">
                <a:latin typeface="Calibri"/>
                <a:ea typeface="Calibri"/>
                <a:cs typeface="Calibri"/>
                <a:sym typeface="Calibri"/>
              </a:rPr>
              <a:t>su</a:t>
            </a:r>
            <a:r>
              <a:rPr lang="en-US" sz="1800" dirty="0">
                <a:latin typeface="Calibri"/>
                <a:ea typeface="Calibri"/>
                <a:cs typeface="Calibri"/>
                <a:sym typeface="Calibri"/>
              </a:rPr>
              <a:t> </a:t>
            </a:r>
            <a:r>
              <a:rPr lang="en-US" sz="1800" dirty="0" err="1">
                <a:latin typeface="Calibri"/>
                <a:ea typeface="Calibri"/>
                <a:cs typeface="Calibri"/>
                <a:sym typeface="Calibri"/>
              </a:rPr>
              <a:t>glavni</a:t>
            </a:r>
            <a:r>
              <a:rPr lang="en-US" sz="1800" dirty="0">
                <a:latin typeface="Calibri"/>
                <a:ea typeface="Calibri"/>
                <a:cs typeface="Calibri"/>
                <a:sym typeface="Calibri"/>
              </a:rPr>
              <a:t> </a:t>
            </a:r>
            <a:r>
              <a:rPr lang="en-US" sz="1800" dirty="0" err="1">
                <a:latin typeface="Calibri"/>
                <a:ea typeface="Calibri"/>
                <a:cs typeface="Calibri"/>
                <a:sym typeface="Calibri"/>
              </a:rPr>
              <a:t>uticajni</a:t>
            </a:r>
            <a:r>
              <a:rPr lang="en-US" sz="1800" dirty="0">
                <a:latin typeface="Calibri"/>
                <a:ea typeface="Calibri"/>
                <a:cs typeface="Calibri"/>
                <a:sym typeface="Calibri"/>
              </a:rPr>
              <a:t> </a:t>
            </a:r>
            <a:r>
              <a:rPr lang="en-US" sz="1800" dirty="0" err="1">
                <a:latin typeface="Calibri"/>
                <a:ea typeface="Calibri"/>
                <a:cs typeface="Calibri"/>
                <a:sym typeface="Calibri"/>
              </a:rPr>
              <a:t>sociokulturni</a:t>
            </a:r>
            <a:r>
              <a:rPr lang="en-US" sz="1800" dirty="0">
                <a:latin typeface="Calibri"/>
                <a:ea typeface="Calibri"/>
                <a:cs typeface="Calibri"/>
                <a:sym typeface="Calibri"/>
              </a:rPr>
              <a:t> </a:t>
            </a:r>
            <a:r>
              <a:rPr lang="en-US" sz="1800" dirty="0" err="1">
                <a:latin typeface="Calibri"/>
                <a:ea typeface="Calibri"/>
                <a:cs typeface="Calibri"/>
                <a:sym typeface="Calibri"/>
              </a:rPr>
              <a:t>vektori</a:t>
            </a:r>
            <a:r>
              <a:rPr lang="en-US" sz="1800" dirty="0">
                <a:latin typeface="Calibri"/>
                <a:ea typeface="Calibri"/>
                <a:cs typeface="Calibri"/>
                <a:sym typeface="Calibri"/>
              </a:rPr>
              <a:t> </a:t>
            </a:r>
            <a:r>
              <a:rPr lang="en-US" sz="1800" dirty="0" err="1">
                <a:latin typeface="Calibri"/>
                <a:ea typeface="Calibri"/>
                <a:cs typeface="Calibri"/>
                <a:sym typeface="Calibri"/>
              </a:rPr>
              <a:t>koje</a:t>
            </a:r>
            <a:r>
              <a:rPr lang="en-US" sz="1800" dirty="0">
                <a:latin typeface="Calibri"/>
                <a:ea typeface="Calibri"/>
                <a:cs typeface="Calibri"/>
                <a:sym typeface="Calibri"/>
              </a:rPr>
              <a:t> dele KP </a:t>
            </a:r>
            <a:r>
              <a:rPr lang="en-US" sz="1800" dirty="0" err="1">
                <a:latin typeface="Calibri"/>
                <a:ea typeface="Calibri"/>
                <a:cs typeface="Calibri"/>
                <a:sym typeface="Calibri"/>
              </a:rPr>
              <a:t>i</a:t>
            </a:r>
            <a:r>
              <a:rPr lang="en-US" sz="1800" dirty="0">
                <a:latin typeface="Calibri"/>
                <a:ea typeface="Calibri"/>
                <a:cs typeface="Calibri"/>
                <a:sym typeface="Calibri"/>
              </a:rPr>
              <a:t> </a:t>
            </a:r>
            <a:r>
              <a:rPr lang="en-US" sz="1800" dirty="0" err="1">
                <a:latin typeface="Calibri"/>
                <a:ea typeface="Calibri"/>
                <a:cs typeface="Calibri"/>
                <a:sym typeface="Calibri"/>
              </a:rPr>
              <a:t>dijabetes</a:t>
            </a:r>
            <a:r>
              <a:rPr lang="en-US" sz="1800" dirty="0">
                <a:latin typeface="Calibri"/>
                <a:ea typeface="Calibri"/>
                <a:cs typeface="Calibri"/>
                <a:sym typeface="Calibri"/>
              </a:rPr>
              <a:t>/</a:t>
            </a:r>
            <a:r>
              <a:rPr lang="en-US" sz="1800" dirty="0" err="1">
                <a:latin typeface="Calibri"/>
                <a:ea typeface="Calibri"/>
                <a:cs typeface="Calibri"/>
                <a:sym typeface="Calibri"/>
              </a:rPr>
              <a:t>gojaznost</a:t>
            </a:r>
            <a:r>
              <a:rPr lang="en-US" sz="1800" dirty="0">
                <a:latin typeface="Calibri"/>
                <a:ea typeface="Calibri"/>
                <a:cs typeface="Calibri"/>
                <a:sym typeface="Calibri"/>
              </a:rPr>
              <a:t>?</a:t>
            </a:r>
            <a:endParaRPr sz="1800" dirty="0">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startAt="2"/>
            </a:pPr>
            <a:r>
              <a:rPr lang="en-US" sz="1800" dirty="0" err="1">
                <a:latin typeface="Calibri"/>
                <a:ea typeface="Calibri"/>
                <a:cs typeface="Calibri"/>
                <a:sym typeface="Calibri"/>
              </a:rPr>
              <a:t>brza</a:t>
            </a:r>
            <a:r>
              <a:rPr lang="en-US" sz="1800" dirty="0">
                <a:latin typeface="Calibri"/>
                <a:ea typeface="Calibri"/>
                <a:cs typeface="Calibri"/>
                <a:sym typeface="Calibri"/>
              </a:rPr>
              <a:t> </a:t>
            </a:r>
            <a:r>
              <a:rPr lang="en-US" sz="1800" dirty="0" err="1">
                <a:latin typeface="Calibri"/>
                <a:ea typeface="Calibri"/>
                <a:cs typeface="Calibri"/>
                <a:sym typeface="Calibri"/>
              </a:rPr>
              <a:t>i</a:t>
            </a:r>
            <a:r>
              <a:rPr lang="en-US" sz="1800" dirty="0">
                <a:latin typeface="Calibri"/>
                <a:ea typeface="Calibri"/>
                <a:cs typeface="Calibri"/>
                <a:sym typeface="Calibri"/>
              </a:rPr>
              <a:t> </a:t>
            </a:r>
            <a:r>
              <a:rPr lang="en-US" sz="1800" dirty="0" err="1">
                <a:latin typeface="Calibri"/>
                <a:ea typeface="Calibri"/>
                <a:cs typeface="Calibri"/>
                <a:sym typeface="Calibri"/>
              </a:rPr>
              <a:t>neplanska</a:t>
            </a:r>
            <a:r>
              <a:rPr lang="en-US" sz="1800" dirty="0">
                <a:latin typeface="Calibri"/>
                <a:ea typeface="Calibri"/>
                <a:cs typeface="Calibri"/>
                <a:sym typeface="Calibri"/>
              </a:rPr>
              <a:t> </a:t>
            </a:r>
            <a:r>
              <a:rPr lang="en-US" sz="1800" dirty="0" err="1">
                <a:latin typeface="Calibri"/>
                <a:ea typeface="Calibri"/>
                <a:cs typeface="Calibri"/>
                <a:sym typeface="Calibri"/>
              </a:rPr>
              <a:t>urbanizacija</a:t>
            </a:r>
            <a:endParaRPr sz="1800" dirty="0">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startAt="2"/>
            </a:pPr>
            <a:r>
              <a:rPr lang="en-US" sz="1800" dirty="0" err="1">
                <a:latin typeface="Calibri"/>
                <a:ea typeface="Calibri"/>
                <a:cs typeface="Calibri"/>
                <a:sym typeface="Calibri"/>
              </a:rPr>
              <a:t>veća</a:t>
            </a:r>
            <a:r>
              <a:rPr lang="en-US" sz="1800" dirty="0">
                <a:latin typeface="Calibri"/>
                <a:ea typeface="Calibri"/>
                <a:cs typeface="Calibri"/>
                <a:sym typeface="Calibri"/>
              </a:rPr>
              <a:t> </a:t>
            </a:r>
            <a:r>
              <a:rPr lang="en-US" sz="1800" dirty="0" err="1">
                <a:latin typeface="Calibri"/>
                <a:ea typeface="Calibri"/>
                <a:cs typeface="Calibri"/>
                <a:sym typeface="Calibri"/>
              </a:rPr>
              <a:t>prevalencija</a:t>
            </a:r>
            <a:r>
              <a:rPr lang="en-US" sz="1800" dirty="0">
                <a:latin typeface="Calibri"/>
                <a:ea typeface="Calibri"/>
                <a:cs typeface="Calibri"/>
                <a:sym typeface="Calibri"/>
              </a:rPr>
              <a:t> </a:t>
            </a:r>
            <a:r>
              <a:rPr lang="en-US" sz="1800" dirty="0" err="1">
                <a:latin typeface="Calibri"/>
                <a:ea typeface="Calibri"/>
                <a:cs typeface="Calibri"/>
                <a:sym typeface="Calibri"/>
              </a:rPr>
              <a:t>dehidracije</a:t>
            </a:r>
            <a:endParaRPr sz="1800" dirty="0">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startAt="2"/>
            </a:pPr>
            <a:r>
              <a:rPr lang="en-US" sz="1800" dirty="0">
                <a:latin typeface="Calibri"/>
                <a:ea typeface="Calibri"/>
                <a:cs typeface="Calibri"/>
                <a:sym typeface="Calibri"/>
              </a:rPr>
              <a:t>transport </a:t>
            </a:r>
            <a:r>
              <a:rPr lang="en-US" sz="1800" dirty="0" err="1">
                <a:latin typeface="Calibri"/>
                <a:ea typeface="Calibri"/>
                <a:cs typeface="Calibri"/>
                <a:sym typeface="Calibri"/>
              </a:rPr>
              <a:t>sa</a:t>
            </a:r>
            <a:r>
              <a:rPr lang="en-US" sz="1800" dirty="0">
                <a:latin typeface="Calibri"/>
                <a:ea typeface="Calibri"/>
                <a:cs typeface="Calibri"/>
                <a:sym typeface="Calibri"/>
              </a:rPr>
              <a:t> </a:t>
            </a:r>
            <a:r>
              <a:rPr lang="en-US" sz="1800" dirty="0" err="1">
                <a:latin typeface="Calibri"/>
                <a:ea typeface="Calibri"/>
                <a:cs typeface="Calibri"/>
                <a:sym typeface="Calibri"/>
              </a:rPr>
              <a:t>visokom</a:t>
            </a:r>
            <a:r>
              <a:rPr lang="en-US" sz="1800" dirty="0">
                <a:latin typeface="Calibri"/>
                <a:ea typeface="Calibri"/>
                <a:cs typeface="Calibri"/>
                <a:sym typeface="Calibri"/>
              </a:rPr>
              <a:t> </a:t>
            </a:r>
            <a:r>
              <a:rPr lang="en-US" sz="1800" dirty="0" err="1">
                <a:latin typeface="Calibri"/>
                <a:ea typeface="Calibri"/>
                <a:cs typeface="Calibri"/>
                <a:sym typeface="Calibri"/>
              </a:rPr>
              <a:t>emisijom</a:t>
            </a:r>
            <a:r>
              <a:rPr lang="en-US" sz="1800" dirty="0">
                <a:latin typeface="Calibri"/>
                <a:ea typeface="Calibri"/>
                <a:cs typeface="Calibri"/>
                <a:sym typeface="Calibri"/>
              </a:rPr>
              <a:t> </a:t>
            </a:r>
            <a:r>
              <a:rPr lang="en-US" sz="1800" dirty="0" err="1">
                <a:latin typeface="Calibri"/>
                <a:ea typeface="Calibri"/>
                <a:cs typeface="Calibri"/>
                <a:sym typeface="Calibri"/>
              </a:rPr>
              <a:t>ugljenika</a:t>
            </a:r>
            <a:endParaRPr sz="1800" dirty="0">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startAt="2"/>
            </a:pPr>
            <a:r>
              <a:rPr lang="en-US" sz="1800" dirty="0" err="1">
                <a:latin typeface="Calibri"/>
                <a:ea typeface="Calibri"/>
                <a:cs typeface="Calibri"/>
                <a:sym typeface="Calibri"/>
              </a:rPr>
              <a:t>masovna</a:t>
            </a:r>
            <a:r>
              <a:rPr lang="en-US" sz="1800" dirty="0">
                <a:latin typeface="Calibri"/>
                <a:ea typeface="Calibri"/>
                <a:cs typeface="Calibri"/>
                <a:sym typeface="Calibri"/>
              </a:rPr>
              <a:t> </a:t>
            </a:r>
            <a:r>
              <a:rPr lang="en-US" sz="1800" dirty="0" err="1">
                <a:latin typeface="Calibri"/>
                <a:ea typeface="Calibri"/>
                <a:cs typeface="Calibri"/>
                <a:sym typeface="Calibri"/>
              </a:rPr>
              <a:t>stočarska</a:t>
            </a:r>
            <a:r>
              <a:rPr lang="en-US" sz="1800" dirty="0">
                <a:latin typeface="Calibri"/>
                <a:ea typeface="Calibri"/>
                <a:cs typeface="Calibri"/>
                <a:sym typeface="Calibri"/>
              </a:rPr>
              <a:t> </a:t>
            </a:r>
            <a:r>
              <a:rPr lang="en-US" sz="1800" dirty="0" err="1">
                <a:latin typeface="Calibri"/>
                <a:ea typeface="Calibri"/>
                <a:cs typeface="Calibri"/>
                <a:sym typeface="Calibri"/>
              </a:rPr>
              <a:t>proizvodnja</a:t>
            </a:r>
            <a:endParaRPr sz="1800" dirty="0">
              <a:latin typeface="Times New Roman"/>
              <a:ea typeface="Times New Roman"/>
              <a:cs typeface="Times New Roman"/>
              <a:sym typeface="Times New Roman"/>
            </a:endParaRPr>
          </a:p>
        </p:txBody>
      </p:sp>
    </p:spTree>
    <p:extLst>
      <p:ext uri="{BB962C8B-B14F-4D97-AF65-F5344CB8AC3E}">
        <p14:creationId xmlns:p14="http://schemas.microsoft.com/office/powerpoint/2010/main" val="2448351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61" name="Google Shape;561;p51"/>
          <p:cNvSpPr txBox="1">
            <a:spLocks noGrp="1"/>
          </p:cNvSpPr>
          <p:nvPr>
            <p:ph type="title"/>
          </p:nvPr>
        </p:nvSpPr>
        <p:spPr>
          <a:xfrm>
            <a:off x="402336" y="125847"/>
            <a:ext cx="11789664" cy="54963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ct val="100000"/>
              <a:buFont typeface="Calibri"/>
              <a:buNone/>
            </a:pPr>
            <a:r>
              <a:rPr lang="en-US" b="1" dirty="0">
                <a:solidFill>
                  <a:schemeClr val="dk1"/>
                </a:solidFill>
              </a:rPr>
              <a:t>TESTIRAJTE SVOJE ZNANJE:</a:t>
            </a:r>
            <a:endParaRPr b="1" dirty="0">
              <a:solidFill>
                <a:schemeClr val="dk1"/>
              </a:solidFill>
            </a:endParaRPr>
          </a:p>
        </p:txBody>
      </p:sp>
      <p:sp>
        <p:nvSpPr>
          <p:cNvPr id="562" name="Google Shape;562;p51"/>
          <p:cNvSpPr txBox="1">
            <a:spLocks noGrp="1"/>
          </p:cNvSpPr>
          <p:nvPr>
            <p:ph type="body" idx="1"/>
          </p:nvPr>
        </p:nvSpPr>
        <p:spPr>
          <a:xfrm>
            <a:off x="402336" y="675482"/>
            <a:ext cx="11392098" cy="554947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15000"/>
              </a:lnSpc>
              <a:spcBef>
                <a:spcPts val="0"/>
              </a:spcBef>
              <a:spcAft>
                <a:spcPts val="0"/>
              </a:spcAft>
              <a:buClr>
                <a:srgbClr val="000000"/>
              </a:buClr>
              <a:buSzPts val="1700"/>
              <a:buFont typeface="Calibri"/>
              <a:buAutoNum type="arabicPeriod" startAt="4"/>
            </a:pPr>
            <a:r>
              <a:rPr lang="en-US" sz="1700" dirty="0">
                <a:solidFill>
                  <a:srgbClr val="000000"/>
                </a:solidFill>
                <a:latin typeface="Calibri"/>
                <a:ea typeface="Calibri"/>
                <a:cs typeface="Calibri"/>
                <a:sym typeface="Calibri"/>
              </a:rPr>
              <a:t>Koji </a:t>
            </a:r>
            <a:r>
              <a:rPr lang="en-US" sz="1700" dirty="0" err="1">
                <a:solidFill>
                  <a:srgbClr val="000000"/>
                </a:solidFill>
                <a:latin typeface="Calibri"/>
                <a:ea typeface="Calibri"/>
                <a:cs typeface="Calibri"/>
                <a:sym typeface="Calibri"/>
              </a:rPr>
              <a:t>su</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ciljevi</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zdravstvenih</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kobenefit</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strategija</a:t>
            </a:r>
            <a:r>
              <a:rPr lang="en-US" sz="1700" dirty="0">
                <a:solidFill>
                  <a:srgbClr val="000000"/>
                </a:solidFill>
                <a:latin typeface="Calibri"/>
                <a:ea typeface="Calibri"/>
                <a:cs typeface="Calibri"/>
                <a:sym typeface="Calibri"/>
              </a:rPr>
              <a:t>?</a:t>
            </a:r>
            <a:endParaRPr sz="1700" dirty="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tx1"/>
              </a:buClr>
              <a:buSzPts val="1700"/>
              <a:buFont typeface="+mj-lt"/>
              <a:buAutoNum type="alphaLcParenR"/>
            </a:pPr>
            <a:r>
              <a:rPr lang="en-US" sz="1700" dirty="0" err="1">
                <a:latin typeface="Calibri"/>
                <a:ea typeface="Calibri"/>
                <a:cs typeface="Calibri"/>
                <a:sym typeface="Calibri"/>
              </a:rPr>
              <a:t>aktivan</a:t>
            </a:r>
            <a:r>
              <a:rPr lang="en-US" sz="1700" dirty="0">
                <a:latin typeface="Calibri"/>
                <a:ea typeface="Calibri"/>
                <a:cs typeface="Calibri"/>
                <a:sym typeface="Calibri"/>
              </a:rPr>
              <a:t> </a:t>
            </a:r>
            <a:r>
              <a:rPr lang="en-US" sz="1700" dirty="0" err="1">
                <a:latin typeface="Calibri"/>
                <a:ea typeface="Calibri"/>
                <a:cs typeface="Calibri"/>
                <a:sym typeface="Calibri"/>
              </a:rPr>
              <a:t>život</a:t>
            </a:r>
            <a:r>
              <a:rPr lang="en-US" sz="1700" dirty="0">
                <a:latin typeface="Calibri"/>
                <a:ea typeface="Calibri"/>
                <a:cs typeface="Calibri"/>
                <a:sym typeface="Calibri"/>
              </a:rPr>
              <a:t> </a:t>
            </a:r>
            <a:r>
              <a:rPr lang="en-US" sz="1700" dirty="0" err="1">
                <a:latin typeface="Calibri"/>
                <a:ea typeface="Calibri"/>
                <a:cs typeface="Calibri"/>
                <a:sym typeface="Calibri"/>
              </a:rPr>
              <a:t>sa</a:t>
            </a:r>
            <a:r>
              <a:rPr lang="en-US" sz="1700" dirty="0">
                <a:latin typeface="Calibri"/>
                <a:ea typeface="Calibri"/>
                <a:cs typeface="Calibri"/>
                <a:sym typeface="Calibri"/>
              </a:rPr>
              <a:t> </a:t>
            </a:r>
            <a:r>
              <a:rPr lang="en-US" sz="1700" dirty="0" err="1">
                <a:latin typeface="Calibri"/>
                <a:ea typeface="Calibri"/>
                <a:cs typeface="Calibri"/>
                <a:sym typeface="Calibri"/>
              </a:rPr>
              <a:t>niskom</a:t>
            </a:r>
            <a:r>
              <a:rPr lang="en-US" sz="1700" dirty="0">
                <a:latin typeface="Calibri"/>
                <a:ea typeface="Calibri"/>
                <a:cs typeface="Calibri"/>
                <a:sym typeface="Calibri"/>
              </a:rPr>
              <a:t> </a:t>
            </a:r>
            <a:r>
              <a:rPr lang="en-US" sz="1700" dirty="0" err="1">
                <a:latin typeface="Calibri"/>
                <a:ea typeface="Calibri"/>
                <a:cs typeface="Calibri"/>
                <a:sym typeface="Calibri"/>
              </a:rPr>
              <a:t>emisijom</a:t>
            </a:r>
            <a:r>
              <a:rPr lang="en-US" sz="1700" dirty="0">
                <a:latin typeface="Calibri"/>
                <a:ea typeface="Calibri"/>
                <a:cs typeface="Calibri"/>
                <a:sym typeface="Calibri"/>
              </a:rPr>
              <a:t> </a:t>
            </a:r>
            <a:r>
              <a:rPr lang="en-US" sz="1700" dirty="0" err="1">
                <a:latin typeface="Calibri"/>
                <a:ea typeface="Calibri"/>
                <a:cs typeface="Calibri"/>
                <a:sym typeface="Calibri"/>
              </a:rPr>
              <a:t>ugljenika</a:t>
            </a:r>
            <a:endParaRPr sz="1700" dirty="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tx1"/>
              </a:buClr>
              <a:buSzPts val="1700"/>
              <a:buFont typeface="+mj-lt"/>
              <a:buAutoNum type="alphaLcParenR"/>
            </a:pPr>
            <a:r>
              <a:rPr lang="en-US" sz="1700" dirty="0" err="1">
                <a:latin typeface="Calibri"/>
                <a:ea typeface="Calibri"/>
                <a:cs typeface="Calibri"/>
                <a:sym typeface="Calibri"/>
              </a:rPr>
              <a:t>promena</a:t>
            </a:r>
            <a:r>
              <a:rPr lang="en-US" sz="1700" dirty="0">
                <a:latin typeface="Calibri"/>
                <a:ea typeface="Calibri"/>
                <a:cs typeface="Calibri"/>
                <a:sym typeface="Calibri"/>
              </a:rPr>
              <a:t> </a:t>
            </a:r>
            <a:r>
              <a:rPr lang="en-US" sz="1700" dirty="0" err="1">
                <a:latin typeface="Calibri"/>
                <a:ea typeface="Calibri"/>
                <a:cs typeface="Calibri"/>
                <a:sym typeface="Calibri"/>
              </a:rPr>
              <a:t>načina</a:t>
            </a:r>
            <a:r>
              <a:rPr lang="en-US" sz="1700" dirty="0">
                <a:latin typeface="Calibri"/>
                <a:ea typeface="Calibri"/>
                <a:cs typeface="Calibri"/>
                <a:sym typeface="Calibri"/>
              </a:rPr>
              <a:t> </a:t>
            </a:r>
            <a:r>
              <a:rPr lang="en-US" sz="1700" dirty="0" err="1">
                <a:latin typeface="Calibri"/>
                <a:ea typeface="Calibri"/>
                <a:cs typeface="Calibri"/>
                <a:sym typeface="Calibri"/>
              </a:rPr>
              <a:t>života</a:t>
            </a:r>
            <a:endParaRPr sz="1700" dirty="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tx1"/>
              </a:buClr>
              <a:buSzPts val="1700"/>
              <a:buFont typeface="+mj-lt"/>
              <a:buAutoNum type="alphaLcParenR"/>
            </a:pPr>
            <a:r>
              <a:rPr lang="en-US" sz="1700" dirty="0" err="1">
                <a:latin typeface="Calibri"/>
                <a:ea typeface="Calibri"/>
                <a:cs typeface="Calibri"/>
                <a:sym typeface="Calibri"/>
              </a:rPr>
              <a:t>smanjenje</a:t>
            </a:r>
            <a:r>
              <a:rPr lang="en-US" sz="1700" dirty="0">
                <a:latin typeface="Calibri"/>
                <a:ea typeface="Calibri"/>
                <a:cs typeface="Calibri"/>
                <a:sym typeface="Calibri"/>
              </a:rPr>
              <a:t> </a:t>
            </a:r>
            <a:r>
              <a:rPr lang="en-US" sz="1700" dirty="0" err="1">
                <a:latin typeface="Calibri"/>
                <a:ea typeface="Calibri"/>
                <a:cs typeface="Calibri"/>
                <a:sym typeface="Calibri"/>
              </a:rPr>
              <a:t>ugljeničnog</a:t>
            </a:r>
            <a:r>
              <a:rPr lang="en-US" sz="1700" dirty="0">
                <a:latin typeface="Calibri"/>
                <a:ea typeface="Calibri"/>
                <a:cs typeface="Calibri"/>
                <a:sym typeface="Calibri"/>
              </a:rPr>
              <a:t> </a:t>
            </a:r>
            <a:r>
              <a:rPr lang="en-US" sz="1700" dirty="0" err="1">
                <a:latin typeface="Calibri"/>
                <a:ea typeface="Calibri"/>
                <a:cs typeface="Calibri"/>
                <a:sym typeface="Calibri"/>
              </a:rPr>
              <a:t>otiska</a:t>
            </a:r>
            <a:r>
              <a:rPr lang="en-US" sz="1700" dirty="0">
                <a:latin typeface="Calibri"/>
                <a:ea typeface="Calibri"/>
                <a:cs typeface="Calibri"/>
                <a:sym typeface="Calibri"/>
              </a:rPr>
              <a:t> u </a:t>
            </a:r>
            <a:r>
              <a:rPr lang="en-US" sz="1700" dirty="0" err="1">
                <a:latin typeface="Calibri"/>
                <a:ea typeface="Calibri"/>
                <a:cs typeface="Calibri"/>
                <a:sym typeface="Calibri"/>
              </a:rPr>
              <a:t>zdravstvu</a:t>
            </a:r>
            <a:endParaRPr sz="1700" dirty="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tx1"/>
              </a:buClr>
              <a:buSzPts val="1700"/>
              <a:buFont typeface="+mj-lt"/>
              <a:buAutoNum type="alphaLcParenR"/>
            </a:pPr>
            <a:r>
              <a:rPr lang="en-US" sz="1700" dirty="0" err="1">
                <a:latin typeface="Calibri"/>
                <a:ea typeface="Calibri"/>
                <a:cs typeface="Calibri"/>
                <a:sym typeface="Calibri"/>
              </a:rPr>
              <a:t>održiva</a:t>
            </a:r>
            <a:r>
              <a:rPr lang="en-US" sz="1700" dirty="0">
                <a:latin typeface="Calibri"/>
                <a:ea typeface="Calibri"/>
                <a:cs typeface="Calibri"/>
                <a:sym typeface="Calibri"/>
              </a:rPr>
              <a:t> </a:t>
            </a:r>
            <a:r>
              <a:rPr lang="en-US" sz="1700" dirty="0" err="1">
                <a:latin typeface="Calibri"/>
                <a:ea typeface="Calibri"/>
                <a:cs typeface="Calibri"/>
                <a:sym typeface="Calibri"/>
              </a:rPr>
              <a:t>urbanizacija</a:t>
            </a:r>
            <a:endParaRPr sz="1700" dirty="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tx1"/>
              </a:buClr>
              <a:buSzPts val="1700"/>
              <a:buFont typeface="+mj-lt"/>
              <a:buAutoNum type="alphaLcParenR"/>
            </a:pPr>
            <a:r>
              <a:rPr lang="en-US" sz="1700" dirty="0" err="1">
                <a:latin typeface="Calibri"/>
                <a:ea typeface="Calibri"/>
                <a:cs typeface="Calibri"/>
                <a:sym typeface="Calibri"/>
              </a:rPr>
              <a:t>smanjenje</a:t>
            </a:r>
            <a:r>
              <a:rPr lang="en-US" sz="1700" dirty="0">
                <a:latin typeface="Calibri"/>
                <a:ea typeface="Calibri"/>
                <a:cs typeface="Calibri"/>
                <a:sym typeface="Calibri"/>
              </a:rPr>
              <a:t> </a:t>
            </a:r>
            <a:r>
              <a:rPr lang="en-US" sz="1700" dirty="0" err="1">
                <a:latin typeface="Calibri"/>
                <a:ea typeface="Calibri"/>
                <a:cs typeface="Calibri"/>
                <a:sym typeface="Calibri"/>
              </a:rPr>
              <a:t>zagađenja</a:t>
            </a:r>
            <a:r>
              <a:rPr lang="en-US" sz="1700" dirty="0">
                <a:latin typeface="Calibri"/>
                <a:ea typeface="Calibri"/>
                <a:cs typeface="Calibri"/>
                <a:sym typeface="Calibri"/>
              </a:rPr>
              <a:t> </a:t>
            </a:r>
            <a:r>
              <a:rPr lang="en-US" sz="1700" dirty="0" err="1">
                <a:latin typeface="Calibri"/>
                <a:ea typeface="Calibri"/>
                <a:cs typeface="Calibri"/>
                <a:sym typeface="Calibri"/>
              </a:rPr>
              <a:t>vazduha</a:t>
            </a:r>
            <a:endParaRPr sz="1700" dirty="0">
              <a:latin typeface="Times New Roman"/>
              <a:ea typeface="Times New Roman"/>
              <a:cs typeface="Times New Roman"/>
              <a:sym typeface="Times New Roman"/>
            </a:endParaRPr>
          </a:p>
          <a:p>
            <a:pPr marL="342900" marR="0" lvl="0" indent="-342900" algn="l" rtl="0">
              <a:lnSpc>
                <a:spcPct val="115000"/>
              </a:lnSpc>
              <a:spcBef>
                <a:spcPts val="0"/>
              </a:spcBef>
              <a:spcAft>
                <a:spcPts val="0"/>
              </a:spcAft>
              <a:buClr>
                <a:srgbClr val="000000"/>
              </a:buClr>
              <a:buSzPts val="1700"/>
              <a:buFont typeface="Calibri"/>
              <a:buAutoNum type="arabicPeriod" startAt="4"/>
            </a:pPr>
            <a:r>
              <a:rPr lang="en-US" sz="1700" dirty="0" err="1">
                <a:latin typeface="Calibri"/>
                <a:ea typeface="Calibri"/>
                <a:cs typeface="Calibri"/>
                <a:sym typeface="Calibri"/>
              </a:rPr>
              <a:t>Kako</a:t>
            </a:r>
            <a:r>
              <a:rPr lang="en-US" sz="1700" dirty="0">
                <a:latin typeface="Calibri"/>
                <a:ea typeface="Calibri"/>
                <a:cs typeface="Calibri"/>
                <a:sym typeface="Calibri"/>
              </a:rPr>
              <a:t> </a:t>
            </a:r>
            <a:r>
              <a:rPr lang="en-US" sz="1700" dirty="0" err="1">
                <a:latin typeface="Calibri"/>
                <a:ea typeface="Calibri"/>
                <a:cs typeface="Calibri"/>
                <a:sym typeface="Calibri"/>
              </a:rPr>
              <a:t>karakteristike</a:t>
            </a:r>
            <a:r>
              <a:rPr lang="en-US" sz="1700" dirty="0">
                <a:latin typeface="Calibri"/>
                <a:ea typeface="Calibri"/>
                <a:cs typeface="Calibri"/>
                <a:sym typeface="Calibri"/>
              </a:rPr>
              <a:t> </a:t>
            </a:r>
            <a:r>
              <a:rPr lang="en-US" sz="1700" dirty="0" err="1">
                <a:latin typeface="Calibri"/>
                <a:ea typeface="Calibri"/>
                <a:cs typeface="Calibri"/>
                <a:sym typeface="Calibri"/>
              </a:rPr>
              <a:t>dizajna</a:t>
            </a:r>
            <a:r>
              <a:rPr lang="en-US" sz="1700" dirty="0">
                <a:latin typeface="Calibri"/>
                <a:ea typeface="Calibri"/>
                <a:cs typeface="Calibri"/>
                <a:sym typeface="Calibri"/>
              </a:rPr>
              <a:t> </a:t>
            </a:r>
            <a:r>
              <a:rPr lang="en-US" sz="1700" dirty="0" err="1">
                <a:latin typeface="Calibri"/>
                <a:ea typeface="Calibri"/>
                <a:cs typeface="Calibri"/>
                <a:sym typeface="Calibri"/>
              </a:rPr>
              <a:t>naselja</a:t>
            </a:r>
            <a:r>
              <a:rPr lang="en-US" sz="1700" b="1" dirty="0">
                <a:latin typeface="Calibri"/>
                <a:ea typeface="Calibri"/>
                <a:cs typeface="Calibri"/>
                <a:sym typeface="Calibri"/>
              </a:rPr>
              <a:t> </a:t>
            </a:r>
            <a:r>
              <a:rPr lang="en-US" sz="1700" dirty="0" err="1">
                <a:latin typeface="Calibri"/>
                <a:ea typeface="Calibri"/>
                <a:cs typeface="Calibri"/>
                <a:sym typeface="Calibri"/>
              </a:rPr>
              <a:t>mogu</a:t>
            </a:r>
            <a:r>
              <a:rPr lang="en-US" sz="1700" dirty="0">
                <a:latin typeface="Calibri"/>
                <a:ea typeface="Calibri"/>
                <a:cs typeface="Calibri"/>
                <a:sym typeface="Calibri"/>
              </a:rPr>
              <a:t> </a:t>
            </a:r>
            <a:r>
              <a:rPr lang="en-US" sz="1700" dirty="0" err="1">
                <a:latin typeface="Calibri"/>
                <a:ea typeface="Calibri"/>
                <a:cs typeface="Calibri"/>
                <a:sym typeface="Calibri"/>
              </a:rPr>
              <a:t>poboljšati</a:t>
            </a:r>
            <a:r>
              <a:rPr lang="en-US" sz="1700" dirty="0">
                <a:latin typeface="Calibri"/>
                <a:ea typeface="Calibri"/>
                <a:cs typeface="Calibri"/>
                <a:sym typeface="Calibri"/>
              </a:rPr>
              <a:t> </a:t>
            </a:r>
            <a:r>
              <a:rPr lang="en-US" sz="1700" dirty="0" err="1">
                <a:latin typeface="Calibri"/>
                <a:ea typeface="Calibri"/>
                <a:cs typeface="Calibri"/>
                <a:sym typeface="Calibri"/>
              </a:rPr>
              <a:t>zdrav</a:t>
            </a:r>
            <a:r>
              <a:rPr lang="en-US" sz="1700" dirty="0">
                <a:latin typeface="Calibri"/>
                <a:ea typeface="Calibri"/>
                <a:cs typeface="Calibri"/>
                <a:sym typeface="Calibri"/>
              </a:rPr>
              <a:t> </a:t>
            </a:r>
            <a:r>
              <a:rPr lang="en-US" sz="1700" dirty="0" err="1">
                <a:latin typeface="Calibri"/>
                <a:ea typeface="Calibri"/>
                <a:cs typeface="Calibri"/>
                <a:sym typeface="Calibri"/>
              </a:rPr>
              <a:t>život</a:t>
            </a:r>
            <a:r>
              <a:rPr lang="en-US" sz="1700" dirty="0">
                <a:latin typeface="Calibri"/>
                <a:ea typeface="Calibri"/>
                <a:cs typeface="Calibri"/>
                <a:sym typeface="Calibri"/>
              </a:rPr>
              <a:t>?</a:t>
            </a:r>
            <a:endParaRPr sz="1700" dirty="0">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latin typeface="Calibri"/>
                <a:ea typeface="Calibri"/>
                <a:cs typeface="Calibri"/>
                <a:sym typeface="Calibri"/>
              </a:rPr>
              <a:t>pristupačan</a:t>
            </a:r>
            <a:r>
              <a:rPr lang="en-US" sz="1700" dirty="0">
                <a:latin typeface="Calibri"/>
                <a:ea typeface="Calibri"/>
                <a:cs typeface="Calibri"/>
                <a:sym typeface="Calibri"/>
              </a:rPr>
              <a:t> </a:t>
            </a:r>
            <a:r>
              <a:rPr lang="en-US" sz="1700" dirty="0" err="1">
                <a:latin typeface="Calibri"/>
                <a:ea typeface="Calibri"/>
                <a:cs typeface="Calibri"/>
                <a:sym typeface="Calibri"/>
              </a:rPr>
              <a:t>javni</a:t>
            </a:r>
            <a:r>
              <a:rPr lang="en-US" sz="1700" dirty="0">
                <a:latin typeface="Calibri"/>
                <a:ea typeface="Calibri"/>
                <a:cs typeface="Calibri"/>
                <a:sym typeface="Calibri"/>
              </a:rPr>
              <a:t> </a:t>
            </a:r>
            <a:r>
              <a:rPr lang="en-US" sz="1700" dirty="0" err="1">
                <a:latin typeface="Calibri"/>
                <a:ea typeface="Calibri"/>
                <a:cs typeface="Calibri"/>
                <a:sym typeface="Calibri"/>
              </a:rPr>
              <a:t>prevoz</a:t>
            </a:r>
            <a:endParaRPr sz="1700" dirty="0">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latin typeface="Calibri"/>
                <a:ea typeface="Calibri"/>
                <a:cs typeface="Calibri"/>
                <a:sym typeface="Calibri"/>
              </a:rPr>
              <a:t>blizina</a:t>
            </a:r>
            <a:r>
              <a:rPr lang="en-US" sz="1700" dirty="0">
                <a:latin typeface="Calibri"/>
                <a:ea typeface="Calibri"/>
                <a:cs typeface="Calibri"/>
                <a:sym typeface="Calibri"/>
              </a:rPr>
              <a:t> </a:t>
            </a:r>
            <a:r>
              <a:rPr lang="en-US" sz="1700" dirty="0" err="1">
                <a:latin typeface="Calibri"/>
                <a:ea typeface="Calibri"/>
                <a:cs typeface="Calibri"/>
                <a:sym typeface="Calibri"/>
              </a:rPr>
              <a:t>pijace</a:t>
            </a:r>
            <a:endParaRPr sz="1700" dirty="0">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latin typeface="Calibri"/>
                <a:ea typeface="Calibri"/>
                <a:cs typeface="Calibri"/>
                <a:sym typeface="Calibri"/>
              </a:rPr>
              <a:t>mnogo</a:t>
            </a:r>
            <a:r>
              <a:rPr lang="en-US" sz="1700" dirty="0">
                <a:latin typeface="Calibri"/>
                <a:ea typeface="Calibri"/>
                <a:cs typeface="Calibri"/>
                <a:sym typeface="Calibri"/>
              </a:rPr>
              <a:t> </a:t>
            </a:r>
            <a:r>
              <a:rPr lang="en-US" sz="1700" dirty="0" err="1">
                <a:latin typeface="Calibri"/>
                <a:ea typeface="Calibri"/>
                <a:cs typeface="Calibri"/>
                <a:sym typeface="Calibri"/>
              </a:rPr>
              <a:t>zelenih</a:t>
            </a:r>
            <a:r>
              <a:rPr lang="en-US" sz="1700" dirty="0">
                <a:latin typeface="Calibri"/>
                <a:ea typeface="Calibri"/>
                <a:cs typeface="Calibri"/>
                <a:sym typeface="Calibri"/>
              </a:rPr>
              <a:t> </a:t>
            </a:r>
            <a:r>
              <a:rPr lang="en-US" sz="1700" dirty="0" err="1">
                <a:latin typeface="Calibri"/>
                <a:ea typeface="Calibri"/>
                <a:cs typeface="Calibri"/>
                <a:sym typeface="Calibri"/>
              </a:rPr>
              <a:t>površina</a:t>
            </a:r>
            <a:endParaRPr sz="1700" dirty="0">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latin typeface="Calibri"/>
                <a:ea typeface="Calibri"/>
                <a:cs typeface="Calibri"/>
                <a:sym typeface="Calibri"/>
              </a:rPr>
              <a:t>urbani</a:t>
            </a:r>
            <a:r>
              <a:rPr lang="en-US" sz="1700" dirty="0">
                <a:latin typeface="Calibri"/>
                <a:ea typeface="Calibri"/>
                <a:cs typeface="Calibri"/>
                <a:sym typeface="Calibri"/>
              </a:rPr>
              <a:t> </a:t>
            </a:r>
            <a:r>
              <a:rPr lang="en-US" sz="1700" dirty="0" err="1">
                <a:latin typeface="Calibri"/>
                <a:ea typeface="Calibri"/>
                <a:cs typeface="Calibri"/>
                <a:sym typeface="Calibri"/>
              </a:rPr>
              <a:t>sirotinjski</a:t>
            </a:r>
            <a:r>
              <a:rPr lang="en-US" sz="1700" dirty="0">
                <a:latin typeface="Calibri"/>
                <a:ea typeface="Calibri"/>
                <a:cs typeface="Calibri"/>
                <a:sym typeface="Calibri"/>
              </a:rPr>
              <a:t> </a:t>
            </a:r>
            <a:r>
              <a:rPr lang="en-US" sz="1700" dirty="0" err="1">
                <a:latin typeface="Calibri"/>
                <a:ea typeface="Calibri"/>
                <a:cs typeface="Calibri"/>
                <a:sym typeface="Calibri"/>
              </a:rPr>
              <a:t>kvartovi</a:t>
            </a:r>
            <a:endParaRPr sz="1700" dirty="0">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latin typeface="Calibri"/>
                <a:ea typeface="Calibri"/>
                <a:cs typeface="Calibri"/>
                <a:sym typeface="Calibri"/>
              </a:rPr>
              <a:t>veća</a:t>
            </a:r>
            <a:r>
              <a:rPr lang="en-US" sz="1700" dirty="0">
                <a:latin typeface="Calibri"/>
                <a:ea typeface="Calibri"/>
                <a:cs typeface="Calibri"/>
                <a:sym typeface="Calibri"/>
              </a:rPr>
              <a:t> </a:t>
            </a:r>
            <a:r>
              <a:rPr lang="en-US" sz="1700" dirty="0" err="1">
                <a:latin typeface="Calibri"/>
                <a:ea typeface="Calibri"/>
                <a:cs typeface="Calibri"/>
                <a:sym typeface="Calibri"/>
              </a:rPr>
              <a:t>pristupačnost</a:t>
            </a:r>
            <a:r>
              <a:rPr lang="en-US" sz="1700" dirty="0">
                <a:latin typeface="Calibri"/>
                <a:ea typeface="Calibri"/>
                <a:cs typeface="Calibri"/>
                <a:sym typeface="Calibri"/>
              </a:rPr>
              <a:t> </a:t>
            </a:r>
            <a:r>
              <a:rPr lang="en-US" sz="1700" dirty="0" err="1">
                <a:latin typeface="Calibri"/>
                <a:ea typeface="Calibri"/>
                <a:cs typeface="Calibri"/>
                <a:sym typeface="Calibri"/>
              </a:rPr>
              <a:t>za</a:t>
            </a:r>
            <a:r>
              <a:rPr lang="en-US" sz="1700" dirty="0">
                <a:latin typeface="Calibri"/>
                <a:ea typeface="Calibri"/>
                <a:cs typeface="Calibri"/>
                <a:sym typeface="Calibri"/>
              </a:rPr>
              <a:t> </a:t>
            </a:r>
            <a:r>
              <a:rPr lang="en-US" sz="1700" dirty="0" err="1">
                <a:latin typeface="Calibri"/>
                <a:ea typeface="Calibri"/>
                <a:cs typeface="Calibri"/>
                <a:sym typeface="Calibri"/>
              </a:rPr>
              <a:t>pešake</a:t>
            </a:r>
            <a:endParaRPr sz="1700" dirty="0">
              <a:latin typeface="Times New Roman"/>
              <a:ea typeface="Times New Roman"/>
              <a:cs typeface="Times New Roman"/>
              <a:sym typeface="Times New Roman"/>
            </a:endParaRPr>
          </a:p>
          <a:p>
            <a:pPr marL="342900" marR="0" lvl="0" indent="-342900" algn="l" rtl="0">
              <a:lnSpc>
                <a:spcPct val="115000"/>
              </a:lnSpc>
              <a:spcBef>
                <a:spcPts val="0"/>
              </a:spcBef>
              <a:spcAft>
                <a:spcPts val="0"/>
              </a:spcAft>
              <a:buClr>
                <a:srgbClr val="000000"/>
              </a:buClr>
              <a:buSzPts val="1700"/>
              <a:buFont typeface="Calibri"/>
              <a:buAutoNum type="arabicPeriod" startAt="4"/>
            </a:pPr>
            <a:r>
              <a:rPr lang="en-US" sz="1700" dirty="0" err="1">
                <a:latin typeface="Calibri"/>
                <a:ea typeface="Calibri"/>
                <a:cs typeface="Calibri"/>
                <a:sym typeface="Calibri"/>
              </a:rPr>
              <a:t>Kako</a:t>
            </a:r>
            <a:r>
              <a:rPr lang="en-US" sz="1700" dirty="0">
                <a:latin typeface="Calibri"/>
                <a:ea typeface="Calibri"/>
                <a:cs typeface="Calibri"/>
                <a:sym typeface="Calibri"/>
              </a:rPr>
              <a:t> </a:t>
            </a:r>
            <a:r>
              <a:rPr lang="en-US" sz="1700" dirty="0" err="1">
                <a:latin typeface="Calibri"/>
                <a:ea typeface="Calibri"/>
                <a:cs typeface="Calibri"/>
                <a:sym typeface="Calibri"/>
              </a:rPr>
              <a:t>postići</a:t>
            </a:r>
            <a:r>
              <a:rPr lang="en-US" sz="1700" dirty="0">
                <a:latin typeface="Calibri"/>
                <a:ea typeface="Calibri"/>
                <a:cs typeface="Calibri"/>
                <a:sym typeface="Calibri"/>
              </a:rPr>
              <a:t> </a:t>
            </a:r>
            <a:r>
              <a:rPr lang="en-US" sz="1700" dirty="0" err="1">
                <a:latin typeface="Calibri"/>
                <a:ea typeface="Calibri"/>
                <a:cs typeface="Calibri"/>
                <a:sym typeface="Calibri"/>
              </a:rPr>
              <a:t>održivu</a:t>
            </a:r>
            <a:r>
              <a:rPr lang="en-US" sz="1700" dirty="0">
                <a:latin typeface="Calibri"/>
                <a:ea typeface="Calibri"/>
                <a:cs typeface="Calibri"/>
                <a:sym typeface="Calibri"/>
              </a:rPr>
              <a:t> </a:t>
            </a:r>
            <a:r>
              <a:rPr lang="en-US" sz="1700" dirty="0" err="1">
                <a:latin typeface="Calibri"/>
                <a:ea typeface="Calibri"/>
                <a:cs typeface="Calibri"/>
                <a:sym typeface="Calibri"/>
              </a:rPr>
              <a:t>ishranu</a:t>
            </a:r>
            <a:r>
              <a:rPr lang="en-US" sz="1700" dirty="0">
                <a:latin typeface="Calibri"/>
                <a:ea typeface="Calibri"/>
                <a:cs typeface="Calibri"/>
                <a:sym typeface="Calibri"/>
              </a:rPr>
              <a:t>?</a:t>
            </a:r>
            <a:endParaRPr sz="1700" dirty="0">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latin typeface="Calibri"/>
                <a:ea typeface="Calibri"/>
                <a:cs typeface="Calibri"/>
                <a:sym typeface="Calibri"/>
              </a:rPr>
              <a:t>jesti</a:t>
            </a:r>
            <a:r>
              <a:rPr lang="en-US" sz="1700" dirty="0">
                <a:latin typeface="Calibri"/>
                <a:ea typeface="Calibri"/>
                <a:cs typeface="Calibri"/>
                <a:sym typeface="Calibri"/>
              </a:rPr>
              <a:t> </a:t>
            </a:r>
            <a:r>
              <a:rPr lang="en-US" sz="1700" dirty="0" err="1">
                <a:latin typeface="Calibri"/>
                <a:ea typeface="Calibri"/>
                <a:cs typeface="Calibri"/>
                <a:sym typeface="Calibri"/>
              </a:rPr>
              <a:t>više</a:t>
            </a:r>
            <a:r>
              <a:rPr lang="en-US" sz="1700" dirty="0">
                <a:latin typeface="Calibri"/>
                <a:ea typeface="Calibri"/>
                <a:cs typeface="Calibri"/>
                <a:sym typeface="Calibri"/>
              </a:rPr>
              <a:t> </a:t>
            </a:r>
            <a:r>
              <a:rPr lang="en-US" sz="1700" dirty="0" err="1">
                <a:latin typeface="Calibri"/>
                <a:ea typeface="Calibri"/>
                <a:cs typeface="Calibri"/>
                <a:sym typeface="Calibri"/>
              </a:rPr>
              <a:t>biljne</a:t>
            </a:r>
            <a:r>
              <a:rPr lang="en-US" sz="1700" dirty="0">
                <a:latin typeface="Calibri"/>
                <a:ea typeface="Calibri"/>
                <a:cs typeface="Calibri"/>
                <a:sym typeface="Calibri"/>
              </a:rPr>
              <a:t> </a:t>
            </a:r>
            <a:r>
              <a:rPr lang="en-US" sz="1700" dirty="0" err="1">
                <a:latin typeface="Calibri"/>
                <a:ea typeface="Calibri"/>
                <a:cs typeface="Calibri"/>
                <a:sym typeface="Calibri"/>
              </a:rPr>
              <a:t>hrane</a:t>
            </a:r>
            <a:endParaRPr sz="1700" dirty="0">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latin typeface="Calibri"/>
                <a:ea typeface="Calibri"/>
                <a:cs typeface="Calibri"/>
                <a:sym typeface="Calibri"/>
              </a:rPr>
              <a:t>smanjiti</a:t>
            </a:r>
            <a:r>
              <a:rPr lang="en-US" sz="1700" dirty="0">
                <a:latin typeface="Calibri"/>
                <a:ea typeface="Calibri"/>
                <a:cs typeface="Calibri"/>
                <a:sym typeface="Calibri"/>
              </a:rPr>
              <a:t> </a:t>
            </a:r>
            <a:r>
              <a:rPr lang="en-US" sz="1700" dirty="0" err="1">
                <a:latin typeface="Calibri"/>
                <a:ea typeface="Calibri"/>
                <a:cs typeface="Calibri"/>
                <a:sym typeface="Calibri"/>
              </a:rPr>
              <a:t>potrošnju</a:t>
            </a:r>
            <a:r>
              <a:rPr lang="en-US" sz="1700" dirty="0">
                <a:latin typeface="Calibri"/>
                <a:ea typeface="Calibri"/>
                <a:cs typeface="Calibri"/>
                <a:sym typeface="Calibri"/>
              </a:rPr>
              <a:t> </a:t>
            </a:r>
            <a:r>
              <a:rPr lang="en-US" sz="1700" dirty="0" err="1">
                <a:latin typeface="Calibri"/>
                <a:ea typeface="Calibri"/>
                <a:cs typeface="Calibri"/>
                <a:sym typeface="Calibri"/>
              </a:rPr>
              <a:t>visoko</a:t>
            </a:r>
            <a:r>
              <a:rPr lang="en-US" sz="1700" dirty="0">
                <a:latin typeface="Calibri"/>
                <a:ea typeface="Calibri"/>
                <a:cs typeface="Calibri"/>
                <a:sym typeface="Calibri"/>
              </a:rPr>
              <a:t> </a:t>
            </a:r>
            <a:r>
              <a:rPr lang="en-US" sz="1700" dirty="0" err="1">
                <a:latin typeface="Calibri"/>
                <a:ea typeface="Calibri"/>
                <a:cs typeface="Calibri"/>
                <a:sym typeface="Calibri"/>
              </a:rPr>
              <a:t>obrađene</a:t>
            </a:r>
            <a:r>
              <a:rPr lang="en-US" sz="1700" dirty="0">
                <a:latin typeface="Calibri"/>
                <a:ea typeface="Calibri"/>
                <a:cs typeface="Calibri"/>
                <a:sym typeface="Calibri"/>
              </a:rPr>
              <a:t> </a:t>
            </a:r>
            <a:r>
              <a:rPr lang="en-US" sz="1700" dirty="0" err="1">
                <a:latin typeface="Calibri"/>
                <a:ea typeface="Calibri"/>
                <a:cs typeface="Calibri"/>
                <a:sym typeface="Calibri"/>
              </a:rPr>
              <a:t>hrane</a:t>
            </a:r>
            <a:endParaRPr sz="1700" dirty="0">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latin typeface="Calibri"/>
                <a:ea typeface="Calibri"/>
                <a:cs typeface="Calibri"/>
                <a:sym typeface="Calibri"/>
              </a:rPr>
              <a:t>birati</a:t>
            </a:r>
            <a:r>
              <a:rPr lang="en-US" sz="1700" dirty="0">
                <a:latin typeface="Calibri"/>
                <a:ea typeface="Calibri"/>
                <a:cs typeface="Calibri"/>
                <a:sym typeface="Calibri"/>
              </a:rPr>
              <a:t> </a:t>
            </a:r>
            <a:r>
              <a:rPr lang="en-US" sz="1700" dirty="0" err="1">
                <a:latin typeface="Calibri"/>
                <a:ea typeface="Calibri"/>
                <a:cs typeface="Calibri"/>
                <a:sym typeface="Calibri"/>
              </a:rPr>
              <a:t>lokalno</a:t>
            </a:r>
            <a:r>
              <a:rPr lang="en-US" sz="1700" dirty="0">
                <a:latin typeface="Calibri"/>
                <a:ea typeface="Calibri"/>
                <a:cs typeface="Calibri"/>
                <a:sym typeface="Calibri"/>
              </a:rPr>
              <a:t> </a:t>
            </a:r>
            <a:r>
              <a:rPr lang="en-US" sz="1700" dirty="0" err="1">
                <a:latin typeface="Calibri"/>
                <a:ea typeface="Calibri"/>
                <a:cs typeface="Calibri"/>
                <a:sym typeface="Calibri"/>
              </a:rPr>
              <a:t>uzgojenu</a:t>
            </a:r>
            <a:r>
              <a:rPr lang="en-US" sz="1700" dirty="0">
                <a:latin typeface="Calibri"/>
                <a:ea typeface="Calibri"/>
                <a:cs typeface="Calibri"/>
                <a:sym typeface="Calibri"/>
              </a:rPr>
              <a:t> </a:t>
            </a:r>
            <a:r>
              <a:rPr lang="en-US" sz="1700" dirty="0" err="1">
                <a:latin typeface="Calibri"/>
                <a:ea typeface="Calibri"/>
                <a:cs typeface="Calibri"/>
                <a:sym typeface="Calibri"/>
              </a:rPr>
              <a:t>hranu</a:t>
            </a:r>
            <a:endParaRPr sz="1700" dirty="0">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latin typeface="Calibri"/>
                <a:ea typeface="Calibri"/>
                <a:cs typeface="Calibri"/>
                <a:sym typeface="Calibri"/>
              </a:rPr>
              <a:t>jesti</a:t>
            </a:r>
            <a:r>
              <a:rPr lang="en-US" sz="1700" dirty="0">
                <a:latin typeface="Calibri"/>
                <a:ea typeface="Calibri"/>
                <a:cs typeface="Calibri"/>
                <a:sym typeface="Calibri"/>
              </a:rPr>
              <a:t> u </a:t>
            </a:r>
            <a:r>
              <a:rPr lang="en-US" sz="1700" dirty="0" err="1">
                <a:latin typeface="Calibri"/>
                <a:ea typeface="Calibri"/>
                <a:cs typeface="Calibri"/>
                <a:sym typeface="Calibri"/>
              </a:rPr>
              <a:t>obližnjem</a:t>
            </a:r>
            <a:r>
              <a:rPr lang="en-US" sz="1700" dirty="0">
                <a:latin typeface="Calibri"/>
                <a:ea typeface="Calibri"/>
                <a:cs typeface="Calibri"/>
                <a:sym typeface="Calibri"/>
              </a:rPr>
              <a:t> </a:t>
            </a:r>
            <a:r>
              <a:rPr lang="en-US" sz="1700" dirty="0" err="1">
                <a:latin typeface="Calibri"/>
                <a:ea typeface="Calibri"/>
                <a:cs typeface="Calibri"/>
                <a:sym typeface="Calibri"/>
              </a:rPr>
              <a:t>restoranu</a:t>
            </a:r>
            <a:endParaRPr sz="1700" dirty="0">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latin typeface="Calibri"/>
                <a:ea typeface="Calibri"/>
                <a:cs typeface="Calibri"/>
                <a:sym typeface="Calibri"/>
              </a:rPr>
              <a:t>kupiti</a:t>
            </a:r>
            <a:r>
              <a:rPr lang="en-US" sz="1700" dirty="0">
                <a:latin typeface="Calibri"/>
                <a:ea typeface="Calibri"/>
                <a:cs typeface="Calibri"/>
                <a:sym typeface="Calibri"/>
              </a:rPr>
              <a:t> </a:t>
            </a:r>
            <a:r>
              <a:rPr lang="en-US" sz="1700" dirty="0" err="1">
                <a:latin typeface="Calibri"/>
                <a:ea typeface="Calibri"/>
                <a:cs typeface="Calibri"/>
                <a:sym typeface="Calibri"/>
              </a:rPr>
              <a:t>sezonske</a:t>
            </a:r>
            <a:r>
              <a:rPr lang="en-US" sz="1700" dirty="0">
                <a:latin typeface="Calibri"/>
                <a:ea typeface="Calibri"/>
                <a:cs typeface="Calibri"/>
                <a:sym typeface="Calibri"/>
              </a:rPr>
              <a:t> </a:t>
            </a:r>
            <a:r>
              <a:rPr lang="en-US" sz="1700" dirty="0" err="1">
                <a:latin typeface="Calibri"/>
                <a:ea typeface="Calibri"/>
                <a:cs typeface="Calibri"/>
                <a:sym typeface="Calibri"/>
              </a:rPr>
              <a:t>proizvode</a:t>
            </a:r>
            <a:endParaRPr sz="1700" dirty="0">
              <a:latin typeface="Times New Roman"/>
              <a:ea typeface="Times New Roman"/>
              <a:cs typeface="Times New Roman"/>
              <a:sym typeface="Times New Roman"/>
            </a:endParaRPr>
          </a:p>
        </p:txBody>
      </p:sp>
    </p:spTree>
    <p:extLst>
      <p:ext uri="{BB962C8B-B14F-4D97-AF65-F5344CB8AC3E}">
        <p14:creationId xmlns:p14="http://schemas.microsoft.com/office/powerpoint/2010/main" val="10749992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sp>
        <p:nvSpPr>
          <p:cNvPr id="549" name="Google Shape;549;p49"/>
          <p:cNvSpPr txBox="1">
            <a:spLocks noGrp="1"/>
          </p:cNvSpPr>
          <p:nvPr>
            <p:ph type="title"/>
          </p:nvPr>
        </p:nvSpPr>
        <p:spPr>
          <a:xfrm>
            <a:off x="402336" y="299313"/>
            <a:ext cx="11789664" cy="549635"/>
          </a:xfrm>
          <a:prstGeom prst="rect">
            <a:avLst/>
          </a:prstGeom>
          <a:noFill/>
          <a:ln>
            <a:noFill/>
          </a:ln>
        </p:spPr>
        <p:txBody>
          <a:bodyPr spcFirstLastPara="1" wrap="square" lIns="91425" tIns="45700" rIns="91425" bIns="45700" anchor="ctr" anchorCtr="0">
            <a:normAutofit/>
          </a:bodyPr>
          <a:lstStyle/>
          <a:p>
            <a:pPr lvl="0">
              <a:spcBef>
                <a:spcPts val="0"/>
              </a:spcBef>
              <a:buClr>
                <a:schemeClr val="dk1"/>
              </a:buClr>
              <a:buSzPct val="100000"/>
            </a:pPr>
            <a:r>
              <a:rPr lang="hu-HU" dirty="0" err="1"/>
              <a:t>Preporučeno</a:t>
            </a:r>
            <a:r>
              <a:rPr lang="hu-HU" dirty="0"/>
              <a:t> </a:t>
            </a:r>
            <a:r>
              <a:rPr lang="hu-HU" dirty="0" err="1"/>
              <a:t>čitanje</a:t>
            </a:r>
            <a:endParaRPr b="1" dirty="0">
              <a:solidFill>
                <a:schemeClr val="dk1"/>
              </a:solidFill>
            </a:endParaRPr>
          </a:p>
        </p:txBody>
      </p:sp>
      <p:sp>
        <p:nvSpPr>
          <p:cNvPr id="550" name="Google Shape;550;p49"/>
          <p:cNvSpPr txBox="1">
            <a:spLocks noGrp="1"/>
          </p:cNvSpPr>
          <p:nvPr>
            <p:ph type="body" idx="1"/>
          </p:nvPr>
        </p:nvSpPr>
        <p:spPr>
          <a:xfrm>
            <a:off x="402336" y="1600199"/>
            <a:ext cx="11247472" cy="4088423"/>
          </a:xfrm>
          <a:prstGeom prst="rect">
            <a:avLst/>
          </a:prstGeom>
          <a:noFill/>
          <a:ln>
            <a:noFill/>
          </a:ln>
        </p:spPr>
        <p:txBody>
          <a:bodyPr spcFirstLastPara="1" wrap="square" lIns="91425" tIns="45700" rIns="91425" bIns="45700" anchor="t" anchorCtr="0">
            <a:normAutofit/>
          </a:bodyPr>
          <a:lstStyle/>
          <a:p>
            <a:pPr marL="342900" lvl="0" indent="-342900" algn="just">
              <a:lnSpc>
                <a:spcPct val="110000"/>
              </a:lnSpc>
              <a:spcBef>
                <a:spcPts val="0"/>
              </a:spcBef>
              <a:spcAft>
                <a:spcPts val="2000"/>
              </a:spcAft>
              <a:buClr>
                <a:schemeClr val="dk1"/>
              </a:buClr>
              <a:buSzPts val="2000"/>
              <a:buFont typeface="Calibri"/>
              <a:buAutoNum type="arabicPeriod"/>
            </a:pPr>
            <a:r>
              <a:rPr lang="en-US" sz="2000" dirty="0" err="1" smtClean="0">
                <a:solidFill>
                  <a:schemeClr val="dk1"/>
                </a:solidFill>
              </a:rPr>
              <a:t>Gildner</a:t>
            </a:r>
            <a:r>
              <a:rPr lang="en-US" sz="2000" dirty="0" smtClean="0">
                <a:solidFill>
                  <a:schemeClr val="dk1"/>
                </a:solidFill>
              </a:rPr>
              <a:t> TE, Levy SB. Intersecting vulnerabilities in human biology: Synergistic interactions between climate change and increasing obesity rates. Am J Hum Biol. 2021 Mar;33(2):e23460</a:t>
            </a:r>
            <a:r>
              <a:rPr lang="en-US" sz="2000" dirty="0">
                <a:solidFill>
                  <a:schemeClr val="dk1"/>
                </a:solidFill>
              </a:rPr>
              <a:t>. </a:t>
            </a:r>
            <a:r>
              <a:rPr lang="hu-HU" sz="2000" dirty="0" smtClean="0">
                <a:solidFill>
                  <a:schemeClr val="dk1"/>
                </a:solidFill>
              </a:rPr>
              <a:t/>
            </a:r>
            <a:br>
              <a:rPr lang="hu-HU" sz="2000" dirty="0" smtClean="0">
                <a:solidFill>
                  <a:schemeClr val="dk1"/>
                </a:solidFill>
              </a:rPr>
            </a:br>
            <a:r>
              <a:rPr lang="en-US" sz="2000" dirty="0" smtClean="0">
                <a:solidFill>
                  <a:schemeClr val="dk1"/>
                </a:solidFill>
              </a:rPr>
              <a:t>DOI</a:t>
            </a:r>
            <a:r>
              <a:rPr lang="en-US" sz="2000" dirty="0">
                <a:solidFill>
                  <a:schemeClr val="dk1"/>
                </a:solidFill>
              </a:rPr>
              <a:t>: 10.1002/ajhb.23460., </a:t>
            </a:r>
            <a:endParaRPr sz="2000" dirty="0" smtClean="0"/>
          </a:p>
          <a:p>
            <a:pPr marL="342900" lvl="0" indent="-342900">
              <a:lnSpc>
                <a:spcPct val="110000"/>
              </a:lnSpc>
              <a:spcAft>
                <a:spcPts val="2000"/>
              </a:spcAft>
              <a:buClr>
                <a:schemeClr val="dk1"/>
              </a:buClr>
              <a:buSzPts val="2000"/>
              <a:buFont typeface="Calibri"/>
              <a:buAutoNum type="arabicPeriod"/>
            </a:pPr>
            <a:r>
              <a:rPr lang="en-US" sz="2000" dirty="0" smtClean="0">
                <a:solidFill>
                  <a:schemeClr val="dk1"/>
                </a:solidFill>
              </a:rPr>
              <a:t>Urban Ecology and Global Climate Change (pp.1-29),</a:t>
            </a:r>
            <a:r>
              <a:rPr lang="hu-HU" sz="2000" dirty="0" smtClean="0">
                <a:solidFill>
                  <a:schemeClr val="dk1"/>
                </a:solidFill>
              </a:rPr>
              <a:t/>
            </a:r>
            <a:br>
              <a:rPr lang="hu-HU" sz="2000" dirty="0" smtClean="0">
                <a:solidFill>
                  <a:schemeClr val="dk1"/>
                </a:solidFill>
              </a:rPr>
            </a:br>
            <a:r>
              <a:rPr lang="en-US" sz="2000" dirty="0" smtClean="0">
                <a:solidFill>
                  <a:schemeClr val="dk1"/>
                </a:solidFill>
              </a:rPr>
              <a:t>DOI:10.1002/9781119807216.ch1. </a:t>
            </a:r>
            <a:endParaRPr sz="2000" dirty="0" smtClean="0"/>
          </a:p>
          <a:p>
            <a:pPr marL="342900" lvl="0" indent="-342900">
              <a:lnSpc>
                <a:spcPct val="110000"/>
              </a:lnSpc>
              <a:spcAft>
                <a:spcPts val="2000"/>
              </a:spcAft>
              <a:buClr>
                <a:schemeClr val="dk1"/>
              </a:buClr>
              <a:buSzPts val="2000"/>
              <a:buFont typeface="Calibri"/>
              <a:buAutoNum type="arabicPeriod"/>
            </a:pPr>
            <a:r>
              <a:rPr lang="en-US" sz="2000" dirty="0" err="1" smtClean="0">
                <a:solidFill>
                  <a:schemeClr val="dk1"/>
                </a:solidFill>
              </a:rPr>
              <a:t>McMacken</a:t>
            </a:r>
            <a:r>
              <a:rPr lang="en-US" sz="2000" dirty="0" smtClean="0">
                <a:solidFill>
                  <a:schemeClr val="dk1"/>
                </a:solidFill>
              </a:rPr>
              <a:t> M, Shah S. A plant-based diet for the prevention and treatment of type 2 diabetes. J </a:t>
            </a:r>
            <a:r>
              <a:rPr lang="en-US" sz="2000" dirty="0" err="1" smtClean="0">
                <a:solidFill>
                  <a:schemeClr val="dk1"/>
                </a:solidFill>
              </a:rPr>
              <a:t>Geriatr</a:t>
            </a:r>
            <a:r>
              <a:rPr lang="en-US" sz="2000" dirty="0" smtClean="0">
                <a:solidFill>
                  <a:schemeClr val="dk1"/>
                </a:solidFill>
              </a:rPr>
              <a:t> </a:t>
            </a:r>
            <a:r>
              <a:rPr lang="en-US" sz="2000" dirty="0" err="1" smtClean="0">
                <a:solidFill>
                  <a:schemeClr val="dk1"/>
                </a:solidFill>
              </a:rPr>
              <a:t>Cardiol</a:t>
            </a:r>
            <a:r>
              <a:rPr lang="en-US" sz="2000" dirty="0" smtClean="0">
                <a:solidFill>
                  <a:schemeClr val="dk1"/>
                </a:solidFill>
              </a:rPr>
              <a:t>. 2017 May;14(5):342-354.</a:t>
            </a:r>
            <a:r>
              <a:rPr lang="hu-HU" sz="2000" dirty="0" smtClean="0">
                <a:solidFill>
                  <a:schemeClr val="dk1"/>
                </a:solidFill>
              </a:rPr>
              <a:t> </a:t>
            </a:r>
            <a:br>
              <a:rPr lang="hu-HU" sz="2000" dirty="0" smtClean="0">
                <a:solidFill>
                  <a:schemeClr val="dk1"/>
                </a:solidFill>
              </a:rPr>
            </a:br>
            <a:r>
              <a:rPr lang="en-US" sz="2000" dirty="0" smtClean="0">
                <a:solidFill>
                  <a:schemeClr val="dk1"/>
                </a:solidFill>
              </a:rPr>
              <a:t>DOI:10.11909/j.issn.1671-5411.2017.05.009. </a:t>
            </a:r>
            <a:endParaRPr sz="2000" dirty="0">
              <a:solidFill>
                <a:schemeClr val="dk1"/>
              </a:solidFill>
            </a:endParaRPr>
          </a:p>
        </p:txBody>
      </p:sp>
    </p:spTree>
    <p:extLst>
      <p:ext uri="{BB962C8B-B14F-4D97-AF65-F5344CB8AC3E}">
        <p14:creationId xmlns:p14="http://schemas.microsoft.com/office/powerpoint/2010/main" val="25344399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08227" y="498949"/>
            <a:ext cx="11896825" cy="5476696"/>
          </a:xfrm>
        </p:spPr>
        <p:txBody>
          <a:bodyPr rtlCol="0"/>
          <a:lstStyle/>
          <a:p>
            <a:pPr marL="0" indent="0" algn="ctr">
              <a:buNone/>
            </a:pPr>
            <a:r>
              <a:rPr lang="en-US" sz="3600" b="1" dirty="0" err="1"/>
              <a:t>Hvala</a:t>
            </a:r>
            <a:r>
              <a:rPr lang="en-US" sz="3600" b="1" dirty="0"/>
              <a:t> </a:t>
            </a:r>
            <a:r>
              <a:rPr lang="en-US" sz="3600" b="1" dirty="0" err="1"/>
              <a:t>na</a:t>
            </a:r>
            <a:r>
              <a:rPr lang="en-US" sz="3600" b="1" dirty="0"/>
              <a:t> </a:t>
            </a:r>
            <a:r>
              <a:rPr lang="en-US" sz="3600" b="1" dirty="0" err="1"/>
              <a:t>pažnji</a:t>
            </a:r>
            <a:r>
              <a:rPr lang="en-US" sz="3600" b="1" dirty="0"/>
              <a:t>!</a:t>
            </a:r>
          </a:p>
          <a:p>
            <a:pPr marL="0" indent="0" algn="ctr">
              <a:buNone/>
            </a:pPr>
            <a:endParaRPr lang="hu-HU" sz="2000" dirty="0" smtClean="0"/>
          </a:p>
          <a:p>
            <a:pPr marL="0" indent="0" algn="ctr">
              <a:buNone/>
            </a:pPr>
            <a:r>
              <a:rPr lang="en-US" sz="2000" dirty="0" err="1" smtClean="0"/>
              <a:t>Ovu</a:t>
            </a:r>
            <a:r>
              <a:rPr lang="en-US" sz="2000" dirty="0" smtClean="0"/>
              <a:t> </a:t>
            </a:r>
            <a:r>
              <a:rPr lang="en-US" sz="2000" dirty="0" err="1"/>
              <a:t>prezentaciju</a:t>
            </a:r>
            <a:r>
              <a:rPr lang="en-US" sz="2000" dirty="0"/>
              <a:t> je </a:t>
            </a:r>
            <a:r>
              <a:rPr lang="en-US" sz="2000" dirty="0" err="1"/>
              <a:t>razvio</a:t>
            </a:r>
            <a:r>
              <a:rPr lang="en-US" sz="2000" dirty="0"/>
              <a:t> </a:t>
            </a:r>
            <a:r>
              <a:rPr lang="en-US" sz="2000" dirty="0" err="1"/>
              <a:t>projekat</a:t>
            </a:r>
            <a:r>
              <a:rPr lang="en-US" sz="2000" dirty="0"/>
              <a:t> CLIMATEMED, </a:t>
            </a:r>
            <a:r>
              <a:rPr lang="en-US" sz="2000" dirty="0" err="1"/>
              <a:t>podržan</a:t>
            </a:r>
            <a:r>
              <a:rPr lang="en-US" sz="2000" dirty="0"/>
              <a:t> od </a:t>
            </a:r>
            <a:r>
              <a:rPr lang="en-US" sz="2000" dirty="0" err="1"/>
              <a:t>strane</a:t>
            </a:r>
            <a:r>
              <a:rPr lang="en-US" sz="2000" dirty="0"/>
              <a:t> Erasmus+ </a:t>
            </a:r>
            <a:r>
              <a:rPr lang="en-US" sz="2000" dirty="0" err="1"/>
              <a:t>programa</a:t>
            </a:r>
            <a:r>
              <a:rPr lang="en-US" sz="2000" dirty="0"/>
              <a:t> EU. </a:t>
            </a:r>
          </a:p>
          <a:p>
            <a:pPr marL="0" indent="0" rtl="0">
              <a:buNone/>
            </a:pPr>
            <a:endParaRPr lang="sr" sz="2000" dirty="0"/>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0" name="Szövegdoboz 9"/>
          <p:cNvSpPr txBox="1"/>
          <p:nvPr/>
        </p:nvSpPr>
        <p:spPr>
          <a:xfrm>
            <a:off x="878978" y="5380125"/>
            <a:ext cx="1019792" cy="646331"/>
          </a:xfrm>
          <a:prstGeom prst="rect">
            <a:avLst/>
          </a:prstGeom>
          <a:noFill/>
        </p:spPr>
        <p:txBody>
          <a:bodyPr wrap="square" rtlCol="0">
            <a:spAutoFit/>
          </a:bodyPr>
          <a:lstStyle/>
          <a:p>
            <a:pPr rtl="0">
              <a:lnSpc>
                <a:spcPct val="120000"/>
              </a:lnSpc>
            </a:pP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Университатеа де Медицина, Фармацие, Стинте и </a:t>
            </a:r>
            <a:r>
              <a:rPr lang="sr" sz="600" dirty="0" smtClean="0">
                <a:solidFill>
                  <a:schemeClr val="tx1">
                    <a:lumMod val="65000"/>
                    <a:lumOff val="35000"/>
                  </a:schemeClr>
                </a:solidFill>
                <a:latin typeface="Times New Roman" panose="02020603050405020304" pitchFamily="18" charset="0"/>
                <a:cs typeface="Times New Roman" panose="02020603050405020304" pitchFamily="18" charset="0"/>
              </a:rPr>
              <a:t>Техологие </a:t>
            </a: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Георге Емил Паладе дин Тиргу Мурес</a:t>
            </a:r>
            <a:endParaRPr lang="hu-HU" sz="600" dirty="0">
              <a:latin typeface="Times New Roman" panose="02020603050405020304" pitchFamily="18" charset="0"/>
              <a:cs typeface="Times New Roman" panose="02020603050405020304" pitchFamily="18" charset="0"/>
            </a:endParaRPr>
          </a:p>
        </p:txBody>
      </p:sp>
      <p:sp>
        <p:nvSpPr>
          <p:cNvPr id="11" name="Téglalap 10"/>
          <p:cNvSpPr/>
          <p:nvPr/>
        </p:nvSpPr>
        <p:spPr>
          <a:xfrm>
            <a:off x="1930437" y="2781361"/>
            <a:ext cx="901046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Medicinski </a:t>
            </a:r>
            <a:r>
              <a:rPr lang="en-US" dirty="0" err="1">
                <a:solidFill>
                  <a:schemeClr val="tx1"/>
                </a:solidFill>
              </a:rPr>
              <a:t>fakultet</a:t>
            </a:r>
            <a:r>
              <a:rPr lang="en-US" dirty="0">
                <a:solidFill>
                  <a:schemeClr val="tx1"/>
                </a:solidFill>
              </a:rPr>
              <a:t> </a:t>
            </a:r>
            <a:r>
              <a:rPr lang="en-US" dirty="0" err="1">
                <a:solidFill>
                  <a:schemeClr val="tx1"/>
                </a:solidFill>
              </a:rPr>
              <a:t>Univerziteta</a:t>
            </a:r>
            <a:r>
              <a:rPr lang="en-US" dirty="0">
                <a:solidFill>
                  <a:schemeClr val="tx1"/>
                </a:solidFill>
              </a:rPr>
              <a:t> u </a:t>
            </a:r>
            <a:r>
              <a:rPr lang="en-US" dirty="0" err="1" smtClean="0">
                <a:solidFill>
                  <a:schemeClr val="tx1"/>
                </a:solidFill>
              </a:rPr>
              <a:t>Pečuju</a:t>
            </a:r>
            <a:r>
              <a:rPr lang="hu-HU" dirty="0" smtClean="0">
                <a:solidFill>
                  <a:schemeClr val="tx1"/>
                </a:solidFill>
              </a:rPr>
              <a:t>,</a:t>
            </a:r>
            <a:br>
              <a:rPr lang="hu-HU" dirty="0" smtClean="0">
                <a:solidFill>
                  <a:schemeClr val="tx1"/>
                </a:solidFill>
              </a:rPr>
            </a:br>
            <a:r>
              <a:rPr lang="hu-HU" dirty="0" err="1" smtClean="0">
                <a:solidFill>
                  <a:schemeClr val="tx1"/>
                </a:solidFill>
              </a:rPr>
              <a:t>Institut</a:t>
            </a:r>
            <a:r>
              <a:rPr lang="hu-HU" dirty="0" smtClean="0">
                <a:solidFill>
                  <a:schemeClr val="tx1"/>
                </a:solidFill>
              </a:rPr>
              <a:t> </a:t>
            </a:r>
            <a:r>
              <a:rPr lang="hu-HU" dirty="0" err="1">
                <a:solidFill>
                  <a:schemeClr val="tx1"/>
                </a:solidFill>
              </a:rPr>
              <a:t>za</a:t>
            </a:r>
            <a:r>
              <a:rPr lang="hu-HU" dirty="0">
                <a:solidFill>
                  <a:schemeClr val="tx1"/>
                </a:solidFill>
              </a:rPr>
              <a:t> </a:t>
            </a:r>
            <a:r>
              <a:rPr lang="hu-HU" dirty="0" err="1">
                <a:solidFill>
                  <a:schemeClr val="tx1"/>
                </a:solidFill>
              </a:rPr>
              <a:t>medicinsko</a:t>
            </a:r>
            <a:r>
              <a:rPr lang="hu-HU" dirty="0">
                <a:solidFill>
                  <a:schemeClr val="tx1"/>
                </a:solidFill>
              </a:rPr>
              <a:t> </a:t>
            </a:r>
            <a:r>
              <a:rPr lang="hu-HU" dirty="0" err="1">
                <a:solidFill>
                  <a:schemeClr val="tx1"/>
                </a:solidFill>
              </a:rPr>
              <a:t>javno</a:t>
            </a:r>
            <a:r>
              <a:rPr lang="hu-HU" dirty="0">
                <a:solidFill>
                  <a:schemeClr val="tx1"/>
                </a:solidFill>
              </a:rPr>
              <a:t> </a:t>
            </a:r>
            <a:r>
              <a:rPr lang="hu-HU" dirty="0" err="1" smtClean="0">
                <a:solidFill>
                  <a:schemeClr val="tx1"/>
                </a:solidFill>
              </a:rPr>
              <a:t>zdravstvo</a:t>
            </a:r>
            <a:r>
              <a:rPr lang="hu-HU" dirty="0" smtClean="0">
                <a:solidFill>
                  <a:schemeClr val="tx1"/>
                </a:solidFill>
              </a:rPr>
              <a:t> </a:t>
            </a:r>
            <a:r>
              <a:rPr lang="en-US" dirty="0" smtClean="0">
                <a:solidFill>
                  <a:schemeClr val="tx1"/>
                </a:solidFill>
              </a:rPr>
              <a:t>– </a:t>
            </a:r>
            <a:r>
              <a:rPr lang="en-US" dirty="0" err="1">
                <a:solidFill>
                  <a:schemeClr val="tx1"/>
                </a:solidFill>
              </a:rPr>
              <a:t>Pečuj</a:t>
            </a:r>
            <a:r>
              <a:rPr lang="en-US" dirty="0">
                <a:solidFill>
                  <a:schemeClr val="tx1"/>
                </a:solidFill>
              </a:rPr>
              <a:t>, </a:t>
            </a:r>
            <a:r>
              <a:rPr lang="en-US" dirty="0" err="1">
                <a:solidFill>
                  <a:schemeClr val="tx1"/>
                </a:solidFill>
              </a:rPr>
              <a:t>Mađarska</a:t>
            </a:r>
            <a:r>
              <a:rPr lang="en-US" dirty="0">
                <a:solidFill>
                  <a:schemeClr val="tx1"/>
                </a:solidFill>
              </a:rPr>
              <a:t> </a:t>
            </a:r>
          </a:p>
        </p:txBody>
      </p:sp>
      <p:sp>
        <p:nvSpPr>
          <p:cNvPr id="12" name="Téglalap 11"/>
          <p:cNvSpPr/>
          <p:nvPr/>
        </p:nvSpPr>
        <p:spPr>
          <a:xfrm>
            <a:off x="1930437" y="344824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solidFill>
                  <a:schemeClr val="tx1"/>
                </a:solidFill>
              </a:rPr>
              <a:t>Centar</a:t>
            </a:r>
            <a:r>
              <a:rPr lang="en-US" dirty="0">
                <a:solidFill>
                  <a:schemeClr val="tx1"/>
                </a:solidFill>
              </a:rPr>
              <a:t> </a:t>
            </a:r>
            <a:r>
              <a:rPr lang="en-US" dirty="0" err="1">
                <a:solidFill>
                  <a:schemeClr val="tx1"/>
                </a:solidFill>
              </a:rPr>
              <a:t>za</a:t>
            </a:r>
            <a:r>
              <a:rPr lang="en-US" dirty="0">
                <a:solidFill>
                  <a:schemeClr val="tx1"/>
                </a:solidFill>
              </a:rPr>
              <a:t> </a:t>
            </a:r>
            <a:r>
              <a:rPr lang="en-US" dirty="0" err="1">
                <a:solidFill>
                  <a:schemeClr val="tx1"/>
                </a:solidFill>
              </a:rPr>
              <a:t>zdravlje</a:t>
            </a:r>
            <a:r>
              <a:rPr lang="en-US" dirty="0">
                <a:solidFill>
                  <a:schemeClr val="tx1"/>
                </a:solidFill>
              </a:rPr>
              <a:t>, </a:t>
            </a:r>
            <a:r>
              <a:rPr lang="en-US" dirty="0" err="1">
                <a:solidFill>
                  <a:schemeClr val="tx1"/>
                </a:solidFill>
              </a:rPr>
              <a:t>vežbanje</a:t>
            </a:r>
            <a:r>
              <a:rPr lang="en-US" dirty="0">
                <a:solidFill>
                  <a:schemeClr val="tx1"/>
                </a:solidFill>
              </a:rPr>
              <a:t> </a:t>
            </a:r>
            <a:r>
              <a:rPr lang="en-US" dirty="0" err="1">
                <a:solidFill>
                  <a:schemeClr val="tx1"/>
                </a:solidFill>
              </a:rPr>
              <a:t>i</a:t>
            </a:r>
            <a:r>
              <a:rPr lang="en-US" dirty="0">
                <a:solidFill>
                  <a:schemeClr val="tx1"/>
                </a:solidFill>
              </a:rPr>
              <a:t> </a:t>
            </a:r>
            <a:r>
              <a:rPr lang="en-US" dirty="0" err="1">
                <a:solidFill>
                  <a:schemeClr val="tx1"/>
                </a:solidFill>
              </a:rPr>
              <a:t>sportske</a:t>
            </a:r>
            <a:r>
              <a:rPr lang="en-US" dirty="0">
                <a:solidFill>
                  <a:schemeClr val="tx1"/>
                </a:solidFill>
              </a:rPr>
              <a:t> </a:t>
            </a:r>
            <a:r>
              <a:rPr lang="en-US" dirty="0" err="1">
                <a:solidFill>
                  <a:schemeClr val="tx1"/>
                </a:solidFill>
              </a:rPr>
              <a:t>nauke</a:t>
            </a:r>
            <a:r>
              <a:rPr lang="en-US" dirty="0">
                <a:solidFill>
                  <a:schemeClr val="tx1"/>
                </a:solidFill>
              </a:rPr>
              <a:t> – Beograd, </a:t>
            </a:r>
            <a:r>
              <a:rPr lang="en-US" dirty="0" err="1">
                <a:solidFill>
                  <a:schemeClr val="tx1"/>
                </a:solidFill>
              </a:rPr>
              <a:t>Srbija</a:t>
            </a:r>
            <a:r>
              <a:rPr lang="en-US" dirty="0">
                <a:solidFill>
                  <a:schemeClr val="tx1"/>
                </a:solidFill>
              </a:rPr>
              <a:t> </a:t>
            </a:r>
            <a:endParaRPr lang="sr" dirty="0">
              <a:solidFill>
                <a:schemeClr val="tx1"/>
              </a:solidFill>
            </a:endParaRPr>
          </a:p>
        </p:txBody>
      </p:sp>
      <p:sp>
        <p:nvSpPr>
          <p:cNvPr id="13" name="Téglalap 12"/>
          <p:cNvSpPr/>
          <p:nvPr/>
        </p:nvSpPr>
        <p:spPr>
          <a:xfrm>
            <a:off x="1930438" y="4115137"/>
            <a:ext cx="877654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dirty="0">
                <a:solidFill>
                  <a:schemeClr val="tx1"/>
                </a:solidFill>
              </a:rPr>
              <a:t>Nacionalni centar za javno zdravlje i farmaceutsku regulativu</a:t>
            </a:r>
            <a:r>
              <a:rPr lang="en-US" dirty="0" smtClean="0">
                <a:solidFill>
                  <a:schemeClr val="tx1"/>
                </a:solidFill>
              </a:rPr>
              <a:t> </a:t>
            </a:r>
            <a:r>
              <a:rPr lang="en-US" dirty="0">
                <a:solidFill>
                  <a:schemeClr val="tx1"/>
                </a:solidFill>
              </a:rPr>
              <a:t>– </a:t>
            </a:r>
            <a:r>
              <a:rPr lang="en-US" dirty="0" err="1">
                <a:solidFill>
                  <a:schemeClr val="tx1"/>
                </a:solidFill>
              </a:rPr>
              <a:t>Budimpešta</a:t>
            </a:r>
            <a:r>
              <a:rPr lang="en-US" dirty="0">
                <a:solidFill>
                  <a:schemeClr val="tx1"/>
                </a:solidFill>
              </a:rPr>
              <a:t>, </a:t>
            </a:r>
            <a:r>
              <a:rPr lang="en-US" dirty="0" err="1">
                <a:solidFill>
                  <a:schemeClr val="tx1"/>
                </a:solidFill>
              </a:rPr>
              <a:t>Mađarska</a:t>
            </a:r>
            <a:r>
              <a:rPr lang="en-US" dirty="0">
                <a:solidFill>
                  <a:schemeClr val="tx1"/>
                </a:solidFill>
              </a:rPr>
              <a:t> </a:t>
            </a:r>
            <a:endParaRPr lang="sr" dirty="0">
              <a:solidFill>
                <a:schemeClr val="tx1"/>
              </a:solidFill>
            </a:endParaRPr>
          </a:p>
        </p:txBody>
      </p:sp>
      <p:sp>
        <p:nvSpPr>
          <p:cNvPr id="14" name="Téglalap 13"/>
          <p:cNvSpPr/>
          <p:nvPr/>
        </p:nvSpPr>
        <p:spPr>
          <a:xfrm>
            <a:off x="1898770" y="475647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Univerzitetski </a:t>
            </a:r>
            <a:r>
              <a:rPr lang="en-US" dirty="0" err="1">
                <a:solidFill>
                  <a:schemeClr val="tx1"/>
                </a:solidFill>
              </a:rPr>
              <a:t>koledž</a:t>
            </a:r>
            <a:r>
              <a:rPr lang="en-US" dirty="0">
                <a:solidFill>
                  <a:schemeClr val="tx1"/>
                </a:solidFill>
              </a:rPr>
              <a:t> </a:t>
            </a:r>
            <a:r>
              <a:rPr lang="en-US" dirty="0" err="1">
                <a:solidFill>
                  <a:schemeClr val="tx1"/>
                </a:solidFill>
              </a:rPr>
              <a:t>Kork</a:t>
            </a:r>
            <a:r>
              <a:rPr lang="en-US" dirty="0">
                <a:solidFill>
                  <a:schemeClr val="tx1"/>
                </a:solidFill>
              </a:rPr>
              <a:t> – Nacionalni </a:t>
            </a:r>
            <a:r>
              <a:rPr lang="en-US" dirty="0" err="1">
                <a:solidFill>
                  <a:schemeClr val="tx1"/>
                </a:solidFill>
              </a:rPr>
              <a:t>univerzitet</a:t>
            </a:r>
            <a:r>
              <a:rPr lang="en-US" dirty="0">
                <a:solidFill>
                  <a:schemeClr val="tx1"/>
                </a:solidFill>
              </a:rPr>
              <a:t> </a:t>
            </a:r>
            <a:r>
              <a:rPr lang="en-US" dirty="0" err="1">
                <a:solidFill>
                  <a:schemeClr val="tx1"/>
                </a:solidFill>
              </a:rPr>
              <a:t>Irske</a:t>
            </a:r>
            <a:r>
              <a:rPr lang="en-US" dirty="0">
                <a:solidFill>
                  <a:schemeClr val="tx1"/>
                </a:solidFill>
              </a:rPr>
              <a:t> – </a:t>
            </a:r>
            <a:r>
              <a:rPr lang="en-US" dirty="0" err="1">
                <a:solidFill>
                  <a:schemeClr val="tx1"/>
                </a:solidFill>
              </a:rPr>
              <a:t>Kork</a:t>
            </a:r>
            <a:r>
              <a:rPr lang="en-US" dirty="0">
                <a:solidFill>
                  <a:schemeClr val="tx1"/>
                </a:solidFill>
              </a:rPr>
              <a:t>, </a:t>
            </a:r>
            <a:r>
              <a:rPr lang="en-US" dirty="0" err="1">
                <a:solidFill>
                  <a:schemeClr val="tx1"/>
                </a:solidFill>
              </a:rPr>
              <a:t>Irska</a:t>
            </a:r>
            <a:r>
              <a:rPr lang="en-US" dirty="0">
                <a:solidFill>
                  <a:schemeClr val="tx1"/>
                </a:solidFill>
              </a:rPr>
              <a:t>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cs typeface="Times New Roman" panose="02020603050405020304" pitchFamily="18" charset="0"/>
              </a:rPr>
              <a:t>Univerzitet </a:t>
            </a:r>
            <a:r>
              <a:rPr lang="en-US" dirty="0" err="1">
                <a:solidFill>
                  <a:schemeClr val="tx1"/>
                </a:solidFill>
                <a:cs typeface="Times New Roman" panose="02020603050405020304" pitchFamily="18" charset="0"/>
              </a:rPr>
              <a:t>za</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medicinu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farmaciju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nauku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i</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tehnologiju</a:t>
            </a:r>
            <a:r>
              <a:rPr lang="en-US" dirty="0">
                <a:solidFill>
                  <a:schemeClr val="tx1"/>
                </a:solidFill>
                <a:cs typeface="Times New Roman" panose="02020603050405020304" pitchFamily="18" charset="0"/>
              </a:rPr>
              <a:t> Georg</a:t>
            </a:r>
          </a:p>
          <a:p>
            <a:r>
              <a:rPr lang="en-US" dirty="0">
                <a:solidFill>
                  <a:schemeClr val="tx1"/>
                </a:solidFill>
                <a:cs typeface="Times New Roman" panose="02020603050405020304" pitchFamily="18" charset="0"/>
              </a:rPr>
              <a:t>Emil Palade u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Murešu</a:t>
            </a:r>
            <a:r>
              <a:rPr lang="en-US" dirty="0">
                <a:solidFill>
                  <a:schemeClr val="tx1"/>
                </a:solidFill>
                <a:cs typeface="Times New Roman" panose="02020603050405020304" pitchFamily="18" charset="0"/>
              </a:rPr>
              <a:t> –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Rumunija</a:t>
            </a:r>
            <a:endParaRPr lang="en-US" dirty="0">
              <a:solidFill>
                <a:schemeClr val="tx1"/>
              </a:solidFill>
              <a:cs typeface="Times New Roman" panose="02020603050405020304" pitchFamily="18" charset="0"/>
            </a:endParaRP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32888687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sp>
        <p:nvSpPr>
          <p:cNvPr id="555" name="Google Shape;555;p50"/>
          <p:cNvSpPr txBox="1">
            <a:spLocks noGrp="1"/>
          </p:cNvSpPr>
          <p:nvPr>
            <p:ph type="title"/>
          </p:nvPr>
        </p:nvSpPr>
        <p:spPr>
          <a:xfrm>
            <a:off x="402336" y="286060"/>
            <a:ext cx="11789664" cy="54963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ct val="100000"/>
              <a:buFont typeface="Calibri"/>
              <a:buNone/>
            </a:pPr>
            <a:r>
              <a:rPr lang="en-US" b="1">
                <a:solidFill>
                  <a:schemeClr val="dk1"/>
                </a:solidFill>
              </a:rPr>
              <a:t>TESTIRAJTE SVOJE ZNANJE:</a:t>
            </a:r>
            <a:endParaRPr b="1">
              <a:solidFill>
                <a:schemeClr val="dk1"/>
              </a:solidFill>
            </a:endParaRPr>
          </a:p>
        </p:txBody>
      </p:sp>
      <p:sp>
        <p:nvSpPr>
          <p:cNvPr id="556" name="Google Shape;556;p50"/>
          <p:cNvSpPr txBox="1">
            <a:spLocks noGrp="1"/>
          </p:cNvSpPr>
          <p:nvPr>
            <p:ph type="body" idx="1"/>
          </p:nvPr>
        </p:nvSpPr>
        <p:spPr>
          <a:xfrm>
            <a:off x="333336" y="849755"/>
            <a:ext cx="11525327" cy="5454866"/>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0"/>
              </a:spcAft>
              <a:buClr>
                <a:srgbClr val="000000"/>
              </a:buClr>
              <a:buSzPts val="1800"/>
              <a:buNone/>
            </a:pPr>
            <a:r>
              <a:rPr lang="en-US" sz="1800" b="1" dirty="0">
                <a:solidFill>
                  <a:srgbClr val="000000"/>
                </a:solidFill>
                <a:latin typeface="Calibri"/>
                <a:ea typeface="Calibri"/>
                <a:cs typeface="Calibri"/>
                <a:sym typeface="Calibri"/>
              </a:rPr>
              <a:t>Student </a:t>
            </a:r>
            <a:r>
              <a:rPr lang="en-US" sz="1800" b="1" dirty="0" err="1">
                <a:solidFill>
                  <a:srgbClr val="000000"/>
                </a:solidFill>
                <a:latin typeface="Calibri"/>
                <a:ea typeface="Calibri"/>
                <a:cs typeface="Calibri"/>
                <a:sym typeface="Calibri"/>
              </a:rPr>
              <a:t>treba</a:t>
            </a:r>
            <a:r>
              <a:rPr lang="en-US" sz="1800" b="1" dirty="0">
                <a:solidFill>
                  <a:srgbClr val="000000"/>
                </a:solidFill>
                <a:latin typeface="Calibri"/>
                <a:ea typeface="Calibri"/>
                <a:cs typeface="Calibri"/>
                <a:sym typeface="Calibri"/>
              </a:rPr>
              <a:t> da </a:t>
            </a:r>
            <a:r>
              <a:rPr lang="en-US" sz="1800" b="1" dirty="0" err="1">
                <a:solidFill>
                  <a:srgbClr val="000000"/>
                </a:solidFill>
                <a:latin typeface="Calibri"/>
                <a:ea typeface="Calibri"/>
                <a:cs typeface="Calibri"/>
                <a:sym typeface="Calibri"/>
              </a:rPr>
              <a:t>izabere</a:t>
            </a:r>
            <a:r>
              <a:rPr lang="en-US" sz="1800" b="1" dirty="0">
                <a:solidFill>
                  <a:srgbClr val="000000"/>
                </a:solidFill>
                <a:latin typeface="Calibri"/>
                <a:ea typeface="Calibri"/>
                <a:cs typeface="Calibri"/>
                <a:sym typeface="Calibri"/>
              </a:rPr>
              <a:t> SVE </a:t>
            </a:r>
            <a:r>
              <a:rPr lang="en-US" sz="1800" b="1" dirty="0" err="1">
                <a:solidFill>
                  <a:srgbClr val="000000"/>
                </a:solidFill>
                <a:latin typeface="Calibri"/>
                <a:ea typeface="Calibri"/>
                <a:cs typeface="Calibri"/>
                <a:sym typeface="Calibri"/>
              </a:rPr>
              <a:t>tačne</a:t>
            </a:r>
            <a:r>
              <a:rPr lang="en-US" sz="1800" b="1" dirty="0">
                <a:solidFill>
                  <a:srgbClr val="000000"/>
                </a:solidFill>
                <a:latin typeface="Calibri"/>
                <a:ea typeface="Calibri"/>
                <a:cs typeface="Calibri"/>
                <a:sym typeface="Calibri"/>
              </a:rPr>
              <a:t> </a:t>
            </a:r>
            <a:r>
              <a:rPr lang="en-US" sz="1800" b="1" dirty="0" err="1">
                <a:solidFill>
                  <a:srgbClr val="000000"/>
                </a:solidFill>
                <a:latin typeface="Calibri"/>
                <a:ea typeface="Calibri"/>
                <a:cs typeface="Calibri"/>
                <a:sym typeface="Calibri"/>
              </a:rPr>
              <a:t>odgovore</a:t>
            </a:r>
            <a:r>
              <a:rPr lang="en-US" sz="1800" b="1" dirty="0">
                <a:solidFill>
                  <a:srgbClr val="000000"/>
                </a:solidFill>
                <a:latin typeface="Calibri"/>
                <a:ea typeface="Calibri"/>
                <a:cs typeface="Calibri"/>
                <a:sym typeface="Calibri"/>
              </a:rPr>
              <a:t> u </a:t>
            </a:r>
            <a:r>
              <a:rPr lang="en-US" sz="1800" b="1" dirty="0" err="1">
                <a:solidFill>
                  <a:srgbClr val="000000"/>
                </a:solidFill>
                <a:latin typeface="Calibri"/>
                <a:ea typeface="Calibri"/>
                <a:cs typeface="Calibri"/>
                <a:sym typeface="Calibri"/>
              </a:rPr>
              <a:t>svakom</a:t>
            </a:r>
            <a:r>
              <a:rPr lang="en-US" sz="1800" b="1" dirty="0">
                <a:solidFill>
                  <a:srgbClr val="000000"/>
                </a:solidFill>
                <a:latin typeface="Calibri"/>
                <a:ea typeface="Calibri"/>
                <a:cs typeface="Calibri"/>
                <a:sym typeface="Calibri"/>
              </a:rPr>
              <a:t> </a:t>
            </a:r>
            <a:r>
              <a:rPr lang="en-US" sz="1800" b="1" dirty="0" err="1">
                <a:solidFill>
                  <a:srgbClr val="000000"/>
                </a:solidFill>
                <a:latin typeface="Calibri"/>
                <a:ea typeface="Calibri"/>
                <a:cs typeface="Calibri"/>
                <a:sym typeface="Calibri"/>
              </a:rPr>
              <a:t>pitanju</a:t>
            </a:r>
            <a:r>
              <a:rPr lang="en-US" sz="1800" b="1" dirty="0">
                <a:solidFill>
                  <a:srgbClr val="000000"/>
                </a:solidFill>
                <a:latin typeface="Calibri"/>
                <a:ea typeface="Calibri"/>
                <a:cs typeface="Calibri"/>
                <a:sym typeface="Calibri"/>
              </a:rPr>
              <a:t> (</a:t>
            </a:r>
            <a:r>
              <a:rPr lang="en-US" sz="1800" b="1" dirty="0" err="1">
                <a:solidFill>
                  <a:srgbClr val="000000"/>
                </a:solidFill>
                <a:latin typeface="Calibri"/>
                <a:ea typeface="Calibri"/>
                <a:cs typeface="Calibri"/>
                <a:sym typeface="Calibri"/>
              </a:rPr>
              <a:t>više</a:t>
            </a:r>
            <a:r>
              <a:rPr lang="en-US" sz="1800" b="1" dirty="0">
                <a:solidFill>
                  <a:srgbClr val="000000"/>
                </a:solidFill>
                <a:latin typeface="Calibri"/>
                <a:ea typeface="Calibri"/>
                <a:cs typeface="Calibri"/>
                <a:sym typeface="Calibri"/>
              </a:rPr>
              <a:t> </a:t>
            </a:r>
            <a:r>
              <a:rPr lang="en-US" sz="1800" b="1" dirty="0" err="1">
                <a:solidFill>
                  <a:srgbClr val="000000"/>
                </a:solidFill>
                <a:latin typeface="Calibri"/>
                <a:ea typeface="Calibri"/>
                <a:cs typeface="Calibri"/>
                <a:sym typeface="Calibri"/>
              </a:rPr>
              <a:t>odgovora</a:t>
            </a:r>
            <a:r>
              <a:rPr lang="en-US" sz="1800" b="1" dirty="0">
                <a:solidFill>
                  <a:srgbClr val="000000"/>
                </a:solidFill>
                <a:latin typeface="Calibri"/>
                <a:ea typeface="Calibri"/>
                <a:cs typeface="Calibri"/>
                <a:sym typeface="Calibri"/>
              </a:rPr>
              <a:t>):</a:t>
            </a:r>
            <a:endParaRPr sz="1800" dirty="0">
              <a:latin typeface="Times New Roman"/>
              <a:ea typeface="Times New Roman"/>
              <a:cs typeface="Times New Roman"/>
              <a:sym typeface="Times New Roman"/>
            </a:endParaRPr>
          </a:p>
          <a:p>
            <a:pPr marL="342900" marR="0" lvl="0" indent="-342900" algn="l" rtl="0">
              <a:lnSpc>
                <a:spcPct val="120000"/>
              </a:lnSpc>
              <a:spcBef>
                <a:spcPts val="0"/>
              </a:spcBef>
              <a:spcAft>
                <a:spcPts val="0"/>
              </a:spcAft>
              <a:buClr>
                <a:srgbClr val="000000"/>
              </a:buClr>
              <a:buSzPts val="1800"/>
              <a:buFont typeface="+mj-lt"/>
              <a:buAutoNum type="arabicPeriod"/>
            </a:pPr>
            <a:r>
              <a:rPr lang="en-US" sz="1800" dirty="0">
                <a:solidFill>
                  <a:srgbClr val="000000"/>
                </a:solidFill>
                <a:latin typeface="Calibri"/>
                <a:ea typeface="Calibri"/>
                <a:cs typeface="Calibri"/>
                <a:sym typeface="Calibri"/>
              </a:rPr>
              <a:t>Koji </a:t>
            </a:r>
            <a:r>
              <a:rPr lang="en-US" sz="1800" dirty="0" err="1">
                <a:solidFill>
                  <a:srgbClr val="000000"/>
                </a:solidFill>
                <a:latin typeface="Calibri"/>
                <a:ea typeface="Calibri"/>
                <a:cs typeface="Calibri"/>
                <a:sym typeface="Calibri"/>
              </a:rPr>
              <a:t>su</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mogući</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putevi</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za</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pogoršanje</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bolesti</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kod</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pacijenata</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sa</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dijabetesom</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izloženih</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ekstremnoj</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vrućini</a:t>
            </a:r>
            <a:r>
              <a:rPr lang="en-US" sz="1800" dirty="0">
                <a:solidFill>
                  <a:srgbClr val="000000"/>
                </a:solidFill>
                <a:latin typeface="Calibri"/>
                <a:ea typeface="Calibri"/>
                <a:cs typeface="Calibri"/>
                <a:sym typeface="Calibri"/>
              </a:rPr>
              <a:t>?</a:t>
            </a:r>
            <a:endParaRPr sz="1800" dirty="0">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a:pPr>
            <a:r>
              <a:rPr lang="en-US" sz="1800" dirty="0" err="1">
                <a:solidFill>
                  <a:srgbClr val="00B0F0"/>
                </a:solidFill>
                <a:latin typeface="Calibri"/>
                <a:ea typeface="Calibri"/>
                <a:cs typeface="Calibri"/>
                <a:sym typeface="Calibri"/>
              </a:rPr>
              <a:t>smanjen</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protok</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krvi</a:t>
            </a:r>
            <a:r>
              <a:rPr lang="en-US" sz="1800" dirty="0">
                <a:solidFill>
                  <a:srgbClr val="00B0F0"/>
                </a:solidFill>
                <a:latin typeface="Calibri"/>
                <a:ea typeface="Calibri"/>
                <a:cs typeface="Calibri"/>
                <a:sym typeface="Calibri"/>
              </a:rPr>
              <a:t> u </a:t>
            </a:r>
            <a:r>
              <a:rPr lang="en-US" sz="1800" dirty="0" err="1">
                <a:solidFill>
                  <a:srgbClr val="00B0F0"/>
                </a:solidFill>
                <a:latin typeface="Calibri"/>
                <a:ea typeface="Calibri"/>
                <a:cs typeface="Calibri"/>
                <a:sym typeface="Calibri"/>
              </a:rPr>
              <a:t>koži</a:t>
            </a:r>
            <a:endParaRPr sz="1800" dirty="0">
              <a:solidFill>
                <a:srgbClr val="00B0F0"/>
              </a:solidFill>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a:pPr>
            <a:r>
              <a:rPr lang="en-US" sz="1800" dirty="0" err="1">
                <a:solidFill>
                  <a:srgbClr val="000000"/>
                </a:solidFill>
                <a:latin typeface="Calibri"/>
                <a:ea typeface="Calibri"/>
                <a:cs typeface="Calibri"/>
                <a:sym typeface="Calibri"/>
              </a:rPr>
              <a:t>povećan</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gubitak</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toplote</a:t>
            </a:r>
            <a:endParaRPr sz="1800" dirty="0">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a:pPr>
            <a:r>
              <a:rPr lang="en-US" sz="1800" dirty="0" err="1">
                <a:solidFill>
                  <a:srgbClr val="00B0F0"/>
                </a:solidFill>
                <a:latin typeface="Calibri"/>
                <a:ea typeface="Calibri"/>
                <a:cs typeface="Calibri"/>
                <a:sym typeface="Calibri"/>
              </a:rPr>
              <a:t>smanjena</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stopa</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znojenja</a:t>
            </a:r>
            <a:endParaRPr sz="1800" dirty="0">
              <a:solidFill>
                <a:srgbClr val="00B0F0"/>
              </a:solidFill>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a:pPr>
            <a:r>
              <a:rPr lang="en-US" sz="1800" dirty="0" err="1">
                <a:solidFill>
                  <a:srgbClr val="00B0F0"/>
                </a:solidFill>
                <a:latin typeface="Calibri"/>
                <a:ea typeface="Calibri"/>
                <a:cs typeface="Calibri"/>
                <a:sym typeface="Calibri"/>
              </a:rPr>
              <a:t>povećana</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telesna</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temperatura</a:t>
            </a:r>
            <a:endParaRPr sz="1800" dirty="0">
              <a:solidFill>
                <a:srgbClr val="00B0F0"/>
              </a:solidFill>
              <a:latin typeface="Times New Roman"/>
              <a:ea typeface="Times New Roman"/>
              <a:cs typeface="Times New Roman"/>
              <a:sym typeface="Times New Roman"/>
            </a:endParaRPr>
          </a:p>
          <a:p>
            <a:pPr marL="342900" marR="0" lvl="0" indent="-342900" algn="l" rtl="0">
              <a:lnSpc>
                <a:spcPct val="120000"/>
              </a:lnSpc>
              <a:spcBef>
                <a:spcPts val="0"/>
              </a:spcBef>
              <a:spcAft>
                <a:spcPts val="0"/>
              </a:spcAft>
              <a:buClr>
                <a:srgbClr val="000000"/>
              </a:buClr>
              <a:buSzPts val="1800"/>
              <a:buFont typeface="Calibri"/>
              <a:buAutoNum type="arabicPeriod" startAt="2"/>
            </a:pPr>
            <a:r>
              <a:rPr lang="en-US" sz="1800" dirty="0" err="1">
                <a:solidFill>
                  <a:srgbClr val="000000"/>
                </a:solidFill>
                <a:latin typeface="Calibri"/>
                <a:ea typeface="Calibri"/>
                <a:cs typeface="Calibri"/>
                <a:sym typeface="Calibri"/>
              </a:rPr>
              <a:t>Koja</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starija</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populacija</a:t>
            </a:r>
            <a:r>
              <a:rPr lang="en-US" sz="1800" dirty="0">
                <a:solidFill>
                  <a:srgbClr val="000000"/>
                </a:solidFill>
                <a:latin typeface="Calibri"/>
                <a:ea typeface="Calibri"/>
                <a:cs typeface="Calibri"/>
                <a:sym typeface="Calibri"/>
              </a:rPr>
              <a:t> je </a:t>
            </a:r>
            <a:r>
              <a:rPr lang="en-US" sz="1800" dirty="0" err="1">
                <a:solidFill>
                  <a:srgbClr val="000000"/>
                </a:solidFill>
                <a:latin typeface="Calibri"/>
                <a:ea typeface="Calibri"/>
                <a:cs typeface="Calibri"/>
                <a:sym typeface="Calibri"/>
              </a:rPr>
              <a:t>posebno</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podložna</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izloženosti</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toploti</a:t>
            </a:r>
            <a:r>
              <a:rPr lang="en-US" sz="1800" dirty="0">
                <a:solidFill>
                  <a:srgbClr val="000000"/>
                </a:solidFill>
                <a:latin typeface="Calibri"/>
                <a:ea typeface="Calibri"/>
                <a:cs typeface="Calibri"/>
                <a:sym typeface="Calibri"/>
              </a:rPr>
              <a:t>?</a:t>
            </a:r>
            <a:endParaRPr sz="1800" dirty="0">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startAt="2"/>
            </a:pPr>
            <a:r>
              <a:rPr lang="en-US" sz="1800" dirty="0" err="1">
                <a:solidFill>
                  <a:srgbClr val="00B0F0"/>
                </a:solidFill>
                <a:latin typeface="Calibri"/>
                <a:ea typeface="Calibri"/>
                <a:cs typeface="Calibri"/>
                <a:sym typeface="Calibri"/>
              </a:rPr>
              <a:t>hronična</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zdravstvena</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stanja</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povezana</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sa</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starenjem</a:t>
            </a:r>
            <a:endParaRPr sz="1800" dirty="0">
              <a:solidFill>
                <a:srgbClr val="00B0F0"/>
              </a:solidFill>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startAt="2"/>
            </a:pPr>
            <a:r>
              <a:rPr lang="en-US" sz="1800" dirty="0" err="1">
                <a:solidFill>
                  <a:srgbClr val="00B0F0"/>
                </a:solidFill>
                <a:latin typeface="Calibri"/>
                <a:ea typeface="Calibri"/>
                <a:cs typeface="Calibri"/>
                <a:sym typeface="Calibri"/>
              </a:rPr>
              <a:t>poremećena</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ravnoteža</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tečnosti</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i</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elektrolita</a:t>
            </a:r>
            <a:endParaRPr sz="1800" dirty="0">
              <a:solidFill>
                <a:srgbClr val="00B0F0"/>
              </a:solidFill>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startAt="2"/>
            </a:pPr>
            <a:r>
              <a:rPr lang="en-US" sz="1800" dirty="0" err="1">
                <a:solidFill>
                  <a:srgbClr val="000000"/>
                </a:solidFill>
                <a:latin typeface="Calibri"/>
                <a:ea typeface="Calibri"/>
                <a:cs typeface="Calibri"/>
                <a:sym typeface="Calibri"/>
              </a:rPr>
              <a:t>povećan</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protok</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krvi</a:t>
            </a:r>
            <a:r>
              <a:rPr lang="en-US" sz="1800" dirty="0">
                <a:solidFill>
                  <a:srgbClr val="000000"/>
                </a:solidFill>
                <a:latin typeface="Calibri"/>
                <a:ea typeface="Calibri"/>
                <a:cs typeface="Calibri"/>
                <a:sym typeface="Calibri"/>
              </a:rPr>
              <a:t> u </a:t>
            </a:r>
            <a:r>
              <a:rPr lang="en-US" sz="1800" dirty="0" err="1">
                <a:solidFill>
                  <a:srgbClr val="000000"/>
                </a:solidFill>
                <a:latin typeface="Calibri"/>
                <a:ea typeface="Calibri"/>
                <a:cs typeface="Calibri"/>
                <a:sym typeface="Calibri"/>
              </a:rPr>
              <a:t>koži</a:t>
            </a:r>
            <a:endParaRPr sz="1800" dirty="0">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startAt="2"/>
            </a:pPr>
            <a:r>
              <a:rPr lang="en-US" sz="1800" dirty="0" err="1">
                <a:solidFill>
                  <a:srgbClr val="00B0F0"/>
                </a:solidFill>
                <a:latin typeface="Calibri"/>
                <a:ea typeface="Calibri"/>
                <a:cs typeface="Calibri"/>
                <a:sym typeface="Calibri"/>
              </a:rPr>
              <a:t>polifarmacija</a:t>
            </a:r>
            <a:endParaRPr sz="1800" dirty="0">
              <a:solidFill>
                <a:srgbClr val="00B0F0"/>
              </a:solidFill>
              <a:latin typeface="Times New Roman"/>
              <a:ea typeface="Times New Roman"/>
              <a:cs typeface="Times New Roman"/>
              <a:sym typeface="Times New Roman"/>
            </a:endParaRPr>
          </a:p>
          <a:p>
            <a:pPr marL="342900" marR="0" lvl="0" indent="-342900" algn="l" rtl="0">
              <a:lnSpc>
                <a:spcPct val="120000"/>
              </a:lnSpc>
              <a:spcBef>
                <a:spcPts val="0"/>
              </a:spcBef>
              <a:spcAft>
                <a:spcPts val="0"/>
              </a:spcAft>
              <a:buClr>
                <a:srgbClr val="000000"/>
              </a:buClr>
              <a:buSzPts val="1800"/>
              <a:buFont typeface="Calibri"/>
              <a:buAutoNum type="arabicPeriod" startAt="2"/>
            </a:pPr>
            <a:r>
              <a:rPr lang="en-US" sz="1800" dirty="0">
                <a:solidFill>
                  <a:srgbClr val="000000"/>
                </a:solidFill>
                <a:latin typeface="Calibri"/>
                <a:ea typeface="Calibri"/>
                <a:cs typeface="Calibri"/>
                <a:sym typeface="Calibri"/>
              </a:rPr>
              <a:t>Koji </a:t>
            </a:r>
            <a:r>
              <a:rPr lang="en-US" sz="1800" dirty="0" err="1">
                <a:solidFill>
                  <a:srgbClr val="000000"/>
                </a:solidFill>
                <a:latin typeface="Calibri"/>
                <a:ea typeface="Calibri"/>
                <a:cs typeface="Calibri"/>
                <a:sym typeface="Calibri"/>
              </a:rPr>
              <a:t>su</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glavni</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uticajni</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sociokulturni</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vektori</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koje</a:t>
            </a:r>
            <a:r>
              <a:rPr lang="en-US" sz="1800" dirty="0">
                <a:solidFill>
                  <a:srgbClr val="000000"/>
                </a:solidFill>
                <a:latin typeface="Calibri"/>
                <a:ea typeface="Calibri"/>
                <a:cs typeface="Calibri"/>
                <a:sym typeface="Calibri"/>
              </a:rPr>
              <a:t> dele KP </a:t>
            </a:r>
            <a:r>
              <a:rPr lang="en-US" sz="1800" dirty="0" err="1">
                <a:solidFill>
                  <a:srgbClr val="000000"/>
                </a:solidFill>
                <a:latin typeface="Calibri"/>
                <a:ea typeface="Calibri"/>
                <a:cs typeface="Calibri"/>
                <a:sym typeface="Calibri"/>
              </a:rPr>
              <a:t>i</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dijabetes</a:t>
            </a:r>
            <a:r>
              <a:rPr lang="en-US" sz="1800" dirty="0">
                <a:solidFill>
                  <a:srgbClr val="000000"/>
                </a:solidFill>
                <a:latin typeface="Calibri"/>
                <a:ea typeface="Calibri"/>
                <a:cs typeface="Calibri"/>
                <a:sym typeface="Calibri"/>
              </a:rPr>
              <a:t>/</a:t>
            </a:r>
            <a:r>
              <a:rPr lang="en-US" sz="1800" dirty="0" err="1">
                <a:solidFill>
                  <a:srgbClr val="000000"/>
                </a:solidFill>
                <a:latin typeface="Calibri"/>
                <a:ea typeface="Calibri"/>
                <a:cs typeface="Calibri"/>
                <a:sym typeface="Calibri"/>
              </a:rPr>
              <a:t>gojaznost</a:t>
            </a:r>
            <a:r>
              <a:rPr lang="en-US" sz="1800" dirty="0">
                <a:solidFill>
                  <a:srgbClr val="000000"/>
                </a:solidFill>
                <a:latin typeface="Calibri"/>
                <a:ea typeface="Calibri"/>
                <a:cs typeface="Calibri"/>
                <a:sym typeface="Calibri"/>
              </a:rPr>
              <a:t>?</a:t>
            </a:r>
            <a:endParaRPr sz="1800" dirty="0">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startAt="2"/>
            </a:pPr>
            <a:r>
              <a:rPr lang="en-US" sz="1800" dirty="0" err="1">
                <a:solidFill>
                  <a:srgbClr val="00B0F0"/>
                </a:solidFill>
                <a:latin typeface="Calibri"/>
                <a:ea typeface="Calibri"/>
                <a:cs typeface="Calibri"/>
                <a:sym typeface="Calibri"/>
              </a:rPr>
              <a:t>brza</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i</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neplanska</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urbanizacija</a:t>
            </a:r>
            <a:endParaRPr sz="1800" dirty="0">
              <a:solidFill>
                <a:srgbClr val="00B0F0"/>
              </a:solidFill>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startAt="2"/>
            </a:pPr>
            <a:r>
              <a:rPr lang="en-US" sz="1800" dirty="0" err="1">
                <a:solidFill>
                  <a:srgbClr val="000000"/>
                </a:solidFill>
                <a:latin typeface="Calibri"/>
                <a:ea typeface="Calibri"/>
                <a:cs typeface="Calibri"/>
                <a:sym typeface="Calibri"/>
              </a:rPr>
              <a:t>veća</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prevalencija</a:t>
            </a:r>
            <a:r>
              <a:rPr lang="en-US" sz="1800" dirty="0">
                <a:solidFill>
                  <a:srgbClr val="000000"/>
                </a:solidFill>
                <a:latin typeface="Calibri"/>
                <a:ea typeface="Calibri"/>
                <a:cs typeface="Calibri"/>
                <a:sym typeface="Calibri"/>
              </a:rPr>
              <a:t> </a:t>
            </a:r>
            <a:r>
              <a:rPr lang="en-US" sz="1800" dirty="0" err="1">
                <a:solidFill>
                  <a:srgbClr val="000000"/>
                </a:solidFill>
                <a:latin typeface="Calibri"/>
                <a:ea typeface="Calibri"/>
                <a:cs typeface="Calibri"/>
                <a:sym typeface="Calibri"/>
              </a:rPr>
              <a:t>dehidracije</a:t>
            </a:r>
            <a:endParaRPr sz="1800" dirty="0">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startAt="2"/>
            </a:pPr>
            <a:r>
              <a:rPr lang="en-US" sz="1800" dirty="0">
                <a:solidFill>
                  <a:srgbClr val="00B0F0"/>
                </a:solidFill>
                <a:latin typeface="Calibri"/>
                <a:ea typeface="Calibri"/>
                <a:cs typeface="Calibri"/>
                <a:sym typeface="Calibri"/>
              </a:rPr>
              <a:t>transport </a:t>
            </a:r>
            <a:r>
              <a:rPr lang="en-US" sz="1800" dirty="0" err="1">
                <a:solidFill>
                  <a:srgbClr val="00B0F0"/>
                </a:solidFill>
                <a:latin typeface="Calibri"/>
                <a:ea typeface="Calibri"/>
                <a:cs typeface="Calibri"/>
                <a:sym typeface="Calibri"/>
              </a:rPr>
              <a:t>sa</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visokom</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emisijom</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ugljenika</a:t>
            </a:r>
            <a:endParaRPr sz="1800" dirty="0">
              <a:solidFill>
                <a:srgbClr val="00B0F0"/>
              </a:solidFill>
              <a:latin typeface="Times New Roman"/>
              <a:ea typeface="Times New Roman"/>
              <a:cs typeface="Times New Roman"/>
              <a:sym typeface="Times New Roman"/>
            </a:endParaRPr>
          </a:p>
          <a:p>
            <a:pPr marL="742950" marR="0" lvl="1" indent="-285750" algn="l" rtl="0">
              <a:lnSpc>
                <a:spcPct val="120000"/>
              </a:lnSpc>
              <a:spcBef>
                <a:spcPts val="0"/>
              </a:spcBef>
              <a:spcAft>
                <a:spcPts val="0"/>
              </a:spcAft>
              <a:buClr>
                <a:schemeClr val="tx1"/>
              </a:buClr>
              <a:buSzPts val="1800"/>
              <a:buFont typeface="Calibri"/>
              <a:buAutoNum type="alphaLcParenR" startAt="2"/>
            </a:pPr>
            <a:r>
              <a:rPr lang="en-US" sz="1800" dirty="0" err="1">
                <a:solidFill>
                  <a:srgbClr val="00B0F0"/>
                </a:solidFill>
                <a:latin typeface="Calibri"/>
                <a:ea typeface="Calibri"/>
                <a:cs typeface="Calibri"/>
                <a:sym typeface="Calibri"/>
              </a:rPr>
              <a:t>masovna</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stočarska</a:t>
            </a:r>
            <a:r>
              <a:rPr lang="en-US" sz="1800" dirty="0">
                <a:solidFill>
                  <a:srgbClr val="00B0F0"/>
                </a:solidFill>
                <a:latin typeface="Calibri"/>
                <a:ea typeface="Calibri"/>
                <a:cs typeface="Calibri"/>
                <a:sym typeface="Calibri"/>
              </a:rPr>
              <a:t> </a:t>
            </a:r>
            <a:r>
              <a:rPr lang="en-US" sz="1800" dirty="0" err="1">
                <a:solidFill>
                  <a:srgbClr val="00B0F0"/>
                </a:solidFill>
                <a:latin typeface="Calibri"/>
                <a:ea typeface="Calibri"/>
                <a:cs typeface="Calibri"/>
                <a:sym typeface="Calibri"/>
              </a:rPr>
              <a:t>proizvodnja</a:t>
            </a:r>
            <a:endParaRPr sz="1800" dirty="0">
              <a:solidFill>
                <a:srgbClr val="00B0F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5124967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61" name="Google Shape;561;p51"/>
          <p:cNvSpPr txBox="1">
            <a:spLocks noGrp="1"/>
          </p:cNvSpPr>
          <p:nvPr>
            <p:ph type="title"/>
          </p:nvPr>
        </p:nvSpPr>
        <p:spPr>
          <a:xfrm>
            <a:off x="402336" y="125847"/>
            <a:ext cx="11789664" cy="54963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ct val="100000"/>
              <a:buFont typeface="Calibri"/>
              <a:buNone/>
            </a:pPr>
            <a:r>
              <a:rPr lang="en-US" b="1" dirty="0">
                <a:solidFill>
                  <a:schemeClr val="dk1"/>
                </a:solidFill>
              </a:rPr>
              <a:t>TESTIRAJTE SVOJE ZNANJE:</a:t>
            </a:r>
            <a:endParaRPr b="1" dirty="0">
              <a:solidFill>
                <a:schemeClr val="dk1"/>
              </a:solidFill>
            </a:endParaRPr>
          </a:p>
        </p:txBody>
      </p:sp>
      <p:sp>
        <p:nvSpPr>
          <p:cNvPr id="562" name="Google Shape;562;p51"/>
          <p:cNvSpPr txBox="1">
            <a:spLocks noGrp="1"/>
          </p:cNvSpPr>
          <p:nvPr>
            <p:ph type="body" idx="1"/>
          </p:nvPr>
        </p:nvSpPr>
        <p:spPr>
          <a:xfrm>
            <a:off x="402336" y="675482"/>
            <a:ext cx="11392098" cy="554947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15000"/>
              </a:lnSpc>
              <a:spcBef>
                <a:spcPts val="0"/>
              </a:spcBef>
              <a:spcAft>
                <a:spcPts val="0"/>
              </a:spcAft>
              <a:buClr>
                <a:srgbClr val="000000"/>
              </a:buClr>
              <a:buSzPts val="1700"/>
              <a:buFont typeface="Calibri"/>
              <a:buAutoNum type="arabicPeriod" startAt="4"/>
            </a:pPr>
            <a:r>
              <a:rPr lang="en-US" sz="1700" dirty="0">
                <a:solidFill>
                  <a:srgbClr val="000000"/>
                </a:solidFill>
                <a:latin typeface="Calibri"/>
                <a:ea typeface="Calibri"/>
                <a:cs typeface="Calibri"/>
                <a:sym typeface="Calibri"/>
              </a:rPr>
              <a:t>Koji </a:t>
            </a:r>
            <a:r>
              <a:rPr lang="en-US" sz="1700" dirty="0" err="1">
                <a:solidFill>
                  <a:srgbClr val="000000"/>
                </a:solidFill>
                <a:latin typeface="Calibri"/>
                <a:ea typeface="Calibri"/>
                <a:cs typeface="Calibri"/>
                <a:sym typeface="Calibri"/>
              </a:rPr>
              <a:t>su</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ciljevi</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zdravstvenih</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kobenefit</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strategija</a:t>
            </a:r>
            <a:r>
              <a:rPr lang="en-US" sz="1700" dirty="0">
                <a:solidFill>
                  <a:srgbClr val="000000"/>
                </a:solidFill>
                <a:latin typeface="Calibri"/>
                <a:ea typeface="Calibri"/>
                <a:cs typeface="Calibri"/>
                <a:sym typeface="Calibri"/>
              </a:rPr>
              <a:t>?</a:t>
            </a:r>
            <a:endParaRPr sz="1700" dirty="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tx1"/>
              </a:buClr>
              <a:buSzPts val="1700"/>
              <a:buFont typeface="+mj-lt"/>
              <a:buAutoNum type="alphaLcParenR"/>
            </a:pPr>
            <a:r>
              <a:rPr lang="en-US" sz="1700" dirty="0" err="1">
                <a:solidFill>
                  <a:srgbClr val="00B0F0"/>
                </a:solidFill>
                <a:latin typeface="Calibri"/>
                <a:ea typeface="Calibri"/>
                <a:cs typeface="Calibri"/>
                <a:sym typeface="Calibri"/>
              </a:rPr>
              <a:t>aktivan</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život</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sa</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niskom</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emisijom</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ugljenika</a:t>
            </a:r>
            <a:endParaRPr sz="1700" dirty="0">
              <a:solidFill>
                <a:srgbClr val="00B0F0"/>
              </a:solidFill>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tx1"/>
              </a:buClr>
              <a:buSzPts val="1700"/>
              <a:buFont typeface="+mj-lt"/>
              <a:buAutoNum type="alphaLcParenR"/>
            </a:pPr>
            <a:r>
              <a:rPr lang="en-US" sz="1700" dirty="0" err="1">
                <a:solidFill>
                  <a:srgbClr val="00B0F0"/>
                </a:solidFill>
                <a:latin typeface="Calibri"/>
                <a:ea typeface="Calibri"/>
                <a:cs typeface="Calibri"/>
                <a:sym typeface="Calibri"/>
              </a:rPr>
              <a:t>promena</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načina</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života</a:t>
            </a:r>
            <a:endParaRPr sz="1700" dirty="0">
              <a:solidFill>
                <a:srgbClr val="00B0F0"/>
              </a:solidFill>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tx1"/>
              </a:buClr>
              <a:buSzPts val="1700"/>
              <a:buFont typeface="+mj-lt"/>
              <a:buAutoNum type="alphaLcParenR"/>
            </a:pPr>
            <a:r>
              <a:rPr lang="en-US" sz="1700" dirty="0" err="1">
                <a:solidFill>
                  <a:srgbClr val="000000"/>
                </a:solidFill>
                <a:latin typeface="Calibri"/>
                <a:ea typeface="Calibri"/>
                <a:cs typeface="Calibri"/>
                <a:sym typeface="Calibri"/>
              </a:rPr>
              <a:t>smanjenje</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ugljeničnog</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otiska</a:t>
            </a:r>
            <a:r>
              <a:rPr lang="en-US" sz="1700" dirty="0">
                <a:solidFill>
                  <a:srgbClr val="000000"/>
                </a:solidFill>
                <a:latin typeface="Calibri"/>
                <a:ea typeface="Calibri"/>
                <a:cs typeface="Calibri"/>
                <a:sym typeface="Calibri"/>
              </a:rPr>
              <a:t> u </a:t>
            </a:r>
            <a:r>
              <a:rPr lang="en-US" sz="1700" dirty="0" err="1">
                <a:solidFill>
                  <a:srgbClr val="000000"/>
                </a:solidFill>
                <a:latin typeface="Calibri"/>
                <a:ea typeface="Calibri"/>
                <a:cs typeface="Calibri"/>
                <a:sym typeface="Calibri"/>
              </a:rPr>
              <a:t>zdravstvu</a:t>
            </a:r>
            <a:endParaRPr sz="1700" dirty="0">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tx1"/>
              </a:buClr>
              <a:buSzPts val="1700"/>
              <a:buFont typeface="+mj-lt"/>
              <a:buAutoNum type="alphaLcParenR"/>
            </a:pPr>
            <a:r>
              <a:rPr lang="en-US" sz="1700" dirty="0" err="1">
                <a:solidFill>
                  <a:srgbClr val="00B0F0"/>
                </a:solidFill>
                <a:latin typeface="Calibri"/>
                <a:ea typeface="Calibri"/>
                <a:cs typeface="Calibri"/>
                <a:sym typeface="Calibri"/>
              </a:rPr>
              <a:t>održiva</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urbanizacija</a:t>
            </a:r>
            <a:endParaRPr sz="1700" dirty="0">
              <a:solidFill>
                <a:srgbClr val="00B0F0"/>
              </a:solidFill>
              <a:latin typeface="Times New Roman"/>
              <a:ea typeface="Times New Roman"/>
              <a:cs typeface="Times New Roman"/>
              <a:sym typeface="Times New Roman"/>
            </a:endParaRPr>
          </a:p>
          <a:p>
            <a:pPr marL="800100" marR="0" lvl="1" indent="-342900" algn="l" rtl="0">
              <a:lnSpc>
                <a:spcPct val="115000"/>
              </a:lnSpc>
              <a:spcBef>
                <a:spcPts val="0"/>
              </a:spcBef>
              <a:spcAft>
                <a:spcPts val="0"/>
              </a:spcAft>
              <a:buClr>
                <a:schemeClr val="tx1"/>
              </a:buClr>
              <a:buSzPts val="1700"/>
              <a:buFont typeface="+mj-lt"/>
              <a:buAutoNum type="alphaLcParenR"/>
            </a:pPr>
            <a:r>
              <a:rPr lang="en-US" sz="1700" dirty="0" err="1">
                <a:solidFill>
                  <a:srgbClr val="00B0F0"/>
                </a:solidFill>
                <a:latin typeface="Calibri"/>
                <a:ea typeface="Calibri"/>
                <a:cs typeface="Calibri"/>
                <a:sym typeface="Calibri"/>
              </a:rPr>
              <a:t>smanjenje</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zagađenja</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vazduha</a:t>
            </a:r>
            <a:endParaRPr sz="1700" dirty="0">
              <a:solidFill>
                <a:srgbClr val="00B0F0"/>
              </a:solidFill>
              <a:latin typeface="Times New Roman"/>
              <a:ea typeface="Times New Roman"/>
              <a:cs typeface="Times New Roman"/>
              <a:sym typeface="Times New Roman"/>
            </a:endParaRPr>
          </a:p>
          <a:p>
            <a:pPr marL="342900" marR="0" lvl="0" indent="-342900" algn="l" rtl="0">
              <a:lnSpc>
                <a:spcPct val="115000"/>
              </a:lnSpc>
              <a:spcBef>
                <a:spcPts val="0"/>
              </a:spcBef>
              <a:spcAft>
                <a:spcPts val="0"/>
              </a:spcAft>
              <a:buClr>
                <a:srgbClr val="000000"/>
              </a:buClr>
              <a:buSzPts val="1700"/>
              <a:buFont typeface="Calibri"/>
              <a:buAutoNum type="arabicPeriod" startAt="4"/>
            </a:pPr>
            <a:r>
              <a:rPr lang="en-US" sz="1700" dirty="0" err="1">
                <a:solidFill>
                  <a:srgbClr val="000000"/>
                </a:solidFill>
                <a:latin typeface="Calibri"/>
                <a:ea typeface="Calibri"/>
                <a:cs typeface="Calibri"/>
                <a:sym typeface="Calibri"/>
              </a:rPr>
              <a:t>Kako</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karakteristike</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dizajna</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naselja</a:t>
            </a:r>
            <a:r>
              <a:rPr lang="en-US" sz="1700" b="1"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mogu</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poboljšati</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zdrav</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život</a:t>
            </a:r>
            <a:r>
              <a:rPr lang="en-US" sz="1700" dirty="0">
                <a:solidFill>
                  <a:srgbClr val="000000"/>
                </a:solidFill>
                <a:latin typeface="Calibri"/>
                <a:ea typeface="Calibri"/>
                <a:cs typeface="Calibri"/>
                <a:sym typeface="Calibri"/>
              </a:rPr>
              <a:t>?</a:t>
            </a:r>
            <a:endParaRPr sz="1700" dirty="0">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solidFill>
                  <a:srgbClr val="00B0F0"/>
                </a:solidFill>
                <a:latin typeface="Calibri"/>
                <a:ea typeface="Calibri"/>
                <a:cs typeface="Calibri"/>
                <a:sym typeface="Calibri"/>
              </a:rPr>
              <a:t>pristupačan</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javni</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prevoz</a:t>
            </a:r>
            <a:endParaRPr sz="1700" dirty="0">
              <a:solidFill>
                <a:srgbClr val="00B0F0"/>
              </a:solidFill>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solidFill>
                  <a:srgbClr val="00B0F0"/>
                </a:solidFill>
                <a:latin typeface="Calibri"/>
                <a:ea typeface="Calibri"/>
                <a:cs typeface="Calibri"/>
                <a:sym typeface="Calibri"/>
              </a:rPr>
              <a:t>blizina</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pijace</a:t>
            </a:r>
            <a:endParaRPr sz="1700" dirty="0">
              <a:solidFill>
                <a:srgbClr val="00B0F0"/>
              </a:solidFill>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solidFill>
                  <a:srgbClr val="00B0F0"/>
                </a:solidFill>
                <a:latin typeface="Calibri"/>
                <a:ea typeface="Calibri"/>
                <a:cs typeface="Calibri"/>
                <a:sym typeface="Calibri"/>
              </a:rPr>
              <a:t>mnogo</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zelenih</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površina</a:t>
            </a:r>
            <a:endParaRPr sz="1700" dirty="0">
              <a:solidFill>
                <a:srgbClr val="00B0F0"/>
              </a:solidFill>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solidFill>
                  <a:srgbClr val="000000"/>
                </a:solidFill>
                <a:latin typeface="Calibri"/>
                <a:ea typeface="Calibri"/>
                <a:cs typeface="Calibri"/>
                <a:sym typeface="Calibri"/>
              </a:rPr>
              <a:t>urbani</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sirotinjski</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kvartovi</a:t>
            </a:r>
            <a:endParaRPr sz="1700" dirty="0">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solidFill>
                  <a:srgbClr val="00B0F0"/>
                </a:solidFill>
                <a:latin typeface="Calibri"/>
                <a:ea typeface="Calibri"/>
                <a:cs typeface="Calibri"/>
                <a:sym typeface="Calibri"/>
              </a:rPr>
              <a:t>veća</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pristupačnost</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za</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pešake</a:t>
            </a:r>
            <a:endParaRPr sz="1700" dirty="0">
              <a:solidFill>
                <a:srgbClr val="00B0F0"/>
              </a:solidFill>
              <a:latin typeface="Times New Roman"/>
              <a:ea typeface="Times New Roman"/>
              <a:cs typeface="Times New Roman"/>
              <a:sym typeface="Times New Roman"/>
            </a:endParaRPr>
          </a:p>
          <a:p>
            <a:pPr marL="342900" marR="0" lvl="0" indent="-342900" algn="l" rtl="0">
              <a:lnSpc>
                <a:spcPct val="115000"/>
              </a:lnSpc>
              <a:spcBef>
                <a:spcPts val="0"/>
              </a:spcBef>
              <a:spcAft>
                <a:spcPts val="0"/>
              </a:spcAft>
              <a:buClr>
                <a:srgbClr val="000000"/>
              </a:buClr>
              <a:buSzPts val="1700"/>
              <a:buFont typeface="Calibri"/>
              <a:buAutoNum type="arabicPeriod" startAt="4"/>
            </a:pPr>
            <a:r>
              <a:rPr lang="en-US" sz="1700" dirty="0" err="1">
                <a:solidFill>
                  <a:srgbClr val="000000"/>
                </a:solidFill>
                <a:latin typeface="Calibri"/>
                <a:ea typeface="Calibri"/>
                <a:cs typeface="Calibri"/>
                <a:sym typeface="Calibri"/>
              </a:rPr>
              <a:t>Kako</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postići</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održivu</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ishranu</a:t>
            </a:r>
            <a:r>
              <a:rPr lang="en-US" sz="1700" dirty="0">
                <a:solidFill>
                  <a:srgbClr val="000000"/>
                </a:solidFill>
                <a:latin typeface="Calibri"/>
                <a:ea typeface="Calibri"/>
                <a:cs typeface="Calibri"/>
                <a:sym typeface="Calibri"/>
              </a:rPr>
              <a:t>?</a:t>
            </a:r>
            <a:endParaRPr sz="1700" dirty="0">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solidFill>
                  <a:srgbClr val="00B0F0"/>
                </a:solidFill>
                <a:latin typeface="Calibri"/>
                <a:ea typeface="Calibri"/>
                <a:cs typeface="Calibri"/>
                <a:sym typeface="Calibri"/>
              </a:rPr>
              <a:t>jesti</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više</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biljne</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hrane</a:t>
            </a:r>
            <a:endParaRPr sz="1700" dirty="0">
              <a:solidFill>
                <a:srgbClr val="00B0F0"/>
              </a:solidFill>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solidFill>
                  <a:srgbClr val="00B0F0"/>
                </a:solidFill>
                <a:latin typeface="Calibri"/>
                <a:ea typeface="Calibri"/>
                <a:cs typeface="Calibri"/>
                <a:sym typeface="Calibri"/>
              </a:rPr>
              <a:t>smanjiti</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potrošnju</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visoko</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obrađene</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hrane</a:t>
            </a:r>
            <a:endParaRPr sz="1700" dirty="0">
              <a:solidFill>
                <a:srgbClr val="00B0F0"/>
              </a:solidFill>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solidFill>
                  <a:srgbClr val="00B0F0"/>
                </a:solidFill>
                <a:latin typeface="Calibri"/>
                <a:ea typeface="Calibri"/>
                <a:cs typeface="Calibri"/>
                <a:sym typeface="Calibri"/>
              </a:rPr>
              <a:t>birati</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lokalno</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uzgojenu</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hranu</a:t>
            </a:r>
            <a:endParaRPr sz="1700" dirty="0">
              <a:solidFill>
                <a:srgbClr val="00B0F0"/>
              </a:solidFill>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solidFill>
                  <a:srgbClr val="000000"/>
                </a:solidFill>
                <a:latin typeface="Calibri"/>
                <a:ea typeface="Calibri"/>
                <a:cs typeface="Calibri"/>
                <a:sym typeface="Calibri"/>
              </a:rPr>
              <a:t>jesti</a:t>
            </a:r>
            <a:r>
              <a:rPr lang="en-US" sz="1700" dirty="0">
                <a:solidFill>
                  <a:srgbClr val="000000"/>
                </a:solidFill>
                <a:latin typeface="Calibri"/>
                <a:ea typeface="Calibri"/>
                <a:cs typeface="Calibri"/>
                <a:sym typeface="Calibri"/>
              </a:rPr>
              <a:t> u </a:t>
            </a:r>
            <a:r>
              <a:rPr lang="en-US" sz="1700" dirty="0" err="1">
                <a:solidFill>
                  <a:srgbClr val="000000"/>
                </a:solidFill>
                <a:latin typeface="Calibri"/>
                <a:ea typeface="Calibri"/>
                <a:cs typeface="Calibri"/>
                <a:sym typeface="Calibri"/>
              </a:rPr>
              <a:t>obližnjem</a:t>
            </a:r>
            <a:r>
              <a:rPr lang="en-US" sz="1700" dirty="0">
                <a:solidFill>
                  <a:srgbClr val="000000"/>
                </a:solidFill>
                <a:latin typeface="Calibri"/>
                <a:ea typeface="Calibri"/>
                <a:cs typeface="Calibri"/>
                <a:sym typeface="Calibri"/>
              </a:rPr>
              <a:t> </a:t>
            </a:r>
            <a:r>
              <a:rPr lang="en-US" sz="1700" dirty="0" err="1">
                <a:solidFill>
                  <a:srgbClr val="000000"/>
                </a:solidFill>
                <a:latin typeface="Calibri"/>
                <a:ea typeface="Calibri"/>
                <a:cs typeface="Calibri"/>
                <a:sym typeface="Calibri"/>
              </a:rPr>
              <a:t>restoranu</a:t>
            </a:r>
            <a:endParaRPr sz="1700" dirty="0">
              <a:latin typeface="Times New Roman"/>
              <a:ea typeface="Times New Roman"/>
              <a:cs typeface="Times New Roman"/>
              <a:sym typeface="Times New Roman"/>
            </a:endParaRPr>
          </a:p>
          <a:p>
            <a:pPr marL="742950" marR="0" lvl="1" indent="-285750" algn="l" rtl="0">
              <a:lnSpc>
                <a:spcPct val="115000"/>
              </a:lnSpc>
              <a:spcBef>
                <a:spcPts val="0"/>
              </a:spcBef>
              <a:spcAft>
                <a:spcPts val="0"/>
              </a:spcAft>
              <a:buClr>
                <a:schemeClr val="tx1"/>
              </a:buClr>
              <a:buSzPts val="1700"/>
              <a:buFont typeface="Calibri"/>
              <a:buAutoNum type="alphaLcParenR"/>
            </a:pPr>
            <a:r>
              <a:rPr lang="en-US" sz="1700" dirty="0" err="1">
                <a:solidFill>
                  <a:srgbClr val="00B0F0"/>
                </a:solidFill>
                <a:latin typeface="Calibri"/>
                <a:ea typeface="Calibri"/>
                <a:cs typeface="Calibri"/>
                <a:sym typeface="Calibri"/>
              </a:rPr>
              <a:t>kupiti</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sezonske</a:t>
            </a:r>
            <a:r>
              <a:rPr lang="en-US" sz="1700" dirty="0">
                <a:solidFill>
                  <a:srgbClr val="00B0F0"/>
                </a:solidFill>
                <a:latin typeface="Calibri"/>
                <a:ea typeface="Calibri"/>
                <a:cs typeface="Calibri"/>
                <a:sym typeface="Calibri"/>
              </a:rPr>
              <a:t> </a:t>
            </a:r>
            <a:r>
              <a:rPr lang="en-US" sz="1700" dirty="0" err="1">
                <a:solidFill>
                  <a:srgbClr val="00B0F0"/>
                </a:solidFill>
                <a:latin typeface="Calibri"/>
                <a:ea typeface="Calibri"/>
                <a:cs typeface="Calibri"/>
                <a:sym typeface="Calibri"/>
              </a:rPr>
              <a:t>proizvode</a:t>
            </a:r>
            <a:endParaRPr sz="1700" dirty="0">
              <a:solidFill>
                <a:srgbClr val="00B0F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0595891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A38D9-B10E-D8B9-C8F3-8348CD78DDF1}"/>
              </a:ext>
            </a:extLst>
          </p:cNvPr>
          <p:cNvSpPr>
            <a:spLocks noGrp="1"/>
          </p:cNvSpPr>
          <p:nvPr>
            <p:ph type="title"/>
          </p:nvPr>
        </p:nvSpPr>
        <p:spPr/>
        <p:txBody>
          <a:bodyPr rtlCol="0">
            <a:normAutofit/>
          </a:bodyPr>
          <a:lstStyle/>
          <a:p>
            <a:pPr rtl="0"/>
            <a:r>
              <a:rPr lang="sv-SE" b="1" dirty="0">
                <a:solidFill>
                  <a:schemeClr val="tx1"/>
                </a:solidFill>
              </a:rPr>
              <a:t>Uticaji i rizici klimatskih promena</a:t>
            </a:r>
            <a:endParaRPr lang="en-US" b="1" dirty="0">
              <a:solidFill>
                <a:schemeClr val="tx1"/>
              </a:solidFill>
            </a:endParaRPr>
          </a:p>
        </p:txBody>
      </p:sp>
      <p:pic>
        <p:nvPicPr>
          <p:cNvPr id="5" name="Content Placeholder 4">
            <a:extLst>
              <a:ext uri="{FF2B5EF4-FFF2-40B4-BE49-F238E27FC236}">
                <a16:creationId xmlns:a16="http://schemas.microsoft.com/office/drawing/2014/main" id="{E5C4841E-448F-2D80-03E0-AA446033C5EA}"/>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6163263" y="613166"/>
            <a:ext cx="5832828" cy="5669056"/>
          </a:xfrm>
        </p:spPr>
      </p:pic>
      <p:sp>
        <p:nvSpPr>
          <p:cNvPr id="11" name="Title 1">
            <a:extLst>
              <a:ext uri="{FF2B5EF4-FFF2-40B4-BE49-F238E27FC236}">
                <a16:creationId xmlns:a16="http://schemas.microsoft.com/office/drawing/2014/main" id="{EBE8E766-CAD3-8F1D-16C1-BD37098FB703}"/>
              </a:ext>
            </a:extLst>
          </p:cNvPr>
          <p:cNvSpPr txBox="1">
            <a:spLocks/>
          </p:cNvSpPr>
          <p:nvPr/>
        </p:nvSpPr>
        <p:spPr>
          <a:xfrm>
            <a:off x="192505" y="571140"/>
            <a:ext cx="5310461" cy="7351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defTabSz="859536" rtl="0">
              <a:lnSpc>
                <a:spcPct val="100000"/>
              </a:lnSpc>
              <a:spcBef>
                <a:spcPts val="0"/>
              </a:spcBef>
              <a:defRPr sz="2444" b="1">
                <a:solidFill>
                  <a:srgbClr val="377DC2"/>
                </a:solidFill>
              </a:defRPr>
            </a:pPr>
            <a:endParaRPr lang="en-US" dirty="0"/>
          </a:p>
        </p:txBody>
      </p:sp>
      <p:pic>
        <p:nvPicPr>
          <p:cNvPr id="19" name="Image" descr="Image">
            <a:extLst>
              <a:ext uri="{FF2B5EF4-FFF2-40B4-BE49-F238E27FC236}">
                <a16:creationId xmlns:a16="http://schemas.microsoft.com/office/drawing/2014/main" id="{792BB3F3-CC5E-E56C-DA2D-9E1E9E48E8F7}"/>
              </a:ext>
            </a:extLst>
          </p:cNvPr>
          <p:cNvPicPr>
            <a:picLocks noChangeAspect="1"/>
          </p:cNvPicPr>
          <p:nvPr/>
        </p:nvPicPr>
        <p:blipFill>
          <a:blip r:embed="rId3"/>
          <a:stretch>
            <a:fillRect/>
          </a:stretch>
        </p:blipFill>
        <p:spPr>
          <a:xfrm>
            <a:off x="6096000" y="2827437"/>
            <a:ext cx="1455502" cy="497531"/>
          </a:xfrm>
          <a:prstGeom prst="rect">
            <a:avLst/>
          </a:prstGeom>
          <a:ln w="12700">
            <a:miter lim="400000"/>
          </a:ln>
        </p:spPr>
      </p:pic>
      <p:pic>
        <p:nvPicPr>
          <p:cNvPr id="20" name="Image" descr="Image">
            <a:extLst>
              <a:ext uri="{FF2B5EF4-FFF2-40B4-BE49-F238E27FC236}">
                <a16:creationId xmlns:a16="http://schemas.microsoft.com/office/drawing/2014/main" id="{D61388D0-F7EA-440C-D5C1-E4CE91A6C5E2}"/>
              </a:ext>
            </a:extLst>
          </p:cNvPr>
          <p:cNvPicPr>
            <a:picLocks noChangeAspect="1"/>
          </p:cNvPicPr>
          <p:nvPr/>
        </p:nvPicPr>
        <p:blipFill>
          <a:blip r:embed="rId3"/>
          <a:stretch>
            <a:fillRect/>
          </a:stretch>
        </p:blipFill>
        <p:spPr>
          <a:xfrm>
            <a:off x="6025333" y="4054979"/>
            <a:ext cx="1455502" cy="497531"/>
          </a:xfrm>
          <a:prstGeom prst="rect">
            <a:avLst/>
          </a:prstGeom>
          <a:ln w="12700">
            <a:miter lim="400000"/>
          </a:ln>
        </p:spPr>
      </p:pic>
      <p:pic>
        <p:nvPicPr>
          <p:cNvPr id="21" name="Image" descr="Image">
            <a:extLst>
              <a:ext uri="{FF2B5EF4-FFF2-40B4-BE49-F238E27FC236}">
                <a16:creationId xmlns:a16="http://schemas.microsoft.com/office/drawing/2014/main" id="{A4387188-7750-17C7-C5AF-9FCF641F2D3C}"/>
              </a:ext>
            </a:extLst>
          </p:cNvPr>
          <p:cNvPicPr>
            <a:picLocks noChangeAspect="1"/>
          </p:cNvPicPr>
          <p:nvPr/>
        </p:nvPicPr>
        <p:blipFill>
          <a:blip r:embed="rId3"/>
          <a:stretch>
            <a:fillRect/>
          </a:stretch>
        </p:blipFill>
        <p:spPr>
          <a:xfrm>
            <a:off x="6096000" y="4808795"/>
            <a:ext cx="1455502" cy="497531"/>
          </a:xfrm>
          <a:prstGeom prst="rect">
            <a:avLst/>
          </a:prstGeom>
          <a:ln w="12700">
            <a:miter lim="400000"/>
          </a:ln>
        </p:spPr>
      </p:pic>
      <p:pic>
        <p:nvPicPr>
          <p:cNvPr id="22" name="Image" descr="Image">
            <a:extLst>
              <a:ext uri="{FF2B5EF4-FFF2-40B4-BE49-F238E27FC236}">
                <a16:creationId xmlns:a16="http://schemas.microsoft.com/office/drawing/2014/main" id="{8291CB40-3889-A378-1998-8E74271B0807}"/>
              </a:ext>
            </a:extLst>
          </p:cNvPr>
          <p:cNvPicPr>
            <a:picLocks noChangeAspect="1"/>
          </p:cNvPicPr>
          <p:nvPr/>
        </p:nvPicPr>
        <p:blipFill>
          <a:blip r:embed="rId3"/>
          <a:stretch>
            <a:fillRect/>
          </a:stretch>
        </p:blipFill>
        <p:spPr>
          <a:xfrm>
            <a:off x="8847583" y="4808795"/>
            <a:ext cx="1455502" cy="497531"/>
          </a:xfrm>
          <a:prstGeom prst="rect">
            <a:avLst/>
          </a:prstGeom>
          <a:ln w="12700">
            <a:miter lim="400000"/>
          </a:ln>
        </p:spPr>
      </p:pic>
      <p:sp>
        <p:nvSpPr>
          <p:cNvPr id="23" name="Title 1">
            <a:extLst>
              <a:ext uri="{FF2B5EF4-FFF2-40B4-BE49-F238E27FC236}">
                <a16:creationId xmlns:a16="http://schemas.microsoft.com/office/drawing/2014/main" id="{AECD0B05-96E8-1ED3-F2F5-A719A3477325}"/>
              </a:ext>
            </a:extLst>
          </p:cNvPr>
          <p:cNvSpPr txBox="1">
            <a:spLocks/>
          </p:cNvSpPr>
          <p:nvPr/>
        </p:nvSpPr>
        <p:spPr>
          <a:xfrm>
            <a:off x="192505" y="748051"/>
            <a:ext cx="5872052" cy="61411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sz="2400" dirty="0">
              <a:solidFill>
                <a:srgbClr val="0481C9"/>
              </a:solidFill>
            </a:endParaRPr>
          </a:p>
        </p:txBody>
      </p:sp>
      <p:sp>
        <p:nvSpPr>
          <p:cNvPr id="3" name="TextBox 2">
            <a:extLst>
              <a:ext uri="{FF2B5EF4-FFF2-40B4-BE49-F238E27FC236}">
                <a16:creationId xmlns:a16="http://schemas.microsoft.com/office/drawing/2014/main" id="{8F5FF107-901C-CC44-9573-43802756035B}"/>
              </a:ext>
            </a:extLst>
          </p:cNvPr>
          <p:cNvSpPr txBox="1"/>
          <p:nvPr/>
        </p:nvSpPr>
        <p:spPr>
          <a:xfrm>
            <a:off x="158874" y="1166842"/>
            <a:ext cx="5832828" cy="4524315"/>
          </a:xfrm>
          <a:prstGeom prst="rect">
            <a:avLst/>
          </a:prstGeom>
          <a:noFill/>
        </p:spPr>
        <p:txBody>
          <a:bodyPr wrap="square" rtlCol="0">
            <a:spAutoFit/>
          </a:bodyPr>
          <a:lstStyle/>
          <a:p>
            <a:pPr marL="285750" indent="-285750" rtl="0">
              <a:buFont typeface="Arial" panose="020B0604020202020204" pitchFamily="34" charset="0"/>
              <a:buChar char="•"/>
            </a:pPr>
            <a:r>
              <a:rPr lang="en-US" dirty="0" err="1"/>
              <a:t>Klimatske</a:t>
            </a:r>
            <a:r>
              <a:rPr lang="en-US" dirty="0"/>
              <a:t> </a:t>
            </a:r>
            <a:r>
              <a:rPr lang="en-US" dirty="0" err="1"/>
              <a:t>promene</a:t>
            </a:r>
            <a:r>
              <a:rPr lang="en-US" dirty="0"/>
              <a:t> (KP) </a:t>
            </a:r>
            <a:r>
              <a:rPr lang="en-US" dirty="0" err="1"/>
              <a:t>utiču</a:t>
            </a:r>
            <a:r>
              <a:rPr lang="en-US" dirty="0"/>
              <a:t> </a:t>
            </a:r>
            <a:r>
              <a:rPr lang="en-US" dirty="0" err="1"/>
              <a:t>na</a:t>
            </a:r>
            <a:r>
              <a:rPr lang="en-US" dirty="0"/>
              <a:t> </a:t>
            </a:r>
            <a:r>
              <a:rPr lang="en-US" dirty="0" err="1"/>
              <a:t>bezbroj</a:t>
            </a:r>
            <a:r>
              <a:rPr lang="en-US" dirty="0"/>
              <a:t> </a:t>
            </a:r>
            <a:r>
              <a:rPr lang="en-US" dirty="0" err="1"/>
              <a:t>načina</a:t>
            </a:r>
            <a:r>
              <a:rPr lang="en-US" dirty="0"/>
              <a:t> </a:t>
            </a:r>
            <a:r>
              <a:rPr lang="en-US" dirty="0" err="1"/>
              <a:t>na</a:t>
            </a:r>
            <a:r>
              <a:rPr lang="en-US" dirty="0"/>
              <a:t> </a:t>
            </a:r>
            <a:r>
              <a:rPr lang="en-US" dirty="0" err="1"/>
              <a:t>zdravlje</a:t>
            </a:r>
            <a:r>
              <a:rPr lang="en-US" dirty="0"/>
              <a:t> </a:t>
            </a:r>
            <a:r>
              <a:rPr lang="en-US" dirty="0" err="1"/>
              <a:t>ljudi</a:t>
            </a:r>
            <a:r>
              <a:rPr lang="en-US" dirty="0"/>
              <a:t> u </a:t>
            </a:r>
            <a:r>
              <a:rPr lang="en-US" dirty="0" err="1"/>
              <a:t>Evropi</a:t>
            </a:r>
            <a:endParaRPr lang="en-US" dirty="0"/>
          </a:p>
          <a:p>
            <a:pPr marL="285750" indent="-285750" rtl="0">
              <a:buFont typeface="Arial" panose="020B0604020202020204" pitchFamily="34" charset="0"/>
              <a:buChar char="•"/>
            </a:pPr>
            <a:endParaRPr lang="en-US" dirty="0"/>
          </a:p>
          <a:p>
            <a:pPr marL="285750" indent="-285750" rtl="0">
              <a:buFont typeface="Arial" panose="020B0604020202020204" pitchFamily="34" charset="0"/>
              <a:buChar char="•"/>
            </a:pPr>
            <a:r>
              <a:rPr lang="en-US" dirty="0" err="1"/>
              <a:t>Ključni</a:t>
            </a:r>
            <a:r>
              <a:rPr lang="en-US" dirty="0"/>
              <a:t> </a:t>
            </a:r>
            <a:r>
              <a:rPr lang="en-US" dirty="0" err="1"/>
              <a:t>rizik</a:t>
            </a:r>
            <a:r>
              <a:rPr lang="en-US" dirty="0"/>
              <a:t> 1 je </a:t>
            </a:r>
            <a:r>
              <a:rPr lang="en-US" u="sng" dirty="0" err="1"/>
              <a:t>povećanje</a:t>
            </a:r>
            <a:r>
              <a:rPr lang="en-US" u="sng" dirty="0"/>
              <a:t> </a:t>
            </a:r>
            <a:r>
              <a:rPr lang="en-US" u="sng" dirty="0" err="1"/>
              <a:t>mortaliteta</a:t>
            </a:r>
            <a:r>
              <a:rPr lang="en-US" u="sng" dirty="0"/>
              <a:t> </a:t>
            </a:r>
            <a:r>
              <a:rPr lang="en-US" u="sng" dirty="0" err="1"/>
              <a:t>i</a:t>
            </a:r>
            <a:r>
              <a:rPr lang="en-US" u="sng" dirty="0"/>
              <a:t> </a:t>
            </a:r>
            <a:r>
              <a:rPr lang="en-US" u="sng" dirty="0" err="1"/>
              <a:t>morbiditeta</a:t>
            </a:r>
            <a:r>
              <a:rPr lang="en-US" u="sng" dirty="0"/>
              <a:t> </a:t>
            </a:r>
            <a:r>
              <a:rPr lang="en-US" u="sng" dirty="0" err="1"/>
              <a:t>ljudi</a:t>
            </a:r>
            <a:r>
              <a:rPr lang="en-US" u="sng" dirty="0"/>
              <a:t> od </a:t>
            </a:r>
            <a:r>
              <a:rPr lang="en-US" u="sng" dirty="0" err="1"/>
              <a:t>toplote</a:t>
            </a:r>
            <a:r>
              <a:rPr lang="en-US" dirty="0"/>
              <a:t> </a:t>
            </a:r>
            <a:r>
              <a:rPr lang="en-US" dirty="0" err="1"/>
              <a:t>i</a:t>
            </a:r>
            <a:r>
              <a:rPr lang="en-US" dirty="0"/>
              <a:t> </a:t>
            </a:r>
            <a:r>
              <a:rPr lang="en-US" dirty="0" err="1"/>
              <a:t>promene</a:t>
            </a:r>
            <a:r>
              <a:rPr lang="en-US" dirty="0"/>
              <a:t> u </a:t>
            </a:r>
            <a:r>
              <a:rPr lang="en-US" dirty="0" err="1"/>
              <a:t>ekosistemima</a:t>
            </a:r>
            <a:r>
              <a:rPr lang="en-US" dirty="0"/>
              <a:t> </a:t>
            </a:r>
            <a:r>
              <a:rPr lang="en-US" dirty="0" err="1"/>
              <a:t>usled</a:t>
            </a:r>
            <a:r>
              <a:rPr lang="en-US" dirty="0"/>
              <a:t> </a:t>
            </a:r>
            <a:r>
              <a:rPr lang="en-US" dirty="0" err="1"/>
              <a:t>toplote</a:t>
            </a:r>
            <a:r>
              <a:rPr lang="en-US" dirty="0"/>
              <a:t>.</a:t>
            </a:r>
          </a:p>
          <a:p>
            <a:pPr marL="285750" indent="-285750" rtl="0">
              <a:buFont typeface="Arial" panose="020B0604020202020204" pitchFamily="34" charset="0"/>
              <a:buChar char="•"/>
            </a:pPr>
            <a:endParaRPr lang="en-US" dirty="0"/>
          </a:p>
          <a:p>
            <a:pPr marL="285750" indent="-285750" rtl="0">
              <a:buFont typeface="Arial" panose="020B0604020202020204" pitchFamily="34" charset="0"/>
              <a:buChar char="•"/>
            </a:pPr>
            <a:r>
              <a:rPr lang="en-US" dirty="0" err="1"/>
              <a:t>Drugi</a:t>
            </a:r>
            <a:r>
              <a:rPr lang="en-US" dirty="0"/>
              <a:t> </a:t>
            </a:r>
            <a:r>
              <a:rPr lang="en-US" dirty="0" err="1"/>
              <a:t>značajni</a:t>
            </a:r>
            <a:r>
              <a:rPr lang="en-US" dirty="0"/>
              <a:t> </a:t>
            </a:r>
            <a:r>
              <a:rPr lang="en-US" dirty="0" err="1"/>
              <a:t>pokretači</a:t>
            </a:r>
            <a:r>
              <a:rPr lang="en-US" dirty="0"/>
              <a:t> KP </a:t>
            </a:r>
            <a:r>
              <a:rPr lang="en-US" dirty="0" err="1"/>
              <a:t>su</a:t>
            </a:r>
            <a:r>
              <a:rPr lang="en-US" dirty="0"/>
              <a:t> </a:t>
            </a:r>
            <a:r>
              <a:rPr lang="en-US" dirty="0" err="1"/>
              <a:t>prirodne</a:t>
            </a:r>
            <a:r>
              <a:rPr lang="en-US" dirty="0"/>
              <a:t> </a:t>
            </a:r>
            <a:r>
              <a:rPr lang="en-US" dirty="0" err="1"/>
              <a:t>katastrofe</a:t>
            </a:r>
            <a:r>
              <a:rPr lang="en-US" dirty="0"/>
              <a:t> </a:t>
            </a:r>
            <a:r>
              <a:rPr lang="en-US" dirty="0" err="1"/>
              <a:t>kao</a:t>
            </a:r>
            <a:r>
              <a:rPr lang="en-US" dirty="0"/>
              <a:t> </a:t>
            </a:r>
            <a:r>
              <a:rPr lang="en-US" dirty="0" err="1"/>
              <a:t>posledica</a:t>
            </a:r>
            <a:r>
              <a:rPr lang="en-US" dirty="0"/>
              <a:t> </a:t>
            </a:r>
            <a:r>
              <a:rPr lang="en-US" dirty="0" err="1"/>
              <a:t>ekstremnih</a:t>
            </a:r>
            <a:r>
              <a:rPr lang="en-US" dirty="0"/>
              <a:t> </a:t>
            </a:r>
            <a:r>
              <a:rPr lang="en-US" dirty="0" err="1"/>
              <a:t>vrućina</a:t>
            </a:r>
            <a:r>
              <a:rPr lang="en-US" dirty="0"/>
              <a:t>, </a:t>
            </a:r>
            <a:r>
              <a:rPr lang="en-US" dirty="0" err="1"/>
              <a:t>uključujući</a:t>
            </a:r>
            <a:r>
              <a:rPr lang="en-US" dirty="0"/>
              <a:t> </a:t>
            </a:r>
            <a:r>
              <a:rPr lang="en-US" dirty="0" err="1"/>
              <a:t>suše</a:t>
            </a:r>
            <a:r>
              <a:rPr lang="en-US" dirty="0"/>
              <a:t>, </a:t>
            </a:r>
            <a:r>
              <a:rPr lang="en-US" dirty="0" err="1"/>
              <a:t>požare</a:t>
            </a:r>
            <a:r>
              <a:rPr lang="en-US" dirty="0"/>
              <a:t> </a:t>
            </a:r>
            <a:r>
              <a:rPr lang="en-US" dirty="0" err="1"/>
              <a:t>i</a:t>
            </a:r>
            <a:r>
              <a:rPr lang="en-US" dirty="0"/>
              <a:t> </a:t>
            </a:r>
            <a:r>
              <a:rPr lang="en-US" dirty="0" err="1"/>
              <a:t>poplave</a:t>
            </a:r>
            <a:r>
              <a:rPr lang="en-US" dirty="0"/>
              <a:t>.</a:t>
            </a:r>
          </a:p>
          <a:p>
            <a:pPr marL="285750" indent="-285750" rtl="0">
              <a:buFont typeface="Arial" panose="020B0604020202020204" pitchFamily="34" charset="0"/>
              <a:buChar char="•"/>
            </a:pPr>
            <a:endParaRPr lang="en-US" dirty="0"/>
          </a:p>
          <a:p>
            <a:pPr marL="285750" indent="-285750" rtl="0">
              <a:buFont typeface="Arial" panose="020B0604020202020204" pitchFamily="34" charset="0"/>
              <a:buChar char="•"/>
            </a:pPr>
            <a:r>
              <a:rPr lang="en-US" dirty="0" err="1"/>
              <a:t>Kako</a:t>
            </a:r>
            <a:r>
              <a:rPr lang="en-US" dirty="0"/>
              <a:t> </a:t>
            </a:r>
            <a:r>
              <a:rPr lang="en-US" dirty="0" err="1"/>
              <a:t>učestalost</a:t>
            </a:r>
            <a:r>
              <a:rPr lang="en-US" dirty="0"/>
              <a:t> </a:t>
            </a:r>
            <a:r>
              <a:rPr lang="en-US" dirty="0" err="1"/>
              <a:t>toplote</a:t>
            </a:r>
            <a:r>
              <a:rPr lang="en-US" dirty="0"/>
              <a:t> </a:t>
            </a:r>
            <a:r>
              <a:rPr lang="en-US" dirty="0" err="1"/>
              <a:t>raste</a:t>
            </a:r>
            <a:r>
              <a:rPr lang="en-US" dirty="0"/>
              <a:t>, </a:t>
            </a:r>
            <a:r>
              <a:rPr lang="en-US" dirty="0" err="1"/>
              <a:t>dostupnost</a:t>
            </a:r>
            <a:r>
              <a:rPr lang="en-US" dirty="0"/>
              <a:t> </a:t>
            </a:r>
            <a:r>
              <a:rPr lang="en-US" dirty="0" err="1"/>
              <a:t>vode</a:t>
            </a:r>
            <a:r>
              <a:rPr lang="en-US" dirty="0"/>
              <a:t> </a:t>
            </a:r>
            <a:r>
              <a:rPr lang="en-US" dirty="0" err="1"/>
              <a:t>i</a:t>
            </a:r>
            <a:r>
              <a:rPr lang="en-US" dirty="0"/>
              <a:t> </a:t>
            </a:r>
            <a:r>
              <a:rPr lang="en-US" dirty="0" err="1"/>
              <a:t>prinosi</a:t>
            </a:r>
            <a:r>
              <a:rPr lang="en-US" dirty="0"/>
              <a:t> </a:t>
            </a:r>
            <a:r>
              <a:rPr lang="en-US" dirty="0" err="1"/>
              <a:t>useva</a:t>
            </a:r>
            <a:r>
              <a:rPr lang="en-US" dirty="0"/>
              <a:t> </a:t>
            </a:r>
            <a:r>
              <a:rPr lang="en-US" dirty="0" err="1"/>
              <a:t>opadaju</a:t>
            </a:r>
            <a:r>
              <a:rPr lang="en-US" dirty="0"/>
              <a:t>, </a:t>
            </a:r>
            <a:r>
              <a:rPr lang="en-US" dirty="0" err="1"/>
              <a:t>opasnost</a:t>
            </a:r>
            <a:r>
              <a:rPr lang="en-US" dirty="0"/>
              <a:t> od </a:t>
            </a:r>
            <a:r>
              <a:rPr lang="en-US" dirty="0" err="1"/>
              <a:t>požara</a:t>
            </a:r>
            <a:r>
              <a:rPr lang="en-US" dirty="0"/>
              <a:t> </a:t>
            </a:r>
            <a:r>
              <a:rPr lang="en-US" dirty="0" err="1"/>
              <a:t>i</a:t>
            </a:r>
            <a:r>
              <a:rPr lang="en-US" dirty="0"/>
              <a:t> </a:t>
            </a:r>
            <a:r>
              <a:rPr lang="en-US" dirty="0" err="1"/>
              <a:t>izloženost</a:t>
            </a:r>
            <a:r>
              <a:rPr lang="en-US" dirty="0"/>
              <a:t> se </a:t>
            </a:r>
            <a:r>
              <a:rPr lang="en-US" dirty="0" err="1"/>
              <a:t>povećavaju</a:t>
            </a:r>
            <a:r>
              <a:rPr lang="en-US" dirty="0"/>
              <a:t> </a:t>
            </a:r>
            <a:r>
              <a:rPr lang="en-US" dirty="0" err="1"/>
              <a:t>i</a:t>
            </a:r>
            <a:r>
              <a:rPr lang="en-US" dirty="0"/>
              <a:t> </a:t>
            </a:r>
            <a:r>
              <a:rPr lang="en-US" dirty="0" err="1"/>
              <a:t>nivo</a:t>
            </a:r>
            <a:r>
              <a:rPr lang="en-US" dirty="0"/>
              <a:t> mora </a:t>
            </a:r>
            <a:r>
              <a:rPr lang="en-US" dirty="0" err="1"/>
              <a:t>raste</a:t>
            </a:r>
            <a:r>
              <a:rPr lang="en-US" dirty="0"/>
              <a:t>.</a:t>
            </a:r>
          </a:p>
          <a:p>
            <a:pPr marL="285750" indent="-285750" rtl="0">
              <a:buFont typeface="Arial" panose="020B0604020202020204" pitchFamily="34" charset="0"/>
              <a:buChar char="•"/>
            </a:pPr>
            <a:endParaRPr lang="en-US" dirty="0"/>
          </a:p>
          <a:p>
            <a:pPr marL="285750" indent="-285750" rtl="0">
              <a:buFont typeface="Arial" panose="020B0604020202020204" pitchFamily="34" charset="0"/>
              <a:buChar char="•"/>
            </a:pPr>
            <a:r>
              <a:rPr lang="en-US" dirty="0"/>
              <a:t>Ko je u </a:t>
            </a:r>
            <a:r>
              <a:rPr lang="en-US" dirty="0" err="1"/>
              <a:t>najvećem</a:t>
            </a:r>
            <a:r>
              <a:rPr lang="en-US" dirty="0"/>
              <a:t> </a:t>
            </a:r>
            <a:r>
              <a:rPr lang="en-US" dirty="0" err="1"/>
              <a:t>riziku</a:t>
            </a:r>
            <a:r>
              <a:rPr lang="en-US" dirty="0"/>
              <a:t> od </a:t>
            </a:r>
            <a:r>
              <a:rPr lang="en-US" dirty="0" err="1"/>
              <a:t>bolesti</a:t>
            </a:r>
            <a:r>
              <a:rPr lang="en-US" dirty="0"/>
              <a:t> </a:t>
            </a:r>
            <a:r>
              <a:rPr lang="en-US" dirty="0" err="1"/>
              <a:t>izazvanih</a:t>
            </a:r>
            <a:r>
              <a:rPr lang="en-US" dirty="0"/>
              <a:t> </a:t>
            </a:r>
            <a:r>
              <a:rPr lang="en-US" dirty="0" err="1"/>
              <a:t>toplim</a:t>
            </a:r>
            <a:r>
              <a:rPr lang="en-US" dirty="0"/>
              <a:t> </a:t>
            </a:r>
            <a:r>
              <a:rPr lang="en-US" dirty="0" err="1"/>
              <a:t>vremenom</a:t>
            </a:r>
            <a:r>
              <a:rPr lang="en-US" dirty="0"/>
              <a:t>?</a:t>
            </a:r>
            <a:endParaRPr lang="sr" dirty="0"/>
          </a:p>
        </p:txBody>
      </p:sp>
      <p:pic>
        <p:nvPicPr>
          <p:cNvPr id="16" name="Image" descr="Image">
            <a:extLst>
              <a:ext uri="{FF2B5EF4-FFF2-40B4-BE49-F238E27FC236}">
                <a16:creationId xmlns:a16="http://schemas.microsoft.com/office/drawing/2014/main" id="{1B2CFBF8-148F-FDC6-7453-E16065BF4046}"/>
              </a:ext>
            </a:extLst>
          </p:cNvPr>
          <p:cNvPicPr>
            <a:picLocks noChangeAspect="1"/>
          </p:cNvPicPr>
          <p:nvPr/>
        </p:nvPicPr>
        <p:blipFill>
          <a:blip r:embed="rId3"/>
          <a:stretch>
            <a:fillRect/>
          </a:stretch>
        </p:blipFill>
        <p:spPr>
          <a:xfrm>
            <a:off x="125243" y="1741176"/>
            <a:ext cx="2220987" cy="842976"/>
          </a:xfrm>
          <a:prstGeom prst="rect">
            <a:avLst/>
          </a:prstGeom>
          <a:ln w="12700">
            <a:miter lim="400000"/>
          </a:ln>
        </p:spPr>
      </p:pic>
    </p:spTree>
    <p:extLst>
      <p:ext uri="{BB962C8B-B14F-4D97-AF65-F5344CB8AC3E}">
        <p14:creationId xmlns:p14="http://schemas.microsoft.com/office/powerpoint/2010/main" val="14383094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A38D9-B10E-D8B9-C8F3-8348CD78DDF1}"/>
              </a:ext>
            </a:extLst>
          </p:cNvPr>
          <p:cNvSpPr>
            <a:spLocks noGrp="1"/>
          </p:cNvSpPr>
          <p:nvPr>
            <p:ph type="title"/>
          </p:nvPr>
        </p:nvSpPr>
        <p:spPr>
          <a:xfrm>
            <a:off x="192504" y="116567"/>
            <a:ext cx="11896826" cy="549635"/>
          </a:xfrm>
        </p:spPr>
        <p:txBody>
          <a:bodyPr rtlCol="0">
            <a:normAutofit/>
          </a:bodyPr>
          <a:lstStyle/>
          <a:p>
            <a:pPr rtl="0"/>
            <a:r>
              <a:rPr lang="en-US" b="1" dirty="0">
                <a:solidFill>
                  <a:schemeClr val="tx1"/>
                </a:solidFill>
              </a:rPr>
              <a:t>KP </a:t>
            </a:r>
            <a:r>
              <a:rPr lang="en-US" b="1" dirty="0" err="1">
                <a:solidFill>
                  <a:schemeClr val="tx1"/>
                </a:solidFill>
              </a:rPr>
              <a:t>uticaji</a:t>
            </a:r>
            <a:r>
              <a:rPr lang="en-US" b="1" dirty="0">
                <a:solidFill>
                  <a:schemeClr val="tx1"/>
                </a:solidFill>
              </a:rPr>
              <a:t> </a:t>
            </a:r>
            <a:r>
              <a:rPr lang="en-US" b="1" dirty="0" err="1">
                <a:solidFill>
                  <a:schemeClr val="tx1"/>
                </a:solidFill>
              </a:rPr>
              <a:t>i</a:t>
            </a:r>
            <a:r>
              <a:rPr lang="en-US" b="1" dirty="0">
                <a:solidFill>
                  <a:schemeClr val="tx1"/>
                </a:solidFill>
              </a:rPr>
              <a:t> </a:t>
            </a:r>
            <a:r>
              <a:rPr lang="en-US" b="1" dirty="0" err="1">
                <a:solidFill>
                  <a:schemeClr val="tx1"/>
                </a:solidFill>
              </a:rPr>
              <a:t>rizici</a:t>
            </a:r>
            <a:r>
              <a:rPr lang="en-US" b="1" dirty="0">
                <a:solidFill>
                  <a:schemeClr val="tx1"/>
                </a:solidFill>
              </a:rPr>
              <a:t> od </a:t>
            </a:r>
            <a:r>
              <a:rPr lang="en-US" b="1" dirty="0" err="1">
                <a:solidFill>
                  <a:schemeClr val="tx1"/>
                </a:solidFill>
              </a:rPr>
              <a:t>bolesti</a:t>
            </a:r>
            <a:r>
              <a:rPr lang="en-US" b="1" dirty="0">
                <a:solidFill>
                  <a:schemeClr val="tx1"/>
                </a:solidFill>
              </a:rPr>
              <a:t> </a:t>
            </a:r>
            <a:r>
              <a:rPr lang="en-US" b="1" dirty="0" err="1">
                <a:solidFill>
                  <a:schemeClr val="tx1"/>
                </a:solidFill>
              </a:rPr>
              <a:t>izazvanih</a:t>
            </a:r>
            <a:r>
              <a:rPr lang="en-US" b="1" dirty="0">
                <a:solidFill>
                  <a:schemeClr val="tx1"/>
                </a:solidFill>
              </a:rPr>
              <a:t> </a:t>
            </a:r>
            <a:r>
              <a:rPr lang="en-US" b="1" dirty="0" err="1">
                <a:solidFill>
                  <a:schemeClr val="tx1"/>
                </a:solidFill>
              </a:rPr>
              <a:t>toplotom</a:t>
            </a:r>
            <a:endParaRPr lang="en-US" b="1" dirty="0">
              <a:solidFill>
                <a:schemeClr val="tx1"/>
              </a:solidFill>
            </a:endParaRPr>
          </a:p>
        </p:txBody>
      </p:sp>
      <p:pic>
        <p:nvPicPr>
          <p:cNvPr id="5" name="Content Placeholder 4">
            <a:extLst>
              <a:ext uri="{FF2B5EF4-FFF2-40B4-BE49-F238E27FC236}">
                <a16:creationId xmlns:a16="http://schemas.microsoft.com/office/drawing/2014/main" id="{E5C4841E-448F-2D80-03E0-AA446033C5EA}"/>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5937812" y="994893"/>
            <a:ext cx="5902657" cy="5196905"/>
          </a:xfrm>
        </p:spPr>
      </p:pic>
      <p:sp>
        <p:nvSpPr>
          <p:cNvPr id="11" name="Title 1">
            <a:extLst>
              <a:ext uri="{FF2B5EF4-FFF2-40B4-BE49-F238E27FC236}">
                <a16:creationId xmlns:a16="http://schemas.microsoft.com/office/drawing/2014/main" id="{EBE8E766-CAD3-8F1D-16C1-BD37098FB703}"/>
              </a:ext>
            </a:extLst>
          </p:cNvPr>
          <p:cNvSpPr txBox="1">
            <a:spLocks/>
          </p:cNvSpPr>
          <p:nvPr/>
        </p:nvSpPr>
        <p:spPr>
          <a:xfrm>
            <a:off x="192504" y="2256308"/>
            <a:ext cx="11896826"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en-US" sz="2400" dirty="0" err="1">
                <a:solidFill>
                  <a:srgbClr val="0481C9"/>
                </a:solidFill>
              </a:rPr>
              <a:t>Metabolički</a:t>
            </a:r>
            <a:r>
              <a:rPr lang="en-US" sz="2400" dirty="0">
                <a:solidFill>
                  <a:srgbClr val="0481C9"/>
                </a:solidFill>
              </a:rPr>
              <a:t> </a:t>
            </a:r>
            <a:r>
              <a:rPr lang="en-US" sz="2400" dirty="0" err="1">
                <a:solidFill>
                  <a:srgbClr val="0481C9"/>
                </a:solidFill>
              </a:rPr>
              <a:t>poremećaji</a:t>
            </a:r>
            <a:r>
              <a:rPr lang="en-US" sz="2400" dirty="0">
                <a:solidFill>
                  <a:srgbClr val="0481C9"/>
                </a:solidFill>
              </a:rPr>
              <a:t> </a:t>
            </a:r>
            <a:r>
              <a:rPr lang="en-US" sz="2400" dirty="0" err="1">
                <a:solidFill>
                  <a:srgbClr val="0481C9"/>
                </a:solidFill>
              </a:rPr>
              <a:t>kao</a:t>
            </a:r>
            <a:r>
              <a:rPr lang="en-US" sz="2400" dirty="0">
                <a:solidFill>
                  <a:srgbClr val="0481C9"/>
                </a:solidFill>
              </a:rPr>
              <a:t> </a:t>
            </a:r>
            <a:r>
              <a:rPr lang="en-US" sz="2400" dirty="0" err="1">
                <a:solidFill>
                  <a:srgbClr val="0481C9"/>
                </a:solidFill>
              </a:rPr>
              <a:t>promenljivi</a:t>
            </a:r>
            <a:r>
              <a:rPr lang="en-US" sz="2400" dirty="0">
                <a:solidFill>
                  <a:srgbClr val="0481C9"/>
                </a:solidFill>
              </a:rPr>
              <a:t> </a:t>
            </a:r>
            <a:r>
              <a:rPr lang="en-US" sz="2400" dirty="0" err="1">
                <a:solidFill>
                  <a:srgbClr val="0481C9"/>
                </a:solidFill>
              </a:rPr>
              <a:t>faktor</a:t>
            </a:r>
            <a:endParaRPr lang="sr" sz="2400" dirty="0">
              <a:solidFill>
                <a:srgbClr val="0481C9"/>
              </a:solidFill>
            </a:endParaRPr>
          </a:p>
        </p:txBody>
      </p:sp>
      <p:sp>
        <p:nvSpPr>
          <p:cNvPr id="16" name="N Engl J Med. 2022 Oct 13;387(15):1404-1413.">
            <a:extLst>
              <a:ext uri="{FF2B5EF4-FFF2-40B4-BE49-F238E27FC236}">
                <a16:creationId xmlns:a16="http://schemas.microsoft.com/office/drawing/2014/main" id="{0B060E99-71BC-2723-C03C-FE4C11B594F7}"/>
              </a:ext>
            </a:extLst>
          </p:cNvPr>
          <p:cNvSpPr txBox="1"/>
          <p:nvPr/>
        </p:nvSpPr>
        <p:spPr>
          <a:xfrm>
            <a:off x="7715215" y="6247689"/>
            <a:ext cx="2018181"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rtlCol="0" anchor="ctr">
            <a:spAutoFit/>
          </a:bodyPr>
          <a:lstStyle>
            <a:lvl1pPr defTabSz="228600">
              <a:defRPr sz="1200" i="1">
                <a:solidFill>
                  <a:srgbClr val="7F7F7F"/>
                </a:solidFill>
              </a:defRPr>
            </a:lvl1pPr>
          </a:lstStyle>
          <a:p>
            <a:pPr rtl="0"/>
            <a:r>
              <a:rPr lang="sr" i="0" dirty="0">
                <a:solidFill>
                  <a:srgbClr val="000000"/>
                </a:solidFill>
                <a:effectLst/>
              </a:rPr>
              <a:t>DOI: 10.1056/NEJMcp2210623</a:t>
            </a:r>
            <a:r>
              <a:rPr lang="sr" i="0" dirty="0" smtClean="0">
                <a:solidFill>
                  <a:srgbClr val="000000"/>
                </a:solidFill>
                <a:effectLst/>
              </a:rPr>
              <a:t>.</a:t>
            </a:r>
            <a:endParaRPr lang="sr" i="0" dirty="0">
              <a:solidFill>
                <a:srgbClr val="000000"/>
              </a:solidFill>
              <a:effectLst/>
            </a:endParaRPr>
          </a:p>
        </p:txBody>
      </p:sp>
    </p:spTree>
    <p:extLst>
      <p:ext uri="{BB962C8B-B14F-4D97-AF65-F5344CB8AC3E}">
        <p14:creationId xmlns:p14="http://schemas.microsoft.com/office/powerpoint/2010/main" val="418163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346FF04-1813-0503-355E-DB68EC6377FA}"/>
              </a:ext>
            </a:extLst>
          </p:cNvPr>
          <p:cNvSpPr txBox="1"/>
          <p:nvPr/>
        </p:nvSpPr>
        <p:spPr>
          <a:xfrm>
            <a:off x="5218287" y="5091965"/>
            <a:ext cx="6669445" cy="830997"/>
          </a:xfrm>
          <a:prstGeom prst="rect">
            <a:avLst/>
          </a:prstGeom>
          <a:noFill/>
        </p:spPr>
        <p:txBody>
          <a:bodyPr wrap="square" rtlCol="0">
            <a:spAutoFit/>
          </a:bodyPr>
          <a:lstStyle/>
          <a:p>
            <a:pPr algn="r" rtl="0"/>
            <a:r>
              <a:rPr lang="en-US" sz="1200" i="1" dirty="0">
                <a:solidFill>
                  <a:srgbClr val="000000"/>
                </a:solidFill>
                <a:effectLst/>
                <a:hlinkClick r:id="rId2"/>
              </a:rPr>
              <a:t>https://idf.org/aboutdiabetes/what-is-diabetes/facts-figures.html</a:t>
            </a:r>
            <a:r>
              <a:rPr lang="sr" sz="1200" i="1" dirty="0">
                <a:solidFill>
                  <a:srgbClr val="000000"/>
                </a:solidFill>
                <a:effectLst/>
              </a:rPr>
              <a:t>,</a:t>
            </a:r>
            <a:endParaRPr lang="sr-Cyrl-RS" sz="1200" i="1" dirty="0">
              <a:solidFill>
                <a:srgbClr val="000000"/>
              </a:solidFill>
              <a:effectLst/>
            </a:endParaRPr>
          </a:p>
          <a:p>
            <a:pPr algn="r" rtl="0"/>
            <a:r>
              <a:rPr lang="sr" sz="1200" i="1" dirty="0">
                <a:solidFill>
                  <a:srgbClr val="000000"/>
                </a:solidFill>
                <a:effectLst/>
              </a:rPr>
              <a:t> </a:t>
            </a:r>
            <a:r>
              <a:rPr lang="sr" sz="1200" i="1" dirty="0" smtClean="0">
                <a:solidFill>
                  <a:srgbClr val="000000"/>
                </a:solidFill>
              </a:rPr>
              <a:t>pristupljeno 6. februara 2023. </a:t>
            </a:r>
            <a:endParaRPr lang="en-US" sz="1200" i="1" dirty="0">
              <a:solidFill>
                <a:srgbClr val="000000"/>
              </a:solidFill>
              <a:effectLst/>
            </a:endParaRPr>
          </a:p>
          <a:p>
            <a:pPr algn="r" rtl="0"/>
            <a:r>
              <a:rPr lang="sr" sz="1200" i="1" dirty="0">
                <a:effectLst/>
              </a:rPr>
              <a:t>DOI 10.1088/1755-1315/1016/1/012054</a:t>
            </a:r>
            <a:endParaRPr lang="en-US" sz="1200" i="1" dirty="0">
              <a:solidFill>
                <a:srgbClr val="000000"/>
              </a:solidFill>
              <a:effectLst/>
            </a:endParaRPr>
          </a:p>
          <a:p>
            <a:pPr algn="r" rtl="0"/>
            <a:r>
              <a:rPr lang="sr" sz="1200" i="1" dirty="0">
                <a:effectLst/>
              </a:rPr>
              <a:t>DOI</a:t>
            </a:r>
            <a:r>
              <a:rPr lang="sr" sz="1200" i="1" dirty="0">
                <a:solidFill>
                  <a:srgbClr val="000000"/>
                </a:solidFill>
                <a:effectLst/>
              </a:rPr>
              <a:t>: 10.1016/j.diabet.2020.10.003. </a:t>
            </a:r>
          </a:p>
        </p:txBody>
      </p:sp>
      <p:graphicFrame>
        <p:nvGraphicFramePr>
          <p:cNvPr id="3" name="Content Placeholder 2">
            <a:extLst>
              <a:ext uri="{FF2B5EF4-FFF2-40B4-BE49-F238E27FC236}">
                <a16:creationId xmlns:a16="http://schemas.microsoft.com/office/drawing/2014/main" id="{E8A14AFB-19BF-2E14-C83A-C916A38B61ED}"/>
              </a:ext>
            </a:extLst>
          </p:cNvPr>
          <p:cNvGraphicFramePr>
            <a:graphicFrameLocks noGrp="1"/>
          </p:cNvGraphicFramePr>
          <p:nvPr>
            <p:ph idx="1"/>
            <p:extLst>
              <p:ext uri="{D42A27DB-BD31-4B8C-83A1-F6EECF244321}">
                <p14:modId xmlns:p14="http://schemas.microsoft.com/office/powerpoint/2010/main" val="2608271153"/>
              </p:ext>
            </p:extLst>
          </p:nvPr>
        </p:nvGraphicFramePr>
        <p:xfrm>
          <a:off x="192088" y="935038"/>
          <a:ext cx="11695644" cy="3682288"/>
        </p:xfrm>
        <a:graphic>
          <a:graphicData uri="http://schemas.openxmlformats.org/drawingml/2006/table">
            <a:tbl>
              <a:tblPr firstRow="1">
                <a:tableStyleId>{69012ECD-51FC-41F1-AA8D-1B2483CD663E}</a:tableStyleId>
              </a:tblPr>
              <a:tblGrid>
                <a:gridCol w="1273507">
                  <a:extLst>
                    <a:ext uri="{9D8B030D-6E8A-4147-A177-3AD203B41FA5}">
                      <a16:colId xmlns:a16="http://schemas.microsoft.com/office/drawing/2014/main" val="125963366"/>
                    </a:ext>
                  </a:extLst>
                </a:gridCol>
                <a:gridCol w="3001630">
                  <a:extLst>
                    <a:ext uri="{9D8B030D-6E8A-4147-A177-3AD203B41FA5}">
                      <a16:colId xmlns:a16="http://schemas.microsoft.com/office/drawing/2014/main" val="3208213721"/>
                    </a:ext>
                  </a:extLst>
                </a:gridCol>
                <a:gridCol w="2286000">
                  <a:extLst>
                    <a:ext uri="{9D8B030D-6E8A-4147-A177-3AD203B41FA5}">
                      <a16:colId xmlns:a16="http://schemas.microsoft.com/office/drawing/2014/main" val="340276659"/>
                    </a:ext>
                  </a:extLst>
                </a:gridCol>
                <a:gridCol w="5134507">
                  <a:extLst>
                    <a:ext uri="{9D8B030D-6E8A-4147-A177-3AD203B41FA5}">
                      <a16:colId xmlns:a16="http://schemas.microsoft.com/office/drawing/2014/main" val="1404134857"/>
                    </a:ext>
                  </a:extLst>
                </a:gridCol>
              </a:tblGrid>
              <a:tr h="541700">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err="1">
                          <a:solidFill>
                            <a:schemeClr val="bg1"/>
                          </a:solidFill>
                        </a:rPr>
                        <a:t>Trenutne</a:t>
                      </a:r>
                      <a:r>
                        <a:rPr lang="en-US" sz="2000" b="1" dirty="0">
                          <a:solidFill>
                            <a:schemeClr val="bg1"/>
                          </a:solidFill>
                        </a:rPr>
                        <a:t> </a:t>
                      </a:r>
                      <a:r>
                        <a:rPr lang="en-US" sz="2000" b="1" dirty="0" err="1">
                          <a:solidFill>
                            <a:schemeClr val="bg1"/>
                          </a:solidFill>
                        </a:rPr>
                        <a:t>procene</a:t>
                      </a:r>
                      <a:r>
                        <a:rPr lang="en-US" sz="2000" b="1" dirty="0">
                          <a:solidFill>
                            <a:schemeClr val="bg1"/>
                          </a:solidFill>
                        </a:rPr>
                        <a:t> </a:t>
                      </a:r>
                      <a:r>
                        <a:rPr lang="en-US" sz="2000" b="1" dirty="0" err="1">
                          <a:solidFill>
                            <a:schemeClr val="bg1"/>
                          </a:solidFill>
                        </a:rPr>
                        <a:t>i</a:t>
                      </a:r>
                      <a:r>
                        <a:rPr lang="en-US" sz="2000" b="1" dirty="0">
                          <a:solidFill>
                            <a:schemeClr val="bg1"/>
                          </a:solidFill>
                        </a:rPr>
                        <a:t> </a:t>
                      </a:r>
                      <a:r>
                        <a:rPr lang="en-US" sz="2000" b="1" dirty="0" err="1">
                          <a:solidFill>
                            <a:schemeClr val="bg1"/>
                          </a:solidFill>
                        </a:rPr>
                        <a:t>budući</a:t>
                      </a:r>
                      <a:r>
                        <a:rPr lang="en-US" sz="2000" b="1" dirty="0">
                          <a:solidFill>
                            <a:schemeClr val="bg1"/>
                          </a:solidFill>
                        </a:rPr>
                        <a:t> trend</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err="1">
                          <a:solidFill>
                            <a:schemeClr val="bg1"/>
                          </a:solidFill>
                        </a:rPr>
                        <a:t>ovih</a:t>
                      </a:r>
                      <a:r>
                        <a:rPr lang="en-US" sz="2000" b="1" dirty="0">
                          <a:solidFill>
                            <a:schemeClr val="bg1"/>
                          </a:solidFill>
                        </a:rPr>
                        <a:t> </a:t>
                      </a:r>
                      <a:r>
                        <a:rPr lang="en-US" sz="2000" b="1" dirty="0" err="1">
                          <a:solidFill>
                            <a:schemeClr val="bg1"/>
                          </a:solidFill>
                        </a:rPr>
                        <a:t>hroničnih</a:t>
                      </a:r>
                      <a:r>
                        <a:rPr lang="en-US" sz="2000" b="1" dirty="0">
                          <a:solidFill>
                            <a:schemeClr val="bg1"/>
                          </a:solidFill>
                        </a:rPr>
                        <a:t> </a:t>
                      </a:r>
                      <a:r>
                        <a:rPr lang="en-US" sz="2000" b="1" dirty="0" err="1">
                          <a:solidFill>
                            <a:schemeClr val="bg1"/>
                          </a:solidFill>
                        </a:rPr>
                        <a:t>metaboličkih</a:t>
                      </a:r>
                      <a:r>
                        <a:rPr lang="en-US" sz="2000" b="1" dirty="0">
                          <a:solidFill>
                            <a:schemeClr val="bg1"/>
                          </a:solidFill>
                        </a:rPr>
                        <a:t> </a:t>
                      </a:r>
                      <a:r>
                        <a:rPr lang="en-US" sz="2000" b="1" dirty="0" err="1">
                          <a:solidFill>
                            <a:schemeClr val="bg1"/>
                          </a:solidFill>
                        </a:rPr>
                        <a:t>poremećaja</a:t>
                      </a:r>
                      <a:r>
                        <a:rPr lang="en-US" sz="2000" b="1" dirty="0">
                          <a:solidFill>
                            <a:schemeClr val="bg1"/>
                          </a:solidFill>
                        </a:rPr>
                        <a:t> koji </a:t>
                      </a:r>
                      <a:r>
                        <a:rPr lang="en-US" sz="2000" b="1" dirty="0" err="1">
                          <a:solidFill>
                            <a:schemeClr val="bg1"/>
                          </a:solidFill>
                        </a:rPr>
                        <a:t>su</a:t>
                      </a:r>
                      <a:r>
                        <a:rPr lang="en-US" sz="2000" b="1" dirty="0">
                          <a:solidFill>
                            <a:schemeClr val="bg1"/>
                          </a:solidFill>
                        </a:rPr>
                        <a:t> u </a:t>
                      </a:r>
                      <a:r>
                        <a:rPr lang="en-US" sz="2000" b="1" dirty="0" err="1">
                          <a:solidFill>
                            <a:schemeClr val="bg1"/>
                          </a:solidFill>
                        </a:rPr>
                        <a:t>interakciji</a:t>
                      </a:r>
                      <a:r>
                        <a:rPr lang="en-US" sz="2000" b="1" dirty="0">
                          <a:solidFill>
                            <a:schemeClr val="bg1"/>
                          </a:solidFill>
                        </a:rPr>
                        <a:t> </a:t>
                      </a:r>
                      <a:r>
                        <a:rPr lang="en-US" sz="2000" b="1" dirty="0" err="1">
                          <a:solidFill>
                            <a:schemeClr val="bg1"/>
                          </a:solidFill>
                        </a:rPr>
                        <a:t>sa</a:t>
                      </a:r>
                      <a:r>
                        <a:rPr lang="en-US" sz="2000" b="1" dirty="0">
                          <a:solidFill>
                            <a:schemeClr val="bg1"/>
                          </a:solidFill>
                        </a:rPr>
                        <a:t> </a:t>
                      </a:r>
                      <a:r>
                        <a:rPr lang="en-US" sz="2000" b="1" dirty="0" err="1">
                          <a:solidFill>
                            <a:schemeClr val="bg1"/>
                          </a:solidFill>
                        </a:rPr>
                        <a:t>zdravstvenim</a:t>
                      </a:r>
                      <a:r>
                        <a:rPr lang="en-US" sz="2000" b="1" dirty="0">
                          <a:solidFill>
                            <a:schemeClr val="bg1"/>
                          </a:solidFill>
                        </a:rPr>
                        <a:t> </a:t>
                      </a:r>
                      <a:r>
                        <a:rPr lang="en-US" sz="2000" b="1" dirty="0" err="1">
                          <a:solidFill>
                            <a:schemeClr val="bg1"/>
                          </a:solidFill>
                        </a:rPr>
                        <a:t>rizicima</a:t>
                      </a:r>
                      <a:r>
                        <a:rPr lang="en-US" sz="2000" b="1" dirty="0">
                          <a:solidFill>
                            <a:schemeClr val="bg1"/>
                          </a:solidFill>
                        </a:rPr>
                        <a:t> </a:t>
                      </a:r>
                      <a:r>
                        <a:rPr lang="en-US" sz="2000" b="1" dirty="0" err="1">
                          <a:solidFill>
                            <a:schemeClr val="bg1"/>
                          </a:solidFill>
                        </a:rPr>
                        <a:t>povezanim</a:t>
                      </a:r>
                      <a:r>
                        <a:rPr lang="en-US" sz="2000" b="1" dirty="0">
                          <a:solidFill>
                            <a:schemeClr val="bg1"/>
                          </a:solidFill>
                        </a:rPr>
                        <a:t> </a:t>
                      </a:r>
                      <a:r>
                        <a:rPr lang="en-US" sz="2000" b="1" dirty="0" err="1">
                          <a:solidFill>
                            <a:schemeClr val="bg1"/>
                          </a:solidFill>
                        </a:rPr>
                        <a:t>sa</a:t>
                      </a:r>
                      <a:r>
                        <a:rPr lang="en-US" sz="2000" b="1" dirty="0">
                          <a:solidFill>
                            <a:schemeClr val="bg1"/>
                          </a:solidFill>
                        </a:rPr>
                        <a:t> KP</a:t>
                      </a: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sr-Cyrl-RS" sz="1600" dirty="0"/>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sr-Cyrl-RS" sz="1600" dirty="0"/>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600" dirty="0"/>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4761779"/>
                  </a:ext>
                </a:extLst>
              </a:tr>
              <a:tr h="541700">
                <a:tc>
                  <a:txBody>
                    <a:bodyPr/>
                    <a:lstStyle/>
                    <a:p>
                      <a:pPr algn="ctr"/>
                      <a:r>
                        <a:rPr lang="en-US" sz="1600" b="1" dirty="0" err="1">
                          <a:solidFill>
                            <a:schemeClr val="bg1"/>
                          </a:solidFill>
                        </a:rPr>
                        <a:t>Zdravstveno</a:t>
                      </a:r>
                      <a:r>
                        <a:rPr lang="en-US" sz="1600" b="1" dirty="0">
                          <a:solidFill>
                            <a:schemeClr val="bg1"/>
                          </a:solidFill>
                        </a:rPr>
                        <a:t> </a:t>
                      </a:r>
                      <a:r>
                        <a:rPr lang="en-US" sz="1600" b="1" dirty="0" err="1">
                          <a:solidFill>
                            <a:schemeClr val="bg1"/>
                          </a:solidFill>
                        </a:rPr>
                        <a:t>stanje</a:t>
                      </a:r>
                      <a:endParaRPr lang="sr-Cyrl-RS" sz="1600" b="1" dirty="0">
                        <a:solidFill>
                          <a:schemeClr val="bg1"/>
                        </a:solidFill>
                      </a:endParaRP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600" b="1" dirty="0" err="1">
                          <a:solidFill>
                            <a:schemeClr val="bg1"/>
                          </a:solidFill>
                        </a:rPr>
                        <a:t>Trenutne</a:t>
                      </a:r>
                      <a:r>
                        <a:rPr lang="en-US" sz="1600" b="1" dirty="0">
                          <a:solidFill>
                            <a:schemeClr val="bg1"/>
                          </a:solidFill>
                        </a:rPr>
                        <a:t> </a:t>
                      </a:r>
                      <a:r>
                        <a:rPr lang="en-US" sz="1600" b="1" dirty="0" err="1">
                          <a:solidFill>
                            <a:schemeClr val="bg1"/>
                          </a:solidFill>
                        </a:rPr>
                        <a:t>procene</a:t>
                      </a:r>
                      <a:endParaRPr lang="sr-Cyrl-RS" sz="1600" b="1" dirty="0">
                        <a:solidFill>
                          <a:schemeClr val="bg1"/>
                        </a:solidFill>
                      </a:endParaRP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1600" b="1" dirty="0" err="1">
                          <a:solidFill>
                            <a:schemeClr val="bg1"/>
                          </a:solidFill>
                        </a:rPr>
                        <a:t>Budući</a:t>
                      </a:r>
                      <a:r>
                        <a:rPr lang="en-US" sz="1600" b="1" dirty="0">
                          <a:solidFill>
                            <a:schemeClr val="bg1"/>
                          </a:solidFill>
                        </a:rPr>
                        <a:t> </a:t>
                      </a:r>
                      <a:r>
                        <a:rPr lang="en-US" sz="1600" b="1" dirty="0" err="1">
                          <a:solidFill>
                            <a:schemeClr val="bg1"/>
                          </a:solidFill>
                        </a:rPr>
                        <a:t>trendovi</a:t>
                      </a:r>
                      <a:endParaRPr lang="sr-Cyrl-RS" sz="1600" b="1" dirty="0">
                        <a:solidFill>
                          <a:schemeClr val="bg1"/>
                        </a:solidFill>
                      </a:endParaRP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1600" b="1" dirty="0" err="1">
                          <a:solidFill>
                            <a:schemeClr val="bg1"/>
                          </a:solidFill>
                        </a:rPr>
                        <a:t>Verovatni</a:t>
                      </a:r>
                      <a:r>
                        <a:rPr lang="en-US" sz="1600" b="1" dirty="0">
                          <a:solidFill>
                            <a:schemeClr val="bg1"/>
                          </a:solidFill>
                        </a:rPr>
                        <a:t> </a:t>
                      </a:r>
                      <a:r>
                        <a:rPr lang="en-US" sz="1600" b="1" dirty="0" err="1">
                          <a:solidFill>
                            <a:schemeClr val="bg1"/>
                          </a:solidFill>
                        </a:rPr>
                        <a:t>uticaj</a:t>
                      </a:r>
                      <a:r>
                        <a:rPr lang="en-US" sz="1600" b="1" dirty="0">
                          <a:solidFill>
                            <a:schemeClr val="bg1"/>
                          </a:solidFill>
                        </a:rPr>
                        <a:t> KP</a:t>
                      </a: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740104476"/>
                  </a:ext>
                </a:extLst>
              </a:tr>
              <a:tr h="2485662">
                <a:tc>
                  <a:txBody>
                    <a:bodyPr/>
                    <a:lstStyle/>
                    <a:p>
                      <a:pPr algn="ctr"/>
                      <a:r>
                        <a:rPr lang="en-US" sz="1800" b="1" dirty="0" err="1">
                          <a:solidFill>
                            <a:schemeClr val="accent1">
                              <a:lumMod val="75000"/>
                            </a:schemeClr>
                          </a:solidFill>
                        </a:rPr>
                        <a:t>Dijabetes</a:t>
                      </a:r>
                      <a:endParaRPr lang="sr-Cyrl-RS" sz="1800" dirty="0">
                        <a:solidFill>
                          <a:schemeClr val="accent1">
                            <a:lumMod val="75000"/>
                          </a:schemeClr>
                        </a:solidFill>
                      </a:endParaRP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r>
                        <a:rPr lang="en-US" sz="1400" b="1" dirty="0">
                          <a:solidFill>
                            <a:schemeClr val="accent1">
                              <a:lumMod val="75000"/>
                            </a:schemeClr>
                          </a:solidFill>
                        </a:rPr>
                        <a:t>2021. god: 537 </a:t>
                      </a:r>
                      <a:r>
                        <a:rPr lang="en-US" sz="1400" b="1" dirty="0" err="1">
                          <a:solidFill>
                            <a:schemeClr val="accent1">
                              <a:lumMod val="75000"/>
                            </a:schemeClr>
                          </a:solidFill>
                        </a:rPr>
                        <a:t>miliona</a:t>
                      </a:r>
                      <a:r>
                        <a:rPr lang="en-US" sz="1400" b="0" dirty="0">
                          <a:solidFill>
                            <a:schemeClr val="accent1">
                              <a:lumMod val="75000"/>
                            </a:schemeClr>
                          </a:solidFill>
                        </a:rPr>
                        <a:t> </a:t>
                      </a:r>
                      <a:r>
                        <a:rPr lang="en-US" sz="1400" b="0" dirty="0" err="1">
                          <a:solidFill>
                            <a:schemeClr val="accent1">
                              <a:lumMod val="75000"/>
                            </a:schemeClr>
                          </a:solidFill>
                        </a:rPr>
                        <a:t>odraslih</a:t>
                      </a:r>
                      <a:r>
                        <a:rPr lang="en-US" sz="1400" b="0" dirty="0">
                          <a:solidFill>
                            <a:schemeClr val="accent1">
                              <a:lumMod val="75000"/>
                            </a:schemeClr>
                          </a:solidFill>
                        </a:rPr>
                        <a:t> </a:t>
                      </a:r>
                      <a:r>
                        <a:rPr lang="en-US" sz="1400" b="0" dirty="0" err="1">
                          <a:solidFill>
                            <a:schemeClr val="accent1">
                              <a:lumMod val="75000"/>
                            </a:schemeClr>
                          </a:solidFill>
                        </a:rPr>
                        <a:t>globalno</a:t>
                      </a:r>
                      <a:r>
                        <a:rPr lang="en-US" sz="1400" b="0" dirty="0">
                          <a:solidFill>
                            <a:schemeClr val="accent1">
                              <a:lumMod val="75000"/>
                            </a:schemeClr>
                          </a:solidFill>
                        </a:rPr>
                        <a:t> </a:t>
                      </a:r>
                      <a:r>
                        <a:rPr lang="en-US" sz="1400" b="0" dirty="0" err="1">
                          <a:solidFill>
                            <a:schemeClr val="accent1">
                              <a:lumMod val="75000"/>
                            </a:schemeClr>
                          </a:solidFill>
                        </a:rPr>
                        <a:t>su</a:t>
                      </a:r>
                      <a:r>
                        <a:rPr lang="en-US" sz="1400" b="0" dirty="0">
                          <a:solidFill>
                            <a:schemeClr val="accent1">
                              <a:lumMod val="75000"/>
                            </a:schemeClr>
                          </a:solidFill>
                        </a:rPr>
                        <a:t> </a:t>
                      </a:r>
                      <a:r>
                        <a:rPr lang="en-US" sz="1400" b="0" dirty="0" err="1">
                          <a:solidFill>
                            <a:schemeClr val="accent1">
                              <a:lumMod val="75000"/>
                            </a:schemeClr>
                          </a:solidFill>
                        </a:rPr>
                        <a:t>živeli</a:t>
                      </a:r>
                      <a:r>
                        <a:rPr lang="en-US" sz="1400" b="0" dirty="0">
                          <a:solidFill>
                            <a:schemeClr val="accent1">
                              <a:lumMod val="75000"/>
                            </a:schemeClr>
                          </a:solidFill>
                        </a:rPr>
                        <a:t> </a:t>
                      </a:r>
                      <a:r>
                        <a:rPr lang="en-US" sz="1400" b="0" dirty="0" err="1">
                          <a:solidFill>
                            <a:schemeClr val="accent1">
                              <a:lumMod val="75000"/>
                            </a:schemeClr>
                          </a:solidFill>
                        </a:rPr>
                        <a:t>sa</a:t>
                      </a:r>
                      <a:r>
                        <a:rPr lang="en-US" sz="1400" b="0" dirty="0">
                          <a:solidFill>
                            <a:schemeClr val="accent1">
                              <a:lumMod val="75000"/>
                            </a:schemeClr>
                          </a:solidFill>
                        </a:rPr>
                        <a:t> </a:t>
                      </a:r>
                      <a:r>
                        <a:rPr lang="en-US" sz="1400" b="0" dirty="0" err="1">
                          <a:solidFill>
                            <a:schemeClr val="accent1">
                              <a:lumMod val="75000"/>
                            </a:schemeClr>
                          </a:solidFill>
                        </a:rPr>
                        <a:t>dijabetesom</a:t>
                      </a:r>
                      <a:r>
                        <a:rPr lang="en-US" sz="1400" b="0" dirty="0">
                          <a:solidFill>
                            <a:schemeClr val="accent1">
                              <a:lumMod val="75000"/>
                            </a:schemeClr>
                          </a:solidFill>
                        </a:rPr>
                        <a:t>; </a:t>
                      </a:r>
                      <a:r>
                        <a:rPr lang="en-US" sz="1400" b="0" dirty="0" err="1">
                          <a:solidFill>
                            <a:schemeClr val="accent1">
                              <a:lumMod val="75000"/>
                            </a:schemeClr>
                          </a:solidFill>
                        </a:rPr>
                        <a:t>skoro</a:t>
                      </a:r>
                      <a:r>
                        <a:rPr lang="en-US" sz="1400" b="0" dirty="0">
                          <a:solidFill>
                            <a:schemeClr val="accent1">
                              <a:lumMod val="75000"/>
                            </a:schemeClr>
                          </a:solidFill>
                        </a:rPr>
                        <a:t> </a:t>
                      </a:r>
                      <a:r>
                        <a:rPr lang="en-US" sz="1400" b="1" dirty="0">
                          <a:solidFill>
                            <a:schemeClr val="accent1">
                              <a:lumMod val="75000"/>
                            </a:schemeClr>
                          </a:solidFill>
                        </a:rPr>
                        <a:t>1 od 2 (240 </a:t>
                      </a:r>
                      <a:r>
                        <a:rPr lang="en-US" sz="1400" b="1" dirty="0" err="1">
                          <a:solidFill>
                            <a:schemeClr val="accent1">
                              <a:lumMod val="75000"/>
                            </a:schemeClr>
                          </a:solidFill>
                        </a:rPr>
                        <a:t>miliona</a:t>
                      </a:r>
                      <a:r>
                        <a:rPr lang="en-US" sz="1400" b="1" dirty="0">
                          <a:solidFill>
                            <a:schemeClr val="accent1">
                              <a:lumMod val="75000"/>
                            </a:schemeClr>
                          </a:solidFill>
                        </a:rPr>
                        <a:t>) </a:t>
                      </a:r>
                      <a:r>
                        <a:rPr lang="en-US" sz="1400" b="0" dirty="0" err="1">
                          <a:solidFill>
                            <a:schemeClr val="accent1">
                              <a:lumMod val="75000"/>
                            </a:schemeClr>
                          </a:solidFill>
                        </a:rPr>
                        <a:t>odraslih</a:t>
                      </a:r>
                      <a:r>
                        <a:rPr lang="en-US" sz="1400" b="0" dirty="0">
                          <a:solidFill>
                            <a:schemeClr val="accent1">
                              <a:lumMod val="75000"/>
                            </a:schemeClr>
                          </a:solidFill>
                        </a:rPr>
                        <a:t> </a:t>
                      </a:r>
                      <a:r>
                        <a:rPr lang="en-US" sz="1400" b="0" dirty="0" err="1">
                          <a:solidFill>
                            <a:schemeClr val="accent1">
                              <a:lumMod val="75000"/>
                            </a:schemeClr>
                          </a:solidFill>
                        </a:rPr>
                        <a:t>su</a:t>
                      </a:r>
                      <a:r>
                        <a:rPr lang="en-US" sz="1400" b="0" dirty="0">
                          <a:solidFill>
                            <a:schemeClr val="accent1">
                              <a:lumMod val="75000"/>
                            </a:schemeClr>
                          </a:solidFill>
                        </a:rPr>
                        <a:t> </a:t>
                      </a:r>
                      <a:r>
                        <a:rPr lang="en-US" sz="1400" b="0" dirty="0" err="1">
                          <a:solidFill>
                            <a:schemeClr val="accent1">
                              <a:lumMod val="75000"/>
                            </a:schemeClr>
                          </a:solidFill>
                        </a:rPr>
                        <a:t>živeli</a:t>
                      </a:r>
                      <a:r>
                        <a:rPr lang="en-US" sz="1400" b="0" dirty="0">
                          <a:solidFill>
                            <a:schemeClr val="accent1">
                              <a:lumMod val="75000"/>
                            </a:schemeClr>
                          </a:solidFill>
                        </a:rPr>
                        <a:t> </a:t>
                      </a:r>
                      <a:r>
                        <a:rPr lang="en-US" sz="1400" b="0" dirty="0" err="1">
                          <a:solidFill>
                            <a:schemeClr val="accent1">
                              <a:lumMod val="75000"/>
                            </a:schemeClr>
                          </a:solidFill>
                        </a:rPr>
                        <a:t>sa</a:t>
                      </a:r>
                      <a:r>
                        <a:rPr lang="en-US" sz="1400" b="0" dirty="0">
                          <a:solidFill>
                            <a:schemeClr val="accent1">
                              <a:lumMod val="75000"/>
                            </a:schemeClr>
                          </a:solidFill>
                        </a:rPr>
                        <a:t> </a:t>
                      </a:r>
                      <a:r>
                        <a:rPr lang="en-US" sz="1400" b="0" dirty="0" err="1">
                          <a:solidFill>
                            <a:schemeClr val="accent1">
                              <a:lumMod val="75000"/>
                            </a:schemeClr>
                          </a:solidFill>
                        </a:rPr>
                        <a:t>nedijagnostikovanim</a:t>
                      </a:r>
                      <a:r>
                        <a:rPr lang="en-US" sz="1400" b="0" dirty="0">
                          <a:solidFill>
                            <a:schemeClr val="accent1">
                              <a:lumMod val="75000"/>
                            </a:schemeClr>
                          </a:solidFill>
                        </a:rPr>
                        <a:t> </a:t>
                      </a:r>
                      <a:r>
                        <a:rPr lang="en-US" sz="1400" b="0" dirty="0" err="1">
                          <a:solidFill>
                            <a:schemeClr val="accent1">
                              <a:lumMod val="75000"/>
                            </a:schemeClr>
                          </a:solidFill>
                        </a:rPr>
                        <a:t>dijabetesom</a:t>
                      </a:r>
                      <a:r>
                        <a:rPr lang="en-US" sz="1400" b="0" dirty="0">
                          <a:solidFill>
                            <a:schemeClr val="accent1">
                              <a:lumMod val="75000"/>
                            </a:schemeClr>
                          </a:solidFill>
                        </a:rPr>
                        <a:t>; </a:t>
                      </a:r>
                      <a:r>
                        <a:rPr lang="en-US" sz="1400" b="0" dirty="0" err="1">
                          <a:solidFill>
                            <a:schemeClr val="accent1">
                              <a:lumMod val="75000"/>
                            </a:schemeClr>
                          </a:solidFill>
                        </a:rPr>
                        <a:t>više</a:t>
                      </a:r>
                      <a:r>
                        <a:rPr lang="en-US" sz="1400" b="0" dirty="0">
                          <a:solidFill>
                            <a:schemeClr val="accent1">
                              <a:lumMod val="75000"/>
                            </a:schemeClr>
                          </a:solidFill>
                        </a:rPr>
                        <a:t> od </a:t>
                      </a:r>
                      <a:r>
                        <a:rPr lang="en-US" sz="1400" b="1" dirty="0">
                          <a:solidFill>
                            <a:schemeClr val="accent1">
                              <a:lumMod val="75000"/>
                            </a:schemeClr>
                          </a:solidFill>
                        </a:rPr>
                        <a:t>1,2 </a:t>
                      </a:r>
                      <a:r>
                        <a:rPr lang="en-US" sz="1400" b="1" dirty="0" err="1">
                          <a:solidFill>
                            <a:schemeClr val="accent1">
                              <a:lumMod val="75000"/>
                            </a:schemeClr>
                          </a:solidFill>
                        </a:rPr>
                        <a:t>miliona</a:t>
                      </a:r>
                      <a:r>
                        <a:rPr lang="en-US" sz="1400" b="1" dirty="0">
                          <a:solidFill>
                            <a:schemeClr val="accent1">
                              <a:lumMod val="75000"/>
                            </a:schemeClr>
                          </a:solidFill>
                        </a:rPr>
                        <a:t> </a:t>
                      </a:r>
                      <a:r>
                        <a:rPr lang="en-US" sz="1400" b="1" dirty="0" err="1">
                          <a:solidFill>
                            <a:schemeClr val="accent1">
                              <a:lumMod val="75000"/>
                            </a:schemeClr>
                          </a:solidFill>
                        </a:rPr>
                        <a:t>dece</a:t>
                      </a:r>
                      <a:r>
                        <a:rPr lang="en-US" sz="1400" b="1" dirty="0">
                          <a:solidFill>
                            <a:schemeClr val="accent1">
                              <a:lumMod val="75000"/>
                            </a:schemeClr>
                          </a:solidFill>
                        </a:rPr>
                        <a:t> </a:t>
                      </a:r>
                      <a:r>
                        <a:rPr lang="en-US" sz="1400" b="1" dirty="0" err="1">
                          <a:solidFill>
                            <a:schemeClr val="accent1">
                              <a:lumMod val="75000"/>
                            </a:schemeClr>
                          </a:solidFill>
                        </a:rPr>
                        <a:t>i</a:t>
                      </a:r>
                      <a:r>
                        <a:rPr lang="en-US" sz="1400" b="1" dirty="0">
                          <a:solidFill>
                            <a:schemeClr val="accent1">
                              <a:lumMod val="75000"/>
                            </a:schemeClr>
                          </a:solidFill>
                        </a:rPr>
                        <a:t> </a:t>
                      </a:r>
                      <a:r>
                        <a:rPr lang="en-US" sz="1400" b="1" dirty="0" err="1">
                          <a:solidFill>
                            <a:schemeClr val="accent1">
                              <a:lumMod val="75000"/>
                            </a:schemeClr>
                          </a:solidFill>
                        </a:rPr>
                        <a:t>adolescenata</a:t>
                      </a:r>
                      <a:r>
                        <a:rPr lang="en-US" sz="1400" b="1" dirty="0">
                          <a:solidFill>
                            <a:schemeClr val="accent1">
                              <a:lumMod val="75000"/>
                            </a:schemeClr>
                          </a:solidFill>
                        </a:rPr>
                        <a:t> </a:t>
                      </a:r>
                      <a:r>
                        <a:rPr lang="en-US" sz="1400" b="1" dirty="0" err="1">
                          <a:solidFill>
                            <a:schemeClr val="accent1">
                              <a:lumMod val="75000"/>
                            </a:schemeClr>
                          </a:solidFill>
                        </a:rPr>
                        <a:t>sa</a:t>
                      </a:r>
                      <a:r>
                        <a:rPr lang="en-US" sz="1400" b="1" dirty="0">
                          <a:solidFill>
                            <a:schemeClr val="accent1">
                              <a:lumMod val="75000"/>
                            </a:schemeClr>
                          </a:solidFill>
                        </a:rPr>
                        <a:t> T1D; 1 od 6 </a:t>
                      </a:r>
                      <a:r>
                        <a:rPr lang="en-US" sz="1400" b="1" dirty="0" err="1">
                          <a:solidFill>
                            <a:schemeClr val="accent1">
                              <a:lumMod val="75000"/>
                            </a:schemeClr>
                          </a:solidFill>
                        </a:rPr>
                        <a:t>novorođenih</a:t>
                      </a:r>
                      <a:r>
                        <a:rPr lang="en-US" sz="1400" b="1" dirty="0">
                          <a:solidFill>
                            <a:schemeClr val="accent1">
                              <a:lumMod val="75000"/>
                            </a:schemeClr>
                          </a:solidFill>
                        </a:rPr>
                        <a:t> (21 </a:t>
                      </a:r>
                      <a:r>
                        <a:rPr lang="en-US" sz="1400" b="1" dirty="0" err="1">
                          <a:solidFill>
                            <a:schemeClr val="accent1">
                              <a:lumMod val="75000"/>
                            </a:schemeClr>
                          </a:solidFill>
                        </a:rPr>
                        <a:t>milion</a:t>
                      </a:r>
                      <a:r>
                        <a:rPr lang="en-US" sz="1400" b="1" dirty="0">
                          <a:solidFill>
                            <a:schemeClr val="accent1">
                              <a:lumMod val="75000"/>
                            </a:schemeClr>
                          </a:solidFill>
                        </a:rPr>
                        <a:t>)</a:t>
                      </a:r>
                      <a:r>
                        <a:rPr lang="en-US" sz="1400" b="0" dirty="0">
                          <a:solidFill>
                            <a:schemeClr val="accent1">
                              <a:lumMod val="75000"/>
                            </a:schemeClr>
                          </a:solidFill>
                        </a:rPr>
                        <a:t> </a:t>
                      </a:r>
                      <a:r>
                        <a:rPr lang="en-US" sz="1400" b="0" dirty="0" err="1">
                          <a:solidFill>
                            <a:schemeClr val="accent1">
                              <a:lumMod val="75000"/>
                            </a:schemeClr>
                          </a:solidFill>
                        </a:rPr>
                        <a:t>pogođeni</a:t>
                      </a:r>
                      <a:r>
                        <a:rPr lang="en-US" sz="1400" b="0" dirty="0">
                          <a:solidFill>
                            <a:schemeClr val="accent1">
                              <a:lumMod val="75000"/>
                            </a:schemeClr>
                          </a:solidFill>
                        </a:rPr>
                        <a:t> </a:t>
                      </a:r>
                      <a:r>
                        <a:rPr lang="en-US" sz="1400" b="0" dirty="0" err="1">
                          <a:solidFill>
                            <a:schemeClr val="accent1">
                              <a:lumMod val="75000"/>
                            </a:schemeClr>
                          </a:solidFill>
                        </a:rPr>
                        <a:t>dijabetesom</a:t>
                      </a:r>
                      <a:r>
                        <a:rPr lang="en-US" sz="1400" b="0" dirty="0">
                          <a:solidFill>
                            <a:schemeClr val="accent1">
                              <a:lumMod val="75000"/>
                            </a:schemeClr>
                          </a:solidFill>
                        </a:rPr>
                        <a:t> </a:t>
                      </a:r>
                      <a:r>
                        <a:rPr lang="en-US" sz="1400" b="0" dirty="0" err="1">
                          <a:solidFill>
                            <a:schemeClr val="accent1">
                              <a:lumMod val="75000"/>
                            </a:schemeClr>
                          </a:solidFill>
                        </a:rPr>
                        <a:t>tokom</a:t>
                      </a:r>
                      <a:r>
                        <a:rPr lang="en-US" sz="1400" b="0" dirty="0">
                          <a:solidFill>
                            <a:schemeClr val="accent1">
                              <a:lumMod val="75000"/>
                            </a:schemeClr>
                          </a:solidFill>
                        </a:rPr>
                        <a:t> </a:t>
                      </a:r>
                      <a:r>
                        <a:rPr lang="en-US" sz="1400" b="0" dirty="0" err="1">
                          <a:solidFill>
                            <a:schemeClr val="accent1">
                              <a:lumMod val="75000"/>
                            </a:schemeClr>
                          </a:solidFill>
                        </a:rPr>
                        <a:t>trudnoće</a:t>
                      </a:r>
                      <a:r>
                        <a:rPr lang="en-US" sz="1400" b="0" dirty="0">
                          <a:solidFill>
                            <a:schemeClr val="accent1">
                              <a:lumMod val="75000"/>
                            </a:schemeClr>
                          </a:solidFill>
                        </a:rPr>
                        <a:t>; 541 </a:t>
                      </a:r>
                      <a:r>
                        <a:rPr lang="en-US" sz="1400" b="0" dirty="0" err="1">
                          <a:solidFill>
                            <a:schemeClr val="accent1">
                              <a:lumMod val="75000"/>
                            </a:schemeClr>
                          </a:solidFill>
                        </a:rPr>
                        <a:t>milion</a:t>
                      </a:r>
                      <a:r>
                        <a:rPr lang="en-US" sz="1400" b="0" dirty="0">
                          <a:solidFill>
                            <a:schemeClr val="accent1">
                              <a:lumMod val="75000"/>
                            </a:schemeClr>
                          </a:solidFill>
                        </a:rPr>
                        <a:t> </a:t>
                      </a:r>
                      <a:r>
                        <a:rPr lang="en-US" sz="1400" b="0" dirty="0" err="1">
                          <a:solidFill>
                            <a:schemeClr val="accent1">
                              <a:lumMod val="75000"/>
                            </a:schemeClr>
                          </a:solidFill>
                        </a:rPr>
                        <a:t>odraslih</a:t>
                      </a:r>
                      <a:r>
                        <a:rPr lang="en-US" sz="1400" b="0" dirty="0">
                          <a:solidFill>
                            <a:schemeClr val="accent1">
                              <a:lumMod val="75000"/>
                            </a:schemeClr>
                          </a:solidFill>
                        </a:rPr>
                        <a:t> </a:t>
                      </a:r>
                      <a:r>
                        <a:rPr lang="en-US" sz="1400" b="0" dirty="0" err="1">
                          <a:solidFill>
                            <a:schemeClr val="accent1">
                              <a:lumMod val="75000"/>
                            </a:schemeClr>
                          </a:solidFill>
                        </a:rPr>
                        <a:t>sa</a:t>
                      </a:r>
                      <a:r>
                        <a:rPr lang="en-US" sz="1400" b="0" dirty="0">
                          <a:solidFill>
                            <a:schemeClr val="accent1">
                              <a:lumMod val="75000"/>
                            </a:schemeClr>
                          </a:solidFill>
                        </a:rPr>
                        <a:t> </a:t>
                      </a:r>
                      <a:r>
                        <a:rPr lang="en-US" sz="1400" b="0" dirty="0" err="1">
                          <a:solidFill>
                            <a:schemeClr val="accent1">
                              <a:lumMod val="75000"/>
                            </a:schemeClr>
                          </a:solidFill>
                        </a:rPr>
                        <a:t>povećanim</a:t>
                      </a:r>
                      <a:r>
                        <a:rPr lang="en-US" sz="1400" b="0" dirty="0">
                          <a:solidFill>
                            <a:schemeClr val="accent1">
                              <a:lumMod val="75000"/>
                            </a:schemeClr>
                          </a:solidFill>
                        </a:rPr>
                        <a:t> </a:t>
                      </a:r>
                      <a:r>
                        <a:rPr lang="en-US" sz="1400" b="0" dirty="0" err="1">
                          <a:solidFill>
                            <a:schemeClr val="accent1">
                              <a:lumMod val="75000"/>
                            </a:schemeClr>
                          </a:solidFill>
                        </a:rPr>
                        <a:t>rizikom</a:t>
                      </a:r>
                      <a:r>
                        <a:rPr lang="en-US" sz="1400" b="0" dirty="0">
                          <a:solidFill>
                            <a:schemeClr val="accent1">
                              <a:lumMod val="75000"/>
                            </a:schemeClr>
                          </a:solidFill>
                        </a:rPr>
                        <a:t> od </a:t>
                      </a:r>
                      <a:r>
                        <a:rPr lang="en-US" sz="1400" b="0" dirty="0" err="1">
                          <a:solidFill>
                            <a:schemeClr val="accent1">
                              <a:lumMod val="75000"/>
                            </a:schemeClr>
                          </a:solidFill>
                        </a:rPr>
                        <a:t>razvoja</a:t>
                      </a:r>
                      <a:r>
                        <a:rPr lang="en-US" sz="1400" b="0" dirty="0">
                          <a:solidFill>
                            <a:schemeClr val="accent1">
                              <a:lumMod val="75000"/>
                            </a:schemeClr>
                          </a:solidFill>
                        </a:rPr>
                        <a:t> </a:t>
                      </a:r>
                      <a:r>
                        <a:rPr lang="en-US" sz="1400" b="1" dirty="0">
                          <a:solidFill>
                            <a:schemeClr val="accent1">
                              <a:lumMod val="75000"/>
                            </a:schemeClr>
                          </a:solidFill>
                        </a:rPr>
                        <a:t>T2D.</a:t>
                      </a:r>
                      <a:endParaRPr lang="ru-RU" sz="1400" b="1" dirty="0">
                        <a:solidFill>
                          <a:schemeClr val="accent1">
                            <a:lumMod val="75000"/>
                          </a:schemeClr>
                        </a:solidFill>
                      </a:endParaRPr>
                    </a:p>
                  </a:txBody>
                  <a:tcPr marL="45326" marR="45326" marT="22663" marB="22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400" dirty="0" err="1">
                          <a:solidFill>
                            <a:schemeClr val="accent1">
                              <a:lumMod val="75000"/>
                            </a:schemeClr>
                          </a:solidFill>
                        </a:rPr>
                        <a:t>Predviđa</a:t>
                      </a:r>
                      <a:r>
                        <a:rPr lang="en-US" sz="1400" dirty="0">
                          <a:solidFill>
                            <a:schemeClr val="accent1">
                              <a:lumMod val="75000"/>
                            </a:schemeClr>
                          </a:solidFill>
                        </a:rPr>
                        <a:t> se da </a:t>
                      </a:r>
                      <a:r>
                        <a:rPr lang="en-US" sz="1400" dirty="0" err="1">
                          <a:solidFill>
                            <a:schemeClr val="accent1">
                              <a:lumMod val="75000"/>
                            </a:schemeClr>
                          </a:solidFill>
                        </a:rPr>
                        <a:t>će</a:t>
                      </a:r>
                      <a:r>
                        <a:rPr lang="en-US" sz="1400" dirty="0">
                          <a:solidFill>
                            <a:schemeClr val="accent1">
                              <a:lumMod val="75000"/>
                            </a:schemeClr>
                          </a:solidFill>
                        </a:rPr>
                        <a:t> </a:t>
                      </a:r>
                      <a:r>
                        <a:rPr lang="en-US" sz="1400" dirty="0" err="1">
                          <a:solidFill>
                            <a:schemeClr val="accent1">
                              <a:lumMod val="75000"/>
                            </a:schemeClr>
                          </a:solidFill>
                        </a:rPr>
                        <a:t>ukupan</a:t>
                      </a:r>
                      <a:r>
                        <a:rPr lang="en-US" sz="1400" dirty="0">
                          <a:solidFill>
                            <a:schemeClr val="accent1">
                              <a:lumMod val="75000"/>
                            </a:schemeClr>
                          </a:solidFill>
                        </a:rPr>
                        <a:t> </a:t>
                      </a:r>
                      <a:r>
                        <a:rPr lang="en-US" sz="1400" dirty="0" err="1">
                          <a:solidFill>
                            <a:schemeClr val="accent1">
                              <a:lumMod val="75000"/>
                            </a:schemeClr>
                          </a:solidFill>
                        </a:rPr>
                        <a:t>broj</a:t>
                      </a:r>
                      <a:r>
                        <a:rPr lang="en-US" sz="1400" dirty="0">
                          <a:solidFill>
                            <a:schemeClr val="accent1">
                              <a:lumMod val="75000"/>
                            </a:schemeClr>
                          </a:solidFill>
                        </a:rPr>
                        <a:t> </a:t>
                      </a:r>
                      <a:r>
                        <a:rPr lang="en-US" sz="1400" dirty="0" err="1">
                          <a:solidFill>
                            <a:schemeClr val="accent1">
                              <a:lumMod val="75000"/>
                            </a:schemeClr>
                          </a:solidFill>
                        </a:rPr>
                        <a:t>ljudi</a:t>
                      </a:r>
                      <a:r>
                        <a:rPr lang="en-US" sz="1400" dirty="0">
                          <a:solidFill>
                            <a:schemeClr val="accent1">
                              <a:lumMod val="75000"/>
                            </a:schemeClr>
                          </a:solidFill>
                        </a:rPr>
                        <a:t> koji </a:t>
                      </a:r>
                      <a:r>
                        <a:rPr lang="en-US" sz="1400" dirty="0" err="1">
                          <a:solidFill>
                            <a:schemeClr val="accent1">
                              <a:lumMod val="75000"/>
                            </a:schemeClr>
                          </a:solidFill>
                        </a:rPr>
                        <a:t>žive</a:t>
                      </a:r>
                      <a:r>
                        <a:rPr lang="en-US" sz="1400" dirty="0">
                          <a:solidFill>
                            <a:schemeClr val="accent1">
                              <a:lumMod val="75000"/>
                            </a:schemeClr>
                          </a:solidFill>
                        </a:rPr>
                        <a:t> </a:t>
                      </a:r>
                      <a:r>
                        <a:rPr lang="en-US" sz="1400" dirty="0" err="1">
                          <a:solidFill>
                            <a:schemeClr val="accent1">
                              <a:lumMod val="75000"/>
                            </a:schemeClr>
                          </a:solidFill>
                        </a:rPr>
                        <a:t>sa</a:t>
                      </a:r>
                      <a:r>
                        <a:rPr lang="en-US" sz="1400" dirty="0">
                          <a:solidFill>
                            <a:schemeClr val="accent1">
                              <a:lumMod val="75000"/>
                            </a:schemeClr>
                          </a:solidFill>
                        </a:rPr>
                        <a:t> </a:t>
                      </a:r>
                      <a:r>
                        <a:rPr lang="en-US" sz="1400" dirty="0" err="1">
                          <a:solidFill>
                            <a:schemeClr val="accent1">
                              <a:lumMod val="75000"/>
                            </a:schemeClr>
                          </a:solidFill>
                        </a:rPr>
                        <a:t>dijabetesom</a:t>
                      </a:r>
                      <a:r>
                        <a:rPr lang="en-US" sz="1400" dirty="0">
                          <a:solidFill>
                            <a:schemeClr val="accent1">
                              <a:lumMod val="75000"/>
                            </a:schemeClr>
                          </a:solidFill>
                        </a:rPr>
                        <a:t> </a:t>
                      </a:r>
                      <a:r>
                        <a:rPr lang="en-US" sz="1400" dirty="0" err="1">
                          <a:solidFill>
                            <a:schemeClr val="accent1">
                              <a:lumMod val="75000"/>
                            </a:schemeClr>
                          </a:solidFill>
                        </a:rPr>
                        <a:t>porasti</a:t>
                      </a:r>
                      <a:r>
                        <a:rPr lang="en-US" sz="1400" dirty="0">
                          <a:solidFill>
                            <a:schemeClr val="accent1">
                              <a:lumMod val="75000"/>
                            </a:schemeClr>
                          </a:solidFill>
                        </a:rPr>
                        <a:t> </a:t>
                      </a:r>
                      <a:r>
                        <a:rPr lang="en-US" sz="1400" dirty="0" err="1">
                          <a:solidFill>
                            <a:schemeClr val="accent1">
                              <a:lumMod val="75000"/>
                            </a:schemeClr>
                          </a:solidFill>
                        </a:rPr>
                        <a:t>na</a:t>
                      </a:r>
                      <a:r>
                        <a:rPr lang="en-US" sz="1400" dirty="0">
                          <a:solidFill>
                            <a:schemeClr val="accent1">
                              <a:lumMod val="75000"/>
                            </a:schemeClr>
                          </a:solidFill>
                        </a:rPr>
                        <a:t>: </a:t>
                      </a:r>
                      <a:r>
                        <a:rPr lang="en-US" sz="1400" b="1" dirty="0">
                          <a:solidFill>
                            <a:schemeClr val="accent1">
                              <a:lumMod val="75000"/>
                            </a:schemeClr>
                          </a:solidFill>
                        </a:rPr>
                        <a:t>643 </a:t>
                      </a:r>
                      <a:r>
                        <a:rPr lang="en-US" sz="1400" b="1" dirty="0" err="1">
                          <a:solidFill>
                            <a:schemeClr val="accent1">
                              <a:lumMod val="75000"/>
                            </a:schemeClr>
                          </a:solidFill>
                        </a:rPr>
                        <a:t>miliona</a:t>
                      </a:r>
                      <a:r>
                        <a:rPr lang="en-US" sz="1400" b="1" dirty="0">
                          <a:solidFill>
                            <a:schemeClr val="accent1">
                              <a:lumMod val="75000"/>
                            </a:schemeClr>
                          </a:solidFill>
                        </a:rPr>
                        <a:t> do 2030. god </a:t>
                      </a:r>
                      <a:r>
                        <a:rPr lang="en-US" sz="1400" b="1" dirty="0" err="1">
                          <a:solidFill>
                            <a:schemeClr val="accent1">
                              <a:lumMod val="75000"/>
                            </a:schemeClr>
                          </a:solidFill>
                        </a:rPr>
                        <a:t>i</a:t>
                      </a:r>
                      <a:r>
                        <a:rPr lang="en-US" sz="1400" b="1" dirty="0">
                          <a:solidFill>
                            <a:schemeClr val="accent1">
                              <a:lumMod val="75000"/>
                            </a:schemeClr>
                          </a:solidFill>
                        </a:rPr>
                        <a:t> 783 </a:t>
                      </a:r>
                      <a:r>
                        <a:rPr lang="en-US" sz="1400" b="1" dirty="0" err="1">
                          <a:solidFill>
                            <a:schemeClr val="accent1">
                              <a:lumMod val="75000"/>
                            </a:schemeClr>
                          </a:solidFill>
                        </a:rPr>
                        <a:t>miliona</a:t>
                      </a:r>
                      <a:r>
                        <a:rPr lang="en-US" sz="1400" b="1" dirty="0">
                          <a:solidFill>
                            <a:schemeClr val="accent1">
                              <a:lumMod val="75000"/>
                            </a:schemeClr>
                          </a:solidFill>
                        </a:rPr>
                        <a:t> do 2045. god.</a:t>
                      </a:r>
                      <a:endParaRPr lang="ru-RU" sz="1400" b="1" dirty="0">
                        <a:solidFill>
                          <a:schemeClr val="accent1">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400" dirty="0">
                          <a:solidFill>
                            <a:schemeClr val="accent1">
                              <a:lumMod val="75000"/>
                            </a:schemeClr>
                          </a:solidFill>
                        </a:rPr>
                        <a:t>Sa </a:t>
                      </a:r>
                      <a:r>
                        <a:rPr lang="en-US" sz="1400" dirty="0" err="1">
                          <a:solidFill>
                            <a:schemeClr val="accent1">
                              <a:lumMod val="75000"/>
                            </a:schemeClr>
                          </a:solidFill>
                        </a:rPr>
                        <a:t>svakim</a:t>
                      </a:r>
                      <a:r>
                        <a:rPr lang="en-US" sz="1400" dirty="0">
                          <a:solidFill>
                            <a:schemeClr val="accent1">
                              <a:lumMod val="75000"/>
                            </a:schemeClr>
                          </a:solidFill>
                        </a:rPr>
                        <a:t> </a:t>
                      </a:r>
                      <a:r>
                        <a:rPr lang="en-US" sz="1400" b="1" dirty="0" err="1">
                          <a:solidFill>
                            <a:schemeClr val="accent1">
                              <a:lumMod val="75000"/>
                            </a:schemeClr>
                          </a:solidFill>
                        </a:rPr>
                        <a:t>stepenom</a:t>
                      </a:r>
                      <a:r>
                        <a:rPr lang="en-US" sz="1400" b="1" dirty="0">
                          <a:solidFill>
                            <a:schemeClr val="accent1">
                              <a:lumMod val="75000"/>
                            </a:schemeClr>
                          </a:solidFill>
                        </a:rPr>
                        <a:t> </a:t>
                      </a:r>
                      <a:r>
                        <a:rPr lang="en-US" sz="1400" b="1" dirty="0" err="1">
                          <a:solidFill>
                            <a:schemeClr val="accent1">
                              <a:lumMod val="75000"/>
                            </a:schemeClr>
                          </a:solidFill>
                        </a:rPr>
                        <a:t>porasta</a:t>
                      </a:r>
                      <a:r>
                        <a:rPr lang="en-US" sz="1400" b="1" dirty="0">
                          <a:solidFill>
                            <a:schemeClr val="accent1">
                              <a:lumMod val="75000"/>
                            </a:schemeClr>
                          </a:solidFill>
                        </a:rPr>
                        <a:t> </a:t>
                      </a:r>
                      <a:r>
                        <a:rPr lang="en-US" sz="1400" b="1" dirty="0" err="1">
                          <a:solidFill>
                            <a:schemeClr val="accent1">
                              <a:lumMod val="75000"/>
                            </a:schemeClr>
                          </a:solidFill>
                        </a:rPr>
                        <a:t>globalne</a:t>
                      </a:r>
                      <a:r>
                        <a:rPr lang="en-US" sz="1400" b="1" dirty="0">
                          <a:solidFill>
                            <a:schemeClr val="accent1">
                              <a:lumMod val="75000"/>
                            </a:schemeClr>
                          </a:solidFill>
                        </a:rPr>
                        <a:t> temperature</a:t>
                      </a:r>
                      <a:r>
                        <a:rPr lang="en-US" sz="1400" dirty="0">
                          <a:solidFill>
                            <a:schemeClr val="accent1">
                              <a:lumMod val="75000"/>
                            </a:schemeClr>
                          </a:solidFill>
                        </a:rPr>
                        <a:t>, </a:t>
                      </a:r>
                      <a:r>
                        <a:rPr lang="en-US" sz="1400" dirty="0" err="1">
                          <a:solidFill>
                            <a:schemeClr val="accent1">
                              <a:lumMod val="75000"/>
                            </a:schemeClr>
                          </a:solidFill>
                        </a:rPr>
                        <a:t>učestalost</a:t>
                      </a:r>
                      <a:r>
                        <a:rPr lang="en-US" sz="1400" dirty="0">
                          <a:solidFill>
                            <a:schemeClr val="accent1">
                              <a:lumMod val="75000"/>
                            </a:schemeClr>
                          </a:solidFill>
                        </a:rPr>
                        <a:t> </a:t>
                      </a:r>
                      <a:r>
                        <a:rPr lang="en-US" sz="1400" dirty="0" err="1">
                          <a:solidFill>
                            <a:schemeClr val="accent1">
                              <a:lumMod val="75000"/>
                            </a:schemeClr>
                          </a:solidFill>
                        </a:rPr>
                        <a:t>dijabetesa</a:t>
                      </a:r>
                      <a:r>
                        <a:rPr lang="en-US" sz="1400" dirty="0">
                          <a:solidFill>
                            <a:schemeClr val="accent1">
                              <a:lumMod val="75000"/>
                            </a:schemeClr>
                          </a:solidFill>
                        </a:rPr>
                        <a:t> </a:t>
                      </a:r>
                      <a:r>
                        <a:rPr lang="en-US" sz="1400" dirty="0" err="1">
                          <a:solidFill>
                            <a:schemeClr val="accent1">
                              <a:lumMod val="75000"/>
                            </a:schemeClr>
                          </a:solidFill>
                        </a:rPr>
                        <a:t>raste</a:t>
                      </a:r>
                      <a:r>
                        <a:rPr lang="en-US" sz="1400" dirty="0">
                          <a:solidFill>
                            <a:schemeClr val="accent1">
                              <a:lumMod val="75000"/>
                            </a:schemeClr>
                          </a:solidFill>
                        </a:rPr>
                        <a:t> </a:t>
                      </a:r>
                      <a:r>
                        <a:rPr lang="en-US" sz="1400" b="1" dirty="0">
                          <a:solidFill>
                            <a:schemeClr val="accent1">
                              <a:lumMod val="75000"/>
                            </a:schemeClr>
                          </a:solidFill>
                        </a:rPr>
                        <a:t>za 0,31%; </a:t>
                      </a:r>
                      <a:r>
                        <a:rPr lang="en-US" sz="1400" dirty="0" err="1">
                          <a:solidFill>
                            <a:schemeClr val="accent1">
                              <a:lumMod val="75000"/>
                            </a:schemeClr>
                          </a:solidFill>
                        </a:rPr>
                        <a:t>dijabetes</a:t>
                      </a:r>
                      <a:r>
                        <a:rPr lang="en-US" sz="1400" dirty="0">
                          <a:solidFill>
                            <a:schemeClr val="accent1">
                              <a:lumMod val="75000"/>
                            </a:schemeClr>
                          </a:solidFill>
                        </a:rPr>
                        <a:t> </a:t>
                      </a:r>
                      <a:r>
                        <a:rPr lang="en-US" sz="1400" dirty="0" err="1">
                          <a:solidFill>
                            <a:schemeClr val="accent1">
                              <a:lumMod val="75000"/>
                            </a:schemeClr>
                          </a:solidFill>
                        </a:rPr>
                        <a:t>povećava</a:t>
                      </a:r>
                      <a:r>
                        <a:rPr lang="en-US" sz="1400" dirty="0">
                          <a:solidFill>
                            <a:schemeClr val="accent1">
                              <a:lumMod val="75000"/>
                            </a:schemeClr>
                          </a:solidFill>
                        </a:rPr>
                        <a:t> </a:t>
                      </a:r>
                      <a:r>
                        <a:rPr lang="en-US" sz="1400" b="1" dirty="0" err="1">
                          <a:solidFill>
                            <a:schemeClr val="accent1">
                              <a:lumMod val="75000"/>
                            </a:schemeClr>
                          </a:solidFill>
                        </a:rPr>
                        <a:t>osetljivost</a:t>
                      </a:r>
                      <a:r>
                        <a:rPr lang="en-US" sz="1400" b="1" dirty="0">
                          <a:solidFill>
                            <a:schemeClr val="accent1">
                              <a:lumMod val="75000"/>
                            </a:schemeClr>
                          </a:solidFill>
                        </a:rPr>
                        <a:t> </a:t>
                      </a:r>
                      <a:r>
                        <a:rPr lang="en-US" sz="1400" b="1" dirty="0" err="1">
                          <a:solidFill>
                            <a:schemeClr val="accent1">
                              <a:lumMod val="75000"/>
                            </a:schemeClr>
                          </a:solidFill>
                        </a:rPr>
                        <a:t>na</a:t>
                      </a:r>
                      <a:r>
                        <a:rPr lang="en-US" sz="1400" b="1" dirty="0">
                          <a:solidFill>
                            <a:schemeClr val="accent1">
                              <a:lumMod val="75000"/>
                            </a:schemeClr>
                          </a:solidFill>
                        </a:rPr>
                        <a:t> </a:t>
                      </a:r>
                      <a:r>
                        <a:rPr lang="en-US" sz="1400" b="1" dirty="0" err="1">
                          <a:solidFill>
                            <a:schemeClr val="accent1">
                              <a:lumMod val="75000"/>
                            </a:schemeClr>
                          </a:solidFill>
                        </a:rPr>
                        <a:t>toplotni</a:t>
                      </a:r>
                      <a:r>
                        <a:rPr lang="en-US" sz="1400" b="1" dirty="0">
                          <a:solidFill>
                            <a:schemeClr val="accent1">
                              <a:lumMod val="75000"/>
                            </a:schemeClr>
                          </a:solidFill>
                        </a:rPr>
                        <a:t> </a:t>
                      </a:r>
                      <a:r>
                        <a:rPr lang="en-US" sz="1400" b="1" dirty="0" err="1">
                          <a:solidFill>
                            <a:schemeClr val="accent1">
                              <a:lumMod val="75000"/>
                            </a:schemeClr>
                          </a:solidFill>
                        </a:rPr>
                        <a:t>stres</a:t>
                      </a:r>
                      <a:r>
                        <a:rPr lang="en-US" sz="1400" dirty="0">
                          <a:solidFill>
                            <a:schemeClr val="accent1">
                              <a:lumMod val="75000"/>
                            </a:schemeClr>
                          </a:solidFill>
                        </a:rPr>
                        <a:t> </a:t>
                      </a:r>
                      <a:r>
                        <a:rPr lang="en-US" sz="1400" dirty="0" err="1">
                          <a:solidFill>
                            <a:schemeClr val="accent1">
                              <a:lumMod val="75000"/>
                            </a:schemeClr>
                          </a:solidFill>
                        </a:rPr>
                        <a:t>povećava</a:t>
                      </a:r>
                      <a:r>
                        <a:rPr lang="en-US" sz="1400" dirty="0">
                          <a:solidFill>
                            <a:schemeClr val="accent1">
                              <a:lumMod val="75000"/>
                            </a:schemeClr>
                          </a:solidFill>
                        </a:rPr>
                        <a:t> </a:t>
                      </a:r>
                      <a:r>
                        <a:rPr lang="en-US" sz="1400" dirty="0" err="1">
                          <a:solidFill>
                            <a:schemeClr val="accent1">
                              <a:lumMod val="75000"/>
                            </a:schemeClr>
                          </a:solidFill>
                        </a:rPr>
                        <a:t>rizik</a:t>
                      </a:r>
                      <a:r>
                        <a:rPr lang="en-US" sz="1400" dirty="0">
                          <a:solidFill>
                            <a:schemeClr val="accent1">
                              <a:lumMod val="75000"/>
                            </a:schemeClr>
                          </a:solidFill>
                        </a:rPr>
                        <a:t> (do </a:t>
                      </a:r>
                      <a:r>
                        <a:rPr lang="en-US" sz="1400" b="1" dirty="0">
                          <a:solidFill>
                            <a:schemeClr val="accent1">
                              <a:lumMod val="75000"/>
                            </a:schemeClr>
                          </a:solidFill>
                        </a:rPr>
                        <a:t>56%</a:t>
                      </a:r>
                      <a:r>
                        <a:rPr lang="en-US" sz="1400" dirty="0">
                          <a:solidFill>
                            <a:schemeClr val="accent1">
                              <a:lumMod val="75000"/>
                            </a:schemeClr>
                          </a:solidFill>
                        </a:rPr>
                        <a:t>) za </a:t>
                      </a:r>
                      <a:r>
                        <a:rPr lang="en-US" sz="1400" b="1" dirty="0" err="1">
                          <a:solidFill>
                            <a:schemeClr val="accent1">
                              <a:lumMod val="75000"/>
                            </a:schemeClr>
                          </a:solidFill>
                        </a:rPr>
                        <a:t>hospitalizaciju</a:t>
                      </a:r>
                      <a:r>
                        <a:rPr lang="en-US" sz="1400" dirty="0">
                          <a:solidFill>
                            <a:schemeClr val="accent1">
                              <a:lumMod val="75000"/>
                            </a:schemeClr>
                          </a:solidFill>
                        </a:rPr>
                        <a:t> </a:t>
                      </a:r>
                      <a:r>
                        <a:rPr lang="en-US" sz="1400" dirty="0" err="1">
                          <a:solidFill>
                            <a:schemeClr val="accent1">
                              <a:lumMod val="75000"/>
                            </a:schemeClr>
                          </a:solidFill>
                        </a:rPr>
                        <a:t>i</a:t>
                      </a:r>
                      <a:r>
                        <a:rPr lang="en-US" sz="1400" dirty="0">
                          <a:solidFill>
                            <a:schemeClr val="accent1">
                              <a:lumMod val="75000"/>
                            </a:schemeClr>
                          </a:solidFill>
                        </a:rPr>
                        <a:t> </a:t>
                      </a:r>
                      <a:r>
                        <a:rPr lang="en-US" sz="1400" dirty="0" err="1">
                          <a:solidFill>
                            <a:schemeClr val="accent1">
                              <a:lumMod val="75000"/>
                            </a:schemeClr>
                          </a:solidFill>
                        </a:rPr>
                        <a:t>rizik</a:t>
                      </a:r>
                      <a:r>
                        <a:rPr lang="en-US" sz="1400" dirty="0">
                          <a:solidFill>
                            <a:schemeClr val="accent1">
                              <a:lumMod val="75000"/>
                            </a:schemeClr>
                          </a:solidFill>
                        </a:rPr>
                        <a:t> od </a:t>
                      </a:r>
                      <a:r>
                        <a:rPr lang="en-US" sz="1400" b="1" dirty="0" err="1">
                          <a:solidFill>
                            <a:schemeClr val="accent1">
                              <a:lumMod val="75000"/>
                            </a:schemeClr>
                          </a:solidFill>
                        </a:rPr>
                        <a:t>morbiditeta</a:t>
                      </a:r>
                      <a:r>
                        <a:rPr lang="en-US" sz="1400" dirty="0">
                          <a:solidFill>
                            <a:schemeClr val="accent1">
                              <a:lumMod val="75000"/>
                            </a:schemeClr>
                          </a:solidFill>
                        </a:rPr>
                        <a:t> </a:t>
                      </a:r>
                      <a:r>
                        <a:rPr lang="en-US" sz="1400" dirty="0" err="1">
                          <a:solidFill>
                            <a:schemeClr val="accent1">
                              <a:lumMod val="75000"/>
                            </a:schemeClr>
                          </a:solidFill>
                        </a:rPr>
                        <a:t>na</a:t>
                      </a:r>
                      <a:r>
                        <a:rPr lang="en-US" sz="1400" dirty="0">
                          <a:solidFill>
                            <a:schemeClr val="accent1">
                              <a:lumMod val="75000"/>
                            </a:schemeClr>
                          </a:solidFill>
                        </a:rPr>
                        <a:t> </a:t>
                      </a:r>
                      <a:r>
                        <a:rPr lang="en-US" sz="1400" dirty="0" err="1">
                          <a:solidFill>
                            <a:schemeClr val="accent1">
                              <a:lumMod val="75000"/>
                            </a:schemeClr>
                          </a:solidFill>
                        </a:rPr>
                        <a:t>ekstremno</a:t>
                      </a:r>
                      <a:r>
                        <a:rPr lang="en-US" sz="1400" dirty="0">
                          <a:solidFill>
                            <a:schemeClr val="accent1">
                              <a:lumMod val="75000"/>
                            </a:schemeClr>
                          </a:solidFill>
                        </a:rPr>
                        <a:t> </a:t>
                      </a:r>
                      <a:r>
                        <a:rPr lang="en-US" sz="1400" dirty="0" err="1">
                          <a:solidFill>
                            <a:schemeClr val="accent1">
                              <a:lumMod val="75000"/>
                            </a:schemeClr>
                          </a:solidFill>
                        </a:rPr>
                        <a:t>visokim</a:t>
                      </a:r>
                      <a:r>
                        <a:rPr lang="en-US" sz="1400" dirty="0">
                          <a:solidFill>
                            <a:schemeClr val="accent1">
                              <a:lumMod val="75000"/>
                            </a:schemeClr>
                          </a:solidFill>
                        </a:rPr>
                        <a:t> </a:t>
                      </a:r>
                      <a:r>
                        <a:rPr lang="en-US" sz="1400" dirty="0" err="1">
                          <a:solidFill>
                            <a:schemeClr val="accent1">
                              <a:lumMod val="75000"/>
                            </a:schemeClr>
                          </a:solidFill>
                        </a:rPr>
                        <a:t>temperaturama</a:t>
                      </a:r>
                      <a:r>
                        <a:rPr lang="en-US" sz="1400" dirty="0">
                          <a:solidFill>
                            <a:schemeClr val="accent1">
                              <a:lumMod val="75000"/>
                            </a:schemeClr>
                          </a:solidFill>
                        </a:rPr>
                        <a:t> </a:t>
                      </a:r>
                      <a:r>
                        <a:rPr lang="en-US" sz="1400" dirty="0" err="1">
                          <a:solidFill>
                            <a:schemeClr val="accent1">
                              <a:lumMod val="75000"/>
                            </a:schemeClr>
                          </a:solidFill>
                        </a:rPr>
                        <a:t>ili</a:t>
                      </a:r>
                      <a:r>
                        <a:rPr lang="en-US" sz="1400" dirty="0">
                          <a:solidFill>
                            <a:schemeClr val="accent1">
                              <a:lumMod val="75000"/>
                            </a:schemeClr>
                          </a:solidFill>
                        </a:rPr>
                        <a:t> </a:t>
                      </a:r>
                      <a:r>
                        <a:rPr lang="en-US" sz="1400" dirty="0" err="1">
                          <a:solidFill>
                            <a:schemeClr val="accent1">
                              <a:lumMod val="75000"/>
                            </a:schemeClr>
                          </a:solidFill>
                        </a:rPr>
                        <a:t>usled</a:t>
                      </a:r>
                      <a:r>
                        <a:rPr lang="en-US" sz="1400" dirty="0">
                          <a:solidFill>
                            <a:schemeClr val="accent1">
                              <a:lumMod val="75000"/>
                            </a:schemeClr>
                          </a:solidFill>
                        </a:rPr>
                        <a:t> </a:t>
                      </a:r>
                      <a:r>
                        <a:rPr lang="en-US" sz="1400" dirty="0" err="1">
                          <a:solidFill>
                            <a:schemeClr val="accent1">
                              <a:lumMod val="75000"/>
                            </a:schemeClr>
                          </a:solidFill>
                        </a:rPr>
                        <a:t>toplotnih</a:t>
                      </a:r>
                      <a:r>
                        <a:rPr lang="en-US" sz="1400" dirty="0">
                          <a:solidFill>
                            <a:schemeClr val="accent1">
                              <a:lumMod val="75000"/>
                            </a:schemeClr>
                          </a:solidFill>
                        </a:rPr>
                        <a:t> </a:t>
                      </a:r>
                      <a:r>
                        <a:rPr lang="en-US" sz="1400" dirty="0" err="1">
                          <a:solidFill>
                            <a:schemeClr val="accent1">
                              <a:lumMod val="75000"/>
                            </a:schemeClr>
                          </a:solidFill>
                        </a:rPr>
                        <a:t>talasa</a:t>
                      </a:r>
                      <a:r>
                        <a:rPr lang="en-US" sz="1400" dirty="0">
                          <a:solidFill>
                            <a:schemeClr val="accent1">
                              <a:lumMod val="75000"/>
                            </a:schemeClr>
                          </a:solidFill>
                        </a:rPr>
                        <a:t>; </a:t>
                      </a:r>
                      <a:r>
                        <a:rPr lang="en-US" sz="1400" dirty="0" err="1">
                          <a:solidFill>
                            <a:schemeClr val="accent1">
                              <a:lumMod val="75000"/>
                            </a:schemeClr>
                          </a:solidFill>
                        </a:rPr>
                        <a:t>starije</a:t>
                      </a:r>
                      <a:r>
                        <a:rPr lang="en-US" sz="1400" dirty="0">
                          <a:solidFill>
                            <a:schemeClr val="accent1">
                              <a:lumMod val="75000"/>
                            </a:schemeClr>
                          </a:solidFill>
                        </a:rPr>
                        <a:t> </a:t>
                      </a:r>
                      <a:r>
                        <a:rPr lang="en-US" sz="1400" dirty="0" err="1">
                          <a:solidFill>
                            <a:schemeClr val="accent1">
                              <a:lumMod val="75000"/>
                            </a:schemeClr>
                          </a:solidFill>
                        </a:rPr>
                        <a:t>osobe</a:t>
                      </a:r>
                      <a:r>
                        <a:rPr lang="en-US" sz="1400" dirty="0">
                          <a:solidFill>
                            <a:schemeClr val="accent1">
                              <a:lumMod val="75000"/>
                            </a:schemeClr>
                          </a:solidFill>
                        </a:rPr>
                        <a:t> </a:t>
                      </a:r>
                      <a:r>
                        <a:rPr lang="en-US" sz="1400" dirty="0" err="1">
                          <a:solidFill>
                            <a:schemeClr val="accent1">
                              <a:lumMod val="75000"/>
                            </a:schemeClr>
                          </a:solidFill>
                        </a:rPr>
                        <a:t>sa</a:t>
                      </a:r>
                      <a:r>
                        <a:rPr lang="en-US" sz="1400" dirty="0">
                          <a:solidFill>
                            <a:schemeClr val="accent1">
                              <a:lumMod val="75000"/>
                            </a:schemeClr>
                          </a:solidFill>
                        </a:rPr>
                        <a:t> </a:t>
                      </a:r>
                      <a:r>
                        <a:rPr lang="en-US" sz="1400" dirty="0" err="1">
                          <a:solidFill>
                            <a:schemeClr val="accent1">
                              <a:lumMod val="75000"/>
                            </a:schemeClr>
                          </a:solidFill>
                        </a:rPr>
                        <a:t>komplikacijama</a:t>
                      </a:r>
                      <a:r>
                        <a:rPr lang="en-US" sz="1400" dirty="0">
                          <a:solidFill>
                            <a:schemeClr val="accent1">
                              <a:lumMod val="75000"/>
                            </a:schemeClr>
                          </a:solidFill>
                        </a:rPr>
                        <a:t> </a:t>
                      </a:r>
                      <a:r>
                        <a:rPr lang="en-US" sz="1400" b="1" dirty="0" err="1">
                          <a:solidFill>
                            <a:schemeClr val="accent1">
                              <a:lumMod val="75000"/>
                            </a:schemeClr>
                          </a:solidFill>
                        </a:rPr>
                        <a:t>autonomne</a:t>
                      </a:r>
                      <a:r>
                        <a:rPr lang="en-US" sz="1400" dirty="0">
                          <a:solidFill>
                            <a:schemeClr val="accent1">
                              <a:lumMod val="75000"/>
                            </a:schemeClr>
                          </a:solidFill>
                        </a:rPr>
                        <a:t> </a:t>
                      </a:r>
                      <a:r>
                        <a:rPr lang="en-US" sz="1400" b="1" dirty="0" err="1">
                          <a:solidFill>
                            <a:schemeClr val="accent1">
                              <a:lumMod val="75000"/>
                            </a:schemeClr>
                          </a:solidFill>
                        </a:rPr>
                        <a:t>neuropatije</a:t>
                      </a:r>
                      <a:r>
                        <a:rPr lang="en-US" sz="1400" dirty="0">
                          <a:solidFill>
                            <a:schemeClr val="accent1">
                              <a:lumMod val="75000"/>
                            </a:schemeClr>
                          </a:solidFill>
                        </a:rPr>
                        <a:t> </a:t>
                      </a:r>
                      <a:r>
                        <a:rPr lang="en-US" sz="1400" dirty="0" err="1">
                          <a:solidFill>
                            <a:schemeClr val="accent1">
                              <a:lumMod val="75000"/>
                            </a:schemeClr>
                          </a:solidFill>
                        </a:rPr>
                        <a:t>su</a:t>
                      </a:r>
                      <a:r>
                        <a:rPr lang="en-US" sz="1400" dirty="0">
                          <a:solidFill>
                            <a:schemeClr val="accent1">
                              <a:lumMod val="75000"/>
                            </a:schemeClr>
                          </a:solidFill>
                        </a:rPr>
                        <a:t> pod </a:t>
                      </a:r>
                      <a:r>
                        <a:rPr lang="en-US" sz="1400" dirty="0" err="1">
                          <a:solidFill>
                            <a:schemeClr val="accent1">
                              <a:lumMod val="75000"/>
                            </a:schemeClr>
                          </a:solidFill>
                        </a:rPr>
                        <a:t>povišenim</a:t>
                      </a:r>
                      <a:r>
                        <a:rPr lang="en-US" sz="1400" dirty="0">
                          <a:solidFill>
                            <a:schemeClr val="accent1">
                              <a:lumMod val="75000"/>
                            </a:schemeClr>
                          </a:solidFill>
                        </a:rPr>
                        <a:t> </a:t>
                      </a:r>
                      <a:r>
                        <a:rPr lang="en-US" sz="1400" dirty="0" err="1">
                          <a:solidFill>
                            <a:schemeClr val="accent1">
                              <a:lumMod val="75000"/>
                            </a:schemeClr>
                          </a:solidFill>
                        </a:rPr>
                        <a:t>rizikom</a:t>
                      </a:r>
                      <a:r>
                        <a:rPr lang="en-US" sz="1400" dirty="0">
                          <a:solidFill>
                            <a:schemeClr val="accent1">
                              <a:lumMod val="75000"/>
                            </a:schemeClr>
                          </a:solidFill>
                        </a:rPr>
                        <a:t> od </a:t>
                      </a:r>
                      <a:r>
                        <a:rPr lang="en-US" sz="1400" dirty="0" err="1">
                          <a:solidFill>
                            <a:schemeClr val="accent1">
                              <a:lumMod val="75000"/>
                            </a:schemeClr>
                          </a:solidFill>
                        </a:rPr>
                        <a:t>razvoja</a:t>
                      </a:r>
                      <a:r>
                        <a:rPr lang="en-US" sz="1400" dirty="0">
                          <a:solidFill>
                            <a:schemeClr val="accent1">
                              <a:lumMod val="75000"/>
                            </a:schemeClr>
                          </a:solidFill>
                        </a:rPr>
                        <a:t> </a:t>
                      </a:r>
                      <a:r>
                        <a:rPr lang="en-US" sz="1400" dirty="0" err="1">
                          <a:solidFill>
                            <a:schemeClr val="accent1">
                              <a:lumMod val="75000"/>
                            </a:schemeClr>
                          </a:solidFill>
                        </a:rPr>
                        <a:t>hipotermije</a:t>
                      </a:r>
                      <a:r>
                        <a:rPr lang="en-US" sz="1400" dirty="0">
                          <a:solidFill>
                            <a:schemeClr val="accent1">
                              <a:lumMod val="75000"/>
                            </a:schemeClr>
                          </a:solidFill>
                        </a:rPr>
                        <a:t> u </a:t>
                      </a:r>
                      <a:r>
                        <a:rPr lang="en-US" sz="1400" dirty="0" err="1">
                          <a:solidFill>
                            <a:schemeClr val="accent1">
                              <a:lumMod val="75000"/>
                            </a:schemeClr>
                          </a:solidFill>
                        </a:rPr>
                        <a:t>hladnim</a:t>
                      </a:r>
                      <a:r>
                        <a:rPr lang="en-US" sz="1400" dirty="0">
                          <a:solidFill>
                            <a:schemeClr val="accent1">
                              <a:lumMod val="75000"/>
                            </a:schemeClr>
                          </a:solidFill>
                        </a:rPr>
                        <a:t> </a:t>
                      </a:r>
                      <a:r>
                        <a:rPr lang="en-US" sz="1400" dirty="0" err="1">
                          <a:solidFill>
                            <a:schemeClr val="accent1">
                              <a:lumMod val="75000"/>
                            </a:schemeClr>
                          </a:solidFill>
                        </a:rPr>
                        <a:t>sredinama</a:t>
                      </a:r>
                      <a:r>
                        <a:rPr lang="en-US" sz="1400" dirty="0">
                          <a:solidFill>
                            <a:schemeClr val="accent1">
                              <a:lumMod val="75000"/>
                            </a:schemeClr>
                          </a:solidFill>
                        </a:rPr>
                        <a:t>; </a:t>
                      </a:r>
                      <a:r>
                        <a:rPr lang="en-US" sz="1400" dirty="0" err="1">
                          <a:solidFill>
                            <a:schemeClr val="accent1">
                              <a:lumMod val="75000"/>
                            </a:schemeClr>
                          </a:solidFill>
                        </a:rPr>
                        <a:t>dijabetes</a:t>
                      </a:r>
                      <a:r>
                        <a:rPr lang="en-US" sz="1400" dirty="0">
                          <a:solidFill>
                            <a:schemeClr val="accent1">
                              <a:lumMod val="75000"/>
                            </a:schemeClr>
                          </a:solidFill>
                        </a:rPr>
                        <a:t> </a:t>
                      </a:r>
                      <a:r>
                        <a:rPr lang="en-US" sz="1400" dirty="0" err="1">
                          <a:solidFill>
                            <a:schemeClr val="accent1">
                              <a:lumMod val="75000"/>
                            </a:schemeClr>
                          </a:solidFill>
                        </a:rPr>
                        <a:t>povećava</a:t>
                      </a:r>
                      <a:r>
                        <a:rPr lang="en-US" sz="1400" dirty="0">
                          <a:solidFill>
                            <a:schemeClr val="accent1">
                              <a:lumMod val="75000"/>
                            </a:schemeClr>
                          </a:solidFill>
                        </a:rPr>
                        <a:t> </a:t>
                      </a:r>
                      <a:r>
                        <a:rPr lang="en-US" sz="1400" dirty="0" err="1">
                          <a:solidFill>
                            <a:schemeClr val="accent1">
                              <a:lumMod val="75000"/>
                            </a:schemeClr>
                          </a:solidFill>
                        </a:rPr>
                        <a:t>negativne</a:t>
                      </a:r>
                      <a:r>
                        <a:rPr lang="en-US" sz="1400" dirty="0">
                          <a:solidFill>
                            <a:schemeClr val="accent1">
                              <a:lumMod val="75000"/>
                            </a:schemeClr>
                          </a:solidFill>
                        </a:rPr>
                        <a:t> </a:t>
                      </a:r>
                      <a:r>
                        <a:rPr lang="en-US" sz="1400" b="1" dirty="0">
                          <a:solidFill>
                            <a:schemeClr val="accent1">
                              <a:lumMod val="75000"/>
                            </a:schemeClr>
                          </a:solidFill>
                        </a:rPr>
                        <a:t>CV</a:t>
                      </a:r>
                      <a:r>
                        <a:rPr lang="en-US" sz="1400" dirty="0">
                          <a:solidFill>
                            <a:schemeClr val="accent1">
                              <a:lumMod val="75000"/>
                            </a:schemeClr>
                          </a:solidFill>
                        </a:rPr>
                        <a:t> </a:t>
                      </a:r>
                      <a:r>
                        <a:rPr lang="en-US" sz="1400" b="1" dirty="0" err="1">
                          <a:solidFill>
                            <a:schemeClr val="accent1">
                              <a:lumMod val="75000"/>
                            </a:schemeClr>
                          </a:solidFill>
                        </a:rPr>
                        <a:t>efekte</a:t>
                      </a:r>
                      <a:r>
                        <a:rPr lang="en-US" sz="1400" dirty="0">
                          <a:solidFill>
                            <a:schemeClr val="accent1">
                              <a:lumMod val="75000"/>
                            </a:schemeClr>
                          </a:solidFill>
                        </a:rPr>
                        <a:t> </a:t>
                      </a:r>
                      <a:r>
                        <a:rPr lang="en-US" sz="1400" dirty="0" err="1">
                          <a:solidFill>
                            <a:schemeClr val="accent1">
                              <a:lumMod val="75000"/>
                            </a:schemeClr>
                          </a:solidFill>
                        </a:rPr>
                        <a:t>zagađenja</a:t>
                      </a:r>
                      <a:r>
                        <a:rPr lang="en-US" sz="1400" dirty="0">
                          <a:solidFill>
                            <a:schemeClr val="accent1">
                              <a:lumMod val="75000"/>
                            </a:schemeClr>
                          </a:solidFill>
                        </a:rPr>
                        <a:t> </a:t>
                      </a:r>
                      <a:r>
                        <a:rPr lang="en-US" sz="1400" dirty="0" err="1">
                          <a:solidFill>
                            <a:schemeClr val="accent1">
                              <a:lumMod val="75000"/>
                            </a:schemeClr>
                          </a:solidFill>
                        </a:rPr>
                        <a:t>vazduha</a:t>
                      </a:r>
                      <a:r>
                        <a:rPr lang="en-US" sz="1400" dirty="0">
                          <a:solidFill>
                            <a:schemeClr val="accent1">
                              <a:lumMod val="75000"/>
                            </a:schemeClr>
                          </a:solidFill>
                        </a:rPr>
                        <a:t>.</a:t>
                      </a:r>
                      <a:endParaRPr lang="ru-RU" sz="1400" dirty="0">
                        <a:solidFill>
                          <a:schemeClr val="accent1">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45702383"/>
                  </a:ext>
                </a:extLst>
              </a:tr>
            </a:tbl>
          </a:graphicData>
        </a:graphic>
      </p:graphicFrame>
    </p:spTree>
    <p:extLst>
      <p:ext uri="{BB962C8B-B14F-4D97-AF65-F5344CB8AC3E}">
        <p14:creationId xmlns:p14="http://schemas.microsoft.com/office/powerpoint/2010/main" val="2700896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0F8F2A7C-D75D-91A8-438E-8FAC040D75AF}"/>
              </a:ext>
            </a:extLst>
          </p:cNvPr>
          <p:cNvSpPr txBox="1"/>
          <p:nvPr/>
        </p:nvSpPr>
        <p:spPr>
          <a:xfrm>
            <a:off x="7951800" y="5245853"/>
            <a:ext cx="4240200" cy="1384995"/>
          </a:xfrm>
          <a:prstGeom prst="rect">
            <a:avLst/>
          </a:prstGeom>
          <a:noFill/>
        </p:spPr>
        <p:txBody>
          <a:bodyPr wrap="square" rtlCol="0">
            <a:spAutoFit/>
          </a:bodyPr>
          <a:lstStyle/>
          <a:p>
            <a:pPr algn="r"/>
            <a:r>
              <a:rPr lang="en-US" sz="1000" i="1" dirty="0">
                <a:solidFill>
                  <a:srgbClr val="000000"/>
                </a:solidFill>
                <a:hlinkClick r:id="rId2"/>
              </a:rPr>
              <a:t>https://www.worldobesity.org/about/about-obesity/prevalence-of-obesity</a:t>
            </a:r>
            <a:endParaRPr lang="en-US" sz="1000" i="1" dirty="0">
              <a:solidFill>
                <a:srgbClr val="000000"/>
              </a:solidFill>
            </a:endParaRPr>
          </a:p>
          <a:p>
            <a:pPr algn="r"/>
            <a:r>
              <a:rPr lang="en-US" sz="1000" i="1" dirty="0">
                <a:solidFill>
                  <a:srgbClr val="000000"/>
                </a:solidFill>
              </a:rPr>
              <a:t>  </a:t>
            </a:r>
            <a:r>
              <a:rPr lang="sr-Latn-RS" sz="1000" i="1" dirty="0" smtClean="0">
                <a:solidFill>
                  <a:srgbClr val="000000"/>
                </a:solidFill>
              </a:rPr>
              <a:t>pristupljeno</a:t>
            </a:r>
            <a:r>
              <a:rPr lang="en-US" sz="1000" i="1" dirty="0" smtClean="0">
                <a:solidFill>
                  <a:srgbClr val="000000"/>
                </a:solidFill>
              </a:rPr>
              <a:t> 6</a:t>
            </a:r>
            <a:r>
              <a:rPr lang="sr-Latn-RS" sz="1000" i="1" dirty="0">
                <a:solidFill>
                  <a:srgbClr val="000000"/>
                </a:solidFill>
              </a:rPr>
              <a:t>.</a:t>
            </a:r>
            <a:r>
              <a:rPr lang="en-US" sz="1000" i="1" dirty="0" smtClean="0">
                <a:solidFill>
                  <a:srgbClr val="000000"/>
                </a:solidFill>
              </a:rPr>
              <a:t> </a:t>
            </a:r>
            <a:r>
              <a:rPr lang="sr-Latn-RS" sz="1000" i="1" dirty="0" smtClean="0">
                <a:solidFill>
                  <a:srgbClr val="000000"/>
                </a:solidFill>
              </a:rPr>
              <a:t>februara</a:t>
            </a:r>
            <a:r>
              <a:rPr lang="en-US" sz="1000" i="1" dirty="0" smtClean="0">
                <a:solidFill>
                  <a:srgbClr val="000000"/>
                </a:solidFill>
              </a:rPr>
              <a:t> 2023</a:t>
            </a:r>
            <a:r>
              <a:rPr lang="sr-Latn-RS" sz="1000" i="1" dirty="0" smtClean="0">
                <a:solidFill>
                  <a:srgbClr val="000000"/>
                </a:solidFill>
              </a:rPr>
              <a:t>.</a:t>
            </a:r>
            <a:endParaRPr lang="en-US" sz="1000" i="1" dirty="0">
              <a:solidFill>
                <a:srgbClr val="000000"/>
              </a:solidFill>
            </a:endParaRPr>
          </a:p>
          <a:p>
            <a:pPr algn="r"/>
            <a:r>
              <a:rPr lang="en-US" sz="1000" i="1" dirty="0">
                <a:solidFill>
                  <a:srgbClr val="000000"/>
                </a:solidFill>
              </a:rPr>
              <a:t>DOI:10.1503/cmaj.081050.</a:t>
            </a:r>
          </a:p>
          <a:p>
            <a:pPr algn="r"/>
            <a:r>
              <a:rPr lang="en-US" sz="1000" i="1" dirty="0">
                <a:solidFill>
                  <a:srgbClr val="000000"/>
                </a:solidFill>
              </a:rPr>
              <a:t>doi:10.1371/journal.pmed.1003767.</a:t>
            </a:r>
          </a:p>
          <a:p>
            <a:pPr algn="r"/>
            <a:r>
              <a:rPr lang="en-US" sz="1000" i="1" dirty="0" err="1">
                <a:solidFill>
                  <a:srgbClr val="000000"/>
                </a:solidFill>
              </a:rPr>
              <a:t>doi</a:t>
            </a:r>
            <a:r>
              <a:rPr lang="en-US" sz="1000" i="1" dirty="0">
                <a:solidFill>
                  <a:srgbClr val="000000"/>
                </a:solidFill>
              </a:rPr>
              <a:t>: 10.1016/S2352-4642(21)00374-6.</a:t>
            </a:r>
          </a:p>
          <a:p>
            <a:pPr algn="r"/>
            <a:r>
              <a:rPr lang="en-US" sz="1000" i="1" dirty="0" err="1">
                <a:solidFill>
                  <a:srgbClr val="000000"/>
                </a:solidFill>
              </a:rPr>
              <a:t>doi</a:t>
            </a:r>
            <a:r>
              <a:rPr lang="en-US" sz="1000" i="1" dirty="0">
                <a:solidFill>
                  <a:srgbClr val="000000"/>
                </a:solidFill>
              </a:rPr>
              <a:t>: 10.1007/s13167-022-00273-6.</a:t>
            </a:r>
          </a:p>
          <a:p>
            <a:pPr algn="r"/>
            <a:r>
              <a:rPr lang="en-US" sz="1000" i="1" dirty="0" err="1">
                <a:solidFill>
                  <a:srgbClr val="000000"/>
                </a:solidFill>
              </a:rPr>
              <a:t>doi</a:t>
            </a:r>
            <a:r>
              <a:rPr lang="en-US" sz="1000" i="1" dirty="0">
                <a:solidFill>
                  <a:srgbClr val="000000"/>
                </a:solidFill>
              </a:rPr>
              <a:t>: 10.5772/39004</a:t>
            </a:r>
            <a:r>
              <a:rPr lang="en-US" sz="1200" i="1" dirty="0">
                <a:solidFill>
                  <a:srgbClr val="000000"/>
                </a:solidFill>
              </a:rPr>
              <a:t>.</a:t>
            </a:r>
          </a:p>
          <a:p>
            <a:pPr algn="r" rtl="0"/>
            <a:endParaRPr lang="sr" sz="1200" i="1" dirty="0">
              <a:solidFill>
                <a:srgbClr val="000000"/>
              </a:solidFill>
              <a:effectLst/>
            </a:endParaRPr>
          </a:p>
        </p:txBody>
      </p:sp>
      <p:graphicFrame>
        <p:nvGraphicFramePr>
          <p:cNvPr id="3" name="Table 2">
            <a:extLst>
              <a:ext uri="{FF2B5EF4-FFF2-40B4-BE49-F238E27FC236}">
                <a16:creationId xmlns:a16="http://schemas.microsoft.com/office/drawing/2014/main" id="{2A8FC38E-9C96-E23E-6813-77078C1DFF3A}"/>
              </a:ext>
            </a:extLst>
          </p:cNvPr>
          <p:cNvGraphicFramePr>
            <a:graphicFrameLocks noGrp="1"/>
          </p:cNvGraphicFramePr>
          <p:nvPr>
            <p:extLst>
              <p:ext uri="{D42A27DB-BD31-4B8C-83A1-F6EECF244321}">
                <p14:modId xmlns:p14="http://schemas.microsoft.com/office/powerpoint/2010/main" val="1339120682"/>
              </p:ext>
            </p:extLst>
          </p:nvPr>
        </p:nvGraphicFramePr>
        <p:xfrm>
          <a:off x="247384" y="65829"/>
          <a:ext cx="11697232" cy="4787030"/>
        </p:xfrm>
        <a:graphic>
          <a:graphicData uri="http://schemas.openxmlformats.org/drawingml/2006/table">
            <a:tbl>
              <a:tblPr firstRow="1">
                <a:tableStyleId>{69012ECD-51FC-41F1-AA8D-1B2483CD663E}</a:tableStyleId>
              </a:tblPr>
              <a:tblGrid>
                <a:gridCol w="1275095">
                  <a:extLst>
                    <a:ext uri="{9D8B030D-6E8A-4147-A177-3AD203B41FA5}">
                      <a16:colId xmlns:a16="http://schemas.microsoft.com/office/drawing/2014/main" val="4208707044"/>
                    </a:ext>
                  </a:extLst>
                </a:gridCol>
                <a:gridCol w="3842795">
                  <a:extLst>
                    <a:ext uri="{9D8B030D-6E8A-4147-A177-3AD203B41FA5}">
                      <a16:colId xmlns:a16="http://schemas.microsoft.com/office/drawing/2014/main" val="3698604580"/>
                    </a:ext>
                  </a:extLst>
                </a:gridCol>
                <a:gridCol w="2725783">
                  <a:extLst>
                    <a:ext uri="{9D8B030D-6E8A-4147-A177-3AD203B41FA5}">
                      <a16:colId xmlns:a16="http://schemas.microsoft.com/office/drawing/2014/main" val="553613938"/>
                    </a:ext>
                  </a:extLst>
                </a:gridCol>
                <a:gridCol w="3853559">
                  <a:extLst>
                    <a:ext uri="{9D8B030D-6E8A-4147-A177-3AD203B41FA5}">
                      <a16:colId xmlns:a16="http://schemas.microsoft.com/office/drawing/2014/main" val="1888589849"/>
                    </a:ext>
                  </a:extLst>
                </a:gridCol>
              </a:tblGrid>
              <a:tr h="478776">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err="1">
                          <a:solidFill>
                            <a:schemeClr val="bg1"/>
                          </a:solidFill>
                        </a:rPr>
                        <a:t>Trenutne</a:t>
                      </a:r>
                      <a:r>
                        <a:rPr lang="en-US" sz="2000" b="1" dirty="0">
                          <a:solidFill>
                            <a:schemeClr val="bg1"/>
                          </a:solidFill>
                        </a:rPr>
                        <a:t> </a:t>
                      </a:r>
                      <a:r>
                        <a:rPr lang="en-US" sz="2000" b="1" dirty="0" err="1">
                          <a:solidFill>
                            <a:schemeClr val="bg1"/>
                          </a:solidFill>
                        </a:rPr>
                        <a:t>procene</a:t>
                      </a:r>
                      <a:r>
                        <a:rPr lang="en-US" sz="2000" b="1" dirty="0">
                          <a:solidFill>
                            <a:schemeClr val="bg1"/>
                          </a:solidFill>
                        </a:rPr>
                        <a:t> </a:t>
                      </a:r>
                      <a:r>
                        <a:rPr lang="en-US" sz="2000" b="1" dirty="0" err="1">
                          <a:solidFill>
                            <a:schemeClr val="bg1"/>
                          </a:solidFill>
                        </a:rPr>
                        <a:t>i</a:t>
                      </a:r>
                      <a:r>
                        <a:rPr lang="en-US" sz="2000" b="1" dirty="0">
                          <a:solidFill>
                            <a:schemeClr val="bg1"/>
                          </a:solidFill>
                        </a:rPr>
                        <a:t> </a:t>
                      </a:r>
                      <a:r>
                        <a:rPr lang="en-US" sz="2000" b="1" dirty="0" err="1">
                          <a:solidFill>
                            <a:schemeClr val="bg1"/>
                          </a:solidFill>
                        </a:rPr>
                        <a:t>budući</a:t>
                      </a:r>
                      <a:r>
                        <a:rPr lang="en-US" sz="2000" b="1" dirty="0">
                          <a:solidFill>
                            <a:schemeClr val="bg1"/>
                          </a:solidFill>
                        </a:rPr>
                        <a:t> </a:t>
                      </a:r>
                      <a:r>
                        <a:rPr lang="en-US" sz="2000" b="1" dirty="0" err="1">
                          <a:solidFill>
                            <a:schemeClr val="bg1"/>
                          </a:solidFill>
                        </a:rPr>
                        <a:t>trendovi</a:t>
                      </a:r>
                      <a:r>
                        <a:rPr lang="en-US" sz="2000" b="1" dirty="0">
                          <a:solidFill>
                            <a:schemeClr val="bg1"/>
                          </a:solidFill>
                        </a:rPr>
                        <a:t> </a:t>
                      </a:r>
                      <a:r>
                        <a:rPr lang="en-US" sz="2000" b="1" dirty="0" err="1">
                          <a:solidFill>
                            <a:schemeClr val="bg1"/>
                          </a:solidFill>
                        </a:rPr>
                        <a:t>hroničnih</a:t>
                      </a:r>
                      <a:r>
                        <a:rPr lang="en-US" sz="2000" b="1" dirty="0">
                          <a:solidFill>
                            <a:schemeClr val="bg1"/>
                          </a:solidFill>
                        </a:rPr>
                        <a:t> </a:t>
                      </a:r>
                      <a:r>
                        <a:rPr lang="en-US" sz="2000" b="1" dirty="0" err="1">
                          <a:solidFill>
                            <a:schemeClr val="bg1"/>
                          </a:solidFill>
                        </a:rPr>
                        <a:t>metaboličkih</a:t>
                      </a:r>
                      <a:r>
                        <a:rPr lang="en-US" sz="2000" b="1" dirty="0">
                          <a:solidFill>
                            <a:schemeClr val="bg1"/>
                          </a:solidFill>
                        </a:rPr>
                        <a:t> </a:t>
                      </a:r>
                      <a:r>
                        <a:rPr lang="en-US" sz="2000" b="1" dirty="0" err="1">
                          <a:solidFill>
                            <a:schemeClr val="bg1"/>
                          </a:solidFill>
                        </a:rPr>
                        <a:t>poremećaja</a:t>
                      </a:r>
                      <a:r>
                        <a:rPr lang="en-US" sz="2000" b="1" dirty="0">
                          <a:solidFill>
                            <a:schemeClr val="bg1"/>
                          </a:solidFill>
                        </a:rPr>
                        <a:t> koji </a:t>
                      </a:r>
                      <a:r>
                        <a:rPr lang="en-US" sz="2000" b="1" dirty="0" err="1">
                          <a:solidFill>
                            <a:schemeClr val="bg1"/>
                          </a:solidFill>
                        </a:rPr>
                        <a:t>su</a:t>
                      </a:r>
                      <a:r>
                        <a:rPr lang="en-US" sz="2000" b="1" dirty="0">
                          <a:solidFill>
                            <a:schemeClr val="bg1"/>
                          </a:solidFill>
                        </a:rPr>
                        <a:t> u </a:t>
                      </a:r>
                      <a:r>
                        <a:rPr lang="en-US" sz="2000" b="1" dirty="0" err="1">
                          <a:solidFill>
                            <a:schemeClr val="bg1"/>
                          </a:solidFill>
                        </a:rPr>
                        <a:t>interakciji</a:t>
                      </a:r>
                      <a:r>
                        <a:rPr lang="en-US" sz="2000" b="1" dirty="0">
                          <a:solidFill>
                            <a:schemeClr val="bg1"/>
                          </a:solidFill>
                        </a:rPr>
                        <a:t> </a:t>
                      </a:r>
                      <a:r>
                        <a:rPr lang="en-US" sz="2000" b="1" dirty="0" err="1">
                          <a:solidFill>
                            <a:schemeClr val="bg1"/>
                          </a:solidFill>
                        </a:rPr>
                        <a:t>sa</a:t>
                      </a:r>
                      <a:r>
                        <a:rPr lang="en-US" sz="2000" b="1" dirty="0">
                          <a:solidFill>
                            <a:schemeClr val="bg1"/>
                          </a:solidFill>
                        </a:rPr>
                        <a:t> </a:t>
                      </a:r>
                      <a:r>
                        <a:rPr lang="en-US" sz="2000" b="1" dirty="0" err="1">
                          <a:solidFill>
                            <a:schemeClr val="bg1"/>
                          </a:solidFill>
                        </a:rPr>
                        <a:t>zdravstvenim</a:t>
                      </a:r>
                      <a:r>
                        <a:rPr lang="en-US" sz="2000" b="1" dirty="0">
                          <a:solidFill>
                            <a:schemeClr val="bg1"/>
                          </a:solidFill>
                        </a:rPr>
                        <a:t> </a:t>
                      </a:r>
                      <a:r>
                        <a:rPr lang="en-US" sz="2000" b="1" dirty="0" err="1">
                          <a:solidFill>
                            <a:schemeClr val="bg1"/>
                          </a:solidFill>
                        </a:rPr>
                        <a:t>rizicima</a:t>
                      </a:r>
                      <a:r>
                        <a:rPr lang="en-US" sz="2000" b="1" dirty="0">
                          <a:solidFill>
                            <a:schemeClr val="bg1"/>
                          </a:solidFill>
                        </a:rPr>
                        <a:t> </a:t>
                      </a:r>
                      <a:r>
                        <a:rPr lang="en-US" sz="2000" b="1" dirty="0" err="1">
                          <a:solidFill>
                            <a:schemeClr val="bg1"/>
                          </a:solidFill>
                        </a:rPr>
                        <a:t>povezanim</a:t>
                      </a:r>
                      <a:r>
                        <a:rPr lang="en-US" sz="2000" b="1" dirty="0">
                          <a:solidFill>
                            <a:schemeClr val="bg1"/>
                          </a:solidFill>
                        </a:rPr>
                        <a:t> </a:t>
                      </a:r>
                      <a:r>
                        <a:rPr lang="en-US" sz="2000" b="1" dirty="0" err="1">
                          <a:solidFill>
                            <a:schemeClr val="bg1"/>
                          </a:solidFill>
                        </a:rPr>
                        <a:t>sa</a:t>
                      </a:r>
                      <a:r>
                        <a:rPr lang="en-US" sz="2000" b="1" dirty="0">
                          <a:solidFill>
                            <a:schemeClr val="bg1"/>
                          </a:solidFill>
                        </a:rPr>
                        <a:t> KP</a:t>
                      </a: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sr-Cyrl-RS" sz="1600" dirty="0"/>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sr-Cyrl-RS" sz="1600" dirty="0"/>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600" dirty="0"/>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9980930"/>
                  </a:ext>
                </a:extLst>
              </a:tr>
              <a:tr h="478776">
                <a:tc>
                  <a:txBody>
                    <a:bodyPr/>
                    <a:lstStyle/>
                    <a:p>
                      <a:pPr algn="ctr"/>
                      <a:r>
                        <a:rPr lang="en-US" sz="1600" b="1" dirty="0" err="1">
                          <a:solidFill>
                            <a:schemeClr val="bg1"/>
                          </a:solidFill>
                        </a:rPr>
                        <a:t>Zdravstveno</a:t>
                      </a:r>
                      <a:r>
                        <a:rPr lang="en-US" sz="1600" b="1" dirty="0">
                          <a:solidFill>
                            <a:schemeClr val="bg1"/>
                          </a:solidFill>
                        </a:rPr>
                        <a:t> </a:t>
                      </a:r>
                      <a:r>
                        <a:rPr lang="en-US" sz="1600" b="1" dirty="0" err="1">
                          <a:solidFill>
                            <a:schemeClr val="bg1"/>
                          </a:solidFill>
                        </a:rPr>
                        <a:t>stanje</a:t>
                      </a:r>
                      <a:endParaRPr lang="sr-Cyrl-RS" sz="1600" b="1" dirty="0">
                        <a:solidFill>
                          <a:schemeClr val="bg1"/>
                        </a:solidFill>
                      </a:endParaRP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600" b="1" dirty="0" err="1">
                          <a:solidFill>
                            <a:schemeClr val="bg1"/>
                          </a:solidFill>
                        </a:rPr>
                        <a:t>Trenutne</a:t>
                      </a:r>
                      <a:r>
                        <a:rPr lang="en-US" sz="1600" b="1" dirty="0">
                          <a:solidFill>
                            <a:schemeClr val="bg1"/>
                          </a:solidFill>
                        </a:rPr>
                        <a:t> </a:t>
                      </a:r>
                      <a:r>
                        <a:rPr lang="en-US" sz="1600" b="1" dirty="0" err="1">
                          <a:solidFill>
                            <a:schemeClr val="bg1"/>
                          </a:solidFill>
                        </a:rPr>
                        <a:t>procene</a:t>
                      </a:r>
                      <a:endParaRPr lang="sr-Cyrl-RS" sz="1600" b="1" dirty="0">
                        <a:solidFill>
                          <a:schemeClr val="bg1"/>
                        </a:solidFill>
                      </a:endParaRP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1600" b="1" dirty="0" err="1">
                          <a:solidFill>
                            <a:schemeClr val="bg1"/>
                          </a:solidFill>
                        </a:rPr>
                        <a:t>Budući</a:t>
                      </a:r>
                      <a:r>
                        <a:rPr lang="en-US" sz="1600" b="1" dirty="0">
                          <a:solidFill>
                            <a:schemeClr val="bg1"/>
                          </a:solidFill>
                        </a:rPr>
                        <a:t> </a:t>
                      </a:r>
                      <a:r>
                        <a:rPr lang="en-US" sz="1600" b="1" dirty="0" err="1">
                          <a:solidFill>
                            <a:schemeClr val="bg1"/>
                          </a:solidFill>
                        </a:rPr>
                        <a:t>trendovi</a:t>
                      </a:r>
                      <a:endParaRPr lang="sr-Cyrl-RS" sz="1600" b="1" dirty="0">
                        <a:solidFill>
                          <a:schemeClr val="bg1"/>
                        </a:solidFill>
                      </a:endParaRP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1600" b="1" dirty="0" err="1">
                          <a:solidFill>
                            <a:schemeClr val="bg1"/>
                          </a:solidFill>
                        </a:rPr>
                        <a:t>Verovatni</a:t>
                      </a:r>
                      <a:r>
                        <a:rPr lang="en-US" sz="1600" b="1" dirty="0">
                          <a:solidFill>
                            <a:schemeClr val="bg1"/>
                          </a:solidFill>
                        </a:rPr>
                        <a:t> </a:t>
                      </a:r>
                      <a:r>
                        <a:rPr lang="en-US" sz="1600" b="1" dirty="0" err="1">
                          <a:solidFill>
                            <a:schemeClr val="bg1"/>
                          </a:solidFill>
                        </a:rPr>
                        <a:t>uticaj</a:t>
                      </a:r>
                      <a:r>
                        <a:rPr lang="en-US" sz="1600" b="1" dirty="0">
                          <a:solidFill>
                            <a:schemeClr val="bg1"/>
                          </a:solidFill>
                        </a:rPr>
                        <a:t> KP</a:t>
                      </a: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076155223"/>
                  </a:ext>
                </a:extLst>
              </a:tr>
              <a:tr h="1993590">
                <a:tc>
                  <a:txBody>
                    <a:bodyPr/>
                    <a:lstStyle/>
                    <a:p>
                      <a:pPr algn="ctr"/>
                      <a:r>
                        <a:rPr lang="en-US" sz="1800" b="1" dirty="0" err="1">
                          <a:solidFill>
                            <a:schemeClr val="accent1">
                              <a:lumMod val="75000"/>
                            </a:schemeClr>
                          </a:solidFill>
                        </a:rPr>
                        <a:t>Gojaznost</a:t>
                      </a:r>
                      <a:endParaRPr lang="sr-Cyrl-RS" sz="1800" dirty="0">
                        <a:solidFill>
                          <a:schemeClr val="accent1">
                            <a:lumMod val="75000"/>
                          </a:schemeClr>
                        </a:solidFill>
                      </a:endParaRP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just"/>
                      <a:r>
                        <a:rPr lang="en-US" sz="1600" dirty="0" err="1">
                          <a:solidFill>
                            <a:schemeClr val="accent1">
                              <a:lumMod val="75000"/>
                            </a:schemeClr>
                          </a:solidFill>
                        </a:rPr>
                        <a:t>Prevalenca</a:t>
                      </a:r>
                      <a:r>
                        <a:rPr lang="en-US" sz="1600" dirty="0">
                          <a:solidFill>
                            <a:schemeClr val="accent1">
                              <a:lumMod val="75000"/>
                            </a:schemeClr>
                          </a:solidFill>
                        </a:rPr>
                        <a:t> </a:t>
                      </a:r>
                      <a:r>
                        <a:rPr lang="en-US" sz="1600" dirty="0" err="1">
                          <a:solidFill>
                            <a:schemeClr val="accent1">
                              <a:lumMod val="75000"/>
                            </a:schemeClr>
                          </a:solidFill>
                        </a:rPr>
                        <a:t>gojaznosti</a:t>
                      </a:r>
                      <a:r>
                        <a:rPr lang="en-US" sz="1600" dirty="0">
                          <a:solidFill>
                            <a:schemeClr val="accent1">
                              <a:lumMod val="75000"/>
                            </a:schemeClr>
                          </a:solidFill>
                        </a:rPr>
                        <a:t> </a:t>
                      </a:r>
                      <a:r>
                        <a:rPr lang="en-US" sz="1600" dirty="0" err="1">
                          <a:solidFill>
                            <a:schemeClr val="accent1">
                              <a:lumMod val="75000"/>
                            </a:schemeClr>
                          </a:solidFill>
                        </a:rPr>
                        <a:t>širom</a:t>
                      </a:r>
                      <a:r>
                        <a:rPr lang="en-US" sz="1600" dirty="0">
                          <a:solidFill>
                            <a:schemeClr val="accent1">
                              <a:lumMod val="75000"/>
                            </a:schemeClr>
                          </a:solidFill>
                        </a:rPr>
                        <a:t> </a:t>
                      </a:r>
                      <a:r>
                        <a:rPr lang="en-US" sz="1600" dirty="0" err="1">
                          <a:solidFill>
                            <a:schemeClr val="accent1">
                              <a:lumMod val="75000"/>
                            </a:schemeClr>
                          </a:solidFill>
                        </a:rPr>
                        <a:t>sveta</a:t>
                      </a:r>
                      <a:r>
                        <a:rPr lang="en-US" sz="1600" dirty="0">
                          <a:solidFill>
                            <a:schemeClr val="accent1">
                              <a:lumMod val="75000"/>
                            </a:schemeClr>
                          </a:solidFill>
                        </a:rPr>
                        <a:t> se </a:t>
                      </a:r>
                      <a:r>
                        <a:rPr lang="en-US" sz="1600" dirty="0" err="1">
                          <a:solidFill>
                            <a:schemeClr val="accent1">
                              <a:lumMod val="75000"/>
                            </a:schemeClr>
                          </a:solidFill>
                        </a:rPr>
                        <a:t>skoro</a:t>
                      </a:r>
                      <a:r>
                        <a:rPr lang="en-US" sz="1600" dirty="0">
                          <a:solidFill>
                            <a:schemeClr val="accent1">
                              <a:lumMod val="75000"/>
                            </a:schemeClr>
                          </a:solidFill>
                        </a:rPr>
                        <a:t> </a:t>
                      </a:r>
                      <a:r>
                        <a:rPr lang="en-US" sz="1600" dirty="0" err="1">
                          <a:solidFill>
                            <a:schemeClr val="accent1">
                              <a:lumMod val="75000"/>
                            </a:schemeClr>
                          </a:solidFill>
                        </a:rPr>
                        <a:t>utrostručila</a:t>
                      </a:r>
                      <a:r>
                        <a:rPr lang="en-US" sz="1600" dirty="0">
                          <a:solidFill>
                            <a:schemeClr val="accent1">
                              <a:lumMod val="75000"/>
                            </a:schemeClr>
                          </a:solidFill>
                        </a:rPr>
                        <a:t> </a:t>
                      </a:r>
                      <a:r>
                        <a:rPr lang="en-US" sz="1600" dirty="0" err="1">
                          <a:solidFill>
                            <a:schemeClr val="accent1">
                              <a:lumMod val="75000"/>
                            </a:schemeClr>
                          </a:solidFill>
                        </a:rPr>
                        <a:t>između</a:t>
                      </a:r>
                      <a:r>
                        <a:rPr lang="en-US" sz="1600" dirty="0">
                          <a:solidFill>
                            <a:schemeClr val="accent1">
                              <a:lumMod val="75000"/>
                            </a:schemeClr>
                          </a:solidFill>
                        </a:rPr>
                        <a:t> 1975. </a:t>
                      </a:r>
                      <a:r>
                        <a:rPr lang="en-US" sz="1600" dirty="0" err="1">
                          <a:solidFill>
                            <a:schemeClr val="accent1">
                              <a:lumMod val="75000"/>
                            </a:schemeClr>
                          </a:solidFill>
                        </a:rPr>
                        <a:t>i</a:t>
                      </a:r>
                      <a:r>
                        <a:rPr lang="en-US" sz="1600" dirty="0">
                          <a:solidFill>
                            <a:schemeClr val="accent1">
                              <a:lumMod val="75000"/>
                            </a:schemeClr>
                          </a:solidFill>
                        </a:rPr>
                        <a:t> 2016. 2016. god: </a:t>
                      </a:r>
                      <a:r>
                        <a:rPr lang="en-US" sz="1600" dirty="0" err="1">
                          <a:solidFill>
                            <a:schemeClr val="accent1">
                              <a:lumMod val="75000"/>
                            </a:schemeClr>
                          </a:solidFill>
                        </a:rPr>
                        <a:t>oko</a:t>
                      </a:r>
                      <a:r>
                        <a:rPr lang="en-US" sz="1600" dirty="0">
                          <a:solidFill>
                            <a:schemeClr val="accent1">
                              <a:lumMod val="75000"/>
                            </a:schemeClr>
                          </a:solidFill>
                        </a:rPr>
                        <a:t> </a:t>
                      </a:r>
                      <a:r>
                        <a:rPr lang="en-US" sz="1600" b="1" dirty="0">
                          <a:solidFill>
                            <a:schemeClr val="accent1">
                              <a:lumMod val="75000"/>
                            </a:schemeClr>
                          </a:solidFill>
                        </a:rPr>
                        <a:t>2 </a:t>
                      </a:r>
                      <a:r>
                        <a:rPr lang="en-US" sz="1600" b="1" dirty="0" err="1">
                          <a:solidFill>
                            <a:schemeClr val="accent1">
                              <a:lumMod val="75000"/>
                            </a:schemeClr>
                          </a:solidFill>
                        </a:rPr>
                        <a:t>milijarde</a:t>
                      </a:r>
                      <a:r>
                        <a:rPr lang="en-US" sz="1600" b="1" dirty="0">
                          <a:solidFill>
                            <a:schemeClr val="accent1">
                              <a:lumMod val="75000"/>
                            </a:schemeClr>
                          </a:solidFill>
                        </a:rPr>
                        <a:t> </a:t>
                      </a:r>
                      <a:r>
                        <a:rPr lang="en-US" sz="1600" b="1" dirty="0" err="1">
                          <a:solidFill>
                            <a:schemeClr val="accent1">
                              <a:lumMod val="75000"/>
                            </a:schemeClr>
                          </a:solidFill>
                        </a:rPr>
                        <a:t>odraslih</a:t>
                      </a:r>
                      <a:r>
                        <a:rPr lang="en-US" sz="1600" b="1" dirty="0">
                          <a:solidFill>
                            <a:schemeClr val="accent1">
                              <a:lumMod val="75000"/>
                            </a:schemeClr>
                          </a:solidFill>
                        </a:rPr>
                        <a:t> </a:t>
                      </a:r>
                      <a:r>
                        <a:rPr lang="en-US" sz="1600" b="1" dirty="0" err="1">
                          <a:solidFill>
                            <a:schemeClr val="accent1">
                              <a:lumMod val="75000"/>
                            </a:schemeClr>
                          </a:solidFill>
                        </a:rPr>
                        <a:t>osoba</a:t>
                      </a:r>
                      <a:r>
                        <a:rPr lang="en-US" sz="1600" b="1" dirty="0">
                          <a:solidFill>
                            <a:schemeClr val="accent1">
                              <a:lumMod val="75000"/>
                            </a:schemeClr>
                          </a:solidFill>
                        </a:rPr>
                        <a:t> </a:t>
                      </a:r>
                      <a:r>
                        <a:rPr lang="en-US" sz="1600" b="1" dirty="0" err="1">
                          <a:solidFill>
                            <a:schemeClr val="accent1">
                              <a:lumMod val="75000"/>
                            </a:schemeClr>
                          </a:solidFill>
                        </a:rPr>
                        <a:t>sa</a:t>
                      </a:r>
                      <a:r>
                        <a:rPr lang="en-US" sz="1600" b="1" dirty="0">
                          <a:solidFill>
                            <a:schemeClr val="accent1">
                              <a:lumMod val="75000"/>
                            </a:schemeClr>
                          </a:solidFill>
                        </a:rPr>
                        <a:t> </a:t>
                      </a:r>
                      <a:r>
                        <a:rPr lang="en-US" sz="1600" b="1" dirty="0" err="1">
                          <a:solidFill>
                            <a:schemeClr val="accent1">
                              <a:lumMod val="75000"/>
                            </a:schemeClr>
                          </a:solidFill>
                        </a:rPr>
                        <a:t>prekomernom</a:t>
                      </a:r>
                      <a:r>
                        <a:rPr lang="en-US" sz="1600" b="1" dirty="0">
                          <a:solidFill>
                            <a:schemeClr val="accent1">
                              <a:lumMod val="75000"/>
                            </a:schemeClr>
                          </a:solidFill>
                        </a:rPr>
                        <a:t> </a:t>
                      </a:r>
                      <a:r>
                        <a:rPr lang="en-US" sz="1600" b="1" dirty="0" err="1">
                          <a:solidFill>
                            <a:schemeClr val="accent1">
                              <a:lumMod val="75000"/>
                            </a:schemeClr>
                          </a:solidFill>
                        </a:rPr>
                        <a:t>težinom</a:t>
                      </a:r>
                      <a:r>
                        <a:rPr lang="en-US" sz="1600" dirty="0">
                          <a:solidFill>
                            <a:schemeClr val="accent1">
                              <a:lumMod val="75000"/>
                            </a:schemeClr>
                          </a:solidFill>
                        </a:rPr>
                        <a:t>, od </a:t>
                      </a:r>
                      <a:r>
                        <a:rPr lang="en-US" sz="1600" dirty="0" err="1">
                          <a:solidFill>
                            <a:schemeClr val="accent1">
                              <a:lumMod val="75000"/>
                            </a:schemeClr>
                          </a:solidFill>
                        </a:rPr>
                        <a:t>kojih</a:t>
                      </a:r>
                      <a:r>
                        <a:rPr lang="en-US" sz="1600" dirty="0">
                          <a:solidFill>
                            <a:schemeClr val="accent1">
                              <a:lumMod val="75000"/>
                            </a:schemeClr>
                          </a:solidFill>
                        </a:rPr>
                        <a:t> </a:t>
                      </a:r>
                      <a:r>
                        <a:rPr lang="en-US" sz="1600" b="1" dirty="0" err="1">
                          <a:solidFill>
                            <a:schemeClr val="accent1">
                              <a:lumMod val="75000"/>
                            </a:schemeClr>
                          </a:solidFill>
                        </a:rPr>
                        <a:t>su</a:t>
                      </a:r>
                      <a:r>
                        <a:rPr lang="en-US" sz="1600" b="1" dirty="0">
                          <a:solidFill>
                            <a:schemeClr val="accent1">
                              <a:lumMod val="75000"/>
                            </a:schemeClr>
                          </a:solidFill>
                        </a:rPr>
                        <a:t> 650 </a:t>
                      </a:r>
                      <a:r>
                        <a:rPr lang="en-US" sz="1600" b="1" dirty="0" err="1">
                          <a:solidFill>
                            <a:schemeClr val="accent1">
                              <a:lumMod val="75000"/>
                            </a:schemeClr>
                          </a:solidFill>
                        </a:rPr>
                        <a:t>miliona</a:t>
                      </a:r>
                      <a:r>
                        <a:rPr lang="en-US" sz="1600" b="1" dirty="0">
                          <a:solidFill>
                            <a:schemeClr val="accent1">
                              <a:lumMod val="75000"/>
                            </a:schemeClr>
                          </a:solidFill>
                        </a:rPr>
                        <a:t> </a:t>
                      </a:r>
                      <a:r>
                        <a:rPr lang="en-US" sz="1600" b="1" dirty="0" err="1">
                          <a:solidFill>
                            <a:schemeClr val="accent1">
                              <a:lumMod val="75000"/>
                            </a:schemeClr>
                          </a:solidFill>
                        </a:rPr>
                        <a:t>bili</a:t>
                      </a:r>
                      <a:r>
                        <a:rPr lang="en-US" sz="1600" b="1" dirty="0">
                          <a:solidFill>
                            <a:schemeClr val="accent1">
                              <a:lumMod val="75000"/>
                            </a:schemeClr>
                          </a:solidFill>
                        </a:rPr>
                        <a:t> </a:t>
                      </a:r>
                      <a:r>
                        <a:rPr lang="en-US" sz="1600" b="1" dirty="0" err="1">
                          <a:solidFill>
                            <a:schemeClr val="accent1">
                              <a:lumMod val="75000"/>
                            </a:schemeClr>
                          </a:solidFill>
                        </a:rPr>
                        <a:t>gojazni</a:t>
                      </a:r>
                      <a:r>
                        <a:rPr lang="en-US" sz="1600" b="1" dirty="0">
                          <a:solidFill>
                            <a:schemeClr val="accent1">
                              <a:lumMod val="75000"/>
                            </a:schemeClr>
                          </a:solidFill>
                        </a:rPr>
                        <a:t>; 41 </a:t>
                      </a:r>
                      <a:r>
                        <a:rPr lang="en-US" sz="1600" b="1" dirty="0" err="1">
                          <a:solidFill>
                            <a:schemeClr val="accent1">
                              <a:lumMod val="75000"/>
                            </a:schemeClr>
                          </a:solidFill>
                        </a:rPr>
                        <a:t>milion</a:t>
                      </a:r>
                      <a:r>
                        <a:rPr lang="en-US" sz="1600" b="1" dirty="0">
                          <a:solidFill>
                            <a:schemeClr val="accent1">
                              <a:lumMod val="75000"/>
                            </a:schemeClr>
                          </a:solidFill>
                        </a:rPr>
                        <a:t> </a:t>
                      </a:r>
                      <a:r>
                        <a:rPr lang="en-US" sz="1600" b="1" dirty="0" err="1">
                          <a:solidFill>
                            <a:schemeClr val="accent1">
                              <a:lumMod val="75000"/>
                            </a:schemeClr>
                          </a:solidFill>
                        </a:rPr>
                        <a:t>dece</a:t>
                      </a:r>
                      <a:r>
                        <a:rPr lang="en-US" sz="1600" b="1" dirty="0">
                          <a:solidFill>
                            <a:schemeClr val="accent1">
                              <a:lumMod val="75000"/>
                            </a:schemeClr>
                          </a:solidFill>
                        </a:rPr>
                        <a:t> </a:t>
                      </a:r>
                      <a:r>
                        <a:rPr lang="en-US" sz="1600" dirty="0" err="1">
                          <a:solidFill>
                            <a:schemeClr val="accent1">
                              <a:lumMod val="75000"/>
                            </a:schemeClr>
                          </a:solidFill>
                        </a:rPr>
                        <a:t>mlađe</a:t>
                      </a:r>
                      <a:r>
                        <a:rPr lang="en-US" sz="1600" dirty="0">
                          <a:solidFill>
                            <a:schemeClr val="accent1">
                              <a:lumMod val="75000"/>
                            </a:schemeClr>
                          </a:solidFill>
                        </a:rPr>
                        <a:t> od 5 </a:t>
                      </a:r>
                      <a:r>
                        <a:rPr lang="en-US" sz="1600" dirty="0" err="1">
                          <a:solidFill>
                            <a:schemeClr val="accent1">
                              <a:lumMod val="75000"/>
                            </a:schemeClr>
                          </a:solidFill>
                        </a:rPr>
                        <a:t>godina</a:t>
                      </a:r>
                      <a:r>
                        <a:rPr lang="en-US" sz="1600" dirty="0">
                          <a:solidFill>
                            <a:schemeClr val="accent1">
                              <a:lumMod val="75000"/>
                            </a:schemeClr>
                          </a:solidFill>
                        </a:rPr>
                        <a:t> </a:t>
                      </a:r>
                      <a:r>
                        <a:rPr lang="en-US" sz="1600" dirty="0" err="1">
                          <a:solidFill>
                            <a:schemeClr val="accent1">
                              <a:lumMod val="75000"/>
                            </a:schemeClr>
                          </a:solidFill>
                        </a:rPr>
                        <a:t>bilo</a:t>
                      </a:r>
                      <a:r>
                        <a:rPr lang="en-US" sz="1600" dirty="0">
                          <a:solidFill>
                            <a:schemeClr val="accent1">
                              <a:lumMod val="75000"/>
                            </a:schemeClr>
                          </a:solidFill>
                        </a:rPr>
                        <a:t> je </a:t>
                      </a:r>
                      <a:r>
                        <a:rPr lang="en-US" sz="1600" dirty="0" err="1">
                          <a:solidFill>
                            <a:schemeClr val="accent1">
                              <a:lumMod val="75000"/>
                            </a:schemeClr>
                          </a:solidFill>
                        </a:rPr>
                        <a:t>gojazno</a:t>
                      </a:r>
                      <a:r>
                        <a:rPr lang="en-US" sz="1600" dirty="0">
                          <a:solidFill>
                            <a:schemeClr val="accent1">
                              <a:lumMod val="75000"/>
                            </a:schemeClr>
                          </a:solidFill>
                        </a:rPr>
                        <a:t> </a:t>
                      </a:r>
                      <a:r>
                        <a:rPr lang="en-US" sz="1600" dirty="0" err="1">
                          <a:solidFill>
                            <a:schemeClr val="accent1">
                              <a:lumMod val="75000"/>
                            </a:schemeClr>
                          </a:solidFill>
                        </a:rPr>
                        <a:t>ili</a:t>
                      </a:r>
                      <a:r>
                        <a:rPr lang="en-US" sz="1600" dirty="0">
                          <a:solidFill>
                            <a:schemeClr val="accent1">
                              <a:lumMod val="75000"/>
                            </a:schemeClr>
                          </a:solidFill>
                        </a:rPr>
                        <a:t> </a:t>
                      </a:r>
                      <a:r>
                        <a:rPr lang="en-US" sz="1600" dirty="0" err="1">
                          <a:solidFill>
                            <a:schemeClr val="accent1">
                              <a:lumMod val="75000"/>
                            </a:schemeClr>
                          </a:solidFill>
                        </a:rPr>
                        <a:t>prekomerno</a:t>
                      </a:r>
                      <a:r>
                        <a:rPr lang="en-US" sz="1600" dirty="0">
                          <a:solidFill>
                            <a:schemeClr val="accent1">
                              <a:lumMod val="75000"/>
                            </a:schemeClr>
                          </a:solidFill>
                        </a:rPr>
                        <a:t>; </a:t>
                      </a:r>
                      <a:r>
                        <a:rPr lang="en-US" sz="1600" dirty="0" err="1">
                          <a:solidFill>
                            <a:schemeClr val="accent1">
                              <a:lumMod val="75000"/>
                            </a:schemeClr>
                          </a:solidFill>
                        </a:rPr>
                        <a:t>više</a:t>
                      </a:r>
                      <a:r>
                        <a:rPr lang="en-US" sz="1600" dirty="0">
                          <a:solidFill>
                            <a:schemeClr val="accent1">
                              <a:lumMod val="75000"/>
                            </a:schemeClr>
                          </a:solidFill>
                        </a:rPr>
                        <a:t> od </a:t>
                      </a:r>
                      <a:r>
                        <a:rPr lang="en-US" sz="1600" b="1" dirty="0">
                          <a:solidFill>
                            <a:schemeClr val="accent1">
                              <a:lumMod val="75000"/>
                            </a:schemeClr>
                          </a:solidFill>
                        </a:rPr>
                        <a:t>124</a:t>
                      </a:r>
                      <a:r>
                        <a:rPr lang="en-US" sz="1600" dirty="0">
                          <a:solidFill>
                            <a:schemeClr val="accent1">
                              <a:lumMod val="75000"/>
                            </a:schemeClr>
                          </a:solidFill>
                        </a:rPr>
                        <a:t> </a:t>
                      </a:r>
                      <a:r>
                        <a:rPr lang="en-US" sz="1600" b="1" dirty="0" err="1">
                          <a:solidFill>
                            <a:schemeClr val="accent1">
                              <a:lumMod val="75000"/>
                            </a:schemeClr>
                          </a:solidFill>
                        </a:rPr>
                        <a:t>miliona</a:t>
                      </a:r>
                      <a:r>
                        <a:rPr lang="en-US" sz="1600" dirty="0">
                          <a:solidFill>
                            <a:schemeClr val="accent1">
                              <a:lumMod val="75000"/>
                            </a:schemeClr>
                          </a:solidFill>
                        </a:rPr>
                        <a:t> </a:t>
                      </a:r>
                      <a:r>
                        <a:rPr lang="en-US" sz="1600" b="1" dirty="0" err="1">
                          <a:solidFill>
                            <a:schemeClr val="accent1">
                              <a:lumMod val="75000"/>
                            </a:schemeClr>
                          </a:solidFill>
                        </a:rPr>
                        <a:t>dece</a:t>
                      </a:r>
                      <a:r>
                        <a:rPr lang="en-US" sz="1600" dirty="0">
                          <a:solidFill>
                            <a:schemeClr val="accent1">
                              <a:lumMod val="75000"/>
                            </a:schemeClr>
                          </a:solidFill>
                        </a:rPr>
                        <a:t> </a:t>
                      </a:r>
                      <a:r>
                        <a:rPr lang="en-US" sz="1600" dirty="0" err="1">
                          <a:solidFill>
                            <a:schemeClr val="accent1">
                              <a:lumMod val="75000"/>
                            </a:schemeClr>
                          </a:solidFill>
                        </a:rPr>
                        <a:t>i</a:t>
                      </a:r>
                      <a:r>
                        <a:rPr lang="en-US" sz="1600" dirty="0">
                          <a:solidFill>
                            <a:schemeClr val="accent1">
                              <a:lumMod val="75000"/>
                            </a:schemeClr>
                          </a:solidFill>
                        </a:rPr>
                        <a:t> </a:t>
                      </a:r>
                      <a:r>
                        <a:rPr lang="en-US" sz="1600" b="1" dirty="0" err="1">
                          <a:solidFill>
                            <a:schemeClr val="accent1">
                              <a:lumMod val="75000"/>
                            </a:schemeClr>
                          </a:solidFill>
                        </a:rPr>
                        <a:t>adolescenata</a:t>
                      </a:r>
                      <a:r>
                        <a:rPr lang="en-US" sz="1600" dirty="0">
                          <a:solidFill>
                            <a:schemeClr val="accent1">
                              <a:lumMod val="75000"/>
                            </a:schemeClr>
                          </a:solidFill>
                        </a:rPr>
                        <a:t> </a:t>
                      </a:r>
                      <a:r>
                        <a:rPr lang="en-US" sz="1600" dirty="0" err="1">
                          <a:solidFill>
                            <a:schemeClr val="accent1">
                              <a:lumMod val="75000"/>
                            </a:schemeClr>
                          </a:solidFill>
                        </a:rPr>
                        <a:t>uzrasta</a:t>
                      </a:r>
                      <a:r>
                        <a:rPr lang="en-US" sz="1600" dirty="0">
                          <a:solidFill>
                            <a:schemeClr val="accent1">
                              <a:lumMod val="75000"/>
                            </a:schemeClr>
                          </a:solidFill>
                        </a:rPr>
                        <a:t> 5-19 </a:t>
                      </a:r>
                      <a:r>
                        <a:rPr lang="en-US" sz="1600" dirty="0" err="1">
                          <a:solidFill>
                            <a:schemeClr val="accent1">
                              <a:lumMod val="75000"/>
                            </a:schemeClr>
                          </a:solidFill>
                        </a:rPr>
                        <a:t>godina</a:t>
                      </a:r>
                      <a:r>
                        <a:rPr lang="en-US" sz="1600" dirty="0">
                          <a:solidFill>
                            <a:schemeClr val="accent1">
                              <a:lumMod val="75000"/>
                            </a:schemeClr>
                          </a:solidFill>
                        </a:rPr>
                        <a:t> </a:t>
                      </a:r>
                      <a:r>
                        <a:rPr lang="en-US" sz="1600" dirty="0" err="1">
                          <a:solidFill>
                            <a:schemeClr val="accent1">
                              <a:lumMod val="75000"/>
                            </a:schemeClr>
                          </a:solidFill>
                        </a:rPr>
                        <a:t>bilo</a:t>
                      </a:r>
                      <a:r>
                        <a:rPr lang="en-US" sz="1600" dirty="0">
                          <a:solidFill>
                            <a:schemeClr val="accent1">
                              <a:lumMod val="75000"/>
                            </a:schemeClr>
                          </a:solidFill>
                        </a:rPr>
                        <a:t> je </a:t>
                      </a:r>
                      <a:r>
                        <a:rPr lang="en-US" sz="1600" b="1" dirty="0" err="1">
                          <a:solidFill>
                            <a:schemeClr val="accent1">
                              <a:lumMod val="75000"/>
                            </a:schemeClr>
                          </a:solidFill>
                        </a:rPr>
                        <a:t>gojazno</a:t>
                      </a:r>
                      <a:r>
                        <a:rPr lang="en-US" sz="1600" dirty="0">
                          <a:solidFill>
                            <a:schemeClr val="accent1">
                              <a:lumMod val="75000"/>
                            </a:schemeClr>
                          </a:solidFill>
                        </a:rPr>
                        <a:t>.</a:t>
                      </a:r>
                      <a:endParaRPr lang="ru-RU" sz="1600" dirty="0">
                        <a:solidFill>
                          <a:schemeClr val="accent1">
                            <a:lumMod val="75000"/>
                          </a:schemeClr>
                        </a:solidFill>
                      </a:endParaRP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just"/>
                      <a:r>
                        <a:rPr lang="en-US" sz="1600" dirty="0" err="1">
                          <a:solidFill>
                            <a:schemeClr val="accent1">
                              <a:lumMod val="75000"/>
                            </a:schemeClr>
                          </a:solidFill>
                        </a:rPr>
                        <a:t>Ako</a:t>
                      </a:r>
                      <a:r>
                        <a:rPr lang="en-US" sz="1600" dirty="0">
                          <a:solidFill>
                            <a:schemeClr val="accent1">
                              <a:lumMod val="75000"/>
                            </a:schemeClr>
                          </a:solidFill>
                        </a:rPr>
                        <a:t> se </a:t>
                      </a:r>
                      <a:r>
                        <a:rPr lang="en-US" sz="1600" dirty="0" err="1">
                          <a:solidFill>
                            <a:schemeClr val="accent1">
                              <a:lumMod val="75000"/>
                            </a:schemeClr>
                          </a:solidFill>
                        </a:rPr>
                        <a:t>trenutni</a:t>
                      </a:r>
                      <a:r>
                        <a:rPr lang="en-US" sz="1600" dirty="0">
                          <a:solidFill>
                            <a:schemeClr val="accent1">
                              <a:lumMod val="75000"/>
                            </a:schemeClr>
                          </a:solidFill>
                        </a:rPr>
                        <a:t> </a:t>
                      </a:r>
                      <a:r>
                        <a:rPr lang="en-US" sz="1600" dirty="0" err="1">
                          <a:solidFill>
                            <a:schemeClr val="accent1">
                              <a:lumMod val="75000"/>
                            </a:schemeClr>
                          </a:solidFill>
                        </a:rPr>
                        <a:t>trendovi</a:t>
                      </a:r>
                      <a:r>
                        <a:rPr lang="en-US" sz="1600" dirty="0">
                          <a:solidFill>
                            <a:schemeClr val="accent1">
                              <a:lumMod val="75000"/>
                            </a:schemeClr>
                          </a:solidFill>
                        </a:rPr>
                        <a:t> </a:t>
                      </a:r>
                      <a:r>
                        <a:rPr lang="en-US" sz="1600" dirty="0" err="1">
                          <a:solidFill>
                            <a:schemeClr val="accent1">
                              <a:lumMod val="75000"/>
                            </a:schemeClr>
                          </a:solidFill>
                        </a:rPr>
                        <a:t>nastave</a:t>
                      </a:r>
                      <a:r>
                        <a:rPr lang="en-US" sz="1600" dirty="0">
                          <a:solidFill>
                            <a:schemeClr val="accent1">
                              <a:lumMod val="75000"/>
                            </a:schemeClr>
                          </a:solidFill>
                        </a:rPr>
                        <a:t>, </a:t>
                      </a:r>
                      <a:r>
                        <a:rPr lang="en-US" sz="1600" dirty="0" err="1">
                          <a:solidFill>
                            <a:schemeClr val="accent1">
                              <a:lumMod val="75000"/>
                            </a:schemeClr>
                          </a:solidFill>
                        </a:rPr>
                        <a:t>procenjuje</a:t>
                      </a:r>
                      <a:r>
                        <a:rPr lang="en-US" sz="1600" dirty="0">
                          <a:solidFill>
                            <a:schemeClr val="accent1">
                              <a:lumMod val="75000"/>
                            </a:schemeClr>
                          </a:solidFill>
                        </a:rPr>
                        <a:t> se da </a:t>
                      </a:r>
                      <a:r>
                        <a:rPr lang="en-US" sz="1600" dirty="0" err="1">
                          <a:solidFill>
                            <a:schemeClr val="accent1">
                              <a:lumMod val="75000"/>
                            </a:schemeClr>
                          </a:solidFill>
                        </a:rPr>
                        <a:t>će</a:t>
                      </a:r>
                      <a:r>
                        <a:rPr lang="en-US" sz="1600" dirty="0">
                          <a:solidFill>
                            <a:schemeClr val="accent1">
                              <a:lumMod val="75000"/>
                            </a:schemeClr>
                          </a:solidFill>
                        </a:rPr>
                        <a:t> do 2025. god: </a:t>
                      </a:r>
                      <a:r>
                        <a:rPr lang="en-US" sz="1600" b="1" dirty="0">
                          <a:solidFill>
                            <a:schemeClr val="accent1">
                              <a:lumMod val="75000"/>
                            </a:schemeClr>
                          </a:solidFill>
                        </a:rPr>
                        <a:t>2,7</a:t>
                      </a:r>
                      <a:r>
                        <a:rPr lang="en-US" sz="1600" dirty="0">
                          <a:solidFill>
                            <a:schemeClr val="accent1">
                              <a:lumMod val="75000"/>
                            </a:schemeClr>
                          </a:solidFill>
                        </a:rPr>
                        <a:t> </a:t>
                      </a:r>
                      <a:r>
                        <a:rPr lang="en-US" sz="1600" b="1" dirty="0" err="1">
                          <a:solidFill>
                            <a:schemeClr val="accent1">
                              <a:lumMod val="75000"/>
                            </a:schemeClr>
                          </a:solidFill>
                        </a:rPr>
                        <a:t>milijardi</a:t>
                      </a:r>
                      <a:r>
                        <a:rPr lang="en-US" sz="1600" dirty="0">
                          <a:solidFill>
                            <a:schemeClr val="accent1">
                              <a:lumMod val="75000"/>
                            </a:schemeClr>
                          </a:solidFill>
                        </a:rPr>
                        <a:t> </a:t>
                      </a:r>
                      <a:r>
                        <a:rPr lang="en-US" sz="1600" b="1" dirty="0" err="1">
                          <a:solidFill>
                            <a:schemeClr val="accent1">
                              <a:lumMod val="75000"/>
                            </a:schemeClr>
                          </a:solidFill>
                        </a:rPr>
                        <a:t>odraslih</a:t>
                      </a:r>
                      <a:r>
                        <a:rPr lang="en-US" sz="1600" dirty="0">
                          <a:solidFill>
                            <a:schemeClr val="accent1">
                              <a:lumMod val="75000"/>
                            </a:schemeClr>
                          </a:solidFill>
                        </a:rPr>
                        <a:t> </a:t>
                      </a:r>
                      <a:r>
                        <a:rPr lang="en-US" sz="1600" dirty="0" err="1">
                          <a:solidFill>
                            <a:schemeClr val="accent1">
                              <a:lumMod val="75000"/>
                            </a:schemeClr>
                          </a:solidFill>
                        </a:rPr>
                        <a:t>imati</a:t>
                      </a:r>
                      <a:r>
                        <a:rPr lang="en-US" sz="1600" dirty="0">
                          <a:solidFill>
                            <a:schemeClr val="accent1">
                              <a:lumMod val="75000"/>
                            </a:schemeClr>
                          </a:solidFill>
                        </a:rPr>
                        <a:t> </a:t>
                      </a:r>
                      <a:r>
                        <a:rPr lang="en-US" sz="1600" dirty="0" err="1">
                          <a:solidFill>
                            <a:schemeClr val="accent1">
                              <a:lumMod val="75000"/>
                            </a:schemeClr>
                          </a:solidFill>
                        </a:rPr>
                        <a:t>prekomernu</a:t>
                      </a:r>
                      <a:r>
                        <a:rPr lang="en-US" sz="1600" dirty="0">
                          <a:solidFill>
                            <a:schemeClr val="accent1">
                              <a:lumMod val="75000"/>
                            </a:schemeClr>
                          </a:solidFill>
                        </a:rPr>
                        <a:t> </a:t>
                      </a:r>
                      <a:r>
                        <a:rPr lang="en-US" sz="1600" dirty="0" err="1">
                          <a:solidFill>
                            <a:schemeClr val="accent1">
                              <a:lumMod val="75000"/>
                            </a:schemeClr>
                          </a:solidFill>
                        </a:rPr>
                        <a:t>težinu</a:t>
                      </a:r>
                      <a:r>
                        <a:rPr lang="en-US" sz="1600" dirty="0">
                          <a:solidFill>
                            <a:schemeClr val="accent1">
                              <a:lumMod val="75000"/>
                            </a:schemeClr>
                          </a:solidFill>
                        </a:rPr>
                        <a:t>; </a:t>
                      </a:r>
                      <a:r>
                        <a:rPr lang="en-US" sz="1600" b="1" dirty="0" err="1">
                          <a:solidFill>
                            <a:schemeClr val="accent1">
                              <a:lumMod val="75000"/>
                            </a:schemeClr>
                          </a:solidFill>
                        </a:rPr>
                        <a:t>preko</a:t>
                      </a:r>
                      <a:r>
                        <a:rPr lang="en-US" sz="1600" dirty="0">
                          <a:solidFill>
                            <a:schemeClr val="accent1">
                              <a:lumMod val="75000"/>
                            </a:schemeClr>
                          </a:solidFill>
                        </a:rPr>
                        <a:t> </a:t>
                      </a:r>
                      <a:r>
                        <a:rPr lang="en-US" sz="1600" b="1" dirty="0">
                          <a:solidFill>
                            <a:schemeClr val="accent1">
                              <a:lumMod val="75000"/>
                            </a:schemeClr>
                          </a:solidFill>
                        </a:rPr>
                        <a:t>1</a:t>
                      </a:r>
                      <a:r>
                        <a:rPr lang="en-US" sz="1600" dirty="0">
                          <a:solidFill>
                            <a:schemeClr val="accent1">
                              <a:lumMod val="75000"/>
                            </a:schemeClr>
                          </a:solidFill>
                        </a:rPr>
                        <a:t> </a:t>
                      </a:r>
                      <a:r>
                        <a:rPr lang="en-US" sz="1600" b="1" dirty="0" err="1">
                          <a:solidFill>
                            <a:schemeClr val="accent1">
                              <a:lumMod val="75000"/>
                            </a:schemeClr>
                          </a:solidFill>
                        </a:rPr>
                        <a:t>milijarde</a:t>
                      </a:r>
                      <a:r>
                        <a:rPr lang="en-US" sz="1600" dirty="0">
                          <a:solidFill>
                            <a:schemeClr val="accent1">
                              <a:lumMod val="75000"/>
                            </a:schemeClr>
                          </a:solidFill>
                        </a:rPr>
                        <a:t> </a:t>
                      </a:r>
                      <a:r>
                        <a:rPr lang="en-US" sz="1600" dirty="0" err="1">
                          <a:solidFill>
                            <a:schemeClr val="accent1">
                              <a:lumMod val="75000"/>
                            </a:schemeClr>
                          </a:solidFill>
                        </a:rPr>
                        <a:t>biti</a:t>
                      </a:r>
                      <a:r>
                        <a:rPr lang="en-US" sz="1600" dirty="0">
                          <a:solidFill>
                            <a:schemeClr val="accent1">
                              <a:lumMod val="75000"/>
                            </a:schemeClr>
                          </a:solidFill>
                        </a:rPr>
                        <a:t> </a:t>
                      </a:r>
                      <a:r>
                        <a:rPr lang="en-US" sz="1600" dirty="0" err="1">
                          <a:solidFill>
                            <a:schemeClr val="accent1">
                              <a:lumMod val="75000"/>
                            </a:schemeClr>
                          </a:solidFill>
                        </a:rPr>
                        <a:t>gojazni</a:t>
                      </a:r>
                      <a:r>
                        <a:rPr lang="en-US" sz="1600" dirty="0">
                          <a:solidFill>
                            <a:schemeClr val="accent1">
                              <a:lumMod val="75000"/>
                            </a:schemeClr>
                          </a:solidFill>
                        </a:rPr>
                        <a:t> </a:t>
                      </a:r>
                      <a:r>
                        <a:rPr lang="en-US" sz="1600" dirty="0" err="1">
                          <a:solidFill>
                            <a:schemeClr val="accent1">
                              <a:lumMod val="75000"/>
                            </a:schemeClr>
                          </a:solidFill>
                        </a:rPr>
                        <a:t>i</a:t>
                      </a:r>
                      <a:r>
                        <a:rPr lang="en-US" sz="1600" dirty="0">
                          <a:solidFill>
                            <a:schemeClr val="accent1">
                              <a:lumMod val="75000"/>
                            </a:schemeClr>
                          </a:solidFill>
                        </a:rPr>
                        <a:t> </a:t>
                      </a:r>
                      <a:r>
                        <a:rPr lang="en-US" sz="1600" b="1" dirty="0">
                          <a:solidFill>
                            <a:schemeClr val="accent1">
                              <a:lumMod val="75000"/>
                            </a:schemeClr>
                          </a:solidFill>
                        </a:rPr>
                        <a:t>177</a:t>
                      </a:r>
                      <a:r>
                        <a:rPr lang="en-US" sz="1600" dirty="0">
                          <a:solidFill>
                            <a:schemeClr val="accent1">
                              <a:lumMod val="75000"/>
                            </a:schemeClr>
                          </a:solidFill>
                        </a:rPr>
                        <a:t> </a:t>
                      </a:r>
                      <a:r>
                        <a:rPr lang="en-US" sz="1600" b="1" dirty="0" err="1">
                          <a:solidFill>
                            <a:schemeClr val="accent1">
                              <a:lumMod val="75000"/>
                            </a:schemeClr>
                          </a:solidFill>
                        </a:rPr>
                        <a:t>miliona</a:t>
                      </a:r>
                      <a:r>
                        <a:rPr lang="en-US" sz="1600" dirty="0">
                          <a:solidFill>
                            <a:schemeClr val="accent1">
                              <a:lumMod val="75000"/>
                            </a:schemeClr>
                          </a:solidFill>
                        </a:rPr>
                        <a:t> </a:t>
                      </a:r>
                      <a:r>
                        <a:rPr lang="en-US" sz="1600" dirty="0" err="1">
                          <a:solidFill>
                            <a:schemeClr val="accent1">
                              <a:lumMod val="75000"/>
                            </a:schemeClr>
                          </a:solidFill>
                        </a:rPr>
                        <a:t>odraslih</a:t>
                      </a:r>
                      <a:r>
                        <a:rPr lang="en-US" sz="1600" dirty="0">
                          <a:solidFill>
                            <a:schemeClr val="accent1">
                              <a:lumMod val="75000"/>
                            </a:schemeClr>
                          </a:solidFill>
                        </a:rPr>
                        <a:t> </a:t>
                      </a:r>
                      <a:r>
                        <a:rPr lang="en-US" sz="1600" dirty="0" err="1">
                          <a:solidFill>
                            <a:schemeClr val="accent1">
                              <a:lumMod val="75000"/>
                            </a:schemeClr>
                          </a:solidFill>
                        </a:rPr>
                        <a:t>biti</a:t>
                      </a:r>
                      <a:r>
                        <a:rPr lang="en-US" sz="1600" dirty="0">
                          <a:solidFill>
                            <a:schemeClr val="accent1">
                              <a:lumMod val="75000"/>
                            </a:schemeClr>
                          </a:solidFill>
                        </a:rPr>
                        <a:t> </a:t>
                      </a:r>
                      <a:r>
                        <a:rPr lang="en-US" sz="1600" dirty="0" err="1">
                          <a:solidFill>
                            <a:schemeClr val="accent1">
                              <a:lumMod val="75000"/>
                            </a:schemeClr>
                          </a:solidFill>
                        </a:rPr>
                        <a:t>ozbiljno</a:t>
                      </a:r>
                      <a:r>
                        <a:rPr lang="en-US" sz="1600" dirty="0">
                          <a:solidFill>
                            <a:schemeClr val="accent1">
                              <a:lumMod val="75000"/>
                            </a:schemeClr>
                          </a:solidFill>
                        </a:rPr>
                        <a:t> </a:t>
                      </a:r>
                      <a:r>
                        <a:rPr lang="en-US" sz="1600" dirty="0" err="1">
                          <a:solidFill>
                            <a:schemeClr val="accent1">
                              <a:lumMod val="75000"/>
                            </a:schemeClr>
                          </a:solidFill>
                        </a:rPr>
                        <a:t>pogođeni</a:t>
                      </a:r>
                      <a:r>
                        <a:rPr lang="en-US" sz="1600" dirty="0">
                          <a:solidFill>
                            <a:schemeClr val="accent1">
                              <a:lumMod val="75000"/>
                            </a:schemeClr>
                          </a:solidFill>
                        </a:rPr>
                        <a:t> </a:t>
                      </a:r>
                      <a:r>
                        <a:rPr lang="en-US" sz="1600" dirty="0" err="1">
                          <a:solidFill>
                            <a:schemeClr val="accent1">
                              <a:lumMod val="75000"/>
                            </a:schemeClr>
                          </a:solidFill>
                        </a:rPr>
                        <a:t>gojaznošću</a:t>
                      </a:r>
                      <a:r>
                        <a:rPr lang="en-US" sz="1600" dirty="0">
                          <a:solidFill>
                            <a:schemeClr val="accent1">
                              <a:lumMod val="75000"/>
                            </a:schemeClr>
                          </a:solidFill>
                        </a:rPr>
                        <a:t>.</a:t>
                      </a:r>
                      <a:endParaRPr lang="ru-RU" sz="1600" dirty="0">
                        <a:solidFill>
                          <a:schemeClr val="accent1">
                            <a:lumMod val="75000"/>
                          </a:schemeClr>
                        </a:solidFill>
                      </a:endParaRP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just"/>
                      <a:r>
                        <a:rPr lang="en-US" sz="1600" b="1" dirty="0" err="1">
                          <a:solidFill>
                            <a:schemeClr val="accent1">
                              <a:lumMod val="75000"/>
                            </a:schemeClr>
                          </a:solidFill>
                        </a:rPr>
                        <a:t>Gojaznost</a:t>
                      </a:r>
                      <a:r>
                        <a:rPr lang="en-US" sz="1600" b="0" dirty="0">
                          <a:solidFill>
                            <a:schemeClr val="accent1">
                              <a:lumMod val="75000"/>
                            </a:schemeClr>
                          </a:solidFill>
                        </a:rPr>
                        <a:t> </a:t>
                      </a:r>
                      <a:r>
                        <a:rPr lang="en-US" sz="1600" b="0" dirty="0" err="1">
                          <a:solidFill>
                            <a:schemeClr val="accent1">
                              <a:lumMod val="75000"/>
                            </a:schemeClr>
                          </a:solidFill>
                        </a:rPr>
                        <a:t>povećava</a:t>
                      </a:r>
                      <a:r>
                        <a:rPr lang="en-US" sz="1600" b="0" dirty="0">
                          <a:solidFill>
                            <a:schemeClr val="accent1">
                              <a:lumMod val="75000"/>
                            </a:schemeClr>
                          </a:solidFill>
                        </a:rPr>
                        <a:t> </a:t>
                      </a:r>
                      <a:r>
                        <a:rPr lang="en-US" sz="1600" b="1" dirty="0" err="1">
                          <a:solidFill>
                            <a:schemeClr val="accent1">
                              <a:lumMod val="75000"/>
                            </a:schemeClr>
                          </a:solidFill>
                        </a:rPr>
                        <a:t>osetljivost</a:t>
                      </a:r>
                      <a:r>
                        <a:rPr lang="en-US" sz="1600" b="1" dirty="0">
                          <a:solidFill>
                            <a:schemeClr val="accent1">
                              <a:lumMod val="75000"/>
                            </a:schemeClr>
                          </a:solidFill>
                        </a:rPr>
                        <a:t> </a:t>
                      </a:r>
                      <a:r>
                        <a:rPr lang="en-US" sz="1600" b="1" dirty="0" err="1">
                          <a:solidFill>
                            <a:schemeClr val="accent1">
                              <a:lumMod val="75000"/>
                            </a:schemeClr>
                          </a:solidFill>
                        </a:rPr>
                        <a:t>na</a:t>
                      </a:r>
                      <a:r>
                        <a:rPr lang="en-US" sz="1600" b="1" dirty="0">
                          <a:solidFill>
                            <a:schemeClr val="accent1">
                              <a:lumMod val="75000"/>
                            </a:schemeClr>
                          </a:solidFill>
                        </a:rPr>
                        <a:t> </a:t>
                      </a:r>
                      <a:r>
                        <a:rPr lang="en-US" sz="1600" b="1" dirty="0" err="1">
                          <a:solidFill>
                            <a:schemeClr val="accent1">
                              <a:lumMod val="75000"/>
                            </a:schemeClr>
                          </a:solidFill>
                        </a:rPr>
                        <a:t>toplotni</a:t>
                      </a:r>
                      <a:r>
                        <a:rPr lang="en-US" sz="1600" b="1" dirty="0">
                          <a:solidFill>
                            <a:schemeClr val="accent1">
                              <a:lumMod val="75000"/>
                            </a:schemeClr>
                          </a:solidFill>
                        </a:rPr>
                        <a:t> </a:t>
                      </a:r>
                      <a:r>
                        <a:rPr lang="en-US" sz="1600" b="1" dirty="0" err="1">
                          <a:solidFill>
                            <a:schemeClr val="accent1">
                              <a:lumMod val="75000"/>
                            </a:schemeClr>
                          </a:solidFill>
                        </a:rPr>
                        <a:t>stres</a:t>
                      </a:r>
                      <a:r>
                        <a:rPr lang="en-US" sz="1600" b="1" dirty="0">
                          <a:solidFill>
                            <a:schemeClr val="accent1">
                              <a:lumMod val="75000"/>
                            </a:schemeClr>
                          </a:solidFill>
                        </a:rPr>
                        <a:t> </a:t>
                      </a:r>
                      <a:r>
                        <a:rPr lang="en-US" sz="1600" b="0" dirty="0" err="1">
                          <a:solidFill>
                            <a:schemeClr val="accent1">
                              <a:lumMod val="75000"/>
                            </a:schemeClr>
                          </a:solidFill>
                        </a:rPr>
                        <a:t>i</a:t>
                      </a:r>
                      <a:r>
                        <a:rPr lang="en-US" sz="1600" b="0" dirty="0">
                          <a:solidFill>
                            <a:schemeClr val="accent1">
                              <a:lumMod val="75000"/>
                            </a:schemeClr>
                          </a:solidFill>
                        </a:rPr>
                        <a:t> </a:t>
                      </a:r>
                      <a:r>
                        <a:rPr lang="en-US" sz="1600" b="0" dirty="0" err="1">
                          <a:solidFill>
                            <a:schemeClr val="accent1">
                              <a:lumMod val="75000"/>
                            </a:schemeClr>
                          </a:solidFill>
                        </a:rPr>
                        <a:t>rizik</a:t>
                      </a:r>
                      <a:r>
                        <a:rPr lang="en-US" sz="1600" b="0" dirty="0">
                          <a:solidFill>
                            <a:schemeClr val="accent1">
                              <a:lumMod val="75000"/>
                            </a:schemeClr>
                          </a:solidFill>
                        </a:rPr>
                        <a:t> od </a:t>
                      </a:r>
                      <a:r>
                        <a:rPr lang="en-US" sz="1600" b="1" dirty="0" err="1">
                          <a:solidFill>
                            <a:schemeClr val="accent1">
                              <a:lumMod val="75000"/>
                            </a:schemeClr>
                          </a:solidFill>
                        </a:rPr>
                        <a:t>bolesti</a:t>
                      </a:r>
                      <a:r>
                        <a:rPr lang="en-US" sz="1600" b="1" dirty="0">
                          <a:solidFill>
                            <a:schemeClr val="accent1">
                              <a:lumMod val="75000"/>
                            </a:schemeClr>
                          </a:solidFill>
                        </a:rPr>
                        <a:t> </a:t>
                      </a:r>
                      <a:r>
                        <a:rPr lang="en-US" sz="1600" b="1" dirty="0" err="1">
                          <a:solidFill>
                            <a:schemeClr val="accent1">
                              <a:lumMod val="75000"/>
                            </a:schemeClr>
                          </a:solidFill>
                        </a:rPr>
                        <a:t>ili</a:t>
                      </a:r>
                      <a:r>
                        <a:rPr lang="en-US" sz="1600" b="1" dirty="0">
                          <a:solidFill>
                            <a:schemeClr val="accent1">
                              <a:lumMod val="75000"/>
                            </a:schemeClr>
                          </a:solidFill>
                        </a:rPr>
                        <a:t> </a:t>
                      </a:r>
                      <a:r>
                        <a:rPr lang="en-US" sz="1600" b="1" dirty="0" err="1">
                          <a:solidFill>
                            <a:schemeClr val="accent1">
                              <a:lumMod val="75000"/>
                            </a:schemeClr>
                          </a:solidFill>
                        </a:rPr>
                        <a:t>povreda</a:t>
                      </a:r>
                      <a:r>
                        <a:rPr lang="en-US" sz="1600" b="1" dirty="0">
                          <a:solidFill>
                            <a:schemeClr val="accent1">
                              <a:lumMod val="75000"/>
                            </a:schemeClr>
                          </a:solidFill>
                        </a:rPr>
                        <a:t> </a:t>
                      </a:r>
                      <a:r>
                        <a:rPr lang="en-US" sz="1600" b="1" dirty="0" err="1">
                          <a:solidFill>
                            <a:schemeClr val="accent1">
                              <a:lumMod val="75000"/>
                            </a:schemeClr>
                          </a:solidFill>
                        </a:rPr>
                        <a:t>izazvanih</a:t>
                      </a:r>
                      <a:r>
                        <a:rPr lang="en-US" sz="1600" b="1" dirty="0">
                          <a:solidFill>
                            <a:schemeClr val="accent1">
                              <a:lumMod val="75000"/>
                            </a:schemeClr>
                          </a:solidFill>
                        </a:rPr>
                        <a:t> </a:t>
                      </a:r>
                      <a:r>
                        <a:rPr lang="en-US" sz="1600" b="1" dirty="0" err="1">
                          <a:solidFill>
                            <a:schemeClr val="accent1">
                              <a:lumMod val="75000"/>
                            </a:schemeClr>
                          </a:solidFill>
                        </a:rPr>
                        <a:t>toplotom</a:t>
                      </a:r>
                      <a:r>
                        <a:rPr lang="en-US" sz="1600" b="0" dirty="0">
                          <a:solidFill>
                            <a:schemeClr val="accent1">
                              <a:lumMod val="75000"/>
                            </a:schemeClr>
                          </a:solidFill>
                        </a:rPr>
                        <a:t>; </a:t>
                      </a:r>
                      <a:r>
                        <a:rPr lang="en-US" sz="1600" b="0" dirty="0" err="1">
                          <a:solidFill>
                            <a:schemeClr val="accent1">
                              <a:lumMod val="75000"/>
                            </a:schemeClr>
                          </a:solidFill>
                        </a:rPr>
                        <a:t>gojazni</a:t>
                      </a:r>
                      <a:r>
                        <a:rPr lang="en-US" sz="1600" b="0" dirty="0">
                          <a:solidFill>
                            <a:schemeClr val="accent1">
                              <a:lumMod val="75000"/>
                            </a:schemeClr>
                          </a:solidFill>
                        </a:rPr>
                        <a:t> </a:t>
                      </a:r>
                      <a:r>
                        <a:rPr lang="en-US" sz="1600" b="0" dirty="0" err="1">
                          <a:solidFill>
                            <a:schemeClr val="accent1">
                              <a:lumMod val="75000"/>
                            </a:schemeClr>
                          </a:solidFill>
                        </a:rPr>
                        <a:t>stariji</a:t>
                      </a:r>
                      <a:r>
                        <a:rPr lang="en-US" sz="1600" b="0" dirty="0">
                          <a:solidFill>
                            <a:schemeClr val="accent1">
                              <a:lumMod val="75000"/>
                            </a:schemeClr>
                          </a:solidFill>
                        </a:rPr>
                        <a:t> </a:t>
                      </a:r>
                      <a:r>
                        <a:rPr lang="en-US" sz="1600" b="0" dirty="0" err="1">
                          <a:solidFill>
                            <a:schemeClr val="accent1">
                              <a:lumMod val="75000"/>
                            </a:schemeClr>
                          </a:solidFill>
                        </a:rPr>
                        <a:t>odrasli</a:t>
                      </a:r>
                      <a:r>
                        <a:rPr lang="en-US" sz="1600" b="0" dirty="0">
                          <a:solidFill>
                            <a:schemeClr val="accent1">
                              <a:lumMod val="75000"/>
                            </a:schemeClr>
                          </a:solidFill>
                        </a:rPr>
                        <a:t> </a:t>
                      </a:r>
                      <a:r>
                        <a:rPr lang="en-US" sz="1600" b="0" dirty="0" err="1">
                          <a:solidFill>
                            <a:schemeClr val="accent1">
                              <a:lumMod val="75000"/>
                            </a:schemeClr>
                          </a:solidFill>
                        </a:rPr>
                        <a:t>imaju</a:t>
                      </a:r>
                      <a:r>
                        <a:rPr lang="en-US" sz="1600" b="0" dirty="0">
                          <a:solidFill>
                            <a:schemeClr val="accent1">
                              <a:lumMod val="75000"/>
                            </a:schemeClr>
                          </a:solidFill>
                        </a:rPr>
                        <a:t> </a:t>
                      </a:r>
                      <a:r>
                        <a:rPr lang="en-US" sz="1600" b="0" dirty="0" err="1">
                          <a:solidFill>
                            <a:schemeClr val="accent1">
                              <a:lumMod val="75000"/>
                            </a:schemeClr>
                          </a:solidFill>
                        </a:rPr>
                        <a:t>veću</a:t>
                      </a:r>
                      <a:r>
                        <a:rPr lang="en-US" sz="1600" b="0" dirty="0">
                          <a:solidFill>
                            <a:schemeClr val="accent1">
                              <a:lumMod val="75000"/>
                            </a:schemeClr>
                          </a:solidFill>
                        </a:rPr>
                        <a:t> </a:t>
                      </a:r>
                      <a:r>
                        <a:rPr lang="en-US" sz="1600" b="0" dirty="0" err="1">
                          <a:solidFill>
                            <a:schemeClr val="accent1">
                              <a:lumMod val="75000"/>
                            </a:schemeClr>
                          </a:solidFill>
                        </a:rPr>
                        <a:t>verovatnoću</a:t>
                      </a:r>
                      <a:r>
                        <a:rPr lang="en-US" sz="1600" b="0" dirty="0">
                          <a:solidFill>
                            <a:schemeClr val="accent1">
                              <a:lumMod val="75000"/>
                            </a:schemeClr>
                          </a:solidFill>
                        </a:rPr>
                        <a:t> </a:t>
                      </a:r>
                      <a:r>
                        <a:rPr lang="en-US" sz="1600" b="1" dirty="0">
                          <a:solidFill>
                            <a:schemeClr val="accent1">
                              <a:lumMod val="75000"/>
                            </a:schemeClr>
                          </a:solidFill>
                        </a:rPr>
                        <a:t>da </a:t>
                      </a:r>
                      <a:r>
                        <a:rPr lang="en-US" sz="1600" b="1" dirty="0" err="1">
                          <a:solidFill>
                            <a:schemeClr val="accent1">
                              <a:lumMod val="75000"/>
                            </a:schemeClr>
                          </a:solidFill>
                        </a:rPr>
                        <a:t>umru</a:t>
                      </a:r>
                      <a:r>
                        <a:rPr lang="en-US" sz="1600" b="1" dirty="0">
                          <a:solidFill>
                            <a:schemeClr val="accent1">
                              <a:lumMod val="75000"/>
                            </a:schemeClr>
                          </a:solidFill>
                        </a:rPr>
                        <a:t> </a:t>
                      </a:r>
                      <a:r>
                        <a:rPr lang="en-US" sz="1600" b="1" dirty="0" err="1">
                          <a:solidFill>
                            <a:schemeClr val="accent1">
                              <a:lumMod val="75000"/>
                            </a:schemeClr>
                          </a:solidFill>
                        </a:rPr>
                        <a:t>usled</a:t>
                      </a:r>
                      <a:r>
                        <a:rPr lang="en-US" sz="1600" b="1" dirty="0">
                          <a:solidFill>
                            <a:schemeClr val="accent1">
                              <a:lumMod val="75000"/>
                            </a:schemeClr>
                          </a:solidFill>
                        </a:rPr>
                        <a:t> </a:t>
                      </a:r>
                      <a:r>
                        <a:rPr lang="en-US" sz="1600" b="1" dirty="0" err="1">
                          <a:solidFill>
                            <a:schemeClr val="accent1">
                              <a:lumMod val="75000"/>
                            </a:schemeClr>
                          </a:solidFill>
                        </a:rPr>
                        <a:t>toplotnih</a:t>
                      </a:r>
                      <a:r>
                        <a:rPr lang="en-US" sz="1600" b="1" dirty="0">
                          <a:solidFill>
                            <a:schemeClr val="accent1">
                              <a:lumMod val="75000"/>
                            </a:schemeClr>
                          </a:solidFill>
                        </a:rPr>
                        <a:t> </a:t>
                      </a:r>
                      <a:r>
                        <a:rPr lang="en-US" sz="1600" b="1" dirty="0" err="1">
                          <a:solidFill>
                            <a:schemeClr val="accent1">
                              <a:lumMod val="75000"/>
                            </a:schemeClr>
                          </a:solidFill>
                        </a:rPr>
                        <a:t>talasa</a:t>
                      </a:r>
                      <a:r>
                        <a:rPr lang="en-US" sz="1600" b="0" dirty="0">
                          <a:solidFill>
                            <a:schemeClr val="accent1">
                              <a:lumMod val="75000"/>
                            </a:schemeClr>
                          </a:solidFill>
                        </a:rPr>
                        <a:t>; </a:t>
                      </a:r>
                      <a:r>
                        <a:rPr lang="en-US" sz="1600" b="0" dirty="0" err="1">
                          <a:solidFill>
                            <a:schemeClr val="accent1">
                              <a:lumMod val="75000"/>
                            </a:schemeClr>
                          </a:solidFill>
                        </a:rPr>
                        <a:t>toplotni</a:t>
                      </a:r>
                      <a:r>
                        <a:rPr lang="en-US" sz="1600" b="0" dirty="0">
                          <a:solidFill>
                            <a:schemeClr val="accent1">
                              <a:lumMod val="75000"/>
                            </a:schemeClr>
                          </a:solidFill>
                        </a:rPr>
                        <a:t> </a:t>
                      </a:r>
                      <a:r>
                        <a:rPr lang="en-US" sz="1600" b="0" dirty="0" err="1">
                          <a:solidFill>
                            <a:schemeClr val="accent1">
                              <a:lumMod val="75000"/>
                            </a:schemeClr>
                          </a:solidFill>
                        </a:rPr>
                        <a:t>udar</a:t>
                      </a:r>
                      <a:r>
                        <a:rPr lang="en-US" sz="1600" b="0" dirty="0">
                          <a:solidFill>
                            <a:schemeClr val="accent1">
                              <a:lumMod val="75000"/>
                            </a:schemeClr>
                          </a:solidFill>
                        </a:rPr>
                        <a:t> se </a:t>
                      </a:r>
                      <a:r>
                        <a:rPr lang="en-US" sz="1600" b="0" dirty="0" err="1">
                          <a:solidFill>
                            <a:schemeClr val="accent1">
                              <a:lumMod val="75000"/>
                            </a:schemeClr>
                          </a:solidFill>
                        </a:rPr>
                        <a:t>javlja</a:t>
                      </a:r>
                      <a:r>
                        <a:rPr lang="en-US" sz="1600" b="0" dirty="0">
                          <a:solidFill>
                            <a:schemeClr val="accent1">
                              <a:lumMod val="75000"/>
                            </a:schemeClr>
                          </a:solidFill>
                        </a:rPr>
                        <a:t> </a:t>
                      </a:r>
                      <a:r>
                        <a:rPr lang="en-US" sz="1600" b="0" dirty="0" err="1">
                          <a:solidFill>
                            <a:schemeClr val="accent1">
                              <a:lumMod val="75000"/>
                            </a:schemeClr>
                          </a:solidFill>
                        </a:rPr>
                        <a:t>mnogo</a:t>
                      </a:r>
                      <a:r>
                        <a:rPr lang="en-US" sz="1600" b="0" dirty="0">
                          <a:solidFill>
                            <a:schemeClr val="accent1">
                              <a:lumMod val="75000"/>
                            </a:schemeClr>
                          </a:solidFill>
                        </a:rPr>
                        <a:t> </a:t>
                      </a:r>
                      <a:r>
                        <a:rPr lang="en-US" sz="1600" b="0" dirty="0" err="1">
                          <a:solidFill>
                            <a:schemeClr val="accent1">
                              <a:lumMod val="75000"/>
                            </a:schemeClr>
                          </a:solidFill>
                        </a:rPr>
                        <a:t>češće</a:t>
                      </a:r>
                      <a:r>
                        <a:rPr lang="en-US" sz="1600" b="0" dirty="0">
                          <a:solidFill>
                            <a:schemeClr val="accent1">
                              <a:lumMod val="75000"/>
                            </a:schemeClr>
                          </a:solidFill>
                        </a:rPr>
                        <a:t> </a:t>
                      </a:r>
                      <a:r>
                        <a:rPr lang="en-US" sz="1600" b="0" dirty="0" err="1">
                          <a:solidFill>
                            <a:schemeClr val="accent1">
                              <a:lumMod val="75000"/>
                            </a:schemeClr>
                          </a:solidFill>
                        </a:rPr>
                        <a:t>kod</a:t>
                      </a:r>
                      <a:r>
                        <a:rPr lang="en-US" sz="1600" b="0" dirty="0">
                          <a:solidFill>
                            <a:schemeClr val="accent1">
                              <a:lumMod val="75000"/>
                            </a:schemeClr>
                          </a:solidFill>
                        </a:rPr>
                        <a:t> </a:t>
                      </a:r>
                      <a:r>
                        <a:rPr lang="en-US" sz="1600" b="0" dirty="0" err="1">
                          <a:solidFill>
                            <a:schemeClr val="accent1">
                              <a:lumMod val="75000"/>
                            </a:schemeClr>
                          </a:solidFill>
                        </a:rPr>
                        <a:t>gojaznih</a:t>
                      </a:r>
                      <a:r>
                        <a:rPr lang="en-US" sz="1600" b="0" dirty="0">
                          <a:solidFill>
                            <a:schemeClr val="accent1">
                              <a:lumMod val="75000"/>
                            </a:schemeClr>
                          </a:solidFill>
                        </a:rPr>
                        <a:t> </a:t>
                      </a:r>
                      <a:r>
                        <a:rPr lang="en-US" sz="1600" b="0" dirty="0" err="1">
                          <a:solidFill>
                            <a:schemeClr val="accent1">
                              <a:lumMod val="75000"/>
                            </a:schemeClr>
                          </a:solidFill>
                        </a:rPr>
                        <a:t>i</a:t>
                      </a:r>
                      <a:r>
                        <a:rPr lang="en-US" sz="1600" b="0" dirty="0">
                          <a:solidFill>
                            <a:schemeClr val="accent1">
                              <a:lumMod val="75000"/>
                            </a:schemeClr>
                          </a:solidFill>
                        </a:rPr>
                        <a:t> </a:t>
                      </a:r>
                      <a:r>
                        <a:rPr lang="en-US" sz="1600" b="0" dirty="0" err="1">
                          <a:solidFill>
                            <a:schemeClr val="accent1">
                              <a:lumMod val="75000"/>
                            </a:schemeClr>
                          </a:solidFill>
                        </a:rPr>
                        <a:t>prekomernih</a:t>
                      </a:r>
                      <a:r>
                        <a:rPr lang="en-US" sz="1600" b="0" dirty="0">
                          <a:solidFill>
                            <a:schemeClr val="accent1">
                              <a:lumMod val="75000"/>
                            </a:schemeClr>
                          </a:solidFill>
                        </a:rPr>
                        <a:t>; </a:t>
                      </a:r>
                      <a:r>
                        <a:rPr lang="en-US" sz="1600" b="1" dirty="0" err="1">
                          <a:solidFill>
                            <a:schemeClr val="accent1">
                              <a:lumMod val="75000"/>
                            </a:schemeClr>
                          </a:solidFill>
                        </a:rPr>
                        <a:t>povećano</a:t>
                      </a:r>
                      <a:r>
                        <a:rPr lang="en-US" sz="1600" b="1" dirty="0">
                          <a:solidFill>
                            <a:schemeClr val="accent1">
                              <a:lumMod val="75000"/>
                            </a:schemeClr>
                          </a:solidFill>
                        </a:rPr>
                        <a:t> </a:t>
                      </a:r>
                      <a:r>
                        <a:rPr lang="en-US" sz="1600" b="1" dirty="0" err="1">
                          <a:solidFill>
                            <a:schemeClr val="accent1">
                              <a:lumMod val="75000"/>
                            </a:schemeClr>
                          </a:solidFill>
                        </a:rPr>
                        <a:t>zagađenje</a:t>
                      </a:r>
                      <a:r>
                        <a:rPr lang="en-US" sz="1600" b="1" dirty="0">
                          <a:solidFill>
                            <a:schemeClr val="accent1">
                              <a:lumMod val="75000"/>
                            </a:schemeClr>
                          </a:solidFill>
                        </a:rPr>
                        <a:t> </a:t>
                      </a:r>
                      <a:r>
                        <a:rPr lang="en-US" sz="1600" b="1" dirty="0" err="1">
                          <a:solidFill>
                            <a:schemeClr val="accent1">
                              <a:lumMod val="75000"/>
                            </a:schemeClr>
                          </a:solidFill>
                        </a:rPr>
                        <a:t>vazduha</a:t>
                      </a:r>
                      <a:r>
                        <a:rPr lang="en-US" sz="1600" b="1" dirty="0">
                          <a:solidFill>
                            <a:schemeClr val="accent1">
                              <a:lumMod val="75000"/>
                            </a:schemeClr>
                          </a:solidFill>
                        </a:rPr>
                        <a:t> </a:t>
                      </a:r>
                      <a:r>
                        <a:rPr lang="en-US" sz="1600" b="1" dirty="0" err="1">
                          <a:solidFill>
                            <a:schemeClr val="accent1">
                              <a:lumMod val="75000"/>
                            </a:schemeClr>
                          </a:solidFill>
                        </a:rPr>
                        <a:t>ambijentalnim</a:t>
                      </a:r>
                      <a:r>
                        <a:rPr lang="en-US" sz="1600" b="1" dirty="0">
                          <a:solidFill>
                            <a:schemeClr val="accent1">
                              <a:lumMod val="75000"/>
                            </a:schemeClr>
                          </a:solidFill>
                        </a:rPr>
                        <a:t> PM 2,5 </a:t>
                      </a:r>
                      <a:r>
                        <a:rPr lang="en-US" sz="1600" b="0" dirty="0" err="1">
                          <a:solidFill>
                            <a:schemeClr val="accent1">
                              <a:lumMod val="75000"/>
                            </a:schemeClr>
                          </a:solidFill>
                        </a:rPr>
                        <a:t>povezano</a:t>
                      </a:r>
                      <a:r>
                        <a:rPr lang="en-US" sz="1600" b="0" dirty="0">
                          <a:solidFill>
                            <a:schemeClr val="accent1">
                              <a:lumMod val="75000"/>
                            </a:schemeClr>
                          </a:solidFill>
                        </a:rPr>
                        <a:t> je </a:t>
                      </a:r>
                      <a:r>
                        <a:rPr lang="en-US" sz="1600" b="0" dirty="0" err="1">
                          <a:solidFill>
                            <a:schemeClr val="accent1">
                              <a:lumMod val="75000"/>
                            </a:schemeClr>
                          </a:solidFill>
                        </a:rPr>
                        <a:t>sa</a:t>
                      </a:r>
                      <a:r>
                        <a:rPr lang="en-US" sz="1600" b="0" dirty="0">
                          <a:solidFill>
                            <a:schemeClr val="accent1">
                              <a:lumMod val="75000"/>
                            </a:schemeClr>
                          </a:solidFill>
                        </a:rPr>
                        <a:t> </a:t>
                      </a:r>
                      <a:r>
                        <a:rPr lang="en-US" sz="1600" b="0" dirty="0" err="1">
                          <a:solidFill>
                            <a:schemeClr val="accent1">
                              <a:lumMod val="75000"/>
                            </a:schemeClr>
                          </a:solidFill>
                        </a:rPr>
                        <a:t>smanjenom</a:t>
                      </a:r>
                      <a:r>
                        <a:rPr lang="en-US" sz="1600" b="0" dirty="0">
                          <a:solidFill>
                            <a:schemeClr val="accent1">
                              <a:lumMod val="75000"/>
                            </a:schemeClr>
                          </a:solidFill>
                        </a:rPr>
                        <a:t> </a:t>
                      </a:r>
                      <a:r>
                        <a:rPr lang="en-US" sz="1600" b="0" dirty="0" err="1">
                          <a:solidFill>
                            <a:schemeClr val="accent1">
                              <a:lumMod val="75000"/>
                            </a:schemeClr>
                          </a:solidFill>
                        </a:rPr>
                        <a:t>fizičkom</a:t>
                      </a:r>
                      <a:r>
                        <a:rPr lang="en-US" sz="1600" b="0" dirty="0">
                          <a:solidFill>
                            <a:schemeClr val="accent1">
                              <a:lumMod val="75000"/>
                            </a:schemeClr>
                          </a:solidFill>
                        </a:rPr>
                        <a:t> </a:t>
                      </a:r>
                      <a:r>
                        <a:rPr lang="en-US" sz="1600" b="0" dirty="0" err="1">
                          <a:solidFill>
                            <a:schemeClr val="accent1">
                              <a:lumMod val="75000"/>
                            </a:schemeClr>
                          </a:solidFill>
                        </a:rPr>
                        <a:t>aktivnošću</a:t>
                      </a:r>
                      <a:r>
                        <a:rPr lang="en-US" sz="1600" b="0" dirty="0">
                          <a:solidFill>
                            <a:schemeClr val="accent1">
                              <a:lumMod val="75000"/>
                            </a:schemeClr>
                          </a:solidFill>
                        </a:rPr>
                        <a:t> </a:t>
                      </a:r>
                      <a:r>
                        <a:rPr lang="en-US" sz="1600" b="0" dirty="0" err="1">
                          <a:solidFill>
                            <a:schemeClr val="accent1">
                              <a:lumMod val="75000"/>
                            </a:schemeClr>
                          </a:solidFill>
                        </a:rPr>
                        <a:t>i</a:t>
                      </a:r>
                      <a:r>
                        <a:rPr lang="en-US" sz="1600" b="0" dirty="0">
                          <a:solidFill>
                            <a:schemeClr val="accent1">
                              <a:lumMod val="75000"/>
                            </a:schemeClr>
                          </a:solidFill>
                        </a:rPr>
                        <a:t> </a:t>
                      </a:r>
                      <a:r>
                        <a:rPr lang="en-US" sz="1600" b="0" dirty="0" err="1">
                          <a:solidFill>
                            <a:schemeClr val="accent1">
                              <a:lumMod val="75000"/>
                            </a:schemeClr>
                          </a:solidFill>
                        </a:rPr>
                        <a:t>posledično</a:t>
                      </a:r>
                      <a:r>
                        <a:rPr lang="en-US" sz="1600" b="0" dirty="0">
                          <a:solidFill>
                            <a:schemeClr val="accent1">
                              <a:lumMod val="75000"/>
                            </a:schemeClr>
                          </a:solidFill>
                        </a:rPr>
                        <a:t> </a:t>
                      </a:r>
                      <a:r>
                        <a:rPr lang="en-US" sz="1600" b="0" dirty="0" err="1">
                          <a:solidFill>
                            <a:schemeClr val="accent1">
                              <a:lumMod val="75000"/>
                            </a:schemeClr>
                          </a:solidFill>
                        </a:rPr>
                        <a:t>povećanjem</a:t>
                      </a:r>
                      <a:r>
                        <a:rPr lang="en-US" sz="1600" b="0" dirty="0">
                          <a:solidFill>
                            <a:schemeClr val="accent1">
                              <a:lumMod val="75000"/>
                            </a:schemeClr>
                          </a:solidFill>
                        </a:rPr>
                        <a:t> stope </a:t>
                      </a:r>
                      <a:r>
                        <a:rPr lang="en-US" sz="1600" b="0" dirty="0" err="1">
                          <a:solidFill>
                            <a:schemeClr val="accent1">
                              <a:lumMod val="75000"/>
                            </a:schemeClr>
                          </a:solidFill>
                        </a:rPr>
                        <a:t>gojaznosti</a:t>
                      </a:r>
                      <a:r>
                        <a:rPr lang="en-US" sz="1600" b="0" dirty="0">
                          <a:solidFill>
                            <a:schemeClr val="accent1">
                              <a:lumMod val="75000"/>
                            </a:schemeClr>
                          </a:solidFill>
                        </a:rPr>
                        <a:t>.</a:t>
                      </a:r>
                      <a:endParaRPr lang="ru-RU" sz="1600" b="0" dirty="0">
                        <a:solidFill>
                          <a:schemeClr val="accent1">
                            <a:lumMod val="75000"/>
                          </a:schemeClr>
                        </a:solidFill>
                      </a:endParaRP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607780028"/>
                  </a:ext>
                </a:extLst>
              </a:tr>
              <a:tr h="1359212">
                <a:tc>
                  <a:txBody>
                    <a:bodyPr/>
                    <a:lstStyle/>
                    <a:p>
                      <a:pPr algn="ctr"/>
                      <a:r>
                        <a:rPr lang="en-US" sz="1800" b="1" dirty="0" err="1">
                          <a:solidFill>
                            <a:schemeClr val="accent1">
                              <a:lumMod val="75000"/>
                            </a:schemeClr>
                          </a:solidFill>
                        </a:rPr>
                        <a:t>Metabolički</a:t>
                      </a:r>
                      <a:r>
                        <a:rPr lang="en-US" sz="1800" b="1" dirty="0">
                          <a:solidFill>
                            <a:schemeClr val="accent1">
                              <a:lumMod val="75000"/>
                            </a:schemeClr>
                          </a:solidFill>
                        </a:rPr>
                        <a:t> </a:t>
                      </a:r>
                      <a:r>
                        <a:rPr lang="en-US" sz="1800" b="1" dirty="0" err="1">
                          <a:solidFill>
                            <a:schemeClr val="accent1">
                              <a:lumMod val="75000"/>
                            </a:schemeClr>
                          </a:solidFill>
                        </a:rPr>
                        <a:t>sindrom</a:t>
                      </a:r>
                      <a:endParaRPr lang="en-US" sz="1800" b="1" dirty="0">
                        <a:solidFill>
                          <a:schemeClr val="accent1">
                            <a:lumMod val="75000"/>
                          </a:schemeClr>
                        </a:solidFill>
                      </a:endParaRPr>
                    </a:p>
                    <a:p>
                      <a:pPr algn="ctr"/>
                      <a:r>
                        <a:rPr lang="sr-Cyrl-RS" sz="1800" b="1" dirty="0">
                          <a:solidFill>
                            <a:schemeClr val="accent1">
                              <a:lumMod val="75000"/>
                            </a:schemeClr>
                          </a:solidFill>
                        </a:rPr>
                        <a:t>(</a:t>
                      </a:r>
                      <a:r>
                        <a:rPr lang="en-US" sz="1800" b="1" dirty="0" err="1">
                          <a:solidFill>
                            <a:schemeClr val="accent1">
                              <a:lumMod val="75000"/>
                            </a:schemeClr>
                          </a:solidFill>
                        </a:rPr>
                        <a:t>MetS</a:t>
                      </a:r>
                      <a:r>
                        <a:rPr lang="en-US" sz="1800" b="1" dirty="0">
                          <a:solidFill>
                            <a:schemeClr val="accent1">
                              <a:lumMod val="75000"/>
                            </a:schemeClr>
                          </a:solidFill>
                        </a:rPr>
                        <a:t>)</a:t>
                      </a:r>
                      <a:endParaRPr lang="en-US" sz="1800" dirty="0">
                        <a:solidFill>
                          <a:schemeClr val="accent1">
                            <a:lumMod val="75000"/>
                          </a:schemeClr>
                        </a:solidFill>
                      </a:endParaRP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en-US" sz="1600" dirty="0" err="1">
                          <a:solidFill>
                            <a:schemeClr val="accent1">
                              <a:lumMod val="75000"/>
                            </a:schemeClr>
                          </a:solidFill>
                        </a:rPr>
                        <a:t>Prevalenca</a:t>
                      </a:r>
                      <a:r>
                        <a:rPr lang="en-US" sz="1600" dirty="0">
                          <a:solidFill>
                            <a:schemeClr val="accent1">
                              <a:lumMod val="75000"/>
                            </a:schemeClr>
                          </a:solidFill>
                        </a:rPr>
                        <a:t> </a:t>
                      </a:r>
                      <a:r>
                        <a:rPr lang="en-US" sz="1600" dirty="0" err="1">
                          <a:solidFill>
                            <a:schemeClr val="accent1">
                              <a:lumMod val="75000"/>
                            </a:schemeClr>
                          </a:solidFill>
                        </a:rPr>
                        <a:t>MetS</a:t>
                      </a:r>
                      <a:r>
                        <a:rPr lang="en-US" sz="1600" dirty="0">
                          <a:solidFill>
                            <a:schemeClr val="accent1">
                              <a:lumMod val="75000"/>
                            </a:schemeClr>
                          </a:solidFill>
                        </a:rPr>
                        <a:t> je </a:t>
                      </a:r>
                      <a:r>
                        <a:rPr lang="en-US" sz="1600" b="1" dirty="0">
                          <a:solidFill>
                            <a:schemeClr val="accent1">
                              <a:lumMod val="75000"/>
                            </a:schemeClr>
                          </a:solidFill>
                        </a:rPr>
                        <a:t>20-30%</a:t>
                      </a:r>
                      <a:r>
                        <a:rPr lang="en-US" sz="1600" dirty="0">
                          <a:solidFill>
                            <a:schemeClr val="accent1">
                              <a:lumMod val="75000"/>
                            </a:schemeClr>
                          </a:solidFill>
                        </a:rPr>
                        <a:t> </a:t>
                      </a:r>
                      <a:r>
                        <a:rPr lang="en-US" sz="1600" b="1" dirty="0" err="1">
                          <a:solidFill>
                            <a:schemeClr val="accent1">
                              <a:lumMod val="75000"/>
                            </a:schemeClr>
                          </a:solidFill>
                        </a:rPr>
                        <a:t>odraslih</a:t>
                      </a:r>
                      <a:r>
                        <a:rPr lang="en-US" sz="1600" dirty="0">
                          <a:solidFill>
                            <a:schemeClr val="accent1">
                              <a:lumMod val="75000"/>
                            </a:schemeClr>
                          </a:solidFill>
                        </a:rPr>
                        <a:t> u </a:t>
                      </a:r>
                      <a:r>
                        <a:rPr lang="en-US" sz="1600" dirty="0" err="1">
                          <a:solidFill>
                            <a:schemeClr val="accent1">
                              <a:lumMod val="75000"/>
                            </a:schemeClr>
                          </a:solidFill>
                        </a:rPr>
                        <a:t>većini</a:t>
                      </a:r>
                      <a:r>
                        <a:rPr lang="en-US" sz="1600" dirty="0">
                          <a:solidFill>
                            <a:schemeClr val="accent1">
                              <a:lumMod val="75000"/>
                            </a:schemeClr>
                          </a:solidFill>
                        </a:rPr>
                        <a:t> </a:t>
                      </a:r>
                      <a:r>
                        <a:rPr lang="en-US" sz="1600" dirty="0" err="1">
                          <a:solidFill>
                            <a:schemeClr val="accent1">
                              <a:lumMod val="75000"/>
                            </a:schemeClr>
                          </a:solidFill>
                        </a:rPr>
                        <a:t>zemalja</a:t>
                      </a:r>
                      <a:r>
                        <a:rPr lang="en-US" sz="1600" dirty="0">
                          <a:solidFill>
                            <a:schemeClr val="accent1">
                              <a:lumMod val="75000"/>
                            </a:schemeClr>
                          </a:solidFill>
                        </a:rPr>
                        <a:t> </a:t>
                      </a:r>
                      <a:r>
                        <a:rPr lang="en-US" sz="1600" dirty="0" err="1">
                          <a:solidFill>
                            <a:schemeClr val="accent1">
                              <a:lumMod val="75000"/>
                            </a:schemeClr>
                          </a:solidFill>
                        </a:rPr>
                        <a:t>širom</a:t>
                      </a:r>
                      <a:r>
                        <a:rPr lang="en-US" sz="1600" dirty="0">
                          <a:solidFill>
                            <a:schemeClr val="accent1">
                              <a:lumMod val="75000"/>
                            </a:schemeClr>
                          </a:solidFill>
                        </a:rPr>
                        <a:t> </a:t>
                      </a:r>
                      <a:r>
                        <a:rPr lang="en-US" sz="1600" dirty="0" err="1">
                          <a:solidFill>
                            <a:schemeClr val="accent1">
                              <a:lumMod val="75000"/>
                            </a:schemeClr>
                          </a:solidFill>
                        </a:rPr>
                        <a:t>sveta</a:t>
                      </a:r>
                      <a:r>
                        <a:rPr lang="en-US" sz="1600" dirty="0">
                          <a:solidFill>
                            <a:schemeClr val="accent1">
                              <a:lumMod val="75000"/>
                            </a:schemeClr>
                          </a:solidFill>
                        </a:rPr>
                        <a:t>. </a:t>
                      </a:r>
                      <a:r>
                        <a:rPr lang="en-US" sz="1600" b="1" dirty="0">
                          <a:solidFill>
                            <a:schemeClr val="accent1">
                              <a:lumMod val="75000"/>
                            </a:schemeClr>
                          </a:solidFill>
                        </a:rPr>
                        <a:t>2020</a:t>
                      </a:r>
                      <a:r>
                        <a:rPr lang="en-US" sz="1600" dirty="0">
                          <a:solidFill>
                            <a:schemeClr val="accent1">
                              <a:lumMod val="75000"/>
                            </a:schemeClr>
                          </a:solidFill>
                        </a:rPr>
                        <a:t>. </a:t>
                      </a:r>
                      <a:r>
                        <a:rPr lang="en-US" sz="1600" b="1" dirty="0">
                          <a:solidFill>
                            <a:schemeClr val="accent1">
                              <a:lumMod val="75000"/>
                            </a:schemeClr>
                          </a:solidFill>
                        </a:rPr>
                        <a:t>god</a:t>
                      </a:r>
                      <a:r>
                        <a:rPr lang="en-US" sz="1600" dirty="0">
                          <a:solidFill>
                            <a:schemeClr val="accent1">
                              <a:lumMod val="75000"/>
                            </a:schemeClr>
                          </a:solidFill>
                        </a:rPr>
                        <a:t>: </a:t>
                      </a:r>
                      <a:r>
                        <a:rPr lang="en-US" sz="1600" dirty="0" err="1">
                          <a:solidFill>
                            <a:schemeClr val="accent1">
                              <a:lumMod val="75000"/>
                            </a:schemeClr>
                          </a:solidFill>
                        </a:rPr>
                        <a:t>oko</a:t>
                      </a:r>
                      <a:r>
                        <a:rPr lang="en-US" sz="1600" dirty="0">
                          <a:solidFill>
                            <a:schemeClr val="accent1">
                              <a:lumMod val="75000"/>
                            </a:schemeClr>
                          </a:solidFill>
                        </a:rPr>
                        <a:t> </a:t>
                      </a:r>
                      <a:r>
                        <a:rPr lang="en-US" sz="1600" b="1" dirty="0">
                          <a:solidFill>
                            <a:schemeClr val="accent1">
                              <a:lumMod val="75000"/>
                            </a:schemeClr>
                          </a:solidFill>
                        </a:rPr>
                        <a:t>3% </a:t>
                      </a:r>
                      <a:r>
                        <a:rPr lang="en-US" sz="1600" b="1" dirty="0" err="1">
                          <a:solidFill>
                            <a:schemeClr val="accent1">
                              <a:lumMod val="75000"/>
                            </a:schemeClr>
                          </a:solidFill>
                        </a:rPr>
                        <a:t>dece</a:t>
                      </a:r>
                      <a:r>
                        <a:rPr lang="en-US" sz="1600" b="1" dirty="0">
                          <a:solidFill>
                            <a:schemeClr val="accent1">
                              <a:lumMod val="75000"/>
                            </a:schemeClr>
                          </a:solidFill>
                        </a:rPr>
                        <a:t> </a:t>
                      </a:r>
                      <a:r>
                        <a:rPr lang="en-US" sz="1600" dirty="0">
                          <a:solidFill>
                            <a:schemeClr val="accent1">
                              <a:lumMod val="75000"/>
                            </a:schemeClr>
                          </a:solidFill>
                        </a:rPr>
                        <a:t>(</a:t>
                      </a:r>
                      <a:r>
                        <a:rPr lang="en-US" sz="1600" dirty="0" err="1">
                          <a:solidFill>
                            <a:schemeClr val="accent1">
                              <a:lumMod val="75000"/>
                            </a:schemeClr>
                          </a:solidFill>
                        </a:rPr>
                        <a:t>oko</a:t>
                      </a:r>
                      <a:r>
                        <a:rPr lang="en-US" sz="1600" dirty="0">
                          <a:solidFill>
                            <a:schemeClr val="accent1">
                              <a:lumMod val="75000"/>
                            </a:schemeClr>
                          </a:solidFill>
                        </a:rPr>
                        <a:t> 25,8 </a:t>
                      </a:r>
                      <a:r>
                        <a:rPr lang="en-US" sz="1600" dirty="0" err="1">
                          <a:solidFill>
                            <a:schemeClr val="accent1">
                              <a:lumMod val="75000"/>
                            </a:schemeClr>
                          </a:solidFill>
                        </a:rPr>
                        <a:t>miliona</a:t>
                      </a:r>
                      <a:r>
                        <a:rPr lang="en-US" sz="1600" dirty="0">
                          <a:solidFill>
                            <a:schemeClr val="accent1">
                              <a:lumMod val="75000"/>
                            </a:schemeClr>
                          </a:solidFill>
                        </a:rPr>
                        <a:t>) </a:t>
                      </a:r>
                      <a:r>
                        <a:rPr lang="en-US" sz="1600" dirty="0" err="1">
                          <a:solidFill>
                            <a:schemeClr val="accent1">
                              <a:lumMod val="75000"/>
                            </a:schemeClr>
                          </a:solidFill>
                        </a:rPr>
                        <a:t>i</a:t>
                      </a:r>
                      <a:r>
                        <a:rPr lang="en-US" sz="1600" dirty="0">
                          <a:solidFill>
                            <a:schemeClr val="accent1">
                              <a:lumMod val="75000"/>
                            </a:schemeClr>
                          </a:solidFill>
                        </a:rPr>
                        <a:t> </a:t>
                      </a:r>
                      <a:r>
                        <a:rPr lang="en-US" sz="1600" b="1" dirty="0">
                          <a:solidFill>
                            <a:schemeClr val="accent1">
                              <a:lumMod val="75000"/>
                            </a:schemeClr>
                          </a:solidFill>
                        </a:rPr>
                        <a:t>5% </a:t>
                      </a:r>
                      <a:r>
                        <a:rPr lang="en-US" sz="1600" b="1" dirty="0" err="1">
                          <a:solidFill>
                            <a:schemeClr val="accent1">
                              <a:lumMod val="75000"/>
                            </a:schemeClr>
                          </a:solidFill>
                        </a:rPr>
                        <a:t>adolescenata</a:t>
                      </a:r>
                      <a:r>
                        <a:rPr lang="en-US" sz="1600" dirty="0">
                          <a:solidFill>
                            <a:schemeClr val="accent1">
                              <a:lumMod val="75000"/>
                            </a:schemeClr>
                          </a:solidFill>
                        </a:rPr>
                        <a:t> (</a:t>
                      </a:r>
                      <a:r>
                        <a:rPr lang="en-US" sz="1600" dirty="0" err="1">
                          <a:solidFill>
                            <a:schemeClr val="accent1">
                              <a:lumMod val="75000"/>
                            </a:schemeClr>
                          </a:solidFill>
                        </a:rPr>
                        <a:t>oko</a:t>
                      </a:r>
                      <a:r>
                        <a:rPr lang="en-US" sz="1600" dirty="0">
                          <a:solidFill>
                            <a:schemeClr val="accent1">
                              <a:lumMod val="75000"/>
                            </a:schemeClr>
                          </a:solidFill>
                        </a:rPr>
                        <a:t> 35,5 </a:t>
                      </a:r>
                      <a:r>
                        <a:rPr lang="en-US" sz="1600" dirty="0" err="1">
                          <a:solidFill>
                            <a:schemeClr val="accent1">
                              <a:lumMod val="75000"/>
                            </a:schemeClr>
                          </a:solidFill>
                        </a:rPr>
                        <a:t>miliona</a:t>
                      </a:r>
                      <a:r>
                        <a:rPr lang="en-US" sz="1600" dirty="0">
                          <a:solidFill>
                            <a:schemeClr val="accent1">
                              <a:lumMod val="75000"/>
                            </a:schemeClr>
                          </a:solidFill>
                        </a:rPr>
                        <a:t>) </a:t>
                      </a:r>
                      <a:r>
                        <a:rPr lang="en-US" sz="1600" dirty="0" err="1">
                          <a:solidFill>
                            <a:schemeClr val="accent1">
                              <a:lumMod val="75000"/>
                            </a:schemeClr>
                          </a:solidFill>
                        </a:rPr>
                        <a:t>imali</a:t>
                      </a:r>
                      <a:r>
                        <a:rPr lang="en-US" sz="1600" dirty="0">
                          <a:solidFill>
                            <a:schemeClr val="accent1">
                              <a:lumMod val="75000"/>
                            </a:schemeClr>
                          </a:solidFill>
                        </a:rPr>
                        <a:t> </a:t>
                      </a:r>
                      <a:r>
                        <a:rPr lang="en-US" sz="1600" dirty="0" err="1">
                          <a:solidFill>
                            <a:schemeClr val="accent1">
                              <a:lumMod val="75000"/>
                            </a:schemeClr>
                          </a:solidFill>
                        </a:rPr>
                        <a:t>su</a:t>
                      </a:r>
                      <a:r>
                        <a:rPr lang="en-US" sz="1600" dirty="0">
                          <a:solidFill>
                            <a:schemeClr val="accent1">
                              <a:lumMod val="75000"/>
                            </a:schemeClr>
                          </a:solidFill>
                        </a:rPr>
                        <a:t> </a:t>
                      </a:r>
                      <a:r>
                        <a:rPr lang="en-US" sz="1600" dirty="0" err="1">
                          <a:solidFill>
                            <a:schemeClr val="accent1">
                              <a:lumMod val="75000"/>
                            </a:schemeClr>
                          </a:solidFill>
                        </a:rPr>
                        <a:t>MetS</a:t>
                      </a:r>
                      <a:endParaRPr lang="ru-RU" sz="1600" dirty="0">
                        <a:solidFill>
                          <a:schemeClr val="accent1">
                            <a:lumMod val="75000"/>
                          </a:schemeClr>
                        </a:solidFill>
                      </a:endParaRP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err="1">
                          <a:solidFill>
                            <a:schemeClr val="accent1">
                              <a:lumMod val="75000"/>
                            </a:schemeClr>
                          </a:solidFill>
                        </a:rPr>
                        <a:t>MetS</a:t>
                      </a:r>
                      <a:r>
                        <a:rPr lang="en-US" sz="1600" dirty="0">
                          <a:solidFill>
                            <a:schemeClr val="accent1">
                              <a:lumMod val="75000"/>
                            </a:schemeClr>
                          </a:solidFill>
                        </a:rPr>
                        <a:t> </a:t>
                      </a:r>
                      <a:r>
                        <a:rPr lang="en-US" sz="1600" dirty="0" err="1">
                          <a:solidFill>
                            <a:schemeClr val="accent1">
                              <a:lumMod val="75000"/>
                            </a:schemeClr>
                          </a:solidFill>
                        </a:rPr>
                        <a:t>će</a:t>
                      </a:r>
                      <a:r>
                        <a:rPr lang="en-US" sz="1600" dirty="0">
                          <a:solidFill>
                            <a:schemeClr val="accent1">
                              <a:lumMod val="75000"/>
                            </a:schemeClr>
                          </a:solidFill>
                        </a:rPr>
                        <a:t> u </a:t>
                      </a:r>
                      <a:r>
                        <a:rPr lang="en-US" sz="1600" dirty="0" err="1">
                          <a:solidFill>
                            <a:schemeClr val="accent1">
                              <a:lumMod val="75000"/>
                            </a:schemeClr>
                          </a:solidFill>
                        </a:rPr>
                        <a:t>budućnosti</a:t>
                      </a:r>
                      <a:r>
                        <a:rPr lang="en-US" sz="1600" dirty="0">
                          <a:solidFill>
                            <a:schemeClr val="accent1">
                              <a:lumMod val="75000"/>
                            </a:schemeClr>
                          </a:solidFill>
                        </a:rPr>
                        <a:t> </a:t>
                      </a:r>
                      <a:r>
                        <a:rPr lang="en-US" sz="1600" dirty="0" err="1">
                          <a:solidFill>
                            <a:schemeClr val="accent1">
                              <a:lumMod val="75000"/>
                            </a:schemeClr>
                          </a:solidFill>
                        </a:rPr>
                        <a:t>biti</a:t>
                      </a:r>
                      <a:r>
                        <a:rPr lang="en-US" sz="1600" dirty="0">
                          <a:solidFill>
                            <a:schemeClr val="accent1">
                              <a:lumMod val="75000"/>
                            </a:schemeClr>
                          </a:solidFill>
                        </a:rPr>
                        <a:t> u </a:t>
                      </a:r>
                      <a:r>
                        <a:rPr lang="en-US" sz="1600" dirty="0" err="1">
                          <a:solidFill>
                            <a:schemeClr val="accent1">
                              <a:lumMod val="75000"/>
                            </a:schemeClr>
                          </a:solidFill>
                        </a:rPr>
                        <a:t>porastu</a:t>
                      </a:r>
                      <a:r>
                        <a:rPr lang="en-US" sz="1600" dirty="0">
                          <a:solidFill>
                            <a:schemeClr val="accent1">
                              <a:lumMod val="75000"/>
                            </a:schemeClr>
                          </a:solidFill>
                        </a:rPr>
                        <a:t>, s </a:t>
                      </a:r>
                      <a:r>
                        <a:rPr lang="en-US" sz="1600" dirty="0" err="1">
                          <a:solidFill>
                            <a:schemeClr val="accent1">
                              <a:lumMod val="75000"/>
                            </a:schemeClr>
                          </a:solidFill>
                        </a:rPr>
                        <a:t>obzirom</a:t>
                      </a:r>
                      <a:r>
                        <a:rPr lang="en-US" sz="1600" dirty="0">
                          <a:solidFill>
                            <a:schemeClr val="accent1">
                              <a:lumMod val="75000"/>
                            </a:schemeClr>
                          </a:solidFill>
                        </a:rPr>
                        <a:t> </a:t>
                      </a:r>
                      <a:r>
                        <a:rPr lang="en-US" sz="1600" dirty="0" err="1">
                          <a:solidFill>
                            <a:schemeClr val="accent1">
                              <a:lumMod val="75000"/>
                            </a:schemeClr>
                          </a:solidFill>
                        </a:rPr>
                        <a:t>na</a:t>
                      </a:r>
                      <a:r>
                        <a:rPr lang="en-US" sz="1600" dirty="0">
                          <a:solidFill>
                            <a:schemeClr val="accent1">
                              <a:lumMod val="75000"/>
                            </a:schemeClr>
                          </a:solidFill>
                        </a:rPr>
                        <a:t> </a:t>
                      </a:r>
                      <a:r>
                        <a:rPr lang="en-US" sz="1600" dirty="0" err="1">
                          <a:solidFill>
                            <a:schemeClr val="accent1">
                              <a:lumMod val="75000"/>
                            </a:schemeClr>
                          </a:solidFill>
                        </a:rPr>
                        <a:t>trenutne</a:t>
                      </a:r>
                      <a:r>
                        <a:rPr lang="en-US" sz="1600" dirty="0">
                          <a:solidFill>
                            <a:schemeClr val="accent1">
                              <a:lumMod val="75000"/>
                            </a:schemeClr>
                          </a:solidFill>
                        </a:rPr>
                        <a:t> </a:t>
                      </a:r>
                      <a:r>
                        <a:rPr lang="en-US" sz="1600" dirty="0" err="1">
                          <a:solidFill>
                            <a:schemeClr val="accent1">
                              <a:lumMod val="75000"/>
                            </a:schemeClr>
                          </a:solidFill>
                        </a:rPr>
                        <a:t>trendove</a:t>
                      </a:r>
                      <a:r>
                        <a:rPr lang="en-US" sz="1600" dirty="0">
                          <a:solidFill>
                            <a:schemeClr val="accent1">
                              <a:lumMod val="75000"/>
                            </a:schemeClr>
                          </a:solidFill>
                        </a:rPr>
                        <a:t> </a:t>
                      </a:r>
                      <a:r>
                        <a:rPr lang="en-US" sz="1600" dirty="0" err="1">
                          <a:solidFill>
                            <a:schemeClr val="accent1">
                              <a:lumMod val="75000"/>
                            </a:schemeClr>
                          </a:solidFill>
                        </a:rPr>
                        <a:t>njegovih</a:t>
                      </a:r>
                      <a:r>
                        <a:rPr lang="en-US" sz="1600" dirty="0">
                          <a:solidFill>
                            <a:schemeClr val="accent1">
                              <a:lumMod val="75000"/>
                            </a:schemeClr>
                          </a:solidFill>
                        </a:rPr>
                        <a:t> </a:t>
                      </a:r>
                      <a:r>
                        <a:rPr lang="en-US" sz="1600" dirty="0" err="1">
                          <a:solidFill>
                            <a:schemeClr val="accent1">
                              <a:lumMod val="75000"/>
                            </a:schemeClr>
                          </a:solidFill>
                        </a:rPr>
                        <a:t>komponenti</a:t>
                      </a:r>
                      <a:r>
                        <a:rPr lang="en-US" sz="1600" dirty="0">
                          <a:solidFill>
                            <a:schemeClr val="accent1">
                              <a:lumMod val="75000"/>
                            </a:schemeClr>
                          </a:solidFill>
                        </a:rPr>
                        <a:t>.</a:t>
                      </a:r>
                      <a:endParaRPr lang="ru-RU" sz="1600" dirty="0">
                        <a:solidFill>
                          <a:schemeClr val="accent1">
                            <a:lumMod val="75000"/>
                          </a:schemeClr>
                        </a:solidFill>
                      </a:endParaRP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err="1">
                          <a:solidFill>
                            <a:schemeClr val="accent1">
                              <a:lumMod val="75000"/>
                            </a:schemeClr>
                          </a:solidFill>
                        </a:rPr>
                        <a:t>Komponente</a:t>
                      </a:r>
                      <a:r>
                        <a:rPr lang="en-US" sz="1600" dirty="0">
                          <a:solidFill>
                            <a:schemeClr val="accent1">
                              <a:lumMod val="75000"/>
                            </a:schemeClr>
                          </a:solidFill>
                        </a:rPr>
                        <a:t> </a:t>
                      </a:r>
                      <a:r>
                        <a:rPr lang="en-US" sz="1600" dirty="0" err="1">
                          <a:solidFill>
                            <a:schemeClr val="accent1">
                              <a:lumMod val="75000"/>
                            </a:schemeClr>
                          </a:solidFill>
                        </a:rPr>
                        <a:t>MetS</a:t>
                      </a:r>
                      <a:r>
                        <a:rPr lang="en-US" sz="1600" dirty="0">
                          <a:solidFill>
                            <a:schemeClr val="accent1">
                              <a:lumMod val="75000"/>
                            </a:schemeClr>
                          </a:solidFill>
                        </a:rPr>
                        <a:t> </a:t>
                      </a:r>
                      <a:r>
                        <a:rPr lang="en-US" sz="1600" dirty="0" err="1">
                          <a:solidFill>
                            <a:schemeClr val="accent1">
                              <a:lumMod val="75000"/>
                            </a:schemeClr>
                          </a:solidFill>
                        </a:rPr>
                        <a:t>povećavaju</a:t>
                      </a:r>
                      <a:r>
                        <a:rPr lang="en-US" sz="1600" dirty="0">
                          <a:solidFill>
                            <a:schemeClr val="accent1">
                              <a:lumMod val="75000"/>
                            </a:schemeClr>
                          </a:solidFill>
                        </a:rPr>
                        <a:t> </a:t>
                      </a:r>
                      <a:r>
                        <a:rPr lang="en-US" sz="1600" b="1" dirty="0" err="1">
                          <a:solidFill>
                            <a:schemeClr val="accent1">
                              <a:lumMod val="75000"/>
                            </a:schemeClr>
                          </a:solidFill>
                        </a:rPr>
                        <a:t>osetljivost</a:t>
                      </a:r>
                      <a:r>
                        <a:rPr lang="en-US" sz="1600" b="1" dirty="0">
                          <a:solidFill>
                            <a:schemeClr val="accent1">
                              <a:lumMod val="75000"/>
                            </a:schemeClr>
                          </a:solidFill>
                        </a:rPr>
                        <a:t> </a:t>
                      </a:r>
                      <a:r>
                        <a:rPr lang="en-US" sz="1600" b="1" dirty="0" err="1">
                          <a:solidFill>
                            <a:schemeClr val="accent1">
                              <a:lumMod val="75000"/>
                            </a:schemeClr>
                          </a:solidFill>
                        </a:rPr>
                        <a:t>na</a:t>
                      </a:r>
                      <a:r>
                        <a:rPr lang="en-US" sz="1600" b="1" dirty="0">
                          <a:solidFill>
                            <a:schemeClr val="accent1">
                              <a:lumMod val="75000"/>
                            </a:schemeClr>
                          </a:solidFill>
                        </a:rPr>
                        <a:t> </a:t>
                      </a:r>
                      <a:r>
                        <a:rPr lang="en-US" sz="1600" b="1" dirty="0" err="1">
                          <a:solidFill>
                            <a:schemeClr val="accent1">
                              <a:lumMod val="75000"/>
                            </a:schemeClr>
                          </a:solidFill>
                        </a:rPr>
                        <a:t>toplotni</a:t>
                      </a:r>
                      <a:r>
                        <a:rPr lang="en-US" sz="1600" b="1" dirty="0">
                          <a:solidFill>
                            <a:schemeClr val="accent1">
                              <a:lumMod val="75000"/>
                            </a:schemeClr>
                          </a:solidFill>
                        </a:rPr>
                        <a:t> </a:t>
                      </a:r>
                      <a:r>
                        <a:rPr lang="en-US" sz="1600" b="1" dirty="0" err="1">
                          <a:solidFill>
                            <a:schemeClr val="accent1">
                              <a:lumMod val="75000"/>
                            </a:schemeClr>
                          </a:solidFill>
                        </a:rPr>
                        <a:t>stres</a:t>
                      </a:r>
                      <a:r>
                        <a:rPr lang="en-US" sz="1600" b="1" dirty="0">
                          <a:solidFill>
                            <a:schemeClr val="accent1">
                              <a:lumMod val="75000"/>
                            </a:schemeClr>
                          </a:solidFill>
                        </a:rPr>
                        <a:t> </a:t>
                      </a:r>
                      <a:r>
                        <a:rPr lang="en-US" sz="1600" b="1" dirty="0" err="1">
                          <a:solidFill>
                            <a:schemeClr val="accent1">
                              <a:lumMod val="75000"/>
                            </a:schemeClr>
                          </a:solidFill>
                        </a:rPr>
                        <a:t>i</a:t>
                      </a:r>
                      <a:r>
                        <a:rPr lang="en-US" sz="1600" b="1" dirty="0">
                          <a:solidFill>
                            <a:schemeClr val="accent1">
                              <a:lumMod val="75000"/>
                            </a:schemeClr>
                          </a:solidFill>
                        </a:rPr>
                        <a:t> </a:t>
                      </a:r>
                      <a:r>
                        <a:rPr lang="en-US" sz="1600" b="1" dirty="0" err="1">
                          <a:solidFill>
                            <a:schemeClr val="accent1">
                              <a:lumMod val="75000"/>
                            </a:schemeClr>
                          </a:solidFill>
                        </a:rPr>
                        <a:t>rizik</a:t>
                      </a:r>
                      <a:r>
                        <a:rPr lang="en-US" sz="1600" b="1" dirty="0">
                          <a:solidFill>
                            <a:schemeClr val="accent1">
                              <a:lumMod val="75000"/>
                            </a:schemeClr>
                          </a:solidFill>
                        </a:rPr>
                        <a:t> od </a:t>
                      </a:r>
                      <a:r>
                        <a:rPr lang="en-US" sz="1600" b="1" dirty="0" err="1">
                          <a:solidFill>
                            <a:schemeClr val="accent1">
                              <a:lumMod val="75000"/>
                            </a:schemeClr>
                          </a:solidFill>
                        </a:rPr>
                        <a:t>bolesti</a:t>
                      </a:r>
                      <a:r>
                        <a:rPr lang="en-US" sz="1600" b="1" dirty="0">
                          <a:solidFill>
                            <a:schemeClr val="accent1">
                              <a:lumMod val="75000"/>
                            </a:schemeClr>
                          </a:solidFill>
                        </a:rPr>
                        <a:t> </a:t>
                      </a:r>
                      <a:r>
                        <a:rPr lang="en-US" sz="1600" b="1" dirty="0" err="1">
                          <a:solidFill>
                            <a:schemeClr val="accent1">
                              <a:lumMod val="75000"/>
                            </a:schemeClr>
                          </a:solidFill>
                        </a:rPr>
                        <a:t>ili</a:t>
                      </a:r>
                      <a:r>
                        <a:rPr lang="en-US" sz="1600" b="1" dirty="0">
                          <a:solidFill>
                            <a:schemeClr val="accent1">
                              <a:lumMod val="75000"/>
                            </a:schemeClr>
                          </a:solidFill>
                        </a:rPr>
                        <a:t> </a:t>
                      </a:r>
                      <a:r>
                        <a:rPr lang="en-US" sz="1600" b="1" dirty="0" err="1">
                          <a:solidFill>
                            <a:schemeClr val="accent1">
                              <a:lumMod val="75000"/>
                            </a:schemeClr>
                          </a:solidFill>
                        </a:rPr>
                        <a:t>povreda</a:t>
                      </a:r>
                      <a:r>
                        <a:rPr lang="en-US" sz="1600" b="1" dirty="0">
                          <a:solidFill>
                            <a:schemeClr val="accent1">
                              <a:lumMod val="75000"/>
                            </a:schemeClr>
                          </a:solidFill>
                        </a:rPr>
                        <a:t> </a:t>
                      </a:r>
                      <a:r>
                        <a:rPr lang="en-US" sz="1600" b="1" dirty="0" err="1">
                          <a:solidFill>
                            <a:schemeClr val="accent1">
                              <a:lumMod val="75000"/>
                            </a:schemeClr>
                          </a:solidFill>
                        </a:rPr>
                        <a:t>izazvanih</a:t>
                      </a:r>
                      <a:r>
                        <a:rPr lang="en-US" sz="1600" b="1" dirty="0">
                          <a:solidFill>
                            <a:schemeClr val="accent1">
                              <a:lumMod val="75000"/>
                            </a:schemeClr>
                          </a:solidFill>
                        </a:rPr>
                        <a:t> </a:t>
                      </a:r>
                      <a:r>
                        <a:rPr lang="en-US" sz="1600" b="1" dirty="0" err="1">
                          <a:solidFill>
                            <a:schemeClr val="accent1">
                              <a:lumMod val="75000"/>
                            </a:schemeClr>
                          </a:solidFill>
                        </a:rPr>
                        <a:t>toplotom</a:t>
                      </a:r>
                      <a:r>
                        <a:rPr lang="en-US" sz="1600" b="1" dirty="0">
                          <a:solidFill>
                            <a:schemeClr val="accent1">
                              <a:lumMod val="75000"/>
                            </a:schemeClr>
                          </a:solidFill>
                        </a:rPr>
                        <a:t>; </a:t>
                      </a:r>
                      <a:r>
                        <a:rPr lang="en-US" sz="1600" b="1" dirty="0" err="1">
                          <a:solidFill>
                            <a:schemeClr val="accent1">
                              <a:lumMod val="75000"/>
                            </a:schemeClr>
                          </a:solidFill>
                        </a:rPr>
                        <a:t>izloženost</a:t>
                      </a:r>
                      <a:r>
                        <a:rPr lang="en-US" sz="1600" b="1" dirty="0">
                          <a:solidFill>
                            <a:schemeClr val="accent1">
                              <a:lumMod val="75000"/>
                            </a:schemeClr>
                          </a:solidFill>
                        </a:rPr>
                        <a:t> </a:t>
                      </a:r>
                      <a:r>
                        <a:rPr lang="en-US" sz="1600" b="1" dirty="0" err="1">
                          <a:solidFill>
                            <a:schemeClr val="accent1">
                              <a:lumMod val="75000"/>
                            </a:schemeClr>
                          </a:solidFill>
                        </a:rPr>
                        <a:t>zagađivačima</a:t>
                      </a:r>
                      <a:r>
                        <a:rPr lang="en-US" sz="1600" b="1" dirty="0">
                          <a:solidFill>
                            <a:schemeClr val="accent1">
                              <a:lumMod val="75000"/>
                            </a:schemeClr>
                          </a:solidFill>
                        </a:rPr>
                        <a:t> </a:t>
                      </a:r>
                      <a:r>
                        <a:rPr lang="en-US" sz="1600" b="1" dirty="0" err="1">
                          <a:solidFill>
                            <a:schemeClr val="accent1">
                              <a:lumMod val="75000"/>
                            </a:schemeClr>
                          </a:solidFill>
                        </a:rPr>
                        <a:t>vazduha</a:t>
                      </a:r>
                      <a:r>
                        <a:rPr lang="en-US" sz="1600" dirty="0">
                          <a:solidFill>
                            <a:schemeClr val="accent1">
                              <a:lumMod val="75000"/>
                            </a:schemeClr>
                          </a:solidFill>
                        </a:rPr>
                        <a:t> </a:t>
                      </a:r>
                      <a:r>
                        <a:rPr lang="en-US" sz="1600" dirty="0" err="1">
                          <a:solidFill>
                            <a:schemeClr val="accent1">
                              <a:lumMod val="75000"/>
                            </a:schemeClr>
                          </a:solidFill>
                        </a:rPr>
                        <a:t>može</a:t>
                      </a:r>
                      <a:r>
                        <a:rPr lang="en-US" sz="1600" dirty="0">
                          <a:solidFill>
                            <a:schemeClr val="accent1">
                              <a:lumMod val="75000"/>
                            </a:schemeClr>
                          </a:solidFill>
                        </a:rPr>
                        <a:t> </a:t>
                      </a:r>
                      <a:r>
                        <a:rPr lang="en-US" sz="1600" dirty="0" err="1">
                          <a:solidFill>
                            <a:schemeClr val="accent1">
                              <a:lumMod val="75000"/>
                            </a:schemeClr>
                          </a:solidFill>
                        </a:rPr>
                        <a:t>potencijalno</a:t>
                      </a:r>
                      <a:r>
                        <a:rPr lang="en-US" sz="1600" dirty="0">
                          <a:solidFill>
                            <a:schemeClr val="accent1">
                              <a:lumMod val="75000"/>
                            </a:schemeClr>
                          </a:solidFill>
                        </a:rPr>
                        <a:t> </a:t>
                      </a:r>
                      <a:r>
                        <a:rPr lang="en-US" sz="1600" dirty="0" err="1">
                          <a:solidFill>
                            <a:schemeClr val="accent1">
                              <a:lumMod val="75000"/>
                            </a:schemeClr>
                          </a:solidFill>
                        </a:rPr>
                        <a:t>povećati</a:t>
                      </a:r>
                      <a:r>
                        <a:rPr lang="en-US" sz="1600" dirty="0">
                          <a:solidFill>
                            <a:schemeClr val="accent1">
                              <a:lumMod val="75000"/>
                            </a:schemeClr>
                          </a:solidFill>
                        </a:rPr>
                        <a:t> </a:t>
                      </a:r>
                      <a:r>
                        <a:rPr lang="en-US" sz="1600" dirty="0" err="1">
                          <a:solidFill>
                            <a:schemeClr val="accent1">
                              <a:lumMod val="75000"/>
                            </a:schemeClr>
                          </a:solidFill>
                        </a:rPr>
                        <a:t>rizik</a:t>
                      </a:r>
                      <a:r>
                        <a:rPr lang="en-US" sz="1600" dirty="0">
                          <a:solidFill>
                            <a:schemeClr val="accent1">
                              <a:lumMod val="75000"/>
                            </a:schemeClr>
                          </a:solidFill>
                        </a:rPr>
                        <a:t> od </a:t>
                      </a:r>
                      <a:r>
                        <a:rPr lang="en-US" sz="1600" b="1" dirty="0" err="1">
                          <a:solidFill>
                            <a:schemeClr val="accent1">
                              <a:lumMod val="75000"/>
                            </a:schemeClr>
                          </a:solidFill>
                        </a:rPr>
                        <a:t>dislipidemije</a:t>
                      </a:r>
                      <a:r>
                        <a:rPr lang="en-US" sz="1600" dirty="0">
                          <a:solidFill>
                            <a:schemeClr val="accent1">
                              <a:lumMod val="75000"/>
                            </a:schemeClr>
                          </a:solidFill>
                        </a:rPr>
                        <a:t> </a:t>
                      </a:r>
                      <a:r>
                        <a:rPr lang="en-US" sz="1600" dirty="0" err="1">
                          <a:solidFill>
                            <a:schemeClr val="accent1">
                              <a:lumMod val="75000"/>
                            </a:schemeClr>
                          </a:solidFill>
                        </a:rPr>
                        <a:t>i</a:t>
                      </a:r>
                      <a:r>
                        <a:rPr lang="en-US" sz="1600" dirty="0">
                          <a:solidFill>
                            <a:schemeClr val="accent1">
                              <a:lumMod val="75000"/>
                            </a:schemeClr>
                          </a:solidFill>
                        </a:rPr>
                        <a:t> </a:t>
                      </a:r>
                      <a:r>
                        <a:rPr lang="en-US" sz="1600" dirty="0" err="1">
                          <a:solidFill>
                            <a:schemeClr val="accent1">
                              <a:lumMod val="75000"/>
                            </a:schemeClr>
                          </a:solidFill>
                        </a:rPr>
                        <a:t>razvoja</a:t>
                      </a:r>
                      <a:r>
                        <a:rPr lang="en-US" sz="1600" dirty="0">
                          <a:solidFill>
                            <a:schemeClr val="accent1">
                              <a:lumMod val="75000"/>
                            </a:schemeClr>
                          </a:solidFill>
                        </a:rPr>
                        <a:t> </a:t>
                      </a:r>
                      <a:r>
                        <a:rPr lang="en-US" sz="1600" dirty="0" err="1">
                          <a:solidFill>
                            <a:schemeClr val="accent1">
                              <a:lumMod val="75000"/>
                            </a:schemeClr>
                          </a:solidFill>
                        </a:rPr>
                        <a:t>MetS</a:t>
                      </a:r>
                      <a:r>
                        <a:rPr lang="en-US" sz="1600" dirty="0">
                          <a:solidFill>
                            <a:schemeClr val="accent1">
                              <a:lumMod val="75000"/>
                            </a:schemeClr>
                          </a:solidFill>
                        </a:rPr>
                        <a:t>.</a:t>
                      </a:r>
                      <a:endParaRPr lang="ru-RU" sz="1600" dirty="0">
                        <a:solidFill>
                          <a:schemeClr val="accent1">
                            <a:lumMod val="75000"/>
                          </a:schemeClr>
                        </a:solidFill>
                      </a:endParaRPr>
                    </a:p>
                  </a:txBody>
                  <a:tcPr marL="45326" marR="45326" marT="22663" marB="2266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08107449"/>
                  </a:ext>
                </a:extLst>
              </a:tr>
            </a:tbl>
          </a:graphicData>
        </a:graphic>
      </p:graphicFrame>
    </p:spTree>
    <p:extLst>
      <p:ext uri="{BB962C8B-B14F-4D97-AF65-F5344CB8AC3E}">
        <p14:creationId xmlns:p14="http://schemas.microsoft.com/office/powerpoint/2010/main" val="14469446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2D221-3CE7-59D5-2774-8397B6F9F9BA}"/>
              </a:ext>
            </a:extLst>
          </p:cNvPr>
          <p:cNvSpPr>
            <a:spLocks noGrp="1"/>
          </p:cNvSpPr>
          <p:nvPr>
            <p:ph type="title"/>
          </p:nvPr>
        </p:nvSpPr>
        <p:spPr>
          <a:xfrm>
            <a:off x="192504" y="0"/>
            <a:ext cx="11896826" cy="549635"/>
          </a:xfrm>
        </p:spPr>
        <p:txBody>
          <a:bodyPr rtlCol="0">
            <a:normAutofit/>
          </a:bodyPr>
          <a:lstStyle/>
          <a:p>
            <a:pPr algn="ctr" rtl="0"/>
            <a:r>
              <a:rPr lang="en-US" b="1" dirty="0" err="1">
                <a:solidFill>
                  <a:schemeClr val="tx1"/>
                </a:solidFill>
              </a:rPr>
              <a:t>Uticaj</a:t>
            </a:r>
            <a:r>
              <a:rPr lang="en-US" b="1" dirty="0">
                <a:solidFill>
                  <a:schemeClr val="tx1"/>
                </a:solidFill>
              </a:rPr>
              <a:t> KP </a:t>
            </a:r>
            <a:r>
              <a:rPr lang="en-US" b="1" dirty="0" err="1">
                <a:solidFill>
                  <a:schemeClr val="tx1"/>
                </a:solidFill>
              </a:rPr>
              <a:t>na</a:t>
            </a:r>
            <a:r>
              <a:rPr lang="en-US" b="1" dirty="0">
                <a:solidFill>
                  <a:schemeClr val="tx1"/>
                </a:solidFill>
              </a:rPr>
              <a:t> </a:t>
            </a:r>
            <a:r>
              <a:rPr lang="en-US" b="1" dirty="0" err="1">
                <a:solidFill>
                  <a:schemeClr val="tx1"/>
                </a:solidFill>
              </a:rPr>
              <a:t>dijabetes</a:t>
            </a:r>
            <a:endParaRPr lang="en-US" dirty="0">
              <a:solidFill>
                <a:schemeClr val="tx1"/>
              </a:solidFill>
            </a:endParaRPr>
          </a:p>
        </p:txBody>
      </p:sp>
      <p:pic>
        <p:nvPicPr>
          <p:cNvPr id="12" name="Content Placeholder 11">
            <a:extLst>
              <a:ext uri="{FF2B5EF4-FFF2-40B4-BE49-F238E27FC236}">
                <a16:creationId xmlns:a16="http://schemas.microsoft.com/office/drawing/2014/main" id="{27144412-6B92-1703-4BE7-F2ECE973BBE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883915" y="897999"/>
            <a:ext cx="10514005" cy="5497922"/>
          </a:xfrm>
          <a:prstGeom prst="rect">
            <a:avLst/>
          </a:prstGeom>
        </p:spPr>
      </p:pic>
      <p:sp>
        <p:nvSpPr>
          <p:cNvPr id="4" name="Title 1">
            <a:extLst>
              <a:ext uri="{FF2B5EF4-FFF2-40B4-BE49-F238E27FC236}">
                <a16:creationId xmlns:a16="http://schemas.microsoft.com/office/drawing/2014/main" id="{CDC34088-EAE6-7EDB-EDBD-9B188D3A5E67}"/>
              </a:ext>
            </a:extLst>
          </p:cNvPr>
          <p:cNvSpPr txBox="1">
            <a:spLocks/>
          </p:cNvSpPr>
          <p:nvPr/>
        </p:nvSpPr>
        <p:spPr>
          <a:xfrm>
            <a:off x="295174" y="462079"/>
            <a:ext cx="11896826" cy="373243"/>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algn="ctr" rtl="0"/>
            <a:r>
              <a:rPr lang="en-US" sz="2300">
                <a:solidFill>
                  <a:srgbClr val="0481C9"/>
                </a:solidFill>
              </a:rPr>
              <a:t>Potencijalni putevi|ekstremne temperature</a:t>
            </a:r>
            <a:endParaRPr lang="sr" sz="2300" dirty="0">
              <a:solidFill>
                <a:srgbClr val="0481C9"/>
              </a:solidFill>
            </a:endParaRPr>
          </a:p>
        </p:txBody>
      </p:sp>
      <p:sp>
        <p:nvSpPr>
          <p:cNvPr id="10" name="TextBox 9">
            <a:extLst>
              <a:ext uri="{FF2B5EF4-FFF2-40B4-BE49-F238E27FC236}">
                <a16:creationId xmlns:a16="http://schemas.microsoft.com/office/drawing/2014/main" id="{0A3EAD09-A992-7CFE-9E88-3CD07B15622A}"/>
              </a:ext>
            </a:extLst>
          </p:cNvPr>
          <p:cNvSpPr txBox="1"/>
          <p:nvPr/>
        </p:nvSpPr>
        <p:spPr>
          <a:xfrm>
            <a:off x="8972771" y="5588741"/>
            <a:ext cx="2425149" cy="276999"/>
          </a:xfrm>
          <a:prstGeom prst="rect">
            <a:avLst/>
          </a:prstGeom>
          <a:noFill/>
        </p:spPr>
        <p:txBody>
          <a:bodyPr wrap="square" rtlCol="0">
            <a:spAutoFit/>
          </a:bodyPr>
          <a:lstStyle/>
          <a:p>
            <a:pPr algn="r" rtl="0"/>
            <a:r>
              <a:rPr lang="sr" sz="1200" i="1">
                <a:effectLst/>
              </a:rPr>
              <a:t>DOI: 10.1016/j.diabet.2020.10.003.</a:t>
            </a:r>
            <a:endParaRPr lang="en-US" sz="1200" dirty="0">
              <a:effectLst/>
            </a:endParaRPr>
          </a:p>
        </p:txBody>
      </p:sp>
    </p:spTree>
    <p:extLst>
      <p:ext uri="{BB962C8B-B14F-4D97-AF65-F5344CB8AC3E}">
        <p14:creationId xmlns:p14="http://schemas.microsoft.com/office/powerpoint/2010/main" val="23890041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5C4841E-448F-2D80-03E0-AA446033C5EA}"/>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2230890" y="205018"/>
            <a:ext cx="8042491" cy="6078824"/>
          </a:xfrm>
        </p:spPr>
      </p:pic>
      <p:sp>
        <p:nvSpPr>
          <p:cNvPr id="2" name="Title 1">
            <a:extLst>
              <a:ext uri="{FF2B5EF4-FFF2-40B4-BE49-F238E27FC236}">
                <a16:creationId xmlns:a16="http://schemas.microsoft.com/office/drawing/2014/main" id="{EA1A38D9-B10E-D8B9-C8F3-8348CD78DDF1}"/>
              </a:ext>
            </a:extLst>
          </p:cNvPr>
          <p:cNvSpPr>
            <a:spLocks noGrp="1"/>
          </p:cNvSpPr>
          <p:nvPr>
            <p:ph type="title"/>
          </p:nvPr>
        </p:nvSpPr>
        <p:spPr/>
        <p:txBody>
          <a:bodyPr rtlCol="0">
            <a:normAutofit/>
          </a:bodyPr>
          <a:lstStyle/>
          <a:p>
            <a:pPr rtl="0"/>
            <a:r>
              <a:rPr lang="pl-PL" b="1">
                <a:solidFill>
                  <a:schemeClr val="tx1"/>
                </a:solidFill>
              </a:rPr>
              <a:t>Uticaj KP na rizik od dijabetesa</a:t>
            </a:r>
            <a:endParaRPr lang="en-US" b="1" dirty="0">
              <a:solidFill>
                <a:schemeClr val="tx1"/>
              </a:solidFill>
            </a:endParaRPr>
          </a:p>
        </p:txBody>
      </p:sp>
      <p:sp>
        <p:nvSpPr>
          <p:cNvPr id="10" name="Title 1">
            <a:extLst>
              <a:ext uri="{FF2B5EF4-FFF2-40B4-BE49-F238E27FC236}">
                <a16:creationId xmlns:a16="http://schemas.microsoft.com/office/drawing/2014/main" id="{BBB11069-F7DD-C671-2CBC-B3737FAB63C5}"/>
              </a:ext>
            </a:extLst>
          </p:cNvPr>
          <p:cNvSpPr txBox="1">
            <a:spLocks/>
          </p:cNvSpPr>
          <p:nvPr/>
        </p:nvSpPr>
        <p:spPr>
          <a:xfrm>
            <a:off x="192505" y="571123"/>
            <a:ext cx="11896826"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en-US" sz="2400">
                <a:solidFill>
                  <a:srgbClr val="0481C9"/>
                </a:solidFill>
              </a:rPr>
              <a:t>Potencijalni putevi | </a:t>
            </a:r>
            <a:r>
              <a:rPr lang="en-US" sz="2400">
                <a:solidFill>
                  <a:srgbClr val="FF0000"/>
                </a:solidFill>
              </a:rPr>
              <a:t>ekstremna toplota</a:t>
            </a:r>
            <a:endParaRPr lang="sr" sz="2400" dirty="0">
              <a:solidFill>
                <a:srgbClr val="FF0000"/>
              </a:solidFill>
            </a:endParaRPr>
          </a:p>
        </p:txBody>
      </p:sp>
      <p:sp>
        <p:nvSpPr>
          <p:cNvPr id="13" name="Nutrients 2021, 13, 1450">
            <a:extLst>
              <a:ext uri="{FF2B5EF4-FFF2-40B4-BE49-F238E27FC236}">
                <a16:creationId xmlns:a16="http://schemas.microsoft.com/office/drawing/2014/main" id="{62580DD4-16C7-F22F-CC52-F15236976533}"/>
              </a:ext>
            </a:extLst>
          </p:cNvPr>
          <p:cNvSpPr txBox="1"/>
          <p:nvPr/>
        </p:nvSpPr>
        <p:spPr>
          <a:xfrm>
            <a:off x="10292364" y="6132649"/>
            <a:ext cx="1796967"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rtlCol="0" anchor="ctr">
            <a:spAutoFit/>
          </a:bodyPr>
          <a:lstStyle/>
          <a:p>
            <a:pPr algn="ctr" defTabSz="292100">
              <a:defRPr sz="1200" i="1"/>
            </a:pPr>
            <a:r>
              <a:rPr lang="en-US" cap="all" dirty="0" err="1"/>
              <a:t>doi</a:t>
            </a:r>
            <a:r>
              <a:rPr lang="en-US" cap="all" dirty="0"/>
              <a:t>: 10.3390/nu13051450</a:t>
            </a:r>
            <a:r>
              <a:rPr lang="sr" dirty="0"/>
              <a:t>.</a:t>
            </a:r>
            <a:endParaRPr dirty="0">
              <a:solidFill>
                <a:schemeClr val="bg1">
                  <a:lumMod val="50000"/>
                </a:schemeClr>
              </a:solidFill>
            </a:endParaRPr>
          </a:p>
        </p:txBody>
      </p:sp>
      <p:sp>
        <p:nvSpPr>
          <p:cNvPr id="3" name="TextBox 2">
            <a:extLst>
              <a:ext uri="{FF2B5EF4-FFF2-40B4-BE49-F238E27FC236}">
                <a16:creationId xmlns:a16="http://schemas.microsoft.com/office/drawing/2014/main" id="{F453CC89-3887-7B43-AF59-287B187D0318}"/>
              </a:ext>
            </a:extLst>
          </p:cNvPr>
          <p:cNvSpPr txBox="1"/>
          <p:nvPr/>
        </p:nvSpPr>
        <p:spPr>
          <a:xfrm>
            <a:off x="327259" y="1692218"/>
            <a:ext cx="5496025" cy="3878981"/>
          </a:xfrm>
          <a:prstGeom prst="rect">
            <a:avLst/>
          </a:prstGeom>
          <a:noFill/>
        </p:spPr>
        <p:txBody>
          <a:bodyPr wrap="square" rtlCol="0">
            <a:normAutofit/>
          </a:bodyPr>
          <a:lstStyle/>
          <a:p>
            <a:pPr marL="285750" indent="-285750" rtl="0">
              <a:lnSpc>
                <a:spcPct val="120000"/>
              </a:lnSpc>
              <a:buFont typeface="Arial" panose="020B0604020202020204" pitchFamily="34" charset="0"/>
              <a:buChar char="•"/>
            </a:pPr>
            <a:endParaRPr lang="en-US" sz="1900" dirty="0"/>
          </a:p>
        </p:txBody>
      </p:sp>
    </p:spTree>
    <p:extLst>
      <p:ext uri="{BB962C8B-B14F-4D97-AF65-F5344CB8AC3E}">
        <p14:creationId xmlns:p14="http://schemas.microsoft.com/office/powerpoint/2010/main" val="3395501658"/>
      </p:ext>
    </p:extLst>
  </p:cSld>
  <p:clrMapOvr>
    <a:masterClrMapping/>
  </p:clrMapOvr>
</p:sld>
</file>

<file path=ppt/theme/theme1.xml><?xml version="1.0" encoding="utf-8"?>
<a:theme xmlns:a="http://schemas.openxmlformats.org/drawingml/2006/main" name="Office-téma">
  <a:themeElements>
    <a:clrScheme name="Custom 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7">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84DC6C4F-5134-4CAE-BDB5-BFA6FA65B95E}">
  <we:reference id="wa200005566" version="3.0.0.2" store="en-US" storeType="OMEX"/>
  <we:alternateReferences>
    <we:reference id="wa200005566" version="3.0.0.2" store="wa200005566"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B377816-50BD-4C8E-9AE6-100A23CEADF4}"/>
</file>

<file path=customXml/itemProps2.xml><?xml version="1.0" encoding="utf-8"?>
<ds:datastoreItem xmlns:ds="http://schemas.openxmlformats.org/officeDocument/2006/customXml" ds:itemID="{5DBE8F04-82CE-47ED-9108-0D38E8221203}">
  <ds:schemaRefs>
    <ds:schemaRef ds:uri="http://www.w3.org/XML/1998/namespace"/>
    <ds:schemaRef ds:uri="http://schemas.openxmlformats.org/package/2006/metadata/core-properties"/>
    <ds:schemaRef ds:uri="http://purl.org/dc/terms/"/>
    <ds:schemaRef ds:uri="603c054e-d324-4a4b-bfdc-a44c27811fd1"/>
    <ds:schemaRef ds:uri="http://purl.org/dc/dcmitype/"/>
    <ds:schemaRef ds:uri="http://schemas.microsoft.com/office/2006/documentManagement/types"/>
    <ds:schemaRef ds:uri="http://schemas.microsoft.com/office/2006/metadata/properties"/>
    <ds:schemaRef ds:uri="http://schemas.microsoft.com/office/infopath/2007/PartnerControls"/>
    <ds:schemaRef ds:uri="7041af30-ae09-480b-a38a-622eca9a1506"/>
    <ds:schemaRef ds:uri="http://purl.org/dc/elements/1.1/"/>
  </ds:schemaRefs>
</ds:datastoreItem>
</file>

<file path=customXml/itemProps3.xml><?xml version="1.0" encoding="utf-8"?>
<ds:datastoreItem xmlns:ds="http://schemas.openxmlformats.org/officeDocument/2006/customXml" ds:itemID="{5CA60ECB-AAF5-41CE-AD3A-59A03D83718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15058</TotalTime>
  <Words>3208</Words>
  <Application>Microsoft Office PowerPoint</Application>
  <PresentationFormat>Szélesvásznú</PresentationFormat>
  <Paragraphs>392</Paragraphs>
  <Slides>35</Slides>
  <Notes>6</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35</vt:i4>
      </vt:variant>
    </vt:vector>
  </HeadingPairs>
  <TitlesOfParts>
    <vt:vector size="43" baseType="lpstr">
      <vt:lpstr>Arial</vt:lpstr>
      <vt:lpstr>Calibri</vt:lpstr>
      <vt:lpstr>Calibri Light</vt:lpstr>
      <vt:lpstr>Garamond</vt:lpstr>
      <vt:lpstr>Helvetica Neue</vt:lpstr>
      <vt:lpstr>Times New Roman</vt:lpstr>
      <vt:lpstr>Wingdings</vt:lpstr>
      <vt:lpstr>Office-téma</vt:lpstr>
      <vt:lpstr>Developing new curriculum outlines and learning materials on climate change's health impacts for medical schools 2021-2-HU01-KA220-HED-000050972</vt:lpstr>
      <vt:lpstr>Klimatske promene i metabolički poremećaji</vt:lpstr>
      <vt:lpstr>Ishodi učenja</vt:lpstr>
      <vt:lpstr>Uticaji i rizici klimatskih promena</vt:lpstr>
      <vt:lpstr>KP uticaji i rizici od bolesti izazvanih toplotom</vt:lpstr>
      <vt:lpstr>PowerPoint-bemutató</vt:lpstr>
      <vt:lpstr>PowerPoint-bemutató</vt:lpstr>
      <vt:lpstr>Uticaj KP na dijabetes</vt:lpstr>
      <vt:lpstr>Uticaj KP na rizik od dijabetesa</vt:lpstr>
      <vt:lpstr>Uticaj KP na bolesti povezane sa gojaznošću</vt:lpstr>
      <vt:lpstr>STUDIJA SLUČAJA</vt:lpstr>
      <vt:lpstr>STUDIJA SLUČAJA - Ekstremna osetljivost na toplotu kod starijih osoba</vt:lpstr>
      <vt:lpstr>Uticaj KP na metaboličke poremećaje</vt:lpstr>
      <vt:lpstr>KP i dijabetes: direktne veze</vt:lpstr>
      <vt:lpstr>KP i dijabetes: direktne veze</vt:lpstr>
      <vt:lpstr>KP i dijabetes: indirektne veze</vt:lpstr>
      <vt:lpstr>Kako zdravstveni radnici razvijaju strategije i programe 
 da pomognu zajednicama da se pripreme za zdravstvene efekte KP?</vt:lpstr>
      <vt:lpstr>Mitigacija | Adaptacija | Kobenefiti strategije</vt:lpstr>
      <vt:lpstr>Zdravstveni kobenefiti AKTIVNOG PUTOVANJA</vt:lpstr>
      <vt:lpstr>Transformisanje prehrambenih sistema</vt:lpstr>
      <vt:lpstr>Zdravstveni kobenefiti PRETEŽNO BILJNE ISHRANE</vt:lpstr>
      <vt:lpstr>STUDIJA SLUČAJA Kako se najbolje pripremiti za lečenje dijabetesa  u situacijama ekstremnih geoloških i vremenskih pojava?</vt:lpstr>
      <vt:lpstr>Geo-ekološko upravljanje dijabetesom | nacionalni nivo</vt:lpstr>
      <vt:lpstr>Geo-ekološko upravljanje dijabetesom | pružaoci zdravstvenih usluga</vt:lpstr>
      <vt:lpstr>Geo-ekološko upravljanje dijabetesom | pružaoci zdravstvenih usluga</vt:lpstr>
      <vt:lpstr>Geo-ekološko upravljanje dijabetesom | zdravstveni radnici</vt:lpstr>
      <vt:lpstr>PowerPoint-bemutató</vt:lpstr>
      <vt:lpstr>PowerPoint-bemutató</vt:lpstr>
      <vt:lpstr>KLJUČNE PORUKE</vt:lpstr>
      <vt:lpstr>TESTIRAJTE SVOJE ZNANJE:</vt:lpstr>
      <vt:lpstr>TESTIRAJTE SVOJE ZNANJE:</vt:lpstr>
      <vt:lpstr>Preporučeno čitanje</vt:lpstr>
      <vt:lpstr>PowerPoint-bemutató</vt:lpstr>
      <vt:lpstr>TESTIRAJTE SVOJE ZNANJE:</vt:lpstr>
      <vt:lpstr>TESTIRAJTE SVOJE ZNANJE: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Girán János</dc:creator>
  <cp:lastModifiedBy>User</cp:lastModifiedBy>
  <cp:revision>163</cp:revision>
  <dcterms:created xsi:type="dcterms:W3CDTF">2023-02-21T16:51:38Z</dcterms:created>
  <dcterms:modified xsi:type="dcterms:W3CDTF">2025-04-22T13:10:42Z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