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22_545E8C06.xml" ContentType="application/vnd.ms-powerpoint.comments+xml"/>
  <Override PartName="/ppt/comments/modernComment_125_A41A2C0.xml" ContentType="application/vnd.ms-powerpoint.comments+xml"/>
  <Override PartName="/ppt/comments/modernComment_139_22E2DFA.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4"/>
  </p:notesMasterIdLst>
  <p:sldIdLst>
    <p:sldId id="327" r:id="rId5"/>
    <p:sldId id="256" r:id="rId6"/>
    <p:sldId id="323" r:id="rId7"/>
    <p:sldId id="261" r:id="rId8"/>
    <p:sldId id="263" r:id="rId9"/>
    <p:sldId id="265" r:id="rId10"/>
    <p:sldId id="266" r:id="rId11"/>
    <p:sldId id="267" r:id="rId12"/>
    <p:sldId id="326" r:id="rId13"/>
    <p:sldId id="268" r:id="rId14"/>
    <p:sldId id="285" r:id="rId15"/>
    <p:sldId id="280" r:id="rId16"/>
    <p:sldId id="282" r:id="rId17"/>
    <p:sldId id="283" r:id="rId18"/>
    <p:sldId id="284" r:id="rId19"/>
    <p:sldId id="286" r:id="rId20"/>
    <p:sldId id="296" r:id="rId21"/>
    <p:sldId id="289" r:id="rId22"/>
    <p:sldId id="291" r:id="rId23"/>
    <p:sldId id="314" r:id="rId24"/>
    <p:sldId id="292" r:id="rId25"/>
    <p:sldId id="272" r:id="rId26"/>
    <p:sldId id="287" r:id="rId27"/>
    <p:sldId id="290" r:id="rId28"/>
    <p:sldId id="293" r:id="rId29"/>
    <p:sldId id="295" r:id="rId30"/>
    <p:sldId id="299" r:id="rId31"/>
    <p:sldId id="297" r:id="rId32"/>
    <p:sldId id="300" r:id="rId33"/>
    <p:sldId id="301" r:id="rId34"/>
    <p:sldId id="302" r:id="rId35"/>
    <p:sldId id="298" r:id="rId36"/>
    <p:sldId id="303" r:id="rId37"/>
    <p:sldId id="294" r:id="rId38"/>
    <p:sldId id="307" r:id="rId39"/>
    <p:sldId id="309" r:id="rId40"/>
    <p:sldId id="310" r:id="rId41"/>
    <p:sldId id="308" r:id="rId42"/>
    <p:sldId id="311" r:id="rId43"/>
    <p:sldId id="304" r:id="rId44"/>
    <p:sldId id="305" r:id="rId45"/>
    <p:sldId id="312" r:id="rId46"/>
    <p:sldId id="313" r:id="rId47"/>
    <p:sldId id="320" r:id="rId48"/>
    <p:sldId id="321" r:id="rId49"/>
    <p:sldId id="322" r:id="rId50"/>
    <p:sldId id="325" r:id="rId51"/>
    <p:sldId id="324" r:id="rId52"/>
    <p:sldId id="328" r:id="rId53"/>
  </p:sldIdLst>
  <p:sldSz cx="12192000" cy="6858000"/>
  <p:notesSz cx="6888163" cy="100203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6756FE-13DB-4F70-14AA-542575394A35}" name="Dejan Baltic" initials="DB" userId="S::Dejan.Baltic@ergomedgroup.com::9831d59a-7a4d-45d4-9cdc-cc69794a6f5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FFE94"/>
    <a:srgbClr val="E686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83" autoAdjust="0"/>
    <p:restoredTop sz="94660"/>
  </p:normalViewPr>
  <p:slideViewPr>
    <p:cSldViewPr showGuides="1">
      <p:cViewPr varScale="1">
        <p:scale>
          <a:sx n="68" d="100"/>
          <a:sy n="68" d="100"/>
        </p:scale>
        <p:origin x="90" y="186"/>
      </p:cViewPr>
      <p:guideLst>
        <p:guide orient="horz" pos="2160"/>
        <p:guide pos="3840"/>
      </p:guideLst>
    </p:cSldViewPr>
  </p:slideViewPr>
  <p:notesTextViewPr>
    <p:cViewPr>
      <p:scale>
        <a:sx n="3" d="2"/>
        <a:sy n="3" d="2"/>
      </p:scale>
      <p:origin x="0" y="0"/>
    </p:cViewPr>
  </p:notesText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64"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comments/modernComment_122_545E8C06.xml><?xml version="1.0" encoding="utf-8"?>
<p188:cmLst xmlns:a="http://schemas.openxmlformats.org/drawingml/2006/main" xmlns:r="http://schemas.openxmlformats.org/officeDocument/2006/relationships" xmlns:p188="http://schemas.microsoft.com/office/powerpoint/2018/8/main">
  <p188:cm id="{C2218A39-44B3-431E-B3FD-F0EC0EC11FC9}" authorId="{176756FE-13DB-4F70-14AA-542575394A35}" created="2024-09-13T15:57:05.830">
    <ac:txMkLst xmlns:ac="http://schemas.microsoft.com/office/drawing/2013/main/command">
      <pc:docMk xmlns:pc="http://schemas.microsoft.com/office/powerpoint/2013/main/command"/>
      <pc:sldMk xmlns:pc="http://schemas.microsoft.com/office/powerpoint/2013/main/command" cId="1415482374" sldId="290"/>
      <ac:spMk id="3" creationId="{FA440640-52B0-9A1D-A471-6FEF35766463}"/>
      <ac:txMk cp="0" len="188">
        <ac:context len="594" hash="2729722463"/>
      </ac:txMk>
    </ac:txMkLst>
    <p188:pos x="6223826" y="275130"/>
    <p188:txBody>
      <a:bodyPr/>
      <a:lstStyle/>
      <a:p>
        <a:r>
          <a:rPr lang="en-GB"/>
          <a:t>U pitanju je gljivica a ne bakterija kako je navedeno u izvornom tekstu</a:t>
        </a:r>
      </a:p>
    </p188:txBody>
  </p188:cm>
</p188:cmLst>
</file>

<file path=ppt/comments/modernComment_125_A41A2C0.xml><?xml version="1.0" encoding="utf-8"?>
<p188:cmLst xmlns:a="http://schemas.openxmlformats.org/drawingml/2006/main" xmlns:r="http://schemas.openxmlformats.org/officeDocument/2006/relationships" xmlns:p188="http://schemas.microsoft.com/office/powerpoint/2018/8/main">
  <p188:cm id="{8A043B4F-BD02-4938-809D-6024A5D9E4D1}" authorId="{176756FE-13DB-4F70-14AA-542575394A35}" created="2024-09-13T10:12:24.040">
    <ac:txMkLst xmlns:ac="http://schemas.microsoft.com/office/drawing/2013/main/command">
      <pc:docMk xmlns:pc="http://schemas.microsoft.com/office/powerpoint/2013/main/command"/>
      <pc:sldMk xmlns:pc="http://schemas.microsoft.com/office/powerpoint/2013/main/command" cId="172073664" sldId="293"/>
      <ac:spMk id="3" creationId="{FA440640-52B0-9A1D-A471-6FEF35766463}"/>
      <ac:txMk cp="31">
        <ac:context len="78" hash="2887432891"/>
      </ac:txMk>
    </ac:txMkLst>
    <p188:pos x="4355270" y="277591"/>
    <p188:txBody>
      <a:bodyPr/>
      <a:lstStyle/>
      <a:p>
        <a:r>
          <a:rPr lang="en-GB"/>
          <a:t>kožne</a:t>
        </a:r>
      </a:p>
    </p188:txBody>
  </p188:cm>
</p188:cmLst>
</file>

<file path=ppt/comments/modernComment_139_22E2DFA.xml><?xml version="1.0" encoding="utf-8"?>
<p188:cmLst xmlns:a="http://schemas.openxmlformats.org/drawingml/2006/main" xmlns:r="http://schemas.openxmlformats.org/officeDocument/2006/relationships" xmlns:p188="http://schemas.microsoft.com/office/powerpoint/2018/8/main">
  <p188:cm id="{412F2F92-E883-42A7-8C71-BDC01AF8B5C5}" authorId="{176756FE-13DB-4F70-14AA-542575394A35}" created="2024-09-13T16:19:56.980">
    <ac:deMkLst xmlns:ac="http://schemas.microsoft.com/office/drawing/2013/main/command">
      <pc:docMk xmlns:pc="http://schemas.microsoft.com/office/powerpoint/2013/main/command"/>
      <pc:sldMk xmlns:pc="http://schemas.microsoft.com/office/powerpoint/2013/main/command" cId="36580858" sldId="313"/>
      <ac:spMk id="3" creationId="{00000000-0000-0000-0000-000000000000}"/>
    </ac:deMkLst>
    <p188:txBody>
      <a:bodyPr/>
      <a:lstStyle/>
      <a:p>
        <a:r>
          <a:rPr lang="en-GB"/>
          <a:t>Ne znam adekvatan prevod Envirnmental u ovom kontekstu</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1440" tIns="45720" rIns="91440" bIns="45720" rtlCol="0"/>
          <a:lstStyle>
            <a:lvl1pPr algn="l">
              <a:defRPr sz="1200"/>
            </a:lvl1pPr>
          </a:lstStyle>
          <a:p>
            <a:pPr rtl="0"/>
            <a:endParaRPr lang="en-IE"/>
          </a:p>
        </p:txBody>
      </p:sp>
      <p:sp>
        <p:nvSpPr>
          <p:cNvPr id="3" name="Date Placeholder 2"/>
          <p:cNvSpPr>
            <a:spLocks noGrp="1"/>
          </p:cNvSpPr>
          <p:nvPr>
            <p:ph type="dt" idx="1"/>
          </p:nvPr>
        </p:nvSpPr>
        <p:spPr>
          <a:xfrm>
            <a:off x="3902075" y="0"/>
            <a:ext cx="2984500" cy="501650"/>
          </a:xfrm>
          <a:prstGeom prst="rect">
            <a:avLst/>
          </a:prstGeom>
        </p:spPr>
        <p:txBody>
          <a:bodyPr vert="horz" lIns="91440" tIns="45720" rIns="91440" bIns="45720" rtlCol="0"/>
          <a:lstStyle>
            <a:lvl1pPr algn="r">
              <a:defRPr sz="1200"/>
            </a:lvl1pPr>
          </a:lstStyle>
          <a:p>
            <a:pPr rtl="0"/>
            <a:fld id="{90D74316-AF2A-4B79-97BA-6437D31A6DFB}" type="datetimeFigureOut">
              <a:rPr lang="en-IE" smtClean="0"/>
              <a:t>22/04/2025</a:t>
            </a:fld>
            <a:endParaRPr lang="en-IE"/>
          </a:p>
        </p:txBody>
      </p:sp>
      <p:sp>
        <p:nvSpPr>
          <p:cNvPr id="4" name="Slide Image Placeholder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1440" tIns="45720" rIns="91440" bIns="45720" rtlCol="0" anchor="ctr"/>
          <a:lstStyle/>
          <a:p>
            <a:pPr rtl="0"/>
            <a:endParaRPr lang="en-IE"/>
          </a:p>
        </p:txBody>
      </p:sp>
      <p:sp>
        <p:nvSpPr>
          <p:cNvPr id="5" name="Notes Placeholder 4"/>
          <p:cNvSpPr>
            <a:spLocks noGrp="1"/>
          </p:cNvSpPr>
          <p:nvPr>
            <p:ph type="body" sz="quarter" idx="3"/>
          </p:nvPr>
        </p:nvSpPr>
        <p:spPr>
          <a:xfrm>
            <a:off x="688975" y="4822825"/>
            <a:ext cx="5510213" cy="3944938"/>
          </a:xfrm>
          <a:prstGeom prst="rect">
            <a:avLst/>
          </a:prstGeom>
        </p:spPr>
        <p:txBody>
          <a:bodyPr vert="horz" lIns="91440" tIns="45720" rIns="91440" bIns="45720" rtlCol="0"/>
          <a:lstStyle/>
          <a:p>
            <a:pPr lvl="0" rtl="0"/>
            <a:r>
              <a:rPr lang="sr"/>
              <a:t>Click to edit Master text styles</a:t>
            </a:r>
          </a:p>
          <a:p>
            <a:pPr lvl="1" rtl="0"/>
            <a:r>
              <a:rPr lang="sr"/>
              <a:t>Second level</a:t>
            </a:r>
          </a:p>
          <a:p>
            <a:pPr lvl="2" rtl="0"/>
            <a:r>
              <a:rPr lang="sr"/>
              <a:t>Third level</a:t>
            </a:r>
          </a:p>
          <a:p>
            <a:pPr lvl="3" rtl="0"/>
            <a:r>
              <a:rPr lang="sr"/>
              <a:t>Fourth level</a:t>
            </a:r>
          </a:p>
          <a:p>
            <a:pPr lvl="4" rtl="0"/>
            <a:r>
              <a:rPr lang="sr"/>
              <a:t>Fifth level</a:t>
            </a:r>
            <a:endParaRPr lang="en-IE"/>
          </a:p>
        </p:txBody>
      </p:sp>
      <p:sp>
        <p:nvSpPr>
          <p:cNvPr id="6" name="Footer Placeholder 5"/>
          <p:cNvSpPr>
            <a:spLocks noGrp="1"/>
          </p:cNvSpPr>
          <p:nvPr>
            <p:ph type="ftr" sz="quarter" idx="4"/>
          </p:nvPr>
        </p:nvSpPr>
        <p:spPr>
          <a:xfrm>
            <a:off x="0" y="9518650"/>
            <a:ext cx="2984500" cy="501650"/>
          </a:xfrm>
          <a:prstGeom prst="rect">
            <a:avLst/>
          </a:prstGeom>
        </p:spPr>
        <p:txBody>
          <a:bodyPr vert="horz" lIns="91440" tIns="45720" rIns="91440" bIns="45720" rtlCol="0" anchor="b"/>
          <a:lstStyle>
            <a:lvl1pPr algn="l">
              <a:defRPr sz="1200"/>
            </a:lvl1pPr>
          </a:lstStyle>
          <a:p>
            <a:pPr rtl="0"/>
            <a:endParaRPr lang="en-IE"/>
          </a:p>
        </p:txBody>
      </p:sp>
      <p:sp>
        <p:nvSpPr>
          <p:cNvPr id="7" name="Slide Number Placeholder 6"/>
          <p:cNvSpPr>
            <a:spLocks noGrp="1"/>
          </p:cNvSpPr>
          <p:nvPr>
            <p:ph type="sldNum" sz="quarter" idx="5"/>
          </p:nvPr>
        </p:nvSpPr>
        <p:spPr>
          <a:xfrm>
            <a:off x="3902075" y="9518650"/>
            <a:ext cx="2984500" cy="501650"/>
          </a:xfrm>
          <a:prstGeom prst="rect">
            <a:avLst/>
          </a:prstGeom>
        </p:spPr>
        <p:txBody>
          <a:bodyPr vert="horz" lIns="91440" tIns="45720" rIns="91440" bIns="45720" rtlCol="0" anchor="b"/>
          <a:lstStyle>
            <a:lvl1pPr algn="r">
              <a:defRPr sz="1200"/>
            </a:lvl1pPr>
          </a:lstStyle>
          <a:p>
            <a:pPr rtl="0"/>
            <a:fld id="{6C528381-94C1-4CF1-9B47-54BFA536C02B}" type="slidenum">
              <a:rPr lang="en-IE" smtClean="0"/>
              <a:t>‹#›</a:t>
            </a:fld>
            <a:endParaRPr lang="en-IE"/>
          </a:p>
        </p:txBody>
      </p:sp>
    </p:spTree>
    <p:extLst>
      <p:ext uri="{BB962C8B-B14F-4D97-AF65-F5344CB8AC3E}">
        <p14:creationId xmlns:p14="http://schemas.microsoft.com/office/powerpoint/2010/main" val="159134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a:extLst>
            <a:ext uri="{FF2B5EF4-FFF2-40B4-BE49-F238E27FC236}">
              <a16:creationId xmlns:a16="http://schemas.microsoft.com/office/drawing/2014/main" id="{2B103532-3C69-3A66-58D1-4FAD7BDCF640}"/>
            </a:ext>
          </a:extLst>
        </p:cNvPr>
        <p:cNvGrpSpPr/>
        <p:nvPr/>
      </p:nvGrpSpPr>
      <p:grpSpPr>
        <a:xfrm>
          <a:off x="0" y="0"/>
          <a:ext cx="0" cy="0"/>
          <a:chOff x="0" y="0"/>
          <a:chExt cx="0" cy="0"/>
        </a:xfrm>
      </p:grpSpPr>
      <p:sp>
        <p:nvSpPr>
          <p:cNvPr id="111" name="Google Shape;111;p3:notes">
            <a:extLst>
              <a:ext uri="{FF2B5EF4-FFF2-40B4-BE49-F238E27FC236}">
                <a16:creationId xmlns:a16="http://schemas.microsoft.com/office/drawing/2014/main" id="{1FE3165B-5813-9F5E-3FB6-AD0ED1D2B703}"/>
              </a:ext>
            </a:extLst>
          </p:cNvPr>
          <p:cNvSpPr txBox="1">
            <a:spLocks noGrp="1"/>
          </p:cNvSpPr>
          <p:nvPr>
            <p:ph type="body" idx="1"/>
          </p:nvPr>
        </p:nvSpPr>
        <p:spPr>
          <a:xfrm>
            <a:off x="688975" y="4822825"/>
            <a:ext cx="5510213" cy="39449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p3:notes">
            <a:extLst>
              <a:ext uri="{FF2B5EF4-FFF2-40B4-BE49-F238E27FC236}">
                <a16:creationId xmlns:a16="http://schemas.microsoft.com/office/drawing/2014/main" id="{A535E378-76E2-5664-040F-7E763A7C398B}"/>
              </a:ext>
            </a:extLst>
          </p:cNvPr>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0516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p53:notes"/>
          <p:cNvSpPr txBox="1">
            <a:spLocks noGrp="1"/>
          </p:cNvSpPr>
          <p:nvPr>
            <p:ph type="body" idx="1"/>
          </p:nvPr>
        </p:nvSpPr>
        <p:spPr>
          <a:xfrm>
            <a:off x="688975" y="4822825"/>
            <a:ext cx="5510213" cy="39449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4" name="Google Shape;884;p53: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6830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52:notes"/>
          <p:cNvSpPr txBox="1">
            <a:spLocks noGrp="1"/>
          </p:cNvSpPr>
          <p:nvPr>
            <p:ph type="body" idx="1"/>
          </p:nvPr>
        </p:nvSpPr>
        <p:spPr>
          <a:xfrm>
            <a:off x="688975" y="4822825"/>
            <a:ext cx="5510213" cy="39449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8" name="Google Shape;878;p52: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07906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sr"/>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sr" dirty="0"/>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sr"/>
              <a:t>Main text (First level)</a:t>
            </a:r>
          </a:p>
          <a:p>
            <a:pPr lvl="1" rtl="0"/>
            <a:r>
              <a:rPr lang="sr"/>
              <a:t>Second level</a:t>
            </a:r>
            <a:endParaRPr lang="hu-HU" dirty="0"/>
          </a:p>
          <a:p>
            <a:pPr lvl="2" rtl="0"/>
            <a:r>
              <a:rPr lang="sr"/>
              <a:t>Third level</a:t>
            </a:r>
            <a:endParaRPr lang="hu-HU" dirty="0"/>
          </a:p>
          <a:p>
            <a:pPr lvl="3" rtl="0"/>
            <a:r>
              <a:rPr lang="sr"/>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hyperlink" Target="https://doi.org/10.1111/all.14177" TargetMode="External"/><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aafa.org/asthma-allergy-research/our-research/climate-health/" TargetMode="Externa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doi.org/10.3390/ijerph15081577"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doi.org/10.1111/all.14476" TargetMode="Externa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hyperlink" Target="http://dx.doi.org/10.1021/acs.est.6b04908" TargetMode="External"/><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doi.org/10.4168/aair.2019.11.4.450" TargetMode="External"/><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doi.org/10.3390/D14100845" TargetMode="External"/><Relationship Id="rId1" Type="http://schemas.openxmlformats.org/officeDocument/2006/relationships/slideLayout" Target="../slideLayouts/slideLayout2.xml"/><Relationship Id="rId5" Type="http://schemas.microsoft.com/office/2018/10/relationships/comments" Target="../comments/modernComment_122_545E8C06.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microsoft.com/office/2018/10/relationships/comments" Target="../comments/modernComment_125_A41A2C0.xm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doi.org/10.1186/s40168-021-01062-5"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doi.org/10.1186/s40413-017-0160-5"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doi.org/10.1111/j.1346-8138.2002.tb00313.x"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doi.org/10.1111/ijd.14016"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doi.org/10.1016/j.scitotenv.2021.145435"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doi.org/10.1371/journal.pone.0065655"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doi.org/10.1111/ijd.12941" TargetMode="External"/><Relationship Id="rId1" Type="http://schemas.openxmlformats.org/officeDocument/2006/relationships/slideLayout" Target="../slideLayouts/slideLayout2.xml"/><Relationship Id="rId5" Type="http://schemas.openxmlformats.org/officeDocument/2006/relationships/hyperlink" Target="https://doi.org/10.1073/pnas.1911130116" TargetMode="External"/><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doi.org/10.3897/BDJ.10.e90146"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doi.org/10.1093/jtm/taz026" TargetMode="External"/><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https://doi.org/10.1038/s41598-019-48673-5" TargetMode="External"/><Relationship Id="rId3" Type="http://schemas.openxmlformats.org/officeDocument/2006/relationships/hyperlink" Target="https://repository.usfca.edu/thes/1382" TargetMode="External"/><Relationship Id="rId7" Type="http://schemas.openxmlformats.org/officeDocument/2006/relationships/hyperlink" Target="https://doi.org/10.1016/j.joclim.2022.100156" TargetMode="External"/><Relationship Id="rId2" Type="http://schemas.openxmlformats.org/officeDocument/2006/relationships/hyperlink" Target="https://doi.org/10.7554/eLife.58037" TargetMode="External"/><Relationship Id="rId1" Type="http://schemas.openxmlformats.org/officeDocument/2006/relationships/slideLayout" Target="../slideLayouts/slideLayout2.xml"/><Relationship Id="rId6" Type="http://schemas.openxmlformats.org/officeDocument/2006/relationships/hyperlink" Target="https://climateandsecurity.org/2022/09/monkeypox-and-the-convergence-of-climate-ecological-and-biological-security-risks/" TargetMode="External"/><Relationship Id="rId11" Type="http://schemas.openxmlformats.org/officeDocument/2006/relationships/hyperlink" Target="https://doi.org/10.1590/S0365-05962010000400007" TargetMode="External"/><Relationship Id="rId5" Type="http://schemas.openxmlformats.org/officeDocument/2006/relationships/hyperlink" Target="https://www.wbur.org/npr/1167093290/theres-a-second-outbreak-of-marburg-virus-in-africa-climate-change-could-be-a-fa" TargetMode="External"/><Relationship Id="rId10" Type="http://schemas.openxmlformats.org/officeDocument/2006/relationships/hyperlink" Target="https://doi.org/10.1111/j.1758-2229.2009.00096.x" TargetMode="External"/><Relationship Id="rId4" Type="http://schemas.openxmlformats.org/officeDocument/2006/relationships/hyperlink" Target="https://doi.org/10.1016/j.joclim.2022.100162" TargetMode="External"/><Relationship Id="rId9" Type="http://schemas.openxmlformats.org/officeDocument/2006/relationships/hyperlink" Target="https://doi.org/10.1111/ijd.15543"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ecdc.europa.eu/en/publications-data/increase-reported-diphtheria-cases-among-migrants-europe-due-corynebacterium" TargetMode="External"/><Relationship Id="rId2" Type="http://schemas.openxmlformats.org/officeDocument/2006/relationships/hyperlink" Target="https://doi.org/10.1186/s12879-016-1507-1" TargetMode="External"/><Relationship Id="rId1" Type="http://schemas.openxmlformats.org/officeDocument/2006/relationships/slideLayout" Target="../slideLayouts/slideLayout2.xml"/><Relationship Id="rId6" Type="http://schemas.openxmlformats.org/officeDocument/2006/relationships/hyperlink" Target="https://doi.org/10.4269/ajtmh.20-0585" TargetMode="External"/><Relationship Id="rId5" Type="http://schemas.openxmlformats.org/officeDocument/2006/relationships/hyperlink" Target="http://dx.doi.org/10.4161/hv.27826" TargetMode="External"/><Relationship Id="rId4" Type="http://schemas.openxmlformats.org/officeDocument/2006/relationships/hyperlink" Target="https://doi.org/10.1111/ijd.14188"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doi.org/10.1007/s10353-021-00730-y" TargetMode="External"/><Relationship Id="rId2" Type="http://schemas.openxmlformats.org/officeDocument/2006/relationships/hyperlink" Target="https://doi.org/10.1111/ijd.16636" TargetMode="External"/><Relationship Id="rId1" Type="http://schemas.openxmlformats.org/officeDocument/2006/relationships/slideLayout" Target="../slideLayouts/slideLayout2.xml"/><Relationship Id="rId4" Type="http://schemas.openxmlformats.org/officeDocument/2006/relationships/hyperlink" Target="http://dx.doi.org/10.1051/parasite/2016065"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hyperlink" Target="https://doi.org/10.1016/j.ijwd.2020.07.003"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hyperlink" Target="https://doi.org/10.1016/j.ijwd.2020.07.003"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doi.org/10.3389/fphar.2019.00759"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doi.org/10.3389/fphar.2019.00759" TargetMode="External"/><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microsoft.com/office/2018/10/relationships/comments" Target="../comments/modernComment_139_22E2DFA.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doi.org/10.1111/j.1365-2222.2008.03033.x"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doi.org/10.1016/j.joclim.2022.100162" TargetMode="External"/><Relationship Id="rId5" Type="http://schemas.openxmlformats.org/officeDocument/2006/relationships/hyperlink" Target="https://doi.org/10.1111/ijd.16297" TargetMode="External"/><Relationship Id="rId4" Type="http://schemas.openxmlformats.org/officeDocument/2006/relationships/hyperlink" Target="https://doi.org/10.3390/ijerph7083006"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image" Target="../media/image5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921868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22514" y="118174"/>
            <a:ext cx="10903132" cy="889270"/>
          </a:xfrm>
        </p:spPr>
        <p:txBody>
          <a:bodyPr rtlCol="0">
            <a:normAutofit/>
          </a:bodyPr>
          <a:lstStyle/>
          <a:p>
            <a:pPr algn="ctr"/>
            <a:r>
              <a:rPr lang="en-US" sz="2800" dirty="0" err="1" smtClean="0">
                <a:solidFill>
                  <a:schemeClr val="tx1"/>
                </a:solidFill>
                <a:cs typeface="Arial" panose="020B0604020202020204" pitchFamily="34" charset="0"/>
              </a:rPr>
              <a:t>Glavni</a:t>
            </a:r>
            <a:r>
              <a:rPr lang="en-US" sz="2800" dirty="0" smtClean="0">
                <a:solidFill>
                  <a:schemeClr val="tx1"/>
                </a:solidFill>
                <a:cs typeface="Arial" panose="020B0604020202020204" pitchFamily="34" charset="0"/>
              </a:rPr>
              <a:t> </a:t>
            </a:r>
            <a:r>
              <a:rPr lang="en-US" sz="2800" dirty="0" err="1">
                <a:solidFill>
                  <a:schemeClr val="tx1"/>
                </a:solidFill>
                <a:cs typeface="Arial" panose="020B0604020202020204" pitchFamily="34" charset="0"/>
              </a:rPr>
              <a:t>stresori</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životne</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sredine</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i</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drugi</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klimatski</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faktori</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koji</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utiču</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na</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alergije</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i</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dermalne</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bolesti</a:t>
            </a:r>
            <a:r>
              <a:rPr lang="en-US" sz="2800" dirty="0">
                <a:solidFill>
                  <a:schemeClr val="tx1"/>
                </a:solidFill>
                <a:cs typeface="Arial" panose="020B0604020202020204" pitchFamily="34" charset="0"/>
              </a:rPr>
              <a:t> </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007444"/>
            <a:ext cx="11527128" cy="3132416"/>
          </a:xfrm>
        </p:spPr>
        <p:txBody>
          <a:bodyPr rtlCol="0">
            <a:normAutofit/>
          </a:bodyPr>
          <a:lstStyle/>
          <a:p>
            <a:pPr marL="0" indent="0">
              <a:buNone/>
            </a:pPr>
            <a:r>
              <a:rPr lang="en-US" sz="2000" u="sng" dirty="0" err="1" smtClean="0">
                <a:solidFill>
                  <a:srgbClr val="0070C0"/>
                </a:solidFill>
              </a:rPr>
              <a:t>Stresori</a:t>
            </a:r>
            <a:r>
              <a:rPr lang="en-US" sz="2000" u="sng" dirty="0" smtClean="0">
                <a:solidFill>
                  <a:srgbClr val="0070C0"/>
                </a:solidFill>
              </a:rPr>
              <a:t> </a:t>
            </a:r>
            <a:r>
              <a:rPr lang="en-US" sz="2000" u="sng" dirty="0" err="1">
                <a:solidFill>
                  <a:srgbClr val="0070C0"/>
                </a:solidFill>
              </a:rPr>
              <a:t>klimatskih</a:t>
            </a:r>
            <a:r>
              <a:rPr lang="en-US" sz="2000" u="sng" dirty="0">
                <a:solidFill>
                  <a:srgbClr val="0070C0"/>
                </a:solidFill>
              </a:rPr>
              <a:t> </a:t>
            </a:r>
            <a:r>
              <a:rPr lang="en-US" sz="2000" u="sng" dirty="0" err="1">
                <a:solidFill>
                  <a:srgbClr val="0070C0"/>
                </a:solidFill>
              </a:rPr>
              <a:t>promena</a:t>
            </a:r>
            <a:endParaRPr lang="en-US" sz="2000" u="sng" dirty="0">
              <a:solidFill>
                <a:srgbClr val="0070C0"/>
              </a:solidFill>
            </a:endParaRPr>
          </a:p>
        </p:txBody>
      </p:sp>
      <p:sp>
        <p:nvSpPr>
          <p:cNvPr id="5" name="TextBox 4">
            <a:extLst>
              <a:ext uri="{FF2B5EF4-FFF2-40B4-BE49-F238E27FC236}">
                <a16:creationId xmlns:a16="http://schemas.microsoft.com/office/drawing/2014/main" id="{EF1A677B-A0BA-0C9E-CE4F-B693C3C4E1F4}"/>
              </a:ext>
            </a:extLst>
          </p:cNvPr>
          <p:cNvSpPr txBox="1"/>
          <p:nvPr/>
        </p:nvSpPr>
        <p:spPr>
          <a:xfrm>
            <a:off x="1473926" y="1629000"/>
            <a:ext cx="10424160" cy="295948"/>
          </a:xfrm>
          <a:prstGeom prst="rect">
            <a:avLst/>
          </a:prstGeom>
          <a:noFill/>
        </p:spPr>
        <p:txBody>
          <a:bodyPr wrap="square" rtlCol="0">
            <a:spAutoFit/>
          </a:bodyPr>
          <a:lstStyle/>
          <a:p>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5. </a:t>
            </a:r>
            <a:r>
              <a:rPr lang="en-US" sz="1400" i="1" dirty="0" err="1">
                <a:solidFill>
                  <a:srgbClr val="0070C0"/>
                </a:solidFill>
                <a:cs typeface="Arial" panose="020B0604020202020204" pitchFamily="34" charset="0"/>
              </a:rPr>
              <a:t>Klimatske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opasnosti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Zemljinog</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sistema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utiče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tekuća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emisija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gasova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staklene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bašte</a:t>
            </a:r>
            <a:r>
              <a:rPr lang="en-US" sz="1400" i="1" dirty="0">
                <a:solidFill>
                  <a:srgbClr val="0070C0"/>
                </a:solidFill>
                <a:cs typeface="Arial" panose="020B0604020202020204" pitchFamily="34" charset="0"/>
              </a:rPr>
              <a:t> (GHG). </a:t>
            </a:r>
          </a:p>
        </p:txBody>
      </p:sp>
      <p:grpSp>
        <p:nvGrpSpPr>
          <p:cNvPr id="21" name="Group 20">
            <a:extLst>
              <a:ext uri="{FF2B5EF4-FFF2-40B4-BE49-F238E27FC236}">
                <a16:creationId xmlns:a16="http://schemas.microsoft.com/office/drawing/2014/main" id="{A2DFB9B2-D7DD-6252-242D-7218634EBECE}"/>
              </a:ext>
            </a:extLst>
          </p:cNvPr>
          <p:cNvGrpSpPr/>
          <p:nvPr/>
        </p:nvGrpSpPr>
        <p:grpSpPr>
          <a:xfrm>
            <a:off x="786000" y="2263069"/>
            <a:ext cx="10893564" cy="3420000"/>
            <a:chOff x="1830977" y="1043462"/>
            <a:chExt cx="7984226" cy="2350096"/>
          </a:xfrm>
        </p:grpSpPr>
        <p:pic>
          <p:nvPicPr>
            <p:cNvPr id="22" name="Picture 2" descr="Fig. 1">
              <a:extLst>
                <a:ext uri="{FF2B5EF4-FFF2-40B4-BE49-F238E27FC236}">
                  <a16:creationId xmlns:a16="http://schemas.microsoft.com/office/drawing/2014/main" id="{B195694C-4AA1-0CD1-B904-EC94A8C9A4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0977" y="1043462"/>
              <a:ext cx="7933509" cy="235009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CC7E0F37-E768-58F6-117D-BB77CEBB4506}"/>
                </a:ext>
              </a:extLst>
            </p:cNvPr>
            <p:cNvSpPr txBox="1"/>
            <p:nvPr/>
          </p:nvSpPr>
          <p:spPr>
            <a:xfrm>
              <a:off x="3285308" y="1580155"/>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(1)</a:t>
              </a:r>
              <a:endParaRPr lang="en-IE" sz="1050" dirty="0">
                <a:solidFill>
                  <a:srgbClr val="FF0000"/>
                </a:solidFill>
                <a:cs typeface="Arial" panose="020B0604020202020204" pitchFamily="34" charset="0"/>
              </a:endParaRPr>
            </a:p>
          </p:txBody>
        </p:sp>
        <p:sp>
          <p:nvSpPr>
            <p:cNvPr id="24" name="TextBox 23">
              <a:extLst>
                <a:ext uri="{FF2B5EF4-FFF2-40B4-BE49-F238E27FC236}">
                  <a16:creationId xmlns:a16="http://schemas.microsoft.com/office/drawing/2014/main" id="{39F3EE3D-58C8-313E-D059-DF630BCC3C93}"/>
                </a:ext>
              </a:extLst>
            </p:cNvPr>
            <p:cNvSpPr txBox="1"/>
            <p:nvPr/>
          </p:nvSpPr>
          <p:spPr>
            <a:xfrm>
              <a:off x="6938555" y="2722512"/>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(2)</a:t>
              </a:r>
              <a:endParaRPr lang="en-IE" sz="1050" dirty="0">
                <a:solidFill>
                  <a:srgbClr val="FF0000"/>
                </a:solidFill>
                <a:cs typeface="Arial" panose="020B0604020202020204" pitchFamily="34" charset="0"/>
              </a:endParaRPr>
            </a:p>
          </p:txBody>
        </p:sp>
        <p:sp>
          <p:nvSpPr>
            <p:cNvPr id="25" name="TextBox 24">
              <a:extLst>
                <a:ext uri="{FF2B5EF4-FFF2-40B4-BE49-F238E27FC236}">
                  <a16:creationId xmlns:a16="http://schemas.microsoft.com/office/drawing/2014/main" id="{240CEF15-B608-FE98-11E3-9576C85BA029}"/>
                </a:ext>
              </a:extLst>
            </p:cNvPr>
            <p:cNvSpPr txBox="1"/>
            <p:nvPr/>
          </p:nvSpPr>
          <p:spPr>
            <a:xfrm>
              <a:off x="8240486" y="2722512"/>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(3)</a:t>
              </a:r>
              <a:endParaRPr lang="en-IE" sz="1050" dirty="0">
                <a:solidFill>
                  <a:srgbClr val="FF0000"/>
                </a:solidFill>
                <a:cs typeface="Arial" panose="020B0604020202020204" pitchFamily="34" charset="0"/>
              </a:endParaRPr>
            </a:p>
          </p:txBody>
        </p:sp>
        <p:sp>
          <p:nvSpPr>
            <p:cNvPr id="26" name="TextBox 25">
              <a:extLst>
                <a:ext uri="{FF2B5EF4-FFF2-40B4-BE49-F238E27FC236}">
                  <a16:creationId xmlns:a16="http://schemas.microsoft.com/office/drawing/2014/main" id="{E974E589-8915-C1B5-B849-7C2A468781FF}"/>
                </a:ext>
              </a:extLst>
            </p:cNvPr>
            <p:cNvSpPr txBox="1"/>
            <p:nvPr/>
          </p:nvSpPr>
          <p:spPr>
            <a:xfrm>
              <a:off x="9481457" y="2722512"/>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(4)</a:t>
              </a:r>
              <a:endParaRPr lang="en-IE" sz="1050" dirty="0">
                <a:solidFill>
                  <a:srgbClr val="FF0000"/>
                </a:solidFill>
                <a:cs typeface="Arial" panose="020B0604020202020204" pitchFamily="34" charset="0"/>
              </a:endParaRPr>
            </a:p>
          </p:txBody>
        </p:sp>
        <p:sp>
          <p:nvSpPr>
            <p:cNvPr id="27" name="TextBox 26">
              <a:extLst>
                <a:ext uri="{FF2B5EF4-FFF2-40B4-BE49-F238E27FC236}">
                  <a16:creationId xmlns:a16="http://schemas.microsoft.com/office/drawing/2014/main" id="{A941BABD-4B78-D426-0799-5B4F2D7C8ED4}"/>
                </a:ext>
              </a:extLst>
            </p:cNvPr>
            <p:cNvSpPr txBox="1"/>
            <p:nvPr/>
          </p:nvSpPr>
          <p:spPr>
            <a:xfrm>
              <a:off x="6938555" y="1973912"/>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(5)</a:t>
              </a:r>
              <a:endParaRPr lang="en-IE" sz="1050" dirty="0">
                <a:solidFill>
                  <a:srgbClr val="FF0000"/>
                </a:solidFill>
                <a:cs typeface="Arial" panose="020B0604020202020204" pitchFamily="34" charset="0"/>
              </a:endParaRPr>
            </a:p>
          </p:txBody>
        </p:sp>
        <p:sp>
          <p:nvSpPr>
            <p:cNvPr id="28" name="TextBox 27">
              <a:extLst>
                <a:ext uri="{FF2B5EF4-FFF2-40B4-BE49-F238E27FC236}">
                  <a16:creationId xmlns:a16="http://schemas.microsoft.com/office/drawing/2014/main" id="{09E55729-256D-BB5B-EFEA-919572B07376}"/>
                </a:ext>
              </a:extLst>
            </p:cNvPr>
            <p:cNvSpPr txBox="1"/>
            <p:nvPr/>
          </p:nvSpPr>
          <p:spPr>
            <a:xfrm>
              <a:off x="8371115" y="1999763"/>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(6)</a:t>
              </a:r>
              <a:endParaRPr lang="en-IE" sz="1050" dirty="0">
                <a:solidFill>
                  <a:srgbClr val="FF0000"/>
                </a:solidFill>
                <a:cs typeface="Arial" panose="020B0604020202020204" pitchFamily="34" charset="0"/>
              </a:endParaRPr>
            </a:p>
          </p:txBody>
        </p:sp>
        <p:sp>
          <p:nvSpPr>
            <p:cNvPr id="29" name="TextBox 28">
              <a:extLst>
                <a:ext uri="{FF2B5EF4-FFF2-40B4-BE49-F238E27FC236}">
                  <a16:creationId xmlns:a16="http://schemas.microsoft.com/office/drawing/2014/main" id="{78650FFD-A230-686C-E2C6-BAB4AB6CC4C0}"/>
                </a:ext>
              </a:extLst>
            </p:cNvPr>
            <p:cNvSpPr txBox="1"/>
            <p:nvPr/>
          </p:nvSpPr>
          <p:spPr>
            <a:xfrm>
              <a:off x="6938555" y="1267697"/>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(7)</a:t>
              </a:r>
              <a:endParaRPr lang="en-IE" sz="1050" dirty="0">
                <a:solidFill>
                  <a:srgbClr val="FF0000"/>
                </a:solidFill>
                <a:cs typeface="Arial" panose="020B0604020202020204" pitchFamily="34" charset="0"/>
              </a:endParaRPr>
            </a:p>
          </p:txBody>
        </p:sp>
        <p:sp>
          <p:nvSpPr>
            <p:cNvPr id="30" name="TextBox 29">
              <a:extLst>
                <a:ext uri="{FF2B5EF4-FFF2-40B4-BE49-F238E27FC236}">
                  <a16:creationId xmlns:a16="http://schemas.microsoft.com/office/drawing/2014/main" id="{17AF47F6-8F4F-0A81-11D7-A8709C9B4FFF}"/>
                </a:ext>
              </a:extLst>
            </p:cNvPr>
            <p:cNvSpPr txBox="1"/>
            <p:nvPr/>
          </p:nvSpPr>
          <p:spPr>
            <a:xfrm>
              <a:off x="6938555" y="1638389"/>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(8)</a:t>
              </a:r>
              <a:endParaRPr lang="en-IE" sz="1050" dirty="0">
                <a:solidFill>
                  <a:srgbClr val="FF0000"/>
                </a:solidFill>
                <a:cs typeface="Arial" panose="020B0604020202020204" pitchFamily="34" charset="0"/>
              </a:endParaRPr>
            </a:p>
          </p:txBody>
        </p:sp>
        <p:sp>
          <p:nvSpPr>
            <p:cNvPr id="31" name="TextBox 30">
              <a:extLst>
                <a:ext uri="{FF2B5EF4-FFF2-40B4-BE49-F238E27FC236}">
                  <a16:creationId xmlns:a16="http://schemas.microsoft.com/office/drawing/2014/main" id="{7F0B1FDE-D562-F054-A536-3EAB16C4A340}"/>
                </a:ext>
              </a:extLst>
            </p:cNvPr>
            <p:cNvSpPr txBox="1"/>
            <p:nvPr/>
          </p:nvSpPr>
          <p:spPr>
            <a:xfrm>
              <a:off x="8017774" y="1043462"/>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(9)</a:t>
              </a:r>
              <a:endParaRPr lang="en-IE" sz="1050" dirty="0">
                <a:solidFill>
                  <a:srgbClr val="FF0000"/>
                </a:solidFill>
                <a:cs typeface="Arial" panose="020B0604020202020204" pitchFamily="34" charset="0"/>
              </a:endParaRPr>
            </a:p>
          </p:txBody>
        </p:sp>
        <p:sp>
          <p:nvSpPr>
            <p:cNvPr id="32" name="TextBox 31">
              <a:extLst>
                <a:ext uri="{FF2B5EF4-FFF2-40B4-BE49-F238E27FC236}">
                  <a16:creationId xmlns:a16="http://schemas.microsoft.com/office/drawing/2014/main" id="{242A3742-7B5F-73EA-8E12-AA4355C11F9B}"/>
                </a:ext>
              </a:extLst>
            </p:cNvPr>
            <p:cNvSpPr txBox="1"/>
            <p:nvPr/>
          </p:nvSpPr>
          <p:spPr>
            <a:xfrm>
              <a:off x="3755800" y="2284182"/>
              <a:ext cx="402674" cy="253916"/>
            </a:xfrm>
            <a:prstGeom prst="rect">
              <a:avLst/>
            </a:prstGeom>
            <a:noFill/>
          </p:spPr>
          <p:txBody>
            <a:bodyPr wrap="none" rtlCol="0">
              <a:spAutoFit/>
            </a:bodyPr>
            <a:lstStyle/>
            <a:p>
              <a:pPr rtl="0"/>
              <a:r>
                <a:rPr lang="sr" sz="1050">
                  <a:solidFill>
                    <a:srgbClr val="FF0000"/>
                  </a:solidFill>
                  <a:cs typeface="Arial" panose="020B0604020202020204" pitchFamily="34" charset="0"/>
                </a:rPr>
                <a:t>(10)</a:t>
              </a:r>
              <a:endParaRPr lang="en-IE" sz="1050" dirty="0">
                <a:solidFill>
                  <a:srgbClr val="FF0000"/>
                </a:solidFill>
                <a:cs typeface="Arial" panose="020B0604020202020204" pitchFamily="34" charset="0"/>
              </a:endParaRPr>
            </a:p>
          </p:txBody>
        </p:sp>
      </p:grpSp>
      <p:sp>
        <p:nvSpPr>
          <p:cNvPr id="34" name="TextBox 33">
            <a:extLst>
              <a:ext uri="{FF2B5EF4-FFF2-40B4-BE49-F238E27FC236}">
                <a16:creationId xmlns:a16="http://schemas.microsoft.com/office/drawing/2014/main" id="{9C196008-4B0C-BBC3-C6E8-AEE9FD7807C9}"/>
              </a:ext>
            </a:extLst>
          </p:cNvPr>
          <p:cNvSpPr txBox="1"/>
          <p:nvPr/>
        </p:nvSpPr>
        <p:spPr>
          <a:xfrm>
            <a:off x="622662" y="6192149"/>
            <a:ext cx="5029200" cy="266353"/>
          </a:xfrm>
          <a:prstGeom prst="rect">
            <a:avLst/>
          </a:prstGeom>
          <a:noFill/>
        </p:spPr>
        <p:txBody>
          <a:bodyPr wrap="square" rtlCol="0">
            <a:spAutoFit/>
          </a:bodyPr>
          <a:lstStyle/>
          <a:p>
            <a:endParaRPr lang="en-US" sz="1200" dirty="0">
              <a:cs typeface="Arial" panose="020B0604020202020204" pitchFamily="34" charset="0"/>
            </a:endParaRPr>
          </a:p>
        </p:txBody>
      </p:sp>
      <p:sp>
        <p:nvSpPr>
          <p:cNvPr id="35" name="TextBox 34">
            <a:extLst>
              <a:ext uri="{FF2B5EF4-FFF2-40B4-BE49-F238E27FC236}">
                <a16:creationId xmlns:a16="http://schemas.microsoft.com/office/drawing/2014/main" id="{DE48BE21-07D3-B8C4-5CCA-77221CF6B458}"/>
              </a:ext>
            </a:extLst>
          </p:cNvPr>
          <p:cNvSpPr txBox="1"/>
          <p:nvPr/>
        </p:nvSpPr>
        <p:spPr>
          <a:xfrm>
            <a:off x="7739100" y="6051893"/>
            <a:ext cx="4404360" cy="244157"/>
          </a:xfrm>
          <a:prstGeom prst="rect">
            <a:avLst/>
          </a:prstGeom>
          <a:noFill/>
        </p:spPr>
        <p:txBody>
          <a:bodyPr wrap="square" rtlCol="0">
            <a:spAutoFit/>
          </a:bodyPr>
          <a:lstStyle/>
          <a:p>
            <a:pPr algn="r"/>
            <a:r>
              <a:rPr lang="en-US" sz="1000" dirty="0" smtClean="0">
                <a:cs typeface="Arial" panose="020B0604020202020204" pitchFamily="34" charset="0"/>
              </a:rPr>
              <a:t>doi.org/10.1038/s41558-022-01426-1</a:t>
            </a:r>
            <a:endParaRPr lang="en-US" sz="1000" dirty="0">
              <a:cs typeface="Arial" panose="020B0604020202020204" pitchFamily="34" charset="0"/>
            </a:endParaRPr>
          </a:p>
        </p:txBody>
      </p:sp>
    </p:spTree>
    <p:extLst>
      <p:ext uri="{BB962C8B-B14F-4D97-AF65-F5344CB8AC3E}">
        <p14:creationId xmlns:p14="http://schemas.microsoft.com/office/powerpoint/2010/main" val="12552376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44000"/>
            <a:ext cx="11527128" cy="585000"/>
          </a:xfrm>
        </p:spPr>
        <p:txBody>
          <a:bodyPr rtlCol="0">
            <a:normAutofit/>
          </a:bodyPr>
          <a:lstStyle/>
          <a:p>
            <a:pPr marL="0" indent="0">
              <a:buNone/>
            </a:pPr>
            <a:r>
              <a:rPr lang="en-US" sz="3200" b="1" dirty="0" err="1" smtClean="0">
                <a:solidFill>
                  <a:schemeClr val="tx1"/>
                </a:solidFill>
              </a:rPr>
              <a:t>Veze</a:t>
            </a:r>
            <a:r>
              <a:rPr lang="en-US" sz="3200" b="1" dirty="0" smtClean="0">
                <a:solidFill>
                  <a:schemeClr val="tx1"/>
                </a:solidFill>
              </a:rPr>
              <a:t> </a:t>
            </a:r>
            <a:r>
              <a:rPr lang="en-US" sz="3200" b="1" dirty="0" err="1">
                <a:solidFill>
                  <a:schemeClr val="tx1"/>
                </a:solidFill>
              </a:rPr>
              <a:t>između</a:t>
            </a:r>
            <a:r>
              <a:rPr lang="en-US" sz="3200" b="1" dirty="0">
                <a:solidFill>
                  <a:schemeClr val="tx1"/>
                </a:solidFill>
              </a:rPr>
              <a:t> </a:t>
            </a:r>
            <a:r>
              <a:rPr lang="en-US" sz="3200" b="1" dirty="0" err="1">
                <a:solidFill>
                  <a:schemeClr val="tx1"/>
                </a:solidFill>
              </a:rPr>
              <a:t>stresora</a:t>
            </a:r>
            <a:r>
              <a:rPr lang="en-US" sz="3200" b="1" dirty="0">
                <a:solidFill>
                  <a:schemeClr val="tx1"/>
                </a:solidFill>
              </a:rPr>
              <a:t> </a:t>
            </a:r>
            <a:r>
              <a:rPr lang="en-US" sz="3200" b="1" dirty="0" err="1">
                <a:solidFill>
                  <a:schemeClr val="tx1"/>
                </a:solidFill>
              </a:rPr>
              <a:t>i</a:t>
            </a:r>
            <a:r>
              <a:rPr lang="en-US" sz="3200" b="1" dirty="0">
                <a:solidFill>
                  <a:schemeClr val="tx1"/>
                </a:solidFill>
              </a:rPr>
              <a:t> </a:t>
            </a:r>
            <a:r>
              <a:rPr lang="en-US" sz="3200" b="1" dirty="0" err="1">
                <a:solidFill>
                  <a:schemeClr val="tx1"/>
                </a:solidFill>
              </a:rPr>
              <a:t>uzroka</a:t>
            </a:r>
            <a:r>
              <a:rPr lang="en-US" sz="3200" b="1" dirty="0">
                <a:solidFill>
                  <a:schemeClr val="tx1"/>
                </a:solidFill>
              </a:rPr>
              <a:t>/</a:t>
            </a:r>
            <a:r>
              <a:rPr lang="en-US" sz="3200" b="1" dirty="0" err="1">
                <a:solidFill>
                  <a:schemeClr val="tx1"/>
                </a:solidFill>
              </a:rPr>
              <a:t>okidača</a:t>
            </a:r>
            <a:r>
              <a:rPr lang="en-US" sz="3200" b="1" dirty="0">
                <a:solidFill>
                  <a:schemeClr val="tx1"/>
                </a:solidFill>
              </a:rPr>
              <a:t> </a:t>
            </a:r>
            <a:r>
              <a:rPr lang="en-US" sz="3200" b="1" dirty="0" err="1">
                <a:solidFill>
                  <a:schemeClr val="tx1"/>
                </a:solidFill>
              </a:rPr>
              <a:t>bolesti</a:t>
            </a:r>
            <a:endParaRPr lang="en-US" sz="3200" b="1" dirty="0">
              <a:solidFill>
                <a:schemeClr val="tx1"/>
              </a:solidFill>
            </a:endParaRPr>
          </a:p>
          <a:p>
            <a:pPr marL="0" indent="0" rtl="0">
              <a:buNone/>
            </a:pPr>
            <a:endParaRPr lang="en-GB" sz="2000" dirty="0">
              <a:solidFill>
                <a:schemeClr val="tx1">
                  <a:lumMod val="50000"/>
                  <a:lumOff val="50000"/>
                </a:schemeClr>
              </a:solidFill>
            </a:endParaRPr>
          </a:p>
        </p:txBody>
      </p:sp>
      <p:grpSp>
        <p:nvGrpSpPr>
          <p:cNvPr id="2" name="Csoportba foglalás 1"/>
          <p:cNvGrpSpPr/>
          <p:nvPr/>
        </p:nvGrpSpPr>
        <p:grpSpPr>
          <a:xfrm>
            <a:off x="156000" y="1359000"/>
            <a:ext cx="11918596" cy="4368980"/>
            <a:chOff x="156000" y="1359000"/>
            <a:chExt cx="11918596" cy="4368980"/>
          </a:xfrm>
        </p:grpSpPr>
        <p:sp>
          <p:nvSpPr>
            <p:cNvPr id="6" name="TextBox 5">
              <a:extLst>
                <a:ext uri="{FF2B5EF4-FFF2-40B4-BE49-F238E27FC236}">
                  <a16:creationId xmlns:a16="http://schemas.microsoft.com/office/drawing/2014/main" id="{C830698E-D1D6-E34D-4EDD-F7684860CF2B}"/>
                </a:ext>
              </a:extLst>
            </p:cNvPr>
            <p:cNvSpPr txBox="1"/>
            <p:nvPr/>
          </p:nvSpPr>
          <p:spPr>
            <a:xfrm>
              <a:off x="193345" y="1693311"/>
              <a:ext cx="2923044" cy="338554"/>
            </a:xfrm>
            <a:prstGeom prst="rect">
              <a:avLst/>
            </a:prstGeom>
            <a:noFill/>
          </p:spPr>
          <p:txBody>
            <a:bodyPr wrap="none" rtlCol="0">
              <a:spAutoFit/>
            </a:bodyPr>
            <a:lstStyle/>
            <a:p>
              <a:r>
                <a:rPr lang="en-US" sz="1600" u="sng" dirty="0" err="1"/>
                <a:t>Opasnost</a:t>
              </a:r>
              <a:r>
                <a:rPr lang="en-US" sz="1600" u="sng" dirty="0"/>
                <a:t> od </a:t>
              </a:r>
              <a:r>
                <a:rPr lang="en-US" sz="1600" u="sng" dirty="0" err="1"/>
                <a:t>klimatskih</a:t>
              </a:r>
              <a:r>
                <a:rPr lang="en-US" sz="1600" u="sng" dirty="0"/>
                <a:t> </a:t>
              </a:r>
              <a:r>
                <a:rPr lang="en-US" sz="1600" u="sng" dirty="0" err="1"/>
                <a:t>promena</a:t>
              </a:r>
              <a:endParaRPr lang="en-US" sz="1600" u="sng" dirty="0"/>
            </a:p>
          </p:txBody>
        </p:sp>
        <p:sp>
          <p:nvSpPr>
            <p:cNvPr id="7" name="TextBox 6">
              <a:extLst>
                <a:ext uri="{FF2B5EF4-FFF2-40B4-BE49-F238E27FC236}">
                  <a16:creationId xmlns:a16="http://schemas.microsoft.com/office/drawing/2014/main" id="{51D972FB-0612-E98C-D98F-7A933B869FAE}"/>
                </a:ext>
              </a:extLst>
            </p:cNvPr>
            <p:cNvSpPr txBox="1"/>
            <p:nvPr/>
          </p:nvSpPr>
          <p:spPr>
            <a:xfrm>
              <a:off x="787702" y="2072819"/>
              <a:ext cx="1021049" cy="307777"/>
            </a:xfrm>
            <a:prstGeom prst="rect">
              <a:avLst/>
            </a:prstGeom>
            <a:noFill/>
          </p:spPr>
          <p:txBody>
            <a:bodyPr wrap="none" rtlCol="0">
              <a:spAutoFit/>
            </a:bodyPr>
            <a:lstStyle/>
            <a:p>
              <a:pPr rtl="0"/>
              <a:r>
                <a:rPr lang="sr" sz="1400" dirty="0"/>
                <a:t> </a:t>
              </a:r>
              <a:r>
                <a:rPr lang="sr" sz="1400" dirty="0" smtClean="0"/>
                <a:t>Zagrevanje</a:t>
              </a:r>
              <a:endParaRPr lang="en-IE" sz="1400" dirty="0"/>
            </a:p>
          </p:txBody>
        </p:sp>
        <p:sp>
          <p:nvSpPr>
            <p:cNvPr id="9" name="TextBox 8">
              <a:extLst>
                <a:ext uri="{FF2B5EF4-FFF2-40B4-BE49-F238E27FC236}">
                  <a16:creationId xmlns:a16="http://schemas.microsoft.com/office/drawing/2014/main" id="{BDBE064D-6E1D-3C4D-E360-11F445760610}"/>
                </a:ext>
              </a:extLst>
            </p:cNvPr>
            <p:cNvSpPr txBox="1"/>
            <p:nvPr/>
          </p:nvSpPr>
          <p:spPr>
            <a:xfrm>
              <a:off x="853398" y="2324569"/>
              <a:ext cx="518091" cy="307777"/>
            </a:xfrm>
            <a:prstGeom prst="rect">
              <a:avLst/>
            </a:prstGeom>
            <a:noFill/>
          </p:spPr>
          <p:txBody>
            <a:bodyPr wrap="none" rtlCol="0">
              <a:spAutoFit/>
            </a:bodyPr>
            <a:lstStyle/>
            <a:p>
              <a:pPr rtl="0"/>
              <a:r>
                <a:rPr lang="sr" sz="1400" dirty="0" smtClean="0"/>
                <a:t>Suša</a:t>
              </a:r>
              <a:endParaRPr lang="en-IE" sz="1400" dirty="0"/>
            </a:p>
          </p:txBody>
        </p:sp>
        <p:sp>
          <p:nvSpPr>
            <p:cNvPr id="10" name="TextBox 9">
              <a:extLst>
                <a:ext uri="{FF2B5EF4-FFF2-40B4-BE49-F238E27FC236}">
                  <a16:creationId xmlns:a16="http://schemas.microsoft.com/office/drawing/2014/main" id="{2F1793EE-6A6F-0D8F-986B-58342CB97E04}"/>
                </a:ext>
              </a:extLst>
            </p:cNvPr>
            <p:cNvSpPr txBox="1"/>
            <p:nvPr/>
          </p:nvSpPr>
          <p:spPr>
            <a:xfrm>
              <a:off x="736732" y="2574244"/>
              <a:ext cx="1205266" cy="307777"/>
            </a:xfrm>
            <a:prstGeom prst="rect">
              <a:avLst/>
            </a:prstGeom>
            <a:noFill/>
          </p:spPr>
          <p:txBody>
            <a:bodyPr wrap="none" rtlCol="0">
              <a:spAutoFit/>
            </a:bodyPr>
            <a:lstStyle/>
            <a:p>
              <a:r>
                <a:rPr lang="en-US" sz="1400" dirty="0" err="1"/>
                <a:t>Toplotni</a:t>
              </a:r>
              <a:r>
                <a:rPr lang="en-US" sz="1400" dirty="0"/>
                <a:t> </a:t>
              </a:r>
              <a:r>
                <a:rPr lang="en-US" sz="1400" dirty="0" err="1"/>
                <a:t>talasi</a:t>
              </a:r>
              <a:endParaRPr lang="en-US" sz="1400" dirty="0"/>
            </a:p>
          </p:txBody>
        </p:sp>
        <p:sp>
          <p:nvSpPr>
            <p:cNvPr id="11" name="TextBox 10">
              <a:extLst>
                <a:ext uri="{FF2B5EF4-FFF2-40B4-BE49-F238E27FC236}">
                  <a16:creationId xmlns:a16="http://schemas.microsoft.com/office/drawing/2014/main" id="{95F902B5-1F72-3CAE-8118-77C07F38A84D}"/>
                </a:ext>
              </a:extLst>
            </p:cNvPr>
            <p:cNvSpPr txBox="1"/>
            <p:nvPr/>
          </p:nvSpPr>
          <p:spPr>
            <a:xfrm>
              <a:off x="963780" y="2811647"/>
              <a:ext cx="624595" cy="307777"/>
            </a:xfrm>
            <a:prstGeom prst="rect">
              <a:avLst/>
            </a:prstGeom>
            <a:noFill/>
          </p:spPr>
          <p:txBody>
            <a:bodyPr wrap="none" rtlCol="0">
              <a:spAutoFit/>
            </a:bodyPr>
            <a:lstStyle/>
            <a:p>
              <a:pPr rtl="0"/>
              <a:r>
                <a:rPr lang="sr-Latn-RS" sz="1400" dirty="0" smtClean="0"/>
                <a:t>Požari</a:t>
              </a:r>
              <a:endParaRPr lang="en-IE" sz="1400" dirty="0"/>
            </a:p>
          </p:txBody>
        </p:sp>
        <p:sp>
          <p:nvSpPr>
            <p:cNvPr id="12" name="TextBox 11">
              <a:extLst>
                <a:ext uri="{FF2B5EF4-FFF2-40B4-BE49-F238E27FC236}">
                  <a16:creationId xmlns:a16="http://schemas.microsoft.com/office/drawing/2014/main" id="{2E7CD084-2527-549B-C5A4-05AC6B5D22DE}"/>
                </a:ext>
              </a:extLst>
            </p:cNvPr>
            <p:cNvSpPr txBox="1"/>
            <p:nvPr/>
          </p:nvSpPr>
          <p:spPr>
            <a:xfrm>
              <a:off x="634743" y="3079720"/>
              <a:ext cx="846322" cy="307777"/>
            </a:xfrm>
            <a:prstGeom prst="rect">
              <a:avLst/>
            </a:prstGeom>
            <a:noFill/>
          </p:spPr>
          <p:txBody>
            <a:bodyPr wrap="none" rtlCol="0">
              <a:spAutoFit/>
            </a:bodyPr>
            <a:lstStyle/>
            <a:p>
              <a:pPr rtl="0"/>
              <a:r>
                <a:rPr lang="sr" sz="1400" dirty="0" smtClean="0"/>
                <a:t>Padavine</a:t>
              </a:r>
              <a:endParaRPr lang="en-IE" sz="1400" dirty="0"/>
            </a:p>
          </p:txBody>
        </p:sp>
        <p:sp>
          <p:nvSpPr>
            <p:cNvPr id="13" name="TextBox 12">
              <a:extLst>
                <a:ext uri="{FF2B5EF4-FFF2-40B4-BE49-F238E27FC236}">
                  <a16:creationId xmlns:a16="http://schemas.microsoft.com/office/drawing/2014/main" id="{FA88C9C6-B61E-263E-1A40-BB71DC8DD332}"/>
                </a:ext>
              </a:extLst>
            </p:cNvPr>
            <p:cNvSpPr txBox="1"/>
            <p:nvPr/>
          </p:nvSpPr>
          <p:spPr>
            <a:xfrm>
              <a:off x="891248" y="3307968"/>
              <a:ext cx="758285" cy="307777"/>
            </a:xfrm>
            <a:prstGeom prst="rect">
              <a:avLst/>
            </a:prstGeom>
            <a:noFill/>
          </p:spPr>
          <p:txBody>
            <a:bodyPr wrap="none" rtlCol="0">
              <a:spAutoFit/>
            </a:bodyPr>
            <a:lstStyle/>
            <a:p>
              <a:pPr rtl="0"/>
              <a:r>
                <a:rPr lang="sr" sz="1400" dirty="0" smtClean="0"/>
                <a:t>Poplave</a:t>
              </a:r>
              <a:endParaRPr lang="en-IE" sz="1400" dirty="0"/>
            </a:p>
          </p:txBody>
        </p:sp>
        <p:sp>
          <p:nvSpPr>
            <p:cNvPr id="14" name="TextBox 13">
              <a:extLst>
                <a:ext uri="{FF2B5EF4-FFF2-40B4-BE49-F238E27FC236}">
                  <a16:creationId xmlns:a16="http://schemas.microsoft.com/office/drawing/2014/main" id="{CB0A59B9-696E-6CFF-7881-2A7D8509A40C}"/>
                </a:ext>
              </a:extLst>
            </p:cNvPr>
            <p:cNvSpPr txBox="1"/>
            <p:nvPr/>
          </p:nvSpPr>
          <p:spPr>
            <a:xfrm>
              <a:off x="844896" y="3609615"/>
              <a:ext cx="572593" cy="307777"/>
            </a:xfrm>
            <a:prstGeom prst="rect">
              <a:avLst/>
            </a:prstGeom>
            <a:noFill/>
          </p:spPr>
          <p:txBody>
            <a:bodyPr wrap="none" rtlCol="0">
              <a:spAutoFit/>
            </a:bodyPr>
            <a:lstStyle/>
            <a:p>
              <a:pPr rtl="0"/>
              <a:r>
                <a:rPr lang="sr" sz="1400" dirty="0" smtClean="0"/>
                <a:t>Oluje</a:t>
              </a:r>
              <a:endParaRPr lang="en-IE" sz="1400" dirty="0"/>
            </a:p>
          </p:txBody>
        </p:sp>
        <p:sp>
          <p:nvSpPr>
            <p:cNvPr id="15" name="TextBox 14">
              <a:extLst>
                <a:ext uri="{FF2B5EF4-FFF2-40B4-BE49-F238E27FC236}">
                  <a16:creationId xmlns:a16="http://schemas.microsoft.com/office/drawing/2014/main" id="{D5E7A0A4-2273-D940-45EC-15D8E718871D}"/>
                </a:ext>
              </a:extLst>
            </p:cNvPr>
            <p:cNvSpPr txBox="1"/>
            <p:nvPr/>
          </p:nvSpPr>
          <p:spPr>
            <a:xfrm>
              <a:off x="636036" y="3849478"/>
              <a:ext cx="1746953" cy="307777"/>
            </a:xfrm>
            <a:prstGeom prst="rect">
              <a:avLst/>
            </a:prstGeom>
            <a:noFill/>
          </p:spPr>
          <p:txBody>
            <a:bodyPr wrap="none" rtlCol="0">
              <a:spAutoFit/>
            </a:bodyPr>
            <a:lstStyle/>
            <a:p>
              <a:r>
                <a:rPr lang="en-US" sz="1400" dirty="0" err="1"/>
                <a:t>Podizanje</a:t>
              </a:r>
              <a:r>
                <a:rPr lang="en-US" sz="1400" dirty="0"/>
                <a:t> </a:t>
              </a:r>
              <a:r>
                <a:rPr lang="en-US" sz="1400" dirty="0" err="1"/>
                <a:t>nivoa</a:t>
              </a:r>
              <a:r>
                <a:rPr lang="en-US" sz="1400" dirty="0"/>
                <a:t> mora</a:t>
              </a:r>
            </a:p>
          </p:txBody>
        </p:sp>
        <p:sp>
          <p:nvSpPr>
            <p:cNvPr id="16" name="TextBox 15">
              <a:extLst>
                <a:ext uri="{FF2B5EF4-FFF2-40B4-BE49-F238E27FC236}">
                  <a16:creationId xmlns:a16="http://schemas.microsoft.com/office/drawing/2014/main" id="{45FF7B20-E91F-F795-461A-58070156E7E9}"/>
                </a:ext>
              </a:extLst>
            </p:cNvPr>
            <p:cNvSpPr txBox="1"/>
            <p:nvPr/>
          </p:nvSpPr>
          <p:spPr>
            <a:xfrm>
              <a:off x="298336" y="4143782"/>
              <a:ext cx="1851148" cy="307777"/>
            </a:xfrm>
            <a:prstGeom prst="rect">
              <a:avLst/>
            </a:prstGeom>
            <a:noFill/>
          </p:spPr>
          <p:txBody>
            <a:bodyPr wrap="none" rtlCol="0">
              <a:spAutoFit/>
            </a:bodyPr>
            <a:lstStyle/>
            <a:p>
              <a:r>
                <a:rPr lang="en-US" sz="1400" dirty="0" err="1"/>
                <a:t>Promena</a:t>
              </a:r>
              <a:r>
                <a:rPr lang="en-US" sz="1400" dirty="0"/>
                <a:t> </a:t>
              </a:r>
              <a:r>
                <a:rPr lang="en-US" sz="1400" dirty="0" err="1"/>
                <a:t>klime</a:t>
              </a:r>
              <a:r>
                <a:rPr lang="en-US" sz="1400" dirty="0"/>
                <a:t> </a:t>
              </a:r>
              <a:r>
                <a:rPr lang="en-US" sz="1400" dirty="0" err="1"/>
                <a:t>okeana</a:t>
              </a:r>
              <a:endParaRPr lang="en-US" sz="1400" dirty="0"/>
            </a:p>
          </p:txBody>
        </p:sp>
        <p:sp>
          <p:nvSpPr>
            <p:cNvPr id="17" name="TextBox 16">
              <a:extLst>
                <a:ext uri="{FF2B5EF4-FFF2-40B4-BE49-F238E27FC236}">
                  <a16:creationId xmlns:a16="http://schemas.microsoft.com/office/drawing/2014/main" id="{1C1695C1-95C8-D381-DDB2-4FADB0352A1D}"/>
                </a:ext>
              </a:extLst>
            </p:cNvPr>
            <p:cNvSpPr txBox="1"/>
            <p:nvPr/>
          </p:nvSpPr>
          <p:spPr>
            <a:xfrm>
              <a:off x="156000" y="4395017"/>
              <a:ext cx="3065776" cy="307777"/>
            </a:xfrm>
            <a:prstGeom prst="rect">
              <a:avLst/>
            </a:prstGeom>
            <a:noFill/>
          </p:spPr>
          <p:txBody>
            <a:bodyPr wrap="none" rtlCol="0">
              <a:spAutoFit/>
            </a:bodyPr>
            <a:lstStyle/>
            <a:p>
              <a:r>
                <a:rPr lang="en-US" sz="1400" dirty="0" err="1"/>
                <a:t>Prirodna</a:t>
              </a:r>
              <a:r>
                <a:rPr lang="en-US" sz="1400" dirty="0"/>
                <a:t> </a:t>
              </a:r>
              <a:r>
                <a:rPr lang="en-US" sz="1400" dirty="0" err="1"/>
                <a:t>promena</a:t>
              </a:r>
              <a:r>
                <a:rPr lang="en-US" sz="1400" dirty="0"/>
                <a:t> </a:t>
              </a:r>
              <a:r>
                <a:rPr lang="en-US" sz="1400" dirty="0" err="1"/>
                <a:t>zemljišnog</a:t>
              </a:r>
              <a:r>
                <a:rPr lang="en-US" sz="1400" dirty="0"/>
                <a:t> </a:t>
              </a:r>
              <a:r>
                <a:rPr lang="en-US" sz="1400" dirty="0" err="1"/>
                <a:t>pokrivača</a:t>
              </a:r>
              <a:endParaRPr lang="en-US" sz="1400" dirty="0"/>
            </a:p>
          </p:txBody>
        </p:sp>
        <p:grpSp>
          <p:nvGrpSpPr>
            <p:cNvPr id="58" name="Group 57">
              <a:extLst>
                <a:ext uri="{FF2B5EF4-FFF2-40B4-BE49-F238E27FC236}">
                  <a16:creationId xmlns:a16="http://schemas.microsoft.com/office/drawing/2014/main" id="{1C8FC516-CCCF-27DF-A069-A927ECE261BC}"/>
                </a:ext>
              </a:extLst>
            </p:cNvPr>
            <p:cNvGrpSpPr/>
            <p:nvPr/>
          </p:nvGrpSpPr>
          <p:grpSpPr>
            <a:xfrm>
              <a:off x="3593596" y="1359000"/>
              <a:ext cx="5909108" cy="4368980"/>
              <a:chOff x="4804261" y="2109773"/>
              <a:chExt cx="5909108" cy="4368980"/>
            </a:xfrm>
          </p:grpSpPr>
          <p:sp>
            <p:nvSpPr>
              <p:cNvPr id="19" name="TextBox 18">
                <a:extLst>
                  <a:ext uri="{FF2B5EF4-FFF2-40B4-BE49-F238E27FC236}">
                    <a16:creationId xmlns:a16="http://schemas.microsoft.com/office/drawing/2014/main" id="{C099A600-E3E1-5F1A-8761-14C395D79A93}"/>
                  </a:ext>
                </a:extLst>
              </p:cNvPr>
              <p:cNvSpPr txBox="1"/>
              <p:nvPr/>
            </p:nvSpPr>
            <p:spPr>
              <a:xfrm>
                <a:off x="5890737" y="2109773"/>
                <a:ext cx="1975669" cy="338554"/>
              </a:xfrm>
              <a:prstGeom prst="rect">
                <a:avLst/>
              </a:prstGeom>
              <a:noFill/>
            </p:spPr>
            <p:txBody>
              <a:bodyPr wrap="none" rtlCol="0">
                <a:spAutoFit/>
              </a:bodyPr>
              <a:lstStyle/>
              <a:p>
                <a:r>
                  <a:rPr lang="en-US" sz="1600" u="sng" dirty="0" err="1"/>
                  <a:t>Uzroci</a:t>
                </a:r>
                <a:r>
                  <a:rPr lang="en-US" sz="1600" u="sng" dirty="0"/>
                  <a:t>/</a:t>
                </a:r>
                <a:r>
                  <a:rPr lang="en-US" sz="1600" u="sng" dirty="0" err="1"/>
                  <a:t>okidači</a:t>
                </a:r>
                <a:r>
                  <a:rPr lang="en-US" sz="1600" u="sng" dirty="0"/>
                  <a:t> </a:t>
                </a:r>
                <a:r>
                  <a:rPr lang="en-US" sz="1600" u="sng" dirty="0" err="1"/>
                  <a:t>bolesti</a:t>
                </a:r>
                <a:endParaRPr lang="en-US" sz="1600" u="sng" dirty="0"/>
              </a:p>
            </p:txBody>
          </p:sp>
          <p:sp>
            <p:nvSpPr>
              <p:cNvPr id="20" name="TextBox 19">
                <a:extLst>
                  <a:ext uri="{FF2B5EF4-FFF2-40B4-BE49-F238E27FC236}">
                    <a16:creationId xmlns:a16="http://schemas.microsoft.com/office/drawing/2014/main" id="{CCE81E62-3803-74DA-367D-ACB7442C1A98}"/>
                  </a:ext>
                </a:extLst>
              </p:cNvPr>
              <p:cNvSpPr txBox="1"/>
              <p:nvPr/>
            </p:nvSpPr>
            <p:spPr>
              <a:xfrm>
                <a:off x="5830314" y="2395525"/>
                <a:ext cx="1958037" cy="307777"/>
              </a:xfrm>
              <a:prstGeom prst="rect">
                <a:avLst/>
              </a:prstGeom>
              <a:noFill/>
            </p:spPr>
            <p:txBody>
              <a:bodyPr wrap="none" rtlCol="0">
                <a:spAutoFit/>
              </a:bodyPr>
              <a:lstStyle/>
              <a:p>
                <a:r>
                  <a:rPr lang="en-US" sz="1400" dirty="0" err="1"/>
                  <a:t>Insekti</a:t>
                </a:r>
                <a:r>
                  <a:rPr lang="en-US" sz="1400" dirty="0"/>
                  <a:t> u </a:t>
                </a:r>
                <a:r>
                  <a:rPr lang="en-US" sz="1400" dirty="0" err="1"/>
                  <a:t>vazduhu</a:t>
                </a:r>
                <a:r>
                  <a:rPr lang="en-US" sz="1400" dirty="0"/>
                  <a:t>: </a:t>
                </a:r>
                <a:r>
                  <a:rPr lang="en-US" sz="1400" dirty="0" err="1"/>
                  <a:t>grinje</a:t>
                </a:r>
                <a:endParaRPr lang="en-US" sz="1400" dirty="0"/>
              </a:p>
            </p:txBody>
          </p:sp>
          <p:sp>
            <p:nvSpPr>
              <p:cNvPr id="37" name="TextBox 36">
                <a:extLst>
                  <a:ext uri="{FF2B5EF4-FFF2-40B4-BE49-F238E27FC236}">
                    <a16:creationId xmlns:a16="http://schemas.microsoft.com/office/drawing/2014/main" id="{2BDF753C-F43A-AA17-CBF0-C633C71A2B3C}"/>
                  </a:ext>
                </a:extLst>
              </p:cNvPr>
              <p:cNvSpPr txBox="1"/>
              <p:nvPr/>
            </p:nvSpPr>
            <p:spPr>
              <a:xfrm>
                <a:off x="5376000" y="2650068"/>
                <a:ext cx="3406125" cy="307777"/>
              </a:xfrm>
              <a:prstGeom prst="rect">
                <a:avLst/>
              </a:prstGeom>
              <a:noFill/>
            </p:spPr>
            <p:txBody>
              <a:bodyPr wrap="none" rtlCol="0">
                <a:spAutoFit/>
              </a:bodyPr>
              <a:lstStyle/>
              <a:p>
                <a:r>
                  <a:rPr lang="en-US" sz="1400" dirty="0" err="1"/>
                  <a:t>Patogeni</a:t>
                </a:r>
                <a:r>
                  <a:rPr lang="en-US" sz="1400" dirty="0"/>
                  <a:t> u </a:t>
                </a:r>
                <a:r>
                  <a:rPr lang="en-US" sz="1400" dirty="0" err="1"/>
                  <a:t>vazduhu</a:t>
                </a:r>
                <a:r>
                  <a:rPr lang="en-US" sz="1400" dirty="0"/>
                  <a:t>: </a:t>
                </a:r>
                <a:r>
                  <a:rPr lang="en-US" sz="1400" dirty="0" err="1"/>
                  <a:t>virusi</a:t>
                </a:r>
                <a:r>
                  <a:rPr lang="en-US" sz="1400" dirty="0"/>
                  <a:t>, </a:t>
                </a:r>
                <a:r>
                  <a:rPr lang="en-US" sz="1400" dirty="0" err="1"/>
                  <a:t>bakterije</a:t>
                </a:r>
                <a:r>
                  <a:rPr lang="en-US" sz="1400" dirty="0"/>
                  <a:t>, </a:t>
                </a:r>
                <a:r>
                  <a:rPr lang="en-US" sz="1400" dirty="0" err="1"/>
                  <a:t>gljivice</a:t>
                </a:r>
                <a:endParaRPr lang="en-US" sz="1400" dirty="0"/>
              </a:p>
            </p:txBody>
          </p:sp>
          <p:sp>
            <p:nvSpPr>
              <p:cNvPr id="38" name="TextBox 37">
                <a:extLst>
                  <a:ext uri="{FF2B5EF4-FFF2-40B4-BE49-F238E27FC236}">
                    <a16:creationId xmlns:a16="http://schemas.microsoft.com/office/drawing/2014/main" id="{AD0ABFEB-39DC-F068-994D-1BE7961FBD97}"/>
                  </a:ext>
                </a:extLst>
              </p:cNvPr>
              <p:cNvSpPr txBox="1"/>
              <p:nvPr/>
            </p:nvSpPr>
            <p:spPr>
              <a:xfrm>
                <a:off x="5995070" y="2958120"/>
                <a:ext cx="2332883" cy="307777"/>
              </a:xfrm>
              <a:prstGeom prst="rect">
                <a:avLst/>
              </a:prstGeom>
              <a:noFill/>
            </p:spPr>
            <p:txBody>
              <a:bodyPr wrap="none" rtlCol="0">
                <a:spAutoFit/>
              </a:bodyPr>
              <a:lstStyle/>
              <a:p>
                <a:r>
                  <a:rPr lang="en-US" sz="1400" dirty="0" err="1"/>
                  <a:t>Životinjska</a:t>
                </a:r>
                <a:r>
                  <a:rPr lang="en-US" sz="1400" dirty="0"/>
                  <a:t> </a:t>
                </a:r>
                <a:r>
                  <a:rPr lang="en-US" sz="1400" dirty="0" err="1"/>
                  <a:t>dlaka</a:t>
                </a:r>
                <a:r>
                  <a:rPr lang="en-US" sz="1400" dirty="0"/>
                  <a:t>/</a:t>
                </a:r>
                <a:r>
                  <a:rPr lang="en-US" sz="1400" dirty="0" err="1"/>
                  <a:t>krzno</a:t>
                </a:r>
                <a:r>
                  <a:rPr lang="en-US" sz="1400" dirty="0"/>
                  <a:t>/</a:t>
                </a:r>
                <a:r>
                  <a:rPr lang="en-US" sz="1400" dirty="0" err="1"/>
                  <a:t>perut</a:t>
                </a:r>
                <a:endParaRPr lang="en-US" sz="1400" dirty="0"/>
              </a:p>
            </p:txBody>
          </p:sp>
          <p:sp>
            <p:nvSpPr>
              <p:cNvPr id="39" name="TextBox 38">
                <a:extLst>
                  <a:ext uri="{FF2B5EF4-FFF2-40B4-BE49-F238E27FC236}">
                    <a16:creationId xmlns:a16="http://schemas.microsoft.com/office/drawing/2014/main" id="{3A295B63-A72B-AD60-7DC9-5C1F99635CAB}"/>
                  </a:ext>
                </a:extLst>
              </p:cNvPr>
              <p:cNvSpPr txBox="1"/>
              <p:nvPr/>
            </p:nvSpPr>
            <p:spPr>
              <a:xfrm>
                <a:off x="4946779" y="3506542"/>
                <a:ext cx="4237891" cy="307777"/>
              </a:xfrm>
              <a:prstGeom prst="rect">
                <a:avLst/>
              </a:prstGeom>
              <a:noFill/>
            </p:spPr>
            <p:txBody>
              <a:bodyPr wrap="none" rtlCol="0">
                <a:spAutoFit/>
              </a:bodyPr>
              <a:lstStyle/>
              <a:p>
                <a:r>
                  <a:rPr lang="en-US" sz="1400" dirty="0" err="1"/>
                  <a:t>Kontakt</a:t>
                </a:r>
                <a:r>
                  <a:rPr lang="en-US" sz="1400" dirty="0"/>
                  <a:t>: </a:t>
                </a:r>
                <a:r>
                  <a:rPr lang="en-US" sz="1400" dirty="0" err="1"/>
                  <a:t>alergeni</a:t>
                </a:r>
                <a:r>
                  <a:rPr lang="en-US" sz="1400" dirty="0"/>
                  <a:t>, </a:t>
                </a:r>
                <a:r>
                  <a:rPr lang="en-US" sz="1400" dirty="0" err="1"/>
                  <a:t>patogeni</a:t>
                </a:r>
                <a:r>
                  <a:rPr lang="en-US" sz="1400" dirty="0"/>
                  <a:t>, </a:t>
                </a:r>
                <a:r>
                  <a:rPr lang="en-US" sz="1400" dirty="0" err="1"/>
                  <a:t>hrana</a:t>
                </a:r>
                <a:r>
                  <a:rPr lang="en-US" sz="1400" dirty="0"/>
                  <a:t>, </a:t>
                </a:r>
                <a:r>
                  <a:rPr lang="en-US" sz="1400" dirty="0" err="1"/>
                  <a:t>hemikalije</a:t>
                </a:r>
                <a:r>
                  <a:rPr lang="en-US" sz="1400" dirty="0"/>
                  <a:t>, </a:t>
                </a:r>
                <a:r>
                  <a:rPr lang="en-US" sz="1400" dirty="0" err="1"/>
                  <a:t>iritansi</a:t>
                </a:r>
                <a:endParaRPr lang="en-US" sz="1400" dirty="0"/>
              </a:p>
            </p:txBody>
          </p:sp>
          <p:sp>
            <p:nvSpPr>
              <p:cNvPr id="40" name="TextBox 39">
                <a:extLst>
                  <a:ext uri="{FF2B5EF4-FFF2-40B4-BE49-F238E27FC236}">
                    <a16:creationId xmlns:a16="http://schemas.microsoft.com/office/drawing/2014/main" id="{C3198076-1AB0-53D1-34B9-C2FDF1229E80}"/>
                  </a:ext>
                </a:extLst>
              </p:cNvPr>
              <p:cNvSpPr txBox="1"/>
              <p:nvPr/>
            </p:nvSpPr>
            <p:spPr>
              <a:xfrm>
                <a:off x="5218133" y="3800068"/>
                <a:ext cx="3485506" cy="307777"/>
              </a:xfrm>
              <a:prstGeom prst="rect">
                <a:avLst/>
              </a:prstGeom>
              <a:noFill/>
            </p:spPr>
            <p:txBody>
              <a:bodyPr wrap="none" rtlCol="0">
                <a:spAutoFit/>
              </a:bodyPr>
              <a:lstStyle/>
              <a:p>
                <a:r>
                  <a:rPr lang="sv-SE" sz="1400" dirty="0"/>
                  <a:t>Kontaktni insekti: otrov, larve, grinje, paraziti </a:t>
                </a:r>
              </a:p>
            </p:txBody>
          </p:sp>
          <p:sp>
            <p:nvSpPr>
              <p:cNvPr id="41" name="TextBox 40">
                <a:extLst>
                  <a:ext uri="{FF2B5EF4-FFF2-40B4-BE49-F238E27FC236}">
                    <a16:creationId xmlns:a16="http://schemas.microsoft.com/office/drawing/2014/main" id="{1A010DF8-DF95-C08C-28C1-F78187E0F115}"/>
                  </a:ext>
                </a:extLst>
              </p:cNvPr>
              <p:cNvSpPr txBox="1"/>
              <p:nvPr/>
            </p:nvSpPr>
            <p:spPr>
              <a:xfrm>
                <a:off x="6074418" y="4109256"/>
                <a:ext cx="2097241" cy="307777"/>
              </a:xfrm>
              <a:prstGeom prst="rect">
                <a:avLst/>
              </a:prstGeom>
              <a:noFill/>
            </p:spPr>
            <p:txBody>
              <a:bodyPr wrap="none" rtlCol="0">
                <a:spAutoFit/>
              </a:bodyPr>
              <a:lstStyle/>
              <a:p>
                <a:r>
                  <a:rPr lang="en-US" sz="1400" dirty="0" err="1"/>
                  <a:t>Zagađenje</a:t>
                </a:r>
                <a:r>
                  <a:rPr lang="en-US" sz="1400" dirty="0"/>
                  <a:t> </a:t>
                </a:r>
                <a:r>
                  <a:rPr lang="en-US" sz="1400" dirty="0" err="1"/>
                  <a:t>vazduha</a:t>
                </a:r>
                <a:r>
                  <a:rPr lang="en-US" sz="1400" dirty="0"/>
                  <a:t> </a:t>
                </a:r>
                <a:r>
                  <a:rPr lang="en-US" sz="1400" dirty="0" err="1"/>
                  <a:t>gasom</a:t>
                </a:r>
                <a:endParaRPr lang="en-US" sz="1400" dirty="0"/>
              </a:p>
            </p:txBody>
          </p:sp>
          <p:sp>
            <p:nvSpPr>
              <p:cNvPr id="42" name="TextBox 41">
                <a:extLst>
                  <a:ext uri="{FF2B5EF4-FFF2-40B4-BE49-F238E27FC236}">
                    <a16:creationId xmlns:a16="http://schemas.microsoft.com/office/drawing/2014/main" id="{21B4E655-76D3-E3D3-B1EB-ACAD7FEC136D}"/>
                  </a:ext>
                </a:extLst>
              </p:cNvPr>
              <p:cNvSpPr txBox="1"/>
              <p:nvPr/>
            </p:nvSpPr>
            <p:spPr>
              <a:xfrm>
                <a:off x="4804261" y="5024118"/>
                <a:ext cx="5909108" cy="307777"/>
              </a:xfrm>
              <a:prstGeom prst="rect">
                <a:avLst/>
              </a:prstGeom>
              <a:noFill/>
            </p:spPr>
            <p:txBody>
              <a:bodyPr wrap="square" rtlCol="0">
                <a:spAutoFit/>
              </a:bodyPr>
              <a:lstStyle/>
              <a:p>
                <a:r>
                  <a:rPr lang="en-US" sz="1400" dirty="0" err="1"/>
                  <a:t>Fiziologija</a:t>
                </a:r>
                <a:r>
                  <a:rPr lang="en-US" sz="1400" dirty="0"/>
                  <a:t> </a:t>
                </a:r>
                <a:r>
                  <a:rPr lang="en-US" sz="1400" dirty="0" err="1"/>
                  <a:t>čoveka</a:t>
                </a:r>
                <a:r>
                  <a:rPr lang="en-US" sz="1400" dirty="0"/>
                  <a:t>: </a:t>
                </a:r>
                <a:r>
                  <a:rPr lang="en-US" sz="1400" dirty="0" err="1"/>
                  <a:t>genetska</a:t>
                </a:r>
                <a:r>
                  <a:rPr lang="en-US" sz="1400" dirty="0"/>
                  <a:t> </a:t>
                </a:r>
                <a:r>
                  <a:rPr lang="en-US" sz="1400" dirty="0" err="1"/>
                  <a:t>predispozicija</a:t>
                </a:r>
                <a:r>
                  <a:rPr lang="en-US" sz="1400" dirty="0"/>
                  <a:t>, </a:t>
                </a:r>
                <a:r>
                  <a:rPr lang="en-US" sz="1400" dirty="0" err="1"/>
                  <a:t>hormonske</a:t>
                </a:r>
                <a:r>
                  <a:rPr lang="en-US" sz="1400" dirty="0"/>
                  <a:t> </a:t>
                </a:r>
                <a:r>
                  <a:rPr lang="en-US" sz="1400" dirty="0" err="1"/>
                  <a:t>promene</a:t>
                </a:r>
                <a:endParaRPr lang="en-US" sz="1400" dirty="0"/>
              </a:p>
            </p:txBody>
          </p:sp>
          <p:sp>
            <p:nvSpPr>
              <p:cNvPr id="43" name="TextBox 42">
                <a:extLst>
                  <a:ext uri="{FF2B5EF4-FFF2-40B4-BE49-F238E27FC236}">
                    <a16:creationId xmlns:a16="http://schemas.microsoft.com/office/drawing/2014/main" id="{1D6102C1-D7A4-35CA-74ED-89E8F74FF1AE}"/>
                  </a:ext>
                </a:extLst>
              </p:cNvPr>
              <p:cNvSpPr txBox="1"/>
              <p:nvPr/>
            </p:nvSpPr>
            <p:spPr>
              <a:xfrm>
                <a:off x="6175402" y="4391891"/>
                <a:ext cx="1460143" cy="307777"/>
              </a:xfrm>
              <a:prstGeom prst="rect">
                <a:avLst/>
              </a:prstGeom>
              <a:noFill/>
            </p:spPr>
            <p:txBody>
              <a:bodyPr wrap="none" rtlCol="0">
                <a:spAutoFit/>
              </a:bodyPr>
              <a:lstStyle/>
              <a:p>
                <a:r>
                  <a:rPr lang="en-US" sz="1400" dirty="0" err="1"/>
                  <a:t>Ljudske</a:t>
                </a:r>
                <a:r>
                  <a:rPr lang="en-US" sz="1400" dirty="0"/>
                  <a:t> </a:t>
                </a:r>
                <a:r>
                  <a:rPr lang="en-US" sz="1400" dirty="0" err="1"/>
                  <a:t>migracije</a:t>
                </a:r>
                <a:endParaRPr lang="en-US" sz="1400" dirty="0"/>
              </a:p>
            </p:txBody>
          </p:sp>
          <p:sp>
            <p:nvSpPr>
              <p:cNvPr id="44" name="TextBox 43">
                <a:extLst>
                  <a:ext uri="{FF2B5EF4-FFF2-40B4-BE49-F238E27FC236}">
                    <a16:creationId xmlns:a16="http://schemas.microsoft.com/office/drawing/2014/main" id="{5406A16F-5144-9C9D-C6B0-BB5B80877B5D}"/>
                  </a:ext>
                </a:extLst>
              </p:cNvPr>
              <p:cNvSpPr txBox="1"/>
              <p:nvPr/>
            </p:nvSpPr>
            <p:spPr>
              <a:xfrm>
                <a:off x="5218133" y="6170976"/>
                <a:ext cx="4481400" cy="307777"/>
              </a:xfrm>
              <a:prstGeom prst="rect">
                <a:avLst/>
              </a:prstGeom>
              <a:noFill/>
            </p:spPr>
            <p:txBody>
              <a:bodyPr wrap="square" rtlCol="0">
                <a:spAutoFit/>
              </a:bodyPr>
              <a:lstStyle/>
              <a:p>
                <a:r>
                  <a:rPr lang="en-US" sz="1400" dirty="0" err="1"/>
                  <a:t>Psihološki</a:t>
                </a:r>
                <a:r>
                  <a:rPr lang="en-US" sz="1400" dirty="0"/>
                  <a:t> </a:t>
                </a:r>
                <a:r>
                  <a:rPr lang="en-US" sz="1400" dirty="0" err="1"/>
                  <a:t>efekti</a:t>
                </a:r>
                <a:r>
                  <a:rPr lang="en-US" sz="1400" dirty="0"/>
                  <a:t>: </a:t>
                </a:r>
                <a:r>
                  <a:rPr lang="en-US" sz="1400" dirty="0" err="1"/>
                  <a:t>stres</a:t>
                </a:r>
                <a:r>
                  <a:rPr lang="en-US" sz="1400" dirty="0"/>
                  <a:t>, </a:t>
                </a:r>
                <a:r>
                  <a:rPr lang="en-US" sz="1400" dirty="0" err="1"/>
                  <a:t>psihodermalni</a:t>
                </a:r>
                <a:r>
                  <a:rPr lang="en-US" sz="1400" dirty="0"/>
                  <a:t> </a:t>
                </a:r>
                <a:r>
                  <a:rPr lang="en-US" sz="1400" dirty="0" err="1"/>
                  <a:t>faktori</a:t>
                </a:r>
                <a:endParaRPr lang="en-US" sz="1400" dirty="0"/>
              </a:p>
            </p:txBody>
          </p:sp>
          <p:sp>
            <p:nvSpPr>
              <p:cNvPr id="45" name="TextBox 44">
                <a:extLst>
                  <a:ext uri="{FF2B5EF4-FFF2-40B4-BE49-F238E27FC236}">
                    <a16:creationId xmlns:a16="http://schemas.microsoft.com/office/drawing/2014/main" id="{DA8F9415-4709-C9ED-C0C6-96828AD66E3D}"/>
                  </a:ext>
                </a:extLst>
              </p:cNvPr>
              <p:cNvSpPr txBox="1"/>
              <p:nvPr/>
            </p:nvSpPr>
            <p:spPr>
              <a:xfrm>
                <a:off x="5242997" y="4721238"/>
                <a:ext cx="4376263" cy="307777"/>
              </a:xfrm>
              <a:prstGeom prst="rect">
                <a:avLst/>
              </a:prstGeom>
              <a:noFill/>
            </p:spPr>
            <p:txBody>
              <a:bodyPr wrap="square" rtlCol="0">
                <a:spAutoFit/>
              </a:bodyPr>
              <a:lstStyle/>
              <a:p>
                <a:r>
                  <a:rPr lang="en-US" sz="1400" dirty="0" err="1"/>
                  <a:t>Ljudsko</a:t>
                </a:r>
                <a:r>
                  <a:rPr lang="en-US" sz="1400" dirty="0"/>
                  <a:t> </a:t>
                </a:r>
                <a:r>
                  <a:rPr lang="en-US" sz="1400" dirty="0" err="1"/>
                  <a:t>fizičko</a:t>
                </a:r>
                <a:r>
                  <a:rPr lang="en-US" sz="1400" dirty="0"/>
                  <a:t> </a:t>
                </a:r>
                <a:r>
                  <a:rPr lang="en-US" sz="1400" dirty="0" err="1"/>
                  <a:t>okruženje</a:t>
                </a:r>
                <a:r>
                  <a:rPr lang="en-US" sz="1400" dirty="0"/>
                  <a:t>: </a:t>
                </a:r>
                <a:r>
                  <a:rPr lang="en-US" sz="1400" dirty="0" err="1"/>
                  <a:t>sunce</a:t>
                </a:r>
                <a:r>
                  <a:rPr lang="en-US" sz="1400" dirty="0"/>
                  <a:t>, </a:t>
                </a:r>
                <a:r>
                  <a:rPr lang="en-US" sz="1400" dirty="0" err="1"/>
                  <a:t>toplota</a:t>
                </a:r>
                <a:r>
                  <a:rPr lang="en-US" sz="1400" dirty="0"/>
                  <a:t>, </a:t>
                </a:r>
                <a:r>
                  <a:rPr lang="en-US" sz="1400" dirty="0" err="1"/>
                  <a:t>hladnoća</a:t>
                </a:r>
                <a:endParaRPr lang="en-US" sz="1400" dirty="0"/>
              </a:p>
            </p:txBody>
          </p:sp>
          <p:sp>
            <p:nvSpPr>
              <p:cNvPr id="46" name="TextBox 45">
                <a:extLst>
                  <a:ext uri="{FF2B5EF4-FFF2-40B4-BE49-F238E27FC236}">
                    <a16:creationId xmlns:a16="http://schemas.microsoft.com/office/drawing/2014/main" id="{D2EA62C5-7729-E214-46D1-056DD0B155F7}"/>
                  </a:ext>
                </a:extLst>
              </p:cNvPr>
              <p:cNvSpPr txBox="1"/>
              <p:nvPr/>
            </p:nvSpPr>
            <p:spPr>
              <a:xfrm>
                <a:off x="4916630" y="5816514"/>
                <a:ext cx="4846065" cy="307777"/>
              </a:xfrm>
              <a:prstGeom prst="rect">
                <a:avLst/>
              </a:prstGeom>
              <a:noFill/>
            </p:spPr>
            <p:txBody>
              <a:bodyPr wrap="square" rtlCol="0">
                <a:spAutoFit/>
              </a:bodyPr>
              <a:lstStyle/>
              <a:p>
                <a:r>
                  <a:rPr lang="en-US" sz="1400" dirty="0" err="1"/>
                  <a:t>Nebiološke</a:t>
                </a:r>
                <a:r>
                  <a:rPr lang="en-US" sz="1400" dirty="0"/>
                  <a:t> </a:t>
                </a:r>
                <a:r>
                  <a:rPr lang="en-US" sz="1400" dirty="0" err="1"/>
                  <a:t>čestice</a:t>
                </a:r>
                <a:r>
                  <a:rPr lang="en-US" sz="1400" dirty="0"/>
                  <a:t> u </a:t>
                </a:r>
                <a:r>
                  <a:rPr lang="en-US" sz="1400" dirty="0" err="1"/>
                  <a:t>vazduhu</a:t>
                </a:r>
                <a:r>
                  <a:rPr lang="en-US" sz="1400" dirty="0"/>
                  <a:t>: </a:t>
                </a:r>
                <a:r>
                  <a:rPr lang="en-US" sz="1400" dirty="0" err="1"/>
                  <a:t>pesak</a:t>
                </a:r>
                <a:r>
                  <a:rPr lang="en-US" sz="1400" dirty="0"/>
                  <a:t>, </a:t>
                </a:r>
                <a:r>
                  <a:rPr lang="en-US" sz="1400" dirty="0" err="1"/>
                  <a:t>prašina</a:t>
                </a:r>
                <a:r>
                  <a:rPr lang="en-US" sz="1400" dirty="0"/>
                  <a:t>, dim, PM</a:t>
                </a:r>
                <a:r>
                  <a:rPr lang="en-US" sz="1400" baseline="-25000" dirty="0"/>
                  <a:t>2.5</a:t>
                </a:r>
              </a:p>
            </p:txBody>
          </p:sp>
          <p:sp>
            <p:nvSpPr>
              <p:cNvPr id="47" name="TextBox 46">
                <a:extLst>
                  <a:ext uri="{FF2B5EF4-FFF2-40B4-BE49-F238E27FC236}">
                    <a16:creationId xmlns:a16="http://schemas.microsoft.com/office/drawing/2014/main" id="{3813BC9C-DF50-4D32-472D-256C8A5D18DD}"/>
                  </a:ext>
                </a:extLst>
              </p:cNvPr>
              <p:cNvSpPr txBox="1"/>
              <p:nvPr/>
            </p:nvSpPr>
            <p:spPr>
              <a:xfrm>
                <a:off x="5607360" y="5462052"/>
                <a:ext cx="3647536" cy="307777"/>
              </a:xfrm>
              <a:prstGeom prst="rect">
                <a:avLst/>
              </a:prstGeom>
              <a:noFill/>
            </p:spPr>
            <p:txBody>
              <a:bodyPr wrap="square" rtlCol="0">
                <a:spAutoFit/>
              </a:bodyPr>
              <a:lstStyle/>
              <a:p>
                <a:r>
                  <a:rPr lang="en-US" sz="1400" dirty="0" err="1"/>
                  <a:t>Način</a:t>
                </a:r>
                <a:r>
                  <a:rPr lang="en-US" sz="1400" dirty="0"/>
                  <a:t> </a:t>
                </a:r>
                <a:r>
                  <a:rPr lang="en-US" sz="1400" dirty="0" err="1"/>
                  <a:t>života</a:t>
                </a:r>
                <a:r>
                  <a:rPr lang="en-US" sz="1400" dirty="0"/>
                  <a:t>: </a:t>
                </a:r>
                <a:r>
                  <a:rPr lang="en-US" sz="1400" dirty="0" err="1"/>
                  <a:t>vežbanje</a:t>
                </a:r>
                <a:r>
                  <a:rPr lang="en-US" sz="1400" dirty="0"/>
                  <a:t>, </a:t>
                </a:r>
                <a:r>
                  <a:rPr lang="en-US" sz="1400" dirty="0" err="1"/>
                  <a:t>dijeta</a:t>
                </a:r>
                <a:r>
                  <a:rPr lang="en-US" sz="1400" dirty="0"/>
                  <a:t>, </a:t>
                </a:r>
                <a:r>
                  <a:rPr lang="en-US" sz="1400" dirty="0" err="1"/>
                  <a:t>pušenje</a:t>
                </a:r>
                <a:endParaRPr lang="en-US" sz="1400" dirty="0"/>
              </a:p>
            </p:txBody>
          </p:sp>
          <p:sp>
            <p:nvSpPr>
              <p:cNvPr id="48" name="TextBox 47">
                <a:extLst>
                  <a:ext uri="{FF2B5EF4-FFF2-40B4-BE49-F238E27FC236}">
                    <a16:creationId xmlns:a16="http://schemas.microsoft.com/office/drawing/2014/main" id="{929CB553-42D4-FB83-709C-68A3C04DD413}"/>
                  </a:ext>
                </a:extLst>
              </p:cNvPr>
              <p:cNvSpPr txBox="1"/>
              <p:nvPr/>
            </p:nvSpPr>
            <p:spPr>
              <a:xfrm>
                <a:off x="5388735" y="3232331"/>
                <a:ext cx="3647538" cy="307777"/>
              </a:xfrm>
              <a:prstGeom prst="rect">
                <a:avLst/>
              </a:prstGeom>
              <a:noFill/>
            </p:spPr>
            <p:txBody>
              <a:bodyPr wrap="square" rtlCol="0">
                <a:spAutoFit/>
              </a:bodyPr>
              <a:lstStyle/>
              <a:p>
                <a:r>
                  <a:rPr lang="en-US" sz="1400" dirty="0" err="1"/>
                  <a:t>Biološke</a:t>
                </a:r>
                <a:r>
                  <a:rPr lang="en-US" sz="1400" dirty="0"/>
                  <a:t> </a:t>
                </a:r>
                <a:r>
                  <a:rPr lang="en-US" sz="1400" dirty="0" err="1"/>
                  <a:t>čestice</a:t>
                </a:r>
                <a:r>
                  <a:rPr lang="en-US" sz="1400" dirty="0"/>
                  <a:t> u </a:t>
                </a:r>
                <a:r>
                  <a:rPr lang="en-US" sz="1400" dirty="0" err="1"/>
                  <a:t>vazduhu</a:t>
                </a:r>
                <a:r>
                  <a:rPr lang="en-US" sz="1400" dirty="0"/>
                  <a:t>: </a:t>
                </a:r>
                <a:r>
                  <a:rPr lang="en-US" sz="1400" dirty="0" err="1"/>
                  <a:t>polen</a:t>
                </a:r>
                <a:r>
                  <a:rPr lang="en-US" sz="1400" dirty="0"/>
                  <a:t>. spore</a:t>
                </a:r>
              </a:p>
            </p:txBody>
          </p:sp>
        </p:grpSp>
        <p:grpSp>
          <p:nvGrpSpPr>
            <p:cNvPr id="64" name="Group 63">
              <a:extLst>
                <a:ext uri="{FF2B5EF4-FFF2-40B4-BE49-F238E27FC236}">
                  <a16:creationId xmlns:a16="http://schemas.microsoft.com/office/drawing/2014/main" id="{B9FD7C38-5FBE-0BA9-B49A-0A84DA7C7518}"/>
                </a:ext>
              </a:extLst>
            </p:cNvPr>
            <p:cNvGrpSpPr/>
            <p:nvPr/>
          </p:nvGrpSpPr>
          <p:grpSpPr>
            <a:xfrm>
              <a:off x="9502704" y="2009975"/>
              <a:ext cx="2571892" cy="1643604"/>
              <a:chOff x="9309910" y="2584706"/>
              <a:chExt cx="2571892" cy="1643604"/>
            </a:xfrm>
          </p:grpSpPr>
          <p:sp>
            <p:nvSpPr>
              <p:cNvPr id="59" name="TextBox 58">
                <a:extLst>
                  <a:ext uri="{FF2B5EF4-FFF2-40B4-BE49-F238E27FC236}">
                    <a16:creationId xmlns:a16="http://schemas.microsoft.com/office/drawing/2014/main" id="{FD7AEB78-BF3B-809E-C19B-7FAD83B9FAA1}"/>
                  </a:ext>
                </a:extLst>
              </p:cNvPr>
              <p:cNvSpPr txBox="1"/>
              <p:nvPr/>
            </p:nvSpPr>
            <p:spPr>
              <a:xfrm>
                <a:off x="9606400" y="2584706"/>
                <a:ext cx="1633781" cy="338554"/>
              </a:xfrm>
              <a:prstGeom prst="rect">
                <a:avLst/>
              </a:prstGeom>
              <a:noFill/>
            </p:spPr>
            <p:txBody>
              <a:bodyPr wrap="none" rtlCol="0">
                <a:spAutoFit/>
              </a:bodyPr>
              <a:lstStyle/>
              <a:p>
                <a:pPr marL="0" indent="0" rtl="0">
                  <a:buNone/>
                </a:pPr>
                <a:r>
                  <a:rPr lang="sr" sz="1600" u="sng" dirty="0" smtClean="0"/>
                  <a:t>Kategorije bolesti</a:t>
                </a:r>
                <a:endParaRPr lang="sr" sz="1600" u="sng" dirty="0"/>
              </a:p>
            </p:txBody>
          </p:sp>
          <p:sp>
            <p:nvSpPr>
              <p:cNvPr id="60" name="TextBox 59">
                <a:extLst>
                  <a:ext uri="{FF2B5EF4-FFF2-40B4-BE49-F238E27FC236}">
                    <a16:creationId xmlns:a16="http://schemas.microsoft.com/office/drawing/2014/main" id="{5F5AD72F-917B-F25C-10ED-F5A205F79126}"/>
                  </a:ext>
                </a:extLst>
              </p:cNvPr>
              <p:cNvSpPr txBox="1"/>
              <p:nvPr/>
            </p:nvSpPr>
            <p:spPr>
              <a:xfrm>
                <a:off x="10118258" y="3024865"/>
                <a:ext cx="736868" cy="307777"/>
              </a:xfrm>
              <a:prstGeom prst="rect">
                <a:avLst/>
              </a:prstGeom>
              <a:noFill/>
            </p:spPr>
            <p:txBody>
              <a:bodyPr wrap="none" rtlCol="0">
                <a:spAutoFit/>
              </a:bodyPr>
              <a:lstStyle/>
              <a:p>
                <a:pPr rtl="0"/>
                <a:r>
                  <a:rPr lang="sr" sz="1400" dirty="0" smtClean="0"/>
                  <a:t>Alergija</a:t>
                </a:r>
                <a:endParaRPr lang="en-IE" sz="1400" dirty="0"/>
              </a:p>
            </p:txBody>
          </p:sp>
          <p:sp>
            <p:nvSpPr>
              <p:cNvPr id="61" name="TextBox 60">
                <a:extLst>
                  <a:ext uri="{FF2B5EF4-FFF2-40B4-BE49-F238E27FC236}">
                    <a16:creationId xmlns:a16="http://schemas.microsoft.com/office/drawing/2014/main" id="{5E666697-D750-49A1-ACC6-CB53EA0AD469}"/>
                  </a:ext>
                </a:extLst>
              </p:cNvPr>
              <p:cNvSpPr txBox="1"/>
              <p:nvPr/>
            </p:nvSpPr>
            <p:spPr>
              <a:xfrm>
                <a:off x="9309910" y="3326502"/>
                <a:ext cx="2571892" cy="276999"/>
              </a:xfrm>
              <a:prstGeom prst="rect">
                <a:avLst/>
              </a:prstGeom>
              <a:noFill/>
            </p:spPr>
            <p:txBody>
              <a:bodyPr wrap="square" rtlCol="0">
                <a:spAutoFit/>
              </a:bodyPr>
              <a:lstStyle/>
              <a:p>
                <a:r>
                  <a:rPr lang="en-US" sz="1200" dirty="0" err="1"/>
                  <a:t>Hronične</a:t>
                </a:r>
                <a:r>
                  <a:rPr lang="en-US" sz="1200" dirty="0"/>
                  <a:t> </a:t>
                </a:r>
                <a:r>
                  <a:rPr lang="en-US" sz="1200" dirty="0" err="1"/>
                  <a:t>inflamatorne</a:t>
                </a:r>
                <a:r>
                  <a:rPr lang="en-US" sz="1200" dirty="0"/>
                  <a:t> </a:t>
                </a:r>
                <a:r>
                  <a:rPr lang="en-US" sz="1200" dirty="0" err="1"/>
                  <a:t>kožne</a:t>
                </a:r>
                <a:r>
                  <a:rPr lang="en-US" sz="1200" dirty="0"/>
                  <a:t> </a:t>
                </a:r>
                <a:r>
                  <a:rPr lang="en-US" sz="1200" dirty="0" err="1"/>
                  <a:t>bolesti</a:t>
                </a:r>
                <a:endParaRPr lang="en-US" sz="1200" dirty="0"/>
              </a:p>
            </p:txBody>
          </p:sp>
          <p:sp>
            <p:nvSpPr>
              <p:cNvPr id="62" name="TextBox 61">
                <a:extLst>
                  <a:ext uri="{FF2B5EF4-FFF2-40B4-BE49-F238E27FC236}">
                    <a16:creationId xmlns:a16="http://schemas.microsoft.com/office/drawing/2014/main" id="{0CCF2B8A-4B64-9305-8394-D03422301291}"/>
                  </a:ext>
                </a:extLst>
              </p:cNvPr>
              <p:cNvSpPr txBox="1"/>
              <p:nvPr/>
            </p:nvSpPr>
            <p:spPr>
              <a:xfrm>
                <a:off x="9743875" y="3618896"/>
                <a:ext cx="1907125" cy="307777"/>
              </a:xfrm>
              <a:prstGeom prst="rect">
                <a:avLst/>
              </a:prstGeom>
              <a:noFill/>
            </p:spPr>
            <p:txBody>
              <a:bodyPr wrap="none" rtlCol="0">
                <a:spAutoFit/>
              </a:bodyPr>
              <a:lstStyle/>
              <a:p>
                <a:r>
                  <a:rPr lang="en-US" sz="1400" dirty="0" err="1"/>
                  <a:t>Infektivne</a:t>
                </a:r>
                <a:r>
                  <a:rPr lang="en-US" sz="1400" dirty="0"/>
                  <a:t> </a:t>
                </a:r>
                <a:r>
                  <a:rPr lang="en-US" sz="1400" dirty="0" err="1"/>
                  <a:t>kožne</a:t>
                </a:r>
                <a:r>
                  <a:rPr lang="en-US" sz="1400" dirty="0"/>
                  <a:t> </a:t>
                </a:r>
                <a:r>
                  <a:rPr lang="en-US" sz="1400" dirty="0" err="1"/>
                  <a:t>bolesti</a:t>
                </a:r>
                <a:endParaRPr lang="en-US" sz="1400" dirty="0"/>
              </a:p>
            </p:txBody>
          </p:sp>
          <p:sp>
            <p:nvSpPr>
              <p:cNvPr id="63" name="TextBox 62">
                <a:extLst>
                  <a:ext uri="{FF2B5EF4-FFF2-40B4-BE49-F238E27FC236}">
                    <a16:creationId xmlns:a16="http://schemas.microsoft.com/office/drawing/2014/main" id="{E354B7A3-2B63-28A9-9BD4-8779EBDB6930}"/>
                  </a:ext>
                </a:extLst>
              </p:cNvPr>
              <p:cNvSpPr txBox="1"/>
              <p:nvPr/>
            </p:nvSpPr>
            <p:spPr>
              <a:xfrm>
                <a:off x="9899815" y="3920533"/>
                <a:ext cx="980076" cy="307777"/>
              </a:xfrm>
              <a:prstGeom prst="rect">
                <a:avLst/>
              </a:prstGeom>
              <a:noFill/>
            </p:spPr>
            <p:txBody>
              <a:bodyPr wrap="none" rtlCol="0">
                <a:spAutoFit/>
              </a:bodyPr>
              <a:lstStyle/>
              <a:p>
                <a:pPr rtl="0"/>
                <a:r>
                  <a:rPr lang="sr" sz="1400" dirty="0" smtClean="0"/>
                  <a:t>Malignitet</a:t>
                </a:r>
                <a:r>
                  <a:rPr lang="sr-Latn-RS" sz="1400" dirty="0"/>
                  <a:t>i</a:t>
                </a:r>
                <a:endParaRPr lang="en-IE" sz="1400" dirty="0"/>
              </a:p>
            </p:txBody>
          </p:sp>
        </p:grpSp>
        <p:sp>
          <p:nvSpPr>
            <p:cNvPr id="65" name="Arrow: Right 64">
              <a:extLst>
                <a:ext uri="{FF2B5EF4-FFF2-40B4-BE49-F238E27FC236}">
                  <a16:creationId xmlns:a16="http://schemas.microsoft.com/office/drawing/2014/main" id="{93D3B9F7-C1DA-EB8D-8190-B1EE0F42F862}"/>
                </a:ext>
              </a:extLst>
            </p:cNvPr>
            <p:cNvSpPr/>
            <p:nvPr/>
          </p:nvSpPr>
          <p:spPr>
            <a:xfrm>
              <a:off x="2122237" y="2806699"/>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solidFill>
                  <a:schemeClr val="tx1"/>
                </a:solidFill>
              </a:endParaRPr>
            </a:p>
          </p:txBody>
        </p:sp>
        <p:sp>
          <p:nvSpPr>
            <p:cNvPr id="66" name="Arrow: Right 65">
              <a:extLst>
                <a:ext uri="{FF2B5EF4-FFF2-40B4-BE49-F238E27FC236}">
                  <a16:creationId xmlns:a16="http://schemas.microsoft.com/office/drawing/2014/main" id="{89EC0976-FEFE-DD9C-E356-8A9A6F49BA37}"/>
                </a:ext>
              </a:extLst>
            </p:cNvPr>
            <p:cNvSpPr/>
            <p:nvPr/>
          </p:nvSpPr>
          <p:spPr>
            <a:xfrm>
              <a:off x="8076621" y="2890270"/>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solidFill>
                  <a:schemeClr val="tx1"/>
                </a:solidFill>
              </a:endParaRPr>
            </a:p>
          </p:txBody>
        </p:sp>
      </p:grpSp>
    </p:spTree>
    <p:extLst>
      <p:ext uri="{BB962C8B-B14F-4D97-AF65-F5344CB8AC3E}">
        <p14:creationId xmlns:p14="http://schemas.microsoft.com/office/powerpoint/2010/main" val="4069535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4250432E-6514-6918-6A8D-22B709B9AE69}"/>
              </a:ext>
            </a:extLst>
          </p:cNvPr>
          <p:cNvGrpSpPr/>
          <p:nvPr/>
        </p:nvGrpSpPr>
        <p:grpSpPr>
          <a:xfrm>
            <a:off x="315004" y="173528"/>
            <a:ext cx="11691340" cy="6242230"/>
            <a:chOff x="315004" y="173528"/>
            <a:chExt cx="11691340" cy="6242230"/>
          </a:xfrm>
        </p:grpSpPr>
        <p:sp>
          <p:nvSpPr>
            <p:cNvPr id="86" name="Flowchart: Connector 85">
              <a:extLst>
                <a:ext uri="{FF2B5EF4-FFF2-40B4-BE49-F238E27FC236}">
                  <a16:creationId xmlns:a16="http://schemas.microsoft.com/office/drawing/2014/main" id="{CA138FA5-3CA0-AE37-FC9C-E1611CD57F9F}"/>
                </a:ext>
              </a:extLst>
            </p:cNvPr>
            <p:cNvSpPr/>
            <p:nvPr/>
          </p:nvSpPr>
          <p:spPr>
            <a:xfrm>
              <a:off x="7478947" y="231272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3" name="Straight Arrow Connector 2">
              <a:extLst>
                <a:ext uri="{FF2B5EF4-FFF2-40B4-BE49-F238E27FC236}">
                  <a16:creationId xmlns:a16="http://schemas.microsoft.com/office/drawing/2014/main" id="{3D4F1C8B-19F9-A0E9-3A4B-0A174B933CC4}"/>
                </a:ext>
              </a:extLst>
            </p:cNvPr>
            <p:cNvCxnSpPr>
              <a:cxnSpLocks/>
              <a:stCxn id="17" idx="3"/>
              <a:endCxn id="29" idx="1"/>
            </p:cNvCxnSpPr>
            <p:nvPr/>
          </p:nvCxnSpPr>
          <p:spPr>
            <a:xfrm>
              <a:off x="2396927" y="3794621"/>
              <a:ext cx="5128016"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8323342" cy="307777"/>
            </a:xfrm>
            <a:prstGeom prst="rect">
              <a:avLst/>
            </a:prstGeom>
            <a:noFill/>
          </p:spPr>
          <p:txBody>
            <a:bodyPr wrap="square" rtlCol="0">
              <a:spAutoFit/>
            </a:bodyPr>
            <a:lstStyle/>
            <a:p>
              <a:r>
                <a:rPr lang="sr" sz="1400" i="1" dirty="0" smtClean="0">
                  <a:solidFill>
                    <a:srgbClr val="0070C0"/>
                  </a:solidFill>
                  <a:effectLst/>
                  <a:cs typeface="Arial" panose="020B0604020202020204" pitchFamily="34" charset="0"/>
                </a:rPr>
                <a:t>Slika 6. </a:t>
              </a:r>
              <a:r>
                <a:rPr lang="sr" sz="1400" i="1" dirty="0" smtClean="0">
                  <a:solidFill>
                    <a:srgbClr val="FF0000"/>
                  </a:solidFill>
                  <a:effectLst/>
                  <a:cs typeface="Arial" panose="020B0604020202020204" pitchFamily="34" charset="0"/>
                </a:rPr>
                <a:t>Alergijske bolesti</a:t>
              </a:r>
              <a:r>
                <a:rPr lang="sr" sz="1400" i="1" dirty="0" smtClean="0">
                  <a:solidFill>
                    <a:srgbClr val="0070C0"/>
                  </a:solidFill>
                  <a:effectLst/>
                  <a:cs typeface="Arial" panose="020B0604020202020204" pitchFamily="34" charset="0"/>
                </a:rPr>
                <a:t>: </a:t>
              </a:r>
              <a:r>
                <a:rPr lang="en-US" sz="1400" i="1" dirty="0" err="1">
                  <a:solidFill>
                    <a:srgbClr val="0070C0"/>
                  </a:solidFill>
                  <a:cs typeface="Arial" panose="020B0604020202020204" pitchFamily="34" charset="0"/>
                </a:rPr>
                <a:t>Uzročne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veze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između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opasnosti</a:t>
              </a:r>
              <a:r>
                <a:rPr lang="en-US" sz="1400" i="1" dirty="0">
                  <a:solidFill>
                    <a:srgbClr val="0070C0"/>
                  </a:solidFill>
                  <a:cs typeface="Arial" panose="020B0604020202020204" pitchFamily="34" charset="0"/>
                </a:rPr>
                <a:t> od </a:t>
              </a:r>
              <a:r>
                <a:rPr lang="en-US" sz="1400" i="1" dirty="0" err="1">
                  <a:solidFill>
                    <a:srgbClr val="0070C0"/>
                  </a:solidFill>
                  <a:cs typeface="Arial" panose="020B0604020202020204" pitchFamily="34" charset="0"/>
                </a:rPr>
                <a:t>klimatskih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uzroka</a:t>
              </a:r>
              <a:r>
                <a:rPr lang="en-US" sz="1400" i="1" dirty="0">
                  <a:solidFill>
                    <a:srgbClr val="0070C0"/>
                  </a:solidFill>
                  <a:cs typeface="Arial" panose="020B0604020202020204" pitchFamily="34" charset="0"/>
                </a:rPr>
                <a:t>/</a:t>
              </a:r>
              <a:r>
                <a:rPr lang="en-US" sz="1400" i="1" dirty="0" err="1">
                  <a:solidFill>
                    <a:srgbClr val="0070C0"/>
                  </a:solidFill>
                  <a:cs typeface="Arial" panose="020B0604020202020204" pitchFamily="34" charset="0"/>
                </a:rPr>
                <a:t>okidača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bolesti</a:t>
              </a:r>
              <a:r>
                <a:rPr lang="en-US" sz="1400" i="1" dirty="0">
                  <a:solidFill>
                    <a:srgbClr val="0070C0"/>
                  </a:solidFill>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923044" cy="338554"/>
            </a:xfrm>
            <a:prstGeom prst="rect">
              <a:avLst/>
            </a:prstGeom>
            <a:noFill/>
          </p:spPr>
          <p:txBody>
            <a:bodyPr wrap="none" rtlCol="0">
              <a:spAutoFit/>
            </a:bodyPr>
            <a:lstStyle/>
            <a:p>
              <a:r>
                <a:rPr lang="en-US" sz="1600" u="sng" dirty="0" err="1"/>
                <a:t>Opasnost</a:t>
              </a:r>
              <a:r>
                <a:rPr lang="en-US" sz="1600" u="sng" dirty="0"/>
                <a:t> od </a:t>
              </a:r>
              <a:r>
                <a:rPr lang="en-US" sz="1600" u="sng" dirty="0" err="1"/>
                <a:t>klimatskih</a:t>
              </a:r>
              <a:r>
                <a:rPr lang="en-US" sz="1600" u="sng" dirty="0"/>
                <a:t> </a:t>
              </a:r>
              <a:r>
                <a:rPr lang="en-US" sz="1600" u="sng" dirty="0" err="1"/>
                <a:t>promena</a:t>
              </a:r>
              <a:endParaRPr lang="en-US"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1975669" cy="338554"/>
            </a:xfrm>
            <a:prstGeom prst="rect">
              <a:avLst/>
            </a:prstGeom>
            <a:noFill/>
          </p:spPr>
          <p:txBody>
            <a:bodyPr wrap="none" rtlCol="0">
              <a:spAutoFit/>
            </a:bodyPr>
            <a:lstStyle/>
            <a:p>
              <a:r>
                <a:rPr lang="en-US" sz="1600" u="sng" dirty="0" err="1"/>
                <a:t>Uzroci</a:t>
              </a:r>
              <a:r>
                <a:rPr lang="en-US" sz="1600" u="sng" dirty="0"/>
                <a:t>/</a:t>
              </a:r>
              <a:r>
                <a:rPr lang="en-US" sz="1600" u="sng" dirty="0" err="1"/>
                <a:t>okidači</a:t>
              </a:r>
              <a:r>
                <a:rPr lang="en-US" sz="1600" u="sng" dirty="0"/>
                <a:t> </a:t>
              </a:r>
              <a:r>
                <a:rPr lang="en-US" sz="1600" u="sng" dirty="0" err="1"/>
                <a:t>bolesti</a:t>
              </a:r>
              <a:endParaRPr lang="en-US" sz="1600" u="sng" dirty="0"/>
            </a:p>
          </p:txBody>
        </p:sp>
        <p:sp>
          <p:nvSpPr>
            <p:cNvPr id="7" name="TextBox 6">
              <a:extLst>
                <a:ext uri="{FF2B5EF4-FFF2-40B4-BE49-F238E27FC236}">
                  <a16:creationId xmlns:a16="http://schemas.microsoft.com/office/drawing/2014/main" id="{9CAE93DA-C50D-AD7F-E186-3685ADDA0351}"/>
                </a:ext>
              </a:extLst>
            </p:cNvPr>
            <p:cNvSpPr txBox="1"/>
            <p:nvPr/>
          </p:nvSpPr>
          <p:spPr>
            <a:xfrm>
              <a:off x="1397454" y="1089480"/>
              <a:ext cx="1061124" cy="307777"/>
            </a:xfrm>
            <a:prstGeom prst="rect">
              <a:avLst/>
            </a:prstGeom>
            <a:noFill/>
          </p:spPr>
          <p:txBody>
            <a:bodyPr wrap="none" rtlCol="0">
              <a:spAutoFit/>
            </a:bodyPr>
            <a:lstStyle/>
            <a:p>
              <a:pPr rtl="0"/>
              <a:r>
                <a:rPr lang="sr" sz="1400" dirty="0">
                  <a:solidFill>
                    <a:schemeClr val="tx1"/>
                  </a:solidFill>
                </a:rPr>
                <a:t> </a:t>
              </a:r>
              <a:r>
                <a:rPr lang="sr" sz="1400" dirty="0" smtClean="0">
                  <a:solidFill>
                    <a:schemeClr val="tx1"/>
                  </a:solidFill>
                </a:rPr>
                <a:t>Zagrevanje </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1958037" cy="307777"/>
            </a:xfrm>
            <a:prstGeom prst="rect">
              <a:avLst/>
            </a:prstGeom>
            <a:noFill/>
          </p:spPr>
          <p:txBody>
            <a:bodyPr wrap="none" rtlCol="0">
              <a:spAutoFit/>
            </a:bodyPr>
            <a:lstStyle/>
            <a:p>
              <a:r>
                <a:rPr lang="en-US" sz="1400" dirty="0" err="1"/>
                <a:t>Insekti</a:t>
              </a:r>
              <a:r>
                <a:rPr lang="en-US" sz="1400" dirty="0"/>
                <a:t> u </a:t>
              </a:r>
              <a:r>
                <a:rPr lang="en-US" sz="1400" dirty="0" err="1"/>
                <a:t>vazduhu</a:t>
              </a:r>
              <a:r>
                <a:rPr lang="en-US" sz="1400" dirty="0"/>
                <a:t>: </a:t>
              </a:r>
              <a:r>
                <a:rPr lang="en-US" sz="1400" dirty="0" err="1"/>
                <a:t>grinje</a:t>
              </a:r>
              <a:endParaRPr lang="en-US" sz="1400" dirty="0"/>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518091" cy="307777"/>
            </a:xfrm>
            <a:prstGeom prst="rect">
              <a:avLst/>
            </a:prstGeom>
            <a:noFill/>
          </p:spPr>
          <p:txBody>
            <a:bodyPr wrap="none" rtlCol="0">
              <a:spAutoFit/>
            </a:bodyPr>
            <a:lstStyle/>
            <a:p>
              <a:pPr rtl="0"/>
              <a:r>
                <a:rPr lang="sr" sz="1400" dirty="0" smtClean="0">
                  <a:solidFill>
                    <a:schemeClr val="tx1"/>
                  </a:solidFill>
                </a:rPr>
                <a:t>Suša</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406125" cy="307777"/>
            </a:xfrm>
            <a:prstGeom prst="rect">
              <a:avLst/>
            </a:prstGeom>
            <a:noFill/>
          </p:spPr>
          <p:txBody>
            <a:bodyPr wrap="none" rtlCol="0">
              <a:spAutoFit/>
            </a:bodyPr>
            <a:lstStyle/>
            <a:p>
              <a:r>
                <a:rPr lang="en-US" sz="1400" dirty="0" err="1"/>
                <a:t>Patogeni</a:t>
              </a:r>
              <a:r>
                <a:rPr lang="en-US" sz="1400" dirty="0"/>
                <a:t> u </a:t>
              </a:r>
              <a:r>
                <a:rPr lang="en-US" sz="1400" dirty="0" err="1"/>
                <a:t>vazduhu</a:t>
              </a:r>
              <a:r>
                <a:rPr lang="en-US" sz="1400" dirty="0"/>
                <a:t>: </a:t>
              </a:r>
              <a:r>
                <a:rPr lang="en-US" sz="1400" dirty="0" err="1"/>
                <a:t>virusi</a:t>
              </a:r>
              <a:r>
                <a:rPr lang="en-US" sz="1400" dirty="0"/>
                <a:t>, </a:t>
              </a:r>
              <a:r>
                <a:rPr lang="en-US" sz="1400" dirty="0" err="1"/>
                <a:t>bakterije</a:t>
              </a:r>
              <a:r>
                <a:rPr lang="en-US" sz="1400" dirty="0"/>
                <a:t>, </a:t>
              </a:r>
              <a:r>
                <a:rPr lang="en-US" sz="1400" dirty="0" err="1"/>
                <a:t>gljivice</a:t>
              </a:r>
              <a:endParaRPr lang="en-US" sz="1400" dirty="0"/>
            </a:p>
          </p:txBody>
        </p:sp>
        <p:sp>
          <p:nvSpPr>
            <p:cNvPr id="14" name="TextBox 13">
              <a:extLst>
                <a:ext uri="{FF2B5EF4-FFF2-40B4-BE49-F238E27FC236}">
                  <a16:creationId xmlns:a16="http://schemas.microsoft.com/office/drawing/2014/main" id="{EB93BF5F-E082-BF1D-FA17-6EF022FFF33C}"/>
                </a:ext>
              </a:extLst>
            </p:cNvPr>
            <p:cNvSpPr txBox="1"/>
            <p:nvPr/>
          </p:nvSpPr>
          <p:spPr>
            <a:xfrm>
              <a:off x="1068502" y="2095871"/>
              <a:ext cx="1205266" cy="307777"/>
            </a:xfrm>
            <a:prstGeom prst="rect">
              <a:avLst/>
            </a:prstGeom>
            <a:noFill/>
          </p:spPr>
          <p:txBody>
            <a:bodyPr wrap="none" rtlCol="0">
              <a:spAutoFit/>
            </a:bodyPr>
            <a:lstStyle/>
            <a:p>
              <a:pPr rtl="0"/>
              <a:r>
                <a:rPr lang="sr" sz="1400" dirty="0" smtClean="0">
                  <a:solidFill>
                    <a:schemeClr val="tx1"/>
                  </a:solidFill>
                </a:rPr>
                <a:t>Toplotni talasi</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772460" y="2646702"/>
              <a:ext cx="624595" cy="307777"/>
            </a:xfrm>
            <a:prstGeom prst="rect">
              <a:avLst/>
            </a:prstGeom>
            <a:noFill/>
          </p:spPr>
          <p:txBody>
            <a:bodyPr wrap="none" rtlCol="0">
              <a:spAutoFit/>
            </a:bodyPr>
            <a:lstStyle/>
            <a:p>
              <a:pPr rtl="0"/>
              <a:r>
                <a:rPr lang="sr-Latn-RS" sz="1400" dirty="0" smtClean="0"/>
                <a:t>Požari</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846322" cy="307777"/>
            </a:xfrm>
            <a:prstGeom prst="rect">
              <a:avLst/>
            </a:prstGeom>
            <a:noFill/>
          </p:spPr>
          <p:txBody>
            <a:bodyPr wrap="none" rtlCol="0">
              <a:spAutoFit/>
            </a:bodyPr>
            <a:lstStyle/>
            <a:p>
              <a:pPr rtl="0"/>
              <a:r>
                <a:rPr lang="sr" sz="1400" dirty="0" smtClean="0">
                  <a:solidFill>
                    <a:schemeClr val="tx1"/>
                  </a:solidFill>
                </a:rPr>
                <a:t>Padavine</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638642" y="3640732"/>
              <a:ext cx="758285" cy="307777"/>
            </a:xfrm>
            <a:prstGeom prst="rect">
              <a:avLst/>
            </a:prstGeom>
            <a:noFill/>
          </p:spPr>
          <p:txBody>
            <a:bodyPr wrap="none" rtlCol="0">
              <a:spAutoFit/>
            </a:bodyPr>
            <a:lstStyle/>
            <a:p>
              <a:pPr rtl="0"/>
              <a:r>
                <a:rPr lang="sr" sz="1400" dirty="0" smtClean="0"/>
                <a:t>Poplave</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572593" cy="307777"/>
            </a:xfrm>
            <a:prstGeom prst="rect">
              <a:avLst/>
            </a:prstGeom>
            <a:noFill/>
          </p:spPr>
          <p:txBody>
            <a:bodyPr wrap="none" rtlCol="0">
              <a:spAutoFit/>
            </a:bodyPr>
            <a:lstStyle/>
            <a:p>
              <a:pPr rtl="0"/>
              <a:r>
                <a:rPr lang="sr" sz="1400" dirty="0" smtClean="0"/>
                <a:t>Oluje</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1220604" y="4635641"/>
              <a:ext cx="1746953" cy="307777"/>
            </a:xfrm>
            <a:prstGeom prst="rect">
              <a:avLst/>
            </a:prstGeom>
            <a:noFill/>
          </p:spPr>
          <p:txBody>
            <a:bodyPr wrap="none" rtlCol="0">
              <a:spAutoFit/>
            </a:bodyPr>
            <a:lstStyle/>
            <a:p>
              <a:pPr rtl="0"/>
              <a:r>
                <a:rPr lang="sr" sz="1400" dirty="0" smtClean="0"/>
                <a:t>Podizanje nivoa mora</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851148" cy="307777"/>
            </a:xfrm>
            <a:prstGeom prst="rect">
              <a:avLst/>
            </a:prstGeom>
            <a:noFill/>
          </p:spPr>
          <p:txBody>
            <a:bodyPr wrap="none" rtlCol="0">
              <a:spAutoFit/>
            </a:bodyPr>
            <a:lstStyle/>
            <a:p>
              <a:pPr rtl="0"/>
              <a:r>
                <a:rPr lang="sr" sz="1400" dirty="0" smtClean="0">
                  <a:solidFill>
                    <a:schemeClr val="bg1">
                      <a:lumMod val="75000"/>
                    </a:schemeClr>
                  </a:solidFill>
                </a:rPr>
                <a:t>Promena klime okeana</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3065776" cy="307777"/>
            </a:xfrm>
            <a:prstGeom prst="rect">
              <a:avLst/>
            </a:prstGeom>
            <a:noFill/>
          </p:spPr>
          <p:txBody>
            <a:bodyPr wrap="none" rtlCol="0">
              <a:spAutoFit/>
            </a:bodyPr>
            <a:lstStyle/>
            <a:p>
              <a:r>
                <a:rPr lang="en-US" sz="1400" dirty="0" err="1"/>
                <a:t>Prirodna</a:t>
              </a:r>
              <a:r>
                <a:rPr lang="en-US" sz="1400" dirty="0"/>
                <a:t> </a:t>
              </a:r>
              <a:r>
                <a:rPr lang="en-US" sz="1400" dirty="0" err="1"/>
                <a:t>promena</a:t>
              </a:r>
              <a:r>
                <a:rPr lang="en-US" sz="1400" dirty="0"/>
                <a:t> </a:t>
              </a:r>
              <a:r>
                <a:rPr lang="en-US" sz="1400" dirty="0" err="1"/>
                <a:t>zemljišnog</a:t>
              </a:r>
              <a:r>
                <a:rPr lang="en-US" sz="1400" dirty="0"/>
                <a:t> </a:t>
              </a:r>
              <a:r>
                <a:rPr lang="en-US" sz="1400" dirty="0" err="1"/>
                <a:t>pokrivača</a:t>
              </a:r>
              <a:endParaRPr lang="en-US"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2332883" cy="307777"/>
            </a:xfrm>
            <a:prstGeom prst="rect">
              <a:avLst/>
            </a:prstGeom>
            <a:noFill/>
          </p:spPr>
          <p:txBody>
            <a:bodyPr wrap="none" rtlCol="0">
              <a:spAutoFit/>
            </a:bodyPr>
            <a:lstStyle/>
            <a:p>
              <a:r>
                <a:rPr lang="en-US" sz="1400" dirty="0" err="1">
                  <a:solidFill>
                    <a:schemeClr val="bg1">
                      <a:lumMod val="75000"/>
                    </a:schemeClr>
                  </a:solidFill>
                </a:rPr>
                <a:t>Životinjska</a:t>
              </a:r>
              <a:r>
                <a:rPr lang="en-US" sz="1400" dirty="0">
                  <a:solidFill>
                    <a:schemeClr val="bg1">
                      <a:lumMod val="75000"/>
                    </a:schemeClr>
                  </a:solidFill>
                </a:rPr>
                <a:t> </a:t>
              </a:r>
              <a:r>
                <a:rPr lang="en-US" sz="1400" dirty="0" err="1">
                  <a:solidFill>
                    <a:schemeClr val="bg1">
                      <a:lumMod val="75000"/>
                    </a:schemeClr>
                  </a:solidFill>
                </a:rPr>
                <a:t>dlaka</a:t>
              </a:r>
              <a:r>
                <a:rPr lang="en-US" sz="1400" dirty="0">
                  <a:solidFill>
                    <a:schemeClr val="bg1">
                      <a:lumMod val="75000"/>
                    </a:schemeClr>
                  </a:solidFill>
                </a:rPr>
                <a:t>/</a:t>
              </a:r>
              <a:r>
                <a:rPr lang="en-US" sz="1400" dirty="0" err="1">
                  <a:solidFill>
                    <a:schemeClr val="bg1">
                      <a:lumMod val="75000"/>
                    </a:schemeClr>
                  </a:solidFill>
                </a:rPr>
                <a:t>krzno</a:t>
              </a:r>
              <a:r>
                <a:rPr lang="en-US" sz="1400" dirty="0">
                  <a:solidFill>
                    <a:schemeClr val="bg1">
                      <a:lumMod val="75000"/>
                    </a:schemeClr>
                  </a:solidFill>
                </a:rPr>
                <a:t>/</a:t>
              </a:r>
              <a:r>
                <a:rPr lang="en-US" sz="1400" dirty="0" err="1">
                  <a:solidFill>
                    <a:schemeClr val="bg1">
                      <a:lumMod val="75000"/>
                    </a:schemeClr>
                  </a:solidFill>
                </a:rPr>
                <a:t>perut</a:t>
              </a:r>
              <a:endParaRPr lang="en-US"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233082" cy="307777"/>
            </a:xfrm>
            <a:prstGeom prst="rect">
              <a:avLst/>
            </a:prstGeom>
            <a:noFill/>
          </p:spPr>
          <p:txBody>
            <a:bodyPr wrap="none" rtlCol="0">
              <a:spAutoFit/>
            </a:bodyPr>
            <a:lstStyle/>
            <a:p>
              <a:r>
                <a:rPr lang="en-US" sz="1400" dirty="0" err="1"/>
                <a:t>Kontakt</a:t>
              </a:r>
              <a:r>
                <a:rPr lang="en-US" sz="1400" dirty="0"/>
                <a:t>: </a:t>
              </a:r>
              <a:r>
                <a:rPr lang="en-US" sz="1400" dirty="0" err="1"/>
                <a:t>alergeni</a:t>
              </a:r>
              <a:r>
                <a:rPr lang="en-US" sz="1400" dirty="0"/>
                <a:t>, </a:t>
              </a:r>
              <a:r>
                <a:rPr lang="en-US" sz="1400" dirty="0" err="1"/>
                <a:t>patogeni</a:t>
              </a:r>
              <a:r>
                <a:rPr lang="en-US" sz="1400" dirty="0"/>
                <a:t>, </a:t>
              </a:r>
              <a:r>
                <a:rPr lang="en-US" sz="1400" dirty="0" err="1"/>
                <a:t>hrana</a:t>
              </a:r>
              <a:r>
                <a:rPr lang="en-US" sz="1400" dirty="0"/>
                <a:t>, </a:t>
              </a:r>
              <a:r>
                <a:rPr lang="en-US" sz="1400" dirty="0" err="1"/>
                <a:t>hemikalije</a:t>
              </a:r>
              <a:r>
                <a:rPr lang="en-US" sz="1400" dirty="0"/>
                <a:t>, </a:t>
              </a:r>
              <a:r>
                <a:rPr lang="en-US" sz="1400" dirty="0" err="1"/>
                <a:t>iritansi</a:t>
              </a:r>
              <a:endParaRPr lang="en-US"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445430" cy="307777"/>
            </a:xfrm>
            <a:prstGeom prst="rect">
              <a:avLst/>
            </a:prstGeom>
            <a:noFill/>
          </p:spPr>
          <p:txBody>
            <a:bodyPr wrap="none" rtlCol="0">
              <a:spAutoFit/>
            </a:bodyPr>
            <a:lstStyle/>
            <a:p>
              <a:r>
                <a:rPr lang="sv-SE" sz="1400" dirty="0"/>
                <a:t>Kontaktni insekti: otrov, larve, grinje, paraziti</a:t>
              </a:r>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2097241" cy="307777"/>
            </a:xfrm>
            <a:prstGeom prst="rect">
              <a:avLst/>
            </a:prstGeom>
            <a:noFill/>
          </p:spPr>
          <p:txBody>
            <a:bodyPr wrap="none" rtlCol="0">
              <a:spAutoFit/>
            </a:bodyPr>
            <a:lstStyle/>
            <a:p>
              <a:r>
                <a:rPr lang="en-US" sz="1400" dirty="0" err="1"/>
                <a:t>Zagađenje</a:t>
              </a:r>
              <a:r>
                <a:rPr lang="en-US" sz="1400" dirty="0"/>
                <a:t> </a:t>
              </a:r>
              <a:r>
                <a:rPr lang="en-US" sz="1400" dirty="0" err="1"/>
                <a:t>vazduha</a:t>
              </a:r>
              <a:r>
                <a:rPr lang="en-US" sz="1400" dirty="0"/>
                <a:t> </a:t>
              </a:r>
              <a:r>
                <a:rPr lang="en-US" sz="1400" dirty="0" err="1"/>
                <a:t>gasom</a:t>
              </a:r>
              <a:endParaRPr lang="en-US"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174604" cy="276999"/>
            </a:xfrm>
            <a:prstGeom prst="rect">
              <a:avLst/>
            </a:prstGeom>
            <a:noFill/>
          </p:spPr>
          <p:txBody>
            <a:bodyPr wrap="none" rtlCol="0">
              <a:spAutoFit/>
            </a:bodyPr>
            <a:lstStyle/>
            <a:p>
              <a:r>
                <a:rPr lang="en-US" sz="1200" dirty="0" err="1">
                  <a:solidFill>
                    <a:schemeClr val="bg1">
                      <a:lumMod val="75000"/>
                    </a:schemeClr>
                  </a:solidFill>
                </a:rPr>
                <a:t>Fiziologija</a:t>
              </a:r>
              <a:r>
                <a:rPr lang="en-US" sz="1200" dirty="0">
                  <a:solidFill>
                    <a:schemeClr val="bg1">
                      <a:lumMod val="75000"/>
                    </a:schemeClr>
                  </a:solidFill>
                </a:rPr>
                <a:t> </a:t>
              </a:r>
              <a:r>
                <a:rPr lang="en-US" sz="1200" dirty="0" err="1">
                  <a:solidFill>
                    <a:schemeClr val="bg1">
                      <a:lumMod val="75000"/>
                    </a:schemeClr>
                  </a:solidFill>
                </a:rPr>
                <a:t>čoveka</a:t>
              </a:r>
              <a:r>
                <a:rPr lang="en-US" sz="1200" dirty="0">
                  <a:solidFill>
                    <a:schemeClr val="bg1">
                      <a:lumMod val="75000"/>
                    </a:schemeClr>
                  </a:solidFill>
                </a:rPr>
                <a:t>: </a:t>
              </a:r>
              <a:r>
                <a:rPr lang="en-US" sz="1200" dirty="0" err="1">
                  <a:solidFill>
                    <a:schemeClr val="bg1">
                      <a:lumMod val="75000"/>
                    </a:schemeClr>
                  </a:solidFill>
                </a:rPr>
                <a:t>genetska</a:t>
              </a:r>
              <a:r>
                <a:rPr lang="en-US" sz="1200" dirty="0">
                  <a:solidFill>
                    <a:schemeClr val="bg1">
                      <a:lumMod val="75000"/>
                    </a:schemeClr>
                  </a:solidFill>
                </a:rPr>
                <a:t> </a:t>
              </a:r>
              <a:r>
                <a:rPr lang="en-US" sz="1200" dirty="0" err="1">
                  <a:solidFill>
                    <a:schemeClr val="bg1">
                      <a:lumMod val="75000"/>
                    </a:schemeClr>
                  </a:solidFill>
                </a:rPr>
                <a:t>predispozicija</a:t>
              </a:r>
              <a:r>
                <a:rPr lang="en-US" sz="1200" dirty="0">
                  <a:solidFill>
                    <a:schemeClr val="bg1">
                      <a:lumMod val="75000"/>
                    </a:schemeClr>
                  </a:solidFill>
                </a:rPr>
                <a:t>, </a:t>
              </a:r>
              <a:r>
                <a:rPr lang="en-US" sz="1200" dirty="0" err="1">
                  <a:solidFill>
                    <a:schemeClr val="bg1">
                      <a:lumMod val="75000"/>
                    </a:schemeClr>
                  </a:solidFill>
                </a:rPr>
                <a:t>hormonske</a:t>
              </a:r>
              <a:r>
                <a:rPr lang="en-US" sz="1200" dirty="0">
                  <a:solidFill>
                    <a:schemeClr val="bg1">
                      <a:lumMod val="75000"/>
                    </a:schemeClr>
                  </a:solidFill>
                </a:rPr>
                <a:t> </a:t>
              </a:r>
              <a:r>
                <a:rPr lang="en-US" sz="1200" dirty="0" err="1">
                  <a:solidFill>
                    <a:schemeClr val="bg1">
                      <a:lumMod val="75000"/>
                    </a:schemeClr>
                  </a:solidFill>
                </a:rPr>
                <a:t>promene</a:t>
              </a:r>
              <a:endParaRPr lang="en-US" sz="12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r>
                <a:rPr lang="en-US" sz="1400" dirty="0" err="1"/>
                <a:t>Ljudske</a:t>
              </a:r>
              <a:r>
                <a:rPr lang="en-US" sz="1400" dirty="0"/>
                <a:t> </a:t>
              </a:r>
              <a:r>
                <a:rPr lang="en-US" sz="1400" dirty="0" err="1"/>
                <a:t>migracije</a:t>
              </a:r>
              <a:endParaRPr lang="en-US"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r>
                <a:rPr lang="en-US" sz="1400" dirty="0" err="1"/>
                <a:t>Psihološki</a:t>
              </a:r>
              <a:r>
                <a:rPr lang="en-US" sz="1400" dirty="0"/>
                <a:t> </a:t>
              </a:r>
              <a:r>
                <a:rPr lang="en-US" sz="1400" dirty="0" err="1"/>
                <a:t>efekti</a:t>
              </a:r>
              <a:r>
                <a:rPr lang="en-US" sz="1400" dirty="0"/>
                <a:t>: </a:t>
              </a:r>
              <a:r>
                <a:rPr lang="en-US" sz="1400" dirty="0" err="1"/>
                <a:t>stres</a:t>
              </a:r>
              <a:r>
                <a:rPr lang="en-US" sz="1400" dirty="0"/>
                <a:t>, </a:t>
              </a:r>
              <a:r>
                <a:rPr lang="en-US" sz="1400" dirty="0" err="1"/>
                <a:t>psihodermalni</a:t>
              </a:r>
              <a:r>
                <a:rPr lang="en-US" sz="1400" dirty="0"/>
                <a:t> </a:t>
              </a:r>
              <a:r>
                <a:rPr lang="en-US" sz="1400" dirty="0" err="1"/>
                <a:t>faktori</a:t>
              </a:r>
              <a:endParaRPr lang="en-US"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523220"/>
            </a:xfrm>
            <a:prstGeom prst="rect">
              <a:avLst/>
            </a:prstGeom>
            <a:noFill/>
          </p:spPr>
          <p:txBody>
            <a:bodyPr wrap="square" rtlCol="0">
              <a:spAutoFit/>
            </a:bodyPr>
            <a:lstStyle/>
            <a:p>
              <a:r>
                <a:rPr lang="en-US" sz="1400" dirty="0" err="1"/>
                <a:t>Ljudsko</a:t>
              </a:r>
              <a:r>
                <a:rPr lang="en-US" sz="1400" dirty="0"/>
                <a:t> </a:t>
              </a:r>
              <a:r>
                <a:rPr lang="en-US" sz="1400" dirty="0" err="1"/>
                <a:t>fizičko</a:t>
              </a:r>
              <a:r>
                <a:rPr lang="en-US" sz="1400" dirty="0"/>
                <a:t> </a:t>
              </a:r>
              <a:r>
                <a:rPr lang="en-US" sz="1400" dirty="0" err="1"/>
                <a:t>okruženje</a:t>
              </a:r>
              <a:r>
                <a:rPr lang="en-US" sz="1400" dirty="0"/>
                <a:t>: </a:t>
              </a:r>
              <a:r>
                <a:rPr lang="en-US" sz="1400" dirty="0" err="1"/>
                <a:t>sunce</a:t>
              </a:r>
              <a:r>
                <a:rPr lang="en-US" sz="1400" dirty="0"/>
                <a:t>, </a:t>
              </a:r>
              <a:r>
                <a:rPr lang="en-US" sz="1400" dirty="0" err="1"/>
                <a:t>toplota</a:t>
              </a:r>
              <a:r>
                <a:rPr lang="en-US" sz="1400" dirty="0"/>
                <a:t>, </a:t>
              </a:r>
              <a:r>
                <a:rPr lang="en-US" sz="1400" dirty="0" err="1"/>
                <a:t>hladnoća</a:t>
              </a:r>
              <a:endParaRPr lang="en-US"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r>
                <a:rPr lang="en-US" sz="1400" dirty="0" err="1"/>
                <a:t>Nebiološke</a:t>
              </a:r>
              <a:r>
                <a:rPr lang="en-US" sz="1400" dirty="0"/>
                <a:t> </a:t>
              </a:r>
              <a:r>
                <a:rPr lang="en-US" sz="1400" dirty="0" err="1"/>
                <a:t>čestice</a:t>
              </a:r>
              <a:r>
                <a:rPr lang="en-US" sz="1400" dirty="0"/>
                <a:t> u </a:t>
              </a:r>
              <a:r>
                <a:rPr lang="en-US" sz="1400" dirty="0" err="1"/>
                <a:t>vazduhu</a:t>
              </a:r>
              <a:r>
                <a:rPr lang="en-US" sz="1400" dirty="0"/>
                <a:t>: </a:t>
              </a:r>
              <a:r>
                <a:rPr lang="en-US" sz="1400" dirty="0" err="1"/>
                <a:t>pesak</a:t>
              </a:r>
              <a:r>
                <a:rPr lang="en-US" sz="1400" dirty="0"/>
                <a:t>, </a:t>
              </a:r>
              <a:r>
                <a:rPr lang="en-US" sz="1400" dirty="0" err="1"/>
                <a:t>prašina</a:t>
              </a:r>
              <a:r>
                <a:rPr lang="en-US" sz="1400" dirty="0"/>
                <a:t>, dim, PM</a:t>
              </a:r>
              <a:r>
                <a:rPr lang="en-US" sz="1400" baseline="-25000" dirty="0"/>
                <a:t>2.5</a:t>
              </a: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r>
                <a:rPr lang="en-US" sz="1400" dirty="0" err="1">
                  <a:solidFill>
                    <a:schemeClr val="bg1">
                      <a:lumMod val="75000"/>
                    </a:schemeClr>
                  </a:solidFill>
                </a:rPr>
                <a:t>Način</a:t>
              </a:r>
              <a:r>
                <a:rPr lang="en-US" sz="1400" dirty="0">
                  <a:solidFill>
                    <a:schemeClr val="bg1">
                      <a:lumMod val="75000"/>
                    </a:schemeClr>
                  </a:solidFill>
                </a:rPr>
                <a:t> </a:t>
              </a:r>
              <a:r>
                <a:rPr lang="en-US" sz="1400" dirty="0" err="1">
                  <a:solidFill>
                    <a:schemeClr val="bg1">
                      <a:lumMod val="75000"/>
                    </a:schemeClr>
                  </a:solidFill>
                </a:rPr>
                <a:t>života</a:t>
              </a:r>
              <a:r>
                <a:rPr lang="en-US" sz="1400" dirty="0">
                  <a:solidFill>
                    <a:schemeClr val="bg1">
                      <a:lumMod val="75000"/>
                    </a:schemeClr>
                  </a:solidFill>
                </a:rPr>
                <a:t>: </a:t>
              </a:r>
              <a:r>
                <a:rPr lang="en-US" sz="1400" dirty="0" err="1">
                  <a:solidFill>
                    <a:schemeClr val="bg1">
                      <a:lumMod val="75000"/>
                    </a:schemeClr>
                  </a:solidFill>
                </a:rPr>
                <a:t>vežbanje</a:t>
              </a:r>
              <a:r>
                <a:rPr lang="en-US" sz="1400" dirty="0">
                  <a:solidFill>
                    <a:schemeClr val="bg1">
                      <a:lumMod val="75000"/>
                    </a:schemeClr>
                  </a:solidFill>
                </a:rPr>
                <a:t>, </a:t>
              </a:r>
              <a:r>
                <a:rPr lang="en-US" sz="1400" dirty="0" err="1">
                  <a:solidFill>
                    <a:schemeClr val="bg1">
                      <a:lumMod val="75000"/>
                    </a:schemeClr>
                  </a:solidFill>
                </a:rPr>
                <a:t>dijeta</a:t>
              </a:r>
              <a:r>
                <a:rPr lang="en-US" sz="1400" dirty="0">
                  <a:solidFill>
                    <a:schemeClr val="bg1">
                      <a:lumMod val="75000"/>
                    </a:schemeClr>
                  </a:solidFill>
                </a:rPr>
                <a:t>, </a:t>
              </a:r>
              <a:r>
                <a:rPr lang="en-US" sz="1400" dirty="0" err="1">
                  <a:solidFill>
                    <a:schemeClr val="bg1">
                      <a:lumMod val="75000"/>
                    </a:schemeClr>
                  </a:solidFill>
                </a:rPr>
                <a:t>pušenje</a:t>
              </a:r>
              <a:endParaRPr lang="en-US" sz="1400" dirty="0">
                <a:solidFill>
                  <a:schemeClr val="bg1">
                    <a:lumMod val="75000"/>
                  </a:schemeClr>
                </a:solidFill>
              </a:endParaRPr>
            </a:p>
          </p:txBody>
        </p:sp>
        <p:cxnSp>
          <p:nvCxnSpPr>
            <p:cNvPr id="54" name="Straight Arrow Connector 53">
              <a:extLst>
                <a:ext uri="{FF2B5EF4-FFF2-40B4-BE49-F238E27FC236}">
                  <a16:creationId xmlns:a16="http://schemas.microsoft.com/office/drawing/2014/main" id="{0A16BFCB-AC2A-9CBD-F603-94C2E582EA38}"/>
                </a:ext>
              </a:extLst>
            </p:cNvPr>
            <p:cNvCxnSpPr>
              <a:cxnSpLocks/>
              <a:endCxn id="24" idx="1"/>
            </p:cNvCxnSpPr>
            <p:nvPr/>
          </p:nvCxnSpPr>
          <p:spPr>
            <a:xfrm>
              <a:off x="2404487" y="1240184"/>
              <a:ext cx="5120456" cy="19599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7" name="Straight Arrow Connector 56">
              <a:extLst>
                <a:ext uri="{FF2B5EF4-FFF2-40B4-BE49-F238E27FC236}">
                  <a16:creationId xmlns:a16="http://schemas.microsoft.com/office/drawing/2014/main" id="{84C727A8-8488-194F-4E8E-EDD143D77387}"/>
                </a:ext>
              </a:extLst>
            </p:cNvPr>
            <p:cNvCxnSpPr>
              <a:cxnSpLocks/>
              <a:endCxn id="64" idx="1"/>
            </p:cNvCxnSpPr>
            <p:nvPr/>
          </p:nvCxnSpPr>
          <p:spPr>
            <a:xfrm>
              <a:off x="2404487" y="1248842"/>
              <a:ext cx="5123960" cy="11256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8" name="Straight Arrow Connector 57">
              <a:extLst>
                <a:ext uri="{FF2B5EF4-FFF2-40B4-BE49-F238E27FC236}">
                  <a16:creationId xmlns:a16="http://schemas.microsoft.com/office/drawing/2014/main" id="{31623420-19D2-5BA8-7CCB-1273D69A1209}"/>
                </a:ext>
              </a:extLst>
            </p:cNvPr>
            <p:cNvCxnSpPr>
              <a:cxnSpLocks/>
              <a:stCxn id="7" idx="3"/>
              <a:endCxn id="9" idx="1"/>
            </p:cNvCxnSpPr>
            <p:nvPr/>
          </p:nvCxnSpPr>
          <p:spPr>
            <a:xfrm>
              <a:off x="2458578" y="1243369"/>
              <a:ext cx="5069869" cy="112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r>
                <a:rPr lang="sr-Latn-RS" sz="1400" dirty="0"/>
                <a:t>Biološke čestice u vazduhu: polen, spore</a:t>
              </a:r>
            </a:p>
          </p:txBody>
        </p:sp>
        <p:cxnSp>
          <p:nvCxnSpPr>
            <p:cNvPr id="73" name="Straight Arrow Connector 72">
              <a:extLst>
                <a:ext uri="{FF2B5EF4-FFF2-40B4-BE49-F238E27FC236}">
                  <a16:creationId xmlns:a16="http://schemas.microsoft.com/office/drawing/2014/main" id="{BD9E691F-21BD-6406-7B41-C7D66A42AA45}"/>
                </a:ext>
              </a:extLst>
            </p:cNvPr>
            <p:cNvCxnSpPr>
              <a:cxnSpLocks/>
              <a:endCxn id="25" idx="1"/>
            </p:cNvCxnSpPr>
            <p:nvPr/>
          </p:nvCxnSpPr>
          <p:spPr>
            <a:xfrm>
              <a:off x="2400983" y="1236267"/>
              <a:ext cx="5123960" cy="235630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4" name="Straight Arrow Connector 73">
              <a:extLst>
                <a:ext uri="{FF2B5EF4-FFF2-40B4-BE49-F238E27FC236}">
                  <a16:creationId xmlns:a16="http://schemas.microsoft.com/office/drawing/2014/main" id="{85590DCE-5268-6F53-DCC3-F32E4F6396BB}"/>
                </a:ext>
              </a:extLst>
            </p:cNvPr>
            <p:cNvCxnSpPr>
              <a:cxnSpLocks/>
              <a:endCxn id="32" idx="1"/>
            </p:cNvCxnSpPr>
            <p:nvPr/>
          </p:nvCxnSpPr>
          <p:spPr>
            <a:xfrm>
              <a:off x="2410076" y="1240480"/>
              <a:ext cx="5114867" cy="3211951"/>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5" name="Straight Arrow Connector 74">
              <a:extLst>
                <a:ext uri="{FF2B5EF4-FFF2-40B4-BE49-F238E27FC236}">
                  <a16:creationId xmlns:a16="http://schemas.microsoft.com/office/drawing/2014/main" id="{A11971C5-5B2C-C83E-2920-437FEED160AE}"/>
                </a:ext>
              </a:extLst>
            </p:cNvPr>
            <p:cNvCxnSpPr>
              <a:cxnSpLocks/>
              <a:endCxn id="33" idx="1"/>
            </p:cNvCxnSpPr>
            <p:nvPr/>
          </p:nvCxnSpPr>
          <p:spPr>
            <a:xfrm>
              <a:off x="2413580" y="1244492"/>
              <a:ext cx="5111363" cy="4332191"/>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7" idx="1"/>
            </p:cNvCxnSpPr>
            <p:nvPr/>
          </p:nvCxnSpPr>
          <p:spPr>
            <a:xfrm>
              <a:off x="2079724" y="1742778"/>
              <a:ext cx="5445219"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8" name="Straight Arrow Connector 87">
              <a:extLst>
                <a:ext uri="{FF2B5EF4-FFF2-40B4-BE49-F238E27FC236}">
                  <a16:creationId xmlns:a16="http://schemas.microsoft.com/office/drawing/2014/main" id="{DC2231E8-7BB4-1272-E618-42A621B083DD}"/>
                </a:ext>
              </a:extLst>
            </p:cNvPr>
            <p:cNvCxnSpPr>
              <a:cxnSpLocks/>
              <a:stCxn id="10" idx="3"/>
              <a:endCxn id="32" idx="1"/>
            </p:cNvCxnSpPr>
            <p:nvPr/>
          </p:nvCxnSpPr>
          <p:spPr>
            <a:xfrm>
              <a:off x="2079724" y="1742778"/>
              <a:ext cx="5445219" cy="2709653"/>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1" name="Straight Arrow Connector 90">
              <a:extLst>
                <a:ext uri="{FF2B5EF4-FFF2-40B4-BE49-F238E27FC236}">
                  <a16:creationId xmlns:a16="http://schemas.microsoft.com/office/drawing/2014/main" id="{53EA2139-09CA-D363-5D86-1EF55F32E987}"/>
                </a:ext>
              </a:extLst>
            </p:cNvPr>
            <p:cNvCxnSpPr>
              <a:cxnSpLocks/>
              <a:stCxn id="10" idx="3"/>
              <a:endCxn id="29" idx="1"/>
            </p:cNvCxnSpPr>
            <p:nvPr/>
          </p:nvCxnSpPr>
          <p:spPr>
            <a:xfrm>
              <a:off x="2079724" y="1742778"/>
              <a:ext cx="5445219" cy="424233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4" name="Straight Arrow Connector 93">
              <a:extLst>
                <a:ext uri="{FF2B5EF4-FFF2-40B4-BE49-F238E27FC236}">
                  <a16:creationId xmlns:a16="http://schemas.microsoft.com/office/drawing/2014/main" id="{1715C9EC-DF82-2EC5-5DE2-80054F16C44F}"/>
                </a:ext>
              </a:extLst>
            </p:cNvPr>
            <p:cNvCxnSpPr>
              <a:cxnSpLocks/>
              <a:stCxn id="10" idx="3"/>
              <a:endCxn id="33" idx="1"/>
            </p:cNvCxnSpPr>
            <p:nvPr/>
          </p:nvCxnSpPr>
          <p:spPr>
            <a:xfrm>
              <a:off x="2079724" y="1742778"/>
              <a:ext cx="5445219" cy="3833905"/>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 name="Straight Arrow Connector 1">
              <a:extLst>
                <a:ext uri="{FF2B5EF4-FFF2-40B4-BE49-F238E27FC236}">
                  <a16:creationId xmlns:a16="http://schemas.microsoft.com/office/drawing/2014/main" id="{D6E8ED34-3F58-A2B4-3847-694E5E46D693}"/>
                </a:ext>
              </a:extLst>
            </p:cNvPr>
            <p:cNvCxnSpPr>
              <a:cxnSpLocks/>
              <a:stCxn id="14" idx="3"/>
              <a:endCxn id="29" idx="1"/>
            </p:cNvCxnSpPr>
            <p:nvPr/>
          </p:nvCxnSpPr>
          <p:spPr>
            <a:xfrm>
              <a:off x="2273768" y="2249760"/>
              <a:ext cx="5251175" cy="3735355"/>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6A2B221E-E6E0-B1EE-860A-CD8CBD449127}"/>
                </a:ext>
              </a:extLst>
            </p:cNvPr>
            <p:cNvCxnSpPr>
              <a:cxnSpLocks/>
              <a:endCxn id="33" idx="1"/>
            </p:cNvCxnSpPr>
            <p:nvPr/>
          </p:nvCxnSpPr>
          <p:spPr>
            <a:xfrm>
              <a:off x="2294398" y="2230956"/>
              <a:ext cx="5230545" cy="3345727"/>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8" name="Straight Arrow Connector 27">
              <a:extLst>
                <a:ext uri="{FF2B5EF4-FFF2-40B4-BE49-F238E27FC236}">
                  <a16:creationId xmlns:a16="http://schemas.microsoft.com/office/drawing/2014/main" id="{07689B6C-9B7E-78E2-E973-38252E05D18B}"/>
                </a:ext>
              </a:extLst>
            </p:cNvPr>
            <p:cNvCxnSpPr>
              <a:cxnSpLocks/>
              <a:stCxn id="14" idx="3"/>
              <a:endCxn id="32" idx="1"/>
            </p:cNvCxnSpPr>
            <p:nvPr/>
          </p:nvCxnSpPr>
          <p:spPr>
            <a:xfrm>
              <a:off x="2273768" y="2249760"/>
              <a:ext cx="5251175" cy="220267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6020FD72-E8E7-30D0-9386-0D005702BE0D}"/>
                </a:ext>
              </a:extLst>
            </p:cNvPr>
            <p:cNvCxnSpPr>
              <a:cxnSpLocks/>
              <a:stCxn id="14" idx="3"/>
              <a:endCxn id="25" idx="1"/>
            </p:cNvCxnSpPr>
            <p:nvPr/>
          </p:nvCxnSpPr>
          <p:spPr>
            <a:xfrm>
              <a:off x="2273768" y="2249760"/>
              <a:ext cx="5251175" cy="134281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4" idx="1"/>
            </p:cNvCxnSpPr>
            <p:nvPr/>
          </p:nvCxnSpPr>
          <p:spPr>
            <a:xfrm>
              <a:off x="2273768" y="2249760"/>
              <a:ext cx="5251175" cy="950367"/>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2" name="Straight Arrow Connector 41">
              <a:extLst>
                <a:ext uri="{FF2B5EF4-FFF2-40B4-BE49-F238E27FC236}">
                  <a16:creationId xmlns:a16="http://schemas.microsoft.com/office/drawing/2014/main" id="{3129A82C-CDFF-33CB-F035-73796FD3A95B}"/>
                </a:ext>
              </a:extLst>
            </p:cNvPr>
            <p:cNvCxnSpPr>
              <a:cxnSpLocks/>
              <a:stCxn id="15" idx="3"/>
              <a:endCxn id="25" idx="1"/>
            </p:cNvCxnSpPr>
            <p:nvPr/>
          </p:nvCxnSpPr>
          <p:spPr>
            <a:xfrm>
              <a:off x="2397055" y="2800591"/>
              <a:ext cx="5127888"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5" name="Straight Arrow Connector 44">
              <a:extLst>
                <a:ext uri="{FF2B5EF4-FFF2-40B4-BE49-F238E27FC236}">
                  <a16:creationId xmlns:a16="http://schemas.microsoft.com/office/drawing/2014/main" id="{EA198A21-E79A-E94E-C808-8EBDBD66258F}"/>
                </a:ext>
              </a:extLst>
            </p:cNvPr>
            <p:cNvCxnSpPr>
              <a:cxnSpLocks/>
              <a:stCxn id="15" idx="3"/>
              <a:endCxn id="33" idx="1"/>
            </p:cNvCxnSpPr>
            <p:nvPr/>
          </p:nvCxnSpPr>
          <p:spPr>
            <a:xfrm>
              <a:off x="2397055" y="2800591"/>
              <a:ext cx="5127888" cy="2776092"/>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p:cNvCxnSpPr>
            <p:nvPr/>
          </p:nvCxnSpPr>
          <p:spPr>
            <a:xfrm flipV="1">
              <a:off x="2024517" y="2368441"/>
              <a:ext cx="5511857" cy="927296"/>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96927" y="2791695"/>
              <a:ext cx="5131520" cy="1002926"/>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5" name="Straight Arrow Connector 54">
              <a:extLst>
                <a:ext uri="{FF2B5EF4-FFF2-40B4-BE49-F238E27FC236}">
                  <a16:creationId xmlns:a16="http://schemas.microsoft.com/office/drawing/2014/main" id="{6781481F-7D95-7763-70B6-E8BFE6649430}"/>
                </a:ext>
              </a:extLst>
            </p:cNvPr>
            <p:cNvCxnSpPr>
              <a:cxnSpLocks/>
              <a:stCxn id="17" idx="3"/>
              <a:endCxn id="24" idx="1"/>
            </p:cNvCxnSpPr>
            <p:nvPr/>
          </p:nvCxnSpPr>
          <p:spPr>
            <a:xfrm flipV="1">
              <a:off x="2396927" y="3200127"/>
              <a:ext cx="5128016"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11" idx="1"/>
            </p:cNvCxnSpPr>
            <p:nvPr/>
          </p:nvCxnSpPr>
          <p:spPr>
            <a:xfrm flipV="1">
              <a:off x="2177700" y="1613229"/>
              <a:ext cx="5350747" cy="2672855"/>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3" name="Straight Arrow Connector 62">
              <a:extLst>
                <a:ext uri="{FF2B5EF4-FFF2-40B4-BE49-F238E27FC236}">
                  <a16:creationId xmlns:a16="http://schemas.microsoft.com/office/drawing/2014/main" id="{20EB0B91-1909-0556-8418-81191DF7172C}"/>
                </a:ext>
              </a:extLst>
            </p:cNvPr>
            <p:cNvCxnSpPr>
              <a:cxnSpLocks/>
              <a:stCxn id="18" idx="3"/>
              <a:endCxn id="33" idx="1"/>
            </p:cNvCxnSpPr>
            <p:nvPr/>
          </p:nvCxnSpPr>
          <p:spPr>
            <a:xfrm>
              <a:off x="2177700" y="4286084"/>
              <a:ext cx="5347243" cy="1290599"/>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967557" y="3965339"/>
              <a:ext cx="4557386"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11" idx="1"/>
            </p:cNvCxnSpPr>
            <p:nvPr/>
          </p:nvCxnSpPr>
          <p:spPr>
            <a:xfrm flipV="1">
              <a:off x="2396927" y="1613229"/>
              <a:ext cx="5131520" cy="2181392"/>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3380780" y="3965339"/>
              <a:ext cx="4144163" cy="1875996"/>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D49495B-3E6E-AD03-A77A-B51BA83B1003}"/>
                </a:ext>
              </a:extLst>
            </p:cNvPr>
            <p:cNvSpPr/>
            <p:nvPr/>
          </p:nvSpPr>
          <p:spPr>
            <a:xfrm>
              <a:off x="7475752" y="3529532"/>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5" name="Flowchart: Connector 84">
              <a:extLst>
                <a:ext uri="{FF2B5EF4-FFF2-40B4-BE49-F238E27FC236}">
                  <a16:creationId xmlns:a16="http://schemas.microsoft.com/office/drawing/2014/main" id="{B4471657-6BD8-12F4-9237-A07D7AC89C38}"/>
                </a:ext>
              </a:extLst>
            </p:cNvPr>
            <p:cNvSpPr/>
            <p:nvPr/>
          </p:nvSpPr>
          <p:spPr>
            <a:xfrm>
              <a:off x="7468024" y="313853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9" name="Flowchart: Connector 88">
              <a:extLst>
                <a:ext uri="{FF2B5EF4-FFF2-40B4-BE49-F238E27FC236}">
                  <a16:creationId xmlns:a16="http://schemas.microsoft.com/office/drawing/2014/main" id="{14130578-392A-2B68-313B-07DF9EB30A86}"/>
                </a:ext>
              </a:extLst>
            </p:cNvPr>
            <p:cNvSpPr/>
            <p:nvPr/>
          </p:nvSpPr>
          <p:spPr>
            <a:xfrm>
              <a:off x="7478764" y="592929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0" name="Flowchart: Connector 89">
              <a:extLst>
                <a:ext uri="{FF2B5EF4-FFF2-40B4-BE49-F238E27FC236}">
                  <a16:creationId xmlns:a16="http://schemas.microsoft.com/office/drawing/2014/main" id="{941C4AC4-423B-F4D5-6918-A1D4F52229C5}"/>
                </a:ext>
              </a:extLst>
            </p:cNvPr>
            <p:cNvSpPr/>
            <p:nvPr/>
          </p:nvSpPr>
          <p:spPr>
            <a:xfrm>
              <a:off x="7468024" y="551966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2" name="Flowchart: Connector 91">
              <a:extLst>
                <a:ext uri="{FF2B5EF4-FFF2-40B4-BE49-F238E27FC236}">
                  <a16:creationId xmlns:a16="http://schemas.microsoft.com/office/drawing/2014/main" id="{A1A00A9B-B3D4-F3B6-99E7-1785E915B774}"/>
                </a:ext>
              </a:extLst>
            </p:cNvPr>
            <p:cNvSpPr/>
            <p:nvPr/>
          </p:nvSpPr>
          <p:spPr>
            <a:xfrm>
              <a:off x="7473358" y="427861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3" name="Flowchart: Connector 92">
              <a:extLst>
                <a:ext uri="{FF2B5EF4-FFF2-40B4-BE49-F238E27FC236}">
                  <a16:creationId xmlns:a16="http://schemas.microsoft.com/office/drawing/2014/main" id="{5696DD2A-B47E-F4F2-0876-52B538D77C4B}"/>
                </a:ext>
              </a:extLst>
            </p:cNvPr>
            <p:cNvSpPr/>
            <p:nvPr/>
          </p:nvSpPr>
          <p:spPr>
            <a:xfrm>
              <a:off x="7475703" y="3905660"/>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13" name="Straight Arrow Connector 12">
              <a:extLst>
                <a:ext uri="{FF2B5EF4-FFF2-40B4-BE49-F238E27FC236}">
                  <a16:creationId xmlns:a16="http://schemas.microsoft.com/office/drawing/2014/main" id="{78F0FAF7-CB0A-34DA-4015-6E4B69B5E20F}"/>
                </a:ext>
              </a:extLst>
            </p:cNvPr>
            <p:cNvCxnSpPr>
              <a:cxnSpLocks/>
              <a:stCxn id="10" idx="3"/>
              <a:endCxn id="23" idx="1"/>
            </p:cNvCxnSpPr>
            <p:nvPr/>
          </p:nvCxnSpPr>
          <p:spPr>
            <a:xfrm>
              <a:off x="2079724" y="1742778"/>
              <a:ext cx="5448723" cy="104891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6" name="Flowchart: Connector 35">
              <a:extLst>
                <a:ext uri="{FF2B5EF4-FFF2-40B4-BE49-F238E27FC236}">
                  <a16:creationId xmlns:a16="http://schemas.microsoft.com/office/drawing/2014/main" id="{41D08753-7E96-1D35-6809-13F2730E11A1}"/>
                </a:ext>
              </a:extLst>
            </p:cNvPr>
            <p:cNvSpPr/>
            <p:nvPr/>
          </p:nvSpPr>
          <p:spPr>
            <a:xfrm>
              <a:off x="7475606" y="2735555"/>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40" name="TextBox 39">
              <a:extLst>
                <a:ext uri="{FF2B5EF4-FFF2-40B4-BE49-F238E27FC236}">
                  <a16:creationId xmlns:a16="http://schemas.microsoft.com/office/drawing/2014/main" id="{B2D17E20-C9C9-E2F3-1F53-41DB2D1F6C62}"/>
                </a:ext>
              </a:extLst>
            </p:cNvPr>
            <p:cNvSpPr txBox="1"/>
            <p:nvPr/>
          </p:nvSpPr>
          <p:spPr>
            <a:xfrm>
              <a:off x="315004" y="6138759"/>
              <a:ext cx="5563254" cy="276999"/>
            </a:xfrm>
            <a:prstGeom prst="rect">
              <a:avLst/>
            </a:prstGeom>
            <a:noFill/>
          </p:spPr>
          <p:txBody>
            <a:bodyPr wrap="none" rtlCol="0">
              <a:spAutoFit/>
            </a:bodyPr>
            <a:lstStyle/>
            <a:p>
              <a:r>
                <a:rPr lang="en-US" sz="1200" dirty="0"/>
                <a:t>* </a:t>
              </a:r>
              <a:r>
                <a:rPr lang="en-US" sz="1200" dirty="0" err="1"/>
                <a:t>Stavke</a:t>
              </a:r>
              <a:r>
                <a:rPr lang="en-US" sz="1200" dirty="0"/>
                <a:t> u </a:t>
              </a:r>
              <a:r>
                <a:rPr lang="en-US" sz="1200" dirty="0" err="1"/>
                <a:t>sivoj</a:t>
              </a:r>
              <a:r>
                <a:rPr lang="en-US" sz="1200" dirty="0"/>
                <a:t> </a:t>
              </a:r>
              <a:r>
                <a:rPr lang="en-US" sz="1200" dirty="0" err="1"/>
                <a:t>boji</a:t>
              </a:r>
              <a:r>
                <a:rPr lang="en-US" sz="1200" dirty="0"/>
                <a:t> </a:t>
              </a:r>
              <a:r>
                <a:rPr lang="en-US" sz="1200" dirty="0" err="1"/>
                <a:t>nisu</a:t>
              </a:r>
              <a:r>
                <a:rPr lang="en-US" sz="1200" dirty="0"/>
                <a:t> </a:t>
              </a:r>
              <a:r>
                <a:rPr lang="en-US" sz="1200" dirty="0" err="1"/>
                <a:t>opasnosti</a:t>
              </a:r>
              <a:r>
                <a:rPr lang="en-US" sz="1200" dirty="0"/>
                <a:t>/</a:t>
              </a:r>
              <a:r>
                <a:rPr lang="en-US" sz="1200" dirty="0" err="1"/>
                <a:t>uzroci</a:t>
              </a:r>
              <a:r>
                <a:rPr lang="en-US" sz="1200" dirty="0"/>
                <a:t>/</a:t>
              </a:r>
              <a:r>
                <a:rPr lang="en-US" sz="1200" dirty="0" err="1"/>
                <a:t>okidači</a:t>
              </a:r>
              <a:r>
                <a:rPr lang="en-US" sz="1200" dirty="0"/>
                <a:t> </a:t>
              </a:r>
              <a:r>
                <a:rPr lang="en-US" sz="1200" dirty="0" err="1"/>
                <a:t>za</a:t>
              </a:r>
              <a:r>
                <a:rPr lang="en-US" sz="1200" dirty="0"/>
                <a:t> </a:t>
              </a:r>
              <a:r>
                <a:rPr lang="en-US" sz="1200" dirty="0" err="1"/>
                <a:t>ovu</a:t>
              </a:r>
              <a:r>
                <a:rPr lang="en-US" sz="1200" dirty="0"/>
                <a:t> </a:t>
              </a:r>
              <a:r>
                <a:rPr lang="en-US" sz="1200" dirty="0" err="1"/>
                <a:t>vrstu</a:t>
              </a:r>
              <a:r>
                <a:rPr lang="en-US" sz="1200" dirty="0"/>
                <a:t> </a:t>
              </a:r>
              <a:r>
                <a:rPr lang="en-US" sz="1200" dirty="0" err="1"/>
                <a:t>bolesti</a:t>
              </a:r>
              <a:r>
                <a:rPr lang="en-US" sz="1200" dirty="0"/>
                <a:t> u </a:t>
              </a:r>
              <a:r>
                <a:rPr lang="en-US" sz="1200" dirty="0" err="1"/>
                <a:t>vezi</a:t>
              </a:r>
              <a:r>
                <a:rPr lang="en-US" sz="1200" dirty="0"/>
                <a:t> </a:t>
              </a:r>
              <a:r>
                <a:rPr lang="en-US" sz="1200" dirty="0" err="1"/>
                <a:t>sa</a:t>
              </a:r>
              <a:r>
                <a:rPr lang="en-US" sz="1200" dirty="0"/>
                <a:t> </a:t>
              </a:r>
              <a:r>
                <a:rPr lang="en-US" sz="1200" dirty="0" err="1"/>
                <a:t>klimom</a:t>
              </a:r>
              <a:endParaRPr lang="en-US" sz="1200" dirty="0"/>
            </a:p>
          </p:txBody>
        </p:sp>
        <p:cxnSp>
          <p:nvCxnSpPr>
            <p:cNvPr id="43" name="Straight Arrow Connector 42">
              <a:extLst>
                <a:ext uri="{FF2B5EF4-FFF2-40B4-BE49-F238E27FC236}">
                  <a16:creationId xmlns:a16="http://schemas.microsoft.com/office/drawing/2014/main" id="{9046E06F-11CF-D507-C155-EE9F2F2A543C}"/>
                </a:ext>
              </a:extLst>
            </p:cNvPr>
            <p:cNvCxnSpPr>
              <a:cxnSpLocks/>
              <a:stCxn id="21" idx="3"/>
              <a:endCxn id="64" idx="1"/>
            </p:cNvCxnSpPr>
            <p:nvPr/>
          </p:nvCxnSpPr>
          <p:spPr>
            <a:xfrm flipV="1">
              <a:off x="3380780" y="2374485"/>
              <a:ext cx="4147667" cy="3466850"/>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9" name="Straight Arrow Connector 48">
              <a:extLst>
                <a:ext uri="{FF2B5EF4-FFF2-40B4-BE49-F238E27FC236}">
                  <a16:creationId xmlns:a16="http://schemas.microsoft.com/office/drawing/2014/main" id="{1965F97A-D6E8-9FA5-CC59-827323071751}"/>
                </a:ext>
              </a:extLst>
            </p:cNvPr>
            <p:cNvCxnSpPr>
              <a:cxnSpLocks/>
              <a:stCxn id="16" idx="3"/>
              <a:endCxn id="9" idx="1"/>
            </p:cNvCxnSpPr>
            <p:nvPr/>
          </p:nvCxnSpPr>
          <p:spPr>
            <a:xfrm flipV="1">
              <a:off x="2024517" y="1244493"/>
              <a:ext cx="5503930" cy="2051244"/>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53" name="Flowchart: Connector 52">
              <a:extLst>
                <a:ext uri="{FF2B5EF4-FFF2-40B4-BE49-F238E27FC236}">
                  <a16:creationId xmlns:a16="http://schemas.microsoft.com/office/drawing/2014/main" id="{16D59B7F-39A2-6D82-BFE3-D96B418D1A7D}"/>
                </a:ext>
              </a:extLst>
            </p:cNvPr>
            <p:cNvSpPr/>
            <p:nvPr/>
          </p:nvSpPr>
          <p:spPr>
            <a:xfrm>
              <a:off x="7471397" y="1182941"/>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5" name="Straight Arrow Connector 4">
              <a:extLst>
                <a:ext uri="{FF2B5EF4-FFF2-40B4-BE49-F238E27FC236}">
                  <a16:creationId xmlns:a16="http://schemas.microsoft.com/office/drawing/2014/main" id="{8833265C-978A-4EFD-8088-810D006A174B}"/>
                </a:ext>
              </a:extLst>
            </p:cNvPr>
            <p:cNvCxnSpPr>
              <a:cxnSpLocks/>
              <a:stCxn id="7" idx="3"/>
              <a:endCxn id="11" idx="1"/>
            </p:cNvCxnSpPr>
            <p:nvPr/>
          </p:nvCxnSpPr>
          <p:spPr>
            <a:xfrm>
              <a:off x="2458578" y="1243369"/>
              <a:ext cx="5069869" cy="369860"/>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2" name="Straight Arrow Connector 11">
              <a:extLst>
                <a:ext uri="{FF2B5EF4-FFF2-40B4-BE49-F238E27FC236}">
                  <a16:creationId xmlns:a16="http://schemas.microsoft.com/office/drawing/2014/main" id="{395E6BCE-4EAF-3D75-B7BF-FECC3E720245}"/>
                </a:ext>
              </a:extLst>
            </p:cNvPr>
            <p:cNvCxnSpPr>
              <a:cxnSpLocks/>
              <a:stCxn id="18" idx="3"/>
            </p:cNvCxnSpPr>
            <p:nvPr/>
          </p:nvCxnSpPr>
          <p:spPr>
            <a:xfrm flipV="1">
              <a:off x="2177700" y="2383938"/>
              <a:ext cx="5355101" cy="1902146"/>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2" name="Flowchart: Connector 81">
              <a:extLst>
                <a:ext uri="{FF2B5EF4-FFF2-40B4-BE49-F238E27FC236}">
                  <a16:creationId xmlns:a16="http://schemas.microsoft.com/office/drawing/2014/main" id="{B70A1701-2D02-A7CC-46AC-1464840662AA}"/>
                </a:ext>
              </a:extLst>
            </p:cNvPr>
            <p:cNvSpPr/>
            <p:nvPr/>
          </p:nvSpPr>
          <p:spPr>
            <a:xfrm>
              <a:off x="7468299" y="1561271"/>
              <a:ext cx="127672" cy="11842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47" name="Flowchart: Connector 46">
              <a:extLst>
                <a:ext uri="{FF2B5EF4-FFF2-40B4-BE49-F238E27FC236}">
                  <a16:creationId xmlns:a16="http://schemas.microsoft.com/office/drawing/2014/main" id="{F5F95219-D7D4-FB28-A8D0-B8D43C3DC540}"/>
                </a:ext>
              </a:extLst>
            </p:cNvPr>
            <p:cNvSpPr/>
            <p:nvPr/>
          </p:nvSpPr>
          <p:spPr>
            <a:xfrm>
              <a:off x="7483680" y="2321939"/>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1566529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D2159C9-7C48-A5ED-55D6-5E4810C39B78}"/>
              </a:ext>
            </a:extLst>
          </p:cNvPr>
          <p:cNvGrpSpPr/>
          <p:nvPr/>
        </p:nvGrpSpPr>
        <p:grpSpPr>
          <a:xfrm>
            <a:off x="315004" y="173528"/>
            <a:ext cx="11691340" cy="6242474"/>
            <a:chOff x="315004" y="173528"/>
            <a:chExt cx="11691340" cy="6242474"/>
          </a:xfrm>
        </p:grpSpPr>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923044" cy="338554"/>
            </a:xfrm>
            <a:prstGeom prst="rect">
              <a:avLst/>
            </a:prstGeom>
            <a:noFill/>
          </p:spPr>
          <p:txBody>
            <a:bodyPr wrap="none" rtlCol="0">
              <a:spAutoFit/>
            </a:bodyPr>
            <a:lstStyle/>
            <a:p>
              <a:r>
                <a:rPr lang="en-US" sz="1600" u="sng" dirty="0" err="1"/>
                <a:t>Opasnost</a:t>
              </a:r>
              <a:r>
                <a:rPr lang="en-US" sz="1600" u="sng" dirty="0"/>
                <a:t> od </a:t>
              </a:r>
              <a:r>
                <a:rPr lang="en-US" sz="1600" u="sng" dirty="0" err="1"/>
                <a:t>klimatskih</a:t>
              </a:r>
              <a:r>
                <a:rPr lang="en-US" sz="1600" u="sng" dirty="0"/>
                <a:t> </a:t>
              </a:r>
              <a:r>
                <a:rPr lang="en-US" sz="1600" u="sng" dirty="0" err="1"/>
                <a:t>promena</a:t>
              </a:r>
              <a:endParaRPr lang="en-US"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1975669" cy="338554"/>
            </a:xfrm>
            <a:prstGeom prst="rect">
              <a:avLst/>
            </a:prstGeom>
            <a:noFill/>
          </p:spPr>
          <p:txBody>
            <a:bodyPr wrap="none" rtlCol="0">
              <a:spAutoFit/>
            </a:bodyPr>
            <a:lstStyle/>
            <a:p>
              <a:r>
                <a:rPr lang="en-US" sz="1600" u="sng" dirty="0" err="1"/>
                <a:t>Uzroci</a:t>
              </a:r>
              <a:r>
                <a:rPr lang="en-US" sz="1600" u="sng" dirty="0"/>
                <a:t>/</a:t>
              </a:r>
              <a:r>
                <a:rPr lang="en-US" sz="1600" u="sng" dirty="0" err="1"/>
                <a:t>okidači</a:t>
              </a:r>
              <a:r>
                <a:rPr lang="en-US" sz="1600" u="sng" dirty="0"/>
                <a:t> </a:t>
              </a:r>
              <a:r>
                <a:rPr lang="en-US" sz="1600" u="sng" dirty="0" err="1"/>
                <a:t>bolesti</a:t>
              </a:r>
              <a:endParaRPr lang="sr" sz="1600" u="sng" dirty="0"/>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1021049" cy="307777"/>
            </a:xfrm>
            <a:prstGeom prst="rect">
              <a:avLst/>
            </a:prstGeom>
            <a:noFill/>
          </p:spPr>
          <p:txBody>
            <a:bodyPr wrap="none" rtlCol="0">
              <a:spAutoFit/>
            </a:bodyPr>
            <a:lstStyle/>
            <a:p>
              <a:pPr rtl="0"/>
              <a:r>
                <a:rPr lang="sr" sz="1400" dirty="0">
                  <a:solidFill>
                    <a:schemeClr val="tx1"/>
                  </a:solidFill>
                </a:rPr>
                <a:t> </a:t>
              </a:r>
              <a:r>
                <a:rPr lang="sr" sz="1400" dirty="0" smtClean="0">
                  <a:solidFill>
                    <a:schemeClr val="tx1"/>
                  </a:solidFill>
                </a:rPr>
                <a:t>Zagrevanje</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1958037" cy="307777"/>
            </a:xfrm>
            <a:prstGeom prst="rect">
              <a:avLst/>
            </a:prstGeom>
            <a:noFill/>
          </p:spPr>
          <p:txBody>
            <a:bodyPr wrap="none" rtlCol="0">
              <a:spAutoFit/>
            </a:bodyPr>
            <a:lstStyle/>
            <a:p>
              <a:r>
                <a:rPr lang="en-US" sz="1400" dirty="0" err="1">
                  <a:solidFill>
                    <a:schemeClr val="bg1">
                      <a:lumMod val="75000"/>
                    </a:schemeClr>
                  </a:solidFill>
                </a:rPr>
                <a:t>Insekti</a:t>
              </a:r>
              <a:r>
                <a:rPr lang="en-US" sz="1400" dirty="0">
                  <a:solidFill>
                    <a:schemeClr val="bg1">
                      <a:lumMod val="75000"/>
                    </a:schemeClr>
                  </a:solidFill>
                </a:rPr>
                <a:t> u </a:t>
              </a:r>
              <a:r>
                <a:rPr lang="en-US" sz="1400" dirty="0" err="1">
                  <a:solidFill>
                    <a:schemeClr val="bg1">
                      <a:lumMod val="75000"/>
                    </a:schemeClr>
                  </a:solidFill>
                </a:rPr>
                <a:t>vazduhu</a:t>
              </a:r>
              <a:r>
                <a:rPr lang="en-US" sz="1400" dirty="0">
                  <a:solidFill>
                    <a:schemeClr val="bg1">
                      <a:lumMod val="75000"/>
                    </a:schemeClr>
                  </a:solidFill>
                </a:rPr>
                <a:t>: </a:t>
              </a:r>
              <a:r>
                <a:rPr lang="en-US" sz="1400" dirty="0" err="1">
                  <a:solidFill>
                    <a:schemeClr val="bg1">
                      <a:lumMod val="75000"/>
                    </a:schemeClr>
                  </a:solidFill>
                </a:rPr>
                <a:t>grinje</a:t>
              </a:r>
              <a:endParaRPr lang="en-US"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518091" cy="307777"/>
            </a:xfrm>
            <a:prstGeom prst="rect">
              <a:avLst/>
            </a:prstGeom>
            <a:noFill/>
          </p:spPr>
          <p:txBody>
            <a:bodyPr wrap="none" rtlCol="0">
              <a:spAutoFit/>
            </a:bodyPr>
            <a:lstStyle/>
            <a:p>
              <a:pPr rtl="0"/>
              <a:r>
                <a:rPr lang="sr" sz="1400" dirty="0" smtClean="0">
                  <a:solidFill>
                    <a:schemeClr val="tx1"/>
                  </a:solidFill>
                </a:rPr>
                <a:t>Suša</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406125" cy="307777"/>
            </a:xfrm>
            <a:prstGeom prst="rect">
              <a:avLst/>
            </a:prstGeom>
            <a:noFill/>
          </p:spPr>
          <p:txBody>
            <a:bodyPr wrap="none" rtlCol="0">
              <a:spAutoFit/>
            </a:bodyPr>
            <a:lstStyle/>
            <a:p>
              <a:r>
                <a:rPr lang="sr" sz="1400" dirty="0" smtClean="0">
                  <a:solidFill>
                    <a:schemeClr val="bg1">
                      <a:lumMod val="75000"/>
                    </a:schemeClr>
                  </a:solidFill>
                </a:rPr>
                <a:t>Patogeni u vazduhu: </a:t>
              </a:r>
              <a:r>
                <a:rPr lang="en-US" sz="1400" dirty="0" err="1">
                  <a:solidFill>
                    <a:schemeClr val="bg1">
                      <a:lumMod val="75000"/>
                    </a:schemeClr>
                  </a:solidFill>
                </a:rPr>
                <a:t>virusi</a:t>
              </a:r>
              <a:r>
                <a:rPr lang="en-US" sz="1400" dirty="0">
                  <a:solidFill>
                    <a:schemeClr val="bg1">
                      <a:lumMod val="75000"/>
                    </a:schemeClr>
                  </a:solidFill>
                </a:rPr>
                <a:t>, </a:t>
              </a:r>
              <a:r>
                <a:rPr lang="en-US" sz="1400" dirty="0" err="1">
                  <a:solidFill>
                    <a:schemeClr val="bg1">
                      <a:lumMod val="75000"/>
                    </a:schemeClr>
                  </a:solidFill>
                </a:rPr>
                <a:t>bakterije</a:t>
              </a:r>
              <a:r>
                <a:rPr lang="en-US" sz="1400" dirty="0">
                  <a:solidFill>
                    <a:schemeClr val="bg1">
                      <a:lumMod val="75000"/>
                    </a:schemeClr>
                  </a:solidFill>
                </a:rPr>
                <a:t>, </a:t>
              </a:r>
              <a:r>
                <a:rPr lang="en-US" sz="1400" dirty="0" err="1">
                  <a:solidFill>
                    <a:schemeClr val="bg1">
                      <a:lumMod val="75000"/>
                    </a:schemeClr>
                  </a:solidFill>
                </a:rPr>
                <a:t>gljivice</a:t>
              </a:r>
              <a:endParaRPr lang="sr" sz="1400" dirty="0">
                <a:solidFill>
                  <a:schemeClr val="bg1">
                    <a:lumMod val="75000"/>
                  </a:schemeClr>
                </a:solidFill>
              </a:endParaRPr>
            </a:p>
          </p:txBody>
        </p:sp>
        <p:sp>
          <p:nvSpPr>
            <p:cNvPr id="14" name="TextBox 13">
              <a:extLst>
                <a:ext uri="{FF2B5EF4-FFF2-40B4-BE49-F238E27FC236}">
                  <a16:creationId xmlns:a16="http://schemas.microsoft.com/office/drawing/2014/main" id="{EB93BF5F-E082-BF1D-FA17-6EF022FFF33C}"/>
                </a:ext>
              </a:extLst>
            </p:cNvPr>
            <p:cNvSpPr txBox="1"/>
            <p:nvPr/>
          </p:nvSpPr>
          <p:spPr>
            <a:xfrm>
              <a:off x="1315335" y="2087175"/>
              <a:ext cx="1205266" cy="307777"/>
            </a:xfrm>
            <a:prstGeom prst="rect">
              <a:avLst/>
            </a:prstGeom>
            <a:noFill/>
          </p:spPr>
          <p:txBody>
            <a:bodyPr wrap="none" rtlCol="0">
              <a:spAutoFit/>
            </a:bodyPr>
            <a:lstStyle/>
            <a:p>
              <a:pPr rtl="0"/>
              <a:r>
                <a:rPr lang="sr" sz="1400" dirty="0" smtClean="0"/>
                <a:t>Toplotni talasi</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772460" y="2646702"/>
              <a:ext cx="624595" cy="307777"/>
            </a:xfrm>
            <a:prstGeom prst="rect">
              <a:avLst/>
            </a:prstGeom>
            <a:noFill/>
          </p:spPr>
          <p:txBody>
            <a:bodyPr wrap="none" rtlCol="0">
              <a:spAutoFit/>
            </a:bodyPr>
            <a:lstStyle/>
            <a:p>
              <a:pPr rtl="0"/>
              <a:r>
                <a:rPr lang="sr-Latn-RS" sz="1400" dirty="0" smtClean="0"/>
                <a:t>Požari</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846322" cy="307777"/>
            </a:xfrm>
            <a:prstGeom prst="rect">
              <a:avLst/>
            </a:prstGeom>
            <a:noFill/>
          </p:spPr>
          <p:txBody>
            <a:bodyPr wrap="none" rtlCol="0">
              <a:spAutoFit/>
            </a:bodyPr>
            <a:lstStyle/>
            <a:p>
              <a:pPr rtl="0"/>
              <a:r>
                <a:rPr lang="sr" sz="1400" dirty="0" smtClean="0">
                  <a:solidFill>
                    <a:schemeClr val="tx1"/>
                  </a:solidFill>
                </a:rPr>
                <a:t>Padavine</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638642" y="3640732"/>
              <a:ext cx="758285" cy="307777"/>
            </a:xfrm>
            <a:prstGeom prst="rect">
              <a:avLst/>
            </a:prstGeom>
            <a:noFill/>
          </p:spPr>
          <p:txBody>
            <a:bodyPr wrap="none" rtlCol="0">
              <a:spAutoFit/>
            </a:bodyPr>
            <a:lstStyle/>
            <a:p>
              <a:pPr rtl="0"/>
              <a:r>
                <a:rPr lang="sr" sz="1400" dirty="0" smtClean="0"/>
                <a:t>Poplave</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572593" cy="307777"/>
            </a:xfrm>
            <a:prstGeom prst="rect">
              <a:avLst/>
            </a:prstGeom>
            <a:noFill/>
          </p:spPr>
          <p:txBody>
            <a:bodyPr wrap="none" rtlCol="0">
              <a:spAutoFit/>
            </a:bodyPr>
            <a:lstStyle/>
            <a:p>
              <a:pPr rtl="0"/>
              <a:r>
                <a:rPr lang="sr" sz="1400" dirty="0" smtClean="0"/>
                <a:t>Oluje</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1220604" y="4635641"/>
              <a:ext cx="1746953" cy="307777"/>
            </a:xfrm>
            <a:prstGeom prst="rect">
              <a:avLst/>
            </a:prstGeom>
            <a:noFill/>
          </p:spPr>
          <p:txBody>
            <a:bodyPr wrap="none" rtlCol="0">
              <a:spAutoFit/>
            </a:bodyPr>
            <a:lstStyle/>
            <a:p>
              <a:pPr rtl="0"/>
              <a:r>
                <a:rPr lang="sr" sz="1400" dirty="0" smtClean="0"/>
                <a:t>Podizanje nivoa mora</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851148" cy="307777"/>
            </a:xfrm>
            <a:prstGeom prst="rect">
              <a:avLst/>
            </a:prstGeom>
            <a:noFill/>
          </p:spPr>
          <p:txBody>
            <a:bodyPr wrap="none" rtlCol="0">
              <a:spAutoFit/>
            </a:bodyPr>
            <a:lstStyle/>
            <a:p>
              <a:pPr rtl="0"/>
              <a:r>
                <a:rPr lang="sr" sz="1400" dirty="0" smtClean="0">
                  <a:solidFill>
                    <a:schemeClr val="bg1">
                      <a:lumMod val="75000"/>
                    </a:schemeClr>
                  </a:solidFill>
                </a:rPr>
                <a:t>Promena klime okeana</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3065776" cy="307777"/>
            </a:xfrm>
            <a:prstGeom prst="rect">
              <a:avLst/>
            </a:prstGeom>
            <a:noFill/>
          </p:spPr>
          <p:txBody>
            <a:bodyPr wrap="none" rtlCol="0">
              <a:spAutoFit/>
            </a:bodyPr>
            <a:lstStyle/>
            <a:p>
              <a:pPr rtl="0"/>
              <a:r>
                <a:rPr lang="sr" sz="1400" dirty="0" smtClean="0"/>
                <a:t>Prirodna promena zemljišnog pokrivača</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2332883" cy="307777"/>
            </a:xfrm>
            <a:prstGeom prst="rect">
              <a:avLst/>
            </a:prstGeom>
            <a:noFill/>
          </p:spPr>
          <p:txBody>
            <a:bodyPr wrap="none" rtlCol="0">
              <a:spAutoFit/>
            </a:bodyPr>
            <a:lstStyle/>
            <a:p>
              <a:r>
                <a:rPr lang="en-US" sz="1400" dirty="0" err="1">
                  <a:solidFill>
                    <a:schemeClr val="bg1">
                      <a:lumMod val="75000"/>
                    </a:schemeClr>
                  </a:solidFill>
                </a:rPr>
                <a:t>Životinjska</a:t>
              </a:r>
              <a:r>
                <a:rPr lang="en-US" sz="1400" dirty="0">
                  <a:solidFill>
                    <a:schemeClr val="bg1">
                      <a:lumMod val="75000"/>
                    </a:schemeClr>
                  </a:solidFill>
                </a:rPr>
                <a:t> </a:t>
              </a:r>
              <a:r>
                <a:rPr lang="en-US" sz="1400" dirty="0" err="1">
                  <a:solidFill>
                    <a:schemeClr val="bg1">
                      <a:lumMod val="75000"/>
                    </a:schemeClr>
                  </a:solidFill>
                </a:rPr>
                <a:t>dlaka</a:t>
              </a:r>
              <a:r>
                <a:rPr lang="en-US" sz="1400" dirty="0">
                  <a:solidFill>
                    <a:schemeClr val="bg1">
                      <a:lumMod val="75000"/>
                    </a:schemeClr>
                  </a:solidFill>
                </a:rPr>
                <a:t>/</a:t>
              </a:r>
              <a:r>
                <a:rPr lang="en-US" sz="1400" dirty="0" err="1">
                  <a:solidFill>
                    <a:schemeClr val="bg1">
                      <a:lumMod val="75000"/>
                    </a:schemeClr>
                  </a:solidFill>
                </a:rPr>
                <a:t>krzno</a:t>
              </a:r>
              <a:r>
                <a:rPr lang="en-US" sz="1400" dirty="0">
                  <a:solidFill>
                    <a:schemeClr val="bg1">
                      <a:lumMod val="75000"/>
                    </a:schemeClr>
                  </a:solidFill>
                </a:rPr>
                <a:t>/</a:t>
              </a:r>
              <a:r>
                <a:rPr lang="en-US" sz="1400" dirty="0" err="1">
                  <a:solidFill>
                    <a:schemeClr val="bg1">
                      <a:lumMod val="75000"/>
                    </a:schemeClr>
                  </a:solidFill>
                </a:rPr>
                <a:t>perut</a:t>
              </a:r>
              <a:endParaRPr lang="en-US"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076693" cy="307777"/>
            </a:xfrm>
            <a:prstGeom prst="rect">
              <a:avLst/>
            </a:prstGeom>
            <a:noFill/>
          </p:spPr>
          <p:txBody>
            <a:bodyPr wrap="none" rtlCol="0">
              <a:spAutoFit/>
            </a:bodyPr>
            <a:lstStyle/>
            <a:p>
              <a:r>
                <a:rPr lang="en-US" sz="1400" dirty="0" err="1"/>
                <a:t>Kontakt</a:t>
              </a:r>
              <a:r>
                <a:rPr lang="en-US" sz="1400" dirty="0"/>
                <a:t>: </a:t>
              </a:r>
              <a:r>
                <a:rPr lang="en-US" sz="1400" dirty="0" err="1"/>
                <a:t>alergeni</a:t>
              </a:r>
              <a:r>
                <a:rPr lang="en-US" sz="1400" dirty="0"/>
                <a:t>, </a:t>
              </a:r>
              <a:r>
                <a:rPr lang="en-US" sz="1400" dirty="0" err="1"/>
                <a:t>patogeni</a:t>
              </a:r>
              <a:r>
                <a:rPr lang="en-US" sz="1400" dirty="0"/>
                <a:t>, </a:t>
              </a:r>
              <a:r>
                <a:rPr lang="en-US" sz="1400" dirty="0" err="1"/>
                <a:t>hrana</a:t>
              </a:r>
              <a:r>
                <a:rPr lang="en-US" sz="1400" dirty="0"/>
                <a:t>, </a:t>
              </a:r>
              <a:r>
                <a:rPr lang="en-US" sz="1400" dirty="0" err="1"/>
                <a:t>hemikalije</a:t>
              </a:r>
              <a:r>
                <a:rPr lang="en-US" sz="1400" dirty="0"/>
                <a:t>, </a:t>
              </a:r>
              <a:r>
                <a:rPr lang="en-US" sz="1400" dirty="0" err="1"/>
                <a:t>iritansi</a:t>
              </a:r>
              <a:endParaRPr lang="en-US"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445430" cy="307777"/>
            </a:xfrm>
            <a:prstGeom prst="rect">
              <a:avLst/>
            </a:prstGeom>
            <a:noFill/>
          </p:spPr>
          <p:txBody>
            <a:bodyPr wrap="none" rtlCol="0">
              <a:spAutoFit/>
            </a:bodyPr>
            <a:lstStyle/>
            <a:p>
              <a:r>
                <a:rPr lang="sv-SE" sz="1400" dirty="0"/>
                <a:t>Kontaktni insekti: otrov, larve, grinje, paraziti</a:t>
              </a:r>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2097241" cy="307777"/>
            </a:xfrm>
            <a:prstGeom prst="rect">
              <a:avLst/>
            </a:prstGeom>
            <a:noFill/>
          </p:spPr>
          <p:txBody>
            <a:bodyPr wrap="none" rtlCol="0">
              <a:spAutoFit/>
            </a:bodyPr>
            <a:lstStyle/>
            <a:p>
              <a:r>
                <a:rPr lang="en-US" sz="1400" dirty="0" err="1"/>
                <a:t>Zagađenje</a:t>
              </a:r>
              <a:r>
                <a:rPr lang="en-US" sz="1400" dirty="0"/>
                <a:t> </a:t>
              </a:r>
              <a:r>
                <a:rPr lang="en-US" sz="1400" dirty="0" err="1"/>
                <a:t>vazduha</a:t>
              </a:r>
              <a:r>
                <a:rPr lang="en-US" sz="1400" dirty="0"/>
                <a:t> </a:t>
              </a:r>
              <a:r>
                <a:rPr lang="en-US" sz="1400" dirty="0" err="1"/>
                <a:t>gasom</a:t>
              </a:r>
              <a:endParaRPr lang="en-US"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174604" cy="276999"/>
            </a:xfrm>
            <a:prstGeom prst="rect">
              <a:avLst/>
            </a:prstGeom>
            <a:noFill/>
          </p:spPr>
          <p:txBody>
            <a:bodyPr wrap="none" rtlCol="0">
              <a:spAutoFit/>
            </a:bodyPr>
            <a:lstStyle/>
            <a:p>
              <a:r>
                <a:rPr lang="en-US" sz="1200" dirty="0" err="1">
                  <a:solidFill>
                    <a:schemeClr val="bg1">
                      <a:lumMod val="75000"/>
                    </a:schemeClr>
                  </a:solidFill>
                </a:rPr>
                <a:t>Fiziologija</a:t>
              </a:r>
              <a:r>
                <a:rPr lang="en-US" sz="1200" dirty="0">
                  <a:solidFill>
                    <a:schemeClr val="bg1">
                      <a:lumMod val="75000"/>
                    </a:schemeClr>
                  </a:solidFill>
                </a:rPr>
                <a:t> </a:t>
              </a:r>
              <a:r>
                <a:rPr lang="en-US" sz="1200" dirty="0" err="1">
                  <a:solidFill>
                    <a:schemeClr val="bg1">
                      <a:lumMod val="75000"/>
                    </a:schemeClr>
                  </a:solidFill>
                </a:rPr>
                <a:t>čoveka</a:t>
              </a:r>
              <a:r>
                <a:rPr lang="en-US" sz="1200" dirty="0">
                  <a:solidFill>
                    <a:schemeClr val="bg1">
                      <a:lumMod val="75000"/>
                    </a:schemeClr>
                  </a:solidFill>
                </a:rPr>
                <a:t>: </a:t>
              </a:r>
              <a:r>
                <a:rPr lang="en-US" sz="1200" dirty="0" err="1">
                  <a:solidFill>
                    <a:schemeClr val="bg1">
                      <a:lumMod val="75000"/>
                    </a:schemeClr>
                  </a:solidFill>
                </a:rPr>
                <a:t>genetska</a:t>
              </a:r>
              <a:r>
                <a:rPr lang="en-US" sz="1200" dirty="0">
                  <a:solidFill>
                    <a:schemeClr val="bg1">
                      <a:lumMod val="75000"/>
                    </a:schemeClr>
                  </a:solidFill>
                </a:rPr>
                <a:t> </a:t>
              </a:r>
              <a:r>
                <a:rPr lang="en-US" sz="1200" dirty="0" err="1">
                  <a:solidFill>
                    <a:schemeClr val="bg1">
                      <a:lumMod val="75000"/>
                    </a:schemeClr>
                  </a:solidFill>
                </a:rPr>
                <a:t>predispozicija</a:t>
              </a:r>
              <a:r>
                <a:rPr lang="en-US" sz="1200" dirty="0">
                  <a:solidFill>
                    <a:schemeClr val="bg1">
                      <a:lumMod val="75000"/>
                    </a:schemeClr>
                  </a:solidFill>
                </a:rPr>
                <a:t>, </a:t>
              </a:r>
              <a:r>
                <a:rPr lang="en-US" sz="1200" dirty="0" err="1">
                  <a:solidFill>
                    <a:schemeClr val="bg1">
                      <a:lumMod val="75000"/>
                    </a:schemeClr>
                  </a:solidFill>
                </a:rPr>
                <a:t>hormonske</a:t>
              </a:r>
              <a:r>
                <a:rPr lang="en-US" sz="1200" dirty="0">
                  <a:solidFill>
                    <a:schemeClr val="bg1">
                      <a:lumMod val="75000"/>
                    </a:schemeClr>
                  </a:solidFill>
                </a:rPr>
                <a:t> </a:t>
              </a:r>
              <a:r>
                <a:rPr lang="en-US" sz="1200" dirty="0" err="1">
                  <a:solidFill>
                    <a:schemeClr val="bg1">
                      <a:lumMod val="75000"/>
                    </a:schemeClr>
                  </a:solidFill>
                </a:rPr>
                <a:t>promene</a:t>
              </a:r>
              <a:endParaRPr lang="en-US" sz="12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r>
                <a:rPr lang="en-US" sz="1400" dirty="0" err="1"/>
                <a:t>Ljudske</a:t>
              </a:r>
              <a:r>
                <a:rPr lang="en-US" sz="1400" dirty="0"/>
                <a:t> </a:t>
              </a:r>
              <a:r>
                <a:rPr lang="en-US" sz="1400" dirty="0" err="1"/>
                <a:t>migracije</a:t>
              </a:r>
              <a:endParaRPr lang="en-US"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r>
                <a:rPr lang="en-US" sz="1400" dirty="0" err="1"/>
                <a:t>Psihološki</a:t>
              </a:r>
              <a:r>
                <a:rPr lang="en-US" sz="1400" dirty="0"/>
                <a:t> </a:t>
              </a:r>
              <a:r>
                <a:rPr lang="en-US" sz="1400" dirty="0" err="1"/>
                <a:t>efekti</a:t>
              </a:r>
              <a:r>
                <a:rPr lang="en-US" sz="1400" dirty="0"/>
                <a:t>: </a:t>
              </a:r>
              <a:r>
                <a:rPr lang="en-US" sz="1400" dirty="0" err="1"/>
                <a:t>stres</a:t>
              </a:r>
              <a:r>
                <a:rPr lang="en-US" sz="1400" dirty="0"/>
                <a:t>, </a:t>
              </a:r>
              <a:r>
                <a:rPr lang="en-US" sz="1400" dirty="0" err="1"/>
                <a:t>psihodermalni</a:t>
              </a:r>
              <a:r>
                <a:rPr lang="en-US" sz="1400" dirty="0"/>
                <a:t> </a:t>
              </a:r>
              <a:r>
                <a:rPr lang="en-US" sz="1400" dirty="0" err="1"/>
                <a:t>faktori</a:t>
              </a:r>
              <a:endParaRPr lang="en-US"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523220"/>
            </a:xfrm>
            <a:prstGeom prst="rect">
              <a:avLst/>
            </a:prstGeom>
            <a:noFill/>
          </p:spPr>
          <p:txBody>
            <a:bodyPr wrap="square" rtlCol="0">
              <a:spAutoFit/>
            </a:bodyPr>
            <a:lstStyle/>
            <a:p>
              <a:r>
                <a:rPr lang="en-US" sz="1400" dirty="0" err="1"/>
                <a:t>Ljudsko</a:t>
              </a:r>
              <a:r>
                <a:rPr lang="en-US" sz="1400" dirty="0"/>
                <a:t> </a:t>
              </a:r>
              <a:r>
                <a:rPr lang="en-US" sz="1400" dirty="0" err="1"/>
                <a:t>fizičko</a:t>
              </a:r>
              <a:r>
                <a:rPr lang="en-US" sz="1400" dirty="0"/>
                <a:t> </a:t>
              </a:r>
              <a:r>
                <a:rPr lang="en-US" sz="1400" dirty="0" err="1"/>
                <a:t>okruženje</a:t>
              </a:r>
              <a:r>
                <a:rPr lang="en-US" sz="1400" dirty="0"/>
                <a:t>: </a:t>
              </a:r>
              <a:r>
                <a:rPr lang="en-US" sz="1400" dirty="0" err="1"/>
                <a:t>sunce</a:t>
              </a:r>
              <a:r>
                <a:rPr lang="en-US" sz="1400" dirty="0"/>
                <a:t>, </a:t>
              </a:r>
              <a:r>
                <a:rPr lang="en-US" sz="1400" dirty="0" err="1"/>
                <a:t>toplota</a:t>
              </a:r>
              <a:r>
                <a:rPr lang="en-US" sz="1400" dirty="0"/>
                <a:t>, </a:t>
              </a:r>
              <a:r>
                <a:rPr lang="en-US" sz="1400" dirty="0" err="1"/>
                <a:t>hladnoća</a:t>
              </a:r>
              <a:endParaRPr lang="en-US"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r>
                <a:rPr lang="en-US" sz="1400" dirty="0" err="1"/>
                <a:t>Nebiološke</a:t>
              </a:r>
              <a:r>
                <a:rPr lang="en-US" sz="1400" dirty="0"/>
                <a:t> </a:t>
              </a:r>
              <a:r>
                <a:rPr lang="en-US" sz="1400" dirty="0" err="1"/>
                <a:t>čestice</a:t>
              </a:r>
              <a:r>
                <a:rPr lang="en-US" sz="1400" dirty="0"/>
                <a:t> u </a:t>
              </a:r>
              <a:r>
                <a:rPr lang="en-US" sz="1400" dirty="0" err="1"/>
                <a:t>vazduhu</a:t>
              </a:r>
              <a:r>
                <a:rPr lang="en-US" sz="1400" dirty="0"/>
                <a:t>: </a:t>
              </a:r>
              <a:r>
                <a:rPr lang="en-US" sz="1400" dirty="0" err="1"/>
                <a:t>pesak</a:t>
              </a:r>
              <a:r>
                <a:rPr lang="en-US" sz="1400" dirty="0"/>
                <a:t>, </a:t>
              </a:r>
              <a:r>
                <a:rPr lang="en-US" sz="1400" dirty="0" err="1"/>
                <a:t>prašina</a:t>
              </a:r>
              <a:r>
                <a:rPr lang="en-US" sz="1400" dirty="0"/>
                <a:t>, dim, PM</a:t>
              </a:r>
              <a:r>
                <a:rPr lang="en-US" sz="1400" baseline="-25000" dirty="0"/>
                <a:t>2.5</a:t>
              </a: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r>
                <a:rPr lang="en-US" sz="1400" dirty="0" err="1">
                  <a:solidFill>
                    <a:schemeClr val="bg1">
                      <a:lumMod val="75000"/>
                    </a:schemeClr>
                  </a:solidFill>
                </a:rPr>
                <a:t>Način</a:t>
              </a:r>
              <a:r>
                <a:rPr lang="en-US" sz="1400" dirty="0">
                  <a:solidFill>
                    <a:schemeClr val="bg1">
                      <a:lumMod val="75000"/>
                    </a:schemeClr>
                  </a:solidFill>
                </a:rPr>
                <a:t> </a:t>
              </a:r>
              <a:r>
                <a:rPr lang="en-US" sz="1400" dirty="0" err="1">
                  <a:solidFill>
                    <a:schemeClr val="bg1">
                      <a:lumMod val="75000"/>
                    </a:schemeClr>
                  </a:solidFill>
                </a:rPr>
                <a:t>života</a:t>
              </a:r>
              <a:r>
                <a:rPr lang="en-US" sz="1400" dirty="0">
                  <a:solidFill>
                    <a:schemeClr val="bg1">
                      <a:lumMod val="75000"/>
                    </a:schemeClr>
                  </a:solidFill>
                </a:rPr>
                <a:t>: </a:t>
              </a:r>
              <a:r>
                <a:rPr lang="en-US" sz="1400" dirty="0" err="1">
                  <a:solidFill>
                    <a:schemeClr val="bg1">
                      <a:lumMod val="75000"/>
                    </a:schemeClr>
                  </a:solidFill>
                </a:rPr>
                <a:t>vežbanje</a:t>
              </a:r>
              <a:r>
                <a:rPr lang="en-US" sz="1400" dirty="0">
                  <a:solidFill>
                    <a:schemeClr val="bg1">
                      <a:lumMod val="75000"/>
                    </a:schemeClr>
                  </a:solidFill>
                </a:rPr>
                <a:t>, </a:t>
              </a:r>
              <a:r>
                <a:rPr lang="en-US" sz="1400" dirty="0" err="1">
                  <a:solidFill>
                    <a:schemeClr val="bg1">
                      <a:lumMod val="75000"/>
                    </a:schemeClr>
                  </a:solidFill>
                </a:rPr>
                <a:t>dijeta</a:t>
              </a:r>
              <a:r>
                <a:rPr lang="en-US" sz="1400" dirty="0">
                  <a:solidFill>
                    <a:schemeClr val="bg1">
                      <a:lumMod val="75000"/>
                    </a:schemeClr>
                  </a:solidFill>
                </a:rPr>
                <a:t>, </a:t>
              </a:r>
              <a:r>
                <a:rPr lang="en-US" sz="1400" dirty="0" err="1">
                  <a:solidFill>
                    <a:schemeClr val="bg1">
                      <a:lumMod val="75000"/>
                    </a:schemeClr>
                  </a:solidFill>
                </a:rPr>
                <a:t>pušenje</a:t>
              </a:r>
              <a:endParaRPr lang="en-US" sz="1400" dirty="0">
                <a:solidFill>
                  <a:schemeClr val="bg1">
                    <a:lumMod val="75000"/>
                  </a:schemeClr>
                </a:solidFill>
              </a:endParaRPr>
            </a:p>
          </p:txBody>
        </p: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r>
                <a:rPr lang="en-US" sz="1400" dirty="0" err="1">
                  <a:solidFill>
                    <a:schemeClr val="bg1">
                      <a:lumMod val="75000"/>
                    </a:schemeClr>
                  </a:solidFill>
                </a:rPr>
                <a:t>Biološke</a:t>
              </a:r>
              <a:r>
                <a:rPr lang="en-US" sz="1400" dirty="0">
                  <a:solidFill>
                    <a:schemeClr val="bg1">
                      <a:lumMod val="75000"/>
                    </a:schemeClr>
                  </a:solidFill>
                </a:rPr>
                <a:t> </a:t>
              </a:r>
              <a:r>
                <a:rPr lang="en-US" sz="1400" dirty="0" err="1">
                  <a:solidFill>
                    <a:schemeClr val="bg1">
                      <a:lumMod val="75000"/>
                    </a:schemeClr>
                  </a:solidFill>
                </a:rPr>
                <a:t>čestice</a:t>
              </a:r>
              <a:r>
                <a:rPr lang="en-US" sz="1400" dirty="0">
                  <a:solidFill>
                    <a:schemeClr val="bg1">
                      <a:lumMod val="75000"/>
                    </a:schemeClr>
                  </a:solidFill>
                </a:rPr>
                <a:t> u </a:t>
              </a:r>
              <a:r>
                <a:rPr lang="en-US" sz="1400" dirty="0" err="1">
                  <a:solidFill>
                    <a:schemeClr val="bg1">
                      <a:lumMod val="75000"/>
                    </a:schemeClr>
                  </a:solidFill>
                </a:rPr>
                <a:t>vazduhu</a:t>
              </a:r>
              <a:r>
                <a:rPr lang="en-US" sz="1400" dirty="0">
                  <a:solidFill>
                    <a:schemeClr val="bg1">
                      <a:lumMod val="75000"/>
                    </a:schemeClr>
                  </a:solidFill>
                </a:rPr>
                <a:t>: </a:t>
              </a:r>
              <a:r>
                <a:rPr lang="en-US" sz="1400" dirty="0" err="1">
                  <a:solidFill>
                    <a:schemeClr val="bg1">
                      <a:lumMod val="75000"/>
                    </a:schemeClr>
                  </a:solidFill>
                </a:rPr>
                <a:t>polen</a:t>
              </a:r>
              <a:r>
                <a:rPr lang="en-US" sz="1400" dirty="0">
                  <a:solidFill>
                    <a:schemeClr val="bg1">
                      <a:lumMod val="75000"/>
                    </a:schemeClr>
                  </a:solidFill>
                </a:rPr>
                <a:t>, spore</a:t>
              </a:r>
            </a:p>
          </p:txBody>
        </p: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3" idx="1"/>
            </p:cNvCxnSpPr>
            <p:nvPr/>
          </p:nvCxnSpPr>
          <p:spPr>
            <a:xfrm>
              <a:off x="2079724" y="1742778"/>
              <a:ext cx="5448723" cy="104891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3" idx="1"/>
            </p:cNvCxnSpPr>
            <p:nvPr/>
          </p:nvCxnSpPr>
          <p:spPr>
            <a:xfrm>
              <a:off x="2520601" y="2241064"/>
              <a:ext cx="5007846" cy="55063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2" name="Straight Arrow Connector 41">
              <a:extLst>
                <a:ext uri="{FF2B5EF4-FFF2-40B4-BE49-F238E27FC236}">
                  <a16:creationId xmlns:a16="http://schemas.microsoft.com/office/drawing/2014/main" id="{3129A82C-CDFF-33CB-F035-73796FD3A95B}"/>
                </a:ext>
              </a:extLst>
            </p:cNvPr>
            <p:cNvCxnSpPr>
              <a:cxnSpLocks/>
              <a:stCxn id="15" idx="3"/>
              <a:endCxn id="29" idx="1"/>
            </p:cNvCxnSpPr>
            <p:nvPr/>
          </p:nvCxnSpPr>
          <p:spPr>
            <a:xfrm>
              <a:off x="2397055" y="2800591"/>
              <a:ext cx="5127888" cy="3184524"/>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29" idx="1"/>
            </p:cNvCxnSpPr>
            <p:nvPr/>
          </p:nvCxnSpPr>
          <p:spPr>
            <a:xfrm>
              <a:off x="2024517" y="3295737"/>
              <a:ext cx="5500426" cy="2689378"/>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29" idx="1"/>
            </p:cNvCxnSpPr>
            <p:nvPr/>
          </p:nvCxnSpPr>
          <p:spPr>
            <a:xfrm>
              <a:off x="2177700" y="4286084"/>
              <a:ext cx="5347243" cy="1699031"/>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967557" y="3965339"/>
              <a:ext cx="4557386"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23" idx="1"/>
            </p:cNvCxnSpPr>
            <p:nvPr/>
          </p:nvCxnSpPr>
          <p:spPr>
            <a:xfrm flipV="1">
              <a:off x="2396927" y="2791695"/>
              <a:ext cx="5131520" cy="1002926"/>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3380780" y="3965339"/>
              <a:ext cx="4144163" cy="1875996"/>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1056000" y="173528"/>
              <a:ext cx="9845230" cy="307777"/>
            </a:xfrm>
            <a:prstGeom prst="rect">
              <a:avLst/>
            </a:prstGeom>
            <a:noFill/>
          </p:spPr>
          <p:txBody>
            <a:bodyPr wrap="square" rtlCol="0">
              <a:spAutoFit/>
            </a:bodyPr>
            <a:lstStyle/>
            <a:p>
              <a:r>
                <a:rPr lang="sr" sz="1400" i="1" dirty="0" smtClean="0">
                  <a:solidFill>
                    <a:srgbClr val="0070C0"/>
                  </a:solidFill>
                  <a:effectLst/>
                  <a:cs typeface="Arial" panose="020B0604020202020204" pitchFamily="34" charset="0"/>
                </a:rPr>
                <a:t>Slika 7. </a:t>
              </a:r>
              <a:r>
                <a:rPr lang="en-US" sz="1400" i="1" dirty="0" err="1">
                  <a:solidFill>
                    <a:srgbClr val="FF0000"/>
                  </a:solidFill>
                  <a:cs typeface="Arial" panose="020B0604020202020204" pitchFamily="34" charset="0"/>
                </a:rPr>
                <a:t>Hronične</a:t>
              </a:r>
              <a:r>
                <a:rPr lang="en-US" sz="1400" i="1" dirty="0">
                  <a:solidFill>
                    <a:srgbClr val="FF0000"/>
                  </a:solidFill>
                  <a:cs typeface="Arial" panose="020B0604020202020204" pitchFamily="34" charset="0"/>
                </a:rPr>
                <a:t> </a:t>
              </a:r>
              <a:r>
                <a:rPr lang="en-US" sz="1400" i="1" dirty="0" err="1">
                  <a:solidFill>
                    <a:srgbClr val="FF0000"/>
                  </a:solidFill>
                  <a:cs typeface="Arial" panose="020B0604020202020204" pitchFamily="34" charset="0"/>
                </a:rPr>
                <a:t>inflamatorne</a:t>
              </a:r>
              <a:r>
                <a:rPr lang="en-US" sz="1400" i="1" dirty="0">
                  <a:solidFill>
                    <a:srgbClr val="FF0000"/>
                  </a:solidFill>
                  <a:cs typeface="Arial" panose="020B0604020202020204" pitchFamily="34" charset="0"/>
                </a:rPr>
                <a:t> </a:t>
              </a:r>
              <a:r>
                <a:rPr lang="en-US" sz="1400" i="1" dirty="0" err="1">
                  <a:solidFill>
                    <a:srgbClr val="FF0000"/>
                  </a:solidFill>
                  <a:cs typeface="Arial" panose="020B0604020202020204" pitchFamily="34" charset="0"/>
                </a:rPr>
                <a:t>kožne</a:t>
              </a:r>
              <a:r>
                <a:rPr lang="en-US" sz="1400" i="1" dirty="0">
                  <a:solidFill>
                    <a:srgbClr val="FF0000"/>
                  </a:solidFill>
                  <a:cs typeface="Arial" panose="020B0604020202020204" pitchFamily="34" charset="0"/>
                </a:rPr>
                <a:t> </a:t>
              </a:r>
              <a:r>
                <a:rPr lang="en-US" sz="1400" i="1" dirty="0" err="1" smtClean="0">
                  <a:solidFill>
                    <a:srgbClr val="FF0000"/>
                  </a:solidFill>
                  <a:cs typeface="Arial" panose="020B0604020202020204" pitchFamily="34" charset="0"/>
                </a:rPr>
                <a:t>bolesti</a:t>
              </a:r>
              <a:r>
                <a:rPr lang="sr-Latn-RS" sz="1400" i="1" dirty="0" smtClean="0">
                  <a:solidFill>
                    <a:srgbClr val="FF0000"/>
                  </a:solidFill>
                  <a:cs typeface="Arial" panose="020B0604020202020204" pitchFamily="34" charset="0"/>
                </a:rPr>
                <a:t>:</a:t>
              </a:r>
              <a:r>
                <a:rPr lang="sr" sz="1400" i="1" dirty="0" smtClean="0">
                  <a:solidFill>
                    <a:srgbClr val="0070C0"/>
                  </a:solidFill>
                  <a:effectLst/>
                  <a:cs typeface="Arial" panose="020B0604020202020204" pitchFamily="34" charset="0"/>
                </a:rPr>
                <a:t> </a:t>
              </a:r>
              <a:r>
                <a:rPr lang="en-US" sz="1400" i="1" dirty="0" err="1">
                  <a:solidFill>
                    <a:srgbClr val="0070C0"/>
                  </a:solidFill>
                  <a:cs typeface="Arial" panose="020B0604020202020204" pitchFamily="34" charset="0"/>
                </a:rPr>
                <a:t>Uzročne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veze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između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opasnosti</a:t>
              </a:r>
              <a:r>
                <a:rPr lang="en-US" sz="1400" i="1" dirty="0">
                  <a:solidFill>
                    <a:srgbClr val="0070C0"/>
                  </a:solidFill>
                  <a:cs typeface="Arial" panose="020B0604020202020204" pitchFamily="34" charset="0"/>
                </a:rPr>
                <a:t> od </a:t>
              </a:r>
              <a:r>
                <a:rPr lang="en-US" sz="1400" i="1" dirty="0" err="1">
                  <a:solidFill>
                    <a:srgbClr val="0070C0"/>
                  </a:solidFill>
                  <a:cs typeface="Arial" panose="020B0604020202020204" pitchFamily="34" charset="0"/>
                </a:rPr>
                <a:t>klimatskih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uzroka</a:t>
              </a:r>
              <a:r>
                <a:rPr lang="en-US" sz="1400" i="1" dirty="0">
                  <a:solidFill>
                    <a:srgbClr val="0070C0"/>
                  </a:solidFill>
                  <a:cs typeface="Arial" panose="020B0604020202020204" pitchFamily="34" charset="0"/>
                </a:rPr>
                <a:t>/</a:t>
              </a:r>
              <a:r>
                <a:rPr lang="en-US" sz="1400" i="1" dirty="0" err="1">
                  <a:solidFill>
                    <a:srgbClr val="0070C0"/>
                  </a:solidFill>
                  <a:cs typeface="Arial" panose="020B0604020202020204" pitchFamily="34" charset="0"/>
                </a:rPr>
                <a:t>okidača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bolesti</a:t>
              </a:r>
              <a:r>
                <a:rPr lang="en-US" sz="1400" i="1" dirty="0">
                  <a:solidFill>
                    <a:srgbClr val="0070C0"/>
                  </a:solidFill>
                  <a:cs typeface="Arial" panose="020B0604020202020204" pitchFamily="34" charset="0"/>
                </a:rPr>
                <a:t>* </a:t>
              </a:r>
              <a:endParaRPr lang="sr" sz="1400" i="1" dirty="0">
                <a:solidFill>
                  <a:srgbClr val="0070C0"/>
                </a:solidFill>
                <a:effectLst/>
                <a:cs typeface="Arial" panose="020B0604020202020204" pitchFamily="34" charset="0"/>
              </a:endParaRPr>
            </a:p>
          </p:txBody>
        </p:sp>
        <p:sp>
          <p:nvSpPr>
            <p:cNvPr id="3" name="Flowchart: Connector 2">
              <a:extLst>
                <a:ext uri="{FF2B5EF4-FFF2-40B4-BE49-F238E27FC236}">
                  <a16:creationId xmlns:a16="http://schemas.microsoft.com/office/drawing/2014/main" id="{9B96C773-AA72-8A97-53C6-53C8C9B23CD6}"/>
                </a:ext>
              </a:extLst>
            </p:cNvPr>
            <p:cNvSpPr/>
            <p:nvPr/>
          </p:nvSpPr>
          <p:spPr>
            <a:xfrm>
              <a:off x="7475605" y="272684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5" name="Straight Arrow Connector 4">
              <a:extLst>
                <a:ext uri="{FF2B5EF4-FFF2-40B4-BE49-F238E27FC236}">
                  <a16:creationId xmlns:a16="http://schemas.microsoft.com/office/drawing/2014/main" id="{0AECA0B3-166E-FB3E-BC72-7868154EC387}"/>
                </a:ext>
              </a:extLst>
            </p:cNvPr>
            <p:cNvCxnSpPr>
              <a:cxnSpLocks/>
              <a:stCxn id="7" idx="3"/>
              <a:endCxn id="24" idx="1"/>
            </p:cNvCxnSpPr>
            <p:nvPr/>
          </p:nvCxnSpPr>
          <p:spPr>
            <a:xfrm>
              <a:off x="2533753" y="1244493"/>
              <a:ext cx="4991190" cy="195563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a16="http://schemas.microsoft.com/office/drawing/2014/main" id="{4B9609B4-BAB8-7D68-A44B-7DD67CC072F5}"/>
                </a:ext>
              </a:extLst>
            </p:cNvPr>
            <p:cNvCxnSpPr>
              <a:cxnSpLocks/>
              <a:stCxn id="7" idx="3"/>
              <a:endCxn id="32" idx="1"/>
            </p:cNvCxnSpPr>
            <p:nvPr/>
          </p:nvCxnSpPr>
          <p:spPr>
            <a:xfrm>
              <a:off x="2533753" y="1244493"/>
              <a:ext cx="4991190" cy="3207938"/>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1" name="Straight Arrow Connector 40">
              <a:extLst>
                <a:ext uri="{FF2B5EF4-FFF2-40B4-BE49-F238E27FC236}">
                  <a16:creationId xmlns:a16="http://schemas.microsoft.com/office/drawing/2014/main" id="{CF2565B4-B903-B1F7-3734-A6AE7F2FAF70}"/>
                </a:ext>
              </a:extLst>
            </p:cNvPr>
            <p:cNvCxnSpPr>
              <a:cxnSpLocks/>
              <a:stCxn id="10" idx="3"/>
              <a:endCxn id="27" idx="1"/>
            </p:cNvCxnSpPr>
            <p:nvPr/>
          </p:nvCxnSpPr>
          <p:spPr>
            <a:xfrm>
              <a:off x="2079724" y="1742778"/>
              <a:ext cx="5445219"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5" name="Straight Arrow Connector 44">
              <a:extLst>
                <a:ext uri="{FF2B5EF4-FFF2-40B4-BE49-F238E27FC236}">
                  <a16:creationId xmlns:a16="http://schemas.microsoft.com/office/drawing/2014/main" id="{492DAE3F-E8DC-2742-583D-93F54A83CDDB}"/>
                </a:ext>
              </a:extLst>
            </p:cNvPr>
            <p:cNvCxnSpPr>
              <a:cxnSpLocks/>
              <a:stCxn id="10" idx="3"/>
              <a:endCxn id="32" idx="1"/>
            </p:cNvCxnSpPr>
            <p:nvPr/>
          </p:nvCxnSpPr>
          <p:spPr>
            <a:xfrm>
              <a:off x="2079724" y="1742778"/>
              <a:ext cx="5445219" cy="2709653"/>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9" name="Straight Arrow Connector 48">
              <a:extLst>
                <a:ext uri="{FF2B5EF4-FFF2-40B4-BE49-F238E27FC236}">
                  <a16:creationId xmlns:a16="http://schemas.microsoft.com/office/drawing/2014/main" id="{F961B362-7B83-CDA6-D5E4-29C870538131}"/>
                </a:ext>
              </a:extLst>
            </p:cNvPr>
            <p:cNvCxnSpPr>
              <a:cxnSpLocks/>
              <a:stCxn id="10" idx="3"/>
              <a:endCxn id="29" idx="1"/>
            </p:cNvCxnSpPr>
            <p:nvPr/>
          </p:nvCxnSpPr>
          <p:spPr>
            <a:xfrm>
              <a:off x="2079724" y="1742778"/>
              <a:ext cx="5445219" cy="424233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4" name="Straight Arrow Connector 53">
              <a:extLst>
                <a:ext uri="{FF2B5EF4-FFF2-40B4-BE49-F238E27FC236}">
                  <a16:creationId xmlns:a16="http://schemas.microsoft.com/office/drawing/2014/main" id="{2F7F896F-C3C8-5F3D-0404-BE96ECCDB857}"/>
                </a:ext>
              </a:extLst>
            </p:cNvPr>
            <p:cNvCxnSpPr>
              <a:cxnSpLocks/>
              <a:stCxn id="14" idx="3"/>
              <a:endCxn id="24" idx="1"/>
            </p:cNvCxnSpPr>
            <p:nvPr/>
          </p:nvCxnSpPr>
          <p:spPr>
            <a:xfrm>
              <a:off x="2520601" y="2241064"/>
              <a:ext cx="5004342"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7" name="Straight Arrow Connector 56">
              <a:extLst>
                <a:ext uri="{FF2B5EF4-FFF2-40B4-BE49-F238E27FC236}">
                  <a16:creationId xmlns:a16="http://schemas.microsoft.com/office/drawing/2014/main" id="{FCFA6856-3D02-AE5F-89E6-52F458178197}"/>
                </a:ext>
              </a:extLst>
            </p:cNvPr>
            <p:cNvCxnSpPr>
              <a:cxnSpLocks/>
              <a:stCxn id="14" idx="3"/>
              <a:endCxn id="32" idx="1"/>
            </p:cNvCxnSpPr>
            <p:nvPr/>
          </p:nvCxnSpPr>
          <p:spPr>
            <a:xfrm>
              <a:off x="2520601" y="2241064"/>
              <a:ext cx="5004342" cy="2211367"/>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2" name="Straight Arrow Connector 61">
              <a:extLst>
                <a:ext uri="{FF2B5EF4-FFF2-40B4-BE49-F238E27FC236}">
                  <a16:creationId xmlns:a16="http://schemas.microsoft.com/office/drawing/2014/main" id="{5D920C13-85DB-A9F9-B063-39822ED152B6}"/>
                </a:ext>
              </a:extLst>
            </p:cNvPr>
            <p:cNvCxnSpPr>
              <a:cxnSpLocks/>
              <a:stCxn id="14" idx="3"/>
              <a:endCxn id="29" idx="1"/>
            </p:cNvCxnSpPr>
            <p:nvPr/>
          </p:nvCxnSpPr>
          <p:spPr>
            <a:xfrm>
              <a:off x="2520601" y="2241064"/>
              <a:ext cx="5004342"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1" name="Straight Arrow Connector 70">
              <a:extLst>
                <a:ext uri="{FF2B5EF4-FFF2-40B4-BE49-F238E27FC236}">
                  <a16:creationId xmlns:a16="http://schemas.microsoft.com/office/drawing/2014/main" id="{2C6126DF-2D33-0DBE-B721-B67537F12521}"/>
                </a:ext>
              </a:extLst>
            </p:cNvPr>
            <p:cNvCxnSpPr>
              <a:cxnSpLocks/>
              <a:stCxn id="17" idx="3"/>
              <a:endCxn id="24" idx="1"/>
            </p:cNvCxnSpPr>
            <p:nvPr/>
          </p:nvCxnSpPr>
          <p:spPr>
            <a:xfrm flipV="1">
              <a:off x="2396927" y="3200127"/>
              <a:ext cx="5128016"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4" name="Straight Arrow Connector 73">
              <a:extLst>
                <a:ext uri="{FF2B5EF4-FFF2-40B4-BE49-F238E27FC236}">
                  <a16:creationId xmlns:a16="http://schemas.microsoft.com/office/drawing/2014/main" id="{6CC304B1-BBB6-C482-9E43-84B95EF0E806}"/>
                </a:ext>
              </a:extLst>
            </p:cNvPr>
            <p:cNvCxnSpPr>
              <a:cxnSpLocks/>
              <a:stCxn id="17" idx="3"/>
              <a:endCxn id="29" idx="1"/>
            </p:cNvCxnSpPr>
            <p:nvPr/>
          </p:nvCxnSpPr>
          <p:spPr>
            <a:xfrm>
              <a:off x="2396927" y="3794621"/>
              <a:ext cx="5128016"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5" name="Flowchart: Connector 84">
              <a:extLst>
                <a:ext uri="{FF2B5EF4-FFF2-40B4-BE49-F238E27FC236}">
                  <a16:creationId xmlns:a16="http://schemas.microsoft.com/office/drawing/2014/main" id="{AB550A68-2BFB-068A-8DD2-80FB8B616CC6}"/>
                </a:ext>
              </a:extLst>
            </p:cNvPr>
            <p:cNvSpPr/>
            <p:nvPr/>
          </p:nvSpPr>
          <p:spPr>
            <a:xfrm>
              <a:off x="7466897" y="592289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6" name="Flowchart: Connector 85">
              <a:extLst>
                <a:ext uri="{FF2B5EF4-FFF2-40B4-BE49-F238E27FC236}">
                  <a16:creationId xmlns:a16="http://schemas.microsoft.com/office/drawing/2014/main" id="{E210DA4E-BD7A-FC68-2E62-128516A5C79D}"/>
                </a:ext>
              </a:extLst>
            </p:cNvPr>
            <p:cNvSpPr/>
            <p:nvPr/>
          </p:nvSpPr>
          <p:spPr>
            <a:xfrm>
              <a:off x="7471252" y="4290035"/>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7" name="Flowchart: Connector 86">
              <a:extLst>
                <a:ext uri="{FF2B5EF4-FFF2-40B4-BE49-F238E27FC236}">
                  <a16:creationId xmlns:a16="http://schemas.microsoft.com/office/drawing/2014/main" id="{5B48FE9C-ABF8-925F-23DA-F585C4EA3516}"/>
                </a:ext>
              </a:extLst>
            </p:cNvPr>
            <p:cNvSpPr/>
            <p:nvPr/>
          </p:nvSpPr>
          <p:spPr>
            <a:xfrm>
              <a:off x="7475606" y="390250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9" name="TextBox 88">
              <a:extLst>
                <a:ext uri="{FF2B5EF4-FFF2-40B4-BE49-F238E27FC236}">
                  <a16:creationId xmlns:a16="http://schemas.microsoft.com/office/drawing/2014/main" id="{0876C77B-3B96-76D0-412A-8F8C14481917}"/>
                </a:ext>
              </a:extLst>
            </p:cNvPr>
            <p:cNvSpPr txBox="1"/>
            <p:nvPr/>
          </p:nvSpPr>
          <p:spPr>
            <a:xfrm>
              <a:off x="315004" y="6139003"/>
              <a:ext cx="5563254" cy="276999"/>
            </a:xfrm>
            <a:prstGeom prst="rect">
              <a:avLst/>
            </a:prstGeom>
            <a:noFill/>
          </p:spPr>
          <p:txBody>
            <a:bodyPr wrap="none" rtlCol="0">
              <a:spAutoFit/>
            </a:bodyPr>
            <a:lstStyle/>
            <a:p>
              <a:r>
                <a:rPr lang="en-US" sz="1200" dirty="0"/>
                <a:t>* </a:t>
              </a:r>
              <a:r>
                <a:rPr lang="en-US" sz="1200" dirty="0" err="1"/>
                <a:t>Stavke</a:t>
              </a:r>
              <a:r>
                <a:rPr lang="en-US" sz="1200" dirty="0"/>
                <a:t> u </a:t>
              </a:r>
              <a:r>
                <a:rPr lang="en-US" sz="1200" dirty="0" err="1"/>
                <a:t>sivoj</a:t>
              </a:r>
              <a:r>
                <a:rPr lang="en-US" sz="1200" dirty="0"/>
                <a:t> </a:t>
              </a:r>
              <a:r>
                <a:rPr lang="en-US" sz="1200" dirty="0" err="1"/>
                <a:t>boji</a:t>
              </a:r>
              <a:r>
                <a:rPr lang="en-US" sz="1200" dirty="0"/>
                <a:t> </a:t>
              </a:r>
              <a:r>
                <a:rPr lang="en-US" sz="1200" dirty="0" err="1"/>
                <a:t>nisu</a:t>
              </a:r>
              <a:r>
                <a:rPr lang="en-US" sz="1200" dirty="0"/>
                <a:t> </a:t>
              </a:r>
              <a:r>
                <a:rPr lang="en-US" sz="1200" dirty="0" err="1"/>
                <a:t>opasnosti</a:t>
              </a:r>
              <a:r>
                <a:rPr lang="en-US" sz="1200" dirty="0"/>
                <a:t>/</a:t>
              </a:r>
              <a:r>
                <a:rPr lang="en-US" sz="1200" dirty="0" err="1"/>
                <a:t>uzroci</a:t>
              </a:r>
              <a:r>
                <a:rPr lang="en-US" sz="1200" dirty="0"/>
                <a:t>/</a:t>
              </a:r>
              <a:r>
                <a:rPr lang="en-US" sz="1200" dirty="0" err="1"/>
                <a:t>okidači</a:t>
              </a:r>
              <a:r>
                <a:rPr lang="en-US" sz="1200" dirty="0"/>
                <a:t> </a:t>
              </a:r>
              <a:r>
                <a:rPr lang="en-US" sz="1200" dirty="0" err="1"/>
                <a:t>za</a:t>
              </a:r>
              <a:r>
                <a:rPr lang="en-US" sz="1200" dirty="0"/>
                <a:t> </a:t>
              </a:r>
              <a:r>
                <a:rPr lang="en-US" sz="1200" dirty="0" err="1"/>
                <a:t>ovu</a:t>
              </a:r>
              <a:r>
                <a:rPr lang="en-US" sz="1200" dirty="0"/>
                <a:t> </a:t>
              </a:r>
              <a:r>
                <a:rPr lang="en-US" sz="1200" dirty="0" err="1"/>
                <a:t>vrstu</a:t>
              </a:r>
              <a:r>
                <a:rPr lang="en-US" sz="1200" dirty="0"/>
                <a:t> </a:t>
              </a:r>
              <a:r>
                <a:rPr lang="en-US" sz="1200" dirty="0" err="1"/>
                <a:t>bolesti</a:t>
              </a:r>
              <a:r>
                <a:rPr lang="en-US" sz="1200" dirty="0"/>
                <a:t> u </a:t>
              </a:r>
              <a:r>
                <a:rPr lang="en-US" sz="1200" dirty="0" err="1"/>
                <a:t>vezi</a:t>
              </a:r>
              <a:r>
                <a:rPr lang="en-US" sz="1200" dirty="0"/>
                <a:t> </a:t>
              </a:r>
              <a:r>
                <a:rPr lang="en-US" sz="1200" dirty="0" err="1"/>
                <a:t>sa</a:t>
              </a:r>
              <a:r>
                <a:rPr lang="en-US" sz="1200" dirty="0"/>
                <a:t> </a:t>
              </a:r>
              <a:r>
                <a:rPr lang="en-US" sz="1200" dirty="0" err="1"/>
                <a:t>klimom</a:t>
              </a:r>
              <a:endParaRPr lang="en-US" sz="1200" dirty="0"/>
            </a:p>
          </p:txBody>
        </p:sp>
        <p:cxnSp>
          <p:nvCxnSpPr>
            <p:cNvPr id="91" name="Straight Arrow Connector 90">
              <a:extLst>
                <a:ext uri="{FF2B5EF4-FFF2-40B4-BE49-F238E27FC236}">
                  <a16:creationId xmlns:a16="http://schemas.microsoft.com/office/drawing/2014/main" id="{333D8FFD-01D1-B792-59F4-3148A3CFF575}"/>
                </a:ext>
              </a:extLst>
            </p:cNvPr>
            <p:cNvCxnSpPr>
              <a:cxnSpLocks/>
              <a:stCxn id="15" idx="3"/>
              <a:endCxn id="25" idx="1"/>
            </p:cNvCxnSpPr>
            <p:nvPr/>
          </p:nvCxnSpPr>
          <p:spPr>
            <a:xfrm>
              <a:off x="2397055" y="2800591"/>
              <a:ext cx="5127888"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4" name="Straight Arrow Connector 93">
              <a:extLst>
                <a:ext uri="{FF2B5EF4-FFF2-40B4-BE49-F238E27FC236}">
                  <a16:creationId xmlns:a16="http://schemas.microsoft.com/office/drawing/2014/main" id="{41FCB739-626C-8008-DB43-7AE0CC392500}"/>
                </a:ext>
              </a:extLst>
            </p:cNvPr>
            <p:cNvCxnSpPr>
              <a:cxnSpLocks/>
              <a:stCxn id="15" idx="3"/>
              <a:endCxn id="33" idx="1"/>
            </p:cNvCxnSpPr>
            <p:nvPr/>
          </p:nvCxnSpPr>
          <p:spPr>
            <a:xfrm>
              <a:off x="2397055" y="2800591"/>
              <a:ext cx="5127888" cy="2776092"/>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 name="Straight Arrow Connector 1">
              <a:extLst>
                <a:ext uri="{FF2B5EF4-FFF2-40B4-BE49-F238E27FC236}">
                  <a16:creationId xmlns:a16="http://schemas.microsoft.com/office/drawing/2014/main" id="{9A37AFF2-EF22-475C-5DE1-1A56F9E235AE}"/>
                </a:ext>
              </a:extLst>
            </p:cNvPr>
            <p:cNvCxnSpPr>
              <a:cxnSpLocks/>
              <a:stCxn id="21" idx="3"/>
              <a:endCxn id="24" idx="1"/>
            </p:cNvCxnSpPr>
            <p:nvPr/>
          </p:nvCxnSpPr>
          <p:spPr>
            <a:xfrm flipV="1">
              <a:off x="3380780" y="3200127"/>
              <a:ext cx="4144163" cy="2641208"/>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EB175B8-6CB7-CA32-DF7F-9B4AF4A304FC}"/>
                </a:ext>
              </a:extLst>
            </p:cNvPr>
            <p:cNvSpPr/>
            <p:nvPr/>
          </p:nvSpPr>
          <p:spPr>
            <a:xfrm>
              <a:off x="7467823" y="313206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2728347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A98E0544-5CC6-6680-0E53-CA7EF95A0101}"/>
              </a:ext>
            </a:extLst>
          </p:cNvPr>
          <p:cNvGrpSpPr/>
          <p:nvPr/>
        </p:nvGrpSpPr>
        <p:grpSpPr>
          <a:xfrm>
            <a:off x="291000" y="20506"/>
            <a:ext cx="11691340" cy="6242230"/>
            <a:chOff x="315004" y="173528"/>
            <a:chExt cx="11691340" cy="6242230"/>
          </a:xfrm>
        </p:grpSpPr>
        <p:cxnSp>
          <p:nvCxnSpPr>
            <p:cNvPr id="44" name="Straight Arrow Connector 43">
              <a:extLst>
                <a:ext uri="{FF2B5EF4-FFF2-40B4-BE49-F238E27FC236}">
                  <a16:creationId xmlns:a16="http://schemas.microsoft.com/office/drawing/2014/main" id="{25AAF7BB-5673-1D2E-7BD6-425E866D757C}"/>
                </a:ext>
              </a:extLst>
            </p:cNvPr>
            <p:cNvCxnSpPr>
              <a:cxnSpLocks/>
              <a:stCxn id="20" idx="3"/>
              <a:endCxn id="23" idx="1"/>
            </p:cNvCxnSpPr>
            <p:nvPr/>
          </p:nvCxnSpPr>
          <p:spPr>
            <a:xfrm flipV="1">
              <a:off x="2373356" y="2791695"/>
              <a:ext cx="5155091" cy="2546194"/>
            </a:xfrm>
            <a:prstGeom prst="straightConnector1">
              <a:avLst/>
            </a:prstGeom>
            <a:ln w="25400">
              <a:solidFill>
                <a:srgbClr val="7030A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6" name="Straight Arrow Connector 35">
              <a:extLst>
                <a:ext uri="{FF2B5EF4-FFF2-40B4-BE49-F238E27FC236}">
                  <a16:creationId xmlns:a16="http://schemas.microsoft.com/office/drawing/2014/main" id="{459D96C3-6846-45D2-BE65-999E2BFE3EB0}"/>
                </a:ext>
              </a:extLst>
            </p:cNvPr>
            <p:cNvCxnSpPr>
              <a:cxnSpLocks/>
              <a:stCxn id="19" idx="3"/>
              <a:endCxn id="23" idx="1"/>
            </p:cNvCxnSpPr>
            <p:nvPr/>
          </p:nvCxnSpPr>
          <p:spPr>
            <a:xfrm flipV="1">
              <a:off x="2350016" y="2791695"/>
              <a:ext cx="5178431" cy="1997835"/>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9443206" cy="307777"/>
            </a:xfrm>
            <a:prstGeom prst="rect">
              <a:avLst/>
            </a:prstGeom>
            <a:noFill/>
          </p:spPr>
          <p:txBody>
            <a:bodyPr wrap="square" rtlCol="0">
              <a:spAutoFit/>
            </a:bodyPr>
            <a:lstStyle/>
            <a:p>
              <a:r>
                <a:rPr lang="sr" sz="1400" i="1" dirty="0" smtClean="0">
                  <a:solidFill>
                    <a:srgbClr val="0070C0"/>
                  </a:solidFill>
                  <a:effectLst/>
                  <a:cs typeface="Arial" panose="020B0604020202020204" pitchFamily="34" charset="0"/>
                </a:rPr>
                <a:t>Slika 8. </a:t>
              </a:r>
              <a:r>
                <a:rPr lang="sr" sz="1400" i="1" dirty="0" smtClean="0">
                  <a:solidFill>
                    <a:srgbClr val="FF0000"/>
                  </a:solidFill>
                  <a:cs typeface="Arial" panose="020B0604020202020204" pitchFamily="34" charset="0"/>
                </a:rPr>
                <a:t>Infektivne bolesti kože</a:t>
              </a:r>
              <a:r>
                <a:rPr lang="sr" sz="1400" i="1" dirty="0" smtClean="0">
                  <a:solidFill>
                    <a:srgbClr val="0070C0"/>
                  </a:solidFill>
                  <a:effectLst/>
                  <a:cs typeface="Arial" panose="020B0604020202020204" pitchFamily="34" charset="0"/>
                </a:rPr>
                <a:t>: </a:t>
              </a:r>
              <a:r>
                <a:rPr lang="en-US" sz="1400" i="1" dirty="0" err="1">
                  <a:solidFill>
                    <a:srgbClr val="0070C0"/>
                  </a:solidFill>
                  <a:cs typeface="Arial" panose="020B0604020202020204" pitchFamily="34" charset="0"/>
                </a:rPr>
                <a:t>Uzročne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veze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između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opasnosti</a:t>
              </a:r>
              <a:r>
                <a:rPr lang="en-US" sz="1400" i="1" dirty="0">
                  <a:solidFill>
                    <a:srgbClr val="0070C0"/>
                  </a:solidFill>
                  <a:cs typeface="Arial" panose="020B0604020202020204" pitchFamily="34" charset="0"/>
                </a:rPr>
                <a:t> od </a:t>
              </a:r>
              <a:r>
                <a:rPr lang="en-US" sz="1400" i="1" dirty="0" err="1">
                  <a:solidFill>
                    <a:srgbClr val="0070C0"/>
                  </a:solidFill>
                  <a:cs typeface="Arial" panose="020B0604020202020204" pitchFamily="34" charset="0"/>
                </a:rPr>
                <a:t>klimatskih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uzroka</a:t>
              </a:r>
              <a:r>
                <a:rPr lang="en-US" sz="1400" i="1" dirty="0">
                  <a:solidFill>
                    <a:srgbClr val="0070C0"/>
                  </a:solidFill>
                  <a:cs typeface="Arial" panose="020B0604020202020204" pitchFamily="34" charset="0"/>
                </a:rPr>
                <a:t>/</a:t>
              </a:r>
              <a:r>
                <a:rPr lang="en-US" sz="1400" i="1" dirty="0" err="1">
                  <a:solidFill>
                    <a:srgbClr val="0070C0"/>
                  </a:solidFill>
                  <a:cs typeface="Arial" panose="020B0604020202020204" pitchFamily="34" charset="0"/>
                </a:rPr>
                <a:t>okidača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bolesti</a:t>
              </a:r>
              <a:r>
                <a:rPr lang="en-US" sz="1400" i="1" dirty="0">
                  <a:solidFill>
                    <a:srgbClr val="0070C0"/>
                  </a:solidFill>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923044" cy="338554"/>
            </a:xfrm>
            <a:prstGeom prst="rect">
              <a:avLst/>
            </a:prstGeom>
            <a:noFill/>
          </p:spPr>
          <p:txBody>
            <a:bodyPr wrap="none" rtlCol="0">
              <a:spAutoFit/>
            </a:bodyPr>
            <a:lstStyle/>
            <a:p>
              <a:pPr rtl="0"/>
              <a:r>
                <a:rPr lang="sr" sz="1600" u="sng" dirty="0" smtClean="0"/>
                <a:t>Opasnost od klimatskih promena</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1975669" cy="338554"/>
            </a:xfrm>
            <a:prstGeom prst="rect">
              <a:avLst/>
            </a:prstGeom>
            <a:noFill/>
          </p:spPr>
          <p:txBody>
            <a:bodyPr wrap="none" rtlCol="0">
              <a:spAutoFit/>
            </a:bodyPr>
            <a:lstStyle/>
            <a:p>
              <a:r>
                <a:rPr lang="en-US" sz="1600" u="sng" dirty="0" err="1"/>
                <a:t>Uzroci</a:t>
              </a:r>
              <a:r>
                <a:rPr lang="en-US" sz="1600" u="sng" dirty="0"/>
                <a:t>/</a:t>
              </a:r>
              <a:r>
                <a:rPr lang="en-US" sz="1600" u="sng" dirty="0" err="1"/>
                <a:t>okidači</a:t>
              </a:r>
              <a:r>
                <a:rPr lang="en-US" sz="1600" u="sng" dirty="0"/>
                <a:t> </a:t>
              </a:r>
              <a:r>
                <a:rPr lang="en-US" sz="1600" u="sng" dirty="0" err="1"/>
                <a:t>bolesti</a:t>
              </a:r>
              <a:endParaRPr lang="en-US" sz="1600" u="sng" dirty="0"/>
            </a:p>
          </p:txBody>
        </p:sp>
        <p:sp>
          <p:nvSpPr>
            <p:cNvPr id="7" name="TextBox 6">
              <a:extLst>
                <a:ext uri="{FF2B5EF4-FFF2-40B4-BE49-F238E27FC236}">
                  <a16:creationId xmlns:a16="http://schemas.microsoft.com/office/drawing/2014/main" id="{9CAE93DA-C50D-AD7F-E186-3685ADDA0351}"/>
                </a:ext>
              </a:extLst>
            </p:cNvPr>
            <p:cNvSpPr txBox="1"/>
            <p:nvPr/>
          </p:nvSpPr>
          <p:spPr>
            <a:xfrm>
              <a:off x="1395004" y="1090604"/>
              <a:ext cx="1009483" cy="307777"/>
            </a:xfrm>
            <a:prstGeom prst="rect">
              <a:avLst/>
            </a:prstGeom>
            <a:noFill/>
          </p:spPr>
          <p:txBody>
            <a:bodyPr wrap="square" rtlCol="0">
              <a:spAutoFit/>
            </a:bodyPr>
            <a:lstStyle/>
            <a:p>
              <a:pPr rtl="0"/>
              <a:r>
                <a:rPr lang="sr" sz="1400" dirty="0" smtClean="0">
                  <a:solidFill>
                    <a:schemeClr val="tx1"/>
                  </a:solidFill>
                </a:rPr>
                <a:t>Zagrevanje</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1958037" cy="307777"/>
            </a:xfrm>
            <a:prstGeom prst="rect">
              <a:avLst/>
            </a:prstGeom>
            <a:noFill/>
          </p:spPr>
          <p:txBody>
            <a:bodyPr wrap="none" rtlCol="0">
              <a:spAutoFit/>
            </a:bodyPr>
            <a:lstStyle/>
            <a:p>
              <a:r>
                <a:rPr lang="en-US" sz="1400" dirty="0" err="1">
                  <a:solidFill>
                    <a:schemeClr val="bg1">
                      <a:lumMod val="75000"/>
                    </a:schemeClr>
                  </a:solidFill>
                </a:rPr>
                <a:t>Insekti</a:t>
              </a:r>
              <a:r>
                <a:rPr lang="en-US" sz="1400" dirty="0">
                  <a:solidFill>
                    <a:schemeClr val="bg1">
                      <a:lumMod val="75000"/>
                    </a:schemeClr>
                  </a:solidFill>
                </a:rPr>
                <a:t> u </a:t>
              </a:r>
              <a:r>
                <a:rPr lang="en-US" sz="1400" dirty="0" err="1">
                  <a:solidFill>
                    <a:schemeClr val="bg1">
                      <a:lumMod val="75000"/>
                    </a:schemeClr>
                  </a:solidFill>
                </a:rPr>
                <a:t>vazduhu</a:t>
              </a:r>
              <a:r>
                <a:rPr lang="en-US" sz="1400" dirty="0">
                  <a:solidFill>
                    <a:schemeClr val="bg1">
                      <a:lumMod val="75000"/>
                    </a:schemeClr>
                  </a:solidFill>
                </a:rPr>
                <a:t>: </a:t>
              </a:r>
              <a:r>
                <a:rPr lang="en-US" sz="1400" dirty="0" err="1">
                  <a:solidFill>
                    <a:schemeClr val="bg1">
                      <a:lumMod val="75000"/>
                    </a:schemeClr>
                  </a:solidFill>
                </a:rPr>
                <a:t>grinje</a:t>
              </a:r>
              <a:endParaRPr lang="en-US"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518091" cy="307777"/>
            </a:xfrm>
            <a:prstGeom prst="rect">
              <a:avLst/>
            </a:prstGeom>
            <a:noFill/>
          </p:spPr>
          <p:txBody>
            <a:bodyPr wrap="none" rtlCol="0">
              <a:spAutoFit/>
            </a:bodyPr>
            <a:lstStyle/>
            <a:p>
              <a:pPr rtl="0"/>
              <a:r>
                <a:rPr lang="sr" sz="1400" dirty="0" smtClean="0">
                  <a:solidFill>
                    <a:schemeClr val="tx1"/>
                  </a:solidFill>
                </a:rPr>
                <a:t>Suša</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406125" cy="307777"/>
            </a:xfrm>
            <a:prstGeom prst="rect">
              <a:avLst/>
            </a:prstGeom>
            <a:noFill/>
          </p:spPr>
          <p:txBody>
            <a:bodyPr wrap="none" rtlCol="0">
              <a:spAutoFit/>
            </a:bodyPr>
            <a:lstStyle/>
            <a:p>
              <a:r>
                <a:rPr lang="en-US" sz="1400" dirty="0" err="1"/>
                <a:t>Patogeni</a:t>
              </a:r>
              <a:r>
                <a:rPr lang="en-US" sz="1400" dirty="0"/>
                <a:t> u </a:t>
              </a:r>
              <a:r>
                <a:rPr lang="en-US" sz="1400" dirty="0" err="1"/>
                <a:t>vazduhu</a:t>
              </a:r>
              <a:r>
                <a:rPr lang="en-US" sz="1400" dirty="0"/>
                <a:t>: </a:t>
              </a:r>
              <a:r>
                <a:rPr lang="en-US" sz="1400" dirty="0" err="1"/>
                <a:t>virusi</a:t>
              </a:r>
              <a:r>
                <a:rPr lang="en-US" sz="1400" dirty="0"/>
                <a:t>, </a:t>
              </a:r>
              <a:r>
                <a:rPr lang="en-US" sz="1400" dirty="0" err="1"/>
                <a:t>bakterije</a:t>
              </a:r>
              <a:r>
                <a:rPr lang="en-US" sz="1400" dirty="0"/>
                <a:t>, </a:t>
              </a:r>
              <a:r>
                <a:rPr lang="en-US" sz="1400" dirty="0" err="1"/>
                <a:t>gljivice</a:t>
              </a:r>
              <a:endParaRPr lang="en-US" sz="1400" dirty="0"/>
            </a:p>
          </p:txBody>
        </p:sp>
        <p:sp>
          <p:nvSpPr>
            <p:cNvPr id="14" name="TextBox 13">
              <a:extLst>
                <a:ext uri="{FF2B5EF4-FFF2-40B4-BE49-F238E27FC236}">
                  <a16:creationId xmlns:a16="http://schemas.microsoft.com/office/drawing/2014/main" id="{EB93BF5F-E082-BF1D-FA17-6EF022FFF33C}"/>
                </a:ext>
              </a:extLst>
            </p:cNvPr>
            <p:cNvSpPr txBox="1"/>
            <p:nvPr/>
          </p:nvSpPr>
          <p:spPr>
            <a:xfrm>
              <a:off x="955206" y="2108092"/>
              <a:ext cx="1231855" cy="307777"/>
            </a:xfrm>
            <a:prstGeom prst="rect">
              <a:avLst/>
            </a:prstGeom>
            <a:noFill/>
          </p:spPr>
          <p:txBody>
            <a:bodyPr wrap="square" rtlCol="0">
              <a:spAutoFit/>
            </a:bodyPr>
            <a:lstStyle/>
            <a:p>
              <a:pPr rtl="0"/>
              <a:r>
                <a:rPr lang="sr" sz="1400" dirty="0" smtClean="0">
                  <a:solidFill>
                    <a:schemeClr val="tx1"/>
                  </a:solidFill>
                </a:rPr>
                <a:t>Toplotni talasi</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772460" y="2646702"/>
              <a:ext cx="624595" cy="307777"/>
            </a:xfrm>
            <a:prstGeom prst="rect">
              <a:avLst/>
            </a:prstGeom>
            <a:noFill/>
          </p:spPr>
          <p:txBody>
            <a:bodyPr wrap="none" rtlCol="0">
              <a:spAutoFit/>
            </a:bodyPr>
            <a:lstStyle/>
            <a:p>
              <a:pPr rtl="0"/>
              <a:r>
                <a:rPr lang="sr-Latn-RS" sz="1400" dirty="0" smtClean="0">
                  <a:solidFill>
                    <a:schemeClr val="bg1">
                      <a:lumMod val="75000"/>
                    </a:schemeClr>
                  </a:solidFill>
                </a:rPr>
                <a:t>Požari</a:t>
              </a:r>
              <a:endParaRPr lang="en-IE" sz="1400" dirty="0">
                <a:solidFill>
                  <a:schemeClr val="bg1">
                    <a:lumMod val="75000"/>
                  </a:schemeClr>
                </a:solidFill>
              </a:endParaRPr>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846322" cy="307777"/>
            </a:xfrm>
            <a:prstGeom prst="rect">
              <a:avLst/>
            </a:prstGeom>
            <a:noFill/>
          </p:spPr>
          <p:txBody>
            <a:bodyPr wrap="none" rtlCol="0">
              <a:spAutoFit/>
            </a:bodyPr>
            <a:lstStyle/>
            <a:p>
              <a:pPr rtl="0"/>
              <a:r>
                <a:rPr lang="sr" sz="1400" dirty="0" smtClean="0">
                  <a:solidFill>
                    <a:schemeClr val="tx1"/>
                  </a:solidFill>
                </a:rPr>
                <a:t>Padavine</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395004" y="3640732"/>
              <a:ext cx="905999" cy="307777"/>
            </a:xfrm>
            <a:prstGeom prst="rect">
              <a:avLst/>
            </a:prstGeom>
            <a:noFill/>
          </p:spPr>
          <p:txBody>
            <a:bodyPr wrap="square" rtlCol="0">
              <a:spAutoFit/>
            </a:bodyPr>
            <a:lstStyle/>
            <a:p>
              <a:pPr rtl="0"/>
              <a:r>
                <a:rPr lang="sr" sz="1400" dirty="0" smtClean="0"/>
                <a:t>Poplave</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572593" cy="307777"/>
            </a:xfrm>
            <a:prstGeom prst="rect">
              <a:avLst/>
            </a:prstGeom>
            <a:noFill/>
          </p:spPr>
          <p:txBody>
            <a:bodyPr wrap="none" rtlCol="0">
              <a:spAutoFit/>
            </a:bodyPr>
            <a:lstStyle/>
            <a:p>
              <a:pPr rtl="0"/>
              <a:r>
                <a:rPr lang="sr" sz="1400" dirty="0" smtClean="0"/>
                <a:t>Oluje</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585004" y="4635641"/>
              <a:ext cx="1765012" cy="307777"/>
            </a:xfrm>
            <a:prstGeom prst="rect">
              <a:avLst/>
            </a:prstGeom>
            <a:noFill/>
          </p:spPr>
          <p:txBody>
            <a:bodyPr wrap="square" rtlCol="0">
              <a:spAutoFit/>
            </a:bodyPr>
            <a:lstStyle/>
            <a:p>
              <a:pPr rtl="0"/>
              <a:r>
                <a:rPr lang="sr" sz="1400" dirty="0" smtClean="0"/>
                <a:t>Podizanje nivoa mora</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495004" y="5184000"/>
              <a:ext cx="1878352" cy="307777"/>
            </a:xfrm>
            <a:prstGeom prst="rect">
              <a:avLst/>
            </a:prstGeom>
            <a:noFill/>
          </p:spPr>
          <p:txBody>
            <a:bodyPr wrap="square" rtlCol="0">
              <a:spAutoFit/>
            </a:bodyPr>
            <a:lstStyle/>
            <a:p>
              <a:pPr rtl="0"/>
              <a:r>
                <a:rPr lang="sr" sz="1400" dirty="0" smtClean="0"/>
                <a:t>Promena klime okeana</a:t>
              </a:r>
              <a:endParaRPr lang="en-IE" sz="1400" dirty="0"/>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3065776" cy="307777"/>
            </a:xfrm>
            <a:prstGeom prst="rect">
              <a:avLst/>
            </a:prstGeom>
            <a:noFill/>
          </p:spPr>
          <p:txBody>
            <a:bodyPr wrap="none" rtlCol="0">
              <a:spAutoFit/>
            </a:bodyPr>
            <a:lstStyle/>
            <a:p>
              <a:pPr rtl="0"/>
              <a:r>
                <a:rPr lang="sr" sz="1400" dirty="0" smtClean="0"/>
                <a:t>Prirodna promena zemljišnog pokrivača</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2332883" cy="307777"/>
            </a:xfrm>
            <a:prstGeom prst="rect">
              <a:avLst/>
            </a:prstGeom>
            <a:noFill/>
          </p:spPr>
          <p:txBody>
            <a:bodyPr wrap="none" rtlCol="0">
              <a:spAutoFit/>
            </a:bodyPr>
            <a:lstStyle/>
            <a:p>
              <a:r>
                <a:rPr lang="en-US" sz="1400" dirty="0" err="1">
                  <a:solidFill>
                    <a:schemeClr val="bg1">
                      <a:lumMod val="75000"/>
                    </a:schemeClr>
                  </a:solidFill>
                </a:rPr>
                <a:t>Životinjska</a:t>
              </a:r>
              <a:r>
                <a:rPr lang="en-US" sz="1400" dirty="0">
                  <a:solidFill>
                    <a:schemeClr val="bg1">
                      <a:lumMod val="75000"/>
                    </a:schemeClr>
                  </a:solidFill>
                </a:rPr>
                <a:t> </a:t>
              </a:r>
              <a:r>
                <a:rPr lang="en-US" sz="1400" dirty="0" err="1">
                  <a:solidFill>
                    <a:schemeClr val="bg1">
                      <a:lumMod val="75000"/>
                    </a:schemeClr>
                  </a:solidFill>
                </a:rPr>
                <a:t>dlaka</a:t>
              </a:r>
              <a:r>
                <a:rPr lang="en-US" sz="1400" dirty="0">
                  <a:solidFill>
                    <a:schemeClr val="bg1">
                      <a:lumMod val="75000"/>
                    </a:schemeClr>
                  </a:solidFill>
                </a:rPr>
                <a:t>/</a:t>
              </a:r>
              <a:r>
                <a:rPr lang="en-US" sz="1400" dirty="0" err="1">
                  <a:solidFill>
                    <a:schemeClr val="bg1">
                      <a:lumMod val="75000"/>
                    </a:schemeClr>
                  </a:solidFill>
                </a:rPr>
                <a:t>krzno</a:t>
              </a:r>
              <a:r>
                <a:rPr lang="en-US" sz="1400" dirty="0">
                  <a:solidFill>
                    <a:schemeClr val="bg1">
                      <a:lumMod val="75000"/>
                    </a:schemeClr>
                  </a:solidFill>
                </a:rPr>
                <a:t>/</a:t>
              </a:r>
              <a:r>
                <a:rPr lang="en-US" sz="1400" dirty="0" err="1">
                  <a:solidFill>
                    <a:schemeClr val="bg1">
                      <a:lumMod val="75000"/>
                    </a:schemeClr>
                  </a:solidFill>
                </a:rPr>
                <a:t>perut</a:t>
              </a:r>
              <a:endParaRPr lang="en-US"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076693" cy="307777"/>
            </a:xfrm>
            <a:prstGeom prst="rect">
              <a:avLst/>
            </a:prstGeom>
            <a:noFill/>
          </p:spPr>
          <p:txBody>
            <a:bodyPr wrap="none" rtlCol="0">
              <a:spAutoFit/>
            </a:bodyPr>
            <a:lstStyle/>
            <a:p>
              <a:r>
                <a:rPr lang="en-US" sz="1400" dirty="0" err="1"/>
                <a:t>Kontakt</a:t>
              </a:r>
              <a:r>
                <a:rPr lang="en-US" sz="1400" dirty="0"/>
                <a:t>: </a:t>
              </a:r>
              <a:r>
                <a:rPr lang="en-US" sz="1400" dirty="0" err="1"/>
                <a:t>alergeni</a:t>
              </a:r>
              <a:r>
                <a:rPr lang="en-US" sz="1400" dirty="0"/>
                <a:t>, </a:t>
              </a:r>
              <a:r>
                <a:rPr lang="en-US" sz="1400" dirty="0" err="1"/>
                <a:t>patogeni</a:t>
              </a:r>
              <a:r>
                <a:rPr lang="en-US" sz="1400" dirty="0"/>
                <a:t>, </a:t>
              </a:r>
              <a:r>
                <a:rPr lang="en-US" sz="1400" dirty="0" err="1"/>
                <a:t>hrana</a:t>
              </a:r>
              <a:r>
                <a:rPr lang="en-US" sz="1400" dirty="0"/>
                <a:t>, </a:t>
              </a:r>
              <a:r>
                <a:rPr lang="en-US" sz="1400" dirty="0" err="1"/>
                <a:t>hemikalije</a:t>
              </a:r>
              <a:r>
                <a:rPr lang="en-US" sz="1400" dirty="0"/>
                <a:t>, </a:t>
              </a:r>
              <a:r>
                <a:rPr lang="en-US" sz="1400" dirty="0" err="1"/>
                <a:t>iritansi</a:t>
              </a:r>
              <a:endParaRPr lang="en-US"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445430" cy="307777"/>
            </a:xfrm>
            <a:prstGeom prst="rect">
              <a:avLst/>
            </a:prstGeom>
            <a:noFill/>
          </p:spPr>
          <p:txBody>
            <a:bodyPr wrap="none" rtlCol="0">
              <a:spAutoFit/>
            </a:bodyPr>
            <a:lstStyle/>
            <a:p>
              <a:r>
                <a:rPr lang="sv-SE" sz="1400" dirty="0"/>
                <a:t>Kontaktni insekti: otrov, larve, grinje, paraziti</a:t>
              </a:r>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2097241" cy="307777"/>
            </a:xfrm>
            <a:prstGeom prst="rect">
              <a:avLst/>
            </a:prstGeom>
            <a:noFill/>
          </p:spPr>
          <p:txBody>
            <a:bodyPr wrap="none" rtlCol="0">
              <a:spAutoFit/>
            </a:bodyPr>
            <a:lstStyle/>
            <a:p>
              <a:r>
                <a:rPr lang="en-US" sz="1400" dirty="0" err="1">
                  <a:solidFill>
                    <a:schemeClr val="bg1">
                      <a:lumMod val="75000"/>
                    </a:schemeClr>
                  </a:solidFill>
                </a:rPr>
                <a:t>Zagađenje</a:t>
              </a:r>
              <a:r>
                <a:rPr lang="en-US" sz="1400" dirty="0">
                  <a:solidFill>
                    <a:schemeClr val="bg1">
                      <a:lumMod val="75000"/>
                    </a:schemeClr>
                  </a:solidFill>
                </a:rPr>
                <a:t> </a:t>
              </a:r>
              <a:r>
                <a:rPr lang="en-US" sz="1400" dirty="0" err="1">
                  <a:solidFill>
                    <a:schemeClr val="bg1">
                      <a:lumMod val="75000"/>
                    </a:schemeClr>
                  </a:solidFill>
                </a:rPr>
                <a:t>vazduha</a:t>
              </a:r>
              <a:r>
                <a:rPr lang="en-US" sz="1400" dirty="0">
                  <a:solidFill>
                    <a:schemeClr val="bg1">
                      <a:lumMod val="75000"/>
                    </a:schemeClr>
                  </a:solidFill>
                </a:rPr>
                <a:t> </a:t>
              </a:r>
              <a:r>
                <a:rPr lang="en-US" sz="1400" dirty="0" err="1">
                  <a:solidFill>
                    <a:schemeClr val="bg1">
                      <a:lumMod val="75000"/>
                    </a:schemeClr>
                  </a:solidFill>
                </a:rPr>
                <a:t>gasom</a:t>
              </a:r>
              <a:endParaRPr lang="en-US" sz="1400" dirty="0">
                <a:solidFill>
                  <a:schemeClr val="bg1">
                    <a:lumMod val="75000"/>
                  </a:schemeClr>
                </a:solidFill>
              </a:endParaRPr>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55023"/>
              <a:ext cx="4174604" cy="276999"/>
            </a:xfrm>
            <a:prstGeom prst="rect">
              <a:avLst/>
            </a:prstGeom>
            <a:noFill/>
          </p:spPr>
          <p:txBody>
            <a:bodyPr wrap="none" rtlCol="0">
              <a:spAutoFit/>
            </a:bodyPr>
            <a:lstStyle/>
            <a:p>
              <a:r>
                <a:rPr lang="en-US" sz="1200" dirty="0" err="1">
                  <a:solidFill>
                    <a:schemeClr val="bg1">
                      <a:lumMod val="75000"/>
                    </a:schemeClr>
                  </a:solidFill>
                </a:rPr>
                <a:t>Fiziologija</a:t>
              </a:r>
              <a:r>
                <a:rPr lang="en-US" sz="1200" dirty="0">
                  <a:solidFill>
                    <a:schemeClr val="bg1">
                      <a:lumMod val="75000"/>
                    </a:schemeClr>
                  </a:solidFill>
                </a:rPr>
                <a:t> </a:t>
              </a:r>
              <a:r>
                <a:rPr lang="en-US" sz="1200" dirty="0" err="1">
                  <a:solidFill>
                    <a:schemeClr val="bg1">
                      <a:lumMod val="75000"/>
                    </a:schemeClr>
                  </a:solidFill>
                </a:rPr>
                <a:t>čoveka</a:t>
              </a:r>
              <a:r>
                <a:rPr lang="en-US" sz="1200" dirty="0">
                  <a:solidFill>
                    <a:schemeClr val="bg1">
                      <a:lumMod val="75000"/>
                    </a:schemeClr>
                  </a:solidFill>
                </a:rPr>
                <a:t>: </a:t>
              </a:r>
              <a:r>
                <a:rPr lang="en-US" sz="1200" dirty="0" err="1">
                  <a:solidFill>
                    <a:schemeClr val="bg1">
                      <a:lumMod val="75000"/>
                    </a:schemeClr>
                  </a:solidFill>
                </a:rPr>
                <a:t>genetska</a:t>
              </a:r>
              <a:r>
                <a:rPr lang="en-US" sz="1200" dirty="0">
                  <a:solidFill>
                    <a:schemeClr val="bg1">
                      <a:lumMod val="75000"/>
                    </a:schemeClr>
                  </a:solidFill>
                </a:rPr>
                <a:t> </a:t>
              </a:r>
              <a:r>
                <a:rPr lang="en-US" sz="1200" dirty="0" err="1">
                  <a:solidFill>
                    <a:schemeClr val="bg1">
                      <a:lumMod val="75000"/>
                    </a:schemeClr>
                  </a:solidFill>
                </a:rPr>
                <a:t>predispozicija</a:t>
              </a:r>
              <a:r>
                <a:rPr lang="en-US" sz="1200" dirty="0">
                  <a:solidFill>
                    <a:schemeClr val="bg1">
                      <a:lumMod val="75000"/>
                    </a:schemeClr>
                  </a:solidFill>
                </a:rPr>
                <a:t>, </a:t>
              </a:r>
              <a:r>
                <a:rPr lang="en-US" sz="1200" dirty="0" err="1">
                  <a:solidFill>
                    <a:schemeClr val="bg1">
                      <a:lumMod val="75000"/>
                    </a:schemeClr>
                  </a:solidFill>
                </a:rPr>
                <a:t>hormonske</a:t>
              </a:r>
              <a:r>
                <a:rPr lang="en-US" sz="1200" dirty="0">
                  <a:solidFill>
                    <a:schemeClr val="bg1">
                      <a:lumMod val="75000"/>
                    </a:schemeClr>
                  </a:solidFill>
                </a:rPr>
                <a:t> </a:t>
              </a:r>
              <a:r>
                <a:rPr lang="en-US" sz="1200" dirty="0" err="1">
                  <a:solidFill>
                    <a:schemeClr val="bg1">
                      <a:lumMod val="75000"/>
                    </a:schemeClr>
                  </a:solidFill>
                </a:rPr>
                <a:t>promene</a:t>
              </a:r>
              <a:endParaRPr lang="en-US" sz="12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r>
                <a:rPr lang="en-US" sz="1400" dirty="0" err="1"/>
                <a:t>Ljudske</a:t>
              </a:r>
              <a:r>
                <a:rPr lang="en-US" sz="1400" dirty="0"/>
                <a:t> </a:t>
              </a:r>
              <a:r>
                <a:rPr lang="en-US" sz="1400" dirty="0" err="1"/>
                <a:t>migracije</a:t>
              </a:r>
              <a:endParaRPr lang="en-US"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r>
                <a:rPr lang="en-US" sz="1400" dirty="0" err="1"/>
                <a:t>Psihološki</a:t>
              </a:r>
              <a:r>
                <a:rPr lang="en-US" sz="1400" dirty="0"/>
                <a:t> </a:t>
              </a:r>
              <a:r>
                <a:rPr lang="en-US" sz="1400" dirty="0" err="1"/>
                <a:t>efekti</a:t>
              </a:r>
              <a:r>
                <a:rPr lang="en-US" sz="1400" dirty="0"/>
                <a:t>: </a:t>
              </a:r>
              <a:r>
                <a:rPr lang="en-US" sz="1400" dirty="0" err="1"/>
                <a:t>stres</a:t>
              </a:r>
              <a:r>
                <a:rPr lang="en-US" sz="1400" dirty="0"/>
                <a:t>, </a:t>
              </a:r>
              <a:r>
                <a:rPr lang="en-US" sz="1400" dirty="0" err="1"/>
                <a:t>psihodermalni</a:t>
              </a:r>
              <a:r>
                <a:rPr lang="en-US" sz="1400" dirty="0"/>
                <a:t> </a:t>
              </a:r>
              <a:r>
                <a:rPr lang="en-US" sz="1400" dirty="0" err="1"/>
                <a:t>faktori</a:t>
              </a:r>
              <a:endParaRPr lang="en-US"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523220"/>
            </a:xfrm>
            <a:prstGeom prst="rect">
              <a:avLst/>
            </a:prstGeom>
            <a:noFill/>
          </p:spPr>
          <p:txBody>
            <a:bodyPr wrap="square" rtlCol="0">
              <a:spAutoFit/>
            </a:bodyPr>
            <a:lstStyle/>
            <a:p>
              <a:r>
                <a:rPr lang="en-US" sz="1400" dirty="0" err="1"/>
                <a:t>Ljudsko</a:t>
              </a:r>
              <a:r>
                <a:rPr lang="en-US" sz="1400" dirty="0"/>
                <a:t> </a:t>
              </a:r>
              <a:r>
                <a:rPr lang="en-US" sz="1400" dirty="0" err="1"/>
                <a:t>fizičko</a:t>
              </a:r>
              <a:r>
                <a:rPr lang="en-US" sz="1400" dirty="0"/>
                <a:t> </a:t>
              </a:r>
              <a:r>
                <a:rPr lang="en-US" sz="1400" dirty="0" err="1"/>
                <a:t>okruženje</a:t>
              </a:r>
              <a:r>
                <a:rPr lang="en-US" sz="1400" dirty="0"/>
                <a:t>: </a:t>
              </a:r>
              <a:r>
                <a:rPr lang="en-US" sz="1400" dirty="0" err="1"/>
                <a:t>sunce</a:t>
              </a:r>
              <a:r>
                <a:rPr lang="en-US" sz="1400" dirty="0"/>
                <a:t>, </a:t>
              </a:r>
              <a:r>
                <a:rPr lang="en-US" sz="1400" dirty="0" err="1"/>
                <a:t>toplota</a:t>
              </a:r>
              <a:r>
                <a:rPr lang="en-US" sz="1400" dirty="0"/>
                <a:t>, </a:t>
              </a:r>
              <a:r>
                <a:rPr lang="en-US" sz="1400" dirty="0" err="1"/>
                <a:t>hladnoća</a:t>
              </a:r>
              <a:endParaRPr lang="en-US"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r>
                <a:rPr lang="en-US" sz="1400" dirty="0" err="1">
                  <a:solidFill>
                    <a:schemeClr val="bg1">
                      <a:lumMod val="75000"/>
                    </a:schemeClr>
                  </a:solidFill>
                </a:rPr>
                <a:t>Nebiološke</a:t>
              </a:r>
              <a:r>
                <a:rPr lang="en-US" sz="1400" dirty="0">
                  <a:solidFill>
                    <a:schemeClr val="bg1">
                      <a:lumMod val="75000"/>
                    </a:schemeClr>
                  </a:solidFill>
                </a:rPr>
                <a:t> </a:t>
              </a:r>
              <a:r>
                <a:rPr lang="en-US" sz="1400" dirty="0" err="1">
                  <a:solidFill>
                    <a:schemeClr val="bg1">
                      <a:lumMod val="75000"/>
                    </a:schemeClr>
                  </a:solidFill>
                </a:rPr>
                <a:t>čestice</a:t>
              </a:r>
              <a:r>
                <a:rPr lang="en-US" sz="1400" dirty="0">
                  <a:solidFill>
                    <a:schemeClr val="bg1">
                      <a:lumMod val="75000"/>
                    </a:schemeClr>
                  </a:solidFill>
                </a:rPr>
                <a:t> u </a:t>
              </a:r>
              <a:r>
                <a:rPr lang="en-US" sz="1400" dirty="0" err="1">
                  <a:solidFill>
                    <a:schemeClr val="bg1">
                      <a:lumMod val="75000"/>
                    </a:schemeClr>
                  </a:solidFill>
                </a:rPr>
                <a:t>vazduhu</a:t>
              </a:r>
              <a:r>
                <a:rPr lang="en-US" sz="1400" dirty="0">
                  <a:solidFill>
                    <a:schemeClr val="bg1">
                      <a:lumMod val="75000"/>
                    </a:schemeClr>
                  </a:solidFill>
                </a:rPr>
                <a:t>: </a:t>
              </a:r>
              <a:r>
                <a:rPr lang="en-US" sz="1400" dirty="0" err="1">
                  <a:solidFill>
                    <a:schemeClr val="bg1">
                      <a:lumMod val="75000"/>
                    </a:schemeClr>
                  </a:solidFill>
                </a:rPr>
                <a:t>pesak</a:t>
              </a:r>
              <a:r>
                <a:rPr lang="en-US" sz="1400" dirty="0">
                  <a:solidFill>
                    <a:schemeClr val="bg1">
                      <a:lumMod val="75000"/>
                    </a:schemeClr>
                  </a:solidFill>
                </a:rPr>
                <a:t>, </a:t>
              </a:r>
              <a:r>
                <a:rPr lang="en-US" sz="1400" dirty="0" err="1">
                  <a:solidFill>
                    <a:schemeClr val="bg1">
                      <a:lumMod val="75000"/>
                    </a:schemeClr>
                  </a:solidFill>
                </a:rPr>
                <a:t>prašina</a:t>
              </a:r>
              <a:r>
                <a:rPr lang="en-US" sz="1400" dirty="0">
                  <a:solidFill>
                    <a:schemeClr val="bg1">
                      <a:lumMod val="75000"/>
                    </a:schemeClr>
                  </a:solidFill>
                </a:rPr>
                <a:t>, dim, PM</a:t>
              </a:r>
              <a:r>
                <a:rPr lang="en-US" sz="1400" baseline="-25000" dirty="0">
                  <a:solidFill>
                    <a:schemeClr val="bg1">
                      <a:lumMod val="75000"/>
                    </a:schemeClr>
                  </a:solidFill>
                </a:rPr>
                <a:t>2.5</a:t>
              </a: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r>
                <a:rPr lang="en-US" sz="1400" dirty="0" err="1">
                  <a:solidFill>
                    <a:schemeClr val="bg1">
                      <a:lumMod val="75000"/>
                    </a:schemeClr>
                  </a:solidFill>
                </a:rPr>
                <a:t>Način</a:t>
              </a:r>
              <a:r>
                <a:rPr lang="en-US" sz="1400" dirty="0">
                  <a:solidFill>
                    <a:schemeClr val="bg1">
                      <a:lumMod val="75000"/>
                    </a:schemeClr>
                  </a:solidFill>
                </a:rPr>
                <a:t> </a:t>
              </a:r>
              <a:r>
                <a:rPr lang="en-US" sz="1400" dirty="0" err="1">
                  <a:solidFill>
                    <a:schemeClr val="bg1">
                      <a:lumMod val="75000"/>
                    </a:schemeClr>
                  </a:solidFill>
                </a:rPr>
                <a:t>života</a:t>
              </a:r>
              <a:r>
                <a:rPr lang="en-US" sz="1400" dirty="0">
                  <a:solidFill>
                    <a:schemeClr val="bg1">
                      <a:lumMod val="75000"/>
                    </a:schemeClr>
                  </a:solidFill>
                </a:rPr>
                <a:t>: </a:t>
              </a:r>
              <a:r>
                <a:rPr lang="en-US" sz="1400" dirty="0" err="1">
                  <a:solidFill>
                    <a:schemeClr val="bg1">
                      <a:lumMod val="75000"/>
                    </a:schemeClr>
                  </a:solidFill>
                </a:rPr>
                <a:t>vežbanje</a:t>
              </a:r>
              <a:r>
                <a:rPr lang="en-US" sz="1400" dirty="0">
                  <a:solidFill>
                    <a:schemeClr val="bg1">
                      <a:lumMod val="75000"/>
                    </a:schemeClr>
                  </a:solidFill>
                </a:rPr>
                <a:t>, </a:t>
              </a:r>
              <a:r>
                <a:rPr lang="en-US" sz="1400" dirty="0" err="1">
                  <a:solidFill>
                    <a:schemeClr val="bg1">
                      <a:lumMod val="75000"/>
                    </a:schemeClr>
                  </a:solidFill>
                </a:rPr>
                <a:t>dijeta</a:t>
              </a:r>
              <a:r>
                <a:rPr lang="en-US" sz="1400" dirty="0">
                  <a:solidFill>
                    <a:schemeClr val="bg1">
                      <a:lumMod val="75000"/>
                    </a:schemeClr>
                  </a:solidFill>
                </a:rPr>
                <a:t>, </a:t>
              </a:r>
              <a:r>
                <a:rPr lang="en-US" sz="1400" dirty="0" err="1">
                  <a:solidFill>
                    <a:schemeClr val="bg1">
                      <a:lumMod val="75000"/>
                    </a:schemeClr>
                  </a:solidFill>
                </a:rPr>
                <a:t>pušenje</a:t>
              </a:r>
              <a:endParaRPr lang="en-US" sz="1400" dirty="0">
                <a:solidFill>
                  <a:schemeClr val="bg1">
                    <a:lumMod val="75000"/>
                  </a:schemeClr>
                </a:solidFill>
              </a:endParaRPr>
            </a:p>
          </p:txBody>
        </p:sp>
        <p:cxnSp>
          <p:nvCxnSpPr>
            <p:cNvPr id="57" name="Straight Arrow Connector 56">
              <a:extLst>
                <a:ext uri="{FF2B5EF4-FFF2-40B4-BE49-F238E27FC236}">
                  <a16:creationId xmlns:a16="http://schemas.microsoft.com/office/drawing/2014/main" id="{84C727A8-8488-194F-4E8E-EDD143D77387}"/>
                </a:ext>
              </a:extLst>
            </p:cNvPr>
            <p:cNvCxnSpPr>
              <a:cxnSpLocks/>
              <a:endCxn id="24" idx="1"/>
            </p:cNvCxnSpPr>
            <p:nvPr/>
          </p:nvCxnSpPr>
          <p:spPr>
            <a:xfrm>
              <a:off x="2404487" y="1248842"/>
              <a:ext cx="5120456" cy="1951285"/>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r>
                <a:rPr lang="en-US" sz="1400" dirty="0" err="1">
                  <a:solidFill>
                    <a:schemeClr val="bg1">
                      <a:lumMod val="75000"/>
                    </a:schemeClr>
                  </a:solidFill>
                </a:rPr>
                <a:t>Biološke</a:t>
              </a:r>
              <a:r>
                <a:rPr lang="en-US" sz="1400" dirty="0">
                  <a:solidFill>
                    <a:schemeClr val="bg1">
                      <a:lumMod val="75000"/>
                    </a:schemeClr>
                  </a:solidFill>
                </a:rPr>
                <a:t> </a:t>
              </a:r>
              <a:r>
                <a:rPr lang="en-US" sz="1400" dirty="0" err="1">
                  <a:solidFill>
                    <a:schemeClr val="bg1">
                      <a:lumMod val="75000"/>
                    </a:schemeClr>
                  </a:solidFill>
                </a:rPr>
                <a:t>čestice</a:t>
              </a:r>
              <a:r>
                <a:rPr lang="en-US" sz="1400" dirty="0">
                  <a:solidFill>
                    <a:schemeClr val="bg1">
                      <a:lumMod val="75000"/>
                    </a:schemeClr>
                  </a:solidFill>
                </a:rPr>
                <a:t> u </a:t>
              </a:r>
              <a:r>
                <a:rPr lang="en-US" sz="1400" dirty="0" err="1">
                  <a:solidFill>
                    <a:schemeClr val="bg1">
                      <a:lumMod val="75000"/>
                    </a:schemeClr>
                  </a:solidFill>
                </a:rPr>
                <a:t>vazduhu</a:t>
              </a:r>
              <a:r>
                <a:rPr lang="en-US" sz="1400" dirty="0">
                  <a:solidFill>
                    <a:schemeClr val="bg1">
                      <a:lumMod val="75000"/>
                    </a:schemeClr>
                  </a:solidFill>
                </a:rPr>
                <a:t>: </a:t>
              </a:r>
              <a:r>
                <a:rPr lang="en-US" sz="1400" dirty="0" err="1">
                  <a:solidFill>
                    <a:schemeClr val="bg1">
                      <a:lumMod val="75000"/>
                    </a:schemeClr>
                  </a:solidFill>
                </a:rPr>
                <a:t>polen</a:t>
              </a:r>
              <a:r>
                <a:rPr lang="en-US" sz="1400" dirty="0">
                  <a:solidFill>
                    <a:schemeClr val="bg1">
                      <a:lumMod val="75000"/>
                    </a:schemeClr>
                  </a:solidFill>
                </a:rPr>
                <a:t>, spore</a:t>
              </a:r>
            </a:p>
          </p:txBody>
        </p:sp>
        <p:cxnSp>
          <p:nvCxnSpPr>
            <p:cNvPr id="73" name="Straight Arrow Connector 72">
              <a:extLst>
                <a:ext uri="{FF2B5EF4-FFF2-40B4-BE49-F238E27FC236}">
                  <a16:creationId xmlns:a16="http://schemas.microsoft.com/office/drawing/2014/main" id="{BD9E691F-21BD-6406-7B41-C7D66A42AA45}"/>
                </a:ext>
              </a:extLst>
            </p:cNvPr>
            <p:cNvCxnSpPr>
              <a:cxnSpLocks/>
              <a:endCxn id="32" idx="1"/>
            </p:cNvCxnSpPr>
            <p:nvPr/>
          </p:nvCxnSpPr>
          <p:spPr>
            <a:xfrm>
              <a:off x="2400983" y="1236267"/>
              <a:ext cx="5123960" cy="321616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7" idx="1"/>
            </p:cNvCxnSpPr>
            <p:nvPr/>
          </p:nvCxnSpPr>
          <p:spPr>
            <a:xfrm>
              <a:off x="2079724" y="1742778"/>
              <a:ext cx="5445219"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8" name="Straight Arrow Connector 87">
              <a:extLst>
                <a:ext uri="{FF2B5EF4-FFF2-40B4-BE49-F238E27FC236}">
                  <a16:creationId xmlns:a16="http://schemas.microsoft.com/office/drawing/2014/main" id="{DC2231E8-7BB4-1272-E618-42A621B083DD}"/>
                </a:ext>
              </a:extLst>
            </p:cNvPr>
            <p:cNvCxnSpPr>
              <a:cxnSpLocks/>
              <a:stCxn id="10" idx="3"/>
              <a:endCxn id="32" idx="1"/>
            </p:cNvCxnSpPr>
            <p:nvPr/>
          </p:nvCxnSpPr>
          <p:spPr>
            <a:xfrm>
              <a:off x="2079724" y="1742778"/>
              <a:ext cx="5445219" cy="2709653"/>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8" name="Straight Arrow Connector 27">
              <a:extLst>
                <a:ext uri="{FF2B5EF4-FFF2-40B4-BE49-F238E27FC236}">
                  <a16:creationId xmlns:a16="http://schemas.microsoft.com/office/drawing/2014/main" id="{07689B6C-9B7E-78E2-E973-38252E05D18B}"/>
                </a:ext>
              </a:extLst>
            </p:cNvPr>
            <p:cNvCxnSpPr>
              <a:cxnSpLocks/>
              <a:stCxn id="14" idx="3"/>
              <a:endCxn id="24" idx="1"/>
            </p:cNvCxnSpPr>
            <p:nvPr/>
          </p:nvCxnSpPr>
          <p:spPr>
            <a:xfrm>
              <a:off x="2187061" y="2261981"/>
              <a:ext cx="5337882" cy="9381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6020FD72-E8E7-30D0-9386-0D005702BE0D}"/>
                </a:ext>
              </a:extLst>
            </p:cNvPr>
            <p:cNvCxnSpPr>
              <a:cxnSpLocks/>
              <a:stCxn id="14" idx="3"/>
              <a:endCxn id="32" idx="1"/>
            </p:cNvCxnSpPr>
            <p:nvPr/>
          </p:nvCxnSpPr>
          <p:spPr>
            <a:xfrm>
              <a:off x="2187061" y="2261981"/>
              <a:ext cx="5337882" cy="2190450"/>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3" idx="1"/>
            </p:cNvCxnSpPr>
            <p:nvPr/>
          </p:nvCxnSpPr>
          <p:spPr>
            <a:xfrm>
              <a:off x="2187061" y="2261981"/>
              <a:ext cx="5341386" cy="529714"/>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11" idx="1"/>
            </p:cNvCxnSpPr>
            <p:nvPr/>
          </p:nvCxnSpPr>
          <p:spPr>
            <a:xfrm flipV="1">
              <a:off x="2024517" y="1613229"/>
              <a:ext cx="5503930" cy="1682508"/>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3" y="2791695"/>
              <a:ext cx="5227444" cy="1002926"/>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5" name="Straight Arrow Connector 54">
              <a:extLst>
                <a:ext uri="{FF2B5EF4-FFF2-40B4-BE49-F238E27FC236}">
                  <a16:creationId xmlns:a16="http://schemas.microsoft.com/office/drawing/2014/main" id="{6781481F-7D95-7763-70B6-E8BFE6649430}"/>
                </a:ext>
              </a:extLst>
            </p:cNvPr>
            <p:cNvCxnSpPr>
              <a:cxnSpLocks/>
              <a:stCxn id="17" idx="3"/>
              <a:endCxn id="24" idx="1"/>
            </p:cNvCxnSpPr>
            <p:nvPr/>
          </p:nvCxnSpPr>
          <p:spPr>
            <a:xfrm flipV="1">
              <a:off x="2301003" y="3200127"/>
              <a:ext cx="5223940"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11" idx="1"/>
            </p:cNvCxnSpPr>
            <p:nvPr/>
          </p:nvCxnSpPr>
          <p:spPr>
            <a:xfrm flipV="1">
              <a:off x="2177700" y="1613229"/>
              <a:ext cx="5350747" cy="2672855"/>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350016" y="3965339"/>
              <a:ext cx="5174927"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11" idx="1"/>
            </p:cNvCxnSpPr>
            <p:nvPr/>
          </p:nvCxnSpPr>
          <p:spPr>
            <a:xfrm flipV="1">
              <a:off x="2301003" y="1613229"/>
              <a:ext cx="5227444" cy="2181392"/>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endCxn id="27" idx="1"/>
            </p:cNvCxnSpPr>
            <p:nvPr/>
          </p:nvCxnSpPr>
          <p:spPr>
            <a:xfrm flipV="1">
              <a:off x="2514047" y="3965339"/>
              <a:ext cx="5010896" cy="1755140"/>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2" name="Flowchart: Connector 81">
              <a:extLst>
                <a:ext uri="{FF2B5EF4-FFF2-40B4-BE49-F238E27FC236}">
                  <a16:creationId xmlns:a16="http://schemas.microsoft.com/office/drawing/2014/main" id="{B70A1701-2D02-A7CC-46AC-1464840662AA}"/>
                </a:ext>
              </a:extLst>
            </p:cNvPr>
            <p:cNvSpPr/>
            <p:nvPr/>
          </p:nvSpPr>
          <p:spPr>
            <a:xfrm>
              <a:off x="7475394" y="154629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13" name="Straight Arrow Connector 12">
              <a:extLst>
                <a:ext uri="{FF2B5EF4-FFF2-40B4-BE49-F238E27FC236}">
                  <a16:creationId xmlns:a16="http://schemas.microsoft.com/office/drawing/2014/main" id="{78F0FAF7-CB0A-34DA-4015-6E4B69B5E20F}"/>
                </a:ext>
              </a:extLst>
            </p:cNvPr>
            <p:cNvCxnSpPr>
              <a:cxnSpLocks/>
              <a:stCxn id="10" idx="3"/>
              <a:endCxn id="27" idx="1"/>
            </p:cNvCxnSpPr>
            <p:nvPr/>
          </p:nvCxnSpPr>
          <p:spPr>
            <a:xfrm>
              <a:off x="2079724" y="1742778"/>
              <a:ext cx="5445219"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7" name="TextBox 36">
              <a:extLst>
                <a:ext uri="{FF2B5EF4-FFF2-40B4-BE49-F238E27FC236}">
                  <a16:creationId xmlns:a16="http://schemas.microsoft.com/office/drawing/2014/main" id="{5800F9CD-767A-5EEE-8010-5637FAE1B78E}"/>
                </a:ext>
              </a:extLst>
            </p:cNvPr>
            <p:cNvSpPr txBox="1"/>
            <p:nvPr/>
          </p:nvSpPr>
          <p:spPr>
            <a:xfrm>
              <a:off x="315004" y="6138759"/>
              <a:ext cx="5563254" cy="276999"/>
            </a:xfrm>
            <a:prstGeom prst="rect">
              <a:avLst/>
            </a:prstGeom>
            <a:noFill/>
          </p:spPr>
          <p:txBody>
            <a:bodyPr wrap="none" rtlCol="0">
              <a:spAutoFit/>
            </a:bodyPr>
            <a:lstStyle/>
            <a:p>
              <a:r>
                <a:rPr lang="en-US" sz="1200" dirty="0"/>
                <a:t>* </a:t>
              </a:r>
              <a:r>
                <a:rPr lang="en-US" sz="1200" dirty="0" err="1"/>
                <a:t>Stavke</a:t>
              </a:r>
              <a:r>
                <a:rPr lang="en-US" sz="1200" dirty="0"/>
                <a:t> u </a:t>
              </a:r>
              <a:r>
                <a:rPr lang="en-US" sz="1200" dirty="0" err="1"/>
                <a:t>sivoj</a:t>
              </a:r>
              <a:r>
                <a:rPr lang="en-US" sz="1200" dirty="0"/>
                <a:t> </a:t>
              </a:r>
              <a:r>
                <a:rPr lang="en-US" sz="1200" dirty="0" err="1"/>
                <a:t>boji</a:t>
              </a:r>
              <a:r>
                <a:rPr lang="en-US" sz="1200" dirty="0"/>
                <a:t> </a:t>
              </a:r>
              <a:r>
                <a:rPr lang="en-US" sz="1200" dirty="0" err="1"/>
                <a:t>nisu</a:t>
              </a:r>
              <a:r>
                <a:rPr lang="en-US" sz="1200" dirty="0"/>
                <a:t> </a:t>
              </a:r>
              <a:r>
                <a:rPr lang="en-US" sz="1200" dirty="0" err="1"/>
                <a:t>opasnosti</a:t>
              </a:r>
              <a:r>
                <a:rPr lang="en-US" sz="1200" dirty="0"/>
                <a:t>/</a:t>
              </a:r>
              <a:r>
                <a:rPr lang="en-US" sz="1200" dirty="0" err="1"/>
                <a:t>uzroci</a:t>
              </a:r>
              <a:r>
                <a:rPr lang="en-US" sz="1200" dirty="0"/>
                <a:t>/</a:t>
              </a:r>
              <a:r>
                <a:rPr lang="en-US" sz="1200" dirty="0" err="1"/>
                <a:t>okidači</a:t>
              </a:r>
              <a:r>
                <a:rPr lang="en-US" sz="1200" dirty="0"/>
                <a:t> </a:t>
              </a:r>
              <a:r>
                <a:rPr lang="en-US" sz="1200" dirty="0" err="1"/>
                <a:t>za</a:t>
              </a:r>
              <a:r>
                <a:rPr lang="en-US" sz="1200" dirty="0"/>
                <a:t> </a:t>
              </a:r>
              <a:r>
                <a:rPr lang="en-US" sz="1200" dirty="0" err="1"/>
                <a:t>ovu</a:t>
              </a:r>
              <a:r>
                <a:rPr lang="en-US" sz="1200" dirty="0"/>
                <a:t> </a:t>
              </a:r>
              <a:r>
                <a:rPr lang="en-US" sz="1200" dirty="0" err="1"/>
                <a:t>vrstu</a:t>
              </a:r>
              <a:r>
                <a:rPr lang="en-US" sz="1200" dirty="0"/>
                <a:t> </a:t>
              </a:r>
              <a:r>
                <a:rPr lang="en-US" sz="1200" dirty="0" err="1"/>
                <a:t>bolesti</a:t>
              </a:r>
              <a:r>
                <a:rPr lang="en-US" sz="1200" dirty="0"/>
                <a:t> u </a:t>
              </a:r>
              <a:r>
                <a:rPr lang="en-US" sz="1200" dirty="0" err="1"/>
                <a:t>vezi</a:t>
              </a:r>
              <a:r>
                <a:rPr lang="en-US" sz="1200" dirty="0"/>
                <a:t> </a:t>
              </a:r>
              <a:r>
                <a:rPr lang="en-US" sz="1200" dirty="0" err="1"/>
                <a:t>sa</a:t>
              </a:r>
              <a:r>
                <a:rPr lang="en-US" sz="1200" dirty="0"/>
                <a:t> </a:t>
              </a:r>
              <a:r>
                <a:rPr lang="en-US" sz="1200" dirty="0" err="1"/>
                <a:t>klimom</a:t>
              </a:r>
              <a:endParaRPr lang="en-US" sz="1200" dirty="0"/>
            </a:p>
          </p:txBody>
        </p:sp>
        <p:cxnSp>
          <p:nvCxnSpPr>
            <p:cNvPr id="105" name="Straight Arrow Connector 104">
              <a:extLst>
                <a:ext uri="{FF2B5EF4-FFF2-40B4-BE49-F238E27FC236}">
                  <a16:creationId xmlns:a16="http://schemas.microsoft.com/office/drawing/2014/main" id="{A032DAEA-A580-2EEA-DE1D-64619280A2BF}"/>
                </a:ext>
              </a:extLst>
            </p:cNvPr>
            <p:cNvCxnSpPr>
              <a:cxnSpLocks/>
              <a:stCxn id="16" idx="3"/>
              <a:endCxn id="23" idx="1"/>
            </p:cNvCxnSpPr>
            <p:nvPr/>
          </p:nvCxnSpPr>
          <p:spPr>
            <a:xfrm flipV="1">
              <a:off x="2024517" y="2791695"/>
              <a:ext cx="5503930" cy="504042"/>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08" name="Straight Arrow Connector 107">
              <a:extLst>
                <a:ext uri="{FF2B5EF4-FFF2-40B4-BE49-F238E27FC236}">
                  <a16:creationId xmlns:a16="http://schemas.microsoft.com/office/drawing/2014/main" id="{CE626715-5792-DC8C-76E0-FAB2C9A9407A}"/>
                </a:ext>
              </a:extLst>
            </p:cNvPr>
            <p:cNvCxnSpPr>
              <a:cxnSpLocks/>
              <a:stCxn id="16" idx="3"/>
              <a:endCxn id="24" idx="1"/>
            </p:cNvCxnSpPr>
            <p:nvPr/>
          </p:nvCxnSpPr>
          <p:spPr>
            <a:xfrm flipV="1">
              <a:off x="2024517" y="3200127"/>
              <a:ext cx="5500426" cy="95610"/>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93" name="Flowchart: Connector 92">
              <a:extLst>
                <a:ext uri="{FF2B5EF4-FFF2-40B4-BE49-F238E27FC236}">
                  <a16:creationId xmlns:a16="http://schemas.microsoft.com/office/drawing/2014/main" id="{5696DD2A-B47E-F4F2-0876-52B538D77C4B}"/>
                </a:ext>
              </a:extLst>
            </p:cNvPr>
            <p:cNvSpPr/>
            <p:nvPr/>
          </p:nvSpPr>
          <p:spPr>
            <a:xfrm>
              <a:off x="7474671" y="313434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2" name="Flowchart: Connector 91">
              <a:extLst>
                <a:ext uri="{FF2B5EF4-FFF2-40B4-BE49-F238E27FC236}">
                  <a16:creationId xmlns:a16="http://schemas.microsoft.com/office/drawing/2014/main" id="{A1A00A9B-B3D4-F3B6-99E7-1785E915B774}"/>
                </a:ext>
              </a:extLst>
            </p:cNvPr>
            <p:cNvSpPr/>
            <p:nvPr/>
          </p:nvSpPr>
          <p:spPr>
            <a:xfrm>
              <a:off x="7475203" y="390218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9" name="Flowchart: Connector 88">
              <a:extLst>
                <a:ext uri="{FF2B5EF4-FFF2-40B4-BE49-F238E27FC236}">
                  <a16:creationId xmlns:a16="http://schemas.microsoft.com/office/drawing/2014/main" id="{14130578-392A-2B68-313B-07DF9EB30A86}"/>
                </a:ext>
              </a:extLst>
            </p:cNvPr>
            <p:cNvSpPr/>
            <p:nvPr/>
          </p:nvSpPr>
          <p:spPr>
            <a:xfrm>
              <a:off x="7484009" y="4282697"/>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2" name="Straight Arrow Connector 1">
              <a:extLst>
                <a:ext uri="{FF2B5EF4-FFF2-40B4-BE49-F238E27FC236}">
                  <a16:creationId xmlns:a16="http://schemas.microsoft.com/office/drawing/2014/main" id="{51ABADA3-2B49-1F71-0E3F-E0D33E8470B5}"/>
                </a:ext>
              </a:extLst>
            </p:cNvPr>
            <p:cNvCxnSpPr>
              <a:cxnSpLocks/>
              <a:stCxn id="14" idx="3"/>
              <a:endCxn id="29" idx="1"/>
            </p:cNvCxnSpPr>
            <p:nvPr/>
          </p:nvCxnSpPr>
          <p:spPr>
            <a:xfrm>
              <a:off x="2187061" y="2261981"/>
              <a:ext cx="5337882" cy="3723134"/>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5A60A45C-A56C-B263-1904-F77CEEF9C939}"/>
                </a:ext>
              </a:extLst>
            </p:cNvPr>
            <p:cNvCxnSpPr>
              <a:cxnSpLocks/>
              <a:stCxn id="17" idx="3"/>
              <a:endCxn id="29" idx="1"/>
            </p:cNvCxnSpPr>
            <p:nvPr/>
          </p:nvCxnSpPr>
          <p:spPr>
            <a:xfrm>
              <a:off x="2301003" y="3794621"/>
              <a:ext cx="5223940"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1" name="Straight Arrow Connector 30">
              <a:extLst>
                <a:ext uri="{FF2B5EF4-FFF2-40B4-BE49-F238E27FC236}">
                  <a16:creationId xmlns:a16="http://schemas.microsoft.com/office/drawing/2014/main" id="{42E6D455-C79D-0F53-7433-3401EF778FF4}"/>
                </a:ext>
              </a:extLst>
            </p:cNvPr>
            <p:cNvCxnSpPr>
              <a:cxnSpLocks/>
              <a:stCxn id="18" idx="3"/>
              <a:endCxn id="29" idx="1"/>
            </p:cNvCxnSpPr>
            <p:nvPr/>
          </p:nvCxnSpPr>
          <p:spPr>
            <a:xfrm>
              <a:off x="2177700" y="4286084"/>
              <a:ext cx="5347243" cy="1699031"/>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40" name="Flowchart: Connector 39">
              <a:extLst>
                <a:ext uri="{FF2B5EF4-FFF2-40B4-BE49-F238E27FC236}">
                  <a16:creationId xmlns:a16="http://schemas.microsoft.com/office/drawing/2014/main" id="{6F69CE3B-4BD6-8FD5-8246-77A8D35CA403}"/>
                </a:ext>
              </a:extLst>
            </p:cNvPr>
            <p:cNvSpPr/>
            <p:nvPr/>
          </p:nvSpPr>
          <p:spPr>
            <a:xfrm>
              <a:off x="7470163" y="592468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3" name="Straight Arrow Connector 2">
              <a:extLst>
                <a:ext uri="{FF2B5EF4-FFF2-40B4-BE49-F238E27FC236}">
                  <a16:creationId xmlns:a16="http://schemas.microsoft.com/office/drawing/2014/main" id="{43968746-5000-3BE0-8DBE-91B0E20F1F0E}"/>
                </a:ext>
              </a:extLst>
            </p:cNvPr>
            <p:cNvCxnSpPr>
              <a:cxnSpLocks/>
              <a:stCxn id="7" idx="3"/>
              <a:endCxn id="23" idx="1"/>
            </p:cNvCxnSpPr>
            <p:nvPr/>
          </p:nvCxnSpPr>
          <p:spPr>
            <a:xfrm>
              <a:off x="2404487" y="1244493"/>
              <a:ext cx="5123960" cy="1547202"/>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D49495B-3E6E-AD03-A77A-B51BA83B1003}"/>
                </a:ext>
              </a:extLst>
            </p:cNvPr>
            <p:cNvSpPr/>
            <p:nvPr/>
          </p:nvSpPr>
          <p:spPr>
            <a:xfrm>
              <a:off x="7484009" y="2734528"/>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1188484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9E69417-5D39-2560-617F-E54A6DA6E003}"/>
              </a:ext>
            </a:extLst>
          </p:cNvPr>
          <p:cNvGrpSpPr/>
          <p:nvPr/>
        </p:nvGrpSpPr>
        <p:grpSpPr>
          <a:xfrm>
            <a:off x="315004" y="173528"/>
            <a:ext cx="11691340" cy="6242230"/>
            <a:chOff x="315004" y="173528"/>
            <a:chExt cx="11691340" cy="6242230"/>
          </a:xfrm>
        </p:grpSpPr>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9443206" cy="307777"/>
            </a:xfrm>
            <a:prstGeom prst="rect">
              <a:avLst/>
            </a:prstGeom>
            <a:noFill/>
          </p:spPr>
          <p:txBody>
            <a:bodyPr wrap="square" rtlCol="0">
              <a:spAutoFit/>
            </a:bodyPr>
            <a:lstStyle/>
            <a:p>
              <a:r>
                <a:rPr lang="sr" sz="1400" i="1" dirty="0" smtClean="0">
                  <a:solidFill>
                    <a:srgbClr val="0070C0"/>
                  </a:solidFill>
                  <a:effectLst/>
                  <a:cs typeface="Arial" panose="020B0604020202020204" pitchFamily="34" charset="0"/>
                </a:rPr>
                <a:t>Slika 9. </a:t>
              </a:r>
              <a:r>
                <a:rPr lang="sr" sz="1400" i="1" dirty="0" smtClean="0">
                  <a:solidFill>
                    <a:srgbClr val="FF0000"/>
                  </a:solidFill>
                  <a:cs typeface="Arial" panose="020B0604020202020204" pitchFamily="34" charset="0"/>
                </a:rPr>
                <a:t>Zloćudni tumori kože</a:t>
              </a:r>
              <a:r>
                <a:rPr lang="sr" sz="1400" i="1" dirty="0" smtClean="0">
                  <a:solidFill>
                    <a:srgbClr val="0070C0"/>
                  </a:solidFill>
                  <a:effectLst/>
                  <a:cs typeface="Arial" panose="020B0604020202020204" pitchFamily="34" charset="0"/>
                </a:rPr>
                <a:t>:</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Uzročne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veze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između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opasnosti</a:t>
              </a:r>
              <a:r>
                <a:rPr lang="en-US" sz="1400" i="1" dirty="0">
                  <a:solidFill>
                    <a:srgbClr val="0070C0"/>
                  </a:solidFill>
                  <a:cs typeface="Arial" panose="020B0604020202020204" pitchFamily="34" charset="0"/>
                </a:rPr>
                <a:t> od </a:t>
              </a:r>
              <a:r>
                <a:rPr lang="en-US" sz="1400" i="1" dirty="0" err="1">
                  <a:solidFill>
                    <a:srgbClr val="0070C0"/>
                  </a:solidFill>
                  <a:cs typeface="Arial" panose="020B0604020202020204" pitchFamily="34" charset="0"/>
                </a:rPr>
                <a:t>klimatskih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uzroka</a:t>
              </a:r>
              <a:r>
                <a:rPr lang="en-US" sz="1400" i="1" dirty="0">
                  <a:solidFill>
                    <a:srgbClr val="0070C0"/>
                  </a:solidFill>
                  <a:cs typeface="Arial" panose="020B0604020202020204" pitchFamily="34" charset="0"/>
                </a:rPr>
                <a:t>/</a:t>
              </a:r>
              <a:r>
                <a:rPr lang="en-US" sz="1400" i="1" dirty="0" err="1">
                  <a:solidFill>
                    <a:srgbClr val="0070C0"/>
                  </a:solidFill>
                  <a:cs typeface="Arial" panose="020B0604020202020204" pitchFamily="34" charset="0"/>
                </a:rPr>
                <a:t>okidača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bolesti</a:t>
              </a:r>
              <a:r>
                <a:rPr lang="en-US" sz="1400" i="1" dirty="0">
                  <a:solidFill>
                    <a:srgbClr val="0070C0"/>
                  </a:solidFill>
                  <a:cs typeface="Arial" panose="020B0604020202020204" pitchFamily="34" charset="0"/>
                </a:rPr>
                <a:t>* </a:t>
              </a:r>
              <a:endParaRPr lang="sr" sz="1400" i="1" dirty="0">
                <a:solidFill>
                  <a:srgbClr val="0070C0"/>
                </a:solidFill>
                <a:effectLst/>
                <a:cs typeface="Arial" panose="020B0604020202020204" pitchFamily="34" charset="0"/>
              </a:endParaRP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923044" cy="338554"/>
            </a:xfrm>
            <a:prstGeom prst="rect">
              <a:avLst/>
            </a:prstGeom>
            <a:noFill/>
          </p:spPr>
          <p:txBody>
            <a:bodyPr wrap="none" rtlCol="0">
              <a:spAutoFit/>
            </a:bodyPr>
            <a:lstStyle/>
            <a:p>
              <a:r>
                <a:rPr lang="en-US" sz="1600" u="sng" dirty="0" err="1"/>
                <a:t>Opasnost</a:t>
              </a:r>
              <a:r>
                <a:rPr lang="en-US" sz="1600" u="sng" dirty="0"/>
                <a:t> od </a:t>
              </a:r>
              <a:r>
                <a:rPr lang="en-US" sz="1600" u="sng" dirty="0" err="1"/>
                <a:t>klimatskih</a:t>
              </a:r>
              <a:r>
                <a:rPr lang="en-US" sz="1600" u="sng" dirty="0"/>
                <a:t> </a:t>
              </a:r>
              <a:r>
                <a:rPr lang="en-US" sz="1600" u="sng" dirty="0" err="1"/>
                <a:t>promena</a:t>
              </a:r>
              <a:endParaRPr lang="en-US"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1975669" cy="338554"/>
            </a:xfrm>
            <a:prstGeom prst="rect">
              <a:avLst/>
            </a:prstGeom>
            <a:noFill/>
          </p:spPr>
          <p:txBody>
            <a:bodyPr wrap="none" rtlCol="0">
              <a:spAutoFit/>
            </a:bodyPr>
            <a:lstStyle/>
            <a:p>
              <a:r>
                <a:rPr lang="en-US" sz="1600" u="sng" dirty="0" err="1"/>
                <a:t>Uzroci</a:t>
              </a:r>
              <a:r>
                <a:rPr lang="en-US" sz="1600" u="sng" dirty="0"/>
                <a:t>/</a:t>
              </a:r>
              <a:r>
                <a:rPr lang="en-US" sz="1600" u="sng" dirty="0" err="1"/>
                <a:t>okidači</a:t>
              </a:r>
              <a:r>
                <a:rPr lang="en-US" sz="1600" u="sng" dirty="0"/>
                <a:t> </a:t>
              </a:r>
              <a:r>
                <a:rPr lang="en-US" sz="1600" u="sng" dirty="0" err="1"/>
                <a:t>bolesti</a:t>
              </a:r>
              <a:endParaRPr lang="en-US" sz="1600" u="sng" dirty="0"/>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1021049" cy="307777"/>
            </a:xfrm>
            <a:prstGeom prst="rect">
              <a:avLst/>
            </a:prstGeom>
            <a:noFill/>
          </p:spPr>
          <p:txBody>
            <a:bodyPr wrap="none" rtlCol="0">
              <a:spAutoFit/>
            </a:bodyPr>
            <a:lstStyle/>
            <a:p>
              <a:pPr rtl="0"/>
              <a:r>
                <a:rPr lang="sr" sz="1400" dirty="0">
                  <a:solidFill>
                    <a:schemeClr val="tx1"/>
                  </a:solidFill>
                </a:rPr>
                <a:t> </a:t>
              </a:r>
              <a:r>
                <a:rPr lang="sr" sz="1400" dirty="0" smtClean="0">
                  <a:solidFill>
                    <a:schemeClr val="tx1"/>
                  </a:solidFill>
                </a:rPr>
                <a:t>Zagrevanje</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1958037" cy="307777"/>
            </a:xfrm>
            <a:prstGeom prst="rect">
              <a:avLst/>
            </a:prstGeom>
            <a:noFill/>
          </p:spPr>
          <p:txBody>
            <a:bodyPr wrap="none" rtlCol="0">
              <a:spAutoFit/>
            </a:bodyPr>
            <a:lstStyle/>
            <a:p>
              <a:r>
                <a:rPr lang="en-US" sz="1400" dirty="0" err="1">
                  <a:solidFill>
                    <a:schemeClr val="bg1">
                      <a:lumMod val="75000"/>
                    </a:schemeClr>
                  </a:solidFill>
                </a:rPr>
                <a:t>Insekti</a:t>
              </a:r>
              <a:r>
                <a:rPr lang="en-US" sz="1400" dirty="0">
                  <a:solidFill>
                    <a:schemeClr val="bg1">
                      <a:lumMod val="75000"/>
                    </a:schemeClr>
                  </a:solidFill>
                </a:rPr>
                <a:t> u </a:t>
              </a:r>
              <a:r>
                <a:rPr lang="en-US" sz="1400" dirty="0" err="1">
                  <a:solidFill>
                    <a:schemeClr val="bg1">
                      <a:lumMod val="75000"/>
                    </a:schemeClr>
                  </a:solidFill>
                </a:rPr>
                <a:t>vazduhu</a:t>
              </a:r>
              <a:r>
                <a:rPr lang="en-US" sz="1400" dirty="0">
                  <a:solidFill>
                    <a:schemeClr val="bg1">
                      <a:lumMod val="75000"/>
                    </a:schemeClr>
                  </a:solidFill>
                </a:rPr>
                <a:t>: </a:t>
              </a:r>
              <a:r>
                <a:rPr lang="en-US" sz="1400" dirty="0" err="1">
                  <a:solidFill>
                    <a:schemeClr val="bg1">
                      <a:lumMod val="75000"/>
                    </a:schemeClr>
                  </a:solidFill>
                </a:rPr>
                <a:t>grinje</a:t>
              </a:r>
              <a:endParaRPr lang="en-US"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518091" cy="307777"/>
            </a:xfrm>
            <a:prstGeom prst="rect">
              <a:avLst/>
            </a:prstGeom>
            <a:noFill/>
          </p:spPr>
          <p:txBody>
            <a:bodyPr wrap="none" rtlCol="0">
              <a:spAutoFit/>
            </a:bodyPr>
            <a:lstStyle/>
            <a:p>
              <a:pPr rtl="0"/>
              <a:r>
                <a:rPr lang="sr" sz="1400" dirty="0" smtClean="0"/>
                <a:t>Suša</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406125" cy="307777"/>
            </a:xfrm>
            <a:prstGeom prst="rect">
              <a:avLst/>
            </a:prstGeom>
            <a:noFill/>
          </p:spPr>
          <p:txBody>
            <a:bodyPr wrap="none" rtlCol="0">
              <a:spAutoFit/>
            </a:bodyPr>
            <a:lstStyle/>
            <a:p>
              <a:r>
                <a:rPr lang="en-US" sz="1400" dirty="0" err="1">
                  <a:solidFill>
                    <a:schemeClr val="bg1">
                      <a:lumMod val="75000"/>
                    </a:schemeClr>
                  </a:solidFill>
                </a:rPr>
                <a:t>Patogeni</a:t>
              </a:r>
              <a:r>
                <a:rPr lang="en-US" sz="1400" dirty="0">
                  <a:solidFill>
                    <a:schemeClr val="bg1">
                      <a:lumMod val="75000"/>
                    </a:schemeClr>
                  </a:solidFill>
                </a:rPr>
                <a:t> u </a:t>
              </a:r>
              <a:r>
                <a:rPr lang="en-US" sz="1400" dirty="0" err="1">
                  <a:solidFill>
                    <a:schemeClr val="bg1">
                      <a:lumMod val="75000"/>
                    </a:schemeClr>
                  </a:solidFill>
                </a:rPr>
                <a:t>vazduhu</a:t>
              </a:r>
              <a:r>
                <a:rPr lang="en-US" sz="1400" dirty="0">
                  <a:solidFill>
                    <a:schemeClr val="bg1">
                      <a:lumMod val="75000"/>
                    </a:schemeClr>
                  </a:solidFill>
                </a:rPr>
                <a:t>: </a:t>
              </a:r>
              <a:r>
                <a:rPr lang="en-US" sz="1400" dirty="0" err="1">
                  <a:solidFill>
                    <a:schemeClr val="bg1">
                      <a:lumMod val="75000"/>
                    </a:schemeClr>
                  </a:solidFill>
                </a:rPr>
                <a:t>virusi</a:t>
              </a:r>
              <a:r>
                <a:rPr lang="en-US" sz="1400" dirty="0">
                  <a:solidFill>
                    <a:schemeClr val="bg1">
                      <a:lumMod val="75000"/>
                    </a:schemeClr>
                  </a:solidFill>
                </a:rPr>
                <a:t>, </a:t>
              </a:r>
              <a:r>
                <a:rPr lang="en-US" sz="1400" dirty="0" err="1">
                  <a:solidFill>
                    <a:schemeClr val="bg1">
                      <a:lumMod val="75000"/>
                    </a:schemeClr>
                  </a:solidFill>
                </a:rPr>
                <a:t>bakterije</a:t>
              </a:r>
              <a:r>
                <a:rPr lang="en-US" sz="1400" dirty="0">
                  <a:solidFill>
                    <a:schemeClr val="bg1">
                      <a:lumMod val="75000"/>
                    </a:schemeClr>
                  </a:solidFill>
                </a:rPr>
                <a:t>, </a:t>
              </a:r>
              <a:r>
                <a:rPr lang="en-US" sz="1400" dirty="0" err="1">
                  <a:solidFill>
                    <a:schemeClr val="bg1">
                      <a:lumMod val="75000"/>
                    </a:schemeClr>
                  </a:solidFill>
                </a:rPr>
                <a:t>gljivice</a:t>
              </a:r>
              <a:endParaRPr lang="en-US" sz="1400" dirty="0">
                <a:solidFill>
                  <a:schemeClr val="bg1">
                    <a:lumMod val="75000"/>
                  </a:schemeClr>
                </a:solidFill>
              </a:endParaRPr>
            </a:p>
          </p:txBody>
        </p:sp>
        <p:sp>
          <p:nvSpPr>
            <p:cNvPr id="14" name="TextBox 13">
              <a:extLst>
                <a:ext uri="{FF2B5EF4-FFF2-40B4-BE49-F238E27FC236}">
                  <a16:creationId xmlns:a16="http://schemas.microsoft.com/office/drawing/2014/main" id="{EB93BF5F-E082-BF1D-FA17-6EF022FFF33C}"/>
                </a:ext>
              </a:extLst>
            </p:cNvPr>
            <p:cNvSpPr txBox="1"/>
            <p:nvPr/>
          </p:nvSpPr>
          <p:spPr>
            <a:xfrm>
              <a:off x="1315335" y="2087175"/>
              <a:ext cx="1205266" cy="307777"/>
            </a:xfrm>
            <a:prstGeom prst="rect">
              <a:avLst/>
            </a:prstGeom>
            <a:noFill/>
          </p:spPr>
          <p:txBody>
            <a:bodyPr wrap="none" rtlCol="0">
              <a:spAutoFit/>
            </a:bodyPr>
            <a:lstStyle/>
            <a:p>
              <a:pPr rtl="0"/>
              <a:r>
                <a:rPr lang="sr" sz="1400" dirty="0" smtClean="0">
                  <a:solidFill>
                    <a:schemeClr val="tx1"/>
                  </a:solidFill>
                </a:rPr>
                <a:t>Toplotni talasi</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772460" y="2646702"/>
              <a:ext cx="624595" cy="307777"/>
            </a:xfrm>
            <a:prstGeom prst="rect">
              <a:avLst/>
            </a:prstGeom>
            <a:noFill/>
          </p:spPr>
          <p:txBody>
            <a:bodyPr wrap="none" rtlCol="0">
              <a:spAutoFit/>
            </a:bodyPr>
            <a:lstStyle/>
            <a:p>
              <a:pPr rtl="0"/>
              <a:r>
                <a:rPr lang="sr-Latn-RS" sz="1400" dirty="0" smtClean="0"/>
                <a:t>Požari</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846322" cy="307777"/>
            </a:xfrm>
            <a:prstGeom prst="rect">
              <a:avLst/>
            </a:prstGeom>
            <a:noFill/>
          </p:spPr>
          <p:txBody>
            <a:bodyPr wrap="none" rtlCol="0">
              <a:spAutoFit/>
            </a:bodyPr>
            <a:lstStyle/>
            <a:p>
              <a:pPr rtl="0"/>
              <a:r>
                <a:rPr lang="sr" sz="1400" dirty="0" smtClean="0">
                  <a:solidFill>
                    <a:schemeClr val="tx1"/>
                  </a:solidFill>
                </a:rPr>
                <a:t>Padavine</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638642" y="3640732"/>
              <a:ext cx="758285" cy="307777"/>
            </a:xfrm>
            <a:prstGeom prst="rect">
              <a:avLst/>
            </a:prstGeom>
            <a:noFill/>
          </p:spPr>
          <p:txBody>
            <a:bodyPr wrap="none" rtlCol="0">
              <a:spAutoFit/>
            </a:bodyPr>
            <a:lstStyle/>
            <a:p>
              <a:pPr rtl="0"/>
              <a:r>
                <a:rPr lang="sr" sz="1400" dirty="0" smtClean="0"/>
                <a:t>Poplave</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572593" cy="307777"/>
            </a:xfrm>
            <a:prstGeom prst="rect">
              <a:avLst/>
            </a:prstGeom>
            <a:noFill/>
          </p:spPr>
          <p:txBody>
            <a:bodyPr wrap="none" rtlCol="0">
              <a:spAutoFit/>
            </a:bodyPr>
            <a:lstStyle/>
            <a:p>
              <a:pPr rtl="0"/>
              <a:r>
                <a:rPr lang="sr" sz="1400" dirty="0" smtClean="0">
                  <a:solidFill>
                    <a:schemeClr val="bg1">
                      <a:lumMod val="75000"/>
                    </a:schemeClr>
                  </a:solidFill>
                </a:rPr>
                <a:t>Oluje</a:t>
              </a:r>
              <a:endParaRPr lang="en-IE" sz="1400" dirty="0">
                <a:solidFill>
                  <a:schemeClr val="bg1">
                    <a:lumMod val="75000"/>
                  </a:schemeClr>
                </a:solidFill>
              </a:endParaRPr>
            </a:p>
          </p:txBody>
        </p:sp>
        <p:sp>
          <p:nvSpPr>
            <p:cNvPr id="19" name="TextBox 18">
              <a:extLst>
                <a:ext uri="{FF2B5EF4-FFF2-40B4-BE49-F238E27FC236}">
                  <a16:creationId xmlns:a16="http://schemas.microsoft.com/office/drawing/2014/main" id="{DA7F77CF-D74D-42B0-C203-1E09711C70FF}"/>
                </a:ext>
              </a:extLst>
            </p:cNvPr>
            <p:cNvSpPr txBox="1"/>
            <p:nvPr/>
          </p:nvSpPr>
          <p:spPr>
            <a:xfrm>
              <a:off x="1220604" y="4635641"/>
              <a:ext cx="1746953" cy="307777"/>
            </a:xfrm>
            <a:prstGeom prst="rect">
              <a:avLst/>
            </a:prstGeom>
            <a:noFill/>
          </p:spPr>
          <p:txBody>
            <a:bodyPr wrap="none" rtlCol="0">
              <a:spAutoFit/>
            </a:bodyPr>
            <a:lstStyle/>
            <a:p>
              <a:pPr rtl="0"/>
              <a:r>
                <a:rPr lang="sr" sz="1400" dirty="0" smtClean="0">
                  <a:solidFill>
                    <a:schemeClr val="bg1">
                      <a:lumMod val="75000"/>
                    </a:schemeClr>
                  </a:solidFill>
                </a:rPr>
                <a:t>Podizanje nivoa mora</a:t>
              </a:r>
              <a:endParaRPr lang="en-IE" sz="1400" dirty="0">
                <a:solidFill>
                  <a:schemeClr val="bg1">
                    <a:lumMod val="75000"/>
                  </a:schemeClr>
                </a:solidFill>
              </a:endParaRPr>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851148" cy="307777"/>
            </a:xfrm>
            <a:prstGeom prst="rect">
              <a:avLst/>
            </a:prstGeom>
            <a:noFill/>
          </p:spPr>
          <p:txBody>
            <a:bodyPr wrap="none" rtlCol="0">
              <a:spAutoFit/>
            </a:bodyPr>
            <a:lstStyle/>
            <a:p>
              <a:pPr rtl="0"/>
              <a:r>
                <a:rPr lang="sr" sz="1400" dirty="0" smtClean="0">
                  <a:solidFill>
                    <a:schemeClr val="bg1">
                      <a:lumMod val="75000"/>
                    </a:schemeClr>
                  </a:solidFill>
                </a:rPr>
                <a:t>Promena klime okeana</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3065776" cy="307777"/>
            </a:xfrm>
            <a:prstGeom prst="rect">
              <a:avLst/>
            </a:prstGeom>
            <a:noFill/>
          </p:spPr>
          <p:txBody>
            <a:bodyPr wrap="none" rtlCol="0">
              <a:spAutoFit/>
            </a:bodyPr>
            <a:lstStyle/>
            <a:p>
              <a:pPr rtl="0"/>
              <a:r>
                <a:rPr lang="sr" sz="1400" dirty="0" smtClean="0"/>
                <a:t>Prirodna promena zemljišnog pokrivača</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2332883" cy="307777"/>
            </a:xfrm>
            <a:prstGeom prst="rect">
              <a:avLst/>
            </a:prstGeom>
            <a:noFill/>
          </p:spPr>
          <p:txBody>
            <a:bodyPr wrap="none" rtlCol="0">
              <a:spAutoFit/>
            </a:bodyPr>
            <a:lstStyle/>
            <a:p>
              <a:r>
                <a:rPr lang="en-US" sz="1400" dirty="0" err="1">
                  <a:solidFill>
                    <a:schemeClr val="bg1">
                      <a:lumMod val="75000"/>
                    </a:schemeClr>
                  </a:solidFill>
                </a:rPr>
                <a:t>Životinjska</a:t>
              </a:r>
              <a:r>
                <a:rPr lang="en-US" sz="1400" dirty="0">
                  <a:solidFill>
                    <a:schemeClr val="bg1">
                      <a:lumMod val="75000"/>
                    </a:schemeClr>
                  </a:solidFill>
                </a:rPr>
                <a:t> </a:t>
              </a:r>
              <a:r>
                <a:rPr lang="en-US" sz="1400" dirty="0" err="1">
                  <a:solidFill>
                    <a:schemeClr val="bg1">
                      <a:lumMod val="75000"/>
                    </a:schemeClr>
                  </a:solidFill>
                </a:rPr>
                <a:t>dlaka</a:t>
              </a:r>
              <a:r>
                <a:rPr lang="en-US" sz="1400" dirty="0">
                  <a:solidFill>
                    <a:schemeClr val="bg1">
                      <a:lumMod val="75000"/>
                    </a:schemeClr>
                  </a:solidFill>
                </a:rPr>
                <a:t>/</a:t>
              </a:r>
              <a:r>
                <a:rPr lang="en-US" sz="1400" dirty="0" err="1">
                  <a:solidFill>
                    <a:schemeClr val="bg1">
                      <a:lumMod val="75000"/>
                    </a:schemeClr>
                  </a:solidFill>
                </a:rPr>
                <a:t>krzno</a:t>
              </a:r>
              <a:r>
                <a:rPr lang="en-US" sz="1400" dirty="0">
                  <a:solidFill>
                    <a:schemeClr val="bg1">
                      <a:lumMod val="75000"/>
                    </a:schemeClr>
                  </a:solidFill>
                </a:rPr>
                <a:t>/</a:t>
              </a:r>
              <a:r>
                <a:rPr lang="en-US" sz="1400" dirty="0" err="1">
                  <a:solidFill>
                    <a:schemeClr val="bg1">
                      <a:lumMod val="75000"/>
                    </a:schemeClr>
                  </a:solidFill>
                </a:rPr>
                <a:t>perut</a:t>
              </a:r>
              <a:endParaRPr lang="en-US"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076693" cy="307777"/>
            </a:xfrm>
            <a:prstGeom prst="rect">
              <a:avLst/>
            </a:prstGeom>
            <a:noFill/>
          </p:spPr>
          <p:txBody>
            <a:bodyPr wrap="none" rtlCol="0">
              <a:spAutoFit/>
            </a:bodyPr>
            <a:lstStyle/>
            <a:p>
              <a:r>
                <a:rPr lang="en-US" sz="1400" dirty="0" err="1"/>
                <a:t>Kontakt</a:t>
              </a:r>
              <a:r>
                <a:rPr lang="en-US" sz="1400" dirty="0"/>
                <a:t>: </a:t>
              </a:r>
              <a:r>
                <a:rPr lang="en-US" sz="1400" dirty="0" err="1"/>
                <a:t>alergeni</a:t>
              </a:r>
              <a:r>
                <a:rPr lang="en-US" sz="1400" dirty="0"/>
                <a:t>, </a:t>
              </a:r>
              <a:r>
                <a:rPr lang="en-US" sz="1400" dirty="0" err="1"/>
                <a:t>patogeni</a:t>
              </a:r>
              <a:r>
                <a:rPr lang="en-US" sz="1400" dirty="0"/>
                <a:t>, </a:t>
              </a:r>
              <a:r>
                <a:rPr lang="en-US" sz="1400" dirty="0" err="1"/>
                <a:t>hrana</a:t>
              </a:r>
              <a:r>
                <a:rPr lang="en-US" sz="1400" dirty="0"/>
                <a:t>, </a:t>
              </a:r>
              <a:r>
                <a:rPr lang="en-US" sz="1400" dirty="0" err="1"/>
                <a:t>hemikalije</a:t>
              </a:r>
              <a:r>
                <a:rPr lang="en-US" sz="1400" dirty="0"/>
                <a:t>, </a:t>
              </a:r>
              <a:r>
                <a:rPr lang="en-US" sz="1400" dirty="0" err="1"/>
                <a:t>iritansi</a:t>
              </a:r>
              <a:endParaRPr lang="en-US"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445430" cy="307777"/>
            </a:xfrm>
            <a:prstGeom prst="rect">
              <a:avLst/>
            </a:prstGeom>
            <a:noFill/>
          </p:spPr>
          <p:txBody>
            <a:bodyPr wrap="none" rtlCol="0">
              <a:spAutoFit/>
            </a:bodyPr>
            <a:lstStyle/>
            <a:p>
              <a:r>
                <a:rPr lang="sv-SE" sz="1400" dirty="0">
                  <a:solidFill>
                    <a:schemeClr val="bg1">
                      <a:lumMod val="75000"/>
                    </a:schemeClr>
                  </a:solidFill>
                </a:rPr>
                <a:t>Kontaktni insekti: otrov, larve, grinje, paraziti</a:t>
              </a:r>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2097241" cy="307777"/>
            </a:xfrm>
            <a:prstGeom prst="rect">
              <a:avLst/>
            </a:prstGeom>
            <a:noFill/>
          </p:spPr>
          <p:txBody>
            <a:bodyPr wrap="none" rtlCol="0">
              <a:spAutoFit/>
            </a:bodyPr>
            <a:lstStyle/>
            <a:p>
              <a:r>
                <a:rPr lang="en-US" sz="1400" dirty="0" err="1"/>
                <a:t>Zagađenje</a:t>
              </a:r>
              <a:r>
                <a:rPr lang="en-US" sz="1400" dirty="0"/>
                <a:t> </a:t>
              </a:r>
              <a:r>
                <a:rPr lang="en-US" sz="1400" dirty="0" err="1"/>
                <a:t>vazduha</a:t>
              </a:r>
              <a:r>
                <a:rPr lang="en-US" sz="1400" dirty="0"/>
                <a:t> </a:t>
              </a:r>
              <a:r>
                <a:rPr lang="en-US" sz="1400" dirty="0" err="1"/>
                <a:t>gasom</a:t>
              </a:r>
              <a:endParaRPr lang="en-US"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82001"/>
              <a:ext cx="4174604" cy="276999"/>
            </a:xfrm>
            <a:prstGeom prst="rect">
              <a:avLst/>
            </a:prstGeom>
            <a:noFill/>
          </p:spPr>
          <p:txBody>
            <a:bodyPr wrap="none" rtlCol="0">
              <a:spAutoFit/>
            </a:bodyPr>
            <a:lstStyle/>
            <a:p>
              <a:r>
                <a:rPr lang="en-US" sz="1200" dirty="0" err="1">
                  <a:solidFill>
                    <a:schemeClr val="bg1">
                      <a:lumMod val="75000"/>
                    </a:schemeClr>
                  </a:solidFill>
                </a:rPr>
                <a:t>Fiziologija</a:t>
              </a:r>
              <a:r>
                <a:rPr lang="en-US" sz="1200" dirty="0">
                  <a:solidFill>
                    <a:schemeClr val="bg1">
                      <a:lumMod val="75000"/>
                    </a:schemeClr>
                  </a:solidFill>
                </a:rPr>
                <a:t> </a:t>
              </a:r>
              <a:r>
                <a:rPr lang="en-US" sz="1200" dirty="0" err="1">
                  <a:solidFill>
                    <a:schemeClr val="bg1">
                      <a:lumMod val="75000"/>
                    </a:schemeClr>
                  </a:solidFill>
                </a:rPr>
                <a:t>čoveka</a:t>
              </a:r>
              <a:r>
                <a:rPr lang="en-US" sz="1200" dirty="0">
                  <a:solidFill>
                    <a:schemeClr val="bg1">
                      <a:lumMod val="75000"/>
                    </a:schemeClr>
                  </a:solidFill>
                </a:rPr>
                <a:t>: </a:t>
              </a:r>
              <a:r>
                <a:rPr lang="en-US" sz="1200" dirty="0" err="1">
                  <a:solidFill>
                    <a:schemeClr val="bg1">
                      <a:lumMod val="75000"/>
                    </a:schemeClr>
                  </a:solidFill>
                </a:rPr>
                <a:t>genetska</a:t>
              </a:r>
              <a:r>
                <a:rPr lang="en-US" sz="1200" dirty="0">
                  <a:solidFill>
                    <a:schemeClr val="bg1">
                      <a:lumMod val="75000"/>
                    </a:schemeClr>
                  </a:solidFill>
                </a:rPr>
                <a:t> </a:t>
              </a:r>
              <a:r>
                <a:rPr lang="en-US" sz="1200" dirty="0" err="1">
                  <a:solidFill>
                    <a:schemeClr val="bg1">
                      <a:lumMod val="75000"/>
                    </a:schemeClr>
                  </a:solidFill>
                </a:rPr>
                <a:t>predispozicija</a:t>
              </a:r>
              <a:r>
                <a:rPr lang="en-US" sz="1200" dirty="0">
                  <a:solidFill>
                    <a:schemeClr val="bg1">
                      <a:lumMod val="75000"/>
                    </a:schemeClr>
                  </a:solidFill>
                </a:rPr>
                <a:t>, </a:t>
              </a:r>
              <a:r>
                <a:rPr lang="en-US" sz="1200" dirty="0" err="1">
                  <a:solidFill>
                    <a:schemeClr val="bg1">
                      <a:lumMod val="75000"/>
                    </a:schemeClr>
                  </a:solidFill>
                </a:rPr>
                <a:t>hormonske</a:t>
              </a:r>
              <a:r>
                <a:rPr lang="en-US" sz="1200" dirty="0">
                  <a:solidFill>
                    <a:schemeClr val="bg1">
                      <a:lumMod val="75000"/>
                    </a:schemeClr>
                  </a:solidFill>
                </a:rPr>
                <a:t> </a:t>
              </a:r>
              <a:r>
                <a:rPr lang="en-US" sz="1200" dirty="0" err="1">
                  <a:solidFill>
                    <a:schemeClr val="bg1">
                      <a:lumMod val="75000"/>
                    </a:schemeClr>
                  </a:solidFill>
                </a:rPr>
                <a:t>promene</a:t>
              </a:r>
              <a:endParaRPr lang="en-US" sz="12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r>
                <a:rPr lang="en-US" sz="1400" dirty="0" err="1">
                  <a:solidFill>
                    <a:schemeClr val="bg1">
                      <a:lumMod val="75000"/>
                    </a:schemeClr>
                  </a:solidFill>
                </a:rPr>
                <a:t>Ljudske</a:t>
              </a:r>
              <a:r>
                <a:rPr lang="en-US" sz="1400" dirty="0">
                  <a:solidFill>
                    <a:schemeClr val="bg1">
                      <a:lumMod val="75000"/>
                    </a:schemeClr>
                  </a:solidFill>
                </a:rPr>
                <a:t> </a:t>
              </a:r>
              <a:r>
                <a:rPr lang="en-US" sz="1400" dirty="0" err="1">
                  <a:solidFill>
                    <a:schemeClr val="bg1">
                      <a:lumMod val="75000"/>
                    </a:schemeClr>
                  </a:solidFill>
                </a:rPr>
                <a:t>migracije</a:t>
              </a:r>
              <a:endParaRPr lang="en-US" sz="1400" dirty="0">
                <a:solidFill>
                  <a:schemeClr val="bg1">
                    <a:lumMod val="75000"/>
                  </a:schemeClr>
                </a:solidFill>
              </a:endParaRPr>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r>
                <a:rPr lang="en-US" sz="1400" dirty="0" err="1">
                  <a:solidFill>
                    <a:schemeClr val="bg1">
                      <a:lumMod val="75000"/>
                    </a:schemeClr>
                  </a:solidFill>
                </a:rPr>
                <a:t>Psihološki</a:t>
              </a:r>
              <a:r>
                <a:rPr lang="en-US" sz="1400" dirty="0">
                  <a:solidFill>
                    <a:schemeClr val="bg1">
                      <a:lumMod val="75000"/>
                    </a:schemeClr>
                  </a:solidFill>
                </a:rPr>
                <a:t> </a:t>
              </a:r>
              <a:r>
                <a:rPr lang="en-US" sz="1400" dirty="0" err="1">
                  <a:solidFill>
                    <a:schemeClr val="bg1">
                      <a:lumMod val="75000"/>
                    </a:schemeClr>
                  </a:solidFill>
                </a:rPr>
                <a:t>efekti</a:t>
              </a:r>
              <a:r>
                <a:rPr lang="en-US" sz="1400" dirty="0">
                  <a:solidFill>
                    <a:schemeClr val="bg1">
                      <a:lumMod val="75000"/>
                    </a:schemeClr>
                  </a:solidFill>
                </a:rPr>
                <a:t>: </a:t>
              </a:r>
              <a:r>
                <a:rPr lang="en-US" sz="1400" dirty="0" err="1">
                  <a:solidFill>
                    <a:schemeClr val="bg1">
                      <a:lumMod val="75000"/>
                    </a:schemeClr>
                  </a:solidFill>
                </a:rPr>
                <a:t>stres</a:t>
              </a:r>
              <a:r>
                <a:rPr lang="en-US" sz="1400" dirty="0">
                  <a:solidFill>
                    <a:schemeClr val="bg1">
                      <a:lumMod val="75000"/>
                    </a:schemeClr>
                  </a:solidFill>
                </a:rPr>
                <a:t>, </a:t>
              </a:r>
              <a:r>
                <a:rPr lang="en-US" sz="1400" dirty="0" err="1">
                  <a:solidFill>
                    <a:schemeClr val="bg1">
                      <a:lumMod val="75000"/>
                    </a:schemeClr>
                  </a:solidFill>
                </a:rPr>
                <a:t>psihodermalni</a:t>
              </a:r>
              <a:r>
                <a:rPr lang="en-US" sz="1400" dirty="0">
                  <a:solidFill>
                    <a:schemeClr val="bg1">
                      <a:lumMod val="75000"/>
                    </a:schemeClr>
                  </a:solidFill>
                </a:rPr>
                <a:t> </a:t>
              </a:r>
              <a:r>
                <a:rPr lang="en-US" sz="1400" dirty="0" err="1">
                  <a:solidFill>
                    <a:schemeClr val="bg1">
                      <a:lumMod val="75000"/>
                    </a:schemeClr>
                  </a:solidFill>
                </a:rPr>
                <a:t>faktori</a:t>
              </a:r>
              <a:endParaRPr lang="en-US" sz="1400" dirty="0">
                <a:solidFill>
                  <a:schemeClr val="bg1">
                    <a:lumMod val="75000"/>
                  </a:schemeClr>
                </a:solidFill>
              </a:endParaRPr>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523220"/>
            </a:xfrm>
            <a:prstGeom prst="rect">
              <a:avLst/>
            </a:prstGeom>
            <a:noFill/>
          </p:spPr>
          <p:txBody>
            <a:bodyPr wrap="square" rtlCol="0">
              <a:spAutoFit/>
            </a:bodyPr>
            <a:lstStyle/>
            <a:p>
              <a:r>
                <a:rPr lang="en-US" sz="1400" dirty="0" err="1"/>
                <a:t>Ljudsko</a:t>
              </a:r>
              <a:r>
                <a:rPr lang="en-US" sz="1400" dirty="0"/>
                <a:t> </a:t>
              </a:r>
              <a:r>
                <a:rPr lang="en-US" sz="1400" dirty="0" err="1"/>
                <a:t>fizičko</a:t>
              </a:r>
              <a:r>
                <a:rPr lang="en-US" sz="1400" dirty="0"/>
                <a:t> </a:t>
              </a:r>
              <a:r>
                <a:rPr lang="en-US" sz="1400" dirty="0" err="1"/>
                <a:t>okruženje</a:t>
              </a:r>
              <a:r>
                <a:rPr lang="en-US" sz="1400" dirty="0"/>
                <a:t>: </a:t>
              </a:r>
              <a:r>
                <a:rPr lang="en-US" sz="1400" dirty="0" err="1"/>
                <a:t>sunce</a:t>
              </a:r>
              <a:r>
                <a:rPr lang="en-US" sz="1400" dirty="0"/>
                <a:t>, </a:t>
              </a:r>
              <a:r>
                <a:rPr lang="en-US" sz="1400" dirty="0" err="1"/>
                <a:t>toplota</a:t>
              </a:r>
              <a:r>
                <a:rPr lang="en-US" sz="1400" dirty="0"/>
                <a:t>, </a:t>
              </a:r>
              <a:r>
                <a:rPr lang="en-US" sz="1400" dirty="0" err="1"/>
                <a:t>hladnoća</a:t>
              </a:r>
              <a:endParaRPr lang="en-US"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r>
                <a:rPr lang="en-US" sz="1400" dirty="0" err="1">
                  <a:solidFill>
                    <a:schemeClr val="bg1">
                      <a:lumMod val="75000"/>
                    </a:schemeClr>
                  </a:solidFill>
                </a:rPr>
                <a:t>Nebiološke</a:t>
              </a:r>
              <a:r>
                <a:rPr lang="en-US" sz="1400" dirty="0">
                  <a:solidFill>
                    <a:schemeClr val="bg1">
                      <a:lumMod val="75000"/>
                    </a:schemeClr>
                  </a:solidFill>
                </a:rPr>
                <a:t> </a:t>
              </a:r>
              <a:r>
                <a:rPr lang="en-US" sz="1400" dirty="0" err="1">
                  <a:solidFill>
                    <a:schemeClr val="bg1">
                      <a:lumMod val="75000"/>
                    </a:schemeClr>
                  </a:solidFill>
                </a:rPr>
                <a:t>čestice</a:t>
              </a:r>
              <a:r>
                <a:rPr lang="en-US" sz="1400" dirty="0">
                  <a:solidFill>
                    <a:schemeClr val="bg1">
                      <a:lumMod val="75000"/>
                    </a:schemeClr>
                  </a:solidFill>
                </a:rPr>
                <a:t> u </a:t>
              </a:r>
              <a:r>
                <a:rPr lang="en-US" sz="1400" dirty="0" err="1">
                  <a:solidFill>
                    <a:schemeClr val="bg1">
                      <a:lumMod val="75000"/>
                    </a:schemeClr>
                  </a:solidFill>
                </a:rPr>
                <a:t>vazduhu</a:t>
              </a:r>
              <a:r>
                <a:rPr lang="en-US" sz="1400" dirty="0">
                  <a:solidFill>
                    <a:schemeClr val="bg1">
                      <a:lumMod val="75000"/>
                    </a:schemeClr>
                  </a:solidFill>
                </a:rPr>
                <a:t>: </a:t>
              </a:r>
              <a:r>
                <a:rPr lang="en-US" sz="1400" dirty="0" err="1">
                  <a:solidFill>
                    <a:schemeClr val="bg1">
                      <a:lumMod val="75000"/>
                    </a:schemeClr>
                  </a:solidFill>
                </a:rPr>
                <a:t>pesak</a:t>
              </a:r>
              <a:r>
                <a:rPr lang="en-US" sz="1400" dirty="0">
                  <a:solidFill>
                    <a:schemeClr val="bg1">
                      <a:lumMod val="75000"/>
                    </a:schemeClr>
                  </a:solidFill>
                </a:rPr>
                <a:t>, </a:t>
              </a:r>
              <a:r>
                <a:rPr lang="en-US" sz="1400" dirty="0" err="1">
                  <a:solidFill>
                    <a:schemeClr val="bg1">
                      <a:lumMod val="75000"/>
                    </a:schemeClr>
                  </a:solidFill>
                </a:rPr>
                <a:t>prašina</a:t>
              </a:r>
              <a:r>
                <a:rPr lang="en-US" sz="1400" dirty="0">
                  <a:solidFill>
                    <a:schemeClr val="bg1">
                      <a:lumMod val="75000"/>
                    </a:schemeClr>
                  </a:solidFill>
                </a:rPr>
                <a:t>, dim, PM</a:t>
              </a:r>
              <a:r>
                <a:rPr lang="en-US" sz="1400" baseline="-25000" dirty="0">
                  <a:solidFill>
                    <a:schemeClr val="bg1">
                      <a:lumMod val="75000"/>
                    </a:schemeClr>
                  </a:solidFill>
                </a:rPr>
                <a:t>2.5</a:t>
              </a: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r>
                <a:rPr lang="en-US" sz="1400" dirty="0" err="1">
                  <a:solidFill>
                    <a:schemeClr val="bg1">
                      <a:lumMod val="75000"/>
                    </a:schemeClr>
                  </a:solidFill>
                </a:rPr>
                <a:t>Način</a:t>
              </a:r>
              <a:r>
                <a:rPr lang="en-US" sz="1400" dirty="0">
                  <a:solidFill>
                    <a:schemeClr val="bg1">
                      <a:lumMod val="75000"/>
                    </a:schemeClr>
                  </a:solidFill>
                </a:rPr>
                <a:t> </a:t>
              </a:r>
              <a:r>
                <a:rPr lang="en-US" sz="1400" dirty="0" err="1">
                  <a:solidFill>
                    <a:schemeClr val="bg1">
                      <a:lumMod val="75000"/>
                    </a:schemeClr>
                  </a:solidFill>
                </a:rPr>
                <a:t>života</a:t>
              </a:r>
              <a:r>
                <a:rPr lang="en-US" sz="1400" dirty="0">
                  <a:solidFill>
                    <a:schemeClr val="bg1">
                      <a:lumMod val="75000"/>
                    </a:schemeClr>
                  </a:solidFill>
                </a:rPr>
                <a:t>: </a:t>
              </a:r>
              <a:r>
                <a:rPr lang="en-US" sz="1400" dirty="0" err="1">
                  <a:solidFill>
                    <a:schemeClr val="bg1">
                      <a:lumMod val="75000"/>
                    </a:schemeClr>
                  </a:solidFill>
                </a:rPr>
                <a:t>vežbanje</a:t>
              </a:r>
              <a:r>
                <a:rPr lang="en-US" sz="1400" dirty="0">
                  <a:solidFill>
                    <a:schemeClr val="bg1">
                      <a:lumMod val="75000"/>
                    </a:schemeClr>
                  </a:solidFill>
                </a:rPr>
                <a:t>, </a:t>
              </a:r>
              <a:r>
                <a:rPr lang="en-US" sz="1400" dirty="0" err="1">
                  <a:solidFill>
                    <a:schemeClr val="bg1">
                      <a:lumMod val="75000"/>
                    </a:schemeClr>
                  </a:solidFill>
                </a:rPr>
                <a:t>dijeta</a:t>
              </a:r>
              <a:r>
                <a:rPr lang="en-US" sz="1400" dirty="0">
                  <a:solidFill>
                    <a:schemeClr val="bg1">
                      <a:lumMod val="75000"/>
                    </a:schemeClr>
                  </a:solidFill>
                </a:rPr>
                <a:t>, </a:t>
              </a:r>
              <a:r>
                <a:rPr lang="en-US" sz="1400" dirty="0" err="1">
                  <a:solidFill>
                    <a:schemeClr val="bg1">
                      <a:lumMod val="75000"/>
                    </a:schemeClr>
                  </a:solidFill>
                </a:rPr>
                <a:t>pušenje</a:t>
              </a:r>
              <a:endParaRPr lang="en-US" sz="1400" dirty="0">
                <a:solidFill>
                  <a:schemeClr val="bg1">
                    <a:lumMod val="75000"/>
                  </a:schemeClr>
                </a:solidFill>
              </a:endParaRPr>
            </a:p>
          </p:txBody>
        </p:sp>
        <p:cxnSp>
          <p:nvCxnSpPr>
            <p:cNvPr id="58" name="Straight Arrow Connector 57">
              <a:extLst>
                <a:ext uri="{FF2B5EF4-FFF2-40B4-BE49-F238E27FC236}">
                  <a16:creationId xmlns:a16="http://schemas.microsoft.com/office/drawing/2014/main" id="{31623420-19D2-5BA8-7CCB-1273D69A1209}"/>
                </a:ext>
              </a:extLst>
            </p:cNvPr>
            <p:cNvCxnSpPr>
              <a:cxnSpLocks/>
              <a:endCxn id="32" idx="1"/>
            </p:cNvCxnSpPr>
            <p:nvPr/>
          </p:nvCxnSpPr>
          <p:spPr>
            <a:xfrm>
              <a:off x="2586000" y="1314000"/>
              <a:ext cx="4938943" cy="3138431"/>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r>
                <a:rPr lang="en-US" sz="1400" dirty="0" err="1">
                  <a:solidFill>
                    <a:schemeClr val="bg1">
                      <a:lumMod val="75000"/>
                    </a:schemeClr>
                  </a:solidFill>
                </a:rPr>
                <a:t>Biološke</a:t>
              </a:r>
              <a:r>
                <a:rPr lang="en-US" sz="1400" dirty="0">
                  <a:solidFill>
                    <a:schemeClr val="bg1">
                      <a:lumMod val="75000"/>
                    </a:schemeClr>
                  </a:solidFill>
                </a:rPr>
                <a:t> </a:t>
              </a:r>
              <a:r>
                <a:rPr lang="en-US" sz="1400" dirty="0" err="1">
                  <a:solidFill>
                    <a:schemeClr val="bg1">
                      <a:lumMod val="75000"/>
                    </a:schemeClr>
                  </a:solidFill>
                </a:rPr>
                <a:t>čestice</a:t>
              </a:r>
              <a:r>
                <a:rPr lang="en-US" sz="1400" dirty="0">
                  <a:solidFill>
                    <a:schemeClr val="bg1">
                      <a:lumMod val="75000"/>
                    </a:schemeClr>
                  </a:solidFill>
                </a:rPr>
                <a:t> u </a:t>
              </a:r>
              <a:r>
                <a:rPr lang="en-US" sz="1400" dirty="0" err="1">
                  <a:solidFill>
                    <a:schemeClr val="bg1">
                      <a:lumMod val="75000"/>
                    </a:schemeClr>
                  </a:solidFill>
                </a:rPr>
                <a:t>vazduhu</a:t>
              </a:r>
              <a:r>
                <a:rPr lang="en-US" sz="1400" dirty="0">
                  <a:solidFill>
                    <a:schemeClr val="bg1">
                      <a:lumMod val="75000"/>
                    </a:schemeClr>
                  </a:solidFill>
                </a:rPr>
                <a:t>: </a:t>
              </a:r>
              <a:r>
                <a:rPr lang="en-US" sz="1400" dirty="0" err="1">
                  <a:solidFill>
                    <a:schemeClr val="bg1">
                      <a:lumMod val="75000"/>
                    </a:schemeClr>
                  </a:solidFill>
                </a:rPr>
                <a:t>polen</a:t>
              </a:r>
              <a:r>
                <a:rPr lang="en-US" sz="1400" dirty="0">
                  <a:solidFill>
                    <a:schemeClr val="bg1">
                      <a:lumMod val="75000"/>
                    </a:schemeClr>
                  </a:solidFill>
                </a:rPr>
                <a:t>, spore</a:t>
              </a:r>
            </a:p>
          </p:txBody>
        </p:sp>
        <p:cxnSp>
          <p:nvCxnSpPr>
            <p:cNvPr id="91" name="Straight Arrow Connector 90">
              <a:extLst>
                <a:ext uri="{FF2B5EF4-FFF2-40B4-BE49-F238E27FC236}">
                  <a16:creationId xmlns:a16="http://schemas.microsoft.com/office/drawing/2014/main" id="{53EA2139-09CA-D363-5D86-1EF55F32E987}"/>
                </a:ext>
              </a:extLst>
            </p:cNvPr>
            <p:cNvCxnSpPr>
              <a:cxnSpLocks/>
              <a:stCxn id="10" idx="3"/>
              <a:endCxn id="23" idx="1"/>
            </p:cNvCxnSpPr>
            <p:nvPr/>
          </p:nvCxnSpPr>
          <p:spPr>
            <a:xfrm>
              <a:off x="2079724" y="1742778"/>
              <a:ext cx="5448723" cy="104891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endCxn id="32" idx="1"/>
            </p:cNvCxnSpPr>
            <p:nvPr/>
          </p:nvCxnSpPr>
          <p:spPr>
            <a:xfrm>
              <a:off x="2766000" y="2220596"/>
              <a:ext cx="4758943" cy="2231835"/>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23" idx="1"/>
            </p:cNvCxnSpPr>
            <p:nvPr/>
          </p:nvCxnSpPr>
          <p:spPr>
            <a:xfrm flipV="1">
              <a:off x="2024517" y="2791695"/>
              <a:ext cx="5503930" cy="504042"/>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endCxn id="23" idx="1"/>
            </p:cNvCxnSpPr>
            <p:nvPr/>
          </p:nvCxnSpPr>
          <p:spPr>
            <a:xfrm flipV="1">
              <a:off x="2506982" y="2791695"/>
              <a:ext cx="5021465" cy="95476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endCxn id="32" idx="1"/>
            </p:cNvCxnSpPr>
            <p:nvPr/>
          </p:nvCxnSpPr>
          <p:spPr>
            <a:xfrm flipV="1">
              <a:off x="3756000" y="4452431"/>
              <a:ext cx="3768943" cy="1278141"/>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6" name="Flowchart: Connector 35">
              <a:extLst>
                <a:ext uri="{FF2B5EF4-FFF2-40B4-BE49-F238E27FC236}">
                  <a16:creationId xmlns:a16="http://schemas.microsoft.com/office/drawing/2014/main" id="{41D08753-7E96-1D35-6809-13F2730E11A1}"/>
                </a:ext>
              </a:extLst>
            </p:cNvPr>
            <p:cNvSpPr/>
            <p:nvPr/>
          </p:nvSpPr>
          <p:spPr>
            <a:xfrm>
              <a:off x="7469075" y="4285776"/>
              <a:ext cx="113314"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7" name="TextBox 36">
              <a:extLst>
                <a:ext uri="{FF2B5EF4-FFF2-40B4-BE49-F238E27FC236}">
                  <a16:creationId xmlns:a16="http://schemas.microsoft.com/office/drawing/2014/main" id="{5800F9CD-767A-5EEE-8010-5637FAE1B78E}"/>
                </a:ext>
              </a:extLst>
            </p:cNvPr>
            <p:cNvSpPr txBox="1"/>
            <p:nvPr/>
          </p:nvSpPr>
          <p:spPr>
            <a:xfrm>
              <a:off x="315004" y="6138759"/>
              <a:ext cx="5563254" cy="276999"/>
            </a:xfrm>
            <a:prstGeom prst="rect">
              <a:avLst/>
            </a:prstGeom>
            <a:noFill/>
          </p:spPr>
          <p:txBody>
            <a:bodyPr wrap="none" rtlCol="0">
              <a:spAutoFit/>
            </a:bodyPr>
            <a:lstStyle/>
            <a:p>
              <a:r>
                <a:rPr lang="en-US" sz="1200" dirty="0"/>
                <a:t>* </a:t>
              </a:r>
              <a:r>
                <a:rPr lang="en-US" sz="1200" dirty="0" err="1"/>
                <a:t>Stavke</a:t>
              </a:r>
              <a:r>
                <a:rPr lang="en-US" sz="1200" dirty="0"/>
                <a:t> u </a:t>
              </a:r>
              <a:r>
                <a:rPr lang="en-US" sz="1200" dirty="0" err="1"/>
                <a:t>sivoj</a:t>
              </a:r>
              <a:r>
                <a:rPr lang="en-US" sz="1200" dirty="0"/>
                <a:t> </a:t>
              </a:r>
              <a:r>
                <a:rPr lang="en-US" sz="1200" dirty="0" err="1"/>
                <a:t>boji</a:t>
              </a:r>
              <a:r>
                <a:rPr lang="en-US" sz="1200" dirty="0"/>
                <a:t> </a:t>
              </a:r>
              <a:r>
                <a:rPr lang="en-US" sz="1200" dirty="0" err="1"/>
                <a:t>nisu</a:t>
              </a:r>
              <a:r>
                <a:rPr lang="en-US" sz="1200" dirty="0"/>
                <a:t> </a:t>
              </a:r>
              <a:r>
                <a:rPr lang="en-US" sz="1200" dirty="0" err="1"/>
                <a:t>opasnosti</a:t>
              </a:r>
              <a:r>
                <a:rPr lang="en-US" sz="1200" dirty="0"/>
                <a:t>/</a:t>
              </a:r>
              <a:r>
                <a:rPr lang="en-US" sz="1200" dirty="0" err="1"/>
                <a:t>uzroci</a:t>
              </a:r>
              <a:r>
                <a:rPr lang="en-US" sz="1200" dirty="0"/>
                <a:t>/</a:t>
              </a:r>
              <a:r>
                <a:rPr lang="en-US" sz="1200" dirty="0" err="1"/>
                <a:t>okidači</a:t>
              </a:r>
              <a:r>
                <a:rPr lang="en-US" sz="1200" dirty="0"/>
                <a:t> </a:t>
              </a:r>
              <a:r>
                <a:rPr lang="en-US" sz="1200" dirty="0" err="1"/>
                <a:t>za</a:t>
              </a:r>
              <a:r>
                <a:rPr lang="en-US" sz="1200" dirty="0"/>
                <a:t> </a:t>
              </a:r>
              <a:r>
                <a:rPr lang="en-US" sz="1200" dirty="0" err="1"/>
                <a:t>ovu</a:t>
              </a:r>
              <a:r>
                <a:rPr lang="en-US" sz="1200" dirty="0"/>
                <a:t> </a:t>
              </a:r>
              <a:r>
                <a:rPr lang="en-US" sz="1200" dirty="0" err="1"/>
                <a:t>vrstu</a:t>
              </a:r>
              <a:r>
                <a:rPr lang="en-US" sz="1200" dirty="0"/>
                <a:t> </a:t>
              </a:r>
              <a:r>
                <a:rPr lang="en-US" sz="1200" dirty="0" err="1"/>
                <a:t>bolesti</a:t>
              </a:r>
              <a:r>
                <a:rPr lang="en-US" sz="1200" dirty="0"/>
                <a:t> u </a:t>
              </a:r>
              <a:r>
                <a:rPr lang="en-US" sz="1200" dirty="0" err="1"/>
                <a:t>vezi</a:t>
              </a:r>
              <a:r>
                <a:rPr lang="en-US" sz="1200" dirty="0"/>
                <a:t> </a:t>
              </a:r>
              <a:r>
                <a:rPr lang="en-US" sz="1200" dirty="0" err="1"/>
                <a:t>sa</a:t>
              </a:r>
              <a:r>
                <a:rPr lang="en-US" sz="1200" dirty="0"/>
                <a:t> </a:t>
              </a:r>
              <a:r>
                <a:rPr lang="en-US" sz="1200" dirty="0" err="1"/>
                <a:t>klimom</a:t>
              </a:r>
              <a:endParaRPr lang="en-US" sz="1200" dirty="0"/>
            </a:p>
          </p:txBody>
        </p:sp>
        <p:sp>
          <p:nvSpPr>
            <p:cNvPr id="41" name="Flowchart: Connector 40">
              <a:extLst>
                <a:ext uri="{FF2B5EF4-FFF2-40B4-BE49-F238E27FC236}">
                  <a16:creationId xmlns:a16="http://schemas.microsoft.com/office/drawing/2014/main" id="{940CA504-9530-FF9A-6D45-8CE9469080B9}"/>
                </a:ext>
              </a:extLst>
            </p:cNvPr>
            <p:cNvSpPr/>
            <p:nvPr/>
          </p:nvSpPr>
          <p:spPr>
            <a:xfrm>
              <a:off x="7473429" y="2722588"/>
              <a:ext cx="113314"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2" name="Straight Arrow Connector 1">
              <a:extLst>
                <a:ext uri="{FF2B5EF4-FFF2-40B4-BE49-F238E27FC236}">
                  <a16:creationId xmlns:a16="http://schemas.microsoft.com/office/drawing/2014/main" id="{B26B05A4-732C-D7BE-B96C-E2F0F5DF7FEC}"/>
                </a:ext>
              </a:extLst>
            </p:cNvPr>
            <p:cNvCxnSpPr>
              <a:cxnSpLocks/>
            </p:cNvCxnSpPr>
            <p:nvPr/>
          </p:nvCxnSpPr>
          <p:spPr>
            <a:xfrm>
              <a:off x="2404487" y="2791695"/>
              <a:ext cx="5120456" cy="800876"/>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2816328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22514" y="118174"/>
            <a:ext cx="10903132" cy="889270"/>
          </a:xfrm>
        </p:spPr>
        <p:txBody>
          <a:bodyPr rtlCol="0">
            <a:normAutofit/>
          </a:bodyPr>
          <a:lstStyle/>
          <a:p>
            <a:pPr algn="ctr"/>
            <a:r>
              <a:rPr lang="en-US" sz="2800" dirty="0" err="1" smtClean="0">
                <a:solidFill>
                  <a:schemeClr val="tx1"/>
                </a:solidFill>
                <a:cs typeface="Arial" panose="020B0604020202020204" pitchFamily="34" charset="0"/>
              </a:rPr>
              <a:t>Sadašnje</a:t>
            </a:r>
            <a:r>
              <a:rPr lang="en-US" sz="2800" dirty="0" smtClean="0">
                <a:solidFill>
                  <a:schemeClr val="tx1"/>
                </a:solidFill>
                <a:cs typeface="Arial" panose="020B0604020202020204" pitchFamily="34" charset="0"/>
              </a:rPr>
              <a:t> </a:t>
            </a:r>
            <a:r>
              <a:rPr lang="en-US" sz="2800" dirty="0" err="1">
                <a:solidFill>
                  <a:schemeClr val="tx1"/>
                </a:solidFill>
                <a:cs typeface="Arial" panose="020B0604020202020204" pitchFamily="34" charset="0"/>
              </a:rPr>
              <a:t>stanje</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znanja</a:t>
            </a:r>
            <a:r>
              <a:rPr lang="en-US" sz="2800" dirty="0">
                <a:solidFill>
                  <a:schemeClr val="tx1"/>
                </a:solidFill>
                <a:cs typeface="Arial" panose="020B0604020202020204" pitchFamily="34" charset="0"/>
              </a:rPr>
              <a:t> o </a:t>
            </a:r>
            <a:r>
              <a:rPr lang="en-US" sz="2800" dirty="0" err="1">
                <a:solidFill>
                  <a:schemeClr val="tx1"/>
                </a:solidFill>
                <a:cs typeface="Arial" panose="020B0604020202020204" pitchFamily="34" charset="0"/>
              </a:rPr>
              <a:t>efektima</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klimatskih</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promena</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na</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alergije</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i</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kožne</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bolesti</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224000"/>
            <a:ext cx="5628564" cy="4950000"/>
          </a:xfrm>
        </p:spPr>
        <p:txBody>
          <a:bodyPr rtlCol="0">
            <a:normAutofit/>
          </a:bodyPr>
          <a:lstStyle/>
          <a:p>
            <a:pPr marL="0" indent="0">
              <a:buNone/>
            </a:pPr>
            <a:r>
              <a:rPr lang="en-US" sz="2000" u="sng" dirty="0" err="1" smtClean="0">
                <a:solidFill>
                  <a:srgbClr val="0070C0"/>
                </a:solidFill>
              </a:rPr>
              <a:t>Alergijske</a:t>
            </a:r>
            <a:r>
              <a:rPr lang="en-US" sz="2000" u="sng" dirty="0" smtClean="0">
                <a:solidFill>
                  <a:srgbClr val="0070C0"/>
                </a:solidFill>
              </a:rPr>
              <a:t> </a:t>
            </a:r>
            <a:r>
              <a:rPr lang="en-US" sz="2000" u="sng" dirty="0" err="1">
                <a:solidFill>
                  <a:srgbClr val="0070C0"/>
                </a:solidFill>
              </a:rPr>
              <a:t>bolesti</a:t>
            </a:r>
            <a:r>
              <a:rPr lang="en-US" sz="2000" u="sng" dirty="0">
                <a:solidFill>
                  <a:srgbClr val="0070C0"/>
                </a:solidFill>
              </a:rPr>
              <a:t> </a:t>
            </a:r>
          </a:p>
          <a:p>
            <a:pPr marL="0" indent="0">
              <a:buNone/>
            </a:pPr>
            <a:endParaRPr lang="en-US" sz="2000" u="sng" dirty="0">
              <a:solidFill>
                <a:srgbClr val="0070C0"/>
              </a:solidFill>
            </a:endParaRPr>
          </a:p>
          <a:p>
            <a:pPr marL="0" indent="0">
              <a:buNone/>
            </a:pPr>
            <a:r>
              <a:rPr lang="en-US" sz="2000" u="sng" dirty="0">
                <a:solidFill>
                  <a:srgbClr val="0070C0"/>
                </a:solidFill>
              </a:rPr>
              <a:t> </a:t>
            </a:r>
          </a:p>
        </p:txBody>
      </p:sp>
      <p:grpSp>
        <p:nvGrpSpPr>
          <p:cNvPr id="14" name="Group 13">
            <a:extLst>
              <a:ext uri="{FF2B5EF4-FFF2-40B4-BE49-F238E27FC236}">
                <a16:creationId xmlns:a16="http://schemas.microsoft.com/office/drawing/2014/main" id="{7C5640E1-129E-FC0F-E99E-351EE3EFA1E6}"/>
              </a:ext>
            </a:extLst>
          </p:cNvPr>
          <p:cNvGrpSpPr/>
          <p:nvPr/>
        </p:nvGrpSpPr>
        <p:grpSpPr>
          <a:xfrm>
            <a:off x="3539696" y="1359000"/>
            <a:ext cx="8166192" cy="4682889"/>
            <a:chOff x="3991325" y="1449000"/>
            <a:chExt cx="7724887" cy="4367889"/>
          </a:xfrm>
        </p:grpSpPr>
        <p:pic>
          <p:nvPicPr>
            <p:cNvPr id="5" name="Picture 4">
              <a:extLst>
                <a:ext uri="{FF2B5EF4-FFF2-40B4-BE49-F238E27FC236}">
                  <a16:creationId xmlns:a16="http://schemas.microsoft.com/office/drawing/2014/main" id="{41CEBEE6-40AA-EE36-6B64-5259D6AF9083}"/>
                </a:ext>
              </a:extLst>
            </p:cNvPr>
            <p:cNvPicPr>
              <a:picLocks noChangeAspect="1"/>
            </p:cNvPicPr>
            <p:nvPr/>
          </p:nvPicPr>
          <p:blipFill>
            <a:blip r:embed="rId2"/>
            <a:stretch>
              <a:fillRect/>
            </a:stretch>
          </p:blipFill>
          <p:spPr>
            <a:xfrm rot="250026">
              <a:off x="3991325" y="1449000"/>
              <a:ext cx="4018200" cy="2260238"/>
            </a:xfrm>
            <a:prstGeom prst="rect">
              <a:avLst/>
            </a:prstGeom>
          </p:spPr>
        </p:pic>
        <p:pic>
          <p:nvPicPr>
            <p:cNvPr id="6" name="Picture 5">
              <a:extLst>
                <a:ext uri="{FF2B5EF4-FFF2-40B4-BE49-F238E27FC236}">
                  <a16:creationId xmlns:a16="http://schemas.microsoft.com/office/drawing/2014/main" id="{0BFF0BF6-1AD7-C6E9-A5DA-9E68AAB5F751}"/>
                </a:ext>
              </a:extLst>
            </p:cNvPr>
            <p:cNvPicPr>
              <a:picLocks noChangeAspect="1"/>
            </p:cNvPicPr>
            <p:nvPr/>
          </p:nvPicPr>
          <p:blipFill>
            <a:blip r:embed="rId3"/>
            <a:stretch>
              <a:fillRect/>
            </a:stretch>
          </p:blipFill>
          <p:spPr>
            <a:xfrm rot="21413290">
              <a:off x="4031850" y="3310432"/>
              <a:ext cx="4134890" cy="2480934"/>
            </a:xfrm>
            <a:prstGeom prst="rect">
              <a:avLst/>
            </a:prstGeom>
          </p:spPr>
        </p:pic>
        <p:pic>
          <p:nvPicPr>
            <p:cNvPr id="7" name="Picture 6">
              <a:extLst>
                <a:ext uri="{FF2B5EF4-FFF2-40B4-BE49-F238E27FC236}">
                  <a16:creationId xmlns:a16="http://schemas.microsoft.com/office/drawing/2014/main" id="{B9640822-EFCD-7AE5-BDA5-564FA46B8FCE}"/>
                </a:ext>
              </a:extLst>
            </p:cNvPr>
            <p:cNvPicPr>
              <a:picLocks noChangeAspect="1"/>
            </p:cNvPicPr>
            <p:nvPr/>
          </p:nvPicPr>
          <p:blipFill rotWithShape="1">
            <a:blip r:embed="rId4">
              <a:extLst>
                <a:ext uri="{28A0092B-C50C-407E-A947-70E740481C1C}">
                  <a14:useLocalDpi xmlns:a14="http://schemas.microsoft.com/office/drawing/2010/main" val="0"/>
                </a:ext>
              </a:extLst>
            </a:blip>
            <a:srcRect l="11016" r="11132" b="20283"/>
            <a:stretch/>
          </p:blipFill>
          <p:spPr>
            <a:xfrm>
              <a:off x="7896000" y="1607990"/>
              <a:ext cx="3820212" cy="2122459"/>
            </a:xfrm>
            <a:prstGeom prst="rect">
              <a:avLst/>
            </a:prstGeom>
          </p:spPr>
        </p:pic>
        <p:pic>
          <p:nvPicPr>
            <p:cNvPr id="10" name="Picture 9">
              <a:extLst>
                <a:ext uri="{FF2B5EF4-FFF2-40B4-BE49-F238E27FC236}">
                  <a16:creationId xmlns:a16="http://schemas.microsoft.com/office/drawing/2014/main" id="{C638D0B1-63AF-65B2-51A1-0D5FB7E25733}"/>
                </a:ext>
              </a:extLst>
            </p:cNvPr>
            <p:cNvPicPr>
              <a:picLocks noChangeAspect="1"/>
            </p:cNvPicPr>
            <p:nvPr/>
          </p:nvPicPr>
          <p:blipFill rotWithShape="1">
            <a:blip r:embed="rId5"/>
            <a:srcRect l="2860" t="2824" r="1863"/>
            <a:stretch/>
          </p:blipFill>
          <p:spPr>
            <a:xfrm rot="337480">
              <a:off x="7774273" y="3612028"/>
              <a:ext cx="3843140" cy="2204861"/>
            </a:xfrm>
            <a:prstGeom prst="rect">
              <a:avLst/>
            </a:prstGeom>
          </p:spPr>
        </p:pic>
      </p:grpSp>
      <p:sp>
        <p:nvSpPr>
          <p:cNvPr id="13" name="TextBox 12">
            <a:extLst>
              <a:ext uri="{FF2B5EF4-FFF2-40B4-BE49-F238E27FC236}">
                <a16:creationId xmlns:a16="http://schemas.microsoft.com/office/drawing/2014/main" id="{0D5A3FB2-84F7-1461-C8DD-1625180B8D60}"/>
              </a:ext>
            </a:extLst>
          </p:cNvPr>
          <p:cNvSpPr txBox="1"/>
          <p:nvPr/>
        </p:nvSpPr>
        <p:spPr>
          <a:xfrm>
            <a:off x="242240" y="3251643"/>
            <a:ext cx="3017181" cy="1432956"/>
          </a:xfrm>
          <a:prstGeom prst="rect">
            <a:avLst/>
          </a:prstGeom>
          <a:noFill/>
        </p:spPr>
        <p:txBody>
          <a:bodyPr wrap="square" rtlCol="0">
            <a:spAutoFit/>
          </a:bodyPr>
          <a:lstStyle/>
          <a:p>
            <a:pPr algn="ctr">
              <a:lnSpc>
                <a:spcPct val="110000"/>
              </a:lnSpc>
            </a:pPr>
            <a:r>
              <a:rPr lang="en-US" sz="1600" i="1" dirty="0" err="1">
                <a:solidFill>
                  <a:srgbClr val="0070C0"/>
                </a:solidFill>
                <a:cs typeface="Arial" panose="020B0604020202020204" pitchFamily="34" charset="0"/>
              </a:rPr>
              <a:t>maj</a:t>
            </a:r>
            <a:r>
              <a:rPr lang="en-US" sz="1600" i="1" dirty="0">
                <a:solidFill>
                  <a:srgbClr val="0070C0"/>
                </a:solidFill>
                <a:cs typeface="Arial" panose="020B0604020202020204" pitchFamily="34" charset="0"/>
              </a:rPr>
              <a:t> 2023: </a:t>
            </a:r>
            <a:r>
              <a:rPr lang="en-US" sz="1600" i="1" dirty="0" err="1">
                <a:solidFill>
                  <a:srgbClr val="0070C0"/>
                </a:solidFill>
                <a:cs typeface="Arial" panose="020B0604020202020204" pitchFamily="34" charset="0"/>
              </a:rPr>
              <a:t>Šumski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požari</a:t>
            </a:r>
            <a:r>
              <a:rPr lang="en-US" sz="1600" i="1" dirty="0">
                <a:solidFill>
                  <a:srgbClr val="0070C0"/>
                </a:solidFill>
                <a:cs typeface="Arial" panose="020B0604020202020204" pitchFamily="34" charset="0"/>
              </a:rPr>
              <a:t> bez </a:t>
            </a:r>
            <a:r>
              <a:rPr lang="en-US" sz="1600" i="1" dirty="0" err="1">
                <a:solidFill>
                  <a:srgbClr val="0070C0"/>
                </a:solidFill>
                <a:cs typeface="Arial" panose="020B0604020202020204" pitchFamily="34" charset="0"/>
              </a:rPr>
              <a:t>presedana</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Alberti</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Kanadi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Ekstremaduri</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Španiji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uzrokuju</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povećano</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zagađenje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vazduha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na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ogromnim</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područjima</a:t>
            </a:r>
            <a:r>
              <a:rPr lang="en-US" sz="1600" i="1" dirty="0">
                <a:solidFill>
                  <a:srgbClr val="0070C0"/>
                </a:solidFill>
                <a:cs typeface="Arial" panose="020B0604020202020204" pitchFamily="34" charset="0"/>
              </a:rPr>
              <a:t>.</a:t>
            </a:r>
          </a:p>
        </p:txBody>
      </p:sp>
    </p:spTree>
    <p:extLst>
      <p:ext uri="{BB962C8B-B14F-4D97-AF65-F5344CB8AC3E}">
        <p14:creationId xmlns:p14="http://schemas.microsoft.com/office/powerpoint/2010/main" val="665353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D5A3FB2-84F7-1461-C8DD-1625180B8D60}"/>
              </a:ext>
            </a:extLst>
          </p:cNvPr>
          <p:cNvSpPr txBox="1"/>
          <p:nvPr/>
        </p:nvSpPr>
        <p:spPr>
          <a:xfrm>
            <a:off x="4971534" y="2707106"/>
            <a:ext cx="2538497" cy="954107"/>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maj</a:t>
            </a:r>
            <a:r>
              <a:rPr lang="en-US" sz="1400" i="1" dirty="0">
                <a:solidFill>
                  <a:srgbClr val="0070C0"/>
                </a:solidFill>
                <a:cs typeface="Arial" panose="020B0604020202020204" pitchFamily="34" charset="0"/>
              </a:rPr>
              <a:t> 2023: Region </a:t>
            </a:r>
            <a:r>
              <a:rPr lang="en-US" sz="1400" i="1" dirty="0" err="1">
                <a:solidFill>
                  <a:srgbClr val="0070C0"/>
                </a:solidFill>
                <a:cs typeface="Arial" panose="020B0604020202020204" pitchFamily="34" charset="0"/>
              </a:rPr>
              <a:t>Emilija-Romanja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pretrpeo</a:t>
            </a:r>
            <a:r>
              <a:rPr lang="en-US" sz="1400" i="1" dirty="0">
                <a:solidFill>
                  <a:srgbClr val="0070C0"/>
                </a:solidFill>
                <a:cs typeface="Arial" panose="020B0604020202020204" pitchFamily="34" charset="0"/>
              </a:rPr>
              <a:t> je </a:t>
            </a:r>
            <a:r>
              <a:rPr lang="en-US" sz="1400" i="1" dirty="0" err="1">
                <a:solidFill>
                  <a:srgbClr val="0070C0"/>
                </a:solidFill>
                <a:cs typeface="Arial" panose="020B0604020202020204" pitchFamily="34" charset="0"/>
              </a:rPr>
              <a:t>najveće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poplave</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Italiji</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poslednjih</a:t>
            </a:r>
            <a:r>
              <a:rPr lang="en-US" sz="1400" i="1" dirty="0">
                <a:solidFill>
                  <a:srgbClr val="0070C0"/>
                </a:solidFill>
                <a:cs typeface="Arial" panose="020B0604020202020204" pitchFamily="34" charset="0"/>
              </a:rPr>
              <a:t> 100 </a:t>
            </a:r>
            <a:r>
              <a:rPr lang="en-US" sz="1400" i="1" dirty="0" err="1">
                <a:solidFill>
                  <a:srgbClr val="0070C0"/>
                </a:solidFill>
                <a:cs typeface="Arial" panose="020B0604020202020204" pitchFamily="34" charset="0"/>
              </a:rPr>
              <a:t>godina</a:t>
            </a:r>
            <a:r>
              <a:rPr lang="en-US" sz="1400" i="1" dirty="0">
                <a:solidFill>
                  <a:srgbClr val="0070C0"/>
                </a:solidFill>
                <a:cs typeface="Arial" panose="020B0604020202020204" pitchFamily="34" charset="0"/>
              </a:rPr>
              <a:t>. </a:t>
            </a:r>
          </a:p>
        </p:txBody>
      </p:sp>
      <p:pic>
        <p:nvPicPr>
          <p:cNvPr id="15" name="Picture 14">
            <a:extLst>
              <a:ext uri="{FF2B5EF4-FFF2-40B4-BE49-F238E27FC236}">
                <a16:creationId xmlns:a16="http://schemas.microsoft.com/office/drawing/2014/main" id="{E1C5156C-FB98-CCB4-4027-B43546F8BF8A}"/>
              </a:ext>
            </a:extLst>
          </p:cNvPr>
          <p:cNvPicPr>
            <a:picLocks noChangeAspect="1"/>
          </p:cNvPicPr>
          <p:nvPr/>
        </p:nvPicPr>
        <p:blipFill>
          <a:blip r:embed="rId2"/>
          <a:stretch>
            <a:fillRect/>
          </a:stretch>
        </p:blipFill>
        <p:spPr>
          <a:xfrm>
            <a:off x="7671000" y="324000"/>
            <a:ext cx="3799612" cy="2025212"/>
          </a:xfrm>
          <a:prstGeom prst="rect">
            <a:avLst/>
          </a:prstGeom>
        </p:spPr>
      </p:pic>
      <p:pic>
        <p:nvPicPr>
          <p:cNvPr id="17" name="Picture 16">
            <a:extLst>
              <a:ext uri="{FF2B5EF4-FFF2-40B4-BE49-F238E27FC236}">
                <a16:creationId xmlns:a16="http://schemas.microsoft.com/office/drawing/2014/main" id="{42F8D3AB-DB96-F7AD-1B0A-DAF7C9A50EB1}"/>
              </a:ext>
            </a:extLst>
          </p:cNvPr>
          <p:cNvPicPr>
            <a:picLocks noChangeAspect="1"/>
          </p:cNvPicPr>
          <p:nvPr/>
        </p:nvPicPr>
        <p:blipFill>
          <a:blip r:embed="rId3"/>
          <a:stretch>
            <a:fillRect/>
          </a:stretch>
        </p:blipFill>
        <p:spPr>
          <a:xfrm>
            <a:off x="966000" y="234000"/>
            <a:ext cx="4223295" cy="2432434"/>
          </a:xfrm>
          <a:prstGeom prst="rect">
            <a:avLst/>
          </a:prstGeom>
        </p:spPr>
      </p:pic>
      <p:pic>
        <p:nvPicPr>
          <p:cNvPr id="19" name="Picture 18">
            <a:extLst>
              <a:ext uri="{FF2B5EF4-FFF2-40B4-BE49-F238E27FC236}">
                <a16:creationId xmlns:a16="http://schemas.microsoft.com/office/drawing/2014/main" id="{1D26CF71-1F66-5C7B-AFC0-5510B1050006}"/>
              </a:ext>
            </a:extLst>
          </p:cNvPr>
          <p:cNvPicPr>
            <a:picLocks noChangeAspect="1"/>
          </p:cNvPicPr>
          <p:nvPr/>
        </p:nvPicPr>
        <p:blipFill>
          <a:blip r:embed="rId4"/>
          <a:stretch>
            <a:fillRect/>
          </a:stretch>
        </p:blipFill>
        <p:spPr>
          <a:xfrm>
            <a:off x="7527414" y="3069000"/>
            <a:ext cx="4086784" cy="3028373"/>
          </a:xfrm>
          <a:prstGeom prst="rect">
            <a:avLst/>
          </a:prstGeom>
        </p:spPr>
      </p:pic>
      <p:pic>
        <p:nvPicPr>
          <p:cNvPr id="21" name="Picture 20">
            <a:extLst>
              <a:ext uri="{FF2B5EF4-FFF2-40B4-BE49-F238E27FC236}">
                <a16:creationId xmlns:a16="http://schemas.microsoft.com/office/drawing/2014/main" id="{2C8B07AD-4181-580C-52C1-6A86F24E646F}"/>
              </a:ext>
            </a:extLst>
          </p:cNvPr>
          <p:cNvPicPr>
            <a:picLocks noChangeAspect="1"/>
          </p:cNvPicPr>
          <p:nvPr/>
        </p:nvPicPr>
        <p:blipFill>
          <a:blip r:embed="rId5"/>
          <a:stretch>
            <a:fillRect/>
          </a:stretch>
        </p:blipFill>
        <p:spPr>
          <a:xfrm>
            <a:off x="1101000" y="3564000"/>
            <a:ext cx="3799613" cy="2634930"/>
          </a:xfrm>
          <a:prstGeom prst="rect">
            <a:avLst/>
          </a:prstGeom>
        </p:spPr>
      </p:pic>
    </p:spTree>
    <p:extLst>
      <p:ext uri="{BB962C8B-B14F-4D97-AF65-F5344CB8AC3E}">
        <p14:creationId xmlns:p14="http://schemas.microsoft.com/office/powerpoint/2010/main" val="32981868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AAE1BCF-D747-E798-ECBB-2FC243F97923}"/>
              </a:ext>
            </a:extLst>
          </p:cNvPr>
          <p:cNvSpPr txBox="1"/>
          <p:nvPr/>
        </p:nvSpPr>
        <p:spPr>
          <a:xfrm>
            <a:off x="111000" y="6164652"/>
            <a:ext cx="4356326" cy="253916"/>
          </a:xfrm>
          <a:prstGeom prst="rect">
            <a:avLst/>
          </a:prstGeom>
          <a:noFill/>
        </p:spPr>
        <p:txBody>
          <a:bodyPr wrap="square" rtlCol="0">
            <a:spAutoFit/>
          </a:bodyPr>
          <a:lstStyle/>
          <a:p>
            <a:r>
              <a:rPr lang="fr-FR" sz="1050" dirty="0" smtClean="0">
                <a:cs typeface="Arial" panose="020B0604020202020204" pitchFamily="34" charset="0"/>
              </a:rPr>
              <a:t>DOI</a:t>
            </a:r>
            <a:r>
              <a:rPr lang="fr-FR" sz="1050" dirty="0">
                <a:cs typeface="Arial" panose="020B0604020202020204" pitchFamily="34" charset="0"/>
              </a:rPr>
              <a:t>: http://dx.doi.org/10.1021/acs.est.6b04908 </a:t>
            </a:r>
            <a:endParaRPr lang="sr" sz="1050" dirty="0">
              <a:cs typeface="Arial" panose="020B0604020202020204" pitchFamily="34" charset="0"/>
            </a:endParaRPr>
          </a:p>
        </p:txBody>
      </p:sp>
      <p:grpSp>
        <p:nvGrpSpPr>
          <p:cNvPr id="6" name="Group 5">
            <a:extLst>
              <a:ext uri="{FF2B5EF4-FFF2-40B4-BE49-F238E27FC236}">
                <a16:creationId xmlns:a16="http://schemas.microsoft.com/office/drawing/2014/main" id="{17555B98-2CB1-C68D-6887-BECA00683D5B}"/>
              </a:ext>
            </a:extLst>
          </p:cNvPr>
          <p:cNvGrpSpPr/>
          <p:nvPr/>
        </p:nvGrpSpPr>
        <p:grpSpPr>
          <a:xfrm>
            <a:off x="111000" y="837678"/>
            <a:ext cx="6098775" cy="4490681"/>
            <a:chOff x="6137316" y="1494000"/>
            <a:chExt cx="5722111" cy="3953193"/>
          </a:xfrm>
        </p:grpSpPr>
        <p:pic>
          <p:nvPicPr>
            <p:cNvPr id="4" name="Picture 3">
              <a:extLst>
                <a:ext uri="{FF2B5EF4-FFF2-40B4-BE49-F238E27FC236}">
                  <a16:creationId xmlns:a16="http://schemas.microsoft.com/office/drawing/2014/main" id="{5732BF16-3CD7-AB05-C4F0-597B89116429}"/>
                </a:ext>
              </a:extLst>
            </p:cNvPr>
            <p:cNvPicPr>
              <a:picLocks noChangeAspect="1"/>
            </p:cNvPicPr>
            <p:nvPr/>
          </p:nvPicPr>
          <p:blipFill>
            <a:blip r:embed="rId2"/>
            <a:stretch>
              <a:fillRect/>
            </a:stretch>
          </p:blipFill>
          <p:spPr>
            <a:xfrm>
              <a:off x="6137317" y="1494000"/>
              <a:ext cx="5722110" cy="3456819"/>
            </a:xfrm>
            <a:prstGeom prst="rect">
              <a:avLst/>
            </a:prstGeom>
          </p:spPr>
        </p:pic>
        <p:sp>
          <p:nvSpPr>
            <p:cNvPr id="11" name="TextBox 10">
              <a:extLst>
                <a:ext uri="{FF2B5EF4-FFF2-40B4-BE49-F238E27FC236}">
                  <a16:creationId xmlns:a16="http://schemas.microsoft.com/office/drawing/2014/main" id="{B826A06F-35FC-6818-686B-4AE249AD035E}"/>
                </a:ext>
              </a:extLst>
            </p:cNvPr>
            <p:cNvSpPr txBox="1"/>
            <p:nvPr/>
          </p:nvSpPr>
          <p:spPr>
            <a:xfrm>
              <a:off x="6137316" y="4923973"/>
              <a:ext cx="5722111" cy="523220"/>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10. </a:t>
              </a:r>
              <a:r>
                <a:rPr lang="en-US" sz="1400" i="1" dirty="0" err="1">
                  <a:solidFill>
                    <a:srgbClr val="0070C0"/>
                  </a:solidFill>
                  <a:cs typeface="Arial" panose="020B0604020202020204" pitchFamily="34" charset="0"/>
                </a:rPr>
                <a:t>Interakcija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zagađenja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vazduha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klimatskih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r>
                <a:rPr lang="en-US" sz="1400" i="1" dirty="0">
                  <a:solidFill>
                    <a:srgbClr val="0070C0"/>
                  </a:solidFill>
                  <a:cs typeface="Arial" panose="020B0604020202020204" pitchFamily="34" charset="0"/>
                </a:rPr>
                <a:t> </a:t>
              </a:r>
            </a:p>
            <a:p>
              <a:pPr algn="ctr"/>
              <a:r>
                <a:rPr lang="en-US" sz="1400" i="1" dirty="0">
                  <a:solidFill>
                    <a:srgbClr val="0070C0"/>
                  </a:solidFill>
                  <a:cs typeface="Arial" panose="020B0604020202020204" pitchFamily="34" charset="0"/>
                </a:rPr>
                <a:t>u </a:t>
              </a:r>
              <a:r>
                <a:rPr lang="en-US" sz="1400" i="1" dirty="0" err="1">
                  <a:solidFill>
                    <a:srgbClr val="0070C0"/>
                  </a:solidFill>
                  <a:cs typeface="Arial" panose="020B0604020202020204" pitchFamily="34" charset="0"/>
                </a:rPr>
                <a:t>promociji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alergija</a:t>
              </a:r>
              <a:r>
                <a:rPr lang="en-US" sz="1400" i="1" dirty="0">
                  <a:solidFill>
                    <a:srgbClr val="0070C0"/>
                  </a:solidFill>
                  <a:cs typeface="Arial" panose="020B0604020202020204" pitchFamily="34" charset="0"/>
                </a:rPr>
                <a:t> </a:t>
              </a:r>
            </a:p>
          </p:txBody>
        </p:sp>
      </p:grpSp>
      <p:sp>
        <p:nvSpPr>
          <p:cNvPr id="3" name="TextBox 2">
            <a:extLst>
              <a:ext uri="{FF2B5EF4-FFF2-40B4-BE49-F238E27FC236}">
                <a16:creationId xmlns:a16="http://schemas.microsoft.com/office/drawing/2014/main" id="{E4467809-4302-6D1A-5C2E-8F36CF220D3E}"/>
              </a:ext>
            </a:extLst>
          </p:cNvPr>
          <p:cNvSpPr txBox="1"/>
          <p:nvPr/>
        </p:nvSpPr>
        <p:spPr>
          <a:xfrm>
            <a:off x="6469889" y="5544000"/>
            <a:ext cx="5722111" cy="523220"/>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Tabela</a:t>
            </a:r>
            <a:r>
              <a:rPr lang="en-US" sz="1400" i="1" dirty="0">
                <a:solidFill>
                  <a:srgbClr val="0070C0"/>
                </a:solidFill>
                <a:cs typeface="Arial" panose="020B0604020202020204" pitchFamily="34" charset="0"/>
              </a:rPr>
              <a:t> 1. </a:t>
            </a:r>
            <a:r>
              <a:rPr lang="en-US" sz="1400" i="1" dirty="0" err="1">
                <a:solidFill>
                  <a:srgbClr val="0070C0"/>
                </a:solidFill>
                <a:cs typeface="Arial" panose="020B0604020202020204" pitchFamily="34" charset="0"/>
              </a:rPr>
              <a:t>Zdravstveni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ishodi</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vezi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alergijama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koji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proističu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zbog</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događaja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nastalih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usled</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klimatskih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endParaRPr lang="en-US" sz="1400" i="1" dirty="0">
              <a:solidFill>
                <a:srgbClr val="0070C0"/>
              </a:solidFill>
              <a:cs typeface="Arial" panose="020B0604020202020204" pitchFamily="34" charset="0"/>
            </a:endParaRPr>
          </a:p>
        </p:txBody>
      </p:sp>
      <p:sp>
        <p:nvSpPr>
          <p:cNvPr id="5" name="TextBox 4">
            <a:extLst>
              <a:ext uri="{FF2B5EF4-FFF2-40B4-BE49-F238E27FC236}">
                <a16:creationId xmlns:a16="http://schemas.microsoft.com/office/drawing/2014/main" id="{EE9531C9-76F7-051A-A56F-B09084642B55}"/>
              </a:ext>
            </a:extLst>
          </p:cNvPr>
          <p:cNvSpPr txBox="1"/>
          <p:nvPr/>
        </p:nvSpPr>
        <p:spPr>
          <a:xfrm>
            <a:off x="6469890" y="6164652"/>
            <a:ext cx="5656110" cy="415498"/>
          </a:xfrm>
          <a:prstGeom prst="rect">
            <a:avLst/>
          </a:prstGeom>
          <a:noFill/>
        </p:spPr>
        <p:txBody>
          <a:bodyPr wrap="square" rtlCol="0">
            <a:spAutoFit/>
          </a:bodyPr>
          <a:lstStyle/>
          <a:p>
            <a:pPr algn="r"/>
            <a:r>
              <a:rPr lang="es-ES" sz="1050" dirty="0" smtClean="0">
                <a:cs typeface="Arial" panose="020B0604020202020204" pitchFamily="34" charset="0"/>
              </a:rPr>
              <a:t>DOI</a:t>
            </a:r>
            <a:r>
              <a:rPr lang="es-ES" sz="1050" dirty="0">
                <a:cs typeface="Arial" panose="020B0604020202020204" pitchFamily="34" charset="0"/>
              </a:rPr>
              <a:t>: </a:t>
            </a:r>
            <a:r>
              <a:rPr lang="es-ES" sz="1050" dirty="0">
                <a:cs typeface="Arial" panose="020B0604020202020204" pitchFamily="34" charset="0"/>
                <a:hlinkClick r:id="rId3"/>
              </a:rPr>
              <a:t>https://</a:t>
            </a:r>
            <a:r>
              <a:rPr lang="es-ES" sz="1050" dirty="0" smtClean="0">
                <a:cs typeface="Arial" panose="020B0604020202020204" pitchFamily="34" charset="0"/>
                <a:hlinkClick r:id="rId3"/>
              </a:rPr>
              <a:t>doi.org/10.1111/all.14177</a:t>
            </a:r>
            <a:endParaRPr lang="es-ES" sz="1050" dirty="0" smtClean="0">
              <a:cs typeface="Arial" panose="020B0604020202020204" pitchFamily="34" charset="0"/>
            </a:endParaRPr>
          </a:p>
          <a:p>
            <a:r>
              <a:rPr lang="es-ES" sz="1050" dirty="0" smtClean="0">
                <a:cs typeface="Arial" panose="020B0604020202020204" pitchFamily="34" charset="0"/>
              </a:rPr>
              <a:t> </a:t>
            </a:r>
            <a:endParaRPr lang="sr" sz="1050" dirty="0">
              <a:cs typeface="Arial" panose="020B0604020202020204" pitchFamily="34" charset="0"/>
            </a:endParaRPr>
          </a:p>
        </p:txBody>
      </p:sp>
      <p:grpSp>
        <p:nvGrpSpPr>
          <p:cNvPr id="33" name="Group 32">
            <a:extLst>
              <a:ext uri="{FF2B5EF4-FFF2-40B4-BE49-F238E27FC236}">
                <a16:creationId xmlns:a16="http://schemas.microsoft.com/office/drawing/2014/main" id="{11827C3C-28FF-AE61-1892-D256CF655182}"/>
              </a:ext>
            </a:extLst>
          </p:cNvPr>
          <p:cNvGrpSpPr/>
          <p:nvPr/>
        </p:nvGrpSpPr>
        <p:grpSpPr>
          <a:xfrm>
            <a:off x="6276001" y="369000"/>
            <a:ext cx="5866008" cy="5130000"/>
            <a:chOff x="6671934" y="928437"/>
            <a:chExt cx="5281039" cy="4657995"/>
          </a:xfrm>
        </p:grpSpPr>
        <p:pic>
          <p:nvPicPr>
            <p:cNvPr id="2" name="Picture 1">
              <a:extLst>
                <a:ext uri="{FF2B5EF4-FFF2-40B4-BE49-F238E27FC236}">
                  <a16:creationId xmlns:a16="http://schemas.microsoft.com/office/drawing/2014/main" id="{A5C6A5A9-41AB-8F7E-4DD7-56E3D31A41C6}"/>
                </a:ext>
              </a:extLst>
            </p:cNvPr>
            <p:cNvPicPr>
              <a:picLocks noChangeAspect="1"/>
            </p:cNvPicPr>
            <p:nvPr/>
          </p:nvPicPr>
          <p:blipFill>
            <a:blip r:embed="rId4"/>
            <a:stretch>
              <a:fillRect/>
            </a:stretch>
          </p:blipFill>
          <p:spPr>
            <a:xfrm>
              <a:off x="6671934" y="928437"/>
              <a:ext cx="5281039" cy="4657995"/>
            </a:xfrm>
            <a:prstGeom prst="rect">
              <a:avLst/>
            </a:prstGeom>
          </p:spPr>
        </p:pic>
        <p:sp>
          <p:nvSpPr>
            <p:cNvPr id="7" name="Rectangle 6">
              <a:extLst>
                <a:ext uri="{FF2B5EF4-FFF2-40B4-BE49-F238E27FC236}">
                  <a16:creationId xmlns:a16="http://schemas.microsoft.com/office/drawing/2014/main" id="{21C1BADC-C907-F51C-59FA-85A62352DBF4}"/>
                </a:ext>
              </a:extLst>
            </p:cNvPr>
            <p:cNvSpPr/>
            <p:nvPr/>
          </p:nvSpPr>
          <p:spPr>
            <a:xfrm>
              <a:off x="10056000" y="1809000"/>
              <a:ext cx="360000" cy="900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0" name="Rectangle 9">
              <a:extLst>
                <a:ext uri="{FF2B5EF4-FFF2-40B4-BE49-F238E27FC236}">
                  <a16:creationId xmlns:a16="http://schemas.microsoft.com/office/drawing/2014/main" id="{66B646E9-AB9C-9EBE-7BBC-BEF9BB5EBF86}"/>
                </a:ext>
              </a:extLst>
            </p:cNvPr>
            <p:cNvSpPr/>
            <p:nvPr/>
          </p:nvSpPr>
          <p:spPr>
            <a:xfrm>
              <a:off x="10281000" y="2349000"/>
              <a:ext cx="294890" cy="1128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2" name="Rectangle 11">
              <a:extLst>
                <a:ext uri="{FF2B5EF4-FFF2-40B4-BE49-F238E27FC236}">
                  <a16:creationId xmlns:a16="http://schemas.microsoft.com/office/drawing/2014/main" id="{C3365174-F43E-E9DA-B63E-0E71FFDCF810}"/>
                </a:ext>
              </a:extLst>
            </p:cNvPr>
            <p:cNvSpPr/>
            <p:nvPr/>
          </p:nvSpPr>
          <p:spPr>
            <a:xfrm>
              <a:off x="10575890" y="2349000"/>
              <a:ext cx="123511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3" name="Rectangle 12">
              <a:extLst>
                <a:ext uri="{FF2B5EF4-FFF2-40B4-BE49-F238E27FC236}">
                  <a16:creationId xmlns:a16="http://schemas.microsoft.com/office/drawing/2014/main" id="{04616045-71E3-353F-3047-0E864377FCE0}"/>
                </a:ext>
              </a:extLst>
            </p:cNvPr>
            <p:cNvSpPr/>
            <p:nvPr/>
          </p:nvSpPr>
          <p:spPr>
            <a:xfrm>
              <a:off x="9561000" y="2529000"/>
              <a:ext cx="2270934" cy="3398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7" name="Rectangle 16">
              <a:extLst>
                <a:ext uri="{FF2B5EF4-FFF2-40B4-BE49-F238E27FC236}">
                  <a16:creationId xmlns:a16="http://schemas.microsoft.com/office/drawing/2014/main" id="{AADF3B20-0155-CA3D-2B3D-B194F1B22688}"/>
                </a:ext>
              </a:extLst>
            </p:cNvPr>
            <p:cNvSpPr/>
            <p:nvPr/>
          </p:nvSpPr>
          <p:spPr>
            <a:xfrm>
              <a:off x="10892413" y="3250642"/>
              <a:ext cx="326572" cy="8038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8" name="Rectangle 17">
              <a:extLst>
                <a:ext uri="{FF2B5EF4-FFF2-40B4-BE49-F238E27FC236}">
                  <a16:creationId xmlns:a16="http://schemas.microsoft.com/office/drawing/2014/main" id="{4409BA4F-FE9C-D7D6-F0E0-1132BF031B9D}"/>
                </a:ext>
              </a:extLst>
            </p:cNvPr>
            <p:cNvSpPr/>
            <p:nvPr/>
          </p:nvSpPr>
          <p:spPr>
            <a:xfrm>
              <a:off x="10641000" y="3789000"/>
              <a:ext cx="326572" cy="135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9" name="Rectangle 18">
              <a:extLst>
                <a:ext uri="{FF2B5EF4-FFF2-40B4-BE49-F238E27FC236}">
                  <a16:creationId xmlns:a16="http://schemas.microsoft.com/office/drawing/2014/main" id="{091BDE82-9077-B30B-6BA1-6551C5F1E103}"/>
                </a:ext>
              </a:extLst>
            </p:cNvPr>
            <p:cNvSpPr/>
            <p:nvPr/>
          </p:nvSpPr>
          <p:spPr>
            <a:xfrm>
              <a:off x="7266000" y="3609000"/>
              <a:ext cx="675000" cy="135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4" name="Rectangle 23">
              <a:extLst>
                <a:ext uri="{FF2B5EF4-FFF2-40B4-BE49-F238E27FC236}">
                  <a16:creationId xmlns:a16="http://schemas.microsoft.com/office/drawing/2014/main" id="{A27163BE-7527-F70A-009F-E58DF28B53C4}"/>
                </a:ext>
              </a:extLst>
            </p:cNvPr>
            <p:cNvSpPr/>
            <p:nvPr/>
          </p:nvSpPr>
          <p:spPr>
            <a:xfrm>
              <a:off x="8976000" y="4191432"/>
              <a:ext cx="135000" cy="9256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7" name="Rectangle 26">
              <a:extLst>
                <a:ext uri="{FF2B5EF4-FFF2-40B4-BE49-F238E27FC236}">
                  <a16:creationId xmlns:a16="http://schemas.microsoft.com/office/drawing/2014/main" id="{E1DB17FF-76C6-8266-7EA6-A2FB827B97DF}"/>
                </a:ext>
              </a:extLst>
            </p:cNvPr>
            <p:cNvSpPr/>
            <p:nvPr/>
          </p:nvSpPr>
          <p:spPr>
            <a:xfrm>
              <a:off x="8031000" y="4374000"/>
              <a:ext cx="164310" cy="6084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8" name="Rectangle 27">
              <a:extLst>
                <a:ext uri="{FF2B5EF4-FFF2-40B4-BE49-F238E27FC236}">
                  <a16:creationId xmlns:a16="http://schemas.microsoft.com/office/drawing/2014/main" id="{B3F95EB0-E6CD-D61F-7415-7E04B398E9BD}"/>
                </a:ext>
              </a:extLst>
            </p:cNvPr>
            <p:cNvSpPr/>
            <p:nvPr/>
          </p:nvSpPr>
          <p:spPr>
            <a:xfrm>
              <a:off x="8661000" y="4509000"/>
              <a:ext cx="185820" cy="11634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9" name="Rectangle 28">
              <a:extLst>
                <a:ext uri="{FF2B5EF4-FFF2-40B4-BE49-F238E27FC236}">
                  <a16:creationId xmlns:a16="http://schemas.microsoft.com/office/drawing/2014/main" id="{25615446-5546-FA33-51FC-026E9F1B39AB}"/>
                </a:ext>
              </a:extLst>
            </p:cNvPr>
            <p:cNvSpPr/>
            <p:nvPr/>
          </p:nvSpPr>
          <p:spPr>
            <a:xfrm>
              <a:off x="10911000" y="4509000"/>
              <a:ext cx="347550" cy="1011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0" name="Rectangle 29">
              <a:extLst>
                <a:ext uri="{FF2B5EF4-FFF2-40B4-BE49-F238E27FC236}">
                  <a16:creationId xmlns:a16="http://schemas.microsoft.com/office/drawing/2014/main" id="{247701DC-D7FE-1091-292E-9F9887176E84}"/>
                </a:ext>
              </a:extLst>
            </p:cNvPr>
            <p:cNvSpPr/>
            <p:nvPr/>
          </p:nvSpPr>
          <p:spPr>
            <a:xfrm>
              <a:off x="7761000" y="4869000"/>
              <a:ext cx="180000" cy="8181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1" name="Rectangle 30">
              <a:extLst>
                <a:ext uri="{FF2B5EF4-FFF2-40B4-BE49-F238E27FC236}">
                  <a16:creationId xmlns:a16="http://schemas.microsoft.com/office/drawing/2014/main" id="{B6377045-76C6-457C-D993-43AC7A3EF180}"/>
                </a:ext>
              </a:extLst>
            </p:cNvPr>
            <p:cNvSpPr/>
            <p:nvPr/>
          </p:nvSpPr>
          <p:spPr>
            <a:xfrm>
              <a:off x="8571000" y="4991912"/>
              <a:ext cx="176760" cy="11348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2" name="Rectangle 31">
              <a:extLst>
                <a:ext uri="{FF2B5EF4-FFF2-40B4-BE49-F238E27FC236}">
                  <a16:creationId xmlns:a16="http://schemas.microsoft.com/office/drawing/2014/main" id="{EBE797F5-AD57-EE5F-69B3-48B00B4B075E}"/>
                </a:ext>
              </a:extLst>
            </p:cNvPr>
            <p:cNvSpPr/>
            <p:nvPr/>
          </p:nvSpPr>
          <p:spPr>
            <a:xfrm>
              <a:off x="9111000" y="5409000"/>
              <a:ext cx="135000" cy="92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2966546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4273664" y="5871427"/>
            <a:ext cx="7672732" cy="415498"/>
          </a:xfrm>
          <a:prstGeom prst="rect">
            <a:avLst/>
          </a:prstGeom>
          <a:noFill/>
        </p:spPr>
        <p:txBody>
          <a:bodyPr wrap="square" rtlCol="0">
            <a:spAutoFit/>
          </a:bodyPr>
          <a:lstStyle/>
          <a:p>
            <a:r>
              <a:rPr lang="en-US" sz="1050" dirty="0">
                <a:cs typeface="Arial" panose="020B0604020202020204" pitchFamily="34" charset="0"/>
              </a:rPr>
              <a:t>Od: „</a:t>
            </a:r>
            <a:r>
              <a:rPr lang="en-US" sz="1050" dirty="0" err="1">
                <a:cs typeface="Arial" panose="020B0604020202020204" pitchFamily="34" charset="0"/>
              </a:rPr>
              <a:t>Izveštaj</a:t>
            </a:r>
            <a:r>
              <a:rPr lang="en-US" sz="1050" dirty="0">
                <a:cs typeface="Arial" panose="020B0604020202020204" pitchFamily="34" charset="0"/>
              </a:rPr>
              <a:t> o </a:t>
            </a:r>
            <a:r>
              <a:rPr lang="en-US" sz="1050" dirty="0" err="1">
                <a:cs typeface="Arial" panose="020B0604020202020204" pitchFamily="34" charset="0"/>
              </a:rPr>
              <a:t>ekstremnim</a:t>
            </a:r>
            <a:r>
              <a:rPr lang="en-US" sz="1050" dirty="0">
                <a:cs typeface="Arial" panose="020B0604020202020204" pitchFamily="34" charset="0"/>
              </a:rPr>
              <a:t> </a:t>
            </a:r>
            <a:r>
              <a:rPr lang="en-US" sz="1050" dirty="0" err="1">
                <a:cs typeface="Arial" panose="020B0604020202020204" pitchFamily="34" charset="0"/>
              </a:rPr>
              <a:t>alergijama</a:t>
            </a:r>
            <a:r>
              <a:rPr lang="en-US" sz="1050" dirty="0">
                <a:cs typeface="Arial" panose="020B0604020202020204" pitchFamily="34" charset="0"/>
              </a:rPr>
              <a:t> </a:t>
            </a:r>
            <a:r>
              <a:rPr lang="en-US" sz="1050" dirty="0" err="1">
                <a:cs typeface="Arial" panose="020B0604020202020204" pitchFamily="34" charset="0"/>
              </a:rPr>
              <a:t>i</a:t>
            </a:r>
            <a:r>
              <a:rPr lang="en-US" sz="1050" dirty="0">
                <a:cs typeface="Arial" panose="020B0604020202020204" pitchFamily="34" charset="0"/>
              </a:rPr>
              <a:t> </a:t>
            </a:r>
            <a:r>
              <a:rPr lang="en-US" sz="1050" dirty="0" err="1">
                <a:cs typeface="Arial" panose="020B0604020202020204" pitchFamily="34" charset="0"/>
              </a:rPr>
              <a:t>globalnom</a:t>
            </a:r>
            <a:r>
              <a:rPr lang="en-US" sz="1050" dirty="0">
                <a:cs typeface="Arial" panose="020B0604020202020204" pitchFamily="34" charset="0"/>
              </a:rPr>
              <a:t> </a:t>
            </a:r>
            <a:r>
              <a:rPr lang="en-US" sz="1050" dirty="0" err="1">
                <a:cs typeface="Arial" panose="020B0604020202020204" pitchFamily="34" charset="0"/>
              </a:rPr>
              <a:t>zagrevanju</a:t>
            </a:r>
            <a:r>
              <a:rPr lang="en-US" sz="1050" dirty="0">
                <a:cs typeface="Arial" panose="020B0604020202020204" pitchFamily="34" charset="0"/>
              </a:rPr>
              <a:t>“, 2010, </a:t>
            </a:r>
            <a:r>
              <a:rPr lang="en-US" sz="1050" dirty="0" err="1">
                <a:cs typeface="Arial" panose="020B0604020202020204" pitchFamily="34" charset="0"/>
              </a:rPr>
              <a:t>Nacionalna</a:t>
            </a:r>
            <a:r>
              <a:rPr lang="en-US" sz="1050" dirty="0">
                <a:cs typeface="Arial" panose="020B0604020202020204" pitchFamily="34" charset="0"/>
              </a:rPr>
              <a:t> </a:t>
            </a:r>
            <a:r>
              <a:rPr lang="en-US" sz="1050" dirty="0" err="1">
                <a:cs typeface="Arial" panose="020B0604020202020204" pitchFamily="34" charset="0"/>
              </a:rPr>
              <a:t>federacija</a:t>
            </a:r>
            <a:r>
              <a:rPr lang="en-US" sz="1050" dirty="0">
                <a:cs typeface="Arial" panose="020B0604020202020204" pitchFamily="34" charset="0"/>
              </a:rPr>
              <a:t> </a:t>
            </a:r>
            <a:r>
              <a:rPr lang="en-US" sz="1050" dirty="0" err="1">
                <a:cs typeface="Arial" panose="020B0604020202020204" pitchFamily="34" charset="0"/>
              </a:rPr>
              <a:t>za</a:t>
            </a:r>
            <a:r>
              <a:rPr lang="en-US" sz="1050" dirty="0">
                <a:cs typeface="Arial" panose="020B0604020202020204" pitchFamily="34" charset="0"/>
              </a:rPr>
              <a:t> </a:t>
            </a:r>
            <a:r>
              <a:rPr lang="en-US" sz="1050" dirty="0" err="1">
                <a:cs typeface="Arial" panose="020B0604020202020204" pitchFamily="34" charset="0"/>
              </a:rPr>
              <a:t>divlje</a:t>
            </a:r>
            <a:r>
              <a:rPr lang="en-US" sz="1050" dirty="0">
                <a:cs typeface="Arial" panose="020B0604020202020204" pitchFamily="34" charset="0"/>
              </a:rPr>
              <a:t> </a:t>
            </a:r>
            <a:r>
              <a:rPr lang="en-US" sz="1050" dirty="0" err="1">
                <a:cs typeface="Arial" panose="020B0604020202020204" pitchFamily="34" charset="0"/>
              </a:rPr>
              <a:t>životinje</a:t>
            </a:r>
            <a:r>
              <a:rPr lang="en-US" sz="1050" dirty="0">
                <a:cs typeface="Arial" panose="020B0604020202020204" pitchFamily="34" charset="0"/>
              </a:rPr>
              <a:t> </a:t>
            </a:r>
            <a:r>
              <a:rPr lang="en-US" sz="1050" dirty="0" err="1">
                <a:cs typeface="Arial" panose="020B0604020202020204" pitchFamily="34" charset="0"/>
              </a:rPr>
              <a:t>i</a:t>
            </a:r>
            <a:r>
              <a:rPr lang="en-US" sz="1050" dirty="0">
                <a:cs typeface="Arial" panose="020B0604020202020204" pitchFamily="34" charset="0"/>
              </a:rPr>
              <a:t> </a:t>
            </a:r>
            <a:r>
              <a:rPr lang="en-US" sz="1050" dirty="0" err="1">
                <a:cs typeface="Arial" panose="020B0604020202020204" pitchFamily="34" charset="0"/>
              </a:rPr>
              <a:t>Američka</a:t>
            </a:r>
            <a:r>
              <a:rPr lang="en-US" sz="1050" dirty="0">
                <a:cs typeface="Arial" panose="020B0604020202020204" pitchFamily="34" charset="0"/>
              </a:rPr>
              <a:t> </a:t>
            </a:r>
            <a:r>
              <a:rPr lang="en-US" sz="1050" dirty="0" err="1">
                <a:cs typeface="Arial" panose="020B0604020202020204" pitchFamily="34" charset="0"/>
              </a:rPr>
              <a:t>fondacija</a:t>
            </a:r>
            <a:r>
              <a:rPr lang="en-US" sz="1050" dirty="0">
                <a:cs typeface="Arial" panose="020B0604020202020204" pitchFamily="34" charset="0"/>
              </a:rPr>
              <a:t> </a:t>
            </a:r>
            <a:r>
              <a:rPr lang="en-US" sz="1050" dirty="0" err="1">
                <a:cs typeface="Arial" panose="020B0604020202020204" pitchFamily="34" charset="0"/>
              </a:rPr>
              <a:t>za</a:t>
            </a:r>
            <a:r>
              <a:rPr lang="en-US" sz="1050" dirty="0">
                <a:cs typeface="Arial" panose="020B0604020202020204" pitchFamily="34" charset="0"/>
              </a:rPr>
              <a:t> </a:t>
            </a:r>
            <a:r>
              <a:rPr lang="en-US" sz="1050" dirty="0" err="1">
                <a:cs typeface="Arial" panose="020B0604020202020204" pitchFamily="34" charset="0"/>
              </a:rPr>
              <a:t>astmu</a:t>
            </a:r>
            <a:r>
              <a:rPr lang="en-US" sz="1050" dirty="0">
                <a:cs typeface="Arial" panose="020B0604020202020204" pitchFamily="34" charset="0"/>
              </a:rPr>
              <a:t> </a:t>
            </a:r>
            <a:r>
              <a:rPr lang="en-US" sz="1050" dirty="0" err="1">
                <a:cs typeface="Arial" panose="020B0604020202020204" pitchFamily="34" charset="0"/>
              </a:rPr>
              <a:t>i</a:t>
            </a:r>
            <a:r>
              <a:rPr lang="en-US" sz="1050" dirty="0">
                <a:cs typeface="Arial" panose="020B0604020202020204" pitchFamily="34" charset="0"/>
              </a:rPr>
              <a:t> </a:t>
            </a:r>
            <a:r>
              <a:rPr lang="en-US" sz="1050" dirty="0" err="1" smtClean="0">
                <a:cs typeface="Arial" panose="020B0604020202020204" pitchFamily="34" charset="0"/>
              </a:rPr>
              <a:t>alergiju</a:t>
            </a:r>
            <a:r>
              <a:rPr lang="en-US" sz="1050" dirty="0" smtClean="0">
                <a:cs typeface="Arial" panose="020B0604020202020204" pitchFamily="34" charset="0"/>
              </a:rPr>
              <a:t>.</a:t>
            </a:r>
            <a:r>
              <a:rPr lang="hu-HU" sz="1050" dirty="0" smtClean="0">
                <a:cs typeface="Arial" panose="020B0604020202020204" pitchFamily="34" charset="0"/>
              </a:rPr>
              <a:t> </a:t>
            </a:r>
            <a:r>
              <a:rPr lang="sr" sz="105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sr" sz="1050" dirty="0">
                <a:cs typeface="Arial" panose="020B0604020202020204" pitchFamily="34" charset="0"/>
                <a:hlinkClick r:id="rId2">
                  <a:extLst>
                    <a:ext uri="{A12FA001-AC4F-418D-AE19-62706E023703}">
                      <ahyp:hlinkClr xmlns:ahyp="http://schemas.microsoft.com/office/drawing/2018/hyperlinkcolor" xmlns="" val="tx"/>
                    </a:ext>
                  </a:extLst>
                </a:hlinkClick>
              </a:rPr>
              <a:t>://aafa.org/asthma-allergy-research/our-research/climate-health/</a:t>
            </a:r>
            <a:r>
              <a:rPr lang="sr" sz="1050" dirty="0">
                <a:cs typeface="Arial" panose="020B0604020202020204" pitchFamily="34" charset="0"/>
              </a:rPr>
              <a:t> </a:t>
            </a:r>
            <a:r>
              <a:rPr lang="sr" sz="1050" dirty="0" smtClean="0">
                <a:cs typeface="Arial" panose="020B0604020202020204" pitchFamily="34" charset="0"/>
              </a:rPr>
              <a:t>.</a:t>
            </a:r>
            <a:endParaRPr lang="sr" sz="1050" dirty="0">
              <a:cs typeface="Arial" panose="020B0604020202020204" pitchFamily="34" charset="0"/>
            </a:endParaRPr>
          </a:p>
        </p:txBody>
      </p:sp>
      <p:sp>
        <p:nvSpPr>
          <p:cNvPr id="13" name="TextBox 12">
            <a:extLst>
              <a:ext uri="{FF2B5EF4-FFF2-40B4-BE49-F238E27FC236}">
                <a16:creationId xmlns:a16="http://schemas.microsoft.com/office/drawing/2014/main" id="{8D063935-295A-7D49-5F6A-5E7FE6C4139C}"/>
              </a:ext>
            </a:extLst>
          </p:cNvPr>
          <p:cNvSpPr txBox="1"/>
          <p:nvPr/>
        </p:nvSpPr>
        <p:spPr>
          <a:xfrm>
            <a:off x="8598169" y="758985"/>
            <a:ext cx="2925000" cy="954107"/>
          </a:xfrm>
          <a:prstGeom prst="rect">
            <a:avLst/>
          </a:prstGeom>
          <a:noFill/>
        </p:spPr>
        <p:txBody>
          <a:bodyPr wrap="square" rtlCol="0">
            <a:spAutoFit/>
          </a:bodyPr>
          <a:lstStyle/>
          <a:p>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11. </a:t>
            </a:r>
            <a:r>
              <a:rPr lang="en-US" sz="1400" i="1" dirty="0" err="1">
                <a:solidFill>
                  <a:srgbClr val="0070C0"/>
                </a:solidFill>
                <a:cs typeface="Arial" panose="020B0604020202020204" pitchFamily="34" charset="0"/>
              </a:rPr>
              <a:t>Trenutna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predviđena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distribucija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staništa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drveća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istočne</a:t>
            </a:r>
            <a:r>
              <a:rPr lang="en-US" sz="1400" i="1" dirty="0">
                <a:solidFill>
                  <a:srgbClr val="0070C0"/>
                </a:solidFill>
                <a:cs typeface="Arial" panose="020B0604020202020204" pitchFamily="34" charset="0"/>
              </a:rPr>
              <a:t> SAD </a:t>
            </a:r>
            <a:r>
              <a:rPr lang="en-US" sz="1400" i="1" dirty="0" err="1">
                <a:solidFill>
                  <a:srgbClr val="0070C0"/>
                </a:solidFill>
                <a:cs typeface="Arial" panose="020B0604020202020204" pitchFamily="34" charset="0"/>
              </a:rPr>
              <a:t>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scenarije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niske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visoke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emisije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gasova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staklene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bašte</a:t>
            </a:r>
            <a:r>
              <a:rPr lang="en-US" sz="1400" i="1" dirty="0">
                <a:solidFill>
                  <a:srgbClr val="0070C0"/>
                </a:solidFill>
                <a:cs typeface="Arial" panose="020B0604020202020204" pitchFamily="34" charset="0"/>
              </a:rPr>
              <a:t>.</a:t>
            </a:r>
          </a:p>
        </p:txBody>
      </p:sp>
      <p:pic>
        <p:nvPicPr>
          <p:cNvPr id="4" name="Picture 3">
            <a:extLst>
              <a:ext uri="{FF2B5EF4-FFF2-40B4-BE49-F238E27FC236}">
                <a16:creationId xmlns:a16="http://schemas.microsoft.com/office/drawing/2014/main" id="{8A472540-BD25-981D-B886-1C714ED0386C}"/>
              </a:ext>
            </a:extLst>
          </p:cNvPr>
          <p:cNvPicPr>
            <a:picLocks noChangeAspect="1"/>
          </p:cNvPicPr>
          <p:nvPr/>
        </p:nvPicPr>
        <p:blipFill>
          <a:blip r:embed="rId3"/>
          <a:stretch>
            <a:fillRect/>
          </a:stretch>
        </p:blipFill>
        <p:spPr>
          <a:xfrm>
            <a:off x="4273664" y="403099"/>
            <a:ext cx="3819668" cy="2584226"/>
          </a:xfrm>
          <a:prstGeom prst="rect">
            <a:avLst/>
          </a:prstGeom>
        </p:spPr>
      </p:pic>
      <p:pic>
        <p:nvPicPr>
          <p:cNvPr id="6" name="Picture 5">
            <a:extLst>
              <a:ext uri="{FF2B5EF4-FFF2-40B4-BE49-F238E27FC236}">
                <a16:creationId xmlns:a16="http://schemas.microsoft.com/office/drawing/2014/main" id="{E34A2F84-F3C1-D08D-3EB8-6F1D5ED49FA5}"/>
              </a:ext>
            </a:extLst>
          </p:cNvPr>
          <p:cNvPicPr>
            <a:picLocks noChangeAspect="1"/>
          </p:cNvPicPr>
          <p:nvPr/>
        </p:nvPicPr>
        <p:blipFill>
          <a:blip r:embed="rId4"/>
          <a:stretch>
            <a:fillRect/>
          </a:stretch>
        </p:blipFill>
        <p:spPr>
          <a:xfrm>
            <a:off x="4273664" y="3128841"/>
            <a:ext cx="3834215" cy="2672862"/>
          </a:xfrm>
          <a:prstGeom prst="rect">
            <a:avLst/>
          </a:prstGeom>
        </p:spPr>
      </p:pic>
      <p:pic>
        <p:nvPicPr>
          <p:cNvPr id="8" name="Picture 7">
            <a:extLst>
              <a:ext uri="{FF2B5EF4-FFF2-40B4-BE49-F238E27FC236}">
                <a16:creationId xmlns:a16="http://schemas.microsoft.com/office/drawing/2014/main" id="{7BB88785-CEA5-C5B2-9411-431896E869DA}"/>
              </a:ext>
            </a:extLst>
          </p:cNvPr>
          <p:cNvPicPr>
            <a:picLocks noChangeAspect="1"/>
          </p:cNvPicPr>
          <p:nvPr/>
        </p:nvPicPr>
        <p:blipFill>
          <a:blip r:embed="rId5"/>
          <a:stretch>
            <a:fillRect/>
          </a:stretch>
        </p:blipFill>
        <p:spPr>
          <a:xfrm>
            <a:off x="8174942" y="3126908"/>
            <a:ext cx="3771454" cy="2672862"/>
          </a:xfrm>
          <a:prstGeom prst="rect">
            <a:avLst/>
          </a:prstGeom>
        </p:spPr>
      </p:pic>
      <p:grpSp>
        <p:nvGrpSpPr>
          <p:cNvPr id="15" name="Group 14">
            <a:extLst>
              <a:ext uri="{FF2B5EF4-FFF2-40B4-BE49-F238E27FC236}">
                <a16:creationId xmlns:a16="http://schemas.microsoft.com/office/drawing/2014/main" id="{E450A1DF-AF0E-289A-071B-805004E1E8A6}"/>
              </a:ext>
            </a:extLst>
          </p:cNvPr>
          <p:cNvGrpSpPr/>
          <p:nvPr/>
        </p:nvGrpSpPr>
        <p:grpSpPr>
          <a:xfrm>
            <a:off x="168826" y="1236038"/>
            <a:ext cx="3857173" cy="4172962"/>
            <a:chOff x="426000" y="2587510"/>
            <a:chExt cx="2939537" cy="3774055"/>
          </a:xfrm>
        </p:grpSpPr>
        <p:pic>
          <p:nvPicPr>
            <p:cNvPr id="11" name="Picture 10">
              <a:extLst>
                <a:ext uri="{FF2B5EF4-FFF2-40B4-BE49-F238E27FC236}">
                  <a16:creationId xmlns:a16="http://schemas.microsoft.com/office/drawing/2014/main" id="{0DEC0384-7CC5-47E9-E0BC-78693D6681B2}"/>
                </a:ext>
              </a:extLst>
            </p:cNvPr>
            <p:cNvPicPr>
              <a:picLocks noChangeAspect="1"/>
            </p:cNvPicPr>
            <p:nvPr/>
          </p:nvPicPr>
          <p:blipFill>
            <a:blip r:embed="rId6"/>
            <a:stretch>
              <a:fillRect/>
            </a:stretch>
          </p:blipFill>
          <p:spPr>
            <a:xfrm>
              <a:off x="426000" y="2587510"/>
              <a:ext cx="2918160" cy="3194464"/>
            </a:xfrm>
            <a:prstGeom prst="rect">
              <a:avLst/>
            </a:prstGeom>
          </p:spPr>
        </p:pic>
        <p:sp>
          <p:nvSpPr>
            <p:cNvPr id="12" name="TextBox 11">
              <a:extLst>
                <a:ext uri="{FF2B5EF4-FFF2-40B4-BE49-F238E27FC236}">
                  <a16:creationId xmlns:a16="http://schemas.microsoft.com/office/drawing/2014/main" id="{6B963957-5A99-367C-36A1-3348420C449C}"/>
                </a:ext>
              </a:extLst>
            </p:cNvPr>
            <p:cNvSpPr txBox="1"/>
            <p:nvPr/>
          </p:nvSpPr>
          <p:spPr>
            <a:xfrm>
              <a:off x="440537" y="5799770"/>
              <a:ext cx="2925000" cy="561795"/>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12. </a:t>
              </a:r>
              <a:r>
                <a:rPr lang="en-US" sz="1400" i="1" dirty="0" err="1">
                  <a:solidFill>
                    <a:srgbClr val="0070C0"/>
                  </a:solidFill>
                  <a:cs typeface="Arial" panose="020B0604020202020204" pitchFamily="34" charset="0"/>
                </a:rPr>
                <a:t>Povećanje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polena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ambrozije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povećanjem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nivoa</a:t>
              </a:r>
              <a:r>
                <a:rPr lang="en-US" sz="1400" i="1" dirty="0">
                  <a:solidFill>
                    <a:srgbClr val="0070C0"/>
                  </a:solidFill>
                  <a:cs typeface="Arial" panose="020B0604020202020204" pitchFamily="34" charset="0"/>
                </a:rPr>
                <a:t> </a:t>
              </a:r>
              <a:r>
                <a:rPr lang="en-US" sz="1400" i="1" dirty="0" smtClean="0">
                  <a:solidFill>
                    <a:srgbClr val="0070C0"/>
                  </a:solidFill>
                  <a:cs typeface="Arial" panose="020B0604020202020204" pitchFamily="34" charset="0"/>
                </a:rPr>
                <a:t>CO</a:t>
              </a:r>
              <a:r>
                <a:rPr lang="en-US" sz="1400" i="1" baseline="-25000" dirty="0" smtClean="0">
                  <a:solidFill>
                    <a:srgbClr val="0070C0"/>
                  </a:solidFill>
                  <a:cs typeface="Arial" panose="020B0604020202020204" pitchFamily="34" charset="0"/>
                </a:rPr>
                <a:t>2</a:t>
              </a:r>
              <a:r>
                <a:rPr lang="en-US" sz="1400" i="1" dirty="0" smtClean="0">
                  <a:solidFill>
                    <a:srgbClr val="0070C0"/>
                  </a:solidFill>
                  <a:cs typeface="Arial" panose="020B0604020202020204" pitchFamily="34" charset="0"/>
                </a:rPr>
                <a:t>. </a:t>
              </a:r>
              <a:endParaRPr lang="en-US" sz="1400" i="1" dirty="0">
                <a:solidFill>
                  <a:srgbClr val="0070C0"/>
                </a:solidFill>
                <a:cs typeface="Arial" panose="020B0604020202020204" pitchFamily="34" charset="0"/>
              </a:endParaRPr>
            </a:p>
          </p:txBody>
        </p:sp>
      </p:grpSp>
    </p:spTree>
    <p:extLst>
      <p:ext uri="{BB962C8B-B14F-4D97-AF65-F5344CB8AC3E}">
        <p14:creationId xmlns:p14="http://schemas.microsoft.com/office/powerpoint/2010/main" val="4261235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51000" y="2439000"/>
            <a:ext cx="9144000" cy="1712600"/>
          </a:xfrm>
        </p:spPr>
        <p:txBody>
          <a:bodyPr rtlCol="0">
            <a:normAutofit fontScale="90000"/>
          </a:bodyPr>
          <a:lstStyle/>
          <a:p>
            <a:pPr algn="ctr">
              <a:lnSpc>
                <a:spcPct val="110000"/>
              </a:lnSpc>
            </a:pPr>
            <a:r>
              <a:rPr lang="en-US" dirty="0" err="1">
                <a:solidFill>
                  <a:schemeClr val="tx1"/>
                </a:solidFill>
              </a:rPr>
              <a:t>Uticaj</a:t>
            </a:r>
            <a:r>
              <a:rPr lang="en-US" dirty="0">
                <a:solidFill>
                  <a:schemeClr val="tx1"/>
                </a:solidFill>
              </a:rPr>
              <a:t> </a:t>
            </a:r>
            <a:r>
              <a:rPr lang="en-US" dirty="0" err="1">
                <a:solidFill>
                  <a:schemeClr val="tx1"/>
                </a:solidFill>
              </a:rPr>
              <a:t>klimatskih</a:t>
            </a:r>
            <a:r>
              <a:rPr lang="en-US" dirty="0">
                <a:solidFill>
                  <a:schemeClr val="tx1"/>
                </a:solidFill>
              </a:rPr>
              <a:t> </a:t>
            </a:r>
            <a:r>
              <a:rPr lang="en-US" dirty="0" err="1">
                <a:solidFill>
                  <a:schemeClr val="tx1"/>
                </a:solidFill>
              </a:rPr>
              <a:t>promena</a:t>
            </a:r>
            <a:r>
              <a:rPr lang="en-US" dirty="0">
                <a:solidFill>
                  <a:schemeClr val="tx1"/>
                </a:solidFill>
              </a:rPr>
              <a:t> </a:t>
            </a:r>
            <a:r>
              <a:rPr lang="en-US" dirty="0" err="1">
                <a:solidFill>
                  <a:schemeClr val="tx1"/>
                </a:solidFill>
              </a:rPr>
              <a:t>na</a:t>
            </a:r>
            <a:r>
              <a:rPr lang="en-US" dirty="0">
                <a:solidFill>
                  <a:schemeClr val="tx1"/>
                </a:solidFill>
              </a:rPr>
              <a:t> </a:t>
            </a:r>
            <a:r>
              <a:rPr lang="en-US" dirty="0" err="1">
                <a:solidFill>
                  <a:schemeClr val="tx1"/>
                </a:solidFill>
              </a:rPr>
              <a:t>alergije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kožne</a:t>
            </a:r>
            <a:r>
              <a:rPr lang="en-US" dirty="0">
                <a:solidFill>
                  <a:schemeClr val="tx1"/>
                </a:solidFill>
              </a:rPr>
              <a:t> </a:t>
            </a:r>
            <a:r>
              <a:rPr lang="en-US" dirty="0" err="1">
                <a:solidFill>
                  <a:schemeClr val="tx1"/>
                </a:solidFill>
              </a:rPr>
              <a:t>bolesti</a:t>
            </a:r>
            <a:endParaRPr lang="hu-HU"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66000" y="6070110"/>
            <a:ext cx="10102732" cy="415498"/>
          </a:xfrm>
          <a:prstGeom prst="rect">
            <a:avLst/>
          </a:prstGeom>
          <a:noFill/>
        </p:spPr>
        <p:txBody>
          <a:bodyPr wrap="square" rtlCol="0">
            <a:spAutoFit/>
          </a:bodyPr>
          <a:lstStyle/>
          <a:p>
            <a:r>
              <a:rPr lang="en-US" sz="1050" dirty="0" smtClean="0">
                <a:cs typeface="Arial" panose="020B0604020202020204" pitchFamily="34" charset="0"/>
                <a:hlinkClick r:id="rId2"/>
              </a:rPr>
              <a:t>https</a:t>
            </a:r>
            <a:r>
              <a:rPr lang="en-US" sz="1050" dirty="0">
                <a:cs typeface="Arial" panose="020B0604020202020204" pitchFamily="34" charset="0"/>
                <a:hlinkClick r:id="rId2"/>
              </a:rPr>
              <a:t>://</a:t>
            </a:r>
            <a:r>
              <a:rPr lang="en-US" sz="1050" dirty="0" smtClean="0">
                <a:cs typeface="Arial" panose="020B0604020202020204" pitchFamily="34" charset="0"/>
                <a:hlinkClick r:id="rId2"/>
              </a:rPr>
              <a:t>doi.org/10.3390/ijerph15081577</a:t>
            </a:r>
            <a:endParaRPr lang="en-US" sz="1050" dirty="0" smtClean="0">
              <a:cs typeface="Arial" panose="020B0604020202020204" pitchFamily="34" charset="0"/>
            </a:endParaRPr>
          </a:p>
          <a:p>
            <a:r>
              <a:rPr lang="en-US" sz="1050" dirty="0" smtClean="0">
                <a:cs typeface="Arial" panose="020B0604020202020204" pitchFamily="34" charset="0"/>
              </a:rPr>
              <a:t> </a:t>
            </a:r>
            <a:endParaRPr lang="sr" sz="1050" dirty="0">
              <a:cs typeface="Arial" panose="020B0604020202020204" pitchFamily="34" charset="0"/>
            </a:endParaRPr>
          </a:p>
        </p:txBody>
      </p:sp>
      <p:sp>
        <p:nvSpPr>
          <p:cNvPr id="13" name="TextBox 12">
            <a:extLst>
              <a:ext uri="{FF2B5EF4-FFF2-40B4-BE49-F238E27FC236}">
                <a16:creationId xmlns:a16="http://schemas.microsoft.com/office/drawing/2014/main" id="{8D063935-295A-7D49-5F6A-5E7FE6C4139C}"/>
              </a:ext>
            </a:extLst>
          </p:cNvPr>
          <p:cNvSpPr txBox="1"/>
          <p:nvPr/>
        </p:nvSpPr>
        <p:spPr>
          <a:xfrm>
            <a:off x="3756000" y="5627656"/>
            <a:ext cx="5670000" cy="307777"/>
          </a:xfrm>
          <a:prstGeom prst="rect">
            <a:avLst/>
          </a:prstGeom>
          <a:noFill/>
        </p:spPr>
        <p:txBody>
          <a:bodyPr wrap="square" rtlCol="0">
            <a:spAutoFit/>
          </a:bodyPr>
          <a:lstStyle/>
          <a:p>
            <a:r>
              <a:rPr lang="sv-SE" sz="1400" i="1" dirty="0">
                <a:solidFill>
                  <a:srgbClr val="0070C0"/>
                </a:solidFill>
                <a:cs typeface="Arial" panose="020B0604020202020204" pitchFamily="34" charset="0"/>
              </a:rPr>
              <a:t>Slika 13. Efekti klimatskih promena na aeroalergene.</a:t>
            </a:r>
          </a:p>
        </p:txBody>
      </p:sp>
      <p:pic>
        <p:nvPicPr>
          <p:cNvPr id="5" name="Picture 4">
            <a:extLst>
              <a:ext uri="{FF2B5EF4-FFF2-40B4-BE49-F238E27FC236}">
                <a16:creationId xmlns:a16="http://schemas.microsoft.com/office/drawing/2014/main" id="{BAA50F86-8730-66AC-1640-81FD0FBC4A61}"/>
              </a:ext>
            </a:extLst>
          </p:cNvPr>
          <p:cNvPicPr>
            <a:picLocks noChangeAspect="1"/>
          </p:cNvPicPr>
          <p:nvPr/>
        </p:nvPicPr>
        <p:blipFill>
          <a:blip r:embed="rId3"/>
          <a:stretch>
            <a:fillRect/>
          </a:stretch>
        </p:blipFill>
        <p:spPr>
          <a:xfrm>
            <a:off x="1011000" y="413999"/>
            <a:ext cx="9398750" cy="5090597"/>
          </a:xfrm>
          <a:prstGeom prst="rect">
            <a:avLst/>
          </a:prstGeom>
        </p:spPr>
      </p:pic>
    </p:spTree>
    <p:extLst>
      <p:ext uri="{BB962C8B-B14F-4D97-AF65-F5344CB8AC3E}">
        <p14:creationId xmlns:p14="http://schemas.microsoft.com/office/powerpoint/2010/main" val="3225663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145011" y="588018"/>
            <a:ext cx="3865183" cy="17159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buNone/>
            </a:pPr>
            <a:r>
              <a:rPr lang="en-US" sz="2000" dirty="0" err="1">
                <a:solidFill>
                  <a:schemeClr val="tx1"/>
                </a:solidFill>
              </a:rPr>
              <a:t>Zanimljiva</a:t>
            </a:r>
            <a:r>
              <a:rPr lang="en-US" sz="2000" dirty="0">
                <a:solidFill>
                  <a:schemeClr val="tx1"/>
                </a:solidFill>
              </a:rPr>
              <a:t> </a:t>
            </a:r>
            <a:r>
              <a:rPr lang="en-US" sz="2000" dirty="0" err="1">
                <a:solidFill>
                  <a:schemeClr val="tx1"/>
                </a:solidFill>
              </a:rPr>
              <a:t>sinergija</a:t>
            </a:r>
            <a:r>
              <a:rPr lang="en-US" sz="2000" dirty="0">
                <a:solidFill>
                  <a:schemeClr val="tx1"/>
                </a:solidFill>
              </a:rPr>
              <a:t> je </a:t>
            </a:r>
            <a:r>
              <a:rPr lang="en-US" sz="2000" dirty="0" err="1">
                <a:solidFill>
                  <a:schemeClr val="tx1"/>
                </a:solidFill>
              </a:rPr>
              <a:t>primećena</a:t>
            </a:r>
            <a:r>
              <a:rPr lang="en-US" sz="2000" dirty="0">
                <a:solidFill>
                  <a:schemeClr val="tx1"/>
                </a:solidFill>
              </a:rPr>
              <a:t> </a:t>
            </a:r>
            <a:r>
              <a:rPr lang="en-US" sz="2000" dirty="0" err="1">
                <a:solidFill>
                  <a:schemeClr val="tx1"/>
                </a:solidFill>
              </a:rPr>
              <a:t>između</a:t>
            </a:r>
            <a:r>
              <a:rPr lang="en-US" sz="2000" dirty="0">
                <a:solidFill>
                  <a:schemeClr val="tx1"/>
                </a:solidFill>
              </a:rPr>
              <a:t> </a:t>
            </a:r>
            <a:r>
              <a:rPr lang="en-US" sz="2000" dirty="0" err="1">
                <a:solidFill>
                  <a:srgbClr val="FF0000"/>
                </a:solidFill>
              </a:rPr>
              <a:t>grmljavine</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nivoa</a:t>
            </a:r>
            <a:r>
              <a:rPr lang="en-US" sz="2000" dirty="0">
                <a:solidFill>
                  <a:schemeClr val="tx1"/>
                </a:solidFill>
              </a:rPr>
              <a:t> </a:t>
            </a:r>
            <a:r>
              <a:rPr lang="en-US" sz="2000" dirty="0" err="1">
                <a:solidFill>
                  <a:schemeClr val="tx1"/>
                </a:solidFill>
              </a:rPr>
              <a:t>polena</a:t>
            </a:r>
            <a:r>
              <a:rPr lang="en-US" sz="2000" dirty="0">
                <a:solidFill>
                  <a:schemeClr val="tx1"/>
                </a:solidFill>
              </a:rPr>
              <a:t> u </a:t>
            </a:r>
            <a:r>
              <a:rPr lang="en-US" sz="2000" dirty="0" err="1">
                <a:solidFill>
                  <a:schemeClr val="tx1"/>
                </a:solidFill>
              </a:rPr>
              <a:t>prijavljenim</a:t>
            </a:r>
            <a:r>
              <a:rPr lang="en-US" sz="2000" dirty="0">
                <a:solidFill>
                  <a:schemeClr val="tx1"/>
                </a:solidFill>
              </a:rPr>
              <a:t> </a:t>
            </a:r>
            <a:r>
              <a:rPr lang="en-US" sz="2000" dirty="0" err="1">
                <a:solidFill>
                  <a:schemeClr val="tx1"/>
                </a:solidFill>
              </a:rPr>
              <a:t>slučajevima</a:t>
            </a:r>
            <a:r>
              <a:rPr lang="en-US" sz="2000" dirty="0">
                <a:solidFill>
                  <a:schemeClr val="tx1"/>
                </a:solidFill>
              </a:rPr>
              <a:t> </a:t>
            </a:r>
            <a:r>
              <a:rPr lang="en-US" sz="2000" dirty="0" err="1" smtClean="0">
                <a:solidFill>
                  <a:schemeClr val="tx1"/>
                </a:solidFill>
              </a:rPr>
              <a:t>astme</a:t>
            </a:r>
            <a:r>
              <a:rPr lang="hu-HU" sz="2000" dirty="0" smtClean="0">
                <a:solidFill>
                  <a:schemeClr val="tx1"/>
                </a:solidFill>
              </a:rPr>
              <a:t/>
            </a:r>
            <a:br>
              <a:rPr lang="hu-HU" sz="2000" dirty="0" smtClean="0">
                <a:solidFill>
                  <a:schemeClr val="tx1"/>
                </a:solidFill>
              </a:rPr>
            </a:br>
            <a:r>
              <a:rPr lang="en-US" sz="2000" dirty="0" smtClean="0">
                <a:solidFill>
                  <a:schemeClr val="tx1"/>
                </a:solidFill>
              </a:rPr>
              <a:t>u </a:t>
            </a:r>
            <a:r>
              <a:rPr lang="en-US" sz="2000" dirty="0" err="1">
                <a:solidFill>
                  <a:schemeClr val="tx1"/>
                </a:solidFill>
              </a:rPr>
              <a:t>različitim</a:t>
            </a:r>
            <a:r>
              <a:rPr lang="en-US" sz="2000" dirty="0">
                <a:solidFill>
                  <a:schemeClr val="tx1"/>
                </a:solidFill>
              </a:rPr>
              <a:t> </a:t>
            </a:r>
            <a:r>
              <a:rPr lang="en-US" sz="2000" dirty="0" err="1">
                <a:solidFill>
                  <a:schemeClr val="tx1"/>
                </a:solidFill>
              </a:rPr>
              <a:t>zemljama</a:t>
            </a:r>
            <a:r>
              <a:rPr lang="en-US" sz="2000" dirty="0">
                <a:solidFill>
                  <a:schemeClr val="tx1"/>
                </a:solidFill>
              </a:rPr>
              <a:t> (</a:t>
            </a:r>
            <a:r>
              <a:rPr lang="en-US" sz="2000" dirty="0" err="1">
                <a:solidFill>
                  <a:schemeClr val="tx1"/>
                </a:solidFill>
              </a:rPr>
              <a:t>tabela</a:t>
            </a:r>
            <a:r>
              <a:rPr lang="en-US" sz="2000" dirty="0">
                <a:solidFill>
                  <a:schemeClr val="tx1"/>
                </a:solidFill>
              </a:rPr>
              <a:t> 2)</a:t>
            </a:r>
          </a:p>
        </p:txBody>
      </p:sp>
      <p:sp>
        <p:nvSpPr>
          <p:cNvPr id="14" name="TextBox 13">
            <a:extLst>
              <a:ext uri="{FF2B5EF4-FFF2-40B4-BE49-F238E27FC236}">
                <a16:creationId xmlns:a16="http://schemas.microsoft.com/office/drawing/2014/main" id="{920330E4-25CB-006F-CF1A-9426DB57E7FA}"/>
              </a:ext>
            </a:extLst>
          </p:cNvPr>
          <p:cNvSpPr txBox="1"/>
          <p:nvPr/>
        </p:nvSpPr>
        <p:spPr>
          <a:xfrm>
            <a:off x="5614945" y="6077803"/>
            <a:ext cx="5971056" cy="415498"/>
          </a:xfrm>
          <a:prstGeom prst="rect">
            <a:avLst/>
          </a:prstGeom>
          <a:noFill/>
        </p:spPr>
        <p:txBody>
          <a:bodyPr wrap="square" rtlCol="0">
            <a:spAutoFit/>
          </a:bodyPr>
          <a:lstStyle/>
          <a:p>
            <a:r>
              <a:rPr lang="en-US" sz="1050" dirty="0">
                <a:cs typeface="Arial" panose="020B0604020202020204" pitchFamily="34" charset="0"/>
              </a:rPr>
              <a:t>From: G. D’Amato et al., Allergy, 2020, 75, 2219–2228. </a:t>
            </a:r>
            <a:r>
              <a:rPr lang="en-US" sz="1050" dirty="0">
                <a:cs typeface="Arial" panose="020B0604020202020204" pitchFamily="34" charset="0"/>
                <a:hlinkClick r:id="rId2"/>
              </a:rPr>
              <a:t>https://</a:t>
            </a:r>
            <a:r>
              <a:rPr lang="en-US" sz="1050" dirty="0" smtClean="0">
                <a:cs typeface="Arial" panose="020B0604020202020204" pitchFamily="34" charset="0"/>
                <a:hlinkClick r:id="rId2"/>
              </a:rPr>
              <a:t>doi.org/10.1111/all.14476</a:t>
            </a:r>
            <a:endParaRPr lang="en-US" sz="1050" dirty="0" smtClean="0">
              <a:cs typeface="Arial" panose="020B0604020202020204" pitchFamily="34" charset="0"/>
            </a:endParaRPr>
          </a:p>
          <a:p>
            <a:r>
              <a:rPr lang="en-US" sz="1050" dirty="0" smtClean="0">
                <a:cs typeface="Arial" panose="020B0604020202020204" pitchFamily="34" charset="0"/>
              </a:rPr>
              <a:t> </a:t>
            </a:r>
            <a:endParaRPr lang="sr" sz="1050" dirty="0">
              <a:cs typeface="Arial" panose="020B0604020202020204" pitchFamily="34" charset="0"/>
            </a:endParaRPr>
          </a:p>
        </p:txBody>
      </p:sp>
      <p:pic>
        <p:nvPicPr>
          <p:cNvPr id="6" name="Picture 5">
            <a:extLst>
              <a:ext uri="{FF2B5EF4-FFF2-40B4-BE49-F238E27FC236}">
                <a16:creationId xmlns:a16="http://schemas.microsoft.com/office/drawing/2014/main" id="{189F0E14-AFA7-7159-CD20-34759F319774}"/>
              </a:ext>
            </a:extLst>
          </p:cNvPr>
          <p:cNvPicPr>
            <a:picLocks noChangeAspect="1"/>
          </p:cNvPicPr>
          <p:nvPr/>
        </p:nvPicPr>
        <p:blipFill rotWithShape="1">
          <a:blip r:embed="rId3"/>
          <a:srcRect l="1125" t="2356" r="2095" b="1"/>
          <a:stretch/>
        </p:blipFill>
        <p:spPr>
          <a:xfrm>
            <a:off x="140194" y="3102011"/>
            <a:ext cx="3870000" cy="2430795"/>
          </a:xfrm>
          <a:prstGeom prst="rect">
            <a:avLst/>
          </a:prstGeom>
        </p:spPr>
      </p:pic>
      <p:grpSp>
        <p:nvGrpSpPr>
          <p:cNvPr id="12" name="Group 11">
            <a:extLst>
              <a:ext uri="{FF2B5EF4-FFF2-40B4-BE49-F238E27FC236}">
                <a16:creationId xmlns:a16="http://schemas.microsoft.com/office/drawing/2014/main" id="{C4887F43-226B-B37C-8447-C9911688D8CE}"/>
              </a:ext>
            </a:extLst>
          </p:cNvPr>
          <p:cNvGrpSpPr/>
          <p:nvPr/>
        </p:nvGrpSpPr>
        <p:grpSpPr>
          <a:xfrm>
            <a:off x="4105594" y="588018"/>
            <a:ext cx="8027163" cy="4944788"/>
            <a:chOff x="4107420" y="960006"/>
            <a:chExt cx="8027163" cy="4944788"/>
          </a:xfrm>
        </p:grpSpPr>
        <p:sp>
          <p:nvSpPr>
            <p:cNvPr id="13" name="TextBox 12">
              <a:extLst>
                <a:ext uri="{FF2B5EF4-FFF2-40B4-BE49-F238E27FC236}">
                  <a16:creationId xmlns:a16="http://schemas.microsoft.com/office/drawing/2014/main" id="{8D063935-295A-7D49-5F6A-5E7FE6C4139C}"/>
                </a:ext>
              </a:extLst>
            </p:cNvPr>
            <p:cNvSpPr txBox="1"/>
            <p:nvPr/>
          </p:nvSpPr>
          <p:spPr>
            <a:xfrm>
              <a:off x="5614944" y="960006"/>
              <a:ext cx="5085000" cy="307777"/>
            </a:xfrm>
            <a:prstGeom prst="rect">
              <a:avLst/>
            </a:prstGeom>
            <a:noFill/>
          </p:spPr>
          <p:txBody>
            <a:bodyPr wrap="square" rtlCol="0">
              <a:spAutoFit/>
            </a:bodyPr>
            <a:lstStyle/>
            <a:p>
              <a:r>
                <a:rPr lang="en-US" sz="1400" i="1" dirty="0" err="1">
                  <a:solidFill>
                    <a:srgbClr val="0070C0"/>
                  </a:solidFill>
                  <a:cs typeface="Arial" panose="020B0604020202020204" pitchFamily="34" charset="0"/>
                </a:rPr>
                <a:t>Tabela</a:t>
              </a:r>
              <a:r>
                <a:rPr lang="en-US" sz="1400" i="1" dirty="0">
                  <a:solidFill>
                    <a:srgbClr val="0070C0"/>
                  </a:solidFill>
                  <a:cs typeface="Arial" panose="020B0604020202020204" pitchFamily="34" charset="0"/>
                </a:rPr>
                <a:t> 2. </a:t>
              </a:r>
              <a:r>
                <a:rPr lang="en-US" sz="1400" i="1" dirty="0" err="1">
                  <a:solidFill>
                    <a:srgbClr val="0070C0"/>
                  </a:solidFill>
                  <a:cs typeface="Arial" panose="020B0604020202020204" pitchFamily="34" charset="0"/>
                </a:rPr>
                <a:t>Egzacerbacije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astme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povezane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olujom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širom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sveta</a:t>
              </a:r>
              <a:r>
                <a:rPr lang="en-US" sz="1400" i="1" dirty="0">
                  <a:solidFill>
                    <a:srgbClr val="0070C0"/>
                  </a:solidFill>
                  <a:cs typeface="Arial" panose="020B0604020202020204" pitchFamily="34" charset="0"/>
                </a:rPr>
                <a:t>.</a:t>
              </a:r>
            </a:p>
          </p:txBody>
        </p:sp>
        <p:grpSp>
          <p:nvGrpSpPr>
            <p:cNvPr id="11" name="Group 10">
              <a:extLst>
                <a:ext uri="{FF2B5EF4-FFF2-40B4-BE49-F238E27FC236}">
                  <a16:creationId xmlns:a16="http://schemas.microsoft.com/office/drawing/2014/main" id="{006789A1-4CEC-E129-02AE-AE4D194377F6}"/>
                </a:ext>
              </a:extLst>
            </p:cNvPr>
            <p:cNvGrpSpPr/>
            <p:nvPr/>
          </p:nvGrpSpPr>
          <p:grpSpPr>
            <a:xfrm>
              <a:off x="4107420" y="1415987"/>
              <a:ext cx="8027163" cy="4488807"/>
              <a:chOff x="4116000" y="895623"/>
              <a:chExt cx="8027163" cy="4488807"/>
            </a:xfrm>
          </p:grpSpPr>
          <p:pic>
            <p:nvPicPr>
              <p:cNvPr id="8" name="Picture 7">
                <a:extLst>
                  <a:ext uri="{FF2B5EF4-FFF2-40B4-BE49-F238E27FC236}">
                    <a16:creationId xmlns:a16="http://schemas.microsoft.com/office/drawing/2014/main" id="{849146EE-560B-E211-8ABF-7F0972A06CBF}"/>
                  </a:ext>
                </a:extLst>
              </p:cNvPr>
              <p:cNvPicPr>
                <a:picLocks noChangeAspect="1"/>
              </p:cNvPicPr>
              <p:nvPr/>
            </p:nvPicPr>
            <p:blipFill rotWithShape="1">
              <a:blip r:embed="rId4"/>
              <a:srcRect t="12485"/>
              <a:stretch/>
            </p:blipFill>
            <p:spPr>
              <a:xfrm>
                <a:off x="4120817" y="895623"/>
                <a:ext cx="8022346" cy="2300325"/>
              </a:xfrm>
              <a:prstGeom prst="rect">
                <a:avLst/>
              </a:prstGeom>
            </p:spPr>
          </p:pic>
          <p:pic>
            <p:nvPicPr>
              <p:cNvPr id="10" name="Picture 9">
                <a:extLst>
                  <a:ext uri="{FF2B5EF4-FFF2-40B4-BE49-F238E27FC236}">
                    <a16:creationId xmlns:a16="http://schemas.microsoft.com/office/drawing/2014/main" id="{10BF1A1D-9FD6-0F77-FC64-6ED9A827920B}"/>
                  </a:ext>
                </a:extLst>
              </p:cNvPr>
              <p:cNvPicPr>
                <a:picLocks noChangeAspect="1"/>
              </p:cNvPicPr>
              <p:nvPr/>
            </p:nvPicPr>
            <p:blipFill>
              <a:blip r:embed="rId5"/>
              <a:stretch>
                <a:fillRect/>
              </a:stretch>
            </p:blipFill>
            <p:spPr>
              <a:xfrm>
                <a:off x="4116000" y="3188904"/>
                <a:ext cx="8022346" cy="2195526"/>
              </a:xfrm>
              <a:prstGeom prst="rect">
                <a:avLst/>
              </a:prstGeom>
            </p:spPr>
          </p:pic>
        </p:grpSp>
      </p:grpSp>
    </p:spTree>
    <p:extLst>
      <p:ext uri="{BB962C8B-B14F-4D97-AF65-F5344CB8AC3E}">
        <p14:creationId xmlns:p14="http://schemas.microsoft.com/office/powerpoint/2010/main" val="91713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AC1583F-899D-B9C2-8E50-C396E97DD3A9}"/>
              </a:ext>
            </a:extLst>
          </p:cNvPr>
          <p:cNvGrpSpPr/>
          <p:nvPr/>
        </p:nvGrpSpPr>
        <p:grpSpPr>
          <a:xfrm>
            <a:off x="471000" y="374175"/>
            <a:ext cx="11340000" cy="5615721"/>
            <a:chOff x="831000" y="374175"/>
            <a:chExt cx="10980000" cy="5615721"/>
          </a:xfrm>
        </p:grpSpPr>
        <p:pic>
          <p:nvPicPr>
            <p:cNvPr id="3" name="Picture 2">
              <a:extLst>
                <a:ext uri="{FF2B5EF4-FFF2-40B4-BE49-F238E27FC236}">
                  <a16:creationId xmlns:a16="http://schemas.microsoft.com/office/drawing/2014/main" id="{52154058-98A1-41B0-17E9-EFE368859CA3}"/>
                </a:ext>
              </a:extLst>
            </p:cNvPr>
            <p:cNvPicPr>
              <a:picLocks noChangeAspect="1"/>
            </p:cNvPicPr>
            <p:nvPr/>
          </p:nvPicPr>
          <p:blipFill>
            <a:blip r:embed="rId2"/>
            <a:stretch>
              <a:fillRect/>
            </a:stretch>
          </p:blipFill>
          <p:spPr>
            <a:xfrm>
              <a:off x="5061000" y="374175"/>
              <a:ext cx="6750000" cy="5615721"/>
            </a:xfrm>
            <a:prstGeom prst="rect">
              <a:avLst/>
            </a:prstGeom>
          </p:spPr>
        </p:pic>
        <p:sp>
          <p:nvSpPr>
            <p:cNvPr id="6" name="TextBox 5">
              <a:extLst>
                <a:ext uri="{FF2B5EF4-FFF2-40B4-BE49-F238E27FC236}">
                  <a16:creationId xmlns:a16="http://schemas.microsoft.com/office/drawing/2014/main" id="{6778D898-88AC-ADBA-557E-4BD40B00EC8F}"/>
                </a:ext>
              </a:extLst>
            </p:cNvPr>
            <p:cNvSpPr txBox="1"/>
            <p:nvPr/>
          </p:nvSpPr>
          <p:spPr>
            <a:xfrm>
              <a:off x="831000" y="1796235"/>
              <a:ext cx="4004999" cy="3151632"/>
            </a:xfrm>
            <a:prstGeom prst="rect">
              <a:avLst/>
            </a:prstGeom>
            <a:noFill/>
          </p:spPr>
          <p:txBody>
            <a:bodyPr wrap="square" rtlCol="0">
              <a:spAutoFit/>
            </a:bodyPr>
            <a:lstStyle/>
            <a:p>
              <a:pPr>
                <a:lnSpc>
                  <a:spcPct val="120000"/>
                </a:lnSpc>
              </a:pP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14. </a:t>
              </a:r>
              <a:r>
                <a:rPr lang="en-US" sz="1400" i="1" dirty="0" err="1">
                  <a:solidFill>
                    <a:srgbClr val="0070C0"/>
                  </a:solidFill>
                  <a:cs typeface="Arial" panose="020B0604020202020204" pitchFamily="34" charset="0"/>
                </a:rPr>
                <a:t>Putevi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kroz</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klimatski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parametri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zagađivači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vazduha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mogu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uticati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oslobađanje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potenciju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efekte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alergena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pomoćnih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sredstava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temperatura</a:t>
              </a:r>
              <a:r>
                <a:rPr lang="en-US" sz="1400" i="1" dirty="0">
                  <a:solidFill>
                    <a:srgbClr val="0070C0"/>
                  </a:solidFill>
                  <a:cs typeface="Arial" panose="020B0604020202020204" pitchFamily="34" charset="0"/>
                </a:rPr>
                <a:t> (T), </a:t>
              </a:r>
              <a:r>
                <a:rPr lang="en-US" sz="1400" i="1" dirty="0" err="1">
                  <a:solidFill>
                    <a:srgbClr val="0070C0"/>
                  </a:solidFill>
                  <a:cs typeface="Arial" panose="020B0604020202020204" pitchFamily="34" charset="0"/>
                </a:rPr>
                <a:t>relativna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vlažnost</a:t>
              </a:r>
              <a:r>
                <a:rPr lang="en-US" sz="1400" i="1" dirty="0">
                  <a:solidFill>
                    <a:srgbClr val="0070C0"/>
                  </a:solidFill>
                  <a:cs typeface="Arial" panose="020B0604020202020204" pitchFamily="34" charset="0"/>
                </a:rPr>
                <a:t> (</a:t>
              </a:r>
              <a:r>
                <a:rPr lang="en-US" sz="1400" i="1" dirty="0" smtClean="0">
                  <a:solidFill>
                    <a:srgbClr val="0070C0"/>
                  </a:solidFill>
                  <a:cs typeface="Arial" panose="020B0604020202020204" pitchFamily="34" charset="0"/>
                </a:rPr>
                <a:t>R</a:t>
              </a:r>
              <a:r>
                <a:rPr lang="sr-Latn-RS" sz="1400" i="1" dirty="0" smtClean="0">
                  <a:solidFill>
                    <a:srgbClr val="0070C0"/>
                  </a:solidFill>
                  <a:cs typeface="Arial" panose="020B0604020202020204" pitchFamily="34" charset="0"/>
                </a:rPr>
                <a:t>V</a:t>
              </a:r>
              <a:r>
                <a:rPr lang="en-US" sz="1400" i="1" dirty="0" smtClean="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ultraljubičasto</a:t>
              </a:r>
              <a:r>
                <a:rPr lang="en-US" sz="1400" i="1" dirty="0">
                  <a:solidFill>
                    <a:srgbClr val="0070C0"/>
                  </a:solidFill>
                  <a:cs typeface="Arial" panose="020B0604020202020204" pitchFamily="34" charset="0"/>
                </a:rPr>
                <a:t> (UV) </a:t>
              </a:r>
              <a:r>
                <a:rPr lang="en-US" sz="1400" i="1" dirty="0" err="1">
                  <a:solidFill>
                    <a:srgbClr val="0070C0"/>
                  </a:solidFill>
                  <a:cs typeface="Arial" panose="020B0604020202020204" pitchFamily="34" charset="0"/>
                </a:rPr>
                <a:t>zračenje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čestice</a:t>
              </a:r>
              <a:r>
                <a:rPr lang="en-US" sz="1400" i="1" dirty="0">
                  <a:solidFill>
                    <a:srgbClr val="0070C0"/>
                  </a:solidFill>
                  <a:cs typeface="Arial" panose="020B0604020202020204" pitchFamily="34" charset="0"/>
                </a:rPr>
                <a:t> (PM), </a:t>
              </a:r>
              <a:r>
                <a:rPr lang="en-US" sz="1400" i="1" dirty="0" err="1">
                  <a:solidFill>
                    <a:srgbClr val="0070C0"/>
                  </a:solidFill>
                  <a:cs typeface="Arial" panose="020B0604020202020204" pitchFamily="34" charset="0"/>
                </a:rPr>
                <a:t>ozon</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oksidi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azota</a:t>
              </a:r>
              <a:r>
                <a:rPr lang="en-US" sz="1400" i="1" dirty="0">
                  <a:solidFill>
                    <a:srgbClr val="0070C0"/>
                  </a:solidFill>
                  <a:cs typeface="Arial" panose="020B0604020202020204" pitchFamily="34" charset="0"/>
                </a:rPr>
                <a:t> </a:t>
              </a:r>
              <a:r>
                <a:rPr lang="en-US" sz="1400" i="1" dirty="0" smtClean="0">
                  <a:solidFill>
                    <a:srgbClr val="0070C0"/>
                  </a:solidFill>
                  <a:cs typeface="Arial" panose="020B0604020202020204" pitchFamily="34" charset="0"/>
                </a:rPr>
                <a:t>(O</a:t>
              </a:r>
              <a:r>
                <a:rPr lang="en-US" sz="1400" i="1" baseline="-25000" dirty="0" smtClean="0">
                  <a:solidFill>
                    <a:srgbClr val="0070C0"/>
                  </a:solidFill>
                  <a:cs typeface="Arial" panose="020B0604020202020204" pitchFamily="34" charset="0"/>
                </a:rPr>
                <a:t>3</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NO</a:t>
              </a:r>
              <a:r>
                <a:rPr lang="en-US" sz="1400" i="1" baseline="-25000" dirty="0" err="1">
                  <a:solidFill>
                    <a:srgbClr val="0070C0"/>
                  </a:solidFill>
                  <a:cs typeface="Arial" panose="020B0604020202020204" pitchFamily="34" charset="0"/>
                </a:rPr>
                <a:t>k</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redukovano</a:t>
              </a:r>
              <a:endParaRPr lang="en-US" sz="1400" i="1" dirty="0">
                <a:solidFill>
                  <a:srgbClr val="0070C0"/>
                </a:solidFill>
                <a:cs typeface="Arial" panose="020B0604020202020204" pitchFamily="34" charset="0"/>
              </a:endParaRPr>
            </a:p>
            <a:p>
              <a:r>
                <a:rPr lang="en-US" sz="1400" i="1" dirty="0" err="1">
                  <a:solidFill>
                    <a:srgbClr val="0070C0"/>
                  </a:solidFill>
                  <a:cs typeface="Arial" panose="020B0604020202020204" pitchFamily="34" charset="0"/>
                </a:rPr>
                <a:t>nikotinamid</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adenin</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dinukleotid</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fosfat</a:t>
              </a:r>
              <a:r>
                <a:rPr lang="en-US" sz="1400" i="1" dirty="0">
                  <a:solidFill>
                    <a:srgbClr val="0070C0"/>
                  </a:solidFill>
                  <a:cs typeface="Arial" panose="020B0604020202020204" pitchFamily="34" charset="0"/>
                </a:rPr>
                <a:t> (NADPH) </a:t>
              </a:r>
              <a:r>
                <a:rPr lang="en-US" sz="1400" i="1" dirty="0" err="1">
                  <a:solidFill>
                    <a:srgbClr val="0070C0"/>
                  </a:solidFill>
                  <a:cs typeface="Arial" panose="020B0604020202020204" pitchFamily="34" charset="0"/>
                </a:rPr>
                <a:t>oksidaza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lipidni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medijatori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povezani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polenom</a:t>
              </a:r>
              <a:r>
                <a:rPr lang="en-US" sz="1400" i="1" dirty="0">
                  <a:solidFill>
                    <a:srgbClr val="0070C0"/>
                  </a:solidFill>
                  <a:cs typeface="Arial" panose="020B0604020202020204" pitchFamily="34" charset="0"/>
                </a:rPr>
                <a:t> (PALM), </a:t>
              </a:r>
              <a:r>
                <a:rPr lang="en-US" sz="1400" i="1" dirty="0" err="1">
                  <a:solidFill>
                    <a:srgbClr val="0070C0"/>
                  </a:solidFill>
                  <a:cs typeface="Arial" panose="020B0604020202020204" pitchFamily="34" charset="0"/>
                </a:rPr>
                <a:t>molekularni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obrasci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povezani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oštećenjem</a:t>
              </a:r>
              <a:endParaRPr lang="en-US" sz="1400" i="1" dirty="0">
                <a:solidFill>
                  <a:srgbClr val="0070C0"/>
                </a:solidFill>
                <a:cs typeface="Arial" panose="020B0604020202020204" pitchFamily="34" charset="0"/>
              </a:endParaRPr>
            </a:p>
            <a:p>
              <a:r>
                <a:rPr lang="en-US" sz="1400" i="1" dirty="0">
                  <a:solidFill>
                    <a:srgbClr val="0070C0"/>
                  </a:solidFill>
                  <a:cs typeface="Arial" panose="020B0604020202020204" pitchFamily="34" charset="0"/>
                </a:rPr>
                <a:t>(DAMP), </a:t>
              </a:r>
              <a:r>
                <a:rPr lang="en-US" sz="1400" i="1" dirty="0" err="1">
                  <a:solidFill>
                    <a:srgbClr val="0070C0"/>
                  </a:solidFill>
                  <a:cs typeface="Arial" panose="020B0604020202020204" pitchFamily="34" charset="0"/>
                </a:rPr>
                <a:t>receptori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prepoznavanje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obrazaca</a:t>
              </a:r>
              <a:r>
                <a:rPr lang="en-US" sz="1400" i="1" dirty="0">
                  <a:solidFill>
                    <a:srgbClr val="0070C0"/>
                  </a:solidFill>
                  <a:cs typeface="Arial" panose="020B0604020202020204" pitchFamily="34" charset="0"/>
                </a:rPr>
                <a:t> (PRR), T </a:t>
              </a:r>
              <a:r>
                <a:rPr lang="en-US" sz="1400" i="1" dirty="0" err="1">
                  <a:solidFill>
                    <a:srgbClr val="0070C0"/>
                  </a:solidFill>
                  <a:cs typeface="Arial" panose="020B0604020202020204" pitchFamily="34" charset="0"/>
                </a:rPr>
                <a:t>pomoćne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ćelije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tipa</a:t>
              </a:r>
              <a:r>
                <a:rPr lang="en-US" sz="1400" i="1" dirty="0">
                  <a:solidFill>
                    <a:srgbClr val="0070C0"/>
                  </a:solidFill>
                  <a:cs typeface="Arial" panose="020B0604020202020204" pitchFamily="34" charset="0"/>
                </a:rPr>
                <a:t> 2 (Th2), </a:t>
              </a:r>
              <a:r>
                <a:rPr lang="en-US" sz="1400" i="1" dirty="0" err="1">
                  <a:solidFill>
                    <a:srgbClr val="0070C0"/>
                  </a:solidFill>
                  <a:cs typeface="Arial" panose="020B0604020202020204" pitchFamily="34" charset="0"/>
                </a:rPr>
                <a:t>imunoglobulin</a:t>
              </a:r>
              <a:r>
                <a:rPr lang="en-US" sz="1400" i="1" dirty="0">
                  <a:solidFill>
                    <a:srgbClr val="0070C0"/>
                  </a:solidFill>
                  <a:cs typeface="Arial" panose="020B0604020202020204" pitchFamily="34" charset="0"/>
                </a:rPr>
                <a:t> E (</a:t>
              </a:r>
              <a:r>
                <a:rPr lang="en-US" sz="1400" i="1" dirty="0" err="1">
                  <a:solidFill>
                    <a:srgbClr val="0070C0"/>
                  </a:solidFill>
                  <a:cs typeface="Arial" panose="020B0604020202020204" pitchFamily="34" charset="0"/>
                </a:rPr>
                <a:t>IgE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alergeni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proteini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zelene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tačke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hemijske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modifikacije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crvene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tačke</a:t>
              </a:r>
              <a:r>
                <a:rPr lang="en-US" sz="1400" i="1" dirty="0">
                  <a:solidFill>
                    <a:srgbClr val="0070C0"/>
                  </a:solidFill>
                  <a:cs typeface="Arial" panose="020B0604020202020204" pitchFamily="34" charset="0"/>
                </a:rPr>
                <a:t>). </a:t>
              </a:r>
            </a:p>
          </p:txBody>
        </p:sp>
      </p:grpSp>
      <p:sp>
        <p:nvSpPr>
          <p:cNvPr id="7" name="TextBox 6">
            <a:extLst>
              <a:ext uri="{FF2B5EF4-FFF2-40B4-BE49-F238E27FC236}">
                <a16:creationId xmlns:a16="http://schemas.microsoft.com/office/drawing/2014/main" id="{D9612266-72F6-8644-39B8-BE7B69B8551C}"/>
              </a:ext>
            </a:extLst>
          </p:cNvPr>
          <p:cNvSpPr txBox="1"/>
          <p:nvPr/>
        </p:nvSpPr>
        <p:spPr>
          <a:xfrm>
            <a:off x="331060" y="5855341"/>
            <a:ext cx="4356326" cy="577081"/>
          </a:xfrm>
          <a:prstGeom prst="rect">
            <a:avLst/>
          </a:prstGeom>
          <a:noFill/>
        </p:spPr>
        <p:txBody>
          <a:bodyPr wrap="square" rtlCol="0">
            <a:spAutoFit/>
          </a:bodyPr>
          <a:lstStyle/>
          <a:p>
            <a:r>
              <a:rPr lang="fr-FR" sz="1050" dirty="0" smtClean="0">
                <a:cs typeface="Arial" panose="020B0604020202020204" pitchFamily="34" charset="0"/>
              </a:rPr>
              <a:t>K</a:t>
            </a:r>
            <a:r>
              <a:rPr lang="fr-FR" sz="1050" dirty="0">
                <a:cs typeface="Arial" panose="020B0604020202020204" pitchFamily="34" charset="0"/>
              </a:rPr>
              <a:t>. </a:t>
            </a:r>
            <a:r>
              <a:rPr lang="fr-FR" sz="1050" dirty="0" err="1">
                <a:cs typeface="Arial" panose="020B0604020202020204" pitchFamily="34" charset="0"/>
              </a:rPr>
              <a:t>Reinmuth-Selzle</a:t>
            </a:r>
            <a:r>
              <a:rPr lang="fr-FR" sz="1050" dirty="0">
                <a:cs typeface="Arial" panose="020B0604020202020204" pitchFamily="34" charset="0"/>
              </a:rPr>
              <a:t> et al., Environ. </a:t>
            </a:r>
            <a:r>
              <a:rPr lang="fr-FR" sz="1050" dirty="0" err="1">
                <a:cs typeface="Arial" panose="020B0604020202020204" pitchFamily="34" charset="0"/>
              </a:rPr>
              <a:t>Sci</a:t>
            </a:r>
            <a:r>
              <a:rPr lang="fr-FR" sz="1050" dirty="0">
                <a:cs typeface="Arial" panose="020B0604020202020204" pitchFamily="34" charset="0"/>
              </a:rPr>
              <a:t>. </a:t>
            </a:r>
            <a:r>
              <a:rPr lang="fr-FR" sz="1050" dirty="0" err="1">
                <a:cs typeface="Arial" panose="020B0604020202020204" pitchFamily="34" charset="0"/>
              </a:rPr>
              <a:t>Technol</a:t>
            </a:r>
            <a:r>
              <a:rPr lang="fr-FR" sz="1050" dirty="0">
                <a:cs typeface="Arial" panose="020B0604020202020204" pitchFamily="34" charset="0"/>
              </a:rPr>
              <a:t>., 2017, 51, 4119−4141. </a:t>
            </a:r>
            <a:endParaRPr lang="sr-Latn-RS" sz="1050" dirty="0" smtClean="0">
              <a:cs typeface="Arial" panose="020B0604020202020204" pitchFamily="34" charset="0"/>
            </a:endParaRPr>
          </a:p>
          <a:p>
            <a:r>
              <a:rPr lang="fr-FR" sz="1050" dirty="0" smtClean="0">
                <a:cs typeface="Arial" panose="020B0604020202020204" pitchFamily="34" charset="0"/>
              </a:rPr>
              <a:t>DOI</a:t>
            </a:r>
            <a:r>
              <a:rPr lang="fr-FR" sz="1050" dirty="0">
                <a:cs typeface="Arial" panose="020B0604020202020204" pitchFamily="34" charset="0"/>
              </a:rPr>
              <a:t>: </a:t>
            </a:r>
            <a:r>
              <a:rPr lang="fr-FR" sz="1050" dirty="0">
                <a:cs typeface="Arial" panose="020B0604020202020204" pitchFamily="34" charset="0"/>
                <a:hlinkClick r:id="rId3"/>
              </a:rPr>
              <a:t>http://</a:t>
            </a:r>
            <a:r>
              <a:rPr lang="fr-FR" sz="1050" dirty="0" smtClean="0">
                <a:cs typeface="Arial" panose="020B0604020202020204" pitchFamily="34" charset="0"/>
                <a:hlinkClick r:id="rId3"/>
              </a:rPr>
              <a:t>dx.doi.org/10.1021/acs.est.6b04908</a:t>
            </a:r>
            <a:endParaRPr lang="fr-FR" sz="1050" dirty="0" smtClean="0">
              <a:cs typeface="Arial" panose="020B0604020202020204" pitchFamily="34" charset="0"/>
            </a:endParaRPr>
          </a:p>
          <a:p>
            <a:r>
              <a:rPr lang="fr-FR" sz="1050" dirty="0" smtClean="0">
                <a:cs typeface="Arial" panose="020B0604020202020204" pitchFamily="34" charset="0"/>
              </a:rPr>
              <a:t> </a:t>
            </a:r>
            <a:endParaRPr lang="sr" sz="1050" dirty="0">
              <a:cs typeface="Arial" panose="020B0604020202020204" pitchFamily="34" charset="0"/>
            </a:endParaRPr>
          </a:p>
        </p:txBody>
      </p:sp>
      <p:sp>
        <p:nvSpPr>
          <p:cNvPr id="5" name="TextBox 4">
            <a:extLst>
              <a:ext uri="{FF2B5EF4-FFF2-40B4-BE49-F238E27FC236}">
                <a16:creationId xmlns:a16="http://schemas.microsoft.com/office/drawing/2014/main" id="{45E58BE5-E985-CF1A-6643-85C059296F38}"/>
              </a:ext>
            </a:extLst>
          </p:cNvPr>
          <p:cNvSpPr txBox="1"/>
          <p:nvPr/>
        </p:nvSpPr>
        <p:spPr>
          <a:xfrm>
            <a:off x="471001" y="394935"/>
            <a:ext cx="4364998" cy="757130"/>
          </a:xfrm>
          <a:prstGeom prst="rect">
            <a:avLst/>
          </a:prstGeom>
          <a:noFill/>
        </p:spPr>
        <p:txBody>
          <a:bodyPr wrap="square" rtlCol="0">
            <a:spAutoFit/>
          </a:bodyPr>
          <a:lstStyle/>
          <a:p>
            <a:pPr>
              <a:lnSpc>
                <a:spcPct val="120000"/>
              </a:lnSpc>
            </a:pPr>
            <a:r>
              <a:rPr lang="en-US" dirty="0" err="1"/>
              <a:t>Neki</a:t>
            </a:r>
            <a:r>
              <a:rPr lang="en-US" dirty="0"/>
              <a:t> </a:t>
            </a:r>
            <a:r>
              <a:rPr lang="en-US" dirty="0" err="1"/>
              <a:t>dodatni</a:t>
            </a:r>
            <a:r>
              <a:rPr lang="en-US" dirty="0"/>
              <a:t> </a:t>
            </a:r>
            <a:r>
              <a:rPr lang="en-US" dirty="0" err="1"/>
              <a:t>detalji</a:t>
            </a:r>
            <a:r>
              <a:rPr lang="en-US" dirty="0"/>
              <a:t> o </a:t>
            </a:r>
            <a:r>
              <a:rPr lang="en-US" dirty="0" err="1"/>
              <a:t>specifičnostima</a:t>
            </a:r>
            <a:r>
              <a:rPr lang="en-US" dirty="0"/>
              <a:t> </a:t>
            </a:r>
            <a:r>
              <a:rPr lang="en-US" dirty="0" err="1"/>
              <a:t>kako</a:t>
            </a:r>
            <a:r>
              <a:rPr lang="en-US" dirty="0"/>
              <a:t> </a:t>
            </a:r>
            <a:r>
              <a:rPr lang="en-US" dirty="0" err="1"/>
              <a:t>ovi</a:t>
            </a:r>
            <a:r>
              <a:rPr lang="en-US" dirty="0"/>
              <a:t> </a:t>
            </a:r>
            <a:r>
              <a:rPr lang="en-US" dirty="0" err="1"/>
              <a:t>efekti</a:t>
            </a:r>
            <a:r>
              <a:rPr lang="en-US" dirty="0"/>
              <a:t> </a:t>
            </a:r>
            <a:r>
              <a:rPr lang="en-US" dirty="0" err="1"/>
              <a:t>deluju</a:t>
            </a:r>
            <a:r>
              <a:rPr lang="en-US" dirty="0"/>
              <a:t> u </a:t>
            </a:r>
            <a:r>
              <a:rPr lang="en-US" dirty="0" err="1"/>
              <a:t>ljudskom</a:t>
            </a:r>
            <a:r>
              <a:rPr lang="en-US" dirty="0"/>
              <a:t> </a:t>
            </a:r>
            <a:r>
              <a:rPr lang="en-US" dirty="0" err="1"/>
              <a:t>telu</a:t>
            </a:r>
            <a:r>
              <a:rPr lang="en-US" dirty="0"/>
              <a:t>:</a:t>
            </a:r>
          </a:p>
        </p:txBody>
      </p:sp>
    </p:spTree>
    <p:extLst>
      <p:ext uri="{BB962C8B-B14F-4D97-AF65-F5344CB8AC3E}">
        <p14:creationId xmlns:p14="http://schemas.microsoft.com/office/powerpoint/2010/main" val="33581485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3507" y="144000"/>
            <a:ext cx="11430000" cy="504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dirty="0" err="1">
                <a:solidFill>
                  <a:schemeClr val="tx1"/>
                </a:solidFill>
              </a:rPr>
              <a:t>Slika</a:t>
            </a:r>
            <a:r>
              <a:rPr lang="en-US" sz="2000" dirty="0">
                <a:solidFill>
                  <a:schemeClr val="tx1"/>
                </a:solidFill>
              </a:rPr>
              <a:t> 15 </a:t>
            </a:r>
            <a:r>
              <a:rPr lang="en-US" sz="2000" dirty="0" err="1">
                <a:solidFill>
                  <a:schemeClr val="tx1"/>
                </a:solidFill>
              </a:rPr>
              <a:t>pokazuje</a:t>
            </a:r>
            <a:r>
              <a:rPr lang="en-US" sz="2000" dirty="0">
                <a:solidFill>
                  <a:schemeClr val="tx1"/>
                </a:solidFill>
              </a:rPr>
              <a:t> </a:t>
            </a:r>
            <a:r>
              <a:rPr lang="en-US" sz="2000" dirty="0" err="1">
                <a:solidFill>
                  <a:schemeClr val="tx1"/>
                </a:solidFill>
              </a:rPr>
              <a:t>učešće</a:t>
            </a:r>
            <a:r>
              <a:rPr lang="en-US" sz="2000" dirty="0">
                <a:solidFill>
                  <a:schemeClr val="tx1"/>
                </a:solidFill>
              </a:rPr>
              <a:t> </a:t>
            </a:r>
            <a:r>
              <a:rPr lang="en-US" sz="2000" dirty="0" err="1">
                <a:solidFill>
                  <a:schemeClr val="tx1"/>
                </a:solidFill>
              </a:rPr>
              <a:t>povećanja</a:t>
            </a:r>
            <a:r>
              <a:rPr lang="en-US" sz="2000" dirty="0">
                <a:solidFill>
                  <a:schemeClr val="tx1"/>
                </a:solidFill>
              </a:rPr>
              <a:t> temperature </a:t>
            </a:r>
            <a:r>
              <a:rPr lang="en-US" sz="2000" dirty="0" err="1">
                <a:solidFill>
                  <a:schemeClr val="tx1"/>
                </a:solidFill>
              </a:rPr>
              <a:t>i</a:t>
            </a:r>
            <a:r>
              <a:rPr lang="en-US" sz="2000" dirty="0">
                <a:solidFill>
                  <a:schemeClr val="tx1"/>
                </a:solidFill>
              </a:rPr>
              <a:t> </a:t>
            </a:r>
            <a:r>
              <a:rPr lang="en-US" sz="2000" dirty="0" err="1">
                <a:solidFill>
                  <a:schemeClr val="tx1"/>
                </a:solidFill>
              </a:rPr>
              <a:t>vlažnosti</a:t>
            </a:r>
            <a:r>
              <a:rPr lang="en-US" sz="2000" dirty="0">
                <a:solidFill>
                  <a:schemeClr val="tx1"/>
                </a:solidFill>
              </a:rPr>
              <a:t> </a:t>
            </a:r>
            <a:r>
              <a:rPr lang="en-US" sz="2000" dirty="0" err="1">
                <a:solidFill>
                  <a:schemeClr val="tx1"/>
                </a:solidFill>
              </a:rPr>
              <a:t>izazvanih</a:t>
            </a:r>
            <a:r>
              <a:rPr lang="en-US" sz="2000" dirty="0">
                <a:solidFill>
                  <a:schemeClr val="tx1"/>
                </a:solidFill>
              </a:rPr>
              <a:t> </a:t>
            </a:r>
            <a:r>
              <a:rPr lang="en-US" sz="2000" dirty="0" err="1">
                <a:solidFill>
                  <a:schemeClr val="tx1"/>
                </a:solidFill>
              </a:rPr>
              <a:t>klimatskim</a:t>
            </a:r>
            <a:r>
              <a:rPr lang="en-US" sz="2000" dirty="0">
                <a:solidFill>
                  <a:schemeClr val="tx1"/>
                </a:solidFill>
              </a:rPr>
              <a:t> </a:t>
            </a:r>
            <a:r>
              <a:rPr lang="en-US" sz="2000" dirty="0" err="1">
                <a:solidFill>
                  <a:schemeClr val="tx1"/>
                </a:solidFill>
              </a:rPr>
              <a:t>promenama</a:t>
            </a:r>
            <a:r>
              <a:rPr lang="en-US" sz="2000" dirty="0">
                <a:solidFill>
                  <a:schemeClr val="tx1"/>
                </a:solidFill>
              </a:rPr>
              <a:t> </a:t>
            </a:r>
            <a:r>
              <a:rPr lang="en-US" sz="2000" dirty="0" err="1">
                <a:solidFill>
                  <a:schemeClr val="tx1"/>
                </a:solidFill>
              </a:rPr>
              <a:t>kao</a:t>
            </a:r>
            <a:r>
              <a:rPr lang="en-US" sz="2000" dirty="0">
                <a:solidFill>
                  <a:schemeClr val="tx1"/>
                </a:solidFill>
              </a:rPr>
              <a:t> </a:t>
            </a:r>
            <a:r>
              <a:rPr lang="en-US" sz="2000" dirty="0" err="1">
                <a:solidFill>
                  <a:schemeClr val="tx1"/>
                </a:solidFill>
              </a:rPr>
              <a:t>faktora</a:t>
            </a:r>
            <a:r>
              <a:rPr lang="en-US" sz="2000" dirty="0">
                <a:solidFill>
                  <a:schemeClr val="tx1"/>
                </a:solidFill>
              </a:rPr>
              <a:t> </a:t>
            </a:r>
            <a:r>
              <a:rPr lang="en-US" sz="2000" dirty="0" err="1">
                <a:solidFill>
                  <a:schemeClr val="tx1"/>
                </a:solidFill>
              </a:rPr>
              <a:t>koji</a:t>
            </a:r>
            <a:r>
              <a:rPr lang="en-US" sz="2000" dirty="0">
                <a:solidFill>
                  <a:schemeClr val="tx1"/>
                </a:solidFill>
              </a:rPr>
              <a:t> </a:t>
            </a:r>
            <a:r>
              <a:rPr lang="en-US" sz="2000" dirty="0" err="1">
                <a:solidFill>
                  <a:schemeClr val="tx1"/>
                </a:solidFill>
              </a:rPr>
              <a:t>utiču</a:t>
            </a:r>
            <a:r>
              <a:rPr lang="en-US" sz="2000" dirty="0">
                <a:solidFill>
                  <a:schemeClr val="tx1"/>
                </a:solidFill>
              </a:rPr>
              <a:t> </a:t>
            </a:r>
            <a:r>
              <a:rPr lang="en-US" sz="2000" dirty="0" err="1">
                <a:solidFill>
                  <a:schemeClr val="tx1"/>
                </a:solidFill>
              </a:rPr>
              <a:t>na</a:t>
            </a:r>
            <a:r>
              <a:rPr lang="en-US" sz="2000" dirty="0">
                <a:solidFill>
                  <a:schemeClr val="tx1"/>
                </a:solidFill>
              </a:rPr>
              <a:t> </a:t>
            </a:r>
            <a:r>
              <a:rPr lang="en-US" sz="2000" dirty="0" err="1">
                <a:solidFill>
                  <a:schemeClr val="tx1"/>
                </a:solidFill>
              </a:rPr>
              <a:t>povećanje</a:t>
            </a:r>
            <a:r>
              <a:rPr lang="en-US" sz="2000" dirty="0">
                <a:solidFill>
                  <a:schemeClr val="tx1"/>
                </a:solidFill>
              </a:rPr>
              <a:t> </a:t>
            </a:r>
            <a:r>
              <a:rPr lang="en-US" sz="2000" dirty="0" err="1">
                <a:solidFill>
                  <a:srgbClr val="FF0000"/>
                </a:solidFill>
              </a:rPr>
              <a:t>alergije</a:t>
            </a:r>
            <a:r>
              <a:rPr lang="en-US" sz="2000" dirty="0">
                <a:solidFill>
                  <a:srgbClr val="FF0000"/>
                </a:solidFill>
              </a:rPr>
              <a:t> </a:t>
            </a:r>
            <a:r>
              <a:rPr lang="en-US" sz="2000" dirty="0" err="1">
                <a:solidFill>
                  <a:srgbClr val="FF0000"/>
                </a:solidFill>
              </a:rPr>
              <a:t>na</a:t>
            </a:r>
            <a:r>
              <a:rPr lang="en-US" sz="2000" dirty="0">
                <a:solidFill>
                  <a:srgbClr val="FF0000"/>
                </a:solidFill>
              </a:rPr>
              <a:t> </a:t>
            </a:r>
            <a:r>
              <a:rPr lang="en-US" sz="2000" dirty="0" err="1">
                <a:solidFill>
                  <a:srgbClr val="FF0000"/>
                </a:solidFill>
              </a:rPr>
              <a:t>grinje</a:t>
            </a:r>
            <a:r>
              <a:rPr lang="en-US" sz="2000" dirty="0">
                <a:solidFill>
                  <a:schemeClr val="tx1"/>
                </a:solidFill>
              </a:rPr>
              <a:t>: </a:t>
            </a:r>
          </a:p>
          <a:p>
            <a:pPr marL="0" indent="0">
              <a:buNone/>
            </a:pPr>
            <a:r>
              <a:rPr lang="en-US" sz="2000" dirty="0">
                <a:solidFill>
                  <a:schemeClr val="tx1"/>
                </a:solidFill>
              </a:rPr>
              <a:t> </a:t>
            </a:r>
          </a:p>
        </p:txBody>
      </p:sp>
      <p:grpSp>
        <p:nvGrpSpPr>
          <p:cNvPr id="2" name="Group 1">
            <a:extLst>
              <a:ext uri="{FF2B5EF4-FFF2-40B4-BE49-F238E27FC236}">
                <a16:creationId xmlns:a16="http://schemas.microsoft.com/office/drawing/2014/main" id="{6D2D7591-E37A-F5C8-05EC-70FF1FFC4932}"/>
              </a:ext>
            </a:extLst>
          </p:cNvPr>
          <p:cNvGrpSpPr/>
          <p:nvPr/>
        </p:nvGrpSpPr>
        <p:grpSpPr>
          <a:xfrm>
            <a:off x="344228" y="909000"/>
            <a:ext cx="10881772" cy="5220000"/>
            <a:chOff x="344229" y="1145782"/>
            <a:chExt cx="10186822" cy="4782900"/>
          </a:xfrm>
        </p:grpSpPr>
        <p:pic>
          <p:nvPicPr>
            <p:cNvPr id="12" name="Picture 11">
              <a:extLst>
                <a:ext uri="{FF2B5EF4-FFF2-40B4-BE49-F238E27FC236}">
                  <a16:creationId xmlns:a16="http://schemas.microsoft.com/office/drawing/2014/main" id="{E584CA0A-34EC-E1FC-769D-15CEB0C843BA}"/>
                </a:ext>
              </a:extLst>
            </p:cNvPr>
            <p:cNvPicPr>
              <a:picLocks noChangeAspect="1"/>
            </p:cNvPicPr>
            <p:nvPr/>
          </p:nvPicPr>
          <p:blipFill>
            <a:blip r:embed="rId2"/>
            <a:stretch>
              <a:fillRect/>
            </a:stretch>
          </p:blipFill>
          <p:spPr>
            <a:xfrm>
              <a:off x="344229" y="1145782"/>
              <a:ext cx="7072085" cy="4782900"/>
            </a:xfrm>
            <a:prstGeom prst="rect">
              <a:avLst/>
            </a:prstGeom>
          </p:spPr>
        </p:pic>
        <p:sp>
          <p:nvSpPr>
            <p:cNvPr id="13" name="TextBox 12">
              <a:extLst>
                <a:ext uri="{FF2B5EF4-FFF2-40B4-BE49-F238E27FC236}">
                  <a16:creationId xmlns:a16="http://schemas.microsoft.com/office/drawing/2014/main" id="{8D063935-295A-7D49-5F6A-5E7FE6C4139C}"/>
                </a:ext>
              </a:extLst>
            </p:cNvPr>
            <p:cNvSpPr txBox="1"/>
            <p:nvPr/>
          </p:nvSpPr>
          <p:spPr>
            <a:xfrm>
              <a:off x="7606051" y="2529000"/>
              <a:ext cx="2925000" cy="1384995"/>
            </a:xfrm>
            <a:prstGeom prst="rect">
              <a:avLst/>
            </a:prstGeom>
            <a:noFill/>
          </p:spPr>
          <p:txBody>
            <a:bodyPr wrap="square" rtlCol="0">
              <a:spAutoFit/>
            </a:bodyPr>
            <a:lstStyle/>
            <a:p>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15. </a:t>
              </a:r>
              <a:r>
                <a:rPr lang="en-US" sz="1400" i="1" dirty="0" err="1">
                  <a:solidFill>
                    <a:srgbClr val="0070C0"/>
                  </a:solidFill>
                  <a:cs typeface="Arial" panose="020B0604020202020204" pitchFamily="34" charset="0"/>
                </a:rPr>
                <a:t>Generalizovan</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pojednostavljen</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pogled</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više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faktora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koji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mogu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uticati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rast</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grinja</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kućnoj</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prašini</a:t>
              </a:r>
              <a:r>
                <a:rPr lang="en-US" sz="1400" i="1" dirty="0">
                  <a:solidFill>
                    <a:srgbClr val="0070C0"/>
                  </a:solidFill>
                  <a:cs typeface="Arial" panose="020B0604020202020204" pitchFamily="34" charset="0"/>
                </a:rPr>
                <a:t> (HDM), </a:t>
              </a:r>
              <a:r>
                <a:rPr lang="en-US" sz="1400" i="1" dirty="0" err="1">
                  <a:solidFill>
                    <a:srgbClr val="0070C0"/>
                  </a:solidFill>
                  <a:cs typeface="Arial" panose="020B0604020202020204" pitchFamily="34" charset="0"/>
                </a:rPr>
                <a:t>izloženost</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alergenima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senzibilizaciju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alergijske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simptome</a:t>
              </a:r>
              <a:r>
                <a:rPr lang="en-US" sz="1400" i="1" dirty="0">
                  <a:solidFill>
                    <a:srgbClr val="0070C0"/>
                  </a:solidFill>
                  <a:cs typeface="Arial" panose="020B0604020202020204" pitchFamily="34" charset="0"/>
                </a:rPr>
                <a:t>. </a:t>
              </a:r>
            </a:p>
          </p:txBody>
        </p:sp>
      </p:grpSp>
      <p:sp>
        <p:nvSpPr>
          <p:cNvPr id="14" name="TextBox 13">
            <a:extLst>
              <a:ext uri="{FF2B5EF4-FFF2-40B4-BE49-F238E27FC236}">
                <a16:creationId xmlns:a16="http://schemas.microsoft.com/office/drawing/2014/main" id="{920330E4-25CB-006F-CF1A-9426DB57E7FA}"/>
              </a:ext>
            </a:extLst>
          </p:cNvPr>
          <p:cNvSpPr txBox="1"/>
          <p:nvPr/>
        </p:nvSpPr>
        <p:spPr>
          <a:xfrm>
            <a:off x="7498085" y="5927808"/>
            <a:ext cx="4582915" cy="577081"/>
          </a:xfrm>
          <a:prstGeom prst="rect">
            <a:avLst/>
          </a:prstGeom>
          <a:noFill/>
        </p:spPr>
        <p:txBody>
          <a:bodyPr wrap="square" rtlCol="0">
            <a:spAutoFit/>
          </a:bodyPr>
          <a:lstStyle/>
          <a:p>
            <a:r>
              <a:rPr lang="en-US" sz="1050" dirty="0">
                <a:cs typeface="Arial" panose="020B0604020202020204" pitchFamily="34" charset="0"/>
              </a:rPr>
              <a:t>From: N. Acevedo et al., Allergy Asthma </a:t>
            </a:r>
            <a:r>
              <a:rPr lang="en-US" sz="1050" dirty="0" err="1">
                <a:cs typeface="Arial" panose="020B0604020202020204" pitchFamily="34" charset="0"/>
              </a:rPr>
              <a:t>Immunol</a:t>
            </a:r>
            <a:r>
              <a:rPr lang="en-US" sz="1050" dirty="0">
                <a:cs typeface="Arial" panose="020B0604020202020204" pitchFamily="34" charset="0"/>
              </a:rPr>
              <a:t> Res., 2019 Jul, 11, (4), 450-469.</a:t>
            </a:r>
          </a:p>
          <a:p>
            <a:r>
              <a:rPr lang="en-US" sz="1050" dirty="0">
                <a:cs typeface="Arial" panose="020B0604020202020204" pitchFamily="34" charset="0"/>
                <a:hlinkClick r:id="rId3"/>
              </a:rPr>
              <a:t>https://</a:t>
            </a:r>
            <a:r>
              <a:rPr lang="en-US" sz="1050" dirty="0" smtClean="0">
                <a:cs typeface="Arial" panose="020B0604020202020204" pitchFamily="34" charset="0"/>
                <a:hlinkClick r:id="rId3"/>
              </a:rPr>
              <a:t>doi.org/10.4168/aair.2019.11.4.450</a:t>
            </a:r>
            <a:endParaRPr lang="en-US" sz="1050" dirty="0" smtClean="0">
              <a:cs typeface="Arial" panose="020B0604020202020204" pitchFamily="34" charset="0"/>
            </a:endParaRPr>
          </a:p>
          <a:p>
            <a:r>
              <a:rPr lang="en-US" sz="1050" dirty="0" smtClean="0">
                <a:cs typeface="Arial" panose="020B0604020202020204" pitchFamily="34" charset="0"/>
              </a:rPr>
              <a:t> </a:t>
            </a:r>
            <a:endParaRPr lang="sr" sz="1050" dirty="0">
              <a:cs typeface="Arial" panose="020B0604020202020204" pitchFamily="34" charset="0"/>
            </a:endParaRPr>
          </a:p>
        </p:txBody>
      </p:sp>
    </p:spTree>
    <p:extLst>
      <p:ext uri="{BB962C8B-B14F-4D97-AF65-F5344CB8AC3E}">
        <p14:creationId xmlns:p14="http://schemas.microsoft.com/office/powerpoint/2010/main" val="15216156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3249000"/>
            <a:ext cx="4725000" cy="23203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spcAft>
                <a:spcPts val="1500"/>
              </a:spcAft>
              <a:buNone/>
            </a:pPr>
            <a:r>
              <a:rPr lang="en-US" sz="2000" dirty="0" err="1">
                <a:solidFill>
                  <a:schemeClr val="tx1"/>
                </a:solidFill>
              </a:rPr>
              <a:t>Uticaj</a:t>
            </a:r>
            <a:r>
              <a:rPr lang="en-US" sz="2000" dirty="0">
                <a:solidFill>
                  <a:schemeClr val="tx1"/>
                </a:solidFill>
              </a:rPr>
              <a:t> </a:t>
            </a:r>
            <a:r>
              <a:rPr lang="en-US" sz="2000" dirty="0" err="1">
                <a:solidFill>
                  <a:schemeClr val="tx1"/>
                </a:solidFill>
              </a:rPr>
              <a:t>klimatskih</a:t>
            </a:r>
            <a:r>
              <a:rPr lang="en-US" sz="2000" dirty="0">
                <a:solidFill>
                  <a:schemeClr val="tx1"/>
                </a:solidFill>
              </a:rPr>
              <a:t> </a:t>
            </a:r>
            <a:r>
              <a:rPr lang="en-US" sz="2000" dirty="0" err="1">
                <a:solidFill>
                  <a:schemeClr val="tx1"/>
                </a:solidFill>
              </a:rPr>
              <a:t>promena</a:t>
            </a:r>
            <a:r>
              <a:rPr lang="en-US" sz="2000" dirty="0">
                <a:solidFill>
                  <a:schemeClr val="tx1"/>
                </a:solidFill>
              </a:rPr>
              <a:t> </a:t>
            </a:r>
            <a:r>
              <a:rPr lang="en-US" sz="2000" dirty="0" err="1">
                <a:solidFill>
                  <a:schemeClr val="tx1"/>
                </a:solidFill>
              </a:rPr>
              <a:t>na</a:t>
            </a:r>
            <a:r>
              <a:rPr lang="en-US" sz="2000" dirty="0">
                <a:solidFill>
                  <a:schemeClr val="tx1"/>
                </a:solidFill>
              </a:rPr>
              <a:t> </a:t>
            </a:r>
            <a:r>
              <a:rPr lang="en-US" sz="2000" dirty="0" err="1">
                <a:solidFill>
                  <a:schemeClr val="tx1"/>
                </a:solidFill>
              </a:rPr>
              <a:t>aspergilozu</a:t>
            </a:r>
            <a:r>
              <a:rPr lang="en-US" sz="2000" dirty="0">
                <a:solidFill>
                  <a:schemeClr val="tx1"/>
                </a:solidFill>
              </a:rPr>
              <a:t> </a:t>
            </a:r>
            <a:r>
              <a:rPr lang="en-US" sz="2000" dirty="0" err="1">
                <a:solidFill>
                  <a:schemeClr val="tx1"/>
                </a:solidFill>
              </a:rPr>
              <a:t>uzrokovanu</a:t>
            </a:r>
            <a:r>
              <a:rPr lang="en-US" sz="2000" dirty="0">
                <a:solidFill>
                  <a:schemeClr val="tx1"/>
                </a:solidFill>
              </a:rPr>
              <a:t> </a:t>
            </a:r>
            <a:r>
              <a:rPr lang="en-US" sz="2000" dirty="0" err="1">
                <a:solidFill>
                  <a:schemeClr val="tx1"/>
                </a:solidFill>
              </a:rPr>
              <a:t>alergijom</a:t>
            </a:r>
            <a:r>
              <a:rPr lang="en-US" sz="2000" dirty="0">
                <a:solidFill>
                  <a:schemeClr val="tx1"/>
                </a:solidFill>
              </a:rPr>
              <a:t> </a:t>
            </a:r>
            <a:r>
              <a:rPr lang="en-US" sz="2000" dirty="0" err="1">
                <a:solidFill>
                  <a:schemeClr val="tx1"/>
                </a:solidFill>
              </a:rPr>
              <a:t>zbog</a:t>
            </a:r>
            <a:r>
              <a:rPr lang="en-US" sz="2000" dirty="0">
                <a:solidFill>
                  <a:schemeClr val="tx1"/>
                </a:solidFill>
              </a:rPr>
              <a:t> </a:t>
            </a:r>
            <a:r>
              <a:rPr lang="en-US" sz="2000" dirty="0" err="1">
                <a:solidFill>
                  <a:schemeClr val="tx1"/>
                </a:solidFill>
              </a:rPr>
              <a:t>udisanja</a:t>
            </a:r>
            <a:r>
              <a:rPr lang="en-US" sz="2000" dirty="0">
                <a:solidFill>
                  <a:schemeClr val="tx1"/>
                </a:solidFill>
              </a:rPr>
              <a:t> </a:t>
            </a:r>
            <a:r>
              <a:rPr lang="en-US" sz="2000" dirty="0" err="1">
                <a:solidFill>
                  <a:schemeClr val="tx1"/>
                </a:solidFill>
              </a:rPr>
              <a:t>spora</a:t>
            </a:r>
            <a:r>
              <a:rPr lang="en-US" sz="2000" dirty="0">
                <a:solidFill>
                  <a:schemeClr val="tx1"/>
                </a:solidFill>
              </a:rPr>
              <a:t> </a:t>
            </a:r>
            <a:r>
              <a:rPr lang="en-US" sz="2000" dirty="0" err="1">
                <a:solidFill>
                  <a:schemeClr val="tx1"/>
                </a:solidFill>
              </a:rPr>
              <a:t>bakterije</a:t>
            </a:r>
            <a:r>
              <a:rPr lang="en-US" sz="2000" dirty="0">
                <a:solidFill>
                  <a:schemeClr val="tx1"/>
                </a:solidFill>
              </a:rPr>
              <a:t> </a:t>
            </a:r>
            <a:r>
              <a:rPr lang="en-US" sz="2000" i="1" dirty="0">
                <a:solidFill>
                  <a:schemeClr val="tx1"/>
                </a:solidFill>
              </a:rPr>
              <a:t>Aspergillus </a:t>
            </a:r>
            <a:r>
              <a:rPr lang="en-US" sz="2000" i="1" dirty="0" err="1">
                <a:solidFill>
                  <a:schemeClr val="tx1"/>
                </a:solidFill>
              </a:rPr>
              <a:t>niger</a:t>
            </a:r>
            <a:r>
              <a:rPr lang="en-US" sz="2000" i="1" dirty="0">
                <a:solidFill>
                  <a:schemeClr val="tx1"/>
                </a:solidFill>
              </a:rPr>
              <a:t> </a:t>
            </a:r>
            <a:r>
              <a:rPr lang="en-US" sz="2000" dirty="0" err="1">
                <a:solidFill>
                  <a:schemeClr val="tx1"/>
                </a:solidFill>
              </a:rPr>
              <a:t>može</a:t>
            </a:r>
            <a:r>
              <a:rPr lang="en-US" sz="2000" dirty="0">
                <a:solidFill>
                  <a:schemeClr val="tx1"/>
                </a:solidFill>
              </a:rPr>
              <a:t> se </a:t>
            </a:r>
            <a:r>
              <a:rPr lang="en-US" sz="2000" dirty="0" err="1">
                <a:solidFill>
                  <a:schemeClr val="tx1"/>
                </a:solidFill>
              </a:rPr>
              <a:t>predvideti</a:t>
            </a:r>
            <a:r>
              <a:rPr lang="en-US" sz="2000" dirty="0">
                <a:solidFill>
                  <a:schemeClr val="tx1"/>
                </a:solidFill>
              </a:rPr>
              <a:t> u </a:t>
            </a:r>
            <a:r>
              <a:rPr lang="en-US" sz="2000" dirty="0" err="1">
                <a:solidFill>
                  <a:schemeClr val="tx1"/>
                </a:solidFill>
              </a:rPr>
              <a:t>predviđenom</a:t>
            </a:r>
            <a:r>
              <a:rPr lang="en-US" sz="2000" dirty="0">
                <a:solidFill>
                  <a:schemeClr val="tx1"/>
                </a:solidFill>
              </a:rPr>
              <a:t> </a:t>
            </a:r>
            <a:r>
              <a:rPr lang="en-US" sz="2000" dirty="0" err="1">
                <a:solidFill>
                  <a:schemeClr val="tx1"/>
                </a:solidFill>
              </a:rPr>
              <a:t>opsegu</a:t>
            </a:r>
            <a:r>
              <a:rPr lang="en-US" sz="2000" dirty="0">
                <a:solidFill>
                  <a:schemeClr val="tx1"/>
                </a:solidFill>
              </a:rPr>
              <a:t> </a:t>
            </a:r>
            <a:r>
              <a:rPr lang="en-US" sz="2000" dirty="0" err="1">
                <a:solidFill>
                  <a:schemeClr val="tx1"/>
                </a:solidFill>
              </a:rPr>
              <a:t>promene</a:t>
            </a:r>
            <a:r>
              <a:rPr lang="en-US" sz="2000" dirty="0">
                <a:solidFill>
                  <a:schemeClr val="tx1"/>
                </a:solidFill>
              </a:rPr>
              <a:t> u </a:t>
            </a:r>
            <a:r>
              <a:rPr lang="en-US" sz="2000" dirty="0" err="1">
                <a:solidFill>
                  <a:schemeClr val="tx1"/>
                </a:solidFill>
              </a:rPr>
              <a:t>podobnosti</a:t>
            </a:r>
            <a:r>
              <a:rPr lang="en-US" sz="2000" dirty="0">
                <a:solidFill>
                  <a:schemeClr val="tx1"/>
                </a:solidFill>
              </a:rPr>
              <a:t> </a:t>
            </a:r>
            <a:r>
              <a:rPr lang="en-US" sz="2000" dirty="0" err="1">
                <a:solidFill>
                  <a:schemeClr val="tx1"/>
                </a:solidFill>
              </a:rPr>
              <a:t>staništa</a:t>
            </a:r>
            <a:r>
              <a:rPr lang="en-US" sz="2000" dirty="0">
                <a:solidFill>
                  <a:schemeClr val="tx1"/>
                </a:solidFill>
              </a:rPr>
              <a:t> </a:t>
            </a:r>
            <a:r>
              <a:rPr lang="en-US" sz="2000" dirty="0" err="1">
                <a:solidFill>
                  <a:schemeClr val="tx1"/>
                </a:solidFill>
              </a:rPr>
              <a:t>za</a:t>
            </a:r>
            <a:r>
              <a:rPr lang="en-US" sz="2000" dirty="0">
                <a:solidFill>
                  <a:schemeClr val="tx1"/>
                </a:solidFill>
              </a:rPr>
              <a:t> </a:t>
            </a:r>
            <a:r>
              <a:rPr lang="en-US" sz="2000" dirty="0" err="1">
                <a:solidFill>
                  <a:schemeClr val="tx1"/>
                </a:solidFill>
              </a:rPr>
              <a:t>bakteriju</a:t>
            </a:r>
            <a:r>
              <a:rPr lang="en-US" sz="2000" dirty="0">
                <a:solidFill>
                  <a:schemeClr val="tx1"/>
                </a:solidFill>
              </a:rPr>
              <a:t> (</a:t>
            </a:r>
            <a:r>
              <a:rPr lang="en-US" sz="2000" dirty="0" err="1">
                <a:solidFill>
                  <a:schemeClr val="tx1"/>
                </a:solidFill>
              </a:rPr>
              <a:t>slika</a:t>
            </a:r>
            <a:r>
              <a:rPr lang="en-US" sz="2000" dirty="0">
                <a:solidFill>
                  <a:schemeClr val="tx1"/>
                </a:solidFill>
              </a:rPr>
              <a:t> 16</a:t>
            </a:r>
            <a:r>
              <a:rPr lang="en-US" sz="2000" dirty="0" smtClean="0">
                <a:solidFill>
                  <a:schemeClr val="tx1"/>
                </a:solidFill>
              </a:rPr>
              <a:t>).</a:t>
            </a:r>
            <a:endParaRPr lang="en-US" sz="2000" dirty="0">
              <a:solidFill>
                <a:schemeClr val="tx1"/>
              </a:solidFill>
            </a:endParaRPr>
          </a:p>
        </p:txBody>
      </p:sp>
      <p:sp>
        <p:nvSpPr>
          <p:cNvPr id="14" name="TextBox 13">
            <a:extLst>
              <a:ext uri="{FF2B5EF4-FFF2-40B4-BE49-F238E27FC236}">
                <a16:creationId xmlns:a16="http://schemas.microsoft.com/office/drawing/2014/main" id="{920330E4-25CB-006F-CF1A-9426DB57E7FA}"/>
              </a:ext>
            </a:extLst>
          </p:cNvPr>
          <p:cNvSpPr txBox="1"/>
          <p:nvPr/>
        </p:nvSpPr>
        <p:spPr>
          <a:xfrm>
            <a:off x="-21045" y="6084000"/>
            <a:ext cx="11398915" cy="253916"/>
          </a:xfrm>
          <a:prstGeom prst="rect">
            <a:avLst/>
          </a:prstGeom>
          <a:noFill/>
        </p:spPr>
        <p:txBody>
          <a:bodyPr wrap="square" rtlCol="0">
            <a:spAutoFit/>
          </a:bodyPr>
          <a:lstStyle/>
          <a:p>
            <a:r>
              <a:rPr lang="en-US" sz="1050" dirty="0" smtClean="0">
                <a:cs typeface="Arial" panose="020B0604020202020204" pitchFamily="34" charset="0"/>
                <a:hlinkClick r:id="rId2"/>
              </a:rPr>
              <a:t>https</a:t>
            </a:r>
            <a:r>
              <a:rPr lang="en-US" sz="1050" dirty="0">
                <a:cs typeface="Arial" panose="020B0604020202020204" pitchFamily="34" charset="0"/>
                <a:hlinkClick r:id="rId2"/>
              </a:rPr>
              <a:t>://</a:t>
            </a:r>
            <a:r>
              <a:rPr lang="en-US" sz="1050" dirty="0" smtClean="0">
                <a:cs typeface="Arial" panose="020B0604020202020204" pitchFamily="34" charset="0"/>
                <a:hlinkClick r:id="rId2"/>
              </a:rPr>
              <a:t>doi.org/10.3390/D14100845</a:t>
            </a:r>
            <a:r>
              <a:rPr lang="en-US" sz="1050" dirty="0" smtClean="0">
                <a:cs typeface="Arial" panose="020B0604020202020204" pitchFamily="34" charset="0"/>
              </a:rPr>
              <a:t> </a:t>
            </a:r>
            <a:endParaRPr lang="it-IT" sz="1050" dirty="0">
              <a:cs typeface="Arial" panose="020B0604020202020204" pitchFamily="34" charset="0"/>
            </a:endParaRPr>
          </a:p>
        </p:txBody>
      </p:sp>
      <p:grpSp>
        <p:nvGrpSpPr>
          <p:cNvPr id="27" name="Group 26">
            <a:extLst>
              <a:ext uri="{FF2B5EF4-FFF2-40B4-BE49-F238E27FC236}">
                <a16:creationId xmlns:a16="http://schemas.microsoft.com/office/drawing/2014/main" id="{55A7CE55-5838-053A-38E8-2715297AE8F4}"/>
              </a:ext>
            </a:extLst>
          </p:cNvPr>
          <p:cNvGrpSpPr/>
          <p:nvPr/>
        </p:nvGrpSpPr>
        <p:grpSpPr>
          <a:xfrm>
            <a:off x="5871000" y="112623"/>
            <a:ext cx="6028301" cy="6225293"/>
            <a:chOff x="7130999" y="619392"/>
            <a:chExt cx="4633301" cy="4764470"/>
          </a:xfrm>
        </p:grpSpPr>
        <p:sp>
          <p:nvSpPr>
            <p:cNvPr id="13" name="TextBox 12">
              <a:extLst>
                <a:ext uri="{FF2B5EF4-FFF2-40B4-BE49-F238E27FC236}">
                  <a16:creationId xmlns:a16="http://schemas.microsoft.com/office/drawing/2014/main" id="{8D063935-295A-7D49-5F6A-5E7FE6C4139C}"/>
                </a:ext>
              </a:extLst>
            </p:cNvPr>
            <p:cNvSpPr txBox="1"/>
            <p:nvPr/>
          </p:nvSpPr>
          <p:spPr>
            <a:xfrm>
              <a:off x="7130999" y="4966393"/>
              <a:ext cx="4629037" cy="417469"/>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16. </a:t>
              </a:r>
              <a:r>
                <a:rPr lang="en-US" sz="1400" i="1" dirty="0" err="1">
                  <a:solidFill>
                    <a:srgbClr val="0070C0"/>
                  </a:solidFill>
                  <a:cs typeface="Arial" panose="020B0604020202020204" pitchFamily="34" charset="0"/>
                </a:rPr>
                <a:t>Trenutna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predviđena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buduća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pogodnost</a:t>
              </a:r>
              <a:r>
                <a:rPr lang="en-US" sz="1400" i="1" dirty="0">
                  <a:solidFill>
                    <a:srgbClr val="0070C0"/>
                  </a:solidFill>
                  <a:cs typeface="Arial" panose="020B0604020202020204" pitchFamily="34" charset="0"/>
                </a:rPr>
                <a:t> </a:t>
              </a:r>
              <a:r>
                <a:rPr lang="en-US" sz="1400" i="1" dirty="0" err="1" smtClean="0">
                  <a:solidFill>
                    <a:srgbClr val="0070C0"/>
                  </a:solidFill>
                  <a:cs typeface="Arial" panose="020B0604020202020204" pitchFamily="34" charset="0"/>
                </a:rPr>
                <a:t>staništa</a:t>
              </a:r>
              <a:r>
                <a:rPr lang="hu-HU" sz="1400" i="1" dirty="0" smtClean="0">
                  <a:solidFill>
                    <a:srgbClr val="0070C0"/>
                  </a:solidFill>
                  <a:cs typeface="Arial" panose="020B0604020202020204" pitchFamily="34" charset="0"/>
                </a:rPr>
                <a:t/>
              </a:r>
              <a:br>
                <a:rPr lang="hu-HU" sz="1400" i="1" dirty="0" smtClean="0">
                  <a:solidFill>
                    <a:srgbClr val="0070C0"/>
                  </a:solidFill>
                  <a:cs typeface="Arial" panose="020B0604020202020204" pitchFamily="34" charset="0"/>
                </a:rPr>
              </a:br>
              <a:r>
                <a:rPr lang="en-US" sz="1400" i="1" dirty="0" err="1" smtClean="0">
                  <a:solidFill>
                    <a:srgbClr val="0070C0"/>
                  </a:solidFill>
                  <a:cs typeface="Arial" panose="020B0604020202020204" pitchFamily="34" charset="0"/>
                </a:rPr>
                <a:t>za</a:t>
              </a:r>
              <a:r>
                <a:rPr lang="en-US" sz="1400" i="1" dirty="0" smtClean="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bakteriju</a:t>
              </a:r>
              <a:r>
                <a:rPr lang="en-US" sz="1400" i="1" dirty="0">
                  <a:solidFill>
                    <a:srgbClr val="0070C0"/>
                  </a:solidFill>
                  <a:cs typeface="Arial" panose="020B0604020202020204" pitchFamily="34" charset="0"/>
                </a:rPr>
                <a:t> aspergillus </a:t>
              </a:r>
              <a:r>
                <a:rPr lang="en-US" sz="1400" i="1" dirty="0" err="1">
                  <a:solidFill>
                    <a:srgbClr val="0070C0"/>
                  </a:solidFill>
                  <a:cs typeface="Arial" panose="020B0604020202020204" pitchFamily="34" charset="0"/>
                </a:rPr>
                <a:t>niger</a:t>
              </a:r>
              <a:r>
                <a:rPr lang="en-US" sz="1400" i="1" dirty="0">
                  <a:solidFill>
                    <a:srgbClr val="0070C0"/>
                  </a:solidFill>
                  <a:cs typeface="Arial" panose="020B0604020202020204" pitchFamily="34" charset="0"/>
                </a:rPr>
                <a:t>.</a:t>
              </a:r>
            </a:p>
          </p:txBody>
        </p:sp>
        <p:grpSp>
          <p:nvGrpSpPr>
            <p:cNvPr id="26" name="Group 25">
              <a:extLst>
                <a:ext uri="{FF2B5EF4-FFF2-40B4-BE49-F238E27FC236}">
                  <a16:creationId xmlns:a16="http://schemas.microsoft.com/office/drawing/2014/main" id="{D8E095FF-F34C-A39A-C66A-53D28E6DCB29}"/>
                </a:ext>
              </a:extLst>
            </p:cNvPr>
            <p:cNvGrpSpPr/>
            <p:nvPr/>
          </p:nvGrpSpPr>
          <p:grpSpPr>
            <a:xfrm>
              <a:off x="7131000" y="619392"/>
              <a:ext cx="4633300" cy="4276398"/>
              <a:chOff x="2864785" y="1270161"/>
              <a:chExt cx="4633300" cy="4276398"/>
            </a:xfrm>
          </p:grpSpPr>
          <p:grpSp>
            <p:nvGrpSpPr>
              <p:cNvPr id="24" name="Group 23">
                <a:extLst>
                  <a:ext uri="{FF2B5EF4-FFF2-40B4-BE49-F238E27FC236}">
                    <a16:creationId xmlns:a16="http://schemas.microsoft.com/office/drawing/2014/main" id="{B4F04F62-B698-7EA8-AAAC-72364C851F3E}"/>
                  </a:ext>
                </a:extLst>
              </p:cNvPr>
              <p:cNvGrpSpPr/>
              <p:nvPr/>
            </p:nvGrpSpPr>
            <p:grpSpPr>
              <a:xfrm>
                <a:off x="2864785" y="3474108"/>
                <a:ext cx="4633300" cy="2072451"/>
                <a:chOff x="2864785" y="3474108"/>
                <a:chExt cx="4633300" cy="2072451"/>
              </a:xfrm>
            </p:grpSpPr>
            <p:grpSp>
              <p:nvGrpSpPr>
                <p:cNvPr id="21" name="Group 20">
                  <a:extLst>
                    <a:ext uri="{FF2B5EF4-FFF2-40B4-BE49-F238E27FC236}">
                      <a16:creationId xmlns:a16="http://schemas.microsoft.com/office/drawing/2014/main" id="{4664F329-A3DF-9BA7-149F-2427AE326199}"/>
                    </a:ext>
                  </a:extLst>
                </p:cNvPr>
                <p:cNvGrpSpPr/>
                <p:nvPr/>
              </p:nvGrpSpPr>
              <p:grpSpPr>
                <a:xfrm>
                  <a:off x="2864785" y="3474108"/>
                  <a:ext cx="4633300" cy="2065268"/>
                  <a:chOff x="2951866" y="3072789"/>
                  <a:chExt cx="4633300" cy="2065268"/>
                </a:xfrm>
              </p:grpSpPr>
              <p:pic>
                <p:nvPicPr>
                  <p:cNvPr id="8" name="Picture 7">
                    <a:extLst>
                      <a:ext uri="{FF2B5EF4-FFF2-40B4-BE49-F238E27FC236}">
                        <a16:creationId xmlns:a16="http://schemas.microsoft.com/office/drawing/2014/main" id="{579C440F-B385-BFE4-F2E0-85FEB2673088}"/>
                      </a:ext>
                    </a:extLst>
                  </p:cNvPr>
                  <p:cNvPicPr>
                    <a:picLocks noChangeAspect="1"/>
                  </p:cNvPicPr>
                  <p:nvPr/>
                </p:nvPicPr>
                <p:blipFill>
                  <a:blip r:embed="rId3"/>
                  <a:stretch>
                    <a:fillRect/>
                  </a:stretch>
                </p:blipFill>
                <p:spPr>
                  <a:xfrm>
                    <a:off x="2956127" y="3072789"/>
                    <a:ext cx="4629039" cy="2065268"/>
                  </a:xfrm>
                  <a:prstGeom prst="rect">
                    <a:avLst/>
                  </a:prstGeom>
                </p:spPr>
              </p:pic>
              <p:sp>
                <p:nvSpPr>
                  <p:cNvPr id="20" name="Rectangle 19">
                    <a:extLst>
                      <a:ext uri="{FF2B5EF4-FFF2-40B4-BE49-F238E27FC236}">
                        <a16:creationId xmlns:a16="http://schemas.microsoft.com/office/drawing/2014/main" id="{690A34E0-7F55-895A-F22B-68BF662ACE97}"/>
                      </a:ext>
                    </a:extLst>
                  </p:cNvPr>
                  <p:cNvSpPr/>
                  <p:nvPr/>
                </p:nvSpPr>
                <p:spPr>
                  <a:xfrm>
                    <a:off x="2951866" y="4239000"/>
                    <a:ext cx="399134" cy="899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22" name="TextBox 21">
                  <a:extLst>
                    <a:ext uri="{FF2B5EF4-FFF2-40B4-BE49-F238E27FC236}">
                      <a16:creationId xmlns:a16="http://schemas.microsoft.com/office/drawing/2014/main" id="{80209B79-E10B-1056-41E7-5B05ADF6BD52}"/>
                    </a:ext>
                  </a:extLst>
                </p:cNvPr>
                <p:cNvSpPr txBox="1"/>
                <p:nvPr/>
              </p:nvSpPr>
              <p:spPr>
                <a:xfrm>
                  <a:off x="4813875" y="5346338"/>
                  <a:ext cx="730854" cy="200221"/>
                </a:xfrm>
                <a:prstGeom prst="rect">
                  <a:avLst/>
                </a:prstGeom>
                <a:noFill/>
              </p:spPr>
              <p:txBody>
                <a:bodyPr wrap="none" rtlCol="0">
                  <a:spAutoFit/>
                </a:bodyPr>
                <a:lstStyle/>
                <a:p>
                  <a:pPr rtl="0"/>
                  <a:r>
                    <a:rPr lang="sr" sz="1100" b="1" dirty="0"/>
                    <a:t>2070 RCP 2.6</a:t>
                  </a:r>
                  <a:endParaRPr lang="en-IE" sz="1100" b="1" dirty="0"/>
                </a:p>
              </p:txBody>
            </p:sp>
          </p:grpSp>
          <p:grpSp>
            <p:nvGrpSpPr>
              <p:cNvPr id="25" name="Group 24">
                <a:extLst>
                  <a:ext uri="{FF2B5EF4-FFF2-40B4-BE49-F238E27FC236}">
                    <a16:creationId xmlns:a16="http://schemas.microsoft.com/office/drawing/2014/main" id="{57551292-D180-F074-34EE-B0A5220CCEA7}"/>
                  </a:ext>
                </a:extLst>
              </p:cNvPr>
              <p:cNvGrpSpPr/>
              <p:nvPr/>
            </p:nvGrpSpPr>
            <p:grpSpPr>
              <a:xfrm>
                <a:off x="2869046" y="1270161"/>
                <a:ext cx="4629038" cy="2043741"/>
                <a:chOff x="2869046" y="1270161"/>
                <a:chExt cx="4629038" cy="2043741"/>
              </a:xfrm>
            </p:grpSpPr>
            <p:pic>
              <p:nvPicPr>
                <p:cNvPr id="4" name="Picture 3">
                  <a:extLst>
                    <a:ext uri="{FF2B5EF4-FFF2-40B4-BE49-F238E27FC236}">
                      <a16:creationId xmlns:a16="http://schemas.microsoft.com/office/drawing/2014/main" id="{077C9533-B7C1-2193-EF3E-02F3C47BB0C9}"/>
                    </a:ext>
                  </a:extLst>
                </p:cNvPr>
                <p:cNvPicPr>
                  <a:picLocks noChangeAspect="1"/>
                </p:cNvPicPr>
                <p:nvPr/>
              </p:nvPicPr>
              <p:blipFill>
                <a:blip r:embed="rId4"/>
                <a:stretch>
                  <a:fillRect/>
                </a:stretch>
              </p:blipFill>
              <p:spPr>
                <a:xfrm>
                  <a:off x="2869046" y="1270161"/>
                  <a:ext cx="4629038" cy="2043741"/>
                </a:xfrm>
                <a:prstGeom prst="rect">
                  <a:avLst/>
                </a:prstGeom>
              </p:spPr>
            </p:pic>
            <p:sp>
              <p:nvSpPr>
                <p:cNvPr id="23" name="TextBox 22">
                  <a:extLst>
                    <a:ext uri="{FF2B5EF4-FFF2-40B4-BE49-F238E27FC236}">
                      <a16:creationId xmlns:a16="http://schemas.microsoft.com/office/drawing/2014/main" id="{02007981-A823-B39F-6951-76B271C4F963}"/>
                    </a:ext>
                  </a:extLst>
                </p:cNvPr>
                <p:cNvSpPr txBox="1"/>
                <p:nvPr/>
              </p:nvSpPr>
              <p:spPr>
                <a:xfrm>
                  <a:off x="4746727" y="3113681"/>
                  <a:ext cx="865149" cy="200221"/>
                </a:xfrm>
                <a:prstGeom prst="rect">
                  <a:avLst/>
                </a:prstGeom>
                <a:noFill/>
              </p:spPr>
              <p:txBody>
                <a:bodyPr wrap="none" rtlCol="0">
                  <a:spAutoFit/>
                </a:bodyPr>
                <a:lstStyle/>
                <a:p>
                  <a:pPr rtl="0"/>
                  <a:r>
                    <a:rPr lang="sr" sz="1100" b="1" dirty="0" smtClean="0"/>
                    <a:t>Aktuelno </a:t>
                  </a:r>
                  <a:r>
                    <a:rPr lang="sr" sz="1100" b="1" dirty="0"/>
                    <a:t>(2022)</a:t>
                  </a:r>
                  <a:endParaRPr lang="en-IE" sz="1100" b="1" dirty="0"/>
                </a:p>
              </p:txBody>
            </p:sp>
          </p:grpSp>
        </p:grpSp>
      </p:grpSp>
    </p:spTree>
    <p:extLst>
      <p:ext uri="{BB962C8B-B14F-4D97-AF65-F5344CB8AC3E}">
        <p14:creationId xmlns:p14="http://schemas.microsoft.com/office/powerpoint/2010/main" val="1415482374"/>
      </p:ext>
    </p:extLst>
  </p:cSld>
  <p:clrMapOvr>
    <a:masterClrMapping/>
  </p:clrMapOvr>
  <p:extLst mod="1">
    <p:ext uri="{6950BFC3-D8DA-4A85-94F7-54DA5524770B}">
      <p188:commentRel xmlns:p188="http://schemas.microsoft.com/office/powerpoint/2018/8/main" xmlns="" r:id="rId5"/>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279000"/>
            <a:ext cx="11430000" cy="495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2000" u="sng" dirty="0" smtClean="0">
                <a:solidFill>
                  <a:srgbClr val="0070C0"/>
                </a:solidFill>
              </a:rPr>
              <a:t>Hronične </a:t>
            </a:r>
            <a:r>
              <a:rPr lang="it-IT" sz="2000" u="sng" dirty="0">
                <a:solidFill>
                  <a:srgbClr val="0070C0"/>
                </a:solidFill>
              </a:rPr>
              <a:t>inflamatorne kožne bolesti</a:t>
            </a:r>
          </a:p>
          <a:p>
            <a:pPr marL="0" indent="0" rtl="0">
              <a:buNone/>
            </a:pPr>
            <a:endParaRPr lang="en-GB" sz="2000" dirty="0">
              <a:solidFill>
                <a:schemeClr val="tx1"/>
              </a:solidFill>
            </a:endParaRPr>
          </a:p>
          <a:p>
            <a:pPr marL="0" indent="0">
              <a:buNone/>
            </a:pPr>
            <a:r>
              <a:rPr lang="en-US" sz="2000" dirty="0" err="1">
                <a:solidFill>
                  <a:schemeClr val="tx1"/>
                </a:solidFill>
              </a:rPr>
              <a:t>Koža</a:t>
            </a:r>
            <a:r>
              <a:rPr lang="en-US" sz="2000" dirty="0">
                <a:solidFill>
                  <a:schemeClr val="tx1"/>
                </a:solidFill>
              </a:rPr>
              <a:t> - </a:t>
            </a:r>
            <a:r>
              <a:rPr lang="en-US" sz="2000" dirty="0" err="1">
                <a:solidFill>
                  <a:schemeClr val="tx1"/>
                </a:solidFill>
              </a:rPr>
              <a:t>jednostavan</a:t>
            </a:r>
            <a:r>
              <a:rPr lang="en-US" sz="2000" dirty="0">
                <a:solidFill>
                  <a:schemeClr val="tx1"/>
                </a:solidFill>
              </a:rPr>
              <a:t> </a:t>
            </a:r>
            <a:r>
              <a:rPr lang="en-US" sz="2000" dirty="0" err="1">
                <a:solidFill>
                  <a:schemeClr val="tx1"/>
                </a:solidFill>
              </a:rPr>
              <a:t>slojeviti</a:t>
            </a:r>
            <a:r>
              <a:rPr lang="en-US" sz="2000" dirty="0">
                <a:solidFill>
                  <a:schemeClr val="tx1"/>
                </a:solidFill>
              </a:rPr>
              <a:t> </a:t>
            </a:r>
            <a:r>
              <a:rPr lang="en-US" sz="2000" dirty="0" err="1">
                <a:solidFill>
                  <a:schemeClr val="tx1"/>
                </a:solidFill>
              </a:rPr>
              <a:t>pogled</a:t>
            </a:r>
            <a:r>
              <a:rPr lang="en-US" sz="2000" dirty="0">
                <a:solidFill>
                  <a:schemeClr val="tx1"/>
                </a:solidFill>
              </a:rPr>
              <a:t>:</a:t>
            </a:r>
          </a:p>
        </p:txBody>
      </p:sp>
      <p:sp>
        <p:nvSpPr>
          <p:cNvPr id="13" name="TextBox 12">
            <a:extLst>
              <a:ext uri="{FF2B5EF4-FFF2-40B4-BE49-F238E27FC236}">
                <a16:creationId xmlns:a16="http://schemas.microsoft.com/office/drawing/2014/main" id="{8D063935-295A-7D49-5F6A-5E7FE6C4139C}"/>
              </a:ext>
            </a:extLst>
          </p:cNvPr>
          <p:cNvSpPr txBox="1"/>
          <p:nvPr/>
        </p:nvSpPr>
        <p:spPr>
          <a:xfrm>
            <a:off x="4341000" y="5994000"/>
            <a:ext cx="4860000" cy="307777"/>
          </a:xfrm>
          <a:prstGeom prst="rect">
            <a:avLst/>
          </a:prstGeom>
          <a:noFill/>
        </p:spPr>
        <p:txBody>
          <a:bodyPr wrap="square" rtlCol="0">
            <a:spAutoFit/>
          </a:bodyPr>
          <a:lstStyle/>
          <a:p>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17. </a:t>
            </a:r>
            <a:r>
              <a:rPr lang="en-US" sz="1400" i="1" dirty="0" err="1">
                <a:solidFill>
                  <a:srgbClr val="0070C0"/>
                </a:solidFill>
                <a:cs typeface="Arial" panose="020B0604020202020204" pitchFamily="34" charset="0"/>
              </a:rPr>
              <a:t>Jednostavan</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slojeviti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pogled</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ljudsku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kožu</a:t>
            </a:r>
            <a:endParaRPr lang="en-US" sz="1400" i="1" dirty="0">
              <a:solidFill>
                <a:srgbClr val="0070C0"/>
              </a:solidFill>
              <a:cs typeface="Arial" panose="020B0604020202020204" pitchFamily="34" charset="0"/>
            </a:endParaRPr>
          </a:p>
        </p:txBody>
      </p:sp>
      <p:pic>
        <p:nvPicPr>
          <p:cNvPr id="5" name="Picture 4">
            <a:extLst>
              <a:ext uri="{FF2B5EF4-FFF2-40B4-BE49-F238E27FC236}">
                <a16:creationId xmlns:a16="http://schemas.microsoft.com/office/drawing/2014/main" id="{38A4B9C1-649E-2D5B-CA3C-2D90D58EC9BD}"/>
              </a:ext>
            </a:extLst>
          </p:cNvPr>
          <p:cNvPicPr>
            <a:picLocks noChangeAspect="1"/>
          </p:cNvPicPr>
          <p:nvPr/>
        </p:nvPicPr>
        <p:blipFill>
          <a:blip r:embed="rId2"/>
          <a:stretch>
            <a:fillRect/>
          </a:stretch>
        </p:blipFill>
        <p:spPr>
          <a:xfrm>
            <a:off x="1956000" y="1449000"/>
            <a:ext cx="8963273" cy="4634999"/>
          </a:xfrm>
          <a:prstGeom prst="rect">
            <a:avLst/>
          </a:prstGeom>
        </p:spPr>
      </p:pic>
    </p:spTree>
    <p:extLst>
      <p:ext uri="{BB962C8B-B14F-4D97-AF65-F5344CB8AC3E}">
        <p14:creationId xmlns:p14="http://schemas.microsoft.com/office/powerpoint/2010/main" val="172073664"/>
      </p:ext>
    </p:extLst>
  </p:cSld>
  <p:clrMapOvr>
    <a:masterClrMapping/>
  </p:clrMapOvr>
  <p:extLst mod="1">
    <p:ext uri="{6950BFC3-D8DA-4A85-94F7-54DA5524770B}">
      <p188:commentRel xmlns:p188="http://schemas.microsoft.com/office/powerpoint/2018/8/main" xmlns=""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0" y="6077803"/>
            <a:ext cx="11856001" cy="415498"/>
          </a:xfrm>
          <a:prstGeom prst="rect">
            <a:avLst/>
          </a:prstGeom>
          <a:noFill/>
        </p:spPr>
        <p:txBody>
          <a:bodyPr wrap="square" rtlCol="0">
            <a:spAutoFit/>
          </a:bodyPr>
          <a:lstStyle/>
          <a:p>
            <a:r>
              <a:rPr lang="nl-NL" sz="1050" dirty="0" smtClean="0">
                <a:cs typeface="Arial" panose="020B0604020202020204" pitchFamily="34" charset="0"/>
                <a:hlinkClick r:id="rId2"/>
              </a:rPr>
              <a:t>https</a:t>
            </a:r>
            <a:r>
              <a:rPr lang="nl-NL" sz="1050" dirty="0">
                <a:cs typeface="Arial" panose="020B0604020202020204" pitchFamily="34" charset="0"/>
                <a:hlinkClick r:id="rId2"/>
              </a:rPr>
              <a:t>://</a:t>
            </a:r>
            <a:r>
              <a:rPr lang="nl-NL" sz="1050" dirty="0" smtClean="0">
                <a:cs typeface="Arial" panose="020B0604020202020204" pitchFamily="34" charset="0"/>
                <a:hlinkClick r:id="rId2"/>
              </a:rPr>
              <a:t>doi.org/10.1186/s40168-021-01062-5</a:t>
            </a:r>
            <a:endParaRPr lang="nl-NL" sz="1050" dirty="0" smtClean="0">
              <a:cs typeface="Arial" panose="020B0604020202020204" pitchFamily="34" charset="0"/>
            </a:endParaRPr>
          </a:p>
          <a:p>
            <a:r>
              <a:rPr lang="nl-NL" sz="1050" dirty="0" smtClean="0">
                <a:cs typeface="Arial" panose="020B0604020202020204" pitchFamily="34" charset="0"/>
              </a:rPr>
              <a:t> </a:t>
            </a:r>
            <a:endParaRPr lang="sr" sz="1050" dirty="0">
              <a:cs typeface="Arial" panose="020B0604020202020204" pitchFamily="34" charset="0"/>
            </a:endParaRPr>
          </a:p>
        </p:txBody>
      </p:sp>
      <p:pic>
        <p:nvPicPr>
          <p:cNvPr id="1026" name="Picture 2" descr="Fig. 1">
            <a:extLst>
              <a:ext uri="{FF2B5EF4-FFF2-40B4-BE49-F238E27FC236}">
                <a16:creationId xmlns:a16="http://schemas.microsoft.com/office/drawing/2014/main" id="{74E0BDB8-C1AC-BF9F-8900-19914EA141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000" y="459436"/>
            <a:ext cx="7608836" cy="571456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D88E52F-7328-0337-8464-A99B253D41EA}"/>
              </a:ext>
            </a:extLst>
          </p:cNvPr>
          <p:cNvSpPr txBox="1"/>
          <p:nvPr/>
        </p:nvSpPr>
        <p:spPr>
          <a:xfrm>
            <a:off x="127176" y="3268619"/>
            <a:ext cx="4213824" cy="2387320"/>
          </a:xfrm>
          <a:prstGeom prst="rect">
            <a:avLst/>
          </a:prstGeom>
          <a:noFill/>
        </p:spPr>
        <p:txBody>
          <a:bodyPr wrap="square" rtlCol="0">
            <a:spAutoFit/>
          </a:bodyPr>
          <a:lstStyle/>
          <a:p>
            <a:pPr algn="just">
              <a:lnSpc>
                <a:spcPct val="110000"/>
              </a:lnSpc>
              <a:spcAft>
                <a:spcPts val="1000"/>
              </a:spcAft>
            </a:pPr>
            <a:r>
              <a:rPr lang="en-US" sz="1600" dirty="0" err="1">
                <a:latin typeface="Calibri" panose="020F0502020204030204" pitchFamily="34" charset="0"/>
                <a:ea typeface="Calibri" panose="020F0502020204030204" pitchFamily="34" charset="0"/>
                <a:cs typeface="Calibri" panose="020F0502020204030204" pitchFamily="34" charset="0"/>
              </a:rPr>
              <a:t>Mikrobiota</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kože</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njene</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uloge</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i</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njen</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odnos</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sa</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imunološkim</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sistemom</a:t>
            </a:r>
            <a:r>
              <a:rPr lang="en-US" sz="1600" dirty="0">
                <a:latin typeface="Calibri" panose="020F0502020204030204" pitchFamily="34" charset="0"/>
                <a:ea typeface="Calibri" panose="020F0502020204030204" pitchFamily="34" charset="0"/>
                <a:cs typeface="Calibri" panose="020F0502020204030204" pitchFamily="34" charset="0"/>
              </a:rPr>
              <a:t>. </a:t>
            </a:r>
            <a:endParaRPr lang="hu-HU" sz="1600" dirty="0" smtClean="0">
              <a:latin typeface="Calibri" panose="020F0502020204030204" pitchFamily="34" charset="0"/>
              <a:ea typeface="Calibri" panose="020F0502020204030204" pitchFamily="34" charset="0"/>
              <a:cs typeface="Calibri" panose="020F0502020204030204" pitchFamily="34" charset="0"/>
            </a:endParaRPr>
          </a:p>
          <a:p>
            <a:pPr algn="just">
              <a:lnSpc>
                <a:spcPct val="110000"/>
              </a:lnSpc>
              <a:spcAft>
                <a:spcPts val="1000"/>
              </a:spcAft>
            </a:pPr>
            <a:r>
              <a:rPr lang="en-US" sz="1600" dirty="0" err="1" smtClean="0">
                <a:latin typeface="Calibri" panose="020F0502020204030204" pitchFamily="34" charset="0"/>
                <a:ea typeface="Calibri" panose="020F0502020204030204" pitchFamily="34" charset="0"/>
                <a:cs typeface="Calibri" panose="020F0502020204030204" pitchFamily="34" charset="0"/>
              </a:rPr>
              <a:t>Mikrobiota</a:t>
            </a:r>
            <a:r>
              <a:rPr lang="en-US" sz="1600" dirty="0" smtClean="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kože</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sastoji</a:t>
            </a:r>
            <a:r>
              <a:rPr lang="en-US" sz="1600" dirty="0">
                <a:latin typeface="Calibri" panose="020F0502020204030204" pitchFamily="34" charset="0"/>
                <a:ea typeface="Calibri" panose="020F0502020204030204" pitchFamily="34" charset="0"/>
                <a:cs typeface="Calibri" panose="020F0502020204030204" pitchFamily="34" charset="0"/>
              </a:rPr>
              <a:t> se od </a:t>
            </a:r>
            <a:r>
              <a:rPr lang="en-US" sz="1600" dirty="0" err="1">
                <a:latin typeface="Calibri" panose="020F0502020204030204" pitchFamily="34" charset="0"/>
                <a:ea typeface="Calibri" panose="020F0502020204030204" pitchFamily="34" charset="0"/>
                <a:cs typeface="Calibri" panose="020F0502020204030204" pitchFamily="34" charset="0"/>
              </a:rPr>
              <a:t>bakterija</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gljivica</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arheja</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virusa</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i</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grinja</a:t>
            </a:r>
            <a:r>
              <a:rPr lang="sr" sz="1600" b="0" i="0" dirty="0" smtClean="0">
                <a:effectLst/>
                <a:latin typeface="Calibri" panose="020F0502020204030204" pitchFamily="34" charset="0"/>
                <a:ea typeface="Calibri" panose="020F0502020204030204" pitchFamily="34" charset="0"/>
                <a:cs typeface="Calibri" panose="020F0502020204030204" pitchFamily="34" charset="0"/>
              </a:rPr>
              <a:t> </a:t>
            </a:r>
            <a:r>
              <a:rPr lang="sr" sz="1600" i="0" dirty="0" smtClean="0">
                <a:effectLst/>
                <a:latin typeface="Calibri" panose="020F0502020204030204" pitchFamily="34" charset="0"/>
                <a:ea typeface="Calibri" panose="020F0502020204030204" pitchFamily="34" charset="0"/>
                <a:cs typeface="Calibri" panose="020F0502020204030204" pitchFamily="34" charset="0"/>
              </a:rPr>
              <a:t>(</a:t>
            </a:r>
            <a:r>
              <a:rPr lang="sr" sz="1600" i="1" dirty="0" smtClean="0">
                <a:effectLst/>
                <a:latin typeface="Calibri" panose="020F0502020204030204" pitchFamily="34" charset="0"/>
                <a:ea typeface="Calibri" panose="020F0502020204030204" pitchFamily="34" charset="0"/>
                <a:cs typeface="Calibri" panose="020F0502020204030204" pitchFamily="34" charset="0"/>
              </a:rPr>
              <a:t>Demodek</a:t>
            </a:r>
            <a:r>
              <a:rPr lang="sr" sz="1600" i="0" dirty="0" smtClean="0">
                <a:effectLst/>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koje</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su</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povezane</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sa</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imunološkim</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sistemom</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kroz</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komunikaciju</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sa</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rezidentnim</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dendritskim</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ćelijama</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koje</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su</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rezultat</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aktivacije</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komplementa</a:t>
            </a:r>
            <a:r>
              <a:rPr lang="en-US" sz="1600" dirty="0">
                <a:latin typeface="Calibri" panose="020F0502020204030204" pitchFamily="34" charset="0"/>
                <a:ea typeface="Calibri" panose="020F0502020204030204" pitchFamily="34" charset="0"/>
                <a:cs typeface="Calibri" panose="020F0502020204030204" pitchFamily="34" charset="0"/>
              </a:rPr>
              <a:t>. </a:t>
            </a:r>
            <a:endParaRPr lang="hu-HU" sz="1600" dirty="0" smtClean="0">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DB394F13-4433-A7E7-F9E0-F5E012C37FCC}"/>
              </a:ext>
            </a:extLst>
          </p:cNvPr>
          <p:cNvSpPr txBox="1"/>
          <p:nvPr/>
        </p:nvSpPr>
        <p:spPr>
          <a:xfrm>
            <a:off x="236134" y="369000"/>
            <a:ext cx="4172366" cy="954107"/>
          </a:xfrm>
          <a:prstGeom prst="rect">
            <a:avLst/>
          </a:prstGeom>
          <a:noFill/>
        </p:spPr>
        <p:txBody>
          <a:bodyPr wrap="square" rtlCol="0">
            <a:spAutoFit/>
          </a:bodyPr>
          <a:lstStyle/>
          <a:p>
            <a:r>
              <a:rPr lang="en-US" sz="2800" b="1" dirty="0" err="1"/>
              <a:t>Koža</a:t>
            </a:r>
            <a:r>
              <a:rPr lang="en-US" sz="2800" b="1" dirty="0"/>
              <a:t> </a:t>
            </a:r>
            <a:r>
              <a:rPr lang="en-US" sz="2800" b="1" dirty="0" smtClean="0"/>
              <a:t>– </a:t>
            </a:r>
            <a:r>
              <a:rPr lang="en-US" sz="2800" b="1" dirty="0" err="1" smtClean="0"/>
              <a:t>detaljniji</a:t>
            </a:r>
            <a:r>
              <a:rPr lang="en-US" sz="2800" b="1" dirty="0" smtClean="0"/>
              <a:t> </a:t>
            </a:r>
            <a:r>
              <a:rPr lang="en-US" sz="2800" b="1" dirty="0" err="1"/>
              <a:t>prikaz</a:t>
            </a:r>
            <a:r>
              <a:rPr lang="en-US" sz="2800" b="1" dirty="0"/>
              <a:t>: </a:t>
            </a:r>
            <a:r>
              <a:rPr lang="en-US" sz="2800" b="1" dirty="0" err="1"/>
              <a:t>dermalni</a:t>
            </a:r>
            <a:r>
              <a:rPr lang="en-US" sz="2800" b="1" dirty="0"/>
              <a:t> </a:t>
            </a:r>
            <a:r>
              <a:rPr lang="en-US" sz="2800" b="1" dirty="0" err="1" smtClean="0"/>
              <a:t>mikrobiom</a:t>
            </a:r>
            <a:endParaRPr lang="en-US" sz="2800" b="1" dirty="0"/>
          </a:p>
        </p:txBody>
      </p:sp>
      <p:sp>
        <p:nvSpPr>
          <p:cNvPr id="4" name="TextBox 3">
            <a:extLst>
              <a:ext uri="{FF2B5EF4-FFF2-40B4-BE49-F238E27FC236}">
                <a16:creationId xmlns:a16="http://schemas.microsoft.com/office/drawing/2014/main" id="{415C1329-C9B4-595D-B6FD-2EF9CEF36672}"/>
              </a:ext>
            </a:extLst>
          </p:cNvPr>
          <p:cNvSpPr txBox="1"/>
          <p:nvPr/>
        </p:nvSpPr>
        <p:spPr>
          <a:xfrm>
            <a:off x="4476000" y="151659"/>
            <a:ext cx="7608836" cy="307777"/>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18. </a:t>
            </a:r>
            <a:r>
              <a:rPr lang="en-US" sz="1400" i="1" dirty="0" err="1">
                <a:solidFill>
                  <a:srgbClr val="0070C0"/>
                </a:solidFill>
                <a:cs typeface="Arial" panose="020B0604020202020204" pitchFamily="34" charset="0"/>
              </a:rPr>
              <a:t>Mikrobiom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ljudske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kože</a:t>
            </a:r>
            <a:endParaRPr lang="en-US" sz="1400" i="1" dirty="0">
              <a:solidFill>
                <a:srgbClr val="0070C0"/>
              </a:solidFill>
              <a:cs typeface="Arial" panose="020B0604020202020204" pitchFamily="34" charset="0"/>
            </a:endParaRPr>
          </a:p>
        </p:txBody>
      </p:sp>
    </p:spTree>
    <p:extLst>
      <p:ext uri="{BB962C8B-B14F-4D97-AF65-F5344CB8AC3E}">
        <p14:creationId xmlns:p14="http://schemas.microsoft.com/office/powerpoint/2010/main" val="199940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111000" y="6084000"/>
            <a:ext cx="4629975" cy="415498"/>
          </a:xfrm>
          <a:prstGeom prst="rect">
            <a:avLst/>
          </a:prstGeom>
          <a:noFill/>
        </p:spPr>
        <p:txBody>
          <a:bodyPr wrap="square" rtlCol="0">
            <a:spAutoFit/>
          </a:bodyPr>
          <a:lstStyle/>
          <a:p>
            <a:r>
              <a:rPr lang="en-US" sz="1050" dirty="0" smtClean="0">
                <a:cs typeface="Arial" panose="020B0604020202020204" pitchFamily="34" charset="0"/>
                <a:hlinkClick r:id="rId2"/>
              </a:rPr>
              <a:t>https</a:t>
            </a:r>
            <a:r>
              <a:rPr lang="en-US" sz="1050" dirty="0">
                <a:cs typeface="Arial" panose="020B0604020202020204" pitchFamily="34" charset="0"/>
                <a:hlinkClick r:id="rId2"/>
              </a:rPr>
              <a:t>://</a:t>
            </a:r>
            <a:r>
              <a:rPr lang="en-US" sz="1050" dirty="0" smtClean="0">
                <a:cs typeface="Arial" panose="020B0604020202020204" pitchFamily="34" charset="0"/>
                <a:hlinkClick r:id="rId2"/>
              </a:rPr>
              <a:t>doi.org/10.1186/s40413-017-0160-5</a:t>
            </a:r>
            <a:endParaRPr lang="en-US" sz="1050" dirty="0" smtClean="0">
              <a:cs typeface="Arial" panose="020B0604020202020204" pitchFamily="34" charset="0"/>
            </a:endParaRPr>
          </a:p>
          <a:p>
            <a:r>
              <a:rPr lang="en-US" sz="1050" dirty="0" smtClean="0">
                <a:cs typeface="Arial" panose="020B0604020202020204" pitchFamily="34" charset="0"/>
              </a:rPr>
              <a:t> </a:t>
            </a:r>
            <a:endParaRPr lang="sr" sz="1050" dirty="0">
              <a:cs typeface="Arial" panose="020B0604020202020204" pitchFamily="34" charset="0"/>
            </a:endParaRPr>
          </a:p>
        </p:txBody>
      </p:sp>
      <p:grpSp>
        <p:nvGrpSpPr>
          <p:cNvPr id="6" name="Group 5">
            <a:extLst>
              <a:ext uri="{FF2B5EF4-FFF2-40B4-BE49-F238E27FC236}">
                <a16:creationId xmlns:a16="http://schemas.microsoft.com/office/drawing/2014/main" id="{F4698773-D5C8-8712-2E3B-2D7BEFE9C4DD}"/>
              </a:ext>
            </a:extLst>
          </p:cNvPr>
          <p:cNvGrpSpPr/>
          <p:nvPr/>
        </p:nvGrpSpPr>
        <p:grpSpPr>
          <a:xfrm>
            <a:off x="2091000" y="147235"/>
            <a:ext cx="8601847" cy="6158948"/>
            <a:chOff x="5036704" y="622610"/>
            <a:chExt cx="6759976" cy="4902109"/>
          </a:xfrm>
        </p:grpSpPr>
        <p:sp>
          <p:nvSpPr>
            <p:cNvPr id="4" name="TextBox 3">
              <a:extLst>
                <a:ext uri="{FF2B5EF4-FFF2-40B4-BE49-F238E27FC236}">
                  <a16:creationId xmlns:a16="http://schemas.microsoft.com/office/drawing/2014/main" id="{415C1329-C9B4-595D-B6FD-2EF9CEF36672}"/>
                </a:ext>
              </a:extLst>
            </p:cNvPr>
            <p:cNvSpPr txBox="1"/>
            <p:nvPr/>
          </p:nvSpPr>
          <p:spPr>
            <a:xfrm>
              <a:off x="5107432" y="4928683"/>
              <a:ext cx="6689248" cy="596036"/>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19. </a:t>
              </a:r>
              <a:r>
                <a:rPr lang="en-US" sz="1400" i="1" dirty="0" err="1">
                  <a:solidFill>
                    <a:srgbClr val="0070C0"/>
                  </a:solidFill>
                  <a:cs typeface="Arial" panose="020B0604020202020204" pitchFamily="34" charset="0"/>
                </a:rPr>
                <a:t>Erozija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ekoloških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ekosistema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utiče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biodiverzitet</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mikrobnu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ekologiju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faktor</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rizika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hronične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inflamatorne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bolesti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Disbioza</a:t>
              </a:r>
              <a:r>
                <a:rPr lang="en-US" sz="1400" i="1" dirty="0">
                  <a:solidFill>
                    <a:srgbClr val="0070C0"/>
                  </a:solidFill>
                  <a:cs typeface="Arial" panose="020B0604020202020204" pitchFamily="34" charset="0"/>
                </a:rPr>
                <a:t> = </a:t>
              </a:r>
              <a:r>
                <a:rPr lang="en-US" sz="1400" i="1" dirty="0" err="1">
                  <a:solidFill>
                    <a:srgbClr val="0070C0"/>
                  </a:solidFill>
                  <a:cs typeface="Arial" panose="020B0604020202020204" pitchFamily="34" charset="0"/>
                </a:rPr>
                <a:t>neravnoteža</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sastavu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bakterija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promene</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metaboličkim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aktivnostima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bakterija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ili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promene</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distribuciji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bakterija</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koži</a:t>
              </a:r>
              <a:r>
                <a:rPr lang="en-US" sz="1400" i="1" dirty="0">
                  <a:solidFill>
                    <a:srgbClr val="0070C0"/>
                  </a:solidFill>
                  <a:cs typeface="Arial" panose="020B0604020202020204" pitchFamily="34" charset="0"/>
                </a:rPr>
                <a:t>).</a:t>
              </a:r>
            </a:p>
          </p:txBody>
        </p:sp>
        <p:pic>
          <p:nvPicPr>
            <p:cNvPr id="5" name="Picture 4">
              <a:extLst>
                <a:ext uri="{FF2B5EF4-FFF2-40B4-BE49-F238E27FC236}">
                  <a16:creationId xmlns:a16="http://schemas.microsoft.com/office/drawing/2014/main" id="{E2A420E1-DAE3-C977-9C89-0A6B1FA20ECD}"/>
                </a:ext>
              </a:extLst>
            </p:cNvPr>
            <p:cNvPicPr>
              <a:picLocks noChangeAspect="1"/>
            </p:cNvPicPr>
            <p:nvPr/>
          </p:nvPicPr>
          <p:blipFill>
            <a:blip r:embed="rId3"/>
            <a:stretch>
              <a:fillRect/>
            </a:stretch>
          </p:blipFill>
          <p:spPr>
            <a:xfrm>
              <a:off x="5036704" y="622610"/>
              <a:ext cx="6689248" cy="4335475"/>
            </a:xfrm>
            <a:prstGeom prst="rect">
              <a:avLst/>
            </a:prstGeom>
          </p:spPr>
        </p:pic>
      </p:grpSp>
    </p:spTree>
    <p:extLst>
      <p:ext uri="{BB962C8B-B14F-4D97-AF65-F5344CB8AC3E}">
        <p14:creationId xmlns:p14="http://schemas.microsoft.com/office/powerpoint/2010/main" val="3079520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7717605" y="6084000"/>
            <a:ext cx="4486055" cy="253916"/>
          </a:xfrm>
          <a:prstGeom prst="rect">
            <a:avLst/>
          </a:prstGeom>
          <a:noFill/>
        </p:spPr>
        <p:txBody>
          <a:bodyPr wrap="square" rtlCol="0">
            <a:spAutoFit/>
          </a:bodyPr>
          <a:lstStyle/>
          <a:p>
            <a:pPr algn="r"/>
            <a:r>
              <a:rPr lang="en-US" sz="1050" dirty="0" smtClean="0">
                <a:cs typeface="Arial" panose="020B0604020202020204" pitchFamily="34" charset="0"/>
                <a:hlinkClick r:id="rId2"/>
              </a:rPr>
              <a:t>https</a:t>
            </a:r>
            <a:r>
              <a:rPr lang="en-US" sz="1050" dirty="0">
                <a:cs typeface="Arial" panose="020B0604020202020204" pitchFamily="34" charset="0"/>
                <a:hlinkClick r:id="rId2"/>
              </a:rPr>
              <a:t>://</a:t>
            </a:r>
            <a:r>
              <a:rPr lang="en-US" sz="1050" dirty="0" smtClean="0">
                <a:cs typeface="Arial" panose="020B0604020202020204" pitchFamily="34" charset="0"/>
                <a:hlinkClick r:id="rId2"/>
              </a:rPr>
              <a:t>doi.org/10.1111/j.1346-8138.2002.tb00313.x</a:t>
            </a:r>
            <a:r>
              <a:rPr lang="en-US" sz="1050" dirty="0" smtClean="0">
                <a:cs typeface="Arial" panose="020B0604020202020204" pitchFamily="34" charset="0"/>
              </a:rPr>
              <a:t> </a:t>
            </a:r>
            <a:endParaRPr lang="en-IE" sz="1050" dirty="0">
              <a:cs typeface="Arial" panose="020B0604020202020204" pitchFamily="34" charset="0"/>
            </a:endParaRPr>
          </a:p>
        </p:txBody>
      </p:sp>
      <p:sp>
        <p:nvSpPr>
          <p:cNvPr id="2" name="TextBox 1">
            <a:extLst>
              <a:ext uri="{FF2B5EF4-FFF2-40B4-BE49-F238E27FC236}">
                <a16:creationId xmlns:a16="http://schemas.microsoft.com/office/drawing/2014/main" id="{74C5E800-4025-2A8E-2290-59371507B5BA}"/>
              </a:ext>
            </a:extLst>
          </p:cNvPr>
          <p:cNvSpPr txBox="1"/>
          <p:nvPr/>
        </p:nvSpPr>
        <p:spPr>
          <a:xfrm>
            <a:off x="246000" y="3616013"/>
            <a:ext cx="4462868" cy="1446550"/>
          </a:xfrm>
          <a:prstGeom prst="rect">
            <a:avLst/>
          </a:prstGeom>
          <a:noFill/>
        </p:spPr>
        <p:txBody>
          <a:bodyPr wrap="square" rtlCol="0">
            <a:spAutoFit/>
          </a:bodyPr>
          <a:lstStyle/>
          <a:p>
            <a:pPr algn="just">
              <a:lnSpc>
                <a:spcPct val="110000"/>
              </a:lnSpc>
            </a:pPr>
            <a:r>
              <a:rPr lang="en-US" sz="2000" dirty="0"/>
              <a:t>U </a:t>
            </a:r>
            <a:r>
              <a:rPr lang="en-US" sz="2000" dirty="0" err="1"/>
              <a:t>slučaju</a:t>
            </a:r>
            <a:r>
              <a:rPr lang="en-US" sz="2000" dirty="0"/>
              <a:t> </a:t>
            </a:r>
            <a:r>
              <a:rPr lang="en-US" sz="2000" dirty="0" err="1">
                <a:solidFill>
                  <a:srgbClr val="0070C0"/>
                </a:solidFill>
              </a:rPr>
              <a:t>akni</a:t>
            </a:r>
            <a:r>
              <a:rPr lang="en-US" sz="2000" dirty="0"/>
              <a:t>, </a:t>
            </a:r>
            <a:r>
              <a:rPr lang="en-US" sz="2000" dirty="0" err="1"/>
              <a:t>uticaja</a:t>
            </a:r>
            <a:r>
              <a:rPr lang="en-US" sz="2000" dirty="0"/>
              <a:t> </a:t>
            </a:r>
            <a:r>
              <a:rPr lang="en-US" sz="2000" dirty="0" err="1"/>
              <a:t>klimatskih</a:t>
            </a:r>
            <a:r>
              <a:rPr lang="en-US" sz="2000" dirty="0"/>
              <a:t> </a:t>
            </a:r>
            <a:r>
              <a:rPr lang="en-US" sz="2000" dirty="0" err="1" smtClean="0"/>
              <a:t>varijabli</a:t>
            </a:r>
            <a:r>
              <a:rPr lang="hu-HU" sz="2000" dirty="0" smtClean="0"/>
              <a:t> </a:t>
            </a:r>
            <a:r>
              <a:rPr lang="en-US" sz="2000" dirty="0" err="1" smtClean="0"/>
              <a:t>kao</a:t>
            </a:r>
            <a:r>
              <a:rPr lang="en-US" sz="2000" dirty="0" smtClean="0"/>
              <a:t> </a:t>
            </a:r>
            <a:r>
              <a:rPr lang="en-US" sz="2000" dirty="0" err="1"/>
              <a:t>što</a:t>
            </a:r>
            <a:r>
              <a:rPr lang="en-US" sz="2000" dirty="0"/>
              <a:t> </a:t>
            </a:r>
            <a:r>
              <a:rPr lang="en-US" sz="2000" dirty="0" err="1"/>
              <a:t>su</a:t>
            </a:r>
            <a:r>
              <a:rPr lang="en-US" sz="2000" dirty="0"/>
              <a:t> </a:t>
            </a:r>
            <a:r>
              <a:rPr lang="en-US" sz="2000" dirty="0" err="1"/>
              <a:t>promene</a:t>
            </a:r>
            <a:r>
              <a:rPr lang="en-US" sz="2000" dirty="0"/>
              <a:t> temperature </a:t>
            </a:r>
            <a:r>
              <a:rPr lang="en-US" sz="2000" dirty="0" err="1"/>
              <a:t>pokazale</a:t>
            </a:r>
            <a:r>
              <a:rPr lang="en-US" sz="2000" dirty="0"/>
              <a:t> </a:t>
            </a:r>
            <a:r>
              <a:rPr lang="en-US" sz="2000" dirty="0" err="1"/>
              <a:t>su</a:t>
            </a:r>
            <a:r>
              <a:rPr lang="en-US" sz="2000" dirty="0"/>
              <a:t> </a:t>
            </a:r>
            <a:r>
              <a:rPr lang="en-US" sz="2000" dirty="0" err="1"/>
              <a:t>korelaciju</a:t>
            </a:r>
            <a:r>
              <a:rPr lang="en-US" sz="2000" dirty="0"/>
              <a:t> </a:t>
            </a:r>
            <a:r>
              <a:rPr lang="en-US" sz="2000" dirty="0" err="1"/>
              <a:t>sa</a:t>
            </a:r>
            <a:r>
              <a:rPr lang="en-US" sz="2000" dirty="0"/>
              <a:t> </a:t>
            </a:r>
            <a:r>
              <a:rPr lang="en-US" sz="2000" dirty="0" err="1"/>
              <a:t>pojavom</a:t>
            </a:r>
            <a:r>
              <a:rPr lang="en-US" sz="2000" dirty="0"/>
              <a:t> </a:t>
            </a:r>
            <a:r>
              <a:rPr lang="en-US" sz="2000" dirty="0" err="1"/>
              <a:t>akni</a:t>
            </a:r>
            <a:r>
              <a:rPr lang="en-US" sz="2000" dirty="0"/>
              <a:t> </a:t>
            </a:r>
            <a:r>
              <a:rPr lang="en-US" sz="2000" dirty="0" err="1"/>
              <a:t>kao</a:t>
            </a:r>
            <a:r>
              <a:rPr lang="en-US" sz="2000" dirty="0"/>
              <a:t> </a:t>
            </a:r>
            <a:r>
              <a:rPr lang="en-US" sz="2000" dirty="0" err="1"/>
              <a:t>što</a:t>
            </a:r>
            <a:r>
              <a:rPr lang="en-US" sz="2000" dirty="0"/>
              <a:t> je </a:t>
            </a:r>
            <a:r>
              <a:rPr lang="en-US" sz="2000" dirty="0" err="1"/>
              <a:t>prikazano</a:t>
            </a:r>
            <a:r>
              <a:rPr lang="en-US" sz="2000" dirty="0"/>
              <a:t> </a:t>
            </a:r>
            <a:r>
              <a:rPr lang="en-US" sz="2000" dirty="0" err="1"/>
              <a:t>na</a:t>
            </a:r>
            <a:r>
              <a:rPr lang="en-US" sz="2000" dirty="0"/>
              <a:t> </a:t>
            </a:r>
            <a:r>
              <a:rPr lang="en-US" sz="2000" dirty="0" err="1"/>
              <a:t>slici</a:t>
            </a:r>
            <a:r>
              <a:rPr lang="en-US" sz="2000" dirty="0"/>
              <a:t> 20</a:t>
            </a:r>
            <a:r>
              <a:rPr lang="en-US" sz="2000" dirty="0" smtClean="0"/>
              <a:t>.</a:t>
            </a:r>
            <a:endParaRPr lang="en-US" sz="2000" dirty="0"/>
          </a:p>
        </p:txBody>
      </p:sp>
      <p:grpSp>
        <p:nvGrpSpPr>
          <p:cNvPr id="7" name="Group 6">
            <a:extLst>
              <a:ext uri="{FF2B5EF4-FFF2-40B4-BE49-F238E27FC236}">
                <a16:creationId xmlns:a16="http://schemas.microsoft.com/office/drawing/2014/main" id="{6DB5A96E-B701-BFFE-CB5B-DEBE46D4B194}"/>
              </a:ext>
            </a:extLst>
          </p:cNvPr>
          <p:cNvGrpSpPr/>
          <p:nvPr/>
        </p:nvGrpSpPr>
        <p:grpSpPr>
          <a:xfrm>
            <a:off x="4798868" y="544414"/>
            <a:ext cx="7147130" cy="4909586"/>
            <a:chOff x="6360110" y="940741"/>
            <a:chExt cx="5531501" cy="3480882"/>
          </a:xfrm>
        </p:grpSpPr>
        <p:sp>
          <p:nvSpPr>
            <p:cNvPr id="4" name="TextBox 3">
              <a:extLst>
                <a:ext uri="{FF2B5EF4-FFF2-40B4-BE49-F238E27FC236}">
                  <a16:creationId xmlns:a16="http://schemas.microsoft.com/office/drawing/2014/main" id="{415C1329-C9B4-595D-B6FD-2EF9CEF36672}"/>
                </a:ext>
              </a:extLst>
            </p:cNvPr>
            <p:cNvSpPr txBox="1"/>
            <p:nvPr/>
          </p:nvSpPr>
          <p:spPr>
            <a:xfrm>
              <a:off x="6360110" y="4194000"/>
              <a:ext cx="5531500" cy="227623"/>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20. </a:t>
              </a:r>
              <a:r>
                <a:rPr lang="en-US" sz="1400" i="1" dirty="0" err="1">
                  <a:solidFill>
                    <a:srgbClr val="0070C0"/>
                  </a:solidFill>
                  <a:cs typeface="Arial" panose="020B0604020202020204" pitchFamily="34" charset="0"/>
                </a:rPr>
                <a:t>Sezonske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varijacije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različitih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stepena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akni</a:t>
              </a:r>
              <a:endParaRPr lang="en-US" sz="1400" i="1" dirty="0">
                <a:solidFill>
                  <a:srgbClr val="0070C0"/>
                </a:solidFill>
                <a:cs typeface="Arial" panose="020B0604020202020204" pitchFamily="34" charset="0"/>
              </a:endParaRPr>
            </a:p>
          </p:txBody>
        </p:sp>
        <p:pic>
          <p:nvPicPr>
            <p:cNvPr id="6" name="Picture 5">
              <a:extLst>
                <a:ext uri="{FF2B5EF4-FFF2-40B4-BE49-F238E27FC236}">
                  <a16:creationId xmlns:a16="http://schemas.microsoft.com/office/drawing/2014/main" id="{AA9FFE86-6658-1A4C-1715-FF8D6748C02D}"/>
                </a:ext>
              </a:extLst>
            </p:cNvPr>
            <p:cNvPicPr>
              <a:picLocks noChangeAspect="1"/>
            </p:cNvPicPr>
            <p:nvPr/>
          </p:nvPicPr>
          <p:blipFill rotWithShape="1">
            <a:blip r:embed="rId3"/>
            <a:srcRect l="3110"/>
            <a:stretch/>
          </p:blipFill>
          <p:spPr>
            <a:xfrm>
              <a:off x="6360111" y="940741"/>
              <a:ext cx="5531500" cy="3116069"/>
            </a:xfrm>
            <a:prstGeom prst="rect">
              <a:avLst/>
            </a:prstGeom>
          </p:spPr>
        </p:pic>
      </p:grpSp>
    </p:spTree>
    <p:extLst>
      <p:ext uri="{BB962C8B-B14F-4D97-AF65-F5344CB8AC3E}">
        <p14:creationId xmlns:p14="http://schemas.microsoft.com/office/powerpoint/2010/main" val="12726979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C5E800-4025-2A8E-2290-59371507B5BA}"/>
              </a:ext>
            </a:extLst>
          </p:cNvPr>
          <p:cNvSpPr txBox="1"/>
          <p:nvPr/>
        </p:nvSpPr>
        <p:spPr>
          <a:xfrm>
            <a:off x="201000" y="2997908"/>
            <a:ext cx="5490000" cy="2308324"/>
          </a:xfrm>
          <a:prstGeom prst="rect">
            <a:avLst/>
          </a:prstGeom>
          <a:noFill/>
        </p:spPr>
        <p:txBody>
          <a:bodyPr wrap="square" rtlCol="0">
            <a:spAutoFit/>
          </a:bodyPr>
          <a:lstStyle/>
          <a:p>
            <a:pPr algn="just">
              <a:lnSpc>
                <a:spcPct val="120000"/>
              </a:lnSpc>
            </a:pPr>
            <a:r>
              <a:rPr lang="en-US" sz="2000" dirty="0" err="1">
                <a:solidFill>
                  <a:srgbClr val="0070C0"/>
                </a:solidFill>
              </a:rPr>
              <a:t>Atopijski</a:t>
            </a:r>
            <a:r>
              <a:rPr lang="en-US" sz="2000" dirty="0">
                <a:solidFill>
                  <a:srgbClr val="0070C0"/>
                </a:solidFill>
              </a:rPr>
              <a:t> dermatitis (AD, </a:t>
            </a:r>
            <a:r>
              <a:rPr lang="en-US" sz="2000" dirty="0" err="1">
                <a:solidFill>
                  <a:srgbClr val="0070C0"/>
                </a:solidFill>
              </a:rPr>
              <a:t>ekcem</a:t>
            </a:r>
            <a:r>
              <a:rPr lang="en-US" sz="2000" dirty="0">
                <a:solidFill>
                  <a:srgbClr val="0070C0"/>
                </a:solidFill>
              </a:rPr>
              <a:t>) </a:t>
            </a:r>
            <a:r>
              <a:rPr lang="en-US" sz="2000" dirty="0" err="1"/>
              <a:t>utvrđeno</a:t>
            </a:r>
            <a:r>
              <a:rPr lang="en-US" sz="2000" dirty="0"/>
              <a:t> je da je </a:t>
            </a:r>
            <a:r>
              <a:rPr lang="en-US" sz="2000" dirty="0" err="1"/>
              <a:t>rezultat</a:t>
            </a:r>
            <a:r>
              <a:rPr lang="en-US" sz="2000" dirty="0"/>
              <a:t> </a:t>
            </a:r>
            <a:r>
              <a:rPr lang="en-US" sz="2000" dirty="0" err="1"/>
              <a:t>genetske</a:t>
            </a:r>
            <a:r>
              <a:rPr lang="en-US" sz="2000" dirty="0"/>
              <a:t> </a:t>
            </a:r>
            <a:r>
              <a:rPr lang="en-US" sz="2000" dirty="0" err="1"/>
              <a:t>predispozicije</a:t>
            </a:r>
            <a:r>
              <a:rPr lang="en-US" sz="2000" dirty="0"/>
              <a:t> (do 60% </a:t>
            </a:r>
            <a:r>
              <a:rPr lang="en-US" sz="2000" dirty="0" err="1"/>
              <a:t>pacijenata</a:t>
            </a:r>
            <a:r>
              <a:rPr lang="en-US" sz="2000" dirty="0"/>
              <a:t> </a:t>
            </a:r>
            <a:r>
              <a:rPr lang="en-US" sz="2000" dirty="0" err="1"/>
              <a:t>ima</a:t>
            </a:r>
            <a:r>
              <a:rPr lang="en-US" sz="2000" dirty="0"/>
              <a:t> </a:t>
            </a:r>
            <a:r>
              <a:rPr lang="en-US" sz="2000" dirty="0" err="1"/>
              <a:t>mutaciju</a:t>
            </a:r>
            <a:r>
              <a:rPr lang="en-US" sz="2000" dirty="0"/>
              <a:t> u genu </a:t>
            </a:r>
            <a:r>
              <a:rPr lang="en-US" sz="2000" dirty="0" err="1"/>
              <a:t>za</a:t>
            </a:r>
            <a:r>
              <a:rPr lang="en-US" sz="2000" dirty="0"/>
              <a:t> </a:t>
            </a:r>
            <a:r>
              <a:rPr lang="en-US" sz="2000" dirty="0" err="1"/>
              <a:t>filagrin</a:t>
            </a:r>
            <a:r>
              <a:rPr lang="en-US" sz="2000" dirty="0"/>
              <a:t>, </a:t>
            </a:r>
            <a:r>
              <a:rPr lang="en-US" sz="2000" dirty="0" err="1"/>
              <a:t>filagrin</a:t>
            </a:r>
            <a:r>
              <a:rPr lang="en-US" sz="2000" dirty="0"/>
              <a:t> je protein </a:t>
            </a:r>
            <a:r>
              <a:rPr lang="en-US" sz="2000" dirty="0" err="1"/>
              <a:t>koji</a:t>
            </a:r>
            <a:r>
              <a:rPr lang="en-US" sz="2000" dirty="0"/>
              <a:t> je </a:t>
            </a:r>
            <a:r>
              <a:rPr lang="en-US" sz="2000" dirty="0" err="1"/>
              <a:t>važan</a:t>
            </a:r>
            <a:r>
              <a:rPr lang="en-US" sz="2000" dirty="0"/>
              <a:t> </a:t>
            </a:r>
            <a:r>
              <a:rPr lang="en-US" sz="2000" dirty="0" err="1"/>
              <a:t>za</a:t>
            </a:r>
            <a:r>
              <a:rPr lang="en-US" sz="2000" dirty="0"/>
              <a:t> </a:t>
            </a:r>
            <a:r>
              <a:rPr lang="en-US" sz="2000" dirty="0" err="1"/>
              <a:t>stvaranje</a:t>
            </a:r>
            <a:r>
              <a:rPr lang="en-US" sz="2000" dirty="0"/>
              <a:t> </a:t>
            </a:r>
            <a:r>
              <a:rPr lang="en-US" sz="2000" dirty="0" err="1"/>
              <a:t>zaštitne</a:t>
            </a:r>
            <a:r>
              <a:rPr lang="en-US" sz="2000" dirty="0"/>
              <a:t> </a:t>
            </a:r>
            <a:r>
              <a:rPr lang="en-US" sz="2000" dirty="0" err="1"/>
              <a:t>barijere</a:t>
            </a:r>
            <a:r>
              <a:rPr lang="en-US" sz="2000" dirty="0"/>
              <a:t> </a:t>
            </a:r>
            <a:r>
              <a:rPr lang="en-US" sz="2000" dirty="0" err="1"/>
              <a:t>kože</a:t>
            </a:r>
            <a:r>
              <a:rPr lang="en-US" sz="2000" dirty="0" smtClean="0"/>
              <a:t>)</a:t>
            </a:r>
            <a:r>
              <a:rPr lang="hu-HU" sz="2000" dirty="0" smtClean="0"/>
              <a:t/>
            </a:r>
            <a:br>
              <a:rPr lang="hu-HU" sz="2000" dirty="0" smtClean="0"/>
            </a:br>
            <a:r>
              <a:rPr lang="en-US" sz="2000" dirty="0" err="1" smtClean="0"/>
              <a:t>i</a:t>
            </a:r>
            <a:r>
              <a:rPr lang="en-US" sz="2000" dirty="0" smtClean="0"/>
              <a:t> </a:t>
            </a:r>
            <a:r>
              <a:rPr lang="en-US" sz="2000" dirty="0" err="1"/>
              <a:t>faktorima</a:t>
            </a:r>
            <a:r>
              <a:rPr lang="en-US" sz="2000" dirty="0"/>
              <a:t> </a:t>
            </a:r>
            <a:r>
              <a:rPr lang="en-US" sz="2000" dirty="0" err="1"/>
              <a:t>životne</a:t>
            </a:r>
            <a:r>
              <a:rPr lang="en-US" sz="2000" dirty="0"/>
              <a:t> </a:t>
            </a:r>
            <a:r>
              <a:rPr lang="en-US" sz="2000" dirty="0" err="1"/>
              <a:t>sredine</a:t>
            </a:r>
            <a:r>
              <a:rPr lang="en-US" sz="2000" dirty="0"/>
              <a:t>. </a:t>
            </a:r>
            <a:endParaRPr lang="hu-HU" sz="2000" dirty="0" smtClean="0"/>
          </a:p>
          <a:p>
            <a:pPr algn="just">
              <a:lnSpc>
                <a:spcPct val="120000"/>
              </a:lnSpc>
            </a:pPr>
            <a:endParaRPr lang="hu-HU" sz="2000" dirty="0"/>
          </a:p>
        </p:txBody>
      </p:sp>
      <p:sp>
        <p:nvSpPr>
          <p:cNvPr id="17" name="TextBox 16">
            <a:extLst>
              <a:ext uri="{FF2B5EF4-FFF2-40B4-BE49-F238E27FC236}">
                <a16:creationId xmlns:a16="http://schemas.microsoft.com/office/drawing/2014/main" id="{8DBD8E4A-692B-A237-71D4-2EA708C20074}"/>
              </a:ext>
            </a:extLst>
          </p:cNvPr>
          <p:cNvSpPr txBox="1"/>
          <p:nvPr/>
        </p:nvSpPr>
        <p:spPr>
          <a:xfrm>
            <a:off x="111000" y="6084000"/>
            <a:ext cx="6602526" cy="253916"/>
          </a:xfrm>
          <a:prstGeom prst="rect">
            <a:avLst/>
          </a:prstGeom>
          <a:noFill/>
        </p:spPr>
        <p:txBody>
          <a:bodyPr wrap="square" rtlCol="0">
            <a:spAutoFit/>
          </a:bodyPr>
          <a:lstStyle/>
          <a:p>
            <a:r>
              <a:rPr lang="en-US" sz="1050" dirty="0" smtClean="0">
                <a:cs typeface="Arial" panose="020B0604020202020204" pitchFamily="34" charset="0"/>
                <a:hlinkClick r:id="rId2"/>
              </a:rPr>
              <a:t>https</a:t>
            </a:r>
            <a:r>
              <a:rPr lang="en-US" sz="1050" dirty="0">
                <a:cs typeface="Arial" panose="020B0604020202020204" pitchFamily="34" charset="0"/>
                <a:hlinkClick r:id="rId2"/>
              </a:rPr>
              <a:t>://</a:t>
            </a:r>
            <a:r>
              <a:rPr lang="en-US" sz="1050" dirty="0" smtClean="0">
                <a:cs typeface="Arial" panose="020B0604020202020204" pitchFamily="34" charset="0"/>
                <a:hlinkClick r:id="rId2"/>
              </a:rPr>
              <a:t>doi.org/10.1111/ijd.14016</a:t>
            </a:r>
            <a:endParaRPr lang="en-IE" sz="1050" dirty="0">
              <a:cs typeface="Arial" panose="020B0604020202020204" pitchFamily="34" charset="0"/>
            </a:endParaRPr>
          </a:p>
        </p:txBody>
      </p:sp>
      <p:grpSp>
        <p:nvGrpSpPr>
          <p:cNvPr id="9" name="Group 8">
            <a:extLst>
              <a:ext uri="{FF2B5EF4-FFF2-40B4-BE49-F238E27FC236}">
                <a16:creationId xmlns:a16="http://schemas.microsoft.com/office/drawing/2014/main" id="{05475C2B-1F49-A237-479C-063E76E564C0}"/>
              </a:ext>
            </a:extLst>
          </p:cNvPr>
          <p:cNvGrpSpPr/>
          <p:nvPr/>
        </p:nvGrpSpPr>
        <p:grpSpPr>
          <a:xfrm>
            <a:off x="5916000" y="144001"/>
            <a:ext cx="6126836" cy="4719838"/>
            <a:chOff x="6497940" y="1524312"/>
            <a:chExt cx="5268060" cy="3712316"/>
          </a:xfrm>
        </p:grpSpPr>
        <p:sp>
          <p:nvSpPr>
            <p:cNvPr id="18" name="TextBox 17">
              <a:extLst>
                <a:ext uri="{FF2B5EF4-FFF2-40B4-BE49-F238E27FC236}">
                  <a16:creationId xmlns:a16="http://schemas.microsoft.com/office/drawing/2014/main" id="{C4BDBF7A-70D2-82BD-CF36-67253F544A08}"/>
                </a:ext>
              </a:extLst>
            </p:cNvPr>
            <p:cNvSpPr txBox="1"/>
            <p:nvPr/>
          </p:nvSpPr>
          <p:spPr>
            <a:xfrm>
              <a:off x="6497940" y="4957535"/>
              <a:ext cx="5268060" cy="279093"/>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Tabela</a:t>
              </a:r>
              <a:r>
                <a:rPr lang="en-US" sz="1400" i="1" dirty="0">
                  <a:solidFill>
                    <a:srgbClr val="0070C0"/>
                  </a:solidFill>
                  <a:cs typeface="Arial" panose="020B0604020202020204" pitchFamily="34" charset="0"/>
                </a:rPr>
                <a:t> 3. </a:t>
              </a:r>
              <a:r>
                <a:rPr lang="en-US" sz="1400" i="1" dirty="0" err="1">
                  <a:solidFill>
                    <a:srgbClr val="0070C0"/>
                  </a:solidFill>
                  <a:cs typeface="Arial" panose="020B0604020202020204" pitchFamily="34" charset="0"/>
                </a:rPr>
                <a:t>Rezime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faktora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izbijanja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atopijskog</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dermatitisa</a:t>
              </a:r>
              <a:r>
                <a:rPr lang="en-US" sz="1400" i="1" dirty="0">
                  <a:solidFill>
                    <a:srgbClr val="0070C0"/>
                  </a:solidFill>
                  <a:cs typeface="Arial" panose="020B0604020202020204" pitchFamily="34" charset="0"/>
                </a:rPr>
                <a:t> </a:t>
              </a:r>
            </a:p>
          </p:txBody>
        </p:sp>
        <p:pic>
          <p:nvPicPr>
            <p:cNvPr id="5" name="Picture 4">
              <a:extLst>
                <a:ext uri="{FF2B5EF4-FFF2-40B4-BE49-F238E27FC236}">
                  <a16:creationId xmlns:a16="http://schemas.microsoft.com/office/drawing/2014/main" id="{A651E07E-2FE1-B10B-AE16-59EC88763567}"/>
                </a:ext>
              </a:extLst>
            </p:cNvPr>
            <p:cNvPicPr>
              <a:picLocks noChangeAspect="1"/>
            </p:cNvPicPr>
            <p:nvPr/>
          </p:nvPicPr>
          <p:blipFill>
            <a:blip r:embed="rId3"/>
            <a:stretch>
              <a:fillRect/>
            </a:stretch>
          </p:blipFill>
          <p:spPr>
            <a:xfrm>
              <a:off x="6497940" y="1524312"/>
              <a:ext cx="5268060" cy="3448531"/>
            </a:xfrm>
            <a:prstGeom prst="rect">
              <a:avLst/>
            </a:prstGeom>
          </p:spPr>
        </p:pic>
      </p:grpSp>
    </p:spTree>
    <p:extLst>
      <p:ext uri="{BB962C8B-B14F-4D97-AF65-F5344CB8AC3E}">
        <p14:creationId xmlns:p14="http://schemas.microsoft.com/office/powerpoint/2010/main" val="3624176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
          <a:extLst>
            <a:ext uri="{FF2B5EF4-FFF2-40B4-BE49-F238E27FC236}">
              <a16:creationId xmlns:a16="http://schemas.microsoft.com/office/drawing/2014/main" id="{DCC3A6AF-4C4E-4456-A257-3A1EB71DFE2F}"/>
            </a:ext>
          </a:extLst>
        </p:cNvPr>
        <p:cNvGrpSpPr/>
        <p:nvPr/>
      </p:nvGrpSpPr>
      <p:grpSpPr>
        <a:xfrm>
          <a:off x="0" y="0"/>
          <a:ext cx="0" cy="0"/>
          <a:chOff x="0" y="0"/>
          <a:chExt cx="0" cy="0"/>
        </a:xfrm>
      </p:grpSpPr>
      <p:sp>
        <p:nvSpPr>
          <p:cNvPr id="114" name="Google Shape;114;p3">
            <a:extLst>
              <a:ext uri="{FF2B5EF4-FFF2-40B4-BE49-F238E27FC236}">
                <a16:creationId xmlns:a16="http://schemas.microsoft.com/office/drawing/2014/main" id="{B242D4F8-0B7B-6168-AD3B-71F6F772E6C3}"/>
              </a:ext>
            </a:extLst>
          </p:cNvPr>
          <p:cNvSpPr txBox="1">
            <a:spLocks noGrp="1"/>
          </p:cNvSpPr>
          <p:nvPr>
            <p:ph type="title"/>
          </p:nvPr>
        </p:nvSpPr>
        <p:spPr>
          <a:xfrm>
            <a:off x="426000" y="324000"/>
            <a:ext cx="10947938" cy="549635"/>
          </a:xfrm>
          <a:prstGeom prst="rect">
            <a:avLst/>
          </a:prstGeom>
          <a:noFill/>
          <a:ln>
            <a:noFill/>
          </a:ln>
        </p:spPr>
        <p:txBody>
          <a:bodyPr spcFirstLastPara="1" wrap="square" lIns="91425" tIns="45700" rIns="91425" bIns="45700" anchor="ctr" anchorCtr="0">
            <a:normAutofit/>
          </a:bodyPr>
          <a:lstStyle/>
          <a:p>
            <a:pPr marL="0" lvl="0" indent="0" rtl="0">
              <a:lnSpc>
                <a:spcPct val="90000"/>
              </a:lnSpc>
              <a:spcBef>
                <a:spcPts val="0"/>
              </a:spcBef>
              <a:spcAft>
                <a:spcPts val="0"/>
              </a:spcAft>
              <a:buClr>
                <a:schemeClr val="dk1"/>
              </a:buClr>
              <a:buSzPts val="2800"/>
              <a:buFont typeface="Calibri"/>
              <a:buNone/>
            </a:pPr>
            <a:r>
              <a:rPr lang="en-US" sz="3200" b="1" dirty="0" err="1" smtClean="0">
                <a:solidFill>
                  <a:schemeClr val="dk1"/>
                </a:solidFill>
              </a:rPr>
              <a:t>Ishodi</a:t>
            </a:r>
            <a:r>
              <a:rPr lang="en-US" sz="3200" b="1" dirty="0" smtClean="0">
                <a:solidFill>
                  <a:schemeClr val="dk1"/>
                </a:solidFill>
              </a:rPr>
              <a:t> </a:t>
            </a:r>
            <a:r>
              <a:rPr lang="en-US" sz="3200" b="1" dirty="0" err="1">
                <a:solidFill>
                  <a:schemeClr val="dk1"/>
                </a:solidFill>
              </a:rPr>
              <a:t>učenja</a:t>
            </a:r>
            <a:endParaRPr sz="3200" b="1" dirty="0">
              <a:solidFill>
                <a:schemeClr val="dk1"/>
              </a:solidFill>
            </a:endParaRPr>
          </a:p>
        </p:txBody>
      </p:sp>
      <p:sp>
        <p:nvSpPr>
          <p:cNvPr id="115" name="Google Shape;115;p3">
            <a:extLst>
              <a:ext uri="{FF2B5EF4-FFF2-40B4-BE49-F238E27FC236}">
                <a16:creationId xmlns:a16="http://schemas.microsoft.com/office/drawing/2014/main" id="{64226DAE-8109-10D2-4166-D614B68ADE81}"/>
              </a:ext>
            </a:extLst>
          </p:cNvPr>
          <p:cNvSpPr txBox="1">
            <a:spLocks noGrp="1"/>
          </p:cNvSpPr>
          <p:nvPr>
            <p:ph type="body" idx="1"/>
          </p:nvPr>
        </p:nvSpPr>
        <p:spPr>
          <a:xfrm>
            <a:off x="516000" y="1134000"/>
            <a:ext cx="11340000" cy="5087563"/>
          </a:xfrm>
          <a:prstGeom prst="rect">
            <a:avLst/>
          </a:prstGeom>
          <a:noFill/>
          <a:ln>
            <a:noFill/>
          </a:ln>
        </p:spPr>
        <p:txBody>
          <a:bodyPr spcFirstLastPara="1" wrap="square" lIns="91425" tIns="45700" rIns="91425" bIns="45700" anchor="t" anchorCtr="0">
            <a:normAutofit fontScale="92500"/>
          </a:bodyPr>
          <a:lstStyle/>
          <a:p>
            <a:pPr marL="0" lvl="0" indent="0" algn="just" rtl="0">
              <a:lnSpc>
                <a:spcPct val="110000"/>
              </a:lnSpc>
              <a:spcBef>
                <a:spcPts val="0"/>
              </a:spcBef>
              <a:spcAft>
                <a:spcPts val="1500"/>
              </a:spcAft>
              <a:buClr>
                <a:srgbClr val="0070C0"/>
              </a:buClr>
              <a:buSzPts val="2000"/>
              <a:buNone/>
            </a:pPr>
            <a:r>
              <a:rPr lang="en-US" sz="2200" dirty="0" smtClean="0">
                <a:solidFill>
                  <a:schemeClr val="tx1"/>
                </a:solidFill>
              </a:rPr>
              <a:t>Po </a:t>
            </a:r>
            <a:r>
              <a:rPr lang="en-US" sz="2200" dirty="0" err="1">
                <a:solidFill>
                  <a:schemeClr val="tx1"/>
                </a:solidFill>
              </a:rPr>
              <a:t>uspešno</a:t>
            </a:r>
            <a:r>
              <a:rPr lang="en-US" sz="2200" dirty="0">
                <a:solidFill>
                  <a:schemeClr val="tx1"/>
                </a:solidFill>
              </a:rPr>
              <a:t> </a:t>
            </a:r>
            <a:r>
              <a:rPr lang="en-US" sz="2200" dirty="0" err="1">
                <a:solidFill>
                  <a:schemeClr val="tx1"/>
                </a:solidFill>
              </a:rPr>
              <a:t>završenom</a:t>
            </a:r>
            <a:r>
              <a:rPr lang="en-US" sz="2200" dirty="0">
                <a:solidFill>
                  <a:schemeClr val="tx1"/>
                </a:solidFill>
              </a:rPr>
              <a:t> </a:t>
            </a:r>
            <a:r>
              <a:rPr lang="en-US" sz="2200" dirty="0" err="1">
                <a:solidFill>
                  <a:schemeClr val="tx1"/>
                </a:solidFill>
              </a:rPr>
              <a:t>kursu</a:t>
            </a:r>
            <a:r>
              <a:rPr lang="en-US" sz="2200" dirty="0">
                <a:solidFill>
                  <a:schemeClr val="tx1"/>
                </a:solidFill>
              </a:rPr>
              <a:t>, </a:t>
            </a:r>
            <a:r>
              <a:rPr lang="en-US" sz="2200" dirty="0" err="1">
                <a:solidFill>
                  <a:schemeClr val="tx1"/>
                </a:solidFill>
              </a:rPr>
              <a:t>učenici</a:t>
            </a:r>
            <a:r>
              <a:rPr lang="en-US" sz="2200" dirty="0">
                <a:solidFill>
                  <a:schemeClr val="tx1"/>
                </a:solidFill>
              </a:rPr>
              <a:t> </a:t>
            </a:r>
            <a:r>
              <a:rPr lang="en-US" sz="2200" dirty="0" err="1">
                <a:solidFill>
                  <a:schemeClr val="tx1"/>
                </a:solidFill>
              </a:rPr>
              <a:t>će</a:t>
            </a:r>
            <a:r>
              <a:rPr lang="en-US" sz="2200" dirty="0">
                <a:solidFill>
                  <a:schemeClr val="tx1"/>
                </a:solidFill>
              </a:rPr>
              <a:t> </a:t>
            </a:r>
            <a:r>
              <a:rPr lang="en-US" sz="2200" dirty="0" err="1">
                <a:solidFill>
                  <a:schemeClr val="tx1"/>
                </a:solidFill>
              </a:rPr>
              <a:t>biti</a:t>
            </a:r>
            <a:r>
              <a:rPr lang="en-US" sz="2200" dirty="0">
                <a:solidFill>
                  <a:schemeClr val="tx1"/>
                </a:solidFill>
              </a:rPr>
              <a:t> u </a:t>
            </a:r>
            <a:r>
              <a:rPr lang="en-US" sz="2200" dirty="0" err="1">
                <a:solidFill>
                  <a:schemeClr val="tx1"/>
                </a:solidFill>
              </a:rPr>
              <a:t>stanju</a:t>
            </a:r>
            <a:r>
              <a:rPr lang="en-US" sz="2200" dirty="0">
                <a:solidFill>
                  <a:schemeClr val="tx1"/>
                </a:solidFill>
              </a:rPr>
              <a:t> da:</a:t>
            </a:r>
          </a:p>
          <a:p>
            <a:pPr marL="393700" indent="-342900" algn="just">
              <a:lnSpc>
                <a:spcPct val="110000"/>
              </a:lnSpc>
              <a:spcAft>
                <a:spcPts val="1500"/>
              </a:spcAft>
            </a:pPr>
            <a:r>
              <a:rPr lang="en-GB" sz="2000" b="0" i="0" u="none" strike="noStrike" dirty="0" err="1" smtClean="0">
                <a:solidFill>
                  <a:schemeClr val="tx1"/>
                </a:solidFill>
                <a:effectLst/>
              </a:rPr>
              <a:t>Razviju</a:t>
            </a:r>
            <a:r>
              <a:rPr lang="en-GB" sz="2000" b="0" i="0" u="none" strike="noStrike" dirty="0" smtClean="0">
                <a:solidFill>
                  <a:schemeClr val="tx1"/>
                </a:solidFill>
                <a:effectLst/>
              </a:rPr>
              <a:t> </a:t>
            </a:r>
            <a:r>
              <a:rPr lang="en-GB" sz="2000" b="0" i="0" u="none" strike="noStrike" dirty="0" err="1">
                <a:solidFill>
                  <a:schemeClr val="tx1"/>
                </a:solidFill>
                <a:effectLst/>
              </a:rPr>
              <a:t>razumevanje</a:t>
            </a:r>
            <a:r>
              <a:rPr lang="en-GB" sz="2000" b="0" i="0" u="none" strike="noStrike" dirty="0">
                <a:solidFill>
                  <a:schemeClr val="tx1"/>
                </a:solidFill>
                <a:effectLst/>
              </a:rPr>
              <a:t> </a:t>
            </a:r>
            <a:r>
              <a:rPr lang="en-GB" sz="2000" b="0" i="0" u="none" strike="noStrike" dirty="0" err="1">
                <a:solidFill>
                  <a:schemeClr val="tx1"/>
                </a:solidFill>
                <a:effectLst/>
              </a:rPr>
              <a:t>alergija</a:t>
            </a:r>
            <a:r>
              <a:rPr lang="en-GB" sz="2000" b="0" i="0" u="none" strike="noStrike" dirty="0">
                <a:solidFill>
                  <a:schemeClr val="tx1"/>
                </a:solidFill>
                <a:effectLst/>
              </a:rPr>
              <a:t> </a:t>
            </a:r>
            <a:r>
              <a:rPr lang="en-GB" sz="2000" b="0" i="0" u="none" strike="noStrike" dirty="0" err="1">
                <a:solidFill>
                  <a:schemeClr val="tx1"/>
                </a:solidFill>
                <a:effectLst/>
              </a:rPr>
              <a:t>i</a:t>
            </a:r>
            <a:r>
              <a:rPr lang="en-GB" sz="2000" b="0" i="0" u="none" strike="noStrike" dirty="0">
                <a:solidFill>
                  <a:schemeClr val="tx1"/>
                </a:solidFill>
                <a:effectLst/>
              </a:rPr>
              <a:t> </a:t>
            </a:r>
            <a:r>
              <a:rPr lang="en-GB" sz="2000" b="0" i="0" u="none" strike="noStrike" dirty="0" err="1">
                <a:solidFill>
                  <a:schemeClr val="tx1"/>
                </a:solidFill>
                <a:effectLst/>
              </a:rPr>
              <a:t>kožnih</a:t>
            </a:r>
            <a:r>
              <a:rPr lang="en-GB" sz="2000" b="0" i="0" u="none" strike="noStrike" dirty="0">
                <a:solidFill>
                  <a:schemeClr val="tx1"/>
                </a:solidFill>
                <a:effectLst/>
              </a:rPr>
              <a:t> </a:t>
            </a:r>
            <a:r>
              <a:rPr lang="en-GB" sz="2000" b="0" i="0" u="none" strike="noStrike" dirty="0" err="1">
                <a:solidFill>
                  <a:schemeClr val="tx1"/>
                </a:solidFill>
                <a:effectLst/>
              </a:rPr>
              <a:t>bolesti</a:t>
            </a:r>
            <a:r>
              <a:rPr lang="en-GB" sz="2000" b="0" i="0" u="none" strike="noStrike" dirty="0">
                <a:solidFill>
                  <a:schemeClr val="tx1"/>
                </a:solidFill>
                <a:effectLst/>
              </a:rPr>
              <a:t>, </a:t>
            </a:r>
            <a:r>
              <a:rPr lang="en-GB" sz="2000" b="0" i="0" u="none" strike="noStrike" dirty="0" err="1">
                <a:solidFill>
                  <a:schemeClr val="tx1"/>
                </a:solidFill>
                <a:effectLst/>
              </a:rPr>
              <a:t>uključujući</a:t>
            </a:r>
            <a:r>
              <a:rPr lang="en-GB" sz="2000" b="0" i="0" u="none" strike="noStrike" dirty="0">
                <a:solidFill>
                  <a:schemeClr val="tx1"/>
                </a:solidFill>
                <a:effectLst/>
              </a:rPr>
              <a:t> </a:t>
            </a:r>
            <a:r>
              <a:rPr lang="en-GB" sz="2000" b="0" i="0" u="none" strike="noStrike" dirty="0" err="1">
                <a:solidFill>
                  <a:schemeClr val="tx1"/>
                </a:solidFill>
                <a:effectLst/>
              </a:rPr>
              <a:t>njihove</a:t>
            </a:r>
            <a:r>
              <a:rPr lang="en-GB" sz="2000" b="0" i="0" u="none" strike="noStrike" dirty="0">
                <a:solidFill>
                  <a:schemeClr val="tx1"/>
                </a:solidFill>
                <a:effectLst/>
              </a:rPr>
              <a:t> </a:t>
            </a:r>
            <a:r>
              <a:rPr lang="en-GB" sz="2000" b="0" i="0" u="none" strike="noStrike" dirty="0" err="1">
                <a:solidFill>
                  <a:srgbClr val="000000"/>
                </a:solidFill>
                <a:effectLst/>
              </a:rPr>
              <a:t>patogene</a:t>
            </a:r>
            <a:r>
              <a:rPr lang="en-GB" sz="2000" b="0" i="0" u="none" strike="noStrike" dirty="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a:t>
            </a:r>
            <a:r>
              <a:rPr lang="en-GB" sz="2000" b="0" i="0" u="none" strike="noStrike" dirty="0" err="1">
                <a:solidFill>
                  <a:srgbClr val="000000"/>
                </a:solidFill>
                <a:effectLst/>
              </a:rPr>
              <a:t>opšte</a:t>
            </a:r>
            <a:r>
              <a:rPr lang="en-GB" sz="2000" b="0" i="0" u="none" strike="noStrike" dirty="0">
                <a:solidFill>
                  <a:srgbClr val="000000"/>
                </a:solidFill>
                <a:effectLst/>
              </a:rPr>
              <a:t> </a:t>
            </a:r>
            <a:r>
              <a:rPr lang="en-GB" sz="2000" b="0" i="0" u="none" strike="noStrike" dirty="0" err="1">
                <a:solidFill>
                  <a:srgbClr val="000000"/>
                </a:solidFill>
                <a:effectLst/>
              </a:rPr>
              <a:t>kliničke</a:t>
            </a:r>
            <a:r>
              <a:rPr lang="en-GB" sz="2000" b="0" i="0" u="none" strike="noStrike" dirty="0">
                <a:solidFill>
                  <a:srgbClr val="000000"/>
                </a:solidFill>
                <a:effectLst/>
              </a:rPr>
              <a:t> </a:t>
            </a:r>
            <a:r>
              <a:rPr lang="en-GB" sz="2000" b="0" i="0" u="none" strike="noStrike" dirty="0" err="1">
                <a:solidFill>
                  <a:srgbClr val="000000"/>
                </a:solidFill>
                <a:effectLst/>
              </a:rPr>
              <a:t>karakteristike</a:t>
            </a:r>
            <a:r>
              <a:rPr lang="en-GB" sz="2000" b="0" i="0" u="none" strike="noStrike" dirty="0" smtClean="0">
                <a:solidFill>
                  <a:srgbClr val="000000"/>
                </a:solidFill>
                <a:effectLst/>
              </a:rPr>
              <a:t>.</a:t>
            </a:r>
            <a:endParaRPr lang="hu-HU" sz="2000" b="0" i="0" u="none" strike="noStrike" dirty="0" smtClean="0">
              <a:solidFill>
                <a:srgbClr val="000000"/>
              </a:solidFill>
              <a:effectLst/>
            </a:endParaRPr>
          </a:p>
          <a:p>
            <a:pPr marL="393700" indent="-342900" algn="just">
              <a:lnSpc>
                <a:spcPct val="110000"/>
              </a:lnSpc>
              <a:spcAft>
                <a:spcPts val="1500"/>
              </a:spcAft>
            </a:pPr>
            <a:r>
              <a:rPr lang="en-GB" sz="2000" b="0" i="0" u="none" strike="noStrike" dirty="0" err="1" smtClean="0">
                <a:solidFill>
                  <a:srgbClr val="000000"/>
                </a:solidFill>
                <a:effectLst/>
              </a:rPr>
              <a:t>Diskutuju</a:t>
            </a:r>
            <a:r>
              <a:rPr lang="en-GB" sz="2000" b="0" i="0" u="none" strike="noStrike" dirty="0" smtClean="0">
                <a:solidFill>
                  <a:srgbClr val="000000"/>
                </a:solidFill>
                <a:effectLst/>
              </a:rPr>
              <a:t> </a:t>
            </a:r>
            <a:r>
              <a:rPr lang="en-GB" sz="2000" b="0" i="0" u="none" strike="noStrike" dirty="0">
                <a:solidFill>
                  <a:srgbClr val="000000"/>
                </a:solidFill>
                <a:effectLst/>
              </a:rPr>
              <a:t>o </a:t>
            </a:r>
            <a:r>
              <a:rPr lang="en-GB" sz="2000" b="0" i="0" u="none" strike="noStrike" dirty="0" err="1">
                <a:solidFill>
                  <a:srgbClr val="000000"/>
                </a:solidFill>
                <a:effectLst/>
              </a:rPr>
              <a:t>ekološkim</a:t>
            </a:r>
            <a:r>
              <a:rPr lang="en-GB" sz="2000" b="0" i="0" u="none" strike="noStrike" dirty="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a:t>
            </a:r>
            <a:r>
              <a:rPr lang="en-GB" sz="2000" b="0" i="0" u="none" strike="noStrike" dirty="0" err="1">
                <a:solidFill>
                  <a:srgbClr val="000000"/>
                </a:solidFill>
                <a:effectLst/>
              </a:rPr>
              <a:t>drugim</a:t>
            </a:r>
            <a:r>
              <a:rPr lang="en-GB" sz="2000" b="0" i="0" u="none" strike="noStrike" dirty="0">
                <a:solidFill>
                  <a:srgbClr val="000000"/>
                </a:solidFill>
                <a:effectLst/>
              </a:rPr>
              <a:t> </a:t>
            </a:r>
            <a:r>
              <a:rPr lang="en-GB" sz="2000" b="0" i="0" u="none" strike="noStrike" dirty="0" err="1">
                <a:solidFill>
                  <a:srgbClr val="000000"/>
                </a:solidFill>
                <a:effectLst/>
              </a:rPr>
              <a:t>faktorima</a:t>
            </a:r>
            <a:r>
              <a:rPr lang="en-GB" sz="2000" b="0" i="0" u="none" strike="noStrike" dirty="0">
                <a:solidFill>
                  <a:srgbClr val="000000"/>
                </a:solidFill>
                <a:effectLst/>
              </a:rPr>
              <a:t> koji </a:t>
            </a:r>
            <a:r>
              <a:rPr lang="en-GB" sz="2000" b="0" i="0" u="none" strike="noStrike" dirty="0" err="1">
                <a:solidFill>
                  <a:srgbClr val="000000"/>
                </a:solidFill>
                <a:effectLst/>
              </a:rPr>
              <a:t>utiču</a:t>
            </a:r>
            <a:r>
              <a:rPr lang="en-GB" sz="2000" b="0" i="0" u="none" strike="noStrike" dirty="0">
                <a:solidFill>
                  <a:srgbClr val="000000"/>
                </a:solidFill>
                <a:effectLst/>
              </a:rPr>
              <a:t> </a:t>
            </a:r>
            <a:r>
              <a:rPr lang="en-GB" sz="2000" b="0" i="0" u="none" strike="noStrike" dirty="0" err="1">
                <a:solidFill>
                  <a:srgbClr val="000000"/>
                </a:solidFill>
                <a:effectLst/>
              </a:rPr>
              <a:t>na</a:t>
            </a:r>
            <a:r>
              <a:rPr lang="en-GB" sz="2000" b="0" i="0" u="none" strike="noStrike" dirty="0">
                <a:solidFill>
                  <a:srgbClr val="000000"/>
                </a:solidFill>
                <a:effectLst/>
              </a:rPr>
              <a:t> </a:t>
            </a:r>
            <a:r>
              <a:rPr lang="en-GB" sz="2000" b="0" i="0" u="none" strike="noStrike" dirty="0" err="1">
                <a:solidFill>
                  <a:srgbClr val="000000"/>
                </a:solidFill>
                <a:effectLst/>
              </a:rPr>
              <a:t>patogenezu</a:t>
            </a:r>
            <a:r>
              <a:rPr lang="en-GB" sz="2000" b="0" i="0" u="none" strike="noStrike" dirty="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a:t>
            </a:r>
            <a:r>
              <a:rPr lang="en-GB" sz="2000" b="0" i="0" u="none" strike="noStrike" dirty="0" err="1">
                <a:solidFill>
                  <a:srgbClr val="000000"/>
                </a:solidFill>
                <a:effectLst/>
              </a:rPr>
              <a:t>širenje</a:t>
            </a:r>
            <a:r>
              <a:rPr lang="en-GB" sz="2000" b="0" i="0" u="none" strike="noStrike" dirty="0">
                <a:solidFill>
                  <a:srgbClr val="000000"/>
                </a:solidFill>
                <a:effectLst/>
              </a:rPr>
              <a:t> </a:t>
            </a:r>
            <a:r>
              <a:rPr lang="en-GB" sz="2000" b="0" i="0" u="none" strike="noStrike" dirty="0" err="1">
                <a:solidFill>
                  <a:srgbClr val="000000"/>
                </a:solidFill>
                <a:effectLst/>
              </a:rPr>
              <a:t>zaraznih</a:t>
            </a:r>
            <a:r>
              <a:rPr lang="en-GB" sz="2000" b="0" i="0" u="none" strike="noStrike" dirty="0">
                <a:solidFill>
                  <a:srgbClr val="000000"/>
                </a:solidFill>
                <a:effectLst/>
              </a:rPr>
              <a:t> </a:t>
            </a:r>
            <a:r>
              <a:rPr lang="en-GB" sz="2000" b="0" i="0" u="none" strike="noStrike" dirty="0" err="1" smtClean="0">
                <a:solidFill>
                  <a:srgbClr val="000000"/>
                </a:solidFill>
                <a:effectLst/>
              </a:rPr>
              <a:t>bolesti</a:t>
            </a:r>
            <a:r>
              <a:rPr lang="en-GB" sz="2000" b="0" i="0" u="none" strike="noStrike" dirty="0" smtClean="0">
                <a:solidFill>
                  <a:srgbClr val="000000"/>
                </a:solidFill>
                <a:effectLst/>
              </a:rPr>
              <a:t>.</a:t>
            </a:r>
            <a:endParaRPr lang="hu-HU" sz="2000" b="0" i="0" u="none" strike="noStrike" dirty="0" smtClean="0">
              <a:solidFill>
                <a:srgbClr val="000000"/>
              </a:solidFill>
              <a:effectLst/>
            </a:endParaRPr>
          </a:p>
          <a:p>
            <a:pPr marL="393700" indent="-342900" algn="just">
              <a:lnSpc>
                <a:spcPct val="110000"/>
              </a:lnSpc>
              <a:spcAft>
                <a:spcPts val="1500"/>
              </a:spcAft>
            </a:pPr>
            <a:r>
              <a:rPr lang="en-GB" sz="2000" b="0" i="0" u="none" strike="noStrike" dirty="0" err="1" smtClean="0">
                <a:solidFill>
                  <a:srgbClr val="000000"/>
                </a:solidFill>
                <a:effectLst/>
              </a:rPr>
              <a:t>Procene</a:t>
            </a:r>
            <a:r>
              <a:rPr lang="en-GB" sz="2000" b="0" i="0" u="none" strike="noStrike" dirty="0" smtClean="0">
                <a:solidFill>
                  <a:srgbClr val="000000"/>
                </a:solidFill>
                <a:effectLst/>
              </a:rPr>
              <a:t> </a:t>
            </a:r>
            <a:r>
              <a:rPr lang="en-GB" sz="2000" b="0" i="0" u="none" strike="noStrike" dirty="0" err="1">
                <a:solidFill>
                  <a:srgbClr val="000000"/>
                </a:solidFill>
                <a:effectLst/>
              </a:rPr>
              <a:t>uticaj</a:t>
            </a:r>
            <a:r>
              <a:rPr lang="en-GB" sz="2000" b="0" i="0" u="none" strike="noStrike" dirty="0">
                <a:solidFill>
                  <a:srgbClr val="000000"/>
                </a:solidFill>
                <a:effectLst/>
              </a:rPr>
              <a:t> </a:t>
            </a:r>
            <a:r>
              <a:rPr lang="en-GB" sz="2000" b="0" i="0" u="none" strike="noStrike" dirty="0" err="1">
                <a:solidFill>
                  <a:srgbClr val="000000"/>
                </a:solidFill>
                <a:effectLst/>
              </a:rPr>
              <a:t>savremenih</a:t>
            </a:r>
            <a:r>
              <a:rPr lang="en-GB" sz="2000" b="0" i="0" u="none" strike="noStrike" dirty="0">
                <a:solidFill>
                  <a:srgbClr val="000000"/>
                </a:solidFill>
                <a:effectLst/>
              </a:rPr>
              <a:t> </a:t>
            </a:r>
            <a:r>
              <a:rPr lang="en-GB" sz="2000" b="0" i="0" u="none" strike="noStrike" dirty="0" err="1">
                <a:solidFill>
                  <a:srgbClr val="000000"/>
                </a:solidFill>
                <a:effectLst/>
              </a:rPr>
              <a:t>globalnih</a:t>
            </a:r>
            <a:r>
              <a:rPr lang="en-GB" sz="2000" b="0" i="0" u="none" strike="noStrike" dirty="0">
                <a:solidFill>
                  <a:srgbClr val="000000"/>
                </a:solidFill>
                <a:effectLst/>
              </a:rPr>
              <a:t> </a:t>
            </a:r>
            <a:r>
              <a:rPr lang="en-GB" sz="2000" b="0" i="0" u="none" strike="noStrike" dirty="0" err="1">
                <a:solidFill>
                  <a:srgbClr val="000000"/>
                </a:solidFill>
                <a:effectLst/>
              </a:rPr>
              <a:t>promena</a:t>
            </a:r>
            <a:r>
              <a:rPr lang="en-GB" sz="2000" b="0" i="0" u="none" strike="noStrike" dirty="0">
                <a:solidFill>
                  <a:srgbClr val="000000"/>
                </a:solidFill>
                <a:effectLst/>
              </a:rPr>
              <a:t> </a:t>
            </a:r>
            <a:r>
              <a:rPr lang="en-GB" sz="2000" b="0" i="0" u="none" strike="noStrike" dirty="0" err="1">
                <a:solidFill>
                  <a:srgbClr val="000000"/>
                </a:solidFill>
                <a:effectLst/>
              </a:rPr>
              <a:t>na</a:t>
            </a:r>
            <a:r>
              <a:rPr lang="en-GB" sz="2000" b="0" i="0" u="none" strike="noStrike" dirty="0">
                <a:solidFill>
                  <a:srgbClr val="000000"/>
                </a:solidFill>
                <a:effectLst/>
              </a:rPr>
              <a:t> </a:t>
            </a:r>
            <a:r>
              <a:rPr lang="en-GB" sz="2000" b="0" i="0" u="none" strike="noStrike" dirty="0" err="1">
                <a:solidFill>
                  <a:srgbClr val="000000"/>
                </a:solidFill>
                <a:effectLst/>
              </a:rPr>
              <a:t>pojavu</a:t>
            </a:r>
            <a:r>
              <a:rPr lang="en-GB" sz="2000" b="0" i="0" u="none" strike="noStrike" dirty="0">
                <a:solidFill>
                  <a:srgbClr val="000000"/>
                </a:solidFill>
                <a:effectLst/>
              </a:rPr>
              <a:t>, </a:t>
            </a:r>
            <a:r>
              <a:rPr lang="en-GB" sz="2000" b="0" i="0" u="none" strike="noStrike" dirty="0" err="1">
                <a:solidFill>
                  <a:srgbClr val="000000"/>
                </a:solidFill>
                <a:effectLst/>
              </a:rPr>
              <a:t>lokalnu</a:t>
            </a:r>
            <a:r>
              <a:rPr lang="en-GB" sz="2000" b="0" i="0" u="none" strike="noStrike" dirty="0">
                <a:solidFill>
                  <a:srgbClr val="000000"/>
                </a:solidFill>
                <a:effectLst/>
              </a:rPr>
              <a:t> </a:t>
            </a:r>
            <a:r>
              <a:rPr lang="en-GB" sz="2000" b="0" i="0" u="none" strike="noStrike" dirty="0" err="1">
                <a:solidFill>
                  <a:srgbClr val="000000"/>
                </a:solidFill>
                <a:effectLst/>
              </a:rPr>
              <a:t>dinamiku</a:t>
            </a:r>
            <a:r>
              <a:rPr lang="en-GB" sz="2000" b="0" i="0" u="none" strike="noStrike" dirty="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a:t>
            </a:r>
            <a:r>
              <a:rPr lang="en-GB" sz="2000" b="0" i="0" u="none" strike="noStrike" dirty="0" err="1">
                <a:solidFill>
                  <a:srgbClr val="000000"/>
                </a:solidFill>
                <a:effectLst/>
              </a:rPr>
              <a:t>globalno</a:t>
            </a:r>
            <a:r>
              <a:rPr lang="en-GB" sz="2000" b="0" i="0" u="none" strike="noStrike" dirty="0">
                <a:solidFill>
                  <a:srgbClr val="000000"/>
                </a:solidFill>
                <a:effectLst/>
              </a:rPr>
              <a:t> </a:t>
            </a:r>
            <a:r>
              <a:rPr lang="en-GB" sz="2000" b="0" i="0" u="none" strike="noStrike" dirty="0" err="1">
                <a:solidFill>
                  <a:srgbClr val="000000"/>
                </a:solidFill>
                <a:effectLst/>
              </a:rPr>
              <a:t>širenje</a:t>
            </a:r>
            <a:r>
              <a:rPr lang="en-GB" sz="2000" b="0" i="0" u="none" strike="noStrike" dirty="0">
                <a:solidFill>
                  <a:srgbClr val="000000"/>
                </a:solidFill>
                <a:effectLst/>
              </a:rPr>
              <a:t> </a:t>
            </a:r>
            <a:r>
              <a:rPr lang="en-GB" sz="2000" b="0" i="0" u="none" strike="noStrike" dirty="0" err="1">
                <a:solidFill>
                  <a:srgbClr val="000000"/>
                </a:solidFill>
                <a:effectLst/>
              </a:rPr>
              <a:t>ovih</a:t>
            </a:r>
            <a:r>
              <a:rPr lang="en-GB" sz="2000" b="0" i="0" u="none" strike="noStrike" dirty="0">
                <a:solidFill>
                  <a:srgbClr val="000000"/>
                </a:solidFill>
                <a:effectLst/>
              </a:rPr>
              <a:t> </a:t>
            </a:r>
            <a:r>
              <a:rPr lang="en-GB" sz="2000" b="0" i="0" u="none" strike="noStrike" dirty="0" err="1" smtClean="0">
                <a:solidFill>
                  <a:srgbClr val="000000"/>
                </a:solidFill>
                <a:effectLst/>
              </a:rPr>
              <a:t>bolesti</a:t>
            </a:r>
            <a:r>
              <a:rPr lang="en-GB" sz="2000" b="0" i="0" u="none" strike="noStrike" dirty="0" smtClean="0">
                <a:solidFill>
                  <a:srgbClr val="000000"/>
                </a:solidFill>
                <a:effectLst/>
              </a:rPr>
              <a:t>.</a:t>
            </a:r>
            <a:endParaRPr lang="hu-HU" sz="2000" b="0" i="0" u="none" strike="noStrike" dirty="0" smtClean="0">
              <a:solidFill>
                <a:srgbClr val="000000"/>
              </a:solidFill>
              <a:effectLst/>
            </a:endParaRPr>
          </a:p>
          <a:p>
            <a:pPr marL="393700" indent="-342900" algn="just">
              <a:lnSpc>
                <a:spcPct val="110000"/>
              </a:lnSpc>
              <a:spcAft>
                <a:spcPts val="1500"/>
              </a:spcAft>
            </a:pPr>
            <a:r>
              <a:rPr lang="en-GB" sz="2000" b="0" i="0" u="none" strike="noStrike" dirty="0" err="1" smtClean="0">
                <a:solidFill>
                  <a:srgbClr val="000000"/>
                </a:solidFill>
                <a:effectLst/>
              </a:rPr>
              <a:t>Analiziraju</a:t>
            </a:r>
            <a:r>
              <a:rPr lang="en-GB" sz="2000" b="0" i="0" u="none" strike="noStrike" dirty="0" smtClean="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prate </a:t>
            </a:r>
            <a:r>
              <a:rPr lang="en-GB" sz="2000" b="0" i="0" u="none" strike="noStrike" dirty="0" err="1">
                <a:solidFill>
                  <a:srgbClr val="000000"/>
                </a:solidFill>
                <a:effectLst/>
              </a:rPr>
              <a:t>najnoviju</a:t>
            </a:r>
            <a:r>
              <a:rPr lang="en-GB" sz="2000" b="0" i="0" u="none" strike="noStrike" dirty="0">
                <a:solidFill>
                  <a:srgbClr val="000000"/>
                </a:solidFill>
                <a:effectLst/>
              </a:rPr>
              <a:t> </a:t>
            </a:r>
            <a:r>
              <a:rPr lang="en-GB" sz="2000" b="0" i="0" u="none" strike="noStrike" dirty="0" err="1">
                <a:solidFill>
                  <a:srgbClr val="000000"/>
                </a:solidFill>
                <a:effectLst/>
              </a:rPr>
              <a:t>naučnu</a:t>
            </a:r>
            <a:r>
              <a:rPr lang="en-GB" sz="2000" b="0" i="0" u="none" strike="noStrike" dirty="0">
                <a:solidFill>
                  <a:srgbClr val="000000"/>
                </a:solidFill>
                <a:effectLst/>
              </a:rPr>
              <a:t> </a:t>
            </a:r>
            <a:r>
              <a:rPr lang="en-GB" sz="2000" b="0" i="0" u="none" strike="noStrike" dirty="0" err="1">
                <a:solidFill>
                  <a:srgbClr val="000000"/>
                </a:solidFill>
                <a:effectLst/>
              </a:rPr>
              <a:t>literaturu</a:t>
            </a:r>
            <a:r>
              <a:rPr lang="en-GB" sz="2000" b="0" i="0" u="none" strike="noStrike" dirty="0">
                <a:solidFill>
                  <a:srgbClr val="000000"/>
                </a:solidFill>
                <a:effectLst/>
              </a:rPr>
              <a:t> </a:t>
            </a:r>
            <a:r>
              <a:rPr lang="en-GB" sz="2000" b="0" i="0" u="none" strike="noStrike" dirty="0" err="1">
                <a:solidFill>
                  <a:srgbClr val="000000"/>
                </a:solidFill>
                <a:effectLst/>
              </a:rPr>
              <a:t>kako</a:t>
            </a:r>
            <a:r>
              <a:rPr lang="en-GB" sz="2000" b="0" i="0" u="none" strike="noStrike" dirty="0">
                <a:solidFill>
                  <a:srgbClr val="000000"/>
                </a:solidFill>
                <a:effectLst/>
              </a:rPr>
              <a:t> bi </a:t>
            </a:r>
            <a:r>
              <a:rPr lang="en-GB" sz="2000" b="0" i="0" u="none" strike="noStrike" dirty="0" err="1">
                <a:solidFill>
                  <a:srgbClr val="000000"/>
                </a:solidFill>
                <a:effectLst/>
              </a:rPr>
              <a:t>održali</a:t>
            </a:r>
            <a:r>
              <a:rPr lang="en-GB" sz="2000" b="0" i="0" u="none" strike="noStrike" dirty="0">
                <a:solidFill>
                  <a:srgbClr val="000000"/>
                </a:solidFill>
                <a:effectLst/>
              </a:rPr>
              <a:t> </a:t>
            </a:r>
            <a:r>
              <a:rPr lang="en-GB" sz="2000" b="0" i="0" u="none" strike="noStrike" dirty="0" err="1">
                <a:solidFill>
                  <a:srgbClr val="000000"/>
                </a:solidFill>
                <a:effectLst/>
              </a:rPr>
              <a:t>ažurno</a:t>
            </a:r>
            <a:r>
              <a:rPr lang="en-GB" sz="2000" b="0" i="0" u="none" strike="noStrike" dirty="0">
                <a:solidFill>
                  <a:srgbClr val="000000"/>
                </a:solidFill>
                <a:effectLst/>
              </a:rPr>
              <a:t> </a:t>
            </a:r>
            <a:r>
              <a:rPr lang="en-GB" sz="2000" b="0" i="0" u="none" strike="noStrike" dirty="0" err="1">
                <a:solidFill>
                  <a:srgbClr val="000000"/>
                </a:solidFill>
                <a:effectLst/>
              </a:rPr>
              <a:t>znanje</a:t>
            </a:r>
            <a:r>
              <a:rPr lang="en-GB" sz="2000" b="0" i="0" u="none" strike="noStrike" dirty="0">
                <a:solidFill>
                  <a:srgbClr val="000000"/>
                </a:solidFill>
                <a:effectLst/>
              </a:rPr>
              <a:t> o </a:t>
            </a:r>
            <a:r>
              <a:rPr lang="en-GB" sz="2000" b="0" i="0" u="none" strike="noStrike" dirty="0" err="1">
                <a:solidFill>
                  <a:srgbClr val="000000"/>
                </a:solidFill>
                <a:effectLst/>
              </a:rPr>
              <a:t>alergijama</a:t>
            </a:r>
            <a:r>
              <a:rPr lang="en-GB" sz="2000" b="0" i="0" u="none" strike="noStrike" dirty="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a:t>
            </a:r>
            <a:r>
              <a:rPr lang="en-GB" sz="2000" b="0" i="0" u="none" strike="noStrike" dirty="0" err="1">
                <a:solidFill>
                  <a:srgbClr val="000000"/>
                </a:solidFill>
                <a:effectLst/>
              </a:rPr>
              <a:t>kožnim</a:t>
            </a:r>
            <a:r>
              <a:rPr lang="en-GB" sz="2000" b="0" i="0" u="none" strike="noStrike" dirty="0">
                <a:solidFill>
                  <a:srgbClr val="000000"/>
                </a:solidFill>
                <a:effectLst/>
              </a:rPr>
              <a:t> </a:t>
            </a:r>
            <a:r>
              <a:rPr lang="en-GB" sz="2000" b="0" i="0" u="none" strike="noStrike" dirty="0" err="1">
                <a:solidFill>
                  <a:srgbClr val="000000"/>
                </a:solidFill>
                <a:effectLst/>
              </a:rPr>
              <a:t>bolestima</a:t>
            </a:r>
            <a:r>
              <a:rPr lang="en-GB" sz="2000" b="0" i="0" u="none" strike="noStrike" dirty="0">
                <a:solidFill>
                  <a:srgbClr val="000000"/>
                </a:solidFill>
                <a:effectLst/>
              </a:rPr>
              <a:t> </a:t>
            </a:r>
            <a:r>
              <a:rPr lang="en-GB" sz="2000" b="0" i="0" u="none" strike="noStrike" dirty="0" err="1">
                <a:solidFill>
                  <a:srgbClr val="000000"/>
                </a:solidFill>
                <a:effectLst/>
              </a:rPr>
              <a:t>pogoršanim</a:t>
            </a:r>
            <a:r>
              <a:rPr lang="en-GB" sz="2000" b="0" i="0" u="none" strike="noStrike" dirty="0">
                <a:solidFill>
                  <a:srgbClr val="000000"/>
                </a:solidFill>
                <a:effectLst/>
              </a:rPr>
              <a:t> </a:t>
            </a:r>
            <a:r>
              <a:rPr lang="en-GB" sz="2000" b="0" i="0" u="none" strike="noStrike" dirty="0" err="1">
                <a:solidFill>
                  <a:srgbClr val="000000"/>
                </a:solidFill>
                <a:effectLst/>
              </a:rPr>
              <a:t>klimatskim</a:t>
            </a:r>
            <a:r>
              <a:rPr lang="en-GB" sz="2000" b="0" i="0" u="none" strike="noStrike" dirty="0">
                <a:solidFill>
                  <a:srgbClr val="000000"/>
                </a:solidFill>
                <a:effectLst/>
              </a:rPr>
              <a:t> </a:t>
            </a:r>
            <a:r>
              <a:rPr lang="en-GB" sz="2000" b="0" i="0" u="none" strike="noStrike" dirty="0" err="1" smtClean="0">
                <a:solidFill>
                  <a:srgbClr val="000000"/>
                </a:solidFill>
                <a:effectLst/>
              </a:rPr>
              <a:t>promenama</a:t>
            </a:r>
            <a:r>
              <a:rPr lang="en-GB" sz="2000" b="0" i="0" u="none" strike="noStrike" dirty="0" smtClean="0">
                <a:solidFill>
                  <a:srgbClr val="000000"/>
                </a:solidFill>
                <a:effectLst/>
              </a:rPr>
              <a:t>.</a:t>
            </a:r>
            <a:endParaRPr lang="hu-HU" sz="2000" b="0" i="0" u="none" strike="noStrike" dirty="0" smtClean="0">
              <a:solidFill>
                <a:srgbClr val="000000"/>
              </a:solidFill>
              <a:effectLst/>
            </a:endParaRPr>
          </a:p>
          <a:p>
            <a:pPr marL="393700" indent="-342900" algn="just">
              <a:lnSpc>
                <a:spcPct val="110000"/>
              </a:lnSpc>
              <a:spcAft>
                <a:spcPts val="1500"/>
              </a:spcAft>
            </a:pPr>
            <a:r>
              <a:rPr lang="en-GB" sz="2000" b="0" i="0" u="none" strike="noStrike" dirty="0" err="1" smtClean="0">
                <a:solidFill>
                  <a:srgbClr val="000000"/>
                </a:solidFill>
                <a:effectLst/>
              </a:rPr>
              <a:t>Kritički</a:t>
            </a:r>
            <a:r>
              <a:rPr lang="en-GB" sz="2000" b="0" i="0" u="none" strike="noStrike" dirty="0" smtClean="0">
                <a:solidFill>
                  <a:srgbClr val="000000"/>
                </a:solidFill>
                <a:effectLst/>
              </a:rPr>
              <a:t> </a:t>
            </a:r>
            <a:r>
              <a:rPr lang="en-GB" sz="2000" b="0" i="0" u="none" strike="noStrike" dirty="0" err="1">
                <a:solidFill>
                  <a:srgbClr val="000000"/>
                </a:solidFill>
                <a:effectLst/>
              </a:rPr>
              <a:t>procene</a:t>
            </a:r>
            <a:r>
              <a:rPr lang="en-GB" sz="2000" b="0" i="0" u="none" strike="noStrike" dirty="0">
                <a:solidFill>
                  <a:srgbClr val="000000"/>
                </a:solidFill>
                <a:effectLst/>
              </a:rPr>
              <a:t> </a:t>
            </a:r>
            <a:r>
              <a:rPr lang="en-GB" sz="2000" b="0" i="0" u="none" strike="noStrike" dirty="0" err="1">
                <a:solidFill>
                  <a:srgbClr val="000000"/>
                </a:solidFill>
                <a:effectLst/>
              </a:rPr>
              <a:t>efekte</a:t>
            </a:r>
            <a:r>
              <a:rPr lang="en-GB" sz="2000" b="0" i="0" u="none" strike="noStrike" dirty="0">
                <a:solidFill>
                  <a:srgbClr val="000000"/>
                </a:solidFill>
                <a:effectLst/>
              </a:rPr>
              <a:t> </a:t>
            </a:r>
            <a:r>
              <a:rPr lang="en-GB" sz="2000" b="0" i="0" u="none" strike="noStrike" dirty="0" err="1">
                <a:solidFill>
                  <a:srgbClr val="000000"/>
                </a:solidFill>
                <a:effectLst/>
              </a:rPr>
              <a:t>klimatskih</a:t>
            </a:r>
            <a:r>
              <a:rPr lang="en-GB" sz="2000" b="0" i="0" u="none" strike="noStrike" dirty="0">
                <a:solidFill>
                  <a:srgbClr val="000000"/>
                </a:solidFill>
                <a:effectLst/>
              </a:rPr>
              <a:t> </a:t>
            </a:r>
            <a:r>
              <a:rPr lang="en-GB" sz="2000" b="0" i="0" u="none" strike="noStrike" dirty="0" err="1">
                <a:solidFill>
                  <a:srgbClr val="000000"/>
                </a:solidFill>
                <a:effectLst/>
              </a:rPr>
              <a:t>promena</a:t>
            </a:r>
            <a:r>
              <a:rPr lang="en-GB" sz="2000" b="0" i="0" u="none" strike="noStrike" dirty="0">
                <a:solidFill>
                  <a:srgbClr val="000000"/>
                </a:solidFill>
                <a:effectLst/>
              </a:rPr>
              <a:t> </a:t>
            </a:r>
            <a:r>
              <a:rPr lang="en-GB" sz="2000" b="0" i="0" u="none" strike="noStrike" dirty="0" err="1">
                <a:solidFill>
                  <a:srgbClr val="000000"/>
                </a:solidFill>
                <a:effectLst/>
              </a:rPr>
              <a:t>na</a:t>
            </a:r>
            <a:r>
              <a:rPr lang="en-GB" sz="2000" b="0" i="0" u="none" strike="noStrike" dirty="0">
                <a:solidFill>
                  <a:srgbClr val="000000"/>
                </a:solidFill>
                <a:effectLst/>
              </a:rPr>
              <a:t> </a:t>
            </a:r>
            <a:r>
              <a:rPr lang="en-GB" sz="2000" b="0" i="0" u="none" strike="noStrike" dirty="0" err="1">
                <a:solidFill>
                  <a:srgbClr val="000000"/>
                </a:solidFill>
                <a:effectLst/>
              </a:rPr>
              <a:t>pojedinačne</a:t>
            </a:r>
            <a:r>
              <a:rPr lang="en-GB" sz="2000" b="0" i="0" u="none" strike="noStrike" dirty="0">
                <a:solidFill>
                  <a:srgbClr val="000000"/>
                </a:solidFill>
                <a:effectLst/>
              </a:rPr>
              <a:t> </a:t>
            </a:r>
            <a:r>
              <a:rPr lang="en-GB" sz="2000" b="0" i="0" u="none" strike="noStrike" dirty="0" err="1">
                <a:solidFill>
                  <a:srgbClr val="000000"/>
                </a:solidFill>
                <a:effectLst/>
              </a:rPr>
              <a:t>bolesti</a:t>
            </a:r>
            <a:r>
              <a:rPr lang="en-GB" sz="2000" b="0" i="0" u="none" strike="noStrike" dirty="0">
                <a:solidFill>
                  <a:srgbClr val="000000"/>
                </a:solidFill>
                <a:effectLst/>
              </a:rPr>
              <a:t> </a:t>
            </a:r>
            <a:r>
              <a:rPr lang="en-GB" sz="2000" b="0" i="0" u="none" strike="noStrike" dirty="0" err="1">
                <a:solidFill>
                  <a:srgbClr val="000000"/>
                </a:solidFill>
                <a:effectLst/>
              </a:rPr>
              <a:t>na</a:t>
            </a:r>
            <a:r>
              <a:rPr lang="en-GB" sz="2000" b="0" i="0" u="none" strike="noStrike" dirty="0">
                <a:solidFill>
                  <a:srgbClr val="000000"/>
                </a:solidFill>
                <a:effectLst/>
              </a:rPr>
              <a:t> </a:t>
            </a:r>
            <a:r>
              <a:rPr lang="en-GB" sz="2000" b="0" i="0" u="none" strike="noStrike" dirty="0" err="1">
                <a:solidFill>
                  <a:srgbClr val="000000"/>
                </a:solidFill>
                <a:effectLst/>
              </a:rPr>
              <a:t>osnovu</a:t>
            </a:r>
            <a:r>
              <a:rPr lang="en-GB" sz="2000" b="0" i="0" u="none" strike="noStrike" dirty="0">
                <a:solidFill>
                  <a:srgbClr val="000000"/>
                </a:solidFill>
                <a:effectLst/>
              </a:rPr>
              <a:t> </a:t>
            </a:r>
            <a:r>
              <a:rPr lang="en-GB" sz="2000" b="0" i="0" u="none" strike="noStrike" dirty="0" err="1">
                <a:solidFill>
                  <a:srgbClr val="000000"/>
                </a:solidFill>
                <a:effectLst/>
              </a:rPr>
              <a:t>najnovijih</a:t>
            </a:r>
            <a:r>
              <a:rPr lang="en-GB" sz="2000" b="0" i="0" u="none" strike="noStrike" dirty="0">
                <a:solidFill>
                  <a:srgbClr val="000000"/>
                </a:solidFill>
                <a:effectLst/>
              </a:rPr>
              <a:t> </a:t>
            </a:r>
            <a:r>
              <a:rPr lang="en-GB" sz="2000" b="0" i="0" u="none" strike="noStrike" dirty="0" err="1">
                <a:solidFill>
                  <a:srgbClr val="000000"/>
                </a:solidFill>
                <a:effectLst/>
              </a:rPr>
              <a:t>podataka</a:t>
            </a:r>
            <a:r>
              <a:rPr lang="en-GB" sz="2000" b="0" i="0" u="none" strike="noStrike" dirty="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a:t>
            </a:r>
            <a:r>
              <a:rPr lang="en-GB" sz="2000" b="0" i="0" u="none" strike="noStrike" dirty="0" err="1" smtClean="0">
                <a:solidFill>
                  <a:srgbClr val="000000"/>
                </a:solidFill>
                <a:effectLst/>
              </a:rPr>
              <a:t>modela</a:t>
            </a:r>
            <a:r>
              <a:rPr lang="en-GB" sz="2000" b="0" i="0" u="none" strike="noStrike" dirty="0" smtClean="0">
                <a:solidFill>
                  <a:srgbClr val="000000"/>
                </a:solidFill>
                <a:effectLst/>
              </a:rPr>
              <a:t>.</a:t>
            </a:r>
            <a:endParaRPr lang="hu-HU" sz="2000" b="0" i="0" u="none" strike="noStrike" dirty="0" smtClean="0">
              <a:solidFill>
                <a:srgbClr val="000000"/>
              </a:solidFill>
              <a:effectLst/>
            </a:endParaRPr>
          </a:p>
          <a:p>
            <a:pPr marL="393700" indent="-342900" algn="just">
              <a:lnSpc>
                <a:spcPct val="110000"/>
              </a:lnSpc>
              <a:spcAft>
                <a:spcPts val="1500"/>
              </a:spcAft>
            </a:pPr>
            <a:r>
              <a:rPr lang="en-GB" sz="2000" b="0" i="0" u="none" strike="noStrike" dirty="0" err="1" smtClean="0">
                <a:solidFill>
                  <a:srgbClr val="000000"/>
                </a:solidFill>
                <a:effectLst/>
              </a:rPr>
              <a:t>Razumeju</a:t>
            </a:r>
            <a:r>
              <a:rPr lang="en-GB" sz="2000" b="0" i="0" u="none" strike="noStrike" dirty="0" smtClean="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a:t>
            </a:r>
            <a:r>
              <a:rPr lang="en-GB" sz="2000" b="0" i="0" u="none" strike="noStrike" dirty="0" err="1">
                <a:solidFill>
                  <a:srgbClr val="000000"/>
                </a:solidFill>
                <a:effectLst/>
              </a:rPr>
              <a:t>primene</a:t>
            </a:r>
            <a:r>
              <a:rPr lang="en-GB" sz="2000" b="0" i="0" u="none" strike="noStrike" dirty="0">
                <a:solidFill>
                  <a:srgbClr val="000000"/>
                </a:solidFill>
                <a:effectLst/>
              </a:rPr>
              <a:t> </a:t>
            </a:r>
            <a:r>
              <a:rPr lang="en-GB" sz="2000" b="0" i="0" u="none" strike="noStrike" dirty="0" err="1">
                <a:solidFill>
                  <a:srgbClr val="000000"/>
                </a:solidFill>
                <a:effectLst/>
              </a:rPr>
              <a:t>metode</a:t>
            </a:r>
            <a:r>
              <a:rPr lang="en-GB" sz="2000" b="0" i="0" u="none" strike="noStrike" dirty="0">
                <a:solidFill>
                  <a:srgbClr val="000000"/>
                </a:solidFill>
                <a:effectLst/>
              </a:rPr>
              <a:t> </a:t>
            </a:r>
            <a:r>
              <a:rPr lang="en-GB" sz="2000" b="0" i="0" u="none" strike="noStrike" dirty="0" err="1">
                <a:solidFill>
                  <a:srgbClr val="000000"/>
                </a:solidFill>
                <a:effectLst/>
              </a:rPr>
              <a:t>prevencije</a:t>
            </a:r>
            <a:r>
              <a:rPr lang="en-GB" sz="2000" b="0" i="0" u="none" strike="noStrike" dirty="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a:t>
            </a:r>
            <a:r>
              <a:rPr lang="en-GB" sz="2000" b="0" i="0" u="none" strike="noStrike" dirty="0" err="1">
                <a:solidFill>
                  <a:srgbClr val="000000"/>
                </a:solidFill>
                <a:effectLst/>
              </a:rPr>
              <a:t>kontrole</a:t>
            </a:r>
            <a:r>
              <a:rPr lang="en-GB" sz="2000" b="0" i="0" u="none" strike="noStrike" dirty="0">
                <a:solidFill>
                  <a:srgbClr val="000000"/>
                </a:solidFill>
                <a:effectLst/>
              </a:rPr>
              <a:t> </a:t>
            </a:r>
            <a:r>
              <a:rPr lang="en-GB" sz="2000" b="0" i="0" u="none" strike="noStrike" dirty="0" err="1">
                <a:solidFill>
                  <a:srgbClr val="000000"/>
                </a:solidFill>
                <a:effectLst/>
              </a:rPr>
              <a:t>alergija</a:t>
            </a:r>
            <a:r>
              <a:rPr lang="en-GB" sz="2000" b="0" i="0" u="none" strike="noStrike" dirty="0">
                <a:solidFill>
                  <a:srgbClr val="000000"/>
                </a:solidFill>
                <a:effectLst/>
              </a:rPr>
              <a:t> </a:t>
            </a:r>
            <a:r>
              <a:rPr lang="en-GB" sz="2000" b="0" i="0" u="none" strike="noStrike" dirty="0" err="1">
                <a:solidFill>
                  <a:srgbClr val="000000"/>
                </a:solidFill>
                <a:effectLst/>
              </a:rPr>
              <a:t>i</a:t>
            </a:r>
            <a:r>
              <a:rPr lang="en-GB" sz="2000" b="0" i="0" u="none" strike="noStrike" dirty="0">
                <a:solidFill>
                  <a:srgbClr val="000000"/>
                </a:solidFill>
                <a:effectLst/>
              </a:rPr>
              <a:t> </a:t>
            </a:r>
            <a:r>
              <a:rPr lang="en-GB" sz="2000" b="0" i="0" u="none" strike="noStrike" dirty="0" err="1">
                <a:solidFill>
                  <a:srgbClr val="000000"/>
                </a:solidFill>
                <a:effectLst/>
              </a:rPr>
              <a:t>kožnih</a:t>
            </a:r>
            <a:r>
              <a:rPr lang="en-GB" sz="2000" b="0" i="0" u="none" strike="noStrike" dirty="0">
                <a:solidFill>
                  <a:srgbClr val="000000"/>
                </a:solidFill>
                <a:effectLst/>
              </a:rPr>
              <a:t> </a:t>
            </a:r>
            <a:r>
              <a:rPr lang="en-GB" sz="2000" b="0" i="0" u="none" strike="noStrike" dirty="0" err="1">
                <a:solidFill>
                  <a:srgbClr val="000000"/>
                </a:solidFill>
                <a:effectLst/>
              </a:rPr>
              <a:t>bolesti</a:t>
            </a:r>
            <a:r>
              <a:rPr lang="en-GB" sz="2000" b="0" i="0" u="none" strike="noStrike" dirty="0">
                <a:solidFill>
                  <a:srgbClr val="000000"/>
                </a:solidFill>
                <a:effectLst/>
              </a:rPr>
              <a:t> </a:t>
            </a:r>
            <a:r>
              <a:rPr lang="en-GB" sz="2000" b="0" i="0" u="none" strike="noStrike" dirty="0" err="1">
                <a:solidFill>
                  <a:srgbClr val="000000"/>
                </a:solidFill>
                <a:effectLst/>
              </a:rPr>
              <a:t>koje</a:t>
            </a:r>
            <a:r>
              <a:rPr lang="en-GB" sz="2000" b="0" i="0" u="none" strike="noStrike" dirty="0">
                <a:solidFill>
                  <a:srgbClr val="000000"/>
                </a:solidFill>
                <a:effectLst/>
              </a:rPr>
              <a:t> </a:t>
            </a:r>
            <a:r>
              <a:rPr lang="en-GB" sz="2000" b="0" i="0" u="none" strike="noStrike" dirty="0" err="1">
                <a:solidFill>
                  <a:srgbClr val="000000"/>
                </a:solidFill>
                <a:effectLst/>
              </a:rPr>
              <a:t>su</a:t>
            </a:r>
            <a:r>
              <a:rPr lang="en-GB" sz="2000" b="0" i="0" u="none" strike="noStrike" dirty="0">
                <a:solidFill>
                  <a:srgbClr val="000000"/>
                </a:solidFill>
                <a:effectLst/>
              </a:rPr>
              <a:t> pod </a:t>
            </a:r>
            <a:r>
              <a:rPr lang="en-GB" sz="2000" b="0" i="0" u="none" strike="noStrike" dirty="0" err="1">
                <a:solidFill>
                  <a:srgbClr val="000000"/>
                </a:solidFill>
                <a:effectLst/>
              </a:rPr>
              <a:t>uticajem</a:t>
            </a:r>
            <a:r>
              <a:rPr lang="en-GB" sz="2000" b="0" i="0" u="none" strike="noStrike" dirty="0">
                <a:solidFill>
                  <a:srgbClr val="000000"/>
                </a:solidFill>
                <a:effectLst/>
              </a:rPr>
              <a:t> </a:t>
            </a:r>
            <a:r>
              <a:rPr lang="en-GB" sz="2000" b="0" i="0" u="none" strike="noStrike" dirty="0" err="1">
                <a:solidFill>
                  <a:srgbClr val="000000"/>
                </a:solidFill>
                <a:effectLst/>
              </a:rPr>
              <a:t>klimatskih</a:t>
            </a:r>
            <a:r>
              <a:rPr lang="en-GB" sz="2000" b="0" i="0" u="none" strike="noStrike" dirty="0">
                <a:solidFill>
                  <a:srgbClr val="000000"/>
                </a:solidFill>
                <a:effectLst/>
              </a:rPr>
              <a:t> </a:t>
            </a:r>
            <a:r>
              <a:rPr lang="en-GB" sz="2000" b="0" i="0" u="none" strike="noStrike" dirty="0" err="1">
                <a:solidFill>
                  <a:srgbClr val="000000"/>
                </a:solidFill>
                <a:effectLst/>
              </a:rPr>
              <a:t>promena</a:t>
            </a:r>
            <a:r>
              <a:rPr lang="en-GB" sz="2000" b="0" i="0" u="none" strike="noStrike" dirty="0">
                <a:solidFill>
                  <a:srgbClr val="000000"/>
                </a:solidFill>
                <a:effectLst/>
              </a:rPr>
              <a:t>.</a:t>
            </a:r>
          </a:p>
        </p:txBody>
      </p:sp>
    </p:spTree>
    <p:extLst>
      <p:ext uri="{BB962C8B-B14F-4D97-AF65-F5344CB8AC3E}">
        <p14:creationId xmlns:p14="http://schemas.microsoft.com/office/powerpoint/2010/main" val="27219849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C5E800-4025-2A8E-2290-59371507B5BA}"/>
              </a:ext>
            </a:extLst>
          </p:cNvPr>
          <p:cNvSpPr txBox="1"/>
          <p:nvPr/>
        </p:nvSpPr>
        <p:spPr>
          <a:xfrm>
            <a:off x="6456000" y="1899000"/>
            <a:ext cx="5400000" cy="2677656"/>
          </a:xfrm>
          <a:prstGeom prst="rect">
            <a:avLst/>
          </a:prstGeom>
          <a:noFill/>
        </p:spPr>
        <p:txBody>
          <a:bodyPr wrap="square" rtlCol="0">
            <a:spAutoFit/>
          </a:bodyPr>
          <a:lstStyle/>
          <a:p>
            <a:pPr algn="just">
              <a:lnSpc>
                <a:spcPct val="120000"/>
              </a:lnSpc>
            </a:pPr>
            <a:r>
              <a:rPr lang="en-US" sz="2000" dirty="0" err="1"/>
              <a:t>Očekuje</a:t>
            </a:r>
            <a:r>
              <a:rPr lang="en-US" sz="2000" dirty="0"/>
              <a:t> se da </a:t>
            </a:r>
            <a:r>
              <a:rPr lang="en-US" sz="2000" dirty="0" err="1"/>
              <a:t>će</a:t>
            </a:r>
            <a:r>
              <a:rPr lang="en-US" sz="2000" dirty="0"/>
              <a:t> </a:t>
            </a:r>
            <a:r>
              <a:rPr lang="en-US" sz="2000" dirty="0" err="1"/>
              <a:t>poplave</a:t>
            </a:r>
            <a:r>
              <a:rPr lang="en-US" sz="2000" dirty="0"/>
              <a:t> u </a:t>
            </a:r>
            <a:r>
              <a:rPr lang="en-US" sz="2000" dirty="0" err="1"/>
              <a:t>vezi</a:t>
            </a:r>
            <a:r>
              <a:rPr lang="en-US" sz="2000" dirty="0"/>
              <a:t> </a:t>
            </a:r>
            <a:r>
              <a:rPr lang="en-US" sz="2000" dirty="0" err="1"/>
              <a:t>sa</a:t>
            </a:r>
            <a:r>
              <a:rPr lang="en-US" sz="2000" dirty="0"/>
              <a:t> </a:t>
            </a:r>
            <a:r>
              <a:rPr lang="en-US" sz="2000" dirty="0" err="1"/>
              <a:t>klimatskim</a:t>
            </a:r>
            <a:r>
              <a:rPr lang="en-US" sz="2000" dirty="0"/>
              <a:t> </a:t>
            </a:r>
            <a:r>
              <a:rPr lang="en-US" sz="2000" dirty="0" err="1"/>
              <a:t>promenama</a:t>
            </a:r>
            <a:r>
              <a:rPr lang="en-US" sz="2000" dirty="0"/>
              <a:t> </a:t>
            </a:r>
            <a:r>
              <a:rPr lang="en-US" sz="2000" dirty="0" err="1"/>
              <a:t>povećati</a:t>
            </a:r>
            <a:r>
              <a:rPr lang="en-US" sz="2000" dirty="0"/>
              <a:t> </a:t>
            </a:r>
            <a:r>
              <a:rPr lang="en-US" sz="2000" dirty="0" err="1"/>
              <a:t>prevalenciju</a:t>
            </a:r>
            <a:r>
              <a:rPr lang="en-US" sz="2000" dirty="0"/>
              <a:t> </a:t>
            </a:r>
            <a:r>
              <a:rPr lang="en-US" sz="2000" dirty="0" err="1"/>
              <a:t>atopijskog</a:t>
            </a:r>
            <a:r>
              <a:rPr lang="en-US" sz="2000" dirty="0"/>
              <a:t> </a:t>
            </a:r>
            <a:r>
              <a:rPr lang="en-US" sz="2000" dirty="0" err="1"/>
              <a:t>dermatitisa</a:t>
            </a:r>
            <a:r>
              <a:rPr lang="en-US" sz="2000" dirty="0"/>
              <a:t>, </a:t>
            </a:r>
            <a:r>
              <a:rPr lang="en-US" sz="2000" dirty="0" err="1"/>
              <a:t>između</a:t>
            </a:r>
            <a:r>
              <a:rPr lang="en-US" sz="2000" dirty="0"/>
              <a:t> </a:t>
            </a:r>
            <a:r>
              <a:rPr lang="en-US" sz="2000" dirty="0" err="1"/>
              <a:t>ostalih</a:t>
            </a:r>
            <a:r>
              <a:rPr lang="en-US" sz="2000" dirty="0"/>
              <a:t> </a:t>
            </a:r>
            <a:r>
              <a:rPr lang="en-US" sz="2000" dirty="0" err="1"/>
              <a:t>hroničnih</a:t>
            </a:r>
            <a:r>
              <a:rPr lang="en-US" sz="2000" dirty="0"/>
              <a:t> </a:t>
            </a:r>
            <a:r>
              <a:rPr lang="en-US" sz="2000" dirty="0" err="1"/>
              <a:t>inflamatornih</a:t>
            </a:r>
            <a:r>
              <a:rPr lang="en-US" sz="2000" dirty="0"/>
              <a:t> </a:t>
            </a:r>
            <a:r>
              <a:rPr lang="en-US" sz="2000" dirty="0" err="1"/>
              <a:t>bolesti</a:t>
            </a:r>
            <a:r>
              <a:rPr lang="en-US" sz="2000" dirty="0"/>
              <a:t> </a:t>
            </a:r>
            <a:r>
              <a:rPr lang="en-US" sz="2000" dirty="0" err="1"/>
              <a:t>kože</a:t>
            </a:r>
            <a:r>
              <a:rPr lang="en-US" sz="2000" dirty="0"/>
              <a:t>. Na primer, </a:t>
            </a:r>
            <a:r>
              <a:rPr lang="en-US" sz="2000" dirty="0" err="1"/>
              <a:t>korelacija</a:t>
            </a:r>
            <a:r>
              <a:rPr lang="en-US" sz="2000" dirty="0"/>
              <a:t> </a:t>
            </a:r>
            <a:r>
              <a:rPr lang="en-US" sz="2000" dirty="0" err="1"/>
              <a:t>između</a:t>
            </a:r>
            <a:r>
              <a:rPr lang="en-US" sz="2000" dirty="0"/>
              <a:t> </a:t>
            </a:r>
            <a:r>
              <a:rPr lang="en-US" sz="2000" dirty="0" err="1"/>
              <a:t>poseta</a:t>
            </a:r>
            <a:r>
              <a:rPr lang="en-US" sz="2000" dirty="0"/>
              <a:t> </a:t>
            </a:r>
            <a:r>
              <a:rPr lang="en-US" sz="2000" dirty="0" err="1"/>
              <a:t>hitnoj</a:t>
            </a:r>
            <a:r>
              <a:rPr lang="en-US" sz="2000" dirty="0"/>
              <a:t> </a:t>
            </a:r>
            <a:r>
              <a:rPr lang="en-US" sz="2000" dirty="0" err="1"/>
              <a:t>pomoći</a:t>
            </a:r>
            <a:r>
              <a:rPr lang="en-US" sz="2000" dirty="0"/>
              <a:t> </a:t>
            </a:r>
            <a:r>
              <a:rPr lang="en-US" sz="2000" dirty="0" err="1"/>
              <a:t>za</a:t>
            </a:r>
            <a:r>
              <a:rPr lang="en-US" sz="2000" dirty="0"/>
              <a:t> </a:t>
            </a:r>
            <a:r>
              <a:rPr lang="en-US" sz="2000" dirty="0">
                <a:solidFill>
                  <a:srgbClr val="FF0000"/>
                </a:solidFill>
              </a:rPr>
              <a:t>AD u </a:t>
            </a:r>
            <a:r>
              <a:rPr lang="en-US" sz="2000" dirty="0" err="1">
                <a:solidFill>
                  <a:srgbClr val="FF0000"/>
                </a:solidFill>
              </a:rPr>
              <a:t>detinjstvu</a:t>
            </a:r>
            <a:r>
              <a:rPr lang="en-US" sz="2000" dirty="0"/>
              <a:t> </a:t>
            </a:r>
            <a:r>
              <a:rPr lang="en-US" sz="2000" dirty="0" err="1"/>
              <a:t>i</a:t>
            </a:r>
            <a:r>
              <a:rPr lang="en-US" sz="2000" dirty="0"/>
              <a:t> </a:t>
            </a:r>
            <a:r>
              <a:rPr lang="en-US" sz="2000" dirty="0" err="1"/>
              <a:t>poplava</a:t>
            </a:r>
            <a:r>
              <a:rPr lang="en-US" sz="2000" dirty="0"/>
              <a:t> </a:t>
            </a:r>
            <a:r>
              <a:rPr lang="en-US" sz="2000" dirty="0" err="1"/>
              <a:t>na</a:t>
            </a:r>
            <a:r>
              <a:rPr lang="en-US" sz="2000" dirty="0"/>
              <a:t> </a:t>
            </a:r>
            <a:r>
              <a:rPr lang="en-US" sz="2000" dirty="0" err="1"/>
              <a:t>Tajvanu</a:t>
            </a:r>
            <a:r>
              <a:rPr lang="en-US" sz="2000" dirty="0"/>
              <a:t> se </a:t>
            </a:r>
            <a:r>
              <a:rPr lang="en-US" sz="2000" dirty="0" err="1"/>
              <a:t>pripisuje</a:t>
            </a:r>
            <a:r>
              <a:rPr lang="en-US" sz="2000" dirty="0"/>
              <a:t> </a:t>
            </a:r>
            <a:r>
              <a:rPr lang="en-US" sz="2000" dirty="0" err="1"/>
              <a:t>povećanju</a:t>
            </a:r>
            <a:r>
              <a:rPr lang="en-US" sz="2000" dirty="0"/>
              <a:t> </a:t>
            </a:r>
            <a:r>
              <a:rPr lang="en-US" sz="2000" dirty="0" err="1"/>
              <a:t>nivoa</a:t>
            </a:r>
            <a:r>
              <a:rPr lang="en-US" sz="2000" dirty="0"/>
              <a:t> </a:t>
            </a:r>
            <a:r>
              <a:rPr lang="en-US" sz="2000" dirty="0" err="1"/>
              <a:t>buđi</a:t>
            </a:r>
            <a:r>
              <a:rPr lang="en-US" sz="2000" dirty="0"/>
              <a:t> u </a:t>
            </a:r>
            <a:r>
              <a:rPr lang="en-US" sz="2000" dirty="0" err="1"/>
              <a:t>životnoj</a:t>
            </a:r>
            <a:r>
              <a:rPr lang="en-US" sz="2000" dirty="0"/>
              <a:t> </a:t>
            </a:r>
            <a:r>
              <a:rPr lang="en-US" sz="2000" dirty="0" err="1"/>
              <a:t>sredini</a:t>
            </a:r>
            <a:r>
              <a:rPr lang="en-US" sz="2000" dirty="0"/>
              <a:t> (</a:t>
            </a:r>
            <a:r>
              <a:rPr lang="en-US" sz="2000" dirty="0" err="1"/>
              <a:t>slika</a:t>
            </a:r>
            <a:r>
              <a:rPr lang="en-US" sz="2000" dirty="0"/>
              <a:t> 21</a:t>
            </a:r>
            <a:r>
              <a:rPr lang="en-US" sz="2000" dirty="0" smtClean="0"/>
              <a:t>). </a:t>
            </a:r>
            <a:endParaRPr lang="en-US" sz="2000" dirty="0"/>
          </a:p>
        </p:txBody>
      </p:sp>
      <p:sp>
        <p:nvSpPr>
          <p:cNvPr id="17" name="TextBox 16">
            <a:extLst>
              <a:ext uri="{FF2B5EF4-FFF2-40B4-BE49-F238E27FC236}">
                <a16:creationId xmlns:a16="http://schemas.microsoft.com/office/drawing/2014/main" id="{8DBD8E4A-692B-A237-71D4-2EA708C20074}"/>
              </a:ext>
            </a:extLst>
          </p:cNvPr>
          <p:cNvSpPr txBox="1"/>
          <p:nvPr/>
        </p:nvSpPr>
        <p:spPr>
          <a:xfrm>
            <a:off x="111000" y="6084000"/>
            <a:ext cx="4815000" cy="253916"/>
          </a:xfrm>
          <a:prstGeom prst="rect">
            <a:avLst/>
          </a:prstGeom>
          <a:noFill/>
        </p:spPr>
        <p:txBody>
          <a:bodyPr wrap="square" rtlCol="0">
            <a:spAutoFit/>
          </a:bodyPr>
          <a:lstStyle/>
          <a:p>
            <a:pPr lvl="0"/>
            <a:r>
              <a:rPr lang="en-GB" sz="1050" dirty="0" smtClean="0">
                <a:solidFill>
                  <a:prstClr val="black"/>
                </a:solidFill>
                <a:cs typeface="Arial" panose="020B0604020202020204" pitchFamily="34" charset="0"/>
                <a:hlinkClick r:id="rId2">
                  <a:extLst>
                    <a:ext uri="{A12FA001-AC4F-418D-AE19-62706E023703}">
                      <ahyp:hlinkClr xmlns:lc="http://schemas.openxmlformats.org/drawingml/2006/lockedCanvas" xmlns:ahyp="http://schemas.microsoft.com/office/drawing/2018/hyperlinkcolor" xmlns="" val="tx"/>
                    </a:ext>
                  </a:extLst>
                </a:hlinkClick>
              </a:rPr>
              <a:t>https</a:t>
            </a:r>
            <a:r>
              <a:rPr lang="en-GB" sz="1050" dirty="0">
                <a:solidFill>
                  <a:prstClr val="black"/>
                </a:solidFill>
                <a:cs typeface="Arial" panose="020B0604020202020204" pitchFamily="34" charset="0"/>
                <a:hlinkClick r:id="rId2">
                  <a:extLst>
                    <a:ext uri="{A12FA001-AC4F-418D-AE19-62706E023703}">
                      <ahyp:hlinkClr xmlns:lc="http://schemas.openxmlformats.org/drawingml/2006/lockedCanvas" xmlns:ahyp="http://schemas.microsoft.com/office/drawing/2018/hyperlinkcolor" xmlns="" val="tx"/>
                    </a:ext>
                  </a:extLst>
                </a:hlinkClick>
              </a:rPr>
              <a:t>://doi.org/10.1016/j.scitotenv.2021.145435</a:t>
            </a:r>
            <a:r>
              <a:rPr lang="en-GB" sz="1050" dirty="0">
                <a:solidFill>
                  <a:prstClr val="black"/>
                </a:solidFill>
                <a:cs typeface="Arial" panose="020B0604020202020204" pitchFamily="34" charset="0"/>
              </a:rPr>
              <a:t> </a:t>
            </a:r>
            <a:r>
              <a:rPr lang="en-IE" sz="1050" dirty="0">
                <a:solidFill>
                  <a:prstClr val="black"/>
                </a:solidFill>
                <a:cs typeface="Arial" panose="020B0604020202020204" pitchFamily="34" charset="0"/>
              </a:rPr>
              <a:t> </a:t>
            </a:r>
          </a:p>
        </p:txBody>
      </p:sp>
      <p:grpSp>
        <p:nvGrpSpPr>
          <p:cNvPr id="3" name="Group 2">
            <a:extLst>
              <a:ext uri="{FF2B5EF4-FFF2-40B4-BE49-F238E27FC236}">
                <a16:creationId xmlns:a16="http://schemas.microsoft.com/office/drawing/2014/main" id="{37EA56BC-36A8-EB8D-16B7-0F5CB6D7F2FC}"/>
              </a:ext>
            </a:extLst>
          </p:cNvPr>
          <p:cNvGrpSpPr/>
          <p:nvPr/>
        </p:nvGrpSpPr>
        <p:grpSpPr>
          <a:xfrm>
            <a:off x="246000" y="279000"/>
            <a:ext cx="5917972" cy="5506680"/>
            <a:chOff x="223028" y="1735996"/>
            <a:chExt cx="4770001" cy="4139684"/>
          </a:xfrm>
        </p:grpSpPr>
        <p:sp>
          <p:nvSpPr>
            <p:cNvPr id="18" name="TextBox 17">
              <a:extLst>
                <a:ext uri="{FF2B5EF4-FFF2-40B4-BE49-F238E27FC236}">
                  <a16:creationId xmlns:a16="http://schemas.microsoft.com/office/drawing/2014/main" id="{C4BDBF7A-70D2-82BD-CF36-67253F544A08}"/>
                </a:ext>
              </a:extLst>
            </p:cNvPr>
            <p:cNvSpPr txBox="1"/>
            <p:nvPr/>
          </p:nvSpPr>
          <p:spPr>
            <a:xfrm>
              <a:off x="223028" y="5352460"/>
              <a:ext cx="4747971" cy="523220"/>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21. </a:t>
              </a:r>
              <a:r>
                <a:rPr lang="en-US" sz="1400" i="1" dirty="0" err="1" smtClean="0">
                  <a:solidFill>
                    <a:srgbClr val="0070C0"/>
                  </a:solidFill>
                  <a:cs typeface="Arial" panose="020B0604020202020204" pitchFamily="34" charset="0"/>
                </a:rPr>
                <a:t>Geografska</a:t>
              </a:r>
              <a:r>
                <a:rPr lang="sr-Latn-RS" sz="1400" i="1" dirty="0" smtClean="0">
                  <a:solidFill>
                    <a:srgbClr val="0070C0"/>
                  </a:solidFill>
                  <a:cs typeface="Arial" panose="020B0604020202020204" pitchFamily="34" charset="0"/>
                </a:rPr>
                <a:t> </a:t>
              </a:r>
              <a:r>
                <a:rPr lang="en-US" sz="1400" i="1" dirty="0" err="1" smtClean="0">
                  <a:solidFill>
                    <a:srgbClr val="0070C0"/>
                  </a:solidFill>
                  <a:cs typeface="Arial" panose="020B0604020202020204" pitchFamily="34" charset="0"/>
                </a:rPr>
                <a:t>veza</a:t>
              </a:r>
              <a:r>
                <a:rPr lang="en-US" sz="1400" i="1" dirty="0" smtClean="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između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poseta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hitnoj</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pomoći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detinjstvo</a:t>
              </a:r>
              <a:r>
                <a:rPr lang="en-US" sz="1400" i="1" dirty="0">
                  <a:solidFill>
                    <a:srgbClr val="0070C0"/>
                  </a:solidFill>
                  <a:cs typeface="Arial" panose="020B0604020202020204" pitchFamily="34" charset="0"/>
                </a:rPr>
                <a:t> AD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poplava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Tajvanu</a:t>
              </a:r>
              <a:r>
                <a:rPr lang="en-US" sz="1400" i="1" baseline="30000" dirty="0">
                  <a:solidFill>
                    <a:srgbClr val="0070C0"/>
                  </a:solidFill>
                  <a:cs typeface="Arial" panose="020B0604020202020204" pitchFamily="34" charset="0"/>
                </a:rPr>
                <a:t>1</a:t>
              </a:r>
              <a:r>
                <a:rPr lang="en-US" sz="1400" i="1" dirty="0">
                  <a:solidFill>
                    <a:srgbClr val="0070C0"/>
                  </a:solidFill>
                  <a:cs typeface="Arial" panose="020B0604020202020204" pitchFamily="34" charset="0"/>
                </a:rPr>
                <a:t>.</a:t>
              </a:r>
            </a:p>
          </p:txBody>
        </p:sp>
        <p:pic>
          <p:nvPicPr>
            <p:cNvPr id="4" name="Picture 3">
              <a:extLst>
                <a:ext uri="{FF2B5EF4-FFF2-40B4-BE49-F238E27FC236}">
                  <a16:creationId xmlns:a16="http://schemas.microsoft.com/office/drawing/2014/main" id="{85314C6E-FE93-0B1C-AEF7-21A9E543D102}"/>
                </a:ext>
              </a:extLst>
            </p:cNvPr>
            <p:cNvPicPr>
              <a:picLocks noChangeAspect="1"/>
            </p:cNvPicPr>
            <p:nvPr/>
          </p:nvPicPr>
          <p:blipFill>
            <a:blip r:embed="rId3"/>
            <a:stretch>
              <a:fillRect/>
            </a:stretch>
          </p:blipFill>
          <p:spPr>
            <a:xfrm>
              <a:off x="223029" y="1735996"/>
              <a:ext cx="4770000" cy="3511005"/>
            </a:xfrm>
            <a:prstGeom prst="rect">
              <a:avLst/>
            </a:prstGeom>
          </p:spPr>
        </p:pic>
      </p:grpSp>
    </p:spTree>
    <p:extLst>
      <p:ext uri="{BB962C8B-B14F-4D97-AF65-F5344CB8AC3E}">
        <p14:creationId xmlns:p14="http://schemas.microsoft.com/office/powerpoint/2010/main" val="23557291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C5E800-4025-2A8E-2290-59371507B5BA}"/>
              </a:ext>
            </a:extLst>
          </p:cNvPr>
          <p:cNvSpPr txBox="1"/>
          <p:nvPr/>
        </p:nvSpPr>
        <p:spPr>
          <a:xfrm>
            <a:off x="291000" y="2259000"/>
            <a:ext cx="4455000" cy="1785104"/>
          </a:xfrm>
          <a:prstGeom prst="rect">
            <a:avLst/>
          </a:prstGeom>
          <a:noFill/>
        </p:spPr>
        <p:txBody>
          <a:bodyPr wrap="square" rtlCol="0">
            <a:spAutoFit/>
          </a:bodyPr>
          <a:lstStyle/>
          <a:p>
            <a:pPr algn="just">
              <a:lnSpc>
                <a:spcPct val="110000"/>
              </a:lnSpc>
            </a:pPr>
            <a:r>
              <a:rPr lang="en-US" sz="2000" dirty="0" err="1"/>
              <a:t>Takođe</a:t>
            </a:r>
            <a:r>
              <a:rPr lang="en-US" sz="2000" dirty="0"/>
              <a:t> se </a:t>
            </a:r>
            <a:r>
              <a:rPr lang="en-US" sz="2000" dirty="0" err="1"/>
              <a:t>pokazalo</a:t>
            </a:r>
            <a:r>
              <a:rPr lang="en-US" sz="2000" dirty="0"/>
              <a:t> da </a:t>
            </a:r>
            <a:r>
              <a:rPr lang="en-US" sz="2000" dirty="0" err="1"/>
              <a:t>poplave</a:t>
            </a:r>
            <a:r>
              <a:rPr lang="en-US" sz="2000" dirty="0"/>
              <a:t> </a:t>
            </a:r>
            <a:r>
              <a:rPr lang="en-US" sz="2000" dirty="0" err="1"/>
              <a:t>povezane</a:t>
            </a:r>
            <a:r>
              <a:rPr lang="en-US" sz="2000" dirty="0"/>
              <a:t> </a:t>
            </a:r>
            <a:r>
              <a:rPr lang="en-US" sz="2000" dirty="0" err="1"/>
              <a:t>sa</a:t>
            </a:r>
            <a:r>
              <a:rPr lang="en-US" sz="2000" dirty="0"/>
              <a:t> </a:t>
            </a:r>
            <a:r>
              <a:rPr lang="en-US" sz="2000" dirty="0" err="1"/>
              <a:t>olujom</a:t>
            </a:r>
            <a:r>
              <a:rPr lang="en-US" sz="2000" dirty="0"/>
              <a:t> </a:t>
            </a:r>
            <a:r>
              <a:rPr lang="en-US" sz="2000" dirty="0" err="1"/>
              <a:t>dovode</a:t>
            </a:r>
            <a:r>
              <a:rPr lang="en-US" sz="2000" dirty="0"/>
              <a:t> do </a:t>
            </a:r>
            <a:r>
              <a:rPr lang="en-US" sz="2000" dirty="0" err="1"/>
              <a:t>trenutnog</a:t>
            </a:r>
            <a:r>
              <a:rPr lang="en-US" sz="2000" dirty="0"/>
              <a:t> </a:t>
            </a:r>
            <a:r>
              <a:rPr lang="en-US" sz="2000" dirty="0" err="1"/>
              <a:t>povećanja</a:t>
            </a:r>
            <a:r>
              <a:rPr lang="en-US" sz="2000" dirty="0"/>
              <a:t> </a:t>
            </a:r>
            <a:r>
              <a:rPr lang="en-US" sz="2000" dirty="0" err="1"/>
              <a:t>broja</a:t>
            </a:r>
            <a:r>
              <a:rPr lang="en-US" sz="2000" dirty="0"/>
              <a:t> </a:t>
            </a:r>
            <a:r>
              <a:rPr lang="en-US" sz="2000" dirty="0" err="1"/>
              <a:t>pacijenata</a:t>
            </a:r>
            <a:r>
              <a:rPr lang="en-US" sz="2000" dirty="0"/>
              <a:t> </a:t>
            </a:r>
            <a:r>
              <a:rPr lang="en-US" sz="2000" dirty="0" err="1">
                <a:solidFill>
                  <a:srgbClr val="FF0000"/>
                </a:solidFill>
              </a:rPr>
              <a:t>sa</a:t>
            </a:r>
            <a:r>
              <a:rPr lang="en-US" sz="2000" dirty="0">
                <a:solidFill>
                  <a:srgbClr val="FF0000"/>
                </a:solidFill>
              </a:rPr>
              <a:t> </a:t>
            </a:r>
            <a:r>
              <a:rPr lang="en-US" sz="2000" dirty="0" err="1" smtClean="0">
                <a:solidFill>
                  <a:srgbClr val="FF0000"/>
                </a:solidFill>
              </a:rPr>
              <a:t>celulitisom</a:t>
            </a:r>
            <a:r>
              <a:rPr lang="en-US" sz="2000" dirty="0" smtClean="0"/>
              <a:t>, </a:t>
            </a:r>
            <a:r>
              <a:rPr lang="en-US" sz="2000" dirty="0" err="1"/>
              <a:t>prema</a:t>
            </a:r>
            <a:r>
              <a:rPr lang="en-US" sz="2000" dirty="0"/>
              <a:t> </a:t>
            </a:r>
            <a:r>
              <a:rPr lang="en-US" sz="2000" dirty="0" err="1"/>
              <a:t>studiji</a:t>
            </a:r>
            <a:r>
              <a:rPr lang="en-US" sz="2000" dirty="0"/>
              <a:t> o </a:t>
            </a:r>
            <a:r>
              <a:rPr lang="en-US" sz="2000" dirty="0" err="1"/>
              <a:t>posledicama</a:t>
            </a:r>
            <a:r>
              <a:rPr lang="en-US" sz="2000" dirty="0"/>
              <a:t> </a:t>
            </a:r>
            <a:r>
              <a:rPr lang="en-US" sz="2000" dirty="0" err="1"/>
              <a:t>tajfuna</a:t>
            </a:r>
            <a:r>
              <a:rPr lang="en-US" sz="2000" dirty="0"/>
              <a:t> </a:t>
            </a:r>
            <a:r>
              <a:rPr lang="en-US" sz="2000" dirty="0" err="1"/>
              <a:t>iz</a:t>
            </a:r>
            <a:r>
              <a:rPr lang="en-US" sz="2000" dirty="0"/>
              <a:t> 2013. </a:t>
            </a:r>
            <a:r>
              <a:rPr lang="en-US" sz="2000" dirty="0" err="1"/>
              <a:t>na</a:t>
            </a:r>
            <a:r>
              <a:rPr lang="en-US" sz="2000" dirty="0"/>
              <a:t> </a:t>
            </a:r>
            <a:r>
              <a:rPr lang="en-US" sz="2000" dirty="0" err="1"/>
              <a:t>Tajvanu</a:t>
            </a:r>
            <a:r>
              <a:rPr lang="en-US" sz="2000" dirty="0"/>
              <a:t> (</a:t>
            </a:r>
            <a:r>
              <a:rPr lang="en-US" sz="2000" dirty="0" err="1"/>
              <a:t>slika</a:t>
            </a:r>
            <a:r>
              <a:rPr lang="en-US" sz="2000" dirty="0"/>
              <a:t> 22). </a:t>
            </a:r>
          </a:p>
        </p:txBody>
      </p:sp>
      <p:sp>
        <p:nvSpPr>
          <p:cNvPr id="17" name="TextBox 16">
            <a:extLst>
              <a:ext uri="{FF2B5EF4-FFF2-40B4-BE49-F238E27FC236}">
                <a16:creationId xmlns:a16="http://schemas.microsoft.com/office/drawing/2014/main" id="{8DBD8E4A-692B-A237-71D4-2EA708C20074}"/>
              </a:ext>
            </a:extLst>
          </p:cNvPr>
          <p:cNvSpPr txBox="1"/>
          <p:nvPr/>
        </p:nvSpPr>
        <p:spPr>
          <a:xfrm>
            <a:off x="201000" y="6179976"/>
            <a:ext cx="2970001" cy="415498"/>
          </a:xfrm>
          <a:prstGeom prst="rect">
            <a:avLst/>
          </a:prstGeom>
          <a:noFill/>
        </p:spPr>
        <p:txBody>
          <a:bodyPr wrap="square" rtlCol="0">
            <a:spAutoFit/>
          </a:bodyPr>
          <a:lstStyle/>
          <a:p>
            <a:pPr lvl="0"/>
            <a:r>
              <a:rPr lang="en-IE" sz="1000" dirty="0" smtClean="0">
                <a:solidFill>
                  <a:prstClr val="black"/>
                </a:solidFill>
                <a:cs typeface="Arial" panose="020B0604020202020204" pitchFamily="34" charset="0"/>
                <a:hlinkClick r:id="rId2">
                  <a:extLst>
                    <a:ext uri="{A12FA001-AC4F-418D-AE19-62706E023703}">
                      <ahyp:hlinkClr xmlns:lc="http://schemas.openxmlformats.org/drawingml/2006/lockedCanvas" xmlns:ahyp="http://schemas.microsoft.com/office/drawing/2018/hyperlinkcolor" xmlns="" val="tx"/>
                    </a:ext>
                  </a:extLst>
                </a:hlinkClick>
              </a:rPr>
              <a:t>https</a:t>
            </a:r>
            <a:r>
              <a:rPr lang="en-IE" sz="1000" dirty="0">
                <a:solidFill>
                  <a:prstClr val="black"/>
                </a:solidFill>
                <a:cs typeface="Arial" panose="020B0604020202020204" pitchFamily="34" charset="0"/>
                <a:hlinkClick r:id="rId2">
                  <a:extLst>
                    <a:ext uri="{A12FA001-AC4F-418D-AE19-62706E023703}">
                      <ahyp:hlinkClr xmlns:lc="http://schemas.openxmlformats.org/drawingml/2006/lockedCanvas" xmlns:ahyp="http://schemas.microsoft.com/office/drawing/2018/hyperlinkcolor" xmlns="" val="tx"/>
                    </a:ext>
                  </a:extLst>
                </a:hlinkClick>
              </a:rPr>
              <a:t>://</a:t>
            </a:r>
            <a:r>
              <a:rPr lang="en-IE" sz="1000" dirty="0" smtClean="0">
                <a:solidFill>
                  <a:prstClr val="black"/>
                </a:solidFill>
                <a:cs typeface="Arial" panose="020B0604020202020204" pitchFamily="34" charset="0"/>
                <a:hlinkClick r:id="rId2">
                  <a:extLst>
                    <a:ext uri="{A12FA001-AC4F-418D-AE19-62706E023703}">
                      <ahyp:hlinkClr xmlns:lc="http://schemas.openxmlformats.org/drawingml/2006/lockedCanvas" xmlns:ahyp="http://schemas.microsoft.com/office/drawing/2018/hyperlinkcolor" xmlns="" val="tx"/>
                    </a:ext>
                  </a:extLst>
                </a:hlinkClick>
              </a:rPr>
              <a:t>doi.org/10.1371/journal.pone.0065655</a:t>
            </a:r>
            <a:endParaRPr lang="en-IE" sz="1000" dirty="0">
              <a:solidFill>
                <a:prstClr val="black"/>
              </a:solidFill>
              <a:cs typeface="Arial" panose="020B0604020202020204" pitchFamily="34" charset="0"/>
            </a:endParaRPr>
          </a:p>
          <a:p>
            <a:pPr rtl="0"/>
            <a:r>
              <a:rPr lang="sr" sz="1050" dirty="0" smtClean="0">
                <a:cs typeface="Arial" panose="020B0604020202020204" pitchFamily="34" charset="0"/>
              </a:rPr>
              <a:t>    </a:t>
            </a:r>
            <a:endParaRPr lang="sr" sz="1050" dirty="0">
              <a:cs typeface="Arial" panose="020B0604020202020204" pitchFamily="34" charset="0"/>
            </a:endParaRPr>
          </a:p>
        </p:txBody>
      </p:sp>
      <p:sp>
        <p:nvSpPr>
          <p:cNvPr id="18" name="TextBox 17">
            <a:extLst>
              <a:ext uri="{FF2B5EF4-FFF2-40B4-BE49-F238E27FC236}">
                <a16:creationId xmlns:a16="http://schemas.microsoft.com/office/drawing/2014/main" id="{C4BDBF7A-70D2-82BD-CF36-67253F544A08}"/>
              </a:ext>
            </a:extLst>
          </p:cNvPr>
          <p:cNvSpPr txBox="1"/>
          <p:nvPr/>
        </p:nvSpPr>
        <p:spPr>
          <a:xfrm>
            <a:off x="5961000" y="5454000"/>
            <a:ext cx="5130000" cy="523220"/>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22. </a:t>
            </a:r>
            <a:r>
              <a:rPr lang="en-US" sz="1400" i="1" dirty="0" err="1">
                <a:solidFill>
                  <a:srgbClr val="0070C0"/>
                </a:solidFill>
                <a:cs typeface="Arial" panose="020B0604020202020204" pitchFamily="34" charset="0"/>
              </a:rPr>
              <a:t>Dnevnii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nedeljni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broj</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pacijenata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celulitisom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donjih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ekstremiteta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odgovarajuća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količina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dnevnih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padavina</a:t>
            </a:r>
            <a:r>
              <a:rPr lang="en-US" sz="1400" i="1" dirty="0">
                <a:solidFill>
                  <a:srgbClr val="0070C0"/>
                </a:solidFill>
                <a:cs typeface="Arial" panose="020B0604020202020204" pitchFamily="34" charset="0"/>
              </a:rPr>
              <a:t>.</a:t>
            </a:r>
          </a:p>
        </p:txBody>
      </p:sp>
      <p:pic>
        <p:nvPicPr>
          <p:cNvPr id="5" name="Picture 4">
            <a:extLst>
              <a:ext uri="{FF2B5EF4-FFF2-40B4-BE49-F238E27FC236}">
                <a16:creationId xmlns:a16="http://schemas.microsoft.com/office/drawing/2014/main" id="{FB76B7C9-5572-F27B-979C-0EE1F14BFC2C}"/>
              </a:ext>
            </a:extLst>
          </p:cNvPr>
          <p:cNvPicPr>
            <a:picLocks noChangeAspect="1"/>
          </p:cNvPicPr>
          <p:nvPr/>
        </p:nvPicPr>
        <p:blipFill rotWithShape="1">
          <a:blip r:embed="rId3"/>
          <a:srcRect r="30909"/>
          <a:stretch/>
        </p:blipFill>
        <p:spPr>
          <a:xfrm>
            <a:off x="4740020" y="54000"/>
            <a:ext cx="7032660" cy="5490000"/>
          </a:xfrm>
          <a:prstGeom prst="rect">
            <a:avLst/>
          </a:prstGeom>
        </p:spPr>
      </p:pic>
      <p:pic>
        <p:nvPicPr>
          <p:cNvPr id="9" name="Picture 4">
            <a:extLst>
              <a:ext uri="{FF2B5EF4-FFF2-40B4-BE49-F238E27FC236}">
                <a16:creationId xmlns:a16="http://schemas.microsoft.com/office/drawing/2014/main" id="{FB76B7C9-5572-F27B-979C-0EE1F14BFC2C}"/>
              </a:ext>
            </a:extLst>
          </p:cNvPr>
          <p:cNvPicPr>
            <a:picLocks noChangeAspect="1"/>
          </p:cNvPicPr>
          <p:nvPr/>
        </p:nvPicPr>
        <p:blipFill rotWithShape="1">
          <a:blip r:embed="rId3"/>
          <a:srcRect l="70270" t="31354" r="1453" b="45131"/>
          <a:stretch/>
        </p:blipFill>
        <p:spPr>
          <a:xfrm>
            <a:off x="5870999" y="639000"/>
            <a:ext cx="2571429" cy="1125000"/>
          </a:xfrm>
          <a:prstGeom prst="rect">
            <a:avLst/>
          </a:prstGeom>
        </p:spPr>
      </p:pic>
    </p:spTree>
    <p:extLst>
      <p:ext uri="{BB962C8B-B14F-4D97-AF65-F5344CB8AC3E}">
        <p14:creationId xmlns:p14="http://schemas.microsoft.com/office/powerpoint/2010/main" val="3388993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7356000" y="5967765"/>
            <a:ext cx="4628684" cy="415498"/>
          </a:xfrm>
          <a:prstGeom prst="rect">
            <a:avLst/>
          </a:prstGeom>
          <a:noFill/>
        </p:spPr>
        <p:txBody>
          <a:bodyPr wrap="square" rtlCol="0">
            <a:spAutoFit/>
          </a:bodyPr>
          <a:lstStyle/>
          <a:p>
            <a:pPr lvl="0"/>
            <a:r>
              <a:rPr lang="en-IE" sz="1050" baseline="30000" dirty="0" smtClean="0">
                <a:solidFill>
                  <a:prstClr val="black"/>
                </a:solidFill>
                <a:cs typeface="Arial" panose="020B0604020202020204" pitchFamily="34" charset="0"/>
              </a:rPr>
              <a:t>1</a:t>
            </a:r>
            <a:r>
              <a:rPr lang="de-DE" sz="1050" dirty="0" smtClean="0">
                <a:solidFill>
                  <a:prstClr val="black"/>
                </a:solidFill>
                <a:cs typeface="Arial" panose="020B0604020202020204" pitchFamily="34" charset="0"/>
              </a:rPr>
              <a:t>L.K</a:t>
            </a:r>
            <a:r>
              <a:rPr lang="de-DE" sz="1050" dirty="0">
                <a:solidFill>
                  <a:prstClr val="black"/>
                </a:solidFill>
                <a:cs typeface="Arial" panose="020B0604020202020204" pitchFamily="34" charset="0"/>
              </a:rPr>
              <a:t>. Andersen and M. D. P. Davis, </a:t>
            </a:r>
            <a:r>
              <a:rPr lang="en-GB" sz="1050" dirty="0">
                <a:solidFill>
                  <a:prstClr val="black"/>
                </a:solidFill>
                <a:cs typeface="Arial" panose="020B0604020202020204" pitchFamily="34" charset="0"/>
              </a:rPr>
              <a:t>International Journal of Dermatology, 2015, </a:t>
            </a:r>
            <a:r>
              <a:rPr lang="en-GB" sz="1050" u="sng" dirty="0">
                <a:solidFill>
                  <a:prstClr val="black"/>
                </a:solidFill>
                <a:cs typeface="Arial" panose="020B0604020202020204" pitchFamily="34" charset="0"/>
              </a:rPr>
              <a:t>54</a:t>
            </a:r>
            <a:r>
              <a:rPr lang="en-GB" sz="1050" dirty="0">
                <a:solidFill>
                  <a:prstClr val="black"/>
                </a:solidFill>
                <a:cs typeface="Arial" panose="020B0604020202020204" pitchFamily="34" charset="0"/>
              </a:rPr>
              <a:t>, 1343–1351. </a:t>
            </a:r>
            <a:r>
              <a:rPr lang="en-GB" sz="1050" dirty="0">
                <a:solidFill>
                  <a:prstClr val="black"/>
                </a:solidFill>
                <a:cs typeface="Arial" panose="020B0604020202020204" pitchFamily="34" charset="0"/>
                <a:hlinkClick r:id="rId2">
                  <a:extLst>
                    <a:ext uri="{A12FA001-AC4F-418D-AE19-62706E023703}">
                      <ahyp:hlinkClr xmlns:lc="http://schemas.openxmlformats.org/drawingml/2006/lockedCanvas" xmlns:ahyp="http://schemas.microsoft.com/office/drawing/2018/hyperlinkcolor" xmlns="" val="tx"/>
                    </a:ext>
                  </a:extLst>
                </a:hlinkClick>
              </a:rPr>
              <a:t>https://doi.org/10.1111/ijd.12941</a:t>
            </a:r>
            <a:r>
              <a:rPr lang="en-GB" sz="1050" dirty="0">
                <a:solidFill>
                  <a:prstClr val="black"/>
                </a:solidFill>
                <a:cs typeface="Arial" panose="020B0604020202020204" pitchFamily="34" charset="0"/>
              </a:rPr>
              <a:t> </a:t>
            </a:r>
            <a:r>
              <a:rPr lang="en-IE" sz="1050" dirty="0">
                <a:solidFill>
                  <a:prstClr val="black"/>
                </a:solidFill>
                <a:cs typeface="Arial" panose="020B0604020202020204" pitchFamily="34" charset="0"/>
              </a:rPr>
              <a:t> </a:t>
            </a:r>
          </a:p>
        </p:txBody>
      </p:sp>
      <p:grpSp>
        <p:nvGrpSpPr>
          <p:cNvPr id="21" name="Group 20">
            <a:extLst>
              <a:ext uri="{FF2B5EF4-FFF2-40B4-BE49-F238E27FC236}">
                <a16:creationId xmlns:a16="http://schemas.microsoft.com/office/drawing/2014/main" id="{1CADEDAF-9FA8-09BF-2ED1-0712180C9AED}"/>
              </a:ext>
            </a:extLst>
          </p:cNvPr>
          <p:cNvGrpSpPr/>
          <p:nvPr/>
        </p:nvGrpSpPr>
        <p:grpSpPr>
          <a:xfrm>
            <a:off x="6758684" y="367014"/>
            <a:ext cx="5433316" cy="5401985"/>
            <a:chOff x="6938366" y="367015"/>
            <a:chExt cx="4950000" cy="5304008"/>
          </a:xfrm>
        </p:grpSpPr>
        <p:sp>
          <p:nvSpPr>
            <p:cNvPr id="4" name="TextBox 3">
              <a:extLst>
                <a:ext uri="{FF2B5EF4-FFF2-40B4-BE49-F238E27FC236}">
                  <a16:creationId xmlns:a16="http://schemas.microsoft.com/office/drawing/2014/main" id="{415C1329-C9B4-595D-B6FD-2EF9CEF36672}"/>
                </a:ext>
              </a:extLst>
            </p:cNvPr>
            <p:cNvSpPr txBox="1"/>
            <p:nvPr/>
          </p:nvSpPr>
          <p:spPr>
            <a:xfrm>
              <a:off x="7793366" y="367015"/>
              <a:ext cx="3240000" cy="307777"/>
            </a:xfrm>
            <a:prstGeom prst="rect">
              <a:avLst/>
            </a:prstGeom>
            <a:noFill/>
          </p:spPr>
          <p:txBody>
            <a:bodyPr wrap="square" rtlCol="0">
              <a:spAutoFit/>
            </a:bodyPr>
            <a:lstStyle/>
            <a:p>
              <a:r>
                <a:rPr lang="sv-SE" sz="1400" i="1" dirty="0">
                  <a:solidFill>
                    <a:srgbClr val="0070C0"/>
                  </a:solidFill>
                  <a:cs typeface="Arial" panose="020B0604020202020204" pitchFamily="34" charset="0"/>
                </a:rPr>
                <a:t>Slika 23. Klimatski uticaji El Ninja </a:t>
              </a:r>
            </a:p>
          </p:txBody>
        </p:sp>
        <p:pic>
          <p:nvPicPr>
            <p:cNvPr id="11" name="Picture 10">
              <a:extLst>
                <a:ext uri="{FF2B5EF4-FFF2-40B4-BE49-F238E27FC236}">
                  <a16:creationId xmlns:a16="http://schemas.microsoft.com/office/drawing/2014/main" id="{AC87A426-455D-9594-D17E-87AE93DA2833}"/>
                </a:ext>
              </a:extLst>
            </p:cNvPr>
            <p:cNvPicPr>
              <a:picLocks noChangeAspect="1"/>
            </p:cNvPicPr>
            <p:nvPr/>
          </p:nvPicPr>
          <p:blipFill>
            <a:blip r:embed="rId3"/>
            <a:stretch>
              <a:fillRect/>
            </a:stretch>
          </p:blipFill>
          <p:spPr>
            <a:xfrm>
              <a:off x="6938366" y="768391"/>
              <a:ext cx="4950000" cy="4902632"/>
            </a:xfrm>
            <a:prstGeom prst="rect">
              <a:avLst/>
            </a:prstGeom>
          </p:spPr>
        </p:pic>
      </p:grpSp>
      <p:grpSp>
        <p:nvGrpSpPr>
          <p:cNvPr id="20" name="Group 19">
            <a:extLst>
              <a:ext uri="{FF2B5EF4-FFF2-40B4-BE49-F238E27FC236}">
                <a16:creationId xmlns:a16="http://schemas.microsoft.com/office/drawing/2014/main" id="{22C4E2E8-3BE5-6A87-87DF-6EBCB167A2EB}"/>
              </a:ext>
            </a:extLst>
          </p:cNvPr>
          <p:cNvGrpSpPr/>
          <p:nvPr/>
        </p:nvGrpSpPr>
        <p:grpSpPr>
          <a:xfrm>
            <a:off x="57316" y="1342608"/>
            <a:ext cx="6758684" cy="3616392"/>
            <a:chOff x="168474" y="2961892"/>
            <a:chExt cx="6557684" cy="3421371"/>
          </a:xfrm>
        </p:grpSpPr>
        <p:pic>
          <p:nvPicPr>
            <p:cNvPr id="16" name="Picture 15">
              <a:extLst>
                <a:ext uri="{FF2B5EF4-FFF2-40B4-BE49-F238E27FC236}">
                  <a16:creationId xmlns:a16="http://schemas.microsoft.com/office/drawing/2014/main" id="{CB764E39-F3F5-E0B1-CBF4-728D68F71A95}"/>
                </a:ext>
              </a:extLst>
            </p:cNvPr>
            <p:cNvPicPr>
              <a:picLocks noChangeAspect="1"/>
            </p:cNvPicPr>
            <p:nvPr/>
          </p:nvPicPr>
          <p:blipFill>
            <a:blip r:embed="rId4"/>
            <a:stretch>
              <a:fillRect/>
            </a:stretch>
          </p:blipFill>
          <p:spPr>
            <a:xfrm>
              <a:off x="278995" y="2961892"/>
              <a:ext cx="6336643" cy="2432247"/>
            </a:xfrm>
            <a:prstGeom prst="rect">
              <a:avLst/>
            </a:prstGeom>
          </p:spPr>
        </p:pic>
        <p:sp>
          <p:nvSpPr>
            <p:cNvPr id="17" name="TextBox 16">
              <a:extLst>
                <a:ext uri="{FF2B5EF4-FFF2-40B4-BE49-F238E27FC236}">
                  <a16:creationId xmlns:a16="http://schemas.microsoft.com/office/drawing/2014/main" id="{8DBD8E4A-692B-A237-71D4-2EA708C20074}"/>
                </a:ext>
              </a:extLst>
            </p:cNvPr>
            <p:cNvSpPr txBox="1"/>
            <p:nvPr/>
          </p:nvSpPr>
          <p:spPr>
            <a:xfrm>
              <a:off x="168474" y="6129347"/>
              <a:ext cx="6557684" cy="253916"/>
            </a:xfrm>
            <a:prstGeom prst="rect">
              <a:avLst/>
            </a:prstGeom>
            <a:noFill/>
          </p:spPr>
          <p:txBody>
            <a:bodyPr wrap="square" rtlCol="0">
              <a:spAutoFit/>
            </a:bodyPr>
            <a:lstStyle/>
            <a:p>
              <a:pPr lvl="0"/>
              <a:r>
                <a:rPr lang="en-IE" sz="1050" baseline="30000" dirty="0" smtClean="0">
                  <a:solidFill>
                    <a:prstClr val="black"/>
                  </a:solidFill>
                  <a:cs typeface="Arial" panose="020B0604020202020204" pitchFamily="34" charset="0"/>
                </a:rPr>
                <a:t>2</a:t>
              </a:r>
              <a:r>
                <a:rPr lang="en-IE" sz="1050" dirty="0" smtClean="0">
                  <a:solidFill>
                    <a:prstClr val="black"/>
                  </a:solidFill>
                  <a:cs typeface="Arial" panose="020B0604020202020204" pitchFamily="34" charset="0"/>
                </a:rPr>
                <a:t>B</a:t>
              </a:r>
              <a:r>
                <a:rPr lang="en-IE" sz="1050" dirty="0">
                  <a:solidFill>
                    <a:prstClr val="black"/>
                  </a:solidFill>
                  <a:cs typeface="Arial" panose="020B0604020202020204" pitchFamily="34" charset="0"/>
                </a:rPr>
                <a:t>. Wang et </a:t>
              </a:r>
              <a:r>
                <a:rPr lang="en-IE" sz="1050" i="1" dirty="0">
                  <a:solidFill>
                    <a:prstClr val="black"/>
                  </a:solidFill>
                  <a:cs typeface="Arial" panose="020B0604020202020204" pitchFamily="34" charset="0"/>
                </a:rPr>
                <a:t>al</a:t>
              </a:r>
              <a:r>
                <a:rPr lang="en-IE" sz="1050" dirty="0">
                  <a:solidFill>
                    <a:prstClr val="black"/>
                  </a:solidFill>
                  <a:cs typeface="Arial" panose="020B0604020202020204" pitchFamily="34" charset="0"/>
                </a:rPr>
                <a:t>., PNAS, Nov. 5, 2019, </a:t>
              </a:r>
              <a:r>
                <a:rPr lang="en-IE" sz="1050" u="sng" dirty="0">
                  <a:solidFill>
                    <a:prstClr val="black"/>
                  </a:solidFill>
                  <a:cs typeface="Arial" panose="020B0604020202020204" pitchFamily="34" charset="0"/>
                </a:rPr>
                <a:t>116</a:t>
              </a:r>
              <a:r>
                <a:rPr lang="en-IE" sz="1050" dirty="0">
                  <a:solidFill>
                    <a:prstClr val="black"/>
                  </a:solidFill>
                  <a:cs typeface="Arial" panose="020B0604020202020204" pitchFamily="34" charset="0"/>
                </a:rPr>
                <a:t>, (45), 22512–22517.  </a:t>
              </a:r>
              <a:r>
                <a:rPr lang="en-IE" sz="1050" dirty="0">
                  <a:solidFill>
                    <a:prstClr val="black"/>
                  </a:solidFill>
                  <a:cs typeface="Arial" panose="020B0604020202020204" pitchFamily="34" charset="0"/>
                  <a:hlinkClick r:id="rId5">
                    <a:extLst>
                      <a:ext uri="{A12FA001-AC4F-418D-AE19-62706E023703}">
                        <ahyp:hlinkClr xmlns:lc="http://schemas.openxmlformats.org/drawingml/2006/lockedCanvas" xmlns:ahyp="http://schemas.microsoft.com/office/drawing/2018/hyperlinkcolor" xmlns="" val="tx"/>
                      </a:ext>
                    </a:extLst>
                  </a:hlinkClick>
                </a:rPr>
                <a:t>https://doi.org/10.1073/pnas.1911130116</a:t>
              </a:r>
              <a:r>
                <a:rPr lang="en-IE" sz="1050" dirty="0">
                  <a:solidFill>
                    <a:prstClr val="black"/>
                  </a:solidFill>
                  <a:cs typeface="Arial" panose="020B0604020202020204" pitchFamily="34" charset="0"/>
                </a:rPr>
                <a:t> </a:t>
              </a:r>
            </a:p>
          </p:txBody>
        </p:sp>
        <p:sp>
          <p:nvSpPr>
            <p:cNvPr id="18" name="TextBox 17">
              <a:extLst>
                <a:ext uri="{FF2B5EF4-FFF2-40B4-BE49-F238E27FC236}">
                  <a16:creationId xmlns:a16="http://schemas.microsoft.com/office/drawing/2014/main" id="{C4BDBF7A-70D2-82BD-CF36-67253F544A08}"/>
                </a:ext>
              </a:extLst>
            </p:cNvPr>
            <p:cNvSpPr txBox="1"/>
            <p:nvPr/>
          </p:nvSpPr>
          <p:spPr>
            <a:xfrm>
              <a:off x="207316" y="5394139"/>
              <a:ext cx="6408322" cy="698830"/>
            </a:xfrm>
            <a:prstGeom prst="rect">
              <a:avLst/>
            </a:prstGeom>
            <a:noFill/>
          </p:spPr>
          <p:txBody>
            <a:bodyPr wrap="square" rtlCol="0">
              <a:spAutoFit/>
            </a:bodyPr>
            <a:lstStyle/>
            <a:p>
              <a:pPr algn="ctr"/>
              <a:r>
                <a:rPr lang="sr" sz="1400" i="1" dirty="0" smtClean="0">
                  <a:solidFill>
                    <a:srgbClr val="0070C0"/>
                  </a:solidFill>
                  <a:effectLst/>
                  <a:cs typeface="Arial" panose="020B0604020202020204" pitchFamily="34" charset="0"/>
                </a:rPr>
                <a:t>Slika 24</a:t>
              </a:r>
              <a:r>
                <a:rPr lang="sr" sz="1400" i="1" baseline="30000" dirty="0" smtClean="0">
                  <a:solidFill>
                    <a:srgbClr val="0070C0"/>
                  </a:solidFill>
                  <a:effectLst/>
                  <a:cs typeface="Arial" panose="020B0604020202020204" pitchFamily="34" charset="0"/>
                </a:rPr>
                <a:t>2</a:t>
              </a:r>
              <a:r>
                <a:rPr lang="sr" sz="1400" i="1" dirty="0">
                  <a:solidFill>
                    <a:srgbClr val="0070C0"/>
                  </a:solidFill>
                  <a:effectLst/>
                  <a:cs typeface="Arial" panose="020B0604020202020204" pitchFamily="34" charset="0"/>
                </a:rPr>
                <a:t>. </a:t>
              </a:r>
              <a:r>
                <a:rPr lang="en-US" sz="1400" i="1" dirty="0" err="1">
                  <a:solidFill>
                    <a:srgbClr val="0070C0"/>
                  </a:solidFill>
                  <a:cs typeface="Arial" panose="020B0604020202020204" pitchFamily="34" charset="0"/>
                </a:rPr>
                <a:t>Povećanja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intenziteta</a:t>
              </a:r>
              <a:r>
                <a:rPr lang="en-US" sz="1400" i="1" dirty="0">
                  <a:solidFill>
                    <a:srgbClr val="0070C0"/>
                  </a:solidFill>
                  <a:cs typeface="Arial" panose="020B0604020202020204" pitchFamily="34" charset="0"/>
                </a:rPr>
                <a:t> (ONI = </a:t>
              </a:r>
              <a:r>
                <a:rPr lang="en-US" sz="1400" i="1" dirty="0" err="1">
                  <a:solidFill>
                    <a:srgbClr val="0070C0"/>
                  </a:solidFill>
                  <a:cs typeface="Arial" panose="020B0604020202020204" pitchFamily="34" charset="0"/>
                </a:rPr>
                <a:t>okeanski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Ninjo</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indeks</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visoka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vrednost</a:t>
              </a:r>
              <a:r>
                <a:rPr lang="en-US" sz="1400" i="1" dirty="0">
                  <a:solidFill>
                    <a:srgbClr val="0070C0"/>
                  </a:solidFill>
                  <a:cs typeface="Arial" panose="020B0604020202020204" pitchFamily="34" charset="0"/>
                </a:rPr>
                <a:t> = </a:t>
              </a:r>
              <a:r>
                <a:rPr lang="en-US" sz="1400" i="1" dirty="0" err="1">
                  <a:solidFill>
                    <a:srgbClr val="0070C0"/>
                  </a:solidFill>
                  <a:cs typeface="Arial" panose="020B0604020202020204" pitchFamily="34" charset="0"/>
                </a:rPr>
                <a:t>intenzivniji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učestalosti</a:t>
              </a:r>
              <a:r>
                <a:rPr lang="en-US" sz="1400" i="1" dirty="0">
                  <a:solidFill>
                    <a:srgbClr val="0070C0"/>
                  </a:solidFill>
                  <a:cs typeface="Arial" panose="020B0604020202020204" pitchFamily="34" charset="0"/>
                </a:rPr>
                <a:t> El Ninja, </a:t>
              </a:r>
              <a:r>
                <a:rPr lang="en-US" sz="1400" i="1" dirty="0" err="1">
                  <a:solidFill>
                    <a:srgbClr val="0070C0"/>
                  </a:solidFill>
                  <a:cs typeface="Arial" panose="020B0604020202020204" pitchFamily="34" charset="0"/>
                </a:rPr>
                <a:t>posle</a:t>
              </a:r>
              <a:r>
                <a:rPr lang="en-US" sz="1400" i="1" dirty="0">
                  <a:solidFill>
                    <a:srgbClr val="0070C0"/>
                  </a:solidFill>
                  <a:cs typeface="Arial" panose="020B0604020202020204" pitchFamily="34" charset="0"/>
                </a:rPr>
                <a:t> 1960. </a:t>
              </a:r>
              <a:r>
                <a:rPr lang="en-US" sz="1400" i="1" dirty="0" err="1">
                  <a:solidFill>
                    <a:srgbClr val="0070C0"/>
                  </a:solidFill>
                  <a:cs typeface="Arial" panose="020B0604020202020204" pitchFamily="34" charset="0"/>
                </a:rPr>
                <a:t>Boje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predstavljaju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različite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regione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utiče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određeni</a:t>
              </a:r>
              <a:r>
                <a:rPr lang="en-US" sz="1400" i="1" dirty="0">
                  <a:solidFill>
                    <a:srgbClr val="0070C0"/>
                  </a:solidFill>
                  <a:cs typeface="Arial" panose="020B0604020202020204" pitchFamily="34" charset="0"/>
                </a:rPr>
                <a:t> El </a:t>
              </a:r>
              <a:r>
                <a:rPr lang="en-US" sz="1400" i="1" dirty="0" err="1">
                  <a:solidFill>
                    <a:srgbClr val="0070C0"/>
                  </a:solidFill>
                  <a:cs typeface="Arial" panose="020B0604020202020204" pitchFamily="34" charset="0"/>
                </a:rPr>
                <a:t>Ninjo</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događaj</a:t>
              </a:r>
              <a:r>
                <a:rPr lang="en-US" sz="1400" i="1" dirty="0">
                  <a:solidFill>
                    <a:srgbClr val="0070C0"/>
                  </a:solidFill>
                  <a:cs typeface="Arial" panose="020B0604020202020204" pitchFamily="34" charset="0"/>
                </a:rPr>
                <a:t>.</a:t>
              </a:r>
            </a:p>
          </p:txBody>
        </p:sp>
      </p:grpSp>
    </p:spTree>
    <p:extLst>
      <p:ext uri="{BB962C8B-B14F-4D97-AF65-F5344CB8AC3E}">
        <p14:creationId xmlns:p14="http://schemas.microsoft.com/office/powerpoint/2010/main" val="3082184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69000" y="6174000"/>
            <a:ext cx="12261000" cy="253916"/>
          </a:xfrm>
          <a:prstGeom prst="rect">
            <a:avLst/>
          </a:prstGeom>
          <a:noFill/>
        </p:spPr>
        <p:txBody>
          <a:bodyPr wrap="square" rtlCol="0">
            <a:spAutoFit/>
          </a:bodyPr>
          <a:lstStyle/>
          <a:p>
            <a:pPr lvl="0"/>
            <a:r>
              <a:rPr lang="en-IE" sz="1000" dirty="0" smtClean="0">
                <a:solidFill>
                  <a:prstClr val="black"/>
                </a:solidFill>
                <a:cs typeface="Arial" panose="020B0604020202020204" pitchFamily="34" charset="0"/>
                <a:hlinkClick r:id="rId2">
                  <a:extLst>
                    <a:ext uri="{A12FA001-AC4F-418D-AE19-62706E023703}">
                      <ahyp:hlinkClr xmlns:lc="http://schemas.openxmlformats.org/drawingml/2006/lockedCanvas" xmlns:ahyp="http://schemas.microsoft.com/office/drawing/2018/hyperlinkcolor" xmlns="" val="tx"/>
                    </a:ext>
                  </a:extLst>
                </a:hlinkClick>
              </a:rPr>
              <a:t>https</a:t>
            </a:r>
            <a:r>
              <a:rPr lang="en-IE" sz="1000" dirty="0">
                <a:solidFill>
                  <a:prstClr val="black"/>
                </a:solidFill>
                <a:cs typeface="Arial" panose="020B0604020202020204" pitchFamily="34" charset="0"/>
                <a:hlinkClick r:id="rId2">
                  <a:extLst>
                    <a:ext uri="{A12FA001-AC4F-418D-AE19-62706E023703}">
                      <ahyp:hlinkClr xmlns:lc="http://schemas.openxmlformats.org/drawingml/2006/lockedCanvas" xmlns:ahyp="http://schemas.microsoft.com/office/drawing/2018/hyperlinkcolor" xmlns="" val="tx"/>
                    </a:ext>
                  </a:extLst>
                </a:hlinkClick>
              </a:rPr>
              <a:t>://doi.org/10.3897/BDJ.10.e90146</a:t>
            </a:r>
            <a:r>
              <a:rPr lang="en-IE" sz="1000" dirty="0">
                <a:solidFill>
                  <a:prstClr val="black"/>
                </a:solidFill>
                <a:cs typeface="Arial" panose="020B0604020202020204" pitchFamily="34" charset="0"/>
              </a:rPr>
              <a:t>  </a:t>
            </a:r>
          </a:p>
        </p:txBody>
      </p:sp>
      <p:grpSp>
        <p:nvGrpSpPr>
          <p:cNvPr id="10" name="Group 9">
            <a:extLst>
              <a:ext uri="{FF2B5EF4-FFF2-40B4-BE49-F238E27FC236}">
                <a16:creationId xmlns:a16="http://schemas.microsoft.com/office/drawing/2014/main" id="{A0246EBE-FB1E-D08C-9811-A7BF42B56086}"/>
              </a:ext>
            </a:extLst>
          </p:cNvPr>
          <p:cNvGrpSpPr/>
          <p:nvPr/>
        </p:nvGrpSpPr>
        <p:grpSpPr>
          <a:xfrm>
            <a:off x="600620" y="155071"/>
            <a:ext cx="10921759" cy="6030001"/>
            <a:chOff x="3608972" y="1237117"/>
            <a:chExt cx="8446759" cy="5023220"/>
          </a:xfrm>
        </p:grpSpPr>
        <p:sp>
          <p:nvSpPr>
            <p:cNvPr id="18" name="TextBox 17">
              <a:extLst>
                <a:ext uri="{FF2B5EF4-FFF2-40B4-BE49-F238E27FC236}">
                  <a16:creationId xmlns:a16="http://schemas.microsoft.com/office/drawing/2014/main" id="{C4BDBF7A-70D2-82BD-CF36-67253F544A08}"/>
                </a:ext>
              </a:extLst>
            </p:cNvPr>
            <p:cNvSpPr txBox="1"/>
            <p:nvPr/>
          </p:nvSpPr>
          <p:spPr>
            <a:xfrm>
              <a:off x="3732049" y="5737117"/>
              <a:ext cx="8252635" cy="523220"/>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25. </a:t>
              </a:r>
              <a:r>
                <a:rPr lang="en-US" sz="1400" i="1" dirty="0" err="1">
                  <a:solidFill>
                    <a:srgbClr val="0070C0"/>
                  </a:solidFill>
                  <a:cs typeface="Arial" panose="020B0604020202020204" pitchFamily="34" charset="0"/>
                </a:rPr>
                <a:t>Područje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potencijalne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distribucije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Hermetia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illucens</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crni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vojnik</a:t>
              </a:r>
              <a:r>
                <a:rPr lang="en-US" sz="1400" i="1" dirty="0">
                  <a:solidFill>
                    <a:srgbClr val="0070C0"/>
                  </a:solidFill>
                  <a:cs typeface="Arial" panose="020B0604020202020204" pitchFamily="34" charset="0"/>
                </a:rPr>
                <a:t>) u pet </a:t>
              </a:r>
              <a:r>
                <a:rPr lang="en-US" sz="1400" i="1" dirty="0" err="1">
                  <a:solidFill>
                    <a:srgbClr val="0070C0"/>
                  </a:solidFill>
                  <a:cs typeface="Arial" panose="020B0604020202020204" pitchFamily="34" charset="0"/>
                </a:rPr>
                <a:t>scenarija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klimatskih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Napomena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velika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površinska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distribucija</a:t>
              </a:r>
              <a:r>
                <a:rPr lang="en-US" sz="1400" i="1" dirty="0">
                  <a:solidFill>
                    <a:srgbClr val="0070C0"/>
                  </a:solidFill>
                  <a:cs typeface="Arial" panose="020B0604020202020204" pitchFamily="34" charset="0"/>
                </a:rPr>
                <a:t> se </a:t>
              </a:r>
              <a:r>
                <a:rPr lang="en-US" sz="1400" i="1" dirty="0" err="1">
                  <a:solidFill>
                    <a:srgbClr val="0070C0"/>
                  </a:solidFill>
                  <a:cs typeface="Arial" panose="020B0604020202020204" pitchFamily="34" charset="0"/>
                </a:rPr>
                <a:t>povećavaza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Evropu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svim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scenarijima</a:t>
              </a:r>
              <a:r>
                <a:rPr lang="en-US" sz="1400" i="1" dirty="0">
                  <a:solidFill>
                    <a:srgbClr val="0070C0"/>
                  </a:solidFill>
                  <a:cs typeface="Arial" panose="020B0604020202020204" pitchFamily="34" charset="0"/>
                </a:rPr>
                <a:t>. </a:t>
              </a:r>
            </a:p>
          </p:txBody>
        </p:sp>
        <p:pic>
          <p:nvPicPr>
            <p:cNvPr id="5" name="Picture 4">
              <a:extLst>
                <a:ext uri="{FF2B5EF4-FFF2-40B4-BE49-F238E27FC236}">
                  <a16:creationId xmlns:a16="http://schemas.microsoft.com/office/drawing/2014/main" id="{04CD6C00-CBBF-4DC8-C351-6CE402D72CE5}"/>
                </a:ext>
              </a:extLst>
            </p:cNvPr>
            <p:cNvPicPr>
              <a:picLocks noChangeAspect="1"/>
            </p:cNvPicPr>
            <p:nvPr/>
          </p:nvPicPr>
          <p:blipFill>
            <a:blip r:embed="rId3"/>
            <a:stretch>
              <a:fillRect/>
            </a:stretch>
          </p:blipFill>
          <p:spPr>
            <a:xfrm>
              <a:off x="3608972" y="1237117"/>
              <a:ext cx="8446759" cy="4486883"/>
            </a:xfrm>
            <a:prstGeom prst="rect">
              <a:avLst/>
            </a:prstGeom>
          </p:spPr>
        </p:pic>
      </p:grpSp>
    </p:spTree>
    <p:extLst>
      <p:ext uri="{BB962C8B-B14F-4D97-AF65-F5344CB8AC3E}">
        <p14:creationId xmlns:p14="http://schemas.microsoft.com/office/powerpoint/2010/main" val="26405579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 picture">
            <a:extLst>
              <a:ext uri="{FF2B5EF4-FFF2-40B4-BE49-F238E27FC236}">
                <a16:creationId xmlns:a16="http://schemas.microsoft.com/office/drawing/2014/main" id="{948ADB8A-56E6-6A79-8839-95C2A3E42445}"/>
              </a:ext>
            </a:extLst>
          </p:cNvPr>
          <p:cNvPicPr/>
          <p:nvPr/>
        </p:nvPicPr>
        <p:blipFill>
          <a:blip r:embed="rId2"/>
          <a:stretch>
            <a:fillRect/>
          </a:stretch>
        </p:blipFill>
        <p:spPr>
          <a:xfrm>
            <a:off x="3036000" y="729000"/>
            <a:ext cx="6165000" cy="5625000"/>
          </a:xfrm>
          <a:prstGeom prst="rect">
            <a:avLst/>
          </a:prstGeom>
        </p:spPr>
      </p:pic>
      <p:sp>
        <p:nvSpPr>
          <p:cNvPr id="4" name="TextBox 3">
            <a:extLst>
              <a:ext uri="{FF2B5EF4-FFF2-40B4-BE49-F238E27FC236}">
                <a16:creationId xmlns:a16="http://schemas.microsoft.com/office/drawing/2014/main" id="{72ECE66F-6B7D-FB9D-8BBB-DF8A539FE0F6}"/>
              </a:ext>
            </a:extLst>
          </p:cNvPr>
          <p:cNvSpPr txBox="1"/>
          <p:nvPr/>
        </p:nvSpPr>
        <p:spPr>
          <a:xfrm>
            <a:off x="-13608" y="6174000"/>
            <a:ext cx="3645000" cy="253916"/>
          </a:xfrm>
          <a:prstGeom prst="rect">
            <a:avLst/>
          </a:prstGeom>
          <a:noFill/>
        </p:spPr>
        <p:txBody>
          <a:bodyPr wrap="square" rtlCol="0">
            <a:spAutoFit/>
          </a:bodyPr>
          <a:lstStyle/>
          <a:p>
            <a:pPr lvl="0"/>
            <a:r>
              <a:rPr lang="en-GB" sz="1050" dirty="0" smtClean="0">
                <a:solidFill>
                  <a:prstClr val="black"/>
                </a:solidFill>
                <a:cs typeface="Arial" panose="020B0604020202020204" pitchFamily="34" charset="0"/>
                <a:hlinkClick r:id="rId3">
                  <a:extLst>
                    <a:ext uri="{A12FA001-AC4F-418D-AE19-62706E023703}">
                      <ahyp:hlinkClr xmlns:lc="http://schemas.openxmlformats.org/drawingml/2006/lockedCanvas" xmlns:ahyp="http://schemas.microsoft.com/office/drawing/2018/hyperlinkcolor" xmlns="" val="tx"/>
                    </a:ext>
                  </a:extLst>
                </a:hlinkClick>
              </a:rPr>
              <a:t>https</a:t>
            </a:r>
            <a:r>
              <a:rPr lang="en-GB" sz="1050" dirty="0">
                <a:solidFill>
                  <a:prstClr val="black"/>
                </a:solidFill>
                <a:cs typeface="Arial" panose="020B0604020202020204" pitchFamily="34" charset="0"/>
                <a:hlinkClick r:id="rId3">
                  <a:extLst>
                    <a:ext uri="{A12FA001-AC4F-418D-AE19-62706E023703}">
                      <ahyp:hlinkClr xmlns:lc="http://schemas.openxmlformats.org/drawingml/2006/lockedCanvas" xmlns:ahyp="http://schemas.microsoft.com/office/drawing/2018/hyperlinkcolor" xmlns="" val="tx"/>
                    </a:ext>
                  </a:extLst>
                </a:hlinkClick>
              </a:rPr>
              <a:t>://</a:t>
            </a:r>
            <a:r>
              <a:rPr lang="en-GB" sz="1050" dirty="0" smtClean="0">
                <a:solidFill>
                  <a:prstClr val="black"/>
                </a:solidFill>
                <a:cs typeface="Arial" panose="020B0604020202020204" pitchFamily="34" charset="0"/>
                <a:hlinkClick r:id="rId3">
                  <a:extLst>
                    <a:ext uri="{A12FA001-AC4F-418D-AE19-62706E023703}">
                      <ahyp:hlinkClr xmlns:lc="http://schemas.openxmlformats.org/drawingml/2006/lockedCanvas" xmlns:ahyp="http://schemas.microsoft.com/office/drawing/2018/hyperlinkcolor" xmlns="" val="tx"/>
                    </a:ext>
                  </a:extLst>
                </a:hlinkClick>
              </a:rPr>
              <a:t>doi.org/10.1093/jtm/taz026</a:t>
            </a:r>
            <a:endParaRPr lang="sr" sz="1050" dirty="0">
              <a:cs typeface="Arial" panose="020B0604020202020204" pitchFamily="34" charset="0"/>
            </a:endParaRPr>
          </a:p>
        </p:txBody>
      </p:sp>
      <p:sp>
        <p:nvSpPr>
          <p:cNvPr id="5" name="TextBox 4">
            <a:extLst>
              <a:ext uri="{FF2B5EF4-FFF2-40B4-BE49-F238E27FC236}">
                <a16:creationId xmlns:a16="http://schemas.microsoft.com/office/drawing/2014/main" id="{F57CAE0A-D2ED-BCFB-D2FC-F34884FBC08C}"/>
              </a:ext>
            </a:extLst>
          </p:cNvPr>
          <p:cNvSpPr txBox="1"/>
          <p:nvPr/>
        </p:nvSpPr>
        <p:spPr>
          <a:xfrm>
            <a:off x="7986000" y="1449000"/>
            <a:ext cx="4815000" cy="523220"/>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26. </a:t>
            </a:r>
            <a:r>
              <a:rPr lang="en-US" sz="1400" i="1" dirty="0" err="1">
                <a:solidFill>
                  <a:srgbClr val="0070C0"/>
                </a:solidFill>
                <a:cs typeface="Arial" panose="020B0604020202020204" pitchFamily="34" charset="0"/>
              </a:rPr>
              <a:t>Interno</a:t>
            </a:r>
            <a:r>
              <a:rPr lang="en-US" sz="1400" i="1" dirty="0">
                <a:solidFill>
                  <a:srgbClr val="0070C0"/>
                </a:solidFill>
                <a:cs typeface="Arial" panose="020B0604020202020204" pitchFamily="34" charset="0"/>
              </a:rPr>
              <a:t> </a:t>
            </a:r>
            <a:r>
              <a:rPr lang="en-US" sz="1400" i="1" dirty="0" err="1" smtClean="0">
                <a:solidFill>
                  <a:srgbClr val="0070C0"/>
                </a:solidFill>
                <a:cs typeface="Arial" panose="020B0604020202020204" pitchFamily="34" charset="0"/>
              </a:rPr>
              <a:t>raseljavanje</a:t>
            </a:r>
            <a:r>
              <a:rPr lang="hu-HU" sz="1400" i="1" dirty="0" smtClean="0">
                <a:solidFill>
                  <a:srgbClr val="0070C0"/>
                </a:solidFill>
                <a:cs typeface="Arial" panose="020B0604020202020204" pitchFamily="34" charset="0"/>
              </a:rPr>
              <a:t/>
            </a:r>
            <a:br>
              <a:rPr lang="hu-HU" sz="1400" i="1" dirty="0" smtClean="0">
                <a:solidFill>
                  <a:srgbClr val="0070C0"/>
                </a:solidFill>
                <a:cs typeface="Arial" panose="020B0604020202020204" pitchFamily="34" charset="0"/>
              </a:rPr>
            </a:br>
            <a:r>
              <a:rPr lang="en-US" sz="1400" i="1" dirty="0" smtClean="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usled</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ekoloških</a:t>
            </a:r>
            <a:r>
              <a:rPr lang="en-US" sz="1400" i="1" dirty="0">
                <a:solidFill>
                  <a:srgbClr val="0070C0"/>
                </a:solidFill>
                <a:cs typeface="Arial" panose="020B0604020202020204" pitchFamily="34" charset="0"/>
              </a:rPr>
              <a:t> </a:t>
            </a:r>
            <a:r>
              <a:rPr lang="en-US" sz="1400" i="1" dirty="0" err="1" smtClean="0">
                <a:solidFill>
                  <a:srgbClr val="0070C0"/>
                </a:solidFill>
                <a:cs typeface="Arial" panose="020B0604020202020204" pitchFamily="34" charset="0"/>
              </a:rPr>
              <a:t>katastrofa</a:t>
            </a:r>
            <a:r>
              <a:rPr lang="hu-HU" sz="1400" i="1" dirty="0" smtClean="0">
                <a:solidFill>
                  <a:srgbClr val="0070C0"/>
                </a:solidFill>
                <a:cs typeface="Arial" panose="020B0604020202020204" pitchFamily="34" charset="0"/>
              </a:rPr>
              <a:t> </a:t>
            </a:r>
            <a:r>
              <a:rPr lang="en-US" sz="1400" i="1" dirty="0" smtClean="0">
                <a:solidFill>
                  <a:srgbClr val="0070C0"/>
                </a:solidFill>
                <a:cs typeface="Arial" panose="020B0604020202020204" pitchFamily="34" charset="0"/>
              </a:rPr>
              <a:t>2017</a:t>
            </a:r>
            <a:r>
              <a:rPr lang="en-US" sz="1400" i="1" dirty="0">
                <a:solidFill>
                  <a:srgbClr val="0070C0"/>
                </a:solidFill>
                <a:cs typeface="Arial" panose="020B0604020202020204" pitchFamily="34" charset="0"/>
              </a:rPr>
              <a:t>.</a:t>
            </a:r>
          </a:p>
        </p:txBody>
      </p:sp>
      <p:sp>
        <p:nvSpPr>
          <p:cNvPr id="7" name="TextBox 6">
            <a:extLst>
              <a:ext uri="{FF2B5EF4-FFF2-40B4-BE49-F238E27FC236}">
                <a16:creationId xmlns:a16="http://schemas.microsoft.com/office/drawing/2014/main" id="{D02A1B48-3D5C-6CB8-59D4-78E6CE7342E5}"/>
              </a:ext>
            </a:extLst>
          </p:cNvPr>
          <p:cNvSpPr txBox="1"/>
          <p:nvPr/>
        </p:nvSpPr>
        <p:spPr>
          <a:xfrm>
            <a:off x="335999" y="111940"/>
            <a:ext cx="11268573" cy="492443"/>
          </a:xfrm>
          <a:prstGeom prst="rect">
            <a:avLst/>
          </a:prstGeom>
          <a:noFill/>
        </p:spPr>
        <p:txBody>
          <a:bodyPr wrap="square" rtlCol="0">
            <a:spAutoFit/>
          </a:bodyPr>
          <a:lstStyle/>
          <a:p>
            <a:r>
              <a:rPr lang="nb-NO" sz="2600" b="1" dirty="0" smtClean="0"/>
              <a:t>Infektivne </a:t>
            </a:r>
            <a:r>
              <a:rPr lang="nb-NO" sz="2600" b="1" dirty="0"/>
              <a:t>kožne bolesti (isključujući kožne bolesti koje se prenose vektorima) </a:t>
            </a:r>
          </a:p>
        </p:txBody>
      </p:sp>
    </p:spTree>
    <p:extLst>
      <p:ext uri="{BB962C8B-B14F-4D97-AF65-F5344CB8AC3E}">
        <p14:creationId xmlns:p14="http://schemas.microsoft.com/office/powerpoint/2010/main" val="33934697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4159292512"/>
              </p:ext>
            </p:extLst>
          </p:nvPr>
        </p:nvGraphicFramePr>
        <p:xfrm>
          <a:off x="336001" y="533098"/>
          <a:ext cx="11507297" cy="5591890"/>
        </p:xfrm>
        <a:graphic>
          <a:graphicData uri="http://schemas.openxmlformats.org/drawingml/2006/table">
            <a:tbl>
              <a:tblPr>
                <a:tableStyleId>{5C22544A-7EE6-4342-B048-85BDC9FD1C3A}</a:tableStyleId>
              </a:tblPr>
              <a:tblGrid>
                <a:gridCol w="1440001">
                  <a:extLst>
                    <a:ext uri="{9D8B030D-6E8A-4147-A177-3AD203B41FA5}">
                      <a16:colId xmlns:a16="http://schemas.microsoft.com/office/drawing/2014/main" val="2497409396"/>
                    </a:ext>
                  </a:extLst>
                </a:gridCol>
                <a:gridCol w="3150000">
                  <a:extLst>
                    <a:ext uri="{9D8B030D-6E8A-4147-A177-3AD203B41FA5}">
                      <a16:colId xmlns:a16="http://schemas.microsoft.com/office/drawing/2014/main" val="3440800795"/>
                    </a:ext>
                  </a:extLst>
                </a:gridCol>
                <a:gridCol w="2790000">
                  <a:extLst>
                    <a:ext uri="{9D8B030D-6E8A-4147-A177-3AD203B41FA5}">
                      <a16:colId xmlns:a16="http://schemas.microsoft.com/office/drawing/2014/main" val="509933588"/>
                    </a:ext>
                  </a:extLst>
                </a:gridCol>
                <a:gridCol w="4127296">
                  <a:extLst>
                    <a:ext uri="{9D8B030D-6E8A-4147-A177-3AD203B41FA5}">
                      <a16:colId xmlns:a16="http://schemas.microsoft.com/office/drawing/2014/main" val="879713380"/>
                    </a:ext>
                  </a:extLst>
                </a:gridCol>
              </a:tblGrid>
              <a:tr h="503382">
                <a:tc>
                  <a:txBody>
                    <a:bodyPr/>
                    <a:lstStyle/>
                    <a:p>
                      <a:pPr algn="ctr" rtl="0" fontAlgn="t"/>
                      <a:r>
                        <a:rPr lang="sr" sz="1600" b="1" u="none" strike="noStrike" dirty="0" smtClean="0">
                          <a:solidFill>
                            <a:srgbClr val="0070C0"/>
                          </a:solidFill>
                          <a:effectLst/>
                          <a:latin typeface="+mn-lt"/>
                        </a:rPr>
                        <a:t>Bolest</a:t>
                      </a:r>
                      <a:endParaRPr lang="en-IE" sz="1600" b="1" i="0" u="none" strike="noStrike" dirty="0">
                        <a:solidFill>
                          <a:srgbClr val="0070C0"/>
                        </a:solidFill>
                        <a:effectLst/>
                        <a:latin typeface="+mn-lt"/>
                      </a:endParaRPr>
                    </a:p>
                  </a:txBody>
                  <a:tcPr marL="6757" marR="6757" marT="6757" marB="0" anchor="ctr"/>
                </a:tc>
                <a:tc>
                  <a:txBody>
                    <a:bodyPr/>
                    <a:lstStyle/>
                    <a:p>
                      <a:pPr algn="ctr" rtl="0" fontAlgn="t"/>
                      <a:r>
                        <a:rPr lang="sr" sz="1600" b="1" i="0" u="none" strike="noStrike" dirty="0" smtClean="0">
                          <a:solidFill>
                            <a:srgbClr val="0070C0"/>
                          </a:solidFill>
                          <a:effectLst/>
                          <a:latin typeface="+mn-lt"/>
                        </a:rPr>
                        <a:t>Faktor(i) klimatskih promena koji utiču</a:t>
                      </a:r>
                      <a:r>
                        <a:rPr lang="sr" sz="1600" b="1" i="0" u="none" strike="noStrike" baseline="0" dirty="0" smtClean="0">
                          <a:solidFill>
                            <a:srgbClr val="0070C0"/>
                          </a:solidFill>
                          <a:effectLst/>
                          <a:latin typeface="+mn-lt"/>
                        </a:rPr>
                        <a:t> na bolesti</a:t>
                      </a:r>
                      <a:endParaRPr lang="sr" sz="1600" b="1" i="0" u="none" strike="noStrike" dirty="0">
                        <a:solidFill>
                          <a:srgbClr val="0070C0"/>
                        </a:solidFill>
                        <a:effectLst/>
                        <a:latin typeface="+mn-lt"/>
                      </a:endParaRPr>
                    </a:p>
                  </a:txBody>
                  <a:tcPr marL="6757" marR="6757" marT="6757" marB="0" anchor="ctr"/>
                </a:tc>
                <a:tc>
                  <a:txBody>
                    <a:bodyPr/>
                    <a:lstStyle/>
                    <a:p>
                      <a:pPr algn="ctr" rtl="0" fontAlgn="t"/>
                      <a:r>
                        <a:rPr lang="sr" sz="1600" b="1" i="0" u="none" strike="noStrike" dirty="0" smtClean="0">
                          <a:solidFill>
                            <a:srgbClr val="0070C0"/>
                          </a:solidFill>
                          <a:effectLst/>
                          <a:latin typeface="+mn-lt"/>
                        </a:rPr>
                        <a:t>Ishod/predviđeni</a:t>
                      </a:r>
                      <a:r>
                        <a:rPr lang="sr" sz="1600" b="1" i="0" u="none" strike="noStrike" baseline="0" dirty="0" smtClean="0">
                          <a:solidFill>
                            <a:srgbClr val="0070C0"/>
                          </a:solidFill>
                          <a:effectLst/>
                          <a:latin typeface="+mn-lt"/>
                        </a:rPr>
                        <a:t> efekat </a:t>
                      </a:r>
                      <a:r>
                        <a:rPr lang="sr" sz="1600" b="1" i="0" u="none" strike="noStrike" dirty="0" smtClean="0">
                          <a:solidFill>
                            <a:srgbClr val="0070C0"/>
                          </a:solidFill>
                          <a:effectLst/>
                          <a:latin typeface="+mn-lt"/>
                        </a:rPr>
                        <a:t>na bolest</a:t>
                      </a:r>
                      <a:endParaRPr lang="en-IE" sz="1600" b="1" i="0" u="none" strike="noStrike" dirty="0">
                        <a:solidFill>
                          <a:srgbClr val="0070C0"/>
                        </a:solidFill>
                        <a:effectLst/>
                        <a:latin typeface="+mn-lt"/>
                      </a:endParaRPr>
                    </a:p>
                  </a:txBody>
                  <a:tcPr marL="6757" marR="6757" marT="6757" marB="0" anchor="ctr"/>
                </a:tc>
                <a:tc>
                  <a:txBody>
                    <a:bodyPr/>
                    <a:lstStyle/>
                    <a:p>
                      <a:pPr algn="ctr" rtl="0" fontAlgn="t"/>
                      <a:r>
                        <a:rPr lang="sr" sz="1600" b="1" i="0" u="none" strike="noStrike" dirty="0" smtClean="0">
                          <a:solidFill>
                            <a:srgbClr val="0070C0"/>
                          </a:solidFill>
                          <a:effectLst/>
                          <a:latin typeface="+mn-lt"/>
                        </a:rPr>
                        <a:t>Referenca</a:t>
                      </a:r>
                      <a:endParaRPr lang="en-IE" sz="16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502520">
                <a:tc>
                  <a:txBody>
                    <a:bodyPr/>
                    <a:lstStyle/>
                    <a:p>
                      <a:pPr algn="l" rtl="0" fontAlgn="ctr"/>
                      <a:r>
                        <a:rPr lang="sr" sz="1300" b="0" i="0" u="none" strike="noStrike" dirty="0" smtClean="0">
                          <a:solidFill>
                            <a:srgbClr val="0F2940"/>
                          </a:solidFill>
                          <a:effectLst/>
                          <a:latin typeface="+mn-lt"/>
                          <a:cs typeface="Arial" panose="020B0604020202020204" pitchFamily="34" charset="0"/>
                        </a:rPr>
                        <a:t>Herpes simpleks</a:t>
                      </a:r>
                      <a:endParaRPr lang="sr" sz="13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en-US" sz="1300" b="0" i="0" u="none" strike="noStrike" dirty="0" err="1" smtClean="0">
                          <a:solidFill>
                            <a:srgbClr val="000000"/>
                          </a:solidFill>
                          <a:effectLst/>
                          <a:latin typeface="+mn-lt"/>
                        </a:rPr>
                        <a:t>Izlaganje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suncu</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stres</a:t>
                      </a:r>
                      <a:r>
                        <a:rPr lang="en-US" sz="1300" b="0" i="0" u="none" strike="noStrike" dirty="0" smtClean="0">
                          <a:solidFill>
                            <a:srgbClr val="000000"/>
                          </a:solidFill>
                          <a:effectLst/>
                          <a:latin typeface="+mn-lt"/>
                        </a:rPr>
                        <a:t> od </a:t>
                      </a:r>
                      <a:r>
                        <a:rPr lang="en-US" sz="1300" b="0" i="0" u="none" strike="noStrike" dirty="0" err="1" smtClean="0">
                          <a:solidFill>
                            <a:srgbClr val="000000"/>
                          </a:solidFill>
                          <a:effectLst/>
                          <a:latin typeface="+mn-lt"/>
                        </a:rPr>
                        <a:t>ekstremnih</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vremenskih</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prilika</a:t>
                      </a:r>
                      <a:endParaRPr lang="en-US" sz="1300" b="0" i="0" u="none" strike="noStrike" dirty="0">
                        <a:solidFill>
                          <a:srgbClr val="000000"/>
                        </a:solidFill>
                        <a:effectLst/>
                        <a:latin typeface="+mn-lt"/>
                      </a:endParaRPr>
                    </a:p>
                  </a:txBody>
                  <a:tcPr marL="6757" marR="6757" marT="6757" marB="0" anchor="ctr"/>
                </a:tc>
                <a:tc>
                  <a:txBody>
                    <a:bodyPr/>
                    <a:lstStyle/>
                    <a:p>
                      <a:pPr algn="ctr" rtl="0" fontAlgn="t"/>
                      <a:r>
                        <a:rPr lang="en-US" sz="1300" b="0" i="0" u="none" strike="noStrike" dirty="0" err="1" smtClean="0">
                          <a:solidFill>
                            <a:srgbClr val="000000"/>
                          </a:solidFill>
                          <a:effectLst/>
                          <a:latin typeface="+mn-lt"/>
                        </a:rPr>
                        <a:t>Razbuktavanje</a:t>
                      </a:r>
                      <a:r>
                        <a:rPr lang="en-US" sz="1300" b="0" i="0" u="none" strike="noStrike" dirty="0" smtClean="0">
                          <a:solidFill>
                            <a:srgbClr val="000000"/>
                          </a:solidFill>
                          <a:effectLst/>
                          <a:latin typeface="+mn-lt"/>
                        </a:rPr>
                        <a:t>/</a:t>
                      </a:r>
                      <a:r>
                        <a:rPr lang="en-US" sz="1300" b="0" i="0" u="none" strike="noStrike" dirty="0" err="1" smtClean="0">
                          <a:solidFill>
                            <a:srgbClr val="000000"/>
                          </a:solidFill>
                          <a:effectLst/>
                          <a:latin typeface="+mn-lt"/>
                        </a:rPr>
                        <a:t>pogoršanje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bolesti</a:t>
                      </a:r>
                      <a:endParaRPr lang="en-US" sz="1300" b="0" i="0" u="none" strike="noStrike" dirty="0">
                        <a:solidFill>
                          <a:srgbClr val="000000"/>
                        </a:solidFill>
                        <a:effectLst/>
                        <a:latin typeface="+mn-lt"/>
                      </a:endParaRPr>
                    </a:p>
                  </a:txBody>
                  <a:tcPr marL="6757" marR="6757" marT="6757" marB="0" anchor="ctr"/>
                </a:tc>
                <a:tc>
                  <a:txBody>
                    <a:bodyPr/>
                    <a:lstStyle/>
                    <a:p>
                      <a:pPr algn="ctr" fontAlgn="t"/>
                      <a:r>
                        <a:rPr lang="pt-BR" sz="1600" b="0" i="0" u="none" strike="noStrike" dirty="0">
                          <a:solidFill>
                            <a:srgbClr val="000000"/>
                          </a:solidFill>
                          <a:effectLst/>
                          <a:latin typeface="+mn-lt"/>
                        </a:rPr>
                        <a:t> </a:t>
                      </a:r>
                      <a:r>
                        <a:rPr lang="pt-BR" sz="1200" b="0" i="0" u="none" strike="noStrike" dirty="0">
                          <a:solidFill>
                            <a:srgbClr val="000000"/>
                          </a:solidFill>
                          <a:effectLst/>
                          <a:latin typeface="+mn-lt"/>
                        </a:rPr>
                        <a:t>S.R. Cuddy </a:t>
                      </a:r>
                      <a:r>
                        <a:rPr lang="pt-BR" sz="1200" b="0" i="1" u="none" strike="noStrike" dirty="0">
                          <a:solidFill>
                            <a:srgbClr val="000000"/>
                          </a:solidFill>
                          <a:effectLst/>
                          <a:latin typeface="+mn-lt"/>
                        </a:rPr>
                        <a:t>et al</a:t>
                      </a:r>
                      <a:r>
                        <a:rPr lang="pt-BR" sz="1200" b="0" i="0" u="none" strike="noStrike" dirty="0">
                          <a:solidFill>
                            <a:srgbClr val="000000"/>
                          </a:solidFill>
                          <a:effectLst/>
                          <a:latin typeface="+mn-lt"/>
                        </a:rPr>
                        <a:t>., eLife, 2020, </a:t>
                      </a:r>
                      <a:r>
                        <a:rPr lang="pt-BR" sz="1200" b="0" i="0" u="sng" strike="noStrike" dirty="0">
                          <a:solidFill>
                            <a:srgbClr val="000000"/>
                          </a:solidFill>
                          <a:effectLst/>
                          <a:latin typeface="+mn-lt"/>
                        </a:rPr>
                        <a:t>9,</a:t>
                      </a:r>
                      <a:r>
                        <a:rPr lang="pt-BR" sz="1200" b="0" i="0" u="none" strike="noStrike" dirty="0">
                          <a:solidFill>
                            <a:srgbClr val="000000"/>
                          </a:solidFill>
                          <a:effectLst/>
                          <a:latin typeface="+mn-lt"/>
                        </a:rPr>
                        <a:t> e58037. </a:t>
                      </a:r>
                      <a:r>
                        <a:rPr lang="pt-BR" sz="1200" b="0" i="0" u="none" strike="noStrike" dirty="0">
                          <a:solidFill>
                            <a:srgbClr val="000000"/>
                          </a:solidFill>
                          <a:effectLst/>
                          <a:latin typeface="+mn-lt"/>
                          <a:hlinkClick r:id="rId2"/>
                        </a:rPr>
                        <a:t>https://doi.org/10.7554/eLife.58037</a:t>
                      </a:r>
                      <a:r>
                        <a:rPr lang="pt-BR" sz="1200" b="0" i="0" u="none" strike="noStrike" dirty="0">
                          <a:solidFill>
                            <a:srgbClr val="000000"/>
                          </a:solidFill>
                          <a:effectLst/>
                          <a:latin typeface="+mn-lt"/>
                        </a:rPr>
                        <a:t> </a:t>
                      </a:r>
                      <a:endParaRPr lang="en-GB"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1302052893"/>
                  </a:ext>
                </a:extLst>
              </a:tr>
              <a:tr h="503382">
                <a:tc>
                  <a:txBody>
                    <a:bodyPr/>
                    <a:lstStyle/>
                    <a:p>
                      <a:pPr algn="l" rtl="0" fontAlgn="ctr"/>
                      <a:r>
                        <a:rPr lang="sr-Latn-RS" sz="1300" b="0" i="0" u="none" strike="noStrike" dirty="0" smtClean="0">
                          <a:solidFill>
                            <a:srgbClr val="0F2940"/>
                          </a:solidFill>
                          <a:effectLst/>
                          <a:latin typeface="+mn-lt"/>
                          <a:cs typeface="Arial" panose="020B0604020202020204" pitchFamily="34" charset="0"/>
                        </a:rPr>
                        <a:t>Gonoreja</a:t>
                      </a:r>
                      <a:endParaRPr lang="en-IE" sz="13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en-US" sz="1300" b="0" i="0" u="none" strike="noStrike" dirty="0" err="1" smtClean="0">
                          <a:solidFill>
                            <a:srgbClr val="3C4245"/>
                          </a:solidFill>
                          <a:effectLst/>
                          <a:latin typeface="+mn-lt"/>
                        </a:rPr>
                        <a:t>Povećanje</a:t>
                      </a:r>
                      <a:r>
                        <a:rPr lang="en-US" sz="1300" b="0" i="0" u="none" strike="noStrike" dirty="0" smtClean="0">
                          <a:solidFill>
                            <a:srgbClr val="3C4245"/>
                          </a:solidFill>
                          <a:effectLst/>
                          <a:latin typeface="+mn-lt"/>
                        </a:rPr>
                        <a:t> temperature, </a:t>
                      </a:r>
                      <a:r>
                        <a:rPr lang="en-US" sz="1300" b="0" i="0" u="none" strike="noStrike" dirty="0" err="1" smtClean="0">
                          <a:solidFill>
                            <a:srgbClr val="3C4245"/>
                          </a:solidFill>
                          <a:effectLst/>
                          <a:latin typeface="+mn-lt"/>
                        </a:rPr>
                        <a:t>migracija</a:t>
                      </a:r>
                      <a:r>
                        <a:rPr lang="en-US" sz="1300" b="0" i="0" u="none" strike="noStrike" dirty="0" smtClean="0">
                          <a:solidFill>
                            <a:srgbClr val="3C4245"/>
                          </a:solidFill>
                          <a:effectLst/>
                          <a:latin typeface="+mn-lt"/>
                        </a:rPr>
                        <a:t> </a:t>
                      </a:r>
                      <a:r>
                        <a:rPr lang="en-US" sz="1300" b="0" i="0" u="none" strike="noStrike" dirty="0" err="1" smtClean="0">
                          <a:solidFill>
                            <a:srgbClr val="3C4245"/>
                          </a:solidFill>
                          <a:effectLst/>
                          <a:latin typeface="+mn-lt"/>
                        </a:rPr>
                        <a:t>ljudi</a:t>
                      </a:r>
                      <a:endParaRPr lang="en-US" sz="1300" b="0" i="0" u="none" strike="noStrike" dirty="0">
                        <a:solidFill>
                          <a:srgbClr val="3C4245"/>
                        </a:solidFill>
                        <a:effectLst/>
                        <a:latin typeface="+mn-lt"/>
                      </a:endParaRPr>
                    </a:p>
                  </a:txBody>
                  <a:tcPr marL="6757" marR="6757" marT="6757" marB="0" anchor="ctr"/>
                </a:tc>
                <a:tc>
                  <a:txBody>
                    <a:bodyPr/>
                    <a:lstStyle/>
                    <a:p>
                      <a:pPr algn="ctr" rtl="0" fontAlgn="t"/>
                      <a:r>
                        <a:rPr lang="en-US" sz="1300" b="0" i="0" u="none" strike="noStrike" dirty="0" err="1" smtClean="0">
                          <a:solidFill>
                            <a:srgbClr val="000000"/>
                          </a:solidFill>
                          <a:effectLst/>
                          <a:latin typeface="+mn-lt"/>
                        </a:rPr>
                        <a:t>Povećanje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broja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slučajeva</a:t>
                      </a:r>
                      <a:endParaRPr lang="en-US" sz="13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R. Suresh, 2021, USFCA Master's Theses, 1382. </a:t>
                      </a:r>
                    </a:p>
                    <a:p>
                      <a:pPr algn="ctr" fontAlgn="t"/>
                      <a:r>
                        <a:rPr lang="en-GB" sz="1200" b="0" i="0" u="none" strike="noStrike" dirty="0">
                          <a:solidFill>
                            <a:srgbClr val="000000"/>
                          </a:solidFill>
                          <a:effectLst/>
                          <a:latin typeface="+mn-lt"/>
                          <a:hlinkClick r:id="rId3"/>
                        </a:rPr>
                        <a:t>https://repository.usfca.edu/thes/1382</a:t>
                      </a:r>
                      <a:r>
                        <a:rPr lang="en-GB" sz="1200" b="0" i="0" u="none" strike="noStrike" dirty="0">
                          <a:solidFill>
                            <a:srgbClr val="000000"/>
                          </a:solidFill>
                          <a:effectLst/>
                          <a:latin typeface="+mn-lt"/>
                        </a:rPr>
                        <a:t>. Accessed 11</a:t>
                      </a:r>
                      <a:r>
                        <a:rPr lang="en-GB" sz="1200" b="0" i="0" u="none" strike="noStrike" baseline="16000" dirty="0">
                          <a:solidFill>
                            <a:srgbClr val="000000"/>
                          </a:solidFill>
                          <a:effectLst/>
                          <a:latin typeface="+mn-lt"/>
                        </a:rPr>
                        <a:t>th</a:t>
                      </a:r>
                      <a:r>
                        <a:rPr lang="en-GB" sz="1200" b="0" i="0" u="none" strike="noStrike" dirty="0">
                          <a:solidFill>
                            <a:srgbClr val="000000"/>
                          </a:solidFill>
                          <a:effectLst/>
                          <a:latin typeface="+mn-lt"/>
                        </a:rPr>
                        <a:t> June 2023</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4096391511"/>
                  </a:ext>
                </a:extLst>
              </a:tr>
              <a:tr h="379256">
                <a:tc>
                  <a:txBody>
                    <a:bodyPr/>
                    <a:lstStyle/>
                    <a:p>
                      <a:pPr algn="l" rtl="0" fontAlgn="ctr"/>
                      <a:r>
                        <a:rPr lang="sr" sz="1300" b="0" i="0" u="none" strike="noStrike" dirty="0" smtClean="0">
                          <a:solidFill>
                            <a:srgbClr val="414841"/>
                          </a:solidFill>
                          <a:effectLst/>
                          <a:latin typeface="+mn-lt"/>
                          <a:cs typeface="Arial" panose="020B0604020202020204" pitchFamily="34" charset="0"/>
                        </a:rPr>
                        <a:t>Impetigo</a:t>
                      </a:r>
                      <a:endParaRPr lang="sr" sz="13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sr" sz="1300" b="0" i="0" u="none" strike="noStrike" dirty="0" smtClean="0">
                          <a:solidFill>
                            <a:srgbClr val="000000"/>
                          </a:solidFill>
                          <a:effectLst/>
                          <a:latin typeface="+mn-lt"/>
                        </a:rPr>
                        <a:t>Poplave</a:t>
                      </a:r>
                      <a:endParaRPr lang="en-IE" sz="13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300" b="0" i="0" u="none" strike="noStrike" dirty="0" err="1" smtClean="0">
                          <a:solidFill>
                            <a:srgbClr val="000000"/>
                          </a:solidFill>
                          <a:effectLst/>
                          <a:latin typeface="+mn-lt"/>
                        </a:rPr>
                        <a:t>Povećanje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broja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slučajeva</a:t>
                      </a:r>
                      <a:endParaRPr lang="en-US" sz="13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E. Parker, J. Climate Change and Health, 2022, </a:t>
                      </a:r>
                      <a:r>
                        <a:rPr lang="en-GB" sz="1200" b="0" i="0" u="sng" strike="noStrike" dirty="0">
                          <a:solidFill>
                            <a:srgbClr val="000000"/>
                          </a:solidFill>
                          <a:effectLst/>
                          <a:latin typeface="+mn-lt"/>
                        </a:rPr>
                        <a:t>8,</a:t>
                      </a:r>
                      <a:r>
                        <a:rPr lang="en-GB" sz="1200" b="0" i="0" u="none" strike="noStrike" dirty="0">
                          <a:solidFill>
                            <a:srgbClr val="000000"/>
                          </a:solidFill>
                          <a:effectLst/>
                          <a:latin typeface="+mn-lt"/>
                        </a:rPr>
                        <a:t> 10016.</a:t>
                      </a:r>
                    </a:p>
                    <a:p>
                      <a:pPr algn="ctr" fontAlgn="t"/>
                      <a:r>
                        <a:rPr lang="en-IE" sz="1200" b="0" i="0" u="none" strike="noStrike" dirty="0">
                          <a:solidFill>
                            <a:srgbClr val="000000"/>
                          </a:solidFill>
                          <a:effectLst/>
                          <a:latin typeface="+mn-lt"/>
                          <a:hlinkClick r:id="rId4"/>
                        </a:rPr>
                        <a:t>https://doi.org/10.1016/j.joclim.2022.100162</a:t>
                      </a:r>
                      <a:r>
                        <a:rPr lang="en-IE"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3547741257"/>
                  </a:ext>
                </a:extLst>
              </a:tr>
              <a:tr h="651136">
                <a:tc>
                  <a:txBody>
                    <a:bodyPr/>
                    <a:lstStyle/>
                    <a:p>
                      <a:pPr algn="l" rtl="0" fontAlgn="ctr"/>
                      <a:r>
                        <a:rPr lang="sr-Latn-RS" sz="1300" b="0" i="0" u="none" strike="noStrike" dirty="0" smtClean="0">
                          <a:solidFill>
                            <a:srgbClr val="414841"/>
                          </a:solidFill>
                          <a:effectLst/>
                          <a:latin typeface="+mn-lt"/>
                          <a:cs typeface="Arial" panose="020B0604020202020204" pitchFamily="34" charset="0"/>
                        </a:rPr>
                        <a:t>Marburg</a:t>
                      </a:r>
                      <a:endParaRPr lang="en-IE" sz="13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en-US" sz="1300" b="0" i="0" u="none" strike="noStrike" dirty="0" err="1" smtClean="0">
                          <a:solidFill>
                            <a:srgbClr val="000000"/>
                          </a:solidFill>
                          <a:effectLst/>
                          <a:latin typeface="+mn-lt"/>
                        </a:rPr>
                        <a:t>Povećanje</a:t>
                      </a:r>
                      <a:r>
                        <a:rPr lang="en-US" sz="1300" b="0" i="0" u="none" strike="noStrike" dirty="0" smtClean="0">
                          <a:solidFill>
                            <a:srgbClr val="000000"/>
                          </a:solidFill>
                          <a:effectLst/>
                          <a:latin typeface="+mn-lt"/>
                        </a:rPr>
                        <a:t> temperature </a:t>
                      </a:r>
                      <a:r>
                        <a:rPr lang="en-US" sz="1300" b="0" i="0" u="none" strike="noStrike" dirty="0" err="1" smtClean="0">
                          <a:solidFill>
                            <a:srgbClr val="000000"/>
                          </a:solidFill>
                          <a:effectLst/>
                          <a:latin typeface="+mn-lt"/>
                        </a:rPr>
                        <a:t>dovodi</a:t>
                      </a:r>
                      <a:r>
                        <a:rPr lang="en-US" sz="1300" b="0" i="0" u="none" strike="noStrike" dirty="0" smtClean="0">
                          <a:solidFill>
                            <a:srgbClr val="000000"/>
                          </a:solidFill>
                          <a:effectLst/>
                          <a:latin typeface="+mn-lt"/>
                        </a:rPr>
                        <a:t> do </a:t>
                      </a:r>
                      <a:r>
                        <a:rPr lang="en-US" sz="1300" b="0" i="0" u="none" strike="noStrike" dirty="0" err="1" smtClean="0">
                          <a:solidFill>
                            <a:srgbClr val="000000"/>
                          </a:solidFill>
                          <a:effectLst/>
                          <a:latin typeface="+mn-lt"/>
                        </a:rPr>
                        <a:t>širenja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životinja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domaćina</a:t>
                      </a:r>
                      <a:endParaRPr lang="en-US" sz="1300" b="0" i="0" u="none" strike="noStrike" dirty="0">
                        <a:solidFill>
                          <a:srgbClr val="000000"/>
                        </a:solidFill>
                        <a:effectLst/>
                        <a:latin typeface="+mn-lt"/>
                      </a:endParaRPr>
                    </a:p>
                  </a:txBody>
                  <a:tcPr marL="6757" marR="6757" marT="6757" marB="0" anchor="ctr"/>
                </a:tc>
                <a:tc>
                  <a:txBody>
                    <a:bodyPr/>
                    <a:lstStyle/>
                    <a:p>
                      <a:pPr algn="ctr" rtl="0" fontAlgn="t"/>
                      <a:r>
                        <a:rPr lang="en-US" sz="1300" b="0" i="0" u="none" strike="noStrike" dirty="0" err="1" smtClean="0">
                          <a:solidFill>
                            <a:srgbClr val="000000"/>
                          </a:solidFill>
                          <a:effectLst/>
                          <a:latin typeface="+mn-lt"/>
                        </a:rPr>
                        <a:t>Geografsko</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širenje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bolesti</a:t>
                      </a:r>
                      <a:r>
                        <a:rPr lang="en-US" sz="1300" b="0" i="0" u="none" strike="noStrike" dirty="0" smtClean="0">
                          <a:solidFill>
                            <a:srgbClr val="000000"/>
                          </a:solidFill>
                          <a:effectLst/>
                          <a:latin typeface="+mn-lt"/>
                        </a:rPr>
                        <a:t> </a:t>
                      </a:r>
                      <a:endParaRPr lang="en-US" sz="13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F. </a:t>
                      </a:r>
                      <a:r>
                        <a:rPr lang="en-GB" sz="1200" b="0" i="0" u="none" strike="noStrike" dirty="0" err="1">
                          <a:solidFill>
                            <a:srgbClr val="000000"/>
                          </a:solidFill>
                          <a:effectLst/>
                          <a:latin typeface="+mn-lt"/>
                        </a:rPr>
                        <a:t>Kritz</a:t>
                      </a:r>
                      <a:r>
                        <a:rPr lang="en-GB" sz="1200" b="0" i="0" u="none" strike="noStrike" dirty="0">
                          <a:solidFill>
                            <a:srgbClr val="000000"/>
                          </a:solidFill>
                          <a:effectLst/>
                          <a:latin typeface="+mn-lt"/>
                        </a:rPr>
                        <a:t>, </a:t>
                      </a:r>
                      <a:r>
                        <a:rPr lang="en-GB" sz="1200" b="0" i="0" u="none" strike="noStrike" dirty="0">
                          <a:solidFill>
                            <a:srgbClr val="000000"/>
                          </a:solidFill>
                          <a:effectLst/>
                          <a:latin typeface="+mn-lt"/>
                          <a:hlinkClick r:id="rId5"/>
                        </a:rPr>
                        <a:t>https://www.wbur.org/npr/1167093290/theres-a-second-outbreak-of-marburg-virus-in-africa-climate-change-could-be-a-fa</a:t>
                      </a:r>
                      <a:r>
                        <a:rPr lang="en-GB" sz="1200" b="0" i="0" u="none" strike="noStrike" dirty="0">
                          <a:solidFill>
                            <a:srgbClr val="000000"/>
                          </a:solidFill>
                          <a:effectLst/>
                          <a:latin typeface="+mn-lt"/>
                        </a:rPr>
                        <a:t>  Accessed 11</a:t>
                      </a:r>
                      <a:r>
                        <a:rPr lang="en-GB" sz="1200" b="0" i="0" u="none" strike="noStrike" baseline="16000" dirty="0">
                          <a:solidFill>
                            <a:srgbClr val="000000"/>
                          </a:solidFill>
                          <a:effectLst/>
                          <a:latin typeface="+mn-lt"/>
                        </a:rPr>
                        <a:t>th</a:t>
                      </a:r>
                      <a:r>
                        <a:rPr lang="en-GB" sz="1200" b="0" i="0" u="none" strike="noStrike" dirty="0">
                          <a:solidFill>
                            <a:srgbClr val="000000"/>
                          </a:solidFill>
                          <a:effectLst/>
                          <a:latin typeface="+mn-lt"/>
                        </a:rPr>
                        <a:t> June 2023 </a:t>
                      </a:r>
                    </a:p>
                  </a:txBody>
                  <a:tcPr marL="6757" marR="6757" marT="6757" marB="0" anchor="ctr"/>
                </a:tc>
                <a:extLst>
                  <a:ext uri="{0D108BD9-81ED-4DB2-BD59-A6C34878D82A}">
                    <a16:rowId xmlns:a16="http://schemas.microsoft.com/office/drawing/2014/main" val="3054579435"/>
                  </a:ext>
                </a:extLst>
              </a:tr>
              <a:tr h="751634">
                <a:tc>
                  <a:txBody>
                    <a:bodyPr/>
                    <a:lstStyle/>
                    <a:p>
                      <a:pPr algn="l" rtl="0" fontAlgn="ctr"/>
                      <a:r>
                        <a:rPr lang="sr-Latn-RS" sz="1300" b="0" i="0" u="none" strike="noStrike" dirty="0" smtClean="0">
                          <a:solidFill>
                            <a:srgbClr val="414841"/>
                          </a:solidFill>
                          <a:effectLst/>
                          <a:latin typeface="+mn-lt"/>
                          <a:cs typeface="Arial" panose="020B0604020202020204" pitchFamily="34" charset="0"/>
                        </a:rPr>
                        <a:t>Majmunske boginje</a:t>
                      </a:r>
                      <a:endParaRPr lang="en-IE" sz="13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en-US" sz="1300" b="0" i="0" u="none" strike="noStrike" dirty="0" err="1" smtClean="0">
                          <a:solidFill>
                            <a:srgbClr val="000000"/>
                          </a:solidFill>
                          <a:effectLst/>
                          <a:latin typeface="+mn-lt"/>
                        </a:rPr>
                        <a:t>Prirodna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promena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zemljišnog</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pokrivača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i</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krčenje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šuma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dovode</a:t>
                      </a:r>
                      <a:r>
                        <a:rPr lang="en-US" sz="1300" b="0" i="0" u="none" strike="noStrike" dirty="0" smtClean="0">
                          <a:solidFill>
                            <a:srgbClr val="000000"/>
                          </a:solidFill>
                          <a:effectLst/>
                          <a:latin typeface="+mn-lt"/>
                        </a:rPr>
                        <a:t> do </a:t>
                      </a:r>
                      <a:r>
                        <a:rPr lang="en-US" sz="1300" b="0" i="0" u="none" strike="noStrike" dirty="0" err="1" smtClean="0">
                          <a:solidFill>
                            <a:srgbClr val="000000"/>
                          </a:solidFill>
                          <a:effectLst/>
                          <a:latin typeface="+mn-lt"/>
                        </a:rPr>
                        <a:t>povećanog</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kontakta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između</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ljudi</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i</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životinja</a:t>
                      </a:r>
                      <a:r>
                        <a:rPr lang="en-US" sz="1300" b="0" i="0" u="none" strike="noStrike" dirty="0" smtClean="0">
                          <a:solidFill>
                            <a:srgbClr val="000000"/>
                          </a:solidFill>
                          <a:effectLst/>
                          <a:latin typeface="+mn-lt"/>
                        </a:rPr>
                        <a:t> </a:t>
                      </a:r>
                      <a:endParaRPr lang="en-US" sz="13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300" b="0" i="0" u="none" strike="noStrike" dirty="0" err="1" smtClean="0">
                          <a:solidFill>
                            <a:srgbClr val="000000"/>
                          </a:solidFill>
                          <a:effectLst/>
                          <a:latin typeface="+mn-lt"/>
                        </a:rPr>
                        <a:t>Geografsko</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širenje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bolesti</a:t>
                      </a:r>
                      <a:r>
                        <a:rPr lang="en-US" sz="1300" b="0" i="0" u="none" strike="noStrike" dirty="0" smtClean="0">
                          <a:solidFill>
                            <a:srgbClr val="000000"/>
                          </a:solidFill>
                          <a:effectLst/>
                          <a:latin typeface="+mn-lt"/>
                        </a:rPr>
                        <a:t> </a:t>
                      </a:r>
                      <a:endParaRPr lang="en-US" sz="1300" b="0" i="0" u="none" strike="noStrike" dirty="0">
                        <a:solidFill>
                          <a:srgbClr val="000000"/>
                        </a:solidFill>
                        <a:effectLst/>
                        <a:latin typeface="+mn-lt"/>
                      </a:endParaRPr>
                    </a:p>
                  </a:txBody>
                  <a:tcPr marL="9525" marR="9525" marT="9525" marB="0" anchor="ctr"/>
                </a:tc>
                <a:tc>
                  <a:txBody>
                    <a:bodyPr/>
                    <a:lstStyle/>
                    <a:p>
                      <a:pPr algn="ctr" fontAlgn="t"/>
                      <a:r>
                        <a:rPr lang="en-GB" sz="1200" b="0" i="0" u="none" strike="noStrike" dirty="0">
                          <a:solidFill>
                            <a:srgbClr val="000000"/>
                          </a:solidFill>
                          <a:effectLst/>
                          <a:latin typeface="Calibri" panose="020F0502020204030204" pitchFamily="34" charset="0"/>
                        </a:rPr>
                        <a:t>B. Hugh et al., </a:t>
                      </a:r>
                      <a:r>
                        <a:rPr lang="en-GB" sz="1200" b="0" i="0" u="none" strike="noStrike" dirty="0">
                          <a:solidFill>
                            <a:srgbClr val="000000"/>
                          </a:solidFill>
                          <a:effectLst/>
                          <a:latin typeface="Calibri" panose="020F0502020204030204" pitchFamily="34" charset="0"/>
                          <a:hlinkClick r:id="rId6"/>
                        </a:rPr>
                        <a:t>https://climateandsecurity.org/2022/09/monkeypox-and-the-convergence-of-climate-ecological-and-biological-security-risks/</a:t>
                      </a:r>
                      <a:r>
                        <a:rPr lang="en-GB" sz="1200" b="0" i="0" u="none" strike="noStrike" dirty="0">
                          <a:solidFill>
                            <a:srgbClr val="000000"/>
                          </a:solidFill>
                          <a:effectLst/>
                          <a:latin typeface="Calibri" panose="020F0502020204030204" pitchFamily="34" charset="0"/>
                        </a:rPr>
                        <a:t> Accessed 11</a:t>
                      </a:r>
                      <a:r>
                        <a:rPr lang="en-GB" sz="1200" b="0" i="0" u="none" strike="noStrike" baseline="16000" dirty="0">
                          <a:solidFill>
                            <a:srgbClr val="000000"/>
                          </a:solidFill>
                          <a:effectLst/>
                          <a:latin typeface="Calibri" panose="020F0502020204030204" pitchFamily="34" charset="0"/>
                        </a:rPr>
                        <a:t>th</a:t>
                      </a:r>
                      <a:r>
                        <a:rPr lang="en-GB" sz="1200" b="0" i="0" u="none" strike="noStrike" dirty="0">
                          <a:solidFill>
                            <a:srgbClr val="000000"/>
                          </a:solidFill>
                          <a:effectLst/>
                          <a:latin typeface="Calibri" panose="020F0502020204030204" pitchFamily="34" charset="0"/>
                        </a:rPr>
                        <a:t> June 2023 </a:t>
                      </a:r>
                      <a:endParaRPr lang="en-IE" sz="1200" b="0" i="0" u="none" strike="noStrike" dirty="0">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2792473928"/>
                  </a:ext>
                </a:extLst>
              </a:tr>
              <a:tr h="506200">
                <a:tc>
                  <a:txBody>
                    <a:bodyPr/>
                    <a:lstStyle/>
                    <a:p>
                      <a:pPr algn="l" rtl="0" fontAlgn="ctr"/>
                      <a:r>
                        <a:rPr lang="sr-Latn-RS" sz="1300" b="0" i="0" u="none" strike="noStrike" dirty="0" smtClean="0">
                          <a:solidFill>
                            <a:srgbClr val="414841"/>
                          </a:solidFill>
                          <a:effectLst/>
                          <a:latin typeface="+mn-lt"/>
                          <a:cs typeface="Arial" panose="020B0604020202020204" pitchFamily="34" charset="0"/>
                        </a:rPr>
                        <a:t>Lišaj (</a:t>
                      </a:r>
                      <a:r>
                        <a:rPr lang="sr-Latn-RS" sz="1300" b="0" i="1" u="none" strike="noStrike" dirty="0" smtClean="0">
                          <a:solidFill>
                            <a:srgbClr val="414841"/>
                          </a:solidFill>
                          <a:effectLst/>
                          <a:latin typeface="+mn-lt"/>
                          <a:cs typeface="Arial" panose="020B0604020202020204" pitchFamily="34" charset="0"/>
                        </a:rPr>
                        <a:t>Tinea corporis</a:t>
                      </a:r>
                      <a:r>
                        <a:rPr lang="sr-Latn-RS" sz="1300" b="0" i="0" u="none" strike="noStrike" dirty="0" smtClean="0">
                          <a:solidFill>
                            <a:srgbClr val="414841"/>
                          </a:solidFill>
                          <a:effectLst/>
                          <a:latin typeface="+mn-lt"/>
                          <a:cs typeface="Arial" panose="020B0604020202020204" pitchFamily="34" charset="0"/>
                        </a:rPr>
                        <a:t>)</a:t>
                      </a:r>
                      <a:endParaRPr lang="sr" sz="13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it-IT" sz="1300" b="0" i="0" u="none" strike="noStrike" dirty="0" smtClean="0">
                          <a:solidFill>
                            <a:srgbClr val="000000"/>
                          </a:solidFill>
                          <a:effectLst/>
                          <a:latin typeface="+mn-lt"/>
                        </a:rPr>
                        <a:t>Povećana temperatura i vlažnost, poplava</a:t>
                      </a:r>
                      <a:endParaRPr lang="it-IT" sz="13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300" b="0" i="0" u="none" strike="noStrike" dirty="0" err="1" smtClean="0">
                          <a:solidFill>
                            <a:srgbClr val="000000"/>
                          </a:solidFill>
                          <a:effectLst/>
                          <a:latin typeface="+mn-lt"/>
                        </a:rPr>
                        <a:t>Povećanje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broja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slučajeva</a:t>
                      </a:r>
                      <a:endParaRPr lang="en-US" sz="1300" b="0" i="0" u="none" strike="noStrike" dirty="0" smtClean="0">
                        <a:solidFill>
                          <a:srgbClr val="000000"/>
                        </a:solidFill>
                        <a:effectLst/>
                        <a:latin typeface="+mn-lt"/>
                      </a:endParaRPr>
                    </a:p>
                  </a:txBody>
                  <a:tcPr marL="6757" marR="6757" marT="6757" marB="0" anchor="ctr"/>
                </a:tc>
                <a:tc>
                  <a:txBody>
                    <a:bodyPr/>
                    <a:lstStyle/>
                    <a:p>
                      <a:pPr marL="228600" indent="-228600" algn="ctr" fontAlgn="t">
                        <a:buAutoNum type="alphaUcPeriod"/>
                      </a:pPr>
                      <a:r>
                        <a:rPr lang="en-GB" sz="1200" b="0" i="0" u="none" strike="noStrike" dirty="0" err="1">
                          <a:solidFill>
                            <a:srgbClr val="000000"/>
                          </a:solidFill>
                          <a:effectLst/>
                          <a:latin typeface="+mn-lt"/>
                        </a:rPr>
                        <a:t>Gadre</a:t>
                      </a:r>
                      <a:r>
                        <a:rPr lang="en-GB" sz="1200" b="0" i="0" u="none" strike="noStrike" dirty="0">
                          <a:solidFill>
                            <a:srgbClr val="000000"/>
                          </a:solidFill>
                          <a:effectLst/>
                          <a:latin typeface="+mn-lt"/>
                        </a:rPr>
                        <a:t>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J. Climate Change and Health, 2022, </a:t>
                      </a:r>
                      <a:r>
                        <a:rPr lang="en-GB" sz="1200" b="0" i="0" u="sng" strike="noStrike" dirty="0">
                          <a:solidFill>
                            <a:srgbClr val="000000"/>
                          </a:solidFill>
                          <a:effectLst/>
                          <a:latin typeface="+mn-lt"/>
                        </a:rPr>
                        <a:t>6,</a:t>
                      </a:r>
                      <a:r>
                        <a:rPr lang="en-GB" sz="1200" b="0" i="0" u="none" strike="noStrike" dirty="0">
                          <a:solidFill>
                            <a:srgbClr val="000000"/>
                          </a:solidFill>
                          <a:effectLst/>
                          <a:latin typeface="+mn-lt"/>
                        </a:rPr>
                        <a:t> 10015.</a:t>
                      </a:r>
                    </a:p>
                    <a:p>
                      <a:pPr marL="0" indent="0" algn="ctr" fontAlgn="t">
                        <a:buNone/>
                      </a:pPr>
                      <a:r>
                        <a:rPr lang="en-GB" sz="1200" b="0" i="0" u="none" strike="noStrike" dirty="0">
                          <a:solidFill>
                            <a:srgbClr val="000000"/>
                          </a:solidFill>
                          <a:effectLst/>
                          <a:latin typeface="+mn-lt"/>
                          <a:hlinkClick r:id="rId7"/>
                        </a:rPr>
                        <a:t>https://doi.org/10.1016/j.joclim.2022.100156</a:t>
                      </a:r>
                      <a:r>
                        <a:rPr lang="en-GB"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4281767"/>
                  </a:ext>
                </a:extLst>
              </a:tr>
              <a:tr h="379256">
                <a:tc>
                  <a:txBody>
                    <a:bodyPr/>
                    <a:lstStyle/>
                    <a:p>
                      <a:pPr algn="l" rtl="0" fontAlgn="ctr"/>
                      <a:r>
                        <a:rPr lang="sr-Latn-RS" sz="1300" b="0" i="0" u="none" strike="noStrike" dirty="0" smtClean="0">
                          <a:solidFill>
                            <a:srgbClr val="0F2940"/>
                          </a:solidFill>
                          <a:effectLst/>
                          <a:latin typeface="+mn-lt"/>
                          <a:cs typeface="Arial" panose="020B0604020202020204" pitchFamily="34" charset="0"/>
                        </a:rPr>
                        <a:t>Herpes zoster</a:t>
                      </a:r>
                      <a:endParaRPr lang="sr" sz="13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it-IT" sz="1300" b="0" i="0" u="none" strike="noStrike" dirty="0" smtClean="0">
                          <a:solidFill>
                            <a:srgbClr val="000000"/>
                          </a:solidFill>
                          <a:effectLst/>
                          <a:latin typeface="+mn-lt"/>
                        </a:rPr>
                        <a:t>Povećana temperatura </a:t>
                      </a:r>
                      <a:endParaRPr lang="en-IE" sz="13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300" b="0" i="0" u="none" strike="noStrike" dirty="0" err="1" smtClean="0">
                          <a:solidFill>
                            <a:srgbClr val="000000"/>
                          </a:solidFill>
                          <a:effectLst/>
                          <a:latin typeface="+mn-lt"/>
                        </a:rPr>
                        <a:t>Povećanje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broja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slučajeva</a:t>
                      </a:r>
                      <a:endParaRPr lang="en-US" sz="13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Y. Choi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Nature Scientific Reports, 2019, </a:t>
                      </a:r>
                      <a:r>
                        <a:rPr lang="en-GB" sz="1200" b="0" i="0" u="sng" strike="noStrike" dirty="0">
                          <a:solidFill>
                            <a:srgbClr val="000000"/>
                          </a:solidFill>
                          <a:effectLst/>
                          <a:latin typeface="+mn-lt"/>
                        </a:rPr>
                        <a:t>9</a:t>
                      </a:r>
                      <a:r>
                        <a:rPr lang="en-GB" sz="1200" b="0" i="0" u="none" strike="noStrike" dirty="0">
                          <a:solidFill>
                            <a:srgbClr val="000000"/>
                          </a:solidFill>
                          <a:effectLst/>
                          <a:latin typeface="+mn-lt"/>
                        </a:rPr>
                        <a:t>, 12254. </a:t>
                      </a:r>
                      <a:r>
                        <a:rPr lang="en-GB" sz="1200" b="0" i="0" u="none" strike="noStrike" dirty="0">
                          <a:solidFill>
                            <a:srgbClr val="000000"/>
                          </a:solidFill>
                          <a:effectLst/>
                          <a:latin typeface="+mn-lt"/>
                          <a:hlinkClick r:id="rId8"/>
                        </a:rPr>
                        <a:t>https://doi.org/10.1038/s41598-019-48673-5</a:t>
                      </a:r>
                      <a:r>
                        <a:rPr lang="en-GB"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506549879"/>
                  </a:ext>
                </a:extLst>
              </a:tr>
              <a:tr h="503382">
                <a:tc>
                  <a:txBody>
                    <a:bodyPr/>
                    <a:lstStyle/>
                    <a:p>
                      <a:pPr algn="l" rtl="0" fontAlgn="ctr"/>
                      <a:r>
                        <a:rPr lang="sr-Latn-RS" sz="1300" b="0" i="0" u="none" strike="noStrike" dirty="0" smtClean="0">
                          <a:solidFill>
                            <a:srgbClr val="0F2940"/>
                          </a:solidFill>
                          <a:effectLst/>
                          <a:latin typeface="+mn-lt"/>
                          <a:cs typeface="Arial" panose="020B0604020202020204" pitchFamily="34" charset="0"/>
                        </a:rPr>
                        <a:t>Sifilis</a:t>
                      </a:r>
                      <a:endParaRPr lang="en-IE" sz="13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sv-SE" sz="1300" b="0" i="0" u="none" strike="noStrike" dirty="0" smtClean="0">
                          <a:solidFill>
                            <a:srgbClr val="000000"/>
                          </a:solidFill>
                          <a:effectLst/>
                          <a:latin typeface="+mn-lt"/>
                        </a:rPr>
                        <a:t>Ljudske migracije usled klimatskih promena i rata</a:t>
                      </a:r>
                      <a:endParaRPr lang="sv-SE" sz="13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300" b="0" i="0" u="none" strike="noStrike" dirty="0" err="1" smtClean="0">
                          <a:solidFill>
                            <a:srgbClr val="000000"/>
                          </a:solidFill>
                          <a:effectLst/>
                          <a:latin typeface="+mn-lt"/>
                        </a:rPr>
                        <a:t>Geografsko</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širenje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bolesti</a:t>
                      </a:r>
                      <a:r>
                        <a:rPr lang="en-US" sz="1300" b="0" i="0" u="none" strike="noStrike" dirty="0" smtClean="0">
                          <a:solidFill>
                            <a:srgbClr val="000000"/>
                          </a:solidFill>
                          <a:effectLst/>
                          <a:latin typeface="+mn-lt"/>
                        </a:rPr>
                        <a:t> </a:t>
                      </a:r>
                      <a:endParaRPr lang="en-US" sz="13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J. F. </a:t>
                      </a:r>
                      <a:r>
                        <a:rPr lang="en-GB" sz="1200" b="0" i="0" u="none" strike="noStrike" dirty="0" err="1">
                          <a:solidFill>
                            <a:srgbClr val="000000"/>
                          </a:solidFill>
                          <a:effectLst/>
                          <a:latin typeface="+mn-lt"/>
                        </a:rPr>
                        <a:t>Dayrit</a:t>
                      </a:r>
                      <a:r>
                        <a:rPr lang="en-GB" sz="1200" b="0" i="0" u="none" strike="noStrike" dirty="0">
                          <a:solidFill>
                            <a:srgbClr val="000000"/>
                          </a:solidFill>
                          <a:effectLst/>
                          <a:latin typeface="+mn-lt"/>
                        </a:rPr>
                        <a:t>, Int. J. Dermatology 2022, </a:t>
                      </a:r>
                      <a:r>
                        <a:rPr lang="en-GB" sz="1200" b="0" i="0" u="sng" strike="noStrike" dirty="0">
                          <a:solidFill>
                            <a:srgbClr val="000000"/>
                          </a:solidFill>
                          <a:effectLst/>
                          <a:latin typeface="+mn-lt"/>
                        </a:rPr>
                        <a:t>61</a:t>
                      </a:r>
                      <a:r>
                        <a:rPr lang="en-GB" sz="1200" b="0" i="0" u="none" strike="noStrike" dirty="0">
                          <a:solidFill>
                            <a:srgbClr val="000000"/>
                          </a:solidFill>
                          <a:effectLst/>
                          <a:latin typeface="+mn-lt"/>
                        </a:rPr>
                        <a:t>, 127–138.</a:t>
                      </a:r>
                    </a:p>
                    <a:p>
                      <a:pPr algn="ctr" fontAlgn="t"/>
                      <a:r>
                        <a:rPr lang="en-IE" sz="1200" b="0" i="0" u="none" strike="noStrike" dirty="0">
                          <a:solidFill>
                            <a:srgbClr val="000000"/>
                          </a:solidFill>
                          <a:effectLst/>
                          <a:latin typeface="+mn-lt"/>
                          <a:hlinkClick r:id="rId9"/>
                        </a:rPr>
                        <a:t>https://doi.org/10.1111/ijd.15543</a:t>
                      </a:r>
                      <a:r>
                        <a:rPr lang="en-IE"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3802454498"/>
                  </a:ext>
                </a:extLst>
              </a:tr>
              <a:tr h="408360">
                <a:tc>
                  <a:txBody>
                    <a:bodyPr/>
                    <a:lstStyle/>
                    <a:p>
                      <a:pPr algn="l" rtl="0" fontAlgn="ctr"/>
                      <a:r>
                        <a:rPr lang="sr-Latn-RS" sz="1300" b="0" i="0" u="none" strike="noStrike" dirty="0" smtClean="0">
                          <a:solidFill>
                            <a:srgbClr val="414841"/>
                          </a:solidFill>
                          <a:effectLst/>
                          <a:latin typeface="+mn-lt"/>
                          <a:cs typeface="Arial" panose="020B0604020202020204" pitchFamily="34" charset="0"/>
                        </a:rPr>
                        <a:t>Vibrio vulnificus</a:t>
                      </a:r>
                      <a:endParaRPr lang="en-US" sz="13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300" b="0" i="0" u="none" strike="noStrike" dirty="0" err="1" smtClean="0">
                          <a:solidFill>
                            <a:srgbClr val="3C4245"/>
                          </a:solidFill>
                          <a:effectLst/>
                          <a:latin typeface="+mn-lt"/>
                        </a:rPr>
                        <a:t>Povećanje</a:t>
                      </a:r>
                      <a:r>
                        <a:rPr lang="en-US" sz="1300" b="0" i="0" u="none" strike="noStrike" dirty="0" smtClean="0">
                          <a:solidFill>
                            <a:srgbClr val="3C4245"/>
                          </a:solidFill>
                          <a:effectLst/>
                          <a:latin typeface="+mn-lt"/>
                        </a:rPr>
                        <a:t> temperature </a:t>
                      </a:r>
                      <a:r>
                        <a:rPr lang="en-US" sz="1300" b="0" i="0" u="none" strike="noStrike" dirty="0" err="1" smtClean="0">
                          <a:solidFill>
                            <a:srgbClr val="3C4245"/>
                          </a:solidFill>
                          <a:effectLst/>
                          <a:latin typeface="+mn-lt"/>
                        </a:rPr>
                        <a:t>i</a:t>
                      </a:r>
                      <a:r>
                        <a:rPr lang="en-US" sz="1300" b="0" i="0" u="none" strike="noStrike" dirty="0" smtClean="0">
                          <a:solidFill>
                            <a:srgbClr val="3C4245"/>
                          </a:solidFill>
                          <a:effectLst/>
                          <a:latin typeface="+mn-lt"/>
                        </a:rPr>
                        <a:t> </a:t>
                      </a:r>
                      <a:r>
                        <a:rPr lang="en-US" sz="1300" b="0" i="0" u="none" strike="noStrike" dirty="0" err="1" smtClean="0">
                          <a:solidFill>
                            <a:srgbClr val="3C4245"/>
                          </a:solidFill>
                          <a:effectLst/>
                          <a:latin typeface="+mn-lt"/>
                        </a:rPr>
                        <a:t>promene</a:t>
                      </a:r>
                      <a:r>
                        <a:rPr lang="en-US" sz="1300" b="0" i="0" u="none" strike="noStrike" dirty="0" smtClean="0">
                          <a:solidFill>
                            <a:srgbClr val="3C4245"/>
                          </a:solidFill>
                          <a:effectLst/>
                          <a:latin typeface="+mn-lt"/>
                        </a:rPr>
                        <a:t> u </a:t>
                      </a:r>
                      <a:r>
                        <a:rPr lang="en-US" sz="1300" b="0" i="0" u="none" strike="noStrike" dirty="0" err="1" smtClean="0">
                          <a:solidFill>
                            <a:srgbClr val="3C4245"/>
                          </a:solidFill>
                          <a:effectLst/>
                          <a:latin typeface="+mn-lt"/>
                        </a:rPr>
                        <a:t>salinitetu</a:t>
                      </a:r>
                      <a:r>
                        <a:rPr lang="en-US" sz="1300" b="0" i="0" u="none" strike="noStrike" dirty="0" smtClean="0">
                          <a:solidFill>
                            <a:srgbClr val="3C4245"/>
                          </a:solidFill>
                          <a:effectLst/>
                          <a:latin typeface="+mn-lt"/>
                        </a:rPr>
                        <a:t> </a:t>
                      </a:r>
                      <a:r>
                        <a:rPr lang="en-US" sz="1300" b="0" i="0" u="none" strike="noStrike" dirty="0" err="1" smtClean="0">
                          <a:solidFill>
                            <a:srgbClr val="3C4245"/>
                          </a:solidFill>
                          <a:effectLst/>
                          <a:latin typeface="+mn-lt"/>
                        </a:rPr>
                        <a:t>ušća</a:t>
                      </a:r>
                      <a:r>
                        <a:rPr lang="en-US" sz="1300" b="0" i="0" u="none" strike="noStrike" dirty="0" smtClean="0">
                          <a:solidFill>
                            <a:srgbClr val="3C4245"/>
                          </a:solidFill>
                          <a:effectLst/>
                          <a:latin typeface="+mn-lt"/>
                        </a:rPr>
                        <a:t> </a:t>
                      </a:r>
                      <a:r>
                        <a:rPr lang="en-US" sz="1300" b="0" i="0" u="none" strike="noStrike" dirty="0" err="1" smtClean="0">
                          <a:solidFill>
                            <a:srgbClr val="3C4245"/>
                          </a:solidFill>
                          <a:effectLst/>
                          <a:latin typeface="+mn-lt"/>
                        </a:rPr>
                        <a:t>izazvane</a:t>
                      </a:r>
                      <a:r>
                        <a:rPr lang="en-US" sz="1300" b="0" i="0" u="none" strike="noStrike" dirty="0" smtClean="0">
                          <a:solidFill>
                            <a:srgbClr val="3C4245"/>
                          </a:solidFill>
                          <a:effectLst/>
                          <a:latin typeface="+mn-lt"/>
                        </a:rPr>
                        <a:t> </a:t>
                      </a:r>
                      <a:r>
                        <a:rPr lang="en-US" sz="1300" b="0" i="0" u="none" strike="noStrike" dirty="0" err="1" smtClean="0">
                          <a:solidFill>
                            <a:srgbClr val="3C4245"/>
                          </a:solidFill>
                          <a:effectLst/>
                          <a:latin typeface="+mn-lt"/>
                        </a:rPr>
                        <a:t>poplavama</a:t>
                      </a:r>
                      <a:endParaRPr lang="en-US" sz="1300" b="0" i="0" u="none" strike="noStrike" dirty="0">
                        <a:solidFill>
                          <a:srgbClr val="3C4245"/>
                        </a:solidFill>
                        <a:effectLst/>
                        <a:latin typeface="+mn-lt"/>
                      </a:endParaRPr>
                    </a:p>
                  </a:txBody>
                  <a:tcPr marL="6757" marR="6757" marT="6757" marB="0" anchor="ctr"/>
                </a:tc>
                <a:tc>
                  <a:txBody>
                    <a:bodyPr/>
                    <a:lstStyle/>
                    <a:p>
                      <a:pPr algn="ctr" rtl="0" fontAlgn="t"/>
                      <a:r>
                        <a:rPr lang="it-IT" sz="1300" b="0" i="0" u="none" strike="noStrike" dirty="0" smtClean="0">
                          <a:solidFill>
                            <a:srgbClr val="000000"/>
                          </a:solidFill>
                          <a:effectLst/>
                          <a:latin typeface="+mn-lt"/>
                        </a:rPr>
                        <a:t>Povećana incidencija i raspon geografske distribucije </a:t>
                      </a:r>
                      <a:endParaRPr lang="it-IT" sz="13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C. Baker-Austin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Env. </a:t>
                      </a:r>
                      <a:r>
                        <a:rPr lang="en-GB" sz="1200" b="0" i="0" u="none" strike="noStrike" dirty="0" err="1">
                          <a:solidFill>
                            <a:srgbClr val="000000"/>
                          </a:solidFill>
                          <a:effectLst/>
                          <a:latin typeface="+mn-lt"/>
                        </a:rPr>
                        <a:t>Microbio</a:t>
                      </a:r>
                      <a:r>
                        <a:rPr lang="en-GB" sz="1200" b="0" i="0" u="none" strike="noStrike" dirty="0">
                          <a:solidFill>
                            <a:srgbClr val="000000"/>
                          </a:solidFill>
                          <a:effectLst/>
                          <a:latin typeface="+mn-lt"/>
                        </a:rPr>
                        <a:t>. Reports, 2010, (1), </a:t>
                      </a:r>
                      <a:r>
                        <a:rPr lang="en-GB" sz="1200" b="0" i="0" u="sng" strike="noStrike" dirty="0">
                          <a:solidFill>
                            <a:srgbClr val="000000"/>
                          </a:solidFill>
                          <a:effectLst/>
                          <a:latin typeface="+mn-lt"/>
                        </a:rPr>
                        <a:t>2</a:t>
                      </a:r>
                      <a:r>
                        <a:rPr lang="en-GB" sz="1200" b="0" i="0" u="none" strike="noStrike" dirty="0">
                          <a:solidFill>
                            <a:srgbClr val="000000"/>
                          </a:solidFill>
                          <a:effectLst/>
                          <a:latin typeface="+mn-lt"/>
                        </a:rPr>
                        <a:t>, 7–18.</a:t>
                      </a:r>
                    </a:p>
                    <a:p>
                      <a:pPr algn="ctr" fontAlgn="t"/>
                      <a:r>
                        <a:rPr lang="en-GB" sz="1200" b="0" i="0" u="none" strike="noStrike" dirty="0">
                          <a:solidFill>
                            <a:srgbClr val="000000"/>
                          </a:solidFill>
                          <a:effectLst/>
                          <a:latin typeface="+mn-lt"/>
                          <a:hlinkClick r:id="rId10"/>
                        </a:rPr>
                        <a:t>https://doi.org/10.1111/j.1758-2229.2009.00096.x</a:t>
                      </a:r>
                      <a:r>
                        <a:rPr lang="en-GB"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4268353475"/>
                  </a:ext>
                </a:extLst>
              </a:tr>
              <a:tr h="503382">
                <a:tc>
                  <a:txBody>
                    <a:bodyPr/>
                    <a:lstStyle/>
                    <a:p>
                      <a:pPr algn="l" rtl="0" fontAlgn="ctr"/>
                      <a:r>
                        <a:rPr lang="sr" sz="1300" b="0" i="0" u="none" strike="noStrike" dirty="0" smtClean="0">
                          <a:solidFill>
                            <a:srgbClr val="414841"/>
                          </a:solidFill>
                          <a:effectLst/>
                          <a:latin typeface="+mn-lt"/>
                          <a:cs typeface="Arial" panose="020B0604020202020204" pitchFamily="34" charset="0"/>
                        </a:rPr>
                        <a:t>Virusne</a:t>
                      </a:r>
                      <a:r>
                        <a:rPr lang="sr" sz="1300" b="0" i="0" u="none" strike="noStrike" baseline="0" dirty="0" smtClean="0">
                          <a:solidFill>
                            <a:srgbClr val="414841"/>
                          </a:solidFill>
                          <a:effectLst/>
                          <a:latin typeface="+mn-lt"/>
                          <a:cs typeface="Arial" panose="020B0604020202020204" pitchFamily="34" charset="0"/>
                        </a:rPr>
                        <a:t> bradavice</a:t>
                      </a:r>
                      <a:endParaRPr lang="sr" sz="13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300" b="0" i="0" u="none" strike="noStrike" dirty="0" err="1" smtClean="0">
                          <a:solidFill>
                            <a:srgbClr val="3C4245"/>
                          </a:solidFill>
                          <a:effectLst/>
                          <a:latin typeface="+mn-lt"/>
                        </a:rPr>
                        <a:t>Povećanje</a:t>
                      </a:r>
                      <a:r>
                        <a:rPr lang="en-US" sz="1300" b="0" i="0" u="none" strike="noStrike" dirty="0" smtClean="0">
                          <a:solidFill>
                            <a:srgbClr val="3C4245"/>
                          </a:solidFill>
                          <a:effectLst/>
                          <a:latin typeface="+mn-lt"/>
                        </a:rPr>
                        <a:t> temperature </a:t>
                      </a:r>
                      <a:r>
                        <a:rPr lang="en-US" sz="1300" b="0" i="0" u="none" strike="noStrike" dirty="0" err="1" smtClean="0">
                          <a:solidFill>
                            <a:srgbClr val="3C4245"/>
                          </a:solidFill>
                          <a:effectLst/>
                          <a:latin typeface="+mn-lt"/>
                        </a:rPr>
                        <a:t>zbog</a:t>
                      </a:r>
                      <a:r>
                        <a:rPr lang="en-US" sz="1300" b="0" i="0" u="none" strike="noStrike" dirty="0" smtClean="0">
                          <a:solidFill>
                            <a:srgbClr val="3C4245"/>
                          </a:solidFill>
                          <a:effectLst/>
                          <a:latin typeface="+mn-lt"/>
                        </a:rPr>
                        <a:t> El Ninja, </a:t>
                      </a:r>
                      <a:r>
                        <a:rPr lang="en-US" sz="1300" b="0" i="0" u="none" strike="noStrike" dirty="0" err="1" smtClean="0">
                          <a:solidFill>
                            <a:srgbClr val="3C4245"/>
                          </a:solidFill>
                          <a:effectLst/>
                          <a:latin typeface="+mn-lt"/>
                        </a:rPr>
                        <a:t>ljudske</a:t>
                      </a:r>
                      <a:r>
                        <a:rPr lang="en-US" sz="1300" b="0" i="0" u="none" strike="noStrike" dirty="0" smtClean="0">
                          <a:solidFill>
                            <a:srgbClr val="3C4245"/>
                          </a:solidFill>
                          <a:effectLst/>
                          <a:latin typeface="+mn-lt"/>
                        </a:rPr>
                        <a:t> </a:t>
                      </a:r>
                      <a:r>
                        <a:rPr lang="en-US" sz="1300" b="0" i="0" u="none" strike="noStrike" dirty="0" err="1" smtClean="0">
                          <a:solidFill>
                            <a:srgbClr val="3C4245"/>
                          </a:solidFill>
                          <a:effectLst/>
                          <a:latin typeface="+mn-lt"/>
                        </a:rPr>
                        <a:t>migracije</a:t>
                      </a:r>
                      <a:endParaRPr lang="en-US" sz="1300" b="0" i="0" u="none" strike="noStrike" dirty="0" smtClean="0">
                        <a:solidFill>
                          <a:srgbClr val="3C4245"/>
                        </a:solidFill>
                        <a:effectLst/>
                        <a:latin typeface="+mn-lt"/>
                      </a:endParaRPr>
                    </a:p>
                  </a:txBody>
                  <a:tcPr marL="6757" marR="6757" marT="6757" marB="0" anchor="ctr"/>
                </a:tc>
                <a:tc>
                  <a:txBody>
                    <a:bodyPr/>
                    <a:lstStyle/>
                    <a:p>
                      <a:pPr algn="ctr" rtl="0" fontAlgn="t"/>
                      <a:r>
                        <a:rPr lang="en-US" sz="1300" b="0" i="0" u="none" strike="noStrike" dirty="0" err="1" smtClean="0">
                          <a:solidFill>
                            <a:srgbClr val="000000"/>
                          </a:solidFill>
                          <a:effectLst/>
                          <a:latin typeface="+mn-lt"/>
                        </a:rPr>
                        <a:t>Povećanje</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broja</a:t>
                      </a:r>
                      <a:r>
                        <a:rPr lang="en-US" sz="1300" b="0" i="0" u="none" strike="noStrike" dirty="0" smtClean="0">
                          <a:solidFill>
                            <a:srgbClr val="000000"/>
                          </a:solidFill>
                          <a:effectLst/>
                          <a:latin typeface="+mn-lt"/>
                        </a:rPr>
                        <a:t> </a:t>
                      </a:r>
                      <a:r>
                        <a:rPr lang="en-US" sz="1300" b="0" i="0" u="none" strike="noStrike" dirty="0" err="1" smtClean="0">
                          <a:solidFill>
                            <a:srgbClr val="000000"/>
                          </a:solidFill>
                          <a:effectLst/>
                          <a:latin typeface="+mn-lt"/>
                        </a:rPr>
                        <a:t>slučajeva</a:t>
                      </a:r>
                      <a:endParaRPr lang="en-US" sz="13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E.L. Gutierrez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An. Bras. Dermatol., 2010, (4), </a:t>
                      </a:r>
                      <a:r>
                        <a:rPr lang="en-GB" sz="1200" b="0" i="0" u="sng" strike="noStrike" dirty="0">
                          <a:solidFill>
                            <a:srgbClr val="000000"/>
                          </a:solidFill>
                          <a:effectLst/>
                          <a:latin typeface="+mn-lt"/>
                        </a:rPr>
                        <a:t>85,</a:t>
                      </a:r>
                      <a:r>
                        <a:rPr lang="en-GB" sz="1200" b="0" i="0" u="none" strike="noStrike" dirty="0">
                          <a:solidFill>
                            <a:srgbClr val="000000"/>
                          </a:solidFill>
                          <a:effectLst/>
                          <a:latin typeface="+mn-lt"/>
                        </a:rPr>
                        <a:t> 461-8. </a:t>
                      </a:r>
                      <a:r>
                        <a:rPr lang="en-GB" sz="1200" b="0" i="0" u="none" strike="noStrike" dirty="0">
                          <a:solidFill>
                            <a:srgbClr val="000000"/>
                          </a:solidFill>
                          <a:effectLst/>
                          <a:latin typeface="+mn-lt"/>
                          <a:hlinkClick r:id="rId11"/>
                        </a:rPr>
                        <a:t>https://doi.org/10.1590/S0365-05962010000400007</a:t>
                      </a:r>
                      <a:r>
                        <a:rPr lang="en-GB"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2077316439"/>
                  </a:ext>
                </a:extLst>
              </a:tr>
            </a:tbl>
          </a:graphicData>
        </a:graphic>
      </p:graphicFrame>
      <p:sp>
        <p:nvSpPr>
          <p:cNvPr id="9" name="TextBox 8">
            <a:extLst>
              <a:ext uri="{FF2B5EF4-FFF2-40B4-BE49-F238E27FC236}">
                <a16:creationId xmlns:a16="http://schemas.microsoft.com/office/drawing/2014/main" id="{40324206-24C6-08FE-3E87-70C652732B4F}"/>
              </a:ext>
            </a:extLst>
          </p:cNvPr>
          <p:cNvSpPr txBox="1"/>
          <p:nvPr/>
        </p:nvSpPr>
        <p:spPr>
          <a:xfrm>
            <a:off x="1686000" y="50080"/>
            <a:ext cx="9416946" cy="369332"/>
          </a:xfrm>
          <a:prstGeom prst="rect">
            <a:avLst/>
          </a:prstGeom>
          <a:noFill/>
        </p:spPr>
        <p:txBody>
          <a:bodyPr wrap="square" rtlCol="0">
            <a:spAutoFit/>
          </a:bodyPr>
          <a:lstStyle/>
          <a:p>
            <a:pPr lvl="1">
              <a:buClr>
                <a:srgbClr val="FF0000"/>
              </a:buClr>
            </a:pPr>
            <a:r>
              <a:rPr lang="en-US" dirty="0" err="1">
                <a:solidFill>
                  <a:srgbClr val="FF0000"/>
                </a:solidFill>
              </a:rPr>
              <a:t>Prenos</a:t>
            </a:r>
            <a:r>
              <a:rPr lang="en-US" dirty="0">
                <a:solidFill>
                  <a:srgbClr val="FF0000"/>
                </a:solidFill>
              </a:rPr>
              <a:t> </a:t>
            </a:r>
            <a:r>
              <a:rPr lang="en-US" dirty="0" err="1">
                <a:solidFill>
                  <a:srgbClr val="FF0000"/>
                </a:solidFill>
              </a:rPr>
              <a:t>samo</a:t>
            </a:r>
            <a:r>
              <a:rPr lang="en-US" dirty="0">
                <a:solidFill>
                  <a:srgbClr val="FF0000"/>
                </a:solidFill>
              </a:rPr>
              <a:t> </a:t>
            </a:r>
            <a:r>
              <a:rPr lang="en-US" dirty="0" err="1">
                <a:solidFill>
                  <a:srgbClr val="FF0000"/>
                </a:solidFill>
              </a:rPr>
              <a:t>kontaktom</a:t>
            </a:r>
            <a:r>
              <a:rPr lang="en-US" dirty="0">
                <a:solidFill>
                  <a:srgbClr val="FF0000"/>
                </a:solidFill>
              </a:rPr>
              <a:t> </a:t>
            </a:r>
            <a:r>
              <a:rPr lang="en-US" dirty="0" err="1">
                <a:solidFill>
                  <a:srgbClr val="FF0000"/>
                </a:solidFill>
              </a:rPr>
              <a:t>sa</a:t>
            </a:r>
            <a:r>
              <a:rPr lang="en-US" dirty="0">
                <a:solidFill>
                  <a:srgbClr val="FF0000"/>
                </a:solidFill>
              </a:rPr>
              <a:t> </a:t>
            </a:r>
            <a:r>
              <a:rPr lang="en-US" dirty="0" err="1">
                <a:solidFill>
                  <a:srgbClr val="FF0000"/>
                </a:solidFill>
              </a:rPr>
              <a:t>patogenima</a:t>
            </a:r>
            <a:r>
              <a:rPr lang="en-US" dirty="0">
                <a:solidFill>
                  <a:srgbClr val="FF0000"/>
                </a:solidFill>
              </a:rPr>
              <a:t> </a:t>
            </a:r>
            <a:r>
              <a:rPr lang="en-US" dirty="0" err="1">
                <a:solidFill>
                  <a:srgbClr val="FF0000"/>
                </a:solidFill>
              </a:rPr>
              <a:t>na</a:t>
            </a:r>
            <a:r>
              <a:rPr lang="en-US" dirty="0">
                <a:solidFill>
                  <a:srgbClr val="FF0000"/>
                </a:solidFill>
              </a:rPr>
              <a:t>/u </a:t>
            </a:r>
            <a:r>
              <a:rPr lang="en-US" dirty="0" err="1">
                <a:solidFill>
                  <a:srgbClr val="FF0000"/>
                </a:solidFill>
              </a:rPr>
              <a:t>čvrstim</a:t>
            </a:r>
            <a:r>
              <a:rPr lang="en-US" dirty="0">
                <a:solidFill>
                  <a:srgbClr val="FF0000"/>
                </a:solidFill>
              </a:rPr>
              <a:t> </a:t>
            </a:r>
            <a:r>
              <a:rPr lang="en-US" dirty="0" err="1">
                <a:solidFill>
                  <a:srgbClr val="FF0000"/>
                </a:solidFill>
              </a:rPr>
              <a:t>materijama</a:t>
            </a:r>
            <a:r>
              <a:rPr lang="en-US" dirty="0">
                <a:solidFill>
                  <a:srgbClr val="FF0000"/>
                </a:solidFill>
              </a:rPr>
              <a:t> </a:t>
            </a:r>
            <a:r>
              <a:rPr lang="en-US" dirty="0" err="1">
                <a:solidFill>
                  <a:srgbClr val="FF0000"/>
                </a:solidFill>
              </a:rPr>
              <a:t>ili</a:t>
            </a:r>
            <a:r>
              <a:rPr lang="en-US" dirty="0">
                <a:solidFill>
                  <a:srgbClr val="FF0000"/>
                </a:solidFill>
              </a:rPr>
              <a:t> </a:t>
            </a:r>
            <a:r>
              <a:rPr lang="en-US" dirty="0" err="1">
                <a:solidFill>
                  <a:srgbClr val="FF0000"/>
                </a:solidFill>
              </a:rPr>
              <a:t>tečnostima</a:t>
            </a:r>
            <a:endParaRPr lang="en-US" dirty="0">
              <a:solidFill>
                <a:srgbClr val="FF0000"/>
              </a:solidFill>
            </a:endParaRPr>
          </a:p>
        </p:txBody>
      </p:sp>
    </p:spTree>
    <p:extLst>
      <p:ext uri="{BB962C8B-B14F-4D97-AF65-F5344CB8AC3E}">
        <p14:creationId xmlns:p14="http://schemas.microsoft.com/office/powerpoint/2010/main" val="23028890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3079469301"/>
              </p:ext>
            </p:extLst>
          </p:nvPr>
        </p:nvGraphicFramePr>
        <p:xfrm>
          <a:off x="381000" y="999000"/>
          <a:ext cx="11475000" cy="4127630"/>
        </p:xfrm>
        <a:graphic>
          <a:graphicData uri="http://schemas.openxmlformats.org/drawingml/2006/table">
            <a:tbl>
              <a:tblPr>
                <a:tableStyleId>{5C22544A-7EE6-4342-B048-85BDC9FD1C3A}</a:tableStyleId>
              </a:tblPr>
              <a:tblGrid>
                <a:gridCol w="1395000">
                  <a:extLst>
                    <a:ext uri="{9D8B030D-6E8A-4147-A177-3AD203B41FA5}">
                      <a16:colId xmlns:a16="http://schemas.microsoft.com/office/drawing/2014/main" val="2497409396"/>
                    </a:ext>
                  </a:extLst>
                </a:gridCol>
                <a:gridCol w="3015000">
                  <a:extLst>
                    <a:ext uri="{9D8B030D-6E8A-4147-A177-3AD203B41FA5}">
                      <a16:colId xmlns:a16="http://schemas.microsoft.com/office/drawing/2014/main" val="3440800795"/>
                    </a:ext>
                  </a:extLst>
                </a:gridCol>
                <a:gridCol w="3150000">
                  <a:extLst>
                    <a:ext uri="{9D8B030D-6E8A-4147-A177-3AD203B41FA5}">
                      <a16:colId xmlns:a16="http://schemas.microsoft.com/office/drawing/2014/main" val="509933588"/>
                    </a:ext>
                  </a:extLst>
                </a:gridCol>
                <a:gridCol w="3915000">
                  <a:extLst>
                    <a:ext uri="{9D8B030D-6E8A-4147-A177-3AD203B41FA5}">
                      <a16:colId xmlns:a16="http://schemas.microsoft.com/office/drawing/2014/main" val="3617947361"/>
                    </a:ext>
                  </a:extLst>
                </a:gridCol>
              </a:tblGrid>
              <a:tr h="252000">
                <a:tc>
                  <a:txBody>
                    <a:bodyPr/>
                    <a:lstStyle/>
                    <a:p>
                      <a:pPr algn="ctr" rtl="0" fontAlgn="t"/>
                      <a:r>
                        <a:rPr lang="sr" sz="1600" b="1" u="none" strike="noStrike" dirty="0" smtClean="0">
                          <a:solidFill>
                            <a:srgbClr val="0070C0"/>
                          </a:solidFill>
                          <a:effectLst/>
                          <a:latin typeface="+mn-lt"/>
                        </a:rPr>
                        <a:t>Bolest</a:t>
                      </a:r>
                      <a:endParaRPr lang="en-IE" sz="1600" b="1" i="0" u="none" strike="noStrike" dirty="0">
                        <a:solidFill>
                          <a:srgbClr val="0070C0"/>
                        </a:solidFill>
                        <a:effectLst/>
                        <a:latin typeface="+mn-lt"/>
                      </a:endParaRPr>
                    </a:p>
                  </a:txBody>
                  <a:tcPr marL="6757" marR="6757" marT="6757" marB="0" anchor="ctr"/>
                </a:tc>
                <a:tc>
                  <a:txBody>
                    <a:bodyPr/>
                    <a:lstStyle/>
                    <a:p>
                      <a:pPr algn="ctr" rtl="0" fontAlgn="t"/>
                      <a:r>
                        <a:rPr lang="sr" sz="1600" b="1" i="0" u="none" strike="noStrike" dirty="0" smtClean="0">
                          <a:solidFill>
                            <a:srgbClr val="0070C0"/>
                          </a:solidFill>
                          <a:effectLst/>
                          <a:latin typeface="+mn-lt"/>
                        </a:rPr>
                        <a:t>Faktor(i) klimatskih promena koji utiču</a:t>
                      </a:r>
                      <a:r>
                        <a:rPr lang="sr" sz="1600" b="1" i="0" u="none" strike="noStrike" baseline="0" dirty="0" smtClean="0">
                          <a:solidFill>
                            <a:srgbClr val="0070C0"/>
                          </a:solidFill>
                          <a:effectLst/>
                          <a:latin typeface="+mn-lt"/>
                        </a:rPr>
                        <a:t> na bolesti</a:t>
                      </a:r>
                      <a:endParaRPr lang="sr" sz="1600" b="1" i="0" u="none" strike="noStrike" dirty="0">
                        <a:solidFill>
                          <a:srgbClr val="0070C0"/>
                        </a:solidFill>
                        <a:effectLst/>
                        <a:latin typeface="+mn-lt"/>
                      </a:endParaRPr>
                    </a:p>
                  </a:txBody>
                  <a:tcPr marL="6757" marR="6757" marT="6757" marB="0" anchor="ctr"/>
                </a:tc>
                <a:tc>
                  <a:txBody>
                    <a:bodyPr/>
                    <a:lstStyle/>
                    <a:p>
                      <a:pPr algn="ctr" rtl="0" fontAlgn="t"/>
                      <a:r>
                        <a:rPr lang="sr" sz="1600" b="1" i="0" u="none" strike="noStrike" dirty="0" smtClean="0">
                          <a:solidFill>
                            <a:srgbClr val="0070C0"/>
                          </a:solidFill>
                          <a:effectLst/>
                          <a:latin typeface="+mn-lt"/>
                        </a:rPr>
                        <a:t>Ishod/predviđeni</a:t>
                      </a:r>
                      <a:r>
                        <a:rPr lang="sr" sz="1600" b="1" i="0" u="none" strike="noStrike" baseline="0" dirty="0" smtClean="0">
                          <a:solidFill>
                            <a:srgbClr val="0070C0"/>
                          </a:solidFill>
                          <a:effectLst/>
                          <a:latin typeface="+mn-lt"/>
                        </a:rPr>
                        <a:t> efekat </a:t>
                      </a:r>
                      <a:r>
                        <a:rPr lang="sr" sz="1600" b="1" i="0" u="none" strike="noStrike" dirty="0" smtClean="0">
                          <a:solidFill>
                            <a:srgbClr val="0070C0"/>
                          </a:solidFill>
                          <a:effectLst/>
                          <a:latin typeface="+mn-lt"/>
                        </a:rPr>
                        <a:t>na bolest</a:t>
                      </a:r>
                      <a:endParaRPr lang="en-IE" sz="1600" b="1" i="0" u="none" strike="noStrike" dirty="0">
                        <a:solidFill>
                          <a:srgbClr val="0070C0"/>
                        </a:solidFill>
                        <a:effectLst/>
                        <a:latin typeface="+mn-lt"/>
                      </a:endParaRPr>
                    </a:p>
                  </a:txBody>
                  <a:tcPr marL="6757" marR="6757" marT="6757" marB="0" anchor="ctr"/>
                </a:tc>
                <a:tc>
                  <a:txBody>
                    <a:bodyPr/>
                    <a:lstStyle/>
                    <a:p>
                      <a:pPr algn="ctr" rtl="0" fontAlgn="t"/>
                      <a:r>
                        <a:rPr lang="sr" sz="1600" b="1" i="0" u="none" strike="noStrike" dirty="0" smtClean="0">
                          <a:solidFill>
                            <a:srgbClr val="0070C0"/>
                          </a:solidFill>
                          <a:effectLst/>
                          <a:latin typeface="+mn-lt"/>
                        </a:rPr>
                        <a:t>Referenca</a:t>
                      </a:r>
                      <a:endParaRPr lang="en-IE" sz="16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sr-Latn-RS" sz="1600" b="0" i="0" u="none" strike="noStrike" dirty="0" smtClean="0">
                          <a:solidFill>
                            <a:srgbClr val="414841"/>
                          </a:solidFill>
                          <a:effectLst/>
                          <a:latin typeface="+mn-lt"/>
                          <a:cs typeface="Arial" panose="020B0604020202020204" pitchFamily="34" charset="0"/>
                        </a:rPr>
                        <a:t>Varičela</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en-US" sz="1600" b="0" i="0" u="none" strike="noStrike" dirty="0" err="1" smtClean="0">
                          <a:solidFill>
                            <a:srgbClr val="000000"/>
                          </a:solidFill>
                          <a:effectLst/>
                          <a:latin typeface="+mn-lt"/>
                        </a:rPr>
                        <a:t>Temperatura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izlaganje</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suncu</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padavine</a:t>
                      </a:r>
                      <a:endParaRPr lang="en-US" sz="1600" b="0" i="0" u="none" strike="noStrike" dirty="0">
                        <a:solidFill>
                          <a:srgbClr val="000000"/>
                        </a:solidFill>
                        <a:effectLst/>
                        <a:latin typeface="+mn-lt"/>
                      </a:endParaRPr>
                    </a:p>
                  </a:txBody>
                  <a:tcPr marL="6757" marR="6757" marT="6757" marB="0" anchor="ctr"/>
                </a:tc>
                <a:tc>
                  <a:txBody>
                    <a:bodyPr/>
                    <a:lstStyle/>
                    <a:p>
                      <a:pPr algn="ctr" rtl="0" fontAlgn="t"/>
                      <a:r>
                        <a:rPr lang="en-US" sz="1600" b="0" i="0" u="none" strike="noStrike" dirty="0" err="1" smtClean="0">
                          <a:solidFill>
                            <a:srgbClr val="000000"/>
                          </a:solidFill>
                          <a:effectLst/>
                          <a:latin typeface="+mn-lt"/>
                        </a:rPr>
                        <a:t>Povećana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incidencija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smanjenjem</a:t>
                      </a:r>
                      <a:r>
                        <a:rPr lang="en-US" sz="1600" b="0" i="0" u="none" strike="noStrike" dirty="0" smtClean="0">
                          <a:solidFill>
                            <a:srgbClr val="000000"/>
                          </a:solidFill>
                          <a:effectLst/>
                          <a:latin typeface="+mn-lt"/>
                        </a:rPr>
                        <a:t> temperature, </a:t>
                      </a:r>
                      <a:r>
                        <a:rPr lang="en-US" sz="1600" b="0" i="0" u="none" strike="noStrike" dirty="0" err="1" smtClean="0">
                          <a:solidFill>
                            <a:srgbClr val="000000"/>
                          </a:solidFill>
                          <a:effectLst/>
                          <a:latin typeface="+mn-lt"/>
                        </a:rPr>
                        <a:t>povećanjem</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izloženosti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suncu</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povećanjem</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padavina</a:t>
                      </a:r>
                      <a:endParaRPr lang="en-US" sz="16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Y. Yang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BMC Infectious Diseases, 2016, </a:t>
                      </a:r>
                      <a:r>
                        <a:rPr lang="en-GB" sz="1200" b="0" i="0" u="sng" strike="noStrike" dirty="0">
                          <a:solidFill>
                            <a:srgbClr val="000000"/>
                          </a:solidFill>
                          <a:effectLst/>
                          <a:latin typeface="+mn-lt"/>
                        </a:rPr>
                        <a:t>16,</a:t>
                      </a:r>
                      <a:r>
                        <a:rPr lang="en-GB" sz="1200" b="0" i="0" u="none" strike="noStrike" dirty="0">
                          <a:solidFill>
                            <a:srgbClr val="000000"/>
                          </a:solidFill>
                          <a:effectLst/>
                          <a:latin typeface="+mn-lt"/>
                        </a:rPr>
                        <a:t> 179. </a:t>
                      </a:r>
                    </a:p>
                    <a:p>
                      <a:pPr algn="ctr" fontAlgn="t"/>
                      <a:r>
                        <a:rPr lang="en-GB" sz="1200" b="0" i="0" u="none" strike="noStrike" dirty="0">
                          <a:solidFill>
                            <a:srgbClr val="000000"/>
                          </a:solidFill>
                          <a:effectLst/>
                          <a:latin typeface="+mn-lt"/>
                          <a:hlinkClick r:id="rId2"/>
                        </a:rPr>
                        <a:t>https://doi.org/10.1186/s12879-016-1507-1</a:t>
                      </a:r>
                      <a:r>
                        <a:rPr lang="en-GB"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1769801198"/>
                  </a:ext>
                </a:extLst>
              </a:tr>
              <a:tr h="0">
                <a:tc>
                  <a:txBody>
                    <a:bodyPr/>
                    <a:lstStyle/>
                    <a:p>
                      <a:pPr algn="l" rtl="0" fontAlgn="ctr"/>
                      <a:r>
                        <a:rPr lang="sr" sz="1600" b="0" i="0" u="none" strike="noStrike" dirty="0" smtClean="0">
                          <a:solidFill>
                            <a:srgbClr val="414841"/>
                          </a:solidFill>
                          <a:effectLst/>
                          <a:latin typeface="+mn-lt"/>
                          <a:cs typeface="Arial" panose="020B0604020202020204" pitchFamily="34" charset="0"/>
                        </a:rPr>
                        <a:t>Difterija</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en-US" sz="1600" b="0" i="0" u="none" strike="noStrike" dirty="0" err="1" smtClean="0">
                          <a:solidFill>
                            <a:srgbClr val="000000"/>
                          </a:solidFill>
                          <a:effectLst/>
                          <a:latin typeface="+mn-lt"/>
                        </a:rPr>
                        <a:t>Ljudske</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migracije</a:t>
                      </a:r>
                      <a:endParaRPr lang="en-US" sz="1600" b="0" i="0" u="none" strike="noStrike" dirty="0">
                        <a:solidFill>
                          <a:srgbClr val="000000"/>
                        </a:solidFill>
                        <a:effectLst/>
                        <a:latin typeface="+mn-lt"/>
                      </a:endParaRPr>
                    </a:p>
                  </a:txBody>
                  <a:tcPr marL="6757" marR="6757" marT="6757" marB="0" anchor="ctr"/>
                </a:tc>
                <a:tc>
                  <a:txBody>
                    <a:bodyPr/>
                    <a:lstStyle/>
                    <a:p>
                      <a:pPr algn="ctr" rtl="0" fontAlgn="t"/>
                      <a:r>
                        <a:rPr lang="en-US" sz="1600" b="0" i="0" u="none" strike="noStrike" dirty="0" err="1" smtClean="0">
                          <a:solidFill>
                            <a:srgbClr val="000000"/>
                          </a:solidFill>
                          <a:effectLst/>
                          <a:latin typeface="+mn-lt"/>
                        </a:rPr>
                        <a:t>Povećana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incidencija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zbog</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raseljavanja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stanovništva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usled</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prirodnih</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katastrofa</a:t>
                      </a:r>
                      <a:endParaRPr lang="en-US" sz="16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European Centre for Disease Prevention and Control, 6 Oct. 2022, Stockholm. </a:t>
                      </a:r>
                      <a:r>
                        <a:rPr lang="en-GB" sz="1200" b="0" i="0" u="none" strike="noStrike" dirty="0">
                          <a:solidFill>
                            <a:srgbClr val="000000"/>
                          </a:solidFill>
                          <a:effectLst/>
                          <a:latin typeface="+mn-lt"/>
                          <a:hlinkClick r:id="rId3"/>
                        </a:rPr>
                        <a:t>https://www.ecdc.europa.eu/en/publications-data/increase-reported-diphtheria-cases-among-migrants-europe-due-corynebacterium</a:t>
                      </a:r>
                      <a:r>
                        <a:rPr lang="en-GB" sz="1200" b="0" i="0" u="none" strike="noStrike" dirty="0">
                          <a:solidFill>
                            <a:srgbClr val="000000"/>
                          </a:solidFill>
                          <a:effectLst/>
                          <a:latin typeface="+mn-lt"/>
                        </a:rPr>
                        <a:t>  Accessed 11</a:t>
                      </a:r>
                      <a:r>
                        <a:rPr lang="en-GB" sz="1200" b="0" i="0" u="none" strike="noStrike" baseline="30000" dirty="0">
                          <a:solidFill>
                            <a:srgbClr val="000000"/>
                          </a:solidFill>
                          <a:effectLst/>
                          <a:latin typeface="+mn-lt"/>
                        </a:rPr>
                        <a:t>th</a:t>
                      </a:r>
                      <a:r>
                        <a:rPr lang="en-GB" sz="1200" b="0" i="0" u="none" strike="noStrike" dirty="0">
                          <a:solidFill>
                            <a:srgbClr val="000000"/>
                          </a:solidFill>
                          <a:effectLst/>
                          <a:latin typeface="+mn-lt"/>
                        </a:rPr>
                        <a:t> June 2023.</a:t>
                      </a:r>
                    </a:p>
                  </a:txBody>
                  <a:tcPr marL="6757" marR="6757" marT="6757" marB="0" anchor="ctr"/>
                </a:tc>
                <a:extLst>
                  <a:ext uri="{0D108BD9-81ED-4DB2-BD59-A6C34878D82A}">
                    <a16:rowId xmlns:a16="http://schemas.microsoft.com/office/drawing/2014/main" val="1644683193"/>
                  </a:ext>
                </a:extLst>
              </a:tr>
              <a:tr h="0">
                <a:tc>
                  <a:txBody>
                    <a:bodyPr/>
                    <a:lstStyle/>
                    <a:p>
                      <a:pPr algn="l" rtl="0" fontAlgn="ctr"/>
                      <a:r>
                        <a:rPr lang="sr-Latn-RS" sz="1600" b="0" i="0" u="none" strike="noStrike" dirty="0" smtClean="0">
                          <a:solidFill>
                            <a:srgbClr val="0F2940"/>
                          </a:solidFill>
                          <a:effectLst/>
                          <a:latin typeface="+mn-lt"/>
                          <a:cs typeface="Arial" panose="020B0604020202020204" pitchFamily="34" charset="0"/>
                        </a:rPr>
                        <a:t>Bolest</a:t>
                      </a:r>
                      <a:r>
                        <a:rPr lang="sr-Latn-RS" sz="1600" b="0" i="0" u="none" strike="noStrike" baseline="0" dirty="0" smtClean="0">
                          <a:solidFill>
                            <a:srgbClr val="0F2940"/>
                          </a:solidFill>
                          <a:effectLst/>
                          <a:latin typeface="+mn-lt"/>
                          <a:cs typeface="Arial" panose="020B0604020202020204" pitchFamily="34" charset="0"/>
                        </a:rPr>
                        <a:t> ruku, stopala i usta</a:t>
                      </a:r>
                      <a:endParaRPr lang="sr" sz="16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en-US" sz="1600" b="0" i="0" u="none" strike="noStrike" dirty="0" err="1" smtClean="0">
                          <a:solidFill>
                            <a:srgbClr val="3C4245"/>
                          </a:solidFill>
                          <a:effectLst/>
                          <a:latin typeface="+mn-lt"/>
                        </a:rPr>
                        <a:t>Povećanje</a:t>
                      </a:r>
                      <a:r>
                        <a:rPr lang="en-US" sz="1600" b="0" i="0" u="none" strike="noStrike" dirty="0" smtClean="0">
                          <a:solidFill>
                            <a:srgbClr val="3C4245"/>
                          </a:solidFill>
                          <a:effectLst/>
                          <a:latin typeface="+mn-lt"/>
                        </a:rPr>
                        <a:t> temperature</a:t>
                      </a:r>
                      <a:endParaRPr lang="en-US" sz="1600" b="0" i="0" u="none" strike="noStrike" dirty="0">
                        <a:solidFill>
                          <a:srgbClr val="3C4245"/>
                        </a:solidFill>
                        <a:effectLst/>
                        <a:latin typeface="+mn-lt"/>
                      </a:endParaRPr>
                    </a:p>
                  </a:txBody>
                  <a:tcPr marL="6757" marR="6757" marT="6757" marB="0" anchor="ctr"/>
                </a:tc>
                <a:tc>
                  <a:txBody>
                    <a:bodyPr/>
                    <a:lstStyle/>
                    <a:p>
                      <a:pPr algn="ctr" rtl="0" fontAlgn="t"/>
                      <a:r>
                        <a:rPr lang="en-US" sz="1600" b="0" i="0" u="none" strike="noStrike" dirty="0" err="1" smtClean="0">
                          <a:solidFill>
                            <a:srgbClr val="000000"/>
                          </a:solidFill>
                          <a:effectLst/>
                          <a:latin typeface="+mn-lt"/>
                        </a:rPr>
                        <a:t>Povećana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incidencija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produžena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dužina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izbijanja</a:t>
                      </a:r>
                      <a:endParaRPr lang="en-US" sz="1600" b="0" i="0" u="none" strike="noStrike" dirty="0" smtClean="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S.J. Coates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Int. J. Dermatology, 2019, </a:t>
                      </a:r>
                      <a:r>
                        <a:rPr lang="en-GB" sz="1200" b="0" i="0" u="sng" strike="noStrike" dirty="0">
                          <a:solidFill>
                            <a:srgbClr val="000000"/>
                          </a:solidFill>
                          <a:effectLst/>
                          <a:latin typeface="+mn-lt"/>
                        </a:rPr>
                        <a:t>58</a:t>
                      </a:r>
                      <a:r>
                        <a:rPr lang="en-GB" sz="1200" b="0" i="0" u="none" strike="noStrike" dirty="0">
                          <a:solidFill>
                            <a:srgbClr val="000000"/>
                          </a:solidFill>
                          <a:effectLst/>
                          <a:latin typeface="+mn-lt"/>
                        </a:rPr>
                        <a:t>, 388–399.</a:t>
                      </a:r>
                    </a:p>
                    <a:p>
                      <a:pPr algn="ctr" fontAlgn="t"/>
                      <a:r>
                        <a:rPr lang="en-IE" sz="1200" b="0" i="0" u="none" strike="noStrike" dirty="0">
                          <a:solidFill>
                            <a:srgbClr val="000000"/>
                          </a:solidFill>
                          <a:effectLst/>
                          <a:latin typeface="+mn-lt"/>
                          <a:hlinkClick r:id="rId4"/>
                        </a:rPr>
                        <a:t>https://doi.org/10.1111/ijd.14188</a:t>
                      </a:r>
                      <a:r>
                        <a:rPr lang="en-IE"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3525117701"/>
                  </a:ext>
                </a:extLst>
              </a:tr>
              <a:tr h="0">
                <a:tc>
                  <a:txBody>
                    <a:bodyPr/>
                    <a:lstStyle/>
                    <a:p>
                      <a:pPr algn="l" rtl="0" fontAlgn="ctr"/>
                      <a:r>
                        <a:rPr lang="sr-Latn-RS" sz="1600" b="0" i="0" u="none" strike="noStrike" dirty="0" smtClean="0">
                          <a:solidFill>
                            <a:srgbClr val="414841"/>
                          </a:solidFill>
                          <a:effectLst/>
                          <a:latin typeface="+mn-lt"/>
                          <a:cs typeface="Arial" panose="020B0604020202020204" pitchFamily="34" charset="0"/>
                        </a:rPr>
                        <a:t>Male boginje</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en-US" sz="1600" b="0" i="0" u="none" strike="noStrike" dirty="0" err="1" smtClean="0">
                          <a:solidFill>
                            <a:srgbClr val="000000"/>
                          </a:solidFill>
                          <a:effectLst/>
                          <a:latin typeface="+mn-lt"/>
                        </a:rPr>
                        <a:t>Temperatura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vlažnost</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ljudska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migracija</a:t>
                      </a:r>
                      <a:r>
                        <a:rPr lang="en-US" sz="1600" b="0" i="0" u="none" strike="noStrike" dirty="0" smtClean="0">
                          <a:solidFill>
                            <a:srgbClr val="000000"/>
                          </a:solidFill>
                          <a:effectLst/>
                          <a:latin typeface="+mn-lt"/>
                        </a:rPr>
                        <a:t>/</a:t>
                      </a:r>
                      <a:r>
                        <a:rPr lang="en-US" sz="1600" b="0" i="0" u="none" strike="noStrike" dirty="0" err="1" smtClean="0">
                          <a:solidFill>
                            <a:srgbClr val="000000"/>
                          </a:solidFill>
                          <a:effectLst/>
                          <a:latin typeface="+mn-lt"/>
                        </a:rPr>
                        <a:t>putovanje</a:t>
                      </a:r>
                      <a:endParaRPr lang="en-US" sz="1600" b="0" i="0" u="none" strike="noStrike" dirty="0" smtClean="0">
                        <a:solidFill>
                          <a:srgbClr val="000000"/>
                        </a:solidFill>
                        <a:effectLst/>
                        <a:latin typeface="+mn-lt"/>
                      </a:endParaRPr>
                    </a:p>
                  </a:txBody>
                  <a:tcPr marL="6757" marR="6757" marT="6757" marB="0" anchor="ctr"/>
                </a:tc>
                <a:tc>
                  <a:txBody>
                    <a:bodyPr/>
                    <a:lstStyle/>
                    <a:p>
                      <a:pPr algn="ctr" rtl="0" fontAlgn="t"/>
                      <a:r>
                        <a:rPr lang="en-US" sz="1600" b="0" i="0" u="none" strike="noStrike" dirty="0" err="1" smtClean="0">
                          <a:solidFill>
                            <a:srgbClr val="000000"/>
                          </a:solidFill>
                          <a:effectLst/>
                          <a:latin typeface="+mn-lt"/>
                        </a:rPr>
                        <a:t>Povećana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incidencija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unutar</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optimalnog</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temperaturnog</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opsega</a:t>
                      </a:r>
                      <a:r>
                        <a:rPr lang="en-US" sz="1600" b="0" i="0" u="none" strike="noStrike" dirty="0" smtClean="0">
                          <a:solidFill>
                            <a:srgbClr val="000000"/>
                          </a:solidFill>
                          <a:effectLst/>
                          <a:latin typeface="+mn-lt"/>
                        </a:rPr>
                        <a:t> od 18°C do 20°C. </a:t>
                      </a:r>
                      <a:r>
                        <a:rPr lang="en-US" sz="1600" b="0" i="0" u="none" strike="noStrike" dirty="0" err="1" smtClean="0">
                          <a:solidFill>
                            <a:srgbClr val="000000"/>
                          </a:solidFill>
                          <a:effectLst/>
                          <a:latin typeface="+mn-lt"/>
                        </a:rPr>
                        <a:t>Povećana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incidencija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smanjenjem</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vlažnosti</a:t>
                      </a:r>
                      <a:r>
                        <a:rPr lang="en-US" sz="1600" b="0" i="0" u="none" strike="noStrike" dirty="0" smtClean="0">
                          <a:solidFill>
                            <a:srgbClr val="000000"/>
                          </a:solidFill>
                          <a:effectLst/>
                          <a:latin typeface="+mn-lt"/>
                        </a:rPr>
                        <a:t> </a:t>
                      </a:r>
                      <a:endParaRPr lang="en-US" sz="16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Q. Yang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Human Vaccines &amp; </a:t>
                      </a:r>
                      <a:r>
                        <a:rPr lang="en-GB" sz="1200" b="0" i="0" u="none" strike="noStrike" dirty="0" err="1">
                          <a:solidFill>
                            <a:srgbClr val="000000"/>
                          </a:solidFill>
                          <a:effectLst/>
                          <a:latin typeface="+mn-lt"/>
                        </a:rPr>
                        <a:t>Immunotherapeutics</a:t>
                      </a:r>
                      <a:r>
                        <a:rPr lang="en-GB" sz="1200" b="0" i="0" u="none" strike="noStrike" dirty="0">
                          <a:solidFill>
                            <a:srgbClr val="000000"/>
                          </a:solidFill>
                          <a:effectLst/>
                          <a:latin typeface="+mn-lt"/>
                        </a:rPr>
                        <a:t>, April 2014, </a:t>
                      </a:r>
                      <a:r>
                        <a:rPr lang="en-GB" sz="1200" b="0" i="0" u="sng" strike="noStrike" dirty="0">
                          <a:solidFill>
                            <a:srgbClr val="000000"/>
                          </a:solidFill>
                          <a:effectLst/>
                          <a:latin typeface="+mn-lt"/>
                        </a:rPr>
                        <a:t>10</a:t>
                      </a:r>
                      <a:r>
                        <a:rPr lang="en-GB" sz="1200" b="0" i="0" u="none" strike="noStrike" dirty="0">
                          <a:solidFill>
                            <a:srgbClr val="000000"/>
                          </a:solidFill>
                          <a:effectLst/>
                          <a:latin typeface="+mn-lt"/>
                        </a:rPr>
                        <a:t>, (4), 1104–1110. </a:t>
                      </a:r>
                      <a:r>
                        <a:rPr lang="en-GB" sz="1200" b="0" i="0" u="none" strike="noStrike" dirty="0">
                          <a:solidFill>
                            <a:srgbClr val="000000"/>
                          </a:solidFill>
                          <a:effectLst/>
                          <a:latin typeface="+mn-lt"/>
                          <a:hlinkClick r:id="rId5"/>
                        </a:rPr>
                        <a:t>http://dx.doi.org/10.4161/hv.27826</a:t>
                      </a:r>
                      <a:r>
                        <a:rPr lang="en-GB"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910787869"/>
                  </a:ext>
                </a:extLst>
              </a:tr>
              <a:tr h="0">
                <a:tc>
                  <a:txBody>
                    <a:bodyPr/>
                    <a:lstStyle/>
                    <a:p>
                      <a:pPr algn="l" rtl="0" fontAlgn="ctr"/>
                      <a:r>
                        <a:rPr lang="sr-Latn-RS" sz="1600" b="0" i="0" u="none" strike="noStrike" dirty="0" smtClean="0">
                          <a:solidFill>
                            <a:srgbClr val="0F2940"/>
                          </a:solidFill>
                          <a:effectLst/>
                          <a:latin typeface="+mn-lt"/>
                          <a:cs typeface="Arial" panose="020B0604020202020204" pitchFamily="34" charset="0"/>
                        </a:rPr>
                        <a:t>Rubeola</a:t>
                      </a:r>
                      <a:endParaRPr lang="en-IE" sz="16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en-US" sz="1600" b="0" i="0" u="none" strike="noStrike" dirty="0" err="1" smtClean="0">
                          <a:solidFill>
                            <a:srgbClr val="000000"/>
                          </a:solidFill>
                          <a:effectLst/>
                          <a:latin typeface="+mn-lt"/>
                        </a:rPr>
                        <a:t>Temperatura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vlažnost</a:t>
                      </a:r>
                      <a:r>
                        <a:rPr lang="en-US" sz="1600" b="0" i="0" u="none" strike="noStrike" dirty="0" smtClean="0">
                          <a:solidFill>
                            <a:srgbClr val="000000"/>
                          </a:solidFill>
                          <a:effectLst/>
                          <a:latin typeface="+mn-lt"/>
                        </a:rPr>
                        <a:t>/</a:t>
                      </a:r>
                      <a:r>
                        <a:rPr lang="en-US" sz="1600" b="0" i="0" u="none" strike="noStrike" dirty="0" err="1" smtClean="0">
                          <a:solidFill>
                            <a:srgbClr val="000000"/>
                          </a:solidFill>
                          <a:effectLst/>
                          <a:latin typeface="+mn-lt"/>
                        </a:rPr>
                        <a:t>padavine</a:t>
                      </a:r>
                      <a:r>
                        <a:rPr lang="en-US" sz="1600" b="0" i="0" u="none" strike="noStrike" dirty="0" smtClean="0">
                          <a:solidFill>
                            <a:srgbClr val="000000"/>
                          </a:solidFill>
                          <a:effectLst/>
                          <a:latin typeface="+mn-lt"/>
                        </a:rPr>
                        <a:t> </a:t>
                      </a:r>
                      <a:endParaRPr lang="en-US" sz="1600" b="0" i="0" u="none" strike="noStrike" dirty="0">
                        <a:solidFill>
                          <a:srgbClr val="000000"/>
                        </a:solidFill>
                        <a:effectLst/>
                        <a:latin typeface="+mn-lt"/>
                      </a:endParaRPr>
                    </a:p>
                  </a:txBody>
                  <a:tcPr marL="6757" marR="6757" marT="6757" marB="0" anchor="ctr"/>
                </a:tc>
                <a:tc>
                  <a:txBody>
                    <a:bodyPr/>
                    <a:lstStyle/>
                    <a:p>
                      <a:pPr algn="ctr" rtl="0" fontAlgn="t"/>
                      <a:r>
                        <a:rPr lang="en-US" sz="1600" b="0" i="0" u="none" strike="noStrike" dirty="0" err="1" smtClean="0">
                          <a:solidFill>
                            <a:srgbClr val="000000"/>
                          </a:solidFill>
                          <a:effectLst/>
                          <a:latin typeface="+mn-lt"/>
                        </a:rPr>
                        <a:t>Povećana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incidencija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smanjenjem</a:t>
                      </a:r>
                      <a:r>
                        <a:rPr lang="en-US" sz="1600" b="0" i="0" u="none" strike="noStrike" dirty="0" smtClean="0">
                          <a:solidFill>
                            <a:srgbClr val="000000"/>
                          </a:solidFill>
                          <a:effectLst/>
                          <a:latin typeface="+mn-lt"/>
                        </a:rPr>
                        <a:t> temperature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smanjenjem</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vlažnosti</a:t>
                      </a:r>
                      <a:endParaRPr lang="en-US" sz="1600" b="0" i="0" u="none" strike="noStrike" dirty="0">
                        <a:solidFill>
                          <a:srgbClr val="000000"/>
                        </a:solidFill>
                        <a:effectLst/>
                        <a:latin typeface="+mn-lt"/>
                      </a:endParaRPr>
                    </a:p>
                  </a:txBody>
                  <a:tcPr marL="6757" marR="6757" marT="6757" marB="0" anchor="ctr"/>
                </a:tc>
                <a:tc>
                  <a:txBody>
                    <a:bodyPr/>
                    <a:lstStyle/>
                    <a:p>
                      <a:pPr algn="ctr" fontAlgn="t"/>
                      <a:r>
                        <a:rPr lang="en-IE" sz="1200" b="0" i="0" u="none" strike="noStrike" dirty="0">
                          <a:solidFill>
                            <a:srgbClr val="000000"/>
                          </a:solidFill>
                          <a:effectLst/>
                          <a:latin typeface="+mn-lt"/>
                        </a:rPr>
                        <a:t>Y. Ma </a:t>
                      </a:r>
                      <a:r>
                        <a:rPr lang="en-IE" sz="1200" b="0" i="1" u="none" strike="noStrike" dirty="0">
                          <a:solidFill>
                            <a:srgbClr val="000000"/>
                          </a:solidFill>
                          <a:effectLst/>
                          <a:latin typeface="+mn-lt"/>
                        </a:rPr>
                        <a:t>et al</a:t>
                      </a:r>
                      <a:r>
                        <a:rPr lang="en-IE" sz="1200" b="0" i="0" u="none" strike="noStrike" dirty="0">
                          <a:solidFill>
                            <a:srgbClr val="000000"/>
                          </a:solidFill>
                          <a:effectLst/>
                          <a:latin typeface="+mn-lt"/>
                        </a:rPr>
                        <a:t>., Am. J. Trop. Med. </a:t>
                      </a:r>
                      <a:r>
                        <a:rPr lang="en-IE" sz="1200" b="0" i="0" u="none" strike="noStrike" dirty="0" err="1">
                          <a:solidFill>
                            <a:srgbClr val="000000"/>
                          </a:solidFill>
                          <a:effectLst/>
                          <a:latin typeface="+mn-lt"/>
                        </a:rPr>
                        <a:t>Hyg</a:t>
                      </a:r>
                      <a:r>
                        <a:rPr lang="en-IE" sz="1200" b="0" i="0" u="none" strike="noStrike" dirty="0">
                          <a:solidFill>
                            <a:srgbClr val="000000"/>
                          </a:solidFill>
                          <a:effectLst/>
                          <a:latin typeface="+mn-lt"/>
                        </a:rPr>
                        <a:t>., 2021, </a:t>
                      </a:r>
                      <a:r>
                        <a:rPr lang="en-IE" sz="1200" b="0" i="0" u="sng" strike="noStrike" dirty="0">
                          <a:solidFill>
                            <a:srgbClr val="000000"/>
                          </a:solidFill>
                          <a:effectLst/>
                          <a:latin typeface="+mn-lt"/>
                        </a:rPr>
                        <a:t>104</a:t>
                      </a:r>
                      <a:r>
                        <a:rPr lang="en-IE" sz="1200" b="0" i="0" u="none" strike="noStrike" dirty="0">
                          <a:solidFill>
                            <a:srgbClr val="000000"/>
                          </a:solidFill>
                          <a:effectLst/>
                          <a:latin typeface="+mn-lt"/>
                        </a:rPr>
                        <a:t>, (1), 166–174. </a:t>
                      </a:r>
                      <a:r>
                        <a:rPr lang="en-IE" sz="1200" b="0" i="0" u="none" strike="noStrike" dirty="0">
                          <a:solidFill>
                            <a:srgbClr val="000000"/>
                          </a:solidFill>
                          <a:effectLst/>
                          <a:latin typeface="+mn-lt"/>
                          <a:hlinkClick r:id="rId6"/>
                        </a:rPr>
                        <a:t>https://doi.org/10.4269/ajtmh.20-0585</a:t>
                      </a:r>
                      <a:r>
                        <a:rPr lang="en-IE"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1012205923"/>
                  </a:ext>
                </a:extLst>
              </a:tr>
            </a:tbl>
          </a:graphicData>
        </a:graphic>
      </p:graphicFrame>
      <p:sp>
        <p:nvSpPr>
          <p:cNvPr id="5" name="TextBox 8">
            <a:extLst>
              <a:ext uri="{FF2B5EF4-FFF2-40B4-BE49-F238E27FC236}">
                <a16:creationId xmlns:a16="http://schemas.microsoft.com/office/drawing/2014/main" id="{40324206-24C6-08FE-3E87-70C652732B4F}"/>
              </a:ext>
            </a:extLst>
          </p:cNvPr>
          <p:cNvSpPr txBox="1"/>
          <p:nvPr/>
        </p:nvSpPr>
        <p:spPr>
          <a:xfrm>
            <a:off x="1686000" y="50080"/>
            <a:ext cx="9416946" cy="369332"/>
          </a:xfrm>
          <a:prstGeom prst="rect">
            <a:avLst/>
          </a:prstGeom>
          <a:noFill/>
        </p:spPr>
        <p:txBody>
          <a:bodyPr wrap="square" rtlCol="0">
            <a:spAutoFit/>
          </a:bodyPr>
          <a:lstStyle/>
          <a:p>
            <a:pPr lvl="1">
              <a:buClr>
                <a:srgbClr val="FF0000"/>
              </a:buClr>
            </a:pPr>
            <a:r>
              <a:rPr lang="en-US" dirty="0" err="1">
                <a:solidFill>
                  <a:srgbClr val="FF0000"/>
                </a:solidFill>
              </a:rPr>
              <a:t>Prenos</a:t>
            </a:r>
            <a:r>
              <a:rPr lang="en-US" dirty="0">
                <a:solidFill>
                  <a:srgbClr val="FF0000"/>
                </a:solidFill>
              </a:rPr>
              <a:t> </a:t>
            </a:r>
            <a:r>
              <a:rPr lang="en-US" dirty="0" err="1">
                <a:solidFill>
                  <a:srgbClr val="FF0000"/>
                </a:solidFill>
              </a:rPr>
              <a:t>samo</a:t>
            </a:r>
            <a:r>
              <a:rPr lang="en-US" dirty="0">
                <a:solidFill>
                  <a:srgbClr val="FF0000"/>
                </a:solidFill>
              </a:rPr>
              <a:t> </a:t>
            </a:r>
            <a:r>
              <a:rPr lang="en-US" dirty="0" err="1">
                <a:solidFill>
                  <a:srgbClr val="FF0000"/>
                </a:solidFill>
              </a:rPr>
              <a:t>kontaktom</a:t>
            </a:r>
            <a:r>
              <a:rPr lang="en-US" dirty="0">
                <a:solidFill>
                  <a:srgbClr val="FF0000"/>
                </a:solidFill>
              </a:rPr>
              <a:t> </a:t>
            </a:r>
            <a:r>
              <a:rPr lang="en-US" dirty="0" err="1">
                <a:solidFill>
                  <a:srgbClr val="FF0000"/>
                </a:solidFill>
              </a:rPr>
              <a:t>sa</a:t>
            </a:r>
            <a:r>
              <a:rPr lang="en-US" dirty="0">
                <a:solidFill>
                  <a:srgbClr val="FF0000"/>
                </a:solidFill>
              </a:rPr>
              <a:t> </a:t>
            </a:r>
            <a:r>
              <a:rPr lang="en-US" dirty="0" err="1">
                <a:solidFill>
                  <a:srgbClr val="FF0000"/>
                </a:solidFill>
              </a:rPr>
              <a:t>patogenima</a:t>
            </a:r>
            <a:r>
              <a:rPr lang="en-US" dirty="0">
                <a:solidFill>
                  <a:srgbClr val="FF0000"/>
                </a:solidFill>
              </a:rPr>
              <a:t> </a:t>
            </a:r>
            <a:r>
              <a:rPr lang="en-US" dirty="0" err="1">
                <a:solidFill>
                  <a:srgbClr val="FF0000"/>
                </a:solidFill>
              </a:rPr>
              <a:t>na</a:t>
            </a:r>
            <a:r>
              <a:rPr lang="en-US" dirty="0">
                <a:solidFill>
                  <a:srgbClr val="FF0000"/>
                </a:solidFill>
              </a:rPr>
              <a:t>/u </a:t>
            </a:r>
            <a:r>
              <a:rPr lang="en-US" dirty="0" err="1">
                <a:solidFill>
                  <a:srgbClr val="FF0000"/>
                </a:solidFill>
              </a:rPr>
              <a:t>čvrstim</a:t>
            </a:r>
            <a:r>
              <a:rPr lang="en-US" dirty="0">
                <a:solidFill>
                  <a:srgbClr val="FF0000"/>
                </a:solidFill>
              </a:rPr>
              <a:t> </a:t>
            </a:r>
            <a:r>
              <a:rPr lang="en-US" dirty="0" err="1">
                <a:solidFill>
                  <a:srgbClr val="FF0000"/>
                </a:solidFill>
              </a:rPr>
              <a:t>materijama</a:t>
            </a:r>
            <a:r>
              <a:rPr lang="en-US" dirty="0">
                <a:solidFill>
                  <a:srgbClr val="FF0000"/>
                </a:solidFill>
              </a:rPr>
              <a:t> </a:t>
            </a:r>
            <a:r>
              <a:rPr lang="en-US" dirty="0" err="1">
                <a:solidFill>
                  <a:srgbClr val="FF0000"/>
                </a:solidFill>
              </a:rPr>
              <a:t>ili</a:t>
            </a:r>
            <a:r>
              <a:rPr lang="en-US" dirty="0">
                <a:solidFill>
                  <a:srgbClr val="FF0000"/>
                </a:solidFill>
              </a:rPr>
              <a:t> </a:t>
            </a:r>
            <a:r>
              <a:rPr lang="en-US" dirty="0" err="1">
                <a:solidFill>
                  <a:srgbClr val="FF0000"/>
                </a:solidFill>
              </a:rPr>
              <a:t>tečnostima</a:t>
            </a:r>
            <a:endParaRPr lang="en-US" dirty="0">
              <a:solidFill>
                <a:srgbClr val="FF0000"/>
              </a:solidFill>
            </a:endParaRPr>
          </a:p>
        </p:txBody>
      </p:sp>
    </p:spTree>
    <p:extLst>
      <p:ext uri="{BB962C8B-B14F-4D97-AF65-F5344CB8AC3E}">
        <p14:creationId xmlns:p14="http://schemas.microsoft.com/office/powerpoint/2010/main" val="36019623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3877027594"/>
              </p:ext>
            </p:extLst>
          </p:nvPr>
        </p:nvGraphicFramePr>
        <p:xfrm>
          <a:off x="381000" y="1089000"/>
          <a:ext cx="11430000" cy="2531924"/>
        </p:xfrm>
        <a:graphic>
          <a:graphicData uri="http://schemas.openxmlformats.org/drawingml/2006/table">
            <a:tbl>
              <a:tblPr>
                <a:tableStyleId>{5C22544A-7EE6-4342-B048-85BDC9FD1C3A}</a:tableStyleId>
              </a:tblPr>
              <a:tblGrid>
                <a:gridCol w="1578962">
                  <a:extLst>
                    <a:ext uri="{9D8B030D-6E8A-4147-A177-3AD203B41FA5}">
                      <a16:colId xmlns:a16="http://schemas.microsoft.com/office/drawing/2014/main" val="2497409396"/>
                    </a:ext>
                  </a:extLst>
                </a:gridCol>
                <a:gridCol w="3731699">
                  <a:extLst>
                    <a:ext uri="{9D8B030D-6E8A-4147-A177-3AD203B41FA5}">
                      <a16:colId xmlns:a16="http://schemas.microsoft.com/office/drawing/2014/main" val="3440800795"/>
                    </a:ext>
                  </a:extLst>
                </a:gridCol>
                <a:gridCol w="3003337">
                  <a:extLst>
                    <a:ext uri="{9D8B030D-6E8A-4147-A177-3AD203B41FA5}">
                      <a16:colId xmlns:a16="http://schemas.microsoft.com/office/drawing/2014/main" val="509933588"/>
                    </a:ext>
                  </a:extLst>
                </a:gridCol>
                <a:gridCol w="3116002">
                  <a:extLst>
                    <a:ext uri="{9D8B030D-6E8A-4147-A177-3AD203B41FA5}">
                      <a16:colId xmlns:a16="http://schemas.microsoft.com/office/drawing/2014/main" val="2069717473"/>
                    </a:ext>
                  </a:extLst>
                </a:gridCol>
              </a:tblGrid>
              <a:tr h="252000">
                <a:tc>
                  <a:txBody>
                    <a:bodyPr/>
                    <a:lstStyle/>
                    <a:p>
                      <a:pPr algn="ctr" rtl="0" fontAlgn="t"/>
                      <a:r>
                        <a:rPr lang="sr" sz="1600" b="1" u="none" strike="noStrike" dirty="0" smtClean="0">
                          <a:solidFill>
                            <a:srgbClr val="0070C0"/>
                          </a:solidFill>
                          <a:effectLst/>
                          <a:latin typeface="+mn-lt"/>
                        </a:rPr>
                        <a:t>Bolest</a:t>
                      </a:r>
                      <a:endParaRPr lang="en-IE" sz="1600" b="1" i="0" u="none" strike="noStrike" dirty="0">
                        <a:solidFill>
                          <a:srgbClr val="0070C0"/>
                        </a:solidFill>
                        <a:effectLst/>
                        <a:latin typeface="+mn-lt"/>
                      </a:endParaRPr>
                    </a:p>
                  </a:txBody>
                  <a:tcPr marL="6757" marR="6757" marT="6757" marB="0" anchor="ctr"/>
                </a:tc>
                <a:tc>
                  <a:txBody>
                    <a:bodyPr/>
                    <a:lstStyle/>
                    <a:p>
                      <a:pPr algn="ctr" rtl="0" fontAlgn="t"/>
                      <a:r>
                        <a:rPr lang="sr" sz="1600" b="1" i="0" u="none" strike="noStrike" dirty="0" smtClean="0">
                          <a:solidFill>
                            <a:srgbClr val="0070C0"/>
                          </a:solidFill>
                          <a:effectLst/>
                          <a:latin typeface="+mn-lt"/>
                        </a:rPr>
                        <a:t>Faktor(i) klimatskih promena koji utiču</a:t>
                      </a:r>
                      <a:r>
                        <a:rPr lang="sr" sz="1600" b="1" i="0" u="none" strike="noStrike" baseline="0" dirty="0" smtClean="0">
                          <a:solidFill>
                            <a:srgbClr val="0070C0"/>
                          </a:solidFill>
                          <a:effectLst/>
                          <a:latin typeface="+mn-lt"/>
                        </a:rPr>
                        <a:t> na bolesti</a:t>
                      </a:r>
                      <a:endParaRPr lang="sr" sz="1600" b="1" i="0" u="none" strike="noStrike" dirty="0">
                        <a:solidFill>
                          <a:srgbClr val="0070C0"/>
                        </a:solidFill>
                        <a:effectLst/>
                        <a:latin typeface="+mn-lt"/>
                      </a:endParaRPr>
                    </a:p>
                  </a:txBody>
                  <a:tcPr marL="6757" marR="6757" marT="6757" marB="0" anchor="ctr"/>
                </a:tc>
                <a:tc>
                  <a:txBody>
                    <a:bodyPr/>
                    <a:lstStyle/>
                    <a:p>
                      <a:pPr algn="ctr" rtl="0" fontAlgn="t"/>
                      <a:r>
                        <a:rPr lang="sr" sz="1600" b="1" i="0" u="none" strike="noStrike" dirty="0" smtClean="0">
                          <a:solidFill>
                            <a:srgbClr val="0070C0"/>
                          </a:solidFill>
                          <a:effectLst/>
                          <a:latin typeface="+mn-lt"/>
                        </a:rPr>
                        <a:t>Ishod/predviđeni</a:t>
                      </a:r>
                      <a:r>
                        <a:rPr lang="sr" sz="1600" b="1" i="0" u="none" strike="noStrike" baseline="0" dirty="0" smtClean="0">
                          <a:solidFill>
                            <a:srgbClr val="0070C0"/>
                          </a:solidFill>
                          <a:effectLst/>
                          <a:latin typeface="+mn-lt"/>
                        </a:rPr>
                        <a:t> efekat </a:t>
                      </a:r>
                      <a:r>
                        <a:rPr lang="sr" sz="1600" b="1" i="0" u="none" strike="noStrike" dirty="0" smtClean="0">
                          <a:solidFill>
                            <a:srgbClr val="0070C0"/>
                          </a:solidFill>
                          <a:effectLst/>
                          <a:latin typeface="+mn-lt"/>
                        </a:rPr>
                        <a:t>na bolest</a:t>
                      </a:r>
                      <a:endParaRPr lang="en-IE" sz="1600" b="1" i="0" u="none" strike="noStrike" dirty="0">
                        <a:solidFill>
                          <a:srgbClr val="0070C0"/>
                        </a:solidFill>
                        <a:effectLst/>
                        <a:latin typeface="+mn-lt"/>
                      </a:endParaRPr>
                    </a:p>
                  </a:txBody>
                  <a:tcPr marL="6757" marR="6757" marT="6757" marB="0" anchor="ctr"/>
                </a:tc>
                <a:tc>
                  <a:txBody>
                    <a:bodyPr/>
                    <a:lstStyle/>
                    <a:p>
                      <a:pPr algn="ctr" rtl="0" fontAlgn="t"/>
                      <a:r>
                        <a:rPr lang="sr" sz="1600" b="1" i="0" u="none" strike="noStrike" dirty="0" smtClean="0">
                          <a:solidFill>
                            <a:srgbClr val="0070C0"/>
                          </a:solidFill>
                          <a:effectLst/>
                          <a:latin typeface="+mn-lt"/>
                        </a:rPr>
                        <a:t>Referenca</a:t>
                      </a:r>
                      <a:endParaRPr lang="en-IE" sz="16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sr" sz="1600" b="0" i="0" u="none" strike="noStrike" dirty="0" smtClean="0">
                          <a:solidFill>
                            <a:srgbClr val="414841"/>
                          </a:solidFill>
                          <a:effectLst/>
                          <a:latin typeface="+mn-lt"/>
                          <a:cs typeface="Arial" panose="020B0604020202020204" pitchFamily="34" charset="0"/>
                        </a:rPr>
                        <a:t>Kutana larva migrans</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en-US" sz="1600" b="0" i="0" u="none" strike="noStrike" dirty="0" err="1" smtClean="0">
                          <a:solidFill>
                            <a:srgbClr val="000000"/>
                          </a:solidFill>
                          <a:effectLst/>
                          <a:latin typeface="+mn-lt"/>
                        </a:rPr>
                        <a:t>Povećanje</a:t>
                      </a:r>
                      <a:r>
                        <a:rPr lang="en-US" sz="1600" b="0" i="0" u="none" strike="noStrike" dirty="0" smtClean="0">
                          <a:solidFill>
                            <a:srgbClr val="000000"/>
                          </a:solidFill>
                          <a:effectLst/>
                          <a:latin typeface="+mn-lt"/>
                        </a:rPr>
                        <a:t> temperature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migracija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ljudi</a:t>
                      </a:r>
                      <a:endParaRPr lang="en-US" sz="1600" b="0" i="0" u="none" strike="noStrike" dirty="0">
                        <a:solidFill>
                          <a:srgbClr val="000000"/>
                        </a:solidFill>
                        <a:effectLst/>
                        <a:latin typeface="+mn-lt"/>
                      </a:endParaRPr>
                    </a:p>
                  </a:txBody>
                  <a:tcPr marL="6757" marR="6757" marT="6757" marB="0" anchor="ctr"/>
                </a:tc>
                <a:tc>
                  <a:txBody>
                    <a:bodyPr/>
                    <a:lstStyle/>
                    <a:p>
                      <a:pPr algn="ctr" rtl="0" fontAlgn="t"/>
                      <a:r>
                        <a:rPr lang="en-US" sz="1600" b="0" i="0" u="none" strike="noStrike" dirty="0" err="1" smtClean="0">
                          <a:solidFill>
                            <a:srgbClr val="000000"/>
                          </a:solidFill>
                          <a:effectLst/>
                          <a:latin typeface="+mn-lt"/>
                        </a:rPr>
                        <a:t>Povećana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incidencija</a:t>
                      </a:r>
                      <a:endParaRPr lang="en-US" sz="1600" b="0" i="0" u="none" strike="noStrike" dirty="0">
                        <a:solidFill>
                          <a:srgbClr val="000000"/>
                        </a:solidFill>
                        <a:effectLst/>
                        <a:latin typeface="+mn-lt"/>
                      </a:endParaRPr>
                    </a:p>
                  </a:txBody>
                  <a:tcPr marL="9525" marR="9525" marT="9525" marB="0" anchor="ctr"/>
                </a:tc>
                <a:tc>
                  <a:txBody>
                    <a:bodyPr/>
                    <a:lstStyle/>
                    <a:p>
                      <a:pPr algn="ctr" fontAlgn="t"/>
                      <a:r>
                        <a:rPr lang="en-GB" sz="1200" b="0" i="0" u="none" strike="noStrike" dirty="0">
                          <a:solidFill>
                            <a:srgbClr val="000000"/>
                          </a:solidFill>
                          <a:effectLst/>
                          <a:latin typeface="+mn-lt"/>
                        </a:rPr>
                        <a:t>S.H. Choi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International Journal of Dermatology, 2023, </a:t>
                      </a:r>
                      <a:r>
                        <a:rPr lang="en-GB" sz="1200" b="0" i="0" u="sng" strike="noStrike" dirty="0">
                          <a:solidFill>
                            <a:srgbClr val="000000"/>
                          </a:solidFill>
                          <a:effectLst/>
                          <a:latin typeface="+mn-lt"/>
                        </a:rPr>
                        <a:t>62</a:t>
                      </a:r>
                      <a:r>
                        <a:rPr lang="en-GB" sz="1200" b="0" i="0" u="none" strike="noStrike" dirty="0">
                          <a:solidFill>
                            <a:srgbClr val="000000"/>
                          </a:solidFill>
                          <a:effectLst/>
                          <a:latin typeface="+mn-lt"/>
                        </a:rPr>
                        <a:t>, 681–684. </a:t>
                      </a:r>
                      <a:r>
                        <a:rPr lang="en-GB" sz="1200" b="0" i="0" u="none" strike="noStrike" dirty="0">
                          <a:solidFill>
                            <a:srgbClr val="000000"/>
                          </a:solidFill>
                          <a:effectLst/>
                          <a:latin typeface="+mn-lt"/>
                          <a:hlinkClick r:id="rId2"/>
                        </a:rPr>
                        <a:t>https://doi.org/10.1111/ijd.16636</a:t>
                      </a:r>
                      <a:r>
                        <a:rPr lang="en-GB"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9525" marR="9525" marT="9525" marB="0"/>
                </a:tc>
                <a:extLst>
                  <a:ext uri="{0D108BD9-81ED-4DB2-BD59-A6C34878D82A}">
                    <a16:rowId xmlns:a16="http://schemas.microsoft.com/office/drawing/2014/main" val="1365162305"/>
                  </a:ext>
                </a:extLst>
              </a:tr>
              <a:tr h="77513">
                <a:tc>
                  <a:txBody>
                    <a:bodyPr/>
                    <a:lstStyle/>
                    <a:p>
                      <a:pPr algn="l" rtl="0" fontAlgn="ctr"/>
                      <a:r>
                        <a:rPr lang="sr" sz="1600" b="0" i="0" u="none" strike="noStrike" dirty="0" smtClean="0">
                          <a:solidFill>
                            <a:srgbClr val="414841"/>
                          </a:solidFill>
                          <a:effectLst/>
                          <a:latin typeface="+mn-lt"/>
                          <a:cs typeface="Arial" panose="020B0604020202020204" pitchFamily="34" charset="0"/>
                        </a:rPr>
                        <a:t>Kožna mijaza</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en-US" sz="1600" b="0" i="0" u="none" strike="noStrike" dirty="0" err="1" smtClean="0">
                          <a:solidFill>
                            <a:srgbClr val="000000"/>
                          </a:solidFill>
                          <a:effectLst/>
                          <a:latin typeface="+mn-lt"/>
                        </a:rPr>
                        <a:t>Povećanje</a:t>
                      </a:r>
                      <a:r>
                        <a:rPr lang="en-US" sz="1600" b="0" i="0" u="none" strike="noStrike" dirty="0" smtClean="0">
                          <a:solidFill>
                            <a:srgbClr val="000000"/>
                          </a:solidFill>
                          <a:effectLst/>
                          <a:latin typeface="+mn-lt"/>
                        </a:rPr>
                        <a:t> temperature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ljudska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putovanja</a:t>
                      </a:r>
                      <a:endParaRPr lang="en-US" sz="1600" b="0" i="0" u="none" strike="noStrike" dirty="0">
                        <a:solidFill>
                          <a:srgbClr val="000000"/>
                        </a:solidFill>
                        <a:effectLst/>
                        <a:latin typeface="+mn-lt"/>
                      </a:endParaRPr>
                    </a:p>
                  </a:txBody>
                  <a:tcPr marL="6757" marR="6757" marT="6757" marB="0" anchor="ctr"/>
                </a:tc>
                <a:tc>
                  <a:txBody>
                    <a:bodyPr/>
                    <a:lstStyle/>
                    <a:p>
                      <a:pPr algn="ctr" rtl="0" fontAlgn="t"/>
                      <a:r>
                        <a:rPr lang="en-US" sz="1600" b="0" i="0" u="none" strike="noStrike" dirty="0" err="1" smtClean="0">
                          <a:solidFill>
                            <a:srgbClr val="000000"/>
                          </a:solidFill>
                          <a:effectLst/>
                          <a:latin typeface="+mn-lt"/>
                        </a:rPr>
                        <a:t>Povećana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incidencija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geografski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raspon</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rasprostranjenosti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zbog</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širenja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klimatskih</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regiona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povoljnih</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za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muhe</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reda</a:t>
                      </a:r>
                      <a:r>
                        <a:rPr lang="en-US" sz="1600" b="0" i="0" u="none" strike="noStrike" dirty="0" smtClean="0">
                          <a:solidFill>
                            <a:srgbClr val="000000"/>
                          </a:solidFill>
                          <a:effectLst/>
                          <a:latin typeface="+mn-lt"/>
                        </a:rPr>
                        <a:t> </a:t>
                      </a:r>
                      <a:r>
                        <a:rPr lang="en-US" sz="1600" b="0" i="1" u="none" strike="noStrike" dirty="0" err="1" smtClean="0">
                          <a:solidFill>
                            <a:srgbClr val="000000"/>
                          </a:solidFill>
                          <a:effectLst/>
                          <a:latin typeface="+mn-lt"/>
                        </a:rPr>
                        <a:t>Diptera</a:t>
                      </a:r>
                      <a:endParaRPr lang="en-US" sz="1600" b="0" i="1" u="none" strike="noStrike" dirty="0">
                        <a:solidFill>
                          <a:srgbClr val="000000"/>
                        </a:solidFill>
                        <a:effectLst/>
                        <a:latin typeface="+mn-lt"/>
                      </a:endParaRPr>
                    </a:p>
                  </a:txBody>
                  <a:tcPr marL="9525" marR="9525" marT="9525" marB="0"/>
                </a:tc>
                <a:tc>
                  <a:txBody>
                    <a:bodyPr/>
                    <a:lstStyle/>
                    <a:p>
                      <a:pPr algn="ctr" fontAlgn="t"/>
                      <a:r>
                        <a:rPr lang="en-GB" sz="1200" b="0" i="0" u="none" strike="noStrike" dirty="0">
                          <a:solidFill>
                            <a:srgbClr val="000000"/>
                          </a:solidFill>
                          <a:effectLst/>
                          <a:latin typeface="+mn-lt"/>
                        </a:rPr>
                        <a:t>E. </a:t>
                      </a:r>
                      <a:r>
                        <a:rPr lang="en-GB" sz="1200" b="0" i="0" u="none" strike="noStrike" dirty="0" err="1">
                          <a:solidFill>
                            <a:srgbClr val="000000"/>
                          </a:solidFill>
                          <a:effectLst/>
                          <a:latin typeface="+mn-lt"/>
                        </a:rPr>
                        <a:t>Andreattas</a:t>
                      </a:r>
                      <a:r>
                        <a:rPr lang="en-GB" sz="1200" b="0" i="0" u="none" strike="noStrike" dirty="0">
                          <a:solidFill>
                            <a:srgbClr val="000000"/>
                          </a:solidFill>
                          <a:effectLst/>
                          <a:latin typeface="+mn-lt"/>
                        </a:rPr>
                        <a:t> and L. </a:t>
                      </a:r>
                      <a:r>
                        <a:rPr lang="en-GB" sz="1200" b="0" i="0" u="none" strike="noStrike" dirty="0" err="1">
                          <a:solidFill>
                            <a:srgbClr val="000000"/>
                          </a:solidFill>
                          <a:effectLst/>
                          <a:latin typeface="+mn-lt"/>
                        </a:rPr>
                        <a:t>Bonavina</a:t>
                      </a:r>
                      <a:r>
                        <a:rPr lang="en-GB" sz="1200" b="0" i="0" u="none" strike="noStrike" dirty="0">
                          <a:solidFill>
                            <a:srgbClr val="000000"/>
                          </a:solidFill>
                          <a:effectLst/>
                          <a:latin typeface="+mn-lt"/>
                        </a:rPr>
                        <a:t>, </a:t>
                      </a:r>
                      <a:r>
                        <a:rPr lang="fr-FR" sz="1200" b="0" i="0" u="none" strike="noStrike" dirty="0" err="1">
                          <a:solidFill>
                            <a:srgbClr val="000000"/>
                          </a:solidFill>
                          <a:effectLst/>
                          <a:latin typeface="+mn-lt"/>
                        </a:rPr>
                        <a:t>European</a:t>
                      </a:r>
                      <a:r>
                        <a:rPr lang="fr-FR" sz="1200" b="0" i="0" u="none" strike="noStrike" dirty="0">
                          <a:solidFill>
                            <a:srgbClr val="000000"/>
                          </a:solidFill>
                          <a:effectLst/>
                          <a:latin typeface="+mn-lt"/>
                        </a:rPr>
                        <a:t> </a:t>
                      </a:r>
                      <a:r>
                        <a:rPr lang="fr-FR" sz="1200" b="0" i="0" u="none" strike="noStrike" dirty="0" err="1">
                          <a:solidFill>
                            <a:srgbClr val="000000"/>
                          </a:solidFill>
                          <a:effectLst/>
                          <a:latin typeface="+mn-lt"/>
                        </a:rPr>
                        <a:t>Surgery</a:t>
                      </a:r>
                      <a:r>
                        <a:rPr lang="fr-FR" sz="1200" b="0" i="0" u="none" strike="noStrike" dirty="0">
                          <a:solidFill>
                            <a:srgbClr val="000000"/>
                          </a:solidFill>
                          <a:effectLst/>
                          <a:latin typeface="+mn-lt"/>
                        </a:rPr>
                        <a:t>, 2022, </a:t>
                      </a:r>
                      <a:r>
                        <a:rPr lang="fr-FR" sz="1200" b="0" i="0" u="sng" strike="noStrike" dirty="0">
                          <a:solidFill>
                            <a:srgbClr val="000000"/>
                          </a:solidFill>
                          <a:effectLst/>
                          <a:latin typeface="+mn-lt"/>
                        </a:rPr>
                        <a:t>54</a:t>
                      </a:r>
                      <a:r>
                        <a:rPr lang="fr-FR" sz="1200" b="0" i="0" u="none" strike="noStrike" dirty="0">
                          <a:solidFill>
                            <a:srgbClr val="000000"/>
                          </a:solidFill>
                          <a:effectLst/>
                          <a:latin typeface="+mn-lt"/>
                        </a:rPr>
                        <a:t>, 289–294.</a:t>
                      </a:r>
                    </a:p>
                    <a:p>
                      <a:pPr algn="ctr" fontAlgn="t"/>
                      <a:r>
                        <a:rPr lang="fr-FR" sz="1200" b="0" i="0" u="none" strike="noStrike" dirty="0">
                          <a:solidFill>
                            <a:srgbClr val="000000"/>
                          </a:solidFill>
                          <a:effectLst/>
                          <a:latin typeface="+mn-lt"/>
                          <a:hlinkClick r:id="rId3"/>
                        </a:rPr>
                        <a:t>https://doi.org/10.1007/s10353-021-00730-y</a:t>
                      </a:r>
                      <a:r>
                        <a:rPr lang="fr-FR"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2270651920"/>
                  </a:ext>
                </a:extLst>
              </a:tr>
              <a:tr h="0">
                <a:tc>
                  <a:txBody>
                    <a:bodyPr/>
                    <a:lstStyle/>
                    <a:p>
                      <a:pPr algn="l" rtl="0" fontAlgn="ctr"/>
                      <a:r>
                        <a:rPr lang="sr" sz="1600" b="0" i="0" u="none" strike="noStrike" dirty="0" smtClean="0">
                          <a:solidFill>
                            <a:srgbClr val="0F2940"/>
                          </a:solidFill>
                          <a:effectLst/>
                          <a:latin typeface="+mn-lt"/>
                          <a:cs typeface="Arial" panose="020B0604020202020204" pitchFamily="34" charset="0"/>
                        </a:rPr>
                        <a:t>Šuga</a:t>
                      </a:r>
                    </a:p>
                  </a:txBody>
                  <a:tcPr marL="9525" marR="9525" marT="9525" marB="0" anchor="ctr"/>
                </a:tc>
                <a:tc>
                  <a:txBody>
                    <a:bodyPr/>
                    <a:lstStyle/>
                    <a:p>
                      <a:pPr algn="ctr" rtl="0" fontAlgn="t"/>
                      <a:r>
                        <a:rPr lang="en-US" sz="1600" b="0" i="0" u="none" strike="noStrike" dirty="0" err="1" smtClean="0">
                          <a:solidFill>
                            <a:srgbClr val="000000"/>
                          </a:solidFill>
                          <a:effectLst/>
                          <a:latin typeface="+mn-lt"/>
                        </a:rPr>
                        <a:t>Temperatura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vlažnost</a:t>
                      </a:r>
                      <a:endParaRPr lang="en-US" sz="1600" b="0" i="0" u="none" strike="noStrike" dirty="0">
                        <a:solidFill>
                          <a:srgbClr val="000000"/>
                        </a:solidFill>
                        <a:effectLst/>
                        <a:latin typeface="+mn-lt"/>
                      </a:endParaRPr>
                    </a:p>
                  </a:txBody>
                  <a:tcPr marL="6757" marR="6757" marT="6757" marB="0" anchor="ctr"/>
                </a:tc>
                <a:tc>
                  <a:txBody>
                    <a:bodyPr/>
                    <a:lstStyle/>
                    <a:p>
                      <a:pPr algn="ctr" rtl="0" fontAlgn="t"/>
                      <a:r>
                        <a:rPr lang="en-US" sz="1600" b="0" i="0" u="none" strike="noStrike" dirty="0" err="1" smtClean="0">
                          <a:solidFill>
                            <a:srgbClr val="000000"/>
                          </a:solidFill>
                          <a:effectLst/>
                          <a:latin typeface="+mn-lt"/>
                        </a:rPr>
                        <a:t>Povećana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incidencija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sa</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smanjenjem</a:t>
                      </a:r>
                      <a:r>
                        <a:rPr lang="en-US" sz="1600" b="0" i="0" u="none" strike="noStrike" dirty="0" smtClean="0">
                          <a:solidFill>
                            <a:srgbClr val="000000"/>
                          </a:solidFill>
                          <a:effectLst/>
                          <a:latin typeface="+mn-lt"/>
                        </a:rPr>
                        <a:t> temperature </a:t>
                      </a:r>
                      <a:r>
                        <a:rPr lang="en-US" sz="1600" b="0" i="0" u="none" strike="noStrike" dirty="0" err="1" smtClean="0">
                          <a:solidFill>
                            <a:srgbClr val="000000"/>
                          </a:solidFill>
                          <a:effectLst/>
                          <a:latin typeface="+mn-lt"/>
                        </a:rPr>
                        <a:t>i</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povećanjem</a:t>
                      </a:r>
                      <a:r>
                        <a:rPr lang="en-US" sz="1600" b="0" i="0" u="none" strike="noStrike" dirty="0" smtClean="0">
                          <a:solidFill>
                            <a:srgbClr val="000000"/>
                          </a:solidFill>
                          <a:effectLst/>
                          <a:latin typeface="+mn-lt"/>
                        </a:rPr>
                        <a:t> </a:t>
                      </a:r>
                      <a:r>
                        <a:rPr lang="en-US" sz="1600" b="0" i="0" u="none" strike="noStrike" dirty="0" err="1" smtClean="0">
                          <a:solidFill>
                            <a:srgbClr val="000000"/>
                          </a:solidFill>
                          <a:effectLst/>
                          <a:latin typeface="+mn-lt"/>
                        </a:rPr>
                        <a:t>vlažnosti</a:t>
                      </a:r>
                      <a:endParaRPr lang="en-US" sz="1600" b="0" i="0" u="none" strike="noStrike" dirty="0">
                        <a:solidFill>
                          <a:srgbClr val="000000"/>
                        </a:solidFill>
                        <a:effectLst/>
                        <a:latin typeface="+mn-lt"/>
                      </a:endParaRPr>
                    </a:p>
                  </a:txBody>
                  <a:tcPr marL="6757" marR="6757" marT="6757" marB="0" anchor="ctr"/>
                </a:tc>
                <a:tc>
                  <a:txBody>
                    <a:bodyPr/>
                    <a:lstStyle/>
                    <a:p>
                      <a:pPr algn="ctr" fontAlgn="t"/>
                      <a:r>
                        <a:rPr lang="en-GB" sz="1200" b="0" i="0" u="none" strike="noStrike" dirty="0">
                          <a:solidFill>
                            <a:srgbClr val="000000"/>
                          </a:solidFill>
                          <a:effectLst/>
                          <a:latin typeface="+mn-lt"/>
                        </a:rPr>
                        <a:t>J.M. Liu </a:t>
                      </a:r>
                      <a:r>
                        <a:rPr lang="en-GB" sz="1200" b="0" i="1" u="none" strike="noStrike" dirty="0">
                          <a:solidFill>
                            <a:srgbClr val="000000"/>
                          </a:solidFill>
                          <a:effectLst/>
                          <a:latin typeface="+mn-lt"/>
                        </a:rPr>
                        <a:t>et al</a:t>
                      </a:r>
                      <a:r>
                        <a:rPr lang="en-GB" sz="1200" b="0" i="0" u="none" strike="noStrike" dirty="0">
                          <a:solidFill>
                            <a:srgbClr val="000000"/>
                          </a:solidFill>
                          <a:effectLst/>
                          <a:latin typeface="+mn-lt"/>
                        </a:rPr>
                        <a:t>., Parasite, 2016, </a:t>
                      </a:r>
                      <a:r>
                        <a:rPr lang="en-GB" sz="1200" b="0" i="0" u="sng" strike="noStrike" dirty="0">
                          <a:solidFill>
                            <a:srgbClr val="000000"/>
                          </a:solidFill>
                          <a:effectLst/>
                          <a:latin typeface="+mn-lt"/>
                        </a:rPr>
                        <a:t>23</a:t>
                      </a:r>
                      <a:r>
                        <a:rPr lang="en-GB" sz="1200" b="0" i="0" u="none" strike="noStrike" dirty="0">
                          <a:solidFill>
                            <a:srgbClr val="000000"/>
                          </a:solidFill>
                          <a:effectLst/>
                          <a:latin typeface="+mn-lt"/>
                        </a:rPr>
                        <a:t>, 54. </a:t>
                      </a:r>
                      <a:r>
                        <a:rPr lang="en-GB" sz="1200" b="0" i="0" u="none" strike="noStrike" dirty="0">
                          <a:solidFill>
                            <a:srgbClr val="000000"/>
                          </a:solidFill>
                          <a:effectLst/>
                          <a:latin typeface="+mn-lt"/>
                          <a:hlinkClick r:id="rId4"/>
                        </a:rPr>
                        <a:t>http://dx.doi.org/10.1051/parasite/2016065</a:t>
                      </a:r>
                      <a:r>
                        <a:rPr lang="en-GB"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523541550"/>
                  </a:ext>
                </a:extLst>
              </a:tr>
            </a:tbl>
          </a:graphicData>
        </a:graphic>
      </p:graphicFrame>
      <p:sp>
        <p:nvSpPr>
          <p:cNvPr id="7" name="TextBox 6">
            <a:extLst>
              <a:ext uri="{FF2B5EF4-FFF2-40B4-BE49-F238E27FC236}">
                <a16:creationId xmlns:a16="http://schemas.microsoft.com/office/drawing/2014/main" id="{5AB2D180-A7C1-F5D4-5645-E18D13136F1A}"/>
              </a:ext>
            </a:extLst>
          </p:cNvPr>
          <p:cNvSpPr txBox="1"/>
          <p:nvPr/>
        </p:nvSpPr>
        <p:spPr>
          <a:xfrm>
            <a:off x="3261000" y="324000"/>
            <a:ext cx="6143896" cy="369332"/>
          </a:xfrm>
          <a:prstGeom prst="rect">
            <a:avLst/>
          </a:prstGeom>
          <a:noFill/>
        </p:spPr>
        <p:txBody>
          <a:bodyPr wrap="square" rtlCol="0">
            <a:spAutoFit/>
          </a:bodyPr>
          <a:lstStyle/>
          <a:p>
            <a:pPr lvl="1" rtl="0">
              <a:buClr>
                <a:srgbClr val="FF0000"/>
              </a:buClr>
            </a:pPr>
            <a:r>
              <a:rPr lang="sr" dirty="0" smtClean="0">
                <a:solidFill>
                  <a:srgbClr val="FF0000"/>
                </a:solidFill>
              </a:rPr>
              <a:t>Prenos samo kontaktom sa insektima</a:t>
            </a:r>
            <a:endParaRPr lang="sr" dirty="0">
              <a:solidFill>
                <a:srgbClr val="FF0000"/>
              </a:solidFill>
            </a:endParaRPr>
          </a:p>
        </p:txBody>
      </p:sp>
    </p:spTree>
    <p:extLst>
      <p:ext uri="{BB962C8B-B14F-4D97-AF65-F5344CB8AC3E}">
        <p14:creationId xmlns:p14="http://schemas.microsoft.com/office/powerpoint/2010/main" val="40093204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657745"/>
          </a:xfrm>
        </p:spPr>
        <p:txBody>
          <a:bodyPr rtlCol="0">
            <a:noAutofit/>
          </a:bodyPr>
          <a:lstStyle/>
          <a:p>
            <a:pPr marL="0" indent="0">
              <a:buNone/>
            </a:pPr>
            <a:r>
              <a:rPr lang="en-US" sz="3200" b="1" dirty="0" err="1" smtClean="0">
                <a:solidFill>
                  <a:schemeClr val="tx1"/>
                </a:solidFill>
              </a:rPr>
              <a:t>Zloćudni</a:t>
            </a:r>
            <a:r>
              <a:rPr lang="en-US" sz="3200" b="1" dirty="0" smtClean="0">
                <a:solidFill>
                  <a:schemeClr val="tx1"/>
                </a:solidFill>
              </a:rPr>
              <a:t> </a:t>
            </a:r>
            <a:r>
              <a:rPr lang="en-US" sz="3200" b="1" dirty="0" err="1">
                <a:solidFill>
                  <a:schemeClr val="tx1"/>
                </a:solidFill>
              </a:rPr>
              <a:t>tumori</a:t>
            </a:r>
            <a:r>
              <a:rPr lang="en-US" sz="3200" b="1" dirty="0">
                <a:solidFill>
                  <a:schemeClr val="tx1"/>
                </a:solidFill>
              </a:rPr>
              <a:t> </a:t>
            </a:r>
            <a:r>
              <a:rPr lang="en-US" sz="3200" b="1" dirty="0" err="1">
                <a:solidFill>
                  <a:schemeClr val="tx1"/>
                </a:solidFill>
              </a:rPr>
              <a:t>kože</a:t>
            </a:r>
            <a:r>
              <a:rPr lang="en-US" sz="3200" b="1" dirty="0">
                <a:solidFill>
                  <a:schemeClr val="tx1"/>
                </a:solidFill>
              </a:rPr>
              <a:t> </a:t>
            </a:r>
          </a:p>
        </p:txBody>
      </p:sp>
      <p:sp>
        <p:nvSpPr>
          <p:cNvPr id="2" name="TextBox 1">
            <a:extLst>
              <a:ext uri="{FF2B5EF4-FFF2-40B4-BE49-F238E27FC236}">
                <a16:creationId xmlns:a16="http://schemas.microsoft.com/office/drawing/2014/main" id="{EDD26164-6C17-C159-02F9-DE09AE3F1644}"/>
              </a:ext>
            </a:extLst>
          </p:cNvPr>
          <p:cNvSpPr txBox="1"/>
          <p:nvPr/>
        </p:nvSpPr>
        <p:spPr>
          <a:xfrm>
            <a:off x="393000" y="2799000"/>
            <a:ext cx="6493757" cy="2821285"/>
          </a:xfrm>
          <a:prstGeom prst="rect">
            <a:avLst/>
          </a:prstGeom>
          <a:noFill/>
        </p:spPr>
        <p:txBody>
          <a:bodyPr wrap="square" rtlCol="0">
            <a:spAutoFit/>
          </a:bodyPr>
          <a:lstStyle/>
          <a:p>
            <a:pPr>
              <a:lnSpc>
                <a:spcPct val="120000"/>
              </a:lnSpc>
            </a:pPr>
            <a:r>
              <a:rPr lang="en-US" sz="2000" dirty="0" err="1"/>
              <a:t>Sadašnje</a:t>
            </a:r>
            <a:r>
              <a:rPr lang="en-US" sz="2000" dirty="0"/>
              <a:t> </a:t>
            </a:r>
            <a:r>
              <a:rPr lang="en-US" sz="2000" dirty="0" err="1"/>
              <a:t>znanje</a:t>
            </a:r>
            <a:r>
              <a:rPr lang="en-US" sz="2000" dirty="0"/>
              <a:t> o </a:t>
            </a:r>
            <a:r>
              <a:rPr lang="en-US" sz="2000" dirty="0" err="1"/>
              <a:t>ovoj</a:t>
            </a:r>
            <a:r>
              <a:rPr lang="en-US" sz="2000" dirty="0"/>
              <a:t> </a:t>
            </a:r>
            <a:r>
              <a:rPr lang="en-US" sz="2000" dirty="0" err="1"/>
              <a:t>vrsti</a:t>
            </a:r>
            <a:r>
              <a:rPr lang="en-US" sz="2000" dirty="0"/>
              <a:t> </a:t>
            </a:r>
            <a:r>
              <a:rPr lang="en-US" sz="2000" dirty="0" err="1"/>
              <a:t>bolesti</a:t>
            </a:r>
            <a:r>
              <a:rPr lang="en-US" sz="2000" dirty="0"/>
              <a:t> je </a:t>
            </a:r>
            <a:r>
              <a:rPr lang="en-US" sz="2000" dirty="0" err="1"/>
              <a:t>prilično</a:t>
            </a:r>
            <a:r>
              <a:rPr lang="en-US" sz="2000" dirty="0"/>
              <a:t> dobro. Tri </a:t>
            </a:r>
            <a:r>
              <a:rPr lang="en-US" sz="2000" dirty="0" err="1"/>
              <a:t>glavna</a:t>
            </a:r>
            <a:r>
              <a:rPr lang="en-US" sz="2000" dirty="0"/>
              <a:t> </a:t>
            </a:r>
            <a:r>
              <a:rPr lang="en-US" sz="2000" dirty="0" err="1"/>
              <a:t>uzroka</a:t>
            </a:r>
            <a:r>
              <a:rPr lang="en-US" sz="2000" dirty="0"/>
              <a:t> </a:t>
            </a:r>
            <a:r>
              <a:rPr lang="en-US" sz="2000" dirty="0" err="1"/>
              <a:t>raka</a:t>
            </a:r>
            <a:r>
              <a:rPr lang="en-US" sz="2000" dirty="0"/>
              <a:t> </a:t>
            </a:r>
            <a:r>
              <a:rPr lang="en-US" sz="2000" dirty="0" err="1"/>
              <a:t>kože</a:t>
            </a:r>
            <a:r>
              <a:rPr lang="en-US" sz="2000" dirty="0"/>
              <a:t> </a:t>
            </a:r>
            <a:r>
              <a:rPr lang="en-US" sz="2000" dirty="0" err="1"/>
              <a:t>su</a:t>
            </a:r>
            <a:r>
              <a:rPr lang="en-US" sz="2000" dirty="0"/>
              <a:t>:</a:t>
            </a:r>
          </a:p>
          <a:p>
            <a:pPr marL="457200" indent="-457200">
              <a:lnSpc>
                <a:spcPct val="120000"/>
              </a:lnSpc>
              <a:spcAft>
                <a:spcPts val="2000"/>
              </a:spcAft>
              <a:buClr>
                <a:srgbClr val="FF0000"/>
              </a:buClr>
              <a:buFont typeface="+mj-lt"/>
              <a:buAutoNum type="arabicPeriod"/>
            </a:pPr>
            <a:r>
              <a:rPr lang="en-US" sz="2000" dirty="0" err="1" smtClean="0"/>
              <a:t>Veća</a:t>
            </a:r>
            <a:r>
              <a:rPr lang="en-US" sz="2000" dirty="0" smtClean="0"/>
              <a:t> </a:t>
            </a:r>
            <a:r>
              <a:rPr lang="en-US" sz="2000" dirty="0" err="1"/>
              <a:t>izloženost</a:t>
            </a:r>
            <a:r>
              <a:rPr lang="en-US" sz="2000" dirty="0"/>
              <a:t> </a:t>
            </a:r>
            <a:r>
              <a:rPr lang="en-US" sz="2000" dirty="0" err="1"/>
              <a:t>ultraljubičastom</a:t>
            </a:r>
            <a:r>
              <a:rPr lang="en-US" sz="2000" dirty="0"/>
              <a:t> </a:t>
            </a:r>
            <a:r>
              <a:rPr lang="en-US" sz="2000" dirty="0" err="1"/>
              <a:t>zračenju</a:t>
            </a:r>
            <a:r>
              <a:rPr lang="en-US" sz="2000" dirty="0"/>
              <a:t> (UVR). </a:t>
            </a:r>
            <a:endParaRPr lang="hu-HU" sz="2000" dirty="0" smtClean="0"/>
          </a:p>
          <a:p>
            <a:pPr marL="457200" indent="-457200">
              <a:lnSpc>
                <a:spcPct val="120000"/>
              </a:lnSpc>
              <a:spcAft>
                <a:spcPts val="2000"/>
              </a:spcAft>
              <a:buClr>
                <a:srgbClr val="FF0000"/>
              </a:buClr>
              <a:buFont typeface="+mj-lt"/>
              <a:buAutoNum type="arabicPeriod" startAt="2"/>
            </a:pPr>
            <a:r>
              <a:rPr lang="en-US" sz="2000" dirty="0" err="1"/>
              <a:t>Zagađenje</a:t>
            </a:r>
            <a:r>
              <a:rPr lang="en-US" sz="2000" dirty="0"/>
              <a:t> </a:t>
            </a:r>
            <a:r>
              <a:rPr lang="en-US" sz="2000" dirty="0" err="1"/>
              <a:t>vazduha</a:t>
            </a:r>
            <a:r>
              <a:rPr lang="en-US" sz="2000" dirty="0"/>
              <a:t> PM</a:t>
            </a:r>
            <a:r>
              <a:rPr lang="en-US" sz="2000" baseline="-25000" dirty="0"/>
              <a:t>2,5</a:t>
            </a:r>
            <a:r>
              <a:rPr lang="en-US" sz="2000" dirty="0"/>
              <a:t> (</a:t>
            </a:r>
            <a:r>
              <a:rPr lang="en-US" sz="2000" dirty="0" err="1"/>
              <a:t>čestice</a:t>
            </a:r>
            <a:r>
              <a:rPr lang="en-US" sz="2000" dirty="0"/>
              <a:t> &lt;2,5</a:t>
            </a:r>
            <a:r>
              <a:rPr lang="el-GR" sz="2000" dirty="0"/>
              <a:t>μ</a:t>
            </a:r>
            <a:r>
              <a:rPr lang="en-US" sz="2000" dirty="0"/>
              <a:t>m) </a:t>
            </a:r>
            <a:r>
              <a:rPr lang="en-US" sz="2000" dirty="0" err="1"/>
              <a:t>i</a:t>
            </a:r>
            <a:r>
              <a:rPr lang="en-US" sz="2000" dirty="0"/>
              <a:t> </a:t>
            </a:r>
            <a:r>
              <a:rPr lang="en-US" sz="2000" dirty="0" err="1"/>
              <a:t>manje</a:t>
            </a:r>
            <a:r>
              <a:rPr lang="en-US" sz="2000" dirty="0"/>
              <a:t> </a:t>
            </a:r>
            <a:r>
              <a:rPr lang="en-US" sz="2000" dirty="0" err="1"/>
              <a:t>čestice</a:t>
            </a:r>
            <a:r>
              <a:rPr lang="en-US" sz="2000" dirty="0"/>
              <a:t>. </a:t>
            </a:r>
          </a:p>
          <a:p>
            <a:pPr marL="457200" indent="-457200">
              <a:lnSpc>
                <a:spcPct val="120000"/>
              </a:lnSpc>
              <a:spcAft>
                <a:spcPts val="2000"/>
              </a:spcAft>
              <a:buClr>
                <a:srgbClr val="FF0000"/>
              </a:buClr>
              <a:buFont typeface="+mj-lt"/>
              <a:buAutoNum type="arabicPeriod" startAt="2"/>
            </a:pPr>
            <a:r>
              <a:rPr lang="en-US" sz="2000" dirty="0" err="1"/>
              <a:t>Izlaganje</a:t>
            </a:r>
            <a:r>
              <a:rPr lang="en-US" sz="2000" dirty="0"/>
              <a:t> </a:t>
            </a:r>
            <a:r>
              <a:rPr lang="en-US" sz="2000" dirty="0" err="1"/>
              <a:t>arsenu</a:t>
            </a:r>
            <a:r>
              <a:rPr lang="en-US" sz="2000" dirty="0"/>
              <a:t> </a:t>
            </a:r>
            <a:r>
              <a:rPr lang="en-US" sz="2000" dirty="0" err="1"/>
              <a:t>i</a:t>
            </a:r>
            <a:r>
              <a:rPr lang="en-US" sz="2000" dirty="0"/>
              <a:t> </a:t>
            </a:r>
            <a:r>
              <a:rPr lang="en-US" sz="2000" dirty="0" err="1"/>
              <a:t>njegovim</a:t>
            </a:r>
            <a:r>
              <a:rPr lang="en-US" sz="2000" dirty="0"/>
              <a:t> </a:t>
            </a:r>
            <a:r>
              <a:rPr lang="en-US" sz="2000" dirty="0" err="1"/>
              <a:t>jedinjenjima</a:t>
            </a:r>
            <a:r>
              <a:rPr lang="en-US" sz="2000" dirty="0"/>
              <a:t>. </a:t>
            </a:r>
          </a:p>
        </p:txBody>
      </p:sp>
      <p:pic>
        <p:nvPicPr>
          <p:cNvPr id="4" name="Picture 3">
            <a:extLst>
              <a:ext uri="{FF2B5EF4-FFF2-40B4-BE49-F238E27FC236}">
                <a16:creationId xmlns:a16="http://schemas.microsoft.com/office/drawing/2014/main" id="{94382EC1-7320-3A04-FC3D-E7E2B945463F}"/>
              </a:ext>
            </a:extLst>
          </p:cNvPr>
          <p:cNvPicPr>
            <a:picLocks noChangeAspect="1"/>
          </p:cNvPicPr>
          <p:nvPr/>
        </p:nvPicPr>
        <p:blipFill rotWithShape="1">
          <a:blip r:embed="rId2"/>
          <a:srcRect l="6859" b="4665"/>
          <a:stretch/>
        </p:blipFill>
        <p:spPr>
          <a:xfrm>
            <a:off x="6478459" y="535126"/>
            <a:ext cx="5561683" cy="3748873"/>
          </a:xfrm>
          <a:prstGeom prst="rect">
            <a:avLst/>
          </a:prstGeom>
        </p:spPr>
      </p:pic>
    </p:spTree>
    <p:extLst>
      <p:ext uri="{BB962C8B-B14F-4D97-AF65-F5344CB8AC3E}">
        <p14:creationId xmlns:p14="http://schemas.microsoft.com/office/powerpoint/2010/main" val="7275896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DCEAC63-3C2A-9D6A-543E-A5FC88741958}"/>
              </a:ext>
            </a:extLst>
          </p:cNvPr>
          <p:cNvGrpSpPr/>
          <p:nvPr/>
        </p:nvGrpSpPr>
        <p:grpSpPr>
          <a:xfrm>
            <a:off x="246000" y="414000"/>
            <a:ext cx="5760000" cy="4914170"/>
            <a:chOff x="448348" y="1274550"/>
            <a:chExt cx="5205569" cy="3872047"/>
          </a:xfrm>
        </p:grpSpPr>
        <p:pic>
          <p:nvPicPr>
            <p:cNvPr id="4" name="Picture 3">
              <a:extLst>
                <a:ext uri="{FF2B5EF4-FFF2-40B4-BE49-F238E27FC236}">
                  <a16:creationId xmlns:a16="http://schemas.microsoft.com/office/drawing/2014/main" id="{EF079BC5-E103-BD2A-5BF9-EEECA19A3DBC}"/>
                </a:ext>
              </a:extLst>
            </p:cNvPr>
            <p:cNvPicPr>
              <a:picLocks noChangeAspect="1"/>
            </p:cNvPicPr>
            <p:nvPr/>
          </p:nvPicPr>
          <p:blipFill>
            <a:blip r:embed="rId2"/>
            <a:stretch>
              <a:fillRect/>
            </a:stretch>
          </p:blipFill>
          <p:spPr>
            <a:xfrm>
              <a:off x="516000" y="1274550"/>
              <a:ext cx="5056580" cy="3415312"/>
            </a:xfrm>
            <a:prstGeom prst="rect">
              <a:avLst/>
            </a:prstGeom>
          </p:spPr>
        </p:pic>
        <p:sp>
          <p:nvSpPr>
            <p:cNvPr id="3" name="TextBox 2">
              <a:extLst>
                <a:ext uri="{FF2B5EF4-FFF2-40B4-BE49-F238E27FC236}">
                  <a16:creationId xmlns:a16="http://schemas.microsoft.com/office/drawing/2014/main" id="{755DD70C-063F-BD4E-CEFE-1A2E5D215B36}"/>
                </a:ext>
              </a:extLst>
            </p:cNvPr>
            <p:cNvSpPr txBox="1"/>
            <p:nvPr/>
          </p:nvSpPr>
          <p:spPr>
            <a:xfrm>
              <a:off x="448348" y="4716440"/>
              <a:ext cx="5205569" cy="430157"/>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27. </a:t>
              </a:r>
              <a:r>
                <a:rPr lang="en-US" sz="1400" i="1" dirty="0" err="1">
                  <a:solidFill>
                    <a:srgbClr val="0070C0"/>
                  </a:solidFill>
                  <a:cs typeface="Arial" panose="020B0604020202020204" pitchFamily="34" charset="0"/>
                </a:rPr>
                <a:t>Fotokarcinogeneza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izlaganje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kože</a:t>
              </a:r>
              <a:r>
                <a:rPr lang="en-US" sz="1400" i="1" dirty="0">
                  <a:solidFill>
                    <a:srgbClr val="0070C0"/>
                  </a:solidFill>
                  <a:cs typeface="Arial" panose="020B0604020202020204" pitchFamily="34" charset="0"/>
                </a:rPr>
                <a:t> UV </a:t>
              </a:r>
              <a:r>
                <a:rPr lang="en-US" sz="1400" i="1" dirty="0" err="1">
                  <a:solidFill>
                    <a:srgbClr val="0070C0"/>
                  </a:solidFill>
                  <a:cs typeface="Arial" panose="020B0604020202020204" pitchFamily="34" charset="0"/>
                </a:rPr>
                <a:t>zračenju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dovodi</a:t>
              </a:r>
              <a:r>
                <a:rPr lang="en-US" sz="1400" i="1" dirty="0">
                  <a:solidFill>
                    <a:srgbClr val="0070C0"/>
                  </a:solidFill>
                  <a:cs typeface="Arial" panose="020B0604020202020204" pitchFamily="34" charset="0"/>
                </a:rPr>
                <a:t> do </a:t>
              </a:r>
              <a:r>
                <a:rPr lang="en-US" sz="1400" i="1" dirty="0" err="1">
                  <a:solidFill>
                    <a:srgbClr val="0070C0"/>
                  </a:solidFill>
                  <a:cs typeface="Arial" panose="020B0604020202020204" pitchFamily="34" charset="0"/>
                </a:rPr>
                <a:t>oštećenja</a:t>
              </a:r>
              <a:r>
                <a:rPr lang="en-US" sz="1400" i="1" dirty="0">
                  <a:solidFill>
                    <a:srgbClr val="0070C0"/>
                  </a:solidFill>
                  <a:cs typeface="Arial" panose="020B0604020202020204" pitchFamily="34" charset="0"/>
                </a:rPr>
                <a:t> DNK </a:t>
              </a:r>
              <a:r>
                <a:rPr lang="en-US" sz="1400" i="1" dirty="0" err="1">
                  <a:solidFill>
                    <a:srgbClr val="0070C0"/>
                  </a:solidFill>
                  <a:cs typeface="Arial" panose="020B0604020202020204" pitchFamily="34" charset="0"/>
                </a:rPr>
                <a:t>putem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formiranja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pirimidinskih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dimera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reaktivnih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vrsta</a:t>
              </a:r>
              <a:r>
                <a:rPr lang="en-US" sz="1400" i="1" dirty="0">
                  <a:solidFill>
                    <a:srgbClr val="0070C0"/>
                  </a:solidFill>
                  <a:cs typeface="Arial" panose="020B0604020202020204" pitchFamily="34" charset="0"/>
                </a:rPr>
                <a:t> </a:t>
              </a:r>
              <a:r>
                <a:rPr lang="en-US" sz="1400" i="1" dirty="0" err="1" smtClean="0">
                  <a:solidFill>
                    <a:srgbClr val="0070C0"/>
                  </a:solidFill>
                  <a:cs typeface="Arial" panose="020B0604020202020204" pitchFamily="34" charset="0"/>
                </a:rPr>
                <a:t>kiseonika</a:t>
              </a:r>
              <a:r>
                <a:rPr lang="hu-HU" sz="1400" i="1" dirty="0" smtClean="0">
                  <a:solidFill>
                    <a:srgbClr val="0070C0"/>
                  </a:solidFill>
                  <a:cs typeface="Arial" panose="020B0604020202020204" pitchFamily="34" charset="0"/>
                </a:rPr>
                <a:t>.</a:t>
              </a:r>
              <a:endParaRPr lang="en-US" sz="1400" i="1" dirty="0">
                <a:solidFill>
                  <a:srgbClr val="0070C0"/>
                </a:solidFill>
                <a:cs typeface="Arial" panose="020B0604020202020204" pitchFamily="34" charset="0"/>
              </a:endParaRPr>
            </a:p>
          </p:txBody>
        </p:sp>
      </p:grpSp>
      <p:grpSp>
        <p:nvGrpSpPr>
          <p:cNvPr id="11" name="Group 10">
            <a:extLst>
              <a:ext uri="{FF2B5EF4-FFF2-40B4-BE49-F238E27FC236}">
                <a16:creationId xmlns:a16="http://schemas.microsoft.com/office/drawing/2014/main" id="{A8040958-6964-3A05-A9F6-CA6A9FDFDF2C}"/>
              </a:ext>
            </a:extLst>
          </p:cNvPr>
          <p:cNvGrpSpPr/>
          <p:nvPr/>
        </p:nvGrpSpPr>
        <p:grpSpPr>
          <a:xfrm>
            <a:off x="6411000" y="381402"/>
            <a:ext cx="5612064" cy="5475568"/>
            <a:chOff x="6951000" y="1274550"/>
            <a:chExt cx="5062652" cy="4746350"/>
          </a:xfrm>
        </p:grpSpPr>
        <p:pic>
          <p:nvPicPr>
            <p:cNvPr id="6" name="Picture 5">
              <a:extLst>
                <a:ext uri="{FF2B5EF4-FFF2-40B4-BE49-F238E27FC236}">
                  <a16:creationId xmlns:a16="http://schemas.microsoft.com/office/drawing/2014/main" id="{0A450C75-D750-BFC3-415E-389993DA8262}"/>
                </a:ext>
              </a:extLst>
            </p:cNvPr>
            <p:cNvPicPr>
              <a:picLocks noChangeAspect="1"/>
            </p:cNvPicPr>
            <p:nvPr/>
          </p:nvPicPr>
          <p:blipFill>
            <a:blip r:embed="rId3"/>
            <a:stretch>
              <a:fillRect/>
            </a:stretch>
          </p:blipFill>
          <p:spPr>
            <a:xfrm>
              <a:off x="6951000" y="1274550"/>
              <a:ext cx="5062652" cy="4092939"/>
            </a:xfrm>
            <a:prstGeom prst="rect">
              <a:avLst/>
            </a:prstGeom>
          </p:spPr>
        </p:pic>
        <p:sp>
          <p:nvSpPr>
            <p:cNvPr id="8" name="TextBox 7">
              <a:extLst>
                <a:ext uri="{FF2B5EF4-FFF2-40B4-BE49-F238E27FC236}">
                  <a16:creationId xmlns:a16="http://schemas.microsoft.com/office/drawing/2014/main" id="{7DA6EBB3-A721-1D71-A14D-E73C0FE4F862}"/>
                </a:ext>
              </a:extLst>
            </p:cNvPr>
            <p:cNvSpPr txBox="1"/>
            <p:nvPr/>
          </p:nvSpPr>
          <p:spPr>
            <a:xfrm>
              <a:off x="6980709" y="5380609"/>
              <a:ext cx="4980418" cy="640291"/>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28. </a:t>
              </a:r>
              <a:r>
                <a:rPr lang="en-US" sz="1400" i="1" dirty="0" err="1">
                  <a:solidFill>
                    <a:srgbClr val="0070C0"/>
                  </a:solidFill>
                  <a:cs typeface="Arial" panose="020B0604020202020204" pitchFamily="34" charset="0"/>
                </a:rPr>
                <a:t>Podaci</a:t>
              </a:r>
              <a:r>
                <a:rPr lang="en-US" sz="1400" i="1" dirty="0">
                  <a:solidFill>
                    <a:srgbClr val="0070C0"/>
                  </a:solidFill>
                  <a:cs typeface="Arial" panose="020B0604020202020204" pitchFamily="34" charset="0"/>
                </a:rPr>
                <a:t> o </a:t>
              </a:r>
              <a:r>
                <a:rPr lang="en-US" sz="1400" i="1" dirty="0" err="1">
                  <a:solidFill>
                    <a:srgbClr val="0070C0"/>
                  </a:solidFill>
                  <a:cs typeface="Arial" panose="020B0604020202020204" pitchFamily="34" charset="0"/>
                </a:rPr>
                <a:t>nadzoru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epidemiologiji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krajnjim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rezultatima</a:t>
              </a:r>
              <a:r>
                <a:rPr lang="en-US" sz="1400" i="1" dirty="0">
                  <a:solidFill>
                    <a:srgbClr val="0070C0"/>
                  </a:solidFill>
                  <a:cs typeface="Arial" panose="020B0604020202020204" pitchFamily="34" charset="0"/>
                </a:rPr>
                <a:t> (SEER) 9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13 </a:t>
              </a:r>
              <a:r>
                <a:rPr lang="en-US" sz="1400" i="1" dirty="0" err="1">
                  <a:solidFill>
                    <a:srgbClr val="0070C0"/>
                  </a:solidFill>
                  <a:cs typeface="Arial" panose="020B0604020202020204" pitchFamily="34" charset="0"/>
                </a:rPr>
                <a:t>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nove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slučajeve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malignog</a:t>
              </a:r>
              <a:r>
                <a:rPr lang="en-US" sz="1400" i="1" dirty="0">
                  <a:solidFill>
                    <a:srgbClr val="0070C0"/>
                  </a:solidFill>
                  <a:cs typeface="Arial" panose="020B0604020202020204" pitchFamily="34" charset="0"/>
                </a:rPr>
                <a:t> melanoma </a:t>
              </a:r>
              <a:r>
                <a:rPr lang="en-US" sz="1400" i="1" dirty="0" err="1">
                  <a:solidFill>
                    <a:srgbClr val="0070C0"/>
                  </a:solidFill>
                  <a:cs typeface="Arial" panose="020B0604020202020204" pitchFamily="34" charset="0"/>
                </a:rPr>
                <a:t>kože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100.000 </a:t>
              </a:r>
              <a:r>
                <a:rPr lang="en-US" sz="1400" i="1" dirty="0" err="1">
                  <a:solidFill>
                    <a:srgbClr val="0070C0"/>
                  </a:solidFill>
                  <a:cs typeface="Arial" panose="020B0604020202020204" pitchFamily="34" charset="0"/>
                </a:rPr>
                <a:t>ljudi</a:t>
              </a:r>
              <a:r>
                <a:rPr lang="en-US" sz="1400" i="1" dirty="0">
                  <a:solidFill>
                    <a:srgbClr val="0070C0"/>
                  </a:solidFill>
                  <a:cs typeface="Arial" panose="020B0604020202020204" pitchFamily="34" charset="0"/>
                </a:rPr>
                <a:t> u SAD SEER 9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13 </a:t>
              </a:r>
              <a:r>
                <a:rPr lang="en-US" sz="1400" i="1" dirty="0" err="1">
                  <a:solidFill>
                    <a:srgbClr val="0070C0"/>
                  </a:solidFill>
                  <a:cs typeface="Arial" panose="020B0604020202020204" pitchFamily="34" charset="0"/>
                </a:rPr>
                <a:t>odnose</a:t>
              </a:r>
              <a:r>
                <a:rPr lang="en-US" sz="1400" i="1" dirty="0">
                  <a:solidFill>
                    <a:srgbClr val="0070C0"/>
                  </a:solidFill>
                  <a:cs typeface="Arial" panose="020B0604020202020204" pitchFamily="34" charset="0"/>
                </a:rPr>
                <a:t> se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dve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ispitane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geografske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oblasti</a:t>
              </a:r>
              <a:r>
                <a:rPr lang="en-US" sz="1400" i="1" dirty="0">
                  <a:solidFill>
                    <a:srgbClr val="0070C0"/>
                  </a:solidFill>
                  <a:cs typeface="Arial" panose="020B0604020202020204" pitchFamily="34" charset="0"/>
                </a:rPr>
                <a:t>.</a:t>
              </a:r>
            </a:p>
          </p:txBody>
        </p:sp>
      </p:grpSp>
      <p:sp>
        <p:nvSpPr>
          <p:cNvPr id="9" name="TextBox 8">
            <a:extLst>
              <a:ext uri="{FF2B5EF4-FFF2-40B4-BE49-F238E27FC236}">
                <a16:creationId xmlns:a16="http://schemas.microsoft.com/office/drawing/2014/main" id="{E2157B37-F21A-D258-5FD6-DF6A5CA31B58}"/>
              </a:ext>
            </a:extLst>
          </p:cNvPr>
          <p:cNvSpPr txBox="1"/>
          <p:nvPr/>
        </p:nvSpPr>
        <p:spPr>
          <a:xfrm>
            <a:off x="5177" y="6084000"/>
            <a:ext cx="6241646" cy="253916"/>
          </a:xfrm>
          <a:prstGeom prst="rect">
            <a:avLst/>
          </a:prstGeom>
          <a:noFill/>
        </p:spPr>
        <p:txBody>
          <a:bodyPr wrap="square" rtlCol="0">
            <a:spAutoFit/>
          </a:bodyPr>
          <a:lstStyle/>
          <a:p>
            <a:pPr rtl="0"/>
            <a:r>
              <a:rPr lang="sr" sz="1050" dirty="0" smtClean="0">
                <a:cs typeface="Arial" panose="020B0604020202020204" pitchFamily="34" charset="0"/>
                <a:hlinkClick r:id="rId4">
                  <a:extLst>
                    <a:ext uri="{A12FA001-AC4F-418D-AE19-62706E023703}">
                      <ahyp:hlinkClr xmlns:ahyp="http://schemas.microsoft.com/office/drawing/2018/hyperlinkcolor" xmlns="" val="tx"/>
                    </a:ext>
                  </a:extLst>
                </a:hlinkClick>
              </a:rPr>
              <a:t>https</a:t>
            </a:r>
            <a:r>
              <a:rPr lang="sr" sz="1050" dirty="0">
                <a:cs typeface="Arial" panose="020B0604020202020204" pitchFamily="34" charset="0"/>
                <a:hlinkClick r:id="rId4">
                  <a:extLst>
                    <a:ext uri="{A12FA001-AC4F-418D-AE19-62706E023703}">
                      <ahyp:hlinkClr xmlns:ahyp="http://schemas.microsoft.com/office/drawing/2018/hyperlinkcolor" xmlns="" val="tx"/>
                    </a:ext>
                  </a:extLst>
                </a:hlinkClick>
              </a:rPr>
              <a:t>://doi.org/10.1016/j.ijwd.2020.07.003</a:t>
            </a:r>
            <a:r>
              <a:rPr lang="sr" sz="1050" dirty="0">
                <a:cs typeface="Arial" panose="020B0604020202020204" pitchFamily="34" charset="0"/>
              </a:rPr>
              <a:t> </a:t>
            </a:r>
            <a:endParaRPr lang="en-IE" sz="1050" dirty="0">
              <a:cs typeface="Arial" panose="020B0604020202020204" pitchFamily="34" charset="0"/>
            </a:endParaRPr>
          </a:p>
        </p:txBody>
      </p:sp>
    </p:spTree>
    <p:extLst>
      <p:ext uri="{BB962C8B-B14F-4D97-AF65-F5344CB8AC3E}">
        <p14:creationId xmlns:p14="http://schemas.microsoft.com/office/powerpoint/2010/main" val="702588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rtl="0"/>
            <a:r>
              <a:rPr lang="sr" sz="2800" dirty="0" smtClean="0">
                <a:solidFill>
                  <a:schemeClr val="tx1"/>
                </a:solidFill>
              </a:rPr>
              <a:t>Uvod</a:t>
            </a:r>
            <a:endParaRPr lang="sr" sz="2800" dirty="0">
              <a:solidFill>
                <a:schemeClr val="tx1"/>
              </a:solidFill>
            </a:endParaRPr>
          </a:p>
        </p:txBody>
      </p:sp>
      <p:sp>
        <p:nvSpPr>
          <p:cNvPr id="3" name="Tartalom helye 2"/>
          <p:cNvSpPr>
            <a:spLocks noGrp="1"/>
          </p:cNvSpPr>
          <p:nvPr>
            <p:ph idx="1"/>
          </p:nvPr>
        </p:nvSpPr>
        <p:spPr>
          <a:xfrm>
            <a:off x="336000" y="954000"/>
            <a:ext cx="6930000" cy="4988395"/>
          </a:xfrm>
        </p:spPr>
        <p:txBody>
          <a:bodyPr rtlCol="0">
            <a:normAutofit/>
          </a:bodyPr>
          <a:lstStyle/>
          <a:p>
            <a:pPr marL="0" indent="0" algn="just">
              <a:lnSpc>
                <a:spcPct val="110000"/>
              </a:lnSpc>
              <a:buNone/>
            </a:pPr>
            <a:r>
              <a:rPr lang="pl-PL" sz="1800" dirty="0">
                <a:solidFill>
                  <a:srgbClr val="0070C0"/>
                </a:solidFill>
              </a:rPr>
              <a:t>Alergije pogađaju oko 30-40% populacije širom sveta</a:t>
            </a:r>
            <a:r>
              <a:rPr lang="sr" sz="1800" dirty="0" smtClean="0">
                <a:solidFill>
                  <a:schemeClr val="tx1"/>
                </a:solidFill>
              </a:rPr>
              <a:t>, </a:t>
            </a:r>
            <a:r>
              <a:rPr lang="en-US" sz="1800" dirty="0">
                <a:solidFill>
                  <a:schemeClr val="tx1"/>
                </a:solidFill>
              </a:rPr>
              <a:t>a </a:t>
            </a:r>
            <a:r>
              <a:rPr lang="en-US" sz="1800" dirty="0" err="1">
                <a:solidFill>
                  <a:schemeClr val="tx1"/>
                </a:solidFill>
              </a:rPr>
              <a:t>procenjuje</a:t>
            </a:r>
            <a:r>
              <a:rPr lang="en-US" sz="1800" dirty="0">
                <a:solidFill>
                  <a:schemeClr val="tx1"/>
                </a:solidFill>
              </a:rPr>
              <a:t> se da </a:t>
            </a:r>
            <a:r>
              <a:rPr lang="en-US" sz="1800" dirty="0" err="1">
                <a:solidFill>
                  <a:schemeClr val="tx1"/>
                </a:solidFill>
              </a:rPr>
              <a:t>oko</a:t>
            </a:r>
            <a:r>
              <a:rPr lang="en-US" sz="1800" dirty="0">
                <a:solidFill>
                  <a:schemeClr val="tx1"/>
                </a:solidFill>
              </a:rPr>
              <a:t> 300 </a:t>
            </a:r>
            <a:r>
              <a:rPr lang="en-US" sz="1800" dirty="0" err="1">
                <a:solidFill>
                  <a:schemeClr val="tx1"/>
                </a:solidFill>
              </a:rPr>
              <a:t>miliona</a:t>
            </a:r>
            <a:r>
              <a:rPr lang="en-US" sz="1800" dirty="0">
                <a:solidFill>
                  <a:schemeClr val="tx1"/>
                </a:solidFill>
              </a:rPr>
              <a:t> </a:t>
            </a:r>
            <a:r>
              <a:rPr lang="en-US" sz="1800" dirty="0" err="1">
                <a:solidFill>
                  <a:schemeClr val="tx1"/>
                </a:solidFill>
              </a:rPr>
              <a:t>ljudi</a:t>
            </a:r>
            <a:r>
              <a:rPr lang="en-US" sz="1800" dirty="0">
                <a:solidFill>
                  <a:schemeClr val="tx1"/>
                </a:solidFill>
              </a:rPr>
              <a:t> </a:t>
            </a:r>
            <a:r>
              <a:rPr lang="en-US" sz="1800" dirty="0" err="1">
                <a:solidFill>
                  <a:schemeClr val="tx1"/>
                </a:solidFill>
              </a:rPr>
              <a:t>pati</a:t>
            </a:r>
            <a:r>
              <a:rPr lang="en-US" sz="1800" dirty="0">
                <a:solidFill>
                  <a:schemeClr val="tx1"/>
                </a:solidFill>
              </a:rPr>
              <a:t> </a:t>
            </a:r>
            <a:r>
              <a:rPr lang="en-US" sz="1800" dirty="0" err="1">
                <a:solidFill>
                  <a:schemeClr val="tx1"/>
                </a:solidFill>
              </a:rPr>
              <a:t>samo</a:t>
            </a:r>
            <a:r>
              <a:rPr lang="en-US" sz="1800" dirty="0">
                <a:solidFill>
                  <a:schemeClr val="tx1"/>
                </a:solidFill>
              </a:rPr>
              <a:t> od </a:t>
            </a:r>
            <a:r>
              <a:rPr lang="en-US" sz="1800" dirty="0" err="1">
                <a:solidFill>
                  <a:schemeClr val="tx1"/>
                </a:solidFill>
              </a:rPr>
              <a:t>astme</a:t>
            </a:r>
            <a:r>
              <a:rPr lang="en-US" sz="1800" dirty="0">
                <a:solidFill>
                  <a:schemeClr val="tx1"/>
                </a:solidFill>
              </a:rPr>
              <a:t>. U EU, </a:t>
            </a:r>
            <a:r>
              <a:rPr lang="en-US" sz="1800" dirty="0" err="1">
                <a:solidFill>
                  <a:schemeClr val="tx1"/>
                </a:solidFill>
              </a:rPr>
              <a:t>indirektni</a:t>
            </a:r>
            <a:r>
              <a:rPr lang="en-US" sz="1800" dirty="0">
                <a:solidFill>
                  <a:schemeClr val="tx1"/>
                </a:solidFill>
              </a:rPr>
              <a:t> </a:t>
            </a:r>
            <a:r>
              <a:rPr lang="en-US" sz="1800" dirty="0" err="1">
                <a:solidFill>
                  <a:schemeClr val="tx1"/>
                </a:solidFill>
              </a:rPr>
              <a:t>troškovi</a:t>
            </a:r>
            <a:r>
              <a:rPr lang="en-US" sz="1800" dirty="0">
                <a:solidFill>
                  <a:schemeClr val="tx1"/>
                </a:solidFill>
              </a:rPr>
              <a:t> </a:t>
            </a:r>
            <a:r>
              <a:rPr lang="en-US" sz="1800" dirty="0" err="1">
                <a:solidFill>
                  <a:schemeClr val="tx1"/>
                </a:solidFill>
              </a:rPr>
              <a:t>po</a:t>
            </a:r>
            <a:r>
              <a:rPr lang="en-US" sz="1800" dirty="0">
                <a:solidFill>
                  <a:schemeClr val="tx1"/>
                </a:solidFill>
              </a:rPr>
              <a:t> </a:t>
            </a:r>
            <a:r>
              <a:rPr lang="en-US" sz="1800" dirty="0" err="1">
                <a:solidFill>
                  <a:schemeClr val="tx1"/>
                </a:solidFill>
              </a:rPr>
              <a:t>pacijentu</a:t>
            </a:r>
            <a:r>
              <a:rPr lang="en-US" sz="1800" dirty="0">
                <a:solidFill>
                  <a:schemeClr val="tx1"/>
                </a:solidFill>
              </a:rPr>
              <a:t> </a:t>
            </a:r>
            <a:r>
              <a:rPr lang="en-US" sz="1800" dirty="0" err="1">
                <a:solidFill>
                  <a:schemeClr val="tx1"/>
                </a:solidFill>
              </a:rPr>
              <a:t>koji</a:t>
            </a:r>
            <a:r>
              <a:rPr lang="en-US" sz="1800" dirty="0">
                <a:solidFill>
                  <a:schemeClr val="tx1"/>
                </a:solidFill>
              </a:rPr>
              <a:t> je </a:t>
            </a:r>
            <a:r>
              <a:rPr lang="en-US" sz="1800" dirty="0" err="1">
                <a:solidFill>
                  <a:schemeClr val="tx1"/>
                </a:solidFill>
              </a:rPr>
              <a:t>nedovoljno</a:t>
            </a:r>
            <a:r>
              <a:rPr lang="en-US" sz="1800" dirty="0">
                <a:solidFill>
                  <a:schemeClr val="tx1"/>
                </a:solidFill>
              </a:rPr>
              <a:t> </a:t>
            </a:r>
            <a:r>
              <a:rPr lang="en-US" sz="1800" dirty="0" err="1">
                <a:solidFill>
                  <a:schemeClr val="tx1"/>
                </a:solidFill>
              </a:rPr>
              <a:t>lečen</a:t>
            </a:r>
            <a:r>
              <a:rPr lang="en-US" sz="1800" dirty="0">
                <a:solidFill>
                  <a:schemeClr val="tx1"/>
                </a:solidFill>
              </a:rPr>
              <a:t> od </a:t>
            </a:r>
            <a:r>
              <a:rPr lang="en-US" sz="1800" dirty="0" err="1">
                <a:solidFill>
                  <a:schemeClr val="tx1"/>
                </a:solidFill>
              </a:rPr>
              <a:t>alergije</a:t>
            </a:r>
            <a:r>
              <a:rPr lang="en-US" sz="1800" dirty="0">
                <a:solidFill>
                  <a:schemeClr val="tx1"/>
                </a:solidFill>
              </a:rPr>
              <a:t>, a </a:t>
            </a:r>
            <a:r>
              <a:rPr lang="en-US" sz="1800" dirty="0" err="1">
                <a:solidFill>
                  <a:schemeClr val="tx1"/>
                </a:solidFill>
              </a:rPr>
              <a:t>koji</a:t>
            </a:r>
            <a:r>
              <a:rPr lang="en-US" sz="1800" dirty="0">
                <a:solidFill>
                  <a:schemeClr val="tx1"/>
                </a:solidFill>
              </a:rPr>
              <a:t> se </a:t>
            </a:r>
            <a:r>
              <a:rPr lang="en-US" sz="1800" dirty="0" err="1">
                <a:solidFill>
                  <a:schemeClr val="tx1"/>
                </a:solidFill>
              </a:rPr>
              <a:t>mogu</a:t>
            </a:r>
            <a:r>
              <a:rPr lang="en-US" sz="1800" dirty="0">
                <a:solidFill>
                  <a:schemeClr val="tx1"/>
                </a:solidFill>
              </a:rPr>
              <a:t> </a:t>
            </a:r>
            <a:r>
              <a:rPr lang="en-US" sz="1800" dirty="0" err="1">
                <a:solidFill>
                  <a:schemeClr val="tx1"/>
                </a:solidFill>
              </a:rPr>
              <a:t>izbeći</a:t>
            </a:r>
            <a:r>
              <a:rPr lang="en-US" sz="1800" dirty="0">
                <a:solidFill>
                  <a:schemeClr val="tx1"/>
                </a:solidFill>
              </a:rPr>
              <a:t>, </a:t>
            </a:r>
            <a:r>
              <a:rPr lang="en-US" sz="1800" dirty="0" err="1">
                <a:solidFill>
                  <a:schemeClr val="tx1"/>
                </a:solidFill>
              </a:rPr>
              <a:t>kreću</a:t>
            </a:r>
            <a:r>
              <a:rPr lang="en-US" sz="1800" dirty="0">
                <a:solidFill>
                  <a:schemeClr val="tx1"/>
                </a:solidFill>
              </a:rPr>
              <a:t> se </a:t>
            </a:r>
            <a:r>
              <a:rPr lang="en-US" sz="1800" dirty="0" err="1">
                <a:solidFill>
                  <a:schemeClr val="tx1"/>
                </a:solidFill>
              </a:rPr>
              <a:t>između</a:t>
            </a:r>
            <a:r>
              <a:rPr lang="en-US" sz="1800" dirty="0">
                <a:solidFill>
                  <a:schemeClr val="tx1"/>
                </a:solidFill>
              </a:rPr>
              <a:t> 55 </a:t>
            </a:r>
            <a:r>
              <a:rPr lang="en-US" sz="1800" dirty="0" err="1">
                <a:solidFill>
                  <a:schemeClr val="tx1"/>
                </a:solidFill>
              </a:rPr>
              <a:t>i</a:t>
            </a:r>
            <a:r>
              <a:rPr lang="en-US" sz="1800" dirty="0">
                <a:solidFill>
                  <a:schemeClr val="tx1"/>
                </a:solidFill>
              </a:rPr>
              <a:t> 151 </a:t>
            </a:r>
            <a:r>
              <a:rPr lang="en-US" sz="1800" dirty="0" err="1">
                <a:solidFill>
                  <a:schemeClr val="tx1"/>
                </a:solidFill>
              </a:rPr>
              <a:t>milijarde</a:t>
            </a:r>
            <a:r>
              <a:rPr lang="en-US" sz="1800" dirty="0">
                <a:solidFill>
                  <a:schemeClr val="tx1"/>
                </a:solidFill>
              </a:rPr>
              <a:t> </a:t>
            </a:r>
            <a:r>
              <a:rPr lang="en-US" sz="1800" dirty="0" err="1">
                <a:solidFill>
                  <a:schemeClr val="tx1"/>
                </a:solidFill>
              </a:rPr>
              <a:t>evra</a:t>
            </a:r>
            <a:r>
              <a:rPr lang="en-US" sz="1800" dirty="0">
                <a:solidFill>
                  <a:schemeClr val="tx1"/>
                </a:solidFill>
              </a:rPr>
              <a:t> </a:t>
            </a:r>
            <a:r>
              <a:rPr lang="en-US" sz="1800" dirty="0" err="1">
                <a:solidFill>
                  <a:schemeClr val="tx1"/>
                </a:solidFill>
              </a:rPr>
              <a:t>godišnje</a:t>
            </a:r>
            <a:r>
              <a:rPr lang="en-US" sz="1800" dirty="0">
                <a:solidFill>
                  <a:schemeClr val="tx1"/>
                </a:solidFill>
              </a:rPr>
              <a:t> (2014) </a:t>
            </a:r>
            <a:r>
              <a:rPr lang="en-US" sz="1800" dirty="0" err="1">
                <a:solidFill>
                  <a:schemeClr val="tx1"/>
                </a:solidFill>
              </a:rPr>
              <a:t>zbog</a:t>
            </a:r>
            <a:r>
              <a:rPr lang="en-US" sz="1800" dirty="0">
                <a:solidFill>
                  <a:schemeClr val="tx1"/>
                </a:solidFill>
              </a:rPr>
              <a:t> </a:t>
            </a:r>
            <a:r>
              <a:rPr lang="en-US" sz="1800" dirty="0" err="1">
                <a:solidFill>
                  <a:schemeClr val="tx1"/>
                </a:solidFill>
              </a:rPr>
              <a:t>izostajanja</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posla</a:t>
            </a:r>
            <a:r>
              <a:rPr lang="en-US" sz="1800" dirty="0">
                <a:solidFill>
                  <a:schemeClr val="tx1"/>
                </a:solidFill>
              </a:rPr>
              <a:t>. </a:t>
            </a:r>
            <a:endParaRPr lang="en-IE" sz="2000" dirty="0">
              <a:cs typeface="Arial" panose="020B0604020202020204" pitchFamily="34" charset="0"/>
            </a:endParaRPr>
          </a:p>
          <a:p>
            <a:pPr marL="0" indent="0" rtl="0">
              <a:buNone/>
            </a:pPr>
            <a:endParaRPr lang="en-GB" dirty="0"/>
          </a:p>
        </p:txBody>
      </p:sp>
      <p:pic>
        <p:nvPicPr>
          <p:cNvPr id="4" name="Picture 3">
            <a:extLst>
              <a:ext uri="{FF2B5EF4-FFF2-40B4-BE49-F238E27FC236}">
                <a16:creationId xmlns:a16="http://schemas.microsoft.com/office/drawing/2014/main" id="{C0AD8788-8693-2C60-33E1-E7740288F770}"/>
              </a:ext>
            </a:extLst>
          </p:cNvPr>
          <p:cNvPicPr>
            <a:picLocks noChangeAspect="1"/>
          </p:cNvPicPr>
          <p:nvPr/>
        </p:nvPicPr>
        <p:blipFill>
          <a:blip r:embed="rId2"/>
          <a:stretch>
            <a:fillRect/>
          </a:stretch>
        </p:blipFill>
        <p:spPr>
          <a:xfrm>
            <a:off x="7508243" y="900246"/>
            <a:ext cx="4413666" cy="2663754"/>
          </a:xfrm>
          <a:prstGeom prst="rect">
            <a:avLst/>
          </a:prstGeom>
        </p:spPr>
      </p:pic>
      <p:sp>
        <p:nvSpPr>
          <p:cNvPr id="7" name="TextBox 6">
            <a:extLst>
              <a:ext uri="{FF2B5EF4-FFF2-40B4-BE49-F238E27FC236}">
                <a16:creationId xmlns:a16="http://schemas.microsoft.com/office/drawing/2014/main" id="{8FB70559-8715-BF42-2C87-A0AFA2E0FC98}"/>
              </a:ext>
            </a:extLst>
          </p:cNvPr>
          <p:cNvSpPr txBox="1"/>
          <p:nvPr/>
        </p:nvSpPr>
        <p:spPr>
          <a:xfrm>
            <a:off x="5670422" y="4390055"/>
            <a:ext cx="6251486" cy="1615827"/>
          </a:xfrm>
          <a:prstGeom prst="rect">
            <a:avLst/>
          </a:prstGeom>
          <a:noFill/>
        </p:spPr>
        <p:txBody>
          <a:bodyPr wrap="square" rtlCol="0">
            <a:spAutoFit/>
          </a:bodyPr>
          <a:lstStyle/>
          <a:p>
            <a:pPr algn="just">
              <a:lnSpc>
                <a:spcPct val="110000"/>
              </a:lnSpc>
            </a:pPr>
            <a:r>
              <a:rPr lang="en-US" dirty="0" err="1">
                <a:solidFill>
                  <a:srgbClr val="0070C0"/>
                </a:solidFill>
                <a:cs typeface="Arial" panose="020B0604020202020204" pitchFamily="34" charset="0"/>
              </a:rPr>
              <a:t>Kožne</a:t>
            </a:r>
            <a:r>
              <a:rPr lang="en-US" dirty="0">
                <a:solidFill>
                  <a:srgbClr val="0070C0"/>
                </a:solidFill>
                <a:cs typeface="Arial" panose="020B0604020202020204" pitchFamily="34" charset="0"/>
              </a:rPr>
              <a:t> </a:t>
            </a:r>
            <a:r>
              <a:rPr lang="en-US" dirty="0" err="1">
                <a:solidFill>
                  <a:srgbClr val="0070C0"/>
                </a:solidFill>
                <a:cs typeface="Arial" panose="020B0604020202020204" pitchFamily="34" charset="0"/>
              </a:rPr>
              <a:t>bolesti</a:t>
            </a:r>
            <a:r>
              <a:rPr lang="en-US" dirty="0">
                <a:solidFill>
                  <a:srgbClr val="0070C0"/>
                </a:solidFill>
                <a:cs typeface="Arial" panose="020B0604020202020204" pitchFamily="34" charset="0"/>
              </a:rPr>
              <a:t> bile </a:t>
            </a:r>
            <a:r>
              <a:rPr lang="en-US" dirty="0" err="1">
                <a:solidFill>
                  <a:srgbClr val="0070C0"/>
                </a:solidFill>
                <a:cs typeface="Arial" panose="020B0604020202020204" pitchFamily="34" charset="0"/>
              </a:rPr>
              <a:t>su</a:t>
            </a:r>
            <a:r>
              <a:rPr lang="en-US" dirty="0">
                <a:solidFill>
                  <a:srgbClr val="0070C0"/>
                </a:solidFill>
                <a:cs typeface="Arial" panose="020B0604020202020204" pitchFamily="34" charset="0"/>
              </a:rPr>
              <a:t>  4. </a:t>
            </a:r>
            <a:r>
              <a:rPr lang="en-US" dirty="0" err="1">
                <a:solidFill>
                  <a:srgbClr val="0070C0"/>
                </a:solidFill>
                <a:cs typeface="Arial" panose="020B0604020202020204" pitchFamily="34" charset="0"/>
              </a:rPr>
              <a:t>vodeći</a:t>
            </a:r>
            <a:r>
              <a:rPr lang="en-US" dirty="0">
                <a:solidFill>
                  <a:srgbClr val="0070C0"/>
                </a:solidFill>
                <a:cs typeface="Arial" panose="020B0604020202020204" pitchFamily="34" charset="0"/>
              </a:rPr>
              <a:t> </a:t>
            </a:r>
            <a:r>
              <a:rPr lang="en-US" dirty="0" err="1">
                <a:solidFill>
                  <a:srgbClr val="0070C0"/>
                </a:solidFill>
                <a:cs typeface="Arial" panose="020B0604020202020204" pitchFamily="34" charset="0"/>
              </a:rPr>
              <a:t>uzrok</a:t>
            </a:r>
            <a:r>
              <a:rPr lang="en-US" dirty="0">
                <a:solidFill>
                  <a:srgbClr val="0070C0"/>
                </a:solidFill>
                <a:cs typeface="Arial" panose="020B0604020202020204" pitchFamily="34" charset="0"/>
              </a:rPr>
              <a:t> </a:t>
            </a:r>
            <a:r>
              <a:rPr lang="en-US" dirty="0" err="1">
                <a:solidFill>
                  <a:srgbClr val="0070C0"/>
                </a:solidFill>
                <a:cs typeface="Arial" panose="020B0604020202020204" pitchFamily="34" charset="0"/>
              </a:rPr>
              <a:t>nesmrtonosnih</a:t>
            </a:r>
            <a:r>
              <a:rPr lang="en-US" dirty="0">
                <a:solidFill>
                  <a:srgbClr val="0070C0"/>
                </a:solidFill>
                <a:cs typeface="Arial" panose="020B0604020202020204" pitchFamily="34" charset="0"/>
              </a:rPr>
              <a:t> </a:t>
            </a:r>
            <a:r>
              <a:rPr lang="en-US" dirty="0" err="1">
                <a:solidFill>
                  <a:srgbClr val="0070C0"/>
                </a:solidFill>
                <a:cs typeface="Arial" panose="020B0604020202020204" pitchFamily="34" charset="0"/>
              </a:rPr>
              <a:t>bolesti</a:t>
            </a:r>
            <a:r>
              <a:rPr lang="en-US" dirty="0">
                <a:solidFill>
                  <a:srgbClr val="0070C0"/>
                </a:solidFill>
                <a:cs typeface="Arial" panose="020B0604020202020204" pitchFamily="34" charset="0"/>
              </a:rPr>
              <a:t> u </a:t>
            </a:r>
            <a:r>
              <a:rPr lang="en-US" dirty="0" err="1">
                <a:solidFill>
                  <a:srgbClr val="0070C0"/>
                </a:solidFill>
                <a:cs typeface="Arial" panose="020B0604020202020204" pitchFamily="34" charset="0"/>
              </a:rPr>
              <a:t>svetu</a:t>
            </a:r>
            <a:r>
              <a:rPr lang="en-US" dirty="0">
                <a:solidFill>
                  <a:srgbClr val="0070C0"/>
                </a:solidFill>
                <a:cs typeface="Arial" panose="020B0604020202020204" pitchFamily="34" charset="0"/>
              </a:rPr>
              <a:t> (2013.)</a:t>
            </a:r>
            <a:r>
              <a:rPr lang="sr" dirty="0" smtClean="0">
                <a:solidFill>
                  <a:srgbClr val="0070C0"/>
                </a:solidFill>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doprinose</a:t>
            </a:r>
            <a:r>
              <a:rPr lang="en-US" dirty="0">
                <a:cs typeface="Arial" panose="020B0604020202020204" pitchFamily="34" charset="0"/>
              </a:rPr>
              <a:t> </a:t>
            </a:r>
            <a:r>
              <a:rPr lang="en-US" dirty="0" err="1">
                <a:cs typeface="Arial" panose="020B0604020202020204" pitchFamily="34" charset="0"/>
              </a:rPr>
              <a:t>sa</a:t>
            </a:r>
            <a:r>
              <a:rPr lang="en-US" dirty="0">
                <a:cs typeface="Arial" panose="020B0604020202020204" pitchFamily="34" charset="0"/>
              </a:rPr>
              <a:t> 1,79% </a:t>
            </a:r>
            <a:r>
              <a:rPr lang="en-US" dirty="0" err="1">
                <a:cs typeface="Arial" panose="020B0604020202020204" pitchFamily="34" charset="0"/>
              </a:rPr>
              <a:t>ukupnog</a:t>
            </a:r>
            <a:r>
              <a:rPr lang="en-US" dirty="0">
                <a:cs typeface="Arial" panose="020B0604020202020204" pitchFamily="34" charset="0"/>
              </a:rPr>
              <a:t> </a:t>
            </a:r>
            <a:r>
              <a:rPr lang="en-US" dirty="0" err="1">
                <a:cs typeface="Arial" panose="020B0604020202020204" pitchFamily="34" charset="0"/>
              </a:rPr>
              <a:t>globalnog</a:t>
            </a:r>
            <a:r>
              <a:rPr lang="en-US" dirty="0">
                <a:cs typeface="Arial" panose="020B0604020202020204" pitchFamily="34" charset="0"/>
              </a:rPr>
              <a:t> </a:t>
            </a:r>
            <a:r>
              <a:rPr lang="en-US" dirty="0" err="1">
                <a:cs typeface="Arial" panose="020B0604020202020204" pitchFamily="34" charset="0"/>
              </a:rPr>
              <a:t>opterećenja</a:t>
            </a:r>
            <a:r>
              <a:rPr lang="en-US" dirty="0">
                <a:cs typeface="Arial" panose="020B0604020202020204" pitchFamily="34" charset="0"/>
              </a:rPr>
              <a:t> </a:t>
            </a:r>
            <a:r>
              <a:rPr lang="en-US" dirty="0" err="1">
                <a:cs typeface="Arial" panose="020B0604020202020204" pitchFamily="34" charset="0"/>
              </a:rPr>
              <a:t>bolestima</a:t>
            </a:r>
            <a:r>
              <a:rPr lang="en-US" dirty="0">
                <a:cs typeface="Arial" panose="020B0604020202020204" pitchFamily="34" charset="0"/>
              </a:rPr>
              <a:t>. </a:t>
            </a:r>
            <a:r>
              <a:rPr lang="en-US" dirty="0" err="1">
                <a:cs typeface="Arial" panose="020B0604020202020204" pitchFamily="34" charset="0"/>
              </a:rPr>
              <a:t>Samo</a:t>
            </a:r>
            <a:r>
              <a:rPr lang="en-US" dirty="0">
                <a:cs typeface="Arial" panose="020B0604020202020204" pitchFamily="34" charset="0"/>
              </a:rPr>
              <a:t> u </a:t>
            </a:r>
            <a:r>
              <a:rPr lang="en-US" dirty="0" err="1">
                <a:cs typeface="Arial" panose="020B0604020202020204" pitchFamily="34" charset="0"/>
              </a:rPr>
              <a:t>Evropi</a:t>
            </a:r>
            <a:r>
              <a:rPr lang="en-US" dirty="0">
                <a:cs typeface="Arial" panose="020B0604020202020204" pitchFamily="34" charset="0"/>
              </a:rPr>
              <a:t>, </a:t>
            </a:r>
            <a:r>
              <a:rPr lang="en-US" dirty="0" err="1">
                <a:cs typeface="Arial" panose="020B0604020202020204" pitchFamily="34" charset="0"/>
              </a:rPr>
              <a:t>ukupni</a:t>
            </a:r>
            <a:r>
              <a:rPr lang="en-US" dirty="0">
                <a:cs typeface="Arial" panose="020B0604020202020204" pitchFamily="34" charset="0"/>
              </a:rPr>
              <a:t> </a:t>
            </a:r>
            <a:r>
              <a:rPr lang="en-US" dirty="0" err="1">
                <a:cs typeface="Arial" panose="020B0604020202020204" pitchFamily="34" charset="0"/>
              </a:rPr>
              <a:t>godišnji</a:t>
            </a:r>
            <a:r>
              <a:rPr lang="en-US" dirty="0">
                <a:cs typeface="Arial" panose="020B0604020202020204" pitchFamily="34" charset="0"/>
              </a:rPr>
              <a:t> </a:t>
            </a:r>
            <a:r>
              <a:rPr lang="en-US" dirty="0" err="1">
                <a:cs typeface="Arial" panose="020B0604020202020204" pitchFamily="34" charset="0"/>
              </a:rPr>
              <a:t>troškovi</a:t>
            </a:r>
            <a:r>
              <a:rPr lang="en-US" dirty="0">
                <a:cs typeface="Arial" panose="020B0604020202020204" pitchFamily="34" charset="0"/>
              </a:rPr>
              <a:t> </a:t>
            </a:r>
            <a:r>
              <a:rPr lang="en-US" dirty="0" err="1">
                <a:cs typeface="Arial" panose="020B0604020202020204" pitchFamily="34" charset="0"/>
              </a:rPr>
              <a:t>povezani</a:t>
            </a:r>
            <a:r>
              <a:rPr lang="en-US" dirty="0">
                <a:cs typeface="Arial" panose="020B0604020202020204" pitchFamily="34" charset="0"/>
              </a:rPr>
              <a:t> </a:t>
            </a:r>
            <a:r>
              <a:rPr lang="en-US" dirty="0" err="1">
                <a:cs typeface="Arial" panose="020B0604020202020204" pitchFamily="34" charset="0"/>
              </a:rPr>
              <a:t>sa</a:t>
            </a:r>
            <a:r>
              <a:rPr lang="en-US" dirty="0">
                <a:cs typeface="Arial" panose="020B0604020202020204" pitchFamily="34" charset="0"/>
              </a:rPr>
              <a:t> </a:t>
            </a:r>
            <a:r>
              <a:rPr lang="en-US" dirty="0" err="1">
                <a:cs typeface="Arial" panose="020B0604020202020204" pitchFamily="34" charset="0"/>
              </a:rPr>
              <a:t>umerenim</a:t>
            </a:r>
            <a:r>
              <a:rPr lang="en-US" dirty="0">
                <a:cs typeface="Arial" panose="020B0604020202020204" pitchFamily="34" charset="0"/>
              </a:rPr>
              <a:t> do </a:t>
            </a:r>
            <a:r>
              <a:rPr lang="en-US" dirty="0" err="1">
                <a:cs typeface="Arial" panose="020B0604020202020204" pitchFamily="34" charset="0"/>
              </a:rPr>
              <a:t>teškim</a:t>
            </a:r>
            <a:r>
              <a:rPr lang="en-US" dirty="0">
                <a:cs typeface="Arial" panose="020B0604020202020204" pitchFamily="34" charset="0"/>
              </a:rPr>
              <a:t> </a:t>
            </a:r>
            <a:r>
              <a:rPr lang="en-US" dirty="0" err="1">
                <a:cs typeface="Arial" panose="020B0604020202020204" pitchFamily="34" charset="0"/>
              </a:rPr>
              <a:t>atopijskim</a:t>
            </a:r>
            <a:r>
              <a:rPr lang="en-US" dirty="0">
                <a:cs typeface="Arial" panose="020B0604020202020204" pitchFamily="34" charset="0"/>
              </a:rPr>
              <a:t> </a:t>
            </a:r>
            <a:r>
              <a:rPr lang="en-US" dirty="0" err="1">
                <a:cs typeface="Arial" panose="020B0604020202020204" pitchFamily="34" charset="0"/>
              </a:rPr>
              <a:t>dermatitisom</a:t>
            </a:r>
            <a:r>
              <a:rPr lang="en-US" dirty="0">
                <a:cs typeface="Arial" panose="020B0604020202020204" pitchFamily="34" charset="0"/>
              </a:rPr>
              <a:t> </a:t>
            </a:r>
            <a:r>
              <a:rPr lang="en-US" dirty="0" err="1">
                <a:cs typeface="Arial" panose="020B0604020202020204" pitchFamily="34" charset="0"/>
              </a:rPr>
              <a:t>odraslih</a:t>
            </a:r>
            <a:r>
              <a:rPr lang="en-US" dirty="0">
                <a:cs typeface="Arial" panose="020B0604020202020204" pitchFamily="34" charset="0"/>
              </a:rPr>
              <a:t> </a:t>
            </a:r>
            <a:r>
              <a:rPr lang="en-US" dirty="0" err="1">
                <a:cs typeface="Arial" panose="020B0604020202020204" pitchFamily="34" charset="0"/>
              </a:rPr>
              <a:t>procenjuju</a:t>
            </a:r>
            <a:r>
              <a:rPr lang="en-US" dirty="0">
                <a:cs typeface="Arial" panose="020B0604020202020204" pitchFamily="34" charset="0"/>
              </a:rPr>
              <a:t> se </a:t>
            </a:r>
            <a:r>
              <a:rPr lang="en-US" dirty="0" err="1">
                <a:cs typeface="Arial" panose="020B0604020202020204" pitchFamily="34" charset="0"/>
              </a:rPr>
              <a:t>na</a:t>
            </a:r>
            <a:r>
              <a:rPr lang="en-US" dirty="0">
                <a:cs typeface="Arial" panose="020B0604020202020204" pitchFamily="34" charset="0"/>
              </a:rPr>
              <a:t> 27 </a:t>
            </a:r>
            <a:r>
              <a:rPr lang="en-US" dirty="0" err="1">
                <a:cs typeface="Arial" panose="020B0604020202020204" pitchFamily="34" charset="0"/>
              </a:rPr>
              <a:t>milijardi</a:t>
            </a:r>
            <a:r>
              <a:rPr lang="en-US" dirty="0">
                <a:cs typeface="Arial" panose="020B0604020202020204" pitchFamily="34" charset="0"/>
              </a:rPr>
              <a:t> </a:t>
            </a:r>
            <a:r>
              <a:rPr lang="en-US" dirty="0" err="1">
                <a:cs typeface="Arial" panose="020B0604020202020204" pitchFamily="34" charset="0"/>
              </a:rPr>
              <a:t>evra</a:t>
            </a:r>
            <a:r>
              <a:rPr lang="en-US" dirty="0">
                <a:cs typeface="Arial" panose="020B0604020202020204" pitchFamily="34" charset="0"/>
              </a:rPr>
              <a:t>. </a:t>
            </a:r>
          </a:p>
        </p:txBody>
      </p:sp>
      <p:pic>
        <p:nvPicPr>
          <p:cNvPr id="8" name="Picture 7">
            <a:extLst>
              <a:ext uri="{FF2B5EF4-FFF2-40B4-BE49-F238E27FC236}">
                <a16:creationId xmlns:a16="http://schemas.microsoft.com/office/drawing/2014/main" id="{C9017CC1-4A9C-0AF2-414E-37D4BD777B70}"/>
              </a:ext>
            </a:extLst>
          </p:cNvPr>
          <p:cNvPicPr>
            <a:picLocks noChangeAspect="1"/>
          </p:cNvPicPr>
          <p:nvPr/>
        </p:nvPicPr>
        <p:blipFill>
          <a:blip r:embed="rId3"/>
          <a:stretch>
            <a:fillRect/>
          </a:stretch>
        </p:blipFill>
        <p:spPr>
          <a:xfrm>
            <a:off x="111000" y="3204000"/>
            <a:ext cx="5541121" cy="2865370"/>
          </a:xfrm>
          <a:prstGeom prst="rect">
            <a:avLst/>
          </a:prstGeom>
        </p:spPr>
      </p:pic>
    </p:spTree>
    <p:extLst>
      <p:ext uri="{BB962C8B-B14F-4D97-AF65-F5344CB8AC3E}">
        <p14:creationId xmlns:p14="http://schemas.microsoft.com/office/powerpoint/2010/main" val="19403350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7356000" y="5967765"/>
            <a:ext cx="4628684" cy="253916"/>
          </a:xfrm>
          <a:prstGeom prst="rect">
            <a:avLst/>
          </a:prstGeom>
          <a:noFill/>
        </p:spPr>
        <p:txBody>
          <a:bodyPr wrap="square" rtlCol="0">
            <a:spAutoFit/>
          </a:bodyPr>
          <a:lstStyle/>
          <a:p>
            <a:pPr rtl="0"/>
            <a:r>
              <a:rPr lang="sr" sz="1050">
                <a:solidFill>
                  <a:schemeClr val="tx1">
                    <a:lumMod val="50000"/>
                    <a:lumOff val="50000"/>
                  </a:schemeClr>
                </a:solidFill>
                <a:cs typeface="Arial" panose="020B0604020202020204" pitchFamily="34" charset="0"/>
              </a:rPr>
              <a:t>Од:</a:t>
            </a:r>
          </a:p>
        </p:txBody>
      </p:sp>
      <p:grpSp>
        <p:nvGrpSpPr>
          <p:cNvPr id="2" name="Group 1">
            <a:extLst>
              <a:ext uri="{FF2B5EF4-FFF2-40B4-BE49-F238E27FC236}">
                <a16:creationId xmlns:a16="http://schemas.microsoft.com/office/drawing/2014/main" id="{6C4ED372-9510-20AC-D661-0158C2ED133C}"/>
              </a:ext>
            </a:extLst>
          </p:cNvPr>
          <p:cNvGrpSpPr/>
          <p:nvPr/>
        </p:nvGrpSpPr>
        <p:grpSpPr>
          <a:xfrm>
            <a:off x="45502" y="0"/>
            <a:ext cx="12146498" cy="6416943"/>
            <a:chOff x="45502" y="0"/>
            <a:chExt cx="12146498" cy="6416943"/>
          </a:xfrm>
        </p:grpSpPr>
        <p:sp>
          <p:nvSpPr>
            <p:cNvPr id="18" name="TextBox 17">
              <a:extLst>
                <a:ext uri="{FF2B5EF4-FFF2-40B4-BE49-F238E27FC236}">
                  <a16:creationId xmlns:a16="http://schemas.microsoft.com/office/drawing/2014/main" id="{C4BDBF7A-70D2-82BD-CF36-67253F544A08}"/>
                </a:ext>
              </a:extLst>
            </p:cNvPr>
            <p:cNvSpPr txBox="1"/>
            <p:nvPr/>
          </p:nvSpPr>
          <p:spPr>
            <a:xfrm>
              <a:off x="1340709" y="4742348"/>
              <a:ext cx="4490849" cy="738664"/>
            </a:xfrm>
            <a:prstGeom prst="rect">
              <a:avLst/>
            </a:prstGeom>
            <a:noFill/>
          </p:spPr>
          <p:txBody>
            <a:bodyPr wrap="square" rtlCol="0">
              <a:spAutoFit/>
            </a:bodyPr>
            <a:lstStyle/>
            <a:p>
              <a:pPr lvl="3"/>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29. </a:t>
              </a:r>
              <a:r>
                <a:rPr lang="en-US" sz="1400" i="1" dirty="0" err="1">
                  <a:solidFill>
                    <a:srgbClr val="0070C0"/>
                  </a:solidFill>
                  <a:cs typeface="Arial" panose="020B0604020202020204" pitchFamily="34" charset="0"/>
                </a:rPr>
                <a:t>Šematski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prikaz</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interakcije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između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oštećenja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stratosferskog</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ozona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klimatskih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endParaRPr lang="en-US" sz="1400" i="1" dirty="0">
                <a:solidFill>
                  <a:srgbClr val="0070C0"/>
                </a:solidFill>
                <a:cs typeface="Arial" panose="020B0604020202020204" pitchFamily="34" charset="0"/>
              </a:endParaRPr>
            </a:p>
          </p:txBody>
        </p:sp>
        <p:pic>
          <p:nvPicPr>
            <p:cNvPr id="8" name="Picture 7">
              <a:extLst>
                <a:ext uri="{FF2B5EF4-FFF2-40B4-BE49-F238E27FC236}">
                  <a16:creationId xmlns:a16="http://schemas.microsoft.com/office/drawing/2014/main" id="{CB22F1CD-2406-586D-2939-B3B38F4D588C}"/>
                </a:ext>
              </a:extLst>
            </p:cNvPr>
            <p:cNvPicPr>
              <a:picLocks noChangeAspect="1"/>
            </p:cNvPicPr>
            <p:nvPr/>
          </p:nvPicPr>
          <p:blipFill>
            <a:blip r:embed="rId2"/>
            <a:stretch>
              <a:fillRect/>
            </a:stretch>
          </p:blipFill>
          <p:spPr>
            <a:xfrm>
              <a:off x="5831558" y="0"/>
              <a:ext cx="6360442" cy="6416943"/>
            </a:xfrm>
            <a:prstGeom prst="rect">
              <a:avLst/>
            </a:prstGeom>
          </p:spPr>
        </p:pic>
        <p:grpSp>
          <p:nvGrpSpPr>
            <p:cNvPr id="12" name="Group 11">
              <a:extLst>
                <a:ext uri="{FF2B5EF4-FFF2-40B4-BE49-F238E27FC236}">
                  <a16:creationId xmlns:a16="http://schemas.microsoft.com/office/drawing/2014/main" id="{497F6157-7706-254B-9D80-3B7B91A10BC8}"/>
                </a:ext>
              </a:extLst>
            </p:cNvPr>
            <p:cNvGrpSpPr/>
            <p:nvPr/>
          </p:nvGrpSpPr>
          <p:grpSpPr>
            <a:xfrm>
              <a:off x="45502" y="2484000"/>
              <a:ext cx="5771346" cy="1620000"/>
              <a:chOff x="45502" y="2484000"/>
              <a:chExt cx="5771346" cy="1620000"/>
            </a:xfrm>
          </p:grpSpPr>
          <p:pic>
            <p:nvPicPr>
              <p:cNvPr id="10" name="Picture 9">
                <a:extLst>
                  <a:ext uri="{FF2B5EF4-FFF2-40B4-BE49-F238E27FC236}">
                    <a16:creationId xmlns:a16="http://schemas.microsoft.com/office/drawing/2014/main" id="{9E268003-DCFC-4D62-A240-B283EE8B7090}"/>
                  </a:ext>
                </a:extLst>
              </p:cNvPr>
              <p:cNvPicPr>
                <a:picLocks noChangeAspect="1"/>
              </p:cNvPicPr>
              <p:nvPr/>
            </p:nvPicPr>
            <p:blipFill>
              <a:blip r:embed="rId3"/>
              <a:stretch>
                <a:fillRect/>
              </a:stretch>
            </p:blipFill>
            <p:spPr>
              <a:xfrm>
                <a:off x="45502" y="2484000"/>
                <a:ext cx="5606631" cy="1620000"/>
              </a:xfrm>
              <a:prstGeom prst="rect">
                <a:avLst/>
              </a:prstGeom>
            </p:spPr>
          </p:pic>
          <p:sp>
            <p:nvSpPr>
              <p:cNvPr id="11" name="Rectangle 10">
                <a:extLst>
                  <a:ext uri="{FF2B5EF4-FFF2-40B4-BE49-F238E27FC236}">
                    <a16:creationId xmlns:a16="http://schemas.microsoft.com/office/drawing/2014/main" id="{5096E1C2-E6E4-6A4C-2DEF-FA1DE30467E7}"/>
                  </a:ext>
                </a:extLst>
              </p:cNvPr>
              <p:cNvSpPr/>
              <p:nvPr/>
            </p:nvSpPr>
            <p:spPr>
              <a:xfrm>
                <a:off x="5466000" y="3954070"/>
                <a:ext cx="350848" cy="1499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grpSp>
      <p:sp>
        <p:nvSpPr>
          <p:cNvPr id="13" name="TextBox 12">
            <a:extLst>
              <a:ext uri="{FF2B5EF4-FFF2-40B4-BE49-F238E27FC236}">
                <a16:creationId xmlns:a16="http://schemas.microsoft.com/office/drawing/2014/main" id="{0BF80425-5C67-1AF8-31EB-5003D81D573B}"/>
              </a:ext>
            </a:extLst>
          </p:cNvPr>
          <p:cNvSpPr txBox="1"/>
          <p:nvPr/>
        </p:nvSpPr>
        <p:spPr>
          <a:xfrm>
            <a:off x="0" y="6143854"/>
            <a:ext cx="3877646" cy="253916"/>
          </a:xfrm>
          <a:prstGeom prst="rect">
            <a:avLst/>
          </a:prstGeom>
          <a:noFill/>
        </p:spPr>
        <p:txBody>
          <a:bodyPr wrap="square" rtlCol="0">
            <a:spAutoFit/>
          </a:bodyPr>
          <a:lstStyle/>
          <a:p>
            <a:pPr rtl="0"/>
            <a:r>
              <a:rPr lang="sr" sz="1000" dirty="0" smtClean="0">
                <a:cs typeface="Arial" panose="020B0604020202020204" pitchFamily="34" charset="0"/>
                <a:hlinkClick r:id="rId4">
                  <a:extLst>
                    <a:ext uri="{A12FA001-AC4F-418D-AE19-62706E023703}">
                      <ahyp:hlinkClr xmlns:ahyp="http://schemas.microsoft.com/office/drawing/2018/hyperlinkcolor" xmlns="" val="tx"/>
                    </a:ext>
                  </a:extLst>
                </a:hlinkClick>
              </a:rPr>
              <a:t>https</a:t>
            </a:r>
            <a:r>
              <a:rPr lang="sr" sz="1000" dirty="0">
                <a:cs typeface="Arial" panose="020B0604020202020204" pitchFamily="34" charset="0"/>
                <a:hlinkClick r:id="rId4">
                  <a:extLst>
                    <a:ext uri="{A12FA001-AC4F-418D-AE19-62706E023703}">
                      <ahyp:hlinkClr xmlns:ahyp="http://schemas.microsoft.com/office/drawing/2018/hyperlinkcolor" xmlns="" val="tx"/>
                    </a:ext>
                  </a:extLst>
                </a:hlinkClick>
              </a:rPr>
              <a:t>://doi.org/10.1016/j.ijwd.2020.07.003</a:t>
            </a:r>
            <a:r>
              <a:rPr lang="sr" sz="1000" dirty="0">
                <a:cs typeface="Arial" panose="020B0604020202020204" pitchFamily="34" charset="0"/>
              </a:rPr>
              <a:t> </a:t>
            </a:r>
            <a:endParaRPr lang="en-IE" sz="1000" dirty="0">
              <a:cs typeface="Arial" panose="020B0604020202020204" pitchFamily="34" charset="0"/>
            </a:endParaRPr>
          </a:p>
        </p:txBody>
      </p:sp>
      <p:sp>
        <p:nvSpPr>
          <p:cNvPr id="3" name="Téglalap 2"/>
          <p:cNvSpPr/>
          <p:nvPr/>
        </p:nvSpPr>
        <p:spPr>
          <a:xfrm>
            <a:off x="4701000" y="3941508"/>
            <a:ext cx="849236" cy="315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550276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8672440" y="5859000"/>
            <a:ext cx="3433786" cy="415498"/>
          </a:xfrm>
          <a:prstGeom prst="rect">
            <a:avLst/>
          </a:prstGeom>
          <a:noFill/>
        </p:spPr>
        <p:txBody>
          <a:bodyPr wrap="square" rtlCol="0">
            <a:spAutoFit/>
          </a:bodyPr>
          <a:lstStyle/>
          <a:p>
            <a:pPr lvl="0"/>
            <a:r>
              <a:rPr lang="sr-Latn-RS" sz="1050" dirty="0" smtClean="0">
                <a:solidFill>
                  <a:prstClr val="black"/>
                </a:solidFill>
                <a:cs typeface="Arial" panose="020B0604020202020204" pitchFamily="34" charset="0"/>
              </a:rPr>
              <a:t>Od: </a:t>
            </a:r>
            <a:r>
              <a:rPr lang="en-IE" sz="1050" dirty="0" smtClean="0">
                <a:solidFill>
                  <a:prstClr val="black"/>
                </a:solidFill>
                <a:cs typeface="Arial" panose="020B0604020202020204" pitchFamily="34" charset="0"/>
              </a:rPr>
              <a:t>C</a:t>
            </a:r>
            <a:r>
              <a:rPr lang="en-IE" sz="1050" dirty="0">
                <a:solidFill>
                  <a:prstClr val="black"/>
                </a:solidFill>
                <a:cs typeface="Arial" panose="020B0604020202020204" pitchFamily="34" charset="0"/>
              </a:rPr>
              <a:t>. </a:t>
            </a:r>
            <a:r>
              <a:rPr lang="en-IE" sz="1050" dirty="0" err="1">
                <a:solidFill>
                  <a:prstClr val="black"/>
                </a:solidFill>
                <a:cs typeface="Arial" panose="020B0604020202020204" pitchFamily="34" charset="0"/>
              </a:rPr>
              <a:t>Parrado</a:t>
            </a:r>
            <a:r>
              <a:rPr lang="en-IE" sz="1050" dirty="0">
                <a:solidFill>
                  <a:prstClr val="black"/>
                </a:solidFill>
                <a:cs typeface="Arial" panose="020B0604020202020204" pitchFamily="34" charset="0"/>
              </a:rPr>
              <a:t>, </a:t>
            </a:r>
            <a:r>
              <a:rPr lang="fr-FR" sz="1050" dirty="0" err="1">
                <a:solidFill>
                  <a:prstClr val="black"/>
                </a:solidFill>
                <a:cs typeface="Arial" panose="020B0604020202020204" pitchFamily="34" charset="0"/>
              </a:rPr>
              <a:t>Frontiers</a:t>
            </a:r>
            <a:r>
              <a:rPr lang="fr-FR" sz="1050" dirty="0">
                <a:solidFill>
                  <a:prstClr val="black"/>
                </a:solidFill>
                <a:cs typeface="Arial" panose="020B0604020202020204" pitchFamily="34" charset="0"/>
              </a:rPr>
              <a:t> in </a:t>
            </a:r>
            <a:r>
              <a:rPr lang="fr-FR" sz="1050" dirty="0" err="1">
                <a:solidFill>
                  <a:prstClr val="black"/>
                </a:solidFill>
                <a:cs typeface="Arial" panose="020B0604020202020204" pitchFamily="34" charset="0"/>
              </a:rPr>
              <a:t>Pharmacology</a:t>
            </a:r>
            <a:r>
              <a:rPr lang="fr-FR" sz="1050" dirty="0">
                <a:solidFill>
                  <a:prstClr val="black"/>
                </a:solidFill>
                <a:cs typeface="Arial" panose="020B0604020202020204" pitchFamily="34" charset="0"/>
              </a:rPr>
              <a:t>, 2019, </a:t>
            </a:r>
            <a:r>
              <a:rPr lang="fr-FR" sz="1050" u="sng" dirty="0">
                <a:solidFill>
                  <a:prstClr val="black"/>
                </a:solidFill>
                <a:cs typeface="Arial" panose="020B0604020202020204" pitchFamily="34" charset="0"/>
              </a:rPr>
              <a:t>10</a:t>
            </a:r>
            <a:r>
              <a:rPr lang="fr-FR" sz="1050" dirty="0">
                <a:solidFill>
                  <a:prstClr val="black"/>
                </a:solidFill>
                <a:cs typeface="Arial" panose="020B0604020202020204" pitchFamily="34" charset="0"/>
              </a:rPr>
              <a:t>, 759. </a:t>
            </a:r>
          </a:p>
          <a:p>
            <a:pPr lvl="0"/>
            <a:r>
              <a:rPr lang="fr-FR" sz="1050" dirty="0">
                <a:solidFill>
                  <a:prstClr val="black"/>
                </a:solidFill>
                <a:cs typeface="Arial" panose="020B0604020202020204" pitchFamily="34" charset="0"/>
                <a:hlinkClick r:id="rId2">
                  <a:extLst>
                    <a:ext uri="{A12FA001-AC4F-418D-AE19-62706E023703}">
                      <ahyp:hlinkClr xmlns:lc="http://schemas.openxmlformats.org/drawingml/2006/lockedCanvas" xmlns:ahyp="http://schemas.microsoft.com/office/drawing/2018/hyperlinkcolor" xmlns="" val="tx"/>
                    </a:ext>
                  </a:extLst>
                </a:hlinkClick>
              </a:rPr>
              <a:t>https://doi.org/10.3389/fphar.2019.00759</a:t>
            </a:r>
            <a:r>
              <a:rPr lang="fr-FR" sz="1050" dirty="0">
                <a:solidFill>
                  <a:prstClr val="black"/>
                </a:solidFill>
                <a:cs typeface="Arial" panose="020B0604020202020204" pitchFamily="34" charset="0"/>
              </a:rPr>
              <a:t> </a:t>
            </a:r>
            <a:endParaRPr lang="en-IE" sz="1050" dirty="0">
              <a:solidFill>
                <a:prstClr val="black"/>
              </a:solidFill>
              <a:cs typeface="Arial" panose="020B0604020202020204" pitchFamily="34" charset="0"/>
            </a:endParaRPr>
          </a:p>
        </p:txBody>
      </p:sp>
      <p:grpSp>
        <p:nvGrpSpPr>
          <p:cNvPr id="3" name="Group 2">
            <a:extLst>
              <a:ext uri="{FF2B5EF4-FFF2-40B4-BE49-F238E27FC236}">
                <a16:creationId xmlns:a16="http://schemas.microsoft.com/office/drawing/2014/main" id="{46DC09FD-AAA6-68D2-F241-5E2048385088}"/>
              </a:ext>
            </a:extLst>
          </p:cNvPr>
          <p:cNvGrpSpPr/>
          <p:nvPr/>
        </p:nvGrpSpPr>
        <p:grpSpPr>
          <a:xfrm>
            <a:off x="231223" y="279000"/>
            <a:ext cx="11774375" cy="5851762"/>
            <a:chOff x="231223" y="279000"/>
            <a:chExt cx="11774375" cy="5851762"/>
          </a:xfrm>
        </p:grpSpPr>
        <p:sp>
          <p:nvSpPr>
            <p:cNvPr id="18" name="TextBox 17">
              <a:extLst>
                <a:ext uri="{FF2B5EF4-FFF2-40B4-BE49-F238E27FC236}">
                  <a16:creationId xmlns:a16="http://schemas.microsoft.com/office/drawing/2014/main" id="{C4BDBF7A-70D2-82BD-CF36-67253F544A08}"/>
                </a:ext>
              </a:extLst>
            </p:cNvPr>
            <p:cNvSpPr txBox="1"/>
            <p:nvPr/>
          </p:nvSpPr>
          <p:spPr>
            <a:xfrm>
              <a:off x="8672440" y="2124000"/>
              <a:ext cx="3333158" cy="1169551"/>
            </a:xfrm>
            <a:prstGeom prst="rect">
              <a:avLst/>
            </a:prstGeom>
            <a:noFill/>
          </p:spPr>
          <p:txBody>
            <a:bodyPr wrap="square" rtlCol="0">
              <a:spAutoFit/>
            </a:bodyPr>
            <a:lstStyle/>
            <a:p>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30. </a:t>
              </a:r>
              <a:r>
                <a:rPr lang="en-US" sz="1400" i="1" dirty="0" err="1">
                  <a:solidFill>
                    <a:srgbClr val="0070C0"/>
                  </a:solidFill>
                  <a:cs typeface="Arial" panose="020B0604020202020204" pitchFamily="34" charset="0"/>
                </a:rPr>
                <a:t>Reakcije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kože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zagađenje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vazduha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UV </a:t>
              </a:r>
              <a:r>
                <a:rPr lang="en-US" sz="1400" i="1" dirty="0" err="1">
                  <a:solidFill>
                    <a:srgbClr val="0070C0"/>
                  </a:solidFill>
                  <a:cs typeface="Arial" panose="020B0604020202020204" pitchFamily="34" charset="0"/>
                </a:rPr>
                <a:t>zraka</a:t>
              </a:r>
              <a:r>
                <a:rPr lang="en-US" sz="1400" i="1" dirty="0">
                  <a:solidFill>
                    <a:srgbClr val="0070C0"/>
                  </a:solidFill>
                  <a:cs typeface="Arial" panose="020B0604020202020204" pitchFamily="34" charset="0"/>
                </a:rPr>
                <a:t>. (PAH = </a:t>
              </a:r>
              <a:r>
                <a:rPr lang="en-US" sz="1400" i="1" dirty="0" err="1">
                  <a:solidFill>
                    <a:srgbClr val="0070C0"/>
                  </a:solidFill>
                  <a:cs typeface="Arial" panose="020B0604020202020204" pitchFamily="34" charset="0"/>
                </a:rPr>
                <a:t>poliaromatični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ugljovodonici</a:t>
              </a:r>
              <a:r>
                <a:rPr lang="en-US" sz="1400" i="1" dirty="0">
                  <a:solidFill>
                    <a:srgbClr val="0070C0"/>
                  </a:solidFill>
                  <a:cs typeface="Arial" panose="020B0604020202020204" pitchFamily="34" charset="0"/>
                </a:rPr>
                <a:t>, ECM = </a:t>
              </a:r>
              <a:r>
                <a:rPr lang="en-US" sz="1400" i="1" dirty="0" err="1">
                  <a:solidFill>
                    <a:srgbClr val="0070C0"/>
                  </a:solidFill>
                  <a:cs typeface="Arial" panose="020B0604020202020204" pitchFamily="34" charset="0"/>
                </a:rPr>
                <a:t>ekstraćelijski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matriks</a:t>
              </a:r>
              <a:r>
                <a:rPr lang="en-US" sz="1400" i="1" dirty="0">
                  <a:solidFill>
                    <a:srgbClr val="0070C0"/>
                  </a:solidFill>
                  <a:cs typeface="Arial" panose="020B0604020202020204" pitchFamily="34" charset="0"/>
                </a:rPr>
                <a:t>, ROS = </a:t>
              </a:r>
              <a:r>
                <a:rPr lang="en-US" sz="1400" i="1" dirty="0" err="1">
                  <a:solidFill>
                    <a:srgbClr val="0070C0"/>
                  </a:solidFill>
                  <a:cs typeface="Arial" panose="020B0604020202020204" pitchFamily="34" charset="0"/>
                </a:rPr>
                <a:t>reaktivne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vrste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kiseonika</a:t>
              </a:r>
              <a:r>
                <a:rPr lang="en-US" sz="1400" i="1" dirty="0">
                  <a:solidFill>
                    <a:srgbClr val="0070C0"/>
                  </a:solidFill>
                  <a:cs typeface="Arial" panose="020B0604020202020204" pitchFamily="34" charset="0"/>
                </a:rPr>
                <a:t>)</a:t>
              </a:r>
            </a:p>
            <a:p>
              <a:r>
                <a:rPr lang="en-US" sz="1400" i="1" dirty="0">
                  <a:solidFill>
                    <a:srgbClr val="0070C0"/>
                  </a:solidFill>
                  <a:cs typeface="Arial" panose="020B0604020202020204" pitchFamily="34" charset="0"/>
                </a:rPr>
                <a:t> </a:t>
              </a:r>
            </a:p>
          </p:txBody>
        </p:sp>
        <p:pic>
          <p:nvPicPr>
            <p:cNvPr id="2" name="Picture 1">
              <a:extLst>
                <a:ext uri="{FF2B5EF4-FFF2-40B4-BE49-F238E27FC236}">
                  <a16:creationId xmlns:a16="http://schemas.microsoft.com/office/drawing/2014/main" id="{F2F37CB3-FE07-E26C-F970-04E5F769C4AD}"/>
                </a:ext>
              </a:extLst>
            </p:cNvPr>
            <p:cNvPicPr>
              <a:picLocks noChangeAspect="1"/>
            </p:cNvPicPr>
            <p:nvPr/>
          </p:nvPicPr>
          <p:blipFill>
            <a:blip r:embed="rId3"/>
            <a:stretch>
              <a:fillRect/>
            </a:stretch>
          </p:blipFill>
          <p:spPr>
            <a:xfrm>
              <a:off x="231223" y="279000"/>
              <a:ext cx="8355572" cy="5851762"/>
            </a:xfrm>
            <a:prstGeom prst="rect">
              <a:avLst/>
            </a:prstGeom>
          </p:spPr>
        </p:pic>
      </p:grpSp>
    </p:spTree>
    <p:extLst>
      <p:ext uri="{BB962C8B-B14F-4D97-AF65-F5344CB8AC3E}">
        <p14:creationId xmlns:p14="http://schemas.microsoft.com/office/powerpoint/2010/main" val="68222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16710D4-3D99-99C1-20E3-5C1B14EC77B5}"/>
              </a:ext>
            </a:extLst>
          </p:cNvPr>
          <p:cNvGrpSpPr/>
          <p:nvPr/>
        </p:nvGrpSpPr>
        <p:grpSpPr>
          <a:xfrm>
            <a:off x="291000" y="639000"/>
            <a:ext cx="11565000" cy="5400000"/>
            <a:chOff x="1246487" y="1353502"/>
            <a:chExt cx="9699025" cy="3603367"/>
          </a:xfrm>
        </p:grpSpPr>
        <p:sp>
          <p:nvSpPr>
            <p:cNvPr id="18" name="TextBox 17">
              <a:extLst>
                <a:ext uri="{FF2B5EF4-FFF2-40B4-BE49-F238E27FC236}">
                  <a16:creationId xmlns:a16="http://schemas.microsoft.com/office/drawing/2014/main" id="{C4BDBF7A-70D2-82BD-CF36-67253F544A08}"/>
                </a:ext>
              </a:extLst>
            </p:cNvPr>
            <p:cNvSpPr txBox="1"/>
            <p:nvPr/>
          </p:nvSpPr>
          <p:spPr>
            <a:xfrm>
              <a:off x="1246487" y="4002762"/>
              <a:ext cx="9619513" cy="954107"/>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Tabela</a:t>
              </a:r>
              <a:r>
                <a:rPr lang="en-US" sz="1400" i="1" dirty="0">
                  <a:solidFill>
                    <a:srgbClr val="0070C0"/>
                  </a:solidFill>
                  <a:cs typeface="Arial" panose="020B0604020202020204" pitchFamily="34" charset="0"/>
                </a:rPr>
                <a:t> 4. </a:t>
              </a:r>
              <a:r>
                <a:rPr lang="en-US" sz="1400" i="1" dirty="0" err="1">
                  <a:solidFill>
                    <a:srgbClr val="0070C0"/>
                  </a:solidFill>
                  <a:cs typeface="Arial" panose="020B0604020202020204" pitchFamily="34" charset="0"/>
                </a:rPr>
                <a:t>Uobičajeni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mehanizmi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efekti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uočeni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kod</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starenja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kože</a:t>
              </a:r>
              <a:r>
                <a:rPr lang="en-US" sz="1400" i="1" dirty="0">
                  <a:solidFill>
                    <a:srgbClr val="0070C0"/>
                  </a:solidFill>
                  <a:cs typeface="Arial" panose="020B0604020202020204" pitchFamily="34" charset="0"/>
                </a:rPr>
                <a:t> (↑)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oštećenja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kože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nakon</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izlaganja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zagađenju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vazduha</a:t>
              </a:r>
              <a:r>
                <a:rPr lang="sr" sz="1400" i="1" dirty="0" smtClean="0">
                  <a:solidFill>
                    <a:srgbClr val="0070C0"/>
                  </a:solidFill>
                  <a:cs typeface="Arial" panose="020B0604020202020204" pitchFamily="34" charset="0"/>
                </a:rPr>
                <a:t> (</a:t>
              </a:r>
              <a:r>
                <a:rPr lang="sr" sz="1400" dirty="0" smtClean="0">
                  <a:solidFill>
                    <a:srgbClr val="0070C0"/>
                  </a:solidFill>
                  <a:cs typeface="Arial" panose="020B0604020202020204" pitchFamily="34" charset="0"/>
                  <a:sym typeface="Wingdings 3" panose="05040102010807070707" pitchFamily="18" charset="2"/>
                </a:rPr>
                <a:t>).</a:t>
              </a:r>
            </a:p>
            <a:p>
              <a:pPr algn="ctr"/>
              <a:r>
                <a:rPr lang="sr" sz="1400" dirty="0" smtClean="0">
                  <a:solidFill>
                    <a:srgbClr val="0070C0"/>
                  </a:solidFill>
                  <a:cs typeface="Arial" panose="020B0604020202020204" pitchFamily="34" charset="0"/>
                  <a:sym typeface="Wingdings 3" panose="05040102010807070707" pitchFamily="18" charset="2"/>
                </a:rPr>
                <a:t> </a:t>
              </a:r>
            </a:p>
            <a:p>
              <a:pPr algn="ctr"/>
              <a:r>
                <a:rPr lang="sr" sz="1400" i="1" dirty="0" smtClean="0">
                  <a:solidFill>
                    <a:srgbClr val="0070C0"/>
                  </a:solidFill>
                  <a:cs typeface="Arial" panose="020B0604020202020204" pitchFamily="34" charset="0"/>
                  <a:sym typeface="Wingdings 3" panose="05040102010807070707" pitchFamily="18" charset="2"/>
                </a:rPr>
                <a:t>(</a:t>
              </a:r>
              <a:r>
                <a:rPr lang="en-US" sz="1400" i="1" dirty="0" err="1">
                  <a:solidFill>
                    <a:srgbClr val="0070C0"/>
                  </a:solidFill>
                  <a:cs typeface="Arial" panose="020B0604020202020204" pitchFamily="34" charset="0"/>
                  <a:sym typeface="Wingdings 3" panose="05040102010807070707" pitchFamily="18" charset="2"/>
                </a:rPr>
                <a:t>ArH</a:t>
              </a:r>
              <a:r>
                <a:rPr lang="en-US" sz="1400" i="1" dirty="0">
                  <a:solidFill>
                    <a:srgbClr val="0070C0"/>
                  </a:solidFill>
                  <a:cs typeface="Arial" panose="020B0604020202020204" pitchFamily="34" charset="0"/>
                  <a:sym typeface="Wingdings 3" panose="05040102010807070707" pitchFamily="18" charset="2"/>
                </a:rPr>
                <a:t> = aril </a:t>
              </a:r>
              <a:r>
                <a:rPr lang="en-US" sz="1400" i="1" dirty="0" err="1">
                  <a:solidFill>
                    <a:srgbClr val="0070C0"/>
                  </a:solidFill>
                  <a:cs typeface="Arial" panose="020B0604020202020204" pitchFamily="34" charset="0"/>
                  <a:sym typeface="Wingdings 3" panose="05040102010807070707" pitchFamily="18" charset="2"/>
                </a:rPr>
                <a:t>ugljovodonični</a:t>
              </a:r>
              <a:r>
                <a:rPr lang="en-US" sz="1400" i="1" dirty="0">
                  <a:solidFill>
                    <a:srgbClr val="0070C0"/>
                  </a:solidFill>
                  <a:cs typeface="Arial" panose="020B0604020202020204" pitchFamily="34" charset="0"/>
                  <a:sym typeface="Wingdings 3" panose="05040102010807070707" pitchFamily="18" charset="2"/>
                </a:rPr>
                <a:t> </a:t>
              </a:r>
              <a:r>
                <a:rPr lang="en-US" sz="1400" i="1" dirty="0" err="1">
                  <a:solidFill>
                    <a:srgbClr val="0070C0"/>
                  </a:solidFill>
                  <a:cs typeface="Arial" panose="020B0604020202020204" pitchFamily="34" charset="0"/>
                  <a:sym typeface="Wingdings 3" panose="05040102010807070707" pitchFamily="18" charset="2"/>
                </a:rPr>
                <a:t>receptori</a:t>
              </a:r>
              <a:r>
                <a:rPr lang="en-US" sz="1400" i="1" dirty="0">
                  <a:solidFill>
                    <a:srgbClr val="0070C0"/>
                  </a:solidFill>
                  <a:cs typeface="Arial" panose="020B0604020202020204" pitchFamily="34" charset="0"/>
                  <a:sym typeface="Wingdings 3" panose="05040102010807070707" pitchFamily="18" charset="2"/>
                </a:rPr>
                <a:t>, MMPs = </a:t>
              </a:r>
              <a:r>
                <a:rPr lang="en-US" sz="1400" i="1" dirty="0" err="1">
                  <a:solidFill>
                    <a:srgbClr val="0070C0"/>
                  </a:solidFill>
                  <a:cs typeface="Arial" panose="020B0604020202020204" pitchFamily="34" charset="0"/>
                  <a:sym typeface="Wingdings 3" panose="05040102010807070707" pitchFamily="18" charset="2"/>
                </a:rPr>
                <a:t>matriks</a:t>
              </a:r>
              <a:r>
                <a:rPr lang="en-US" sz="1400" i="1" dirty="0">
                  <a:solidFill>
                    <a:srgbClr val="0070C0"/>
                  </a:solidFill>
                  <a:cs typeface="Arial" panose="020B0604020202020204" pitchFamily="34" charset="0"/>
                  <a:sym typeface="Wingdings 3" panose="05040102010807070707" pitchFamily="18" charset="2"/>
                </a:rPr>
                <a:t> </a:t>
              </a:r>
              <a:r>
                <a:rPr lang="en-US" sz="1400" i="1" dirty="0" err="1">
                  <a:solidFill>
                    <a:srgbClr val="0070C0"/>
                  </a:solidFill>
                  <a:cs typeface="Arial" panose="020B0604020202020204" pitchFamily="34" charset="0"/>
                  <a:sym typeface="Wingdings 3" panose="05040102010807070707" pitchFamily="18" charset="2"/>
                </a:rPr>
                <a:t>metaloproteinaze</a:t>
              </a:r>
              <a:r>
                <a:rPr lang="sr" sz="1400" i="1" dirty="0" smtClean="0">
                  <a:solidFill>
                    <a:srgbClr val="0070C0"/>
                  </a:solidFill>
                  <a:cs typeface="Arial" panose="020B0604020202020204" pitchFamily="34" charset="0"/>
                  <a:sym typeface="Wingdings 3" panose="05040102010807070707" pitchFamily="18" charset="2"/>
                </a:rPr>
                <a:t>).</a:t>
              </a:r>
            </a:p>
            <a:p>
              <a:pPr algn="ctr" rtl="0"/>
              <a:endParaRPr lang="en-GB" sz="1400" dirty="0">
                <a:solidFill>
                  <a:srgbClr val="0070C0"/>
                </a:solidFill>
                <a:effectLst/>
                <a:cs typeface="Arial" panose="020B0604020202020204" pitchFamily="34" charset="0"/>
              </a:endParaRPr>
            </a:p>
          </p:txBody>
        </p:sp>
        <p:pic>
          <p:nvPicPr>
            <p:cNvPr id="3" name="Picture 2">
              <a:extLst>
                <a:ext uri="{FF2B5EF4-FFF2-40B4-BE49-F238E27FC236}">
                  <a16:creationId xmlns:a16="http://schemas.microsoft.com/office/drawing/2014/main" id="{799B2F3E-09BC-001A-8940-370CCDC6C606}"/>
                </a:ext>
              </a:extLst>
            </p:cNvPr>
            <p:cNvPicPr>
              <a:picLocks noChangeAspect="1"/>
            </p:cNvPicPr>
            <p:nvPr/>
          </p:nvPicPr>
          <p:blipFill>
            <a:blip r:embed="rId2"/>
            <a:stretch>
              <a:fillRect/>
            </a:stretch>
          </p:blipFill>
          <p:spPr>
            <a:xfrm>
              <a:off x="1246487" y="1353502"/>
              <a:ext cx="9699025" cy="2558341"/>
            </a:xfrm>
            <a:prstGeom prst="rect">
              <a:avLst/>
            </a:prstGeom>
          </p:spPr>
        </p:pic>
      </p:grpSp>
      <p:sp>
        <p:nvSpPr>
          <p:cNvPr id="7" name="TextBox 6">
            <a:extLst>
              <a:ext uri="{FF2B5EF4-FFF2-40B4-BE49-F238E27FC236}">
                <a16:creationId xmlns:a16="http://schemas.microsoft.com/office/drawing/2014/main" id="{7869234D-0A27-428A-8043-DE421493A990}"/>
              </a:ext>
            </a:extLst>
          </p:cNvPr>
          <p:cNvSpPr txBox="1"/>
          <p:nvPr/>
        </p:nvSpPr>
        <p:spPr>
          <a:xfrm>
            <a:off x="-15883" y="6129000"/>
            <a:ext cx="3555000" cy="253916"/>
          </a:xfrm>
          <a:prstGeom prst="rect">
            <a:avLst/>
          </a:prstGeom>
          <a:noFill/>
        </p:spPr>
        <p:txBody>
          <a:bodyPr wrap="square" rtlCol="0">
            <a:spAutoFit/>
          </a:bodyPr>
          <a:lstStyle/>
          <a:p>
            <a:pPr lvl="0"/>
            <a:r>
              <a:rPr lang="fr-FR" sz="1050" dirty="0" smtClean="0">
                <a:solidFill>
                  <a:prstClr val="black"/>
                </a:solidFill>
                <a:cs typeface="Arial" panose="020B0604020202020204" pitchFamily="34" charset="0"/>
                <a:hlinkClick r:id="rId3">
                  <a:extLst>
                    <a:ext uri="{A12FA001-AC4F-418D-AE19-62706E023703}">
                      <ahyp:hlinkClr xmlns:lc="http://schemas.openxmlformats.org/drawingml/2006/lockedCanvas" xmlns:ahyp="http://schemas.microsoft.com/office/drawing/2018/hyperlinkcolor" xmlns="" val="tx"/>
                    </a:ext>
                  </a:extLst>
                </a:hlinkClick>
              </a:rPr>
              <a:t>https</a:t>
            </a:r>
            <a:r>
              <a:rPr lang="fr-FR" sz="1050" dirty="0">
                <a:solidFill>
                  <a:prstClr val="black"/>
                </a:solidFill>
                <a:cs typeface="Arial" panose="020B0604020202020204" pitchFamily="34" charset="0"/>
                <a:hlinkClick r:id="rId3">
                  <a:extLst>
                    <a:ext uri="{A12FA001-AC4F-418D-AE19-62706E023703}">
                      <ahyp:hlinkClr xmlns:lc="http://schemas.openxmlformats.org/drawingml/2006/lockedCanvas" xmlns:ahyp="http://schemas.microsoft.com/office/drawing/2018/hyperlinkcolor" xmlns="" val="tx"/>
                    </a:ext>
                  </a:extLst>
                </a:hlinkClick>
              </a:rPr>
              <a:t>://doi.org/10.3389/fphar.2019.00759</a:t>
            </a:r>
            <a:r>
              <a:rPr lang="fr-FR" sz="1050" dirty="0">
                <a:solidFill>
                  <a:prstClr val="black"/>
                </a:solidFill>
                <a:cs typeface="Arial" panose="020B0604020202020204" pitchFamily="34" charset="0"/>
              </a:rPr>
              <a:t> </a:t>
            </a:r>
            <a:endParaRPr lang="en-IE" sz="1050" dirty="0">
              <a:solidFill>
                <a:prstClr val="black"/>
              </a:solidFill>
              <a:cs typeface="Arial" panose="020B0604020202020204" pitchFamily="34" charset="0"/>
            </a:endParaRPr>
          </a:p>
        </p:txBody>
      </p:sp>
    </p:spTree>
    <p:extLst>
      <p:ext uri="{BB962C8B-B14F-4D97-AF65-F5344CB8AC3E}">
        <p14:creationId xmlns:p14="http://schemas.microsoft.com/office/powerpoint/2010/main" val="9909339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a:r>
              <a:rPr lang="pt-BR" sz="2800" dirty="0" smtClean="0">
                <a:solidFill>
                  <a:schemeClr val="tx1"/>
                </a:solidFill>
              </a:rPr>
              <a:t>Moguće </a:t>
            </a:r>
            <a:r>
              <a:rPr lang="pt-BR" sz="2800" dirty="0">
                <a:solidFill>
                  <a:schemeClr val="tx1"/>
                </a:solidFill>
              </a:rPr>
              <a:t>metode prevencije i </a:t>
            </a:r>
            <a:r>
              <a:rPr lang="pt-BR" sz="2800" dirty="0" smtClean="0">
                <a:solidFill>
                  <a:schemeClr val="tx1"/>
                </a:solidFill>
              </a:rPr>
              <a:t>ublažavanja</a:t>
            </a:r>
            <a:endParaRPr lang="hu-HU" sz="2800" dirty="0">
              <a:solidFill>
                <a:schemeClr val="tx1"/>
              </a:solidFill>
            </a:endParaRPr>
          </a:p>
        </p:txBody>
      </p:sp>
      <p:sp>
        <p:nvSpPr>
          <p:cNvPr id="3" name="Tartalom helye 2"/>
          <p:cNvSpPr>
            <a:spLocks noGrp="1"/>
          </p:cNvSpPr>
          <p:nvPr>
            <p:ph idx="1"/>
          </p:nvPr>
        </p:nvSpPr>
        <p:spPr>
          <a:xfrm>
            <a:off x="426000" y="1539000"/>
            <a:ext cx="10845000" cy="4995000"/>
          </a:xfrm>
        </p:spPr>
        <p:txBody>
          <a:bodyPr rtlCol="0">
            <a:normAutofit/>
          </a:bodyPr>
          <a:lstStyle/>
          <a:p>
            <a:pPr marL="0" indent="0" algn="just">
              <a:lnSpc>
                <a:spcPct val="110000"/>
              </a:lnSpc>
              <a:buNone/>
            </a:pPr>
            <a:r>
              <a:rPr lang="en-US" sz="2200" dirty="0">
                <a:solidFill>
                  <a:schemeClr val="tx1"/>
                </a:solidFill>
              </a:rPr>
              <a:t>Pored </a:t>
            </a:r>
            <a:r>
              <a:rPr lang="en-US" sz="2200" dirty="0" err="1">
                <a:solidFill>
                  <a:schemeClr val="tx1"/>
                </a:solidFill>
              </a:rPr>
              <a:t>očiglednog</a:t>
            </a:r>
            <a:r>
              <a:rPr lang="en-US" sz="2200" dirty="0">
                <a:solidFill>
                  <a:schemeClr val="tx1"/>
                </a:solidFill>
              </a:rPr>
              <a:t> </a:t>
            </a:r>
            <a:r>
              <a:rPr lang="en-US" sz="2200" dirty="0" err="1">
                <a:solidFill>
                  <a:schemeClr val="tx1"/>
                </a:solidFill>
              </a:rPr>
              <a:t>ublažavanja</a:t>
            </a:r>
            <a:r>
              <a:rPr lang="en-US" sz="2200" dirty="0">
                <a:solidFill>
                  <a:schemeClr val="tx1"/>
                </a:solidFill>
              </a:rPr>
              <a:t> </a:t>
            </a:r>
            <a:r>
              <a:rPr lang="en-US" sz="2200" dirty="0" err="1">
                <a:solidFill>
                  <a:schemeClr val="tx1"/>
                </a:solidFill>
              </a:rPr>
              <a:t>efekata</a:t>
            </a:r>
            <a:r>
              <a:rPr lang="en-US" sz="2200" dirty="0">
                <a:solidFill>
                  <a:schemeClr val="tx1"/>
                </a:solidFill>
              </a:rPr>
              <a:t> </a:t>
            </a:r>
            <a:r>
              <a:rPr lang="en-US" sz="2200" dirty="0" err="1">
                <a:solidFill>
                  <a:schemeClr val="tx1"/>
                </a:solidFill>
              </a:rPr>
              <a:t>klimatskih</a:t>
            </a:r>
            <a:r>
              <a:rPr lang="en-US" sz="2200" dirty="0">
                <a:solidFill>
                  <a:schemeClr val="tx1"/>
                </a:solidFill>
              </a:rPr>
              <a:t> </a:t>
            </a:r>
            <a:r>
              <a:rPr lang="en-US" sz="2200" dirty="0" err="1">
                <a:solidFill>
                  <a:schemeClr val="tx1"/>
                </a:solidFill>
              </a:rPr>
              <a:t>promena</a:t>
            </a:r>
            <a:r>
              <a:rPr lang="en-US" sz="2200" dirty="0">
                <a:solidFill>
                  <a:schemeClr val="tx1"/>
                </a:solidFill>
              </a:rPr>
              <a:t> </a:t>
            </a:r>
            <a:r>
              <a:rPr lang="en-US" sz="2200" dirty="0" err="1">
                <a:solidFill>
                  <a:schemeClr val="tx1"/>
                </a:solidFill>
              </a:rPr>
              <a:t>globalnim</a:t>
            </a:r>
            <a:r>
              <a:rPr lang="en-US" sz="2200" dirty="0">
                <a:solidFill>
                  <a:schemeClr val="tx1"/>
                </a:solidFill>
              </a:rPr>
              <a:t> </a:t>
            </a:r>
            <a:r>
              <a:rPr lang="en-US" sz="2200" dirty="0" err="1">
                <a:solidFill>
                  <a:schemeClr val="tx1"/>
                </a:solidFill>
              </a:rPr>
              <a:t>smanjenjem</a:t>
            </a:r>
            <a:r>
              <a:rPr lang="en-US" sz="2200" dirty="0">
                <a:solidFill>
                  <a:schemeClr val="tx1"/>
                </a:solidFill>
              </a:rPr>
              <a:t> </a:t>
            </a:r>
            <a:r>
              <a:rPr lang="en-US" sz="2200" dirty="0" err="1">
                <a:solidFill>
                  <a:schemeClr val="tx1"/>
                </a:solidFill>
              </a:rPr>
              <a:t>emisije</a:t>
            </a:r>
            <a:r>
              <a:rPr lang="en-US" sz="2200" dirty="0">
                <a:solidFill>
                  <a:schemeClr val="tx1"/>
                </a:solidFill>
              </a:rPr>
              <a:t> </a:t>
            </a:r>
            <a:r>
              <a:rPr lang="en-US" sz="2200" dirty="0" err="1">
                <a:solidFill>
                  <a:schemeClr val="tx1"/>
                </a:solidFill>
              </a:rPr>
              <a:t>gasova</a:t>
            </a:r>
            <a:r>
              <a:rPr lang="en-US" sz="2200" dirty="0">
                <a:solidFill>
                  <a:schemeClr val="tx1"/>
                </a:solidFill>
              </a:rPr>
              <a:t> </a:t>
            </a:r>
            <a:r>
              <a:rPr lang="en-US" sz="2200" dirty="0" err="1">
                <a:solidFill>
                  <a:schemeClr val="tx1"/>
                </a:solidFill>
              </a:rPr>
              <a:t>staklene</a:t>
            </a:r>
            <a:r>
              <a:rPr lang="en-US" sz="2200" dirty="0">
                <a:solidFill>
                  <a:schemeClr val="tx1"/>
                </a:solidFill>
              </a:rPr>
              <a:t> </a:t>
            </a:r>
            <a:r>
              <a:rPr lang="en-US" sz="2200" dirty="0" err="1">
                <a:solidFill>
                  <a:schemeClr val="tx1"/>
                </a:solidFill>
              </a:rPr>
              <a:t>bašte</a:t>
            </a:r>
            <a:r>
              <a:rPr lang="en-US" sz="2200" dirty="0">
                <a:solidFill>
                  <a:schemeClr val="tx1"/>
                </a:solidFill>
              </a:rPr>
              <a:t>, </a:t>
            </a:r>
            <a:r>
              <a:rPr lang="en-US" sz="2200" dirty="0" err="1">
                <a:solidFill>
                  <a:schemeClr val="tx1"/>
                </a:solidFill>
              </a:rPr>
              <a:t>postoji</a:t>
            </a:r>
            <a:r>
              <a:rPr lang="en-US" sz="2200" dirty="0">
                <a:solidFill>
                  <a:schemeClr val="tx1"/>
                </a:solidFill>
              </a:rPr>
              <a:t> </a:t>
            </a:r>
            <a:r>
              <a:rPr lang="en-US" sz="2200" dirty="0" err="1">
                <a:solidFill>
                  <a:schemeClr val="tx1"/>
                </a:solidFill>
              </a:rPr>
              <a:t>niz</a:t>
            </a:r>
            <a:r>
              <a:rPr lang="en-US" sz="2200" dirty="0">
                <a:solidFill>
                  <a:schemeClr val="tx1"/>
                </a:solidFill>
              </a:rPr>
              <a:t> </a:t>
            </a:r>
            <a:r>
              <a:rPr lang="en-US" sz="2200" dirty="0" err="1">
                <a:solidFill>
                  <a:schemeClr val="tx1"/>
                </a:solidFill>
              </a:rPr>
              <a:t>specifičnih</a:t>
            </a:r>
            <a:r>
              <a:rPr lang="en-US" sz="2200" dirty="0">
                <a:solidFill>
                  <a:schemeClr val="tx1"/>
                </a:solidFill>
              </a:rPr>
              <a:t> </a:t>
            </a:r>
            <a:r>
              <a:rPr lang="en-US" sz="2200" dirty="0" err="1">
                <a:solidFill>
                  <a:schemeClr val="tx1"/>
                </a:solidFill>
              </a:rPr>
              <a:t>mera</a:t>
            </a:r>
            <a:r>
              <a:rPr lang="en-US" sz="2200" dirty="0">
                <a:solidFill>
                  <a:schemeClr val="tx1"/>
                </a:solidFill>
              </a:rPr>
              <a:t> </a:t>
            </a:r>
            <a:r>
              <a:rPr lang="en-US" sz="2200" dirty="0" err="1">
                <a:solidFill>
                  <a:schemeClr val="tx1"/>
                </a:solidFill>
              </a:rPr>
              <a:t>koje</a:t>
            </a:r>
            <a:r>
              <a:rPr lang="en-US" sz="2200" dirty="0">
                <a:solidFill>
                  <a:schemeClr val="tx1"/>
                </a:solidFill>
              </a:rPr>
              <a:t> bi se </a:t>
            </a:r>
            <a:r>
              <a:rPr lang="en-US" sz="2200" dirty="0" err="1">
                <a:solidFill>
                  <a:schemeClr val="tx1"/>
                </a:solidFill>
              </a:rPr>
              <a:t>mogle</a:t>
            </a:r>
            <a:r>
              <a:rPr lang="en-US" sz="2200" dirty="0">
                <a:solidFill>
                  <a:schemeClr val="tx1"/>
                </a:solidFill>
              </a:rPr>
              <a:t> </a:t>
            </a:r>
            <a:r>
              <a:rPr lang="en-US" sz="2200" dirty="0" err="1">
                <a:solidFill>
                  <a:schemeClr val="tx1"/>
                </a:solidFill>
              </a:rPr>
              <a:t>preduzeti</a:t>
            </a:r>
            <a:r>
              <a:rPr lang="en-US" sz="2200" dirty="0">
                <a:solidFill>
                  <a:schemeClr val="tx1"/>
                </a:solidFill>
              </a:rPr>
              <a:t> u </a:t>
            </a:r>
            <a:r>
              <a:rPr lang="en-US" sz="2200" dirty="0" err="1">
                <a:solidFill>
                  <a:schemeClr val="tx1"/>
                </a:solidFill>
              </a:rPr>
              <a:t>vezi</a:t>
            </a:r>
            <a:r>
              <a:rPr lang="en-US" sz="2200" dirty="0">
                <a:solidFill>
                  <a:schemeClr val="tx1"/>
                </a:solidFill>
              </a:rPr>
              <a:t> </a:t>
            </a:r>
            <a:r>
              <a:rPr lang="en-US" sz="2200" dirty="0" err="1">
                <a:solidFill>
                  <a:schemeClr val="tx1"/>
                </a:solidFill>
              </a:rPr>
              <a:t>sa</a:t>
            </a:r>
            <a:r>
              <a:rPr lang="en-US" sz="2200" dirty="0">
                <a:solidFill>
                  <a:schemeClr val="tx1"/>
                </a:solidFill>
              </a:rPr>
              <a:t> </a:t>
            </a:r>
            <a:r>
              <a:rPr lang="en-US" sz="2200" dirty="0" err="1">
                <a:solidFill>
                  <a:schemeClr val="tx1"/>
                </a:solidFill>
              </a:rPr>
              <a:t>alergijama</a:t>
            </a:r>
            <a:r>
              <a:rPr lang="en-US" sz="2200" dirty="0">
                <a:solidFill>
                  <a:schemeClr val="tx1"/>
                </a:solidFill>
              </a:rPr>
              <a:t> </a:t>
            </a:r>
            <a:r>
              <a:rPr lang="en-US" sz="2200" dirty="0" err="1">
                <a:solidFill>
                  <a:schemeClr val="tx1"/>
                </a:solidFill>
              </a:rPr>
              <a:t>i</a:t>
            </a:r>
            <a:r>
              <a:rPr lang="en-US" sz="2200" dirty="0">
                <a:solidFill>
                  <a:schemeClr val="tx1"/>
                </a:solidFill>
              </a:rPr>
              <a:t> </a:t>
            </a:r>
            <a:r>
              <a:rPr lang="en-US" sz="2200" dirty="0" err="1">
                <a:solidFill>
                  <a:schemeClr val="tx1"/>
                </a:solidFill>
              </a:rPr>
              <a:t>kožnim</a:t>
            </a:r>
            <a:r>
              <a:rPr lang="en-US" sz="2200" dirty="0">
                <a:solidFill>
                  <a:schemeClr val="tx1"/>
                </a:solidFill>
              </a:rPr>
              <a:t> </a:t>
            </a:r>
            <a:r>
              <a:rPr lang="en-US" sz="2200" dirty="0" err="1">
                <a:solidFill>
                  <a:schemeClr val="tx1"/>
                </a:solidFill>
              </a:rPr>
              <a:t>oboljenjima</a:t>
            </a:r>
            <a:r>
              <a:rPr lang="en-US" sz="2200" dirty="0">
                <a:solidFill>
                  <a:schemeClr val="tx1"/>
                </a:solidFill>
              </a:rPr>
              <a:t>. </a:t>
            </a:r>
            <a:endParaRPr lang="hu-HU" sz="2200" dirty="0" smtClean="0">
              <a:solidFill>
                <a:schemeClr val="tx1"/>
              </a:solidFill>
            </a:endParaRPr>
          </a:p>
          <a:p>
            <a:pPr marL="0" indent="0" algn="just">
              <a:lnSpc>
                <a:spcPct val="110000"/>
              </a:lnSpc>
              <a:spcAft>
                <a:spcPts val="500"/>
              </a:spcAft>
              <a:buNone/>
            </a:pPr>
            <a:r>
              <a:rPr lang="en-US" sz="2200" dirty="0" err="1" smtClean="0">
                <a:solidFill>
                  <a:schemeClr val="tx1"/>
                </a:solidFill>
              </a:rPr>
              <a:t>Metode</a:t>
            </a:r>
            <a:r>
              <a:rPr lang="en-US" sz="2200" dirty="0" smtClean="0">
                <a:solidFill>
                  <a:schemeClr val="tx1"/>
                </a:solidFill>
              </a:rPr>
              <a:t> </a:t>
            </a:r>
            <a:r>
              <a:rPr lang="en-US" sz="2200" dirty="0" err="1">
                <a:solidFill>
                  <a:schemeClr val="tx1"/>
                </a:solidFill>
              </a:rPr>
              <a:t>za</a:t>
            </a:r>
            <a:r>
              <a:rPr lang="en-US" sz="2200" dirty="0">
                <a:solidFill>
                  <a:schemeClr val="tx1"/>
                </a:solidFill>
              </a:rPr>
              <a:t> </a:t>
            </a:r>
            <a:r>
              <a:rPr lang="en-US" sz="2200" dirty="0" err="1">
                <a:solidFill>
                  <a:schemeClr val="tx1"/>
                </a:solidFill>
              </a:rPr>
              <a:t>izbegavanje</a:t>
            </a:r>
            <a:r>
              <a:rPr lang="en-US" sz="2200" dirty="0">
                <a:solidFill>
                  <a:schemeClr val="tx1"/>
                </a:solidFill>
              </a:rPr>
              <a:t> </a:t>
            </a:r>
            <a:r>
              <a:rPr lang="en-US" sz="2200" dirty="0" err="1">
                <a:solidFill>
                  <a:schemeClr val="tx1"/>
                </a:solidFill>
              </a:rPr>
              <a:t>ili</a:t>
            </a:r>
            <a:r>
              <a:rPr lang="en-US" sz="2200" dirty="0">
                <a:solidFill>
                  <a:schemeClr val="tx1"/>
                </a:solidFill>
              </a:rPr>
              <a:t> </a:t>
            </a:r>
            <a:r>
              <a:rPr lang="en-US" sz="2200" dirty="0" err="1">
                <a:solidFill>
                  <a:schemeClr val="tx1"/>
                </a:solidFill>
              </a:rPr>
              <a:t>ublažavanje</a:t>
            </a:r>
            <a:r>
              <a:rPr lang="en-US" sz="2200" dirty="0">
                <a:solidFill>
                  <a:schemeClr val="tx1"/>
                </a:solidFill>
              </a:rPr>
              <a:t> </a:t>
            </a:r>
            <a:r>
              <a:rPr lang="en-US" sz="2200" dirty="0" err="1">
                <a:solidFill>
                  <a:schemeClr val="tx1"/>
                </a:solidFill>
              </a:rPr>
              <a:t>ovih</a:t>
            </a:r>
            <a:r>
              <a:rPr lang="en-US" sz="2200" dirty="0">
                <a:solidFill>
                  <a:schemeClr val="tx1"/>
                </a:solidFill>
              </a:rPr>
              <a:t> </a:t>
            </a:r>
            <a:r>
              <a:rPr lang="en-US" sz="2200" dirty="0" err="1">
                <a:solidFill>
                  <a:schemeClr val="tx1"/>
                </a:solidFill>
              </a:rPr>
              <a:t>efekata</a:t>
            </a:r>
            <a:r>
              <a:rPr lang="en-US" sz="2200" dirty="0">
                <a:solidFill>
                  <a:schemeClr val="tx1"/>
                </a:solidFill>
              </a:rPr>
              <a:t> </a:t>
            </a:r>
            <a:r>
              <a:rPr lang="en-US" sz="2200" dirty="0" err="1">
                <a:solidFill>
                  <a:schemeClr val="tx1"/>
                </a:solidFill>
              </a:rPr>
              <a:t>mogu</a:t>
            </a:r>
            <a:r>
              <a:rPr lang="en-US" sz="2200" dirty="0">
                <a:solidFill>
                  <a:schemeClr val="tx1"/>
                </a:solidFill>
              </a:rPr>
              <a:t> se </a:t>
            </a:r>
            <a:r>
              <a:rPr lang="en-US" sz="2200" dirty="0" err="1">
                <a:solidFill>
                  <a:schemeClr val="tx1"/>
                </a:solidFill>
              </a:rPr>
              <a:t>grupisati</a:t>
            </a:r>
            <a:r>
              <a:rPr lang="en-US" sz="2200" dirty="0">
                <a:solidFill>
                  <a:schemeClr val="tx1"/>
                </a:solidFill>
              </a:rPr>
              <a:t> u tri </a:t>
            </a:r>
            <a:r>
              <a:rPr lang="en-US" sz="2200" dirty="0" err="1">
                <a:solidFill>
                  <a:schemeClr val="tx1"/>
                </a:solidFill>
              </a:rPr>
              <a:t>široke</a:t>
            </a:r>
            <a:r>
              <a:rPr lang="en-US" sz="2200" dirty="0">
                <a:solidFill>
                  <a:schemeClr val="tx1"/>
                </a:solidFill>
              </a:rPr>
              <a:t> </a:t>
            </a:r>
            <a:r>
              <a:rPr lang="en-US" sz="2200" dirty="0" err="1">
                <a:solidFill>
                  <a:schemeClr val="tx1"/>
                </a:solidFill>
              </a:rPr>
              <a:t>kategorije</a:t>
            </a:r>
            <a:r>
              <a:rPr lang="en-US" sz="2200" dirty="0">
                <a:solidFill>
                  <a:schemeClr val="tx1"/>
                </a:solidFill>
              </a:rPr>
              <a:t>:</a:t>
            </a:r>
          </a:p>
          <a:p>
            <a:pPr marL="742950" lvl="1" indent="-285750">
              <a:lnSpc>
                <a:spcPct val="110000"/>
              </a:lnSpc>
              <a:spcBef>
                <a:spcPts val="0"/>
              </a:spcBef>
              <a:spcAft>
                <a:spcPts val="1500"/>
              </a:spcAft>
              <a:buClr>
                <a:srgbClr val="0070C0"/>
              </a:buClr>
            </a:pPr>
            <a:r>
              <a:rPr lang="en-US" sz="2200" dirty="0" err="1" smtClean="0">
                <a:solidFill>
                  <a:schemeClr val="tx1"/>
                </a:solidFill>
                <a:cs typeface="Arial" panose="020B0604020202020204" pitchFamily="34" charset="0"/>
              </a:rPr>
              <a:t>Životna</a:t>
            </a:r>
            <a:r>
              <a:rPr lang="en-US" sz="2200" dirty="0" smtClean="0">
                <a:solidFill>
                  <a:schemeClr val="tx1"/>
                </a:solidFill>
                <a:cs typeface="Arial" panose="020B0604020202020204" pitchFamily="34" charset="0"/>
              </a:rPr>
              <a:t> </a:t>
            </a:r>
            <a:r>
              <a:rPr lang="en-US" sz="2200" dirty="0" err="1">
                <a:solidFill>
                  <a:schemeClr val="tx1"/>
                </a:solidFill>
                <a:cs typeface="Arial" panose="020B0604020202020204" pitchFamily="34" charset="0"/>
              </a:rPr>
              <a:t>sredina</a:t>
            </a:r>
            <a:endParaRPr lang="en-US" sz="2200" dirty="0">
              <a:solidFill>
                <a:schemeClr val="tx1"/>
              </a:solidFill>
              <a:cs typeface="Arial" panose="020B0604020202020204" pitchFamily="34" charset="0"/>
            </a:endParaRPr>
          </a:p>
          <a:p>
            <a:pPr marL="742950" lvl="1" indent="-285750">
              <a:lnSpc>
                <a:spcPct val="110000"/>
              </a:lnSpc>
              <a:spcBef>
                <a:spcPts val="0"/>
              </a:spcBef>
              <a:spcAft>
                <a:spcPts val="1500"/>
              </a:spcAft>
              <a:buClr>
                <a:srgbClr val="0070C0"/>
              </a:buClr>
            </a:pPr>
            <a:r>
              <a:rPr lang="en-US" sz="2200" dirty="0" err="1">
                <a:solidFill>
                  <a:schemeClr val="tx1"/>
                </a:solidFill>
                <a:cs typeface="Arial" panose="020B0604020202020204" pitchFamily="34" charset="0"/>
              </a:rPr>
              <a:t>Društvene</a:t>
            </a:r>
            <a:endParaRPr lang="en-US" sz="2200" dirty="0">
              <a:solidFill>
                <a:schemeClr val="tx1"/>
              </a:solidFill>
              <a:cs typeface="Arial" panose="020B0604020202020204" pitchFamily="34" charset="0"/>
            </a:endParaRPr>
          </a:p>
          <a:p>
            <a:pPr marL="742950" lvl="1" indent="-285750">
              <a:lnSpc>
                <a:spcPct val="110000"/>
              </a:lnSpc>
              <a:spcBef>
                <a:spcPts val="0"/>
              </a:spcBef>
              <a:spcAft>
                <a:spcPts val="1500"/>
              </a:spcAft>
              <a:buClr>
                <a:srgbClr val="0070C0"/>
              </a:buClr>
            </a:pPr>
            <a:r>
              <a:rPr lang="en-US" sz="2200" dirty="0" err="1">
                <a:solidFill>
                  <a:schemeClr val="tx1"/>
                </a:solidFill>
                <a:cs typeface="Arial" panose="020B0604020202020204" pitchFamily="34" charset="0"/>
              </a:rPr>
              <a:t>Tehnološke</a:t>
            </a:r>
            <a:endParaRPr lang="en-US" sz="2200" dirty="0">
              <a:solidFill>
                <a:schemeClr val="tx1"/>
              </a:solidFill>
              <a:cs typeface="Arial" panose="020B0604020202020204" pitchFamily="34" charset="0"/>
            </a:endParaRPr>
          </a:p>
          <a:p>
            <a:pPr marL="0" indent="0" rtl="0">
              <a:buNone/>
            </a:pPr>
            <a:endParaRPr lang="en-GB" sz="2000" dirty="0"/>
          </a:p>
        </p:txBody>
      </p:sp>
    </p:spTree>
    <p:extLst>
      <p:ext uri="{BB962C8B-B14F-4D97-AF65-F5344CB8AC3E}">
        <p14:creationId xmlns:p14="http://schemas.microsoft.com/office/powerpoint/2010/main" val="36580858"/>
      </p:ext>
    </p:extLst>
  </p:cSld>
  <p:clrMapOvr>
    <a:masterClrMapping/>
  </p:clrMapOvr>
  <p:extLst mod="1">
    <p:ext uri="{6950BFC3-D8DA-4A85-94F7-54DA5524770B}">
      <p188:commentRel xmlns:p188="http://schemas.microsoft.com/office/powerpoint/2018/8/main" xmlns="" r:id="rId2"/>
    </p:ext>
  </p:extLs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381000" y="1404000"/>
            <a:ext cx="6030000" cy="4950000"/>
          </a:xfrm>
        </p:spPr>
        <p:txBody>
          <a:bodyPr rtlCol="0">
            <a:normAutofit/>
          </a:bodyPr>
          <a:lstStyle/>
          <a:p>
            <a:pPr marL="0" indent="0" algn="just">
              <a:lnSpc>
                <a:spcPct val="110000"/>
              </a:lnSpc>
              <a:buClr>
                <a:srgbClr val="00B050"/>
              </a:buClr>
              <a:buNone/>
            </a:pPr>
            <a:r>
              <a:rPr lang="en-US" sz="2000" dirty="0" err="1">
                <a:solidFill>
                  <a:srgbClr val="0070C0"/>
                </a:solidFill>
                <a:cs typeface="Arial" panose="020B0604020202020204" pitchFamily="34" charset="0"/>
              </a:rPr>
              <a:t>Razvoj</a:t>
            </a:r>
            <a:r>
              <a:rPr lang="en-US" sz="2000" dirty="0">
                <a:solidFill>
                  <a:srgbClr val="0070C0"/>
                </a:solidFill>
                <a:cs typeface="Arial" panose="020B0604020202020204" pitchFamily="34" charset="0"/>
              </a:rPr>
              <a:t> </a:t>
            </a:r>
            <a:r>
              <a:rPr lang="en-US" sz="2000" dirty="0" err="1">
                <a:solidFill>
                  <a:srgbClr val="0070C0"/>
                </a:solidFill>
                <a:cs typeface="Arial" panose="020B0604020202020204" pitchFamily="34" charset="0"/>
              </a:rPr>
              <a:t>vakcine</a:t>
            </a:r>
            <a:r>
              <a:rPr lang="en-US" sz="2000" dirty="0">
                <a:solidFill>
                  <a:srgbClr val="0070C0"/>
                </a:solidFill>
                <a:cs typeface="Arial" panose="020B0604020202020204" pitchFamily="34" charset="0"/>
              </a:rPr>
              <a:t> </a:t>
            </a:r>
            <a:r>
              <a:rPr lang="it-IT" sz="2000" dirty="0">
                <a:solidFill>
                  <a:schemeClr val="tx1"/>
                </a:solidFill>
                <a:cs typeface="Arial" panose="020B0604020202020204" pitchFamily="34" charset="0"/>
              </a:rPr>
              <a:t>za kožne bolesti, gde je primenljivo (videti tabelu 5). Od 24 primenljive bolesti o kojima se ovde govori, 8 (33%) ima vakcine na raspolaganju, </a:t>
            </a:r>
            <a:r>
              <a:rPr lang="hu-HU" sz="2000" dirty="0" smtClean="0">
                <a:solidFill>
                  <a:schemeClr val="tx1"/>
                </a:solidFill>
                <a:cs typeface="Arial" panose="020B0604020202020204" pitchFamily="34" charset="0"/>
              </a:rPr>
              <a:t/>
            </a:r>
            <a:br>
              <a:rPr lang="hu-HU" sz="2000" dirty="0" smtClean="0">
                <a:solidFill>
                  <a:schemeClr val="tx1"/>
                </a:solidFill>
                <a:cs typeface="Arial" panose="020B0604020202020204" pitchFamily="34" charset="0"/>
              </a:rPr>
            </a:br>
            <a:r>
              <a:rPr lang="hu-HU" sz="2000" dirty="0" smtClean="0">
                <a:solidFill>
                  <a:schemeClr val="tx1"/>
                </a:solidFill>
                <a:cs typeface="Arial" panose="020B0604020202020204" pitchFamily="34" charset="0"/>
              </a:rPr>
              <a:t>a</a:t>
            </a:r>
            <a:r>
              <a:rPr lang="it-IT" sz="2000" dirty="0" smtClean="0">
                <a:solidFill>
                  <a:schemeClr val="tx1"/>
                </a:solidFill>
                <a:cs typeface="Arial" panose="020B0604020202020204" pitchFamily="34" charset="0"/>
              </a:rPr>
              <a:t> </a:t>
            </a:r>
            <a:r>
              <a:rPr lang="it-IT" sz="2000" dirty="0">
                <a:solidFill>
                  <a:schemeClr val="tx1"/>
                </a:solidFill>
                <a:cs typeface="Arial" panose="020B0604020202020204" pitchFamily="34" charset="0"/>
              </a:rPr>
              <a:t>9 (56%) od preostalih 16 ima vakcine u razvoju.</a:t>
            </a:r>
          </a:p>
          <a:p>
            <a:pPr marL="0" indent="0" rtl="0">
              <a:lnSpc>
                <a:spcPct val="100000"/>
              </a:lnSpc>
              <a:buClr>
                <a:srgbClr val="FF0000"/>
              </a:buClr>
              <a:buNone/>
            </a:pPr>
            <a:endParaRPr lang="en-GB" sz="2000" dirty="0">
              <a:cs typeface="Arial" panose="020B0604020202020204" pitchFamily="34" charset="0"/>
            </a:endParaRPr>
          </a:p>
          <a:p>
            <a:pPr marL="0" indent="0" rtl="0">
              <a:lnSpc>
                <a:spcPct val="100000"/>
              </a:lnSpc>
              <a:buNone/>
            </a:pPr>
            <a:endParaRPr lang="en-GB" sz="2000" dirty="0"/>
          </a:p>
        </p:txBody>
      </p:sp>
      <p:graphicFrame>
        <p:nvGraphicFramePr>
          <p:cNvPr id="4" name="Table 3">
            <a:extLst>
              <a:ext uri="{FF2B5EF4-FFF2-40B4-BE49-F238E27FC236}">
                <a16:creationId xmlns:a16="http://schemas.microsoft.com/office/drawing/2014/main" id="{D9BCC918-568C-2787-8627-5E68BE370D05}"/>
              </a:ext>
            </a:extLst>
          </p:cNvPr>
          <p:cNvGraphicFramePr>
            <a:graphicFrameLocks noGrp="1"/>
          </p:cNvGraphicFramePr>
          <p:nvPr>
            <p:extLst>
              <p:ext uri="{D42A27DB-BD31-4B8C-83A1-F6EECF244321}">
                <p14:modId xmlns:p14="http://schemas.microsoft.com/office/powerpoint/2010/main" val="3862709577"/>
              </p:ext>
            </p:extLst>
          </p:nvPr>
        </p:nvGraphicFramePr>
        <p:xfrm>
          <a:off x="6726000" y="189000"/>
          <a:ext cx="5220000" cy="5678726"/>
        </p:xfrm>
        <a:graphic>
          <a:graphicData uri="http://schemas.openxmlformats.org/drawingml/2006/table">
            <a:tbl>
              <a:tblPr>
                <a:tableStyleId>{E8B1032C-EA38-4F05-BA0D-38AFFFC7BED3}</a:tableStyleId>
              </a:tblPr>
              <a:tblGrid>
                <a:gridCol w="1904753">
                  <a:extLst>
                    <a:ext uri="{9D8B030D-6E8A-4147-A177-3AD203B41FA5}">
                      <a16:colId xmlns:a16="http://schemas.microsoft.com/office/drawing/2014/main" val="2355101674"/>
                    </a:ext>
                  </a:extLst>
                </a:gridCol>
                <a:gridCol w="1272638">
                  <a:extLst>
                    <a:ext uri="{9D8B030D-6E8A-4147-A177-3AD203B41FA5}">
                      <a16:colId xmlns:a16="http://schemas.microsoft.com/office/drawing/2014/main" val="585040636"/>
                    </a:ext>
                  </a:extLst>
                </a:gridCol>
                <a:gridCol w="2042609">
                  <a:extLst>
                    <a:ext uri="{9D8B030D-6E8A-4147-A177-3AD203B41FA5}">
                      <a16:colId xmlns:a16="http://schemas.microsoft.com/office/drawing/2014/main" val="1473101237"/>
                    </a:ext>
                  </a:extLst>
                </a:gridCol>
              </a:tblGrid>
              <a:tr h="405000">
                <a:tc>
                  <a:txBody>
                    <a:bodyPr/>
                    <a:lstStyle/>
                    <a:p>
                      <a:pPr algn="ctr" rtl="0" fontAlgn="ctr"/>
                      <a:r>
                        <a:rPr lang="sr" sz="1200" b="1" u="none" strike="noStrike" dirty="0" smtClean="0">
                          <a:solidFill>
                            <a:srgbClr val="0070C0"/>
                          </a:solidFill>
                          <a:effectLst/>
                        </a:rPr>
                        <a:t>Bolest</a:t>
                      </a:r>
                      <a:endParaRPr lang="en-IE" sz="1200" b="1" i="0" u="none" strike="noStrike" dirty="0">
                        <a:solidFill>
                          <a:srgbClr val="0070C0"/>
                        </a:solidFill>
                        <a:effectLst/>
                        <a:latin typeface="Calibri" panose="020F0502020204030204" pitchFamily="34" charset="0"/>
                      </a:endParaRPr>
                    </a:p>
                  </a:txBody>
                  <a:tcPr marL="5710" marR="5710" marT="5710" marB="0" anchor="ctr"/>
                </a:tc>
                <a:tc>
                  <a:txBody>
                    <a:bodyPr/>
                    <a:lstStyle/>
                    <a:p>
                      <a:pPr algn="ctr" rtl="0" fontAlgn="ctr"/>
                      <a:r>
                        <a:rPr lang="hu-HU" sz="1200" b="1" dirty="0" err="1" smtClean="0">
                          <a:solidFill>
                            <a:schemeClr val="accent1">
                              <a:lumMod val="75000"/>
                            </a:schemeClr>
                          </a:solidFill>
                        </a:rPr>
                        <a:t>Dostupna</a:t>
                      </a:r>
                      <a:r>
                        <a:rPr lang="hu-HU" sz="1200" b="1" dirty="0" smtClean="0">
                          <a:solidFill>
                            <a:schemeClr val="accent1">
                              <a:lumMod val="75000"/>
                            </a:schemeClr>
                          </a:solidFill>
                        </a:rPr>
                        <a:t> </a:t>
                      </a:r>
                      <a:br>
                        <a:rPr lang="hu-HU" sz="1200" b="1" dirty="0" smtClean="0">
                          <a:solidFill>
                            <a:schemeClr val="accent1">
                              <a:lumMod val="75000"/>
                            </a:schemeClr>
                          </a:solidFill>
                        </a:rPr>
                      </a:br>
                      <a:r>
                        <a:rPr lang="hu-HU" sz="1200" b="1" dirty="0" smtClean="0">
                          <a:solidFill>
                            <a:schemeClr val="accent1">
                              <a:lumMod val="75000"/>
                            </a:schemeClr>
                          </a:solidFill>
                        </a:rPr>
                        <a:t>vakcina?</a:t>
                      </a:r>
                      <a:endParaRPr lang="en-IE" sz="1200" b="1" i="0" u="none" strike="noStrike" dirty="0">
                        <a:solidFill>
                          <a:schemeClr val="accent1">
                            <a:lumMod val="75000"/>
                          </a:schemeClr>
                        </a:solidFill>
                        <a:effectLst/>
                        <a:latin typeface="Calibri" panose="020F0502020204030204" pitchFamily="34" charset="0"/>
                      </a:endParaRPr>
                    </a:p>
                  </a:txBody>
                  <a:tcPr marL="5710" marR="5710" marT="5710" marB="0" anchor="ctr"/>
                </a:tc>
                <a:tc>
                  <a:txBody>
                    <a:bodyPr/>
                    <a:lstStyle/>
                    <a:p>
                      <a:pPr algn="ctr" rtl="0" fontAlgn="ctr"/>
                      <a:r>
                        <a:rPr lang="hu-HU" sz="1200" b="1" dirty="0" smtClean="0">
                          <a:solidFill>
                            <a:schemeClr val="accent1">
                              <a:lumMod val="75000"/>
                            </a:schemeClr>
                          </a:solidFill>
                        </a:rPr>
                        <a:t>Vakcina </a:t>
                      </a:r>
                      <a:br>
                        <a:rPr lang="hu-HU" sz="1200" b="1" dirty="0" smtClean="0">
                          <a:solidFill>
                            <a:schemeClr val="accent1">
                              <a:lumMod val="75000"/>
                            </a:schemeClr>
                          </a:solidFill>
                        </a:rPr>
                      </a:br>
                      <a:r>
                        <a:rPr lang="hu-HU" sz="1200" b="1" dirty="0" smtClean="0">
                          <a:solidFill>
                            <a:schemeClr val="accent1">
                              <a:lumMod val="75000"/>
                            </a:schemeClr>
                          </a:solidFill>
                        </a:rPr>
                        <a:t>u </a:t>
                      </a:r>
                      <a:r>
                        <a:rPr lang="hu-HU" sz="1200" b="1" dirty="0" err="1" smtClean="0">
                          <a:solidFill>
                            <a:schemeClr val="accent1">
                              <a:lumMod val="75000"/>
                            </a:schemeClr>
                          </a:solidFill>
                        </a:rPr>
                        <a:t>razvoju</a:t>
                      </a:r>
                      <a:r>
                        <a:rPr lang="hu-HU" sz="1200" b="1" dirty="0" smtClean="0">
                          <a:solidFill>
                            <a:schemeClr val="accent1">
                              <a:lumMod val="75000"/>
                            </a:schemeClr>
                          </a:solidFill>
                        </a:rPr>
                        <a:t>?</a:t>
                      </a:r>
                      <a:endParaRPr lang="en-IE" sz="1200" b="1" i="0" u="none" strike="noStrike" dirty="0">
                        <a:solidFill>
                          <a:schemeClr val="accent1">
                            <a:lumMod val="75000"/>
                          </a:schemeClr>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4778104"/>
                  </a:ext>
                </a:extLst>
              </a:tr>
              <a:tr h="211270">
                <a:tc>
                  <a:txBody>
                    <a:bodyPr/>
                    <a:lstStyle/>
                    <a:p>
                      <a:pPr algn="l" rtl="0" fontAlgn="ctr"/>
                      <a:r>
                        <a:rPr lang="hu-HU" sz="1200" dirty="0" err="1" smtClean="0"/>
                        <a:t>Akne</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e</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256632289"/>
                  </a:ext>
                </a:extLst>
              </a:tr>
              <a:tr h="211270">
                <a:tc>
                  <a:txBody>
                    <a:bodyPr/>
                    <a:lstStyle/>
                    <a:p>
                      <a:pPr algn="l" rtl="0" fontAlgn="ctr"/>
                      <a:r>
                        <a:rPr lang="hu-HU" sz="1200" dirty="0" err="1" smtClean="0"/>
                        <a:t>Aktinična</a:t>
                      </a:r>
                      <a:r>
                        <a:rPr lang="hu-HU" sz="1200" dirty="0" smtClean="0"/>
                        <a:t> </a:t>
                      </a:r>
                      <a:r>
                        <a:rPr lang="hu-HU" sz="1200" dirty="0" err="1" smtClean="0"/>
                        <a:t>keratoza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37530351"/>
                  </a:ext>
                </a:extLst>
              </a:tr>
              <a:tr h="211270">
                <a:tc>
                  <a:txBody>
                    <a:bodyPr/>
                    <a:lstStyle/>
                    <a:p>
                      <a:pPr algn="l" rtl="0" fontAlgn="ctr"/>
                      <a:r>
                        <a:rPr lang="hu-HU" sz="1200" dirty="0" err="1" smtClean="0"/>
                        <a:t>Alopecija</a:t>
                      </a:r>
                      <a:r>
                        <a:rPr lang="hu-HU" sz="1200" dirty="0" smtClean="0"/>
                        <a:t> </a:t>
                      </a:r>
                      <a:r>
                        <a:rPr lang="hu-HU" sz="1200" dirty="0" err="1" smtClean="0"/>
                        <a:t>areata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593046056"/>
                  </a:ext>
                </a:extLst>
              </a:tr>
              <a:tr h="211270">
                <a:tc>
                  <a:txBody>
                    <a:bodyPr/>
                    <a:lstStyle/>
                    <a:p>
                      <a:pPr algn="l" rtl="0" fontAlgn="ctr"/>
                      <a:r>
                        <a:rPr lang="hu-HU" sz="1200" dirty="0" err="1" smtClean="0"/>
                        <a:t>Celulitis</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411701222"/>
                  </a:ext>
                </a:extLst>
              </a:tr>
              <a:tr h="211270">
                <a:tc>
                  <a:txBody>
                    <a:bodyPr/>
                    <a:lstStyle/>
                    <a:p>
                      <a:pPr algn="l" rtl="0" fontAlgn="ctr"/>
                      <a:r>
                        <a:rPr lang="hu-HU" sz="1200" dirty="0" err="1" smtClean="0"/>
                        <a:t>Varičela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sr" sz="1200" u="none" strike="noStrike" dirty="0">
                          <a:effectLst/>
                        </a:rPr>
                        <a:t>-</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702362693"/>
                  </a:ext>
                </a:extLst>
              </a:tr>
              <a:tr h="211270">
                <a:tc>
                  <a:txBody>
                    <a:bodyPr/>
                    <a:lstStyle/>
                    <a:p>
                      <a:pPr algn="l" rtl="0" fontAlgn="ctr"/>
                      <a:r>
                        <a:rPr lang="hu-HU" sz="1200" dirty="0" err="1" smtClean="0"/>
                        <a:t>Difterija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sr" sz="1200" u="none" strike="noStrike" dirty="0">
                          <a:effectLst/>
                        </a:rPr>
                        <a:t>-</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123017141"/>
                  </a:ext>
                </a:extLst>
              </a:tr>
              <a:tr h="217380">
                <a:tc>
                  <a:txBody>
                    <a:bodyPr/>
                    <a:lstStyle/>
                    <a:p>
                      <a:pPr algn="l" rtl="0" fontAlgn="ctr"/>
                      <a:r>
                        <a:rPr lang="hu-HU" sz="1200" dirty="0" err="1" smtClean="0"/>
                        <a:t>Ekcem</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144039329"/>
                  </a:ext>
                </a:extLst>
              </a:tr>
              <a:tr h="211270">
                <a:tc>
                  <a:txBody>
                    <a:bodyPr/>
                    <a:lstStyle/>
                    <a:p>
                      <a:pPr algn="l" rtl="0" fontAlgn="ctr"/>
                      <a:r>
                        <a:rPr lang="hu-HU" sz="1200" dirty="0" err="1" smtClean="0"/>
                        <a:t>Gonoreja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771657367"/>
                  </a:ext>
                </a:extLst>
              </a:tr>
              <a:tr h="238730">
                <a:tc>
                  <a:txBody>
                    <a:bodyPr/>
                    <a:lstStyle/>
                    <a:p>
                      <a:pPr algn="l" rtl="0" fontAlgn="ctr"/>
                      <a:r>
                        <a:rPr lang="pl-PL" sz="1200" dirty="0" smtClean="0"/>
                        <a:t>Bolest ruku, stopala i usta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230809893"/>
                  </a:ext>
                </a:extLst>
              </a:tr>
              <a:tr h="221282">
                <a:tc>
                  <a:txBody>
                    <a:bodyPr/>
                    <a:lstStyle/>
                    <a:p>
                      <a:pPr algn="l" rtl="0" fontAlgn="ctr"/>
                      <a:r>
                        <a:rPr lang="hu-HU" sz="1200" dirty="0" err="1" smtClean="0"/>
                        <a:t>Herpes</a:t>
                      </a:r>
                      <a:r>
                        <a:rPr lang="hu-HU" sz="1200" dirty="0" smtClean="0"/>
                        <a:t> </a:t>
                      </a:r>
                      <a:r>
                        <a:rPr lang="hu-HU" sz="1200" dirty="0" err="1" smtClean="0"/>
                        <a:t>simpleks</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577299907"/>
                  </a:ext>
                </a:extLst>
              </a:tr>
              <a:tr h="221282">
                <a:tc>
                  <a:txBody>
                    <a:bodyPr/>
                    <a:lstStyle/>
                    <a:p>
                      <a:pPr algn="l" rtl="0" fontAlgn="ctr"/>
                      <a:r>
                        <a:rPr lang="hu-HU" sz="1200" dirty="0" err="1" smtClean="0"/>
                        <a:t>Impetigo</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961853912"/>
                  </a:ext>
                </a:extLst>
              </a:tr>
              <a:tr h="240778">
                <a:tc>
                  <a:txBody>
                    <a:bodyPr/>
                    <a:lstStyle/>
                    <a:p>
                      <a:pPr algn="l" rtl="0" fontAlgn="ctr"/>
                      <a:r>
                        <a:rPr lang="hu-HU" sz="1200" dirty="0" err="1" smtClean="0"/>
                        <a:t>Marburg</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034566097"/>
                  </a:ext>
                </a:extLst>
              </a:tr>
              <a:tr h="221282">
                <a:tc>
                  <a:txBody>
                    <a:bodyPr/>
                    <a:lstStyle/>
                    <a:p>
                      <a:pPr algn="l" rtl="0" fontAlgn="ctr"/>
                      <a:r>
                        <a:rPr lang="hu-HU" sz="1200" dirty="0" smtClean="0"/>
                        <a:t>Male </a:t>
                      </a:r>
                      <a:r>
                        <a:rPr lang="hu-HU" sz="1200" dirty="0" err="1" smtClean="0"/>
                        <a:t>boginje</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sr" sz="1200" u="none" strike="noStrike" dirty="0">
                          <a:effectLst/>
                        </a:rPr>
                        <a:t>-</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450505507"/>
                  </a:ext>
                </a:extLst>
              </a:tr>
              <a:tr h="221282">
                <a:tc>
                  <a:txBody>
                    <a:bodyPr/>
                    <a:lstStyle/>
                    <a:p>
                      <a:pPr algn="l" rtl="0" fontAlgn="ctr"/>
                      <a:r>
                        <a:rPr lang="hu-HU" sz="1200" dirty="0" err="1" smtClean="0"/>
                        <a:t>Majmunske</a:t>
                      </a:r>
                      <a:r>
                        <a:rPr lang="hu-HU" sz="1200" dirty="0" smtClean="0"/>
                        <a:t> </a:t>
                      </a:r>
                      <a:r>
                        <a:rPr lang="hu-HU" sz="1200" dirty="0" err="1" smtClean="0"/>
                        <a:t>boginje</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sr" sz="1200" u="none" strike="noStrike" dirty="0">
                          <a:effectLst/>
                        </a:rPr>
                        <a:t>-</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966090629"/>
                  </a:ext>
                </a:extLst>
              </a:tr>
              <a:tr h="221282">
                <a:tc>
                  <a:txBody>
                    <a:bodyPr/>
                    <a:lstStyle/>
                    <a:p>
                      <a:pPr algn="l" rtl="0" fontAlgn="ctr"/>
                      <a:r>
                        <a:rPr lang="hu-HU" sz="1200" dirty="0" err="1" smtClean="0"/>
                        <a:t>Prurigo</a:t>
                      </a:r>
                      <a:r>
                        <a:rPr lang="hu-HU" sz="1200" dirty="0" smtClean="0"/>
                        <a:t> </a:t>
                      </a:r>
                      <a:r>
                        <a:rPr lang="hu-HU" sz="1200" dirty="0" err="1" smtClean="0"/>
                        <a:t>nodularis</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904254169"/>
                  </a:ext>
                </a:extLst>
              </a:tr>
              <a:tr h="221282">
                <a:tc>
                  <a:txBody>
                    <a:bodyPr/>
                    <a:lstStyle/>
                    <a:p>
                      <a:pPr algn="l" rtl="0" fontAlgn="ctr"/>
                      <a:r>
                        <a:rPr lang="hu-HU" sz="1200" dirty="0" err="1" smtClean="0"/>
                        <a:t>Psorijaza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631713902"/>
                  </a:ext>
                </a:extLst>
              </a:tr>
              <a:tr h="221282">
                <a:tc>
                  <a:txBody>
                    <a:bodyPr/>
                    <a:lstStyle/>
                    <a:p>
                      <a:pPr algn="l" rtl="0" fontAlgn="ctr"/>
                      <a:r>
                        <a:rPr lang="hu-HU" sz="1200" dirty="0" err="1" smtClean="0"/>
                        <a:t>Lišaj</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sr" sz="1200" u="none" strike="noStrike" dirty="0">
                          <a:effectLst/>
                        </a:rPr>
                        <a:t>-</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925934041"/>
                  </a:ext>
                </a:extLst>
              </a:tr>
              <a:tr h="221282">
                <a:tc>
                  <a:txBody>
                    <a:bodyPr/>
                    <a:lstStyle/>
                    <a:p>
                      <a:pPr algn="l" rtl="0" fontAlgn="ctr"/>
                      <a:r>
                        <a:rPr lang="hu-HU" sz="1200" dirty="0" err="1" smtClean="0"/>
                        <a:t>Rozacea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766939026"/>
                  </a:ext>
                </a:extLst>
              </a:tr>
              <a:tr h="221282">
                <a:tc>
                  <a:txBody>
                    <a:bodyPr/>
                    <a:lstStyle/>
                    <a:p>
                      <a:pPr algn="l" rtl="0" fontAlgn="ctr"/>
                      <a:r>
                        <a:rPr lang="hu-HU" sz="1200" dirty="0" smtClean="0"/>
                        <a:t>Rubeola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sr" sz="1200" u="none" strike="noStrike" dirty="0">
                          <a:effectLst/>
                        </a:rPr>
                        <a:t>-</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790704490"/>
                  </a:ext>
                </a:extLst>
              </a:tr>
              <a:tr h="221282">
                <a:tc>
                  <a:txBody>
                    <a:bodyPr/>
                    <a:lstStyle/>
                    <a:p>
                      <a:pPr algn="l" rtl="0" fontAlgn="ctr"/>
                      <a:r>
                        <a:rPr lang="hu-HU" sz="1200" dirty="0" err="1" smtClean="0"/>
                        <a:t>Herpes</a:t>
                      </a:r>
                      <a:r>
                        <a:rPr lang="hu-HU" sz="1200" dirty="0" smtClean="0"/>
                        <a:t> </a:t>
                      </a:r>
                      <a:r>
                        <a:rPr lang="hu-HU" sz="1200" dirty="0" err="1" smtClean="0"/>
                        <a:t>Zoster</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sr" sz="1200" u="none" strike="noStrike" dirty="0">
                          <a:effectLst/>
                        </a:rPr>
                        <a:t>-</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544185268"/>
                  </a:ext>
                </a:extLst>
              </a:tr>
              <a:tr h="221282">
                <a:tc>
                  <a:txBody>
                    <a:bodyPr/>
                    <a:lstStyle/>
                    <a:p>
                      <a:pPr algn="l" rtl="0" fontAlgn="ctr"/>
                      <a:r>
                        <a:rPr lang="hu-HU" sz="1200" dirty="0" err="1" smtClean="0"/>
                        <a:t>Sifilis</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23486789"/>
                  </a:ext>
                </a:extLst>
              </a:tr>
              <a:tr h="221282">
                <a:tc>
                  <a:txBody>
                    <a:bodyPr/>
                    <a:lstStyle/>
                    <a:p>
                      <a:pPr algn="l" rtl="0" fontAlgn="ctr"/>
                      <a:r>
                        <a:rPr lang="hu-HU" sz="1200" dirty="0" err="1" smtClean="0"/>
                        <a:t>Vibrio</a:t>
                      </a:r>
                      <a:r>
                        <a:rPr lang="hu-HU" sz="1200" dirty="0" smtClean="0"/>
                        <a:t> </a:t>
                      </a:r>
                      <a:r>
                        <a:rPr lang="hu-HU" sz="1200" dirty="0" err="1" smtClean="0"/>
                        <a:t>vulnificus</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b="0" i="0" u="none" strike="noStrike" dirty="0" smtClean="0">
                          <a:solidFill>
                            <a:srgbClr val="414841"/>
                          </a:solidFill>
                          <a:effectLst/>
                          <a:latin typeface="Calibri" panose="020F0502020204030204" pitchFamily="34" charset="0"/>
                        </a:rPr>
                        <a:t>N</a:t>
                      </a:r>
                      <a:r>
                        <a:rPr lang="sr" sz="1200" b="0" i="0" u="none" strike="noStrike" dirty="0" smtClean="0">
                          <a:solidFill>
                            <a:srgbClr val="414841"/>
                          </a:solidFill>
                          <a:effectLst/>
                          <a:latin typeface="Calibri" panose="020F0502020204030204" pitchFamily="34" charset="0"/>
                        </a:rPr>
                        <a:t>е</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hu-HU" sz="1200" b="0" i="0" u="none" strike="noStrike" dirty="0" smtClean="0">
                          <a:solidFill>
                            <a:srgbClr val="414841"/>
                          </a:solidFill>
                          <a:effectLst/>
                          <a:latin typeface="Calibri" panose="020F0502020204030204" pitchFamily="34" charset="0"/>
                        </a:rPr>
                        <a:t>D</a:t>
                      </a:r>
                      <a:r>
                        <a:rPr lang="sr" sz="1200" b="0" i="0" u="none" strike="noStrike" dirty="0" smtClean="0">
                          <a:solidFill>
                            <a:srgbClr val="414841"/>
                          </a:solidFill>
                          <a:effectLst/>
                          <a:latin typeface="Calibri" panose="020F0502020204030204" pitchFamily="34" charset="0"/>
                        </a:rPr>
                        <a:t>а</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4070233518"/>
                  </a:ext>
                </a:extLst>
              </a:tr>
              <a:tr h="221282">
                <a:tc>
                  <a:txBody>
                    <a:bodyPr/>
                    <a:lstStyle/>
                    <a:p>
                      <a:pPr algn="l" rtl="0" fontAlgn="ctr"/>
                      <a:r>
                        <a:rPr lang="hu-HU" sz="1200" dirty="0" err="1" smtClean="0"/>
                        <a:t>Virusne</a:t>
                      </a:r>
                      <a:r>
                        <a:rPr lang="hu-HU" sz="1200" dirty="0" smtClean="0"/>
                        <a:t> </a:t>
                      </a:r>
                      <a:r>
                        <a:rPr lang="hu-HU" sz="1200" dirty="0" err="1" smtClean="0"/>
                        <a:t>bradavice</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D</a:t>
                      </a:r>
                      <a:r>
                        <a:rPr lang="sr" sz="1200" u="none" strike="noStrike" dirty="0" smtClean="0">
                          <a:effectLst/>
                        </a:rPr>
                        <a:t>а</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sr" sz="1200" u="none" strike="noStrike" dirty="0">
                          <a:effectLst/>
                        </a:rPr>
                        <a:t>-</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25354785"/>
                  </a:ext>
                </a:extLst>
              </a:tr>
              <a:tr h="221282">
                <a:tc>
                  <a:txBody>
                    <a:bodyPr/>
                    <a:lstStyle/>
                    <a:p>
                      <a:pPr algn="l" rtl="0" fontAlgn="ctr"/>
                      <a:r>
                        <a:rPr lang="hu-HU" sz="1200" dirty="0" err="1" smtClean="0"/>
                        <a:t>Vitiligo</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 </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HU" sz="1200" u="none" strike="noStrike" dirty="0" smtClean="0">
                          <a:effectLst/>
                        </a:rPr>
                        <a:t>N</a:t>
                      </a:r>
                      <a:r>
                        <a:rPr lang="sr" sz="1200" u="none" strike="noStrike" dirty="0" smtClean="0">
                          <a:effectLst/>
                        </a:rPr>
                        <a:t>е</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06397475"/>
                  </a:ext>
                </a:extLst>
              </a:tr>
            </a:tbl>
          </a:graphicData>
        </a:graphic>
      </p:graphicFrame>
      <p:sp>
        <p:nvSpPr>
          <p:cNvPr id="6" name="TextBox 5">
            <a:extLst>
              <a:ext uri="{FF2B5EF4-FFF2-40B4-BE49-F238E27FC236}">
                <a16:creationId xmlns:a16="http://schemas.microsoft.com/office/drawing/2014/main" id="{3EA195FD-2678-E5B2-48DE-FFA6CD56F218}"/>
              </a:ext>
            </a:extLst>
          </p:cNvPr>
          <p:cNvSpPr txBox="1"/>
          <p:nvPr/>
        </p:nvSpPr>
        <p:spPr>
          <a:xfrm>
            <a:off x="6951000" y="5949000"/>
            <a:ext cx="4770000" cy="523220"/>
          </a:xfrm>
          <a:prstGeom prst="rect">
            <a:avLst/>
          </a:prstGeom>
          <a:noFill/>
        </p:spPr>
        <p:txBody>
          <a:bodyPr wrap="square" rtlCol="0">
            <a:spAutoFit/>
          </a:bodyPr>
          <a:lstStyle/>
          <a:p>
            <a:r>
              <a:rPr lang="sv-SE" sz="1400" i="1" dirty="0">
                <a:solidFill>
                  <a:srgbClr val="0070C0"/>
                </a:solidFill>
                <a:cs typeface="Arial" panose="020B0604020202020204" pitchFamily="34" charset="0"/>
              </a:rPr>
              <a:t>Tabela 5. Trenutni status razvoja vakcine protiv dermalnih bolesti </a:t>
            </a:r>
            <a:endParaRPr lang="en-IE" sz="1400" i="1" dirty="0">
              <a:solidFill>
                <a:srgbClr val="0070C0"/>
              </a:solidFill>
            </a:endParaRPr>
          </a:p>
        </p:txBody>
      </p:sp>
    </p:spTree>
    <p:extLst>
      <p:ext uri="{BB962C8B-B14F-4D97-AF65-F5344CB8AC3E}">
        <p14:creationId xmlns:p14="http://schemas.microsoft.com/office/powerpoint/2010/main" val="39763773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1" y="118174"/>
            <a:ext cx="5710690" cy="549635"/>
          </a:xfrm>
        </p:spPr>
        <p:txBody>
          <a:bodyPr rtlCol="0">
            <a:normAutofit/>
          </a:bodyPr>
          <a:lstStyle/>
          <a:p>
            <a:pPr algn="ctr"/>
            <a:r>
              <a:rPr lang="en-US" sz="2800" dirty="0" err="1" smtClean="0">
                <a:solidFill>
                  <a:schemeClr val="tx1"/>
                </a:solidFill>
              </a:rPr>
              <a:t>Ključne</a:t>
            </a:r>
            <a:r>
              <a:rPr lang="en-US" sz="2800" dirty="0" smtClean="0">
                <a:solidFill>
                  <a:schemeClr val="tx1"/>
                </a:solidFill>
              </a:rPr>
              <a:t> </a:t>
            </a:r>
            <a:r>
              <a:rPr lang="en-US" sz="2800" dirty="0" err="1">
                <a:solidFill>
                  <a:schemeClr val="tx1"/>
                </a:solidFill>
              </a:rPr>
              <a:t>poruke</a:t>
            </a:r>
            <a:endParaRPr lang="hu-HU" sz="2800" dirty="0">
              <a:solidFill>
                <a:schemeClr val="tx1"/>
              </a:solidFill>
            </a:endParaRPr>
          </a:p>
        </p:txBody>
      </p:sp>
      <p:sp>
        <p:nvSpPr>
          <p:cNvPr id="3" name="Tartalom helye 2"/>
          <p:cNvSpPr>
            <a:spLocks noGrp="1"/>
          </p:cNvSpPr>
          <p:nvPr>
            <p:ph idx="1"/>
          </p:nvPr>
        </p:nvSpPr>
        <p:spPr>
          <a:xfrm>
            <a:off x="381000" y="684000"/>
            <a:ext cx="11610000" cy="5625000"/>
          </a:xfrm>
        </p:spPr>
        <p:txBody>
          <a:bodyPr rtlCol="0">
            <a:normAutofit/>
          </a:bodyPr>
          <a:lstStyle/>
          <a:p>
            <a:pPr>
              <a:lnSpc>
                <a:spcPct val="110000"/>
              </a:lnSpc>
              <a:spcBef>
                <a:spcPts val="600"/>
              </a:spcBef>
              <a:spcAft>
                <a:spcPts val="1000"/>
              </a:spcAft>
              <a:buClr>
                <a:srgbClr val="00B050"/>
              </a:buClr>
              <a:buFont typeface="Wingdings" panose="05000000000000000000" pitchFamily="2" charset="2"/>
              <a:buChar char="Ø"/>
            </a:pPr>
            <a:r>
              <a:rPr lang="en-US" sz="1700" dirty="0" err="1">
                <a:solidFill>
                  <a:schemeClr val="tx1"/>
                </a:solidFill>
              </a:rPr>
              <a:t>Većina</a:t>
            </a:r>
            <a:r>
              <a:rPr lang="en-US" sz="1700" dirty="0">
                <a:solidFill>
                  <a:schemeClr val="tx1"/>
                </a:solidFill>
              </a:rPr>
              <a:t> (89%, 41/46) </a:t>
            </a:r>
            <a:r>
              <a:rPr lang="en-US" sz="1700" dirty="0" err="1">
                <a:solidFill>
                  <a:schemeClr val="tx1"/>
                </a:solidFill>
              </a:rPr>
              <a:t>glavnih</a:t>
            </a:r>
            <a:r>
              <a:rPr lang="en-US" sz="1700" dirty="0">
                <a:solidFill>
                  <a:schemeClr val="tx1"/>
                </a:solidFill>
              </a:rPr>
              <a:t> </a:t>
            </a:r>
            <a:r>
              <a:rPr lang="en-US" sz="1700" dirty="0" err="1">
                <a:solidFill>
                  <a:schemeClr val="tx1"/>
                </a:solidFill>
              </a:rPr>
              <a:t>alergija</a:t>
            </a:r>
            <a:r>
              <a:rPr lang="en-US" sz="1700" dirty="0">
                <a:solidFill>
                  <a:schemeClr val="tx1"/>
                </a:solidFill>
              </a:rPr>
              <a:t> </a:t>
            </a:r>
            <a:r>
              <a:rPr lang="en-US" sz="1700" dirty="0" err="1">
                <a:solidFill>
                  <a:schemeClr val="tx1"/>
                </a:solidFill>
              </a:rPr>
              <a:t>i</a:t>
            </a:r>
            <a:r>
              <a:rPr lang="en-US" sz="1700" dirty="0">
                <a:solidFill>
                  <a:schemeClr val="tx1"/>
                </a:solidFill>
              </a:rPr>
              <a:t> </a:t>
            </a:r>
            <a:r>
              <a:rPr lang="en-US" sz="1700" dirty="0" err="1">
                <a:solidFill>
                  <a:schemeClr val="tx1"/>
                </a:solidFill>
              </a:rPr>
              <a:t>kožnih</a:t>
            </a:r>
            <a:r>
              <a:rPr lang="en-US" sz="1700" dirty="0">
                <a:solidFill>
                  <a:schemeClr val="tx1"/>
                </a:solidFill>
              </a:rPr>
              <a:t> </a:t>
            </a:r>
            <a:r>
              <a:rPr lang="en-US" sz="1700" dirty="0" err="1">
                <a:solidFill>
                  <a:schemeClr val="tx1"/>
                </a:solidFill>
              </a:rPr>
              <a:t>bolesti</a:t>
            </a:r>
            <a:r>
              <a:rPr lang="en-US" sz="1700" dirty="0">
                <a:solidFill>
                  <a:schemeClr val="tx1"/>
                </a:solidFill>
              </a:rPr>
              <a:t> o </a:t>
            </a:r>
            <a:r>
              <a:rPr lang="en-US" sz="1700" dirty="0" err="1">
                <a:solidFill>
                  <a:schemeClr val="tx1"/>
                </a:solidFill>
              </a:rPr>
              <a:t>kojima</a:t>
            </a:r>
            <a:r>
              <a:rPr lang="en-US" sz="1700" dirty="0">
                <a:solidFill>
                  <a:schemeClr val="tx1"/>
                </a:solidFill>
              </a:rPr>
              <a:t> se </a:t>
            </a:r>
            <a:r>
              <a:rPr lang="en-US" sz="1700" dirty="0" err="1">
                <a:solidFill>
                  <a:schemeClr val="tx1"/>
                </a:solidFill>
              </a:rPr>
              <a:t>ovde</a:t>
            </a:r>
            <a:r>
              <a:rPr lang="en-US" sz="1700" dirty="0">
                <a:solidFill>
                  <a:schemeClr val="tx1"/>
                </a:solidFill>
              </a:rPr>
              <a:t> </a:t>
            </a:r>
            <a:r>
              <a:rPr lang="en-US" sz="1700" dirty="0" err="1">
                <a:solidFill>
                  <a:schemeClr val="tx1"/>
                </a:solidFill>
              </a:rPr>
              <a:t>govori</a:t>
            </a:r>
            <a:r>
              <a:rPr lang="en-US" sz="1700" dirty="0">
                <a:solidFill>
                  <a:schemeClr val="tx1"/>
                </a:solidFill>
              </a:rPr>
              <a:t> je </a:t>
            </a:r>
            <a:r>
              <a:rPr lang="en-US" sz="1700" dirty="0" err="1">
                <a:solidFill>
                  <a:schemeClr val="tx1"/>
                </a:solidFill>
              </a:rPr>
              <a:t>pogođena</a:t>
            </a:r>
            <a:r>
              <a:rPr lang="en-US" sz="1700" dirty="0">
                <a:solidFill>
                  <a:schemeClr val="tx1"/>
                </a:solidFill>
              </a:rPr>
              <a:t> </a:t>
            </a:r>
            <a:r>
              <a:rPr lang="en-US" sz="1700" dirty="0" err="1">
                <a:solidFill>
                  <a:schemeClr val="tx1"/>
                </a:solidFill>
              </a:rPr>
              <a:t>klimatskim</a:t>
            </a:r>
            <a:r>
              <a:rPr lang="en-US" sz="1700" dirty="0">
                <a:solidFill>
                  <a:schemeClr val="tx1"/>
                </a:solidFill>
              </a:rPr>
              <a:t> </a:t>
            </a:r>
            <a:r>
              <a:rPr lang="en-US" sz="1700" dirty="0" err="1">
                <a:solidFill>
                  <a:schemeClr val="tx1"/>
                </a:solidFill>
              </a:rPr>
              <a:t>promenama</a:t>
            </a:r>
            <a:r>
              <a:rPr lang="en-US" sz="1700" dirty="0">
                <a:solidFill>
                  <a:schemeClr val="tx1"/>
                </a:solidFill>
              </a:rPr>
              <a:t> </a:t>
            </a:r>
            <a:r>
              <a:rPr lang="en-US" sz="1700" dirty="0" err="1">
                <a:solidFill>
                  <a:schemeClr val="tx1"/>
                </a:solidFill>
              </a:rPr>
              <a:t>na</a:t>
            </a:r>
            <a:r>
              <a:rPr lang="en-US" sz="1700" dirty="0">
                <a:solidFill>
                  <a:schemeClr val="tx1"/>
                </a:solidFill>
              </a:rPr>
              <a:t> </a:t>
            </a:r>
            <a:r>
              <a:rPr lang="en-US" sz="1700" dirty="0" err="1">
                <a:solidFill>
                  <a:schemeClr val="tx1"/>
                </a:solidFill>
              </a:rPr>
              <a:t>različite</a:t>
            </a:r>
            <a:r>
              <a:rPr lang="en-US" sz="1700" dirty="0">
                <a:solidFill>
                  <a:schemeClr val="tx1"/>
                </a:solidFill>
              </a:rPr>
              <a:t> </a:t>
            </a:r>
            <a:r>
              <a:rPr lang="en-US" sz="1700" dirty="0" err="1">
                <a:solidFill>
                  <a:schemeClr val="tx1"/>
                </a:solidFill>
              </a:rPr>
              <a:t>načine</a:t>
            </a:r>
            <a:r>
              <a:rPr lang="en-US" sz="1700" dirty="0">
                <a:solidFill>
                  <a:schemeClr val="tx1"/>
                </a:solidFill>
              </a:rPr>
              <a:t> </a:t>
            </a:r>
            <a:r>
              <a:rPr lang="en-US" sz="1700" dirty="0" err="1">
                <a:solidFill>
                  <a:schemeClr val="tx1"/>
                </a:solidFill>
              </a:rPr>
              <a:t>i</a:t>
            </a:r>
            <a:r>
              <a:rPr lang="en-US" sz="1700" dirty="0">
                <a:solidFill>
                  <a:schemeClr val="tx1"/>
                </a:solidFill>
              </a:rPr>
              <a:t> </a:t>
            </a:r>
            <a:r>
              <a:rPr lang="en-US" sz="1700" dirty="0" err="1">
                <a:solidFill>
                  <a:schemeClr val="tx1"/>
                </a:solidFill>
              </a:rPr>
              <a:t>iz</a:t>
            </a:r>
            <a:r>
              <a:rPr lang="en-US" sz="1700" dirty="0">
                <a:solidFill>
                  <a:schemeClr val="tx1"/>
                </a:solidFill>
              </a:rPr>
              <a:t> </a:t>
            </a:r>
            <a:r>
              <a:rPr lang="en-US" sz="1700" dirty="0" err="1">
                <a:solidFill>
                  <a:schemeClr val="tx1"/>
                </a:solidFill>
              </a:rPr>
              <a:t>više</a:t>
            </a:r>
            <a:r>
              <a:rPr lang="en-US" sz="1700" dirty="0">
                <a:solidFill>
                  <a:schemeClr val="tx1"/>
                </a:solidFill>
              </a:rPr>
              <a:t> </a:t>
            </a:r>
            <a:r>
              <a:rPr lang="en-US" sz="1700" dirty="0" err="1">
                <a:solidFill>
                  <a:schemeClr val="tx1"/>
                </a:solidFill>
              </a:rPr>
              <a:t>razloga</a:t>
            </a:r>
            <a:r>
              <a:rPr lang="en-US" sz="1700" dirty="0">
                <a:solidFill>
                  <a:schemeClr val="tx1"/>
                </a:solidFill>
              </a:rPr>
              <a:t>.</a:t>
            </a:r>
          </a:p>
          <a:p>
            <a:pPr>
              <a:lnSpc>
                <a:spcPct val="110000"/>
              </a:lnSpc>
              <a:spcBef>
                <a:spcPts val="600"/>
              </a:spcBef>
              <a:spcAft>
                <a:spcPts val="1000"/>
              </a:spcAft>
              <a:buClr>
                <a:srgbClr val="00B050"/>
              </a:buClr>
              <a:buFont typeface="Wingdings" panose="05000000000000000000" pitchFamily="2" charset="2"/>
              <a:buChar char="Ø"/>
            </a:pPr>
            <a:r>
              <a:rPr lang="en-US" sz="1700" dirty="0" err="1">
                <a:solidFill>
                  <a:schemeClr val="tx1"/>
                </a:solidFill>
              </a:rPr>
              <a:t>Svih</a:t>
            </a:r>
            <a:r>
              <a:rPr lang="en-US" sz="1700" dirty="0">
                <a:solidFill>
                  <a:schemeClr val="tx1"/>
                </a:solidFill>
              </a:rPr>
              <a:t> 10 </a:t>
            </a:r>
            <a:r>
              <a:rPr lang="en-US" sz="1700" dirty="0" err="1">
                <a:solidFill>
                  <a:schemeClr val="tx1"/>
                </a:solidFill>
              </a:rPr>
              <a:t>glavnih</a:t>
            </a:r>
            <a:r>
              <a:rPr lang="en-US" sz="1700" dirty="0">
                <a:solidFill>
                  <a:schemeClr val="tx1"/>
                </a:solidFill>
              </a:rPr>
              <a:t> </a:t>
            </a:r>
            <a:r>
              <a:rPr lang="en-US" sz="1700" dirty="0" err="1">
                <a:solidFill>
                  <a:schemeClr val="tx1"/>
                </a:solidFill>
              </a:rPr>
              <a:t>opasnosti</a:t>
            </a:r>
            <a:r>
              <a:rPr lang="en-US" sz="1700" dirty="0">
                <a:solidFill>
                  <a:schemeClr val="tx1"/>
                </a:solidFill>
              </a:rPr>
              <a:t> od </a:t>
            </a:r>
            <a:r>
              <a:rPr lang="en-US" sz="1700" dirty="0" err="1">
                <a:solidFill>
                  <a:schemeClr val="tx1"/>
                </a:solidFill>
              </a:rPr>
              <a:t>antropogenih</a:t>
            </a:r>
            <a:r>
              <a:rPr lang="en-US" sz="1700" dirty="0">
                <a:solidFill>
                  <a:schemeClr val="tx1"/>
                </a:solidFill>
              </a:rPr>
              <a:t> </a:t>
            </a:r>
            <a:r>
              <a:rPr lang="en-US" sz="1700" dirty="0" err="1">
                <a:solidFill>
                  <a:schemeClr val="tx1"/>
                </a:solidFill>
              </a:rPr>
              <a:t>klimatskih</a:t>
            </a:r>
            <a:r>
              <a:rPr lang="en-US" sz="1700" dirty="0">
                <a:solidFill>
                  <a:schemeClr val="tx1"/>
                </a:solidFill>
              </a:rPr>
              <a:t> </a:t>
            </a:r>
            <a:r>
              <a:rPr lang="en-US" sz="1700" dirty="0" err="1">
                <a:solidFill>
                  <a:schemeClr val="tx1"/>
                </a:solidFill>
              </a:rPr>
              <a:t>promena</a:t>
            </a:r>
            <a:r>
              <a:rPr lang="en-US" sz="1700" dirty="0">
                <a:solidFill>
                  <a:schemeClr val="tx1"/>
                </a:solidFill>
              </a:rPr>
              <a:t> </a:t>
            </a:r>
            <a:r>
              <a:rPr lang="en-US" sz="1700" dirty="0" err="1">
                <a:solidFill>
                  <a:schemeClr val="tx1"/>
                </a:solidFill>
              </a:rPr>
              <a:t>izazivaju</a:t>
            </a:r>
            <a:r>
              <a:rPr lang="en-US" sz="1700" dirty="0">
                <a:solidFill>
                  <a:schemeClr val="tx1"/>
                </a:solidFill>
              </a:rPr>
              <a:t> </a:t>
            </a:r>
            <a:r>
              <a:rPr lang="en-US" sz="1700" dirty="0" err="1">
                <a:solidFill>
                  <a:schemeClr val="tx1"/>
                </a:solidFill>
              </a:rPr>
              <a:t>pogoršanje</a:t>
            </a:r>
            <a:r>
              <a:rPr lang="en-US" sz="1700" dirty="0">
                <a:solidFill>
                  <a:schemeClr val="tx1"/>
                </a:solidFill>
              </a:rPr>
              <a:t> </a:t>
            </a:r>
            <a:r>
              <a:rPr lang="en-US" sz="1700" dirty="0" err="1">
                <a:solidFill>
                  <a:schemeClr val="tx1"/>
                </a:solidFill>
              </a:rPr>
              <a:t>ovih</a:t>
            </a:r>
            <a:r>
              <a:rPr lang="en-US" sz="1700" dirty="0">
                <a:solidFill>
                  <a:schemeClr val="tx1"/>
                </a:solidFill>
              </a:rPr>
              <a:t> </a:t>
            </a:r>
            <a:r>
              <a:rPr lang="en-US" sz="1700" dirty="0" err="1">
                <a:solidFill>
                  <a:schemeClr val="tx1"/>
                </a:solidFill>
              </a:rPr>
              <a:t>bolesti</a:t>
            </a:r>
            <a:r>
              <a:rPr lang="en-US" sz="1700" dirty="0">
                <a:solidFill>
                  <a:schemeClr val="tx1"/>
                </a:solidFill>
              </a:rPr>
              <a:t> u </a:t>
            </a:r>
            <a:r>
              <a:rPr lang="en-US" sz="1700" dirty="0" err="1">
                <a:solidFill>
                  <a:schemeClr val="tx1"/>
                </a:solidFill>
              </a:rPr>
              <a:t>većoj</a:t>
            </a:r>
            <a:r>
              <a:rPr lang="en-US" sz="1700" dirty="0">
                <a:solidFill>
                  <a:schemeClr val="tx1"/>
                </a:solidFill>
              </a:rPr>
              <a:t> </a:t>
            </a:r>
            <a:r>
              <a:rPr lang="en-US" sz="1700" dirty="0" err="1">
                <a:solidFill>
                  <a:schemeClr val="tx1"/>
                </a:solidFill>
              </a:rPr>
              <a:t>ili</a:t>
            </a:r>
            <a:r>
              <a:rPr lang="en-US" sz="1700" dirty="0">
                <a:solidFill>
                  <a:schemeClr val="tx1"/>
                </a:solidFill>
              </a:rPr>
              <a:t> </a:t>
            </a:r>
            <a:r>
              <a:rPr lang="en-US" sz="1700" dirty="0" err="1">
                <a:solidFill>
                  <a:schemeClr val="tx1"/>
                </a:solidFill>
              </a:rPr>
              <a:t>manjoj</a:t>
            </a:r>
            <a:r>
              <a:rPr lang="en-US" sz="1700" dirty="0">
                <a:solidFill>
                  <a:schemeClr val="tx1"/>
                </a:solidFill>
              </a:rPr>
              <a:t> </a:t>
            </a:r>
            <a:r>
              <a:rPr lang="en-US" sz="1700" dirty="0" err="1">
                <a:solidFill>
                  <a:schemeClr val="tx1"/>
                </a:solidFill>
              </a:rPr>
              <a:t>meri</a:t>
            </a:r>
            <a:r>
              <a:rPr lang="en-US" sz="1700" dirty="0">
                <a:solidFill>
                  <a:schemeClr val="tx1"/>
                </a:solidFill>
              </a:rPr>
              <a:t>. To </a:t>
            </a:r>
            <a:r>
              <a:rPr lang="en-US" sz="1700" dirty="0" err="1">
                <a:solidFill>
                  <a:schemeClr val="tx1"/>
                </a:solidFill>
              </a:rPr>
              <a:t>su</a:t>
            </a:r>
            <a:r>
              <a:rPr lang="en-US" sz="1700" dirty="0">
                <a:solidFill>
                  <a:schemeClr val="tx1"/>
                </a:solidFill>
              </a:rPr>
              <a:t>: </a:t>
            </a:r>
            <a:r>
              <a:rPr lang="en-US" sz="1700" dirty="0" err="1">
                <a:solidFill>
                  <a:schemeClr val="tx1"/>
                </a:solidFill>
              </a:rPr>
              <a:t>zagrevanje</a:t>
            </a:r>
            <a:r>
              <a:rPr lang="en-US" sz="1700" dirty="0">
                <a:solidFill>
                  <a:schemeClr val="tx1"/>
                </a:solidFill>
              </a:rPr>
              <a:t>, </a:t>
            </a:r>
            <a:r>
              <a:rPr lang="en-US" sz="1700" dirty="0" err="1">
                <a:solidFill>
                  <a:schemeClr val="tx1"/>
                </a:solidFill>
              </a:rPr>
              <a:t>toplotni</a:t>
            </a:r>
            <a:r>
              <a:rPr lang="en-US" sz="1700" dirty="0">
                <a:solidFill>
                  <a:schemeClr val="tx1"/>
                </a:solidFill>
              </a:rPr>
              <a:t> </a:t>
            </a:r>
            <a:r>
              <a:rPr lang="en-US" sz="1700" dirty="0" err="1">
                <a:solidFill>
                  <a:schemeClr val="tx1"/>
                </a:solidFill>
              </a:rPr>
              <a:t>talasi</a:t>
            </a:r>
            <a:r>
              <a:rPr lang="en-US" sz="1700" dirty="0">
                <a:solidFill>
                  <a:schemeClr val="tx1"/>
                </a:solidFill>
              </a:rPr>
              <a:t>, </a:t>
            </a:r>
            <a:r>
              <a:rPr lang="en-US" sz="1700" dirty="0" err="1">
                <a:solidFill>
                  <a:schemeClr val="tx1"/>
                </a:solidFill>
              </a:rPr>
              <a:t>požari</a:t>
            </a:r>
            <a:r>
              <a:rPr lang="en-US" sz="1700" dirty="0">
                <a:solidFill>
                  <a:schemeClr val="tx1"/>
                </a:solidFill>
              </a:rPr>
              <a:t>, </a:t>
            </a:r>
            <a:r>
              <a:rPr lang="en-US" sz="1700" dirty="0" err="1">
                <a:solidFill>
                  <a:schemeClr val="tx1"/>
                </a:solidFill>
              </a:rPr>
              <a:t>poplave</a:t>
            </a:r>
            <a:r>
              <a:rPr lang="en-US" sz="1700" dirty="0">
                <a:solidFill>
                  <a:schemeClr val="tx1"/>
                </a:solidFill>
              </a:rPr>
              <a:t>, </a:t>
            </a:r>
            <a:r>
              <a:rPr lang="en-US" sz="1700" dirty="0" err="1">
                <a:solidFill>
                  <a:schemeClr val="tx1"/>
                </a:solidFill>
              </a:rPr>
              <a:t>oluje</a:t>
            </a:r>
            <a:r>
              <a:rPr lang="en-US" sz="1700" dirty="0">
                <a:solidFill>
                  <a:schemeClr val="tx1"/>
                </a:solidFill>
              </a:rPr>
              <a:t>, </a:t>
            </a:r>
            <a:r>
              <a:rPr lang="en-US" sz="1700" dirty="0" err="1">
                <a:solidFill>
                  <a:schemeClr val="tx1"/>
                </a:solidFill>
              </a:rPr>
              <a:t>padavine</a:t>
            </a:r>
            <a:r>
              <a:rPr lang="en-US" sz="1700" dirty="0">
                <a:solidFill>
                  <a:schemeClr val="tx1"/>
                </a:solidFill>
              </a:rPr>
              <a:t>, </a:t>
            </a:r>
            <a:r>
              <a:rPr lang="en-US" sz="1700" dirty="0" err="1">
                <a:solidFill>
                  <a:schemeClr val="tx1"/>
                </a:solidFill>
              </a:rPr>
              <a:t>porast</a:t>
            </a:r>
            <a:r>
              <a:rPr lang="en-US" sz="1700" dirty="0">
                <a:solidFill>
                  <a:schemeClr val="tx1"/>
                </a:solidFill>
              </a:rPr>
              <a:t> </a:t>
            </a:r>
            <a:r>
              <a:rPr lang="en-US" sz="1700" dirty="0" err="1">
                <a:solidFill>
                  <a:schemeClr val="tx1"/>
                </a:solidFill>
              </a:rPr>
              <a:t>nivoa</a:t>
            </a:r>
            <a:r>
              <a:rPr lang="en-US" sz="1700" dirty="0">
                <a:solidFill>
                  <a:schemeClr val="tx1"/>
                </a:solidFill>
              </a:rPr>
              <a:t> mora, </a:t>
            </a:r>
            <a:r>
              <a:rPr lang="en-US" sz="1700" dirty="0" err="1">
                <a:solidFill>
                  <a:schemeClr val="tx1"/>
                </a:solidFill>
              </a:rPr>
              <a:t>prirodna</a:t>
            </a:r>
            <a:r>
              <a:rPr lang="en-US" sz="1700" dirty="0">
                <a:solidFill>
                  <a:schemeClr val="tx1"/>
                </a:solidFill>
              </a:rPr>
              <a:t> </a:t>
            </a:r>
            <a:r>
              <a:rPr lang="en-US" sz="1700" dirty="0" err="1">
                <a:solidFill>
                  <a:schemeClr val="tx1"/>
                </a:solidFill>
              </a:rPr>
              <a:t>promena</a:t>
            </a:r>
            <a:r>
              <a:rPr lang="en-US" sz="1700" dirty="0">
                <a:solidFill>
                  <a:schemeClr val="tx1"/>
                </a:solidFill>
              </a:rPr>
              <a:t> </a:t>
            </a:r>
            <a:r>
              <a:rPr lang="en-US" sz="1700" dirty="0" err="1">
                <a:solidFill>
                  <a:schemeClr val="tx1"/>
                </a:solidFill>
              </a:rPr>
              <a:t>zemljišnog</a:t>
            </a:r>
            <a:r>
              <a:rPr lang="en-US" sz="1700" dirty="0">
                <a:solidFill>
                  <a:schemeClr val="tx1"/>
                </a:solidFill>
              </a:rPr>
              <a:t> </a:t>
            </a:r>
            <a:r>
              <a:rPr lang="en-US" sz="1700" dirty="0" err="1">
                <a:solidFill>
                  <a:schemeClr val="tx1"/>
                </a:solidFill>
              </a:rPr>
              <a:t>pokrivača</a:t>
            </a:r>
            <a:r>
              <a:rPr lang="en-US" sz="1700" dirty="0">
                <a:solidFill>
                  <a:schemeClr val="tx1"/>
                </a:solidFill>
              </a:rPr>
              <a:t>, </a:t>
            </a:r>
            <a:r>
              <a:rPr lang="en-US" sz="1700" dirty="0" err="1">
                <a:solidFill>
                  <a:schemeClr val="tx1"/>
                </a:solidFill>
              </a:rPr>
              <a:t>suša</a:t>
            </a:r>
            <a:r>
              <a:rPr lang="en-US" sz="1700" dirty="0">
                <a:solidFill>
                  <a:schemeClr val="tx1"/>
                </a:solidFill>
              </a:rPr>
              <a:t> </a:t>
            </a:r>
            <a:r>
              <a:rPr lang="en-US" sz="1700" dirty="0" err="1">
                <a:solidFill>
                  <a:schemeClr val="tx1"/>
                </a:solidFill>
              </a:rPr>
              <a:t>i</a:t>
            </a:r>
            <a:r>
              <a:rPr lang="en-US" sz="1700" dirty="0">
                <a:solidFill>
                  <a:schemeClr val="tx1"/>
                </a:solidFill>
              </a:rPr>
              <a:t> </a:t>
            </a:r>
            <a:r>
              <a:rPr lang="en-US" sz="1700" dirty="0" err="1">
                <a:solidFill>
                  <a:schemeClr val="tx1"/>
                </a:solidFill>
              </a:rPr>
              <a:t>klimatske</a:t>
            </a:r>
            <a:r>
              <a:rPr lang="en-US" sz="1700" dirty="0">
                <a:solidFill>
                  <a:schemeClr val="tx1"/>
                </a:solidFill>
              </a:rPr>
              <a:t> </a:t>
            </a:r>
            <a:r>
              <a:rPr lang="en-US" sz="1700" dirty="0" err="1">
                <a:solidFill>
                  <a:schemeClr val="tx1"/>
                </a:solidFill>
              </a:rPr>
              <a:t>promene</a:t>
            </a:r>
            <a:r>
              <a:rPr lang="en-US" sz="1700" dirty="0">
                <a:solidFill>
                  <a:schemeClr val="tx1"/>
                </a:solidFill>
              </a:rPr>
              <a:t> </a:t>
            </a:r>
            <a:r>
              <a:rPr lang="en-US" sz="1700" dirty="0" err="1">
                <a:solidFill>
                  <a:schemeClr val="tx1"/>
                </a:solidFill>
              </a:rPr>
              <a:t>okeana</a:t>
            </a:r>
            <a:r>
              <a:rPr lang="en-US" sz="1700" dirty="0">
                <a:solidFill>
                  <a:schemeClr val="tx1"/>
                </a:solidFill>
              </a:rPr>
              <a:t>. U </a:t>
            </a:r>
            <a:r>
              <a:rPr lang="en-US" sz="1700" dirty="0" err="1">
                <a:solidFill>
                  <a:schemeClr val="tx1"/>
                </a:solidFill>
              </a:rPr>
              <a:t>mnogim</a:t>
            </a:r>
            <a:r>
              <a:rPr lang="en-US" sz="1700" dirty="0">
                <a:solidFill>
                  <a:schemeClr val="tx1"/>
                </a:solidFill>
              </a:rPr>
              <a:t> </a:t>
            </a:r>
            <a:r>
              <a:rPr lang="en-US" sz="1700" dirty="0" err="1">
                <a:solidFill>
                  <a:schemeClr val="tx1"/>
                </a:solidFill>
              </a:rPr>
              <a:t>slučajevima</a:t>
            </a:r>
            <a:r>
              <a:rPr lang="en-US" sz="1700" dirty="0">
                <a:solidFill>
                  <a:schemeClr val="tx1"/>
                </a:solidFill>
              </a:rPr>
              <a:t> </a:t>
            </a:r>
            <a:r>
              <a:rPr lang="en-US" sz="1700" dirty="0" err="1">
                <a:solidFill>
                  <a:schemeClr val="tx1"/>
                </a:solidFill>
              </a:rPr>
              <a:t>postoji</a:t>
            </a:r>
            <a:r>
              <a:rPr lang="en-US" sz="1700" dirty="0">
                <a:solidFill>
                  <a:schemeClr val="tx1"/>
                </a:solidFill>
              </a:rPr>
              <a:t> </a:t>
            </a:r>
            <a:r>
              <a:rPr lang="en-US" sz="1700" dirty="0" err="1">
                <a:solidFill>
                  <a:schemeClr val="tx1"/>
                </a:solidFill>
              </a:rPr>
              <a:t>više</a:t>
            </a:r>
            <a:r>
              <a:rPr lang="en-US" sz="1700" dirty="0">
                <a:solidFill>
                  <a:schemeClr val="tx1"/>
                </a:solidFill>
              </a:rPr>
              <a:t> od </a:t>
            </a:r>
            <a:r>
              <a:rPr lang="en-US" sz="1700" dirty="0" err="1">
                <a:solidFill>
                  <a:schemeClr val="tx1"/>
                </a:solidFill>
              </a:rPr>
              <a:t>jedne</a:t>
            </a:r>
            <a:r>
              <a:rPr lang="en-US" sz="1700" dirty="0">
                <a:solidFill>
                  <a:schemeClr val="tx1"/>
                </a:solidFill>
              </a:rPr>
              <a:t> </a:t>
            </a:r>
            <a:r>
              <a:rPr lang="en-US" sz="1700" dirty="0" err="1">
                <a:solidFill>
                  <a:schemeClr val="tx1"/>
                </a:solidFill>
              </a:rPr>
              <a:t>opasnosti</a:t>
            </a:r>
            <a:r>
              <a:rPr lang="en-US" sz="1700" dirty="0">
                <a:solidFill>
                  <a:schemeClr val="tx1"/>
                </a:solidFill>
              </a:rPr>
              <a:t> </a:t>
            </a:r>
            <a:r>
              <a:rPr lang="en-US" sz="1700" dirty="0" err="1">
                <a:solidFill>
                  <a:schemeClr val="tx1"/>
                </a:solidFill>
              </a:rPr>
              <a:t>za</a:t>
            </a:r>
            <a:r>
              <a:rPr lang="en-US" sz="1700" dirty="0">
                <a:solidFill>
                  <a:schemeClr val="tx1"/>
                </a:solidFill>
              </a:rPr>
              <a:t> </a:t>
            </a:r>
            <a:r>
              <a:rPr lang="en-US" sz="1700" dirty="0" err="1">
                <a:solidFill>
                  <a:schemeClr val="tx1"/>
                </a:solidFill>
              </a:rPr>
              <a:t>datu</a:t>
            </a:r>
            <a:r>
              <a:rPr lang="en-US" sz="1700" dirty="0">
                <a:solidFill>
                  <a:schemeClr val="tx1"/>
                </a:solidFill>
              </a:rPr>
              <a:t> </a:t>
            </a:r>
            <a:r>
              <a:rPr lang="en-US" sz="1700" dirty="0" err="1">
                <a:solidFill>
                  <a:schemeClr val="tx1"/>
                </a:solidFill>
              </a:rPr>
              <a:t>bolest</a:t>
            </a:r>
            <a:r>
              <a:rPr lang="en-US" sz="1700" dirty="0">
                <a:solidFill>
                  <a:schemeClr val="tx1"/>
                </a:solidFill>
              </a:rPr>
              <a:t>.</a:t>
            </a:r>
          </a:p>
          <a:p>
            <a:pPr>
              <a:lnSpc>
                <a:spcPct val="110000"/>
              </a:lnSpc>
              <a:spcBef>
                <a:spcPts val="600"/>
              </a:spcBef>
              <a:spcAft>
                <a:spcPts val="1000"/>
              </a:spcAft>
              <a:buClr>
                <a:srgbClr val="00B050"/>
              </a:buClr>
              <a:buFont typeface="Wingdings" panose="05000000000000000000" pitchFamily="2" charset="2"/>
              <a:buChar char="Ø"/>
            </a:pPr>
            <a:r>
              <a:rPr lang="en-US" sz="1700" dirty="0" err="1">
                <a:solidFill>
                  <a:schemeClr val="tx1"/>
                </a:solidFill>
              </a:rPr>
              <a:t>Pokazalo</a:t>
            </a:r>
            <a:r>
              <a:rPr lang="en-US" sz="1700" dirty="0">
                <a:solidFill>
                  <a:schemeClr val="tx1"/>
                </a:solidFill>
              </a:rPr>
              <a:t> se </a:t>
            </a:r>
            <a:r>
              <a:rPr lang="en-US" sz="1700" dirty="0" err="1">
                <a:solidFill>
                  <a:schemeClr val="tx1"/>
                </a:solidFill>
              </a:rPr>
              <a:t>ili</a:t>
            </a:r>
            <a:r>
              <a:rPr lang="en-US" sz="1700" dirty="0">
                <a:solidFill>
                  <a:schemeClr val="tx1"/>
                </a:solidFill>
              </a:rPr>
              <a:t> se </a:t>
            </a:r>
            <a:r>
              <a:rPr lang="en-US" sz="1700" dirty="0" err="1">
                <a:solidFill>
                  <a:schemeClr val="tx1"/>
                </a:solidFill>
              </a:rPr>
              <a:t>predviđa</a:t>
            </a:r>
            <a:r>
              <a:rPr lang="en-US" sz="1700" dirty="0">
                <a:solidFill>
                  <a:schemeClr val="tx1"/>
                </a:solidFill>
              </a:rPr>
              <a:t> da </a:t>
            </a:r>
            <a:r>
              <a:rPr lang="en-US" sz="1700" dirty="0" err="1">
                <a:solidFill>
                  <a:schemeClr val="tx1"/>
                </a:solidFill>
              </a:rPr>
              <a:t>će</a:t>
            </a:r>
            <a:r>
              <a:rPr lang="en-US" sz="1700" dirty="0">
                <a:solidFill>
                  <a:schemeClr val="tx1"/>
                </a:solidFill>
              </a:rPr>
              <a:t> </a:t>
            </a:r>
            <a:r>
              <a:rPr lang="en-US" sz="1700" dirty="0" err="1">
                <a:solidFill>
                  <a:schemeClr val="tx1"/>
                </a:solidFill>
              </a:rPr>
              <a:t>efekti</a:t>
            </a:r>
            <a:r>
              <a:rPr lang="en-US" sz="1700" dirty="0">
                <a:solidFill>
                  <a:schemeClr val="tx1"/>
                </a:solidFill>
              </a:rPr>
              <a:t> </a:t>
            </a:r>
            <a:r>
              <a:rPr lang="en-US" sz="1700" dirty="0" err="1">
                <a:solidFill>
                  <a:schemeClr val="tx1"/>
                </a:solidFill>
              </a:rPr>
              <a:t>klimatskih</a:t>
            </a:r>
            <a:r>
              <a:rPr lang="en-US" sz="1700" dirty="0">
                <a:solidFill>
                  <a:schemeClr val="tx1"/>
                </a:solidFill>
              </a:rPr>
              <a:t> </a:t>
            </a:r>
            <a:r>
              <a:rPr lang="en-US" sz="1700" dirty="0" err="1">
                <a:solidFill>
                  <a:schemeClr val="tx1"/>
                </a:solidFill>
              </a:rPr>
              <a:t>promena</a:t>
            </a:r>
            <a:r>
              <a:rPr lang="en-US" sz="1700" dirty="0">
                <a:solidFill>
                  <a:schemeClr val="tx1"/>
                </a:solidFill>
              </a:rPr>
              <a:t> </a:t>
            </a:r>
            <a:r>
              <a:rPr lang="en-US" sz="1700" dirty="0" err="1">
                <a:solidFill>
                  <a:schemeClr val="tx1"/>
                </a:solidFill>
              </a:rPr>
              <a:t>pokazati</a:t>
            </a:r>
            <a:r>
              <a:rPr lang="en-US" sz="1700" dirty="0">
                <a:solidFill>
                  <a:schemeClr val="tx1"/>
                </a:solidFill>
              </a:rPr>
              <a:t> </a:t>
            </a:r>
            <a:r>
              <a:rPr lang="en-US" sz="1700" dirty="0" err="1">
                <a:solidFill>
                  <a:schemeClr val="tx1"/>
                </a:solidFill>
              </a:rPr>
              <a:t>promene</a:t>
            </a:r>
            <a:r>
              <a:rPr lang="en-US" sz="1700" dirty="0">
                <a:solidFill>
                  <a:schemeClr val="tx1"/>
                </a:solidFill>
              </a:rPr>
              <a:t> u </a:t>
            </a:r>
            <a:r>
              <a:rPr lang="en-US" sz="1700" dirty="0" err="1">
                <a:solidFill>
                  <a:schemeClr val="tx1"/>
                </a:solidFill>
              </a:rPr>
              <a:t>učestalosti</a:t>
            </a:r>
            <a:r>
              <a:rPr lang="en-US" sz="1700" dirty="0">
                <a:solidFill>
                  <a:schemeClr val="tx1"/>
                </a:solidFill>
              </a:rPr>
              <a:t> </a:t>
            </a:r>
            <a:r>
              <a:rPr lang="en-US" sz="1700" dirty="0" err="1">
                <a:solidFill>
                  <a:schemeClr val="tx1"/>
                </a:solidFill>
              </a:rPr>
              <a:t>bolesti</a:t>
            </a:r>
            <a:r>
              <a:rPr lang="en-US" sz="1700" dirty="0">
                <a:solidFill>
                  <a:schemeClr val="tx1"/>
                </a:solidFill>
              </a:rPr>
              <a:t>, </a:t>
            </a:r>
            <a:r>
              <a:rPr lang="en-US" sz="1700" dirty="0" err="1">
                <a:solidFill>
                  <a:schemeClr val="tx1"/>
                </a:solidFill>
              </a:rPr>
              <a:t>ozbiljnosti</a:t>
            </a:r>
            <a:r>
              <a:rPr lang="en-US" sz="1700" dirty="0">
                <a:solidFill>
                  <a:schemeClr val="tx1"/>
                </a:solidFill>
              </a:rPr>
              <a:t>, </a:t>
            </a:r>
            <a:r>
              <a:rPr lang="en-US" sz="1700" dirty="0" err="1">
                <a:solidFill>
                  <a:schemeClr val="tx1"/>
                </a:solidFill>
              </a:rPr>
              <a:t>učestalosti</a:t>
            </a:r>
            <a:r>
              <a:rPr lang="en-US" sz="1700" dirty="0">
                <a:solidFill>
                  <a:schemeClr val="tx1"/>
                </a:solidFill>
              </a:rPr>
              <a:t>/</a:t>
            </a:r>
            <a:r>
              <a:rPr lang="en-US" sz="1700" dirty="0" err="1">
                <a:solidFill>
                  <a:schemeClr val="tx1"/>
                </a:solidFill>
              </a:rPr>
              <a:t>sezonskom</a:t>
            </a:r>
            <a:r>
              <a:rPr lang="en-US" sz="1700" dirty="0">
                <a:solidFill>
                  <a:schemeClr val="tx1"/>
                </a:solidFill>
              </a:rPr>
              <a:t> </a:t>
            </a:r>
            <a:r>
              <a:rPr lang="en-US" sz="1700" dirty="0" err="1">
                <a:solidFill>
                  <a:schemeClr val="tx1"/>
                </a:solidFill>
              </a:rPr>
              <a:t>trajanju</a:t>
            </a:r>
            <a:r>
              <a:rPr lang="en-US" sz="1700" dirty="0">
                <a:solidFill>
                  <a:schemeClr val="tx1"/>
                </a:solidFill>
              </a:rPr>
              <a:t> </a:t>
            </a:r>
            <a:r>
              <a:rPr lang="en-US" sz="1700" dirty="0" err="1">
                <a:solidFill>
                  <a:schemeClr val="tx1"/>
                </a:solidFill>
              </a:rPr>
              <a:t>i</a:t>
            </a:r>
            <a:r>
              <a:rPr lang="en-US" sz="1700" dirty="0">
                <a:solidFill>
                  <a:schemeClr val="tx1"/>
                </a:solidFill>
              </a:rPr>
              <a:t>/</a:t>
            </a:r>
            <a:r>
              <a:rPr lang="en-US" sz="1700" dirty="0" err="1">
                <a:solidFill>
                  <a:schemeClr val="tx1"/>
                </a:solidFill>
              </a:rPr>
              <a:t>ili</a:t>
            </a:r>
            <a:r>
              <a:rPr lang="en-US" sz="1700" dirty="0">
                <a:solidFill>
                  <a:schemeClr val="tx1"/>
                </a:solidFill>
              </a:rPr>
              <a:t> </a:t>
            </a:r>
            <a:r>
              <a:rPr lang="en-US" sz="1700" dirty="0" err="1">
                <a:solidFill>
                  <a:schemeClr val="tx1"/>
                </a:solidFill>
              </a:rPr>
              <a:t>geografskom</a:t>
            </a:r>
            <a:r>
              <a:rPr lang="en-US" sz="1700" dirty="0">
                <a:solidFill>
                  <a:schemeClr val="tx1"/>
                </a:solidFill>
              </a:rPr>
              <a:t> </a:t>
            </a:r>
            <a:r>
              <a:rPr lang="en-US" sz="1700" dirty="0" err="1">
                <a:solidFill>
                  <a:schemeClr val="tx1"/>
                </a:solidFill>
              </a:rPr>
              <a:t>opsegu</a:t>
            </a:r>
            <a:r>
              <a:rPr lang="en-US" sz="1700" dirty="0">
                <a:solidFill>
                  <a:schemeClr val="tx1"/>
                </a:solidFill>
              </a:rPr>
              <a:t>.</a:t>
            </a:r>
          </a:p>
          <a:p>
            <a:pPr>
              <a:lnSpc>
                <a:spcPct val="110000"/>
              </a:lnSpc>
              <a:spcBef>
                <a:spcPts val="600"/>
              </a:spcBef>
              <a:spcAft>
                <a:spcPts val="1000"/>
              </a:spcAft>
              <a:buClr>
                <a:srgbClr val="00B050"/>
              </a:buClr>
              <a:buFont typeface="Wingdings" panose="05000000000000000000" pitchFamily="2" charset="2"/>
              <a:buChar char="Ø"/>
            </a:pPr>
            <a:r>
              <a:rPr lang="en-US" sz="1700" dirty="0" err="1">
                <a:solidFill>
                  <a:schemeClr val="tx1"/>
                </a:solidFill>
              </a:rPr>
              <a:t>Za</a:t>
            </a:r>
            <a:r>
              <a:rPr lang="en-US" sz="1700" dirty="0">
                <a:solidFill>
                  <a:schemeClr val="tx1"/>
                </a:solidFill>
              </a:rPr>
              <a:t> </a:t>
            </a:r>
            <a:r>
              <a:rPr lang="en-US" sz="1700" dirty="0" err="1">
                <a:solidFill>
                  <a:schemeClr val="tx1"/>
                </a:solidFill>
              </a:rPr>
              <a:t>alergijske</a:t>
            </a:r>
            <a:r>
              <a:rPr lang="en-US" sz="1700" dirty="0">
                <a:solidFill>
                  <a:schemeClr val="tx1"/>
                </a:solidFill>
              </a:rPr>
              <a:t> </a:t>
            </a:r>
            <a:r>
              <a:rPr lang="en-US" sz="1700" dirty="0" err="1">
                <a:solidFill>
                  <a:schemeClr val="tx1"/>
                </a:solidFill>
              </a:rPr>
              <a:t>bolesti</a:t>
            </a:r>
            <a:r>
              <a:rPr lang="en-US" sz="1700" dirty="0">
                <a:solidFill>
                  <a:schemeClr val="tx1"/>
                </a:solidFill>
              </a:rPr>
              <a:t>, </a:t>
            </a:r>
            <a:r>
              <a:rPr lang="en-US" sz="1700" dirty="0" err="1">
                <a:solidFill>
                  <a:schemeClr val="tx1"/>
                </a:solidFill>
              </a:rPr>
              <a:t>glavni</a:t>
            </a:r>
            <a:r>
              <a:rPr lang="en-US" sz="1700" dirty="0">
                <a:solidFill>
                  <a:schemeClr val="tx1"/>
                </a:solidFill>
              </a:rPr>
              <a:t> </a:t>
            </a:r>
            <a:r>
              <a:rPr lang="en-US" sz="1700" dirty="0" err="1">
                <a:solidFill>
                  <a:schemeClr val="tx1"/>
                </a:solidFill>
              </a:rPr>
              <a:t>otežavajući</a:t>
            </a:r>
            <a:r>
              <a:rPr lang="en-US" sz="1700" dirty="0">
                <a:solidFill>
                  <a:schemeClr val="tx1"/>
                </a:solidFill>
              </a:rPr>
              <a:t> </a:t>
            </a:r>
            <a:r>
              <a:rPr lang="en-US" sz="1700" dirty="0" err="1">
                <a:solidFill>
                  <a:schemeClr val="tx1"/>
                </a:solidFill>
              </a:rPr>
              <a:t>faktori</a:t>
            </a:r>
            <a:r>
              <a:rPr lang="en-US" sz="1700" dirty="0">
                <a:solidFill>
                  <a:schemeClr val="tx1"/>
                </a:solidFill>
              </a:rPr>
              <a:t> </a:t>
            </a:r>
            <a:r>
              <a:rPr lang="en-US" sz="1700" dirty="0" err="1">
                <a:solidFill>
                  <a:schemeClr val="tx1"/>
                </a:solidFill>
              </a:rPr>
              <a:t>koji</a:t>
            </a:r>
            <a:r>
              <a:rPr lang="en-US" sz="1700" dirty="0">
                <a:solidFill>
                  <a:schemeClr val="tx1"/>
                </a:solidFill>
              </a:rPr>
              <a:t> </a:t>
            </a:r>
            <a:r>
              <a:rPr lang="en-US" sz="1700" dirty="0" err="1">
                <a:solidFill>
                  <a:schemeClr val="tx1"/>
                </a:solidFill>
              </a:rPr>
              <a:t>izazivaju</a:t>
            </a:r>
            <a:r>
              <a:rPr lang="en-US" sz="1700" dirty="0">
                <a:solidFill>
                  <a:schemeClr val="tx1"/>
                </a:solidFill>
              </a:rPr>
              <a:t> </a:t>
            </a:r>
            <a:r>
              <a:rPr lang="en-US" sz="1700" dirty="0" err="1">
                <a:solidFill>
                  <a:schemeClr val="tx1"/>
                </a:solidFill>
              </a:rPr>
              <a:t>klimatske</a:t>
            </a:r>
            <a:r>
              <a:rPr lang="en-US" sz="1700" dirty="0">
                <a:solidFill>
                  <a:schemeClr val="tx1"/>
                </a:solidFill>
              </a:rPr>
              <a:t> </a:t>
            </a:r>
            <a:r>
              <a:rPr lang="en-US" sz="1700" dirty="0" err="1">
                <a:solidFill>
                  <a:schemeClr val="tx1"/>
                </a:solidFill>
              </a:rPr>
              <a:t>promene</a:t>
            </a:r>
            <a:r>
              <a:rPr lang="en-US" sz="1700" dirty="0">
                <a:solidFill>
                  <a:schemeClr val="tx1"/>
                </a:solidFill>
              </a:rPr>
              <a:t> </a:t>
            </a:r>
            <a:r>
              <a:rPr lang="en-US" sz="1700" dirty="0" err="1">
                <a:solidFill>
                  <a:schemeClr val="tx1"/>
                </a:solidFill>
              </a:rPr>
              <a:t>su</a:t>
            </a:r>
            <a:r>
              <a:rPr lang="en-US" sz="1700" dirty="0">
                <a:solidFill>
                  <a:schemeClr val="tx1"/>
                </a:solidFill>
              </a:rPr>
              <a:t>: </a:t>
            </a:r>
            <a:r>
              <a:rPr lang="en-US" sz="1700" dirty="0" err="1">
                <a:solidFill>
                  <a:schemeClr val="tx1"/>
                </a:solidFill>
              </a:rPr>
              <a:t>zagađenje</a:t>
            </a:r>
            <a:r>
              <a:rPr lang="en-US" sz="1700" dirty="0">
                <a:solidFill>
                  <a:schemeClr val="tx1"/>
                </a:solidFill>
              </a:rPr>
              <a:t> </a:t>
            </a:r>
            <a:r>
              <a:rPr lang="en-US" sz="1700" dirty="0" err="1">
                <a:solidFill>
                  <a:schemeClr val="tx1"/>
                </a:solidFill>
              </a:rPr>
              <a:t>vazduha</a:t>
            </a:r>
            <a:r>
              <a:rPr lang="en-US" sz="1700" dirty="0">
                <a:solidFill>
                  <a:schemeClr val="tx1"/>
                </a:solidFill>
              </a:rPr>
              <a:t>, </a:t>
            </a:r>
            <a:r>
              <a:rPr lang="en-US" sz="1700" dirty="0" err="1">
                <a:solidFill>
                  <a:schemeClr val="tx1"/>
                </a:solidFill>
              </a:rPr>
              <a:t>biološki</a:t>
            </a:r>
            <a:r>
              <a:rPr lang="en-US" sz="1700" dirty="0">
                <a:solidFill>
                  <a:schemeClr val="tx1"/>
                </a:solidFill>
              </a:rPr>
              <a:t> </a:t>
            </a:r>
            <a:r>
              <a:rPr lang="en-US" sz="1700" dirty="0" err="1">
                <a:solidFill>
                  <a:schemeClr val="tx1"/>
                </a:solidFill>
              </a:rPr>
              <a:t>aeroalergeni</a:t>
            </a:r>
            <a:r>
              <a:rPr lang="en-US" sz="1700" dirty="0">
                <a:solidFill>
                  <a:schemeClr val="tx1"/>
                </a:solidFill>
              </a:rPr>
              <a:t> (</a:t>
            </a:r>
            <a:r>
              <a:rPr lang="en-US" sz="1700" dirty="0" err="1">
                <a:solidFill>
                  <a:schemeClr val="tx1"/>
                </a:solidFill>
              </a:rPr>
              <a:t>polen</a:t>
            </a:r>
            <a:r>
              <a:rPr lang="en-US" sz="1700" dirty="0">
                <a:solidFill>
                  <a:schemeClr val="tx1"/>
                </a:solidFill>
              </a:rPr>
              <a:t>, </a:t>
            </a:r>
            <a:r>
              <a:rPr lang="en-US" sz="1700" dirty="0" err="1">
                <a:solidFill>
                  <a:schemeClr val="tx1"/>
                </a:solidFill>
              </a:rPr>
              <a:t>itd</a:t>
            </a:r>
            <a:r>
              <a:rPr lang="en-US" sz="1700" dirty="0">
                <a:solidFill>
                  <a:schemeClr val="tx1"/>
                </a:solidFill>
              </a:rPr>
              <a:t>.) </a:t>
            </a:r>
            <a:r>
              <a:rPr lang="en-US" sz="1700" dirty="0" err="1">
                <a:solidFill>
                  <a:schemeClr val="tx1"/>
                </a:solidFill>
              </a:rPr>
              <a:t>i</a:t>
            </a:r>
            <a:r>
              <a:rPr lang="en-US" sz="1700" dirty="0">
                <a:solidFill>
                  <a:schemeClr val="tx1"/>
                </a:solidFill>
              </a:rPr>
              <a:t> </a:t>
            </a:r>
            <a:r>
              <a:rPr lang="en-US" sz="1700" dirty="0" err="1">
                <a:solidFill>
                  <a:schemeClr val="tx1"/>
                </a:solidFill>
              </a:rPr>
              <a:t>povećanje</a:t>
            </a:r>
            <a:r>
              <a:rPr lang="en-US" sz="1700" dirty="0">
                <a:solidFill>
                  <a:schemeClr val="tx1"/>
                </a:solidFill>
              </a:rPr>
              <a:t> temperature </a:t>
            </a:r>
            <a:r>
              <a:rPr lang="en-US" sz="1700" dirty="0" err="1">
                <a:solidFill>
                  <a:schemeClr val="tx1"/>
                </a:solidFill>
              </a:rPr>
              <a:t>i</a:t>
            </a:r>
            <a:r>
              <a:rPr lang="en-US" sz="1700" dirty="0">
                <a:solidFill>
                  <a:schemeClr val="tx1"/>
                </a:solidFill>
              </a:rPr>
              <a:t> </a:t>
            </a:r>
            <a:r>
              <a:rPr lang="en-US" sz="1700" dirty="0" err="1">
                <a:solidFill>
                  <a:schemeClr val="tx1"/>
                </a:solidFill>
              </a:rPr>
              <a:t>vlažnosti</a:t>
            </a:r>
            <a:r>
              <a:rPr lang="en-US" sz="1700" dirty="0">
                <a:solidFill>
                  <a:schemeClr val="tx1"/>
                </a:solidFill>
              </a:rPr>
              <a:t>.</a:t>
            </a:r>
          </a:p>
          <a:p>
            <a:pPr>
              <a:lnSpc>
                <a:spcPct val="110000"/>
              </a:lnSpc>
              <a:spcBef>
                <a:spcPts val="600"/>
              </a:spcBef>
              <a:spcAft>
                <a:spcPts val="1000"/>
              </a:spcAft>
              <a:buClr>
                <a:srgbClr val="00B050"/>
              </a:buClr>
              <a:buFont typeface="Wingdings" panose="05000000000000000000" pitchFamily="2" charset="2"/>
              <a:buChar char="Ø"/>
            </a:pPr>
            <a:r>
              <a:rPr lang="en-US" sz="1700" dirty="0" err="1">
                <a:solidFill>
                  <a:schemeClr val="tx1"/>
                </a:solidFill>
              </a:rPr>
              <a:t>Za</a:t>
            </a:r>
            <a:r>
              <a:rPr lang="en-US" sz="1700" dirty="0">
                <a:solidFill>
                  <a:schemeClr val="tx1"/>
                </a:solidFill>
              </a:rPr>
              <a:t> </a:t>
            </a:r>
            <a:r>
              <a:rPr lang="en-US" sz="1700" dirty="0" err="1">
                <a:solidFill>
                  <a:schemeClr val="tx1"/>
                </a:solidFill>
              </a:rPr>
              <a:t>hronične</a:t>
            </a:r>
            <a:r>
              <a:rPr lang="en-US" sz="1700" dirty="0">
                <a:solidFill>
                  <a:schemeClr val="tx1"/>
                </a:solidFill>
              </a:rPr>
              <a:t> </a:t>
            </a:r>
            <a:r>
              <a:rPr lang="en-US" sz="1700" dirty="0" err="1">
                <a:solidFill>
                  <a:schemeClr val="tx1"/>
                </a:solidFill>
              </a:rPr>
              <a:t>inflamatorne</a:t>
            </a:r>
            <a:r>
              <a:rPr lang="en-US" sz="1700" dirty="0">
                <a:solidFill>
                  <a:schemeClr val="tx1"/>
                </a:solidFill>
              </a:rPr>
              <a:t> </a:t>
            </a:r>
            <a:r>
              <a:rPr lang="en-US" sz="1700" dirty="0" err="1">
                <a:solidFill>
                  <a:schemeClr val="tx1"/>
                </a:solidFill>
              </a:rPr>
              <a:t>kožne</a:t>
            </a:r>
            <a:r>
              <a:rPr lang="en-US" sz="1700" dirty="0">
                <a:solidFill>
                  <a:schemeClr val="tx1"/>
                </a:solidFill>
              </a:rPr>
              <a:t> </a:t>
            </a:r>
            <a:r>
              <a:rPr lang="en-US" sz="1700" dirty="0" err="1">
                <a:solidFill>
                  <a:schemeClr val="tx1"/>
                </a:solidFill>
              </a:rPr>
              <a:t>bolesti</a:t>
            </a:r>
            <a:r>
              <a:rPr lang="en-US" sz="1700" dirty="0">
                <a:solidFill>
                  <a:schemeClr val="tx1"/>
                </a:solidFill>
              </a:rPr>
              <a:t>, </a:t>
            </a:r>
            <a:r>
              <a:rPr lang="en-US" sz="1700" dirty="0" err="1">
                <a:solidFill>
                  <a:schemeClr val="tx1"/>
                </a:solidFill>
              </a:rPr>
              <a:t>glavni</a:t>
            </a:r>
            <a:r>
              <a:rPr lang="en-US" sz="1700" dirty="0">
                <a:solidFill>
                  <a:schemeClr val="tx1"/>
                </a:solidFill>
              </a:rPr>
              <a:t> </a:t>
            </a:r>
            <a:r>
              <a:rPr lang="en-US" sz="1700" dirty="0" err="1">
                <a:solidFill>
                  <a:schemeClr val="tx1"/>
                </a:solidFill>
              </a:rPr>
              <a:t>otežavajući</a:t>
            </a:r>
            <a:r>
              <a:rPr lang="en-US" sz="1700" dirty="0">
                <a:solidFill>
                  <a:schemeClr val="tx1"/>
                </a:solidFill>
              </a:rPr>
              <a:t> </a:t>
            </a:r>
            <a:r>
              <a:rPr lang="en-US" sz="1700" dirty="0" err="1">
                <a:solidFill>
                  <a:schemeClr val="tx1"/>
                </a:solidFill>
              </a:rPr>
              <a:t>faktori</a:t>
            </a:r>
            <a:r>
              <a:rPr lang="en-US" sz="1700" dirty="0">
                <a:solidFill>
                  <a:schemeClr val="tx1"/>
                </a:solidFill>
              </a:rPr>
              <a:t> </a:t>
            </a:r>
            <a:r>
              <a:rPr lang="en-US" sz="1700" dirty="0" err="1">
                <a:solidFill>
                  <a:schemeClr val="tx1"/>
                </a:solidFill>
              </a:rPr>
              <a:t>izazvani</a:t>
            </a:r>
            <a:r>
              <a:rPr lang="en-US" sz="1700" dirty="0">
                <a:solidFill>
                  <a:schemeClr val="tx1"/>
                </a:solidFill>
              </a:rPr>
              <a:t> </a:t>
            </a:r>
            <a:r>
              <a:rPr lang="en-US" sz="1700" dirty="0" err="1">
                <a:solidFill>
                  <a:schemeClr val="tx1"/>
                </a:solidFill>
              </a:rPr>
              <a:t>klimatskim</a:t>
            </a:r>
            <a:r>
              <a:rPr lang="en-US" sz="1700" dirty="0">
                <a:solidFill>
                  <a:schemeClr val="tx1"/>
                </a:solidFill>
              </a:rPr>
              <a:t> </a:t>
            </a:r>
            <a:r>
              <a:rPr lang="en-US" sz="1700" dirty="0" err="1">
                <a:solidFill>
                  <a:schemeClr val="tx1"/>
                </a:solidFill>
              </a:rPr>
              <a:t>promenama</a:t>
            </a:r>
            <a:r>
              <a:rPr lang="en-US" sz="1700" dirty="0">
                <a:solidFill>
                  <a:schemeClr val="tx1"/>
                </a:solidFill>
              </a:rPr>
              <a:t> </a:t>
            </a:r>
            <a:r>
              <a:rPr lang="en-US" sz="1700" dirty="0" err="1">
                <a:solidFill>
                  <a:schemeClr val="tx1"/>
                </a:solidFill>
              </a:rPr>
              <a:t>su</a:t>
            </a:r>
            <a:r>
              <a:rPr lang="en-US" sz="1700" dirty="0">
                <a:solidFill>
                  <a:schemeClr val="tx1"/>
                </a:solidFill>
              </a:rPr>
              <a:t>: </a:t>
            </a:r>
            <a:r>
              <a:rPr lang="en-US" sz="1700" dirty="0" err="1">
                <a:solidFill>
                  <a:schemeClr val="tx1"/>
                </a:solidFill>
              </a:rPr>
              <a:t>povećanje</a:t>
            </a:r>
            <a:r>
              <a:rPr lang="en-US" sz="1700" dirty="0">
                <a:solidFill>
                  <a:schemeClr val="tx1"/>
                </a:solidFill>
              </a:rPr>
              <a:t> temperature, </a:t>
            </a:r>
            <a:r>
              <a:rPr lang="en-US" sz="1700" dirty="0" err="1">
                <a:solidFill>
                  <a:schemeClr val="tx1"/>
                </a:solidFill>
              </a:rPr>
              <a:t>vlažnosti</a:t>
            </a:r>
            <a:r>
              <a:rPr lang="en-US" sz="1700" dirty="0">
                <a:solidFill>
                  <a:schemeClr val="tx1"/>
                </a:solidFill>
              </a:rPr>
              <a:t> </a:t>
            </a:r>
            <a:r>
              <a:rPr lang="en-US" sz="1700" dirty="0" err="1">
                <a:solidFill>
                  <a:schemeClr val="tx1"/>
                </a:solidFill>
              </a:rPr>
              <a:t>i</a:t>
            </a:r>
            <a:r>
              <a:rPr lang="en-US" sz="1700" dirty="0">
                <a:solidFill>
                  <a:schemeClr val="tx1"/>
                </a:solidFill>
              </a:rPr>
              <a:t> </a:t>
            </a:r>
            <a:r>
              <a:rPr lang="en-US" sz="1700" dirty="0" err="1">
                <a:solidFill>
                  <a:schemeClr val="tx1"/>
                </a:solidFill>
              </a:rPr>
              <a:t>izloženosti</a:t>
            </a:r>
            <a:r>
              <a:rPr lang="en-US" sz="1700" dirty="0">
                <a:solidFill>
                  <a:schemeClr val="tx1"/>
                </a:solidFill>
              </a:rPr>
              <a:t> UV </a:t>
            </a:r>
            <a:r>
              <a:rPr lang="en-US" sz="1700" dirty="0" err="1">
                <a:solidFill>
                  <a:schemeClr val="tx1"/>
                </a:solidFill>
              </a:rPr>
              <a:t>zrakama</a:t>
            </a:r>
            <a:r>
              <a:rPr lang="en-US" sz="1700" dirty="0">
                <a:solidFill>
                  <a:schemeClr val="tx1"/>
                </a:solidFill>
              </a:rPr>
              <a:t>, </a:t>
            </a:r>
            <a:r>
              <a:rPr lang="en-US" sz="1700" dirty="0" err="1">
                <a:solidFill>
                  <a:schemeClr val="tx1"/>
                </a:solidFill>
              </a:rPr>
              <a:t>poplave</a:t>
            </a:r>
            <a:r>
              <a:rPr lang="en-US" sz="1700" dirty="0">
                <a:solidFill>
                  <a:schemeClr val="tx1"/>
                </a:solidFill>
              </a:rPr>
              <a:t>, </a:t>
            </a:r>
            <a:r>
              <a:rPr lang="en-US" sz="1700" dirty="0" err="1">
                <a:solidFill>
                  <a:schemeClr val="tx1"/>
                </a:solidFill>
              </a:rPr>
              <a:t>oluje</a:t>
            </a:r>
            <a:r>
              <a:rPr lang="en-US" sz="1700" dirty="0">
                <a:solidFill>
                  <a:schemeClr val="tx1"/>
                </a:solidFill>
              </a:rPr>
              <a:t> </a:t>
            </a:r>
            <a:r>
              <a:rPr lang="en-US" sz="1700" dirty="0" err="1">
                <a:solidFill>
                  <a:schemeClr val="tx1"/>
                </a:solidFill>
              </a:rPr>
              <a:t>i</a:t>
            </a:r>
            <a:r>
              <a:rPr lang="en-US" sz="1700" dirty="0">
                <a:solidFill>
                  <a:schemeClr val="tx1"/>
                </a:solidFill>
              </a:rPr>
              <a:t> </a:t>
            </a:r>
            <a:r>
              <a:rPr lang="en-US" sz="1700" dirty="0" err="1">
                <a:solidFill>
                  <a:schemeClr val="tx1"/>
                </a:solidFill>
              </a:rPr>
              <a:t>psihološki</a:t>
            </a:r>
            <a:r>
              <a:rPr lang="en-US" sz="1700" dirty="0">
                <a:solidFill>
                  <a:schemeClr val="tx1"/>
                </a:solidFill>
              </a:rPr>
              <a:t> </a:t>
            </a:r>
            <a:r>
              <a:rPr lang="en-US" sz="1700" dirty="0" err="1">
                <a:solidFill>
                  <a:schemeClr val="tx1"/>
                </a:solidFill>
              </a:rPr>
              <a:t>efekti</a:t>
            </a:r>
            <a:r>
              <a:rPr lang="en-US" sz="1700" dirty="0">
                <a:solidFill>
                  <a:schemeClr val="tx1"/>
                </a:solidFill>
              </a:rPr>
              <a:t> </a:t>
            </a:r>
            <a:r>
              <a:rPr lang="en-US" sz="1700" dirty="0" err="1">
                <a:solidFill>
                  <a:schemeClr val="tx1"/>
                </a:solidFill>
              </a:rPr>
              <a:t>usled</a:t>
            </a:r>
            <a:r>
              <a:rPr lang="en-US" sz="1700" dirty="0">
                <a:solidFill>
                  <a:schemeClr val="tx1"/>
                </a:solidFill>
              </a:rPr>
              <a:t> </a:t>
            </a:r>
            <a:r>
              <a:rPr lang="en-US" sz="1700" dirty="0" err="1">
                <a:solidFill>
                  <a:schemeClr val="tx1"/>
                </a:solidFill>
              </a:rPr>
              <a:t>prirodnih</a:t>
            </a:r>
            <a:r>
              <a:rPr lang="en-US" sz="1700" dirty="0">
                <a:solidFill>
                  <a:schemeClr val="tx1"/>
                </a:solidFill>
              </a:rPr>
              <a:t> </a:t>
            </a:r>
            <a:r>
              <a:rPr lang="en-US" sz="1700" dirty="0" err="1">
                <a:solidFill>
                  <a:schemeClr val="tx1"/>
                </a:solidFill>
              </a:rPr>
              <a:t>katastrofa</a:t>
            </a:r>
            <a:r>
              <a:rPr lang="en-US" sz="1700" dirty="0">
                <a:solidFill>
                  <a:schemeClr val="tx1"/>
                </a:solidFill>
              </a:rPr>
              <a:t>.</a:t>
            </a:r>
          </a:p>
          <a:p>
            <a:pPr>
              <a:lnSpc>
                <a:spcPct val="110000"/>
              </a:lnSpc>
              <a:spcBef>
                <a:spcPts val="600"/>
              </a:spcBef>
              <a:spcAft>
                <a:spcPts val="1000"/>
              </a:spcAft>
              <a:buClr>
                <a:srgbClr val="00B050"/>
              </a:buClr>
              <a:buFont typeface="Wingdings" panose="05000000000000000000" pitchFamily="2" charset="2"/>
              <a:buChar char="Ø"/>
            </a:pPr>
            <a:r>
              <a:rPr lang="en-US" sz="1700" dirty="0" err="1">
                <a:solidFill>
                  <a:schemeClr val="tx1"/>
                </a:solidFill>
              </a:rPr>
              <a:t>Za</a:t>
            </a:r>
            <a:r>
              <a:rPr lang="en-US" sz="1700" dirty="0">
                <a:solidFill>
                  <a:schemeClr val="tx1"/>
                </a:solidFill>
              </a:rPr>
              <a:t> </a:t>
            </a:r>
            <a:r>
              <a:rPr lang="en-US" sz="1700" dirty="0" err="1">
                <a:solidFill>
                  <a:schemeClr val="tx1"/>
                </a:solidFill>
              </a:rPr>
              <a:t>infektivne</a:t>
            </a:r>
            <a:r>
              <a:rPr lang="en-US" sz="1700" dirty="0">
                <a:solidFill>
                  <a:schemeClr val="tx1"/>
                </a:solidFill>
              </a:rPr>
              <a:t> </a:t>
            </a:r>
            <a:r>
              <a:rPr lang="en-US" sz="1700" dirty="0" err="1">
                <a:solidFill>
                  <a:schemeClr val="tx1"/>
                </a:solidFill>
              </a:rPr>
              <a:t>kožne</a:t>
            </a:r>
            <a:r>
              <a:rPr lang="en-US" sz="1700" dirty="0">
                <a:solidFill>
                  <a:schemeClr val="tx1"/>
                </a:solidFill>
              </a:rPr>
              <a:t> </a:t>
            </a:r>
            <a:r>
              <a:rPr lang="en-US" sz="1700" dirty="0" err="1">
                <a:solidFill>
                  <a:schemeClr val="tx1"/>
                </a:solidFill>
              </a:rPr>
              <a:t>bolesti</a:t>
            </a:r>
            <a:r>
              <a:rPr lang="en-US" sz="1700" dirty="0">
                <a:solidFill>
                  <a:schemeClr val="tx1"/>
                </a:solidFill>
              </a:rPr>
              <a:t>, </a:t>
            </a:r>
            <a:r>
              <a:rPr lang="en-US" sz="1700" dirty="0" err="1">
                <a:solidFill>
                  <a:schemeClr val="tx1"/>
                </a:solidFill>
              </a:rPr>
              <a:t>glavni</a:t>
            </a:r>
            <a:r>
              <a:rPr lang="en-US" sz="1700" dirty="0">
                <a:solidFill>
                  <a:schemeClr val="tx1"/>
                </a:solidFill>
              </a:rPr>
              <a:t> </a:t>
            </a:r>
            <a:r>
              <a:rPr lang="en-US" sz="1700" dirty="0" err="1">
                <a:solidFill>
                  <a:schemeClr val="tx1"/>
                </a:solidFill>
              </a:rPr>
              <a:t>otežavajući</a:t>
            </a:r>
            <a:r>
              <a:rPr lang="en-US" sz="1700" dirty="0">
                <a:solidFill>
                  <a:schemeClr val="tx1"/>
                </a:solidFill>
              </a:rPr>
              <a:t> </a:t>
            </a:r>
            <a:r>
              <a:rPr lang="en-US" sz="1700" dirty="0" err="1">
                <a:solidFill>
                  <a:schemeClr val="tx1"/>
                </a:solidFill>
              </a:rPr>
              <a:t>faktori</a:t>
            </a:r>
            <a:r>
              <a:rPr lang="en-US" sz="1700" dirty="0">
                <a:solidFill>
                  <a:schemeClr val="tx1"/>
                </a:solidFill>
              </a:rPr>
              <a:t> </a:t>
            </a:r>
            <a:r>
              <a:rPr lang="en-US" sz="1700" dirty="0" err="1">
                <a:solidFill>
                  <a:schemeClr val="tx1"/>
                </a:solidFill>
              </a:rPr>
              <a:t>koji</a:t>
            </a:r>
            <a:r>
              <a:rPr lang="en-US" sz="1700" dirty="0">
                <a:solidFill>
                  <a:schemeClr val="tx1"/>
                </a:solidFill>
              </a:rPr>
              <a:t> </a:t>
            </a:r>
            <a:r>
              <a:rPr lang="en-US" sz="1700" dirty="0" err="1">
                <a:solidFill>
                  <a:schemeClr val="tx1"/>
                </a:solidFill>
              </a:rPr>
              <a:t>potiču</a:t>
            </a:r>
            <a:r>
              <a:rPr lang="en-US" sz="1700" dirty="0">
                <a:solidFill>
                  <a:schemeClr val="tx1"/>
                </a:solidFill>
              </a:rPr>
              <a:t> od </a:t>
            </a:r>
            <a:r>
              <a:rPr lang="en-US" sz="1700" dirty="0" err="1">
                <a:solidFill>
                  <a:schemeClr val="tx1"/>
                </a:solidFill>
              </a:rPr>
              <a:t>klimatskih</a:t>
            </a:r>
            <a:r>
              <a:rPr lang="en-US" sz="1700" dirty="0">
                <a:solidFill>
                  <a:schemeClr val="tx1"/>
                </a:solidFill>
              </a:rPr>
              <a:t> </a:t>
            </a:r>
            <a:r>
              <a:rPr lang="en-US" sz="1700" dirty="0" err="1">
                <a:solidFill>
                  <a:schemeClr val="tx1"/>
                </a:solidFill>
              </a:rPr>
              <a:t>promena</a:t>
            </a:r>
            <a:r>
              <a:rPr lang="en-US" sz="1700" dirty="0">
                <a:solidFill>
                  <a:schemeClr val="tx1"/>
                </a:solidFill>
              </a:rPr>
              <a:t> </a:t>
            </a:r>
            <a:r>
              <a:rPr lang="en-US" sz="1700" dirty="0" err="1">
                <a:solidFill>
                  <a:schemeClr val="tx1"/>
                </a:solidFill>
              </a:rPr>
              <a:t>su</a:t>
            </a:r>
            <a:r>
              <a:rPr lang="en-US" sz="1700" dirty="0">
                <a:solidFill>
                  <a:schemeClr val="tx1"/>
                </a:solidFill>
              </a:rPr>
              <a:t>: </a:t>
            </a:r>
            <a:r>
              <a:rPr lang="en-US" sz="1700" dirty="0" err="1">
                <a:solidFill>
                  <a:schemeClr val="tx1"/>
                </a:solidFill>
              </a:rPr>
              <a:t>povećanje</a:t>
            </a:r>
            <a:r>
              <a:rPr lang="en-US" sz="1700" dirty="0">
                <a:solidFill>
                  <a:schemeClr val="tx1"/>
                </a:solidFill>
              </a:rPr>
              <a:t> temperature </a:t>
            </a:r>
            <a:r>
              <a:rPr lang="en-US" sz="1700" dirty="0" err="1">
                <a:solidFill>
                  <a:schemeClr val="tx1"/>
                </a:solidFill>
              </a:rPr>
              <a:t>i</a:t>
            </a:r>
            <a:r>
              <a:rPr lang="en-US" sz="1700" dirty="0">
                <a:solidFill>
                  <a:schemeClr val="tx1"/>
                </a:solidFill>
              </a:rPr>
              <a:t> </a:t>
            </a:r>
            <a:r>
              <a:rPr lang="en-US" sz="1700" dirty="0" err="1">
                <a:solidFill>
                  <a:schemeClr val="tx1"/>
                </a:solidFill>
              </a:rPr>
              <a:t>vlažnosti</a:t>
            </a:r>
            <a:r>
              <a:rPr lang="en-US" sz="1700" dirty="0">
                <a:solidFill>
                  <a:schemeClr val="tx1"/>
                </a:solidFill>
              </a:rPr>
              <a:t>, </a:t>
            </a:r>
            <a:r>
              <a:rPr lang="en-US" sz="1700" dirty="0" err="1">
                <a:solidFill>
                  <a:schemeClr val="tx1"/>
                </a:solidFill>
              </a:rPr>
              <a:t>poplave</a:t>
            </a:r>
            <a:r>
              <a:rPr lang="en-US" sz="1700" dirty="0">
                <a:solidFill>
                  <a:schemeClr val="tx1"/>
                </a:solidFill>
              </a:rPr>
              <a:t> </a:t>
            </a:r>
            <a:r>
              <a:rPr lang="en-US" sz="1700" dirty="0" err="1">
                <a:solidFill>
                  <a:schemeClr val="tx1"/>
                </a:solidFill>
              </a:rPr>
              <a:t>i</a:t>
            </a:r>
            <a:r>
              <a:rPr lang="en-US" sz="1700" dirty="0">
                <a:solidFill>
                  <a:schemeClr val="tx1"/>
                </a:solidFill>
              </a:rPr>
              <a:t> </a:t>
            </a:r>
            <a:r>
              <a:rPr lang="en-US" sz="1700" dirty="0" err="1">
                <a:solidFill>
                  <a:schemeClr val="tx1"/>
                </a:solidFill>
              </a:rPr>
              <a:t>ljudska</a:t>
            </a:r>
            <a:r>
              <a:rPr lang="en-US" sz="1700" dirty="0">
                <a:solidFill>
                  <a:schemeClr val="tx1"/>
                </a:solidFill>
              </a:rPr>
              <a:t> </a:t>
            </a:r>
            <a:r>
              <a:rPr lang="en-US" sz="1700" dirty="0" err="1">
                <a:solidFill>
                  <a:schemeClr val="tx1"/>
                </a:solidFill>
              </a:rPr>
              <a:t>migracija</a:t>
            </a:r>
            <a:r>
              <a:rPr lang="en-US" sz="1700" dirty="0">
                <a:solidFill>
                  <a:schemeClr val="tx1"/>
                </a:solidFill>
              </a:rPr>
              <a:t> </a:t>
            </a:r>
            <a:r>
              <a:rPr lang="en-US" sz="1700" dirty="0" err="1">
                <a:solidFill>
                  <a:schemeClr val="tx1"/>
                </a:solidFill>
              </a:rPr>
              <a:t>izazvana</a:t>
            </a:r>
            <a:r>
              <a:rPr lang="en-US" sz="1700" dirty="0">
                <a:solidFill>
                  <a:schemeClr val="tx1"/>
                </a:solidFill>
              </a:rPr>
              <a:t> </a:t>
            </a:r>
            <a:r>
              <a:rPr lang="en-US" sz="1700" dirty="0" err="1">
                <a:solidFill>
                  <a:schemeClr val="tx1"/>
                </a:solidFill>
              </a:rPr>
              <a:t>klimatskim</a:t>
            </a:r>
            <a:r>
              <a:rPr lang="en-US" sz="1700" dirty="0">
                <a:solidFill>
                  <a:schemeClr val="tx1"/>
                </a:solidFill>
              </a:rPr>
              <a:t> </a:t>
            </a:r>
            <a:r>
              <a:rPr lang="en-US" sz="1700" dirty="0" err="1">
                <a:solidFill>
                  <a:schemeClr val="tx1"/>
                </a:solidFill>
              </a:rPr>
              <a:t>promenama</a:t>
            </a:r>
            <a:r>
              <a:rPr lang="en-US" sz="1700" dirty="0">
                <a:solidFill>
                  <a:schemeClr val="tx1"/>
                </a:solidFill>
              </a:rPr>
              <a:t>.</a:t>
            </a:r>
          </a:p>
          <a:p>
            <a:pPr>
              <a:lnSpc>
                <a:spcPct val="110000"/>
              </a:lnSpc>
              <a:spcBef>
                <a:spcPts val="600"/>
              </a:spcBef>
              <a:spcAft>
                <a:spcPts val="1000"/>
              </a:spcAft>
              <a:buClr>
                <a:srgbClr val="00B050"/>
              </a:buClr>
              <a:buFont typeface="Wingdings" panose="05000000000000000000" pitchFamily="2" charset="2"/>
              <a:buChar char="Ø"/>
            </a:pPr>
            <a:r>
              <a:rPr lang="en-US" sz="1700" dirty="0" err="1">
                <a:solidFill>
                  <a:schemeClr val="tx1"/>
                </a:solidFill>
              </a:rPr>
              <a:t>Za</a:t>
            </a:r>
            <a:r>
              <a:rPr lang="en-US" sz="1700" dirty="0">
                <a:solidFill>
                  <a:schemeClr val="tx1"/>
                </a:solidFill>
              </a:rPr>
              <a:t> </a:t>
            </a:r>
            <a:r>
              <a:rPr lang="en-US" sz="1700" dirty="0" err="1">
                <a:solidFill>
                  <a:schemeClr val="tx1"/>
                </a:solidFill>
              </a:rPr>
              <a:t>maligne</a:t>
            </a:r>
            <a:r>
              <a:rPr lang="en-US" sz="1700" dirty="0">
                <a:solidFill>
                  <a:schemeClr val="tx1"/>
                </a:solidFill>
              </a:rPr>
              <a:t> </a:t>
            </a:r>
            <a:r>
              <a:rPr lang="en-US" sz="1700" dirty="0" err="1">
                <a:solidFill>
                  <a:schemeClr val="tx1"/>
                </a:solidFill>
              </a:rPr>
              <a:t>bolesti</a:t>
            </a:r>
            <a:r>
              <a:rPr lang="en-US" sz="1700" dirty="0">
                <a:solidFill>
                  <a:schemeClr val="tx1"/>
                </a:solidFill>
              </a:rPr>
              <a:t> </a:t>
            </a:r>
            <a:r>
              <a:rPr lang="en-US" sz="1700" dirty="0" err="1">
                <a:solidFill>
                  <a:schemeClr val="tx1"/>
                </a:solidFill>
              </a:rPr>
              <a:t>kože</a:t>
            </a:r>
            <a:r>
              <a:rPr lang="en-US" sz="1700" dirty="0">
                <a:solidFill>
                  <a:schemeClr val="tx1"/>
                </a:solidFill>
              </a:rPr>
              <a:t>, </a:t>
            </a:r>
            <a:r>
              <a:rPr lang="en-US" sz="1700" dirty="0" err="1">
                <a:solidFill>
                  <a:schemeClr val="tx1"/>
                </a:solidFill>
              </a:rPr>
              <a:t>glavni</a:t>
            </a:r>
            <a:r>
              <a:rPr lang="en-US" sz="1700" dirty="0">
                <a:solidFill>
                  <a:schemeClr val="tx1"/>
                </a:solidFill>
              </a:rPr>
              <a:t> </a:t>
            </a:r>
            <a:r>
              <a:rPr lang="en-US" sz="1700" dirty="0" err="1">
                <a:solidFill>
                  <a:schemeClr val="tx1"/>
                </a:solidFill>
              </a:rPr>
              <a:t>otežavajući</a:t>
            </a:r>
            <a:r>
              <a:rPr lang="en-US" sz="1700" dirty="0">
                <a:solidFill>
                  <a:schemeClr val="tx1"/>
                </a:solidFill>
              </a:rPr>
              <a:t> </a:t>
            </a:r>
            <a:r>
              <a:rPr lang="en-US" sz="1700" dirty="0" err="1">
                <a:solidFill>
                  <a:schemeClr val="tx1"/>
                </a:solidFill>
              </a:rPr>
              <a:t>faktori</a:t>
            </a:r>
            <a:r>
              <a:rPr lang="en-US" sz="1700" dirty="0">
                <a:solidFill>
                  <a:schemeClr val="tx1"/>
                </a:solidFill>
              </a:rPr>
              <a:t> </a:t>
            </a:r>
            <a:r>
              <a:rPr lang="en-US" sz="1700" dirty="0" err="1">
                <a:solidFill>
                  <a:schemeClr val="tx1"/>
                </a:solidFill>
              </a:rPr>
              <a:t>koji</a:t>
            </a:r>
            <a:r>
              <a:rPr lang="en-US" sz="1700" dirty="0">
                <a:solidFill>
                  <a:schemeClr val="tx1"/>
                </a:solidFill>
              </a:rPr>
              <a:t> </a:t>
            </a:r>
            <a:r>
              <a:rPr lang="en-US" sz="1700" dirty="0" err="1">
                <a:solidFill>
                  <a:schemeClr val="tx1"/>
                </a:solidFill>
              </a:rPr>
              <a:t>potiču</a:t>
            </a:r>
            <a:r>
              <a:rPr lang="en-US" sz="1700" dirty="0">
                <a:solidFill>
                  <a:schemeClr val="tx1"/>
                </a:solidFill>
              </a:rPr>
              <a:t> od </a:t>
            </a:r>
            <a:r>
              <a:rPr lang="en-US" sz="1700" dirty="0" err="1">
                <a:solidFill>
                  <a:schemeClr val="tx1"/>
                </a:solidFill>
              </a:rPr>
              <a:t>klimatskih</a:t>
            </a:r>
            <a:r>
              <a:rPr lang="en-US" sz="1700" dirty="0">
                <a:solidFill>
                  <a:schemeClr val="tx1"/>
                </a:solidFill>
              </a:rPr>
              <a:t> </a:t>
            </a:r>
            <a:r>
              <a:rPr lang="en-US" sz="1700" dirty="0" err="1">
                <a:solidFill>
                  <a:schemeClr val="tx1"/>
                </a:solidFill>
              </a:rPr>
              <a:t>promena</a:t>
            </a:r>
            <a:r>
              <a:rPr lang="en-US" sz="1700" dirty="0">
                <a:solidFill>
                  <a:schemeClr val="tx1"/>
                </a:solidFill>
              </a:rPr>
              <a:t> </a:t>
            </a:r>
            <a:r>
              <a:rPr lang="en-US" sz="1700" dirty="0" err="1">
                <a:solidFill>
                  <a:schemeClr val="tx1"/>
                </a:solidFill>
              </a:rPr>
              <a:t>su</a:t>
            </a:r>
            <a:r>
              <a:rPr lang="en-US" sz="1700" dirty="0">
                <a:solidFill>
                  <a:schemeClr val="tx1"/>
                </a:solidFill>
              </a:rPr>
              <a:t>: </a:t>
            </a:r>
            <a:r>
              <a:rPr lang="en-US" sz="1700" dirty="0" err="1">
                <a:solidFill>
                  <a:schemeClr val="tx1"/>
                </a:solidFill>
              </a:rPr>
              <a:t>prekomerna</a:t>
            </a:r>
            <a:r>
              <a:rPr lang="en-US" sz="1700" dirty="0">
                <a:solidFill>
                  <a:schemeClr val="tx1"/>
                </a:solidFill>
              </a:rPr>
              <a:t> </a:t>
            </a:r>
            <a:r>
              <a:rPr lang="en-US" sz="1700" dirty="0" err="1">
                <a:solidFill>
                  <a:schemeClr val="tx1"/>
                </a:solidFill>
              </a:rPr>
              <a:t>izloženost</a:t>
            </a:r>
            <a:r>
              <a:rPr lang="en-US" sz="1700" dirty="0">
                <a:solidFill>
                  <a:schemeClr val="tx1"/>
                </a:solidFill>
              </a:rPr>
              <a:t> UV </a:t>
            </a:r>
            <a:r>
              <a:rPr lang="en-US" sz="1700" dirty="0" err="1">
                <a:solidFill>
                  <a:schemeClr val="tx1"/>
                </a:solidFill>
              </a:rPr>
              <a:t>zrakama</a:t>
            </a:r>
            <a:r>
              <a:rPr lang="en-US" sz="1700" dirty="0">
                <a:solidFill>
                  <a:schemeClr val="tx1"/>
                </a:solidFill>
              </a:rPr>
              <a:t> </a:t>
            </a:r>
            <a:r>
              <a:rPr lang="en-US" sz="1700" dirty="0" err="1">
                <a:solidFill>
                  <a:schemeClr val="tx1"/>
                </a:solidFill>
              </a:rPr>
              <a:t>i</a:t>
            </a:r>
            <a:r>
              <a:rPr lang="en-US" sz="1700" dirty="0">
                <a:solidFill>
                  <a:schemeClr val="tx1"/>
                </a:solidFill>
              </a:rPr>
              <a:t> </a:t>
            </a:r>
            <a:r>
              <a:rPr lang="en-US" sz="1700" dirty="0" err="1">
                <a:solidFill>
                  <a:schemeClr val="tx1"/>
                </a:solidFill>
              </a:rPr>
              <a:t>zagađenje</a:t>
            </a:r>
            <a:r>
              <a:rPr lang="en-US" sz="1700" dirty="0">
                <a:solidFill>
                  <a:schemeClr val="tx1"/>
                </a:solidFill>
              </a:rPr>
              <a:t> </a:t>
            </a:r>
            <a:r>
              <a:rPr lang="en-US" sz="1700" dirty="0" err="1">
                <a:solidFill>
                  <a:schemeClr val="tx1"/>
                </a:solidFill>
              </a:rPr>
              <a:t>vazduha</a:t>
            </a:r>
            <a:r>
              <a:rPr lang="en-US" sz="1700" dirty="0">
                <a:solidFill>
                  <a:schemeClr val="tx1"/>
                </a:solidFill>
              </a:rPr>
              <a:t> </a:t>
            </a:r>
            <a:r>
              <a:rPr lang="en-US" sz="1700" dirty="0" err="1">
                <a:solidFill>
                  <a:schemeClr val="tx1"/>
                </a:solidFill>
              </a:rPr>
              <a:t>nano-česticama</a:t>
            </a:r>
            <a:r>
              <a:rPr lang="en-US" sz="1700" dirty="0" smtClean="0">
                <a:solidFill>
                  <a:schemeClr val="tx1"/>
                </a:solidFill>
              </a:rPr>
              <a:t>.</a:t>
            </a:r>
            <a:endParaRPr lang="en-GB" sz="1700" dirty="0">
              <a:solidFill>
                <a:schemeClr val="tx1"/>
              </a:solidFill>
            </a:endParaRPr>
          </a:p>
        </p:txBody>
      </p:sp>
    </p:spTree>
    <p:extLst>
      <p:ext uri="{BB962C8B-B14F-4D97-AF65-F5344CB8AC3E}">
        <p14:creationId xmlns:p14="http://schemas.microsoft.com/office/powerpoint/2010/main" val="4573900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91000" y="729000"/>
            <a:ext cx="11745000" cy="5625000"/>
          </a:xfrm>
        </p:spPr>
        <p:txBody>
          <a:bodyPr rtlCol="0">
            <a:normAutofit/>
          </a:bodyPr>
          <a:lstStyle/>
          <a:p>
            <a:pPr>
              <a:lnSpc>
                <a:spcPct val="120000"/>
              </a:lnSpc>
              <a:spcAft>
                <a:spcPts val="1000"/>
              </a:spcAft>
              <a:buClr>
                <a:srgbClr val="00B050"/>
              </a:buClr>
              <a:buFont typeface="Wingdings" panose="05000000000000000000" pitchFamily="2" charset="2"/>
              <a:buChar char="Ø"/>
            </a:pPr>
            <a:r>
              <a:rPr lang="en-US" sz="1800" dirty="0" err="1">
                <a:solidFill>
                  <a:schemeClr val="tx1"/>
                </a:solidFill>
              </a:rPr>
              <a:t>Često</a:t>
            </a:r>
            <a:r>
              <a:rPr lang="en-US" sz="1800" dirty="0">
                <a:solidFill>
                  <a:schemeClr val="tx1"/>
                </a:solidFill>
              </a:rPr>
              <a:t> </a:t>
            </a:r>
            <a:r>
              <a:rPr lang="en-US" sz="1800" dirty="0" err="1">
                <a:solidFill>
                  <a:schemeClr val="tx1"/>
                </a:solidFill>
              </a:rPr>
              <a:t>postoji</a:t>
            </a:r>
            <a:r>
              <a:rPr lang="en-US" sz="1800" dirty="0">
                <a:solidFill>
                  <a:schemeClr val="tx1"/>
                </a:solidFill>
              </a:rPr>
              <a:t> </a:t>
            </a:r>
            <a:r>
              <a:rPr lang="en-US" sz="1800" dirty="0" err="1">
                <a:solidFill>
                  <a:schemeClr val="tx1"/>
                </a:solidFill>
              </a:rPr>
              <a:t>složena</a:t>
            </a:r>
            <a:r>
              <a:rPr lang="en-US" sz="1800" dirty="0">
                <a:solidFill>
                  <a:schemeClr val="tx1"/>
                </a:solidFill>
              </a:rPr>
              <a:t> </a:t>
            </a:r>
            <a:r>
              <a:rPr lang="en-US" sz="1800" dirty="0" err="1">
                <a:solidFill>
                  <a:schemeClr val="tx1"/>
                </a:solidFill>
              </a:rPr>
              <a:t>interakcija</a:t>
            </a:r>
            <a:r>
              <a:rPr lang="en-US" sz="1800" dirty="0">
                <a:solidFill>
                  <a:schemeClr val="tx1"/>
                </a:solidFill>
              </a:rPr>
              <a:t> </a:t>
            </a:r>
            <a:r>
              <a:rPr lang="en-US" sz="1800" dirty="0" err="1">
                <a:solidFill>
                  <a:schemeClr val="tx1"/>
                </a:solidFill>
              </a:rPr>
              <a:t>između</a:t>
            </a:r>
            <a:r>
              <a:rPr lang="en-US" sz="1800" dirty="0">
                <a:solidFill>
                  <a:schemeClr val="tx1"/>
                </a:solidFill>
              </a:rPr>
              <a:t> </a:t>
            </a:r>
            <a:r>
              <a:rPr lang="en-US" sz="1800" dirty="0" err="1">
                <a:solidFill>
                  <a:schemeClr val="tx1"/>
                </a:solidFill>
              </a:rPr>
              <a:t>ovih</a:t>
            </a:r>
            <a:r>
              <a:rPr lang="en-US" sz="1800" dirty="0">
                <a:solidFill>
                  <a:schemeClr val="tx1"/>
                </a:solidFill>
              </a:rPr>
              <a:t> </a:t>
            </a:r>
            <a:r>
              <a:rPr lang="en-US" sz="1800" dirty="0" err="1">
                <a:solidFill>
                  <a:schemeClr val="tx1"/>
                </a:solidFill>
              </a:rPr>
              <a:t>različitih</a:t>
            </a:r>
            <a:r>
              <a:rPr lang="en-US" sz="1800" dirty="0">
                <a:solidFill>
                  <a:schemeClr val="tx1"/>
                </a:solidFill>
              </a:rPr>
              <a:t> </a:t>
            </a:r>
            <a:r>
              <a:rPr lang="en-US" sz="1800" dirty="0" err="1">
                <a:solidFill>
                  <a:schemeClr val="tx1"/>
                </a:solidFill>
              </a:rPr>
              <a:t>klimatskih</a:t>
            </a:r>
            <a:r>
              <a:rPr lang="en-US" sz="1800" dirty="0">
                <a:solidFill>
                  <a:schemeClr val="tx1"/>
                </a:solidFill>
              </a:rPr>
              <a:t> </a:t>
            </a:r>
            <a:r>
              <a:rPr lang="en-US" sz="1800" dirty="0" err="1">
                <a:solidFill>
                  <a:schemeClr val="tx1"/>
                </a:solidFill>
              </a:rPr>
              <a:t>opasnosti</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uzroka</a:t>
            </a:r>
            <a:r>
              <a:rPr lang="en-US" sz="1800" dirty="0">
                <a:solidFill>
                  <a:schemeClr val="tx1"/>
                </a:solidFill>
              </a:rPr>
              <a:t>/</a:t>
            </a:r>
            <a:r>
              <a:rPr lang="en-US" sz="1800" dirty="0" err="1">
                <a:solidFill>
                  <a:schemeClr val="tx1"/>
                </a:solidFill>
              </a:rPr>
              <a:t>okidača</a:t>
            </a:r>
            <a:r>
              <a:rPr lang="en-US" sz="1800" dirty="0">
                <a:solidFill>
                  <a:schemeClr val="tx1"/>
                </a:solidFill>
              </a:rPr>
              <a:t> </a:t>
            </a:r>
            <a:r>
              <a:rPr lang="en-US" sz="1800" dirty="0" err="1">
                <a:solidFill>
                  <a:schemeClr val="tx1"/>
                </a:solidFill>
              </a:rPr>
              <a:t>za</a:t>
            </a:r>
            <a:r>
              <a:rPr lang="en-US" sz="1800" dirty="0">
                <a:solidFill>
                  <a:schemeClr val="tx1"/>
                </a:solidFill>
              </a:rPr>
              <a:t> </a:t>
            </a:r>
            <a:r>
              <a:rPr lang="en-US" sz="1800" dirty="0" err="1">
                <a:solidFill>
                  <a:schemeClr val="tx1"/>
                </a:solidFill>
              </a:rPr>
              <a:t>datu</a:t>
            </a:r>
            <a:r>
              <a:rPr lang="en-US" sz="1800" dirty="0">
                <a:solidFill>
                  <a:schemeClr val="tx1"/>
                </a:solidFill>
              </a:rPr>
              <a:t> </a:t>
            </a:r>
            <a:r>
              <a:rPr lang="en-US" sz="1800" dirty="0" err="1">
                <a:solidFill>
                  <a:schemeClr val="tx1"/>
                </a:solidFill>
              </a:rPr>
              <a:t>bolest</a:t>
            </a:r>
            <a:r>
              <a:rPr lang="en-US" sz="1800" dirty="0">
                <a:solidFill>
                  <a:schemeClr val="tx1"/>
                </a:solidFill>
              </a:rPr>
              <a:t>.</a:t>
            </a:r>
          </a:p>
          <a:p>
            <a:pPr>
              <a:lnSpc>
                <a:spcPct val="120000"/>
              </a:lnSpc>
              <a:buClr>
                <a:srgbClr val="00B050"/>
              </a:buClr>
              <a:buFont typeface="Wingdings" panose="05000000000000000000" pitchFamily="2" charset="2"/>
              <a:buChar char="Ø"/>
            </a:pPr>
            <a:r>
              <a:rPr lang="en-US" sz="1800" dirty="0" err="1">
                <a:solidFill>
                  <a:schemeClr val="tx1"/>
                </a:solidFill>
              </a:rPr>
              <a:t>Prevencija</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ublažavanje</a:t>
            </a:r>
            <a:r>
              <a:rPr lang="en-US" sz="1800" dirty="0">
                <a:solidFill>
                  <a:schemeClr val="tx1"/>
                </a:solidFill>
              </a:rPr>
              <a:t> </a:t>
            </a:r>
            <a:r>
              <a:rPr lang="en-US" sz="1800" dirty="0" err="1">
                <a:solidFill>
                  <a:schemeClr val="tx1"/>
                </a:solidFill>
              </a:rPr>
              <a:t>alergija</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dermalnih</a:t>
            </a:r>
            <a:r>
              <a:rPr lang="en-US" sz="1800" dirty="0">
                <a:solidFill>
                  <a:schemeClr val="tx1"/>
                </a:solidFill>
              </a:rPr>
              <a:t> </a:t>
            </a:r>
            <a:r>
              <a:rPr lang="en-US" sz="1800" dirty="0" err="1">
                <a:solidFill>
                  <a:schemeClr val="tx1"/>
                </a:solidFill>
              </a:rPr>
              <a:t>bolesti</a:t>
            </a:r>
            <a:r>
              <a:rPr lang="en-US" sz="1800" dirty="0">
                <a:solidFill>
                  <a:schemeClr val="tx1"/>
                </a:solidFill>
              </a:rPr>
              <a:t> </a:t>
            </a:r>
            <a:r>
              <a:rPr lang="en-US" sz="1800" dirty="0" err="1">
                <a:solidFill>
                  <a:schemeClr val="tx1"/>
                </a:solidFill>
              </a:rPr>
              <a:t>izazvanih</a:t>
            </a:r>
            <a:r>
              <a:rPr lang="en-US" sz="1800" dirty="0">
                <a:solidFill>
                  <a:schemeClr val="tx1"/>
                </a:solidFill>
              </a:rPr>
              <a:t> </a:t>
            </a:r>
            <a:r>
              <a:rPr lang="en-US" sz="1800" dirty="0" err="1">
                <a:solidFill>
                  <a:schemeClr val="tx1"/>
                </a:solidFill>
              </a:rPr>
              <a:t>klimatskim</a:t>
            </a:r>
            <a:r>
              <a:rPr lang="en-US" sz="1800" dirty="0">
                <a:solidFill>
                  <a:schemeClr val="tx1"/>
                </a:solidFill>
              </a:rPr>
              <a:t> </a:t>
            </a:r>
            <a:r>
              <a:rPr lang="en-US" sz="1800" dirty="0" err="1">
                <a:solidFill>
                  <a:schemeClr val="tx1"/>
                </a:solidFill>
              </a:rPr>
              <a:t>promenama</a:t>
            </a:r>
            <a:r>
              <a:rPr lang="en-US" sz="1800" dirty="0">
                <a:solidFill>
                  <a:schemeClr val="tx1"/>
                </a:solidFill>
              </a:rPr>
              <a:t> se </a:t>
            </a:r>
            <a:r>
              <a:rPr lang="en-US" sz="1800" dirty="0" err="1">
                <a:solidFill>
                  <a:schemeClr val="tx1"/>
                </a:solidFill>
              </a:rPr>
              <a:t>zasnivaju</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ekološkim</a:t>
            </a:r>
            <a:r>
              <a:rPr lang="en-US" sz="1800" dirty="0">
                <a:solidFill>
                  <a:schemeClr val="tx1"/>
                </a:solidFill>
              </a:rPr>
              <a:t>, </a:t>
            </a:r>
            <a:r>
              <a:rPr lang="en-US" sz="1800" dirty="0" err="1">
                <a:solidFill>
                  <a:schemeClr val="tx1"/>
                </a:solidFill>
              </a:rPr>
              <a:t>društvenim</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tehnološkim</a:t>
            </a:r>
            <a:r>
              <a:rPr lang="en-US" sz="1800" dirty="0">
                <a:solidFill>
                  <a:schemeClr val="tx1"/>
                </a:solidFill>
              </a:rPr>
              <a:t> </a:t>
            </a:r>
            <a:r>
              <a:rPr lang="en-US" sz="1800" dirty="0" err="1">
                <a:solidFill>
                  <a:schemeClr val="tx1"/>
                </a:solidFill>
              </a:rPr>
              <a:t>metodama</a:t>
            </a:r>
            <a:r>
              <a:rPr lang="en-US" sz="1800" dirty="0">
                <a:solidFill>
                  <a:schemeClr val="tx1"/>
                </a:solidFill>
              </a:rPr>
              <a:t> </a:t>
            </a:r>
            <a:r>
              <a:rPr lang="en-US" sz="1800" dirty="0" err="1">
                <a:solidFill>
                  <a:schemeClr val="tx1"/>
                </a:solidFill>
              </a:rPr>
              <a:t>kontrole</a:t>
            </a:r>
            <a:r>
              <a:rPr lang="en-US" sz="1800" dirty="0">
                <a:solidFill>
                  <a:schemeClr val="tx1"/>
                </a:solidFill>
              </a:rPr>
              <a:t>, </a:t>
            </a:r>
            <a:r>
              <a:rPr lang="en-US" sz="1800" dirty="0" err="1">
                <a:solidFill>
                  <a:schemeClr val="tx1"/>
                </a:solidFill>
              </a:rPr>
              <a:t>uključujući</a:t>
            </a:r>
            <a:r>
              <a:rPr lang="en-US" sz="1800" dirty="0">
                <a:solidFill>
                  <a:schemeClr val="tx1"/>
                </a:solidFill>
              </a:rPr>
              <a:t>:</a:t>
            </a:r>
          </a:p>
          <a:p>
            <a:pPr marL="914400" lvl="1" indent="-457200">
              <a:lnSpc>
                <a:spcPct val="110000"/>
              </a:lnSpc>
              <a:spcAft>
                <a:spcPts val="1000"/>
              </a:spcAft>
              <a:buClr>
                <a:srgbClr val="0070C0"/>
              </a:buClr>
              <a:buFont typeface="+mj-lt"/>
              <a:buAutoNum type="arabicPeriod"/>
            </a:pPr>
            <a:r>
              <a:rPr lang="en-US" sz="1800" dirty="0" err="1">
                <a:solidFill>
                  <a:schemeClr val="tx1"/>
                </a:solidFill>
              </a:rPr>
              <a:t>Pažljivo</a:t>
            </a:r>
            <a:r>
              <a:rPr lang="en-US" sz="1800" dirty="0">
                <a:solidFill>
                  <a:schemeClr val="tx1"/>
                </a:solidFill>
              </a:rPr>
              <a:t> </a:t>
            </a:r>
            <a:r>
              <a:rPr lang="en-US" sz="1800" dirty="0" err="1">
                <a:solidFill>
                  <a:schemeClr val="tx1"/>
                </a:solidFill>
              </a:rPr>
              <a:t>upravljanje</a:t>
            </a:r>
            <a:r>
              <a:rPr lang="en-US" sz="1800" dirty="0">
                <a:solidFill>
                  <a:schemeClr val="tx1"/>
                </a:solidFill>
              </a:rPr>
              <a:t>/</a:t>
            </a:r>
            <a:r>
              <a:rPr lang="en-US" sz="1800" dirty="0" err="1">
                <a:solidFill>
                  <a:schemeClr val="tx1"/>
                </a:solidFill>
              </a:rPr>
              <a:t>kontrola</a:t>
            </a:r>
            <a:r>
              <a:rPr lang="en-US" sz="1800" dirty="0">
                <a:solidFill>
                  <a:schemeClr val="tx1"/>
                </a:solidFill>
              </a:rPr>
              <a:t> </a:t>
            </a:r>
            <a:r>
              <a:rPr lang="en-US" sz="1800" dirty="0" err="1">
                <a:solidFill>
                  <a:schemeClr val="tx1"/>
                </a:solidFill>
              </a:rPr>
              <a:t>flore</a:t>
            </a:r>
            <a:r>
              <a:rPr lang="en-US" sz="1800" dirty="0">
                <a:solidFill>
                  <a:schemeClr val="tx1"/>
                </a:solidFill>
              </a:rPr>
              <a:t> u </a:t>
            </a:r>
            <a:r>
              <a:rPr lang="en-US" sz="1800" dirty="0" err="1">
                <a:solidFill>
                  <a:schemeClr val="tx1"/>
                </a:solidFill>
              </a:rPr>
              <a:t>i</a:t>
            </a:r>
            <a:r>
              <a:rPr lang="en-US" sz="1800" dirty="0">
                <a:solidFill>
                  <a:schemeClr val="tx1"/>
                </a:solidFill>
              </a:rPr>
              <a:t> </a:t>
            </a:r>
            <a:r>
              <a:rPr lang="en-US" sz="1800" dirty="0" err="1">
                <a:solidFill>
                  <a:schemeClr val="tx1"/>
                </a:solidFill>
              </a:rPr>
              <a:t>oko</a:t>
            </a:r>
            <a:r>
              <a:rPr lang="en-US" sz="1800" dirty="0">
                <a:solidFill>
                  <a:schemeClr val="tx1"/>
                </a:solidFill>
              </a:rPr>
              <a:t> </a:t>
            </a:r>
            <a:r>
              <a:rPr lang="en-US" sz="1800" dirty="0" err="1">
                <a:solidFill>
                  <a:schemeClr val="tx1"/>
                </a:solidFill>
              </a:rPr>
              <a:t>veoma</a:t>
            </a:r>
            <a:r>
              <a:rPr lang="en-US" sz="1800" dirty="0">
                <a:solidFill>
                  <a:schemeClr val="tx1"/>
                </a:solidFill>
              </a:rPr>
              <a:t> </a:t>
            </a:r>
            <a:r>
              <a:rPr lang="en-US" sz="1800" dirty="0" err="1">
                <a:solidFill>
                  <a:schemeClr val="tx1"/>
                </a:solidFill>
              </a:rPr>
              <a:t>naseljenih</a:t>
            </a:r>
            <a:r>
              <a:rPr lang="en-US" sz="1800" dirty="0">
                <a:solidFill>
                  <a:schemeClr val="tx1"/>
                </a:solidFill>
              </a:rPr>
              <a:t> </a:t>
            </a:r>
            <a:r>
              <a:rPr lang="en-US" sz="1800" dirty="0" err="1">
                <a:solidFill>
                  <a:schemeClr val="tx1"/>
                </a:solidFill>
              </a:rPr>
              <a:t>područja</a:t>
            </a:r>
            <a:r>
              <a:rPr lang="en-US" sz="1800" dirty="0">
                <a:solidFill>
                  <a:schemeClr val="tx1"/>
                </a:solidFill>
              </a:rPr>
              <a:t>.</a:t>
            </a:r>
          </a:p>
          <a:p>
            <a:pPr marL="914400" lvl="1" indent="-457200">
              <a:lnSpc>
                <a:spcPct val="110000"/>
              </a:lnSpc>
              <a:spcAft>
                <a:spcPts val="1000"/>
              </a:spcAft>
              <a:buClr>
                <a:srgbClr val="0070C0"/>
              </a:buClr>
              <a:buFont typeface="+mj-lt"/>
              <a:buAutoNum type="arabicPeriod"/>
            </a:pPr>
            <a:r>
              <a:rPr lang="en-US" sz="1800" dirty="0" err="1">
                <a:solidFill>
                  <a:schemeClr val="tx1"/>
                </a:solidFill>
              </a:rPr>
              <a:t>Uklanjanje</a:t>
            </a:r>
            <a:r>
              <a:rPr lang="en-US" sz="1800" dirty="0">
                <a:solidFill>
                  <a:schemeClr val="tx1"/>
                </a:solidFill>
              </a:rPr>
              <a:t> </a:t>
            </a:r>
            <a:r>
              <a:rPr lang="en-US" sz="1800" dirty="0" err="1">
                <a:solidFill>
                  <a:schemeClr val="tx1"/>
                </a:solidFill>
              </a:rPr>
              <a:t>izvora</a:t>
            </a:r>
            <a:r>
              <a:rPr lang="en-US" sz="1800" dirty="0">
                <a:solidFill>
                  <a:schemeClr val="tx1"/>
                </a:solidFill>
              </a:rPr>
              <a:t> </a:t>
            </a:r>
            <a:r>
              <a:rPr lang="en-US" sz="1800" dirty="0" err="1">
                <a:solidFill>
                  <a:schemeClr val="tx1"/>
                </a:solidFill>
              </a:rPr>
              <a:t>zagađenja</a:t>
            </a:r>
            <a:r>
              <a:rPr lang="en-US" sz="1800" dirty="0">
                <a:solidFill>
                  <a:schemeClr val="tx1"/>
                </a:solidFill>
              </a:rPr>
              <a:t> </a:t>
            </a:r>
            <a:r>
              <a:rPr lang="en-US" sz="1800" dirty="0" err="1">
                <a:solidFill>
                  <a:schemeClr val="tx1"/>
                </a:solidFill>
              </a:rPr>
              <a:t>vazduha</a:t>
            </a:r>
            <a:r>
              <a:rPr lang="en-US" sz="1800" dirty="0">
                <a:solidFill>
                  <a:schemeClr val="tx1"/>
                </a:solidFill>
              </a:rPr>
              <a:t> </a:t>
            </a:r>
            <a:r>
              <a:rPr lang="en-US" sz="1800" dirty="0" err="1">
                <a:solidFill>
                  <a:schemeClr val="tx1"/>
                </a:solidFill>
              </a:rPr>
              <a:t>sagorevanjem</a:t>
            </a:r>
            <a:r>
              <a:rPr lang="en-US" sz="1800" dirty="0">
                <a:solidFill>
                  <a:schemeClr val="tx1"/>
                </a:solidFill>
              </a:rPr>
              <a:t> u </a:t>
            </a:r>
            <a:r>
              <a:rPr lang="en-US" sz="1800" dirty="0" err="1">
                <a:solidFill>
                  <a:schemeClr val="tx1"/>
                </a:solidFill>
              </a:rPr>
              <a:t>urbanim</a:t>
            </a:r>
            <a:r>
              <a:rPr lang="en-US" sz="1800" dirty="0">
                <a:solidFill>
                  <a:schemeClr val="tx1"/>
                </a:solidFill>
              </a:rPr>
              <a:t> </a:t>
            </a:r>
            <a:r>
              <a:rPr lang="en-US" sz="1800" dirty="0" err="1">
                <a:solidFill>
                  <a:schemeClr val="tx1"/>
                </a:solidFill>
              </a:rPr>
              <a:t>sredinama</a:t>
            </a:r>
            <a:r>
              <a:rPr lang="en-US" sz="1800" dirty="0">
                <a:solidFill>
                  <a:schemeClr val="tx1"/>
                </a:solidFill>
              </a:rPr>
              <a:t>.</a:t>
            </a:r>
          </a:p>
          <a:p>
            <a:pPr marL="914400" lvl="1" indent="-457200">
              <a:lnSpc>
                <a:spcPct val="110000"/>
              </a:lnSpc>
              <a:spcAft>
                <a:spcPts val="1000"/>
              </a:spcAft>
              <a:buClr>
                <a:srgbClr val="0070C0"/>
              </a:buClr>
              <a:buFont typeface="+mj-lt"/>
              <a:buAutoNum type="arabicPeriod"/>
            </a:pPr>
            <a:r>
              <a:rPr lang="en-US" sz="1800" dirty="0" err="1">
                <a:solidFill>
                  <a:schemeClr val="tx1"/>
                </a:solidFill>
              </a:rPr>
              <a:t>Nadzor</a:t>
            </a:r>
            <a:r>
              <a:rPr lang="en-US" sz="1800" dirty="0">
                <a:solidFill>
                  <a:schemeClr val="tx1"/>
                </a:solidFill>
              </a:rPr>
              <a:t>, </a:t>
            </a:r>
            <a:r>
              <a:rPr lang="en-US" sz="1800" dirty="0" err="1">
                <a:solidFill>
                  <a:schemeClr val="tx1"/>
                </a:solidFill>
              </a:rPr>
              <a:t>upravljanje</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kontrola</a:t>
            </a:r>
            <a:r>
              <a:rPr lang="en-US" sz="1800" dirty="0">
                <a:solidFill>
                  <a:schemeClr val="tx1"/>
                </a:solidFill>
              </a:rPr>
              <a:t> </a:t>
            </a:r>
            <a:r>
              <a:rPr lang="en-US" sz="1800" dirty="0" err="1">
                <a:solidFill>
                  <a:schemeClr val="tx1"/>
                </a:solidFill>
              </a:rPr>
              <a:t>vegetacije</a:t>
            </a:r>
            <a:r>
              <a:rPr lang="en-US" sz="1800" dirty="0">
                <a:solidFill>
                  <a:schemeClr val="tx1"/>
                </a:solidFill>
              </a:rPr>
              <a:t> u </a:t>
            </a:r>
            <a:r>
              <a:rPr lang="en-US" sz="1800" dirty="0" err="1">
                <a:solidFill>
                  <a:schemeClr val="tx1"/>
                </a:solidFill>
              </a:rPr>
              <a:t>ruralnim</a:t>
            </a:r>
            <a:r>
              <a:rPr lang="en-US" sz="1800" dirty="0">
                <a:solidFill>
                  <a:schemeClr val="tx1"/>
                </a:solidFill>
              </a:rPr>
              <a:t> </a:t>
            </a:r>
            <a:r>
              <a:rPr lang="en-US" sz="1800" dirty="0" err="1">
                <a:solidFill>
                  <a:schemeClr val="tx1"/>
                </a:solidFill>
              </a:rPr>
              <a:t>područjima</a:t>
            </a:r>
            <a:r>
              <a:rPr lang="en-US" sz="1800" dirty="0">
                <a:solidFill>
                  <a:schemeClr val="tx1"/>
                </a:solidFill>
              </a:rPr>
              <a:t> </a:t>
            </a:r>
            <a:r>
              <a:rPr lang="en-US" sz="1800" dirty="0" err="1">
                <a:solidFill>
                  <a:schemeClr val="tx1"/>
                </a:solidFill>
              </a:rPr>
              <a:t>radi</a:t>
            </a:r>
            <a:r>
              <a:rPr lang="en-US" sz="1800" dirty="0">
                <a:solidFill>
                  <a:schemeClr val="tx1"/>
                </a:solidFill>
              </a:rPr>
              <a:t> </a:t>
            </a:r>
            <a:r>
              <a:rPr lang="en-US" sz="1800" dirty="0" err="1">
                <a:solidFill>
                  <a:schemeClr val="tx1"/>
                </a:solidFill>
              </a:rPr>
              <a:t>sprečavanja</a:t>
            </a:r>
            <a:r>
              <a:rPr lang="en-US" sz="1800" dirty="0">
                <a:solidFill>
                  <a:schemeClr val="tx1"/>
                </a:solidFill>
              </a:rPr>
              <a:t> </a:t>
            </a:r>
            <a:r>
              <a:rPr lang="en-US" sz="1800" dirty="0" err="1">
                <a:solidFill>
                  <a:schemeClr val="tx1"/>
                </a:solidFill>
              </a:rPr>
              <a:t>šumskih</a:t>
            </a:r>
            <a:r>
              <a:rPr lang="en-US" sz="1800" dirty="0">
                <a:solidFill>
                  <a:schemeClr val="tx1"/>
                </a:solidFill>
              </a:rPr>
              <a:t> </a:t>
            </a:r>
            <a:r>
              <a:rPr lang="en-US" sz="1800" dirty="0" err="1">
                <a:solidFill>
                  <a:schemeClr val="tx1"/>
                </a:solidFill>
              </a:rPr>
              <a:t>požara</a:t>
            </a:r>
            <a:r>
              <a:rPr lang="en-US" sz="1800" dirty="0">
                <a:solidFill>
                  <a:schemeClr val="tx1"/>
                </a:solidFill>
              </a:rPr>
              <a:t>.</a:t>
            </a:r>
          </a:p>
          <a:p>
            <a:pPr marL="914400" lvl="1" indent="-457200">
              <a:lnSpc>
                <a:spcPct val="110000"/>
              </a:lnSpc>
              <a:spcAft>
                <a:spcPts val="1000"/>
              </a:spcAft>
              <a:buClr>
                <a:srgbClr val="0070C0"/>
              </a:buClr>
              <a:buFont typeface="+mj-lt"/>
              <a:buAutoNum type="arabicPeriod"/>
            </a:pPr>
            <a:r>
              <a:rPr lang="en-US" sz="1800" dirty="0" err="1">
                <a:solidFill>
                  <a:schemeClr val="tx1"/>
                </a:solidFill>
              </a:rPr>
              <a:t>Sprovođenje</a:t>
            </a:r>
            <a:r>
              <a:rPr lang="en-US" sz="1800" dirty="0">
                <a:solidFill>
                  <a:schemeClr val="tx1"/>
                </a:solidFill>
              </a:rPr>
              <a:t> </a:t>
            </a:r>
            <a:r>
              <a:rPr lang="en-US" sz="1800" dirty="0" err="1">
                <a:solidFill>
                  <a:schemeClr val="tx1"/>
                </a:solidFill>
              </a:rPr>
              <a:t>mera</a:t>
            </a:r>
            <a:r>
              <a:rPr lang="en-US" sz="1800" dirty="0">
                <a:solidFill>
                  <a:schemeClr val="tx1"/>
                </a:solidFill>
              </a:rPr>
              <a:t> </a:t>
            </a:r>
            <a:r>
              <a:rPr lang="en-US" sz="1800" dirty="0" err="1">
                <a:solidFill>
                  <a:schemeClr val="tx1"/>
                </a:solidFill>
              </a:rPr>
              <a:t>za</a:t>
            </a:r>
            <a:r>
              <a:rPr lang="en-US" sz="1800" dirty="0">
                <a:solidFill>
                  <a:schemeClr val="tx1"/>
                </a:solidFill>
              </a:rPr>
              <a:t> </a:t>
            </a:r>
            <a:r>
              <a:rPr lang="en-US" sz="1800" dirty="0" err="1">
                <a:solidFill>
                  <a:schemeClr val="tx1"/>
                </a:solidFill>
              </a:rPr>
              <a:t>upravljanje</a:t>
            </a:r>
            <a:r>
              <a:rPr lang="en-US" sz="1800" dirty="0">
                <a:solidFill>
                  <a:schemeClr val="tx1"/>
                </a:solidFill>
              </a:rPr>
              <a:t> </a:t>
            </a:r>
            <a:r>
              <a:rPr lang="en-US" sz="1800" dirty="0" err="1">
                <a:solidFill>
                  <a:schemeClr val="tx1"/>
                </a:solidFill>
              </a:rPr>
              <a:t>poplavama</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njihovo</a:t>
            </a:r>
            <a:r>
              <a:rPr lang="en-US" sz="1800" dirty="0">
                <a:solidFill>
                  <a:schemeClr val="tx1"/>
                </a:solidFill>
              </a:rPr>
              <a:t> </a:t>
            </a:r>
            <a:r>
              <a:rPr lang="en-US" sz="1800" dirty="0" err="1">
                <a:solidFill>
                  <a:schemeClr val="tx1"/>
                </a:solidFill>
              </a:rPr>
              <a:t>smanjenje</a:t>
            </a:r>
            <a:r>
              <a:rPr lang="en-US" sz="1800" dirty="0">
                <a:solidFill>
                  <a:schemeClr val="tx1"/>
                </a:solidFill>
              </a:rPr>
              <a:t>.</a:t>
            </a:r>
          </a:p>
          <a:p>
            <a:pPr marL="914400" lvl="1" indent="-457200">
              <a:lnSpc>
                <a:spcPct val="110000"/>
              </a:lnSpc>
              <a:spcAft>
                <a:spcPts val="1000"/>
              </a:spcAft>
              <a:buClr>
                <a:srgbClr val="0070C0"/>
              </a:buClr>
              <a:buFont typeface="+mj-lt"/>
              <a:buAutoNum type="arabicPeriod"/>
            </a:pPr>
            <a:r>
              <a:rPr lang="en-US" sz="1800" dirty="0" err="1">
                <a:solidFill>
                  <a:schemeClr val="tx1"/>
                </a:solidFill>
              </a:rPr>
              <a:t>Povećana</a:t>
            </a:r>
            <a:r>
              <a:rPr lang="en-US" sz="1800" dirty="0">
                <a:solidFill>
                  <a:schemeClr val="tx1"/>
                </a:solidFill>
              </a:rPr>
              <a:t> </a:t>
            </a:r>
            <a:r>
              <a:rPr lang="en-US" sz="1800" dirty="0" err="1">
                <a:solidFill>
                  <a:schemeClr val="tx1"/>
                </a:solidFill>
              </a:rPr>
              <a:t>svest</a:t>
            </a:r>
            <a:r>
              <a:rPr lang="en-US" sz="1800" dirty="0">
                <a:solidFill>
                  <a:schemeClr val="tx1"/>
                </a:solidFill>
              </a:rPr>
              <a:t> </a:t>
            </a:r>
            <a:r>
              <a:rPr lang="en-US" sz="1800" dirty="0" err="1">
                <a:solidFill>
                  <a:schemeClr val="tx1"/>
                </a:solidFill>
              </a:rPr>
              <a:t>javnosti</a:t>
            </a:r>
            <a:r>
              <a:rPr lang="en-US" sz="1800" dirty="0">
                <a:solidFill>
                  <a:schemeClr val="tx1"/>
                </a:solidFill>
              </a:rPr>
              <a:t> o </a:t>
            </a:r>
            <a:r>
              <a:rPr lang="en-US" sz="1800" dirty="0" err="1">
                <a:solidFill>
                  <a:schemeClr val="tx1"/>
                </a:solidFill>
              </a:rPr>
              <a:t>uzrocima</a:t>
            </a:r>
            <a:r>
              <a:rPr lang="en-US" sz="1800" dirty="0">
                <a:solidFill>
                  <a:schemeClr val="tx1"/>
                </a:solidFill>
              </a:rPr>
              <a:t> </a:t>
            </a:r>
            <a:r>
              <a:rPr lang="en-US" sz="1800" dirty="0" err="1">
                <a:solidFill>
                  <a:schemeClr val="tx1"/>
                </a:solidFill>
              </a:rPr>
              <a:t>alergija</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kožnih</a:t>
            </a:r>
            <a:r>
              <a:rPr lang="en-US" sz="1800" dirty="0">
                <a:solidFill>
                  <a:schemeClr val="tx1"/>
                </a:solidFill>
              </a:rPr>
              <a:t> </a:t>
            </a:r>
            <a:r>
              <a:rPr lang="en-US" sz="1800" dirty="0" err="1">
                <a:solidFill>
                  <a:schemeClr val="tx1"/>
                </a:solidFill>
              </a:rPr>
              <a:t>bolesti</a:t>
            </a:r>
            <a:r>
              <a:rPr lang="en-US" sz="1800" dirty="0">
                <a:solidFill>
                  <a:schemeClr val="tx1"/>
                </a:solidFill>
              </a:rPr>
              <a:t>, </a:t>
            </a:r>
            <a:r>
              <a:rPr lang="en-US" sz="1800" dirty="0" err="1">
                <a:solidFill>
                  <a:schemeClr val="tx1"/>
                </a:solidFill>
              </a:rPr>
              <a:t>prevenciji</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lečenju</a:t>
            </a:r>
            <a:r>
              <a:rPr lang="en-US" sz="1800" dirty="0">
                <a:solidFill>
                  <a:schemeClr val="tx1"/>
                </a:solidFill>
              </a:rPr>
              <a:t>.</a:t>
            </a:r>
          </a:p>
          <a:p>
            <a:pPr marL="914400" lvl="1" indent="-457200">
              <a:lnSpc>
                <a:spcPct val="110000"/>
              </a:lnSpc>
              <a:spcAft>
                <a:spcPts val="1000"/>
              </a:spcAft>
              <a:buClr>
                <a:srgbClr val="0070C0"/>
              </a:buClr>
              <a:buFont typeface="+mj-lt"/>
              <a:buAutoNum type="arabicPeriod"/>
            </a:pPr>
            <a:r>
              <a:rPr lang="en-US" sz="1800" dirty="0" err="1">
                <a:solidFill>
                  <a:schemeClr val="tx1"/>
                </a:solidFill>
              </a:rPr>
              <a:t>Efikasne</a:t>
            </a:r>
            <a:r>
              <a:rPr lang="en-US" sz="1800" dirty="0">
                <a:solidFill>
                  <a:schemeClr val="tx1"/>
                </a:solidFill>
              </a:rPr>
              <a:t> </a:t>
            </a:r>
            <a:r>
              <a:rPr lang="en-US" sz="1800" dirty="0" err="1">
                <a:solidFill>
                  <a:schemeClr val="tx1"/>
                </a:solidFill>
              </a:rPr>
              <a:t>kontrole</a:t>
            </a:r>
            <a:r>
              <a:rPr lang="en-US" sz="1800" dirty="0">
                <a:solidFill>
                  <a:schemeClr val="tx1"/>
                </a:solidFill>
              </a:rPr>
              <a:t> </a:t>
            </a:r>
            <a:r>
              <a:rPr lang="en-US" sz="1800" dirty="0" err="1">
                <a:solidFill>
                  <a:schemeClr val="tx1"/>
                </a:solidFill>
              </a:rPr>
              <a:t>putovanja</a:t>
            </a:r>
            <a:r>
              <a:rPr lang="en-US" sz="1800" dirty="0">
                <a:solidFill>
                  <a:schemeClr val="tx1"/>
                </a:solidFill>
              </a:rPr>
              <a:t> </a:t>
            </a:r>
            <a:r>
              <a:rPr lang="en-US" sz="1800" dirty="0" err="1">
                <a:solidFill>
                  <a:schemeClr val="tx1"/>
                </a:solidFill>
              </a:rPr>
              <a:t>ljudi</a:t>
            </a:r>
            <a:r>
              <a:rPr lang="en-US" sz="1800" dirty="0">
                <a:solidFill>
                  <a:schemeClr val="tx1"/>
                </a:solidFill>
              </a:rPr>
              <a:t> </a:t>
            </a:r>
            <a:r>
              <a:rPr lang="en-US" sz="1800" dirty="0" err="1">
                <a:solidFill>
                  <a:schemeClr val="tx1"/>
                </a:solidFill>
              </a:rPr>
              <a:t>koji</a:t>
            </a:r>
            <a:r>
              <a:rPr lang="en-US" sz="1800" dirty="0">
                <a:solidFill>
                  <a:schemeClr val="tx1"/>
                </a:solidFill>
              </a:rPr>
              <a:t> </a:t>
            </a:r>
            <a:r>
              <a:rPr lang="en-US" sz="1800" dirty="0" err="1">
                <a:solidFill>
                  <a:schemeClr val="tx1"/>
                </a:solidFill>
              </a:rPr>
              <a:t>migriraju</a:t>
            </a:r>
            <a:r>
              <a:rPr lang="en-US" sz="1800" dirty="0">
                <a:solidFill>
                  <a:schemeClr val="tx1"/>
                </a:solidFill>
              </a:rPr>
              <a:t>/</a:t>
            </a:r>
            <a:r>
              <a:rPr lang="en-US" sz="1800" dirty="0" err="1">
                <a:solidFill>
                  <a:schemeClr val="tx1"/>
                </a:solidFill>
              </a:rPr>
              <a:t>putuju</a:t>
            </a:r>
            <a:r>
              <a:rPr lang="en-US" sz="1800" dirty="0">
                <a:solidFill>
                  <a:schemeClr val="tx1"/>
                </a:solidFill>
              </a:rPr>
              <a:t> </a:t>
            </a:r>
            <a:r>
              <a:rPr lang="en-US" sz="1800" dirty="0" err="1">
                <a:solidFill>
                  <a:schemeClr val="tx1"/>
                </a:solidFill>
              </a:rPr>
              <a:t>iz</a:t>
            </a:r>
            <a:r>
              <a:rPr lang="en-US" sz="1800" dirty="0">
                <a:solidFill>
                  <a:schemeClr val="tx1"/>
                </a:solidFill>
              </a:rPr>
              <a:t> </a:t>
            </a:r>
            <a:r>
              <a:rPr lang="en-US" sz="1800" dirty="0" err="1">
                <a:solidFill>
                  <a:schemeClr val="tx1"/>
                </a:solidFill>
              </a:rPr>
              <a:t>područja</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endemskim</a:t>
            </a:r>
            <a:r>
              <a:rPr lang="en-US" sz="1800" dirty="0">
                <a:solidFill>
                  <a:schemeClr val="tx1"/>
                </a:solidFill>
              </a:rPr>
              <a:t> </a:t>
            </a:r>
            <a:r>
              <a:rPr lang="en-US" sz="1800" dirty="0" err="1">
                <a:solidFill>
                  <a:schemeClr val="tx1"/>
                </a:solidFill>
              </a:rPr>
              <a:t>zaraznim</a:t>
            </a:r>
            <a:r>
              <a:rPr lang="en-US" sz="1800" dirty="0">
                <a:solidFill>
                  <a:schemeClr val="tx1"/>
                </a:solidFill>
              </a:rPr>
              <a:t> </a:t>
            </a:r>
            <a:r>
              <a:rPr lang="en-US" sz="1800" dirty="0" err="1">
                <a:solidFill>
                  <a:schemeClr val="tx1"/>
                </a:solidFill>
              </a:rPr>
              <a:t>bolestima</a:t>
            </a:r>
            <a:r>
              <a:rPr lang="en-US" sz="1800" dirty="0">
                <a:solidFill>
                  <a:schemeClr val="tx1"/>
                </a:solidFill>
              </a:rPr>
              <a:t> </a:t>
            </a:r>
            <a:r>
              <a:rPr lang="en-US" sz="1800" dirty="0" err="1">
                <a:solidFill>
                  <a:schemeClr val="tx1"/>
                </a:solidFill>
              </a:rPr>
              <a:t>kože</a:t>
            </a:r>
            <a:r>
              <a:rPr lang="en-US" sz="1800" dirty="0">
                <a:solidFill>
                  <a:schemeClr val="tx1"/>
                </a:solidFill>
              </a:rPr>
              <a:t>.</a:t>
            </a:r>
          </a:p>
          <a:p>
            <a:pPr marL="914400" lvl="1" indent="-457200">
              <a:lnSpc>
                <a:spcPct val="110000"/>
              </a:lnSpc>
              <a:spcAft>
                <a:spcPts val="1000"/>
              </a:spcAft>
              <a:buClr>
                <a:srgbClr val="0070C0"/>
              </a:buClr>
              <a:buFont typeface="+mj-lt"/>
              <a:buAutoNum type="arabicPeriod"/>
            </a:pPr>
            <a:r>
              <a:rPr lang="en-US" sz="1800" dirty="0" err="1">
                <a:solidFill>
                  <a:schemeClr val="tx1"/>
                </a:solidFill>
              </a:rPr>
              <a:t>Automatizovane</a:t>
            </a:r>
            <a:r>
              <a:rPr lang="en-US" sz="1800" dirty="0">
                <a:solidFill>
                  <a:schemeClr val="tx1"/>
                </a:solidFill>
              </a:rPr>
              <a:t> </a:t>
            </a:r>
            <a:r>
              <a:rPr lang="en-US" sz="1800" dirty="0" err="1">
                <a:solidFill>
                  <a:schemeClr val="tx1"/>
                </a:solidFill>
              </a:rPr>
              <a:t>metode</a:t>
            </a:r>
            <a:r>
              <a:rPr lang="en-US" sz="1800" dirty="0">
                <a:solidFill>
                  <a:schemeClr val="tx1"/>
                </a:solidFill>
              </a:rPr>
              <a:t> </a:t>
            </a:r>
            <a:r>
              <a:rPr lang="en-US" sz="1800" dirty="0" err="1">
                <a:solidFill>
                  <a:schemeClr val="tx1"/>
                </a:solidFill>
              </a:rPr>
              <a:t>praćenja</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poboljšani</a:t>
            </a:r>
            <a:r>
              <a:rPr lang="en-US" sz="1800" dirty="0">
                <a:solidFill>
                  <a:schemeClr val="tx1"/>
                </a:solidFill>
              </a:rPr>
              <a:t> </a:t>
            </a:r>
            <a:r>
              <a:rPr lang="en-US" sz="1800" dirty="0" err="1">
                <a:solidFill>
                  <a:schemeClr val="tx1"/>
                </a:solidFill>
              </a:rPr>
              <a:t>prediktivni</a:t>
            </a:r>
            <a:r>
              <a:rPr lang="en-US" sz="1800" dirty="0">
                <a:solidFill>
                  <a:schemeClr val="tx1"/>
                </a:solidFill>
              </a:rPr>
              <a:t> </a:t>
            </a:r>
            <a:r>
              <a:rPr lang="en-US" sz="1800" dirty="0" err="1">
                <a:solidFill>
                  <a:schemeClr val="tx1"/>
                </a:solidFill>
              </a:rPr>
              <a:t>atmosferski</a:t>
            </a:r>
            <a:r>
              <a:rPr lang="en-US" sz="1800" dirty="0">
                <a:solidFill>
                  <a:schemeClr val="tx1"/>
                </a:solidFill>
              </a:rPr>
              <a:t> </a:t>
            </a:r>
            <a:r>
              <a:rPr lang="en-US" sz="1800" dirty="0" err="1">
                <a:solidFill>
                  <a:schemeClr val="tx1"/>
                </a:solidFill>
              </a:rPr>
              <a:t>modeli</a:t>
            </a:r>
            <a:r>
              <a:rPr lang="en-US" sz="1800" dirty="0">
                <a:solidFill>
                  <a:schemeClr val="tx1"/>
                </a:solidFill>
              </a:rPr>
              <a:t> </a:t>
            </a:r>
            <a:r>
              <a:rPr lang="en-US" sz="1800" dirty="0" err="1">
                <a:solidFill>
                  <a:schemeClr val="tx1"/>
                </a:solidFill>
              </a:rPr>
              <a:t>za</a:t>
            </a:r>
            <a:r>
              <a:rPr lang="en-US" sz="1800" dirty="0">
                <a:solidFill>
                  <a:schemeClr val="tx1"/>
                </a:solidFill>
              </a:rPr>
              <a:t> </a:t>
            </a:r>
            <a:r>
              <a:rPr lang="en-US" sz="1800" dirty="0" err="1">
                <a:solidFill>
                  <a:schemeClr val="tx1"/>
                </a:solidFill>
              </a:rPr>
              <a:t>aeroalergene</a:t>
            </a:r>
            <a:r>
              <a:rPr lang="en-US" sz="1800" dirty="0">
                <a:solidFill>
                  <a:schemeClr val="tx1"/>
                </a:solidFill>
              </a:rPr>
              <a:t>.</a:t>
            </a:r>
          </a:p>
          <a:p>
            <a:pPr marL="914400" lvl="1" indent="-457200">
              <a:lnSpc>
                <a:spcPct val="110000"/>
              </a:lnSpc>
              <a:spcAft>
                <a:spcPts val="1000"/>
              </a:spcAft>
              <a:buClr>
                <a:srgbClr val="0070C0"/>
              </a:buClr>
              <a:buFont typeface="+mj-lt"/>
              <a:buAutoNum type="arabicPeriod"/>
            </a:pPr>
            <a:r>
              <a:rPr lang="en-US" sz="1800" dirty="0" err="1">
                <a:solidFill>
                  <a:schemeClr val="tx1"/>
                </a:solidFill>
              </a:rPr>
              <a:t>Razvoj</a:t>
            </a:r>
            <a:r>
              <a:rPr lang="en-US" sz="1800" dirty="0">
                <a:solidFill>
                  <a:schemeClr val="tx1"/>
                </a:solidFill>
              </a:rPr>
              <a:t> </a:t>
            </a:r>
            <a:r>
              <a:rPr lang="en-US" sz="1800" dirty="0" err="1">
                <a:solidFill>
                  <a:schemeClr val="tx1"/>
                </a:solidFill>
              </a:rPr>
              <a:t>imunoterapije</a:t>
            </a:r>
            <a:r>
              <a:rPr lang="en-US" sz="1800" dirty="0">
                <a:solidFill>
                  <a:schemeClr val="tx1"/>
                </a:solidFill>
              </a:rPr>
              <a:t>, </a:t>
            </a:r>
            <a:r>
              <a:rPr lang="en-US" sz="1800" dirty="0" err="1">
                <a:solidFill>
                  <a:schemeClr val="tx1"/>
                </a:solidFill>
              </a:rPr>
              <a:t>bakterioterapije</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vakcina</a:t>
            </a:r>
            <a:r>
              <a:rPr lang="en-US" sz="1800" dirty="0">
                <a:solidFill>
                  <a:schemeClr val="tx1"/>
                </a:solidFill>
              </a:rPr>
              <a:t> </a:t>
            </a:r>
            <a:r>
              <a:rPr lang="en-US" sz="1800" dirty="0" err="1">
                <a:solidFill>
                  <a:schemeClr val="tx1"/>
                </a:solidFill>
              </a:rPr>
              <a:t>specifičnih</a:t>
            </a:r>
            <a:r>
              <a:rPr lang="en-US" sz="1800" dirty="0">
                <a:solidFill>
                  <a:schemeClr val="tx1"/>
                </a:solidFill>
              </a:rPr>
              <a:t> </a:t>
            </a:r>
            <a:r>
              <a:rPr lang="en-US" sz="1800" dirty="0" err="1">
                <a:solidFill>
                  <a:schemeClr val="tx1"/>
                </a:solidFill>
              </a:rPr>
              <a:t>za</a:t>
            </a:r>
            <a:r>
              <a:rPr lang="en-US" sz="1800" dirty="0">
                <a:solidFill>
                  <a:schemeClr val="tx1"/>
                </a:solidFill>
              </a:rPr>
              <a:t> </a:t>
            </a:r>
            <a:r>
              <a:rPr lang="en-US" sz="1800" dirty="0" err="1">
                <a:solidFill>
                  <a:schemeClr val="tx1"/>
                </a:solidFill>
              </a:rPr>
              <a:t>alergene</a:t>
            </a:r>
            <a:r>
              <a:rPr lang="en-US" sz="1800" dirty="0" smtClean="0">
                <a:solidFill>
                  <a:schemeClr val="tx1"/>
                </a:solidFill>
              </a:rPr>
              <a:t>.</a:t>
            </a:r>
            <a:endParaRPr lang="en-US" sz="1800" dirty="0">
              <a:solidFill>
                <a:schemeClr val="tx1"/>
              </a:solidFill>
            </a:endParaRPr>
          </a:p>
        </p:txBody>
      </p:sp>
      <p:sp>
        <p:nvSpPr>
          <p:cNvPr id="4" name="Cím 1"/>
          <p:cNvSpPr>
            <a:spLocks noGrp="1"/>
          </p:cNvSpPr>
          <p:nvPr>
            <p:ph type="title"/>
          </p:nvPr>
        </p:nvSpPr>
        <p:spPr>
          <a:xfrm>
            <a:off x="2230311" y="118174"/>
            <a:ext cx="5710690" cy="549635"/>
          </a:xfrm>
        </p:spPr>
        <p:txBody>
          <a:bodyPr rtlCol="0">
            <a:normAutofit/>
          </a:bodyPr>
          <a:lstStyle/>
          <a:p>
            <a:pPr algn="ctr"/>
            <a:r>
              <a:rPr lang="en-US" sz="2800" dirty="0" err="1" smtClean="0">
                <a:solidFill>
                  <a:schemeClr val="tx1"/>
                </a:solidFill>
              </a:rPr>
              <a:t>Ključne</a:t>
            </a:r>
            <a:r>
              <a:rPr lang="en-US" sz="2800" dirty="0" smtClean="0">
                <a:solidFill>
                  <a:schemeClr val="tx1"/>
                </a:solidFill>
              </a:rPr>
              <a:t> </a:t>
            </a:r>
            <a:r>
              <a:rPr lang="en-US" sz="2800" dirty="0" err="1">
                <a:solidFill>
                  <a:schemeClr val="tx1"/>
                </a:solidFill>
              </a:rPr>
              <a:t>poruke</a:t>
            </a:r>
            <a:endParaRPr lang="hu-HU" sz="2800" dirty="0">
              <a:solidFill>
                <a:schemeClr val="tx1"/>
              </a:solidFill>
            </a:endParaRPr>
          </a:p>
        </p:txBody>
      </p:sp>
    </p:spTree>
    <p:extLst>
      <p:ext uri="{BB962C8B-B14F-4D97-AF65-F5344CB8AC3E}">
        <p14:creationId xmlns:p14="http://schemas.microsoft.com/office/powerpoint/2010/main" val="2737249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sp>
        <p:nvSpPr>
          <p:cNvPr id="886" name="Google Shape;886;p53"/>
          <p:cNvSpPr txBox="1">
            <a:spLocks noGrp="1"/>
          </p:cNvSpPr>
          <p:nvPr>
            <p:ph type="title"/>
          </p:nvPr>
        </p:nvSpPr>
        <p:spPr>
          <a:xfrm>
            <a:off x="375000" y="279000"/>
            <a:ext cx="11294327" cy="549635"/>
          </a:xfrm>
          <a:prstGeom prst="rect">
            <a:avLst/>
          </a:prstGeom>
          <a:noFill/>
          <a:ln>
            <a:noFill/>
          </a:ln>
        </p:spPr>
        <p:txBody>
          <a:bodyPr spcFirstLastPara="1" wrap="square" lIns="91425" tIns="45700" rIns="91425" bIns="45700" anchor="ctr" anchorCtr="0">
            <a:normAutofit/>
          </a:bodyPr>
          <a:lstStyle/>
          <a:p>
            <a:pPr marL="0" lvl="0" indent="0" rtl="0">
              <a:lnSpc>
                <a:spcPct val="90000"/>
              </a:lnSpc>
              <a:spcBef>
                <a:spcPts val="0"/>
              </a:spcBef>
              <a:spcAft>
                <a:spcPts val="0"/>
              </a:spcAft>
              <a:buClr>
                <a:schemeClr val="dk1"/>
              </a:buClr>
              <a:buSzPts val="2800"/>
              <a:buFont typeface="Calibri"/>
              <a:buNone/>
            </a:pPr>
            <a:r>
              <a:rPr lang="en-US" sz="3200" b="1" dirty="0" err="1" smtClean="0">
                <a:solidFill>
                  <a:schemeClr val="dk1"/>
                </a:solidFill>
              </a:rPr>
              <a:t>Testirajte</a:t>
            </a:r>
            <a:r>
              <a:rPr lang="en-US" sz="3200" b="1" dirty="0" smtClean="0">
                <a:solidFill>
                  <a:schemeClr val="dk1"/>
                </a:solidFill>
              </a:rPr>
              <a:t> </a:t>
            </a:r>
            <a:r>
              <a:rPr lang="en-US" sz="3200" b="1" dirty="0" err="1">
                <a:solidFill>
                  <a:schemeClr val="dk1"/>
                </a:solidFill>
              </a:rPr>
              <a:t>svoje</a:t>
            </a:r>
            <a:r>
              <a:rPr lang="en-US" sz="3200" b="1" dirty="0">
                <a:solidFill>
                  <a:schemeClr val="dk1"/>
                </a:solidFill>
              </a:rPr>
              <a:t> </a:t>
            </a:r>
            <a:r>
              <a:rPr lang="en-US" sz="3200" b="1" dirty="0" err="1">
                <a:solidFill>
                  <a:schemeClr val="dk1"/>
                </a:solidFill>
              </a:rPr>
              <a:t>znanje</a:t>
            </a:r>
            <a:r>
              <a:rPr lang="en-US" sz="3200" b="1" dirty="0">
                <a:solidFill>
                  <a:schemeClr val="dk1"/>
                </a:solidFill>
              </a:rPr>
              <a:t> </a:t>
            </a:r>
            <a:endParaRPr sz="3200" b="1" dirty="0">
              <a:solidFill>
                <a:schemeClr val="dk1"/>
              </a:solidFill>
            </a:endParaRPr>
          </a:p>
        </p:txBody>
      </p:sp>
      <p:sp>
        <p:nvSpPr>
          <p:cNvPr id="887" name="Google Shape;887;p53"/>
          <p:cNvSpPr txBox="1">
            <a:spLocks noGrp="1"/>
          </p:cNvSpPr>
          <p:nvPr>
            <p:ph type="body" idx="1"/>
          </p:nvPr>
        </p:nvSpPr>
        <p:spPr>
          <a:xfrm>
            <a:off x="606000" y="954000"/>
            <a:ext cx="11340000" cy="5490000"/>
          </a:xfrm>
          <a:prstGeom prst="rect">
            <a:avLst/>
          </a:prstGeom>
          <a:noFill/>
          <a:ln>
            <a:noFill/>
          </a:ln>
        </p:spPr>
        <p:txBody>
          <a:bodyPr spcFirstLastPara="1" wrap="square" lIns="91425" tIns="45700" rIns="91425" bIns="45700" anchor="t" anchorCtr="0">
            <a:normAutofit fontScale="92500" lnSpcReduction="10000"/>
          </a:bodyPr>
          <a:lstStyle/>
          <a:p>
            <a:pPr marL="266700" lvl="0" indent="-266700" algn="just" rtl="0">
              <a:lnSpc>
                <a:spcPct val="110000"/>
              </a:lnSpc>
              <a:spcBef>
                <a:spcPts val="1000"/>
              </a:spcBef>
              <a:spcAft>
                <a:spcPts val="1000"/>
              </a:spcAft>
              <a:buClrTx/>
              <a:buSzPts val="2000"/>
              <a:buFont typeface="Calibri"/>
              <a:buAutoNum type="arabicPeriod"/>
            </a:pPr>
            <a:r>
              <a:rPr lang="en-US" sz="2000" dirty="0" smtClean="0">
                <a:solidFill>
                  <a:schemeClr val="dk1"/>
                </a:solidFill>
              </a:rPr>
              <a:t>Koji </a:t>
            </a:r>
            <a:r>
              <a:rPr lang="en-US" sz="2000" dirty="0" err="1">
                <a:solidFill>
                  <a:schemeClr val="dk1"/>
                </a:solidFill>
              </a:rPr>
              <a:t>su</a:t>
            </a:r>
            <a:r>
              <a:rPr lang="en-US" sz="2000" dirty="0">
                <a:solidFill>
                  <a:schemeClr val="dk1"/>
                </a:solidFill>
              </a:rPr>
              <a:t> </a:t>
            </a:r>
            <a:r>
              <a:rPr lang="en-US" sz="2000" dirty="0" err="1">
                <a:solidFill>
                  <a:schemeClr val="dk1"/>
                </a:solidFill>
              </a:rPr>
              <a:t>glavni</a:t>
            </a:r>
            <a:r>
              <a:rPr lang="en-US" sz="2000" dirty="0">
                <a:solidFill>
                  <a:schemeClr val="dk1"/>
                </a:solidFill>
              </a:rPr>
              <a:t> </a:t>
            </a:r>
            <a:r>
              <a:rPr lang="en-US" sz="2000" dirty="0" err="1">
                <a:solidFill>
                  <a:schemeClr val="dk1"/>
                </a:solidFill>
              </a:rPr>
              <a:t>efekti</a:t>
            </a:r>
            <a:r>
              <a:rPr lang="en-US" sz="2000" dirty="0">
                <a:solidFill>
                  <a:schemeClr val="dk1"/>
                </a:solidFill>
              </a:rPr>
              <a:t> (a) </a:t>
            </a:r>
            <a:r>
              <a:rPr lang="en-US" sz="2000" dirty="0" err="1">
                <a:solidFill>
                  <a:schemeClr val="dk1"/>
                </a:solidFill>
              </a:rPr>
              <a:t>alergija</a:t>
            </a:r>
            <a:r>
              <a:rPr lang="en-US" sz="2000" dirty="0">
                <a:solidFill>
                  <a:schemeClr val="dk1"/>
                </a:solidFill>
              </a:rPr>
              <a:t> </a:t>
            </a:r>
            <a:r>
              <a:rPr lang="en-US" sz="2000" dirty="0" err="1">
                <a:solidFill>
                  <a:schemeClr val="dk1"/>
                </a:solidFill>
              </a:rPr>
              <a:t>i</a:t>
            </a:r>
            <a:r>
              <a:rPr lang="en-US" sz="2000" dirty="0">
                <a:solidFill>
                  <a:schemeClr val="dk1"/>
                </a:solidFill>
              </a:rPr>
              <a:t> (b) </a:t>
            </a:r>
            <a:r>
              <a:rPr lang="en-US" sz="2000" dirty="0" err="1">
                <a:solidFill>
                  <a:schemeClr val="dk1"/>
                </a:solidFill>
              </a:rPr>
              <a:t>kožnih</a:t>
            </a:r>
            <a:r>
              <a:rPr lang="en-US" sz="2000" dirty="0">
                <a:solidFill>
                  <a:schemeClr val="dk1"/>
                </a:solidFill>
              </a:rPr>
              <a:t> </a:t>
            </a:r>
            <a:r>
              <a:rPr lang="en-US" sz="2000" dirty="0" err="1">
                <a:solidFill>
                  <a:schemeClr val="dk1"/>
                </a:solidFill>
              </a:rPr>
              <a:t>bolesti</a:t>
            </a:r>
            <a:r>
              <a:rPr lang="en-US" sz="2000" dirty="0">
                <a:solidFill>
                  <a:schemeClr val="dk1"/>
                </a:solidFill>
              </a:rPr>
              <a:t> </a:t>
            </a:r>
            <a:r>
              <a:rPr lang="en-US" sz="2000" dirty="0" err="1">
                <a:solidFill>
                  <a:schemeClr val="dk1"/>
                </a:solidFill>
              </a:rPr>
              <a:t>na</a:t>
            </a:r>
            <a:r>
              <a:rPr lang="en-US" sz="2000" dirty="0">
                <a:solidFill>
                  <a:schemeClr val="dk1"/>
                </a:solidFill>
              </a:rPr>
              <a:t> </a:t>
            </a:r>
            <a:r>
              <a:rPr lang="en-US" sz="2000" dirty="0" err="1">
                <a:solidFill>
                  <a:schemeClr val="dk1"/>
                </a:solidFill>
              </a:rPr>
              <a:t>globalno</a:t>
            </a:r>
            <a:r>
              <a:rPr lang="en-US" sz="2000" dirty="0">
                <a:solidFill>
                  <a:schemeClr val="dk1"/>
                </a:solidFill>
              </a:rPr>
              <a:t> </a:t>
            </a:r>
            <a:r>
              <a:rPr lang="en-US" sz="2000" dirty="0" err="1">
                <a:solidFill>
                  <a:schemeClr val="dk1"/>
                </a:solidFill>
              </a:rPr>
              <a:t>društvo</a:t>
            </a:r>
            <a:r>
              <a:rPr lang="en-US" sz="2000" dirty="0">
                <a:solidFill>
                  <a:schemeClr val="dk1"/>
                </a:solidFill>
              </a:rPr>
              <a:t>?</a:t>
            </a:r>
            <a:endParaRPr sz="2000" dirty="0"/>
          </a:p>
          <a:p>
            <a:pPr marL="266700" lvl="0" indent="-266700" algn="just" rtl="0">
              <a:lnSpc>
                <a:spcPct val="110000"/>
              </a:lnSpc>
              <a:spcBef>
                <a:spcPts val="1000"/>
              </a:spcBef>
              <a:spcAft>
                <a:spcPts val="1000"/>
              </a:spcAft>
              <a:buClrTx/>
              <a:buSzPts val="2000"/>
              <a:buFont typeface="Calibri"/>
              <a:buAutoNum type="arabicPeriod"/>
            </a:pPr>
            <a:r>
              <a:rPr lang="en-US" sz="2000" dirty="0" err="1">
                <a:solidFill>
                  <a:schemeClr val="dk1"/>
                </a:solidFill>
              </a:rPr>
              <a:t>Navedite</a:t>
            </a:r>
            <a:r>
              <a:rPr lang="en-US" sz="2000" dirty="0">
                <a:solidFill>
                  <a:schemeClr val="dk1"/>
                </a:solidFill>
              </a:rPr>
              <a:t> </a:t>
            </a:r>
            <a:r>
              <a:rPr lang="en-US" sz="2000" dirty="0" err="1">
                <a:solidFill>
                  <a:schemeClr val="dk1"/>
                </a:solidFill>
              </a:rPr>
              <a:t>dva</a:t>
            </a:r>
            <a:r>
              <a:rPr lang="en-US" sz="2000" dirty="0">
                <a:solidFill>
                  <a:schemeClr val="dk1"/>
                </a:solidFill>
              </a:rPr>
              <a:t> </a:t>
            </a:r>
            <a:r>
              <a:rPr lang="en-US" sz="2000" dirty="0" err="1">
                <a:solidFill>
                  <a:schemeClr val="dk1"/>
                </a:solidFill>
              </a:rPr>
              <a:t>primera</a:t>
            </a:r>
            <a:r>
              <a:rPr lang="en-US" sz="2000" dirty="0">
                <a:solidFill>
                  <a:schemeClr val="dk1"/>
                </a:solidFill>
              </a:rPr>
              <a:t> </a:t>
            </a:r>
            <a:r>
              <a:rPr lang="en-US" sz="2000" dirty="0" err="1">
                <a:solidFill>
                  <a:schemeClr val="dk1"/>
                </a:solidFill>
              </a:rPr>
              <a:t>svake</a:t>
            </a:r>
            <a:r>
              <a:rPr lang="en-US" sz="2000" dirty="0">
                <a:solidFill>
                  <a:schemeClr val="dk1"/>
                </a:solidFill>
              </a:rPr>
              <a:t> od </a:t>
            </a:r>
            <a:r>
              <a:rPr lang="en-US" sz="2000" dirty="0" err="1">
                <a:solidFill>
                  <a:schemeClr val="dk1"/>
                </a:solidFill>
              </a:rPr>
              <a:t>sledećih</a:t>
            </a:r>
            <a:r>
              <a:rPr lang="en-US" sz="2000" dirty="0">
                <a:solidFill>
                  <a:schemeClr val="dk1"/>
                </a:solidFill>
              </a:rPr>
              <a:t> </a:t>
            </a:r>
            <a:r>
              <a:rPr lang="en-US" sz="2000" dirty="0" err="1">
                <a:solidFill>
                  <a:schemeClr val="dk1"/>
                </a:solidFill>
              </a:rPr>
              <a:t>vrsta</a:t>
            </a:r>
            <a:r>
              <a:rPr lang="en-US" sz="2000" dirty="0">
                <a:solidFill>
                  <a:schemeClr val="dk1"/>
                </a:solidFill>
              </a:rPr>
              <a:t> </a:t>
            </a:r>
            <a:r>
              <a:rPr lang="en-US" sz="2000" dirty="0" err="1">
                <a:solidFill>
                  <a:schemeClr val="dk1"/>
                </a:solidFill>
              </a:rPr>
              <a:t>bolesti</a:t>
            </a:r>
            <a:r>
              <a:rPr lang="en-US" sz="2000" dirty="0">
                <a:solidFill>
                  <a:schemeClr val="dk1"/>
                </a:solidFill>
              </a:rPr>
              <a:t>: (a) </a:t>
            </a:r>
            <a:r>
              <a:rPr lang="en-US" sz="2000" dirty="0" err="1">
                <a:solidFill>
                  <a:schemeClr val="dk1"/>
                </a:solidFill>
              </a:rPr>
              <a:t>alergije</a:t>
            </a:r>
            <a:r>
              <a:rPr lang="en-US" sz="2000" dirty="0">
                <a:solidFill>
                  <a:schemeClr val="dk1"/>
                </a:solidFill>
              </a:rPr>
              <a:t>; (b) </a:t>
            </a:r>
            <a:r>
              <a:rPr lang="en-US" sz="2000" dirty="0" err="1">
                <a:solidFill>
                  <a:schemeClr val="dk1"/>
                </a:solidFill>
              </a:rPr>
              <a:t>hronične</a:t>
            </a:r>
            <a:r>
              <a:rPr lang="en-US" sz="2000" dirty="0">
                <a:solidFill>
                  <a:schemeClr val="dk1"/>
                </a:solidFill>
              </a:rPr>
              <a:t> </a:t>
            </a:r>
            <a:r>
              <a:rPr lang="en-US" sz="2000" dirty="0" err="1">
                <a:solidFill>
                  <a:schemeClr val="dk1"/>
                </a:solidFill>
              </a:rPr>
              <a:t>inflamatorne</a:t>
            </a:r>
            <a:r>
              <a:rPr lang="en-US" sz="2000" dirty="0">
                <a:solidFill>
                  <a:schemeClr val="dk1"/>
                </a:solidFill>
              </a:rPr>
              <a:t> </a:t>
            </a:r>
            <a:r>
              <a:rPr lang="en-US" sz="2000" dirty="0" err="1">
                <a:solidFill>
                  <a:schemeClr val="dk1"/>
                </a:solidFill>
              </a:rPr>
              <a:t>bolesti</a:t>
            </a:r>
            <a:r>
              <a:rPr lang="en-US" sz="2000" dirty="0">
                <a:solidFill>
                  <a:schemeClr val="dk1"/>
                </a:solidFill>
              </a:rPr>
              <a:t> </a:t>
            </a:r>
            <a:r>
              <a:rPr lang="en-US" sz="2000" dirty="0" err="1">
                <a:solidFill>
                  <a:schemeClr val="dk1"/>
                </a:solidFill>
              </a:rPr>
              <a:t>kože</a:t>
            </a:r>
            <a:r>
              <a:rPr lang="en-US" sz="2000" dirty="0">
                <a:solidFill>
                  <a:schemeClr val="dk1"/>
                </a:solidFill>
              </a:rPr>
              <a:t>; (c) </a:t>
            </a:r>
            <a:r>
              <a:rPr lang="en-US" sz="2000" dirty="0" err="1">
                <a:solidFill>
                  <a:schemeClr val="dk1"/>
                </a:solidFill>
              </a:rPr>
              <a:t>zarazne</a:t>
            </a:r>
            <a:r>
              <a:rPr lang="en-US" sz="2000" dirty="0">
                <a:solidFill>
                  <a:schemeClr val="dk1"/>
                </a:solidFill>
              </a:rPr>
              <a:t> </a:t>
            </a:r>
            <a:r>
              <a:rPr lang="en-US" sz="2000" dirty="0" err="1">
                <a:solidFill>
                  <a:schemeClr val="dk1"/>
                </a:solidFill>
              </a:rPr>
              <a:t>kožne</a:t>
            </a:r>
            <a:r>
              <a:rPr lang="en-US" sz="2000" dirty="0">
                <a:solidFill>
                  <a:schemeClr val="dk1"/>
                </a:solidFill>
              </a:rPr>
              <a:t> </a:t>
            </a:r>
            <a:r>
              <a:rPr lang="en-US" sz="2000" dirty="0" err="1">
                <a:solidFill>
                  <a:schemeClr val="dk1"/>
                </a:solidFill>
              </a:rPr>
              <a:t>bolesti</a:t>
            </a:r>
            <a:r>
              <a:rPr lang="en-US" sz="2000" dirty="0">
                <a:solidFill>
                  <a:schemeClr val="dk1"/>
                </a:solidFill>
              </a:rPr>
              <a:t>; </a:t>
            </a:r>
            <a:r>
              <a:rPr lang="en-US" sz="2000" dirty="0" err="1">
                <a:solidFill>
                  <a:schemeClr val="dk1"/>
                </a:solidFill>
              </a:rPr>
              <a:t>i</a:t>
            </a:r>
            <a:r>
              <a:rPr lang="en-US" sz="2000" dirty="0">
                <a:solidFill>
                  <a:schemeClr val="dk1"/>
                </a:solidFill>
              </a:rPr>
              <a:t> (d) </a:t>
            </a:r>
            <a:r>
              <a:rPr lang="en-US" sz="2000" dirty="0" err="1">
                <a:solidFill>
                  <a:schemeClr val="dk1"/>
                </a:solidFill>
              </a:rPr>
              <a:t>maligne</a:t>
            </a:r>
            <a:r>
              <a:rPr lang="en-US" sz="2000" dirty="0">
                <a:solidFill>
                  <a:schemeClr val="dk1"/>
                </a:solidFill>
              </a:rPr>
              <a:t> </a:t>
            </a:r>
            <a:r>
              <a:rPr lang="en-US" sz="2000" dirty="0" err="1">
                <a:solidFill>
                  <a:schemeClr val="dk1"/>
                </a:solidFill>
              </a:rPr>
              <a:t>bolesti</a:t>
            </a:r>
            <a:r>
              <a:rPr lang="en-US" sz="2000" dirty="0">
                <a:solidFill>
                  <a:schemeClr val="dk1"/>
                </a:solidFill>
              </a:rPr>
              <a:t> </a:t>
            </a:r>
            <a:r>
              <a:rPr lang="en-US" sz="2000" dirty="0" err="1">
                <a:solidFill>
                  <a:schemeClr val="dk1"/>
                </a:solidFill>
              </a:rPr>
              <a:t>kože</a:t>
            </a:r>
            <a:r>
              <a:rPr lang="en-US" sz="2000" dirty="0">
                <a:solidFill>
                  <a:schemeClr val="dk1"/>
                </a:solidFill>
              </a:rPr>
              <a:t>.</a:t>
            </a:r>
            <a:endParaRPr sz="2000" dirty="0"/>
          </a:p>
          <a:p>
            <a:pPr marL="266700" lvl="0" indent="-266700" algn="just" rtl="0">
              <a:lnSpc>
                <a:spcPct val="110000"/>
              </a:lnSpc>
              <a:spcBef>
                <a:spcPts val="1000"/>
              </a:spcBef>
              <a:spcAft>
                <a:spcPts val="1000"/>
              </a:spcAft>
              <a:buClrTx/>
              <a:buSzPts val="2000"/>
              <a:buFont typeface="Calibri"/>
              <a:buAutoNum type="arabicPeriod"/>
            </a:pPr>
            <a:r>
              <a:rPr lang="en-US" sz="2000" dirty="0" err="1">
                <a:solidFill>
                  <a:schemeClr val="dk1"/>
                </a:solidFill>
              </a:rPr>
              <a:t>Navedite</a:t>
            </a:r>
            <a:r>
              <a:rPr lang="en-US" sz="2000" dirty="0">
                <a:solidFill>
                  <a:schemeClr val="dk1"/>
                </a:solidFill>
              </a:rPr>
              <a:t> tri </a:t>
            </a:r>
            <a:r>
              <a:rPr lang="en-US" sz="2000" dirty="0" err="1">
                <a:solidFill>
                  <a:schemeClr val="dk1"/>
                </a:solidFill>
              </a:rPr>
              <a:t>uzroka</a:t>
            </a:r>
            <a:r>
              <a:rPr lang="en-US" sz="2000" dirty="0">
                <a:solidFill>
                  <a:schemeClr val="dk1"/>
                </a:solidFill>
              </a:rPr>
              <a:t>/</a:t>
            </a:r>
            <a:r>
              <a:rPr lang="en-US" sz="2000" dirty="0" err="1">
                <a:solidFill>
                  <a:schemeClr val="dk1"/>
                </a:solidFill>
              </a:rPr>
              <a:t>okidača</a:t>
            </a:r>
            <a:r>
              <a:rPr lang="en-US" sz="2000" dirty="0">
                <a:solidFill>
                  <a:schemeClr val="dk1"/>
                </a:solidFill>
              </a:rPr>
              <a:t> </a:t>
            </a:r>
            <a:r>
              <a:rPr lang="en-US" sz="2000" dirty="0" err="1">
                <a:solidFill>
                  <a:schemeClr val="dk1"/>
                </a:solidFill>
              </a:rPr>
              <a:t>zaraznih</a:t>
            </a:r>
            <a:r>
              <a:rPr lang="en-US" sz="2000" dirty="0">
                <a:solidFill>
                  <a:schemeClr val="dk1"/>
                </a:solidFill>
              </a:rPr>
              <a:t> </a:t>
            </a:r>
            <a:r>
              <a:rPr lang="en-US" sz="2000" dirty="0" err="1">
                <a:solidFill>
                  <a:schemeClr val="dk1"/>
                </a:solidFill>
              </a:rPr>
              <a:t>kožnih</a:t>
            </a:r>
            <a:r>
              <a:rPr lang="en-US" sz="2000" dirty="0">
                <a:solidFill>
                  <a:schemeClr val="dk1"/>
                </a:solidFill>
              </a:rPr>
              <a:t> </a:t>
            </a:r>
            <a:r>
              <a:rPr lang="en-US" sz="2000" dirty="0" err="1">
                <a:solidFill>
                  <a:schemeClr val="dk1"/>
                </a:solidFill>
              </a:rPr>
              <a:t>bolesti</a:t>
            </a:r>
            <a:r>
              <a:rPr lang="en-US" sz="2000" dirty="0">
                <a:solidFill>
                  <a:schemeClr val="dk1"/>
                </a:solidFill>
              </a:rPr>
              <a:t> </a:t>
            </a:r>
            <a:r>
              <a:rPr lang="en-US" sz="2000" dirty="0" err="1">
                <a:solidFill>
                  <a:schemeClr val="dk1"/>
                </a:solidFill>
              </a:rPr>
              <a:t>na</a:t>
            </a:r>
            <a:r>
              <a:rPr lang="en-US" sz="2000" dirty="0">
                <a:solidFill>
                  <a:schemeClr val="dk1"/>
                </a:solidFill>
              </a:rPr>
              <a:t> </a:t>
            </a:r>
            <a:r>
              <a:rPr lang="en-US" sz="2000" dirty="0" err="1">
                <a:solidFill>
                  <a:schemeClr val="dk1"/>
                </a:solidFill>
              </a:rPr>
              <a:t>koje</a:t>
            </a:r>
            <a:r>
              <a:rPr lang="en-US" sz="2000" dirty="0">
                <a:solidFill>
                  <a:schemeClr val="dk1"/>
                </a:solidFill>
              </a:rPr>
              <a:t> </a:t>
            </a:r>
            <a:r>
              <a:rPr lang="en-US" sz="2000" dirty="0" err="1">
                <a:solidFill>
                  <a:schemeClr val="dk1"/>
                </a:solidFill>
              </a:rPr>
              <a:t>utiču</a:t>
            </a:r>
            <a:r>
              <a:rPr lang="en-US" sz="2000" dirty="0">
                <a:solidFill>
                  <a:schemeClr val="dk1"/>
                </a:solidFill>
              </a:rPr>
              <a:t> </a:t>
            </a:r>
            <a:r>
              <a:rPr lang="en-US" sz="2000" dirty="0" err="1">
                <a:solidFill>
                  <a:schemeClr val="dk1"/>
                </a:solidFill>
              </a:rPr>
              <a:t>opasnosti</a:t>
            </a:r>
            <a:r>
              <a:rPr lang="en-US" sz="2000" dirty="0">
                <a:solidFill>
                  <a:schemeClr val="dk1"/>
                </a:solidFill>
              </a:rPr>
              <a:t> </a:t>
            </a:r>
            <a:r>
              <a:rPr lang="en-US" sz="2000" dirty="0" err="1">
                <a:solidFill>
                  <a:schemeClr val="dk1"/>
                </a:solidFill>
              </a:rPr>
              <a:t>klimatskih</a:t>
            </a:r>
            <a:r>
              <a:rPr lang="en-US" sz="2000" dirty="0">
                <a:solidFill>
                  <a:schemeClr val="dk1"/>
                </a:solidFill>
              </a:rPr>
              <a:t> </a:t>
            </a:r>
            <a:r>
              <a:rPr lang="en-US" sz="2000" dirty="0" err="1">
                <a:solidFill>
                  <a:schemeClr val="dk1"/>
                </a:solidFill>
              </a:rPr>
              <a:t>promena</a:t>
            </a:r>
            <a:r>
              <a:rPr lang="en-US" sz="2000" dirty="0">
                <a:solidFill>
                  <a:schemeClr val="dk1"/>
                </a:solidFill>
              </a:rPr>
              <a:t>.</a:t>
            </a:r>
            <a:endParaRPr sz="2000" dirty="0"/>
          </a:p>
          <a:p>
            <a:pPr marL="266700" lvl="0" indent="-266700" algn="just" rtl="0">
              <a:lnSpc>
                <a:spcPct val="110000"/>
              </a:lnSpc>
              <a:spcBef>
                <a:spcPts val="1000"/>
              </a:spcBef>
              <a:spcAft>
                <a:spcPts val="1000"/>
              </a:spcAft>
              <a:buClrTx/>
              <a:buSzPts val="2000"/>
              <a:buFont typeface="Calibri"/>
              <a:buAutoNum type="arabicPeriod"/>
            </a:pPr>
            <a:r>
              <a:rPr lang="en-US" sz="2000" dirty="0" err="1">
                <a:solidFill>
                  <a:schemeClr val="dk1"/>
                </a:solidFill>
              </a:rPr>
              <a:t>Nacrtajte</a:t>
            </a:r>
            <a:r>
              <a:rPr lang="en-US" sz="2000" dirty="0">
                <a:solidFill>
                  <a:schemeClr val="dk1"/>
                </a:solidFill>
              </a:rPr>
              <a:t> </a:t>
            </a:r>
            <a:r>
              <a:rPr lang="en-US" sz="2000" dirty="0" err="1">
                <a:solidFill>
                  <a:schemeClr val="dk1"/>
                </a:solidFill>
              </a:rPr>
              <a:t>jednostavan</a:t>
            </a:r>
            <a:r>
              <a:rPr lang="en-US" sz="2000" dirty="0">
                <a:solidFill>
                  <a:schemeClr val="dk1"/>
                </a:solidFill>
              </a:rPr>
              <a:t> </a:t>
            </a:r>
            <a:r>
              <a:rPr lang="en-US" sz="2000" dirty="0" err="1">
                <a:solidFill>
                  <a:schemeClr val="dk1"/>
                </a:solidFill>
              </a:rPr>
              <a:t>dijagram</a:t>
            </a:r>
            <a:r>
              <a:rPr lang="en-US" sz="2000" dirty="0">
                <a:solidFill>
                  <a:schemeClr val="dk1"/>
                </a:solidFill>
              </a:rPr>
              <a:t> koji </a:t>
            </a:r>
            <a:r>
              <a:rPr lang="en-US" sz="2000" dirty="0" err="1">
                <a:solidFill>
                  <a:schemeClr val="dk1"/>
                </a:solidFill>
              </a:rPr>
              <a:t>pokazuje</a:t>
            </a:r>
            <a:r>
              <a:rPr lang="en-US" sz="2000" dirty="0">
                <a:solidFill>
                  <a:schemeClr val="dk1"/>
                </a:solidFill>
              </a:rPr>
              <a:t> </a:t>
            </a:r>
            <a:r>
              <a:rPr lang="en-US" sz="2000" dirty="0" err="1">
                <a:solidFill>
                  <a:schemeClr val="dk1"/>
                </a:solidFill>
              </a:rPr>
              <a:t>interakciju</a:t>
            </a:r>
            <a:r>
              <a:rPr lang="en-US" sz="2000" dirty="0">
                <a:solidFill>
                  <a:schemeClr val="dk1"/>
                </a:solidFill>
              </a:rPr>
              <a:t> </a:t>
            </a:r>
            <a:r>
              <a:rPr lang="en-US" sz="2000" dirty="0" err="1">
                <a:solidFill>
                  <a:schemeClr val="dk1"/>
                </a:solidFill>
              </a:rPr>
              <a:t>zagađenja</a:t>
            </a:r>
            <a:r>
              <a:rPr lang="en-US" sz="2000" dirty="0">
                <a:solidFill>
                  <a:schemeClr val="dk1"/>
                </a:solidFill>
              </a:rPr>
              <a:t> </a:t>
            </a:r>
            <a:r>
              <a:rPr lang="en-US" sz="2000" dirty="0" err="1">
                <a:solidFill>
                  <a:schemeClr val="dk1"/>
                </a:solidFill>
              </a:rPr>
              <a:t>vazduha</a:t>
            </a:r>
            <a:r>
              <a:rPr lang="en-US" sz="2000" dirty="0">
                <a:solidFill>
                  <a:schemeClr val="dk1"/>
                </a:solidFill>
              </a:rPr>
              <a:t> </a:t>
            </a:r>
            <a:r>
              <a:rPr lang="en-US" sz="2000" dirty="0" err="1">
                <a:solidFill>
                  <a:schemeClr val="dk1"/>
                </a:solidFill>
              </a:rPr>
              <a:t>i</a:t>
            </a:r>
            <a:r>
              <a:rPr lang="en-US" sz="2000" dirty="0">
                <a:solidFill>
                  <a:schemeClr val="dk1"/>
                </a:solidFill>
              </a:rPr>
              <a:t> </a:t>
            </a:r>
            <a:r>
              <a:rPr lang="en-US" sz="2000" dirty="0" err="1">
                <a:solidFill>
                  <a:schemeClr val="dk1"/>
                </a:solidFill>
              </a:rPr>
              <a:t>klimatskih</a:t>
            </a:r>
            <a:r>
              <a:rPr lang="en-US" sz="2000" dirty="0">
                <a:solidFill>
                  <a:schemeClr val="dk1"/>
                </a:solidFill>
              </a:rPr>
              <a:t> </a:t>
            </a:r>
            <a:r>
              <a:rPr lang="en-US" sz="2000" dirty="0" err="1">
                <a:solidFill>
                  <a:schemeClr val="dk1"/>
                </a:solidFill>
              </a:rPr>
              <a:t>promena</a:t>
            </a:r>
            <a:r>
              <a:rPr lang="en-US" sz="2000" dirty="0">
                <a:solidFill>
                  <a:schemeClr val="dk1"/>
                </a:solidFill>
              </a:rPr>
              <a:t> u </a:t>
            </a:r>
            <a:r>
              <a:rPr lang="en-US" sz="2000" dirty="0" err="1">
                <a:solidFill>
                  <a:schemeClr val="dk1"/>
                </a:solidFill>
              </a:rPr>
              <a:t>promociji</a:t>
            </a:r>
            <a:r>
              <a:rPr lang="en-US" sz="2000" dirty="0">
                <a:solidFill>
                  <a:schemeClr val="dk1"/>
                </a:solidFill>
              </a:rPr>
              <a:t> </a:t>
            </a:r>
            <a:r>
              <a:rPr lang="en-US" sz="2000" dirty="0" err="1">
                <a:solidFill>
                  <a:schemeClr val="dk1"/>
                </a:solidFill>
              </a:rPr>
              <a:t>alergija</a:t>
            </a:r>
            <a:r>
              <a:rPr lang="en-US" sz="2000" dirty="0">
                <a:solidFill>
                  <a:schemeClr val="dk1"/>
                </a:solidFill>
              </a:rPr>
              <a:t>.</a:t>
            </a:r>
            <a:endParaRPr sz="2000" dirty="0"/>
          </a:p>
          <a:p>
            <a:pPr marL="266700" lvl="0" indent="-266700" algn="just" rtl="0">
              <a:lnSpc>
                <a:spcPct val="110000"/>
              </a:lnSpc>
              <a:spcBef>
                <a:spcPts val="1000"/>
              </a:spcBef>
              <a:spcAft>
                <a:spcPts val="1000"/>
              </a:spcAft>
              <a:buClrTx/>
              <a:buSzPts val="2000"/>
              <a:buFont typeface="Calibri"/>
              <a:buAutoNum type="arabicPeriod"/>
            </a:pPr>
            <a:r>
              <a:rPr lang="en-US" sz="2000" dirty="0" err="1">
                <a:solidFill>
                  <a:schemeClr val="dk1"/>
                </a:solidFill>
              </a:rPr>
              <a:t>Navedite</a:t>
            </a:r>
            <a:r>
              <a:rPr lang="en-US" sz="2000" dirty="0">
                <a:solidFill>
                  <a:schemeClr val="dk1"/>
                </a:solidFill>
              </a:rPr>
              <a:t> po </a:t>
            </a:r>
            <a:r>
              <a:rPr lang="en-US" sz="2000" dirty="0" err="1">
                <a:solidFill>
                  <a:schemeClr val="dk1"/>
                </a:solidFill>
              </a:rPr>
              <a:t>jedan</a:t>
            </a:r>
            <a:r>
              <a:rPr lang="en-US" sz="2000" dirty="0">
                <a:solidFill>
                  <a:schemeClr val="dk1"/>
                </a:solidFill>
              </a:rPr>
              <a:t> primer za </a:t>
            </a:r>
            <a:r>
              <a:rPr lang="en-US" sz="2000" dirty="0" err="1">
                <a:solidFill>
                  <a:schemeClr val="dk1"/>
                </a:solidFill>
              </a:rPr>
              <a:t>svaki</a:t>
            </a:r>
            <a:r>
              <a:rPr lang="en-US" sz="2000" dirty="0">
                <a:solidFill>
                  <a:schemeClr val="dk1"/>
                </a:solidFill>
              </a:rPr>
              <a:t> od tri </a:t>
            </a:r>
            <a:r>
              <a:rPr lang="en-US" sz="2000" dirty="0" err="1">
                <a:solidFill>
                  <a:schemeClr val="dk1"/>
                </a:solidFill>
              </a:rPr>
              <a:t>tipa</a:t>
            </a:r>
            <a:r>
              <a:rPr lang="en-US" sz="2000" dirty="0">
                <a:solidFill>
                  <a:schemeClr val="dk1"/>
                </a:solidFill>
              </a:rPr>
              <a:t> </a:t>
            </a:r>
            <a:r>
              <a:rPr lang="en-US" sz="2000" dirty="0" err="1">
                <a:solidFill>
                  <a:schemeClr val="dk1"/>
                </a:solidFill>
              </a:rPr>
              <a:t>kožnih</a:t>
            </a:r>
            <a:r>
              <a:rPr lang="en-US" sz="2000" dirty="0">
                <a:solidFill>
                  <a:schemeClr val="dk1"/>
                </a:solidFill>
              </a:rPr>
              <a:t> </a:t>
            </a:r>
            <a:r>
              <a:rPr lang="en-US" sz="2000" dirty="0" err="1">
                <a:solidFill>
                  <a:schemeClr val="dk1"/>
                </a:solidFill>
              </a:rPr>
              <a:t>bolesti</a:t>
            </a:r>
            <a:r>
              <a:rPr lang="en-US" sz="2000" dirty="0">
                <a:solidFill>
                  <a:schemeClr val="dk1"/>
                </a:solidFill>
              </a:rPr>
              <a:t> </a:t>
            </a:r>
            <a:r>
              <a:rPr lang="en-US" sz="2000" dirty="0" err="1">
                <a:solidFill>
                  <a:schemeClr val="dk1"/>
                </a:solidFill>
              </a:rPr>
              <a:t>navedenih</a:t>
            </a:r>
            <a:r>
              <a:rPr lang="en-US" sz="2000" dirty="0">
                <a:solidFill>
                  <a:schemeClr val="dk1"/>
                </a:solidFill>
              </a:rPr>
              <a:t> u </a:t>
            </a:r>
            <a:r>
              <a:rPr lang="en-US" sz="2000" dirty="0" err="1">
                <a:solidFill>
                  <a:schemeClr val="dk1"/>
                </a:solidFill>
              </a:rPr>
              <a:t>pitanju</a:t>
            </a:r>
            <a:r>
              <a:rPr lang="en-US" sz="2000" dirty="0">
                <a:solidFill>
                  <a:schemeClr val="dk1"/>
                </a:solidFill>
              </a:rPr>
              <a:t> 2 </a:t>
            </a:r>
            <a:r>
              <a:rPr lang="en-US" sz="2000" dirty="0" err="1">
                <a:solidFill>
                  <a:schemeClr val="dk1"/>
                </a:solidFill>
              </a:rPr>
              <a:t>iznad</a:t>
            </a:r>
            <a:r>
              <a:rPr lang="en-US" sz="2000" dirty="0">
                <a:solidFill>
                  <a:schemeClr val="dk1"/>
                </a:solidFill>
              </a:rPr>
              <a:t>, </a:t>
            </a:r>
            <a:r>
              <a:rPr lang="en-US" sz="2000" dirty="0" err="1">
                <a:solidFill>
                  <a:schemeClr val="dk1"/>
                </a:solidFill>
              </a:rPr>
              <a:t>objašnjavajući</a:t>
            </a:r>
            <a:r>
              <a:rPr lang="en-US" sz="2000" dirty="0">
                <a:solidFill>
                  <a:schemeClr val="dk1"/>
                </a:solidFill>
              </a:rPr>
              <a:t> </a:t>
            </a:r>
            <a:r>
              <a:rPr lang="en-US" sz="2000" dirty="0" err="1">
                <a:solidFill>
                  <a:schemeClr val="dk1"/>
                </a:solidFill>
              </a:rPr>
              <a:t>kako</a:t>
            </a:r>
            <a:r>
              <a:rPr lang="en-US" sz="2000" dirty="0">
                <a:solidFill>
                  <a:schemeClr val="dk1"/>
                </a:solidFill>
              </a:rPr>
              <a:t> </a:t>
            </a:r>
            <a:r>
              <a:rPr lang="en-US" sz="2000" dirty="0" err="1">
                <a:solidFill>
                  <a:schemeClr val="dk1"/>
                </a:solidFill>
              </a:rPr>
              <a:t>će</a:t>
            </a:r>
            <a:r>
              <a:rPr lang="en-US" sz="2000" dirty="0">
                <a:solidFill>
                  <a:schemeClr val="dk1"/>
                </a:solidFill>
              </a:rPr>
              <a:t> </a:t>
            </a:r>
            <a:r>
              <a:rPr lang="en-US" sz="2000" dirty="0" err="1">
                <a:solidFill>
                  <a:schemeClr val="dk1"/>
                </a:solidFill>
              </a:rPr>
              <a:t>klimatske</a:t>
            </a:r>
            <a:r>
              <a:rPr lang="en-US" sz="2000" dirty="0">
                <a:solidFill>
                  <a:schemeClr val="dk1"/>
                </a:solidFill>
              </a:rPr>
              <a:t> </a:t>
            </a:r>
            <a:r>
              <a:rPr lang="en-US" sz="2000" dirty="0" err="1">
                <a:solidFill>
                  <a:schemeClr val="dk1"/>
                </a:solidFill>
              </a:rPr>
              <a:t>promene</a:t>
            </a:r>
            <a:r>
              <a:rPr lang="en-US" sz="2000" dirty="0">
                <a:solidFill>
                  <a:schemeClr val="dk1"/>
                </a:solidFill>
              </a:rPr>
              <a:t> </a:t>
            </a:r>
            <a:r>
              <a:rPr lang="en-US" sz="2000" dirty="0" err="1">
                <a:solidFill>
                  <a:schemeClr val="dk1"/>
                </a:solidFill>
              </a:rPr>
              <a:t>pogoršati</a:t>
            </a:r>
            <a:r>
              <a:rPr lang="en-US" sz="2000" dirty="0">
                <a:solidFill>
                  <a:schemeClr val="dk1"/>
                </a:solidFill>
              </a:rPr>
              <a:t> </a:t>
            </a:r>
            <a:r>
              <a:rPr lang="en-US" sz="2000" dirty="0" err="1">
                <a:solidFill>
                  <a:schemeClr val="dk1"/>
                </a:solidFill>
              </a:rPr>
              <a:t>svaku</a:t>
            </a:r>
            <a:r>
              <a:rPr lang="en-US" sz="2000" dirty="0">
                <a:solidFill>
                  <a:schemeClr val="dk1"/>
                </a:solidFill>
              </a:rPr>
              <a:t> </a:t>
            </a:r>
            <a:r>
              <a:rPr lang="en-US" sz="2000" dirty="0" err="1">
                <a:solidFill>
                  <a:schemeClr val="dk1"/>
                </a:solidFill>
              </a:rPr>
              <a:t>bolest</a:t>
            </a:r>
            <a:r>
              <a:rPr lang="en-US" sz="2000" dirty="0">
                <a:solidFill>
                  <a:schemeClr val="dk1"/>
                </a:solidFill>
              </a:rPr>
              <a:t>.</a:t>
            </a:r>
            <a:endParaRPr sz="2000" dirty="0"/>
          </a:p>
          <a:p>
            <a:pPr marL="266700" lvl="0" indent="-266700" algn="just" rtl="0">
              <a:lnSpc>
                <a:spcPct val="110000"/>
              </a:lnSpc>
              <a:spcBef>
                <a:spcPts val="1000"/>
              </a:spcBef>
              <a:spcAft>
                <a:spcPts val="500"/>
              </a:spcAft>
              <a:buClrTx/>
              <a:buSzPts val="2000"/>
              <a:buFont typeface="Calibri"/>
              <a:buAutoNum type="arabicPeriod"/>
            </a:pPr>
            <a:r>
              <a:rPr lang="en-US" sz="2000" dirty="0" err="1">
                <a:solidFill>
                  <a:schemeClr val="dk1"/>
                </a:solidFill>
              </a:rPr>
              <a:t>Navedite</a:t>
            </a:r>
            <a:r>
              <a:rPr lang="en-US" sz="2000" dirty="0">
                <a:solidFill>
                  <a:schemeClr val="dk1"/>
                </a:solidFill>
              </a:rPr>
              <a:t> </a:t>
            </a:r>
            <a:r>
              <a:rPr lang="en-US" sz="2000" dirty="0" err="1">
                <a:solidFill>
                  <a:schemeClr val="dk1"/>
                </a:solidFill>
              </a:rPr>
              <a:t>dva</a:t>
            </a:r>
            <a:r>
              <a:rPr lang="en-US" sz="2000" dirty="0">
                <a:solidFill>
                  <a:schemeClr val="dk1"/>
                </a:solidFill>
              </a:rPr>
              <a:t> </a:t>
            </a:r>
            <a:r>
              <a:rPr lang="en-US" sz="2000" dirty="0" err="1">
                <a:solidFill>
                  <a:schemeClr val="dk1"/>
                </a:solidFill>
              </a:rPr>
              <a:t>primera</a:t>
            </a:r>
            <a:r>
              <a:rPr lang="en-US" sz="2000" dirty="0">
                <a:solidFill>
                  <a:schemeClr val="dk1"/>
                </a:solidFill>
              </a:rPr>
              <a:t> </a:t>
            </a:r>
            <a:r>
              <a:rPr lang="en-US" sz="2000" dirty="0" err="1">
                <a:solidFill>
                  <a:schemeClr val="dk1"/>
                </a:solidFill>
              </a:rPr>
              <a:t>specifičnih</a:t>
            </a:r>
            <a:r>
              <a:rPr lang="en-US" sz="2000" dirty="0">
                <a:solidFill>
                  <a:schemeClr val="dk1"/>
                </a:solidFill>
              </a:rPr>
              <a:t> </a:t>
            </a:r>
            <a:r>
              <a:rPr lang="en-US" sz="2000" dirty="0" err="1">
                <a:solidFill>
                  <a:schemeClr val="dk1"/>
                </a:solidFill>
              </a:rPr>
              <a:t>metoda</a:t>
            </a:r>
            <a:r>
              <a:rPr lang="en-US" sz="2000" dirty="0">
                <a:solidFill>
                  <a:schemeClr val="dk1"/>
                </a:solidFill>
              </a:rPr>
              <a:t> </a:t>
            </a:r>
            <a:r>
              <a:rPr lang="en-US" sz="2000" dirty="0" err="1">
                <a:solidFill>
                  <a:schemeClr val="dk1"/>
                </a:solidFill>
              </a:rPr>
              <a:t>kontrole</a:t>
            </a:r>
            <a:r>
              <a:rPr lang="en-US" sz="2000" dirty="0">
                <a:solidFill>
                  <a:schemeClr val="dk1"/>
                </a:solidFill>
              </a:rPr>
              <a:t> za </a:t>
            </a:r>
            <a:r>
              <a:rPr lang="en-US" sz="2000" dirty="0" err="1">
                <a:solidFill>
                  <a:schemeClr val="dk1"/>
                </a:solidFill>
              </a:rPr>
              <a:t>prevenciju</a:t>
            </a:r>
            <a:r>
              <a:rPr lang="en-US" sz="2000" dirty="0">
                <a:solidFill>
                  <a:schemeClr val="dk1"/>
                </a:solidFill>
              </a:rPr>
              <a:t>/</a:t>
            </a:r>
            <a:r>
              <a:rPr lang="en-US" sz="2000" dirty="0" err="1">
                <a:solidFill>
                  <a:schemeClr val="dk1"/>
                </a:solidFill>
              </a:rPr>
              <a:t>ublažavanje</a:t>
            </a:r>
            <a:r>
              <a:rPr lang="en-US" sz="2000" dirty="0">
                <a:solidFill>
                  <a:schemeClr val="dk1"/>
                </a:solidFill>
              </a:rPr>
              <a:t> </a:t>
            </a:r>
            <a:r>
              <a:rPr lang="en-US" sz="2000" dirty="0" err="1">
                <a:solidFill>
                  <a:schemeClr val="dk1"/>
                </a:solidFill>
              </a:rPr>
              <a:t>pogoršanja</a:t>
            </a:r>
            <a:r>
              <a:rPr lang="en-US" sz="2000" dirty="0">
                <a:solidFill>
                  <a:schemeClr val="dk1"/>
                </a:solidFill>
              </a:rPr>
              <a:t> </a:t>
            </a:r>
            <a:r>
              <a:rPr lang="en-US" sz="2000" dirty="0" err="1">
                <a:solidFill>
                  <a:schemeClr val="dk1"/>
                </a:solidFill>
              </a:rPr>
              <a:t>klimatskih</a:t>
            </a:r>
            <a:r>
              <a:rPr lang="en-US" sz="2000" dirty="0">
                <a:solidFill>
                  <a:schemeClr val="dk1"/>
                </a:solidFill>
              </a:rPr>
              <a:t> </a:t>
            </a:r>
            <a:r>
              <a:rPr lang="en-US" sz="2000" dirty="0" err="1">
                <a:solidFill>
                  <a:schemeClr val="dk1"/>
                </a:solidFill>
              </a:rPr>
              <a:t>promena</a:t>
            </a:r>
            <a:r>
              <a:rPr lang="en-US" sz="2000" dirty="0">
                <a:solidFill>
                  <a:schemeClr val="dk1"/>
                </a:solidFill>
              </a:rPr>
              <a:t> </a:t>
            </a:r>
            <a:r>
              <a:rPr lang="en-US" sz="2000" dirty="0" err="1">
                <a:solidFill>
                  <a:schemeClr val="dk1"/>
                </a:solidFill>
              </a:rPr>
              <a:t>kod</a:t>
            </a:r>
            <a:r>
              <a:rPr lang="en-US" sz="2000" dirty="0">
                <a:solidFill>
                  <a:schemeClr val="dk1"/>
                </a:solidFill>
              </a:rPr>
              <a:t> </a:t>
            </a:r>
            <a:r>
              <a:rPr lang="en-US" sz="2000" dirty="0" err="1">
                <a:solidFill>
                  <a:schemeClr val="dk1"/>
                </a:solidFill>
              </a:rPr>
              <a:t>alergija</a:t>
            </a:r>
            <a:r>
              <a:rPr lang="en-US" sz="2000" dirty="0">
                <a:solidFill>
                  <a:schemeClr val="dk1"/>
                </a:solidFill>
              </a:rPr>
              <a:t> </a:t>
            </a:r>
            <a:r>
              <a:rPr lang="en-US" sz="2000" dirty="0" err="1">
                <a:solidFill>
                  <a:schemeClr val="dk1"/>
                </a:solidFill>
              </a:rPr>
              <a:t>i</a:t>
            </a:r>
            <a:r>
              <a:rPr lang="en-US" sz="2000" dirty="0">
                <a:solidFill>
                  <a:schemeClr val="dk1"/>
                </a:solidFill>
              </a:rPr>
              <a:t> </a:t>
            </a:r>
            <a:r>
              <a:rPr lang="en-US" sz="2000" dirty="0" err="1">
                <a:solidFill>
                  <a:schemeClr val="dk1"/>
                </a:solidFill>
              </a:rPr>
              <a:t>kožnih</a:t>
            </a:r>
            <a:r>
              <a:rPr lang="en-US" sz="2000" dirty="0">
                <a:solidFill>
                  <a:schemeClr val="dk1"/>
                </a:solidFill>
              </a:rPr>
              <a:t> </a:t>
            </a:r>
            <a:r>
              <a:rPr lang="en-US" sz="2000" dirty="0" err="1">
                <a:solidFill>
                  <a:schemeClr val="dk1"/>
                </a:solidFill>
              </a:rPr>
              <a:t>bolesti</a:t>
            </a:r>
            <a:r>
              <a:rPr lang="en-US" sz="2000" dirty="0">
                <a:solidFill>
                  <a:schemeClr val="dk1"/>
                </a:solidFill>
              </a:rPr>
              <a:t>, </a:t>
            </a:r>
            <a:r>
              <a:rPr lang="en-US" sz="2000" dirty="0" err="1">
                <a:solidFill>
                  <a:schemeClr val="dk1"/>
                </a:solidFill>
              </a:rPr>
              <a:t>iz</a:t>
            </a:r>
            <a:r>
              <a:rPr lang="en-US" sz="2000" dirty="0">
                <a:solidFill>
                  <a:schemeClr val="dk1"/>
                </a:solidFill>
              </a:rPr>
              <a:t> </a:t>
            </a:r>
            <a:r>
              <a:rPr lang="en-US" sz="2000" dirty="0" err="1">
                <a:solidFill>
                  <a:schemeClr val="dk1"/>
                </a:solidFill>
              </a:rPr>
              <a:t>svake</a:t>
            </a:r>
            <a:r>
              <a:rPr lang="en-US" sz="2000" dirty="0">
                <a:solidFill>
                  <a:schemeClr val="dk1"/>
                </a:solidFill>
              </a:rPr>
              <a:t> od </a:t>
            </a:r>
            <a:r>
              <a:rPr lang="en-US" sz="2000" dirty="0" err="1">
                <a:solidFill>
                  <a:schemeClr val="dk1"/>
                </a:solidFill>
              </a:rPr>
              <a:t>sledećih</a:t>
            </a:r>
            <a:r>
              <a:rPr lang="en-US" sz="2000" dirty="0">
                <a:solidFill>
                  <a:schemeClr val="dk1"/>
                </a:solidFill>
              </a:rPr>
              <a:t> </a:t>
            </a:r>
            <a:r>
              <a:rPr lang="en-US" sz="2000" dirty="0" err="1">
                <a:solidFill>
                  <a:schemeClr val="dk1"/>
                </a:solidFill>
              </a:rPr>
              <a:t>kontrolnih</a:t>
            </a:r>
            <a:r>
              <a:rPr lang="en-US" sz="2000" dirty="0">
                <a:solidFill>
                  <a:schemeClr val="dk1"/>
                </a:solidFill>
              </a:rPr>
              <a:t> </a:t>
            </a:r>
            <a:r>
              <a:rPr lang="en-US" sz="2000" dirty="0" err="1">
                <a:solidFill>
                  <a:schemeClr val="dk1"/>
                </a:solidFill>
              </a:rPr>
              <a:t>grupa</a:t>
            </a:r>
            <a:r>
              <a:rPr lang="en-US" sz="2000" dirty="0">
                <a:solidFill>
                  <a:schemeClr val="dk1"/>
                </a:solidFill>
              </a:rPr>
              <a:t>:</a:t>
            </a:r>
            <a:endParaRPr sz="2000" dirty="0"/>
          </a:p>
          <a:p>
            <a:pPr marL="800100" lvl="1" indent="-342900" algn="just">
              <a:spcBef>
                <a:spcPts val="0"/>
              </a:spcBef>
              <a:spcAft>
                <a:spcPts val="500"/>
              </a:spcAft>
              <a:buClrTx/>
              <a:buSzPts val="2000"/>
            </a:pPr>
            <a:r>
              <a:rPr lang="en-US" sz="2000" dirty="0" err="1">
                <a:solidFill>
                  <a:schemeClr val="dk1"/>
                </a:solidFill>
              </a:rPr>
              <a:t>Kontrola</a:t>
            </a:r>
            <a:r>
              <a:rPr lang="en-US" sz="2000" dirty="0">
                <a:solidFill>
                  <a:schemeClr val="dk1"/>
                </a:solidFill>
              </a:rPr>
              <a:t> </a:t>
            </a:r>
            <a:r>
              <a:rPr lang="en-US" sz="2000" dirty="0" err="1">
                <a:solidFill>
                  <a:schemeClr val="dk1"/>
                </a:solidFill>
              </a:rPr>
              <a:t>životne</a:t>
            </a:r>
            <a:r>
              <a:rPr lang="en-US" sz="2000" dirty="0">
                <a:solidFill>
                  <a:schemeClr val="dk1"/>
                </a:solidFill>
              </a:rPr>
              <a:t> </a:t>
            </a:r>
            <a:r>
              <a:rPr lang="en-US" sz="2000" dirty="0" err="1">
                <a:solidFill>
                  <a:schemeClr val="dk1"/>
                </a:solidFill>
              </a:rPr>
              <a:t>sredine</a:t>
            </a:r>
            <a:endParaRPr lang="en-US" sz="2000" dirty="0">
              <a:solidFill>
                <a:schemeClr val="dk1"/>
              </a:solidFill>
            </a:endParaRPr>
          </a:p>
          <a:p>
            <a:pPr marL="800100" lvl="1" indent="-342900" algn="just">
              <a:spcBef>
                <a:spcPts val="0"/>
              </a:spcBef>
              <a:spcAft>
                <a:spcPts val="500"/>
              </a:spcAft>
              <a:buClrTx/>
              <a:buSzPts val="2000"/>
            </a:pPr>
            <a:r>
              <a:rPr lang="en-US" sz="2000" dirty="0" err="1">
                <a:solidFill>
                  <a:schemeClr val="dk1"/>
                </a:solidFill>
              </a:rPr>
              <a:t>Društvena</a:t>
            </a:r>
            <a:r>
              <a:rPr lang="en-US" sz="2000" dirty="0">
                <a:solidFill>
                  <a:schemeClr val="dk1"/>
                </a:solidFill>
              </a:rPr>
              <a:t> </a:t>
            </a:r>
            <a:r>
              <a:rPr lang="en-US" sz="2000" dirty="0" err="1">
                <a:solidFill>
                  <a:schemeClr val="dk1"/>
                </a:solidFill>
              </a:rPr>
              <a:t>kontrola</a:t>
            </a:r>
            <a:endParaRPr lang="en-US" sz="2000" dirty="0">
              <a:solidFill>
                <a:schemeClr val="dk1"/>
              </a:solidFill>
            </a:endParaRPr>
          </a:p>
          <a:p>
            <a:pPr marL="800100" lvl="1" indent="-342900" algn="just">
              <a:spcBef>
                <a:spcPts val="0"/>
              </a:spcBef>
              <a:buClrTx/>
              <a:buSzPts val="2000"/>
            </a:pPr>
            <a:r>
              <a:rPr lang="en-US" sz="2000" dirty="0" err="1">
                <a:solidFill>
                  <a:schemeClr val="dk1"/>
                </a:solidFill>
              </a:rPr>
              <a:t>Tehnološka</a:t>
            </a:r>
            <a:r>
              <a:rPr lang="en-US" sz="2000" dirty="0">
                <a:solidFill>
                  <a:schemeClr val="dk1"/>
                </a:solidFill>
              </a:rPr>
              <a:t> </a:t>
            </a:r>
            <a:r>
              <a:rPr lang="en-US" sz="2000" dirty="0" err="1">
                <a:solidFill>
                  <a:schemeClr val="dk1"/>
                </a:solidFill>
              </a:rPr>
              <a:t>kontrola</a:t>
            </a:r>
            <a:r>
              <a:rPr lang="en-US" sz="2000" dirty="0">
                <a:solidFill>
                  <a:schemeClr val="dk1"/>
                </a:solidFill>
              </a:rPr>
              <a:t> </a:t>
            </a:r>
            <a:endParaRPr sz="2000" dirty="0"/>
          </a:p>
        </p:txBody>
      </p:sp>
    </p:spTree>
    <p:extLst>
      <p:ext uri="{BB962C8B-B14F-4D97-AF65-F5344CB8AC3E}">
        <p14:creationId xmlns:p14="http://schemas.microsoft.com/office/powerpoint/2010/main" val="7909726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880" name="Google Shape;880;p52"/>
          <p:cNvSpPr txBox="1">
            <a:spLocks noGrp="1"/>
          </p:cNvSpPr>
          <p:nvPr>
            <p:ph type="title"/>
          </p:nvPr>
        </p:nvSpPr>
        <p:spPr>
          <a:xfrm>
            <a:off x="336000" y="234001"/>
            <a:ext cx="11328176" cy="720000"/>
          </a:xfrm>
          <a:prstGeom prst="rect">
            <a:avLst/>
          </a:prstGeom>
          <a:noFill/>
          <a:ln>
            <a:noFill/>
          </a:ln>
        </p:spPr>
        <p:txBody>
          <a:bodyPr spcFirstLastPara="1" wrap="square" lIns="91425" tIns="45700" rIns="91425" bIns="45700" anchor="ctr" anchorCtr="0">
            <a:noAutofit/>
          </a:bodyPr>
          <a:lstStyle/>
          <a:p>
            <a:pPr lvl="0">
              <a:spcBef>
                <a:spcPts val="0"/>
              </a:spcBef>
              <a:buClr>
                <a:schemeClr val="dk1"/>
              </a:buClr>
              <a:buSzPts val="3600"/>
            </a:pPr>
            <a:r>
              <a:rPr lang="hu-HU" sz="3200" b="1" dirty="0" err="1">
                <a:solidFill>
                  <a:schemeClr val="tx1"/>
                </a:solidFill>
              </a:rPr>
              <a:t>Preporučeno</a:t>
            </a:r>
            <a:r>
              <a:rPr lang="hu-HU" sz="3200" b="1" dirty="0">
                <a:solidFill>
                  <a:schemeClr val="tx1"/>
                </a:solidFill>
              </a:rPr>
              <a:t> </a:t>
            </a:r>
            <a:r>
              <a:rPr lang="hu-HU" sz="3200" b="1" dirty="0" err="1">
                <a:solidFill>
                  <a:schemeClr val="tx1"/>
                </a:solidFill>
              </a:rPr>
              <a:t>čitanje</a:t>
            </a:r>
            <a:endParaRPr sz="3200" b="1" dirty="0">
              <a:solidFill>
                <a:schemeClr val="tx1"/>
              </a:solidFill>
            </a:endParaRPr>
          </a:p>
        </p:txBody>
      </p:sp>
      <p:sp>
        <p:nvSpPr>
          <p:cNvPr id="881" name="Google Shape;881;p52"/>
          <p:cNvSpPr txBox="1">
            <a:spLocks noGrp="1"/>
          </p:cNvSpPr>
          <p:nvPr>
            <p:ph type="body" idx="1"/>
          </p:nvPr>
        </p:nvSpPr>
        <p:spPr>
          <a:xfrm>
            <a:off x="471000" y="1269000"/>
            <a:ext cx="11385000" cy="4766672"/>
          </a:xfrm>
          <a:prstGeom prst="rect">
            <a:avLst/>
          </a:prstGeom>
          <a:noFill/>
          <a:ln>
            <a:noFill/>
          </a:ln>
        </p:spPr>
        <p:txBody>
          <a:bodyPr spcFirstLastPara="1" wrap="square" lIns="91425" tIns="45700" rIns="91425" bIns="45700" anchor="t" anchorCtr="0">
            <a:normAutofit lnSpcReduction="10000"/>
          </a:bodyPr>
          <a:lstStyle/>
          <a:p>
            <a:pPr marL="0" lvl="0" indent="0" algn="just" rtl="0">
              <a:lnSpc>
                <a:spcPct val="110000"/>
              </a:lnSpc>
              <a:spcBef>
                <a:spcPts val="0"/>
              </a:spcBef>
              <a:spcAft>
                <a:spcPts val="2000"/>
              </a:spcAft>
              <a:buClrTx/>
              <a:buSzPts val="2000"/>
              <a:buNone/>
            </a:pPr>
            <a:r>
              <a:rPr lang="en-US" sz="2000" dirty="0">
                <a:solidFill>
                  <a:srgbClr val="000000"/>
                </a:solidFill>
              </a:rPr>
              <a:t>G. D’Amato and L. Cecchi, “Effects of climate change on environmental factors in respiratory allergic diseases”, Clinical and Experimental Allergy, 2008, </a:t>
            </a:r>
            <a:r>
              <a:rPr lang="en-US" sz="2000" u="sng" dirty="0">
                <a:solidFill>
                  <a:srgbClr val="000000"/>
                </a:solidFill>
              </a:rPr>
              <a:t>38</a:t>
            </a:r>
            <a:r>
              <a:rPr lang="en-US" sz="2000" dirty="0">
                <a:solidFill>
                  <a:srgbClr val="000000"/>
                </a:solidFill>
              </a:rPr>
              <a:t>, 1264–1274. </a:t>
            </a:r>
            <a:r>
              <a:rPr lang="en-US" sz="2000" u="sng" dirty="0">
                <a:solidFill>
                  <a:srgbClr val="000000"/>
                </a:solidFill>
                <a:hlinkClick r:id="rId3">
                  <a:extLst>
                    <a:ext uri="{A12FA001-AC4F-418D-AE19-62706E023703}">
                      <ahyp:hlinkClr xmlns:ahyp="http://schemas.microsoft.com/office/drawing/2018/hyperlinkcolor" xmlns="" val="tx"/>
                    </a:ext>
                  </a:extLst>
                </a:hlinkClick>
              </a:rPr>
              <a:t>https://doi.org/10.1111/j.1365-2222.2008.03033.x</a:t>
            </a:r>
            <a:r>
              <a:rPr lang="en-US" sz="2000" dirty="0">
                <a:solidFill>
                  <a:srgbClr val="000000"/>
                </a:solidFill>
              </a:rPr>
              <a:t> </a:t>
            </a:r>
            <a:endParaRPr sz="2000" dirty="0"/>
          </a:p>
          <a:p>
            <a:pPr marL="0" lvl="0" indent="0" algn="just" rtl="0">
              <a:lnSpc>
                <a:spcPct val="110000"/>
              </a:lnSpc>
              <a:spcBef>
                <a:spcPts val="1000"/>
              </a:spcBef>
              <a:spcAft>
                <a:spcPts val="2000"/>
              </a:spcAft>
              <a:buClrTx/>
              <a:buSzPts val="2000"/>
              <a:buNone/>
            </a:pPr>
            <a:r>
              <a:rPr lang="en-US" sz="2000" dirty="0">
                <a:solidFill>
                  <a:srgbClr val="000000"/>
                </a:solidFill>
              </a:rPr>
              <a:t>P.J. Beggs, “Adaptation to Impacts of Climate Change on Aeroallergens and Allergic Respiratory Diseases”, Int. J. Environ. Res. Public Health, 2010, </a:t>
            </a:r>
            <a:r>
              <a:rPr lang="en-US" sz="2000" u="sng" dirty="0">
                <a:solidFill>
                  <a:srgbClr val="000000"/>
                </a:solidFill>
              </a:rPr>
              <a:t>7</a:t>
            </a:r>
            <a:r>
              <a:rPr lang="en-US" sz="2000" dirty="0">
                <a:solidFill>
                  <a:srgbClr val="000000"/>
                </a:solidFill>
              </a:rPr>
              <a:t>, 3006-3021. </a:t>
            </a:r>
            <a:r>
              <a:rPr lang="en-US" sz="2000" u="sng" dirty="0">
                <a:solidFill>
                  <a:srgbClr val="000000"/>
                </a:solidFill>
                <a:hlinkClick r:id="rId4">
                  <a:extLst>
                    <a:ext uri="{A12FA001-AC4F-418D-AE19-62706E023703}">
                      <ahyp:hlinkClr xmlns:ahyp="http://schemas.microsoft.com/office/drawing/2018/hyperlinkcolor" xmlns="" val="tx"/>
                    </a:ext>
                  </a:extLst>
                </a:hlinkClick>
              </a:rPr>
              <a:t>https://doi.org/10.3390/ijerph7083006</a:t>
            </a:r>
            <a:r>
              <a:rPr lang="en-US" sz="2000" dirty="0">
                <a:solidFill>
                  <a:srgbClr val="000000"/>
                </a:solidFill>
              </a:rPr>
              <a:t> </a:t>
            </a:r>
            <a:endParaRPr sz="2000" dirty="0"/>
          </a:p>
          <a:p>
            <a:pPr marL="0" lvl="0" indent="0" algn="just" rtl="0">
              <a:lnSpc>
                <a:spcPct val="110000"/>
              </a:lnSpc>
              <a:spcBef>
                <a:spcPts val="1000"/>
              </a:spcBef>
              <a:spcAft>
                <a:spcPts val="2000"/>
              </a:spcAft>
              <a:buClrTx/>
              <a:buSzPts val="2000"/>
              <a:buNone/>
            </a:pPr>
            <a:r>
              <a:rPr lang="en-US" sz="2000" dirty="0">
                <a:solidFill>
                  <a:srgbClr val="000000"/>
                </a:solidFill>
              </a:rPr>
              <a:t>M.F. Isler </a:t>
            </a:r>
            <a:r>
              <a:rPr lang="en-US" sz="2000" i="1" dirty="0">
                <a:solidFill>
                  <a:srgbClr val="000000"/>
                </a:solidFill>
              </a:rPr>
              <a:t>et al.</a:t>
            </a:r>
            <a:r>
              <a:rPr lang="en-US" sz="2000" dirty="0">
                <a:solidFill>
                  <a:srgbClr val="000000"/>
                </a:solidFill>
              </a:rPr>
              <a:t>, “Climate change, the cutaneous microbiome and skin disease: implications for a warming world”, Int. J. Dermatology, 2023, </a:t>
            </a:r>
            <a:r>
              <a:rPr lang="en-US" sz="2000" u="sng" dirty="0">
                <a:solidFill>
                  <a:srgbClr val="000000"/>
                </a:solidFill>
              </a:rPr>
              <a:t>62</a:t>
            </a:r>
            <a:r>
              <a:rPr lang="en-US" sz="2000" dirty="0">
                <a:solidFill>
                  <a:srgbClr val="000000"/>
                </a:solidFill>
              </a:rPr>
              <a:t>, 337–345. </a:t>
            </a:r>
            <a:r>
              <a:rPr lang="en-US" sz="2000" u="sng" dirty="0">
                <a:solidFill>
                  <a:srgbClr val="000000"/>
                </a:solidFill>
                <a:hlinkClick r:id="rId5">
                  <a:extLst>
                    <a:ext uri="{A12FA001-AC4F-418D-AE19-62706E023703}">
                      <ahyp:hlinkClr xmlns:ahyp="http://schemas.microsoft.com/office/drawing/2018/hyperlinkcolor" xmlns="" val="tx"/>
                    </a:ext>
                  </a:extLst>
                </a:hlinkClick>
              </a:rPr>
              <a:t>https://doi.org/10.1111/ijd.16297</a:t>
            </a:r>
            <a:r>
              <a:rPr lang="en-US" sz="2000" dirty="0">
                <a:solidFill>
                  <a:srgbClr val="000000"/>
                </a:solidFill>
              </a:rPr>
              <a:t> </a:t>
            </a:r>
            <a:endParaRPr sz="2000" dirty="0"/>
          </a:p>
          <a:p>
            <a:pPr marL="0" lvl="0" indent="0" algn="just" rtl="0">
              <a:lnSpc>
                <a:spcPct val="110000"/>
              </a:lnSpc>
              <a:spcBef>
                <a:spcPts val="1000"/>
              </a:spcBef>
              <a:spcAft>
                <a:spcPts val="2000"/>
              </a:spcAft>
              <a:buClrTx/>
              <a:buSzPts val="2000"/>
              <a:buNone/>
            </a:pPr>
            <a:r>
              <a:rPr lang="en-US" sz="2000" dirty="0">
                <a:solidFill>
                  <a:srgbClr val="000000"/>
                </a:solidFill>
              </a:rPr>
              <a:t>E. Parker </a:t>
            </a:r>
            <a:r>
              <a:rPr lang="en-US" sz="2000" i="1" dirty="0">
                <a:solidFill>
                  <a:srgbClr val="000000"/>
                </a:solidFill>
              </a:rPr>
              <a:t>et al.</a:t>
            </a:r>
            <a:r>
              <a:rPr lang="en-US" sz="2000" dirty="0">
                <a:solidFill>
                  <a:srgbClr val="000000"/>
                </a:solidFill>
              </a:rPr>
              <a:t>, “The dermatological manifestations of extreme weather events: A comprehensive review of skin disease and vulnerability”, J. Climate Change and Health, 2022, </a:t>
            </a:r>
            <a:r>
              <a:rPr lang="en-US" sz="2000" u="sng" dirty="0">
                <a:solidFill>
                  <a:srgbClr val="000000"/>
                </a:solidFill>
              </a:rPr>
              <a:t>8</a:t>
            </a:r>
            <a:r>
              <a:rPr lang="en-US" sz="2000" dirty="0">
                <a:solidFill>
                  <a:srgbClr val="000000"/>
                </a:solidFill>
              </a:rPr>
              <a:t>, 10016. </a:t>
            </a:r>
            <a:r>
              <a:rPr lang="en-US" sz="2000" u="sng" dirty="0">
                <a:solidFill>
                  <a:srgbClr val="000000"/>
                </a:solidFill>
                <a:hlinkClick r:id="rId6">
                  <a:extLst>
                    <a:ext uri="{A12FA001-AC4F-418D-AE19-62706E023703}">
                      <ahyp:hlinkClr xmlns:ahyp="http://schemas.microsoft.com/office/drawing/2018/hyperlinkcolor" xmlns="" val="tx"/>
                    </a:ext>
                  </a:extLst>
                </a:hlinkClick>
              </a:rPr>
              <a:t>https://doi.org/10.1016/j.joclim.2022.100162</a:t>
            </a:r>
            <a:r>
              <a:rPr lang="en-US" sz="2000" dirty="0">
                <a:solidFill>
                  <a:srgbClr val="000000"/>
                </a:solidFill>
              </a:rPr>
              <a:t> </a:t>
            </a:r>
            <a:endParaRPr sz="2000" dirty="0"/>
          </a:p>
        </p:txBody>
      </p:sp>
    </p:spTree>
    <p:extLst>
      <p:ext uri="{BB962C8B-B14F-4D97-AF65-F5344CB8AC3E}">
        <p14:creationId xmlns:p14="http://schemas.microsoft.com/office/powerpoint/2010/main" val="3356459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solidFill>
                  <a:schemeClr val="tx1"/>
                </a:solidFill>
              </a:rPr>
              <a:t>Hvala</a:t>
            </a:r>
            <a:r>
              <a:rPr lang="en-US" sz="3600" b="1" dirty="0">
                <a:solidFill>
                  <a:schemeClr val="tx1"/>
                </a:solidFill>
              </a:rPr>
              <a:t> </a:t>
            </a:r>
            <a:r>
              <a:rPr lang="en-US" sz="3600" b="1" dirty="0" err="1">
                <a:solidFill>
                  <a:schemeClr val="tx1"/>
                </a:solidFill>
              </a:rPr>
              <a:t>na</a:t>
            </a:r>
            <a:r>
              <a:rPr lang="en-US" sz="3600" b="1" dirty="0">
                <a:solidFill>
                  <a:schemeClr val="tx1"/>
                </a:solidFill>
              </a:rPr>
              <a:t> </a:t>
            </a:r>
            <a:r>
              <a:rPr lang="en-US" sz="3600" b="1" dirty="0" err="1">
                <a:solidFill>
                  <a:schemeClr val="tx1"/>
                </a:solidFill>
              </a:rPr>
              <a:t>pažnji</a:t>
            </a:r>
            <a:r>
              <a:rPr lang="en-US" sz="3600" b="1" dirty="0">
                <a:solidFill>
                  <a:schemeClr val="tx1"/>
                </a:solidFill>
              </a:rPr>
              <a:t>!</a:t>
            </a:r>
          </a:p>
          <a:p>
            <a:pPr marL="0" indent="0" algn="ctr">
              <a:buNone/>
            </a:pPr>
            <a:endParaRPr lang="hu-HU" sz="2000" dirty="0" smtClean="0">
              <a:solidFill>
                <a:schemeClr val="tx1"/>
              </a:solidFill>
            </a:endParaRPr>
          </a:p>
          <a:p>
            <a:pPr marL="0" indent="0" algn="ctr">
              <a:buNone/>
            </a:pPr>
            <a:r>
              <a:rPr lang="en-US" sz="2000" dirty="0" err="1" smtClean="0">
                <a:solidFill>
                  <a:schemeClr val="tx1"/>
                </a:solidFill>
              </a:rPr>
              <a:t>Ovu</a:t>
            </a:r>
            <a:r>
              <a:rPr lang="en-US" sz="2000" dirty="0" smtClean="0">
                <a:solidFill>
                  <a:schemeClr val="tx1"/>
                </a:solidFill>
              </a:rPr>
              <a:t> </a:t>
            </a:r>
            <a:r>
              <a:rPr lang="en-US" sz="2000" dirty="0" err="1">
                <a:solidFill>
                  <a:schemeClr val="tx1"/>
                </a:solidFill>
              </a:rPr>
              <a:t>prezentaciju</a:t>
            </a:r>
            <a:r>
              <a:rPr lang="en-US" sz="2000" dirty="0">
                <a:solidFill>
                  <a:schemeClr val="tx1"/>
                </a:solidFill>
              </a:rPr>
              <a:t> je </a:t>
            </a:r>
            <a:r>
              <a:rPr lang="en-US" sz="2000" dirty="0" err="1">
                <a:solidFill>
                  <a:schemeClr val="tx1"/>
                </a:solidFill>
              </a:rPr>
              <a:t>razvio</a:t>
            </a:r>
            <a:r>
              <a:rPr lang="en-US" sz="2000" dirty="0">
                <a:solidFill>
                  <a:schemeClr val="tx1"/>
                </a:solidFill>
              </a:rPr>
              <a:t> </a:t>
            </a:r>
            <a:r>
              <a:rPr lang="en-US" sz="2000" dirty="0" err="1">
                <a:solidFill>
                  <a:schemeClr val="tx1"/>
                </a:solidFill>
              </a:rPr>
              <a:t>projekat</a:t>
            </a:r>
            <a:r>
              <a:rPr lang="en-US" sz="2000" dirty="0">
                <a:solidFill>
                  <a:schemeClr val="tx1"/>
                </a:solidFill>
              </a:rPr>
              <a:t> CLIMATEMED, </a:t>
            </a:r>
            <a:r>
              <a:rPr lang="en-US" sz="2000" dirty="0" err="1">
                <a:solidFill>
                  <a:schemeClr val="tx1"/>
                </a:solidFill>
              </a:rPr>
              <a:t>podržan</a:t>
            </a:r>
            <a:r>
              <a:rPr lang="en-US" sz="2000" dirty="0">
                <a:solidFill>
                  <a:schemeClr val="tx1"/>
                </a:solidFill>
              </a:rPr>
              <a:t> od </a:t>
            </a:r>
            <a:r>
              <a:rPr lang="en-US" sz="2000" dirty="0" err="1">
                <a:solidFill>
                  <a:schemeClr val="tx1"/>
                </a:solidFill>
              </a:rPr>
              <a:t>strane</a:t>
            </a:r>
            <a:r>
              <a:rPr lang="en-US" sz="2000" dirty="0">
                <a:solidFill>
                  <a:schemeClr val="tx1"/>
                </a:solidFill>
              </a:rPr>
              <a:t> Erasmus+ </a:t>
            </a:r>
            <a:r>
              <a:rPr lang="en-US" sz="2000" dirty="0" err="1">
                <a:solidFill>
                  <a:schemeClr val="tx1"/>
                </a:solidFill>
              </a:rPr>
              <a:t>programa</a:t>
            </a:r>
            <a:r>
              <a:rPr lang="en-US" sz="2000" dirty="0">
                <a:solidFill>
                  <a:schemeClr val="tx1"/>
                </a:solidFill>
              </a:rPr>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21441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a:r>
              <a:rPr lang="en-US" sz="2800" dirty="0" err="1" smtClean="0">
                <a:solidFill>
                  <a:schemeClr val="tx1"/>
                </a:solidFill>
                <a:cs typeface="Arial" panose="020B0604020202020204" pitchFamily="34" charset="0"/>
              </a:rPr>
              <a:t>Pregled</a:t>
            </a:r>
            <a:r>
              <a:rPr lang="en-US" sz="2800" dirty="0" smtClean="0">
                <a:solidFill>
                  <a:schemeClr val="tx1"/>
                </a:solidFill>
                <a:cs typeface="Arial" panose="020B0604020202020204" pitchFamily="34" charset="0"/>
              </a:rPr>
              <a:t> </a:t>
            </a:r>
            <a:r>
              <a:rPr lang="en-US" sz="2800" dirty="0" err="1">
                <a:solidFill>
                  <a:schemeClr val="tx1"/>
                </a:solidFill>
                <a:cs typeface="Arial" panose="020B0604020202020204" pitchFamily="34" charset="0"/>
              </a:rPr>
              <a:t>alergija</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i</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kožnih</a:t>
            </a:r>
            <a:r>
              <a:rPr lang="en-US" sz="2800" dirty="0">
                <a:solidFill>
                  <a:schemeClr val="tx1"/>
                </a:solidFill>
                <a:cs typeface="Arial" panose="020B0604020202020204" pitchFamily="34" charset="0"/>
              </a:rPr>
              <a:t> </a:t>
            </a:r>
            <a:r>
              <a:rPr lang="en-US" sz="2800" dirty="0" err="1">
                <a:solidFill>
                  <a:schemeClr val="tx1"/>
                </a:solidFill>
                <a:cs typeface="Arial" panose="020B0604020202020204" pitchFamily="34" charset="0"/>
              </a:rPr>
              <a:t>bolesti</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516000" y="1674000"/>
            <a:ext cx="6435000" cy="1057500"/>
          </a:xfrm>
        </p:spPr>
        <p:txBody>
          <a:bodyPr rtlCol="0">
            <a:normAutofit/>
          </a:bodyPr>
          <a:lstStyle/>
          <a:p>
            <a:pPr marL="0" indent="0" algn="just">
              <a:lnSpc>
                <a:spcPct val="110000"/>
              </a:lnSpc>
              <a:buNone/>
            </a:pPr>
            <a:r>
              <a:rPr lang="sr-Latn-RS" sz="1800" dirty="0" smtClean="0">
                <a:solidFill>
                  <a:srgbClr val="0070C0"/>
                </a:solidFill>
              </a:rPr>
              <a:t>Alergijska </a:t>
            </a:r>
            <a:r>
              <a:rPr lang="en-US" sz="1800" dirty="0" err="1">
                <a:solidFill>
                  <a:schemeClr val="tx1"/>
                </a:solidFill>
              </a:rPr>
              <a:t>oboljenja</a:t>
            </a:r>
            <a:r>
              <a:rPr lang="en-US" sz="1800" dirty="0">
                <a:solidFill>
                  <a:schemeClr val="tx1"/>
                </a:solidFill>
              </a:rPr>
              <a:t> </a:t>
            </a:r>
            <a:r>
              <a:rPr lang="en-US" sz="1800" dirty="0" err="1">
                <a:solidFill>
                  <a:schemeClr val="tx1"/>
                </a:solidFill>
              </a:rPr>
              <a:t>su</a:t>
            </a:r>
            <a:r>
              <a:rPr lang="en-US" sz="1800" dirty="0">
                <a:solidFill>
                  <a:schemeClr val="tx1"/>
                </a:solidFill>
              </a:rPr>
              <a:t> </a:t>
            </a:r>
            <a:r>
              <a:rPr lang="en-US" sz="1800" dirty="0" err="1">
                <a:solidFill>
                  <a:schemeClr val="tx1"/>
                </a:solidFill>
              </a:rPr>
              <a:t>grupa</a:t>
            </a:r>
            <a:r>
              <a:rPr lang="en-US" sz="1800" dirty="0">
                <a:solidFill>
                  <a:schemeClr val="tx1"/>
                </a:solidFill>
              </a:rPr>
              <a:t> </a:t>
            </a:r>
            <a:r>
              <a:rPr lang="en-US" sz="1800" dirty="0" err="1">
                <a:solidFill>
                  <a:schemeClr val="tx1"/>
                </a:solidFill>
              </a:rPr>
              <a:t>imunološki</a:t>
            </a:r>
            <a:r>
              <a:rPr lang="en-US" sz="1800" dirty="0">
                <a:solidFill>
                  <a:schemeClr val="tx1"/>
                </a:solidFill>
              </a:rPr>
              <a:t> </a:t>
            </a:r>
            <a:r>
              <a:rPr lang="en-US" sz="1800" dirty="0" err="1">
                <a:solidFill>
                  <a:schemeClr val="tx1"/>
                </a:solidFill>
              </a:rPr>
              <a:t>posredovanih</a:t>
            </a:r>
            <a:r>
              <a:rPr lang="en-US" sz="1800" dirty="0">
                <a:solidFill>
                  <a:schemeClr val="tx1"/>
                </a:solidFill>
              </a:rPr>
              <a:t> </a:t>
            </a:r>
            <a:r>
              <a:rPr lang="en-US" sz="1800" dirty="0" err="1">
                <a:solidFill>
                  <a:schemeClr val="tx1"/>
                </a:solidFill>
              </a:rPr>
              <a:t>poremećaja</a:t>
            </a:r>
            <a:r>
              <a:rPr lang="en-US" sz="1800" dirty="0">
                <a:solidFill>
                  <a:schemeClr val="tx1"/>
                </a:solidFill>
              </a:rPr>
              <a:t> </a:t>
            </a:r>
            <a:r>
              <a:rPr lang="en-US" sz="1800" dirty="0" err="1">
                <a:solidFill>
                  <a:schemeClr val="tx1"/>
                </a:solidFill>
              </a:rPr>
              <a:t>uglavnom</a:t>
            </a:r>
            <a:r>
              <a:rPr lang="en-US" sz="1800" dirty="0">
                <a:solidFill>
                  <a:schemeClr val="tx1"/>
                </a:solidFill>
              </a:rPr>
              <a:t> </a:t>
            </a:r>
            <a:r>
              <a:rPr lang="en-US" sz="1800" dirty="0" err="1">
                <a:solidFill>
                  <a:schemeClr val="tx1"/>
                </a:solidFill>
              </a:rPr>
              <a:t>uzrokovanih</a:t>
            </a:r>
            <a:r>
              <a:rPr lang="en-US" sz="1800" dirty="0">
                <a:solidFill>
                  <a:schemeClr val="tx1"/>
                </a:solidFill>
              </a:rPr>
              <a:t> </a:t>
            </a:r>
            <a:r>
              <a:rPr lang="en-US" sz="1800" dirty="0" err="1">
                <a:solidFill>
                  <a:schemeClr val="tx1"/>
                </a:solidFill>
              </a:rPr>
              <a:t>imunološkom</a:t>
            </a:r>
            <a:r>
              <a:rPr lang="en-US" sz="1800" dirty="0">
                <a:solidFill>
                  <a:schemeClr val="tx1"/>
                </a:solidFill>
              </a:rPr>
              <a:t> </a:t>
            </a:r>
            <a:r>
              <a:rPr lang="en-US" sz="1800" dirty="0" err="1">
                <a:solidFill>
                  <a:schemeClr val="tx1"/>
                </a:solidFill>
              </a:rPr>
              <a:t>reakcijom</a:t>
            </a:r>
            <a:r>
              <a:rPr lang="en-US" sz="1800" dirty="0">
                <a:solidFill>
                  <a:schemeClr val="tx1"/>
                </a:solidFill>
              </a:rPr>
              <a:t> </a:t>
            </a:r>
            <a:r>
              <a:rPr lang="en-US" sz="1800" dirty="0" err="1">
                <a:solidFill>
                  <a:schemeClr val="tx1"/>
                </a:solidFill>
              </a:rPr>
              <a:t>zavisnom</a:t>
            </a:r>
            <a:r>
              <a:rPr lang="en-US" sz="1800" dirty="0">
                <a:solidFill>
                  <a:schemeClr val="tx1"/>
                </a:solidFill>
              </a:rPr>
              <a:t> od </a:t>
            </a:r>
            <a:r>
              <a:rPr lang="en-US" sz="1800" dirty="0" err="1">
                <a:solidFill>
                  <a:schemeClr val="tx1"/>
                </a:solidFill>
              </a:rPr>
              <a:t>IgE</a:t>
            </a:r>
            <a:r>
              <a:rPr lang="en-US" sz="1800" dirty="0">
                <a:solidFill>
                  <a:schemeClr val="tx1"/>
                </a:solidFill>
              </a:rPr>
              <a:t> (</a:t>
            </a:r>
            <a:r>
              <a:rPr lang="en-US" sz="1800" dirty="0" err="1">
                <a:solidFill>
                  <a:schemeClr val="tx1"/>
                </a:solidFill>
              </a:rPr>
              <a:t>imunoglobulina</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određenu</a:t>
            </a:r>
            <a:r>
              <a:rPr lang="en-US" sz="1800" dirty="0">
                <a:solidFill>
                  <a:schemeClr val="tx1"/>
                </a:solidFill>
              </a:rPr>
              <a:t> </a:t>
            </a:r>
            <a:r>
              <a:rPr lang="en-US" sz="1800" dirty="0" err="1">
                <a:solidFill>
                  <a:schemeClr val="tx1"/>
                </a:solidFill>
              </a:rPr>
              <a:t>supstancu</a:t>
            </a:r>
            <a:r>
              <a:rPr lang="en-US" sz="1800" dirty="0">
                <a:solidFill>
                  <a:schemeClr val="tx1"/>
                </a:solidFill>
              </a:rPr>
              <a:t> </a:t>
            </a:r>
            <a:r>
              <a:rPr lang="en-US" sz="1800" dirty="0" err="1">
                <a:solidFill>
                  <a:schemeClr val="tx1"/>
                </a:solidFill>
              </a:rPr>
              <a:t>iz</a:t>
            </a:r>
            <a:r>
              <a:rPr lang="en-US" sz="1800" dirty="0">
                <a:solidFill>
                  <a:schemeClr val="tx1"/>
                </a:solidFill>
              </a:rPr>
              <a:t> </a:t>
            </a:r>
            <a:r>
              <a:rPr lang="en-US" sz="1800" dirty="0" err="1">
                <a:solidFill>
                  <a:schemeClr val="tx1"/>
                </a:solidFill>
              </a:rPr>
              <a:t>okoline</a:t>
            </a:r>
            <a:r>
              <a:rPr lang="en-US" sz="1800" dirty="0">
                <a:solidFill>
                  <a:schemeClr val="tx1"/>
                </a:solidFill>
              </a:rPr>
              <a:t> (</a:t>
            </a:r>
            <a:r>
              <a:rPr lang="en-US" sz="1800" dirty="0" err="1">
                <a:solidFill>
                  <a:schemeClr val="tx1"/>
                </a:solidFill>
              </a:rPr>
              <a:t>alergen</a:t>
            </a:r>
            <a:r>
              <a:rPr lang="en-US" sz="1800" dirty="0">
                <a:solidFill>
                  <a:schemeClr val="tx1"/>
                </a:solidFill>
              </a:rPr>
              <a:t>). </a:t>
            </a:r>
          </a:p>
        </p:txBody>
      </p:sp>
      <p:sp>
        <p:nvSpPr>
          <p:cNvPr id="5" name="TextBox 4">
            <a:extLst>
              <a:ext uri="{FF2B5EF4-FFF2-40B4-BE49-F238E27FC236}">
                <a16:creationId xmlns:a16="http://schemas.microsoft.com/office/drawing/2014/main" id="{960478E0-E700-8D8E-6C6B-E8BD2B7D7E62}"/>
              </a:ext>
            </a:extLst>
          </p:cNvPr>
          <p:cNvSpPr txBox="1"/>
          <p:nvPr/>
        </p:nvSpPr>
        <p:spPr>
          <a:xfrm>
            <a:off x="4566000" y="5679000"/>
            <a:ext cx="7727530" cy="397032"/>
          </a:xfrm>
          <a:prstGeom prst="rect">
            <a:avLst/>
          </a:prstGeom>
          <a:noFill/>
        </p:spPr>
        <p:txBody>
          <a:bodyPr wrap="square" rtlCol="0">
            <a:spAutoFit/>
          </a:bodyPr>
          <a:lstStyle/>
          <a:p>
            <a:pPr lvl="0" algn="just">
              <a:lnSpc>
                <a:spcPct val="110000"/>
              </a:lnSpc>
              <a:spcBef>
                <a:spcPts val="1000"/>
              </a:spcBef>
              <a:defRPr/>
            </a:pPr>
            <a:r>
              <a:rPr lang="sr-Latn-RS" dirty="0" smtClean="0">
                <a:solidFill>
                  <a:srgbClr val="0070C0"/>
                </a:solidFill>
                <a:latin typeface="Calibri" panose="020F0502020204030204"/>
              </a:rPr>
              <a:t>Kožne</a:t>
            </a:r>
            <a:r>
              <a:rPr lang="sr" b="0" i="0" u="none" strike="noStrike" kern="1200" cap="none" spc="0" normalizeH="0" noProof="0" dirty="0" smtClean="0">
                <a:ln>
                  <a:noFill/>
                </a:ln>
                <a:solidFill>
                  <a:srgbClr val="0070C0"/>
                </a:solidFill>
                <a:effectLst/>
                <a:uLnTx/>
                <a:uFillTx/>
                <a:latin typeface="Calibri" panose="020F0502020204030204"/>
              </a:rPr>
              <a:t> </a:t>
            </a:r>
            <a:r>
              <a:rPr lang="en-US" dirty="0" err="1"/>
              <a:t>bolesti</a:t>
            </a:r>
            <a:r>
              <a:rPr lang="en-US" dirty="0"/>
              <a:t> </a:t>
            </a:r>
            <a:r>
              <a:rPr lang="en-US" dirty="0" err="1"/>
              <a:t>obuhvataju</a:t>
            </a:r>
            <a:r>
              <a:rPr lang="en-US" dirty="0"/>
              <a:t> </a:t>
            </a:r>
            <a:r>
              <a:rPr lang="en-US" dirty="0" err="1"/>
              <a:t>sva</a:t>
            </a:r>
            <a:r>
              <a:rPr lang="en-US" dirty="0"/>
              <a:t> </a:t>
            </a:r>
            <a:r>
              <a:rPr lang="en-US" dirty="0" err="1"/>
              <a:t>stanja</a:t>
            </a:r>
            <a:r>
              <a:rPr lang="en-US" dirty="0"/>
              <a:t> </a:t>
            </a:r>
            <a:r>
              <a:rPr lang="en-US" dirty="0" err="1"/>
              <a:t>koja</a:t>
            </a:r>
            <a:r>
              <a:rPr lang="en-US" dirty="0"/>
              <a:t> </a:t>
            </a:r>
            <a:r>
              <a:rPr lang="en-US" dirty="0" err="1"/>
              <a:t>iritiraju</a:t>
            </a:r>
            <a:r>
              <a:rPr lang="en-US" dirty="0"/>
              <a:t> </a:t>
            </a:r>
            <a:r>
              <a:rPr lang="en-US" dirty="0" err="1"/>
              <a:t>ili</a:t>
            </a:r>
            <a:r>
              <a:rPr lang="en-US" dirty="0"/>
              <a:t> </a:t>
            </a:r>
            <a:r>
              <a:rPr lang="en-US" dirty="0" err="1"/>
              <a:t>oštećuju</a:t>
            </a:r>
            <a:r>
              <a:rPr lang="en-US" dirty="0"/>
              <a:t> </a:t>
            </a:r>
            <a:r>
              <a:rPr lang="en-US" dirty="0" err="1"/>
              <a:t>kožu</a:t>
            </a:r>
            <a:r>
              <a:rPr lang="en-US" dirty="0"/>
              <a:t>. </a:t>
            </a:r>
          </a:p>
        </p:txBody>
      </p:sp>
      <p:pic>
        <p:nvPicPr>
          <p:cNvPr id="6" name="Picture 5">
            <a:extLst>
              <a:ext uri="{FF2B5EF4-FFF2-40B4-BE49-F238E27FC236}">
                <a16:creationId xmlns:a16="http://schemas.microsoft.com/office/drawing/2014/main" id="{634BCAB6-0CC3-9291-E26C-9E134D616EDC}"/>
              </a:ext>
            </a:extLst>
          </p:cNvPr>
          <p:cNvPicPr>
            <a:picLocks noChangeAspect="1"/>
          </p:cNvPicPr>
          <p:nvPr/>
        </p:nvPicPr>
        <p:blipFill>
          <a:blip r:embed="rId2"/>
          <a:stretch>
            <a:fillRect/>
          </a:stretch>
        </p:blipFill>
        <p:spPr>
          <a:xfrm>
            <a:off x="7130999" y="729000"/>
            <a:ext cx="4912079" cy="3837886"/>
          </a:xfrm>
          <a:prstGeom prst="rect">
            <a:avLst/>
          </a:prstGeom>
        </p:spPr>
      </p:pic>
      <p:pic>
        <p:nvPicPr>
          <p:cNvPr id="7" name="Picture 6">
            <a:extLst>
              <a:ext uri="{FF2B5EF4-FFF2-40B4-BE49-F238E27FC236}">
                <a16:creationId xmlns:a16="http://schemas.microsoft.com/office/drawing/2014/main" id="{25AA7FAD-8924-79AF-8D0A-7BE13FFD4A6A}"/>
              </a:ext>
            </a:extLst>
          </p:cNvPr>
          <p:cNvPicPr>
            <a:picLocks noChangeAspect="1"/>
          </p:cNvPicPr>
          <p:nvPr/>
        </p:nvPicPr>
        <p:blipFill>
          <a:blip r:embed="rId3"/>
          <a:stretch>
            <a:fillRect/>
          </a:stretch>
        </p:blipFill>
        <p:spPr>
          <a:xfrm>
            <a:off x="370763" y="3587936"/>
            <a:ext cx="3974586" cy="2631142"/>
          </a:xfrm>
          <a:prstGeom prst="rect">
            <a:avLst/>
          </a:prstGeom>
        </p:spPr>
      </p:pic>
    </p:spTree>
    <p:extLst>
      <p:ext uri="{BB962C8B-B14F-4D97-AF65-F5344CB8AC3E}">
        <p14:creationId xmlns:p14="http://schemas.microsoft.com/office/powerpoint/2010/main" val="3623316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3132416"/>
          </a:xfrm>
        </p:spPr>
        <p:txBody>
          <a:bodyPr rtlCol="0">
            <a:normAutofit/>
          </a:bodyPr>
          <a:lstStyle/>
          <a:p>
            <a:pPr marL="0" indent="0">
              <a:buNone/>
            </a:pPr>
            <a:r>
              <a:rPr lang="en-US" sz="2000" u="sng" dirty="0" err="1" smtClean="0">
                <a:solidFill>
                  <a:srgbClr val="0070C0"/>
                </a:solidFill>
              </a:rPr>
              <a:t>Glavne</a:t>
            </a:r>
            <a:r>
              <a:rPr lang="en-US" sz="2000" u="sng" dirty="0" smtClean="0">
                <a:solidFill>
                  <a:srgbClr val="0070C0"/>
                </a:solidFill>
              </a:rPr>
              <a:t> </a:t>
            </a:r>
            <a:r>
              <a:rPr lang="en-US" sz="2000" u="sng" dirty="0" err="1">
                <a:solidFill>
                  <a:srgbClr val="0070C0"/>
                </a:solidFill>
              </a:rPr>
              <a:t>alergijske</a:t>
            </a:r>
            <a:r>
              <a:rPr lang="en-US" sz="2000" u="sng" dirty="0">
                <a:solidFill>
                  <a:srgbClr val="0070C0"/>
                </a:solidFill>
              </a:rPr>
              <a:t> </a:t>
            </a:r>
            <a:r>
              <a:rPr lang="en-US" sz="2000" u="sng" dirty="0" err="1">
                <a:solidFill>
                  <a:srgbClr val="0070C0"/>
                </a:solidFill>
              </a:rPr>
              <a:t>bolesti</a:t>
            </a:r>
            <a:endParaRPr lang="sr" sz="2000" u="sng" dirty="0">
              <a:solidFill>
                <a:srgbClr val="0070C0"/>
              </a:solidFill>
            </a:endParaRPr>
          </a:p>
        </p:txBody>
      </p:sp>
      <p:graphicFrame>
        <p:nvGraphicFramePr>
          <p:cNvPr id="9" name="Table 8">
            <a:extLst>
              <a:ext uri="{FF2B5EF4-FFF2-40B4-BE49-F238E27FC236}">
                <a16:creationId xmlns:a16="http://schemas.microsoft.com/office/drawing/2014/main" id="{EA312C65-6140-EFC6-8FC2-7FB9A00A5362}"/>
              </a:ext>
            </a:extLst>
          </p:cNvPr>
          <p:cNvGraphicFramePr>
            <a:graphicFrameLocks noGrp="1"/>
          </p:cNvGraphicFramePr>
          <p:nvPr>
            <p:extLst>
              <p:ext uri="{D42A27DB-BD31-4B8C-83A1-F6EECF244321}">
                <p14:modId xmlns:p14="http://schemas.microsoft.com/office/powerpoint/2010/main" val="1410391740"/>
              </p:ext>
            </p:extLst>
          </p:nvPr>
        </p:nvGraphicFramePr>
        <p:xfrm>
          <a:off x="156000" y="594000"/>
          <a:ext cx="11880000" cy="5633484"/>
        </p:xfrm>
        <a:graphic>
          <a:graphicData uri="http://schemas.openxmlformats.org/drawingml/2006/table">
            <a:tbl>
              <a:tblPr>
                <a:tableStyleId>{5C22544A-7EE6-4342-B048-85BDC9FD1C3A}</a:tableStyleId>
              </a:tblPr>
              <a:tblGrid>
                <a:gridCol w="2340000">
                  <a:extLst>
                    <a:ext uri="{9D8B030D-6E8A-4147-A177-3AD203B41FA5}">
                      <a16:colId xmlns:a16="http://schemas.microsoft.com/office/drawing/2014/main" val="2497409396"/>
                    </a:ext>
                  </a:extLst>
                </a:gridCol>
                <a:gridCol w="3870000">
                  <a:extLst>
                    <a:ext uri="{9D8B030D-6E8A-4147-A177-3AD203B41FA5}">
                      <a16:colId xmlns:a16="http://schemas.microsoft.com/office/drawing/2014/main" val="3440800795"/>
                    </a:ext>
                  </a:extLst>
                </a:gridCol>
                <a:gridCol w="4815000">
                  <a:extLst>
                    <a:ext uri="{9D8B030D-6E8A-4147-A177-3AD203B41FA5}">
                      <a16:colId xmlns:a16="http://schemas.microsoft.com/office/drawing/2014/main" val="509933588"/>
                    </a:ext>
                  </a:extLst>
                </a:gridCol>
                <a:gridCol w="855000">
                  <a:extLst>
                    <a:ext uri="{9D8B030D-6E8A-4147-A177-3AD203B41FA5}">
                      <a16:colId xmlns:a16="http://schemas.microsoft.com/office/drawing/2014/main" val="2064854761"/>
                    </a:ext>
                  </a:extLst>
                </a:gridCol>
              </a:tblGrid>
              <a:tr h="561545">
                <a:tc>
                  <a:txBody>
                    <a:bodyPr/>
                    <a:lstStyle/>
                    <a:p>
                      <a:pPr algn="ctr" rtl="0" fontAlgn="t"/>
                      <a:r>
                        <a:rPr lang="sr" sz="1200" b="1" u="none" strike="noStrike" dirty="0" smtClean="0">
                          <a:solidFill>
                            <a:srgbClr val="0070C0"/>
                          </a:solidFill>
                          <a:effectLst/>
                          <a:latin typeface="+mn-lt"/>
                        </a:rPr>
                        <a:t>Bolest</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sr" sz="1200" b="1" i="0" u="none" strike="noStrike" dirty="0" smtClean="0">
                          <a:solidFill>
                            <a:srgbClr val="0070C0"/>
                          </a:solidFill>
                          <a:effectLst/>
                          <a:latin typeface="+mn-lt"/>
                        </a:rPr>
                        <a:t>Uzroci/okidači</a:t>
                      </a:r>
                      <a:endParaRPr lang="sr" sz="1200" b="1" i="0" u="none" strike="noStrike" dirty="0">
                        <a:solidFill>
                          <a:srgbClr val="0070C0"/>
                        </a:solidFill>
                        <a:effectLst/>
                        <a:latin typeface="+mn-lt"/>
                      </a:endParaRPr>
                    </a:p>
                  </a:txBody>
                  <a:tcPr marL="6757" marR="6757" marT="6757" marB="0" anchor="ctr"/>
                </a:tc>
                <a:tc>
                  <a:txBody>
                    <a:bodyPr/>
                    <a:lstStyle/>
                    <a:p>
                      <a:pPr algn="ctr" rtl="0" fontAlgn="t"/>
                      <a:r>
                        <a:rPr lang="en-US" sz="1200" b="1" i="0" u="none" strike="noStrike" dirty="0" err="1" smtClean="0">
                          <a:solidFill>
                            <a:srgbClr val="0070C0"/>
                          </a:solidFill>
                          <a:effectLst/>
                          <a:latin typeface="+mn-lt"/>
                        </a:rPr>
                        <a:t>Simptomi</a:t>
                      </a:r>
                      <a:r>
                        <a:rPr lang="en-US" sz="1200" b="1" i="0" u="none" strike="noStrike" dirty="0" smtClean="0">
                          <a:solidFill>
                            <a:srgbClr val="0070C0"/>
                          </a:solidFill>
                          <a:effectLst/>
                          <a:latin typeface="+mn-lt"/>
                        </a:rPr>
                        <a:t>/</a:t>
                      </a:r>
                      <a:r>
                        <a:rPr lang="en-US" sz="1200" b="1" i="0" u="none" strike="noStrike" dirty="0" err="1" smtClean="0">
                          <a:solidFill>
                            <a:srgbClr val="0070C0"/>
                          </a:solidFill>
                          <a:effectLst/>
                          <a:latin typeface="+mn-lt"/>
                        </a:rPr>
                        <a:t>kliničke</a:t>
                      </a:r>
                      <a:r>
                        <a:rPr lang="en-US" sz="1200" b="1" i="0" u="none" strike="noStrike" dirty="0" smtClean="0">
                          <a:solidFill>
                            <a:srgbClr val="0070C0"/>
                          </a:solidFill>
                          <a:effectLst/>
                          <a:latin typeface="+mn-lt"/>
                        </a:rPr>
                        <a:t> </a:t>
                      </a:r>
                      <a:r>
                        <a:rPr lang="en-US" sz="1200" b="1" i="0" u="none" strike="noStrike" dirty="0" err="1" smtClean="0">
                          <a:solidFill>
                            <a:srgbClr val="0070C0"/>
                          </a:solidFill>
                          <a:effectLst/>
                          <a:latin typeface="+mn-lt"/>
                        </a:rPr>
                        <a:t>karakteristike</a:t>
                      </a:r>
                      <a:endParaRPr lang="en-US" sz="1200" b="1" i="0" u="none" strike="noStrike" dirty="0">
                        <a:solidFill>
                          <a:srgbClr val="0070C0"/>
                        </a:solidFill>
                        <a:effectLst/>
                        <a:latin typeface="+mn-lt"/>
                      </a:endParaRPr>
                    </a:p>
                  </a:txBody>
                  <a:tcPr marL="6757" marR="6757" marT="6757" marB="0" anchor="ctr"/>
                </a:tc>
                <a:tc>
                  <a:txBody>
                    <a:bodyPr/>
                    <a:lstStyle/>
                    <a:p>
                      <a:pPr algn="ctr" rtl="0" fontAlgn="t"/>
                      <a:r>
                        <a:rPr lang="en-US" sz="1100" b="1" i="0" u="none" strike="noStrike" dirty="0" err="1" smtClean="0">
                          <a:solidFill>
                            <a:srgbClr val="0070C0"/>
                          </a:solidFill>
                          <a:effectLst/>
                          <a:latin typeface="+mn-lt"/>
                        </a:rPr>
                        <a:t>Pogođeni</a:t>
                      </a:r>
                      <a:r>
                        <a:rPr lang="en-US" sz="1100" b="1" i="0" u="none" strike="noStrike" dirty="0" smtClean="0">
                          <a:solidFill>
                            <a:srgbClr val="0070C0"/>
                          </a:solidFill>
                          <a:effectLst/>
                          <a:latin typeface="+mn-lt"/>
                        </a:rPr>
                        <a:t> </a:t>
                      </a:r>
                      <a:r>
                        <a:rPr lang="en-US" sz="1100" b="1" i="0" u="none" strike="noStrike" dirty="0" err="1" smtClean="0">
                          <a:solidFill>
                            <a:srgbClr val="0070C0"/>
                          </a:solidFill>
                          <a:effectLst/>
                          <a:latin typeface="+mn-lt"/>
                        </a:rPr>
                        <a:t>klimatskim</a:t>
                      </a:r>
                      <a:r>
                        <a:rPr lang="en-US" sz="1100" b="1" i="0" u="none" strike="noStrike" dirty="0" smtClean="0">
                          <a:solidFill>
                            <a:srgbClr val="0070C0"/>
                          </a:solidFill>
                          <a:effectLst/>
                          <a:latin typeface="+mn-lt"/>
                        </a:rPr>
                        <a:t> </a:t>
                      </a:r>
                      <a:r>
                        <a:rPr lang="en-US" sz="1100" b="1" i="0" u="none" strike="noStrike" dirty="0" err="1" smtClean="0">
                          <a:solidFill>
                            <a:srgbClr val="0070C0"/>
                          </a:solidFill>
                          <a:effectLst/>
                          <a:latin typeface="+mn-lt"/>
                        </a:rPr>
                        <a:t>promenama</a:t>
                      </a:r>
                      <a:r>
                        <a:rPr lang="en-US" sz="1100" b="1" i="0" u="none" strike="noStrike" dirty="0" smtClean="0">
                          <a:solidFill>
                            <a:srgbClr val="0070C0"/>
                          </a:solidFill>
                          <a:effectLst/>
                          <a:latin typeface="+mn-lt"/>
                        </a:rPr>
                        <a:t>?</a:t>
                      </a:r>
                      <a:endParaRPr lang="en-US" sz="11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515319">
                <a:tc>
                  <a:txBody>
                    <a:bodyPr/>
                    <a:lstStyle/>
                    <a:p>
                      <a:pPr algn="l" rtl="0" fontAlgn="ctr"/>
                      <a:r>
                        <a:rPr lang="sr-Latn-RS" sz="1100" b="0" i="0" u="none" strike="noStrike" dirty="0" smtClean="0">
                          <a:solidFill>
                            <a:schemeClr val="tx1"/>
                          </a:solidFill>
                          <a:effectLst/>
                          <a:latin typeface="+mn-lt"/>
                        </a:rPr>
                        <a:t>  Alergija</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životna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sredina</a:t>
                      </a:r>
                      <a:r>
                        <a:rPr lang="en-US" sz="1100" b="0" i="0" u="none" strike="noStrike" dirty="0" smtClean="0">
                          <a:solidFill>
                            <a:schemeClr val="tx1"/>
                          </a:solidFill>
                          <a:effectLst/>
                          <a:latin typeface="+mn-lt"/>
                        </a:rPr>
                        <a:t>/</a:t>
                      </a:r>
                    </a:p>
                    <a:p>
                      <a:pPr algn="ctr" rtl="0" fontAlgn="t"/>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hranu</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lateks</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kućne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ljubimce</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Curenje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iz</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nosa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kijanje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bol</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osetljivost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oko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obraza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očiju</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čela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kašalj</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nedostatak</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vazduha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svrab</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osip</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dijareja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mučnina</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povraćanje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otečene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oči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usne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usta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grlo</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sr" sz="1100" b="0" i="0" u="none" strike="noStrike" dirty="0" smtClean="0">
                          <a:solidFill>
                            <a:schemeClr val="tx1"/>
                          </a:solidFill>
                          <a:effectLst/>
                          <a:latin typeface="+mn-lt"/>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831694956"/>
                  </a:ext>
                </a:extLst>
              </a:tr>
              <a:tr h="345823">
                <a:tc>
                  <a:txBody>
                    <a:bodyPr/>
                    <a:lstStyle/>
                    <a:p>
                      <a:pPr algn="l" rtl="0" fontAlgn="ctr"/>
                      <a:r>
                        <a:rPr lang="sr" sz="1100" b="0" i="0" u="none" strike="noStrike" dirty="0" smtClean="0">
                          <a:solidFill>
                            <a:schemeClr val="tx1"/>
                          </a:solidFill>
                          <a:effectLst/>
                          <a:latin typeface="+mn-lt"/>
                        </a:rPr>
                        <a:t>  Anafilaksa</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Određeni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hrana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neki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otrov</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insekata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lateks</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Brza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teška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alergijska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reakcija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ubrzan</a:t>
                      </a:r>
                      <a:r>
                        <a:rPr lang="en-US" sz="1100" b="0" i="0" u="none" strike="noStrike" dirty="0" smtClean="0">
                          <a:solidFill>
                            <a:schemeClr val="tx1"/>
                          </a:solidFill>
                          <a:effectLst/>
                          <a:latin typeface="+mn-lt"/>
                        </a:rPr>
                        <a:t>, slab </a:t>
                      </a:r>
                      <a:r>
                        <a:rPr lang="en-US" sz="1100" b="0" i="0" u="none" strike="noStrike" dirty="0" err="1" smtClean="0">
                          <a:solidFill>
                            <a:schemeClr val="tx1"/>
                          </a:solidFill>
                          <a:effectLst/>
                          <a:latin typeface="+mn-lt"/>
                        </a:rPr>
                        <a:t>puls</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osip</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mučnina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povraćanje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smrt</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25117701"/>
                  </a:ext>
                </a:extLst>
              </a:tr>
              <a:tr h="515319">
                <a:tc>
                  <a:txBody>
                    <a:bodyPr/>
                    <a:lstStyle/>
                    <a:p>
                      <a:pPr algn="l" rtl="0" fontAlgn="ctr"/>
                      <a:r>
                        <a:rPr lang="sr" sz="1100" b="0" i="0" u="none" strike="noStrike" dirty="0" smtClean="0">
                          <a:solidFill>
                            <a:schemeClr val="tx1"/>
                          </a:solidFill>
                          <a:effectLst/>
                          <a:latin typeface="+mn-lt"/>
                        </a:rPr>
                        <a:t>  Angioedem</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Perut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životinja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izlaganje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vodi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sunčevoj</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svetlosti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hladnoći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toploti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hrana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ujedi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insekata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polen</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autoimune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bolesti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što</a:t>
                      </a:r>
                      <a:r>
                        <a:rPr lang="en-US" sz="1100" b="0" i="0" u="none" strike="noStrike" dirty="0" smtClean="0">
                          <a:solidFill>
                            <a:schemeClr val="tx1"/>
                          </a:solidFill>
                          <a:effectLst/>
                          <a:latin typeface="+mn-lt"/>
                        </a:rPr>
                        <a:t> je lupus.</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Otok</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ispod</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površine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grčevi</a:t>
                      </a:r>
                      <a:r>
                        <a:rPr lang="en-US" sz="1100" b="0" i="0" u="none" strike="noStrike" dirty="0" smtClean="0">
                          <a:solidFill>
                            <a:schemeClr val="tx1"/>
                          </a:solidFill>
                          <a:effectLst/>
                          <a:latin typeface="+mn-lt"/>
                        </a:rPr>
                        <a:t> u </a:t>
                      </a:r>
                      <a:r>
                        <a:rPr lang="en-US" sz="1100" b="0" i="0" u="none" strike="noStrike" dirty="0" err="1" smtClean="0">
                          <a:solidFill>
                            <a:schemeClr val="tx1"/>
                          </a:solidFill>
                          <a:effectLst/>
                          <a:latin typeface="+mn-lt"/>
                        </a:rPr>
                        <a:t>stomaku</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otežano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disanje</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333219853"/>
                  </a:ext>
                </a:extLst>
              </a:tr>
              <a:tr h="179126">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Aspergiloza</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1" u="none" strike="noStrike" dirty="0" smtClean="0">
                          <a:solidFill>
                            <a:schemeClr val="tx1"/>
                          </a:solidFill>
                          <a:effectLst/>
                          <a:latin typeface="+mn-lt"/>
                          <a:cs typeface="Arial" panose="020B0604020202020204" pitchFamily="34" charset="0"/>
                        </a:rPr>
                        <a:t>Aspergillus </a:t>
                      </a:r>
                      <a:r>
                        <a:rPr lang="en-US" sz="1100" b="0" i="0" u="none" strike="noStrike" dirty="0" smtClean="0">
                          <a:solidFill>
                            <a:schemeClr val="tx1"/>
                          </a:solidFill>
                          <a:effectLst/>
                          <a:latin typeface="+mn-lt"/>
                          <a:cs typeface="Arial" panose="020B0604020202020204" pitchFamily="34" charset="0"/>
                        </a:rPr>
                        <a:t>fungus</a:t>
                      </a:r>
                      <a:endParaRPr lang="en-US" sz="1100" b="0" i="0" u="none" strike="noStrike" dirty="0">
                        <a:solidFill>
                          <a:schemeClr val="tx1"/>
                        </a:solidFill>
                        <a:effectLst/>
                        <a:latin typeface="+mn-lt"/>
                        <a:cs typeface="Arial" panose="020B060402020202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100" b="0" i="0" u="none" strike="noStrike" dirty="0" err="1" smtClean="0">
                          <a:solidFill>
                            <a:schemeClr val="tx1"/>
                          </a:solidFill>
                          <a:effectLst/>
                          <a:latin typeface="+mn-lt"/>
                          <a:cs typeface="Arial" panose="020B0604020202020204" pitchFamily="34" charset="0"/>
                        </a:rPr>
                        <a:t>Pištanje</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otežano</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disanje</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kašalj</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začepljenost</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curenje</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iz</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nosa</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glavobolja</a:t>
                      </a:r>
                      <a:r>
                        <a:rPr lang="en-US" sz="1100" b="0" i="0" u="none" strike="noStrike" dirty="0" smtClean="0">
                          <a:solidFill>
                            <a:schemeClr val="tx1"/>
                          </a:solidFill>
                          <a:effectLst/>
                          <a:latin typeface="+mn-lt"/>
                          <a:cs typeface="Arial" panose="020B0604020202020204" pitchFamily="34" charset="0"/>
                        </a:rPr>
                        <a:t>.</a:t>
                      </a:r>
                      <a:endParaRPr lang="en-US" sz="1100" b="0" i="0" u="none" strike="noStrike" dirty="0">
                        <a:solidFill>
                          <a:schemeClr val="tx1"/>
                        </a:solidFill>
                        <a:effectLst/>
                        <a:latin typeface="+mn-lt"/>
                        <a:cs typeface="Arial" panose="020B0604020202020204" pitchFamily="34" charset="0"/>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443362599"/>
                  </a:ext>
                </a:extLst>
              </a:tr>
              <a:tr h="515319">
                <a:tc>
                  <a:txBody>
                    <a:bodyPr/>
                    <a:lstStyle/>
                    <a:p>
                      <a:pPr algn="l" rtl="0" fontAlgn="ctr"/>
                      <a:r>
                        <a:rPr lang="sr-Latn-RS" sz="1100" b="0" i="0" u="none" strike="noStrike" dirty="0" smtClean="0">
                          <a:solidFill>
                            <a:schemeClr val="tx1"/>
                          </a:solidFill>
                          <a:effectLst/>
                          <a:latin typeface="+mn-lt"/>
                        </a:rPr>
                        <a:t>  Astma</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Grinje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životinjsko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krzno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polen</a:t>
                      </a:r>
                      <a:r>
                        <a:rPr lang="en-US" sz="1100" b="0" i="0" u="none" strike="noStrike" dirty="0" smtClean="0">
                          <a:solidFill>
                            <a:schemeClr val="tx1"/>
                          </a:solidFill>
                          <a:effectLst/>
                          <a:latin typeface="+mn-lt"/>
                        </a:rPr>
                        <a:t>, dim, </a:t>
                      </a:r>
                      <a:r>
                        <a:rPr lang="en-US" sz="1100" b="0" i="0" u="none" strike="noStrike" dirty="0" err="1" smtClean="0">
                          <a:solidFill>
                            <a:schemeClr val="tx1"/>
                          </a:solidFill>
                          <a:effectLst/>
                          <a:latin typeface="+mn-lt"/>
                        </a:rPr>
                        <a:t>vežbanje</a:t>
                      </a:r>
                      <a:endParaRPr lang="en-US" sz="1100" b="0" i="0" u="none" strike="noStrike" dirty="0" smtClean="0">
                        <a:solidFill>
                          <a:schemeClr val="tx1"/>
                        </a:solidFill>
                        <a:effectLst/>
                        <a:latin typeface="+mn-lt"/>
                      </a:endParaRPr>
                    </a:p>
                    <a:p>
                      <a:pPr algn="ctr" rtl="0" fontAlgn="t"/>
                      <a:r>
                        <a:rPr lang="en-US" sz="1100" b="0" i="0" u="none" strike="noStrike" dirty="0" err="1" smtClean="0">
                          <a:solidFill>
                            <a:schemeClr val="tx1"/>
                          </a:solidFill>
                          <a:effectLst/>
                          <a:latin typeface="+mn-lt"/>
                        </a:rPr>
                        <a:t>virusne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infekcije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udisanje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hemijskih</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drugih</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alergena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Kašalj</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piskanje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stezanje</a:t>
                      </a:r>
                      <a:r>
                        <a:rPr lang="en-US" sz="1100" b="0" i="0" u="none" strike="noStrike" dirty="0" smtClean="0">
                          <a:solidFill>
                            <a:schemeClr val="tx1"/>
                          </a:solidFill>
                          <a:effectLst/>
                          <a:latin typeface="+mn-lt"/>
                        </a:rPr>
                        <a:t> u </a:t>
                      </a:r>
                      <a:r>
                        <a:rPr lang="en-US" sz="1100" b="0" i="0" u="none" strike="noStrike" dirty="0" err="1" smtClean="0">
                          <a:solidFill>
                            <a:schemeClr val="tx1"/>
                          </a:solidFill>
                          <a:effectLst/>
                          <a:latin typeface="+mn-lt"/>
                        </a:rPr>
                        <a:t>grudima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nedostatak</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daha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smrt</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dirty="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610616814"/>
                  </a:ext>
                </a:extLst>
              </a:tr>
              <a:tr h="345823">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Hronična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granulomatoza</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endParaRPr lang="en-US" sz="1100" b="0" i="0" u="none" strike="noStrike" dirty="0">
                        <a:solidFill>
                          <a:schemeClr val="tx1"/>
                        </a:solidFill>
                        <a:effectLst/>
                        <a:latin typeface="+mn-lt"/>
                      </a:endParaRPr>
                    </a:p>
                  </a:txBody>
                  <a:tcPr marL="6757" marR="6757" marT="6757" marB="0" anchor="ctr"/>
                </a:tc>
                <a:tc>
                  <a:txBody>
                    <a:bodyPr/>
                    <a:lstStyle/>
                    <a:p>
                      <a:pPr algn="ctr" rtl="0"/>
                      <a:r>
                        <a:rPr lang="en-US" sz="1100" b="0" i="0" kern="1200" dirty="0" err="1" smtClean="0">
                          <a:solidFill>
                            <a:schemeClr val="tx1"/>
                          </a:solidFill>
                          <a:effectLst/>
                          <a:latin typeface="+mn-lt"/>
                          <a:ea typeface="+mn-ea"/>
                          <a:cs typeface="+mn-cs"/>
                        </a:rPr>
                        <a:t>Groznica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bol</a:t>
                      </a:r>
                      <a:r>
                        <a:rPr lang="en-US" sz="1100" b="0" i="0" kern="1200" dirty="0" smtClean="0">
                          <a:solidFill>
                            <a:schemeClr val="tx1"/>
                          </a:solidFill>
                          <a:effectLst/>
                          <a:latin typeface="+mn-lt"/>
                          <a:ea typeface="+mn-ea"/>
                          <a:cs typeface="+mn-cs"/>
                        </a:rPr>
                        <a:t> u </a:t>
                      </a:r>
                      <a:r>
                        <a:rPr lang="en-US" sz="1100" b="0" i="0" kern="1200" dirty="0" err="1" smtClean="0">
                          <a:solidFill>
                            <a:schemeClr val="tx1"/>
                          </a:solidFill>
                          <a:effectLst/>
                          <a:latin typeface="+mn-lt"/>
                          <a:ea typeface="+mn-ea"/>
                          <a:cs typeface="+mn-cs"/>
                        </a:rPr>
                        <a:t>grudima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otečene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limfne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žlezde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curenje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iz</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nosa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osip</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otok</a:t>
                      </a:r>
                      <a:r>
                        <a:rPr lang="en-US" sz="1100" b="0" i="0" kern="1200" dirty="0" smtClean="0">
                          <a:solidFill>
                            <a:schemeClr val="tx1"/>
                          </a:solidFill>
                          <a:effectLst/>
                          <a:latin typeface="+mn-lt"/>
                          <a:ea typeface="+mn-ea"/>
                          <a:cs typeface="+mn-cs"/>
                        </a:rPr>
                        <a:t>/</a:t>
                      </a:r>
                      <a:r>
                        <a:rPr lang="en-US" sz="1100" b="0" i="0" kern="1200" dirty="0" err="1" smtClean="0">
                          <a:solidFill>
                            <a:schemeClr val="tx1"/>
                          </a:solidFill>
                          <a:effectLst/>
                          <a:latin typeface="+mn-lt"/>
                          <a:ea typeface="+mn-ea"/>
                          <a:cs typeface="+mn-cs"/>
                        </a:rPr>
                        <a:t>crvenilo</a:t>
                      </a:r>
                      <a:r>
                        <a:rPr lang="en-US" sz="1100" b="0" i="0" kern="1200" dirty="0" smtClean="0">
                          <a:solidFill>
                            <a:schemeClr val="tx1"/>
                          </a:solidFill>
                          <a:effectLst/>
                          <a:latin typeface="+mn-lt"/>
                          <a:ea typeface="+mn-ea"/>
                          <a:cs typeface="+mn-cs"/>
                        </a:rPr>
                        <a:t> u </a:t>
                      </a:r>
                      <a:r>
                        <a:rPr lang="en-US" sz="1100" b="0" i="0" kern="1200" dirty="0" err="1" smtClean="0">
                          <a:solidFill>
                            <a:schemeClr val="tx1"/>
                          </a:solidFill>
                          <a:effectLst/>
                          <a:latin typeface="+mn-lt"/>
                          <a:ea typeface="+mn-ea"/>
                          <a:cs typeface="+mn-cs"/>
                        </a:rPr>
                        <a:t>ustima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gastrointestinalni</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problemi</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upala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pluća</a:t>
                      </a:r>
                      <a:r>
                        <a:rPr lang="en-US" sz="1100" b="0" i="0" kern="1200" dirty="0" smtClean="0">
                          <a:solidFill>
                            <a:schemeClr val="tx1"/>
                          </a:solidFill>
                          <a:effectLst/>
                          <a:latin typeface="+mn-lt"/>
                          <a:ea typeface="+mn-ea"/>
                          <a:cs typeface="+mn-cs"/>
                        </a:rPr>
                        <a:t>.</a:t>
                      </a:r>
                      <a:endParaRPr lang="en-US" sz="1100" b="0" i="0" kern="1200" dirty="0">
                        <a:solidFill>
                          <a:schemeClr val="tx1"/>
                        </a:solidFill>
                        <a:effectLst/>
                        <a:latin typeface="+mn-lt"/>
                        <a:ea typeface="+mn-ea"/>
                        <a:cs typeface="+mn-cs"/>
                      </a:endParaRPr>
                    </a:p>
                  </a:txBody>
                  <a:tcPr marL="6757" marR="6757" marT="6757" marB="0" anchor="ctr"/>
                </a:tc>
                <a:tc>
                  <a:txBody>
                    <a:bodyPr/>
                    <a:lstStyle/>
                    <a:p>
                      <a:pPr algn="ctr" rtl="0" fontAlgn="t"/>
                      <a:r>
                        <a:rPr lang="sr-Latn-RS" sz="1100" b="0" i="0" u="none" strike="noStrike" dirty="0" smtClean="0">
                          <a:solidFill>
                            <a:schemeClr val="tx1"/>
                          </a:solidFill>
                          <a:effectLst/>
                          <a:latin typeface="+mn-lt"/>
                        </a:rPr>
                        <a:t>ne</a:t>
                      </a:r>
                      <a:endParaRPr lang="sr" sz="1100" b="0" i="0" u="none" strike="noStrike" dirty="0" smtClean="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345823">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Hronični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rinosinuzitis</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već</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postojeća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stanja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što</a:t>
                      </a:r>
                      <a:r>
                        <a:rPr lang="en-US" sz="1100" b="0" i="0" u="none" strike="noStrike" dirty="0" smtClean="0">
                          <a:solidFill>
                            <a:schemeClr val="tx1"/>
                          </a:solidFill>
                          <a:effectLst/>
                          <a:latin typeface="+mn-lt"/>
                        </a:rPr>
                        <a:t> je </a:t>
                      </a:r>
                      <a:r>
                        <a:rPr lang="en-US" sz="1100" b="0" i="0" u="none" strike="noStrike" dirty="0" err="1" smtClean="0">
                          <a:solidFill>
                            <a:schemeClr val="tx1"/>
                          </a:solidFill>
                          <a:effectLst/>
                          <a:latin typeface="+mn-lt"/>
                        </a:rPr>
                        <a:t>cistična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fibroza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sr" sz="1100" b="0" i="0" u="none" strike="noStrike" dirty="0">
                          <a:solidFill>
                            <a:schemeClr val="tx1"/>
                          </a:solidFill>
                          <a:effectLst/>
                          <a:latin typeface="+mn-lt"/>
                        </a:rPr>
                        <a:t> </a:t>
                      </a:r>
                      <a:r>
                        <a:rPr lang="es-ES" sz="1100" b="0" i="0" u="none" strike="noStrike" dirty="0" err="1" smtClean="0">
                          <a:solidFill>
                            <a:schemeClr val="tx1"/>
                          </a:solidFill>
                          <a:effectLst/>
                          <a:latin typeface="+mn-lt"/>
                        </a:rPr>
                        <a:t>Začepljenje</a:t>
                      </a:r>
                      <a:r>
                        <a:rPr lang="es-ES" sz="1100" b="0" i="0" u="none" strike="noStrike" dirty="0" smtClean="0">
                          <a:solidFill>
                            <a:schemeClr val="tx1"/>
                          </a:solidFill>
                          <a:effectLst/>
                          <a:latin typeface="+mn-lt"/>
                        </a:rPr>
                        <a:t> </a:t>
                      </a:r>
                      <a:r>
                        <a:rPr lang="es-ES" sz="1100" b="0" i="0" u="none" strike="noStrike" dirty="0" err="1" smtClean="0">
                          <a:solidFill>
                            <a:schemeClr val="tx1"/>
                          </a:solidFill>
                          <a:effectLst/>
                          <a:latin typeface="+mn-lt"/>
                        </a:rPr>
                        <a:t>nosa</a:t>
                      </a:r>
                      <a:r>
                        <a:rPr lang="es-ES" sz="1100" b="0" i="0" u="none" strike="noStrike" dirty="0" smtClean="0">
                          <a:solidFill>
                            <a:schemeClr val="tx1"/>
                          </a:solidFill>
                          <a:effectLst/>
                          <a:latin typeface="+mn-lt"/>
                        </a:rPr>
                        <a:t>, </a:t>
                      </a:r>
                      <a:r>
                        <a:rPr lang="es-ES" sz="1100" b="0" i="0" u="none" strike="noStrike" dirty="0" err="1" smtClean="0">
                          <a:solidFill>
                            <a:schemeClr val="tx1"/>
                          </a:solidFill>
                          <a:effectLst/>
                          <a:latin typeface="+mn-lt"/>
                        </a:rPr>
                        <a:t>gusti</a:t>
                      </a:r>
                      <a:r>
                        <a:rPr lang="es-ES" sz="1100" b="0" i="0" u="none" strike="noStrike" dirty="0" smtClean="0">
                          <a:solidFill>
                            <a:schemeClr val="tx1"/>
                          </a:solidFill>
                          <a:effectLst/>
                          <a:latin typeface="+mn-lt"/>
                        </a:rPr>
                        <a:t> </a:t>
                      </a:r>
                      <a:r>
                        <a:rPr lang="es-ES" sz="1100" b="0" i="0" u="none" strike="noStrike" dirty="0" err="1" smtClean="0">
                          <a:solidFill>
                            <a:schemeClr val="tx1"/>
                          </a:solidFill>
                          <a:effectLst/>
                          <a:latin typeface="+mn-lt"/>
                        </a:rPr>
                        <a:t>iscjedak</a:t>
                      </a:r>
                      <a:r>
                        <a:rPr lang="es-ES" sz="1100" b="0" i="0" u="none" strike="noStrike" dirty="0" smtClean="0">
                          <a:solidFill>
                            <a:schemeClr val="tx1"/>
                          </a:solidFill>
                          <a:effectLst/>
                          <a:latin typeface="+mn-lt"/>
                        </a:rPr>
                        <a:t> </a:t>
                      </a:r>
                      <a:r>
                        <a:rPr lang="es-ES" sz="1100" b="0" i="0" u="none" strike="noStrike" dirty="0" err="1" smtClean="0">
                          <a:solidFill>
                            <a:schemeClr val="tx1"/>
                          </a:solidFill>
                          <a:effectLst/>
                          <a:latin typeface="+mn-lt"/>
                        </a:rPr>
                        <a:t>iz</a:t>
                      </a:r>
                      <a:r>
                        <a:rPr lang="es-ES" sz="1100" b="0" i="0" u="none" strike="noStrike" dirty="0" smtClean="0">
                          <a:solidFill>
                            <a:schemeClr val="tx1"/>
                          </a:solidFill>
                          <a:effectLst/>
                          <a:latin typeface="+mn-lt"/>
                        </a:rPr>
                        <a:t> </a:t>
                      </a:r>
                      <a:r>
                        <a:rPr lang="es-ES" sz="1100" b="0" i="0" u="none" strike="noStrike" dirty="0" err="1" smtClean="0">
                          <a:solidFill>
                            <a:schemeClr val="tx1"/>
                          </a:solidFill>
                          <a:effectLst/>
                          <a:latin typeface="+mn-lt"/>
                        </a:rPr>
                        <a:t>nosa</a:t>
                      </a:r>
                      <a:r>
                        <a:rPr lang="es-ES" sz="1100" b="0" i="0" u="none" strike="noStrike" dirty="0" smtClean="0">
                          <a:solidFill>
                            <a:schemeClr val="tx1"/>
                          </a:solidFill>
                          <a:effectLst/>
                          <a:latin typeface="+mn-lt"/>
                        </a:rPr>
                        <a:t>, bol u </a:t>
                      </a:r>
                      <a:r>
                        <a:rPr lang="es-ES" sz="1100" b="0" i="0" u="none" strike="noStrike" dirty="0" err="1" smtClean="0">
                          <a:solidFill>
                            <a:schemeClr val="tx1"/>
                          </a:solidFill>
                          <a:effectLst/>
                          <a:latin typeface="+mn-lt"/>
                        </a:rPr>
                        <a:t>licu</a:t>
                      </a:r>
                      <a:r>
                        <a:rPr lang="es-ES" sz="1100" b="0" i="0" u="none" strike="noStrike" dirty="0" smtClean="0">
                          <a:solidFill>
                            <a:schemeClr val="tx1"/>
                          </a:solidFill>
                          <a:effectLst/>
                          <a:latin typeface="+mn-lt"/>
                        </a:rPr>
                        <a:t>/</a:t>
                      </a:r>
                      <a:r>
                        <a:rPr lang="es-ES" sz="1100" b="0" i="0" u="none" strike="noStrike" dirty="0" err="1" smtClean="0">
                          <a:solidFill>
                            <a:schemeClr val="tx1"/>
                          </a:solidFill>
                          <a:effectLst/>
                          <a:latin typeface="+mn-lt"/>
                        </a:rPr>
                        <a:t>pritisak</a:t>
                      </a:r>
                      <a:r>
                        <a:rPr lang="es-ES" sz="1100" b="0" i="0" u="none" strike="noStrike" dirty="0" smtClean="0">
                          <a:solidFill>
                            <a:schemeClr val="tx1"/>
                          </a:solidFill>
                          <a:effectLst/>
                          <a:latin typeface="+mn-lt"/>
                        </a:rPr>
                        <a:t>, </a:t>
                      </a:r>
                      <a:r>
                        <a:rPr lang="es-ES" sz="1100" b="0" i="0" u="none" strike="noStrike" dirty="0" err="1" smtClean="0">
                          <a:solidFill>
                            <a:schemeClr val="tx1"/>
                          </a:solidFill>
                          <a:effectLst/>
                          <a:latin typeface="+mn-lt"/>
                        </a:rPr>
                        <a:t>smanjenje</a:t>
                      </a:r>
                      <a:r>
                        <a:rPr lang="es-ES" sz="1100" b="0" i="0" u="none" strike="noStrike" dirty="0" smtClean="0">
                          <a:solidFill>
                            <a:schemeClr val="tx1"/>
                          </a:solidFill>
                          <a:effectLst/>
                          <a:latin typeface="+mn-lt"/>
                        </a:rPr>
                        <a:t>/</a:t>
                      </a:r>
                      <a:r>
                        <a:rPr lang="es-ES" sz="1100" b="0" i="0" u="none" strike="noStrike" dirty="0" err="1" smtClean="0">
                          <a:solidFill>
                            <a:schemeClr val="tx1"/>
                          </a:solidFill>
                          <a:effectLst/>
                          <a:latin typeface="+mn-lt"/>
                        </a:rPr>
                        <a:t>gubitak</a:t>
                      </a:r>
                      <a:r>
                        <a:rPr lang="es-ES" sz="1100" b="0" i="0" u="none" strike="noStrike" dirty="0" smtClean="0">
                          <a:solidFill>
                            <a:schemeClr val="tx1"/>
                          </a:solidFill>
                          <a:effectLst/>
                          <a:latin typeface="+mn-lt"/>
                        </a:rPr>
                        <a:t> </a:t>
                      </a:r>
                      <a:r>
                        <a:rPr lang="es-ES" sz="1100" b="0" i="0" u="none" strike="noStrike" dirty="0" err="1" smtClean="0">
                          <a:solidFill>
                            <a:schemeClr val="tx1"/>
                          </a:solidFill>
                          <a:effectLst/>
                          <a:latin typeface="+mn-lt"/>
                        </a:rPr>
                        <a:t>čula</a:t>
                      </a:r>
                      <a:r>
                        <a:rPr lang="es-ES" sz="1100" b="0" i="0" u="none" strike="noStrike" dirty="0" smtClean="0">
                          <a:solidFill>
                            <a:schemeClr val="tx1"/>
                          </a:solidFill>
                          <a:effectLst/>
                          <a:latin typeface="+mn-lt"/>
                        </a:rPr>
                        <a:t> </a:t>
                      </a:r>
                      <a:r>
                        <a:rPr lang="es-ES" sz="1100" b="0" i="0" u="none" strike="noStrike" dirty="0" err="1" smtClean="0">
                          <a:solidFill>
                            <a:schemeClr val="tx1"/>
                          </a:solidFill>
                          <a:effectLst/>
                          <a:latin typeface="+mn-lt"/>
                        </a:rPr>
                        <a:t>mirisa</a:t>
                      </a:r>
                      <a:r>
                        <a:rPr lang="es-ES" sz="1100" b="0" i="0" u="none" strike="noStrike" dirty="0" smtClean="0">
                          <a:solidFill>
                            <a:schemeClr val="tx1"/>
                          </a:solidFill>
                          <a:effectLst/>
                          <a:latin typeface="+mn-lt"/>
                        </a:rPr>
                        <a:t>.</a:t>
                      </a:r>
                      <a:endParaRPr lang="es-E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14244708"/>
                  </a:ext>
                </a:extLst>
              </a:tr>
              <a:tr h="515319">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Čarg</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Štrausov</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sindrom</a:t>
                      </a:r>
                      <a:endParaRPr lang="en-US" sz="1100" b="0" i="0" u="none" strike="noStrike" dirty="0">
                        <a:solidFill>
                          <a:schemeClr val="tx1"/>
                        </a:solidFill>
                        <a:effectLst/>
                        <a:latin typeface="+mn-lt"/>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100" b="0" i="0" u="none" strike="noStrike" dirty="0" err="1" smtClean="0">
                          <a:solidFill>
                            <a:schemeClr val="tx1"/>
                          </a:solidFill>
                          <a:effectLst/>
                          <a:latin typeface="+mn-lt"/>
                        </a:rPr>
                        <a:t>Smatra</a:t>
                      </a:r>
                      <a:r>
                        <a:rPr lang="en-US" sz="1100" b="0" i="0" u="none" strike="noStrike" dirty="0" smtClean="0">
                          <a:solidFill>
                            <a:schemeClr val="tx1"/>
                          </a:solidFill>
                          <a:effectLst/>
                          <a:latin typeface="+mn-lt"/>
                        </a:rPr>
                        <a:t> se da je to </a:t>
                      </a:r>
                      <a:r>
                        <a:rPr lang="en-US" sz="1100" b="0" i="0" u="none" strike="noStrike" dirty="0" err="1" smtClean="0">
                          <a:solidFill>
                            <a:schemeClr val="tx1"/>
                          </a:solidFill>
                          <a:effectLst/>
                          <a:latin typeface="+mn-lt"/>
                        </a:rPr>
                        <a:t>kombinacija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genetske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izloženosti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alergenima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kern="1200" dirty="0" err="1" smtClean="0">
                          <a:solidFill>
                            <a:schemeClr val="tx1"/>
                          </a:solidFill>
                          <a:effectLst/>
                          <a:latin typeface="+mn-lt"/>
                          <a:ea typeface="+mn-ea"/>
                          <a:cs typeface="+mn-cs"/>
                        </a:rPr>
                        <a:t>Upala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krvnih</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sudova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nazalne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alergije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problemi</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sa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sinusima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osip</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gastrointestinalno</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krvarenje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bol</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i</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utrnulost</a:t>
                      </a:r>
                      <a:r>
                        <a:rPr lang="en-US" sz="1100" b="0" i="0" kern="1200" dirty="0" smtClean="0">
                          <a:solidFill>
                            <a:schemeClr val="tx1"/>
                          </a:solidFill>
                          <a:effectLst/>
                          <a:latin typeface="+mn-lt"/>
                          <a:ea typeface="+mn-ea"/>
                          <a:cs typeface="+mn-cs"/>
                        </a:rPr>
                        <a:t> u </a:t>
                      </a:r>
                      <a:r>
                        <a:rPr lang="en-US" sz="1100" b="0" i="0" kern="1200" dirty="0" err="1" smtClean="0">
                          <a:solidFill>
                            <a:schemeClr val="tx1"/>
                          </a:solidFill>
                          <a:effectLst/>
                          <a:latin typeface="+mn-lt"/>
                          <a:ea typeface="+mn-ea"/>
                          <a:cs typeface="+mn-cs"/>
                        </a:rPr>
                        <a:t>rukama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i</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stopalima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astma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kod</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odraslih</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smrt</a:t>
                      </a:r>
                      <a:r>
                        <a:rPr lang="en-US" sz="1100" b="0" i="0" kern="1200" dirty="0" smtClean="0">
                          <a:solidFill>
                            <a:schemeClr val="tx1"/>
                          </a:solidFill>
                          <a:effectLst/>
                          <a:latin typeface="+mn-lt"/>
                          <a:ea typeface="+mn-ea"/>
                          <a:cs typeface="+mn-cs"/>
                        </a:rPr>
                        <a:t>.</a:t>
                      </a:r>
                      <a:endParaRPr lang="en-US" sz="1100" b="0" i="0" kern="1200" dirty="0">
                        <a:solidFill>
                          <a:schemeClr val="tx1"/>
                        </a:solidFill>
                        <a:effectLst/>
                        <a:latin typeface="+mn-lt"/>
                        <a:ea typeface="+mn-ea"/>
                        <a:cs typeface="+mn-cs"/>
                      </a:endParaRPr>
                    </a:p>
                  </a:txBody>
                  <a:tcPr marL="6757" marR="6757" marT="6757" marB="0" anchor="ctr"/>
                </a:tc>
                <a:tc>
                  <a:txBody>
                    <a:bodyPr/>
                    <a:lstStyle/>
                    <a:p>
                      <a:pPr algn="ctr" rtl="0" fontAlgn="t"/>
                      <a:r>
                        <a:rPr kumimoji="0" lang="sr" sz="1100" b="0" i="0" u="none" strike="noStrike" kern="1200" cap="none" spc="0" normalizeH="0" baseline="0" noProof="0" dirty="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583744662"/>
                  </a:ext>
                </a:extLst>
              </a:tr>
              <a:tr h="345823">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Hladna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urtikarija</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Izlaganje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hladnoći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a:t>
                      </a:r>
                      <a:r>
                        <a:rPr lang="en-US" sz="1100" b="0" i="0" u="none" strike="noStrike" dirty="0" smtClean="0">
                          <a:solidFill>
                            <a:schemeClr val="tx1"/>
                          </a:solidFill>
                          <a:effectLst/>
                          <a:latin typeface="+mn-lt"/>
                        </a:rPr>
                        <a:t> u </a:t>
                      </a:r>
                      <a:r>
                        <a:rPr lang="en-US" sz="1100" b="0" i="0" u="none" strike="noStrike" dirty="0" err="1" smtClean="0">
                          <a:solidFill>
                            <a:schemeClr val="tx1"/>
                          </a:solidFill>
                          <a:effectLst/>
                          <a:latin typeface="+mn-lt"/>
                        </a:rPr>
                        <a:t>nekim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slučajevima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endParaRPr lang="en-US" sz="1100" b="0" i="0" u="none" strike="noStrike" dirty="0">
                        <a:solidFill>
                          <a:schemeClr val="tx1"/>
                        </a:solidFill>
                        <a:effectLst/>
                        <a:latin typeface="+mn-lt"/>
                      </a:endParaRPr>
                    </a:p>
                  </a:txBody>
                  <a:tcPr marL="6757" marR="6757" marT="6757" marB="0" anchor="ctr"/>
                </a:tc>
                <a:tc>
                  <a:txBody>
                    <a:bodyPr/>
                    <a:lstStyle/>
                    <a:p>
                      <a:pPr algn="ctr" rtl="0"/>
                      <a:r>
                        <a:rPr lang="en-US" sz="1100" b="0" i="0" kern="1200" dirty="0" err="1" smtClean="0">
                          <a:solidFill>
                            <a:schemeClr val="tx1"/>
                          </a:solidFill>
                          <a:effectLst/>
                          <a:latin typeface="+mn-lt"/>
                          <a:ea typeface="+mn-ea"/>
                          <a:cs typeface="+mn-cs"/>
                        </a:rPr>
                        <a:t>Koprivnjača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oticanje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ruku</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usana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jezika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ili</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grla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anafilaksa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smrt</a:t>
                      </a:r>
                      <a:r>
                        <a:rPr lang="en-US" sz="1100" b="0" i="0" kern="1200" dirty="0" smtClean="0">
                          <a:solidFill>
                            <a:schemeClr val="tx1"/>
                          </a:solidFill>
                          <a:effectLst/>
                          <a:latin typeface="+mn-lt"/>
                          <a:ea typeface="+mn-ea"/>
                          <a:cs typeface="+mn-cs"/>
                        </a:rPr>
                        <a:t>.</a:t>
                      </a:r>
                      <a:endParaRPr lang="en-US" sz="1100" b="0" i="0" kern="1200" dirty="0">
                        <a:solidFill>
                          <a:schemeClr val="tx1"/>
                        </a:solidFill>
                        <a:effectLst/>
                        <a:latin typeface="+mn-lt"/>
                        <a:ea typeface="+mn-ea"/>
                        <a:cs typeface="+mn-cs"/>
                      </a:endParaRPr>
                    </a:p>
                  </a:txBody>
                  <a:tcPr marL="6757" marR="6757" marT="6757" marB="0" anchor="ctr"/>
                </a:tc>
                <a:tc>
                  <a:txBody>
                    <a:bodyPr/>
                    <a:lstStyle/>
                    <a:p>
                      <a:pPr algn="ctr" rtl="0" fontAlgn="t"/>
                      <a:r>
                        <a:rPr lang="sr" sz="1100" b="0" i="0" u="none" strike="noStrike" dirty="0" smtClean="0">
                          <a:solidFill>
                            <a:schemeClr val="tx1"/>
                          </a:solidFill>
                          <a:effectLst/>
                          <a:latin typeface="+mn-lt"/>
                        </a:rPr>
                        <a:t>ne</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9850138"/>
                  </a:ext>
                </a:extLst>
              </a:tr>
              <a:tr h="518118">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Hipogamaglobulinemija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raznolikim</a:t>
                      </a:r>
                      <a:r>
                        <a:rPr lang="hu-HU" sz="1100" b="0" i="0" u="none" strike="noStrike" dirty="0" smtClean="0">
                          <a:solidFill>
                            <a:schemeClr val="tx1"/>
                          </a:solidFill>
                          <a:effectLst/>
                          <a:latin typeface="+mn-lt"/>
                        </a:rPr>
                        <a:t/>
                      </a:r>
                      <a:br>
                        <a:rPr lang="hu-HU" sz="1100" b="0" i="0" u="none" strike="noStrike" dirty="0" smtClean="0">
                          <a:solidFill>
                            <a:schemeClr val="tx1"/>
                          </a:solidFill>
                          <a:effectLst/>
                          <a:latin typeface="+mn-lt"/>
                        </a:rPr>
                      </a:br>
                      <a:r>
                        <a:rPr lang="hu-HU" sz="1100" b="0" i="0" u="none" strike="noStrike" dirty="0" smtClean="0">
                          <a:solidFill>
                            <a:schemeClr val="tx1"/>
                          </a:solidFill>
                          <a:effectLst/>
                          <a:latin typeface="+mn-lt"/>
                        </a:rPr>
                        <a:t> </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početkom</a:t>
                      </a:r>
                      <a:r>
                        <a:rPr lang="en-US" sz="1100" b="0" i="0" u="none" strike="noStrike" dirty="0" smtClean="0">
                          <a:solidFill>
                            <a:schemeClr val="tx1"/>
                          </a:solidFill>
                          <a:effectLst/>
                          <a:latin typeface="+mn-lt"/>
                        </a:rPr>
                        <a:t> </a:t>
                      </a:r>
                      <a:r>
                        <a:rPr lang="sr-Cyrl-RS" sz="1100" b="0" i="0" u="none" strike="noStrike" dirty="0" smtClean="0">
                          <a:solidFill>
                            <a:schemeClr val="tx1"/>
                          </a:solidFill>
                          <a:effectLst/>
                          <a:latin typeface="+mn-lt"/>
                        </a:rPr>
                        <a:t>(</a:t>
                      </a:r>
                      <a:r>
                        <a:rPr lang="sr-Latn-RS" sz="1100" b="0" i="0" u="none" strike="noStrike" dirty="0">
                          <a:solidFill>
                            <a:schemeClr val="tx1"/>
                          </a:solidFill>
                          <a:effectLst/>
                          <a:latin typeface="+mn-lt"/>
                        </a:rPr>
                        <a:t>CVID</a:t>
                      </a:r>
                      <a:r>
                        <a:rPr lang="sr" sz="1100" b="0" i="0" u="none" strike="noStrike" dirty="0">
                          <a:solidFill>
                            <a:schemeClr val="tx1"/>
                          </a:solidFill>
                          <a:effectLst/>
                          <a:latin typeface="+mn-lt"/>
                        </a:rPr>
                        <a:t>)</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kern="1200" dirty="0" err="1" smtClean="0">
                          <a:solidFill>
                            <a:schemeClr val="tx1"/>
                          </a:solidFill>
                          <a:effectLst/>
                          <a:latin typeface="+mn-lt"/>
                          <a:ea typeface="+mn-ea"/>
                          <a:cs typeface="+mn-cs"/>
                        </a:rPr>
                        <a:t>Bronhitis</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bakterijske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i</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virusne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infekcije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gornjih</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disajnih</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puteva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sinusa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i</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pluća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pneumonija</a:t>
                      </a:r>
                      <a:r>
                        <a:rPr lang="en-US" sz="1100" b="0" i="0" kern="1200" dirty="0" smtClean="0">
                          <a:solidFill>
                            <a:schemeClr val="tx1"/>
                          </a:solidFill>
                          <a:effectLst/>
                          <a:latin typeface="+mn-lt"/>
                          <a:ea typeface="+mn-ea"/>
                          <a:cs typeface="+mn-cs"/>
                        </a:rPr>
                        <a:t>.</a:t>
                      </a:r>
                      <a:endParaRPr lang="en-US" sz="1100" b="0" i="0" kern="1200" dirty="0">
                        <a:solidFill>
                          <a:schemeClr val="tx1"/>
                        </a:solidFill>
                        <a:effectLst/>
                        <a:latin typeface="+mn-lt"/>
                        <a:ea typeface="+mn-ea"/>
                        <a:cs typeface="+mn-cs"/>
                      </a:endParaRPr>
                    </a:p>
                  </a:txBody>
                  <a:tcPr marL="6757" marR="6757" marT="6757" marB="0" anchor="ctr"/>
                </a:tc>
                <a:tc>
                  <a:txBody>
                    <a:bodyPr/>
                    <a:lstStyle/>
                    <a:p>
                      <a:pPr algn="ctr" rtl="0" fontAlgn="t"/>
                      <a:r>
                        <a:rPr lang="sr" sz="1100" b="0" i="0" u="none" strike="noStrike" dirty="0" smtClean="0">
                          <a:solidFill>
                            <a:schemeClr val="tx1"/>
                          </a:solidFill>
                          <a:effectLst/>
                          <a:latin typeface="+mn-lt"/>
                        </a:rPr>
                        <a:t>ne</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136233348"/>
                  </a:ext>
                </a:extLst>
              </a:tr>
              <a:tr h="179126">
                <a:tc>
                  <a:txBody>
                    <a:bodyPr/>
                    <a:lstStyle/>
                    <a:p>
                      <a:pPr algn="l" rtl="0" fontAlgn="ctr"/>
                      <a:r>
                        <a:rPr lang="sr" sz="1100" b="0" i="0" u="none" strike="noStrike" dirty="0" smtClean="0">
                          <a:solidFill>
                            <a:schemeClr val="tx1"/>
                          </a:solidFill>
                          <a:effectLst/>
                          <a:latin typeface="+mn-lt"/>
                        </a:rPr>
                        <a:t>  Ez</a:t>
                      </a:r>
                      <a:r>
                        <a:rPr lang="en-US" sz="1100" b="0" i="0" u="none" strike="noStrike" dirty="0" err="1" smtClean="0">
                          <a:solidFill>
                            <a:schemeClr val="tx1"/>
                          </a:solidFill>
                          <a:effectLst/>
                          <a:latin typeface="+mn-lt"/>
                        </a:rPr>
                        <a:t>ofagitis</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hranu</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lekove</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Teško</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bolno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gutanje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bol</a:t>
                      </a:r>
                      <a:r>
                        <a:rPr lang="en-US" sz="1100" b="0" i="0" u="none" strike="noStrike" dirty="0" smtClean="0">
                          <a:solidFill>
                            <a:schemeClr val="tx1"/>
                          </a:solidFill>
                          <a:effectLst/>
                          <a:latin typeface="+mn-lt"/>
                        </a:rPr>
                        <a:t> u </a:t>
                      </a:r>
                      <a:r>
                        <a:rPr lang="en-US" sz="1100" b="0" i="0" u="none" strike="noStrike" dirty="0" err="1" smtClean="0">
                          <a:solidFill>
                            <a:schemeClr val="tx1"/>
                          </a:solidFill>
                          <a:effectLst/>
                          <a:latin typeface="+mn-lt"/>
                        </a:rPr>
                        <a:t>grudima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žgaravica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regurgitacija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kiseline</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74214482"/>
                  </a:ext>
                </a:extLst>
              </a:tr>
              <a:tr h="348622">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Atopijska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kijavica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alergijski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rinitis</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sr" sz="1100" b="0" i="0" u="none" strike="noStrike" dirty="0" smtClean="0">
                          <a:solidFill>
                            <a:schemeClr val="tx1"/>
                          </a:solidFill>
                          <a:effectLst/>
                          <a:latin typeface="+mn-lt"/>
                        </a:rPr>
                        <a:t>Polen</a:t>
                      </a:r>
                      <a:endParaRPr lang="en-IE" sz="1100" b="0" i="0" u="none" strike="noStrike" dirty="0">
                        <a:solidFill>
                          <a:schemeClr val="tx1"/>
                        </a:solidFill>
                        <a:effectLst/>
                        <a:latin typeface="+mn-lt"/>
                      </a:endParaRPr>
                    </a:p>
                  </a:txBody>
                  <a:tcPr marL="6757" marR="6757" marT="6757" marB="0" anchor="ctr"/>
                </a:tc>
                <a:tc>
                  <a:txBody>
                    <a:bodyPr/>
                    <a:lstStyle/>
                    <a:p>
                      <a:pPr algn="ctr" rtl="0"/>
                      <a:r>
                        <a:rPr lang="en-US" sz="1100" b="0" i="0" kern="1200" dirty="0" err="1" smtClean="0">
                          <a:solidFill>
                            <a:schemeClr val="tx1"/>
                          </a:solidFill>
                          <a:effectLst/>
                          <a:latin typeface="+mn-lt"/>
                          <a:ea typeface="+mn-ea"/>
                          <a:cs typeface="+mn-cs"/>
                        </a:rPr>
                        <a:t>Kijanje</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curenje</a:t>
                      </a:r>
                      <a:r>
                        <a:rPr lang="en-US" sz="1100" b="0" i="0" kern="1200" dirty="0" smtClean="0">
                          <a:solidFill>
                            <a:schemeClr val="tx1"/>
                          </a:solidFill>
                          <a:effectLst/>
                          <a:latin typeface="+mn-lt"/>
                          <a:ea typeface="+mn-ea"/>
                          <a:cs typeface="+mn-cs"/>
                        </a:rPr>
                        <a:t>/</a:t>
                      </a:r>
                      <a:r>
                        <a:rPr lang="en-US" sz="1100" b="0" i="0" kern="1200" dirty="0" err="1" smtClean="0">
                          <a:solidFill>
                            <a:schemeClr val="tx1"/>
                          </a:solidFill>
                          <a:effectLst/>
                          <a:latin typeface="+mn-lt"/>
                          <a:ea typeface="+mn-ea"/>
                          <a:cs typeface="+mn-cs"/>
                        </a:rPr>
                        <a:t>začepljen</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nos</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konjuktivitis</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svrab</a:t>
                      </a:r>
                      <a:r>
                        <a:rPr lang="en-US" sz="1100" b="0" i="0" kern="1200" dirty="0" smtClean="0">
                          <a:solidFill>
                            <a:schemeClr val="tx1"/>
                          </a:solidFill>
                          <a:effectLst/>
                          <a:latin typeface="+mn-lt"/>
                          <a:ea typeface="+mn-ea"/>
                          <a:cs typeface="+mn-cs"/>
                        </a:rPr>
                        <a:t> u </a:t>
                      </a:r>
                      <a:r>
                        <a:rPr lang="en-US" sz="1100" b="0" i="0" kern="1200" dirty="0" err="1" smtClean="0">
                          <a:solidFill>
                            <a:schemeClr val="tx1"/>
                          </a:solidFill>
                          <a:effectLst/>
                          <a:latin typeface="+mn-lt"/>
                          <a:ea typeface="+mn-ea"/>
                          <a:cs typeface="+mn-cs"/>
                        </a:rPr>
                        <a:t>grlu</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ustima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nosu</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i</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ušima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kašalj</a:t>
                      </a:r>
                      <a:r>
                        <a:rPr lang="en-US" sz="1100" b="0" i="0" kern="1200" dirty="0" smtClean="0">
                          <a:solidFill>
                            <a:schemeClr val="tx1"/>
                          </a:solidFill>
                          <a:effectLst/>
                          <a:latin typeface="+mn-lt"/>
                          <a:ea typeface="+mn-ea"/>
                          <a:cs typeface="+mn-cs"/>
                        </a:rPr>
                        <a:t>.</a:t>
                      </a:r>
                      <a:endParaRPr lang="en-US" sz="1100" b="0" i="0" kern="1200" dirty="0">
                        <a:solidFill>
                          <a:schemeClr val="tx1"/>
                        </a:solidFill>
                        <a:effectLst/>
                        <a:latin typeface="+mn-lt"/>
                        <a:ea typeface="+mn-ea"/>
                        <a:cs typeface="+mn-cs"/>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455905768"/>
                  </a:ext>
                </a:extLst>
              </a:tr>
              <a:tr h="223253">
                <a:tc>
                  <a:txBody>
                    <a:bodyPr/>
                    <a:lstStyle/>
                    <a:p>
                      <a:pPr algn="l" rtl="0" fontAlgn="ctr"/>
                      <a:r>
                        <a:rPr lang="hu-HU" sz="1100" b="0" i="0" u="none" strike="noStrike" dirty="0" smtClean="0">
                          <a:solidFill>
                            <a:schemeClr val="tx1"/>
                          </a:solidFill>
                          <a:effectLst/>
                          <a:latin typeface="+mn-lt"/>
                        </a:rPr>
                        <a:t>  </a:t>
                      </a:r>
                      <a:r>
                        <a:rPr lang="en-US" sz="1100" b="0" i="0" u="none" strike="noStrike" dirty="0" smtClean="0">
                          <a:solidFill>
                            <a:schemeClr val="tx1"/>
                          </a:solidFill>
                          <a:effectLst/>
                          <a:latin typeface="+mn-lt"/>
                        </a:rPr>
                        <a:t>Pneumonitis</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Aeroalergeni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određeni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sr" sz="1100" b="0" i="0" u="none" strike="noStrike" dirty="0" smtClean="0">
                          <a:solidFill>
                            <a:schemeClr val="tx1"/>
                          </a:solidFill>
                          <a:effectLst/>
                          <a:latin typeface="+mn-lt"/>
                        </a:rPr>
                        <a:t>.</a:t>
                      </a:r>
                      <a:endParaRPr lang="en-IE" sz="1100" b="0" i="0" u="none" strike="noStrike" dirty="0">
                        <a:solidFill>
                          <a:schemeClr val="tx1"/>
                        </a:solidFill>
                        <a:effectLst/>
                        <a:latin typeface="+mn-lt"/>
                      </a:endParaRPr>
                    </a:p>
                  </a:txBody>
                  <a:tcPr marL="6757" marR="6757" marT="6757" marB="0" anchor="ctr"/>
                </a:tc>
                <a:tc>
                  <a:txBody>
                    <a:bodyPr/>
                    <a:lstStyle/>
                    <a:p>
                      <a:pPr algn="ctr" rtl="0"/>
                      <a:r>
                        <a:rPr lang="en-US" sz="1100" b="0" i="0" kern="1200" dirty="0" err="1" smtClean="0">
                          <a:solidFill>
                            <a:schemeClr val="tx1"/>
                          </a:solidFill>
                          <a:effectLst/>
                          <a:latin typeface="+mn-lt"/>
                          <a:ea typeface="+mn-ea"/>
                          <a:cs typeface="+mn-cs"/>
                        </a:rPr>
                        <a:t>Kratkoća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daha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kašalj</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umor</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gubitak</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apetita</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gubitak</a:t>
                      </a:r>
                      <a:r>
                        <a:rPr lang="en-US" sz="1100" b="0" i="0" kern="1200" dirty="0" smtClean="0">
                          <a:solidFill>
                            <a:schemeClr val="tx1"/>
                          </a:solidFill>
                          <a:effectLst/>
                          <a:latin typeface="+mn-lt"/>
                          <a:ea typeface="+mn-ea"/>
                          <a:cs typeface="+mn-cs"/>
                        </a:rPr>
                        <a:t> </a:t>
                      </a:r>
                      <a:r>
                        <a:rPr lang="en-US" sz="1100" b="0" i="0" kern="1200" dirty="0" err="1" smtClean="0">
                          <a:solidFill>
                            <a:schemeClr val="tx1"/>
                          </a:solidFill>
                          <a:effectLst/>
                          <a:latin typeface="+mn-lt"/>
                          <a:ea typeface="+mn-ea"/>
                          <a:cs typeface="+mn-cs"/>
                        </a:rPr>
                        <a:t>težine</a:t>
                      </a:r>
                      <a:r>
                        <a:rPr lang="en-US" sz="1100" b="0" i="0" kern="1200" dirty="0" smtClean="0">
                          <a:solidFill>
                            <a:schemeClr val="tx1"/>
                          </a:solidFill>
                          <a:effectLst/>
                          <a:latin typeface="+mn-lt"/>
                          <a:ea typeface="+mn-ea"/>
                          <a:cs typeface="+mn-cs"/>
                        </a:rPr>
                        <a:t>.</a:t>
                      </a:r>
                      <a:endParaRPr lang="en-US" sz="1100" b="0" i="0" kern="1200" dirty="0">
                        <a:solidFill>
                          <a:schemeClr val="tx1"/>
                        </a:solidFill>
                        <a:effectLst/>
                        <a:latin typeface="+mn-lt"/>
                        <a:ea typeface="+mn-ea"/>
                        <a:cs typeface="+mn-cs"/>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925585405"/>
                  </a:ext>
                </a:extLst>
              </a:tr>
              <a:tr h="179126">
                <a:tc>
                  <a:txBody>
                    <a:bodyPr/>
                    <a:lstStyle/>
                    <a:p>
                      <a:pPr algn="l" rtl="0" fontAlgn="ctr">
                        <a:spcAft>
                          <a:spcPts val="300"/>
                        </a:spcAft>
                      </a:pP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Urtikarija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koprivnjača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pl-PL" sz="1100" b="0" i="0" u="none" strike="noStrike" dirty="0" smtClean="0">
                          <a:solidFill>
                            <a:schemeClr val="tx1"/>
                          </a:solidFill>
                          <a:effectLst/>
                          <a:latin typeface="+mn-lt"/>
                        </a:rPr>
                        <a:t>Alergeni na hranu/lekove, otrov insekata.</a:t>
                      </a:r>
                      <a:endParaRPr lang="pl-PL"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Osip</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koprivnjača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prekursor</a:t>
                      </a:r>
                      <a:r>
                        <a:rPr lang="en-US" sz="1100" b="0" i="0" u="none" strike="noStrike" dirty="0" smtClean="0">
                          <a:solidFill>
                            <a:schemeClr val="tx1"/>
                          </a:solidFill>
                          <a:effectLst/>
                          <a:latin typeface="+mn-lt"/>
                        </a:rPr>
                        <a:t> angioedema.</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dirty="0" smtClean="0">
                          <a:ln>
                            <a:noFill/>
                          </a:ln>
                          <a:solidFill>
                            <a:prstClr val="black"/>
                          </a:solidFill>
                          <a:effectLst/>
                          <a:uLnTx/>
                          <a:uFillTx/>
                          <a:latin typeface="Calibri" panose="020F0502020204030204"/>
                          <a:ea typeface="+mn-ea"/>
                          <a:cs typeface="+mn-cs"/>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09160608"/>
                  </a:ext>
                </a:extLst>
              </a:tr>
            </a:tbl>
          </a:graphicData>
        </a:graphic>
      </p:graphicFrame>
    </p:spTree>
    <p:extLst>
      <p:ext uri="{BB962C8B-B14F-4D97-AF65-F5344CB8AC3E}">
        <p14:creationId xmlns:p14="http://schemas.microsoft.com/office/powerpoint/2010/main" val="530729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11050300" cy="586225"/>
          </a:xfrm>
        </p:spPr>
        <p:txBody>
          <a:bodyPr rtlCol="0">
            <a:normAutofit/>
          </a:bodyPr>
          <a:lstStyle/>
          <a:p>
            <a:pPr marL="0" indent="0">
              <a:buNone/>
            </a:pPr>
            <a:r>
              <a:rPr lang="en-US" sz="2000" u="sng" dirty="0" err="1" smtClean="0">
                <a:solidFill>
                  <a:srgbClr val="0070C0"/>
                </a:solidFill>
              </a:rPr>
              <a:t>Glavne</a:t>
            </a:r>
            <a:r>
              <a:rPr lang="en-US" sz="2000" u="sng" dirty="0" smtClean="0">
                <a:solidFill>
                  <a:srgbClr val="0070C0"/>
                </a:solidFill>
              </a:rPr>
              <a:t> </a:t>
            </a:r>
            <a:r>
              <a:rPr lang="en-US" sz="2000" u="sng" dirty="0" err="1">
                <a:solidFill>
                  <a:srgbClr val="0070C0"/>
                </a:solidFill>
              </a:rPr>
              <a:t>dermalne</a:t>
            </a:r>
            <a:r>
              <a:rPr lang="en-US" sz="2000" u="sng" dirty="0">
                <a:solidFill>
                  <a:srgbClr val="0070C0"/>
                </a:solidFill>
              </a:rPr>
              <a:t> </a:t>
            </a:r>
            <a:r>
              <a:rPr lang="en-US" sz="2000" u="sng" dirty="0" err="1">
                <a:solidFill>
                  <a:srgbClr val="0070C0"/>
                </a:solidFill>
              </a:rPr>
              <a:t>bolesti</a:t>
            </a:r>
            <a:r>
              <a:rPr lang="en-US" sz="2000" u="sng" dirty="0">
                <a:solidFill>
                  <a:srgbClr val="0070C0"/>
                </a:solidFill>
              </a:rPr>
              <a:t> (</a:t>
            </a:r>
            <a:r>
              <a:rPr lang="en-US" sz="2000" u="sng" dirty="0" err="1">
                <a:solidFill>
                  <a:srgbClr val="0070C0"/>
                </a:solidFill>
              </a:rPr>
              <a:t>isključujući</a:t>
            </a:r>
            <a:r>
              <a:rPr lang="en-US" sz="2000" u="sng" dirty="0">
                <a:solidFill>
                  <a:srgbClr val="0070C0"/>
                </a:solidFill>
              </a:rPr>
              <a:t> </a:t>
            </a:r>
            <a:r>
              <a:rPr lang="en-US" sz="2000" u="sng" dirty="0" err="1">
                <a:solidFill>
                  <a:srgbClr val="0070C0"/>
                </a:solidFill>
              </a:rPr>
              <a:t>kožne</a:t>
            </a:r>
            <a:r>
              <a:rPr lang="en-US" sz="2000" u="sng" dirty="0">
                <a:solidFill>
                  <a:srgbClr val="0070C0"/>
                </a:solidFill>
              </a:rPr>
              <a:t> </a:t>
            </a:r>
            <a:r>
              <a:rPr lang="en-US" sz="2000" u="sng" dirty="0" err="1">
                <a:solidFill>
                  <a:srgbClr val="0070C0"/>
                </a:solidFill>
              </a:rPr>
              <a:t>bolesti</a:t>
            </a:r>
            <a:r>
              <a:rPr lang="en-US" sz="2000" u="sng" dirty="0">
                <a:solidFill>
                  <a:srgbClr val="0070C0"/>
                </a:solidFill>
              </a:rPr>
              <a:t> </a:t>
            </a:r>
            <a:r>
              <a:rPr lang="en-US" sz="2000" u="sng" dirty="0" err="1">
                <a:solidFill>
                  <a:srgbClr val="0070C0"/>
                </a:solidFill>
              </a:rPr>
              <a:t>koje</a:t>
            </a:r>
            <a:r>
              <a:rPr lang="en-US" sz="2000" u="sng" dirty="0">
                <a:solidFill>
                  <a:srgbClr val="0070C0"/>
                </a:solidFill>
              </a:rPr>
              <a:t> se </a:t>
            </a:r>
            <a:r>
              <a:rPr lang="en-US" sz="2000" u="sng" dirty="0" err="1">
                <a:solidFill>
                  <a:srgbClr val="0070C0"/>
                </a:solidFill>
              </a:rPr>
              <a:t>prenose</a:t>
            </a:r>
            <a:r>
              <a:rPr lang="en-US" sz="2000" u="sng" dirty="0">
                <a:solidFill>
                  <a:srgbClr val="0070C0"/>
                </a:solidFill>
              </a:rPr>
              <a:t> </a:t>
            </a:r>
            <a:r>
              <a:rPr lang="en-US" sz="2000" u="sng" dirty="0" err="1" smtClean="0">
                <a:solidFill>
                  <a:srgbClr val="0070C0"/>
                </a:solidFill>
              </a:rPr>
              <a:t>vektorima</a:t>
            </a:r>
            <a:r>
              <a:rPr lang="en-US" sz="2000" u="sng" dirty="0" smtClean="0">
                <a:solidFill>
                  <a:srgbClr val="0070C0"/>
                </a:solidFill>
              </a:rPr>
              <a:t>)</a:t>
            </a:r>
            <a:endParaRPr lang="en-US" sz="2000" u="sng" dirty="0">
              <a:solidFill>
                <a:srgbClr val="0070C0"/>
              </a:solidFill>
            </a:endParaRPr>
          </a:p>
        </p:txBody>
      </p:sp>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445991261"/>
              </p:ext>
            </p:extLst>
          </p:nvPr>
        </p:nvGraphicFramePr>
        <p:xfrm>
          <a:off x="361405" y="639000"/>
          <a:ext cx="11469190" cy="5560644"/>
        </p:xfrm>
        <a:graphic>
          <a:graphicData uri="http://schemas.openxmlformats.org/drawingml/2006/table">
            <a:tbl>
              <a:tblPr>
                <a:tableStyleId>{5C22544A-7EE6-4342-B048-85BDC9FD1C3A}</a:tableStyleId>
              </a:tblPr>
              <a:tblGrid>
                <a:gridCol w="1968138">
                  <a:extLst>
                    <a:ext uri="{9D8B030D-6E8A-4147-A177-3AD203B41FA5}">
                      <a16:colId xmlns:a16="http://schemas.microsoft.com/office/drawing/2014/main" val="2497409396"/>
                    </a:ext>
                  </a:extLst>
                </a:gridCol>
                <a:gridCol w="4511040">
                  <a:extLst>
                    <a:ext uri="{9D8B030D-6E8A-4147-A177-3AD203B41FA5}">
                      <a16:colId xmlns:a16="http://schemas.microsoft.com/office/drawing/2014/main" val="3440800795"/>
                    </a:ext>
                  </a:extLst>
                </a:gridCol>
                <a:gridCol w="3884023">
                  <a:extLst>
                    <a:ext uri="{9D8B030D-6E8A-4147-A177-3AD203B41FA5}">
                      <a16:colId xmlns:a16="http://schemas.microsoft.com/office/drawing/2014/main" val="509933588"/>
                    </a:ext>
                  </a:extLst>
                </a:gridCol>
                <a:gridCol w="1105989">
                  <a:extLst>
                    <a:ext uri="{9D8B030D-6E8A-4147-A177-3AD203B41FA5}">
                      <a16:colId xmlns:a16="http://schemas.microsoft.com/office/drawing/2014/main" val="2064854761"/>
                    </a:ext>
                  </a:extLst>
                </a:gridCol>
              </a:tblGrid>
              <a:tr h="548919">
                <a:tc>
                  <a:txBody>
                    <a:bodyPr/>
                    <a:lstStyle/>
                    <a:p>
                      <a:pPr algn="ctr" rtl="0" fontAlgn="t"/>
                      <a:r>
                        <a:rPr lang="sr" sz="1200" b="1" u="none" strike="noStrike" dirty="0" smtClean="0">
                          <a:solidFill>
                            <a:srgbClr val="0070C0"/>
                          </a:solidFill>
                          <a:effectLst/>
                          <a:latin typeface="+mn-lt"/>
                        </a:rPr>
                        <a:t>Bolest</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sr" sz="1200" b="1" i="0" u="none" strike="noStrike" dirty="0" smtClean="0">
                          <a:solidFill>
                            <a:srgbClr val="0070C0"/>
                          </a:solidFill>
                          <a:effectLst/>
                          <a:latin typeface="+mn-lt"/>
                        </a:rPr>
                        <a:t>Uzroci/okidači</a:t>
                      </a:r>
                      <a:endParaRPr lang="sr" sz="1200" b="1" i="0" u="none" strike="noStrike" dirty="0">
                        <a:solidFill>
                          <a:srgbClr val="0070C0"/>
                        </a:solidFill>
                        <a:effectLst/>
                        <a:latin typeface="+mn-lt"/>
                      </a:endParaRPr>
                    </a:p>
                  </a:txBody>
                  <a:tcPr marL="6757" marR="6757" marT="6757" marB="0" anchor="ctr"/>
                </a:tc>
                <a:tc>
                  <a:txBody>
                    <a:bodyPr/>
                    <a:lstStyle/>
                    <a:p>
                      <a:pPr algn="ctr" rtl="0" fontAlgn="t"/>
                      <a:r>
                        <a:rPr lang="en-US" sz="1200" b="1" i="0" u="none" strike="noStrike" dirty="0" err="1" smtClean="0">
                          <a:solidFill>
                            <a:srgbClr val="0070C0"/>
                          </a:solidFill>
                          <a:effectLst/>
                          <a:latin typeface="+mn-lt"/>
                        </a:rPr>
                        <a:t>Simptomi</a:t>
                      </a:r>
                      <a:r>
                        <a:rPr lang="en-US" sz="1200" b="1" i="0" u="none" strike="noStrike" dirty="0" smtClean="0">
                          <a:solidFill>
                            <a:srgbClr val="0070C0"/>
                          </a:solidFill>
                          <a:effectLst/>
                          <a:latin typeface="+mn-lt"/>
                        </a:rPr>
                        <a:t>/</a:t>
                      </a:r>
                      <a:r>
                        <a:rPr lang="en-US" sz="1200" b="1" i="0" u="none" strike="noStrike" dirty="0" err="1" smtClean="0">
                          <a:solidFill>
                            <a:srgbClr val="0070C0"/>
                          </a:solidFill>
                          <a:effectLst/>
                          <a:latin typeface="+mn-lt"/>
                        </a:rPr>
                        <a:t>kliničke</a:t>
                      </a:r>
                      <a:r>
                        <a:rPr lang="en-US" sz="1200" b="1" i="0" u="none" strike="noStrike" dirty="0" smtClean="0">
                          <a:solidFill>
                            <a:srgbClr val="0070C0"/>
                          </a:solidFill>
                          <a:effectLst/>
                          <a:latin typeface="+mn-lt"/>
                        </a:rPr>
                        <a:t> </a:t>
                      </a:r>
                      <a:r>
                        <a:rPr lang="en-US" sz="1200" b="1" i="0" u="none" strike="noStrike" dirty="0" err="1" smtClean="0">
                          <a:solidFill>
                            <a:srgbClr val="0070C0"/>
                          </a:solidFill>
                          <a:effectLst/>
                          <a:latin typeface="+mn-lt"/>
                        </a:rPr>
                        <a:t>karakteristike</a:t>
                      </a:r>
                      <a:endParaRPr lang="en-US" sz="1200" b="1" i="0" u="none" strike="noStrike" dirty="0">
                        <a:solidFill>
                          <a:srgbClr val="0070C0"/>
                        </a:solidFill>
                        <a:effectLst/>
                        <a:latin typeface="+mn-lt"/>
                      </a:endParaRPr>
                    </a:p>
                  </a:txBody>
                  <a:tcPr marL="6757" marR="6757" marT="6757" marB="0" anchor="ctr"/>
                </a:tc>
                <a:tc>
                  <a:txBody>
                    <a:bodyPr/>
                    <a:lstStyle/>
                    <a:p>
                      <a:pPr algn="ctr" rtl="0" fontAlgn="t"/>
                      <a:r>
                        <a:rPr lang="en-US" sz="1200" b="1" i="0" u="none" strike="noStrike" dirty="0" err="1" smtClean="0">
                          <a:solidFill>
                            <a:srgbClr val="0070C0"/>
                          </a:solidFill>
                          <a:effectLst/>
                          <a:latin typeface="+mn-lt"/>
                        </a:rPr>
                        <a:t>Pogođeni</a:t>
                      </a:r>
                      <a:r>
                        <a:rPr lang="en-US" sz="1200" b="1" i="0" u="none" strike="noStrike" dirty="0" smtClean="0">
                          <a:solidFill>
                            <a:srgbClr val="0070C0"/>
                          </a:solidFill>
                          <a:effectLst/>
                          <a:latin typeface="+mn-lt"/>
                        </a:rPr>
                        <a:t> </a:t>
                      </a:r>
                      <a:r>
                        <a:rPr lang="en-US" sz="1200" b="1" i="0" u="none" strike="noStrike" dirty="0" err="1" smtClean="0">
                          <a:solidFill>
                            <a:srgbClr val="0070C0"/>
                          </a:solidFill>
                          <a:effectLst/>
                          <a:latin typeface="+mn-lt"/>
                        </a:rPr>
                        <a:t>klimatskim</a:t>
                      </a:r>
                      <a:r>
                        <a:rPr lang="en-US" sz="1200" b="1" i="0" u="none" strike="noStrike" dirty="0" smtClean="0">
                          <a:solidFill>
                            <a:srgbClr val="0070C0"/>
                          </a:solidFill>
                          <a:effectLst/>
                          <a:latin typeface="+mn-lt"/>
                        </a:rPr>
                        <a:t> </a:t>
                      </a:r>
                      <a:r>
                        <a:rPr lang="en-US" sz="1200" b="1" i="0" u="none" strike="noStrike" dirty="0" err="1" smtClean="0">
                          <a:solidFill>
                            <a:srgbClr val="0070C0"/>
                          </a:solidFill>
                          <a:effectLst/>
                          <a:latin typeface="+mn-lt"/>
                        </a:rPr>
                        <a:t>promenama</a:t>
                      </a:r>
                      <a:r>
                        <a:rPr lang="en-US" sz="1200" b="1" i="0" u="none" strike="noStrike" dirty="0" smtClean="0">
                          <a:solidFill>
                            <a:srgbClr val="0070C0"/>
                          </a:solidFill>
                          <a:effectLst/>
                          <a:latin typeface="+mn-lt"/>
                        </a:rPr>
                        <a:t>?</a:t>
                      </a:r>
                      <a:endParaRPr lang="en-US" sz="12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338048">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Akne</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hormonske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promene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određeni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kozmetika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pušenje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dijeta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visokim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glikemijskim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indeksom</a:t>
                      </a:r>
                      <a:r>
                        <a:rPr lang="sr" sz="1100" b="0" i="0" u="none" strike="noStrike" dirty="0" smtClean="0">
                          <a:solidFill>
                            <a:schemeClr val="tx1"/>
                          </a:solidFill>
                          <a:effectLst/>
                          <a:latin typeface="+mn-lt"/>
                        </a:rPr>
                        <a:t>.</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Bubuljice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čvorovi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cistične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lezije</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sr" sz="1100" b="0" i="0" u="none" strike="noStrike" dirty="0" smtClean="0">
                          <a:solidFill>
                            <a:schemeClr val="tx1"/>
                          </a:solidFill>
                          <a:effectLst/>
                          <a:latin typeface="+mn-lt"/>
                        </a:rPr>
                        <a:t>ne</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831694956"/>
                  </a:ext>
                </a:extLst>
              </a:tr>
              <a:tr h="175099">
                <a:tc>
                  <a:txBody>
                    <a:bodyPr/>
                    <a:lstStyle/>
                    <a:p>
                      <a:pPr algn="l" rtl="0" fontAlgn="ctr"/>
                      <a:r>
                        <a:rPr lang="sr" sz="1100" b="0" i="0" u="none" strike="noStrike" dirty="0" smtClean="0">
                          <a:solidFill>
                            <a:schemeClr val="tx1"/>
                          </a:solidFill>
                          <a:effectLst/>
                          <a:latin typeface="+mn-lt"/>
                          <a:cs typeface="Arial" panose="020B0604020202020204" pitchFamily="34" charset="0"/>
                        </a:rPr>
                        <a:t>  Aktinična keratoza</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Dugotrajna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izloženost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suncu</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Suve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ljuskave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mrlje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mogući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prethodnik</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raka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kože</a:t>
                      </a:r>
                      <a:r>
                        <a:rPr lang="en-US" sz="1100" b="0" i="0" u="none" strike="noStrike" dirty="0" smtClean="0">
                          <a:solidFill>
                            <a:schemeClr val="tx1"/>
                          </a:solidFill>
                          <a:effectLst/>
                          <a:latin typeface="+mn-lt"/>
                        </a:rPr>
                        <a:t>.</a:t>
                      </a:r>
                      <a:endParaRPr lang="sr" sz="1100" b="0" i="0" u="none" strike="noStrike" dirty="0">
                        <a:solidFill>
                          <a:schemeClr val="tx1"/>
                        </a:solidFill>
                        <a:effectLst/>
                        <a:latin typeface="+mn-lt"/>
                      </a:endParaRPr>
                    </a:p>
                  </a:txBody>
                  <a:tcPr marL="6757" marR="6757" marT="6757" marB="0" anchor="ctr"/>
                </a:tc>
                <a:tc>
                  <a:txBody>
                    <a:bodyPr/>
                    <a:lstStyle/>
                    <a:p>
                      <a:pPr algn="ctr" rtl="0" fontAlgn="t"/>
                      <a:r>
                        <a:rPr lang="sr" sz="1100" b="0" i="0" u="none" strike="noStrike" dirty="0" smtClean="0">
                          <a:solidFill>
                            <a:schemeClr val="tx1"/>
                          </a:solidFill>
                          <a:effectLst/>
                          <a:latin typeface="+mn-lt"/>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05406686"/>
                  </a:ext>
                </a:extLst>
              </a:tr>
              <a:tr h="175099">
                <a:tc>
                  <a:txBody>
                    <a:bodyPr/>
                    <a:lstStyle/>
                    <a:p>
                      <a:pPr algn="l" rtl="0" fontAlgn="ctr"/>
                      <a:r>
                        <a:rPr lang="sr" sz="1100" b="0" i="0" u="none" strike="noStrike" dirty="0" smtClean="0">
                          <a:solidFill>
                            <a:schemeClr val="tx1"/>
                          </a:solidFill>
                          <a:effectLst/>
                          <a:latin typeface="+mn-lt"/>
                          <a:cs typeface="Arial" panose="020B0604020202020204" pitchFamily="34" charset="0"/>
                        </a:rPr>
                        <a:t>  Alopecija areata</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određeni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hormonske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promene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stres</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sr" sz="1100" b="0" i="0" u="none" strike="noStrike" dirty="0" smtClean="0">
                          <a:solidFill>
                            <a:schemeClr val="tx1"/>
                          </a:solidFill>
                          <a:effectLst/>
                          <a:latin typeface="+mn-lt"/>
                        </a:rPr>
                        <a:t>Gubitak kose</a:t>
                      </a:r>
                      <a:endParaRPr lang="sr"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928370044"/>
                  </a:ext>
                </a:extLst>
              </a:tr>
              <a:tr h="338048">
                <a:tc>
                  <a:txBody>
                    <a:bodyPr/>
                    <a:lstStyle/>
                    <a:p>
                      <a:pPr algn="l" rtl="0" fontAlgn="ctr"/>
                      <a:r>
                        <a:rPr lang="sr" sz="1100" b="0" i="0" u="none" strike="noStrike" dirty="0" smtClean="0">
                          <a:solidFill>
                            <a:schemeClr val="tx1"/>
                          </a:solidFill>
                          <a:effectLst/>
                          <a:latin typeface="+mn-lt"/>
                          <a:cs typeface="Arial" panose="020B0604020202020204" pitchFamily="34" charset="0"/>
                        </a:rPr>
                        <a:t>  Celulitis</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Povrede</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infekcije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omogućavaju</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bakterijama</a:t>
                      </a:r>
                      <a:r>
                        <a:rPr lang="en-US" sz="1100" b="0" i="0" u="none" strike="noStrike" dirty="0" smtClean="0">
                          <a:solidFill>
                            <a:schemeClr val="tx1"/>
                          </a:solidFill>
                          <a:effectLst/>
                          <a:latin typeface="+mn-lt"/>
                        </a:rPr>
                        <a:t> da </a:t>
                      </a:r>
                      <a:r>
                        <a:rPr lang="en-US" sz="1100" b="0" i="0" u="none" strike="noStrike" dirty="0" err="1" smtClean="0">
                          <a:solidFill>
                            <a:schemeClr val="tx1"/>
                          </a:solidFill>
                          <a:effectLst/>
                          <a:latin typeface="+mn-lt"/>
                        </a:rPr>
                        <a:t>prodru</a:t>
                      </a:r>
                      <a:r>
                        <a:rPr lang="en-US" sz="1100" b="0" i="0" u="none" strike="noStrike" dirty="0" smtClean="0">
                          <a:solidFill>
                            <a:schemeClr val="tx1"/>
                          </a:solidFill>
                          <a:effectLst/>
                          <a:latin typeface="+mn-lt"/>
                        </a:rPr>
                        <a:t> u </a:t>
                      </a:r>
                      <a:r>
                        <a:rPr lang="en-US" sz="1100" b="0" i="0" u="none" strike="noStrike" dirty="0" err="1" smtClean="0">
                          <a:solidFill>
                            <a:schemeClr val="tx1"/>
                          </a:solidFill>
                          <a:effectLst/>
                          <a:latin typeface="+mn-lt"/>
                        </a:rPr>
                        <a:t>kožu</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Crvena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otečena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bolna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stopalima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nogama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groznica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599375618"/>
                  </a:ext>
                </a:extLst>
              </a:tr>
              <a:tr h="338048">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Varičela</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kapljični</a:t>
                      </a:r>
                      <a:r>
                        <a:rPr lang="en-US" sz="1100" b="0" i="0" u="none" strike="noStrike" dirty="0" smtClean="0">
                          <a:solidFill>
                            <a:schemeClr val="tx1"/>
                          </a:solidFill>
                          <a:effectLst/>
                          <a:latin typeface="+mn-lt"/>
                        </a:rPr>
                        <a:t> virus </a:t>
                      </a:r>
                      <a:r>
                        <a:rPr lang="en-US" sz="1100" b="0" i="1" u="none" strike="noStrike" dirty="0" err="1" smtClean="0">
                          <a:solidFill>
                            <a:schemeClr val="tx1"/>
                          </a:solidFill>
                          <a:effectLst/>
                          <a:latin typeface="+mn-lt"/>
                        </a:rPr>
                        <a:t>varičela</a:t>
                      </a:r>
                      <a:r>
                        <a:rPr lang="en-US" sz="1100" b="0" i="1" u="none" strike="noStrike" dirty="0" smtClean="0">
                          <a:solidFill>
                            <a:schemeClr val="tx1"/>
                          </a:solidFill>
                          <a:effectLst/>
                          <a:latin typeface="+mn-lt"/>
                        </a:rPr>
                        <a:t>-zoster</a:t>
                      </a:r>
                      <a:endParaRPr lang="en-US" sz="1100" b="0" i="1"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Osip</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groznica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glavobolja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pneumonija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encefalitis</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sepsa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smrt</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769801198"/>
                  </a:ext>
                </a:extLst>
              </a:tr>
              <a:tr h="175099">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Kutana</a:t>
                      </a:r>
                      <a:r>
                        <a:rPr lang="en-US" sz="1100" b="0" i="0" u="none" strike="noStrike" dirty="0" smtClean="0">
                          <a:solidFill>
                            <a:schemeClr val="tx1"/>
                          </a:solidFill>
                          <a:effectLst/>
                          <a:latin typeface="+mn-lt"/>
                          <a:cs typeface="Arial" panose="020B0604020202020204" pitchFamily="34" charset="0"/>
                        </a:rPr>
                        <a:t> larva </a:t>
                      </a:r>
                      <a:r>
                        <a:rPr lang="en-US" sz="1100" b="0" i="0" u="none" strike="noStrike" dirty="0" err="1" smtClean="0">
                          <a:solidFill>
                            <a:schemeClr val="tx1"/>
                          </a:solidFill>
                          <a:effectLst/>
                          <a:latin typeface="+mn-lt"/>
                          <a:cs typeface="Arial" panose="020B0604020202020204" pitchFamily="34" charset="0"/>
                        </a:rPr>
                        <a:t>migrans</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larvama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ankilostoma</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Calibri" panose="020F0502020204030204" pitchFamily="34" charset="0"/>
                        </a:rPr>
                        <a:t>Serpiginozne</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lezije</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kože</a:t>
                      </a:r>
                      <a:r>
                        <a:rPr lang="en-US" sz="1100" b="0" i="0" u="none" strike="noStrike" dirty="0" smtClean="0">
                          <a:solidFill>
                            <a:schemeClr val="tx1"/>
                          </a:solidFill>
                          <a:effectLst/>
                          <a:latin typeface="Calibri" panose="020F0502020204030204" pitchFamily="34" charset="0"/>
                        </a:rPr>
                        <a:t>.</a:t>
                      </a:r>
                      <a:endParaRPr lang="en-US" sz="1100" b="0" i="0" u="none" strike="noStrike" dirty="0">
                        <a:solidFill>
                          <a:schemeClr val="tx1"/>
                        </a:solidFill>
                        <a:effectLst/>
                        <a:latin typeface="Calibri" panose="020F0502020204030204" pitchFamily="34" charset="0"/>
                      </a:endParaRPr>
                    </a:p>
                  </a:txBody>
                  <a:tcPr marL="9525" marR="9525" marT="9525" marB="0"/>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365162305"/>
                  </a:ext>
                </a:extLst>
              </a:tr>
              <a:tr h="175099">
                <a:tc>
                  <a:txBody>
                    <a:bodyPr/>
                    <a:lstStyle/>
                    <a:p>
                      <a:pPr algn="l" rtl="0" fontAlgn="ctr"/>
                      <a:r>
                        <a:rPr lang="sr" sz="1100" b="0" i="0" u="none" strike="noStrike" dirty="0" smtClean="0">
                          <a:solidFill>
                            <a:schemeClr val="tx1"/>
                          </a:solidFill>
                          <a:effectLst/>
                          <a:latin typeface="+mn-lt"/>
                          <a:cs typeface="Arial" panose="020B0604020202020204" pitchFamily="34" charset="0"/>
                        </a:rPr>
                        <a:t>  Kožna mijaza</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sv-SE" sz="1100" b="0" i="0" u="none" strike="noStrike" dirty="0" smtClean="0">
                          <a:solidFill>
                            <a:schemeClr val="tx1"/>
                          </a:solidFill>
                          <a:effectLst/>
                          <a:latin typeface="+mn-lt"/>
                        </a:rPr>
                        <a:t>Kontakt sa larvama reda muva Diptera</a:t>
                      </a:r>
                      <a:endParaRPr lang="sv-SE"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Calibri" panose="020F0502020204030204" pitchFamily="34" charset="0"/>
                        </a:rPr>
                        <a:t>Bolni</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čirevi</a:t>
                      </a:r>
                      <a:r>
                        <a:rPr lang="en-US" sz="1100" b="0" i="0" u="none" strike="noStrike" dirty="0" smtClean="0">
                          <a:solidFill>
                            <a:schemeClr val="tx1"/>
                          </a:solidFill>
                          <a:effectLst/>
                          <a:latin typeface="Calibri" panose="020F0502020204030204" pitchFamily="34" charset="0"/>
                        </a:rPr>
                        <a:t>/</a:t>
                      </a:r>
                      <a:r>
                        <a:rPr lang="en-US" sz="1100" b="0" i="0" u="none" strike="noStrike" dirty="0" err="1" smtClean="0">
                          <a:solidFill>
                            <a:schemeClr val="tx1"/>
                          </a:solidFill>
                          <a:effectLst/>
                          <a:latin typeface="Calibri" panose="020F0502020204030204" pitchFamily="34" charset="0"/>
                        </a:rPr>
                        <a:t>čirevi</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koji</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sadrže</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larve</a:t>
                      </a:r>
                      <a:r>
                        <a:rPr lang="en-US" sz="1100" b="0" i="0" u="none" strike="noStrike" dirty="0" smtClean="0">
                          <a:solidFill>
                            <a:schemeClr val="tx1"/>
                          </a:solidFill>
                          <a:effectLst/>
                          <a:latin typeface="Calibri" panose="020F0502020204030204" pitchFamily="34" charset="0"/>
                        </a:rPr>
                        <a:t>.</a:t>
                      </a:r>
                      <a:endParaRPr lang="en-US" sz="1100" b="0" i="0" u="none" strike="noStrike" dirty="0">
                        <a:solidFill>
                          <a:schemeClr val="tx1"/>
                        </a:solidFill>
                        <a:effectLst/>
                        <a:latin typeface="Calibri" panose="020F0502020204030204" pitchFamily="34" charset="0"/>
                      </a:endParaRPr>
                    </a:p>
                  </a:txBody>
                  <a:tcPr marL="9525" marR="9525" marT="9525" marB="0"/>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270651920"/>
                  </a:ext>
                </a:extLst>
              </a:tr>
              <a:tr h="503732">
                <a:tc>
                  <a:txBody>
                    <a:bodyPr/>
                    <a:lstStyle/>
                    <a:p>
                      <a:pPr algn="l" rtl="0" fontAlgn="ctr"/>
                      <a:r>
                        <a:rPr lang="sr" sz="1100" b="0" i="0" u="none" strike="noStrike" dirty="0" smtClean="0">
                          <a:solidFill>
                            <a:schemeClr val="tx1"/>
                          </a:solidFill>
                          <a:effectLst/>
                          <a:latin typeface="+mn-lt"/>
                          <a:cs typeface="Arial" panose="020B0604020202020204" pitchFamily="34" charset="0"/>
                        </a:rPr>
                        <a:t>  Difterija</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kapljična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Corynebacterium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diphtheriae</a:t>
                      </a:r>
                      <a:r>
                        <a:rPr lang="en-US" sz="1100" b="0" i="0" u="none" strike="noStrike" dirty="0" smtClean="0">
                          <a:solidFill>
                            <a:schemeClr val="tx1"/>
                          </a:solidFill>
                          <a:effectLst/>
                          <a:latin typeface="+mn-lt"/>
                        </a:rPr>
                        <a:t> </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Groznica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reakcija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respiratornog</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sistema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rane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koži</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čirevi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miokarditis</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oštećenje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nerava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zatajenje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bubrega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smrt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644683193"/>
                  </a:ext>
                </a:extLst>
              </a:tr>
              <a:tr h="340783">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Ekcem</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atopijski</a:t>
                      </a:r>
                      <a:r>
                        <a:rPr lang="en-US" sz="1100" b="0" i="0" u="none" strike="noStrike" dirty="0" smtClean="0">
                          <a:solidFill>
                            <a:schemeClr val="tx1"/>
                          </a:solidFill>
                          <a:effectLst/>
                          <a:latin typeface="+mn-lt"/>
                          <a:cs typeface="Arial" panose="020B0604020202020204" pitchFamily="34" charset="0"/>
                        </a:rPr>
                        <a:t>/</a:t>
                      </a:r>
                      <a:r>
                        <a:rPr lang="en-US" sz="1100" b="0" i="0" u="none" strike="noStrike" dirty="0" err="1" smtClean="0">
                          <a:solidFill>
                            <a:schemeClr val="tx1"/>
                          </a:solidFill>
                          <a:effectLst/>
                          <a:latin typeface="+mn-lt"/>
                          <a:cs typeface="Arial" panose="020B0604020202020204" pitchFamily="34" charset="0"/>
                        </a:rPr>
                        <a:t>kontaktni</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dermatitis)</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životne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sredine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hemikalije</a:t>
                      </a:r>
                      <a:r>
                        <a:rPr lang="sr" sz="1100" b="0" i="0" u="none" strike="noStrike" dirty="0" smtClean="0">
                          <a:solidFill>
                            <a:schemeClr val="tx1"/>
                          </a:solidFill>
                          <a:effectLst/>
                          <a:latin typeface="+mn-lt"/>
                        </a:rPr>
                        <a:t>.</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Crvene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suve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fleke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osip</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zadebljanje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konjuktivitis</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dirty="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282008233"/>
                  </a:ext>
                </a:extLst>
              </a:tr>
              <a:tr h="175099">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Bulozna</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epidermoliza</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pl-PL" sz="1100" b="0" i="0" u="none" strike="noStrike" dirty="0" smtClean="0">
                          <a:solidFill>
                            <a:schemeClr val="tx1"/>
                          </a:solidFill>
                          <a:effectLst/>
                          <a:latin typeface="+mn-lt"/>
                        </a:rPr>
                        <a:t>Krhkost kože, suze, rane, plikovi na koži.</a:t>
                      </a:r>
                      <a:endParaRPr lang="pl-PL" sz="1100" b="0" i="0" u="none" strike="noStrike" dirty="0">
                        <a:solidFill>
                          <a:schemeClr val="tx1"/>
                        </a:solidFill>
                        <a:effectLst/>
                        <a:latin typeface="+mn-lt"/>
                      </a:endParaRPr>
                    </a:p>
                  </a:txBody>
                  <a:tcPr marL="6757" marR="6757" marT="6757" marB="0" anchor="ctr"/>
                </a:tc>
                <a:tc>
                  <a:txBody>
                    <a:bodyPr/>
                    <a:lstStyle/>
                    <a:p>
                      <a:pPr algn="ctr" rtl="0" fontAlgn="t"/>
                      <a:r>
                        <a:rPr lang="sr" sz="1100" b="0" i="0" u="none" strike="noStrike" dirty="0" smtClean="0">
                          <a:solidFill>
                            <a:schemeClr val="tx1"/>
                          </a:solidFill>
                          <a:effectLst/>
                          <a:latin typeface="+mn-lt"/>
                        </a:rPr>
                        <a:t>ne</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6044971"/>
                  </a:ext>
                </a:extLst>
              </a:tr>
              <a:tr h="175099">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Herpes </a:t>
                      </a:r>
                      <a:r>
                        <a:rPr lang="en-US" sz="1100" b="0" i="0" u="none" strike="noStrike" dirty="0" err="1" smtClean="0">
                          <a:solidFill>
                            <a:schemeClr val="tx1"/>
                          </a:solidFill>
                          <a:effectLst/>
                          <a:latin typeface="+mn-lt"/>
                          <a:cs typeface="Arial" panose="020B0604020202020204" pitchFamily="34" charset="0"/>
                        </a:rPr>
                        <a:t>simpleks</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smtClean="0">
                          <a:solidFill>
                            <a:schemeClr val="tx1"/>
                          </a:solidFill>
                          <a:effectLst/>
                          <a:latin typeface="+mn-lt"/>
                        </a:rPr>
                        <a:t>Virus </a:t>
                      </a:r>
                      <a:r>
                        <a:rPr lang="en-US" sz="1100" b="0" i="1" u="none" strike="noStrike" dirty="0" smtClean="0">
                          <a:solidFill>
                            <a:schemeClr val="tx1"/>
                          </a:solidFill>
                          <a:effectLst/>
                          <a:latin typeface="+mn-lt"/>
                        </a:rPr>
                        <a:t>herpes </a:t>
                      </a:r>
                      <a:r>
                        <a:rPr lang="en-US" sz="1100" b="0" i="1" u="none" strike="noStrike" dirty="0" err="1" smtClean="0">
                          <a:solidFill>
                            <a:schemeClr val="tx1"/>
                          </a:solidFill>
                          <a:effectLst/>
                          <a:latin typeface="+mn-lt"/>
                        </a:rPr>
                        <a:t>simpleksa</a:t>
                      </a:r>
                      <a:r>
                        <a:rPr lang="en-US" sz="1100" b="0" i="1" u="none" strike="noStrike" dirty="0" smtClean="0">
                          <a:solidFill>
                            <a:schemeClr val="tx1"/>
                          </a:solidFill>
                          <a:effectLst/>
                          <a:latin typeface="+mn-lt"/>
                        </a:rPr>
                        <a:t> </a:t>
                      </a:r>
                      <a:r>
                        <a:rPr lang="en-US" sz="1100" b="0" i="0" u="none" strike="noStrike" dirty="0" err="1" smtClean="0">
                          <a:solidFill>
                            <a:schemeClr val="tx1"/>
                          </a:solidFill>
                          <a:effectLst/>
                          <a:latin typeface="+mn-lt"/>
                        </a:rPr>
                        <a:t>kontaktne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telesne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tečnosti</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it-IT" sz="1100" b="0" i="0" u="none" strike="noStrike" dirty="0" smtClean="0">
                          <a:solidFill>
                            <a:schemeClr val="tx1"/>
                          </a:solidFill>
                          <a:effectLst/>
                          <a:latin typeface="+mn-lt"/>
                        </a:rPr>
                        <a:t>Bol, svrab i rane oko genitalija, anusa ili usta.</a:t>
                      </a:r>
                      <a:endParaRPr lang="it-IT"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302052893"/>
                  </a:ext>
                </a:extLst>
              </a:tr>
              <a:tr h="338048">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Gonoreja</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bakterijom</a:t>
                      </a:r>
                      <a:r>
                        <a:rPr lang="en-US" sz="1100" b="0" i="0" u="none" strike="noStrike" dirty="0" smtClean="0">
                          <a:solidFill>
                            <a:schemeClr val="tx1"/>
                          </a:solidFill>
                          <a:effectLst/>
                          <a:latin typeface="+mn-lt"/>
                        </a:rPr>
                        <a:t> </a:t>
                      </a:r>
                      <a:r>
                        <a:rPr lang="sr" sz="1100" b="0" i="1" u="none" strike="noStrike" dirty="0" smtClean="0">
                          <a:solidFill>
                            <a:schemeClr val="tx1"/>
                          </a:solidFill>
                          <a:effectLst/>
                          <a:latin typeface="+mn-lt"/>
                        </a:rPr>
                        <a:t>Neisseria </a:t>
                      </a:r>
                      <a:r>
                        <a:rPr lang="sr" sz="1100" b="0" i="1" u="none" strike="noStrike" dirty="0">
                          <a:solidFill>
                            <a:schemeClr val="tx1"/>
                          </a:solidFill>
                          <a:effectLst/>
                          <a:latin typeface="+mn-lt"/>
                        </a:rPr>
                        <a:t>gonorrhoeae</a:t>
                      </a:r>
                      <a:endParaRPr lang="en-IE" sz="1100" b="0" i="1"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Groznica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osip</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rane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bol</a:t>
                      </a:r>
                      <a:r>
                        <a:rPr lang="en-US" sz="1100" b="0" i="0" u="none" strike="noStrike" dirty="0" smtClean="0">
                          <a:solidFill>
                            <a:schemeClr val="tx1"/>
                          </a:solidFill>
                          <a:effectLst/>
                          <a:latin typeface="+mn-lt"/>
                        </a:rPr>
                        <a:t> u </a:t>
                      </a:r>
                      <a:r>
                        <a:rPr lang="en-US" sz="1100" b="0" i="0" u="none" strike="noStrike" dirty="0" err="1" smtClean="0">
                          <a:solidFill>
                            <a:schemeClr val="tx1"/>
                          </a:solidFill>
                          <a:effectLst/>
                          <a:latin typeface="+mn-lt"/>
                        </a:rPr>
                        <a:t>zglobovima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otok</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ukočenost</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96391511"/>
                  </a:ext>
                </a:extLst>
              </a:tr>
              <a:tr h="175099">
                <a:tc>
                  <a:txBody>
                    <a:bodyPr/>
                    <a:lstStyle/>
                    <a:p>
                      <a:pPr algn="l" rtl="0" fontAlgn="ctr"/>
                      <a:r>
                        <a:rPr lang="pl-PL" sz="1100" b="0" i="0" u="none" strike="noStrike" dirty="0" smtClean="0">
                          <a:solidFill>
                            <a:schemeClr val="tx1"/>
                          </a:solidFill>
                          <a:effectLst/>
                          <a:latin typeface="+mn-lt"/>
                          <a:cs typeface="Arial" panose="020B0604020202020204" pitchFamily="34" charset="0"/>
                        </a:rPr>
                        <a:t>  Bolest ruku, stopala i usta</a:t>
                      </a:r>
                      <a:endParaRPr lang="pl-PL"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sr" sz="1100" b="0" i="1" u="none" strike="noStrike" dirty="0">
                          <a:solidFill>
                            <a:schemeClr val="tx1"/>
                          </a:solidFill>
                          <a:effectLst/>
                          <a:latin typeface="+mn-lt"/>
                        </a:rPr>
                        <a:t> </a:t>
                      </a:r>
                      <a:r>
                        <a:rPr lang="pl-PL" sz="1100" b="0" i="1" u="none" strike="noStrike" dirty="0" smtClean="0">
                          <a:solidFill>
                            <a:schemeClr val="tx1"/>
                          </a:solidFill>
                          <a:effectLst/>
                          <a:latin typeface="+mn-lt"/>
                        </a:rPr>
                        <a:t>Koksaki</a:t>
                      </a:r>
                      <a:r>
                        <a:rPr lang="pl-PL" sz="1100" b="0" i="0" u="none" strike="noStrike" dirty="0" smtClean="0">
                          <a:solidFill>
                            <a:schemeClr val="tx1"/>
                          </a:solidFill>
                          <a:effectLst/>
                          <a:latin typeface="+mn-lt"/>
                        </a:rPr>
                        <a:t> virus u kontaktu ili u vazduhu.</a:t>
                      </a:r>
                      <a:endParaRPr lang="pl-PL" sz="1100" b="0" i="0" u="none" strike="noStrike" dirty="0">
                        <a:solidFill>
                          <a:schemeClr val="tx1"/>
                        </a:solidFill>
                        <a:effectLst/>
                        <a:latin typeface="+mn-lt"/>
                      </a:endParaRPr>
                    </a:p>
                  </a:txBody>
                  <a:tcPr marL="6757" marR="6757" marT="6757" marB="0" anchor="ctr"/>
                </a:tc>
                <a:tc>
                  <a:txBody>
                    <a:bodyPr/>
                    <a:lstStyle/>
                    <a:p>
                      <a:pPr algn="ctr" rtl="0" fontAlgn="t"/>
                      <a:r>
                        <a:rPr lang="pl-PL" sz="1100" b="0" i="0" u="none" strike="noStrike" dirty="0" smtClean="0">
                          <a:solidFill>
                            <a:schemeClr val="tx1"/>
                          </a:solidFill>
                          <a:effectLst/>
                          <a:latin typeface="+mn-lt"/>
                        </a:rPr>
                        <a:t>Groznica, bol u grlu, mučnina, bolne lezije u ustima, osip.</a:t>
                      </a:r>
                      <a:endParaRPr lang="pl-PL"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dirty="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25117701"/>
                  </a:ext>
                </a:extLst>
              </a:tr>
              <a:tr h="175099">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Supurativni</a:t>
                      </a:r>
                      <a:r>
                        <a:rPr lang="en-US" sz="1100" b="0" i="0" u="none" strike="noStrike" dirty="0" smtClean="0">
                          <a:solidFill>
                            <a:schemeClr val="tx1"/>
                          </a:solidFill>
                          <a:effectLst/>
                          <a:latin typeface="+mn-lt"/>
                          <a:cs typeface="Arial" panose="020B0604020202020204" pitchFamily="34" charset="0"/>
                        </a:rPr>
                        <a:t> hidradenitis</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Hormonske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promene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pušenje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gojaznost</a:t>
                      </a:r>
                      <a:r>
                        <a:rPr lang="sr" sz="1100" b="0" i="0" u="none" strike="noStrike" dirty="0" smtClean="0">
                          <a:solidFill>
                            <a:schemeClr val="tx1"/>
                          </a:solidFill>
                          <a:effectLst/>
                          <a:latin typeface="+mn-lt"/>
                        </a:rPr>
                        <a:t>.</a:t>
                      </a:r>
                      <a:endParaRPr lang="en-IE" sz="1100" b="0" i="1" u="none" strike="noStrike" dirty="0">
                        <a:solidFill>
                          <a:schemeClr val="tx1"/>
                        </a:solidFill>
                        <a:effectLst/>
                        <a:latin typeface="+mn-lt"/>
                      </a:endParaRPr>
                    </a:p>
                  </a:txBody>
                  <a:tcPr marL="6757" marR="6757" marT="6757" marB="0" anchor="ctr"/>
                </a:tc>
                <a:tc>
                  <a:txBody>
                    <a:bodyPr/>
                    <a:lstStyle/>
                    <a:p>
                      <a:pPr algn="ctr" rtl="0" fontAlgn="t"/>
                      <a:r>
                        <a:rPr lang="pl-PL" sz="1100" b="0" i="0" u="none" strike="noStrike" dirty="0" smtClean="0">
                          <a:solidFill>
                            <a:schemeClr val="tx1"/>
                          </a:solidFill>
                          <a:effectLst/>
                          <a:latin typeface="+mn-lt"/>
                        </a:rPr>
                        <a:t>Bolni apscesi, ožiljci na koži.</a:t>
                      </a:r>
                      <a:endParaRPr lang="pl-PL" sz="1100" b="0" i="0" u="none" strike="noStrike" dirty="0">
                        <a:solidFill>
                          <a:schemeClr val="tx1"/>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ne</a:t>
                      </a:r>
                      <a:endParaRPr kumimoji="0" lang="sr" sz="11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marL="6757" marR="6757" marT="6757" marB="0" anchor="ctr"/>
                </a:tc>
                <a:extLst>
                  <a:ext uri="{0D108BD9-81ED-4DB2-BD59-A6C34878D82A}">
                    <a16:rowId xmlns:a16="http://schemas.microsoft.com/office/drawing/2014/main" val="2443362599"/>
                  </a:ext>
                </a:extLst>
              </a:tr>
              <a:tr h="175099">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Ihtioza</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lang="fi-FI" sz="1100" b="0" i="0" u="none" strike="noStrike" dirty="0" smtClean="0">
                          <a:solidFill>
                            <a:schemeClr val="tx1"/>
                          </a:solidFill>
                          <a:effectLst/>
                          <a:latin typeface="+mn-lt"/>
                        </a:rPr>
                        <a:t>Suva, ljuskava, svrab, crvena koža.</a:t>
                      </a:r>
                      <a:endParaRPr lang="fi-FI" sz="1100" b="0" i="0" u="none" strike="noStrike" dirty="0">
                        <a:solidFill>
                          <a:schemeClr val="tx1"/>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sr" sz="1100" b="0" i="0" u="none" strike="noStrike" kern="1200" cap="none" spc="0" normalizeH="0" baseline="0" noProof="0" dirty="0" smtClean="0">
                          <a:ln>
                            <a:noFill/>
                          </a:ln>
                          <a:solidFill>
                            <a:prstClr val="black"/>
                          </a:solidFill>
                          <a:effectLst/>
                          <a:uLnTx/>
                          <a:uFillTx/>
                          <a:latin typeface="Calibri" panose="020F0502020204030204"/>
                          <a:ea typeface="+mn-ea"/>
                          <a:cs typeface="+mn-cs"/>
                        </a:rPr>
                        <a:t>ne</a:t>
                      </a:r>
                      <a:endParaRPr kumimoji="0" lang="sr" sz="11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marL="6757" marR="6757" marT="6757" marB="0" anchor="ctr"/>
                </a:tc>
                <a:extLst>
                  <a:ext uri="{0D108BD9-81ED-4DB2-BD59-A6C34878D82A}">
                    <a16:rowId xmlns:a16="http://schemas.microsoft.com/office/drawing/2014/main" val="3610616814"/>
                  </a:ext>
                </a:extLst>
              </a:tr>
              <a:tr h="175099">
                <a:tc>
                  <a:txBody>
                    <a:bodyPr/>
                    <a:lstStyle/>
                    <a:p>
                      <a:pPr algn="l" rtl="0" fontAlgn="ctr"/>
                      <a:r>
                        <a:rPr lang="sr" sz="1100" b="0" i="0" u="none" strike="noStrike" dirty="0" smtClean="0">
                          <a:solidFill>
                            <a:schemeClr val="tx1"/>
                          </a:solidFill>
                          <a:effectLst/>
                          <a:latin typeface="+mn-lt"/>
                          <a:cs typeface="Arial" panose="020B0604020202020204" pitchFamily="34" charset="0"/>
                        </a:rPr>
                        <a:t>  Impetigo</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bakterijom</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stafilokoka</a:t>
                      </a:r>
                      <a:endParaRPr lang="en-US" sz="1100" b="0" i="1"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Crvene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rane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licu</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338048">
                <a:tc>
                  <a:txBody>
                    <a:bodyPr/>
                    <a:lstStyle/>
                    <a:p>
                      <a:pPr algn="l" rtl="0" fontAlgn="ctr"/>
                      <a:r>
                        <a:rPr lang="sr" sz="1100" b="0" i="0" u="none" strike="noStrike" dirty="0" smtClean="0">
                          <a:solidFill>
                            <a:schemeClr val="tx1"/>
                          </a:solidFill>
                          <a:effectLst/>
                          <a:latin typeface="+mn-lt"/>
                          <a:cs typeface="Arial" panose="020B0604020202020204" pitchFamily="34" charset="0"/>
                        </a:rPr>
                        <a:t>  Marburg</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sr" sz="1100" b="0" i="1" u="none" strike="noStrike" dirty="0">
                          <a:solidFill>
                            <a:schemeClr val="tx1"/>
                          </a:solidFill>
                          <a:effectLst/>
                          <a:latin typeface="+mn-lt"/>
                        </a:rPr>
                        <a:t> </a:t>
                      </a:r>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marburg</a:t>
                      </a:r>
                      <a:r>
                        <a:rPr lang="sr" sz="1100" b="0" i="1" u="none" strike="noStrike" dirty="0" smtClean="0">
                          <a:solidFill>
                            <a:schemeClr val="tx1"/>
                          </a:solidFill>
                          <a:effectLst/>
                          <a:latin typeface="+mn-lt"/>
                        </a:rPr>
                        <a:t> </a:t>
                      </a:r>
                      <a:r>
                        <a:rPr lang="sr" sz="1100" b="0" i="0" u="none" strike="noStrike" dirty="0" smtClean="0">
                          <a:solidFill>
                            <a:schemeClr val="tx1"/>
                          </a:solidFill>
                          <a:effectLst/>
                          <a:latin typeface="+mn-lt"/>
                        </a:rPr>
                        <a:t>virusom</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Groznica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glavobolja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osip</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povraćanje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dijareja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žutica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krvarenje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zatajenje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više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organa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smrt</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054579435"/>
                  </a:ext>
                </a:extLst>
              </a:tr>
              <a:tr h="338048">
                <a:tc>
                  <a:txBody>
                    <a:bodyPr/>
                    <a:lstStyle/>
                    <a:p>
                      <a:pPr algn="l" rtl="0" fontAlgn="ctr"/>
                      <a:r>
                        <a:rPr lang="sr" sz="1100" b="0" i="0" u="none" strike="noStrike" dirty="0" smtClean="0">
                          <a:solidFill>
                            <a:schemeClr val="tx1"/>
                          </a:solidFill>
                          <a:effectLst/>
                          <a:latin typeface="+mn-lt"/>
                          <a:cs typeface="Arial" panose="020B0604020202020204" pitchFamily="34" charset="0"/>
                        </a:rPr>
                        <a:t>  Male</a:t>
                      </a:r>
                      <a:r>
                        <a:rPr lang="sr" sz="1100" b="0" i="0" u="none" strike="noStrike" baseline="0" dirty="0" smtClean="0">
                          <a:solidFill>
                            <a:schemeClr val="tx1"/>
                          </a:solidFill>
                          <a:effectLst/>
                          <a:latin typeface="+mn-lt"/>
                          <a:cs typeface="Arial" panose="020B0604020202020204" pitchFamily="34" charset="0"/>
                        </a:rPr>
                        <a:t> boginje</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fi-FI" sz="1100" b="0" i="0" u="none" strike="noStrike" dirty="0" smtClean="0">
                          <a:solidFill>
                            <a:schemeClr val="tx1"/>
                          </a:solidFill>
                          <a:effectLst/>
                          <a:latin typeface="+mn-lt"/>
                        </a:rPr>
                        <a:t>Kontaktni ili kapljični virus </a:t>
                      </a:r>
                      <a:r>
                        <a:rPr lang="fi-FI" sz="1100" b="0" i="1" u="none" strike="noStrike" dirty="0" smtClean="0">
                          <a:solidFill>
                            <a:schemeClr val="tx1"/>
                          </a:solidFill>
                          <a:effectLst/>
                          <a:latin typeface="+mn-lt"/>
                        </a:rPr>
                        <a:t>morbila</a:t>
                      </a:r>
                      <a:r>
                        <a:rPr lang="sr" sz="1100" b="0" i="1" u="none" strike="noStrike" dirty="0" smtClean="0">
                          <a:solidFill>
                            <a:schemeClr val="tx1"/>
                          </a:solidFill>
                          <a:effectLst/>
                          <a:latin typeface="+mn-lt"/>
                        </a:rPr>
                        <a:t>.</a:t>
                      </a:r>
                      <a:endParaRPr lang="sr" sz="1100" b="0" i="1"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mn-lt"/>
                        </a:rPr>
                        <a:t>Groznica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kašalj</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konjuktivitis</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Koplikove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mrlje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osip</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pneumonija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encefalitis</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smrt</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910787869"/>
                  </a:ext>
                </a:extLst>
              </a:tr>
              <a:tr h="340783">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Majmunske</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boginje</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virusom</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boginja</a:t>
                      </a:r>
                      <a:r>
                        <a:rPr lang="en-US" sz="1100" b="0" i="1" u="none" strike="noStrike" dirty="0" smtClean="0">
                          <a:solidFill>
                            <a:schemeClr val="tx1"/>
                          </a:solidFill>
                          <a:effectLst/>
                          <a:latin typeface="+mn-lt"/>
                        </a:rPr>
                        <a:t> </a:t>
                      </a:r>
                      <a:r>
                        <a:rPr lang="en-US" sz="1100" b="0" i="1" u="none" strike="noStrike" dirty="0" err="1" smtClean="0">
                          <a:solidFill>
                            <a:schemeClr val="tx1"/>
                          </a:solidFill>
                          <a:effectLst/>
                          <a:latin typeface="+mn-lt"/>
                        </a:rPr>
                        <a:t>majmuna</a:t>
                      </a:r>
                      <a:endParaRPr lang="en-US" sz="1100" b="0" i="1" u="none" strike="noStrike" dirty="0">
                        <a:solidFill>
                          <a:schemeClr val="tx1"/>
                        </a:solidFill>
                        <a:effectLst/>
                        <a:latin typeface="+mn-lt"/>
                      </a:endParaRPr>
                    </a:p>
                  </a:txBody>
                  <a:tcPr marL="6757" marR="6757" marT="6757" marB="0" anchor="ctr"/>
                </a:tc>
                <a:tc>
                  <a:txBody>
                    <a:bodyPr/>
                    <a:lstStyle/>
                    <a:p>
                      <a:pPr algn="ctr" rtl="0" fontAlgn="t"/>
                      <a:r>
                        <a:rPr lang="en-US" sz="1100" b="0" i="0" u="none" strike="noStrike" dirty="0" err="1" smtClean="0">
                          <a:solidFill>
                            <a:schemeClr val="tx1"/>
                          </a:solidFill>
                          <a:effectLst/>
                          <a:latin typeface="Calibri" panose="020F0502020204030204" pitchFamily="34" charset="0"/>
                        </a:rPr>
                        <a:t>Osip</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kraste</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groznica</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glavobolja</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otečeni</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limfni</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čvorovi</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respiratorni</a:t>
                      </a:r>
                      <a:r>
                        <a:rPr lang="en-US" sz="1100" b="0" i="0" u="none" strike="noStrike" dirty="0" smtClean="0">
                          <a:solidFill>
                            <a:schemeClr val="tx1"/>
                          </a:solidFill>
                          <a:effectLst/>
                          <a:latin typeface="Calibri" panose="020F0502020204030204" pitchFamily="34" charset="0"/>
                        </a:rPr>
                        <a:t> </a:t>
                      </a:r>
                      <a:r>
                        <a:rPr lang="en-US" sz="1100" b="0" i="0" u="none" strike="noStrike" dirty="0" err="1" smtClean="0">
                          <a:solidFill>
                            <a:schemeClr val="tx1"/>
                          </a:solidFill>
                          <a:effectLst/>
                          <a:latin typeface="Calibri" panose="020F0502020204030204" pitchFamily="34" charset="0"/>
                        </a:rPr>
                        <a:t>simptomi</a:t>
                      </a:r>
                      <a:r>
                        <a:rPr lang="en-US" sz="1100" b="0" i="0" u="none" strike="noStrike" dirty="0" smtClean="0">
                          <a:solidFill>
                            <a:schemeClr val="tx1"/>
                          </a:solidFill>
                          <a:effectLst/>
                          <a:latin typeface="Calibri" panose="020F0502020204030204" pitchFamily="34" charset="0"/>
                        </a:rPr>
                        <a:t>. </a:t>
                      </a:r>
                      <a:endParaRPr lang="en-US" sz="1100" b="0" i="0" u="none" strike="noStrike" dirty="0">
                        <a:solidFill>
                          <a:schemeClr val="tx1"/>
                        </a:solidFill>
                        <a:effectLst/>
                        <a:latin typeface="Calibri" panose="020F0502020204030204" pitchFamily="34" charset="0"/>
                      </a:endParaRPr>
                    </a:p>
                  </a:txBody>
                  <a:tcPr marL="9525" marR="9525" marT="9525" marB="0"/>
                </a:tc>
                <a:tc>
                  <a:txBody>
                    <a:bodyPr/>
                    <a:lstStyle/>
                    <a:p>
                      <a:pPr algn="ctr" rtl="0" fontAlgn="t"/>
                      <a:r>
                        <a:rPr kumimoji="0" lang="sr" sz="1100" b="0" i="0" u="none" strike="noStrike" kern="1200" cap="none" spc="0" normalizeH="0" baseline="0" noProof="0" dirty="0" smtClean="0">
                          <a:ln>
                            <a:noFill/>
                          </a:ln>
                          <a:solidFill>
                            <a:prstClr val="black"/>
                          </a:solidFill>
                          <a:effectLst/>
                          <a:uLnTx/>
                          <a:uFillTx/>
                          <a:latin typeface="Calibri" panose="020F0502020204030204"/>
                          <a:ea typeface="+mn-ea"/>
                          <a:cs typeface="+mn-cs"/>
                        </a:rPr>
                        <a:t>da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92473928"/>
                  </a:ext>
                </a:extLst>
              </a:tr>
            </a:tbl>
          </a:graphicData>
        </a:graphic>
      </p:graphicFrame>
    </p:spTree>
    <p:extLst>
      <p:ext uri="{BB962C8B-B14F-4D97-AF65-F5344CB8AC3E}">
        <p14:creationId xmlns:p14="http://schemas.microsoft.com/office/powerpoint/2010/main" val="753013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586225"/>
          </a:xfrm>
        </p:spPr>
        <p:txBody>
          <a:bodyPr rtlCol="0">
            <a:normAutofit/>
          </a:bodyPr>
          <a:lstStyle/>
          <a:p>
            <a:pPr marL="0" indent="0">
              <a:buNone/>
            </a:pPr>
            <a:r>
              <a:rPr lang="en-US" sz="2000" dirty="0" err="1">
                <a:solidFill>
                  <a:schemeClr val="tx1"/>
                </a:solidFill>
              </a:rPr>
              <a:t>Glavne</a:t>
            </a:r>
            <a:r>
              <a:rPr lang="en-US" sz="2000" dirty="0">
                <a:solidFill>
                  <a:schemeClr val="tx1"/>
                </a:solidFill>
              </a:rPr>
              <a:t> </a:t>
            </a:r>
            <a:r>
              <a:rPr lang="en-US" sz="2000" dirty="0" err="1">
                <a:solidFill>
                  <a:schemeClr val="tx1"/>
                </a:solidFill>
              </a:rPr>
              <a:t>kožne</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nastavak</a:t>
            </a:r>
            <a:r>
              <a:rPr lang="en-US" sz="2000" dirty="0">
                <a:solidFill>
                  <a:schemeClr val="tx1"/>
                </a:solidFill>
              </a:rPr>
              <a:t>) </a:t>
            </a:r>
          </a:p>
        </p:txBody>
      </p:sp>
      <p:graphicFrame>
        <p:nvGraphicFramePr>
          <p:cNvPr id="3" name="Table 2">
            <a:extLst>
              <a:ext uri="{FF2B5EF4-FFF2-40B4-BE49-F238E27FC236}">
                <a16:creationId xmlns:a16="http://schemas.microsoft.com/office/drawing/2014/main" id="{357994DC-D5A1-837B-183E-7211FFA631BA}"/>
              </a:ext>
            </a:extLst>
          </p:cNvPr>
          <p:cNvGraphicFramePr>
            <a:graphicFrameLocks noGrp="1"/>
          </p:cNvGraphicFramePr>
          <p:nvPr>
            <p:extLst>
              <p:ext uri="{D42A27DB-BD31-4B8C-83A1-F6EECF244321}">
                <p14:modId xmlns:p14="http://schemas.microsoft.com/office/powerpoint/2010/main" val="2657261256"/>
              </p:ext>
            </p:extLst>
          </p:nvPr>
        </p:nvGraphicFramePr>
        <p:xfrm>
          <a:off x="336000" y="999000"/>
          <a:ext cx="11469190" cy="4500326"/>
        </p:xfrm>
        <a:graphic>
          <a:graphicData uri="http://schemas.openxmlformats.org/drawingml/2006/table">
            <a:tbl>
              <a:tblPr>
                <a:tableStyleId>{5C22544A-7EE6-4342-B048-85BDC9FD1C3A}</a:tableStyleId>
              </a:tblPr>
              <a:tblGrid>
                <a:gridCol w="1780904">
                  <a:extLst>
                    <a:ext uri="{9D8B030D-6E8A-4147-A177-3AD203B41FA5}">
                      <a16:colId xmlns:a16="http://schemas.microsoft.com/office/drawing/2014/main" val="581275691"/>
                    </a:ext>
                  </a:extLst>
                </a:gridCol>
                <a:gridCol w="3998691">
                  <a:extLst>
                    <a:ext uri="{9D8B030D-6E8A-4147-A177-3AD203B41FA5}">
                      <a16:colId xmlns:a16="http://schemas.microsoft.com/office/drawing/2014/main" val="14083155"/>
                    </a:ext>
                  </a:extLst>
                </a:gridCol>
                <a:gridCol w="4583606">
                  <a:extLst>
                    <a:ext uri="{9D8B030D-6E8A-4147-A177-3AD203B41FA5}">
                      <a16:colId xmlns:a16="http://schemas.microsoft.com/office/drawing/2014/main" val="1550759289"/>
                    </a:ext>
                  </a:extLst>
                </a:gridCol>
                <a:gridCol w="1105989">
                  <a:extLst>
                    <a:ext uri="{9D8B030D-6E8A-4147-A177-3AD203B41FA5}">
                      <a16:colId xmlns:a16="http://schemas.microsoft.com/office/drawing/2014/main" val="197457860"/>
                    </a:ext>
                  </a:extLst>
                </a:gridCol>
              </a:tblGrid>
              <a:tr h="0">
                <a:tc>
                  <a:txBody>
                    <a:bodyPr/>
                    <a:lstStyle/>
                    <a:p>
                      <a:pPr algn="ctr" rtl="0" fontAlgn="t"/>
                      <a:r>
                        <a:rPr lang="sr" sz="1200" b="1" u="none" strike="noStrike" dirty="0" smtClean="0">
                          <a:solidFill>
                            <a:srgbClr val="0070C0"/>
                          </a:solidFill>
                          <a:effectLst/>
                          <a:latin typeface="+mn-lt"/>
                        </a:rPr>
                        <a:t>Bolest</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sr" sz="1200" b="1" i="0" u="none" strike="noStrike" dirty="0" smtClean="0">
                          <a:solidFill>
                            <a:srgbClr val="0070C0"/>
                          </a:solidFill>
                          <a:effectLst/>
                          <a:latin typeface="+mn-lt"/>
                        </a:rPr>
                        <a:t>Uzroci/okidači</a:t>
                      </a:r>
                      <a:endParaRPr lang="sr" sz="1200" b="1" i="0" u="none" strike="noStrike" dirty="0">
                        <a:solidFill>
                          <a:srgbClr val="0070C0"/>
                        </a:solidFill>
                        <a:effectLst/>
                        <a:latin typeface="+mn-lt"/>
                      </a:endParaRPr>
                    </a:p>
                  </a:txBody>
                  <a:tcPr marL="6757" marR="6757" marT="6757" marB="0" anchor="ctr"/>
                </a:tc>
                <a:tc>
                  <a:txBody>
                    <a:bodyPr/>
                    <a:lstStyle/>
                    <a:p>
                      <a:pPr algn="ctr" rtl="0" fontAlgn="t"/>
                      <a:r>
                        <a:rPr lang="en-US" sz="1200" b="1" i="0" u="none" strike="noStrike" dirty="0" err="1" smtClean="0">
                          <a:solidFill>
                            <a:srgbClr val="0070C0"/>
                          </a:solidFill>
                          <a:effectLst/>
                          <a:latin typeface="+mn-lt"/>
                        </a:rPr>
                        <a:t>Simptomi</a:t>
                      </a:r>
                      <a:r>
                        <a:rPr lang="en-US" sz="1200" b="1" i="0" u="none" strike="noStrike" dirty="0" smtClean="0">
                          <a:solidFill>
                            <a:srgbClr val="0070C0"/>
                          </a:solidFill>
                          <a:effectLst/>
                          <a:latin typeface="+mn-lt"/>
                        </a:rPr>
                        <a:t>/</a:t>
                      </a:r>
                      <a:r>
                        <a:rPr lang="en-US" sz="1200" b="1" i="0" u="none" strike="noStrike" dirty="0" err="1" smtClean="0">
                          <a:solidFill>
                            <a:srgbClr val="0070C0"/>
                          </a:solidFill>
                          <a:effectLst/>
                          <a:latin typeface="+mn-lt"/>
                        </a:rPr>
                        <a:t>kliničke</a:t>
                      </a:r>
                      <a:r>
                        <a:rPr lang="en-US" sz="1200" b="1" i="0" u="none" strike="noStrike" dirty="0" smtClean="0">
                          <a:solidFill>
                            <a:srgbClr val="0070C0"/>
                          </a:solidFill>
                          <a:effectLst/>
                          <a:latin typeface="+mn-lt"/>
                        </a:rPr>
                        <a:t> </a:t>
                      </a:r>
                      <a:r>
                        <a:rPr lang="en-US" sz="1200" b="1" i="0" u="none" strike="noStrike" dirty="0" err="1" smtClean="0">
                          <a:solidFill>
                            <a:srgbClr val="0070C0"/>
                          </a:solidFill>
                          <a:effectLst/>
                          <a:latin typeface="+mn-lt"/>
                        </a:rPr>
                        <a:t>karakteristike</a:t>
                      </a:r>
                      <a:endParaRPr lang="en-US" sz="1200" b="1" i="0" u="none" strike="noStrike" dirty="0">
                        <a:solidFill>
                          <a:srgbClr val="0070C0"/>
                        </a:solidFill>
                        <a:effectLst/>
                        <a:latin typeface="+mn-lt"/>
                      </a:endParaRPr>
                    </a:p>
                  </a:txBody>
                  <a:tcPr marL="6757" marR="6757" marT="6757" marB="0" anchor="ctr"/>
                </a:tc>
                <a:tc>
                  <a:txBody>
                    <a:bodyPr/>
                    <a:lstStyle/>
                    <a:p>
                      <a:pPr algn="ctr" rtl="0" fontAlgn="t"/>
                      <a:r>
                        <a:rPr lang="en-US" sz="1200" b="1" i="0" u="none" strike="noStrike" dirty="0" err="1" smtClean="0">
                          <a:solidFill>
                            <a:srgbClr val="0070C0"/>
                          </a:solidFill>
                          <a:effectLst/>
                          <a:latin typeface="+mn-lt"/>
                        </a:rPr>
                        <a:t>Pogođeni</a:t>
                      </a:r>
                      <a:r>
                        <a:rPr lang="en-US" sz="1200" b="1" i="0" u="none" strike="noStrike" dirty="0" smtClean="0">
                          <a:solidFill>
                            <a:srgbClr val="0070C0"/>
                          </a:solidFill>
                          <a:effectLst/>
                          <a:latin typeface="+mn-lt"/>
                        </a:rPr>
                        <a:t> </a:t>
                      </a:r>
                      <a:r>
                        <a:rPr lang="en-US" sz="1200" b="1" i="0" u="none" strike="noStrike" dirty="0" err="1" smtClean="0">
                          <a:solidFill>
                            <a:srgbClr val="0070C0"/>
                          </a:solidFill>
                          <a:effectLst/>
                          <a:latin typeface="+mn-lt"/>
                        </a:rPr>
                        <a:t>klimatskim</a:t>
                      </a:r>
                      <a:r>
                        <a:rPr lang="en-US" sz="1200" b="1" i="0" u="none" strike="noStrike" dirty="0" smtClean="0">
                          <a:solidFill>
                            <a:srgbClr val="0070C0"/>
                          </a:solidFill>
                          <a:effectLst/>
                          <a:latin typeface="+mn-lt"/>
                        </a:rPr>
                        <a:t> </a:t>
                      </a:r>
                      <a:r>
                        <a:rPr lang="en-US" sz="1200" b="1" i="0" u="none" strike="noStrike" dirty="0" err="1" smtClean="0">
                          <a:solidFill>
                            <a:srgbClr val="0070C0"/>
                          </a:solidFill>
                          <a:effectLst/>
                          <a:latin typeface="+mn-lt"/>
                        </a:rPr>
                        <a:t>promenama</a:t>
                      </a:r>
                      <a:r>
                        <a:rPr lang="en-US" sz="1200" b="1" i="0" u="none" strike="noStrike" dirty="0" smtClean="0">
                          <a:solidFill>
                            <a:srgbClr val="0070C0"/>
                          </a:solidFill>
                          <a:effectLst/>
                          <a:latin typeface="+mn-lt"/>
                        </a:rPr>
                        <a:t>?</a:t>
                      </a:r>
                      <a:endParaRPr lang="en-US" sz="12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2179879080"/>
                  </a:ext>
                </a:extLst>
              </a:tr>
              <a:tr h="43572">
                <a:tc>
                  <a:txBody>
                    <a:bodyPr/>
                    <a:lstStyle/>
                    <a:p>
                      <a:pPr algn="l" rtl="0" fontAlgn="ctr"/>
                      <a:r>
                        <a:rPr lang="hu-HU"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Prurigo</a:t>
                      </a:r>
                      <a:r>
                        <a:rPr lang="en-US"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nodularis</a:t>
                      </a:r>
                      <a:endParaRPr lang="en-US"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pl-PL" sz="1200" b="0" i="0" u="none" strike="noStrike" dirty="0" smtClean="0">
                          <a:solidFill>
                            <a:schemeClr val="tx1"/>
                          </a:solidFill>
                          <a:effectLst/>
                          <a:latin typeface="+mn-lt"/>
                        </a:rPr>
                        <a:t>Nije poznato. Među faktorima rizika je atopijski dermatitis.</a:t>
                      </a:r>
                      <a:endParaRPr lang="pl-PL"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Čvorovi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koji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svrbe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koži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rukama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nogama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stomaku</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i</a:t>
                      </a:r>
                      <a:r>
                        <a:rPr lang="en-US" sz="1200" b="0" i="0" u="none" strike="noStrike" dirty="0" smtClean="0">
                          <a:solidFill>
                            <a:schemeClr val="tx1"/>
                          </a:solidFill>
                          <a:effectLst/>
                          <a:latin typeface="+mn-lt"/>
                        </a:rPr>
                        <a:t>/</a:t>
                      </a:r>
                      <a:r>
                        <a:rPr lang="en-US" sz="1200" b="0" i="0" u="none" strike="noStrike" dirty="0" err="1" smtClean="0">
                          <a:solidFill>
                            <a:schemeClr val="tx1"/>
                          </a:solidFill>
                          <a:effectLst/>
                          <a:latin typeface="+mn-lt"/>
                        </a:rPr>
                        <a:t>ili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leđima</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sr" sz="1200" b="0" i="0" u="none" strike="noStrike" dirty="0" smtClean="0">
                          <a:solidFill>
                            <a:schemeClr val="tx1"/>
                          </a:solidFill>
                          <a:effectLst/>
                          <a:latin typeface="+mn-lt"/>
                        </a:rPr>
                        <a:t>moguće</a:t>
                      </a:r>
                      <a:endParaRPr lang="sr"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375918404"/>
                  </a:ext>
                </a:extLst>
              </a:tr>
              <a:tr h="0">
                <a:tc>
                  <a:txBody>
                    <a:bodyPr/>
                    <a:lstStyle/>
                    <a:p>
                      <a:pPr algn="l" rtl="0" fontAlgn="ctr"/>
                      <a:r>
                        <a:rPr lang="sr" sz="1200" b="0" i="0" u="none" strike="noStrike" dirty="0" smtClean="0">
                          <a:solidFill>
                            <a:schemeClr val="tx1"/>
                          </a:solidFill>
                          <a:effectLst/>
                          <a:latin typeface="+mn-lt"/>
                          <a:cs typeface="Arial" panose="020B0604020202020204" pitchFamily="34" charset="0"/>
                        </a:rPr>
                        <a:t>  Psorijaza</a:t>
                      </a:r>
                      <a:endParaRPr lang="sr"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i="0" u="none" strike="noStrike" dirty="0" err="1" smtClean="0">
                          <a:solidFill>
                            <a:schemeClr val="tx1"/>
                          </a:solidFill>
                          <a:effectLst/>
                          <a:latin typeface="+mn-lt"/>
                        </a:rPr>
                        <a:t>Genetska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predispozicija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povrede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kože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infekcije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grla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određeni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lekovi</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Ljuštene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fleke</a:t>
                      </a:r>
                      <a:r>
                        <a:rPr lang="en-US" sz="1200" b="0" i="0" u="none" strike="noStrike" dirty="0" smtClean="0">
                          <a:solidFill>
                            <a:schemeClr val="tx1"/>
                          </a:solidFill>
                          <a:effectLst/>
                          <a:latin typeface="+mn-lt"/>
                        </a:rPr>
                        <a:t>/</a:t>
                      </a:r>
                      <a:r>
                        <a:rPr lang="en-US" sz="1200" b="0" i="0" u="none" strike="noStrike" dirty="0" err="1" smtClean="0">
                          <a:solidFill>
                            <a:schemeClr val="tx1"/>
                          </a:solidFill>
                          <a:effectLst/>
                          <a:latin typeface="+mn-lt"/>
                        </a:rPr>
                        <a:t>ljuske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koži</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sr" sz="1200" b="0" i="0" u="none" strike="noStrike" dirty="0" smtClean="0">
                          <a:solidFill>
                            <a:schemeClr val="tx1"/>
                          </a:solidFill>
                          <a:effectLst/>
                          <a:latin typeface="+mn-lt"/>
                        </a:rPr>
                        <a:t>da</a:t>
                      </a:r>
                      <a:endParaRPr lang="sr"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914117409"/>
                  </a:ext>
                </a:extLst>
              </a:tr>
              <a:tr h="0">
                <a:tc>
                  <a:txBody>
                    <a:bodyPr/>
                    <a:lstStyle/>
                    <a:p>
                      <a:pPr algn="l" rtl="0" fontAlgn="ctr"/>
                      <a:r>
                        <a:rPr lang="hu-HU"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Rejnoov</a:t>
                      </a:r>
                      <a:r>
                        <a:rPr lang="en-US"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sindrom</a:t>
                      </a:r>
                      <a:endParaRPr lang="en-US"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200" b="0" i="0" u="none" strike="noStrike" dirty="0" err="1" smtClean="0">
                          <a:solidFill>
                            <a:schemeClr val="tx1"/>
                          </a:solidFill>
                          <a:effectLst/>
                          <a:latin typeface="+mn-lt"/>
                        </a:rPr>
                        <a:t>Niske</a:t>
                      </a:r>
                      <a:r>
                        <a:rPr lang="en-US" sz="1200" b="0" i="0" u="none" strike="noStrike" dirty="0" smtClean="0">
                          <a:solidFill>
                            <a:schemeClr val="tx1"/>
                          </a:solidFill>
                          <a:effectLst/>
                          <a:latin typeface="+mn-lt"/>
                        </a:rPr>
                        <a:t> temperature</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Hladna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utrnula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bela</a:t>
                      </a:r>
                      <a:r>
                        <a:rPr lang="en-US" sz="1200" b="0" i="0" u="none" strike="noStrike" dirty="0" smtClean="0">
                          <a:solidFill>
                            <a:schemeClr val="tx1"/>
                          </a:solidFill>
                          <a:effectLst/>
                          <a:latin typeface="+mn-lt"/>
                        </a:rPr>
                        <a:t>/</a:t>
                      </a:r>
                      <a:r>
                        <a:rPr lang="en-US" sz="1200" b="0" i="0" u="none" strike="noStrike" dirty="0" err="1" smtClean="0">
                          <a:solidFill>
                            <a:schemeClr val="tx1"/>
                          </a:solidFill>
                          <a:effectLst/>
                          <a:latin typeface="+mn-lt"/>
                        </a:rPr>
                        <a:t>plava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koža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prstima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ruku</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ili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nogu</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sr" sz="1200" b="0" i="0" u="none" strike="noStrike" dirty="0" smtClean="0">
                          <a:solidFill>
                            <a:schemeClr val="tx1"/>
                          </a:solidFill>
                          <a:effectLst/>
                          <a:latin typeface="+mn-lt"/>
                        </a:rPr>
                        <a:t>ne</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609697411"/>
                  </a:ext>
                </a:extLst>
              </a:tr>
              <a:tr h="0">
                <a:tc>
                  <a:txBody>
                    <a:bodyPr/>
                    <a:lstStyle/>
                    <a:p>
                      <a:pPr algn="l" rtl="0" fontAlgn="ctr"/>
                      <a:r>
                        <a:rPr lang="hu-HU"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Lišaj</a:t>
                      </a:r>
                      <a:r>
                        <a:rPr lang="en-US" sz="1200" b="0" i="0" u="none" strike="noStrike" dirty="0" smtClean="0">
                          <a:solidFill>
                            <a:schemeClr val="tx1"/>
                          </a:solidFill>
                          <a:effectLst/>
                          <a:latin typeface="+mn-lt"/>
                          <a:cs typeface="Arial" panose="020B0604020202020204" pitchFamily="34" charset="0"/>
                        </a:rPr>
                        <a:t> (Tinea </a:t>
                      </a:r>
                      <a:r>
                        <a:rPr lang="en-US" sz="1200" b="0" i="0" u="none" strike="noStrike" dirty="0" err="1" smtClean="0">
                          <a:solidFill>
                            <a:schemeClr val="tx1"/>
                          </a:solidFill>
                          <a:effectLst/>
                          <a:latin typeface="+mn-lt"/>
                          <a:cs typeface="Arial" panose="020B0604020202020204" pitchFamily="34" charset="0"/>
                        </a:rPr>
                        <a:t>Corporis</a:t>
                      </a:r>
                      <a:r>
                        <a:rPr lang="en-US" sz="1200" b="0" i="0" u="none" strike="noStrike" dirty="0" smtClean="0">
                          <a:solidFill>
                            <a:schemeClr val="tx1"/>
                          </a:solidFill>
                          <a:effectLst/>
                          <a:latin typeface="+mn-lt"/>
                          <a:cs typeface="Arial" panose="020B0604020202020204" pitchFamily="34" charset="0"/>
                        </a:rPr>
                        <a:t>)</a:t>
                      </a:r>
                      <a:endParaRPr lang="en-US"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200" b="0" i="0" u="none" strike="noStrike" dirty="0" err="1" smtClean="0">
                          <a:solidFill>
                            <a:schemeClr val="tx1"/>
                          </a:solidFill>
                          <a:effectLst/>
                          <a:latin typeface="+mn-lt"/>
                        </a:rPr>
                        <a:t>Kontakt</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gljivama</a:t>
                      </a:r>
                      <a:r>
                        <a:rPr lang="en-US" sz="1200" b="0" i="0" u="none" strike="noStrike" dirty="0" smtClean="0">
                          <a:solidFill>
                            <a:schemeClr val="tx1"/>
                          </a:solidFill>
                          <a:effectLst/>
                          <a:latin typeface="+mn-lt"/>
                        </a:rPr>
                        <a:t> </a:t>
                      </a:r>
                      <a:r>
                        <a:rPr lang="en-US" sz="1200" b="0" i="1" u="none" strike="noStrike" dirty="0" err="1" smtClean="0">
                          <a:solidFill>
                            <a:schemeClr val="tx1"/>
                          </a:solidFill>
                          <a:effectLst/>
                          <a:latin typeface="+mn-lt"/>
                        </a:rPr>
                        <a:t>Trichophyton</a:t>
                      </a:r>
                      <a:r>
                        <a:rPr lang="en-US" sz="1200" b="0" i="0" u="none" strike="noStrike" dirty="0" smtClean="0">
                          <a:solidFill>
                            <a:schemeClr val="tx1"/>
                          </a:solidFill>
                          <a:effectLst/>
                          <a:latin typeface="+mn-lt"/>
                        </a:rPr>
                        <a:t>, </a:t>
                      </a:r>
                      <a:r>
                        <a:rPr lang="en-US" sz="1200" b="0" i="1" u="none" strike="noStrike" dirty="0" err="1" smtClean="0">
                          <a:solidFill>
                            <a:schemeClr val="tx1"/>
                          </a:solidFill>
                          <a:effectLst/>
                          <a:latin typeface="+mn-lt"/>
                        </a:rPr>
                        <a:t>Microsporum</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ili</a:t>
                      </a:r>
                      <a:r>
                        <a:rPr lang="en-US" sz="1200" b="0" i="0" u="none" strike="noStrike" dirty="0" smtClean="0">
                          <a:solidFill>
                            <a:schemeClr val="tx1"/>
                          </a:solidFill>
                          <a:effectLst/>
                          <a:latin typeface="+mn-lt"/>
                        </a:rPr>
                        <a:t> </a:t>
                      </a:r>
                      <a:r>
                        <a:rPr lang="en-US" sz="1200" b="0" i="1" u="none" strike="noStrike" dirty="0" err="1" smtClean="0">
                          <a:solidFill>
                            <a:schemeClr val="tx1"/>
                          </a:solidFill>
                          <a:effectLst/>
                          <a:latin typeface="+mn-lt"/>
                        </a:rPr>
                        <a:t>Epydermophyton</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Svrab</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crveni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kružni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osip</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80844472"/>
                  </a:ext>
                </a:extLst>
              </a:tr>
              <a:tr h="0">
                <a:tc>
                  <a:txBody>
                    <a:bodyPr/>
                    <a:lstStyle/>
                    <a:p>
                      <a:pPr algn="l" rtl="0" fontAlgn="ctr"/>
                      <a:r>
                        <a:rPr lang="sr-Latn-RS" sz="1200" b="0" i="0" u="none" strike="noStrike" dirty="0" smtClean="0">
                          <a:solidFill>
                            <a:schemeClr val="tx1"/>
                          </a:solidFill>
                          <a:effectLst/>
                          <a:latin typeface="+mn-lt"/>
                          <a:cs typeface="Arial" panose="020B0604020202020204" pitchFamily="34" charset="0"/>
                        </a:rPr>
                        <a:t>  Rozacea</a:t>
                      </a:r>
                      <a:endParaRPr lang="sr"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i="0" u="none" strike="noStrike" dirty="0" err="1" smtClean="0">
                          <a:solidFill>
                            <a:schemeClr val="tx1"/>
                          </a:solidFill>
                          <a:effectLst/>
                          <a:latin typeface="+mn-lt"/>
                        </a:rPr>
                        <a:t>Genetska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predispozicija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određene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hemikalije</a:t>
                      </a:r>
                      <a:r>
                        <a:rPr lang="en-US" sz="1200" b="0" i="0" u="none" strike="noStrike" dirty="0" smtClean="0">
                          <a:solidFill>
                            <a:schemeClr val="tx1"/>
                          </a:solidFill>
                          <a:effectLst/>
                          <a:latin typeface="+mn-lt"/>
                        </a:rPr>
                        <a:t> u </a:t>
                      </a:r>
                      <a:r>
                        <a:rPr lang="en-US" sz="1200" b="0" i="0" u="none" strike="noStrike" dirty="0" err="1" smtClean="0">
                          <a:solidFill>
                            <a:schemeClr val="tx1"/>
                          </a:solidFill>
                          <a:effectLst/>
                          <a:latin typeface="+mn-lt"/>
                        </a:rPr>
                        <a:t>hrani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alkohol</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klimatski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uslovi</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Crvene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tačke</a:t>
                      </a:r>
                      <a:r>
                        <a:rPr lang="en-US" sz="1200" b="0" i="0" u="none" strike="noStrike" dirty="0" smtClean="0">
                          <a:solidFill>
                            <a:schemeClr val="tx1"/>
                          </a:solidFill>
                          <a:effectLst/>
                          <a:latin typeface="+mn-lt"/>
                        </a:rPr>
                        <a:t>/</a:t>
                      </a:r>
                      <a:r>
                        <a:rPr lang="en-US" sz="1200" b="0" i="0" u="none" strike="noStrike" dirty="0" err="1" smtClean="0">
                          <a:solidFill>
                            <a:schemeClr val="tx1"/>
                          </a:solidFill>
                          <a:effectLst/>
                          <a:latin typeface="+mn-lt"/>
                        </a:rPr>
                        <a:t>osip</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licu</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559362778"/>
                  </a:ext>
                </a:extLst>
              </a:tr>
              <a:tr h="0">
                <a:tc>
                  <a:txBody>
                    <a:bodyPr/>
                    <a:lstStyle/>
                    <a:p>
                      <a:pPr algn="l" rtl="0" fontAlgn="ctr"/>
                      <a:r>
                        <a:rPr lang="sr-Latn-RS" sz="1200" b="0" i="0" u="none" strike="noStrike" dirty="0" smtClean="0">
                          <a:solidFill>
                            <a:schemeClr val="tx1"/>
                          </a:solidFill>
                          <a:effectLst/>
                          <a:latin typeface="+mn-lt"/>
                          <a:cs typeface="Arial" panose="020B0604020202020204" pitchFamily="34" charset="0"/>
                        </a:rPr>
                        <a:t>  Rubeola</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200" b="0" i="0" u="none" strike="noStrike" dirty="0" err="1" smtClean="0">
                          <a:solidFill>
                            <a:schemeClr val="tx1"/>
                          </a:solidFill>
                          <a:effectLst/>
                          <a:latin typeface="+mn-lt"/>
                        </a:rPr>
                        <a:t>Kontakt</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virusom</a:t>
                      </a:r>
                      <a:r>
                        <a:rPr lang="en-US" sz="1200" b="0" i="0" u="none" strike="noStrike" dirty="0" smtClean="0">
                          <a:solidFill>
                            <a:schemeClr val="tx1"/>
                          </a:solidFill>
                          <a:effectLst/>
                          <a:latin typeface="+mn-lt"/>
                        </a:rPr>
                        <a:t> </a:t>
                      </a:r>
                      <a:r>
                        <a:rPr lang="en-US" sz="1200" b="0" i="1" u="none" strike="noStrike" dirty="0" err="1" smtClean="0">
                          <a:solidFill>
                            <a:schemeClr val="tx1"/>
                          </a:solidFill>
                          <a:effectLst/>
                          <a:latin typeface="+mn-lt"/>
                        </a:rPr>
                        <a:t>rubeole</a:t>
                      </a:r>
                      <a:endParaRPr lang="sr" sz="1200" b="0" i="1"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Crveni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osip</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crvene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oči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groznica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glavobolja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kašalj</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artritis</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kod</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žena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pobačaj</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urođene</a:t>
                      </a:r>
                      <a:r>
                        <a:rPr lang="en-US" sz="1200" b="0" i="0" u="none" strike="noStrike" dirty="0" smtClean="0">
                          <a:solidFill>
                            <a:schemeClr val="tx1"/>
                          </a:solidFill>
                          <a:effectLst/>
                          <a:latin typeface="+mn-lt"/>
                        </a:rPr>
                        <a:t> mane </a:t>
                      </a:r>
                      <a:r>
                        <a:rPr lang="en-US" sz="1200" b="0" i="0" u="none" strike="noStrike" dirty="0" err="1" smtClean="0">
                          <a:solidFill>
                            <a:schemeClr val="tx1"/>
                          </a:solidFill>
                          <a:effectLst/>
                          <a:latin typeface="+mn-lt"/>
                        </a:rPr>
                        <a:t>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smrt</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kod</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novorođene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dece</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180697838"/>
                  </a:ext>
                </a:extLst>
              </a:tr>
              <a:tr h="0">
                <a:tc>
                  <a:txBody>
                    <a:bodyPr/>
                    <a:lstStyle/>
                    <a:p>
                      <a:pPr algn="l" rtl="0" fontAlgn="ctr"/>
                      <a:r>
                        <a:rPr lang="hu-HU" sz="1200" b="0" i="0" u="none" strike="noStrike" dirty="0" smtClean="0">
                          <a:solidFill>
                            <a:schemeClr val="tx1"/>
                          </a:solidFill>
                          <a:effectLst/>
                          <a:latin typeface="+mn-lt"/>
                          <a:cs typeface="Arial" panose="020B0604020202020204" pitchFamily="34" charset="0"/>
                        </a:rPr>
                        <a:t>  </a:t>
                      </a:r>
                      <a:r>
                        <a:rPr lang="en-US" sz="1200" b="0" i="0" u="none" strike="noStrike" dirty="0" smtClean="0">
                          <a:solidFill>
                            <a:schemeClr val="tx1"/>
                          </a:solidFill>
                          <a:effectLst/>
                          <a:latin typeface="+mn-lt"/>
                          <a:cs typeface="Arial" panose="020B0604020202020204" pitchFamily="34" charset="0"/>
                        </a:rPr>
                        <a:t>Herpes Zoster</a:t>
                      </a:r>
                      <a:endParaRPr lang="en-US"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sr" sz="1200" b="0" i="1" u="none" strike="noStrike" dirty="0">
                          <a:solidFill>
                            <a:schemeClr val="tx1"/>
                          </a:solidFill>
                          <a:effectLst/>
                          <a:latin typeface="+mn-lt"/>
                        </a:rPr>
                        <a:t> </a:t>
                      </a:r>
                      <a:r>
                        <a:rPr lang="en-US" sz="1200" b="0" i="1" u="none" strike="noStrike" dirty="0" smtClean="0">
                          <a:solidFill>
                            <a:schemeClr val="tx1"/>
                          </a:solidFill>
                          <a:effectLst/>
                          <a:latin typeface="+mn-lt"/>
                        </a:rPr>
                        <a:t>Varicella-zoster </a:t>
                      </a:r>
                      <a:r>
                        <a:rPr lang="en-US" sz="1200" b="0" i="0" u="none" strike="noStrike" dirty="0" smtClean="0">
                          <a:solidFill>
                            <a:schemeClr val="tx1"/>
                          </a:solidFill>
                          <a:effectLst/>
                          <a:latin typeface="+mn-lt"/>
                        </a:rPr>
                        <a:t>virus </a:t>
                      </a:r>
                      <a:r>
                        <a:rPr lang="en-US" sz="1200" b="0" i="0" u="none" strike="noStrike" dirty="0" err="1" smtClean="0">
                          <a:solidFill>
                            <a:schemeClr val="tx1"/>
                          </a:solidFill>
                          <a:effectLst/>
                          <a:latin typeface="+mn-lt"/>
                        </a:rPr>
                        <a:t>prethodno</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stečen</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kod</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varičela</a:t>
                      </a:r>
                      <a:endParaRPr lang="sr" sz="1200" b="0" i="0" u="none" strike="noStrike" dirty="0">
                        <a:solidFill>
                          <a:schemeClr val="tx1"/>
                        </a:solidFill>
                        <a:effectLst/>
                        <a:latin typeface="+mn-lt"/>
                      </a:endParaRPr>
                    </a:p>
                  </a:txBody>
                  <a:tcPr marL="6757" marR="6757" marT="6757" marB="0" anchor="ctr"/>
                </a:tc>
                <a:tc>
                  <a:txBody>
                    <a:bodyPr/>
                    <a:lstStyle/>
                    <a:p>
                      <a:pPr algn="ctr" rtl="0" fontAlgn="t"/>
                      <a:r>
                        <a:rPr lang="pl-PL" sz="1200" b="0" i="0" u="none" strike="noStrike" dirty="0" smtClean="0">
                          <a:solidFill>
                            <a:schemeClr val="tx1"/>
                          </a:solidFill>
                          <a:effectLst/>
                          <a:latin typeface="+mn-lt"/>
                        </a:rPr>
                        <a:t>Bolni osip na jednoj strani lica ili tela.</a:t>
                      </a: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305989447"/>
                  </a:ext>
                </a:extLst>
              </a:tr>
              <a:tr h="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hu-HU"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Rak</a:t>
                      </a:r>
                      <a:r>
                        <a:rPr lang="en-US"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kože</a:t>
                      </a:r>
                      <a:r>
                        <a:rPr lang="en-US"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bazocelularni</a:t>
                      </a:r>
                      <a:r>
                        <a:rPr lang="en-US" sz="1200" b="0" i="0" u="none" strike="noStrike" dirty="0" smtClean="0">
                          <a:solidFill>
                            <a:schemeClr val="tx1"/>
                          </a:solidFill>
                          <a:effectLst/>
                          <a:latin typeface="+mn-lt"/>
                          <a:cs typeface="Arial" panose="020B0604020202020204" pitchFamily="34" charset="0"/>
                        </a:rPr>
                        <a:t>,</a:t>
                      </a:r>
                      <a:r>
                        <a:rPr lang="hu-HU" sz="1200" b="0" i="0" u="none" strike="noStrike" dirty="0" smtClean="0">
                          <a:solidFill>
                            <a:schemeClr val="tx1"/>
                          </a:solidFill>
                          <a:effectLst/>
                          <a:latin typeface="+mn-lt"/>
                          <a:cs typeface="Arial" panose="020B0604020202020204" pitchFamily="34" charset="0"/>
                        </a:rPr>
                        <a:t/>
                      </a:r>
                      <a:br>
                        <a:rPr lang="hu-HU" sz="1200" b="0" i="0" u="none" strike="noStrike" dirty="0" smtClean="0">
                          <a:solidFill>
                            <a:schemeClr val="tx1"/>
                          </a:solidFill>
                          <a:effectLst/>
                          <a:latin typeface="+mn-lt"/>
                          <a:cs typeface="Arial" panose="020B0604020202020204" pitchFamily="34" charset="0"/>
                        </a:rPr>
                      </a:br>
                      <a:r>
                        <a:rPr lang="hu-HU" sz="1200" b="0" i="0" u="none" strike="noStrike" dirty="0" smtClean="0">
                          <a:solidFill>
                            <a:schemeClr val="tx1"/>
                          </a:solidFill>
                          <a:effectLst/>
                          <a:latin typeface="+mn-lt"/>
                          <a:cs typeface="Arial" panose="020B0604020202020204" pitchFamily="34" charset="0"/>
                        </a:rPr>
                        <a:t> </a:t>
                      </a:r>
                      <a:r>
                        <a:rPr lang="en-US"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skvamozni</a:t>
                      </a:r>
                      <a:r>
                        <a:rPr lang="en-US"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melanom</a:t>
                      </a:r>
                      <a:r>
                        <a:rPr lang="en-US" sz="1200" b="0" i="0" u="none" strike="noStrike" dirty="0" smtClean="0">
                          <a:solidFill>
                            <a:schemeClr val="tx1"/>
                          </a:solidFill>
                          <a:effectLst/>
                          <a:latin typeface="+mn-lt"/>
                          <a:cs typeface="Arial" panose="020B0604020202020204" pitchFamily="34" charset="0"/>
                        </a:rPr>
                        <a:t>)</a:t>
                      </a:r>
                      <a:endParaRPr lang="en-US"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200" b="0" i="0" u="none" strike="noStrike" dirty="0" err="1" smtClean="0">
                          <a:solidFill>
                            <a:schemeClr val="tx1"/>
                          </a:solidFill>
                          <a:effectLst/>
                          <a:latin typeface="+mn-lt"/>
                        </a:rPr>
                        <a:t>Genetska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predispozicija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izlaganje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suncu</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dijaliza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bubrega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gutanje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arsena</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Lezije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ili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kvržice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koži</a:t>
                      </a:r>
                      <a:r>
                        <a:rPr lang="en-US" sz="1200" b="0" i="0" u="none" strike="noStrike" dirty="0" smtClean="0">
                          <a:solidFill>
                            <a:schemeClr val="tx1"/>
                          </a:solidFill>
                          <a:effectLst/>
                          <a:latin typeface="+mn-lt"/>
                        </a:rPr>
                        <a:t>, u </a:t>
                      </a:r>
                      <a:r>
                        <a:rPr lang="en-US" sz="1200" b="0" i="0" u="none" strike="noStrike" dirty="0" err="1" smtClean="0">
                          <a:solidFill>
                            <a:schemeClr val="tx1"/>
                          </a:solidFill>
                          <a:effectLst/>
                          <a:latin typeface="+mn-lt"/>
                        </a:rPr>
                        <a:t>slučaju</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skvamoznih</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ćelija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i</a:t>
                      </a:r>
                      <a:r>
                        <a:rPr lang="en-US" sz="1200" b="0" i="0" u="none" strike="noStrike" dirty="0" smtClean="0">
                          <a:solidFill>
                            <a:schemeClr val="tx1"/>
                          </a:solidFill>
                          <a:effectLst/>
                          <a:latin typeface="+mn-lt"/>
                        </a:rPr>
                        <a:t> melanoma: </a:t>
                      </a:r>
                      <a:r>
                        <a:rPr lang="en-US" sz="1200" b="0" i="0" u="none" strike="noStrike" dirty="0" err="1" smtClean="0">
                          <a:solidFill>
                            <a:schemeClr val="tx1"/>
                          </a:solidFill>
                          <a:effectLst/>
                          <a:latin typeface="+mn-lt"/>
                        </a:rPr>
                        <a:t>metastaze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smrt</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dirty="0" smtClean="0">
                          <a:ln>
                            <a:noFill/>
                          </a:ln>
                          <a:solidFill>
                            <a:prstClr val="black"/>
                          </a:solidFill>
                          <a:effectLst/>
                          <a:uLnTx/>
                          <a:uFillTx/>
                          <a:latin typeface="Calibri" panose="020F0502020204030204"/>
                          <a:ea typeface="+mn-ea"/>
                          <a:cs typeface="+mn-cs"/>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833861977"/>
                  </a:ext>
                </a:extLst>
              </a:tr>
              <a:tr h="0">
                <a:tc>
                  <a:txBody>
                    <a:bodyPr/>
                    <a:lstStyle/>
                    <a:p>
                      <a:pPr algn="l" rtl="0" fontAlgn="ctr"/>
                      <a:r>
                        <a:rPr lang="sr" sz="1200" b="0" i="0" u="none" strike="noStrike" dirty="0" smtClean="0">
                          <a:solidFill>
                            <a:schemeClr val="tx1"/>
                          </a:solidFill>
                          <a:effectLst/>
                          <a:latin typeface="+mn-lt"/>
                          <a:cs typeface="Arial" panose="020B0604020202020204" pitchFamily="34" charset="0"/>
                        </a:rPr>
                        <a:t>  Šuga</a:t>
                      </a:r>
                      <a:endParaRPr lang="sr"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200" b="0" i="0" u="none" strike="noStrike" dirty="0" err="1" smtClean="0">
                          <a:solidFill>
                            <a:schemeClr val="tx1"/>
                          </a:solidFill>
                          <a:effectLst/>
                          <a:latin typeface="+mn-lt"/>
                        </a:rPr>
                        <a:t>Kontakt</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parazitom</a:t>
                      </a:r>
                      <a:r>
                        <a:rPr lang="en-US" sz="1200" b="0" i="0" u="none" strike="noStrike" dirty="0" smtClean="0">
                          <a:solidFill>
                            <a:schemeClr val="tx1"/>
                          </a:solidFill>
                          <a:effectLst/>
                          <a:latin typeface="+mn-lt"/>
                        </a:rPr>
                        <a:t> – </a:t>
                      </a:r>
                      <a:r>
                        <a:rPr lang="en-US" sz="1200" b="0" i="0" u="none" strike="noStrike" dirty="0" err="1" smtClean="0">
                          <a:solidFill>
                            <a:schemeClr val="tx1"/>
                          </a:solidFill>
                          <a:effectLst/>
                          <a:latin typeface="+mn-lt"/>
                        </a:rPr>
                        <a:t>grinjom</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Sarcoptes</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scabiei</a:t>
                      </a:r>
                      <a:r>
                        <a:rPr lang="en-US" sz="1200" b="0" i="0" u="none" strike="noStrike" dirty="0" smtClean="0">
                          <a:solidFill>
                            <a:schemeClr val="tx1"/>
                          </a:solidFill>
                          <a:effectLst/>
                          <a:latin typeface="+mn-lt"/>
                        </a:rPr>
                        <a:t> var. </a:t>
                      </a:r>
                      <a:r>
                        <a:rPr lang="en-US" sz="1200" b="0" i="0" u="none" strike="noStrike" dirty="0" err="1" smtClean="0">
                          <a:solidFill>
                            <a:schemeClr val="tx1"/>
                          </a:solidFill>
                          <a:effectLst/>
                          <a:latin typeface="+mn-lt"/>
                        </a:rPr>
                        <a:t>hominis</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Svrab</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osip</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nalik</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bubuljicama</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07568171"/>
                  </a:ext>
                </a:extLst>
              </a:tr>
              <a:tr h="0">
                <a:tc>
                  <a:txBody>
                    <a:bodyPr/>
                    <a:lstStyle/>
                    <a:p>
                      <a:pPr algn="l" rtl="0" fontAlgn="ctr"/>
                      <a:r>
                        <a:rPr lang="sr-Latn-RS" sz="1200" b="0" i="0" u="none" strike="noStrike" dirty="0" smtClean="0">
                          <a:solidFill>
                            <a:schemeClr val="tx1"/>
                          </a:solidFill>
                          <a:effectLst/>
                          <a:latin typeface="+mn-lt"/>
                          <a:cs typeface="Arial" panose="020B0604020202020204" pitchFamily="34" charset="0"/>
                        </a:rPr>
                        <a:t>  Sifilis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200" b="0" i="0" u="none" strike="noStrike" dirty="0" err="1" smtClean="0">
                          <a:solidFill>
                            <a:schemeClr val="tx1"/>
                          </a:solidFill>
                          <a:effectLst/>
                          <a:latin typeface="+mn-lt"/>
                        </a:rPr>
                        <a:t>Kontakt</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bakterijom</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Treponema</a:t>
                      </a:r>
                      <a:r>
                        <a:rPr lang="en-US" sz="1200" b="0" i="0" u="none" strike="noStrike" dirty="0" smtClean="0">
                          <a:solidFill>
                            <a:schemeClr val="tx1"/>
                          </a:solidFill>
                          <a:effectLst/>
                          <a:latin typeface="+mn-lt"/>
                        </a:rPr>
                        <a:t> Pallidum</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Pojedinačni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šankr</a:t>
                      </a:r>
                      <a:r>
                        <a:rPr lang="en-US" sz="1200" b="0" i="0" u="none" strike="noStrike" dirty="0" smtClean="0">
                          <a:solidFill>
                            <a:schemeClr val="tx1"/>
                          </a:solidFill>
                          <a:effectLst/>
                          <a:latin typeface="+mn-lt"/>
                        </a:rPr>
                        <a:t> (rana), </a:t>
                      </a:r>
                      <a:r>
                        <a:rPr lang="en-US" sz="1200" b="0" i="0" u="none" strike="noStrike" dirty="0" err="1" smtClean="0">
                          <a:solidFill>
                            <a:schemeClr val="tx1"/>
                          </a:solidFill>
                          <a:effectLst/>
                          <a:latin typeface="+mn-lt"/>
                        </a:rPr>
                        <a:t>osip</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lezije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groznica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otečeni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limfni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čvorovi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napad</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vitalnih</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organa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smrt</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117888876"/>
                  </a:ext>
                </a:extLst>
              </a:tr>
              <a:tr h="0">
                <a:tc>
                  <a:txBody>
                    <a:bodyPr/>
                    <a:lstStyle/>
                    <a:p>
                      <a:pPr algn="l" rtl="0" fontAlgn="ctr"/>
                      <a:r>
                        <a:rPr lang="sr" sz="1200" b="0" i="0" u="none" strike="noStrike" dirty="0" smtClean="0">
                          <a:solidFill>
                            <a:schemeClr val="tx1"/>
                          </a:solidFill>
                          <a:effectLst/>
                          <a:latin typeface="+mn-lt"/>
                          <a:cs typeface="Arial" panose="020B0604020202020204" pitchFamily="34" charset="0"/>
                        </a:rPr>
                        <a:t>  Vibrio </a:t>
                      </a:r>
                      <a:r>
                        <a:rPr lang="sr" sz="1200" b="0" i="0" u="none" strike="noStrike" dirty="0">
                          <a:solidFill>
                            <a:schemeClr val="tx1"/>
                          </a:solidFill>
                          <a:effectLst/>
                          <a:latin typeface="+mn-lt"/>
                        </a:rPr>
                        <a:t>vulnificus </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200" b="0" i="0" u="none" strike="noStrike" dirty="0" err="1" smtClean="0">
                          <a:solidFill>
                            <a:schemeClr val="tx1"/>
                          </a:solidFill>
                          <a:effectLst/>
                          <a:latin typeface="+mn-lt"/>
                        </a:rPr>
                        <a:t>Kontakt</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otvorene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rane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tečnostima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ili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gutanje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morskih</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plodova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koji</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sadrže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bakterije</a:t>
                      </a:r>
                      <a:r>
                        <a:rPr lang="en-US" sz="1200" b="0" i="0" u="none" strike="noStrike" dirty="0" smtClean="0">
                          <a:solidFill>
                            <a:schemeClr val="tx1"/>
                          </a:solidFill>
                          <a:effectLst/>
                          <a:latin typeface="+mn-lt"/>
                        </a:rPr>
                        <a:t> </a:t>
                      </a:r>
                      <a:r>
                        <a:rPr lang="en-US" sz="1200" b="0" i="1" u="none" strike="noStrike" dirty="0" smtClean="0">
                          <a:solidFill>
                            <a:schemeClr val="tx1"/>
                          </a:solidFill>
                          <a:effectLst/>
                          <a:latin typeface="+mn-lt"/>
                        </a:rPr>
                        <a:t>vibrio</a:t>
                      </a:r>
                      <a:r>
                        <a:rPr lang="en-US" sz="1200" b="0" i="0" u="none" strike="noStrike" dirty="0" smtClean="0">
                          <a:solidFill>
                            <a:schemeClr val="tx1"/>
                          </a:solidFill>
                          <a:effectLst/>
                          <a:latin typeface="+mn-lt"/>
                        </a:rPr>
                        <a:t> </a:t>
                      </a:r>
                      <a:r>
                        <a:rPr lang="en-US" sz="1200" b="0" i="1" u="none" strike="noStrike" dirty="0" err="1" smtClean="0">
                          <a:solidFill>
                            <a:schemeClr val="tx1"/>
                          </a:solidFill>
                          <a:effectLst/>
                          <a:latin typeface="+mn-lt"/>
                        </a:rPr>
                        <a:t>vulnificus</a:t>
                      </a:r>
                      <a:r>
                        <a:rPr lang="en-US" sz="1200" b="0" i="0" u="none" strike="noStrike" dirty="0" smtClean="0">
                          <a:solidFill>
                            <a:schemeClr val="tx1"/>
                          </a:solidFill>
                          <a:effectLst/>
                          <a:latin typeface="+mn-lt"/>
                        </a:rPr>
                        <a:t> </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Lezije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kože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mehurima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groznica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povraćanje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dijareja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nekrotizirajući</a:t>
                      </a:r>
                      <a:r>
                        <a:rPr lang="en-US" sz="1200" b="0" i="0" u="none" strike="noStrike" dirty="0" smtClean="0">
                          <a:solidFill>
                            <a:schemeClr val="tx1"/>
                          </a:solidFill>
                          <a:effectLst/>
                          <a:latin typeface="+mn-lt"/>
                        </a:rPr>
                        <a:t> fasciitis, </a:t>
                      </a:r>
                      <a:r>
                        <a:rPr lang="en-US" sz="1200" b="0" i="0" u="none" strike="noStrike" dirty="0" err="1" smtClean="0">
                          <a:solidFill>
                            <a:schemeClr val="tx1"/>
                          </a:solidFill>
                          <a:effectLst/>
                          <a:latin typeface="+mn-lt"/>
                        </a:rPr>
                        <a:t>smrt</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8335840"/>
                  </a:ext>
                </a:extLst>
              </a:tr>
              <a:tr h="0">
                <a:tc>
                  <a:txBody>
                    <a:bodyPr/>
                    <a:lstStyle/>
                    <a:p>
                      <a:pPr algn="l" rtl="0" fontAlgn="ctr"/>
                      <a:r>
                        <a:rPr lang="hu-HU"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Virusne</a:t>
                      </a:r>
                      <a:r>
                        <a:rPr lang="en-US" sz="1200" b="0" i="0" u="none" strike="noStrike" dirty="0" smtClean="0">
                          <a:solidFill>
                            <a:schemeClr val="tx1"/>
                          </a:solidFill>
                          <a:effectLst/>
                          <a:latin typeface="+mn-lt"/>
                          <a:cs typeface="Arial" panose="020B0604020202020204" pitchFamily="34" charset="0"/>
                        </a:rPr>
                        <a:t> </a:t>
                      </a:r>
                      <a:r>
                        <a:rPr lang="en-US" sz="1200" b="0" i="0" u="none" strike="noStrike" dirty="0" err="1" smtClean="0">
                          <a:solidFill>
                            <a:schemeClr val="tx1"/>
                          </a:solidFill>
                          <a:effectLst/>
                          <a:latin typeface="+mn-lt"/>
                          <a:cs typeface="Arial" panose="020B0604020202020204" pitchFamily="34" charset="0"/>
                        </a:rPr>
                        <a:t>bradavice</a:t>
                      </a:r>
                      <a:endParaRPr lang="en-US"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200" b="0" i="0" u="none" strike="noStrike" dirty="0" err="1" smtClean="0">
                          <a:solidFill>
                            <a:schemeClr val="tx1"/>
                          </a:solidFill>
                          <a:effectLst/>
                          <a:latin typeface="+mn-lt"/>
                        </a:rPr>
                        <a:t>Kontakt</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sa</a:t>
                      </a:r>
                      <a:r>
                        <a:rPr lang="en-US" sz="1200" b="0" i="0" u="none" strike="noStrike" dirty="0" smtClean="0">
                          <a:solidFill>
                            <a:schemeClr val="tx1"/>
                          </a:solidFill>
                          <a:effectLst/>
                          <a:latin typeface="+mn-lt"/>
                        </a:rPr>
                        <a:t> </a:t>
                      </a:r>
                      <a:r>
                        <a:rPr lang="en-US" sz="1200" b="0" i="1" u="none" strike="noStrike" dirty="0" err="1" smtClean="0">
                          <a:solidFill>
                            <a:schemeClr val="tx1"/>
                          </a:solidFill>
                          <a:effectLst/>
                          <a:latin typeface="+mn-lt"/>
                        </a:rPr>
                        <a:t>humanim</a:t>
                      </a:r>
                      <a:r>
                        <a:rPr lang="en-US" sz="1200" b="0" i="0" u="none" strike="noStrike" dirty="0" smtClean="0">
                          <a:solidFill>
                            <a:schemeClr val="tx1"/>
                          </a:solidFill>
                          <a:effectLst/>
                          <a:latin typeface="+mn-lt"/>
                        </a:rPr>
                        <a:t> </a:t>
                      </a:r>
                      <a:r>
                        <a:rPr lang="en-US" sz="1200" b="0" i="1" u="none" strike="noStrike" dirty="0" err="1" smtClean="0">
                          <a:solidFill>
                            <a:schemeClr val="tx1"/>
                          </a:solidFill>
                          <a:effectLst/>
                          <a:latin typeface="+mn-lt"/>
                        </a:rPr>
                        <a:t>papiloma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virusom</a:t>
                      </a:r>
                      <a:r>
                        <a:rPr lang="en-US" sz="1200" b="0" i="0" u="none" strike="noStrike" dirty="0" smtClean="0">
                          <a:solidFill>
                            <a:schemeClr val="tx1"/>
                          </a:solidFill>
                          <a:effectLst/>
                          <a:latin typeface="+mn-lt"/>
                        </a:rPr>
                        <a:t> </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sr" sz="1200" b="0" i="0" u="none" strike="noStrike" dirty="0" smtClean="0">
                          <a:solidFill>
                            <a:schemeClr val="tx1"/>
                          </a:solidFill>
                          <a:effectLst/>
                          <a:latin typeface="+mn-lt"/>
                        </a:rPr>
                        <a:t>Bradavice.</a:t>
                      </a:r>
                      <a:endParaRPr lang="sr" sz="12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smtClean="0">
                          <a:ln>
                            <a:noFill/>
                          </a:ln>
                          <a:solidFill>
                            <a:prstClr val="black"/>
                          </a:solidFill>
                          <a:effectLst/>
                          <a:uLnTx/>
                          <a:uFillTx/>
                          <a:latin typeface="Calibri" panose="020F0502020204030204"/>
                          <a:ea typeface="+mn-ea"/>
                          <a:cs typeface="+mn-cs"/>
                        </a:rPr>
                        <a:t>da</a:t>
                      </a:r>
                      <a:endParaRPr lang="sr"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159951182"/>
                  </a:ext>
                </a:extLst>
              </a:tr>
              <a:tr h="0">
                <a:tc>
                  <a:txBody>
                    <a:bodyPr/>
                    <a:lstStyle/>
                    <a:p>
                      <a:pPr algn="l" rtl="0" fontAlgn="ctr"/>
                      <a:r>
                        <a:rPr lang="sr" sz="1200" b="0" i="0" u="none" strike="noStrike" dirty="0" smtClean="0">
                          <a:solidFill>
                            <a:schemeClr val="tx1"/>
                          </a:solidFill>
                          <a:effectLst/>
                          <a:latin typeface="+mn-lt"/>
                          <a:cs typeface="Arial" panose="020B0604020202020204" pitchFamily="34" charset="0"/>
                        </a:rPr>
                        <a:t>  Vitiligo</a:t>
                      </a:r>
                      <a:endParaRPr lang="sr"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200" b="0" i="0" u="none" strike="noStrike" dirty="0" err="1" smtClean="0">
                          <a:solidFill>
                            <a:schemeClr val="tx1"/>
                          </a:solidFill>
                          <a:effectLst/>
                          <a:latin typeface="+mn-lt"/>
                        </a:rPr>
                        <a:t>Genetska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predispozicija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opekotine</a:t>
                      </a:r>
                      <a:r>
                        <a:rPr lang="en-US" sz="1200" b="0" i="0" u="none" strike="noStrike" dirty="0" smtClean="0">
                          <a:solidFill>
                            <a:schemeClr val="tx1"/>
                          </a:solidFill>
                          <a:effectLst/>
                          <a:latin typeface="+mn-lt"/>
                        </a:rPr>
                        <a:t> od </a:t>
                      </a:r>
                      <a:r>
                        <a:rPr lang="en-US" sz="1200" b="0" i="0" u="none" strike="noStrike" dirty="0" err="1" smtClean="0">
                          <a:solidFill>
                            <a:schemeClr val="tx1"/>
                          </a:solidFill>
                          <a:effectLst/>
                          <a:latin typeface="+mn-lt"/>
                        </a:rPr>
                        <a:t>sunca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povređena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koža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određene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hemikalije</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lang="en-US" sz="1200" b="0" i="0" u="none" strike="noStrike" dirty="0" err="1" smtClean="0">
                          <a:solidFill>
                            <a:schemeClr val="tx1"/>
                          </a:solidFill>
                          <a:effectLst/>
                          <a:latin typeface="+mn-lt"/>
                        </a:rPr>
                        <a:t>Simetričan</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gubitak</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pigmenta</a:t>
                      </a:r>
                      <a:r>
                        <a:rPr lang="en-US" sz="1200" b="0" i="0" u="none" strike="noStrike" dirty="0" smtClean="0">
                          <a:solidFill>
                            <a:schemeClr val="tx1"/>
                          </a:solidFill>
                          <a:effectLst/>
                          <a:latin typeface="+mn-lt"/>
                        </a:rPr>
                        <a:t>/</a:t>
                      </a:r>
                      <a:r>
                        <a:rPr lang="en-US" sz="1200" b="0" i="0" u="none" strike="noStrike" dirty="0" err="1" smtClean="0">
                          <a:solidFill>
                            <a:schemeClr val="tx1"/>
                          </a:solidFill>
                          <a:effectLst/>
                          <a:latin typeface="+mn-lt"/>
                        </a:rPr>
                        <a:t>boje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kože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na</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obe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strane</a:t>
                      </a:r>
                      <a:r>
                        <a:rPr lang="en-US" sz="1200" b="0" i="0" u="none" strike="noStrike" dirty="0" smtClean="0">
                          <a:solidFill>
                            <a:schemeClr val="tx1"/>
                          </a:solidFill>
                          <a:effectLst/>
                          <a:latin typeface="+mn-lt"/>
                        </a:rPr>
                        <a:t> </a:t>
                      </a:r>
                      <a:r>
                        <a:rPr lang="en-US" sz="1200" b="0" i="0" u="none" strike="noStrike" dirty="0" err="1" smtClean="0">
                          <a:solidFill>
                            <a:schemeClr val="tx1"/>
                          </a:solidFill>
                          <a:effectLst/>
                          <a:latin typeface="+mn-lt"/>
                        </a:rPr>
                        <a:t>tela</a:t>
                      </a:r>
                      <a:r>
                        <a:rPr lang="en-US" sz="1200" b="0" i="0" u="none" strike="noStrike" dirty="0" smtClean="0">
                          <a:solidFill>
                            <a:schemeClr val="tx1"/>
                          </a:solidFill>
                          <a:effectLst/>
                          <a:latin typeface="+mn-lt"/>
                        </a:rPr>
                        <a:t>.</a:t>
                      </a:r>
                      <a:endParaRPr lang="en-US" sz="1200" b="0" i="0" u="none" strike="noStrike" dirty="0">
                        <a:solidFill>
                          <a:schemeClr val="tx1"/>
                        </a:solidFill>
                        <a:effectLst/>
                        <a:latin typeface="+mn-lt"/>
                      </a:endParaRPr>
                    </a:p>
                  </a:txBody>
                  <a:tcPr marL="6757" marR="6757" marT="6757" marB="0" anchor="ctr"/>
                </a:tc>
                <a:tc>
                  <a:txBody>
                    <a:bodyPr/>
                    <a:lstStyle/>
                    <a:p>
                      <a:pPr algn="ctr" rtl="0" fontAlgn="t"/>
                      <a:r>
                        <a:rPr kumimoji="0" lang="sr" sz="1100" b="0" i="0" u="none" strike="noStrike" kern="1200" cap="none" spc="0" normalizeH="0" baseline="0" noProof="0" dirty="0" smtClean="0">
                          <a:ln>
                            <a:noFill/>
                          </a:ln>
                          <a:solidFill>
                            <a:prstClr val="black"/>
                          </a:solidFill>
                          <a:effectLst/>
                          <a:uLnTx/>
                          <a:uFillTx/>
                          <a:latin typeface="Calibri" panose="020F0502020204030204"/>
                          <a:ea typeface="+mn-ea"/>
                          <a:cs typeface="+mn-cs"/>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089344450"/>
                  </a:ext>
                </a:extLst>
              </a:tr>
            </a:tbl>
          </a:graphicData>
        </a:graphic>
      </p:graphicFrame>
    </p:spTree>
    <p:extLst>
      <p:ext uri="{BB962C8B-B14F-4D97-AF65-F5344CB8AC3E}">
        <p14:creationId xmlns:p14="http://schemas.microsoft.com/office/powerpoint/2010/main" val="4254769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136724" y="144000"/>
            <a:ext cx="5149276" cy="3179500"/>
          </a:xfrm>
          <a:prstGeom prst="rect">
            <a:avLst/>
          </a:prstGeom>
        </p:spPr>
      </p:pic>
      <p:pic>
        <p:nvPicPr>
          <p:cNvPr id="5" name="Kép 4"/>
          <p:cNvPicPr>
            <a:picLocks noChangeAspect="1"/>
          </p:cNvPicPr>
          <p:nvPr/>
        </p:nvPicPr>
        <p:blipFill>
          <a:blip r:embed="rId3"/>
          <a:stretch>
            <a:fillRect/>
          </a:stretch>
        </p:blipFill>
        <p:spPr>
          <a:xfrm>
            <a:off x="291362" y="3452720"/>
            <a:ext cx="4843370" cy="2936501"/>
          </a:xfrm>
          <a:prstGeom prst="rect">
            <a:avLst/>
          </a:prstGeom>
        </p:spPr>
      </p:pic>
      <p:pic>
        <p:nvPicPr>
          <p:cNvPr id="6" name="Kép 5"/>
          <p:cNvPicPr>
            <a:picLocks noChangeAspect="1"/>
          </p:cNvPicPr>
          <p:nvPr/>
        </p:nvPicPr>
        <p:blipFill>
          <a:blip r:embed="rId4"/>
          <a:stretch>
            <a:fillRect/>
          </a:stretch>
        </p:blipFill>
        <p:spPr>
          <a:xfrm>
            <a:off x="5850000" y="92764"/>
            <a:ext cx="6276000" cy="3359956"/>
          </a:xfrm>
          <a:prstGeom prst="rect">
            <a:avLst/>
          </a:prstGeom>
        </p:spPr>
      </p:pic>
      <p:pic>
        <p:nvPicPr>
          <p:cNvPr id="7" name="Kép 6"/>
          <p:cNvPicPr>
            <a:picLocks noChangeAspect="1"/>
          </p:cNvPicPr>
          <p:nvPr/>
        </p:nvPicPr>
        <p:blipFill>
          <a:blip r:embed="rId5"/>
          <a:stretch>
            <a:fillRect/>
          </a:stretch>
        </p:blipFill>
        <p:spPr>
          <a:xfrm>
            <a:off x="6972460" y="3452720"/>
            <a:ext cx="3714092" cy="2856280"/>
          </a:xfrm>
          <a:prstGeom prst="rect">
            <a:avLst/>
          </a:prstGeom>
        </p:spPr>
      </p:pic>
    </p:spTree>
    <p:extLst>
      <p:ext uri="{BB962C8B-B14F-4D97-AF65-F5344CB8AC3E}">
        <p14:creationId xmlns:p14="http://schemas.microsoft.com/office/powerpoint/2010/main" val="22952337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32ADA618-D967-45D2-9ACD-0A24FB7AA24F}">
  <ds:schemaRefs>
    <ds:schemaRef ds:uri="http://schemas.microsoft.com/sharepoint/v3/contenttype/forms"/>
  </ds:schemaRefs>
</ds:datastoreItem>
</file>

<file path=customXml/itemProps2.xml><?xml version="1.0" encoding="utf-8"?>
<ds:datastoreItem xmlns:ds="http://schemas.openxmlformats.org/officeDocument/2006/customXml" ds:itemID="{5C7EAB03-6425-4C21-B686-B51456B18CB0}"/>
</file>

<file path=customXml/itemProps3.xml><?xml version="1.0" encoding="utf-8"?>
<ds:datastoreItem xmlns:ds="http://schemas.openxmlformats.org/officeDocument/2006/customXml" ds:itemID="{E126FFE4-5B10-4FA4-B644-BBC528949D2D}">
  <ds:schemaRefs>
    <ds:schemaRef ds:uri="http://www.w3.org/XML/1998/namespace"/>
    <ds:schemaRef ds:uri="http://purl.org/dc/dcmitype/"/>
    <ds:schemaRef ds:uri="http://schemas.openxmlformats.org/package/2006/metadata/core-properties"/>
    <ds:schemaRef ds:uri="http://purl.org/dc/elements/1.1/"/>
    <ds:schemaRef ds:uri="http://purl.org/dc/terms/"/>
    <ds:schemaRef ds:uri="http://schemas.microsoft.com/office/2006/documentManagement/types"/>
    <ds:schemaRef ds:uri="7041af30-ae09-480b-a38a-622eca9a1506"/>
    <ds:schemaRef ds:uri="http://schemas.microsoft.com/office/2006/metadata/properties"/>
    <ds:schemaRef ds:uri="http://schemas.microsoft.com/office/infopath/2007/PartnerControls"/>
    <ds:schemaRef ds:uri="603c054e-d324-4a4b-bfdc-a44c27811fd1"/>
  </ds:schemaRefs>
</ds:datastoreItem>
</file>

<file path=docProps/app.xml><?xml version="1.0" encoding="utf-8"?>
<Properties xmlns="http://schemas.openxmlformats.org/officeDocument/2006/extended-properties" xmlns:vt="http://schemas.openxmlformats.org/officeDocument/2006/docPropsVTypes">
  <TotalTime>959</TotalTime>
  <Words>5194</Words>
  <Application>Microsoft Office PowerPoint</Application>
  <PresentationFormat>Szélesvásznú</PresentationFormat>
  <Paragraphs>691</Paragraphs>
  <Slides>49</Slides>
  <Notes>3</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49</vt:i4>
      </vt:variant>
    </vt:vector>
  </HeadingPairs>
  <TitlesOfParts>
    <vt:vector size="56" baseType="lpstr">
      <vt:lpstr>Arial</vt:lpstr>
      <vt:lpstr>Calibri</vt:lpstr>
      <vt:lpstr>Garamond</vt:lpstr>
      <vt:lpstr>Times New Roman</vt:lpstr>
      <vt:lpstr>Wingdings</vt:lpstr>
      <vt:lpstr>Wingdings 3</vt:lpstr>
      <vt:lpstr>Office-téma</vt:lpstr>
      <vt:lpstr>Developing new curriculum outlines and learning materials on climate change's health impacts for medical schools 2021-2-HU01-KA220-HED-000050972</vt:lpstr>
      <vt:lpstr>Uticaj klimatskih promena na alergije i kožne bolesti</vt:lpstr>
      <vt:lpstr>Ishodi učenja</vt:lpstr>
      <vt:lpstr>Uvod</vt:lpstr>
      <vt:lpstr>Pregled alergija i kožnih bolesti</vt:lpstr>
      <vt:lpstr>PowerPoint-bemutató</vt:lpstr>
      <vt:lpstr>PowerPoint-bemutató</vt:lpstr>
      <vt:lpstr>PowerPoint-bemutató</vt:lpstr>
      <vt:lpstr>PowerPoint-bemutató</vt:lpstr>
      <vt:lpstr>Glavni stresori životne sredine i drugi klimatski faktori koji utiču na alergije i dermalne bolesti </vt:lpstr>
      <vt:lpstr>PowerPoint-bemutató</vt:lpstr>
      <vt:lpstr>PowerPoint-bemutató</vt:lpstr>
      <vt:lpstr>PowerPoint-bemutató</vt:lpstr>
      <vt:lpstr>PowerPoint-bemutató</vt:lpstr>
      <vt:lpstr>PowerPoint-bemutató</vt:lpstr>
      <vt:lpstr>Sadašnje stanje znanja o efektima klimatskih promena na alergije i kožne bolesti</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Moguće metode prevencije i ublažavanja</vt:lpstr>
      <vt:lpstr>PowerPoint-bemutató</vt:lpstr>
      <vt:lpstr>Ključne poruke</vt:lpstr>
      <vt:lpstr>Ključne poruke</vt:lpstr>
      <vt:lpstr>Testirajte svoje znanje </vt:lpstr>
      <vt:lpstr>Preporučeno čitanje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Seamus McMonagle</dc:creator>
  <cp:lastModifiedBy>User</cp:lastModifiedBy>
  <cp:revision>443</cp:revision>
  <cp:lastPrinted>2023-05-29T09:21:26Z</cp:lastPrinted>
  <dcterms:created xsi:type="dcterms:W3CDTF">2023-02-21T16:51:38Z</dcterms:created>
  <dcterms:modified xsi:type="dcterms:W3CDTF">2025-04-22T13:19:19Z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