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0"/>
  </p:notesMasterIdLst>
  <p:sldIdLst>
    <p:sldId id="445" r:id="rId6"/>
    <p:sldId id="256" r:id="rId7"/>
    <p:sldId id="441" r:id="rId8"/>
    <p:sldId id="265" r:id="rId9"/>
    <p:sldId id="364" r:id="rId10"/>
    <p:sldId id="437" r:id="rId11"/>
    <p:sldId id="438" r:id="rId12"/>
    <p:sldId id="439" r:id="rId13"/>
    <p:sldId id="365" r:id="rId14"/>
    <p:sldId id="368" r:id="rId15"/>
    <p:sldId id="422" r:id="rId16"/>
    <p:sldId id="379" r:id="rId17"/>
    <p:sldId id="414" r:id="rId18"/>
    <p:sldId id="415" r:id="rId19"/>
    <p:sldId id="416" r:id="rId20"/>
    <p:sldId id="418" r:id="rId21"/>
    <p:sldId id="417" r:id="rId22"/>
    <p:sldId id="370" r:id="rId23"/>
    <p:sldId id="406" r:id="rId24"/>
    <p:sldId id="411" r:id="rId25"/>
    <p:sldId id="371" r:id="rId26"/>
    <p:sldId id="372" r:id="rId27"/>
    <p:sldId id="429" r:id="rId28"/>
    <p:sldId id="398" r:id="rId29"/>
    <p:sldId id="431" r:id="rId30"/>
    <p:sldId id="377" r:id="rId31"/>
    <p:sldId id="433" r:id="rId32"/>
    <p:sldId id="435" r:id="rId33"/>
    <p:sldId id="434" r:id="rId34"/>
    <p:sldId id="436" r:id="rId35"/>
    <p:sldId id="440" r:id="rId36"/>
    <p:sldId id="444" r:id="rId37"/>
    <p:sldId id="443" r:id="rId38"/>
    <p:sldId id="446" r:id="rId39"/>
  </p:sldIdLst>
  <p:sldSz cx="12192000" cy="6858000"/>
  <p:notesSz cx="6797675" cy="9926638"/>
  <p:defaultTextStyle>
    <a:defPPr rtl="0">
      <a:defRPr lang="sr-Cyrl-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1B60DD-3A46-4DA8-8025-74F0893DC7F7}" v="26" dt="2023-05-31T12:38:17.052"/>
    <p1510:client id="{C2B484D7-1ECA-4C9A-BC7D-40B207C95FF5}" v="55" dt="2023-03-14T22:59:51.849"/>
    <p1510:client id="{F7EB0D54-114E-BA9F-5268-F2C569496E84}" v="1141" dt="2023-07-07T20:04:31.142"/>
  </p1510:revLst>
</p1510:revInfo>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78" autoAdjust="0"/>
    <p:restoredTop sz="94660"/>
  </p:normalViewPr>
  <p:slideViewPr>
    <p:cSldViewPr snapToGrid="0" showGuides="1">
      <p:cViewPr varScale="1">
        <p:scale>
          <a:sx n="103" d="100"/>
          <a:sy n="103" d="100"/>
        </p:scale>
        <p:origin x="138" y="294"/>
      </p:cViewPr>
      <p:guideLst>
        <p:guide orient="horz" pos="2160"/>
        <p:guide pos="3840"/>
      </p:guideLst>
    </p:cSldViewPr>
  </p:slideViewPr>
  <p:notesTextViewPr>
    <p:cViewPr>
      <p:scale>
        <a:sx n="3" d="2"/>
        <a:sy n="3" d="2"/>
      </p:scale>
      <p:origin x="0" y="0"/>
    </p:cViewPr>
  </p:notesTextViewPr>
  <p:sorterViewPr>
    <p:cViewPr>
      <p:scale>
        <a:sx n="100" d="100"/>
        <a:sy n="100" d="100"/>
      </p:scale>
      <p:origin x="0" y="-419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61"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pPr rtl="0"/>
            <a:endParaRPr lang="hu-HU"/>
          </a:p>
        </p:txBody>
      </p:sp>
      <p:sp>
        <p:nvSpPr>
          <p:cNvPr id="3" name="Dátum hely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pPr rtl="0"/>
            <a:fld id="{4CEF8E19-871E-4318-9A24-CCB1FE7852FC}" type="datetimeFigureOut">
              <a:rPr lang="hu-HU" smtClean="0"/>
              <a:pPr rtl="0"/>
              <a:t>2025. 04. 22.</a:t>
            </a:fld>
            <a:endParaRPr lang="hu-HU"/>
          </a:p>
        </p:txBody>
      </p:sp>
      <p:sp>
        <p:nvSpPr>
          <p:cNvPr id="4" name="Diakép hely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rtl="0"/>
            <a:endParaRPr lang="hu-HU"/>
          </a:p>
        </p:txBody>
      </p:sp>
      <p:sp>
        <p:nvSpPr>
          <p:cNvPr id="5" name="Jegyzetek helye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6" name="Élőláb hely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pPr rtl="0"/>
            <a:endParaRPr lang="hu-HU"/>
          </a:p>
        </p:txBody>
      </p:sp>
      <p:sp>
        <p:nvSpPr>
          <p:cNvPr id="7" name="Dia számának hely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pPr rtl="0"/>
            <a:fld id="{947D0079-D4B6-43C3-BC69-434FF9AB5953}" type="slidenum">
              <a:rPr lang="hu-HU" smtClean="0"/>
              <a:pPr/>
              <a:t>‹#›</a:t>
            </a:fld>
            <a:endParaRPr lang="hu-HU"/>
          </a:p>
        </p:txBody>
      </p:sp>
    </p:spTree>
    <p:extLst>
      <p:ext uri="{BB962C8B-B14F-4D97-AF65-F5344CB8AC3E}">
        <p14:creationId xmlns:p14="http://schemas.microsoft.com/office/powerpoint/2010/main" val="3143950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2: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7" name="Google Shape;187;p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6418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sr">
                <a:ea typeface="Calibri"/>
                <a:cs typeface="Calibri"/>
              </a:rPr>
              <a:t>I changed font type for the last paragraph (MZs)</a:t>
            </a:r>
          </a:p>
        </p:txBody>
      </p:sp>
      <p:sp>
        <p:nvSpPr>
          <p:cNvPr id="4" name="Dia számának helye 3"/>
          <p:cNvSpPr>
            <a:spLocks noGrp="1"/>
          </p:cNvSpPr>
          <p:nvPr>
            <p:ph type="sldNum" sz="quarter" idx="5"/>
          </p:nvPr>
        </p:nvSpPr>
        <p:spPr/>
        <p:txBody>
          <a:bodyPr rtlCol="0"/>
          <a:lstStyle/>
          <a:p>
            <a:pPr rtl="0"/>
            <a:fld id="{947D0079-D4B6-43C3-BC69-434FF9AB5953}" type="slidenum">
              <a:rPr lang="hu-HU" smtClean="0"/>
              <a:pPr rtl="0"/>
              <a:t>18</a:t>
            </a:fld>
            <a:endParaRPr lang="hu-HU"/>
          </a:p>
        </p:txBody>
      </p:sp>
    </p:spTree>
    <p:extLst>
      <p:ext uri="{BB962C8B-B14F-4D97-AF65-F5344CB8AC3E}">
        <p14:creationId xmlns:p14="http://schemas.microsoft.com/office/powerpoint/2010/main" val="615269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49: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8" name="Google Shape;558;p4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5921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48: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2" name="Google Shape;552;p4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724844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sr"/>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sr" sz="1200">
                  <a:solidFill>
                    <a:srgbClr val="333333"/>
                  </a:solidFill>
                  <a:latin typeface="+mn-lt"/>
                </a:rPr>
                <a:t>This learning material © 2023-2024 by CLIMATEMED project (</a:t>
              </a:r>
              <a:r>
                <a:rPr lang="sr" sz="1200">
                  <a:solidFill>
                    <a:srgbClr val="333333"/>
                  </a:solidFill>
                  <a:latin typeface="+mn-lt"/>
                  <a:hlinkClick r:id="rId4"/>
                </a:rPr>
                <a:t>www.climatemed.eu</a:t>
              </a:r>
              <a:r>
                <a:rPr lang="sr" sz="1200">
                  <a:solidFill>
                    <a:srgbClr val="333333"/>
                  </a:solidFill>
                  <a:latin typeface="+mn-lt"/>
                </a:rPr>
                <a:t>) is licensed under CC BY 4.0.</a:t>
              </a:r>
              <a:endParaRPr lang="hu-HU" sz="1200" dirty="0">
                <a:solidFill>
                  <a:srgbClr val="333333"/>
                </a:solidFill>
                <a:latin typeface="+mn-lt"/>
              </a:endParaRPr>
            </a:p>
            <a:p>
              <a:pPr rtl="0"/>
              <a:r>
                <a:rPr lang="sr" sz="1200">
                  <a:solidFill>
                    <a:srgbClr val="333333"/>
                  </a:solidFill>
                  <a:latin typeface="+mn-lt"/>
                </a:rPr>
                <a:t>To view a copy of this license, visit </a:t>
              </a:r>
              <a:r>
                <a:rPr lang="sr" sz="1200">
                  <a:solidFill>
                    <a:srgbClr val="333333"/>
                  </a:solidFill>
                  <a:latin typeface="+mn-lt"/>
                  <a:hlinkClick r:id="rId5"/>
                </a:rPr>
                <a:t>https://creativecommons.org/licenses/by/4.0/</a:t>
              </a:r>
              <a:r>
                <a:rPr lang="sr"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sr"/>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spTree>
    <p:extLst>
      <p:ext uri="{BB962C8B-B14F-4D97-AF65-F5344CB8AC3E}">
        <p14:creationId xmlns:p14="http://schemas.microsoft.com/office/powerpoint/2010/main" val="20909636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bg1">
                    <a:lumMod val="50000"/>
                  </a:schemeClr>
                </a:solidFill>
              </a:defRPr>
            </a:lvl1pPr>
          </a:lstStyle>
          <a:p>
            <a:pPr rtl="0"/>
            <a:r>
              <a:rPr lang="sr"/>
              <a:t>Titel</a:t>
            </a:r>
          </a:p>
        </p:txBody>
      </p:sp>
      <p:sp>
        <p:nvSpPr>
          <p:cNvPr id="3" name="Tartalom helye 2"/>
          <p:cNvSpPr>
            <a:spLocks noGrp="1"/>
          </p:cNvSpPr>
          <p:nvPr>
            <p:ph idx="1" hasCustomPrompt="1"/>
          </p:nvPr>
        </p:nvSpPr>
        <p:spPr>
          <a:xfrm>
            <a:off x="192505" y="934775"/>
            <a:ext cx="11896825" cy="5370897"/>
          </a:xfrm>
        </p:spPr>
        <p:txBody>
          <a:bodyPr rtlCol="0"/>
          <a:lstStyle>
            <a:lvl1pPr>
              <a:defRPr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rtl="0"/>
            <a:r>
              <a:rPr lang="sr"/>
              <a:t>Main text (First level)</a:t>
            </a:r>
          </a:p>
          <a:p>
            <a:pPr lvl="1" rtl="0"/>
            <a:r>
              <a:rPr lang="sr"/>
              <a:t>Second level</a:t>
            </a:r>
            <a:endParaRPr lang="hu-HU" dirty="0"/>
          </a:p>
          <a:p>
            <a:pPr lvl="2" rtl="0"/>
            <a:r>
              <a:rPr lang="sr"/>
              <a:t>Third level</a:t>
            </a:r>
            <a:endParaRPr lang="hu-HU" dirty="0"/>
          </a:p>
          <a:p>
            <a:pPr lvl="3" rtl="0"/>
            <a:r>
              <a:rPr lang="sr"/>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bg1">
                    <a:lumMod val="50000"/>
                  </a:schemeClr>
                </a:solidFill>
              </a:defRPr>
            </a:lvl1pPr>
          </a:lstStyle>
          <a:p>
            <a:pPr rtl="0"/>
            <a:r>
              <a:rPr lang="sr"/>
              <a:t>Titel</a:t>
            </a:r>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sr" dirty="0"/>
              <a:t>Main text (First level)</a:t>
            </a:r>
          </a:p>
          <a:p>
            <a:pPr lvl="1" rtl="0"/>
            <a:r>
              <a:rPr lang="sr" dirty="0"/>
              <a:t>Second level</a:t>
            </a:r>
            <a:endParaRPr lang="hu-HU" dirty="0"/>
          </a:p>
          <a:p>
            <a:pPr lvl="2" rtl="0"/>
            <a:r>
              <a:rPr lang="sr" dirty="0"/>
              <a:t>Third level</a:t>
            </a:r>
            <a:endParaRPr lang="hu-HU" dirty="0"/>
          </a:p>
          <a:p>
            <a:pPr lvl="3" rtl="0"/>
            <a:r>
              <a:rPr lang="sr" dirty="0"/>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dirty="0"/>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pPr rtl="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witter.com/eis2win/status/1405220181408980994/photo/1" TargetMode="External"/><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mdpi.com/2225-1154/2/3/133"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www.carolinaheartandleg.com/wp-content/uploads/2018/04/ARRHYTHMIA.jp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hyperlink" Target="https://www.express.co.uk/life-style/health/852809/heart-disease-flu-cold-winter"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epa.gov/climate-indicators/climate-change-indicators-heat-related-deaths" TargetMode="External"/><Relationship Id="rId1" Type="http://schemas.openxmlformats.org/officeDocument/2006/relationships/slideLayout" Target="../slideLayouts/slideLayout2.xml"/><Relationship Id="rId6" Type="http://schemas.openxmlformats.org/officeDocument/2006/relationships/hyperlink" Target="https://archive.ipcc.ch/publications_and_data/ar4/wg2/en/figure-c1-2.html"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hyperlink" Target="https://www.iqair.com/newsroom/2021-WHO-air-quality-guideline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28.jpeg"/><Relationship Id="rId2" Type="http://schemas.openxmlformats.org/officeDocument/2006/relationships/hyperlink" Target="https://newsroom.heart.org/news/leading-cardiovascular-organizations-call-for-urgent-action-to-reduce-air-pollution" TargetMode="External"/><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hyperlink" Target="https://www.metrohospitals.com/blogs/cardiology-ctvs/what-is-cardiac-arrhythmia" TargetMode="External"/><Relationship Id="rId4" Type="http://schemas.openxmlformats.org/officeDocument/2006/relationships/hyperlink" Target="https://newsroom.heart.org/file/infographic-numbers?actio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ahajournals.org/doi/10.1161/CIRCULATIONAHA.121.058058" TargetMode="Externa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hyperlink" Target="https://particleandfibretoxicology.biomedcentral.com/articles/10.1186/s12989-020-00394-8"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community.wmo.int/en/activity-areas/urban/urban-heat-island" TargetMode="Externa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hyperlink" Target="https://www.nytimes.com/interactive/2020/08/24/climate/racism-redlining-cities-global-warming.html"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toolkit.climate.gov/image/3378" TargetMode="External"/><Relationship Id="rId1" Type="http://schemas.openxmlformats.org/officeDocument/2006/relationships/slideLayout" Target="../slideLayouts/slideLayout2.xml"/><Relationship Id="rId5" Type="http://schemas.openxmlformats.org/officeDocument/2006/relationships/image" Target="../media/image34.jpg"/><Relationship Id="rId4" Type="http://schemas.openxmlformats.org/officeDocument/2006/relationships/hyperlink" Target="https://www.famelab.gr/thousands-of-migrant-workers-died-in-qatars-extreme-heat/"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who.int/news-room/fact-sheets/detail/climate-change-and-health"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www.hsph.harvard.edu/healthybuildings%20/" TargetMode="Externa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hyperlink" Target="http://C:/Users/Lenovo/Downloads/9789289071918-eng.pdf"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www.jacc.org/doi/10.1016/j.jacc.2022.10.040"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s://twitter.com/USEmbassyPH/status/1124112965878284290"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hyperlink" Target="https://www.weather.gov/rah/heat"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jfif"/><Relationship Id="rId2" Type="http://schemas.openxmlformats.org/officeDocument/2006/relationships/hyperlink" Target="https://twitter.com/IFMSA/status/1310634998748385283/photo/1"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grist.org/health/doctors-climate-change-health-medicine-anthony-fauci/"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3" Type="http://schemas.openxmlformats.org/officeDocument/2006/relationships/hyperlink" Target="https://www.cdc.gov/climateandhealth/images/climate_change_health_impacts600w.jpg?_=06389"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4181868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sr" b="1" dirty="0" smtClean="0">
                <a:solidFill>
                  <a:schemeClr val="tx1"/>
                </a:solidFill>
              </a:rPr>
              <a:t>Temperatura vazduha</a:t>
            </a:r>
            <a:r>
              <a:rPr dirty="0" smtClean="0"/>
              <a:t> </a:t>
            </a:r>
            <a:r>
              <a:rPr lang="sr-Latn-RS" b="1" dirty="0" smtClean="0">
                <a:solidFill>
                  <a:schemeClr val="tx1"/>
                </a:solidFill>
              </a:rPr>
              <a:t>utiče na KVB</a:t>
            </a:r>
            <a:endParaRPr lang="en-US" b="1" dirty="0">
              <a:solidFill>
                <a:schemeClr val="tx1"/>
              </a:solidFill>
              <a:cs typeface="Calibri"/>
            </a:endParaRPr>
          </a:p>
        </p:txBody>
      </p:sp>
      <p:sp>
        <p:nvSpPr>
          <p:cNvPr id="5" name="Rectangle 4"/>
          <p:cNvSpPr/>
          <p:nvPr/>
        </p:nvSpPr>
        <p:spPr>
          <a:xfrm>
            <a:off x="3863406" y="5957636"/>
            <a:ext cx="5243249" cy="369332"/>
          </a:xfrm>
          <a:prstGeom prst="rect">
            <a:avLst/>
          </a:prstGeom>
        </p:spPr>
        <p:txBody>
          <a:bodyPr wrap="square" rtlCol="0">
            <a:spAutoFit/>
          </a:bodyPr>
          <a:lstStyle/>
          <a:p>
            <a:pPr algn="ctr"/>
            <a:r>
              <a:rPr lang="sr" sz="900" dirty="0">
                <a:solidFill>
                  <a:prstClr val="white">
                    <a:lumMod val="50000"/>
                  </a:prstClr>
                </a:solidFill>
              </a:rPr>
              <a:t> </a:t>
            </a:r>
            <a:r>
              <a:rPr lang="en-US" sz="900" dirty="0"/>
              <a:t>Model </a:t>
            </a:r>
            <a:r>
              <a:rPr lang="en-US" sz="900" dirty="0" err="1"/>
              <a:t>sezonskih</a:t>
            </a:r>
            <a:r>
              <a:rPr lang="en-US" sz="900" dirty="0"/>
              <a:t> </a:t>
            </a:r>
            <a:r>
              <a:rPr lang="en-US" sz="900" dirty="0" err="1"/>
              <a:t>varijacija</a:t>
            </a:r>
            <a:r>
              <a:rPr lang="en-US" sz="900" dirty="0"/>
              <a:t> </a:t>
            </a:r>
            <a:r>
              <a:rPr lang="en-US" sz="900" dirty="0" err="1"/>
              <a:t>kardiovaskularnih</a:t>
            </a:r>
            <a:r>
              <a:rPr lang="en-US" sz="900" dirty="0"/>
              <a:t> </a:t>
            </a:r>
            <a:r>
              <a:rPr lang="en-US" sz="900" dirty="0" err="1"/>
              <a:t>bolesti</a:t>
            </a:r>
            <a:r>
              <a:rPr lang="en-US" sz="900" dirty="0"/>
              <a:t>: </a:t>
            </a:r>
            <a:r>
              <a:rPr lang="en-US" sz="900" dirty="0" err="1"/>
              <a:t>interakcije</a:t>
            </a:r>
            <a:r>
              <a:rPr lang="en-US" sz="900" dirty="0"/>
              <a:t> </a:t>
            </a:r>
            <a:r>
              <a:rPr lang="en-US" sz="900" dirty="0" err="1"/>
              <a:t>između</a:t>
            </a:r>
            <a:r>
              <a:rPr lang="en-US" sz="900" dirty="0"/>
              <a:t> </a:t>
            </a:r>
            <a:r>
              <a:rPr lang="en-US" sz="900" dirty="0" err="1"/>
              <a:t>pojedinca</a:t>
            </a:r>
            <a:r>
              <a:rPr lang="en-US" sz="900" dirty="0"/>
              <a:t> </a:t>
            </a:r>
            <a:r>
              <a:rPr lang="en-US" sz="900" dirty="0" err="1"/>
              <a:t>i</a:t>
            </a:r>
            <a:r>
              <a:rPr lang="en-US" sz="900" dirty="0"/>
              <a:t> </a:t>
            </a:r>
            <a:r>
              <a:rPr lang="en-US" sz="900" dirty="0" err="1"/>
              <a:t>sredine</a:t>
            </a:r>
            <a:endParaRPr lang="en-US" sz="900" dirty="0"/>
          </a:p>
          <a:p>
            <a:pPr algn="ctr"/>
            <a:r>
              <a:rPr lang="en-US" sz="900" dirty="0" err="1"/>
              <a:t>Izvor</a:t>
            </a:r>
            <a:r>
              <a:rPr lang="en-US" sz="900" dirty="0"/>
              <a:t>: </a:t>
            </a:r>
            <a:r>
              <a:rPr lang="da-DK" sz="900" dirty="0" smtClean="0"/>
              <a:t>from </a:t>
            </a:r>
            <a:r>
              <a:rPr lang="da-DK" sz="900" dirty="0"/>
              <a:t>Stewart et al., 2017</a:t>
            </a:r>
          </a:p>
        </p:txBody>
      </p:sp>
      <p:pic>
        <p:nvPicPr>
          <p:cNvPr id="6" name="Picture 5" descr="Diagram&#10;&#10;Description automatically generated">
            <a:extLst>
              <a:ext uri="{FF2B5EF4-FFF2-40B4-BE49-F238E27FC236}">
                <a16:creationId xmlns:a16="http://schemas.microsoft.com/office/drawing/2014/main" id="{887BB6EA-944A-8B9C-BE7F-B02AA8BED0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1827" y="908254"/>
            <a:ext cx="7466409" cy="5101138"/>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AEB2023-796E-9FA4-7B61-506354955FC6}"/>
              </a:ext>
            </a:extLst>
          </p:cNvPr>
          <p:cNvSpPr/>
          <p:nvPr/>
        </p:nvSpPr>
        <p:spPr>
          <a:xfrm>
            <a:off x="3415229" y="6029572"/>
            <a:ext cx="5656715" cy="369332"/>
          </a:xfrm>
          <a:prstGeom prst="rect">
            <a:avLst/>
          </a:prstGeom>
        </p:spPr>
        <p:txBody>
          <a:bodyPr wrap="square" lIns="91440" tIns="45720" rIns="91440" bIns="45720" rtlCol="0" anchor="t">
            <a:spAutoFit/>
          </a:bodyPr>
          <a:lstStyle/>
          <a:p>
            <a:pPr lvl="0" algn="ctr"/>
            <a:r>
              <a:rPr lang="en-US" sz="900" dirty="0">
                <a:solidFill>
                  <a:prstClr val="black"/>
                </a:solidFill>
              </a:rPr>
              <a:t>Temperature and particulate matter as climate change-related health exposures</a:t>
            </a:r>
            <a:endParaRPr lang="en-US" sz="900" dirty="0">
              <a:solidFill>
                <a:prstClr val="black"/>
              </a:solidFill>
              <a:cs typeface="Calibri"/>
            </a:endParaRPr>
          </a:p>
          <a:p>
            <a:pPr lvl="0" algn="ctr"/>
            <a:r>
              <a:rPr lang="en-US" sz="900" dirty="0">
                <a:solidFill>
                  <a:prstClr val="black"/>
                </a:solidFill>
              </a:rPr>
              <a:t>Source: from Khraishah et al., 2022</a:t>
            </a:r>
            <a:endParaRPr lang="en-US" sz="900" dirty="0">
              <a:solidFill>
                <a:prstClr val="black"/>
              </a:solidFill>
              <a:cs typeface="Calibri"/>
            </a:endParaRPr>
          </a:p>
        </p:txBody>
      </p:sp>
      <p:pic>
        <p:nvPicPr>
          <p:cNvPr id="7" name="Picture 2">
            <a:extLst>
              <a:ext uri="{FF2B5EF4-FFF2-40B4-BE49-F238E27FC236}">
                <a16:creationId xmlns:a16="http://schemas.microsoft.com/office/drawing/2014/main" id="{91F936D5-FDDC-A23A-F64B-85C3E9CE6F2B}"/>
              </a:ext>
            </a:extLst>
          </p:cNvPr>
          <p:cNvPicPr>
            <a:picLocks noChangeAspect="1" noChangeArrowheads="1"/>
          </p:cNvPicPr>
          <p:nvPr/>
        </p:nvPicPr>
        <p:blipFill>
          <a:blip r:embed="rId2"/>
          <a:srcRect/>
          <a:stretch>
            <a:fillRect/>
          </a:stretch>
        </p:blipFill>
        <p:spPr bwMode="auto">
          <a:xfrm>
            <a:off x="1938821" y="873549"/>
            <a:ext cx="8609532" cy="5139060"/>
          </a:xfrm>
          <a:prstGeom prst="rect">
            <a:avLst/>
          </a:prstGeom>
          <a:noFill/>
          <a:ln w="9525">
            <a:noFill/>
            <a:miter lim="800000"/>
            <a:headEnd/>
            <a:tailEnd/>
          </a:ln>
          <a:effectLst/>
        </p:spPr>
      </p:pic>
      <p:sp>
        <p:nvSpPr>
          <p:cNvPr id="6" name="Title 1">
            <a:extLst>
              <a:ext uri="{FF2B5EF4-FFF2-40B4-BE49-F238E27FC236}">
                <a16:creationId xmlns:a16="http://schemas.microsoft.com/office/drawing/2014/main" id="{3C52BAAC-88C5-4FB5-98E3-B815B7844FE3}"/>
              </a:ext>
            </a:extLst>
          </p:cNvPr>
          <p:cNvSpPr txBox="1">
            <a:spLocks/>
          </p:cNvSpPr>
          <p:nvPr/>
        </p:nvSpPr>
        <p:spPr>
          <a:xfrm>
            <a:off x="295174" y="272158"/>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b="1" dirty="0" err="1" smtClean="0">
                <a:solidFill>
                  <a:schemeClr val="tx1"/>
                </a:solidFill>
              </a:rPr>
              <a:t>Temperatura</a:t>
            </a:r>
            <a:r>
              <a:rPr lang="en-US" b="1" dirty="0" smtClean="0">
                <a:solidFill>
                  <a:schemeClr val="tx1"/>
                </a:solidFill>
              </a:rPr>
              <a:t> </a:t>
            </a:r>
            <a:r>
              <a:rPr lang="en-US" b="1" dirty="0" err="1" smtClean="0">
                <a:solidFill>
                  <a:schemeClr val="tx1"/>
                </a:solidFill>
              </a:rPr>
              <a:t>vazduha</a:t>
            </a:r>
            <a:r>
              <a:rPr lang="en-US" dirty="0" smtClean="0"/>
              <a:t> </a:t>
            </a:r>
            <a:r>
              <a:rPr lang="en-US" b="1" dirty="0" err="1" smtClean="0">
                <a:solidFill>
                  <a:schemeClr val="tx1"/>
                </a:solidFill>
              </a:rPr>
              <a:t>utiče</a:t>
            </a:r>
            <a:r>
              <a:rPr lang="en-US" b="1" dirty="0" smtClean="0">
                <a:solidFill>
                  <a:schemeClr val="tx1"/>
                </a:solidFill>
              </a:rPr>
              <a:t> </a:t>
            </a:r>
            <a:r>
              <a:rPr lang="en-US" b="1" dirty="0" err="1" smtClean="0">
                <a:solidFill>
                  <a:schemeClr val="tx1"/>
                </a:solidFill>
              </a:rPr>
              <a:t>na</a:t>
            </a:r>
            <a:r>
              <a:rPr lang="en-US" b="1" dirty="0" smtClean="0">
                <a:solidFill>
                  <a:schemeClr val="tx1"/>
                </a:solidFill>
              </a:rPr>
              <a:t> KVB</a:t>
            </a:r>
            <a:endParaRPr lang="en-US" b="1" dirty="0">
              <a:solidFill>
                <a:schemeClr val="tx1"/>
              </a:solidFill>
              <a:cs typeface="Calibri"/>
            </a:endParaRPr>
          </a:p>
        </p:txBody>
      </p:sp>
    </p:spTree>
    <p:extLst>
      <p:ext uri="{BB962C8B-B14F-4D97-AF65-F5344CB8AC3E}">
        <p14:creationId xmlns:p14="http://schemas.microsoft.com/office/powerpoint/2010/main" val="2512932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a:xfrm>
            <a:off x="192505" y="112143"/>
            <a:ext cx="11896826" cy="775167"/>
          </a:xfrm>
        </p:spPr>
        <p:txBody>
          <a:bodyPr rtlCol="0">
            <a:normAutofit fontScale="90000"/>
          </a:bodyPr>
          <a:lstStyle/>
          <a:p>
            <a:r>
              <a:rPr lang="en-US" b="1" dirty="0" err="1">
                <a:solidFill>
                  <a:schemeClr val="tx1"/>
                </a:solidFill>
              </a:rPr>
              <a:t>Epidemiologija</a:t>
            </a:r>
            <a:r>
              <a:rPr lang="en-US" b="1" dirty="0">
                <a:solidFill>
                  <a:schemeClr val="tx1"/>
                </a:solidFill>
              </a:rPr>
              <a:t> KVB </a:t>
            </a:r>
            <a:r>
              <a:rPr lang="en-US" b="1" dirty="0" err="1">
                <a:solidFill>
                  <a:schemeClr val="tx1"/>
                </a:solidFill>
              </a:rPr>
              <a:t>povezanih</a:t>
            </a:r>
            <a:r>
              <a:rPr lang="en-US" b="1" dirty="0">
                <a:solidFill>
                  <a:schemeClr val="tx1"/>
                </a:solidFill>
              </a:rPr>
              <a:t> </a:t>
            </a:r>
            <a:r>
              <a:rPr lang="en-US" b="1" dirty="0" err="1">
                <a:solidFill>
                  <a:schemeClr val="tx1"/>
                </a:solidFill>
              </a:rPr>
              <a:t>sa</a:t>
            </a:r>
            <a:r>
              <a:rPr lang="en-US" b="1" dirty="0">
                <a:solidFill>
                  <a:schemeClr val="tx1"/>
                </a:solidFill>
              </a:rPr>
              <a:t> </a:t>
            </a:r>
            <a:r>
              <a:rPr lang="en-US" b="1" dirty="0" err="1">
                <a:solidFill>
                  <a:schemeClr val="tx1"/>
                </a:solidFill>
              </a:rPr>
              <a:t>temperaturom</a:t>
            </a:r>
            <a:r>
              <a:rPr lang="en-US" b="1" dirty="0">
                <a:solidFill>
                  <a:schemeClr val="tx1"/>
                </a:solidFill>
              </a:rPr>
              <a:t>: </a:t>
            </a:r>
            <a:r>
              <a:rPr lang="sr-Latn-RS" b="1" dirty="0" smtClean="0">
                <a:solidFill>
                  <a:schemeClr val="tx1"/>
                </a:solidFill>
              </a:rPr>
              <a:t/>
            </a:r>
            <a:br>
              <a:rPr lang="sr-Latn-RS" b="1" dirty="0" smtClean="0">
                <a:solidFill>
                  <a:schemeClr val="tx1"/>
                </a:solidFill>
              </a:rPr>
            </a:br>
            <a:r>
              <a:rPr lang="en-US" b="1" dirty="0" err="1" smtClean="0">
                <a:solidFill>
                  <a:schemeClr val="tx1"/>
                </a:solidFill>
              </a:rPr>
              <a:t>Kardiovaskularni</a:t>
            </a:r>
            <a:r>
              <a:rPr lang="en-US" b="1" dirty="0" smtClean="0">
                <a:solidFill>
                  <a:schemeClr val="tx1"/>
                </a:solidFill>
              </a:rPr>
              <a:t> </a:t>
            </a:r>
            <a:r>
              <a:rPr lang="en-US" b="1" dirty="0" err="1">
                <a:solidFill>
                  <a:schemeClr val="tx1"/>
                </a:solidFill>
              </a:rPr>
              <a:t>faktori</a:t>
            </a:r>
            <a:r>
              <a:rPr lang="en-US" b="1" dirty="0">
                <a:solidFill>
                  <a:schemeClr val="tx1"/>
                </a:solidFill>
              </a:rPr>
              <a:t> </a:t>
            </a:r>
            <a:r>
              <a:rPr lang="en-US" b="1" dirty="0" err="1">
                <a:solidFill>
                  <a:schemeClr val="tx1"/>
                </a:solidFill>
              </a:rPr>
              <a:t>rizika</a:t>
            </a:r>
            <a:endParaRPr lang="en-US" dirty="0">
              <a:solidFill>
                <a:schemeClr val="tx1"/>
              </a:solidFill>
              <a:cs typeface="Calibri"/>
            </a:endParaRPr>
          </a:p>
        </p:txBody>
      </p:sp>
      <p:sp>
        <p:nvSpPr>
          <p:cNvPr id="5" name="Rectangle 4"/>
          <p:cNvSpPr/>
          <p:nvPr/>
        </p:nvSpPr>
        <p:spPr>
          <a:xfrm>
            <a:off x="5803961" y="5958709"/>
            <a:ext cx="5656715" cy="369332"/>
          </a:xfrm>
          <a:prstGeom prst="rect">
            <a:avLst/>
          </a:prstGeom>
        </p:spPr>
        <p:txBody>
          <a:bodyPr wrap="square" lIns="91440" tIns="45720" rIns="91440" bIns="45720" rtlCol="0" anchor="t">
            <a:spAutoFit/>
          </a:bodyPr>
          <a:lstStyle/>
          <a:p>
            <a:pPr algn="ctr"/>
            <a:r>
              <a:rPr lang="en-US" sz="900" dirty="0" err="1"/>
              <a:t>Toplo</a:t>
            </a:r>
            <a:r>
              <a:rPr lang="en-US" sz="900" dirty="0"/>
              <a:t> </a:t>
            </a:r>
            <a:r>
              <a:rPr lang="en-US" sz="900" dirty="0" err="1"/>
              <a:t>vreme</a:t>
            </a:r>
            <a:r>
              <a:rPr lang="en-US" sz="900" dirty="0"/>
              <a:t> </a:t>
            </a:r>
            <a:r>
              <a:rPr lang="en-US" sz="900" dirty="0" err="1"/>
              <a:t>i</a:t>
            </a:r>
            <a:r>
              <a:rPr lang="en-US" sz="900" dirty="0"/>
              <a:t> </a:t>
            </a:r>
            <a:r>
              <a:rPr lang="en-US" sz="900" dirty="0" err="1"/>
              <a:t>ekstremne</a:t>
            </a:r>
            <a:r>
              <a:rPr lang="en-US" sz="900" dirty="0"/>
              <a:t> </a:t>
            </a:r>
            <a:r>
              <a:rPr lang="en-US" sz="900" dirty="0" err="1"/>
              <a:t>vrućine</a:t>
            </a:r>
            <a:r>
              <a:rPr lang="en-US" sz="900" dirty="0"/>
              <a:t>: </a:t>
            </a:r>
            <a:r>
              <a:rPr lang="en-US" sz="900" dirty="0" err="1"/>
              <a:t>zdravstveni</a:t>
            </a:r>
            <a:r>
              <a:rPr lang="en-US" sz="900" dirty="0"/>
              <a:t> </a:t>
            </a:r>
            <a:r>
              <a:rPr lang="en-US" sz="900" dirty="0" err="1"/>
              <a:t>rizici</a:t>
            </a:r>
            <a:endParaRPr lang="en-US" sz="900" dirty="0"/>
          </a:p>
          <a:p>
            <a:pPr algn="ctr"/>
            <a:r>
              <a:rPr lang="en-US" sz="900" dirty="0" err="1"/>
              <a:t>Izvor</a:t>
            </a:r>
            <a:r>
              <a:rPr lang="en-US" sz="900" dirty="0"/>
              <a:t>: </a:t>
            </a:r>
            <a:r>
              <a:rPr lang="en-US" sz="900" dirty="0" err="1" smtClean="0"/>
              <a:t>Ebi</a:t>
            </a:r>
            <a:r>
              <a:rPr lang="en-US" sz="900" dirty="0" smtClean="0"/>
              <a:t> </a:t>
            </a:r>
            <a:r>
              <a:rPr lang="en-US" sz="900" dirty="0"/>
              <a:t>et al</a:t>
            </a:r>
            <a:r>
              <a:rPr lang="en-US" sz="900" dirty="0" smtClean="0"/>
              <a:t>.,</a:t>
            </a:r>
            <a:r>
              <a:rPr lang="sr" sz="900" dirty="0" smtClean="0"/>
              <a:t> </a:t>
            </a:r>
            <a:r>
              <a:rPr lang="sr" sz="900" dirty="0"/>
              <a:t>2021</a:t>
            </a:r>
            <a:endParaRPr lang="en-US" sz="900" dirty="0">
              <a:cs typeface="Calibri"/>
            </a:endParaRPr>
          </a:p>
        </p:txBody>
      </p:sp>
      <p:pic>
        <p:nvPicPr>
          <p:cNvPr id="7" name="Picture 6" descr="Diagram&#10;&#10;Description automatically generated">
            <a:extLst>
              <a:ext uri="{FF2B5EF4-FFF2-40B4-BE49-F238E27FC236}">
                <a16:creationId xmlns:a16="http://schemas.microsoft.com/office/drawing/2014/main" id="{501CBF2D-CEED-56E7-0EF9-091C10EED2A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1" y="887310"/>
            <a:ext cx="6291836" cy="4972037"/>
          </a:xfrm>
          <a:prstGeom prst="rect">
            <a:avLst/>
          </a:prstGeom>
        </p:spPr>
      </p:pic>
      <p:sp>
        <p:nvSpPr>
          <p:cNvPr id="6" name="Rectangle 4"/>
          <p:cNvSpPr/>
          <p:nvPr/>
        </p:nvSpPr>
        <p:spPr>
          <a:xfrm>
            <a:off x="-68557" y="6049852"/>
            <a:ext cx="5656715" cy="369332"/>
          </a:xfrm>
          <a:prstGeom prst="rect">
            <a:avLst/>
          </a:prstGeom>
        </p:spPr>
        <p:txBody>
          <a:bodyPr wrap="square" rtlCol="0">
            <a:spAutoFit/>
          </a:bodyPr>
          <a:lstStyle/>
          <a:p>
            <a:pPr lvl="0" algn="ctr"/>
            <a:r>
              <a:rPr lang="en-US" sz="900" dirty="0"/>
              <a:t>Sleeping in the heat</a:t>
            </a:r>
            <a:br>
              <a:rPr lang="en-US" sz="900" dirty="0"/>
            </a:br>
            <a:r>
              <a:rPr lang="en-US" sz="900" dirty="0">
                <a:solidFill>
                  <a:prstClr val="white">
                    <a:lumMod val="50000"/>
                  </a:prstClr>
                </a:solidFill>
              </a:rPr>
              <a:t>Source: </a:t>
            </a:r>
            <a:r>
              <a:rPr lang="en-US" sz="900" dirty="0">
                <a:solidFill>
                  <a:prstClr val="white">
                    <a:lumMod val="50000"/>
                  </a:prstClr>
                </a:solidFill>
                <a:hlinkClick r:id="rId3"/>
              </a:rPr>
              <a:t>https://twitter.com/eis2win/status/1405220181408980994/photo/1</a:t>
            </a:r>
            <a:endParaRPr lang="en-US" sz="900" dirty="0">
              <a:solidFill>
                <a:prstClr val="black"/>
              </a:solidFill>
            </a:endParaRPr>
          </a:p>
        </p:txBody>
      </p:sp>
      <p:pic>
        <p:nvPicPr>
          <p:cNvPr id="8" name="Picture 5" descr="A picture containing diagram&#10;&#10;Description automatically generated">
            <a:extLst>
              <a:ext uri="{FF2B5EF4-FFF2-40B4-BE49-F238E27FC236}">
                <a16:creationId xmlns:a16="http://schemas.microsoft.com/office/drawing/2014/main" id="{80DC759B-55CC-A212-A512-166BC8CCC8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3537" y="1029171"/>
            <a:ext cx="3992528" cy="4993434"/>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a:xfrm>
            <a:off x="192505" y="153009"/>
            <a:ext cx="11896826" cy="821776"/>
          </a:xfrm>
        </p:spPr>
        <p:txBody>
          <a:bodyPr rtlCol="0">
            <a:normAutofit fontScale="90000"/>
          </a:bodyPr>
          <a:lstStyle/>
          <a:p>
            <a:r>
              <a:rPr lang="en-US" b="1" dirty="0" err="1">
                <a:solidFill>
                  <a:schemeClr val="tx1"/>
                </a:solidFill>
              </a:rPr>
              <a:t>Epidemiologija</a:t>
            </a:r>
            <a:r>
              <a:rPr lang="en-US" b="1" dirty="0">
                <a:solidFill>
                  <a:schemeClr val="tx1"/>
                </a:solidFill>
              </a:rPr>
              <a:t> KVB </a:t>
            </a:r>
            <a:r>
              <a:rPr lang="en-US" b="1" dirty="0" err="1">
                <a:solidFill>
                  <a:schemeClr val="tx1"/>
                </a:solidFill>
              </a:rPr>
              <a:t>povezanih</a:t>
            </a:r>
            <a:r>
              <a:rPr lang="en-US" b="1" dirty="0">
                <a:solidFill>
                  <a:schemeClr val="tx1"/>
                </a:solidFill>
              </a:rPr>
              <a:t> </a:t>
            </a:r>
            <a:r>
              <a:rPr lang="en-US" b="1" dirty="0" err="1">
                <a:solidFill>
                  <a:schemeClr val="tx1"/>
                </a:solidFill>
              </a:rPr>
              <a:t>sa</a:t>
            </a:r>
            <a:r>
              <a:rPr lang="en-US" b="1" dirty="0">
                <a:solidFill>
                  <a:schemeClr val="tx1"/>
                </a:solidFill>
              </a:rPr>
              <a:t> </a:t>
            </a:r>
            <a:r>
              <a:rPr lang="en-US" b="1" dirty="0" err="1">
                <a:solidFill>
                  <a:schemeClr val="tx1"/>
                </a:solidFill>
              </a:rPr>
              <a:t>temperaturom</a:t>
            </a:r>
            <a:r>
              <a:rPr lang="en-US" b="1" dirty="0">
                <a:solidFill>
                  <a:schemeClr val="tx1"/>
                </a:solidFill>
              </a:rPr>
              <a:t>: </a:t>
            </a:r>
            <a:r>
              <a:rPr lang="en-US" b="1" dirty="0" err="1">
                <a:solidFill>
                  <a:schemeClr val="tx1"/>
                </a:solidFill>
              </a:rPr>
              <a:t>Kardiovaskularni</a:t>
            </a:r>
            <a:r>
              <a:rPr lang="en-US" b="1" dirty="0">
                <a:solidFill>
                  <a:schemeClr val="tx1"/>
                </a:solidFill>
              </a:rPr>
              <a:t> </a:t>
            </a:r>
            <a:r>
              <a:rPr lang="en-US" b="1" dirty="0" err="1">
                <a:solidFill>
                  <a:schemeClr val="tx1"/>
                </a:solidFill>
              </a:rPr>
              <a:t>mortalitet</a:t>
            </a:r>
            <a:endParaRPr lang="en-US" dirty="0">
              <a:solidFill>
                <a:schemeClr val="tx1"/>
              </a:solidFill>
              <a:cs typeface="Calibri"/>
            </a:endParaRPr>
          </a:p>
        </p:txBody>
      </p:sp>
      <p:sp>
        <p:nvSpPr>
          <p:cNvPr id="5" name="Rectangle 4"/>
          <p:cNvSpPr/>
          <p:nvPr/>
        </p:nvSpPr>
        <p:spPr>
          <a:xfrm>
            <a:off x="3312559" y="6070799"/>
            <a:ext cx="5656715" cy="369332"/>
          </a:xfrm>
          <a:prstGeom prst="rect">
            <a:avLst/>
          </a:prstGeom>
        </p:spPr>
        <p:txBody>
          <a:bodyPr wrap="square" lIns="91440" tIns="45720" rIns="91440" bIns="45720" rtlCol="0" anchor="t">
            <a:spAutoFit/>
          </a:bodyPr>
          <a:lstStyle/>
          <a:p>
            <a:pPr algn="ctr"/>
            <a:r>
              <a:rPr lang="en-US" sz="900" dirty="0"/>
              <a:t>Impacts of hot and cold temperatures on CVD</a:t>
            </a:r>
            <a:br>
              <a:rPr lang="en-US" sz="900" dirty="0"/>
            </a:br>
            <a:r>
              <a:rPr lang="en-US" sz="900" dirty="0"/>
              <a:t>Source: from Khraishah et al., 2022</a:t>
            </a:r>
          </a:p>
        </p:txBody>
      </p:sp>
      <p:pic>
        <p:nvPicPr>
          <p:cNvPr id="7" name="Picture 6" descr="Diagram&#10;&#10;Description automatically generated">
            <a:extLst>
              <a:ext uri="{FF2B5EF4-FFF2-40B4-BE49-F238E27FC236}">
                <a16:creationId xmlns:a16="http://schemas.microsoft.com/office/drawing/2014/main" id="{04C620B0-5328-0152-3515-DC1C04DE4D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7335" y="702644"/>
            <a:ext cx="7267165" cy="5368155"/>
          </a:xfrm>
          <a:prstGeom prst="rect">
            <a:avLst/>
          </a:prstGeom>
        </p:spPr>
      </p:pic>
    </p:spTree>
    <p:extLst>
      <p:ext uri="{BB962C8B-B14F-4D97-AF65-F5344CB8AC3E}">
        <p14:creationId xmlns:p14="http://schemas.microsoft.com/office/powerpoint/2010/main" val="2539756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a:xfrm>
            <a:off x="192505" y="153009"/>
            <a:ext cx="11896826" cy="830402"/>
          </a:xfrm>
        </p:spPr>
        <p:txBody>
          <a:bodyPr rtlCol="0">
            <a:normAutofit fontScale="90000"/>
          </a:bodyPr>
          <a:lstStyle/>
          <a:p>
            <a:r>
              <a:rPr lang="en-US" b="1" dirty="0" err="1">
                <a:solidFill>
                  <a:schemeClr val="tx1"/>
                </a:solidFill>
              </a:rPr>
              <a:t>Epidemiologija</a:t>
            </a:r>
            <a:r>
              <a:rPr lang="en-US" b="1" dirty="0">
                <a:solidFill>
                  <a:schemeClr val="tx1"/>
                </a:solidFill>
              </a:rPr>
              <a:t> KVB </a:t>
            </a:r>
            <a:r>
              <a:rPr lang="en-US" b="1" dirty="0" err="1">
                <a:solidFill>
                  <a:schemeClr val="tx1"/>
                </a:solidFill>
              </a:rPr>
              <a:t>povezanih</a:t>
            </a:r>
            <a:r>
              <a:rPr lang="en-US" b="1" dirty="0">
                <a:solidFill>
                  <a:schemeClr val="tx1"/>
                </a:solidFill>
              </a:rPr>
              <a:t> </a:t>
            </a:r>
            <a:r>
              <a:rPr lang="en-US" b="1" dirty="0" err="1">
                <a:solidFill>
                  <a:schemeClr val="tx1"/>
                </a:solidFill>
              </a:rPr>
              <a:t>sa</a:t>
            </a:r>
            <a:r>
              <a:rPr lang="en-US" b="1" dirty="0">
                <a:solidFill>
                  <a:schemeClr val="tx1"/>
                </a:solidFill>
              </a:rPr>
              <a:t> </a:t>
            </a:r>
            <a:r>
              <a:rPr lang="en-US" b="1" dirty="0" err="1">
                <a:solidFill>
                  <a:schemeClr val="tx1"/>
                </a:solidFill>
              </a:rPr>
              <a:t>temperaturom</a:t>
            </a:r>
            <a:r>
              <a:rPr lang="en-US" b="1" dirty="0">
                <a:solidFill>
                  <a:schemeClr val="tx1"/>
                </a:solidFill>
              </a:rPr>
              <a:t>: </a:t>
            </a:r>
            <a:r>
              <a:rPr lang="en-US" b="1" dirty="0" err="1">
                <a:solidFill>
                  <a:schemeClr val="tx1"/>
                </a:solidFill>
              </a:rPr>
              <a:t>Ishemijska</a:t>
            </a:r>
            <a:r>
              <a:rPr lang="en-US" b="1" dirty="0">
                <a:solidFill>
                  <a:schemeClr val="tx1"/>
                </a:solidFill>
              </a:rPr>
              <a:t> </a:t>
            </a:r>
            <a:r>
              <a:rPr lang="en-US" b="1" dirty="0" err="1">
                <a:solidFill>
                  <a:schemeClr val="tx1"/>
                </a:solidFill>
              </a:rPr>
              <a:t>bolest</a:t>
            </a:r>
            <a:r>
              <a:rPr lang="en-US" b="1" dirty="0">
                <a:solidFill>
                  <a:schemeClr val="tx1"/>
                </a:solidFill>
              </a:rPr>
              <a:t> </a:t>
            </a:r>
            <a:r>
              <a:rPr lang="en-US" b="1" dirty="0" err="1">
                <a:solidFill>
                  <a:schemeClr val="tx1"/>
                </a:solidFill>
              </a:rPr>
              <a:t>srca</a:t>
            </a:r>
            <a:endParaRPr lang="en-US" dirty="0">
              <a:solidFill>
                <a:schemeClr val="tx1"/>
              </a:solidFill>
              <a:cs typeface="Calibri"/>
            </a:endParaRPr>
          </a:p>
        </p:txBody>
      </p:sp>
      <p:sp>
        <p:nvSpPr>
          <p:cNvPr id="5" name="Rectangle 4"/>
          <p:cNvSpPr/>
          <p:nvPr/>
        </p:nvSpPr>
        <p:spPr>
          <a:xfrm>
            <a:off x="3278038" y="5593740"/>
            <a:ext cx="4908324" cy="369332"/>
          </a:xfrm>
          <a:prstGeom prst="rect">
            <a:avLst/>
          </a:prstGeom>
        </p:spPr>
        <p:txBody>
          <a:bodyPr wrap="square" rtlCol="0">
            <a:spAutoFit/>
          </a:bodyPr>
          <a:lstStyle/>
          <a:p>
            <a:pPr lvl="0" algn="ctr"/>
            <a:r>
              <a:rPr lang="en-US" sz="900" dirty="0"/>
              <a:t>Influence of Heat Waves on Ischemic Heart Diseases in Germany</a:t>
            </a:r>
          </a:p>
          <a:p>
            <a:pPr lvl="0" algn="ctr"/>
            <a:r>
              <a:rPr lang="en-US" sz="900" dirty="0">
                <a:solidFill>
                  <a:prstClr val="white">
                    <a:lumMod val="50000"/>
                  </a:prstClr>
                </a:solidFill>
              </a:rPr>
              <a:t>Source: </a:t>
            </a:r>
            <a:r>
              <a:rPr lang="en-US" sz="900" dirty="0">
                <a:solidFill>
                  <a:prstClr val="white">
                    <a:lumMod val="50000"/>
                  </a:prstClr>
                </a:solidFill>
                <a:hlinkClick r:id="rId2"/>
              </a:rPr>
              <a:t>https://www.mdpi.com/2225-1154/2/3/133</a:t>
            </a:r>
            <a:r>
              <a:rPr lang="en-US" sz="900" dirty="0">
                <a:solidFill>
                  <a:prstClr val="white">
                    <a:lumMod val="50000"/>
                  </a:prstClr>
                </a:solidFill>
              </a:rPr>
              <a:t> </a:t>
            </a:r>
            <a:endParaRPr lang="en-US" sz="900" dirty="0">
              <a:solidFill>
                <a:prstClr val="black"/>
              </a:solidFill>
            </a:endParaRPr>
          </a:p>
        </p:txBody>
      </p:sp>
      <p:pic>
        <p:nvPicPr>
          <p:cNvPr id="7" name="Picture 6" descr="Chart, histogram&#10;&#10;Description automatically generated">
            <a:extLst>
              <a:ext uri="{FF2B5EF4-FFF2-40B4-BE49-F238E27FC236}">
                <a16:creationId xmlns:a16="http://schemas.microsoft.com/office/drawing/2014/main" id="{14E0D6A6-3305-E3A3-7EC9-6CB7278404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436" y="702644"/>
            <a:ext cx="6829239" cy="4838654"/>
          </a:xfrm>
          <a:prstGeom prst="rect">
            <a:avLst/>
          </a:prstGeom>
        </p:spPr>
      </p:pic>
    </p:spTree>
    <p:extLst>
      <p:ext uri="{BB962C8B-B14F-4D97-AF65-F5344CB8AC3E}">
        <p14:creationId xmlns:p14="http://schemas.microsoft.com/office/powerpoint/2010/main" val="3212049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a:xfrm>
            <a:off x="192505" y="77639"/>
            <a:ext cx="11896826" cy="625006"/>
          </a:xfrm>
        </p:spPr>
        <p:txBody>
          <a:bodyPr rtlCol="0">
            <a:normAutofit/>
          </a:bodyPr>
          <a:lstStyle/>
          <a:p>
            <a:r>
              <a:rPr lang="en-US" sz="3100" b="1" dirty="0" err="1">
                <a:solidFill>
                  <a:schemeClr val="tx1"/>
                </a:solidFill>
              </a:rPr>
              <a:t>Epidemiologija</a:t>
            </a:r>
            <a:r>
              <a:rPr lang="en-US" sz="3100" b="1" dirty="0">
                <a:solidFill>
                  <a:schemeClr val="tx1"/>
                </a:solidFill>
              </a:rPr>
              <a:t> KVB </a:t>
            </a:r>
            <a:r>
              <a:rPr lang="en-US" sz="3100" b="1" dirty="0" err="1">
                <a:solidFill>
                  <a:schemeClr val="tx1"/>
                </a:solidFill>
              </a:rPr>
              <a:t>povezanih</a:t>
            </a:r>
            <a:r>
              <a:rPr lang="en-US" sz="3100" b="1" dirty="0">
                <a:solidFill>
                  <a:schemeClr val="tx1"/>
                </a:solidFill>
              </a:rPr>
              <a:t> </a:t>
            </a:r>
            <a:r>
              <a:rPr lang="en-US" sz="3100" b="1" dirty="0" err="1">
                <a:solidFill>
                  <a:schemeClr val="tx1"/>
                </a:solidFill>
              </a:rPr>
              <a:t>sa</a:t>
            </a:r>
            <a:r>
              <a:rPr lang="en-US" sz="3100" b="1" dirty="0">
                <a:solidFill>
                  <a:schemeClr val="tx1"/>
                </a:solidFill>
              </a:rPr>
              <a:t> </a:t>
            </a:r>
            <a:r>
              <a:rPr lang="en-US" sz="3100" b="1" dirty="0" err="1">
                <a:solidFill>
                  <a:schemeClr val="tx1"/>
                </a:solidFill>
              </a:rPr>
              <a:t>temperaturom</a:t>
            </a:r>
            <a:r>
              <a:rPr lang="en-US" sz="3100" b="1" dirty="0">
                <a:solidFill>
                  <a:schemeClr val="tx1"/>
                </a:solidFill>
              </a:rPr>
              <a:t>: HF </a:t>
            </a:r>
            <a:r>
              <a:rPr lang="en-US" sz="3100" b="1" dirty="0" err="1">
                <a:solidFill>
                  <a:schemeClr val="tx1"/>
                </a:solidFill>
              </a:rPr>
              <a:t>prijemi</a:t>
            </a:r>
            <a:r>
              <a:rPr lang="en-US" sz="3100" b="1" dirty="0">
                <a:solidFill>
                  <a:schemeClr val="tx1"/>
                </a:solidFill>
              </a:rPr>
              <a:t> </a:t>
            </a:r>
            <a:r>
              <a:rPr lang="en-US" sz="3100" b="1" dirty="0" err="1">
                <a:solidFill>
                  <a:schemeClr val="tx1"/>
                </a:solidFill>
              </a:rPr>
              <a:t>i</a:t>
            </a:r>
            <a:r>
              <a:rPr lang="en-US" sz="3100" b="1" dirty="0">
                <a:solidFill>
                  <a:schemeClr val="tx1"/>
                </a:solidFill>
              </a:rPr>
              <a:t> </a:t>
            </a:r>
            <a:r>
              <a:rPr lang="en-US" sz="3100" b="1" dirty="0" err="1">
                <a:solidFill>
                  <a:schemeClr val="tx1"/>
                </a:solidFill>
              </a:rPr>
              <a:t>aritmij</a:t>
            </a:r>
            <a:endParaRPr lang="en-US" dirty="0">
              <a:solidFill>
                <a:schemeClr val="tx1"/>
              </a:solidFill>
              <a:cs typeface="Calibri"/>
            </a:endParaRPr>
          </a:p>
        </p:txBody>
      </p:sp>
      <p:sp>
        <p:nvSpPr>
          <p:cNvPr id="5" name="Rectangle 4"/>
          <p:cNvSpPr/>
          <p:nvPr/>
        </p:nvSpPr>
        <p:spPr>
          <a:xfrm>
            <a:off x="3312559" y="6071960"/>
            <a:ext cx="5656715" cy="230832"/>
          </a:xfrm>
          <a:prstGeom prst="rect">
            <a:avLst/>
          </a:prstGeom>
        </p:spPr>
        <p:txBody>
          <a:bodyPr wrap="square" lIns="91440" tIns="45720" rIns="91440" bIns="45720" rtlCol="0" anchor="t">
            <a:spAutoFit/>
          </a:bodyPr>
          <a:lstStyle/>
          <a:p>
            <a:pPr algn="ctr"/>
            <a:r>
              <a:rPr lang="en-US" sz="900" dirty="0">
                <a:solidFill>
                  <a:prstClr val="black"/>
                </a:solidFill>
              </a:rPr>
              <a:t>Source: </a:t>
            </a:r>
            <a:r>
              <a:rPr lang="en-US" sz="900" dirty="0">
                <a:solidFill>
                  <a:prstClr val="black"/>
                </a:solidFill>
                <a:hlinkClick r:id="rId2">
                  <a:extLst>
                    <a:ext uri="{A12FA001-AC4F-418D-AE19-62706E023703}">
                      <ahyp:hlinkClr xmlns="" xmlns:ahyp="http://schemas.microsoft.com/office/drawing/2018/hyperlinkcolor" xmlns:lc="http://schemas.openxmlformats.org/drawingml/2006/lockedCanvas" val="tx"/>
                    </a:ext>
                  </a:extLst>
                </a:hlinkClick>
              </a:rPr>
              <a:t>https://www.carolinaheartandleg.com/wp-content/uploads/2018/04/ARRHYTHMIA.jpg </a:t>
            </a:r>
            <a:r>
              <a:rPr lang="sr" sz="900" dirty="0"/>
              <a:t>  </a:t>
            </a:r>
            <a:endParaRPr lang="en-US" sz="900" dirty="0">
              <a:cs typeface="Calibri"/>
            </a:endParaRPr>
          </a:p>
        </p:txBody>
      </p:sp>
      <p:pic>
        <p:nvPicPr>
          <p:cNvPr id="6" name="Picture 5" descr="Diagram&#10;&#10;Description automatically generated">
            <a:extLst>
              <a:ext uri="{FF2B5EF4-FFF2-40B4-BE49-F238E27FC236}">
                <a16:creationId xmlns:a16="http://schemas.microsoft.com/office/drawing/2014/main" id="{8D1AD840-C10C-6969-2B0C-4AD0D40C03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2521" y="766436"/>
            <a:ext cx="7616793" cy="4944567"/>
          </a:xfrm>
          <a:prstGeom prst="rect">
            <a:avLst/>
          </a:prstGeom>
        </p:spPr>
      </p:pic>
    </p:spTree>
    <p:extLst>
      <p:ext uri="{BB962C8B-B14F-4D97-AF65-F5344CB8AC3E}">
        <p14:creationId xmlns:p14="http://schemas.microsoft.com/office/powerpoint/2010/main" val="1992643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r>
              <a:rPr lang="en-US" sz="3100" b="1" dirty="0" err="1">
                <a:solidFill>
                  <a:schemeClr val="tx1"/>
                </a:solidFill>
              </a:rPr>
              <a:t>Epidemiologija</a:t>
            </a:r>
            <a:r>
              <a:rPr lang="en-US" sz="3100" b="1" dirty="0">
                <a:solidFill>
                  <a:schemeClr val="tx1"/>
                </a:solidFill>
              </a:rPr>
              <a:t> KVB </a:t>
            </a:r>
            <a:r>
              <a:rPr lang="en-US" sz="3100" b="1" dirty="0" err="1">
                <a:solidFill>
                  <a:schemeClr val="tx1"/>
                </a:solidFill>
              </a:rPr>
              <a:t>povezanih</a:t>
            </a:r>
            <a:r>
              <a:rPr lang="en-US" sz="3100" b="1" dirty="0">
                <a:solidFill>
                  <a:schemeClr val="tx1"/>
                </a:solidFill>
              </a:rPr>
              <a:t> </a:t>
            </a:r>
            <a:r>
              <a:rPr lang="en-US" sz="3100" b="1" dirty="0" err="1">
                <a:solidFill>
                  <a:schemeClr val="tx1"/>
                </a:solidFill>
              </a:rPr>
              <a:t>sa</a:t>
            </a:r>
            <a:r>
              <a:rPr lang="en-US" sz="3100" b="1" dirty="0">
                <a:solidFill>
                  <a:schemeClr val="tx1"/>
                </a:solidFill>
              </a:rPr>
              <a:t> </a:t>
            </a:r>
            <a:r>
              <a:rPr lang="en-US" sz="3100" b="1" dirty="0" err="1">
                <a:solidFill>
                  <a:schemeClr val="tx1"/>
                </a:solidFill>
              </a:rPr>
              <a:t>temperaturom</a:t>
            </a:r>
            <a:r>
              <a:rPr lang="en-US" sz="3100" b="1" dirty="0">
                <a:solidFill>
                  <a:schemeClr val="tx1"/>
                </a:solidFill>
              </a:rPr>
              <a:t>: </a:t>
            </a:r>
            <a:r>
              <a:rPr lang="en-US" sz="3100" b="1" dirty="0" err="1">
                <a:solidFill>
                  <a:schemeClr val="tx1"/>
                </a:solidFill>
              </a:rPr>
              <a:t>Udar</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286305" y="2751825"/>
            <a:ext cx="4924049" cy="2087593"/>
          </a:xfrm>
        </p:spPr>
        <p:txBody>
          <a:bodyPr vert="horz" lIns="91440" tIns="45720" rIns="91440" bIns="45720" rtlCol="0" anchor="t">
            <a:noAutofit/>
          </a:bodyPr>
          <a:lstStyle/>
          <a:p>
            <a:pPr marL="0" indent="0" algn="just">
              <a:buNone/>
            </a:pPr>
            <a:r>
              <a:rPr lang="en-US" sz="2000" dirty="0" err="1"/>
              <a:t>Što</a:t>
            </a:r>
            <a:r>
              <a:rPr lang="en-US" sz="2000" dirty="0"/>
              <a:t> se </a:t>
            </a:r>
            <a:r>
              <a:rPr lang="en-US" sz="2000" dirty="0" err="1"/>
              <a:t>tiče</a:t>
            </a:r>
            <a:r>
              <a:rPr lang="en-US" sz="2000" dirty="0"/>
              <a:t> </a:t>
            </a:r>
            <a:r>
              <a:rPr lang="en-US" sz="2000" b="1" dirty="0" err="1"/>
              <a:t>incidencije</a:t>
            </a:r>
            <a:r>
              <a:rPr lang="en-US" sz="2000" b="1" dirty="0"/>
              <a:t> </a:t>
            </a:r>
            <a:r>
              <a:rPr lang="en-US" sz="2000" b="1" dirty="0" err="1"/>
              <a:t>moždanog</a:t>
            </a:r>
            <a:r>
              <a:rPr lang="en-US" sz="2000" b="1" dirty="0"/>
              <a:t> </a:t>
            </a:r>
            <a:r>
              <a:rPr lang="en-US" sz="2000" b="1" dirty="0" err="1"/>
              <a:t>udara</a:t>
            </a:r>
            <a:r>
              <a:rPr lang="en-US" sz="2000" dirty="0"/>
              <a:t>, </a:t>
            </a:r>
            <a:r>
              <a:rPr lang="en-US" sz="2000" dirty="0" err="1"/>
              <a:t>nije</a:t>
            </a:r>
            <a:r>
              <a:rPr lang="en-US" sz="2000" dirty="0"/>
              <a:t> </a:t>
            </a:r>
            <a:r>
              <a:rPr lang="en-US" sz="2000" dirty="0" err="1"/>
              <a:t>pronađena</a:t>
            </a:r>
            <a:r>
              <a:rPr lang="en-US" sz="2000" dirty="0"/>
              <a:t> </a:t>
            </a:r>
            <a:r>
              <a:rPr lang="en-US" sz="2000" dirty="0" err="1"/>
              <a:t>povezanost</a:t>
            </a:r>
            <a:r>
              <a:rPr lang="en-US" sz="2000" dirty="0"/>
              <a:t> </a:t>
            </a:r>
            <a:r>
              <a:rPr lang="en-US" sz="2000" dirty="0" err="1"/>
              <a:t>između</a:t>
            </a:r>
            <a:r>
              <a:rPr lang="en-US" sz="2000" dirty="0"/>
              <a:t> </a:t>
            </a:r>
            <a:r>
              <a:rPr lang="en-US" sz="2000" dirty="0" err="1"/>
              <a:t>visokih</a:t>
            </a:r>
            <a:r>
              <a:rPr lang="en-US" sz="2000" dirty="0"/>
              <a:t> </a:t>
            </a:r>
            <a:r>
              <a:rPr lang="en-US" sz="2000" dirty="0" err="1"/>
              <a:t>temperatura</a:t>
            </a:r>
            <a:r>
              <a:rPr lang="en-US" sz="2000" dirty="0"/>
              <a:t> </a:t>
            </a:r>
            <a:r>
              <a:rPr lang="en-US" sz="2000" dirty="0" err="1"/>
              <a:t>i</a:t>
            </a:r>
            <a:r>
              <a:rPr lang="en-US" sz="2000" dirty="0"/>
              <a:t> </a:t>
            </a:r>
            <a:r>
              <a:rPr lang="en-US" sz="2000" dirty="0" err="1"/>
              <a:t>moždanog</a:t>
            </a:r>
            <a:r>
              <a:rPr lang="en-US" sz="2000" dirty="0"/>
              <a:t> </a:t>
            </a:r>
            <a:r>
              <a:rPr lang="en-US" sz="2000" dirty="0" err="1"/>
              <a:t>udara</a:t>
            </a:r>
            <a:r>
              <a:rPr lang="en-US" sz="2000" dirty="0"/>
              <a:t> u meta-</a:t>
            </a:r>
            <a:r>
              <a:rPr lang="en-US" sz="2000" dirty="0" err="1"/>
              <a:t>analizi</a:t>
            </a:r>
            <a:r>
              <a:rPr lang="en-US" sz="2000" dirty="0"/>
              <a:t> 20 </a:t>
            </a:r>
            <a:r>
              <a:rPr lang="en-US" sz="2000" dirty="0" err="1"/>
              <a:t>studija</a:t>
            </a:r>
            <a:r>
              <a:rPr lang="en-US" sz="2000" dirty="0"/>
              <a:t>, </a:t>
            </a:r>
            <a:r>
              <a:rPr lang="en-US" sz="2000" dirty="0" err="1"/>
              <a:t>dok</a:t>
            </a:r>
            <a:r>
              <a:rPr lang="en-US" sz="2000" dirty="0"/>
              <a:t> </a:t>
            </a:r>
            <a:r>
              <a:rPr lang="en-US" sz="2000" dirty="0" err="1"/>
              <a:t>su</a:t>
            </a:r>
            <a:r>
              <a:rPr lang="en-US" sz="2000" dirty="0"/>
              <a:t> </a:t>
            </a:r>
            <a:r>
              <a:rPr lang="en-US" sz="2000" dirty="0" err="1"/>
              <a:t>niske</a:t>
            </a:r>
            <a:r>
              <a:rPr lang="en-US" sz="2000" dirty="0"/>
              <a:t> temperature </a:t>
            </a:r>
            <a:r>
              <a:rPr lang="en-US" sz="2000" dirty="0" err="1"/>
              <a:t>povećale</a:t>
            </a:r>
            <a:r>
              <a:rPr lang="en-US" sz="2000" dirty="0"/>
              <a:t> </a:t>
            </a:r>
            <a:r>
              <a:rPr lang="en-US" sz="2000" dirty="0" err="1"/>
              <a:t>rizik</a:t>
            </a:r>
            <a:r>
              <a:rPr lang="en-US" sz="2000" dirty="0"/>
              <a:t> od </a:t>
            </a:r>
            <a:r>
              <a:rPr lang="en-US" sz="2000" dirty="0" err="1"/>
              <a:t>moždanog</a:t>
            </a:r>
            <a:r>
              <a:rPr lang="en-US" sz="2000" dirty="0"/>
              <a:t> </a:t>
            </a:r>
            <a:r>
              <a:rPr lang="en-US" sz="2000" dirty="0" err="1"/>
              <a:t>udara</a:t>
            </a:r>
            <a:r>
              <a:rPr lang="en-US" sz="2000" dirty="0"/>
              <a:t> </a:t>
            </a:r>
            <a:r>
              <a:rPr lang="en-US" sz="2000" dirty="0" err="1"/>
              <a:t>za</a:t>
            </a:r>
            <a:r>
              <a:rPr lang="en-US" sz="2000" dirty="0"/>
              <a:t> 0,9</a:t>
            </a:r>
            <a:r>
              <a:rPr lang="en-US" sz="2000" dirty="0" smtClean="0"/>
              <a:t>%.</a:t>
            </a:r>
            <a:endParaRPr lang="en-US" dirty="0">
              <a:solidFill>
                <a:schemeClr val="tx1"/>
              </a:solidFill>
              <a:cs typeface="Calibri"/>
            </a:endParaRPr>
          </a:p>
        </p:txBody>
      </p:sp>
      <p:sp>
        <p:nvSpPr>
          <p:cNvPr id="5" name="Rectangle 4"/>
          <p:cNvSpPr/>
          <p:nvPr/>
        </p:nvSpPr>
        <p:spPr>
          <a:xfrm>
            <a:off x="6764213" y="5986014"/>
            <a:ext cx="5656715" cy="230832"/>
          </a:xfrm>
          <a:prstGeom prst="rect">
            <a:avLst/>
          </a:prstGeom>
        </p:spPr>
        <p:txBody>
          <a:bodyPr wrap="square" lIns="91440" tIns="45720" rIns="91440" bIns="45720" rtlCol="0" anchor="t">
            <a:spAutoFit/>
          </a:bodyPr>
          <a:lstStyle/>
          <a:p>
            <a:pPr algn="ctr" rtl="0"/>
            <a:r>
              <a:rPr lang="sr" sz="900" dirty="0"/>
              <a:t>Source: </a:t>
            </a:r>
            <a:r>
              <a:rPr lang="sr" sz="900" dirty="0">
                <a:hlinkClick r:id="rId2">
                  <a:extLst>
                    <a:ext uri="{A12FA001-AC4F-418D-AE19-62706E023703}">
                      <ahyp:hlinkClr xmlns:ahyp="http://schemas.microsoft.com/office/drawing/2018/hyperlinkcolor" xmlns="" val="tx"/>
                    </a:ext>
                  </a:extLst>
                </a:hlinkClick>
              </a:rPr>
              <a:t>https://www.express.co.uk/life-style/health/852809/heart-disease-flu-cold-winter</a:t>
            </a:r>
            <a:r>
              <a:rPr lang="sr" sz="900" dirty="0"/>
              <a:t> </a:t>
            </a:r>
            <a:endParaRPr lang="en-US" sz="900" dirty="0">
              <a:cs typeface="Calibri"/>
            </a:endParaRPr>
          </a:p>
        </p:txBody>
      </p:sp>
      <p:pic>
        <p:nvPicPr>
          <p:cNvPr id="6" name="Picture 5">
            <a:extLst>
              <a:ext uri="{FF2B5EF4-FFF2-40B4-BE49-F238E27FC236}">
                <a16:creationId xmlns:a16="http://schemas.microsoft.com/office/drawing/2014/main" id="{6E0B42AF-7D18-5B55-6EC7-42C0D1C3EC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8425" y="1030358"/>
            <a:ext cx="6740906" cy="3998842"/>
          </a:xfrm>
          <a:prstGeom prst="rect">
            <a:avLst/>
          </a:prstGeom>
        </p:spPr>
      </p:pic>
    </p:spTree>
    <p:extLst>
      <p:ext uri="{BB962C8B-B14F-4D97-AF65-F5344CB8AC3E}">
        <p14:creationId xmlns:p14="http://schemas.microsoft.com/office/powerpoint/2010/main" val="2994710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r>
              <a:rPr lang="en-US" sz="3100" b="1" dirty="0" err="1">
                <a:solidFill>
                  <a:schemeClr val="tx1"/>
                </a:solidFill>
              </a:rPr>
              <a:t>Uticaj</a:t>
            </a:r>
            <a:r>
              <a:rPr lang="en-US" sz="3100" b="1" dirty="0">
                <a:solidFill>
                  <a:schemeClr val="tx1"/>
                </a:solidFill>
              </a:rPr>
              <a:t> </a:t>
            </a:r>
            <a:r>
              <a:rPr lang="en-US" sz="3100" b="1" dirty="0" err="1">
                <a:solidFill>
                  <a:schemeClr val="tx1"/>
                </a:solidFill>
              </a:rPr>
              <a:t>toplotnih</a:t>
            </a:r>
            <a:r>
              <a:rPr lang="en-US" sz="3100" b="1" dirty="0">
                <a:solidFill>
                  <a:schemeClr val="tx1"/>
                </a:solidFill>
              </a:rPr>
              <a:t> </a:t>
            </a:r>
            <a:r>
              <a:rPr lang="en-US" sz="3100" b="1" dirty="0" err="1">
                <a:solidFill>
                  <a:schemeClr val="tx1"/>
                </a:solidFill>
              </a:rPr>
              <a:t>talasa</a:t>
            </a:r>
            <a:r>
              <a:rPr lang="en-US" sz="3100" b="1" dirty="0">
                <a:solidFill>
                  <a:schemeClr val="tx1"/>
                </a:solidFill>
              </a:rPr>
              <a:t> </a:t>
            </a:r>
            <a:r>
              <a:rPr lang="en-US" sz="3100" b="1" dirty="0" err="1">
                <a:solidFill>
                  <a:schemeClr val="tx1"/>
                </a:solidFill>
              </a:rPr>
              <a:t>i</a:t>
            </a:r>
            <a:r>
              <a:rPr lang="en-US" sz="3100" b="1" dirty="0">
                <a:solidFill>
                  <a:schemeClr val="tx1"/>
                </a:solidFill>
              </a:rPr>
              <a:t> </a:t>
            </a:r>
            <a:r>
              <a:rPr lang="en-US" sz="3100" b="1" dirty="0" err="1">
                <a:solidFill>
                  <a:schemeClr val="tx1"/>
                </a:solidFill>
              </a:rPr>
              <a:t>hladnoće</a:t>
            </a:r>
            <a:r>
              <a:rPr lang="en-US" sz="3100" b="1" dirty="0">
                <a:solidFill>
                  <a:schemeClr val="tx1"/>
                </a:solidFill>
              </a:rPr>
              <a:t> </a:t>
            </a:r>
            <a:r>
              <a:rPr lang="en-US" sz="3100" b="1" dirty="0" err="1">
                <a:solidFill>
                  <a:schemeClr val="tx1"/>
                </a:solidFill>
              </a:rPr>
              <a:t>na</a:t>
            </a:r>
            <a:r>
              <a:rPr lang="en-US" sz="3100" b="1" dirty="0">
                <a:solidFill>
                  <a:schemeClr val="tx1"/>
                </a:solidFill>
              </a:rPr>
              <a:t> KVB</a:t>
            </a:r>
            <a:endParaRPr lang="en-US" dirty="0">
              <a:solidFill>
                <a:schemeClr val="tx1"/>
              </a:solidFill>
              <a:cs typeface="Calibri"/>
            </a:endParaRPr>
          </a:p>
        </p:txBody>
      </p:sp>
      <p:sp>
        <p:nvSpPr>
          <p:cNvPr id="5" name="Rectangle 4"/>
          <p:cNvSpPr/>
          <p:nvPr/>
        </p:nvSpPr>
        <p:spPr>
          <a:xfrm>
            <a:off x="0" y="5605462"/>
            <a:ext cx="5656715" cy="1061829"/>
          </a:xfrm>
          <a:prstGeom prst="rect">
            <a:avLst/>
          </a:prstGeom>
        </p:spPr>
        <p:txBody>
          <a:bodyPr wrap="square" lIns="91440" tIns="45720" rIns="91440" bIns="45720" rtlCol="0" anchor="t">
            <a:spAutoFit/>
          </a:bodyPr>
          <a:lstStyle/>
          <a:p>
            <a:pPr algn="ctr"/>
            <a:r>
              <a:rPr lang="en-US" sz="900" dirty="0"/>
              <a:t>Ova </a:t>
            </a:r>
            <a:r>
              <a:rPr lang="en-US" sz="900" dirty="0" err="1"/>
              <a:t>cifra</a:t>
            </a:r>
            <a:r>
              <a:rPr lang="en-US" sz="900" dirty="0"/>
              <a:t> </a:t>
            </a:r>
            <a:r>
              <a:rPr lang="en-US" sz="900" dirty="0" err="1"/>
              <a:t>pokazuje</a:t>
            </a:r>
            <a:r>
              <a:rPr lang="en-US" sz="900" dirty="0"/>
              <a:t> </a:t>
            </a:r>
            <a:r>
              <a:rPr lang="en-US" sz="900" dirty="0" err="1"/>
              <a:t>godišnje</a:t>
            </a:r>
            <a:r>
              <a:rPr lang="en-US" sz="900" dirty="0"/>
              <a:t> </a:t>
            </a:r>
            <a:r>
              <a:rPr lang="en-US" sz="900" dirty="0" err="1"/>
              <a:t>stope</a:t>
            </a:r>
            <a:r>
              <a:rPr lang="en-US" sz="900" dirty="0"/>
              <a:t> </a:t>
            </a:r>
            <a:r>
              <a:rPr lang="en-US" sz="900" dirty="0" err="1"/>
              <a:t>smrti</a:t>
            </a:r>
            <a:r>
              <a:rPr lang="en-US" sz="900" dirty="0"/>
              <a:t> </a:t>
            </a:r>
            <a:r>
              <a:rPr lang="en-US" sz="900" dirty="0" err="1"/>
              <a:t>koje</a:t>
            </a:r>
            <a:r>
              <a:rPr lang="en-US" sz="900" dirty="0"/>
              <a:t> </a:t>
            </a:r>
            <a:r>
              <a:rPr lang="en-US" sz="900" dirty="0" err="1"/>
              <a:t>su</a:t>
            </a:r>
            <a:r>
              <a:rPr lang="en-US" sz="900" dirty="0"/>
              <a:t> </a:t>
            </a:r>
            <a:r>
              <a:rPr lang="en-US" sz="900" dirty="0" err="1"/>
              <a:t>medicinski</a:t>
            </a:r>
            <a:r>
              <a:rPr lang="en-US" sz="900" dirty="0"/>
              <a:t> </a:t>
            </a:r>
            <a:r>
              <a:rPr lang="en-US" sz="900" dirty="0" err="1"/>
              <a:t>stručnjaci</a:t>
            </a:r>
            <a:r>
              <a:rPr lang="en-US" sz="900" dirty="0"/>
              <a:t> u 50 </a:t>
            </a:r>
            <a:r>
              <a:rPr lang="en-US" sz="900" dirty="0" err="1"/>
              <a:t>država</a:t>
            </a:r>
            <a:r>
              <a:rPr lang="en-US" sz="900" dirty="0"/>
              <a:t> </a:t>
            </a:r>
            <a:r>
              <a:rPr lang="en-US" sz="900" dirty="0" err="1"/>
              <a:t>i</a:t>
            </a:r>
            <a:r>
              <a:rPr lang="en-US" sz="900" dirty="0"/>
              <a:t> </a:t>
            </a:r>
            <a:r>
              <a:rPr lang="en-US" sz="900" dirty="0" err="1"/>
              <a:t>okruga</a:t>
            </a:r>
            <a:r>
              <a:rPr lang="en-US" sz="900" dirty="0"/>
              <a:t> </a:t>
            </a:r>
            <a:r>
              <a:rPr lang="en-US" sz="900" dirty="0" err="1"/>
              <a:t>Kolumbija</a:t>
            </a:r>
            <a:r>
              <a:rPr lang="en-US" sz="900" dirty="0"/>
              <a:t> </a:t>
            </a:r>
            <a:r>
              <a:rPr lang="en-US" sz="900" dirty="0" err="1"/>
              <a:t>klasifikovali</a:t>
            </a:r>
            <a:r>
              <a:rPr lang="en-US" sz="900" dirty="0"/>
              <a:t> </a:t>
            </a:r>
            <a:r>
              <a:rPr lang="en-US" sz="900" dirty="0" err="1"/>
              <a:t>kao</a:t>
            </a:r>
            <a:r>
              <a:rPr lang="en-US" sz="900" dirty="0"/>
              <a:t> „</a:t>
            </a:r>
            <a:r>
              <a:rPr lang="en-US" sz="900" dirty="0" err="1"/>
              <a:t>povezani</a:t>
            </a:r>
            <a:r>
              <a:rPr lang="en-US" sz="900" dirty="0"/>
              <a:t> </a:t>
            </a:r>
            <a:r>
              <a:rPr lang="en-US" sz="900" dirty="0" err="1"/>
              <a:t>sa</a:t>
            </a:r>
            <a:r>
              <a:rPr lang="en-US" sz="900" dirty="0"/>
              <a:t> </a:t>
            </a:r>
            <a:r>
              <a:rPr lang="en-US" sz="900" dirty="0" err="1"/>
              <a:t>toplotom</a:t>
            </a:r>
            <a:r>
              <a:rPr lang="en-US" sz="900" dirty="0"/>
              <a:t>“. </a:t>
            </a:r>
            <a:r>
              <a:rPr lang="en-US" sz="900" dirty="0" err="1"/>
              <a:t>Narandžasta</a:t>
            </a:r>
            <a:r>
              <a:rPr lang="en-US" sz="900" dirty="0"/>
              <a:t> </a:t>
            </a:r>
            <a:r>
              <a:rPr lang="en-US" sz="900" dirty="0" err="1"/>
              <a:t>linija</a:t>
            </a:r>
            <a:r>
              <a:rPr lang="en-US" sz="900" dirty="0"/>
              <a:t> </a:t>
            </a:r>
            <a:r>
              <a:rPr lang="en-US" sz="900" dirty="0" err="1"/>
              <a:t>pokazuje</a:t>
            </a:r>
            <a:r>
              <a:rPr lang="en-US" sz="900" dirty="0"/>
              <a:t> </a:t>
            </a:r>
            <a:r>
              <a:rPr lang="en-US" sz="900" dirty="0" err="1"/>
              <a:t>smrti</a:t>
            </a:r>
            <a:r>
              <a:rPr lang="en-US" sz="900" dirty="0"/>
              <a:t> </a:t>
            </a:r>
            <a:r>
              <a:rPr lang="en-US" sz="900" dirty="0" err="1"/>
              <a:t>za</a:t>
            </a:r>
            <a:r>
              <a:rPr lang="en-US" sz="900" dirty="0"/>
              <a:t> </a:t>
            </a:r>
            <a:r>
              <a:rPr lang="en-US" sz="900" dirty="0" err="1"/>
              <a:t>koje</a:t>
            </a:r>
            <a:r>
              <a:rPr lang="en-US" sz="900" dirty="0"/>
              <a:t> je </a:t>
            </a:r>
            <a:r>
              <a:rPr lang="en-US" sz="900" dirty="0" err="1"/>
              <a:t>toplota</a:t>
            </a:r>
            <a:r>
              <a:rPr lang="en-US" sz="900" dirty="0"/>
              <a:t> </a:t>
            </a:r>
            <a:r>
              <a:rPr lang="en-US" sz="900" dirty="0" err="1"/>
              <a:t>navedena</a:t>
            </a:r>
            <a:r>
              <a:rPr lang="en-US" sz="900" dirty="0"/>
              <a:t> </a:t>
            </a:r>
            <a:r>
              <a:rPr lang="en-US" sz="900" dirty="0" err="1"/>
              <a:t>kao</a:t>
            </a:r>
            <a:r>
              <a:rPr lang="en-US" sz="900" dirty="0"/>
              <a:t> </a:t>
            </a:r>
            <a:r>
              <a:rPr lang="en-US" sz="900" dirty="0" err="1"/>
              <a:t>glavni</a:t>
            </a:r>
            <a:r>
              <a:rPr lang="en-US" sz="900" dirty="0"/>
              <a:t> (</a:t>
            </a:r>
            <a:r>
              <a:rPr lang="en-US" sz="900" dirty="0" err="1"/>
              <a:t>osnovni</a:t>
            </a:r>
            <a:r>
              <a:rPr lang="en-US" sz="900" dirty="0"/>
              <a:t>) uzrok.* </a:t>
            </a:r>
            <a:r>
              <a:rPr lang="en-US" sz="900" dirty="0" err="1"/>
              <a:t>Plava</a:t>
            </a:r>
            <a:r>
              <a:rPr lang="en-US" sz="900" dirty="0"/>
              <a:t> </a:t>
            </a:r>
            <a:r>
              <a:rPr lang="en-US" sz="900" dirty="0" err="1"/>
              <a:t>linija</a:t>
            </a:r>
            <a:r>
              <a:rPr lang="en-US" sz="900" dirty="0"/>
              <a:t> </a:t>
            </a:r>
            <a:r>
              <a:rPr lang="en-US" sz="900" dirty="0" err="1"/>
              <a:t>prikazuje</a:t>
            </a:r>
            <a:r>
              <a:rPr lang="en-US" sz="900" dirty="0"/>
              <a:t> </a:t>
            </a:r>
            <a:r>
              <a:rPr lang="en-US" sz="900" dirty="0" err="1"/>
              <a:t>smrti</a:t>
            </a:r>
            <a:r>
              <a:rPr lang="en-US" sz="900" dirty="0"/>
              <a:t> </a:t>
            </a:r>
            <a:r>
              <a:rPr lang="en-US" sz="900" dirty="0" err="1"/>
              <a:t>za</a:t>
            </a:r>
            <a:r>
              <a:rPr lang="en-US" sz="900" dirty="0"/>
              <a:t> </a:t>
            </a:r>
            <a:r>
              <a:rPr lang="en-US" sz="900" dirty="0" err="1"/>
              <a:t>koje</a:t>
            </a:r>
            <a:r>
              <a:rPr lang="en-US" sz="900" dirty="0"/>
              <a:t> je </a:t>
            </a:r>
            <a:r>
              <a:rPr lang="en-US" sz="900" dirty="0" err="1"/>
              <a:t>toplota</a:t>
            </a:r>
            <a:r>
              <a:rPr lang="en-US" sz="900" dirty="0"/>
              <a:t> </a:t>
            </a:r>
            <a:r>
              <a:rPr lang="en-US" sz="900" dirty="0" err="1"/>
              <a:t>navedena</a:t>
            </a:r>
            <a:r>
              <a:rPr lang="en-US" sz="900" dirty="0"/>
              <a:t> </a:t>
            </a:r>
            <a:r>
              <a:rPr lang="en-US" sz="900" dirty="0" err="1"/>
              <a:t>ili</a:t>
            </a:r>
            <a:r>
              <a:rPr lang="en-US" sz="900" dirty="0"/>
              <a:t> </a:t>
            </a:r>
            <a:r>
              <a:rPr lang="en-US" sz="900" dirty="0" err="1"/>
              <a:t>kao</a:t>
            </a:r>
            <a:r>
              <a:rPr lang="en-US" sz="900" dirty="0"/>
              <a:t> </a:t>
            </a:r>
            <a:r>
              <a:rPr lang="en-US" sz="900" dirty="0" err="1"/>
              <a:t>osnovni</a:t>
            </a:r>
            <a:r>
              <a:rPr lang="en-US" sz="900" dirty="0"/>
              <a:t> </a:t>
            </a:r>
            <a:r>
              <a:rPr lang="en-US" sz="900" dirty="0" err="1"/>
              <a:t>ili</a:t>
            </a:r>
            <a:r>
              <a:rPr lang="en-US" sz="900" dirty="0"/>
              <a:t> </a:t>
            </a:r>
            <a:r>
              <a:rPr lang="en-US" sz="900" dirty="0" err="1"/>
              <a:t>doprinoseći</a:t>
            </a:r>
            <a:r>
              <a:rPr lang="en-US" sz="900" dirty="0"/>
              <a:t> </a:t>
            </a:r>
            <a:r>
              <a:rPr lang="en-US" sz="900" dirty="0" err="1"/>
              <a:t>uzrok</a:t>
            </a:r>
            <a:r>
              <a:rPr lang="en-US" sz="900" dirty="0"/>
              <a:t> </a:t>
            </a:r>
            <a:r>
              <a:rPr lang="en-US" sz="900" dirty="0" err="1"/>
              <a:t>smrti</a:t>
            </a:r>
            <a:r>
              <a:rPr lang="en-US" sz="900" dirty="0"/>
              <a:t> </a:t>
            </a:r>
            <a:r>
              <a:rPr lang="en-US" sz="900" dirty="0" err="1"/>
              <a:t>tokom</a:t>
            </a:r>
            <a:r>
              <a:rPr lang="en-US" sz="900" dirty="0"/>
              <a:t> </a:t>
            </a:r>
            <a:r>
              <a:rPr lang="en-US" sz="900" dirty="0" err="1"/>
              <a:t>meseci</a:t>
            </a:r>
            <a:r>
              <a:rPr lang="en-US" sz="900" dirty="0"/>
              <a:t> od </a:t>
            </a:r>
            <a:r>
              <a:rPr lang="en-US" sz="900" dirty="0" err="1"/>
              <a:t>maja</a:t>
            </a:r>
            <a:r>
              <a:rPr lang="en-US" sz="900" dirty="0"/>
              <a:t> do </a:t>
            </a:r>
            <a:r>
              <a:rPr lang="en-US" sz="900" dirty="0" err="1"/>
              <a:t>septembra</a:t>
            </a:r>
            <a:r>
              <a:rPr lang="en-US" sz="900" dirty="0"/>
              <a:t>, </a:t>
            </a:r>
            <a:r>
              <a:rPr lang="en-US" sz="900" dirty="0" err="1"/>
              <a:t>na</a:t>
            </a:r>
            <a:r>
              <a:rPr lang="en-US" sz="900" dirty="0"/>
              <a:t> </a:t>
            </a:r>
            <a:r>
              <a:rPr lang="en-US" sz="900" dirty="0" err="1"/>
              <a:t>osnovu</a:t>
            </a:r>
            <a:r>
              <a:rPr lang="en-US" sz="900" dirty="0"/>
              <a:t> </a:t>
            </a:r>
            <a:r>
              <a:rPr lang="en-US" sz="900" dirty="0" err="1"/>
              <a:t>šireg</a:t>
            </a:r>
            <a:r>
              <a:rPr lang="en-US" sz="900" dirty="0"/>
              <a:t> </a:t>
            </a:r>
            <a:r>
              <a:rPr lang="en-US" sz="900" dirty="0" err="1"/>
              <a:t>skup</a:t>
            </a:r>
            <a:r>
              <a:rPr lang="en-US" sz="900" dirty="0"/>
              <a:t> </a:t>
            </a:r>
            <a:r>
              <a:rPr lang="en-US" sz="900" dirty="0" err="1"/>
              <a:t>podataka</a:t>
            </a:r>
            <a:r>
              <a:rPr lang="en-US" sz="900" dirty="0"/>
              <a:t> </a:t>
            </a:r>
            <a:r>
              <a:rPr lang="en-US" sz="900" dirty="0" err="1"/>
              <a:t>koji</a:t>
            </a:r>
            <a:r>
              <a:rPr lang="en-US" sz="900" dirty="0"/>
              <a:t> je </a:t>
            </a:r>
            <a:r>
              <a:rPr lang="en-US" sz="900" dirty="0" err="1"/>
              <a:t>postao</a:t>
            </a:r>
            <a:r>
              <a:rPr lang="en-US" sz="900" dirty="0"/>
              <a:t> </a:t>
            </a:r>
            <a:r>
              <a:rPr lang="en-US" sz="900" dirty="0" err="1"/>
              <a:t>dostupan</a:t>
            </a:r>
            <a:r>
              <a:rPr lang="en-US" sz="900" dirty="0"/>
              <a:t> 1999. </a:t>
            </a:r>
            <a:r>
              <a:rPr lang="en-US" sz="900" dirty="0" err="1"/>
              <a:t>godine</a:t>
            </a:r>
            <a:r>
              <a:rPr lang="en-US" sz="900" dirty="0"/>
              <a:t>.</a:t>
            </a:r>
          </a:p>
          <a:p>
            <a:pPr algn="ctr"/>
            <a:r>
              <a:rPr lang="en-US" sz="900" dirty="0" err="1"/>
              <a:t>Izvor</a:t>
            </a:r>
            <a:r>
              <a:rPr lang="en-US" sz="900" dirty="0"/>
              <a:t>: </a:t>
            </a:r>
            <a:r>
              <a:rPr lang="en-US" sz="900" dirty="0">
                <a:hlinkClick r:id="rId2"/>
              </a:rPr>
              <a:t>https://</a:t>
            </a:r>
            <a:r>
              <a:rPr lang="en-US" sz="900" dirty="0" smtClean="0">
                <a:hlinkClick r:id="rId2"/>
              </a:rPr>
              <a:t>www.epa.gov/climate-indicators/climate-change-indicators-heat-related-deaths</a:t>
            </a:r>
            <a:endParaRPr lang="en-US" sz="900" dirty="0" smtClean="0"/>
          </a:p>
          <a:p>
            <a:pPr algn="ctr"/>
            <a:r>
              <a:rPr lang="en-US" sz="900" dirty="0"/>
              <a:t> </a:t>
            </a:r>
            <a:endParaRPr lang="en-US" sz="900" dirty="0" smtClean="0"/>
          </a:p>
          <a:p>
            <a:pPr algn="ctr"/>
            <a:endParaRPr lang="en-US" sz="900" dirty="0">
              <a:cs typeface="Calibri"/>
            </a:endParaRPr>
          </a:p>
        </p:txBody>
      </p:sp>
      <p:pic>
        <p:nvPicPr>
          <p:cNvPr id="6" name="Picture 5" descr="Chart, line chart&#10;&#10;Description automatically generated">
            <a:extLst>
              <a:ext uri="{FF2B5EF4-FFF2-40B4-BE49-F238E27FC236}">
                <a16:creationId xmlns:a16="http://schemas.microsoft.com/office/drawing/2014/main" id="{64D51399-43AC-7CA8-9B19-6ECC7B9F67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61" y="934775"/>
            <a:ext cx="5849216" cy="3687275"/>
          </a:xfrm>
          <a:prstGeom prst="rect">
            <a:avLst/>
          </a:prstGeom>
        </p:spPr>
      </p:pic>
      <p:pic>
        <p:nvPicPr>
          <p:cNvPr id="7" name="Picture 5" descr="Map&#10;&#10;Description automatically generated">
            <a:extLst>
              <a:ext uri="{FF2B5EF4-FFF2-40B4-BE49-F238E27FC236}">
                <a16:creationId xmlns:a16="http://schemas.microsoft.com/office/drawing/2014/main" id="{2F5ACE81-069A-13FE-B493-85B434C6B2B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b="-2823"/>
          <a:stretch/>
        </p:blipFill>
        <p:spPr>
          <a:xfrm>
            <a:off x="8238226" y="49494"/>
            <a:ext cx="3851105" cy="3761822"/>
          </a:xfrm>
          <a:prstGeom prst="rect">
            <a:avLst/>
          </a:prstGeom>
        </p:spPr>
      </p:pic>
      <p:pic>
        <p:nvPicPr>
          <p:cNvPr id="10" name="Picture 5" descr="Map&#10;&#10;Description automatically generated">
            <a:extLst>
              <a:ext uri="{FF2B5EF4-FFF2-40B4-BE49-F238E27FC236}">
                <a16:creationId xmlns:a16="http://schemas.microsoft.com/office/drawing/2014/main" id="{2F5ACE81-069A-13FE-B493-85B434C6B2B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5748" r="69266"/>
          <a:stretch/>
        </p:blipFill>
        <p:spPr>
          <a:xfrm>
            <a:off x="7526751" y="1390450"/>
            <a:ext cx="1155940" cy="866530"/>
          </a:xfrm>
          <a:prstGeom prst="rect">
            <a:avLst/>
          </a:prstGeom>
        </p:spPr>
      </p:pic>
      <p:pic>
        <p:nvPicPr>
          <p:cNvPr id="8" name="Picture 7" descr="Chart, histogram&#10;&#10;Description automatically generated">
            <a:extLst>
              <a:ext uri="{FF2B5EF4-FFF2-40B4-BE49-F238E27FC236}">
                <a16:creationId xmlns:a16="http://schemas.microsoft.com/office/drawing/2014/main" id="{E11AC9A7-9791-D4AE-8DA9-C539225735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05628" y="2854656"/>
            <a:ext cx="3603494" cy="3536572"/>
          </a:xfrm>
          <a:prstGeom prst="rect">
            <a:avLst/>
          </a:prstGeom>
        </p:spPr>
      </p:pic>
      <p:sp>
        <p:nvSpPr>
          <p:cNvPr id="9" name="Rectangle 4"/>
          <p:cNvSpPr/>
          <p:nvPr/>
        </p:nvSpPr>
        <p:spPr>
          <a:xfrm>
            <a:off x="7339807" y="6160396"/>
            <a:ext cx="4852194" cy="230832"/>
          </a:xfrm>
          <a:prstGeom prst="rect">
            <a:avLst/>
          </a:prstGeom>
        </p:spPr>
        <p:txBody>
          <a:bodyPr wrap="square" lIns="91440" tIns="45720" rIns="91440" bIns="45720" rtlCol="0" anchor="t">
            <a:spAutoFit/>
          </a:bodyPr>
          <a:lstStyle/>
          <a:p>
            <a:pPr algn="r"/>
            <a:r>
              <a:rPr lang="en-US" sz="800" dirty="0" err="1"/>
              <a:t>Izvor</a:t>
            </a:r>
            <a:r>
              <a:rPr lang="en-US" sz="800" dirty="0"/>
              <a:t>: </a:t>
            </a:r>
            <a:r>
              <a:rPr lang="en-US" sz="800" dirty="0" smtClean="0">
                <a:solidFill>
                  <a:prstClr val="black"/>
                </a:solidFill>
                <a:hlinkClick r:id="rId6">
                  <a:extLst>
                    <a:ext uri="{A12FA001-AC4F-418D-AE19-62706E023703}">
                      <ahyp:hlinkClr xmlns="" xmlns:ahyp="http://schemas.microsoft.com/office/drawing/2018/hyperlinkcolor" xmlns:lc="http://schemas.openxmlformats.org/drawingml/2006/lockedCanvas" val="tx"/>
                    </a:ext>
                  </a:extLst>
                </a:hlinkClick>
              </a:rPr>
              <a:t>https</a:t>
            </a:r>
            <a:r>
              <a:rPr lang="en-US" sz="800" dirty="0">
                <a:solidFill>
                  <a:prstClr val="black"/>
                </a:solidFill>
                <a:hlinkClick r:id="rId6">
                  <a:extLst>
                    <a:ext uri="{A12FA001-AC4F-418D-AE19-62706E023703}">
                      <ahyp:hlinkClr xmlns="" xmlns:ahyp="http://schemas.microsoft.com/office/drawing/2018/hyperlinkcolor" xmlns:lc="http://schemas.openxmlformats.org/drawingml/2006/lockedCanvas" val="tx"/>
                    </a:ext>
                  </a:extLst>
                </a:hlinkClick>
              </a:rPr>
              <a:t>://archive.ipcc.ch/publications_and_data/ar4/wg2/en/figure-c1-2.html </a:t>
            </a:r>
            <a:r>
              <a:rPr lang="sr" sz="900" dirty="0"/>
              <a:t> </a:t>
            </a:r>
            <a:endParaRPr lang="en-US" sz="900" dirty="0">
              <a:cs typeface="Calibri"/>
            </a:endParaRPr>
          </a:p>
        </p:txBody>
      </p:sp>
    </p:spTree>
    <p:extLst>
      <p:ext uri="{BB962C8B-B14F-4D97-AF65-F5344CB8AC3E}">
        <p14:creationId xmlns:p14="http://schemas.microsoft.com/office/powerpoint/2010/main" val="3621515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en-US" b="1" dirty="0" err="1">
                <a:solidFill>
                  <a:schemeClr val="tx1"/>
                </a:solidFill>
              </a:rPr>
              <a:t>Uticaji</a:t>
            </a:r>
            <a:r>
              <a:rPr lang="en-US" b="1" dirty="0">
                <a:solidFill>
                  <a:schemeClr val="tx1"/>
                </a:solidFill>
              </a:rPr>
              <a:t> </a:t>
            </a:r>
            <a:r>
              <a:rPr lang="en-US" b="1" dirty="0" err="1">
                <a:solidFill>
                  <a:schemeClr val="tx1"/>
                </a:solidFill>
              </a:rPr>
              <a:t>zagađenja</a:t>
            </a:r>
            <a:r>
              <a:rPr lang="en-US" b="1" dirty="0">
                <a:solidFill>
                  <a:schemeClr val="tx1"/>
                </a:solidFill>
              </a:rPr>
              <a:t> </a:t>
            </a:r>
            <a:r>
              <a:rPr lang="en-US" b="1" dirty="0" err="1">
                <a:solidFill>
                  <a:schemeClr val="tx1"/>
                </a:solidFill>
              </a:rPr>
              <a:t>vazduha</a:t>
            </a:r>
            <a:r>
              <a:rPr lang="en-US" b="1" dirty="0">
                <a:solidFill>
                  <a:schemeClr val="tx1"/>
                </a:solidFill>
              </a:rPr>
              <a:t> </a:t>
            </a:r>
            <a:r>
              <a:rPr lang="en-US" b="1" dirty="0" err="1">
                <a:solidFill>
                  <a:schemeClr val="tx1"/>
                </a:solidFill>
              </a:rPr>
              <a:t>na</a:t>
            </a:r>
            <a:r>
              <a:rPr lang="en-US" b="1" dirty="0">
                <a:solidFill>
                  <a:schemeClr val="tx1"/>
                </a:solidFill>
              </a:rPr>
              <a:t> KVB: </a:t>
            </a:r>
            <a:r>
              <a:rPr lang="en-US" b="1" dirty="0" err="1">
                <a:solidFill>
                  <a:schemeClr val="tx1"/>
                </a:solidFill>
              </a:rPr>
              <a:t>čestice</a:t>
            </a:r>
            <a:r>
              <a:rPr lang="en-US" b="1" dirty="0">
                <a:solidFill>
                  <a:schemeClr val="tx1"/>
                </a:solidFill>
              </a:rPr>
              <a:t> (PM)</a:t>
            </a:r>
            <a:endParaRPr lang="en-US" dirty="0">
              <a:solidFill>
                <a:schemeClr val="tx1"/>
              </a:solidFill>
              <a:cs typeface="Calibri"/>
            </a:endParaRPr>
          </a:p>
        </p:txBody>
      </p:sp>
      <p:sp>
        <p:nvSpPr>
          <p:cNvPr id="5" name="Rectangle 4"/>
          <p:cNvSpPr/>
          <p:nvPr/>
        </p:nvSpPr>
        <p:spPr>
          <a:xfrm>
            <a:off x="3191627" y="5787351"/>
            <a:ext cx="5843954" cy="369332"/>
          </a:xfrm>
          <a:prstGeom prst="rect">
            <a:avLst/>
          </a:prstGeom>
        </p:spPr>
        <p:txBody>
          <a:bodyPr wrap="square" lIns="91440" tIns="45720" rIns="91440" bIns="45720" rtlCol="0" anchor="t">
            <a:spAutoFit/>
          </a:bodyPr>
          <a:lstStyle/>
          <a:p>
            <a:pPr lvl="0" algn="ctr"/>
            <a:r>
              <a:rPr lang="sr-Latn-RS" sz="900" dirty="0">
                <a:solidFill>
                  <a:prstClr val="black"/>
                </a:solidFill>
              </a:rPr>
              <a:t>WHO air quality guidelines from 2021</a:t>
            </a:r>
            <a:endParaRPr lang="en-US" sz="900" dirty="0">
              <a:solidFill>
                <a:prstClr val="black"/>
              </a:solidFill>
              <a:cs typeface="Calibri"/>
            </a:endParaRPr>
          </a:p>
          <a:p>
            <a:pPr lvl="0" algn="ctr"/>
            <a:r>
              <a:rPr lang="en-US" sz="900" dirty="0">
                <a:solidFill>
                  <a:prstClr val="black"/>
                </a:solidFill>
              </a:rPr>
              <a:t>Source: </a:t>
            </a:r>
            <a:r>
              <a:rPr lang="en-US" sz="900" dirty="0">
                <a:solidFill>
                  <a:prstClr val="black"/>
                </a:solidFill>
                <a:hlinkClick r:id="rId3">
                  <a:extLst>
                    <a:ext uri="{A12FA001-AC4F-418D-AE19-62706E023703}">
                      <ahyp:hlinkClr xmlns="" xmlns:ahyp="http://schemas.microsoft.com/office/drawing/2018/hyperlinkcolor" xmlns:lc="http://schemas.openxmlformats.org/drawingml/2006/lockedCanvas" val="tx"/>
                    </a:ext>
                  </a:extLst>
                </a:hlinkClick>
              </a:rPr>
              <a:t>https://www.iqair.com/newsroom/2021-WHO-air-quality-guidelines</a:t>
            </a:r>
            <a:r>
              <a:rPr lang="sr-Latn-RS" sz="900" dirty="0">
                <a:solidFill>
                  <a:prstClr val="black"/>
                </a:solidFill>
              </a:rPr>
              <a:t> </a:t>
            </a:r>
            <a:endParaRPr lang="en-US" sz="900" dirty="0">
              <a:solidFill>
                <a:prstClr val="black"/>
              </a:solidFill>
              <a:cs typeface="Calibri"/>
            </a:endParaRPr>
          </a:p>
        </p:txBody>
      </p:sp>
      <p:pic>
        <p:nvPicPr>
          <p:cNvPr id="6" name="Picture 5" descr="Table&#10;&#10;Description automatically generated">
            <a:extLst>
              <a:ext uri="{FF2B5EF4-FFF2-40B4-BE49-F238E27FC236}">
                <a16:creationId xmlns:a16="http://schemas.microsoft.com/office/drawing/2014/main" id="{40C6C5DE-6784-B5A0-E86A-D23B9B06BD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6710" y="808477"/>
            <a:ext cx="9523562" cy="4960950"/>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en-US" b="1" dirty="0" err="1">
                <a:solidFill>
                  <a:schemeClr val="tx1"/>
                </a:solidFill>
              </a:rPr>
              <a:t>Epidemiologija</a:t>
            </a:r>
            <a:r>
              <a:rPr lang="en-US" b="1" dirty="0">
                <a:solidFill>
                  <a:schemeClr val="tx1"/>
                </a:solidFill>
              </a:rPr>
              <a:t> </a:t>
            </a:r>
            <a:r>
              <a:rPr lang="en-US" b="1" dirty="0" err="1">
                <a:solidFill>
                  <a:schemeClr val="tx1"/>
                </a:solidFill>
              </a:rPr>
              <a:t>zagađenja</a:t>
            </a:r>
            <a:r>
              <a:rPr lang="en-US" b="1" dirty="0">
                <a:solidFill>
                  <a:schemeClr val="tx1"/>
                </a:solidFill>
              </a:rPr>
              <a:t> </a:t>
            </a:r>
            <a:r>
              <a:rPr lang="en-US" b="1" dirty="0" err="1">
                <a:solidFill>
                  <a:schemeClr val="tx1"/>
                </a:solidFill>
              </a:rPr>
              <a:t>vazduha</a:t>
            </a:r>
            <a:r>
              <a:rPr lang="en-US" b="1" dirty="0">
                <a:solidFill>
                  <a:schemeClr val="tx1"/>
                </a:solidFill>
              </a:rPr>
              <a:t> </a:t>
            </a:r>
            <a:r>
              <a:rPr lang="en-US" b="1" dirty="0" err="1">
                <a:solidFill>
                  <a:schemeClr val="tx1"/>
                </a:solidFill>
              </a:rPr>
              <a:t>i</a:t>
            </a:r>
            <a:r>
              <a:rPr lang="en-US" b="1" dirty="0">
                <a:solidFill>
                  <a:schemeClr val="tx1"/>
                </a:solidFill>
              </a:rPr>
              <a:t> KVB: </a:t>
            </a:r>
            <a:r>
              <a:rPr lang="en-US" b="1" dirty="0" err="1">
                <a:solidFill>
                  <a:schemeClr val="tx1"/>
                </a:solidFill>
              </a:rPr>
              <a:t>Kardiovaskularni</a:t>
            </a:r>
            <a:r>
              <a:rPr lang="en-US" b="1" dirty="0">
                <a:solidFill>
                  <a:schemeClr val="tx1"/>
                </a:solidFill>
              </a:rPr>
              <a:t> </a:t>
            </a:r>
            <a:r>
              <a:rPr lang="en-US" b="1" dirty="0" err="1">
                <a:solidFill>
                  <a:schemeClr val="tx1"/>
                </a:solidFill>
              </a:rPr>
              <a:t>mortalitet</a:t>
            </a:r>
            <a:endParaRPr lang="en-US" dirty="0">
              <a:solidFill>
                <a:schemeClr val="tx1"/>
              </a:solidFill>
              <a:cs typeface="Calibri"/>
            </a:endParaRPr>
          </a:p>
        </p:txBody>
      </p:sp>
      <p:sp>
        <p:nvSpPr>
          <p:cNvPr id="5" name="Rectangle 4"/>
          <p:cNvSpPr/>
          <p:nvPr/>
        </p:nvSpPr>
        <p:spPr>
          <a:xfrm>
            <a:off x="93273" y="6046914"/>
            <a:ext cx="10527462" cy="230832"/>
          </a:xfrm>
          <a:prstGeom prst="rect">
            <a:avLst/>
          </a:prstGeom>
        </p:spPr>
        <p:txBody>
          <a:bodyPr wrap="square" lIns="91440" tIns="45720" rIns="91440" bIns="45720" rtlCol="0" anchor="t">
            <a:spAutoFit/>
          </a:bodyPr>
          <a:lstStyle/>
          <a:p>
            <a:pPr lvl="0"/>
            <a:r>
              <a:rPr lang="en-US" sz="900" dirty="0">
                <a:solidFill>
                  <a:prstClr val="black"/>
                </a:solidFill>
              </a:rPr>
              <a:t>Global CVD mortality attributable to air </a:t>
            </a:r>
            <a:r>
              <a:rPr lang="en-US" sz="900" dirty="0" smtClean="0">
                <a:solidFill>
                  <a:prstClr val="black"/>
                </a:solidFill>
              </a:rPr>
              <a:t>pollution</a:t>
            </a:r>
            <a:r>
              <a:rPr lang="hu-HU" sz="900" dirty="0" smtClean="0">
                <a:solidFill>
                  <a:prstClr val="black"/>
                </a:solidFill>
              </a:rPr>
              <a:t> </a:t>
            </a:r>
            <a:r>
              <a:rPr lang="en-US" sz="900" dirty="0" smtClean="0">
                <a:solidFill>
                  <a:prstClr val="black"/>
                </a:solidFill>
              </a:rPr>
              <a:t>Source</a:t>
            </a:r>
            <a:r>
              <a:rPr lang="en-US" sz="900" dirty="0">
                <a:solidFill>
                  <a:prstClr val="black"/>
                </a:solidFill>
              </a:rPr>
              <a:t>: from </a:t>
            </a:r>
            <a:r>
              <a:rPr lang="en-US" sz="900" dirty="0" err="1">
                <a:solidFill>
                  <a:prstClr val="black"/>
                </a:solidFill>
              </a:rPr>
              <a:t>Rajagopalan</a:t>
            </a:r>
            <a:r>
              <a:rPr lang="en-US" sz="900" dirty="0">
                <a:solidFill>
                  <a:prstClr val="black"/>
                </a:solidFill>
              </a:rPr>
              <a:t> and </a:t>
            </a:r>
            <a:r>
              <a:rPr lang="en-US" sz="900" dirty="0" err="1">
                <a:solidFill>
                  <a:prstClr val="black"/>
                </a:solidFill>
              </a:rPr>
              <a:t>Landrigan</a:t>
            </a:r>
            <a:r>
              <a:rPr lang="en-US" sz="900" dirty="0">
                <a:solidFill>
                  <a:prstClr val="black"/>
                </a:solidFill>
              </a:rPr>
              <a:t> (2021</a:t>
            </a:r>
            <a:r>
              <a:rPr lang="en-US" sz="900" dirty="0" smtClean="0">
                <a:solidFill>
                  <a:prstClr val="black"/>
                </a:solidFill>
              </a:rPr>
              <a:t>)</a:t>
            </a:r>
            <a:endParaRPr lang="en-US" sz="900" dirty="0">
              <a:cs typeface="Calibri"/>
            </a:endParaRPr>
          </a:p>
        </p:txBody>
      </p:sp>
      <p:pic>
        <p:nvPicPr>
          <p:cNvPr id="6" name="Picture 5">
            <a:extLst>
              <a:ext uri="{FF2B5EF4-FFF2-40B4-BE49-F238E27FC236}">
                <a16:creationId xmlns:a16="http://schemas.microsoft.com/office/drawing/2014/main" id="{5FF2A353-6905-A211-70C6-228798CDF345}"/>
              </a:ext>
            </a:extLst>
          </p:cNvPr>
          <p:cNvPicPr>
            <a:picLocks noChangeAspect="1"/>
          </p:cNvPicPr>
          <p:nvPr/>
        </p:nvPicPr>
        <p:blipFill>
          <a:blip r:embed="rId2"/>
          <a:stretch>
            <a:fillRect/>
          </a:stretch>
        </p:blipFill>
        <p:spPr>
          <a:xfrm>
            <a:off x="4399472" y="650888"/>
            <a:ext cx="6818592" cy="5673630"/>
          </a:xfrm>
          <a:prstGeom prst="rect">
            <a:avLst/>
          </a:prstGeom>
        </p:spPr>
      </p:pic>
    </p:spTree>
    <p:extLst>
      <p:ext uri="{BB962C8B-B14F-4D97-AF65-F5344CB8AC3E}">
        <p14:creationId xmlns:p14="http://schemas.microsoft.com/office/powerpoint/2010/main" val="8294042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58566" y="1938049"/>
            <a:ext cx="9474867" cy="2495927"/>
          </a:xfrm>
        </p:spPr>
        <p:txBody>
          <a:bodyPr rtlCol="0">
            <a:noAutofit/>
          </a:bodyPr>
          <a:lstStyle/>
          <a:p>
            <a:pPr algn="ctr">
              <a:lnSpc>
                <a:spcPct val="110000"/>
              </a:lnSpc>
            </a:pPr>
            <a:r>
              <a:rPr lang="pl-PL" sz="5400" dirty="0">
                <a:solidFill>
                  <a:schemeClr val="tx1"/>
                </a:solidFill>
              </a:rPr>
              <a:t>Uticaj klimatskih promena na kardiovaskularne </a:t>
            </a:r>
            <a:r>
              <a:rPr lang="pl-PL" sz="5400" dirty="0" smtClean="0">
                <a:solidFill>
                  <a:schemeClr val="tx1"/>
                </a:solidFill>
              </a:rPr>
              <a:t>bolesti</a:t>
            </a:r>
            <a:br>
              <a:rPr lang="pl-PL" sz="5400" dirty="0" smtClean="0">
                <a:solidFill>
                  <a:schemeClr val="tx1"/>
                </a:solidFill>
              </a:rPr>
            </a:br>
            <a:r>
              <a:rPr lang="pl-PL" sz="5400" dirty="0" smtClean="0">
                <a:solidFill>
                  <a:schemeClr val="tx1"/>
                </a:solidFill>
              </a:rPr>
              <a:t> </a:t>
            </a:r>
            <a:r>
              <a:rPr lang="pl-PL" sz="5400" dirty="0">
                <a:solidFill>
                  <a:schemeClr val="tx1"/>
                </a:solidFill>
              </a:rPr>
              <a:t>(KVB)</a:t>
            </a:r>
            <a:endParaRPr lang="hu-HU" sz="5400" dirty="0">
              <a:solidFill>
                <a:schemeClr val="tx1"/>
              </a:solidFill>
              <a:cs typeface="Calibri"/>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en-US" b="1" dirty="0" err="1">
                <a:solidFill>
                  <a:schemeClr val="tx1"/>
                </a:solidFill>
              </a:rPr>
              <a:t>Epidemiologija</a:t>
            </a:r>
            <a:r>
              <a:rPr lang="en-US" b="1" dirty="0">
                <a:solidFill>
                  <a:schemeClr val="tx1"/>
                </a:solidFill>
              </a:rPr>
              <a:t> </a:t>
            </a:r>
            <a:r>
              <a:rPr lang="en-US" b="1" dirty="0" err="1">
                <a:solidFill>
                  <a:schemeClr val="tx1"/>
                </a:solidFill>
              </a:rPr>
              <a:t>zagađenja</a:t>
            </a:r>
            <a:r>
              <a:rPr lang="en-US" b="1" dirty="0">
                <a:solidFill>
                  <a:schemeClr val="tx1"/>
                </a:solidFill>
              </a:rPr>
              <a:t> </a:t>
            </a:r>
            <a:r>
              <a:rPr lang="en-US" b="1" dirty="0" err="1">
                <a:solidFill>
                  <a:schemeClr val="tx1"/>
                </a:solidFill>
              </a:rPr>
              <a:t>vazduha</a:t>
            </a:r>
            <a:r>
              <a:rPr lang="en-US" b="1" dirty="0">
                <a:solidFill>
                  <a:schemeClr val="tx1"/>
                </a:solidFill>
              </a:rPr>
              <a:t> </a:t>
            </a:r>
            <a:r>
              <a:rPr lang="en-US" b="1" dirty="0" err="1">
                <a:solidFill>
                  <a:schemeClr val="tx1"/>
                </a:solidFill>
              </a:rPr>
              <a:t>i</a:t>
            </a:r>
            <a:r>
              <a:rPr lang="en-US" b="1" dirty="0">
                <a:solidFill>
                  <a:schemeClr val="tx1"/>
                </a:solidFill>
              </a:rPr>
              <a:t> KVB: </a:t>
            </a:r>
            <a:r>
              <a:rPr lang="en-US" b="1" dirty="0" err="1">
                <a:solidFill>
                  <a:schemeClr val="tx1"/>
                </a:solidFill>
              </a:rPr>
              <a:t>Otkazivanje</a:t>
            </a:r>
            <a:r>
              <a:rPr lang="en-US" b="1" dirty="0">
                <a:solidFill>
                  <a:schemeClr val="tx1"/>
                </a:solidFill>
              </a:rPr>
              <a:t> </a:t>
            </a:r>
            <a:r>
              <a:rPr lang="en-US" b="1" dirty="0" err="1">
                <a:solidFill>
                  <a:schemeClr val="tx1"/>
                </a:solidFill>
              </a:rPr>
              <a:t>srca</a:t>
            </a:r>
            <a:endParaRPr lang="en-US" dirty="0">
              <a:solidFill>
                <a:schemeClr val="tx1"/>
              </a:solidFill>
              <a:cs typeface="Calibri"/>
            </a:endParaRPr>
          </a:p>
        </p:txBody>
      </p:sp>
      <p:sp>
        <p:nvSpPr>
          <p:cNvPr id="5" name="Rectangle 4"/>
          <p:cNvSpPr/>
          <p:nvPr/>
        </p:nvSpPr>
        <p:spPr>
          <a:xfrm>
            <a:off x="8273562" y="3803198"/>
            <a:ext cx="3918438" cy="600164"/>
          </a:xfrm>
          <a:prstGeom prst="rect">
            <a:avLst/>
          </a:prstGeom>
        </p:spPr>
        <p:txBody>
          <a:bodyPr wrap="square" lIns="91440" tIns="45720" rIns="91440" bIns="45720" rtlCol="0" anchor="t">
            <a:spAutoFit/>
          </a:bodyPr>
          <a:lstStyle/>
          <a:p>
            <a:pPr lvl="0" algn="r"/>
            <a:r>
              <a:rPr lang="en-US" sz="800" dirty="0">
                <a:solidFill>
                  <a:prstClr val="black"/>
                </a:solidFill>
              </a:rPr>
              <a:t>Air Pollution and impacts on </a:t>
            </a:r>
            <a:r>
              <a:rPr lang="en-US" sz="800" dirty="0" smtClean="0">
                <a:solidFill>
                  <a:prstClr val="black"/>
                </a:solidFill>
              </a:rPr>
              <a:t>heart</a:t>
            </a:r>
            <a:endParaRPr lang="hu-HU" sz="800" dirty="0">
              <a:solidFill>
                <a:prstClr val="black"/>
              </a:solidFill>
              <a:cs typeface="Calibri"/>
            </a:endParaRPr>
          </a:p>
          <a:p>
            <a:pPr lvl="0" algn="r"/>
            <a:r>
              <a:rPr lang="en-US" sz="800" dirty="0" smtClean="0">
                <a:solidFill>
                  <a:prstClr val="black"/>
                </a:solidFill>
                <a:hlinkClick r:id="rId2">
                  <a:extLst>
                    <a:ext uri="{A12FA001-AC4F-418D-AE19-62706E023703}">
                      <ahyp:hlinkClr xmlns="" xmlns:ahyp="http://schemas.microsoft.com/office/drawing/2018/hyperlinkcolor" xmlns:lc="http://schemas.openxmlformats.org/drawingml/2006/lockedCanvas" val="tx"/>
                    </a:ext>
                  </a:extLst>
                </a:hlinkClick>
              </a:rPr>
              <a:t>https</a:t>
            </a:r>
            <a:r>
              <a:rPr lang="en-US" sz="800" dirty="0">
                <a:solidFill>
                  <a:prstClr val="black"/>
                </a:solidFill>
                <a:hlinkClick r:id="rId2">
                  <a:extLst>
                    <a:ext uri="{A12FA001-AC4F-418D-AE19-62706E023703}">
                      <ahyp:hlinkClr xmlns="" xmlns:ahyp="http://schemas.microsoft.com/office/drawing/2018/hyperlinkcolor" xmlns:lc="http://schemas.openxmlformats.org/drawingml/2006/lockedCanvas" val="tx"/>
                    </a:ext>
                  </a:extLst>
                </a:hlinkClick>
              </a:rPr>
              <a:t>://newsroom.heart.org/news/leading-cardiovascular-organizations-call-for-urgent-action-to-reduce-air-pollution</a:t>
            </a:r>
            <a:r>
              <a:rPr lang="en-US" sz="800" dirty="0">
                <a:solidFill>
                  <a:prstClr val="black"/>
                </a:solidFill>
              </a:rPr>
              <a:t> </a:t>
            </a:r>
            <a:endParaRPr lang="en-US" sz="800" dirty="0">
              <a:solidFill>
                <a:prstClr val="black"/>
              </a:solidFill>
              <a:cs typeface="Calibri"/>
            </a:endParaRPr>
          </a:p>
          <a:p>
            <a:pPr algn="ctr" rtl="0"/>
            <a:r>
              <a:rPr lang="sr" sz="900" dirty="0"/>
              <a:t> </a:t>
            </a:r>
            <a:endParaRPr lang="en-US" sz="900" dirty="0">
              <a:cs typeface="Calibri"/>
            </a:endParaRPr>
          </a:p>
        </p:txBody>
      </p:sp>
      <p:pic>
        <p:nvPicPr>
          <p:cNvPr id="6" name="Picture 5" descr="Text&#10;&#10;Description automatically generated">
            <a:extLst>
              <a:ext uri="{FF2B5EF4-FFF2-40B4-BE49-F238E27FC236}">
                <a16:creationId xmlns:a16="http://schemas.microsoft.com/office/drawing/2014/main" id="{FF9593A8-F4DD-2AC4-A82F-E0061F7C50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2279" y="671958"/>
            <a:ext cx="4521121" cy="3025384"/>
          </a:xfrm>
          <a:prstGeom prst="rect">
            <a:avLst/>
          </a:prstGeom>
        </p:spPr>
      </p:pic>
      <p:sp>
        <p:nvSpPr>
          <p:cNvPr id="7" name="Rectangle 4"/>
          <p:cNvSpPr/>
          <p:nvPr/>
        </p:nvSpPr>
        <p:spPr>
          <a:xfrm>
            <a:off x="8068166" y="5917195"/>
            <a:ext cx="3589346" cy="338554"/>
          </a:xfrm>
          <a:prstGeom prst="rect">
            <a:avLst/>
          </a:prstGeom>
        </p:spPr>
        <p:txBody>
          <a:bodyPr wrap="square" lIns="91440" tIns="45720" rIns="91440" bIns="45720" rtlCol="0" anchor="t">
            <a:spAutoFit/>
          </a:bodyPr>
          <a:lstStyle/>
          <a:p>
            <a:pPr lvl="0"/>
            <a:r>
              <a:rPr lang="en-US" sz="800" dirty="0">
                <a:solidFill>
                  <a:prstClr val="black"/>
                </a:solidFill>
              </a:rPr>
              <a:t>Air pollution CVD and stroke statistics</a:t>
            </a:r>
            <a:endParaRPr lang="en-US" sz="800" dirty="0">
              <a:solidFill>
                <a:prstClr val="black"/>
              </a:solidFill>
              <a:cs typeface="Calibri"/>
            </a:endParaRPr>
          </a:p>
          <a:p>
            <a:pPr lvl="0"/>
            <a:r>
              <a:rPr lang="en-US" sz="800" dirty="0">
                <a:solidFill>
                  <a:prstClr val="black"/>
                </a:solidFill>
              </a:rPr>
              <a:t>Source: </a:t>
            </a:r>
            <a:r>
              <a:rPr lang="en-US" sz="800" dirty="0">
                <a:solidFill>
                  <a:prstClr val="black"/>
                </a:solidFill>
                <a:hlinkClick r:id="rId4">
                  <a:extLst>
                    <a:ext uri="{A12FA001-AC4F-418D-AE19-62706E023703}">
                      <ahyp:hlinkClr xmlns="" xmlns:ahyp="http://schemas.microsoft.com/office/drawing/2018/hyperlinkcolor" xmlns:lc="http://schemas.openxmlformats.org/drawingml/2006/lockedCanvas" val="tx"/>
                    </a:ext>
                  </a:extLst>
                </a:hlinkClick>
              </a:rPr>
              <a:t>https://newsroom.heart.org/file/infographic-numbers?action=</a:t>
            </a:r>
            <a:r>
              <a:rPr lang="en-US" sz="800" dirty="0">
                <a:solidFill>
                  <a:prstClr val="black"/>
                </a:solidFill>
              </a:rPr>
              <a:t> </a:t>
            </a:r>
            <a:endParaRPr lang="en-US" sz="800" dirty="0">
              <a:solidFill>
                <a:prstClr val="black"/>
              </a:solidFill>
              <a:cs typeface="Calibri"/>
            </a:endParaRPr>
          </a:p>
        </p:txBody>
      </p:sp>
      <p:sp>
        <p:nvSpPr>
          <p:cNvPr id="9" name="Rectangle 4"/>
          <p:cNvSpPr/>
          <p:nvPr/>
        </p:nvSpPr>
        <p:spPr>
          <a:xfrm>
            <a:off x="-1" y="4126363"/>
            <a:ext cx="5246457" cy="338554"/>
          </a:xfrm>
          <a:prstGeom prst="rect">
            <a:avLst/>
          </a:prstGeom>
        </p:spPr>
        <p:txBody>
          <a:bodyPr wrap="square" lIns="91440" tIns="45720" rIns="91440" bIns="45720" rtlCol="0" anchor="t">
            <a:spAutoFit/>
          </a:bodyPr>
          <a:lstStyle/>
          <a:p>
            <a:pPr lvl="0"/>
            <a:r>
              <a:rPr lang="en-US" sz="800" dirty="0">
                <a:solidFill>
                  <a:prstClr val="black"/>
                </a:solidFill>
              </a:rPr>
              <a:t>Normal heart vs atrial fibrillation</a:t>
            </a:r>
            <a:endParaRPr lang="en-US" sz="800" dirty="0">
              <a:solidFill>
                <a:prstClr val="black"/>
              </a:solidFill>
              <a:cs typeface="Calibri"/>
            </a:endParaRPr>
          </a:p>
          <a:p>
            <a:pPr lvl="0"/>
            <a:r>
              <a:rPr lang="en-US" sz="800" dirty="0">
                <a:solidFill>
                  <a:prstClr val="black"/>
                </a:solidFill>
              </a:rPr>
              <a:t>Source: </a:t>
            </a:r>
            <a:r>
              <a:rPr lang="en-US" sz="800" dirty="0">
                <a:solidFill>
                  <a:prstClr val="black"/>
                </a:solidFill>
                <a:hlinkClick r:id="rId5">
                  <a:extLst>
                    <a:ext uri="{A12FA001-AC4F-418D-AE19-62706E023703}">
                      <ahyp:hlinkClr xmlns="" xmlns:ahyp="http://schemas.microsoft.com/office/drawing/2018/hyperlinkcolor" xmlns:lc="http://schemas.openxmlformats.org/drawingml/2006/lockedCanvas" val="tx"/>
                    </a:ext>
                  </a:extLst>
                </a:hlinkClick>
              </a:rPr>
              <a:t>https://www.metrohospitals.com/blogs/cardiology-ctvs/what-is-cardiac-arrhythmia </a:t>
            </a:r>
            <a:r>
              <a:rPr lang="sr" sz="800" dirty="0"/>
              <a:t> </a:t>
            </a:r>
            <a:endParaRPr lang="en-US" sz="800" dirty="0">
              <a:cs typeface="Calibri"/>
            </a:endParaRPr>
          </a:p>
        </p:txBody>
      </p:sp>
      <p:pic>
        <p:nvPicPr>
          <p:cNvPr id="10" name="Picture 6" descr="Diagram&#10;&#10;Description automatically generated">
            <a:extLst>
              <a:ext uri="{FF2B5EF4-FFF2-40B4-BE49-F238E27FC236}">
                <a16:creationId xmlns:a16="http://schemas.microsoft.com/office/drawing/2014/main" id="{B0C38FE1-2382-8CF1-8B2C-BAC61A6F857D}"/>
              </a:ext>
            </a:extLst>
          </p:cNvPr>
          <p:cNvPicPr>
            <a:picLocks noChangeAspect="1"/>
          </p:cNvPicPr>
          <p:nvPr/>
        </p:nvPicPr>
        <p:blipFill rotWithShape="1">
          <a:blip r:embed="rId6">
            <a:extLst>
              <a:ext uri="{28A0092B-C50C-407E-A947-70E740481C1C}">
                <a14:useLocalDpi xmlns:a14="http://schemas.microsoft.com/office/drawing/2010/main" val="0"/>
              </a:ext>
            </a:extLst>
          </a:blip>
          <a:srcRect l="21143" r="21449"/>
          <a:stretch/>
        </p:blipFill>
        <p:spPr>
          <a:xfrm>
            <a:off x="173975" y="783899"/>
            <a:ext cx="4686300" cy="3265277"/>
          </a:xfrm>
          <a:prstGeom prst="rect">
            <a:avLst/>
          </a:prstGeom>
        </p:spPr>
      </p:pic>
      <p:pic>
        <p:nvPicPr>
          <p:cNvPr id="8" name="Picture 6" descr="Logo, company name&#10;&#10;Description automatically generated">
            <a:extLst>
              <a:ext uri="{FF2B5EF4-FFF2-40B4-BE49-F238E27FC236}">
                <a16:creationId xmlns:a16="http://schemas.microsoft.com/office/drawing/2014/main" id="{E334880E-2DDE-11AF-D890-51F88127F92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935" t="2321" r="2782" b="2185"/>
          <a:stretch/>
        </p:blipFill>
        <p:spPr>
          <a:xfrm>
            <a:off x="4281856" y="3666391"/>
            <a:ext cx="3710354" cy="2690448"/>
          </a:xfrm>
          <a:prstGeom prst="rect">
            <a:avLst/>
          </a:prstGeom>
        </p:spPr>
      </p:pic>
    </p:spTree>
    <p:extLst>
      <p:ext uri="{BB962C8B-B14F-4D97-AF65-F5344CB8AC3E}">
        <p14:creationId xmlns:p14="http://schemas.microsoft.com/office/powerpoint/2010/main" val="614679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en-US" b="1" dirty="0" err="1">
                <a:solidFill>
                  <a:schemeClr val="tx1"/>
                </a:solidFill>
              </a:rPr>
              <a:t>Šumski</a:t>
            </a:r>
            <a:r>
              <a:rPr lang="en-US" b="1" dirty="0">
                <a:solidFill>
                  <a:schemeClr val="tx1"/>
                </a:solidFill>
              </a:rPr>
              <a:t> </a:t>
            </a:r>
            <a:r>
              <a:rPr lang="en-US" b="1" dirty="0" err="1">
                <a:solidFill>
                  <a:schemeClr val="tx1"/>
                </a:solidFill>
              </a:rPr>
              <a:t>požari</a:t>
            </a:r>
            <a:r>
              <a:rPr lang="en-US" b="1" dirty="0">
                <a:solidFill>
                  <a:schemeClr val="tx1"/>
                </a:solidFill>
              </a:rPr>
              <a:t>, </a:t>
            </a:r>
            <a:r>
              <a:rPr lang="en-US" b="1" dirty="0" err="1">
                <a:solidFill>
                  <a:schemeClr val="tx1"/>
                </a:solidFill>
              </a:rPr>
              <a:t>pustinjska</a:t>
            </a:r>
            <a:r>
              <a:rPr lang="en-US" b="1" dirty="0">
                <a:solidFill>
                  <a:schemeClr val="tx1"/>
                </a:solidFill>
              </a:rPr>
              <a:t> </a:t>
            </a:r>
            <a:r>
              <a:rPr lang="en-US" b="1" dirty="0" err="1">
                <a:solidFill>
                  <a:schemeClr val="tx1"/>
                </a:solidFill>
              </a:rPr>
              <a:t>prašina</a:t>
            </a:r>
            <a:r>
              <a:rPr lang="en-US" b="1" dirty="0">
                <a:solidFill>
                  <a:schemeClr val="tx1"/>
                </a:solidFill>
              </a:rPr>
              <a:t> </a:t>
            </a:r>
            <a:r>
              <a:rPr lang="en-US" b="1" dirty="0" err="1">
                <a:solidFill>
                  <a:schemeClr val="tx1"/>
                </a:solidFill>
              </a:rPr>
              <a:t>i</a:t>
            </a:r>
            <a:r>
              <a:rPr lang="en-US" b="1" dirty="0">
                <a:solidFill>
                  <a:schemeClr val="tx1"/>
                </a:solidFill>
              </a:rPr>
              <a:t> KVB</a:t>
            </a:r>
            <a:endParaRPr lang="en-US" dirty="0">
              <a:solidFill>
                <a:schemeClr val="tx1"/>
              </a:solidFill>
              <a:cs typeface="Calibri"/>
            </a:endParaRPr>
          </a:p>
        </p:txBody>
      </p:sp>
      <p:sp>
        <p:nvSpPr>
          <p:cNvPr id="5" name="Rectangle 4"/>
          <p:cNvSpPr/>
          <p:nvPr/>
        </p:nvSpPr>
        <p:spPr>
          <a:xfrm>
            <a:off x="6387612" y="5752960"/>
            <a:ext cx="5656715" cy="230832"/>
          </a:xfrm>
          <a:prstGeom prst="rect">
            <a:avLst/>
          </a:prstGeom>
        </p:spPr>
        <p:txBody>
          <a:bodyPr wrap="square" lIns="91440" tIns="45720" rIns="91440" bIns="45720" rtlCol="0" anchor="t">
            <a:spAutoFit/>
          </a:bodyPr>
          <a:lstStyle/>
          <a:p>
            <a:pPr algn="ctr" rtl="0"/>
            <a:r>
              <a:rPr lang="sr" sz="900"/>
              <a:t>Source: </a:t>
            </a:r>
            <a:r>
              <a:rPr lang="sr" sz="900">
                <a:hlinkClick r:id="rId2">
                  <a:extLst>
                    <a:ext uri="{A12FA001-AC4F-418D-AE19-62706E023703}">
                      <ahyp:hlinkClr xmlns:ahyp="http://schemas.microsoft.com/office/drawing/2018/hyperlinkcolor" xmlns="" val="tx"/>
                    </a:ext>
                  </a:extLst>
                </a:hlinkClick>
              </a:rPr>
              <a:t>https://www.ahajournals.org/doi/10.1161/CIRCULATIONAHA.121.058058</a:t>
            </a:r>
            <a:r>
              <a:rPr lang="sr" sz="900"/>
              <a:t> </a:t>
            </a:r>
            <a:endParaRPr lang="en-US" sz="900">
              <a:cs typeface="Calibri"/>
            </a:endParaRPr>
          </a:p>
        </p:txBody>
      </p:sp>
      <p:pic>
        <p:nvPicPr>
          <p:cNvPr id="6" name="Picture 5" descr="Diagram, timeline&#10;&#10;Description automatically generated">
            <a:extLst>
              <a:ext uri="{FF2B5EF4-FFF2-40B4-BE49-F238E27FC236}">
                <a16:creationId xmlns:a16="http://schemas.microsoft.com/office/drawing/2014/main" id="{74C70175-376A-09AD-5AF9-3886D16B82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9570" y="934775"/>
            <a:ext cx="4883296" cy="4818185"/>
          </a:xfrm>
          <a:prstGeom prst="rect">
            <a:avLst/>
          </a:prstGeom>
        </p:spPr>
      </p:pic>
      <p:sp>
        <p:nvSpPr>
          <p:cNvPr id="7" name="Rectangle 4"/>
          <p:cNvSpPr/>
          <p:nvPr/>
        </p:nvSpPr>
        <p:spPr>
          <a:xfrm>
            <a:off x="-183419" y="5176941"/>
            <a:ext cx="5656715" cy="369332"/>
          </a:xfrm>
          <a:prstGeom prst="rect">
            <a:avLst/>
          </a:prstGeom>
        </p:spPr>
        <p:txBody>
          <a:bodyPr wrap="square" lIns="91440" tIns="45720" rIns="91440" bIns="45720" rtlCol="0" anchor="t">
            <a:spAutoFit/>
          </a:bodyPr>
          <a:lstStyle/>
          <a:p>
            <a:pPr lvl="0" algn="ctr"/>
            <a:r>
              <a:rPr lang="en-US" sz="900" dirty="0">
                <a:solidFill>
                  <a:prstClr val="black"/>
                </a:solidFill>
              </a:rPr>
              <a:t>Source: </a:t>
            </a:r>
            <a:r>
              <a:rPr lang="en-US" sz="900" dirty="0">
                <a:solidFill>
                  <a:prstClr val="black"/>
                </a:solidFill>
                <a:hlinkClick r:id="rId4">
                  <a:extLst>
                    <a:ext uri="{A12FA001-AC4F-418D-AE19-62706E023703}">
                      <ahyp:hlinkClr xmlns="" xmlns:ahyp="http://schemas.microsoft.com/office/drawing/2018/hyperlinkcolor" xmlns:lc="http://schemas.openxmlformats.org/drawingml/2006/lockedCanvas" val="tx"/>
                    </a:ext>
                  </a:extLst>
                </a:hlinkClick>
              </a:rPr>
              <a:t>https://particleandfibretoxicology.biomedcentral.com/articles/10.1186/s12989-020-00394-8</a:t>
            </a:r>
            <a:r>
              <a:rPr lang="en-US" sz="900" dirty="0">
                <a:solidFill>
                  <a:prstClr val="black"/>
                </a:solidFill>
              </a:rPr>
              <a:t> </a:t>
            </a:r>
            <a:endParaRPr lang="en-US" sz="900" dirty="0">
              <a:solidFill>
                <a:prstClr val="black"/>
              </a:solidFill>
              <a:cs typeface="Calibri"/>
            </a:endParaRPr>
          </a:p>
          <a:p>
            <a:pPr algn="ctr" rtl="0"/>
            <a:r>
              <a:rPr lang="sr" sz="900" dirty="0"/>
              <a:t> </a:t>
            </a:r>
            <a:endParaRPr lang="en-US" sz="900" dirty="0">
              <a:cs typeface="Calibri"/>
            </a:endParaRPr>
          </a:p>
        </p:txBody>
      </p:sp>
      <p:pic>
        <p:nvPicPr>
          <p:cNvPr id="8" name="Picture 5" descr="Diagram&#10;&#10;Description automatically generated">
            <a:extLst>
              <a:ext uri="{FF2B5EF4-FFF2-40B4-BE49-F238E27FC236}">
                <a16:creationId xmlns:a16="http://schemas.microsoft.com/office/drawing/2014/main" id="{09824BF2-F08B-5E65-E570-32E8BCDCBA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664" y="1943100"/>
            <a:ext cx="6486348" cy="3001711"/>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en-US" b="1" dirty="0" err="1">
                <a:solidFill>
                  <a:schemeClr val="tx1"/>
                </a:solidFill>
              </a:rPr>
              <a:t>Ranjive</a:t>
            </a:r>
            <a:r>
              <a:rPr lang="en-US" b="1" dirty="0">
                <a:solidFill>
                  <a:schemeClr val="tx1"/>
                </a:solidFill>
              </a:rPr>
              <a:t> </a:t>
            </a:r>
            <a:r>
              <a:rPr lang="en-US" b="1" dirty="0" err="1">
                <a:solidFill>
                  <a:schemeClr val="tx1"/>
                </a:solidFill>
              </a:rPr>
              <a:t>podpopulacije</a:t>
            </a:r>
            <a:endParaRPr lang="en-US" dirty="0">
              <a:solidFill>
                <a:schemeClr val="tx1"/>
              </a:solidFill>
              <a:cs typeface="Calibri"/>
            </a:endParaRPr>
          </a:p>
        </p:txBody>
      </p:sp>
      <p:sp>
        <p:nvSpPr>
          <p:cNvPr id="5" name="Rectangle 4"/>
          <p:cNvSpPr/>
          <p:nvPr/>
        </p:nvSpPr>
        <p:spPr>
          <a:xfrm>
            <a:off x="5466642" y="3100802"/>
            <a:ext cx="5656715" cy="230832"/>
          </a:xfrm>
          <a:prstGeom prst="rect">
            <a:avLst/>
          </a:prstGeom>
        </p:spPr>
        <p:txBody>
          <a:bodyPr wrap="square" lIns="91440" tIns="45720" rIns="91440" bIns="45720" rtlCol="0" anchor="t">
            <a:spAutoFit/>
          </a:bodyPr>
          <a:lstStyle/>
          <a:p>
            <a:pPr algn="ctr"/>
            <a:r>
              <a:rPr lang="en-US" sz="900" dirty="0">
                <a:solidFill>
                  <a:prstClr val="black"/>
                </a:solidFill>
              </a:rPr>
              <a:t>Source: </a:t>
            </a:r>
            <a:r>
              <a:rPr lang="en-US" sz="900" dirty="0">
                <a:solidFill>
                  <a:prstClr val="black"/>
                </a:solidFill>
                <a:hlinkClick r:id="rId2">
                  <a:extLst>
                    <a:ext uri="{A12FA001-AC4F-418D-AE19-62706E023703}">
                      <ahyp:hlinkClr xmlns:lc="http://schemas.openxmlformats.org/drawingml/2006/lockedCanvas" xmlns:ahyp="http://schemas.microsoft.com/office/drawing/2018/hyperlinkcolor" xmlns="" val="tx"/>
                    </a:ext>
                  </a:extLst>
                </a:hlinkClick>
              </a:rPr>
              <a:t>https://community.wmo.int/en/activity-areas/urban/urban-heat-island </a:t>
            </a:r>
            <a:r>
              <a:rPr lang="sr" sz="900" dirty="0"/>
              <a:t> </a:t>
            </a:r>
            <a:endParaRPr lang="en-US" sz="900" dirty="0">
              <a:cs typeface="Calibri"/>
            </a:endParaRPr>
          </a:p>
        </p:txBody>
      </p:sp>
      <p:pic>
        <p:nvPicPr>
          <p:cNvPr id="6" name="Picture 5" descr="Chart, histogram&#10;&#10;Description automatically generated">
            <a:extLst>
              <a:ext uri="{FF2B5EF4-FFF2-40B4-BE49-F238E27FC236}">
                <a16:creationId xmlns:a16="http://schemas.microsoft.com/office/drawing/2014/main" id="{13F0BB99-6318-570A-7EA6-9ED1AAEA22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9007" y="298940"/>
            <a:ext cx="6761285" cy="2775486"/>
          </a:xfrm>
          <a:prstGeom prst="rect">
            <a:avLst/>
          </a:prstGeom>
        </p:spPr>
      </p:pic>
      <p:sp>
        <p:nvSpPr>
          <p:cNvPr id="7" name="Rectangle 4"/>
          <p:cNvSpPr/>
          <p:nvPr/>
        </p:nvSpPr>
        <p:spPr>
          <a:xfrm>
            <a:off x="5198684" y="6115017"/>
            <a:ext cx="5874350" cy="215444"/>
          </a:xfrm>
          <a:prstGeom prst="rect">
            <a:avLst/>
          </a:prstGeom>
        </p:spPr>
        <p:txBody>
          <a:bodyPr wrap="square" lIns="91440" tIns="45720" rIns="91440" bIns="45720" rtlCol="0" anchor="t">
            <a:spAutoFit/>
          </a:bodyPr>
          <a:lstStyle/>
          <a:p>
            <a:r>
              <a:rPr lang="en-US" sz="800" dirty="0">
                <a:solidFill>
                  <a:prstClr val="black"/>
                </a:solidFill>
              </a:rPr>
              <a:t>Source: </a:t>
            </a:r>
            <a:r>
              <a:rPr lang="en-US" sz="800" dirty="0">
                <a:solidFill>
                  <a:prstClr val="black"/>
                </a:solidFill>
                <a:hlinkClick r:id="rId4">
                  <a:extLst>
                    <a:ext uri="{A12FA001-AC4F-418D-AE19-62706E023703}">
                      <ahyp:hlinkClr xmlns:lc="http://schemas.openxmlformats.org/drawingml/2006/lockedCanvas" xmlns:ahyp="http://schemas.microsoft.com/office/drawing/2018/hyperlinkcolor" xmlns="" val="tx"/>
                    </a:ext>
                  </a:extLst>
                </a:hlinkClick>
              </a:rPr>
              <a:t>https://www.nytimes.com/interactive/2020/08/24/climate/racism-redlining-cities-global-warming.html</a:t>
            </a:r>
            <a:endParaRPr lang="en-US" sz="800" dirty="0">
              <a:cs typeface="Calibri"/>
            </a:endParaRPr>
          </a:p>
        </p:txBody>
      </p:sp>
      <p:pic>
        <p:nvPicPr>
          <p:cNvPr id="8" name="Picture 5" descr="Map&#10;&#10;Description automatically generated">
            <a:extLst>
              <a:ext uri="{FF2B5EF4-FFF2-40B4-BE49-F238E27FC236}">
                <a16:creationId xmlns:a16="http://schemas.microsoft.com/office/drawing/2014/main" id="{C60D4837-BB78-A126-FFFD-D5B5A4A257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06" y="1069305"/>
            <a:ext cx="5085310" cy="5234780"/>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en-US" b="1" dirty="0" err="1">
                <a:solidFill>
                  <a:schemeClr val="tx1"/>
                </a:solidFill>
              </a:rPr>
              <a:t>Ranjive</a:t>
            </a:r>
            <a:r>
              <a:rPr lang="en-US" b="1" dirty="0">
                <a:solidFill>
                  <a:schemeClr val="tx1"/>
                </a:solidFill>
              </a:rPr>
              <a:t> </a:t>
            </a:r>
            <a:r>
              <a:rPr lang="en-US" b="1" dirty="0" err="1">
                <a:solidFill>
                  <a:schemeClr val="tx1"/>
                </a:solidFill>
              </a:rPr>
              <a:t>podpopulacije</a:t>
            </a:r>
            <a:endParaRPr lang="en-US" dirty="0">
              <a:solidFill>
                <a:schemeClr val="tx1"/>
              </a:solidFill>
              <a:cs typeface="Calibri"/>
            </a:endParaRPr>
          </a:p>
        </p:txBody>
      </p:sp>
      <p:sp>
        <p:nvSpPr>
          <p:cNvPr id="5" name="Rectangle 4"/>
          <p:cNvSpPr/>
          <p:nvPr/>
        </p:nvSpPr>
        <p:spPr>
          <a:xfrm>
            <a:off x="6865536" y="5792956"/>
            <a:ext cx="4909520" cy="230832"/>
          </a:xfrm>
          <a:prstGeom prst="rect">
            <a:avLst/>
          </a:prstGeom>
        </p:spPr>
        <p:txBody>
          <a:bodyPr wrap="square" lIns="91440" tIns="45720" rIns="91440" bIns="45720" rtlCol="0" anchor="t">
            <a:spAutoFit/>
          </a:bodyPr>
          <a:lstStyle/>
          <a:p>
            <a:pPr algn="ctr"/>
            <a:r>
              <a:rPr lang="en-US" sz="900" dirty="0">
                <a:solidFill>
                  <a:prstClr val="black"/>
                </a:solidFill>
              </a:rPr>
              <a:t>Source: </a:t>
            </a:r>
            <a:r>
              <a:rPr lang="en-US" sz="900" dirty="0">
                <a:solidFill>
                  <a:prstClr val="black"/>
                </a:solidFill>
                <a:hlinkClick r:id="rId2">
                  <a:extLst>
                    <a:ext uri="{A12FA001-AC4F-418D-AE19-62706E023703}">
                      <ahyp:hlinkClr xmlns:lc="http://schemas.openxmlformats.org/drawingml/2006/lockedCanvas" xmlns:ahyp="http://schemas.microsoft.com/office/drawing/2018/hyperlinkcolor" xmlns="" val="tx"/>
                    </a:ext>
                  </a:extLst>
                </a:hlinkClick>
              </a:rPr>
              <a:t>https://toolkit.climate.gov/image/3378</a:t>
            </a:r>
            <a:endParaRPr lang="en-US" sz="900" dirty="0">
              <a:cs typeface="Calibri"/>
            </a:endParaRPr>
          </a:p>
        </p:txBody>
      </p:sp>
      <p:pic>
        <p:nvPicPr>
          <p:cNvPr id="6" name="Picture 5" descr="Diagram&#10;&#10;Description automatically generated with medium confidence">
            <a:extLst>
              <a:ext uri="{FF2B5EF4-FFF2-40B4-BE49-F238E27FC236}">
                <a16:creationId xmlns:a16="http://schemas.microsoft.com/office/drawing/2014/main" id="{F196B035-600E-4B06-7157-62F497ACA0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76184" y="153008"/>
            <a:ext cx="5564035" cy="5564035"/>
          </a:xfrm>
          <a:prstGeom prst="rect">
            <a:avLst/>
          </a:prstGeom>
        </p:spPr>
      </p:pic>
      <p:sp>
        <p:nvSpPr>
          <p:cNvPr id="7" name="Rectangle 4"/>
          <p:cNvSpPr/>
          <p:nvPr/>
        </p:nvSpPr>
        <p:spPr>
          <a:xfrm>
            <a:off x="4894060" y="6127300"/>
            <a:ext cx="6570441" cy="215444"/>
          </a:xfrm>
          <a:prstGeom prst="rect">
            <a:avLst/>
          </a:prstGeom>
        </p:spPr>
        <p:txBody>
          <a:bodyPr wrap="square" lIns="91440" tIns="45720" rIns="91440" bIns="45720" rtlCol="0" anchor="t">
            <a:spAutoFit/>
          </a:bodyPr>
          <a:lstStyle/>
          <a:p>
            <a:r>
              <a:rPr lang="en-US" sz="800" dirty="0">
                <a:solidFill>
                  <a:prstClr val="black"/>
                </a:solidFill>
              </a:rPr>
              <a:t>Source: </a:t>
            </a:r>
            <a:r>
              <a:rPr lang="en-US" sz="800" dirty="0">
                <a:solidFill>
                  <a:prstClr val="black"/>
                </a:solidFill>
                <a:hlinkClick r:id="rId4">
                  <a:extLst>
                    <a:ext uri="{A12FA001-AC4F-418D-AE19-62706E023703}">
                      <ahyp:hlinkClr xmlns:lc="http://schemas.openxmlformats.org/drawingml/2006/lockedCanvas" xmlns:ahyp="http://schemas.microsoft.com/office/drawing/2018/hyperlinkcolor" xmlns="" val="tx"/>
                    </a:ext>
                  </a:extLst>
                </a:hlinkClick>
              </a:rPr>
              <a:t>https://www.famelab.gr/thousands-of-migrant-workers-died-in-qatars-extreme-heat </a:t>
            </a:r>
            <a:r>
              <a:rPr lang="sr" sz="800" dirty="0" smtClean="0">
                <a:hlinkClick r:id="rId4">
                  <a:extLst>
                    <a:ext uri="{A12FA001-AC4F-418D-AE19-62706E023703}">
                      <ahyp:hlinkClr xmlns:ahyp="http://schemas.microsoft.com/office/drawing/2018/hyperlinkcolor" xmlns="" val="tx"/>
                    </a:ext>
                  </a:extLst>
                </a:hlinkClick>
              </a:rPr>
              <a:t>/</a:t>
            </a:r>
            <a:r>
              <a:rPr lang="sr" sz="800" dirty="0"/>
              <a:t> </a:t>
            </a:r>
            <a:endParaRPr lang="en-US" sz="800" dirty="0">
              <a:cs typeface="Calibri"/>
            </a:endParaRPr>
          </a:p>
        </p:txBody>
      </p:sp>
      <p:pic>
        <p:nvPicPr>
          <p:cNvPr id="8" name="Picture 5" descr="Graphical user interface, website&#10;&#10;Description automatically generated">
            <a:extLst>
              <a:ext uri="{FF2B5EF4-FFF2-40B4-BE49-F238E27FC236}">
                <a16:creationId xmlns:a16="http://schemas.microsoft.com/office/drawing/2014/main" id="{04D5D99C-4CAB-28D0-A8A1-1E17814CB4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097" y="702643"/>
            <a:ext cx="4202450" cy="5603265"/>
          </a:xfrm>
          <a:prstGeom prst="rect">
            <a:avLst/>
          </a:prstGeom>
        </p:spPr>
      </p:pic>
    </p:spTree>
    <p:extLst>
      <p:ext uri="{BB962C8B-B14F-4D97-AF65-F5344CB8AC3E}">
        <p14:creationId xmlns:p14="http://schemas.microsoft.com/office/powerpoint/2010/main" val="17321104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en-US" b="1" dirty="0" err="1">
                <a:solidFill>
                  <a:schemeClr val="tx1"/>
                </a:solidFill>
              </a:rPr>
              <a:t>Kako</a:t>
            </a:r>
            <a:r>
              <a:rPr lang="en-US" b="1" dirty="0">
                <a:solidFill>
                  <a:schemeClr val="tx1"/>
                </a:solidFill>
              </a:rPr>
              <a:t> </a:t>
            </a:r>
            <a:r>
              <a:rPr lang="en-US" b="1" dirty="0" err="1">
                <a:solidFill>
                  <a:schemeClr val="tx1"/>
                </a:solidFill>
              </a:rPr>
              <a:t>ublažiti</a:t>
            </a:r>
            <a:r>
              <a:rPr lang="en-US" b="1" dirty="0">
                <a:solidFill>
                  <a:schemeClr val="tx1"/>
                </a:solidFill>
              </a:rPr>
              <a:t> KVB </a:t>
            </a:r>
            <a:r>
              <a:rPr lang="en-US" b="1" dirty="0" err="1">
                <a:solidFill>
                  <a:schemeClr val="tx1"/>
                </a:solidFill>
              </a:rPr>
              <a:t>povezane</a:t>
            </a:r>
            <a:r>
              <a:rPr lang="en-US" b="1" dirty="0">
                <a:solidFill>
                  <a:schemeClr val="tx1"/>
                </a:solidFill>
              </a:rPr>
              <a:t> </a:t>
            </a:r>
            <a:r>
              <a:rPr lang="en-US" b="1" dirty="0" err="1">
                <a:solidFill>
                  <a:schemeClr val="tx1"/>
                </a:solidFill>
              </a:rPr>
              <a:t>sa</a:t>
            </a:r>
            <a:r>
              <a:rPr lang="en-US" b="1" dirty="0">
                <a:solidFill>
                  <a:schemeClr val="tx1"/>
                </a:solidFill>
              </a:rPr>
              <a:t> </a:t>
            </a:r>
            <a:r>
              <a:rPr lang="en-US" b="1" dirty="0" err="1">
                <a:solidFill>
                  <a:schemeClr val="tx1"/>
                </a:solidFill>
              </a:rPr>
              <a:t>klimatskim</a:t>
            </a:r>
            <a:r>
              <a:rPr lang="en-US" b="1" dirty="0">
                <a:solidFill>
                  <a:schemeClr val="tx1"/>
                </a:solidFill>
              </a:rPr>
              <a:t> </a:t>
            </a:r>
            <a:r>
              <a:rPr lang="en-US" b="1" dirty="0" err="1">
                <a:solidFill>
                  <a:schemeClr val="tx1"/>
                </a:solidFill>
              </a:rPr>
              <a:t>promenama</a:t>
            </a:r>
            <a:r>
              <a:rPr lang="en-US" b="1" dirty="0">
                <a:solidFill>
                  <a:schemeClr val="tx1"/>
                </a:solidFill>
              </a:rPr>
              <a:t>?</a:t>
            </a:r>
            <a:endParaRPr lang="en-US" dirty="0">
              <a:solidFill>
                <a:schemeClr val="tx1"/>
              </a:solidFill>
              <a:cs typeface="Calibri"/>
            </a:endParaRPr>
          </a:p>
        </p:txBody>
      </p:sp>
      <p:sp>
        <p:nvSpPr>
          <p:cNvPr id="5" name="Rectangle 4"/>
          <p:cNvSpPr/>
          <p:nvPr/>
        </p:nvSpPr>
        <p:spPr>
          <a:xfrm>
            <a:off x="0" y="6178818"/>
            <a:ext cx="5012099" cy="215444"/>
          </a:xfrm>
          <a:prstGeom prst="rect">
            <a:avLst/>
          </a:prstGeom>
        </p:spPr>
        <p:txBody>
          <a:bodyPr wrap="square" lIns="91440" tIns="45720" rIns="91440" bIns="45720" rtlCol="0" anchor="t">
            <a:spAutoFit/>
          </a:bodyPr>
          <a:lstStyle/>
          <a:p>
            <a:r>
              <a:rPr lang="en-US" sz="800" dirty="0">
                <a:solidFill>
                  <a:prstClr val="black"/>
                </a:solidFill>
              </a:rPr>
              <a:t>Source: </a:t>
            </a:r>
            <a:r>
              <a:rPr lang="en-US" sz="800" dirty="0">
                <a:solidFill>
                  <a:prstClr val="black"/>
                </a:solidFill>
                <a:hlinkClick r:id="rId2">
                  <a:extLst>
                    <a:ext uri="{A12FA001-AC4F-418D-AE19-62706E023703}">
                      <ahyp:hlinkClr xmlns:lc="http://schemas.openxmlformats.org/drawingml/2006/lockedCanvas" xmlns:ahyp="http://schemas.microsoft.com/office/drawing/2018/hyperlinkcolor" xmlns="" val="tx"/>
                    </a:ext>
                  </a:extLst>
                </a:hlinkClick>
              </a:rPr>
              <a:t>https://www.who.int/news-room/fact-sheets/detail/climate-change-and-health </a:t>
            </a:r>
            <a:r>
              <a:rPr lang="sr" sz="800" dirty="0"/>
              <a:t> </a:t>
            </a:r>
            <a:endParaRPr lang="en-US" sz="800" dirty="0">
              <a:cs typeface="Calibri"/>
            </a:endParaRPr>
          </a:p>
        </p:txBody>
      </p:sp>
      <p:pic>
        <p:nvPicPr>
          <p:cNvPr id="6" name="Picture 5">
            <a:extLst>
              <a:ext uri="{FF2B5EF4-FFF2-40B4-BE49-F238E27FC236}">
                <a16:creationId xmlns:a16="http://schemas.microsoft.com/office/drawing/2014/main" id="{F74B5F7A-AD05-5227-B33A-34B3D005EBAD}"/>
              </a:ext>
            </a:extLst>
          </p:cNvPr>
          <p:cNvPicPr>
            <a:picLocks noChangeAspect="1"/>
          </p:cNvPicPr>
          <p:nvPr/>
        </p:nvPicPr>
        <p:blipFill>
          <a:blip r:embed="rId3"/>
          <a:stretch>
            <a:fillRect/>
          </a:stretch>
        </p:blipFill>
        <p:spPr>
          <a:xfrm>
            <a:off x="2112306" y="734674"/>
            <a:ext cx="8057223" cy="5412114"/>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en-US" b="1" dirty="0" err="1">
                <a:solidFill>
                  <a:schemeClr val="tx1"/>
                </a:solidFill>
              </a:rPr>
              <a:t>Kako</a:t>
            </a:r>
            <a:r>
              <a:rPr lang="en-US" b="1" dirty="0">
                <a:solidFill>
                  <a:schemeClr val="tx1"/>
                </a:solidFill>
              </a:rPr>
              <a:t> </a:t>
            </a:r>
            <a:r>
              <a:rPr lang="en-US" b="1" dirty="0" err="1">
                <a:solidFill>
                  <a:schemeClr val="tx1"/>
                </a:solidFill>
              </a:rPr>
              <a:t>ublažiti</a:t>
            </a:r>
            <a:r>
              <a:rPr lang="en-US" b="1" dirty="0">
                <a:solidFill>
                  <a:schemeClr val="tx1"/>
                </a:solidFill>
              </a:rPr>
              <a:t> KVB </a:t>
            </a:r>
            <a:r>
              <a:rPr lang="en-US" b="1" dirty="0" err="1">
                <a:solidFill>
                  <a:schemeClr val="tx1"/>
                </a:solidFill>
              </a:rPr>
              <a:t>povezane</a:t>
            </a:r>
            <a:r>
              <a:rPr lang="en-US" b="1" dirty="0">
                <a:solidFill>
                  <a:schemeClr val="tx1"/>
                </a:solidFill>
              </a:rPr>
              <a:t> </a:t>
            </a:r>
            <a:r>
              <a:rPr lang="en-US" b="1" dirty="0" err="1">
                <a:solidFill>
                  <a:schemeClr val="tx1"/>
                </a:solidFill>
              </a:rPr>
              <a:t>sa</a:t>
            </a:r>
            <a:r>
              <a:rPr lang="en-US" b="1" dirty="0">
                <a:solidFill>
                  <a:schemeClr val="tx1"/>
                </a:solidFill>
              </a:rPr>
              <a:t> </a:t>
            </a:r>
            <a:r>
              <a:rPr lang="en-US" b="1" dirty="0" err="1">
                <a:solidFill>
                  <a:schemeClr val="tx1"/>
                </a:solidFill>
              </a:rPr>
              <a:t>klimatskim</a:t>
            </a:r>
            <a:r>
              <a:rPr lang="en-US" b="1" dirty="0">
                <a:solidFill>
                  <a:schemeClr val="tx1"/>
                </a:solidFill>
              </a:rPr>
              <a:t> </a:t>
            </a:r>
            <a:r>
              <a:rPr lang="en-US" b="1" dirty="0" err="1">
                <a:solidFill>
                  <a:schemeClr val="tx1"/>
                </a:solidFill>
              </a:rPr>
              <a:t>promenama</a:t>
            </a:r>
            <a:r>
              <a:rPr lang="en-US" b="1" dirty="0">
                <a:solidFill>
                  <a:schemeClr val="tx1"/>
                </a:solidFill>
              </a:rPr>
              <a:t>?</a:t>
            </a:r>
            <a:endParaRPr lang="en-US" dirty="0">
              <a:solidFill>
                <a:schemeClr val="tx1"/>
              </a:solidFill>
              <a:cs typeface="Calibri"/>
            </a:endParaRPr>
          </a:p>
        </p:txBody>
      </p:sp>
      <p:sp>
        <p:nvSpPr>
          <p:cNvPr id="5" name="Rectangle 4"/>
          <p:cNvSpPr/>
          <p:nvPr/>
        </p:nvSpPr>
        <p:spPr>
          <a:xfrm>
            <a:off x="121893" y="5977596"/>
            <a:ext cx="5656715" cy="230832"/>
          </a:xfrm>
          <a:prstGeom prst="rect">
            <a:avLst/>
          </a:prstGeom>
        </p:spPr>
        <p:txBody>
          <a:bodyPr wrap="square" lIns="91440" tIns="45720" rIns="91440" bIns="45720" rtlCol="0" anchor="t">
            <a:spAutoFit/>
          </a:bodyPr>
          <a:lstStyle/>
          <a:p>
            <a:pPr algn="ctr"/>
            <a:r>
              <a:rPr lang="en-US" sz="800" dirty="0">
                <a:solidFill>
                  <a:prstClr val="black"/>
                </a:solidFill>
              </a:rPr>
              <a:t>Source: </a:t>
            </a:r>
            <a:r>
              <a:rPr lang="en-US" sz="800" dirty="0">
                <a:solidFill>
                  <a:prstClr val="black"/>
                </a:solidFill>
                <a:hlinkClick r:id="rId2">
                  <a:extLst>
                    <a:ext uri="{A12FA001-AC4F-418D-AE19-62706E023703}">
                      <ahyp:hlinkClr xmlns="" xmlns:ahyp="http://schemas.microsoft.com/office/drawing/2018/hyperlinkcolor" xmlns:lc="http://schemas.openxmlformats.org/drawingml/2006/lockedCanvas" val="tx"/>
                    </a:ext>
                  </a:extLst>
                </a:hlinkClick>
              </a:rPr>
              <a:t>https://www.hsph.harvard.edu/healthybuildings </a:t>
            </a:r>
            <a:r>
              <a:rPr lang="sr" sz="800" dirty="0" smtClean="0">
                <a:hlinkClick r:id="rId2">
                  <a:extLst>
                    <a:ext uri="{A12FA001-AC4F-418D-AE19-62706E023703}">
                      <ahyp:hlinkClr xmlns:ahyp="http://schemas.microsoft.com/office/drawing/2018/hyperlinkcolor" xmlns="" val="tx"/>
                    </a:ext>
                  </a:extLst>
                </a:hlinkClick>
              </a:rPr>
              <a:t>/</a:t>
            </a:r>
            <a:r>
              <a:rPr lang="sr" sz="900" dirty="0"/>
              <a:t> </a:t>
            </a:r>
            <a:endParaRPr lang="en-US" sz="900" dirty="0">
              <a:cs typeface="Calibri"/>
            </a:endParaRPr>
          </a:p>
        </p:txBody>
      </p:sp>
      <p:pic>
        <p:nvPicPr>
          <p:cNvPr id="6" name="Picture 5">
            <a:extLst>
              <a:ext uri="{FF2B5EF4-FFF2-40B4-BE49-F238E27FC236}">
                <a16:creationId xmlns:a16="http://schemas.microsoft.com/office/drawing/2014/main" id="{3589D1BB-E430-91F5-664E-1EAE4B24BE74}"/>
              </a:ext>
            </a:extLst>
          </p:cNvPr>
          <p:cNvPicPr>
            <a:picLocks noChangeAspect="1"/>
          </p:cNvPicPr>
          <p:nvPr/>
        </p:nvPicPr>
        <p:blipFill>
          <a:blip r:embed="rId3"/>
          <a:stretch>
            <a:fillRect/>
          </a:stretch>
        </p:blipFill>
        <p:spPr>
          <a:xfrm>
            <a:off x="123497" y="814603"/>
            <a:ext cx="5312749" cy="5162993"/>
          </a:xfrm>
          <a:prstGeom prst="rect">
            <a:avLst/>
          </a:prstGeom>
        </p:spPr>
      </p:pic>
      <p:sp>
        <p:nvSpPr>
          <p:cNvPr id="7" name="Rectangle 4"/>
          <p:cNvSpPr/>
          <p:nvPr/>
        </p:nvSpPr>
        <p:spPr>
          <a:xfrm>
            <a:off x="6432616" y="5972685"/>
            <a:ext cx="5656715" cy="230832"/>
          </a:xfrm>
          <a:prstGeom prst="rect">
            <a:avLst/>
          </a:prstGeom>
        </p:spPr>
        <p:txBody>
          <a:bodyPr wrap="square" lIns="91440" tIns="45720" rIns="91440" bIns="45720" rtlCol="0" anchor="t">
            <a:spAutoFit/>
          </a:bodyPr>
          <a:lstStyle/>
          <a:p>
            <a:pPr algn="ctr"/>
            <a:r>
              <a:rPr lang="en-US" sz="800" dirty="0">
                <a:solidFill>
                  <a:prstClr val="black"/>
                </a:solidFill>
              </a:rPr>
              <a:t>Source: </a:t>
            </a:r>
            <a:r>
              <a:rPr lang="en-US" sz="800" dirty="0">
                <a:solidFill>
                  <a:prstClr val="black"/>
                </a:solidFill>
                <a:hlinkClick r:id="rId4">
                  <a:extLst>
                    <a:ext uri="{A12FA001-AC4F-418D-AE19-62706E023703}">
                      <ahyp:hlinkClr xmlns="" xmlns:ahyp="http://schemas.microsoft.com/office/drawing/2018/hyperlinkcolor" xmlns:lc="http://schemas.openxmlformats.org/drawingml/2006/lockedCanvas" val="tx"/>
                    </a:ext>
                  </a:extLst>
                </a:hlinkClick>
              </a:rPr>
              <a:t>file:///C:/Users/Lenovo/Downloads/9789289071918-eng.pdf </a:t>
            </a:r>
            <a:r>
              <a:rPr lang="sr" sz="900" dirty="0"/>
              <a:t> </a:t>
            </a:r>
            <a:endParaRPr lang="en-US" sz="900" dirty="0">
              <a:cs typeface="Calibri"/>
            </a:endParaRPr>
          </a:p>
        </p:txBody>
      </p:sp>
      <p:pic>
        <p:nvPicPr>
          <p:cNvPr id="8" name="Picture 5">
            <a:extLst>
              <a:ext uri="{FF2B5EF4-FFF2-40B4-BE49-F238E27FC236}">
                <a16:creationId xmlns:a16="http://schemas.microsoft.com/office/drawing/2014/main" id="{809281C0-BA45-00AA-138B-9EA957FB5076}"/>
              </a:ext>
            </a:extLst>
          </p:cNvPr>
          <p:cNvPicPr>
            <a:picLocks noChangeAspect="1"/>
          </p:cNvPicPr>
          <p:nvPr/>
        </p:nvPicPr>
        <p:blipFill>
          <a:blip r:embed="rId5"/>
          <a:stretch>
            <a:fillRect/>
          </a:stretch>
        </p:blipFill>
        <p:spPr>
          <a:xfrm>
            <a:off x="5515485" y="813150"/>
            <a:ext cx="6616134" cy="5164445"/>
          </a:xfrm>
          <a:prstGeom prst="rect">
            <a:avLst/>
          </a:prstGeom>
        </p:spPr>
      </p:pic>
    </p:spTree>
    <p:extLst>
      <p:ext uri="{BB962C8B-B14F-4D97-AF65-F5344CB8AC3E}">
        <p14:creationId xmlns:p14="http://schemas.microsoft.com/office/powerpoint/2010/main" val="3149434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sr" b="1" dirty="0" smtClean="0">
                <a:solidFill>
                  <a:schemeClr val="tx1"/>
                </a:solidFill>
              </a:rPr>
              <a:t>Poruke za lekare i kardiologe</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6822083" y="1613388"/>
            <a:ext cx="5200729" cy="4692284"/>
          </a:xfrm>
        </p:spPr>
        <p:txBody>
          <a:bodyPr vert="horz" lIns="91440" tIns="45720" rIns="91440" bIns="45720" rtlCol="0" anchor="t">
            <a:normAutofit/>
          </a:bodyPr>
          <a:lstStyle/>
          <a:p>
            <a:r>
              <a:rPr lang="en-US" sz="1800" b="1" dirty="0" err="1">
                <a:solidFill>
                  <a:schemeClr val="tx1"/>
                </a:solidFill>
              </a:rPr>
              <a:t>Klimatske</a:t>
            </a:r>
            <a:r>
              <a:rPr lang="en-US" sz="1800" b="1" dirty="0">
                <a:solidFill>
                  <a:schemeClr val="tx1"/>
                </a:solidFill>
              </a:rPr>
              <a:t> </a:t>
            </a:r>
            <a:r>
              <a:rPr lang="en-US" sz="1800" b="1" dirty="0" err="1">
                <a:solidFill>
                  <a:schemeClr val="tx1"/>
                </a:solidFill>
              </a:rPr>
              <a:t>promene</a:t>
            </a:r>
            <a:r>
              <a:rPr lang="en-US" sz="1800" b="1" dirty="0">
                <a:solidFill>
                  <a:schemeClr val="tx1"/>
                </a:solidFill>
              </a:rPr>
              <a:t>, </a:t>
            </a:r>
            <a:r>
              <a:rPr lang="en-US" sz="1800" b="1" dirty="0" err="1">
                <a:solidFill>
                  <a:schemeClr val="tx1"/>
                </a:solidFill>
              </a:rPr>
              <a:t>izloženost</a:t>
            </a:r>
            <a:r>
              <a:rPr lang="en-US" sz="1800" b="1" dirty="0">
                <a:solidFill>
                  <a:schemeClr val="tx1"/>
                </a:solidFill>
              </a:rPr>
              <a:t> </a:t>
            </a:r>
            <a:r>
              <a:rPr lang="en-US" sz="1800" b="1" dirty="0" err="1">
                <a:solidFill>
                  <a:schemeClr val="tx1"/>
                </a:solidFill>
              </a:rPr>
              <a:t>životnoj</a:t>
            </a:r>
            <a:r>
              <a:rPr lang="en-US" sz="1800" b="1" dirty="0">
                <a:solidFill>
                  <a:schemeClr val="tx1"/>
                </a:solidFill>
              </a:rPr>
              <a:t>  </a:t>
            </a:r>
            <a:r>
              <a:rPr lang="en-US" sz="1800" b="1" dirty="0" err="1">
                <a:solidFill>
                  <a:schemeClr val="tx1"/>
                </a:solidFill>
              </a:rPr>
              <a:t>sredini</a:t>
            </a:r>
            <a:r>
              <a:rPr lang="en-US" sz="1800" b="1" dirty="0">
                <a:solidFill>
                  <a:schemeClr val="tx1"/>
                </a:solidFill>
              </a:rPr>
              <a:t> </a:t>
            </a:r>
            <a:r>
              <a:rPr lang="en-US" sz="1800" b="1" dirty="0" err="1">
                <a:solidFill>
                  <a:schemeClr val="tx1"/>
                </a:solidFill>
              </a:rPr>
              <a:t>i</a:t>
            </a:r>
            <a:r>
              <a:rPr lang="en-US" sz="1800" b="1" dirty="0">
                <a:solidFill>
                  <a:schemeClr val="tx1"/>
                </a:solidFill>
              </a:rPr>
              <a:t> </a:t>
            </a:r>
            <a:r>
              <a:rPr lang="en-US" sz="1800" b="1" dirty="0" err="1">
                <a:solidFill>
                  <a:schemeClr val="tx1"/>
                </a:solidFill>
              </a:rPr>
              <a:t>profesionalna</a:t>
            </a:r>
            <a:r>
              <a:rPr lang="en-US" sz="1800" b="1" dirty="0">
                <a:solidFill>
                  <a:schemeClr val="tx1"/>
                </a:solidFill>
              </a:rPr>
              <a:t> </a:t>
            </a:r>
            <a:r>
              <a:rPr lang="en-US" sz="1800" b="1" dirty="0" err="1">
                <a:solidFill>
                  <a:schemeClr val="tx1"/>
                </a:solidFill>
              </a:rPr>
              <a:t>istorija</a:t>
            </a:r>
            <a:r>
              <a:rPr lang="en-US" sz="1800" b="1" dirty="0">
                <a:solidFill>
                  <a:schemeClr val="tx1"/>
                </a:solidFill>
              </a:rPr>
              <a:t> </a:t>
            </a:r>
            <a:r>
              <a:rPr lang="en-US" sz="1800" b="1" dirty="0" err="1">
                <a:solidFill>
                  <a:schemeClr val="tx1"/>
                </a:solidFill>
              </a:rPr>
              <a:t>treba</a:t>
            </a:r>
            <a:r>
              <a:rPr lang="en-US" sz="1800" b="1" dirty="0">
                <a:solidFill>
                  <a:schemeClr val="tx1"/>
                </a:solidFill>
              </a:rPr>
              <a:t> da se </a:t>
            </a:r>
            <a:r>
              <a:rPr lang="en-US" sz="1800" b="1" dirty="0" err="1">
                <a:solidFill>
                  <a:schemeClr val="tx1"/>
                </a:solidFill>
              </a:rPr>
              <a:t>smatraju</a:t>
            </a:r>
            <a:r>
              <a:rPr lang="en-US" sz="1800" b="1" dirty="0">
                <a:solidFill>
                  <a:schemeClr val="tx1"/>
                </a:solidFill>
              </a:rPr>
              <a:t> </a:t>
            </a:r>
            <a:r>
              <a:rPr lang="en-US" sz="1800" b="1" dirty="0" err="1">
                <a:solidFill>
                  <a:schemeClr val="tx1"/>
                </a:solidFill>
              </a:rPr>
              <a:t>glavnim</a:t>
            </a:r>
            <a:r>
              <a:rPr lang="en-US" sz="1800" b="1" dirty="0">
                <a:solidFill>
                  <a:schemeClr val="tx1"/>
                </a:solidFill>
              </a:rPr>
              <a:t> </a:t>
            </a:r>
            <a:r>
              <a:rPr lang="en-US" sz="1800" b="1" dirty="0" err="1">
                <a:solidFill>
                  <a:schemeClr val="tx1"/>
                </a:solidFill>
              </a:rPr>
              <a:t>faktorima</a:t>
            </a:r>
            <a:r>
              <a:rPr lang="en-US" sz="1800" b="1" dirty="0">
                <a:solidFill>
                  <a:schemeClr val="tx1"/>
                </a:solidFill>
              </a:rPr>
              <a:t> </a:t>
            </a:r>
            <a:r>
              <a:rPr lang="en-US" sz="1800" b="1" dirty="0" err="1">
                <a:solidFill>
                  <a:schemeClr val="tx1"/>
                </a:solidFill>
              </a:rPr>
              <a:t>rizika</a:t>
            </a:r>
            <a:r>
              <a:rPr lang="en-US" sz="1800" b="1" dirty="0">
                <a:solidFill>
                  <a:schemeClr val="tx1"/>
                </a:solidFill>
              </a:rPr>
              <a:t> </a:t>
            </a:r>
            <a:r>
              <a:rPr lang="en-US" sz="1800" b="1" dirty="0" err="1">
                <a:solidFill>
                  <a:schemeClr val="tx1"/>
                </a:solidFill>
              </a:rPr>
              <a:t>koji</a:t>
            </a:r>
            <a:r>
              <a:rPr lang="en-US" sz="1800" b="1" dirty="0">
                <a:solidFill>
                  <a:schemeClr val="tx1"/>
                </a:solidFill>
              </a:rPr>
              <a:t> </a:t>
            </a:r>
            <a:r>
              <a:rPr lang="en-US" sz="1800" b="1" dirty="0" err="1">
                <a:solidFill>
                  <a:schemeClr val="tx1"/>
                </a:solidFill>
              </a:rPr>
              <a:t>mogu</a:t>
            </a:r>
            <a:r>
              <a:rPr lang="en-US" sz="1800" b="1" dirty="0">
                <a:solidFill>
                  <a:schemeClr val="tx1"/>
                </a:solidFill>
              </a:rPr>
              <a:t> </a:t>
            </a:r>
            <a:r>
              <a:rPr lang="en-US" sz="1800" b="1" dirty="0" err="1">
                <a:solidFill>
                  <a:schemeClr val="tx1"/>
                </a:solidFill>
              </a:rPr>
              <a:t>negativno</a:t>
            </a:r>
            <a:r>
              <a:rPr lang="en-US" sz="1800" b="1" dirty="0">
                <a:solidFill>
                  <a:schemeClr val="tx1"/>
                </a:solidFill>
              </a:rPr>
              <a:t> </a:t>
            </a:r>
            <a:r>
              <a:rPr lang="en-US" sz="1800" b="1" dirty="0" err="1">
                <a:solidFill>
                  <a:schemeClr val="tx1"/>
                </a:solidFill>
              </a:rPr>
              <a:t>uticati</a:t>
            </a:r>
            <a:r>
              <a:rPr lang="en-US" sz="1800" b="1" dirty="0">
                <a:solidFill>
                  <a:schemeClr val="tx1"/>
                </a:solidFill>
              </a:rPr>
              <a:t> </a:t>
            </a:r>
            <a:r>
              <a:rPr lang="en-US" sz="1800" b="1" dirty="0" err="1">
                <a:solidFill>
                  <a:schemeClr val="tx1"/>
                </a:solidFill>
              </a:rPr>
              <a:t>na</a:t>
            </a:r>
            <a:r>
              <a:rPr lang="en-US" sz="1800" b="1" dirty="0">
                <a:solidFill>
                  <a:schemeClr val="tx1"/>
                </a:solidFill>
              </a:rPr>
              <a:t> </a:t>
            </a:r>
            <a:r>
              <a:rPr lang="en-US" sz="1800" b="1" dirty="0" err="1">
                <a:solidFill>
                  <a:schemeClr val="tx1"/>
                </a:solidFill>
              </a:rPr>
              <a:t>kardiovaskularno</a:t>
            </a:r>
            <a:r>
              <a:rPr lang="en-US" sz="1800" b="1" dirty="0">
                <a:solidFill>
                  <a:schemeClr val="tx1"/>
                </a:solidFill>
              </a:rPr>
              <a:t> </a:t>
            </a:r>
            <a:r>
              <a:rPr lang="en-US" sz="1800" b="1" dirty="0" err="1">
                <a:solidFill>
                  <a:schemeClr val="tx1"/>
                </a:solidFill>
              </a:rPr>
              <a:t>i</a:t>
            </a:r>
            <a:r>
              <a:rPr lang="en-US" sz="1800" b="1" dirty="0">
                <a:solidFill>
                  <a:schemeClr val="tx1"/>
                </a:solidFill>
              </a:rPr>
              <a:t> </a:t>
            </a:r>
            <a:r>
              <a:rPr lang="en-US" sz="1800" b="1" dirty="0" err="1">
                <a:solidFill>
                  <a:schemeClr val="tx1"/>
                </a:solidFill>
              </a:rPr>
              <a:t>opšte</a:t>
            </a:r>
            <a:r>
              <a:rPr lang="en-US" sz="1800" b="1" dirty="0">
                <a:solidFill>
                  <a:schemeClr val="tx1"/>
                </a:solidFill>
              </a:rPr>
              <a:t> </a:t>
            </a:r>
            <a:r>
              <a:rPr lang="en-US" sz="1800" b="1" dirty="0" err="1">
                <a:solidFill>
                  <a:schemeClr val="tx1"/>
                </a:solidFill>
              </a:rPr>
              <a:t>zdravlje</a:t>
            </a:r>
            <a:r>
              <a:rPr lang="en-US" sz="1800" b="1" dirty="0">
                <a:solidFill>
                  <a:schemeClr val="tx1"/>
                </a:solidFill>
              </a:rPr>
              <a:t>.</a:t>
            </a:r>
          </a:p>
          <a:p>
            <a:r>
              <a:rPr lang="en-US" sz="1800" dirty="0" err="1">
                <a:solidFill>
                  <a:schemeClr val="tx1"/>
                </a:solidFill>
              </a:rPr>
              <a:t>Lekari</a:t>
            </a:r>
            <a:r>
              <a:rPr lang="en-US" sz="1800" dirty="0">
                <a:solidFill>
                  <a:schemeClr val="tx1"/>
                </a:solidFill>
              </a:rPr>
              <a:t> bi </a:t>
            </a:r>
            <a:r>
              <a:rPr lang="en-US" sz="1800" dirty="0" err="1">
                <a:solidFill>
                  <a:schemeClr val="tx1"/>
                </a:solidFill>
              </a:rPr>
              <a:t>trebalo</a:t>
            </a:r>
            <a:r>
              <a:rPr lang="en-US" sz="1800" dirty="0">
                <a:solidFill>
                  <a:schemeClr val="tx1"/>
                </a:solidFill>
              </a:rPr>
              <a:t> da </a:t>
            </a:r>
            <a:r>
              <a:rPr lang="en-US" sz="1800" dirty="0" err="1">
                <a:solidFill>
                  <a:schemeClr val="tx1"/>
                </a:solidFill>
              </a:rPr>
              <a:t>budu</a:t>
            </a:r>
            <a:r>
              <a:rPr lang="en-US" sz="1800" dirty="0">
                <a:solidFill>
                  <a:schemeClr val="tx1"/>
                </a:solidFill>
              </a:rPr>
              <a:t> u </a:t>
            </a:r>
            <a:r>
              <a:rPr lang="en-US" sz="1800" dirty="0" err="1">
                <a:solidFill>
                  <a:schemeClr val="tx1"/>
                </a:solidFill>
              </a:rPr>
              <a:t>mogućnosti</a:t>
            </a:r>
            <a:r>
              <a:rPr lang="en-US" sz="1800" dirty="0">
                <a:solidFill>
                  <a:schemeClr val="tx1"/>
                </a:solidFill>
              </a:rPr>
              <a:t> da </a:t>
            </a:r>
            <a:r>
              <a:rPr lang="en-US" sz="1800" dirty="0" err="1">
                <a:solidFill>
                  <a:schemeClr val="tx1"/>
                </a:solidFill>
              </a:rPr>
              <a:t>daju</a:t>
            </a:r>
            <a:r>
              <a:rPr lang="en-US" sz="1800" dirty="0">
                <a:solidFill>
                  <a:schemeClr val="tx1"/>
                </a:solidFill>
              </a:rPr>
              <a:t> </a:t>
            </a:r>
            <a:r>
              <a:rPr lang="en-US" sz="1800" b="1" dirty="0" err="1">
                <a:solidFill>
                  <a:schemeClr val="tx1"/>
                </a:solidFill>
              </a:rPr>
              <a:t>smernice</a:t>
            </a:r>
            <a:r>
              <a:rPr lang="en-US" sz="1800" b="1" dirty="0">
                <a:solidFill>
                  <a:schemeClr val="tx1"/>
                </a:solidFill>
              </a:rPr>
              <a:t> o tome </a:t>
            </a:r>
            <a:r>
              <a:rPr lang="en-US" sz="1800" b="1" dirty="0" err="1">
                <a:solidFill>
                  <a:schemeClr val="tx1"/>
                </a:solidFill>
              </a:rPr>
              <a:t>kako</a:t>
            </a:r>
            <a:r>
              <a:rPr lang="en-US" sz="1800" b="1" dirty="0">
                <a:solidFill>
                  <a:schemeClr val="tx1"/>
                </a:solidFill>
              </a:rPr>
              <a:t> </a:t>
            </a:r>
            <a:r>
              <a:rPr lang="en-US" sz="1800" b="1" dirty="0" err="1">
                <a:solidFill>
                  <a:schemeClr val="tx1"/>
                </a:solidFill>
              </a:rPr>
              <a:t>ublažiti</a:t>
            </a:r>
            <a:r>
              <a:rPr lang="en-US" sz="1800" b="1" dirty="0">
                <a:solidFill>
                  <a:schemeClr val="tx1"/>
                </a:solidFill>
              </a:rPr>
              <a:t> </a:t>
            </a:r>
            <a:r>
              <a:rPr lang="en-US" sz="1800" b="1" dirty="0" err="1">
                <a:solidFill>
                  <a:schemeClr val="tx1"/>
                </a:solidFill>
              </a:rPr>
              <a:t>ove</a:t>
            </a:r>
            <a:r>
              <a:rPr lang="en-US" sz="1800" b="1" dirty="0">
                <a:solidFill>
                  <a:schemeClr val="tx1"/>
                </a:solidFill>
              </a:rPr>
              <a:t> </a:t>
            </a:r>
            <a:r>
              <a:rPr lang="en-US" sz="1800" b="1" dirty="0" err="1">
                <a:solidFill>
                  <a:schemeClr val="tx1"/>
                </a:solidFill>
              </a:rPr>
              <a:t>faktore</a:t>
            </a:r>
            <a:r>
              <a:rPr lang="en-US" sz="1800" b="1" dirty="0">
                <a:solidFill>
                  <a:schemeClr val="tx1"/>
                </a:solidFill>
              </a:rPr>
              <a:t> </a:t>
            </a:r>
            <a:r>
              <a:rPr lang="en-US" sz="1800" b="1" dirty="0" err="1">
                <a:solidFill>
                  <a:schemeClr val="tx1"/>
                </a:solidFill>
              </a:rPr>
              <a:t>rizika</a:t>
            </a:r>
            <a:r>
              <a:rPr lang="en-US" sz="1800" dirty="0">
                <a:solidFill>
                  <a:schemeClr val="tx1"/>
                </a:solidFill>
              </a:rPr>
              <a:t>, </a:t>
            </a:r>
            <a:r>
              <a:rPr lang="en-US" sz="1800" dirty="0" err="1">
                <a:solidFill>
                  <a:schemeClr val="tx1"/>
                </a:solidFill>
              </a:rPr>
              <a:t>posebno</a:t>
            </a:r>
            <a:r>
              <a:rPr lang="en-US" sz="1800" dirty="0">
                <a:solidFill>
                  <a:schemeClr val="tx1"/>
                </a:solidFill>
              </a:rPr>
              <a:t> </a:t>
            </a:r>
            <a:r>
              <a:rPr lang="en-US" sz="1800" dirty="0" err="1">
                <a:solidFill>
                  <a:schemeClr val="tx1"/>
                </a:solidFill>
              </a:rPr>
              <a:t>za</a:t>
            </a:r>
            <a:r>
              <a:rPr lang="en-US" sz="1800" dirty="0">
                <a:solidFill>
                  <a:schemeClr val="tx1"/>
                </a:solidFill>
              </a:rPr>
              <a:t> </a:t>
            </a:r>
            <a:r>
              <a:rPr lang="en-US" sz="1800" dirty="0" err="1">
                <a:solidFill>
                  <a:schemeClr val="tx1"/>
                </a:solidFill>
              </a:rPr>
              <a:t>pacijente</a:t>
            </a:r>
            <a:r>
              <a:rPr lang="en-US" sz="1800" dirty="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višestrukim</a:t>
            </a:r>
            <a:r>
              <a:rPr lang="en-US" sz="1800" dirty="0">
                <a:solidFill>
                  <a:schemeClr val="tx1"/>
                </a:solidFill>
              </a:rPr>
              <a:t> </a:t>
            </a:r>
            <a:r>
              <a:rPr lang="en-US" sz="1800" dirty="0" err="1">
                <a:solidFill>
                  <a:schemeClr val="tx1"/>
                </a:solidFill>
              </a:rPr>
              <a:t>kardiovaskularnim</a:t>
            </a:r>
            <a:r>
              <a:rPr lang="en-US" sz="1800" dirty="0">
                <a:solidFill>
                  <a:schemeClr val="tx1"/>
                </a:solidFill>
              </a:rPr>
              <a:t> </a:t>
            </a:r>
            <a:r>
              <a:rPr lang="en-US" sz="1800" dirty="0" err="1">
                <a:solidFill>
                  <a:schemeClr val="tx1"/>
                </a:solidFill>
              </a:rPr>
              <a:t>faktorima</a:t>
            </a:r>
            <a:r>
              <a:rPr lang="en-US" sz="1800" dirty="0">
                <a:solidFill>
                  <a:schemeClr val="tx1"/>
                </a:solidFill>
              </a:rPr>
              <a:t> </a:t>
            </a:r>
            <a:r>
              <a:rPr lang="en-US" sz="1800" dirty="0" err="1">
                <a:solidFill>
                  <a:schemeClr val="tx1"/>
                </a:solidFill>
              </a:rPr>
              <a:t>rizika</a:t>
            </a:r>
            <a:r>
              <a:rPr lang="en-US" sz="1800" dirty="0">
                <a:solidFill>
                  <a:schemeClr val="tx1"/>
                </a:solidFill>
              </a:rPr>
              <a:t> </a:t>
            </a:r>
            <a:r>
              <a:rPr lang="en-US" sz="1800" dirty="0" err="1">
                <a:solidFill>
                  <a:schemeClr val="tx1"/>
                </a:solidFill>
              </a:rPr>
              <a:t>ili</a:t>
            </a:r>
            <a:r>
              <a:rPr lang="en-US" sz="1800" dirty="0">
                <a:solidFill>
                  <a:schemeClr val="tx1"/>
                </a:solidFill>
              </a:rPr>
              <a:t> </a:t>
            </a:r>
            <a:r>
              <a:rPr lang="en-US" sz="1800" dirty="0" err="1">
                <a:solidFill>
                  <a:schemeClr val="tx1"/>
                </a:solidFill>
              </a:rPr>
              <a:t>istorijom</a:t>
            </a:r>
            <a:r>
              <a:rPr lang="en-US" sz="1800" dirty="0">
                <a:solidFill>
                  <a:schemeClr val="tx1"/>
                </a:solidFill>
              </a:rPr>
              <a:t> </a:t>
            </a:r>
            <a:r>
              <a:rPr lang="en-US" sz="1800" dirty="0" err="1">
                <a:solidFill>
                  <a:schemeClr val="tx1"/>
                </a:solidFill>
              </a:rPr>
              <a:t>kardiovaskularnih</a:t>
            </a:r>
            <a:r>
              <a:rPr lang="en-US" sz="1800" dirty="0">
                <a:solidFill>
                  <a:schemeClr val="tx1"/>
                </a:solidFill>
              </a:rPr>
              <a:t> </a:t>
            </a:r>
            <a:r>
              <a:rPr lang="en-US" sz="1800" dirty="0" err="1">
                <a:solidFill>
                  <a:schemeClr val="tx1"/>
                </a:solidFill>
              </a:rPr>
              <a:t>bolesti</a:t>
            </a:r>
            <a:r>
              <a:rPr lang="en-US" sz="1800" dirty="0">
                <a:solidFill>
                  <a:schemeClr val="tx1"/>
                </a:solidFill>
              </a:rPr>
              <a:t>.</a:t>
            </a:r>
          </a:p>
          <a:p>
            <a:r>
              <a:rPr lang="en-US" sz="1800" dirty="0">
                <a:solidFill>
                  <a:schemeClr val="tx1"/>
                </a:solidFill>
              </a:rPr>
              <a:t>Ove </a:t>
            </a:r>
            <a:r>
              <a:rPr lang="en-US" sz="1800" dirty="0" err="1">
                <a:solidFill>
                  <a:schemeClr val="tx1"/>
                </a:solidFill>
              </a:rPr>
              <a:t>preporuke</a:t>
            </a:r>
            <a:r>
              <a:rPr lang="en-US" sz="1800" dirty="0">
                <a:solidFill>
                  <a:schemeClr val="tx1"/>
                </a:solidFill>
              </a:rPr>
              <a:t> se </a:t>
            </a:r>
            <a:r>
              <a:rPr lang="en-US" sz="1800" dirty="0" err="1">
                <a:solidFill>
                  <a:schemeClr val="tx1"/>
                </a:solidFill>
              </a:rPr>
              <a:t>mogu</a:t>
            </a:r>
            <a:r>
              <a:rPr lang="en-US" sz="1800" dirty="0">
                <a:solidFill>
                  <a:schemeClr val="tx1"/>
                </a:solidFill>
              </a:rPr>
              <a:t> </a:t>
            </a:r>
            <a:r>
              <a:rPr lang="en-US" sz="1800" dirty="0" err="1">
                <a:solidFill>
                  <a:schemeClr val="tx1"/>
                </a:solidFill>
              </a:rPr>
              <a:t>podeliti</a:t>
            </a:r>
            <a:r>
              <a:rPr lang="en-US" sz="1800" dirty="0">
                <a:solidFill>
                  <a:schemeClr val="tx1"/>
                </a:solidFill>
              </a:rPr>
              <a:t> u </a:t>
            </a:r>
            <a:r>
              <a:rPr lang="en-US" sz="1800" dirty="0" err="1">
                <a:solidFill>
                  <a:schemeClr val="tx1"/>
                </a:solidFill>
              </a:rPr>
              <a:t>dve</a:t>
            </a:r>
            <a:r>
              <a:rPr lang="en-US" sz="1800" dirty="0">
                <a:solidFill>
                  <a:schemeClr val="tx1"/>
                </a:solidFill>
              </a:rPr>
              <a:t> </a:t>
            </a:r>
            <a:r>
              <a:rPr lang="en-US" sz="1800" dirty="0" err="1">
                <a:solidFill>
                  <a:schemeClr val="tx1"/>
                </a:solidFill>
              </a:rPr>
              <a:t>široke</a:t>
            </a:r>
            <a:r>
              <a:rPr lang="en-US" sz="1800" dirty="0">
                <a:solidFill>
                  <a:schemeClr val="tx1"/>
                </a:solidFill>
              </a:rPr>
              <a:t> </a:t>
            </a:r>
            <a:r>
              <a:rPr lang="en-US" sz="1800" dirty="0" err="1">
                <a:solidFill>
                  <a:schemeClr val="tx1"/>
                </a:solidFill>
              </a:rPr>
              <a:t>kategorije</a:t>
            </a:r>
            <a:r>
              <a:rPr lang="en-US" sz="1800" dirty="0">
                <a:solidFill>
                  <a:schemeClr val="tx1"/>
                </a:solidFill>
              </a:rPr>
              <a:t> </a:t>
            </a:r>
            <a:r>
              <a:rPr lang="en-US" sz="1800" dirty="0" err="1">
                <a:solidFill>
                  <a:schemeClr val="tx1"/>
                </a:solidFill>
              </a:rPr>
              <a:t>koje</a:t>
            </a:r>
            <a:r>
              <a:rPr lang="en-US" sz="1800" dirty="0">
                <a:solidFill>
                  <a:schemeClr val="tx1"/>
                </a:solidFill>
              </a:rPr>
              <a:t> </a:t>
            </a:r>
            <a:r>
              <a:rPr lang="en-US" sz="1800" b="1" dirty="0" err="1">
                <a:solidFill>
                  <a:schemeClr val="tx1"/>
                </a:solidFill>
              </a:rPr>
              <a:t>ublažavaju</a:t>
            </a:r>
            <a:r>
              <a:rPr lang="en-US" sz="1800" b="1" dirty="0">
                <a:solidFill>
                  <a:schemeClr val="tx1"/>
                </a:solidFill>
              </a:rPr>
              <a:t> </a:t>
            </a:r>
            <a:r>
              <a:rPr lang="en-US" sz="1800" b="1" dirty="0" err="1">
                <a:solidFill>
                  <a:schemeClr val="tx1"/>
                </a:solidFill>
              </a:rPr>
              <a:t>zagađenje</a:t>
            </a:r>
            <a:r>
              <a:rPr lang="en-US" sz="1800" b="1" dirty="0">
                <a:solidFill>
                  <a:schemeClr val="tx1"/>
                </a:solidFill>
              </a:rPr>
              <a:t> </a:t>
            </a:r>
            <a:r>
              <a:rPr lang="en-US" sz="1800" b="1" dirty="0" err="1">
                <a:solidFill>
                  <a:schemeClr val="tx1"/>
                </a:solidFill>
              </a:rPr>
              <a:t>vazduha</a:t>
            </a:r>
            <a:r>
              <a:rPr lang="en-US" sz="1800" b="1" dirty="0">
                <a:solidFill>
                  <a:schemeClr val="tx1"/>
                </a:solidFill>
              </a:rPr>
              <a:t> </a:t>
            </a:r>
            <a:r>
              <a:rPr lang="en-US" sz="1800" b="1" dirty="0" err="1">
                <a:solidFill>
                  <a:schemeClr val="tx1"/>
                </a:solidFill>
              </a:rPr>
              <a:t>ili</a:t>
            </a:r>
            <a:r>
              <a:rPr lang="en-US" sz="1800" b="1" dirty="0">
                <a:solidFill>
                  <a:schemeClr val="tx1"/>
                </a:solidFill>
              </a:rPr>
              <a:t> </a:t>
            </a:r>
            <a:r>
              <a:rPr lang="en-US" sz="1800" b="1" dirty="0" err="1">
                <a:solidFill>
                  <a:schemeClr val="tx1"/>
                </a:solidFill>
              </a:rPr>
              <a:t>ekstremne</a:t>
            </a:r>
            <a:r>
              <a:rPr lang="en-US" sz="1800" b="1" dirty="0">
                <a:solidFill>
                  <a:schemeClr val="tx1"/>
                </a:solidFill>
              </a:rPr>
              <a:t> temperature </a:t>
            </a:r>
            <a:r>
              <a:rPr lang="en-US" sz="1800" dirty="0" err="1">
                <a:solidFill>
                  <a:schemeClr val="tx1"/>
                </a:solidFill>
              </a:rPr>
              <a:t>izazvane</a:t>
            </a:r>
            <a:r>
              <a:rPr lang="en-US" sz="1800" dirty="0">
                <a:solidFill>
                  <a:schemeClr val="tx1"/>
                </a:solidFill>
              </a:rPr>
              <a:t> </a:t>
            </a:r>
            <a:r>
              <a:rPr lang="en-US" sz="1800" dirty="0" err="1">
                <a:solidFill>
                  <a:schemeClr val="tx1"/>
                </a:solidFill>
              </a:rPr>
              <a:t>klimatskim</a:t>
            </a:r>
            <a:r>
              <a:rPr lang="en-US" sz="1800" dirty="0">
                <a:solidFill>
                  <a:schemeClr val="tx1"/>
                </a:solidFill>
              </a:rPr>
              <a:t> </a:t>
            </a:r>
            <a:r>
              <a:rPr lang="en-US" sz="1800" dirty="0" err="1">
                <a:solidFill>
                  <a:schemeClr val="tx1"/>
                </a:solidFill>
              </a:rPr>
              <a:t>promenama</a:t>
            </a:r>
            <a:r>
              <a:rPr lang="en-US" sz="1800" dirty="0">
                <a:solidFill>
                  <a:schemeClr val="tx1"/>
                </a:solidFill>
              </a:rPr>
              <a:t>.</a:t>
            </a:r>
          </a:p>
          <a:p>
            <a:pPr lvl="1" rtl="0"/>
            <a:endParaRPr lang="en-US" dirty="0">
              <a:solidFill>
                <a:schemeClr val="tx1"/>
              </a:solidFill>
              <a:cs typeface="Calibri"/>
            </a:endParaRPr>
          </a:p>
        </p:txBody>
      </p:sp>
      <p:sp>
        <p:nvSpPr>
          <p:cNvPr id="5" name="Rectangle 4"/>
          <p:cNvSpPr/>
          <p:nvPr/>
        </p:nvSpPr>
        <p:spPr>
          <a:xfrm>
            <a:off x="826725" y="5545788"/>
            <a:ext cx="5656715" cy="230832"/>
          </a:xfrm>
          <a:prstGeom prst="rect">
            <a:avLst/>
          </a:prstGeom>
        </p:spPr>
        <p:txBody>
          <a:bodyPr wrap="square" lIns="91440" tIns="45720" rIns="91440" bIns="45720" rtlCol="0" anchor="t">
            <a:spAutoFit/>
          </a:bodyPr>
          <a:lstStyle/>
          <a:p>
            <a:pPr algn="ctr"/>
            <a:r>
              <a:rPr lang="en-US" sz="900" dirty="0">
                <a:solidFill>
                  <a:prstClr val="black"/>
                </a:solidFill>
              </a:rPr>
              <a:t>Source: </a:t>
            </a:r>
            <a:r>
              <a:rPr lang="en-US" sz="900" dirty="0">
                <a:solidFill>
                  <a:prstClr val="black"/>
                </a:solidFill>
                <a:hlinkClick r:id="rId2">
                  <a:extLst>
                    <a:ext uri="{A12FA001-AC4F-418D-AE19-62706E023703}">
                      <ahyp:hlinkClr xmlns:lc="http://schemas.openxmlformats.org/drawingml/2006/lockedCanvas" xmlns:ahyp="http://schemas.microsoft.com/office/drawing/2018/hyperlinkcolor" xmlns="" val="tx"/>
                    </a:ext>
                  </a:extLst>
                </a:hlinkClick>
              </a:rPr>
              <a:t>https://www.jacc.org/doi/10.1016/j.jacc.2022.10.040 </a:t>
            </a:r>
            <a:r>
              <a:rPr lang="sr" sz="900" dirty="0"/>
              <a:t> </a:t>
            </a:r>
            <a:endParaRPr lang="en-US" sz="900" dirty="0">
              <a:cs typeface="Calibri"/>
            </a:endParaRPr>
          </a:p>
        </p:txBody>
      </p:sp>
      <p:pic>
        <p:nvPicPr>
          <p:cNvPr id="6" name="Picture 5">
            <a:extLst>
              <a:ext uri="{FF2B5EF4-FFF2-40B4-BE49-F238E27FC236}">
                <a16:creationId xmlns:a16="http://schemas.microsoft.com/office/drawing/2014/main" id="{1E0713D5-B4A0-2D2C-9F8E-0EE7DB7BA1D2}"/>
              </a:ext>
            </a:extLst>
          </p:cNvPr>
          <p:cNvPicPr>
            <a:picLocks noChangeAspect="1"/>
          </p:cNvPicPr>
          <p:nvPr/>
        </p:nvPicPr>
        <p:blipFill rotWithShape="1">
          <a:blip r:embed="rId3"/>
          <a:srcRect t="1191"/>
          <a:stretch/>
        </p:blipFill>
        <p:spPr>
          <a:xfrm>
            <a:off x="278377" y="1716657"/>
            <a:ext cx="6276288" cy="3830130"/>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sr" b="1" dirty="0" smtClean="0">
                <a:solidFill>
                  <a:schemeClr val="tx1"/>
                </a:solidFill>
              </a:rPr>
              <a:t>Poruke za lekare i kardiologe</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934775"/>
            <a:ext cx="6102787" cy="5370897"/>
          </a:xfrm>
        </p:spPr>
        <p:txBody>
          <a:bodyPr vert="horz" lIns="91440" tIns="45720" rIns="91440" bIns="45720" rtlCol="0" anchor="t">
            <a:normAutofit/>
          </a:bodyPr>
          <a:lstStyle/>
          <a:p>
            <a:pPr rtl="0"/>
            <a:r>
              <a:rPr lang="sr" sz="1800" dirty="0" smtClean="0">
                <a:solidFill>
                  <a:schemeClr val="tx1"/>
                </a:solidFill>
              </a:rPr>
              <a:t>Primeri </a:t>
            </a:r>
            <a:r>
              <a:rPr lang="sr" sz="1800" b="1" dirty="0" smtClean="0">
                <a:solidFill>
                  <a:schemeClr val="tx1"/>
                </a:solidFill>
              </a:rPr>
              <a:t>preporuka za smanjenje izloženosti zagađenju vazduha </a:t>
            </a:r>
            <a:r>
              <a:rPr lang="sr" sz="1800" dirty="0" smtClean="0">
                <a:solidFill>
                  <a:schemeClr val="tx1"/>
                </a:solidFill>
              </a:rPr>
              <a:t>uključuju:</a:t>
            </a:r>
            <a:endParaRPr lang="en-US" sz="1800" dirty="0" smtClean="0">
              <a:solidFill>
                <a:schemeClr val="tx1"/>
              </a:solidFill>
              <a:cs typeface="Calibri"/>
            </a:endParaRPr>
          </a:p>
          <a:p>
            <a:pPr lvl="1"/>
            <a:r>
              <a:rPr lang="en-US" sz="1600" dirty="0" err="1">
                <a:solidFill>
                  <a:schemeClr val="tx1"/>
                </a:solidFill>
              </a:rPr>
              <a:t>izbegavanje</a:t>
            </a:r>
            <a:r>
              <a:rPr lang="en-US" sz="1600" dirty="0">
                <a:solidFill>
                  <a:schemeClr val="tx1"/>
                </a:solidFill>
              </a:rPr>
              <a:t> </a:t>
            </a:r>
            <a:r>
              <a:rPr lang="en-US" sz="1600" dirty="0" err="1">
                <a:solidFill>
                  <a:schemeClr val="tx1"/>
                </a:solidFill>
              </a:rPr>
              <a:t>aktivnosti</a:t>
            </a:r>
            <a:r>
              <a:rPr lang="en-US" sz="1600" dirty="0">
                <a:solidFill>
                  <a:schemeClr val="tx1"/>
                </a:solidFill>
              </a:rPr>
              <a:t> </a:t>
            </a:r>
            <a:r>
              <a:rPr lang="en-US" sz="1600" dirty="0" err="1">
                <a:solidFill>
                  <a:schemeClr val="tx1"/>
                </a:solidFill>
              </a:rPr>
              <a:t>na</a:t>
            </a:r>
            <a:r>
              <a:rPr lang="en-US" sz="1600" dirty="0">
                <a:solidFill>
                  <a:schemeClr val="tx1"/>
                </a:solidFill>
              </a:rPr>
              <a:t> </a:t>
            </a:r>
            <a:r>
              <a:rPr lang="en-US" sz="1600" dirty="0" err="1">
                <a:solidFill>
                  <a:schemeClr val="tx1"/>
                </a:solidFill>
              </a:rPr>
              <a:t>otvorenom</a:t>
            </a:r>
            <a:r>
              <a:rPr lang="en-US" sz="1600" dirty="0">
                <a:solidFill>
                  <a:schemeClr val="tx1"/>
                </a:solidFill>
              </a:rPr>
              <a:t> u </a:t>
            </a:r>
            <a:r>
              <a:rPr lang="en-US" sz="1600" dirty="0" err="1">
                <a:solidFill>
                  <a:schemeClr val="tx1"/>
                </a:solidFill>
              </a:rPr>
              <a:t>danima</a:t>
            </a:r>
            <a:r>
              <a:rPr lang="en-US" sz="1600" dirty="0">
                <a:solidFill>
                  <a:schemeClr val="tx1"/>
                </a:solidFill>
              </a:rPr>
              <a:t> </a:t>
            </a:r>
            <a:r>
              <a:rPr lang="en-US" sz="1600" dirty="0" err="1">
                <a:solidFill>
                  <a:schemeClr val="tx1"/>
                </a:solidFill>
              </a:rPr>
              <a:t>sa</a:t>
            </a:r>
            <a:r>
              <a:rPr lang="en-US" sz="1600" dirty="0">
                <a:solidFill>
                  <a:schemeClr val="tx1"/>
                </a:solidFill>
              </a:rPr>
              <a:t> </a:t>
            </a:r>
            <a:r>
              <a:rPr lang="en-US" sz="1600" dirty="0" err="1">
                <a:solidFill>
                  <a:schemeClr val="tx1"/>
                </a:solidFill>
              </a:rPr>
              <a:t>povišenim</a:t>
            </a:r>
            <a:r>
              <a:rPr lang="en-US" sz="1600" dirty="0">
                <a:solidFill>
                  <a:schemeClr val="tx1"/>
                </a:solidFill>
              </a:rPr>
              <a:t> </a:t>
            </a:r>
            <a:r>
              <a:rPr lang="en-US" sz="1600" dirty="0" err="1">
                <a:solidFill>
                  <a:schemeClr val="tx1"/>
                </a:solidFill>
              </a:rPr>
              <a:t>nivoima</a:t>
            </a:r>
            <a:r>
              <a:rPr lang="en-US" sz="1600" dirty="0">
                <a:solidFill>
                  <a:schemeClr val="tx1"/>
                </a:solidFill>
              </a:rPr>
              <a:t> </a:t>
            </a:r>
            <a:r>
              <a:rPr lang="en-US" sz="1600" dirty="0" err="1">
                <a:solidFill>
                  <a:schemeClr val="tx1"/>
                </a:solidFill>
              </a:rPr>
              <a:t>zagađenja</a:t>
            </a:r>
            <a:r>
              <a:rPr lang="en-US" sz="1600" dirty="0">
                <a:solidFill>
                  <a:schemeClr val="tx1"/>
                </a:solidFill>
              </a:rPr>
              <a:t>, </a:t>
            </a:r>
          </a:p>
          <a:p>
            <a:pPr lvl="1"/>
            <a:r>
              <a:rPr lang="en-US" sz="1600" dirty="0" err="1">
                <a:solidFill>
                  <a:schemeClr val="tx1"/>
                </a:solidFill>
              </a:rPr>
              <a:t>upotreba</a:t>
            </a:r>
            <a:r>
              <a:rPr lang="en-US" sz="1600" dirty="0">
                <a:solidFill>
                  <a:schemeClr val="tx1"/>
                </a:solidFill>
              </a:rPr>
              <a:t> </a:t>
            </a:r>
            <a:r>
              <a:rPr lang="en-US" sz="1600" dirty="0" err="1">
                <a:solidFill>
                  <a:schemeClr val="tx1"/>
                </a:solidFill>
              </a:rPr>
              <a:t>maski</a:t>
            </a:r>
            <a:r>
              <a:rPr lang="en-US" sz="1600" dirty="0">
                <a:solidFill>
                  <a:schemeClr val="tx1"/>
                </a:solidFill>
              </a:rPr>
              <a:t> N95 </a:t>
            </a:r>
            <a:r>
              <a:rPr lang="en-US" sz="1600" dirty="0" err="1">
                <a:solidFill>
                  <a:schemeClr val="tx1"/>
                </a:solidFill>
              </a:rPr>
              <a:t>ili</a:t>
            </a:r>
            <a:r>
              <a:rPr lang="en-US" sz="1600" dirty="0">
                <a:solidFill>
                  <a:schemeClr val="tx1"/>
                </a:solidFill>
              </a:rPr>
              <a:t> </a:t>
            </a:r>
            <a:r>
              <a:rPr lang="en-US" sz="1600" dirty="0" err="1" smtClean="0">
                <a:solidFill>
                  <a:schemeClr val="tx1"/>
                </a:solidFill>
              </a:rPr>
              <a:t>maski</a:t>
            </a:r>
            <a:r>
              <a:rPr lang="en-US" sz="1600" dirty="0" smtClean="0">
                <a:solidFill>
                  <a:schemeClr val="tx1"/>
                </a:solidFill>
              </a:rPr>
              <a:t> </a:t>
            </a:r>
            <a:r>
              <a:rPr lang="en-US" sz="1600" dirty="0" err="1" smtClean="0">
                <a:solidFill>
                  <a:schemeClr val="tx1"/>
                </a:solidFill>
              </a:rPr>
              <a:t>protiv</a:t>
            </a:r>
            <a:r>
              <a:rPr lang="en-US" sz="1600" dirty="0" smtClean="0">
                <a:solidFill>
                  <a:schemeClr val="tx1"/>
                </a:solidFill>
              </a:rPr>
              <a:t> </a:t>
            </a:r>
            <a:r>
              <a:rPr lang="en-US" sz="1600" dirty="0" err="1" smtClean="0">
                <a:solidFill>
                  <a:schemeClr val="tx1"/>
                </a:solidFill>
              </a:rPr>
              <a:t>finih</a:t>
            </a:r>
            <a:r>
              <a:rPr lang="en-US" sz="1600" dirty="0" smtClean="0">
                <a:solidFill>
                  <a:schemeClr val="tx1"/>
                </a:solidFill>
              </a:rPr>
              <a:t> </a:t>
            </a:r>
            <a:r>
              <a:rPr lang="en-US" sz="1600" dirty="0" err="1">
                <a:solidFill>
                  <a:schemeClr val="tx1"/>
                </a:solidFill>
              </a:rPr>
              <a:t>čestica</a:t>
            </a:r>
            <a:r>
              <a:rPr lang="en-US" sz="1600" dirty="0">
                <a:solidFill>
                  <a:schemeClr val="tx1"/>
                </a:solidFill>
              </a:rPr>
              <a:t> (</a:t>
            </a:r>
            <a:r>
              <a:rPr lang="en-US" sz="1600" dirty="0" smtClean="0">
                <a:solidFill>
                  <a:schemeClr val="tx1"/>
                </a:solidFill>
              </a:rPr>
              <a:t>PM</a:t>
            </a:r>
            <a:r>
              <a:rPr lang="en-US" sz="1600" baseline="-25000" dirty="0">
                <a:solidFill>
                  <a:schemeClr val="tx1"/>
                </a:solidFill>
                <a:ea typeface="Calibri"/>
                <a:cs typeface="Calibri"/>
              </a:rPr>
              <a:t>2.5</a:t>
            </a:r>
            <a:r>
              <a:rPr lang="en-US" sz="1600" dirty="0" smtClean="0">
                <a:solidFill>
                  <a:schemeClr val="tx1"/>
                </a:solidFill>
              </a:rPr>
              <a:t>),</a:t>
            </a:r>
            <a:r>
              <a:rPr lang="en-US" sz="1600" dirty="0">
                <a:solidFill>
                  <a:schemeClr val="tx1"/>
                </a:solidFill>
              </a:rPr>
              <a:t> </a:t>
            </a:r>
          </a:p>
          <a:p>
            <a:pPr lvl="1"/>
            <a:r>
              <a:rPr lang="en-US" sz="1600" dirty="0" err="1">
                <a:solidFill>
                  <a:schemeClr val="tx1"/>
                </a:solidFill>
              </a:rPr>
              <a:t>korišćenje</a:t>
            </a:r>
            <a:r>
              <a:rPr lang="en-US" sz="1600" dirty="0">
                <a:solidFill>
                  <a:schemeClr val="tx1"/>
                </a:solidFill>
              </a:rPr>
              <a:t> </a:t>
            </a:r>
            <a:r>
              <a:rPr lang="en-US" sz="1600" dirty="0" err="1">
                <a:solidFill>
                  <a:schemeClr val="tx1"/>
                </a:solidFill>
              </a:rPr>
              <a:t>unutrašnjih</a:t>
            </a:r>
            <a:r>
              <a:rPr lang="en-US" sz="1600" dirty="0">
                <a:solidFill>
                  <a:schemeClr val="tx1"/>
                </a:solidFill>
              </a:rPr>
              <a:t> </a:t>
            </a:r>
            <a:r>
              <a:rPr lang="en-US" sz="1600" dirty="0" err="1">
                <a:solidFill>
                  <a:schemeClr val="tx1"/>
                </a:solidFill>
              </a:rPr>
              <a:t>prečistača</a:t>
            </a:r>
            <a:r>
              <a:rPr lang="en-US" sz="1600" dirty="0">
                <a:solidFill>
                  <a:schemeClr val="tx1"/>
                </a:solidFill>
              </a:rPr>
              <a:t> </a:t>
            </a:r>
            <a:r>
              <a:rPr lang="en-US" sz="1600" dirty="0" err="1">
                <a:solidFill>
                  <a:schemeClr val="tx1"/>
                </a:solidFill>
              </a:rPr>
              <a:t>vazduha</a:t>
            </a:r>
            <a:r>
              <a:rPr lang="en-US" sz="1600" dirty="0">
                <a:solidFill>
                  <a:schemeClr val="tx1"/>
                </a:solidFill>
              </a:rPr>
              <a:t>, </a:t>
            </a:r>
            <a:r>
              <a:rPr lang="en-US" sz="1600" dirty="0" err="1">
                <a:solidFill>
                  <a:schemeClr val="tx1"/>
                </a:solidFill>
              </a:rPr>
              <a:t>i</a:t>
            </a:r>
            <a:r>
              <a:rPr lang="en-US" sz="1600" dirty="0">
                <a:solidFill>
                  <a:schemeClr val="tx1"/>
                </a:solidFill>
              </a:rPr>
              <a:t> </a:t>
            </a:r>
          </a:p>
          <a:p>
            <a:pPr lvl="1"/>
            <a:r>
              <a:rPr lang="en-US" sz="1600" dirty="0" err="1">
                <a:solidFill>
                  <a:schemeClr val="tx1"/>
                </a:solidFill>
              </a:rPr>
              <a:t>ugradnja</a:t>
            </a:r>
            <a:r>
              <a:rPr lang="en-US" sz="1600" dirty="0">
                <a:solidFill>
                  <a:schemeClr val="tx1"/>
                </a:solidFill>
              </a:rPr>
              <a:t> </a:t>
            </a:r>
            <a:r>
              <a:rPr lang="en-US" sz="1600" dirty="0" err="1">
                <a:solidFill>
                  <a:schemeClr val="tx1"/>
                </a:solidFill>
              </a:rPr>
              <a:t>jedinica</a:t>
            </a:r>
            <a:r>
              <a:rPr lang="en-US" sz="1600" dirty="0">
                <a:solidFill>
                  <a:schemeClr val="tx1"/>
                </a:solidFill>
              </a:rPr>
              <a:t> </a:t>
            </a:r>
            <a:r>
              <a:rPr lang="en-US" sz="1600" dirty="0" err="1">
                <a:solidFill>
                  <a:schemeClr val="tx1"/>
                </a:solidFill>
              </a:rPr>
              <a:t>za</a:t>
            </a:r>
            <a:r>
              <a:rPr lang="en-US" sz="1600" dirty="0">
                <a:solidFill>
                  <a:schemeClr val="tx1"/>
                </a:solidFill>
              </a:rPr>
              <a:t> </a:t>
            </a:r>
            <a:r>
              <a:rPr lang="en-US" sz="1600" dirty="0" err="1">
                <a:solidFill>
                  <a:schemeClr val="tx1"/>
                </a:solidFill>
              </a:rPr>
              <a:t>grejanje</a:t>
            </a:r>
            <a:r>
              <a:rPr lang="en-US" sz="1600" dirty="0">
                <a:solidFill>
                  <a:schemeClr val="tx1"/>
                </a:solidFill>
              </a:rPr>
              <a:t>, </a:t>
            </a:r>
            <a:r>
              <a:rPr lang="en-US" sz="1600" dirty="0" err="1">
                <a:solidFill>
                  <a:schemeClr val="tx1"/>
                </a:solidFill>
              </a:rPr>
              <a:t>ventilaciju</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klimatizaciju</a:t>
            </a:r>
            <a:r>
              <a:rPr lang="en-US" sz="1600" dirty="0">
                <a:solidFill>
                  <a:schemeClr val="tx1"/>
                </a:solidFill>
              </a:rPr>
              <a:t> </a:t>
            </a:r>
            <a:r>
              <a:rPr lang="en-US" sz="1600" dirty="0" err="1">
                <a:solidFill>
                  <a:schemeClr val="tx1"/>
                </a:solidFill>
              </a:rPr>
              <a:t>sa</a:t>
            </a:r>
            <a:r>
              <a:rPr lang="en-US" sz="1600" dirty="0">
                <a:solidFill>
                  <a:schemeClr val="tx1"/>
                </a:solidFill>
              </a:rPr>
              <a:t> </a:t>
            </a:r>
            <a:r>
              <a:rPr lang="en-US" sz="1600" dirty="0" err="1">
                <a:solidFill>
                  <a:schemeClr val="tx1"/>
                </a:solidFill>
              </a:rPr>
              <a:t>visokoefikasnim</a:t>
            </a:r>
            <a:r>
              <a:rPr lang="en-US" sz="1600" dirty="0">
                <a:solidFill>
                  <a:schemeClr val="tx1"/>
                </a:solidFill>
              </a:rPr>
              <a:t> </a:t>
            </a:r>
            <a:r>
              <a:rPr lang="en-US" sz="1600" dirty="0" err="1">
                <a:solidFill>
                  <a:schemeClr val="tx1"/>
                </a:solidFill>
              </a:rPr>
              <a:t>filterom</a:t>
            </a:r>
            <a:r>
              <a:rPr lang="en-US" sz="1600" dirty="0">
                <a:solidFill>
                  <a:schemeClr val="tx1"/>
                </a:solidFill>
              </a:rPr>
              <a:t> </a:t>
            </a:r>
            <a:r>
              <a:rPr lang="en-US" sz="1600" dirty="0" err="1">
                <a:solidFill>
                  <a:schemeClr val="tx1"/>
                </a:solidFill>
              </a:rPr>
              <a:t>za</a:t>
            </a:r>
            <a:r>
              <a:rPr lang="en-US" sz="1600" dirty="0">
                <a:solidFill>
                  <a:schemeClr val="tx1"/>
                </a:solidFill>
              </a:rPr>
              <a:t> </a:t>
            </a:r>
            <a:r>
              <a:rPr lang="en-US" sz="1600" dirty="0" err="1">
                <a:solidFill>
                  <a:schemeClr val="tx1"/>
                </a:solidFill>
              </a:rPr>
              <a:t>čestice</a:t>
            </a:r>
            <a:r>
              <a:rPr lang="en-US" sz="1600" dirty="0">
                <a:solidFill>
                  <a:schemeClr val="tx1"/>
                </a:solidFill>
              </a:rPr>
              <a:t> </a:t>
            </a:r>
            <a:r>
              <a:rPr lang="en-US" sz="1600" dirty="0" err="1">
                <a:solidFill>
                  <a:schemeClr val="tx1"/>
                </a:solidFill>
              </a:rPr>
              <a:t>vazduha</a:t>
            </a:r>
            <a:endParaRPr lang="en-US" sz="1600" dirty="0">
              <a:solidFill>
                <a:schemeClr val="tx1"/>
              </a:solidFill>
            </a:endParaRPr>
          </a:p>
          <a:p>
            <a:pPr lvl="1"/>
            <a:r>
              <a:rPr lang="en-US" sz="1600" dirty="0" err="1">
                <a:solidFill>
                  <a:schemeClr val="tx1"/>
                </a:solidFill>
              </a:rPr>
              <a:t>ugroženi</a:t>
            </a:r>
            <a:r>
              <a:rPr lang="en-US" sz="1600" dirty="0">
                <a:solidFill>
                  <a:schemeClr val="tx1"/>
                </a:solidFill>
              </a:rPr>
              <a:t> </a:t>
            </a:r>
            <a:r>
              <a:rPr lang="en-US" sz="1600" dirty="0" err="1">
                <a:solidFill>
                  <a:schemeClr val="tx1"/>
                </a:solidFill>
              </a:rPr>
              <a:t>pacijenti</a:t>
            </a:r>
            <a:r>
              <a:rPr lang="en-US" sz="1600" dirty="0">
                <a:solidFill>
                  <a:schemeClr val="tx1"/>
                </a:solidFill>
              </a:rPr>
              <a:t> bi </a:t>
            </a:r>
            <a:r>
              <a:rPr lang="en-US" sz="1600" dirty="0" err="1">
                <a:solidFill>
                  <a:schemeClr val="tx1"/>
                </a:solidFill>
              </a:rPr>
              <a:t>takođe</a:t>
            </a:r>
            <a:r>
              <a:rPr lang="en-US" sz="1600" dirty="0">
                <a:solidFill>
                  <a:schemeClr val="tx1"/>
                </a:solidFill>
              </a:rPr>
              <a:t> </a:t>
            </a:r>
            <a:r>
              <a:rPr lang="en-US" sz="1600" dirty="0" err="1">
                <a:solidFill>
                  <a:schemeClr val="tx1"/>
                </a:solidFill>
              </a:rPr>
              <a:t>trebalo</a:t>
            </a:r>
            <a:r>
              <a:rPr lang="en-US" sz="1600" dirty="0">
                <a:solidFill>
                  <a:schemeClr val="tx1"/>
                </a:solidFill>
              </a:rPr>
              <a:t> da </a:t>
            </a:r>
            <a:r>
              <a:rPr lang="en-US" sz="1600" dirty="0" err="1">
                <a:solidFill>
                  <a:schemeClr val="tx1"/>
                </a:solidFill>
              </a:rPr>
              <a:t>izbegavaju</a:t>
            </a:r>
            <a:r>
              <a:rPr lang="en-US" sz="1600" dirty="0">
                <a:solidFill>
                  <a:schemeClr val="tx1"/>
                </a:solidFill>
              </a:rPr>
              <a:t> </a:t>
            </a:r>
            <a:r>
              <a:rPr lang="en-US" sz="1600" dirty="0" err="1">
                <a:solidFill>
                  <a:schemeClr val="tx1"/>
                </a:solidFill>
              </a:rPr>
              <a:t>korišćenje</a:t>
            </a:r>
            <a:r>
              <a:rPr lang="en-US" sz="1600" dirty="0">
                <a:solidFill>
                  <a:schemeClr val="tx1"/>
                </a:solidFill>
              </a:rPr>
              <a:t> </a:t>
            </a:r>
            <a:r>
              <a:rPr lang="en-US" sz="1600" dirty="0" err="1">
                <a:solidFill>
                  <a:schemeClr val="tx1"/>
                </a:solidFill>
              </a:rPr>
              <a:t>plinskih</a:t>
            </a:r>
            <a:r>
              <a:rPr lang="en-US" sz="1600" dirty="0">
                <a:solidFill>
                  <a:schemeClr val="tx1"/>
                </a:solidFill>
              </a:rPr>
              <a:t> </a:t>
            </a:r>
            <a:r>
              <a:rPr lang="en-US" sz="1600" dirty="0" err="1">
                <a:solidFill>
                  <a:schemeClr val="tx1"/>
                </a:solidFill>
              </a:rPr>
              <a:t>peći</a:t>
            </a:r>
            <a:r>
              <a:rPr lang="en-US" sz="1600" dirty="0">
                <a:solidFill>
                  <a:schemeClr val="tx1"/>
                </a:solidFill>
              </a:rPr>
              <a:t>, </a:t>
            </a:r>
            <a:r>
              <a:rPr lang="en-US" sz="1600" dirty="0" err="1">
                <a:solidFill>
                  <a:schemeClr val="tx1"/>
                </a:solidFill>
              </a:rPr>
              <a:t>kamina</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tamjana</a:t>
            </a:r>
            <a:r>
              <a:rPr lang="en-US" sz="1600" dirty="0">
                <a:solidFill>
                  <a:schemeClr val="tx1"/>
                </a:solidFill>
              </a:rPr>
              <a:t>, </a:t>
            </a:r>
            <a:r>
              <a:rPr lang="en-US" sz="1600" dirty="0" err="1">
                <a:solidFill>
                  <a:schemeClr val="tx1"/>
                </a:solidFill>
              </a:rPr>
              <a:t>što</a:t>
            </a:r>
            <a:r>
              <a:rPr lang="en-US" sz="1600" dirty="0">
                <a:solidFill>
                  <a:schemeClr val="tx1"/>
                </a:solidFill>
              </a:rPr>
              <a:t> </a:t>
            </a:r>
            <a:r>
              <a:rPr lang="en-US" sz="1600" dirty="0" err="1">
                <a:solidFill>
                  <a:schemeClr val="tx1"/>
                </a:solidFill>
              </a:rPr>
              <a:t>sve</a:t>
            </a:r>
            <a:r>
              <a:rPr lang="en-US" sz="1600" dirty="0">
                <a:solidFill>
                  <a:schemeClr val="tx1"/>
                </a:solidFill>
              </a:rPr>
              <a:t> </a:t>
            </a:r>
            <a:r>
              <a:rPr lang="en-US" sz="1600" dirty="0" err="1">
                <a:solidFill>
                  <a:schemeClr val="tx1"/>
                </a:solidFill>
              </a:rPr>
              <a:t>može</a:t>
            </a:r>
            <a:r>
              <a:rPr lang="en-US" sz="1600" dirty="0">
                <a:solidFill>
                  <a:schemeClr val="tx1"/>
                </a:solidFill>
              </a:rPr>
              <a:t> </a:t>
            </a:r>
            <a:r>
              <a:rPr lang="en-US" sz="1600" dirty="0" err="1">
                <a:solidFill>
                  <a:schemeClr val="tx1"/>
                </a:solidFill>
              </a:rPr>
              <a:t>pogoršati</a:t>
            </a:r>
            <a:r>
              <a:rPr lang="en-US" sz="1600" dirty="0">
                <a:solidFill>
                  <a:schemeClr val="tx1"/>
                </a:solidFill>
              </a:rPr>
              <a:t> </a:t>
            </a:r>
            <a:r>
              <a:rPr lang="en-US" sz="1600" dirty="0" err="1">
                <a:solidFill>
                  <a:schemeClr val="tx1"/>
                </a:solidFill>
              </a:rPr>
              <a:t>zagađenje</a:t>
            </a:r>
            <a:r>
              <a:rPr lang="en-US" sz="1600" dirty="0">
                <a:solidFill>
                  <a:schemeClr val="tx1"/>
                </a:solidFill>
              </a:rPr>
              <a:t> </a:t>
            </a:r>
            <a:r>
              <a:rPr lang="en-US" sz="1600" dirty="0" err="1">
                <a:solidFill>
                  <a:schemeClr val="tx1"/>
                </a:solidFill>
              </a:rPr>
              <a:t>vazduha</a:t>
            </a:r>
            <a:r>
              <a:rPr lang="en-US" sz="1600" dirty="0">
                <a:solidFill>
                  <a:schemeClr val="tx1"/>
                </a:solidFill>
              </a:rPr>
              <a:t> u </a:t>
            </a:r>
            <a:r>
              <a:rPr lang="en-US" sz="1600" dirty="0" err="1">
                <a:solidFill>
                  <a:schemeClr val="tx1"/>
                </a:solidFill>
              </a:rPr>
              <a:t>zatvorenom</a:t>
            </a:r>
            <a:r>
              <a:rPr lang="en-US" sz="1600" dirty="0">
                <a:solidFill>
                  <a:schemeClr val="tx1"/>
                </a:solidFill>
              </a:rPr>
              <a:t> </a:t>
            </a:r>
            <a:r>
              <a:rPr lang="en-US" sz="1600" dirty="0" err="1">
                <a:solidFill>
                  <a:schemeClr val="tx1"/>
                </a:solidFill>
              </a:rPr>
              <a:t>prostoru</a:t>
            </a:r>
            <a:r>
              <a:rPr lang="sr" sz="1600" dirty="0" smtClean="0">
                <a:solidFill>
                  <a:schemeClr val="tx1"/>
                </a:solidFill>
              </a:rPr>
              <a:t>.</a:t>
            </a:r>
            <a:endParaRPr lang="en-US" sz="1600" dirty="0">
              <a:solidFill>
                <a:schemeClr val="tx1"/>
              </a:solidFill>
              <a:cs typeface="Calibri"/>
            </a:endParaRPr>
          </a:p>
        </p:txBody>
      </p:sp>
      <p:sp>
        <p:nvSpPr>
          <p:cNvPr id="5" name="Rectangle 4"/>
          <p:cNvSpPr/>
          <p:nvPr/>
        </p:nvSpPr>
        <p:spPr>
          <a:xfrm>
            <a:off x="6342780" y="5600357"/>
            <a:ext cx="5656715" cy="230832"/>
          </a:xfrm>
          <a:prstGeom prst="rect">
            <a:avLst/>
          </a:prstGeom>
        </p:spPr>
        <p:txBody>
          <a:bodyPr wrap="square" lIns="91440" tIns="45720" rIns="91440" bIns="45720" rtlCol="0" anchor="t">
            <a:spAutoFit/>
          </a:bodyPr>
          <a:lstStyle/>
          <a:p>
            <a:pPr algn="ctr"/>
            <a:r>
              <a:rPr lang="en-US" sz="900" dirty="0">
                <a:solidFill>
                  <a:prstClr val="black"/>
                </a:solidFill>
              </a:rPr>
              <a:t>Source: </a:t>
            </a:r>
            <a:r>
              <a:rPr lang="en-US" sz="900" dirty="0">
                <a:solidFill>
                  <a:prstClr val="black"/>
                </a:solidFill>
                <a:hlinkClick r:id="rId2">
                  <a:extLst>
                    <a:ext uri="{A12FA001-AC4F-418D-AE19-62706E023703}">
                      <ahyp:hlinkClr xmlns:lc="http://schemas.openxmlformats.org/drawingml/2006/lockedCanvas" xmlns:ahyp="http://schemas.microsoft.com/office/drawing/2018/hyperlinkcolor" xmlns="" val="tx"/>
                    </a:ext>
                  </a:extLst>
                </a:hlinkClick>
              </a:rPr>
              <a:t>https://twitter.com/USEmbassyPH/status/1124112965878284290 </a:t>
            </a:r>
            <a:r>
              <a:rPr lang="sr" sz="900" dirty="0"/>
              <a:t> </a:t>
            </a:r>
            <a:endParaRPr lang="en-US" sz="900" dirty="0">
              <a:cs typeface="Calibri"/>
            </a:endParaRPr>
          </a:p>
        </p:txBody>
      </p:sp>
      <p:pic>
        <p:nvPicPr>
          <p:cNvPr id="6" name="Picture 5" descr="A picture containing text&#10;&#10;Description automatically generated">
            <a:extLst>
              <a:ext uri="{FF2B5EF4-FFF2-40B4-BE49-F238E27FC236}">
                <a16:creationId xmlns:a16="http://schemas.microsoft.com/office/drawing/2014/main" id="{77B82D80-E948-0CFE-09B7-31DC4B9F7A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8823" y="318644"/>
            <a:ext cx="5279366" cy="5281713"/>
          </a:xfrm>
          <a:prstGeom prst="rect">
            <a:avLst/>
          </a:prstGeom>
        </p:spPr>
      </p:pic>
    </p:spTree>
    <p:extLst>
      <p:ext uri="{BB962C8B-B14F-4D97-AF65-F5344CB8AC3E}">
        <p14:creationId xmlns:p14="http://schemas.microsoft.com/office/powerpoint/2010/main" val="36841457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sr" b="1" dirty="0" smtClean="0">
                <a:solidFill>
                  <a:schemeClr val="tx1"/>
                </a:solidFill>
              </a:rPr>
              <a:t>Poruke za lekare i kardiologe</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3631721" y="2130529"/>
            <a:ext cx="8048445" cy="3469828"/>
          </a:xfrm>
        </p:spPr>
        <p:txBody>
          <a:bodyPr vert="horz" lIns="91440" tIns="45720" rIns="91440" bIns="45720" rtlCol="0" anchor="t">
            <a:normAutofit/>
          </a:bodyPr>
          <a:lstStyle/>
          <a:p>
            <a:pPr marL="0" indent="0" rtl="0">
              <a:buNone/>
            </a:pPr>
            <a:r>
              <a:rPr lang="sr" sz="2400" dirty="0" smtClean="0">
                <a:solidFill>
                  <a:schemeClr val="tx1"/>
                </a:solidFill>
              </a:rPr>
              <a:t>Da bi </a:t>
            </a:r>
            <a:r>
              <a:rPr lang="sr" sz="2400" b="1" dirty="0" smtClean="0">
                <a:solidFill>
                  <a:schemeClr val="tx1"/>
                </a:solidFill>
              </a:rPr>
              <a:t>se smanjio rizik od toplote, pacijente treba savetovati o:</a:t>
            </a:r>
            <a:endParaRPr lang="en-US" sz="2400" b="1" dirty="0" smtClean="0">
              <a:solidFill>
                <a:schemeClr val="tx1"/>
              </a:solidFill>
              <a:cs typeface="Calibri"/>
            </a:endParaRPr>
          </a:p>
          <a:p>
            <a:pPr lvl="1"/>
            <a:r>
              <a:rPr lang="en-US" dirty="0" err="1">
                <a:solidFill>
                  <a:schemeClr val="tx1"/>
                </a:solidFill>
              </a:rPr>
              <a:t>izbegavanju</a:t>
            </a:r>
            <a:r>
              <a:rPr lang="en-US" dirty="0">
                <a:solidFill>
                  <a:schemeClr val="tx1"/>
                </a:solidFill>
              </a:rPr>
              <a:t> </a:t>
            </a:r>
            <a:r>
              <a:rPr lang="en-US" dirty="0" err="1">
                <a:solidFill>
                  <a:schemeClr val="tx1"/>
                </a:solidFill>
              </a:rPr>
              <a:t>aktivnosti</a:t>
            </a:r>
            <a:r>
              <a:rPr lang="en-US" dirty="0">
                <a:solidFill>
                  <a:schemeClr val="tx1"/>
                </a:solidFill>
              </a:rPr>
              <a:t> </a:t>
            </a:r>
            <a:r>
              <a:rPr lang="en-US" dirty="0" err="1">
                <a:solidFill>
                  <a:schemeClr val="tx1"/>
                </a:solidFill>
              </a:rPr>
              <a:t>na</a:t>
            </a:r>
            <a:r>
              <a:rPr lang="en-US" dirty="0">
                <a:solidFill>
                  <a:schemeClr val="tx1"/>
                </a:solidFill>
              </a:rPr>
              <a:t> </a:t>
            </a:r>
            <a:r>
              <a:rPr lang="en-US" dirty="0" err="1">
                <a:solidFill>
                  <a:schemeClr val="tx1"/>
                </a:solidFill>
              </a:rPr>
              <a:t>otvorenom</a:t>
            </a:r>
            <a:r>
              <a:rPr lang="en-US" dirty="0">
                <a:solidFill>
                  <a:schemeClr val="tx1"/>
                </a:solidFill>
              </a:rPr>
              <a:t> </a:t>
            </a:r>
            <a:r>
              <a:rPr lang="en-US" dirty="0" err="1">
                <a:solidFill>
                  <a:schemeClr val="tx1"/>
                </a:solidFill>
              </a:rPr>
              <a:t>tokom</a:t>
            </a:r>
            <a:r>
              <a:rPr lang="en-US" dirty="0">
                <a:solidFill>
                  <a:schemeClr val="tx1"/>
                </a:solidFill>
              </a:rPr>
              <a:t> dana </a:t>
            </a:r>
            <a:r>
              <a:rPr lang="en-US" dirty="0" err="1">
                <a:solidFill>
                  <a:schemeClr val="tx1"/>
                </a:solidFill>
              </a:rPr>
              <a:t>sa</a:t>
            </a:r>
            <a:r>
              <a:rPr lang="en-US" dirty="0">
                <a:solidFill>
                  <a:schemeClr val="tx1"/>
                </a:solidFill>
              </a:rPr>
              <a:t> </a:t>
            </a:r>
            <a:r>
              <a:rPr lang="en-US" dirty="0" err="1">
                <a:solidFill>
                  <a:schemeClr val="tx1"/>
                </a:solidFill>
              </a:rPr>
              <a:t>ekstremnim</a:t>
            </a:r>
            <a:r>
              <a:rPr lang="en-US" dirty="0">
                <a:solidFill>
                  <a:schemeClr val="tx1"/>
                </a:solidFill>
              </a:rPr>
              <a:t> </a:t>
            </a:r>
            <a:r>
              <a:rPr lang="en-US" dirty="0" err="1">
                <a:solidFill>
                  <a:schemeClr val="tx1"/>
                </a:solidFill>
              </a:rPr>
              <a:t>vrućinama</a:t>
            </a:r>
            <a:r>
              <a:rPr lang="en-US" dirty="0">
                <a:solidFill>
                  <a:schemeClr val="tx1"/>
                </a:solidFill>
              </a:rPr>
              <a:t>, </a:t>
            </a:r>
          </a:p>
          <a:p>
            <a:pPr lvl="1"/>
            <a:r>
              <a:rPr lang="en-US" dirty="0">
                <a:solidFill>
                  <a:schemeClr val="tx1"/>
                </a:solidFill>
              </a:rPr>
              <a:t>o </a:t>
            </a:r>
            <a:r>
              <a:rPr lang="en-US" dirty="0" err="1">
                <a:solidFill>
                  <a:schemeClr val="tx1"/>
                </a:solidFill>
              </a:rPr>
              <a:t>održavanju</a:t>
            </a:r>
            <a:r>
              <a:rPr lang="en-US" dirty="0">
                <a:solidFill>
                  <a:schemeClr val="tx1"/>
                </a:solidFill>
              </a:rPr>
              <a:t> </a:t>
            </a:r>
            <a:r>
              <a:rPr lang="en-US" dirty="0" err="1">
                <a:solidFill>
                  <a:schemeClr val="tx1"/>
                </a:solidFill>
              </a:rPr>
              <a:t>odgovarajuće</a:t>
            </a:r>
            <a:r>
              <a:rPr lang="en-US" dirty="0">
                <a:solidFill>
                  <a:schemeClr val="tx1"/>
                </a:solidFill>
              </a:rPr>
              <a:t> </a:t>
            </a:r>
            <a:r>
              <a:rPr lang="en-US" dirty="0" err="1">
                <a:solidFill>
                  <a:schemeClr val="tx1"/>
                </a:solidFill>
              </a:rPr>
              <a:t>hidratacije</a:t>
            </a:r>
            <a:r>
              <a:rPr lang="en-US" dirty="0">
                <a:solidFill>
                  <a:schemeClr val="tx1"/>
                </a:solidFill>
              </a:rPr>
              <a:t>, </a:t>
            </a:r>
            <a:r>
              <a:rPr lang="en-US" dirty="0" err="1">
                <a:solidFill>
                  <a:schemeClr val="tx1"/>
                </a:solidFill>
              </a:rPr>
              <a:t>i</a:t>
            </a:r>
            <a:r>
              <a:rPr lang="en-US" dirty="0">
                <a:solidFill>
                  <a:schemeClr val="tx1"/>
                </a:solidFill>
              </a:rPr>
              <a:t> </a:t>
            </a:r>
          </a:p>
          <a:p>
            <a:pPr lvl="1"/>
            <a:r>
              <a:rPr lang="en-US" dirty="0">
                <a:solidFill>
                  <a:schemeClr val="tx1"/>
                </a:solidFill>
              </a:rPr>
              <a:t>o tome </a:t>
            </a:r>
            <a:r>
              <a:rPr lang="en-US" dirty="0" err="1">
                <a:solidFill>
                  <a:schemeClr val="tx1"/>
                </a:solidFill>
              </a:rPr>
              <a:t>kako</a:t>
            </a:r>
            <a:r>
              <a:rPr lang="en-US" dirty="0">
                <a:solidFill>
                  <a:schemeClr val="tx1"/>
                </a:solidFill>
              </a:rPr>
              <a:t> </a:t>
            </a:r>
            <a:r>
              <a:rPr lang="en-US" dirty="0" err="1">
                <a:solidFill>
                  <a:schemeClr val="tx1"/>
                </a:solidFill>
              </a:rPr>
              <a:t>koristiti</a:t>
            </a:r>
            <a:r>
              <a:rPr lang="en-US" dirty="0">
                <a:solidFill>
                  <a:schemeClr val="tx1"/>
                </a:solidFill>
              </a:rPr>
              <a:t> </a:t>
            </a:r>
            <a:r>
              <a:rPr lang="en-US" dirty="0" err="1">
                <a:solidFill>
                  <a:schemeClr val="tx1"/>
                </a:solidFill>
              </a:rPr>
              <a:t>unutrašnje</a:t>
            </a:r>
            <a:r>
              <a:rPr lang="en-US" dirty="0">
                <a:solidFill>
                  <a:schemeClr val="tx1"/>
                </a:solidFill>
              </a:rPr>
              <a:t> </a:t>
            </a:r>
            <a:r>
              <a:rPr lang="en-US" dirty="0" err="1">
                <a:solidFill>
                  <a:schemeClr val="tx1"/>
                </a:solidFill>
              </a:rPr>
              <a:t>sisteme</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kontrolu</a:t>
            </a:r>
            <a:r>
              <a:rPr lang="en-US" dirty="0">
                <a:solidFill>
                  <a:schemeClr val="tx1"/>
                </a:solidFill>
              </a:rPr>
              <a:t> </a:t>
            </a:r>
            <a:r>
              <a:rPr lang="en-US" dirty="0" err="1">
                <a:solidFill>
                  <a:schemeClr val="tx1"/>
                </a:solidFill>
              </a:rPr>
              <a:t>toplote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smanjiti</a:t>
            </a:r>
            <a:r>
              <a:rPr lang="en-US" dirty="0">
                <a:solidFill>
                  <a:schemeClr val="tx1"/>
                </a:solidFill>
              </a:rPr>
              <a:t> </a:t>
            </a:r>
            <a:r>
              <a:rPr lang="en-US" dirty="0" err="1">
                <a:solidFill>
                  <a:schemeClr val="tx1"/>
                </a:solidFill>
              </a:rPr>
              <a:t>oslanjanje</a:t>
            </a:r>
            <a:r>
              <a:rPr lang="en-US" dirty="0">
                <a:solidFill>
                  <a:schemeClr val="tx1"/>
                </a:solidFill>
              </a:rPr>
              <a:t> </a:t>
            </a:r>
            <a:r>
              <a:rPr lang="en-US" dirty="0" err="1">
                <a:solidFill>
                  <a:schemeClr val="tx1"/>
                </a:solidFill>
              </a:rPr>
              <a:t>na</a:t>
            </a:r>
            <a:r>
              <a:rPr lang="en-US" dirty="0">
                <a:solidFill>
                  <a:schemeClr val="tx1"/>
                </a:solidFill>
              </a:rPr>
              <a:t> </a:t>
            </a:r>
            <a:r>
              <a:rPr lang="en-US" dirty="0" err="1">
                <a:solidFill>
                  <a:schemeClr val="tx1"/>
                </a:solidFill>
              </a:rPr>
              <a:t>tradicionalne</a:t>
            </a:r>
            <a:r>
              <a:rPr lang="en-US" dirty="0">
                <a:solidFill>
                  <a:schemeClr val="tx1"/>
                </a:solidFill>
              </a:rPr>
              <a:t> </a:t>
            </a:r>
            <a:r>
              <a:rPr lang="en-US" dirty="0" err="1">
                <a:solidFill>
                  <a:schemeClr val="tx1"/>
                </a:solidFill>
              </a:rPr>
              <a:t>jedinice</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klimatizaciju</a:t>
            </a:r>
            <a:r>
              <a:rPr lang="en-US" dirty="0">
                <a:solidFill>
                  <a:schemeClr val="tx1"/>
                </a:solidFill>
              </a:rPr>
              <a:t> </a:t>
            </a:r>
            <a:r>
              <a:rPr lang="en-US" dirty="0" err="1">
                <a:solidFill>
                  <a:schemeClr val="tx1"/>
                </a:solidFill>
              </a:rPr>
              <a:t>koje</a:t>
            </a:r>
            <a:r>
              <a:rPr lang="en-US" dirty="0">
                <a:solidFill>
                  <a:schemeClr val="tx1"/>
                </a:solidFill>
              </a:rPr>
              <a:t> same </a:t>
            </a:r>
            <a:r>
              <a:rPr lang="en-US" dirty="0" err="1">
                <a:solidFill>
                  <a:schemeClr val="tx1"/>
                </a:solidFill>
              </a:rPr>
              <a:t>mogu</a:t>
            </a:r>
            <a:r>
              <a:rPr lang="en-US" dirty="0">
                <a:solidFill>
                  <a:schemeClr val="tx1"/>
                </a:solidFill>
              </a:rPr>
              <a:t> </a:t>
            </a:r>
            <a:r>
              <a:rPr lang="en-US" dirty="0" err="1">
                <a:solidFill>
                  <a:schemeClr val="tx1"/>
                </a:solidFill>
              </a:rPr>
              <a:t>doprineti</a:t>
            </a:r>
            <a:r>
              <a:rPr lang="en-US" dirty="0">
                <a:solidFill>
                  <a:schemeClr val="tx1"/>
                </a:solidFill>
              </a:rPr>
              <a:t> </a:t>
            </a:r>
            <a:r>
              <a:rPr lang="en-US" dirty="0" err="1">
                <a:solidFill>
                  <a:schemeClr val="tx1"/>
                </a:solidFill>
              </a:rPr>
              <a:t>emisiji</a:t>
            </a:r>
            <a:r>
              <a:rPr lang="en-US" dirty="0">
                <a:solidFill>
                  <a:schemeClr val="tx1"/>
                </a:solidFill>
              </a:rPr>
              <a:t> </a:t>
            </a:r>
            <a:r>
              <a:rPr lang="en-US" dirty="0" err="1">
                <a:solidFill>
                  <a:schemeClr val="tx1"/>
                </a:solidFill>
              </a:rPr>
              <a:t>gasova</a:t>
            </a:r>
            <a:r>
              <a:rPr lang="en-US" dirty="0">
                <a:solidFill>
                  <a:schemeClr val="tx1"/>
                </a:solidFill>
              </a:rPr>
              <a:t> </a:t>
            </a:r>
            <a:r>
              <a:rPr lang="en-US" dirty="0" err="1">
                <a:solidFill>
                  <a:schemeClr val="tx1"/>
                </a:solidFill>
              </a:rPr>
              <a:t>sa</a:t>
            </a:r>
            <a:r>
              <a:rPr lang="en-US" dirty="0">
                <a:solidFill>
                  <a:schemeClr val="tx1"/>
                </a:solidFill>
              </a:rPr>
              <a:t> </a:t>
            </a:r>
            <a:r>
              <a:rPr lang="en-US" dirty="0" err="1">
                <a:solidFill>
                  <a:schemeClr val="tx1"/>
                </a:solidFill>
              </a:rPr>
              <a:t>efektom</a:t>
            </a:r>
            <a:r>
              <a:rPr lang="en-US" dirty="0">
                <a:solidFill>
                  <a:schemeClr val="tx1"/>
                </a:solidFill>
              </a:rPr>
              <a:t> </a:t>
            </a:r>
            <a:r>
              <a:rPr lang="en-US" dirty="0" err="1">
                <a:solidFill>
                  <a:schemeClr val="tx1"/>
                </a:solidFill>
              </a:rPr>
              <a:t>staklene</a:t>
            </a:r>
            <a:r>
              <a:rPr lang="en-US" dirty="0">
                <a:solidFill>
                  <a:schemeClr val="tx1"/>
                </a:solidFill>
              </a:rPr>
              <a:t> </a:t>
            </a:r>
            <a:r>
              <a:rPr lang="en-US" dirty="0" err="1">
                <a:solidFill>
                  <a:schemeClr val="tx1"/>
                </a:solidFill>
              </a:rPr>
              <a:t>bašte</a:t>
            </a:r>
            <a:r>
              <a:rPr lang="en-US" dirty="0">
                <a:solidFill>
                  <a:schemeClr val="tx1"/>
                </a:solidFill>
              </a:rPr>
              <a:t>.</a:t>
            </a:r>
          </a:p>
        </p:txBody>
      </p:sp>
      <p:sp>
        <p:nvSpPr>
          <p:cNvPr id="5" name="Rectangle 4"/>
          <p:cNvSpPr/>
          <p:nvPr/>
        </p:nvSpPr>
        <p:spPr>
          <a:xfrm>
            <a:off x="805508" y="6024182"/>
            <a:ext cx="1982772" cy="369332"/>
          </a:xfrm>
          <a:prstGeom prst="rect">
            <a:avLst/>
          </a:prstGeom>
        </p:spPr>
        <p:txBody>
          <a:bodyPr wrap="square" rtlCol="0">
            <a:spAutoFit/>
          </a:bodyPr>
          <a:lstStyle/>
          <a:p>
            <a:pPr lvl="0" algn="ctr"/>
            <a:r>
              <a:rPr lang="en-US" sz="900" dirty="0">
                <a:solidFill>
                  <a:prstClr val="white">
                    <a:lumMod val="50000"/>
                  </a:prstClr>
                </a:solidFill>
              </a:rPr>
              <a:t>Source: </a:t>
            </a:r>
            <a:r>
              <a:rPr lang="en-US" sz="900" dirty="0">
                <a:solidFill>
                  <a:prstClr val="white">
                    <a:lumMod val="50000"/>
                  </a:prstClr>
                </a:solidFill>
                <a:hlinkClick r:id="rId2"/>
              </a:rPr>
              <a:t>https://www.weather.gov/rah/heat</a:t>
            </a:r>
            <a:r>
              <a:rPr lang="en-US" sz="900" dirty="0">
                <a:solidFill>
                  <a:prstClr val="white">
                    <a:lumMod val="50000"/>
                  </a:prstClr>
                </a:solidFill>
              </a:rPr>
              <a:t> </a:t>
            </a:r>
            <a:endParaRPr lang="en-US" sz="900" dirty="0">
              <a:solidFill>
                <a:prstClr val="black"/>
              </a:solidFill>
            </a:endParaRPr>
          </a:p>
        </p:txBody>
      </p:sp>
      <p:pic>
        <p:nvPicPr>
          <p:cNvPr id="6" name="Picture 5" descr="Text&#10;&#10;Description automatically generated">
            <a:extLst>
              <a:ext uri="{FF2B5EF4-FFF2-40B4-BE49-F238E27FC236}">
                <a16:creationId xmlns:a16="http://schemas.microsoft.com/office/drawing/2014/main" id="{46FEBCA1-D2D4-FAA1-88E6-D960628D91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382" y="702644"/>
            <a:ext cx="2365023" cy="5385252"/>
          </a:xfrm>
          <a:prstGeom prst="rect">
            <a:avLst/>
          </a:prstGeom>
        </p:spPr>
      </p:pic>
    </p:spTree>
    <p:extLst>
      <p:ext uri="{BB962C8B-B14F-4D97-AF65-F5344CB8AC3E}">
        <p14:creationId xmlns:p14="http://schemas.microsoft.com/office/powerpoint/2010/main" val="2601750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sr" b="1" dirty="0" smtClean="0">
                <a:solidFill>
                  <a:schemeClr val="tx1"/>
                </a:solidFill>
              </a:rPr>
              <a:t>Poruke za lekare i kardiologe</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23497" y="934775"/>
            <a:ext cx="5440544" cy="5370897"/>
          </a:xfrm>
        </p:spPr>
        <p:txBody>
          <a:bodyPr vert="horz" lIns="91440" tIns="45720" rIns="91440" bIns="45720" rtlCol="0" anchor="t">
            <a:normAutofit/>
          </a:bodyPr>
          <a:lstStyle/>
          <a:p>
            <a:pPr algn="just"/>
            <a:r>
              <a:rPr lang="en-US" sz="1600" dirty="0" err="1">
                <a:solidFill>
                  <a:schemeClr val="tx1"/>
                </a:solidFill>
              </a:rPr>
              <a:t>Šira</a:t>
            </a:r>
            <a:r>
              <a:rPr lang="en-US" sz="1600" dirty="0">
                <a:solidFill>
                  <a:schemeClr val="tx1"/>
                </a:solidFill>
              </a:rPr>
              <a:t> </a:t>
            </a:r>
            <a:r>
              <a:rPr lang="en-US" sz="1600" dirty="0" err="1">
                <a:solidFill>
                  <a:schemeClr val="tx1"/>
                </a:solidFill>
              </a:rPr>
              <a:t>medicinska</a:t>
            </a:r>
            <a:r>
              <a:rPr lang="en-US" sz="1600" dirty="0">
                <a:solidFill>
                  <a:schemeClr val="tx1"/>
                </a:solidFill>
              </a:rPr>
              <a:t> </a:t>
            </a:r>
            <a:r>
              <a:rPr lang="en-US" sz="1600" dirty="0" err="1">
                <a:solidFill>
                  <a:schemeClr val="tx1"/>
                </a:solidFill>
              </a:rPr>
              <a:t>zajednica</a:t>
            </a:r>
            <a:r>
              <a:rPr lang="en-US" sz="1600" dirty="0">
                <a:solidFill>
                  <a:schemeClr val="tx1"/>
                </a:solidFill>
              </a:rPr>
              <a:t> </a:t>
            </a:r>
            <a:r>
              <a:rPr lang="en-US" sz="1600" dirty="0" err="1">
                <a:solidFill>
                  <a:schemeClr val="tx1"/>
                </a:solidFill>
              </a:rPr>
              <a:t>takođe</a:t>
            </a:r>
            <a:r>
              <a:rPr lang="en-US" sz="1600" dirty="0">
                <a:solidFill>
                  <a:schemeClr val="tx1"/>
                </a:solidFill>
              </a:rPr>
              <a:t> mora da se </a:t>
            </a:r>
            <a:r>
              <a:rPr lang="en-US" sz="1600" dirty="0" err="1">
                <a:solidFill>
                  <a:schemeClr val="tx1"/>
                </a:solidFill>
              </a:rPr>
              <a:t>uključi</a:t>
            </a:r>
            <a:r>
              <a:rPr lang="en-US" sz="1600" dirty="0">
                <a:solidFill>
                  <a:schemeClr val="tx1"/>
                </a:solidFill>
              </a:rPr>
              <a:t> u </a:t>
            </a:r>
            <a:r>
              <a:rPr lang="en-US" sz="1600" dirty="0" err="1">
                <a:solidFill>
                  <a:schemeClr val="tx1"/>
                </a:solidFill>
              </a:rPr>
              <a:t>razgovor</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debatu</a:t>
            </a:r>
            <a:r>
              <a:rPr lang="en-US" sz="1600" dirty="0">
                <a:solidFill>
                  <a:schemeClr val="tx1"/>
                </a:solidFill>
              </a:rPr>
              <a:t> o </a:t>
            </a:r>
            <a:r>
              <a:rPr lang="en-US" sz="1600" b="1" dirty="0" err="1">
                <a:solidFill>
                  <a:schemeClr val="tx1"/>
                </a:solidFill>
              </a:rPr>
              <a:t>klimatskim</a:t>
            </a:r>
            <a:r>
              <a:rPr lang="en-US" sz="1600" b="1" dirty="0">
                <a:solidFill>
                  <a:schemeClr val="tx1"/>
                </a:solidFill>
              </a:rPr>
              <a:t> </a:t>
            </a:r>
            <a:r>
              <a:rPr lang="en-US" sz="1600" b="1" dirty="0" err="1">
                <a:solidFill>
                  <a:schemeClr val="tx1"/>
                </a:solidFill>
              </a:rPr>
              <a:t>promenama</a:t>
            </a:r>
            <a:r>
              <a:rPr lang="en-US" sz="1600" dirty="0">
                <a:solidFill>
                  <a:schemeClr val="tx1"/>
                </a:solidFill>
              </a:rPr>
              <a:t>, </a:t>
            </a:r>
            <a:r>
              <a:rPr lang="en-US" sz="1600" dirty="0" err="1">
                <a:solidFill>
                  <a:schemeClr val="tx1"/>
                </a:solidFill>
              </a:rPr>
              <a:t>koja</a:t>
            </a:r>
            <a:r>
              <a:rPr lang="en-US" sz="1600" dirty="0">
                <a:solidFill>
                  <a:schemeClr val="tx1"/>
                </a:solidFill>
              </a:rPr>
              <a:t> u </a:t>
            </a:r>
            <a:r>
              <a:rPr lang="en-US" sz="1600" dirty="0" err="1">
                <a:solidFill>
                  <a:schemeClr val="tx1"/>
                </a:solidFill>
              </a:rPr>
              <a:t>osnovi</a:t>
            </a:r>
            <a:r>
              <a:rPr lang="en-US" sz="1600" dirty="0">
                <a:solidFill>
                  <a:schemeClr val="tx1"/>
                </a:solidFill>
              </a:rPr>
              <a:t> </a:t>
            </a:r>
            <a:r>
              <a:rPr lang="en-US" sz="1600" dirty="0" err="1">
                <a:solidFill>
                  <a:schemeClr val="tx1"/>
                </a:solidFill>
              </a:rPr>
              <a:t>počinje</a:t>
            </a:r>
            <a:r>
              <a:rPr lang="en-US" sz="1600" dirty="0">
                <a:solidFill>
                  <a:schemeClr val="tx1"/>
                </a:solidFill>
              </a:rPr>
              <a:t> </a:t>
            </a:r>
            <a:r>
              <a:rPr lang="en-US" sz="1600" dirty="0" err="1">
                <a:solidFill>
                  <a:schemeClr val="tx1"/>
                </a:solidFill>
              </a:rPr>
              <a:t>obukom</a:t>
            </a:r>
            <a:r>
              <a:rPr lang="en-US" sz="1600" dirty="0">
                <a:solidFill>
                  <a:schemeClr val="tx1"/>
                </a:solidFill>
              </a:rPr>
              <a:t> </a:t>
            </a:r>
            <a:r>
              <a:rPr lang="en-US" sz="1600" dirty="0" err="1">
                <a:solidFill>
                  <a:schemeClr val="tx1"/>
                </a:solidFill>
              </a:rPr>
              <a:t>na</a:t>
            </a:r>
            <a:r>
              <a:rPr lang="en-US" sz="1600" dirty="0">
                <a:solidFill>
                  <a:schemeClr val="tx1"/>
                </a:solidFill>
              </a:rPr>
              <a:t> </a:t>
            </a:r>
            <a:r>
              <a:rPr lang="en-US" sz="1600" dirty="0" err="1">
                <a:solidFill>
                  <a:schemeClr val="tx1"/>
                </a:solidFill>
              </a:rPr>
              <a:t>medicinskom</a:t>
            </a:r>
            <a:r>
              <a:rPr lang="en-US" sz="1600" dirty="0">
                <a:solidFill>
                  <a:schemeClr val="tx1"/>
                </a:solidFill>
              </a:rPr>
              <a:t> </a:t>
            </a:r>
            <a:r>
              <a:rPr lang="en-US" sz="1600" dirty="0" err="1" smtClean="0">
                <a:solidFill>
                  <a:schemeClr val="tx1"/>
                </a:solidFill>
              </a:rPr>
              <a:t>fakultetu</a:t>
            </a:r>
            <a:r>
              <a:rPr lang="en-US" sz="1600" dirty="0" smtClean="0">
                <a:solidFill>
                  <a:schemeClr val="tx1"/>
                </a:solidFill>
              </a:rPr>
              <a:t>.</a:t>
            </a:r>
            <a:r>
              <a:rPr lang="en-US" sz="1600" dirty="0">
                <a:solidFill>
                  <a:schemeClr val="tx1"/>
                </a:solidFill>
              </a:rPr>
              <a:t> </a:t>
            </a:r>
          </a:p>
          <a:p>
            <a:pPr algn="just"/>
            <a:r>
              <a:rPr lang="en-US" sz="1600" b="1" dirty="0" err="1">
                <a:solidFill>
                  <a:schemeClr val="tx1"/>
                </a:solidFill>
              </a:rPr>
              <a:t>Lekari</a:t>
            </a:r>
            <a:r>
              <a:rPr lang="en-US" sz="1600" b="1" dirty="0">
                <a:solidFill>
                  <a:schemeClr val="tx1"/>
                </a:solidFill>
              </a:rPr>
              <a:t> </a:t>
            </a:r>
            <a:r>
              <a:rPr lang="en-US" sz="1600" b="1" dirty="0" err="1">
                <a:solidFill>
                  <a:schemeClr val="tx1"/>
                </a:solidFill>
              </a:rPr>
              <a:t>moraju</a:t>
            </a:r>
            <a:r>
              <a:rPr lang="en-US" sz="1600" b="1" dirty="0">
                <a:solidFill>
                  <a:schemeClr val="tx1"/>
                </a:solidFill>
              </a:rPr>
              <a:t> </a:t>
            </a:r>
            <a:r>
              <a:rPr lang="en-US" sz="1600" b="1" dirty="0" err="1">
                <a:solidFill>
                  <a:schemeClr val="tx1"/>
                </a:solidFill>
              </a:rPr>
              <a:t>biti</a:t>
            </a:r>
            <a:r>
              <a:rPr lang="en-US" sz="1600" b="1" dirty="0">
                <a:solidFill>
                  <a:schemeClr val="tx1"/>
                </a:solidFill>
              </a:rPr>
              <a:t> </a:t>
            </a:r>
            <a:r>
              <a:rPr lang="en-US" sz="1600" b="1" dirty="0" err="1">
                <a:solidFill>
                  <a:schemeClr val="tx1"/>
                </a:solidFill>
              </a:rPr>
              <a:t>prenosioci</a:t>
            </a:r>
            <a:r>
              <a:rPr lang="en-US" sz="1600" b="1" dirty="0">
                <a:solidFill>
                  <a:schemeClr val="tx1"/>
                </a:solidFill>
              </a:rPr>
              <a:t> </a:t>
            </a:r>
            <a:r>
              <a:rPr lang="en-US" sz="1600" b="1" dirty="0" err="1">
                <a:solidFill>
                  <a:schemeClr val="tx1"/>
                </a:solidFill>
              </a:rPr>
              <a:t>klimatskih</a:t>
            </a:r>
            <a:r>
              <a:rPr lang="en-US" sz="1600" b="1" dirty="0">
                <a:solidFill>
                  <a:schemeClr val="tx1"/>
                </a:solidFill>
              </a:rPr>
              <a:t> </a:t>
            </a:r>
            <a:r>
              <a:rPr lang="en-US" sz="1600" b="1" dirty="0" err="1">
                <a:solidFill>
                  <a:schemeClr val="tx1"/>
                </a:solidFill>
              </a:rPr>
              <a:t>informacija</a:t>
            </a:r>
            <a:r>
              <a:rPr lang="en-US" sz="1600" b="1" dirty="0">
                <a:solidFill>
                  <a:schemeClr val="tx1"/>
                </a:solidFill>
              </a:rPr>
              <a:t> </a:t>
            </a:r>
            <a:r>
              <a:rPr lang="en-US" sz="1600" dirty="0" err="1">
                <a:solidFill>
                  <a:schemeClr val="tx1"/>
                </a:solidFill>
              </a:rPr>
              <a:t>tokom</a:t>
            </a:r>
            <a:r>
              <a:rPr lang="en-US" sz="1600" dirty="0">
                <a:solidFill>
                  <a:schemeClr val="tx1"/>
                </a:solidFill>
              </a:rPr>
              <a:t> </a:t>
            </a:r>
            <a:r>
              <a:rPr lang="en-US" sz="1600" dirty="0" err="1">
                <a:solidFill>
                  <a:schemeClr val="tx1"/>
                </a:solidFill>
              </a:rPr>
              <a:t>medicinske</a:t>
            </a:r>
            <a:r>
              <a:rPr lang="en-US" sz="1600" dirty="0">
                <a:solidFill>
                  <a:schemeClr val="tx1"/>
                </a:solidFill>
              </a:rPr>
              <a:t> </a:t>
            </a:r>
            <a:r>
              <a:rPr lang="en-US" sz="1600" dirty="0" err="1">
                <a:solidFill>
                  <a:schemeClr val="tx1"/>
                </a:solidFill>
              </a:rPr>
              <a:t>obuke</a:t>
            </a:r>
            <a:r>
              <a:rPr lang="en-US" sz="1600" dirty="0">
                <a:solidFill>
                  <a:schemeClr val="tx1"/>
                </a:solidFill>
              </a:rPr>
              <a:t>, </a:t>
            </a:r>
            <a:r>
              <a:rPr lang="en-US" sz="1600" dirty="0" err="1">
                <a:solidFill>
                  <a:schemeClr val="tx1"/>
                </a:solidFill>
              </a:rPr>
              <a:t>ali</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izvan</a:t>
            </a:r>
            <a:r>
              <a:rPr lang="en-US" sz="1600" dirty="0">
                <a:solidFill>
                  <a:schemeClr val="tx1"/>
                </a:solidFill>
              </a:rPr>
              <a:t> </a:t>
            </a:r>
            <a:r>
              <a:rPr lang="en-US" sz="1600" dirty="0" err="1">
                <a:solidFill>
                  <a:schemeClr val="tx1"/>
                </a:solidFill>
              </a:rPr>
              <a:t>medicinskih</a:t>
            </a:r>
            <a:r>
              <a:rPr lang="en-US" sz="1600" dirty="0">
                <a:solidFill>
                  <a:schemeClr val="tx1"/>
                </a:solidFill>
              </a:rPr>
              <a:t> </a:t>
            </a:r>
            <a:r>
              <a:rPr lang="en-US" sz="1600" dirty="0" err="1">
                <a:solidFill>
                  <a:schemeClr val="tx1"/>
                </a:solidFill>
              </a:rPr>
              <a:t>škola</a:t>
            </a:r>
            <a:r>
              <a:rPr lang="en-US" sz="1600" dirty="0">
                <a:solidFill>
                  <a:schemeClr val="tx1"/>
                </a:solidFill>
              </a:rPr>
              <a:t> u ​​</a:t>
            </a:r>
            <a:r>
              <a:rPr lang="en-US" sz="1600" dirty="0" err="1">
                <a:solidFill>
                  <a:schemeClr val="tx1"/>
                </a:solidFill>
              </a:rPr>
              <a:t>političkim</a:t>
            </a:r>
            <a:r>
              <a:rPr lang="en-US" sz="1600" dirty="0">
                <a:solidFill>
                  <a:schemeClr val="tx1"/>
                </a:solidFill>
              </a:rPr>
              <a:t> </a:t>
            </a:r>
            <a:r>
              <a:rPr lang="en-US" sz="1600" dirty="0" err="1">
                <a:solidFill>
                  <a:schemeClr val="tx1"/>
                </a:solidFill>
              </a:rPr>
              <a:t>forumima</a:t>
            </a:r>
            <a:r>
              <a:rPr lang="en-US" sz="1600" dirty="0">
                <a:solidFill>
                  <a:schemeClr val="tx1"/>
                </a:solidFill>
              </a:rPr>
              <a:t>. </a:t>
            </a:r>
          </a:p>
          <a:p>
            <a:pPr algn="just"/>
            <a:r>
              <a:rPr lang="en-US" sz="1600" dirty="0" err="1">
                <a:solidFill>
                  <a:schemeClr val="tx1"/>
                </a:solidFill>
              </a:rPr>
              <a:t>Upućivani</a:t>
            </a:r>
            <a:r>
              <a:rPr lang="en-US" sz="1600" dirty="0">
                <a:solidFill>
                  <a:schemeClr val="tx1"/>
                </a:solidFill>
              </a:rPr>
              <a:t> </a:t>
            </a:r>
            <a:r>
              <a:rPr lang="en-US" sz="1600" dirty="0" err="1">
                <a:solidFill>
                  <a:schemeClr val="tx1"/>
                </a:solidFill>
              </a:rPr>
              <a:t>su</a:t>
            </a:r>
            <a:r>
              <a:rPr lang="en-US" sz="1600" dirty="0">
                <a:solidFill>
                  <a:schemeClr val="tx1"/>
                </a:solidFill>
              </a:rPr>
              <a:t> </a:t>
            </a:r>
            <a:r>
              <a:rPr lang="en-US" sz="1600" dirty="0" err="1">
                <a:solidFill>
                  <a:schemeClr val="tx1"/>
                </a:solidFill>
              </a:rPr>
              <a:t>pozivi</a:t>
            </a:r>
            <a:r>
              <a:rPr lang="en-US" sz="1600" dirty="0">
                <a:solidFill>
                  <a:schemeClr val="tx1"/>
                </a:solidFill>
              </a:rPr>
              <a:t> da </a:t>
            </a:r>
            <a:r>
              <a:rPr lang="en-US" sz="1600" b="1" dirty="0">
                <a:solidFill>
                  <a:schemeClr val="tx1"/>
                </a:solidFill>
              </a:rPr>
              <a:t>se </a:t>
            </a:r>
            <a:r>
              <a:rPr lang="en-US" sz="1600" b="1" dirty="0" err="1">
                <a:solidFill>
                  <a:schemeClr val="tx1"/>
                </a:solidFill>
              </a:rPr>
              <a:t>klimatske</a:t>
            </a:r>
            <a:r>
              <a:rPr lang="en-US" sz="1600" b="1" dirty="0">
                <a:solidFill>
                  <a:schemeClr val="tx1"/>
                </a:solidFill>
              </a:rPr>
              <a:t> </a:t>
            </a:r>
            <a:r>
              <a:rPr lang="en-US" sz="1600" b="1" dirty="0" err="1">
                <a:solidFill>
                  <a:schemeClr val="tx1"/>
                </a:solidFill>
              </a:rPr>
              <a:t>promene</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njihovi</a:t>
            </a:r>
            <a:r>
              <a:rPr lang="en-US" sz="1600" b="1" dirty="0">
                <a:solidFill>
                  <a:schemeClr val="tx1"/>
                </a:solidFill>
              </a:rPr>
              <a:t> </a:t>
            </a:r>
            <a:r>
              <a:rPr lang="en-US" sz="1600" b="1" dirty="0" err="1">
                <a:solidFill>
                  <a:schemeClr val="tx1"/>
                </a:solidFill>
              </a:rPr>
              <a:t>efekti</a:t>
            </a:r>
            <a:r>
              <a:rPr lang="en-US" sz="1600" b="1" dirty="0">
                <a:solidFill>
                  <a:schemeClr val="tx1"/>
                </a:solidFill>
              </a:rPr>
              <a:t> </a:t>
            </a:r>
            <a:r>
              <a:rPr lang="en-US" sz="1600" b="1" dirty="0" err="1">
                <a:solidFill>
                  <a:schemeClr val="tx1"/>
                </a:solidFill>
              </a:rPr>
              <a:t>na</a:t>
            </a:r>
            <a:r>
              <a:rPr lang="en-US" sz="1600" b="1" dirty="0">
                <a:solidFill>
                  <a:schemeClr val="tx1"/>
                </a:solidFill>
              </a:rPr>
              <a:t> </a:t>
            </a:r>
            <a:r>
              <a:rPr lang="en-US" sz="1600" b="1" dirty="0" err="1">
                <a:solidFill>
                  <a:schemeClr val="tx1"/>
                </a:solidFill>
              </a:rPr>
              <a:t>zdravlje</a:t>
            </a:r>
            <a:r>
              <a:rPr lang="en-US" sz="1600" b="1" dirty="0">
                <a:solidFill>
                  <a:schemeClr val="tx1"/>
                </a:solidFill>
              </a:rPr>
              <a:t> </a:t>
            </a:r>
            <a:r>
              <a:rPr lang="en-US" sz="1600" b="1" dirty="0" err="1">
                <a:solidFill>
                  <a:schemeClr val="tx1"/>
                </a:solidFill>
              </a:rPr>
              <a:t>integrišu</a:t>
            </a:r>
            <a:r>
              <a:rPr lang="en-US" sz="1600" b="1" dirty="0">
                <a:solidFill>
                  <a:schemeClr val="tx1"/>
                </a:solidFill>
              </a:rPr>
              <a:t> u </a:t>
            </a:r>
            <a:r>
              <a:rPr lang="en-US" sz="1600" b="1" dirty="0" err="1">
                <a:solidFill>
                  <a:schemeClr val="tx1"/>
                </a:solidFill>
              </a:rPr>
              <a:t>nastavne</a:t>
            </a:r>
            <a:r>
              <a:rPr lang="en-US" sz="1600" b="1" dirty="0">
                <a:solidFill>
                  <a:schemeClr val="tx1"/>
                </a:solidFill>
              </a:rPr>
              <a:t> </a:t>
            </a:r>
            <a:r>
              <a:rPr lang="en-US" sz="1600" b="1" dirty="0" err="1">
                <a:solidFill>
                  <a:schemeClr val="tx1"/>
                </a:solidFill>
              </a:rPr>
              <a:t>planove</a:t>
            </a:r>
            <a:r>
              <a:rPr lang="en-US" sz="1600" b="1" dirty="0">
                <a:solidFill>
                  <a:schemeClr val="tx1"/>
                </a:solidFill>
              </a:rPr>
              <a:t> </a:t>
            </a:r>
            <a:r>
              <a:rPr lang="en-US" sz="1600" b="1" dirty="0" err="1">
                <a:solidFill>
                  <a:schemeClr val="tx1"/>
                </a:solidFill>
              </a:rPr>
              <a:t>i</a:t>
            </a:r>
            <a:r>
              <a:rPr lang="en-US" sz="1600" b="1" dirty="0">
                <a:solidFill>
                  <a:schemeClr val="tx1"/>
                </a:solidFill>
              </a:rPr>
              <a:t> </a:t>
            </a:r>
            <a:r>
              <a:rPr lang="en-US" sz="1600" b="1" dirty="0" err="1">
                <a:solidFill>
                  <a:schemeClr val="tx1"/>
                </a:solidFill>
              </a:rPr>
              <a:t>programe</a:t>
            </a:r>
            <a:r>
              <a:rPr lang="en-US" sz="1600" b="1" dirty="0">
                <a:solidFill>
                  <a:schemeClr val="tx1"/>
                </a:solidFill>
              </a:rPr>
              <a:t> </a:t>
            </a:r>
            <a:r>
              <a:rPr lang="en-US" sz="1600" dirty="0" err="1">
                <a:solidFill>
                  <a:schemeClr val="tx1"/>
                </a:solidFill>
              </a:rPr>
              <a:t>širom</a:t>
            </a:r>
            <a:r>
              <a:rPr lang="en-US" sz="1600" dirty="0">
                <a:solidFill>
                  <a:schemeClr val="tx1"/>
                </a:solidFill>
              </a:rPr>
              <a:t> </a:t>
            </a:r>
            <a:r>
              <a:rPr lang="en-US" sz="1600" dirty="0" err="1">
                <a:solidFill>
                  <a:schemeClr val="tx1"/>
                </a:solidFill>
              </a:rPr>
              <a:t>spektra</a:t>
            </a:r>
            <a:r>
              <a:rPr lang="en-US" sz="1600" dirty="0">
                <a:solidFill>
                  <a:schemeClr val="tx1"/>
                </a:solidFill>
              </a:rPr>
              <a:t> </a:t>
            </a:r>
            <a:r>
              <a:rPr lang="en-US" sz="1600" dirty="0" err="1">
                <a:solidFill>
                  <a:schemeClr val="tx1"/>
                </a:solidFill>
              </a:rPr>
              <a:t>medicinskog</a:t>
            </a:r>
            <a:r>
              <a:rPr lang="en-US" sz="1600" dirty="0">
                <a:solidFill>
                  <a:schemeClr val="tx1"/>
                </a:solidFill>
              </a:rPr>
              <a:t> </a:t>
            </a:r>
            <a:r>
              <a:rPr lang="en-US" sz="1600" dirty="0" err="1">
                <a:solidFill>
                  <a:schemeClr val="tx1"/>
                </a:solidFill>
              </a:rPr>
              <a:t>obrazovanja</a:t>
            </a:r>
            <a:r>
              <a:rPr lang="en-US" sz="1600" dirty="0">
                <a:solidFill>
                  <a:schemeClr val="tx1"/>
                </a:solidFill>
              </a:rPr>
              <a:t>.</a:t>
            </a:r>
          </a:p>
          <a:p>
            <a:pPr algn="just"/>
            <a:r>
              <a:rPr lang="en-US" sz="1600" dirty="0" err="1">
                <a:solidFill>
                  <a:schemeClr val="tx1"/>
                </a:solidFill>
              </a:rPr>
              <a:t>Okvir</a:t>
            </a:r>
            <a:r>
              <a:rPr lang="en-US" sz="1600" dirty="0">
                <a:solidFill>
                  <a:schemeClr val="tx1"/>
                </a:solidFill>
              </a:rPr>
              <a:t> </a:t>
            </a:r>
            <a:r>
              <a:rPr lang="en-US" sz="1600" dirty="0" err="1">
                <a:solidFill>
                  <a:schemeClr val="tx1"/>
                </a:solidFill>
              </a:rPr>
              <a:t>koji</a:t>
            </a:r>
            <a:r>
              <a:rPr lang="en-US" sz="1600" dirty="0">
                <a:solidFill>
                  <a:schemeClr val="tx1"/>
                </a:solidFill>
              </a:rPr>
              <a:t> </a:t>
            </a:r>
            <a:r>
              <a:rPr lang="en-US" sz="1600" dirty="0" err="1">
                <a:solidFill>
                  <a:schemeClr val="tx1"/>
                </a:solidFill>
              </a:rPr>
              <a:t>uključuje</a:t>
            </a:r>
            <a:r>
              <a:rPr lang="en-US" sz="1600" dirty="0">
                <a:solidFill>
                  <a:schemeClr val="tx1"/>
                </a:solidFill>
              </a:rPr>
              <a:t> </a:t>
            </a:r>
            <a:r>
              <a:rPr lang="en-US" sz="1600" dirty="0" err="1">
                <a:solidFill>
                  <a:schemeClr val="tx1"/>
                </a:solidFill>
              </a:rPr>
              <a:t>kako</a:t>
            </a:r>
            <a:r>
              <a:rPr lang="en-US" sz="1600" dirty="0">
                <a:solidFill>
                  <a:schemeClr val="tx1"/>
                </a:solidFill>
              </a:rPr>
              <a:t> </a:t>
            </a:r>
            <a:r>
              <a:rPr lang="en-US" sz="1600" dirty="0" err="1">
                <a:solidFill>
                  <a:schemeClr val="tx1"/>
                </a:solidFill>
              </a:rPr>
              <a:t>klimatske</a:t>
            </a:r>
            <a:r>
              <a:rPr lang="en-US" sz="1600" dirty="0">
                <a:solidFill>
                  <a:schemeClr val="tx1"/>
                </a:solidFill>
              </a:rPr>
              <a:t> </a:t>
            </a:r>
            <a:r>
              <a:rPr lang="en-US" sz="1600" dirty="0" err="1">
                <a:solidFill>
                  <a:schemeClr val="tx1"/>
                </a:solidFill>
              </a:rPr>
              <a:t>promene</a:t>
            </a:r>
            <a:r>
              <a:rPr lang="en-US" sz="1600" dirty="0">
                <a:solidFill>
                  <a:schemeClr val="tx1"/>
                </a:solidFill>
              </a:rPr>
              <a:t> </a:t>
            </a:r>
            <a:r>
              <a:rPr lang="en-US" sz="1600" dirty="0" err="1">
                <a:solidFill>
                  <a:schemeClr val="tx1"/>
                </a:solidFill>
              </a:rPr>
              <a:t>mogu</a:t>
            </a:r>
            <a:r>
              <a:rPr lang="en-US" sz="1600" dirty="0">
                <a:solidFill>
                  <a:schemeClr val="tx1"/>
                </a:solidFill>
              </a:rPr>
              <a:t> </a:t>
            </a:r>
            <a:r>
              <a:rPr lang="en-US" sz="1600" dirty="0" err="1">
                <a:solidFill>
                  <a:schemeClr val="tx1"/>
                </a:solidFill>
              </a:rPr>
              <a:t>naštetiti</a:t>
            </a:r>
            <a:r>
              <a:rPr lang="en-US" sz="1600" dirty="0">
                <a:solidFill>
                  <a:schemeClr val="tx1"/>
                </a:solidFill>
              </a:rPr>
              <a:t> </a:t>
            </a:r>
            <a:r>
              <a:rPr lang="en-US" sz="1600" dirty="0" err="1">
                <a:solidFill>
                  <a:schemeClr val="tx1"/>
                </a:solidFill>
              </a:rPr>
              <a:t>zdravlju</a:t>
            </a:r>
            <a:r>
              <a:rPr lang="en-US" sz="1600" dirty="0">
                <a:solidFill>
                  <a:schemeClr val="tx1"/>
                </a:solidFill>
              </a:rPr>
              <a:t>, da </a:t>
            </a:r>
            <a:r>
              <a:rPr lang="en-US" sz="1600" dirty="0" err="1">
                <a:solidFill>
                  <a:schemeClr val="tx1"/>
                </a:solidFill>
              </a:rPr>
              <a:t>zahtevaju</a:t>
            </a:r>
            <a:r>
              <a:rPr lang="en-US" sz="1600" dirty="0">
                <a:solidFill>
                  <a:schemeClr val="tx1"/>
                </a:solidFill>
              </a:rPr>
              <a:t> </a:t>
            </a:r>
            <a:r>
              <a:rPr lang="en-US" sz="1600" dirty="0" err="1">
                <a:solidFill>
                  <a:schemeClr val="tx1"/>
                </a:solidFill>
              </a:rPr>
              <a:t>prilagođavanje</a:t>
            </a:r>
            <a:r>
              <a:rPr lang="en-US" sz="1600" dirty="0">
                <a:solidFill>
                  <a:schemeClr val="tx1"/>
                </a:solidFill>
              </a:rPr>
              <a:t> </a:t>
            </a:r>
            <a:r>
              <a:rPr lang="en-US" sz="1600" dirty="0" err="1">
                <a:solidFill>
                  <a:schemeClr val="tx1"/>
                </a:solidFill>
              </a:rPr>
              <a:t>kliničke</a:t>
            </a:r>
            <a:r>
              <a:rPr lang="en-US" sz="1600" dirty="0">
                <a:solidFill>
                  <a:schemeClr val="tx1"/>
                </a:solidFill>
              </a:rPr>
              <a:t> </a:t>
            </a:r>
            <a:r>
              <a:rPr lang="en-US" sz="1600" dirty="0" err="1">
                <a:solidFill>
                  <a:schemeClr val="tx1"/>
                </a:solidFill>
              </a:rPr>
              <a:t>prakse</a:t>
            </a:r>
            <a:r>
              <a:rPr lang="en-US" sz="1600" dirty="0">
                <a:solidFill>
                  <a:schemeClr val="tx1"/>
                </a:solidFill>
              </a:rPr>
              <a:t> </a:t>
            </a:r>
            <a:r>
              <a:rPr lang="en-US" sz="1600" dirty="0" err="1">
                <a:solidFill>
                  <a:schemeClr val="tx1"/>
                </a:solidFill>
              </a:rPr>
              <a:t>i</a:t>
            </a:r>
            <a:r>
              <a:rPr lang="en-US" sz="1600" dirty="0">
                <a:solidFill>
                  <a:schemeClr val="tx1"/>
                </a:solidFill>
              </a:rPr>
              <a:t> da </a:t>
            </a:r>
            <a:r>
              <a:rPr lang="en-US" sz="1600" dirty="0" err="1">
                <a:solidFill>
                  <a:schemeClr val="tx1"/>
                </a:solidFill>
              </a:rPr>
              <a:t>mogu</a:t>
            </a:r>
            <a:r>
              <a:rPr lang="en-US" sz="1600" dirty="0">
                <a:solidFill>
                  <a:schemeClr val="tx1"/>
                </a:solidFill>
              </a:rPr>
              <a:t> </a:t>
            </a:r>
            <a:r>
              <a:rPr lang="en-US" sz="1600" dirty="0" err="1">
                <a:solidFill>
                  <a:schemeClr val="tx1"/>
                </a:solidFill>
              </a:rPr>
              <a:t>ugroziti</a:t>
            </a:r>
            <a:r>
              <a:rPr lang="en-US" sz="1600" dirty="0">
                <a:solidFill>
                  <a:schemeClr val="tx1"/>
                </a:solidFill>
              </a:rPr>
              <a:t> </a:t>
            </a:r>
            <a:r>
              <a:rPr lang="en-US" sz="1600" dirty="0" err="1">
                <a:solidFill>
                  <a:schemeClr val="tx1"/>
                </a:solidFill>
              </a:rPr>
              <a:t>pružanje</a:t>
            </a:r>
            <a:r>
              <a:rPr lang="en-US" sz="1600" dirty="0">
                <a:solidFill>
                  <a:schemeClr val="tx1"/>
                </a:solidFill>
              </a:rPr>
              <a:t> </a:t>
            </a:r>
            <a:r>
              <a:rPr lang="en-US" sz="1600" dirty="0" err="1">
                <a:solidFill>
                  <a:schemeClr val="tx1"/>
                </a:solidFill>
              </a:rPr>
              <a:t>zdravstvene</a:t>
            </a:r>
            <a:r>
              <a:rPr lang="en-US" sz="1600" dirty="0">
                <a:solidFill>
                  <a:schemeClr val="tx1"/>
                </a:solidFill>
              </a:rPr>
              <a:t> </a:t>
            </a:r>
            <a:r>
              <a:rPr lang="en-US" sz="1600" dirty="0" err="1">
                <a:solidFill>
                  <a:schemeClr val="tx1"/>
                </a:solidFill>
              </a:rPr>
              <a:t>zaštite</a:t>
            </a:r>
            <a:r>
              <a:rPr lang="en-US" sz="1600" dirty="0">
                <a:solidFill>
                  <a:schemeClr val="tx1"/>
                </a:solidFill>
              </a:rPr>
              <a:t>, </a:t>
            </a:r>
            <a:r>
              <a:rPr lang="en-US" sz="1600" dirty="0" err="1">
                <a:solidFill>
                  <a:schemeClr val="tx1"/>
                </a:solidFill>
              </a:rPr>
              <a:t>trebalo</a:t>
            </a:r>
            <a:r>
              <a:rPr lang="en-US" sz="1600" dirty="0">
                <a:solidFill>
                  <a:schemeClr val="tx1"/>
                </a:solidFill>
              </a:rPr>
              <a:t> bi da </a:t>
            </a:r>
            <a:r>
              <a:rPr lang="en-US" sz="1600" dirty="0" err="1">
                <a:solidFill>
                  <a:schemeClr val="tx1"/>
                </a:solidFill>
              </a:rPr>
              <a:t>usvoji</a:t>
            </a:r>
            <a:r>
              <a:rPr lang="en-US" sz="1600" dirty="0">
                <a:solidFill>
                  <a:schemeClr val="tx1"/>
                </a:solidFill>
              </a:rPr>
              <a:t> </a:t>
            </a:r>
            <a:r>
              <a:rPr lang="en-US" sz="1600" dirty="0" err="1">
                <a:solidFill>
                  <a:schemeClr val="tx1"/>
                </a:solidFill>
              </a:rPr>
              <a:t>Veće</a:t>
            </a:r>
            <a:r>
              <a:rPr lang="en-US" sz="1600" dirty="0">
                <a:solidFill>
                  <a:schemeClr val="tx1"/>
                </a:solidFill>
              </a:rPr>
              <a:t> </a:t>
            </a:r>
            <a:r>
              <a:rPr lang="en-US" sz="1600" dirty="0" err="1">
                <a:solidFill>
                  <a:schemeClr val="tx1"/>
                </a:solidFill>
              </a:rPr>
              <a:t>za</a:t>
            </a:r>
            <a:r>
              <a:rPr lang="en-US" sz="1600" dirty="0">
                <a:solidFill>
                  <a:schemeClr val="tx1"/>
                </a:solidFill>
              </a:rPr>
              <a:t> </a:t>
            </a:r>
            <a:r>
              <a:rPr lang="en-US" sz="1600" dirty="0" err="1">
                <a:solidFill>
                  <a:schemeClr val="tx1"/>
                </a:solidFill>
              </a:rPr>
              <a:t>akreditaciju</a:t>
            </a:r>
            <a:r>
              <a:rPr lang="en-US" sz="1600" dirty="0">
                <a:solidFill>
                  <a:schemeClr val="tx1"/>
                </a:solidFill>
              </a:rPr>
              <a:t> </a:t>
            </a:r>
            <a:r>
              <a:rPr lang="en-US" sz="1600" dirty="0" err="1">
                <a:solidFill>
                  <a:schemeClr val="tx1"/>
                </a:solidFill>
              </a:rPr>
              <a:t>za</a:t>
            </a:r>
            <a:r>
              <a:rPr lang="en-US" sz="1600" dirty="0">
                <a:solidFill>
                  <a:schemeClr val="tx1"/>
                </a:solidFill>
              </a:rPr>
              <a:t> </a:t>
            </a:r>
            <a:r>
              <a:rPr lang="en-US" sz="1600" dirty="0" err="1">
                <a:solidFill>
                  <a:schemeClr val="tx1"/>
                </a:solidFill>
              </a:rPr>
              <a:t>postdiplomsko</a:t>
            </a:r>
            <a:r>
              <a:rPr lang="en-US" sz="1600" dirty="0">
                <a:solidFill>
                  <a:schemeClr val="tx1"/>
                </a:solidFill>
              </a:rPr>
              <a:t> </a:t>
            </a:r>
            <a:r>
              <a:rPr lang="en-US" sz="1600" dirty="0" err="1">
                <a:solidFill>
                  <a:schemeClr val="tx1"/>
                </a:solidFill>
              </a:rPr>
              <a:t>medicinsko</a:t>
            </a:r>
            <a:r>
              <a:rPr lang="en-US" sz="1600" dirty="0">
                <a:solidFill>
                  <a:schemeClr val="tx1"/>
                </a:solidFill>
              </a:rPr>
              <a:t> </a:t>
            </a:r>
            <a:r>
              <a:rPr lang="en-US" sz="1600" dirty="0" err="1">
                <a:solidFill>
                  <a:schemeClr val="tx1"/>
                </a:solidFill>
              </a:rPr>
              <a:t>obrazovanje</a:t>
            </a:r>
            <a:r>
              <a:rPr lang="en-US" sz="1600" dirty="0">
                <a:solidFill>
                  <a:schemeClr val="tx1"/>
                </a:solidFill>
              </a:rPr>
              <a:t> u SAD </a:t>
            </a:r>
            <a:r>
              <a:rPr lang="en-US" sz="1600" dirty="0" err="1">
                <a:solidFill>
                  <a:schemeClr val="tx1"/>
                </a:solidFill>
              </a:rPr>
              <a:t>i</a:t>
            </a:r>
            <a:r>
              <a:rPr lang="en-US" sz="1600" dirty="0">
                <a:solidFill>
                  <a:schemeClr val="tx1"/>
                </a:solidFill>
              </a:rPr>
              <a:t> </a:t>
            </a:r>
            <a:r>
              <a:rPr lang="en-US" sz="1600" dirty="0" err="1">
                <a:solidFill>
                  <a:schemeClr val="tx1"/>
                </a:solidFill>
              </a:rPr>
              <a:t>relevantni</a:t>
            </a:r>
            <a:r>
              <a:rPr lang="en-US" sz="1600" dirty="0">
                <a:solidFill>
                  <a:schemeClr val="tx1"/>
                </a:solidFill>
              </a:rPr>
              <a:t> </a:t>
            </a:r>
            <a:r>
              <a:rPr lang="en-US" sz="1600" dirty="0" err="1">
                <a:solidFill>
                  <a:schemeClr val="tx1"/>
                </a:solidFill>
              </a:rPr>
              <a:t>saveti</a:t>
            </a:r>
            <a:r>
              <a:rPr lang="en-US" sz="1600" dirty="0">
                <a:solidFill>
                  <a:schemeClr val="tx1"/>
                </a:solidFill>
              </a:rPr>
              <a:t> u </a:t>
            </a:r>
            <a:r>
              <a:rPr lang="en-US" sz="1600" dirty="0" err="1">
                <a:solidFill>
                  <a:schemeClr val="tx1"/>
                </a:solidFill>
              </a:rPr>
              <a:t>drugim</a:t>
            </a:r>
            <a:r>
              <a:rPr lang="en-US" sz="1600" dirty="0">
                <a:solidFill>
                  <a:schemeClr val="tx1"/>
                </a:solidFill>
              </a:rPr>
              <a:t> </a:t>
            </a:r>
            <a:r>
              <a:rPr lang="en-US" sz="1600" dirty="0" err="1">
                <a:solidFill>
                  <a:schemeClr val="tx1"/>
                </a:solidFill>
              </a:rPr>
              <a:t>zemljama</a:t>
            </a:r>
            <a:r>
              <a:rPr lang="en-US" sz="1600" dirty="0">
                <a:solidFill>
                  <a:schemeClr val="tx1"/>
                </a:solidFill>
              </a:rPr>
              <a:t>, </a:t>
            </a:r>
            <a:r>
              <a:rPr lang="en-US" sz="1600" dirty="0" err="1">
                <a:solidFill>
                  <a:schemeClr val="tx1"/>
                </a:solidFill>
              </a:rPr>
              <a:t>kao</a:t>
            </a:r>
            <a:r>
              <a:rPr lang="en-US" sz="1600" dirty="0">
                <a:solidFill>
                  <a:schemeClr val="tx1"/>
                </a:solidFill>
              </a:rPr>
              <a:t> </a:t>
            </a:r>
            <a:r>
              <a:rPr lang="en-US" sz="1600" dirty="0" err="1">
                <a:solidFill>
                  <a:schemeClr val="tx1"/>
                </a:solidFill>
              </a:rPr>
              <a:t>osnovne</a:t>
            </a:r>
            <a:r>
              <a:rPr lang="en-US" sz="1600" dirty="0">
                <a:solidFill>
                  <a:schemeClr val="tx1"/>
                </a:solidFill>
              </a:rPr>
              <a:t> </a:t>
            </a:r>
            <a:r>
              <a:rPr lang="en-US" sz="1600" dirty="0" err="1">
                <a:solidFill>
                  <a:schemeClr val="tx1"/>
                </a:solidFill>
              </a:rPr>
              <a:t>kompetencije</a:t>
            </a:r>
            <a:r>
              <a:rPr lang="en-US" sz="1600" dirty="0">
                <a:solidFill>
                  <a:schemeClr val="tx1"/>
                </a:solidFill>
              </a:rPr>
              <a:t> </a:t>
            </a:r>
            <a:r>
              <a:rPr lang="en-US" sz="1600" dirty="0" err="1">
                <a:solidFill>
                  <a:schemeClr val="tx1"/>
                </a:solidFill>
              </a:rPr>
              <a:t>za</a:t>
            </a:r>
            <a:r>
              <a:rPr lang="en-US" sz="1600" dirty="0">
                <a:solidFill>
                  <a:schemeClr val="tx1"/>
                </a:solidFill>
              </a:rPr>
              <a:t> </a:t>
            </a:r>
            <a:r>
              <a:rPr lang="en-US" sz="1600" dirty="0" err="1">
                <a:solidFill>
                  <a:schemeClr val="tx1"/>
                </a:solidFill>
              </a:rPr>
              <a:t>obrazovanje</a:t>
            </a:r>
            <a:r>
              <a:rPr lang="en-US" sz="1600" dirty="0">
                <a:solidFill>
                  <a:schemeClr val="tx1"/>
                </a:solidFill>
              </a:rPr>
              <a:t> </a:t>
            </a:r>
            <a:r>
              <a:rPr lang="en-US" sz="1600" dirty="0" err="1">
                <a:solidFill>
                  <a:schemeClr val="tx1"/>
                </a:solidFill>
              </a:rPr>
              <a:t>stanovništva</a:t>
            </a:r>
            <a:r>
              <a:rPr lang="en-US" sz="1600" dirty="0">
                <a:solidFill>
                  <a:schemeClr val="tx1"/>
                </a:solidFill>
              </a:rPr>
              <a:t>.</a:t>
            </a:r>
          </a:p>
        </p:txBody>
      </p:sp>
      <p:sp>
        <p:nvSpPr>
          <p:cNvPr id="5" name="Rectangle 4"/>
          <p:cNvSpPr/>
          <p:nvPr/>
        </p:nvSpPr>
        <p:spPr>
          <a:xfrm>
            <a:off x="6051083" y="5671038"/>
            <a:ext cx="5656715" cy="230832"/>
          </a:xfrm>
          <a:prstGeom prst="rect">
            <a:avLst/>
          </a:prstGeom>
        </p:spPr>
        <p:txBody>
          <a:bodyPr wrap="square" lIns="91440" tIns="45720" rIns="91440" bIns="45720" rtlCol="0" anchor="t">
            <a:spAutoFit/>
          </a:bodyPr>
          <a:lstStyle/>
          <a:p>
            <a:pPr algn="ctr" rtl="0"/>
            <a:r>
              <a:rPr lang="sr" sz="900"/>
              <a:t>Source: </a:t>
            </a:r>
            <a:r>
              <a:rPr lang="sr" sz="900">
                <a:hlinkClick r:id="rId2">
                  <a:extLst>
                    <a:ext uri="{A12FA001-AC4F-418D-AE19-62706E023703}">
                      <ahyp:hlinkClr xmlns:ahyp="http://schemas.microsoft.com/office/drawing/2018/hyperlinkcolor" xmlns="" val="tx"/>
                    </a:ext>
                  </a:extLst>
                </a:hlinkClick>
              </a:rPr>
              <a:t>https://twitter.com/IFMSA/status/1310634998748385283/photo/1</a:t>
            </a:r>
            <a:r>
              <a:rPr lang="sr" sz="900"/>
              <a:t> </a:t>
            </a:r>
            <a:endParaRPr lang="en-US" sz="900">
              <a:cs typeface="Calibri"/>
            </a:endParaRPr>
          </a:p>
        </p:txBody>
      </p:sp>
      <p:pic>
        <p:nvPicPr>
          <p:cNvPr id="6" name="Picture 5" descr="Diagram&#10;&#10;Description automatically generated">
            <a:extLst>
              <a:ext uri="{FF2B5EF4-FFF2-40B4-BE49-F238E27FC236}">
                <a16:creationId xmlns:a16="http://schemas.microsoft.com/office/drawing/2014/main" id="{889B6320-65D9-4F0E-C2EA-A80F9906A7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0175" y="267420"/>
            <a:ext cx="6445940" cy="5403618"/>
          </a:xfrm>
          <a:prstGeom prst="rect">
            <a:avLst/>
          </a:prstGeom>
        </p:spPr>
      </p:pic>
    </p:spTree>
    <p:extLst>
      <p:ext uri="{BB962C8B-B14F-4D97-AF65-F5344CB8AC3E}">
        <p14:creationId xmlns:p14="http://schemas.microsoft.com/office/powerpoint/2010/main" val="320735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
          <p:cNvSpPr/>
          <p:nvPr/>
        </p:nvSpPr>
        <p:spPr>
          <a:xfrm>
            <a:off x="335380" y="295884"/>
            <a:ext cx="11896826" cy="54963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3200" b="1" i="0" u="none" strike="noStrike" cap="none" dirty="0" err="1">
                <a:solidFill>
                  <a:schemeClr val="dk1"/>
                </a:solidFill>
                <a:latin typeface="Calibri"/>
                <a:ea typeface="Calibri"/>
                <a:cs typeface="Calibri"/>
                <a:sym typeface="Calibri"/>
              </a:rPr>
              <a:t>Ishodi</a:t>
            </a:r>
            <a:r>
              <a:rPr lang="en-US" sz="3200" b="1" i="0" u="none" strike="noStrike" cap="none" dirty="0">
                <a:solidFill>
                  <a:schemeClr val="dk1"/>
                </a:solidFill>
                <a:latin typeface="Calibri"/>
                <a:ea typeface="Calibri"/>
                <a:cs typeface="Calibri"/>
                <a:sym typeface="Calibri"/>
              </a:rPr>
              <a:t> </a:t>
            </a:r>
            <a:r>
              <a:rPr lang="en-US" sz="3200" b="1" i="0" u="none" strike="noStrike" cap="none" dirty="0" err="1">
                <a:solidFill>
                  <a:schemeClr val="dk1"/>
                </a:solidFill>
                <a:latin typeface="Calibri"/>
                <a:ea typeface="Calibri"/>
                <a:cs typeface="Calibri"/>
                <a:sym typeface="Calibri"/>
              </a:rPr>
              <a:t>učenja</a:t>
            </a:r>
            <a:endParaRPr sz="3200" b="0" i="0" u="none" strike="noStrike" cap="none" dirty="0">
              <a:solidFill>
                <a:schemeClr val="dk1"/>
              </a:solidFill>
              <a:latin typeface="Calibri"/>
              <a:ea typeface="Calibri"/>
              <a:cs typeface="Calibri"/>
              <a:sym typeface="Calibri"/>
            </a:endParaRPr>
          </a:p>
        </p:txBody>
      </p:sp>
      <p:sp>
        <p:nvSpPr>
          <p:cNvPr id="191" name="Google Shape;191;p2"/>
          <p:cNvSpPr/>
          <p:nvPr/>
        </p:nvSpPr>
        <p:spPr>
          <a:xfrm>
            <a:off x="192505" y="1619128"/>
            <a:ext cx="11896826" cy="5238872"/>
          </a:xfrm>
          <a:prstGeom prst="rect">
            <a:avLst/>
          </a:prstGeom>
          <a:noFill/>
          <a:ln>
            <a:noFill/>
          </a:ln>
        </p:spPr>
        <p:txBody>
          <a:bodyPr spcFirstLastPara="1" wrap="square" lIns="91425" tIns="45700" rIns="91425" bIns="45700" anchor="t" anchorCtr="0">
            <a:normAutofit/>
          </a:bodyPr>
          <a:lstStyle/>
          <a:p>
            <a:pPr lvl="0">
              <a:lnSpc>
                <a:spcPct val="120000"/>
              </a:lnSpc>
              <a:buClr>
                <a:schemeClr val="dk1"/>
              </a:buClr>
              <a:buSzPts val="1800"/>
            </a:pPr>
            <a:r>
              <a:rPr lang="en-US" sz="2200" dirty="0">
                <a:solidFill>
                  <a:schemeClr val="dk1"/>
                </a:solidFill>
                <a:ea typeface="Calibri"/>
                <a:cs typeface="Calibri"/>
                <a:sym typeface="Calibri"/>
              </a:rPr>
              <a:t>Po </a:t>
            </a:r>
            <a:r>
              <a:rPr lang="en-US" sz="2200" dirty="0" err="1">
                <a:solidFill>
                  <a:schemeClr val="dk1"/>
                </a:solidFill>
                <a:ea typeface="Calibri"/>
                <a:cs typeface="Calibri"/>
                <a:sym typeface="Calibri"/>
              </a:rPr>
              <a:t>uspešno</a:t>
            </a:r>
            <a:r>
              <a:rPr lang="en-US" sz="2200" dirty="0">
                <a:solidFill>
                  <a:schemeClr val="dk1"/>
                </a:solidFill>
                <a:ea typeface="Calibri"/>
                <a:cs typeface="Calibri"/>
                <a:sym typeface="Calibri"/>
              </a:rPr>
              <a:t> </a:t>
            </a:r>
            <a:r>
              <a:rPr lang="en-US" sz="2200" dirty="0" err="1">
                <a:solidFill>
                  <a:schemeClr val="dk1"/>
                </a:solidFill>
                <a:ea typeface="Calibri"/>
                <a:cs typeface="Calibri"/>
                <a:sym typeface="Calibri"/>
              </a:rPr>
              <a:t>završenom</a:t>
            </a:r>
            <a:r>
              <a:rPr lang="en-US" sz="2200" dirty="0">
                <a:solidFill>
                  <a:schemeClr val="dk1"/>
                </a:solidFill>
                <a:ea typeface="Calibri"/>
                <a:cs typeface="Calibri"/>
                <a:sym typeface="Calibri"/>
              </a:rPr>
              <a:t> </a:t>
            </a:r>
            <a:r>
              <a:rPr lang="en-US" sz="2200" dirty="0" err="1">
                <a:solidFill>
                  <a:schemeClr val="dk1"/>
                </a:solidFill>
                <a:ea typeface="Calibri"/>
                <a:cs typeface="Calibri"/>
                <a:sym typeface="Calibri"/>
              </a:rPr>
              <a:t>času</a:t>
            </a:r>
            <a:r>
              <a:rPr lang="en-US" sz="2200" dirty="0">
                <a:solidFill>
                  <a:schemeClr val="dk1"/>
                </a:solidFill>
                <a:ea typeface="Calibri"/>
                <a:cs typeface="Calibri"/>
                <a:sym typeface="Calibri"/>
              </a:rPr>
              <a:t> </a:t>
            </a:r>
            <a:r>
              <a:rPr lang="en-US" sz="2200" dirty="0" err="1">
                <a:solidFill>
                  <a:schemeClr val="dk1"/>
                </a:solidFill>
                <a:ea typeface="Calibri"/>
                <a:cs typeface="Calibri"/>
                <a:sym typeface="Calibri"/>
              </a:rPr>
              <a:t>učesnici</a:t>
            </a:r>
            <a:r>
              <a:rPr lang="en-US" sz="2200" dirty="0">
                <a:solidFill>
                  <a:schemeClr val="dk1"/>
                </a:solidFill>
                <a:ea typeface="Calibri"/>
                <a:cs typeface="Calibri"/>
                <a:sym typeface="Calibri"/>
              </a:rPr>
              <a:t>  </a:t>
            </a:r>
            <a:r>
              <a:rPr lang="en-US" sz="2200" dirty="0" err="1">
                <a:solidFill>
                  <a:schemeClr val="dk1"/>
                </a:solidFill>
                <a:ea typeface="Calibri"/>
                <a:cs typeface="Calibri"/>
                <a:sym typeface="Calibri"/>
              </a:rPr>
              <a:t>će</a:t>
            </a:r>
            <a:r>
              <a:rPr lang="en-US" sz="2200" dirty="0">
                <a:solidFill>
                  <a:schemeClr val="dk1"/>
                </a:solidFill>
                <a:ea typeface="Calibri"/>
                <a:cs typeface="Calibri"/>
                <a:sym typeface="Calibri"/>
              </a:rPr>
              <a:t> </a:t>
            </a:r>
            <a:r>
              <a:rPr lang="en-US" sz="2200" dirty="0" err="1">
                <a:solidFill>
                  <a:schemeClr val="dk1"/>
                </a:solidFill>
                <a:ea typeface="Calibri"/>
                <a:cs typeface="Calibri"/>
                <a:sym typeface="Calibri"/>
              </a:rPr>
              <a:t>biti</a:t>
            </a:r>
            <a:r>
              <a:rPr lang="en-US" sz="2200" dirty="0">
                <a:solidFill>
                  <a:schemeClr val="dk1"/>
                </a:solidFill>
                <a:ea typeface="Calibri"/>
                <a:cs typeface="Calibri"/>
                <a:sym typeface="Calibri"/>
              </a:rPr>
              <a:t> u </a:t>
            </a:r>
            <a:r>
              <a:rPr lang="en-US" sz="2200" dirty="0" err="1">
                <a:solidFill>
                  <a:schemeClr val="dk1"/>
                </a:solidFill>
                <a:ea typeface="Calibri"/>
                <a:cs typeface="Calibri"/>
                <a:sym typeface="Calibri"/>
              </a:rPr>
              <a:t>stanju</a:t>
            </a:r>
            <a:r>
              <a:rPr lang="en-US" sz="2200" dirty="0">
                <a:solidFill>
                  <a:schemeClr val="dk1"/>
                </a:solidFill>
                <a:ea typeface="Calibri"/>
                <a:cs typeface="Calibri"/>
                <a:sym typeface="Calibri"/>
              </a:rPr>
              <a:t> da</a:t>
            </a:r>
            <a:endParaRPr lang="hu-HU" sz="2200" b="0" i="0" u="none" strike="noStrike" cap="none" dirty="0" smtClean="0">
              <a:solidFill>
                <a:schemeClr val="dk1"/>
              </a:solidFill>
              <a:latin typeface="Calibri"/>
              <a:ea typeface="Calibri"/>
              <a:cs typeface="Calibri"/>
              <a:sym typeface="Calibri"/>
            </a:endParaRPr>
          </a:p>
          <a:p>
            <a:pPr marL="228600" marR="0" lvl="0" indent="-228600" algn="l" rtl="0">
              <a:lnSpc>
                <a:spcPct val="120000"/>
              </a:lnSpc>
              <a:spcBef>
                <a:spcPts val="0"/>
              </a:spcBef>
              <a:spcAft>
                <a:spcPts val="0"/>
              </a:spcAft>
              <a:buClr>
                <a:schemeClr val="dk1"/>
              </a:buClr>
              <a:buSzPts val="1800"/>
              <a:buFont typeface="Arial"/>
              <a:buChar char="•"/>
            </a:pPr>
            <a:endParaRPr lang="hu-HU" dirty="0">
              <a:solidFill>
                <a:schemeClr val="dk1"/>
              </a:solidFill>
              <a:latin typeface="Calibri"/>
              <a:ea typeface="Calibri"/>
              <a:cs typeface="Calibri"/>
              <a:sym typeface="Calibri"/>
            </a:endParaRPr>
          </a:p>
          <a:p>
            <a:pPr marL="685800" lvl="1" indent="-228600" algn="just">
              <a:lnSpc>
                <a:spcPct val="120000"/>
              </a:lnSpc>
              <a:buClr>
                <a:schemeClr val="dk1"/>
              </a:buClr>
              <a:buSzPts val="1800"/>
              <a:buFont typeface="Arial"/>
              <a:buChar char="•"/>
            </a:pPr>
            <a:r>
              <a:rPr lang="en-US" sz="2200" b="0" i="0" u="none" strike="noStrike" cap="none" dirty="0" err="1" smtClean="0">
                <a:solidFill>
                  <a:schemeClr val="dk1"/>
                </a:solidFill>
                <a:latin typeface="Calibri"/>
                <a:ea typeface="Calibri"/>
                <a:cs typeface="Calibri"/>
                <a:sym typeface="Calibri"/>
              </a:rPr>
              <a:t>Opišu</a:t>
            </a:r>
            <a:r>
              <a:rPr lang="en-US" sz="2200" b="0" i="0" u="none" strike="noStrike" cap="none" dirty="0" smtClean="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međusobne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veze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između</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klimatskih</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promena</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i</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kardiovaskularnih</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bolesti</a:t>
            </a:r>
            <a:r>
              <a:rPr lang="en-US" sz="2200" b="0" i="0" u="none" strike="noStrike" cap="none" dirty="0">
                <a:solidFill>
                  <a:schemeClr val="dk1"/>
                </a:solidFill>
                <a:latin typeface="Calibri"/>
                <a:ea typeface="Calibri"/>
                <a:cs typeface="Calibri"/>
                <a:sym typeface="Calibri"/>
              </a:rPr>
              <a:t> (KVB)</a:t>
            </a:r>
            <a:endParaRPr sz="2200" dirty="0"/>
          </a:p>
          <a:p>
            <a:pPr marL="685800" lvl="1" indent="-228600" algn="just">
              <a:lnSpc>
                <a:spcPct val="120000"/>
              </a:lnSpc>
              <a:spcBef>
                <a:spcPts val="1000"/>
              </a:spcBef>
              <a:buClr>
                <a:schemeClr val="dk1"/>
              </a:buClr>
              <a:buSzPts val="1800"/>
              <a:buFont typeface="Arial"/>
              <a:buChar char="•"/>
            </a:pPr>
            <a:r>
              <a:rPr lang="en-US" sz="2200" b="0" i="0" u="none" strike="noStrike" cap="none" dirty="0" err="1">
                <a:solidFill>
                  <a:schemeClr val="dk1"/>
                </a:solidFill>
                <a:latin typeface="Calibri"/>
                <a:ea typeface="Calibri"/>
                <a:cs typeface="Calibri"/>
                <a:sym typeface="Calibri"/>
              </a:rPr>
              <a:t>Shvate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kako</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temperatura</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vazduha</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zagađenje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vazduha</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šumski</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požari</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i</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prašina</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utiču</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na</a:t>
            </a:r>
            <a:r>
              <a:rPr lang="en-US" sz="2200" b="0" i="0" u="none" strike="noStrike" cap="none" dirty="0">
                <a:solidFill>
                  <a:schemeClr val="dk1"/>
                </a:solidFill>
                <a:latin typeface="Calibri"/>
                <a:ea typeface="Calibri"/>
                <a:cs typeface="Calibri"/>
                <a:sym typeface="Calibri"/>
              </a:rPr>
              <a:t> KVB</a:t>
            </a:r>
            <a:endParaRPr sz="2200" dirty="0"/>
          </a:p>
          <a:p>
            <a:pPr marL="685800" lvl="1" indent="-228600" algn="just">
              <a:lnSpc>
                <a:spcPct val="120000"/>
              </a:lnSpc>
              <a:spcBef>
                <a:spcPts val="1000"/>
              </a:spcBef>
              <a:buClr>
                <a:schemeClr val="dk1"/>
              </a:buClr>
              <a:buSzPts val="1800"/>
              <a:buFont typeface="Arial"/>
              <a:buChar char="•"/>
            </a:pPr>
            <a:r>
              <a:rPr lang="en-US" sz="2200" b="0" i="0" u="none" strike="noStrike" cap="none" dirty="0" err="1">
                <a:solidFill>
                  <a:schemeClr val="dk1"/>
                </a:solidFill>
                <a:latin typeface="Calibri"/>
                <a:ea typeface="Calibri"/>
                <a:cs typeface="Calibri"/>
                <a:sym typeface="Calibri"/>
              </a:rPr>
              <a:t>Identifikuju</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podpopulacije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koje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su</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posebno</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osetljive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na</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efekte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klimatskih</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promena</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na</a:t>
            </a:r>
            <a:r>
              <a:rPr lang="en-US" sz="2200" b="0" i="0" u="none" strike="noStrike" cap="none" dirty="0">
                <a:solidFill>
                  <a:schemeClr val="dk1"/>
                </a:solidFill>
                <a:latin typeface="Calibri"/>
                <a:ea typeface="Calibri"/>
                <a:cs typeface="Calibri"/>
                <a:sym typeface="Calibri"/>
              </a:rPr>
              <a:t> KVB</a:t>
            </a:r>
            <a:endParaRPr sz="2200" dirty="0"/>
          </a:p>
          <a:p>
            <a:pPr marL="685800" lvl="1" indent="-228600" algn="just">
              <a:lnSpc>
                <a:spcPct val="120000"/>
              </a:lnSpc>
              <a:spcBef>
                <a:spcPts val="1000"/>
              </a:spcBef>
              <a:buClr>
                <a:schemeClr val="dk1"/>
              </a:buClr>
              <a:buSzPts val="1800"/>
              <a:buFont typeface="Arial"/>
              <a:buChar char="•"/>
            </a:pPr>
            <a:r>
              <a:rPr lang="en-US" sz="2200" b="0" i="0" u="none" strike="noStrike" cap="none" dirty="0" err="1">
                <a:solidFill>
                  <a:schemeClr val="dk1"/>
                </a:solidFill>
                <a:latin typeface="Calibri"/>
                <a:ea typeface="Calibri"/>
                <a:cs typeface="Calibri"/>
                <a:sym typeface="Calibri"/>
              </a:rPr>
              <a:t>Diskutuju</a:t>
            </a:r>
            <a:r>
              <a:rPr lang="en-US" sz="2200" b="0" i="0" u="none" strike="noStrike" cap="none" dirty="0">
                <a:solidFill>
                  <a:schemeClr val="dk1"/>
                </a:solidFill>
                <a:latin typeface="Calibri"/>
                <a:ea typeface="Calibri"/>
                <a:cs typeface="Calibri"/>
                <a:sym typeface="Calibri"/>
              </a:rPr>
              <a:t> o tome </a:t>
            </a:r>
            <a:r>
              <a:rPr lang="en-US" sz="2200" b="0" i="0" u="none" strike="noStrike" cap="none" dirty="0" err="1">
                <a:solidFill>
                  <a:schemeClr val="dk1"/>
                </a:solidFill>
                <a:latin typeface="Calibri"/>
                <a:ea typeface="Calibri"/>
                <a:cs typeface="Calibri"/>
                <a:sym typeface="Calibri"/>
              </a:rPr>
              <a:t>kako</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ublažiti</a:t>
            </a:r>
            <a:r>
              <a:rPr lang="en-US" sz="2200" b="0" i="0" u="none" strike="noStrike" cap="none" dirty="0">
                <a:solidFill>
                  <a:schemeClr val="dk1"/>
                </a:solidFill>
                <a:latin typeface="Calibri"/>
                <a:ea typeface="Calibri"/>
                <a:cs typeface="Calibri"/>
                <a:sym typeface="Calibri"/>
              </a:rPr>
              <a:t> KVB </a:t>
            </a:r>
            <a:r>
              <a:rPr lang="en-US" sz="2200" b="0" i="0" u="none" strike="noStrike" cap="none" dirty="0" err="1">
                <a:solidFill>
                  <a:schemeClr val="dk1"/>
                </a:solidFill>
                <a:latin typeface="Calibri"/>
                <a:ea typeface="Calibri"/>
                <a:cs typeface="Calibri"/>
                <a:sym typeface="Calibri"/>
              </a:rPr>
              <a:t>povezane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sa</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klimatskim</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promenama</a:t>
            </a:r>
            <a:endParaRPr sz="2200" b="0" i="0" u="none" strike="noStrike" cap="none" dirty="0">
              <a:solidFill>
                <a:schemeClr val="dk1"/>
              </a:solidFill>
              <a:latin typeface="Calibri"/>
              <a:ea typeface="Calibri"/>
              <a:cs typeface="Calibri"/>
              <a:sym typeface="Calibri"/>
            </a:endParaRPr>
          </a:p>
          <a:p>
            <a:pPr marL="685800" lvl="1" indent="-228600" algn="just">
              <a:lnSpc>
                <a:spcPct val="120000"/>
              </a:lnSpc>
              <a:spcBef>
                <a:spcPts val="1000"/>
              </a:spcBef>
              <a:buClr>
                <a:schemeClr val="dk1"/>
              </a:buClr>
              <a:buSzPts val="1800"/>
              <a:buFont typeface="Arial"/>
              <a:buChar char="•"/>
            </a:pPr>
            <a:r>
              <a:rPr lang="en-US" sz="2200" b="0" i="0" u="none" strike="noStrike" cap="none" dirty="0" err="1">
                <a:solidFill>
                  <a:schemeClr val="dk1"/>
                </a:solidFill>
                <a:latin typeface="Calibri"/>
                <a:ea typeface="Calibri"/>
                <a:cs typeface="Calibri"/>
                <a:sym typeface="Calibri"/>
              </a:rPr>
              <a:t>Identifikuju</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aktivnosti</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koje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zdravstveni</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radnici</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mogu</a:t>
            </a:r>
            <a:r>
              <a:rPr lang="en-US" sz="2200" b="0" i="0" u="none" strike="noStrike" cap="none" dirty="0">
                <a:solidFill>
                  <a:schemeClr val="dk1"/>
                </a:solidFill>
                <a:latin typeface="Calibri"/>
                <a:ea typeface="Calibri"/>
                <a:cs typeface="Calibri"/>
                <a:sym typeface="Calibri"/>
              </a:rPr>
              <a:t> da </a:t>
            </a:r>
            <a:r>
              <a:rPr lang="en-US" sz="2200" b="0" i="0" u="none" strike="noStrike" cap="none" dirty="0" err="1">
                <a:solidFill>
                  <a:schemeClr val="dk1"/>
                </a:solidFill>
                <a:latin typeface="Calibri"/>
                <a:ea typeface="Calibri"/>
                <a:cs typeface="Calibri"/>
                <a:sym typeface="Calibri"/>
              </a:rPr>
              <a:t>preduzmu</a:t>
            </a:r>
            <a:r>
              <a:rPr lang="en-US" sz="2200" b="0" i="0" u="none" strike="noStrike" cap="none" dirty="0">
                <a:solidFill>
                  <a:schemeClr val="dk1"/>
                </a:solidFill>
                <a:latin typeface="Calibri"/>
                <a:ea typeface="Calibri"/>
                <a:cs typeface="Calibri"/>
                <a:sym typeface="Calibri"/>
              </a:rPr>
              <a:t> da </a:t>
            </a:r>
            <a:r>
              <a:rPr lang="en-US" sz="2200" b="0" i="0" u="none" strike="noStrike" cap="none" dirty="0" err="1">
                <a:solidFill>
                  <a:schemeClr val="dk1"/>
                </a:solidFill>
                <a:latin typeface="Calibri"/>
                <a:ea typeface="Calibri"/>
                <a:cs typeface="Calibri"/>
                <a:sym typeface="Calibri"/>
              </a:rPr>
              <a:t>pripreme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populacije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sa</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ugroženim</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kardiovaskularnim</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zdravljem</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za</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ekstremne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vremenske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prilike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i</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prirodne</a:t>
            </a:r>
            <a:r>
              <a:rPr lang="en-US" sz="2200" b="0" i="0" u="none" strike="noStrike" cap="none" dirty="0">
                <a:solidFill>
                  <a:schemeClr val="dk1"/>
                </a:solidFill>
                <a:latin typeface="Calibri"/>
                <a:ea typeface="Calibri"/>
                <a:cs typeface="Calibri"/>
                <a:sym typeface="Calibri"/>
              </a:rPr>
              <a:t> </a:t>
            </a:r>
            <a:r>
              <a:rPr lang="en-US" sz="2200" b="0" i="0" u="none" strike="noStrike" cap="none" dirty="0" err="1">
                <a:solidFill>
                  <a:schemeClr val="dk1"/>
                </a:solidFill>
                <a:latin typeface="Calibri"/>
                <a:ea typeface="Calibri"/>
                <a:cs typeface="Calibri"/>
                <a:sym typeface="Calibri"/>
              </a:rPr>
              <a:t>katastrofe</a:t>
            </a:r>
            <a:endParaRPr sz="2200" b="0" i="0" u="none" strike="noStrike" cap="none" dirty="0">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rgbClr val="7F7F7F"/>
              </a:buClr>
              <a:buSzPts val="2800"/>
              <a:buFont typeface="Arial"/>
              <a:buNone/>
            </a:pPr>
            <a:endParaRPr sz="2800" b="0" i="0" u="none" strike="noStrike" cap="none" dirty="0">
              <a:solidFill>
                <a:srgbClr val="FF0000"/>
              </a:solidFill>
              <a:latin typeface="Calibri"/>
              <a:ea typeface="Calibri"/>
              <a:cs typeface="Calibri"/>
              <a:sym typeface="Calibri"/>
            </a:endParaRPr>
          </a:p>
        </p:txBody>
      </p:sp>
    </p:spTree>
    <p:extLst>
      <p:ext uri="{BB962C8B-B14F-4D97-AF65-F5344CB8AC3E}">
        <p14:creationId xmlns:p14="http://schemas.microsoft.com/office/powerpoint/2010/main" val="31149320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en-US" b="1" dirty="0" err="1" smtClean="0">
                <a:solidFill>
                  <a:schemeClr val="tx1"/>
                </a:solidFill>
              </a:rPr>
              <a:t>Poruke</a:t>
            </a:r>
            <a:r>
              <a:rPr lang="sr" b="1" dirty="0" smtClean="0">
                <a:solidFill>
                  <a:schemeClr val="tx1"/>
                </a:solidFill>
              </a:rPr>
              <a:t> za lekare i kardiologe</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276879" y="1132009"/>
            <a:ext cx="6175342" cy="4672501"/>
          </a:xfrm>
        </p:spPr>
        <p:txBody>
          <a:bodyPr vert="horz" lIns="91440" tIns="45720" rIns="91440" bIns="45720" rtlCol="0" anchor="t">
            <a:normAutofit fontScale="92500" lnSpcReduction="10000"/>
          </a:bodyPr>
          <a:lstStyle/>
          <a:p>
            <a:r>
              <a:rPr lang="en-US" sz="1800" dirty="0" err="1">
                <a:solidFill>
                  <a:schemeClr val="tx1"/>
                </a:solidFill>
              </a:rPr>
              <a:t>Medicinska</a:t>
            </a:r>
            <a:r>
              <a:rPr lang="en-US" sz="1800" dirty="0">
                <a:solidFill>
                  <a:schemeClr val="tx1"/>
                </a:solidFill>
              </a:rPr>
              <a:t> </a:t>
            </a:r>
            <a:r>
              <a:rPr lang="en-US" sz="1800" dirty="0" err="1">
                <a:solidFill>
                  <a:schemeClr val="tx1"/>
                </a:solidFill>
              </a:rPr>
              <a:t>zajednica</a:t>
            </a:r>
            <a:r>
              <a:rPr lang="en-US" sz="1800" dirty="0">
                <a:solidFill>
                  <a:schemeClr val="tx1"/>
                </a:solidFill>
              </a:rPr>
              <a:t>, </a:t>
            </a:r>
            <a:r>
              <a:rPr lang="en-US" sz="1800" dirty="0" err="1">
                <a:solidFill>
                  <a:schemeClr val="tx1"/>
                </a:solidFill>
              </a:rPr>
              <a:t>posebno</a:t>
            </a:r>
            <a:r>
              <a:rPr lang="en-US" sz="1800" dirty="0">
                <a:solidFill>
                  <a:schemeClr val="tx1"/>
                </a:solidFill>
              </a:rPr>
              <a:t> </a:t>
            </a:r>
            <a:r>
              <a:rPr lang="en-US" sz="1800" b="1" dirty="0" err="1">
                <a:solidFill>
                  <a:schemeClr val="tx1"/>
                </a:solidFill>
              </a:rPr>
              <a:t>kardiolozi</a:t>
            </a:r>
            <a:r>
              <a:rPr lang="en-US" sz="1800" b="1" dirty="0">
                <a:solidFill>
                  <a:schemeClr val="tx1"/>
                </a:solidFill>
              </a:rPr>
              <a:t>, </a:t>
            </a:r>
            <a:r>
              <a:rPr lang="en-US" sz="1800" b="1" dirty="0" err="1">
                <a:solidFill>
                  <a:schemeClr val="tx1"/>
                </a:solidFill>
              </a:rPr>
              <a:t>moraju</a:t>
            </a:r>
            <a:r>
              <a:rPr lang="en-US" sz="1800" b="1" dirty="0">
                <a:solidFill>
                  <a:schemeClr val="tx1"/>
                </a:solidFill>
              </a:rPr>
              <a:t> se </a:t>
            </a:r>
            <a:r>
              <a:rPr lang="en-US" sz="1800" b="1" dirty="0" err="1">
                <a:solidFill>
                  <a:schemeClr val="tx1"/>
                </a:solidFill>
              </a:rPr>
              <a:t>uključiti</a:t>
            </a:r>
            <a:r>
              <a:rPr lang="en-US" sz="1800" b="1" dirty="0">
                <a:solidFill>
                  <a:schemeClr val="tx1"/>
                </a:solidFill>
              </a:rPr>
              <a:t> u </a:t>
            </a:r>
            <a:r>
              <a:rPr lang="en-US" sz="1800" b="1" dirty="0" err="1">
                <a:solidFill>
                  <a:schemeClr val="tx1"/>
                </a:solidFill>
              </a:rPr>
              <a:t>razgovor</a:t>
            </a:r>
            <a:r>
              <a:rPr lang="en-US" sz="1800" b="1" dirty="0">
                <a:solidFill>
                  <a:schemeClr val="tx1"/>
                </a:solidFill>
              </a:rPr>
              <a:t> o </a:t>
            </a:r>
            <a:r>
              <a:rPr lang="en-US" sz="1800" b="1" dirty="0" err="1">
                <a:solidFill>
                  <a:schemeClr val="tx1"/>
                </a:solidFill>
              </a:rPr>
              <a:t>politici</a:t>
            </a:r>
            <a:r>
              <a:rPr lang="en-US" sz="1800" b="1" dirty="0">
                <a:solidFill>
                  <a:schemeClr val="tx1"/>
                </a:solidFill>
              </a:rPr>
              <a:t>. </a:t>
            </a:r>
          </a:p>
          <a:p>
            <a:r>
              <a:rPr lang="en-US" sz="1800" dirty="0" err="1">
                <a:solidFill>
                  <a:schemeClr val="tx1"/>
                </a:solidFill>
              </a:rPr>
              <a:t>Multinacionalno</a:t>
            </a:r>
            <a:r>
              <a:rPr lang="en-US" sz="1800" dirty="0">
                <a:solidFill>
                  <a:schemeClr val="tx1"/>
                </a:solidFill>
              </a:rPr>
              <a:t> </a:t>
            </a:r>
            <a:r>
              <a:rPr lang="en-US" sz="1800" dirty="0" err="1">
                <a:solidFill>
                  <a:schemeClr val="tx1"/>
                </a:solidFill>
              </a:rPr>
              <a:t>istraživanje</a:t>
            </a:r>
            <a:r>
              <a:rPr lang="en-US" sz="1800" dirty="0">
                <a:solidFill>
                  <a:schemeClr val="tx1"/>
                </a:solidFill>
              </a:rPr>
              <a:t> </a:t>
            </a:r>
            <a:r>
              <a:rPr lang="en-US" sz="1800" b="1" dirty="0" err="1">
                <a:solidFill>
                  <a:schemeClr val="tx1"/>
                </a:solidFill>
              </a:rPr>
              <a:t>zdravstvenih</a:t>
            </a:r>
            <a:r>
              <a:rPr lang="en-US" sz="1800" b="1" dirty="0">
                <a:solidFill>
                  <a:schemeClr val="tx1"/>
                </a:solidFill>
              </a:rPr>
              <a:t> </a:t>
            </a:r>
            <a:r>
              <a:rPr lang="en-US" sz="1800" b="1" dirty="0" err="1">
                <a:solidFill>
                  <a:schemeClr val="tx1"/>
                </a:solidFill>
              </a:rPr>
              <a:t>radnika</a:t>
            </a:r>
            <a:r>
              <a:rPr lang="en-US" sz="1800" b="1" dirty="0">
                <a:solidFill>
                  <a:schemeClr val="tx1"/>
                </a:solidFill>
              </a:rPr>
              <a:t> </a:t>
            </a:r>
            <a:r>
              <a:rPr lang="en-US" sz="1800" b="1" dirty="0" err="1">
                <a:solidFill>
                  <a:schemeClr val="tx1"/>
                </a:solidFill>
              </a:rPr>
              <a:t>pokazalo</a:t>
            </a:r>
            <a:r>
              <a:rPr lang="en-US" sz="1800" b="1" dirty="0">
                <a:solidFill>
                  <a:schemeClr val="tx1"/>
                </a:solidFill>
              </a:rPr>
              <a:t> je </a:t>
            </a:r>
            <a:r>
              <a:rPr lang="en-US" sz="1800" b="1" dirty="0" err="1">
                <a:solidFill>
                  <a:schemeClr val="tx1"/>
                </a:solidFill>
              </a:rPr>
              <a:t>dosledno</a:t>
            </a:r>
            <a:r>
              <a:rPr lang="en-US" sz="1800" b="1" dirty="0">
                <a:solidFill>
                  <a:schemeClr val="tx1"/>
                </a:solidFill>
              </a:rPr>
              <a:t> </a:t>
            </a:r>
            <a:r>
              <a:rPr lang="en-US" sz="1800" b="1" dirty="0" err="1">
                <a:solidFill>
                  <a:schemeClr val="tx1"/>
                </a:solidFill>
              </a:rPr>
              <a:t>razumevanje</a:t>
            </a:r>
            <a:r>
              <a:rPr lang="en-US" sz="1800" b="1" dirty="0">
                <a:solidFill>
                  <a:schemeClr val="tx1"/>
                </a:solidFill>
              </a:rPr>
              <a:t> </a:t>
            </a:r>
            <a:r>
              <a:rPr lang="en-US" sz="1800" b="1" dirty="0" err="1">
                <a:solidFill>
                  <a:schemeClr val="tx1"/>
                </a:solidFill>
              </a:rPr>
              <a:t>štete</a:t>
            </a:r>
            <a:r>
              <a:rPr lang="en-US" sz="1800" b="1" dirty="0">
                <a:solidFill>
                  <a:schemeClr val="tx1"/>
                </a:solidFill>
              </a:rPr>
              <a:t> </a:t>
            </a:r>
            <a:r>
              <a:rPr lang="en-US" sz="1800" b="1" dirty="0" err="1">
                <a:solidFill>
                  <a:schemeClr val="tx1"/>
                </a:solidFill>
              </a:rPr>
              <a:t>po</a:t>
            </a:r>
            <a:r>
              <a:rPr lang="en-US" sz="1800" b="1" dirty="0">
                <a:solidFill>
                  <a:schemeClr val="tx1"/>
                </a:solidFill>
              </a:rPr>
              <a:t> </a:t>
            </a:r>
            <a:r>
              <a:rPr lang="en-US" sz="1800" b="1" dirty="0" err="1">
                <a:solidFill>
                  <a:schemeClr val="tx1"/>
                </a:solidFill>
              </a:rPr>
              <a:t>zdravlje</a:t>
            </a:r>
            <a:r>
              <a:rPr lang="en-US" sz="1800" b="1" dirty="0">
                <a:solidFill>
                  <a:schemeClr val="tx1"/>
                </a:solidFill>
              </a:rPr>
              <a:t> od </a:t>
            </a:r>
            <a:r>
              <a:rPr lang="en-US" sz="1800" b="1" dirty="0" err="1">
                <a:solidFill>
                  <a:schemeClr val="tx1"/>
                </a:solidFill>
              </a:rPr>
              <a:t>klimatskih</a:t>
            </a:r>
            <a:r>
              <a:rPr lang="en-US" sz="1800" b="1" dirty="0">
                <a:solidFill>
                  <a:schemeClr val="tx1"/>
                </a:solidFill>
              </a:rPr>
              <a:t> </a:t>
            </a:r>
            <a:r>
              <a:rPr lang="en-US" sz="1800" b="1" dirty="0" err="1">
                <a:solidFill>
                  <a:schemeClr val="tx1"/>
                </a:solidFill>
              </a:rPr>
              <a:t>promena</a:t>
            </a:r>
            <a:r>
              <a:rPr lang="en-US" sz="1800" dirty="0">
                <a:solidFill>
                  <a:schemeClr val="tx1"/>
                </a:solidFill>
              </a:rPr>
              <a:t> u </a:t>
            </a:r>
            <a:r>
              <a:rPr lang="en-US" sz="1800" dirty="0" err="1">
                <a:solidFill>
                  <a:schemeClr val="tx1"/>
                </a:solidFill>
              </a:rPr>
              <a:t>njihovim</a:t>
            </a:r>
            <a:r>
              <a:rPr lang="en-US" sz="1800" dirty="0">
                <a:solidFill>
                  <a:schemeClr val="tx1"/>
                </a:solidFill>
              </a:rPr>
              <a:t> </a:t>
            </a:r>
            <a:r>
              <a:rPr lang="en-US" sz="1800" dirty="0" err="1">
                <a:solidFill>
                  <a:schemeClr val="tx1"/>
                </a:solidFill>
              </a:rPr>
              <a:t>zemljama</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otkrilo</a:t>
            </a:r>
            <a:r>
              <a:rPr lang="en-US" sz="1800" dirty="0">
                <a:solidFill>
                  <a:schemeClr val="tx1"/>
                </a:solidFill>
              </a:rPr>
              <a:t> da </a:t>
            </a:r>
            <a:r>
              <a:rPr lang="en-US" sz="1800" dirty="0" err="1">
                <a:solidFill>
                  <a:schemeClr val="tx1"/>
                </a:solidFill>
              </a:rPr>
              <a:t>osećaju</a:t>
            </a:r>
            <a:r>
              <a:rPr lang="en-US" sz="1800" dirty="0">
                <a:solidFill>
                  <a:schemeClr val="tx1"/>
                </a:solidFill>
              </a:rPr>
              <a:t> </a:t>
            </a:r>
            <a:r>
              <a:rPr lang="en-US" sz="1800" dirty="0" err="1">
                <a:solidFill>
                  <a:schemeClr val="tx1"/>
                </a:solidFill>
              </a:rPr>
              <a:t>odgovornost</a:t>
            </a:r>
            <a:r>
              <a:rPr lang="en-US" sz="1800" dirty="0">
                <a:solidFill>
                  <a:schemeClr val="tx1"/>
                </a:solidFill>
              </a:rPr>
              <a:t> da </a:t>
            </a:r>
            <a:r>
              <a:rPr lang="en-US" sz="1800" dirty="0" err="1">
                <a:solidFill>
                  <a:schemeClr val="tx1"/>
                </a:solidFill>
              </a:rPr>
              <a:t>obrazuju</a:t>
            </a:r>
            <a:r>
              <a:rPr lang="en-US" sz="1800" dirty="0">
                <a:solidFill>
                  <a:schemeClr val="tx1"/>
                </a:solidFill>
              </a:rPr>
              <a:t> </a:t>
            </a:r>
            <a:r>
              <a:rPr lang="en-US" sz="1800" dirty="0" err="1">
                <a:solidFill>
                  <a:schemeClr val="tx1"/>
                </a:solidFill>
              </a:rPr>
              <a:t>javnost</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kreatore</a:t>
            </a:r>
            <a:r>
              <a:rPr lang="en-US" sz="1800" dirty="0">
                <a:solidFill>
                  <a:schemeClr val="tx1"/>
                </a:solidFill>
              </a:rPr>
              <a:t> </a:t>
            </a:r>
            <a:r>
              <a:rPr lang="en-US" sz="1800" dirty="0" err="1">
                <a:solidFill>
                  <a:schemeClr val="tx1"/>
                </a:solidFill>
              </a:rPr>
              <a:t>politike</a:t>
            </a:r>
            <a:r>
              <a:rPr lang="en-US" sz="1800" dirty="0">
                <a:solidFill>
                  <a:schemeClr val="tx1"/>
                </a:solidFill>
              </a:rPr>
              <a:t> o </a:t>
            </a:r>
            <a:r>
              <a:rPr lang="en-US" sz="1800" dirty="0" err="1">
                <a:solidFill>
                  <a:schemeClr val="tx1"/>
                </a:solidFill>
              </a:rPr>
              <a:t>ovom</a:t>
            </a:r>
            <a:r>
              <a:rPr lang="en-US" sz="1800" dirty="0">
                <a:solidFill>
                  <a:schemeClr val="tx1"/>
                </a:solidFill>
              </a:rPr>
              <a:t> </a:t>
            </a:r>
            <a:r>
              <a:rPr lang="en-US" sz="1800" dirty="0" err="1">
                <a:solidFill>
                  <a:schemeClr val="tx1"/>
                </a:solidFill>
              </a:rPr>
              <a:t>problemu</a:t>
            </a:r>
            <a:r>
              <a:rPr lang="en-US" sz="1800" dirty="0">
                <a:solidFill>
                  <a:schemeClr val="tx1"/>
                </a:solidFill>
              </a:rPr>
              <a:t>.</a:t>
            </a:r>
          </a:p>
          <a:p>
            <a:r>
              <a:rPr lang="en-US" sz="1800" dirty="0" err="1">
                <a:solidFill>
                  <a:schemeClr val="tx1"/>
                </a:solidFill>
              </a:rPr>
              <a:t>Uprkos</a:t>
            </a:r>
            <a:r>
              <a:rPr lang="en-US" sz="1800" dirty="0">
                <a:solidFill>
                  <a:schemeClr val="tx1"/>
                </a:solidFill>
              </a:rPr>
              <a:t> </a:t>
            </a:r>
            <a:r>
              <a:rPr lang="en-US" sz="1800" dirty="0" err="1">
                <a:solidFill>
                  <a:schemeClr val="tx1"/>
                </a:solidFill>
              </a:rPr>
              <a:t>ovom</a:t>
            </a:r>
            <a:r>
              <a:rPr lang="en-US" sz="1800" dirty="0">
                <a:solidFill>
                  <a:schemeClr val="tx1"/>
                </a:solidFill>
              </a:rPr>
              <a:t> </a:t>
            </a:r>
            <a:r>
              <a:rPr lang="en-US" sz="1800" dirty="0" err="1">
                <a:solidFill>
                  <a:schemeClr val="tx1"/>
                </a:solidFill>
              </a:rPr>
              <a:t>nalazu</a:t>
            </a:r>
            <a:r>
              <a:rPr lang="en-US" sz="1800" dirty="0">
                <a:solidFill>
                  <a:schemeClr val="tx1"/>
                </a:solidFill>
              </a:rPr>
              <a:t>, </a:t>
            </a:r>
            <a:r>
              <a:rPr lang="en-US" sz="1800" b="1" dirty="0" err="1">
                <a:solidFill>
                  <a:schemeClr val="tx1"/>
                </a:solidFill>
              </a:rPr>
              <a:t>manje</a:t>
            </a:r>
            <a:r>
              <a:rPr lang="en-US" sz="1800" b="1" dirty="0">
                <a:solidFill>
                  <a:schemeClr val="tx1"/>
                </a:solidFill>
              </a:rPr>
              <a:t> od </a:t>
            </a:r>
            <a:r>
              <a:rPr lang="en-US" sz="1800" b="1" dirty="0" err="1">
                <a:solidFill>
                  <a:schemeClr val="tx1"/>
                </a:solidFill>
              </a:rPr>
              <a:t>polovine</a:t>
            </a:r>
            <a:r>
              <a:rPr lang="en-US" sz="1800" b="1" dirty="0">
                <a:solidFill>
                  <a:schemeClr val="tx1"/>
                </a:solidFill>
              </a:rPr>
              <a:t> </a:t>
            </a:r>
            <a:r>
              <a:rPr lang="en-US" sz="1800" b="1" dirty="0" err="1">
                <a:solidFill>
                  <a:schemeClr val="tx1"/>
                </a:solidFill>
              </a:rPr>
              <a:t>javnosti</a:t>
            </a:r>
            <a:r>
              <a:rPr lang="en-US" sz="1800" b="1" dirty="0">
                <a:solidFill>
                  <a:schemeClr val="tx1"/>
                </a:solidFill>
              </a:rPr>
              <a:t> je </a:t>
            </a:r>
            <a:r>
              <a:rPr lang="en-US" sz="1800" b="1" dirty="0" err="1">
                <a:solidFill>
                  <a:schemeClr val="tx1"/>
                </a:solidFill>
              </a:rPr>
              <a:t>lično</a:t>
            </a:r>
            <a:r>
              <a:rPr lang="en-US" sz="1800" b="1" dirty="0">
                <a:solidFill>
                  <a:schemeClr val="tx1"/>
                </a:solidFill>
              </a:rPr>
              <a:t> </a:t>
            </a:r>
            <a:r>
              <a:rPr lang="en-US" sz="1800" b="1" dirty="0" err="1">
                <a:solidFill>
                  <a:schemeClr val="tx1"/>
                </a:solidFill>
              </a:rPr>
              <a:t>zabrinuto</a:t>
            </a:r>
            <a:r>
              <a:rPr lang="en-US" sz="1800" b="1" dirty="0">
                <a:solidFill>
                  <a:schemeClr val="tx1"/>
                </a:solidFill>
              </a:rPr>
              <a:t> </a:t>
            </a:r>
            <a:r>
              <a:rPr lang="en-US" sz="1800" b="1" dirty="0" err="1">
                <a:solidFill>
                  <a:schemeClr val="tx1"/>
                </a:solidFill>
              </a:rPr>
              <a:t>zbog</a:t>
            </a:r>
            <a:r>
              <a:rPr lang="en-US" sz="1800" b="1" dirty="0">
                <a:solidFill>
                  <a:schemeClr val="tx1"/>
                </a:solidFill>
              </a:rPr>
              <a:t> </a:t>
            </a:r>
            <a:r>
              <a:rPr lang="en-US" sz="1800" b="1" dirty="0" err="1">
                <a:solidFill>
                  <a:schemeClr val="tx1"/>
                </a:solidFill>
              </a:rPr>
              <a:t>zdravstvenih</a:t>
            </a:r>
            <a:r>
              <a:rPr lang="en-US" sz="1800" b="1" dirty="0">
                <a:solidFill>
                  <a:schemeClr val="tx1"/>
                </a:solidFill>
              </a:rPr>
              <a:t> </a:t>
            </a:r>
            <a:r>
              <a:rPr lang="en-US" sz="1800" b="1" dirty="0" err="1">
                <a:solidFill>
                  <a:schemeClr val="tx1"/>
                </a:solidFill>
              </a:rPr>
              <a:t>efekata</a:t>
            </a:r>
            <a:r>
              <a:rPr lang="en-US" sz="1800" b="1" dirty="0">
                <a:solidFill>
                  <a:schemeClr val="tx1"/>
                </a:solidFill>
              </a:rPr>
              <a:t> </a:t>
            </a:r>
            <a:r>
              <a:rPr lang="en-US" sz="1800" b="1" dirty="0" err="1">
                <a:solidFill>
                  <a:schemeClr val="tx1"/>
                </a:solidFill>
              </a:rPr>
              <a:t>klimatskih</a:t>
            </a:r>
            <a:r>
              <a:rPr lang="en-US" sz="1800" b="1" dirty="0">
                <a:solidFill>
                  <a:schemeClr val="tx1"/>
                </a:solidFill>
              </a:rPr>
              <a:t> </a:t>
            </a:r>
            <a:r>
              <a:rPr lang="en-US" sz="1800" b="1" dirty="0" err="1">
                <a:solidFill>
                  <a:schemeClr val="tx1"/>
                </a:solidFill>
              </a:rPr>
              <a:t>promena</a:t>
            </a:r>
            <a:r>
              <a:rPr lang="en-US" sz="1800" dirty="0">
                <a:solidFill>
                  <a:schemeClr val="tx1"/>
                </a:solidFill>
              </a:rPr>
              <a:t>. </a:t>
            </a:r>
          </a:p>
          <a:p>
            <a:r>
              <a:rPr lang="en-US" sz="1800" dirty="0">
                <a:solidFill>
                  <a:schemeClr val="tx1"/>
                </a:solidFill>
              </a:rPr>
              <a:t>Ove </a:t>
            </a:r>
            <a:r>
              <a:rPr lang="en-US" sz="1800" dirty="0" err="1">
                <a:solidFill>
                  <a:schemeClr val="tx1"/>
                </a:solidFill>
              </a:rPr>
              <a:t>procene</a:t>
            </a:r>
            <a:r>
              <a:rPr lang="en-US" sz="1800" dirty="0">
                <a:solidFill>
                  <a:schemeClr val="tx1"/>
                </a:solidFill>
              </a:rPr>
              <a:t> </a:t>
            </a:r>
            <a:r>
              <a:rPr lang="en-US" sz="1800" dirty="0" err="1">
                <a:solidFill>
                  <a:schemeClr val="tx1"/>
                </a:solidFill>
              </a:rPr>
              <a:t>su</a:t>
            </a:r>
            <a:r>
              <a:rPr lang="en-US" sz="1800" dirty="0">
                <a:solidFill>
                  <a:schemeClr val="tx1"/>
                </a:solidFill>
              </a:rPr>
              <a:t> </a:t>
            </a:r>
            <a:r>
              <a:rPr lang="en-US" sz="1800" dirty="0" err="1">
                <a:solidFill>
                  <a:schemeClr val="tx1"/>
                </a:solidFill>
              </a:rPr>
              <a:t>podstaknute</a:t>
            </a:r>
            <a:r>
              <a:rPr lang="en-US" sz="1800" dirty="0">
                <a:solidFill>
                  <a:schemeClr val="tx1"/>
                </a:solidFill>
              </a:rPr>
              <a:t> </a:t>
            </a:r>
            <a:r>
              <a:rPr lang="en-US" sz="1800" b="1" dirty="0" err="1">
                <a:solidFill>
                  <a:schemeClr val="tx1"/>
                </a:solidFill>
              </a:rPr>
              <a:t>pogrešnom</a:t>
            </a:r>
            <a:r>
              <a:rPr lang="en-US" sz="1800" b="1" dirty="0">
                <a:solidFill>
                  <a:schemeClr val="tx1"/>
                </a:solidFill>
              </a:rPr>
              <a:t> </a:t>
            </a:r>
            <a:r>
              <a:rPr lang="en-US" sz="1800" b="1" dirty="0" err="1">
                <a:solidFill>
                  <a:schemeClr val="tx1"/>
                </a:solidFill>
              </a:rPr>
              <a:t>percepcijom</a:t>
            </a:r>
            <a:r>
              <a:rPr lang="en-US" sz="1800" b="1" dirty="0">
                <a:solidFill>
                  <a:schemeClr val="tx1"/>
                </a:solidFill>
              </a:rPr>
              <a:t> </a:t>
            </a:r>
            <a:r>
              <a:rPr lang="en-US" sz="1800" dirty="0">
                <a:solidFill>
                  <a:schemeClr val="tx1"/>
                </a:solidFill>
              </a:rPr>
              <a:t>da </a:t>
            </a:r>
            <a:r>
              <a:rPr lang="en-US" sz="1800" dirty="0" err="1">
                <a:solidFill>
                  <a:schemeClr val="tx1"/>
                </a:solidFill>
              </a:rPr>
              <a:t>klimatske</a:t>
            </a:r>
            <a:r>
              <a:rPr lang="en-US" sz="1800" dirty="0">
                <a:solidFill>
                  <a:schemeClr val="tx1"/>
                </a:solidFill>
              </a:rPr>
              <a:t> </a:t>
            </a:r>
            <a:r>
              <a:rPr lang="en-US" sz="1800" dirty="0" err="1">
                <a:solidFill>
                  <a:schemeClr val="tx1"/>
                </a:solidFill>
              </a:rPr>
              <a:t>promene</a:t>
            </a:r>
            <a:r>
              <a:rPr lang="en-US" sz="1800" dirty="0">
                <a:solidFill>
                  <a:schemeClr val="tx1"/>
                </a:solidFill>
              </a:rPr>
              <a:t> ne </a:t>
            </a:r>
            <a:r>
              <a:rPr lang="en-US" sz="1800" dirty="0" err="1">
                <a:solidFill>
                  <a:schemeClr val="tx1"/>
                </a:solidFill>
              </a:rPr>
              <a:t>utiču</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sve</a:t>
            </a:r>
            <a:r>
              <a:rPr lang="en-US" sz="1800" dirty="0">
                <a:solidFill>
                  <a:schemeClr val="tx1"/>
                </a:solidFill>
              </a:rPr>
              <a:t>. </a:t>
            </a:r>
          </a:p>
          <a:p>
            <a:r>
              <a:rPr lang="en-US" sz="1800" b="1" dirty="0" err="1">
                <a:solidFill>
                  <a:schemeClr val="tx1"/>
                </a:solidFill>
              </a:rPr>
              <a:t>Zdravstveni</a:t>
            </a:r>
            <a:r>
              <a:rPr lang="en-US" sz="1800" b="1" dirty="0">
                <a:solidFill>
                  <a:schemeClr val="tx1"/>
                </a:solidFill>
              </a:rPr>
              <a:t> </a:t>
            </a:r>
            <a:r>
              <a:rPr lang="en-US" sz="1800" b="1" dirty="0" err="1">
                <a:solidFill>
                  <a:schemeClr val="tx1"/>
                </a:solidFill>
              </a:rPr>
              <a:t>radnici</a:t>
            </a:r>
            <a:r>
              <a:rPr lang="en-US" sz="1800" b="1" dirty="0">
                <a:solidFill>
                  <a:schemeClr val="tx1"/>
                </a:solidFill>
              </a:rPr>
              <a:t> </a:t>
            </a:r>
            <a:r>
              <a:rPr lang="en-US" sz="1800" b="1" dirty="0" err="1">
                <a:solidFill>
                  <a:schemeClr val="tx1"/>
                </a:solidFill>
              </a:rPr>
              <a:t>moraju</a:t>
            </a:r>
            <a:r>
              <a:rPr lang="en-US" sz="1800" b="1" dirty="0">
                <a:solidFill>
                  <a:schemeClr val="tx1"/>
                </a:solidFill>
              </a:rPr>
              <a:t> </a:t>
            </a:r>
            <a:r>
              <a:rPr lang="en-US" sz="1800" b="1" dirty="0" err="1">
                <a:solidFill>
                  <a:schemeClr val="tx1"/>
                </a:solidFill>
              </a:rPr>
              <a:t>biti</a:t>
            </a:r>
            <a:r>
              <a:rPr lang="en-US" sz="1800" b="1" dirty="0">
                <a:solidFill>
                  <a:schemeClr val="tx1"/>
                </a:solidFill>
              </a:rPr>
              <a:t> </a:t>
            </a:r>
            <a:r>
              <a:rPr lang="en-US" sz="1800" b="1" dirty="0" err="1">
                <a:solidFill>
                  <a:schemeClr val="tx1"/>
                </a:solidFill>
              </a:rPr>
              <a:t>nosioci</a:t>
            </a:r>
            <a:r>
              <a:rPr lang="en-US" sz="1800" b="1" dirty="0">
                <a:solidFill>
                  <a:schemeClr val="tx1"/>
                </a:solidFill>
              </a:rPr>
              <a:t> </a:t>
            </a:r>
            <a:r>
              <a:rPr lang="en-US" sz="1800" b="1" dirty="0" err="1">
                <a:solidFill>
                  <a:schemeClr val="tx1"/>
                </a:solidFill>
              </a:rPr>
              <a:t>obrazovanja</a:t>
            </a:r>
            <a:r>
              <a:rPr lang="en-US" sz="1800" b="1" dirty="0">
                <a:solidFill>
                  <a:schemeClr val="tx1"/>
                </a:solidFill>
              </a:rPr>
              <a:t> </a:t>
            </a:r>
            <a:r>
              <a:rPr lang="en-US" sz="1800" b="1" dirty="0" err="1">
                <a:solidFill>
                  <a:schemeClr val="tx1"/>
                </a:solidFill>
              </a:rPr>
              <a:t>i</a:t>
            </a:r>
            <a:r>
              <a:rPr lang="en-US" sz="1800" b="1" dirty="0">
                <a:solidFill>
                  <a:schemeClr val="tx1"/>
                </a:solidFill>
              </a:rPr>
              <a:t> </a:t>
            </a:r>
            <a:r>
              <a:rPr lang="en-US" sz="1800" b="1" dirty="0" err="1">
                <a:solidFill>
                  <a:schemeClr val="tx1"/>
                </a:solidFill>
              </a:rPr>
              <a:t>informacija</a:t>
            </a:r>
            <a:r>
              <a:rPr lang="en-US" sz="1800" b="1" dirty="0">
                <a:solidFill>
                  <a:schemeClr val="tx1"/>
                </a:solidFill>
              </a:rPr>
              <a:t> </a:t>
            </a:r>
            <a:r>
              <a:rPr lang="en-US" sz="1800" dirty="0" err="1">
                <a:solidFill>
                  <a:schemeClr val="tx1"/>
                </a:solidFill>
              </a:rPr>
              <a:t>koji</a:t>
            </a:r>
            <a:r>
              <a:rPr lang="en-US" sz="1800" dirty="0">
                <a:solidFill>
                  <a:schemeClr val="tx1"/>
                </a:solidFill>
              </a:rPr>
              <a:t> </a:t>
            </a:r>
            <a:r>
              <a:rPr lang="en-US" sz="1800" dirty="0" err="1">
                <a:solidFill>
                  <a:schemeClr val="tx1"/>
                </a:solidFill>
              </a:rPr>
              <a:t>naglašavaju</a:t>
            </a:r>
            <a:r>
              <a:rPr lang="en-US" sz="1800" dirty="0">
                <a:solidFill>
                  <a:schemeClr val="tx1"/>
                </a:solidFill>
              </a:rPr>
              <a:t> </a:t>
            </a:r>
            <a:r>
              <a:rPr lang="en-US" sz="1800" dirty="0" err="1">
                <a:solidFill>
                  <a:schemeClr val="tx1"/>
                </a:solidFill>
              </a:rPr>
              <a:t>individualne</a:t>
            </a:r>
            <a:r>
              <a:rPr lang="en-US" sz="1800" dirty="0">
                <a:solidFill>
                  <a:schemeClr val="tx1"/>
                </a:solidFill>
              </a:rPr>
              <a:t> </a:t>
            </a:r>
            <a:r>
              <a:rPr lang="en-US" sz="1800" dirty="0" err="1">
                <a:solidFill>
                  <a:schemeClr val="tx1"/>
                </a:solidFill>
              </a:rPr>
              <a:t>posledice</a:t>
            </a:r>
            <a:r>
              <a:rPr lang="en-US" sz="1800" dirty="0">
                <a:solidFill>
                  <a:schemeClr val="tx1"/>
                </a:solidFill>
              </a:rPr>
              <a:t> </a:t>
            </a:r>
            <a:r>
              <a:rPr lang="en-US" sz="1800" dirty="0" err="1">
                <a:solidFill>
                  <a:schemeClr val="tx1"/>
                </a:solidFill>
              </a:rPr>
              <a:t>dugoročnih</a:t>
            </a:r>
            <a:r>
              <a:rPr lang="en-US" sz="1800" dirty="0">
                <a:solidFill>
                  <a:schemeClr val="tx1"/>
                </a:solidFill>
              </a:rPr>
              <a:t> </a:t>
            </a:r>
            <a:r>
              <a:rPr lang="en-US" sz="1800" dirty="0" err="1">
                <a:solidFill>
                  <a:schemeClr val="tx1"/>
                </a:solidFill>
              </a:rPr>
              <a:t>štetnih</a:t>
            </a:r>
            <a:r>
              <a:rPr lang="en-US" sz="1800" dirty="0">
                <a:solidFill>
                  <a:schemeClr val="tx1"/>
                </a:solidFill>
              </a:rPr>
              <a:t> </a:t>
            </a:r>
            <a:r>
              <a:rPr lang="en-US" sz="1800" dirty="0" err="1">
                <a:solidFill>
                  <a:schemeClr val="tx1"/>
                </a:solidFill>
              </a:rPr>
              <a:t>efekata</a:t>
            </a:r>
            <a:r>
              <a:rPr lang="en-US" sz="1800" dirty="0">
                <a:solidFill>
                  <a:schemeClr val="tx1"/>
                </a:solidFill>
              </a:rPr>
              <a:t> </a:t>
            </a:r>
            <a:r>
              <a:rPr lang="en-US" sz="1800" dirty="0" err="1">
                <a:solidFill>
                  <a:schemeClr val="tx1"/>
                </a:solidFill>
              </a:rPr>
              <a:t>koje</a:t>
            </a:r>
            <a:r>
              <a:rPr lang="en-US" sz="1800" dirty="0">
                <a:solidFill>
                  <a:schemeClr val="tx1"/>
                </a:solidFill>
              </a:rPr>
              <a:t> </a:t>
            </a:r>
            <a:r>
              <a:rPr lang="en-US" sz="1800" dirty="0" err="1">
                <a:solidFill>
                  <a:schemeClr val="tx1"/>
                </a:solidFill>
              </a:rPr>
              <a:t>klimatske</a:t>
            </a:r>
            <a:r>
              <a:rPr lang="en-US" sz="1800" dirty="0">
                <a:solidFill>
                  <a:schemeClr val="tx1"/>
                </a:solidFill>
              </a:rPr>
              <a:t> </a:t>
            </a:r>
            <a:r>
              <a:rPr lang="en-US" sz="1800" dirty="0" err="1">
                <a:solidFill>
                  <a:schemeClr val="tx1"/>
                </a:solidFill>
              </a:rPr>
              <a:t>promene</a:t>
            </a:r>
            <a:r>
              <a:rPr lang="en-US" sz="1800" dirty="0">
                <a:solidFill>
                  <a:schemeClr val="tx1"/>
                </a:solidFill>
              </a:rPr>
              <a:t> </a:t>
            </a:r>
            <a:r>
              <a:rPr lang="en-US" sz="1800" dirty="0" err="1">
                <a:solidFill>
                  <a:schemeClr val="tx1"/>
                </a:solidFill>
              </a:rPr>
              <a:t>mogu</a:t>
            </a:r>
            <a:r>
              <a:rPr lang="en-US" sz="1800" dirty="0">
                <a:solidFill>
                  <a:schemeClr val="tx1"/>
                </a:solidFill>
              </a:rPr>
              <a:t> </a:t>
            </a:r>
            <a:r>
              <a:rPr lang="en-US" sz="1800" dirty="0" err="1">
                <a:solidFill>
                  <a:schemeClr val="tx1"/>
                </a:solidFill>
              </a:rPr>
              <a:t>imati</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sve</a:t>
            </a:r>
            <a:r>
              <a:rPr lang="en-US" sz="1800" dirty="0">
                <a:solidFill>
                  <a:schemeClr val="tx1"/>
                </a:solidFill>
              </a:rPr>
              <a:t> </a:t>
            </a:r>
            <a:r>
              <a:rPr lang="en-US" sz="1800" dirty="0" err="1">
                <a:solidFill>
                  <a:schemeClr val="tx1"/>
                </a:solidFill>
              </a:rPr>
              <a:t>ljude</a:t>
            </a:r>
            <a:r>
              <a:rPr lang="en-US" sz="1800" dirty="0">
                <a:solidFill>
                  <a:schemeClr val="tx1"/>
                </a:solidFill>
              </a:rPr>
              <a:t>.</a:t>
            </a:r>
            <a:endParaRPr lang="en-US" sz="1800" dirty="0">
              <a:solidFill>
                <a:schemeClr val="tx1"/>
              </a:solidFill>
              <a:cs typeface="Calibri"/>
            </a:endParaRPr>
          </a:p>
        </p:txBody>
      </p:sp>
      <p:sp>
        <p:nvSpPr>
          <p:cNvPr id="5" name="Rectangle 4"/>
          <p:cNvSpPr/>
          <p:nvPr/>
        </p:nvSpPr>
        <p:spPr>
          <a:xfrm>
            <a:off x="6566809" y="5224829"/>
            <a:ext cx="5656715" cy="230832"/>
          </a:xfrm>
          <a:prstGeom prst="rect">
            <a:avLst/>
          </a:prstGeom>
        </p:spPr>
        <p:txBody>
          <a:bodyPr wrap="square" lIns="91440" tIns="45720" rIns="91440" bIns="45720" rtlCol="0" anchor="t">
            <a:spAutoFit/>
          </a:bodyPr>
          <a:lstStyle/>
          <a:p>
            <a:pPr algn="ctr"/>
            <a:r>
              <a:rPr lang="en-US" sz="900" dirty="0">
                <a:solidFill>
                  <a:prstClr val="black"/>
                </a:solidFill>
              </a:rPr>
              <a:t>Source: </a:t>
            </a:r>
            <a:r>
              <a:rPr lang="en-US" sz="900" dirty="0">
                <a:solidFill>
                  <a:prstClr val="black"/>
                </a:solidFill>
                <a:hlinkClick r:id="rId2">
                  <a:extLst>
                    <a:ext uri="{A12FA001-AC4F-418D-AE19-62706E023703}">
                      <ahyp:hlinkClr xmlns:lc="http://schemas.openxmlformats.org/drawingml/2006/lockedCanvas" xmlns:ahyp="http://schemas.microsoft.com/office/drawing/2018/hyperlinkcolor" xmlns="" val="tx"/>
                    </a:ext>
                  </a:extLst>
                </a:hlinkClick>
              </a:rPr>
              <a:t>https://grist.org/health/doctors-climate-change-health-medicine-anthony-fauci </a:t>
            </a:r>
            <a:r>
              <a:rPr lang="sr" sz="900" dirty="0" smtClean="0">
                <a:hlinkClick r:id="rId2">
                  <a:extLst>
                    <a:ext uri="{A12FA001-AC4F-418D-AE19-62706E023703}">
                      <ahyp:hlinkClr xmlns:ahyp="http://schemas.microsoft.com/office/drawing/2018/hyperlinkcolor" xmlns="" val="tx"/>
                    </a:ext>
                  </a:extLst>
                </a:hlinkClick>
              </a:rPr>
              <a:t>/</a:t>
            </a:r>
            <a:r>
              <a:rPr lang="sr" sz="900" dirty="0"/>
              <a:t> </a:t>
            </a:r>
            <a:endParaRPr lang="en-US" sz="900" dirty="0">
              <a:cs typeface="Calibri"/>
            </a:endParaRPr>
          </a:p>
        </p:txBody>
      </p:sp>
      <p:pic>
        <p:nvPicPr>
          <p:cNvPr id="6" name="Picture 5">
            <a:extLst>
              <a:ext uri="{FF2B5EF4-FFF2-40B4-BE49-F238E27FC236}">
                <a16:creationId xmlns:a16="http://schemas.microsoft.com/office/drawing/2014/main" id="{11F4F7F4-C93A-D4E0-22AD-9F40943CF7FF}"/>
              </a:ext>
            </a:extLst>
          </p:cNvPr>
          <p:cNvPicPr>
            <a:picLocks noChangeAspect="1"/>
          </p:cNvPicPr>
          <p:nvPr/>
        </p:nvPicPr>
        <p:blipFill>
          <a:blip r:embed="rId3"/>
          <a:stretch>
            <a:fillRect/>
          </a:stretch>
        </p:blipFill>
        <p:spPr>
          <a:xfrm>
            <a:off x="6452221" y="1633171"/>
            <a:ext cx="5739779" cy="3591658"/>
          </a:xfrm>
          <a:prstGeom prst="rect">
            <a:avLst/>
          </a:prstGeom>
        </p:spPr>
      </p:pic>
    </p:spTree>
    <p:extLst>
      <p:ext uri="{BB962C8B-B14F-4D97-AF65-F5344CB8AC3E}">
        <p14:creationId xmlns:p14="http://schemas.microsoft.com/office/powerpoint/2010/main" val="35997650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99313"/>
            <a:ext cx="11789664" cy="549635"/>
          </a:xfrm>
        </p:spPr>
        <p:txBody>
          <a:bodyPr rtlCol="0">
            <a:normAutofit fontScale="90000"/>
          </a:bodyPr>
          <a:lstStyle/>
          <a:p>
            <a:pPr rtl="0"/>
            <a:r>
              <a:rPr lang="sr" b="1" dirty="0" smtClean="0">
                <a:solidFill>
                  <a:schemeClr val="tx1"/>
                </a:solidFill>
              </a:rPr>
              <a:t>KLJUČNE PORUKE</a:t>
            </a:r>
            <a:endParaRPr lang="en-US" b="1" dirty="0">
              <a:solidFill>
                <a:schemeClr val="tx1"/>
              </a:solidFill>
              <a:cs typeface="Calibri"/>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295174" y="1210978"/>
            <a:ext cx="11067770" cy="4436044"/>
          </a:xfrm>
        </p:spPr>
        <p:txBody>
          <a:bodyPr vert="horz" lIns="91440" tIns="45720" rIns="91440" bIns="45720" rtlCol="0" anchor="t">
            <a:normAutofit lnSpcReduction="10000"/>
          </a:bodyPr>
          <a:lstStyle/>
          <a:p>
            <a:pPr>
              <a:lnSpc>
                <a:spcPct val="120000"/>
              </a:lnSpc>
            </a:pPr>
            <a:r>
              <a:rPr lang="en-US" sz="2000" dirty="0" err="1">
                <a:solidFill>
                  <a:schemeClr val="tx1"/>
                </a:solidFill>
              </a:rPr>
              <a:t>Klimatske</a:t>
            </a:r>
            <a:r>
              <a:rPr lang="en-US" sz="2000" dirty="0">
                <a:solidFill>
                  <a:schemeClr val="tx1"/>
                </a:solidFill>
              </a:rPr>
              <a:t> </a:t>
            </a:r>
            <a:r>
              <a:rPr lang="en-US" sz="2000" dirty="0" err="1">
                <a:solidFill>
                  <a:schemeClr val="tx1"/>
                </a:solidFill>
              </a:rPr>
              <a:t>promene</a:t>
            </a:r>
            <a:r>
              <a:rPr lang="en-US" sz="2000" dirty="0">
                <a:solidFill>
                  <a:schemeClr val="tx1"/>
                </a:solidFill>
              </a:rPr>
              <a:t> </a:t>
            </a:r>
            <a:r>
              <a:rPr lang="en-US" sz="2000" dirty="0" err="1">
                <a:solidFill>
                  <a:schemeClr val="tx1"/>
                </a:solidFill>
              </a:rPr>
              <a:t>i</a:t>
            </a:r>
            <a:r>
              <a:rPr lang="en-US" sz="2000" dirty="0">
                <a:solidFill>
                  <a:schemeClr val="tx1"/>
                </a:solidFill>
              </a:rPr>
              <a:t> KVB </a:t>
            </a:r>
            <a:r>
              <a:rPr lang="en-US" sz="2000" dirty="0" err="1">
                <a:solidFill>
                  <a:schemeClr val="tx1"/>
                </a:solidFill>
              </a:rPr>
              <a:t>krize</a:t>
            </a:r>
            <a:r>
              <a:rPr lang="en-US" sz="2000" dirty="0">
                <a:solidFill>
                  <a:schemeClr val="tx1"/>
                </a:solidFill>
              </a:rPr>
              <a:t> </a:t>
            </a:r>
            <a:r>
              <a:rPr lang="en-US" sz="2000" dirty="0" err="1">
                <a:solidFill>
                  <a:schemeClr val="tx1"/>
                </a:solidFill>
              </a:rPr>
              <a:t>su</a:t>
            </a:r>
            <a:r>
              <a:rPr lang="en-US" sz="2000" dirty="0">
                <a:solidFill>
                  <a:schemeClr val="tx1"/>
                </a:solidFill>
              </a:rPr>
              <a:t> </a:t>
            </a:r>
            <a:r>
              <a:rPr lang="en-US" sz="2000" dirty="0" err="1">
                <a:solidFill>
                  <a:schemeClr val="tx1"/>
                </a:solidFill>
              </a:rPr>
              <a:t>međusobno</a:t>
            </a:r>
            <a:r>
              <a:rPr lang="en-US" sz="2000" dirty="0">
                <a:solidFill>
                  <a:schemeClr val="tx1"/>
                </a:solidFill>
              </a:rPr>
              <a:t> </a:t>
            </a:r>
            <a:r>
              <a:rPr lang="en-US" sz="2000" dirty="0" err="1">
                <a:solidFill>
                  <a:schemeClr val="tx1"/>
                </a:solidFill>
              </a:rPr>
              <a:t>povezana</a:t>
            </a:r>
            <a:r>
              <a:rPr lang="en-US" sz="2000" dirty="0">
                <a:solidFill>
                  <a:schemeClr val="tx1"/>
                </a:solidFill>
              </a:rPr>
              <a:t> </a:t>
            </a:r>
            <a:r>
              <a:rPr lang="en-US" sz="2000" dirty="0" err="1">
                <a:solidFill>
                  <a:schemeClr val="tx1"/>
                </a:solidFill>
              </a:rPr>
              <a:t>zdravstvena</a:t>
            </a:r>
            <a:r>
              <a:rPr lang="en-US" sz="2000" dirty="0">
                <a:solidFill>
                  <a:schemeClr val="tx1"/>
                </a:solidFill>
              </a:rPr>
              <a:t> </a:t>
            </a:r>
            <a:r>
              <a:rPr lang="en-US" sz="2000" dirty="0" err="1">
                <a:solidFill>
                  <a:schemeClr val="tx1"/>
                </a:solidFill>
              </a:rPr>
              <a:t>pitanja</a:t>
            </a:r>
            <a:r>
              <a:rPr lang="en-US" sz="2000" dirty="0">
                <a:solidFill>
                  <a:schemeClr val="tx1"/>
                </a:solidFill>
              </a:rPr>
              <a:t> </a:t>
            </a:r>
          </a:p>
          <a:p>
            <a:pPr>
              <a:lnSpc>
                <a:spcPct val="120000"/>
              </a:lnSpc>
            </a:pPr>
            <a:r>
              <a:rPr lang="en-US" sz="2000" dirty="0" err="1">
                <a:solidFill>
                  <a:schemeClr val="tx1"/>
                </a:solidFill>
              </a:rPr>
              <a:t>Značajni</a:t>
            </a:r>
            <a:r>
              <a:rPr lang="en-US" sz="2000" dirty="0">
                <a:solidFill>
                  <a:schemeClr val="tx1"/>
                </a:solidFill>
              </a:rPr>
              <a:t> </a:t>
            </a:r>
            <a:r>
              <a:rPr lang="en-US" sz="2000" dirty="0" err="1">
                <a:solidFill>
                  <a:schemeClr val="tx1"/>
                </a:solidFill>
              </a:rPr>
              <a:t>faktori</a:t>
            </a:r>
            <a:r>
              <a:rPr lang="en-US" sz="2000" dirty="0">
                <a:solidFill>
                  <a:schemeClr val="tx1"/>
                </a:solidFill>
              </a:rPr>
              <a:t> </a:t>
            </a:r>
            <a:r>
              <a:rPr lang="en-US" sz="2000" dirty="0" err="1">
                <a:solidFill>
                  <a:schemeClr val="tx1"/>
                </a:solidFill>
              </a:rPr>
              <a:t>uticaja</a:t>
            </a:r>
            <a:r>
              <a:rPr lang="en-US" sz="2000" dirty="0">
                <a:solidFill>
                  <a:schemeClr val="tx1"/>
                </a:solidFill>
              </a:rPr>
              <a:t> </a:t>
            </a:r>
            <a:r>
              <a:rPr lang="en-US" sz="2000" dirty="0" err="1">
                <a:solidFill>
                  <a:schemeClr val="tx1"/>
                </a:solidFill>
              </a:rPr>
              <a:t>klimatskih</a:t>
            </a:r>
            <a:r>
              <a:rPr lang="en-US" sz="2000" dirty="0">
                <a:solidFill>
                  <a:schemeClr val="tx1"/>
                </a:solidFill>
              </a:rPr>
              <a:t> </a:t>
            </a:r>
            <a:r>
              <a:rPr lang="en-US" sz="2000" dirty="0" err="1">
                <a:solidFill>
                  <a:schemeClr val="tx1"/>
                </a:solidFill>
              </a:rPr>
              <a:t>promena</a:t>
            </a:r>
            <a:r>
              <a:rPr lang="en-US" sz="2000" dirty="0">
                <a:solidFill>
                  <a:schemeClr val="tx1"/>
                </a:solidFill>
              </a:rPr>
              <a:t> </a:t>
            </a:r>
            <a:r>
              <a:rPr lang="en-US" sz="2000" dirty="0" err="1">
                <a:solidFill>
                  <a:schemeClr val="tx1"/>
                </a:solidFill>
              </a:rPr>
              <a:t>na</a:t>
            </a:r>
            <a:r>
              <a:rPr lang="en-US" sz="2000" dirty="0">
                <a:solidFill>
                  <a:schemeClr val="tx1"/>
                </a:solidFill>
              </a:rPr>
              <a:t> KVB </a:t>
            </a:r>
            <a:r>
              <a:rPr lang="en-US" sz="2000" dirty="0" err="1">
                <a:solidFill>
                  <a:schemeClr val="tx1"/>
                </a:solidFill>
              </a:rPr>
              <a:t>nastaju</a:t>
            </a:r>
            <a:r>
              <a:rPr lang="en-US" sz="2000" dirty="0">
                <a:solidFill>
                  <a:schemeClr val="tx1"/>
                </a:solidFill>
              </a:rPr>
              <a:t> </a:t>
            </a:r>
            <a:r>
              <a:rPr lang="en-US" sz="2000" dirty="0" err="1">
                <a:solidFill>
                  <a:schemeClr val="tx1"/>
                </a:solidFill>
              </a:rPr>
              <a:t>zbog</a:t>
            </a:r>
            <a:r>
              <a:rPr lang="en-US" sz="2000" dirty="0">
                <a:solidFill>
                  <a:schemeClr val="tx1"/>
                </a:solidFill>
              </a:rPr>
              <a:t> </a:t>
            </a:r>
            <a:r>
              <a:rPr lang="en-US" sz="2000" dirty="0" err="1">
                <a:solidFill>
                  <a:schemeClr val="tx1"/>
                </a:solidFill>
              </a:rPr>
              <a:t>promena</a:t>
            </a:r>
            <a:r>
              <a:rPr lang="en-US" sz="2000" dirty="0">
                <a:solidFill>
                  <a:schemeClr val="tx1"/>
                </a:solidFill>
              </a:rPr>
              <a:t> u </a:t>
            </a:r>
            <a:r>
              <a:rPr lang="en-US" sz="2000" dirty="0" err="1">
                <a:solidFill>
                  <a:schemeClr val="tx1"/>
                </a:solidFill>
              </a:rPr>
              <a:t>intenzitetu</a:t>
            </a:r>
            <a:r>
              <a:rPr lang="en-US" sz="2000" dirty="0">
                <a:solidFill>
                  <a:schemeClr val="tx1"/>
                </a:solidFill>
              </a:rPr>
              <a:t>, </a:t>
            </a:r>
            <a:r>
              <a:rPr lang="en-US" sz="2000" dirty="0" err="1">
                <a:solidFill>
                  <a:schemeClr val="tx1"/>
                </a:solidFill>
              </a:rPr>
              <a:t>trajanju</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učestalosti</a:t>
            </a:r>
            <a:r>
              <a:rPr lang="en-US" sz="2000" dirty="0">
                <a:solidFill>
                  <a:schemeClr val="tx1"/>
                </a:solidFill>
              </a:rPr>
              <a:t> </a:t>
            </a:r>
            <a:r>
              <a:rPr lang="en-US" sz="2000" dirty="0" err="1">
                <a:solidFill>
                  <a:schemeClr val="tx1"/>
                </a:solidFill>
              </a:rPr>
              <a:t>ekstremnih</a:t>
            </a:r>
            <a:r>
              <a:rPr lang="en-US" sz="2000" dirty="0">
                <a:solidFill>
                  <a:schemeClr val="tx1"/>
                </a:solidFill>
              </a:rPr>
              <a:t> </a:t>
            </a:r>
            <a:r>
              <a:rPr lang="en-US" sz="2000" dirty="0" err="1">
                <a:solidFill>
                  <a:schemeClr val="tx1"/>
                </a:solidFill>
              </a:rPr>
              <a:t>temperaturnih</a:t>
            </a:r>
            <a:r>
              <a:rPr lang="en-US" sz="2000" dirty="0">
                <a:solidFill>
                  <a:schemeClr val="tx1"/>
                </a:solidFill>
              </a:rPr>
              <a:t> </a:t>
            </a:r>
            <a:r>
              <a:rPr lang="en-US" sz="2000" dirty="0" err="1">
                <a:solidFill>
                  <a:schemeClr val="tx1"/>
                </a:solidFill>
              </a:rPr>
              <a:t>događaja</a:t>
            </a:r>
            <a:r>
              <a:rPr lang="en-US" sz="2000" dirty="0">
                <a:solidFill>
                  <a:schemeClr val="tx1"/>
                </a:solidFill>
              </a:rPr>
              <a:t>, </a:t>
            </a:r>
            <a:r>
              <a:rPr lang="en-US" sz="2000" dirty="0" err="1">
                <a:solidFill>
                  <a:schemeClr val="tx1"/>
                </a:solidFill>
              </a:rPr>
              <a:t>zagađenja</a:t>
            </a:r>
            <a:r>
              <a:rPr lang="en-US" sz="2000" dirty="0">
                <a:solidFill>
                  <a:schemeClr val="tx1"/>
                </a:solidFill>
              </a:rPr>
              <a:t> </a:t>
            </a:r>
            <a:r>
              <a:rPr lang="en-US" sz="2000" dirty="0" err="1">
                <a:solidFill>
                  <a:schemeClr val="tx1"/>
                </a:solidFill>
              </a:rPr>
              <a:t>vazduha</a:t>
            </a:r>
            <a:r>
              <a:rPr lang="en-US" sz="2000" dirty="0">
                <a:solidFill>
                  <a:schemeClr val="tx1"/>
                </a:solidFill>
              </a:rPr>
              <a:t>, </a:t>
            </a:r>
            <a:r>
              <a:rPr lang="en-US" sz="2000" dirty="0" err="1">
                <a:solidFill>
                  <a:schemeClr val="tx1"/>
                </a:solidFill>
              </a:rPr>
              <a:t>šumskih</a:t>
            </a:r>
            <a:r>
              <a:rPr lang="en-US" sz="2000" dirty="0">
                <a:solidFill>
                  <a:schemeClr val="tx1"/>
                </a:solidFill>
              </a:rPr>
              <a:t> </a:t>
            </a:r>
            <a:r>
              <a:rPr lang="en-US" sz="2000" dirty="0" err="1">
                <a:solidFill>
                  <a:schemeClr val="tx1"/>
                </a:solidFill>
              </a:rPr>
              <a:t>požara</a:t>
            </a:r>
            <a:r>
              <a:rPr lang="en-US" sz="2000" dirty="0">
                <a:solidFill>
                  <a:schemeClr val="tx1"/>
                </a:solidFill>
              </a:rPr>
              <a:t>, </a:t>
            </a:r>
            <a:r>
              <a:rPr lang="en-US" sz="2000" dirty="0" err="1">
                <a:solidFill>
                  <a:schemeClr val="tx1"/>
                </a:solidFill>
              </a:rPr>
              <a:t>pustinjske</a:t>
            </a:r>
            <a:r>
              <a:rPr lang="en-US" sz="2000" dirty="0">
                <a:solidFill>
                  <a:schemeClr val="tx1"/>
                </a:solidFill>
              </a:rPr>
              <a:t> </a:t>
            </a:r>
            <a:r>
              <a:rPr lang="en-US" sz="2000" dirty="0" err="1">
                <a:solidFill>
                  <a:schemeClr val="tx1"/>
                </a:solidFill>
              </a:rPr>
              <a:t>prašine</a:t>
            </a:r>
            <a:r>
              <a:rPr lang="en-US" sz="2000" dirty="0">
                <a:solidFill>
                  <a:schemeClr val="tx1"/>
                </a:solidFill>
              </a:rPr>
              <a:t> </a:t>
            </a:r>
            <a:r>
              <a:rPr lang="en-US" sz="2000" dirty="0" err="1">
                <a:solidFill>
                  <a:schemeClr val="tx1"/>
                </a:solidFill>
              </a:rPr>
              <a:t>itd</a:t>
            </a:r>
            <a:r>
              <a:rPr lang="en-US" sz="2000" dirty="0">
                <a:solidFill>
                  <a:schemeClr val="tx1"/>
                </a:solidFill>
              </a:rPr>
              <a:t>.</a:t>
            </a:r>
          </a:p>
          <a:p>
            <a:pPr>
              <a:lnSpc>
                <a:spcPct val="120000"/>
              </a:lnSpc>
            </a:pPr>
            <a:r>
              <a:rPr lang="en-US" sz="2000" dirty="0">
                <a:solidFill>
                  <a:schemeClr val="tx1"/>
                </a:solidFill>
              </a:rPr>
              <a:t>KVB u </a:t>
            </a:r>
            <a:r>
              <a:rPr lang="en-US" sz="2000" dirty="0" err="1">
                <a:solidFill>
                  <a:schemeClr val="tx1"/>
                </a:solidFill>
              </a:rPr>
              <a:t>vezi</a:t>
            </a:r>
            <a:r>
              <a:rPr lang="en-US" sz="2000" dirty="0">
                <a:solidFill>
                  <a:schemeClr val="tx1"/>
                </a:solidFill>
              </a:rPr>
              <a:t> </a:t>
            </a:r>
            <a:r>
              <a:rPr lang="en-US" sz="2000" dirty="0" err="1">
                <a:solidFill>
                  <a:schemeClr val="tx1"/>
                </a:solidFill>
              </a:rPr>
              <a:t>sa</a:t>
            </a:r>
            <a:r>
              <a:rPr lang="en-US" sz="2000" dirty="0">
                <a:solidFill>
                  <a:schemeClr val="tx1"/>
                </a:solidFill>
              </a:rPr>
              <a:t> </a:t>
            </a:r>
            <a:r>
              <a:rPr lang="en-US" sz="2000" dirty="0" err="1">
                <a:solidFill>
                  <a:schemeClr val="tx1"/>
                </a:solidFill>
              </a:rPr>
              <a:t>klimatskim</a:t>
            </a:r>
            <a:r>
              <a:rPr lang="en-US" sz="2000" dirty="0">
                <a:solidFill>
                  <a:schemeClr val="tx1"/>
                </a:solidFill>
              </a:rPr>
              <a:t> </a:t>
            </a:r>
            <a:r>
              <a:rPr lang="en-US" sz="2000" dirty="0" err="1">
                <a:solidFill>
                  <a:schemeClr val="tx1"/>
                </a:solidFill>
              </a:rPr>
              <a:t>promenama</a:t>
            </a:r>
            <a:r>
              <a:rPr lang="en-US" sz="2000" dirty="0">
                <a:solidFill>
                  <a:schemeClr val="tx1"/>
                </a:solidFill>
              </a:rPr>
              <a:t> </a:t>
            </a:r>
            <a:r>
              <a:rPr lang="en-US" sz="2000" dirty="0" err="1">
                <a:solidFill>
                  <a:schemeClr val="tx1"/>
                </a:solidFill>
              </a:rPr>
              <a:t>treba</a:t>
            </a:r>
            <a:r>
              <a:rPr lang="en-US" sz="2000" dirty="0">
                <a:solidFill>
                  <a:schemeClr val="tx1"/>
                </a:solidFill>
              </a:rPr>
              <a:t> da se </a:t>
            </a:r>
            <a:r>
              <a:rPr lang="en-US" sz="2000" dirty="0" err="1">
                <a:solidFill>
                  <a:schemeClr val="tx1"/>
                </a:solidFill>
              </a:rPr>
              <a:t>ublaži</a:t>
            </a:r>
            <a:r>
              <a:rPr lang="en-US" sz="2000" dirty="0">
                <a:solidFill>
                  <a:schemeClr val="tx1"/>
                </a:solidFill>
              </a:rPr>
              <a:t> </a:t>
            </a:r>
            <a:r>
              <a:rPr lang="en-US" sz="2000" dirty="0" err="1">
                <a:solidFill>
                  <a:schemeClr val="tx1"/>
                </a:solidFill>
              </a:rPr>
              <a:t>intervencijama</a:t>
            </a:r>
            <a:r>
              <a:rPr lang="en-US" sz="2000" dirty="0">
                <a:solidFill>
                  <a:schemeClr val="tx1"/>
                </a:solidFill>
              </a:rPr>
              <a:t> </a:t>
            </a:r>
            <a:r>
              <a:rPr lang="en-US" sz="2000" dirty="0" err="1">
                <a:solidFill>
                  <a:schemeClr val="tx1"/>
                </a:solidFill>
              </a:rPr>
              <a:t>koje</a:t>
            </a:r>
            <a:r>
              <a:rPr lang="en-US" sz="2000" dirty="0">
                <a:solidFill>
                  <a:schemeClr val="tx1"/>
                </a:solidFill>
              </a:rPr>
              <a:t> </a:t>
            </a:r>
            <a:r>
              <a:rPr lang="en-US" sz="2000" dirty="0" err="1">
                <a:solidFill>
                  <a:schemeClr val="tx1"/>
                </a:solidFill>
              </a:rPr>
              <a:t>uključuju</a:t>
            </a:r>
            <a:r>
              <a:rPr lang="en-US" sz="2000" dirty="0">
                <a:solidFill>
                  <a:schemeClr val="tx1"/>
                </a:solidFill>
              </a:rPr>
              <a:t> </a:t>
            </a:r>
            <a:r>
              <a:rPr lang="en-US" sz="2000" dirty="0" err="1">
                <a:solidFill>
                  <a:schemeClr val="tx1"/>
                </a:solidFill>
              </a:rPr>
              <a:t>međudisciplinarnu</a:t>
            </a:r>
            <a:r>
              <a:rPr lang="en-US" sz="2000" dirty="0">
                <a:solidFill>
                  <a:schemeClr val="tx1"/>
                </a:solidFill>
              </a:rPr>
              <a:t> </a:t>
            </a:r>
            <a:r>
              <a:rPr lang="en-US" sz="2000" dirty="0" err="1">
                <a:solidFill>
                  <a:schemeClr val="tx1"/>
                </a:solidFill>
              </a:rPr>
              <a:t>saradnju</a:t>
            </a:r>
            <a:r>
              <a:rPr lang="en-US" sz="2000" dirty="0">
                <a:solidFill>
                  <a:schemeClr val="tx1"/>
                </a:solidFill>
              </a:rPr>
              <a:t> </a:t>
            </a:r>
            <a:r>
              <a:rPr lang="en-US" sz="2000" dirty="0" err="1">
                <a:solidFill>
                  <a:schemeClr val="tx1"/>
                </a:solidFill>
              </a:rPr>
              <a:t>između</a:t>
            </a:r>
            <a:r>
              <a:rPr lang="en-US" sz="2000" dirty="0">
                <a:solidFill>
                  <a:schemeClr val="tx1"/>
                </a:solidFill>
              </a:rPr>
              <a:t> </a:t>
            </a:r>
            <a:r>
              <a:rPr lang="en-US" sz="2000" dirty="0" err="1">
                <a:solidFill>
                  <a:schemeClr val="tx1"/>
                </a:solidFill>
              </a:rPr>
              <a:t>lekara</a:t>
            </a:r>
            <a:r>
              <a:rPr lang="en-US" sz="2000" dirty="0">
                <a:solidFill>
                  <a:schemeClr val="tx1"/>
                </a:solidFill>
              </a:rPr>
              <a:t>, </a:t>
            </a:r>
            <a:r>
              <a:rPr lang="en-US" sz="2000" dirty="0" err="1">
                <a:solidFill>
                  <a:schemeClr val="tx1"/>
                </a:solidFill>
              </a:rPr>
              <a:t>istraživača</a:t>
            </a:r>
            <a:r>
              <a:rPr lang="en-US" sz="2000" dirty="0">
                <a:solidFill>
                  <a:schemeClr val="tx1"/>
                </a:solidFill>
              </a:rPr>
              <a:t>, </a:t>
            </a:r>
            <a:r>
              <a:rPr lang="en-US" sz="2000" dirty="0" err="1">
                <a:solidFill>
                  <a:schemeClr val="tx1"/>
                </a:solidFill>
              </a:rPr>
              <a:t>radnika</a:t>
            </a:r>
            <a:r>
              <a:rPr lang="en-US" sz="2000" dirty="0">
                <a:solidFill>
                  <a:schemeClr val="tx1"/>
                </a:solidFill>
              </a:rPr>
              <a:t> u </a:t>
            </a:r>
            <a:r>
              <a:rPr lang="en-US" sz="2000" dirty="0" err="1">
                <a:solidFill>
                  <a:schemeClr val="tx1"/>
                </a:solidFill>
              </a:rPr>
              <a:t>javnom</a:t>
            </a:r>
            <a:r>
              <a:rPr lang="en-US" sz="2000" dirty="0">
                <a:solidFill>
                  <a:schemeClr val="tx1"/>
                </a:solidFill>
              </a:rPr>
              <a:t> </a:t>
            </a:r>
            <a:r>
              <a:rPr lang="en-US" sz="2000" dirty="0" err="1">
                <a:solidFill>
                  <a:schemeClr val="tx1"/>
                </a:solidFill>
              </a:rPr>
              <a:t>zdravstvu</a:t>
            </a:r>
            <a:r>
              <a:rPr lang="en-US" sz="2000" dirty="0">
                <a:solidFill>
                  <a:schemeClr val="tx1"/>
                </a:solidFill>
              </a:rPr>
              <a:t>, </a:t>
            </a:r>
            <a:r>
              <a:rPr lang="en-US" sz="2000" dirty="0" err="1">
                <a:solidFill>
                  <a:schemeClr val="tx1"/>
                </a:solidFill>
              </a:rPr>
              <a:t>politikologa</a:t>
            </a:r>
            <a:r>
              <a:rPr lang="en-US" sz="2000" dirty="0">
                <a:solidFill>
                  <a:schemeClr val="tx1"/>
                </a:solidFill>
              </a:rPr>
              <a:t>, </a:t>
            </a:r>
            <a:r>
              <a:rPr lang="en-US" sz="2000" dirty="0" err="1">
                <a:solidFill>
                  <a:schemeClr val="tx1"/>
                </a:solidFill>
              </a:rPr>
              <a:t>zakonodavaca</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nacionalnih</a:t>
            </a:r>
            <a:r>
              <a:rPr lang="en-US" sz="2000" dirty="0">
                <a:solidFill>
                  <a:schemeClr val="tx1"/>
                </a:solidFill>
              </a:rPr>
              <a:t> </a:t>
            </a:r>
            <a:r>
              <a:rPr lang="en-US" sz="2000" dirty="0" err="1">
                <a:solidFill>
                  <a:schemeClr val="tx1"/>
                </a:solidFill>
              </a:rPr>
              <a:t>lidera</a:t>
            </a:r>
            <a:endParaRPr lang="en-US" sz="2000" dirty="0">
              <a:solidFill>
                <a:schemeClr val="tx1"/>
              </a:solidFill>
            </a:endParaRPr>
          </a:p>
          <a:p>
            <a:pPr>
              <a:lnSpc>
                <a:spcPct val="120000"/>
              </a:lnSpc>
            </a:pPr>
            <a:r>
              <a:rPr lang="en-US" sz="2000" dirty="0" err="1">
                <a:solidFill>
                  <a:schemeClr val="tx1"/>
                </a:solidFill>
              </a:rPr>
              <a:t>Ključna</a:t>
            </a:r>
            <a:r>
              <a:rPr lang="en-US" sz="2000" dirty="0">
                <a:solidFill>
                  <a:schemeClr val="tx1"/>
                </a:solidFill>
              </a:rPr>
              <a:t> </a:t>
            </a:r>
            <a:r>
              <a:rPr lang="en-US" sz="2000" dirty="0" err="1">
                <a:solidFill>
                  <a:schemeClr val="tx1"/>
                </a:solidFill>
              </a:rPr>
              <a:t>ugrožena</a:t>
            </a:r>
            <a:r>
              <a:rPr lang="en-US" sz="2000" dirty="0">
                <a:solidFill>
                  <a:schemeClr val="tx1"/>
                </a:solidFill>
              </a:rPr>
              <a:t> </a:t>
            </a:r>
            <a:r>
              <a:rPr lang="en-US" sz="2000" dirty="0" err="1">
                <a:solidFill>
                  <a:schemeClr val="tx1"/>
                </a:solidFill>
              </a:rPr>
              <a:t>populacija</a:t>
            </a:r>
            <a:r>
              <a:rPr lang="en-US" sz="2000" dirty="0">
                <a:solidFill>
                  <a:schemeClr val="tx1"/>
                </a:solidFill>
              </a:rPr>
              <a:t> </a:t>
            </a:r>
            <a:r>
              <a:rPr lang="en-US" sz="2000" dirty="0" err="1">
                <a:solidFill>
                  <a:schemeClr val="tx1"/>
                </a:solidFill>
              </a:rPr>
              <a:t>su</a:t>
            </a:r>
            <a:r>
              <a:rPr lang="en-US" sz="2000" dirty="0">
                <a:solidFill>
                  <a:schemeClr val="tx1"/>
                </a:solidFill>
              </a:rPr>
              <a:t> </a:t>
            </a:r>
            <a:r>
              <a:rPr lang="en-US" sz="2000" dirty="0" err="1">
                <a:solidFill>
                  <a:schemeClr val="tx1"/>
                </a:solidFill>
              </a:rPr>
              <a:t>starije</a:t>
            </a:r>
            <a:r>
              <a:rPr lang="en-US" sz="2000" dirty="0">
                <a:solidFill>
                  <a:schemeClr val="tx1"/>
                </a:solidFill>
              </a:rPr>
              <a:t> </a:t>
            </a:r>
            <a:r>
              <a:rPr lang="en-US" sz="2000" dirty="0" err="1">
                <a:solidFill>
                  <a:schemeClr val="tx1"/>
                </a:solidFill>
              </a:rPr>
              <a:t>osobe</a:t>
            </a:r>
            <a:r>
              <a:rPr lang="en-US" sz="2000" dirty="0">
                <a:solidFill>
                  <a:schemeClr val="tx1"/>
                </a:solidFill>
              </a:rPr>
              <a:t>, </a:t>
            </a:r>
            <a:r>
              <a:rPr lang="en-US" sz="2000" dirty="0" err="1">
                <a:solidFill>
                  <a:schemeClr val="tx1"/>
                </a:solidFill>
              </a:rPr>
              <a:t>radnici</a:t>
            </a:r>
            <a:r>
              <a:rPr lang="en-US" sz="2000" dirty="0">
                <a:solidFill>
                  <a:schemeClr val="tx1"/>
                </a:solidFill>
              </a:rPr>
              <a:t> </a:t>
            </a:r>
            <a:r>
              <a:rPr lang="en-US" sz="2000" dirty="0" err="1">
                <a:solidFill>
                  <a:schemeClr val="tx1"/>
                </a:solidFill>
              </a:rPr>
              <a:t>na</a:t>
            </a:r>
            <a:r>
              <a:rPr lang="en-US" sz="2000" dirty="0">
                <a:solidFill>
                  <a:schemeClr val="tx1"/>
                </a:solidFill>
              </a:rPr>
              <a:t> </a:t>
            </a:r>
            <a:r>
              <a:rPr lang="en-US" sz="2000" dirty="0" err="1">
                <a:solidFill>
                  <a:schemeClr val="tx1"/>
                </a:solidFill>
              </a:rPr>
              <a:t>otvorenom</a:t>
            </a:r>
            <a:r>
              <a:rPr lang="en-US" sz="2000" dirty="0">
                <a:solidFill>
                  <a:schemeClr val="tx1"/>
                </a:solidFill>
              </a:rPr>
              <a:t>, </a:t>
            </a:r>
            <a:r>
              <a:rPr lang="en-US" sz="2000" dirty="0" err="1">
                <a:solidFill>
                  <a:schemeClr val="tx1"/>
                </a:solidFill>
              </a:rPr>
              <a:t>etničke</a:t>
            </a:r>
            <a:r>
              <a:rPr lang="en-US" sz="2000" dirty="0">
                <a:solidFill>
                  <a:schemeClr val="tx1"/>
                </a:solidFill>
              </a:rPr>
              <a:t> </a:t>
            </a:r>
            <a:r>
              <a:rPr lang="en-US" sz="2000" dirty="0" err="1">
                <a:solidFill>
                  <a:schemeClr val="tx1"/>
                </a:solidFill>
              </a:rPr>
              <a:t>manjinske</a:t>
            </a:r>
            <a:r>
              <a:rPr lang="en-US" sz="2000" dirty="0">
                <a:solidFill>
                  <a:schemeClr val="tx1"/>
                </a:solidFill>
              </a:rPr>
              <a:t> </a:t>
            </a:r>
            <a:r>
              <a:rPr lang="en-US" sz="2000" dirty="0" err="1">
                <a:solidFill>
                  <a:schemeClr val="tx1"/>
                </a:solidFill>
              </a:rPr>
              <a:t>grupe</a:t>
            </a:r>
            <a:r>
              <a:rPr lang="en-US" sz="2000" dirty="0">
                <a:solidFill>
                  <a:schemeClr val="tx1"/>
                </a:solidFill>
              </a:rPr>
              <a:t>, </a:t>
            </a:r>
            <a:r>
              <a:rPr lang="en-US" sz="2000" dirty="0" err="1">
                <a:solidFill>
                  <a:schemeClr val="tx1"/>
                </a:solidFill>
              </a:rPr>
              <a:t>trudnice</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deca</a:t>
            </a:r>
            <a:r>
              <a:rPr lang="en-US" sz="2000" dirty="0">
                <a:solidFill>
                  <a:schemeClr val="tx1"/>
                </a:solidFill>
              </a:rPr>
              <a:t> </a:t>
            </a:r>
            <a:r>
              <a:rPr lang="en-US" sz="2000" dirty="0" err="1">
                <a:solidFill>
                  <a:schemeClr val="tx1"/>
                </a:solidFill>
              </a:rPr>
              <a:t>koja</a:t>
            </a:r>
            <a:r>
              <a:rPr lang="en-US" sz="2000" dirty="0">
                <a:solidFill>
                  <a:schemeClr val="tx1"/>
                </a:solidFill>
              </a:rPr>
              <a:t> </a:t>
            </a:r>
            <a:r>
              <a:rPr lang="en-US" sz="2000" dirty="0" err="1">
                <a:solidFill>
                  <a:schemeClr val="tx1"/>
                </a:solidFill>
              </a:rPr>
              <a:t>žive</a:t>
            </a:r>
            <a:r>
              <a:rPr lang="en-US" sz="2000" dirty="0">
                <a:solidFill>
                  <a:schemeClr val="tx1"/>
                </a:solidFill>
              </a:rPr>
              <a:t> u </a:t>
            </a:r>
            <a:r>
              <a:rPr lang="en-US" sz="2000" dirty="0" err="1">
                <a:solidFill>
                  <a:schemeClr val="tx1"/>
                </a:solidFill>
              </a:rPr>
              <a:t>lošim</a:t>
            </a:r>
            <a:r>
              <a:rPr lang="en-US" sz="2000" dirty="0">
                <a:solidFill>
                  <a:schemeClr val="tx1"/>
                </a:solidFill>
              </a:rPr>
              <a:t> </a:t>
            </a:r>
            <a:r>
              <a:rPr lang="en-US" sz="2000" dirty="0" err="1">
                <a:solidFill>
                  <a:schemeClr val="tx1"/>
                </a:solidFill>
              </a:rPr>
              <a:t>socioekonomskim</a:t>
            </a:r>
            <a:r>
              <a:rPr lang="en-US" sz="2000" dirty="0">
                <a:solidFill>
                  <a:schemeClr val="tx1"/>
                </a:solidFill>
              </a:rPr>
              <a:t> </a:t>
            </a:r>
            <a:r>
              <a:rPr lang="en-US" sz="2000" dirty="0" err="1">
                <a:solidFill>
                  <a:schemeClr val="tx1"/>
                </a:solidFill>
              </a:rPr>
              <a:t>uslovima</a:t>
            </a:r>
            <a:endParaRPr lang="en-US" sz="2000" dirty="0">
              <a:solidFill>
                <a:schemeClr val="tx1"/>
              </a:solidFill>
            </a:endParaRPr>
          </a:p>
          <a:p>
            <a:pPr>
              <a:lnSpc>
                <a:spcPct val="120000"/>
              </a:lnSpc>
            </a:pPr>
            <a:r>
              <a:rPr lang="en-US" sz="2000" dirty="0" err="1">
                <a:solidFill>
                  <a:schemeClr val="tx1"/>
                </a:solidFill>
              </a:rPr>
              <a:t>Lekari</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šira</a:t>
            </a:r>
            <a:r>
              <a:rPr lang="en-US" sz="2000" dirty="0">
                <a:solidFill>
                  <a:schemeClr val="tx1"/>
                </a:solidFill>
              </a:rPr>
              <a:t> </a:t>
            </a:r>
            <a:r>
              <a:rPr lang="en-US" sz="2000" dirty="0" err="1">
                <a:solidFill>
                  <a:schemeClr val="tx1"/>
                </a:solidFill>
              </a:rPr>
              <a:t>medicinska</a:t>
            </a:r>
            <a:r>
              <a:rPr lang="en-US" sz="2000" dirty="0">
                <a:solidFill>
                  <a:schemeClr val="tx1"/>
                </a:solidFill>
              </a:rPr>
              <a:t> </a:t>
            </a:r>
            <a:r>
              <a:rPr lang="en-US" sz="2000" dirty="0" err="1">
                <a:solidFill>
                  <a:schemeClr val="tx1"/>
                </a:solidFill>
              </a:rPr>
              <a:t>zajednica</a:t>
            </a:r>
            <a:r>
              <a:rPr lang="en-US" sz="2000" dirty="0">
                <a:solidFill>
                  <a:schemeClr val="tx1"/>
                </a:solidFill>
              </a:rPr>
              <a:t> </a:t>
            </a:r>
            <a:r>
              <a:rPr lang="en-US" sz="2000" dirty="0" err="1">
                <a:solidFill>
                  <a:schemeClr val="tx1"/>
                </a:solidFill>
              </a:rPr>
              <a:t>moraju</a:t>
            </a:r>
            <a:r>
              <a:rPr lang="en-US" sz="2000" dirty="0">
                <a:solidFill>
                  <a:schemeClr val="tx1"/>
                </a:solidFill>
              </a:rPr>
              <a:t> </a:t>
            </a:r>
            <a:r>
              <a:rPr lang="en-US" sz="2000" dirty="0" err="1">
                <a:solidFill>
                  <a:schemeClr val="tx1"/>
                </a:solidFill>
              </a:rPr>
              <a:t>biti</a:t>
            </a:r>
            <a:r>
              <a:rPr lang="en-US" sz="2000" dirty="0">
                <a:solidFill>
                  <a:schemeClr val="tx1"/>
                </a:solidFill>
              </a:rPr>
              <a:t> </a:t>
            </a:r>
            <a:r>
              <a:rPr lang="en-US" sz="2000" dirty="0" err="1">
                <a:solidFill>
                  <a:schemeClr val="tx1"/>
                </a:solidFill>
              </a:rPr>
              <a:t>prenosioci</a:t>
            </a:r>
            <a:r>
              <a:rPr lang="en-US" sz="2000" dirty="0">
                <a:solidFill>
                  <a:schemeClr val="tx1"/>
                </a:solidFill>
              </a:rPr>
              <a:t> </a:t>
            </a:r>
            <a:r>
              <a:rPr lang="en-US" sz="2000" dirty="0" err="1">
                <a:solidFill>
                  <a:schemeClr val="tx1"/>
                </a:solidFill>
              </a:rPr>
              <a:t>klimatskih</a:t>
            </a:r>
            <a:r>
              <a:rPr lang="en-US" sz="2000" dirty="0">
                <a:solidFill>
                  <a:schemeClr val="tx1"/>
                </a:solidFill>
              </a:rPr>
              <a:t> </a:t>
            </a:r>
            <a:r>
              <a:rPr lang="en-US" sz="2000" dirty="0" err="1">
                <a:solidFill>
                  <a:schemeClr val="tx1"/>
                </a:solidFill>
              </a:rPr>
              <a:t>informacija</a:t>
            </a:r>
            <a:r>
              <a:rPr lang="en-US" sz="2000" dirty="0">
                <a:solidFill>
                  <a:schemeClr val="tx1"/>
                </a:solidFill>
              </a:rPr>
              <a:t> </a:t>
            </a:r>
            <a:r>
              <a:rPr lang="en-US" sz="2000" dirty="0" err="1">
                <a:solidFill>
                  <a:schemeClr val="tx1"/>
                </a:solidFill>
              </a:rPr>
              <a:t>tokom</a:t>
            </a:r>
            <a:r>
              <a:rPr lang="en-US" sz="2000" dirty="0">
                <a:solidFill>
                  <a:schemeClr val="tx1"/>
                </a:solidFill>
              </a:rPr>
              <a:t> </a:t>
            </a:r>
            <a:r>
              <a:rPr lang="en-US" sz="2000" dirty="0" err="1">
                <a:solidFill>
                  <a:schemeClr val="tx1"/>
                </a:solidFill>
              </a:rPr>
              <a:t>medicinske</a:t>
            </a:r>
            <a:r>
              <a:rPr lang="en-US" sz="2000" dirty="0">
                <a:solidFill>
                  <a:schemeClr val="tx1"/>
                </a:solidFill>
              </a:rPr>
              <a:t> </a:t>
            </a:r>
            <a:r>
              <a:rPr lang="en-US" sz="2000" dirty="0" err="1">
                <a:solidFill>
                  <a:schemeClr val="tx1"/>
                </a:solidFill>
              </a:rPr>
              <a:t>obuke</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prakse</a:t>
            </a:r>
            <a:endParaRPr lang="en-US" sz="2000" dirty="0">
              <a:solidFill>
                <a:schemeClr val="tx1"/>
              </a:solidFill>
            </a:endParaRPr>
          </a:p>
          <a:p>
            <a:pPr marL="0" indent="0" rtl="0">
              <a:lnSpc>
                <a:spcPct val="120000"/>
              </a:lnSpc>
              <a:buNone/>
            </a:pPr>
            <a:endParaRPr lang="en-US" sz="2000" dirty="0">
              <a:solidFill>
                <a:schemeClr val="tx1"/>
              </a:solidFill>
              <a:cs typeface="Calibri"/>
            </a:endParaRPr>
          </a:p>
        </p:txBody>
      </p:sp>
    </p:spTree>
    <p:extLst>
      <p:ext uri="{BB962C8B-B14F-4D97-AF65-F5344CB8AC3E}">
        <p14:creationId xmlns:p14="http://schemas.microsoft.com/office/powerpoint/2010/main" val="1497796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49"/>
          <p:cNvSpPr txBox="1">
            <a:spLocks noGrp="1"/>
          </p:cNvSpPr>
          <p:nvPr>
            <p:ph type="title"/>
          </p:nvPr>
        </p:nvSpPr>
        <p:spPr>
          <a:xfrm>
            <a:off x="402336" y="286060"/>
            <a:ext cx="11789664" cy="549635"/>
          </a:xfrm>
          <a:prstGeom prst="rect">
            <a:avLst/>
          </a:prstGeom>
          <a:noFill/>
          <a:ln>
            <a:noFill/>
          </a:ln>
        </p:spPr>
        <p:txBody>
          <a:bodyPr spcFirstLastPara="1" wrap="square" lIns="91425" tIns="45700" rIns="91425" bIns="45700" anchor="ctr" anchorCtr="0">
            <a:normAutofit fontScale="90000"/>
          </a:bodyPr>
          <a:lstStyle/>
          <a:p>
            <a:pPr lvl="0">
              <a:spcBef>
                <a:spcPts val="0"/>
              </a:spcBef>
              <a:buClr>
                <a:schemeClr val="dk1"/>
              </a:buClr>
              <a:buSzPct val="100000"/>
            </a:pPr>
            <a:r>
              <a:rPr lang="en-US" b="1" dirty="0" err="1">
                <a:solidFill>
                  <a:schemeClr val="tx1"/>
                </a:solidFill>
              </a:rPr>
              <a:t>Testirajte</a:t>
            </a:r>
            <a:r>
              <a:rPr lang="en-US" b="1" dirty="0">
                <a:solidFill>
                  <a:schemeClr val="tx1"/>
                </a:solidFill>
              </a:rPr>
              <a:t> </a:t>
            </a:r>
            <a:r>
              <a:rPr lang="en-US" b="1" dirty="0" err="1">
                <a:solidFill>
                  <a:schemeClr val="tx1"/>
                </a:solidFill>
              </a:rPr>
              <a:t>svoje</a:t>
            </a:r>
            <a:r>
              <a:rPr lang="en-US" b="1" dirty="0">
                <a:solidFill>
                  <a:schemeClr val="tx1"/>
                </a:solidFill>
              </a:rPr>
              <a:t> </a:t>
            </a:r>
            <a:r>
              <a:rPr lang="en-US" b="1" dirty="0" err="1" smtClean="0">
                <a:solidFill>
                  <a:schemeClr val="tx1"/>
                </a:solidFill>
              </a:rPr>
              <a:t>znanje</a:t>
            </a:r>
            <a:endParaRPr b="1" dirty="0">
              <a:solidFill>
                <a:schemeClr val="tx1"/>
              </a:solidFill>
            </a:endParaRPr>
          </a:p>
        </p:txBody>
      </p:sp>
      <p:sp>
        <p:nvSpPr>
          <p:cNvPr id="561" name="Google Shape;561;p49"/>
          <p:cNvSpPr txBox="1">
            <a:spLocks noGrp="1"/>
          </p:cNvSpPr>
          <p:nvPr>
            <p:ph type="body" idx="1"/>
          </p:nvPr>
        </p:nvSpPr>
        <p:spPr>
          <a:xfrm>
            <a:off x="333336" y="1328468"/>
            <a:ext cx="11525327" cy="4976152"/>
          </a:xfrm>
          <a:prstGeom prst="rect">
            <a:avLst/>
          </a:prstGeom>
          <a:noFill/>
          <a:ln>
            <a:noFill/>
          </a:ln>
        </p:spPr>
        <p:txBody>
          <a:bodyPr spcFirstLastPara="1" wrap="square" lIns="91425" tIns="45700" rIns="91425" bIns="45700" anchor="t" anchorCtr="0">
            <a:noAutofit/>
          </a:bodyPr>
          <a:lstStyle/>
          <a:p>
            <a:pPr marL="342900" lvl="0" indent="-342900" algn="l" rtl="0">
              <a:lnSpc>
                <a:spcPct val="110000"/>
              </a:lnSpc>
              <a:spcBef>
                <a:spcPts val="1000"/>
              </a:spcBef>
              <a:spcAft>
                <a:spcPts val="1500"/>
              </a:spcAft>
              <a:buClr>
                <a:schemeClr val="dk1"/>
              </a:buClr>
              <a:buSzPts val="1800"/>
              <a:buFont typeface="+mj-lt"/>
              <a:buAutoNum type="arabicPeriod"/>
            </a:pPr>
            <a:r>
              <a:rPr lang="en-US" sz="2100" dirty="0" smtClean="0">
                <a:solidFill>
                  <a:schemeClr val="dk1"/>
                </a:solidFill>
              </a:rPr>
              <a:t>Koji </a:t>
            </a:r>
            <a:r>
              <a:rPr lang="en-US" sz="2100" dirty="0" err="1">
                <a:solidFill>
                  <a:schemeClr val="dk1"/>
                </a:solidFill>
              </a:rPr>
              <a:t>faktori</a:t>
            </a:r>
            <a:r>
              <a:rPr lang="en-US" sz="2100" dirty="0">
                <a:solidFill>
                  <a:schemeClr val="dk1"/>
                </a:solidFill>
              </a:rPr>
              <a:t> </a:t>
            </a:r>
            <a:r>
              <a:rPr lang="en-US" sz="2100" dirty="0" err="1">
                <a:solidFill>
                  <a:schemeClr val="dk1"/>
                </a:solidFill>
              </a:rPr>
              <a:t>klimatskih</a:t>
            </a:r>
            <a:r>
              <a:rPr lang="en-US" sz="2100" dirty="0">
                <a:solidFill>
                  <a:schemeClr val="dk1"/>
                </a:solidFill>
              </a:rPr>
              <a:t> </a:t>
            </a:r>
            <a:r>
              <a:rPr lang="en-US" sz="2100" dirty="0" err="1">
                <a:solidFill>
                  <a:schemeClr val="dk1"/>
                </a:solidFill>
              </a:rPr>
              <a:t>promena</a:t>
            </a:r>
            <a:r>
              <a:rPr lang="en-US" sz="2100" dirty="0">
                <a:solidFill>
                  <a:schemeClr val="dk1"/>
                </a:solidFill>
              </a:rPr>
              <a:t> </a:t>
            </a:r>
            <a:r>
              <a:rPr lang="en-US" sz="2100" dirty="0" err="1">
                <a:solidFill>
                  <a:schemeClr val="dk1"/>
                </a:solidFill>
              </a:rPr>
              <a:t>mogu</a:t>
            </a:r>
            <a:r>
              <a:rPr lang="en-US" sz="2100" dirty="0">
                <a:solidFill>
                  <a:schemeClr val="dk1"/>
                </a:solidFill>
              </a:rPr>
              <a:t> da </a:t>
            </a:r>
            <a:r>
              <a:rPr lang="en-US" sz="2100" dirty="0" err="1">
                <a:solidFill>
                  <a:schemeClr val="dk1"/>
                </a:solidFill>
              </a:rPr>
              <a:t>pogoršaju</a:t>
            </a:r>
            <a:r>
              <a:rPr lang="en-US" sz="2100" dirty="0">
                <a:solidFill>
                  <a:schemeClr val="dk1"/>
                </a:solidFill>
              </a:rPr>
              <a:t> </a:t>
            </a:r>
            <a:r>
              <a:rPr lang="en-US" sz="2100" dirty="0" err="1">
                <a:solidFill>
                  <a:schemeClr val="dk1"/>
                </a:solidFill>
              </a:rPr>
              <a:t>bolest</a:t>
            </a:r>
            <a:r>
              <a:rPr lang="en-US" sz="2100" dirty="0">
                <a:solidFill>
                  <a:schemeClr val="dk1"/>
                </a:solidFill>
              </a:rPr>
              <a:t> </a:t>
            </a:r>
            <a:r>
              <a:rPr lang="en-US" sz="2100" dirty="0" err="1">
                <a:solidFill>
                  <a:schemeClr val="dk1"/>
                </a:solidFill>
              </a:rPr>
              <a:t>kod</a:t>
            </a:r>
            <a:r>
              <a:rPr lang="en-US" sz="2100" dirty="0">
                <a:solidFill>
                  <a:schemeClr val="dk1"/>
                </a:solidFill>
              </a:rPr>
              <a:t> </a:t>
            </a:r>
            <a:r>
              <a:rPr lang="en-US" sz="2100" dirty="0" err="1">
                <a:solidFill>
                  <a:schemeClr val="dk1"/>
                </a:solidFill>
              </a:rPr>
              <a:t>osoba</a:t>
            </a:r>
            <a:r>
              <a:rPr lang="en-US" sz="2100" dirty="0">
                <a:solidFill>
                  <a:schemeClr val="dk1"/>
                </a:solidFill>
              </a:rPr>
              <a:t> </a:t>
            </a:r>
            <a:r>
              <a:rPr lang="en-US" sz="2100" dirty="0" err="1">
                <a:solidFill>
                  <a:schemeClr val="dk1"/>
                </a:solidFill>
              </a:rPr>
              <a:t>sa</a:t>
            </a:r>
            <a:r>
              <a:rPr lang="en-US" sz="2100" dirty="0">
                <a:solidFill>
                  <a:schemeClr val="dk1"/>
                </a:solidFill>
              </a:rPr>
              <a:t> KVB? </a:t>
            </a:r>
            <a:r>
              <a:rPr lang="en-US" sz="2100" dirty="0" err="1">
                <a:solidFill>
                  <a:schemeClr val="dk1"/>
                </a:solidFill>
              </a:rPr>
              <a:t>Navedite</a:t>
            </a:r>
            <a:r>
              <a:rPr lang="en-US" sz="2100" dirty="0">
                <a:solidFill>
                  <a:schemeClr val="dk1"/>
                </a:solidFill>
              </a:rPr>
              <a:t> </a:t>
            </a:r>
            <a:r>
              <a:rPr lang="en-US" sz="2100" dirty="0" err="1">
                <a:solidFill>
                  <a:schemeClr val="dk1"/>
                </a:solidFill>
              </a:rPr>
              <a:t>najmanje</a:t>
            </a:r>
            <a:r>
              <a:rPr lang="en-US" sz="2100" dirty="0">
                <a:solidFill>
                  <a:schemeClr val="dk1"/>
                </a:solidFill>
              </a:rPr>
              <a:t> tri </a:t>
            </a:r>
            <a:r>
              <a:rPr lang="en-US" sz="2100" dirty="0" err="1">
                <a:solidFill>
                  <a:schemeClr val="dk1"/>
                </a:solidFill>
              </a:rPr>
              <a:t>faktora</a:t>
            </a:r>
            <a:r>
              <a:rPr lang="en-US" sz="2100" dirty="0">
                <a:solidFill>
                  <a:schemeClr val="dk1"/>
                </a:solidFill>
              </a:rPr>
              <a:t>.</a:t>
            </a:r>
            <a:endParaRPr sz="2100" dirty="0"/>
          </a:p>
          <a:p>
            <a:pPr marL="342900" lvl="0" indent="-342900" algn="l" rtl="0">
              <a:lnSpc>
                <a:spcPct val="110000"/>
              </a:lnSpc>
              <a:spcBef>
                <a:spcPts val="1000"/>
              </a:spcBef>
              <a:spcAft>
                <a:spcPts val="1500"/>
              </a:spcAft>
              <a:buClr>
                <a:schemeClr val="dk1"/>
              </a:buClr>
              <a:buSzPts val="1800"/>
              <a:buFont typeface="+mj-lt"/>
              <a:buAutoNum type="arabicPeriod"/>
            </a:pPr>
            <a:r>
              <a:rPr lang="en-US" sz="2100" dirty="0" err="1" smtClean="0">
                <a:solidFill>
                  <a:schemeClr val="dk1"/>
                </a:solidFill>
              </a:rPr>
              <a:t>Kako</a:t>
            </a:r>
            <a:r>
              <a:rPr lang="en-US" sz="2100" dirty="0" smtClean="0">
                <a:solidFill>
                  <a:schemeClr val="dk1"/>
                </a:solidFill>
              </a:rPr>
              <a:t> </a:t>
            </a:r>
            <a:r>
              <a:rPr lang="en-US" sz="2100" dirty="0" err="1">
                <a:solidFill>
                  <a:schemeClr val="dk1"/>
                </a:solidFill>
              </a:rPr>
              <a:t>promene</a:t>
            </a:r>
            <a:r>
              <a:rPr lang="en-US" sz="2100" dirty="0">
                <a:solidFill>
                  <a:schemeClr val="dk1"/>
                </a:solidFill>
              </a:rPr>
              <a:t> temperature </a:t>
            </a:r>
            <a:r>
              <a:rPr lang="en-US" sz="2100" dirty="0" err="1">
                <a:solidFill>
                  <a:schemeClr val="dk1"/>
                </a:solidFill>
              </a:rPr>
              <a:t>vazduha</a:t>
            </a:r>
            <a:r>
              <a:rPr lang="en-US" sz="2100" dirty="0">
                <a:solidFill>
                  <a:schemeClr val="dk1"/>
                </a:solidFill>
              </a:rPr>
              <a:t> </a:t>
            </a:r>
            <a:r>
              <a:rPr lang="en-US" sz="2100" dirty="0" err="1">
                <a:solidFill>
                  <a:schemeClr val="dk1"/>
                </a:solidFill>
              </a:rPr>
              <a:t>utiču</a:t>
            </a:r>
            <a:r>
              <a:rPr lang="en-US" sz="2100" dirty="0">
                <a:solidFill>
                  <a:schemeClr val="dk1"/>
                </a:solidFill>
              </a:rPr>
              <a:t> </a:t>
            </a:r>
            <a:r>
              <a:rPr lang="en-US" sz="2100" dirty="0" err="1">
                <a:solidFill>
                  <a:schemeClr val="dk1"/>
                </a:solidFill>
              </a:rPr>
              <a:t>na</a:t>
            </a:r>
            <a:r>
              <a:rPr lang="en-US" sz="2100" dirty="0">
                <a:solidFill>
                  <a:schemeClr val="dk1"/>
                </a:solidFill>
              </a:rPr>
              <a:t> KVB?</a:t>
            </a:r>
            <a:endParaRPr sz="2100" dirty="0"/>
          </a:p>
          <a:p>
            <a:pPr marL="342900" lvl="0" indent="-342900" algn="l" rtl="0">
              <a:lnSpc>
                <a:spcPct val="110000"/>
              </a:lnSpc>
              <a:spcBef>
                <a:spcPts val="1000"/>
              </a:spcBef>
              <a:spcAft>
                <a:spcPts val="1500"/>
              </a:spcAft>
              <a:buClr>
                <a:schemeClr val="dk1"/>
              </a:buClr>
              <a:buSzPts val="1800"/>
              <a:buFont typeface="+mj-lt"/>
              <a:buAutoNum type="arabicPeriod"/>
            </a:pPr>
            <a:r>
              <a:rPr lang="en-US" sz="2100" dirty="0" err="1" smtClean="0">
                <a:solidFill>
                  <a:schemeClr val="dk1"/>
                </a:solidFill>
              </a:rPr>
              <a:t>Kako</a:t>
            </a:r>
            <a:r>
              <a:rPr lang="en-US" sz="2100" dirty="0" smtClean="0">
                <a:solidFill>
                  <a:schemeClr val="dk1"/>
                </a:solidFill>
              </a:rPr>
              <a:t> </a:t>
            </a:r>
            <a:r>
              <a:rPr lang="en-US" sz="2100" dirty="0" err="1">
                <a:solidFill>
                  <a:schemeClr val="dk1"/>
                </a:solidFill>
              </a:rPr>
              <a:t>zagađenje</a:t>
            </a:r>
            <a:r>
              <a:rPr lang="en-US" sz="2100" dirty="0">
                <a:solidFill>
                  <a:schemeClr val="dk1"/>
                </a:solidFill>
              </a:rPr>
              <a:t> </a:t>
            </a:r>
            <a:r>
              <a:rPr lang="en-US" sz="2100" dirty="0" err="1">
                <a:solidFill>
                  <a:schemeClr val="dk1"/>
                </a:solidFill>
              </a:rPr>
              <a:t>vazduha</a:t>
            </a:r>
            <a:r>
              <a:rPr lang="en-US" sz="2100" dirty="0">
                <a:solidFill>
                  <a:schemeClr val="dk1"/>
                </a:solidFill>
              </a:rPr>
              <a:t> </a:t>
            </a:r>
            <a:r>
              <a:rPr lang="en-US" sz="2100" dirty="0" err="1">
                <a:solidFill>
                  <a:schemeClr val="dk1"/>
                </a:solidFill>
              </a:rPr>
              <a:t>utiče</a:t>
            </a:r>
            <a:r>
              <a:rPr lang="en-US" sz="2100" dirty="0">
                <a:solidFill>
                  <a:schemeClr val="dk1"/>
                </a:solidFill>
              </a:rPr>
              <a:t> </a:t>
            </a:r>
            <a:r>
              <a:rPr lang="en-US" sz="2100" dirty="0" err="1">
                <a:solidFill>
                  <a:schemeClr val="dk1"/>
                </a:solidFill>
              </a:rPr>
              <a:t>na</a:t>
            </a:r>
            <a:r>
              <a:rPr lang="en-US" sz="2100" dirty="0">
                <a:solidFill>
                  <a:schemeClr val="dk1"/>
                </a:solidFill>
              </a:rPr>
              <a:t> KVB?</a:t>
            </a:r>
            <a:endParaRPr sz="2100" dirty="0"/>
          </a:p>
          <a:p>
            <a:pPr marL="342900" lvl="0" indent="-342900" algn="l" rtl="0">
              <a:lnSpc>
                <a:spcPct val="110000"/>
              </a:lnSpc>
              <a:spcBef>
                <a:spcPts val="1000"/>
              </a:spcBef>
              <a:spcAft>
                <a:spcPts val="1500"/>
              </a:spcAft>
              <a:buClr>
                <a:schemeClr val="dk1"/>
              </a:buClr>
              <a:buSzPts val="1800"/>
              <a:buFont typeface="+mj-lt"/>
              <a:buAutoNum type="arabicPeriod"/>
            </a:pPr>
            <a:r>
              <a:rPr lang="en-US" sz="2100" dirty="0" err="1" smtClean="0">
                <a:solidFill>
                  <a:schemeClr val="dk1"/>
                </a:solidFill>
              </a:rPr>
              <a:t>Koje</a:t>
            </a:r>
            <a:r>
              <a:rPr lang="en-US" sz="2100" dirty="0" smtClean="0">
                <a:solidFill>
                  <a:schemeClr val="dk1"/>
                </a:solidFill>
              </a:rPr>
              <a:t> </a:t>
            </a:r>
            <a:r>
              <a:rPr lang="en-US" sz="2100" dirty="0" err="1">
                <a:solidFill>
                  <a:schemeClr val="dk1"/>
                </a:solidFill>
              </a:rPr>
              <a:t>su</a:t>
            </a:r>
            <a:r>
              <a:rPr lang="en-US" sz="2100" dirty="0">
                <a:solidFill>
                  <a:schemeClr val="dk1"/>
                </a:solidFill>
              </a:rPr>
              <a:t> </a:t>
            </a:r>
            <a:r>
              <a:rPr lang="en-US" sz="2100" dirty="0" err="1">
                <a:solidFill>
                  <a:schemeClr val="dk1"/>
                </a:solidFill>
              </a:rPr>
              <a:t>podpopulacije</a:t>
            </a:r>
            <a:r>
              <a:rPr lang="en-US" sz="2100" dirty="0">
                <a:solidFill>
                  <a:schemeClr val="dk1"/>
                </a:solidFill>
              </a:rPr>
              <a:t> </a:t>
            </a:r>
            <a:r>
              <a:rPr lang="en-US" sz="2100" dirty="0" err="1">
                <a:solidFill>
                  <a:schemeClr val="dk1"/>
                </a:solidFill>
              </a:rPr>
              <a:t>osetljive</a:t>
            </a:r>
            <a:r>
              <a:rPr lang="en-US" sz="2100" dirty="0">
                <a:solidFill>
                  <a:schemeClr val="dk1"/>
                </a:solidFill>
              </a:rPr>
              <a:t> </a:t>
            </a:r>
            <a:r>
              <a:rPr lang="en-US" sz="2100" dirty="0" err="1">
                <a:solidFill>
                  <a:schemeClr val="dk1"/>
                </a:solidFill>
              </a:rPr>
              <a:t>na</a:t>
            </a:r>
            <a:r>
              <a:rPr lang="en-US" sz="2100" dirty="0">
                <a:solidFill>
                  <a:schemeClr val="dk1"/>
                </a:solidFill>
              </a:rPr>
              <a:t> </a:t>
            </a:r>
            <a:r>
              <a:rPr lang="en-US" sz="2100" dirty="0" err="1">
                <a:solidFill>
                  <a:schemeClr val="dk1"/>
                </a:solidFill>
              </a:rPr>
              <a:t>uticaje</a:t>
            </a:r>
            <a:r>
              <a:rPr lang="en-US" sz="2100" dirty="0">
                <a:solidFill>
                  <a:schemeClr val="dk1"/>
                </a:solidFill>
              </a:rPr>
              <a:t> </a:t>
            </a:r>
            <a:r>
              <a:rPr lang="en-US" sz="2100" dirty="0" err="1">
                <a:solidFill>
                  <a:schemeClr val="dk1"/>
                </a:solidFill>
              </a:rPr>
              <a:t>klimatskih</a:t>
            </a:r>
            <a:r>
              <a:rPr lang="en-US" sz="2100" dirty="0">
                <a:solidFill>
                  <a:schemeClr val="dk1"/>
                </a:solidFill>
              </a:rPr>
              <a:t> </a:t>
            </a:r>
            <a:r>
              <a:rPr lang="en-US" sz="2100" dirty="0" err="1">
                <a:solidFill>
                  <a:schemeClr val="dk1"/>
                </a:solidFill>
              </a:rPr>
              <a:t>promena</a:t>
            </a:r>
            <a:r>
              <a:rPr lang="en-US" sz="2100" dirty="0">
                <a:solidFill>
                  <a:schemeClr val="dk1"/>
                </a:solidFill>
              </a:rPr>
              <a:t> </a:t>
            </a:r>
            <a:r>
              <a:rPr lang="en-US" sz="2100" dirty="0" err="1">
                <a:solidFill>
                  <a:schemeClr val="dk1"/>
                </a:solidFill>
              </a:rPr>
              <a:t>na</a:t>
            </a:r>
            <a:r>
              <a:rPr lang="en-US" sz="2100" dirty="0">
                <a:solidFill>
                  <a:schemeClr val="dk1"/>
                </a:solidFill>
              </a:rPr>
              <a:t> KVB?</a:t>
            </a:r>
            <a:endParaRPr sz="2100" dirty="0"/>
          </a:p>
          <a:p>
            <a:pPr marL="342900" lvl="0" indent="-342900" algn="l" rtl="0">
              <a:lnSpc>
                <a:spcPct val="110000"/>
              </a:lnSpc>
              <a:spcBef>
                <a:spcPts val="1000"/>
              </a:spcBef>
              <a:spcAft>
                <a:spcPts val="1500"/>
              </a:spcAft>
              <a:buClr>
                <a:schemeClr val="dk1"/>
              </a:buClr>
              <a:buSzPts val="1800"/>
              <a:buFont typeface="+mj-lt"/>
              <a:buAutoNum type="arabicPeriod"/>
            </a:pPr>
            <a:r>
              <a:rPr lang="en-US" sz="2100" dirty="0" err="1" smtClean="0">
                <a:solidFill>
                  <a:schemeClr val="dk1"/>
                </a:solidFill>
              </a:rPr>
              <a:t>Kako</a:t>
            </a:r>
            <a:r>
              <a:rPr lang="en-US" sz="2100" dirty="0" smtClean="0">
                <a:solidFill>
                  <a:schemeClr val="dk1"/>
                </a:solidFill>
              </a:rPr>
              <a:t> </a:t>
            </a:r>
            <a:r>
              <a:rPr lang="en-US" sz="2100" dirty="0" err="1">
                <a:solidFill>
                  <a:schemeClr val="dk1"/>
                </a:solidFill>
              </a:rPr>
              <a:t>ublažiti</a:t>
            </a:r>
            <a:r>
              <a:rPr lang="en-US" sz="2100" dirty="0">
                <a:solidFill>
                  <a:schemeClr val="dk1"/>
                </a:solidFill>
              </a:rPr>
              <a:t> </a:t>
            </a:r>
            <a:r>
              <a:rPr lang="en-US" sz="2100" dirty="0" err="1">
                <a:solidFill>
                  <a:schemeClr val="dk1"/>
                </a:solidFill>
              </a:rPr>
              <a:t>uticaje</a:t>
            </a:r>
            <a:r>
              <a:rPr lang="en-US" sz="2100" dirty="0">
                <a:solidFill>
                  <a:schemeClr val="dk1"/>
                </a:solidFill>
              </a:rPr>
              <a:t> </a:t>
            </a:r>
            <a:r>
              <a:rPr lang="en-US" sz="2100" dirty="0" err="1">
                <a:solidFill>
                  <a:schemeClr val="dk1"/>
                </a:solidFill>
              </a:rPr>
              <a:t>na</a:t>
            </a:r>
            <a:r>
              <a:rPr lang="en-US" sz="2100" dirty="0">
                <a:solidFill>
                  <a:schemeClr val="dk1"/>
                </a:solidFill>
              </a:rPr>
              <a:t> KVB </a:t>
            </a:r>
            <a:r>
              <a:rPr lang="en-US" sz="2100" dirty="0" err="1">
                <a:solidFill>
                  <a:schemeClr val="dk1"/>
                </a:solidFill>
              </a:rPr>
              <a:t>povezane</a:t>
            </a:r>
            <a:r>
              <a:rPr lang="en-US" sz="2100" dirty="0">
                <a:solidFill>
                  <a:schemeClr val="dk1"/>
                </a:solidFill>
              </a:rPr>
              <a:t> </a:t>
            </a:r>
            <a:r>
              <a:rPr lang="en-US" sz="2100" dirty="0" err="1">
                <a:solidFill>
                  <a:schemeClr val="dk1"/>
                </a:solidFill>
              </a:rPr>
              <a:t>sa</a:t>
            </a:r>
            <a:r>
              <a:rPr lang="en-US" sz="2100" dirty="0">
                <a:solidFill>
                  <a:schemeClr val="dk1"/>
                </a:solidFill>
              </a:rPr>
              <a:t> </a:t>
            </a:r>
            <a:r>
              <a:rPr lang="en-US" sz="2100" dirty="0" err="1">
                <a:solidFill>
                  <a:schemeClr val="dk1"/>
                </a:solidFill>
              </a:rPr>
              <a:t>klimatskim</a:t>
            </a:r>
            <a:r>
              <a:rPr lang="en-US" sz="2100" dirty="0">
                <a:solidFill>
                  <a:schemeClr val="dk1"/>
                </a:solidFill>
              </a:rPr>
              <a:t> </a:t>
            </a:r>
            <a:r>
              <a:rPr lang="en-US" sz="2100" dirty="0" err="1">
                <a:solidFill>
                  <a:schemeClr val="dk1"/>
                </a:solidFill>
              </a:rPr>
              <a:t>promenama</a:t>
            </a:r>
            <a:r>
              <a:rPr lang="en-US" sz="2100" dirty="0">
                <a:solidFill>
                  <a:schemeClr val="dk1"/>
                </a:solidFill>
              </a:rPr>
              <a:t>? </a:t>
            </a:r>
            <a:r>
              <a:rPr lang="en-US" sz="2100" dirty="0" err="1">
                <a:solidFill>
                  <a:schemeClr val="dk1"/>
                </a:solidFill>
              </a:rPr>
              <a:t>Navedite</a:t>
            </a:r>
            <a:r>
              <a:rPr lang="en-US" sz="2100" dirty="0">
                <a:solidFill>
                  <a:schemeClr val="dk1"/>
                </a:solidFill>
              </a:rPr>
              <a:t> </a:t>
            </a:r>
            <a:r>
              <a:rPr lang="en-US" sz="2100" dirty="0" err="1">
                <a:solidFill>
                  <a:schemeClr val="dk1"/>
                </a:solidFill>
              </a:rPr>
              <a:t>najmanje</a:t>
            </a:r>
            <a:r>
              <a:rPr lang="en-US" sz="2100" dirty="0">
                <a:solidFill>
                  <a:schemeClr val="dk1"/>
                </a:solidFill>
              </a:rPr>
              <a:t> tri </a:t>
            </a:r>
            <a:r>
              <a:rPr lang="en-US" sz="2100" dirty="0" err="1">
                <a:solidFill>
                  <a:schemeClr val="dk1"/>
                </a:solidFill>
              </a:rPr>
              <a:t>primera</a:t>
            </a:r>
            <a:r>
              <a:rPr lang="en-US" sz="2100" dirty="0">
                <a:solidFill>
                  <a:schemeClr val="dk1"/>
                </a:solidFill>
              </a:rPr>
              <a:t>.</a:t>
            </a:r>
            <a:endParaRPr sz="2100" dirty="0"/>
          </a:p>
          <a:p>
            <a:pPr marL="342900" lvl="0" indent="-342900" algn="l" rtl="0">
              <a:lnSpc>
                <a:spcPct val="110000"/>
              </a:lnSpc>
              <a:spcBef>
                <a:spcPts val="1000"/>
              </a:spcBef>
              <a:spcAft>
                <a:spcPts val="1500"/>
              </a:spcAft>
              <a:buClr>
                <a:schemeClr val="dk1"/>
              </a:buClr>
              <a:buSzPts val="1800"/>
              <a:buFont typeface="+mj-lt"/>
              <a:buAutoNum type="arabicPeriod"/>
            </a:pPr>
            <a:r>
              <a:rPr lang="en-US" sz="2100" dirty="0" err="1" smtClean="0">
                <a:solidFill>
                  <a:schemeClr val="dk1"/>
                </a:solidFill>
              </a:rPr>
              <a:t>Kako</a:t>
            </a:r>
            <a:r>
              <a:rPr lang="en-US" sz="2100" dirty="0" smtClean="0">
                <a:solidFill>
                  <a:schemeClr val="dk1"/>
                </a:solidFill>
              </a:rPr>
              <a:t> </a:t>
            </a:r>
            <a:r>
              <a:rPr lang="en-US" sz="2100" dirty="0" err="1">
                <a:solidFill>
                  <a:schemeClr val="dk1"/>
                </a:solidFill>
              </a:rPr>
              <a:t>lekari</a:t>
            </a:r>
            <a:r>
              <a:rPr lang="en-US" sz="2100" dirty="0">
                <a:solidFill>
                  <a:schemeClr val="dk1"/>
                </a:solidFill>
              </a:rPr>
              <a:t> </a:t>
            </a:r>
            <a:r>
              <a:rPr lang="en-US" sz="2100" dirty="0" err="1">
                <a:solidFill>
                  <a:schemeClr val="dk1"/>
                </a:solidFill>
              </a:rPr>
              <a:t>mogu</a:t>
            </a:r>
            <a:r>
              <a:rPr lang="en-US" sz="2100" dirty="0">
                <a:solidFill>
                  <a:schemeClr val="dk1"/>
                </a:solidFill>
              </a:rPr>
              <a:t> da </a:t>
            </a:r>
            <a:r>
              <a:rPr lang="en-US" sz="2100" dirty="0" err="1">
                <a:solidFill>
                  <a:schemeClr val="dk1"/>
                </a:solidFill>
              </a:rPr>
              <a:t>uključe</a:t>
            </a:r>
            <a:r>
              <a:rPr lang="en-US" sz="2100" dirty="0">
                <a:solidFill>
                  <a:schemeClr val="dk1"/>
                </a:solidFill>
              </a:rPr>
              <a:t> </a:t>
            </a:r>
            <a:r>
              <a:rPr lang="en-US" sz="2100" dirty="0" err="1">
                <a:solidFill>
                  <a:schemeClr val="dk1"/>
                </a:solidFill>
              </a:rPr>
              <a:t>znanje</a:t>
            </a:r>
            <a:r>
              <a:rPr lang="en-US" sz="2100" dirty="0">
                <a:solidFill>
                  <a:schemeClr val="dk1"/>
                </a:solidFill>
              </a:rPr>
              <a:t> o </a:t>
            </a:r>
            <a:r>
              <a:rPr lang="en-US" sz="2100" dirty="0" err="1">
                <a:solidFill>
                  <a:schemeClr val="dk1"/>
                </a:solidFill>
              </a:rPr>
              <a:t>klimatskim</a:t>
            </a:r>
            <a:r>
              <a:rPr lang="en-US" sz="2100" dirty="0">
                <a:solidFill>
                  <a:schemeClr val="dk1"/>
                </a:solidFill>
              </a:rPr>
              <a:t> </a:t>
            </a:r>
            <a:r>
              <a:rPr lang="en-US" sz="2100" dirty="0" err="1">
                <a:solidFill>
                  <a:schemeClr val="dk1"/>
                </a:solidFill>
              </a:rPr>
              <a:t>promenama</a:t>
            </a:r>
            <a:r>
              <a:rPr lang="en-US" sz="2100" dirty="0">
                <a:solidFill>
                  <a:schemeClr val="dk1"/>
                </a:solidFill>
              </a:rPr>
              <a:t> u </a:t>
            </a:r>
            <a:r>
              <a:rPr lang="en-US" sz="2100" dirty="0" err="1">
                <a:solidFill>
                  <a:schemeClr val="dk1"/>
                </a:solidFill>
              </a:rPr>
              <a:t>svoju</a:t>
            </a:r>
            <a:r>
              <a:rPr lang="en-US" sz="2100" dirty="0">
                <a:solidFill>
                  <a:schemeClr val="dk1"/>
                </a:solidFill>
              </a:rPr>
              <a:t> </a:t>
            </a:r>
            <a:r>
              <a:rPr lang="en-US" sz="2100" dirty="0" err="1">
                <a:solidFill>
                  <a:schemeClr val="dk1"/>
                </a:solidFill>
              </a:rPr>
              <a:t>medicinsku</a:t>
            </a:r>
            <a:r>
              <a:rPr lang="en-US" sz="2100" dirty="0">
                <a:solidFill>
                  <a:schemeClr val="dk1"/>
                </a:solidFill>
              </a:rPr>
              <a:t> </a:t>
            </a:r>
            <a:r>
              <a:rPr lang="en-US" sz="2100" dirty="0" err="1">
                <a:solidFill>
                  <a:schemeClr val="dk1"/>
                </a:solidFill>
              </a:rPr>
              <a:t>praksu</a:t>
            </a:r>
            <a:r>
              <a:rPr lang="en-US" sz="2100" dirty="0">
                <a:solidFill>
                  <a:schemeClr val="dk1"/>
                </a:solidFill>
              </a:rPr>
              <a:t>?</a:t>
            </a:r>
            <a:endParaRPr sz="2100" dirty="0"/>
          </a:p>
          <a:p>
            <a:pPr marL="0" lvl="0" indent="0" algn="l" rtl="0">
              <a:lnSpc>
                <a:spcPct val="90000"/>
              </a:lnSpc>
              <a:spcBef>
                <a:spcPts val="1000"/>
              </a:spcBef>
              <a:spcAft>
                <a:spcPts val="0"/>
              </a:spcAft>
              <a:buClr>
                <a:srgbClr val="7F7F7F"/>
              </a:buClr>
              <a:buSzPts val="1800"/>
              <a:buNone/>
            </a:pPr>
            <a:endParaRPr sz="2000" dirty="0">
              <a:solidFill>
                <a:schemeClr val="dk1"/>
              </a:solidFill>
            </a:endParaRPr>
          </a:p>
        </p:txBody>
      </p:sp>
    </p:spTree>
    <p:extLst>
      <p:ext uri="{BB962C8B-B14F-4D97-AF65-F5344CB8AC3E}">
        <p14:creationId xmlns:p14="http://schemas.microsoft.com/office/powerpoint/2010/main" val="23176086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48"/>
          <p:cNvSpPr txBox="1">
            <a:spLocks noGrp="1"/>
          </p:cNvSpPr>
          <p:nvPr>
            <p:ph type="title"/>
          </p:nvPr>
        </p:nvSpPr>
        <p:spPr>
          <a:xfrm>
            <a:off x="192505" y="153009"/>
            <a:ext cx="11896826" cy="549635"/>
          </a:xfrm>
          <a:prstGeom prst="rect">
            <a:avLst/>
          </a:prstGeom>
          <a:noFill/>
          <a:ln>
            <a:noFill/>
          </a:ln>
        </p:spPr>
        <p:txBody>
          <a:bodyPr spcFirstLastPara="1" wrap="square" lIns="91425" tIns="45700" rIns="91425" bIns="45700" anchor="ctr" anchorCtr="0">
            <a:normAutofit fontScale="90000"/>
          </a:bodyPr>
          <a:lstStyle/>
          <a:p>
            <a:pPr lvl="0">
              <a:spcBef>
                <a:spcPts val="0"/>
              </a:spcBef>
              <a:buClr>
                <a:schemeClr val="dk1"/>
              </a:buClr>
              <a:buSzPct val="100000"/>
            </a:pPr>
            <a:r>
              <a:rPr lang="hu-HU" b="1" dirty="0" err="1">
                <a:solidFill>
                  <a:schemeClr val="tx1"/>
                </a:solidFill>
              </a:rPr>
              <a:t>Preporučeno</a:t>
            </a:r>
            <a:r>
              <a:rPr lang="hu-HU" b="1" dirty="0">
                <a:solidFill>
                  <a:schemeClr val="tx1"/>
                </a:solidFill>
              </a:rPr>
              <a:t> </a:t>
            </a:r>
            <a:r>
              <a:rPr lang="hu-HU" b="1" dirty="0" err="1">
                <a:solidFill>
                  <a:schemeClr val="tx1"/>
                </a:solidFill>
              </a:rPr>
              <a:t>čitanje</a:t>
            </a:r>
            <a:endParaRPr b="1" dirty="0">
              <a:solidFill>
                <a:schemeClr val="tx1"/>
              </a:solidFill>
            </a:endParaRPr>
          </a:p>
        </p:txBody>
      </p:sp>
      <p:sp>
        <p:nvSpPr>
          <p:cNvPr id="555" name="Google Shape;555;p48"/>
          <p:cNvSpPr txBox="1">
            <a:spLocks noGrp="1"/>
          </p:cNvSpPr>
          <p:nvPr>
            <p:ph type="body" idx="1"/>
          </p:nvPr>
        </p:nvSpPr>
        <p:spPr>
          <a:xfrm>
            <a:off x="491706" y="1509623"/>
            <a:ext cx="11404120" cy="4796049"/>
          </a:xfrm>
          <a:prstGeom prst="rect">
            <a:avLst/>
          </a:prstGeom>
          <a:noFill/>
          <a:ln>
            <a:noFill/>
          </a:ln>
        </p:spPr>
        <p:txBody>
          <a:bodyPr spcFirstLastPara="1" wrap="square" lIns="91425" tIns="45700" rIns="91425" bIns="45700" anchor="t" anchorCtr="0">
            <a:normAutofit/>
          </a:bodyPr>
          <a:lstStyle/>
          <a:p>
            <a:pPr marL="457200" lvl="0" indent="-457200" algn="just" rtl="0">
              <a:lnSpc>
                <a:spcPct val="110000"/>
              </a:lnSpc>
              <a:spcBef>
                <a:spcPts val="1000"/>
              </a:spcBef>
              <a:spcAft>
                <a:spcPts val="1500"/>
              </a:spcAft>
              <a:buClr>
                <a:srgbClr val="000000"/>
              </a:buClr>
              <a:buSzPts val="2000"/>
              <a:buFont typeface="Arial"/>
              <a:buAutoNum type="arabicParenR"/>
            </a:pPr>
            <a:r>
              <a:rPr lang="en-US" sz="2000" dirty="0" err="1" smtClean="0">
                <a:solidFill>
                  <a:srgbClr val="000000"/>
                </a:solidFill>
              </a:rPr>
              <a:t>Khraishah</a:t>
            </a:r>
            <a:r>
              <a:rPr lang="en-US" sz="2000" dirty="0">
                <a:solidFill>
                  <a:srgbClr val="000000"/>
                </a:solidFill>
              </a:rPr>
              <a:t>, H., </a:t>
            </a:r>
            <a:r>
              <a:rPr lang="en-US" sz="2000" dirty="0" err="1">
                <a:solidFill>
                  <a:srgbClr val="000000"/>
                </a:solidFill>
              </a:rPr>
              <a:t>Alahmad</a:t>
            </a:r>
            <a:r>
              <a:rPr lang="en-US" sz="2000" dirty="0">
                <a:solidFill>
                  <a:srgbClr val="000000"/>
                </a:solidFill>
              </a:rPr>
              <a:t>, B., </a:t>
            </a:r>
            <a:r>
              <a:rPr lang="en-US" sz="2000" dirty="0" err="1">
                <a:solidFill>
                  <a:srgbClr val="000000"/>
                </a:solidFill>
              </a:rPr>
              <a:t>Ostergard</a:t>
            </a:r>
            <a:r>
              <a:rPr lang="en-US" sz="2000" dirty="0">
                <a:solidFill>
                  <a:srgbClr val="000000"/>
                </a:solidFill>
              </a:rPr>
              <a:t>, R.L., </a:t>
            </a:r>
            <a:r>
              <a:rPr lang="en-US" sz="2000" dirty="0" err="1">
                <a:solidFill>
                  <a:srgbClr val="000000"/>
                </a:solidFill>
              </a:rPr>
              <a:t>AlAshqar</a:t>
            </a:r>
            <a:r>
              <a:rPr lang="en-US" sz="2000" dirty="0">
                <a:solidFill>
                  <a:srgbClr val="000000"/>
                </a:solidFill>
              </a:rPr>
              <a:t>, A., </a:t>
            </a:r>
            <a:r>
              <a:rPr lang="en-US" sz="2000" dirty="0" err="1">
                <a:solidFill>
                  <a:srgbClr val="000000"/>
                </a:solidFill>
              </a:rPr>
              <a:t>Albaghdadi</a:t>
            </a:r>
            <a:r>
              <a:rPr lang="en-US" sz="2000" dirty="0">
                <a:solidFill>
                  <a:srgbClr val="000000"/>
                </a:solidFill>
              </a:rPr>
              <a:t>, M., </a:t>
            </a:r>
            <a:r>
              <a:rPr lang="en-US" sz="2000" dirty="0" err="1">
                <a:solidFill>
                  <a:srgbClr val="000000"/>
                </a:solidFill>
              </a:rPr>
              <a:t>Vellanki</a:t>
            </a:r>
            <a:r>
              <a:rPr lang="en-US" sz="2000" dirty="0">
                <a:solidFill>
                  <a:srgbClr val="000000"/>
                </a:solidFill>
              </a:rPr>
              <a:t>, N., Chowdhury, M.M., Al-</a:t>
            </a:r>
            <a:r>
              <a:rPr lang="en-US" sz="2000" dirty="0" err="1">
                <a:solidFill>
                  <a:srgbClr val="000000"/>
                </a:solidFill>
              </a:rPr>
              <a:t>Kindi</a:t>
            </a:r>
            <a:r>
              <a:rPr lang="en-US" sz="2000" dirty="0">
                <a:solidFill>
                  <a:srgbClr val="000000"/>
                </a:solidFill>
              </a:rPr>
              <a:t>, S.G., </a:t>
            </a:r>
            <a:r>
              <a:rPr lang="en-US" sz="2000" dirty="0" err="1">
                <a:solidFill>
                  <a:srgbClr val="000000"/>
                </a:solidFill>
              </a:rPr>
              <a:t>Zanobetti</a:t>
            </a:r>
            <a:r>
              <a:rPr lang="en-US" sz="2000" dirty="0">
                <a:solidFill>
                  <a:srgbClr val="000000"/>
                </a:solidFill>
              </a:rPr>
              <a:t>, A., </a:t>
            </a:r>
            <a:r>
              <a:rPr lang="en-US" sz="2000" dirty="0" err="1">
                <a:solidFill>
                  <a:srgbClr val="000000"/>
                </a:solidFill>
              </a:rPr>
              <a:t>Gasparrini</a:t>
            </a:r>
            <a:r>
              <a:rPr lang="en-US" sz="2000" dirty="0">
                <a:solidFill>
                  <a:srgbClr val="000000"/>
                </a:solidFill>
              </a:rPr>
              <a:t>, A. and </a:t>
            </a:r>
            <a:r>
              <a:rPr lang="en-US" sz="2000" dirty="0" err="1">
                <a:solidFill>
                  <a:srgbClr val="000000"/>
                </a:solidFill>
              </a:rPr>
              <a:t>Rajagopalan</a:t>
            </a:r>
            <a:r>
              <a:rPr lang="en-US" sz="2000" dirty="0">
                <a:solidFill>
                  <a:srgbClr val="000000"/>
                </a:solidFill>
              </a:rPr>
              <a:t>, S., 2022. Climate change and cardiovascular disease: implications for global health. Nature Reviews Cardiology, pp.1-15.</a:t>
            </a:r>
            <a:endParaRPr sz="2000" dirty="0"/>
          </a:p>
          <a:p>
            <a:pPr marL="457200" lvl="0" indent="-457200" algn="just" rtl="0">
              <a:lnSpc>
                <a:spcPct val="110000"/>
              </a:lnSpc>
              <a:spcBef>
                <a:spcPts val="1000"/>
              </a:spcBef>
              <a:spcAft>
                <a:spcPts val="1500"/>
              </a:spcAft>
              <a:buClr>
                <a:srgbClr val="000000"/>
              </a:buClr>
              <a:buSzPts val="2000"/>
              <a:buFont typeface="Arial"/>
              <a:buAutoNum type="arabicParenR"/>
            </a:pPr>
            <a:r>
              <a:rPr lang="en-US" sz="2000" dirty="0" err="1">
                <a:solidFill>
                  <a:srgbClr val="000000"/>
                </a:solidFill>
              </a:rPr>
              <a:t>Khraishah</a:t>
            </a:r>
            <a:r>
              <a:rPr lang="en-US" sz="2000" dirty="0">
                <a:solidFill>
                  <a:srgbClr val="000000"/>
                </a:solidFill>
              </a:rPr>
              <a:t> H, </a:t>
            </a:r>
            <a:r>
              <a:rPr lang="en-US" sz="2000" dirty="0" err="1">
                <a:solidFill>
                  <a:srgbClr val="000000"/>
                </a:solidFill>
              </a:rPr>
              <a:t>Ganatra</a:t>
            </a:r>
            <a:r>
              <a:rPr lang="en-US" sz="2000" dirty="0">
                <a:solidFill>
                  <a:srgbClr val="000000"/>
                </a:solidFill>
              </a:rPr>
              <a:t> S, Al-</a:t>
            </a:r>
            <a:r>
              <a:rPr lang="en-US" sz="2000" dirty="0" err="1">
                <a:solidFill>
                  <a:srgbClr val="000000"/>
                </a:solidFill>
              </a:rPr>
              <a:t>Kindi</a:t>
            </a:r>
            <a:r>
              <a:rPr lang="en-US" sz="2000" dirty="0">
                <a:solidFill>
                  <a:srgbClr val="000000"/>
                </a:solidFill>
              </a:rPr>
              <a:t> S, et al. Climate Change, Environmental Pollution, and the Role of Cardiologists of the Future. J Am </a:t>
            </a:r>
            <a:r>
              <a:rPr lang="en-US" sz="2000" dirty="0" err="1">
                <a:solidFill>
                  <a:srgbClr val="000000"/>
                </a:solidFill>
              </a:rPr>
              <a:t>Coll</a:t>
            </a:r>
            <a:r>
              <a:rPr lang="en-US" sz="2000" dirty="0">
                <a:solidFill>
                  <a:srgbClr val="000000"/>
                </a:solidFill>
              </a:rPr>
              <a:t> </a:t>
            </a:r>
            <a:r>
              <a:rPr lang="en-US" sz="2000" dirty="0" err="1">
                <a:solidFill>
                  <a:srgbClr val="000000"/>
                </a:solidFill>
              </a:rPr>
              <a:t>Cardiol</a:t>
            </a:r>
            <a:r>
              <a:rPr lang="en-US" sz="2000" dirty="0">
                <a:solidFill>
                  <a:srgbClr val="000000"/>
                </a:solidFill>
              </a:rPr>
              <a:t>. 2023 Mar, 81 (11) 1127–1132.</a:t>
            </a:r>
            <a:endParaRPr sz="2000" dirty="0">
              <a:solidFill>
                <a:srgbClr val="000000"/>
              </a:solidFill>
            </a:endParaRPr>
          </a:p>
          <a:p>
            <a:pPr marL="457200" lvl="0" indent="-457200" algn="just" rtl="0">
              <a:lnSpc>
                <a:spcPct val="110000"/>
              </a:lnSpc>
              <a:spcBef>
                <a:spcPts val="1000"/>
              </a:spcBef>
              <a:spcAft>
                <a:spcPts val="1500"/>
              </a:spcAft>
              <a:buClr>
                <a:srgbClr val="000000"/>
              </a:buClr>
              <a:buSzPts val="2000"/>
              <a:buFont typeface="Arial"/>
              <a:buAutoNum type="arabicParenR"/>
            </a:pPr>
            <a:r>
              <a:rPr lang="en-US" sz="2000" dirty="0">
                <a:solidFill>
                  <a:srgbClr val="000000"/>
                </a:solidFill>
              </a:rPr>
              <a:t>Roth, G.A., Mensah, G.A., Johnson, C.O., </a:t>
            </a:r>
            <a:r>
              <a:rPr lang="en-US" sz="2000" dirty="0" err="1">
                <a:solidFill>
                  <a:srgbClr val="000000"/>
                </a:solidFill>
              </a:rPr>
              <a:t>Addolorato</a:t>
            </a:r>
            <a:r>
              <a:rPr lang="en-US" sz="2000" dirty="0">
                <a:solidFill>
                  <a:srgbClr val="000000"/>
                </a:solidFill>
              </a:rPr>
              <a:t>, G., </a:t>
            </a:r>
            <a:r>
              <a:rPr lang="en-US" sz="2000" dirty="0" err="1">
                <a:solidFill>
                  <a:srgbClr val="000000"/>
                </a:solidFill>
              </a:rPr>
              <a:t>Ammirati</a:t>
            </a:r>
            <a:r>
              <a:rPr lang="en-US" sz="2000" dirty="0">
                <a:solidFill>
                  <a:srgbClr val="000000"/>
                </a:solidFill>
              </a:rPr>
              <a:t>, E., </a:t>
            </a:r>
            <a:r>
              <a:rPr lang="en-US" sz="2000" dirty="0" err="1">
                <a:solidFill>
                  <a:srgbClr val="000000"/>
                </a:solidFill>
              </a:rPr>
              <a:t>Baddour</a:t>
            </a:r>
            <a:r>
              <a:rPr lang="en-US" sz="2000" dirty="0">
                <a:solidFill>
                  <a:srgbClr val="000000"/>
                </a:solidFill>
              </a:rPr>
              <a:t>, L.M., </a:t>
            </a:r>
            <a:r>
              <a:rPr lang="en-US" sz="2000" dirty="0" err="1">
                <a:solidFill>
                  <a:srgbClr val="000000"/>
                </a:solidFill>
              </a:rPr>
              <a:t>Barengo</a:t>
            </a:r>
            <a:r>
              <a:rPr lang="en-US" sz="2000" dirty="0">
                <a:solidFill>
                  <a:srgbClr val="000000"/>
                </a:solidFill>
              </a:rPr>
              <a:t>, N.C., Beaton, A.Z., Benjamin, E.J., </a:t>
            </a:r>
            <a:r>
              <a:rPr lang="en-US" sz="2000" dirty="0" err="1">
                <a:solidFill>
                  <a:srgbClr val="000000"/>
                </a:solidFill>
              </a:rPr>
              <a:t>Benziger</a:t>
            </a:r>
            <a:r>
              <a:rPr lang="en-US" sz="2000" dirty="0">
                <a:solidFill>
                  <a:srgbClr val="000000"/>
                </a:solidFill>
              </a:rPr>
              <a:t>, C.P. and Bonny, A., 2020. Global burden of cardiovascular diseases and risk factors, 1990–2019: update from the GBD 2019 study. Journal of the American College of Cardiology, 76(25), pp.2982-3021</a:t>
            </a:r>
            <a:r>
              <a:rPr lang="en-US" sz="2000" dirty="0" smtClean="0">
                <a:solidFill>
                  <a:srgbClr val="000000"/>
                </a:solidFill>
              </a:rPr>
              <a:t>.</a:t>
            </a:r>
            <a:endParaRPr sz="2000" dirty="0">
              <a:solidFill>
                <a:schemeClr val="dk1"/>
              </a:solidFill>
            </a:endParaRPr>
          </a:p>
        </p:txBody>
      </p:sp>
    </p:spTree>
    <p:extLst>
      <p:ext uri="{BB962C8B-B14F-4D97-AF65-F5344CB8AC3E}">
        <p14:creationId xmlns:p14="http://schemas.microsoft.com/office/powerpoint/2010/main" val="31812489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08227" y="498949"/>
            <a:ext cx="11896825" cy="5476696"/>
          </a:xfrm>
        </p:spPr>
        <p:txBody>
          <a:bodyPr rtlCol="0"/>
          <a:lstStyle/>
          <a:p>
            <a:pPr marL="0" indent="0" algn="ctr">
              <a:buNone/>
            </a:pPr>
            <a:r>
              <a:rPr lang="en-US" sz="3600" b="1" dirty="0" err="1">
                <a:solidFill>
                  <a:schemeClr val="tx1"/>
                </a:solidFill>
              </a:rPr>
              <a:t>Hvala</a:t>
            </a:r>
            <a:r>
              <a:rPr lang="en-US" sz="3600" b="1" dirty="0">
                <a:solidFill>
                  <a:schemeClr val="tx1"/>
                </a:solidFill>
              </a:rPr>
              <a:t> </a:t>
            </a:r>
            <a:r>
              <a:rPr lang="en-US" sz="3600" b="1" dirty="0" err="1">
                <a:solidFill>
                  <a:schemeClr val="tx1"/>
                </a:solidFill>
              </a:rPr>
              <a:t>na</a:t>
            </a:r>
            <a:r>
              <a:rPr lang="en-US" sz="3600" b="1" dirty="0">
                <a:solidFill>
                  <a:schemeClr val="tx1"/>
                </a:solidFill>
              </a:rPr>
              <a:t> </a:t>
            </a:r>
            <a:r>
              <a:rPr lang="en-US" sz="3600" b="1" dirty="0" err="1">
                <a:solidFill>
                  <a:schemeClr val="tx1"/>
                </a:solidFill>
              </a:rPr>
              <a:t>pažnji</a:t>
            </a:r>
            <a:r>
              <a:rPr lang="en-US" sz="3600" b="1" dirty="0">
                <a:solidFill>
                  <a:schemeClr val="tx1"/>
                </a:solidFill>
              </a:rPr>
              <a:t>!</a:t>
            </a:r>
          </a:p>
          <a:p>
            <a:pPr marL="0" indent="0" algn="ctr">
              <a:buNone/>
            </a:pPr>
            <a:endParaRPr lang="hu-HU" sz="2000" dirty="0" smtClean="0">
              <a:solidFill>
                <a:schemeClr val="tx1"/>
              </a:solidFill>
            </a:endParaRPr>
          </a:p>
          <a:p>
            <a:pPr marL="0" indent="0" algn="ctr">
              <a:buNone/>
            </a:pPr>
            <a:r>
              <a:rPr lang="en-US" sz="2000" dirty="0" err="1" smtClean="0">
                <a:solidFill>
                  <a:schemeClr val="tx1"/>
                </a:solidFill>
              </a:rPr>
              <a:t>Ovu</a:t>
            </a:r>
            <a:r>
              <a:rPr lang="en-US" sz="2000" dirty="0" smtClean="0">
                <a:solidFill>
                  <a:schemeClr val="tx1"/>
                </a:solidFill>
              </a:rPr>
              <a:t> </a:t>
            </a:r>
            <a:r>
              <a:rPr lang="en-US" sz="2000" dirty="0" err="1">
                <a:solidFill>
                  <a:schemeClr val="tx1"/>
                </a:solidFill>
              </a:rPr>
              <a:t>prezentaciju</a:t>
            </a:r>
            <a:r>
              <a:rPr lang="en-US" sz="2000" dirty="0">
                <a:solidFill>
                  <a:schemeClr val="tx1"/>
                </a:solidFill>
              </a:rPr>
              <a:t> je </a:t>
            </a:r>
            <a:r>
              <a:rPr lang="en-US" sz="2000" dirty="0" err="1">
                <a:solidFill>
                  <a:schemeClr val="tx1"/>
                </a:solidFill>
              </a:rPr>
              <a:t>razvio</a:t>
            </a:r>
            <a:r>
              <a:rPr lang="en-US" sz="2000" dirty="0">
                <a:solidFill>
                  <a:schemeClr val="tx1"/>
                </a:solidFill>
              </a:rPr>
              <a:t> </a:t>
            </a:r>
            <a:r>
              <a:rPr lang="en-US" sz="2000" dirty="0" err="1">
                <a:solidFill>
                  <a:schemeClr val="tx1"/>
                </a:solidFill>
              </a:rPr>
              <a:t>projekat</a:t>
            </a:r>
            <a:r>
              <a:rPr lang="en-US" sz="2000" dirty="0">
                <a:solidFill>
                  <a:schemeClr val="tx1"/>
                </a:solidFill>
              </a:rPr>
              <a:t> CLIMATEMED, </a:t>
            </a:r>
            <a:r>
              <a:rPr lang="en-US" sz="2000" dirty="0" err="1">
                <a:solidFill>
                  <a:schemeClr val="tx1"/>
                </a:solidFill>
              </a:rPr>
              <a:t>podržan</a:t>
            </a:r>
            <a:r>
              <a:rPr lang="en-US" sz="2000" dirty="0">
                <a:solidFill>
                  <a:schemeClr val="tx1"/>
                </a:solidFill>
              </a:rPr>
              <a:t> od </a:t>
            </a:r>
            <a:r>
              <a:rPr lang="en-US" sz="2000" dirty="0" err="1">
                <a:solidFill>
                  <a:schemeClr val="tx1"/>
                </a:solidFill>
              </a:rPr>
              <a:t>strane</a:t>
            </a:r>
            <a:r>
              <a:rPr lang="en-US" sz="2000" dirty="0">
                <a:solidFill>
                  <a:schemeClr val="tx1"/>
                </a:solidFill>
              </a:rPr>
              <a:t> Erasmus+ </a:t>
            </a:r>
            <a:r>
              <a:rPr lang="en-US" sz="2000" dirty="0" err="1">
                <a:solidFill>
                  <a:schemeClr val="tx1"/>
                </a:solidFill>
              </a:rPr>
              <a:t>programa</a:t>
            </a:r>
            <a:r>
              <a:rPr lang="en-US" sz="2000" dirty="0">
                <a:solidFill>
                  <a:schemeClr val="tx1"/>
                </a:solidFill>
              </a:rPr>
              <a:t> EU. </a:t>
            </a:r>
          </a:p>
          <a:p>
            <a:pPr marL="0" indent="0" rtl="0">
              <a:buNone/>
            </a:pPr>
            <a:endParaRPr lang="sr" sz="2000" dirty="0">
              <a:solidFill>
                <a:schemeClr val="tx1"/>
              </a:solidFill>
            </a:endParaRPr>
          </a:p>
          <a:p>
            <a:pPr marL="0" indent="0" rtl="0">
              <a:buNone/>
            </a:pPr>
            <a:endParaRPr lang="en-US" dirty="0">
              <a:solidFill>
                <a:schemeClr val="tx1"/>
              </a:solidFill>
            </a:endParaRPr>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0" name="Szövegdoboz 9"/>
          <p:cNvSpPr txBox="1"/>
          <p:nvPr/>
        </p:nvSpPr>
        <p:spPr>
          <a:xfrm>
            <a:off x="878978" y="5380125"/>
            <a:ext cx="1019792" cy="646331"/>
          </a:xfrm>
          <a:prstGeom prst="rect">
            <a:avLst/>
          </a:prstGeom>
          <a:noFill/>
        </p:spPr>
        <p:txBody>
          <a:bodyPr wrap="square" rtlCol="0">
            <a:spAutoFit/>
          </a:bodyPr>
          <a:lstStyle/>
          <a:p>
            <a:pPr rtl="0">
              <a:lnSpc>
                <a:spcPct val="120000"/>
              </a:lnSpc>
            </a:pP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Университатеа де Медицина, Фармацие, Стинте и </a:t>
            </a:r>
            <a:r>
              <a:rPr lang="sr" sz="600" dirty="0" smtClean="0">
                <a:solidFill>
                  <a:schemeClr val="tx1">
                    <a:lumMod val="65000"/>
                    <a:lumOff val="35000"/>
                  </a:schemeClr>
                </a:solidFill>
                <a:latin typeface="Times New Roman" panose="02020603050405020304" pitchFamily="18" charset="0"/>
                <a:cs typeface="Times New Roman" panose="02020603050405020304" pitchFamily="18" charset="0"/>
              </a:rPr>
              <a:t>Техологие </a:t>
            </a: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Георге Емил Паладе дин Тиргу Мурес</a:t>
            </a:r>
            <a:endParaRPr lang="hu-HU" sz="600" dirty="0">
              <a:latin typeface="Times New Roman" panose="02020603050405020304" pitchFamily="18" charset="0"/>
              <a:cs typeface="Times New Roman" panose="02020603050405020304" pitchFamily="18" charset="0"/>
            </a:endParaRPr>
          </a:p>
        </p:txBody>
      </p:sp>
      <p:sp>
        <p:nvSpPr>
          <p:cNvPr id="11" name="Téglalap 10"/>
          <p:cNvSpPr/>
          <p:nvPr/>
        </p:nvSpPr>
        <p:spPr>
          <a:xfrm>
            <a:off x="1930437" y="2781361"/>
            <a:ext cx="901046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Medicinski </a:t>
            </a:r>
            <a:r>
              <a:rPr lang="en-US" dirty="0" err="1">
                <a:solidFill>
                  <a:schemeClr val="tx1"/>
                </a:solidFill>
              </a:rPr>
              <a:t>fakultet</a:t>
            </a:r>
            <a:r>
              <a:rPr lang="en-US" dirty="0">
                <a:solidFill>
                  <a:schemeClr val="tx1"/>
                </a:solidFill>
              </a:rPr>
              <a:t> </a:t>
            </a:r>
            <a:r>
              <a:rPr lang="en-US" dirty="0" err="1">
                <a:solidFill>
                  <a:schemeClr val="tx1"/>
                </a:solidFill>
              </a:rPr>
              <a:t>Univerziteta</a:t>
            </a:r>
            <a:r>
              <a:rPr lang="en-US" dirty="0">
                <a:solidFill>
                  <a:schemeClr val="tx1"/>
                </a:solidFill>
              </a:rPr>
              <a:t> u </a:t>
            </a:r>
            <a:r>
              <a:rPr lang="en-US" dirty="0" err="1" smtClean="0">
                <a:solidFill>
                  <a:schemeClr val="tx1"/>
                </a:solidFill>
              </a:rPr>
              <a:t>Pečuju</a:t>
            </a:r>
            <a:r>
              <a:rPr lang="hu-HU" dirty="0" smtClean="0">
                <a:solidFill>
                  <a:schemeClr val="tx1"/>
                </a:solidFill>
              </a:rPr>
              <a:t>,</a:t>
            </a:r>
            <a:br>
              <a:rPr lang="hu-HU" dirty="0" smtClean="0">
                <a:solidFill>
                  <a:schemeClr val="tx1"/>
                </a:solidFill>
              </a:rPr>
            </a:br>
            <a:r>
              <a:rPr lang="hu-HU" dirty="0" err="1" smtClean="0">
                <a:solidFill>
                  <a:schemeClr val="tx1"/>
                </a:solidFill>
              </a:rPr>
              <a:t>Institut</a:t>
            </a:r>
            <a:r>
              <a:rPr lang="hu-HU" dirty="0" smtClean="0">
                <a:solidFill>
                  <a:schemeClr val="tx1"/>
                </a:solidFill>
              </a:rPr>
              <a:t> </a:t>
            </a:r>
            <a:r>
              <a:rPr lang="hu-HU" dirty="0" err="1">
                <a:solidFill>
                  <a:schemeClr val="tx1"/>
                </a:solidFill>
              </a:rPr>
              <a:t>za</a:t>
            </a:r>
            <a:r>
              <a:rPr lang="hu-HU" dirty="0">
                <a:solidFill>
                  <a:schemeClr val="tx1"/>
                </a:solidFill>
              </a:rPr>
              <a:t> </a:t>
            </a:r>
            <a:r>
              <a:rPr lang="hu-HU" dirty="0" err="1">
                <a:solidFill>
                  <a:schemeClr val="tx1"/>
                </a:solidFill>
              </a:rPr>
              <a:t>medicinsko</a:t>
            </a:r>
            <a:r>
              <a:rPr lang="hu-HU" dirty="0">
                <a:solidFill>
                  <a:schemeClr val="tx1"/>
                </a:solidFill>
              </a:rPr>
              <a:t> </a:t>
            </a:r>
            <a:r>
              <a:rPr lang="hu-HU" dirty="0" err="1">
                <a:solidFill>
                  <a:schemeClr val="tx1"/>
                </a:solidFill>
              </a:rPr>
              <a:t>javno</a:t>
            </a:r>
            <a:r>
              <a:rPr lang="hu-HU" dirty="0">
                <a:solidFill>
                  <a:schemeClr val="tx1"/>
                </a:solidFill>
              </a:rPr>
              <a:t> </a:t>
            </a:r>
            <a:r>
              <a:rPr lang="hu-HU" dirty="0" err="1" smtClean="0">
                <a:solidFill>
                  <a:schemeClr val="tx1"/>
                </a:solidFill>
              </a:rPr>
              <a:t>zdravstvo</a:t>
            </a:r>
            <a:r>
              <a:rPr lang="hu-HU" dirty="0" smtClean="0">
                <a:solidFill>
                  <a:schemeClr val="tx1"/>
                </a:solidFill>
              </a:rPr>
              <a:t> </a:t>
            </a:r>
            <a:r>
              <a:rPr lang="en-US" dirty="0" smtClean="0">
                <a:solidFill>
                  <a:schemeClr val="tx1"/>
                </a:solidFill>
              </a:rPr>
              <a:t>– </a:t>
            </a:r>
            <a:r>
              <a:rPr lang="en-US" dirty="0" err="1">
                <a:solidFill>
                  <a:schemeClr val="tx1"/>
                </a:solidFill>
              </a:rPr>
              <a:t>Pečuj</a:t>
            </a:r>
            <a:r>
              <a:rPr lang="en-US" dirty="0">
                <a:solidFill>
                  <a:schemeClr val="tx1"/>
                </a:solidFill>
              </a:rPr>
              <a:t>, </a:t>
            </a:r>
            <a:r>
              <a:rPr lang="en-US" dirty="0" err="1">
                <a:solidFill>
                  <a:schemeClr val="tx1"/>
                </a:solidFill>
              </a:rPr>
              <a:t>Mađarska</a:t>
            </a:r>
            <a:r>
              <a:rPr lang="en-US" dirty="0">
                <a:solidFill>
                  <a:schemeClr val="tx1"/>
                </a:solidFill>
              </a:rPr>
              <a:t> </a:t>
            </a:r>
          </a:p>
        </p:txBody>
      </p:sp>
      <p:sp>
        <p:nvSpPr>
          <p:cNvPr id="12" name="Téglalap 11"/>
          <p:cNvSpPr/>
          <p:nvPr/>
        </p:nvSpPr>
        <p:spPr>
          <a:xfrm>
            <a:off x="1930437" y="344824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Centar</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zdravlje</a:t>
            </a:r>
            <a:r>
              <a:rPr lang="en-US" dirty="0">
                <a:solidFill>
                  <a:schemeClr val="tx1"/>
                </a:solidFill>
              </a:rPr>
              <a:t>, </a:t>
            </a:r>
            <a:r>
              <a:rPr lang="en-US" dirty="0" err="1">
                <a:solidFill>
                  <a:schemeClr val="tx1"/>
                </a:solidFill>
              </a:rPr>
              <a:t>vežbanje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sportske</a:t>
            </a:r>
            <a:r>
              <a:rPr lang="en-US" dirty="0">
                <a:solidFill>
                  <a:schemeClr val="tx1"/>
                </a:solidFill>
              </a:rPr>
              <a:t> </a:t>
            </a:r>
            <a:r>
              <a:rPr lang="en-US" dirty="0" err="1">
                <a:solidFill>
                  <a:schemeClr val="tx1"/>
                </a:solidFill>
              </a:rPr>
              <a:t>nauke</a:t>
            </a:r>
            <a:r>
              <a:rPr lang="en-US" dirty="0">
                <a:solidFill>
                  <a:schemeClr val="tx1"/>
                </a:solidFill>
              </a:rPr>
              <a:t> – Beograd, </a:t>
            </a:r>
            <a:r>
              <a:rPr lang="en-US" dirty="0" err="1">
                <a:solidFill>
                  <a:schemeClr val="tx1"/>
                </a:solidFill>
              </a:rPr>
              <a:t>Srbija</a:t>
            </a:r>
            <a:r>
              <a:rPr lang="en-US" dirty="0">
                <a:solidFill>
                  <a:schemeClr val="tx1"/>
                </a:solidFill>
              </a:rPr>
              <a:t> </a:t>
            </a:r>
            <a:endParaRPr lang="sr" dirty="0">
              <a:solidFill>
                <a:schemeClr val="tx1"/>
              </a:solidFill>
            </a:endParaRPr>
          </a:p>
        </p:txBody>
      </p:sp>
      <p:sp>
        <p:nvSpPr>
          <p:cNvPr id="13" name="Téglalap 12"/>
          <p:cNvSpPr/>
          <p:nvPr/>
        </p:nvSpPr>
        <p:spPr>
          <a:xfrm>
            <a:off x="1930438" y="4115137"/>
            <a:ext cx="877654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dirty="0">
                <a:solidFill>
                  <a:schemeClr val="tx1"/>
                </a:solidFill>
              </a:rPr>
              <a:t>Nacionalni centar za javno zdravlje i farmaceutsku regulativu</a:t>
            </a:r>
            <a:r>
              <a:rPr lang="en-US" dirty="0" smtClean="0">
                <a:solidFill>
                  <a:schemeClr val="tx1"/>
                </a:solidFill>
              </a:rPr>
              <a:t> </a:t>
            </a:r>
            <a:r>
              <a:rPr lang="en-US" dirty="0">
                <a:solidFill>
                  <a:schemeClr val="tx1"/>
                </a:solidFill>
              </a:rPr>
              <a:t>– </a:t>
            </a:r>
            <a:r>
              <a:rPr lang="en-US" dirty="0" err="1">
                <a:solidFill>
                  <a:schemeClr val="tx1"/>
                </a:solidFill>
              </a:rPr>
              <a:t>Budimpešta</a:t>
            </a:r>
            <a:r>
              <a:rPr lang="en-US" dirty="0">
                <a:solidFill>
                  <a:schemeClr val="tx1"/>
                </a:solidFill>
              </a:rPr>
              <a:t>, </a:t>
            </a:r>
            <a:r>
              <a:rPr lang="en-US" dirty="0" err="1">
                <a:solidFill>
                  <a:schemeClr val="tx1"/>
                </a:solidFill>
              </a:rPr>
              <a:t>Mađarska</a:t>
            </a:r>
            <a:r>
              <a:rPr lang="en-US" dirty="0">
                <a:solidFill>
                  <a:schemeClr val="tx1"/>
                </a:solidFill>
              </a:rPr>
              <a:t> </a:t>
            </a:r>
            <a:endParaRPr lang="sr" dirty="0">
              <a:solidFill>
                <a:schemeClr val="tx1"/>
              </a:solidFill>
            </a:endParaRPr>
          </a:p>
        </p:txBody>
      </p:sp>
      <p:sp>
        <p:nvSpPr>
          <p:cNvPr id="14" name="Téglalap 13"/>
          <p:cNvSpPr/>
          <p:nvPr/>
        </p:nvSpPr>
        <p:spPr>
          <a:xfrm>
            <a:off x="1898770" y="475647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Univerzitetski </a:t>
            </a:r>
            <a:r>
              <a:rPr lang="en-US" dirty="0" err="1">
                <a:solidFill>
                  <a:schemeClr val="tx1"/>
                </a:solidFill>
              </a:rPr>
              <a:t>koledž</a:t>
            </a:r>
            <a:r>
              <a:rPr lang="en-US" dirty="0">
                <a:solidFill>
                  <a:schemeClr val="tx1"/>
                </a:solidFill>
              </a:rPr>
              <a:t> </a:t>
            </a:r>
            <a:r>
              <a:rPr lang="en-US" dirty="0" err="1">
                <a:solidFill>
                  <a:schemeClr val="tx1"/>
                </a:solidFill>
              </a:rPr>
              <a:t>Kork</a:t>
            </a:r>
            <a:r>
              <a:rPr lang="en-US" dirty="0">
                <a:solidFill>
                  <a:schemeClr val="tx1"/>
                </a:solidFill>
              </a:rPr>
              <a:t> – Nacionalni </a:t>
            </a:r>
            <a:r>
              <a:rPr lang="en-US" dirty="0" err="1">
                <a:solidFill>
                  <a:schemeClr val="tx1"/>
                </a:solidFill>
              </a:rPr>
              <a:t>univerzitet</a:t>
            </a:r>
            <a:r>
              <a:rPr lang="en-US" dirty="0">
                <a:solidFill>
                  <a:schemeClr val="tx1"/>
                </a:solidFill>
              </a:rPr>
              <a:t> </a:t>
            </a:r>
            <a:r>
              <a:rPr lang="en-US" dirty="0" err="1">
                <a:solidFill>
                  <a:schemeClr val="tx1"/>
                </a:solidFill>
              </a:rPr>
              <a:t>Irske</a:t>
            </a:r>
            <a:r>
              <a:rPr lang="en-US" dirty="0">
                <a:solidFill>
                  <a:schemeClr val="tx1"/>
                </a:solidFill>
              </a:rPr>
              <a:t> – </a:t>
            </a:r>
            <a:r>
              <a:rPr lang="en-US" dirty="0" err="1">
                <a:solidFill>
                  <a:schemeClr val="tx1"/>
                </a:solidFill>
              </a:rPr>
              <a:t>Kork</a:t>
            </a:r>
            <a:r>
              <a:rPr lang="en-US" dirty="0">
                <a:solidFill>
                  <a:schemeClr val="tx1"/>
                </a:solidFill>
              </a:rPr>
              <a:t>, </a:t>
            </a:r>
            <a:r>
              <a:rPr lang="en-US" dirty="0" err="1">
                <a:solidFill>
                  <a:schemeClr val="tx1"/>
                </a:solidFill>
              </a:rPr>
              <a:t>Irska</a:t>
            </a:r>
            <a:r>
              <a:rPr lang="en-US" dirty="0">
                <a:solidFill>
                  <a:schemeClr val="tx1"/>
                </a:solidFill>
              </a:rPr>
              <a:t>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cs typeface="Times New Roman" panose="02020603050405020304" pitchFamily="18" charset="0"/>
              </a:rPr>
              <a:t>Univerzitet </a:t>
            </a:r>
            <a:r>
              <a:rPr lang="en-US" dirty="0" err="1">
                <a:solidFill>
                  <a:schemeClr val="tx1"/>
                </a:solidFill>
                <a:cs typeface="Times New Roman" panose="02020603050405020304" pitchFamily="18" charset="0"/>
              </a:rPr>
              <a:t>za</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medicinu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farmaciju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nauku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i</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tehnologiju</a:t>
            </a:r>
            <a:r>
              <a:rPr lang="en-US" dirty="0">
                <a:solidFill>
                  <a:schemeClr val="tx1"/>
                </a:solidFill>
                <a:cs typeface="Times New Roman" panose="02020603050405020304" pitchFamily="18" charset="0"/>
              </a:rPr>
              <a:t> Georg</a:t>
            </a:r>
          </a:p>
          <a:p>
            <a:r>
              <a:rPr lang="en-US" dirty="0">
                <a:solidFill>
                  <a:schemeClr val="tx1"/>
                </a:solidFill>
                <a:cs typeface="Times New Roman" panose="02020603050405020304" pitchFamily="18" charset="0"/>
              </a:rPr>
              <a:t>Emil Palade u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Murešu</a:t>
            </a:r>
            <a:r>
              <a:rPr lang="en-US" dirty="0">
                <a:solidFill>
                  <a:schemeClr val="tx1"/>
                </a:solidFill>
                <a:cs typeface="Times New Roman" panose="02020603050405020304" pitchFamily="18" charset="0"/>
              </a:rPr>
              <a:t> –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Rumunija</a:t>
            </a:r>
            <a:endParaRPr lang="en-US" dirty="0">
              <a:solidFill>
                <a:schemeClr val="tx1"/>
              </a:solidFill>
              <a:cs typeface="Times New Roman" panose="02020603050405020304" pitchFamily="18" charset="0"/>
            </a:endParaRP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1153246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r>
              <a:rPr lang="pl-PL" sz="3200" b="1" dirty="0">
                <a:solidFill>
                  <a:schemeClr val="tx1"/>
                </a:solidFill>
              </a:rPr>
              <a:t>Uticaj klimatskih promena na kardiovaskularne bolesti </a:t>
            </a:r>
            <a:r>
              <a:rPr lang="pl-PL" sz="3200" b="1" dirty="0" smtClean="0">
                <a:solidFill>
                  <a:schemeClr val="tx1"/>
                </a:solidFill>
              </a:rPr>
              <a:t>(</a:t>
            </a:r>
            <a:r>
              <a:rPr lang="sr" sz="3200" b="1" dirty="0" smtClean="0">
                <a:solidFill>
                  <a:srgbClr val="000000"/>
                </a:solidFill>
              </a:rPr>
              <a:t>KVB)</a:t>
            </a:r>
            <a:endParaRPr lang="en-US" sz="3200" b="1" dirty="0">
              <a:solidFill>
                <a:srgbClr val="000000"/>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14867" y="2510287"/>
            <a:ext cx="5164499" cy="3709121"/>
          </a:xfrm>
        </p:spPr>
        <p:txBody>
          <a:bodyPr vert="horz" lIns="91440" tIns="45720" rIns="91440" bIns="45720" rtlCol="0" anchor="t">
            <a:normAutofit/>
          </a:bodyPr>
          <a:lstStyle/>
          <a:p>
            <a:pPr marL="0" indent="0" rtl="0">
              <a:buNone/>
            </a:pPr>
            <a:endParaRPr lang="en-US" dirty="0">
              <a:solidFill>
                <a:schemeClr val="tx1"/>
              </a:solidFill>
              <a:cs typeface="Calibri"/>
            </a:endParaRPr>
          </a:p>
          <a:p>
            <a:r>
              <a:rPr lang="en-US" sz="1800" b="1" dirty="0" err="1">
                <a:solidFill>
                  <a:schemeClr val="tx1"/>
                </a:solidFill>
              </a:rPr>
              <a:t>Klimatske</a:t>
            </a:r>
            <a:r>
              <a:rPr lang="en-US" sz="1800" b="1" dirty="0">
                <a:solidFill>
                  <a:schemeClr val="tx1"/>
                </a:solidFill>
              </a:rPr>
              <a:t> </a:t>
            </a:r>
            <a:r>
              <a:rPr lang="en-US" sz="1800" b="1" dirty="0" err="1">
                <a:solidFill>
                  <a:schemeClr val="tx1"/>
                </a:solidFill>
              </a:rPr>
              <a:t>promene</a:t>
            </a:r>
            <a:r>
              <a:rPr lang="en-US" sz="1800" b="1" dirty="0">
                <a:solidFill>
                  <a:schemeClr val="tx1"/>
                </a:solidFill>
              </a:rPr>
              <a:t> (KP) </a:t>
            </a:r>
            <a:r>
              <a:rPr lang="en-US" sz="1800" b="1" dirty="0" err="1">
                <a:solidFill>
                  <a:schemeClr val="tx1"/>
                </a:solidFill>
              </a:rPr>
              <a:t>su</a:t>
            </a:r>
            <a:r>
              <a:rPr lang="en-US" sz="1800" b="1" dirty="0">
                <a:solidFill>
                  <a:schemeClr val="tx1"/>
                </a:solidFill>
              </a:rPr>
              <a:t> </a:t>
            </a:r>
            <a:r>
              <a:rPr lang="en-US" sz="1800" b="1" dirty="0" err="1">
                <a:solidFill>
                  <a:schemeClr val="tx1"/>
                </a:solidFill>
              </a:rPr>
              <a:t>najveći</a:t>
            </a:r>
            <a:r>
              <a:rPr lang="en-US" sz="1800" b="1" dirty="0">
                <a:solidFill>
                  <a:schemeClr val="tx1"/>
                </a:solidFill>
              </a:rPr>
              <a:t> </a:t>
            </a:r>
            <a:r>
              <a:rPr lang="en-US" sz="1800" b="1" dirty="0" err="1">
                <a:solidFill>
                  <a:schemeClr val="tx1"/>
                </a:solidFill>
              </a:rPr>
              <a:t>egzistencijalni</a:t>
            </a:r>
            <a:r>
              <a:rPr lang="en-US" sz="1800" b="1" dirty="0">
                <a:solidFill>
                  <a:schemeClr val="tx1"/>
                </a:solidFill>
              </a:rPr>
              <a:t> </a:t>
            </a:r>
            <a:r>
              <a:rPr lang="en-US" sz="1800" b="1" dirty="0" err="1">
                <a:solidFill>
                  <a:schemeClr val="tx1"/>
                </a:solidFill>
              </a:rPr>
              <a:t>izazov</a:t>
            </a:r>
            <a:r>
              <a:rPr lang="en-US" sz="1800" b="1" dirty="0">
                <a:solidFill>
                  <a:schemeClr val="tx1"/>
                </a:solidFill>
              </a:rPr>
              <a:t> </a:t>
            </a:r>
            <a:r>
              <a:rPr lang="en-US" sz="1800" b="1" dirty="0" err="1">
                <a:solidFill>
                  <a:schemeClr val="tx1"/>
                </a:solidFill>
              </a:rPr>
              <a:t>za</a:t>
            </a:r>
            <a:r>
              <a:rPr lang="en-US" sz="1800" b="1" dirty="0">
                <a:solidFill>
                  <a:schemeClr val="tx1"/>
                </a:solidFill>
              </a:rPr>
              <a:t> </a:t>
            </a:r>
            <a:r>
              <a:rPr lang="en-US" sz="1800" b="1" dirty="0" err="1">
                <a:solidFill>
                  <a:schemeClr val="tx1"/>
                </a:solidFill>
              </a:rPr>
              <a:t>zdravlje</a:t>
            </a:r>
            <a:r>
              <a:rPr lang="en-US" sz="1800" b="1" dirty="0">
                <a:solidFill>
                  <a:schemeClr val="tx1"/>
                </a:solidFill>
              </a:rPr>
              <a:t> </a:t>
            </a:r>
            <a:r>
              <a:rPr lang="en-US" sz="1800" b="1" dirty="0" err="1">
                <a:solidFill>
                  <a:schemeClr val="tx1"/>
                </a:solidFill>
              </a:rPr>
              <a:t>planeta</a:t>
            </a:r>
            <a:r>
              <a:rPr lang="en-US" sz="1800" b="1" dirty="0">
                <a:solidFill>
                  <a:schemeClr val="tx1"/>
                </a:solidFill>
              </a:rPr>
              <a:t> </a:t>
            </a:r>
            <a:r>
              <a:rPr lang="en-US" sz="1800" b="1" dirty="0" err="1">
                <a:solidFill>
                  <a:schemeClr val="tx1"/>
                </a:solidFill>
              </a:rPr>
              <a:t>i</a:t>
            </a:r>
            <a:r>
              <a:rPr lang="en-US" sz="1800" b="1" dirty="0">
                <a:solidFill>
                  <a:schemeClr val="tx1"/>
                </a:solidFill>
              </a:rPr>
              <a:t> </a:t>
            </a:r>
            <a:r>
              <a:rPr lang="en-US" sz="1800" b="1" dirty="0" err="1">
                <a:solidFill>
                  <a:schemeClr val="tx1"/>
                </a:solidFill>
              </a:rPr>
              <a:t>ljudi</a:t>
            </a:r>
            <a:r>
              <a:rPr lang="en-US" sz="1800" b="1" dirty="0">
                <a:solidFill>
                  <a:schemeClr val="tx1"/>
                </a:solidFill>
              </a:rPr>
              <a:t>. </a:t>
            </a:r>
          </a:p>
          <a:p>
            <a:r>
              <a:rPr lang="en-US" sz="1800" dirty="0" err="1">
                <a:solidFill>
                  <a:schemeClr val="tx1"/>
                </a:solidFill>
              </a:rPr>
              <a:t>Među</a:t>
            </a:r>
            <a:r>
              <a:rPr lang="en-US" sz="1800" dirty="0">
                <a:solidFill>
                  <a:schemeClr val="tx1"/>
                </a:solidFill>
              </a:rPr>
              <a:t> </a:t>
            </a:r>
            <a:r>
              <a:rPr lang="en-US" sz="1800" dirty="0" err="1">
                <a:solidFill>
                  <a:schemeClr val="tx1"/>
                </a:solidFill>
              </a:rPr>
              <a:t>mnogim</a:t>
            </a:r>
            <a:r>
              <a:rPr lang="en-US" sz="1800" dirty="0">
                <a:solidFill>
                  <a:schemeClr val="tx1"/>
                </a:solidFill>
              </a:rPr>
              <a:t> </a:t>
            </a:r>
            <a:r>
              <a:rPr lang="en-US" sz="1800" dirty="0" err="1">
                <a:solidFill>
                  <a:schemeClr val="tx1"/>
                </a:solidFill>
              </a:rPr>
              <a:t>efektima</a:t>
            </a:r>
            <a:r>
              <a:rPr lang="en-US" sz="1800" dirty="0">
                <a:solidFill>
                  <a:schemeClr val="tx1"/>
                </a:solidFill>
              </a:rPr>
              <a:t>, </a:t>
            </a:r>
            <a:r>
              <a:rPr lang="en-US" sz="1800" b="1" dirty="0" err="1">
                <a:solidFill>
                  <a:schemeClr val="tx1"/>
                </a:solidFill>
              </a:rPr>
              <a:t>klimatske</a:t>
            </a:r>
            <a:r>
              <a:rPr lang="en-US" sz="1800" b="1" dirty="0">
                <a:solidFill>
                  <a:schemeClr val="tx1"/>
                </a:solidFill>
              </a:rPr>
              <a:t> </a:t>
            </a:r>
            <a:r>
              <a:rPr lang="en-US" sz="1800" b="1" dirty="0" err="1">
                <a:solidFill>
                  <a:schemeClr val="tx1"/>
                </a:solidFill>
              </a:rPr>
              <a:t>promene</a:t>
            </a:r>
            <a:r>
              <a:rPr lang="en-US" sz="1800" b="1" dirty="0">
                <a:solidFill>
                  <a:schemeClr val="tx1"/>
                </a:solidFill>
              </a:rPr>
              <a:t> </a:t>
            </a:r>
            <a:r>
              <a:rPr lang="en-US" sz="1800" b="1" dirty="0" err="1">
                <a:solidFill>
                  <a:schemeClr val="tx1"/>
                </a:solidFill>
              </a:rPr>
              <a:t>utiču</a:t>
            </a:r>
            <a:r>
              <a:rPr lang="en-US" sz="1800" b="1" dirty="0">
                <a:solidFill>
                  <a:schemeClr val="tx1"/>
                </a:solidFill>
              </a:rPr>
              <a:t> </a:t>
            </a:r>
            <a:r>
              <a:rPr lang="en-US" sz="1800" b="1" dirty="0" err="1">
                <a:solidFill>
                  <a:schemeClr val="tx1"/>
                </a:solidFill>
              </a:rPr>
              <a:t>na</a:t>
            </a:r>
            <a:r>
              <a:rPr lang="en-US" sz="1800" b="1" dirty="0">
                <a:solidFill>
                  <a:schemeClr val="tx1"/>
                </a:solidFill>
              </a:rPr>
              <a:t> KVB </a:t>
            </a:r>
            <a:r>
              <a:rPr lang="en-US" sz="1800" dirty="0" err="1">
                <a:solidFill>
                  <a:schemeClr val="tx1"/>
                </a:solidFill>
              </a:rPr>
              <a:t>i</a:t>
            </a:r>
            <a:r>
              <a:rPr lang="en-US" sz="1800" dirty="0">
                <a:solidFill>
                  <a:schemeClr val="tx1"/>
                </a:solidFill>
              </a:rPr>
              <a:t> </a:t>
            </a:r>
            <a:r>
              <a:rPr lang="en-US" sz="1800" dirty="0" err="1">
                <a:solidFill>
                  <a:schemeClr val="tx1"/>
                </a:solidFill>
              </a:rPr>
              <a:t>opšte</a:t>
            </a:r>
            <a:r>
              <a:rPr lang="en-US" sz="1800" dirty="0">
                <a:solidFill>
                  <a:schemeClr val="tx1"/>
                </a:solidFill>
              </a:rPr>
              <a:t> </a:t>
            </a:r>
            <a:r>
              <a:rPr lang="en-US" sz="1800" dirty="0" err="1">
                <a:solidFill>
                  <a:schemeClr val="tx1"/>
                </a:solidFill>
              </a:rPr>
              <a:t>zdravlje</a:t>
            </a:r>
            <a:r>
              <a:rPr lang="en-US" sz="1800" dirty="0">
                <a:solidFill>
                  <a:schemeClr val="tx1"/>
                </a:solidFill>
              </a:rPr>
              <a:t>, a </a:t>
            </a:r>
            <a:r>
              <a:rPr lang="en-US" sz="1800" dirty="0" err="1">
                <a:solidFill>
                  <a:schemeClr val="tx1"/>
                </a:solidFill>
              </a:rPr>
              <a:t>ovo</a:t>
            </a:r>
            <a:r>
              <a:rPr lang="en-US" sz="1800" dirty="0">
                <a:solidFill>
                  <a:schemeClr val="tx1"/>
                </a:solidFill>
              </a:rPr>
              <a:t> </a:t>
            </a:r>
            <a:r>
              <a:rPr lang="en-US" sz="1800" dirty="0" err="1">
                <a:solidFill>
                  <a:schemeClr val="tx1"/>
                </a:solidFill>
              </a:rPr>
              <a:t>predstavlja</a:t>
            </a:r>
            <a:r>
              <a:rPr lang="en-US" sz="1800" dirty="0">
                <a:solidFill>
                  <a:schemeClr val="tx1"/>
                </a:solidFill>
              </a:rPr>
              <a:t> </a:t>
            </a:r>
            <a:r>
              <a:rPr lang="en-US" sz="1800" dirty="0" err="1">
                <a:solidFill>
                  <a:schemeClr val="tx1"/>
                </a:solidFill>
              </a:rPr>
              <a:t>višestruki</a:t>
            </a:r>
            <a:r>
              <a:rPr lang="en-US" sz="1800" dirty="0">
                <a:solidFill>
                  <a:schemeClr val="tx1"/>
                </a:solidFill>
              </a:rPr>
              <a:t> problem </a:t>
            </a:r>
            <a:r>
              <a:rPr lang="en-US" sz="1800" dirty="0" err="1">
                <a:solidFill>
                  <a:schemeClr val="tx1"/>
                </a:solidFill>
              </a:rPr>
              <a:t>koji</a:t>
            </a:r>
            <a:r>
              <a:rPr lang="en-US" sz="1800" dirty="0">
                <a:solidFill>
                  <a:schemeClr val="tx1"/>
                </a:solidFill>
              </a:rPr>
              <a:t> </a:t>
            </a:r>
            <a:r>
              <a:rPr lang="en-US" sz="1800" dirty="0" err="1">
                <a:solidFill>
                  <a:schemeClr val="tx1"/>
                </a:solidFill>
              </a:rPr>
              <a:t>treba</a:t>
            </a:r>
            <a:r>
              <a:rPr lang="en-US" sz="1800" dirty="0">
                <a:solidFill>
                  <a:schemeClr val="tx1"/>
                </a:solidFill>
              </a:rPr>
              <a:t> </a:t>
            </a:r>
            <a:r>
              <a:rPr lang="en-US" sz="1800" dirty="0" err="1">
                <a:solidFill>
                  <a:schemeClr val="tx1"/>
                </a:solidFill>
              </a:rPr>
              <a:t>hitno</a:t>
            </a:r>
            <a:r>
              <a:rPr lang="en-US" sz="1800" dirty="0">
                <a:solidFill>
                  <a:schemeClr val="tx1"/>
                </a:solidFill>
              </a:rPr>
              <a:t> da se </a:t>
            </a:r>
            <a:r>
              <a:rPr lang="en-US" sz="1800" dirty="0" err="1">
                <a:solidFill>
                  <a:schemeClr val="tx1"/>
                </a:solidFill>
              </a:rPr>
              <a:t>reši</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različitim</a:t>
            </a:r>
            <a:r>
              <a:rPr lang="en-US" sz="1800" dirty="0">
                <a:solidFill>
                  <a:schemeClr val="tx1"/>
                </a:solidFill>
              </a:rPr>
              <a:t> </a:t>
            </a:r>
            <a:r>
              <a:rPr lang="en-US" sz="1800" dirty="0" err="1">
                <a:solidFill>
                  <a:schemeClr val="tx1"/>
                </a:solidFill>
              </a:rPr>
              <a:t>nivoima</a:t>
            </a:r>
            <a:r>
              <a:rPr lang="en-US" sz="1800" dirty="0">
                <a:solidFill>
                  <a:schemeClr val="tx1"/>
                </a:solidFill>
              </a:rPr>
              <a:t>.</a:t>
            </a:r>
          </a:p>
          <a:p>
            <a:pPr marL="0" indent="0" rtl="0">
              <a:buNone/>
            </a:pPr>
            <a:endParaRPr lang="en-US" sz="1400" dirty="0">
              <a:solidFill>
                <a:schemeClr val="tx1"/>
              </a:solidFill>
              <a:cs typeface="Calibri"/>
            </a:endParaRPr>
          </a:p>
          <a:p>
            <a:pPr lvl="1" rtl="0"/>
            <a:endParaRPr lang="en-US" dirty="0">
              <a:solidFill>
                <a:schemeClr val="tx1"/>
              </a:solidFill>
              <a:cs typeface="Calibri"/>
            </a:endParaRPr>
          </a:p>
        </p:txBody>
      </p:sp>
      <p:pic>
        <p:nvPicPr>
          <p:cNvPr id="4" name="Picture 3" descr="climate_change_health_impacts600w.jpg"/>
          <p:cNvPicPr>
            <a:picLocks noChangeAspect="1"/>
          </p:cNvPicPr>
          <p:nvPr/>
        </p:nvPicPr>
        <p:blipFill>
          <a:blip r:embed="rId2"/>
          <a:stretch>
            <a:fillRect/>
          </a:stretch>
        </p:blipFill>
        <p:spPr>
          <a:xfrm>
            <a:off x="5357004" y="885665"/>
            <a:ext cx="6732327" cy="5037873"/>
          </a:xfrm>
          <a:prstGeom prst="rect">
            <a:avLst/>
          </a:prstGeom>
        </p:spPr>
      </p:pic>
      <p:sp>
        <p:nvSpPr>
          <p:cNvPr id="6" name="Rectangle 5"/>
          <p:cNvSpPr/>
          <p:nvPr/>
        </p:nvSpPr>
        <p:spPr>
          <a:xfrm>
            <a:off x="6574065" y="5936340"/>
            <a:ext cx="5211872" cy="369332"/>
          </a:xfrm>
          <a:prstGeom prst="rect">
            <a:avLst/>
          </a:prstGeom>
        </p:spPr>
        <p:txBody>
          <a:bodyPr wrap="square" lIns="91440" tIns="45720" rIns="91440" bIns="45720" rtlCol="0" anchor="t">
            <a:spAutoFit/>
          </a:bodyPr>
          <a:lstStyle/>
          <a:p>
            <a:pPr algn="ctr"/>
            <a:r>
              <a:rPr lang="sr" sz="900" dirty="0" smtClean="0"/>
              <a:t>Uticaj klimatskih promena na zdravlje ljudi.</a:t>
            </a:r>
            <a:r>
              <a:rPr lang="en-US" sz="900" dirty="0"/>
              <a:t/>
            </a:r>
            <a:br>
              <a:rPr lang="en-US" sz="900" dirty="0"/>
            </a:br>
            <a:r>
              <a:rPr lang="en-US" sz="900" dirty="0">
                <a:solidFill>
                  <a:prstClr val="black"/>
                </a:solidFill>
                <a:hlinkClick r:id="rId3">
                  <a:extLst>
                    <a:ext uri="{A12FA001-AC4F-418D-AE19-62706E023703}">
                      <ahyp:hlinkClr xmlns="" xmlns:ahyp="http://schemas.microsoft.com/office/drawing/2018/hyperlinkcolor" xmlns:lc="http://schemas.openxmlformats.org/drawingml/2006/lockedCanvas" val="tx"/>
                    </a:ext>
                  </a:extLst>
                </a:hlinkClick>
              </a:rPr>
              <a:t>https://www.cdc.gov/climateandhealth/images/climate_change_health_impacts600w.jpg?_=06389 </a:t>
            </a:r>
            <a:r>
              <a:rPr lang="sr" sz="900" dirty="0"/>
              <a:t> </a:t>
            </a:r>
            <a:endParaRPr lang="en-US" sz="900" dirty="0">
              <a:cs typeface="Calibri"/>
            </a:endParaRPr>
          </a:p>
        </p:txBody>
      </p:sp>
    </p:spTree>
    <p:extLst>
      <p:ext uri="{BB962C8B-B14F-4D97-AF65-F5344CB8AC3E}">
        <p14:creationId xmlns:p14="http://schemas.microsoft.com/office/powerpoint/2010/main" val="377049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408539" y="5860702"/>
            <a:ext cx="5294251" cy="715581"/>
          </a:xfrm>
          <a:prstGeom prst="rect">
            <a:avLst/>
          </a:prstGeom>
        </p:spPr>
        <p:txBody>
          <a:bodyPr wrap="square" lIns="91440" tIns="45720" rIns="91440" bIns="45720" rtlCol="0" anchor="t">
            <a:spAutoFit/>
          </a:bodyPr>
          <a:lstStyle/>
          <a:p>
            <a:pPr algn="ctr" rtl="0">
              <a:lnSpc>
                <a:spcPct val="150000"/>
              </a:lnSpc>
            </a:pPr>
            <a:r>
              <a:rPr lang="sr" sz="900" dirty="0" smtClean="0">
                <a:ea typeface="Calibri"/>
                <a:cs typeface="Calibri"/>
              </a:rPr>
              <a:t>Uticaj klimatskih promena na razvoj kardiovaskularnih bolesti. </a:t>
            </a:r>
            <a:endParaRPr lang="sr" sz="900" dirty="0">
              <a:ea typeface="Calibri"/>
              <a:cs typeface="Calibri"/>
            </a:endParaRPr>
          </a:p>
          <a:p>
            <a:pPr algn="ctr">
              <a:lnSpc>
                <a:spcPct val="150000"/>
              </a:lnSpc>
            </a:pPr>
            <a:r>
              <a:rPr lang="en-US" sz="900" dirty="0">
                <a:ea typeface="Calibri"/>
                <a:cs typeface="Calibri"/>
              </a:rPr>
              <a:t>Source: from </a:t>
            </a:r>
            <a:r>
              <a:rPr lang="en-US" sz="900" dirty="0" err="1">
                <a:ea typeface="Calibri"/>
                <a:cs typeface="Calibri"/>
              </a:rPr>
              <a:t>Khraishah</a:t>
            </a:r>
            <a:r>
              <a:rPr lang="en-US" sz="900" dirty="0">
                <a:ea typeface="Calibri"/>
                <a:cs typeface="Calibri"/>
              </a:rPr>
              <a:t> et al., 2022</a:t>
            </a:r>
          </a:p>
          <a:p>
            <a:pPr algn="ctr">
              <a:lnSpc>
                <a:spcPct val="150000"/>
              </a:lnSpc>
            </a:pPr>
            <a:endParaRPr lang="en-US" sz="900" dirty="0">
              <a:ea typeface="Calibri"/>
              <a:cs typeface="Calibri"/>
            </a:endParaRPr>
          </a:p>
        </p:txBody>
      </p:sp>
      <p:pic>
        <p:nvPicPr>
          <p:cNvPr id="6" name="Picture 5" descr="Timeline&#10;&#10;Description automatically generated"/>
          <p:cNvPicPr>
            <a:picLocks noChangeAspect="1"/>
          </p:cNvPicPr>
          <p:nvPr/>
        </p:nvPicPr>
        <p:blipFill rotWithShape="1">
          <a:blip r:embed="rId2"/>
          <a:srcRect b="22172"/>
          <a:stretch/>
        </p:blipFill>
        <p:spPr bwMode="auto">
          <a:xfrm>
            <a:off x="974785" y="855044"/>
            <a:ext cx="9571071" cy="5005658"/>
          </a:xfrm>
          <a:prstGeom prst="rect">
            <a:avLst/>
          </a:prstGeom>
          <a:ln>
            <a:noFill/>
          </a:ln>
          <a:extLst>
            <a:ext uri="{53640926-AAD7-44D8-BBD7-CCE9431645EC}">
              <a14:shadowObscured xmlns:a14="http://schemas.microsoft.com/office/drawing/2010/main"/>
            </a:ext>
          </a:extLst>
        </p:spPr>
      </p:pic>
      <p:sp>
        <p:nvSpPr>
          <p:cNvPr id="7" name="Title 1">
            <a:extLst>
              <a:ext uri="{FF2B5EF4-FFF2-40B4-BE49-F238E27FC236}">
                <a16:creationId xmlns:a16="http://schemas.microsoft.com/office/drawing/2014/main" id="{3C52BAAC-88C5-4FB5-98E3-B815B7844FE3}"/>
              </a:ext>
            </a:extLst>
          </p:cNvPr>
          <p:cNvSpPr txBox="1">
            <a:spLocks/>
          </p:cNvSpPr>
          <p:nvPr/>
        </p:nvSpPr>
        <p:spPr>
          <a:xfrm>
            <a:off x="344905" y="305409"/>
            <a:ext cx="11896826" cy="54963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sr" sz="3200" b="1" dirty="0" smtClean="0">
                <a:solidFill>
                  <a:srgbClr val="000000"/>
                </a:solidFill>
              </a:rPr>
              <a:t>Klimatske promene i KVB</a:t>
            </a:r>
            <a:endParaRPr lang="en-US" sz="3200" b="1" dirty="0">
              <a:solidFill>
                <a:srgbClr val="000000"/>
              </a:solidFill>
              <a:cs typeface="Calibri"/>
            </a:endParaRPr>
          </a:p>
        </p:txBody>
      </p:sp>
    </p:spTree>
    <p:extLst>
      <p:ext uri="{BB962C8B-B14F-4D97-AF65-F5344CB8AC3E}">
        <p14:creationId xmlns:p14="http://schemas.microsoft.com/office/powerpoint/2010/main" val="377049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FA968-8A79-CFF9-6049-23BAEFD0091A}"/>
              </a:ext>
            </a:extLst>
          </p:cNvPr>
          <p:cNvSpPr>
            <a:spLocks noGrp="1"/>
          </p:cNvSpPr>
          <p:nvPr>
            <p:ph type="title"/>
          </p:nvPr>
        </p:nvSpPr>
        <p:spPr/>
        <p:txBody>
          <a:bodyPr rtlCol="0">
            <a:normAutofit fontScale="90000"/>
          </a:bodyPr>
          <a:lstStyle/>
          <a:p>
            <a:pPr rtl="0"/>
            <a:endParaRPr lang="en-US"/>
          </a:p>
        </p:txBody>
      </p:sp>
      <p:sp>
        <p:nvSpPr>
          <p:cNvPr id="3" name="Content Placeholder 2">
            <a:extLst>
              <a:ext uri="{FF2B5EF4-FFF2-40B4-BE49-F238E27FC236}">
                <a16:creationId xmlns:a16="http://schemas.microsoft.com/office/drawing/2014/main" id="{89010C6D-4E7E-ACEB-1BD7-F6DAFDE2F964}"/>
              </a:ext>
            </a:extLst>
          </p:cNvPr>
          <p:cNvSpPr>
            <a:spLocks noGrp="1"/>
          </p:cNvSpPr>
          <p:nvPr>
            <p:ph idx="1"/>
          </p:nvPr>
        </p:nvSpPr>
        <p:spPr/>
        <p:txBody>
          <a:bodyPr rtlCol="0"/>
          <a:lstStyle/>
          <a:p>
            <a:pPr rtl="0"/>
            <a:endParaRPr lang="en-US"/>
          </a:p>
        </p:txBody>
      </p:sp>
      <p:pic>
        <p:nvPicPr>
          <p:cNvPr id="5" name="Picture 4">
            <a:extLst>
              <a:ext uri="{FF2B5EF4-FFF2-40B4-BE49-F238E27FC236}">
                <a16:creationId xmlns:a16="http://schemas.microsoft.com/office/drawing/2014/main" id="{C48D1674-0CE4-CCC8-3B4D-2FDCB8122061}"/>
              </a:ext>
            </a:extLst>
          </p:cNvPr>
          <p:cNvPicPr>
            <a:picLocks noChangeAspect="1"/>
          </p:cNvPicPr>
          <p:nvPr/>
        </p:nvPicPr>
        <p:blipFill>
          <a:blip r:embed="rId2"/>
          <a:stretch>
            <a:fillRect/>
          </a:stretch>
        </p:blipFill>
        <p:spPr>
          <a:xfrm>
            <a:off x="0" y="153009"/>
            <a:ext cx="12192000" cy="6152663"/>
          </a:xfrm>
          <a:prstGeom prst="rect">
            <a:avLst/>
          </a:prstGeom>
        </p:spPr>
      </p:pic>
      <p:sp>
        <p:nvSpPr>
          <p:cNvPr id="7" name="TextBox 6">
            <a:extLst>
              <a:ext uri="{FF2B5EF4-FFF2-40B4-BE49-F238E27FC236}">
                <a16:creationId xmlns:a16="http://schemas.microsoft.com/office/drawing/2014/main" id="{4DFA2DB4-F512-34AE-A1AA-54B204A7A557}"/>
              </a:ext>
            </a:extLst>
          </p:cNvPr>
          <p:cNvSpPr txBox="1"/>
          <p:nvPr/>
        </p:nvSpPr>
        <p:spPr>
          <a:xfrm>
            <a:off x="4967654" y="5128069"/>
            <a:ext cx="6145778" cy="646331"/>
          </a:xfrm>
          <a:prstGeom prst="rect">
            <a:avLst/>
          </a:prstGeom>
          <a:noFill/>
        </p:spPr>
        <p:txBody>
          <a:bodyPr wrap="square" lIns="91440" tIns="45720" rIns="91440" bIns="45720" rtlCol="0" anchor="t">
            <a:spAutoFit/>
          </a:bodyPr>
          <a:lstStyle/>
          <a:p>
            <a:pPr lvl="0"/>
            <a:r>
              <a:rPr lang="en-US" sz="1200" dirty="0">
                <a:solidFill>
                  <a:prstClr val="black"/>
                </a:solidFill>
              </a:rPr>
              <a:t>Source: </a:t>
            </a:r>
            <a:r>
              <a:rPr lang="en-US" sz="1200" dirty="0" err="1">
                <a:solidFill>
                  <a:prstClr val="black"/>
                </a:solidFill>
              </a:rPr>
              <a:t>Vaduganathan</a:t>
            </a:r>
            <a:r>
              <a:rPr lang="en-US" sz="1200" dirty="0">
                <a:solidFill>
                  <a:prstClr val="black"/>
                </a:solidFill>
              </a:rPr>
              <a:t>, M., Mensah, G. A., Turco, J. V., </a:t>
            </a:r>
            <a:r>
              <a:rPr lang="en-US" sz="1200" dirty="0" err="1">
                <a:solidFill>
                  <a:prstClr val="black"/>
                </a:solidFill>
              </a:rPr>
              <a:t>Fuster</a:t>
            </a:r>
            <a:r>
              <a:rPr lang="en-US" sz="1200" dirty="0">
                <a:solidFill>
                  <a:prstClr val="black"/>
                </a:solidFill>
              </a:rPr>
              <a:t>, V., &amp; Roth, G. A. (2022). The Global Burden of Cardiovascular Diseases and Risk: A Compass for Future Health. </a:t>
            </a:r>
            <a:r>
              <a:rPr lang="en-US" sz="1200" i="1" dirty="0">
                <a:solidFill>
                  <a:prstClr val="black"/>
                </a:solidFill>
              </a:rPr>
              <a:t>Journal of the American College of Cardiology</a:t>
            </a:r>
            <a:r>
              <a:rPr lang="en-US" sz="1200" dirty="0">
                <a:solidFill>
                  <a:prstClr val="black"/>
                </a:solidFill>
              </a:rPr>
              <a:t>, </a:t>
            </a:r>
            <a:r>
              <a:rPr lang="en-US" sz="1200" i="1" dirty="0">
                <a:solidFill>
                  <a:prstClr val="black"/>
                </a:solidFill>
              </a:rPr>
              <a:t>80</a:t>
            </a:r>
            <a:r>
              <a:rPr lang="en-US" sz="1200" dirty="0">
                <a:solidFill>
                  <a:prstClr val="black"/>
                </a:solidFill>
              </a:rPr>
              <a:t>(25), 2361-2371.</a:t>
            </a:r>
            <a:endParaRPr lang="en-US" sz="1200" dirty="0">
              <a:solidFill>
                <a:prstClr val="black"/>
              </a:solidFill>
              <a:cs typeface="Calibri"/>
            </a:endParaRPr>
          </a:p>
        </p:txBody>
      </p:sp>
    </p:spTree>
    <p:extLst>
      <p:ext uri="{BB962C8B-B14F-4D97-AF65-F5344CB8AC3E}">
        <p14:creationId xmlns:p14="http://schemas.microsoft.com/office/powerpoint/2010/main" val="1060164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35581-44AE-5D87-9A39-C394305D262C}"/>
              </a:ext>
            </a:extLst>
          </p:cNvPr>
          <p:cNvSpPr>
            <a:spLocks noGrp="1"/>
          </p:cNvSpPr>
          <p:nvPr>
            <p:ph type="title"/>
          </p:nvPr>
        </p:nvSpPr>
        <p:spPr/>
        <p:txBody>
          <a:bodyPr rtlCol="0">
            <a:normAutofit fontScale="90000"/>
          </a:bodyPr>
          <a:lstStyle/>
          <a:p>
            <a:pPr rtl="0"/>
            <a:endParaRPr lang="en-US"/>
          </a:p>
        </p:txBody>
      </p:sp>
      <p:sp>
        <p:nvSpPr>
          <p:cNvPr id="3" name="Content Placeholder 2">
            <a:extLst>
              <a:ext uri="{FF2B5EF4-FFF2-40B4-BE49-F238E27FC236}">
                <a16:creationId xmlns:a16="http://schemas.microsoft.com/office/drawing/2014/main" id="{7E2819E3-DAF6-1F26-0B81-7AA175A03C47}"/>
              </a:ext>
            </a:extLst>
          </p:cNvPr>
          <p:cNvSpPr>
            <a:spLocks noGrp="1"/>
          </p:cNvSpPr>
          <p:nvPr>
            <p:ph idx="1"/>
          </p:nvPr>
        </p:nvSpPr>
        <p:spPr/>
        <p:txBody>
          <a:bodyPr rtlCol="0"/>
          <a:lstStyle/>
          <a:p>
            <a:pPr rtl="0"/>
            <a:endParaRPr lang="en-US"/>
          </a:p>
        </p:txBody>
      </p:sp>
      <p:pic>
        <p:nvPicPr>
          <p:cNvPr id="5" name="Picture 4">
            <a:extLst>
              <a:ext uri="{FF2B5EF4-FFF2-40B4-BE49-F238E27FC236}">
                <a16:creationId xmlns:a16="http://schemas.microsoft.com/office/drawing/2014/main" id="{962AC05F-E40E-90C2-829A-E5695D096DEB}"/>
              </a:ext>
            </a:extLst>
          </p:cNvPr>
          <p:cNvPicPr>
            <a:picLocks noChangeAspect="1"/>
          </p:cNvPicPr>
          <p:nvPr/>
        </p:nvPicPr>
        <p:blipFill>
          <a:blip r:embed="rId2"/>
          <a:stretch>
            <a:fillRect/>
          </a:stretch>
        </p:blipFill>
        <p:spPr>
          <a:xfrm>
            <a:off x="0" y="153009"/>
            <a:ext cx="12192000" cy="6025767"/>
          </a:xfrm>
          <a:prstGeom prst="rect">
            <a:avLst/>
          </a:prstGeom>
        </p:spPr>
      </p:pic>
      <p:sp>
        <p:nvSpPr>
          <p:cNvPr id="6" name="TextBox 5">
            <a:extLst>
              <a:ext uri="{FF2B5EF4-FFF2-40B4-BE49-F238E27FC236}">
                <a16:creationId xmlns:a16="http://schemas.microsoft.com/office/drawing/2014/main" id="{26A745D7-7CD5-B82E-04FC-52AFA3E1144E}"/>
              </a:ext>
            </a:extLst>
          </p:cNvPr>
          <p:cNvSpPr txBox="1"/>
          <p:nvPr/>
        </p:nvSpPr>
        <p:spPr>
          <a:xfrm>
            <a:off x="6893169" y="5659341"/>
            <a:ext cx="5247495" cy="646331"/>
          </a:xfrm>
          <a:prstGeom prst="rect">
            <a:avLst/>
          </a:prstGeom>
          <a:noFill/>
        </p:spPr>
        <p:txBody>
          <a:bodyPr wrap="square" lIns="91440" tIns="45720" rIns="91440" bIns="45720" rtlCol="0" anchor="t">
            <a:spAutoFit/>
          </a:bodyPr>
          <a:lstStyle/>
          <a:p>
            <a:r>
              <a:rPr lang="sr" sz="1200" b="0" i="0" dirty="0" smtClean="0">
                <a:effectLst/>
                <a:latin typeface="+mj-lt"/>
              </a:rPr>
              <a:t>Izvor: </a:t>
            </a:r>
            <a:r>
              <a:rPr lang="sr" sz="1200" b="0" i="0" dirty="0">
                <a:effectLst/>
                <a:latin typeface="+mj-lt"/>
              </a:rPr>
              <a:t>Vaduganathan, M., Mensah, G. A., Turco, J. V., Fuster, V., &amp; Roth, G. A. (2022). </a:t>
            </a:r>
            <a:r>
              <a:rPr lang="sr" sz="1200" b="0" i="0" dirty="0" smtClean="0">
                <a:effectLst/>
                <a:latin typeface="+mj-lt"/>
              </a:rPr>
              <a:t>Globalni teret kardiovaskularnih bolesti i rizika: Kompas za buduće zdravlje.</a:t>
            </a:r>
            <a:r>
              <a:rPr lang="sr" sz="1200" b="0" i="0" dirty="0">
                <a:effectLst/>
                <a:latin typeface="+mj-lt"/>
              </a:rPr>
              <a:t> </a:t>
            </a:r>
            <a:r>
              <a:rPr lang="en-US" sz="1200" i="1" dirty="0">
                <a:latin typeface="+mj-lt"/>
              </a:rPr>
              <a:t>Journal of the American College of Cardiology, 80(25), 2361-2371.</a:t>
            </a:r>
            <a:endParaRPr lang="en-US" sz="1200" dirty="0">
              <a:latin typeface="+mj-lt"/>
              <a:cs typeface="Calibri"/>
            </a:endParaRPr>
          </a:p>
        </p:txBody>
      </p:sp>
    </p:spTree>
    <p:extLst>
      <p:ext uri="{BB962C8B-B14F-4D97-AF65-F5344CB8AC3E}">
        <p14:creationId xmlns:p14="http://schemas.microsoft.com/office/powerpoint/2010/main" val="3950674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F3FA87-58E9-5CFB-FB23-0013607AA322}"/>
              </a:ext>
            </a:extLst>
          </p:cNvPr>
          <p:cNvPicPr>
            <a:picLocks noChangeAspect="1"/>
          </p:cNvPicPr>
          <p:nvPr/>
        </p:nvPicPr>
        <p:blipFill>
          <a:blip r:embed="rId2"/>
          <a:stretch>
            <a:fillRect/>
          </a:stretch>
        </p:blipFill>
        <p:spPr>
          <a:xfrm>
            <a:off x="0" y="1743479"/>
            <a:ext cx="12192000" cy="2853318"/>
          </a:xfrm>
          <a:prstGeom prst="rect">
            <a:avLst/>
          </a:prstGeom>
        </p:spPr>
      </p:pic>
      <p:sp>
        <p:nvSpPr>
          <p:cNvPr id="6" name="TextBox 5">
            <a:extLst>
              <a:ext uri="{FF2B5EF4-FFF2-40B4-BE49-F238E27FC236}">
                <a16:creationId xmlns:a16="http://schemas.microsoft.com/office/drawing/2014/main" id="{E4A83EAC-2AB7-C470-8AAD-4682C12C003D}"/>
              </a:ext>
            </a:extLst>
          </p:cNvPr>
          <p:cNvSpPr txBox="1"/>
          <p:nvPr/>
        </p:nvSpPr>
        <p:spPr>
          <a:xfrm>
            <a:off x="4967654" y="5128069"/>
            <a:ext cx="6145778" cy="830997"/>
          </a:xfrm>
          <a:prstGeom prst="rect">
            <a:avLst/>
          </a:prstGeom>
          <a:noFill/>
        </p:spPr>
        <p:txBody>
          <a:bodyPr wrap="square" lIns="91440" tIns="45720" rIns="91440" bIns="45720" rtlCol="0" anchor="t">
            <a:spAutoFit/>
          </a:bodyPr>
          <a:lstStyle/>
          <a:p>
            <a:r>
              <a:rPr lang="en-US" sz="1200" dirty="0" err="1">
                <a:latin typeface="+mj-lt"/>
              </a:rPr>
              <a:t>Izvor</a:t>
            </a:r>
            <a:r>
              <a:rPr lang="en-US" sz="1200" dirty="0">
                <a:latin typeface="+mj-lt"/>
              </a:rPr>
              <a:t>: </a:t>
            </a:r>
            <a:r>
              <a:rPr lang="en-US" sz="1200" dirty="0" err="1">
                <a:latin typeface="+mj-lt"/>
              </a:rPr>
              <a:t>Vaduganathan</a:t>
            </a:r>
            <a:r>
              <a:rPr lang="en-US" sz="1200" dirty="0">
                <a:latin typeface="+mj-lt"/>
              </a:rPr>
              <a:t>, M., Mensah, G. A., </a:t>
            </a:r>
            <a:r>
              <a:rPr lang="en-US" sz="1200" dirty="0" err="1">
                <a:latin typeface="+mj-lt"/>
              </a:rPr>
              <a:t>Turco</a:t>
            </a:r>
            <a:r>
              <a:rPr lang="en-US" sz="1200" dirty="0">
                <a:latin typeface="+mj-lt"/>
              </a:rPr>
              <a:t>, J. V., </a:t>
            </a:r>
            <a:r>
              <a:rPr lang="en-US" sz="1200" dirty="0" err="1">
                <a:latin typeface="+mj-lt"/>
              </a:rPr>
              <a:t>Fuster</a:t>
            </a:r>
            <a:r>
              <a:rPr lang="en-US" sz="1200" dirty="0">
                <a:latin typeface="+mj-lt"/>
              </a:rPr>
              <a:t>, V., &amp; Roth, G. A. (2022). </a:t>
            </a:r>
            <a:r>
              <a:rPr lang="en-US" sz="1200" dirty="0" err="1">
                <a:latin typeface="+mj-lt"/>
              </a:rPr>
              <a:t>Globalni</a:t>
            </a:r>
            <a:r>
              <a:rPr lang="en-US" sz="1200" dirty="0">
                <a:latin typeface="+mj-lt"/>
              </a:rPr>
              <a:t> </a:t>
            </a:r>
            <a:r>
              <a:rPr lang="en-US" sz="1200" dirty="0" err="1">
                <a:latin typeface="+mj-lt"/>
              </a:rPr>
              <a:t>teret</a:t>
            </a:r>
            <a:r>
              <a:rPr lang="en-US" sz="1200" dirty="0">
                <a:latin typeface="+mj-lt"/>
              </a:rPr>
              <a:t> </a:t>
            </a:r>
            <a:r>
              <a:rPr lang="en-US" sz="1200" dirty="0" err="1">
                <a:latin typeface="+mj-lt"/>
              </a:rPr>
              <a:t>kardiovaskularnih</a:t>
            </a:r>
            <a:r>
              <a:rPr lang="en-US" sz="1200" dirty="0">
                <a:latin typeface="+mj-lt"/>
              </a:rPr>
              <a:t> </a:t>
            </a:r>
            <a:r>
              <a:rPr lang="en-US" sz="1200" dirty="0" err="1">
                <a:latin typeface="+mj-lt"/>
              </a:rPr>
              <a:t>bolesti</a:t>
            </a:r>
            <a:r>
              <a:rPr lang="en-US" sz="1200" dirty="0">
                <a:latin typeface="+mj-lt"/>
              </a:rPr>
              <a:t> </a:t>
            </a:r>
            <a:r>
              <a:rPr lang="en-US" sz="1200" dirty="0" err="1">
                <a:latin typeface="+mj-lt"/>
              </a:rPr>
              <a:t>i</a:t>
            </a:r>
            <a:r>
              <a:rPr lang="en-US" sz="1200" dirty="0">
                <a:latin typeface="+mj-lt"/>
              </a:rPr>
              <a:t> </a:t>
            </a:r>
            <a:r>
              <a:rPr lang="en-US" sz="1200" dirty="0" err="1">
                <a:latin typeface="+mj-lt"/>
              </a:rPr>
              <a:t>rizika</a:t>
            </a:r>
            <a:r>
              <a:rPr lang="en-US" sz="1200" dirty="0">
                <a:latin typeface="+mj-lt"/>
              </a:rPr>
              <a:t>: </a:t>
            </a:r>
            <a:r>
              <a:rPr lang="en-US" sz="1200" dirty="0" err="1">
                <a:latin typeface="+mj-lt"/>
              </a:rPr>
              <a:t>Kompas</a:t>
            </a:r>
            <a:r>
              <a:rPr lang="en-US" sz="1200" dirty="0">
                <a:latin typeface="+mj-lt"/>
              </a:rPr>
              <a:t> </a:t>
            </a:r>
            <a:r>
              <a:rPr lang="en-US" sz="1200" dirty="0" err="1">
                <a:latin typeface="+mj-lt"/>
              </a:rPr>
              <a:t>za</a:t>
            </a:r>
            <a:r>
              <a:rPr lang="en-US" sz="1200" dirty="0">
                <a:latin typeface="+mj-lt"/>
              </a:rPr>
              <a:t> </a:t>
            </a:r>
            <a:r>
              <a:rPr lang="en-US" sz="1200" dirty="0" err="1">
                <a:latin typeface="+mj-lt"/>
              </a:rPr>
              <a:t>buduće</a:t>
            </a:r>
            <a:r>
              <a:rPr lang="en-US" sz="1200" dirty="0">
                <a:latin typeface="+mj-lt"/>
              </a:rPr>
              <a:t> </a:t>
            </a:r>
            <a:r>
              <a:rPr lang="en-US" sz="1200" dirty="0" err="1">
                <a:latin typeface="+mj-lt"/>
              </a:rPr>
              <a:t>zdravlje</a:t>
            </a:r>
            <a:r>
              <a:rPr lang="en-US" sz="1200" dirty="0">
                <a:latin typeface="+mj-lt"/>
              </a:rPr>
              <a:t>. Journal of the American College of Cardiology, 80(25), 2361-2371</a:t>
            </a:r>
            <a:r>
              <a:rPr lang="en-US" sz="1200" i="1" dirty="0" smtClean="0">
                <a:latin typeface="+mj-lt"/>
              </a:rPr>
              <a:t>.</a:t>
            </a:r>
            <a:endParaRPr lang="en-US" sz="1200" i="1" dirty="0">
              <a:latin typeface="+mj-lt"/>
            </a:endParaRPr>
          </a:p>
          <a:p>
            <a:pPr rtl="0"/>
            <a:endParaRPr lang="en-US" sz="1200" dirty="0">
              <a:latin typeface="+mj-lt"/>
              <a:cs typeface="Calibri"/>
            </a:endParaRPr>
          </a:p>
        </p:txBody>
      </p:sp>
    </p:spTree>
    <p:extLst>
      <p:ext uri="{BB962C8B-B14F-4D97-AF65-F5344CB8AC3E}">
        <p14:creationId xmlns:p14="http://schemas.microsoft.com/office/powerpoint/2010/main" val="1225840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867776"/>
            <a:ext cx="5656715" cy="507831"/>
          </a:xfrm>
          <a:prstGeom prst="rect">
            <a:avLst/>
          </a:prstGeom>
        </p:spPr>
        <p:txBody>
          <a:bodyPr wrap="square" lIns="91440" tIns="45720" rIns="91440" bIns="45720" rtlCol="0" anchor="t">
            <a:spAutoFit/>
          </a:bodyPr>
          <a:lstStyle/>
          <a:p>
            <a:pPr algn="ctr"/>
            <a:r>
              <a:rPr lang="en-US" sz="900" dirty="0" err="1"/>
              <a:t>Integrativna</a:t>
            </a:r>
            <a:r>
              <a:rPr lang="en-US" sz="900" dirty="0"/>
              <a:t> </a:t>
            </a:r>
            <a:r>
              <a:rPr lang="en-US" sz="900" dirty="0" err="1"/>
              <a:t>strategija</a:t>
            </a:r>
            <a:r>
              <a:rPr lang="en-US" sz="900" dirty="0"/>
              <a:t> </a:t>
            </a:r>
            <a:r>
              <a:rPr lang="en-US" sz="900" dirty="0" err="1"/>
              <a:t>klimatskih</a:t>
            </a:r>
            <a:r>
              <a:rPr lang="en-US" sz="900" dirty="0"/>
              <a:t> </a:t>
            </a:r>
            <a:r>
              <a:rPr lang="en-US" sz="900" dirty="0" err="1"/>
              <a:t>promena</a:t>
            </a:r>
            <a:r>
              <a:rPr lang="en-US" sz="900" dirty="0"/>
              <a:t>. </a:t>
            </a:r>
            <a:r>
              <a:rPr lang="en-US" sz="900" dirty="0" err="1"/>
              <a:t>Integrisani</a:t>
            </a:r>
            <a:r>
              <a:rPr lang="en-US" sz="900" dirty="0"/>
              <a:t> </a:t>
            </a:r>
            <a:r>
              <a:rPr lang="en-US" sz="900" dirty="0" err="1"/>
              <a:t>pristup</a:t>
            </a:r>
            <a:r>
              <a:rPr lang="en-US" sz="900" dirty="0"/>
              <a:t> </a:t>
            </a:r>
            <a:r>
              <a:rPr lang="en-US" sz="900" dirty="0" err="1"/>
              <a:t>suočavanju</a:t>
            </a:r>
            <a:r>
              <a:rPr lang="en-US" sz="900" dirty="0"/>
              <a:t> </a:t>
            </a:r>
            <a:r>
              <a:rPr lang="en-US" sz="900" dirty="0" err="1"/>
              <a:t>sa</a:t>
            </a:r>
            <a:r>
              <a:rPr lang="en-US" sz="900" dirty="0"/>
              <a:t> </a:t>
            </a:r>
            <a:r>
              <a:rPr lang="en-US" sz="900" dirty="0" err="1"/>
              <a:t>klimatskim</a:t>
            </a:r>
            <a:r>
              <a:rPr lang="en-US" sz="900" dirty="0"/>
              <a:t> </a:t>
            </a:r>
            <a:r>
              <a:rPr lang="en-US" sz="900" dirty="0" err="1"/>
              <a:t>promenama</a:t>
            </a:r>
            <a:r>
              <a:rPr lang="en-US" sz="900" dirty="0"/>
              <a:t> </a:t>
            </a:r>
            <a:r>
              <a:rPr lang="en-US" sz="900" dirty="0" err="1"/>
              <a:t>kroz</a:t>
            </a:r>
            <a:r>
              <a:rPr lang="en-US" sz="900" dirty="0"/>
              <a:t> </a:t>
            </a:r>
            <a:r>
              <a:rPr lang="en-US" sz="900" dirty="0" err="1"/>
              <a:t>strategije</a:t>
            </a:r>
            <a:r>
              <a:rPr lang="en-US" sz="900" dirty="0"/>
              <a:t> </a:t>
            </a:r>
            <a:r>
              <a:rPr lang="en-US" sz="900" dirty="0" err="1"/>
              <a:t>prilagođavanja</a:t>
            </a:r>
            <a:r>
              <a:rPr lang="en-US" sz="900" dirty="0"/>
              <a:t> </a:t>
            </a:r>
            <a:r>
              <a:rPr lang="en-US" sz="900" dirty="0" err="1"/>
              <a:t>i</a:t>
            </a:r>
            <a:r>
              <a:rPr lang="en-US" sz="900" dirty="0"/>
              <a:t> </a:t>
            </a:r>
            <a:r>
              <a:rPr lang="en-US" sz="900" dirty="0" err="1"/>
              <a:t>ublažavanja</a:t>
            </a:r>
            <a:r>
              <a:rPr lang="en-US" sz="900" dirty="0"/>
              <a:t> </a:t>
            </a:r>
            <a:r>
              <a:rPr lang="en-US" sz="900" dirty="0" err="1"/>
              <a:t>koje</a:t>
            </a:r>
            <a:r>
              <a:rPr lang="en-US" sz="900" dirty="0"/>
              <a:t> </a:t>
            </a:r>
            <a:r>
              <a:rPr lang="en-US" sz="900" dirty="0" err="1"/>
              <a:t>uključuje</a:t>
            </a:r>
            <a:r>
              <a:rPr lang="en-US" sz="900" dirty="0"/>
              <a:t> </a:t>
            </a:r>
            <a:r>
              <a:rPr lang="en-US" sz="900" dirty="0" err="1"/>
              <a:t>zainteresovane</a:t>
            </a:r>
            <a:r>
              <a:rPr lang="en-US" sz="900" dirty="0"/>
              <a:t> </a:t>
            </a:r>
            <a:r>
              <a:rPr lang="en-US" sz="900" dirty="0" err="1"/>
              <a:t>strane</a:t>
            </a:r>
            <a:r>
              <a:rPr lang="en-US" sz="900" dirty="0"/>
              <a:t> </a:t>
            </a:r>
            <a:r>
              <a:rPr lang="en-US" sz="900" dirty="0" err="1"/>
              <a:t>politike</a:t>
            </a:r>
            <a:r>
              <a:rPr lang="en-US" sz="900" dirty="0"/>
              <a:t> </a:t>
            </a:r>
            <a:r>
              <a:rPr lang="en-US" sz="900" dirty="0" err="1"/>
              <a:t>na</a:t>
            </a:r>
            <a:r>
              <a:rPr lang="en-US" sz="900" dirty="0"/>
              <a:t> </a:t>
            </a:r>
            <a:r>
              <a:rPr lang="en-US" sz="900" dirty="0" err="1"/>
              <a:t>više</a:t>
            </a:r>
            <a:r>
              <a:rPr lang="en-US" sz="900" dirty="0"/>
              <a:t> </a:t>
            </a:r>
            <a:r>
              <a:rPr lang="en-US" sz="900" dirty="0" err="1"/>
              <a:t>nivoa</a:t>
            </a:r>
            <a:endParaRPr lang="en-US" sz="900" dirty="0"/>
          </a:p>
          <a:p>
            <a:pPr algn="ctr"/>
            <a:r>
              <a:rPr lang="en-US" sz="900" dirty="0" err="1"/>
              <a:t>Izvor</a:t>
            </a:r>
            <a:r>
              <a:rPr lang="en-US" sz="900" dirty="0"/>
              <a:t>: </a:t>
            </a:r>
            <a:r>
              <a:rPr lang="en-US" sz="900" dirty="0" smtClean="0">
                <a:solidFill>
                  <a:prstClr val="black"/>
                </a:solidFill>
              </a:rPr>
              <a:t>from </a:t>
            </a:r>
            <a:r>
              <a:rPr lang="en-US" sz="900" dirty="0" err="1">
                <a:solidFill>
                  <a:prstClr val="black"/>
                </a:solidFill>
              </a:rPr>
              <a:t>Khraishah</a:t>
            </a:r>
            <a:r>
              <a:rPr lang="en-US" sz="900" dirty="0">
                <a:solidFill>
                  <a:prstClr val="black"/>
                </a:solidFill>
              </a:rPr>
              <a:t> et al., 2022</a:t>
            </a:r>
            <a:endParaRPr lang="en-US" sz="900" dirty="0">
              <a:solidFill>
                <a:prstClr val="black"/>
              </a:solidFill>
              <a:cs typeface="Calibri"/>
            </a:endParaRPr>
          </a:p>
        </p:txBody>
      </p:sp>
      <p:pic>
        <p:nvPicPr>
          <p:cNvPr id="6" name="Picture 5" descr="Graphical user interface, text, application&#10;&#10;Description automatically generated"/>
          <p:cNvPicPr>
            <a:picLocks noChangeAspect="1"/>
          </p:cNvPicPr>
          <p:nvPr/>
        </p:nvPicPr>
        <p:blipFill>
          <a:blip r:embed="rId2"/>
          <a:stretch>
            <a:fillRect/>
          </a:stretch>
        </p:blipFill>
        <p:spPr>
          <a:xfrm>
            <a:off x="2475781" y="1005067"/>
            <a:ext cx="8788763" cy="4032324"/>
          </a:xfrm>
          <a:prstGeom prst="rect">
            <a:avLst/>
          </a:prstGeom>
        </p:spPr>
      </p:pic>
      <p:sp>
        <p:nvSpPr>
          <p:cNvPr id="7" name="Title 1">
            <a:extLst>
              <a:ext uri="{FF2B5EF4-FFF2-40B4-BE49-F238E27FC236}">
                <a16:creationId xmlns:a16="http://schemas.microsoft.com/office/drawing/2014/main" id="{3C52BAAC-88C5-4FB5-98E3-B815B7844FE3}"/>
              </a:ext>
            </a:extLst>
          </p:cNvPr>
          <p:cNvSpPr txBox="1">
            <a:spLocks/>
          </p:cNvSpPr>
          <p:nvPr/>
        </p:nvSpPr>
        <p:spPr>
          <a:xfrm>
            <a:off x="344905" y="305409"/>
            <a:ext cx="11896826" cy="54963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sr" sz="3200" b="1" dirty="0" smtClean="0">
                <a:solidFill>
                  <a:srgbClr val="000000"/>
                </a:solidFill>
              </a:rPr>
              <a:t>Klimatske promene i KVB</a:t>
            </a:r>
            <a:endParaRPr lang="en-US" sz="3200" b="1" dirty="0">
              <a:solidFill>
                <a:srgbClr val="000000"/>
              </a:solidFill>
              <a:cs typeface="Calibri"/>
            </a:endParaRPr>
          </a:p>
        </p:txBody>
      </p:sp>
    </p:spTree>
    <p:extLst>
      <p:ext uri="{BB962C8B-B14F-4D97-AF65-F5344CB8AC3E}">
        <p14:creationId xmlns:p14="http://schemas.microsoft.com/office/powerpoint/2010/main" val="377049107"/>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Custom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Props1.xml><?xml version="1.0" encoding="utf-8"?>
<ds:datastoreItem xmlns:ds="http://schemas.openxmlformats.org/officeDocument/2006/customXml" ds:itemID="{601CD358-40A9-498F-ADCE-740389B563DC}">
  <ds:schemaRefs>
    <ds:schemaRef ds:uri="http://schemas.microsoft.com/sharepoint/v3/contenttype/forms"/>
  </ds:schemaRefs>
</ds:datastoreItem>
</file>

<file path=customXml/itemProps2.xml><?xml version="1.0" encoding="utf-8"?>
<ds:datastoreItem xmlns:ds="http://schemas.openxmlformats.org/officeDocument/2006/customXml" ds:itemID="{1C7CA659-FF05-440C-921B-7429522EE5D1}"/>
</file>

<file path=customXml/itemProps3.xml><?xml version="1.0" encoding="utf-8"?>
<ds:datastoreItem xmlns:ds="http://schemas.openxmlformats.org/officeDocument/2006/customXml" ds:itemID="{2BCAC99C-A00D-4220-B380-6E25F4F9D9B6}">
  <ds:schemaRefs>
    <ds:schemaRef ds:uri="http://schemas.microsoft.com/office/2006/documentManagement/types"/>
    <ds:schemaRef ds:uri="http://schemas.microsoft.com/office/infopath/2007/PartnerControls"/>
    <ds:schemaRef ds:uri="7041af30-ae09-480b-a38a-622eca9a1506"/>
    <ds:schemaRef ds:uri="http://purl.org/dc/dcmitype/"/>
    <ds:schemaRef ds:uri="http://www.w3.org/XML/1998/namespace"/>
    <ds:schemaRef ds:uri="http://schemas.microsoft.com/office/2006/metadata/properties"/>
    <ds:schemaRef ds:uri="http://purl.org/dc/elements/1.1/"/>
    <ds:schemaRef ds:uri="603c054e-d324-4a4b-bfdc-a44c27811fd1"/>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3104</TotalTime>
  <Words>1378</Words>
  <Application>Microsoft Office PowerPoint</Application>
  <PresentationFormat>Szélesvásznú</PresentationFormat>
  <Paragraphs>143</Paragraphs>
  <Slides>34</Slides>
  <Notes>4</Notes>
  <HiddenSlides>0</HiddenSlides>
  <MMClips>0</MMClips>
  <ScaleCrop>false</ScaleCrop>
  <HeadingPairs>
    <vt:vector size="6" baseType="variant">
      <vt:variant>
        <vt:lpstr>Használt betűtípusok</vt:lpstr>
      </vt:variant>
      <vt:variant>
        <vt:i4>4</vt:i4>
      </vt:variant>
      <vt:variant>
        <vt:lpstr>Téma</vt:lpstr>
      </vt:variant>
      <vt:variant>
        <vt:i4>2</vt:i4>
      </vt:variant>
      <vt:variant>
        <vt:lpstr>Diacímek</vt:lpstr>
      </vt:variant>
      <vt:variant>
        <vt:i4>34</vt:i4>
      </vt:variant>
    </vt:vector>
  </HeadingPairs>
  <TitlesOfParts>
    <vt:vector size="40" baseType="lpstr">
      <vt:lpstr>Arial</vt:lpstr>
      <vt:lpstr>Calibri</vt:lpstr>
      <vt:lpstr>Garamond</vt:lpstr>
      <vt:lpstr>Times New Roman</vt:lpstr>
      <vt:lpstr>Office-téma</vt:lpstr>
      <vt:lpstr>Office-téma</vt:lpstr>
      <vt:lpstr>Developing new curriculum outlines and learning materials on climate change's health impacts for medical schools 2021-2-HU01-KA220-HED-000050972</vt:lpstr>
      <vt:lpstr>Uticaj klimatskih promena na kardiovaskularne bolesti  (KVB)</vt:lpstr>
      <vt:lpstr>PowerPoint-bemutató</vt:lpstr>
      <vt:lpstr>Uticaj klimatskih promena na kardiovaskularne bolesti (KVB)</vt:lpstr>
      <vt:lpstr>PowerPoint-bemutató</vt:lpstr>
      <vt:lpstr>PowerPoint-bemutató</vt:lpstr>
      <vt:lpstr>PowerPoint-bemutató</vt:lpstr>
      <vt:lpstr>PowerPoint-bemutató</vt:lpstr>
      <vt:lpstr>PowerPoint-bemutató</vt:lpstr>
      <vt:lpstr>Temperatura vazduha utiče na KVB</vt:lpstr>
      <vt:lpstr>PowerPoint-bemutató</vt:lpstr>
      <vt:lpstr>Epidemiologija KVB povezanih sa temperaturom:  Kardiovaskularni faktori rizika</vt:lpstr>
      <vt:lpstr>Epidemiologija KVB povezanih sa temperaturom: Kardiovaskularni mortalitet</vt:lpstr>
      <vt:lpstr>Epidemiologija KVB povezanih sa temperaturom: Ishemijska bolest srca</vt:lpstr>
      <vt:lpstr>Epidemiologija KVB povezanih sa temperaturom: HF prijemi i aritmij</vt:lpstr>
      <vt:lpstr>Epidemiologija KVB povezanih sa temperaturom: Udar</vt:lpstr>
      <vt:lpstr>Uticaj toplotnih talasa i hladnoće na KVB</vt:lpstr>
      <vt:lpstr>Uticaji zagađenja vazduha na KVB: čestice (PM)</vt:lpstr>
      <vt:lpstr>Epidemiologija zagađenja vazduha i KVB: Kardiovaskularni mortalitet</vt:lpstr>
      <vt:lpstr>Epidemiologija zagađenja vazduha i KVB: Otkazivanje srca</vt:lpstr>
      <vt:lpstr>Šumski požari, pustinjska prašina i KVB</vt:lpstr>
      <vt:lpstr>Ranjive podpopulacije</vt:lpstr>
      <vt:lpstr>Ranjive podpopulacije</vt:lpstr>
      <vt:lpstr>Kako ublažiti KVB povezane sa klimatskim promenama?</vt:lpstr>
      <vt:lpstr>Kako ublažiti KVB povezane sa klimatskim promenama?</vt:lpstr>
      <vt:lpstr>Poruke za lekare i kardiologe</vt:lpstr>
      <vt:lpstr>Poruke za lekare i kardiologe</vt:lpstr>
      <vt:lpstr>Poruke za lekare i kardiologe</vt:lpstr>
      <vt:lpstr>Poruke za lekare i kardiologe</vt:lpstr>
      <vt:lpstr>Poruke za lekare i kardiologe</vt:lpstr>
      <vt:lpstr>KLJUČNE PORUKE</vt:lpstr>
      <vt:lpstr>Testirajte svoje znanje</vt:lpstr>
      <vt:lpstr>Preporučeno čitanje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Girán János</dc:creator>
  <cp:lastModifiedBy>User</cp:lastModifiedBy>
  <cp:revision>451</cp:revision>
  <cp:lastPrinted>2023-03-02T11:05:34Z</cp:lastPrinted>
  <dcterms:created xsi:type="dcterms:W3CDTF">2023-02-21T16:51:38Z</dcterms:created>
  <dcterms:modified xsi:type="dcterms:W3CDTF">2025-04-22T13:09:39Z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