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sldIdLst>
    <p:sldId id="336" r:id="rId5"/>
    <p:sldId id="262" r:id="rId6"/>
    <p:sldId id="328" r:id="rId7"/>
    <p:sldId id="325" r:id="rId8"/>
    <p:sldId id="265" r:id="rId9"/>
    <p:sldId id="324" r:id="rId10"/>
    <p:sldId id="273" r:id="rId11"/>
    <p:sldId id="275" r:id="rId12"/>
    <p:sldId id="277" r:id="rId13"/>
    <p:sldId id="274" r:id="rId14"/>
    <p:sldId id="282" r:id="rId15"/>
    <p:sldId id="281" r:id="rId16"/>
    <p:sldId id="280" r:id="rId17"/>
    <p:sldId id="283" r:id="rId18"/>
    <p:sldId id="285" r:id="rId19"/>
    <p:sldId id="288" r:id="rId20"/>
    <p:sldId id="286" r:id="rId21"/>
    <p:sldId id="279" r:id="rId22"/>
    <p:sldId id="287" r:id="rId23"/>
    <p:sldId id="289" r:id="rId24"/>
    <p:sldId id="293" r:id="rId25"/>
    <p:sldId id="314" r:id="rId26"/>
    <p:sldId id="320" r:id="rId27"/>
    <p:sldId id="294" r:id="rId28"/>
    <p:sldId id="317" r:id="rId29"/>
    <p:sldId id="297" r:id="rId30"/>
    <p:sldId id="319" r:id="rId31"/>
    <p:sldId id="322" r:id="rId32"/>
    <p:sldId id="302" r:id="rId33"/>
    <p:sldId id="334" r:id="rId34"/>
    <p:sldId id="335" r:id="rId35"/>
    <p:sldId id="333" r:id="rId36"/>
    <p:sldId id="305" r:id="rId37"/>
    <p:sldId id="311" r:id="rId38"/>
    <p:sldId id="312" r:id="rId39"/>
    <p:sldId id="270" r:id="rId40"/>
    <p:sldId id="329" r:id="rId41"/>
    <p:sldId id="331" r:id="rId42"/>
    <p:sldId id="337" r:id="rId43"/>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C9C343F-8935-4645-B933-0EBD7703C09F}"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AE5EB23-240D-6449-B9CF-799F1D8B0033}" type="slidenum">
              <a:rPr lang="en-US" smtClean="0"/>
              <a:t>‹#›</a:t>
            </a:fld>
            <a:endParaRPr lang="en-US"/>
          </a:p>
        </p:txBody>
      </p:sp>
    </p:spTree>
    <p:extLst>
      <p:ext uri="{BB962C8B-B14F-4D97-AF65-F5344CB8AC3E}">
        <p14:creationId xmlns:p14="http://schemas.microsoft.com/office/powerpoint/2010/main" val="2089135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Semenza JC, Trinanes J, Lohr W, Sudre B, Löfdahl M, Martinez-Urtaza J. Environmental suitability of vibrio infections in a warming climate: an early warning system. Environ Health Perspect. 2017;125(10)</a:t>
            </a:r>
            <a:endParaRPr lang="hu-HU" dirty="0"/>
          </a:p>
          <a:p>
            <a:pPr rtl="0"/>
            <a:endParaRPr lang="en-US" dirty="0">
              <a:cs typeface="Calibri"/>
            </a:endParaRPr>
          </a:p>
        </p:txBody>
      </p:sp>
      <p:sp>
        <p:nvSpPr>
          <p:cNvPr id="4" name="Dia számának helye 3"/>
          <p:cNvSpPr>
            <a:spLocks noGrp="1"/>
          </p:cNvSpPr>
          <p:nvPr>
            <p:ph type="sldNum" sz="quarter" idx="5"/>
          </p:nvPr>
        </p:nvSpPr>
        <p:spPr/>
        <p:txBody>
          <a:bodyPr rtlCol="0"/>
          <a:lstStyle/>
          <a:p>
            <a:pPr rtl="0"/>
            <a:fld id="{5A0B7BED-213E-48B1-B9B2-4F3C51894F95}" type="slidenum">
              <a:rPr lang="hu-HU" smtClean="0"/>
              <a:t>6</a:t>
            </a:fld>
            <a:endParaRPr lang="hu-HU"/>
          </a:p>
        </p:txBody>
      </p:sp>
    </p:spTree>
    <p:extLst>
      <p:ext uri="{BB962C8B-B14F-4D97-AF65-F5344CB8AC3E}">
        <p14:creationId xmlns:p14="http://schemas.microsoft.com/office/powerpoint/2010/main" val="365617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rtlCol="0"/>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rtl="0" eaLnBrk="1" hangingPunct="1">
              <a:spcBef>
                <a:spcPct val="0"/>
              </a:spcBef>
            </a:pPr>
            <a:fld id="{8CD20D7C-5340-43FC-8191-9379E3EF85FF}" type="slidenum">
              <a:rPr lang="hu-HU" altLang="hu-HU" smtClean="0"/>
              <a:pPr rtl="0" eaLnBrk="1" hangingPunct="1">
                <a:spcBef>
                  <a:spcPct val="0"/>
                </a:spcBef>
              </a:pPr>
              <a:t>26</a:t>
            </a:fld>
            <a:endParaRPr lang="hu-HU" altLang="hu-HU"/>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rtlCol="0"/>
          <a:lstStyle/>
          <a:p>
            <a:pPr rtl="0" eaLnBrk="1" hangingPunct="1"/>
            <a:endParaRPr lang="hu-HU" altLang="hu-HU"/>
          </a:p>
        </p:txBody>
      </p:sp>
    </p:spTree>
    <p:extLst>
      <p:ext uri="{BB962C8B-B14F-4D97-AF65-F5344CB8AC3E}">
        <p14:creationId xmlns:p14="http://schemas.microsoft.com/office/powerpoint/2010/main" val="1034313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rtlCol="0"/>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rtl="0" eaLnBrk="1" hangingPunct="1">
              <a:spcBef>
                <a:spcPct val="0"/>
              </a:spcBef>
            </a:pPr>
            <a:fld id="{F0722904-4F0B-492A-A26A-C87DF42C8B14}" type="slidenum">
              <a:rPr lang="hu-HU" altLang="hu-HU" smtClean="0"/>
              <a:pPr rtl="0" eaLnBrk="1" hangingPunct="1">
                <a:spcBef>
                  <a:spcPct val="0"/>
                </a:spcBef>
              </a:pPr>
              <a:t>33</a:t>
            </a:fld>
            <a:endParaRPr lang="hu-HU" altLang="hu-HU"/>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p:spPr>
        <p:txBody>
          <a:bodyPr rtlCol="0"/>
          <a:lstStyle/>
          <a:p>
            <a:pPr rtl="0" eaLnBrk="1" hangingPunct="1"/>
            <a:endParaRPr lang="hu-HU" altLang="hu-HU"/>
          </a:p>
        </p:txBody>
      </p:sp>
    </p:spTree>
    <p:extLst>
      <p:ext uri="{BB962C8B-B14F-4D97-AF65-F5344CB8AC3E}">
        <p14:creationId xmlns:p14="http://schemas.microsoft.com/office/powerpoint/2010/main" val="4198063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sr"/>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s://doi.org/10.1155/2017/3782182" TargetMode="External"/><Relationship Id="rId3" Type="http://schemas.openxmlformats.org/officeDocument/2006/relationships/hyperlink" Target="https://pubmed.ncbi.nlm.nih.gov/?term=Philipsborn%20R%5bAuthor%5d" TargetMode="External"/><Relationship Id="rId7" Type="http://schemas.openxmlformats.org/officeDocument/2006/relationships/hyperlink" Target="https://www.ncbi.nlm.nih.gov/pmc/articles/PMC5429938/" TargetMode="External"/><Relationship Id="rId2" Type="http://schemas.openxmlformats.org/officeDocument/2006/relationships/hyperlink" Target="https://journals.lww.com/epidem/toc/2008/01000" TargetMode="External"/><Relationship Id="rId1" Type="http://schemas.openxmlformats.org/officeDocument/2006/relationships/slideLayout" Target="../slideLayouts/slideLayout2.xml"/><Relationship Id="rId6" Type="http://schemas.openxmlformats.org/officeDocument/2006/relationships/hyperlink" Target="https://pubmed.ncbi.nlm.nih.gov/?term=Ryan%20MP%5bAuthor%5d" TargetMode="External"/><Relationship Id="rId5" Type="http://schemas.openxmlformats.org/officeDocument/2006/relationships/hyperlink" Target="https://doi.org/10.3390/atmos9100385" TargetMode="External"/><Relationship Id="rId4" Type="http://schemas.openxmlformats.org/officeDocument/2006/relationships/hyperlink" Target="https://www.ncbi.nlm.nih.gov/pmc/articles/PMC4907410/"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dx.doi.org/10.4269/ajtmh.2011.10-0277"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oi.org/10.1155/2017/3782182"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16300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777705" y="153009"/>
            <a:ext cx="9311625" cy="795897"/>
          </a:xfrm>
        </p:spPr>
        <p:txBody>
          <a:bodyPr rtlCol="0">
            <a:normAutofit/>
          </a:bodyPr>
          <a:lstStyle/>
          <a:p>
            <a:r>
              <a:rPr lang="pt-BR" b="1" dirty="0"/>
              <a:t>El Ninjo i epidemije bolesti</a:t>
            </a:r>
            <a:endParaRPr lang="hu-HU" b="1" dirty="0"/>
          </a:p>
        </p:txBody>
      </p:sp>
      <p:pic>
        <p:nvPicPr>
          <p:cNvPr id="4" name="Tartalom helye 3"/>
          <p:cNvPicPr>
            <a:picLocks noGrp="1" noChangeAspect="1"/>
          </p:cNvPicPr>
          <p:nvPr>
            <p:ph idx="1"/>
          </p:nvPr>
        </p:nvPicPr>
        <p:blipFill>
          <a:blip r:embed="rId2"/>
          <a:stretch>
            <a:fillRect/>
          </a:stretch>
        </p:blipFill>
        <p:spPr>
          <a:xfrm>
            <a:off x="104061" y="944177"/>
            <a:ext cx="6079888" cy="3860729"/>
          </a:xfrm>
          <a:prstGeom prst="rect">
            <a:avLst/>
          </a:prstGeom>
        </p:spPr>
      </p:pic>
      <p:pic>
        <p:nvPicPr>
          <p:cNvPr id="8" name="Kép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793" y="2493034"/>
            <a:ext cx="6065369" cy="3874596"/>
          </a:xfrm>
          <a:prstGeom prst="rect">
            <a:avLst/>
          </a:prstGeom>
        </p:spPr>
      </p:pic>
      <p:sp>
        <p:nvSpPr>
          <p:cNvPr id="9" name="Szövegdoboz 8"/>
          <p:cNvSpPr txBox="1"/>
          <p:nvPr/>
        </p:nvSpPr>
        <p:spPr>
          <a:xfrm>
            <a:off x="104061" y="5154003"/>
            <a:ext cx="5865418" cy="646331"/>
          </a:xfrm>
          <a:prstGeom prst="rect">
            <a:avLst/>
          </a:prstGeom>
          <a:noFill/>
        </p:spPr>
        <p:txBody>
          <a:bodyPr wrap="square" rtlCol="0">
            <a:spAutoFit/>
          </a:bodyPr>
          <a:lstStyle/>
          <a:p>
            <a:r>
              <a:rPr lang="en-US" dirty="0" err="1"/>
              <a:t>Žarišta</a:t>
            </a:r>
            <a:r>
              <a:rPr lang="en-US" dirty="0"/>
              <a:t> </a:t>
            </a:r>
            <a:r>
              <a:rPr lang="en-US" dirty="0" err="1"/>
              <a:t>potencijalno</a:t>
            </a:r>
            <a:r>
              <a:rPr lang="en-US" dirty="0"/>
              <a:t> </a:t>
            </a:r>
            <a:r>
              <a:rPr lang="en-US" dirty="0" err="1"/>
              <a:t>povišenog</a:t>
            </a:r>
            <a:r>
              <a:rPr lang="en-US" dirty="0"/>
              <a:t> </a:t>
            </a:r>
            <a:r>
              <a:rPr lang="en-US" dirty="0" err="1"/>
              <a:t>rizika</a:t>
            </a:r>
            <a:r>
              <a:rPr lang="en-US" dirty="0"/>
              <a:t> od </a:t>
            </a:r>
            <a:r>
              <a:rPr lang="en-US" dirty="0" err="1"/>
              <a:t>izbijanja</a:t>
            </a:r>
            <a:r>
              <a:rPr lang="en-US" dirty="0"/>
              <a:t> </a:t>
            </a:r>
            <a:r>
              <a:rPr lang="en-US" dirty="0" err="1"/>
              <a:t>bolesti</a:t>
            </a:r>
            <a:r>
              <a:rPr lang="en-US" dirty="0"/>
              <a:t> pod </a:t>
            </a:r>
            <a:r>
              <a:rPr lang="en-US" dirty="0" err="1"/>
              <a:t>uslovima</a:t>
            </a:r>
            <a:r>
              <a:rPr lang="en-US" dirty="0"/>
              <a:t> El Ninja: 2006 – 2007.</a:t>
            </a:r>
          </a:p>
        </p:txBody>
      </p:sp>
    </p:spTree>
    <p:extLst>
      <p:ext uri="{BB962C8B-B14F-4D97-AF65-F5344CB8AC3E}">
        <p14:creationId xmlns:p14="http://schemas.microsoft.com/office/powerpoint/2010/main" val="12297769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Virusne</a:t>
            </a:r>
            <a:r>
              <a:rPr lang="en-US" b="1" dirty="0"/>
              <a:t> </a:t>
            </a:r>
            <a:r>
              <a:rPr lang="en-US" b="1" dirty="0" err="1"/>
              <a:t>bolesti</a:t>
            </a:r>
            <a:r>
              <a:rPr lang="en-US" b="1" dirty="0"/>
              <a:t> </a:t>
            </a:r>
            <a:r>
              <a:rPr lang="en-US" b="1" dirty="0" err="1"/>
              <a:t>koje</a:t>
            </a:r>
            <a:r>
              <a:rPr lang="en-US" b="1" dirty="0"/>
              <a:t> </a:t>
            </a:r>
            <a:r>
              <a:rPr lang="en-US" b="1" dirty="0" err="1"/>
              <a:t>prenose</a:t>
            </a:r>
            <a:r>
              <a:rPr lang="en-US" b="1" dirty="0"/>
              <a:t> </a:t>
            </a:r>
            <a:r>
              <a:rPr lang="en-US" b="1" dirty="0" err="1"/>
              <a:t>komarci</a:t>
            </a:r>
            <a:r>
              <a:rPr lang="en-US" b="1" dirty="0"/>
              <a:t> (</a:t>
            </a:r>
            <a:r>
              <a:rPr lang="en-US" b="1" dirty="0" err="1"/>
              <a:t>Zika</a:t>
            </a:r>
            <a:r>
              <a:rPr lang="en-US" b="1" dirty="0"/>
              <a:t>)</a:t>
            </a:r>
            <a:endParaRPr lang="sr" b="1" dirty="0"/>
          </a:p>
        </p:txBody>
      </p:sp>
      <p:sp>
        <p:nvSpPr>
          <p:cNvPr id="3" name="Tartalom helye 2"/>
          <p:cNvSpPr>
            <a:spLocks noGrp="1"/>
          </p:cNvSpPr>
          <p:nvPr>
            <p:ph idx="1"/>
          </p:nvPr>
        </p:nvSpPr>
        <p:spPr>
          <a:xfrm>
            <a:off x="192505" y="1276709"/>
            <a:ext cx="11896825" cy="5028963"/>
          </a:xfrm>
        </p:spPr>
        <p:txBody>
          <a:bodyPr rtlCol="0"/>
          <a:lstStyle/>
          <a:p>
            <a:r>
              <a:rPr lang="en-US" b="1" i="1" dirty="0" err="1"/>
              <a:t>Zika</a:t>
            </a:r>
            <a:r>
              <a:rPr lang="en-US" b="1" i="1" dirty="0"/>
              <a:t> </a:t>
            </a:r>
            <a:r>
              <a:rPr lang="en-US" b="1" i="1" dirty="0" err="1"/>
              <a:t>virusna</a:t>
            </a:r>
            <a:r>
              <a:rPr lang="en-US" b="1" i="1" dirty="0"/>
              <a:t> </a:t>
            </a:r>
            <a:r>
              <a:rPr lang="en-US" b="1" i="1" dirty="0" err="1"/>
              <a:t>bolest</a:t>
            </a:r>
            <a:r>
              <a:rPr lang="en-US" b="1" i="1" dirty="0"/>
              <a:t> </a:t>
            </a:r>
            <a:r>
              <a:rPr lang="en-US" dirty="0"/>
              <a:t>(</a:t>
            </a:r>
            <a:r>
              <a:rPr lang="en-US" dirty="0" err="1"/>
              <a:t>Zika</a:t>
            </a:r>
            <a:r>
              <a:rPr lang="en-US" dirty="0"/>
              <a:t>) je </a:t>
            </a:r>
            <a:r>
              <a:rPr lang="en-US" dirty="0" err="1"/>
              <a:t>uzrokovana</a:t>
            </a:r>
            <a:r>
              <a:rPr lang="en-US" dirty="0"/>
              <a:t> </a:t>
            </a:r>
            <a:r>
              <a:rPr lang="en-US" dirty="0" err="1"/>
              <a:t>virusom</a:t>
            </a:r>
            <a:r>
              <a:rPr lang="en-US" dirty="0"/>
              <a:t> </a:t>
            </a:r>
            <a:r>
              <a:rPr lang="en-US" dirty="0" err="1"/>
              <a:t>Zika</a:t>
            </a:r>
            <a:r>
              <a:rPr lang="en-US" dirty="0"/>
              <a:t> </a:t>
            </a:r>
            <a:r>
              <a:rPr lang="en-US" dirty="0" err="1"/>
              <a:t>i</a:t>
            </a:r>
            <a:r>
              <a:rPr lang="en-US" dirty="0"/>
              <a:t> </a:t>
            </a:r>
            <a:r>
              <a:rPr lang="en-US" dirty="0" err="1"/>
              <a:t>prenosi</a:t>
            </a:r>
            <a:r>
              <a:rPr lang="en-US" dirty="0"/>
              <a:t> se </a:t>
            </a:r>
            <a:r>
              <a:rPr lang="en-US" dirty="0" err="1"/>
              <a:t>na</a:t>
            </a:r>
            <a:r>
              <a:rPr lang="en-US" dirty="0"/>
              <a:t> </a:t>
            </a:r>
            <a:r>
              <a:rPr lang="en-US" dirty="0" err="1"/>
              <a:t>ljude</a:t>
            </a:r>
            <a:r>
              <a:rPr lang="en-US" dirty="0"/>
              <a:t> </a:t>
            </a:r>
            <a:r>
              <a:rPr lang="en-US" dirty="0" err="1"/>
              <a:t>prvenstveno</a:t>
            </a:r>
            <a:r>
              <a:rPr lang="en-US" dirty="0"/>
              <a:t> od </a:t>
            </a:r>
            <a:r>
              <a:rPr lang="en-US" dirty="0" err="1"/>
              <a:t>ujeda</a:t>
            </a:r>
            <a:r>
              <a:rPr lang="en-US" dirty="0"/>
              <a:t> </a:t>
            </a:r>
            <a:r>
              <a:rPr lang="en-US" dirty="0" err="1"/>
              <a:t>zaraženog</a:t>
            </a:r>
            <a:r>
              <a:rPr lang="en-US" dirty="0"/>
              <a:t> </a:t>
            </a:r>
            <a:r>
              <a:rPr lang="en-US" i="1" dirty="0" err="1"/>
              <a:t>Aedes</a:t>
            </a:r>
            <a:r>
              <a:rPr lang="en-US" dirty="0"/>
              <a:t> </a:t>
            </a:r>
            <a:r>
              <a:rPr lang="en-US" dirty="0" err="1"/>
              <a:t>komarca</a:t>
            </a:r>
            <a:r>
              <a:rPr lang="en-US" dirty="0"/>
              <a:t>. </a:t>
            </a:r>
            <a:r>
              <a:rPr lang="en-US" dirty="0" err="1"/>
              <a:t>Ovi</a:t>
            </a:r>
            <a:r>
              <a:rPr lang="en-US" dirty="0"/>
              <a:t> </a:t>
            </a:r>
            <a:r>
              <a:rPr lang="en-US" dirty="0" err="1"/>
              <a:t>komarci</a:t>
            </a:r>
            <a:r>
              <a:rPr lang="en-US" dirty="0"/>
              <a:t> </a:t>
            </a:r>
            <a:r>
              <a:rPr lang="en-US" dirty="0" err="1"/>
              <a:t>su</a:t>
            </a:r>
            <a:r>
              <a:rPr lang="en-US" dirty="0"/>
              <a:t> </a:t>
            </a:r>
            <a:r>
              <a:rPr lang="en-US" dirty="0" err="1"/>
              <a:t>najaktivniji</a:t>
            </a:r>
            <a:r>
              <a:rPr lang="en-US" dirty="0"/>
              <a:t> </a:t>
            </a:r>
            <a:r>
              <a:rPr lang="en-US" dirty="0" err="1"/>
              <a:t>danju</a:t>
            </a:r>
            <a:r>
              <a:rPr lang="en-US" dirty="0"/>
              <a:t>, </a:t>
            </a:r>
            <a:r>
              <a:rPr lang="en-US" dirty="0" err="1"/>
              <a:t>ali</a:t>
            </a:r>
            <a:r>
              <a:rPr lang="en-US" dirty="0"/>
              <a:t> </a:t>
            </a:r>
            <a:r>
              <a:rPr lang="en-US" dirty="0" err="1"/>
              <a:t>i</a:t>
            </a:r>
            <a:r>
              <a:rPr lang="en-US" dirty="0"/>
              <a:t> </a:t>
            </a:r>
            <a:r>
              <a:rPr lang="en-US" dirty="0" err="1"/>
              <a:t>noću</a:t>
            </a:r>
            <a:r>
              <a:rPr lang="en-US" dirty="0"/>
              <a:t>. </a:t>
            </a:r>
            <a:r>
              <a:rPr lang="en-US" dirty="0" err="1"/>
              <a:t>Trenutno</a:t>
            </a:r>
            <a:r>
              <a:rPr lang="en-US" dirty="0"/>
              <a:t> ne </a:t>
            </a:r>
            <a:r>
              <a:rPr lang="en-US" dirty="0" err="1"/>
              <a:t>postoji</a:t>
            </a:r>
            <a:r>
              <a:rPr lang="en-US" dirty="0"/>
              <a:t> </a:t>
            </a:r>
            <a:r>
              <a:rPr lang="en-US" dirty="0" err="1"/>
              <a:t>vakcina</a:t>
            </a:r>
            <a:r>
              <a:rPr lang="en-US" dirty="0"/>
              <a:t> </a:t>
            </a:r>
            <a:r>
              <a:rPr lang="en-US" dirty="0" err="1"/>
              <a:t>za</a:t>
            </a:r>
            <a:r>
              <a:rPr lang="en-US" dirty="0"/>
              <a:t> </a:t>
            </a:r>
            <a:r>
              <a:rPr lang="en-US" dirty="0" err="1"/>
              <a:t>sprečavanje</a:t>
            </a:r>
            <a:r>
              <a:rPr lang="en-US" dirty="0"/>
              <a:t> </a:t>
            </a:r>
            <a:r>
              <a:rPr lang="en-US" dirty="0" err="1"/>
              <a:t>Zika</a:t>
            </a:r>
            <a:r>
              <a:rPr lang="en-US" dirty="0"/>
              <a:t> </a:t>
            </a:r>
            <a:r>
              <a:rPr lang="en-US" dirty="0" err="1"/>
              <a:t>infekcije</a:t>
            </a:r>
            <a:r>
              <a:rPr lang="en-US" dirty="0"/>
              <a:t>.</a:t>
            </a:r>
          </a:p>
          <a:p>
            <a:pPr rtl="0"/>
            <a:r>
              <a:rPr lang="en-US" b="1" i="1" dirty="0" err="1" smtClean="0"/>
              <a:t>Aedes</a:t>
            </a:r>
            <a:r>
              <a:rPr lang="en-US" b="1" i="1" dirty="0" smtClean="0"/>
              <a:t> </a:t>
            </a:r>
            <a:r>
              <a:rPr lang="en-US" b="1" i="1" dirty="0" err="1" smtClean="0"/>
              <a:t>egypti</a:t>
            </a:r>
            <a:endParaRPr lang="hu-HU" b="1" i="1" dirty="0"/>
          </a:p>
        </p:txBody>
      </p:sp>
      <p:pic>
        <p:nvPicPr>
          <p:cNvPr id="2050" name="Picture 2" descr="https://orilliadentist.com/wp-content/uploads/2016/02/AeAegypti-PHI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467" y="2712693"/>
            <a:ext cx="73818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808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87733"/>
            <a:ext cx="11896826" cy="549635"/>
          </a:xfrm>
        </p:spPr>
        <p:txBody>
          <a:bodyPr rtlCol="0">
            <a:normAutofit fontScale="90000"/>
          </a:bodyPr>
          <a:lstStyle/>
          <a:p>
            <a:r>
              <a:rPr lang="en-US" b="1" dirty="0" err="1"/>
              <a:t>Virusne</a:t>
            </a:r>
            <a:r>
              <a:rPr lang="en-US" b="1" dirty="0"/>
              <a:t> </a:t>
            </a:r>
            <a:r>
              <a:rPr lang="en-US" b="1" dirty="0" err="1"/>
              <a:t>bolesti</a:t>
            </a:r>
            <a:r>
              <a:rPr lang="en-US" b="1" dirty="0"/>
              <a:t> </a:t>
            </a:r>
            <a:r>
              <a:rPr lang="en-US" b="1" dirty="0" err="1"/>
              <a:t>koje</a:t>
            </a:r>
            <a:r>
              <a:rPr lang="en-US" b="1" dirty="0"/>
              <a:t> </a:t>
            </a:r>
            <a:r>
              <a:rPr lang="en-US" b="1" dirty="0" err="1"/>
              <a:t>prenose</a:t>
            </a:r>
            <a:r>
              <a:rPr lang="en-US" b="1" dirty="0"/>
              <a:t> </a:t>
            </a:r>
            <a:r>
              <a:rPr lang="en-US" b="1" dirty="0" err="1"/>
              <a:t>komarci</a:t>
            </a:r>
            <a:r>
              <a:rPr lang="en-US" b="1" dirty="0"/>
              <a:t> (</a:t>
            </a:r>
            <a:r>
              <a:rPr lang="en-US" b="1" dirty="0" err="1"/>
              <a:t>virusna</a:t>
            </a:r>
            <a:r>
              <a:rPr lang="en-US" b="1" dirty="0"/>
              <a:t> </a:t>
            </a:r>
            <a:r>
              <a:rPr lang="en-US" b="1" dirty="0" err="1"/>
              <a:t>bolest</a:t>
            </a:r>
            <a:r>
              <a:rPr lang="en-US" b="1" dirty="0"/>
              <a:t> </a:t>
            </a:r>
            <a:r>
              <a:rPr lang="en-US" b="1" dirty="0" err="1"/>
              <a:t>Zapadnog</a:t>
            </a:r>
            <a:r>
              <a:rPr lang="en-US" b="1" dirty="0"/>
              <a:t> </a:t>
            </a:r>
            <a:r>
              <a:rPr lang="en-US" b="1" dirty="0" err="1"/>
              <a:t>Nila</a:t>
            </a:r>
            <a:r>
              <a:rPr lang="en-US" b="1" dirty="0"/>
              <a:t>)</a:t>
            </a:r>
            <a:endParaRPr lang="sr" b="1" dirty="0"/>
          </a:p>
        </p:txBody>
      </p:sp>
      <p:sp>
        <p:nvSpPr>
          <p:cNvPr id="3" name="Tartalom helye 2"/>
          <p:cNvSpPr>
            <a:spLocks noGrp="1"/>
          </p:cNvSpPr>
          <p:nvPr>
            <p:ph idx="1"/>
          </p:nvPr>
        </p:nvSpPr>
        <p:spPr>
          <a:xfrm>
            <a:off x="192505" y="1181819"/>
            <a:ext cx="11896825" cy="5123853"/>
          </a:xfrm>
        </p:spPr>
        <p:txBody>
          <a:bodyPr rtlCol="0">
            <a:normAutofit/>
          </a:bodyPr>
          <a:lstStyle/>
          <a:p>
            <a:r>
              <a:rPr lang="en-US" dirty="0" err="1"/>
              <a:t>Najčešći</a:t>
            </a:r>
            <a:r>
              <a:rPr lang="en-US" dirty="0"/>
              <a:t> </a:t>
            </a:r>
            <a:r>
              <a:rPr lang="en-US" dirty="0" err="1"/>
              <a:t>način</a:t>
            </a:r>
            <a:r>
              <a:rPr lang="en-US" dirty="0"/>
              <a:t> </a:t>
            </a:r>
            <a:r>
              <a:rPr lang="en-US" dirty="0" err="1"/>
              <a:t>na</a:t>
            </a:r>
            <a:r>
              <a:rPr lang="en-US" dirty="0"/>
              <a:t> </a:t>
            </a:r>
            <a:r>
              <a:rPr lang="en-US" dirty="0" err="1"/>
              <a:t>koji</a:t>
            </a:r>
            <a:r>
              <a:rPr lang="en-US" dirty="0"/>
              <a:t> se </a:t>
            </a:r>
            <a:r>
              <a:rPr lang="en-US" b="1" i="1" dirty="0"/>
              <a:t>virus </a:t>
            </a:r>
            <a:r>
              <a:rPr lang="en-US" b="1" i="1" dirty="0" err="1"/>
              <a:t>Zapadnog</a:t>
            </a:r>
            <a:r>
              <a:rPr lang="en-US" b="1" i="1" dirty="0"/>
              <a:t> </a:t>
            </a:r>
            <a:r>
              <a:rPr lang="en-US" b="1" i="1" dirty="0" err="1"/>
              <a:t>Nila</a:t>
            </a:r>
            <a:r>
              <a:rPr lang="en-US" b="1" i="1" dirty="0"/>
              <a:t> </a:t>
            </a:r>
            <a:r>
              <a:rPr lang="en-US" dirty="0" err="1"/>
              <a:t>prenosi</a:t>
            </a:r>
            <a:r>
              <a:rPr lang="en-US" dirty="0"/>
              <a:t> </a:t>
            </a:r>
            <a:r>
              <a:rPr lang="en-US" dirty="0" err="1"/>
              <a:t>na</a:t>
            </a:r>
            <a:r>
              <a:rPr lang="en-US" dirty="0"/>
              <a:t> </a:t>
            </a:r>
            <a:r>
              <a:rPr lang="en-US" dirty="0" err="1"/>
              <a:t>žrtve</a:t>
            </a:r>
            <a:r>
              <a:rPr lang="en-US" dirty="0"/>
              <a:t> je </a:t>
            </a:r>
            <a:r>
              <a:rPr lang="en-US" dirty="0" err="1"/>
              <a:t>ubodom</a:t>
            </a:r>
            <a:r>
              <a:rPr lang="en-US" dirty="0"/>
              <a:t> </a:t>
            </a:r>
            <a:r>
              <a:rPr lang="en-US" dirty="0" err="1"/>
              <a:t>komarca</a:t>
            </a:r>
            <a:r>
              <a:rPr lang="en-US" dirty="0"/>
              <a:t>. </a:t>
            </a:r>
            <a:r>
              <a:rPr lang="en-US" dirty="0" err="1"/>
              <a:t>Većina</a:t>
            </a:r>
            <a:r>
              <a:rPr lang="en-US" dirty="0"/>
              <a:t> </a:t>
            </a:r>
            <a:r>
              <a:rPr lang="en-US" dirty="0" err="1"/>
              <a:t>ljudi</a:t>
            </a:r>
            <a:r>
              <a:rPr lang="en-US" dirty="0"/>
              <a:t> </a:t>
            </a:r>
            <a:r>
              <a:rPr lang="en-US" dirty="0" err="1"/>
              <a:t>zaraženih</a:t>
            </a:r>
            <a:r>
              <a:rPr lang="en-US" dirty="0"/>
              <a:t> </a:t>
            </a:r>
            <a:r>
              <a:rPr lang="en-US" dirty="0" err="1"/>
              <a:t>virusom</a:t>
            </a:r>
            <a:r>
              <a:rPr lang="en-US" dirty="0"/>
              <a:t> </a:t>
            </a:r>
            <a:r>
              <a:rPr lang="en-US" dirty="0" err="1"/>
              <a:t>Zapadnog</a:t>
            </a:r>
            <a:r>
              <a:rPr lang="en-US" dirty="0"/>
              <a:t> </a:t>
            </a:r>
            <a:r>
              <a:rPr lang="en-US" dirty="0" err="1"/>
              <a:t>Nila</a:t>
            </a:r>
            <a:r>
              <a:rPr lang="en-US" dirty="0"/>
              <a:t> </a:t>
            </a:r>
            <a:r>
              <a:rPr lang="en-US" dirty="0" err="1"/>
              <a:t>neće</a:t>
            </a:r>
            <a:r>
              <a:rPr lang="en-US" dirty="0"/>
              <a:t> </a:t>
            </a:r>
            <a:r>
              <a:rPr lang="en-US" dirty="0" err="1"/>
              <a:t>imati</a:t>
            </a:r>
            <a:r>
              <a:rPr lang="en-US" dirty="0"/>
              <a:t> </a:t>
            </a:r>
            <a:r>
              <a:rPr lang="en-US" dirty="0" err="1"/>
              <a:t>nikakve</a:t>
            </a:r>
            <a:r>
              <a:rPr lang="en-US" dirty="0"/>
              <a:t> </a:t>
            </a:r>
            <a:r>
              <a:rPr lang="en-US" dirty="0" err="1"/>
              <a:t>simptome</a:t>
            </a:r>
            <a:r>
              <a:rPr lang="en-US" dirty="0"/>
              <a:t>. </a:t>
            </a:r>
            <a:r>
              <a:rPr lang="en-US" dirty="0" err="1"/>
              <a:t>Otprilike</a:t>
            </a:r>
            <a:r>
              <a:rPr lang="en-US" dirty="0"/>
              <a:t> 1 od 5 </a:t>
            </a:r>
            <a:r>
              <a:rPr lang="en-US" dirty="0" err="1"/>
              <a:t>ljudi</a:t>
            </a:r>
            <a:r>
              <a:rPr lang="en-US" dirty="0"/>
              <a:t> </a:t>
            </a:r>
            <a:r>
              <a:rPr lang="en-US" dirty="0" err="1"/>
              <a:t>koji</a:t>
            </a:r>
            <a:r>
              <a:rPr lang="en-US" dirty="0"/>
              <a:t> </a:t>
            </a:r>
            <a:r>
              <a:rPr lang="en-US" dirty="0" err="1"/>
              <a:t>su</a:t>
            </a:r>
            <a:r>
              <a:rPr lang="en-US" dirty="0"/>
              <a:t> </a:t>
            </a:r>
            <a:r>
              <a:rPr lang="en-US" dirty="0" err="1"/>
              <a:t>zaraženi</a:t>
            </a:r>
            <a:r>
              <a:rPr lang="en-US" dirty="0"/>
              <a:t> </a:t>
            </a:r>
            <a:r>
              <a:rPr lang="en-US" dirty="0" err="1"/>
              <a:t>dobiće</a:t>
            </a:r>
            <a:r>
              <a:rPr lang="en-US" dirty="0"/>
              <a:t> </a:t>
            </a:r>
            <a:r>
              <a:rPr lang="en-US" dirty="0" err="1"/>
              <a:t>groznicu</a:t>
            </a:r>
            <a:r>
              <a:rPr lang="en-US" dirty="0"/>
              <a:t> </a:t>
            </a:r>
            <a:r>
              <a:rPr lang="en-US" dirty="0" err="1"/>
              <a:t>i</a:t>
            </a:r>
            <a:r>
              <a:rPr lang="en-US" dirty="0"/>
              <a:t> </a:t>
            </a:r>
            <a:r>
              <a:rPr lang="en-US" dirty="0" err="1"/>
              <a:t>druge</a:t>
            </a:r>
            <a:r>
              <a:rPr lang="en-US" dirty="0"/>
              <a:t> </a:t>
            </a:r>
            <a:r>
              <a:rPr lang="en-US" dirty="0" err="1"/>
              <a:t>simptome</a:t>
            </a:r>
            <a:r>
              <a:rPr lang="en-US" dirty="0"/>
              <a:t>. </a:t>
            </a:r>
            <a:r>
              <a:rPr lang="en-US" dirty="0" err="1"/>
              <a:t>Manje</a:t>
            </a:r>
            <a:r>
              <a:rPr lang="en-US" dirty="0"/>
              <a:t> od 1% </a:t>
            </a:r>
            <a:r>
              <a:rPr lang="en-US" dirty="0" err="1"/>
              <a:t>zaraženih</a:t>
            </a:r>
            <a:r>
              <a:rPr lang="en-US" dirty="0"/>
              <a:t> </a:t>
            </a:r>
            <a:r>
              <a:rPr lang="en-US" dirty="0" err="1"/>
              <a:t>razvije</a:t>
            </a:r>
            <a:r>
              <a:rPr lang="en-US" dirty="0"/>
              <a:t> </a:t>
            </a:r>
            <a:r>
              <a:rPr lang="en-US" dirty="0" err="1"/>
              <a:t>ozbiljnu</a:t>
            </a:r>
            <a:r>
              <a:rPr lang="en-US" dirty="0"/>
              <a:t>, </a:t>
            </a:r>
            <a:r>
              <a:rPr lang="en-US" dirty="0" err="1"/>
              <a:t>ponekad</a:t>
            </a:r>
            <a:r>
              <a:rPr lang="en-US" dirty="0"/>
              <a:t> </a:t>
            </a:r>
            <a:r>
              <a:rPr lang="en-US" dirty="0" err="1"/>
              <a:t>fatalnu</a:t>
            </a:r>
            <a:r>
              <a:rPr lang="en-US" dirty="0"/>
              <a:t>, </a:t>
            </a:r>
            <a:r>
              <a:rPr lang="en-US" dirty="0" err="1"/>
              <a:t>neurološka</a:t>
            </a:r>
            <a:r>
              <a:rPr lang="en-US" dirty="0"/>
              <a:t> </a:t>
            </a:r>
            <a:r>
              <a:rPr lang="en-US" dirty="0" err="1"/>
              <a:t>bolest</a:t>
            </a:r>
            <a:r>
              <a:rPr lang="en-US" dirty="0"/>
              <a:t>.</a:t>
            </a:r>
          </a:p>
          <a:p>
            <a:pPr rtl="0"/>
            <a:endParaRPr lang="hu-HU" dirty="0"/>
          </a:p>
          <a:p>
            <a:pPr rtl="0"/>
            <a:r>
              <a:rPr lang="sr" dirty="0" smtClean="0"/>
              <a:t>vektor: </a:t>
            </a:r>
            <a:r>
              <a:rPr lang="sr" b="1" i="1" dirty="0"/>
              <a:t>Culex spp.</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1843" y="2632557"/>
            <a:ext cx="4825878" cy="3186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5438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rmAutofit/>
          </a:bodyPr>
          <a:lstStyle/>
          <a:p>
            <a:pPr rtl="0"/>
            <a:r>
              <a:rPr lang="sr" b="1" dirty="0" smtClean="0"/>
              <a:t>Denga groznica</a:t>
            </a:r>
            <a:endParaRPr lang="hu-HU" b="1" dirty="0"/>
          </a:p>
        </p:txBody>
      </p:sp>
      <p:sp>
        <p:nvSpPr>
          <p:cNvPr id="3" name="Tartalom helye 2"/>
          <p:cNvSpPr>
            <a:spLocks noGrp="1"/>
          </p:cNvSpPr>
          <p:nvPr>
            <p:ph idx="1"/>
          </p:nvPr>
        </p:nvSpPr>
        <p:spPr>
          <a:xfrm>
            <a:off x="759125" y="1544128"/>
            <a:ext cx="11330205" cy="4761544"/>
          </a:xfrm>
        </p:spPr>
        <p:txBody>
          <a:bodyPr rtlCol="0"/>
          <a:lstStyle/>
          <a:p>
            <a:pPr rtl="0">
              <a:spcAft>
                <a:spcPts val="0"/>
              </a:spcAft>
            </a:pPr>
            <a:r>
              <a:rPr lang="sr" b="1" dirty="0" smtClean="0"/>
              <a:t>Vektori:</a:t>
            </a:r>
            <a:endParaRPr lang="sr" b="1" dirty="0"/>
          </a:p>
          <a:p>
            <a:pPr lvl="1" rtl="0"/>
            <a:r>
              <a:rPr lang="sr-Latn-RS" dirty="0"/>
              <a:t>Aedes aegypti</a:t>
            </a:r>
            <a:endParaRPr lang="hu-HU" dirty="0"/>
          </a:p>
          <a:p>
            <a:pPr lvl="1" rtl="0"/>
            <a:r>
              <a:rPr lang="sr-Latn-RS" dirty="0"/>
              <a:t>Aedes albopictus</a:t>
            </a:r>
            <a:endParaRPr lang="hu-HU" dirty="0"/>
          </a:p>
          <a:p>
            <a:pPr lvl="1" rtl="0"/>
            <a:r>
              <a:rPr lang="sr-Latn-RS" dirty="0"/>
              <a:t>Aedes polynesiensis</a:t>
            </a:r>
            <a:endParaRPr lang="hu-HU" dirty="0"/>
          </a:p>
          <a:p>
            <a:pPr lvl="1" rtl="0"/>
            <a:r>
              <a:rPr lang="sr" dirty="0" smtClean="0"/>
              <a:t>nekoliko vrtsa </a:t>
            </a:r>
            <a:r>
              <a:rPr lang="sr" i="1" dirty="0" smtClean="0"/>
              <a:t>kompleksa </a:t>
            </a:r>
            <a:r>
              <a:rPr lang="sr-Latn-RS" dirty="0" smtClean="0"/>
              <a:t>Aedes scutellaris</a:t>
            </a:r>
          </a:p>
          <a:p>
            <a:pPr marL="457200" lvl="1" indent="0" rtl="0">
              <a:buNone/>
            </a:pPr>
            <a:endParaRPr lang="hu-HU" sz="1000" i="1" dirty="0"/>
          </a:p>
          <a:p>
            <a:pPr rtl="0">
              <a:spcAft>
                <a:spcPts val="0"/>
              </a:spcAft>
            </a:pPr>
            <a:r>
              <a:rPr lang="sr" b="1" dirty="0" smtClean="0"/>
              <a:t>Patogen:</a:t>
            </a:r>
            <a:endParaRPr lang="sr" b="1" dirty="0"/>
          </a:p>
          <a:p>
            <a:pPr lvl="1" rtl="0"/>
            <a:r>
              <a:rPr lang="sr" dirty="0" smtClean="0"/>
              <a:t>Virus denga groznice (DENV </a:t>
            </a:r>
            <a:r>
              <a:rPr lang="sr" dirty="0"/>
              <a:t>1-4), </a:t>
            </a:r>
            <a:r>
              <a:rPr lang="sr" dirty="0" smtClean="0"/>
              <a:t>RNK virus iz porodice </a:t>
            </a:r>
            <a:r>
              <a:rPr lang="en-GB" dirty="0" err="1" smtClean="0"/>
              <a:t>Flaviviridae</a:t>
            </a:r>
            <a:r>
              <a:rPr lang="sr" dirty="0"/>
              <a:t>; </a:t>
            </a:r>
            <a:r>
              <a:rPr lang="sr" dirty="0" smtClean="0"/>
              <a:t>rod Flavivirus</a:t>
            </a:r>
            <a:endParaRPr lang="hu-HU" dirty="0"/>
          </a:p>
        </p:txBody>
      </p:sp>
    </p:spTree>
    <p:extLst>
      <p:ext uri="{BB962C8B-B14F-4D97-AF65-F5344CB8AC3E}">
        <p14:creationId xmlns:p14="http://schemas.microsoft.com/office/powerpoint/2010/main" val="4264636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106448"/>
          </a:xfrm>
        </p:spPr>
        <p:txBody>
          <a:bodyPr rtlCol="0">
            <a:normAutofit/>
          </a:bodyPr>
          <a:lstStyle/>
          <a:p>
            <a:r>
              <a:rPr lang="en-US" b="1" dirty="0" err="1"/>
              <a:t>Sada</a:t>
            </a:r>
            <a:r>
              <a:rPr lang="en-US" b="1" dirty="0"/>
              <a:t> je </a:t>
            </a:r>
            <a:r>
              <a:rPr lang="en-US" b="1" dirty="0" err="1"/>
              <a:t>moguće</a:t>
            </a:r>
            <a:r>
              <a:rPr lang="en-US" b="1" dirty="0"/>
              <a:t> </a:t>
            </a:r>
            <a:r>
              <a:rPr lang="en-US" b="1" dirty="0" err="1"/>
              <a:t>povezati</a:t>
            </a:r>
            <a:r>
              <a:rPr lang="en-US" b="1" dirty="0"/>
              <a:t> </a:t>
            </a:r>
            <a:r>
              <a:rPr lang="en-US" b="1" dirty="0" err="1"/>
              <a:t>obrasce</a:t>
            </a:r>
            <a:r>
              <a:rPr lang="en-US" b="1" dirty="0"/>
              <a:t> </a:t>
            </a:r>
            <a:r>
              <a:rPr lang="en-US" b="1" dirty="0" err="1"/>
              <a:t>zaraznih</a:t>
            </a:r>
            <a:r>
              <a:rPr lang="en-US" b="1" dirty="0"/>
              <a:t> </a:t>
            </a:r>
            <a:r>
              <a:rPr lang="en-US" b="1" dirty="0" err="1"/>
              <a:t>bolesti</a:t>
            </a:r>
            <a:r>
              <a:rPr lang="en-US" b="1" dirty="0"/>
              <a:t> </a:t>
            </a:r>
            <a:r>
              <a:rPr lang="en-US" b="1" dirty="0" err="1"/>
              <a:t>koje</a:t>
            </a:r>
            <a:r>
              <a:rPr lang="en-US" b="1" dirty="0"/>
              <a:t> se </a:t>
            </a:r>
            <a:r>
              <a:rPr lang="en-US" b="1" dirty="0" err="1"/>
              <a:t>prenose</a:t>
            </a:r>
            <a:r>
              <a:rPr lang="en-US" b="1" dirty="0"/>
              <a:t> </a:t>
            </a:r>
            <a:r>
              <a:rPr lang="en-US" b="1" dirty="0" err="1"/>
              <a:t>vektorima</a:t>
            </a:r>
            <a:r>
              <a:rPr lang="en-US" b="1" dirty="0"/>
              <a:t> </a:t>
            </a:r>
            <a:r>
              <a:rPr lang="en-US" b="1" dirty="0" err="1"/>
              <a:t>direktno</a:t>
            </a:r>
            <a:r>
              <a:rPr lang="en-US" b="1" dirty="0"/>
              <a:t> </a:t>
            </a:r>
            <a:r>
              <a:rPr lang="en-US" b="1" dirty="0" err="1"/>
              <a:t>sa</a:t>
            </a:r>
            <a:r>
              <a:rPr lang="en-US" b="1" dirty="0"/>
              <a:t> </a:t>
            </a:r>
            <a:r>
              <a:rPr lang="en-US" b="1" dirty="0" err="1" smtClean="0"/>
              <a:t>klimom</a:t>
            </a:r>
            <a:r>
              <a:rPr lang="en-US" b="1" dirty="0" smtClean="0"/>
              <a:t> </a:t>
            </a:r>
            <a:r>
              <a:rPr lang="en-US" sz="1400" b="1" dirty="0"/>
              <a:t>(Rita </a:t>
            </a:r>
            <a:r>
              <a:rPr lang="en-US" sz="1400" b="1" dirty="0" err="1"/>
              <a:t>Corwell</a:t>
            </a:r>
            <a:r>
              <a:rPr lang="en-US" sz="1400" b="1" dirty="0"/>
              <a:t>, Johns Hopkins Univ.)</a:t>
            </a:r>
            <a:endParaRPr lang="hu-HU" sz="1400" b="1" dirty="0"/>
          </a:p>
        </p:txBody>
      </p:sp>
      <p:sp>
        <p:nvSpPr>
          <p:cNvPr id="3" name="Tartalom helye 2"/>
          <p:cNvSpPr>
            <a:spLocks noGrp="1"/>
          </p:cNvSpPr>
          <p:nvPr>
            <p:ph idx="1"/>
          </p:nvPr>
        </p:nvSpPr>
        <p:spPr>
          <a:xfrm>
            <a:off x="759125" y="1932316"/>
            <a:ext cx="11097292" cy="4166321"/>
          </a:xfrm>
        </p:spPr>
        <p:txBody>
          <a:bodyPr rtlCol="0">
            <a:noAutofit/>
          </a:bodyPr>
          <a:lstStyle/>
          <a:p>
            <a:pPr marL="0" indent="0">
              <a:spcAft>
                <a:spcPts val="0"/>
              </a:spcAft>
              <a:buNone/>
            </a:pPr>
            <a:r>
              <a:rPr lang="en-US" b="1" dirty="0" err="1"/>
              <a:t>Drugi</a:t>
            </a:r>
            <a:r>
              <a:rPr lang="en-US" b="1" dirty="0"/>
              <a:t> </a:t>
            </a:r>
            <a:r>
              <a:rPr lang="en-US" b="1" dirty="0" err="1"/>
              <a:t>virusi</a:t>
            </a:r>
            <a:r>
              <a:rPr lang="en-US" b="1" dirty="0"/>
              <a:t> </a:t>
            </a:r>
            <a:r>
              <a:rPr lang="en-US" b="1" dirty="0" err="1"/>
              <a:t>povezani</a:t>
            </a:r>
            <a:r>
              <a:rPr lang="en-US" b="1" dirty="0"/>
              <a:t> </a:t>
            </a:r>
            <a:r>
              <a:rPr lang="en-US" b="1" dirty="0" err="1"/>
              <a:t>sa</a:t>
            </a:r>
            <a:r>
              <a:rPr lang="en-US" b="1" dirty="0"/>
              <a:t> </a:t>
            </a:r>
            <a:r>
              <a:rPr lang="en-US" b="1" dirty="0" err="1"/>
              <a:t>vodom</a:t>
            </a:r>
            <a:r>
              <a:rPr lang="en-US" b="1" dirty="0"/>
              <a:t>, </a:t>
            </a:r>
            <a:r>
              <a:rPr lang="en-US" b="1" dirty="0" err="1"/>
              <a:t>koji</a:t>
            </a:r>
            <a:r>
              <a:rPr lang="en-US" b="1" dirty="0"/>
              <a:t> se </a:t>
            </a:r>
            <a:r>
              <a:rPr lang="en-US" b="1" dirty="0" err="1"/>
              <a:t>prenose</a:t>
            </a:r>
            <a:r>
              <a:rPr lang="en-US" b="1" dirty="0"/>
              <a:t> </a:t>
            </a:r>
            <a:r>
              <a:rPr lang="en-US" b="1" dirty="0" err="1"/>
              <a:t>komarcima</a:t>
            </a:r>
            <a:r>
              <a:rPr lang="en-US" b="1" dirty="0"/>
              <a:t> </a:t>
            </a:r>
            <a:r>
              <a:rPr lang="sr" b="1" dirty="0" smtClean="0"/>
              <a:t>:</a:t>
            </a:r>
            <a:endParaRPr lang="sr" b="1" dirty="0"/>
          </a:p>
          <a:p>
            <a:pPr>
              <a:spcAft>
                <a:spcPts val="0"/>
              </a:spcAft>
            </a:pPr>
            <a:r>
              <a:rPr lang="en-US" sz="2000" dirty="0" err="1"/>
              <a:t>Čikungunja</a:t>
            </a:r>
            <a:r>
              <a:rPr lang="en-US" sz="2000" dirty="0"/>
              <a:t> virus</a:t>
            </a:r>
          </a:p>
          <a:p>
            <a:pPr>
              <a:spcAft>
                <a:spcPts val="0"/>
              </a:spcAft>
            </a:pPr>
            <a:r>
              <a:rPr lang="en-US" sz="2000" dirty="0"/>
              <a:t>Virus </a:t>
            </a:r>
            <a:r>
              <a:rPr lang="en-US" sz="2000" dirty="0" err="1"/>
              <a:t>istočnog</a:t>
            </a:r>
            <a:r>
              <a:rPr lang="en-US" sz="2000" dirty="0"/>
              <a:t> </a:t>
            </a:r>
            <a:r>
              <a:rPr lang="en-US" sz="2000" dirty="0" err="1"/>
              <a:t>konjskog</a:t>
            </a:r>
            <a:r>
              <a:rPr lang="en-US" sz="2000" dirty="0"/>
              <a:t> </a:t>
            </a:r>
            <a:r>
              <a:rPr lang="en-US" sz="2000" dirty="0" err="1"/>
              <a:t>encefalitisa</a:t>
            </a:r>
            <a:endParaRPr lang="en-US" sz="2000" dirty="0"/>
          </a:p>
          <a:p>
            <a:pPr>
              <a:spcAft>
                <a:spcPts val="0"/>
              </a:spcAft>
            </a:pPr>
            <a:r>
              <a:rPr lang="en-US" sz="2000" dirty="0"/>
              <a:t>Virus </a:t>
            </a:r>
            <a:r>
              <a:rPr lang="en-US" sz="2000" dirty="0" err="1"/>
              <a:t>japanskog</a:t>
            </a:r>
            <a:r>
              <a:rPr lang="en-US" sz="2000" dirty="0"/>
              <a:t> </a:t>
            </a:r>
            <a:r>
              <a:rPr lang="en-US" sz="2000" dirty="0" err="1"/>
              <a:t>encefalitisa</a:t>
            </a:r>
            <a:endParaRPr lang="en-US" sz="2000" dirty="0"/>
          </a:p>
          <a:p>
            <a:pPr>
              <a:spcAft>
                <a:spcPts val="0"/>
              </a:spcAft>
            </a:pPr>
            <a:r>
              <a:rPr lang="en-US" sz="2000" dirty="0"/>
              <a:t>La Cross </a:t>
            </a:r>
            <a:r>
              <a:rPr lang="en-US" sz="2000" dirty="0" err="1"/>
              <a:t>encefalitis</a:t>
            </a:r>
            <a:endParaRPr lang="en-US" sz="2000" dirty="0"/>
          </a:p>
          <a:p>
            <a:pPr>
              <a:spcAft>
                <a:spcPts val="0"/>
              </a:spcAft>
            </a:pPr>
            <a:r>
              <a:rPr lang="en-US" sz="2000" dirty="0"/>
              <a:t>Sent Luis </a:t>
            </a:r>
            <a:r>
              <a:rPr lang="en-US" sz="2000" dirty="0" err="1"/>
              <a:t>encefalitis</a:t>
            </a:r>
            <a:endParaRPr lang="en-US" sz="2000" dirty="0"/>
          </a:p>
          <a:p>
            <a:pPr>
              <a:spcAft>
                <a:spcPts val="0"/>
              </a:spcAft>
            </a:pPr>
            <a:r>
              <a:rPr lang="en-US" sz="2000" dirty="0" err="1"/>
              <a:t>Žuta</a:t>
            </a:r>
            <a:r>
              <a:rPr lang="en-US" sz="2000" dirty="0"/>
              <a:t> </a:t>
            </a:r>
            <a:r>
              <a:rPr lang="en-US" sz="2000" dirty="0" err="1"/>
              <a:t>groznica</a:t>
            </a:r>
            <a:endParaRPr lang="en-US" sz="2000" dirty="0"/>
          </a:p>
          <a:p>
            <a:pPr>
              <a:spcAft>
                <a:spcPts val="1500"/>
              </a:spcAft>
            </a:pPr>
            <a:r>
              <a:rPr lang="en-US" sz="2000" dirty="0" err="1"/>
              <a:t>i</a:t>
            </a:r>
            <a:r>
              <a:rPr lang="en-US" sz="2000" dirty="0"/>
              <a:t> </a:t>
            </a:r>
            <a:r>
              <a:rPr lang="en-US" sz="2000" dirty="0" err="1" smtClean="0"/>
              <a:t>drugi</a:t>
            </a:r>
            <a:endParaRPr lang="en-US" sz="2000" dirty="0"/>
          </a:p>
        </p:txBody>
      </p:sp>
    </p:spTree>
    <p:extLst>
      <p:ext uri="{BB962C8B-B14F-4D97-AF65-F5344CB8AC3E}">
        <p14:creationId xmlns:p14="http://schemas.microsoft.com/office/powerpoint/2010/main" val="7171874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63899"/>
            <a:ext cx="11896826" cy="1544127"/>
          </a:xfrm>
        </p:spPr>
        <p:txBody>
          <a:bodyPr rtlCol="0">
            <a:normAutofit fontScale="90000"/>
          </a:bodyPr>
          <a:lstStyle/>
          <a:p>
            <a:pPr>
              <a:lnSpc>
                <a:spcPct val="120000"/>
              </a:lnSpc>
            </a:pPr>
            <a:r>
              <a:rPr lang="en-US" sz="2700" b="1" dirty="0"/>
              <a:t>NAZIV VRSTE/KLASIFIKACIJA </a:t>
            </a:r>
            <a:r>
              <a:rPr lang="sr" sz="2700" b="1" dirty="0" smtClean="0"/>
              <a:t>: </a:t>
            </a:r>
            <a:r>
              <a:rPr lang="en-GB" sz="2700" i="1" dirty="0"/>
              <a:t>Aedes (</a:t>
            </a:r>
            <a:r>
              <a:rPr lang="en-GB" sz="2700" i="1" dirty="0" err="1"/>
              <a:t>Stegomyia</a:t>
            </a:r>
            <a:r>
              <a:rPr lang="sr-Latn-RS" sz="2700" i="1" dirty="0"/>
              <a:t>) </a:t>
            </a:r>
            <a:r>
              <a:rPr lang="en-GB" sz="2700" i="1" dirty="0"/>
              <a:t>albopictus</a:t>
            </a:r>
            <a:r>
              <a:rPr lang="sr-Latn-RS" sz="2700" i="1" dirty="0"/>
              <a:t/>
            </a:r>
            <a:br>
              <a:rPr lang="sr-Latn-RS" sz="2700" i="1" dirty="0"/>
            </a:br>
            <a:r>
              <a:rPr lang="en-US" sz="2700" b="1" dirty="0"/>
              <a:t>UOBIČAJENO </a:t>
            </a:r>
            <a:r>
              <a:rPr lang="en-US" sz="2700" b="1" dirty="0" smtClean="0"/>
              <a:t>IME</a:t>
            </a:r>
            <a:r>
              <a:rPr lang="sr" sz="2700" b="1" dirty="0" smtClean="0"/>
              <a:t>: </a:t>
            </a:r>
            <a:r>
              <a:rPr lang="en-US" sz="2700" dirty="0" err="1"/>
              <a:t>Azijski</a:t>
            </a:r>
            <a:r>
              <a:rPr lang="en-US" sz="2700" dirty="0"/>
              <a:t> </a:t>
            </a:r>
            <a:r>
              <a:rPr lang="en-US" sz="2700" dirty="0" err="1"/>
              <a:t>tigrasti</a:t>
            </a:r>
            <a:r>
              <a:rPr lang="en-US" sz="2700" dirty="0"/>
              <a:t> </a:t>
            </a:r>
            <a:r>
              <a:rPr lang="en-US" sz="2700" dirty="0" err="1"/>
              <a:t>komarac</a:t>
            </a:r>
            <a:r>
              <a:rPr lang="en-US" sz="2700" dirty="0"/>
              <a:t>, </a:t>
            </a:r>
            <a:r>
              <a:rPr lang="en-US" sz="2700" dirty="0" err="1"/>
              <a:t>šumski</a:t>
            </a:r>
            <a:r>
              <a:rPr lang="en-US" sz="2700" dirty="0"/>
              <a:t> </a:t>
            </a:r>
            <a:r>
              <a:rPr lang="en-US" sz="2700" dirty="0" err="1"/>
              <a:t>dnevni</a:t>
            </a:r>
            <a:r>
              <a:rPr lang="en-US" sz="2700" dirty="0"/>
              <a:t> </a:t>
            </a:r>
            <a:r>
              <a:rPr lang="en-US" sz="2700" dirty="0" err="1" smtClean="0"/>
              <a:t>komarac</a:t>
            </a:r>
            <a:r>
              <a:rPr lang="hu-HU" sz="2700" dirty="0" smtClean="0"/>
              <a:t/>
            </a:r>
            <a:br>
              <a:rPr lang="hu-HU" sz="2700" dirty="0" smtClean="0"/>
            </a:br>
            <a:r>
              <a:rPr lang="pl-PL" sz="2700" b="1" dirty="0" smtClean="0"/>
              <a:t>SINONIMI </a:t>
            </a:r>
            <a:r>
              <a:rPr lang="pl-PL" sz="2700" b="1" dirty="0"/>
              <a:t>I DRUGI NAZI U UPOTREBI </a:t>
            </a:r>
            <a:r>
              <a:rPr lang="sr" sz="2700" b="1" dirty="0" smtClean="0"/>
              <a:t>:</a:t>
            </a:r>
            <a:r>
              <a:rPr lang="sr" sz="2700" dirty="0" smtClean="0"/>
              <a:t> </a:t>
            </a:r>
            <a:r>
              <a:rPr lang="en-GB" sz="2700" i="1" dirty="0" err="1"/>
              <a:t>Stegomyia</a:t>
            </a:r>
            <a:r>
              <a:rPr lang="en-GB" sz="2700" i="1" dirty="0"/>
              <a:t> </a:t>
            </a:r>
            <a:r>
              <a:rPr lang="en-GB" sz="2700" i="1" dirty="0" err="1"/>
              <a:t>albopicta</a:t>
            </a:r>
            <a:endParaRPr lang="hu-HU" sz="27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7918" y="1821996"/>
            <a:ext cx="736600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44197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69011"/>
            <a:ext cx="11999495" cy="851894"/>
          </a:xfrm>
        </p:spPr>
        <p:txBody>
          <a:bodyPr rtlCol="0">
            <a:normAutofit fontScale="90000"/>
          </a:bodyPr>
          <a:lstStyle/>
          <a:p>
            <a:pPr>
              <a:lnSpc>
                <a:spcPct val="110000"/>
              </a:lnSpc>
            </a:pPr>
            <a:r>
              <a:rPr lang="en-US" sz="2400" b="1" dirty="0" err="1"/>
              <a:t>Mapa</a:t>
            </a:r>
            <a:r>
              <a:rPr lang="en-US" sz="2400" b="1" dirty="0"/>
              <a:t> </a:t>
            </a:r>
            <a:r>
              <a:rPr lang="en-US" sz="2400" b="1" dirty="0" err="1"/>
              <a:t>prikazuje</a:t>
            </a:r>
            <a:r>
              <a:rPr lang="en-US" sz="2400" b="1" dirty="0"/>
              <a:t> </a:t>
            </a:r>
            <a:r>
              <a:rPr lang="en-US" sz="2400" b="1" dirty="0" err="1"/>
              <a:t>trenutnu</a:t>
            </a:r>
            <a:r>
              <a:rPr lang="en-US" sz="2400" b="1" dirty="0"/>
              <a:t> </a:t>
            </a:r>
            <a:r>
              <a:rPr lang="en-US" sz="2400" b="1" dirty="0" err="1"/>
              <a:t>poznatu</a:t>
            </a:r>
            <a:r>
              <a:rPr lang="en-US" sz="2400" b="1" dirty="0"/>
              <a:t> </a:t>
            </a:r>
            <a:r>
              <a:rPr lang="en-US" sz="2400" b="1" dirty="0" err="1"/>
              <a:t>distribuciju</a:t>
            </a:r>
            <a:r>
              <a:rPr lang="en-US" sz="2400" b="1" dirty="0"/>
              <a:t> </a:t>
            </a:r>
            <a:r>
              <a:rPr lang="en-US" sz="2400" b="1" dirty="0" err="1"/>
              <a:t>invazivnih</a:t>
            </a:r>
            <a:r>
              <a:rPr lang="en-US" sz="2400" b="1" dirty="0"/>
              <a:t> </a:t>
            </a:r>
            <a:r>
              <a:rPr lang="en-US" sz="2400" b="1" dirty="0" err="1"/>
              <a:t>komaraca</a:t>
            </a:r>
            <a:r>
              <a:rPr lang="en-US" sz="2400" b="1" dirty="0"/>
              <a:t> </a:t>
            </a:r>
            <a:r>
              <a:rPr lang="en-US" sz="2400" b="1" dirty="0" err="1" smtClean="0"/>
              <a:t>Aedes</a:t>
            </a:r>
            <a:r>
              <a:rPr lang="hu-HU" sz="2400" b="1" dirty="0" smtClean="0"/>
              <a:t> </a:t>
            </a:r>
            <a:r>
              <a:rPr lang="en-GB" sz="2400" b="1" dirty="0" smtClean="0"/>
              <a:t>(Ae</a:t>
            </a:r>
            <a:r>
              <a:rPr lang="en-GB" sz="2400" b="1" dirty="0"/>
              <a:t>. </a:t>
            </a:r>
            <a:r>
              <a:rPr lang="en-GB" sz="2400" b="1" dirty="0" err="1" smtClean="0"/>
              <a:t>aegypti</a:t>
            </a:r>
            <a:r>
              <a:rPr lang="en-GB" sz="2400" b="1" dirty="0" smtClean="0"/>
              <a:t>,</a:t>
            </a:r>
            <a:r>
              <a:rPr lang="hu-HU" sz="2400" b="1" dirty="0" smtClean="0"/>
              <a:t> </a:t>
            </a:r>
            <a:r>
              <a:rPr lang="en-GB" sz="2400" b="1" dirty="0" smtClean="0"/>
              <a:t>Ae</a:t>
            </a:r>
            <a:r>
              <a:rPr lang="en-GB" sz="2400" b="1" dirty="0"/>
              <a:t>. albopictus, Ae. </a:t>
            </a:r>
            <a:r>
              <a:rPr lang="en-GB" sz="2400" b="1" dirty="0" err="1"/>
              <a:t>atropalpus</a:t>
            </a:r>
            <a:r>
              <a:rPr lang="en-GB" sz="2400" b="1" dirty="0"/>
              <a:t>, Ae. japonicus and Ae. </a:t>
            </a:r>
            <a:r>
              <a:rPr lang="en-GB" sz="2400" b="1" dirty="0" err="1"/>
              <a:t>koreicus</a:t>
            </a:r>
            <a:r>
              <a:rPr lang="en-GB" sz="2400" b="1" dirty="0"/>
              <a:t>)</a:t>
            </a:r>
            <a:r>
              <a:rPr lang="sr" sz="2400" b="1" dirty="0"/>
              <a:t> </a:t>
            </a:r>
            <a:r>
              <a:rPr lang="pl-PL" sz="2400" b="1" dirty="0"/>
              <a:t>u Evropi od marta 2022. godine</a:t>
            </a:r>
            <a:r>
              <a:rPr lang="sr" sz="2400" b="1" dirty="0" smtClean="0"/>
              <a:t>.</a:t>
            </a:r>
            <a:endParaRPr lang="sr" sz="2400" b="1"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2598" y="920904"/>
            <a:ext cx="7735251" cy="5461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0031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73778"/>
            <a:ext cx="11896826" cy="549635"/>
          </a:xfrm>
        </p:spPr>
        <p:txBody>
          <a:bodyPr rtlCol="0">
            <a:normAutofit fontScale="90000"/>
          </a:bodyPr>
          <a:lstStyle/>
          <a:p>
            <a:pPr algn="ctr"/>
            <a:r>
              <a:rPr lang="en-US" b="1" dirty="0" err="1"/>
              <a:t>Geografska</a:t>
            </a:r>
            <a:r>
              <a:rPr lang="en-US" b="1" dirty="0"/>
              <a:t> </a:t>
            </a:r>
            <a:r>
              <a:rPr lang="en-US" b="1" dirty="0" err="1"/>
              <a:t>rasprostranjenost</a:t>
            </a:r>
            <a:r>
              <a:rPr lang="en-US" b="1" dirty="0"/>
              <a:t> </a:t>
            </a:r>
            <a:r>
              <a:rPr lang="en-US" b="1" dirty="0" err="1"/>
              <a:t>Aedes</a:t>
            </a:r>
            <a:r>
              <a:rPr lang="en-US" b="1" dirty="0"/>
              <a:t> </a:t>
            </a:r>
            <a:r>
              <a:rPr lang="en-US" b="1" dirty="0" err="1"/>
              <a:t>spp</a:t>
            </a:r>
            <a:r>
              <a:rPr lang="sr" b="1" dirty="0" smtClean="0"/>
              <a:t>. </a:t>
            </a:r>
            <a:r>
              <a:rPr lang="sr" sz="2900" b="1" dirty="0" smtClean="0"/>
              <a:t>(</a:t>
            </a:r>
            <a:r>
              <a:rPr lang="hu-HU" sz="2900" b="1" dirty="0" err="1"/>
              <a:t>trenutno</a:t>
            </a:r>
            <a:r>
              <a:rPr lang="hu-HU" sz="2900" b="1" dirty="0"/>
              <a:t> – </a:t>
            </a:r>
            <a:r>
              <a:rPr lang="hu-HU" sz="2900" b="1" dirty="0" err="1"/>
              <a:t>očekivano</a:t>
            </a:r>
            <a:r>
              <a:rPr lang="sr" sz="2900" b="1" dirty="0" smtClean="0"/>
              <a:t>)</a:t>
            </a:r>
            <a:endParaRPr lang="sr" sz="2900" b="1"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371515" y="1335820"/>
            <a:ext cx="5534238" cy="4332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149" y="1335820"/>
            <a:ext cx="5621572" cy="433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82572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Distribucija</a:t>
            </a:r>
            <a:r>
              <a:rPr lang="en-US" b="1" dirty="0"/>
              <a:t> </a:t>
            </a:r>
            <a:r>
              <a:rPr lang="en-US" b="1" dirty="0" err="1"/>
              <a:t>malarije</a:t>
            </a:r>
            <a:r>
              <a:rPr lang="en-US" b="1" dirty="0"/>
              <a:t> </a:t>
            </a:r>
            <a:r>
              <a:rPr lang="en-US" b="1" dirty="0" err="1"/>
              <a:t>izazvane</a:t>
            </a:r>
            <a:r>
              <a:rPr lang="en-US" b="1" dirty="0"/>
              <a:t> </a:t>
            </a:r>
            <a:r>
              <a:rPr lang="en-GB" b="1" dirty="0" smtClean="0"/>
              <a:t>Plasmodium </a:t>
            </a:r>
            <a:r>
              <a:rPr lang="en-GB" b="1" dirty="0"/>
              <a:t>falciparum </a:t>
            </a:r>
            <a:r>
              <a:rPr lang="sr" b="1" dirty="0" smtClean="0"/>
              <a:t>do 2050.</a:t>
            </a:r>
            <a:endParaRPr lang="sr" b="1" dirty="0"/>
          </a:p>
        </p:txBody>
      </p:sp>
      <p:pic>
        <p:nvPicPr>
          <p:cNvPr id="4" name="Tartalom helye 3"/>
          <p:cNvPicPr>
            <a:picLocks noGrp="1" noChangeAspect="1"/>
          </p:cNvPicPr>
          <p:nvPr>
            <p:ph idx="1"/>
          </p:nvPr>
        </p:nvPicPr>
        <p:blipFill rotWithShape="1">
          <a:blip r:embed="rId2">
            <a:extLst>
              <a:ext uri="{28A0092B-C50C-407E-A947-70E740481C1C}">
                <a14:useLocalDpi xmlns:a14="http://schemas.microsoft.com/office/drawing/2010/main" val="0"/>
              </a:ext>
            </a:extLst>
          </a:blip>
          <a:srcRect t="6471"/>
          <a:stretch/>
        </p:blipFill>
        <p:spPr>
          <a:xfrm>
            <a:off x="1768415" y="759070"/>
            <a:ext cx="8402128" cy="5546480"/>
          </a:xfrm>
        </p:spPr>
      </p:pic>
    </p:spTree>
    <p:extLst>
      <p:ext uri="{BB962C8B-B14F-4D97-AF65-F5344CB8AC3E}">
        <p14:creationId xmlns:p14="http://schemas.microsoft.com/office/powerpoint/2010/main" val="1298456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153009"/>
            <a:ext cx="4888453" cy="6080814"/>
          </a:xfrm>
        </p:spPr>
        <p:txBody>
          <a:bodyPr rtlCol="0">
            <a:normAutofit/>
          </a:bodyPr>
          <a:lstStyle/>
          <a:p>
            <a:pPr>
              <a:lnSpc>
                <a:spcPct val="120000"/>
              </a:lnSpc>
            </a:pPr>
            <a:r>
              <a:rPr lang="en-US" sz="2200" dirty="0" err="1"/>
              <a:t>Potencijalna</a:t>
            </a:r>
            <a:r>
              <a:rPr lang="en-US" sz="2200" dirty="0"/>
              <a:t> </a:t>
            </a:r>
            <a:r>
              <a:rPr lang="en-US" sz="2200" dirty="0" err="1"/>
              <a:t>distribucija</a:t>
            </a:r>
            <a:r>
              <a:rPr lang="en-US" sz="2200" dirty="0"/>
              <a:t> </a:t>
            </a:r>
            <a:r>
              <a:rPr lang="en-GB" sz="2200" i="1" dirty="0" smtClean="0"/>
              <a:t>Anopheles</a:t>
            </a:r>
            <a:r>
              <a:rPr lang="hu-HU" sz="2200" i="1" dirty="0" smtClean="0"/>
              <a:t> </a:t>
            </a:r>
            <a:r>
              <a:rPr lang="en-GB" sz="2200" i="1" dirty="0" err="1" smtClean="0"/>
              <a:t>darlingi</a:t>
            </a:r>
            <a:r>
              <a:rPr lang="en-GB" sz="2200" i="1" dirty="0"/>
              <a:t>,</a:t>
            </a:r>
            <a:br>
              <a:rPr lang="en-GB" sz="2200" i="1" dirty="0"/>
            </a:br>
            <a:r>
              <a:rPr lang="en-GB" sz="2200" i="1" dirty="0" smtClean="0"/>
              <a:t>Plasmodium</a:t>
            </a:r>
            <a:r>
              <a:rPr lang="hu-HU" sz="2200" i="1" dirty="0" smtClean="0"/>
              <a:t> </a:t>
            </a:r>
            <a:r>
              <a:rPr lang="en-GB" sz="2200" i="1" dirty="0" smtClean="0"/>
              <a:t>falciparum </a:t>
            </a:r>
            <a:r>
              <a:rPr lang="sr-Latn-RS" sz="2200" i="1" dirty="0" smtClean="0"/>
              <a:t>i </a:t>
            </a:r>
            <a:r>
              <a:rPr lang="en-GB" sz="2200" i="1" dirty="0" smtClean="0"/>
              <a:t>An</a:t>
            </a:r>
            <a:r>
              <a:rPr lang="en-GB" sz="2200" i="1" dirty="0"/>
              <a:t>. </a:t>
            </a:r>
            <a:r>
              <a:rPr lang="en-GB" sz="2200" i="1" dirty="0" err="1" smtClean="0"/>
              <a:t>Deaneorum</a:t>
            </a:r>
            <a:r>
              <a:rPr lang="hu-HU" sz="2200" i="1" dirty="0" smtClean="0"/>
              <a:t/>
            </a:r>
            <a:br>
              <a:rPr lang="hu-HU" sz="2200" i="1" dirty="0" smtClean="0"/>
            </a:br>
            <a:r>
              <a:rPr lang="sr" sz="2200" dirty="0" smtClean="0"/>
              <a:t>(u Južnoj Americi) pod:</a:t>
            </a:r>
            <a:br>
              <a:rPr lang="sr" sz="2200" dirty="0" smtClean="0"/>
            </a:br>
            <a:r>
              <a:rPr lang="hu-HU" sz="500" dirty="0"/>
              <a:t/>
            </a:r>
            <a:br>
              <a:rPr lang="hu-HU" sz="500" dirty="0"/>
            </a:br>
            <a:r>
              <a:rPr lang="sr" sz="2200" dirty="0"/>
              <a:t>- </a:t>
            </a:r>
            <a:r>
              <a:rPr lang="sr-Latn-RS" sz="2000" dirty="0" smtClean="0"/>
              <a:t>savremeni uslovima</a:t>
            </a:r>
            <a:r>
              <a:rPr lang="sr" sz="2000" dirty="0" smtClean="0"/>
              <a:t>, </a:t>
            </a:r>
            <a:r>
              <a:rPr lang="hu-HU" sz="2000" dirty="0"/>
              <a:t/>
            </a:r>
            <a:br>
              <a:rPr lang="hu-HU" sz="2000" dirty="0"/>
            </a:br>
            <a:r>
              <a:rPr lang="sr" sz="2000" dirty="0"/>
              <a:t>- </a:t>
            </a:r>
            <a:r>
              <a:rPr lang="sr" sz="2000" dirty="0" smtClean="0"/>
              <a:t>scenario globalnih klimatskih promena</a:t>
            </a:r>
            <a:r>
              <a:rPr lang="en-US" sz="2000" dirty="0" smtClean="0"/>
              <a:t> </a:t>
            </a:r>
            <a:r>
              <a:rPr lang="sr" sz="2000" dirty="0" smtClean="0"/>
              <a:t>1</a:t>
            </a:r>
            <a:r>
              <a:rPr lang="sr" sz="2000" dirty="0"/>
              <a:t>, </a:t>
            </a:r>
            <a:r>
              <a:rPr lang="sr" sz="2000" dirty="0" smtClean="0"/>
              <a:t>i </a:t>
            </a:r>
            <a:r>
              <a:rPr lang="hu-HU" sz="2000" dirty="0"/>
              <a:t/>
            </a:r>
            <a:br>
              <a:rPr lang="hu-HU" sz="2000" dirty="0"/>
            </a:br>
            <a:r>
              <a:rPr lang="sr" sz="2000" dirty="0"/>
              <a:t>- </a:t>
            </a:r>
            <a:r>
              <a:rPr lang="sr" sz="2000" dirty="0" smtClean="0"/>
              <a:t>scenario globalni klimatskih </a:t>
            </a:r>
            <a:r>
              <a:rPr lang="sr-Latn-RS" sz="2000" dirty="0" smtClean="0"/>
              <a:t>promena </a:t>
            </a:r>
            <a:r>
              <a:rPr lang="sr" sz="2000" dirty="0" smtClean="0"/>
              <a:t>2.</a:t>
            </a:r>
            <a:endParaRPr lang="hu-HU" sz="20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05246" y="57258"/>
            <a:ext cx="6134582" cy="6244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30651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028340" y="1627996"/>
            <a:ext cx="10135319" cy="2857740"/>
          </a:xfrm>
        </p:spPr>
        <p:txBody>
          <a:bodyPr rtlCol="0">
            <a:normAutofit fontScale="90000"/>
          </a:bodyPr>
          <a:lstStyle/>
          <a:p>
            <a:pPr algn="ctr">
              <a:lnSpc>
                <a:spcPct val="110000"/>
              </a:lnSpc>
            </a:pPr>
            <a:r>
              <a:rPr lang="sr-Latn-RS" dirty="0" smtClean="0"/>
              <a:t>Uticaj</a:t>
            </a:r>
            <a:r>
              <a:rPr lang="en-US" dirty="0" smtClean="0"/>
              <a:t> </a:t>
            </a:r>
            <a:r>
              <a:rPr lang="en-US" dirty="0" err="1"/>
              <a:t>klimatskih</a:t>
            </a:r>
            <a:r>
              <a:rPr lang="en-US" dirty="0"/>
              <a:t> </a:t>
            </a:r>
            <a:r>
              <a:rPr lang="en-US" dirty="0" err="1"/>
              <a:t>promena</a:t>
            </a:r>
            <a:r>
              <a:rPr lang="en-US" dirty="0"/>
              <a:t> </a:t>
            </a:r>
            <a:r>
              <a:rPr lang="en-US" dirty="0" err="1"/>
              <a:t>na</a:t>
            </a:r>
            <a:r>
              <a:rPr lang="en-US" dirty="0"/>
              <a:t/>
            </a:r>
            <a:br>
              <a:rPr lang="en-US" dirty="0"/>
            </a:br>
            <a:r>
              <a:rPr lang="en-US" dirty="0" err="1"/>
              <a:t>bolesti</a:t>
            </a:r>
            <a:r>
              <a:rPr lang="en-US" dirty="0"/>
              <a:t> </a:t>
            </a:r>
            <a:r>
              <a:rPr lang="en-US" dirty="0" err="1"/>
              <a:t>koje</a:t>
            </a:r>
            <a:r>
              <a:rPr lang="en-US" dirty="0"/>
              <a:t> se </a:t>
            </a:r>
            <a:r>
              <a:rPr lang="en-US" dirty="0" err="1"/>
              <a:t>prenose</a:t>
            </a:r>
            <a:r>
              <a:rPr lang="en-US" dirty="0"/>
              <a:t> </a:t>
            </a:r>
            <a:r>
              <a:rPr lang="en-US" dirty="0" err="1"/>
              <a:t>vodom</a:t>
            </a:r>
            <a:r>
              <a:rPr lang="en-US" dirty="0"/>
              <a:t>, </a:t>
            </a:r>
            <a:r>
              <a:rPr lang="en-US" dirty="0" err="1"/>
              <a:t>toksične</a:t>
            </a:r>
            <a:r>
              <a:rPr lang="en-US" dirty="0"/>
              <a:t> </a:t>
            </a:r>
            <a:r>
              <a:rPr lang="en-US" dirty="0" err="1"/>
              <a:t>alge</a:t>
            </a:r>
            <a:r>
              <a:rPr lang="en-US" dirty="0"/>
              <a:t>, </a:t>
            </a:r>
            <a:r>
              <a:rPr lang="en-US" dirty="0" err="1"/>
              <a:t>balneologija</a:t>
            </a:r>
            <a:r>
              <a:rPr lang="sr" dirty="0"/>
              <a:t> </a:t>
            </a:r>
            <a:endParaRPr lang="hu-HU" dirty="0"/>
          </a:p>
        </p:txBody>
      </p:sp>
    </p:spTree>
    <p:extLst>
      <p:ext uri="{BB962C8B-B14F-4D97-AF65-F5344CB8AC3E}">
        <p14:creationId xmlns:p14="http://schemas.microsoft.com/office/powerpoint/2010/main" val="30494859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56407" y="247900"/>
            <a:ext cx="11896826" cy="549635"/>
          </a:xfrm>
        </p:spPr>
        <p:txBody>
          <a:bodyPr rtlCol="0">
            <a:noAutofit/>
          </a:bodyPr>
          <a:lstStyle/>
          <a:p>
            <a:r>
              <a:rPr lang="en-US" b="1" dirty="0" err="1"/>
              <a:t>Faktori</a:t>
            </a:r>
            <a:r>
              <a:rPr lang="en-US" b="1" dirty="0"/>
              <a:t> </a:t>
            </a:r>
            <a:r>
              <a:rPr lang="en-US" b="1" dirty="0" err="1"/>
              <a:t>određuju</a:t>
            </a:r>
            <a:r>
              <a:rPr lang="en-US" b="1" dirty="0"/>
              <a:t> </a:t>
            </a:r>
            <a:r>
              <a:rPr lang="en-US" b="1" dirty="0" err="1"/>
              <a:t>životni</a:t>
            </a:r>
            <a:r>
              <a:rPr lang="en-US" b="1" dirty="0"/>
              <a:t> </a:t>
            </a:r>
            <a:r>
              <a:rPr lang="en-US" b="1" dirty="0" err="1"/>
              <a:t>ciklus</a:t>
            </a:r>
            <a:r>
              <a:rPr lang="en-US" b="1" dirty="0"/>
              <a:t> </a:t>
            </a:r>
            <a:r>
              <a:rPr lang="en-US" b="1" dirty="0" err="1"/>
              <a:t>vektora</a:t>
            </a:r>
            <a:r>
              <a:rPr lang="en-US" b="1" dirty="0"/>
              <a:t> </a:t>
            </a:r>
            <a:r>
              <a:rPr lang="en-US" b="1" dirty="0" err="1"/>
              <a:t>i</a:t>
            </a:r>
            <a:r>
              <a:rPr lang="en-US" b="1" dirty="0"/>
              <a:t> </a:t>
            </a:r>
            <a:r>
              <a:rPr lang="en-US" b="1" dirty="0" err="1"/>
              <a:t>obilje</a:t>
            </a:r>
            <a:r>
              <a:rPr lang="en-US" b="1" dirty="0"/>
              <a:t>:</a:t>
            </a:r>
            <a:endParaRPr lang="sr" b="1" dirty="0"/>
          </a:p>
        </p:txBody>
      </p:sp>
      <p:sp>
        <p:nvSpPr>
          <p:cNvPr id="3" name="Tartalom helye 2"/>
          <p:cNvSpPr>
            <a:spLocks noGrp="1"/>
          </p:cNvSpPr>
          <p:nvPr>
            <p:ph idx="1"/>
          </p:nvPr>
        </p:nvSpPr>
        <p:spPr>
          <a:xfrm>
            <a:off x="690113" y="1526650"/>
            <a:ext cx="11399217" cy="4779022"/>
          </a:xfrm>
        </p:spPr>
        <p:txBody>
          <a:bodyPr rtlCol="0">
            <a:normAutofit/>
          </a:bodyPr>
          <a:lstStyle/>
          <a:p>
            <a:pPr marL="0" indent="0">
              <a:spcAft>
                <a:spcPts val="0"/>
              </a:spcAft>
              <a:buNone/>
            </a:pPr>
            <a:r>
              <a:rPr lang="en-US" dirty="0" err="1"/>
              <a:t>Klimatske</a:t>
            </a:r>
            <a:r>
              <a:rPr lang="en-US" dirty="0"/>
              <a:t> </a:t>
            </a:r>
            <a:r>
              <a:rPr lang="en-US" dirty="0" err="1"/>
              <a:t>promene</a:t>
            </a:r>
            <a:r>
              <a:rPr lang="en-US" dirty="0"/>
              <a:t> </a:t>
            </a:r>
            <a:r>
              <a:rPr lang="en-US" dirty="0" err="1"/>
              <a:t>utiču</a:t>
            </a:r>
            <a:r>
              <a:rPr lang="en-US" dirty="0"/>
              <a:t> </a:t>
            </a:r>
            <a:r>
              <a:rPr lang="en-US" dirty="0" err="1" smtClean="0"/>
              <a:t>na</a:t>
            </a:r>
            <a:r>
              <a:rPr lang="sr" dirty="0" smtClean="0"/>
              <a:t>:</a:t>
            </a:r>
          </a:p>
          <a:p>
            <a:pPr lvl="2">
              <a:lnSpc>
                <a:spcPct val="130000"/>
              </a:lnSpc>
            </a:pPr>
            <a:r>
              <a:rPr lang="en-US" dirty="0" err="1" smtClean="0"/>
              <a:t>Stopu</a:t>
            </a:r>
            <a:r>
              <a:rPr lang="en-US" dirty="0" smtClean="0"/>
              <a:t> </a:t>
            </a:r>
            <a:r>
              <a:rPr lang="en-US" dirty="0" err="1"/>
              <a:t>preživljavanja</a:t>
            </a:r>
            <a:r>
              <a:rPr lang="en-US" dirty="0"/>
              <a:t> </a:t>
            </a:r>
            <a:r>
              <a:rPr lang="en-US" dirty="0" err="1"/>
              <a:t>i</a:t>
            </a:r>
            <a:r>
              <a:rPr lang="en-US" dirty="0"/>
              <a:t> </a:t>
            </a:r>
            <a:r>
              <a:rPr lang="en-US" dirty="0" err="1" smtClean="0"/>
              <a:t>razmnožavanje</a:t>
            </a:r>
            <a:r>
              <a:rPr lang="en-US" dirty="0" smtClean="0"/>
              <a:t> </a:t>
            </a:r>
            <a:r>
              <a:rPr lang="en-US" dirty="0" err="1"/>
              <a:t>vektora</a:t>
            </a:r>
            <a:endParaRPr lang="en-US" dirty="0"/>
          </a:p>
          <a:p>
            <a:pPr lvl="2">
              <a:lnSpc>
                <a:spcPct val="130000"/>
              </a:lnSpc>
            </a:pPr>
            <a:r>
              <a:rPr lang="en-US" dirty="0" err="1" smtClean="0"/>
              <a:t>Vektorsku</a:t>
            </a:r>
            <a:r>
              <a:rPr lang="en-US" dirty="0" smtClean="0"/>
              <a:t> </a:t>
            </a:r>
            <a:r>
              <a:rPr lang="en-US" dirty="0" err="1"/>
              <a:t>aktivnost</a:t>
            </a:r>
            <a:r>
              <a:rPr lang="en-US" dirty="0"/>
              <a:t>, </a:t>
            </a:r>
            <a:r>
              <a:rPr lang="en-US" dirty="0" err="1"/>
              <a:t>učestalost</a:t>
            </a:r>
            <a:r>
              <a:rPr lang="en-US" dirty="0"/>
              <a:t> </a:t>
            </a:r>
            <a:r>
              <a:rPr lang="en-US" dirty="0" err="1"/>
              <a:t>ugriza</a:t>
            </a:r>
            <a:endParaRPr lang="en-US" dirty="0"/>
          </a:p>
          <a:p>
            <a:pPr lvl="2">
              <a:lnSpc>
                <a:spcPct val="130000"/>
              </a:lnSpc>
            </a:pPr>
            <a:r>
              <a:rPr lang="en-US" dirty="0" err="1" smtClean="0"/>
              <a:t>Brzinu</a:t>
            </a:r>
            <a:r>
              <a:rPr lang="en-US" dirty="0" smtClean="0"/>
              <a:t> </a:t>
            </a:r>
            <a:r>
              <a:rPr lang="en-US" dirty="0" err="1"/>
              <a:t>razvoja</a:t>
            </a:r>
            <a:r>
              <a:rPr lang="en-US" dirty="0"/>
              <a:t> </a:t>
            </a:r>
            <a:r>
              <a:rPr lang="en-US" dirty="0" err="1"/>
              <a:t>i</a:t>
            </a:r>
            <a:r>
              <a:rPr lang="en-US" dirty="0"/>
              <a:t> </a:t>
            </a:r>
            <a:r>
              <a:rPr lang="en-US" dirty="0" err="1"/>
              <a:t>razmnožavanje</a:t>
            </a:r>
            <a:r>
              <a:rPr lang="en-US" dirty="0"/>
              <a:t> </a:t>
            </a:r>
            <a:r>
              <a:rPr lang="en-US" dirty="0" err="1"/>
              <a:t>patogena</a:t>
            </a:r>
            <a:r>
              <a:rPr lang="en-US" dirty="0"/>
              <a:t> </a:t>
            </a:r>
            <a:r>
              <a:rPr lang="en-US" dirty="0" err="1"/>
              <a:t>unutar</a:t>
            </a:r>
            <a:r>
              <a:rPr lang="en-US" dirty="0"/>
              <a:t> </a:t>
            </a:r>
            <a:r>
              <a:rPr lang="en-US" dirty="0" err="1" smtClean="0"/>
              <a:t>vektora</a:t>
            </a:r>
            <a:endParaRPr lang="hu-HU" dirty="0"/>
          </a:p>
          <a:p>
            <a:pPr marL="0" indent="0">
              <a:buNone/>
            </a:pPr>
            <a:endParaRPr lang="hu-HU" sz="2400" dirty="0"/>
          </a:p>
          <a:p>
            <a:pPr marL="0" indent="0">
              <a:spcAft>
                <a:spcPts val="0"/>
              </a:spcAft>
              <a:buNone/>
            </a:pPr>
            <a:r>
              <a:rPr lang="en-US" dirty="0" err="1" smtClean="0"/>
              <a:t>Povećana</a:t>
            </a:r>
            <a:r>
              <a:rPr lang="en-US" dirty="0" smtClean="0"/>
              <a:t> </a:t>
            </a:r>
            <a:r>
              <a:rPr lang="en-US" dirty="0" err="1"/>
              <a:t>temperatura</a:t>
            </a:r>
            <a:r>
              <a:rPr lang="en-US" dirty="0"/>
              <a:t>:</a:t>
            </a:r>
          </a:p>
          <a:p>
            <a:pPr lvl="2">
              <a:lnSpc>
                <a:spcPct val="130000"/>
              </a:lnSpc>
            </a:pPr>
            <a:r>
              <a:rPr lang="en-US" dirty="0" err="1"/>
              <a:t>Horizontalno</a:t>
            </a:r>
            <a:r>
              <a:rPr lang="en-US" dirty="0"/>
              <a:t> </a:t>
            </a:r>
            <a:r>
              <a:rPr lang="en-US" dirty="0" err="1"/>
              <a:t>širenje</a:t>
            </a:r>
            <a:r>
              <a:rPr lang="en-US" dirty="0"/>
              <a:t> </a:t>
            </a:r>
            <a:r>
              <a:rPr lang="en-US" dirty="0" err="1"/>
              <a:t>staništa</a:t>
            </a:r>
            <a:endParaRPr lang="en-US" dirty="0"/>
          </a:p>
          <a:p>
            <a:pPr lvl="2">
              <a:lnSpc>
                <a:spcPct val="130000"/>
              </a:lnSpc>
            </a:pPr>
            <a:r>
              <a:rPr lang="en-US" dirty="0" err="1"/>
              <a:t>Vertikalna</a:t>
            </a:r>
            <a:r>
              <a:rPr lang="en-US" dirty="0"/>
              <a:t> </a:t>
            </a:r>
            <a:r>
              <a:rPr lang="en-US" dirty="0" err="1"/>
              <a:t>ekspanzija</a:t>
            </a:r>
            <a:r>
              <a:rPr lang="en-US" dirty="0"/>
              <a:t> </a:t>
            </a:r>
            <a:r>
              <a:rPr lang="en-US" dirty="0" err="1"/>
              <a:t>staništa</a:t>
            </a:r>
            <a:endParaRPr lang="en-US" dirty="0"/>
          </a:p>
          <a:p>
            <a:pPr marL="457200" lvl="1" indent="0" rtl="0">
              <a:buNone/>
            </a:pPr>
            <a:r>
              <a:rPr lang="sr" dirty="0"/>
              <a:t>	</a:t>
            </a:r>
          </a:p>
        </p:txBody>
      </p:sp>
    </p:spTree>
    <p:extLst>
      <p:ext uri="{BB962C8B-B14F-4D97-AF65-F5344CB8AC3E}">
        <p14:creationId xmlns:p14="http://schemas.microsoft.com/office/powerpoint/2010/main" val="29417571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882161"/>
          </a:xfrm>
        </p:spPr>
        <p:txBody>
          <a:bodyPr rtlCol="0">
            <a:normAutofit/>
          </a:bodyPr>
          <a:lstStyle/>
          <a:p>
            <a:r>
              <a:rPr lang="en-US" sz="3400" b="1" dirty="0" err="1"/>
              <a:t>Klimatske</a:t>
            </a:r>
            <a:r>
              <a:rPr lang="en-US" sz="3400" b="1" dirty="0"/>
              <a:t> </a:t>
            </a:r>
            <a:r>
              <a:rPr lang="en-US" sz="3400" b="1" dirty="0" err="1"/>
              <a:t>promene</a:t>
            </a:r>
            <a:r>
              <a:rPr lang="en-US" sz="3400" b="1" dirty="0"/>
              <a:t> </a:t>
            </a:r>
            <a:r>
              <a:rPr lang="en-US" sz="3400" b="1" dirty="0" err="1"/>
              <a:t>i</a:t>
            </a:r>
            <a:r>
              <a:rPr lang="en-US" sz="3400" b="1" dirty="0"/>
              <a:t> </a:t>
            </a:r>
            <a:r>
              <a:rPr lang="en-US" sz="3400" b="1" dirty="0" err="1"/>
              <a:t>intoksikacije</a:t>
            </a:r>
            <a:r>
              <a:rPr lang="en-US" sz="3400" b="1" dirty="0"/>
              <a:t> </a:t>
            </a:r>
            <a:r>
              <a:rPr lang="en-US" sz="3400" b="1" dirty="0" err="1"/>
              <a:t>koje</a:t>
            </a:r>
            <a:r>
              <a:rPr lang="en-US" sz="3400" b="1" dirty="0"/>
              <a:t> se </a:t>
            </a:r>
            <a:r>
              <a:rPr lang="en-US" sz="3400" b="1" dirty="0" err="1"/>
              <a:t>prenose</a:t>
            </a:r>
            <a:r>
              <a:rPr lang="en-US" sz="3400" b="1" dirty="0"/>
              <a:t> </a:t>
            </a:r>
            <a:r>
              <a:rPr lang="en-US" sz="3400" b="1" dirty="0" err="1"/>
              <a:t>vodom</a:t>
            </a:r>
            <a:endParaRPr lang="hu-HU" sz="3400" b="1" dirty="0"/>
          </a:p>
        </p:txBody>
      </p:sp>
      <p:sp>
        <p:nvSpPr>
          <p:cNvPr id="3" name="Tartalom helye 2"/>
          <p:cNvSpPr>
            <a:spLocks noGrp="1"/>
          </p:cNvSpPr>
          <p:nvPr>
            <p:ph idx="1"/>
          </p:nvPr>
        </p:nvSpPr>
        <p:spPr>
          <a:xfrm>
            <a:off x="192506" y="3536830"/>
            <a:ext cx="5949502" cy="819510"/>
          </a:xfrm>
        </p:spPr>
        <p:txBody>
          <a:bodyPr rtlCol="0">
            <a:normAutofit/>
          </a:bodyPr>
          <a:lstStyle/>
          <a:p>
            <a:pPr marL="0" indent="0">
              <a:buNone/>
            </a:pPr>
            <a:r>
              <a:rPr lang="en-US" sz="2600" dirty="0" err="1"/>
              <a:t>Toksične</a:t>
            </a:r>
            <a:r>
              <a:rPr lang="en-US" sz="2600" dirty="0"/>
              <a:t> </a:t>
            </a:r>
            <a:r>
              <a:rPr lang="en-US" sz="2600" dirty="0" err="1"/>
              <a:t>alge</a:t>
            </a:r>
            <a:r>
              <a:rPr lang="en-US" sz="2600" dirty="0"/>
              <a:t> </a:t>
            </a:r>
            <a:r>
              <a:rPr lang="en-US" sz="2600" dirty="0" err="1"/>
              <a:t>i</a:t>
            </a:r>
            <a:r>
              <a:rPr lang="en-US" sz="2600" dirty="0"/>
              <a:t> </a:t>
            </a:r>
            <a:r>
              <a:rPr lang="en-US" sz="2600" dirty="0" err="1"/>
              <a:t>cijanobakterije</a:t>
            </a:r>
            <a:endParaRPr lang="en-US" sz="26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7788" y="1331442"/>
            <a:ext cx="7467180" cy="449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862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166833"/>
          </a:xfrm>
        </p:spPr>
        <p:txBody>
          <a:bodyPr rtlCol="0">
            <a:normAutofit/>
          </a:bodyPr>
          <a:lstStyle/>
          <a:p>
            <a:r>
              <a:rPr lang="en-US" sz="3200" b="1" dirty="0" err="1"/>
              <a:t>Štetno</a:t>
            </a:r>
            <a:r>
              <a:rPr lang="en-US" sz="3200" b="1" dirty="0"/>
              <a:t> </a:t>
            </a:r>
            <a:r>
              <a:rPr lang="en-US" sz="3200" b="1" dirty="0" err="1"/>
              <a:t>cvetanje</a:t>
            </a:r>
            <a:r>
              <a:rPr lang="en-US" sz="3200" b="1" dirty="0"/>
              <a:t> </a:t>
            </a:r>
            <a:r>
              <a:rPr lang="en-US" sz="3200" b="1" dirty="0" err="1"/>
              <a:t>algi</a:t>
            </a:r>
            <a:r>
              <a:rPr lang="en-US" sz="3200" b="1" dirty="0"/>
              <a:t> (HAB) </a:t>
            </a:r>
            <a:r>
              <a:rPr lang="en-US" sz="3200" b="1" dirty="0" err="1"/>
              <a:t>i</a:t>
            </a:r>
            <a:r>
              <a:rPr lang="en-US" sz="3200" b="1" dirty="0"/>
              <a:t> </a:t>
            </a:r>
            <a:r>
              <a:rPr lang="en-US" sz="3200" b="1" dirty="0" err="1"/>
              <a:t>zdravlje</a:t>
            </a:r>
            <a:endParaRPr lang="sr" sz="3200" b="1" dirty="0"/>
          </a:p>
        </p:txBody>
      </p:sp>
      <p:sp>
        <p:nvSpPr>
          <p:cNvPr id="3" name="Tartalom helye 2"/>
          <p:cNvSpPr>
            <a:spLocks noGrp="1"/>
          </p:cNvSpPr>
          <p:nvPr>
            <p:ph idx="1"/>
          </p:nvPr>
        </p:nvSpPr>
        <p:spPr>
          <a:xfrm>
            <a:off x="586596" y="1768415"/>
            <a:ext cx="11502734" cy="4537257"/>
          </a:xfrm>
        </p:spPr>
        <p:txBody>
          <a:bodyPr rtlCol="0">
            <a:normAutofit/>
          </a:bodyPr>
          <a:lstStyle/>
          <a:p>
            <a:pPr lvl="1" rtl="0"/>
            <a:endParaRPr lang="hu-HU" sz="2800" dirty="0"/>
          </a:p>
          <a:p>
            <a:pPr marL="0" indent="0">
              <a:buNone/>
            </a:pPr>
            <a:r>
              <a:rPr lang="en-US" sz="2600" dirty="0" err="1"/>
              <a:t>Akutni</a:t>
            </a:r>
            <a:r>
              <a:rPr lang="en-US" sz="2600" dirty="0"/>
              <a:t> </a:t>
            </a:r>
            <a:r>
              <a:rPr lang="en-US" sz="2600" dirty="0" err="1"/>
              <a:t>ili</a:t>
            </a:r>
            <a:r>
              <a:rPr lang="en-US" sz="2600" dirty="0"/>
              <a:t> </a:t>
            </a:r>
            <a:r>
              <a:rPr lang="en-US" sz="2600" dirty="0" err="1"/>
              <a:t>hronični</a:t>
            </a:r>
            <a:r>
              <a:rPr lang="en-US" sz="2600" dirty="0"/>
              <a:t> </a:t>
            </a:r>
            <a:r>
              <a:rPr lang="en-US" sz="2600" dirty="0" err="1"/>
              <a:t>uticaji</a:t>
            </a:r>
            <a:r>
              <a:rPr lang="en-US" sz="2600" dirty="0"/>
              <a:t> </a:t>
            </a:r>
            <a:r>
              <a:rPr lang="en-US" sz="2600" dirty="0" err="1"/>
              <a:t>na</a:t>
            </a:r>
            <a:r>
              <a:rPr lang="en-US" sz="2600" dirty="0"/>
              <a:t> </a:t>
            </a:r>
            <a:r>
              <a:rPr lang="en-US" sz="2600" dirty="0" err="1"/>
              <a:t>zdravlje</a:t>
            </a:r>
            <a:r>
              <a:rPr lang="en-US" sz="2600" dirty="0"/>
              <a:t> </a:t>
            </a:r>
            <a:r>
              <a:rPr lang="en-US" sz="2600" dirty="0" err="1"/>
              <a:t>ljudi</a:t>
            </a:r>
            <a:r>
              <a:rPr lang="en-US" sz="2600" dirty="0"/>
              <a:t> - </a:t>
            </a:r>
            <a:r>
              <a:rPr lang="en-US" sz="2600" dirty="0" err="1"/>
              <a:t>uticaj</a:t>
            </a:r>
            <a:r>
              <a:rPr lang="en-US" sz="2600" dirty="0"/>
              <a:t> </a:t>
            </a:r>
            <a:r>
              <a:rPr lang="en-US" sz="2600" dirty="0" err="1"/>
              <a:t>prirodnih</a:t>
            </a:r>
            <a:r>
              <a:rPr lang="en-US" sz="2600" dirty="0"/>
              <a:t> </a:t>
            </a:r>
            <a:r>
              <a:rPr lang="en-US" sz="2600" dirty="0" err="1"/>
              <a:t>fikotoksina</a:t>
            </a:r>
            <a:r>
              <a:rPr lang="en-US" sz="2600" dirty="0"/>
              <a:t> </a:t>
            </a:r>
            <a:r>
              <a:rPr lang="en-US" sz="2600" dirty="0" err="1"/>
              <a:t>preko</a:t>
            </a:r>
            <a:r>
              <a:rPr lang="en-US" sz="2600" dirty="0"/>
              <a:t>:</a:t>
            </a:r>
          </a:p>
          <a:p>
            <a:pPr lvl="1"/>
            <a:r>
              <a:rPr lang="en-US" sz="2200" dirty="0" err="1"/>
              <a:t>Gutanje</a:t>
            </a:r>
            <a:r>
              <a:rPr lang="en-US" sz="2200" dirty="0"/>
              <a:t> </a:t>
            </a:r>
            <a:r>
              <a:rPr lang="en-US" sz="2200" dirty="0" err="1"/>
              <a:t>kontaminirane</a:t>
            </a:r>
            <a:r>
              <a:rPr lang="en-US" sz="2200" dirty="0"/>
              <a:t> </a:t>
            </a:r>
            <a:r>
              <a:rPr lang="en-US" sz="2200" dirty="0" err="1"/>
              <a:t>hrane</a:t>
            </a:r>
            <a:endParaRPr lang="en-US" sz="2200" dirty="0"/>
          </a:p>
          <a:p>
            <a:pPr lvl="1"/>
            <a:r>
              <a:rPr lang="en-US" sz="2200" dirty="0" err="1"/>
              <a:t>Potrošnja</a:t>
            </a:r>
            <a:r>
              <a:rPr lang="en-US" sz="2200" dirty="0"/>
              <a:t> </a:t>
            </a:r>
            <a:r>
              <a:rPr lang="en-US" sz="2200" dirty="0" err="1"/>
              <a:t>vode</a:t>
            </a:r>
            <a:endParaRPr lang="en-US" sz="2200" dirty="0"/>
          </a:p>
          <a:p>
            <a:pPr lvl="1"/>
            <a:r>
              <a:rPr lang="en-US" sz="2200" dirty="0" err="1"/>
              <a:t>Udisanje</a:t>
            </a:r>
            <a:endParaRPr lang="en-US" sz="2200" dirty="0"/>
          </a:p>
          <a:p>
            <a:pPr lvl="1"/>
            <a:r>
              <a:rPr lang="en-US" sz="2200" dirty="0" err="1"/>
              <a:t>Direktan</a:t>
            </a:r>
            <a:r>
              <a:rPr lang="en-US" sz="2200" dirty="0"/>
              <a:t> </a:t>
            </a:r>
            <a:r>
              <a:rPr lang="en-US" sz="2200" dirty="0" err="1"/>
              <a:t>kontakt</a:t>
            </a:r>
            <a:r>
              <a:rPr lang="en-US" sz="2200" dirty="0"/>
              <a:t> </a:t>
            </a:r>
            <a:r>
              <a:rPr lang="en-US" sz="2200" dirty="0" err="1"/>
              <a:t>sa</a:t>
            </a:r>
            <a:r>
              <a:rPr lang="en-US" sz="2200" dirty="0"/>
              <a:t> </a:t>
            </a:r>
            <a:r>
              <a:rPr lang="en-US" sz="2200" dirty="0" err="1"/>
              <a:t>kožom</a:t>
            </a:r>
            <a:endParaRPr lang="en-US" sz="2200" dirty="0"/>
          </a:p>
          <a:p>
            <a:pPr lvl="1" rtl="0"/>
            <a:endParaRPr lang="hu-HU" dirty="0"/>
          </a:p>
        </p:txBody>
      </p:sp>
    </p:spTree>
    <p:extLst>
      <p:ext uri="{BB962C8B-B14F-4D97-AF65-F5344CB8AC3E}">
        <p14:creationId xmlns:p14="http://schemas.microsoft.com/office/powerpoint/2010/main" val="34973940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4932"/>
            <a:ext cx="12099809" cy="1023784"/>
          </a:xfrm>
        </p:spPr>
        <p:txBody>
          <a:bodyPr rtlCol="0">
            <a:normAutofit/>
          </a:bodyPr>
          <a:lstStyle/>
          <a:p>
            <a:r>
              <a:rPr lang="pt-BR" sz="3200" b="1" dirty="0"/>
              <a:t>Klimatski uticaji koji mogu uticati na cvetanje algi</a:t>
            </a:r>
            <a:endParaRPr lang="hu-HU" sz="3200" dirty="0"/>
          </a:p>
        </p:txBody>
      </p:sp>
      <p:sp>
        <p:nvSpPr>
          <p:cNvPr id="3" name="Tartalom helye 2"/>
          <p:cNvSpPr>
            <a:spLocks noGrp="1"/>
          </p:cNvSpPr>
          <p:nvPr>
            <p:ph idx="1"/>
          </p:nvPr>
        </p:nvSpPr>
        <p:spPr>
          <a:xfrm>
            <a:off x="405442" y="1018852"/>
            <a:ext cx="11683888" cy="5286820"/>
          </a:xfrm>
        </p:spPr>
        <p:txBody>
          <a:bodyPr rtlCol="0">
            <a:normAutofit fontScale="85000" lnSpcReduction="20000"/>
          </a:bodyPr>
          <a:lstStyle/>
          <a:p>
            <a:pPr>
              <a:spcAft>
                <a:spcPts val="0"/>
              </a:spcAft>
            </a:pPr>
            <a:r>
              <a:rPr lang="en-US" sz="2600" b="1" dirty="0" err="1"/>
              <a:t>Temperatura</a:t>
            </a:r>
            <a:r>
              <a:rPr lang="en-US" sz="2600" b="1" dirty="0"/>
              <a:t> </a:t>
            </a:r>
            <a:r>
              <a:rPr lang="en-US" sz="2600" b="1" dirty="0" err="1"/>
              <a:t>vode</a:t>
            </a:r>
            <a:r>
              <a:rPr lang="en-US" sz="2600" b="1" dirty="0"/>
              <a:t> </a:t>
            </a:r>
            <a:r>
              <a:rPr lang="en-US" sz="2600" b="1" dirty="0" err="1"/>
              <a:t>koja</a:t>
            </a:r>
            <a:r>
              <a:rPr lang="en-US" sz="2600" b="1" dirty="0"/>
              <a:t> se </a:t>
            </a:r>
            <a:r>
              <a:rPr lang="en-US" sz="2600" b="1" dirty="0" err="1"/>
              <a:t>zagreva</a:t>
            </a:r>
            <a:endParaRPr lang="en-US" sz="2600" b="1" dirty="0"/>
          </a:p>
          <a:p>
            <a:pPr lvl="1"/>
            <a:r>
              <a:rPr lang="en-US" dirty="0" err="1"/>
              <a:t>Toksične</a:t>
            </a:r>
            <a:r>
              <a:rPr lang="en-US" dirty="0"/>
              <a:t> </a:t>
            </a:r>
            <a:r>
              <a:rPr lang="en-US" dirty="0" err="1"/>
              <a:t>alge</a:t>
            </a:r>
            <a:r>
              <a:rPr lang="en-US" dirty="0"/>
              <a:t> </a:t>
            </a:r>
            <a:r>
              <a:rPr lang="en-US" dirty="0" err="1"/>
              <a:t>preferiraju</a:t>
            </a:r>
            <a:r>
              <a:rPr lang="en-US" dirty="0"/>
              <a:t> </a:t>
            </a:r>
            <a:r>
              <a:rPr lang="en-US" dirty="0" err="1"/>
              <a:t>topliju</a:t>
            </a:r>
            <a:r>
              <a:rPr lang="en-US" dirty="0"/>
              <a:t> </a:t>
            </a:r>
            <a:r>
              <a:rPr lang="en-US" dirty="0" err="1"/>
              <a:t>vodu</a:t>
            </a:r>
            <a:endParaRPr lang="en-US" dirty="0"/>
          </a:p>
          <a:p>
            <a:pPr lvl="1"/>
            <a:r>
              <a:rPr lang="en-US" dirty="0" err="1"/>
              <a:t>Sprečava</a:t>
            </a:r>
            <a:r>
              <a:rPr lang="en-US" dirty="0"/>
              <a:t> </a:t>
            </a:r>
            <a:r>
              <a:rPr lang="en-US" dirty="0" err="1"/>
              <a:t>mešanje</a:t>
            </a:r>
            <a:r>
              <a:rPr lang="en-US" dirty="0"/>
              <a:t> </a:t>
            </a:r>
            <a:r>
              <a:rPr lang="en-US" dirty="0" err="1"/>
              <a:t>vode</a:t>
            </a:r>
            <a:r>
              <a:rPr lang="en-US" dirty="0"/>
              <a:t> – </a:t>
            </a:r>
            <a:r>
              <a:rPr lang="en-US" dirty="0" err="1"/>
              <a:t>alge</a:t>
            </a:r>
            <a:r>
              <a:rPr lang="en-US" dirty="0"/>
              <a:t> </a:t>
            </a:r>
            <a:r>
              <a:rPr lang="en-US" dirty="0" err="1"/>
              <a:t>rastu</a:t>
            </a:r>
            <a:r>
              <a:rPr lang="en-US" dirty="0"/>
              <a:t> </a:t>
            </a:r>
            <a:r>
              <a:rPr lang="en-US" dirty="0" err="1"/>
              <a:t>gušće</a:t>
            </a:r>
            <a:r>
              <a:rPr lang="en-US" dirty="0"/>
              <a:t> </a:t>
            </a:r>
            <a:r>
              <a:rPr lang="en-US" dirty="0" err="1"/>
              <a:t>i</a:t>
            </a:r>
            <a:r>
              <a:rPr lang="en-US" dirty="0"/>
              <a:t> </a:t>
            </a:r>
            <a:r>
              <a:rPr lang="en-US" dirty="0" err="1"/>
              <a:t>brže</a:t>
            </a:r>
            <a:endParaRPr lang="en-US" dirty="0"/>
          </a:p>
          <a:p>
            <a:pPr lvl="1"/>
            <a:r>
              <a:rPr lang="en-US" dirty="0"/>
              <a:t>Mali </a:t>
            </a:r>
            <a:r>
              <a:rPr lang="en-US" dirty="0" err="1"/>
              <a:t>organizmi</a:t>
            </a:r>
            <a:r>
              <a:rPr lang="en-US" dirty="0"/>
              <a:t> se </a:t>
            </a:r>
            <a:r>
              <a:rPr lang="en-US" dirty="0" err="1"/>
              <a:t>lakše</a:t>
            </a:r>
            <a:r>
              <a:rPr lang="en-US" dirty="0"/>
              <a:t> </a:t>
            </a:r>
            <a:r>
              <a:rPr lang="en-US" dirty="0" err="1"/>
              <a:t>kreću</a:t>
            </a:r>
            <a:r>
              <a:rPr lang="en-US" dirty="0"/>
              <a:t> – </a:t>
            </a:r>
            <a:r>
              <a:rPr lang="en-US" dirty="0" err="1"/>
              <a:t>brže</a:t>
            </a:r>
            <a:r>
              <a:rPr lang="en-US" dirty="0"/>
              <a:t> </a:t>
            </a:r>
            <a:r>
              <a:rPr lang="en-US" dirty="0" err="1"/>
              <a:t>lebde</a:t>
            </a:r>
            <a:r>
              <a:rPr lang="en-US" dirty="0"/>
              <a:t> </a:t>
            </a:r>
            <a:r>
              <a:rPr lang="en-US" dirty="0" err="1"/>
              <a:t>na</a:t>
            </a:r>
            <a:r>
              <a:rPr lang="en-US" dirty="0"/>
              <a:t> </a:t>
            </a:r>
            <a:r>
              <a:rPr lang="en-US" dirty="0" err="1"/>
              <a:t>površini</a:t>
            </a:r>
            <a:endParaRPr lang="en-US" dirty="0"/>
          </a:p>
          <a:p>
            <a:pPr lvl="1">
              <a:spcAft>
                <a:spcPts val="1500"/>
              </a:spcAft>
            </a:pPr>
            <a:r>
              <a:rPr lang="en-US" dirty="0" err="1"/>
              <a:t>Cvetovi</a:t>
            </a:r>
            <a:r>
              <a:rPr lang="en-US" dirty="0"/>
              <a:t> </a:t>
            </a:r>
            <a:r>
              <a:rPr lang="en-US" dirty="0" err="1"/>
              <a:t>algi</a:t>
            </a:r>
            <a:r>
              <a:rPr lang="en-US" dirty="0"/>
              <a:t> </a:t>
            </a:r>
            <a:r>
              <a:rPr lang="en-US" dirty="0" err="1"/>
              <a:t>apsorbuju</a:t>
            </a:r>
            <a:r>
              <a:rPr lang="en-US" dirty="0"/>
              <a:t> </a:t>
            </a:r>
            <a:r>
              <a:rPr lang="en-US" dirty="0" err="1"/>
              <a:t>sunčevu</a:t>
            </a:r>
            <a:r>
              <a:rPr lang="en-US" dirty="0"/>
              <a:t> </a:t>
            </a:r>
            <a:r>
              <a:rPr lang="en-US" dirty="0" err="1"/>
              <a:t>svetlost</a:t>
            </a:r>
            <a:r>
              <a:rPr lang="en-US" dirty="0"/>
              <a:t> – </a:t>
            </a:r>
            <a:r>
              <a:rPr lang="en-US" dirty="0" err="1"/>
              <a:t>ubrzanje</a:t>
            </a:r>
            <a:r>
              <a:rPr lang="en-US" dirty="0"/>
              <a:t> (</a:t>
            </a:r>
            <a:r>
              <a:rPr lang="en-US" dirty="0" err="1"/>
              <a:t>još</a:t>
            </a:r>
            <a:r>
              <a:rPr lang="en-US" dirty="0"/>
              <a:t> </a:t>
            </a:r>
            <a:r>
              <a:rPr lang="en-US" dirty="0" err="1"/>
              <a:t>toplija</a:t>
            </a:r>
            <a:r>
              <a:rPr lang="en-US" dirty="0"/>
              <a:t> </a:t>
            </a:r>
            <a:r>
              <a:rPr lang="en-US" dirty="0" err="1"/>
              <a:t>voda</a:t>
            </a:r>
            <a:r>
              <a:rPr lang="en-US" dirty="0"/>
              <a:t>, </a:t>
            </a:r>
            <a:r>
              <a:rPr lang="en-US" dirty="0" err="1"/>
              <a:t>podstičući</a:t>
            </a:r>
            <a:r>
              <a:rPr lang="en-US" dirty="0"/>
              <a:t> </a:t>
            </a:r>
            <a:r>
              <a:rPr lang="en-US" dirty="0" err="1"/>
              <a:t>cvetanje</a:t>
            </a:r>
            <a:r>
              <a:rPr lang="en-US" dirty="0"/>
              <a:t>)</a:t>
            </a:r>
          </a:p>
          <a:p>
            <a:pPr>
              <a:spcAft>
                <a:spcPts val="0"/>
              </a:spcAft>
            </a:pPr>
            <a:r>
              <a:rPr lang="en-US" sz="2600" b="1" dirty="0" err="1"/>
              <a:t>Promene</a:t>
            </a:r>
            <a:r>
              <a:rPr lang="en-US" sz="2600" b="1" dirty="0"/>
              <a:t> u </a:t>
            </a:r>
            <a:r>
              <a:rPr lang="en-US" sz="2600" b="1" dirty="0" err="1"/>
              <a:t>salinitetu</a:t>
            </a:r>
            <a:endParaRPr lang="en-US" sz="2600" b="1" dirty="0"/>
          </a:p>
          <a:p>
            <a:pPr lvl="1"/>
            <a:r>
              <a:rPr lang="en-US" dirty="0" err="1"/>
              <a:t>Slanije</a:t>
            </a:r>
            <a:r>
              <a:rPr lang="en-US" dirty="0"/>
              <a:t> </a:t>
            </a:r>
            <a:r>
              <a:rPr lang="en-US" dirty="0" err="1"/>
              <a:t>slatke</a:t>
            </a:r>
            <a:r>
              <a:rPr lang="en-US" dirty="0"/>
              <a:t> </a:t>
            </a:r>
            <a:r>
              <a:rPr lang="en-US" dirty="0" err="1"/>
              <a:t>vode</a:t>
            </a:r>
            <a:r>
              <a:rPr lang="en-US" dirty="0"/>
              <a:t> – </a:t>
            </a:r>
            <a:r>
              <a:rPr lang="en-US" dirty="0" err="1"/>
              <a:t>invazija</a:t>
            </a:r>
            <a:r>
              <a:rPr lang="en-US" dirty="0"/>
              <a:t> </a:t>
            </a:r>
            <a:r>
              <a:rPr lang="en-US" dirty="0" err="1"/>
              <a:t>morskih</a:t>
            </a:r>
            <a:r>
              <a:rPr lang="en-US" dirty="0"/>
              <a:t> </a:t>
            </a:r>
            <a:r>
              <a:rPr lang="en-US" dirty="0" err="1"/>
              <a:t>algi</a:t>
            </a:r>
            <a:endParaRPr lang="en-US" dirty="0"/>
          </a:p>
          <a:p>
            <a:pPr rtl="0"/>
            <a:r>
              <a:rPr lang="sr" sz="2600" b="1" dirty="0" smtClean="0"/>
              <a:t>Viši nivoi </a:t>
            </a:r>
            <a:r>
              <a:rPr lang="sr-Cyrl-RS" sz="2600" b="1" dirty="0" smtClean="0"/>
              <a:t>С</a:t>
            </a:r>
            <a:r>
              <a:rPr lang="sr" sz="2600" b="1" dirty="0"/>
              <a:t>О2</a:t>
            </a:r>
            <a:endParaRPr lang="hu-HU" sz="2600" b="1" dirty="0"/>
          </a:p>
          <a:p>
            <a:pPr rtl="0">
              <a:spcAft>
                <a:spcPts val="0"/>
              </a:spcAft>
            </a:pPr>
            <a:r>
              <a:rPr lang="sr-Latn-RS" sz="2600" b="1" dirty="0" smtClean="0"/>
              <a:t>Promene padavina</a:t>
            </a:r>
            <a:endParaRPr lang="hu-HU" sz="2600" b="1" dirty="0"/>
          </a:p>
          <a:p>
            <a:pPr lvl="1"/>
            <a:r>
              <a:rPr lang="en-US" dirty="0" err="1"/>
              <a:t>Naizmenični</a:t>
            </a:r>
            <a:r>
              <a:rPr lang="en-US" dirty="0"/>
              <a:t> </a:t>
            </a:r>
            <a:r>
              <a:rPr lang="en-US" dirty="0" err="1"/>
              <a:t>periodi</a:t>
            </a:r>
            <a:r>
              <a:rPr lang="en-US" dirty="0"/>
              <a:t> </a:t>
            </a:r>
            <a:r>
              <a:rPr lang="en-US" dirty="0" err="1"/>
              <a:t>suše</a:t>
            </a:r>
            <a:r>
              <a:rPr lang="en-US" dirty="0"/>
              <a:t> </a:t>
            </a:r>
            <a:r>
              <a:rPr lang="en-US" dirty="0" err="1"/>
              <a:t>i</a:t>
            </a:r>
            <a:r>
              <a:rPr lang="en-US" dirty="0"/>
              <a:t> </a:t>
            </a:r>
            <a:r>
              <a:rPr lang="en-US" dirty="0" err="1"/>
              <a:t>intenzivnih</a:t>
            </a:r>
            <a:r>
              <a:rPr lang="en-US" dirty="0"/>
              <a:t> </a:t>
            </a:r>
            <a:r>
              <a:rPr lang="en-US" dirty="0" err="1"/>
              <a:t>oluja</a:t>
            </a:r>
            <a:r>
              <a:rPr lang="en-US" dirty="0"/>
              <a:t> – </a:t>
            </a:r>
            <a:r>
              <a:rPr lang="en-US" dirty="0" err="1"/>
              <a:t>oticanje</a:t>
            </a:r>
            <a:r>
              <a:rPr lang="en-US" dirty="0"/>
              <a:t> </a:t>
            </a:r>
            <a:r>
              <a:rPr lang="en-US" dirty="0" err="1"/>
              <a:t>hranljivih</a:t>
            </a:r>
            <a:r>
              <a:rPr lang="en-US" dirty="0"/>
              <a:t> </a:t>
            </a:r>
            <a:r>
              <a:rPr lang="en-US" dirty="0" err="1"/>
              <a:t>materija</a:t>
            </a:r>
            <a:r>
              <a:rPr lang="en-US" dirty="0"/>
              <a:t> u </a:t>
            </a:r>
            <a:r>
              <a:rPr lang="en-US" dirty="0" err="1"/>
              <a:t>vodena</a:t>
            </a:r>
            <a:r>
              <a:rPr lang="en-US" dirty="0"/>
              <a:t> </a:t>
            </a:r>
            <a:r>
              <a:rPr lang="en-US" dirty="0" err="1"/>
              <a:t>tela</a:t>
            </a:r>
            <a:endParaRPr lang="en-US" dirty="0"/>
          </a:p>
          <a:p>
            <a:pPr rtl="0">
              <a:spcAft>
                <a:spcPts val="0"/>
              </a:spcAft>
            </a:pPr>
            <a:r>
              <a:rPr lang="sr-Latn-RS" sz="2600" b="1" dirty="0" smtClean="0"/>
              <a:t>Obalno uzdizanje</a:t>
            </a:r>
            <a:endParaRPr lang="hu-HU" sz="2600" b="1" dirty="0"/>
          </a:p>
          <a:p>
            <a:pPr lvl="1"/>
            <a:r>
              <a:rPr lang="sv-SE" dirty="0"/>
              <a:t>Višak hranljivih materija sa morskog dna</a:t>
            </a:r>
          </a:p>
        </p:txBody>
      </p:sp>
    </p:spTree>
    <p:extLst>
      <p:ext uri="{BB962C8B-B14F-4D97-AF65-F5344CB8AC3E}">
        <p14:creationId xmlns:p14="http://schemas.microsoft.com/office/powerpoint/2010/main" val="5725341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0362" y="1414878"/>
            <a:ext cx="5308969" cy="4820544"/>
          </a:xfrm>
          <a:prstGeom prst="rect">
            <a:avLst/>
          </a:prstGeom>
        </p:spPr>
      </p:pic>
      <p:sp>
        <p:nvSpPr>
          <p:cNvPr id="2" name="Cím 1"/>
          <p:cNvSpPr>
            <a:spLocks noGrp="1"/>
          </p:cNvSpPr>
          <p:nvPr>
            <p:ph type="title"/>
          </p:nvPr>
        </p:nvSpPr>
        <p:spPr>
          <a:xfrm>
            <a:off x="192505" y="153009"/>
            <a:ext cx="11896826" cy="781766"/>
          </a:xfrm>
        </p:spPr>
        <p:txBody>
          <a:bodyPr rtlCol="0">
            <a:normAutofit fontScale="90000"/>
          </a:bodyPr>
          <a:lstStyle/>
          <a:p>
            <a:r>
              <a:rPr lang="en-US" b="1" dirty="0" err="1"/>
              <a:t>Morski</a:t>
            </a:r>
            <a:r>
              <a:rPr lang="en-US" b="1" dirty="0"/>
              <a:t> </a:t>
            </a:r>
            <a:r>
              <a:rPr lang="en-US" b="1" dirty="0" err="1"/>
              <a:t>toksični</a:t>
            </a:r>
            <a:r>
              <a:rPr lang="en-US" b="1" dirty="0"/>
              <a:t> HAB/</a:t>
            </a:r>
            <a:r>
              <a:rPr lang="en-US" b="1" dirty="0" err="1"/>
              <a:t>bolesti</a:t>
            </a:r>
            <a:r>
              <a:rPr lang="en-US" b="1" dirty="0"/>
              <a:t> </a:t>
            </a:r>
            <a:r>
              <a:rPr lang="en-US" b="1" dirty="0" err="1"/>
              <a:t>koje</a:t>
            </a:r>
            <a:r>
              <a:rPr lang="en-US" b="1" dirty="0"/>
              <a:t> se </a:t>
            </a:r>
            <a:r>
              <a:rPr lang="en-US" b="1" dirty="0" err="1"/>
              <a:t>prenose</a:t>
            </a:r>
            <a:r>
              <a:rPr lang="en-US" b="1" dirty="0"/>
              <a:t> </a:t>
            </a:r>
            <a:r>
              <a:rPr lang="en-US" b="1" dirty="0" err="1"/>
              <a:t>morskim</a:t>
            </a:r>
            <a:r>
              <a:rPr lang="en-US" b="1" dirty="0"/>
              <a:t> </a:t>
            </a:r>
            <a:r>
              <a:rPr lang="en-US" b="1" dirty="0" err="1"/>
              <a:t>plodovima</a:t>
            </a:r>
            <a:endParaRPr lang="hu-HU" b="1" dirty="0"/>
          </a:p>
        </p:txBody>
      </p:sp>
      <p:sp>
        <p:nvSpPr>
          <p:cNvPr id="3" name="Tartalom helye 2"/>
          <p:cNvSpPr>
            <a:spLocks noGrp="1"/>
          </p:cNvSpPr>
          <p:nvPr>
            <p:ph idx="1"/>
          </p:nvPr>
        </p:nvSpPr>
        <p:spPr>
          <a:xfrm>
            <a:off x="319177" y="1228725"/>
            <a:ext cx="11770153" cy="5076947"/>
          </a:xfrm>
        </p:spPr>
        <p:txBody>
          <a:bodyPr rtlCol="0"/>
          <a:lstStyle/>
          <a:p>
            <a:pPr marL="0" indent="0">
              <a:buNone/>
            </a:pPr>
            <a:r>
              <a:rPr lang="en-US" dirty="0" err="1"/>
              <a:t>Trovanje</a:t>
            </a:r>
            <a:r>
              <a:rPr lang="en-US" dirty="0"/>
              <a:t> </a:t>
            </a:r>
            <a:r>
              <a:rPr lang="en-US" dirty="0" err="1"/>
              <a:t>ciguaterom</a:t>
            </a:r>
            <a:r>
              <a:rPr lang="en-US" dirty="0"/>
              <a:t> (</a:t>
            </a:r>
            <a:r>
              <a:rPr lang="en-US" dirty="0" err="1"/>
              <a:t>učestalost</a:t>
            </a:r>
            <a:r>
              <a:rPr lang="en-US" dirty="0"/>
              <a:t>: 251/10.000) u </a:t>
            </a:r>
            <a:r>
              <a:rPr lang="en-US" dirty="0" err="1"/>
              <a:t>populaciji</a:t>
            </a:r>
            <a:r>
              <a:rPr lang="en-US" dirty="0"/>
              <a:t> </a:t>
            </a:r>
            <a:r>
              <a:rPr lang="en-US" dirty="0" err="1"/>
              <a:t>Pacifika</a:t>
            </a:r>
            <a:r>
              <a:rPr lang="en-US" dirty="0"/>
              <a:t> </a:t>
            </a:r>
            <a:r>
              <a:rPr lang="en-US" dirty="0" err="1"/>
              <a:t>i</a:t>
            </a:r>
            <a:r>
              <a:rPr lang="en-US" dirty="0"/>
              <a:t> Kariba</a:t>
            </a:r>
          </a:p>
          <a:p>
            <a:pPr marL="0" indent="0" rtl="0">
              <a:buNone/>
            </a:pPr>
            <a:endParaRPr lang="hu-HU" dirty="0"/>
          </a:p>
          <a:p>
            <a:pPr marL="0" indent="0">
              <a:buNone/>
            </a:pPr>
            <a:r>
              <a:rPr lang="en-US" dirty="0" err="1"/>
              <a:t>Česte</a:t>
            </a:r>
            <a:r>
              <a:rPr lang="en-US" dirty="0"/>
              <a:t> </a:t>
            </a:r>
            <a:r>
              <a:rPr lang="en-US" dirty="0" err="1"/>
              <a:t>ljudske</a:t>
            </a:r>
            <a:r>
              <a:rPr lang="en-US" dirty="0"/>
              <a:t> </a:t>
            </a:r>
            <a:r>
              <a:rPr lang="en-US" dirty="0" err="1"/>
              <a:t>žrtve</a:t>
            </a:r>
            <a:r>
              <a:rPr lang="en-US" dirty="0"/>
              <a:t>:</a:t>
            </a:r>
          </a:p>
          <a:p>
            <a:pPr lvl="1"/>
            <a:r>
              <a:rPr lang="en-US" dirty="0" err="1"/>
              <a:t>Amnezijsko</a:t>
            </a:r>
            <a:r>
              <a:rPr lang="en-US" dirty="0"/>
              <a:t> </a:t>
            </a:r>
            <a:r>
              <a:rPr lang="en-US" dirty="0" err="1"/>
              <a:t>trovanje</a:t>
            </a:r>
            <a:r>
              <a:rPr lang="en-US" dirty="0"/>
              <a:t> </a:t>
            </a:r>
            <a:r>
              <a:rPr lang="en-US" dirty="0" err="1"/>
              <a:t>školjkama</a:t>
            </a:r>
            <a:r>
              <a:rPr lang="en-US" dirty="0"/>
              <a:t> (</a:t>
            </a:r>
            <a:r>
              <a:rPr lang="en-US" dirty="0" err="1"/>
              <a:t>domoična</a:t>
            </a:r>
            <a:r>
              <a:rPr lang="en-US" dirty="0"/>
              <a:t> </a:t>
            </a:r>
            <a:r>
              <a:rPr lang="en-US" dirty="0" err="1"/>
              <a:t>kiselina</a:t>
            </a:r>
            <a:r>
              <a:rPr lang="en-US" dirty="0"/>
              <a:t>)</a:t>
            </a:r>
          </a:p>
          <a:p>
            <a:pPr lvl="1"/>
            <a:r>
              <a:rPr lang="en-US" dirty="0" err="1"/>
              <a:t>Trovanje</a:t>
            </a:r>
            <a:r>
              <a:rPr lang="en-US" dirty="0"/>
              <a:t> </a:t>
            </a:r>
            <a:r>
              <a:rPr lang="en-US" dirty="0" err="1"/>
              <a:t>ciguaterom</a:t>
            </a:r>
            <a:r>
              <a:rPr lang="en-US" dirty="0"/>
              <a:t> (</a:t>
            </a:r>
            <a:r>
              <a:rPr lang="en-US" dirty="0" err="1"/>
              <a:t>ciguatoksin</a:t>
            </a:r>
            <a:r>
              <a:rPr lang="en-US" dirty="0"/>
              <a:t>)</a:t>
            </a:r>
          </a:p>
          <a:p>
            <a:pPr lvl="1"/>
            <a:r>
              <a:rPr lang="en-US" dirty="0" err="1"/>
              <a:t>Palitoksikoza</a:t>
            </a:r>
            <a:r>
              <a:rPr lang="en-US" dirty="0"/>
              <a:t> (</a:t>
            </a:r>
            <a:r>
              <a:rPr lang="en-US" dirty="0" err="1"/>
              <a:t>Palitoksin</a:t>
            </a:r>
            <a:r>
              <a:rPr lang="en-US" dirty="0"/>
              <a:t>)</a:t>
            </a:r>
          </a:p>
          <a:p>
            <a:pPr lvl="1"/>
            <a:r>
              <a:rPr lang="en-US" dirty="0" err="1"/>
              <a:t>Paralitičko</a:t>
            </a:r>
            <a:r>
              <a:rPr lang="en-US" dirty="0"/>
              <a:t> </a:t>
            </a:r>
            <a:r>
              <a:rPr lang="en-US" dirty="0" err="1"/>
              <a:t>trovanje</a:t>
            </a:r>
            <a:r>
              <a:rPr lang="en-US" dirty="0"/>
              <a:t> </a:t>
            </a:r>
            <a:r>
              <a:rPr lang="en-US" dirty="0" err="1"/>
              <a:t>školjkama</a:t>
            </a:r>
            <a:r>
              <a:rPr lang="en-US" dirty="0"/>
              <a:t> (</a:t>
            </a:r>
            <a:r>
              <a:rPr lang="en-US" dirty="0" err="1"/>
              <a:t>saksitoksin</a:t>
            </a:r>
            <a:r>
              <a:rPr lang="en-US" dirty="0"/>
              <a:t>)</a:t>
            </a:r>
          </a:p>
          <a:p>
            <a:pPr rtl="0"/>
            <a:endParaRPr lang="hu-HU" dirty="0"/>
          </a:p>
        </p:txBody>
      </p:sp>
      <p:sp>
        <p:nvSpPr>
          <p:cNvPr id="5" name="Szövegdoboz 4"/>
          <p:cNvSpPr txBox="1"/>
          <p:nvPr/>
        </p:nvSpPr>
        <p:spPr>
          <a:xfrm>
            <a:off x="192505" y="6059451"/>
            <a:ext cx="6098875" cy="246221"/>
          </a:xfrm>
          <a:prstGeom prst="rect">
            <a:avLst/>
          </a:prstGeom>
          <a:noFill/>
        </p:spPr>
        <p:txBody>
          <a:bodyPr wrap="square" rtlCol="0">
            <a:spAutoFit/>
          </a:bodyPr>
          <a:lstStyle/>
          <a:p>
            <a:r>
              <a:rPr lang="hu-HU" sz="1000" dirty="0">
                <a:solidFill>
                  <a:prstClr val="black"/>
                </a:solidFill>
              </a:rPr>
              <a:t>Young N et al</a:t>
            </a:r>
            <a:r>
              <a:rPr lang="sr" sz="1000" dirty="0" smtClean="0"/>
              <a:t>. </a:t>
            </a:r>
            <a:r>
              <a:rPr lang="en-US" sz="1000" dirty="0" err="1"/>
              <a:t>Morsko</a:t>
            </a:r>
            <a:r>
              <a:rPr lang="en-US" sz="1000" dirty="0"/>
              <a:t> </a:t>
            </a:r>
            <a:r>
              <a:rPr lang="en-US" sz="1000" dirty="0" err="1"/>
              <a:t>štetno</a:t>
            </a:r>
            <a:r>
              <a:rPr lang="en-US" sz="1000" dirty="0"/>
              <a:t> </a:t>
            </a:r>
            <a:r>
              <a:rPr lang="en-US" sz="1000" dirty="0" err="1"/>
              <a:t>cvetanje</a:t>
            </a:r>
            <a:r>
              <a:rPr lang="en-US" sz="1000" dirty="0"/>
              <a:t> </a:t>
            </a:r>
            <a:r>
              <a:rPr lang="en-US" sz="1000" dirty="0" err="1"/>
              <a:t>algi</a:t>
            </a:r>
            <a:r>
              <a:rPr lang="en-US" sz="1000" dirty="0"/>
              <a:t> </a:t>
            </a:r>
            <a:r>
              <a:rPr lang="en-US" sz="1000" dirty="0" err="1"/>
              <a:t>i</a:t>
            </a:r>
            <a:r>
              <a:rPr lang="en-US" sz="1000" dirty="0"/>
              <a:t> </a:t>
            </a:r>
            <a:r>
              <a:rPr lang="en-US" sz="1000" dirty="0" err="1"/>
              <a:t>zdravlje</a:t>
            </a:r>
            <a:r>
              <a:rPr lang="en-US" sz="1000" dirty="0"/>
              <a:t> </a:t>
            </a:r>
            <a:r>
              <a:rPr lang="en-US" sz="1000" dirty="0" err="1"/>
              <a:t>ljudi</a:t>
            </a:r>
            <a:r>
              <a:rPr lang="en-US" sz="1000" dirty="0"/>
              <a:t>: </a:t>
            </a:r>
            <a:r>
              <a:rPr lang="en-US" sz="1000" dirty="0" err="1"/>
              <a:t>Sistematski</a:t>
            </a:r>
            <a:r>
              <a:rPr lang="en-US" sz="1000" dirty="0"/>
              <a:t> </a:t>
            </a:r>
            <a:r>
              <a:rPr lang="en-US" sz="1000" dirty="0" err="1"/>
              <a:t>pregled</a:t>
            </a:r>
            <a:r>
              <a:rPr lang="en-US" sz="1000" dirty="0"/>
              <a:t> </a:t>
            </a:r>
            <a:r>
              <a:rPr lang="en-US" sz="1000" dirty="0" err="1"/>
              <a:t>obima</a:t>
            </a:r>
            <a:r>
              <a:rPr lang="sr" sz="1000" dirty="0" smtClean="0"/>
              <a:t>. Štetne alge 98 </a:t>
            </a:r>
            <a:r>
              <a:rPr lang="sr" sz="1000" dirty="0"/>
              <a:t>(2020) 101901</a:t>
            </a:r>
          </a:p>
        </p:txBody>
      </p:sp>
    </p:spTree>
    <p:extLst>
      <p:ext uri="{BB962C8B-B14F-4D97-AF65-F5344CB8AC3E}">
        <p14:creationId xmlns:p14="http://schemas.microsoft.com/office/powerpoint/2010/main" val="10720428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0385" y="153009"/>
            <a:ext cx="12028946" cy="549635"/>
          </a:xfrm>
        </p:spPr>
        <p:txBody>
          <a:bodyPr rtlCol="0">
            <a:normAutofit fontScale="90000"/>
          </a:bodyPr>
          <a:lstStyle/>
          <a:p>
            <a:pPr algn="ctr"/>
            <a:r>
              <a:rPr lang="en-US" b="1" dirty="0"/>
              <a:t>IOC-UNESCO</a:t>
            </a:r>
            <a:r>
              <a:rPr lang="sr" b="1" dirty="0" smtClean="0"/>
              <a:t> </a:t>
            </a:r>
            <a:r>
              <a:rPr lang="pt-BR" b="1" dirty="0"/>
              <a:t>informacioni sistem o štetnim algama </a:t>
            </a:r>
            <a:br>
              <a:rPr lang="pt-BR" b="1" dirty="0"/>
            </a:br>
            <a:r>
              <a:rPr lang="en-US" sz="2700" b="1" dirty="0" err="1"/>
              <a:t>Svi</a:t>
            </a:r>
            <a:r>
              <a:rPr lang="en-US" sz="2700" b="1" dirty="0"/>
              <a:t> </a:t>
            </a:r>
            <a:r>
              <a:rPr lang="en-US" sz="2700" b="1" dirty="0" err="1"/>
              <a:t>sindromi</a:t>
            </a:r>
            <a:r>
              <a:rPr lang="en-US" sz="2700" b="1" dirty="0"/>
              <a:t>/</a:t>
            </a:r>
            <a:r>
              <a:rPr lang="en-US" sz="2700" b="1" dirty="0" err="1"/>
              <a:t>Ljudski</a:t>
            </a:r>
            <a:r>
              <a:rPr lang="en-US" sz="2700" b="1" dirty="0"/>
              <a:t>/</a:t>
            </a:r>
            <a:r>
              <a:rPr lang="en-US" sz="2700" b="1" dirty="0" err="1"/>
              <a:t>Morski</a:t>
            </a:r>
            <a:endParaRPr lang="hu-HU" sz="2700" b="1" dirty="0"/>
          </a:p>
        </p:txBody>
      </p:sp>
      <p:pic>
        <p:nvPicPr>
          <p:cNvPr id="8" name="Tartalom helye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8318" y="935038"/>
            <a:ext cx="8184264" cy="5370512"/>
          </a:xfrm>
        </p:spPr>
      </p:pic>
    </p:spTree>
    <p:extLst>
      <p:ext uri="{BB962C8B-B14F-4D97-AF65-F5344CB8AC3E}">
        <p14:creationId xmlns:p14="http://schemas.microsoft.com/office/powerpoint/2010/main" val="26588858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rtlCol="0">
            <a:normAutofit fontScale="90000"/>
          </a:bodyPr>
          <a:lstStyle/>
          <a:p>
            <a:pPr>
              <a:defRPr/>
            </a:pPr>
            <a:r>
              <a:rPr lang="en-US" sz="4400" b="1" dirty="0" err="1"/>
              <a:t>Šta</a:t>
            </a:r>
            <a:r>
              <a:rPr lang="en-US" sz="4400" b="1" dirty="0"/>
              <a:t> </a:t>
            </a:r>
            <a:r>
              <a:rPr lang="en-US" sz="4400" b="1" dirty="0" err="1"/>
              <a:t>su</a:t>
            </a:r>
            <a:r>
              <a:rPr lang="en-US" sz="4400" b="1" dirty="0"/>
              <a:t> </a:t>
            </a:r>
            <a:r>
              <a:rPr lang="en-US" sz="4400" b="1" dirty="0" err="1"/>
              <a:t>cijanobakterije</a:t>
            </a:r>
            <a:r>
              <a:rPr lang="en-US" sz="4400" b="1" dirty="0"/>
              <a:t>?</a:t>
            </a:r>
            <a:endParaRPr lang="sr" sz="4400" b="1" dirty="0"/>
          </a:p>
        </p:txBody>
      </p:sp>
      <p:sp>
        <p:nvSpPr>
          <p:cNvPr id="46083" name="Rectangle 3"/>
          <p:cNvSpPr>
            <a:spLocks noGrp="1" noChangeArrowheads="1"/>
          </p:cNvSpPr>
          <p:nvPr>
            <p:ph type="body" idx="1"/>
          </p:nvPr>
        </p:nvSpPr>
        <p:spPr>
          <a:xfrm>
            <a:off x="586596" y="1561381"/>
            <a:ext cx="11269821" cy="4912567"/>
          </a:xfrm>
        </p:spPr>
        <p:txBody>
          <a:bodyPr rtlCol="0"/>
          <a:lstStyle/>
          <a:p>
            <a:pPr marL="0" indent="0">
              <a:buNone/>
            </a:pPr>
            <a:r>
              <a:rPr lang="en-US" dirty="0"/>
              <a:t>Nova </a:t>
            </a:r>
            <a:r>
              <a:rPr lang="en-US" dirty="0" err="1"/>
              <a:t>taksonomija</a:t>
            </a:r>
            <a:r>
              <a:rPr lang="en-US" dirty="0"/>
              <a:t>: </a:t>
            </a:r>
            <a:r>
              <a:rPr lang="en-US" dirty="0" err="1"/>
              <a:t>ranije</a:t>
            </a:r>
            <a:r>
              <a:rPr lang="en-US" dirty="0"/>
              <a:t> </a:t>
            </a:r>
            <a:r>
              <a:rPr lang="en-US" dirty="0" err="1"/>
              <a:t>plavo-zelene</a:t>
            </a:r>
            <a:r>
              <a:rPr lang="en-US" dirty="0"/>
              <a:t> </a:t>
            </a:r>
            <a:r>
              <a:rPr lang="en-US" dirty="0" err="1" smtClean="0"/>
              <a:t>alge</a:t>
            </a:r>
            <a:r>
              <a:rPr lang="hu-HU" dirty="0" smtClean="0"/>
              <a:t>:</a:t>
            </a:r>
            <a:endParaRPr lang="en-US" dirty="0"/>
          </a:p>
          <a:p>
            <a:pPr lvl="1"/>
            <a:r>
              <a:rPr lang="en-US" sz="2200" dirty="0" err="1"/>
              <a:t>prokarioti</a:t>
            </a:r>
            <a:endParaRPr lang="en-US" sz="2200" dirty="0"/>
          </a:p>
          <a:p>
            <a:pPr lvl="1"/>
            <a:r>
              <a:rPr lang="en-US" sz="2200" dirty="0" err="1"/>
              <a:t>fotosintezujući</a:t>
            </a:r>
            <a:endParaRPr lang="en-US" sz="2200" dirty="0"/>
          </a:p>
          <a:p>
            <a:pPr lvl="1"/>
            <a:r>
              <a:rPr lang="en-US" sz="2200" dirty="0"/>
              <a:t>Gram </a:t>
            </a:r>
            <a:r>
              <a:rPr lang="en-US" sz="2200" dirty="0" err="1"/>
              <a:t>negativni</a:t>
            </a:r>
            <a:r>
              <a:rPr lang="en-US" sz="2200" dirty="0"/>
              <a:t> </a:t>
            </a:r>
            <a:r>
              <a:rPr lang="en-US" sz="2200" dirty="0" err="1"/>
              <a:t>ćelijski</a:t>
            </a:r>
            <a:r>
              <a:rPr lang="en-US" sz="2200" dirty="0"/>
              <a:t> </a:t>
            </a:r>
            <a:r>
              <a:rPr lang="en-US" sz="2200" dirty="0" err="1"/>
              <a:t>zid</a:t>
            </a:r>
            <a:endParaRPr lang="en-US" sz="2200" dirty="0"/>
          </a:p>
          <a:p>
            <a:pPr lvl="1"/>
            <a:r>
              <a:rPr lang="en-US" sz="2200" dirty="0" err="1"/>
              <a:t>jednoćelijski</a:t>
            </a:r>
            <a:endParaRPr lang="en-US" sz="2200" dirty="0"/>
          </a:p>
          <a:p>
            <a:pPr lvl="1"/>
            <a:r>
              <a:rPr lang="en-US" sz="2200" dirty="0" err="1"/>
              <a:t>filamentozna</a:t>
            </a:r>
            <a:endParaRPr lang="en-US" sz="2200" dirty="0"/>
          </a:p>
        </p:txBody>
      </p:sp>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893192" y="1077124"/>
            <a:ext cx="6239541" cy="418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09017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9010" y="0"/>
            <a:ext cx="12122989" cy="1021707"/>
          </a:xfrm>
        </p:spPr>
        <p:txBody>
          <a:bodyPr rtlCol="0">
            <a:normAutofit fontScale="90000"/>
          </a:bodyPr>
          <a:lstStyle/>
          <a:p>
            <a:pPr>
              <a:lnSpc>
                <a:spcPct val="110000"/>
              </a:lnSpc>
            </a:pPr>
            <a:r>
              <a:rPr lang="en-US" sz="3100" b="1" dirty="0" err="1"/>
              <a:t>Višestruki</a:t>
            </a:r>
            <a:r>
              <a:rPr lang="en-US" sz="3100" b="1" dirty="0"/>
              <a:t> </a:t>
            </a:r>
            <a:r>
              <a:rPr lang="en-US" sz="3100" b="1" dirty="0" err="1"/>
              <a:t>interakcijski</a:t>
            </a:r>
            <a:r>
              <a:rPr lang="en-US" sz="3100" b="1" dirty="0"/>
              <a:t> </a:t>
            </a:r>
            <a:r>
              <a:rPr lang="en-US" sz="3100" b="1" dirty="0" err="1"/>
              <a:t>faktori</a:t>
            </a:r>
            <a:r>
              <a:rPr lang="en-US" sz="3100" b="1" dirty="0"/>
              <a:t> </a:t>
            </a:r>
            <a:r>
              <a:rPr lang="en-US" sz="3100" b="1" dirty="0" err="1"/>
              <a:t>životne</a:t>
            </a:r>
            <a:r>
              <a:rPr lang="en-US" sz="3100" b="1" dirty="0"/>
              <a:t> </a:t>
            </a:r>
            <a:r>
              <a:rPr lang="en-US" sz="3100" b="1" dirty="0" err="1"/>
              <a:t>sredine</a:t>
            </a:r>
            <a:r>
              <a:rPr lang="en-US" sz="3100" b="1" dirty="0"/>
              <a:t> </a:t>
            </a:r>
            <a:r>
              <a:rPr lang="en-US" sz="3100" b="1" dirty="0" err="1"/>
              <a:t>kontrolišu</a:t>
            </a:r>
            <a:r>
              <a:rPr lang="en-US" sz="3100" b="1" dirty="0"/>
              <a:t> </a:t>
            </a:r>
            <a:r>
              <a:rPr lang="en-US" sz="3100" b="1" dirty="0" err="1"/>
              <a:t>CyanoHAB</a:t>
            </a:r>
            <a:r>
              <a:rPr lang="en-US" sz="3100" b="1" dirty="0"/>
              <a:t> u </a:t>
            </a:r>
            <a:r>
              <a:rPr lang="en-US" sz="3100" b="1" dirty="0" err="1"/>
              <a:t>slatkovodnim</a:t>
            </a:r>
            <a:r>
              <a:rPr lang="en-US" sz="3100" b="1" dirty="0"/>
              <a:t> </a:t>
            </a:r>
            <a:r>
              <a:rPr lang="en-US" sz="3100" b="1" dirty="0" err="1" smtClean="0"/>
              <a:t>ekosistemima</a:t>
            </a:r>
            <a:r>
              <a:rPr lang="hu-HU" sz="3100" b="1" dirty="0" smtClean="0"/>
              <a:t> </a:t>
            </a:r>
            <a:r>
              <a:rPr lang="sr" sz="2200" b="1" dirty="0" smtClean="0"/>
              <a:t>(</a:t>
            </a:r>
            <a:r>
              <a:rPr lang="en-US" sz="2200" b="1" dirty="0" err="1" smtClean="0"/>
              <a:t>Paerl</a:t>
            </a:r>
            <a:r>
              <a:rPr lang="sr" sz="2200" b="1" dirty="0" smtClean="0"/>
              <a:t> </a:t>
            </a:r>
            <a:r>
              <a:rPr lang="sr" sz="2200" b="1" dirty="0"/>
              <a:t>2017)</a:t>
            </a:r>
            <a:endParaRPr lang="hu-HU" sz="2200" dirty="0"/>
          </a:p>
        </p:txBody>
      </p:sp>
      <p:pic>
        <p:nvPicPr>
          <p:cNvPr id="4" name="Tartalom helye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1" y="1021707"/>
            <a:ext cx="10449516" cy="5335961"/>
          </a:xfrm>
        </p:spPr>
      </p:pic>
    </p:spTree>
    <p:extLst>
      <p:ext uri="{BB962C8B-B14F-4D97-AF65-F5344CB8AC3E}">
        <p14:creationId xmlns:p14="http://schemas.microsoft.com/office/powerpoint/2010/main" val="8769948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217126"/>
            <a:ext cx="11896826" cy="549635"/>
          </a:xfrm>
        </p:spPr>
        <p:txBody>
          <a:bodyPr rtlCol="0">
            <a:normAutofit fontScale="90000"/>
          </a:bodyPr>
          <a:lstStyle/>
          <a:p>
            <a:pPr rtl="0"/>
            <a:r>
              <a:rPr lang="en-US" b="1" dirty="0" smtClean="0"/>
              <a:t>Phylum </a:t>
            </a:r>
            <a:r>
              <a:rPr lang="en-US" b="1" dirty="0" err="1" smtClean="0"/>
              <a:t>Cianobacteria</a:t>
            </a:r>
            <a:endParaRPr lang="hu-HU" b="1" dirty="0"/>
          </a:p>
        </p:txBody>
      </p:sp>
      <p:sp>
        <p:nvSpPr>
          <p:cNvPr id="3" name="Tartalom helye 2"/>
          <p:cNvSpPr>
            <a:spLocks noGrp="1"/>
          </p:cNvSpPr>
          <p:nvPr>
            <p:ph idx="1"/>
          </p:nvPr>
        </p:nvSpPr>
        <p:spPr>
          <a:xfrm>
            <a:off x="192504" y="897147"/>
            <a:ext cx="12102860" cy="5460283"/>
          </a:xfrm>
        </p:spPr>
        <p:txBody>
          <a:bodyPr rtlCol="0">
            <a:noAutofit/>
          </a:bodyPr>
          <a:lstStyle/>
          <a:p>
            <a:pPr marL="0" indent="0" rtl="0">
              <a:spcBef>
                <a:spcPts val="0"/>
              </a:spcBef>
              <a:spcAft>
                <a:spcPts val="500"/>
              </a:spcAft>
              <a:buNone/>
            </a:pPr>
            <a:r>
              <a:rPr lang="en-GB" sz="1600" b="1" dirty="0"/>
              <a:t>Subphylum </a:t>
            </a:r>
            <a:r>
              <a:rPr lang="en-GB" sz="1600" b="1" dirty="0" err="1"/>
              <a:t>Gloeobacteria</a:t>
            </a:r>
            <a:r>
              <a:rPr lang="en-GB" sz="1600" b="1" dirty="0"/>
              <a:t> </a:t>
            </a:r>
            <a:r>
              <a:rPr lang="en-GB" sz="1600" dirty="0"/>
              <a:t>(</a:t>
            </a:r>
            <a:r>
              <a:rPr lang="en-GB" sz="1600" dirty="0" err="1"/>
              <a:t>Gloeobacter</a:t>
            </a:r>
            <a:r>
              <a:rPr lang="en-GB" sz="1600" dirty="0"/>
              <a:t> violaceus)</a:t>
            </a:r>
          </a:p>
          <a:p>
            <a:pPr marL="0" indent="0" rtl="0">
              <a:spcBef>
                <a:spcPts val="500"/>
              </a:spcBef>
              <a:spcAft>
                <a:spcPts val="500"/>
              </a:spcAft>
              <a:buNone/>
            </a:pPr>
            <a:r>
              <a:rPr lang="en-GB" sz="1600" b="1" dirty="0" smtClean="0"/>
              <a:t>Subphylum </a:t>
            </a:r>
            <a:r>
              <a:rPr lang="en-GB" sz="1600" b="1" dirty="0" err="1"/>
              <a:t>Phycobacteria</a:t>
            </a:r>
            <a:endParaRPr lang="en-GB" sz="1600" b="1" dirty="0"/>
          </a:p>
          <a:p>
            <a:pPr marL="0" indent="0" rtl="0">
              <a:spcBef>
                <a:spcPts val="500"/>
              </a:spcBef>
              <a:spcAft>
                <a:spcPts val="0"/>
              </a:spcAft>
              <a:buNone/>
            </a:pPr>
            <a:r>
              <a:rPr lang="en-GB" sz="1600" b="1" dirty="0" smtClean="0"/>
              <a:t>Classis </a:t>
            </a:r>
            <a:r>
              <a:rPr lang="en-GB" sz="1600" b="1" dirty="0" err="1"/>
              <a:t>Myxophyceae</a:t>
            </a:r>
            <a:endParaRPr lang="en-GB" sz="1600" b="1" dirty="0"/>
          </a:p>
          <a:p>
            <a:pPr marL="914400" lvl="2" indent="0">
              <a:lnSpc>
                <a:spcPct val="130000"/>
              </a:lnSpc>
              <a:spcBef>
                <a:spcPts val="0"/>
              </a:spcBef>
              <a:buNone/>
            </a:pPr>
            <a:r>
              <a:rPr lang="en-GB" sz="1500" dirty="0" smtClean="0"/>
              <a:t># </a:t>
            </a:r>
            <a:r>
              <a:rPr lang="en-GB" sz="1500" dirty="0" err="1"/>
              <a:t>Chroococcales</a:t>
            </a:r>
            <a:r>
              <a:rPr lang="en-GB" sz="1500" dirty="0"/>
              <a:t> (</a:t>
            </a:r>
            <a:r>
              <a:rPr lang="en-GB" sz="1500" dirty="0" err="1"/>
              <a:t>Chroococcus</a:t>
            </a:r>
            <a:r>
              <a:rPr lang="en-GB" sz="1500" dirty="0"/>
              <a:t>, </a:t>
            </a:r>
            <a:r>
              <a:rPr lang="en-GB" sz="1500" dirty="0" err="1"/>
              <a:t>Dactylococcopsis</a:t>
            </a:r>
            <a:r>
              <a:rPr lang="en-GB" sz="1500" dirty="0"/>
              <a:t>, Microcystis, </a:t>
            </a:r>
            <a:r>
              <a:rPr lang="en-GB" sz="1500" dirty="0" err="1"/>
              <a:t>Merismopedia</a:t>
            </a:r>
            <a:r>
              <a:rPr lang="en-GB" sz="1500" dirty="0"/>
              <a:t>, </a:t>
            </a:r>
            <a:r>
              <a:rPr lang="en-GB" sz="1500" dirty="0" err="1"/>
              <a:t>Synechococcus</a:t>
            </a:r>
            <a:r>
              <a:rPr lang="en-GB" sz="1500" dirty="0"/>
              <a:t>, </a:t>
            </a:r>
            <a:r>
              <a:rPr lang="en-GB" sz="1500" dirty="0" err="1" smtClean="0"/>
              <a:t>Aphanothece</a:t>
            </a:r>
            <a:r>
              <a:rPr lang="en-GB" sz="1500" dirty="0" smtClean="0"/>
              <a:t>,</a:t>
            </a:r>
            <a:r>
              <a:rPr lang="hu-HU" sz="1500" dirty="0" smtClean="0"/>
              <a:t> </a:t>
            </a:r>
            <a:r>
              <a:rPr lang="en-GB" sz="1500" dirty="0" err="1" smtClean="0"/>
              <a:t>Gomphosphaeria</a:t>
            </a:r>
            <a:r>
              <a:rPr lang="en-GB" sz="1500" dirty="0" smtClean="0"/>
              <a:t>,</a:t>
            </a:r>
            <a:r>
              <a:rPr lang="hu-HU" sz="1500" dirty="0" smtClean="0"/>
              <a:t> </a:t>
            </a:r>
            <a:r>
              <a:rPr lang="en-GB" sz="1500" dirty="0" err="1" smtClean="0"/>
              <a:t>Aphanocapsa</a:t>
            </a:r>
            <a:r>
              <a:rPr lang="en-GB" sz="1500" dirty="0"/>
              <a:t>)</a:t>
            </a:r>
          </a:p>
          <a:p>
            <a:pPr marL="914400" lvl="2" indent="0">
              <a:lnSpc>
                <a:spcPct val="130000"/>
              </a:lnSpc>
              <a:spcBef>
                <a:spcPts val="0"/>
              </a:spcBef>
              <a:buNone/>
            </a:pPr>
            <a:r>
              <a:rPr lang="en-GB" sz="1500" dirty="0" smtClean="0"/>
              <a:t># </a:t>
            </a:r>
            <a:r>
              <a:rPr lang="en-GB" sz="1500" dirty="0" err="1"/>
              <a:t>Pleurocapsales</a:t>
            </a:r>
            <a:r>
              <a:rPr lang="en-GB" sz="1500" dirty="0"/>
              <a:t> (</a:t>
            </a:r>
            <a:r>
              <a:rPr lang="en-GB" sz="1500" dirty="0" err="1"/>
              <a:t>Dermocarpa</a:t>
            </a:r>
            <a:r>
              <a:rPr lang="en-GB" sz="1500" dirty="0"/>
              <a:t>, </a:t>
            </a:r>
            <a:r>
              <a:rPr lang="en-GB" sz="1500" dirty="0" err="1"/>
              <a:t>Xenococcus</a:t>
            </a:r>
            <a:r>
              <a:rPr lang="en-GB" sz="1500" dirty="0"/>
              <a:t>, </a:t>
            </a:r>
            <a:r>
              <a:rPr lang="en-GB" sz="1500" dirty="0" err="1"/>
              <a:t>Chroococcidiopsis</a:t>
            </a:r>
            <a:r>
              <a:rPr lang="en-GB" sz="1500" dirty="0"/>
              <a:t>, </a:t>
            </a:r>
            <a:r>
              <a:rPr lang="en-GB" sz="1500" dirty="0" err="1"/>
              <a:t>Pleurocapsa</a:t>
            </a:r>
            <a:r>
              <a:rPr lang="en-GB" sz="1500" dirty="0"/>
              <a:t>)</a:t>
            </a:r>
          </a:p>
          <a:p>
            <a:pPr marL="914400" lvl="2" indent="0">
              <a:lnSpc>
                <a:spcPct val="130000"/>
              </a:lnSpc>
              <a:spcBef>
                <a:spcPts val="0"/>
              </a:spcBef>
              <a:buNone/>
            </a:pPr>
            <a:r>
              <a:rPr lang="en-GB" sz="1500" dirty="0" smtClean="0"/>
              <a:t># </a:t>
            </a:r>
            <a:r>
              <a:rPr lang="en-GB" sz="1500" dirty="0" err="1"/>
              <a:t>Oscillatoriales</a:t>
            </a:r>
            <a:r>
              <a:rPr lang="en-GB" sz="1500" dirty="0"/>
              <a:t> (Spirulina, Oscillatoria, </a:t>
            </a:r>
            <a:r>
              <a:rPr lang="en-GB" sz="1500" dirty="0" err="1"/>
              <a:t>Lyngbya</a:t>
            </a:r>
            <a:r>
              <a:rPr lang="en-GB" sz="1500" dirty="0"/>
              <a:t>, </a:t>
            </a:r>
            <a:r>
              <a:rPr lang="en-GB" sz="1500" dirty="0" err="1"/>
              <a:t>Pseudanabaena</a:t>
            </a:r>
            <a:r>
              <a:rPr lang="en-GB" sz="1500" dirty="0"/>
              <a:t>, </a:t>
            </a:r>
            <a:r>
              <a:rPr lang="en-GB" sz="1500" dirty="0" err="1"/>
              <a:t>Phormidium</a:t>
            </a:r>
            <a:r>
              <a:rPr lang="en-GB" sz="1500" dirty="0"/>
              <a:t>, </a:t>
            </a:r>
            <a:r>
              <a:rPr lang="en-GB" sz="1500" dirty="0" err="1"/>
              <a:t>Trichodesmium</a:t>
            </a:r>
            <a:r>
              <a:rPr lang="en-GB" sz="1500" dirty="0"/>
              <a:t>, </a:t>
            </a:r>
            <a:r>
              <a:rPr lang="en-GB" sz="1500" dirty="0" err="1"/>
              <a:t>Arthronema</a:t>
            </a:r>
            <a:r>
              <a:rPr lang="en-GB" sz="1500" dirty="0"/>
              <a:t>, </a:t>
            </a:r>
            <a:r>
              <a:rPr lang="en-GB" sz="1500" dirty="0" err="1"/>
              <a:t>Arthrospira</a:t>
            </a:r>
            <a:r>
              <a:rPr lang="en-GB" sz="1500" dirty="0"/>
              <a:t>)</a:t>
            </a:r>
          </a:p>
          <a:p>
            <a:pPr marL="914400" lvl="2" indent="0">
              <a:lnSpc>
                <a:spcPct val="130000"/>
              </a:lnSpc>
              <a:spcBef>
                <a:spcPts val="0"/>
              </a:spcBef>
              <a:buNone/>
            </a:pPr>
            <a:r>
              <a:rPr lang="en-GB" sz="1500" dirty="0" smtClean="0"/>
              <a:t># </a:t>
            </a:r>
            <a:r>
              <a:rPr lang="en-GB" sz="1500" dirty="0" err="1"/>
              <a:t>Nostocales</a:t>
            </a:r>
            <a:r>
              <a:rPr lang="sr-Cyrl-RS" sz="1500" dirty="0"/>
              <a:t> </a:t>
            </a:r>
          </a:p>
          <a:p>
            <a:pPr marL="1828800" lvl="4" indent="0">
              <a:lnSpc>
                <a:spcPct val="130000"/>
              </a:lnSpc>
              <a:spcBef>
                <a:spcPts val="0"/>
              </a:spcBef>
              <a:buNone/>
            </a:pPr>
            <a:r>
              <a:rPr lang="en-GB" sz="1500" dirty="0"/>
              <a:t>## </a:t>
            </a:r>
            <a:r>
              <a:rPr lang="en-GB" sz="1500" dirty="0" err="1"/>
              <a:t>Microchaetaceae</a:t>
            </a:r>
            <a:r>
              <a:rPr lang="en-GB" sz="1500" dirty="0"/>
              <a:t> (</a:t>
            </a:r>
            <a:r>
              <a:rPr lang="en-GB" sz="1500" dirty="0" err="1"/>
              <a:t>Tolypothrix</a:t>
            </a:r>
            <a:r>
              <a:rPr lang="en-GB" sz="1500" dirty="0"/>
              <a:t>, </a:t>
            </a:r>
            <a:r>
              <a:rPr lang="en-GB" sz="1500" dirty="0" err="1"/>
              <a:t>Coleodesmium</a:t>
            </a:r>
            <a:r>
              <a:rPr lang="en-GB" sz="1500" dirty="0"/>
              <a:t>)</a:t>
            </a:r>
          </a:p>
          <a:p>
            <a:pPr marL="1828800" lvl="4" indent="0">
              <a:lnSpc>
                <a:spcPct val="130000"/>
              </a:lnSpc>
              <a:spcBef>
                <a:spcPts val="0"/>
              </a:spcBef>
              <a:buNone/>
            </a:pPr>
            <a:r>
              <a:rPr lang="en-GB" sz="1500" dirty="0" smtClean="0"/>
              <a:t>## </a:t>
            </a:r>
            <a:r>
              <a:rPr lang="en-GB" sz="1500" dirty="0" err="1"/>
              <a:t>Nostocaceae</a:t>
            </a:r>
            <a:r>
              <a:rPr lang="en-GB" sz="1500" dirty="0"/>
              <a:t> (Anabaena, </a:t>
            </a:r>
            <a:r>
              <a:rPr lang="en-GB" sz="1500" dirty="0" err="1"/>
              <a:t>Aphanizomenon</a:t>
            </a:r>
            <a:r>
              <a:rPr lang="en-GB" sz="1500" dirty="0"/>
              <a:t>, Nostoc, </a:t>
            </a:r>
            <a:r>
              <a:rPr lang="en-GB" sz="1500" dirty="0" err="1"/>
              <a:t>Cylindrospermum</a:t>
            </a:r>
            <a:r>
              <a:rPr lang="en-GB" sz="1500" dirty="0"/>
              <a:t>)</a:t>
            </a:r>
          </a:p>
          <a:p>
            <a:pPr marL="1828800" lvl="4" indent="0">
              <a:lnSpc>
                <a:spcPct val="130000"/>
              </a:lnSpc>
              <a:spcBef>
                <a:spcPts val="0"/>
              </a:spcBef>
              <a:buNone/>
            </a:pPr>
            <a:r>
              <a:rPr lang="en-GB" sz="1500" dirty="0" smtClean="0"/>
              <a:t>## </a:t>
            </a:r>
            <a:r>
              <a:rPr lang="en-GB" sz="1500" dirty="0" err="1"/>
              <a:t>Rivulariaceae</a:t>
            </a:r>
            <a:r>
              <a:rPr lang="en-GB" sz="1500" dirty="0"/>
              <a:t> (</a:t>
            </a:r>
            <a:r>
              <a:rPr lang="en-GB" sz="1500" dirty="0" err="1"/>
              <a:t>Rivularia</a:t>
            </a:r>
            <a:r>
              <a:rPr lang="en-GB" sz="1500" dirty="0"/>
              <a:t>, Calothrix, </a:t>
            </a:r>
            <a:r>
              <a:rPr lang="en-GB" sz="1500" dirty="0" err="1"/>
              <a:t>Richelia</a:t>
            </a:r>
            <a:r>
              <a:rPr lang="en-GB" sz="1500" dirty="0"/>
              <a:t>)</a:t>
            </a:r>
          </a:p>
          <a:p>
            <a:pPr marL="1828800" lvl="4" indent="0">
              <a:lnSpc>
                <a:spcPct val="130000"/>
              </a:lnSpc>
              <a:spcBef>
                <a:spcPts val="0"/>
              </a:spcBef>
              <a:buNone/>
            </a:pPr>
            <a:r>
              <a:rPr lang="en-GB" sz="1500" dirty="0" smtClean="0"/>
              <a:t>## </a:t>
            </a:r>
            <a:r>
              <a:rPr lang="en-GB" sz="1500" dirty="0" err="1"/>
              <a:t>Scytonemataceae</a:t>
            </a:r>
            <a:r>
              <a:rPr lang="en-GB" sz="1500" dirty="0"/>
              <a:t> (</a:t>
            </a:r>
            <a:r>
              <a:rPr lang="en-GB" sz="1500" dirty="0" err="1"/>
              <a:t>Scytonema</a:t>
            </a:r>
            <a:r>
              <a:rPr lang="en-GB" sz="1500" dirty="0"/>
              <a:t>)</a:t>
            </a:r>
          </a:p>
          <a:p>
            <a:pPr marL="1828800" lvl="4" indent="0">
              <a:spcBef>
                <a:spcPts val="0"/>
              </a:spcBef>
              <a:buNone/>
            </a:pPr>
            <a:r>
              <a:rPr lang="en-GB" sz="1500" dirty="0" smtClean="0"/>
              <a:t>#</a:t>
            </a:r>
            <a:r>
              <a:rPr lang="hu-HU" sz="1500" dirty="0" smtClean="0"/>
              <a:t>#</a:t>
            </a:r>
            <a:r>
              <a:rPr lang="en-GB" sz="1500" dirty="0" smtClean="0"/>
              <a:t> </a:t>
            </a:r>
            <a:r>
              <a:rPr lang="en-GB" sz="1500" dirty="0" err="1"/>
              <a:t>Stigonematales</a:t>
            </a:r>
            <a:r>
              <a:rPr lang="en-GB" sz="1500" dirty="0"/>
              <a:t> (</a:t>
            </a:r>
            <a:r>
              <a:rPr lang="en-GB" sz="1500" dirty="0" err="1"/>
              <a:t>Fischerella</a:t>
            </a:r>
            <a:r>
              <a:rPr lang="en-GB" sz="1500" dirty="0"/>
              <a:t>, </a:t>
            </a:r>
            <a:r>
              <a:rPr lang="en-GB" sz="1500" dirty="0" err="1"/>
              <a:t>Stigonema</a:t>
            </a:r>
            <a:r>
              <a:rPr lang="en-GB" sz="1500" dirty="0"/>
              <a:t>, </a:t>
            </a:r>
            <a:r>
              <a:rPr lang="en-GB" sz="1500" dirty="0" err="1"/>
              <a:t>Chlorogloeopsis</a:t>
            </a:r>
            <a:r>
              <a:rPr lang="en-GB" sz="1500" dirty="0"/>
              <a:t>)</a:t>
            </a:r>
            <a:r>
              <a:rPr lang="sr-Cyrl-RS" sz="1500" dirty="0"/>
              <a:t> </a:t>
            </a:r>
          </a:p>
          <a:p>
            <a:pPr marL="0" lvl="2" indent="0">
              <a:spcBef>
                <a:spcPts val="0"/>
              </a:spcBef>
              <a:buNone/>
            </a:pPr>
            <a:endParaRPr lang="hu-HU" sz="1500" b="1" dirty="0"/>
          </a:p>
          <a:p>
            <a:pPr marL="0" lvl="2" indent="0">
              <a:buNone/>
            </a:pPr>
            <a:r>
              <a:rPr lang="en-GB" sz="1600" b="1" dirty="0" smtClean="0"/>
              <a:t>Classis </a:t>
            </a:r>
            <a:r>
              <a:rPr lang="en-GB" sz="1600" b="1" dirty="0" err="1" smtClean="0"/>
              <a:t>Chloroxybacteria</a:t>
            </a:r>
            <a:endParaRPr lang="en-GB" sz="1600" b="1" dirty="0" smtClean="0"/>
          </a:p>
          <a:p>
            <a:pPr marL="1371600" lvl="5" indent="0">
              <a:lnSpc>
                <a:spcPct val="130000"/>
              </a:lnSpc>
              <a:spcBef>
                <a:spcPts val="0"/>
              </a:spcBef>
              <a:buNone/>
            </a:pPr>
            <a:r>
              <a:rPr lang="en-GB" sz="1500" dirty="0" smtClean="0"/>
              <a:t># </a:t>
            </a:r>
            <a:r>
              <a:rPr lang="en-GB" sz="1500" dirty="0" err="1" smtClean="0"/>
              <a:t>Prochlorales</a:t>
            </a:r>
            <a:endParaRPr lang="en-GB" sz="1500" dirty="0" smtClean="0"/>
          </a:p>
          <a:p>
            <a:pPr marL="2743200" lvl="6" indent="0">
              <a:lnSpc>
                <a:spcPct val="130000"/>
              </a:lnSpc>
              <a:spcBef>
                <a:spcPts val="0"/>
              </a:spcBef>
              <a:buNone/>
            </a:pPr>
            <a:r>
              <a:rPr lang="en-GB" sz="1500" dirty="0" smtClean="0"/>
              <a:t>## </a:t>
            </a:r>
            <a:r>
              <a:rPr lang="en-GB" sz="1500" dirty="0" err="1"/>
              <a:t>Prochloraceae</a:t>
            </a:r>
            <a:r>
              <a:rPr lang="en-GB" sz="1500" dirty="0"/>
              <a:t> (</a:t>
            </a:r>
            <a:r>
              <a:rPr lang="en-GB" sz="1500" dirty="0" err="1"/>
              <a:t>Prochloron</a:t>
            </a:r>
            <a:r>
              <a:rPr lang="en-GB" sz="1500" dirty="0"/>
              <a:t> </a:t>
            </a:r>
            <a:r>
              <a:rPr lang="en-GB" sz="1500" dirty="0" err="1"/>
              <a:t>didemni</a:t>
            </a:r>
            <a:r>
              <a:rPr lang="en-GB" sz="1500" dirty="0"/>
              <a:t>)</a:t>
            </a:r>
          </a:p>
          <a:p>
            <a:pPr marL="2743200" lvl="6" indent="0">
              <a:lnSpc>
                <a:spcPct val="130000"/>
              </a:lnSpc>
              <a:spcBef>
                <a:spcPts val="0"/>
              </a:spcBef>
              <a:buNone/>
            </a:pPr>
            <a:r>
              <a:rPr lang="en-GB" sz="1500" dirty="0" smtClean="0"/>
              <a:t>## </a:t>
            </a:r>
            <a:r>
              <a:rPr lang="en-GB" sz="1500" dirty="0" err="1"/>
              <a:t>Prochlorococcaceae</a:t>
            </a:r>
            <a:r>
              <a:rPr lang="en-GB" sz="1500" dirty="0"/>
              <a:t> (Prochlorococcus marinus)</a:t>
            </a:r>
          </a:p>
          <a:p>
            <a:pPr marL="2743200" lvl="6" indent="0">
              <a:lnSpc>
                <a:spcPct val="130000"/>
              </a:lnSpc>
              <a:spcBef>
                <a:spcPts val="0"/>
              </a:spcBef>
              <a:buNone/>
            </a:pPr>
            <a:r>
              <a:rPr lang="en-GB" sz="1500" dirty="0" smtClean="0"/>
              <a:t>## </a:t>
            </a:r>
            <a:r>
              <a:rPr lang="en-GB" sz="1500" dirty="0" err="1"/>
              <a:t>Prochlorothricaceae</a:t>
            </a:r>
            <a:r>
              <a:rPr lang="en-GB" sz="1500" dirty="0"/>
              <a:t> (</a:t>
            </a:r>
            <a:r>
              <a:rPr lang="en-GB" sz="1500" dirty="0" err="1"/>
              <a:t>Prochlorothrix</a:t>
            </a:r>
            <a:r>
              <a:rPr lang="en-GB" sz="1500" dirty="0"/>
              <a:t> </a:t>
            </a:r>
            <a:r>
              <a:rPr lang="en-GB" sz="1500" dirty="0" err="1"/>
              <a:t>hollandica</a:t>
            </a:r>
            <a:r>
              <a:rPr lang="en-GB" sz="1500" dirty="0"/>
              <a:t>)</a:t>
            </a:r>
            <a:endParaRPr lang="sr-Cyrl-RS" sz="1500" dirty="0"/>
          </a:p>
        </p:txBody>
      </p:sp>
    </p:spTree>
    <p:extLst>
      <p:ext uri="{BB962C8B-B14F-4D97-AF65-F5344CB8AC3E}">
        <p14:creationId xmlns:p14="http://schemas.microsoft.com/office/powerpoint/2010/main" val="1124054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p:txBody>
          <a:bodyPr rtlCol="0">
            <a:normAutofit fontScale="90000"/>
          </a:bodyPr>
          <a:lstStyle/>
          <a:p>
            <a:r>
              <a:rPr lang="en-US" b="1" dirty="0" err="1"/>
              <a:t>Izvori</a:t>
            </a:r>
            <a:r>
              <a:rPr lang="en-US" b="1" dirty="0"/>
              <a:t> </a:t>
            </a:r>
            <a:r>
              <a:rPr lang="en-US" b="1" dirty="0" err="1"/>
              <a:t>ugljenika</a:t>
            </a:r>
            <a:endParaRPr lang="hu-HU" b="1" dirty="0"/>
          </a:p>
        </p:txBody>
      </p:sp>
      <p:sp>
        <p:nvSpPr>
          <p:cNvPr id="4" name="Tartalom helye 3"/>
          <p:cNvSpPr>
            <a:spLocks noGrp="1"/>
          </p:cNvSpPr>
          <p:nvPr>
            <p:ph idx="1"/>
          </p:nvPr>
        </p:nvSpPr>
        <p:spPr/>
        <p:txBody>
          <a:bodyPr rtlCol="0"/>
          <a:lstStyle/>
          <a:p>
            <a:r>
              <a:rPr lang="en-US" dirty="0" err="1"/>
              <a:t>Fotosinteza</a:t>
            </a:r>
            <a:r>
              <a:rPr lang="en-US" dirty="0"/>
              <a:t>: </a:t>
            </a:r>
            <a:r>
              <a:rPr lang="en-US" dirty="0" err="1"/>
              <a:t>organska</a:t>
            </a:r>
            <a:r>
              <a:rPr lang="en-US" dirty="0"/>
              <a:t> </a:t>
            </a:r>
            <a:r>
              <a:rPr lang="en-US" dirty="0" err="1"/>
              <a:t>jedinjenja</a:t>
            </a:r>
            <a:r>
              <a:rPr lang="en-US" dirty="0"/>
              <a:t> </a:t>
            </a:r>
            <a:r>
              <a:rPr lang="en-US" dirty="0" err="1"/>
              <a:t>iz</a:t>
            </a:r>
            <a:r>
              <a:rPr lang="en-US" dirty="0"/>
              <a:t> </a:t>
            </a:r>
            <a:r>
              <a:rPr lang="en-US" dirty="0" err="1"/>
              <a:t>neorganskog</a:t>
            </a:r>
            <a:r>
              <a:rPr lang="en-US" dirty="0"/>
              <a:t> </a:t>
            </a:r>
            <a:r>
              <a:rPr lang="en-US" dirty="0" err="1"/>
              <a:t>ugljenika</a:t>
            </a:r>
            <a:endParaRPr lang="en-US" dirty="0"/>
          </a:p>
          <a:p>
            <a:r>
              <a:rPr lang="en-US" dirty="0" err="1"/>
              <a:t>Vodeni</a:t>
            </a:r>
            <a:r>
              <a:rPr lang="en-US" dirty="0"/>
              <a:t> </a:t>
            </a:r>
            <a:r>
              <a:rPr lang="en-US" dirty="0" err="1"/>
              <a:t>organizmi</a:t>
            </a:r>
            <a:r>
              <a:rPr lang="en-US" dirty="0"/>
              <a:t>: </a:t>
            </a:r>
            <a:r>
              <a:rPr lang="en-US" dirty="0" err="1"/>
              <a:t>dostupnost</a:t>
            </a:r>
            <a:r>
              <a:rPr lang="en-US" dirty="0"/>
              <a:t> </a:t>
            </a:r>
            <a:r>
              <a:rPr lang="en-US" dirty="0" err="1"/>
              <a:t>neorganskog</a:t>
            </a:r>
            <a:r>
              <a:rPr lang="en-US" dirty="0"/>
              <a:t> </a:t>
            </a:r>
            <a:r>
              <a:rPr lang="en-US" dirty="0" err="1"/>
              <a:t>ugljenika</a:t>
            </a:r>
            <a:r>
              <a:rPr lang="en-US" dirty="0"/>
              <a:t> </a:t>
            </a:r>
            <a:r>
              <a:rPr lang="en-US" dirty="0" err="1"/>
              <a:t>iz</a:t>
            </a:r>
            <a:r>
              <a:rPr lang="en-US" dirty="0"/>
              <a:t> </a:t>
            </a:r>
            <a:r>
              <a:rPr lang="en-US" dirty="0" err="1"/>
              <a:t>razblaženog</a:t>
            </a:r>
            <a:r>
              <a:rPr lang="en-US" dirty="0"/>
              <a:t> SO</a:t>
            </a:r>
            <a:r>
              <a:rPr lang="en-US" baseline="-25000" dirty="0"/>
              <a:t>2</a:t>
            </a:r>
            <a:r>
              <a:rPr lang="en-US" dirty="0"/>
              <a:t> </a:t>
            </a:r>
            <a:r>
              <a:rPr lang="en-US" dirty="0" err="1"/>
              <a:t>gasa</a:t>
            </a:r>
            <a:r>
              <a:rPr lang="en-US" dirty="0"/>
              <a:t>, </a:t>
            </a:r>
            <a:r>
              <a:rPr lang="en-US" dirty="0" err="1"/>
              <a:t>karbonatnih</a:t>
            </a:r>
            <a:r>
              <a:rPr lang="en-US" dirty="0"/>
              <a:t> </a:t>
            </a:r>
            <a:r>
              <a:rPr lang="en-US" dirty="0" err="1"/>
              <a:t>ili</a:t>
            </a:r>
            <a:r>
              <a:rPr lang="en-US" dirty="0"/>
              <a:t> </a:t>
            </a:r>
            <a:r>
              <a:rPr lang="en-US" dirty="0" err="1"/>
              <a:t>bikarbonatnih</a:t>
            </a:r>
            <a:r>
              <a:rPr lang="en-US" dirty="0"/>
              <a:t> </a:t>
            </a:r>
            <a:r>
              <a:rPr lang="en-US" dirty="0" err="1"/>
              <a:t>anjona</a:t>
            </a:r>
            <a:endParaRPr lang="en-US" dirty="0"/>
          </a:p>
          <a:p>
            <a:r>
              <a:rPr lang="en-US" dirty="0" err="1"/>
              <a:t>Koristeći</a:t>
            </a:r>
            <a:r>
              <a:rPr lang="en-US" dirty="0"/>
              <a:t> </a:t>
            </a:r>
            <a:r>
              <a:rPr lang="en-US" dirty="0" err="1"/>
              <a:t>karboksizome</a:t>
            </a:r>
            <a:r>
              <a:rPr lang="en-US" dirty="0"/>
              <a:t> </a:t>
            </a:r>
            <a:r>
              <a:rPr lang="en-US" dirty="0" err="1"/>
              <a:t>koji</a:t>
            </a:r>
            <a:r>
              <a:rPr lang="en-US" dirty="0"/>
              <a:t> </a:t>
            </a:r>
            <a:r>
              <a:rPr lang="en-US" dirty="0" err="1"/>
              <a:t>su</a:t>
            </a:r>
            <a:r>
              <a:rPr lang="en-US" dirty="0"/>
              <a:t> </a:t>
            </a:r>
            <a:r>
              <a:rPr lang="en-US" dirty="0" err="1"/>
              <a:t>bakterijski</a:t>
            </a:r>
            <a:r>
              <a:rPr lang="en-US" dirty="0"/>
              <a:t> </a:t>
            </a:r>
            <a:r>
              <a:rPr lang="en-US" dirty="0" err="1"/>
              <a:t>odeljci</a:t>
            </a:r>
            <a:r>
              <a:rPr lang="en-US" dirty="0"/>
              <a:t> </a:t>
            </a:r>
            <a:r>
              <a:rPr lang="en-US" dirty="0" err="1"/>
              <a:t>sa</a:t>
            </a:r>
            <a:r>
              <a:rPr lang="en-US" dirty="0"/>
              <a:t> </a:t>
            </a:r>
            <a:r>
              <a:rPr lang="en-US" dirty="0" err="1"/>
              <a:t>specifičnim</a:t>
            </a:r>
            <a:r>
              <a:rPr lang="en-US" dirty="0"/>
              <a:t> </a:t>
            </a:r>
            <a:r>
              <a:rPr lang="en-US" dirty="0" err="1"/>
              <a:t>enzimima</a:t>
            </a:r>
            <a:endParaRPr lang="en-US" dirty="0"/>
          </a:p>
          <a:p>
            <a:pPr rtl="0"/>
            <a:endParaRPr lang="hu-HU" sz="2400" b="1" dirty="0"/>
          </a:p>
          <a:p>
            <a:pPr marL="0" indent="0" rtl="0">
              <a:buNone/>
            </a:pPr>
            <a:r>
              <a:rPr lang="sr" sz="2400" dirty="0"/>
              <a:t>		</a:t>
            </a:r>
          </a:p>
          <a:p>
            <a:pPr marL="0" indent="0">
              <a:spcAft>
                <a:spcPts val="0"/>
              </a:spcAft>
              <a:buNone/>
            </a:pPr>
            <a:r>
              <a:rPr lang="hu-HU" sz="2400" b="1" i="1" dirty="0" smtClean="0"/>
              <a:t>	</a:t>
            </a:r>
            <a:r>
              <a:rPr lang="en-US" sz="2400" b="1" i="1" dirty="0" err="1" smtClean="0"/>
              <a:t>Cijanobakterijska</a:t>
            </a:r>
            <a:r>
              <a:rPr lang="en-US" sz="2400" b="1" i="1" dirty="0" smtClean="0"/>
              <a:t> </a:t>
            </a:r>
            <a:r>
              <a:rPr lang="en-US" sz="2400" b="1" i="1" dirty="0" err="1"/>
              <a:t>tilakoidna</a:t>
            </a:r>
            <a:r>
              <a:rPr lang="en-US" sz="2400" b="1" i="1" dirty="0"/>
              <a:t> </a:t>
            </a:r>
            <a:r>
              <a:rPr lang="en-US" sz="2400" b="1" i="1" dirty="0" err="1"/>
              <a:t>membrana</a:t>
            </a:r>
            <a:r>
              <a:rPr lang="en-US" sz="2400" b="1" i="1" dirty="0"/>
              <a:t> </a:t>
            </a:r>
            <a:endParaRPr lang="sr" sz="2400" b="1" dirty="0"/>
          </a:p>
          <a:p>
            <a:pPr marL="0" indent="0">
              <a:spcBef>
                <a:spcPts val="500"/>
              </a:spcBef>
              <a:buNone/>
            </a:pPr>
            <a:r>
              <a:rPr lang="hu-HU" dirty="0" smtClean="0"/>
              <a:t>	</a:t>
            </a:r>
            <a:r>
              <a:rPr dirty="0" smtClean="0"/>
              <a:t>(</a:t>
            </a:r>
            <a:r>
              <a:rPr lang="nn-NO" sz="2400" i="1" dirty="0"/>
              <a:t>C: karboksizom, mesto fiksacije </a:t>
            </a:r>
            <a:r>
              <a:rPr lang="sr-Latn-RS" sz="2400" i="1" dirty="0" smtClean="0"/>
              <a:t>C</a:t>
            </a:r>
            <a:r>
              <a:rPr lang="nn-NO" sz="2400" i="1" dirty="0" smtClean="0"/>
              <a:t>O</a:t>
            </a:r>
            <a:r>
              <a:rPr lang="nn-NO" sz="2400" i="1" baseline="-25000" dirty="0" smtClean="0"/>
              <a:t>2</a:t>
            </a:r>
            <a:r>
              <a:rPr lang="nn-NO" sz="2400" i="1" dirty="0" smtClean="0"/>
              <a:t>)</a:t>
            </a:r>
            <a:endParaRPr lang="nn-NO" sz="2400" i="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7721" y="3036499"/>
            <a:ext cx="4771680" cy="3200400"/>
          </a:xfrm>
          <a:prstGeom prst="rect">
            <a:avLst/>
          </a:prstGeom>
          <a:noFill/>
          <a:ln w="6350">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92815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err="1"/>
              <a:t>Ishodi</a:t>
            </a:r>
            <a:r>
              <a:rPr lang="en-US" b="1" dirty="0"/>
              <a:t> </a:t>
            </a:r>
            <a:r>
              <a:rPr lang="en-US" b="1" dirty="0" err="1"/>
              <a:t>učenja</a:t>
            </a:r>
            <a:endParaRPr lang="de-DE" dirty="0"/>
          </a:p>
        </p:txBody>
      </p:sp>
      <p:sp>
        <p:nvSpPr>
          <p:cNvPr id="3" name="Tartalom helye 2"/>
          <p:cNvSpPr>
            <a:spLocks noGrp="1"/>
          </p:cNvSpPr>
          <p:nvPr>
            <p:ph idx="1"/>
          </p:nvPr>
        </p:nvSpPr>
        <p:spPr>
          <a:xfrm>
            <a:off x="192506" y="1328468"/>
            <a:ext cx="11444437" cy="4977204"/>
          </a:xfrm>
        </p:spPr>
        <p:txBody>
          <a:bodyPr/>
          <a:lstStyle/>
          <a:p>
            <a:pPr marL="0" indent="0">
              <a:buNone/>
            </a:pPr>
            <a:r>
              <a:rPr lang="en-US" dirty="0" err="1"/>
              <a:t>Ciljevi</a:t>
            </a:r>
            <a:r>
              <a:rPr lang="en-US" dirty="0"/>
              <a:t> </a:t>
            </a:r>
            <a:r>
              <a:rPr lang="en-US" dirty="0" err="1"/>
              <a:t>za</a:t>
            </a:r>
            <a:r>
              <a:rPr lang="en-US" dirty="0"/>
              <a:t> </a:t>
            </a:r>
            <a:r>
              <a:rPr lang="en-US" dirty="0" err="1"/>
              <a:t>ovu</a:t>
            </a:r>
            <a:r>
              <a:rPr lang="en-US" dirty="0"/>
              <a:t> </a:t>
            </a:r>
            <a:r>
              <a:rPr lang="en-US" dirty="0" err="1"/>
              <a:t>jedinicu</a:t>
            </a:r>
            <a:r>
              <a:rPr lang="en-US" dirty="0"/>
              <a:t> </a:t>
            </a:r>
            <a:r>
              <a:rPr lang="en-US" dirty="0" err="1"/>
              <a:t>uključuju</a:t>
            </a:r>
            <a:r>
              <a:rPr lang="en-US" dirty="0"/>
              <a:t>:</a:t>
            </a:r>
            <a:endParaRPr lang="hu-HU" dirty="0"/>
          </a:p>
          <a:p>
            <a:pPr lvl="1" algn="just"/>
            <a:r>
              <a:rPr lang="en-US" sz="2200" dirty="0" err="1"/>
              <a:t>Razumevanje</a:t>
            </a:r>
            <a:r>
              <a:rPr lang="en-US" sz="2200" dirty="0"/>
              <a:t> </a:t>
            </a:r>
            <a:r>
              <a:rPr lang="en-US" sz="2200" dirty="0" err="1"/>
              <a:t>različitih</a:t>
            </a:r>
            <a:r>
              <a:rPr lang="en-US" sz="2200" dirty="0"/>
              <a:t> </a:t>
            </a:r>
            <a:r>
              <a:rPr lang="en-US" sz="2200" dirty="0" err="1"/>
              <a:t>vrsta</a:t>
            </a:r>
            <a:r>
              <a:rPr lang="en-US" sz="2200" dirty="0"/>
              <a:t> </a:t>
            </a:r>
            <a:r>
              <a:rPr lang="en-US" sz="2200" dirty="0" err="1"/>
              <a:t>bolesti</a:t>
            </a:r>
            <a:r>
              <a:rPr lang="en-US" sz="2200" dirty="0"/>
              <a:t> </a:t>
            </a:r>
            <a:r>
              <a:rPr lang="en-US" sz="2200" dirty="0" err="1"/>
              <a:t>koje</a:t>
            </a:r>
            <a:r>
              <a:rPr lang="en-US" sz="2200" dirty="0"/>
              <a:t> se </a:t>
            </a:r>
            <a:r>
              <a:rPr lang="en-US" sz="2200" dirty="0" err="1"/>
              <a:t>prenose</a:t>
            </a:r>
            <a:r>
              <a:rPr lang="en-US" sz="2200" dirty="0"/>
              <a:t> </a:t>
            </a:r>
            <a:r>
              <a:rPr lang="en-US" sz="2200" dirty="0" err="1"/>
              <a:t>vodom</a:t>
            </a:r>
            <a:r>
              <a:rPr lang="en-US" sz="2200" dirty="0"/>
              <a:t>, </a:t>
            </a:r>
            <a:r>
              <a:rPr lang="en-US" sz="2200" dirty="0" err="1"/>
              <a:t>njihove</a:t>
            </a:r>
            <a:r>
              <a:rPr lang="en-US" sz="2200" dirty="0"/>
              <a:t> </a:t>
            </a:r>
            <a:r>
              <a:rPr lang="en-US" sz="2200" dirty="0" err="1" smtClean="0"/>
              <a:t>patogene</a:t>
            </a:r>
            <a:r>
              <a:rPr lang="hu-HU" sz="2200" dirty="0" smtClean="0"/>
              <a:t/>
            </a:r>
            <a:br>
              <a:rPr lang="hu-HU" sz="2200" dirty="0" smtClean="0"/>
            </a:br>
            <a:r>
              <a:rPr lang="en-US" sz="2200" dirty="0" err="1" smtClean="0"/>
              <a:t>i</a:t>
            </a:r>
            <a:r>
              <a:rPr lang="en-US" sz="2200" dirty="0" smtClean="0"/>
              <a:t> </a:t>
            </a:r>
            <a:r>
              <a:rPr lang="en-US" sz="2200" dirty="0" err="1"/>
              <a:t>vektore</a:t>
            </a:r>
            <a:r>
              <a:rPr lang="en-US" sz="2200" dirty="0"/>
              <a:t>/</a:t>
            </a:r>
            <a:r>
              <a:rPr lang="en-US" sz="2200" dirty="0" err="1"/>
              <a:t>domaćine</a:t>
            </a:r>
            <a:r>
              <a:rPr lang="en-US" sz="2200" dirty="0"/>
              <a:t>.</a:t>
            </a:r>
            <a:endParaRPr lang="hu-HU" sz="2200" dirty="0"/>
          </a:p>
          <a:p>
            <a:pPr lvl="1" algn="just"/>
            <a:r>
              <a:rPr lang="en-US" sz="2200" dirty="0" err="1"/>
              <a:t>Ispitivanje</a:t>
            </a:r>
            <a:r>
              <a:rPr lang="en-US" sz="2200" dirty="0"/>
              <a:t> </a:t>
            </a:r>
            <a:r>
              <a:rPr lang="en-US" sz="2200" dirty="0" err="1"/>
              <a:t>efekata</a:t>
            </a:r>
            <a:r>
              <a:rPr lang="en-US" sz="2200" dirty="0"/>
              <a:t> </a:t>
            </a:r>
            <a:r>
              <a:rPr lang="en-US" sz="2200" dirty="0" err="1"/>
              <a:t>vremena</a:t>
            </a:r>
            <a:r>
              <a:rPr lang="en-US" sz="2200" dirty="0"/>
              <a:t> </a:t>
            </a:r>
            <a:r>
              <a:rPr lang="en-US" sz="2200" dirty="0" err="1"/>
              <a:t>i</a:t>
            </a:r>
            <a:r>
              <a:rPr lang="en-US" sz="2200" dirty="0"/>
              <a:t> </a:t>
            </a:r>
            <a:r>
              <a:rPr lang="en-US" sz="2200" dirty="0" err="1"/>
              <a:t>klimatskih</a:t>
            </a:r>
            <a:r>
              <a:rPr lang="en-US" sz="2200" dirty="0"/>
              <a:t> </a:t>
            </a:r>
            <a:r>
              <a:rPr lang="en-US" sz="2200" dirty="0" err="1"/>
              <a:t>promena</a:t>
            </a:r>
            <a:r>
              <a:rPr lang="en-US" sz="2200" dirty="0"/>
              <a:t> </a:t>
            </a:r>
            <a:r>
              <a:rPr lang="en-US" sz="2200" dirty="0" err="1"/>
              <a:t>na</a:t>
            </a:r>
            <a:r>
              <a:rPr lang="en-US" sz="2200" dirty="0"/>
              <a:t> </a:t>
            </a:r>
            <a:r>
              <a:rPr lang="en-US" sz="2200" dirty="0" err="1"/>
              <a:t>distribuciju</a:t>
            </a:r>
            <a:r>
              <a:rPr lang="en-US" sz="2200" dirty="0"/>
              <a:t> </a:t>
            </a:r>
            <a:r>
              <a:rPr lang="en-US" sz="2200" dirty="0" err="1"/>
              <a:t>i</a:t>
            </a:r>
            <a:r>
              <a:rPr lang="en-US" sz="2200" dirty="0"/>
              <a:t> </a:t>
            </a:r>
            <a:r>
              <a:rPr lang="en-US" sz="2200" dirty="0" err="1"/>
              <a:t>intenzitet</a:t>
            </a:r>
            <a:r>
              <a:rPr lang="en-US" sz="2200" dirty="0"/>
              <a:t> </a:t>
            </a:r>
            <a:r>
              <a:rPr lang="en-US" sz="2200" dirty="0" err="1"/>
              <a:t>bolesti</a:t>
            </a:r>
            <a:r>
              <a:rPr lang="en-US" sz="2200" dirty="0"/>
              <a:t> </a:t>
            </a:r>
            <a:r>
              <a:rPr lang="en-US" sz="2200" dirty="0" err="1"/>
              <a:t>koje</a:t>
            </a:r>
            <a:r>
              <a:rPr lang="en-US" sz="2200" dirty="0"/>
              <a:t> se </a:t>
            </a:r>
            <a:r>
              <a:rPr lang="en-US" sz="2200" dirty="0" err="1"/>
              <a:t>prenose</a:t>
            </a:r>
            <a:r>
              <a:rPr lang="en-US" sz="2200" dirty="0"/>
              <a:t> </a:t>
            </a:r>
            <a:r>
              <a:rPr lang="en-US" sz="2200" dirty="0" err="1"/>
              <a:t>vodom</a:t>
            </a:r>
            <a:r>
              <a:rPr lang="en-US" sz="2200" dirty="0"/>
              <a:t>.</a:t>
            </a:r>
            <a:endParaRPr lang="hu-HU" sz="2200" dirty="0"/>
          </a:p>
          <a:p>
            <a:pPr lvl="1" algn="just"/>
            <a:r>
              <a:rPr lang="en-US" sz="2200" dirty="0" err="1"/>
              <a:t>Razvijanje</a:t>
            </a:r>
            <a:r>
              <a:rPr lang="en-US" sz="2200" dirty="0"/>
              <a:t> </a:t>
            </a:r>
            <a:r>
              <a:rPr lang="en-US" sz="2200" dirty="0" err="1"/>
              <a:t>znanja</a:t>
            </a:r>
            <a:r>
              <a:rPr lang="en-US" sz="2200" dirty="0"/>
              <a:t> o tome </a:t>
            </a:r>
            <a:r>
              <a:rPr lang="en-US" sz="2200" dirty="0" err="1"/>
              <a:t>kako</a:t>
            </a:r>
            <a:r>
              <a:rPr lang="en-US" sz="2200" dirty="0"/>
              <a:t> </a:t>
            </a:r>
            <a:r>
              <a:rPr lang="en-US" sz="2200" dirty="0" err="1"/>
              <a:t>klimatski</a:t>
            </a:r>
            <a:r>
              <a:rPr lang="en-US" sz="2200" dirty="0"/>
              <a:t> </a:t>
            </a:r>
            <a:r>
              <a:rPr lang="en-US" sz="2200" dirty="0" err="1"/>
              <a:t>faktori</a:t>
            </a:r>
            <a:r>
              <a:rPr lang="en-US" sz="2200" dirty="0"/>
              <a:t> </a:t>
            </a:r>
            <a:r>
              <a:rPr lang="en-US" sz="2200" dirty="0" err="1"/>
              <a:t>utiču</a:t>
            </a:r>
            <a:r>
              <a:rPr lang="en-US" sz="2200" dirty="0"/>
              <a:t> </a:t>
            </a:r>
            <a:r>
              <a:rPr lang="en-US" sz="2200" dirty="0" err="1"/>
              <a:t>na</a:t>
            </a:r>
            <a:r>
              <a:rPr lang="en-US" sz="2200" dirty="0"/>
              <a:t> </a:t>
            </a:r>
            <a:r>
              <a:rPr lang="en-US" sz="2200" dirty="0" err="1"/>
              <a:t>štetne</a:t>
            </a:r>
            <a:r>
              <a:rPr lang="en-US" sz="2200" dirty="0"/>
              <a:t> </a:t>
            </a:r>
            <a:r>
              <a:rPr lang="en-US" sz="2200" dirty="0" err="1"/>
              <a:t>cvetove</a:t>
            </a:r>
            <a:r>
              <a:rPr lang="en-US" sz="2200" dirty="0"/>
              <a:t> </a:t>
            </a:r>
            <a:r>
              <a:rPr lang="en-US" sz="2200" dirty="0" err="1"/>
              <a:t>algi</a:t>
            </a:r>
            <a:r>
              <a:rPr lang="en-US" sz="2200" dirty="0"/>
              <a:t>, </a:t>
            </a:r>
            <a:r>
              <a:rPr lang="en-US" sz="2200" dirty="0" err="1"/>
              <a:t>bolesti</a:t>
            </a:r>
            <a:r>
              <a:rPr lang="en-US" sz="2200" dirty="0"/>
              <a:t> </a:t>
            </a:r>
            <a:r>
              <a:rPr lang="en-US" sz="2200" dirty="0" err="1"/>
              <a:t>prenesene</a:t>
            </a:r>
            <a:r>
              <a:rPr lang="en-US" sz="2200" dirty="0"/>
              <a:t> </a:t>
            </a:r>
            <a:r>
              <a:rPr lang="en-US" sz="2200" dirty="0" err="1"/>
              <a:t>plodovima</a:t>
            </a:r>
            <a:r>
              <a:rPr lang="en-US" sz="2200" dirty="0"/>
              <a:t> mora </a:t>
            </a:r>
            <a:r>
              <a:rPr lang="en-US" sz="2200" dirty="0" err="1"/>
              <a:t>i</a:t>
            </a:r>
            <a:r>
              <a:rPr lang="en-US" sz="2200" dirty="0"/>
              <a:t> </a:t>
            </a:r>
            <a:r>
              <a:rPr lang="en-US" sz="2200" dirty="0" err="1"/>
              <a:t>cijanobakterijske</a:t>
            </a:r>
            <a:r>
              <a:rPr lang="en-US" sz="2200" dirty="0"/>
              <a:t> </a:t>
            </a:r>
            <a:r>
              <a:rPr lang="en-US" sz="2200" dirty="0" err="1"/>
              <a:t>cvetove</a:t>
            </a:r>
            <a:r>
              <a:rPr lang="en-US" sz="2200" dirty="0"/>
              <a:t> u </a:t>
            </a:r>
            <a:r>
              <a:rPr lang="en-US" sz="2200" dirty="0" err="1"/>
              <a:t>slatkovodnim</a:t>
            </a:r>
            <a:r>
              <a:rPr lang="en-US" sz="2200" dirty="0"/>
              <a:t> </a:t>
            </a:r>
            <a:r>
              <a:rPr lang="en-US" sz="2200" dirty="0" err="1"/>
              <a:t>ekosistemima</a:t>
            </a:r>
            <a:r>
              <a:rPr lang="en-US" sz="2200" dirty="0"/>
              <a:t>.</a:t>
            </a:r>
            <a:endParaRPr lang="hu-HU" sz="2200" dirty="0"/>
          </a:p>
          <a:p>
            <a:pPr lvl="1" algn="just"/>
            <a:r>
              <a:rPr lang="en-US" sz="2200" dirty="0" err="1"/>
              <a:t>Razgovor</a:t>
            </a:r>
            <a:r>
              <a:rPr lang="en-US" sz="2200" dirty="0"/>
              <a:t> o </a:t>
            </a:r>
            <a:r>
              <a:rPr lang="en-US" sz="2200" dirty="0" err="1"/>
              <a:t>metodama</a:t>
            </a:r>
            <a:r>
              <a:rPr lang="en-US" sz="2200" dirty="0"/>
              <a:t> </a:t>
            </a:r>
            <a:r>
              <a:rPr lang="en-US" sz="2200" dirty="0" err="1"/>
              <a:t>sanacije</a:t>
            </a:r>
            <a:r>
              <a:rPr lang="en-US" sz="2200" dirty="0"/>
              <a:t> </a:t>
            </a:r>
            <a:r>
              <a:rPr lang="en-US" sz="2200" dirty="0" err="1"/>
              <a:t>rizika</a:t>
            </a:r>
            <a:r>
              <a:rPr lang="en-US" sz="2200" dirty="0"/>
              <a:t> od </a:t>
            </a:r>
            <a:r>
              <a:rPr lang="en-US" sz="2200" dirty="0" err="1"/>
              <a:t>bolesti</a:t>
            </a:r>
            <a:r>
              <a:rPr lang="en-US" sz="2200" dirty="0"/>
              <a:t> </a:t>
            </a:r>
            <a:r>
              <a:rPr lang="en-US" sz="2200" dirty="0" err="1"/>
              <a:t>koje</a:t>
            </a:r>
            <a:r>
              <a:rPr lang="en-US" sz="2200" dirty="0"/>
              <a:t> se </a:t>
            </a:r>
            <a:r>
              <a:rPr lang="en-US" sz="2200" dirty="0" err="1"/>
              <a:t>prenose</a:t>
            </a:r>
            <a:r>
              <a:rPr lang="en-US" sz="2200" dirty="0"/>
              <a:t> </a:t>
            </a:r>
            <a:r>
              <a:rPr lang="en-US" sz="2200" dirty="0" err="1"/>
              <a:t>vodom</a:t>
            </a:r>
            <a:r>
              <a:rPr lang="en-US" sz="2200" dirty="0"/>
              <a:t> </a:t>
            </a:r>
            <a:r>
              <a:rPr lang="en-US" sz="2200" dirty="0" err="1"/>
              <a:t>koje</a:t>
            </a:r>
            <a:r>
              <a:rPr lang="en-US" sz="2200" dirty="0"/>
              <a:t> </a:t>
            </a:r>
            <a:r>
              <a:rPr lang="en-US" sz="2200" dirty="0" err="1"/>
              <a:t>pogoršava</a:t>
            </a:r>
            <a:r>
              <a:rPr lang="en-US" sz="2200" dirty="0"/>
              <a:t> </a:t>
            </a:r>
            <a:r>
              <a:rPr lang="en-US" sz="2200" dirty="0" err="1"/>
              <a:t>promena</a:t>
            </a:r>
            <a:r>
              <a:rPr lang="en-US" sz="2200" dirty="0"/>
              <a:t> </a:t>
            </a:r>
            <a:r>
              <a:rPr lang="en-US" sz="2200" dirty="0" err="1"/>
              <a:t>klime</a:t>
            </a:r>
            <a:r>
              <a:rPr lang="en-US" sz="2200" dirty="0"/>
              <a:t>.</a:t>
            </a:r>
            <a:endParaRPr lang="hu-HU" sz="2200" dirty="0"/>
          </a:p>
          <a:p>
            <a:endParaRPr lang="de-DE" dirty="0"/>
          </a:p>
        </p:txBody>
      </p:sp>
    </p:spTree>
    <p:extLst>
      <p:ext uri="{BB962C8B-B14F-4D97-AF65-F5344CB8AC3E}">
        <p14:creationId xmlns:p14="http://schemas.microsoft.com/office/powerpoint/2010/main" val="1438398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3726611" y="166555"/>
            <a:ext cx="7518502" cy="6138019"/>
          </a:xfrm>
          <a:prstGeom prst="rect">
            <a:avLst/>
          </a:prstGeom>
        </p:spPr>
      </p:pic>
    </p:spTree>
    <p:extLst>
      <p:ext uri="{BB962C8B-B14F-4D97-AF65-F5344CB8AC3E}">
        <p14:creationId xmlns:p14="http://schemas.microsoft.com/office/powerpoint/2010/main" val="2971088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291" y="1989138"/>
            <a:ext cx="5555411" cy="377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a:spLocks noGrp="1" noChangeArrowheads="1"/>
          </p:cNvSpPr>
          <p:nvPr>
            <p:ph type="title"/>
          </p:nvPr>
        </p:nvSpPr>
        <p:spPr>
          <a:xfrm>
            <a:off x="199845" y="252981"/>
            <a:ext cx="10515600" cy="713177"/>
          </a:xfrm>
        </p:spPr>
        <p:txBody>
          <a:bodyPr rtlCol="0">
            <a:normAutofit/>
          </a:bodyPr>
          <a:lstStyle/>
          <a:p>
            <a:pPr rtl="0" eaLnBrk="1" hangingPunct="1">
              <a:defRPr/>
            </a:pPr>
            <a:r>
              <a:rPr lang="en-GB" sz="3200" b="1" dirty="0" err="1"/>
              <a:t>Cylindrospermopsis</a:t>
            </a:r>
            <a:r>
              <a:rPr lang="en-GB" sz="3200" b="1" dirty="0"/>
              <a:t> </a:t>
            </a:r>
            <a:r>
              <a:rPr lang="en-GB" sz="3200" b="1" dirty="0" err="1"/>
              <a:t>raciborskii</a:t>
            </a:r>
            <a:endParaRPr lang="sr" sz="3200" b="1" dirty="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025" y="1989138"/>
            <a:ext cx="2732088" cy="376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9187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06880" y="171411"/>
            <a:ext cx="10515600" cy="6096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defRPr/>
            </a:pPr>
            <a:r>
              <a:rPr lang="en-US" sz="3200" b="1" smtClean="0"/>
              <a:t>Cijanobakterijski toksini, primeri</a:t>
            </a:r>
            <a:endParaRPr lang="hu-HU" altLang="hu-HU" sz="3200"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880" y="1264279"/>
            <a:ext cx="5276368" cy="303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932" y="1909644"/>
            <a:ext cx="5216180" cy="3856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églalap 6"/>
          <p:cNvSpPr/>
          <p:nvPr/>
        </p:nvSpPr>
        <p:spPr>
          <a:xfrm>
            <a:off x="8943096" y="242610"/>
            <a:ext cx="2934419" cy="1600566"/>
          </a:xfrm>
          <a:prstGeom prst="rect">
            <a:avLst/>
          </a:prstGeom>
        </p:spPr>
        <p:txBody>
          <a:bodyPr wrap="square" rtlCol="0">
            <a:spAutoFit/>
          </a:bodyPr>
          <a:lstStyle/>
          <a:p>
            <a:pPr>
              <a:lnSpc>
                <a:spcPct val="110000"/>
              </a:lnSpc>
            </a:pPr>
            <a:r>
              <a:rPr lang="fi-FI" dirty="0"/>
              <a:t>Neurotoksini</a:t>
            </a:r>
            <a:r>
              <a:rPr lang="fi-FI" dirty="0" smtClean="0"/>
              <a:t>:</a:t>
            </a:r>
            <a:r>
              <a:rPr lang="hu-HU" dirty="0" smtClean="0"/>
              <a:t/>
            </a:r>
            <a:br>
              <a:rPr lang="hu-HU" dirty="0" smtClean="0"/>
            </a:br>
            <a:r>
              <a:rPr lang="fi-FI" dirty="0" smtClean="0"/>
              <a:t>a</a:t>
            </a:r>
            <a:r>
              <a:rPr lang="fi-FI" dirty="0"/>
              <a:t>) anatoksin-a; </a:t>
            </a:r>
            <a:r>
              <a:rPr lang="hu-HU" dirty="0" smtClean="0"/>
              <a:t/>
            </a:r>
            <a:br>
              <a:rPr lang="hu-HU" dirty="0" smtClean="0"/>
            </a:br>
            <a:r>
              <a:rPr lang="fi-FI" dirty="0" smtClean="0"/>
              <a:t>b</a:t>
            </a:r>
            <a:r>
              <a:rPr lang="fi-FI" dirty="0"/>
              <a:t>) </a:t>
            </a:r>
            <a:r>
              <a:rPr lang="fi-FI" dirty="0" smtClean="0"/>
              <a:t>homoanatoksin-a;</a:t>
            </a:r>
            <a:r>
              <a:rPr lang="hu-HU" dirty="0" smtClean="0"/>
              <a:t/>
            </a:r>
            <a:br>
              <a:rPr lang="hu-HU" dirty="0" smtClean="0"/>
            </a:br>
            <a:r>
              <a:rPr lang="fi-FI" dirty="0" smtClean="0"/>
              <a:t>c</a:t>
            </a:r>
            <a:r>
              <a:rPr lang="fi-FI" dirty="0"/>
              <a:t>) anatoksin-a(S); </a:t>
            </a:r>
            <a:r>
              <a:rPr lang="hu-HU" dirty="0" smtClean="0"/>
              <a:t/>
            </a:r>
            <a:br>
              <a:rPr lang="hu-HU" dirty="0" smtClean="0"/>
            </a:br>
            <a:r>
              <a:rPr lang="hu-HU" dirty="0" smtClean="0"/>
              <a:t>d</a:t>
            </a:r>
            <a:r>
              <a:rPr lang="fi-FI" dirty="0" smtClean="0"/>
              <a:t>) </a:t>
            </a:r>
            <a:r>
              <a:rPr lang="fi-FI" dirty="0"/>
              <a:t>saksitoksin</a:t>
            </a:r>
          </a:p>
        </p:txBody>
      </p:sp>
      <p:sp>
        <p:nvSpPr>
          <p:cNvPr id="8" name="Téglalap 7"/>
          <p:cNvSpPr/>
          <p:nvPr/>
        </p:nvSpPr>
        <p:spPr>
          <a:xfrm>
            <a:off x="223759" y="4221766"/>
            <a:ext cx="3956481" cy="1295868"/>
          </a:xfrm>
          <a:prstGeom prst="rect">
            <a:avLst/>
          </a:prstGeom>
        </p:spPr>
        <p:txBody>
          <a:bodyPr wrap="square" rtlCol="0">
            <a:spAutoFit/>
          </a:bodyPr>
          <a:lstStyle/>
          <a:p>
            <a:pPr>
              <a:lnSpc>
                <a:spcPct val="110000"/>
              </a:lnSpc>
            </a:pPr>
            <a:r>
              <a:rPr lang="en-US" dirty="0" err="1"/>
              <a:t>Citotoksični</a:t>
            </a:r>
            <a:r>
              <a:rPr lang="en-US" dirty="0"/>
              <a:t> </a:t>
            </a:r>
            <a:r>
              <a:rPr lang="en-US" dirty="0" err="1"/>
              <a:t>alkaloidi</a:t>
            </a:r>
            <a:r>
              <a:rPr lang="en-US" dirty="0"/>
              <a:t>: </a:t>
            </a:r>
          </a:p>
          <a:p>
            <a:pPr>
              <a:lnSpc>
                <a:spcPct val="110000"/>
              </a:lnSpc>
            </a:pPr>
            <a:r>
              <a:rPr lang="en-US" dirty="0">
                <a:cs typeface="Times New Roman" pitchFamily="18" charset="0"/>
              </a:rPr>
              <a:t>a) </a:t>
            </a:r>
            <a:r>
              <a:rPr lang="en-US" dirty="0" err="1">
                <a:cs typeface="Times New Roman" pitchFamily="18" charset="0"/>
              </a:rPr>
              <a:t>cilindrospermopsin</a:t>
            </a:r>
            <a:r>
              <a:rPr lang="en-US" dirty="0">
                <a:cs typeface="Times New Roman" pitchFamily="18" charset="0"/>
              </a:rPr>
              <a:t>; </a:t>
            </a:r>
          </a:p>
          <a:p>
            <a:pPr>
              <a:lnSpc>
                <a:spcPct val="110000"/>
              </a:lnSpc>
            </a:pPr>
            <a:r>
              <a:rPr lang="en-US" dirty="0">
                <a:cs typeface="Times New Roman" pitchFamily="18" charset="0"/>
              </a:rPr>
              <a:t>b) </a:t>
            </a:r>
            <a:r>
              <a:rPr lang="en-US" dirty="0" err="1">
                <a:cs typeface="Times New Roman" pitchFamily="18" charset="0"/>
              </a:rPr>
              <a:t>deoksicilindrospermopsin</a:t>
            </a:r>
            <a:r>
              <a:rPr lang="en-US" dirty="0">
                <a:cs typeface="Times New Roman" pitchFamily="18" charset="0"/>
              </a:rPr>
              <a:t>; </a:t>
            </a:r>
          </a:p>
          <a:p>
            <a:pPr>
              <a:lnSpc>
                <a:spcPct val="110000"/>
              </a:lnSpc>
            </a:pPr>
            <a:r>
              <a:rPr lang="en-US" dirty="0">
                <a:cs typeface="Times New Roman" pitchFamily="18" charset="0"/>
              </a:rPr>
              <a:t>c) 7-epicilindrospermopsin.</a:t>
            </a:r>
          </a:p>
        </p:txBody>
      </p:sp>
    </p:spTree>
    <p:extLst>
      <p:ext uri="{BB962C8B-B14F-4D97-AF65-F5344CB8AC3E}">
        <p14:creationId xmlns:p14="http://schemas.microsoft.com/office/powerpoint/2010/main" val="3995925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rtlCol="0">
            <a:normAutofit fontScale="90000"/>
          </a:bodyPr>
          <a:lstStyle/>
          <a:p>
            <a:pPr>
              <a:defRPr/>
            </a:pPr>
            <a:r>
              <a:rPr lang="en-US" sz="4400" b="1" dirty="0" err="1"/>
              <a:t>Direktno</a:t>
            </a:r>
            <a:r>
              <a:rPr lang="en-US" sz="4400" b="1" dirty="0"/>
              <a:t> </a:t>
            </a:r>
            <a:r>
              <a:rPr lang="en-US" sz="4400" b="1" dirty="0" err="1"/>
              <a:t>izlaganje</a:t>
            </a:r>
            <a:r>
              <a:rPr lang="en-US" sz="4400" b="1" dirty="0"/>
              <a:t> </a:t>
            </a:r>
            <a:r>
              <a:rPr lang="en-US" sz="4400" b="1" dirty="0" err="1"/>
              <a:t>toksičnim</a:t>
            </a:r>
            <a:r>
              <a:rPr lang="en-US" sz="4400" b="1" dirty="0"/>
              <a:t> </a:t>
            </a:r>
            <a:r>
              <a:rPr lang="en-US" sz="4400" b="1" dirty="0" err="1"/>
              <a:t>algama</a:t>
            </a:r>
            <a:r>
              <a:rPr lang="en-US" sz="4400" b="1" dirty="0"/>
              <a:t>/</a:t>
            </a:r>
            <a:r>
              <a:rPr lang="en-US" sz="4400" b="1" dirty="0" err="1"/>
              <a:t>toksinima</a:t>
            </a:r>
            <a:endParaRPr lang="hu-HU" altLang="hu-HU" sz="4400" b="1" dirty="0"/>
          </a:p>
        </p:txBody>
      </p:sp>
      <p:sp>
        <p:nvSpPr>
          <p:cNvPr id="49155" name="Rectangle 3"/>
          <p:cNvSpPr>
            <a:spLocks noGrp="1" noChangeArrowheads="1"/>
          </p:cNvSpPr>
          <p:nvPr>
            <p:ph type="body" idx="1"/>
          </p:nvPr>
        </p:nvSpPr>
        <p:spPr>
          <a:xfrm>
            <a:off x="779952" y="1035045"/>
            <a:ext cx="10908839" cy="5279491"/>
          </a:xfrm>
        </p:spPr>
        <p:txBody>
          <a:bodyPr rtlCol="0">
            <a:noAutofit/>
          </a:bodyPr>
          <a:lstStyle/>
          <a:p>
            <a:pPr rtl="0" eaLnBrk="1" hangingPunct="1">
              <a:spcAft>
                <a:spcPts val="0"/>
              </a:spcAft>
            </a:pPr>
            <a:r>
              <a:rPr lang="sr-Latn-RS" b="1" dirty="0" smtClean="0"/>
              <a:t>Voda za piće</a:t>
            </a:r>
            <a:endParaRPr lang="hu-HU" altLang="hu-HU" b="1" dirty="0"/>
          </a:p>
          <a:p>
            <a:pPr lvl="1"/>
            <a:r>
              <a:rPr lang="en-US" dirty="0" err="1"/>
              <a:t>Misteriozna</a:t>
            </a:r>
            <a:r>
              <a:rPr lang="en-US" dirty="0"/>
              <a:t> </a:t>
            </a:r>
            <a:r>
              <a:rPr lang="en-US" dirty="0" err="1"/>
              <a:t>bolest</a:t>
            </a:r>
            <a:r>
              <a:rPr lang="en-US" dirty="0"/>
              <a:t> </a:t>
            </a:r>
            <a:r>
              <a:rPr lang="en-US" dirty="0" err="1"/>
              <a:t>ostrva</a:t>
            </a:r>
            <a:r>
              <a:rPr lang="en-US" dirty="0"/>
              <a:t> Palm, </a:t>
            </a:r>
            <a:r>
              <a:rPr lang="en-US" dirty="0" err="1"/>
              <a:t>Australija</a:t>
            </a:r>
            <a:r>
              <a:rPr lang="en-US" dirty="0"/>
              <a:t> (1979)</a:t>
            </a:r>
          </a:p>
          <a:p>
            <a:pPr lvl="2"/>
            <a:r>
              <a:rPr lang="en-US" dirty="0"/>
              <a:t>Gastroenteritis, </a:t>
            </a:r>
            <a:r>
              <a:rPr lang="en-US" dirty="0" err="1"/>
              <a:t>dijareja</a:t>
            </a:r>
            <a:r>
              <a:rPr lang="en-US" dirty="0"/>
              <a:t>, </a:t>
            </a:r>
            <a:r>
              <a:rPr lang="en-US" dirty="0" err="1"/>
              <a:t>povraćanje</a:t>
            </a:r>
            <a:r>
              <a:rPr lang="en-US" dirty="0"/>
              <a:t>, </a:t>
            </a:r>
            <a:r>
              <a:rPr lang="en-US" dirty="0" err="1"/>
              <a:t>otkazivanje</a:t>
            </a:r>
            <a:r>
              <a:rPr lang="en-US" dirty="0"/>
              <a:t> </a:t>
            </a:r>
            <a:r>
              <a:rPr lang="en-US" dirty="0" err="1"/>
              <a:t>bubrega</a:t>
            </a:r>
            <a:r>
              <a:rPr lang="en-US" dirty="0"/>
              <a:t>, </a:t>
            </a:r>
            <a:r>
              <a:rPr lang="en-US" dirty="0" err="1"/>
              <a:t>itd</a:t>
            </a:r>
            <a:r>
              <a:rPr lang="en-US" dirty="0"/>
              <a:t>.</a:t>
            </a:r>
          </a:p>
          <a:p>
            <a:pPr lvl="1"/>
            <a:r>
              <a:rPr lang="en-US" dirty="0" err="1" smtClean="0"/>
              <a:t>Dezinfekcioni</a:t>
            </a:r>
            <a:r>
              <a:rPr lang="en-US" dirty="0" smtClean="0"/>
              <a:t> </a:t>
            </a:r>
            <a:r>
              <a:rPr lang="en-US" dirty="0" err="1"/>
              <a:t>nusproizvodi</a:t>
            </a:r>
            <a:r>
              <a:rPr lang="en-US" dirty="0"/>
              <a:t> </a:t>
            </a:r>
            <a:r>
              <a:rPr lang="en-US" dirty="0" err="1"/>
              <a:t>tretmana</a:t>
            </a:r>
            <a:r>
              <a:rPr lang="en-US" dirty="0"/>
              <a:t> </a:t>
            </a:r>
            <a:r>
              <a:rPr lang="en-US" dirty="0" err="1"/>
              <a:t>vode</a:t>
            </a:r>
            <a:r>
              <a:rPr lang="en-US" dirty="0"/>
              <a:t> </a:t>
            </a:r>
            <a:r>
              <a:rPr lang="en-US" dirty="0" err="1"/>
              <a:t>za</a:t>
            </a:r>
            <a:r>
              <a:rPr lang="en-US" dirty="0"/>
              <a:t> </a:t>
            </a:r>
            <a:r>
              <a:rPr lang="en-US" dirty="0" err="1"/>
              <a:t>piće</a:t>
            </a:r>
            <a:r>
              <a:rPr lang="en-US" dirty="0"/>
              <a:t> </a:t>
            </a:r>
          </a:p>
          <a:p>
            <a:pPr lvl="2"/>
            <a:r>
              <a:rPr lang="en-US" dirty="0" err="1"/>
              <a:t>Proizvodnja</a:t>
            </a:r>
            <a:r>
              <a:rPr lang="en-US" dirty="0"/>
              <a:t> </a:t>
            </a:r>
            <a:r>
              <a:rPr lang="en-US" dirty="0" err="1"/>
              <a:t>dioksina</a:t>
            </a:r>
            <a:endParaRPr lang="en-US" dirty="0"/>
          </a:p>
          <a:p>
            <a:pPr lvl="1" rtl="0"/>
            <a:endParaRPr lang="hu-HU" altLang="hu-HU" dirty="0"/>
          </a:p>
          <a:p>
            <a:pPr>
              <a:spcAft>
                <a:spcPts val="0"/>
              </a:spcAft>
            </a:pPr>
            <a:r>
              <a:rPr lang="nb-NO" b="1" dirty="0" smtClean="0"/>
              <a:t>Kupanje/plivanje </a:t>
            </a:r>
            <a:r>
              <a:rPr lang="nb-NO" b="1" dirty="0"/>
              <a:t>(kontakt sa kožom, gutanje) </a:t>
            </a:r>
            <a:r>
              <a:rPr lang="sr" b="1" dirty="0"/>
              <a:t>	</a:t>
            </a:r>
          </a:p>
          <a:p>
            <a:pPr lvl="1"/>
            <a:r>
              <a:rPr lang="it-IT" dirty="0"/>
              <a:t>Osipi</a:t>
            </a:r>
          </a:p>
          <a:p>
            <a:pPr lvl="1"/>
            <a:r>
              <a:rPr lang="it-IT" dirty="0"/>
              <a:t>Bolest želuca ili jetre</a:t>
            </a:r>
          </a:p>
          <a:p>
            <a:pPr lvl="1"/>
            <a:r>
              <a:rPr lang="it-IT" dirty="0"/>
              <a:t>Respiratorni problemi</a:t>
            </a:r>
          </a:p>
          <a:p>
            <a:pPr lvl="1"/>
            <a:r>
              <a:rPr lang="it-IT" dirty="0"/>
              <a:t>Neurološki efekti</a:t>
            </a:r>
          </a:p>
          <a:p>
            <a:pPr lvl="1" rtl="0"/>
            <a:endParaRPr lang="hu-HU" altLang="hu-HU" dirty="0"/>
          </a:p>
          <a:p>
            <a:pPr lvl="1" rtl="0"/>
            <a:endParaRPr lang="hu-HU" altLang="hu-HU" b="1" dirty="0"/>
          </a:p>
          <a:p>
            <a:pPr marL="0" indent="0" rtl="0">
              <a:buNone/>
            </a:pPr>
            <a:endParaRPr lang="hu-HU" altLang="hu-HU" b="1" dirty="0"/>
          </a:p>
        </p:txBody>
      </p:sp>
    </p:spTree>
    <p:extLst>
      <p:ext uri="{BB962C8B-B14F-4D97-AF65-F5344CB8AC3E}">
        <p14:creationId xmlns:p14="http://schemas.microsoft.com/office/powerpoint/2010/main" val="19139538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455315" y="100471"/>
            <a:ext cx="11328368" cy="977831"/>
          </a:xfrm>
        </p:spPr>
        <p:txBody>
          <a:bodyPr rtlCol="0">
            <a:noAutofit/>
          </a:bodyPr>
          <a:lstStyle/>
          <a:p>
            <a:pPr>
              <a:lnSpc>
                <a:spcPct val="110000"/>
              </a:lnSpc>
            </a:pPr>
            <a:r>
              <a:rPr lang="en-US" sz="2600" b="1" dirty="0" err="1"/>
              <a:t>Eksperimentalne</a:t>
            </a:r>
            <a:r>
              <a:rPr lang="en-US" sz="2600" b="1" dirty="0"/>
              <a:t> </a:t>
            </a:r>
            <a:r>
              <a:rPr lang="en-US" sz="2600" b="1" dirty="0" err="1"/>
              <a:t>i</a:t>
            </a:r>
            <a:r>
              <a:rPr lang="en-US" sz="2600" b="1" dirty="0"/>
              <a:t> </a:t>
            </a:r>
            <a:r>
              <a:rPr lang="en-US" sz="2600" b="1" dirty="0" err="1"/>
              <a:t>terenske</a:t>
            </a:r>
            <a:r>
              <a:rPr lang="en-US" sz="2600" b="1" dirty="0"/>
              <a:t> </a:t>
            </a:r>
            <a:r>
              <a:rPr lang="en-US" sz="2600" b="1" dirty="0" err="1"/>
              <a:t>studije</a:t>
            </a:r>
            <a:r>
              <a:rPr lang="en-US" sz="2600" b="1" dirty="0"/>
              <a:t> </a:t>
            </a:r>
            <a:r>
              <a:rPr lang="en-US" sz="2600" b="1" dirty="0" err="1"/>
              <a:t>za</a:t>
            </a:r>
            <a:r>
              <a:rPr lang="en-US" sz="2600" b="1" dirty="0"/>
              <a:t> </a:t>
            </a:r>
            <a:r>
              <a:rPr lang="en-US" sz="2600" b="1" dirty="0" err="1"/>
              <a:t>utvrđivanje</a:t>
            </a:r>
            <a:r>
              <a:rPr lang="en-US" sz="2600" b="1" dirty="0"/>
              <a:t> </a:t>
            </a:r>
            <a:r>
              <a:rPr lang="en-US" sz="2600" b="1" dirty="0" err="1"/>
              <a:t>uticaja</a:t>
            </a:r>
            <a:r>
              <a:rPr lang="en-US" sz="2600" b="1" dirty="0"/>
              <a:t> </a:t>
            </a:r>
            <a:r>
              <a:rPr lang="en-US" sz="2600" b="1" dirty="0" err="1"/>
              <a:t>klimatskih</a:t>
            </a:r>
            <a:r>
              <a:rPr lang="en-US" sz="2600" b="1" dirty="0"/>
              <a:t> </a:t>
            </a:r>
            <a:r>
              <a:rPr lang="en-US" sz="2600" b="1" dirty="0" err="1" smtClean="0"/>
              <a:t>promena</a:t>
            </a:r>
            <a:r>
              <a:rPr lang="en-US" sz="2600" b="1" dirty="0" smtClean="0"/>
              <a:t> </a:t>
            </a:r>
            <a:r>
              <a:rPr lang="en-US" sz="2600" b="1" dirty="0" err="1"/>
              <a:t>Uloga</a:t>
            </a:r>
            <a:r>
              <a:rPr lang="en-US" sz="2600" b="1" dirty="0"/>
              <a:t> </a:t>
            </a:r>
            <a:r>
              <a:rPr lang="en-US" sz="2600" b="1" dirty="0" err="1" smtClean="0"/>
              <a:t>omike</a:t>
            </a:r>
            <a:endParaRPr lang="hu-HU" sz="2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2153" y="1193258"/>
            <a:ext cx="9618631" cy="4922869"/>
          </a:xfrm>
          <a:prstGeom prst="rect">
            <a:avLst/>
          </a:prstGeom>
          <a:noFill/>
          <a:ln w="6350">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69427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68651" y="144379"/>
            <a:ext cx="11896826" cy="828609"/>
          </a:xfrm>
        </p:spPr>
        <p:txBody>
          <a:bodyPr rtlCol="0">
            <a:noAutofit/>
          </a:bodyPr>
          <a:lstStyle/>
          <a:p>
            <a:pPr algn="ctr"/>
            <a:r>
              <a:rPr lang="en-US" sz="3200" b="1" dirty="0" err="1"/>
              <a:t>Objavljeni</a:t>
            </a:r>
            <a:r>
              <a:rPr lang="en-US" sz="3200" b="1" dirty="0"/>
              <a:t> </a:t>
            </a:r>
            <a:r>
              <a:rPr lang="en-US" sz="3200" b="1" dirty="0" err="1"/>
              <a:t>ili</a:t>
            </a:r>
            <a:r>
              <a:rPr lang="en-US" sz="3200" b="1" dirty="0"/>
              <a:t> </a:t>
            </a:r>
            <a:r>
              <a:rPr lang="en-US" sz="3200" b="1" dirty="0" err="1"/>
              <a:t>dostupni</a:t>
            </a:r>
            <a:r>
              <a:rPr lang="en-US" sz="3200" b="1" dirty="0"/>
              <a:t> </a:t>
            </a:r>
            <a:r>
              <a:rPr lang="en-US" sz="3200" b="1" dirty="0" err="1"/>
              <a:t>omički</a:t>
            </a:r>
            <a:r>
              <a:rPr lang="en-US" sz="3200" b="1" dirty="0"/>
              <a:t> </a:t>
            </a:r>
            <a:r>
              <a:rPr lang="en-US" sz="3200" b="1" dirty="0" err="1"/>
              <a:t>podaci</a:t>
            </a:r>
            <a:r>
              <a:rPr lang="en-US" sz="3200" b="1" dirty="0"/>
              <a:t> o </a:t>
            </a:r>
            <a:r>
              <a:rPr lang="en-US" sz="3200" b="1" dirty="0" err="1"/>
              <a:t>taksonima</a:t>
            </a:r>
            <a:r>
              <a:rPr lang="en-US" sz="3200" b="1" dirty="0"/>
              <a:t> </a:t>
            </a:r>
            <a:r>
              <a:rPr lang="en-US" sz="3200" b="1" dirty="0" err="1"/>
              <a:t>koji</a:t>
            </a:r>
            <a:r>
              <a:rPr lang="en-US" sz="3200" b="1" dirty="0"/>
              <a:t> </a:t>
            </a:r>
            <a:r>
              <a:rPr lang="en-US" sz="3200" b="1" dirty="0" err="1"/>
              <a:t>izazivaju</a:t>
            </a:r>
            <a:r>
              <a:rPr lang="en-US" sz="3200" b="1" dirty="0"/>
              <a:t> HAB</a:t>
            </a:r>
            <a:endParaRPr lang="sr" sz="3200" b="1" dirty="0"/>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286" b="4635"/>
          <a:stretch/>
        </p:blipFill>
        <p:spPr bwMode="auto">
          <a:xfrm>
            <a:off x="2409467" y="1106903"/>
            <a:ext cx="7557794" cy="5101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0082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77051"/>
          </a:xfrm>
        </p:spPr>
        <p:txBody>
          <a:bodyPr rtlCol="0">
            <a:normAutofit fontScale="90000"/>
          </a:bodyPr>
          <a:lstStyle/>
          <a:p>
            <a:r>
              <a:rPr lang="it-IT" b="1" dirty="0"/>
              <a:t>Šta se može učiniti da se smanji rizik od bolesti koje se prenose vodom?</a:t>
            </a:r>
            <a:endParaRPr lang="sr" b="1" dirty="0"/>
          </a:p>
        </p:txBody>
      </p:sp>
      <p:sp>
        <p:nvSpPr>
          <p:cNvPr id="3" name="Tartalom helye 2"/>
          <p:cNvSpPr>
            <a:spLocks noGrp="1"/>
          </p:cNvSpPr>
          <p:nvPr>
            <p:ph idx="1"/>
          </p:nvPr>
        </p:nvSpPr>
        <p:spPr>
          <a:xfrm>
            <a:off x="862643" y="1449237"/>
            <a:ext cx="11226688" cy="4658027"/>
          </a:xfrm>
        </p:spPr>
        <p:txBody>
          <a:bodyPr rtlCol="0"/>
          <a:lstStyle/>
          <a:p>
            <a:r>
              <a:rPr lang="en-US" dirty="0" err="1" smtClean="0"/>
              <a:t>obezbediti</a:t>
            </a:r>
            <a:r>
              <a:rPr lang="en-US" dirty="0" smtClean="0"/>
              <a:t> </a:t>
            </a:r>
            <a:r>
              <a:rPr lang="en-US" dirty="0" err="1"/>
              <a:t>univerzalni</a:t>
            </a:r>
            <a:r>
              <a:rPr lang="en-US" dirty="0"/>
              <a:t> </a:t>
            </a:r>
            <a:r>
              <a:rPr lang="en-US" dirty="0" err="1"/>
              <a:t>pristup</a:t>
            </a:r>
            <a:r>
              <a:rPr lang="en-US" dirty="0"/>
              <a:t> </a:t>
            </a:r>
            <a:r>
              <a:rPr lang="en-US" dirty="0" err="1"/>
              <a:t>nezi</a:t>
            </a:r>
            <a:r>
              <a:rPr lang="en-US" dirty="0"/>
              <a:t> </a:t>
            </a:r>
            <a:r>
              <a:rPr lang="en-US" dirty="0" err="1"/>
              <a:t>i</a:t>
            </a:r>
            <a:r>
              <a:rPr lang="en-US" dirty="0"/>
              <a:t> </a:t>
            </a:r>
            <a:r>
              <a:rPr lang="en-US" dirty="0" err="1"/>
              <a:t>lečenju</a:t>
            </a:r>
            <a:r>
              <a:rPr lang="en-US" dirty="0"/>
              <a:t> </a:t>
            </a:r>
            <a:r>
              <a:rPr lang="en-US" dirty="0" err="1"/>
              <a:t>bolesti</a:t>
            </a:r>
            <a:r>
              <a:rPr lang="en-US" dirty="0"/>
              <a:t> </a:t>
            </a:r>
          </a:p>
          <a:p>
            <a:r>
              <a:rPr lang="en-US" dirty="0" err="1"/>
              <a:t>poboljšati</a:t>
            </a:r>
            <a:r>
              <a:rPr lang="en-US" dirty="0"/>
              <a:t> </a:t>
            </a:r>
            <a:r>
              <a:rPr lang="en-US" dirty="0" err="1"/>
              <a:t>nadzor</a:t>
            </a:r>
            <a:r>
              <a:rPr lang="en-US" dirty="0"/>
              <a:t> </a:t>
            </a:r>
            <a:r>
              <a:rPr lang="en-US" dirty="0" err="1"/>
              <a:t>bolesti</a:t>
            </a:r>
            <a:r>
              <a:rPr lang="en-US" dirty="0"/>
              <a:t> </a:t>
            </a:r>
          </a:p>
          <a:p>
            <a:r>
              <a:rPr lang="en-US" dirty="0" err="1"/>
              <a:t>razvijati</a:t>
            </a:r>
            <a:r>
              <a:rPr lang="en-US" dirty="0"/>
              <a:t> </a:t>
            </a:r>
            <a:r>
              <a:rPr lang="en-US" dirty="0" err="1"/>
              <a:t>i</a:t>
            </a:r>
            <a:r>
              <a:rPr lang="en-US" dirty="0"/>
              <a:t> </a:t>
            </a:r>
            <a:r>
              <a:rPr lang="en-US" dirty="0" err="1"/>
              <a:t>investirati</a:t>
            </a:r>
            <a:r>
              <a:rPr lang="en-US" dirty="0"/>
              <a:t> u </a:t>
            </a:r>
            <a:r>
              <a:rPr lang="en-US" dirty="0" err="1"/>
              <a:t>sisteme</a:t>
            </a:r>
            <a:r>
              <a:rPr lang="en-US" dirty="0"/>
              <a:t> </a:t>
            </a:r>
            <a:r>
              <a:rPr lang="en-US" dirty="0" err="1"/>
              <a:t>ranog</a:t>
            </a:r>
            <a:r>
              <a:rPr lang="en-US" dirty="0"/>
              <a:t> </a:t>
            </a:r>
            <a:r>
              <a:rPr lang="en-US" dirty="0" err="1"/>
              <a:t>upozoravanja</a:t>
            </a:r>
            <a:r>
              <a:rPr lang="en-US" dirty="0"/>
              <a:t> </a:t>
            </a:r>
            <a:r>
              <a:rPr lang="en-US" dirty="0" err="1"/>
              <a:t>za</a:t>
            </a:r>
            <a:r>
              <a:rPr lang="en-US" dirty="0"/>
              <a:t> </a:t>
            </a:r>
            <a:r>
              <a:rPr lang="en-US" dirty="0" err="1"/>
              <a:t>praćenje</a:t>
            </a:r>
            <a:r>
              <a:rPr lang="en-US" dirty="0"/>
              <a:t> </a:t>
            </a:r>
            <a:r>
              <a:rPr lang="en-US" dirty="0" err="1"/>
              <a:t>promena</a:t>
            </a:r>
            <a:r>
              <a:rPr lang="en-US" dirty="0"/>
              <a:t> u </a:t>
            </a:r>
            <a:r>
              <a:rPr lang="en-US" dirty="0" err="1"/>
              <a:t>klimatskim</a:t>
            </a:r>
            <a:r>
              <a:rPr lang="en-US" dirty="0"/>
              <a:t> </a:t>
            </a:r>
            <a:r>
              <a:rPr lang="en-US" dirty="0" err="1"/>
              <a:t>uslovima</a:t>
            </a:r>
            <a:r>
              <a:rPr lang="en-US" dirty="0"/>
              <a:t> </a:t>
            </a:r>
          </a:p>
          <a:p>
            <a:r>
              <a:rPr lang="en-US" dirty="0" err="1"/>
              <a:t>nadograditi</a:t>
            </a:r>
            <a:r>
              <a:rPr lang="en-US" dirty="0"/>
              <a:t> </a:t>
            </a:r>
            <a:r>
              <a:rPr lang="en-US" dirty="0" err="1"/>
              <a:t>sisteme</a:t>
            </a:r>
            <a:r>
              <a:rPr lang="en-US" dirty="0"/>
              <a:t> </a:t>
            </a:r>
            <a:r>
              <a:rPr lang="en-US" dirty="0" err="1"/>
              <a:t>za</a:t>
            </a:r>
            <a:r>
              <a:rPr lang="en-US" dirty="0"/>
              <a:t> </a:t>
            </a:r>
            <a:r>
              <a:rPr lang="en-US" dirty="0" err="1"/>
              <a:t>prikupljanje</a:t>
            </a:r>
            <a:r>
              <a:rPr lang="en-US" dirty="0"/>
              <a:t>, </a:t>
            </a:r>
            <a:r>
              <a:rPr lang="en-US" dirty="0" err="1"/>
              <a:t>skladištenje</a:t>
            </a:r>
            <a:r>
              <a:rPr lang="en-US" dirty="0"/>
              <a:t>, </a:t>
            </a:r>
            <a:r>
              <a:rPr lang="en-US" dirty="0" err="1"/>
              <a:t>tretman</a:t>
            </a:r>
            <a:r>
              <a:rPr lang="en-US" dirty="0"/>
              <a:t> </a:t>
            </a:r>
            <a:r>
              <a:rPr lang="en-US" dirty="0" err="1"/>
              <a:t>i</a:t>
            </a:r>
            <a:r>
              <a:rPr lang="en-US" dirty="0"/>
              <a:t> </a:t>
            </a:r>
            <a:r>
              <a:rPr lang="en-US" dirty="0" err="1"/>
              <a:t>distribuciju</a:t>
            </a:r>
            <a:r>
              <a:rPr lang="en-US" dirty="0"/>
              <a:t> </a:t>
            </a:r>
            <a:r>
              <a:rPr lang="en-US" dirty="0" err="1"/>
              <a:t>vode</a:t>
            </a:r>
            <a:r>
              <a:rPr lang="en-US" dirty="0"/>
              <a:t> </a:t>
            </a:r>
          </a:p>
          <a:p>
            <a:r>
              <a:rPr lang="en-US" dirty="0" err="1"/>
              <a:t>zaštititi</a:t>
            </a:r>
            <a:r>
              <a:rPr lang="en-US" dirty="0"/>
              <a:t> </a:t>
            </a:r>
            <a:r>
              <a:rPr lang="en-US" dirty="0" err="1"/>
              <a:t>kritičnu</a:t>
            </a:r>
            <a:r>
              <a:rPr lang="en-US" dirty="0"/>
              <a:t> </a:t>
            </a:r>
            <a:r>
              <a:rPr lang="en-US" dirty="0" err="1"/>
              <a:t>infrastrukturu</a:t>
            </a:r>
            <a:r>
              <a:rPr lang="en-US" dirty="0"/>
              <a:t> od </a:t>
            </a:r>
            <a:r>
              <a:rPr lang="en-US" dirty="0" err="1"/>
              <a:t>poplava</a:t>
            </a:r>
            <a:r>
              <a:rPr lang="en-US" dirty="0"/>
              <a:t>, </a:t>
            </a:r>
            <a:r>
              <a:rPr lang="en-US" dirty="0" err="1"/>
              <a:t>oluja</a:t>
            </a:r>
            <a:r>
              <a:rPr lang="en-US" dirty="0"/>
              <a:t> </a:t>
            </a:r>
            <a:r>
              <a:rPr lang="en-US" dirty="0" err="1"/>
              <a:t>i</a:t>
            </a:r>
            <a:r>
              <a:rPr lang="en-US" dirty="0"/>
              <a:t> </a:t>
            </a:r>
            <a:r>
              <a:rPr lang="en-US" dirty="0" err="1"/>
              <a:t>porasta</a:t>
            </a:r>
            <a:r>
              <a:rPr lang="en-US" dirty="0"/>
              <a:t> </a:t>
            </a:r>
            <a:r>
              <a:rPr lang="en-US" dirty="0" err="1"/>
              <a:t>nivoa</a:t>
            </a:r>
            <a:r>
              <a:rPr lang="en-US" dirty="0"/>
              <a:t> mora </a:t>
            </a:r>
          </a:p>
          <a:p>
            <a:r>
              <a:rPr lang="en-US" dirty="0" err="1"/>
              <a:t>ograničiti</a:t>
            </a:r>
            <a:r>
              <a:rPr lang="en-US" dirty="0"/>
              <a:t> </a:t>
            </a:r>
            <a:r>
              <a:rPr lang="en-US" dirty="0" err="1"/>
              <a:t>prekomernu</a:t>
            </a:r>
            <a:r>
              <a:rPr lang="en-US" dirty="0"/>
              <a:t> </a:t>
            </a:r>
            <a:r>
              <a:rPr lang="en-US" dirty="0" err="1"/>
              <a:t>upotrebu</a:t>
            </a:r>
            <a:r>
              <a:rPr lang="en-US" dirty="0"/>
              <a:t> </a:t>
            </a:r>
            <a:r>
              <a:rPr lang="en-US" dirty="0" err="1"/>
              <a:t>vode</a:t>
            </a:r>
            <a:r>
              <a:rPr lang="en-US" dirty="0"/>
              <a:t>  </a:t>
            </a:r>
          </a:p>
          <a:p>
            <a:r>
              <a:rPr lang="en-US" dirty="0" err="1"/>
              <a:t>koristiti</a:t>
            </a:r>
            <a:r>
              <a:rPr lang="en-US" dirty="0"/>
              <a:t> </a:t>
            </a:r>
            <a:r>
              <a:rPr lang="en-US" dirty="0" err="1"/>
              <a:t>sisteme</a:t>
            </a:r>
            <a:r>
              <a:rPr lang="en-US" dirty="0"/>
              <a:t> </a:t>
            </a:r>
            <a:r>
              <a:rPr lang="en-US" dirty="0" err="1"/>
              <a:t>za</a:t>
            </a:r>
            <a:r>
              <a:rPr lang="en-US" dirty="0"/>
              <a:t> </a:t>
            </a:r>
            <a:r>
              <a:rPr lang="en-US" dirty="0" err="1"/>
              <a:t>prečišćavanje</a:t>
            </a:r>
            <a:r>
              <a:rPr lang="en-US" dirty="0"/>
              <a:t> </a:t>
            </a:r>
            <a:r>
              <a:rPr lang="en-US" dirty="0" err="1"/>
              <a:t>vode</a:t>
            </a:r>
            <a:r>
              <a:rPr lang="en-US" dirty="0"/>
              <a:t> u </a:t>
            </a:r>
            <a:r>
              <a:rPr lang="en-US" dirty="0" err="1"/>
              <a:t>domaćinstvu</a:t>
            </a:r>
            <a:endParaRPr lang="en-US" dirty="0"/>
          </a:p>
          <a:p>
            <a:pPr rtl="0"/>
            <a:endParaRPr lang="hu-HU" dirty="0"/>
          </a:p>
        </p:txBody>
      </p:sp>
    </p:spTree>
    <p:extLst>
      <p:ext uri="{BB962C8B-B14F-4D97-AF65-F5344CB8AC3E}">
        <p14:creationId xmlns:p14="http://schemas.microsoft.com/office/powerpoint/2010/main" val="5036105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err="1"/>
              <a:t>Testirajte</a:t>
            </a:r>
            <a:r>
              <a:rPr lang="en-US" b="1" dirty="0"/>
              <a:t> </a:t>
            </a:r>
            <a:r>
              <a:rPr lang="en-US" b="1" dirty="0" err="1"/>
              <a:t>svoje</a:t>
            </a:r>
            <a:r>
              <a:rPr lang="en-US" b="1" dirty="0"/>
              <a:t> </a:t>
            </a:r>
            <a:r>
              <a:rPr lang="en-US" b="1" dirty="0" err="1"/>
              <a:t>znanje</a:t>
            </a:r>
            <a:endParaRPr lang="de-DE" dirty="0"/>
          </a:p>
        </p:txBody>
      </p:sp>
      <p:sp>
        <p:nvSpPr>
          <p:cNvPr id="4" name="Rectangle 1"/>
          <p:cNvSpPr>
            <a:spLocks noGrp="1" noChangeArrowheads="1"/>
          </p:cNvSpPr>
          <p:nvPr>
            <p:ph idx="1"/>
          </p:nvPr>
        </p:nvSpPr>
        <p:spPr bwMode="auto">
          <a:xfrm>
            <a:off x="192505" y="1154159"/>
            <a:ext cx="11668816" cy="451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28528"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hu-HU" altLang="hu-HU" sz="1800" b="0" i="0" u="none" strike="noStrike" cap="none" normalizeH="0" baseline="0" dirty="0" smtClean="0">
              <a:ln>
                <a:noFill/>
              </a:ln>
              <a:solidFill>
                <a:schemeClr val="tx1"/>
              </a:solidFill>
              <a:effectLst/>
              <a:latin typeface="Arial" panose="020B0604020202020204" pitchFamily="34" charset="0"/>
            </a:endParaRPr>
          </a:p>
          <a:p>
            <a:pPr marL="457200" marR="0" lvl="0" indent="-457200" algn="l" defTabSz="914400" rtl="0" eaLnBrk="0" fontAlgn="base" latinLnBrk="0" hangingPunct="0">
              <a:spcBef>
                <a:spcPct val="0"/>
              </a:spcBef>
              <a:spcAft>
                <a:spcPts val="1500"/>
              </a:spcAft>
              <a:buClr>
                <a:schemeClr val="tx1"/>
              </a:buClr>
              <a:buSzTx/>
              <a:buFont typeface="+mj-lt"/>
              <a:buAutoNum type="arabicPeriod"/>
              <a:tabLst/>
            </a:pPr>
            <a:r>
              <a:rPr kumimoji="0" lang="en-US" altLang="hu-HU" sz="2100" b="0" i="0" u="none" strike="noStrike" cap="none" normalizeH="0" baseline="0" dirty="0" smtClean="0">
                <a:ln>
                  <a:noFill/>
                </a:ln>
                <a:solidFill>
                  <a:schemeClr val="tx1"/>
                </a:solidFill>
                <a:effectLst/>
                <a:ea typeface="Times New Roman" panose="02020603050405020304" pitchFamily="18" charset="0"/>
              </a:rPr>
              <a:t>Koji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su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glavni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efekti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klimatskih</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promena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izazivaju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povećanje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bolesti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se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prenose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vodom</a:t>
            </a:r>
            <a:r>
              <a:rPr kumimoji="0" lang="en-US" altLang="hu-HU" sz="2100" b="0" i="0" u="none" strike="noStrike" cap="none" normalizeH="0" baseline="0" dirty="0" smtClean="0">
                <a:ln>
                  <a:noFill/>
                </a:ln>
                <a:solidFill>
                  <a:schemeClr val="tx1"/>
                </a:solidFill>
                <a:effectLst/>
                <a:ea typeface="Times New Roman" panose="02020603050405020304" pitchFamily="18" charset="0"/>
              </a:rPr>
              <a:t>?</a:t>
            </a:r>
          </a:p>
          <a:p>
            <a:pPr marL="457200" marR="0" lvl="0" indent="-457200" algn="l" defTabSz="914400" rtl="0" eaLnBrk="0" fontAlgn="base" latinLnBrk="0" hangingPunct="0">
              <a:spcBef>
                <a:spcPct val="0"/>
              </a:spcBef>
              <a:spcAft>
                <a:spcPts val="1500"/>
              </a:spcAft>
              <a:buClr>
                <a:schemeClr val="tx1"/>
              </a:buClr>
              <a:buSzTx/>
              <a:buFont typeface="+mj-lt"/>
              <a:buAutoNum type="arabicPeriod"/>
              <a:tabLst/>
            </a:pPr>
            <a:r>
              <a:rPr kumimoji="0" lang="en-US" altLang="hu-HU" sz="2100" b="0" i="0" u="none" strike="noStrike" cap="none" normalizeH="0" baseline="0" dirty="0" err="1" smtClean="0">
                <a:ln>
                  <a:noFill/>
                </a:ln>
                <a:solidFill>
                  <a:schemeClr val="tx1"/>
                </a:solidFill>
                <a:effectLst/>
                <a:ea typeface="Times New Roman" panose="02020603050405020304" pitchFamily="18" charset="0"/>
              </a:rPr>
              <a:t>Nabrojite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klimatske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faktore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određuju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životni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ciklus</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brojnost</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vektora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u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bolestima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se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prenose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vodom</a:t>
            </a:r>
            <a:r>
              <a:rPr kumimoji="0" lang="en-US" altLang="hu-HU" sz="2100" b="0" i="0" u="none" strike="noStrike" cap="none" normalizeH="0" baseline="0" dirty="0" smtClean="0">
                <a:ln>
                  <a:noFill/>
                </a:ln>
                <a:solidFill>
                  <a:schemeClr val="tx1"/>
                </a:solidFill>
                <a:effectLst/>
                <a:ea typeface="Times New Roman" panose="02020603050405020304" pitchFamily="18" charset="0"/>
              </a:rPr>
              <a:t>.</a:t>
            </a:r>
          </a:p>
          <a:p>
            <a:pPr marL="457200" marR="0" lvl="0" indent="-457200" algn="l" defTabSz="914400" rtl="0" eaLnBrk="0" fontAlgn="base" latinLnBrk="0" hangingPunct="0">
              <a:spcBef>
                <a:spcPct val="0"/>
              </a:spcBef>
              <a:spcAft>
                <a:spcPts val="1500"/>
              </a:spcAft>
              <a:buClr>
                <a:schemeClr val="tx1"/>
              </a:buClr>
              <a:buSzTx/>
              <a:buFont typeface="+mj-lt"/>
              <a:buAutoNum type="arabicPeriod"/>
              <a:tabLst/>
            </a:pPr>
            <a:r>
              <a:rPr kumimoji="0" lang="en-US" altLang="hu-HU" sz="2100" b="0" i="0" u="none" strike="noStrike" cap="none" normalizeH="0" baseline="0" dirty="0" smtClean="0">
                <a:ln>
                  <a:noFill/>
                </a:ln>
                <a:solidFill>
                  <a:schemeClr val="tx1"/>
                </a:solidFill>
                <a:effectLst/>
                <a:ea typeface="Times New Roman" panose="02020603050405020304" pitchFamily="18" charset="0"/>
              </a:rPr>
              <a:t>Koji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su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efekti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klimatskih</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promena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utiču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na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cvetanje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algi</a:t>
            </a:r>
            <a:r>
              <a:rPr kumimoji="0" lang="en-US" altLang="hu-HU" sz="2100" b="0" i="0" u="none" strike="noStrike" cap="none" normalizeH="0" baseline="0" dirty="0" smtClean="0">
                <a:ln>
                  <a:noFill/>
                </a:ln>
                <a:solidFill>
                  <a:schemeClr val="tx1"/>
                </a:solidFill>
                <a:effectLst/>
                <a:ea typeface="Times New Roman" panose="02020603050405020304" pitchFamily="18" charset="0"/>
              </a:rPr>
              <a:t>?</a:t>
            </a:r>
          </a:p>
          <a:p>
            <a:pPr marL="457200" marR="0" lvl="0" indent="-457200" algn="l" defTabSz="914400" rtl="0" eaLnBrk="0" fontAlgn="base" latinLnBrk="0" hangingPunct="0">
              <a:spcBef>
                <a:spcPct val="0"/>
              </a:spcBef>
              <a:spcAft>
                <a:spcPts val="1500"/>
              </a:spcAft>
              <a:buClr>
                <a:schemeClr val="tx1"/>
              </a:buClr>
              <a:buSzTx/>
              <a:buFont typeface="+mj-lt"/>
              <a:buAutoNum type="arabicPeriod"/>
              <a:tabLst/>
            </a:pPr>
            <a:r>
              <a:rPr kumimoji="0" lang="en-US" altLang="hu-HU" sz="2100" b="0" i="0" u="none" strike="noStrike" cap="none" normalizeH="0" baseline="0" dirty="0" err="1" smtClean="0">
                <a:ln>
                  <a:noFill/>
                </a:ln>
                <a:solidFill>
                  <a:schemeClr val="tx1"/>
                </a:solidFill>
                <a:effectLst/>
                <a:ea typeface="Times New Roman" panose="02020603050405020304" pitchFamily="18" charset="0"/>
              </a:rPr>
              <a:t>Opišite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neke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od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interakcijskih</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ekoloških</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faktora</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kontrolišu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štetne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cijanobakterijske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cvetove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CyanoHAB</a:t>
            </a:r>
            <a:r>
              <a:rPr kumimoji="0" lang="en-US" altLang="hu-HU" sz="2100" b="0" i="0" u="none" strike="noStrike" cap="none" normalizeH="0" baseline="0" dirty="0" smtClean="0">
                <a:ln>
                  <a:noFill/>
                </a:ln>
                <a:solidFill>
                  <a:schemeClr val="tx1"/>
                </a:solidFill>
                <a:effectLst/>
                <a:ea typeface="Times New Roman" panose="02020603050405020304" pitchFamily="18" charset="0"/>
              </a:rPr>
              <a:t>) u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slatkovodnim</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ekosistemima</a:t>
            </a:r>
            <a:r>
              <a:rPr kumimoji="0" lang="en-US" altLang="hu-HU" sz="2100" b="0" i="0" u="none" strike="noStrike" cap="none" normalizeH="0" baseline="0" dirty="0" smtClean="0">
                <a:ln>
                  <a:noFill/>
                </a:ln>
                <a:solidFill>
                  <a:schemeClr val="tx1"/>
                </a:solidFill>
                <a:effectLst/>
                <a:ea typeface="Times New Roman" panose="02020603050405020304" pitchFamily="18" charset="0"/>
              </a:rPr>
              <a:t>.</a:t>
            </a:r>
          </a:p>
          <a:p>
            <a:pPr marL="457200" marR="0" lvl="0" indent="-457200" algn="l" defTabSz="914400" rtl="0" eaLnBrk="0" fontAlgn="base" latinLnBrk="0" hangingPunct="0">
              <a:spcBef>
                <a:spcPct val="0"/>
              </a:spcBef>
              <a:spcAft>
                <a:spcPts val="1500"/>
              </a:spcAft>
              <a:buClr>
                <a:schemeClr val="tx1"/>
              </a:buClr>
              <a:buSzTx/>
              <a:buFont typeface="+mj-lt"/>
              <a:buAutoNum type="arabicPeriod"/>
              <a:tabLst/>
            </a:pPr>
            <a:r>
              <a:rPr kumimoji="0" lang="en-US" altLang="hu-HU" sz="2100" b="0" i="0" u="none" strike="noStrike" cap="none" normalizeH="0" baseline="0" dirty="0" err="1" smtClean="0">
                <a:ln>
                  <a:noFill/>
                </a:ln>
                <a:solidFill>
                  <a:schemeClr val="tx1"/>
                </a:solidFill>
                <a:effectLst/>
                <a:ea typeface="Times New Roman" panose="02020603050405020304" pitchFamily="18" charset="0"/>
              </a:rPr>
              <a:t>Nabrojite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aktivnosti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se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mogu</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preduzeti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kako</a:t>
            </a:r>
            <a:r>
              <a:rPr kumimoji="0" lang="en-US" altLang="hu-HU" sz="2100" b="0" i="0" u="none" strike="noStrike" cap="none" normalizeH="0" baseline="0" dirty="0" smtClean="0">
                <a:ln>
                  <a:noFill/>
                </a:ln>
                <a:solidFill>
                  <a:schemeClr val="tx1"/>
                </a:solidFill>
                <a:effectLst/>
                <a:ea typeface="Times New Roman" panose="02020603050405020304" pitchFamily="18" charset="0"/>
              </a:rPr>
              <a:t> bi se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smanjio</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rizik</a:t>
            </a:r>
            <a:r>
              <a:rPr kumimoji="0" lang="en-US" altLang="hu-HU" sz="2100" b="0" i="0" u="none" strike="noStrike" cap="none" normalizeH="0" baseline="0" dirty="0" smtClean="0">
                <a:ln>
                  <a:noFill/>
                </a:ln>
                <a:solidFill>
                  <a:schemeClr val="tx1"/>
                </a:solidFill>
                <a:effectLst/>
                <a:ea typeface="Times New Roman" panose="02020603050405020304" pitchFamily="18" charset="0"/>
              </a:rPr>
              <a:t> od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bolesti</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koje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se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prenose</a:t>
            </a:r>
            <a:r>
              <a:rPr kumimoji="0" lang="en-US" altLang="hu-HU" sz="2100" b="0" i="0" u="none" strike="noStrike" cap="none" normalizeH="0" baseline="0" dirty="0" smtClean="0">
                <a:ln>
                  <a:noFill/>
                </a:ln>
                <a:solidFill>
                  <a:schemeClr val="tx1"/>
                </a:solidFill>
                <a:effectLst/>
                <a:ea typeface="Times New Roman" panose="02020603050405020304" pitchFamily="18" charset="0"/>
              </a:rPr>
              <a:t> </a:t>
            </a:r>
            <a:r>
              <a:rPr kumimoji="0" lang="en-US" altLang="hu-HU" sz="2100" b="0" i="0" u="none" strike="noStrike" cap="none" normalizeH="0" baseline="0" dirty="0" err="1" smtClean="0">
                <a:ln>
                  <a:noFill/>
                </a:ln>
                <a:solidFill>
                  <a:schemeClr val="tx1"/>
                </a:solidFill>
                <a:effectLst/>
                <a:ea typeface="Times New Roman" panose="02020603050405020304" pitchFamily="18" charset="0"/>
              </a:rPr>
              <a:t>vodom</a:t>
            </a:r>
            <a:r>
              <a:rPr kumimoji="0" lang="en-US" altLang="hu-HU" sz="2100" b="0" i="0" u="none" strike="noStrike" cap="none" normalizeH="0" baseline="0" dirty="0" smtClean="0">
                <a:ln>
                  <a:noFill/>
                </a:ln>
                <a:solidFill>
                  <a:schemeClr val="tx1"/>
                </a:solidFill>
                <a:effectLst/>
                <a:ea typeface="Times New Roman" panose="02020603050405020304" pitchFamily="18" charset="0"/>
              </a:rPr>
              <a:t>.</a:t>
            </a:r>
            <a:endParaRPr kumimoji="0" lang="hu-HU" altLang="hu-HU" sz="2100" b="0" i="0" u="none" strike="noStrike" cap="none" normalizeH="0" baseline="0" dirty="0" smtClean="0">
              <a:ln>
                <a:noFill/>
              </a:ln>
              <a:solidFill>
                <a:schemeClr val="tx1"/>
              </a:solidFill>
              <a:effectLst/>
            </a:endParaRPr>
          </a:p>
          <a:p>
            <a:pPr marL="0" marR="0" lvl="0" indent="0" algn="l" defTabSz="914400" rtl="0" eaLnBrk="0" fontAlgn="base" latinLnBrk="0" hangingPunct="0">
              <a:spcBef>
                <a:spcPct val="0"/>
              </a:spcBef>
              <a:spcAft>
                <a:spcPts val="1500"/>
              </a:spcAft>
              <a:buClrTx/>
              <a:buSzTx/>
              <a:buFontTx/>
              <a:buNone/>
              <a:tabLst/>
            </a:pPr>
            <a:endParaRPr kumimoji="0" lang="hu-HU" altLang="hu-HU" sz="20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9206871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err="1"/>
              <a:t>Preporučeno</a:t>
            </a:r>
            <a:r>
              <a:rPr lang="hu-HU" b="1" dirty="0"/>
              <a:t> </a:t>
            </a:r>
            <a:r>
              <a:rPr lang="hu-HU" b="1" dirty="0" err="1"/>
              <a:t>čitanje</a:t>
            </a:r>
            <a:endParaRPr lang="de-DE" b="1" dirty="0"/>
          </a:p>
        </p:txBody>
      </p:sp>
      <p:sp>
        <p:nvSpPr>
          <p:cNvPr id="3" name="Tartalom helye 2"/>
          <p:cNvSpPr>
            <a:spLocks noGrp="1"/>
          </p:cNvSpPr>
          <p:nvPr>
            <p:ph idx="1"/>
          </p:nvPr>
        </p:nvSpPr>
        <p:spPr>
          <a:xfrm>
            <a:off x="192506" y="1380226"/>
            <a:ext cx="11539420" cy="4925446"/>
          </a:xfrm>
        </p:spPr>
        <p:txBody>
          <a:bodyPr>
            <a:normAutofit/>
          </a:bodyPr>
          <a:lstStyle/>
          <a:p>
            <a:pPr>
              <a:lnSpc>
                <a:spcPct val="100000"/>
              </a:lnSpc>
            </a:pPr>
            <a:r>
              <a:rPr lang="hu-HU" sz="1800" dirty="0"/>
              <a:t>The </a:t>
            </a:r>
            <a:r>
              <a:rPr lang="hu-HU" sz="1800" dirty="0" err="1"/>
              <a:t>Effect</a:t>
            </a:r>
            <a:r>
              <a:rPr lang="hu-HU" sz="1800" dirty="0"/>
              <a:t> of </a:t>
            </a:r>
            <a:r>
              <a:rPr lang="hu-HU" sz="1800" dirty="0" err="1"/>
              <a:t>Rainfall</a:t>
            </a:r>
            <a:r>
              <a:rPr lang="hu-HU" sz="1800" dirty="0"/>
              <a:t> </a:t>
            </a:r>
            <a:r>
              <a:rPr lang="hu-HU" sz="1800" dirty="0" err="1"/>
              <a:t>on</a:t>
            </a:r>
            <a:r>
              <a:rPr lang="hu-HU" sz="1800" dirty="0"/>
              <a:t> </a:t>
            </a:r>
            <a:r>
              <a:rPr lang="hu-HU" sz="1800" dirty="0" err="1"/>
              <a:t>the</a:t>
            </a:r>
            <a:r>
              <a:rPr lang="hu-HU" sz="1800" dirty="0"/>
              <a:t> </a:t>
            </a:r>
            <a:r>
              <a:rPr lang="hu-HU" sz="1800" dirty="0" err="1"/>
              <a:t>Incidence</a:t>
            </a:r>
            <a:r>
              <a:rPr lang="hu-HU" sz="1800" dirty="0"/>
              <a:t> of </a:t>
            </a:r>
            <a:r>
              <a:rPr lang="hu-HU" sz="1800" dirty="0" err="1"/>
              <a:t>Cholera</a:t>
            </a:r>
            <a:r>
              <a:rPr lang="hu-HU" sz="1800" dirty="0"/>
              <a:t> in </a:t>
            </a:r>
            <a:r>
              <a:rPr lang="hu-HU" sz="1800" dirty="0" err="1"/>
              <a:t>Bangladesh</a:t>
            </a:r>
            <a:r>
              <a:rPr lang="hu-HU" sz="1800" dirty="0"/>
              <a:t> </a:t>
            </a:r>
            <a:r>
              <a:rPr lang="hu-HU" sz="1800" dirty="0" err="1"/>
              <a:t>Hashizume</a:t>
            </a:r>
            <a:r>
              <a:rPr lang="hu-HU" sz="1800" dirty="0"/>
              <a:t>, M. et </a:t>
            </a:r>
            <a:r>
              <a:rPr lang="hu-HU" sz="1800" dirty="0" err="1"/>
              <a:t>al</a:t>
            </a:r>
            <a:r>
              <a:rPr lang="hu-HU" sz="1800" dirty="0"/>
              <a:t>.: </a:t>
            </a:r>
            <a:r>
              <a:rPr lang="hu-HU" sz="1800" dirty="0" err="1"/>
              <a:t>Epidemiology</a:t>
            </a:r>
            <a:r>
              <a:rPr lang="hu-HU" sz="1800" dirty="0"/>
              <a:t> </a:t>
            </a:r>
            <a:r>
              <a:rPr lang="hu-HU" sz="1800" u="sng" dirty="0">
                <a:hlinkClick r:id="rId2"/>
              </a:rPr>
              <a:t>19(1):p 103-110, </a:t>
            </a:r>
            <a:r>
              <a:rPr lang="hu-HU" sz="1800" u="sng" dirty="0" err="1">
                <a:hlinkClick r:id="rId2"/>
              </a:rPr>
              <a:t>January</a:t>
            </a:r>
            <a:r>
              <a:rPr lang="hu-HU" sz="1800" u="sng" dirty="0">
                <a:hlinkClick r:id="rId2"/>
              </a:rPr>
              <a:t> 2008.</a:t>
            </a:r>
            <a:r>
              <a:rPr lang="hu-HU" sz="1800" dirty="0"/>
              <a:t> 	DOI:10.1097/EDE.0b013e31815c09ea</a:t>
            </a:r>
          </a:p>
          <a:p>
            <a:pPr>
              <a:lnSpc>
                <a:spcPct val="100000"/>
              </a:lnSpc>
            </a:pPr>
            <a:r>
              <a:rPr lang="hu-HU" sz="1800" dirty="0" err="1"/>
              <a:t>Climatic</a:t>
            </a:r>
            <a:r>
              <a:rPr lang="hu-HU" sz="1800" dirty="0"/>
              <a:t> </a:t>
            </a:r>
            <a:r>
              <a:rPr lang="hu-HU" sz="1800" dirty="0" err="1"/>
              <a:t>Drivers</a:t>
            </a:r>
            <a:r>
              <a:rPr lang="hu-HU" sz="1800" dirty="0"/>
              <a:t> of </a:t>
            </a:r>
            <a:r>
              <a:rPr lang="hu-HU" sz="1800" dirty="0" err="1"/>
              <a:t>Diarrheagenic</a:t>
            </a:r>
            <a:r>
              <a:rPr lang="hu-HU" sz="1800" dirty="0"/>
              <a:t> </a:t>
            </a:r>
            <a:r>
              <a:rPr lang="hu-HU" sz="1800" i="1" dirty="0" err="1"/>
              <a:t>Escherichia</a:t>
            </a:r>
            <a:r>
              <a:rPr lang="hu-HU" sz="1800" i="1" dirty="0"/>
              <a:t> coli</a:t>
            </a:r>
            <a:r>
              <a:rPr lang="hu-HU" sz="1800" dirty="0"/>
              <a:t> </a:t>
            </a:r>
            <a:r>
              <a:rPr lang="hu-HU" sz="1800" dirty="0" err="1"/>
              <a:t>Incidence</a:t>
            </a:r>
            <a:r>
              <a:rPr lang="hu-HU" sz="1800" dirty="0"/>
              <a:t>: A </a:t>
            </a:r>
            <a:r>
              <a:rPr lang="hu-HU" sz="1800" dirty="0" err="1"/>
              <a:t>Systematic</a:t>
            </a:r>
            <a:r>
              <a:rPr lang="hu-HU" sz="1800" dirty="0"/>
              <a:t> </a:t>
            </a:r>
            <a:r>
              <a:rPr lang="hu-HU" sz="1800" dirty="0" err="1"/>
              <a:t>Review</a:t>
            </a:r>
            <a:r>
              <a:rPr lang="hu-HU" sz="1800" dirty="0"/>
              <a:t> and Meta-</a:t>
            </a:r>
            <a:r>
              <a:rPr lang="hu-HU" sz="1800" dirty="0" err="1"/>
              <a:t>analysis</a:t>
            </a:r>
            <a:r>
              <a:rPr lang="hu-HU" sz="1800" dirty="0"/>
              <a:t> </a:t>
            </a:r>
            <a:r>
              <a:rPr lang="hu-HU" sz="1800" u="sng" dirty="0">
                <a:hlinkClick r:id="rId3"/>
              </a:rPr>
              <a:t>R. </a:t>
            </a:r>
            <a:r>
              <a:rPr lang="hu-HU" sz="1800" u="sng" dirty="0" err="1">
                <a:hlinkClick r:id="rId3"/>
              </a:rPr>
              <a:t>Philipsborn</a:t>
            </a:r>
            <a:r>
              <a:rPr lang="hu-HU" sz="1800" dirty="0"/>
              <a:t>, et </a:t>
            </a:r>
            <a:r>
              <a:rPr lang="hu-HU" sz="1800" dirty="0" err="1"/>
              <a:t>al</a:t>
            </a:r>
            <a:r>
              <a:rPr lang="hu-HU" sz="1800" dirty="0"/>
              <a:t>. </a:t>
            </a:r>
            <a:r>
              <a:rPr lang="fr-FR" sz="1800" u="sng" dirty="0">
                <a:hlinkClick r:id="rId4"/>
              </a:rPr>
              <a:t>J Infect Dis.</a:t>
            </a:r>
            <a:r>
              <a:rPr lang="fr-FR" sz="1800" dirty="0"/>
              <a:t> 2016 Jul 1; 214(1): 6–15. </a:t>
            </a:r>
            <a:endParaRPr lang="hu-HU" sz="1800" dirty="0"/>
          </a:p>
          <a:p>
            <a:pPr>
              <a:lnSpc>
                <a:spcPct val="100000"/>
              </a:lnSpc>
            </a:pPr>
            <a:r>
              <a:rPr lang="en-US" sz="1800" dirty="0"/>
              <a:t>G. Nichols, I</a:t>
            </a:r>
            <a:r>
              <a:rPr lang="hu-HU" sz="1800" dirty="0"/>
              <a:t>et </a:t>
            </a:r>
            <a:r>
              <a:rPr lang="hu-HU" sz="1800" dirty="0" err="1"/>
              <a:t>al</a:t>
            </a:r>
            <a:r>
              <a:rPr lang="hu-HU" sz="1800" dirty="0"/>
              <a:t>. </a:t>
            </a:r>
            <a:r>
              <a:rPr lang="en-US" sz="1800" dirty="0"/>
              <a:t>Climate change and water-related infectious diseases Atmosphere (Basel), 9 (2018), p. 385, </a:t>
            </a:r>
            <a:r>
              <a:rPr lang="en-US" sz="1800" u="sng" dirty="0">
                <a:hlinkClick r:id="rId5"/>
              </a:rPr>
              <a:t>10.3390/atmos9100385</a:t>
            </a:r>
            <a:endParaRPr lang="hu-HU" sz="1800" dirty="0"/>
          </a:p>
          <a:p>
            <a:pPr>
              <a:lnSpc>
                <a:spcPct val="100000"/>
              </a:lnSpc>
            </a:pPr>
            <a:r>
              <a:rPr lang="hu-HU" sz="1800" u="sng" dirty="0">
                <a:hlinkClick r:id="rId6"/>
              </a:rPr>
              <a:t>M. P. </a:t>
            </a:r>
            <a:r>
              <a:rPr lang="hu-HU" sz="1800" u="sng" dirty="0" err="1">
                <a:hlinkClick r:id="rId6"/>
              </a:rPr>
              <a:t>Ryan</a:t>
            </a:r>
            <a:r>
              <a:rPr lang="hu-HU" sz="1800" dirty="0"/>
              <a:t> et </a:t>
            </a:r>
            <a:r>
              <a:rPr lang="hu-HU" sz="1800" dirty="0" err="1"/>
              <a:t>al</a:t>
            </a:r>
            <a:r>
              <a:rPr lang="hu-HU" sz="1800" dirty="0"/>
              <a:t>. </a:t>
            </a:r>
            <a:r>
              <a:rPr lang="hu-HU" sz="1800" dirty="0" err="1"/>
              <a:t>Evaluation</a:t>
            </a:r>
            <a:r>
              <a:rPr lang="hu-HU" sz="1800" dirty="0"/>
              <a:t> of </a:t>
            </a:r>
            <a:r>
              <a:rPr lang="hu-HU" sz="1800" dirty="0" err="1"/>
              <a:t>the</a:t>
            </a:r>
            <a:r>
              <a:rPr lang="hu-HU" sz="1800" dirty="0"/>
              <a:t> </a:t>
            </a:r>
            <a:r>
              <a:rPr lang="hu-HU" sz="1800" dirty="0" err="1"/>
              <a:t>Complex</a:t>
            </a:r>
            <a:r>
              <a:rPr lang="hu-HU" sz="1800" dirty="0"/>
              <a:t> </a:t>
            </a:r>
            <a:r>
              <a:rPr lang="hu-HU" sz="1800" dirty="0" err="1"/>
              <a:t>Nomenclature</a:t>
            </a:r>
            <a:r>
              <a:rPr lang="hu-HU" sz="1800" dirty="0"/>
              <a:t> of </a:t>
            </a:r>
            <a:r>
              <a:rPr lang="hu-HU" sz="1800" dirty="0" err="1"/>
              <a:t>the</a:t>
            </a:r>
            <a:r>
              <a:rPr lang="hu-HU" sz="1800" dirty="0"/>
              <a:t> </a:t>
            </a:r>
            <a:r>
              <a:rPr lang="hu-HU" sz="1800" dirty="0" err="1"/>
              <a:t>Clinically</a:t>
            </a:r>
            <a:r>
              <a:rPr lang="hu-HU" sz="1800" dirty="0"/>
              <a:t> and </a:t>
            </a:r>
            <a:r>
              <a:rPr lang="hu-HU" sz="1800" dirty="0" err="1"/>
              <a:t>Veterinary</a:t>
            </a:r>
            <a:r>
              <a:rPr lang="hu-HU" sz="1800" dirty="0"/>
              <a:t> </a:t>
            </a:r>
            <a:r>
              <a:rPr lang="hu-HU" sz="1800" dirty="0" err="1"/>
              <a:t>Significant</a:t>
            </a:r>
            <a:r>
              <a:rPr lang="hu-HU" sz="1800" dirty="0"/>
              <a:t> </a:t>
            </a:r>
            <a:r>
              <a:rPr lang="hu-HU" sz="1800" dirty="0" err="1"/>
              <a:t>Pathogen</a:t>
            </a:r>
            <a:r>
              <a:rPr lang="hu-HU" sz="1800" i="1" dirty="0"/>
              <a:t> Salmonella </a:t>
            </a:r>
            <a:r>
              <a:rPr lang="hu-HU" sz="1800" u="sng" dirty="0" err="1">
                <a:hlinkClick r:id="rId7"/>
              </a:rPr>
              <a:t>Biomed</a:t>
            </a:r>
            <a:r>
              <a:rPr lang="hu-HU" sz="1800" u="sng" dirty="0">
                <a:hlinkClick r:id="rId7"/>
              </a:rPr>
              <a:t> Res Int.</a:t>
            </a:r>
            <a:r>
              <a:rPr lang="hu-HU" sz="1800" dirty="0"/>
              <a:t> ; 2017: 3782182. </a:t>
            </a:r>
            <a:r>
              <a:rPr lang="hu-HU" sz="1800" dirty="0" err="1"/>
              <a:t>doi</a:t>
            </a:r>
            <a:r>
              <a:rPr lang="hu-HU" sz="1800" dirty="0"/>
              <a:t>: </a:t>
            </a:r>
            <a:r>
              <a:rPr lang="hu-HU" sz="1800" u="sng" dirty="0">
                <a:hlinkClick r:id="rId8"/>
              </a:rPr>
              <a:t>10.1155/2017/3782182</a:t>
            </a:r>
            <a:endParaRPr lang="hu-HU" sz="1800" dirty="0"/>
          </a:p>
          <a:p>
            <a:pPr>
              <a:lnSpc>
                <a:spcPct val="100000"/>
              </a:lnSpc>
            </a:pPr>
            <a:r>
              <a:rPr lang="en-US" sz="1800" dirty="0" err="1"/>
              <a:t>Caminade</a:t>
            </a:r>
            <a:r>
              <a:rPr lang="en-US" sz="1800" dirty="0"/>
              <a:t> C</a:t>
            </a:r>
            <a:r>
              <a:rPr lang="hu-HU" sz="1800" dirty="0"/>
              <a:t>. et </a:t>
            </a:r>
            <a:r>
              <a:rPr lang="hu-HU" sz="1800" dirty="0" err="1"/>
              <a:t>al</a:t>
            </a:r>
            <a:r>
              <a:rPr lang="hu-HU" sz="1800" dirty="0"/>
              <a:t>. (</a:t>
            </a:r>
            <a:r>
              <a:rPr lang="en-US" sz="1800" dirty="0"/>
              <a:t>2014) Impact of climate change on global malaria distribution. </a:t>
            </a:r>
            <a:r>
              <a:rPr lang="en-US" sz="1800" dirty="0" err="1"/>
              <a:t>Proc</a:t>
            </a:r>
            <a:r>
              <a:rPr lang="en-US" sz="1800" dirty="0"/>
              <a:t> Natl </a:t>
            </a:r>
            <a:r>
              <a:rPr lang="en-US" sz="1800" dirty="0" err="1"/>
              <a:t>Acad</a:t>
            </a:r>
            <a:r>
              <a:rPr lang="en-US" sz="1800" dirty="0"/>
              <a:t> </a:t>
            </a:r>
            <a:r>
              <a:rPr lang="en-US" sz="1800" dirty="0" err="1"/>
              <a:t>Sci</a:t>
            </a:r>
            <a:r>
              <a:rPr lang="en-US" sz="1800" dirty="0"/>
              <a:t> USA 111(9):3286–3291. doi:10.1073/pnas.1302089111</a:t>
            </a:r>
            <a:endParaRPr lang="hu-HU" sz="1800" dirty="0"/>
          </a:p>
          <a:p>
            <a:pPr>
              <a:lnSpc>
                <a:spcPct val="100000"/>
              </a:lnSpc>
            </a:pPr>
            <a:r>
              <a:rPr lang="en-US" sz="1800" dirty="0" err="1"/>
              <a:t>Caminade</a:t>
            </a:r>
            <a:r>
              <a:rPr lang="en-US" sz="1800" dirty="0"/>
              <a:t> C. </a:t>
            </a:r>
            <a:r>
              <a:rPr lang="hu-HU" sz="1800" dirty="0"/>
              <a:t>et </a:t>
            </a:r>
            <a:r>
              <a:rPr lang="hu-HU" sz="1800" dirty="0" err="1"/>
              <a:t>al</a:t>
            </a:r>
            <a:r>
              <a:rPr lang="hu-HU" sz="1800" dirty="0"/>
              <a:t>. </a:t>
            </a:r>
            <a:r>
              <a:rPr lang="en-US" sz="1800" dirty="0"/>
              <a:t>(2011). Mapping Rift Valley fever and malaria risk over West Africa using climatic indicators. Atmospheric Science Letters, 12(1), 96-103. 10.1002/asl.296</a:t>
            </a:r>
            <a:endParaRPr lang="hu-HU" sz="1800" dirty="0"/>
          </a:p>
          <a:p>
            <a:endParaRPr lang="de-DE" dirty="0"/>
          </a:p>
        </p:txBody>
      </p:sp>
    </p:spTree>
    <p:extLst>
      <p:ext uri="{BB962C8B-B14F-4D97-AF65-F5344CB8AC3E}">
        <p14:creationId xmlns:p14="http://schemas.microsoft.com/office/powerpoint/2010/main" val="2077830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522576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9F50BF-12A5-34B0-DF09-B1B2D36D312E}"/>
              </a:ext>
            </a:extLst>
          </p:cNvPr>
          <p:cNvSpPr>
            <a:spLocks noGrp="1"/>
          </p:cNvSpPr>
          <p:nvPr>
            <p:ph type="title"/>
          </p:nvPr>
        </p:nvSpPr>
        <p:spPr>
          <a:xfrm>
            <a:off x="372143" y="44765"/>
            <a:ext cx="4165351" cy="2022162"/>
          </a:xfrm>
        </p:spPr>
        <p:txBody>
          <a:bodyPr rtlCol="0" anchor="b">
            <a:normAutofit/>
          </a:bodyPr>
          <a:lstStyle/>
          <a:p>
            <a:pPr>
              <a:lnSpc>
                <a:spcPct val="110000"/>
              </a:lnSpc>
            </a:pPr>
            <a:r>
              <a:rPr lang="en-US" sz="3200" dirty="0" smtClean="0">
                <a:latin typeface="Times New Roman"/>
                <a:ea typeface="+mj-lt"/>
                <a:cs typeface="+mj-lt"/>
              </a:rPr>
              <a:t>I</a:t>
            </a:r>
            <a:r>
              <a:rPr lang="sr-Latn-RS" sz="3200" dirty="0" smtClean="0">
                <a:latin typeface="Times New Roman"/>
                <a:ea typeface="+mj-lt"/>
                <a:cs typeface="+mj-lt"/>
              </a:rPr>
              <a:t>zveštaj</a:t>
            </a:r>
            <a:r>
              <a:rPr lang="sr" sz="3200" dirty="0" smtClean="0">
                <a:latin typeface="Times New Roman"/>
                <a:ea typeface="+mj-lt"/>
                <a:cs typeface="+mj-lt"/>
              </a:rPr>
              <a:t> </a:t>
            </a:r>
            <a:r>
              <a:rPr lang="en-US" sz="3200" i="1" dirty="0" smtClean="0">
                <a:latin typeface="Times New Roman"/>
                <a:ea typeface="+mj-lt"/>
                <a:cs typeface="+mj-lt"/>
              </a:rPr>
              <a:t>Lancet</a:t>
            </a:r>
            <a:r>
              <a:rPr lang="sr" sz="3200" dirty="0" smtClean="0">
                <a:latin typeface="Times New Roman"/>
                <a:ea typeface="+mj-lt"/>
                <a:cs typeface="+mj-lt"/>
              </a:rPr>
              <a:t> </a:t>
            </a:r>
            <a:r>
              <a:rPr lang="sr-Latn-RS" sz="3200" dirty="0" smtClean="0">
                <a:latin typeface="Times New Roman"/>
                <a:ea typeface="+mj-lt"/>
                <a:cs typeface="+mj-lt"/>
              </a:rPr>
              <a:t>Odbrojavanja</a:t>
            </a:r>
            <a:r>
              <a:rPr lang="sr" sz="3200" dirty="0" smtClean="0">
                <a:latin typeface="Times New Roman"/>
                <a:ea typeface="+mj-lt"/>
                <a:cs typeface="+mj-lt"/>
              </a:rPr>
              <a:t> za 2021</a:t>
            </a:r>
            <a:br>
              <a:rPr lang="sr" sz="3200" dirty="0" smtClean="0">
                <a:latin typeface="Times New Roman"/>
                <a:ea typeface="+mj-lt"/>
                <a:cs typeface="+mj-lt"/>
              </a:rPr>
            </a:br>
            <a:r>
              <a:rPr lang="en-US" sz="3200" dirty="0" smtClean="0">
                <a:latin typeface="Times New Roman"/>
                <a:ea typeface="+mj-lt"/>
                <a:cs typeface="+mj-lt"/>
              </a:rPr>
              <a:t>(</a:t>
            </a:r>
            <a:r>
              <a:rPr lang="hu-HU" sz="3200" i="1" dirty="0">
                <a:solidFill>
                  <a:prstClr val="black"/>
                </a:solidFill>
                <a:latin typeface="Times New Roman"/>
                <a:ea typeface="+mj-lt"/>
                <a:cs typeface="Calibri" panose="020F0502020204030204"/>
              </a:rPr>
              <a:t>Lancet</a:t>
            </a:r>
            <a:r>
              <a:rPr lang="hu-HU" sz="3200" dirty="0">
                <a:solidFill>
                  <a:prstClr val="black"/>
                </a:solidFill>
                <a:latin typeface="Times New Roman"/>
                <a:ea typeface="+mj-lt"/>
                <a:cs typeface="Calibri" panose="020F0502020204030204"/>
              </a:rPr>
              <a:t> </a:t>
            </a:r>
            <a:r>
              <a:rPr lang="hu-HU" sz="3200" dirty="0" smtClean="0">
                <a:solidFill>
                  <a:prstClr val="black"/>
                </a:solidFill>
                <a:latin typeface="Times New Roman"/>
                <a:ea typeface="+mj-lt"/>
                <a:cs typeface="Calibri" panose="020F0502020204030204"/>
              </a:rPr>
              <a:t>Countdown</a:t>
            </a:r>
            <a:r>
              <a:rPr lang="en-US" sz="3200" dirty="0" smtClean="0">
                <a:solidFill>
                  <a:prstClr val="black"/>
                </a:solidFill>
                <a:latin typeface="Times New Roman"/>
                <a:ea typeface="+mj-lt"/>
                <a:cs typeface="Calibri" panose="020F0502020204030204"/>
              </a:rPr>
              <a:t>)</a:t>
            </a:r>
            <a:endParaRPr lang="hu-HU" sz="3200" dirty="0">
              <a:latin typeface="Times New Roman"/>
            </a:endParaRPr>
          </a:p>
        </p:txBody>
      </p:sp>
      <p:sp>
        <p:nvSpPr>
          <p:cNvPr id="3" name="Tartalom helye 2">
            <a:extLst>
              <a:ext uri="{FF2B5EF4-FFF2-40B4-BE49-F238E27FC236}">
                <a16:creationId xmlns:a16="http://schemas.microsoft.com/office/drawing/2014/main" id="{DBB34464-A3BE-654B-2223-1FD5E589F4C3}"/>
              </a:ext>
            </a:extLst>
          </p:cNvPr>
          <p:cNvSpPr>
            <a:spLocks noGrp="1"/>
          </p:cNvSpPr>
          <p:nvPr>
            <p:ph idx="1"/>
          </p:nvPr>
        </p:nvSpPr>
        <p:spPr>
          <a:xfrm>
            <a:off x="372143" y="2777706"/>
            <a:ext cx="3936751" cy="3276312"/>
          </a:xfrm>
        </p:spPr>
        <p:txBody>
          <a:bodyPr vert="horz" lIns="91440" tIns="45720" rIns="91440" bIns="45720" rtlCol="0" anchor="t">
            <a:normAutofit/>
          </a:bodyPr>
          <a:lstStyle/>
          <a:p>
            <a:pPr marL="0" indent="0">
              <a:lnSpc>
                <a:spcPct val="110000"/>
              </a:lnSpc>
              <a:spcAft>
                <a:spcPts val="1000"/>
              </a:spcAft>
              <a:buNone/>
            </a:pPr>
            <a:r>
              <a:rPr lang="pl-PL" sz="2000" dirty="0">
                <a:latin typeface="Times New Roman"/>
                <a:ea typeface="+mn-lt"/>
                <a:cs typeface="+mn-lt"/>
              </a:rPr>
              <a:t>1.3: zarazne bolesti na koje utiče  klima ili promena </a:t>
            </a:r>
            <a:r>
              <a:rPr lang="pl-PL" sz="2000" dirty="0" smtClean="0">
                <a:latin typeface="Times New Roman"/>
                <a:ea typeface="+mn-lt"/>
                <a:cs typeface="+mn-lt"/>
              </a:rPr>
              <a:t>klime</a:t>
            </a:r>
          </a:p>
          <a:p>
            <a:pPr marL="0" indent="0">
              <a:lnSpc>
                <a:spcPct val="110000"/>
              </a:lnSpc>
              <a:spcAft>
                <a:spcPts val="1000"/>
              </a:spcAft>
              <a:buNone/>
            </a:pPr>
            <a:r>
              <a:rPr lang="sr" sz="2000" dirty="0" smtClean="0">
                <a:latin typeface="Times New Roman"/>
                <a:ea typeface="+mn-lt"/>
                <a:cs typeface="+mn-lt"/>
              </a:rPr>
              <a:t>1.3.1</a:t>
            </a:r>
            <a:r>
              <a:rPr lang="sr" sz="2000" dirty="0">
                <a:latin typeface="Times New Roman"/>
                <a:ea typeface="+mn-lt"/>
                <a:cs typeface="+mn-lt"/>
              </a:rPr>
              <a:t>: </a:t>
            </a:r>
            <a:r>
              <a:rPr lang="pl-PL" sz="2000" dirty="0">
                <a:latin typeface="Times New Roman"/>
                <a:ea typeface="+mn-lt"/>
                <a:cs typeface="+mn-lt"/>
              </a:rPr>
              <a:t>klimatska pogodnost za prenos zaraznih </a:t>
            </a:r>
            <a:r>
              <a:rPr lang="pl-PL" sz="2000" dirty="0" smtClean="0">
                <a:latin typeface="Times New Roman"/>
                <a:ea typeface="+mn-lt"/>
                <a:cs typeface="+mn-lt"/>
              </a:rPr>
              <a:t>bolesti</a:t>
            </a:r>
            <a:r>
              <a:rPr lang="sr" sz="2000" dirty="0">
                <a:latin typeface="Times New Roman"/>
                <a:ea typeface="+mn-lt"/>
                <a:cs typeface="+mn-lt"/>
              </a:rPr>
              <a:t> </a:t>
            </a:r>
          </a:p>
          <a:p>
            <a:pPr marL="0" indent="0">
              <a:lnSpc>
                <a:spcPct val="110000"/>
              </a:lnSpc>
              <a:spcAft>
                <a:spcPts val="1000"/>
              </a:spcAft>
              <a:buNone/>
            </a:pPr>
            <a:r>
              <a:rPr lang="sr" sz="2000" dirty="0" smtClean="0">
                <a:latin typeface="Times New Roman"/>
                <a:ea typeface="+mn-lt"/>
                <a:cs typeface="+mn-lt"/>
              </a:rPr>
              <a:t>1.3.2: </a:t>
            </a:r>
            <a:r>
              <a:rPr lang="en-US" sz="2000" dirty="0" err="1">
                <a:latin typeface="Times New Roman"/>
                <a:ea typeface="+mn-lt"/>
                <a:cs typeface="+mn-lt"/>
              </a:rPr>
              <a:t>osetljivost</a:t>
            </a:r>
            <a:r>
              <a:rPr lang="en-US" sz="2000" dirty="0">
                <a:latin typeface="Times New Roman"/>
                <a:ea typeface="+mn-lt"/>
                <a:cs typeface="+mn-lt"/>
              </a:rPr>
              <a:t> </a:t>
            </a:r>
            <a:r>
              <a:rPr lang="en-US" sz="2000" dirty="0" err="1">
                <a:latin typeface="Times New Roman"/>
                <a:ea typeface="+mn-lt"/>
                <a:cs typeface="+mn-lt"/>
              </a:rPr>
              <a:t>na</a:t>
            </a:r>
            <a:r>
              <a:rPr lang="en-US" sz="2000" dirty="0">
                <a:latin typeface="Times New Roman"/>
                <a:ea typeface="+mn-lt"/>
                <a:cs typeface="+mn-lt"/>
              </a:rPr>
              <a:t> </a:t>
            </a:r>
            <a:r>
              <a:rPr lang="en-US" sz="2000" dirty="0" err="1">
                <a:latin typeface="Times New Roman"/>
                <a:ea typeface="+mn-lt"/>
                <a:cs typeface="+mn-lt"/>
              </a:rPr>
              <a:t>bolesti</a:t>
            </a:r>
            <a:r>
              <a:rPr lang="en-US" sz="2000" dirty="0">
                <a:latin typeface="Times New Roman"/>
                <a:ea typeface="+mn-lt"/>
                <a:cs typeface="+mn-lt"/>
              </a:rPr>
              <a:t> </a:t>
            </a:r>
            <a:r>
              <a:rPr lang="en-US" sz="2000" dirty="0" err="1">
                <a:latin typeface="Times New Roman"/>
                <a:ea typeface="+mn-lt"/>
                <a:cs typeface="+mn-lt"/>
              </a:rPr>
              <a:t>koje</a:t>
            </a:r>
            <a:r>
              <a:rPr lang="en-US" sz="2000" dirty="0">
                <a:latin typeface="Times New Roman"/>
                <a:ea typeface="+mn-lt"/>
                <a:cs typeface="+mn-lt"/>
              </a:rPr>
              <a:t> </a:t>
            </a:r>
            <a:r>
              <a:rPr lang="en-US" sz="2000" dirty="0" err="1">
                <a:latin typeface="Times New Roman"/>
                <a:ea typeface="+mn-lt"/>
                <a:cs typeface="+mn-lt"/>
              </a:rPr>
              <a:t>prenose</a:t>
            </a:r>
            <a:r>
              <a:rPr lang="en-US" sz="2000" dirty="0">
                <a:latin typeface="Times New Roman"/>
                <a:ea typeface="+mn-lt"/>
                <a:cs typeface="+mn-lt"/>
              </a:rPr>
              <a:t> </a:t>
            </a:r>
            <a:r>
              <a:rPr lang="en-US" sz="2000" dirty="0" err="1">
                <a:latin typeface="Times New Roman"/>
                <a:ea typeface="+mn-lt"/>
                <a:cs typeface="+mn-lt"/>
              </a:rPr>
              <a:t>komarci</a:t>
            </a:r>
            <a:endParaRPr lang="hu-HU" sz="2000" dirty="0">
              <a:latin typeface="Times New Roman"/>
              <a:cs typeface="Calibri"/>
            </a:endParaRPr>
          </a:p>
        </p:txBody>
      </p:sp>
      <p:pic>
        <p:nvPicPr>
          <p:cNvPr id="4" name="Kép 4" descr="A képen diagram látható&#10;&#10;Automatikusan generált leírás">
            <a:extLst>
              <a:ext uri="{FF2B5EF4-FFF2-40B4-BE49-F238E27FC236}">
                <a16:creationId xmlns:a16="http://schemas.microsoft.com/office/drawing/2014/main" id="{B0F2EEE9-3728-2390-AF9C-70B33BCA7E3A}"/>
              </a:ext>
            </a:extLst>
          </p:cNvPr>
          <p:cNvPicPr>
            <a:picLocks noChangeAspect="1"/>
          </p:cNvPicPr>
          <p:nvPr/>
        </p:nvPicPr>
        <p:blipFill>
          <a:blip r:embed="rId2"/>
          <a:stretch>
            <a:fillRect/>
          </a:stretch>
        </p:blipFill>
        <p:spPr>
          <a:xfrm>
            <a:off x="4235114" y="730873"/>
            <a:ext cx="7834963" cy="5386537"/>
          </a:xfrm>
          <a:prstGeom prst="rect">
            <a:avLst/>
          </a:prstGeom>
        </p:spPr>
      </p:pic>
    </p:spTree>
    <p:extLst>
      <p:ext uri="{BB962C8B-B14F-4D97-AF65-F5344CB8AC3E}">
        <p14:creationId xmlns:p14="http://schemas.microsoft.com/office/powerpoint/2010/main" val="42888483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p:txBody>
          <a:bodyPr rtlCol="0">
            <a:normAutofit fontScale="90000"/>
          </a:bodyPr>
          <a:lstStyle/>
          <a:p>
            <a:pPr rtl="0"/>
            <a:r>
              <a:rPr lang="sr" b="1" dirty="0" smtClean="0"/>
              <a:t>Uzroci izbijanja kolere</a:t>
            </a:r>
            <a:endParaRPr lang="hu-HU" b="1" dirty="0"/>
          </a:p>
        </p:txBody>
      </p:sp>
      <p:sp>
        <p:nvSpPr>
          <p:cNvPr id="4" name="Tartalom helye 3"/>
          <p:cNvSpPr>
            <a:spLocks noGrp="1"/>
          </p:cNvSpPr>
          <p:nvPr>
            <p:ph idx="1"/>
          </p:nvPr>
        </p:nvSpPr>
        <p:spPr>
          <a:xfrm>
            <a:off x="423513" y="1293962"/>
            <a:ext cx="11187642" cy="5259982"/>
          </a:xfrm>
        </p:spPr>
        <p:txBody>
          <a:bodyPr rtlCol="0"/>
          <a:lstStyle/>
          <a:p>
            <a:r>
              <a:rPr lang="en-US" dirty="0" err="1"/>
              <a:t>Toplo</a:t>
            </a:r>
            <a:r>
              <a:rPr lang="en-US" dirty="0"/>
              <a:t> </a:t>
            </a:r>
            <a:r>
              <a:rPr lang="en-US" dirty="0" err="1"/>
              <a:t>vreme</a:t>
            </a:r>
            <a:r>
              <a:rPr lang="en-US" dirty="0"/>
              <a:t> </a:t>
            </a:r>
            <a:r>
              <a:rPr lang="en-US" dirty="0" err="1"/>
              <a:t>i</a:t>
            </a:r>
            <a:r>
              <a:rPr lang="en-US" dirty="0"/>
              <a:t> </a:t>
            </a:r>
            <a:r>
              <a:rPr lang="en-US" dirty="0" err="1"/>
              <a:t>natprosečne</a:t>
            </a:r>
            <a:r>
              <a:rPr lang="en-US" dirty="0"/>
              <a:t> </a:t>
            </a:r>
            <a:r>
              <a:rPr lang="en-US" dirty="0" err="1"/>
              <a:t>padavine</a:t>
            </a:r>
            <a:r>
              <a:rPr lang="en-US" dirty="0"/>
              <a:t> u </a:t>
            </a:r>
            <a:r>
              <a:rPr lang="en-US" dirty="0" err="1"/>
              <a:t>kontekstu</a:t>
            </a:r>
            <a:r>
              <a:rPr lang="en-US" dirty="0"/>
              <a:t> </a:t>
            </a:r>
            <a:r>
              <a:rPr lang="en-US" dirty="0" err="1"/>
              <a:t>loše</a:t>
            </a:r>
            <a:r>
              <a:rPr lang="en-US" dirty="0"/>
              <a:t> </a:t>
            </a:r>
            <a:r>
              <a:rPr lang="en-US" dirty="0" err="1"/>
              <a:t>infrastrukture</a:t>
            </a:r>
            <a:r>
              <a:rPr lang="en-US" dirty="0"/>
              <a:t> </a:t>
            </a:r>
            <a:r>
              <a:rPr lang="en-US" dirty="0" err="1"/>
              <a:t>i</a:t>
            </a:r>
            <a:r>
              <a:rPr lang="en-US" dirty="0"/>
              <a:t> </a:t>
            </a:r>
            <a:r>
              <a:rPr lang="en-US" dirty="0" err="1"/>
              <a:t>gužve</a:t>
            </a:r>
            <a:r>
              <a:rPr lang="en-US" dirty="0"/>
              <a:t>.</a:t>
            </a:r>
          </a:p>
          <a:p>
            <a:r>
              <a:rPr lang="en-US" dirty="0" err="1"/>
              <a:t>Glavni</a:t>
            </a:r>
            <a:r>
              <a:rPr lang="en-US" dirty="0"/>
              <a:t> </a:t>
            </a:r>
            <a:r>
              <a:rPr lang="en-US" dirty="0" err="1"/>
              <a:t>domaćin</a:t>
            </a:r>
            <a:r>
              <a:rPr lang="en-US" dirty="0"/>
              <a:t>: </a:t>
            </a:r>
          </a:p>
          <a:p>
            <a:pPr marL="0" indent="0">
              <a:buNone/>
            </a:pPr>
            <a:r>
              <a:rPr lang="sr-Latn-RS" dirty="0" smtClean="0"/>
              <a:t>	</a:t>
            </a:r>
          </a:p>
          <a:p>
            <a:pPr marL="0" indent="0">
              <a:buNone/>
            </a:pPr>
            <a:endParaRPr lang="sr-Latn-RS" dirty="0" smtClean="0"/>
          </a:p>
          <a:p>
            <a:pPr marL="0" indent="0">
              <a:buNone/>
            </a:pPr>
            <a:r>
              <a:rPr lang="hu-HU" i="1" dirty="0" smtClean="0"/>
              <a:t>            </a:t>
            </a:r>
            <a:r>
              <a:rPr lang="en-US" i="1" dirty="0" err="1" smtClean="0"/>
              <a:t>kopepod</a:t>
            </a:r>
            <a:r>
              <a:rPr lang="en-US" dirty="0" smtClean="0"/>
              <a:t> </a:t>
            </a:r>
            <a:r>
              <a:rPr lang="en-US" dirty="0"/>
              <a:t>(zooplankton). </a:t>
            </a:r>
          </a:p>
          <a:p>
            <a:r>
              <a:rPr lang="en-US" dirty="0" err="1" smtClean="0"/>
              <a:t>Toplije</a:t>
            </a:r>
            <a:r>
              <a:rPr lang="en-US" dirty="0" smtClean="0"/>
              <a:t> </a:t>
            </a:r>
            <a:r>
              <a:rPr lang="en-US" dirty="0" err="1"/>
              <a:t>vode</a:t>
            </a:r>
            <a:r>
              <a:rPr lang="en-US" dirty="0"/>
              <a:t> </a:t>
            </a:r>
            <a:r>
              <a:rPr lang="en-US" dirty="0" err="1"/>
              <a:t>bogate</a:t>
            </a:r>
            <a:r>
              <a:rPr lang="en-US" dirty="0"/>
              <a:t> </a:t>
            </a:r>
            <a:r>
              <a:rPr lang="en-US" dirty="0" err="1"/>
              <a:t>hranljivim</a:t>
            </a:r>
            <a:r>
              <a:rPr lang="en-US" dirty="0"/>
              <a:t> </a:t>
            </a:r>
            <a:r>
              <a:rPr lang="en-US" dirty="0" err="1"/>
              <a:t>materijama</a:t>
            </a:r>
            <a:r>
              <a:rPr lang="en-US" dirty="0"/>
              <a:t> </a:t>
            </a:r>
            <a:r>
              <a:rPr lang="en-US" dirty="0" err="1"/>
              <a:t>podržavaju</a:t>
            </a:r>
            <a:r>
              <a:rPr lang="en-US" dirty="0"/>
              <a:t> </a:t>
            </a:r>
            <a:r>
              <a:rPr lang="en-US" dirty="0" err="1"/>
              <a:t>naprednu</a:t>
            </a:r>
            <a:r>
              <a:rPr lang="en-US" dirty="0"/>
              <a:t> </a:t>
            </a:r>
            <a:r>
              <a:rPr lang="en-US" dirty="0" err="1" smtClean="0"/>
              <a:t>populaciju</a:t>
            </a:r>
            <a:r>
              <a:rPr lang="hu-HU" dirty="0" smtClean="0"/>
              <a:t> </a:t>
            </a:r>
            <a:r>
              <a:rPr lang="en-US" dirty="0" err="1" smtClean="0"/>
              <a:t>fitoplanktona</a:t>
            </a:r>
            <a:r>
              <a:rPr lang="en-US" dirty="0"/>
              <a:t>, </a:t>
            </a:r>
            <a:r>
              <a:rPr lang="en-US" dirty="0" err="1"/>
              <a:t>što</a:t>
            </a:r>
            <a:r>
              <a:rPr lang="en-US" dirty="0"/>
              <a:t> </a:t>
            </a:r>
            <a:r>
              <a:rPr lang="en-US" dirty="0" err="1"/>
              <a:t>posledično</a:t>
            </a:r>
            <a:r>
              <a:rPr lang="en-US" dirty="0"/>
              <a:t> </a:t>
            </a:r>
            <a:r>
              <a:rPr lang="en-US" dirty="0" err="1"/>
              <a:t>dovodi</a:t>
            </a:r>
            <a:r>
              <a:rPr lang="en-US" dirty="0"/>
              <a:t> do </a:t>
            </a:r>
            <a:r>
              <a:rPr lang="en-US" dirty="0" err="1"/>
              <a:t>cvetanja</a:t>
            </a:r>
            <a:r>
              <a:rPr lang="en-US" dirty="0"/>
              <a:t> </a:t>
            </a:r>
            <a:r>
              <a:rPr lang="en-US" dirty="0" err="1"/>
              <a:t>zooplanktona</a:t>
            </a:r>
            <a:r>
              <a:rPr lang="en-US" dirty="0"/>
              <a:t>. </a:t>
            </a:r>
          </a:p>
          <a:p>
            <a:r>
              <a:rPr lang="en-US" dirty="0" err="1"/>
              <a:t>Nikada</a:t>
            </a:r>
            <a:r>
              <a:rPr lang="en-US" dirty="0"/>
              <a:t> se ne </a:t>
            </a:r>
            <a:r>
              <a:rPr lang="en-US" dirty="0" err="1"/>
              <a:t>može</a:t>
            </a:r>
            <a:r>
              <a:rPr lang="en-US" dirty="0"/>
              <a:t> </a:t>
            </a:r>
            <a:r>
              <a:rPr lang="en-US" dirty="0" err="1"/>
              <a:t>iskoreniti</a:t>
            </a:r>
            <a:r>
              <a:rPr lang="en-US" dirty="0"/>
              <a:t>, </a:t>
            </a:r>
            <a:r>
              <a:rPr lang="en-US" dirty="0" err="1"/>
              <a:t>jer</a:t>
            </a:r>
            <a:r>
              <a:rPr lang="en-US" dirty="0"/>
              <a:t> je </a:t>
            </a:r>
            <a:r>
              <a:rPr lang="en-US" dirty="0" err="1"/>
              <a:t>domaćin</a:t>
            </a:r>
            <a:r>
              <a:rPr lang="en-US" dirty="0"/>
              <a:t> </a:t>
            </a:r>
            <a:r>
              <a:rPr lang="en-US" dirty="0" err="1"/>
              <a:t>sastavni</a:t>
            </a:r>
            <a:r>
              <a:rPr lang="en-US" dirty="0"/>
              <a:t> </a:t>
            </a:r>
            <a:r>
              <a:rPr lang="en-US" dirty="0" err="1"/>
              <a:t>deo</a:t>
            </a:r>
            <a:r>
              <a:rPr lang="en-US" dirty="0"/>
              <a:t> </a:t>
            </a:r>
            <a:r>
              <a:rPr lang="en-US" dirty="0" err="1"/>
              <a:t>životne</a:t>
            </a:r>
            <a:r>
              <a:rPr lang="en-US" dirty="0"/>
              <a:t> </a:t>
            </a:r>
            <a:r>
              <a:rPr lang="en-US" dirty="0" err="1"/>
              <a:t>sredine</a:t>
            </a:r>
            <a:r>
              <a:rPr lang="en-US"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751" y="1835291"/>
            <a:ext cx="3723844" cy="2478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6647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707D111-25D7-86AA-8261-7115DB424C43}"/>
              </a:ext>
            </a:extLst>
          </p:cNvPr>
          <p:cNvSpPr>
            <a:spLocks noGrp="1"/>
          </p:cNvSpPr>
          <p:nvPr>
            <p:ph type="title"/>
          </p:nvPr>
        </p:nvSpPr>
        <p:spPr>
          <a:xfrm>
            <a:off x="163751" y="153009"/>
            <a:ext cx="11896826" cy="1110351"/>
          </a:xfrm>
        </p:spPr>
        <p:txBody>
          <a:bodyPr rtlCol="0">
            <a:normAutofit/>
          </a:bodyPr>
          <a:lstStyle/>
          <a:p>
            <a:pPr>
              <a:lnSpc>
                <a:spcPct val="110000"/>
              </a:lnSpc>
            </a:pPr>
            <a:r>
              <a:rPr lang="en-US" sz="2900" b="1" dirty="0" err="1">
                <a:cs typeface="Calibri"/>
              </a:rPr>
              <a:t>Temperatura</a:t>
            </a:r>
            <a:r>
              <a:rPr lang="en-US" sz="2900" b="1" dirty="0">
                <a:cs typeface="Calibri"/>
              </a:rPr>
              <a:t> </a:t>
            </a:r>
            <a:r>
              <a:rPr lang="en-US" sz="2900" b="1" dirty="0" err="1">
                <a:cs typeface="Calibri"/>
              </a:rPr>
              <a:t>površine</a:t>
            </a:r>
            <a:r>
              <a:rPr lang="en-US" sz="2900" b="1" dirty="0">
                <a:cs typeface="Calibri"/>
              </a:rPr>
              <a:t> mora (TPM) </a:t>
            </a:r>
            <a:r>
              <a:rPr lang="en-US" sz="2900" b="1" dirty="0" err="1">
                <a:cs typeface="Calibri"/>
              </a:rPr>
              <a:t>zatvorenih</a:t>
            </a:r>
            <a:r>
              <a:rPr lang="en-US" sz="2900" b="1" dirty="0">
                <a:cs typeface="Calibri"/>
              </a:rPr>
              <a:t> </a:t>
            </a:r>
            <a:r>
              <a:rPr lang="en-US" sz="2900" b="1" dirty="0" err="1">
                <a:cs typeface="Calibri"/>
              </a:rPr>
              <a:t>tela</a:t>
            </a:r>
            <a:r>
              <a:rPr lang="en-US" sz="2900" b="1" dirty="0">
                <a:cs typeface="Calibri"/>
              </a:rPr>
              <a:t> </a:t>
            </a:r>
            <a:r>
              <a:rPr lang="en-US" sz="2900" b="1" dirty="0" err="1">
                <a:cs typeface="Calibri"/>
              </a:rPr>
              <a:t>vode</a:t>
            </a:r>
            <a:r>
              <a:rPr lang="en-US" sz="2900" b="1" dirty="0">
                <a:cs typeface="Calibri"/>
              </a:rPr>
              <a:t> </a:t>
            </a:r>
            <a:r>
              <a:rPr lang="en-US" sz="2900" b="1" dirty="0" err="1">
                <a:cs typeface="Calibri"/>
              </a:rPr>
              <a:t>i</a:t>
            </a:r>
            <a:r>
              <a:rPr lang="en-US" sz="2900" b="1" dirty="0">
                <a:cs typeface="Calibri"/>
              </a:rPr>
              <a:t> </a:t>
            </a:r>
            <a:r>
              <a:rPr lang="en-US" sz="2900" b="1" dirty="0" err="1">
                <a:cs typeface="Calibri"/>
              </a:rPr>
              <a:t>ušća</a:t>
            </a:r>
            <a:r>
              <a:rPr lang="en-US" sz="2900" b="1" dirty="0">
                <a:cs typeface="Calibri"/>
              </a:rPr>
              <a:t> se </a:t>
            </a:r>
            <a:r>
              <a:rPr lang="en-US" sz="2900" b="1" dirty="0" err="1">
                <a:cs typeface="Calibri"/>
              </a:rPr>
              <a:t>brže</a:t>
            </a:r>
            <a:r>
              <a:rPr lang="en-US" sz="2900" b="1" dirty="0">
                <a:cs typeface="Calibri"/>
              </a:rPr>
              <a:t> </a:t>
            </a:r>
            <a:r>
              <a:rPr lang="en-US" sz="2900" b="1" dirty="0" err="1">
                <a:cs typeface="Calibri"/>
              </a:rPr>
              <a:t>povećala</a:t>
            </a:r>
            <a:r>
              <a:rPr lang="en-US" sz="2900" b="1" dirty="0">
                <a:cs typeface="Calibri"/>
              </a:rPr>
              <a:t> </a:t>
            </a:r>
            <a:r>
              <a:rPr lang="en-US" sz="2900" b="1" dirty="0" err="1">
                <a:cs typeface="Calibri"/>
              </a:rPr>
              <a:t>kao</a:t>
            </a:r>
            <a:r>
              <a:rPr lang="en-US" sz="2900" b="1" dirty="0">
                <a:cs typeface="Calibri"/>
              </a:rPr>
              <a:t> </a:t>
            </a:r>
            <a:r>
              <a:rPr lang="en-US" sz="2900" b="1" dirty="0" err="1">
                <a:cs typeface="Calibri"/>
              </a:rPr>
              <a:t>rezultat</a:t>
            </a:r>
            <a:r>
              <a:rPr lang="en-US" sz="2900" b="1" dirty="0">
                <a:cs typeface="Calibri"/>
              </a:rPr>
              <a:t> </a:t>
            </a:r>
            <a:r>
              <a:rPr lang="en-US" sz="2900" b="1" dirty="0" err="1">
                <a:cs typeface="Calibri"/>
              </a:rPr>
              <a:t>klimatskih</a:t>
            </a:r>
            <a:r>
              <a:rPr lang="en-US" sz="2900" b="1" dirty="0">
                <a:cs typeface="Calibri"/>
              </a:rPr>
              <a:t> </a:t>
            </a:r>
            <a:r>
              <a:rPr lang="en-US" sz="2900" b="1" dirty="0" err="1">
                <a:cs typeface="Calibri"/>
              </a:rPr>
              <a:t>promena</a:t>
            </a:r>
            <a:r>
              <a:rPr lang="en-US" sz="2900" b="1" dirty="0">
                <a:cs typeface="Calibri"/>
              </a:rPr>
              <a:t> </a:t>
            </a:r>
            <a:r>
              <a:rPr lang="en-US" sz="2900" b="1" dirty="0" err="1">
                <a:cs typeface="Calibri"/>
              </a:rPr>
              <a:t>nego</a:t>
            </a:r>
            <a:r>
              <a:rPr lang="en-US" sz="2900" b="1" dirty="0">
                <a:cs typeface="Calibri"/>
              </a:rPr>
              <a:t> u </a:t>
            </a:r>
            <a:r>
              <a:rPr lang="en-US" sz="2900" b="1" dirty="0" err="1">
                <a:cs typeface="Calibri"/>
              </a:rPr>
              <a:t>okeanima</a:t>
            </a:r>
            <a:endParaRPr lang="hu-HU" b="1" dirty="0" err="1">
              <a:cs typeface="Calibri"/>
            </a:endParaRPr>
          </a:p>
        </p:txBody>
      </p:sp>
      <p:sp>
        <p:nvSpPr>
          <p:cNvPr id="3" name="Tartalom helye 2">
            <a:extLst>
              <a:ext uri="{FF2B5EF4-FFF2-40B4-BE49-F238E27FC236}">
                <a16:creationId xmlns:a16="http://schemas.microsoft.com/office/drawing/2014/main" id="{764BE21F-DB66-CCF1-1A60-286E06E0AC4E}"/>
              </a:ext>
            </a:extLst>
          </p:cNvPr>
          <p:cNvSpPr>
            <a:spLocks noGrp="1"/>
          </p:cNvSpPr>
          <p:nvPr>
            <p:ph idx="1"/>
          </p:nvPr>
        </p:nvSpPr>
        <p:spPr>
          <a:xfrm>
            <a:off x="586596" y="1742536"/>
            <a:ext cx="11318705" cy="4608772"/>
          </a:xfrm>
        </p:spPr>
        <p:txBody>
          <a:bodyPr vert="horz" lIns="91440" tIns="45720" rIns="91440" bIns="45720" rtlCol="0" anchor="t">
            <a:normAutofit/>
          </a:bodyPr>
          <a:lstStyle/>
          <a:p>
            <a:pPr algn="just">
              <a:spcAft>
                <a:spcPts val="1500"/>
              </a:spcAft>
            </a:pPr>
            <a:r>
              <a:rPr lang="en-US" sz="2100" dirty="0" err="1">
                <a:ea typeface="+mn-lt"/>
                <a:cs typeface="+mn-lt"/>
              </a:rPr>
              <a:t>Povišeni</a:t>
            </a:r>
            <a:r>
              <a:rPr lang="en-US" sz="2100" dirty="0">
                <a:ea typeface="+mn-lt"/>
                <a:cs typeface="+mn-lt"/>
              </a:rPr>
              <a:t> TPM u </a:t>
            </a:r>
            <a:r>
              <a:rPr lang="en-US" sz="2100" dirty="0" err="1" smtClean="0">
                <a:ea typeface="+mn-lt"/>
                <a:cs typeface="+mn-lt"/>
              </a:rPr>
              <a:t>slankastoj</a:t>
            </a:r>
            <a:r>
              <a:rPr lang="en-US" sz="2100" dirty="0" smtClean="0">
                <a:ea typeface="+mn-lt"/>
                <a:cs typeface="+mn-lt"/>
              </a:rPr>
              <a:t> </a:t>
            </a:r>
            <a:r>
              <a:rPr lang="en-US" sz="2100" dirty="0" err="1">
                <a:ea typeface="+mn-lt"/>
                <a:cs typeface="+mn-lt"/>
              </a:rPr>
              <a:t>vodi</a:t>
            </a:r>
            <a:r>
              <a:rPr lang="en-US" sz="2100" dirty="0">
                <a:ea typeface="+mn-lt"/>
                <a:cs typeface="+mn-lt"/>
              </a:rPr>
              <a:t> </a:t>
            </a:r>
            <a:r>
              <a:rPr lang="en-US" sz="2100" dirty="0" err="1">
                <a:ea typeface="+mn-lt"/>
                <a:cs typeface="+mn-lt"/>
              </a:rPr>
              <a:t>pruža</a:t>
            </a:r>
            <a:r>
              <a:rPr lang="en-US" sz="2100" dirty="0">
                <a:ea typeface="+mn-lt"/>
                <a:cs typeface="+mn-lt"/>
              </a:rPr>
              <a:t> </a:t>
            </a:r>
            <a:r>
              <a:rPr lang="en-US" sz="2100" dirty="0" err="1">
                <a:ea typeface="+mn-lt"/>
                <a:cs typeface="+mn-lt"/>
              </a:rPr>
              <a:t>idealne</a:t>
            </a:r>
            <a:r>
              <a:rPr lang="en-US" sz="2100" dirty="0">
                <a:ea typeface="+mn-lt"/>
                <a:cs typeface="+mn-lt"/>
              </a:rPr>
              <a:t> </a:t>
            </a:r>
            <a:r>
              <a:rPr lang="en-US" sz="2100" dirty="0" err="1">
                <a:ea typeface="+mn-lt"/>
                <a:cs typeface="+mn-lt"/>
              </a:rPr>
              <a:t>uslove</a:t>
            </a:r>
            <a:r>
              <a:rPr lang="en-US" sz="2100" dirty="0">
                <a:ea typeface="+mn-lt"/>
                <a:cs typeface="+mn-lt"/>
              </a:rPr>
              <a:t> </a:t>
            </a:r>
            <a:r>
              <a:rPr lang="en-US" sz="2100" dirty="0" err="1">
                <a:ea typeface="+mn-lt"/>
                <a:cs typeface="+mn-lt"/>
              </a:rPr>
              <a:t>za</a:t>
            </a:r>
            <a:r>
              <a:rPr lang="en-US" sz="2100" dirty="0">
                <a:ea typeface="+mn-lt"/>
                <a:cs typeface="+mn-lt"/>
              </a:rPr>
              <a:t> </a:t>
            </a:r>
            <a:r>
              <a:rPr lang="en-US" sz="2100" dirty="0" err="1">
                <a:ea typeface="+mn-lt"/>
                <a:cs typeface="+mn-lt"/>
              </a:rPr>
              <a:t>rast</a:t>
            </a:r>
            <a:r>
              <a:rPr lang="en-US" sz="2100" dirty="0">
                <a:ea typeface="+mn-lt"/>
                <a:cs typeface="+mn-lt"/>
              </a:rPr>
              <a:t> </a:t>
            </a:r>
            <a:r>
              <a:rPr lang="en-US" sz="2100" i="1" dirty="0">
                <a:ea typeface="+mn-lt"/>
                <a:cs typeface="+mn-lt"/>
              </a:rPr>
              <a:t>Vibrio</a:t>
            </a:r>
            <a:r>
              <a:rPr lang="en-US" sz="2100" dirty="0">
                <a:ea typeface="+mn-lt"/>
                <a:cs typeface="+mn-lt"/>
              </a:rPr>
              <a:t> </a:t>
            </a:r>
            <a:r>
              <a:rPr lang="en-US" sz="2100" dirty="0" err="1">
                <a:ea typeface="+mn-lt"/>
                <a:cs typeface="+mn-lt"/>
              </a:rPr>
              <a:t>vrsta</a:t>
            </a:r>
            <a:r>
              <a:rPr lang="en-US" sz="2100" dirty="0">
                <a:ea typeface="+mn-lt"/>
                <a:cs typeface="+mn-lt"/>
              </a:rPr>
              <a:t> </a:t>
            </a:r>
          </a:p>
          <a:p>
            <a:pPr algn="just">
              <a:spcAft>
                <a:spcPts val="1500"/>
              </a:spcAft>
            </a:pPr>
            <a:r>
              <a:rPr lang="en-US" sz="2100" dirty="0" err="1">
                <a:ea typeface="+mn-lt"/>
                <a:cs typeface="+mn-lt"/>
              </a:rPr>
              <a:t>Ovi</a:t>
            </a:r>
            <a:r>
              <a:rPr lang="en-US" sz="2100" dirty="0">
                <a:ea typeface="+mn-lt"/>
                <a:cs typeface="+mn-lt"/>
              </a:rPr>
              <a:t> </a:t>
            </a:r>
            <a:r>
              <a:rPr lang="en-US" sz="2100" dirty="0" err="1">
                <a:ea typeface="+mn-lt"/>
                <a:cs typeface="+mn-lt"/>
              </a:rPr>
              <a:t>uslovi</a:t>
            </a:r>
            <a:r>
              <a:rPr lang="en-US" sz="2100" dirty="0">
                <a:ea typeface="+mn-lt"/>
                <a:cs typeface="+mn-lt"/>
              </a:rPr>
              <a:t> se </a:t>
            </a:r>
            <a:r>
              <a:rPr lang="en-US" sz="2100" dirty="0" err="1">
                <a:ea typeface="+mn-lt"/>
                <a:cs typeface="+mn-lt"/>
              </a:rPr>
              <a:t>mogu</a:t>
            </a:r>
            <a:r>
              <a:rPr lang="en-US" sz="2100" dirty="0">
                <a:ea typeface="+mn-lt"/>
                <a:cs typeface="+mn-lt"/>
              </a:rPr>
              <a:t> </a:t>
            </a:r>
            <a:r>
              <a:rPr lang="en-US" sz="2100" dirty="0" err="1">
                <a:ea typeface="+mn-lt"/>
                <a:cs typeface="+mn-lt"/>
              </a:rPr>
              <a:t>naći</a:t>
            </a:r>
            <a:r>
              <a:rPr lang="en-US" sz="2100" dirty="0">
                <a:ea typeface="+mn-lt"/>
                <a:cs typeface="+mn-lt"/>
              </a:rPr>
              <a:t> </a:t>
            </a:r>
            <a:r>
              <a:rPr lang="en-US" sz="2100" dirty="0" err="1">
                <a:ea typeface="+mn-lt"/>
                <a:cs typeface="+mn-lt"/>
              </a:rPr>
              <a:t>tokom</a:t>
            </a:r>
            <a:r>
              <a:rPr lang="en-US" sz="2100" dirty="0">
                <a:ea typeface="+mn-lt"/>
                <a:cs typeface="+mn-lt"/>
              </a:rPr>
              <a:t> </a:t>
            </a:r>
            <a:r>
              <a:rPr lang="en-US" sz="2100" dirty="0" err="1">
                <a:ea typeface="+mn-lt"/>
                <a:cs typeface="+mn-lt"/>
              </a:rPr>
              <a:t>letnjih</a:t>
            </a:r>
            <a:r>
              <a:rPr lang="en-US" sz="2100" dirty="0">
                <a:ea typeface="+mn-lt"/>
                <a:cs typeface="+mn-lt"/>
              </a:rPr>
              <a:t> </a:t>
            </a:r>
            <a:r>
              <a:rPr lang="en-US" sz="2100" dirty="0" err="1">
                <a:ea typeface="+mn-lt"/>
                <a:cs typeface="+mn-lt"/>
              </a:rPr>
              <a:t>meseci</a:t>
            </a:r>
            <a:r>
              <a:rPr lang="en-US" sz="2100" dirty="0">
                <a:ea typeface="+mn-lt"/>
                <a:cs typeface="+mn-lt"/>
              </a:rPr>
              <a:t> u </a:t>
            </a:r>
            <a:r>
              <a:rPr lang="en-US" sz="2100" dirty="0" err="1">
                <a:ea typeface="+mn-lt"/>
                <a:cs typeface="+mn-lt"/>
              </a:rPr>
              <a:t>oblastima</a:t>
            </a:r>
            <a:r>
              <a:rPr lang="en-US" sz="2100" dirty="0">
                <a:ea typeface="+mn-lt"/>
                <a:cs typeface="+mn-lt"/>
              </a:rPr>
              <a:t> </a:t>
            </a:r>
            <a:r>
              <a:rPr lang="en-US" sz="2100" dirty="0" err="1">
                <a:ea typeface="+mn-lt"/>
                <a:cs typeface="+mn-lt"/>
              </a:rPr>
              <a:t>vode</a:t>
            </a:r>
            <a:r>
              <a:rPr lang="en-US" sz="2100" dirty="0">
                <a:ea typeface="+mn-lt"/>
                <a:cs typeface="+mn-lt"/>
              </a:rPr>
              <a:t> </a:t>
            </a:r>
            <a:r>
              <a:rPr lang="en-US" sz="2100" dirty="0" err="1">
                <a:ea typeface="+mn-lt"/>
                <a:cs typeface="+mn-lt"/>
              </a:rPr>
              <a:t>sa</a:t>
            </a:r>
            <a:r>
              <a:rPr lang="en-US" sz="2100" dirty="0">
                <a:ea typeface="+mn-lt"/>
                <a:cs typeface="+mn-lt"/>
              </a:rPr>
              <a:t> </a:t>
            </a:r>
            <a:r>
              <a:rPr lang="en-US" sz="2100" dirty="0" err="1">
                <a:ea typeface="+mn-lt"/>
                <a:cs typeface="+mn-lt"/>
              </a:rPr>
              <a:t>umerenim</a:t>
            </a:r>
            <a:r>
              <a:rPr lang="en-US" sz="2100" dirty="0">
                <a:ea typeface="+mn-lt"/>
                <a:cs typeface="+mn-lt"/>
              </a:rPr>
              <a:t> </a:t>
            </a:r>
            <a:r>
              <a:rPr lang="en-US" sz="2100" dirty="0" err="1">
                <a:ea typeface="+mn-lt"/>
                <a:cs typeface="+mn-lt"/>
              </a:rPr>
              <a:t>salinitetom</a:t>
            </a:r>
            <a:r>
              <a:rPr lang="en-US" sz="2100" dirty="0">
                <a:ea typeface="+mn-lt"/>
                <a:cs typeface="+mn-lt"/>
              </a:rPr>
              <a:t> </a:t>
            </a:r>
            <a:r>
              <a:rPr lang="en-US" sz="2100" dirty="0" err="1">
                <a:ea typeface="+mn-lt"/>
                <a:cs typeface="+mn-lt"/>
              </a:rPr>
              <a:t>kao</a:t>
            </a:r>
            <a:r>
              <a:rPr lang="en-US" sz="2100" dirty="0">
                <a:ea typeface="+mn-lt"/>
                <a:cs typeface="+mn-lt"/>
              </a:rPr>
              <a:t> </a:t>
            </a:r>
            <a:r>
              <a:rPr lang="en-US" sz="2100" dirty="0" err="1">
                <a:ea typeface="+mn-lt"/>
                <a:cs typeface="+mn-lt"/>
              </a:rPr>
              <a:t>što</a:t>
            </a:r>
            <a:r>
              <a:rPr lang="en-US" sz="2100" dirty="0">
                <a:ea typeface="+mn-lt"/>
                <a:cs typeface="+mn-lt"/>
              </a:rPr>
              <a:t> </a:t>
            </a:r>
            <a:r>
              <a:rPr lang="en-US" sz="2100" dirty="0" err="1">
                <a:ea typeface="+mn-lt"/>
                <a:cs typeface="+mn-lt"/>
              </a:rPr>
              <a:t>su</a:t>
            </a:r>
            <a:r>
              <a:rPr lang="en-US" sz="2100" dirty="0">
                <a:ea typeface="+mn-lt"/>
                <a:cs typeface="+mn-lt"/>
              </a:rPr>
              <a:t> </a:t>
            </a:r>
            <a:r>
              <a:rPr lang="en-US" sz="2100" dirty="0" err="1">
                <a:ea typeface="+mn-lt"/>
                <a:cs typeface="+mn-lt"/>
              </a:rPr>
              <a:t>Baltičko</a:t>
            </a:r>
            <a:r>
              <a:rPr lang="en-US" sz="2100" dirty="0">
                <a:ea typeface="+mn-lt"/>
                <a:cs typeface="+mn-lt"/>
              </a:rPr>
              <a:t> more </a:t>
            </a:r>
            <a:r>
              <a:rPr lang="en-US" sz="2100" dirty="0" err="1">
                <a:ea typeface="+mn-lt"/>
                <a:cs typeface="+mn-lt"/>
              </a:rPr>
              <a:t>ili</a:t>
            </a:r>
            <a:r>
              <a:rPr lang="en-US" sz="2100" dirty="0">
                <a:ea typeface="+mn-lt"/>
                <a:cs typeface="+mn-lt"/>
              </a:rPr>
              <a:t> </a:t>
            </a:r>
            <a:r>
              <a:rPr lang="en-US" sz="2100" dirty="0" err="1">
                <a:ea typeface="+mn-lt"/>
                <a:cs typeface="+mn-lt"/>
              </a:rPr>
              <a:t>Istočno</a:t>
            </a:r>
            <a:r>
              <a:rPr lang="en-US" sz="2100" dirty="0">
                <a:ea typeface="+mn-lt"/>
                <a:cs typeface="+mn-lt"/>
              </a:rPr>
              <a:t> </a:t>
            </a:r>
            <a:r>
              <a:rPr lang="en-US" sz="2100" dirty="0" err="1">
                <a:ea typeface="+mn-lt"/>
                <a:cs typeface="+mn-lt"/>
              </a:rPr>
              <a:t>kinesko</a:t>
            </a:r>
            <a:r>
              <a:rPr lang="en-US" sz="2100" dirty="0">
                <a:ea typeface="+mn-lt"/>
                <a:cs typeface="+mn-lt"/>
              </a:rPr>
              <a:t> more </a:t>
            </a:r>
            <a:r>
              <a:rPr lang="en-US" sz="2100" dirty="0" err="1">
                <a:ea typeface="+mn-lt"/>
                <a:cs typeface="+mn-lt"/>
              </a:rPr>
              <a:t>oko</a:t>
            </a:r>
            <a:r>
              <a:rPr lang="en-US" sz="2100" dirty="0">
                <a:ea typeface="+mn-lt"/>
                <a:cs typeface="+mn-lt"/>
              </a:rPr>
              <a:t> </a:t>
            </a:r>
            <a:r>
              <a:rPr lang="en-US" sz="2100" dirty="0" err="1">
                <a:ea typeface="+mn-lt"/>
                <a:cs typeface="+mn-lt"/>
              </a:rPr>
              <a:t>Šangaja</a:t>
            </a:r>
            <a:r>
              <a:rPr lang="en-US" sz="2100" dirty="0">
                <a:ea typeface="+mn-lt"/>
                <a:cs typeface="+mn-lt"/>
              </a:rPr>
              <a:t>. </a:t>
            </a:r>
          </a:p>
          <a:p>
            <a:pPr algn="just">
              <a:spcAft>
                <a:spcPts val="1500"/>
              </a:spcAft>
            </a:pPr>
            <a:r>
              <a:rPr lang="en-US" sz="2100" dirty="0">
                <a:ea typeface="+mn-lt"/>
                <a:cs typeface="+mn-lt"/>
              </a:rPr>
              <a:t>Na primer, </a:t>
            </a:r>
            <a:r>
              <a:rPr lang="en-US" sz="2100" dirty="0" err="1">
                <a:ea typeface="+mn-lt"/>
                <a:cs typeface="+mn-lt"/>
              </a:rPr>
              <a:t>utvrđeno</a:t>
            </a:r>
            <a:r>
              <a:rPr lang="en-US" sz="2100" dirty="0">
                <a:ea typeface="+mn-lt"/>
                <a:cs typeface="+mn-lt"/>
              </a:rPr>
              <a:t> je da se </a:t>
            </a:r>
            <a:r>
              <a:rPr lang="en-US" sz="2100" dirty="0" err="1">
                <a:ea typeface="+mn-lt"/>
                <a:cs typeface="+mn-lt"/>
              </a:rPr>
              <a:t>broj</a:t>
            </a:r>
            <a:r>
              <a:rPr lang="en-US" sz="2100" dirty="0">
                <a:ea typeface="+mn-lt"/>
                <a:cs typeface="+mn-lt"/>
              </a:rPr>
              <a:t> </a:t>
            </a:r>
            <a:r>
              <a:rPr lang="en-US" sz="2100" dirty="0" err="1">
                <a:ea typeface="+mn-lt"/>
                <a:cs typeface="+mn-lt"/>
              </a:rPr>
              <a:t>slučajeva</a:t>
            </a:r>
            <a:r>
              <a:rPr lang="en-US" sz="2100" dirty="0">
                <a:ea typeface="+mn-lt"/>
                <a:cs typeface="+mn-lt"/>
              </a:rPr>
              <a:t> </a:t>
            </a:r>
            <a:r>
              <a:rPr lang="en-US" sz="2100" i="1" dirty="0">
                <a:ea typeface="+mn-lt"/>
                <a:cs typeface="+mn-lt"/>
              </a:rPr>
              <a:t>Vibrio</a:t>
            </a:r>
            <a:r>
              <a:rPr lang="en-US" sz="2100" dirty="0">
                <a:ea typeface="+mn-lt"/>
                <a:cs typeface="+mn-lt"/>
              </a:rPr>
              <a:t> </a:t>
            </a:r>
            <a:r>
              <a:rPr lang="en-US" sz="2100" dirty="0" err="1">
                <a:ea typeface="+mn-lt"/>
                <a:cs typeface="+mn-lt"/>
              </a:rPr>
              <a:t>oko</a:t>
            </a:r>
            <a:r>
              <a:rPr lang="en-US" sz="2100" dirty="0">
                <a:ea typeface="+mn-lt"/>
                <a:cs typeface="+mn-lt"/>
              </a:rPr>
              <a:t> </a:t>
            </a:r>
            <a:r>
              <a:rPr lang="en-US" sz="2100" dirty="0" err="1">
                <a:ea typeface="+mn-lt"/>
                <a:cs typeface="+mn-lt"/>
              </a:rPr>
              <a:t>Baltičkog</a:t>
            </a:r>
            <a:r>
              <a:rPr lang="en-US" sz="2100" dirty="0">
                <a:ea typeface="+mn-lt"/>
                <a:cs typeface="+mn-lt"/>
              </a:rPr>
              <a:t> mora </a:t>
            </a:r>
            <a:r>
              <a:rPr lang="en-US" sz="2100" dirty="0" err="1">
                <a:ea typeface="+mn-lt"/>
                <a:cs typeface="+mn-lt"/>
              </a:rPr>
              <a:t>povećava</a:t>
            </a:r>
            <a:r>
              <a:rPr lang="en-US" sz="2100" dirty="0">
                <a:ea typeface="+mn-lt"/>
                <a:cs typeface="+mn-lt"/>
              </a:rPr>
              <a:t> u </a:t>
            </a:r>
            <a:r>
              <a:rPr lang="en-US" sz="2100" dirty="0" err="1">
                <a:ea typeface="+mn-lt"/>
                <a:cs typeface="+mn-lt"/>
              </a:rPr>
              <a:t>skladu</a:t>
            </a:r>
            <a:r>
              <a:rPr lang="en-US" sz="2100" dirty="0">
                <a:ea typeface="+mn-lt"/>
                <a:cs typeface="+mn-lt"/>
              </a:rPr>
              <a:t> </a:t>
            </a:r>
            <a:r>
              <a:rPr lang="en-US" sz="2100" dirty="0" err="1">
                <a:ea typeface="+mn-lt"/>
                <a:cs typeface="+mn-lt"/>
              </a:rPr>
              <a:t>sa</a:t>
            </a:r>
            <a:r>
              <a:rPr lang="en-US" sz="2100" dirty="0">
                <a:ea typeface="+mn-lt"/>
                <a:cs typeface="+mn-lt"/>
              </a:rPr>
              <a:t> </a:t>
            </a:r>
            <a:r>
              <a:rPr lang="en-US" sz="2100" dirty="0" err="1">
                <a:ea typeface="+mn-lt"/>
                <a:cs typeface="+mn-lt"/>
              </a:rPr>
              <a:t>porastom</a:t>
            </a:r>
            <a:r>
              <a:rPr lang="en-US" sz="2100" dirty="0">
                <a:ea typeface="+mn-lt"/>
                <a:cs typeface="+mn-lt"/>
              </a:rPr>
              <a:t> TPM </a:t>
            </a:r>
            <a:r>
              <a:rPr lang="en-US" sz="2100" dirty="0" err="1">
                <a:ea typeface="+mn-lt"/>
                <a:cs typeface="+mn-lt"/>
              </a:rPr>
              <a:t>tokom</a:t>
            </a:r>
            <a:r>
              <a:rPr lang="en-US" sz="2100" dirty="0">
                <a:ea typeface="+mn-lt"/>
                <a:cs typeface="+mn-lt"/>
              </a:rPr>
              <a:t> </a:t>
            </a:r>
            <a:r>
              <a:rPr lang="en-US" sz="2100" dirty="0" err="1">
                <a:ea typeface="+mn-lt"/>
                <a:cs typeface="+mn-lt"/>
              </a:rPr>
              <a:t>leta</a:t>
            </a:r>
            <a:r>
              <a:rPr lang="en-US" sz="2100" dirty="0">
                <a:ea typeface="+mn-lt"/>
                <a:cs typeface="+mn-lt"/>
              </a:rPr>
              <a:t> </a:t>
            </a:r>
            <a:r>
              <a:rPr lang="en-US" sz="2100" dirty="0" err="1" smtClean="0">
                <a:ea typeface="+mn-lt"/>
                <a:cs typeface="+mn-lt"/>
              </a:rPr>
              <a:t>uzastopnih</a:t>
            </a:r>
            <a:r>
              <a:rPr lang="en-US" sz="2100" dirty="0" smtClean="0">
                <a:ea typeface="+mn-lt"/>
                <a:cs typeface="+mn-lt"/>
              </a:rPr>
              <a:t> </a:t>
            </a:r>
            <a:r>
              <a:rPr lang="en-US" sz="2100" dirty="0">
                <a:ea typeface="+mn-lt"/>
                <a:cs typeface="+mn-lt"/>
              </a:rPr>
              <a:t>5 </a:t>
            </a:r>
            <a:r>
              <a:rPr lang="en-US" sz="2100" dirty="0" err="1">
                <a:ea typeface="+mn-lt"/>
                <a:cs typeface="+mn-lt"/>
              </a:rPr>
              <a:t>godina</a:t>
            </a:r>
            <a:r>
              <a:rPr lang="en-US" sz="2100" dirty="0">
                <a:ea typeface="+mn-lt"/>
                <a:cs typeface="+mn-lt"/>
              </a:rPr>
              <a:t>. </a:t>
            </a:r>
            <a:r>
              <a:rPr lang="en-US" sz="2100" dirty="0" err="1">
                <a:ea typeface="+mn-lt"/>
                <a:cs typeface="+mn-lt"/>
              </a:rPr>
              <a:t>Povišen</a:t>
            </a:r>
            <a:r>
              <a:rPr lang="en-US" sz="2100" dirty="0">
                <a:ea typeface="+mn-lt"/>
                <a:cs typeface="+mn-lt"/>
              </a:rPr>
              <a:t> TPM u </a:t>
            </a:r>
            <a:r>
              <a:rPr lang="en-US" sz="2100" dirty="0" err="1">
                <a:ea typeface="+mn-lt"/>
                <a:cs typeface="+mn-lt"/>
              </a:rPr>
              <a:t>većem</a:t>
            </a:r>
            <a:r>
              <a:rPr lang="en-US" sz="2100" dirty="0">
                <a:ea typeface="+mn-lt"/>
                <a:cs typeface="+mn-lt"/>
              </a:rPr>
              <a:t> </a:t>
            </a:r>
            <a:r>
              <a:rPr lang="en-US" sz="2100" dirty="0" err="1">
                <a:ea typeface="+mn-lt"/>
                <a:cs typeface="+mn-lt"/>
              </a:rPr>
              <a:t>delu</a:t>
            </a:r>
            <a:r>
              <a:rPr lang="en-US" sz="2100" dirty="0">
                <a:ea typeface="+mn-lt"/>
                <a:cs typeface="+mn-lt"/>
              </a:rPr>
              <a:t> </a:t>
            </a:r>
            <a:r>
              <a:rPr lang="en-US" sz="2100" dirty="0" err="1">
                <a:ea typeface="+mn-lt"/>
                <a:cs typeface="+mn-lt"/>
              </a:rPr>
              <a:t>Baltičkog</a:t>
            </a:r>
            <a:r>
              <a:rPr lang="en-US" sz="2100" dirty="0">
                <a:ea typeface="+mn-lt"/>
                <a:cs typeface="+mn-lt"/>
              </a:rPr>
              <a:t> mora bio je </a:t>
            </a:r>
            <a:r>
              <a:rPr lang="en-US" sz="2100" dirty="0" err="1">
                <a:ea typeface="+mn-lt"/>
                <a:cs typeface="+mn-lt"/>
              </a:rPr>
              <a:t>povezan</a:t>
            </a:r>
            <a:r>
              <a:rPr lang="en-US" sz="2100" dirty="0">
                <a:ea typeface="+mn-lt"/>
                <a:cs typeface="+mn-lt"/>
              </a:rPr>
              <a:t> </a:t>
            </a:r>
            <a:r>
              <a:rPr lang="en-US" sz="2100" dirty="0" err="1">
                <a:ea typeface="+mn-lt"/>
                <a:cs typeface="+mn-lt"/>
              </a:rPr>
              <a:t>sa</a:t>
            </a:r>
            <a:r>
              <a:rPr lang="en-US" sz="2100" dirty="0">
                <a:ea typeface="+mn-lt"/>
                <a:cs typeface="+mn-lt"/>
              </a:rPr>
              <a:t> </a:t>
            </a:r>
            <a:r>
              <a:rPr lang="en-US" sz="2100" dirty="0" err="1">
                <a:ea typeface="+mn-lt"/>
                <a:cs typeface="+mn-lt"/>
              </a:rPr>
              <a:t>prijavljenom</a:t>
            </a:r>
            <a:r>
              <a:rPr lang="en-US" sz="2100" dirty="0">
                <a:ea typeface="+mn-lt"/>
                <a:cs typeface="+mn-lt"/>
              </a:rPr>
              <a:t> </a:t>
            </a:r>
            <a:r>
              <a:rPr lang="en-US" sz="2100" dirty="0" err="1">
                <a:ea typeface="+mn-lt"/>
                <a:cs typeface="+mn-lt"/>
              </a:rPr>
              <a:t>bolešću</a:t>
            </a:r>
            <a:r>
              <a:rPr lang="en-US" sz="2100" dirty="0">
                <a:ea typeface="+mn-lt"/>
                <a:cs typeface="+mn-lt"/>
              </a:rPr>
              <a:t> </a:t>
            </a:r>
            <a:r>
              <a:rPr lang="en-US" sz="2100" dirty="0" err="1">
                <a:ea typeface="+mn-lt"/>
                <a:cs typeface="+mn-lt"/>
              </a:rPr>
              <a:t>povezanom</a:t>
            </a:r>
            <a:r>
              <a:rPr lang="en-US" sz="2100" dirty="0">
                <a:ea typeface="+mn-lt"/>
                <a:cs typeface="+mn-lt"/>
              </a:rPr>
              <a:t> </a:t>
            </a:r>
            <a:r>
              <a:rPr lang="en-US" sz="2100" dirty="0" err="1">
                <a:ea typeface="+mn-lt"/>
                <a:cs typeface="+mn-lt"/>
              </a:rPr>
              <a:t>sa</a:t>
            </a:r>
            <a:r>
              <a:rPr lang="en-US" sz="2100" dirty="0">
                <a:ea typeface="+mn-lt"/>
                <a:cs typeface="+mn-lt"/>
              </a:rPr>
              <a:t> </a:t>
            </a:r>
            <a:r>
              <a:rPr lang="en-US" sz="2100" i="1" dirty="0">
                <a:ea typeface="+mn-lt"/>
                <a:cs typeface="+mn-lt"/>
              </a:rPr>
              <a:t>Vibrio</a:t>
            </a:r>
            <a:r>
              <a:rPr lang="en-US" sz="2100" dirty="0">
                <a:ea typeface="+mn-lt"/>
                <a:cs typeface="+mn-lt"/>
              </a:rPr>
              <a:t>. </a:t>
            </a:r>
          </a:p>
          <a:p>
            <a:pPr algn="just">
              <a:spcAft>
                <a:spcPts val="1500"/>
              </a:spcAft>
            </a:pPr>
            <a:r>
              <a:rPr lang="en-US" sz="2100" dirty="0" err="1">
                <a:ea typeface="+mn-lt"/>
                <a:cs typeface="+mn-lt"/>
              </a:rPr>
              <a:t>Nasuprot</a:t>
            </a:r>
            <a:r>
              <a:rPr lang="en-US" sz="2100" dirty="0">
                <a:ea typeface="+mn-lt"/>
                <a:cs typeface="+mn-lt"/>
              </a:rPr>
              <a:t> tome, </a:t>
            </a:r>
            <a:r>
              <a:rPr lang="en-US" sz="2100" dirty="0" err="1">
                <a:ea typeface="+mn-lt"/>
                <a:cs typeface="+mn-lt"/>
              </a:rPr>
              <a:t>okruženja</a:t>
            </a:r>
            <a:r>
              <a:rPr lang="en-US" sz="2100" dirty="0">
                <a:ea typeface="+mn-lt"/>
                <a:cs typeface="+mn-lt"/>
              </a:rPr>
              <a:t> </a:t>
            </a:r>
            <a:r>
              <a:rPr lang="en-US" sz="2100" dirty="0" err="1">
                <a:ea typeface="+mn-lt"/>
                <a:cs typeface="+mn-lt"/>
              </a:rPr>
              <a:t>otvorenog</a:t>
            </a:r>
            <a:r>
              <a:rPr lang="en-US" sz="2100" dirty="0">
                <a:ea typeface="+mn-lt"/>
                <a:cs typeface="+mn-lt"/>
              </a:rPr>
              <a:t> </a:t>
            </a:r>
            <a:r>
              <a:rPr lang="en-US" sz="2100" dirty="0" err="1">
                <a:ea typeface="+mn-lt"/>
                <a:cs typeface="+mn-lt"/>
              </a:rPr>
              <a:t>okeana</a:t>
            </a:r>
            <a:r>
              <a:rPr lang="en-US" sz="2100" dirty="0">
                <a:ea typeface="+mn-lt"/>
                <a:cs typeface="+mn-lt"/>
              </a:rPr>
              <a:t> </a:t>
            </a:r>
            <a:r>
              <a:rPr lang="en-US" sz="2100" dirty="0" err="1">
                <a:ea typeface="+mn-lt"/>
                <a:cs typeface="+mn-lt"/>
              </a:rPr>
              <a:t>obično</a:t>
            </a:r>
            <a:r>
              <a:rPr lang="en-US" sz="2100" dirty="0">
                <a:ea typeface="+mn-lt"/>
                <a:cs typeface="+mn-lt"/>
              </a:rPr>
              <a:t> ne </a:t>
            </a:r>
            <a:r>
              <a:rPr lang="en-US" sz="2100" dirty="0" err="1">
                <a:ea typeface="+mn-lt"/>
                <a:cs typeface="+mn-lt"/>
              </a:rPr>
              <a:t>pružaju</a:t>
            </a:r>
            <a:r>
              <a:rPr lang="en-US" sz="2100" dirty="0">
                <a:ea typeface="+mn-lt"/>
                <a:cs typeface="+mn-lt"/>
              </a:rPr>
              <a:t> </a:t>
            </a:r>
            <a:r>
              <a:rPr lang="en-US" sz="2100" dirty="0" err="1">
                <a:ea typeface="+mn-lt"/>
                <a:cs typeface="+mn-lt"/>
              </a:rPr>
              <a:t>odgovarajuće</a:t>
            </a:r>
            <a:r>
              <a:rPr lang="en-US" sz="2100" dirty="0">
                <a:ea typeface="+mn-lt"/>
                <a:cs typeface="+mn-lt"/>
              </a:rPr>
              <a:t> </a:t>
            </a:r>
            <a:r>
              <a:rPr lang="en-US" sz="2100" dirty="0" err="1">
                <a:ea typeface="+mn-lt"/>
                <a:cs typeface="+mn-lt"/>
              </a:rPr>
              <a:t>uslove</a:t>
            </a:r>
            <a:r>
              <a:rPr lang="en-US" sz="2100" dirty="0">
                <a:ea typeface="+mn-lt"/>
                <a:cs typeface="+mn-lt"/>
              </a:rPr>
              <a:t> </a:t>
            </a:r>
            <a:r>
              <a:rPr lang="en-US" sz="2100" dirty="0" err="1">
                <a:ea typeface="+mn-lt"/>
                <a:cs typeface="+mn-lt"/>
              </a:rPr>
              <a:t>za</a:t>
            </a:r>
            <a:r>
              <a:rPr lang="en-US" sz="2100" dirty="0">
                <a:ea typeface="+mn-lt"/>
                <a:cs typeface="+mn-lt"/>
              </a:rPr>
              <a:t> </a:t>
            </a:r>
            <a:r>
              <a:rPr lang="en-US" sz="2100" dirty="0" err="1">
                <a:ea typeface="+mn-lt"/>
                <a:cs typeface="+mn-lt"/>
              </a:rPr>
              <a:t>rast</a:t>
            </a:r>
            <a:r>
              <a:rPr lang="en-US" sz="2100" dirty="0">
                <a:ea typeface="+mn-lt"/>
                <a:cs typeface="+mn-lt"/>
              </a:rPr>
              <a:t> </a:t>
            </a:r>
            <a:r>
              <a:rPr lang="en-US" sz="2100" dirty="0" err="1">
                <a:ea typeface="+mn-lt"/>
                <a:cs typeface="+mn-lt"/>
              </a:rPr>
              <a:t>ovih</a:t>
            </a:r>
            <a:r>
              <a:rPr lang="en-US" sz="2100" dirty="0">
                <a:ea typeface="+mn-lt"/>
                <a:cs typeface="+mn-lt"/>
              </a:rPr>
              <a:t> </a:t>
            </a:r>
            <a:r>
              <a:rPr lang="en-US" sz="2100" dirty="0" err="1">
                <a:ea typeface="+mn-lt"/>
                <a:cs typeface="+mn-lt"/>
              </a:rPr>
              <a:t>bakterija</a:t>
            </a:r>
            <a:r>
              <a:rPr lang="en-US" sz="2100" dirty="0">
                <a:ea typeface="+mn-lt"/>
                <a:cs typeface="+mn-lt"/>
              </a:rPr>
              <a:t> </a:t>
            </a:r>
            <a:r>
              <a:rPr lang="en-US" sz="2100" dirty="0" err="1">
                <a:ea typeface="+mn-lt"/>
                <a:cs typeface="+mn-lt"/>
              </a:rPr>
              <a:t>zbog</a:t>
            </a:r>
            <a:r>
              <a:rPr lang="en-US" sz="2100" dirty="0">
                <a:ea typeface="+mn-lt"/>
                <a:cs typeface="+mn-lt"/>
              </a:rPr>
              <a:t> </a:t>
            </a:r>
            <a:r>
              <a:rPr lang="en-US" sz="2100" dirty="0" err="1">
                <a:ea typeface="+mn-lt"/>
                <a:cs typeface="+mn-lt"/>
              </a:rPr>
              <a:t>njihovog</a:t>
            </a:r>
            <a:r>
              <a:rPr lang="en-US" sz="2100" dirty="0">
                <a:ea typeface="+mn-lt"/>
                <a:cs typeface="+mn-lt"/>
              </a:rPr>
              <a:t> </a:t>
            </a:r>
            <a:r>
              <a:rPr lang="en-US" sz="2100" dirty="0" err="1">
                <a:ea typeface="+mn-lt"/>
                <a:cs typeface="+mn-lt"/>
              </a:rPr>
              <a:t>visokog</a:t>
            </a:r>
            <a:r>
              <a:rPr lang="en-US" sz="2100" dirty="0">
                <a:ea typeface="+mn-lt"/>
                <a:cs typeface="+mn-lt"/>
              </a:rPr>
              <a:t> </a:t>
            </a:r>
            <a:r>
              <a:rPr lang="en-US" sz="2100" dirty="0" err="1">
                <a:ea typeface="+mn-lt"/>
                <a:cs typeface="+mn-lt"/>
              </a:rPr>
              <a:t>saliniteta</a:t>
            </a:r>
            <a:r>
              <a:rPr lang="en-US" sz="2100" dirty="0">
                <a:ea typeface="+mn-lt"/>
                <a:cs typeface="+mn-lt"/>
              </a:rPr>
              <a:t>, </a:t>
            </a:r>
            <a:r>
              <a:rPr lang="en-US" sz="2100" dirty="0" err="1">
                <a:ea typeface="+mn-lt"/>
                <a:cs typeface="+mn-lt"/>
              </a:rPr>
              <a:t>niske</a:t>
            </a:r>
            <a:r>
              <a:rPr lang="en-US" sz="2100" dirty="0">
                <a:ea typeface="+mn-lt"/>
                <a:cs typeface="+mn-lt"/>
              </a:rPr>
              <a:t> temperature </a:t>
            </a:r>
            <a:r>
              <a:rPr lang="en-US" sz="2100" dirty="0" err="1">
                <a:ea typeface="+mn-lt"/>
                <a:cs typeface="+mn-lt"/>
              </a:rPr>
              <a:t>i</a:t>
            </a:r>
            <a:r>
              <a:rPr lang="en-US" sz="2100" dirty="0">
                <a:ea typeface="+mn-lt"/>
                <a:cs typeface="+mn-lt"/>
              </a:rPr>
              <a:t> </a:t>
            </a:r>
            <a:r>
              <a:rPr lang="en-US" sz="2100" dirty="0" err="1">
                <a:ea typeface="+mn-lt"/>
                <a:cs typeface="+mn-lt"/>
              </a:rPr>
              <a:t>ograničenog</a:t>
            </a:r>
            <a:r>
              <a:rPr lang="en-US" sz="2100" dirty="0">
                <a:ea typeface="+mn-lt"/>
                <a:cs typeface="+mn-lt"/>
              </a:rPr>
              <a:t> </a:t>
            </a:r>
            <a:r>
              <a:rPr lang="en-US" sz="2100" dirty="0" err="1">
                <a:ea typeface="+mn-lt"/>
                <a:cs typeface="+mn-lt"/>
              </a:rPr>
              <a:t>sadržaja</a:t>
            </a:r>
            <a:r>
              <a:rPr lang="en-US" sz="2100" dirty="0">
                <a:ea typeface="+mn-lt"/>
                <a:cs typeface="+mn-lt"/>
              </a:rPr>
              <a:t> </a:t>
            </a:r>
            <a:r>
              <a:rPr lang="en-US" sz="2100" dirty="0" err="1">
                <a:ea typeface="+mn-lt"/>
                <a:cs typeface="+mn-lt"/>
              </a:rPr>
              <a:t>hranljivih</a:t>
            </a:r>
            <a:r>
              <a:rPr lang="en-US" sz="2100" dirty="0">
                <a:ea typeface="+mn-lt"/>
                <a:cs typeface="+mn-lt"/>
              </a:rPr>
              <a:t> </a:t>
            </a:r>
            <a:r>
              <a:rPr lang="en-US" sz="2100" dirty="0" err="1">
                <a:ea typeface="+mn-lt"/>
                <a:cs typeface="+mn-lt"/>
              </a:rPr>
              <a:t>materija</a:t>
            </a:r>
            <a:r>
              <a:rPr lang="en-US" sz="2100" dirty="0">
                <a:ea typeface="+mn-lt"/>
                <a:cs typeface="+mn-lt"/>
              </a:rPr>
              <a:t>.</a:t>
            </a:r>
          </a:p>
        </p:txBody>
      </p:sp>
    </p:spTree>
    <p:extLst>
      <p:ext uri="{BB962C8B-B14F-4D97-AF65-F5344CB8AC3E}">
        <p14:creationId xmlns:p14="http://schemas.microsoft.com/office/powerpoint/2010/main" val="1807089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244470"/>
          </a:xfrm>
        </p:spPr>
        <p:txBody>
          <a:bodyPr rtlCol="0">
            <a:normAutofit fontScale="90000"/>
          </a:bodyPr>
          <a:lstStyle/>
          <a:p>
            <a:pPr>
              <a:lnSpc>
                <a:spcPct val="110000"/>
              </a:lnSpc>
            </a:pPr>
            <a:r>
              <a:rPr lang="en-US" b="1" dirty="0" err="1"/>
              <a:t>Klimatska</a:t>
            </a:r>
            <a:r>
              <a:rPr lang="en-US" b="1" dirty="0"/>
              <a:t> </a:t>
            </a:r>
            <a:r>
              <a:rPr lang="en-US" b="1" dirty="0" err="1"/>
              <a:t>varijabilnost</a:t>
            </a:r>
            <a:r>
              <a:rPr lang="en-US" b="1" dirty="0"/>
              <a:t> </a:t>
            </a:r>
            <a:r>
              <a:rPr lang="en-US" b="1" dirty="0" err="1"/>
              <a:t>i</a:t>
            </a:r>
            <a:r>
              <a:rPr lang="en-US" b="1" dirty="0"/>
              <a:t> </a:t>
            </a:r>
            <a:r>
              <a:rPr lang="en-US" b="1" dirty="0" err="1"/>
              <a:t>izbijanje</a:t>
            </a:r>
            <a:r>
              <a:rPr lang="en-US" b="1" dirty="0"/>
              <a:t> </a:t>
            </a:r>
            <a:r>
              <a:rPr lang="en-US" b="1" dirty="0" err="1"/>
              <a:t>kolere</a:t>
            </a:r>
            <a:r>
              <a:rPr lang="en-US" b="1" dirty="0"/>
              <a:t> </a:t>
            </a:r>
            <a:r>
              <a:rPr lang="en-US" b="1" dirty="0" err="1"/>
              <a:t>na</a:t>
            </a:r>
            <a:r>
              <a:rPr lang="en-US" b="1" dirty="0"/>
              <a:t> </a:t>
            </a:r>
            <a:r>
              <a:rPr lang="en-US" b="1" dirty="0" err="1"/>
              <a:t>Zanzibaru</a:t>
            </a:r>
            <a:r>
              <a:rPr lang="en-US" b="1" dirty="0"/>
              <a:t>, </a:t>
            </a:r>
            <a:r>
              <a:rPr lang="en-US" b="1" dirty="0" err="1"/>
              <a:t>Istočna</a:t>
            </a:r>
            <a:r>
              <a:rPr lang="en-US" b="1" dirty="0"/>
              <a:t> </a:t>
            </a:r>
            <a:r>
              <a:rPr lang="en-US" b="1" dirty="0" err="1"/>
              <a:t>Afrika</a:t>
            </a:r>
            <a:r>
              <a:rPr lang="en-US" b="1" dirty="0"/>
              <a:t>: </a:t>
            </a:r>
            <a:r>
              <a:rPr lang="en-US" b="1" dirty="0" err="1"/>
              <a:t>Analiza</a:t>
            </a:r>
            <a:r>
              <a:rPr lang="en-US" b="1" dirty="0"/>
              <a:t> </a:t>
            </a:r>
            <a:r>
              <a:rPr lang="en-US" b="1" dirty="0" err="1" smtClean="0"/>
              <a:t>vremenskog</a:t>
            </a:r>
            <a:r>
              <a:rPr lang="en-US" b="1" dirty="0" smtClean="0"/>
              <a:t> </a:t>
            </a:r>
            <a:r>
              <a:rPr lang="en-US" b="1" dirty="0" err="1" smtClean="0"/>
              <a:t>niza</a:t>
            </a:r>
            <a:endParaRPr lang="hu-HU" dirty="0"/>
          </a:p>
        </p:txBody>
      </p:sp>
      <p:sp>
        <p:nvSpPr>
          <p:cNvPr id="3" name="Tartalom helye 2"/>
          <p:cNvSpPr>
            <a:spLocks noGrp="1"/>
          </p:cNvSpPr>
          <p:nvPr>
            <p:ph idx="1"/>
          </p:nvPr>
        </p:nvSpPr>
        <p:spPr>
          <a:xfrm>
            <a:off x="638356" y="1535502"/>
            <a:ext cx="11231592" cy="4770170"/>
          </a:xfrm>
        </p:spPr>
        <p:txBody>
          <a:bodyPr rtlCol="0">
            <a:normAutofit/>
          </a:bodyPr>
          <a:lstStyle/>
          <a:p>
            <a:pPr marL="0" indent="0" rtl="0">
              <a:buNone/>
            </a:pPr>
            <a:endParaRPr lang="hu-HU" dirty="0"/>
          </a:p>
          <a:p>
            <a:pPr marL="0" indent="0" algn="just">
              <a:lnSpc>
                <a:spcPct val="130000"/>
              </a:lnSpc>
              <a:buNone/>
            </a:pPr>
            <a:r>
              <a:rPr lang="en-US" dirty="0" err="1"/>
              <a:t>Povećanje</a:t>
            </a:r>
            <a:r>
              <a:rPr lang="en-US" dirty="0"/>
              <a:t> temperature od 1°C </a:t>
            </a:r>
            <a:r>
              <a:rPr lang="en-US" dirty="0" err="1" smtClean="0"/>
              <a:t>tokom</a:t>
            </a:r>
            <a:r>
              <a:rPr lang="en-US" dirty="0" smtClean="0"/>
              <a:t> </a:t>
            </a:r>
            <a:r>
              <a:rPr lang="en-US" dirty="0" err="1" smtClean="0"/>
              <a:t>perioda</a:t>
            </a:r>
            <a:r>
              <a:rPr lang="en-US" dirty="0" smtClean="0"/>
              <a:t> </a:t>
            </a:r>
            <a:r>
              <a:rPr lang="en-US" dirty="0"/>
              <a:t>4 </a:t>
            </a:r>
            <a:r>
              <a:rPr lang="en-US" dirty="0" err="1"/>
              <a:t>meseca</a:t>
            </a:r>
            <a:r>
              <a:rPr lang="en-US" dirty="0"/>
              <a:t> </a:t>
            </a:r>
            <a:r>
              <a:rPr lang="en-US" dirty="0" err="1"/>
              <a:t>dovelo</a:t>
            </a:r>
            <a:r>
              <a:rPr lang="en-US" dirty="0"/>
              <a:t> je do </a:t>
            </a:r>
            <a:r>
              <a:rPr lang="en-US" dirty="0" err="1"/>
              <a:t>dvostrukog</a:t>
            </a:r>
            <a:r>
              <a:rPr lang="en-US" dirty="0"/>
              <a:t> </a:t>
            </a:r>
            <a:r>
              <a:rPr lang="en-US" dirty="0" err="1"/>
              <a:t>povećanja</a:t>
            </a:r>
            <a:r>
              <a:rPr lang="en-US" dirty="0"/>
              <a:t> </a:t>
            </a:r>
            <a:r>
              <a:rPr lang="en-US" dirty="0" err="1"/>
              <a:t>slučajeva</a:t>
            </a:r>
            <a:r>
              <a:rPr lang="en-US" dirty="0"/>
              <a:t> </a:t>
            </a:r>
            <a:r>
              <a:rPr lang="en-US" dirty="0" err="1"/>
              <a:t>kolere</a:t>
            </a:r>
            <a:r>
              <a:rPr lang="en-US" dirty="0"/>
              <a:t>, a </a:t>
            </a:r>
            <a:r>
              <a:rPr lang="en-US" dirty="0" err="1"/>
              <a:t>povećanje</a:t>
            </a:r>
            <a:r>
              <a:rPr lang="en-US" dirty="0"/>
              <a:t> od 200 mm </a:t>
            </a:r>
            <a:r>
              <a:rPr lang="en-US" dirty="0" err="1"/>
              <a:t>padavina</a:t>
            </a:r>
            <a:r>
              <a:rPr lang="en-US" dirty="0"/>
              <a:t> </a:t>
            </a:r>
            <a:r>
              <a:rPr lang="en-US" dirty="0" err="1" smtClean="0"/>
              <a:t>tokom</a:t>
            </a:r>
            <a:r>
              <a:rPr lang="en-US" dirty="0" smtClean="0"/>
              <a:t> </a:t>
            </a:r>
            <a:r>
              <a:rPr lang="en-US" dirty="0"/>
              <a:t>2 </a:t>
            </a:r>
            <a:r>
              <a:rPr lang="en-US" dirty="0" err="1" smtClean="0"/>
              <a:t>meseca</a:t>
            </a:r>
            <a:r>
              <a:rPr lang="en-US" dirty="0" smtClean="0"/>
              <a:t> </a:t>
            </a:r>
            <a:r>
              <a:rPr lang="en-US" dirty="0" err="1"/>
              <a:t>rezultiralo</a:t>
            </a:r>
            <a:r>
              <a:rPr lang="en-US" dirty="0"/>
              <a:t> je </a:t>
            </a:r>
            <a:r>
              <a:rPr lang="en-US" dirty="0" err="1"/>
              <a:t>povećanjem</a:t>
            </a:r>
            <a:r>
              <a:rPr lang="en-US" dirty="0"/>
              <a:t> </a:t>
            </a:r>
            <a:r>
              <a:rPr lang="en-US" dirty="0" err="1"/>
              <a:t>broja</a:t>
            </a:r>
            <a:r>
              <a:rPr lang="en-US" dirty="0"/>
              <a:t> </a:t>
            </a:r>
            <a:r>
              <a:rPr lang="en-US" dirty="0" err="1"/>
              <a:t>slučajeva</a:t>
            </a:r>
            <a:r>
              <a:rPr lang="en-US" dirty="0"/>
              <a:t> </a:t>
            </a:r>
            <a:r>
              <a:rPr lang="en-US" dirty="0" err="1"/>
              <a:t>kolere</a:t>
            </a:r>
            <a:r>
              <a:rPr lang="en-US" dirty="0"/>
              <a:t> od 1,6 puta. </a:t>
            </a:r>
            <a:r>
              <a:rPr lang="en-US" dirty="0" err="1"/>
              <a:t>Interakcija</a:t>
            </a:r>
            <a:r>
              <a:rPr lang="en-US" dirty="0"/>
              <a:t> temperature </a:t>
            </a:r>
            <a:r>
              <a:rPr lang="en-US" dirty="0" err="1"/>
              <a:t>i</a:t>
            </a:r>
            <a:r>
              <a:rPr lang="en-US" dirty="0"/>
              <a:t> </a:t>
            </a:r>
            <a:r>
              <a:rPr lang="en-US" dirty="0" err="1"/>
              <a:t>padavina</a:t>
            </a:r>
            <a:r>
              <a:rPr lang="en-US" dirty="0"/>
              <a:t> </a:t>
            </a:r>
            <a:r>
              <a:rPr lang="en-US" dirty="0" err="1"/>
              <a:t>dala</a:t>
            </a:r>
            <a:r>
              <a:rPr lang="en-US" dirty="0"/>
              <a:t> je </a:t>
            </a:r>
            <a:r>
              <a:rPr lang="en-US" dirty="0" err="1" smtClean="0"/>
              <a:t>značajnu</a:t>
            </a:r>
            <a:r>
              <a:rPr lang="en-US" dirty="0" smtClean="0"/>
              <a:t> </a:t>
            </a:r>
            <a:r>
              <a:rPr lang="en-US" dirty="0" err="1"/>
              <a:t>pozitivnu</a:t>
            </a:r>
            <a:r>
              <a:rPr lang="en-US" dirty="0"/>
              <a:t> </a:t>
            </a:r>
            <a:r>
              <a:rPr lang="en-US" dirty="0" err="1"/>
              <a:t>povezanost</a:t>
            </a:r>
            <a:r>
              <a:rPr lang="en-US" dirty="0"/>
              <a:t> </a:t>
            </a:r>
            <a:r>
              <a:rPr lang="en-US" dirty="0" err="1"/>
              <a:t>sa</a:t>
            </a:r>
            <a:r>
              <a:rPr lang="en-US" dirty="0"/>
              <a:t> </a:t>
            </a:r>
            <a:r>
              <a:rPr lang="en-US" dirty="0" err="1"/>
              <a:t>kolerom</a:t>
            </a:r>
            <a:r>
              <a:rPr lang="en-US" dirty="0"/>
              <a:t> </a:t>
            </a:r>
            <a:r>
              <a:rPr lang="en-US" dirty="0" err="1"/>
              <a:t>sa</a:t>
            </a:r>
            <a:r>
              <a:rPr lang="en-US" dirty="0"/>
              <a:t> </a:t>
            </a:r>
            <a:r>
              <a:rPr lang="en-US" dirty="0" err="1"/>
              <a:t>zakašnjenjem</a:t>
            </a:r>
            <a:r>
              <a:rPr lang="en-US" dirty="0"/>
              <a:t> od 1 </a:t>
            </a:r>
            <a:r>
              <a:rPr lang="en-US" dirty="0" err="1" smtClean="0"/>
              <a:t>meseca</a:t>
            </a:r>
            <a:r>
              <a:rPr lang="en-US" dirty="0" smtClean="0"/>
              <a:t>.</a:t>
            </a:r>
          </a:p>
          <a:p>
            <a:pPr rtl="0"/>
            <a:endParaRPr lang="hu-HU" dirty="0" smtClean="0"/>
          </a:p>
          <a:p>
            <a:pPr rtl="0"/>
            <a:endParaRPr lang="hu-HU" dirty="0" smtClean="0"/>
          </a:p>
          <a:p>
            <a:pPr marL="0" indent="0">
              <a:buNone/>
            </a:pPr>
            <a:endParaRPr lang="hu-HU" sz="1000" dirty="0" smtClean="0">
              <a:solidFill>
                <a:prstClr val="black"/>
              </a:solidFill>
              <a:hlinkClick r:id="rId2"/>
            </a:endParaRPr>
          </a:p>
          <a:p>
            <a:pPr marL="457200" lvl="1" indent="0" rtl="0">
              <a:buNone/>
            </a:pPr>
            <a:endParaRPr lang="hu-HU" dirty="0"/>
          </a:p>
        </p:txBody>
      </p:sp>
      <p:sp>
        <p:nvSpPr>
          <p:cNvPr id="4" name="Téglalap 3"/>
          <p:cNvSpPr/>
          <p:nvPr/>
        </p:nvSpPr>
        <p:spPr>
          <a:xfrm>
            <a:off x="192505" y="6059451"/>
            <a:ext cx="1725152" cy="246221"/>
          </a:xfrm>
          <a:prstGeom prst="rect">
            <a:avLst/>
          </a:prstGeom>
        </p:spPr>
        <p:txBody>
          <a:bodyPr wrap="none">
            <a:spAutoFit/>
          </a:bodyPr>
          <a:lstStyle/>
          <a:p>
            <a:r>
              <a:rPr lang="en-US" sz="1000" dirty="0">
                <a:solidFill>
                  <a:prstClr val="black"/>
                </a:solidFill>
                <a:hlinkClick r:id="rId2"/>
              </a:rPr>
              <a:t>10.4269/ajtmh.2011.10-0277</a:t>
            </a:r>
            <a:endParaRPr lang="hu-HU" sz="1000" dirty="0">
              <a:solidFill>
                <a:prstClr val="black"/>
              </a:solidFill>
            </a:endParaRPr>
          </a:p>
        </p:txBody>
      </p:sp>
    </p:spTree>
    <p:extLst>
      <p:ext uri="{BB962C8B-B14F-4D97-AF65-F5344CB8AC3E}">
        <p14:creationId xmlns:p14="http://schemas.microsoft.com/office/powerpoint/2010/main" val="2080053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rmAutofit/>
          </a:bodyPr>
          <a:lstStyle/>
          <a:p>
            <a:pPr rtl="0"/>
            <a:r>
              <a:rPr lang="sr" b="1" dirty="0" smtClean="0"/>
              <a:t>Tifusna groznica</a:t>
            </a:r>
            <a:endParaRPr lang="sr" b="1" dirty="0"/>
          </a:p>
        </p:txBody>
      </p:sp>
      <p:sp>
        <p:nvSpPr>
          <p:cNvPr id="3" name="Tartalom helye 2"/>
          <p:cNvSpPr>
            <a:spLocks noGrp="1"/>
          </p:cNvSpPr>
          <p:nvPr>
            <p:ph idx="1"/>
          </p:nvPr>
        </p:nvSpPr>
        <p:spPr>
          <a:xfrm>
            <a:off x="362310" y="1446896"/>
            <a:ext cx="11347458" cy="4858775"/>
          </a:xfrm>
        </p:spPr>
        <p:txBody>
          <a:bodyPr rtlCol="0">
            <a:normAutofit/>
          </a:bodyPr>
          <a:lstStyle/>
          <a:p>
            <a:r>
              <a:rPr lang="en-US" dirty="0" err="1"/>
              <a:t>Pogađa</a:t>
            </a:r>
            <a:r>
              <a:rPr lang="en-US" dirty="0"/>
              <a:t> </a:t>
            </a:r>
            <a:r>
              <a:rPr lang="en-US" dirty="0" err="1"/>
              <a:t>decu</a:t>
            </a:r>
            <a:r>
              <a:rPr lang="en-US" dirty="0"/>
              <a:t> </a:t>
            </a:r>
            <a:r>
              <a:rPr lang="en-US" dirty="0" err="1"/>
              <a:t>i</a:t>
            </a:r>
            <a:r>
              <a:rPr lang="en-US" dirty="0"/>
              <a:t> </a:t>
            </a:r>
            <a:r>
              <a:rPr lang="en-US" dirty="0" err="1"/>
              <a:t>adolescente</a:t>
            </a:r>
            <a:r>
              <a:rPr lang="en-US" dirty="0"/>
              <a:t> u </a:t>
            </a:r>
            <a:r>
              <a:rPr lang="en-US" dirty="0" err="1"/>
              <a:t>zemljama</a:t>
            </a:r>
            <a:r>
              <a:rPr lang="en-US" dirty="0"/>
              <a:t> </a:t>
            </a:r>
            <a:r>
              <a:rPr lang="en-US" dirty="0" err="1"/>
              <a:t>sa</a:t>
            </a:r>
            <a:r>
              <a:rPr lang="en-US" dirty="0"/>
              <a:t> </a:t>
            </a:r>
            <a:r>
              <a:rPr lang="en-US" dirty="0" err="1"/>
              <a:t>niskim</a:t>
            </a:r>
            <a:r>
              <a:rPr lang="en-US" dirty="0"/>
              <a:t> </a:t>
            </a:r>
            <a:r>
              <a:rPr lang="en-US" dirty="0" err="1"/>
              <a:t>i</a:t>
            </a:r>
            <a:r>
              <a:rPr lang="en-US" dirty="0"/>
              <a:t> </a:t>
            </a:r>
            <a:r>
              <a:rPr lang="en-US" dirty="0" err="1"/>
              <a:t>srednjim</a:t>
            </a:r>
            <a:r>
              <a:rPr lang="en-US" dirty="0"/>
              <a:t> </a:t>
            </a:r>
            <a:r>
              <a:rPr lang="en-US" dirty="0" err="1"/>
              <a:t>prihodima</a:t>
            </a:r>
            <a:r>
              <a:rPr lang="en-US" dirty="0"/>
              <a:t>. </a:t>
            </a:r>
          </a:p>
          <a:p>
            <a:r>
              <a:rPr lang="en-US" b="1" dirty="0" err="1"/>
              <a:t>Globalna</a:t>
            </a:r>
            <a:r>
              <a:rPr lang="en-US" b="1" dirty="0"/>
              <a:t> </a:t>
            </a:r>
            <a:r>
              <a:rPr lang="en-US" b="1" dirty="0" err="1"/>
              <a:t>studija</a:t>
            </a:r>
            <a:r>
              <a:rPr lang="en-US" b="1" dirty="0"/>
              <a:t> o </a:t>
            </a:r>
            <a:r>
              <a:rPr lang="en-US" b="1" dirty="0" err="1" smtClean="0"/>
              <a:t>opterećenju</a:t>
            </a:r>
            <a:r>
              <a:rPr lang="en-US" b="1" dirty="0" smtClean="0"/>
              <a:t> </a:t>
            </a:r>
            <a:r>
              <a:rPr lang="en-US" b="1" dirty="0" err="1"/>
              <a:t>bolesti</a:t>
            </a:r>
            <a:r>
              <a:rPr lang="en-US" b="1" dirty="0"/>
              <a:t> : </a:t>
            </a:r>
            <a:r>
              <a:rPr lang="en-US" dirty="0"/>
              <a:t>u 2017. </a:t>
            </a:r>
            <a:r>
              <a:rPr lang="en-US" dirty="0" err="1"/>
              <a:t>godini</a:t>
            </a:r>
            <a:r>
              <a:rPr lang="en-US" dirty="0"/>
              <a:t> </a:t>
            </a:r>
            <a:r>
              <a:rPr lang="en-US" dirty="0" err="1"/>
              <a:t>skoro</a:t>
            </a:r>
            <a:r>
              <a:rPr lang="en-US" dirty="0"/>
              <a:t> 11 </a:t>
            </a:r>
            <a:r>
              <a:rPr lang="en-US" dirty="0" err="1"/>
              <a:t>miliona</a:t>
            </a:r>
            <a:r>
              <a:rPr lang="en-US" dirty="0"/>
              <a:t> </a:t>
            </a:r>
            <a:r>
              <a:rPr lang="en-US" dirty="0" err="1"/>
              <a:t>slučajeva</a:t>
            </a:r>
            <a:r>
              <a:rPr lang="en-US" dirty="0"/>
              <a:t> </a:t>
            </a:r>
            <a:r>
              <a:rPr lang="en-US" dirty="0" err="1"/>
              <a:t>i</a:t>
            </a:r>
            <a:r>
              <a:rPr lang="en-US" dirty="0"/>
              <a:t> </a:t>
            </a:r>
            <a:r>
              <a:rPr lang="en-US" dirty="0" err="1"/>
              <a:t>više</a:t>
            </a:r>
            <a:r>
              <a:rPr lang="en-US" dirty="0"/>
              <a:t> od 116.000 </a:t>
            </a:r>
            <a:r>
              <a:rPr lang="en-US" dirty="0" err="1"/>
              <a:t>smrtnih</a:t>
            </a:r>
            <a:r>
              <a:rPr lang="en-US" dirty="0"/>
              <a:t> </a:t>
            </a:r>
            <a:r>
              <a:rPr lang="en-US" dirty="0" err="1"/>
              <a:t>slučajeva</a:t>
            </a:r>
            <a:r>
              <a:rPr lang="en-US" dirty="0"/>
              <a:t> od </a:t>
            </a:r>
            <a:r>
              <a:rPr lang="en-US" dirty="0" err="1"/>
              <a:t>tifusa</a:t>
            </a:r>
            <a:r>
              <a:rPr lang="en-US" dirty="0"/>
              <a:t> </a:t>
            </a:r>
            <a:r>
              <a:rPr lang="en-US" dirty="0" err="1"/>
              <a:t>širom</a:t>
            </a:r>
            <a:r>
              <a:rPr lang="en-US" dirty="0"/>
              <a:t> </a:t>
            </a:r>
            <a:r>
              <a:rPr lang="en-US" dirty="0" err="1"/>
              <a:t>sveta</a:t>
            </a:r>
            <a:r>
              <a:rPr lang="en-US" dirty="0"/>
              <a:t>. </a:t>
            </a:r>
          </a:p>
          <a:p>
            <a:r>
              <a:rPr lang="en-US" dirty="0" err="1"/>
              <a:t>Međutim</a:t>
            </a:r>
            <a:r>
              <a:rPr lang="en-US" dirty="0"/>
              <a:t>,  </a:t>
            </a:r>
            <a:r>
              <a:rPr lang="en-US" dirty="0" err="1"/>
              <a:t>opterećenje</a:t>
            </a:r>
            <a:r>
              <a:rPr lang="en-US" dirty="0"/>
              <a:t> je </a:t>
            </a:r>
            <a:r>
              <a:rPr lang="en-US" dirty="0" err="1"/>
              <a:t>verovatno</a:t>
            </a:r>
            <a:r>
              <a:rPr lang="en-US" dirty="0"/>
              <a:t> </a:t>
            </a:r>
            <a:r>
              <a:rPr lang="en-US" dirty="0" err="1"/>
              <a:t>potcenjeno</a:t>
            </a:r>
            <a:r>
              <a:rPr lang="en-US" dirty="0"/>
              <a:t> </a:t>
            </a:r>
            <a:r>
              <a:rPr lang="en-US" dirty="0" err="1"/>
              <a:t>zbog</a:t>
            </a:r>
            <a:r>
              <a:rPr lang="en-US" dirty="0"/>
              <a:t> </a:t>
            </a:r>
            <a:r>
              <a:rPr lang="en-US" dirty="0" err="1"/>
              <a:t>poteškoća</a:t>
            </a:r>
            <a:r>
              <a:rPr lang="en-US" dirty="0"/>
              <a:t> </a:t>
            </a:r>
            <a:r>
              <a:rPr lang="en-US" dirty="0" err="1"/>
              <a:t>sa</a:t>
            </a:r>
            <a:r>
              <a:rPr lang="en-US" dirty="0"/>
              <a:t> </a:t>
            </a:r>
            <a:r>
              <a:rPr lang="en-US" dirty="0" err="1"/>
              <a:t>nadzorom</a:t>
            </a:r>
            <a:r>
              <a:rPr lang="en-US" dirty="0"/>
              <a:t> </a:t>
            </a:r>
            <a:r>
              <a:rPr lang="en-US" dirty="0" err="1"/>
              <a:t>i</a:t>
            </a:r>
            <a:r>
              <a:rPr lang="en-US" dirty="0"/>
              <a:t> </a:t>
            </a:r>
            <a:r>
              <a:rPr lang="en-US" dirty="0" err="1" smtClean="0"/>
              <a:t>dijagnostikom</a:t>
            </a:r>
            <a:r>
              <a:rPr lang="en-US" dirty="0" smtClean="0"/>
              <a:t>.</a:t>
            </a:r>
            <a:endParaRPr lang="hu-HU" dirty="0" smtClean="0"/>
          </a:p>
          <a:p>
            <a:r>
              <a:rPr lang="en-US" dirty="0" err="1"/>
              <a:t>Infektivni</a:t>
            </a:r>
            <a:r>
              <a:rPr lang="en-US" dirty="0"/>
              <a:t> </a:t>
            </a:r>
            <a:r>
              <a:rPr lang="en-US" dirty="0" err="1"/>
              <a:t>agens</a:t>
            </a:r>
            <a:r>
              <a:rPr lang="en-US" dirty="0"/>
              <a:t>: Salmonella </a:t>
            </a:r>
            <a:r>
              <a:rPr lang="en-US" dirty="0" err="1"/>
              <a:t>enterica</a:t>
            </a:r>
            <a:r>
              <a:rPr lang="en-US" dirty="0"/>
              <a:t> ssp. </a:t>
            </a:r>
            <a:r>
              <a:rPr lang="en-US" dirty="0" err="1"/>
              <a:t>enterica</a:t>
            </a:r>
            <a:r>
              <a:rPr lang="en-US" dirty="0"/>
              <a:t> </a:t>
            </a:r>
            <a:r>
              <a:rPr lang="en-US" dirty="0" err="1"/>
              <a:t>serovar</a:t>
            </a:r>
            <a:r>
              <a:rPr lang="en-US" dirty="0"/>
              <a:t>. </a:t>
            </a:r>
            <a:r>
              <a:rPr lang="en-US" dirty="0" err="1"/>
              <a:t>Typhi</a:t>
            </a:r>
            <a:r>
              <a:rPr lang="en-US" dirty="0"/>
              <a:t> (S. </a:t>
            </a:r>
            <a:r>
              <a:rPr lang="en-US" dirty="0" err="1"/>
              <a:t>Typhi</a:t>
            </a:r>
            <a:r>
              <a:rPr lang="en-US" dirty="0"/>
              <a:t>)</a:t>
            </a:r>
            <a:endParaRPr lang="hu-HU" b="1" dirty="0"/>
          </a:p>
          <a:p>
            <a:pPr rtl="0"/>
            <a:endParaRPr lang="hu-HU" dirty="0"/>
          </a:p>
        </p:txBody>
      </p:sp>
      <p:sp>
        <p:nvSpPr>
          <p:cNvPr id="4" name="Téglalap 3"/>
          <p:cNvSpPr/>
          <p:nvPr/>
        </p:nvSpPr>
        <p:spPr>
          <a:xfrm>
            <a:off x="0" y="6119836"/>
            <a:ext cx="1659429" cy="246221"/>
          </a:xfrm>
          <a:prstGeom prst="rect">
            <a:avLst/>
          </a:prstGeom>
        </p:spPr>
        <p:txBody>
          <a:bodyPr wrap="none">
            <a:spAutoFit/>
          </a:bodyPr>
          <a:lstStyle/>
          <a:p>
            <a:r>
              <a:rPr lang="sr" sz="1000" dirty="0"/>
              <a:t>doi: </a:t>
            </a:r>
            <a:r>
              <a:rPr lang="sr" sz="1000" dirty="0">
                <a:hlinkClick r:id="rId2"/>
              </a:rPr>
              <a:t>10.1155/2017/3782182</a:t>
            </a:r>
            <a:endParaRPr lang="hu-HU" sz="1000" dirty="0"/>
          </a:p>
        </p:txBody>
      </p:sp>
    </p:spTree>
    <p:extLst>
      <p:ext uri="{BB962C8B-B14F-4D97-AF65-F5344CB8AC3E}">
        <p14:creationId xmlns:p14="http://schemas.microsoft.com/office/powerpoint/2010/main" val="5477388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08040"/>
          </a:xfrm>
        </p:spPr>
        <p:txBody>
          <a:bodyPr rtlCol="0">
            <a:normAutofit/>
          </a:bodyPr>
          <a:lstStyle/>
          <a:p>
            <a:pPr rtl="0"/>
            <a:r>
              <a:rPr lang="sr" b="1" dirty="0" smtClean="0"/>
              <a:t>Intervencija</a:t>
            </a:r>
            <a:endParaRPr lang="hu-HU" b="1" dirty="0"/>
          </a:p>
        </p:txBody>
      </p:sp>
      <p:sp>
        <p:nvSpPr>
          <p:cNvPr id="3" name="Tartalom helye 2"/>
          <p:cNvSpPr>
            <a:spLocks noGrp="1"/>
          </p:cNvSpPr>
          <p:nvPr>
            <p:ph idx="1"/>
          </p:nvPr>
        </p:nvSpPr>
        <p:spPr>
          <a:xfrm>
            <a:off x="698740" y="1621766"/>
            <a:ext cx="11257471" cy="4683906"/>
          </a:xfrm>
        </p:spPr>
        <p:txBody>
          <a:bodyPr rtlCol="0">
            <a:normAutofit/>
          </a:bodyPr>
          <a:lstStyle/>
          <a:p>
            <a:pPr>
              <a:lnSpc>
                <a:spcPct val="120000"/>
              </a:lnSpc>
              <a:spcAft>
                <a:spcPts val="1500"/>
              </a:spcAft>
            </a:pPr>
            <a:r>
              <a:rPr lang="en-US" dirty="0" err="1"/>
              <a:t>Kreirajte</a:t>
            </a:r>
            <a:r>
              <a:rPr lang="en-US" dirty="0"/>
              <a:t> </a:t>
            </a:r>
            <a:r>
              <a:rPr lang="en-US" dirty="0" err="1"/>
              <a:t>politiku</a:t>
            </a:r>
            <a:r>
              <a:rPr lang="en-US" dirty="0"/>
              <a:t> </a:t>
            </a:r>
            <a:r>
              <a:rPr lang="en-US" dirty="0" err="1"/>
              <a:t>i</a:t>
            </a:r>
            <a:r>
              <a:rPr lang="en-US" dirty="0"/>
              <a:t> </a:t>
            </a:r>
            <a:r>
              <a:rPr lang="en-US" dirty="0" err="1"/>
              <a:t>potreban</a:t>
            </a:r>
            <a:r>
              <a:rPr lang="en-US" dirty="0"/>
              <a:t> </a:t>
            </a:r>
            <a:r>
              <a:rPr lang="en-US" dirty="0" err="1"/>
              <a:t>budžet</a:t>
            </a:r>
            <a:r>
              <a:rPr lang="en-US" dirty="0"/>
              <a:t> </a:t>
            </a:r>
            <a:r>
              <a:rPr lang="en-US" dirty="0" err="1"/>
              <a:t>za</a:t>
            </a:r>
            <a:r>
              <a:rPr lang="en-US" dirty="0"/>
              <a:t> </a:t>
            </a:r>
            <a:r>
              <a:rPr lang="en-US" dirty="0" err="1"/>
              <a:t>brzu</a:t>
            </a:r>
            <a:r>
              <a:rPr lang="en-US" dirty="0"/>
              <a:t> </a:t>
            </a:r>
            <a:r>
              <a:rPr lang="en-US" dirty="0" err="1"/>
              <a:t>nabavku</a:t>
            </a:r>
            <a:r>
              <a:rPr lang="en-US" dirty="0"/>
              <a:t> </a:t>
            </a:r>
            <a:r>
              <a:rPr lang="en-US" dirty="0" err="1"/>
              <a:t>i</a:t>
            </a:r>
            <a:r>
              <a:rPr lang="en-US" dirty="0"/>
              <a:t> </a:t>
            </a:r>
            <a:r>
              <a:rPr lang="en-US" dirty="0" err="1"/>
              <a:t>administriranje</a:t>
            </a:r>
            <a:r>
              <a:rPr lang="en-US" dirty="0"/>
              <a:t/>
            </a:r>
            <a:br>
              <a:rPr lang="en-US" dirty="0"/>
            </a:br>
            <a:r>
              <a:rPr lang="en-US" dirty="0" err="1"/>
              <a:t>konjugovane</a:t>
            </a:r>
            <a:r>
              <a:rPr lang="en-US" dirty="0"/>
              <a:t> </a:t>
            </a:r>
            <a:r>
              <a:rPr lang="en-US" dirty="0" err="1"/>
              <a:t>vakcine</a:t>
            </a:r>
            <a:r>
              <a:rPr lang="en-US" dirty="0"/>
              <a:t> </a:t>
            </a:r>
            <a:r>
              <a:rPr lang="en-US" dirty="0" err="1"/>
              <a:t>protiv</a:t>
            </a:r>
            <a:r>
              <a:rPr lang="en-US" dirty="0"/>
              <a:t> </a:t>
            </a:r>
            <a:r>
              <a:rPr lang="en-US" dirty="0" err="1"/>
              <a:t>tifusa</a:t>
            </a:r>
            <a:r>
              <a:rPr lang="en-US" dirty="0"/>
              <a:t> (TCV) </a:t>
            </a:r>
            <a:r>
              <a:rPr lang="en-US" dirty="0" err="1"/>
              <a:t>za</a:t>
            </a:r>
            <a:r>
              <a:rPr lang="en-US" dirty="0"/>
              <a:t> </a:t>
            </a:r>
            <a:r>
              <a:rPr lang="en-US" dirty="0" err="1"/>
              <a:t>zaštitu</a:t>
            </a:r>
            <a:r>
              <a:rPr lang="en-US" dirty="0"/>
              <a:t> </a:t>
            </a:r>
            <a:r>
              <a:rPr lang="en-US" dirty="0" err="1"/>
              <a:t>ugroženih</a:t>
            </a:r>
            <a:r>
              <a:rPr lang="en-US" dirty="0"/>
              <a:t> </a:t>
            </a:r>
            <a:r>
              <a:rPr lang="en-US" dirty="0" err="1"/>
              <a:t>zajednica</a:t>
            </a:r>
            <a:r>
              <a:rPr lang="en-US" dirty="0"/>
              <a:t> </a:t>
            </a:r>
            <a:r>
              <a:rPr lang="en-US" dirty="0" err="1"/>
              <a:t>kada</a:t>
            </a:r>
            <a:r>
              <a:rPr lang="en-US" dirty="0"/>
              <a:t> se </a:t>
            </a:r>
            <a:r>
              <a:rPr lang="en-US" dirty="0" err="1"/>
              <a:t>pojave</a:t>
            </a:r>
            <a:r>
              <a:rPr lang="en-US" dirty="0"/>
              <a:t> </a:t>
            </a:r>
            <a:r>
              <a:rPr lang="en-US" dirty="0" err="1"/>
              <a:t>ekstremni</a:t>
            </a:r>
            <a:r>
              <a:rPr lang="en-US" dirty="0"/>
              <a:t> </a:t>
            </a:r>
            <a:r>
              <a:rPr lang="en-US" dirty="0" err="1"/>
              <a:t>vremenski</a:t>
            </a:r>
            <a:r>
              <a:rPr lang="en-US" dirty="0"/>
              <a:t> </a:t>
            </a:r>
            <a:r>
              <a:rPr lang="en-US" dirty="0" err="1"/>
              <a:t>događaji</a:t>
            </a:r>
            <a:r>
              <a:rPr lang="en-US" dirty="0"/>
              <a:t>.</a:t>
            </a:r>
          </a:p>
          <a:p>
            <a:pPr>
              <a:lnSpc>
                <a:spcPct val="120000"/>
              </a:lnSpc>
              <a:spcAft>
                <a:spcPts val="1500"/>
              </a:spcAft>
            </a:pPr>
            <a:r>
              <a:rPr lang="en-US" dirty="0" err="1" smtClean="0"/>
              <a:t>Uvedite</a:t>
            </a:r>
            <a:r>
              <a:rPr lang="en-US" dirty="0" smtClean="0"/>
              <a:t> </a:t>
            </a:r>
            <a:r>
              <a:rPr lang="en-US" dirty="0"/>
              <a:t>TCV </a:t>
            </a:r>
            <a:r>
              <a:rPr lang="en-US" dirty="0" err="1"/>
              <a:t>kako</a:t>
            </a:r>
            <a:r>
              <a:rPr lang="en-US" dirty="0"/>
              <a:t> </a:t>
            </a:r>
            <a:r>
              <a:rPr lang="en-US" dirty="0" err="1"/>
              <a:t>biste</a:t>
            </a:r>
            <a:r>
              <a:rPr lang="en-US" dirty="0"/>
              <a:t> </a:t>
            </a:r>
            <a:r>
              <a:rPr lang="en-US" dirty="0" err="1"/>
              <a:t>zaštitili</a:t>
            </a:r>
            <a:r>
              <a:rPr lang="en-US" dirty="0"/>
              <a:t> </a:t>
            </a:r>
            <a:r>
              <a:rPr lang="en-US" dirty="0" err="1"/>
              <a:t>stanovništvo</a:t>
            </a:r>
            <a:r>
              <a:rPr lang="en-US" dirty="0"/>
              <a:t> </a:t>
            </a:r>
            <a:r>
              <a:rPr lang="en-US" dirty="0" err="1"/>
              <a:t>najugroženije</a:t>
            </a:r>
            <a:r>
              <a:rPr lang="en-US" dirty="0"/>
              <a:t> od </a:t>
            </a:r>
            <a:r>
              <a:rPr lang="en-US" dirty="0" err="1"/>
              <a:t>teških</a:t>
            </a:r>
            <a:r>
              <a:rPr lang="en-US" dirty="0"/>
              <a:t> </a:t>
            </a:r>
            <a:r>
              <a:rPr lang="en-US" dirty="0" err="1"/>
              <a:t>vremenskih</a:t>
            </a:r>
            <a:r>
              <a:rPr lang="en-US" dirty="0"/>
              <a:t> </a:t>
            </a:r>
            <a:r>
              <a:rPr lang="en-US" dirty="0" err="1" smtClean="0"/>
              <a:t>pojava</a:t>
            </a:r>
            <a:r>
              <a:rPr lang="en-US" dirty="0" smtClean="0"/>
              <a:t>.</a:t>
            </a:r>
            <a:endParaRPr lang="hu-HU" dirty="0" smtClean="0"/>
          </a:p>
          <a:p>
            <a:pPr>
              <a:lnSpc>
                <a:spcPct val="120000"/>
              </a:lnSpc>
              <a:spcAft>
                <a:spcPts val="1500"/>
              </a:spcAft>
            </a:pPr>
            <a:r>
              <a:rPr lang="en-US" dirty="0" err="1" smtClean="0"/>
              <a:t>Obrazujte</a:t>
            </a:r>
            <a:r>
              <a:rPr lang="en-US" dirty="0" smtClean="0"/>
              <a:t> </a:t>
            </a:r>
            <a:r>
              <a:rPr lang="en-US" dirty="0" err="1" smtClean="0"/>
              <a:t>donosioce</a:t>
            </a:r>
            <a:r>
              <a:rPr lang="en-US" dirty="0" smtClean="0"/>
              <a:t> </a:t>
            </a:r>
            <a:r>
              <a:rPr lang="en-US" dirty="0" err="1" smtClean="0"/>
              <a:t>odluka</a:t>
            </a:r>
            <a:r>
              <a:rPr lang="en-US" dirty="0" smtClean="0"/>
              <a:t>, </a:t>
            </a:r>
            <a:r>
              <a:rPr lang="en-US" dirty="0" err="1" smtClean="0"/>
              <a:t>nacionalne</a:t>
            </a:r>
            <a:r>
              <a:rPr lang="en-US" dirty="0" smtClean="0"/>
              <a:t> </a:t>
            </a:r>
            <a:r>
              <a:rPr lang="en-US" dirty="0" err="1" smtClean="0"/>
              <a:t>i</a:t>
            </a:r>
            <a:r>
              <a:rPr lang="en-US" dirty="0" smtClean="0"/>
              <a:t> </a:t>
            </a:r>
            <a:r>
              <a:rPr lang="en-US" dirty="0" err="1" smtClean="0"/>
              <a:t>regionalne</a:t>
            </a:r>
            <a:r>
              <a:rPr lang="en-US" dirty="0" smtClean="0"/>
              <a:t> </a:t>
            </a:r>
            <a:r>
              <a:rPr lang="en-US" dirty="0" err="1" smtClean="0"/>
              <a:t>lidere</a:t>
            </a:r>
            <a:r>
              <a:rPr lang="en-US" dirty="0" smtClean="0"/>
              <a:t> </a:t>
            </a:r>
            <a:r>
              <a:rPr lang="en-US" dirty="0" err="1" smtClean="0"/>
              <a:t>i</a:t>
            </a:r>
            <a:r>
              <a:rPr lang="en-US" dirty="0" smtClean="0"/>
              <a:t> </a:t>
            </a:r>
            <a:r>
              <a:rPr lang="en-US" dirty="0" err="1" smtClean="0"/>
              <a:t>druge</a:t>
            </a:r>
            <a:r>
              <a:rPr lang="en-US" dirty="0" smtClean="0"/>
              <a:t> </a:t>
            </a:r>
            <a:r>
              <a:rPr lang="en-US" dirty="0" err="1" smtClean="0"/>
              <a:t>zdravstvene</a:t>
            </a:r>
            <a:r>
              <a:rPr lang="en-US" dirty="0" smtClean="0"/>
              <a:t> </a:t>
            </a:r>
            <a:r>
              <a:rPr lang="en-US" dirty="0" err="1" smtClean="0"/>
              <a:t>uticajne</a:t>
            </a:r>
            <a:r>
              <a:rPr lang="en-US" dirty="0" smtClean="0"/>
              <a:t> </a:t>
            </a:r>
            <a:r>
              <a:rPr lang="en-US" dirty="0" err="1" smtClean="0"/>
              <a:t>ljude</a:t>
            </a:r>
            <a:r>
              <a:rPr lang="en-US" dirty="0" smtClean="0"/>
              <a:t> o </a:t>
            </a:r>
            <a:r>
              <a:rPr lang="en-US" dirty="0" err="1" smtClean="0"/>
              <a:t>štetnom</a:t>
            </a:r>
            <a:r>
              <a:rPr lang="en-US" dirty="0" smtClean="0"/>
              <a:t> </a:t>
            </a:r>
            <a:r>
              <a:rPr lang="en-US" dirty="0" err="1" smtClean="0"/>
              <a:t>uticaju</a:t>
            </a:r>
            <a:r>
              <a:rPr lang="en-US" dirty="0" smtClean="0"/>
              <a:t> </a:t>
            </a:r>
            <a:r>
              <a:rPr lang="en-US" dirty="0" err="1" smtClean="0"/>
              <a:t>klimatskih</a:t>
            </a:r>
            <a:r>
              <a:rPr lang="en-US" dirty="0" smtClean="0"/>
              <a:t> </a:t>
            </a:r>
            <a:r>
              <a:rPr lang="en-US" dirty="0" err="1" smtClean="0"/>
              <a:t>promena</a:t>
            </a:r>
            <a:r>
              <a:rPr lang="en-US" dirty="0" smtClean="0"/>
              <a:t> </a:t>
            </a:r>
            <a:r>
              <a:rPr lang="en-US" dirty="0" err="1" smtClean="0"/>
              <a:t>i</a:t>
            </a:r>
            <a:r>
              <a:rPr lang="en-US" dirty="0" smtClean="0"/>
              <a:t> </a:t>
            </a:r>
            <a:r>
              <a:rPr lang="en-US" dirty="0" err="1" smtClean="0"/>
              <a:t>važnosti</a:t>
            </a:r>
            <a:r>
              <a:rPr lang="en-US" dirty="0" smtClean="0"/>
              <a:t> </a:t>
            </a:r>
            <a:r>
              <a:rPr lang="en-US" dirty="0" err="1" smtClean="0"/>
              <a:t>zaštite</a:t>
            </a:r>
            <a:r>
              <a:rPr lang="en-US" dirty="0" smtClean="0"/>
              <a:t> </a:t>
            </a:r>
            <a:r>
              <a:rPr lang="en-US" dirty="0" err="1" smtClean="0"/>
              <a:t>ugroženih</a:t>
            </a:r>
            <a:r>
              <a:rPr lang="en-US" dirty="0" smtClean="0"/>
              <a:t> </a:t>
            </a:r>
            <a:r>
              <a:rPr lang="en-US" dirty="0" err="1" smtClean="0"/>
              <a:t>zajednica</a:t>
            </a:r>
            <a:r>
              <a:rPr lang="en-US" dirty="0" smtClean="0"/>
              <a:t> od </a:t>
            </a:r>
            <a:r>
              <a:rPr lang="en-US" dirty="0" err="1" smtClean="0"/>
              <a:t>povećanja</a:t>
            </a:r>
            <a:r>
              <a:rPr lang="en-US" dirty="0" smtClean="0"/>
              <a:t> </a:t>
            </a:r>
            <a:r>
              <a:rPr lang="en-US" dirty="0" err="1" smtClean="0"/>
              <a:t>prenošenja</a:t>
            </a:r>
            <a:r>
              <a:rPr lang="en-US" dirty="0" smtClean="0"/>
              <a:t> </a:t>
            </a:r>
            <a:r>
              <a:rPr lang="en-US" dirty="0" err="1" smtClean="0"/>
              <a:t>tifusa</a:t>
            </a:r>
            <a:r>
              <a:rPr lang="en-US" dirty="0" smtClean="0"/>
              <a:t>.</a:t>
            </a:r>
            <a:endParaRPr lang="en-US" dirty="0"/>
          </a:p>
        </p:txBody>
      </p:sp>
    </p:spTree>
    <p:extLst>
      <p:ext uri="{BB962C8B-B14F-4D97-AF65-F5344CB8AC3E}">
        <p14:creationId xmlns:p14="http://schemas.microsoft.com/office/powerpoint/2010/main" val="1682927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342D6BD7-A2CB-4833-A9AC-366D8886A19B}">
  <we:reference id="wa200005566" version="3.0.0.2" store="en-US" storeType="OMEX"/>
  <we:alternateReferences>
    <we:reference id="WA200005566" version="3.0.0.2"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E6F494-8935-4E41-B62B-BE55BF1AFEA3}"/>
</file>

<file path=customXml/itemProps2.xml><?xml version="1.0" encoding="utf-8"?>
<ds:datastoreItem xmlns:ds="http://schemas.openxmlformats.org/officeDocument/2006/customXml" ds:itemID="{9DFC5840-4129-4C83-B82E-CFE3309F6A31}">
  <ds:schemaRefs>
    <ds:schemaRef ds:uri="http://schemas.microsoft.com/office/2006/documentManagement/types"/>
    <ds:schemaRef ds:uri="http://schemas.microsoft.com/office/2006/metadata/properties"/>
    <ds:schemaRef ds:uri="http://purl.org/dc/elements/1.1/"/>
    <ds:schemaRef ds:uri="http://purl.org/dc/dcmitype/"/>
    <ds:schemaRef ds:uri="http://schemas.openxmlformats.org/package/2006/metadata/core-properties"/>
    <ds:schemaRef ds:uri="http://schemas.microsoft.com/office/infopath/2007/PartnerControls"/>
    <ds:schemaRef ds:uri="http://purl.org/dc/terms/"/>
    <ds:schemaRef ds:uri="603c054e-d324-4a4b-bfdc-a44c27811fd1"/>
    <ds:schemaRef ds:uri="7041af30-ae09-480b-a38a-622eca9a1506"/>
    <ds:schemaRef ds:uri="http://www.w3.org/XML/1998/namespace"/>
  </ds:schemaRefs>
</ds:datastoreItem>
</file>

<file path=customXml/itemProps3.xml><?xml version="1.0" encoding="utf-8"?>
<ds:datastoreItem xmlns:ds="http://schemas.openxmlformats.org/officeDocument/2006/customXml" ds:itemID="{683323FE-A5AC-4E23-9BA5-2F63FDFC1C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641</TotalTime>
  <Words>1392</Words>
  <Application>Microsoft Office PowerPoint</Application>
  <PresentationFormat>Szélesvásznú</PresentationFormat>
  <Paragraphs>212</Paragraphs>
  <Slides>39</Slides>
  <Notes>3</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39</vt:i4>
      </vt:variant>
    </vt:vector>
  </HeadingPairs>
  <TitlesOfParts>
    <vt:vector size="44"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Uticaj klimatskih promena na bolesti koje se prenose vodom, toksične alge, balneologija </vt:lpstr>
      <vt:lpstr>Ishodi učenja</vt:lpstr>
      <vt:lpstr>Izveštaj Lancet Odbrojavanja za 2021 (Lancet Countdown)</vt:lpstr>
      <vt:lpstr>Uzroci izbijanja kolere</vt:lpstr>
      <vt:lpstr>Temperatura površine mora (TPM) zatvorenih tela vode i ušća se brže povećala kao rezultat klimatskih promena nego u okeanima</vt:lpstr>
      <vt:lpstr>Klimatska varijabilnost i izbijanje kolere na Zanzibaru, Istočna Afrika: Analiza vremenskog niza</vt:lpstr>
      <vt:lpstr>Tifusna groznica</vt:lpstr>
      <vt:lpstr>Intervencija</vt:lpstr>
      <vt:lpstr>El Ninjo i epidemije bolesti</vt:lpstr>
      <vt:lpstr>Virusne bolesti koje prenose komarci (Zika)</vt:lpstr>
      <vt:lpstr>Virusne bolesti koje prenose komarci (virusna bolest Zapadnog Nila)</vt:lpstr>
      <vt:lpstr>Denga groznica</vt:lpstr>
      <vt:lpstr>Sada je moguće povezati obrasce zaraznih bolesti koje se prenose vektorima direktno sa klimom (Rita Corwell, Johns Hopkins Univ.)</vt:lpstr>
      <vt:lpstr>NAZIV VRSTE/KLASIFIKACIJA : Aedes (Stegomyia) albopictus UOBIČAJENO IME: Azijski tigrasti komarac, šumski dnevni komarac SINONIMI I DRUGI NAZI U UPOTREBI : Stegomyia albopicta</vt:lpstr>
      <vt:lpstr>Mapa prikazuje trenutnu poznatu distribuciju invazivnih komaraca Aedes (Ae. aegypti, Ae. albopictus, Ae. atropalpus, Ae. japonicus and Ae. koreicus) u Evropi od marta 2022. godine.</vt:lpstr>
      <vt:lpstr>Geografska rasprostranjenost Aedes spp. (trenutno – očekivano)</vt:lpstr>
      <vt:lpstr>Distribucija malarije izazvane Plasmodium falciparum do 2050.</vt:lpstr>
      <vt:lpstr>Potencijalna distribucija Anopheles darlingi, Plasmodium falciparum i An. Deaneorum (u Južnoj Americi) pod:  - savremeni uslovima,  - scenario globalnih klimatskih promena 1, i  - scenario globalni klimatskih promena 2.</vt:lpstr>
      <vt:lpstr>Faktori određuju životni ciklus vektora i obilje:</vt:lpstr>
      <vt:lpstr>Klimatske promene i intoksikacije koje se prenose vodom</vt:lpstr>
      <vt:lpstr>Štetno cvetanje algi (HAB) i zdravlje</vt:lpstr>
      <vt:lpstr>Klimatski uticaji koji mogu uticati na cvetanje algi</vt:lpstr>
      <vt:lpstr>Morski toksični HAB/bolesti koje se prenose morskim plodovima</vt:lpstr>
      <vt:lpstr>IOC-UNESCO informacioni sistem o štetnim algama  Svi sindromi/Ljudski/Morski</vt:lpstr>
      <vt:lpstr>Šta su cijanobakterije?</vt:lpstr>
      <vt:lpstr>Višestruki interakcijski faktori životne sredine kontrolišu CyanoHAB u slatkovodnim ekosistemima (Paerl 2017)</vt:lpstr>
      <vt:lpstr>Phylum Cianobacteria</vt:lpstr>
      <vt:lpstr>Izvori ugljenika</vt:lpstr>
      <vt:lpstr>PowerPoint-bemutató</vt:lpstr>
      <vt:lpstr>Cylindrospermopsis raciborskii</vt:lpstr>
      <vt:lpstr>PowerPoint-bemutató</vt:lpstr>
      <vt:lpstr>Direktno izlaganje toksičnim algama/toksinima</vt:lpstr>
      <vt:lpstr>Eksperimentalne i terenske studije za utvrđivanje uticaja klimatskih promena Uloga omike</vt:lpstr>
      <vt:lpstr>Objavljeni ili dostupni omički podaci o taksonima koji izazivaju HAB</vt:lpstr>
      <vt:lpstr>Šta se može učiniti da se smanji rizik od bolesti koje se prenose vodom?</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waterborne diseases, toxic algae, balneology</dc:title>
  <dc:creator>Márovics Gergely Péter</dc:creator>
  <cp:lastModifiedBy>User</cp:lastModifiedBy>
  <cp:revision>93</cp:revision>
  <dcterms:created xsi:type="dcterms:W3CDTF">2023-07-11T12:25:49Z</dcterms:created>
  <dcterms:modified xsi:type="dcterms:W3CDTF">2025-04-22T13:18:14Z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