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24" r:id="rId5"/>
    <p:sldId id="256" r:id="rId6"/>
    <p:sldId id="321" r:id="rId7"/>
    <p:sldId id="261" r:id="rId8"/>
    <p:sldId id="263" r:id="rId9"/>
    <p:sldId id="267" r:id="rId10"/>
    <p:sldId id="273" r:id="rId11"/>
    <p:sldId id="269" r:id="rId12"/>
    <p:sldId id="274" r:id="rId13"/>
    <p:sldId id="276" r:id="rId14"/>
    <p:sldId id="277" r:id="rId15"/>
    <p:sldId id="278" r:id="rId16"/>
    <p:sldId id="280" r:id="rId17"/>
    <p:sldId id="281" r:id="rId18"/>
    <p:sldId id="275" r:id="rId19"/>
    <p:sldId id="282" r:id="rId20"/>
    <p:sldId id="284" r:id="rId21"/>
    <p:sldId id="285" r:id="rId22"/>
    <p:sldId id="270" r:id="rId23"/>
    <p:sldId id="286" r:id="rId24"/>
    <p:sldId id="288" r:id="rId25"/>
    <p:sldId id="283"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9" r:id="rId46"/>
    <p:sldId id="310" r:id="rId47"/>
    <p:sldId id="311" r:id="rId48"/>
    <p:sldId id="312" r:id="rId49"/>
    <p:sldId id="313" r:id="rId50"/>
    <p:sldId id="314" r:id="rId51"/>
    <p:sldId id="315" r:id="rId52"/>
    <p:sldId id="316" r:id="rId53"/>
    <p:sldId id="317" r:id="rId54"/>
    <p:sldId id="318" r:id="rId55"/>
    <p:sldId id="320" r:id="rId56"/>
    <p:sldId id="271" r:id="rId57"/>
    <p:sldId id="323" r:id="rId58"/>
    <p:sldId id="322" r:id="rId59"/>
    <p:sldId id="325" r:id="rId60"/>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rjana Đukić" initials="MĐ" lastIdx="1" clrIdx="0">
    <p:extLst>
      <p:ext uri="{19B8F6BF-5375-455C-9EA6-DF929625EA0E}">
        <p15:presenceInfo xmlns:p15="http://schemas.microsoft.com/office/powerpoint/2012/main" userId="Mirjana Đukić"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CE9E6-99E8-4366-A69C-AC0EF3F09B89}" v="6" dt="2023-07-03T19:06:54.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94660"/>
  </p:normalViewPr>
  <p:slideViewPr>
    <p:cSldViewPr snapToGrid="0" showGuides="1">
      <p:cViewPr varScale="1">
        <p:scale>
          <a:sx n="99" d="100"/>
          <a:sy n="99" d="100"/>
        </p:scale>
        <p:origin x="132" y="36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7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mzoltan" userId="S::abramzoltan_yahoo.com#ext#@univpecs.onmicrosoft.com::48b86e2e-de86-461b-a641-ddcfe360d560" providerId="AD" clId="Web-{555CE9E6-99E8-4366-A69C-AC0EF3F09B89}"/>
    <pc:docChg chg="modSld">
      <pc:chgData name="abramzoltan" userId="S::abramzoltan_yahoo.com#ext#@univpecs.onmicrosoft.com::48b86e2e-de86-461b-a641-ddcfe360d560" providerId="AD" clId="Web-{555CE9E6-99E8-4366-A69C-AC0EF3F09B89}" dt="2023-07-03T19:06:54.141" v="2" actId="20577"/>
      <pc:docMkLst>
        <pc:docMk/>
      </pc:docMkLst>
      <pc:sldChg chg="modSp">
        <pc:chgData name="abramzoltan" userId="S::abramzoltan_yahoo.com#ext#@univpecs.onmicrosoft.com::48b86e2e-de86-461b-a641-ddcfe360d560" providerId="AD" clId="Web-{555CE9E6-99E8-4366-A69C-AC0EF3F09B89}" dt="2023-07-03T19:06:54.141" v="2" actId="20577"/>
        <pc:sldMkLst>
          <pc:docMk/>
          <pc:sldMk cId="1760692740" sldId="300"/>
        </pc:sldMkLst>
        <pc:spChg chg="mod">
          <ac:chgData name="abramzoltan" userId="S::abramzoltan_yahoo.com#ext#@univpecs.onmicrosoft.com::48b86e2e-de86-461b-a641-ddcfe360d560" providerId="AD" clId="Web-{555CE9E6-99E8-4366-A69C-AC0EF3F09B89}" dt="2023-07-03T19:06:54.141" v="2" actId="20577"/>
          <ac:spMkLst>
            <pc:docMk/>
            <pc:sldMk cId="1760692740" sldId="300"/>
            <ac:spMk id="12" creationId="{EC1B7415-4AD6-BF9A-5B0C-D5FC602CADE4}"/>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smtClean="0"/>
              <a:t>Titel</a:t>
            </a:r>
            <a:endParaRPr lang="sr" dirty="0"/>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dirty="0"/>
              <a:t>Main text (First level)</a:t>
            </a:r>
          </a:p>
          <a:p>
            <a:pPr lvl="1" rtl="0"/>
            <a:r>
              <a:rPr lang="sr" dirty="0"/>
              <a:t>Second level</a:t>
            </a:r>
            <a:endParaRPr lang="hu-HU" dirty="0"/>
          </a:p>
          <a:p>
            <a:pPr lvl="2" rtl="0"/>
            <a:r>
              <a:rPr lang="sr" dirty="0"/>
              <a:t>Third level</a:t>
            </a:r>
            <a:endParaRPr lang="hu-HU" dirty="0"/>
          </a:p>
          <a:p>
            <a:pPr lvl="3" rtl="0"/>
            <a:r>
              <a:rPr lang="sr"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camilo-mora.github.io/Diseases/"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hyperlink" Target="https://doi.org/10.1093/trstmh/traa192" TargetMode="External"/><Relationship Id="rId4" Type="http://schemas.openxmlformats.org/officeDocument/2006/relationships/hyperlink" Target="https://doi.org/10.1016/S2214-109X(20)30286-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hyperlink" Target="https://doi.org/10.1186/s13071-018-3278-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hyperlink" Target="https://www.eurosurveillance.org/content/10.2807/ese.15.10.19506-en"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hyperlink" Target="https://doi.org/10.1016/j.onehlt.2023.100509"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hyperlink" Target="https://doi.org/10.1038/s41467-020-16010-4" TargetMode="External"/><Relationship Id="rId4" Type="http://schemas.openxmlformats.org/officeDocument/2006/relationships/hyperlink" Target="http://www.mosquitoalert.com/en/el-cambio-climatico-acelera-la-expansion-del-mosquito-de-la-fiebre-amarilla/"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hyperlink" Target="https://doi.org/10.1111/gcb.15384"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hyperlink" Target="https://www.pnas.org/doi/full/10.1073/pnas.101948610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hyperlink" Target="https://camilo-mora.github.io/Diseases/PDFs/Seasonal_variation_of_Tungiasis_in_an_endemic_comm.pdf" TargetMode="External"/><Relationship Id="rId4" Type="http://schemas.openxmlformats.org/officeDocument/2006/relationships/hyperlink" Target="http://dx.doi.org/10.1016/j.prp.2016.02.003"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hyperlink" Target="https://doi.org/10.1017/S0950268813003208"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dx.doi.org/10.1136/bmj.m4324" TargetMode="External"/><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hyperlink" Target="http://dx.doi.org/10.1016/j.pt.2010.06.009"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hyperlink" Target="https://www.nature.com/articles/s41598-017-13822-1" TargetMode="External"/><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s://doi.org/10.1093/trstmh/traa192"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royalsocietypublishing.org/doi/10.1098/rsif.2011.0654"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doi.org/10.3390/biology11111628" TargetMode="External"/><Relationship Id="rId2" Type="http://schemas.openxmlformats.org/officeDocument/2006/relationships/hyperlink" Target="https://doi.org/10.1371/journal.pntd.0004243" TargetMode="External"/><Relationship Id="rId1" Type="http://schemas.openxmlformats.org/officeDocument/2006/relationships/slideLayout" Target="../slideLayouts/slideLayout2.xml"/><Relationship Id="rId6" Type="http://schemas.openxmlformats.org/officeDocument/2006/relationships/hyperlink" Target="https://doi.org/10.1093/med/9780190202453.003.0007" TargetMode="External"/><Relationship Id="rId5" Type="http://schemas.openxmlformats.org/officeDocument/2006/relationships/hyperlink" Target="https://doi.org/10.1038/s41590-020-0648-y" TargetMode="External"/><Relationship Id="rId4" Type="http://schemas.openxmlformats.org/officeDocument/2006/relationships/hyperlink" Target="https://doi.org/10.1289/ehp.0901389"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00350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285750" indent="-285750">
              <a:buClr>
                <a:srgbClr val="FF0000"/>
              </a:buClr>
            </a:pPr>
            <a:r>
              <a:rPr lang="pl-PL" sz="2000" dirty="0">
                <a:solidFill>
                  <a:schemeClr val="tx1"/>
                </a:solidFill>
              </a:rPr>
              <a:t>Ubrzan </a:t>
            </a:r>
            <a:r>
              <a:rPr lang="pl-PL" sz="2000" dirty="0">
                <a:solidFill>
                  <a:srgbClr val="00B0F0"/>
                </a:solidFill>
              </a:rPr>
              <a:t>rast urbanizacije </a:t>
            </a:r>
            <a:r>
              <a:rPr lang="pl-PL" sz="2000" dirty="0">
                <a:solidFill>
                  <a:schemeClr val="tx1"/>
                </a:solidFill>
              </a:rPr>
              <a:t>u zemljama sa niskim i srednjim prihodima.</a:t>
            </a:r>
          </a:p>
        </p:txBody>
      </p:sp>
      <p:grpSp>
        <p:nvGrpSpPr>
          <p:cNvPr id="2" name="Group 1">
            <a:extLst>
              <a:ext uri="{FF2B5EF4-FFF2-40B4-BE49-F238E27FC236}">
                <a16:creationId xmlns:a16="http://schemas.microsoft.com/office/drawing/2014/main" id="{3EC7E819-3F3D-8E55-4C7F-0DD591167F16}"/>
              </a:ext>
            </a:extLst>
          </p:cNvPr>
          <p:cNvGrpSpPr/>
          <p:nvPr/>
        </p:nvGrpSpPr>
        <p:grpSpPr>
          <a:xfrm>
            <a:off x="192505" y="765825"/>
            <a:ext cx="11460480" cy="5617028"/>
            <a:chOff x="566057" y="775063"/>
            <a:chExt cx="11460480" cy="5617028"/>
          </a:xfrm>
        </p:grpSpPr>
        <p:sp>
          <p:nvSpPr>
            <p:cNvPr id="4" name="TextBox 3">
              <a:extLst>
                <a:ext uri="{FF2B5EF4-FFF2-40B4-BE49-F238E27FC236}">
                  <a16:creationId xmlns:a16="http://schemas.microsoft.com/office/drawing/2014/main" id="{2F339285-1A08-B9A3-09F5-47BC44783065}"/>
                </a:ext>
              </a:extLst>
            </p:cNvPr>
            <p:cNvSpPr txBox="1"/>
            <p:nvPr/>
          </p:nvSpPr>
          <p:spPr>
            <a:xfrm>
              <a:off x="924423" y="5545705"/>
              <a:ext cx="11102114" cy="846386"/>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1. </a:t>
              </a:r>
              <a:r>
                <a:rPr lang="en-US" sz="1400" i="1" dirty="0" err="1">
                  <a:solidFill>
                    <a:srgbClr val="0070C0"/>
                  </a:solidFill>
                  <a:cs typeface="Arial" panose="020B0604020202020204" pitchFamily="34" charset="0"/>
                </a:rPr>
                <a:t>Uticaji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urbanizacije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zarazne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r>
                <a:rPr lang="en-US" sz="1400" dirty="0" err="1">
                  <a:cs typeface="Arial" panose="020B0604020202020204" pitchFamily="34" charset="0"/>
                </a:rPr>
                <a:t>Interakcije</a:t>
              </a:r>
              <a:r>
                <a:rPr lang="en-US" sz="1400" dirty="0">
                  <a:cs typeface="Arial" panose="020B0604020202020204" pitchFamily="34" charset="0"/>
                </a:rPr>
                <a:t> </a:t>
              </a:r>
              <a:r>
                <a:rPr lang="en-US" sz="1400" dirty="0" err="1">
                  <a:cs typeface="Arial" panose="020B0604020202020204" pitchFamily="34" charset="0"/>
                </a:rPr>
                <a:t>između</a:t>
              </a:r>
              <a:r>
                <a:rPr lang="en-US" sz="1400" dirty="0">
                  <a:cs typeface="Arial" panose="020B0604020202020204" pitchFamily="34" charset="0"/>
                </a:rPr>
                <a:t> </a:t>
              </a:r>
              <a:r>
                <a:rPr lang="en-US" sz="1400" dirty="0" err="1">
                  <a:cs typeface="Arial" panose="020B0604020202020204" pitchFamily="34" charset="0"/>
                </a:rPr>
                <a:t>urbanizacije</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zaraznih</a:t>
              </a:r>
              <a:r>
                <a:rPr lang="en-US" sz="1400" dirty="0">
                  <a:cs typeface="Arial" panose="020B0604020202020204" pitchFamily="34" charset="0"/>
                </a:rPr>
                <a:t> </a:t>
              </a:r>
              <a:r>
                <a:rPr lang="en-US" sz="1400" dirty="0" err="1">
                  <a:cs typeface="Arial" panose="020B0604020202020204" pitchFamily="34" charset="0"/>
                </a:rPr>
                <a:t>bolesti</a:t>
              </a:r>
              <a:r>
                <a:rPr lang="en-US" sz="1400" dirty="0">
                  <a:cs typeface="Arial" panose="020B0604020202020204" pitchFamily="34" charset="0"/>
                </a:rPr>
                <a:t> </a:t>
              </a:r>
              <a:r>
                <a:rPr lang="en-US" sz="1400" dirty="0" err="1">
                  <a:cs typeface="Arial" panose="020B0604020202020204" pitchFamily="34" charset="0"/>
                </a:rPr>
                <a:t>su</a:t>
              </a:r>
              <a:r>
                <a:rPr lang="en-US" sz="1400" dirty="0">
                  <a:cs typeface="Arial" panose="020B0604020202020204" pitchFamily="34" charset="0"/>
                </a:rPr>
                <a:t> </a:t>
              </a:r>
              <a:r>
                <a:rPr lang="en-US" sz="1400" dirty="0" err="1">
                  <a:cs typeface="Arial" panose="020B0604020202020204" pitchFamily="34" charset="0"/>
                </a:rPr>
                <a:t>složene</a:t>
              </a:r>
              <a:r>
                <a:rPr lang="en-US" sz="1400" dirty="0">
                  <a:cs typeface="Arial" panose="020B0604020202020204" pitchFamily="34" charset="0"/>
                </a:rPr>
                <a:t>, a </a:t>
              </a:r>
              <a:r>
                <a:rPr lang="en-US" sz="1400" dirty="0" err="1">
                  <a:cs typeface="Arial" panose="020B0604020202020204" pitchFamily="34" charset="0"/>
                </a:rPr>
                <a:t>povećana</a:t>
              </a:r>
              <a:r>
                <a:rPr lang="en-US" sz="1400" dirty="0">
                  <a:cs typeface="Arial" panose="020B0604020202020204" pitchFamily="34" charset="0"/>
                </a:rPr>
                <a:t> </a:t>
              </a:r>
              <a:r>
                <a:rPr lang="en-US" sz="1400" dirty="0" err="1">
                  <a:cs typeface="Arial" panose="020B0604020202020204" pitchFamily="34" charset="0"/>
                </a:rPr>
                <a:t>urbanizacija</a:t>
              </a:r>
              <a:r>
                <a:rPr lang="en-US" sz="1400" dirty="0">
                  <a:cs typeface="Arial" panose="020B0604020202020204" pitchFamily="34" charset="0"/>
                </a:rPr>
                <a:t> </a:t>
              </a:r>
              <a:r>
                <a:rPr lang="en-US" sz="1400" dirty="0" err="1">
                  <a:cs typeface="Arial" panose="020B0604020202020204" pitchFamily="34" charset="0"/>
                </a:rPr>
                <a:t>dovodi</a:t>
              </a:r>
              <a:r>
                <a:rPr lang="en-US" sz="1400" dirty="0">
                  <a:cs typeface="Arial" panose="020B0604020202020204" pitchFamily="34" charset="0"/>
                </a:rPr>
                <a:t> do </a:t>
              </a:r>
              <a:r>
                <a:rPr lang="en-US" sz="1400" dirty="0" err="1">
                  <a:cs typeface="Arial" panose="020B0604020202020204" pitchFamily="34" charset="0"/>
                </a:rPr>
                <a:t>pozitivnih</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negativnih</a:t>
              </a:r>
              <a:r>
                <a:rPr lang="en-US" sz="1400" dirty="0">
                  <a:cs typeface="Arial" panose="020B0604020202020204" pitchFamily="34" charset="0"/>
                </a:rPr>
                <a:t> </a:t>
              </a:r>
              <a:r>
                <a:rPr lang="en-US" sz="1400" dirty="0" err="1">
                  <a:cs typeface="Arial" panose="020B0604020202020204" pitchFamily="34" charset="0"/>
                </a:rPr>
                <a:t>promena</a:t>
              </a:r>
              <a:r>
                <a:rPr lang="en-US" sz="1400" dirty="0">
                  <a:cs typeface="Arial" panose="020B0604020202020204" pitchFamily="34" charset="0"/>
                </a:rPr>
                <a:t> </a:t>
              </a:r>
              <a:r>
                <a:rPr lang="en-US" sz="1400" dirty="0" err="1">
                  <a:cs typeface="Arial" panose="020B0604020202020204" pitchFamily="34" charset="0"/>
                </a:rPr>
                <a:t>globalnog</a:t>
              </a:r>
              <a:r>
                <a:rPr lang="en-US" sz="1400" dirty="0">
                  <a:cs typeface="Arial" panose="020B0604020202020204" pitchFamily="34" charset="0"/>
                </a:rPr>
                <a:t> </a:t>
              </a:r>
              <a:r>
                <a:rPr lang="en-US" sz="1400" dirty="0" err="1">
                  <a:cs typeface="Arial" panose="020B0604020202020204" pitchFamily="34" charset="0"/>
                </a:rPr>
                <a:t>opterećenja</a:t>
              </a:r>
              <a:r>
                <a:rPr lang="en-US" sz="1400" dirty="0">
                  <a:cs typeface="Arial" panose="020B0604020202020204" pitchFamily="34" charset="0"/>
                </a:rPr>
                <a:t> </a:t>
              </a:r>
              <a:r>
                <a:rPr lang="en-US" sz="1400" dirty="0" err="1">
                  <a:cs typeface="Arial" panose="020B0604020202020204" pitchFamily="34" charset="0"/>
                </a:rPr>
                <a:t>bolesti</a:t>
              </a:r>
              <a:r>
                <a:rPr lang="en-US" sz="1400" dirty="0">
                  <a:cs typeface="Arial" panose="020B0604020202020204" pitchFamily="34" charset="0"/>
                </a:rPr>
                <a:t>. </a:t>
              </a:r>
            </a:p>
            <a:p>
              <a:pPr rtl="0"/>
              <a:endParaRPr lang="en-GB" sz="1050" dirty="0">
                <a:cs typeface="Arial" panose="020B0604020202020204" pitchFamily="34" charset="0"/>
              </a:endParaRPr>
            </a:p>
            <a:p>
              <a:r>
                <a:rPr lang="en-US" sz="1050" dirty="0">
                  <a:cs typeface="Arial" panose="020B0604020202020204" pitchFamily="34" charset="0"/>
                </a:rPr>
                <a:t>From: R.E. Baker et al., Nature Reviews Microbiology, April 2022, 20, 193-205. https://doi.org/10.1038/s41579-021-00639-z</a:t>
              </a:r>
            </a:p>
          </p:txBody>
        </p:sp>
        <p:pic>
          <p:nvPicPr>
            <p:cNvPr id="5" name="Picture 4">
              <a:extLst>
                <a:ext uri="{FF2B5EF4-FFF2-40B4-BE49-F238E27FC236}">
                  <a16:creationId xmlns:a16="http://schemas.microsoft.com/office/drawing/2014/main" id="{10A20FA5-088E-7099-F946-F9D71A1FAE2B}"/>
                </a:ext>
              </a:extLst>
            </p:cNvPr>
            <p:cNvPicPr>
              <a:picLocks noChangeAspect="1"/>
            </p:cNvPicPr>
            <p:nvPr/>
          </p:nvPicPr>
          <p:blipFill>
            <a:blip r:embed="rId2"/>
            <a:stretch>
              <a:fillRect/>
            </a:stretch>
          </p:blipFill>
          <p:spPr>
            <a:xfrm>
              <a:off x="1419497" y="1180884"/>
              <a:ext cx="9753600" cy="4160434"/>
            </a:xfrm>
            <a:prstGeom prst="rect">
              <a:avLst/>
            </a:prstGeom>
          </p:spPr>
        </p:pic>
        <p:sp>
          <p:nvSpPr>
            <p:cNvPr id="6" name="Rectangle 5">
              <a:extLst>
                <a:ext uri="{FF2B5EF4-FFF2-40B4-BE49-F238E27FC236}">
                  <a16:creationId xmlns:a16="http://schemas.microsoft.com/office/drawing/2014/main" id="{E3657695-C5D6-1D85-D9B3-07553E1DB1C3}"/>
                </a:ext>
              </a:extLst>
            </p:cNvPr>
            <p:cNvSpPr/>
            <p:nvPr/>
          </p:nvSpPr>
          <p:spPr>
            <a:xfrm>
              <a:off x="566057" y="775063"/>
              <a:ext cx="11460480" cy="561702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782514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334037"/>
            <a:ext cx="11896825" cy="6189926"/>
          </a:xfrm>
        </p:spPr>
        <p:txBody>
          <a:bodyPr rtlCol="0">
            <a:normAutofit/>
          </a:bodyPr>
          <a:lstStyle/>
          <a:p>
            <a:pPr marL="0" indent="0">
              <a:buNone/>
            </a:pPr>
            <a:r>
              <a:rPr lang="en-US" sz="2000" u="sng" dirty="0" err="1" smtClean="0">
                <a:solidFill>
                  <a:srgbClr val="0070C0"/>
                </a:solidFill>
                <a:cs typeface="Arial" panose="020B0604020202020204" pitchFamily="34" charset="0"/>
              </a:rPr>
              <a:t>Lokalna</a:t>
            </a:r>
            <a:r>
              <a:rPr lang="en-US" sz="2000" u="sng" dirty="0" smtClean="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dinamika</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bolesti</a:t>
            </a:r>
            <a:endParaRPr lang="en-US" sz="2000" u="sng" dirty="0">
              <a:solidFill>
                <a:srgbClr val="0070C0"/>
              </a:solidFill>
              <a:cs typeface="Arial" panose="020B0604020202020204" pitchFamily="34" charset="0"/>
            </a:endParaRPr>
          </a:p>
          <a:p>
            <a:pPr marL="0" indent="0">
              <a:lnSpc>
                <a:spcPct val="130000"/>
              </a:lnSpc>
              <a:spcBef>
                <a:spcPts val="0"/>
              </a:spcBef>
              <a:spcAft>
                <a:spcPts val="0"/>
              </a:spcAft>
              <a:buNone/>
            </a:pPr>
            <a:r>
              <a:rPr lang="en-US" sz="2000" dirty="0" err="1">
                <a:solidFill>
                  <a:schemeClr val="tx1"/>
                </a:solidFill>
                <a:cs typeface="Arial" panose="020B0604020202020204" pitchFamily="34" charset="0"/>
              </a:rPr>
              <a:t>Patogeni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koji</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ponovo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pojavljuju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endemski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patogeni</a:t>
            </a:r>
            <a:r>
              <a:rPr lang="en-US" sz="2000" dirty="0">
                <a:solidFill>
                  <a:schemeClr val="tx1"/>
                </a:solidFill>
                <a:cs typeface="Arial" panose="020B0604020202020204" pitchFamily="34" charset="0"/>
              </a:rPr>
              <a:t> u </a:t>
            </a:r>
            <a:r>
              <a:rPr lang="en-US" sz="2000" dirty="0" err="1">
                <a:solidFill>
                  <a:schemeClr val="tx1"/>
                </a:solidFill>
                <a:cs typeface="Arial" panose="020B0604020202020204" pitchFamily="34" charset="0"/>
              </a:rPr>
              <a:t>ljudskoj</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populaciji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mogu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pokazati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različite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dinamičke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obrasce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širenja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lokalnom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nivou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Ovi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obrasci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će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biti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vođeni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demografskim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faktorima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uključujući</a:t>
            </a:r>
            <a:r>
              <a:rPr lang="en-US" sz="2000" dirty="0">
                <a:solidFill>
                  <a:schemeClr val="tx1"/>
                </a:solidFill>
                <a:cs typeface="Arial" panose="020B0604020202020204" pitchFamily="34" charset="0"/>
              </a:rPr>
              <a:t>: </a:t>
            </a:r>
          </a:p>
          <a:p>
            <a:pPr marL="715963" lvl="1" indent="-258763">
              <a:lnSpc>
                <a:spcPct val="130000"/>
              </a:lnSpc>
              <a:spcBef>
                <a:spcPts val="0"/>
              </a:spcBef>
              <a:spcAft>
                <a:spcPts val="500"/>
              </a:spcAft>
              <a:buClr>
                <a:srgbClr val="FF0000"/>
              </a:buClr>
              <a:buFont typeface="+mj-lt"/>
              <a:buAutoNum type="arabicPeriod"/>
            </a:pPr>
            <a:r>
              <a:rPr lang="en-US" sz="1700" dirty="0" err="1">
                <a:solidFill>
                  <a:schemeClr val="tx1"/>
                </a:solidFill>
                <a:cs typeface="Arial" panose="020B0604020202020204" pitchFamily="34" charset="0"/>
              </a:rPr>
              <a:t>Efekte</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ljudskog</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ponašanja</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prenošenje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npr</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školski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uslovi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dovode</a:t>
            </a:r>
            <a:r>
              <a:rPr lang="en-US" sz="1700" dirty="0">
                <a:solidFill>
                  <a:schemeClr val="tx1"/>
                </a:solidFill>
                <a:cs typeface="Arial" panose="020B0604020202020204" pitchFamily="34" charset="0"/>
              </a:rPr>
              <a:t> do </a:t>
            </a:r>
            <a:r>
              <a:rPr lang="en-US" sz="1700" dirty="0" err="1">
                <a:solidFill>
                  <a:schemeClr val="tx1"/>
                </a:solidFill>
                <a:cs typeface="Arial" panose="020B0604020202020204" pitchFamily="34" charset="0"/>
              </a:rPr>
              <a:t>prenošenja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mnogih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infekcija</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detinjstvu</a:t>
            </a:r>
            <a:r>
              <a:rPr lang="en-US" sz="1700" dirty="0">
                <a:solidFill>
                  <a:schemeClr val="tx1"/>
                </a:solidFill>
                <a:cs typeface="Arial" panose="020B0604020202020204" pitchFamily="34" charset="0"/>
              </a:rPr>
              <a:t>.</a:t>
            </a:r>
          </a:p>
          <a:p>
            <a:pPr marL="715963" lvl="1" indent="-258763">
              <a:lnSpc>
                <a:spcPct val="130000"/>
              </a:lnSpc>
              <a:spcBef>
                <a:spcPts val="0"/>
              </a:spcBef>
              <a:spcAft>
                <a:spcPts val="500"/>
              </a:spcAft>
              <a:buClr>
                <a:srgbClr val="FF0000"/>
              </a:buClr>
              <a:buFont typeface="+mj-lt"/>
              <a:buAutoNum type="arabicPeriod"/>
            </a:pPr>
            <a:r>
              <a:rPr lang="en-US" sz="1700" dirty="0" err="1">
                <a:solidFill>
                  <a:schemeClr val="accent1">
                    <a:lumMod val="75000"/>
                  </a:schemeClr>
                </a:solidFill>
                <a:cs typeface="Arial" panose="020B0604020202020204" pitchFamily="34" charset="0"/>
              </a:rPr>
              <a:t>Imunitet</a:t>
            </a:r>
            <a:r>
              <a:rPr lang="en-US" sz="1700" dirty="0">
                <a:solidFill>
                  <a:schemeClr val="accent1">
                    <a:lumMod val="75000"/>
                  </a:schemeClr>
                </a:solidFill>
                <a:cs typeface="Arial" panose="020B0604020202020204" pitchFamily="34" charset="0"/>
              </a:rPr>
              <a:t>:</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rađanjem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novih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osetljivih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pojedinaca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upotrebom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vakcina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kao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oblika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zaštite</a:t>
            </a:r>
            <a:r>
              <a:rPr lang="en-US" sz="1700" dirty="0">
                <a:solidFill>
                  <a:schemeClr val="tx1"/>
                </a:solidFill>
                <a:cs typeface="Arial" panose="020B0604020202020204" pitchFamily="34" charset="0"/>
              </a:rPr>
              <a:t>. </a:t>
            </a:r>
          </a:p>
          <a:p>
            <a:pPr marL="715963" lvl="1" indent="-258763">
              <a:lnSpc>
                <a:spcPct val="130000"/>
              </a:lnSpc>
              <a:spcBef>
                <a:spcPts val="0"/>
              </a:spcBef>
              <a:spcAft>
                <a:spcPts val="500"/>
              </a:spcAft>
              <a:buClr>
                <a:srgbClr val="FF0000"/>
              </a:buClr>
              <a:buFont typeface="+mj-lt"/>
              <a:buAutoNum type="arabicPeriod"/>
            </a:pPr>
            <a:r>
              <a:rPr lang="en-US" sz="1700" dirty="0">
                <a:solidFill>
                  <a:schemeClr val="tx1"/>
                </a:solidFill>
                <a:cs typeface="Arial" panose="020B0604020202020204" pitchFamily="34" charset="0"/>
              </a:rPr>
              <a:t>Na </a:t>
            </a:r>
            <a:r>
              <a:rPr lang="en-US" sz="1700" dirty="0" err="1">
                <a:solidFill>
                  <a:schemeClr val="tx1"/>
                </a:solidFill>
                <a:cs typeface="Arial" panose="020B0604020202020204" pitchFamily="34" charset="0"/>
              </a:rPr>
              <a:t>prenošenje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takođe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mogu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uticati</a:t>
            </a:r>
            <a:r>
              <a:rPr lang="en-US" sz="1700" dirty="0">
                <a:solidFill>
                  <a:schemeClr val="tx1"/>
                </a:solidFill>
                <a:cs typeface="Arial" panose="020B0604020202020204" pitchFamily="34" charset="0"/>
              </a:rPr>
              <a:t> </a:t>
            </a:r>
            <a:r>
              <a:rPr lang="en-US" sz="1700" dirty="0" err="1">
                <a:solidFill>
                  <a:srgbClr val="FF0000"/>
                </a:solidFill>
                <a:cs typeface="Arial" panose="020B0604020202020204" pitchFamily="34" charset="0"/>
              </a:rPr>
              <a:t>klimatske</a:t>
            </a:r>
            <a:r>
              <a:rPr lang="en-US" sz="1700" dirty="0">
                <a:solidFill>
                  <a:srgbClr val="FF0000"/>
                </a:solidFill>
                <a:cs typeface="Arial" panose="020B0604020202020204" pitchFamily="34" charset="0"/>
              </a:rPr>
              <a:t> </a:t>
            </a:r>
            <a:r>
              <a:rPr lang="en-US" sz="1700" dirty="0" err="1">
                <a:solidFill>
                  <a:srgbClr val="FF0000"/>
                </a:solidFill>
                <a:cs typeface="Arial" panose="020B0604020202020204" pitchFamily="34" charset="0"/>
              </a:rPr>
              <a:t>varijable</a:t>
            </a:r>
            <a:r>
              <a:rPr lang="en-US" sz="1700" dirty="0">
                <a:solidFill>
                  <a:srgbClr val="FF0000"/>
                </a:solidFill>
                <a:cs typeface="Arial" panose="020B0604020202020204" pitchFamily="34" charset="0"/>
              </a:rPr>
              <a:t> </a:t>
            </a:r>
            <a:r>
              <a:rPr lang="en-US" sz="1700" dirty="0" err="1">
                <a:solidFill>
                  <a:schemeClr val="tx1"/>
                </a:solidFill>
                <a:cs typeface="Arial" panose="020B0604020202020204" pitchFamily="34" charset="0"/>
              </a:rPr>
              <a:t>delujući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nekom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prostoru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ili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tokom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godine</a:t>
            </a:r>
            <a:r>
              <a:rPr lang="en-US" sz="1700" dirty="0" smtClean="0">
                <a:solidFill>
                  <a:schemeClr val="tx1"/>
                </a:solidFill>
                <a:cs typeface="Arial" panose="020B0604020202020204" pitchFamily="34" charset="0"/>
              </a:rPr>
              <a:t>.</a:t>
            </a:r>
            <a:endParaRPr lang="hu-HU" sz="1700" dirty="0" smtClean="0">
              <a:solidFill>
                <a:schemeClr val="tx1"/>
              </a:solidFill>
              <a:cs typeface="Arial" panose="020B0604020202020204" pitchFamily="34" charset="0"/>
            </a:endParaRPr>
          </a:p>
          <a:p>
            <a:pPr marL="457200" indent="-457200">
              <a:lnSpc>
                <a:spcPct val="130000"/>
              </a:lnSpc>
              <a:spcBef>
                <a:spcPts val="0"/>
              </a:spcBef>
              <a:spcAft>
                <a:spcPts val="0"/>
              </a:spcAft>
              <a:buClr>
                <a:srgbClr val="FF0000"/>
              </a:buClr>
              <a:buFont typeface="+mj-lt"/>
              <a:buAutoNum type="arabicPeriod"/>
            </a:pPr>
            <a:endParaRPr lang="en-US" sz="1000" dirty="0">
              <a:solidFill>
                <a:schemeClr val="tx1"/>
              </a:solidFill>
              <a:cs typeface="Arial" panose="020B0604020202020204" pitchFamily="34" charset="0"/>
            </a:endParaRPr>
          </a:p>
          <a:p>
            <a:pPr marL="0" indent="0">
              <a:lnSpc>
                <a:spcPct val="130000"/>
              </a:lnSpc>
              <a:spcBef>
                <a:spcPts val="0"/>
              </a:spcBef>
              <a:spcAft>
                <a:spcPts val="0"/>
              </a:spcAft>
              <a:buNone/>
            </a:pPr>
            <a:r>
              <a:rPr lang="en-US" sz="2000" dirty="0" err="1">
                <a:solidFill>
                  <a:schemeClr val="tx1"/>
                </a:solidFill>
                <a:cs typeface="Arial" panose="020B0604020202020204" pitchFamily="34" charset="0"/>
              </a:rPr>
              <a:t>Nedavne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globalne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uticale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svaki</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ovih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pokretača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dinamike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lokalnom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nivou</a:t>
            </a:r>
            <a:r>
              <a:rPr lang="en-US" sz="2000" dirty="0">
                <a:solidFill>
                  <a:schemeClr val="tx1"/>
                </a:solidFill>
                <a:cs typeface="Arial" panose="020B0604020202020204" pitchFamily="34" charset="0"/>
              </a:rPr>
              <a:t>:</a:t>
            </a:r>
          </a:p>
          <a:p>
            <a:pPr lvl="1">
              <a:lnSpc>
                <a:spcPct val="130000"/>
              </a:lnSpc>
              <a:spcBef>
                <a:spcPts val="0"/>
              </a:spcBef>
              <a:spcAft>
                <a:spcPts val="500"/>
              </a:spcAft>
              <a:buClr>
                <a:schemeClr val="accent6"/>
              </a:buClr>
            </a:pPr>
            <a:r>
              <a:rPr lang="en-US" sz="1700" dirty="0" err="1">
                <a:solidFill>
                  <a:schemeClr val="accent1">
                    <a:lumMod val="75000"/>
                  </a:schemeClr>
                </a:solidFill>
                <a:cs typeface="Arial" panose="020B0604020202020204" pitchFamily="34" charset="0"/>
              </a:rPr>
              <a:t>Pohađanje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škole</a:t>
            </a:r>
            <a:r>
              <a:rPr lang="en-US" sz="1700" dirty="0">
                <a:solidFill>
                  <a:schemeClr val="accent1">
                    <a:lumMod val="75000"/>
                  </a:schemeClr>
                </a:solidFill>
                <a:cs typeface="Arial" panose="020B0604020202020204" pitchFamily="34" charset="0"/>
              </a:rPr>
              <a:t> </a:t>
            </a:r>
            <a:r>
              <a:rPr lang="en-US" sz="1700" dirty="0">
                <a:solidFill>
                  <a:schemeClr val="tx1"/>
                </a:solidFill>
                <a:cs typeface="Arial" panose="020B0604020202020204" pitchFamily="34" charset="0"/>
              </a:rPr>
              <a:t>ne </a:t>
            </a:r>
            <a:r>
              <a:rPr lang="en-US" sz="1700" dirty="0" err="1">
                <a:solidFill>
                  <a:schemeClr val="tx1"/>
                </a:solidFill>
                <a:cs typeface="Arial" panose="020B0604020202020204" pitchFamily="34" charset="0"/>
              </a:rPr>
              <a:t>samo</a:t>
            </a:r>
            <a:r>
              <a:rPr lang="en-US" sz="1700" dirty="0">
                <a:solidFill>
                  <a:schemeClr val="tx1"/>
                </a:solidFill>
                <a:cs typeface="Arial" panose="020B0604020202020204" pitchFamily="34" charset="0"/>
              </a:rPr>
              <a:t> da </a:t>
            </a:r>
            <a:r>
              <a:rPr lang="en-US" sz="1700" dirty="0" err="1">
                <a:solidFill>
                  <a:schemeClr val="tx1"/>
                </a:solidFill>
                <a:cs typeface="Arial" panose="020B0604020202020204" pitchFamily="34" charset="0"/>
              </a:rPr>
              <a:t>modulira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prenošenje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dečjih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infekcija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već</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oblikuje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ljudsku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mobilnost</a:t>
            </a:r>
            <a:r>
              <a:rPr lang="en-US" sz="1700" dirty="0">
                <a:solidFill>
                  <a:schemeClr val="tx1"/>
                </a:solidFill>
                <a:cs typeface="Arial" panose="020B0604020202020204" pitchFamily="34" charset="0"/>
              </a:rPr>
              <a:t>. </a:t>
            </a:r>
          </a:p>
          <a:p>
            <a:pPr lvl="1">
              <a:lnSpc>
                <a:spcPct val="130000"/>
              </a:lnSpc>
              <a:spcBef>
                <a:spcPts val="0"/>
              </a:spcBef>
              <a:spcAft>
                <a:spcPts val="500"/>
              </a:spcAft>
              <a:buClr>
                <a:schemeClr val="accent6"/>
              </a:buClr>
            </a:pPr>
            <a:r>
              <a:rPr lang="en-US" sz="1700" dirty="0" err="1">
                <a:solidFill>
                  <a:schemeClr val="accent1">
                    <a:lumMod val="75000"/>
                  </a:schemeClr>
                </a:solidFill>
                <a:cs typeface="Arial" panose="020B0604020202020204" pitchFamily="34" charset="0"/>
              </a:rPr>
              <a:t>Starosna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specifičnost</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tereta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bolesti</a:t>
            </a:r>
            <a:r>
              <a:rPr lang="en-US" sz="1700" dirty="0">
                <a:solidFill>
                  <a:schemeClr val="tx1"/>
                </a:solidFill>
                <a:cs typeface="Arial" panose="020B0604020202020204" pitchFamily="34" charset="0"/>
              </a:rPr>
              <a:t>. </a:t>
            </a:r>
          </a:p>
          <a:p>
            <a:pPr lvl="1">
              <a:lnSpc>
                <a:spcPct val="130000"/>
              </a:lnSpc>
              <a:spcBef>
                <a:spcPts val="0"/>
              </a:spcBef>
              <a:spcAft>
                <a:spcPts val="500"/>
              </a:spcAft>
              <a:buClr>
                <a:schemeClr val="accent6"/>
              </a:buClr>
            </a:pPr>
            <a:r>
              <a:rPr lang="en-US" sz="1700" dirty="0" err="1">
                <a:solidFill>
                  <a:schemeClr val="tx1"/>
                </a:solidFill>
                <a:cs typeface="Arial" panose="020B0604020202020204" pitchFamily="34" charset="0"/>
              </a:rPr>
              <a:t>Demografske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promene</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veličini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gustini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stanovništva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putem</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urbanizacije</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takođe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mogu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uticati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dinamiku</a:t>
            </a:r>
            <a:r>
              <a:rPr lang="en-US" sz="1700" dirty="0">
                <a:solidFill>
                  <a:schemeClr val="tx1"/>
                </a:solidFill>
                <a:cs typeface="Arial" panose="020B0604020202020204" pitchFamily="34" charset="0"/>
              </a:rPr>
              <a:t>. </a:t>
            </a:r>
          </a:p>
          <a:p>
            <a:pPr lvl="1">
              <a:lnSpc>
                <a:spcPct val="130000"/>
              </a:lnSpc>
              <a:spcBef>
                <a:spcPts val="0"/>
              </a:spcBef>
              <a:spcAft>
                <a:spcPts val="500"/>
              </a:spcAft>
              <a:buClr>
                <a:schemeClr val="accent6"/>
              </a:buClr>
            </a:pPr>
            <a:r>
              <a:rPr lang="en-US" sz="1700" dirty="0" err="1">
                <a:solidFill>
                  <a:schemeClr val="tx1"/>
                </a:solidFill>
                <a:cs typeface="Arial" panose="020B0604020202020204" pitchFamily="34" charset="0"/>
              </a:rPr>
              <a:t>Promene</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nastanku</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imunomodulatorne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infekcije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koje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zauzvrat</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mogu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uticati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druge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infekcije</a:t>
            </a:r>
            <a:r>
              <a:rPr lang="en-US" sz="1700" dirty="0">
                <a:solidFill>
                  <a:schemeClr val="tx1"/>
                </a:solidFill>
                <a:cs typeface="Arial" panose="020B0604020202020204" pitchFamily="34" charset="0"/>
              </a:rPr>
              <a:t>. </a:t>
            </a:r>
          </a:p>
          <a:p>
            <a:pPr lvl="1">
              <a:lnSpc>
                <a:spcPct val="130000"/>
              </a:lnSpc>
              <a:spcBef>
                <a:spcPts val="0"/>
              </a:spcBef>
              <a:spcAft>
                <a:spcPts val="500"/>
              </a:spcAft>
              <a:buClr>
                <a:schemeClr val="accent6"/>
              </a:buClr>
            </a:pPr>
            <a:r>
              <a:rPr lang="en-US" sz="1700" dirty="0" err="1">
                <a:solidFill>
                  <a:schemeClr val="tx1"/>
                </a:solidFill>
                <a:cs typeface="Arial" panose="020B0604020202020204" pitchFamily="34" charset="0"/>
              </a:rPr>
              <a:t>Globalne</a:t>
            </a:r>
            <a:r>
              <a:rPr lang="en-US" sz="1700" dirty="0">
                <a:solidFill>
                  <a:schemeClr val="tx1"/>
                </a:solidFill>
                <a:cs typeface="Arial" panose="020B0604020202020204" pitchFamily="34" charset="0"/>
              </a:rPr>
              <a:t> </a:t>
            </a:r>
            <a:r>
              <a:rPr lang="en-US" sz="1700" dirty="0" err="1">
                <a:solidFill>
                  <a:srgbClr val="FF0000"/>
                </a:solidFill>
                <a:cs typeface="Arial" panose="020B0604020202020204" pitchFamily="34" charset="0"/>
              </a:rPr>
              <a:t>promene</a:t>
            </a:r>
            <a:r>
              <a:rPr lang="en-US" sz="1700" dirty="0">
                <a:solidFill>
                  <a:srgbClr val="FF0000"/>
                </a:solidFill>
                <a:cs typeface="Arial" panose="020B0604020202020204" pitchFamily="34" charset="0"/>
              </a:rPr>
              <a:t> </a:t>
            </a:r>
            <a:r>
              <a:rPr lang="en-US" sz="1700" dirty="0" err="1">
                <a:solidFill>
                  <a:srgbClr val="FF0000"/>
                </a:solidFill>
                <a:cs typeface="Arial" panose="020B0604020202020204" pitchFamily="34" charset="0"/>
              </a:rPr>
              <a:t>klimatskih</a:t>
            </a:r>
            <a:r>
              <a:rPr lang="en-US" sz="1700" dirty="0">
                <a:solidFill>
                  <a:srgbClr val="FF0000"/>
                </a:solidFill>
                <a:cs typeface="Arial" panose="020B0604020202020204" pitchFamily="34" charset="0"/>
              </a:rPr>
              <a:t> </a:t>
            </a:r>
            <a:r>
              <a:rPr lang="en-US" sz="1700" dirty="0" err="1">
                <a:solidFill>
                  <a:srgbClr val="FF0000"/>
                </a:solidFill>
                <a:cs typeface="Arial" panose="020B0604020202020204" pitchFamily="34" charset="0"/>
              </a:rPr>
              <a:t>uslova</a:t>
            </a:r>
            <a:r>
              <a:rPr lang="en-US" sz="1700" dirty="0">
                <a:solidFill>
                  <a:srgbClr val="FF0000"/>
                </a:solidFill>
                <a:cs typeface="Arial" panose="020B0604020202020204" pitchFamily="34" charset="0"/>
              </a:rPr>
              <a:t> </a:t>
            </a:r>
            <a:r>
              <a:rPr lang="en-US" sz="1700" dirty="0" err="1">
                <a:solidFill>
                  <a:schemeClr val="tx1"/>
                </a:solidFill>
                <a:cs typeface="Arial" panose="020B0604020202020204" pitchFamily="34" charset="0"/>
              </a:rPr>
              <a:t>će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igrati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ključnu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ulogu</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pokretanju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dinamike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sezonskih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bolesti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lokalnom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nivou</a:t>
            </a:r>
            <a:r>
              <a:rPr lang="en-US" sz="1700" dirty="0">
                <a:solidFill>
                  <a:schemeClr val="tx1"/>
                </a:solidFill>
                <a:cs typeface="Arial" panose="020B0604020202020204" pitchFamily="34" charset="0"/>
              </a:rPr>
              <a:t>.</a:t>
            </a:r>
          </a:p>
          <a:p>
            <a:pPr lvl="1">
              <a:lnSpc>
                <a:spcPct val="130000"/>
              </a:lnSpc>
              <a:spcBef>
                <a:spcPts val="0"/>
              </a:spcBef>
              <a:spcAft>
                <a:spcPts val="500"/>
              </a:spcAft>
              <a:buClr>
                <a:schemeClr val="accent6"/>
              </a:buClr>
            </a:pPr>
            <a:r>
              <a:rPr lang="en-US" sz="1700" dirty="0" err="1">
                <a:solidFill>
                  <a:schemeClr val="tx1"/>
                </a:solidFill>
                <a:cs typeface="Arial" panose="020B0604020202020204" pitchFamily="34" charset="0"/>
              </a:rPr>
              <a:t>Izloženost</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lokalnom</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zagađenju</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vazduha</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lokacijama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koje</a:t>
            </a:r>
            <a:r>
              <a:rPr lang="en-US" sz="1700" dirty="0">
                <a:solidFill>
                  <a:schemeClr val="tx1"/>
                </a:solidFill>
                <a:cs typeface="Arial" panose="020B0604020202020204" pitchFamily="34" charset="0"/>
              </a:rPr>
              <a:t> se </a:t>
            </a:r>
            <a:r>
              <a:rPr lang="en-US" sz="1700" dirty="0" err="1">
                <a:solidFill>
                  <a:schemeClr val="tx1"/>
                </a:solidFill>
                <a:cs typeface="Arial" panose="020B0604020202020204" pitchFamily="34" charset="0"/>
              </a:rPr>
              <a:t>brzo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urbanizuju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npr</a:t>
            </a:r>
            <a:r>
              <a:rPr lang="en-US" sz="1700" dirty="0">
                <a:solidFill>
                  <a:schemeClr val="tx1"/>
                </a:solidFill>
                <a:cs typeface="Arial" panose="020B0604020202020204" pitchFamily="34" charset="0"/>
              </a:rPr>
              <a:t>. PM2.5 </a:t>
            </a:r>
            <a:r>
              <a:rPr lang="en-US" sz="1700" dirty="0" err="1">
                <a:solidFill>
                  <a:schemeClr val="tx1"/>
                </a:solidFill>
                <a:cs typeface="Arial" panose="020B0604020202020204" pitchFamily="34" charset="0"/>
              </a:rPr>
              <a:t>mikročestice</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vazduhu</a:t>
            </a:r>
            <a:r>
              <a:rPr lang="en-US" sz="1700" dirty="0">
                <a:solidFill>
                  <a:schemeClr val="tx1"/>
                </a:solidFill>
                <a:cs typeface="Arial" panose="020B0604020202020204" pitchFamily="34" charset="0"/>
              </a:rPr>
              <a:t>.</a:t>
            </a:r>
          </a:p>
          <a:p>
            <a:pPr lvl="1">
              <a:lnSpc>
                <a:spcPct val="130000"/>
              </a:lnSpc>
              <a:spcBef>
                <a:spcPts val="0"/>
              </a:spcBef>
              <a:spcAft>
                <a:spcPts val="500"/>
              </a:spcAft>
              <a:buClr>
                <a:schemeClr val="accent6"/>
              </a:buClr>
            </a:pPr>
            <a:r>
              <a:rPr lang="en-US" sz="1700" dirty="0" err="1">
                <a:solidFill>
                  <a:schemeClr val="tx1"/>
                </a:solidFill>
                <a:cs typeface="Arial" panose="020B0604020202020204" pitchFamily="34" charset="0"/>
              </a:rPr>
              <a:t>Život</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urbanoj</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lokaciji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može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doneti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prednosti</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smislu</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većeg</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pristupa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zdravstvenoj</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zaštiti</a:t>
            </a:r>
            <a:r>
              <a:rPr lang="en-US" sz="1700" dirty="0">
                <a:solidFill>
                  <a:schemeClr val="accent1">
                    <a:lumMod val="75000"/>
                  </a:schemeClr>
                </a:solidFill>
                <a:cs typeface="Arial" panose="020B0604020202020204" pitchFamily="34" charset="0"/>
              </a:rPr>
              <a:t>.</a:t>
            </a:r>
          </a:p>
        </p:txBody>
      </p:sp>
    </p:spTree>
    <p:extLst>
      <p:ext uri="{BB962C8B-B14F-4D97-AF65-F5344CB8AC3E}">
        <p14:creationId xmlns:p14="http://schemas.microsoft.com/office/powerpoint/2010/main" val="3046846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190500-A86C-B3CB-2B8D-6551B9EB4FE4}"/>
              </a:ext>
            </a:extLst>
          </p:cNvPr>
          <p:cNvGrpSpPr/>
          <p:nvPr/>
        </p:nvGrpSpPr>
        <p:grpSpPr>
          <a:xfrm>
            <a:off x="871269" y="86265"/>
            <a:ext cx="9842738" cy="6262777"/>
            <a:chOff x="-160037" y="262441"/>
            <a:chExt cx="11072406" cy="7119248"/>
          </a:xfrm>
        </p:grpSpPr>
        <p:grpSp>
          <p:nvGrpSpPr>
            <p:cNvPr id="8" name="Group 7">
              <a:extLst>
                <a:ext uri="{FF2B5EF4-FFF2-40B4-BE49-F238E27FC236}">
                  <a16:creationId xmlns:a16="http://schemas.microsoft.com/office/drawing/2014/main" id="{C50B0490-8396-0B5A-C8D9-18EA2A3641DD}"/>
                </a:ext>
              </a:extLst>
            </p:cNvPr>
            <p:cNvGrpSpPr/>
            <p:nvPr/>
          </p:nvGrpSpPr>
          <p:grpSpPr>
            <a:xfrm>
              <a:off x="1881051" y="262441"/>
              <a:ext cx="9031318" cy="6437622"/>
              <a:chOff x="1881051" y="262441"/>
              <a:chExt cx="9031318" cy="6437622"/>
            </a:xfrm>
          </p:grpSpPr>
          <p:grpSp>
            <p:nvGrpSpPr>
              <p:cNvPr id="10" name="Group 9">
                <a:extLst>
                  <a:ext uri="{FF2B5EF4-FFF2-40B4-BE49-F238E27FC236}">
                    <a16:creationId xmlns:a16="http://schemas.microsoft.com/office/drawing/2014/main" id="{92DF3913-3312-5B92-D60E-667DA518D6F4}"/>
                  </a:ext>
                </a:extLst>
              </p:cNvPr>
              <p:cNvGrpSpPr/>
              <p:nvPr/>
            </p:nvGrpSpPr>
            <p:grpSpPr>
              <a:xfrm>
                <a:off x="3204754" y="751337"/>
                <a:ext cx="7707615" cy="5948726"/>
                <a:chOff x="2109231" y="323416"/>
                <a:chExt cx="7973538" cy="6211167"/>
              </a:xfrm>
            </p:grpSpPr>
            <p:pic>
              <p:nvPicPr>
                <p:cNvPr id="12" name="Picture 11">
                  <a:extLst>
                    <a:ext uri="{FF2B5EF4-FFF2-40B4-BE49-F238E27FC236}">
                      <a16:creationId xmlns:a16="http://schemas.microsoft.com/office/drawing/2014/main" id="{0183D907-9145-43A5-CA43-97FB29D0DF7A}"/>
                    </a:ext>
                  </a:extLst>
                </p:cNvPr>
                <p:cNvPicPr>
                  <a:picLocks noChangeAspect="1"/>
                </p:cNvPicPr>
                <p:nvPr/>
              </p:nvPicPr>
              <p:blipFill>
                <a:blip r:embed="rId2"/>
                <a:stretch>
                  <a:fillRect/>
                </a:stretch>
              </p:blipFill>
              <p:spPr>
                <a:xfrm>
                  <a:off x="2109231" y="323416"/>
                  <a:ext cx="7973538" cy="6211167"/>
                </a:xfrm>
                <a:prstGeom prst="rect">
                  <a:avLst/>
                </a:prstGeom>
              </p:spPr>
            </p:pic>
            <p:sp>
              <p:nvSpPr>
                <p:cNvPr id="13" name="Rectangle 12">
                  <a:extLst>
                    <a:ext uri="{FF2B5EF4-FFF2-40B4-BE49-F238E27FC236}">
                      <a16:creationId xmlns:a16="http://schemas.microsoft.com/office/drawing/2014/main" id="{D3135653-7B91-AE0A-5D24-6423A7B32F25}"/>
                    </a:ext>
                  </a:extLst>
                </p:cNvPr>
                <p:cNvSpPr/>
                <p:nvPr/>
              </p:nvSpPr>
              <p:spPr>
                <a:xfrm>
                  <a:off x="2246811" y="592183"/>
                  <a:ext cx="217715" cy="217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1" name="TextBox 10">
                <a:extLst>
                  <a:ext uri="{FF2B5EF4-FFF2-40B4-BE49-F238E27FC236}">
                    <a16:creationId xmlns:a16="http://schemas.microsoft.com/office/drawing/2014/main" id="{99B2227F-F1DB-A0AD-8B1A-F290C920C94F}"/>
                  </a:ext>
                </a:extLst>
              </p:cNvPr>
              <p:cNvSpPr txBox="1"/>
              <p:nvPr/>
            </p:nvSpPr>
            <p:spPr>
              <a:xfrm>
                <a:off x="1881051" y="262441"/>
                <a:ext cx="8560526" cy="804836"/>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 </a:t>
                </a:r>
                <a:r>
                  <a:rPr lang="en-US" sz="1400" i="1" dirty="0" err="1">
                    <a:solidFill>
                      <a:srgbClr val="0070C0"/>
                    </a:solidFill>
                    <a:cs typeface="Arial" panose="020B0604020202020204" pitchFamily="34" charset="0"/>
                  </a:rPr>
                  <a:t>Mapiranje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demografskog</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stresora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projektovane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stanovništva</a:t>
                </a:r>
                <a:r>
                  <a:rPr lang="en-US" sz="1400" i="1" dirty="0">
                    <a:solidFill>
                      <a:srgbClr val="0070C0"/>
                    </a:solidFill>
                    <a:cs typeface="Arial" panose="020B0604020202020204" pitchFamily="34" charset="0"/>
                  </a:rPr>
                  <a:t> </a:t>
                </a:r>
                <a:endParaRPr lang="en-IE" sz="1400" i="1" dirty="0">
                  <a:solidFill>
                    <a:srgbClr val="0070C0"/>
                  </a:solidFill>
                  <a:cs typeface="Arial" panose="020B0604020202020204" pitchFamily="34" charset="0"/>
                </a:endParaRPr>
              </a:p>
            </p:txBody>
          </p:sp>
        </p:grpSp>
        <p:sp>
          <p:nvSpPr>
            <p:cNvPr id="9" name="TextBox 8">
              <a:extLst>
                <a:ext uri="{FF2B5EF4-FFF2-40B4-BE49-F238E27FC236}">
                  <a16:creationId xmlns:a16="http://schemas.microsoft.com/office/drawing/2014/main" id="{EDE7AADB-2D3E-4A24-C5F1-C8DA9EA9D27D}"/>
                </a:ext>
              </a:extLst>
            </p:cNvPr>
            <p:cNvSpPr txBox="1"/>
            <p:nvPr/>
          </p:nvSpPr>
          <p:spPr>
            <a:xfrm>
              <a:off x="-160037" y="1736166"/>
              <a:ext cx="3258245" cy="5645523"/>
            </a:xfrm>
            <a:prstGeom prst="rect">
              <a:avLst/>
            </a:prstGeom>
            <a:noFill/>
          </p:spPr>
          <p:txBody>
            <a:bodyPr wrap="square" rtlCol="0">
              <a:spAutoFit/>
            </a:bodyPr>
            <a:lstStyle/>
            <a:p>
              <a:pPr algn="ctr">
                <a:lnSpc>
                  <a:spcPct val="110000"/>
                </a:lnSpc>
              </a:pPr>
              <a:r>
                <a:rPr lang="en-US" b="1" dirty="0" err="1">
                  <a:cs typeface="Arial" panose="020B0604020202020204" pitchFamily="34" charset="0"/>
                </a:rPr>
                <a:t>Projekcije</a:t>
              </a:r>
              <a:r>
                <a:rPr lang="en-US" b="1" dirty="0">
                  <a:cs typeface="Arial" panose="020B0604020202020204" pitchFamily="34" charset="0"/>
                </a:rPr>
                <a:t> </a:t>
              </a:r>
              <a:r>
                <a:rPr lang="en-US" b="1" dirty="0" err="1">
                  <a:cs typeface="Arial" panose="020B0604020202020204" pitchFamily="34" charset="0"/>
                </a:rPr>
                <a:t>stanovništva</a:t>
              </a:r>
              <a:r>
                <a:rPr lang="en-US" b="1" dirty="0">
                  <a:cs typeface="Arial" panose="020B0604020202020204" pitchFamily="34" charset="0"/>
                </a:rPr>
                <a:t> u 2010. </a:t>
              </a:r>
              <a:r>
                <a:rPr lang="en-US" b="1" dirty="0" err="1">
                  <a:cs typeface="Arial" panose="020B0604020202020204" pitchFamily="34" charset="0"/>
                </a:rPr>
                <a:t>i</a:t>
              </a:r>
              <a:r>
                <a:rPr lang="en-US" b="1" dirty="0">
                  <a:cs typeface="Arial" panose="020B0604020202020204" pitchFamily="34" charset="0"/>
                </a:rPr>
                <a:t> </a:t>
              </a:r>
              <a:r>
                <a:rPr lang="en-US" b="1" dirty="0" err="1">
                  <a:cs typeface="Arial" panose="020B0604020202020204" pitchFamily="34" charset="0"/>
                </a:rPr>
                <a:t>relativne</a:t>
              </a:r>
              <a:r>
                <a:rPr lang="en-US" b="1" dirty="0">
                  <a:cs typeface="Arial" panose="020B0604020202020204" pitchFamily="34" charset="0"/>
                </a:rPr>
                <a:t> </a:t>
              </a:r>
              <a:r>
                <a:rPr lang="en-US" b="1" dirty="0" err="1">
                  <a:cs typeface="Arial" panose="020B0604020202020204" pitchFamily="34" charset="0"/>
                </a:rPr>
                <a:t>promene</a:t>
              </a:r>
              <a:r>
                <a:rPr lang="en-US" b="1" dirty="0">
                  <a:cs typeface="Arial" panose="020B0604020202020204" pitchFamily="34" charset="0"/>
                </a:rPr>
                <a:t> </a:t>
              </a:r>
              <a:r>
                <a:rPr lang="en-US" b="1" dirty="0" err="1">
                  <a:cs typeface="Arial" panose="020B0604020202020204" pitchFamily="34" charset="0"/>
                </a:rPr>
                <a:t>stanovništva</a:t>
              </a:r>
              <a:r>
                <a:rPr lang="en-US" b="1" dirty="0">
                  <a:cs typeface="Arial" panose="020B0604020202020204" pitchFamily="34" charset="0"/>
                </a:rPr>
                <a:t> </a:t>
              </a:r>
              <a:r>
                <a:rPr lang="en-US" b="1" dirty="0" err="1">
                  <a:cs typeface="Arial" panose="020B0604020202020204" pitchFamily="34" charset="0"/>
                </a:rPr>
                <a:t>projektovane</a:t>
              </a:r>
              <a:r>
                <a:rPr lang="en-US" b="1" dirty="0">
                  <a:cs typeface="Arial" panose="020B0604020202020204" pitchFamily="34" charset="0"/>
                </a:rPr>
                <a:t> do 2100. </a:t>
              </a:r>
              <a:r>
                <a:rPr lang="en-US" b="1" dirty="0" err="1">
                  <a:cs typeface="Arial" panose="020B0604020202020204" pitchFamily="34" charset="0"/>
                </a:rPr>
                <a:t>godine</a:t>
              </a:r>
              <a:r>
                <a:rPr lang="en-US" b="1" dirty="0">
                  <a:cs typeface="Arial" panose="020B0604020202020204" pitchFamily="34" charset="0"/>
                </a:rPr>
                <a:t> </a:t>
              </a:r>
              <a:endParaRPr lang="en-GB" b="1"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hu-HU" sz="1050" dirty="0" smtClean="0">
                <a:cs typeface="Arial" panose="020B0604020202020204" pitchFamily="34" charset="0"/>
              </a:endParaRPr>
            </a:p>
            <a:p>
              <a:pPr rtl="0"/>
              <a:endParaRPr lang="hu-HU" sz="1050" dirty="0">
                <a:cs typeface="Arial" panose="020B0604020202020204" pitchFamily="34" charset="0"/>
              </a:endParaRPr>
            </a:p>
            <a:p>
              <a:pPr rtl="0"/>
              <a:endParaRPr lang="hu-HU" sz="1050" dirty="0" smtClean="0">
                <a:cs typeface="Arial" panose="020B0604020202020204" pitchFamily="34" charset="0"/>
              </a:endParaRPr>
            </a:p>
            <a:p>
              <a:pPr rtl="0"/>
              <a:endParaRPr lang="hu-HU" sz="1050" dirty="0">
                <a:cs typeface="Arial" panose="020B0604020202020204" pitchFamily="34" charset="0"/>
              </a:endParaRPr>
            </a:p>
            <a:p>
              <a:pPr rtl="0"/>
              <a:endParaRPr lang="hu-HU" sz="1050" dirty="0" smtClean="0">
                <a:cs typeface="Arial" panose="020B0604020202020204" pitchFamily="34" charset="0"/>
              </a:endParaRPr>
            </a:p>
            <a:p>
              <a:pPr rtl="0"/>
              <a:endParaRPr lang="hu-HU"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hu-HU" sz="1050" dirty="0" smtClean="0">
                <a:cs typeface="Arial" panose="020B0604020202020204" pitchFamily="34" charset="0"/>
              </a:endParaRPr>
            </a:p>
            <a:p>
              <a:pPr rtl="0"/>
              <a:endParaRPr lang="en-GB" sz="1050" dirty="0">
                <a:cs typeface="Arial" panose="020B0604020202020204" pitchFamily="34" charset="0"/>
              </a:endParaRPr>
            </a:p>
            <a:p>
              <a:r>
                <a:rPr lang="en-US" sz="1050" dirty="0">
                  <a:cs typeface="Arial" panose="020B0604020202020204" pitchFamily="34" charset="0"/>
                </a:rPr>
                <a:t>From: R.E. Baker et al., Nature Reviews Microbiology, April 2022, 20, 193-205.</a:t>
              </a:r>
            </a:p>
            <a:p>
              <a:r>
                <a:rPr lang="en-US" sz="1050" dirty="0">
                  <a:cs typeface="Arial" panose="020B0604020202020204" pitchFamily="34" charset="0"/>
                </a:rPr>
                <a:t>https://</a:t>
              </a:r>
              <a:r>
                <a:rPr lang="en-US" sz="1050" dirty="0" smtClean="0">
                  <a:cs typeface="Arial" panose="020B0604020202020204" pitchFamily="34" charset="0"/>
                </a:rPr>
                <a:t>doi.org/10.1038/s41579-021-00639-z</a:t>
              </a:r>
              <a:endParaRPr lang="en-IE" sz="1200" dirty="0">
                <a:solidFill>
                  <a:srgbClr val="0070C0"/>
                </a:solidFill>
                <a:cs typeface="Arial" panose="020B0604020202020204" pitchFamily="34" charset="0"/>
              </a:endParaRPr>
            </a:p>
          </p:txBody>
        </p:sp>
      </p:grpSp>
    </p:spTree>
    <p:extLst>
      <p:ext uri="{BB962C8B-B14F-4D97-AF65-F5344CB8AC3E}">
        <p14:creationId xmlns:p14="http://schemas.microsoft.com/office/powerpoint/2010/main" val="3788790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D9691A0-EDEA-962B-1A65-DF21733D032C}"/>
              </a:ext>
            </a:extLst>
          </p:cNvPr>
          <p:cNvGrpSpPr/>
          <p:nvPr/>
        </p:nvGrpSpPr>
        <p:grpSpPr>
          <a:xfrm>
            <a:off x="819510" y="1515294"/>
            <a:ext cx="9739222" cy="3519912"/>
            <a:chOff x="1889760" y="912833"/>
            <a:chExt cx="7984226" cy="2350096"/>
          </a:xfrm>
        </p:grpSpPr>
        <p:pic>
          <p:nvPicPr>
            <p:cNvPr id="9" name="Picture 2" descr="Fig. 1">
              <a:extLst>
                <a:ext uri="{FF2B5EF4-FFF2-40B4-BE49-F238E27FC236}">
                  <a16:creationId xmlns:a16="http://schemas.microsoft.com/office/drawing/2014/main" id="{844E8FCE-8B83-F4FC-71DE-1B38414F6F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9760" y="912833"/>
              <a:ext cx="7933509" cy="23500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7B1C00-1B0F-84DE-1ED5-7D0FECCE316D}"/>
                </a:ext>
              </a:extLst>
            </p:cNvPr>
            <p:cNvSpPr txBox="1"/>
            <p:nvPr/>
          </p:nvSpPr>
          <p:spPr>
            <a:xfrm>
              <a:off x="3344091" y="1541676"/>
              <a:ext cx="333746"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11" name="TextBox 10">
              <a:extLst>
                <a:ext uri="{FF2B5EF4-FFF2-40B4-BE49-F238E27FC236}">
                  <a16:creationId xmlns:a16="http://schemas.microsoft.com/office/drawing/2014/main" id="{42128756-1A0E-11A3-FB41-307F989A8F68}"/>
                </a:ext>
              </a:extLst>
            </p:cNvPr>
            <p:cNvSpPr txBox="1"/>
            <p:nvPr/>
          </p:nvSpPr>
          <p:spPr>
            <a:xfrm>
              <a:off x="6997338" y="2666750"/>
              <a:ext cx="333746"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12" name="TextBox 11">
              <a:extLst>
                <a:ext uri="{FF2B5EF4-FFF2-40B4-BE49-F238E27FC236}">
                  <a16:creationId xmlns:a16="http://schemas.microsoft.com/office/drawing/2014/main" id="{A3784DC4-29AB-D126-1E75-BE859899D62A}"/>
                </a:ext>
              </a:extLst>
            </p:cNvPr>
            <p:cNvSpPr txBox="1"/>
            <p:nvPr/>
          </p:nvSpPr>
          <p:spPr>
            <a:xfrm>
              <a:off x="8299269" y="2666750"/>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13" name="TextBox 12">
              <a:extLst>
                <a:ext uri="{FF2B5EF4-FFF2-40B4-BE49-F238E27FC236}">
                  <a16:creationId xmlns:a16="http://schemas.microsoft.com/office/drawing/2014/main" id="{6E07CE7A-D5A5-FB87-D9C8-C670FADB1DDA}"/>
                </a:ext>
              </a:extLst>
            </p:cNvPr>
            <p:cNvSpPr txBox="1"/>
            <p:nvPr/>
          </p:nvSpPr>
          <p:spPr>
            <a:xfrm>
              <a:off x="9540240" y="2666750"/>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14" name="TextBox 13">
              <a:extLst>
                <a:ext uri="{FF2B5EF4-FFF2-40B4-BE49-F238E27FC236}">
                  <a16:creationId xmlns:a16="http://schemas.microsoft.com/office/drawing/2014/main" id="{1A29A645-33A5-94DA-AF49-8637AE7D41EF}"/>
                </a:ext>
              </a:extLst>
            </p:cNvPr>
            <p:cNvSpPr txBox="1"/>
            <p:nvPr/>
          </p:nvSpPr>
          <p:spPr>
            <a:xfrm>
              <a:off x="6997338" y="1918152"/>
              <a:ext cx="333746"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15" name="TextBox 14">
              <a:extLst>
                <a:ext uri="{FF2B5EF4-FFF2-40B4-BE49-F238E27FC236}">
                  <a16:creationId xmlns:a16="http://schemas.microsoft.com/office/drawing/2014/main" id="{B2DBDB33-5057-3B16-4993-BC65D312CA70}"/>
                </a:ext>
              </a:extLst>
            </p:cNvPr>
            <p:cNvSpPr txBox="1"/>
            <p:nvPr/>
          </p:nvSpPr>
          <p:spPr>
            <a:xfrm>
              <a:off x="8429898" y="1944002"/>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BBCD8257-5ADD-1B24-9427-44371C5817D6}"/>
                </a:ext>
              </a:extLst>
            </p:cNvPr>
            <p:cNvSpPr txBox="1"/>
            <p:nvPr/>
          </p:nvSpPr>
          <p:spPr>
            <a:xfrm>
              <a:off x="6997338" y="1206176"/>
              <a:ext cx="333746"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17" name="TextBox 16">
              <a:extLst>
                <a:ext uri="{FF2B5EF4-FFF2-40B4-BE49-F238E27FC236}">
                  <a16:creationId xmlns:a16="http://schemas.microsoft.com/office/drawing/2014/main" id="{572E1831-D7C1-F88D-27DC-0B6A66E2640E}"/>
                </a:ext>
              </a:extLst>
            </p:cNvPr>
            <p:cNvSpPr txBox="1"/>
            <p:nvPr/>
          </p:nvSpPr>
          <p:spPr>
            <a:xfrm>
              <a:off x="6997338" y="1576868"/>
              <a:ext cx="333746"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18" name="TextBox 17">
              <a:extLst>
                <a:ext uri="{FF2B5EF4-FFF2-40B4-BE49-F238E27FC236}">
                  <a16:creationId xmlns:a16="http://schemas.microsoft.com/office/drawing/2014/main" id="{349B3D46-7E0A-92CC-B1B6-51B19EFD5269}"/>
                </a:ext>
              </a:extLst>
            </p:cNvPr>
            <p:cNvSpPr txBox="1"/>
            <p:nvPr/>
          </p:nvSpPr>
          <p:spPr>
            <a:xfrm>
              <a:off x="8076557" y="912833"/>
              <a:ext cx="333746" cy="253916"/>
            </a:xfrm>
            <a:prstGeom prst="rect">
              <a:avLst/>
            </a:prstGeom>
            <a:noFill/>
          </p:spPr>
          <p:txBody>
            <a:bodyPr wrap="none" rtlCol="0">
              <a:spAutoFit/>
            </a:bodyPr>
            <a:lstStyle/>
            <a:p>
              <a:pPr rtl="0"/>
              <a:r>
                <a:rPr lang="sr" sz="105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19" name="TextBox 18">
              <a:extLst>
                <a:ext uri="{FF2B5EF4-FFF2-40B4-BE49-F238E27FC236}">
                  <a16:creationId xmlns:a16="http://schemas.microsoft.com/office/drawing/2014/main" id="{E33318AC-EC7C-CCAE-080D-1C016B4A7F68}"/>
                </a:ext>
              </a:extLst>
            </p:cNvPr>
            <p:cNvSpPr txBox="1"/>
            <p:nvPr/>
          </p:nvSpPr>
          <p:spPr>
            <a:xfrm>
              <a:off x="3814583" y="2245700"/>
              <a:ext cx="402674" cy="253916"/>
            </a:xfrm>
            <a:prstGeom prst="rect">
              <a:avLst/>
            </a:prstGeom>
            <a:noFill/>
          </p:spPr>
          <p:txBody>
            <a:bodyPr wrap="none" rtlCol="0">
              <a:spAutoFit/>
            </a:bodyPr>
            <a:lstStyle/>
            <a:p>
              <a:pPr rtl="0"/>
              <a:r>
                <a:rPr lang="sr" sz="1050" dirty="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
        <p:nvSpPr>
          <p:cNvPr id="5" name="TextBox 4">
            <a:extLst>
              <a:ext uri="{FF2B5EF4-FFF2-40B4-BE49-F238E27FC236}">
                <a16:creationId xmlns:a16="http://schemas.microsoft.com/office/drawing/2014/main" id="{AF33083C-1E23-AB2B-9BA7-65346C8C15F5}"/>
              </a:ext>
            </a:extLst>
          </p:cNvPr>
          <p:cNvSpPr txBox="1"/>
          <p:nvPr/>
        </p:nvSpPr>
        <p:spPr>
          <a:xfrm>
            <a:off x="1759131" y="286387"/>
            <a:ext cx="9710057" cy="307777"/>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3. </a:t>
            </a:r>
            <a:r>
              <a:rPr lang="en-US" sz="1400" i="1" dirty="0" err="1">
                <a:solidFill>
                  <a:srgbClr val="0070C0"/>
                </a:solidFill>
                <a:cs typeface="Arial" panose="020B0604020202020204" pitchFamily="34" charset="0"/>
              </a:rPr>
              <a:t>Klimatske</a:t>
            </a:r>
            <a:r>
              <a:rPr lang="en-US" sz="1400" i="1" dirty="0">
                <a:solidFill>
                  <a:srgbClr val="0070C0"/>
                </a:solidFill>
                <a:cs typeface="Arial" panose="020B0604020202020204" pitchFamily="34" charset="0"/>
              </a:rPr>
              <a:t> </a:t>
            </a:r>
            <a:r>
              <a:rPr lang="en-US" sz="1400" i="1" dirty="0" err="1" smtClean="0">
                <a:solidFill>
                  <a:srgbClr val="0070C0"/>
                </a:solidFill>
                <a:cs typeface="Arial" panose="020B0604020202020204" pitchFamily="34" charset="0"/>
              </a:rPr>
              <a:t>nepogode</a:t>
            </a:r>
            <a:r>
              <a:rPr lang="en-US" sz="1400" i="1" dirty="0" smtClean="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Zemlji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koje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utiče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tekuća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emisija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gasova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efetom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staklene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bašte</a:t>
            </a:r>
            <a:r>
              <a:rPr lang="en-US" sz="1400" i="1" dirty="0">
                <a:solidFill>
                  <a:srgbClr val="0070C0"/>
                </a:solidFill>
                <a:cs typeface="Arial" panose="020B0604020202020204" pitchFamily="34" charset="0"/>
              </a:rPr>
              <a:t> (GHG). </a:t>
            </a:r>
          </a:p>
        </p:txBody>
      </p:sp>
      <p:sp>
        <p:nvSpPr>
          <p:cNvPr id="6" name="TextBox 5">
            <a:extLst>
              <a:ext uri="{FF2B5EF4-FFF2-40B4-BE49-F238E27FC236}">
                <a16:creationId xmlns:a16="http://schemas.microsoft.com/office/drawing/2014/main" id="{E6BA43A9-9137-2FB7-C059-49D8CDB7C010}"/>
              </a:ext>
            </a:extLst>
          </p:cNvPr>
          <p:cNvSpPr txBox="1"/>
          <p:nvPr/>
        </p:nvSpPr>
        <p:spPr>
          <a:xfrm>
            <a:off x="659674" y="5956336"/>
            <a:ext cx="9318172" cy="261610"/>
          </a:xfrm>
          <a:prstGeom prst="rect">
            <a:avLst/>
          </a:prstGeom>
          <a:noFill/>
        </p:spPr>
        <p:txBody>
          <a:bodyPr wrap="square" rtlCol="0">
            <a:spAutoFit/>
          </a:bodyPr>
          <a:lstStyle/>
          <a:p>
            <a:r>
              <a:rPr lang="en-US" sz="1050" dirty="0">
                <a:cs typeface="Arial" panose="020B0604020202020204" pitchFamily="34" charset="0"/>
              </a:rPr>
              <a:t>From: C. Mora et al., Nature Climate Change, September 2022, 12, 869–875, https://doi.org/10.1038/s41558-022-01426-1</a:t>
            </a:r>
          </a:p>
        </p:txBody>
      </p:sp>
    </p:spTree>
    <p:extLst>
      <p:ext uri="{BB962C8B-B14F-4D97-AF65-F5344CB8AC3E}">
        <p14:creationId xmlns:p14="http://schemas.microsoft.com/office/powerpoint/2010/main" val="6272743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0DE0702-BEF3-2594-474B-1EB0558D0340}"/>
              </a:ext>
            </a:extLst>
          </p:cNvPr>
          <p:cNvGrpSpPr/>
          <p:nvPr/>
        </p:nvGrpSpPr>
        <p:grpSpPr>
          <a:xfrm>
            <a:off x="505098" y="155624"/>
            <a:ext cx="11382082" cy="6432493"/>
            <a:chOff x="104504" y="281429"/>
            <a:chExt cx="11382082" cy="6432493"/>
          </a:xfrm>
        </p:grpSpPr>
        <p:grpSp>
          <p:nvGrpSpPr>
            <p:cNvPr id="9" name="Group 8">
              <a:extLst>
                <a:ext uri="{FF2B5EF4-FFF2-40B4-BE49-F238E27FC236}">
                  <a16:creationId xmlns:a16="http://schemas.microsoft.com/office/drawing/2014/main" id="{261F050E-311E-2631-328B-DFD6A0354CDE}"/>
                </a:ext>
              </a:extLst>
            </p:cNvPr>
            <p:cNvGrpSpPr/>
            <p:nvPr/>
          </p:nvGrpSpPr>
          <p:grpSpPr>
            <a:xfrm>
              <a:off x="1550125" y="281429"/>
              <a:ext cx="9936461" cy="6192374"/>
              <a:chOff x="1550125" y="281429"/>
              <a:chExt cx="9936461" cy="6192374"/>
            </a:xfrm>
          </p:grpSpPr>
          <p:grpSp>
            <p:nvGrpSpPr>
              <p:cNvPr id="11" name="Group 10">
                <a:extLst>
                  <a:ext uri="{FF2B5EF4-FFF2-40B4-BE49-F238E27FC236}">
                    <a16:creationId xmlns:a16="http://schemas.microsoft.com/office/drawing/2014/main" id="{AFDF4524-8ECC-18FA-2654-FAD153361894}"/>
                  </a:ext>
                </a:extLst>
              </p:cNvPr>
              <p:cNvGrpSpPr/>
              <p:nvPr/>
            </p:nvGrpSpPr>
            <p:grpSpPr>
              <a:xfrm>
                <a:off x="3509575" y="700847"/>
                <a:ext cx="7506748" cy="5772956"/>
                <a:chOff x="2342626" y="542522"/>
                <a:chExt cx="7506748" cy="5772956"/>
              </a:xfrm>
            </p:grpSpPr>
            <p:pic>
              <p:nvPicPr>
                <p:cNvPr id="13" name="Picture 12">
                  <a:extLst>
                    <a:ext uri="{FF2B5EF4-FFF2-40B4-BE49-F238E27FC236}">
                      <a16:creationId xmlns:a16="http://schemas.microsoft.com/office/drawing/2014/main" id="{FB7C16FF-7107-8AD2-60E7-F050E26DE15A}"/>
                    </a:ext>
                  </a:extLst>
                </p:cNvPr>
                <p:cNvPicPr>
                  <a:picLocks noChangeAspect="1"/>
                </p:cNvPicPr>
                <p:nvPr/>
              </p:nvPicPr>
              <p:blipFill>
                <a:blip r:embed="rId2"/>
                <a:stretch>
                  <a:fillRect/>
                </a:stretch>
              </p:blipFill>
              <p:spPr>
                <a:xfrm>
                  <a:off x="2342626" y="542522"/>
                  <a:ext cx="7506748" cy="5772956"/>
                </a:xfrm>
                <a:prstGeom prst="rect">
                  <a:avLst/>
                </a:prstGeom>
              </p:spPr>
            </p:pic>
            <p:sp>
              <p:nvSpPr>
                <p:cNvPr id="14" name="Rectangle 13">
                  <a:extLst>
                    <a:ext uri="{FF2B5EF4-FFF2-40B4-BE49-F238E27FC236}">
                      <a16:creationId xmlns:a16="http://schemas.microsoft.com/office/drawing/2014/main" id="{45BDEA63-D6FE-4CF1-8D43-E299DF03A3B5}"/>
                    </a:ext>
                  </a:extLst>
                </p:cNvPr>
                <p:cNvSpPr/>
                <p:nvPr/>
              </p:nvSpPr>
              <p:spPr>
                <a:xfrm>
                  <a:off x="2342626" y="627017"/>
                  <a:ext cx="365740" cy="2786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2" name="TextBox 11">
                <a:extLst>
                  <a:ext uri="{FF2B5EF4-FFF2-40B4-BE49-F238E27FC236}">
                    <a16:creationId xmlns:a16="http://schemas.microsoft.com/office/drawing/2014/main" id="{6610DD3E-BBC6-72E1-FC83-143D61E5AF5B}"/>
                  </a:ext>
                </a:extLst>
              </p:cNvPr>
              <p:cNvSpPr txBox="1"/>
              <p:nvPr/>
            </p:nvSpPr>
            <p:spPr>
              <a:xfrm>
                <a:off x="1550125" y="281429"/>
                <a:ext cx="9936461" cy="307777"/>
              </a:xfrm>
              <a:prstGeom prst="rect">
                <a:avLst/>
              </a:prstGeom>
              <a:noFill/>
            </p:spPr>
            <p:txBody>
              <a:bodyPr wrap="square" rtlCol="0">
                <a:spAutoFit/>
              </a:bodyPr>
              <a:lstStyle/>
              <a:p>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4. </a:t>
                </a:r>
                <a:r>
                  <a:rPr lang="en-US" sz="1400" i="1" dirty="0" err="1">
                    <a:solidFill>
                      <a:srgbClr val="0070C0"/>
                    </a:solidFill>
                    <a:cs typeface="Arial" panose="020B0604020202020204" pitchFamily="34" charset="0"/>
                  </a:rPr>
                  <a:t>Mapiranje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antropogeni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stresor</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prosečne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mesečne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maksimalne</a:t>
                </a:r>
                <a:r>
                  <a:rPr lang="en-US" sz="1400" i="1" dirty="0">
                    <a:solidFill>
                      <a:srgbClr val="0070C0"/>
                    </a:solidFill>
                    <a:cs typeface="Arial" panose="020B0604020202020204" pitchFamily="34" charset="0"/>
                  </a:rPr>
                  <a:t> temperature </a:t>
                </a:r>
                <a:endParaRPr lang="en-IE" sz="1400" i="1" dirty="0">
                  <a:solidFill>
                    <a:srgbClr val="0070C0"/>
                  </a:solidFill>
                  <a:cs typeface="Arial" panose="020B0604020202020204" pitchFamily="34" charset="0"/>
                </a:endParaRPr>
              </a:p>
            </p:txBody>
          </p:sp>
        </p:grpSp>
        <p:sp>
          <p:nvSpPr>
            <p:cNvPr id="10" name="TextBox 9">
              <a:extLst>
                <a:ext uri="{FF2B5EF4-FFF2-40B4-BE49-F238E27FC236}">
                  <a16:creationId xmlns:a16="http://schemas.microsoft.com/office/drawing/2014/main" id="{DFE88324-F60C-29C4-7499-FF595A586691}"/>
                </a:ext>
              </a:extLst>
            </p:cNvPr>
            <p:cNvSpPr txBox="1"/>
            <p:nvPr/>
          </p:nvSpPr>
          <p:spPr>
            <a:xfrm>
              <a:off x="104504" y="2743604"/>
              <a:ext cx="3317986" cy="3970318"/>
            </a:xfrm>
            <a:prstGeom prst="rect">
              <a:avLst/>
            </a:prstGeom>
            <a:noFill/>
          </p:spPr>
          <p:txBody>
            <a:bodyPr wrap="square" rtlCol="0">
              <a:spAutoFit/>
            </a:bodyPr>
            <a:lstStyle/>
            <a:p>
              <a:r>
                <a:rPr lang="en-US" sz="1400" dirty="0" err="1">
                  <a:cs typeface="Arial" panose="020B0604020202020204" pitchFamily="34" charset="0"/>
                </a:rPr>
                <a:t>Prosečna</a:t>
              </a:r>
              <a:r>
                <a:rPr lang="en-US" sz="1400" dirty="0">
                  <a:cs typeface="Arial" panose="020B0604020202020204" pitchFamily="34" charset="0"/>
                </a:rPr>
                <a:t> </a:t>
              </a:r>
              <a:r>
                <a:rPr lang="en-US" sz="1400" dirty="0" err="1">
                  <a:cs typeface="Arial" panose="020B0604020202020204" pitchFamily="34" charset="0"/>
                </a:rPr>
                <a:t>mesečna</a:t>
              </a:r>
              <a:r>
                <a:rPr lang="en-US" sz="1400" dirty="0">
                  <a:cs typeface="Arial" panose="020B0604020202020204" pitchFamily="34" charset="0"/>
                </a:rPr>
                <a:t> </a:t>
              </a:r>
              <a:r>
                <a:rPr lang="en-US" sz="1400" dirty="0" err="1">
                  <a:cs typeface="Arial" panose="020B0604020202020204" pitchFamily="34" charset="0"/>
                </a:rPr>
                <a:t>maksimalna</a:t>
              </a:r>
              <a:r>
                <a:rPr lang="en-US" sz="1400" dirty="0">
                  <a:cs typeface="Arial" panose="020B0604020202020204" pitchFamily="34" charset="0"/>
                </a:rPr>
                <a:t> </a:t>
              </a:r>
              <a:r>
                <a:rPr lang="en-US" sz="1400" dirty="0" err="1">
                  <a:cs typeface="Arial" panose="020B0604020202020204" pitchFamily="34" charset="0"/>
                </a:rPr>
                <a:t>temperatura</a:t>
              </a:r>
              <a:r>
                <a:rPr lang="en-US" sz="1400" dirty="0">
                  <a:cs typeface="Arial" panose="020B0604020202020204" pitchFamily="34" charset="0"/>
                </a:rPr>
                <a:t> 1970–2000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predviđena</a:t>
              </a:r>
              <a:r>
                <a:rPr lang="en-US" sz="1400" dirty="0">
                  <a:cs typeface="Arial" panose="020B0604020202020204" pitchFamily="34" charset="0"/>
                </a:rPr>
                <a:t> </a:t>
              </a:r>
              <a:r>
                <a:rPr lang="en-US" sz="1400" dirty="0" err="1">
                  <a:cs typeface="Arial" panose="020B0604020202020204" pitchFamily="34" charset="0"/>
                </a:rPr>
                <a:t>razlika</a:t>
              </a:r>
              <a:r>
                <a:rPr lang="en-US" sz="1400" dirty="0">
                  <a:cs typeface="Arial" panose="020B0604020202020204" pitchFamily="34" charset="0"/>
                </a:rPr>
                <a:t> </a:t>
              </a:r>
              <a:r>
                <a:rPr lang="en-US" sz="1400" dirty="0" err="1">
                  <a:cs typeface="Arial" panose="020B0604020202020204" pitchFamily="34" charset="0"/>
                </a:rPr>
                <a:t>između</a:t>
              </a:r>
              <a:r>
                <a:rPr lang="en-US" sz="1400" dirty="0">
                  <a:cs typeface="Arial" panose="020B0604020202020204" pitchFamily="34" charset="0"/>
                </a:rPr>
                <a:t> </a:t>
              </a:r>
              <a:r>
                <a:rPr lang="en-US" sz="1400" dirty="0" err="1">
                  <a:cs typeface="Arial" panose="020B0604020202020204" pitchFamily="34" charset="0"/>
                </a:rPr>
                <a:t>proseka</a:t>
              </a:r>
              <a:r>
                <a:rPr lang="en-US" sz="1400" dirty="0">
                  <a:cs typeface="Arial" panose="020B0604020202020204" pitchFamily="34" charset="0"/>
                </a:rPr>
                <a:t> 2070–2100 </a:t>
              </a:r>
              <a:r>
                <a:rPr lang="en-US" sz="1400" dirty="0" err="1">
                  <a:cs typeface="Arial" panose="020B0604020202020204" pitchFamily="34" charset="0"/>
                </a:rPr>
                <a:t>i</a:t>
              </a:r>
              <a:r>
                <a:rPr lang="en-US" sz="1400" dirty="0">
                  <a:cs typeface="Arial" panose="020B0604020202020204" pitchFamily="34" charset="0"/>
                </a:rPr>
                <a:t> 1970–2000. </a:t>
              </a:r>
            </a:p>
            <a:p>
              <a:pPr algn="r" rtl="0"/>
              <a:endParaRPr lang="en-GB" sz="140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r>
                <a:rPr lang="en-US" sz="1050" dirty="0">
                  <a:cs typeface="Arial" panose="020B0604020202020204" pitchFamily="34" charset="0"/>
                </a:rPr>
                <a:t>From: R.E. Baker et al., Nature Reviews Microbiology, April 2022, 20, 193-205.</a:t>
              </a:r>
            </a:p>
            <a:p>
              <a:r>
                <a:rPr lang="en-US" sz="1050" dirty="0">
                  <a:cs typeface="Arial" panose="020B0604020202020204" pitchFamily="34" charset="0"/>
                </a:rPr>
                <a:t>https://doi.org/10.1038/s41579-021-00639-z</a:t>
              </a:r>
            </a:p>
            <a:p>
              <a:pPr algn="r" rtl="0"/>
              <a:endParaRPr lang="en-IE" sz="1400" dirty="0">
                <a:solidFill>
                  <a:schemeClr val="tx1">
                    <a:lumMod val="50000"/>
                    <a:lumOff val="50000"/>
                  </a:schemeClr>
                </a:solidFill>
                <a:cs typeface="Arial" panose="020B0604020202020204" pitchFamily="34" charset="0"/>
              </a:endParaRPr>
            </a:p>
          </p:txBody>
        </p:sp>
      </p:grpSp>
    </p:spTree>
    <p:extLst>
      <p:ext uri="{BB962C8B-B14F-4D97-AF65-F5344CB8AC3E}">
        <p14:creationId xmlns:p14="http://schemas.microsoft.com/office/powerpoint/2010/main" val="26102677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0" name="Group 19">
            <a:extLst>
              <a:ext uri="{FF2B5EF4-FFF2-40B4-BE49-F238E27FC236}">
                <a16:creationId xmlns:a16="http://schemas.microsoft.com/office/drawing/2014/main" id="{BD320BCE-9CD7-6CE8-B2BD-023D2A59F147}"/>
              </a:ext>
            </a:extLst>
          </p:cNvPr>
          <p:cNvGrpSpPr/>
          <p:nvPr/>
        </p:nvGrpSpPr>
        <p:grpSpPr>
          <a:xfrm>
            <a:off x="39714" y="60960"/>
            <a:ext cx="11789274" cy="6278880"/>
            <a:chOff x="-146812" y="0"/>
            <a:chExt cx="12338812" cy="6858000"/>
          </a:xfrm>
        </p:grpSpPr>
        <p:pic>
          <p:nvPicPr>
            <p:cNvPr id="21" name="Picture 20">
              <a:extLst>
                <a:ext uri="{FF2B5EF4-FFF2-40B4-BE49-F238E27FC236}">
                  <a16:creationId xmlns:a16="http://schemas.microsoft.com/office/drawing/2014/main" id="{04FBDEBB-ADAB-0B8A-BC7B-8A2D326B1404}"/>
                </a:ext>
              </a:extLst>
            </p:cNvPr>
            <p:cNvPicPr>
              <a:picLocks noChangeAspect="1"/>
            </p:cNvPicPr>
            <p:nvPr/>
          </p:nvPicPr>
          <p:blipFill>
            <a:blip r:embed="rId2"/>
            <a:stretch>
              <a:fillRect/>
            </a:stretch>
          </p:blipFill>
          <p:spPr>
            <a:xfrm>
              <a:off x="2622513" y="0"/>
              <a:ext cx="9569487" cy="6858000"/>
            </a:xfrm>
            <a:prstGeom prst="rect">
              <a:avLst/>
            </a:prstGeom>
          </p:spPr>
        </p:pic>
        <p:sp>
          <p:nvSpPr>
            <p:cNvPr id="22" name="TextBox 21">
              <a:extLst>
                <a:ext uri="{FF2B5EF4-FFF2-40B4-BE49-F238E27FC236}">
                  <a16:creationId xmlns:a16="http://schemas.microsoft.com/office/drawing/2014/main" id="{AEFD4C56-9682-2542-65D8-B17ED8355955}"/>
                </a:ext>
              </a:extLst>
            </p:cNvPr>
            <p:cNvSpPr txBox="1"/>
            <p:nvPr/>
          </p:nvSpPr>
          <p:spPr>
            <a:xfrm>
              <a:off x="89639" y="811435"/>
              <a:ext cx="2945165" cy="1082588"/>
            </a:xfrm>
            <a:prstGeom prst="rect">
              <a:avLst/>
            </a:prstGeom>
            <a:noFill/>
          </p:spPr>
          <p:txBody>
            <a:bodyPr wrap="square" rtlCol="0">
              <a:spAutoFit/>
            </a:bodyPr>
            <a:lstStyle/>
            <a:p>
              <a:pPr>
                <a:lnSpc>
                  <a:spcPct val="110000"/>
                </a:lnSpc>
              </a:pPr>
              <a:r>
                <a:rPr lang="en-US" i="1" dirty="0" err="1">
                  <a:solidFill>
                    <a:srgbClr val="0070C0"/>
                  </a:solidFill>
                  <a:cs typeface="Arial" panose="020B0604020202020204" pitchFamily="34" charset="0"/>
                </a:rPr>
                <a:t>Slika</a:t>
              </a:r>
              <a:r>
                <a:rPr lang="en-US" i="1" dirty="0">
                  <a:solidFill>
                    <a:srgbClr val="0070C0"/>
                  </a:solidFill>
                  <a:cs typeface="Arial" panose="020B0604020202020204" pitchFamily="34" charset="0"/>
                </a:rPr>
                <a:t> 5. </a:t>
              </a:r>
              <a:r>
                <a:rPr lang="en-US" i="1" dirty="0" err="1">
                  <a:solidFill>
                    <a:srgbClr val="0070C0"/>
                  </a:solidFill>
                  <a:cs typeface="Arial" panose="020B0604020202020204" pitchFamily="34" charset="0"/>
                </a:rPr>
                <a:t>Uticaji</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globalnog</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zagrevanja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i</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geoklimatskih</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varijacija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na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zoonoze</a:t>
              </a:r>
              <a:r>
                <a:rPr lang="en-US" i="1" dirty="0">
                  <a:solidFill>
                    <a:srgbClr val="0070C0"/>
                  </a:solidFill>
                  <a:cs typeface="Arial" panose="020B0604020202020204" pitchFamily="34" charset="0"/>
                </a:rPr>
                <a:t>. </a:t>
              </a:r>
            </a:p>
          </p:txBody>
        </p:sp>
        <p:sp>
          <p:nvSpPr>
            <p:cNvPr id="23" name="TextBox 22">
              <a:extLst>
                <a:ext uri="{FF2B5EF4-FFF2-40B4-BE49-F238E27FC236}">
                  <a16:creationId xmlns:a16="http://schemas.microsoft.com/office/drawing/2014/main" id="{1CC2A2F5-B819-C779-6273-E1EFA90936E1}"/>
                </a:ext>
              </a:extLst>
            </p:cNvPr>
            <p:cNvSpPr txBox="1"/>
            <p:nvPr/>
          </p:nvSpPr>
          <p:spPr>
            <a:xfrm>
              <a:off x="-146812" y="5282732"/>
              <a:ext cx="2769325" cy="1184977"/>
            </a:xfrm>
            <a:prstGeom prst="rect">
              <a:avLst/>
            </a:prstGeom>
            <a:noFill/>
          </p:spPr>
          <p:txBody>
            <a:bodyPr wrap="square" rtlCol="0">
              <a:spAutoFit/>
            </a:bodyPr>
            <a:lstStyle/>
            <a:p>
              <a:pPr rtl="0"/>
              <a:endParaRPr lang="en-GB" sz="1200" dirty="0">
                <a:cs typeface="Arial" panose="020B0604020202020204" pitchFamily="34" charset="0"/>
              </a:endParaRPr>
            </a:p>
            <a:p>
              <a:r>
                <a:rPr lang="en-US" sz="1050" dirty="0">
                  <a:cs typeface="Arial" panose="020B0604020202020204" pitchFamily="34" charset="0"/>
                </a:rPr>
                <a:t>From: R. </a:t>
              </a:r>
              <a:r>
                <a:rPr lang="en-US" sz="1050" dirty="0" err="1">
                  <a:cs typeface="Arial" panose="020B0604020202020204" pitchFamily="34" charset="0"/>
                </a:rPr>
                <a:t>Rupasinghe</a:t>
              </a:r>
              <a:r>
                <a:rPr lang="en-US" sz="1050" dirty="0">
                  <a:cs typeface="Arial" panose="020B0604020202020204" pitchFamily="34" charset="0"/>
                </a:rPr>
                <a:t>, B. B. </a:t>
              </a:r>
              <a:r>
                <a:rPr lang="en-US" sz="1050" dirty="0" err="1">
                  <a:cs typeface="Arial" panose="020B0604020202020204" pitchFamily="34" charset="0"/>
                </a:rPr>
                <a:t>Chomel</a:t>
              </a:r>
              <a:r>
                <a:rPr lang="en-US" sz="1050" dirty="0">
                  <a:cs typeface="Arial" panose="020B0604020202020204" pitchFamily="34" charset="0"/>
                </a:rPr>
                <a:t>, and B. </a:t>
              </a:r>
              <a:r>
                <a:rPr lang="en-US" sz="1050" dirty="0" err="1">
                  <a:cs typeface="Arial" panose="020B0604020202020204" pitchFamily="34" charset="0"/>
                </a:rPr>
                <a:t>Martínez</a:t>
              </a:r>
              <a:r>
                <a:rPr lang="en-US" sz="1050" dirty="0">
                  <a:cs typeface="Arial" panose="020B0604020202020204" pitchFamily="34" charset="0"/>
                </a:rPr>
                <a:t>-Lopez, </a:t>
              </a:r>
              <a:r>
                <a:rPr lang="en-US" sz="1050" dirty="0" err="1">
                  <a:cs typeface="Arial" panose="020B0604020202020204" pitchFamily="34" charset="0"/>
                </a:rPr>
                <a:t>Acta</a:t>
              </a:r>
              <a:r>
                <a:rPr lang="en-US" sz="1050" dirty="0">
                  <a:cs typeface="Arial" panose="020B0604020202020204" pitchFamily="34" charset="0"/>
                </a:rPr>
                <a:t> </a:t>
              </a:r>
              <a:r>
                <a:rPr lang="en-US" sz="1050" dirty="0" err="1">
                  <a:cs typeface="Arial" panose="020B0604020202020204" pitchFamily="34" charset="0"/>
                </a:rPr>
                <a:t>Tropica</a:t>
              </a:r>
              <a:r>
                <a:rPr lang="en-US" sz="1050" dirty="0">
                  <a:cs typeface="Arial" panose="020B0604020202020204" pitchFamily="34" charset="0"/>
                </a:rPr>
                <a:t>, 2022, 226,  106225. https://doi.org/10.1016/j.actatropica.2021.106225 </a:t>
              </a:r>
            </a:p>
          </p:txBody>
        </p:sp>
      </p:grpSp>
    </p:spTree>
    <p:extLst>
      <p:ext uri="{BB962C8B-B14F-4D97-AF65-F5344CB8AC3E}">
        <p14:creationId xmlns:p14="http://schemas.microsoft.com/office/powerpoint/2010/main" val="2081393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427462" y="105125"/>
            <a:ext cx="11267233" cy="6248331"/>
            <a:chOff x="427462" y="105125"/>
            <a:chExt cx="11267233" cy="624833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427462" y="966766"/>
              <a:ext cx="3658868" cy="991169"/>
            </a:xfrm>
            <a:prstGeom prst="rect">
              <a:avLst/>
            </a:prstGeom>
            <a:noFill/>
          </p:spPr>
          <p:txBody>
            <a:bodyPr wrap="square" rtlCol="0">
              <a:spAutoFit/>
            </a:bodyPr>
            <a:lstStyle/>
            <a:p>
              <a:pPr>
                <a:lnSpc>
                  <a:spcPct val="110000"/>
                </a:lnSpc>
              </a:pPr>
              <a:r>
                <a:rPr lang="en-US" i="1" dirty="0" err="1">
                  <a:solidFill>
                    <a:srgbClr val="0070C0"/>
                  </a:solidFill>
                  <a:cs typeface="Arial" panose="020B0604020202020204" pitchFamily="34" charset="0"/>
                </a:rPr>
                <a:t>Tabela</a:t>
              </a:r>
              <a:r>
                <a:rPr lang="en-US" i="1" dirty="0">
                  <a:solidFill>
                    <a:srgbClr val="0070C0"/>
                  </a:solidFill>
                  <a:cs typeface="Arial" panose="020B0604020202020204" pitchFamily="34" charset="0"/>
                </a:rPr>
                <a:t> 1. </a:t>
              </a:r>
              <a:r>
                <a:rPr lang="en-US" i="1" dirty="0" err="1">
                  <a:solidFill>
                    <a:srgbClr val="0070C0"/>
                  </a:solidFill>
                  <a:cs typeface="Arial" panose="020B0604020202020204" pitchFamily="34" charset="0"/>
                </a:rPr>
                <a:t>Efekti</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globalnih</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promena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na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životnu</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sredinu</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koji</a:t>
              </a:r>
              <a:r>
                <a:rPr lang="en-US" i="1" dirty="0">
                  <a:solidFill>
                    <a:srgbClr val="0070C0"/>
                  </a:solidFill>
                  <a:cs typeface="Arial" panose="020B0604020202020204" pitchFamily="34" charset="0"/>
                </a:rPr>
                <a:t> se </a:t>
              </a:r>
              <a:r>
                <a:rPr lang="en-US" i="1" dirty="0" err="1">
                  <a:solidFill>
                    <a:srgbClr val="0070C0"/>
                  </a:solidFill>
                  <a:cs typeface="Arial" panose="020B0604020202020204" pitchFamily="34" charset="0"/>
                </a:rPr>
                <a:t>odnose</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na</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bolesti</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koje</a:t>
              </a:r>
              <a:r>
                <a:rPr lang="en-US" i="1" dirty="0">
                  <a:solidFill>
                    <a:srgbClr val="0070C0"/>
                  </a:solidFill>
                  <a:cs typeface="Arial" panose="020B0604020202020204" pitchFamily="34" charset="0"/>
                </a:rPr>
                <a:t> se </a:t>
              </a:r>
              <a:r>
                <a:rPr lang="en-US" i="1" dirty="0" err="1">
                  <a:solidFill>
                    <a:srgbClr val="0070C0"/>
                  </a:solidFill>
                  <a:cs typeface="Arial" panose="020B0604020202020204" pitchFamily="34" charset="0"/>
                </a:rPr>
                <a:t>prenose</a:t>
              </a:r>
              <a:r>
                <a:rPr lang="en-US" i="1" dirty="0">
                  <a:solidFill>
                    <a:srgbClr val="0070C0"/>
                  </a:solidFill>
                  <a:cs typeface="Arial" panose="020B0604020202020204" pitchFamily="34" charset="0"/>
                </a:rPr>
                <a:t> </a:t>
              </a:r>
              <a:r>
                <a:rPr lang="en-US" i="1" dirty="0" err="1">
                  <a:solidFill>
                    <a:srgbClr val="0070C0"/>
                  </a:solidFill>
                  <a:cs typeface="Arial" panose="020B0604020202020204" pitchFamily="34" charset="0"/>
                </a:rPr>
                <a:t>vektorima</a:t>
              </a:r>
              <a:r>
                <a:rPr lang="en-US" i="1" dirty="0">
                  <a:solidFill>
                    <a:srgbClr val="0070C0"/>
                  </a:solidFill>
                  <a:cs typeface="Arial" panose="020B0604020202020204" pitchFamily="34" charset="0"/>
                </a:rPr>
                <a:t>.</a:t>
              </a:r>
            </a:p>
          </p:txBody>
        </p:sp>
        <p:sp>
          <p:nvSpPr>
            <p:cNvPr id="6" name="TextBox 5">
              <a:extLst>
                <a:ext uri="{FF2B5EF4-FFF2-40B4-BE49-F238E27FC236}">
                  <a16:creationId xmlns:a16="http://schemas.microsoft.com/office/drawing/2014/main" id="{2F9ECF99-43CF-55CD-3BFE-B4867EEDF19C}"/>
                </a:ext>
              </a:extLst>
            </p:cNvPr>
            <p:cNvSpPr txBox="1"/>
            <p:nvPr/>
          </p:nvSpPr>
          <p:spPr>
            <a:xfrm>
              <a:off x="497305" y="5799458"/>
              <a:ext cx="3283132" cy="553998"/>
            </a:xfrm>
            <a:prstGeom prst="rect">
              <a:avLst/>
            </a:prstGeom>
            <a:noFill/>
          </p:spPr>
          <p:txBody>
            <a:bodyPr wrap="square" rtlCol="0">
              <a:spAutoFit/>
            </a:bodyPr>
            <a:lstStyle/>
            <a:p>
              <a:r>
                <a:rPr lang="en-US" sz="1000" dirty="0">
                  <a:cs typeface="Arial" panose="020B0604020202020204" pitchFamily="34" charset="0"/>
                </a:rPr>
                <a:t>From: R.W. </a:t>
              </a:r>
              <a:r>
                <a:rPr lang="en-US" sz="1000" dirty="0" err="1">
                  <a:cs typeface="Arial" panose="020B0604020202020204" pitchFamily="34" charset="0"/>
                </a:rPr>
                <a:t>Sutherst</a:t>
              </a:r>
              <a:r>
                <a:rPr lang="en-US" sz="1000" dirty="0">
                  <a:cs typeface="Arial" panose="020B0604020202020204" pitchFamily="34" charset="0"/>
                </a:rPr>
                <a:t>, Clinical Microbiology Reviews, Jan. 2004, 17, (1), 136–173. https://doi.org/10.1128%2FCMR.17.1.136-173.2004 </a:t>
              </a:r>
            </a:p>
          </p:txBody>
        </p:sp>
      </p:grpSp>
    </p:spTree>
    <p:extLst>
      <p:ext uri="{BB962C8B-B14F-4D97-AF65-F5344CB8AC3E}">
        <p14:creationId xmlns:p14="http://schemas.microsoft.com/office/powerpoint/2010/main" val="1831771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612474" y="1725283"/>
            <a:ext cx="11263151" cy="4580389"/>
          </a:xfrm>
        </p:spPr>
        <p:txBody>
          <a:bodyPr rtlCol="0">
            <a:normAutofit/>
          </a:bodyPr>
          <a:lstStyle/>
          <a:p>
            <a:pPr marL="0" indent="0">
              <a:lnSpc>
                <a:spcPct val="130000"/>
              </a:lnSpc>
              <a:buNone/>
            </a:pPr>
            <a:r>
              <a:rPr lang="en-US" dirty="0" err="1" smtClean="0">
                <a:solidFill>
                  <a:schemeClr val="tx1"/>
                </a:solidFill>
                <a:cs typeface="Arial" panose="020B0604020202020204" pitchFamily="34" charset="0"/>
              </a:rPr>
              <a:t>Kada</a:t>
            </a:r>
            <a:r>
              <a:rPr lang="en-US" dirty="0" smtClean="0">
                <a:solidFill>
                  <a:schemeClr val="tx1"/>
                </a:solidFill>
                <a:cs typeface="Arial" panose="020B0604020202020204" pitchFamily="34" charset="0"/>
              </a:rPr>
              <a:t> </a:t>
            </a:r>
            <a:r>
              <a:rPr lang="en-US" dirty="0">
                <a:solidFill>
                  <a:schemeClr val="tx1"/>
                </a:solidFill>
                <a:cs typeface="Arial" panose="020B0604020202020204" pitchFamily="34" charset="0"/>
              </a:rPr>
              <a:t>se </a:t>
            </a:r>
            <a:r>
              <a:rPr lang="en-US" dirty="0" err="1">
                <a:solidFill>
                  <a:schemeClr val="tx1"/>
                </a:solidFill>
                <a:cs typeface="Arial" panose="020B0604020202020204" pitchFamily="34" charset="0"/>
              </a:rPr>
              <a:t>razmatra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uticaj</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globalnih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promena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na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rizik</a:t>
            </a:r>
            <a:r>
              <a:rPr lang="en-US" dirty="0">
                <a:solidFill>
                  <a:schemeClr val="tx1"/>
                </a:solidFill>
                <a:cs typeface="Arial" panose="020B0604020202020204" pitchFamily="34" charset="0"/>
              </a:rPr>
              <a:t> od </a:t>
            </a:r>
            <a:r>
              <a:rPr lang="en-US" dirty="0" err="1">
                <a:solidFill>
                  <a:schemeClr val="tx1"/>
                </a:solidFill>
                <a:cs typeface="Arial" panose="020B0604020202020204" pitchFamily="34" charset="0"/>
              </a:rPr>
              <a:t>zaraznih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bolesti</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mogu</a:t>
            </a:r>
            <a:r>
              <a:rPr lang="en-US" dirty="0">
                <a:solidFill>
                  <a:schemeClr val="tx1"/>
                </a:solidFill>
                <a:cs typeface="Arial" panose="020B0604020202020204" pitchFamily="34" charset="0"/>
              </a:rPr>
              <a:t> se </a:t>
            </a:r>
            <a:r>
              <a:rPr lang="en-US" dirty="0" err="1">
                <a:solidFill>
                  <a:schemeClr val="tx1"/>
                </a:solidFill>
                <a:cs typeface="Arial" panose="020B0604020202020204" pitchFamily="34" charset="0"/>
              </a:rPr>
              <a:t>uzeti</a:t>
            </a:r>
            <a:r>
              <a:rPr lang="en-US" dirty="0">
                <a:solidFill>
                  <a:schemeClr val="tx1"/>
                </a:solidFill>
                <a:cs typeface="Arial" panose="020B0604020202020204" pitchFamily="34" charset="0"/>
              </a:rPr>
              <a:t> u </a:t>
            </a:r>
            <a:r>
              <a:rPr lang="en-US" dirty="0" err="1">
                <a:solidFill>
                  <a:schemeClr val="tx1"/>
                </a:solidFill>
                <a:cs typeface="Arial" panose="020B0604020202020204" pitchFamily="34" charset="0"/>
              </a:rPr>
              <a:t>obzir</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efekti</a:t>
            </a:r>
            <a:r>
              <a:rPr lang="en-US" dirty="0">
                <a:solidFill>
                  <a:schemeClr val="tx1"/>
                </a:solidFill>
                <a:cs typeface="Arial" panose="020B0604020202020204" pitchFamily="34" charset="0"/>
              </a:rPr>
              <a:t> tri </a:t>
            </a:r>
            <a:r>
              <a:rPr lang="en-US" dirty="0" err="1">
                <a:solidFill>
                  <a:schemeClr val="tx1"/>
                </a:solidFill>
                <a:cs typeface="Arial" panose="020B0604020202020204" pitchFamily="34" charset="0"/>
              </a:rPr>
              <a:t>oblika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globalne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povezanosti</a:t>
            </a:r>
            <a:r>
              <a:rPr lang="en-US" dirty="0">
                <a:solidFill>
                  <a:schemeClr val="tx1"/>
                </a:solidFill>
                <a:cs typeface="Arial" panose="020B0604020202020204" pitchFamily="34" charset="0"/>
              </a:rPr>
              <a:t>: </a:t>
            </a:r>
          </a:p>
          <a:p>
            <a:pPr marL="723900" lvl="1" indent="-266700">
              <a:lnSpc>
                <a:spcPct val="200000"/>
              </a:lnSpc>
              <a:buClr>
                <a:srgbClr val="FF0000"/>
              </a:buClr>
              <a:buFont typeface="+mj-lt"/>
              <a:buAutoNum type="arabicPeriod"/>
            </a:pPr>
            <a:r>
              <a:rPr lang="en-US" sz="2200" dirty="0" err="1">
                <a:solidFill>
                  <a:schemeClr val="accent1">
                    <a:lumMod val="75000"/>
                  </a:schemeClr>
                </a:solidFill>
                <a:cs typeface="Arial" panose="020B0604020202020204" pitchFamily="34" charset="0"/>
              </a:rPr>
              <a:t>Međunarodna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putovanja</a:t>
            </a:r>
            <a:r>
              <a:rPr lang="en-US" sz="2200" dirty="0">
                <a:solidFill>
                  <a:schemeClr val="tx1"/>
                </a:solidFill>
                <a:cs typeface="Arial" panose="020B0604020202020204" pitchFamily="34" charset="0"/>
              </a:rPr>
              <a:t>. </a:t>
            </a:r>
            <a:endParaRPr lang="hu-HU" sz="2200" dirty="0" smtClean="0">
              <a:solidFill>
                <a:schemeClr val="tx1"/>
              </a:solidFill>
              <a:cs typeface="Arial" panose="020B0604020202020204" pitchFamily="34" charset="0"/>
            </a:endParaRPr>
          </a:p>
          <a:p>
            <a:pPr marL="723900" lvl="1" indent="-266700">
              <a:lnSpc>
                <a:spcPct val="200000"/>
              </a:lnSpc>
              <a:buClr>
                <a:srgbClr val="FF0000"/>
              </a:buClr>
              <a:buFont typeface="+mj-lt"/>
              <a:buAutoNum type="arabicPeriod"/>
            </a:pPr>
            <a:r>
              <a:rPr lang="en-US" sz="2200" dirty="0" smtClean="0">
                <a:solidFill>
                  <a:schemeClr val="accent1">
                    <a:lumMod val="75000"/>
                  </a:schemeClr>
                </a:solidFill>
                <a:cs typeface="Arial" panose="020B0604020202020204" pitchFamily="34" charset="0"/>
              </a:rPr>
              <a:t>L</a:t>
            </a:r>
            <a:r>
              <a:rPr lang="sr-Latn-RS" sz="2200" dirty="0">
                <a:solidFill>
                  <a:schemeClr val="accent1">
                    <a:lumMod val="75000"/>
                  </a:schemeClr>
                </a:solidFill>
                <a:cs typeface="Arial" panose="020B0604020202020204" pitchFamily="34" charset="0"/>
              </a:rPr>
              <a:t>j</a:t>
            </a:r>
            <a:r>
              <a:rPr lang="en-US" sz="2200" dirty="0" err="1">
                <a:solidFill>
                  <a:schemeClr val="accent1">
                    <a:lumMod val="75000"/>
                  </a:schemeClr>
                </a:solidFill>
                <a:cs typeface="Arial" panose="020B0604020202020204" pitchFamily="34" charset="0"/>
              </a:rPr>
              <a:t>udska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migracija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i</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mobilnost</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na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lokalnom</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nivou</a:t>
            </a:r>
            <a:r>
              <a:rPr lang="en-US" sz="2200" dirty="0">
                <a:solidFill>
                  <a:schemeClr val="tx1"/>
                </a:solidFill>
                <a:cs typeface="Arial" panose="020B0604020202020204" pitchFamily="34" charset="0"/>
              </a:rPr>
              <a:t>. </a:t>
            </a:r>
            <a:endParaRPr lang="hu-HU" sz="2200" dirty="0" smtClean="0">
              <a:solidFill>
                <a:schemeClr val="tx1"/>
              </a:solidFill>
              <a:cs typeface="Arial" panose="020B0604020202020204" pitchFamily="34" charset="0"/>
            </a:endParaRPr>
          </a:p>
          <a:p>
            <a:pPr marL="723900" lvl="1" indent="-266700">
              <a:lnSpc>
                <a:spcPct val="200000"/>
              </a:lnSpc>
              <a:buClr>
                <a:srgbClr val="FF0000"/>
              </a:buClr>
              <a:buFont typeface="+mj-lt"/>
              <a:buAutoNum type="arabicPeriod"/>
            </a:pPr>
            <a:r>
              <a:rPr lang="en-US" sz="2200" dirty="0" err="1" smtClean="0">
                <a:solidFill>
                  <a:schemeClr val="accent1">
                    <a:lumMod val="75000"/>
                  </a:schemeClr>
                </a:solidFill>
                <a:cs typeface="Arial" panose="020B0604020202020204" pitchFamily="34" charset="0"/>
              </a:rPr>
              <a:t>Međunarodna</a:t>
            </a:r>
            <a:r>
              <a:rPr lang="en-US" sz="2200" dirty="0" smtClean="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trgovina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životinjama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životinjskim</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proizvodima</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i</a:t>
            </a:r>
            <a:r>
              <a:rPr lang="en-US" sz="2200" dirty="0">
                <a:solidFill>
                  <a:schemeClr val="accent1">
                    <a:lumMod val="75000"/>
                  </a:schemeClr>
                </a:solidFill>
                <a:cs typeface="Arial" panose="020B0604020202020204" pitchFamily="34" charset="0"/>
              </a:rPr>
              <a:t> </a:t>
            </a:r>
            <a:r>
              <a:rPr lang="en-US" sz="2200" dirty="0" err="1">
                <a:solidFill>
                  <a:schemeClr val="accent1">
                    <a:lumMod val="75000"/>
                  </a:schemeClr>
                </a:solidFill>
                <a:cs typeface="Arial" panose="020B0604020202020204" pitchFamily="34" charset="0"/>
              </a:rPr>
              <a:t>biljkama</a:t>
            </a:r>
            <a:r>
              <a:rPr lang="en-US" sz="2200" dirty="0">
                <a:solidFill>
                  <a:schemeClr val="tx1"/>
                </a:solidFill>
                <a:cs typeface="Arial" panose="020B0604020202020204" pitchFamily="34" charset="0"/>
              </a:rPr>
              <a:t>. </a:t>
            </a:r>
            <a:endParaRPr lang="en-GB" sz="2200" dirty="0">
              <a:solidFill>
                <a:schemeClr val="tx1"/>
              </a:solidFill>
              <a:cs typeface="Arial" panose="020B0604020202020204" pitchFamily="34" charset="0"/>
            </a:endParaRPr>
          </a:p>
        </p:txBody>
      </p:sp>
      <p:sp>
        <p:nvSpPr>
          <p:cNvPr id="2" name="Téglalap 1"/>
          <p:cNvSpPr/>
          <p:nvPr/>
        </p:nvSpPr>
        <p:spPr>
          <a:xfrm>
            <a:off x="500333" y="297006"/>
            <a:ext cx="4528868" cy="584775"/>
          </a:xfrm>
          <a:prstGeom prst="rect">
            <a:avLst/>
          </a:prstGeom>
        </p:spPr>
        <p:txBody>
          <a:bodyPr wrap="square">
            <a:spAutoFit/>
          </a:bodyPr>
          <a:lstStyle/>
          <a:p>
            <a:r>
              <a:rPr lang="en-US" sz="3200" b="1" dirty="0" err="1">
                <a:cs typeface="Arial" panose="020B0604020202020204" pitchFamily="34" charset="0"/>
              </a:rPr>
              <a:t>Globalno</a:t>
            </a:r>
            <a:r>
              <a:rPr lang="en-US" sz="3200" b="1" dirty="0">
                <a:cs typeface="Arial" panose="020B0604020202020204" pitchFamily="34" charset="0"/>
              </a:rPr>
              <a:t> </a:t>
            </a:r>
            <a:r>
              <a:rPr lang="en-US" sz="3200" b="1" dirty="0" err="1">
                <a:cs typeface="Arial" panose="020B0604020202020204" pitchFamily="34" charset="0"/>
              </a:rPr>
              <a:t>širenje</a:t>
            </a:r>
            <a:endParaRPr lang="en-US" sz="3200" b="1" dirty="0">
              <a:cs typeface="Arial" panose="020B0604020202020204" pitchFamily="34" charset="0"/>
            </a:endParaRPr>
          </a:p>
        </p:txBody>
      </p:sp>
    </p:spTree>
    <p:extLst>
      <p:ext uri="{BB962C8B-B14F-4D97-AF65-F5344CB8AC3E}">
        <p14:creationId xmlns:p14="http://schemas.microsoft.com/office/powerpoint/2010/main" val="4026075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r>
              <a:rPr lang="sr" sz="2000" u="sng" dirty="0" smtClean="0">
                <a:solidFill>
                  <a:srgbClr val="0070C0"/>
                </a:solidFill>
                <a:cs typeface="Arial" panose="020B0604020202020204" pitchFamily="34" charset="0"/>
              </a:rPr>
              <a:t>Rezime</a:t>
            </a:r>
            <a:endParaRPr lang="en-IE" sz="2000" dirty="0">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641325" y="345146"/>
            <a:ext cx="11189268" cy="6207991"/>
            <a:chOff x="462800" y="726963"/>
            <a:chExt cx="11189268" cy="6207991"/>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59318"/>
              <a:ext cx="7515497" cy="55281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462800" y="2813826"/>
              <a:ext cx="3744685" cy="4121128"/>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a:lnSpc>
                  <a:spcPct val="110000"/>
                </a:lnSpc>
              </a:pPr>
              <a:r>
                <a:rPr lang="en-US" sz="1400" dirty="0" err="1">
                  <a:cs typeface="Arial" panose="020B0604020202020204" pitchFamily="34" charset="0"/>
                </a:rPr>
                <a:t>Tabela</a:t>
              </a:r>
              <a:r>
                <a:rPr lang="en-US" sz="1400" dirty="0">
                  <a:cs typeface="Arial" panose="020B0604020202020204" pitchFamily="34" charset="0"/>
                </a:rPr>
                <a:t> </a:t>
              </a:r>
              <a:r>
                <a:rPr lang="en-US" sz="1400" dirty="0" err="1">
                  <a:cs typeface="Arial" panose="020B0604020202020204" pitchFamily="34" charset="0"/>
                </a:rPr>
                <a:t>sumira</a:t>
              </a:r>
              <a:r>
                <a:rPr lang="en-US" sz="1400" dirty="0">
                  <a:cs typeface="Arial" panose="020B0604020202020204" pitchFamily="34" charset="0"/>
                </a:rPr>
                <a:t> </a:t>
              </a:r>
              <a:r>
                <a:rPr lang="en-US" sz="1400" dirty="0" err="1">
                  <a:cs typeface="Arial" panose="020B0604020202020204" pitchFamily="34" charset="0"/>
                </a:rPr>
                <a:t>odabrane</a:t>
              </a:r>
              <a:r>
                <a:rPr lang="en-US" sz="1400" dirty="0">
                  <a:cs typeface="Arial" panose="020B0604020202020204" pitchFamily="34" charset="0"/>
                </a:rPr>
                <a:t> </a:t>
              </a:r>
              <a:r>
                <a:rPr lang="en-US" sz="1400" dirty="0" err="1">
                  <a:cs typeface="Arial" panose="020B0604020202020204" pitchFamily="34" charset="0"/>
                </a:rPr>
                <a:t>globalne</a:t>
              </a:r>
              <a:r>
                <a:rPr lang="en-US" sz="1400" dirty="0">
                  <a:cs typeface="Arial" panose="020B0604020202020204" pitchFamily="34" charset="0"/>
                </a:rPr>
                <a:t> </a:t>
              </a:r>
              <a:r>
                <a:rPr lang="en-US" sz="1400" dirty="0" err="1">
                  <a:cs typeface="Arial" panose="020B0604020202020204" pitchFamily="34" charset="0"/>
                </a:rPr>
                <a:t>promene</a:t>
              </a:r>
              <a:r>
                <a:rPr lang="en-US" sz="1400" dirty="0">
                  <a:cs typeface="Arial" panose="020B0604020202020204" pitchFamily="34" charset="0"/>
                </a:rPr>
                <a:t> (</a:t>
              </a:r>
              <a:r>
                <a:rPr lang="en-US" sz="1400" dirty="0" err="1">
                  <a:cs typeface="Arial" panose="020B0604020202020204" pitchFamily="34" charset="0"/>
                </a:rPr>
                <a:t>redovi</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njihov</a:t>
              </a:r>
              <a:r>
                <a:rPr lang="en-US" sz="1400" dirty="0">
                  <a:cs typeface="Arial" panose="020B0604020202020204" pitchFamily="34" charset="0"/>
                </a:rPr>
                <a:t> </a:t>
              </a:r>
              <a:r>
                <a:rPr lang="en-US" sz="1400" dirty="0" err="1">
                  <a:cs typeface="Arial" panose="020B0604020202020204" pitchFamily="34" charset="0"/>
                </a:rPr>
                <a:t>uticaj</a:t>
              </a:r>
              <a:r>
                <a:rPr lang="en-US" sz="1400" dirty="0">
                  <a:cs typeface="Arial" panose="020B0604020202020204" pitchFamily="34" charset="0"/>
                </a:rPr>
                <a:t> </a:t>
              </a:r>
              <a:r>
                <a:rPr lang="en-US" sz="1400" dirty="0" err="1">
                  <a:cs typeface="Arial" panose="020B0604020202020204" pitchFamily="34" charset="0"/>
                </a:rPr>
                <a:t>na</a:t>
              </a:r>
              <a:r>
                <a:rPr lang="en-US" sz="1400" dirty="0">
                  <a:cs typeface="Arial" panose="020B0604020202020204" pitchFamily="34" charset="0"/>
                </a:rPr>
                <a:t> </a:t>
              </a:r>
              <a:r>
                <a:rPr lang="en-US" sz="1400" dirty="0" err="1">
                  <a:cs typeface="Arial" panose="020B0604020202020204" pitchFamily="34" charset="0"/>
                </a:rPr>
                <a:t>pojavu</a:t>
              </a:r>
              <a:r>
                <a:rPr lang="en-US" sz="1400" dirty="0">
                  <a:cs typeface="Arial" panose="020B0604020202020204" pitchFamily="34" charset="0"/>
                </a:rPr>
                <a:t> </a:t>
              </a:r>
              <a:r>
                <a:rPr lang="en-US" sz="1400" dirty="0" err="1">
                  <a:cs typeface="Arial" panose="020B0604020202020204" pitchFamily="34" charset="0"/>
                </a:rPr>
                <a:t>bolesti</a:t>
              </a:r>
              <a:r>
                <a:rPr lang="en-US" sz="1400" dirty="0">
                  <a:cs typeface="Arial" panose="020B0604020202020204" pitchFamily="34" charset="0"/>
                </a:rPr>
                <a:t>, </a:t>
              </a:r>
              <a:r>
                <a:rPr lang="en-US" sz="1400" dirty="0" err="1">
                  <a:cs typeface="Arial" panose="020B0604020202020204" pitchFamily="34" charset="0"/>
                </a:rPr>
                <a:t>dinamiku</a:t>
              </a:r>
              <a:r>
                <a:rPr lang="en-US" sz="1400" dirty="0">
                  <a:cs typeface="Arial" panose="020B0604020202020204" pitchFamily="34" charset="0"/>
                </a:rPr>
                <a:t> </a:t>
              </a:r>
              <a:r>
                <a:rPr lang="en-US" sz="1400" dirty="0" err="1">
                  <a:cs typeface="Arial" panose="020B0604020202020204" pitchFamily="34" charset="0"/>
                </a:rPr>
                <a:t>na</a:t>
              </a:r>
              <a:r>
                <a:rPr lang="en-US" sz="1400" dirty="0">
                  <a:cs typeface="Arial" panose="020B0604020202020204" pitchFamily="34" charset="0"/>
                </a:rPr>
                <a:t> </a:t>
              </a:r>
              <a:r>
                <a:rPr lang="en-US" sz="1400" dirty="0" err="1">
                  <a:cs typeface="Arial" panose="020B0604020202020204" pitchFamily="34" charset="0"/>
                </a:rPr>
                <a:t>lokalnom</a:t>
              </a:r>
              <a:r>
                <a:rPr lang="en-US" sz="1400" dirty="0">
                  <a:cs typeface="Arial" panose="020B0604020202020204" pitchFamily="34" charset="0"/>
                </a:rPr>
                <a:t> </a:t>
              </a:r>
              <a:r>
                <a:rPr lang="en-US" sz="1400" dirty="0" err="1">
                  <a:cs typeface="Arial" panose="020B0604020202020204" pitchFamily="34" charset="0"/>
                </a:rPr>
                <a:t>nivou</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globalno</a:t>
              </a:r>
              <a:r>
                <a:rPr lang="en-US" sz="1400" dirty="0">
                  <a:cs typeface="Arial" panose="020B0604020202020204" pitchFamily="34" charset="0"/>
                </a:rPr>
                <a:t> </a:t>
              </a:r>
              <a:r>
                <a:rPr lang="en-US" sz="1400" dirty="0" err="1">
                  <a:cs typeface="Arial" panose="020B0604020202020204" pitchFamily="34" charset="0"/>
                </a:rPr>
                <a:t>širenje</a:t>
              </a:r>
              <a:r>
                <a:rPr lang="en-US" sz="1400" dirty="0">
                  <a:cs typeface="Arial" panose="020B0604020202020204" pitchFamily="34" charset="0"/>
                </a:rPr>
                <a:t> (</a:t>
              </a:r>
              <a:r>
                <a:rPr lang="en-US" sz="1400" dirty="0" err="1">
                  <a:cs typeface="Arial" panose="020B0604020202020204" pitchFamily="34" charset="0"/>
                </a:rPr>
                <a:t>kolone</a:t>
              </a:r>
              <a:r>
                <a:rPr lang="en-US" sz="1400" dirty="0">
                  <a:cs typeface="Arial" panose="020B0604020202020204" pitchFamily="34" charset="0"/>
                </a:rPr>
                <a:t>). </a:t>
              </a:r>
              <a:r>
                <a:rPr lang="en-US" sz="1400" dirty="0" err="1">
                  <a:cs typeface="Arial" panose="020B0604020202020204" pitchFamily="34" charset="0"/>
                </a:rPr>
                <a:t>Prikazan</a:t>
              </a:r>
              <a:r>
                <a:rPr lang="en-US" sz="1400" dirty="0">
                  <a:cs typeface="Arial" panose="020B0604020202020204" pitchFamily="34" charset="0"/>
                </a:rPr>
                <a:t> je primer </a:t>
              </a:r>
              <a:r>
                <a:rPr lang="en-US" sz="1400" dirty="0" err="1">
                  <a:cs typeface="Arial" panose="020B0604020202020204" pitchFamily="34" charset="0"/>
                </a:rPr>
                <a:t>modela</a:t>
              </a:r>
              <a:r>
                <a:rPr lang="en-US" sz="1400" dirty="0">
                  <a:cs typeface="Arial" panose="020B0604020202020204" pitchFamily="34" charset="0"/>
                </a:rPr>
                <a:t> </a:t>
              </a:r>
              <a:r>
                <a:rPr lang="en-US" sz="1400" dirty="0" err="1">
                  <a:cs typeface="Arial" panose="020B0604020202020204" pitchFamily="34" charset="0"/>
                </a:rPr>
                <a:t>osetljivog</a:t>
              </a:r>
              <a:r>
                <a:rPr lang="en-US" sz="1400" dirty="0">
                  <a:cs typeface="Arial" panose="020B0604020202020204" pitchFamily="34" charset="0"/>
                </a:rPr>
                <a:t> (S), </a:t>
              </a:r>
              <a:r>
                <a:rPr lang="en-US" sz="1400" dirty="0" err="1">
                  <a:cs typeface="Arial" panose="020B0604020202020204" pitchFamily="34" charset="0"/>
                </a:rPr>
                <a:t>inficiranog</a:t>
              </a:r>
              <a:r>
                <a:rPr lang="en-US" sz="1400" dirty="0">
                  <a:cs typeface="Arial" panose="020B0604020202020204" pitchFamily="34" charset="0"/>
                </a:rPr>
                <a:t> ( I ), </a:t>
              </a:r>
              <a:r>
                <a:rPr lang="en-US" sz="1400" dirty="0" err="1">
                  <a:cs typeface="Arial" panose="020B0604020202020204" pitchFamily="34" charset="0"/>
                </a:rPr>
                <a:t>oporavljenog</a:t>
              </a:r>
              <a:r>
                <a:rPr lang="en-US" sz="1400" dirty="0">
                  <a:cs typeface="Arial" panose="020B0604020202020204" pitchFamily="34" charset="0"/>
                </a:rPr>
                <a:t> ( R ), </a:t>
              </a:r>
              <a:r>
                <a:rPr lang="en-US" sz="1400" dirty="0" err="1">
                  <a:cs typeface="Arial" panose="020B0604020202020204" pitchFamily="34" charset="0"/>
                </a:rPr>
                <a:t>gde</a:t>
              </a:r>
              <a:r>
                <a:rPr lang="en-US" sz="1400" dirty="0">
                  <a:cs typeface="Arial" panose="020B0604020202020204" pitchFamily="34" charset="0"/>
                </a:rPr>
                <a:t> </a:t>
              </a:r>
              <a:r>
                <a:rPr lang="el-GR" sz="1400" dirty="0">
                  <a:cs typeface="Arial" panose="020B0604020202020204" pitchFamily="34" charset="0"/>
                </a:rPr>
                <a:t>β </a:t>
              </a:r>
              <a:r>
                <a:rPr lang="en-US" sz="1400" dirty="0" err="1">
                  <a:cs typeface="Arial" panose="020B0604020202020204" pitchFamily="34" charset="0"/>
                </a:rPr>
                <a:t>predstavlja</a:t>
              </a:r>
              <a:r>
                <a:rPr lang="en-US" sz="1400" dirty="0">
                  <a:cs typeface="Arial" panose="020B0604020202020204" pitchFamily="34" charset="0"/>
                </a:rPr>
                <a:t> </a:t>
              </a:r>
              <a:r>
                <a:rPr lang="en-US" sz="1400" dirty="0" err="1">
                  <a:cs typeface="Arial" panose="020B0604020202020204" pitchFamily="34" charset="0"/>
                </a:rPr>
                <a:t>brzinu</a:t>
              </a:r>
              <a:r>
                <a:rPr lang="en-US" sz="1400" dirty="0">
                  <a:cs typeface="Arial" panose="020B0604020202020204" pitchFamily="34" charset="0"/>
                </a:rPr>
                <a:t> </a:t>
              </a:r>
              <a:r>
                <a:rPr lang="en-US" sz="1400" dirty="0" err="1">
                  <a:cs typeface="Arial" panose="020B0604020202020204" pitchFamily="34" charset="0"/>
                </a:rPr>
                <a:t>prenosa</a:t>
              </a:r>
              <a:r>
                <a:rPr lang="en-US" sz="1400" dirty="0">
                  <a:cs typeface="Arial" panose="020B0604020202020204" pitchFamily="34" charset="0"/>
                </a:rPr>
                <a:t>, a </a:t>
              </a:r>
              <a:r>
                <a:rPr lang="el-GR" sz="1400" dirty="0">
                  <a:cs typeface="Arial" panose="020B0604020202020204" pitchFamily="34" charset="0"/>
                </a:rPr>
                <a:t>γ </a:t>
              </a:r>
              <a:r>
                <a:rPr lang="en-US" sz="1400" dirty="0" err="1">
                  <a:cs typeface="Arial" panose="020B0604020202020204" pitchFamily="34" charset="0"/>
                </a:rPr>
                <a:t>stopau</a:t>
              </a:r>
              <a:r>
                <a:rPr lang="en-US" sz="1400" dirty="0">
                  <a:cs typeface="Arial" panose="020B0604020202020204" pitchFamily="34" charset="0"/>
                </a:rPr>
                <a:t> </a:t>
              </a:r>
              <a:r>
                <a:rPr lang="en-US" sz="1400" dirty="0" err="1">
                  <a:cs typeface="Arial" panose="020B0604020202020204" pitchFamily="34" charset="0"/>
                </a:rPr>
                <a:t>oporavka</a:t>
              </a:r>
              <a:r>
                <a:rPr lang="en-US" sz="1400" dirty="0">
                  <a:cs typeface="Arial" panose="020B0604020202020204" pitchFamily="34" charset="0"/>
                </a:rPr>
                <a:t>.</a:t>
              </a:r>
            </a:p>
            <a:p>
              <a:pPr algn="r" rtl="0">
                <a:lnSpc>
                  <a:spcPct val="110000"/>
                </a:lnSpc>
              </a:pPr>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r>
                <a:rPr lang="en-US" sz="1000" dirty="0">
                  <a:cs typeface="Arial" panose="020B0604020202020204" pitchFamily="34" charset="0"/>
                </a:rPr>
                <a:t>Od: R.E. Baker et al., Nature </a:t>
              </a:r>
              <a:r>
                <a:rPr lang="en-US" sz="1000" dirty="0" err="1">
                  <a:cs typeface="Arial" panose="020B0604020202020204" pitchFamily="34" charset="0"/>
                </a:rPr>
                <a:t>Revievs</a:t>
              </a:r>
              <a:r>
                <a:rPr lang="en-US" sz="1000" dirty="0">
                  <a:cs typeface="Arial" panose="020B0604020202020204" pitchFamily="34" charset="0"/>
                </a:rPr>
                <a:t> </a:t>
              </a:r>
              <a:r>
                <a:rPr lang="en-US" sz="1000" dirty="0" err="1">
                  <a:cs typeface="Arial" panose="020B0604020202020204" pitchFamily="34" charset="0"/>
                </a:rPr>
                <a:t>Microbiologi</a:t>
              </a:r>
              <a:r>
                <a:rPr lang="en-US" sz="1000" dirty="0">
                  <a:cs typeface="Arial" panose="020B0604020202020204" pitchFamily="34" charset="0"/>
                </a:rPr>
                <a:t>, </a:t>
              </a:r>
              <a:r>
                <a:rPr lang="en-US" sz="1000" dirty="0" err="1">
                  <a:cs typeface="Arial" panose="020B0604020202020204" pitchFamily="34" charset="0"/>
                </a:rPr>
                <a:t>april</a:t>
              </a:r>
              <a:r>
                <a:rPr lang="en-US" sz="1000" dirty="0">
                  <a:cs typeface="Arial" panose="020B0604020202020204" pitchFamily="34" charset="0"/>
                </a:rPr>
                <a:t> 2022, 20, 193-205.</a:t>
              </a:r>
            </a:p>
            <a:p>
              <a:pPr rtl="0"/>
              <a:r>
                <a:rPr lang="sr"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GB" sz="1000" dirty="0">
                <a:cs typeface="Arial" panose="020B0604020202020204" pitchFamily="34" charset="0"/>
              </a:endParaRPr>
            </a:p>
            <a:p>
              <a:pPr algn="r" rtl="0"/>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766355" y="726963"/>
              <a:ext cx="9841745" cy="307777"/>
            </a:xfrm>
            <a:prstGeom prst="rect">
              <a:avLst/>
            </a:prstGeom>
            <a:noFill/>
          </p:spPr>
          <p:txBody>
            <a:bodyPr wrap="square" rtlCol="0">
              <a:spAutoFit/>
            </a:bodyPr>
            <a:lstStyle/>
            <a:p>
              <a:pPr algn="r"/>
              <a:r>
                <a:rPr lang="sv-SE" sz="1400" i="1" dirty="0">
                  <a:solidFill>
                    <a:srgbClr val="0070C0"/>
                  </a:solidFill>
                  <a:cs typeface="Arial" panose="020B0604020202020204" pitchFamily="34" charset="0"/>
                </a:rPr>
                <a:t>Slika 6. Efekti klimatskih, tehnoloških i demografskih promena na pojavu, dinamiku i širenje bolesti</a:t>
              </a:r>
              <a:r>
                <a:rPr lang="sr" sz="1400" i="1" dirty="0">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3991602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rtlCol="0">
            <a:noAutofit/>
          </a:bodyPr>
          <a:lstStyle/>
          <a:p>
            <a:pPr algn="ctr"/>
            <a:r>
              <a:rPr lang="en-US" sz="2800" dirty="0" err="1" smtClean="0">
                <a:solidFill>
                  <a:schemeClr val="tx1"/>
                </a:solidFill>
              </a:rPr>
              <a:t>Pregled</a:t>
            </a:r>
            <a:r>
              <a:rPr lang="en-US" sz="2800" dirty="0" smtClean="0">
                <a:solidFill>
                  <a:schemeClr val="tx1"/>
                </a:solidFill>
              </a:rPr>
              <a:t> </a:t>
            </a:r>
            <a:r>
              <a:rPr lang="en-US" sz="2800" dirty="0" err="1">
                <a:solidFill>
                  <a:schemeClr val="tx1"/>
                </a:solidFill>
              </a:rPr>
              <a:t>trenutnog</a:t>
            </a:r>
            <a:r>
              <a:rPr lang="en-US" sz="2800" dirty="0">
                <a:solidFill>
                  <a:schemeClr val="tx1"/>
                </a:solidFill>
              </a:rPr>
              <a:t> </a:t>
            </a:r>
            <a:r>
              <a:rPr lang="en-US" sz="2800" dirty="0" err="1">
                <a:solidFill>
                  <a:schemeClr val="tx1"/>
                </a:solidFill>
              </a:rPr>
              <a:t>stanja</a:t>
            </a:r>
            <a:r>
              <a:rPr lang="en-US" sz="2800" dirty="0">
                <a:solidFill>
                  <a:schemeClr val="tx1"/>
                </a:solidFill>
              </a:rPr>
              <a:t> </a:t>
            </a:r>
            <a:r>
              <a:rPr lang="en-US" sz="2800" dirty="0" err="1">
                <a:solidFill>
                  <a:schemeClr val="tx1"/>
                </a:solidFill>
              </a:rPr>
              <a:t>znanja</a:t>
            </a:r>
            <a:r>
              <a:rPr lang="en-US" sz="2800" dirty="0">
                <a:solidFill>
                  <a:schemeClr val="tx1"/>
                </a:solidFill>
              </a:rPr>
              <a:t> o </a:t>
            </a:r>
            <a:r>
              <a:rPr lang="en-US" sz="2800" dirty="0" err="1">
                <a:solidFill>
                  <a:schemeClr val="tx1"/>
                </a:solidFill>
              </a:rPr>
              <a:t>efektima</a:t>
            </a:r>
            <a:r>
              <a:rPr lang="en-US" sz="2800" dirty="0">
                <a:solidFill>
                  <a:schemeClr val="tx1"/>
                </a:solidFill>
              </a:rPr>
              <a:t> </a:t>
            </a:r>
            <a:r>
              <a:rPr lang="en-US" sz="2800" dirty="0" err="1">
                <a:solidFill>
                  <a:schemeClr val="tx1"/>
                </a:solidFill>
              </a:rPr>
              <a:t>klimatskih</a:t>
            </a:r>
            <a:r>
              <a:rPr lang="en-US" sz="2800" dirty="0">
                <a:solidFill>
                  <a:schemeClr val="tx1"/>
                </a:solidFill>
              </a:rPr>
              <a:t> </a:t>
            </a:r>
            <a:r>
              <a:rPr lang="en-US" sz="2800" dirty="0" err="1">
                <a:solidFill>
                  <a:schemeClr val="tx1"/>
                </a:solidFill>
              </a:rPr>
              <a:t>promena</a:t>
            </a:r>
            <a:r>
              <a:rPr lang="en-US" sz="2800" dirty="0">
                <a:solidFill>
                  <a:schemeClr val="tx1"/>
                </a:solidFill>
              </a:rPr>
              <a:t> </a:t>
            </a:r>
            <a:r>
              <a:rPr lang="en-US" sz="2800" dirty="0" err="1">
                <a:solidFill>
                  <a:schemeClr val="tx1"/>
                </a:solidFill>
              </a:rPr>
              <a:t>na</a:t>
            </a:r>
            <a:r>
              <a:rPr lang="en-US" sz="2800" dirty="0">
                <a:solidFill>
                  <a:schemeClr val="tx1"/>
                </a:solidFill>
              </a:rPr>
              <a:t> </a:t>
            </a:r>
            <a:r>
              <a:rPr lang="en-US" sz="2800" dirty="0" err="1">
                <a:solidFill>
                  <a:schemeClr val="tx1"/>
                </a:solidFill>
              </a:rPr>
              <a:t>uticaje</a:t>
            </a:r>
            <a:r>
              <a:rPr lang="en-US" sz="2800" dirty="0">
                <a:solidFill>
                  <a:schemeClr val="tx1"/>
                </a:solidFill>
              </a:rPr>
              <a:t>, </a:t>
            </a:r>
            <a:r>
              <a:rPr lang="en-US" sz="2800" dirty="0" err="1">
                <a:solidFill>
                  <a:schemeClr val="tx1"/>
                </a:solidFill>
              </a:rPr>
              <a:t>puteve</a:t>
            </a:r>
            <a:r>
              <a:rPr lang="en-US" sz="2800" dirty="0">
                <a:solidFill>
                  <a:schemeClr val="tx1"/>
                </a:solidFill>
              </a:rPr>
              <a:t> </a:t>
            </a:r>
            <a:r>
              <a:rPr lang="en-US" sz="2800" dirty="0" err="1">
                <a:solidFill>
                  <a:schemeClr val="tx1"/>
                </a:solidFill>
              </a:rPr>
              <a:t>i</a:t>
            </a:r>
            <a:r>
              <a:rPr lang="en-US" sz="2800" dirty="0">
                <a:solidFill>
                  <a:schemeClr val="tx1"/>
                </a:solidFill>
              </a:rPr>
              <a:t> </a:t>
            </a:r>
            <a:r>
              <a:rPr lang="en-US" sz="2800" dirty="0" err="1">
                <a:solidFill>
                  <a:schemeClr val="tx1"/>
                </a:solidFill>
              </a:rPr>
              <a:t>interakcije</a:t>
            </a:r>
            <a:r>
              <a:rPr lang="en-US" sz="2800" dirty="0">
                <a:solidFill>
                  <a:schemeClr val="tx1"/>
                </a:solidFill>
              </a:rPr>
              <a:t> VBD-a </a:t>
            </a:r>
            <a:r>
              <a:rPr lang="en-US" sz="2800" dirty="0" err="1">
                <a:solidFill>
                  <a:schemeClr val="tx1"/>
                </a:solidFill>
              </a:rPr>
              <a:t>na</a:t>
            </a:r>
            <a:r>
              <a:rPr lang="en-US" sz="2800" dirty="0">
                <a:solidFill>
                  <a:schemeClr val="tx1"/>
                </a:solidFill>
              </a:rPr>
              <a:t>/</a:t>
            </a:r>
            <a:r>
              <a:rPr lang="en-US" sz="2800" dirty="0" err="1">
                <a:solidFill>
                  <a:schemeClr val="tx1"/>
                </a:solidFill>
              </a:rPr>
              <a:t>sa</a:t>
            </a:r>
            <a:r>
              <a:rPr lang="en-US" sz="2800" dirty="0">
                <a:solidFill>
                  <a:schemeClr val="tx1"/>
                </a:solidFill>
              </a:rPr>
              <a:t> </a:t>
            </a:r>
            <a:r>
              <a:rPr lang="en-US" sz="2800" dirty="0" err="1">
                <a:solidFill>
                  <a:schemeClr val="tx1"/>
                </a:solidFill>
              </a:rPr>
              <a:t>globalnim</a:t>
            </a:r>
            <a:r>
              <a:rPr lang="en-US" sz="2800" dirty="0">
                <a:solidFill>
                  <a:schemeClr val="tx1"/>
                </a:solidFill>
              </a:rPr>
              <a:t> </a:t>
            </a:r>
            <a:r>
              <a:rPr lang="en-US" sz="2800" dirty="0" err="1">
                <a:solidFill>
                  <a:schemeClr val="tx1"/>
                </a:solidFill>
              </a:rPr>
              <a:t>zajednicama</a:t>
            </a:r>
            <a:endParaRPr lang="hu-HU" sz="2800" dirty="0">
              <a:solidFill>
                <a:schemeClr val="tx1"/>
              </a:solidFill>
            </a:endParaRPr>
          </a:p>
        </p:txBody>
      </p:sp>
      <p:sp>
        <p:nvSpPr>
          <p:cNvPr id="3" name="Tartalom helye 2"/>
          <p:cNvSpPr>
            <a:spLocks noGrp="1"/>
          </p:cNvSpPr>
          <p:nvPr>
            <p:ph idx="1"/>
          </p:nvPr>
        </p:nvSpPr>
        <p:spPr>
          <a:xfrm>
            <a:off x="192507" y="6150634"/>
            <a:ext cx="11746452" cy="301924"/>
          </a:xfrm>
        </p:spPr>
        <p:txBody>
          <a:bodyPr rtlCol="0">
            <a:noAutofit/>
          </a:bodyPr>
          <a:lstStyle/>
          <a:p>
            <a:pPr marL="0" indent="0">
              <a:buNone/>
            </a:pPr>
            <a:r>
              <a:rPr lang="en-US" sz="1000" dirty="0" smtClean="0">
                <a:solidFill>
                  <a:schemeClr val="tx1"/>
                </a:solidFill>
              </a:rPr>
              <a:t>https</a:t>
            </a:r>
            <a:r>
              <a:rPr lang="en-US" sz="1000" dirty="0">
                <a:solidFill>
                  <a:schemeClr val="tx1"/>
                </a:solidFill>
              </a:rPr>
              <a:t>://doi.org/10.1038/s41558-022-01426-1 </a:t>
            </a:r>
            <a:endParaRPr lang="sr" sz="1000" dirty="0">
              <a:solidFill>
                <a:schemeClr val="tx1"/>
              </a:solidFill>
            </a:endParaRPr>
          </a:p>
        </p:txBody>
      </p:sp>
      <p:grpSp>
        <p:nvGrpSpPr>
          <p:cNvPr id="4" name="Group 3">
            <a:extLst>
              <a:ext uri="{FF2B5EF4-FFF2-40B4-BE49-F238E27FC236}">
                <a16:creationId xmlns:a16="http://schemas.microsoft.com/office/drawing/2014/main" id="{CB1D1279-272B-16CE-06B6-F8137D65C7FF}"/>
              </a:ext>
            </a:extLst>
          </p:cNvPr>
          <p:cNvGrpSpPr/>
          <p:nvPr/>
        </p:nvGrpSpPr>
        <p:grpSpPr>
          <a:xfrm>
            <a:off x="543464" y="1345720"/>
            <a:ext cx="10998679" cy="4097548"/>
            <a:chOff x="1802674" y="4492964"/>
            <a:chExt cx="8255725" cy="2269550"/>
          </a:xfrm>
        </p:grpSpPr>
        <p:pic>
          <p:nvPicPr>
            <p:cNvPr id="5" name="Picture 4">
              <a:extLst>
                <a:ext uri="{FF2B5EF4-FFF2-40B4-BE49-F238E27FC236}">
                  <a16:creationId xmlns:a16="http://schemas.microsoft.com/office/drawing/2014/main" id="{0D66BAE2-DDF5-7149-5D08-6949863E4296}"/>
                </a:ext>
              </a:extLst>
            </p:cNvPr>
            <p:cNvPicPr>
              <a:picLocks noChangeAspect="1"/>
            </p:cNvPicPr>
            <p:nvPr/>
          </p:nvPicPr>
          <p:blipFill rotWithShape="1">
            <a:blip r:embed="rId2"/>
            <a:srcRect t="2762"/>
            <a:stretch/>
          </p:blipFill>
          <p:spPr>
            <a:xfrm>
              <a:off x="1977501" y="4617193"/>
              <a:ext cx="7256711" cy="1779612"/>
            </a:xfrm>
            <a:prstGeom prst="rect">
              <a:avLst/>
            </a:prstGeom>
          </p:spPr>
        </p:pic>
        <p:sp>
          <p:nvSpPr>
            <p:cNvPr id="6" name="TextBox 5">
              <a:extLst>
                <a:ext uri="{FF2B5EF4-FFF2-40B4-BE49-F238E27FC236}">
                  <a16:creationId xmlns:a16="http://schemas.microsoft.com/office/drawing/2014/main" id="{129A3815-6711-C45F-7432-799520BE29B3}"/>
                </a:ext>
              </a:extLst>
            </p:cNvPr>
            <p:cNvSpPr txBox="1"/>
            <p:nvPr/>
          </p:nvSpPr>
          <p:spPr>
            <a:xfrm>
              <a:off x="1802674" y="6454737"/>
              <a:ext cx="8255725" cy="307777"/>
            </a:xfrm>
            <a:prstGeom prst="rect">
              <a:avLst/>
            </a:prstGeom>
            <a:noFill/>
          </p:spPr>
          <p:txBody>
            <a:bodyPr wrap="square" rtlCol="0">
              <a:spAutoFit/>
            </a:bodyPr>
            <a:lstStyle/>
            <a:p>
              <a:pPr algn="r"/>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7. </a:t>
              </a:r>
              <a:r>
                <a:rPr lang="en-US" sz="1400" i="1" dirty="0" err="1">
                  <a:solidFill>
                    <a:srgbClr val="0070C0"/>
                  </a:solidFill>
                  <a:cs typeface="Arial" panose="020B0604020202020204" pitchFamily="34" charset="0"/>
                </a:rPr>
                <a:t>Diskriminacija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patogenih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bolesti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između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onih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pogoršanih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umanjenih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hazardima</a:t>
              </a:r>
              <a:r>
                <a:rPr lang="en-US" sz="1400" i="1" dirty="0">
                  <a:solidFill>
                    <a:srgbClr val="0070C0"/>
                  </a:solidFill>
                  <a:cs typeface="Arial" panose="020B0604020202020204" pitchFamily="34" charset="0"/>
                </a:rPr>
                <a:t> </a:t>
              </a:r>
            </a:p>
          </p:txBody>
        </p:sp>
        <p:sp>
          <p:nvSpPr>
            <p:cNvPr id="7" name="Rectangle 6">
              <a:extLst>
                <a:ext uri="{FF2B5EF4-FFF2-40B4-BE49-F238E27FC236}">
                  <a16:creationId xmlns:a16="http://schemas.microsoft.com/office/drawing/2014/main" id="{4EA107E0-00E2-5654-D225-54A44E40712E}"/>
                </a:ext>
              </a:extLst>
            </p:cNvPr>
            <p:cNvSpPr/>
            <p:nvPr/>
          </p:nvSpPr>
          <p:spPr>
            <a:xfrm>
              <a:off x="4615543" y="4492964"/>
              <a:ext cx="87086" cy="157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ln>
                  <a:solidFill>
                    <a:schemeClr val="bg1"/>
                  </a:solidFill>
                </a:ln>
                <a:solidFill>
                  <a:schemeClr val="bg1"/>
                </a:solidFill>
              </a:endParaRPr>
            </a:p>
          </p:txBody>
        </p:sp>
      </p:grpSp>
    </p:spTree>
    <p:extLst>
      <p:ext uri="{BB962C8B-B14F-4D97-AF65-F5344CB8AC3E}">
        <p14:creationId xmlns:p14="http://schemas.microsoft.com/office/powerpoint/2010/main" val="209217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700332"/>
            <a:ext cx="9144000" cy="2656007"/>
          </a:xfrm>
        </p:spPr>
        <p:txBody>
          <a:bodyPr rtlCol="0">
            <a:normAutofit fontScale="90000"/>
          </a:bodyPr>
          <a:lstStyle/>
          <a:p>
            <a:pPr algn="ctr">
              <a:lnSpc>
                <a:spcPct val="110000"/>
              </a:lnSpc>
            </a:pPr>
            <a:r>
              <a:rPr lang="en-GB" dirty="0">
                <a:solidFill>
                  <a:schemeClr val="tx1"/>
                </a:solidFill>
              </a:rPr>
              <a:t/>
            </a:r>
            <a:br>
              <a:rPr lang="en-GB" dirty="0">
                <a:solidFill>
                  <a:schemeClr val="tx1"/>
                </a:solidFill>
              </a:rPr>
            </a:br>
            <a:r>
              <a:rPr lang="sv-SE" dirty="0">
                <a:solidFill>
                  <a:schemeClr val="tx1"/>
                </a:solidFill>
              </a:rPr>
              <a:t>Uticaj klimatskih promena na vektorske bolesti</a:t>
            </a:r>
            <a:br>
              <a:rPr lang="sv-SE" dirty="0">
                <a:solidFill>
                  <a:schemeClr val="tx1"/>
                </a:solidFill>
              </a:rPr>
            </a:br>
            <a:r>
              <a:rPr lang="sv-SE" dirty="0">
                <a:solidFill>
                  <a:schemeClr val="tx1"/>
                </a:solidFill>
              </a:rPr>
              <a:t>i druge infekcije</a:t>
            </a:r>
            <a:endParaRPr lang="hu-HU"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21E313-4CC1-1796-2A78-95DC5C247317}"/>
              </a:ext>
            </a:extLst>
          </p:cNvPr>
          <p:cNvPicPr>
            <a:picLocks noChangeAspect="1"/>
          </p:cNvPicPr>
          <p:nvPr/>
        </p:nvPicPr>
        <p:blipFill>
          <a:blip r:embed="rId2"/>
          <a:stretch>
            <a:fillRect/>
          </a:stretch>
        </p:blipFill>
        <p:spPr>
          <a:xfrm>
            <a:off x="2286203" y="288833"/>
            <a:ext cx="9929124" cy="5913560"/>
          </a:xfrm>
          <a:prstGeom prst="rect">
            <a:avLst/>
          </a:prstGeom>
        </p:spPr>
      </p:pic>
      <p:sp>
        <p:nvSpPr>
          <p:cNvPr id="5" name="TextBox 4">
            <a:extLst>
              <a:ext uri="{FF2B5EF4-FFF2-40B4-BE49-F238E27FC236}">
                <a16:creationId xmlns:a16="http://schemas.microsoft.com/office/drawing/2014/main" id="{0141A1BF-684C-4D57-7DF7-527AAD49B090}"/>
              </a:ext>
            </a:extLst>
          </p:cNvPr>
          <p:cNvSpPr txBox="1"/>
          <p:nvPr/>
        </p:nvSpPr>
        <p:spPr>
          <a:xfrm>
            <a:off x="185732" y="2000354"/>
            <a:ext cx="2630259" cy="958980"/>
          </a:xfrm>
          <a:prstGeom prst="rect">
            <a:avLst/>
          </a:prstGeom>
          <a:noFill/>
        </p:spPr>
        <p:txBody>
          <a:bodyPr wrap="square" rtlCol="0">
            <a:spAutoFit/>
          </a:bodyPr>
          <a:lstStyle/>
          <a:p>
            <a:pPr>
              <a:lnSpc>
                <a:spcPct val="12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8. </a:t>
            </a:r>
            <a:r>
              <a:rPr lang="en-US" sz="1600" i="1" dirty="0" err="1">
                <a:solidFill>
                  <a:srgbClr val="0070C0"/>
                </a:solidFill>
                <a:cs typeface="Arial" panose="020B0604020202020204" pitchFamily="34" charset="0"/>
              </a:rPr>
              <a:t>Patogene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bolesti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pogoršane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nepogodama</a:t>
            </a:r>
            <a:r>
              <a:rPr lang="en-US" sz="1600" i="1" dirty="0">
                <a:solidFill>
                  <a:srgbClr val="0070C0"/>
                </a:solidFill>
                <a:cs typeface="Arial" panose="020B0604020202020204" pitchFamily="34" charset="0"/>
              </a:rPr>
              <a:t>. </a:t>
            </a:r>
            <a:endParaRPr lang="hu-HU" sz="1600" i="1" dirty="0" smtClean="0">
              <a:solidFill>
                <a:srgbClr val="0070C0"/>
              </a:solidFill>
              <a:cs typeface="Arial" panose="020B0604020202020204" pitchFamily="34" charset="0"/>
            </a:endParaRPr>
          </a:p>
        </p:txBody>
      </p:sp>
      <p:sp>
        <p:nvSpPr>
          <p:cNvPr id="6" name="Téglalap 5"/>
          <p:cNvSpPr/>
          <p:nvPr/>
        </p:nvSpPr>
        <p:spPr>
          <a:xfrm>
            <a:off x="0" y="6076664"/>
            <a:ext cx="2286203" cy="246221"/>
          </a:xfrm>
          <a:prstGeom prst="rect">
            <a:avLst/>
          </a:prstGeom>
        </p:spPr>
        <p:txBody>
          <a:bodyPr wrap="none">
            <a:spAutoFit/>
          </a:bodyPr>
          <a:lstStyle/>
          <a:p>
            <a:pPr>
              <a:buClr>
                <a:srgbClr val="00B050"/>
              </a:buClr>
            </a:pPr>
            <a:r>
              <a:rPr lang="en-US" sz="1000" u="sng" dirty="0">
                <a:hlinkClick r:id="rId3"/>
              </a:rPr>
              <a:t>https://camilo-mora.github.io/Diseases/</a:t>
            </a:r>
            <a:endParaRPr lang="sr-Cyrl-RS" sz="1000" dirty="0"/>
          </a:p>
        </p:txBody>
      </p:sp>
    </p:spTree>
    <p:extLst>
      <p:ext uri="{BB962C8B-B14F-4D97-AF65-F5344CB8AC3E}">
        <p14:creationId xmlns:p14="http://schemas.microsoft.com/office/powerpoint/2010/main" val="954012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88006"/>
            <a:ext cx="11896825" cy="6026998"/>
          </a:xfrm>
        </p:spPr>
        <p:txBody>
          <a:bodyPr rtlCol="0">
            <a:normAutofit/>
          </a:bodyPr>
          <a:lstStyle/>
          <a:p>
            <a:pPr marL="0" indent="0">
              <a:buNone/>
            </a:pPr>
            <a:r>
              <a:rPr lang="en-US" sz="2000" u="sng" dirty="0" err="1" smtClean="0">
                <a:solidFill>
                  <a:srgbClr val="0070C0"/>
                </a:solidFill>
                <a:cs typeface="Arial" panose="020B0604020202020204" pitchFamily="34" charset="0"/>
              </a:rPr>
              <a:t>Efekti</a:t>
            </a:r>
            <a:r>
              <a:rPr lang="en-US" sz="2000" u="sng" dirty="0" smtClean="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klimatskih</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promena</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prema</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vektoru</a:t>
            </a:r>
            <a:r>
              <a:rPr lang="en-US" sz="2000" u="sng" dirty="0">
                <a:solidFill>
                  <a:srgbClr val="0070C0"/>
                </a:solidFill>
                <a:cs typeface="Arial" panose="020B0604020202020204" pitchFamily="34" charset="0"/>
              </a:rPr>
              <a:t>: </a:t>
            </a:r>
            <a:r>
              <a:rPr lang="en-US" sz="2000" u="sng" dirty="0" err="1">
                <a:solidFill>
                  <a:srgbClr val="FF0000"/>
                </a:solidFill>
                <a:cs typeface="Arial" panose="020B0604020202020204" pitchFamily="34" charset="0"/>
              </a:rPr>
              <a:t>Krpelji</a:t>
            </a:r>
            <a:endParaRPr lang="en-IE" sz="2000" dirty="0">
              <a:solidFill>
                <a:srgbClr val="FF0000"/>
              </a:solidFill>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7" name="Group 6">
            <a:extLst>
              <a:ext uri="{FF2B5EF4-FFF2-40B4-BE49-F238E27FC236}">
                <a16:creationId xmlns:a16="http://schemas.microsoft.com/office/drawing/2014/main" id="{BA5629C8-3411-41CD-ECD2-C83F5DAB18DE}"/>
              </a:ext>
            </a:extLst>
          </p:cNvPr>
          <p:cNvGrpSpPr/>
          <p:nvPr/>
        </p:nvGrpSpPr>
        <p:grpSpPr>
          <a:xfrm>
            <a:off x="69668" y="1014575"/>
            <a:ext cx="12052664" cy="4880606"/>
            <a:chOff x="78376" y="644435"/>
            <a:chExt cx="12052664" cy="4880606"/>
          </a:xfrm>
        </p:grpSpPr>
        <p:pic>
          <p:nvPicPr>
            <p:cNvPr id="8" name="Picture 7">
              <a:extLst>
                <a:ext uri="{FF2B5EF4-FFF2-40B4-BE49-F238E27FC236}">
                  <a16:creationId xmlns:a16="http://schemas.microsoft.com/office/drawing/2014/main" id="{A22D3E7A-630C-6D43-E2B4-810E10D94A1B}"/>
                </a:ext>
              </a:extLst>
            </p:cNvPr>
            <p:cNvPicPr>
              <a:picLocks noChangeAspect="1"/>
            </p:cNvPicPr>
            <p:nvPr/>
          </p:nvPicPr>
          <p:blipFill>
            <a:blip r:embed="rId2"/>
            <a:stretch>
              <a:fillRect/>
            </a:stretch>
          </p:blipFill>
          <p:spPr>
            <a:xfrm>
              <a:off x="78376" y="1013172"/>
              <a:ext cx="12052664" cy="4511869"/>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9337" y="644435"/>
              <a:ext cx="11991703" cy="307777"/>
            </a:xfrm>
            <a:prstGeom prst="rect">
              <a:avLst/>
            </a:prstGeom>
            <a:noFill/>
          </p:spPr>
          <p:txBody>
            <a:bodyPr wrap="square" rtlCol="0">
              <a:spAutoFit/>
            </a:bodyPr>
            <a:lstStyle/>
            <a:p>
              <a:pPr rtl="0"/>
              <a:r>
                <a:rPr lang="sr-Latn-RS" sz="1400" b="1" dirty="0">
                  <a:latin typeface="Arial" panose="020B0604020202020204" pitchFamily="34" charset="0"/>
                  <a:cs typeface="Arial" panose="020B0604020202020204" pitchFamily="34" charset="0"/>
                </a:rPr>
                <a:t>Klimatska </a:t>
              </a:r>
              <a:r>
                <a:rPr lang="en-US" sz="1400" b="1" dirty="0" smtClean="0">
                  <a:latin typeface="Arial" panose="020B0604020202020204" pitchFamily="34" charset="0"/>
                  <a:cs typeface="Arial" panose="020B0604020202020204" pitchFamily="34" charset="0"/>
                </a:rPr>
                <a:t>opasnost</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grpSp>
      <p:sp>
        <p:nvSpPr>
          <p:cNvPr id="10" name="TextBox 9">
            <a:extLst>
              <a:ext uri="{FF2B5EF4-FFF2-40B4-BE49-F238E27FC236}">
                <a16:creationId xmlns:a16="http://schemas.microsoft.com/office/drawing/2014/main" id="{DC90C26C-67D8-1488-A1EE-509E859AA1E1}"/>
              </a:ext>
            </a:extLst>
          </p:cNvPr>
          <p:cNvSpPr txBox="1"/>
          <p:nvPr/>
        </p:nvSpPr>
        <p:spPr>
          <a:xfrm>
            <a:off x="192505" y="5003638"/>
            <a:ext cx="9415818" cy="1209562"/>
          </a:xfrm>
          <a:prstGeom prst="rect">
            <a:avLst/>
          </a:prstGeom>
          <a:noFill/>
        </p:spPr>
        <p:txBody>
          <a:bodyPr wrap="square" rtlCol="0">
            <a:spAutoFit/>
          </a:bodyPr>
          <a:lstStyle/>
          <a:p>
            <a:pPr algn="ctr">
              <a:lnSpc>
                <a:spcPct val="110000"/>
              </a:lnSpc>
              <a:buClr>
                <a:srgbClr val="FF0000"/>
              </a:buClr>
            </a:pPr>
            <a:r>
              <a:rPr lang="en-US" sz="2200" dirty="0" err="1">
                <a:cs typeface="Arial" panose="020B0604020202020204" pitchFamily="34" charset="0"/>
              </a:rPr>
              <a:t>Ovde</a:t>
            </a:r>
            <a:r>
              <a:rPr lang="en-US" sz="2200" dirty="0">
                <a:cs typeface="Arial" panose="020B0604020202020204" pitchFamily="34" charset="0"/>
              </a:rPr>
              <a:t> </a:t>
            </a:r>
            <a:r>
              <a:rPr lang="en-US" sz="2200" dirty="0" err="1">
                <a:cs typeface="Arial" panose="020B0604020202020204" pitchFamily="34" charset="0"/>
              </a:rPr>
              <a:t>možemo</a:t>
            </a:r>
            <a:r>
              <a:rPr lang="en-US" sz="2200" dirty="0">
                <a:cs typeface="Arial" panose="020B0604020202020204" pitchFamily="34" charset="0"/>
              </a:rPr>
              <a:t> </a:t>
            </a:r>
            <a:r>
              <a:rPr lang="en-US" sz="2200" dirty="0" err="1">
                <a:cs typeface="Arial" panose="020B0604020202020204" pitchFamily="34" charset="0"/>
              </a:rPr>
              <a:t>videti</a:t>
            </a:r>
            <a:r>
              <a:rPr lang="en-US" sz="2200" dirty="0">
                <a:cs typeface="Arial" panose="020B0604020202020204" pitchFamily="34" charset="0"/>
              </a:rPr>
              <a:t> da </a:t>
            </a:r>
            <a:r>
              <a:rPr lang="en-US" sz="2200" dirty="0" err="1">
                <a:cs typeface="Arial" panose="020B0604020202020204" pitchFamily="34" charset="0"/>
              </a:rPr>
              <a:t>su</a:t>
            </a:r>
            <a:r>
              <a:rPr lang="en-US" sz="2200" dirty="0">
                <a:cs typeface="Arial" panose="020B0604020202020204" pitchFamily="34" charset="0"/>
              </a:rPr>
              <a:t> </a:t>
            </a:r>
            <a:r>
              <a:rPr lang="en-US" sz="2200" dirty="0" err="1">
                <a:cs typeface="Arial" panose="020B0604020202020204" pitchFamily="34" charset="0"/>
              </a:rPr>
              <a:t>različite</a:t>
            </a:r>
            <a:r>
              <a:rPr lang="en-US" sz="2200" dirty="0">
                <a:cs typeface="Arial" panose="020B0604020202020204" pitchFamily="34" charset="0"/>
              </a:rPr>
              <a:t> </a:t>
            </a:r>
            <a:r>
              <a:rPr lang="en-US" sz="2200" dirty="0" err="1">
                <a:cs typeface="Arial" panose="020B0604020202020204" pitchFamily="34" charset="0"/>
              </a:rPr>
              <a:t>vrste</a:t>
            </a:r>
            <a:r>
              <a:rPr lang="en-US" sz="2200" dirty="0">
                <a:cs typeface="Arial" panose="020B0604020202020204" pitchFamily="34" charset="0"/>
              </a:rPr>
              <a:t> </a:t>
            </a:r>
            <a:r>
              <a:rPr lang="en-US" sz="2200" dirty="0" err="1">
                <a:cs typeface="Arial" panose="020B0604020202020204" pitchFamily="34" charset="0"/>
              </a:rPr>
              <a:t>krpelja</a:t>
            </a:r>
            <a:r>
              <a:rPr lang="en-US" sz="2200" dirty="0">
                <a:cs typeface="Arial" panose="020B0604020202020204" pitchFamily="34" charset="0"/>
              </a:rPr>
              <a:t> </a:t>
            </a:r>
            <a:r>
              <a:rPr lang="en-US" sz="2200" dirty="0" err="1">
                <a:cs typeface="Arial" panose="020B0604020202020204" pitchFamily="34" charset="0"/>
              </a:rPr>
              <a:t>odgovorne</a:t>
            </a:r>
            <a:r>
              <a:rPr lang="en-US" sz="2200" dirty="0">
                <a:cs typeface="Arial" panose="020B0604020202020204" pitchFamily="34" charset="0"/>
              </a:rPr>
              <a:t> </a:t>
            </a:r>
            <a:r>
              <a:rPr lang="en-US" sz="2200" dirty="0" err="1">
                <a:cs typeface="Arial" panose="020B0604020202020204" pitchFamily="34" charset="0"/>
              </a:rPr>
              <a:t>za</a:t>
            </a:r>
            <a:r>
              <a:rPr lang="en-US" sz="2200" dirty="0">
                <a:cs typeface="Arial" panose="020B0604020202020204" pitchFamily="34" charset="0"/>
              </a:rPr>
              <a:t> 25 VBD-a </a:t>
            </a:r>
            <a:r>
              <a:rPr lang="en-US" sz="2200" dirty="0" err="1">
                <a:cs typeface="Arial" panose="020B0604020202020204" pitchFamily="34" charset="0"/>
              </a:rPr>
              <a:t>i</a:t>
            </a:r>
            <a:r>
              <a:rPr lang="en-US" sz="2200" dirty="0">
                <a:cs typeface="Arial" panose="020B0604020202020204" pitchFamily="34" charset="0"/>
              </a:rPr>
              <a:t> da </a:t>
            </a:r>
            <a:r>
              <a:rPr lang="en-US" sz="2200" dirty="0" err="1">
                <a:cs typeface="Arial" panose="020B0604020202020204" pitchFamily="34" charset="0"/>
              </a:rPr>
              <a:t>su</a:t>
            </a:r>
            <a:r>
              <a:rPr lang="en-US" sz="2200" dirty="0">
                <a:cs typeface="Arial" panose="020B0604020202020204" pitchFamily="34" charset="0"/>
              </a:rPr>
              <a:t> </a:t>
            </a:r>
            <a:r>
              <a:rPr lang="en-US" sz="2200" dirty="0" err="1">
                <a:cs typeface="Arial" panose="020B0604020202020204" pitchFamily="34" charset="0"/>
              </a:rPr>
              <a:t>ove</a:t>
            </a:r>
            <a:r>
              <a:rPr lang="en-US" sz="2200" dirty="0">
                <a:cs typeface="Arial" panose="020B0604020202020204" pitchFamily="34" charset="0"/>
              </a:rPr>
              <a:t> </a:t>
            </a:r>
            <a:r>
              <a:rPr lang="en-US" sz="2200" dirty="0" err="1">
                <a:cs typeface="Arial" panose="020B0604020202020204" pitchFamily="34" charset="0"/>
              </a:rPr>
              <a:t>bolesti</a:t>
            </a:r>
            <a:r>
              <a:rPr lang="en-US" sz="2200" dirty="0">
                <a:cs typeface="Arial" panose="020B0604020202020204" pitchFamily="34" charset="0"/>
              </a:rPr>
              <a:t> </a:t>
            </a:r>
            <a:r>
              <a:rPr lang="en-US" sz="2200" dirty="0" err="1">
                <a:cs typeface="Arial" panose="020B0604020202020204" pitchFamily="34" charset="0"/>
              </a:rPr>
              <a:t>pogoršane</a:t>
            </a:r>
            <a:r>
              <a:rPr lang="en-US" sz="2200" dirty="0">
                <a:cs typeface="Arial" panose="020B0604020202020204" pitchFamily="34" charset="0"/>
              </a:rPr>
              <a:t> </a:t>
            </a:r>
            <a:r>
              <a:rPr lang="en-US" sz="2200" dirty="0" err="1">
                <a:cs typeface="Arial" panose="020B0604020202020204" pitchFamily="34" charset="0"/>
              </a:rPr>
              <a:t>zbog</a:t>
            </a:r>
            <a:r>
              <a:rPr lang="en-US" sz="2200" dirty="0">
                <a:cs typeface="Arial" panose="020B0604020202020204" pitchFamily="34" charset="0"/>
              </a:rPr>
              <a:t> 7 </a:t>
            </a:r>
            <a:r>
              <a:rPr lang="en-US" sz="2200" dirty="0" err="1">
                <a:cs typeface="Arial" panose="020B0604020202020204" pitchFamily="34" charset="0"/>
              </a:rPr>
              <a:t>efekata</a:t>
            </a:r>
            <a:r>
              <a:rPr lang="en-US" sz="2200" dirty="0">
                <a:cs typeface="Arial" panose="020B0604020202020204" pitchFamily="34" charset="0"/>
              </a:rPr>
              <a:t> </a:t>
            </a:r>
            <a:r>
              <a:rPr lang="en-US" sz="2200" dirty="0" err="1">
                <a:cs typeface="Arial" panose="020B0604020202020204" pitchFamily="34" charset="0"/>
              </a:rPr>
              <a:t>klimatskih</a:t>
            </a:r>
            <a:r>
              <a:rPr lang="en-US" sz="2200" dirty="0">
                <a:cs typeface="Arial" panose="020B0604020202020204" pitchFamily="34" charset="0"/>
              </a:rPr>
              <a:t> </a:t>
            </a:r>
            <a:r>
              <a:rPr lang="en-US" sz="2200" dirty="0" err="1">
                <a:cs typeface="Arial" panose="020B0604020202020204" pitchFamily="34" charset="0"/>
              </a:rPr>
              <a:t>promena</a:t>
            </a:r>
            <a:r>
              <a:rPr lang="en-US" sz="2200" dirty="0">
                <a:cs typeface="Arial" panose="020B0604020202020204" pitchFamily="34" charset="0"/>
              </a:rPr>
              <a:t> o </a:t>
            </a:r>
            <a:r>
              <a:rPr lang="en-US" sz="2200" dirty="0" err="1">
                <a:cs typeface="Arial" panose="020B0604020202020204" pitchFamily="34" charset="0"/>
              </a:rPr>
              <a:t>kojima</a:t>
            </a:r>
            <a:r>
              <a:rPr lang="en-US" sz="2200" dirty="0">
                <a:cs typeface="Arial" panose="020B0604020202020204" pitchFamily="34" charset="0"/>
              </a:rPr>
              <a:t> </a:t>
            </a:r>
            <a:r>
              <a:rPr lang="en-US" sz="2200" dirty="0" err="1">
                <a:cs typeface="Arial" panose="020B0604020202020204" pitchFamily="34" charset="0"/>
              </a:rPr>
              <a:t>smo</a:t>
            </a:r>
            <a:r>
              <a:rPr lang="en-US" sz="2200" dirty="0">
                <a:cs typeface="Arial" panose="020B0604020202020204" pitchFamily="34" charset="0"/>
              </a:rPr>
              <a:t> gore </a:t>
            </a:r>
            <a:r>
              <a:rPr lang="en-US" sz="2200" dirty="0" err="1">
                <a:cs typeface="Arial" panose="020B0604020202020204" pitchFamily="34" charset="0"/>
              </a:rPr>
              <a:t>govorili</a:t>
            </a:r>
            <a:r>
              <a:rPr lang="en-US" sz="2200" dirty="0">
                <a:cs typeface="Arial" panose="020B0604020202020204" pitchFamily="34" charset="0"/>
              </a:rPr>
              <a:t>, </a:t>
            </a:r>
            <a:r>
              <a:rPr lang="en-US" sz="2200" dirty="0" err="1">
                <a:cs typeface="Arial" panose="020B0604020202020204" pitchFamily="34" charset="0"/>
              </a:rPr>
              <a:t>pri</a:t>
            </a:r>
            <a:r>
              <a:rPr lang="en-US" sz="2200" dirty="0">
                <a:cs typeface="Arial" panose="020B0604020202020204" pitchFamily="34" charset="0"/>
              </a:rPr>
              <a:t> </a:t>
            </a:r>
            <a:r>
              <a:rPr lang="en-US" sz="2200" dirty="0" err="1">
                <a:cs typeface="Arial" panose="020B0604020202020204" pitchFamily="34" charset="0"/>
              </a:rPr>
              <a:t>čemu</a:t>
            </a:r>
            <a:r>
              <a:rPr lang="en-US" sz="2200" dirty="0">
                <a:cs typeface="Arial" panose="020B0604020202020204" pitchFamily="34" charset="0"/>
              </a:rPr>
              <a:t> </a:t>
            </a:r>
            <a:r>
              <a:rPr lang="en-US" sz="2200" dirty="0" err="1">
                <a:cs typeface="Arial" panose="020B0604020202020204" pitchFamily="34" charset="0"/>
              </a:rPr>
              <a:t>globalno</a:t>
            </a:r>
            <a:r>
              <a:rPr lang="en-US" sz="2200" dirty="0">
                <a:cs typeface="Arial" panose="020B0604020202020204" pitchFamily="34" charset="0"/>
              </a:rPr>
              <a:t> </a:t>
            </a:r>
            <a:r>
              <a:rPr lang="en-US" sz="2200" dirty="0" err="1">
                <a:cs typeface="Arial" panose="020B0604020202020204" pitchFamily="34" charset="0"/>
              </a:rPr>
              <a:t>zagrevanje</a:t>
            </a:r>
            <a:r>
              <a:rPr lang="en-US" sz="2200" dirty="0">
                <a:cs typeface="Arial" panose="020B0604020202020204" pitchFamily="34" charset="0"/>
              </a:rPr>
              <a:t> </a:t>
            </a:r>
            <a:r>
              <a:rPr lang="en-US" sz="2200" dirty="0" err="1">
                <a:cs typeface="Arial" panose="020B0604020202020204" pitchFamily="34" charset="0"/>
              </a:rPr>
              <a:t>doprinosi</a:t>
            </a:r>
            <a:r>
              <a:rPr lang="en-US" sz="2200" dirty="0">
                <a:cs typeface="Arial" panose="020B0604020202020204" pitchFamily="34" charset="0"/>
              </a:rPr>
              <a:t> </a:t>
            </a:r>
            <a:r>
              <a:rPr lang="en-US" sz="2200" dirty="0" err="1">
                <a:cs typeface="Arial" panose="020B0604020202020204" pitchFamily="34" charset="0"/>
              </a:rPr>
              <a:t>većini</a:t>
            </a:r>
            <a:r>
              <a:rPr lang="en-US" sz="2200" dirty="0">
                <a:cs typeface="Arial" panose="020B0604020202020204" pitchFamily="34" charset="0"/>
              </a:rPr>
              <a:t> (21) </a:t>
            </a:r>
            <a:r>
              <a:rPr lang="en-US" sz="2200" dirty="0" err="1">
                <a:cs typeface="Arial" panose="020B0604020202020204" pitchFamily="34" charset="0"/>
              </a:rPr>
              <a:t>ovih</a:t>
            </a:r>
            <a:r>
              <a:rPr lang="en-US" sz="2200" dirty="0">
                <a:cs typeface="Arial" panose="020B0604020202020204" pitchFamily="34" charset="0"/>
              </a:rPr>
              <a:t> </a:t>
            </a:r>
            <a:r>
              <a:rPr lang="en-US" sz="2200" dirty="0" err="1">
                <a:cs typeface="Arial" panose="020B0604020202020204" pitchFamily="34" charset="0"/>
              </a:rPr>
              <a:t>bolesti</a:t>
            </a:r>
            <a:r>
              <a:rPr lang="en-US" sz="2200" dirty="0">
                <a:cs typeface="Arial" panose="020B0604020202020204" pitchFamily="34" charset="0"/>
              </a:rPr>
              <a:t>.</a:t>
            </a:r>
          </a:p>
        </p:txBody>
      </p:sp>
    </p:spTree>
    <p:extLst>
      <p:ext uri="{BB962C8B-B14F-4D97-AF65-F5344CB8AC3E}">
        <p14:creationId xmlns:p14="http://schemas.microsoft.com/office/powerpoint/2010/main" val="5988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pic>
        <p:nvPicPr>
          <p:cNvPr id="7" name="Picture 6">
            <a:extLst>
              <a:ext uri="{FF2B5EF4-FFF2-40B4-BE49-F238E27FC236}">
                <a16:creationId xmlns:a16="http://schemas.microsoft.com/office/drawing/2014/main" id="{0BCDA78C-9C50-9473-2794-4B28147BEA10}"/>
              </a:ext>
            </a:extLst>
          </p:cNvPr>
          <p:cNvPicPr>
            <a:picLocks noChangeAspect="1"/>
          </p:cNvPicPr>
          <p:nvPr/>
        </p:nvPicPr>
        <p:blipFill>
          <a:blip r:embed="rId2"/>
          <a:stretch>
            <a:fillRect/>
          </a:stretch>
        </p:blipFill>
        <p:spPr>
          <a:xfrm>
            <a:off x="2951526" y="137810"/>
            <a:ext cx="8589843" cy="6025032"/>
          </a:xfrm>
          <a:prstGeom prst="rect">
            <a:avLst/>
          </a:prstGeom>
        </p:spPr>
      </p:pic>
      <p:sp>
        <p:nvSpPr>
          <p:cNvPr id="9" name="TextBox 8">
            <a:extLst>
              <a:ext uri="{FF2B5EF4-FFF2-40B4-BE49-F238E27FC236}">
                <a16:creationId xmlns:a16="http://schemas.microsoft.com/office/drawing/2014/main" id="{3532F9CB-44CB-5443-13E4-1C542017CBD2}"/>
              </a:ext>
            </a:extLst>
          </p:cNvPr>
          <p:cNvSpPr txBox="1"/>
          <p:nvPr/>
        </p:nvSpPr>
        <p:spPr>
          <a:xfrm>
            <a:off x="261257" y="695158"/>
            <a:ext cx="2690269" cy="891270"/>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9. </a:t>
            </a:r>
            <a:r>
              <a:rPr lang="en-US" sz="1600" i="1" dirty="0" err="1">
                <a:solidFill>
                  <a:srgbClr val="0070C0"/>
                </a:solidFill>
                <a:cs typeface="Arial" panose="020B0604020202020204" pitchFamily="34" charset="0"/>
              </a:rPr>
              <a:t>Trenutna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evropska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geografska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rasprostranjenost</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krpelja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ixodes</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ricinus</a:t>
            </a:r>
            <a:r>
              <a:rPr lang="en-US" sz="1600" i="1" dirty="0">
                <a:solidFill>
                  <a:srgbClr val="0070C0"/>
                </a:solidFill>
                <a:cs typeface="Arial" panose="020B0604020202020204" pitchFamily="34" charset="0"/>
              </a:rPr>
              <a:t>.</a:t>
            </a:r>
          </a:p>
        </p:txBody>
      </p:sp>
    </p:spTree>
    <p:extLst>
      <p:ext uri="{BB962C8B-B14F-4D97-AF65-F5344CB8AC3E}">
        <p14:creationId xmlns:p14="http://schemas.microsoft.com/office/powerpoint/2010/main" val="1288827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chemeClr val="tx1"/>
                </a:solidFill>
              </a:rPr>
              <a:t>Gledajući</a:t>
            </a:r>
            <a:r>
              <a:rPr lang="en-US" sz="2000" dirty="0">
                <a:solidFill>
                  <a:schemeClr val="tx1"/>
                </a:solidFill>
              </a:rPr>
              <a:t> </a:t>
            </a:r>
            <a:r>
              <a:rPr lang="en-US" sz="2000" dirty="0" err="1">
                <a:solidFill>
                  <a:schemeClr val="tx1"/>
                </a:solidFill>
              </a:rPr>
              <a:t>neke</a:t>
            </a:r>
            <a:r>
              <a:rPr lang="en-US" sz="2000" dirty="0">
                <a:solidFill>
                  <a:schemeClr val="tx1"/>
                </a:solidFill>
              </a:rPr>
              <a:t> od </a:t>
            </a:r>
            <a:r>
              <a:rPr lang="en-US" sz="2000" dirty="0" err="1">
                <a:solidFill>
                  <a:schemeClr val="tx1"/>
                </a:solidFill>
              </a:rPr>
              <a:t>specifičnih</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prenose</a:t>
            </a:r>
            <a:r>
              <a:rPr lang="en-US" sz="2000" dirty="0">
                <a:solidFill>
                  <a:schemeClr val="tx1"/>
                </a:solidFill>
              </a:rPr>
              <a:t> </a:t>
            </a:r>
            <a:r>
              <a:rPr lang="en-US" sz="2000" dirty="0" err="1">
                <a:solidFill>
                  <a:schemeClr val="tx1"/>
                </a:solidFill>
              </a:rPr>
              <a:t>krpelji</a:t>
            </a:r>
            <a:r>
              <a:rPr lang="en-US" sz="2000" dirty="0">
                <a:solidFill>
                  <a:schemeClr val="tx1"/>
                </a:solidFill>
              </a:rPr>
              <a:t>: </a:t>
            </a:r>
            <a:r>
              <a:rPr lang="en-US" sz="2000" dirty="0" err="1">
                <a:solidFill>
                  <a:srgbClr val="FF0000"/>
                </a:solidFill>
              </a:rPr>
              <a:t>Babezioza</a:t>
            </a:r>
            <a:endParaRPr lang="en-US"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B74F1FBB-3880-6DFC-3D5D-F69881C12A22}"/>
              </a:ext>
            </a:extLst>
          </p:cNvPr>
          <p:cNvPicPr>
            <a:picLocks noChangeAspect="1"/>
          </p:cNvPicPr>
          <p:nvPr/>
        </p:nvPicPr>
        <p:blipFill>
          <a:blip r:embed="rId2"/>
          <a:stretch>
            <a:fillRect/>
          </a:stretch>
        </p:blipFill>
        <p:spPr>
          <a:xfrm>
            <a:off x="69669" y="1048007"/>
            <a:ext cx="12052662" cy="772545"/>
          </a:xfrm>
          <a:prstGeom prst="rect">
            <a:avLst/>
          </a:prstGeom>
        </p:spPr>
      </p:pic>
      <p:sp>
        <p:nvSpPr>
          <p:cNvPr id="6" name="TextBox 5">
            <a:extLst>
              <a:ext uri="{FF2B5EF4-FFF2-40B4-BE49-F238E27FC236}">
                <a16:creationId xmlns:a16="http://schemas.microsoft.com/office/drawing/2014/main" id="{F031A9AF-5E4C-041A-1492-7F413531EE69}"/>
              </a:ext>
            </a:extLst>
          </p:cNvPr>
          <p:cNvSpPr txBox="1"/>
          <p:nvPr/>
        </p:nvSpPr>
        <p:spPr>
          <a:xfrm>
            <a:off x="296092" y="3153324"/>
            <a:ext cx="6139542" cy="3139321"/>
          </a:xfrm>
          <a:prstGeom prst="rect">
            <a:avLst/>
          </a:prstGeom>
          <a:noFill/>
        </p:spPr>
        <p:txBody>
          <a:bodyPr wrap="square" rtlCol="0">
            <a:spAutoFit/>
          </a:bodyPr>
          <a:lstStyle/>
          <a:p>
            <a:pPr rtl="0"/>
            <a:endParaRPr lang="en-GB" sz="1400" dirty="0">
              <a:cs typeface="Arial" panose="020B0604020202020204" pitchFamily="34" charset="0"/>
            </a:endParaRPr>
          </a:p>
          <a:p>
            <a:pPr rtl="0"/>
            <a:endParaRPr lang="en-GB" sz="1400" dirty="0">
              <a:cs typeface="Arial" panose="020B0604020202020204" pitchFamily="34" charset="0"/>
            </a:endParaRPr>
          </a:p>
          <a:p>
            <a:pPr rtl="0"/>
            <a:endParaRPr lang="en-GB" sz="1400" dirty="0">
              <a:cs typeface="Arial" panose="020B0604020202020204" pitchFamily="34" charset="0"/>
            </a:endParaRPr>
          </a:p>
          <a:p>
            <a:pPr rtl="0"/>
            <a:endParaRPr lang="en-GB" sz="1400" dirty="0">
              <a:cs typeface="Arial" panose="020B0604020202020204" pitchFamily="34" charset="0"/>
            </a:endParaRPr>
          </a:p>
          <a:p>
            <a:pPr>
              <a:lnSpc>
                <a:spcPct val="120000"/>
              </a:lnSpc>
            </a:pPr>
            <a:r>
              <a:rPr lang="en-US" sz="2000" dirty="0">
                <a:cs typeface="Arial" panose="020B0604020202020204" pitchFamily="34" charset="0"/>
              </a:rPr>
              <a:t>„</a:t>
            </a:r>
            <a:r>
              <a:rPr lang="en-US" sz="2000" dirty="0" err="1">
                <a:cs typeface="Arial" panose="020B0604020202020204" pitchFamily="34" charset="0"/>
              </a:rPr>
              <a:t>Zapažanja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modeli</a:t>
            </a:r>
            <a:r>
              <a:rPr lang="en-US" sz="2000" dirty="0">
                <a:cs typeface="Arial" panose="020B0604020202020204" pitchFamily="34" charset="0"/>
              </a:rPr>
              <a:t> </a:t>
            </a:r>
            <a:r>
              <a:rPr lang="en-US" sz="2000" dirty="0" err="1">
                <a:cs typeface="Arial" panose="020B0604020202020204" pitchFamily="34" charset="0"/>
              </a:rPr>
              <a:t>sugerišu</a:t>
            </a:r>
            <a:r>
              <a:rPr lang="en-US" sz="2000" dirty="0">
                <a:cs typeface="Arial" panose="020B0604020202020204" pitchFamily="34" charset="0"/>
              </a:rPr>
              <a:t> da je </a:t>
            </a:r>
            <a:r>
              <a:rPr lang="en-US" sz="2000" dirty="0" err="1">
                <a:cs typeface="Arial" panose="020B0604020202020204" pitchFamily="34" charset="0"/>
              </a:rPr>
              <a:t>samo</a:t>
            </a:r>
            <a:r>
              <a:rPr lang="en-US" sz="2000" dirty="0">
                <a:cs typeface="Arial" panose="020B0604020202020204" pitchFamily="34" charset="0"/>
              </a:rPr>
              <a:t> </a:t>
            </a:r>
            <a:r>
              <a:rPr lang="en-US" sz="2000" dirty="0" err="1">
                <a:cs typeface="Arial" panose="020B0604020202020204" pitchFamily="34" charset="0"/>
              </a:rPr>
              <a:t>pitanje</a:t>
            </a:r>
            <a:r>
              <a:rPr lang="en-US" sz="2000" dirty="0">
                <a:cs typeface="Arial" panose="020B0604020202020204" pitchFamily="34" charset="0"/>
              </a:rPr>
              <a:t> </a:t>
            </a:r>
            <a:r>
              <a:rPr lang="en-US" sz="2000" dirty="0" err="1">
                <a:cs typeface="Arial" panose="020B0604020202020204" pitchFamily="34" charset="0"/>
              </a:rPr>
              <a:t>vremena</a:t>
            </a:r>
            <a:r>
              <a:rPr lang="en-US" sz="2000" dirty="0">
                <a:cs typeface="Arial" panose="020B0604020202020204" pitchFamily="34" charset="0"/>
              </a:rPr>
              <a:t> </a:t>
            </a:r>
            <a:r>
              <a:rPr lang="en-US" sz="2000" dirty="0" err="1">
                <a:cs typeface="Arial" panose="020B0604020202020204" pitchFamily="34" charset="0"/>
              </a:rPr>
              <a:t>kada</a:t>
            </a:r>
            <a:r>
              <a:rPr lang="en-US" sz="2000" dirty="0">
                <a:cs typeface="Arial" panose="020B0604020202020204" pitchFamily="34" charset="0"/>
              </a:rPr>
              <a:t> </a:t>
            </a:r>
            <a:r>
              <a:rPr lang="en-US" sz="2000" dirty="0" err="1">
                <a:cs typeface="Arial" panose="020B0604020202020204" pitchFamily="34" charset="0"/>
              </a:rPr>
              <a:t>će</a:t>
            </a:r>
            <a:r>
              <a:rPr lang="en-US" sz="2000" dirty="0">
                <a:cs typeface="Arial" panose="020B0604020202020204" pitchFamily="34" charset="0"/>
              </a:rPr>
              <a:t> se </a:t>
            </a:r>
            <a:r>
              <a:rPr lang="en-US" sz="2000" dirty="0" err="1">
                <a:cs typeface="Arial" panose="020B0604020202020204" pitchFamily="34" charset="0"/>
              </a:rPr>
              <a:t>slučajevi</a:t>
            </a:r>
            <a:r>
              <a:rPr lang="en-US" sz="2000" dirty="0">
                <a:cs typeface="Arial" panose="020B0604020202020204" pitchFamily="34" charset="0"/>
              </a:rPr>
              <a:t> </a:t>
            </a:r>
            <a:r>
              <a:rPr lang="en-US" sz="2000" dirty="0" err="1">
                <a:cs typeface="Arial" panose="020B0604020202020204" pitchFamily="34" charset="0"/>
              </a:rPr>
              <a:t>babezioze</a:t>
            </a:r>
            <a:r>
              <a:rPr lang="en-US" sz="2000" dirty="0">
                <a:cs typeface="Arial" panose="020B0604020202020204" pitchFamily="34" charset="0"/>
              </a:rPr>
              <a:t> </a:t>
            </a:r>
            <a:r>
              <a:rPr lang="en-US" sz="2000" dirty="0" err="1">
                <a:cs typeface="Arial" panose="020B0604020202020204" pitchFamily="34" charset="0"/>
              </a:rPr>
              <a:t>kod</a:t>
            </a:r>
            <a:r>
              <a:rPr lang="en-US" sz="2000" dirty="0">
                <a:cs typeface="Arial" panose="020B0604020202020204" pitchFamily="34" charset="0"/>
              </a:rPr>
              <a:t> </a:t>
            </a:r>
            <a:r>
              <a:rPr lang="en-US" sz="2000" dirty="0" err="1">
                <a:cs typeface="Arial" panose="020B0604020202020204" pitchFamily="34" charset="0"/>
              </a:rPr>
              <a:t>ljudi</a:t>
            </a:r>
            <a:r>
              <a:rPr lang="en-US" sz="2000" dirty="0">
                <a:cs typeface="Arial" panose="020B0604020202020204" pitchFamily="34" charset="0"/>
              </a:rPr>
              <a:t> </a:t>
            </a:r>
            <a:r>
              <a:rPr lang="en-US" sz="2000" dirty="0" err="1">
                <a:cs typeface="Arial" panose="020B0604020202020204" pitchFamily="34" charset="0"/>
              </a:rPr>
              <a:t>pojavljivati</a:t>
            </a:r>
            <a:r>
              <a:rPr lang="en-US" sz="2000" dirty="0">
                <a:cs typeface="Arial" panose="020B0604020202020204" pitchFamily="34" charset="0"/>
              </a:rPr>
              <a:t> </a:t>
            </a:r>
            <a:r>
              <a:rPr lang="en-US" sz="2000" dirty="0" err="1">
                <a:cs typeface="Arial" panose="020B0604020202020204" pitchFamily="34" charset="0"/>
              </a:rPr>
              <a:t>češće</a:t>
            </a:r>
            <a:r>
              <a:rPr lang="en-US" sz="2000" dirty="0">
                <a:cs typeface="Arial" panose="020B0604020202020204" pitchFamily="34" charset="0"/>
              </a:rPr>
              <a:t>, van </a:t>
            </a:r>
            <a:r>
              <a:rPr lang="en-US" sz="2000" dirty="0" err="1">
                <a:cs typeface="Arial" panose="020B0604020202020204" pitchFamily="34" charset="0"/>
              </a:rPr>
              <a:t>sezone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dalje</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severu</a:t>
            </a:r>
            <a:r>
              <a:rPr lang="en-US" sz="2000" dirty="0">
                <a:cs typeface="Arial" panose="020B0604020202020204" pitchFamily="34" charset="0"/>
              </a:rPr>
              <a:t> </a:t>
            </a:r>
            <a:r>
              <a:rPr lang="en-US" sz="2000" dirty="0" err="1">
                <a:cs typeface="Arial" panose="020B0604020202020204" pitchFamily="34" charset="0"/>
              </a:rPr>
              <a:t>nego</a:t>
            </a:r>
            <a:r>
              <a:rPr lang="en-US" sz="2000" dirty="0">
                <a:cs typeface="Arial" panose="020B0604020202020204" pitchFamily="34" charset="0"/>
              </a:rPr>
              <a:t> </a:t>
            </a:r>
            <a:r>
              <a:rPr lang="en-US" sz="2000" dirty="0" err="1">
                <a:cs typeface="Arial" panose="020B0604020202020204" pitchFamily="34" charset="0"/>
              </a:rPr>
              <a:t>što</a:t>
            </a:r>
            <a:r>
              <a:rPr lang="en-US" sz="2000" dirty="0">
                <a:cs typeface="Arial" panose="020B0604020202020204" pitchFamily="34" charset="0"/>
              </a:rPr>
              <a:t> je to </a:t>
            </a:r>
            <a:r>
              <a:rPr lang="en-US" sz="2000" dirty="0" err="1">
                <a:cs typeface="Arial" panose="020B0604020202020204" pitchFamily="34" charset="0"/>
              </a:rPr>
              <a:t>trenutno</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posledica</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a:t>
            </a:r>
          </a:p>
          <a:p>
            <a:pPr rtl="0"/>
            <a:endParaRPr lang="en-GB" sz="1200" dirty="0">
              <a:solidFill>
                <a:schemeClr val="tx1">
                  <a:lumMod val="50000"/>
                  <a:lumOff val="50000"/>
                </a:schemeClr>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hu-HU" sz="1200" dirty="0" smtClean="0">
              <a:cs typeface="Arial" panose="020B0604020202020204" pitchFamily="34" charset="0"/>
            </a:endParaRPr>
          </a:p>
          <a:p>
            <a:r>
              <a:rPr lang="en-US" sz="1000" dirty="0" smtClean="0">
                <a:cs typeface="Arial" panose="020B0604020202020204" pitchFamily="34" charset="0"/>
              </a:rPr>
              <a:t>doi.org/10.3390/pathogens10111430</a:t>
            </a:r>
            <a:endParaRPr lang="en-GB" sz="1200" dirty="0">
              <a:solidFill>
                <a:srgbClr val="0070C0"/>
              </a:solidFill>
              <a:cs typeface="Arial" panose="020B0604020202020204" pitchFamily="34" charset="0"/>
            </a:endParaRPr>
          </a:p>
        </p:txBody>
      </p:sp>
      <p:pic>
        <p:nvPicPr>
          <p:cNvPr id="7" name="Picture 6">
            <a:extLst>
              <a:ext uri="{FF2B5EF4-FFF2-40B4-BE49-F238E27FC236}">
                <a16:creationId xmlns:a16="http://schemas.microsoft.com/office/drawing/2014/main" id="{040A74FE-9D2B-60C9-B842-B4F19B2C0A1F}"/>
              </a:ext>
            </a:extLst>
          </p:cNvPr>
          <p:cNvPicPr>
            <a:picLocks noChangeAspect="1"/>
          </p:cNvPicPr>
          <p:nvPr/>
        </p:nvPicPr>
        <p:blipFill>
          <a:blip r:embed="rId3"/>
          <a:stretch>
            <a:fillRect/>
          </a:stretch>
        </p:blipFill>
        <p:spPr>
          <a:xfrm>
            <a:off x="6696893" y="2268748"/>
            <a:ext cx="5015090" cy="3841346"/>
          </a:xfrm>
          <a:prstGeom prst="rect">
            <a:avLst/>
          </a:prstGeom>
        </p:spPr>
      </p:pic>
      <p:sp>
        <p:nvSpPr>
          <p:cNvPr id="9" name="TextBox 8">
            <a:extLst>
              <a:ext uri="{FF2B5EF4-FFF2-40B4-BE49-F238E27FC236}">
                <a16:creationId xmlns:a16="http://schemas.microsoft.com/office/drawing/2014/main" id="{9128229A-E951-6F51-17BE-602983BE9EC0}"/>
              </a:ext>
            </a:extLst>
          </p:cNvPr>
          <p:cNvSpPr txBox="1"/>
          <p:nvPr/>
        </p:nvSpPr>
        <p:spPr>
          <a:xfrm>
            <a:off x="558319" y="2720178"/>
            <a:ext cx="5980902" cy="871008"/>
          </a:xfrm>
          <a:prstGeom prst="rect">
            <a:avLst/>
          </a:prstGeom>
          <a:noFill/>
        </p:spPr>
        <p:txBody>
          <a:bodyPr wrap="square" rtlCol="0">
            <a:spAutoFit/>
          </a:bodyPr>
          <a:lstStyle/>
          <a:p>
            <a:pPr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10. </a:t>
            </a:r>
            <a:r>
              <a:rPr lang="en-US" sz="1600" i="1" dirty="0" err="1">
                <a:solidFill>
                  <a:srgbClr val="0070C0"/>
                </a:solidFill>
                <a:cs typeface="Arial" panose="020B0604020202020204" pitchFamily="34" charset="0"/>
              </a:rPr>
              <a:t>Predviđanje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uticaja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distribuciju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krpelja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iksodskog</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jelena</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Skandinaviji</a:t>
            </a:r>
            <a:r>
              <a:rPr lang="en-US" sz="1600" i="1" dirty="0" smtClean="0">
                <a:solidFill>
                  <a:srgbClr val="0070C0"/>
                </a:solidFill>
                <a:cs typeface="Arial" panose="020B0604020202020204" pitchFamily="34" charset="0"/>
              </a:rPr>
              <a:t>.</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400" dirty="0" smtClean="0">
                <a:cs typeface="Arial" panose="020B0604020202020204" pitchFamily="34" charset="0"/>
              </a:rPr>
              <a:t>Na </a:t>
            </a:r>
            <a:r>
              <a:rPr lang="en-US" sz="1400" dirty="0" err="1">
                <a:cs typeface="Arial" panose="020B0604020202020204" pitchFamily="34" charset="0"/>
              </a:rPr>
              <a:t>osnovu</a:t>
            </a:r>
            <a:r>
              <a:rPr lang="en-US" sz="1400" dirty="0">
                <a:cs typeface="Arial" panose="020B0604020202020204" pitchFamily="34" charset="0"/>
              </a:rPr>
              <a:t> </a:t>
            </a:r>
            <a:r>
              <a:rPr lang="en-US" sz="1400" dirty="0" err="1">
                <a:cs typeface="Arial" panose="020B0604020202020204" pitchFamily="34" charset="0"/>
              </a:rPr>
              <a:t>dužine</a:t>
            </a:r>
            <a:r>
              <a:rPr lang="en-US" sz="1400" dirty="0">
                <a:cs typeface="Arial" panose="020B0604020202020204" pitchFamily="34" charset="0"/>
              </a:rPr>
              <a:t> </a:t>
            </a:r>
            <a:r>
              <a:rPr lang="en-US" sz="1400" dirty="0" err="1">
                <a:cs typeface="Arial" panose="020B0604020202020204" pitchFamily="34" charset="0"/>
              </a:rPr>
              <a:t>perioda</a:t>
            </a:r>
            <a:r>
              <a:rPr lang="en-US" sz="1400" dirty="0">
                <a:cs typeface="Arial" panose="020B0604020202020204" pitchFamily="34" charset="0"/>
              </a:rPr>
              <a:t> </a:t>
            </a:r>
            <a:r>
              <a:rPr lang="en-US" sz="1400" dirty="0" err="1">
                <a:cs typeface="Arial" panose="020B0604020202020204" pitchFamily="34" charset="0"/>
              </a:rPr>
              <a:t>rasta</a:t>
            </a:r>
            <a:r>
              <a:rPr lang="en-US" sz="1400" dirty="0">
                <a:cs typeface="Arial" panose="020B0604020202020204" pitchFamily="34" charset="0"/>
              </a:rPr>
              <a:t> </a:t>
            </a:r>
            <a:r>
              <a:rPr lang="en-US" sz="1400" dirty="0" err="1">
                <a:cs typeface="Arial" panose="020B0604020202020204" pitchFamily="34" charset="0"/>
              </a:rPr>
              <a:t>vegetacije</a:t>
            </a:r>
            <a:r>
              <a:rPr lang="en-US" sz="1400" dirty="0">
                <a:cs typeface="Arial" panose="020B0604020202020204" pitchFamily="34" charset="0"/>
              </a:rPr>
              <a:t>, IPCC 2000 scenario </a:t>
            </a:r>
            <a:r>
              <a:rPr lang="en-US" sz="1400" dirty="0" err="1">
                <a:cs typeface="Arial" panose="020B0604020202020204" pitchFamily="34" charset="0"/>
              </a:rPr>
              <a:t>visoke</a:t>
            </a:r>
            <a:r>
              <a:rPr lang="en-US" sz="1400" dirty="0">
                <a:cs typeface="Arial" panose="020B0604020202020204" pitchFamily="34" charset="0"/>
              </a:rPr>
              <a:t> </a:t>
            </a:r>
            <a:r>
              <a:rPr lang="en-US" sz="1400" dirty="0" err="1">
                <a:cs typeface="Arial" panose="020B0604020202020204" pitchFamily="34" charset="0"/>
              </a:rPr>
              <a:t>emisije</a:t>
            </a:r>
            <a:r>
              <a:rPr lang="en-US" sz="1400" dirty="0">
                <a:cs typeface="Arial" panose="020B0604020202020204" pitchFamily="34" charset="0"/>
              </a:rPr>
              <a:t>. </a:t>
            </a:r>
          </a:p>
        </p:txBody>
      </p:sp>
      <p:sp>
        <p:nvSpPr>
          <p:cNvPr id="10" name="TextBox 9">
            <a:extLst>
              <a:ext uri="{FF2B5EF4-FFF2-40B4-BE49-F238E27FC236}">
                <a16:creationId xmlns:a16="http://schemas.microsoft.com/office/drawing/2014/main" id="{2D6E38D2-9FD0-31DC-2625-081E67D1DE22}"/>
              </a:ext>
            </a:extLst>
          </p:cNvPr>
          <p:cNvSpPr txBox="1"/>
          <p:nvPr/>
        </p:nvSpPr>
        <p:spPr>
          <a:xfrm>
            <a:off x="192505" y="740230"/>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7405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rgbClr val="FF0000"/>
                </a:solidFill>
              </a:rPr>
              <a:t>Krimsko-kongo</a:t>
            </a:r>
            <a:r>
              <a:rPr lang="en-US" sz="2000" dirty="0">
                <a:solidFill>
                  <a:srgbClr val="FF0000"/>
                </a:solidFill>
              </a:rPr>
              <a:t> </a:t>
            </a:r>
            <a:r>
              <a:rPr lang="en-US" sz="2000" dirty="0" err="1">
                <a:solidFill>
                  <a:srgbClr val="FF0000"/>
                </a:solidFill>
              </a:rPr>
              <a:t>hemoragična</a:t>
            </a:r>
            <a:r>
              <a:rPr lang="en-US" sz="2000" dirty="0">
                <a:solidFill>
                  <a:srgbClr val="FF0000"/>
                </a:solidFill>
              </a:rPr>
              <a:t> </a:t>
            </a:r>
            <a:r>
              <a:rPr lang="en-US" sz="2000" dirty="0" err="1">
                <a:solidFill>
                  <a:srgbClr val="FF0000"/>
                </a:solidFill>
              </a:rPr>
              <a:t>groznica</a:t>
            </a:r>
            <a:r>
              <a:rPr lang="en-US" sz="2000" dirty="0">
                <a:solidFill>
                  <a:srgbClr val="FF0000"/>
                </a:solidFill>
              </a:rPr>
              <a:t> (CCHF)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10" name="Picture 9">
            <a:extLst>
              <a:ext uri="{FF2B5EF4-FFF2-40B4-BE49-F238E27FC236}">
                <a16:creationId xmlns:a16="http://schemas.microsoft.com/office/drawing/2014/main" id="{86AA4DF8-7FC4-5261-E7F2-E118AAD85A15}"/>
              </a:ext>
            </a:extLst>
          </p:cNvPr>
          <p:cNvPicPr>
            <a:picLocks noChangeAspect="1"/>
          </p:cNvPicPr>
          <p:nvPr/>
        </p:nvPicPr>
        <p:blipFill>
          <a:blip r:embed="rId2"/>
          <a:stretch>
            <a:fillRect/>
          </a:stretch>
        </p:blipFill>
        <p:spPr>
          <a:xfrm>
            <a:off x="84908" y="1126384"/>
            <a:ext cx="12022183" cy="631387"/>
          </a:xfrm>
          <a:prstGeom prst="rect">
            <a:avLst/>
          </a:prstGeom>
        </p:spPr>
      </p:pic>
      <p:pic>
        <p:nvPicPr>
          <p:cNvPr id="11" name="Picture 10">
            <a:extLst>
              <a:ext uri="{FF2B5EF4-FFF2-40B4-BE49-F238E27FC236}">
                <a16:creationId xmlns:a16="http://schemas.microsoft.com/office/drawing/2014/main" id="{F1CA74F8-5B8B-3C44-B649-0A93B79DE1EC}"/>
              </a:ext>
            </a:extLst>
          </p:cNvPr>
          <p:cNvPicPr>
            <a:picLocks noChangeAspect="1"/>
          </p:cNvPicPr>
          <p:nvPr/>
        </p:nvPicPr>
        <p:blipFill>
          <a:blip r:embed="rId3"/>
          <a:stretch>
            <a:fillRect/>
          </a:stretch>
        </p:blipFill>
        <p:spPr>
          <a:xfrm>
            <a:off x="409999" y="1888865"/>
            <a:ext cx="2937050" cy="4416140"/>
          </a:xfrm>
          <a:prstGeom prst="rect">
            <a:avLst/>
          </a:prstGeom>
        </p:spPr>
      </p:pic>
      <p:sp>
        <p:nvSpPr>
          <p:cNvPr id="12" name="TextBox 11">
            <a:extLst>
              <a:ext uri="{FF2B5EF4-FFF2-40B4-BE49-F238E27FC236}">
                <a16:creationId xmlns:a16="http://schemas.microsoft.com/office/drawing/2014/main" id="{90D22F2E-67C0-F64D-4B67-1558CB6EC75C}"/>
              </a:ext>
            </a:extLst>
          </p:cNvPr>
          <p:cNvSpPr txBox="1"/>
          <p:nvPr/>
        </p:nvSpPr>
        <p:spPr>
          <a:xfrm>
            <a:off x="3454646" y="3184151"/>
            <a:ext cx="8097901" cy="3120854"/>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Tabela</a:t>
            </a:r>
            <a:r>
              <a:rPr lang="en-US" sz="1600" i="1" dirty="0">
                <a:solidFill>
                  <a:srgbClr val="0070C0"/>
                </a:solidFill>
                <a:cs typeface="Arial" panose="020B0604020202020204" pitchFamily="34" charset="0"/>
              </a:rPr>
              <a:t> 2. </a:t>
            </a:r>
            <a:r>
              <a:rPr lang="en-US" sz="1600" i="1" dirty="0" err="1">
                <a:solidFill>
                  <a:srgbClr val="0070C0"/>
                </a:solidFill>
                <a:cs typeface="Arial" panose="020B0604020202020204" pitchFamily="34" charset="0"/>
              </a:rPr>
              <a:t>Seroprevalencija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virusa</a:t>
            </a:r>
            <a:r>
              <a:rPr lang="en-US" sz="1600" i="1" dirty="0">
                <a:solidFill>
                  <a:srgbClr val="0070C0"/>
                </a:solidFill>
                <a:cs typeface="Arial" panose="020B0604020202020204" pitchFamily="34" charset="0"/>
              </a:rPr>
              <a:t> </a:t>
            </a:r>
            <a:r>
              <a:rPr lang="en-US" sz="1600" i="1" dirty="0" err="1" smtClean="0">
                <a:solidFill>
                  <a:srgbClr val="0070C0"/>
                </a:solidFill>
                <a:cs typeface="Arial" panose="020B0604020202020204" pitchFamily="34" charset="0"/>
              </a:rPr>
              <a:t>krimsko-kongo</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err="1" smtClean="0">
                <a:solidFill>
                  <a:srgbClr val="0070C0"/>
                </a:solidFill>
                <a:cs typeface="Arial" panose="020B0604020202020204" pitchFamily="34" charset="0"/>
              </a:rPr>
              <a:t>hemoragične</a:t>
            </a:r>
            <a:r>
              <a:rPr lang="en-US" sz="1600" i="1" dirty="0" smtClean="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groznice</a:t>
            </a:r>
            <a:r>
              <a:rPr lang="en-US" sz="1600" i="1" dirty="0">
                <a:solidFill>
                  <a:srgbClr val="0070C0"/>
                </a:solidFill>
                <a:cs typeface="Arial" panose="020B0604020202020204" pitchFamily="34" charset="0"/>
              </a:rPr>
              <a:t> (CCHFV</a:t>
            </a:r>
            <a:r>
              <a:rPr lang="en-US" sz="1600" i="1" dirty="0" smtClean="0">
                <a:solidFill>
                  <a:srgbClr val="0070C0"/>
                </a:solidFill>
                <a:cs typeface="Arial" panose="020B0604020202020204" pitchFamily="34" charset="0"/>
              </a:rPr>
              <a:t>)</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err="1" smtClean="0">
                <a:solidFill>
                  <a:srgbClr val="0070C0"/>
                </a:solidFill>
                <a:cs typeface="Arial" panose="020B0604020202020204" pitchFamily="34" charset="0"/>
              </a:rPr>
              <a:t>kod</a:t>
            </a:r>
            <a:r>
              <a:rPr lang="en-US" sz="1600" i="1" dirty="0" smtClean="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ljudi</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zapadnoj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Evropi</a:t>
            </a:r>
            <a:r>
              <a:rPr lang="en-US" sz="1600" i="1" dirty="0">
                <a:solidFill>
                  <a:srgbClr val="0070C0"/>
                </a:solidFill>
                <a:cs typeface="Arial" panose="020B0604020202020204" pitchFamily="34" charset="0"/>
              </a:rPr>
              <a:t>.</a:t>
            </a:r>
          </a:p>
          <a:p>
            <a:endParaRPr lang="hu-HU" sz="800" dirty="0" smtClean="0"/>
          </a:p>
          <a:p>
            <a:endParaRPr lang="hu-HU" sz="800" dirty="0"/>
          </a:p>
          <a:p>
            <a:endParaRPr lang="hu-HU" sz="800" dirty="0" smtClean="0"/>
          </a:p>
          <a:p>
            <a:endParaRPr lang="hu-HU" sz="800" dirty="0" smtClean="0"/>
          </a:p>
          <a:p>
            <a:endParaRPr lang="hu-HU" sz="800" dirty="0"/>
          </a:p>
          <a:p>
            <a:endParaRPr lang="hu-HU" sz="800" dirty="0" smtClean="0"/>
          </a:p>
          <a:p>
            <a:endParaRPr lang="hu-HU" sz="800" dirty="0"/>
          </a:p>
          <a:p>
            <a:endParaRPr lang="hu-HU" sz="800" dirty="0" smtClean="0"/>
          </a:p>
          <a:p>
            <a:endParaRPr lang="hu-HU" sz="800" dirty="0"/>
          </a:p>
          <a:p>
            <a:endParaRPr lang="hu-HU" sz="800" dirty="0" smtClean="0"/>
          </a:p>
          <a:p>
            <a:endParaRPr lang="hu-HU" sz="800" dirty="0" smtClean="0"/>
          </a:p>
          <a:p>
            <a:endParaRPr lang="hu-HU" sz="800" dirty="0"/>
          </a:p>
          <a:p>
            <a:endParaRPr lang="hu-HU" sz="800" dirty="0"/>
          </a:p>
          <a:p>
            <a:endParaRPr lang="hu-HU" sz="800" dirty="0"/>
          </a:p>
          <a:p>
            <a:endParaRPr lang="hu-HU" sz="800" dirty="0" smtClean="0"/>
          </a:p>
          <a:p>
            <a:endParaRPr lang="hu-HU" sz="800" dirty="0"/>
          </a:p>
          <a:p>
            <a:endParaRPr lang="hu-HU" sz="800" dirty="0" smtClean="0"/>
          </a:p>
          <a:p>
            <a:r>
              <a:rPr lang="en-US" sz="800" dirty="0" smtClean="0"/>
              <a:t>https</a:t>
            </a:r>
            <a:r>
              <a:rPr lang="en-US" sz="800" dirty="0"/>
              <a:t>://</a:t>
            </a:r>
            <a:r>
              <a:rPr lang="en-US" sz="800" dirty="0" smtClean="0"/>
              <a:t>doi.org/10.3390%2Fmicroorganisms9030649</a:t>
            </a:r>
            <a:endParaRPr lang="en-US" sz="800" dirty="0"/>
          </a:p>
        </p:txBody>
      </p:sp>
      <p:sp>
        <p:nvSpPr>
          <p:cNvPr id="13" name="TextBox 12">
            <a:extLst>
              <a:ext uri="{FF2B5EF4-FFF2-40B4-BE49-F238E27FC236}">
                <a16:creationId xmlns:a16="http://schemas.microsoft.com/office/drawing/2014/main" id="{2D6E38D2-9FD0-31DC-2625-081E67D1DE22}"/>
              </a:ext>
            </a:extLst>
          </p:cNvPr>
          <p:cNvSpPr txBox="1"/>
          <p:nvPr/>
        </p:nvSpPr>
        <p:spPr>
          <a:xfrm>
            <a:off x="145065" y="818607"/>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333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sv-SE" sz="2000" dirty="0">
                <a:solidFill>
                  <a:srgbClr val="FF0000"/>
                </a:solidFill>
              </a:rPr>
              <a:t>Lajmska bolest (Lajmska borelioza, LB)</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3F34F0DD-8263-5AB8-AE13-2BB158252786}"/>
              </a:ext>
            </a:extLst>
          </p:cNvPr>
          <p:cNvPicPr>
            <a:picLocks noChangeAspect="1"/>
          </p:cNvPicPr>
          <p:nvPr/>
        </p:nvPicPr>
        <p:blipFill>
          <a:blip r:embed="rId2"/>
          <a:stretch>
            <a:fillRect/>
          </a:stretch>
        </p:blipFill>
        <p:spPr>
          <a:xfrm>
            <a:off x="69668" y="1126384"/>
            <a:ext cx="12052663" cy="1537579"/>
          </a:xfrm>
          <a:prstGeom prst="rect">
            <a:avLst/>
          </a:prstGeom>
        </p:spPr>
      </p:pic>
      <p:pic>
        <p:nvPicPr>
          <p:cNvPr id="6" name="Picture 5">
            <a:extLst>
              <a:ext uri="{FF2B5EF4-FFF2-40B4-BE49-F238E27FC236}">
                <a16:creationId xmlns:a16="http://schemas.microsoft.com/office/drawing/2014/main" id="{E6FEA15D-07D2-3CB5-8839-5F6332FE9A9A}"/>
              </a:ext>
            </a:extLst>
          </p:cNvPr>
          <p:cNvPicPr>
            <a:picLocks noChangeAspect="1"/>
          </p:cNvPicPr>
          <p:nvPr/>
        </p:nvPicPr>
        <p:blipFill>
          <a:blip r:embed="rId3"/>
          <a:stretch>
            <a:fillRect/>
          </a:stretch>
        </p:blipFill>
        <p:spPr>
          <a:xfrm>
            <a:off x="892033" y="2666738"/>
            <a:ext cx="5248883" cy="3638267"/>
          </a:xfrm>
          <a:prstGeom prst="rect">
            <a:avLst/>
          </a:prstGeom>
        </p:spPr>
      </p:pic>
      <p:sp>
        <p:nvSpPr>
          <p:cNvPr id="7" name="TextBox 6">
            <a:extLst>
              <a:ext uri="{FF2B5EF4-FFF2-40B4-BE49-F238E27FC236}">
                <a16:creationId xmlns:a16="http://schemas.microsoft.com/office/drawing/2014/main" id="{29210C6B-CC14-E6FE-F554-CEF071C8284D}"/>
              </a:ext>
            </a:extLst>
          </p:cNvPr>
          <p:cNvSpPr txBox="1"/>
          <p:nvPr/>
        </p:nvSpPr>
        <p:spPr>
          <a:xfrm>
            <a:off x="6263753" y="3963476"/>
            <a:ext cx="5098361" cy="2372957"/>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11. </a:t>
            </a:r>
            <a:r>
              <a:rPr lang="en-US" sz="1600" i="1" dirty="0" err="1">
                <a:solidFill>
                  <a:srgbClr val="0070C0"/>
                </a:solidFill>
                <a:cs typeface="Arial" panose="020B0604020202020204" pitchFamily="34" charset="0"/>
              </a:rPr>
              <a:t>Razlike</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prevalenciji</a:t>
            </a:r>
            <a:r>
              <a:rPr lang="en-US" sz="1600" i="1" dirty="0">
                <a:solidFill>
                  <a:srgbClr val="0070C0"/>
                </a:solidFill>
                <a:cs typeface="Arial" panose="020B0604020202020204" pitchFamily="34" charset="0"/>
              </a:rPr>
              <a:t> </a:t>
            </a:r>
            <a:r>
              <a:rPr lang="en-US" sz="1600" i="1" dirty="0" err="1" smtClean="0">
                <a:solidFill>
                  <a:srgbClr val="0070C0"/>
                </a:solidFill>
                <a:cs typeface="Arial" panose="020B0604020202020204" pitchFamily="34" charset="0"/>
              </a:rPr>
              <a:t>krpelja</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smtClean="0">
                <a:solidFill>
                  <a:srgbClr val="0070C0"/>
                </a:solidFill>
                <a:cs typeface="Arial" panose="020B0604020202020204" pitchFamily="34" charset="0"/>
              </a:rPr>
              <a:t>u </a:t>
            </a:r>
            <a:r>
              <a:rPr lang="en-US" sz="1600" i="1" dirty="0" err="1">
                <a:solidFill>
                  <a:srgbClr val="0070C0"/>
                </a:solidFill>
                <a:cs typeface="Arial" panose="020B0604020202020204" pitchFamily="34" charset="0"/>
              </a:rPr>
              <a:t>centralnoj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severnoj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Švedskoj</a:t>
            </a:r>
            <a:r>
              <a:rPr lang="en-US" sz="1600" i="1" dirty="0">
                <a:solidFill>
                  <a:srgbClr val="0070C0"/>
                </a:solidFill>
                <a:cs typeface="Arial" panose="020B0604020202020204" pitchFamily="34" charset="0"/>
              </a:rPr>
              <a:t>.</a:t>
            </a:r>
          </a:p>
          <a:p>
            <a:endParaRPr lang="en-US" sz="1400" i="1" dirty="0">
              <a:solidFill>
                <a:srgbClr val="0070C0"/>
              </a:solidFill>
              <a:cs typeface="Arial" panose="020B0604020202020204" pitchFamily="34" charset="0"/>
            </a:endParaRPr>
          </a:p>
          <a:p>
            <a:pPr rtl="0"/>
            <a:endParaRPr lang="en-GB" sz="900" dirty="0">
              <a:solidFill>
                <a:schemeClr val="tx1">
                  <a:lumMod val="50000"/>
                  <a:lumOff val="50000"/>
                </a:schemeClr>
              </a:solidFill>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endParaRPr lang="hu-HU" sz="1000" dirty="0" smtClean="0">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endParaRPr lang="hu-HU" sz="1000" dirty="0" smtClean="0">
              <a:cs typeface="Arial" panose="020B0604020202020204" pitchFamily="34" charset="0"/>
            </a:endParaRPr>
          </a:p>
          <a:p>
            <a:r>
              <a:rPr lang="en-US" sz="1000" dirty="0" smtClean="0">
                <a:cs typeface="Arial" panose="020B0604020202020204" pitchFamily="34" charset="0"/>
              </a:rPr>
              <a:t>https</a:t>
            </a:r>
            <a:r>
              <a:rPr lang="en-US" sz="1000" dirty="0">
                <a:cs typeface="Arial" panose="020B0604020202020204" pitchFamily="34" charset="0"/>
              </a:rPr>
              <a:t>://www.who.int/publications/i/item/9789289022910 . Accessed 11th June 2023.</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2D6E38D2-9FD0-31DC-2625-081E67D1DE22}"/>
              </a:ext>
            </a:extLst>
          </p:cNvPr>
          <p:cNvSpPr txBox="1"/>
          <p:nvPr/>
        </p:nvSpPr>
        <p:spPr>
          <a:xfrm>
            <a:off x="145065" y="818607"/>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963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2"/>
          <a:srcRect b="26699"/>
          <a:stretch/>
        </p:blipFill>
        <p:spPr>
          <a:xfrm>
            <a:off x="69669" y="2657777"/>
            <a:ext cx="4056707" cy="3603694"/>
          </a:xfrm>
          <a:prstGeom prst="rect">
            <a:avLst/>
          </a:prstGeom>
        </p:spPr>
      </p:pic>
      <p:sp>
        <p:nvSpPr>
          <p:cNvPr id="13" name="Rectangle 12">
            <a:extLst>
              <a:ext uri="{FF2B5EF4-FFF2-40B4-BE49-F238E27FC236}">
                <a16:creationId xmlns:a16="http://schemas.microsoft.com/office/drawing/2014/main" id="{F5AD03C3-D99E-150A-765A-F44DC6D6B4F0}"/>
              </a:ext>
            </a:extLst>
          </p:cNvPr>
          <p:cNvSpPr/>
          <p:nvPr/>
        </p:nvSpPr>
        <p:spPr>
          <a:xfrm>
            <a:off x="2302766" y="5119157"/>
            <a:ext cx="152954" cy="189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rgbClr val="FF0000"/>
                </a:solidFill>
              </a:rPr>
              <a:t>Encefalitis</a:t>
            </a:r>
            <a:r>
              <a:rPr lang="en-US" sz="2000" dirty="0">
                <a:solidFill>
                  <a:srgbClr val="FF0000"/>
                </a:solidFill>
              </a:rPr>
              <a:t> </a:t>
            </a:r>
            <a:r>
              <a:rPr lang="en-US" sz="2000" dirty="0" err="1">
                <a:solidFill>
                  <a:srgbClr val="FF0000"/>
                </a:solidFill>
              </a:rPr>
              <a:t>izazvan</a:t>
            </a:r>
            <a:r>
              <a:rPr lang="en-US" sz="2000" dirty="0">
                <a:solidFill>
                  <a:srgbClr val="FF0000"/>
                </a:solidFill>
              </a:rPr>
              <a:t> </a:t>
            </a:r>
            <a:r>
              <a:rPr lang="en-US" sz="2000" dirty="0" err="1">
                <a:solidFill>
                  <a:srgbClr val="FF0000"/>
                </a:solidFill>
              </a:rPr>
              <a:t>ujedom</a:t>
            </a:r>
            <a:r>
              <a:rPr lang="en-US" sz="2000" dirty="0">
                <a:solidFill>
                  <a:srgbClr val="FF0000"/>
                </a:solidFill>
              </a:rPr>
              <a:t> </a:t>
            </a:r>
            <a:r>
              <a:rPr lang="en-US" sz="2000" dirty="0" err="1">
                <a:solidFill>
                  <a:srgbClr val="FF0000"/>
                </a:solidFill>
              </a:rPr>
              <a:t>krpelja</a:t>
            </a:r>
            <a:r>
              <a:rPr lang="en-US" sz="2000" dirty="0">
                <a:solidFill>
                  <a:srgbClr val="FF0000"/>
                </a:solidFill>
              </a:rPr>
              <a:t> (TBE)</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10" name="Picture 9">
            <a:extLst>
              <a:ext uri="{FF2B5EF4-FFF2-40B4-BE49-F238E27FC236}">
                <a16:creationId xmlns:a16="http://schemas.microsoft.com/office/drawing/2014/main" id="{537B48B0-E748-C5B4-677C-C4EFD3CD24AC}"/>
              </a:ext>
            </a:extLst>
          </p:cNvPr>
          <p:cNvPicPr>
            <a:picLocks noChangeAspect="1"/>
          </p:cNvPicPr>
          <p:nvPr/>
        </p:nvPicPr>
        <p:blipFill>
          <a:blip r:embed="rId3"/>
          <a:stretch>
            <a:fillRect/>
          </a:stretch>
        </p:blipFill>
        <p:spPr>
          <a:xfrm>
            <a:off x="69669" y="904315"/>
            <a:ext cx="12052662" cy="1711891"/>
          </a:xfrm>
          <a:prstGeom prst="rect">
            <a:avLst/>
          </a:prstGeom>
        </p:spPr>
      </p:pic>
      <p:sp>
        <p:nvSpPr>
          <p:cNvPr id="14" name="TextBox 13">
            <a:extLst>
              <a:ext uri="{FF2B5EF4-FFF2-40B4-BE49-F238E27FC236}">
                <a16:creationId xmlns:a16="http://schemas.microsoft.com/office/drawing/2014/main" id="{D7B5FAAA-BA05-7E5C-8305-BD685F86C9A0}"/>
              </a:ext>
            </a:extLst>
          </p:cNvPr>
          <p:cNvSpPr txBox="1"/>
          <p:nvPr/>
        </p:nvSpPr>
        <p:spPr>
          <a:xfrm>
            <a:off x="4562028" y="4086861"/>
            <a:ext cx="4740479" cy="2314480"/>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12. </a:t>
            </a:r>
            <a:r>
              <a:rPr lang="en-US" sz="1600" i="1" dirty="0" err="1">
                <a:solidFill>
                  <a:srgbClr val="0070C0"/>
                </a:solidFill>
                <a:cs typeface="Arial" panose="020B0604020202020204" pitchFamily="34" charset="0"/>
              </a:rPr>
              <a:t>Analiza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dugoročnih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a:solidFill>
                  <a:srgbClr val="0070C0"/>
                </a:solidFill>
                <a:cs typeface="Arial" panose="020B0604020202020204" pitchFamily="34" charset="0"/>
              </a:rPr>
              <a:t> u </a:t>
            </a:r>
            <a:r>
              <a:rPr lang="en-US" sz="1600" i="1" dirty="0" err="1" smtClean="0">
                <a:solidFill>
                  <a:srgbClr val="0070C0"/>
                </a:solidFill>
                <a:cs typeface="Arial" panose="020B0604020202020204" pitchFamily="34" charset="0"/>
              </a:rPr>
              <a:t>klimatskoj</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err="1" smtClean="0">
                <a:solidFill>
                  <a:srgbClr val="0070C0"/>
                </a:solidFill>
                <a:cs typeface="Arial" panose="020B0604020202020204" pitchFamily="34" charset="0"/>
              </a:rPr>
              <a:t>podobnosti</a:t>
            </a:r>
            <a:r>
              <a:rPr lang="en-US" sz="1600" i="1" dirty="0" smtClean="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krpelja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ixodes</a:t>
            </a:r>
            <a:r>
              <a:rPr lang="en-US" sz="1600" i="1" dirty="0">
                <a:solidFill>
                  <a:srgbClr val="0070C0"/>
                </a:solidFill>
                <a:cs typeface="Arial" panose="020B0604020202020204" pitchFamily="34" charset="0"/>
              </a:rPr>
              <a:t> </a:t>
            </a:r>
            <a:r>
              <a:rPr lang="en-US" sz="1600" i="1" dirty="0" err="1" smtClean="0">
                <a:solidFill>
                  <a:srgbClr val="0070C0"/>
                </a:solidFill>
                <a:cs typeface="Arial" panose="020B0604020202020204" pitchFamily="34" charset="0"/>
              </a:rPr>
              <a:t>ricinus</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smtClean="0">
                <a:solidFill>
                  <a:srgbClr val="0070C0"/>
                </a:solidFill>
                <a:cs typeface="Arial" panose="020B0604020202020204" pitchFamily="34" charset="0"/>
              </a:rPr>
              <a:t>u </a:t>
            </a:r>
            <a:r>
              <a:rPr lang="en-US" sz="1600" i="1" dirty="0" err="1">
                <a:solidFill>
                  <a:srgbClr val="0070C0"/>
                </a:solidFill>
                <a:cs typeface="Arial" panose="020B0604020202020204" pitchFamily="34" charset="0"/>
              </a:rPr>
              <a:t>Evropi</a:t>
            </a:r>
            <a:r>
              <a:rPr lang="en-US" sz="1600" i="1" dirty="0">
                <a:solidFill>
                  <a:srgbClr val="0070C0"/>
                </a:solidFill>
                <a:cs typeface="Arial" panose="020B0604020202020204" pitchFamily="34" charset="0"/>
              </a:rPr>
              <a:t> (1900–1999</a:t>
            </a:r>
            <a:r>
              <a:rPr lang="en-US" sz="1600" i="1" dirty="0" smtClean="0">
                <a:solidFill>
                  <a:srgbClr val="0070C0"/>
                </a:solidFill>
                <a:cs typeface="Arial" panose="020B0604020202020204" pitchFamily="34" charset="0"/>
              </a:rPr>
              <a:t>)</a:t>
            </a:r>
            <a:r>
              <a:rPr lang="en-US" sz="1600" dirty="0" smtClean="0">
                <a:cs typeface="Arial" panose="020B0604020202020204" pitchFamily="34" charset="0"/>
              </a:rPr>
              <a:t>.</a:t>
            </a:r>
            <a:endParaRPr lang="hu-HU" sz="1600" dirty="0" smtClean="0">
              <a:cs typeface="Arial" panose="020B0604020202020204" pitchFamily="34" charset="0"/>
            </a:endParaRPr>
          </a:p>
          <a:p>
            <a:pPr>
              <a:lnSpc>
                <a:spcPct val="110000"/>
              </a:lnSpc>
            </a:pPr>
            <a:endParaRPr lang="hu-HU" sz="1600" dirty="0" smtClean="0">
              <a:cs typeface="Arial" panose="020B0604020202020204" pitchFamily="34" charset="0"/>
            </a:endParaRPr>
          </a:p>
          <a:p>
            <a:pPr>
              <a:lnSpc>
                <a:spcPct val="110000"/>
              </a:lnSpc>
            </a:pPr>
            <a:endParaRPr lang="hu-HU" sz="800" dirty="0" smtClean="0">
              <a:cs typeface="Arial" panose="020B0604020202020204" pitchFamily="34" charset="0"/>
            </a:endParaRPr>
          </a:p>
          <a:p>
            <a:pPr>
              <a:lnSpc>
                <a:spcPct val="110000"/>
              </a:lnSpc>
            </a:pPr>
            <a:endParaRPr lang="hu-HU" sz="800" dirty="0">
              <a:cs typeface="Arial" panose="020B0604020202020204" pitchFamily="34" charset="0"/>
            </a:endParaRPr>
          </a:p>
          <a:p>
            <a:pPr>
              <a:lnSpc>
                <a:spcPct val="110000"/>
              </a:lnSpc>
            </a:pPr>
            <a:endParaRPr lang="hu-HU" sz="800" dirty="0">
              <a:cs typeface="Arial" panose="020B0604020202020204" pitchFamily="34" charset="0"/>
            </a:endParaRPr>
          </a:p>
          <a:p>
            <a:pPr>
              <a:lnSpc>
                <a:spcPct val="110000"/>
              </a:lnSpc>
            </a:pPr>
            <a:r>
              <a:rPr lang="en-US" sz="1600" dirty="0" smtClean="0">
                <a:cs typeface="Arial" panose="020B0604020202020204" pitchFamily="34" charset="0"/>
              </a:rPr>
              <a:t> </a:t>
            </a:r>
            <a:endParaRPr lang="en-US" sz="1400" i="1" dirty="0">
              <a:solidFill>
                <a:srgbClr val="0070C0"/>
              </a:solidFill>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r>
              <a:rPr lang="en-US" sz="1000" dirty="0" smtClean="0">
                <a:cs typeface="Arial" panose="020B0604020202020204" pitchFamily="34" charset="0"/>
              </a:rPr>
              <a:t>doi.org/10.1155/2009/593232 </a:t>
            </a:r>
            <a:r>
              <a:rPr lang="sr" sz="1000" dirty="0">
                <a:cs typeface="Arial" panose="020B0604020202020204" pitchFamily="34" charset="0"/>
              </a:rPr>
              <a:t>.</a:t>
            </a:r>
            <a:endParaRPr lang="en-GB" sz="1000" b="0" i="0" dirty="0">
              <a:effectLst/>
              <a:cs typeface="Arial" panose="020B0604020202020204" pitchFamily="34" charset="0"/>
            </a:endParaRPr>
          </a:p>
        </p:txBody>
      </p:sp>
      <p:sp>
        <p:nvSpPr>
          <p:cNvPr id="15" name="TextBox 14">
            <a:extLst>
              <a:ext uri="{FF2B5EF4-FFF2-40B4-BE49-F238E27FC236}">
                <a16:creationId xmlns:a16="http://schemas.microsoft.com/office/drawing/2014/main" id="{2D6E38D2-9FD0-31DC-2625-081E67D1DE22}"/>
              </a:ext>
            </a:extLst>
          </p:cNvPr>
          <p:cNvSpPr txBox="1"/>
          <p:nvPr/>
        </p:nvSpPr>
        <p:spPr>
          <a:xfrm>
            <a:off x="69669" y="561647"/>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pic>
        <p:nvPicPr>
          <p:cNvPr id="9"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2"/>
          <a:srcRect t="81135"/>
          <a:stretch/>
        </p:blipFill>
        <p:spPr>
          <a:xfrm>
            <a:off x="69669" y="2784036"/>
            <a:ext cx="2391508" cy="546768"/>
          </a:xfrm>
          <a:prstGeom prst="rect">
            <a:avLst/>
          </a:prstGeom>
        </p:spPr>
      </p:pic>
      <p:sp>
        <p:nvSpPr>
          <p:cNvPr id="2" name="Téglalap 1"/>
          <p:cNvSpPr/>
          <p:nvPr/>
        </p:nvSpPr>
        <p:spPr>
          <a:xfrm>
            <a:off x="2056113" y="5971325"/>
            <a:ext cx="395654" cy="290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57774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a:buClr>
                <a:srgbClr val="00B050"/>
              </a:buClr>
              <a:buNone/>
            </a:pPr>
            <a:r>
              <a:rPr lang="en-US" sz="2000" u="sng" dirty="0" err="1" smtClean="0">
                <a:solidFill>
                  <a:srgbClr val="0070C0"/>
                </a:solidFill>
              </a:rPr>
              <a:t>Efekti</a:t>
            </a:r>
            <a:r>
              <a:rPr lang="en-US" sz="2000" u="sng" dirty="0" smtClean="0">
                <a:solidFill>
                  <a:srgbClr val="0070C0"/>
                </a:solidFill>
              </a:rPr>
              <a:t> </a:t>
            </a:r>
            <a:r>
              <a:rPr lang="en-US" sz="2000" u="sng" dirty="0" err="1">
                <a:solidFill>
                  <a:srgbClr val="0070C0"/>
                </a:solidFill>
              </a:rPr>
              <a:t>klimatskih</a:t>
            </a:r>
            <a:r>
              <a:rPr lang="en-US" sz="2000" u="sng" dirty="0">
                <a:solidFill>
                  <a:srgbClr val="0070C0"/>
                </a:solidFill>
              </a:rPr>
              <a:t> </a:t>
            </a:r>
            <a:r>
              <a:rPr lang="en-US" sz="2000" u="sng" dirty="0" err="1">
                <a:solidFill>
                  <a:srgbClr val="0070C0"/>
                </a:solidFill>
              </a:rPr>
              <a:t>promena</a:t>
            </a:r>
            <a:r>
              <a:rPr lang="en-US" sz="2000" u="sng" dirty="0">
                <a:solidFill>
                  <a:srgbClr val="0070C0"/>
                </a:solidFill>
              </a:rPr>
              <a:t> </a:t>
            </a:r>
            <a:r>
              <a:rPr lang="en-US" sz="2000" u="sng" dirty="0" err="1">
                <a:solidFill>
                  <a:srgbClr val="0070C0"/>
                </a:solidFill>
              </a:rPr>
              <a:t>prema</a:t>
            </a:r>
            <a:r>
              <a:rPr lang="en-US" sz="2000" u="sng" dirty="0">
                <a:solidFill>
                  <a:srgbClr val="0070C0"/>
                </a:solidFill>
              </a:rPr>
              <a:t> </a:t>
            </a:r>
            <a:r>
              <a:rPr lang="en-US" sz="2000" u="sng" dirty="0" err="1">
                <a:solidFill>
                  <a:srgbClr val="0070C0"/>
                </a:solidFill>
              </a:rPr>
              <a:t>vektoru</a:t>
            </a:r>
            <a:r>
              <a:rPr lang="en-US" sz="2000" u="sng" dirty="0">
                <a:solidFill>
                  <a:srgbClr val="0070C0"/>
                </a:solidFill>
              </a:rPr>
              <a:t>: </a:t>
            </a:r>
            <a:r>
              <a:rPr lang="en-US" sz="2000" u="sng" dirty="0" err="1">
                <a:solidFill>
                  <a:srgbClr val="FF0000"/>
                </a:solidFill>
              </a:rPr>
              <a:t>Komarci</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2" name="Picture 1">
            <a:extLst>
              <a:ext uri="{FF2B5EF4-FFF2-40B4-BE49-F238E27FC236}">
                <a16:creationId xmlns:a16="http://schemas.microsoft.com/office/drawing/2014/main" id="{370A5639-B131-462C-8474-EFFCD19087C8}"/>
              </a:ext>
            </a:extLst>
          </p:cNvPr>
          <p:cNvPicPr>
            <a:picLocks noChangeAspect="1"/>
          </p:cNvPicPr>
          <p:nvPr/>
        </p:nvPicPr>
        <p:blipFill>
          <a:blip r:embed="rId2"/>
          <a:stretch>
            <a:fillRect/>
          </a:stretch>
        </p:blipFill>
        <p:spPr>
          <a:xfrm>
            <a:off x="69668" y="349534"/>
            <a:ext cx="12052664" cy="6033499"/>
          </a:xfrm>
          <a:prstGeom prst="rect">
            <a:avLst/>
          </a:prstGeom>
        </p:spPr>
      </p:pic>
      <p:sp>
        <p:nvSpPr>
          <p:cNvPr id="4" name="TextBox 3">
            <a:extLst>
              <a:ext uri="{FF2B5EF4-FFF2-40B4-BE49-F238E27FC236}">
                <a16:creationId xmlns:a16="http://schemas.microsoft.com/office/drawing/2014/main" id="{C4609DC3-0352-74CF-9D6C-DAD98713AD11}"/>
              </a:ext>
            </a:extLst>
          </p:cNvPr>
          <p:cNvSpPr txBox="1"/>
          <p:nvPr/>
        </p:nvSpPr>
        <p:spPr>
          <a:xfrm>
            <a:off x="140677" y="4727077"/>
            <a:ext cx="7587761" cy="1569660"/>
          </a:xfrm>
          <a:prstGeom prst="rect">
            <a:avLst/>
          </a:prstGeom>
          <a:noFill/>
        </p:spPr>
        <p:txBody>
          <a:bodyPr wrap="square" rtlCol="0">
            <a:spAutoFit/>
          </a:bodyPr>
          <a:lstStyle/>
          <a:p>
            <a:pPr algn="ctr">
              <a:lnSpc>
                <a:spcPct val="120000"/>
              </a:lnSpc>
              <a:buClr>
                <a:srgbClr val="FF0000"/>
              </a:buClr>
            </a:pPr>
            <a:r>
              <a:rPr lang="en-US" sz="2000" dirty="0" err="1">
                <a:cs typeface="Arial" panose="020B0604020202020204" pitchFamily="34" charset="0"/>
              </a:rPr>
              <a:t>Ovde</a:t>
            </a:r>
            <a:r>
              <a:rPr lang="en-US" sz="2000" dirty="0">
                <a:cs typeface="Arial" panose="020B0604020202020204" pitchFamily="34" charset="0"/>
              </a:rPr>
              <a:t> </a:t>
            </a:r>
            <a:r>
              <a:rPr lang="en-US" sz="2000" dirty="0" err="1">
                <a:cs typeface="Arial" panose="020B0604020202020204" pitchFamily="34" charset="0"/>
              </a:rPr>
              <a:t>možemo</a:t>
            </a:r>
            <a:r>
              <a:rPr lang="en-US" sz="2000" dirty="0">
                <a:cs typeface="Arial" panose="020B0604020202020204" pitchFamily="34" charset="0"/>
              </a:rPr>
              <a:t> </a:t>
            </a:r>
            <a:r>
              <a:rPr lang="en-US" sz="2000" dirty="0" err="1">
                <a:cs typeface="Arial" panose="020B0604020202020204" pitchFamily="34" charset="0"/>
              </a:rPr>
              <a:t>videti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različite</a:t>
            </a:r>
            <a:r>
              <a:rPr lang="en-US" sz="2000" dirty="0">
                <a:cs typeface="Arial" panose="020B0604020202020204" pitchFamily="34" charset="0"/>
              </a:rPr>
              <a:t> </a:t>
            </a:r>
            <a:r>
              <a:rPr lang="en-US" sz="2000" dirty="0" err="1">
                <a:cs typeface="Arial" panose="020B0604020202020204" pitchFamily="34" charset="0"/>
              </a:rPr>
              <a:t>vrste</a:t>
            </a:r>
            <a:r>
              <a:rPr lang="en-US" sz="2000" dirty="0">
                <a:cs typeface="Arial" panose="020B0604020202020204" pitchFamily="34" charset="0"/>
              </a:rPr>
              <a:t> </a:t>
            </a:r>
            <a:r>
              <a:rPr lang="en-US" sz="2000" dirty="0" err="1">
                <a:cs typeface="Arial" panose="020B0604020202020204" pitchFamily="34" charset="0"/>
              </a:rPr>
              <a:t>komaraca</a:t>
            </a:r>
            <a:r>
              <a:rPr lang="en-US" sz="2000" dirty="0">
                <a:cs typeface="Arial" panose="020B0604020202020204" pitchFamily="34" charset="0"/>
              </a:rPr>
              <a:t> </a:t>
            </a:r>
            <a:r>
              <a:rPr lang="en-US" sz="2000" dirty="0" err="1">
                <a:cs typeface="Arial" panose="020B0604020202020204" pitchFamily="34" charset="0"/>
              </a:rPr>
              <a:t>odgovorne</a:t>
            </a:r>
            <a:r>
              <a:rPr lang="en-US" sz="2000" dirty="0">
                <a:cs typeface="Arial" panose="020B0604020202020204" pitchFamily="34" charset="0"/>
              </a:rPr>
              <a:t> </a:t>
            </a:r>
            <a:r>
              <a:rPr lang="en-US" sz="2000" dirty="0" err="1" smtClean="0">
                <a:cs typeface="Arial" panose="020B0604020202020204" pitchFamily="34" charset="0"/>
              </a:rPr>
              <a:t>za</a:t>
            </a:r>
            <a:r>
              <a:rPr lang="en-US" sz="2000" dirty="0" smtClean="0">
                <a:cs typeface="Arial" panose="020B0604020202020204" pitchFamily="34" charset="0"/>
              </a:rPr>
              <a:t> 28 </a:t>
            </a:r>
            <a:r>
              <a:rPr lang="en-US" sz="2000" dirty="0">
                <a:cs typeface="Arial" panose="020B0604020202020204" pitchFamily="34" charset="0"/>
              </a:rPr>
              <a:t>VBD-a </a:t>
            </a:r>
            <a:r>
              <a:rPr lang="en-US" sz="2000" dirty="0" err="1">
                <a:cs typeface="Arial" panose="020B0604020202020204" pitchFamily="34" charset="0"/>
              </a:rPr>
              <a: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ove</a:t>
            </a:r>
            <a:r>
              <a:rPr lang="en-US" sz="2000" dirty="0">
                <a:cs typeface="Arial" panose="020B0604020202020204" pitchFamily="34" charset="0"/>
              </a:rPr>
              <a:t> </a:t>
            </a:r>
            <a:r>
              <a:rPr lang="en-US" sz="2000" dirty="0" err="1">
                <a:cs typeface="Arial" panose="020B0604020202020204" pitchFamily="34" charset="0"/>
              </a:rPr>
              <a:t>bolesti</a:t>
            </a:r>
            <a:r>
              <a:rPr lang="en-US" sz="2000" dirty="0">
                <a:cs typeface="Arial" panose="020B0604020202020204" pitchFamily="34" charset="0"/>
              </a:rPr>
              <a:t> </a:t>
            </a:r>
            <a:r>
              <a:rPr lang="en-US" sz="2000" dirty="0" err="1">
                <a:cs typeface="Arial" panose="020B0604020202020204" pitchFamily="34" charset="0"/>
              </a:rPr>
              <a:t>pogoršane</a:t>
            </a:r>
            <a:r>
              <a:rPr lang="en-US" sz="2000" dirty="0">
                <a:cs typeface="Arial" panose="020B0604020202020204" pitchFamily="34" charset="0"/>
              </a:rPr>
              <a:t> </a:t>
            </a:r>
            <a:r>
              <a:rPr lang="en-US" sz="2000" dirty="0" err="1">
                <a:cs typeface="Arial" panose="020B0604020202020204" pitchFamily="34" charset="0"/>
              </a:rPr>
              <a:t>usled</a:t>
            </a:r>
            <a:r>
              <a:rPr lang="en-US" sz="2000" dirty="0">
                <a:cs typeface="Arial" panose="020B0604020202020204" pitchFamily="34" charset="0"/>
              </a:rPr>
              <a:t> </a:t>
            </a:r>
            <a:r>
              <a:rPr lang="en-US" sz="2000" dirty="0" err="1">
                <a:cs typeface="Arial" panose="020B0604020202020204" pitchFamily="34" charset="0"/>
              </a:rPr>
              <a:t>svih</a:t>
            </a:r>
            <a:r>
              <a:rPr lang="en-US" sz="2000" dirty="0">
                <a:cs typeface="Arial" panose="020B0604020202020204" pitchFamily="34" charset="0"/>
              </a:rPr>
              <a:t> 10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smtClean="0">
                <a:cs typeface="Arial" panose="020B0604020202020204" pitchFamily="34" charset="0"/>
              </a:rPr>
              <a:t>promena</a:t>
            </a:r>
            <a:r>
              <a:rPr lang="hu-HU" sz="2000" dirty="0" smtClean="0">
                <a:cs typeface="Arial" panose="020B0604020202020204" pitchFamily="34" charset="0"/>
              </a:rPr>
              <a:t/>
            </a:r>
            <a:br>
              <a:rPr lang="hu-HU" sz="2000" dirty="0" smtClean="0">
                <a:cs typeface="Arial" panose="020B0604020202020204" pitchFamily="34" charset="0"/>
              </a:rPr>
            </a:br>
            <a:r>
              <a:rPr lang="en-US" sz="2000" dirty="0" smtClean="0">
                <a:cs typeface="Arial" panose="020B0604020202020204" pitchFamily="34" charset="0"/>
              </a:rPr>
              <a:t>o </a:t>
            </a:r>
            <a:r>
              <a:rPr lang="en-US" sz="2000" dirty="0" err="1">
                <a:cs typeface="Arial" panose="020B0604020202020204" pitchFamily="34" charset="0"/>
              </a:rPr>
              <a:t>kojima</a:t>
            </a:r>
            <a:r>
              <a:rPr lang="en-US" sz="2000" dirty="0">
                <a:cs typeface="Arial" panose="020B0604020202020204" pitchFamily="34" charset="0"/>
              </a:rPr>
              <a:t> </a:t>
            </a:r>
            <a:r>
              <a:rPr lang="en-US" sz="2000" dirty="0" err="1">
                <a:cs typeface="Arial" panose="020B0604020202020204" pitchFamily="34" charset="0"/>
              </a:rPr>
              <a:t>smo</a:t>
            </a:r>
            <a:r>
              <a:rPr lang="en-US" sz="2000" dirty="0">
                <a:cs typeface="Arial" panose="020B0604020202020204" pitchFamily="34" charset="0"/>
              </a:rPr>
              <a:t> gore </a:t>
            </a:r>
            <a:r>
              <a:rPr lang="en-US" sz="2000" dirty="0" err="1">
                <a:cs typeface="Arial" panose="020B0604020202020204" pitchFamily="34" charset="0"/>
              </a:rPr>
              <a:t>govorili</a:t>
            </a:r>
            <a:r>
              <a:rPr lang="en-US" sz="2000" dirty="0">
                <a:cs typeface="Arial" panose="020B0604020202020204" pitchFamily="34" charset="0"/>
              </a:rPr>
              <a:t>, </a:t>
            </a:r>
            <a:r>
              <a:rPr lang="en-US" sz="2000" dirty="0" err="1">
                <a:cs typeface="Arial" panose="020B0604020202020204" pitchFamily="34" charset="0"/>
              </a:rPr>
              <a:t>pri</a:t>
            </a:r>
            <a:r>
              <a:rPr lang="en-US" sz="2000" dirty="0">
                <a:cs typeface="Arial" panose="020B0604020202020204" pitchFamily="34" charset="0"/>
              </a:rPr>
              <a:t> </a:t>
            </a:r>
            <a:r>
              <a:rPr lang="en-US" sz="2000" dirty="0" err="1">
                <a:cs typeface="Arial" panose="020B0604020202020204" pitchFamily="34" charset="0"/>
              </a:rPr>
              <a:t>čemu</a:t>
            </a:r>
            <a:r>
              <a:rPr lang="en-US" sz="2000" dirty="0">
                <a:cs typeface="Arial" panose="020B0604020202020204" pitchFamily="34" charset="0"/>
              </a:rPr>
              <a:t> </a:t>
            </a:r>
            <a:r>
              <a:rPr lang="en-US" sz="2000" dirty="0" err="1">
                <a:cs typeface="Arial" panose="020B0604020202020204" pitchFamily="34" charset="0"/>
              </a:rPr>
              <a:t>globalno</a:t>
            </a:r>
            <a:r>
              <a:rPr lang="en-US" sz="2000" dirty="0">
                <a:cs typeface="Arial" panose="020B0604020202020204" pitchFamily="34" charset="0"/>
              </a:rPr>
              <a:t> </a:t>
            </a:r>
            <a:r>
              <a:rPr lang="en-US" sz="2000" dirty="0" err="1">
                <a:cs typeface="Arial" panose="020B0604020202020204" pitchFamily="34" charset="0"/>
              </a:rPr>
              <a:t>zagrevanje</a:t>
            </a:r>
            <a:r>
              <a:rPr lang="en-US" sz="2000" dirty="0">
                <a:cs typeface="Arial" panose="020B0604020202020204" pitchFamily="34" charset="0"/>
              </a:rPr>
              <a:t>, </a:t>
            </a:r>
            <a:r>
              <a:rPr lang="en-US" sz="2000" dirty="0" err="1" smtClean="0">
                <a:cs typeface="Arial" panose="020B0604020202020204" pitchFamily="34" charset="0"/>
              </a:rPr>
              <a:t>padavine</a:t>
            </a:r>
            <a:r>
              <a:rPr lang="hu-HU" sz="2000" dirty="0" smtClean="0">
                <a:cs typeface="Arial" panose="020B0604020202020204" pitchFamily="34" charset="0"/>
              </a:rPr>
              <a:t/>
            </a:r>
            <a:br>
              <a:rPr lang="hu-HU" sz="2000" dirty="0" smtClean="0">
                <a:cs typeface="Arial" panose="020B0604020202020204" pitchFamily="34" charset="0"/>
              </a:rPr>
            </a:br>
            <a:r>
              <a:rPr lang="en-US" sz="2000" dirty="0" err="1" smtClean="0">
                <a:cs typeface="Arial" panose="020B0604020202020204" pitchFamily="34" charset="0"/>
              </a:rPr>
              <a:t>i</a:t>
            </a:r>
            <a:r>
              <a:rPr lang="en-US" sz="2000" dirty="0" smtClean="0">
                <a:cs typeface="Arial" panose="020B0604020202020204" pitchFamily="34" charset="0"/>
              </a:rPr>
              <a:t> </a:t>
            </a:r>
            <a:r>
              <a:rPr lang="en-US" sz="2000" dirty="0" err="1">
                <a:cs typeface="Arial" panose="020B0604020202020204" pitchFamily="34" charset="0"/>
              </a:rPr>
              <a:t>poplave</a:t>
            </a:r>
            <a:r>
              <a:rPr lang="en-US" sz="2000" dirty="0">
                <a:cs typeface="Arial" panose="020B0604020202020204" pitchFamily="34" charset="0"/>
              </a:rPr>
              <a:t> </a:t>
            </a:r>
            <a:r>
              <a:rPr lang="en-US" sz="2000" dirty="0" err="1">
                <a:cs typeface="Arial" panose="020B0604020202020204" pitchFamily="34" charset="0"/>
              </a:rPr>
              <a:t>doprinose</a:t>
            </a:r>
            <a:r>
              <a:rPr lang="en-US" sz="2000" dirty="0">
                <a:cs typeface="Arial" panose="020B0604020202020204" pitchFamily="34" charset="0"/>
              </a:rPr>
              <a:t> </a:t>
            </a:r>
            <a:r>
              <a:rPr lang="en-US" sz="2000" dirty="0" err="1">
                <a:cs typeface="Arial" panose="020B0604020202020204" pitchFamily="34" charset="0"/>
              </a:rPr>
              <a:t>većini</a:t>
            </a:r>
            <a:r>
              <a:rPr lang="en-US" sz="2000" dirty="0">
                <a:cs typeface="Arial" panose="020B0604020202020204" pitchFamily="34" charset="0"/>
              </a:rPr>
              <a:t> (21) </a:t>
            </a:r>
            <a:r>
              <a:rPr lang="en-US" sz="2000" dirty="0" err="1">
                <a:cs typeface="Arial" panose="020B0604020202020204" pitchFamily="34" charset="0"/>
              </a:rPr>
              <a:t>ovih</a:t>
            </a:r>
            <a:r>
              <a:rPr lang="en-US" sz="2000" dirty="0">
                <a:cs typeface="Arial" panose="020B0604020202020204" pitchFamily="34" charset="0"/>
              </a:rPr>
              <a:t> </a:t>
            </a:r>
            <a:r>
              <a:rPr lang="en-US" sz="2000" dirty="0" err="1">
                <a:cs typeface="Arial" panose="020B0604020202020204" pitchFamily="34" charset="0"/>
              </a:rPr>
              <a:t>bolesti</a:t>
            </a:r>
            <a:r>
              <a:rPr lang="en-US" sz="2000" dirty="0">
                <a:cs typeface="Arial" panose="020B0604020202020204" pitchFamily="34" charset="0"/>
              </a:rPr>
              <a:t>. </a:t>
            </a:r>
          </a:p>
        </p:txBody>
      </p:sp>
    </p:spTree>
    <p:extLst>
      <p:ext uri="{BB962C8B-B14F-4D97-AF65-F5344CB8AC3E}">
        <p14:creationId xmlns:p14="http://schemas.microsoft.com/office/powerpoint/2010/main" val="3317965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1808C7D6-511B-20EA-BC04-9B5B89F3C5A9}"/>
              </a:ext>
            </a:extLst>
          </p:cNvPr>
          <p:cNvPicPr>
            <a:picLocks noChangeAspect="1"/>
          </p:cNvPicPr>
          <p:nvPr/>
        </p:nvPicPr>
        <p:blipFill>
          <a:blip r:embed="rId2"/>
          <a:stretch>
            <a:fillRect/>
          </a:stretch>
        </p:blipFill>
        <p:spPr>
          <a:xfrm>
            <a:off x="3279695" y="148045"/>
            <a:ext cx="8686798" cy="6080759"/>
          </a:xfrm>
          <a:prstGeom prst="rect">
            <a:avLst/>
          </a:prstGeom>
        </p:spPr>
      </p:pic>
      <p:sp>
        <p:nvSpPr>
          <p:cNvPr id="6" name="TextBox 5">
            <a:extLst>
              <a:ext uri="{FF2B5EF4-FFF2-40B4-BE49-F238E27FC236}">
                <a16:creationId xmlns:a16="http://schemas.microsoft.com/office/drawing/2014/main" id="{4D3D4A4E-B817-133D-5290-9B96605748E3}"/>
              </a:ext>
            </a:extLst>
          </p:cNvPr>
          <p:cNvSpPr txBox="1"/>
          <p:nvPr/>
        </p:nvSpPr>
        <p:spPr>
          <a:xfrm>
            <a:off x="225507" y="1448051"/>
            <a:ext cx="2774598" cy="891270"/>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13. </a:t>
            </a:r>
            <a:r>
              <a:rPr lang="en-US" sz="1600" i="1" dirty="0" err="1">
                <a:solidFill>
                  <a:srgbClr val="0070C0"/>
                </a:solidFill>
                <a:cs typeface="Arial" panose="020B0604020202020204" pitchFamily="34" charset="0"/>
              </a:rPr>
              <a:t>Trenutna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geografska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rasprostranjenost</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komaraca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aedes</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albopictus</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Evropi</a:t>
            </a:r>
            <a:r>
              <a:rPr lang="en-US" sz="1600" i="1" dirty="0">
                <a:solidFill>
                  <a:srgbClr val="0070C0"/>
                </a:solidFill>
                <a:cs typeface="Arial" panose="020B0604020202020204" pitchFamily="34" charset="0"/>
              </a:rPr>
              <a:t>.</a:t>
            </a:r>
          </a:p>
        </p:txBody>
      </p:sp>
    </p:spTree>
    <p:extLst>
      <p:ext uri="{BB962C8B-B14F-4D97-AF65-F5344CB8AC3E}">
        <p14:creationId xmlns:p14="http://schemas.microsoft.com/office/powerpoint/2010/main" val="2049031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chemeClr val="tx1"/>
                </a:solidFill>
              </a:rPr>
              <a:t>Neke</a:t>
            </a:r>
            <a:r>
              <a:rPr lang="en-US" sz="2000" dirty="0">
                <a:solidFill>
                  <a:schemeClr val="tx1"/>
                </a:solidFill>
              </a:rPr>
              <a:t> </a:t>
            </a:r>
            <a:r>
              <a:rPr lang="en-US" sz="2000" dirty="0" err="1">
                <a:solidFill>
                  <a:schemeClr val="tx1"/>
                </a:solidFill>
              </a:rPr>
              <a:t>specifične</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prenose</a:t>
            </a:r>
            <a:r>
              <a:rPr lang="en-US" sz="2000" dirty="0">
                <a:solidFill>
                  <a:schemeClr val="tx1"/>
                </a:solidFill>
              </a:rPr>
              <a:t> </a:t>
            </a:r>
            <a:r>
              <a:rPr lang="en-US" sz="2000" dirty="0" err="1">
                <a:solidFill>
                  <a:schemeClr val="tx1"/>
                </a:solidFill>
              </a:rPr>
              <a:t>komarci</a:t>
            </a:r>
            <a:r>
              <a:rPr lang="en-US" sz="2000" dirty="0">
                <a:solidFill>
                  <a:schemeClr val="tx1"/>
                </a:solidFill>
              </a:rPr>
              <a:t>: </a:t>
            </a:r>
            <a:r>
              <a:rPr lang="en-US" sz="2000" dirty="0" err="1">
                <a:solidFill>
                  <a:schemeClr val="tx1"/>
                </a:solidFill>
              </a:rPr>
              <a:t>čikungunija</a:t>
            </a:r>
            <a:r>
              <a:rPr lang="en-US" sz="2000" dirty="0">
                <a:solidFill>
                  <a:schemeClr val="tx1"/>
                </a:solidFill>
              </a:rPr>
              <a:t> (CHIKV)</a:t>
            </a:r>
          </a:p>
        </p:txBody>
      </p:sp>
      <p:pic>
        <p:nvPicPr>
          <p:cNvPr id="10" name="Picture 9">
            <a:extLst>
              <a:ext uri="{FF2B5EF4-FFF2-40B4-BE49-F238E27FC236}">
                <a16:creationId xmlns:a16="http://schemas.microsoft.com/office/drawing/2014/main" id="{06D14364-C246-6DE8-FF3F-E90DB0E8A731}"/>
              </a:ext>
            </a:extLst>
          </p:cNvPr>
          <p:cNvPicPr>
            <a:picLocks noChangeAspect="1"/>
          </p:cNvPicPr>
          <p:nvPr/>
        </p:nvPicPr>
        <p:blipFill>
          <a:blip r:embed="rId2"/>
          <a:stretch>
            <a:fillRect/>
          </a:stretch>
        </p:blipFill>
        <p:spPr>
          <a:xfrm>
            <a:off x="67147" y="1117676"/>
            <a:ext cx="12022183" cy="1339878"/>
          </a:xfrm>
          <a:prstGeom prst="rect">
            <a:avLst/>
          </a:prstGeom>
        </p:spPr>
      </p:pic>
      <p:pic>
        <p:nvPicPr>
          <p:cNvPr id="11" name="Picture 10">
            <a:extLst>
              <a:ext uri="{FF2B5EF4-FFF2-40B4-BE49-F238E27FC236}">
                <a16:creationId xmlns:a16="http://schemas.microsoft.com/office/drawing/2014/main" id="{08BBA72E-436D-BED8-A7D2-25256291B035}"/>
              </a:ext>
            </a:extLst>
          </p:cNvPr>
          <p:cNvPicPr>
            <a:picLocks noChangeAspect="1"/>
          </p:cNvPicPr>
          <p:nvPr/>
        </p:nvPicPr>
        <p:blipFill>
          <a:blip r:embed="rId3"/>
          <a:stretch>
            <a:fillRect/>
          </a:stretch>
        </p:blipFill>
        <p:spPr>
          <a:xfrm>
            <a:off x="67148" y="2512747"/>
            <a:ext cx="5514144" cy="3886919"/>
          </a:xfrm>
          <a:prstGeom prst="rect">
            <a:avLst/>
          </a:prstGeom>
        </p:spPr>
      </p:pic>
      <p:sp>
        <p:nvSpPr>
          <p:cNvPr id="12" name="TextBox 11">
            <a:extLst>
              <a:ext uri="{FF2B5EF4-FFF2-40B4-BE49-F238E27FC236}">
                <a16:creationId xmlns:a16="http://schemas.microsoft.com/office/drawing/2014/main" id="{2CE086DC-2855-B35E-E0DA-A7BAB2D4E79E}"/>
              </a:ext>
            </a:extLst>
          </p:cNvPr>
          <p:cNvSpPr txBox="1"/>
          <p:nvPr/>
        </p:nvSpPr>
        <p:spPr>
          <a:xfrm>
            <a:off x="5752573" y="3342533"/>
            <a:ext cx="5755065" cy="3074688"/>
          </a:xfrm>
          <a:prstGeom prst="rect">
            <a:avLst/>
          </a:prstGeom>
          <a:noFill/>
        </p:spPr>
        <p:txBody>
          <a:bodyPr wrap="square" rtlCol="0">
            <a:spAutoFit/>
          </a:bodyPr>
          <a:lstStyle/>
          <a:p>
            <a:pP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14. </a:t>
            </a:r>
            <a:r>
              <a:rPr lang="en-US" sz="1600" i="1" dirty="0" err="1">
                <a:solidFill>
                  <a:srgbClr val="0070C0"/>
                </a:solidFill>
                <a:cs typeface="Arial" panose="020B0604020202020204" pitchFamily="34" charset="0"/>
              </a:rPr>
              <a:t>Kategorizovana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mapa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ekološke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podobnosti</a:t>
            </a:r>
            <a:r>
              <a:rPr lang="en-US" sz="1600" i="1" dirty="0">
                <a:solidFill>
                  <a:srgbClr val="0070C0"/>
                </a:solidFill>
                <a:cs typeface="Arial" panose="020B0604020202020204" pitchFamily="34" charset="0"/>
              </a:rPr>
              <a:t> </a:t>
            </a:r>
            <a:r>
              <a:rPr lang="en-US" sz="1600" i="1" dirty="0" err="1" smtClean="0">
                <a:solidFill>
                  <a:srgbClr val="0070C0"/>
                </a:solidFill>
                <a:cs typeface="Arial" panose="020B0604020202020204" pitchFamily="34" charset="0"/>
              </a:rPr>
              <a:t>prenosa</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smtClean="0">
                <a:solidFill>
                  <a:srgbClr val="0070C0"/>
                </a:solidFill>
                <a:cs typeface="Arial" panose="020B0604020202020204" pitchFamily="34" charset="0"/>
              </a:rPr>
              <a:t>CHIKV </a:t>
            </a:r>
            <a:r>
              <a:rPr lang="en-US" sz="1600" i="1" dirty="0">
                <a:solidFill>
                  <a:srgbClr val="0070C0"/>
                </a:solidFill>
                <a:cs typeface="Arial" panose="020B0604020202020204" pitchFamily="34" charset="0"/>
              </a:rPr>
              <a:t>u </a:t>
            </a:r>
            <a:r>
              <a:rPr lang="en-US" sz="1600" i="1" dirty="0" err="1">
                <a:solidFill>
                  <a:srgbClr val="0070C0"/>
                </a:solidFill>
                <a:cs typeface="Arial" panose="020B0604020202020204" pitchFamily="34" charset="0"/>
              </a:rPr>
              <a:t>trenutnim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uslovima</a:t>
            </a:r>
            <a:r>
              <a:rPr lang="en-US" sz="1600" dirty="0">
                <a:cs typeface="Arial" panose="020B0604020202020204" pitchFamily="34" charset="0"/>
              </a:rPr>
              <a:t>. </a:t>
            </a:r>
            <a:endParaRPr lang="hu-HU" sz="1600" dirty="0" smtClean="0">
              <a:cs typeface="Arial" panose="020B0604020202020204" pitchFamily="34" charset="0"/>
            </a:endParaRPr>
          </a:p>
          <a:p>
            <a:pPr>
              <a:lnSpc>
                <a:spcPct val="110000"/>
              </a:lnSpc>
            </a:pPr>
            <a:endParaRPr lang="hu-HU" sz="1400" dirty="0">
              <a:cs typeface="Arial" panose="020B0604020202020204" pitchFamily="34" charset="0"/>
            </a:endParaRPr>
          </a:p>
          <a:p>
            <a:pPr>
              <a:lnSpc>
                <a:spcPct val="110000"/>
              </a:lnSpc>
            </a:pPr>
            <a:r>
              <a:rPr lang="en-US" sz="1600" dirty="0" err="1" smtClean="0">
                <a:cs typeface="Arial" panose="020B0604020202020204" pitchFamily="34" charset="0"/>
              </a:rPr>
              <a:t>Zasnovano</a:t>
            </a:r>
            <a:r>
              <a:rPr lang="en-US" sz="1600" dirty="0" smtClean="0">
                <a:cs typeface="Arial" panose="020B0604020202020204" pitchFamily="34" charset="0"/>
              </a:rPr>
              <a:t> </a:t>
            </a:r>
            <a:r>
              <a:rPr lang="en-US" sz="1600" dirty="0" err="1">
                <a:cs typeface="Arial" panose="020B0604020202020204" pitchFamily="34" charset="0"/>
              </a:rPr>
              <a:t>na</a:t>
            </a:r>
            <a:r>
              <a:rPr lang="en-US" sz="1600" dirty="0">
                <a:cs typeface="Arial" panose="020B0604020202020204" pitchFamily="34" charset="0"/>
              </a:rPr>
              <a:t> </a:t>
            </a:r>
            <a:r>
              <a:rPr lang="en-US" sz="1600" dirty="0" err="1">
                <a:cs typeface="Arial" panose="020B0604020202020204" pitchFamily="34" charset="0"/>
              </a:rPr>
              <a:t>ekološkom</a:t>
            </a:r>
            <a:r>
              <a:rPr lang="en-US" sz="1600" dirty="0">
                <a:cs typeface="Arial" panose="020B0604020202020204" pitchFamily="34" charset="0"/>
              </a:rPr>
              <a:t> </a:t>
            </a:r>
            <a:r>
              <a:rPr lang="en-US" sz="1600" dirty="0" err="1">
                <a:cs typeface="Arial" panose="020B0604020202020204" pitchFamily="34" charset="0"/>
              </a:rPr>
              <a:t>modelu</a:t>
            </a:r>
            <a:r>
              <a:rPr lang="en-US" sz="1600" dirty="0">
                <a:cs typeface="Arial" panose="020B0604020202020204" pitchFamily="34" charset="0"/>
              </a:rPr>
              <a:t> od 160 </a:t>
            </a:r>
            <a:r>
              <a:rPr lang="en-US" sz="1600" dirty="0" err="1">
                <a:cs typeface="Arial" panose="020B0604020202020204" pitchFamily="34" charset="0"/>
              </a:rPr>
              <a:t>globalnih</a:t>
            </a:r>
            <a:r>
              <a:rPr lang="en-US" sz="1600" dirty="0">
                <a:cs typeface="Arial" panose="020B0604020202020204" pitchFamily="34" charset="0"/>
              </a:rPr>
              <a:t> </a:t>
            </a:r>
            <a:r>
              <a:rPr lang="en-US" sz="1600" dirty="0" err="1">
                <a:cs typeface="Arial" panose="020B0604020202020204" pitchFamily="34" charset="0"/>
              </a:rPr>
              <a:t>lokaliteta</a:t>
            </a:r>
            <a:r>
              <a:rPr lang="en-US" sz="1600" dirty="0">
                <a:cs typeface="Arial" panose="020B0604020202020204" pitchFamily="34" charset="0"/>
              </a:rPr>
              <a:t> </a:t>
            </a:r>
            <a:r>
              <a:rPr lang="en-US" sz="1600" dirty="0" err="1">
                <a:cs typeface="Arial" panose="020B0604020202020204" pitchFamily="34" charset="0"/>
              </a:rPr>
              <a:t>čikungunja</a:t>
            </a:r>
            <a:r>
              <a:rPr lang="en-US" sz="1600" dirty="0">
                <a:cs typeface="Arial" panose="020B0604020202020204" pitchFamily="34" charset="0"/>
              </a:rPr>
              <a:t> </a:t>
            </a:r>
            <a:r>
              <a:rPr lang="en-US" sz="1600" dirty="0" err="1">
                <a:cs typeface="Arial" panose="020B0604020202020204" pitchFamily="34" charset="0"/>
              </a:rPr>
              <a:t>virusa</a:t>
            </a:r>
            <a:r>
              <a:rPr lang="en-US" sz="1600" dirty="0">
                <a:cs typeface="Arial" panose="020B0604020202020204" pitchFamily="34" charset="0"/>
              </a:rPr>
              <a:t> van </a:t>
            </a:r>
            <a:r>
              <a:rPr lang="en-US" sz="1600" dirty="0" err="1">
                <a:cs typeface="Arial" panose="020B0604020202020204" pitchFamily="34" charset="0"/>
              </a:rPr>
              <a:t>tropskih</a:t>
            </a:r>
            <a:r>
              <a:rPr lang="en-US" sz="1600" dirty="0">
                <a:cs typeface="Arial" panose="020B0604020202020204" pitchFamily="34" charset="0"/>
              </a:rPr>
              <a:t> </a:t>
            </a:r>
            <a:r>
              <a:rPr lang="en-US" sz="1600" dirty="0" err="1">
                <a:cs typeface="Arial" panose="020B0604020202020204" pitchFamily="34" charset="0"/>
              </a:rPr>
              <a:t>krajeva</a:t>
            </a:r>
            <a:r>
              <a:rPr lang="en-US" sz="1600" dirty="0">
                <a:cs typeface="Arial" panose="020B0604020202020204" pitchFamily="34" charset="0"/>
              </a:rPr>
              <a:t>.</a:t>
            </a:r>
          </a:p>
          <a:p>
            <a:endParaRPr lang="hu-HU" sz="1400" dirty="0" smtClean="0">
              <a:cs typeface="Arial" panose="020B0604020202020204" pitchFamily="34" charset="0"/>
            </a:endParaRPr>
          </a:p>
          <a:p>
            <a:endParaRPr lang="hu-HU" sz="1400" dirty="0">
              <a:cs typeface="Arial" panose="020B0604020202020204" pitchFamily="34" charset="0"/>
            </a:endParaRPr>
          </a:p>
          <a:p>
            <a:endParaRPr lang="hu-HU" sz="1400" dirty="0" smtClean="0">
              <a:cs typeface="Arial" panose="020B0604020202020204" pitchFamily="34" charset="0"/>
            </a:endParaRPr>
          </a:p>
          <a:p>
            <a:endParaRPr lang="hu-HU" sz="1400" dirty="0">
              <a:cs typeface="Arial" panose="020B0604020202020204" pitchFamily="34" charset="0"/>
            </a:endParaRPr>
          </a:p>
          <a:p>
            <a:endParaRPr lang="hu-HU" sz="1400" dirty="0" smtClean="0">
              <a:cs typeface="Arial" panose="020B0604020202020204" pitchFamily="34" charset="0"/>
            </a:endParaRPr>
          </a:p>
          <a:p>
            <a:pPr rtl="0"/>
            <a:endParaRPr lang="hu-HU" sz="1400" dirty="0" smtClean="0">
              <a:cs typeface="Arial" panose="020B0604020202020204" pitchFamily="34" charset="0"/>
            </a:endParaRPr>
          </a:p>
          <a:p>
            <a:pPr rtl="0"/>
            <a:endParaRPr lang="en-GB" sz="1400" dirty="0">
              <a:cs typeface="Arial" panose="020B0604020202020204" pitchFamily="34" charset="0"/>
            </a:endParaRPr>
          </a:p>
          <a:p>
            <a:r>
              <a:rPr lang="en-US" sz="1000" dirty="0" smtClean="0">
                <a:cs typeface="Arial" panose="020B0604020202020204" pitchFamily="34" charset="0"/>
              </a:rPr>
              <a:t>doi.org/10.3390/v13061024 </a:t>
            </a:r>
            <a:endParaRPr lang="sr" sz="1000" dirty="0">
              <a:cs typeface="Arial" panose="020B0604020202020204" pitchFamily="34" charset="0"/>
            </a:endParaRPr>
          </a:p>
        </p:txBody>
      </p:sp>
      <p:sp>
        <p:nvSpPr>
          <p:cNvPr id="13" name="TextBox 12">
            <a:extLst>
              <a:ext uri="{FF2B5EF4-FFF2-40B4-BE49-F238E27FC236}">
                <a16:creationId xmlns:a16="http://schemas.microsoft.com/office/drawing/2014/main" id="{2D6E38D2-9FD0-31DC-2625-081E67D1DE22}"/>
              </a:ext>
            </a:extLst>
          </p:cNvPr>
          <p:cNvSpPr txBox="1"/>
          <p:nvPr/>
        </p:nvSpPr>
        <p:spPr>
          <a:xfrm>
            <a:off x="97627" y="753638"/>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6859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en-US" sz="2800" dirty="0" err="1" smtClean="0">
                <a:solidFill>
                  <a:schemeClr val="tx1"/>
                </a:solidFill>
                <a:cs typeface="Arial" panose="020B0604020202020204" pitchFamily="34" charset="0"/>
              </a:rPr>
              <a:t>Ishodi</a:t>
            </a:r>
            <a:r>
              <a:rPr lang="en-US" sz="2800" dirty="0" smtClean="0">
                <a:solidFill>
                  <a:schemeClr val="tx1"/>
                </a:solidFill>
                <a:cs typeface="Arial" panose="020B0604020202020204" pitchFamily="34" charset="0"/>
              </a:rPr>
              <a:t> </a:t>
            </a:r>
            <a:r>
              <a:rPr lang="en-US" sz="2800" dirty="0">
                <a:solidFill>
                  <a:schemeClr val="tx1"/>
                </a:solidFill>
                <a:cs typeface="Arial" panose="020B0604020202020204" pitchFamily="34" charset="0"/>
              </a:rPr>
              <a:t>u</a:t>
            </a:r>
            <a:r>
              <a:rPr lang="sr-Latn-RS" sz="2800" dirty="0">
                <a:solidFill>
                  <a:schemeClr val="tx1"/>
                </a:solidFill>
                <a:cs typeface="Arial" panose="020B0604020202020204" pitchFamily="34" charset="0"/>
              </a:rPr>
              <a:t>čenja</a:t>
            </a:r>
            <a:endParaRPr lang="hu-HU" sz="2800" dirty="0">
              <a:solidFill>
                <a:schemeClr val="tx1"/>
              </a:solidFill>
            </a:endParaRPr>
          </a:p>
        </p:txBody>
      </p:sp>
      <p:sp>
        <p:nvSpPr>
          <p:cNvPr id="3" name="Tartalom helye 2"/>
          <p:cNvSpPr>
            <a:spLocks noGrp="1"/>
          </p:cNvSpPr>
          <p:nvPr>
            <p:ph idx="1"/>
          </p:nvPr>
        </p:nvSpPr>
        <p:spPr/>
        <p:txBody>
          <a:bodyPr rtlCol="0">
            <a:noAutofit/>
          </a:bodyPr>
          <a:lstStyle/>
          <a:p>
            <a:pPr marL="0" indent="0">
              <a:lnSpc>
                <a:spcPct val="107000"/>
              </a:lnSpc>
              <a:buNone/>
            </a:pPr>
            <a:r>
              <a:rPr lang="en-US" dirty="0">
                <a:cs typeface="Arial" panose="020B0604020202020204" pitchFamily="34" charset="0"/>
              </a:rPr>
              <a:t>Po </a:t>
            </a:r>
            <a:r>
              <a:rPr lang="en-US" dirty="0" err="1">
                <a:cs typeface="Arial" panose="020B0604020202020204" pitchFamily="34" charset="0"/>
              </a:rPr>
              <a:t>uspešno</a:t>
            </a:r>
            <a:r>
              <a:rPr lang="en-US" dirty="0">
                <a:cs typeface="Arial" panose="020B0604020202020204" pitchFamily="34" charset="0"/>
              </a:rPr>
              <a:t> </a:t>
            </a:r>
            <a:r>
              <a:rPr lang="en-US" dirty="0" err="1">
                <a:cs typeface="Arial" panose="020B0604020202020204" pitchFamily="34" charset="0"/>
              </a:rPr>
              <a:t>završenom</a:t>
            </a:r>
            <a:r>
              <a:rPr lang="en-US" dirty="0">
                <a:cs typeface="Arial" panose="020B0604020202020204" pitchFamily="34" charset="0"/>
              </a:rPr>
              <a:t> </a:t>
            </a:r>
            <a:r>
              <a:rPr lang="en-US" dirty="0" err="1">
                <a:cs typeface="Arial" panose="020B0604020202020204" pitchFamily="34" charset="0"/>
              </a:rPr>
              <a:t>času</a:t>
            </a:r>
            <a:r>
              <a:rPr lang="en-US" dirty="0">
                <a:cs typeface="Arial" panose="020B0604020202020204" pitchFamily="34" charset="0"/>
              </a:rPr>
              <a:t> </a:t>
            </a:r>
            <a:r>
              <a:rPr lang="en-US" dirty="0" err="1">
                <a:cs typeface="Arial" panose="020B0604020202020204" pitchFamily="34" charset="0"/>
              </a:rPr>
              <a:t>učenici</a:t>
            </a:r>
            <a:r>
              <a:rPr lang="en-US" dirty="0">
                <a:cs typeface="Arial" panose="020B0604020202020204" pitchFamily="34" charset="0"/>
              </a:rPr>
              <a:t> </a:t>
            </a:r>
            <a:r>
              <a:rPr lang="en-US" dirty="0" err="1">
                <a:cs typeface="Arial" panose="020B0604020202020204" pitchFamily="34" charset="0"/>
              </a:rPr>
              <a:t>će</a:t>
            </a:r>
            <a:r>
              <a:rPr lang="en-US" dirty="0">
                <a:cs typeface="Arial" panose="020B0604020202020204" pitchFamily="34" charset="0"/>
              </a:rPr>
              <a:t> </a:t>
            </a:r>
            <a:r>
              <a:rPr lang="en-US" dirty="0" err="1">
                <a:cs typeface="Arial" panose="020B0604020202020204" pitchFamily="34" charset="0"/>
              </a:rPr>
              <a:t>biti</a:t>
            </a:r>
            <a:r>
              <a:rPr lang="en-US" dirty="0">
                <a:cs typeface="Arial" panose="020B0604020202020204" pitchFamily="34" charset="0"/>
              </a:rPr>
              <a:t> u </a:t>
            </a:r>
            <a:r>
              <a:rPr lang="en-US" dirty="0" err="1">
                <a:cs typeface="Arial" panose="020B0604020202020204" pitchFamily="34" charset="0"/>
              </a:rPr>
              <a:t>stanju</a:t>
            </a:r>
            <a:r>
              <a:rPr lang="en-US" dirty="0">
                <a:cs typeface="Arial" panose="020B0604020202020204" pitchFamily="34" charset="0"/>
              </a:rPr>
              <a:t> da:</a:t>
            </a:r>
          </a:p>
          <a:p>
            <a:pPr lvl="1">
              <a:lnSpc>
                <a:spcPct val="107000"/>
              </a:lnSpc>
            </a:pPr>
            <a:r>
              <a:rPr lang="en-US" sz="2000" dirty="0" err="1" smtClean="0">
                <a:solidFill>
                  <a:schemeClr val="tx1"/>
                </a:solidFill>
                <a:cs typeface="Arial" panose="020B0604020202020204" pitchFamily="34" charset="0"/>
              </a:rPr>
              <a:t>Razviju</a:t>
            </a:r>
            <a:r>
              <a:rPr lang="en-US" sz="2000" dirty="0" smtClean="0">
                <a:solidFill>
                  <a:schemeClr val="tx1"/>
                </a:solidFill>
                <a:cs typeface="Arial" panose="020B0604020202020204" pitchFamily="34" charset="0"/>
              </a:rPr>
              <a:t> </a:t>
            </a:r>
            <a:r>
              <a:rPr lang="en-US" sz="2000" dirty="0" err="1">
                <a:solidFill>
                  <a:schemeClr val="tx1"/>
                </a:solidFill>
                <a:cs typeface="Arial" panose="020B0604020202020204" pitchFamily="34" charset="0"/>
              </a:rPr>
              <a:t>razumevanje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glavnih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koje</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prenose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vektorima</a:t>
            </a:r>
            <a:r>
              <a:rPr lang="en-US" sz="2000" dirty="0">
                <a:solidFill>
                  <a:schemeClr val="tx1"/>
                </a:solidFill>
                <a:cs typeface="Arial" panose="020B0604020202020204" pitchFamily="34" charset="0"/>
              </a:rPr>
              <a:t> u </a:t>
            </a:r>
            <a:r>
              <a:rPr lang="en-US" sz="2000" dirty="0" err="1">
                <a:solidFill>
                  <a:schemeClr val="tx1"/>
                </a:solidFill>
                <a:cs typeface="Arial" panose="020B0604020202020204" pitchFamily="34" charset="0"/>
              </a:rPr>
              <a:t>smislu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njihovih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rezervoara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domaćina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opštih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kliničkih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karakteristika</a:t>
            </a:r>
            <a:r>
              <a:rPr lang="en-US" sz="2000" dirty="0">
                <a:solidFill>
                  <a:schemeClr val="tx1"/>
                </a:solidFill>
                <a:cs typeface="Arial" panose="020B0604020202020204" pitchFamily="34" charset="0"/>
              </a:rPr>
              <a:t>.</a:t>
            </a:r>
          </a:p>
          <a:p>
            <a:pPr lvl="1">
              <a:lnSpc>
                <a:spcPct val="107000"/>
              </a:lnSpc>
            </a:pPr>
            <a:r>
              <a:rPr lang="en-US" sz="2000" dirty="0" err="1">
                <a:solidFill>
                  <a:schemeClr val="tx1"/>
                </a:solidFill>
                <a:cs typeface="Arial" panose="020B0604020202020204" pitchFamily="34" charset="0"/>
              </a:rPr>
              <a:t>Razgovaraju</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ekološkim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drugim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stresorima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utiču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patogenezu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širenje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zaraznih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a:t>
            </a:r>
          </a:p>
          <a:p>
            <a:pPr lvl="1">
              <a:lnSpc>
                <a:spcPct val="107000"/>
              </a:lnSpc>
            </a:pPr>
            <a:r>
              <a:rPr lang="en-US" sz="2000" dirty="0" err="1">
                <a:solidFill>
                  <a:schemeClr val="tx1"/>
                </a:solidFill>
                <a:cs typeface="Arial" panose="020B0604020202020204" pitchFamily="34" charset="0"/>
              </a:rPr>
              <a:t>Procene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efekte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nedavnih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pokretača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globalnih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relevantni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pojavu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dinamiku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lokalnom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nivou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globalno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širenje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a:t>
            </a:r>
          </a:p>
          <a:p>
            <a:pPr lvl="1">
              <a:lnSpc>
                <a:spcPct val="107000"/>
              </a:lnSpc>
            </a:pPr>
            <a:r>
              <a:rPr lang="en-US" sz="2000" dirty="0" err="1">
                <a:solidFill>
                  <a:schemeClr val="tx1"/>
                </a:solidFill>
                <a:cs typeface="Arial" panose="020B0604020202020204" pitchFamily="34" charset="0"/>
              </a:rPr>
              <a:t>Pregledaju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analiziraju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trenutnu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literaturu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koristeći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interaktivne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alate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mreži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kako</a:t>
            </a:r>
            <a:r>
              <a:rPr lang="en-US" sz="2000" dirty="0">
                <a:solidFill>
                  <a:schemeClr val="tx1"/>
                </a:solidFill>
                <a:cs typeface="Arial" panose="020B0604020202020204" pitchFamily="34" charset="0"/>
              </a:rPr>
              <a:t> bi </a:t>
            </a:r>
            <a:r>
              <a:rPr lang="en-US" sz="2000" dirty="0" err="1">
                <a:solidFill>
                  <a:schemeClr val="tx1"/>
                </a:solidFill>
                <a:cs typeface="Arial" panose="020B0604020202020204" pitchFamily="34" charset="0"/>
              </a:rPr>
              <a:t>održali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ažurno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znanje</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vektorskim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pogoršane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klimatskim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promenama</a:t>
            </a:r>
            <a:r>
              <a:rPr lang="en-US" sz="2000" dirty="0">
                <a:solidFill>
                  <a:schemeClr val="tx1"/>
                </a:solidFill>
                <a:cs typeface="Arial" panose="020B0604020202020204" pitchFamily="34" charset="0"/>
              </a:rPr>
              <a:t>.</a:t>
            </a:r>
          </a:p>
          <a:p>
            <a:pPr lvl="1">
              <a:lnSpc>
                <a:spcPct val="107000"/>
              </a:lnSpc>
            </a:pPr>
            <a:r>
              <a:rPr lang="en-US" sz="2000" dirty="0" err="1">
                <a:solidFill>
                  <a:schemeClr val="tx1"/>
                </a:solidFill>
                <a:cs typeface="Arial" panose="020B0604020202020204" pitchFamily="34" charset="0"/>
              </a:rPr>
              <a:t>Kritički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sagledaju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pojedinačne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vektorske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efekte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predviđene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iz</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najnovijih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podataka</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klimatskim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rezultata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modeliranja</a:t>
            </a:r>
            <a:r>
              <a:rPr lang="en-US" sz="2000" dirty="0">
                <a:solidFill>
                  <a:schemeClr val="tx1"/>
                </a:solidFill>
                <a:cs typeface="Arial" panose="020B0604020202020204" pitchFamily="34" charset="0"/>
              </a:rPr>
              <a:t>.</a:t>
            </a:r>
          </a:p>
          <a:p>
            <a:pPr lvl="1">
              <a:lnSpc>
                <a:spcPct val="107000"/>
              </a:lnSpc>
            </a:pPr>
            <a:r>
              <a:rPr lang="en-US" sz="2000" dirty="0" err="1">
                <a:solidFill>
                  <a:schemeClr val="tx1"/>
                </a:solidFill>
                <a:cs typeface="Arial" panose="020B0604020202020204" pitchFamily="34" charset="0"/>
              </a:rPr>
              <a:t>Razumeju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procene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metode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kontrole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prevenciju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ublažavanje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epidemija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izazvanih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klimatskim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promenama</a:t>
            </a:r>
            <a:r>
              <a:rPr lang="en-US" sz="2000" dirty="0">
                <a:solidFill>
                  <a:schemeClr val="tx1"/>
                </a:solidFill>
                <a:cs typeface="Arial" panose="020B0604020202020204" pitchFamily="34" charset="0"/>
              </a:rPr>
              <a:t>.</a:t>
            </a:r>
          </a:p>
          <a:p>
            <a:pPr rtl="0"/>
            <a:endParaRPr lang="hu-HU" sz="2000" dirty="0"/>
          </a:p>
        </p:txBody>
      </p:sp>
    </p:spTree>
    <p:extLst>
      <p:ext uri="{BB962C8B-B14F-4D97-AF65-F5344CB8AC3E}">
        <p14:creationId xmlns:p14="http://schemas.microsoft.com/office/powerpoint/2010/main" val="42499879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sr" sz="2000" dirty="0">
                <a:solidFill>
                  <a:srgbClr val="FF0000"/>
                </a:solidFill>
              </a:rPr>
              <a:t>Denga groznica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39C210DC-55DC-7296-CAC4-1151FF312067}"/>
              </a:ext>
            </a:extLst>
          </p:cNvPr>
          <p:cNvPicPr>
            <a:picLocks noChangeAspect="1"/>
          </p:cNvPicPr>
          <p:nvPr/>
        </p:nvPicPr>
        <p:blipFill>
          <a:blip r:embed="rId2"/>
          <a:stretch>
            <a:fillRect/>
          </a:stretch>
        </p:blipFill>
        <p:spPr>
          <a:xfrm>
            <a:off x="139338" y="952213"/>
            <a:ext cx="12052662" cy="2193317"/>
          </a:xfrm>
          <a:prstGeom prst="rect">
            <a:avLst/>
          </a:prstGeom>
        </p:spPr>
      </p:pic>
      <p:pic>
        <p:nvPicPr>
          <p:cNvPr id="15" name="Picture 14">
            <a:extLst>
              <a:ext uri="{FF2B5EF4-FFF2-40B4-BE49-F238E27FC236}">
                <a16:creationId xmlns:a16="http://schemas.microsoft.com/office/drawing/2014/main" id="{89E8CF2A-B201-7814-40E5-F4D846CC719A}"/>
              </a:ext>
            </a:extLst>
          </p:cNvPr>
          <p:cNvPicPr>
            <a:picLocks noChangeAspect="1"/>
          </p:cNvPicPr>
          <p:nvPr/>
        </p:nvPicPr>
        <p:blipFill>
          <a:blip r:embed="rId3"/>
          <a:stretch>
            <a:fillRect/>
          </a:stretch>
        </p:blipFill>
        <p:spPr>
          <a:xfrm>
            <a:off x="7368430" y="2469593"/>
            <a:ext cx="3453570" cy="3921758"/>
          </a:xfrm>
          <a:prstGeom prst="rect">
            <a:avLst/>
          </a:prstGeom>
        </p:spPr>
      </p:pic>
      <p:sp>
        <p:nvSpPr>
          <p:cNvPr id="16" name="TextBox 15">
            <a:extLst>
              <a:ext uri="{FF2B5EF4-FFF2-40B4-BE49-F238E27FC236}">
                <a16:creationId xmlns:a16="http://schemas.microsoft.com/office/drawing/2014/main" id="{9CE9BAA8-FAF7-3EFF-C6EB-7E8D9F0F52D8}"/>
              </a:ext>
            </a:extLst>
          </p:cNvPr>
          <p:cNvSpPr txBox="1"/>
          <p:nvPr/>
        </p:nvSpPr>
        <p:spPr>
          <a:xfrm>
            <a:off x="1144342" y="4039291"/>
            <a:ext cx="5936485" cy="2360646"/>
          </a:xfrm>
          <a:prstGeom prst="rect">
            <a:avLst/>
          </a:prstGeom>
          <a:noFill/>
        </p:spPr>
        <p:txBody>
          <a:bodyPr wrap="square" rtlCol="0">
            <a:spAutoFit/>
          </a:bodyPr>
          <a:lstStyle/>
          <a:p>
            <a:pPr lvl="4"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15. </a:t>
            </a:r>
            <a:r>
              <a:rPr lang="en-US" sz="1600" i="1" dirty="0" err="1">
                <a:solidFill>
                  <a:srgbClr val="0070C0"/>
                </a:solidFill>
                <a:cs typeface="Arial" panose="020B0604020202020204" pitchFamily="34" charset="0"/>
              </a:rPr>
              <a:t>Stopa</a:t>
            </a:r>
            <a:r>
              <a:rPr lang="en-US" sz="1600" i="1" dirty="0">
                <a:solidFill>
                  <a:srgbClr val="0070C0"/>
                </a:solidFill>
                <a:cs typeface="Arial" panose="020B0604020202020204" pitchFamily="34" charset="0"/>
              </a:rPr>
              <a:t> incidence </a:t>
            </a:r>
            <a:r>
              <a:rPr lang="en-US" sz="1600" i="1" dirty="0" err="1">
                <a:solidFill>
                  <a:srgbClr val="0070C0"/>
                </a:solidFill>
                <a:cs typeface="Arial" panose="020B0604020202020204" pitchFamily="34" charset="0"/>
              </a:rPr>
              <a:t>denga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groznice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izražena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kao</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broj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slučajeva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na</a:t>
            </a:r>
            <a:r>
              <a:rPr lang="en-US" sz="1600" i="1" dirty="0">
                <a:solidFill>
                  <a:srgbClr val="0070C0"/>
                </a:solidFill>
                <a:cs typeface="Arial" panose="020B0604020202020204" pitchFamily="34" charset="0"/>
              </a:rPr>
              <a:t> 100.000 </a:t>
            </a:r>
            <a:r>
              <a:rPr lang="en-US" sz="1600" i="1" dirty="0" err="1">
                <a:solidFill>
                  <a:srgbClr val="0070C0"/>
                </a:solidFill>
                <a:cs typeface="Arial" panose="020B0604020202020204" pitchFamily="34" charset="0"/>
              </a:rPr>
              <a:t>stanovnika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godišnje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osnovne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uslove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scenarije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a:solidFill>
                  <a:srgbClr val="0070C0"/>
                </a:solidFill>
                <a:cs typeface="Arial" panose="020B0604020202020204" pitchFamily="34" charset="0"/>
              </a:rPr>
              <a:t>.</a:t>
            </a:r>
            <a:endParaRPr lang="sr-Latn-RS" sz="1600" i="1" dirty="0">
              <a:solidFill>
                <a:srgbClr val="0070C0"/>
              </a:solidFill>
              <a:cs typeface="Arial" panose="020B0604020202020204" pitchFamily="34" charset="0"/>
            </a:endParaRPr>
          </a:p>
          <a:p>
            <a:pPr lvl="4"/>
            <a:endParaRPr lang="hu-HU" dirty="0" smtClean="0">
              <a:cs typeface="Arial" panose="020B0604020202020204" pitchFamily="34" charset="0"/>
            </a:endParaRPr>
          </a:p>
          <a:p>
            <a:pPr lvl="4"/>
            <a:endParaRPr lang="hu-HU" dirty="0">
              <a:cs typeface="Arial" panose="020B0604020202020204" pitchFamily="34" charset="0"/>
            </a:endParaRPr>
          </a:p>
          <a:p>
            <a:pPr lvl="4"/>
            <a:endParaRPr lang="en-GB" sz="2000" dirty="0">
              <a:cs typeface="Arial" panose="020B0604020202020204" pitchFamily="34" charset="0"/>
            </a:endParaRPr>
          </a:p>
          <a:p>
            <a:pPr rtl="0"/>
            <a:endParaRPr lang="en-GB" sz="1100" dirty="0">
              <a:solidFill>
                <a:schemeClr val="tx1">
                  <a:lumMod val="50000"/>
                  <a:lumOff val="50000"/>
                </a:schemeClr>
              </a:solidFill>
              <a:cs typeface="Arial" panose="020B0604020202020204" pitchFamily="34" charset="0"/>
            </a:endParaRPr>
          </a:p>
          <a:p>
            <a:r>
              <a:rPr lang="en-US" sz="1000" dirty="0" smtClean="0">
                <a:cs typeface="Arial" panose="020B0604020202020204" pitchFamily="34" charset="0"/>
              </a:rPr>
              <a:t>http</a:t>
            </a:r>
            <a:r>
              <a:rPr lang="en-US" sz="1000" dirty="0">
                <a:cs typeface="Arial" panose="020B0604020202020204" pitchFamily="34" charset="0"/>
              </a:rPr>
              <a:t>://</a:t>
            </a:r>
            <a:r>
              <a:rPr lang="en-US" sz="1000" dirty="0" smtClean="0">
                <a:cs typeface="Arial" panose="020B0604020202020204" pitchFamily="34" charset="0"/>
              </a:rPr>
              <a:t>www.biomedcentral.com/1471-2458/14/781</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2D6E38D2-9FD0-31DC-2625-081E67D1DE22}"/>
              </a:ext>
            </a:extLst>
          </p:cNvPr>
          <p:cNvSpPr txBox="1"/>
          <p:nvPr/>
        </p:nvSpPr>
        <p:spPr>
          <a:xfrm>
            <a:off x="145065" y="644436"/>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74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rgbClr val="FF0000"/>
                </a:solidFill>
              </a:rPr>
              <a:t>Japanski</a:t>
            </a:r>
            <a:r>
              <a:rPr lang="en-US" sz="2000" dirty="0">
                <a:solidFill>
                  <a:srgbClr val="FF0000"/>
                </a:solidFill>
              </a:rPr>
              <a:t> </a:t>
            </a:r>
            <a:r>
              <a:rPr lang="en-US" sz="2000" dirty="0" err="1">
                <a:solidFill>
                  <a:srgbClr val="FF0000"/>
                </a:solidFill>
              </a:rPr>
              <a:t>encefalitis</a:t>
            </a:r>
            <a:r>
              <a:rPr lang="en-US" sz="2000" dirty="0">
                <a:solidFill>
                  <a:srgbClr val="FF0000"/>
                </a:solidFill>
              </a:rPr>
              <a:t> (JEV)</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82F253F1-2451-C194-BF7A-78B811D4A0CB}"/>
              </a:ext>
            </a:extLst>
          </p:cNvPr>
          <p:cNvPicPr>
            <a:picLocks noChangeAspect="1"/>
          </p:cNvPicPr>
          <p:nvPr/>
        </p:nvPicPr>
        <p:blipFill>
          <a:blip r:embed="rId2"/>
          <a:stretch>
            <a:fillRect/>
          </a:stretch>
        </p:blipFill>
        <p:spPr>
          <a:xfrm>
            <a:off x="69668" y="1117665"/>
            <a:ext cx="12052663" cy="1299293"/>
          </a:xfrm>
          <a:prstGeom prst="rect">
            <a:avLst/>
          </a:prstGeom>
        </p:spPr>
      </p:pic>
      <p:sp>
        <p:nvSpPr>
          <p:cNvPr id="10" name="TextBox 9">
            <a:extLst>
              <a:ext uri="{FF2B5EF4-FFF2-40B4-BE49-F238E27FC236}">
                <a16:creationId xmlns:a16="http://schemas.microsoft.com/office/drawing/2014/main" id="{132648BB-8D49-C5A5-9964-725E04751AAA}"/>
              </a:ext>
            </a:extLst>
          </p:cNvPr>
          <p:cNvSpPr txBox="1"/>
          <p:nvPr/>
        </p:nvSpPr>
        <p:spPr>
          <a:xfrm>
            <a:off x="603848" y="3641054"/>
            <a:ext cx="11214341" cy="2745367"/>
          </a:xfrm>
          <a:prstGeom prst="rect">
            <a:avLst/>
          </a:prstGeom>
          <a:noFill/>
        </p:spPr>
        <p:txBody>
          <a:bodyPr wrap="square" rtlCol="0">
            <a:spAutoFit/>
          </a:bodyPr>
          <a:lstStyle/>
          <a:p>
            <a:pPr algn="ctr">
              <a:lnSpc>
                <a:spcPct val="120000"/>
              </a:lnSpc>
            </a:pPr>
            <a:r>
              <a:rPr lang="sr" sz="1400" b="0" i="0" dirty="0">
                <a:solidFill>
                  <a:schemeClr val="tx1">
                    <a:lumMod val="50000"/>
                    <a:lumOff val="50000"/>
                  </a:schemeClr>
                </a:solidFill>
                <a:effectLst/>
                <a:cs typeface="Arial" panose="020B0604020202020204" pitchFamily="34" charset="0"/>
              </a:rPr>
              <a:t> </a:t>
            </a:r>
            <a:r>
              <a:rPr lang="en-US" dirty="0">
                <a:cs typeface="Arial" panose="020B0604020202020204" pitchFamily="34" charset="0"/>
              </a:rPr>
              <a:t>”….sa </a:t>
            </a:r>
            <a:r>
              <a:rPr lang="en-US" dirty="0" err="1">
                <a:cs typeface="Arial" panose="020B0604020202020204" pitchFamily="34" charset="0"/>
              </a:rPr>
              <a:t>promenom</a:t>
            </a:r>
            <a:r>
              <a:rPr lang="en-US" dirty="0">
                <a:cs typeface="Arial" panose="020B0604020202020204" pitchFamily="34" charset="0"/>
              </a:rPr>
              <a:t> </a:t>
            </a:r>
            <a:r>
              <a:rPr lang="en-US" dirty="0" err="1">
                <a:cs typeface="Arial" panose="020B0604020202020204" pitchFamily="34" charset="0"/>
              </a:rPr>
              <a:t>klime</a:t>
            </a:r>
            <a:r>
              <a:rPr lang="en-US" dirty="0">
                <a:cs typeface="Arial" panose="020B0604020202020204" pitchFamily="34" charset="0"/>
              </a:rPr>
              <a:t> JEV </a:t>
            </a:r>
            <a:r>
              <a:rPr lang="en-US" dirty="0" err="1">
                <a:cs typeface="Arial" panose="020B0604020202020204" pitchFamily="34" charset="0"/>
              </a:rPr>
              <a:t>ima</a:t>
            </a:r>
            <a:r>
              <a:rPr lang="en-US" dirty="0">
                <a:cs typeface="Arial" panose="020B0604020202020204" pitchFamily="34" charset="0"/>
              </a:rPr>
              <a:t> </a:t>
            </a:r>
            <a:r>
              <a:rPr lang="en-US" dirty="0" err="1">
                <a:cs typeface="Arial" panose="020B0604020202020204" pitchFamily="34" charset="0"/>
              </a:rPr>
              <a:t>potencijal</a:t>
            </a:r>
            <a:r>
              <a:rPr lang="en-US" dirty="0">
                <a:cs typeface="Arial" panose="020B0604020202020204" pitchFamily="34" charset="0"/>
              </a:rPr>
              <a:t> da se </a:t>
            </a:r>
            <a:r>
              <a:rPr lang="en-US" dirty="0" err="1">
                <a:cs typeface="Arial" panose="020B0604020202020204" pitchFamily="34" charset="0"/>
              </a:rPr>
              <a:t>pojavi</a:t>
            </a:r>
            <a:r>
              <a:rPr lang="en-US" dirty="0">
                <a:cs typeface="Arial" panose="020B0604020202020204" pitchFamily="34" charset="0"/>
              </a:rPr>
              <a:t> u </a:t>
            </a:r>
            <a:r>
              <a:rPr lang="en-US" dirty="0" err="1">
                <a:cs typeface="Arial" panose="020B0604020202020204" pitchFamily="34" charset="0"/>
              </a:rPr>
              <a:t>novim</a:t>
            </a:r>
            <a:r>
              <a:rPr lang="en-US" dirty="0">
                <a:cs typeface="Arial" panose="020B0604020202020204" pitchFamily="34" charset="0"/>
              </a:rPr>
              <a:t> </a:t>
            </a:r>
            <a:r>
              <a:rPr lang="en-US" dirty="0" err="1">
                <a:cs typeface="Arial" panose="020B0604020202020204" pitchFamily="34" charset="0"/>
              </a:rPr>
              <a:t>umerenim</a:t>
            </a:r>
            <a:r>
              <a:rPr lang="en-US" dirty="0">
                <a:cs typeface="Arial" panose="020B0604020202020204" pitchFamily="34" charset="0"/>
              </a:rPr>
              <a:t> </a:t>
            </a:r>
            <a:r>
              <a:rPr lang="en-US" dirty="0" err="1">
                <a:cs typeface="Arial" panose="020B0604020202020204" pitchFamily="34" charset="0"/>
              </a:rPr>
              <a:t>regionima</a:t>
            </a:r>
            <a:r>
              <a:rPr lang="en-US" dirty="0">
                <a:cs typeface="Arial" panose="020B0604020202020204" pitchFamily="34" charset="0"/>
              </a:rPr>
              <a:t>. </a:t>
            </a:r>
            <a:r>
              <a:rPr lang="en-US" dirty="0" err="1">
                <a:cs typeface="Arial" panose="020B0604020202020204" pitchFamily="34" charset="0"/>
              </a:rPr>
              <a:t>Ovde</a:t>
            </a:r>
            <a:r>
              <a:rPr lang="en-US" dirty="0">
                <a:cs typeface="Arial" panose="020B0604020202020204" pitchFamily="34" charset="0"/>
              </a:rPr>
              <a:t> </a:t>
            </a:r>
            <a:r>
              <a:rPr lang="en-US" dirty="0" err="1">
                <a:cs typeface="Arial" panose="020B0604020202020204" pitchFamily="34" charset="0"/>
              </a:rPr>
              <a:t>smo</a:t>
            </a:r>
            <a:r>
              <a:rPr lang="en-US" dirty="0">
                <a:cs typeface="Arial" panose="020B0604020202020204" pitchFamily="34" charset="0"/>
              </a:rPr>
              <a:t> </a:t>
            </a:r>
            <a:r>
              <a:rPr lang="en-US" dirty="0" err="1">
                <a:cs typeface="Arial" panose="020B0604020202020204" pitchFamily="34" charset="0"/>
              </a:rPr>
              <a:t>procenili</a:t>
            </a:r>
            <a:r>
              <a:rPr lang="en-US" dirty="0">
                <a:cs typeface="Arial" panose="020B0604020202020204" pitchFamily="34" charset="0"/>
              </a:rPr>
              <a:t> </a:t>
            </a:r>
            <a:r>
              <a:rPr lang="en-US" dirty="0" err="1">
                <a:cs typeface="Arial" panose="020B0604020202020204" pitchFamily="34" charset="0"/>
              </a:rPr>
              <a:t>vektorsku</a:t>
            </a:r>
            <a:r>
              <a:rPr lang="en-US" dirty="0">
                <a:cs typeface="Arial" panose="020B0604020202020204" pitchFamily="34" charset="0"/>
              </a:rPr>
              <a:t> </a:t>
            </a:r>
            <a:r>
              <a:rPr lang="en-US" dirty="0" err="1">
                <a:cs typeface="Arial" panose="020B0604020202020204" pitchFamily="34" charset="0"/>
              </a:rPr>
              <a:t>kompetenciju</a:t>
            </a:r>
            <a:r>
              <a:rPr lang="en-US" dirty="0">
                <a:cs typeface="Arial" panose="020B0604020202020204" pitchFamily="34" charset="0"/>
              </a:rPr>
              <a:t> </a:t>
            </a:r>
            <a:r>
              <a:rPr lang="en-US" dirty="0" err="1">
                <a:cs typeface="Arial" panose="020B0604020202020204" pitchFamily="34" charset="0"/>
              </a:rPr>
              <a:t>umerenog</a:t>
            </a:r>
            <a:r>
              <a:rPr lang="en-US" dirty="0">
                <a:cs typeface="Arial" panose="020B0604020202020204" pitchFamily="34" charset="0"/>
              </a:rPr>
              <a:t> </a:t>
            </a:r>
            <a:r>
              <a:rPr lang="en-US" dirty="0" err="1">
                <a:cs typeface="Arial" panose="020B0604020202020204" pitchFamily="34" charset="0"/>
              </a:rPr>
              <a:t>komarca</a:t>
            </a:r>
            <a:r>
              <a:rPr lang="en-US" dirty="0">
                <a:cs typeface="Arial" panose="020B0604020202020204" pitchFamily="34" charset="0"/>
              </a:rPr>
              <a:t>  </a:t>
            </a:r>
            <a:r>
              <a:rPr lang="en-US" dirty="0" err="1">
                <a:cs typeface="Arial" panose="020B0604020202020204" pitchFamily="34" charset="0"/>
              </a:rPr>
              <a:t>Culex</a:t>
            </a:r>
            <a:r>
              <a:rPr lang="en-US" dirty="0">
                <a:cs typeface="Arial" panose="020B0604020202020204" pitchFamily="34" charset="0"/>
              </a:rPr>
              <a:t> </a:t>
            </a:r>
            <a:r>
              <a:rPr lang="en-US" dirty="0" err="1">
                <a:cs typeface="Arial" panose="020B0604020202020204" pitchFamily="34" charset="0"/>
              </a:rPr>
              <a:t>pipiens</a:t>
            </a:r>
            <a:r>
              <a:rPr lang="en-US" dirty="0">
                <a:cs typeface="Arial" panose="020B0604020202020204" pitchFamily="34" charset="0"/>
              </a:rPr>
              <a:t> f. </a:t>
            </a:r>
            <a:r>
              <a:rPr lang="en-US" dirty="0" err="1">
                <a:cs typeface="Arial" panose="020B0604020202020204" pitchFamily="34" charset="0"/>
              </a:rPr>
              <a:t>pipiens</a:t>
            </a:r>
            <a:r>
              <a:rPr lang="en-US" dirty="0">
                <a:cs typeface="Arial" panose="020B0604020202020204" pitchFamily="34" charset="0"/>
              </a:rPr>
              <a:t> do </a:t>
            </a:r>
            <a:r>
              <a:rPr lang="en-US" dirty="0" err="1">
                <a:cs typeface="Arial" panose="020B0604020202020204" pitchFamily="34" charset="0"/>
              </a:rPr>
              <a:t>vektora</a:t>
            </a:r>
            <a:r>
              <a:rPr lang="en-US" dirty="0">
                <a:cs typeface="Arial" panose="020B0604020202020204" pitchFamily="34" charset="0"/>
              </a:rPr>
              <a:t> JEV </a:t>
            </a:r>
            <a:r>
              <a:rPr lang="en-US" dirty="0" err="1">
                <a:cs typeface="Arial" panose="020B0604020202020204" pitchFamily="34" charset="0"/>
              </a:rPr>
              <a:t>genotipa</a:t>
            </a:r>
            <a:r>
              <a:rPr lang="en-US" dirty="0">
                <a:cs typeface="Arial" panose="020B0604020202020204" pitchFamily="34" charset="0"/>
              </a:rPr>
              <a:t> III </a:t>
            </a:r>
            <a:r>
              <a:rPr lang="en-US" dirty="0" err="1">
                <a:cs typeface="Arial" panose="020B0604020202020204" pitchFamily="34" charset="0"/>
              </a:rPr>
              <a:t>na</a:t>
            </a:r>
            <a:r>
              <a:rPr lang="en-US" dirty="0">
                <a:cs typeface="Arial" panose="020B0604020202020204" pitchFamily="34" charset="0"/>
              </a:rPr>
              <a:t> </a:t>
            </a:r>
            <a:r>
              <a:rPr lang="en-US" dirty="0" err="1">
                <a:cs typeface="Arial" panose="020B0604020202020204" pitchFamily="34" charset="0"/>
              </a:rPr>
              <a:t>temperaturama</a:t>
            </a:r>
            <a:r>
              <a:rPr lang="en-US" dirty="0">
                <a:cs typeface="Arial" panose="020B0604020202020204" pitchFamily="34" charset="0"/>
              </a:rPr>
              <a:t> </a:t>
            </a:r>
            <a:r>
              <a:rPr lang="en-US" dirty="0" err="1">
                <a:cs typeface="Arial" panose="020B0604020202020204" pitchFamily="34" charset="0"/>
              </a:rPr>
              <a:t>koje</a:t>
            </a:r>
            <a:r>
              <a:rPr lang="en-US" dirty="0">
                <a:cs typeface="Arial" panose="020B0604020202020204" pitchFamily="34" charset="0"/>
              </a:rPr>
              <a:t> </a:t>
            </a:r>
            <a:r>
              <a:rPr lang="en-US" dirty="0" err="1">
                <a:cs typeface="Arial" panose="020B0604020202020204" pitchFamily="34" charset="0"/>
              </a:rPr>
              <a:t>su</a:t>
            </a:r>
            <a:r>
              <a:rPr lang="en-US" dirty="0">
                <a:cs typeface="Arial" panose="020B0604020202020204" pitchFamily="34" charset="0"/>
              </a:rPr>
              <a:t> </a:t>
            </a:r>
            <a:r>
              <a:rPr lang="en-US" dirty="0" err="1">
                <a:cs typeface="Arial" panose="020B0604020202020204" pitchFamily="34" charset="0"/>
              </a:rPr>
              <a:t>reprezentativne</a:t>
            </a:r>
            <a:r>
              <a:rPr lang="en-US" dirty="0">
                <a:cs typeface="Arial" panose="020B0604020202020204" pitchFamily="34" charset="0"/>
              </a:rPr>
              <a:t> </a:t>
            </a:r>
            <a:r>
              <a:rPr lang="en-US" dirty="0" err="1">
                <a:cs typeface="Arial" panose="020B0604020202020204" pitchFamily="34" charset="0"/>
              </a:rPr>
              <a:t>za</a:t>
            </a:r>
            <a:r>
              <a:rPr lang="en-US" dirty="0">
                <a:cs typeface="Arial" panose="020B0604020202020204" pitchFamily="34" charset="0"/>
              </a:rPr>
              <a:t> one </a:t>
            </a:r>
            <a:r>
              <a:rPr lang="en-US" dirty="0" err="1">
                <a:cs typeface="Arial" panose="020B0604020202020204" pitchFamily="34" charset="0"/>
              </a:rPr>
              <a:t>doživljene</a:t>
            </a:r>
            <a:r>
              <a:rPr lang="en-US" dirty="0">
                <a:cs typeface="Arial" panose="020B0604020202020204" pitchFamily="34" charset="0"/>
              </a:rPr>
              <a:t> </a:t>
            </a:r>
            <a:r>
              <a:rPr lang="en-US" dirty="0" err="1">
                <a:cs typeface="Arial" panose="020B0604020202020204" pitchFamily="34" charset="0"/>
              </a:rPr>
              <a:t>ili</a:t>
            </a:r>
            <a:r>
              <a:rPr lang="en-US" dirty="0">
                <a:cs typeface="Arial" panose="020B0604020202020204" pitchFamily="34" charset="0"/>
              </a:rPr>
              <a:t> </a:t>
            </a:r>
            <a:r>
              <a:rPr lang="en-US" dirty="0" err="1">
                <a:cs typeface="Arial" panose="020B0604020202020204" pitchFamily="34" charset="0"/>
              </a:rPr>
              <a:t>predviđene</a:t>
            </a:r>
            <a:r>
              <a:rPr lang="en-US" dirty="0">
                <a:cs typeface="Arial" panose="020B0604020202020204" pitchFamily="34" charset="0"/>
              </a:rPr>
              <a:t> u </a:t>
            </a:r>
            <a:r>
              <a:rPr lang="en-US" dirty="0" err="1">
                <a:cs typeface="Arial" panose="020B0604020202020204" pitchFamily="34" charset="0"/>
              </a:rPr>
              <a:t>budućnosti</a:t>
            </a:r>
            <a:r>
              <a:rPr lang="en-US" dirty="0">
                <a:cs typeface="Arial" panose="020B0604020202020204" pitchFamily="34" charset="0"/>
              </a:rPr>
              <a:t> </a:t>
            </a:r>
            <a:r>
              <a:rPr lang="en-US" dirty="0" err="1">
                <a:cs typeface="Arial" panose="020B0604020202020204" pitchFamily="34" charset="0"/>
              </a:rPr>
              <a:t>tokom</a:t>
            </a:r>
            <a:r>
              <a:rPr lang="en-US" dirty="0">
                <a:cs typeface="Arial" panose="020B0604020202020204" pitchFamily="34" charset="0"/>
              </a:rPr>
              <a:t> </a:t>
            </a:r>
            <a:r>
              <a:rPr lang="en-US" dirty="0" err="1">
                <a:cs typeface="Arial" panose="020B0604020202020204" pitchFamily="34" charset="0"/>
              </a:rPr>
              <a:t>letnjih</a:t>
            </a:r>
            <a:r>
              <a:rPr lang="en-US" dirty="0">
                <a:cs typeface="Arial" panose="020B0604020202020204" pitchFamily="34" charset="0"/>
              </a:rPr>
              <a:t> </a:t>
            </a:r>
            <a:r>
              <a:rPr lang="en-US" dirty="0" err="1">
                <a:cs typeface="Arial" panose="020B0604020202020204" pitchFamily="34" charset="0"/>
              </a:rPr>
              <a:t>meseci</a:t>
            </a:r>
            <a:r>
              <a:rPr lang="en-US" dirty="0">
                <a:cs typeface="Arial" panose="020B0604020202020204" pitchFamily="34" charset="0"/>
              </a:rPr>
              <a:t> u </a:t>
            </a:r>
            <a:r>
              <a:rPr lang="en-US" dirty="0" err="1">
                <a:cs typeface="Arial" panose="020B0604020202020204" pitchFamily="34" charset="0"/>
              </a:rPr>
              <a:t>Ujedinjenom</a:t>
            </a:r>
            <a:r>
              <a:rPr lang="en-US" dirty="0">
                <a:cs typeface="Arial" panose="020B0604020202020204" pitchFamily="34" charset="0"/>
              </a:rPr>
              <a:t> </a:t>
            </a:r>
            <a:r>
              <a:rPr lang="en-US" dirty="0" err="1">
                <a:cs typeface="Arial" panose="020B0604020202020204" pitchFamily="34" charset="0"/>
              </a:rPr>
              <a:t>Kraljevstvu</a:t>
            </a:r>
            <a:r>
              <a:rPr lang="en-US" dirty="0">
                <a:cs typeface="Arial" panose="020B0604020202020204" pitchFamily="34" charset="0"/>
              </a:rPr>
              <a:t>. </a:t>
            </a:r>
            <a:r>
              <a:rPr lang="en-US" dirty="0" err="1">
                <a:cs typeface="Arial" panose="020B0604020202020204" pitchFamily="34" charset="0"/>
              </a:rPr>
              <a:t>Naši</a:t>
            </a:r>
            <a:r>
              <a:rPr lang="en-US" dirty="0">
                <a:cs typeface="Arial" panose="020B0604020202020204" pitchFamily="34" charset="0"/>
              </a:rPr>
              <a:t> </a:t>
            </a:r>
            <a:r>
              <a:rPr lang="en-US" dirty="0" err="1">
                <a:cs typeface="Arial" panose="020B0604020202020204" pitchFamily="34" charset="0"/>
              </a:rPr>
              <a:t>rezultati</a:t>
            </a:r>
            <a:r>
              <a:rPr lang="en-US" dirty="0">
                <a:cs typeface="Arial" panose="020B0604020202020204" pitchFamily="34" charset="0"/>
              </a:rPr>
              <a:t> </a:t>
            </a:r>
            <a:r>
              <a:rPr lang="en-US" dirty="0" err="1">
                <a:cs typeface="Arial" panose="020B0604020202020204" pitchFamily="34" charset="0"/>
              </a:rPr>
              <a:t>pokazuju</a:t>
            </a:r>
            <a:r>
              <a:rPr lang="en-US" dirty="0">
                <a:cs typeface="Arial" panose="020B0604020202020204" pitchFamily="34" charset="0"/>
              </a:rPr>
              <a:t> da je </a:t>
            </a:r>
            <a:r>
              <a:rPr lang="en-US" dirty="0" err="1">
                <a:cs typeface="Arial" panose="020B0604020202020204" pitchFamily="34" charset="0"/>
              </a:rPr>
              <a:t>Cx</a:t>
            </a:r>
            <a:r>
              <a:rPr lang="en-US" dirty="0">
                <a:cs typeface="Arial" panose="020B0604020202020204" pitchFamily="34" charset="0"/>
              </a:rPr>
              <a:t>. </a:t>
            </a:r>
            <a:r>
              <a:rPr lang="en-US" dirty="0" err="1">
                <a:cs typeface="Arial" panose="020B0604020202020204" pitchFamily="34" charset="0"/>
              </a:rPr>
              <a:t>Pipiens</a:t>
            </a:r>
            <a:r>
              <a:rPr lang="en-US" dirty="0">
                <a:cs typeface="Arial" panose="020B0604020202020204" pitchFamily="34" charset="0"/>
              </a:rPr>
              <a:t> </a:t>
            </a:r>
            <a:r>
              <a:rPr lang="en-US" dirty="0" err="1">
                <a:cs typeface="Arial" panose="020B0604020202020204" pitchFamily="34" charset="0"/>
              </a:rPr>
              <a:t>podložan</a:t>
            </a:r>
            <a:r>
              <a:rPr lang="en-US" dirty="0">
                <a:cs typeface="Arial" panose="020B0604020202020204" pitchFamily="34" charset="0"/>
              </a:rPr>
              <a:t> JEV </a:t>
            </a:r>
            <a:r>
              <a:rPr lang="en-US" dirty="0" err="1">
                <a:cs typeface="Arial" panose="020B0604020202020204" pitchFamily="34" charset="0"/>
              </a:rPr>
              <a:t>infekciji</a:t>
            </a:r>
            <a:r>
              <a:rPr lang="en-US" dirty="0">
                <a:cs typeface="Arial" panose="020B0604020202020204" pitchFamily="34" charset="0"/>
              </a:rPr>
              <a:t> </a:t>
            </a:r>
            <a:r>
              <a:rPr lang="en-US" dirty="0" err="1">
                <a:cs typeface="Arial" panose="020B0604020202020204" pitchFamily="34" charset="0"/>
              </a:rPr>
              <a:t>na</a:t>
            </a:r>
            <a:r>
              <a:rPr lang="en-US" dirty="0">
                <a:cs typeface="Arial" panose="020B0604020202020204" pitchFamily="34" charset="0"/>
              </a:rPr>
              <a:t> </a:t>
            </a:r>
            <a:r>
              <a:rPr lang="en-US" dirty="0" err="1">
                <a:cs typeface="Arial" panose="020B0604020202020204" pitchFamily="34" charset="0"/>
              </a:rPr>
              <a:t>obe</a:t>
            </a:r>
            <a:r>
              <a:rPr lang="en-US" dirty="0">
                <a:cs typeface="Arial" panose="020B0604020202020204" pitchFamily="34" charset="0"/>
              </a:rPr>
              <a:t> temperature. </a:t>
            </a:r>
            <a:endParaRPr lang="sr" b="0" i="0" dirty="0">
              <a:effectLst/>
              <a:cs typeface="Arial" panose="020B0604020202020204" pitchFamily="34" charset="0"/>
            </a:endParaRPr>
          </a:p>
          <a:p>
            <a:pPr rtl="0"/>
            <a:endParaRPr lang="hu-HU" sz="1400" dirty="0" smtClean="0">
              <a:cs typeface="Arial" panose="020B0604020202020204" pitchFamily="34" charset="0"/>
            </a:endParaRPr>
          </a:p>
          <a:p>
            <a:pPr rtl="0"/>
            <a:endParaRPr lang="hu-HU" sz="1400" dirty="0">
              <a:cs typeface="Arial" panose="020B0604020202020204" pitchFamily="34" charset="0"/>
            </a:endParaRPr>
          </a:p>
          <a:p>
            <a:pPr rtl="0"/>
            <a:endParaRPr lang="hu-HU" sz="1400" dirty="0" smtClean="0">
              <a:cs typeface="Arial" panose="020B0604020202020204" pitchFamily="34" charset="0"/>
            </a:endParaRPr>
          </a:p>
          <a:p>
            <a:pPr rtl="0"/>
            <a:endParaRPr lang="en-GB" sz="1400" dirty="0">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r>
              <a:rPr lang="en-US" sz="1000" dirty="0" smtClean="0">
                <a:cs typeface="Arial" panose="020B0604020202020204" pitchFamily="34" charset="0"/>
              </a:rPr>
              <a:t>doi.org/10.1038/s41598-021-85411-2 </a:t>
            </a:r>
            <a:endParaRPr lang="en-IE" sz="1000" dirty="0">
              <a:cs typeface="Arial" panose="020B0604020202020204" pitchFamily="34" charset="0"/>
            </a:endParaRPr>
          </a:p>
        </p:txBody>
      </p:sp>
      <p:sp>
        <p:nvSpPr>
          <p:cNvPr id="11" name="TextBox 10">
            <a:extLst>
              <a:ext uri="{FF2B5EF4-FFF2-40B4-BE49-F238E27FC236}">
                <a16:creationId xmlns:a16="http://schemas.microsoft.com/office/drawing/2014/main" id="{2D6E38D2-9FD0-31DC-2625-081E67D1DE22}"/>
              </a:ext>
            </a:extLst>
          </p:cNvPr>
          <p:cNvSpPr txBox="1"/>
          <p:nvPr/>
        </p:nvSpPr>
        <p:spPr>
          <a:xfrm>
            <a:off x="145065" y="809888"/>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1693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rgbClr val="FF0000"/>
                </a:solidFill>
              </a:rPr>
              <a:t>Limfna</a:t>
            </a:r>
            <a:r>
              <a:rPr lang="en-US" sz="2000" dirty="0">
                <a:solidFill>
                  <a:srgbClr val="FF0000"/>
                </a:solidFill>
              </a:rPr>
              <a:t> </a:t>
            </a:r>
            <a:r>
              <a:rPr lang="en-US" sz="2000" dirty="0" err="1">
                <a:solidFill>
                  <a:srgbClr val="FF0000"/>
                </a:solidFill>
              </a:rPr>
              <a:t>filarijaza</a:t>
            </a:r>
            <a:endParaRPr lang="en-US"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175DBDC6-C1F9-C275-9A0A-8353D8FE9CDB}"/>
              </a:ext>
            </a:extLst>
          </p:cNvPr>
          <p:cNvPicPr>
            <a:picLocks noChangeAspect="1"/>
          </p:cNvPicPr>
          <p:nvPr/>
        </p:nvPicPr>
        <p:blipFill>
          <a:blip r:embed="rId2"/>
          <a:stretch>
            <a:fillRect/>
          </a:stretch>
        </p:blipFill>
        <p:spPr>
          <a:xfrm>
            <a:off x="69669" y="1126384"/>
            <a:ext cx="12052662" cy="1139106"/>
          </a:xfrm>
          <a:prstGeom prst="rect">
            <a:avLst/>
          </a:prstGeom>
        </p:spPr>
      </p:pic>
      <p:pic>
        <p:nvPicPr>
          <p:cNvPr id="11" name="Picture 10">
            <a:extLst>
              <a:ext uri="{FF2B5EF4-FFF2-40B4-BE49-F238E27FC236}">
                <a16:creationId xmlns:a16="http://schemas.microsoft.com/office/drawing/2014/main" id="{1996C5DC-BEA8-013F-CE30-2BD0F58DE365}"/>
              </a:ext>
            </a:extLst>
          </p:cNvPr>
          <p:cNvPicPr>
            <a:picLocks noChangeAspect="1"/>
          </p:cNvPicPr>
          <p:nvPr/>
        </p:nvPicPr>
        <p:blipFill>
          <a:blip r:embed="rId3"/>
          <a:stretch>
            <a:fillRect/>
          </a:stretch>
        </p:blipFill>
        <p:spPr>
          <a:xfrm>
            <a:off x="3501468" y="1986075"/>
            <a:ext cx="4271267" cy="4346506"/>
          </a:xfrm>
          <a:prstGeom prst="rect">
            <a:avLst/>
          </a:prstGeom>
        </p:spPr>
      </p:pic>
      <p:sp>
        <p:nvSpPr>
          <p:cNvPr id="12" name="TextBox 11">
            <a:extLst>
              <a:ext uri="{FF2B5EF4-FFF2-40B4-BE49-F238E27FC236}">
                <a16:creationId xmlns:a16="http://schemas.microsoft.com/office/drawing/2014/main" id="{6E3B7A30-54CC-9B39-F9DB-BA3B9055B691}"/>
              </a:ext>
            </a:extLst>
          </p:cNvPr>
          <p:cNvSpPr txBox="1"/>
          <p:nvPr/>
        </p:nvSpPr>
        <p:spPr>
          <a:xfrm>
            <a:off x="89514" y="3733137"/>
            <a:ext cx="3411954" cy="1058751"/>
          </a:xfrm>
          <a:prstGeom prst="rect">
            <a:avLst/>
          </a:prstGeom>
          <a:noFill/>
        </p:spPr>
        <p:txBody>
          <a:bodyPr wrap="square" rtlCol="0">
            <a:spAutoFit/>
          </a:bodyPr>
          <a:lstStyle/>
          <a:p>
            <a:pPr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16. </a:t>
            </a:r>
            <a:r>
              <a:rPr lang="en-US" sz="1600" i="1" dirty="0" err="1">
                <a:solidFill>
                  <a:srgbClr val="0070C0"/>
                </a:solidFill>
                <a:cs typeface="Arial" panose="020B0604020202020204" pitchFamily="34" charset="0"/>
              </a:rPr>
              <a:t>Prevalencija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antigenemije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limfne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filarijaze</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Africi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Jemenu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rezoluciji</a:t>
            </a:r>
            <a:r>
              <a:rPr lang="en-US" sz="1600" i="1" dirty="0">
                <a:solidFill>
                  <a:srgbClr val="0070C0"/>
                </a:solidFill>
                <a:cs typeface="Arial" panose="020B0604020202020204" pitchFamily="34" charset="0"/>
              </a:rPr>
              <a:t> od 5 </a:t>
            </a:r>
            <a:r>
              <a:rPr lang="en-US" sz="1600" i="1" dirty="0" smtClean="0">
                <a:solidFill>
                  <a:srgbClr val="0070C0"/>
                </a:solidFill>
                <a:cs typeface="Arial" panose="020B0604020202020204" pitchFamily="34" charset="0"/>
              </a:rPr>
              <a:t>km²</a:t>
            </a:r>
            <a:endParaRPr lang="en-US" sz="1600" i="1" dirty="0">
              <a:solidFill>
                <a:srgbClr val="0070C0"/>
              </a:solidFill>
              <a:cs typeface="Arial" panose="020B0604020202020204" pitchFamily="34" charset="0"/>
            </a:endParaRPr>
          </a:p>
          <a:p>
            <a:endParaRPr lang="en-US" sz="1000" dirty="0">
              <a:cs typeface="Arial" panose="020B0604020202020204" pitchFamily="34" charset="0"/>
            </a:endParaRPr>
          </a:p>
        </p:txBody>
      </p:sp>
      <p:sp>
        <p:nvSpPr>
          <p:cNvPr id="9" name="TextBox 8">
            <a:extLst>
              <a:ext uri="{FF2B5EF4-FFF2-40B4-BE49-F238E27FC236}">
                <a16:creationId xmlns:a16="http://schemas.microsoft.com/office/drawing/2014/main" id="{2D6E38D2-9FD0-31DC-2625-081E67D1DE22}"/>
              </a:ext>
            </a:extLst>
          </p:cNvPr>
          <p:cNvSpPr txBox="1"/>
          <p:nvPr/>
        </p:nvSpPr>
        <p:spPr>
          <a:xfrm>
            <a:off x="130628" y="818607"/>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
        <p:nvSpPr>
          <p:cNvPr id="2" name="Téglalap 1"/>
          <p:cNvSpPr/>
          <p:nvPr/>
        </p:nvSpPr>
        <p:spPr>
          <a:xfrm>
            <a:off x="130628" y="5764795"/>
            <a:ext cx="2749471" cy="553998"/>
          </a:xfrm>
          <a:prstGeom prst="rect">
            <a:avLst/>
          </a:prstGeom>
        </p:spPr>
        <p:txBody>
          <a:bodyPr wrap="none">
            <a:spAutoFit/>
          </a:bodyPr>
          <a:lstStyle/>
          <a:p>
            <a:endParaRPr lang="hu-HU" sz="1000" dirty="0" smtClean="0">
              <a:cs typeface="Arial" panose="020B0604020202020204" pitchFamily="34" charset="0"/>
              <a:hlinkClick r:id="rId4"/>
            </a:endParaRPr>
          </a:p>
          <a:p>
            <a:r>
              <a:rPr lang="en-US" sz="1000" dirty="0">
                <a:cs typeface="Arial" panose="020B0604020202020204" pitchFamily="34" charset="0"/>
                <a:hlinkClick r:id="rId5"/>
              </a:rPr>
              <a:t>https://doi.org/10.1093/trstmh/traa192</a:t>
            </a:r>
            <a:endParaRPr lang="en-US" sz="1000" dirty="0">
              <a:cs typeface="Arial" panose="020B0604020202020204" pitchFamily="34" charset="0"/>
            </a:endParaRPr>
          </a:p>
          <a:p>
            <a:r>
              <a:rPr lang="en-US" sz="1000" dirty="0" smtClean="0">
                <a:cs typeface="Arial" panose="020B0604020202020204" pitchFamily="34" charset="0"/>
                <a:hlinkClick r:id="rId4"/>
              </a:rPr>
              <a:t>https</a:t>
            </a:r>
            <a:r>
              <a:rPr lang="en-US" sz="1000" dirty="0">
                <a:cs typeface="Arial" panose="020B0604020202020204" pitchFamily="34" charset="0"/>
                <a:hlinkClick r:id="rId4"/>
              </a:rPr>
              <a:t>://doi.org/10.1016/S2214-109X(20)30286-2</a:t>
            </a:r>
            <a:endParaRPr lang="en-US" sz="1000" dirty="0">
              <a:cs typeface="Arial" panose="020B0604020202020204" pitchFamily="34" charset="0"/>
            </a:endParaRPr>
          </a:p>
        </p:txBody>
      </p:sp>
    </p:spTree>
    <p:extLst>
      <p:ext uri="{BB962C8B-B14F-4D97-AF65-F5344CB8AC3E}">
        <p14:creationId xmlns:p14="http://schemas.microsoft.com/office/powerpoint/2010/main" val="1676017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sr" sz="2000" dirty="0">
                <a:solidFill>
                  <a:srgbClr val="FF0000"/>
                </a:solidFill>
              </a:rPr>
              <a:t>Malarija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51D246B6-B85E-8EDB-8C01-D9846DA4ACCA}"/>
              </a:ext>
            </a:extLst>
          </p:cNvPr>
          <p:cNvPicPr>
            <a:picLocks noChangeAspect="1"/>
          </p:cNvPicPr>
          <p:nvPr/>
        </p:nvPicPr>
        <p:blipFill>
          <a:blip r:embed="rId2"/>
          <a:stretch>
            <a:fillRect/>
          </a:stretch>
        </p:blipFill>
        <p:spPr>
          <a:xfrm>
            <a:off x="69668" y="1126384"/>
            <a:ext cx="12052663" cy="2395808"/>
          </a:xfrm>
          <a:prstGeom prst="rect">
            <a:avLst/>
          </a:prstGeom>
        </p:spPr>
      </p:pic>
      <p:pic>
        <p:nvPicPr>
          <p:cNvPr id="9" name="Picture 8">
            <a:extLst>
              <a:ext uri="{FF2B5EF4-FFF2-40B4-BE49-F238E27FC236}">
                <a16:creationId xmlns:a16="http://schemas.microsoft.com/office/drawing/2014/main" id="{193C5117-40B6-67FB-46C2-C0E1EEEB6CEB}"/>
              </a:ext>
            </a:extLst>
          </p:cNvPr>
          <p:cNvPicPr>
            <a:picLocks noChangeAspect="1"/>
          </p:cNvPicPr>
          <p:nvPr/>
        </p:nvPicPr>
        <p:blipFill>
          <a:blip r:embed="rId3"/>
          <a:stretch>
            <a:fillRect/>
          </a:stretch>
        </p:blipFill>
        <p:spPr>
          <a:xfrm>
            <a:off x="4849464" y="2926357"/>
            <a:ext cx="7332223" cy="3422469"/>
          </a:xfrm>
          <a:prstGeom prst="rect">
            <a:avLst/>
          </a:prstGeom>
        </p:spPr>
      </p:pic>
      <p:sp>
        <p:nvSpPr>
          <p:cNvPr id="10" name="TextBox 9">
            <a:extLst>
              <a:ext uri="{FF2B5EF4-FFF2-40B4-BE49-F238E27FC236}">
                <a16:creationId xmlns:a16="http://schemas.microsoft.com/office/drawing/2014/main" id="{80B0BE18-41FB-6B0B-F3EA-E0EBECA7C333}"/>
              </a:ext>
            </a:extLst>
          </p:cNvPr>
          <p:cNvSpPr txBox="1"/>
          <p:nvPr/>
        </p:nvSpPr>
        <p:spPr>
          <a:xfrm>
            <a:off x="192505" y="3813386"/>
            <a:ext cx="4680858" cy="2566857"/>
          </a:xfrm>
          <a:prstGeom prst="rect">
            <a:avLst/>
          </a:prstGeom>
          <a:noFill/>
        </p:spPr>
        <p:txBody>
          <a:bodyPr wrap="square" rtlCol="0">
            <a:spAutoFit/>
          </a:bodyPr>
          <a:lstStyle/>
          <a:p>
            <a:pPr lvl="2"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17. </a:t>
            </a:r>
            <a:r>
              <a:rPr lang="en-US" sz="1600" i="1" dirty="0" err="1">
                <a:solidFill>
                  <a:srgbClr val="0070C0"/>
                </a:solidFill>
                <a:cs typeface="Arial" panose="020B0604020202020204" pitchFamily="34" charset="0"/>
              </a:rPr>
              <a:t>Stabilnost</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vektora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malarije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istorijska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predviđena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iz</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regionalnih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modela</a:t>
            </a:r>
            <a:r>
              <a:rPr lang="en-US" sz="1600" i="1" dirty="0">
                <a:solidFill>
                  <a:srgbClr val="0070C0"/>
                </a:solidFill>
                <a:cs typeface="Arial" panose="020B0604020202020204" pitchFamily="34" charset="0"/>
              </a:rPr>
              <a:t> (RCM). </a:t>
            </a:r>
            <a:endParaRPr lang="sr-Latn-RS" sz="1600" i="1" dirty="0">
              <a:solidFill>
                <a:srgbClr val="0070C0"/>
              </a:solidFill>
              <a:cs typeface="Arial" panose="020B0604020202020204" pitchFamily="34" charset="0"/>
            </a:endParaRPr>
          </a:p>
          <a:p>
            <a:pPr rtl="0"/>
            <a:endParaRPr lang="hu-HU" sz="1400" dirty="0">
              <a:solidFill>
                <a:schemeClr val="tx1">
                  <a:lumMod val="50000"/>
                  <a:lumOff val="50000"/>
                </a:schemeClr>
              </a:solidFill>
              <a:cs typeface="Arial" panose="020B0604020202020204" pitchFamily="34" charset="0"/>
            </a:endParaRPr>
          </a:p>
          <a:p>
            <a:pPr rtl="0"/>
            <a:endParaRPr lang="hu-HU" sz="1400" dirty="0" smtClean="0">
              <a:solidFill>
                <a:schemeClr val="tx1">
                  <a:lumMod val="50000"/>
                  <a:lumOff val="50000"/>
                </a:schemeClr>
              </a:solidFill>
              <a:cs typeface="Arial" panose="020B0604020202020204" pitchFamily="34" charset="0"/>
            </a:endParaRPr>
          </a:p>
          <a:p>
            <a:pPr rtl="0"/>
            <a:endParaRPr lang="hu-HU" sz="1400" dirty="0" smtClean="0">
              <a:solidFill>
                <a:schemeClr val="tx1">
                  <a:lumMod val="50000"/>
                  <a:lumOff val="50000"/>
                </a:schemeClr>
              </a:solidFill>
              <a:cs typeface="Arial" panose="020B0604020202020204" pitchFamily="34" charset="0"/>
            </a:endParaRPr>
          </a:p>
          <a:p>
            <a:pPr rtl="0"/>
            <a:endParaRPr lang="hu-HU" sz="1400" dirty="0">
              <a:solidFill>
                <a:schemeClr val="tx1">
                  <a:lumMod val="50000"/>
                  <a:lumOff val="50000"/>
                </a:schemeClr>
              </a:solidFill>
              <a:cs typeface="Arial" panose="020B0604020202020204" pitchFamily="34" charset="0"/>
            </a:endParaRPr>
          </a:p>
          <a:p>
            <a:pPr rtl="0"/>
            <a:endParaRPr lang="hu-HU" sz="1400" dirty="0" smtClean="0">
              <a:solidFill>
                <a:schemeClr val="tx1">
                  <a:lumMod val="50000"/>
                  <a:lumOff val="50000"/>
                </a:schemeClr>
              </a:solidFill>
              <a:cs typeface="Arial" panose="020B0604020202020204" pitchFamily="34" charset="0"/>
            </a:endParaRPr>
          </a:p>
          <a:p>
            <a:pPr rtl="0"/>
            <a:endParaRPr lang="hu-HU" sz="1400"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sr"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sr"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://doi.org/10.1186/s13071-018-3278-6</a:t>
            </a:r>
            <a:r>
              <a:rPr lang="sr" sz="1000" dirty="0">
                <a:cs typeface="Arial" panose="020B0604020202020204" pitchFamily="34" charset="0"/>
              </a:rPr>
              <a:t> </a:t>
            </a:r>
          </a:p>
        </p:txBody>
      </p:sp>
      <p:sp>
        <p:nvSpPr>
          <p:cNvPr id="11" name="TextBox 10">
            <a:extLst>
              <a:ext uri="{FF2B5EF4-FFF2-40B4-BE49-F238E27FC236}">
                <a16:creationId xmlns:a16="http://schemas.microsoft.com/office/drawing/2014/main" id="{2D6E38D2-9FD0-31DC-2625-081E67D1DE22}"/>
              </a:ext>
            </a:extLst>
          </p:cNvPr>
          <p:cNvSpPr txBox="1"/>
          <p:nvPr/>
        </p:nvSpPr>
        <p:spPr>
          <a:xfrm>
            <a:off x="192505" y="743369"/>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en-US" sz="1400" b="1" dirty="0" smtClean="0">
                <a:latin typeface="Arial" panose="020B0604020202020204" pitchFamily="34" charset="0"/>
                <a:cs typeface="Arial" panose="020B0604020202020204" pitchFamily="34" charset="0"/>
              </a:rPr>
              <a:t>             </a:t>
            </a:r>
            <a:r>
              <a:rPr lang="sr" sz="1400" b="1" dirty="0" smtClean="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4003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rgbClr val="FF0000"/>
                </a:solidFill>
              </a:rPr>
              <a:t>Groznica</a:t>
            </a:r>
            <a:r>
              <a:rPr lang="en-US" sz="2000" dirty="0">
                <a:solidFill>
                  <a:srgbClr val="FF0000"/>
                </a:solidFill>
              </a:rPr>
              <a:t> </a:t>
            </a:r>
            <a:r>
              <a:rPr lang="en-US" sz="2000" dirty="0" err="1">
                <a:solidFill>
                  <a:srgbClr val="FF0000"/>
                </a:solidFill>
              </a:rPr>
              <a:t>doline</a:t>
            </a:r>
            <a:r>
              <a:rPr lang="en-US" sz="2000" dirty="0">
                <a:solidFill>
                  <a:srgbClr val="FF0000"/>
                </a:solidFill>
              </a:rPr>
              <a:t> Rift (RVF)</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EB938302-26D2-42B8-437A-043C1DE42237}"/>
              </a:ext>
            </a:extLst>
          </p:cNvPr>
          <p:cNvPicPr>
            <a:picLocks noChangeAspect="1"/>
          </p:cNvPicPr>
          <p:nvPr/>
        </p:nvPicPr>
        <p:blipFill>
          <a:blip r:embed="rId2"/>
          <a:stretch>
            <a:fillRect/>
          </a:stretch>
        </p:blipFill>
        <p:spPr>
          <a:xfrm>
            <a:off x="69669" y="1128137"/>
            <a:ext cx="12052662" cy="1727720"/>
          </a:xfrm>
          <a:prstGeom prst="rect">
            <a:avLst/>
          </a:prstGeom>
        </p:spPr>
      </p:pic>
      <p:pic>
        <p:nvPicPr>
          <p:cNvPr id="11" name="Picture 10">
            <a:extLst>
              <a:ext uri="{FF2B5EF4-FFF2-40B4-BE49-F238E27FC236}">
                <a16:creationId xmlns:a16="http://schemas.microsoft.com/office/drawing/2014/main" id="{A5FAD64F-3629-E8C8-2AEE-F72F06211540}"/>
              </a:ext>
            </a:extLst>
          </p:cNvPr>
          <p:cNvPicPr>
            <a:picLocks noChangeAspect="1"/>
          </p:cNvPicPr>
          <p:nvPr/>
        </p:nvPicPr>
        <p:blipFill>
          <a:blip r:embed="rId3"/>
          <a:stretch>
            <a:fillRect/>
          </a:stretch>
        </p:blipFill>
        <p:spPr>
          <a:xfrm>
            <a:off x="5725724" y="2651420"/>
            <a:ext cx="6392598" cy="3726531"/>
          </a:xfrm>
          <a:prstGeom prst="rect">
            <a:avLst/>
          </a:prstGeom>
        </p:spPr>
      </p:pic>
      <p:sp>
        <p:nvSpPr>
          <p:cNvPr id="12" name="TextBox 11">
            <a:extLst>
              <a:ext uri="{FF2B5EF4-FFF2-40B4-BE49-F238E27FC236}">
                <a16:creationId xmlns:a16="http://schemas.microsoft.com/office/drawing/2014/main" id="{EC1B7415-4AD6-BF9A-5B0C-D5FC602CADE4}"/>
              </a:ext>
            </a:extLst>
          </p:cNvPr>
          <p:cNvSpPr txBox="1"/>
          <p:nvPr/>
        </p:nvSpPr>
        <p:spPr>
          <a:xfrm>
            <a:off x="345056" y="3647868"/>
            <a:ext cx="5397920" cy="2726900"/>
          </a:xfrm>
          <a:prstGeom prst="rect">
            <a:avLst/>
          </a:prstGeom>
          <a:noFill/>
        </p:spPr>
        <p:txBody>
          <a:bodyPr wrap="square" lIns="91440" tIns="45720" rIns="91440" bIns="45720" rtlCol="0" anchor="t">
            <a:spAutoFit/>
          </a:bodyPr>
          <a:lstStyle/>
          <a:p>
            <a:pPr algn="r">
              <a:lnSpc>
                <a:spcPct val="110000"/>
              </a:lnSpc>
            </a:pPr>
            <a:r>
              <a:rPr lang="en-US" sz="1600" i="1" dirty="0" err="1">
                <a:solidFill>
                  <a:srgbClr val="0070C0"/>
                </a:solidFill>
                <a:cs typeface="Arial" panose="020B0604020202020204" pitchFamily="34" charset="0"/>
              </a:rPr>
              <a:t>Tabela</a:t>
            </a:r>
            <a:r>
              <a:rPr lang="en-US" sz="1600" i="1" dirty="0">
                <a:solidFill>
                  <a:srgbClr val="0070C0"/>
                </a:solidFill>
                <a:cs typeface="Arial" panose="020B0604020202020204" pitchFamily="34" charset="0"/>
              </a:rPr>
              <a:t> 3. </a:t>
            </a:r>
            <a:r>
              <a:rPr lang="en-US" sz="1600" i="1" dirty="0" err="1">
                <a:solidFill>
                  <a:srgbClr val="0070C0"/>
                </a:solidFill>
                <a:cs typeface="Arial" panose="020B0604020202020204" pitchFamily="34" charset="0"/>
              </a:rPr>
              <a:t>Kompetentni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vektori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komaraca</a:t>
            </a:r>
            <a:r>
              <a:rPr lang="en-US" sz="1600" i="1" dirty="0">
                <a:solidFill>
                  <a:srgbClr val="0070C0"/>
                </a:solidFill>
                <a:cs typeface="Arial" panose="020B0604020202020204" pitchFamily="34" charset="0"/>
              </a:rPr>
              <a:t> </a:t>
            </a:r>
            <a:r>
              <a:rPr lang="en-US" sz="1600" i="1" dirty="0" err="1" smtClean="0">
                <a:solidFill>
                  <a:srgbClr val="0070C0"/>
                </a:solidFill>
                <a:cs typeface="Arial" panose="020B0604020202020204" pitchFamily="34" charset="0"/>
              </a:rPr>
              <a:t>virusa</a:t>
            </a:r>
            <a:r>
              <a:rPr lang="hu-HU" sz="1600" i="1" dirty="0" smtClean="0">
                <a:solidFill>
                  <a:srgbClr val="0070C0"/>
                </a:solidFill>
                <a:cs typeface="Arial" panose="020B0604020202020204" pitchFamily="34" charset="0"/>
              </a:rPr>
              <a:t/>
            </a:r>
            <a:br>
              <a:rPr lang="hu-HU" sz="1600" i="1" dirty="0" smtClean="0">
                <a:solidFill>
                  <a:srgbClr val="0070C0"/>
                </a:solidFill>
                <a:cs typeface="Arial" panose="020B0604020202020204" pitchFamily="34" charset="0"/>
              </a:rPr>
            </a:br>
            <a:r>
              <a:rPr lang="en-US" sz="1600" i="1" dirty="0" err="1" smtClean="0">
                <a:solidFill>
                  <a:srgbClr val="0070C0"/>
                </a:solidFill>
                <a:cs typeface="Arial" panose="020B0604020202020204" pitchFamily="34" charset="0"/>
              </a:rPr>
              <a:t>groznice</a:t>
            </a:r>
            <a:r>
              <a:rPr lang="en-US" sz="1600" i="1" dirty="0" smtClean="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doline</a:t>
            </a:r>
            <a:r>
              <a:rPr lang="en-US" sz="1600" i="1" dirty="0">
                <a:solidFill>
                  <a:srgbClr val="0070C0"/>
                </a:solidFill>
                <a:cs typeface="Arial" panose="020B0604020202020204" pitchFamily="34" charset="0"/>
              </a:rPr>
              <a:t> Rift </a:t>
            </a:r>
            <a:r>
              <a:rPr lang="en-US" sz="1600" i="1" dirty="0" err="1">
                <a:solidFill>
                  <a:srgbClr val="0070C0"/>
                </a:solidFill>
                <a:cs typeface="Arial" panose="020B0604020202020204" pitchFamily="34" charset="0"/>
              </a:rPr>
              <a:t>sa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poznatom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distribucijom</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Evropskoj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uniji</a:t>
            </a:r>
            <a:r>
              <a:rPr lang="en-US" sz="1600" i="1" dirty="0">
                <a:solidFill>
                  <a:srgbClr val="0070C0"/>
                </a:solidFill>
                <a:cs typeface="Arial" panose="020B0604020202020204" pitchFamily="34" charset="0"/>
              </a:rPr>
              <a:t>. </a:t>
            </a:r>
          </a:p>
          <a:p>
            <a:pPr algn="r"/>
            <a:r>
              <a:rPr lang="en-US" sz="1400" i="1" dirty="0">
                <a:solidFill>
                  <a:srgbClr val="0070C0"/>
                </a:solidFill>
                <a:cs typeface="Arial" panose="020B0604020202020204" pitchFamily="34" charset="0"/>
              </a:rPr>
              <a:t>(X = </a:t>
            </a:r>
            <a:r>
              <a:rPr lang="en-US" sz="1400" i="1" dirty="0" err="1">
                <a:solidFill>
                  <a:srgbClr val="0070C0"/>
                </a:solidFill>
                <a:cs typeface="Arial" panose="020B0604020202020204" pitchFamily="34" charset="0"/>
              </a:rPr>
              <a:t>prisutan</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vektor</a:t>
            </a:r>
            <a:r>
              <a:rPr lang="en-US" sz="1400" i="1" dirty="0">
                <a:solidFill>
                  <a:srgbClr val="0070C0"/>
                </a:solidFill>
                <a:cs typeface="Arial" panose="020B0604020202020204" pitchFamily="34" charset="0"/>
              </a:rPr>
              <a:t>; ? = </a:t>
            </a:r>
            <a:r>
              <a:rPr lang="en-US" sz="1400" i="1" dirty="0" err="1">
                <a:solidFill>
                  <a:srgbClr val="0070C0"/>
                </a:solidFill>
                <a:cs typeface="Arial" panose="020B0604020202020204" pitchFamily="34" charset="0"/>
              </a:rPr>
              <a:t>nepoznato</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autorima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ili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još</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nije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pronađeno</a:t>
            </a:r>
            <a:r>
              <a:rPr lang="en-US" sz="1400" i="1" dirty="0">
                <a:solidFill>
                  <a:srgbClr val="0070C0"/>
                </a:solidFill>
                <a:cs typeface="Arial" panose="020B0604020202020204" pitchFamily="34" charset="0"/>
              </a:rPr>
              <a:t>).</a:t>
            </a:r>
          </a:p>
          <a:p>
            <a:pPr rtl="0"/>
            <a:endParaRPr lang="hu-HU" sz="1400" dirty="0" smtClean="0">
              <a:cs typeface="Arial" panose="020B0604020202020204" pitchFamily="34" charset="0"/>
            </a:endParaRPr>
          </a:p>
          <a:p>
            <a:pPr rtl="0"/>
            <a:endParaRPr lang="hu-HU" sz="1400" dirty="0" smtClean="0">
              <a:cs typeface="Arial" panose="020B0604020202020204" pitchFamily="34" charset="0"/>
            </a:endParaRPr>
          </a:p>
          <a:p>
            <a:pPr rtl="0"/>
            <a:endParaRPr lang="hu-HU" sz="1400" dirty="0">
              <a:cs typeface="Arial" panose="020B0604020202020204" pitchFamily="34" charset="0"/>
            </a:endParaRPr>
          </a:p>
          <a:p>
            <a:pPr rtl="0"/>
            <a:endParaRPr lang="hu-HU" sz="1400" dirty="0" smtClean="0">
              <a:cs typeface="Arial" panose="020B0604020202020204" pitchFamily="34" charset="0"/>
            </a:endParaRPr>
          </a:p>
          <a:p>
            <a:pPr rtl="0"/>
            <a:endParaRPr lang="hu-HU" sz="1400" dirty="0">
              <a:cs typeface="Arial" panose="020B0604020202020204" pitchFamily="34" charset="0"/>
            </a:endParaRPr>
          </a:p>
          <a:p>
            <a:pPr rtl="0"/>
            <a:endParaRPr lang="hu-HU" sz="1400" dirty="0">
              <a:cs typeface="Arial" panose="020B0604020202020204" pitchFamily="34" charset="0"/>
            </a:endParaRPr>
          </a:p>
          <a:p>
            <a:pPr rtl="0"/>
            <a:endParaRPr lang="hu-HU" sz="1400" dirty="0" smtClean="0">
              <a:cs typeface="Arial" panose="020B0604020202020204" pitchFamily="34" charset="0"/>
            </a:endParaRPr>
          </a:p>
          <a:p>
            <a:pPr rtl="0"/>
            <a:endParaRPr lang="en-GB" sz="1400" dirty="0">
              <a:cs typeface="Arial" panose="020B0604020202020204" pitchFamily="34" charset="0"/>
            </a:endParaRPr>
          </a:p>
          <a:p>
            <a:r>
              <a:rPr lang="en-IE" sz="1000" dirty="0" smtClean="0">
                <a:solidFill>
                  <a:prstClr val="black"/>
                </a:solidFill>
                <a:cs typeface="Arial" panose="020B0604020202020204" pitchFamily="34" charset="0"/>
              </a:rPr>
              <a:t> </a:t>
            </a:r>
            <a:r>
              <a:rPr lang="en-IE" sz="1000" dirty="0">
                <a:solidFill>
                  <a:prstClr val="black"/>
                </a:solidFill>
                <a:cs typeface="Arial" panose="020B0604020202020204" pitchFamily="34" charset="0"/>
                <a:hlinkClick r:id="rId4"/>
              </a:rPr>
              <a:t>https://</a:t>
            </a:r>
            <a:r>
              <a:rPr lang="en-IE" sz="1000" dirty="0" smtClean="0">
                <a:solidFill>
                  <a:prstClr val="black"/>
                </a:solidFill>
                <a:cs typeface="Arial" panose="020B0604020202020204" pitchFamily="34" charset="0"/>
                <a:hlinkClick r:id="rId4"/>
              </a:rPr>
              <a:t>www.eurosurveillance.org/content/10.2807/ese.15.10.19506-en</a:t>
            </a:r>
            <a:endParaRPr lang="en-IE" sz="1000" dirty="0">
              <a:solidFill>
                <a:prstClr val="black"/>
              </a:solidFill>
              <a:cs typeface="Arial" panose="020B0604020202020204" pitchFamily="34" charset="0"/>
            </a:endParaRPr>
          </a:p>
        </p:txBody>
      </p:sp>
      <p:sp>
        <p:nvSpPr>
          <p:cNvPr id="8" name="TextBox 7">
            <a:extLst>
              <a:ext uri="{FF2B5EF4-FFF2-40B4-BE49-F238E27FC236}">
                <a16:creationId xmlns:a16="http://schemas.microsoft.com/office/drawing/2014/main" id="{2D6E38D2-9FD0-31DC-2625-081E67D1DE22}"/>
              </a:ext>
            </a:extLst>
          </p:cNvPr>
          <p:cNvSpPr txBox="1"/>
          <p:nvPr/>
        </p:nvSpPr>
        <p:spPr>
          <a:xfrm>
            <a:off x="145065" y="843471"/>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0692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5027" y="47071"/>
            <a:ext cx="11896825" cy="6026331"/>
          </a:xfrm>
        </p:spPr>
        <p:txBody>
          <a:bodyPr rtlCol="0">
            <a:noAutofit/>
          </a:bodyPr>
          <a:lstStyle/>
          <a:p>
            <a:pPr marL="0" indent="0">
              <a:buClr>
                <a:srgbClr val="00B050"/>
              </a:buClr>
              <a:buNone/>
            </a:pPr>
            <a:r>
              <a:rPr lang="en-US" sz="2000" dirty="0" err="1">
                <a:solidFill>
                  <a:srgbClr val="FF0000"/>
                </a:solidFill>
              </a:rPr>
              <a:t>Groznica</a:t>
            </a:r>
            <a:r>
              <a:rPr lang="en-US" sz="2000" dirty="0">
                <a:solidFill>
                  <a:srgbClr val="FF0000"/>
                </a:solidFill>
              </a:rPr>
              <a:t> </a:t>
            </a:r>
            <a:r>
              <a:rPr lang="en-US" sz="2000" dirty="0" err="1">
                <a:solidFill>
                  <a:srgbClr val="FF0000"/>
                </a:solidFill>
              </a:rPr>
              <a:t>Zapadnog</a:t>
            </a:r>
            <a:r>
              <a:rPr lang="en-US" sz="2000" dirty="0">
                <a:solidFill>
                  <a:srgbClr val="FF0000"/>
                </a:solidFill>
              </a:rPr>
              <a:t> </a:t>
            </a:r>
            <a:r>
              <a:rPr lang="en-US" sz="2000" dirty="0" err="1">
                <a:solidFill>
                  <a:srgbClr val="FF0000"/>
                </a:solidFill>
              </a:rPr>
              <a:t>Nila</a:t>
            </a:r>
            <a:r>
              <a:rPr lang="en-US" sz="2000" dirty="0">
                <a:solidFill>
                  <a:srgbClr val="FF0000"/>
                </a:solidFill>
              </a:rPr>
              <a:t> (WNF)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4253A552-921F-B5ED-ED8F-BBD1D85C01DE}"/>
              </a:ext>
            </a:extLst>
          </p:cNvPr>
          <p:cNvPicPr>
            <a:picLocks noChangeAspect="1"/>
          </p:cNvPicPr>
          <p:nvPr/>
        </p:nvPicPr>
        <p:blipFill>
          <a:blip r:embed="rId2"/>
          <a:stretch>
            <a:fillRect/>
          </a:stretch>
        </p:blipFill>
        <p:spPr>
          <a:xfrm>
            <a:off x="69669" y="704759"/>
            <a:ext cx="12052662" cy="2125442"/>
          </a:xfrm>
          <a:prstGeom prst="rect">
            <a:avLst/>
          </a:prstGeom>
        </p:spPr>
      </p:pic>
      <p:pic>
        <p:nvPicPr>
          <p:cNvPr id="9" name="Picture 8">
            <a:extLst>
              <a:ext uri="{FF2B5EF4-FFF2-40B4-BE49-F238E27FC236}">
                <a16:creationId xmlns:a16="http://schemas.microsoft.com/office/drawing/2014/main" id="{44B1786C-0780-1CB0-77B1-7443F4B2A731}"/>
              </a:ext>
            </a:extLst>
          </p:cNvPr>
          <p:cNvPicPr>
            <a:picLocks noChangeAspect="1"/>
          </p:cNvPicPr>
          <p:nvPr/>
        </p:nvPicPr>
        <p:blipFill>
          <a:blip r:embed="rId3"/>
          <a:stretch>
            <a:fillRect/>
          </a:stretch>
        </p:blipFill>
        <p:spPr>
          <a:xfrm>
            <a:off x="6548227" y="2431842"/>
            <a:ext cx="5655921" cy="3923211"/>
          </a:xfrm>
          <a:prstGeom prst="rect">
            <a:avLst/>
          </a:prstGeom>
        </p:spPr>
      </p:pic>
      <p:grpSp>
        <p:nvGrpSpPr>
          <p:cNvPr id="10" name="Group 9">
            <a:extLst>
              <a:ext uri="{FF2B5EF4-FFF2-40B4-BE49-F238E27FC236}">
                <a16:creationId xmlns:a16="http://schemas.microsoft.com/office/drawing/2014/main" id="{2C7FBE37-4DB0-D943-2C19-96FB930C8ED1}"/>
              </a:ext>
            </a:extLst>
          </p:cNvPr>
          <p:cNvGrpSpPr/>
          <p:nvPr/>
        </p:nvGrpSpPr>
        <p:grpSpPr>
          <a:xfrm>
            <a:off x="100148" y="3968733"/>
            <a:ext cx="6495646" cy="2480679"/>
            <a:chOff x="65020" y="4589981"/>
            <a:chExt cx="6513853" cy="2480679"/>
          </a:xfrm>
        </p:grpSpPr>
        <p:sp>
          <p:nvSpPr>
            <p:cNvPr id="13" name="TextBox 12">
              <a:extLst>
                <a:ext uri="{FF2B5EF4-FFF2-40B4-BE49-F238E27FC236}">
                  <a16:creationId xmlns:a16="http://schemas.microsoft.com/office/drawing/2014/main" id="{FDDD37F7-8B92-19CE-7913-75AC3042BF7F}"/>
                </a:ext>
              </a:extLst>
            </p:cNvPr>
            <p:cNvSpPr txBox="1"/>
            <p:nvPr/>
          </p:nvSpPr>
          <p:spPr>
            <a:xfrm>
              <a:off x="65020" y="4589981"/>
              <a:ext cx="6513853" cy="2480679"/>
            </a:xfrm>
            <a:prstGeom prst="rect">
              <a:avLst/>
            </a:prstGeom>
            <a:noFill/>
          </p:spPr>
          <p:txBody>
            <a:bodyPr wrap="square" rtlCol="0">
              <a:spAutoFit/>
            </a:bodyPr>
            <a:lstStyle/>
            <a:p>
              <a:pPr lvl="1">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18. </a:t>
              </a:r>
              <a:r>
                <a:rPr lang="en-US" sz="1600" i="1" dirty="0" err="1">
                  <a:solidFill>
                    <a:srgbClr val="0070C0"/>
                  </a:solidFill>
                  <a:cs typeface="Arial" panose="020B0604020202020204" pitchFamily="34" charset="0"/>
                </a:rPr>
                <a:t>Trendovi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rizika</a:t>
              </a:r>
              <a:r>
                <a:rPr lang="en-US" sz="1600" i="1" dirty="0">
                  <a:solidFill>
                    <a:srgbClr val="0070C0"/>
                  </a:solidFill>
                  <a:cs typeface="Arial" panose="020B0604020202020204" pitchFamily="34" charset="0"/>
                </a:rPr>
                <a:t> od </a:t>
              </a:r>
              <a:r>
                <a:rPr lang="en-US" sz="1600" i="1" dirty="0" err="1">
                  <a:solidFill>
                    <a:srgbClr val="0070C0"/>
                  </a:solidFill>
                  <a:cs typeface="Arial" panose="020B0604020202020204" pitchFamily="34" charset="0"/>
                </a:rPr>
                <a:t>virusa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Zapadnog</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Nila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prema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različitim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scenarijima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a:solidFill>
                    <a:srgbClr val="0070C0"/>
                  </a:solidFill>
                  <a:cs typeface="Arial" panose="020B0604020202020204" pitchFamily="34" charset="0"/>
                </a:rPr>
                <a:t>. </a:t>
              </a:r>
            </a:p>
            <a:p>
              <a:pPr rtl="0"/>
              <a:endParaRPr lang="en-GB" sz="1400" dirty="0">
                <a:solidFill>
                  <a:srgbClr val="2E2E2E"/>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lvl="0"/>
              <a:endParaRPr lang="hu-HU" sz="1200" dirty="0">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2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2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r>
                <a:rPr lang="en-GB"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en-GB"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://doi.org/10.1016/j.onehlt.2023.100509</a:t>
              </a:r>
              <a:r>
                <a:rPr lang="en-GB" sz="1000" dirty="0">
                  <a:solidFill>
                    <a:prstClr val="black"/>
                  </a:solidFill>
                  <a:cs typeface="Arial" panose="020B0604020202020204" pitchFamily="34" charset="0"/>
                </a:rPr>
                <a:t>   </a:t>
              </a:r>
            </a:p>
          </p:txBody>
        </p:sp>
        <p:pic>
          <p:nvPicPr>
            <p:cNvPr id="14" name="Picture 13">
              <a:extLst>
                <a:ext uri="{FF2B5EF4-FFF2-40B4-BE49-F238E27FC236}">
                  <a16:creationId xmlns:a16="http://schemas.microsoft.com/office/drawing/2014/main" id="{31047F4A-3051-94C9-284D-6DB8BF320A4D}"/>
                </a:ext>
              </a:extLst>
            </p:cNvPr>
            <p:cNvPicPr>
              <a:picLocks noChangeAspect="1"/>
            </p:cNvPicPr>
            <p:nvPr/>
          </p:nvPicPr>
          <p:blipFill>
            <a:blip r:embed="rId5"/>
            <a:stretch>
              <a:fillRect/>
            </a:stretch>
          </p:blipFill>
          <p:spPr>
            <a:xfrm>
              <a:off x="65020" y="5588351"/>
              <a:ext cx="6466410" cy="883693"/>
            </a:xfrm>
            <a:prstGeom prst="rect">
              <a:avLst/>
            </a:prstGeom>
          </p:spPr>
        </p:pic>
      </p:grpSp>
      <p:sp>
        <p:nvSpPr>
          <p:cNvPr id="11" name="TextBox 10">
            <a:extLst>
              <a:ext uri="{FF2B5EF4-FFF2-40B4-BE49-F238E27FC236}">
                <a16:creationId xmlns:a16="http://schemas.microsoft.com/office/drawing/2014/main" id="{2D6E38D2-9FD0-31DC-2625-081E67D1DE22}"/>
              </a:ext>
            </a:extLst>
          </p:cNvPr>
          <p:cNvSpPr txBox="1"/>
          <p:nvPr/>
        </p:nvSpPr>
        <p:spPr>
          <a:xfrm>
            <a:off x="147587" y="396982"/>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4885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sr" sz="2000" dirty="0">
                <a:solidFill>
                  <a:srgbClr val="FF0000"/>
                </a:solidFill>
              </a:rPr>
              <a:t>Žuta groznica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CE668A98-7444-3729-1E82-189D48F830CB}"/>
              </a:ext>
            </a:extLst>
          </p:cNvPr>
          <p:cNvPicPr>
            <a:picLocks noChangeAspect="1"/>
          </p:cNvPicPr>
          <p:nvPr/>
        </p:nvPicPr>
        <p:blipFill>
          <a:blip r:embed="rId2"/>
          <a:stretch>
            <a:fillRect/>
          </a:stretch>
        </p:blipFill>
        <p:spPr>
          <a:xfrm>
            <a:off x="69669" y="1126384"/>
            <a:ext cx="12052662" cy="1350717"/>
          </a:xfrm>
          <a:prstGeom prst="rect">
            <a:avLst/>
          </a:prstGeom>
        </p:spPr>
      </p:pic>
      <p:grpSp>
        <p:nvGrpSpPr>
          <p:cNvPr id="11" name="Group 10">
            <a:extLst>
              <a:ext uri="{FF2B5EF4-FFF2-40B4-BE49-F238E27FC236}">
                <a16:creationId xmlns:a16="http://schemas.microsoft.com/office/drawing/2014/main" id="{D492AEB7-8C11-AE41-FBE0-DF507A36EA23}"/>
              </a:ext>
            </a:extLst>
          </p:cNvPr>
          <p:cNvGrpSpPr/>
          <p:nvPr/>
        </p:nvGrpSpPr>
        <p:grpSpPr>
          <a:xfrm>
            <a:off x="5223268" y="2477101"/>
            <a:ext cx="6916022" cy="3714692"/>
            <a:chOff x="5095525" y="2848072"/>
            <a:chExt cx="7026806" cy="3343721"/>
          </a:xfrm>
        </p:grpSpPr>
        <p:pic>
          <p:nvPicPr>
            <p:cNvPr id="12" name="Picture 11">
              <a:extLst>
                <a:ext uri="{FF2B5EF4-FFF2-40B4-BE49-F238E27FC236}">
                  <a16:creationId xmlns:a16="http://schemas.microsoft.com/office/drawing/2014/main" id="{94B8553E-DF1F-A8F1-04E2-B1FCEA68AB3E}"/>
                </a:ext>
              </a:extLst>
            </p:cNvPr>
            <p:cNvPicPr>
              <a:picLocks noChangeAspect="1"/>
            </p:cNvPicPr>
            <p:nvPr/>
          </p:nvPicPr>
          <p:blipFill>
            <a:blip r:embed="rId3"/>
            <a:stretch>
              <a:fillRect/>
            </a:stretch>
          </p:blipFill>
          <p:spPr>
            <a:xfrm>
              <a:off x="5095525" y="2848072"/>
              <a:ext cx="7026806" cy="3343721"/>
            </a:xfrm>
            <a:prstGeom prst="rect">
              <a:avLst/>
            </a:prstGeom>
          </p:spPr>
        </p:pic>
        <p:sp>
          <p:nvSpPr>
            <p:cNvPr id="15" name="Rectangle 14">
              <a:extLst>
                <a:ext uri="{FF2B5EF4-FFF2-40B4-BE49-F238E27FC236}">
                  <a16:creationId xmlns:a16="http://schemas.microsoft.com/office/drawing/2014/main" id="{675BA1F3-DB3E-8632-6D89-18B53B03BBCD}"/>
                </a:ext>
              </a:extLst>
            </p:cNvPr>
            <p:cNvSpPr/>
            <p:nvPr/>
          </p:nvSpPr>
          <p:spPr>
            <a:xfrm>
              <a:off x="5207726" y="5651863"/>
              <a:ext cx="209005" cy="387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6" name="TextBox 15">
            <a:extLst>
              <a:ext uri="{FF2B5EF4-FFF2-40B4-BE49-F238E27FC236}">
                <a16:creationId xmlns:a16="http://schemas.microsoft.com/office/drawing/2014/main" id="{15511F92-0604-DFC6-ED16-D9E90298F511}"/>
              </a:ext>
            </a:extLst>
          </p:cNvPr>
          <p:cNvSpPr txBox="1"/>
          <p:nvPr/>
        </p:nvSpPr>
        <p:spPr>
          <a:xfrm>
            <a:off x="275330" y="2636975"/>
            <a:ext cx="4980451" cy="3868751"/>
          </a:xfrm>
          <a:prstGeom prst="rect">
            <a:avLst/>
          </a:prstGeom>
          <a:noFill/>
        </p:spPr>
        <p:txBody>
          <a:bodyPr wrap="square" rtlCol="0">
            <a:spAutoFit/>
          </a:bodyPr>
          <a:lstStyle/>
          <a:p>
            <a:pPr lvl="2"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19. </a:t>
            </a:r>
            <a:r>
              <a:rPr lang="en-US" sz="1600" i="1" dirty="0" err="1">
                <a:solidFill>
                  <a:srgbClr val="0070C0"/>
                </a:solidFill>
                <a:cs typeface="Arial" panose="020B0604020202020204" pitchFamily="34" charset="0"/>
              </a:rPr>
              <a:t>Proširenje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granica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invazije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Aedes</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aegypti</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Evropi</a:t>
            </a:r>
            <a:r>
              <a:rPr lang="en-US" sz="1600" i="1" dirty="0">
                <a:solidFill>
                  <a:srgbClr val="0070C0"/>
                </a:solidFill>
                <a:cs typeface="Arial" panose="020B0604020202020204" pitchFamily="34" charset="0"/>
              </a:rPr>
              <a:t> od 1950. do 2050. </a:t>
            </a:r>
            <a:r>
              <a:rPr lang="en-US" sz="1600" i="1" dirty="0" err="1">
                <a:solidFill>
                  <a:srgbClr val="0070C0"/>
                </a:solidFill>
                <a:cs typeface="Arial" panose="020B0604020202020204" pitchFamily="34" charset="0"/>
              </a:rPr>
              <a:t>prema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modelu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a:solidFill>
                  <a:srgbClr val="0070C0"/>
                </a:solidFill>
                <a:cs typeface="Arial" panose="020B0604020202020204" pitchFamily="34" charset="0"/>
              </a:rPr>
              <a:t> RCP 8.5 (</a:t>
            </a:r>
            <a:r>
              <a:rPr lang="en-US" sz="1600" i="1" dirty="0" err="1">
                <a:solidFill>
                  <a:srgbClr val="0070C0"/>
                </a:solidFill>
                <a:cs typeface="Arial" panose="020B0604020202020204" pitchFamily="34" charset="0"/>
              </a:rPr>
              <a:t>visoke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emisije</a:t>
            </a:r>
            <a:r>
              <a:rPr lang="en-US" sz="1600" i="1" dirty="0">
                <a:solidFill>
                  <a:srgbClr val="0070C0"/>
                </a:solidFill>
                <a:cs typeface="Arial" panose="020B0604020202020204" pitchFamily="34" charset="0"/>
              </a:rPr>
              <a:t> CO</a:t>
            </a:r>
            <a:r>
              <a:rPr lang="sr" sz="1600" i="1" baseline="-25000" dirty="0">
                <a:solidFill>
                  <a:srgbClr val="0070C0"/>
                </a:solidFill>
                <a:cs typeface="Arial" panose="020B0604020202020204" pitchFamily="34" charset="0"/>
              </a:rPr>
              <a:t>2</a:t>
            </a:r>
            <a:r>
              <a:rPr lang="sr" sz="1600" i="1" dirty="0">
                <a:solidFill>
                  <a:srgbClr val="0070C0"/>
                </a:solidFill>
                <a:cs typeface="Arial" panose="020B0604020202020204" pitchFamily="34" charset="0"/>
              </a:rPr>
              <a:t> ).</a:t>
            </a:r>
          </a:p>
          <a:p>
            <a:pPr rtl="0"/>
            <a:endParaRPr lang="hu-HU" sz="1400" b="1" dirty="0" smtClean="0">
              <a:solidFill>
                <a:schemeClr val="tx1">
                  <a:lumMod val="50000"/>
                  <a:lumOff val="50000"/>
                </a:schemeClr>
              </a:solidFill>
              <a:cs typeface="Arial" panose="020B0604020202020204" pitchFamily="34" charset="0"/>
            </a:endParaRPr>
          </a:p>
          <a:p>
            <a:r>
              <a:rPr lang="sr" sz="1600" dirty="0" smtClean="0">
                <a:cs typeface="Arial" panose="020B0604020202020204" pitchFamily="34" charset="0"/>
              </a:rPr>
              <a:t>„</a:t>
            </a:r>
            <a:r>
              <a:rPr lang="en-US" sz="1600" dirty="0" err="1">
                <a:cs typeface="Arial" panose="020B0604020202020204" pitchFamily="34" charset="0"/>
              </a:rPr>
              <a:t>Očekuje</a:t>
            </a:r>
            <a:r>
              <a:rPr lang="en-US" sz="1600" dirty="0">
                <a:cs typeface="Arial" panose="020B0604020202020204" pitchFamily="34" charset="0"/>
              </a:rPr>
              <a:t> se da </a:t>
            </a:r>
            <a:r>
              <a:rPr lang="en-US" sz="1600" dirty="0" err="1">
                <a:cs typeface="Arial" panose="020B0604020202020204" pitchFamily="34" charset="0"/>
              </a:rPr>
              <a:t>će</a:t>
            </a:r>
            <a:r>
              <a:rPr lang="en-US" sz="1600" dirty="0">
                <a:cs typeface="Arial" panose="020B0604020202020204" pitchFamily="34" charset="0"/>
              </a:rPr>
              <a:t> u </a:t>
            </a:r>
            <a:r>
              <a:rPr lang="en-US" sz="1600" dirty="0" err="1">
                <a:cs typeface="Arial" panose="020B0604020202020204" pitchFamily="34" charset="0"/>
              </a:rPr>
              <a:t>Evropi</a:t>
            </a:r>
            <a:r>
              <a:rPr lang="en-US" sz="1600" dirty="0">
                <a:cs typeface="Arial" panose="020B0604020202020204" pitchFamily="34" charset="0"/>
              </a:rPr>
              <a:t> </a:t>
            </a:r>
            <a:r>
              <a:rPr lang="en-US" sz="1600" dirty="0" err="1">
                <a:cs typeface="Arial" panose="020B0604020202020204" pitchFamily="34" charset="0"/>
              </a:rPr>
              <a:t>postojati</a:t>
            </a:r>
            <a:r>
              <a:rPr lang="en-US" sz="1600" dirty="0">
                <a:cs typeface="Arial" panose="020B0604020202020204" pitchFamily="34" charset="0"/>
              </a:rPr>
              <a:t> </a:t>
            </a:r>
            <a:r>
              <a:rPr lang="en-US" sz="1600" dirty="0" err="1">
                <a:cs typeface="Arial" panose="020B0604020202020204" pitchFamily="34" charset="0"/>
              </a:rPr>
              <a:t>izolovane</a:t>
            </a:r>
            <a:r>
              <a:rPr lang="en-US" sz="1600" dirty="0">
                <a:cs typeface="Arial" panose="020B0604020202020204" pitchFamily="34" charset="0"/>
              </a:rPr>
              <a:t> </a:t>
            </a:r>
            <a:r>
              <a:rPr lang="en-US" sz="1600" dirty="0" err="1">
                <a:cs typeface="Arial" panose="020B0604020202020204" pitchFamily="34" charset="0"/>
              </a:rPr>
              <a:t>oblasti</a:t>
            </a:r>
            <a:r>
              <a:rPr lang="en-US" sz="1600" dirty="0">
                <a:cs typeface="Arial" panose="020B0604020202020204" pitchFamily="34" charset="0"/>
              </a:rPr>
              <a:t> </a:t>
            </a:r>
            <a:r>
              <a:rPr lang="en-US" sz="1600" dirty="0" err="1">
                <a:cs typeface="Arial" panose="020B0604020202020204" pitchFamily="34" charset="0"/>
              </a:rPr>
              <a:t>održive</a:t>
            </a:r>
            <a:r>
              <a:rPr lang="en-US" sz="1600" dirty="0">
                <a:cs typeface="Arial" panose="020B0604020202020204" pitchFamily="34" charset="0"/>
              </a:rPr>
              <a:t> </a:t>
            </a:r>
            <a:r>
              <a:rPr lang="en-US" sz="1600" dirty="0" err="1">
                <a:cs typeface="Arial" panose="020B0604020202020204" pitchFamily="34" charset="0"/>
              </a:rPr>
              <a:t>podobnosti</a:t>
            </a:r>
            <a:r>
              <a:rPr lang="en-US" sz="1600" dirty="0">
                <a:cs typeface="Arial" panose="020B0604020202020204" pitchFamily="34" charset="0"/>
              </a:rPr>
              <a:t> </a:t>
            </a:r>
            <a:r>
              <a:rPr lang="en-US" sz="1600" dirty="0" err="1">
                <a:cs typeface="Arial" panose="020B0604020202020204" pitchFamily="34" charset="0"/>
              </a:rPr>
              <a:t>za</a:t>
            </a:r>
            <a:r>
              <a:rPr lang="en-US" sz="1600" dirty="0">
                <a:cs typeface="Arial" panose="020B0604020202020204" pitchFamily="34" charset="0"/>
              </a:rPr>
              <a:t> Ae. </a:t>
            </a:r>
            <a:r>
              <a:rPr lang="en-US" sz="1600" dirty="0" err="1">
                <a:cs typeface="Arial" panose="020B0604020202020204" pitchFamily="34" charset="0"/>
              </a:rPr>
              <a:t>aegipti</a:t>
            </a:r>
            <a:r>
              <a:rPr lang="en-US" sz="1600" dirty="0">
                <a:cs typeface="Arial" panose="020B0604020202020204" pitchFamily="34" charset="0"/>
              </a:rPr>
              <a:t> u </a:t>
            </a:r>
            <a:r>
              <a:rPr lang="en-US" sz="1600" dirty="0" err="1">
                <a:cs typeface="Arial" panose="020B0604020202020204" pitchFamily="34" charset="0"/>
              </a:rPr>
              <a:t>Španiji</a:t>
            </a:r>
            <a:r>
              <a:rPr lang="en-US" sz="1600" dirty="0">
                <a:cs typeface="Arial" panose="020B0604020202020204" pitchFamily="34" charset="0"/>
              </a:rPr>
              <a:t>, </a:t>
            </a:r>
            <a:r>
              <a:rPr lang="en-US" sz="1600" dirty="0" err="1">
                <a:cs typeface="Arial" panose="020B0604020202020204" pitchFamily="34" charset="0"/>
              </a:rPr>
              <a:t>Portugaliji</a:t>
            </a:r>
            <a:r>
              <a:rPr lang="en-US" sz="1600" dirty="0">
                <a:cs typeface="Arial" panose="020B0604020202020204" pitchFamily="34" charset="0"/>
              </a:rPr>
              <a:t>, </a:t>
            </a:r>
            <a:r>
              <a:rPr lang="en-US" sz="1600" dirty="0" err="1">
                <a:cs typeface="Arial" panose="020B0604020202020204" pitchFamily="34" charset="0"/>
              </a:rPr>
              <a:t>Grčkoj</a:t>
            </a:r>
            <a:r>
              <a:rPr lang="en-US" sz="1600" dirty="0">
                <a:cs typeface="Arial" panose="020B0604020202020204" pitchFamily="34" charset="0"/>
              </a:rPr>
              <a:t> </a:t>
            </a:r>
            <a:r>
              <a:rPr lang="en-US" sz="1600" dirty="0" err="1">
                <a:cs typeface="Arial" panose="020B0604020202020204" pitchFamily="34" charset="0"/>
              </a:rPr>
              <a:t>i</a:t>
            </a:r>
            <a:r>
              <a:rPr lang="en-US" sz="1600" dirty="0">
                <a:cs typeface="Arial" panose="020B0604020202020204" pitchFamily="34" charset="0"/>
              </a:rPr>
              <a:t> </a:t>
            </a:r>
            <a:r>
              <a:rPr lang="en-US" sz="1600" dirty="0" err="1">
                <a:cs typeface="Arial" panose="020B0604020202020204" pitchFamily="34" charset="0"/>
              </a:rPr>
              <a:t>Turskoj</a:t>
            </a:r>
            <a:r>
              <a:rPr lang="en-US" sz="1600" dirty="0">
                <a:cs typeface="Arial" panose="020B0604020202020204" pitchFamily="34" charset="0"/>
              </a:rPr>
              <a:t> do 2030.</a:t>
            </a:r>
            <a:endParaRPr lang="sr" sz="1600" dirty="0">
              <a:cs typeface="Arial" panose="020B0604020202020204" pitchFamily="34" charset="0"/>
            </a:endParaRPr>
          </a:p>
          <a:p>
            <a:pPr rtl="0"/>
            <a:endParaRPr lang="en-GB" sz="900" b="1"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r>
              <a:rPr lang="sr" sz="1600" dirty="0">
                <a:cs typeface="Arial" panose="020B0604020202020204" pitchFamily="34" charset="0"/>
              </a:rPr>
              <a:t>„</a:t>
            </a:r>
            <a:r>
              <a:rPr lang="en-US" sz="1600" dirty="0">
                <a:cs typeface="Arial" panose="020B0604020202020204" pitchFamily="34" charset="0"/>
              </a:rPr>
              <a:t>U 2030. </a:t>
            </a:r>
            <a:r>
              <a:rPr lang="en-US" sz="1600" dirty="0" err="1">
                <a:cs typeface="Arial" panose="020B0604020202020204" pitchFamily="34" charset="0"/>
              </a:rPr>
              <a:t>klimatski</a:t>
            </a:r>
            <a:r>
              <a:rPr lang="en-US" sz="1600" dirty="0">
                <a:cs typeface="Arial" panose="020B0604020202020204" pitchFamily="34" charset="0"/>
              </a:rPr>
              <a:t> </a:t>
            </a:r>
            <a:r>
              <a:rPr lang="en-US" sz="1600" dirty="0" err="1">
                <a:cs typeface="Arial" panose="020B0604020202020204" pitchFamily="34" charset="0"/>
              </a:rPr>
              <a:t>uslovi</a:t>
            </a:r>
            <a:r>
              <a:rPr lang="en-US" sz="1600" dirty="0">
                <a:cs typeface="Arial" panose="020B0604020202020204" pitchFamily="34" charset="0"/>
              </a:rPr>
              <a:t> u </a:t>
            </a:r>
            <a:r>
              <a:rPr lang="en-US" sz="1600" dirty="0" err="1">
                <a:cs typeface="Arial" panose="020B0604020202020204" pitchFamily="34" charset="0"/>
              </a:rPr>
              <a:t>južnoj</a:t>
            </a:r>
            <a:r>
              <a:rPr lang="en-US" sz="1600" dirty="0">
                <a:cs typeface="Arial" panose="020B0604020202020204" pitchFamily="34" charset="0"/>
              </a:rPr>
              <a:t> </a:t>
            </a:r>
            <a:r>
              <a:rPr lang="en-US" sz="1600" dirty="0" err="1">
                <a:cs typeface="Arial" panose="020B0604020202020204" pitchFamily="34" charset="0"/>
              </a:rPr>
              <a:t>Španiji</a:t>
            </a:r>
            <a:r>
              <a:rPr lang="en-US" sz="1600" dirty="0">
                <a:cs typeface="Arial" panose="020B0604020202020204" pitchFamily="34" charset="0"/>
              </a:rPr>
              <a:t> </a:t>
            </a:r>
            <a:r>
              <a:rPr lang="en-US" sz="1600" dirty="0" err="1">
                <a:cs typeface="Arial" panose="020B0604020202020204" pitchFamily="34" charset="0"/>
              </a:rPr>
              <a:t>biće</a:t>
            </a:r>
            <a:r>
              <a:rPr lang="en-US" sz="1600" dirty="0">
                <a:cs typeface="Arial" panose="020B0604020202020204" pitchFamily="34" charset="0"/>
              </a:rPr>
              <a:t> </a:t>
            </a:r>
            <a:r>
              <a:rPr lang="en-US" sz="1600" dirty="0" err="1">
                <a:cs typeface="Arial" panose="020B0604020202020204" pitchFamily="34" charset="0"/>
              </a:rPr>
              <a:t>povoljni</a:t>
            </a:r>
            <a:r>
              <a:rPr lang="en-US" sz="1600" dirty="0">
                <a:cs typeface="Arial" panose="020B0604020202020204" pitchFamily="34" charset="0"/>
              </a:rPr>
              <a:t> </a:t>
            </a:r>
            <a:r>
              <a:rPr lang="en-US" sz="1600" dirty="0" err="1">
                <a:cs typeface="Arial" panose="020B0604020202020204" pitchFamily="34" charset="0"/>
              </a:rPr>
              <a:t>za</a:t>
            </a:r>
            <a:r>
              <a:rPr lang="en-US" sz="1600" dirty="0">
                <a:cs typeface="Arial" panose="020B0604020202020204" pitchFamily="34" charset="0"/>
              </a:rPr>
              <a:t> </a:t>
            </a:r>
            <a:r>
              <a:rPr lang="en-US" sz="1600" dirty="0" err="1">
                <a:cs typeface="Arial" panose="020B0604020202020204" pitchFamily="34" charset="0"/>
              </a:rPr>
              <a:t>stvaranje</a:t>
            </a:r>
            <a:r>
              <a:rPr lang="en-US" sz="1600" dirty="0">
                <a:cs typeface="Arial" panose="020B0604020202020204" pitchFamily="34" charset="0"/>
              </a:rPr>
              <a:t> </a:t>
            </a:r>
            <a:r>
              <a:rPr lang="en-US" sz="1600" dirty="0" err="1">
                <a:cs typeface="Arial" panose="020B0604020202020204" pitchFamily="34" charset="0"/>
              </a:rPr>
              <a:t>komarca</a:t>
            </a:r>
            <a:r>
              <a:rPr lang="en-US" sz="1600" dirty="0">
                <a:cs typeface="Arial" panose="020B0604020202020204" pitchFamily="34" charset="0"/>
              </a:rPr>
              <a:t> </a:t>
            </a:r>
            <a:r>
              <a:rPr lang="en-US" sz="1600" dirty="0" err="1">
                <a:cs typeface="Arial" panose="020B0604020202020204" pitchFamily="34" charset="0"/>
              </a:rPr>
              <a:t>žute</a:t>
            </a:r>
            <a:r>
              <a:rPr lang="en-US" sz="1600" dirty="0">
                <a:cs typeface="Arial" panose="020B0604020202020204" pitchFamily="34" charset="0"/>
              </a:rPr>
              <a:t> </a:t>
            </a:r>
            <a:r>
              <a:rPr lang="en-US" sz="1600" dirty="0" err="1">
                <a:cs typeface="Arial" panose="020B0604020202020204" pitchFamily="34" charset="0"/>
              </a:rPr>
              <a:t>groznice</a:t>
            </a:r>
            <a:r>
              <a:rPr lang="en-US" sz="1600" dirty="0">
                <a:cs typeface="Arial" panose="020B0604020202020204" pitchFamily="34" charset="0"/>
              </a:rPr>
              <a:t>. </a:t>
            </a:r>
          </a:p>
          <a:p>
            <a:pPr rtl="0"/>
            <a:endParaRPr lang="en-GB" sz="800" dirty="0">
              <a:solidFill>
                <a:schemeClr val="tx1">
                  <a:lumMod val="50000"/>
                  <a:lumOff val="50000"/>
                </a:schemeClr>
              </a:solidFill>
              <a:cs typeface="Arial" panose="020B0604020202020204" pitchFamily="34" charset="0"/>
            </a:endParaRPr>
          </a:p>
          <a:p>
            <a:pPr lvl="0"/>
            <a:endParaRPr lang="hu-HU" sz="5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r>
              <a:rPr lang="fr-FR" sz="1000" dirty="0">
                <a:solidFill>
                  <a:prstClr val="black"/>
                </a:solidFill>
                <a:cs typeface="Arial" panose="020B0604020202020204" pitchFamily="34" charset="0"/>
                <a:hlinkClick r:id="rId5">
                  <a:extLst>
                    <a:ext uri="{A12FA001-AC4F-418D-AE19-62706E023703}">
                      <ahyp:hlinkClr xmlns:lc="http://schemas.openxmlformats.org/drawingml/2006/lockedCanvas" xmlns:ahyp="http://schemas.microsoft.com/office/drawing/2018/hyperlinkcolor" xmlns="" val="tx"/>
                    </a:ext>
                  </a:extLst>
                </a:hlinkClick>
              </a:rPr>
              <a:t>https</a:t>
            </a:r>
            <a:r>
              <a:rPr lang="fr-FR" sz="1000" dirty="0">
                <a:solidFill>
                  <a:prstClr val="black"/>
                </a:solidFill>
                <a:cs typeface="Arial" panose="020B0604020202020204" pitchFamily="34" charset="0"/>
                <a:hlinkClick r:id="rId5">
                  <a:extLst>
                    <a:ext uri="{A12FA001-AC4F-418D-AE19-62706E023703}">
                      <ahyp:hlinkClr xmlns:lc="http://schemas.openxmlformats.org/drawingml/2006/lockedCanvas" xmlns:ahyp="http://schemas.microsoft.com/office/drawing/2018/hyperlinkcolor" xmlns="" val="tx"/>
                    </a:ext>
                  </a:extLst>
                </a:hlinkClick>
              </a:rPr>
              <a:t>://doi.org/10.1038/s41467-020-16010-4</a:t>
            </a:r>
            <a:endParaRPr lang="fr-FR" sz="1000" dirty="0">
              <a:solidFill>
                <a:prstClr val="black"/>
              </a:solidFill>
              <a:cs typeface="Arial" panose="020B0604020202020204" pitchFamily="34" charset="0"/>
            </a:endParaRPr>
          </a:p>
          <a:p>
            <a:pPr lvl="0"/>
            <a:r>
              <a:rPr lang="en-GB"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en-GB"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://www.mosquitoalert.com/en/el-cambio-climatico-acelera-la-expansion-del-mosquito-de-la-fiebre-amarilla</a:t>
            </a:r>
            <a:r>
              <a:rPr lang="en-GB"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a:t>
            </a:r>
            <a:endParaRPr lang="en-IE" sz="1000" dirty="0">
              <a:solidFill>
                <a:prstClr val="black"/>
              </a:solidFill>
              <a:cs typeface="Arial" panose="020B0604020202020204" pitchFamily="34" charset="0"/>
            </a:endParaRPr>
          </a:p>
        </p:txBody>
      </p:sp>
      <p:sp>
        <p:nvSpPr>
          <p:cNvPr id="10" name="TextBox 9">
            <a:extLst>
              <a:ext uri="{FF2B5EF4-FFF2-40B4-BE49-F238E27FC236}">
                <a16:creationId xmlns:a16="http://schemas.microsoft.com/office/drawing/2014/main" id="{2D6E38D2-9FD0-31DC-2625-081E67D1DE22}"/>
              </a:ext>
            </a:extLst>
          </p:cNvPr>
          <p:cNvSpPr txBox="1"/>
          <p:nvPr/>
        </p:nvSpPr>
        <p:spPr>
          <a:xfrm>
            <a:off x="130628" y="818606"/>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1389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sr-Latn-RS" sz="2000" dirty="0">
                <a:solidFill>
                  <a:srgbClr val="FF0000"/>
                </a:solidFill>
              </a:rPr>
              <a:t>Zika</a:t>
            </a:r>
            <a:endParaRPr lang="sr"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4F6ABCDE-AD46-6053-F0A8-6905CAD03FD4}"/>
              </a:ext>
            </a:extLst>
          </p:cNvPr>
          <p:cNvPicPr>
            <a:picLocks noChangeAspect="1"/>
          </p:cNvPicPr>
          <p:nvPr/>
        </p:nvPicPr>
        <p:blipFill>
          <a:blip r:embed="rId2"/>
          <a:stretch>
            <a:fillRect/>
          </a:stretch>
        </p:blipFill>
        <p:spPr>
          <a:xfrm>
            <a:off x="69667" y="947543"/>
            <a:ext cx="12052663" cy="1342810"/>
          </a:xfrm>
          <a:prstGeom prst="rect">
            <a:avLst/>
          </a:prstGeom>
        </p:spPr>
      </p:pic>
      <p:pic>
        <p:nvPicPr>
          <p:cNvPr id="9" name="Picture 8">
            <a:extLst>
              <a:ext uri="{FF2B5EF4-FFF2-40B4-BE49-F238E27FC236}">
                <a16:creationId xmlns:a16="http://schemas.microsoft.com/office/drawing/2014/main" id="{A75DDB13-4CFE-88B3-92E4-6F947CD96DA8}"/>
              </a:ext>
            </a:extLst>
          </p:cNvPr>
          <p:cNvPicPr>
            <a:picLocks noChangeAspect="1"/>
          </p:cNvPicPr>
          <p:nvPr/>
        </p:nvPicPr>
        <p:blipFill>
          <a:blip r:embed="rId3"/>
          <a:stretch>
            <a:fillRect/>
          </a:stretch>
        </p:blipFill>
        <p:spPr>
          <a:xfrm>
            <a:off x="5768330" y="1950720"/>
            <a:ext cx="6368269" cy="4411898"/>
          </a:xfrm>
          <a:prstGeom prst="rect">
            <a:avLst/>
          </a:prstGeom>
        </p:spPr>
      </p:pic>
      <p:sp>
        <p:nvSpPr>
          <p:cNvPr id="10" name="TextBox 9">
            <a:extLst>
              <a:ext uri="{FF2B5EF4-FFF2-40B4-BE49-F238E27FC236}">
                <a16:creationId xmlns:a16="http://schemas.microsoft.com/office/drawing/2014/main" id="{978CDEB0-E45F-FA7F-2B1C-ECFF1281B442}"/>
              </a:ext>
            </a:extLst>
          </p:cNvPr>
          <p:cNvSpPr txBox="1"/>
          <p:nvPr/>
        </p:nvSpPr>
        <p:spPr>
          <a:xfrm>
            <a:off x="374928" y="3256078"/>
            <a:ext cx="5393402" cy="3127010"/>
          </a:xfrm>
          <a:prstGeom prst="rect">
            <a:avLst/>
          </a:prstGeom>
          <a:noFill/>
        </p:spPr>
        <p:txBody>
          <a:bodyPr wrap="square" rtlCol="0">
            <a:spAutoFit/>
          </a:bodyPr>
          <a:lstStyle/>
          <a:p>
            <a:pPr lvl="2">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20. </a:t>
            </a:r>
            <a:r>
              <a:rPr lang="en-US" sz="1600" i="1" dirty="0" err="1">
                <a:solidFill>
                  <a:srgbClr val="0070C0"/>
                </a:solidFill>
                <a:cs typeface="Arial" panose="020B0604020202020204" pitchFamily="34" charset="0"/>
              </a:rPr>
              <a:t>Regionalno</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povećanje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populacije</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riziku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bilo</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koju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transmisiju</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Zika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jedan</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ili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više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meseci</a:t>
            </a:r>
            <a:r>
              <a:rPr lang="en-US" sz="1600" i="1" dirty="0">
                <a:solidFill>
                  <a:srgbClr val="0070C0"/>
                </a:solidFill>
                <a:cs typeface="Arial" panose="020B0604020202020204" pitchFamily="34" charset="0"/>
              </a:rPr>
              <a:t>). </a:t>
            </a:r>
            <a:endParaRPr lang="hu-HU" sz="1600" i="1" dirty="0" smtClean="0">
              <a:solidFill>
                <a:srgbClr val="0070C0"/>
              </a:solidFill>
              <a:cs typeface="Arial" panose="020B0604020202020204" pitchFamily="34" charset="0"/>
            </a:endParaRPr>
          </a:p>
          <a:p>
            <a:pPr lvl="2"/>
            <a:endParaRPr lang="hu-HU" sz="1400" i="1" dirty="0">
              <a:solidFill>
                <a:srgbClr val="0070C0"/>
              </a:solidFill>
              <a:cs typeface="Arial" panose="020B0604020202020204" pitchFamily="34" charset="0"/>
            </a:endParaRPr>
          </a:p>
          <a:p>
            <a:pPr lvl="2" algn="just"/>
            <a:r>
              <a:rPr lang="en-US" sz="1400" dirty="0" err="1" smtClean="0">
                <a:cs typeface="Arial" panose="020B0604020202020204" pitchFamily="34" charset="0"/>
              </a:rPr>
              <a:t>Proporcionalni</a:t>
            </a:r>
            <a:r>
              <a:rPr lang="en-US" sz="1400" dirty="0" smtClean="0">
                <a:cs typeface="Arial" panose="020B0604020202020204" pitchFamily="34" charset="0"/>
              </a:rPr>
              <a:t> </a:t>
            </a:r>
            <a:r>
              <a:rPr lang="en-US" sz="1400" dirty="0" err="1">
                <a:cs typeface="Arial" panose="020B0604020202020204" pitchFamily="34" charset="0"/>
              </a:rPr>
              <a:t>crveni</a:t>
            </a:r>
            <a:r>
              <a:rPr lang="en-US" sz="1400" dirty="0">
                <a:cs typeface="Arial" panose="020B0604020202020204" pitchFamily="34" charset="0"/>
              </a:rPr>
              <a:t> </a:t>
            </a:r>
            <a:r>
              <a:rPr lang="en-US" sz="1400" dirty="0" err="1">
                <a:cs typeface="Arial" panose="020B0604020202020204" pitchFamily="34" charset="0"/>
              </a:rPr>
              <a:t>krugovi</a:t>
            </a:r>
            <a:r>
              <a:rPr lang="en-US" sz="1400" dirty="0">
                <a:cs typeface="Arial" panose="020B0604020202020204" pitchFamily="34" charset="0"/>
              </a:rPr>
              <a:t> </a:t>
            </a:r>
            <a:r>
              <a:rPr lang="en-US" sz="1400" dirty="0" err="1">
                <a:cs typeface="Arial" panose="020B0604020202020204" pitchFamily="34" charset="0"/>
              </a:rPr>
              <a:t>ilustruju</a:t>
            </a:r>
            <a:r>
              <a:rPr lang="en-US" sz="1400" dirty="0">
                <a:cs typeface="Arial" panose="020B0604020202020204" pitchFamily="34" charset="0"/>
              </a:rPr>
              <a:t> </a:t>
            </a:r>
            <a:r>
              <a:rPr lang="en-US" sz="1400" dirty="0" err="1">
                <a:cs typeface="Arial" panose="020B0604020202020204" pitchFamily="34" charset="0"/>
              </a:rPr>
              <a:t>regionalnu</a:t>
            </a:r>
            <a:r>
              <a:rPr lang="en-US" sz="1400" dirty="0">
                <a:cs typeface="Arial" panose="020B0604020202020204" pitchFamily="34" charset="0"/>
              </a:rPr>
              <a:t> </a:t>
            </a:r>
            <a:r>
              <a:rPr lang="en-US" sz="1400" dirty="0" err="1">
                <a:cs typeface="Arial" panose="020B0604020202020204" pitchFamily="34" charset="0"/>
              </a:rPr>
              <a:t>populaciju</a:t>
            </a:r>
            <a:r>
              <a:rPr lang="en-US" sz="1400" dirty="0">
                <a:cs typeface="Arial" panose="020B0604020202020204" pitchFamily="34" charset="0"/>
              </a:rPr>
              <a:t> (u </a:t>
            </a:r>
            <a:r>
              <a:rPr lang="en-US" sz="1400" dirty="0" err="1">
                <a:cs typeface="Arial" panose="020B0604020202020204" pitchFamily="34" charset="0"/>
              </a:rPr>
              <a:t>milionima</a:t>
            </a:r>
            <a:r>
              <a:rPr lang="en-US" sz="1400" dirty="0">
                <a:cs typeface="Arial" panose="020B0604020202020204" pitchFamily="34" charset="0"/>
              </a:rPr>
              <a:t>) u </a:t>
            </a:r>
            <a:r>
              <a:rPr lang="en-US" sz="1400" dirty="0" err="1">
                <a:cs typeface="Arial" panose="020B0604020202020204" pitchFamily="34" charset="0"/>
              </a:rPr>
              <a:t>riziku</a:t>
            </a:r>
            <a:r>
              <a:rPr lang="en-US" sz="1400" dirty="0">
                <a:cs typeface="Arial" panose="020B0604020202020204" pitchFamily="34" charset="0"/>
              </a:rPr>
              <a:t> </a:t>
            </a:r>
            <a:r>
              <a:rPr lang="en-US" sz="1400" dirty="0" err="1">
                <a:cs typeface="Arial" panose="020B0604020202020204" pitchFamily="34" charset="0"/>
              </a:rPr>
              <a:t>prema</a:t>
            </a:r>
            <a:r>
              <a:rPr lang="en-US" sz="1400" dirty="0">
                <a:cs typeface="Arial" panose="020B0604020202020204" pitchFamily="34" charset="0"/>
              </a:rPr>
              <a:t> (a) </a:t>
            </a:r>
            <a:r>
              <a:rPr lang="en-US" sz="1400" dirty="0" err="1">
                <a:cs typeface="Arial" panose="020B0604020202020204" pitchFamily="34" charset="0"/>
              </a:rPr>
              <a:t>umerenim</a:t>
            </a:r>
            <a:r>
              <a:rPr lang="en-US" sz="1400" dirty="0">
                <a:cs typeface="Arial" panose="020B0604020202020204" pitchFamily="34" charset="0"/>
              </a:rPr>
              <a:t> (RCP 4.5) </a:t>
            </a:r>
            <a:r>
              <a:rPr lang="en-US" sz="1400" dirty="0" err="1">
                <a:cs typeface="Arial" panose="020B0604020202020204" pitchFamily="34" charset="0"/>
              </a:rPr>
              <a:t>i</a:t>
            </a:r>
            <a:r>
              <a:rPr lang="en-US" sz="1400" dirty="0">
                <a:cs typeface="Arial" panose="020B0604020202020204" pitchFamily="34" charset="0"/>
              </a:rPr>
              <a:t> (b) </a:t>
            </a:r>
            <a:r>
              <a:rPr lang="en-US" sz="1400" dirty="0" err="1">
                <a:cs typeface="Arial" panose="020B0604020202020204" pitchFamily="34" charset="0"/>
              </a:rPr>
              <a:t>ekstremnim</a:t>
            </a:r>
            <a:r>
              <a:rPr lang="en-US" sz="1400" dirty="0">
                <a:cs typeface="Arial" panose="020B0604020202020204" pitchFamily="34" charset="0"/>
              </a:rPr>
              <a:t> (RCP 8.5) </a:t>
            </a:r>
            <a:r>
              <a:rPr lang="en-US" sz="1400" dirty="0" err="1">
                <a:cs typeface="Arial" panose="020B0604020202020204" pitchFamily="34" charset="0"/>
              </a:rPr>
              <a:t>modelima</a:t>
            </a:r>
            <a:r>
              <a:rPr lang="en-US" sz="1400" dirty="0">
                <a:cs typeface="Arial" panose="020B0604020202020204" pitchFamily="34" charset="0"/>
              </a:rPr>
              <a:t> </a:t>
            </a:r>
            <a:r>
              <a:rPr lang="en-US" sz="1400" dirty="0" err="1">
                <a:cs typeface="Arial" panose="020B0604020202020204" pitchFamily="34" charset="0"/>
              </a:rPr>
              <a:t>klimatskih</a:t>
            </a:r>
            <a:r>
              <a:rPr lang="en-US" sz="1400" dirty="0">
                <a:cs typeface="Arial" panose="020B0604020202020204" pitchFamily="34" charset="0"/>
              </a:rPr>
              <a:t> </a:t>
            </a:r>
            <a:r>
              <a:rPr lang="en-US" sz="1400" dirty="0" err="1">
                <a:cs typeface="Arial" panose="020B0604020202020204" pitchFamily="34" charset="0"/>
              </a:rPr>
              <a:t>promena</a:t>
            </a:r>
            <a:r>
              <a:rPr lang="en-US" sz="1400" dirty="0">
                <a:cs typeface="Arial" panose="020B0604020202020204" pitchFamily="34" charset="0"/>
              </a:rPr>
              <a:t>.</a:t>
            </a:r>
          </a:p>
          <a:p>
            <a:pPr rtl="0"/>
            <a:endParaRPr lang="en-GB" sz="1400" dirty="0">
              <a:cs typeface="Arial" panose="020B0604020202020204" pitchFamily="34" charset="0"/>
            </a:endParaRPr>
          </a:p>
          <a:p>
            <a:pPr rtl="0"/>
            <a:endParaRPr lang="hu-HU" sz="1400" dirty="0" smtClean="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lvl="0"/>
            <a:endParaRPr lang="hu-HU"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endParaRPr lang="hu-HU"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endParaRPr>
          </a:p>
          <a:p>
            <a:pPr lvl="0"/>
            <a:r>
              <a:rPr lang="en-GB"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en-GB"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://doi.org/10.1111/gcb.15384</a:t>
            </a:r>
            <a:r>
              <a:rPr lang="en-GB" sz="1000" dirty="0">
                <a:solidFill>
                  <a:prstClr val="black"/>
                </a:solidFill>
                <a:cs typeface="Arial" panose="020B0604020202020204" pitchFamily="34" charset="0"/>
              </a:rPr>
              <a:t> </a:t>
            </a:r>
          </a:p>
        </p:txBody>
      </p:sp>
      <p:sp>
        <p:nvSpPr>
          <p:cNvPr id="11" name="TextBox 10">
            <a:extLst>
              <a:ext uri="{FF2B5EF4-FFF2-40B4-BE49-F238E27FC236}">
                <a16:creationId xmlns:a16="http://schemas.microsoft.com/office/drawing/2014/main" id="{2D6E38D2-9FD0-31DC-2625-081E67D1DE22}"/>
              </a:ext>
            </a:extLst>
          </p:cNvPr>
          <p:cNvSpPr txBox="1"/>
          <p:nvPr/>
        </p:nvSpPr>
        <p:spPr>
          <a:xfrm>
            <a:off x="130627" y="677218"/>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82974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a:buClr>
                <a:srgbClr val="00B050"/>
              </a:buClr>
              <a:buNone/>
            </a:pPr>
            <a:r>
              <a:rPr lang="sv-SE" sz="2000" u="sng" dirty="0" smtClean="0">
                <a:solidFill>
                  <a:srgbClr val="0070C0"/>
                </a:solidFill>
              </a:rPr>
              <a:t>Efekti </a:t>
            </a:r>
            <a:r>
              <a:rPr lang="sv-SE" sz="2000" u="sng" dirty="0">
                <a:solidFill>
                  <a:srgbClr val="0070C0"/>
                </a:solidFill>
              </a:rPr>
              <a:t>klimatskih promena prema vektoru: </a:t>
            </a:r>
            <a:r>
              <a:rPr lang="sv-SE" sz="2000" dirty="0">
                <a:solidFill>
                  <a:srgbClr val="FF0000"/>
                </a:solidFill>
              </a:rPr>
              <a:t>Buve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5" name="TextBox 4">
            <a:extLst>
              <a:ext uri="{FF2B5EF4-FFF2-40B4-BE49-F238E27FC236}">
                <a16:creationId xmlns:a16="http://schemas.microsoft.com/office/drawing/2014/main" id="{40F31326-12B4-7699-5C64-7A9466A95281}"/>
              </a:ext>
            </a:extLst>
          </p:cNvPr>
          <p:cNvSpPr txBox="1"/>
          <p:nvPr/>
        </p:nvSpPr>
        <p:spPr>
          <a:xfrm>
            <a:off x="1044185" y="3641051"/>
            <a:ext cx="10164589" cy="1107996"/>
          </a:xfrm>
          <a:prstGeom prst="rect">
            <a:avLst/>
          </a:prstGeom>
          <a:noFill/>
        </p:spPr>
        <p:txBody>
          <a:bodyPr wrap="square" rtlCol="0">
            <a:spAutoFit/>
          </a:bodyPr>
          <a:lstStyle/>
          <a:p>
            <a:pPr algn="ctr">
              <a:lnSpc>
                <a:spcPct val="110000"/>
              </a:lnSpc>
              <a:buClr>
                <a:srgbClr val="FF0000"/>
              </a:buClr>
            </a:pPr>
            <a:r>
              <a:rPr lang="en-US" sz="2000" dirty="0" err="1">
                <a:cs typeface="Arial" panose="020B0604020202020204" pitchFamily="34" charset="0"/>
              </a:rPr>
              <a:t>Ovde</a:t>
            </a:r>
            <a:r>
              <a:rPr lang="en-US" sz="2000" dirty="0">
                <a:cs typeface="Arial" panose="020B0604020202020204" pitchFamily="34" charset="0"/>
              </a:rPr>
              <a:t> </a:t>
            </a:r>
            <a:r>
              <a:rPr lang="en-US" sz="2000" dirty="0" err="1">
                <a:cs typeface="Arial" panose="020B0604020202020204" pitchFamily="34" charset="0"/>
              </a:rPr>
              <a:t>možemo</a:t>
            </a:r>
            <a:r>
              <a:rPr lang="en-US" sz="2000" dirty="0">
                <a:cs typeface="Arial" panose="020B0604020202020204" pitchFamily="34" charset="0"/>
              </a:rPr>
              <a:t> </a:t>
            </a:r>
            <a:r>
              <a:rPr lang="en-US" sz="2000" dirty="0" err="1">
                <a:cs typeface="Arial" panose="020B0604020202020204" pitchFamily="34" charset="0"/>
              </a:rPr>
              <a:t>videti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buve</a:t>
            </a:r>
            <a:r>
              <a:rPr lang="en-US" sz="2000" dirty="0">
                <a:cs typeface="Arial" panose="020B0604020202020204" pitchFamily="34" charset="0"/>
              </a:rPr>
              <a:t> </a:t>
            </a:r>
            <a:r>
              <a:rPr lang="en-US" sz="2000" dirty="0" err="1">
                <a:cs typeface="Arial" panose="020B0604020202020204" pitchFamily="34" charset="0"/>
              </a:rPr>
              <a:t>odgovorne</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5 VBD </a:t>
            </a:r>
            <a:r>
              <a:rPr lang="en-US" sz="2000" dirty="0" err="1">
                <a:cs typeface="Arial" panose="020B0604020202020204" pitchFamily="34" charset="0"/>
              </a:rPr>
              <a: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ove</a:t>
            </a:r>
            <a:r>
              <a:rPr lang="en-US" sz="2000" dirty="0">
                <a:cs typeface="Arial" panose="020B0604020202020204" pitchFamily="34" charset="0"/>
              </a:rPr>
              <a:t> </a:t>
            </a:r>
            <a:r>
              <a:rPr lang="en-US" sz="2000" dirty="0" err="1">
                <a:cs typeface="Arial" panose="020B0604020202020204" pitchFamily="34" charset="0"/>
              </a:rPr>
              <a:t>bolesti</a:t>
            </a:r>
            <a:r>
              <a:rPr lang="en-US" sz="2000" dirty="0">
                <a:cs typeface="Arial" panose="020B0604020202020204" pitchFamily="34" charset="0"/>
              </a:rPr>
              <a:t> </a:t>
            </a:r>
            <a:r>
              <a:rPr lang="en-US" sz="2000" dirty="0" err="1">
                <a:cs typeface="Arial" panose="020B0604020202020204" pitchFamily="34" charset="0"/>
              </a:rPr>
              <a:t>pogoršane</a:t>
            </a:r>
            <a:r>
              <a:rPr lang="en-US" sz="2000" dirty="0">
                <a:cs typeface="Arial" panose="020B0604020202020204" pitchFamily="34" charset="0"/>
              </a:rPr>
              <a:t> </a:t>
            </a:r>
            <a:r>
              <a:rPr lang="en-US" sz="2000" dirty="0" err="1">
                <a:cs typeface="Arial" panose="020B0604020202020204" pitchFamily="34" charset="0"/>
              </a:rPr>
              <a:t>usled</a:t>
            </a:r>
            <a:r>
              <a:rPr lang="en-US" sz="2000" dirty="0">
                <a:cs typeface="Arial" panose="020B0604020202020204" pitchFamily="34" charset="0"/>
              </a:rPr>
              <a:t> 4 od gore </a:t>
            </a:r>
            <a:r>
              <a:rPr lang="en-US" sz="2000" dirty="0" err="1">
                <a:cs typeface="Arial" panose="020B0604020202020204" pitchFamily="34" charset="0"/>
              </a:rPr>
              <a:t>navedenih</a:t>
            </a:r>
            <a:r>
              <a:rPr lang="en-US" sz="2000" dirty="0">
                <a:cs typeface="Arial" panose="020B0604020202020204" pitchFamily="34" charset="0"/>
              </a:rPr>
              <a:t> </a:t>
            </a:r>
            <a:r>
              <a:rPr lang="en-US" sz="2000" dirty="0" err="1">
                <a:cs typeface="Arial" panose="020B0604020202020204" pitchFamily="34" charset="0"/>
              </a:rPr>
              <a:t>efekata</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r>
              <a:rPr lang="en-US" sz="2000" dirty="0" err="1">
                <a:cs typeface="Arial" panose="020B0604020202020204" pitchFamily="34" charset="0"/>
              </a:rPr>
              <a:t>pri</a:t>
            </a:r>
            <a:r>
              <a:rPr lang="en-US" sz="2000" dirty="0">
                <a:cs typeface="Arial" panose="020B0604020202020204" pitchFamily="34" charset="0"/>
              </a:rPr>
              <a:t> </a:t>
            </a:r>
            <a:r>
              <a:rPr lang="en-US" sz="2000" dirty="0" err="1">
                <a:cs typeface="Arial" panose="020B0604020202020204" pitchFamily="34" charset="0"/>
              </a:rPr>
              <a:t>čemu</a:t>
            </a:r>
            <a:r>
              <a:rPr lang="en-US" sz="2000" dirty="0">
                <a:cs typeface="Arial" panose="020B0604020202020204" pitchFamily="34" charset="0"/>
              </a:rPr>
              <a:t> </a:t>
            </a:r>
            <a:r>
              <a:rPr lang="en-US" sz="2000" dirty="0" err="1">
                <a:cs typeface="Arial" panose="020B0604020202020204" pitchFamily="34" charset="0"/>
              </a:rPr>
              <a:t>padavine</a:t>
            </a:r>
            <a:r>
              <a:rPr lang="en-US" sz="2000" dirty="0">
                <a:cs typeface="Arial" panose="020B0604020202020204" pitchFamily="34" charset="0"/>
              </a:rPr>
              <a:t>, </a:t>
            </a:r>
            <a:r>
              <a:rPr lang="en-US" sz="2000" dirty="0" err="1">
                <a:cs typeface="Arial" panose="020B0604020202020204" pitchFamily="34" charset="0"/>
              </a:rPr>
              <a:t>globalno</a:t>
            </a:r>
            <a:r>
              <a:rPr lang="en-US" sz="2000" dirty="0">
                <a:cs typeface="Arial" panose="020B0604020202020204" pitchFamily="34" charset="0"/>
              </a:rPr>
              <a:t> </a:t>
            </a:r>
            <a:r>
              <a:rPr lang="en-US" sz="2000" dirty="0" err="1">
                <a:cs typeface="Arial" panose="020B0604020202020204" pitchFamily="34" charset="0"/>
              </a:rPr>
              <a:t>zagrevanje</a:t>
            </a:r>
            <a:r>
              <a:rPr lang="en-US" sz="2000" dirty="0">
                <a:cs typeface="Arial" panose="020B0604020202020204" pitchFamily="34" charset="0"/>
              </a:rPr>
              <a:t>, </a:t>
            </a:r>
            <a:r>
              <a:rPr lang="en-US" sz="2000" dirty="0" err="1">
                <a:cs typeface="Arial" panose="020B0604020202020204" pitchFamily="34" charset="0"/>
              </a:rPr>
              <a:t>poplave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suša</a:t>
            </a:r>
            <a:r>
              <a:rPr lang="en-US" sz="2000" dirty="0">
                <a:cs typeface="Arial" panose="020B0604020202020204" pitchFamily="34" charset="0"/>
              </a:rPr>
              <a:t> </a:t>
            </a:r>
            <a:r>
              <a:rPr lang="en-US" sz="2000" dirty="0" err="1">
                <a:cs typeface="Arial" panose="020B0604020202020204" pitchFamily="34" charset="0"/>
              </a:rPr>
              <a:t>doprinose</a:t>
            </a:r>
            <a:r>
              <a:rPr lang="en-US" sz="2000" dirty="0">
                <a:cs typeface="Arial" panose="020B0604020202020204" pitchFamily="34" charset="0"/>
              </a:rPr>
              <a:t> </a:t>
            </a:r>
            <a:r>
              <a:rPr lang="en-US" sz="2000" dirty="0" err="1">
                <a:cs typeface="Arial" panose="020B0604020202020204" pitchFamily="34" charset="0"/>
              </a:rPr>
              <a:t>svim</a:t>
            </a:r>
            <a:r>
              <a:rPr lang="en-US" sz="2000" dirty="0">
                <a:cs typeface="Arial" panose="020B0604020202020204" pitchFamily="34" charset="0"/>
              </a:rPr>
              <a:t> </a:t>
            </a:r>
            <a:r>
              <a:rPr lang="en-US" sz="2000" dirty="0" err="1">
                <a:cs typeface="Arial" panose="020B0604020202020204" pitchFamily="34" charset="0"/>
              </a:rPr>
              <a:t>ovim</a:t>
            </a:r>
            <a:r>
              <a:rPr lang="en-US" sz="2000" dirty="0">
                <a:cs typeface="Arial" panose="020B0604020202020204" pitchFamily="34" charset="0"/>
              </a:rPr>
              <a:t> </a:t>
            </a:r>
            <a:r>
              <a:rPr lang="en-US" sz="2000" dirty="0" err="1">
                <a:cs typeface="Arial" panose="020B0604020202020204" pitchFamily="34" charset="0"/>
              </a:rPr>
              <a:t>bolestima</a:t>
            </a:r>
            <a:r>
              <a:rPr lang="en-US" sz="2000" dirty="0">
                <a:cs typeface="Arial" panose="020B0604020202020204" pitchFamily="34" charset="0"/>
              </a:rPr>
              <a:t>.</a:t>
            </a:r>
            <a:endParaRPr lang="sr" sz="2000" dirty="0">
              <a:cs typeface="Arial" panose="020B0604020202020204" pitchFamily="34" charset="0"/>
            </a:endParaRPr>
          </a:p>
        </p:txBody>
      </p:sp>
      <p:pic>
        <p:nvPicPr>
          <p:cNvPr id="7" name="Picture 6">
            <a:extLst>
              <a:ext uri="{FF2B5EF4-FFF2-40B4-BE49-F238E27FC236}">
                <a16:creationId xmlns:a16="http://schemas.microsoft.com/office/drawing/2014/main" id="{247BDD67-42DF-B06C-64DD-49D4A1CD4AE4}"/>
              </a:ext>
            </a:extLst>
          </p:cNvPr>
          <p:cNvPicPr>
            <a:picLocks noChangeAspect="1"/>
          </p:cNvPicPr>
          <p:nvPr/>
        </p:nvPicPr>
        <p:blipFill>
          <a:blip r:embed="rId2"/>
          <a:stretch>
            <a:fillRect/>
          </a:stretch>
        </p:blipFill>
        <p:spPr>
          <a:xfrm>
            <a:off x="69669" y="1378933"/>
            <a:ext cx="12052662" cy="1567781"/>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0629" y="1014575"/>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9830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chemeClr val="tx1"/>
                </a:solidFill>
              </a:rPr>
              <a:t>Gledajući</a:t>
            </a:r>
            <a:r>
              <a:rPr lang="en-US" sz="2000" dirty="0">
                <a:solidFill>
                  <a:schemeClr val="tx1"/>
                </a:solidFill>
              </a:rPr>
              <a:t> </a:t>
            </a:r>
            <a:r>
              <a:rPr lang="en-US" sz="2000" dirty="0" err="1">
                <a:solidFill>
                  <a:schemeClr val="tx1"/>
                </a:solidFill>
              </a:rPr>
              <a:t>neke</a:t>
            </a:r>
            <a:r>
              <a:rPr lang="en-US" sz="2000" dirty="0">
                <a:solidFill>
                  <a:schemeClr val="tx1"/>
                </a:solidFill>
              </a:rPr>
              <a:t> od </a:t>
            </a:r>
            <a:r>
              <a:rPr lang="en-US" sz="2000" dirty="0" err="1">
                <a:solidFill>
                  <a:schemeClr val="tx1"/>
                </a:solidFill>
              </a:rPr>
              <a:t>specifičnih</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prenose</a:t>
            </a:r>
            <a:r>
              <a:rPr lang="en-US" sz="2000" dirty="0">
                <a:solidFill>
                  <a:schemeClr val="tx1"/>
                </a:solidFill>
              </a:rPr>
              <a:t> </a:t>
            </a:r>
            <a:r>
              <a:rPr lang="en-US" sz="2000" dirty="0" err="1">
                <a:solidFill>
                  <a:schemeClr val="tx1"/>
                </a:solidFill>
              </a:rPr>
              <a:t>buve</a:t>
            </a:r>
            <a:r>
              <a:rPr lang="en-US" sz="2000" dirty="0">
                <a:solidFill>
                  <a:schemeClr val="tx1"/>
                </a:solidFill>
              </a:rPr>
              <a:t>: </a:t>
            </a:r>
            <a:r>
              <a:rPr lang="en-US" sz="2000" dirty="0">
                <a:solidFill>
                  <a:srgbClr val="FF0000"/>
                </a:solidFill>
              </a:rPr>
              <a:t>Kuga</a:t>
            </a:r>
          </a:p>
        </p:txBody>
      </p:sp>
      <p:pic>
        <p:nvPicPr>
          <p:cNvPr id="5" name="Picture 4">
            <a:extLst>
              <a:ext uri="{FF2B5EF4-FFF2-40B4-BE49-F238E27FC236}">
                <a16:creationId xmlns:a16="http://schemas.microsoft.com/office/drawing/2014/main" id="{BB8B1E09-1307-6900-9D61-E8AEC6C8DA7A}"/>
              </a:ext>
            </a:extLst>
          </p:cNvPr>
          <p:cNvPicPr>
            <a:picLocks noChangeAspect="1"/>
          </p:cNvPicPr>
          <p:nvPr/>
        </p:nvPicPr>
        <p:blipFill>
          <a:blip r:embed="rId2"/>
          <a:stretch>
            <a:fillRect/>
          </a:stretch>
        </p:blipFill>
        <p:spPr>
          <a:xfrm>
            <a:off x="69668" y="1072424"/>
            <a:ext cx="12022183" cy="619648"/>
          </a:xfrm>
          <a:prstGeom prst="rect">
            <a:avLst/>
          </a:prstGeom>
        </p:spPr>
      </p:pic>
      <p:pic>
        <p:nvPicPr>
          <p:cNvPr id="6" name="Picture 5">
            <a:extLst>
              <a:ext uri="{FF2B5EF4-FFF2-40B4-BE49-F238E27FC236}">
                <a16:creationId xmlns:a16="http://schemas.microsoft.com/office/drawing/2014/main" id="{68D07FA2-F453-E80B-339B-77C7B2AE1659}"/>
              </a:ext>
            </a:extLst>
          </p:cNvPr>
          <p:cNvPicPr>
            <a:picLocks noChangeAspect="1"/>
          </p:cNvPicPr>
          <p:nvPr/>
        </p:nvPicPr>
        <p:blipFill>
          <a:blip r:embed="rId3"/>
          <a:stretch>
            <a:fillRect/>
          </a:stretch>
        </p:blipFill>
        <p:spPr>
          <a:xfrm>
            <a:off x="7185804" y="1646476"/>
            <a:ext cx="5006197" cy="4704126"/>
          </a:xfrm>
          <a:prstGeom prst="rect">
            <a:avLst/>
          </a:prstGeom>
        </p:spPr>
      </p:pic>
      <p:sp>
        <p:nvSpPr>
          <p:cNvPr id="7" name="TextBox 6">
            <a:extLst>
              <a:ext uri="{FF2B5EF4-FFF2-40B4-BE49-F238E27FC236}">
                <a16:creationId xmlns:a16="http://schemas.microsoft.com/office/drawing/2014/main" id="{A3407D38-D67E-2B9B-09A3-67388FAAA883}"/>
              </a:ext>
            </a:extLst>
          </p:cNvPr>
          <p:cNvSpPr txBox="1"/>
          <p:nvPr/>
        </p:nvSpPr>
        <p:spPr>
          <a:xfrm>
            <a:off x="276045" y="3248709"/>
            <a:ext cx="6738078" cy="3157788"/>
          </a:xfrm>
          <a:prstGeom prst="rect">
            <a:avLst/>
          </a:prstGeom>
          <a:noFill/>
        </p:spPr>
        <p:txBody>
          <a:bodyPr wrap="square" rtlCol="0">
            <a:spAutoFit/>
          </a:bodyPr>
          <a:lstStyle/>
          <a:p>
            <a:pPr lvl="3"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21. </a:t>
            </a:r>
            <a:r>
              <a:rPr lang="en-US" sz="1600" i="1" dirty="0" err="1">
                <a:solidFill>
                  <a:srgbClr val="0070C0"/>
                </a:solidFill>
                <a:cs typeface="Arial" panose="020B0604020202020204" pitchFamily="34" charset="0"/>
              </a:rPr>
              <a:t>Delimični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efekti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indeksa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suvoće</a:t>
            </a:r>
            <a:r>
              <a:rPr lang="en-US" sz="1600" i="1" dirty="0">
                <a:solidFill>
                  <a:srgbClr val="0070C0"/>
                </a:solidFill>
                <a:cs typeface="Arial" panose="020B0604020202020204" pitchFamily="34" charset="0"/>
              </a:rPr>
              <a:t>/</a:t>
            </a:r>
            <a:r>
              <a:rPr lang="en-US" sz="1600" i="1" dirty="0" err="1">
                <a:solidFill>
                  <a:srgbClr val="0070C0"/>
                </a:solidFill>
                <a:cs typeface="Arial" panose="020B0604020202020204" pitchFamily="34" charset="0"/>
              </a:rPr>
              <a:t>vlažnosti</a:t>
            </a:r>
            <a:r>
              <a:rPr lang="en-US" sz="1600" i="1" dirty="0">
                <a:solidFill>
                  <a:srgbClr val="0070C0"/>
                </a:solidFill>
                <a:cs typeface="Arial" panose="020B0604020202020204" pitchFamily="34" charset="0"/>
              </a:rPr>
              <a:t> (D/W) </a:t>
            </a:r>
            <a:r>
              <a:rPr lang="en-US" sz="1600" i="1" dirty="0" err="1">
                <a:solidFill>
                  <a:srgbClr val="0070C0"/>
                </a:solidFill>
                <a:cs typeface="Arial" panose="020B0604020202020204" pitchFamily="34" charset="0"/>
              </a:rPr>
              <a:t>na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intenzitet</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slučajeva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kuge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kod</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ljudi</a:t>
            </a:r>
            <a:r>
              <a:rPr lang="en-US" sz="1600" i="1" dirty="0">
                <a:solidFill>
                  <a:srgbClr val="0070C0"/>
                </a:solidFill>
                <a:cs typeface="Arial" panose="020B0604020202020204" pitchFamily="34" charset="0"/>
              </a:rPr>
              <a:t>. </a:t>
            </a:r>
            <a:endParaRPr lang="hu-HU" sz="1600" i="1" dirty="0" smtClean="0">
              <a:solidFill>
                <a:srgbClr val="0070C0"/>
              </a:solidFill>
              <a:cs typeface="Arial" panose="020B0604020202020204" pitchFamily="34" charset="0"/>
            </a:endParaRPr>
          </a:p>
          <a:p>
            <a:pPr lvl="3"/>
            <a:endParaRPr lang="hu-HU" sz="1400" i="1" dirty="0">
              <a:solidFill>
                <a:srgbClr val="0070C0"/>
              </a:solidFill>
              <a:cs typeface="Arial" panose="020B0604020202020204" pitchFamily="34" charset="0"/>
            </a:endParaRPr>
          </a:p>
          <a:p>
            <a:pPr lvl="3"/>
            <a:endParaRPr lang="hu-HU" sz="1400" i="1" dirty="0" smtClean="0">
              <a:solidFill>
                <a:srgbClr val="0070C0"/>
              </a:solidFill>
              <a:cs typeface="Arial" panose="020B0604020202020204" pitchFamily="34" charset="0"/>
            </a:endParaRPr>
          </a:p>
          <a:p>
            <a:pPr lvl="3" algn="just"/>
            <a:r>
              <a:rPr lang="en-US" sz="1400" dirty="0" smtClean="0">
                <a:cs typeface="Arial" panose="020B0604020202020204" pitchFamily="34" charset="0"/>
              </a:rPr>
              <a:t>U </a:t>
            </a:r>
            <a:r>
              <a:rPr lang="en-US" sz="1400" dirty="0" err="1">
                <a:cs typeface="Arial" panose="020B0604020202020204" pitchFamily="34" charset="0"/>
              </a:rPr>
              <a:t>tekućoj</a:t>
            </a:r>
            <a:r>
              <a:rPr lang="en-US" sz="1400" dirty="0">
                <a:cs typeface="Arial" panose="020B0604020202020204" pitchFamily="34" charset="0"/>
              </a:rPr>
              <a:t> </a:t>
            </a:r>
            <a:r>
              <a:rPr lang="en-US" sz="1400" dirty="0" err="1">
                <a:cs typeface="Arial" panose="020B0604020202020204" pitchFamily="34" charset="0"/>
              </a:rPr>
              <a:t>godini</a:t>
            </a:r>
            <a:r>
              <a:rPr lang="en-US" sz="1400" dirty="0">
                <a:cs typeface="Arial" panose="020B0604020202020204" pitchFamily="34" charset="0"/>
              </a:rPr>
              <a:t> (A)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prethodnoj</a:t>
            </a:r>
            <a:r>
              <a:rPr lang="en-US" sz="1400" dirty="0">
                <a:cs typeface="Arial" panose="020B0604020202020204" pitchFamily="34" charset="0"/>
              </a:rPr>
              <a:t> </a:t>
            </a:r>
            <a:r>
              <a:rPr lang="en-US" sz="1400" dirty="0" err="1">
                <a:cs typeface="Arial" panose="020B0604020202020204" pitchFamily="34" charset="0"/>
              </a:rPr>
              <a:t>godini</a:t>
            </a:r>
            <a:r>
              <a:rPr lang="en-US" sz="1400" dirty="0">
                <a:cs typeface="Arial" panose="020B0604020202020204" pitchFamily="34" charset="0"/>
              </a:rPr>
              <a:t> (B) u </a:t>
            </a:r>
            <a:r>
              <a:rPr lang="en-US" sz="1400" dirty="0" err="1">
                <a:cs typeface="Arial" panose="020B0604020202020204" pitchFamily="34" charset="0"/>
              </a:rPr>
              <a:t>severnoj</a:t>
            </a:r>
            <a:r>
              <a:rPr lang="en-US" sz="1400" dirty="0">
                <a:cs typeface="Arial" panose="020B0604020202020204" pitchFamily="34" charset="0"/>
              </a:rPr>
              <a:t> </a:t>
            </a:r>
            <a:r>
              <a:rPr lang="en-US" sz="1400" dirty="0" err="1">
                <a:cs typeface="Arial" panose="020B0604020202020204" pitchFamily="34" charset="0"/>
              </a:rPr>
              <a:t>Kini</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indeksa</a:t>
            </a:r>
            <a:r>
              <a:rPr lang="en-US" sz="1400" dirty="0">
                <a:cs typeface="Arial" panose="020B0604020202020204" pitchFamily="34" charset="0"/>
              </a:rPr>
              <a:t> D/W u </a:t>
            </a:r>
            <a:r>
              <a:rPr lang="en-US" sz="1400" dirty="0" err="1">
                <a:cs typeface="Arial" panose="020B0604020202020204" pitchFamily="34" charset="0"/>
              </a:rPr>
              <a:t>tekućoj</a:t>
            </a:r>
            <a:r>
              <a:rPr lang="en-US" sz="1400" dirty="0">
                <a:cs typeface="Arial" panose="020B0604020202020204" pitchFamily="34" charset="0"/>
              </a:rPr>
              <a:t> </a:t>
            </a:r>
            <a:r>
              <a:rPr lang="en-US" sz="1400" dirty="0" err="1">
                <a:cs typeface="Arial" panose="020B0604020202020204" pitchFamily="34" charset="0"/>
              </a:rPr>
              <a:t>godini</a:t>
            </a:r>
            <a:r>
              <a:rPr lang="en-US" sz="1400" dirty="0">
                <a:cs typeface="Arial" panose="020B0604020202020204" pitchFamily="34" charset="0"/>
              </a:rPr>
              <a:t> (C)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prethodnoj</a:t>
            </a:r>
            <a:r>
              <a:rPr lang="en-US" sz="1400" dirty="0">
                <a:cs typeface="Arial" panose="020B0604020202020204" pitchFamily="34" charset="0"/>
              </a:rPr>
              <a:t> </a:t>
            </a:r>
            <a:r>
              <a:rPr lang="en-US" sz="1400" dirty="0" err="1">
                <a:cs typeface="Arial" panose="020B0604020202020204" pitchFamily="34" charset="0"/>
              </a:rPr>
              <a:t>godini</a:t>
            </a:r>
            <a:r>
              <a:rPr lang="en-US" sz="1400" dirty="0">
                <a:cs typeface="Arial" panose="020B0604020202020204" pitchFamily="34" charset="0"/>
              </a:rPr>
              <a:t> (D) u </a:t>
            </a:r>
            <a:r>
              <a:rPr lang="en-US" sz="1400" dirty="0" err="1">
                <a:cs typeface="Arial" panose="020B0604020202020204" pitchFamily="34" charset="0"/>
              </a:rPr>
              <a:t>južnoj</a:t>
            </a:r>
            <a:r>
              <a:rPr lang="en-US" sz="1400" dirty="0">
                <a:cs typeface="Arial" panose="020B0604020202020204" pitchFamily="34" charset="0"/>
              </a:rPr>
              <a:t> </a:t>
            </a:r>
            <a:r>
              <a:rPr lang="en-US" sz="1400" dirty="0" err="1">
                <a:cs typeface="Arial" panose="020B0604020202020204" pitchFamily="34" charset="0"/>
              </a:rPr>
              <a:t>Kini</a:t>
            </a:r>
            <a:r>
              <a:rPr lang="en-US" sz="1400" dirty="0" smtClean="0">
                <a:cs typeface="Arial" panose="020B0604020202020204" pitchFamily="34" charset="0"/>
              </a:rPr>
              <a:t>.</a:t>
            </a:r>
            <a:r>
              <a:rPr lang="hu-HU" sz="1400" dirty="0" smtClean="0">
                <a:cs typeface="Arial" panose="020B0604020202020204" pitchFamily="34" charset="0"/>
              </a:rPr>
              <a:t/>
            </a:r>
            <a:br>
              <a:rPr lang="hu-HU" sz="1400" dirty="0" smtClean="0">
                <a:cs typeface="Arial" panose="020B0604020202020204" pitchFamily="34" charset="0"/>
              </a:rPr>
            </a:br>
            <a:r>
              <a:rPr lang="en-US" sz="1400" dirty="0" smtClean="0">
                <a:cs typeface="Arial" panose="020B0604020202020204" pitchFamily="34" charset="0"/>
              </a:rPr>
              <a:t>D/W</a:t>
            </a:r>
            <a:r>
              <a:rPr lang="en-US" sz="1400" dirty="0">
                <a:cs typeface="Arial" panose="020B0604020202020204" pitchFamily="34" charset="0"/>
              </a:rPr>
              <a:t>: 1 = </a:t>
            </a:r>
            <a:r>
              <a:rPr lang="en-US" sz="1400" dirty="0" err="1">
                <a:cs typeface="Arial" panose="020B0604020202020204" pitchFamily="34" charset="0"/>
              </a:rPr>
              <a:t>veoma</a:t>
            </a:r>
            <a:r>
              <a:rPr lang="en-US" sz="1400" dirty="0">
                <a:cs typeface="Arial" panose="020B0604020202020204" pitchFamily="34" charset="0"/>
              </a:rPr>
              <a:t> </a:t>
            </a:r>
            <a:r>
              <a:rPr lang="en-US" sz="1400" dirty="0" err="1">
                <a:cs typeface="Arial" panose="020B0604020202020204" pitchFamily="34" charset="0"/>
              </a:rPr>
              <a:t>mokro</a:t>
            </a:r>
            <a:r>
              <a:rPr lang="en-US" sz="1400" dirty="0">
                <a:cs typeface="Arial" panose="020B0604020202020204" pitchFamily="34" charset="0"/>
              </a:rPr>
              <a:t>; 5 = </a:t>
            </a:r>
            <a:r>
              <a:rPr lang="en-US" sz="1400" dirty="0" err="1">
                <a:cs typeface="Arial" panose="020B0604020202020204" pitchFamily="34" charset="0"/>
              </a:rPr>
              <a:t>veoma</a:t>
            </a:r>
            <a:r>
              <a:rPr lang="en-US" sz="1400" dirty="0">
                <a:cs typeface="Arial" panose="020B0604020202020204" pitchFamily="34" charset="0"/>
              </a:rPr>
              <a:t> </a:t>
            </a:r>
            <a:r>
              <a:rPr lang="en-US" sz="1400" dirty="0" err="1">
                <a:cs typeface="Arial" panose="020B0604020202020204" pitchFamily="34" charset="0"/>
              </a:rPr>
              <a:t>suvo</a:t>
            </a:r>
            <a:r>
              <a:rPr lang="en-US" sz="1400" dirty="0">
                <a:cs typeface="Arial" panose="020B0604020202020204" pitchFamily="34" charset="0"/>
              </a:rPr>
              <a:t>.</a:t>
            </a:r>
          </a:p>
          <a:p>
            <a:pPr algn="r" rtl="0"/>
            <a:endParaRPr lang="en-GB" sz="1400" dirty="0">
              <a:solidFill>
                <a:schemeClr val="tx1">
                  <a:lumMod val="50000"/>
                  <a:lumOff val="50000"/>
                </a:schemeClr>
              </a:solidFill>
              <a:cs typeface="Arial" panose="020B0604020202020204" pitchFamily="34" charset="0"/>
            </a:endParaRPr>
          </a:p>
          <a:p>
            <a:pPr rtl="0"/>
            <a:endParaRPr lang="hu-HU" sz="1400" dirty="0" smtClean="0">
              <a:cs typeface="Arial" panose="020B0604020202020204" pitchFamily="34" charset="0"/>
            </a:endParaRPr>
          </a:p>
          <a:p>
            <a:pPr rtl="0"/>
            <a:endParaRPr lang="hu-HU" sz="1400" dirty="0">
              <a:cs typeface="Arial" panose="020B0604020202020204" pitchFamily="34" charset="0"/>
            </a:endParaRPr>
          </a:p>
          <a:p>
            <a:pPr rtl="0"/>
            <a:endParaRPr lang="hu-HU" sz="1400" dirty="0" smtClean="0">
              <a:cs typeface="Arial" panose="020B0604020202020204" pitchFamily="34" charset="0"/>
            </a:endParaRPr>
          </a:p>
          <a:p>
            <a:pPr rtl="0"/>
            <a:endParaRPr lang="hu-HU" sz="1400" dirty="0">
              <a:cs typeface="Arial" panose="020B0604020202020204" pitchFamily="34" charset="0"/>
            </a:endParaRPr>
          </a:p>
          <a:p>
            <a:pPr rtl="0"/>
            <a:endParaRPr lang="en-GB" sz="1400" dirty="0">
              <a:cs typeface="Arial" panose="020B0604020202020204" pitchFamily="34" charset="0"/>
            </a:endParaRPr>
          </a:p>
          <a:p>
            <a:pPr lvl="0"/>
            <a:r>
              <a:rPr lang="en-IE"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en-IE"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://www.pnas.org/doi/full/10.1073/pnas.1019486108</a:t>
            </a:r>
            <a:endParaRPr lang="en-IE" sz="1000" dirty="0">
              <a:solidFill>
                <a:prstClr val="black"/>
              </a:solidFill>
              <a:cs typeface="Arial" panose="020B0604020202020204" pitchFamily="34" charset="0"/>
            </a:endParaRPr>
          </a:p>
        </p:txBody>
      </p:sp>
      <p:sp>
        <p:nvSpPr>
          <p:cNvPr id="8" name="TextBox 7">
            <a:extLst>
              <a:ext uri="{FF2B5EF4-FFF2-40B4-BE49-F238E27FC236}">
                <a16:creationId xmlns:a16="http://schemas.microsoft.com/office/drawing/2014/main" id="{2D6E38D2-9FD0-31DC-2625-081E67D1DE22}"/>
              </a:ext>
            </a:extLst>
          </p:cNvPr>
          <p:cNvSpPr txBox="1"/>
          <p:nvPr/>
        </p:nvSpPr>
        <p:spPr>
          <a:xfrm>
            <a:off x="145065" y="764647"/>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7561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en-US" sz="2800" dirty="0" err="1" smtClean="0">
                <a:solidFill>
                  <a:schemeClr val="tx1"/>
                </a:solidFill>
                <a:cs typeface="Arial" panose="020B0604020202020204" pitchFamily="34" charset="0"/>
              </a:rPr>
              <a:t>Uvod</a:t>
            </a:r>
            <a:endParaRPr lang="hu-HU" sz="2800" dirty="0">
              <a:solidFill>
                <a:schemeClr val="tx1"/>
              </a:solidFill>
            </a:endParaRPr>
          </a:p>
        </p:txBody>
      </p:sp>
      <p:sp>
        <p:nvSpPr>
          <p:cNvPr id="3" name="Tartalom helye 2"/>
          <p:cNvSpPr>
            <a:spLocks noGrp="1"/>
          </p:cNvSpPr>
          <p:nvPr>
            <p:ph idx="1"/>
          </p:nvPr>
        </p:nvSpPr>
        <p:spPr>
          <a:xfrm>
            <a:off x="192505" y="1164566"/>
            <a:ext cx="11896825" cy="5141106"/>
          </a:xfrm>
        </p:spPr>
        <p:txBody>
          <a:bodyPr rtlCol="0">
            <a:normAutofit/>
          </a:bodyPr>
          <a:lstStyle/>
          <a:p>
            <a:pPr>
              <a:buClr>
                <a:srgbClr val="00B050"/>
              </a:buClr>
            </a:pPr>
            <a:r>
              <a:rPr lang="en-US" sz="2000" dirty="0" err="1" smtClean="0">
                <a:solidFill>
                  <a:schemeClr val="tx1"/>
                </a:solidFill>
                <a:cs typeface="Arial" panose="020B0604020202020204" pitchFamily="34" charset="0"/>
              </a:rPr>
              <a:t>Svetska</a:t>
            </a:r>
            <a:r>
              <a:rPr lang="en-US" sz="2000" dirty="0" smtClean="0">
                <a:solidFill>
                  <a:schemeClr val="tx1"/>
                </a:solidFill>
                <a:cs typeface="Arial" panose="020B0604020202020204" pitchFamily="34" charset="0"/>
              </a:rPr>
              <a:t> </a:t>
            </a:r>
            <a:r>
              <a:rPr lang="en-US" sz="2000" dirty="0" err="1">
                <a:solidFill>
                  <a:schemeClr val="tx1"/>
                </a:solidFill>
                <a:cs typeface="Arial" panose="020B0604020202020204" pitchFamily="34" charset="0"/>
              </a:rPr>
              <a:t>zdravstvena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organizacija</a:t>
            </a:r>
            <a:r>
              <a:rPr lang="en-US" sz="2000" dirty="0">
                <a:solidFill>
                  <a:schemeClr val="tx1"/>
                </a:solidFill>
                <a:cs typeface="Arial" panose="020B0604020202020204" pitchFamily="34" charset="0"/>
              </a:rPr>
              <a:t> (SZO): </a:t>
            </a:r>
            <a:r>
              <a:rPr lang="en-US" sz="2000" dirty="0" err="1">
                <a:solidFill>
                  <a:schemeClr val="tx1"/>
                </a:solidFill>
                <a:cs typeface="Arial" panose="020B0604020202020204" pitchFamily="34" charset="0"/>
              </a:rPr>
              <a:t>otprilike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jedna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šestina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invaliditeta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širom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sveta</a:t>
            </a:r>
            <a:r>
              <a:rPr lang="en-US" sz="2000" dirty="0">
                <a:solidFill>
                  <a:schemeClr val="tx1"/>
                </a:solidFill>
                <a:cs typeface="Arial" panose="020B0604020202020204" pitchFamily="34" charset="0"/>
              </a:rPr>
              <a:t> je </a:t>
            </a:r>
            <a:r>
              <a:rPr lang="en-US" sz="2000" dirty="0" err="1">
                <a:solidFill>
                  <a:schemeClr val="tx1"/>
                </a:solidFill>
                <a:cs typeface="Arial" panose="020B0604020202020204" pitchFamily="34" charset="0"/>
              </a:rPr>
              <a:t>posledica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(VBD). </a:t>
            </a:r>
          </a:p>
          <a:p>
            <a:pPr>
              <a:buClr>
                <a:srgbClr val="00B050"/>
              </a:buClr>
            </a:pPr>
            <a:r>
              <a:rPr lang="en-US" sz="2000" dirty="0" err="1">
                <a:solidFill>
                  <a:schemeClr val="tx1"/>
                </a:solidFill>
                <a:cs typeface="Arial" panose="020B0604020202020204" pitchFamily="34" charset="0"/>
              </a:rPr>
              <a:t>Godišnje</a:t>
            </a:r>
            <a:r>
              <a:rPr lang="en-US" sz="2000" dirty="0">
                <a:solidFill>
                  <a:schemeClr val="tx1"/>
                </a:solidFill>
                <a:cs typeface="Arial" panose="020B0604020202020204" pitchFamily="34" charset="0"/>
              </a:rPr>
              <a:t>, VBD </a:t>
            </a:r>
            <a:r>
              <a:rPr lang="en-US" sz="2000" dirty="0" err="1">
                <a:solidFill>
                  <a:schemeClr val="tx1"/>
                </a:solidFill>
                <a:cs typeface="Arial" panose="020B0604020202020204" pitchFamily="34" charset="0"/>
              </a:rPr>
              <a:t>zaraze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preko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milijardu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ljudi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ubiju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više</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milion</a:t>
            </a:r>
            <a:r>
              <a:rPr lang="en-US" sz="2000" dirty="0">
                <a:solidFill>
                  <a:schemeClr val="tx1"/>
                </a:solidFill>
                <a:cs typeface="Arial" panose="020B0604020202020204" pitchFamily="34" charset="0"/>
              </a:rPr>
              <a:t>, pored toga </a:t>
            </a:r>
            <a:r>
              <a:rPr lang="en-US" sz="2000" dirty="0" err="1">
                <a:solidFill>
                  <a:schemeClr val="tx1"/>
                </a:solidFill>
                <a:cs typeface="Arial" panose="020B0604020202020204" pitchFamily="34" charset="0"/>
              </a:rPr>
              <a:t>što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usporavaju</a:t>
            </a:r>
            <a:r>
              <a:rPr lang="en-US" sz="2000" dirty="0">
                <a:solidFill>
                  <a:schemeClr val="tx1"/>
                </a:solidFill>
                <a:cs typeface="Arial" panose="020B0604020202020204" pitchFamily="34" charset="0"/>
              </a:rPr>
              <a:t> socio-</a:t>
            </a:r>
            <a:r>
              <a:rPr lang="en-US" sz="2000" dirty="0" err="1">
                <a:solidFill>
                  <a:schemeClr val="tx1"/>
                </a:solidFill>
                <a:cs typeface="Arial" panose="020B0604020202020204" pitchFamily="34" charset="0"/>
              </a:rPr>
              <a:t>ekonomski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razvoj</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predstavljaju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značajan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pritisak</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zdravstvene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usluge</a:t>
            </a:r>
            <a:r>
              <a:rPr lang="en-US" sz="2000" dirty="0">
                <a:solidFill>
                  <a:schemeClr val="tx1"/>
                </a:solidFill>
                <a:cs typeface="Arial" panose="020B0604020202020204" pitchFamily="34" charset="0"/>
              </a:rPr>
              <a:t>. </a:t>
            </a:r>
          </a:p>
          <a:p>
            <a:pPr>
              <a:buClr>
                <a:srgbClr val="00B050"/>
              </a:buClr>
            </a:pPr>
            <a:r>
              <a:rPr lang="en-US" sz="2000" dirty="0" err="1">
                <a:solidFill>
                  <a:schemeClr val="tx1"/>
                </a:solidFill>
                <a:cs typeface="Arial" panose="020B0604020202020204" pitchFamily="34" charset="0"/>
              </a:rPr>
              <a:t>Visoka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osetljivost</a:t>
            </a:r>
            <a:r>
              <a:rPr lang="en-US" sz="2000" dirty="0">
                <a:solidFill>
                  <a:schemeClr val="tx1"/>
                </a:solidFill>
                <a:cs typeface="Arial" panose="020B0604020202020204" pitchFamily="34" charset="0"/>
              </a:rPr>
              <a:t> VBD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klimatske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vremenske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uslove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posebno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temperaturu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vlažnost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padavine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rezultira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složenom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interakcijom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između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faktora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patogeneze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razmnožavanja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društvenog</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uticaja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p>
          <a:p>
            <a:pPr>
              <a:buClr>
                <a:srgbClr val="00B050"/>
              </a:buClr>
            </a:pPr>
            <a:r>
              <a:rPr lang="en-US" sz="2000" dirty="0">
                <a:solidFill>
                  <a:schemeClr val="tx1"/>
                </a:solidFill>
                <a:cs typeface="Arial" panose="020B0604020202020204" pitchFamily="34" charset="0"/>
              </a:rPr>
              <a:t>U </a:t>
            </a:r>
            <a:r>
              <a:rPr lang="en-US" sz="2000" dirty="0" err="1">
                <a:solidFill>
                  <a:schemeClr val="tx1"/>
                </a:solidFill>
                <a:cs typeface="Arial" panose="020B0604020202020204" pitchFamily="34" charset="0"/>
              </a:rPr>
              <a:t>kontekstu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ove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lekcije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ispitaćemo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trenutno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stanje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znanja</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ovoj</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temi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ispitati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praktične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pristupe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suzbijanje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ublažavanje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efekata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klimatskih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VBD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srodne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endParaRPr lang="hu-HU" sz="2000" dirty="0">
              <a:solidFill>
                <a:schemeClr val="tx1"/>
              </a:solidFill>
            </a:endParaRPr>
          </a:p>
        </p:txBody>
      </p:sp>
      <p:pic>
        <p:nvPicPr>
          <p:cNvPr id="4" name="Picture 4" descr="all life stages of Ixodes scapularis--larva, nymph, adult male, and adult female. Dime in background for scale.">
            <a:extLst>
              <a:ext uri="{FF2B5EF4-FFF2-40B4-BE49-F238E27FC236}">
                <a16:creationId xmlns:a16="http://schemas.microsoft.com/office/drawing/2014/main" id="{690CE860-0002-34CF-89FF-302DEFC31B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3382" y="4920343"/>
            <a:ext cx="2668460" cy="12614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 close up of a mosquito">
            <a:extLst>
              <a:ext uri="{FF2B5EF4-FFF2-40B4-BE49-F238E27FC236}">
                <a16:creationId xmlns:a16="http://schemas.microsoft.com/office/drawing/2014/main" id="{07879BA4-FD2E-6050-36F7-B7352FF1F0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4527" y="5040639"/>
            <a:ext cx="3351830" cy="1020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sr-Latn-RS" sz="2000" dirty="0">
                <a:solidFill>
                  <a:srgbClr val="FF0000"/>
                </a:solidFill>
              </a:rPr>
              <a:t>Tungijaza</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05E9FA90-94E3-D7FA-E07C-106F42F7AC7E}"/>
              </a:ext>
            </a:extLst>
          </p:cNvPr>
          <p:cNvPicPr>
            <a:picLocks noChangeAspect="1"/>
          </p:cNvPicPr>
          <p:nvPr/>
        </p:nvPicPr>
        <p:blipFill>
          <a:blip r:embed="rId2"/>
          <a:stretch>
            <a:fillRect/>
          </a:stretch>
        </p:blipFill>
        <p:spPr>
          <a:xfrm>
            <a:off x="69668" y="952885"/>
            <a:ext cx="12022183" cy="819264"/>
          </a:xfrm>
          <a:prstGeom prst="rect">
            <a:avLst/>
          </a:prstGeom>
        </p:spPr>
      </p:pic>
      <p:pic>
        <p:nvPicPr>
          <p:cNvPr id="11" name="Picture 10">
            <a:extLst>
              <a:ext uri="{FF2B5EF4-FFF2-40B4-BE49-F238E27FC236}">
                <a16:creationId xmlns:a16="http://schemas.microsoft.com/office/drawing/2014/main" id="{59AAAF1B-3D48-BB66-8848-BE959EA27031}"/>
              </a:ext>
            </a:extLst>
          </p:cNvPr>
          <p:cNvPicPr>
            <a:picLocks noChangeAspect="1"/>
          </p:cNvPicPr>
          <p:nvPr/>
        </p:nvPicPr>
        <p:blipFill>
          <a:blip r:embed="rId3"/>
          <a:stretch>
            <a:fillRect/>
          </a:stretch>
        </p:blipFill>
        <p:spPr>
          <a:xfrm>
            <a:off x="3485062" y="1992821"/>
            <a:ext cx="8651612" cy="4078200"/>
          </a:xfrm>
          <a:prstGeom prst="rect">
            <a:avLst/>
          </a:prstGeom>
        </p:spPr>
      </p:pic>
      <p:sp>
        <p:nvSpPr>
          <p:cNvPr id="13" name="TextBox 12">
            <a:extLst>
              <a:ext uri="{FF2B5EF4-FFF2-40B4-BE49-F238E27FC236}">
                <a16:creationId xmlns:a16="http://schemas.microsoft.com/office/drawing/2014/main" id="{0CF0706C-5C85-842F-531A-7965A7C06C7C}"/>
              </a:ext>
            </a:extLst>
          </p:cNvPr>
          <p:cNvSpPr txBox="1"/>
          <p:nvPr/>
        </p:nvSpPr>
        <p:spPr>
          <a:xfrm>
            <a:off x="6572465" y="6094036"/>
            <a:ext cx="5619535" cy="246221"/>
          </a:xfrm>
          <a:prstGeom prst="rect">
            <a:avLst/>
          </a:prstGeom>
          <a:noFill/>
        </p:spPr>
        <p:txBody>
          <a:bodyPr wrap="square" rtlCol="0">
            <a:spAutoFit/>
          </a:bodyPr>
          <a:lstStyle/>
          <a:p>
            <a:pPr lvl="0" algn="r"/>
            <a:r>
              <a:rPr lang="da-DK"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da-DK"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://dx.doi.org/10.1016/j.prp.2016.02.003</a:t>
            </a:r>
            <a:r>
              <a:rPr lang="da-DK" sz="1000" dirty="0">
                <a:solidFill>
                  <a:prstClr val="black"/>
                </a:solidFill>
                <a:cs typeface="Arial" panose="020B0604020202020204" pitchFamily="34" charset="0"/>
              </a:rPr>
              <a:t> </a:t>
            </a:r>
            <a:endParaRPr lang="en-IE" sz="1000" dirty="0">
              <a:solidFill>
                <a:prstClr val="black"/>
              </a:solidFill>
              <a:cs typeface="Arial" panose="020B0604020202020204" pitchFamily="34" charset="0"/>
            </a:endParaRPr>
          </a:p>
        </p:txBody>
      </p:sp>
      <p:sp>
        <p:nvSpPr>
          <p:cNvPr id="9" name="TextBox 8">
            <a:extLst>
              <a:ext uri="{FF2B5EF4-FFF2-40B4-BE49-F238E27FC236}">
                <a16:creationId xmlns:a16="http://schemas.microsoft.com/office/drawing/2014/main" id="{2D6E38D2-9FD0-31DC-2625-081E67D1DE22}"/>
              </a:ext>
            </a:extLst>
          </p:cNvPr>
          <p:cNvSpPr txBox="1"/>
          <p:nvPr/>
        </p:nvSpPr>
        <p:spPr>
          <a:xfrm>
            <a:off x="147587" y="647035"/>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
        <p:nvSpPr>
          <p:cNvPr id="2" name="Téglalap 1"/>
          <p:cNvSpPr/>
          <p:nvPr/>
        </p:nvSpPr>
        <p:spPr>
          <a:xfrm>
            <a:off x="69668" y="6137166"/>
            <a:ext cx="6096000" cy="246221"/>
          </a:xfrm>
          <a:prstGeom prst="rect">
            <a:avLst/>
          </a:prstGeom>
        </p:spPr>
        <p:txBody>
          <a:bodyPr>
            <a:spAutoFit/>
          </a:bodyPr>
          <a:lstStyle/>
          <a:p>
            <a:pPr lvl="0"/>
            <a:r>
              <a:rPr lang="en-IE" sz="1000" dirty="0">
                <a:solidFill>
                  <a:prstClr val="black"/>
                </a:solidFill>
                <a:cs typeface="Arial" panose="020B0604020202020204" pitchFamily="34" charset="0"/>
                <a:hlinkClick r:id="rId5">
                  <a:extLst>
                    <a:ext uri="{A12FA001-AC4F-418D-AE19-62706E023703}">
                      <ahyp:hlinkClr xmlns:lc="http://schemas.openxmlformats.org/drawingml/2006/lockedCanvas" xmlns:ahyp="http://schemas.microsoft.com/office/drawing/2018/hyperlinkcolor" xmlns="" val="tx"/>
                    </a:ext>
                  </a:extLst>
                </a:hlinkClick>
              </a:rPr>
              <a:t>https</a:t>
            </a:r>
            <a:r>
              <a:rPr lang="en-IE" sz="1000" dirty="0">
                <a:solidFill>
                  <a:prstClr val="black"/>
                </a:solidFill>
                <a:cs typeface="Arial" panose="020B0604020202020204" pitchFamily="34" charset="0"/>
                <a:hlinkClick r:id="rId5">
                  <a:extLst>
                    <a:ext uri="{A12FA001-AC4F-418D-AE19-62706E023703}">
                      <ahyp:hlinkClr xmlns:lc="http://schemas.openxmlformats.org/drawingml/2006/lockedCanvas" xmlns:ahyp="http://schemas.microsoft.com/office/drawing/2018/hyperlinkcolor" xmlns="" val="tx"/>
                    </a:ext>
                  </a:extLst>
                </a:hlinkClick>
              </a:rPr>
              <a:t>://camilo-mora.github.io/Diseases/PDFs/Seasonal_variation_of_Tungiasis_in_an_endemic_comm.pdf</a:t>
            </a:r>
            <a:r>
              <a:rPr lang="en-IE" sz="1000" dirty="0">
                <a:solidFill>
                  <a:prstClr val="black"/>
                </a:solidFill>
                <a:cs typeface="Arial" panose="020B0604020202020204" pitchFamily="34" charset="0"/>
              </a:rPr>
              <a:t> </a:t>
            </a:r>
          </a:p>
        </p:txBody>
      </p:sp>
      <p:sp>
        <p:nvSpPr>
          <p:cNvPr id="4" name="Téglalap 3"/>
          <p:cNvSpPr/>
          <p:nvPr/>
        </p:nvSpPr>
        <p:spPr>
          <a:xfrm>
            <a:off x="100148" y="2832601"/>
            <a:ext cx="3359044" cy="1175706"/>
          </a:xfrm>
          <a:prstGeom prst="rect">
            <a:avLst/>
          </a:prstGeom>
        </p:spPr>
        <p:txBody>
          <a:bodyPr wrap="square">
            <a:spAutoFit/>
          </a:bodyPr>
          <a:lstStyle/>
          <a:p>
            <a:pPr marL="0" lvl="3" indent="0" algn="r">
              <a:lnSpc>
                <a:spcPct val="110000"/>
              </a:lnSpc>
              <a:spcBef>
                <a:spcPts val="1000"/>
              </a:spcBef>
              <a:spcAft>
                <a:spcPts val="1000"/>
              </a:spcAft>
              <a:buClr>
                <a:srgbClr val="00B050"/>
              </a:buClr>
              <a:buNone/>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22. </a:t>
            </a:r>
            <a:r>
              <a:rPr lang="en-US" sz="1600" i="1" dirty="0" err="1">
                <a:solidFill>
                  <a:srgbClr val="0070C0"/>
                </a:solidFill>
                <a:cs typeface="Arial" panose="020B0604020202020204" pitchFamily="34" charset="0"/>
              </a:rPr>
              <a:t>Sezonske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varijacije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prevalencije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tungijaze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mesečnih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padavina</a:t>
            </a:r>
            <a:r>
              <a:rPr lang="en-US" sz="1600" i="1" dirty="0">
                <a:solidFill>
                  <a:srgbClr val="0070C0"/>
                </a:solidFill>
                <a:cs typeface="Arial" panose="020B0604020202020204" pitchFamily="34" charset="0"/>
              </a:rPr>
              <a:t> od </a:t>
            </a:r>
            <a:r>
              <a:rPr lang="en-US" sz="1600" i="1" dirty="0" err="1">
                <a:solidFill>
                  <a:srgbClr val="0070C0"/>
                </a:solidFill>
                <a:cs typeface="Arial" panose="020B0604020202020204" pitchFamily="34" charset="0"/>
              </a:rPr>
              <a:t>januara</a:t>
            </a:r>
            <a:r>
              <a:rPr lang="en-US" sz="1600" i="1" dirty="0">
                <a:solidFill>
                  <a:srgbClr val="0070C0"/>
                </a:solidFill>
                <a:cs typeface="Arial" panose="020B0604020202020204" pitchFamily="34" charset="0"/>
              </a:rPr>
              <a:t> 2001. do </a:t>
            </a:r>
            <a:r>
              <a:rPr lang="en-US" sz="1600" i="1" dirty="0" err="1">
                <a:solidFill>
                  <a:srgbClr val="0070C0"/>
                </a:solidFill>
                <a:cs typeface="Arial" panose="020B0604020202020204" pitchFamily="34" charset="0"/>
              </a:rPr>
              <a:t>januara</a:t>
            </a:r>
            <a:r>
              <a:rPr lang="en-US" sz="1600" i="1" dirty="0">
                <a:solidFill>
                  <a:srgbClr val="0070C0"/>
                </a:solidFill>
                <a:cs typeface="Arial" panose="020B0604020202020204" pitchFamily="34" charset="0"/>
              </a:rPr>
              <a:t> 2002. u </a:t>
            </a:r>
            <a:r>
              <a:rPr lang="en-US" sz="1600" i="1" dirty="0" err="1">
                <a:solidFill>
                  <a:srgbClr val="0070C0"/>
                </a:solidFill>
                <a:cs typeface="Arial" panose="020B0604020202020204" pitchFamily="34" charset="0"/>
              </a:rPr>
              <a:t>severoistočnom</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Brazilu</a:t>
            </a:r>
            <a:r>
              <a:rPr lang="en-US" sz="1600" i="1" dirty="0">
                <a:solidFill>
                  <a:srgbClr val="0070C0"/>
                </a:solidFill>
                <a:cs typeface="Arial" panose="020B0604020202020204" pitchFamily="34" charset="0"/>
              </a:rPr>
              <a:t>. </a:t>
            </a:r>
          </a:p>
        </p:txBody>
      </p:sp>
    </p:spTree>
    <p:extLst>
      <p:ext uri="{BB962C8B-B14F-4D97-AF65-F5344CB8AC3E}">
        <p14:creationId xmlns:p14="http://schemas.microsoft.com/office/powerpoint/2010/main" val="1658787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sr" sz="2000" dirty="0">
                <a:solidFill>
                  <a:srgbClr val="FF0000"/>
                </a:solidFill>
              </a:rPr>
              <a:t>Tifus</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DF7F93F6-B0F0-FB99-14D6-0ECE731A643B}"/>
              </a:ext>
            </a:extLst>
          </p:cNvPr>
          <p:cNvPicPr>
            <a:picLocks noChangeAspect="1"/>
          </p:cNvPicPr>
          <p:nvPr/>
        </p:nvPicPr>
        <p:blipFill>
          <a:blip r:embed="rId2"/>
          <a:stretch>
            <a:fillRect/>
          </a:stretch>
        </p:blipFill>
        <p:spPr>
          <a:xfrm>
            <a:off x="100148" y="1126384"/>
            <a:ext cx="12022183" cy="607597"/>
          </a:xfrm>
          <a:prstGeom prst="rect">
            <a:avLst/>
          </a:prstGeom>
        </p:spPr>
      </p:pic>
      <p:pic>
        <p:nvPicPr>
          <p:cNvPr id="9" name="Picture 8">
            <a:extLst>
              <a:ext uri="{FF2B5EF4-FFF2-40B4-BE49-F238E27FC236}">
                <a16:creationId xmlns:a16="http://schemas.microsoft.com/office/drawing/2014/main" id="{311DFE14-4BCB-4350-3940-335BD4FD4752}"/>
              </a:ext>
            </a:extLst>
          </p:cNvPr>
          <p:cNvPicPr>
            <a:picLocks noChangeAspect="1"/>
          </p:cNvPicPr>
          <p:nvPr/>
        </p:nvPicPr>
        <p:blipFill>
          <a:blip r:embed="rId3"/>
          <a:stretch>
            <a:fillRect/>
          </a:stretch>
        </p:blipFill>
        <p:spPr>
          <a:xfrm>
            <a:off x="5512067" y="1912822"/>
            <a:ext cx="6305693" cy="4188977"/>
          </a:xfrm>
          <a:prstGeom prst="rect">
            <a:avLst/>
          </a:prstGeom>
        </p:spPr>
      </p:pic>
      <p:sp>
        <p:nvSpPr>
          <p:cNvPr id="10" name="TextBox 9">
            <a:extLst>
              <a:ext uri="{FF2B5EF4-FFF2-40B4-BE49-F238E27FC236}">
                <a16:creationId xmlns:a16="http://schemas.microsoft.com/office/drawing/2014/main" id="{6B82BDBF-1080-CF5D-16C7-183755B83752}"/>
              </a:ext>
            </a:extLst>
          </p:cNvPr>
          <p:cNvSpPr txBox="1"/>
          <p:nvPr/>
        </p:nvSpPr>
        <p:spPr>
          <a:xfrm>
            <a:off x="2715681" y="3927165"/>
            <a:ext cx="2569734" cy="891270"/>
          </a:xfrm>
          <a:prstGeom prst="rect">
            <a:avLst/>
          </a:prstGeom>
          <a:noFill/>
        </p:spPr>
        <p:txBody>
          <a:bodyPr wrap="square" rtlCol="0">
            <a:spAutoFit/>
          </a:bodyPr>
          <a:lstStyle/>
          <a:p>
            <a:pPr algn="just">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23. </a:t>
            </a:r>
            <a:r>
              <a:rPr lang="en-US" sz="1600" i="1" dirty="0" err="1">
                <a:solidFill>
                  <a:srgbClr val="0070C0"/>
                </a:solidFill>
                <a:cs typeface="Arial" panose="020B0604020202020204" pitchFamily="34" charset="0"/>
              </a:rPr>
              <a:t>Slučajevi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pegavog</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tifusa</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Laivu</a:t>
            </a:r>
            <a:r>
              <a:rPr lang="en-US" sz="1600" i="1" dirty="0">
                <a:solidFill>
                  <a:srgbClr val="0070C0"/>
                </a:solidFill>
                <a:cs typeface="Arial" panose="020B0604020202020204" pitchFamily="34" charset="0"/>
              </a:rPr>
              <a:t>, Kina od 2006. do 2012. </a:t>
            </a:r>
            <a:r>
              <a:rPr lang="en-US" sz="1600" i="1" dirty="0" err="1">
                <a:solidFill>
                  <a:srgbClr val="0070C0"/>
                </a:solidFill>
                <a:cs typeface="Arial" panose="020B0604020202020204" pitchFamily="34" charset="0"/>
              </a:rPr>
              <a:t>godine</a:t>
            </a:r>
            <a:endParaRPr lang="en-US" sz="1600" i="1" dirty="0">
              <a:solidFill>
                <a:srgbClr val="0070C0"/>
              </a:solidFill>
              <a:cs typeface="Arial" panose="020B0604020202020204" pitchFamily="34" charset="0"/>
            </a:endParaRPr>
          </a:p>
        </p:txBody>
      </p:sp>
      <p:sp>
        <p:nvSpPr>
          <p:cNvPr id="14" name="TextBox 13">
            <a:extLst>
              <a:ext uri="{FF2B5EF4-FFF2-40B4-BE49-F238E27FC236}">
                <a16:creationId xmlns:a16="http://schemas.microsoft.com/office/drawing/2014/main" id="{73755880-377F-3ECE-472A-4F829B094BCB}"/>
              </a:ext>
            </a:extLst>
          </p:cNvPr>
          <p:cNvSpPr txBox="1"/>
          <p:nvPr/>
        </p:nvSpPr>
        <p:spPr>
          <a:xfrm>
            <a:off x="69668" y="6101799"/>
            <a:ext cx="5364480" cy="246221"/>
          </a:xfrm>
          <a:prstGeom prst="rect">
            <a:avLst/>
          </a:prstGeom>
          <a:noFill/>
        </p:spPr>
        <p:txBody>
          <a:bodyPr wrap="square" rtlCol="0">
            <a:spAutoFit/>
          </a:bodyPr>
          <a:lstStyle/>
          <a:p>
            <a:pPr lvl="0"/>
            <a:r>
              <a:rPr lang="en-GB"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en-GB"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://doi.org/10.1017/S0950268813003208</a:t>
            </a:r>
            <a:r>
              <a:rPr lang="en-GB" sz="1000" dirty="0">
                <a:solidFill>
                  <a:prstClr val="black"/>
                </a:solidFill>
                <a:cs typeface="Arial" panose="020B0604020202020204" pitchFamily="34" charset="0"/>
              </a:rPr>
              <a:t> </a:t>
            </a:r>
            <a:endParaRPr lang="en-IE" sz="1000" dirty="0">
              <a:solidFill>
                <a:prstClr val="black"/>
              </a:solidFill>
              <a:cs typeface="Arial" panose="020B0604020202020204" pitchFamily="34" charset="0"/>
            </a:endParaRPr>
          </a:p>
        </p:txBody>
      </p:sp>
      <p:sp>
        <p:nvSpPr>
          <p:cNvPr id="11" name="TextBox 10">
            <a:extLst>
              <a:ext uri="{FF2B5EF4-FFF2-40B4-BE49-F238E27FC236}">
                <a16:creationId xmlns:a16="http://schemas.microsoft.com/office/drawing/2014/main" id="{2D6E38D2-9FD0-31DC-2625-081E67D1DE22}"/>
              </a:ext>
            </a:extLst>
          </p:cNvPr>
          <p:cNvSpPr txBox="1"/>
          <p:nvPr/>
        </p:nvSpPr>
        <p:spPr>
          <a:xfrm>
            <a:off x="147587" y="848535"/>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7224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a:buClr>
                <a:srgbClr val="00B050"/>
              </a:buClr>
              <a:buNone/>
            </a:pPr>
            <a:r>
              <a:rPr lang="sv-SE" sz="2000" u="sng" dirty="0">
                <a:solidFill>
                  <a:srgbClr val="0070C0"/>
                </a:solidFill>
              </a:rPr>
              <a:t>5.5 Efekti klimatskih promena prema vektoru: </a:t>
            </a:r>
            <a:r>
              <a:rPr lang="sv-SE" sz="2000" dirty="0">
                <a:solidFill>
                  <a:srgbClr val="FF0000"/>
                </a:solidFill>
              </a:rPr>
              <a:t>Puževi</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2" name="TextBox 1">
            <a:extLst>
              <a:ext uri="{FF2B5EF4-FFF2-40B4-BE49-F238E27FC236}">
                <a16:creationId xmlns:a16="http://schemas.microsoft.com/office/drawing/2014/main" id="{1CBF3AB3-80F0-1A1C-5516-D16C44352000}"/>
              </a:ext>
            </a:extLst>
          </p:cNvPr>
          <p:cNvSpPr txBox="1"/>
          <p:nvPr/>
        </p:nvSpPr>
        <p:spPr>
          <a:xfrm>
            <a:off x="1209423" y="4682010"/>
            <a:ext cx="9834114" cy="1107996"/>
          </a:xfrm>
          <a:prstGeom prst="rect">
            <a:avLst/>
          </a:prstGeom>
          <a:noFill/>
        </p:spPr>
        <p:txBody>
          <a:bodyPr wrap="square" rtlCol="0">
            <a:spAutoFit/>
          </a:bodyPr>
          <a:lstStyle/>
          <a:p>
            <a:pPr algn="ctr">
              <a:lnSpc>
                <a:spcPct val="110000"/>
              </a:lnSpc>
              <a:buClr>
                <a:srgbClr val="FF0000"/>
              </a:buClr>
            </a:pPr>
            <a:r>
              <a:rPr lang="en-US" sz="2000" dirty="0" err="1">
                <a:cs typeface="Arial" panose="020B0604020202020204" pitchFamily="34" charset="0"/>
              </a:rPr>
              <a:t>Ovde</a:t>
            </a:r>
            <a:r>
              <a:rPr lang="en-US" sz="2000" dirty="0">
                <a:cs typeface="Arial" panose="020B0604020202020204" pitchFamily="34" charset="0"/>
              </a:rPr>
              <a:t> </a:t>
            </a:r>
            <a:r>
              <a:rPr lang="en-US" sz="2000" dirty="0" err="1">
                <a:cs typeface="Arial" panose="020B0604020202020204" pitchFamily="34" charset="0"/>
              </a:rPr>
              <a:t>možemo</a:t>
            </a:r>
            <a:r>
              <a:rPr lang="en-US" sz="2000" dirty="0">
                <a:cs typeface="Arial" panose="020B0604020202020204" pitchFamily="34" charset="0"/>
              </a:rPr>
              <a:t> </a:t>
            </a:r>
            <a:r>
              <a:rPr lang="en-US" sz="2000" dirty="0" err="1">
                <a:cs typeface="Arial" panose="020B0604020202020204" pitchFamily="34" charset="0"/>
              </a:rPr>
              <a:t>videti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različite</a:t>
            </a:r>
            <a:r>
              <a:rPr lang="en-US" sz="2000" dirty="0">
                <a:cs typeface="Arial" panose="020B0604020202020204" pitchFamily="34" charset="0"/>
              </a:rPr>
              <a:t> </a:t>
            </a:r>
            <a:r>
              <a:rPr lang="en-US" sz="2000" dirty="0" err="1">
                <a:cs typeface="Arial" panose="020B0604020202020204" pitchFamily="34" charset="0"/>
              </a:rPr>
              <a:t>vrste</a:t>
            </a:r>
            <a:r>
              <a:rPr lang="en-US" sz="2000" dirty="0">
                <a:cs typeface="Arial" panose="020B0604020202020204" pitchFamily="34" charset="0"/>
              </a:rPr>
              <a:t> </a:t>
            </a:r>
            <a:r>
              <a:rPr lang="en-US" sz="2000" dirty="0" err="1">
                <a:cs typeface="Arial" panose="020B0604020202020204" pitchFamily="34" charset="0"/>
              </a:rPr>
              <a:t>puževa</a:t>
            </a:r>
            <a:r>
              <a:rPr lang="en-US" sz="2000" dirty="0">
                <a:cs typeface="Arial" panose="020B0604020202020204" pitchFamily="34" charset="0"/>
              </a:rPr>
              <a:t> </a:t>
            </a:r>
            <a:r>
              <a:rPr lang="en-US" sz="2000" dirty="0" err="1">
                <a:cs typeface="Arial" panose="020B0604020202020204" pitchFamily="34" charset="0"/>
              </a:rPr>
              <a:t>odgovorne</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5 VBD-a </a:t>
            </a:r>
            <a:r>
              <a:rPr lang="en-US" sz="2000" dirty="0" err="1">
                <a:cs typeface="Arial" panose="020B0604020202020204" pitchFamily="34" charset="0"/>
              </a:rPr>
              <a:t>i</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ove</a:t>
            </a:r>
            <a:r>
              <a:rPr lang="en-US" sz="2000" dirty="0">
                <a:cs typeface="Arial" panose="020B0604020202020204" pitchFamily="34" charset="0"/>
              </a:rPr>
              <a:t> </a:t>
            </a:r>
            <a:r>
              <a:rPr lang="en-US" sz="2000" dirty="0" err="1">
                <a:cs typeface="Arial" panose="020B0604020202020204" pitchFamily="34" charset="0"/>
              </a:rPr>
              <a:t>bolesti</a:t>
            </a:r>
            <a:r>
              <a:rPr lang="en-US" sz="2000" dirty="0">
                <a:cs typeface="Arial" panose="020B0604020202020204" pitchFamily="34" charset="0"/>
              </a:rPr>
              <a:t> </a:t>
            </a:r>
            <a:r>
              <a:rPr lang="en-US" sz="2000" dirty="0" err="1">
                <a:cs typeface="Arial" panose="020B0604020202020204" pitchFamily="34" charset="0"/>
              </a:rPr>
              <a:t>pogoršane</a:t>
            </a:r>
            <a:r>
              <a:rPr lang="en-US" sz="2000" dirty="0">
                <a:cs typeface="Arial" panose="020B0604020202020204" pitchFamily="34" charset="0"/>
              </a:rPr>
              <a:t> </a:t>
            </a:r>
            <a:r>
              <a:rPr lang="en-US" sz="2000" dirty="0" err="1">
                <a:cs typeface="Arial" panose="020B0604020202020204" pitchFamily="34" charset="0"/>
              </a:rPr>
              <a:t>zbog</a:t>
            </a:r>
            <a:r>
              <a:rPr lang="en-US" sz="2000" dirty="0">
                <a:cs typeface="Arial" panose="020B0604020202020204" pitchFamily="34" charset="0"/>
              </a:rPr>
              <a:t> 5 </a:t>
            </a:r>
            <a:r>
              <a:rPr lang="en-US" sz="2000" dirty="0" err="1">
                <a:cs typeface="Arial" panose="020B0604020202020204" pitchFamily="34" charset="0"/>
              </a:rPr>
              <a:t>efekata</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o </a:t>
            </a:r>
            <a:r>
              <a:rPr lang="en-US" sz="2000" dirty="0" err="1">
                <a:cs typeface="Arial" panose="020B0604020202020204" pitchFamily="34" charset="0"/>
              </a:rPr>
              <a:t>kojima</a:t>
            </a:r>
            <a:r>
              <a:rPr lang="en-US" sz="2000" dirty="0">
                <a:cs typeface="Arial" panose="020B0604020202020204" pitchFamily="34" charset="0"/>
              </a:rPr>
              <a:t> je </a:t>
            </a:r>
            <a:r>
              <a:rPr lang="en-US" sz="2000" dirty="0" err="1">
                <a:cs typeface="Arial" panose="020B0604020202020204" pitchFamily="34" charset="0"/>
              </a:rPr>
              <a:t>bilo</a:t>
            </a:r>
            <a:r>
              <a:rPr lang="en-US" sz="2000" dirty="0">
                <a:cs typeface="Arial" panose="020B0604020202020204" pitchFamily="34" charset="0"/>
              </a:rPr>
              <a:t> </a:t>
            </a:r>
            <a:r>
              <a:rPr lang="en-US" sz="2000" dirty="0" err="1">
                <a:cs typeface="Arial" panose="020B0604020202020204" pitchFamily="34" charset="0"/>
              </a:rPr>
              <a:t>reči</a:t>
            </a:r>
            <a:r>
              <a:rPr lang="en-US" sz="2000" dirty="0">
                <a:cs typeface="Arial" panose="020B0604020202020204" pitchFamily="34" charset="0"/>
              </a:rPr>
              <a:t>, </a:t>
            </a:r>
            <a:r>
              <a:rPr lang="en-US" sz="2000" dirty="0" err="1">
                <a:cs typeface="Arial" panose="020B0604020202020204" pitchFamily="34" charset="0"/>
              </a:rPr>
              <a:t>pri</a:t>
            </a:r>
            <a:r>
              <a:rPr lang="en-US" sz="2000" dirty="0">
                <a:cs typeface="Arial" panose="020B0604020202020204" pitchFamily="34" charset="0"/>
              </a:rPr>
              <a:t> </a:t>
            </a:r>
            <a:r>
              <a:rPr lang="en-US" sz="2000" dirty="0" err="1">
                <a:cs typeface="Arial" panose="020B0604020202020204" pitchFamily="34" charset="0"/>
              </a:rPr>
              <a:t>čemu</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globalno</a:t>
            </a:r>
            <a:r>
              <a:rPr lang="en-US" sz="2000" dirty="0">
                <a:cs typeface="Arial" panose="020B0604020202020204" pitchFamily="34" charset="0"/>
              </a:rPr>
              <a:t> </a:t>
            </a:r>
            <a:r>
              <a:rPr lang="en-US" sz="2000" dirty="0" err="1">
                <a:cs typeface="Arial" panose="020B0604020202020204" pitchFamily="34" charset="0"/>
              </a:rPr>
              <a:t>zagrevanje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padavine</a:t>
            </a:r>
            <a:r>
              <a:rPr lang="en-US" sz="2000" dirty="0">
                <a:cs typeface="Arial" panose="020B0604020202020204" pitchFamily="34" charset="0"/>
              </a:rPr>
              <a:t> </a:t>
            </a:r>
            <a:r>
              <a:rPr lang="en-US" sz="2000" dirty="0" err="1">
                <a:cs typeface="Arial" panose="020B0604020202020204" pitchFamily="34" charset="0"/>
              </a:rPr>
              <a:t>odgovorne</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4 </a:t>
            </a:r>
            <a:r>
              <a:rPr lang="en-US" sz="2000" dirty="0" err="1">
                <a:cs typeface="Arial" panose="020B0604020202020204" pitchFamily="34" charset="0"/>
              </a:rPr>
              <a:t>bolesti</a:t>
            </a:r>
            <a:r>
              <a:rPr lang="en-US" sz="2000" dirty="0">
                <a:cs typeface="Arial" panose="020B0604020202020204" pitchFamily="34" charset="0"/>
              </a:rPr>
              <a:t>.</a:t>
            </a:r>
          </a:p>
        </p:txBody>
      </p:sp>
      <p:pic>
        <p:nvPicPr>
          <p:cNvPr id="10" name="Picture 9">
            <a:extLst>
              <a:ext uri="{FF2B5EF4-FFF2-40B4-BE49-F238E27FC236}">
                <a16:creationId xmlns:a16="http://schemas.microsoft.com/office/drawing/2014/main" id="{EC508283-4027-EDD1-D686-94AD4BB3E50F}"/>
              </a:ext>
            </a:extLst>
          </p:cNvPr>
          <p:cNvPicPr>
            <a:picLocks noChangeAspect="1"/>
          </p:cNvPicPr>
          <p:nvPr/>
        </p:nvPicPr>
        <p:blipFill>
          <a:blip r:embed="rId2"/>
          <a:stretch>
            <a:fillRect/>
          </a:stretch>
        </p:blipFill>
        <p:spPr>
          <a:xfrm>
            <a:off x="60960" y="1296474"/>
            <a:ext cx="12061372" cy="2701434"/>
          </a:xfrm>
          <a:prstGeom prst="rect">
            <a:avLst/>
          </a:prstGeom>
        </p:spPr>
      </p:pic>
      <p:sp>
        <p:nvSpPr>
          <p:cNvPr id="7" name="TextBox 6">
            <a:extLst>
              <a:ext uri="{FF2B5EF4-FFF2-40B4-BE49-F238E27FC236}">
                <a16:creationId xmlns:a16="http://schemas.microsoft.com/office/drawing/2014/main" id="{2D6E38D2-9FD0-31DC-2625-081E67D1DE22}"/>
              </a:ext>
            </a:extLst>
          </p:cNvPr>
          <p:cNvSpPr txBox="1"/>
          <p:nvPr/>
        </p:nvSpPr>
        <p:spPr>
          <a:xfrm>
            <a:off x="130629" y="1014575"/>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1581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a:buClr>
                <a:srgbClr val="00B050"/>
              </a:buClr>
              <a:buNone/>
            </a:pPr>
            <a:r>
              <a:rPr lang="en-US" sz="2000" dirty="0" err="1">
                <a:solidFill>
                  <a:schemeClr val="tx1"/>
                </a:solidFill>
              </a:rPr>
              <a:t>Gledajući</a:t>
            </a:r>
            <a:r>
              <a:rPr lang="en-US" sz="2000" dirty="0">
                <a:solidFill>
                  <a:schemeClr val="tx1"/>
                </a:solidFill>
              </a:rPr>
              <a:t> </a:t>
            </a:r>
            <a:r>
              <a:rPr lang="en-US" sz="2000" dirty="0" err="1">
                <a:solidFill>
                  <a:schemeClr val="tx1"/>
                </a:solidFill>
              </a:rPr>
              <a:t>neke</a:t>
            </a:r>
            <a:r>
              <a:rPr lang="en-US" sz="2000" dirty="0">
                <a:solidFill>
                  <a:schemeClr val="tx1"/>
                </a:solidFill>
              </a:rPr>
              <a:t> od </a:t>
            </a:r>
            <a:r>
              <a:rPr lang="en-US" sz="2000" dirty="0" err="1">
                <a:solidFill>
                  <a:schemeClr val="tx1"/>
                </a:solidFill>
              </a:rPr>
              <a:t>specifičnih</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prenose</a:t>
            </a:r>
            <a:r>
              <a:rPr lang="en-US" sz="2000" dirty="0">
                <a:solidFill>
                  <a:schemeClr val="tx1"/>
                </a:solidFill>
              </a:rPr>
              <a:t> </a:t>
            </a:r>
            <a:r>
              <a:rPr lang="en-US" sz="2000" dirty="0" err="1">
                <a:solidFill>
                  <a:schemeClr val="tx1"/>
                </a:solidFill>
              </a:rPr>
              <a:t>puževi</a:t>
            </a:r>
            <a:r>
              <a:rPr lang="en-US" sz="2000" dirty="0">
                <a:solidFill>
                  <a:schemeClr val="tx1"/>
                </a:solidFill>
              </a:rPr>
              <a:t>: </a:t>
            </a:r>
            <a:r>
              <a:rPr lang="en-US" sz="2000" dirty="0" err="1">
                <a:solidFill>
                  <a:srgbClr val="FF0000"/>
                </a:solidFill>
              </a:rPr>
              <a:t>Šistosomijaza</a:t>
            </a:r>
            <a:endParaRPr lang="en-US" sz="2000" dirty="0">
              <a:solidFill>
                <a:srgbClr val="FF0000"/>
              </a:solidFill>
            </a:endParaRPr>
          </a:p>
          <a:p>
            <a:pPr marL="0" indent="0" rtl="0">
              <a:buClr>
                <a:srgbClr val="00B050"/>
              </a:buClr>
              <a:buNone/>
            </a:pPr>
            <a:endParaRPr lang="en-GB" sz="2000" dirty="0">
              <a:solidFill>
                <a:srgbClr val="FF0000"/>
              </a:solidFill>
            </a:endParaRPr>
          </a:p>
        </p:txBody>
      </p:sp>
      <p:pic>
        <p:nvPicPr>
          <p:cNvPr id="10" name="Picture 9">
            <a:extLst>
              <a:ext uri="{FF2B5EF4-FFF2-40B4-BE49-F238E27FC236}">
                <a16:creationId xmlns:a16="http://schemas.microsoft.com/office/drawing/2014/main" id="{9B946069-5C9C-085D-321F-7F0E9241C5BC}"/>
              </a:ext>
            </a:extLst>
          </p:cNvPr>
          <p:cNvPicPr>
            <a:picLocks noChangeAspect="1"/>
          </p:cNvPicPr>
          <p:nvPr/>
        </p:nvPicPr>
        <p:blipFill>
          <a:blip r:embed="rId2"/>
          <a:stretch>
            <a:fillRect/>
          </a:stretch>
        </p:blipFill>
        <p:spPr>
          <a:xfrm>
            <a:off x="169817" y="1035287"/>
            <a:ext cx="12022183" cy="1304712"/>
          </a:xfrm>
          <a:prstGeom prst="rect">
            <a:avLst/>
          </a:prstGeom>
        </p:spPr>
      </p:pic>
      <p:sp>
        <p:nvSpPr>
          <p:cNvPr id="11" name="TextBox 10">
            <a:extLst>
              <a:ext uri="{FF2B5EF4-FFF2-40B4-BE49-F238E27FC236}">
                <a16:creationId xmlns:a16="http://schemas.microsoft.com/office/drawing/2014/main" id="{893ABDA0-7B7C-EA37-7C60-338AA42B0862}"/>
              </a:ext>
            </a:extLst>
          </p:cNvPr>
          <p:cNvSpPr txBox="1"/>
          <p:nvPr/>
        </p:nvSpPr>
        <p:spPr>
          <a:xfrm>
            <a:off x="640998" y="2724407"/>
            <a:ext cx="6659659" cy="3662541"/>
          </a:xfrm>
          <a:prstGeom prst="rect">
            <a:avLst/>
          </a:prstGeom>
          <a:noFill/>
        </p:spPr>
        <p:txBody>
          <a:bodyPr wrap="square" rtlCol="0">
            <a:spAutoFit/>
          </a:bodyPr>
          <a:lstStyle/>
          <a:p>
            <a:pPr lvl="3"/>
            <a:r>
              <a:rPr lang="en-US" sz="1400" i="1" dirty="0" err="1">
                <a:solidFill>
                  <a:srgbClr val="0070C0"/>
                </a:solidFill>
                <a:cs typeface="Arial" panose="020B0604020202020204" pitchFamily="34" charset="0"/>
              </a:rPr>
              <a:t>Slika</a:t>
            </a:r>
            <a:r>
              <a:rPr lang="en-US" sz="1400" i="1" dirty="0">
                <a:solidFill>
                  <a:srgbClr val="0070C0"/>
                </a:solidFill>
                <a:cs typeface="Arial" panose="020B0604020202020204" pitchFamily="34" charset="0"/>
              </a:rPr>
              <a:t> 24. </a:t>
            </a:r>
            <a:r>
              <a:rPr lang="en-US" sz="1400" i="1" dirty="0" err="1">
                <a:solidFill>
                  <a:srgbClr val="0070C0"/>
                </a:solidFill>
                <a:cs typeface="Arial" panose="020B0604020202020204" pitchFamily="34" charset="0"/>
              </a:rPr>
              <a:t>Predviđene</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promene</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području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rizika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za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urogenitalnu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šistosomijazu</a:t>
            </a:r>
            <a:r>
              <a:rPr lang="en-US" sz="1400" i="1" dirty="0">
                <a:solidFill>
                  <a:srgbClr val="0070C0"/>
                </a:solidFill>
                <a:cs typeface="Arial" panose="020B0604020202020204" pitchFamily="34" charset="0"/>
              </a:rPr>
              <a:t> u 2021-2050 u </a:t>
            </a:r>
            <a:r>
              <a:rPr lang="en-US" sz="1400" i="1" dirty="0" err="1">
                <a:solidFill>
                  <a:srgbClr val="0070C0"/>
                </a:solidFill>
                <a:cs typeface="Arial" panose="020B0604020202020204" pitchFamily="34" charset="0"/>
              </a:rPr>
              <a:t>poređenju</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sadašnjom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bazom</a:t>
            </a:r>
            <a:r>
              <a:rPr lang="en-US" sz="1400" i="1" dirty="0">
                <a:solidFill>
                  <a:srgbClr val="0070C0"/>
                </a:solidFill>
                <a:cs typeface="Arial" panose="020B0604020202020204" pitchFamily="34" charset="0"/>
              </a:rPr>
              <a:t> u </a:t>
            </a:r>
            <a:r>
              <a:rPr lang="en-US" sz="1400" i="1" dirty="0" err="1">
                <a:solidFill>
                  <a:srgbClr val="0070C0"/>
                </a:solidFill>
                <a:cs typeface="Arial" panose="020B0604020202020204" pitchFamily="34" charset="0"/>
              </a:rPr>
              <a:t>Africi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Bliskom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istoku</a:t>
            </a:r>
            <a:r>
              <a:rPr lang="en-US" sz="1400" i="1" dirty="0">
                <a:solidFill>
                  <a:srgbClr val="0070C0"/>
                </a:solidFill>
                <a:cs typeface="Arial" panose="020B0604020202020204" pitchFamily="34" charset="0"/>
              </a:rPr>
              <a:t>. </a:t>
            </a:r>
            <a:r>
              <a:rPr lang="en-US" sz="1400" dirty="0" err="1">
                <a:cs typeface="Arial" panose="020B0604020202020204" pitchFamily="34" charset="0"/>
              </a:rPr>
              <a:t>Pogodnost</a:t>
            </a:r>
            <a:r>
              <a:rPr lang="en-US" sz="1400" dirty="0">
                <a:cs typeface="Arial" panose="020B0604020202020204" pitchFamily="34" charset="0"/>
              </a:rPr>
              <a:t> se </a:t>
            </a:r>
            <a:r>
              <a:rPr lang="en-US" sz="1400" dirty="0" err="1">
                <a:cs typeface="Arial" panose="020B0604020202020204" pitchFamily="34" charset="0"/>
              </a:rPr>
              <a:t>kreće</a:t>
            </a:r>
            <a:r>
              <a:rPr lang="en-US" sz="1400" dirty="0">
                <a:cs typeface="Arial" panose="020B0604020202020204" pitchFamily="34" charset="0"/>
              </a:rPr>
              <a:t> od </a:t>
            </a:r>
            <a:r>
              <a:rPr lang="en-US" sz="1400" dirty="0" err="1">
                <a:cs typeface="Arial" panose="020B0604020202020204" pitchFamily="34" charset="0"/>
              </a:rPr>
              <a:t>nule</a:t>
            </a:r>
            <a:r>
              <a:rPr lang="en-US" sz="1400" dirty="0">
                <a:cs typeface="Arial" panose="020B0604020202020204" pitchFamily="34" charset="0"/>
              </a:rPr>
              <a:t> (</a:t>
            </a:r>
            <a:r>
              <a:rPr lang="en-US" sz="1400" dirty="0" err="1">
                <a:cs typeface="Arial" panose="020B0604020202020204" pitchFamily="34" charset="0"/>
              </a:rPr>
              <a:t>neprikladni</a:t>
            </a:r>
            <a:r>
              <a:rPr lang="en-US" sz="1400" dirty="0">
                <a:cs typeface="Arial" panose="020B0604020202020204" pitchFamily="34" charset="0"/>
              </a:rPr>
              <a:t> </a:t>
            </a:r>
            <a:r>
              <a:rPr lang="en-US" sz="1400" dirty="0" err="1">
                <a:cs typeface="Arial" panose="020B0604020202020204" pitchFamily="34" charset="0"/>
              </a:rPr>
              <a:t>uslovi</a:t>
            </a:r>
            <a:r>
              <a:rPr lang="en-US" sz="1400" dirty="0">
                <a:cs typeface="Arial" panose="020B0604020202020204" pitchFamily="34" charset="0"/>
              </a:rPr>
              <a:t>) do 10 (</a:t>
            </a:r>
            <a:r>
              <a:rPr lang="en-US" sz="1400" dirty="0" err="1">
                <a:cs typeface="Arial" panose="020B0604020202020204" pitchFamily="34" charset="0"/>
              </a:rPr>
              <a:t>najprikladnije</a:t>
            </a:r>
            <a:r>
              <a:rPr lang="en-US" sz="1400" dirty="0">
                <a:cs typeface="Arial" panose="020B0604020202020204" pitchFamily="34" charset="0"/>
              </a:rPr>
              <a:t>). </a:t>
            </a:r>
            <a:r>
              <a:rPr lang="en-US" sz="1400" dirty="0" err="1">
                <a:cs typeface="Arial" panose="020B0604020202020204" pitchFamily="34" charset="0"/>
              </a:rPr>
              <a:t>Plava</a:t>
            </a:r>
            <a:r>
              <a:rPr lang="en-US" sz="1400" dirty="0">
                <a:cs typeface="Arial" panose="020B0604020202020204" pitchFamily="34" charset="0"/>
              </a:rPr>
              <a:t> </a:t>
            </a:r>
            <a:r>
              <a:rPr lang="en-US" sz="1400" dirty="0" err="1">
                <a:cs typeface="Arial" panose="020B0604020202020204" pitchFamily="34" charset="0"/>
              </a:rPr>
              <a:t>boja</a:t>
            </a:r>
            <a:r>
              <a:rPr lang="en-US" sz="1400" dirty="0">
                <a:cs typeface="Arial" panose="020B0604020202020204" pitchFamily="34" charset="0"/>
              </a:rPr>
              <a:t> </a:t>
            </a:r>
            <a:r>
              <a:rPr lang="en-US" sz="1400" dirty="0" err="1">
                <a:cs typeface="Arial" panose="020B0604020202020204" pitchFamily="34" charset="0"/>
              </a:rPr>
              <a:t>ukazuje</a:t>
            </a:r>
            <a:r>
              <a:rPr lang="en-US" sz="1400" dirty="0">
                <a:cs typeface="Arial" panose="020B0604020202020204" pitchFamily="34" charset="0"/>
              </a:rPr>
              <a:t> </a:t>
            </a:r>
            <a:r>
              <a:rPr lang="en-US" sz="1400" dirty="0" err="1">
                <a:cs typeface="Arial" panose="020B0604020202020204" pitchFamily="34" charset="0"/>
              </a:rPr>
              <a:t>na</a:t>
            </a:r>
            <a:r>
              <a:rPr lang="en-US" sz="1400" dirty="0">
                <a:cs typeface="Arial" panose="020B0604020202020204" pitchFamily="34" charset="0"/>
              </a:rPr>
              <a:t> </a:t>
            </a:r>
            <a:r>
              <a:rPr lang="en-US" sz="1400" dirty="0" err="1">
                <a:cs typeface="Arial" panose="020B0604020202020204" pitchFamily="34" charset="0"/>
              </a:rPr>
              <a:t>smanjenje</a:t>
            </a:r>
            <a:r>
              <a:rPr lang="en-US" sz="1400" dirty="0">
                <a:cs typeface="Arial" panose="020B0604020202020204" pitchFamily="34" charset="0"/>
              </a:rPr>
              <a:t> </a:t>
            </a:r>
            <a:r>
              <a:rPr lang="en-US" sz="1400" dirty="0" err="1">
                <a:cs typeface="Arial" panose="020B0604020202020204" pitchFamily="34" charset="0"/>
              </a:rPr>
              <a:t>područja</a:t>
            </a:r>
            <a:r>
              <a:rPr lang="en-US" sz="1400" dirty="0">
                <a:cs typeface="Arial" panose="020B0604020202020204" pitchFamily="34" charset="0"/>
              </a:rPr>
              <a:t> </a:t>
            </a:r>
            <a:r>
              <a:rPr lang="en-US" sz="1400" dirty="0" err="1">
                <a:cs typeface="Arial" panose="020B0604020202020204" pitchFamily="34" charset="0"/>
              </a:rPr>
              <a:t>za</a:t>
            </a:r>
            <a:r>
              <a:rPr lang="en-US" sz="1400" dirty="0">
                <a:cs typeface="Arial" panose="020B0604020202020204" pitchFamily="34" charset="0"/>
              </a:rPr>
              <a:t> </a:t>
            </a:r>
            <a:r>
              <a:rPr lang="en-US" sz="1400" dirty="0" err="1">
                <a:cs typeface="Arial" panose="020B0604020202020204" pitchFamily="34" charset="0"/>
              </a:rPr>
              <a:t>šistosomijazu</a:t>
            </a:r>
            <a:r>
              <a:rPr lang="en-US" sz="1400" dirty="0">
                <a:cs typeface="Arial" panose="020B0604020202020204" pitchFamily="34" charset="0"/>
              </a:rPr>
              <a:t> </a:t>
            </a:r>
            <a:r>
              <a:rPr lang="en-US" sz="1400" dirty="0" err="1">
                <a:cs typeface="Arial" panose="020B0604020202020204" pitchFamily="34" charset="0"/>
              </a:rPr>
              <a:t>jer</a:t>
            </a:r>
            <a:r>
              <a:rPr lang="en-US" sz="1400" dirty="0">
                <a:cs typeface="Arial" panose="020B0604020202020204" pitchFamily="34" charset="0"/>
              </a:rPr>
              <a:t> </a:t>
            </a:r>
            <a:r>
              <a:rPr lang="en-US" sz="1400" dirty="0" err="1">
                <a:cs typeface="Arial" panose="020B0604020202020204" pitchFamily="34" charset="0"/>
              </a:rPr>
              <a:t>temperatura</a:t>
            </a:r>
            <a:r>
              <a:rPr lang="en-US" sz="1400" dirty="0">
                <a:cs typeface="Arial" panose="020B0604020202020204" pitchFamily="34" charset="0"/>
              </a:rPr>
              <a:t> </a:t>
            </a:r>
            <a:r>
              <a:rPr lang="en-US" sz="1400" dirty="0" err="1">
                <a:cs typeface="Arial" panose="020B0604020202020204" pitchFamily="34" charset="0"/>
              </a:rPr>
              <a:t>postaje</a:t>
            </a:r>
            <a:r>
              <a:rPr lang="en-US" sz="1400" dirty="0">
                <a:cs typeface="Arial" panose="020B0604020202020204" pitchFamily="34" charset="0"/>
              </a:rPr>
              <a:t> </a:t>
            </a:r>
            <a:r>
              <a:rPr lang="en-US" sz="1400" dirty="0" err="1">
                <a:cs typeface="Arial" panose="020B0604020202020204" pitchFamily="34" charset="0"/>
              </a:rPr>
              <a:t>neprikladna</a:t>
            </a:r>
            <a:r>
              <a:rPr lang="en-US" sz="1400" dirty="0">
                <a:cs typeface="Arial" panose="020B0604020202020204" pitchFamily="34" charset="0"/>
              </a:rPr>
              <a:t> </a:t>
            </a:r>
            <a:r>
              <a:rPr lang="en-US" sz="1400" dirty="0" err="1">
                <a:cs typeface="Arial" panose="020B0604020202020204" pitchFamily="34" charset="0"/>
              </a:rPr>
              <a:t>za</a:t>
            </a:r>
            <a:r>
              <a:rPr lang="en-US" sz="1400" dirty="0">
                <a:cs typeface="Arial" panose="020B0604020202020204" pitchFamily="34" charset="0"/>
              </a:rPr>
              <a:t> </a:t>
            </a:r>
            <a:r>
              <a:rPr lang="en-US" sz="1400" dirty="0" err="1">
                <a:cs typeface="Arial" panose="020B0604020202020204" pitchFamily="34" charset="0"/>
              </a:rPr>
              <a:t>opstanak</a:t>
            </a:r>
            <a:r>
              <a:rPr lang="en-US" sz="1400" dirty="0">
                <a:cs typeface="Arial" panose="020B0604020202020204" pitchFamily="34" charset="0"/>
              </a:rPr>
              <a:t> </a:t>
            </a:r>
            <a:r>
              <a:rPr lang="en-US" sz="1400" dirty="0" err="1">
                <a:cs typeface="Arial" panose="020B0604020202020204" pitchFamily="34" charset="0"/>
              </a:rPr>
              <a:t>parazita</a:t>
            </a:r>
            <a:r>
              <a:rPr lang="en-US" sz="1400" dirty="0">
                <a:cs typeface="Arial" panose="020B0604020202020204" pitchFamily="34" charset="0"/>
              </a:rPr>
              <a:t>.</a:t>
            </a:r>
          </a:p>
          <a:p>
            <a:pPr rtl="0"/>
            <a:endParaRPr lang="en-GB" sz="1400" dirty="0">
              <a:solidFill>
                <a:schemeClr val="tx1">
                  <a:lumMod val="50000"/>
                  <a:lumOff val="50000"/>
                </a:schemeClr>
              </a:solidFill>
              <a:cs typeface="Arial" panose="020B0604020202020204" pitchFamily="34" charset="0"/>
            </a:endParaRPr>
          </a:p>
          <a:p>
            <a:pPr>
              <a:lnSpc>
                <a:spcPct val="110000"/>
              </a:lnSpc>
            </a:pPr>
            <a:r>
              <a:rPr lang="en-US" sz="2000" dirty="0">
                <a:cs typeface="Arial" panose="020B0604020202020204" pitchFamily="34" charset="0"/>
              </a:rPr>
              <a:t>„</a:t>
            </a:r>
            <a:r>
              <a:rPr lang="en-US" sz="2000" dirty="0" err="1">
                <a:cs typeface="Arial" panose="020B0604020202020204" pitchFamily="34" charset="0"/>
              </a:rPr>
              <a:t>Sličan</a:t>
            </a:r>
            <a:r>
              <a:rPr lang="en-US" sz="2000" dirty="0">
                <a:cs typeface="Arial" panose="020B0604020202020204" pitchFamily="34" charset="0"/>
              </a:rPr>
              <a:t> </a:t>
            </a:r>
            <a:r>
              <a:rPr lang="en-US" sz="2000" dirty="0" err="1">
                <a:cs typeface="Arial" panose="020B0604020202020204" pitchFamily="34" charset="0"/>
              </a:rPr>
              <a:t>pristup</a:t>
            </a:r>
            <a:r>
              <a:rPr lang="en-US" sz="2000" dirty="0">
                <a:cs typeface="Arial" panose="020B0604020202020204" pitchFamily="34" charset="0"/>
              </a:rPr>
              <a:t> </a:t>
            </a:r>
            <a:r>
              <a:rPr lang="en-US" sz="2000" dirty="0" err="1">
                <a:cs typeface="Arial" panose="020B0604020202020204" pitchFamily="34" charset="0"/>
              </a:rPr>
              <a:t>modeliranju</a:t>
            </a:r>
            <a:r>
              <a:rPr lang="en-US" sz="2000" dirty="0">
                <a:cs typeface="Arial" panose="020B0604020202020204" pitchFamily="34" charset="0"/>
              </a:rPr>
              <a:t> je </a:t>
            </a:r>
            <a:r>
              <a:rPr lang="en-US" sz="2000" dirty="0" err="1">
                <a:cs typeface="Arial" panose="020B0604020202020204" pitchFamily="34" charset="0"/>
              </a:rPr>
              <a:t>korišćen</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a:t>
            </a:r>
            <a:r>
              <a:rPr lang="en-US" sz="2000" dirty="0" err="1">
                <a:cs typeface="Arial" panose="020B0604020202020204" pitchFamily="34" charset="0"/>
              </a:rPr>
              <a:t>mapiranje</a:t>
            </a:r>
            <a:r>
              <a:rPr lang="en-US" sz="2000" dirty="0">
                <a:cs typeface="Arial" panose="020B0604020202020204" pitchFamily="34" charset="0"/>
              </a:rPr>
              <a:t> </a:t>
            </a:r>
            <a:r>
              <a:rPr lang="en-US" sz="2000" dirty="0" err="1">
                <a:cs typeface="Arial" panose="020B0604020202020204" pitchFamily="34" charset="0"/>
              </a:rPr>
              <a:t>predviđene</a:t>
            </a:r>
            <a:r>
              <a:rPr lang="en-US" sz="2000" dirty="0">
                <a:cs typeface="Arial" panose="020B0604020202020204" pitchFamily="34" charset="0"/>
              </a:rPr>
              <a:t> </a:t>
            </a:r>
            <a:r>
              <a:rPr lang="en-US" sz="2000" dirty="0" err="1">
                <a:cs typeface="Arial" panose="020B0604020202020204" pitchFamily="34" charset="0"/>
              </a:rPr>
              <a:t>promene</a:t>
            </a:r>
            <a:r>
              <a:rPr lang="en-US" sz="2000" dirty="0">
                <a:cs typeface="Arial" panose="020B0604020202020204" pitchFamily="34" charset="0"/>
              </a:rPr>
              <a:t> </a:t>
            </a:r>
            <a:r>
              <a:rPr lang="en-US" sz="2000" dirty="0" err="1">
                <a:cs typeface="Arial" panose="020B0604020202020204" pitchFamily="34" charset="0"/>
              </a:rPr>
              <a:t>rizika</a:t>
            </a:r>
            <a:r>
              <a:rPr lang="en-US" sz="2000" dirty="0">
                <a:cs typeface="Arial" panose="020B0604020202020204" pitchFamily="34" charset="0"/>
              </a:rPr>
              <a:t> od S. </a:t>
            </a:r>
            <a:r>
              <a:rPr lang="en-US" sz="2000" dirty="0" err="1">
                <a:cs typeface="Arial" panose="020B0604020202020204" pitchFamily="34" charset="0"/>
              </a:rPr>
              <a:t>haematobium</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2021-2050. Model je </a:t>
            </a:r>
            <a:r>
              <a:rPr lang="en-US" sz="2000" dirty="0" err="1">
                <a:cs typeface="Arial" panose="020B0604020202020204" pitchFamily="34" charset="0"/>
              </a:rPr>
              <a:t>istakao</a:t>
            </a:r>
            <a:r>
              <a:rPr lang="en-US" sz="2000" dirty="0">
                <a:cs typeface="Arial" panose="020B0604020202020204" pitchFamily="34" charset="0"/>
              </a:rPr>
              <a:t> </a:t>
            </a:r>
            <a:r>
              <a:rPr lang="en-US" sz="2000" dirty="0" err="1">
                <a:cs typeface="Arial" panose="020B0604020202020204" pitchFamily="34" charset="0"/>
              </a:rPr>
              <a:t>potencijalna</a:t>
            </a:r>
            <a:r>
              <a:rPr lang="en-US" sz="2000" dirty="0">
                <a:cs typeface="Arial" panose="020B0604020202020204" pitchFamily="34" charset="0"/>
              </a:rPr>
              <a:t> </a:t>
            </a:r>
            <a:r>
              <a:rPr lang="en-US" sz="2000" dirty="0" err="1">
                <a:cs typeface="Arial" panose="020B0604020202020204" pitchFamily="34" charset="0"/>
              </a:rPr>
              <a:t>područja</a:t>
            </a:r>
            <a:r>
              <a:rPr lang="en-US" sz="2000" dirty="0">
                <a:cs typeface="Arial" panose="020B0604020202020204" pitchFamily="34" charset="0"/>
              </a:rPr>
              <a:t> </a:t>
            </a:r>
            <a:r>
              <a:rPr lang="en-US" sz="2000" dirty="0" err="1">
                <a:cs typeface="Arial" panose="020B0604020202020204" pitchFamily="34" charset="0"/>
              </a:rPr>
              <a:t>koja</a:t>
            </a:r>
            <a:r>
              <a:rPr lang="en-US" sz="2000" dirty="0">
                <a:cs typeface="Arial" panose="020B0604020202020204" pitchFamily="34" charset="0"/>
              </a:rPr>
              <a:t> se </a:t>
            </a:r>
            <a:r>
              <a:rPr lang="en-US" sz="2000" dirty="0" err="1">
                <a:cs typeface="Arial" panose="020B0604020202020204" pitchFamily="34" charset="0"/>
              </a:rPr>
              <a:t>pojavljuju</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područja</a:t>
            </a:r>
            <a:r>
              <a:rPr lang="en-US" sz="2000" dirty="0">
                <a:cs typeface="Arial" panose="020B0604020202020204" pitchFamily="34" charset="0"/>
              </a:rPr>
              <a:t> </a:t>
            </a:r>
            <a:r>
              <a:rPr lang="en-US" sz="2000" dirty="0" err="1">
                <a:cs typeface="Arial" panose="020B0604020202020204" pitchFamily="34" charset="0"/>
              </a:rPr>
              <a:t>koja</a:t>
            </a:r>
            <a:r>
              <a:rPr lang="en-US" sz="2000" dirty="0">
                <a:cs typeface="Arial" panose="020B0604020202020204" pitchFamily="34" charset="0"/>
              </a:rPr>
              <a:t> se </a:t>
            </a:r>
            <a:r>
              <a:rPr lang="en-US" sz="2000" dirty="0" err="1">
                <a:cs typeface="Arial" panose="020B0604020202020204" pitchFamily="34" charset="0"/>
              </a:rPr>
              <a:t>uklapaju</a:t>
            </a:r>
            <a:r>
              <a:rPr lang="en-US" sz="2000" dirty="0">
                <a:cs typeface="Arial" panose="020B0604020202020204" pitchFamily="34" charset="0"/>
              </a:rPr>
              <a:t> u </a:t>
            </a:r>
            <a:r>
              <a:rPr lang="en-US" sz="2000" dirty="0" err="1">
                <a:cs typeface="Arial" panose="020B0604020202020204" pitchFamily="34" charset="0"/>
              </a:rPr>
              <a:t>Africi</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Bliskom</a:t>
            </a:r>
            <a:r>
              <a:rPr lang="en-US" sz="2000" dirty="0">
                <a:cs typeface="Arial" panose="020B0604020202020204" pitchFamily="34" charset="0"/>
              </a:rPr>
              <a:t> </a:t>
            </a:r>
            <a:r>
              <a:rPr lang="en-US" sz="2000" dirty="0" err="1">
                <a:cs typeface="Arial" panose="020B0604020202020204" pitchFamily="34" charset="0"/>
              </a:rPr>
              <a:t>istoku</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u </a:t>
            </a:r>
            <a:r>
              <a:rPr lang="en-US" sz="2000" dirty="0" err="1">
                <a:cs typeface="Arial" panose="020B0604020202020204" pitchFamily="34" charset="0"/>
              </a:rPr>
              <a:t>južnim</a:t>
            </a:r>
            <a:r>
              <a:rPr lang="en-US" sz="2000" dirty="0">
                <a:cs typeface="Arial" panose="020B0604020202020204" pitchFamily="34" charset="0"/>
              </a:rPr>
              <a:t> </a:t>
            </a:r>
            <a:r>
              <a:rPr lang="en-US" sz="2000" dirty="0" err="1">
                <a:cs typeface="Arial" panose="020B0604020202020204" pitchFamily="34" charset="0"/>
              </a:rPr>
              <a:t>delovima</a:t>
            </a:r>
            <a:r>
              <a:rPr lang="en-US" sz="2000" dirty="0">
                <a:cs typeface="Arial" panose="020B0604020202020204" pitchFamily="34" charset="0"/>
              </a:rPr>
              <a:t> </a:t>
            </a:r>
            <a:r>
              <a:rPr lang="en-US" sz="2000" dirty="0" err="1">
                <a:cs typeface="Arial" panose="020B0604020202020204" pitchFamily="34" charset="0"/>
              </a:rPr>
              <a:t>Evrope</a:t>
            </a:r>
            <a:r>
              <a:rPr lang="sr" sz="2000" dirty="0">
                <a:cs typeface="Arial" panose="020B0604020202020204" pitchFamily="34" charset="0"/>
              </a:rPr>
              <a:t>.</a:t>
            </a:r>
          </a:p>
          <a:p>
            <a:pPr rtl="0"/>
            <a:endParaRPr lang="en-GB" sz="1400" dirty="0">
              <a:solidFill>
                <a:schemeClr val="tx1">
                  <a:lumMod val="50000"/>
                  <a:lumOff val="50000"/>
                </a:schemeClr>
              </a:solidFill>
              <a:cs typeface="Arial" panose="020B0604020202020204" pitchFamily="34" charset="0"/>
            </a:endParaRPr>
          </a:p>
          <a:p>
            <a:pPr rtl="0"/>
            <a:r>
              <a:rPr lang="sr" sz="1000" dirty="0">
                <a:cs typeface="Arial" panose="020B0604020202020204" pitchFamily="34" charset="0"/>
              </a:rPr>
              <a:t>Od: G. A. De Leo </a:t>
            </a:r>
            <a:r>
              <a:rPr lang="sr" sz="1000" i="1" dirty="0">
                <a:cs typeface="Arial" panose="020B0604020202020204" pitchFamily="34" charset="0"/>
              </a:rPr>
              <a:t>et al</a:t>
            </a:r>
            <a:r>
              <a:rPr lang="sr" sz="1000" dirty="0">
                <a:cs typeface="Arial" panose="020B0604020202020204" pitchFamily="34" charset="0"/>
              </a:rPr>
              <a:t>., BMJ 2020, </a:t>
            </a:r>
            <a:r>
              <a:rPr lang="sr" sz="1000" u="sng" dirty="0">
                <a:cs typeface="Arial" panose="020B0604020202020204" pitchFamily="34" charset="0"/>
              </a:rPr>
              <a:t>371</a:t>
            </a:r>
            <a:r>
              <a:rPr lang="sr" sz="1000" dirty="0">
                <a:cs typeface="Arial" panose="020B0604020202020204" pitchFamily="34" charset="0"/>
              </a:rPr>
              <a:t>, m4324. </a:t>
            </a:r>
            <a:r>
              <a:rPr lang="sr" sz="1000" dirty="0">
                <a:cs typeface="Arial" panose="020B0604020202020204" pitchFamily="34" charset="0"/>
                <a:hlinkClick r:id="rId3">
                  <a:extLst>
                    <a:ext uri="{A12FA001-AC4F-418D-AE19-62706E023703}">
                      <ahyp:hlinkClr xmlns="" xmlns:ahyp="http://schemas.microsoft.com/office/drawing/2018/hyperlinkcolor" val="tx"/>
                    </a:ext>
                  </a:extLst>
                </a:hlinkClick>
              </a:rPr>
              <a:t>http://dx.doi.org/10.1136/bmj.m4324</a:t>
            </a:r>
            <a:r>
              <a:rPr lang="sr" sz="1000" dirty="0">
                <a:cs typeface="Arial" panose="020B0604020202020204" pitchFamily="34" charset="0"/>
              </a:rPr>
              <a:t> </a:t>
            </a:r>
          </a:p>
        </p:txBody>
      </p:sp>
      <p:grpSp>
        <p:nvGrpSpPr>
          <p:cNvPr id="12" name="Group 11">
            <a:extLst>
              <a:ext uri="{FF2B5EF4-FFF2-40B4-BE49-F238E27FC236}">
                <a16:creationId xmlns:a16="http://schemas.microsoft.com/office/drawing/2014/main" id="{02C4A271-E7B5-8C69-D8F4-58B6491FA030}"/>
              </a:ext>
            </a:extLst>
          </p:cNvPr>
          <p:cNvGrpSpPr/>
          <p:nvPr/>
        </p:nvGrpSpPr>
        <p:grpSpPr>
          <a:xfrm>
            <a:off x="7444347" y="2219484"/>
            <a:ext cx="4313142" cy="4085521"/>
            <a:chOff x="7291030" y="2683645"/>
            <a:chExt cx="4313142" cy="4085521"/>
          </a:xfrm>
        </p:grpSpPr>
        <p:pic>
          <p:nvPicPr>
            <p:cNvPr id="13" name="Picture 12">
              <a:extLst>
                <a:ext uri="{FF2B5EF4-FFF2-40B4-BE49-F238E27FC236}">
                  <a16:creationId xmlns:a16="http://schemas.microsoft.com/office/drawing/2014/main" id="{0F5602F7-033D-BDE9-E344-2B1BD4A2DA93}"/>
                </a:ext>
              </a:extLst>
            </p:cNvPr>
            <p:cNvPicPr>
              <a:picLocks noChangeAspect="1"/>
            </p:cNvPicPr>
            <p:nvPr/>
          </p:nvPicPr>
          <p:blipFill>
            <a:blip r:embed="rId4"/>
            <a:stretch>
              <a:fillRect/>
            </a:stretch>
          </p:blipFill>
          <p:spPr>
            <a:xfrm>
              <a:off x="7291030" y="2683645"/>
              <a:ext cx="4313142" cy="4085521"/>
            </a:xfrm>
            <a:prstGeom prst="rect">
              <a:avLst/>
            </a:prstGeom>
          </p:spPr>
        </p:pic>
        <p:sp>
          <p:nvSpPr>
            <p:cNvPr id="14" name="Rectangle 13">
              <a:extLst>
                <a:ext uri="{FF2B5EF4-FFF2-40B4-BE49-F238E27FC236}">
                  <a16:creationId xmlns:a16="http://schemas.microsoft.com/office/drawing/2014/main" id="{8D99DF9B-7C14-15DB-A3C0-2B39A97570C1}"/>
                </a:ext>
              </a:extLst>
            </p:cNvPr>
            <p:cNvSpPr/>
            <p:nvPr/>
          </p:nvSpPr>
          <p:spPr>
            <a:xfrm>
              <a:off x="7445829" y="2804160"/>
              <a:ext cx="113211" cy="187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solidFill>
                  <a:schemeClr val="tx1">
                    <a:lumMod val="50000"/>
                    <a:lumOff val="50000"/>
                  </a:schemeClr>
                </a:solidFill>
              </a:endParaRPr>
            </a:p>
          </p:txBody>
        </p:sp>
      </p:grpSp>
      <p:sp>
        <p:nvSpPr>
          <p:cNvPr id="15" name="TextBox 14">
            <a:extLst>
              <a:ext uri="{FF2B5EF4-FFF2-40B4-BE49-F238E27FC236}">
                <a16:creationId xmlns:a16="http://schemas.microsoft.com/office/drawing/2014/main" id="{2D6E38D2-9FD0-31DC-2625-081E67D1DE22}"/>
              </a:ext>
            </a:extLst>
          </p:cNvPr>
          <p:cNvSpPr txBox="1"/>
          <p:nvPr/>
        </p:nvSpPr>
        <p:spPr>
          <a:xfrm>
            <a:off x="145065" y="727510"/>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85985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a:buClr>
                <a:srgbClr val="00B050"/>
              </a:buClr>
              <a:buNone/>
            </a:pPr>
            <a:r>
              <a:rPr lang="en-US" sz="2000" dirty="0" err="1">
                <a:solidFill>
                  <a:srgbClr val="FF0000"/>
                </a:solidFill>
              </a:rPr>
              <a:t>Infekcija</a:t>
            </a:r>
            <a:r>
              <a:rPr lang="en-US" sz="2000" dirty="0">
                <a:solidFill>
                  <a:srgbClr val="FF0000"/>
                </a:solidFill>
              </a:rPr>
              <a:t> </a:t>
            </a:r>
            <a:r>
              <a:rPr lang="en-US" sz="2000" dirty="0" err="1">
                <a:solidFill>
                  <a:srgbClr val="FF0000"/>
                </a:solidFill>
              </a:rPr>
              <a:t>ankilostoma</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E53F56C2-5021-0F77-BF07-568FB3D73CE4}"/>
              </a:ext>
            </a:extLst>
          </p:cNvPr>
          <p:cNvPicPr>
            <a:picLocks noChangeAspect="1"/>
          </p:cNvPicPr>
          <p:nvPr/>
        </p:nvPicPr>
        <p:blipFill>
          <a:blip r:embed="rId2"/>
          <a:stretch>
            <a:fillRect/>
          </a:stretch>
        </p:blipFill>
        <p:spPr>
          <a:xfrm>
            <a:off x="69668" y="960921"/>
            <a:ext cx="12022184" cy="551127"/>
          </a:xfrm>
          <a:prstGeom prst="rect">
            <a:avLst/>
          </a:prstGeom>
        </p:spPr>
      </p:pic>
      <p:pic>
        <p:nvPicPr>
          <p:cNvPr id="11" name="Picture 10">
            <a:extLst>
              <a:ext uri="{FF2B5EF4-FFF2-40B4-BE49-F238E27FC236}">
                <a16:creationId xmlns:a16="http://schemas.microsoft.com/office/drawing/2014/main" id="{37E86349-BE2C-3658-D980-296ECFC1B6DF}"/>
              </a:ext>
            </a:extLst>
          </p:cNvPr>
          <p:cNvPicPr>
            <a:picLocks noChangeAspect="1"/>
          </p:cNvPicPr>
          <p:nvPr/>
        </p:nvPicPr>
        <p:blipFill>
          <a:blip r:embed="rId3"/>
          <a:stretch>
            <a:fillRect/>
          </a:stretch>
        </p:blipFill>
        <p:spPr>
          <a:xfrm>
            <a:off x="1138761" y="1592477"/>
            <a:ext cx="10009353" cy="4253660"/>
          </a:xfrm>
          <a:prstGeom prst="rect">
            <a:avLst/>
          </a:prstGeom>
        </p:spPr>
      </p:pic>
      <p:sp>
        <p:nvSpPr>
          <p:cNvPr id="12" name="TextBox 11">
            <a:extLst>
              <a:ext uri="{FF2B5EF4-FFF2-40B4-BE49-F238E27FC236}">
                <a16:creationId xmlns:a16="http://schemas.microsoft.com/office/drawing/2014/main" id="{D5E8779E-0BB2-046C-E5F7-539BD037D953}"/>
              </a:ext>
            </a:extLst>
          </p:cNvPr>
          <p:cNvSpPr txBox="1"/>
          <p:nvPr/>
        </p:nvSpPr>
        <p:spPr>
          <a:xfrm>
            <a:off x="1138761" y="5794022"/>
            <a:ext cx="10009353" cy="523220"/>
          </a:xfrm>
          <a:prstGeom prst="rect">
            <a:avLst/>
          </a:prstGeom>
          <a:noFill/>
        </p:spPr>
        <p:txBody>
          <a:bodyPr wrap="square" rtlCol="0">
            <a:spAutoFit/>
          </a:bodyPr>
          <a:lstStyle/>
          <a:p>
            <a:pPr algn="ctr"/>
            <a:r>
              <a:rPr lang="en-US" sz="1400" i="1" dirty="0" err="1">
                <a:solidFill>
                  <a:srgbClr val="0070C0"/>
                </a:solidFill>
                <a:cs typeface="Arial" panose="020B0604020202020204" pitchFamily="34" charset="0"/>
              </a:rPr>
              <a:t>Tabela</a:t>
            </a:r>
            <a:r>
              <a:rPr lang="en-US" sz="1400" i="1" dirty="0">
                <a:solidFill>
                  <a:srgbClr val="0070C0"/>
                </a:solidFill>
                <a:cs typeface="Arial" panose="020B0604020202020204" pitchFamily="34" charset="0"/>
              </a:rPr>
              <a:t> 4. </a:t>
            </a:r>
            <a:r>
              <a:rPr lang="en-US" sz="1400" i="1" dirty="0" err="1">
                <a:solidFill>
                  <a:srgbClr val="0070C0"/>
                </a:solidFill>
                <a:cs typeface="Arial" panose="020B0604020202020204" pitchFamily="34" charset="0"/>
              </a:rPr>
              <a:t>Uticaj</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izmenjenih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klimatskih</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parametara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na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biološki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razvoj</a:t>
            </a:r>
            <a:r>
              <a:rPr lang="en-US" sz="1400" i="1" dirty="0">
                <a:solidFill>
                  <a:srgbClr val="0070C0"/>
                </a:solidFill>
                <a:cs typeface="Arial" panose="020B0604020202020204" pitchFamily="34" charset="0"/>
              </a:rPr>
              <a:t> STH u </a:t>
            </a:r>
            <a:r>
              <a:rPr lang="en-US" sz="1400" i="1" dirty="0" err="1">
                <a:solidFill>
                  <a:srgbClr val="0070C0"/>
                </a:solidFill>
                <a:cs typeface="Arial" panose="020B0604020202020204" pitchFamily="34" charset="0"/>
              </a:rPr>
              <a:t>vezi</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sa</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klimatskim</a:t>
            </a:r>
            <a:r>
              <a:rPr lang="en-US" sz="1400" i="1" dirty="0">
                <a:solidFill>
                  <a:srgbClr val="0070C0"/>
                </a:solidFill>
                <a:cs typeface="Arial" panose="020B0604020202020204" pitchFamily="34" charset="0"/>
              </a:rPr>
              <a:t> </a:t>
            </a:r>
            <a:r>
              <a:rPr lang="en-US" sz="1400" i="1" dirty="0" err="1">
                <a:solidFill>
                  <a:srgbClr val="0070C0"/>
                </a:solidFill>
                <a:cs typeface="Arial" panose="020B0604020202020204" pitchFamily="34" charset="0"/>
              </a:rPr>
              <a:t>promenama</a:t>
            </a:r>
            <a:r>
              <a:rPr lang="en-US" sz="1400" i="1" dirty="0" smtClean="0">
                <a:solidFill>
                  <a:srgbClr val="0070C0"/>
                </a:solidFill>
                <a:cs typeface="Arial" panose="020B0604020202020204" pitchFamily="34" charset="0"/>
              </a:rPr>
              <a:t>.</a:t>
            </a:r>
            <a:r>
              <a:rPr lang="hu-HU" sz="1400" i="1" dirty="0" smtClean="0">
                <a:solidFill>
                  <a:srgbClr val="0070C0"/>
                </a:solidFill>
                <a:cs typeface="Arial" panose="020B0604020202020204" pitchFamily="34" charset="0"/>
              </a:rPr>
              <a:t/>
            </a:r>
            <a:br>
              <a:rPr lang="hu-HU" sz="1400" i="1" dirty="0" smtClean="0">
                <a:solidFill>
                  <a:srgbClr val="0070C0"/>
                </a:solidFill>
                <a:cs typeface="Arial" panose="020B0604020202020204" pitchFamily="34" charset="0"/>
              </a:rPr>
            </a:br>
            <a:r>
              <a:rPr lang="en-US" sz="1400" dirty="0" smtClean="0">
                <a:cs typeface="Arial" panose="020B0604020202020204" pitchFamily="34" charset="0"/>
              </a:rPr>
              <a:t>STH </a:t>
            </a:r>
            <a:r>
              <a:rPr lang="en-US" sz="1400" dirty="0">
                <a:cs typeface="Arial" panose="020B0604020202020204" pitchFamily="34" charset="0"/>
              </a:rPr>
              <a:t>= </a:t>
            </a:r>
            <a:r>
              <a:rPr lang="en-US" sz="1400" dirty="0" err="1">
                <a:cs typeface="Arial" panose="020B0604020202020204" pitchFamily="34" charset="0"/>
              </a:rPr>
              <a:t>helmintiaze</a:t>
            </a:r>
            <a:r>
              <a:rPr lang="en-US" sz="1400" dirty="0">
                <a:cs typeface="Arial" panose="020B0604020202020204" pitchFamily="34" charset="0"/>
              </a:rPr>
              <a:t> </a:t>
            </a:r>
            <a:r>
              <a:rPr lang="en-US" sz="1400" dirty="0" err="1">
                <a:cs typeface="Arial" panose="020B0604020202020204" pitchFamily="34" charset="0"/>
              </a:rPr>
              <a:t>koje</a:t>
            </a:r>
            <a:r>
              <a:rPr lang="en-US" sz="1400" dirty="0">
                <a:cs typeface="Arial" panose="020B0604020202020204" pitchFamily="34" charset="0"/>
              </a:rPr>
              <a:t> se </a:t>
            </a:r>
            <a:r>
              <a:rPr lang="en-US" sz="1400" dirty="0" err="1">
                <a:cs typeface="Arial" panose="020B0604020202020204" pitchFamily="34" charset="0"/>
              </a:rPr>
              <a:t>prenose</a:t>
            </a:r>
            <a:r>
              <a:rPr lang="en-US" sz="1400" dirty="0">
                <a:cs typeface="Arial" panose="020B0604020202020204" pitchFamily="34" charset="0"/>
              </a:rPr>
              <a:t> </a:t>
            </a:r>
            <a:r>
              <a:rPr lang="en-US" sz="1400" dirty="0" err="1">
                <a:cs typeface="Arial" panose="020B0604020202020204" pitchFamily="34" charset="0"/>
              </a:rPr>
              <a:t>zemljištem</a:t>
            </a:r>
            <a:r>
              <a:rPr lang="en-US" sz="1400" dirty="0">
                <a:cs typeface="Arial" panose="020B0604020202020204" pitchFamily="34" charset="0"/>
              </a:rPr>
              <a:t>, L1-L 3 = faze </a:t>
            </a:r>
            <a:r>
              <a:rPr lang="en-US" sz="1400" dirty="0" err="1">
                <a:cs typeface="Arial" panose="020B0604020202020204" pitchFamily="34" charset="0"/>
              </a:rPr>
              <a:t>razvoja</a:t>
            </a:r>
            <a:r>
              <a:rPr lang="en-US" sz="1400" dirty="0">
                <a:cs typeface="Arial" panose="020B0604020202020204" pitchFamily="34" charset="0"/>
              </a:rPr>
              <a:t> </a:t>
            </a:r>
            <a:r>
              <a:rPr lang="en-US" sz="1400" dirty="0" err="1">
                <a:cs typeface="Arial" panose="020B0604020202020204" pitchFamily="34" charset="0"/>
              </a:rPr>
              <a:t>larvi</a:t>
            </a:r>
            <a:endParaRPr lang="sr" sz="1400" dirty="0">
              <a:cs typeface="Arial" panose="020B0604020202020204" pitchFamily="34" charset="0"/>
            </a:endParaRPr>
          </a:p>
        </p:txBody>
      </p:sp>
      <p:sp>
        <p:nvSpPr>
          <p:cNvPr id="16" name="TextBox 15">
            <a:extLst>
              <a:ext uri="{FF2B5EF4-FFF2-40B4-BE49-F238E27FC236}">
                <a16:creationId xmlns:a16="http://schemas.microsoft.com/office/drawing/2014/main" id="{69DAA862-06FF-9214-9D8B-BACB79096E13}"/>
              </a:ext>
            </a:extLst>
          </p:cNvPr>
          <p:cNvSpPr txBox="1"/>
          <p:nvPr/>
        </p:nvSpPr>
        <p:spPr>
          <a:xfrm>
            <a:off x="-86264" y="6123135"/>
            <a:ext cx="12278264" cy="246221"/>
          </a:xfrm>
          <a:prstGeom prst="rect">
            <a:avLst/>
          </a:prstGeom>
          <a:noFill/>
        </p:spPr>
        <p:txBody>
          <a:bodyPr wrap="square" rtlCol="0">
            <a:spAutoFit/>
          </a:bodyPr>
          <a:lstStyle/>
          <a:p>
            <a:pPr lvl="0" algn="r"/>
            <a:r>
              <a:rPr lang="en-IE"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en-IE" sz="1000" dirty="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a:t>
            </a:r>
            <a:r>
              <a:rPr lang="en-IE" sz="1000" dirty="0" smtClean="0">
                <a:solidFill>
                  <a:prstClr val="black"/>
                </a:solidFill>
                <a:cs typeface="Arial" panose="020B0604020202020204" pitchFamily="34" charset="0"/>
                <a:hlinkClick r:id="rId4">
                  <a:extLst>
                    <a:ext uri="{A12FA001-AC4F-418D-AE19-62706E023703}">
                      <ahyp:hlinkClr xmlns="" xmlns:ahyp="http://schemas.microsoft.com/office/drawing/2018/hyperlinkcolor" val="tx"/>
                    </a:ext>
                  </a:extLst>
                </a:hlinkClick>
              </a:rPr>
              <a:t>dx.doi.org/10.1016/j.pt.2010.06.009</a:t>
            </a:r>
            <a:endParaRPr lang="en-IE" sz="1000" dirty="0">
              <a:solidFill>
                <a:schemeClr val="tx1">
                  <a:lumMod val="50000"/>
                  <a:lumOff val="50000"/>
                </a:schemeClr>
              </a:solidFill>
              <a:cs typeface="Arial" panose="020B0604020202020204" pitchFamily="34" charset="0"/>
            </a:endParaRPr>
          </a:p>
        </p:txBody>
      </p:sp>
      <p:sp>
        <p:nvSpPr>
          <p:cNvPr id="10" name="TextBox 9">
            <a:extLst>
              <a:ext uri="{FF2B5EF4-FFF2-40B4-BE49-F238E27FC236}">
                <a16:creationId xmlns:a16="http://schemas.microsoft.com/office/drawing/2014/main" id="{2D6E38D2-9FD0-31DC-2625-081E67D1DE22}"/>
              </a:ext>
            </a:extLst>
          </p:cNvPr>
          <p:cNvSpPr txBox="1"/>
          <p:nvPr/>
        </p:nvSpPr>
        <p:spPr>
          <a:xfrm>
            <a:off x="147587" y="574270"/>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534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a:buClr>
                <a:srgbClr val="00B050"/>
              </a:buClr>
              <a:buNone/>
            </a:pPr>
            <a:r>
              <a:rPr lang="en-US" sz="2000" u="sng" dirty="0" err="1" smtClean="0">
                <a:solidFill>
                  <a:srgbClr val="0070C0"/>
                </a:solidFill>
              </a:rPr>
              <a:t>Efekti</a:t>
            </a:r>
            <a:r>
              <a:rPr lang="en-US" sz="2000" u="sng" dirty="0" smtClean="0">
                <a:solidFill>
                  <a:srgbClr val="0070C0"/>
                </a:solidFill>
              </a:rPr>
              <a:t> </a:t>
            </a:r>
            <a:r>
              <a:rPr lang="en-US" sz="2000" u="sng" dirty="0" err="1">
                <a:solidFill>
                  <a:srgbClr val="0070C0"/>
                </a:solidFill>
              </a:rPr>
              <a:t>klimatskih</a:t>
            </a:r>
            <a:r>
              <a:rPr lang="en-US" sz="2000" u="sng" dirty="0">
                <a:solidFill>
                  <a:srgbClr val="0070C0"/>
                </a:solidFill>
              </a:rPr>
              <a:t> </a:t>
            </a:r>
            <a:r>
              <a:rPr lang="en-US" sz="2000" u="sng" dirty="0" err="1">
                <a:solidFill>
                  <a:srgbClr val="0070C0"/>
                </a:solidFill>
              </a:rPr>
              <a:t>promena</a:t>
            </a:r>
            <a:r>
              <a:rPr lang="en-US" sz="2000" u="sng" dirty="0">
                <a:solidFill>
                  <a:srgbClr val="0070C0"/>
                </a:solidFill>
              </a:rPr>
              <a:t> </a:t>
            </a:r>
            <a:r>
              <a:rPr lang="en-US" sz="2000" u="sng" dirty="0" err="1">
                <a:solidFill>
                  <a:srgbClr val="0070C0"/>
                </a:solidFill>
              </a:rPr>
              <a:t>prema</a:t>
            </a:r>
            <a:r>
              <a:rPr lang="en-US" sz="2000" u="sng" dirty="0">
                <a:solidFill>
                  <a:srgbClr val="0070C0"/>
                </a:solidFill>
              </a:rPr>
              <a:t> </a:t>
            </a:r>
            <a:r>
              <a:rPr lang="en-US" sz="2000" u="sng" dirty="0" err="1">
                <a:solidFill>
                  <a:srgbClr val="0070C0"/>
                </a:solidFill>
              </a:rPr>
              <a:t>vektoru</a:t>
            </a:r>
            <a:r>
              <a:rPr lang="en-US" sz="2000" u="sng" dirty="0">
                <a:solidFill>
                  <a:srgbClr val="0070C0"/>
                </a:solidFill>
              </a:rPr>
              <a:t>: </a:t>
            </a:r>
            <a:r>
              <a:rPr lang="en-US" sz="2000" dirty="0" err="1">
                <a:solidFill>
                  <a:srgbClr val="FF0000"/>
                </a:solidFill>
              </a:rPr>
              <a:t>Muve</a:t>
            </a:r>
            <a:r>
              <a:rPr lang="en-US" sz="2000" dirty="0">
                <a:solidFill>
                  <a:srgbClr val="FF0000"/>
                </a:solidFill>
              </a:rPr>
              <a:t>/</a:t>
            </a:r>
            <a:r>
              <a:rPr lang="en-US" sz="2000" dirty="0" err="1">
                <a:solidFill>
                  <a:srgbClr val="FF0000"/>
                </a:solidFill>
              </a:rPr>
              <a:t>bube</a:t>
            </a:r>
            <a:r>
              <a:rPr lang="en-US" sz="2000" dirty="0">
                <a:solidFill>
                  <a:srgbClr val="FF0000"/>
                </a:solidFill>
              </a:rPr>
              <a:t> </a:t>
            </a:r>
            <a:r>
              <a:rPr lang="en-US" sz="2000" dirty="0" err="1">
                <a:solidFill>
                  <a:srgbClr val="FF0000"/>
                </a:solidFill>
              </a:rPr>
              <a:t>koje</a:t>
            </a:r>
            <a:r>
              <a:rPr lang="en-US" sz="2000" dirty="0">
                <a:solidFill>
                  <a:srgbClr val="FF0000"/>
                </a:solidFill>
              </a:rPr>
              <a:t> </a:t>
            </a:r>
            <a:r>
              <a:rPr lang="en-US" sz="2000" dirty="0" err="1">
                <a:solidFill>
                  <a:srgbClr val="FF0000"/>
                </a:solidFill>
              </a:rPr>
              <a:t>grizu</a:t>
            </a:r>
            <a:endParaRPr lang="en-US"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06CA1EF0-DADE-9194-9E3B-38A02CB9EA26}"/>
              </a:ext>
            </a:extLst>
          </p:cNvPr>
          <p:cNvGrpSpPr/>
          <p:nvPr/>
        </p:nvGrpSpPr>
        <p:grpSpPr>
          <a:xfrm>
            <a:off x="87086" y="1195083"/>
            <a:ext cx="11991704" cy="4814215"/>
            <a:chOff x="130627" y="1182115"/>
            <a:chExt cx="11991704" cy="4814215"/>
          </a:xfrm>
        </p:grpSpPr>
        <p:pic>
          <p:nvPicPr>
            <p:cNvPr id="7" name="Picture 6">
              <a:extLst>
                <a:ext uri="{FF2B5EF4-FFF2-40B4-BE49-F238E27FC236}">
                  <a16:creationId xmlns:a16="http://schemas.microsoft.com/office/drawing/2014/main" id="{7BEF7CD5-561D-5081-978E-97A99B38F203}"/>
                </a:ext>
              </a:extLst>
            </p:cNvPr>
            <p:cNvPicPr>
              <a:picLocks noChangeAspect="1"/>
            </p:cNvPicPr>
            <p:nvPr/>
          </p:nvPicPr>
          <p:blipFill>
            <a:blip r:embed="rId2"/>
            <a:stretch>
              <a:fillRect/>
            </a:stretch>
          </p:blipFill>
          <p:spPr>
            <a:xfrm>
              <a:off x="130628" y="1182115"/>
              <a:ext cx="11991703" cy="703556"/>
            </a:xfrm>
            <a:prstGeom prst="rect">
              <a:avLst/>
            </a:prstGeom>
          </p:spPr>
        </p:pic>
        <p:pic>
          <p:nvPicPr>
            <p:cNvPr id="8" name="Picture 7">
              <a:extLst>
                <a:ext uri="{FF2B5EF4-FFF2-40B4-BE49-F238E27FC236}">
                  <a16:creationId xmlns:a16="http://schemas.microsoft.com/office/drawing/2014/main" id="{40AC7424-2851-45AC-2CC0-C91694959AAA}"/>
                </a:ext>
              </a:extLst>
            </p:cNvPr>
            <p:cNvPicPr>
              <a:picLocks noChangeAspect="1"/>
            </p:cNvPicPr>
            <p:nvPr/>
          </p:nvPicPr>
          <p:blipFill>
            <a:blip r:embed="rId3"/>
            <a:stretch>
              <a:fillRect/>
            </a:stretch>
          </p:blipFill>
          <p:spPr>
            <a:xfrm>
              <a:off x="130628" y="2129113"/>
              <a:ext cx="11991703" cy="711941"/>
            </a:xfrm>
            <a:prstGeom prst="rect">
              <a:avLst/>
            </a:prstGeom>
          </p:spPr>
        </p:pic>
        <p:pic>
          <p:nvPicPr>
            <p:cNvPr id="11" name="Picture 10">
              <a:extLst>
                <a:ext uri="{FF2B5EF4-FFF2-40B4-BE49-F238E27FC236}">
                  <a16:creationId xmlns:a16="http://schemas.microsoft.com/office/drawing/2014/main" id="{BBF1AA6E-A556-359C-E2BC-4DD22047BF09}"/>
                </a:ext>
              </a:extLst>
            </p:cNvPr>
            <p:cNvPicPr>
              <a:picLocks noChangeAspect="1"/>
            </p:cNvPicPr>
            <p:nvPr/>
          </p:nvPicPr>
          <p:blipFill>
            <a:blip r:embed="rId4"/>
            <a:stretch>
              <a:fillRect/>
            </a:stretch>
          </p:blipFill>
          <p:spPr>
            <a:xfrm>
              <a:off x="130628" y="3099004"/>
              <a:ext cx="11991703" cy="659991"/>
            </a:xfrm>
            <a:prstGeom prst="rect">
              <a:avLst/>
            </a:prstGeom>
          </p:spPr>
        </p:pic>
        <p:pic>
          <p:nvPicPr>
            <p:cNvPr id="12" name="Picture 11">
              <a:extLst>
                <a:ext uri="{FF2B5EF4-FFF2-40B4-BE49-F238E27FC236}">
                  <a16:creationId xmlns:a16="http://schemas.microsoft.com/office/drawing/2014/main" id="{B310A5FE-016E-357B-42EF-9CEB65C721A4}"/>
                </a:ext>
              </a:extLst>
            </p:cNvPr>
            <p:cNvPicPr>
              <a:picLocks noChangeAspect="1"/>
            </p:cNvPicPr>
            <p:nvPr/>
          </p:nvPicPr>
          <p:blipFill>
            <a:blip r:embed="rId5"/>
            <a:stretch>
              <a:fillRect/>
            </a:stretch>
          </p:blipFill>
          <p:spPr>
            <a:xfrm>
              <a:off x="130628" y="4004311"/>
              <a:ext cx="11991703" cy="583446"/>
            </a:xfrm>
            <a:prstGeom prst="rect">
              <a:avLst/>
            </a:prstGeom>
          </p:spPr>
        </p:pic>
        <p:pic>
          <p:nvPicPr>
            <p:cNvPr id="13" name="Picture 12">
              <a:extLst>
                <a:ext uri="{FF2B5EF4-FFF2-40B4-BE49-F238E27FC236}">
                  <a16:creationId xmlns:a16="http://schemas.microsoft.com/office/drawing/2014/main" id="{CBE1CB57-5E71-C3DE-086C-FF891B2D038C}"/>
                </a:ext>
              </a:extLst>
            </p:cNvPr>
            <p:cNvPicPr>
              <a:picLocks noChangeAspect="1"/>
            </p:cNvPicPr>
            <p:nvPr/>
          </p:nvPicPr>
          <p:blipFill>
            <a:blip r:embed="rId6"/>
            <a:stretch>
              <a:fillRect/>
            </a:stretch>
          </p:blipFill>
          <p:spPr>
            <a:xfrm>
              <a:off x="130627" y="4833073"/>
              <a:ext cx="11991703" cy="1163257"/>
            </a:xfrm>
            <a:prstGeom prst="rect">
              <a:avLst/>
            </a:prstGeom>
          </p:spPr>
        </p:pic>
      </p:grpSp>
      <p:sp>
        <p:nvSpPr>
          <p:cNvPr id="10" name="TextBox 9">
            <a:extLst>
              <a:ext uri="{FF2B5EF4-FFF2-40B4-BE49-F238E27FC236}">
                <a16:creationId xmlns:a16="http://schemas.microsoft.com/office/drawing/2014/main" id="{2D6E38D2-9FD0-31DC-2625-081E67D1DE22}"/>
              </a:ext>
            </a:extLst>
          </p:cNvPr>
          <p:cNvSpPr txBox="1"/>
          <p:nvPr/>
        </p:nvSpPr>
        <p:spPr>
          <a:xfrm>
            <a:off x="147587" y="903898"/>
            <a:ext cx="11991703" cy="307777"/>
          </a:xfrm>
          <a:prstGeom prst="rect">
            <a:avLst/>
          </a:prstGeom>
          <a:noFill/>
        </p:spPr>
        <p:txBody>
          <a:bodyPr wrap="square" rtlCol="0">
            <a:spAutoFit/>
          </a:bodyPr>
          <a:lstStyle/>
          <a:p>
            <a:r>
              <a:rPr lang="sr-Latn-RS" sz="1400" b="1" dirty="0">
                <a:latin typeface="Arial" panose="020B0604020202020204" pitchFamily="34" charset="0"/>
                <a:cs typeface="Arial" panose="020B0604020202020204" pitchFamily="34" charset="0"/>
              </a:rPr>
              <a:t>Klimatska </a:t>
            </a:r>
            <a:r>
              <a:rPr lang="en-US" sz="1400" b="1" dirty="0">
                <a:latin typeface="Arial" panose="020B0604020202020204" pitchFamily="34" charset="0"/>
                <a:cs typeface="Arial" panose="020B0604020202020204" pitchFamily="34" charset="0"/>
              </a:rPr>
              <a:t>opasnost </a:t>
            </a:r>
            <a:r>
              <a:rPr lang="sr" sz="1400" b="1" dirty="0">
                <a:latin typeface="Arial" panose="020B0604020202020204" pitchFamily="34" charset="0"/>
                <a:cs typeface="Arial" panose="020B0604020202020204" pitchFamily="34" charset="0"/>
              </a:rPr>
              <a:t>				             </a:t>
            </a:r>
            <a:r>
              <a:rPr lang="sr-Latn-RS" sz="1400" b="1" dirty="0">
                <a:latin typeface="Arial" panose="020B0604020202020204" pitchFamily="34" charset="0"/>
                <a:cs typeface="Arial" panose="020B0604020202020204" pitchFamily="34" charset="0"/>
              </a:rPr>
              <a:t>Vrsta transmisije</a:t>
            </a:r>
            <a:r>
              <a:rPr lang="sr" sz="1400" b="1" dirty="0">
                <a:latin typeface="Arial" panose="020B0604020202020204" pitchFamily="34" charset="0"/>
                <a:cs typeface="Arial" panose="020B0604020202020204" pitchFamily="34" charset="0"/>
              </a:rPr>
              <a:t>				                   Bolest</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677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a:buClr>
                <a:srgbClr val="00B050"/>
              </a:buClr>
              <a:buNone/>
            </a:pPr>
            <a:r>
              <a:rPr lang="en-US" sz="2000" dirty="0" err="1">
                <a:solidFill>
                  <a:srgbClr val="FF0000"/>
                </a:solidFill>
              </a:rPr>
              <a:t>Lajšmanijaza</a:t>
            </a:r>
            <a:r>
              <a:rPr lang="en-US" sz="2000" dirty="0">
                <a:solidFill>
                  <a:srgbClr val="FF0000"/>
                </a:solidFill>
              </a:rPr>
              <a:t> </a:t>
            </a:r>
            <a:r>
              <a:rPr lang="en-US" sz="2000" dirty="0" err="1">
                <a:solidFill>
                  <a:srgbClr val="FF0000"/>
                </a:solidFill>
              </a:rPr>
              <a:t>i</a:t>
            </a:r>
            <a:r>
              <a:rPr lang="en-US" sz="2000" dirty="0">
                <a:solidFill>
                  <a:srgbClr val="FF0000"/>
                </a:solidFill>
              </a:rPr>
              <a:t> </a:t>
            </a:r>
          </a:p>
          <a:p>
            <a:pPr marL="0" indent="0">
              <a:buClr>
                <a:srgbClr val="00B050"/>
              </a:buClr>
              <a:buNone/>
            </a:pPr>
            <a:r>
              <a:rPr lang="en-US" sz="2000" dirty="0" err="1">
                <a:solidFill>
                  <a:srgbClr val="FF0000"/>
                </a:solidFill>
              </a:rPr>
              <a:t>groznica</a:t>
            </a:r>
            <a:r>
              <a:rPr lang="en-US" sz="2000" dirty="0">
                <a:solidFill>
                  <a:srgbClr val="FF0000"/>
                </a:solidFill>
              </a:rPr>
              <a:t> </a:t>
            </a:r>
            <a:r>
              <a:rPr lang="en-US" sz="2000" dirty="0" err="1">
                <a:solidFill>
                  <a:srgbClr val="FF0000"/>
                </a:solidFill>
              </a:rPr>
              <a:t>peščane</a:t>
            </a:r>
            <a:r>
              <a:rPr lang="en-US" sz="2000" dirty="0">
                <a:solidFill>
                  <a:srgbClr val="FF0000"/>
                </a:solidFill>
              </a:rPr>
              <a:t> </a:t>
            </a:r>
            <a:r>
              <a:rPr lang="en-US" sz="2000" dirty="0" err="1">
                <a:solidFill>
                  <a:srgbClr val="FF0000"/>
                </a:solidFill>
              </a:rPr>
              <a:t>muve</a:t>
            </a:r>
            <a:r>
              <a:rPr lang="en-US" sz="2000" dirty="0">
                <a:solidFill>
                  <a:srgbClr val="FF0000"/>
                </a:solidFill>
              </a:rPr>
              <a:t>/</a:t>
            </a:r>
          </a:p>
          <a:p>
            <a:pPr marL="0" indent="0">
              <a:buClr>
                <a:srgbClr val="00B050"/>
              </a:buClr>
              <a:buNone/>
            </a:pPr>
            <a:r>
              <a:rPr lang="en-US" sz="2000" dirty="0" err="1">
                <a:solidFill>
                  <a:srgbClr val="FF0000"/>
                </a:solidFill>
              </a:rPr>
              <a:t>Toskana</a:t>
            </a:r>
            <a:r>
              <a:rPr lang="en-US" sz="2000" dirty="0">
                <a:solidFill>
                  <a:srgbClr val="FF0000"/>
                </a:solidFill>
              </a:rPr>
              <a:t> </a:t>
            </a:r>
            <a:r>
              <a:rPr lang="en-US" sz="2000" dirty="0" err="1">
                <a:solidFill>
                  <a:srgbClr val="FF0000"/>
                </a:solidFill>
              </a:rPr>
              <a:t>virusna</a:t>
            </a:r>
            <a:endParaRPr lang="en-US" sz="2000" dirty="0">
              <a:solidFill>
                <a:srgbClr val="FF0000"/>
              </a:solidFill>
            </a:endParaRPr>
          </a:p>
          <a:p>
            <a:pPr marL="0" indent="0">
              <a:buClr>
                <a:srgbClr val="00B050"/>
              </a:buClr>
              <a:buNone/>
            </a:pPr>
            <a:r>
              <a:rPr lang="en-US" sz="2000" dirty="0">
                <a:solidFill>
                  <a:srgbClr val="FF0000"/>
                </a:solidFill>
              </a:rPr>
              <a:t> </a:t>
            </a:r>
            <a:r>
              <a:rPr lang="en-US" sz="2000" dirty="0" err="1">
                <a:solidFill>
                  <a:srgbClr val="FF0000"/>
                </a:solidFill>
              </a:rPr>
              <a:t>infekcija</a:t>
            </a:r>
            <a:endParaRPr lang="en-US"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2" name="Picture 1">
            <a:extLst>
              <a:ext uri="{FF2B5EF4-FFF2-40B4-BE49-F238E27FC236}">
                <a16:creationId xmlns:a16="http://schemas.microsoft.com/office/drawing/2014/main" id="{ACA60A8D-1C69-E44F-FC6B-3CAF9C273B2E}"/>
              </a:ext>
            </a:extLst>
          </p:cNvPr>
          <p:cNvPicPr>
            <a:picLocks noChangeAspect="1"/>
          </p:cNvPicPr>
          <p:nvPr/>
        </p:nvPicPr>
        <p:blipFill>
          <a:blip r:embed="rId2"/>
          <a:stretch>
            <a:fillRect/>
          </a:stretch>
        </p:blipFill>
        <p:spPr>
          <a:xfrm>
            <a:off x="2969834" y="262723"/>
            <a:ext cx="9222166" cy="6082705"/>
          </a:xfrm>
          <a:prstGeom prst="rect">
            <a:avLst/>
          </a:prstGeom>
        </p:spPr>
      </p:pic>
      <p:sp>
        <p:nvSpPr>
          <p:cNvPr id="4" name="TextBox 3">
            <a:extLst>
              <a:ext uri="{FF2B5EF4-FFF2-40B4-BE49-F238E27FC236}">
                <a16:creationId xmlns:a16="http://schemas.microsoft.com/office/drawing/2014/main" id="{5A1CB696-FE70-0EEF-AEA8-7A3A69C19E8B}"/>
              </a:ext>
            </a:extLst>
          </p:cNvPr>
          <p:cNvSpPr txBox="1"/>
          <p:nvPr/>
        </p:nvSpPr>
        <p:spPr>
          <a:xfrm>
            <a:off x="84275" y="5917132"/>
            <a:ext cx="2621280" cy="400110"/>
          </a:xfrm>
          <a:prstGeom prst="rect">
            <a:avLst/>
          </a:prstGeom>
          <a:noFill/>
        </p:spPr>
        <p:txBody>
          <a:bodyPr wrap="square" rtlCol="0">
            <a:spAutoFit/>
          </a:bodyPr>
          <a:lstStyle/>
          <a:p>
            <a:pPr lvl="0"/>
            <a:r>
              <a:rPr lang="en-GB" sz="1000" dirty="0" smtClean="0">
                <a:solidFill>
                  <a:prstClr val="black"/>
                </a:solidFill>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en-GB" sz="1000" dirty="0">
                <a:solidFill>
                  <a:prstClr val="black"/>
                </a:solidFill>
                <a:cs typeface="Arial" panose="020B0604020202020204" pitchFamily="34" charset="0"/>
                <a:hlinkClick r:id="rId3">
                  <a:extLst>
                    <a:ext uri="{A12FA001-AC4F-418D-AE19-62706E023703}">
                      <ahyp:hlinkClr xmlns="" xmlns:ahyp="http://schemas.microsoft.com/office/drawing/2018/hyperlinkcolor" val="tx"/>
                    </a:ext>
                  </a:extLst>
                </a:hlinkClick>
              </a:rPr>
              <a:t>://www.nature.com/articles/s41598-017-13822-1</a:t>
            </a:r>
            <a:r>
              <a:rPr lang="en-GB" sz="1000" dirty="0">
                <a:solidFill>
                  <a:prstClr val="black"/>
                </a:solidFill>
                <a:cs typeface="Arial" panose="020B0604020202020204" pitchFamily="34" charset="0"/>
              </a:rPr>
              <a:t> </a:t>
            </a:r>
            <a:endParaRPr lang="en-IE" sz="1000" dirty="0">
              <a:solidFill>
                <a:prstClr val="black"/>
              </a:solidFill>
              <a:cs typeface="Arial" panose="020B0604020202020204" pitchFamily="34" charset="0"/>
            </a:endParaRPr>
          </a:p>
        </p:txBody>
      </p:sp>
      <p:sp>
        <p:nvSpPr>
          <p:cNvPr id="8" name="TextBox 7">
            <a:extLst>
              <a:ext uri="{FF2B5EF4-FFF2-40B4-BE49-F238E27FC236}">
                <a16:creationId xmlns:a16="http://schemas.microsoft.com/office/drawing/2014/main" id="{9F86BC09-8F7B-A01C-58A7-3DB8BCAB46EF}"/>
              </a:ext>
            </a:extLst>
          </p:cNvPr>
          <p:cNvSpPr txBox="1"/>
          <p:nvPr/>
        </p:nvSpPr>
        <p:spPr>
          <a:xfrm>
            <a:off x="2147977" y="2495577"/>
            <a:ext cx="3033623" cy="2468368"/>
          </a:xfrm>
          <a:prstGeom prst="rect">
            <a:avLst/>
          </a:prstGeom>
          <a:noFill/>
        </p:spPr>
        <p:txBody>
          <a:bodyPr wrap="square" rtlCol="0">
            <a:spAutoFit/>
          </a:bodyPr>
          <a:lstStyle/>
          <a:p>
            <a:pPr algn="r">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25. </a:t>
            </a:r>
            <a:r>
              <a:rPr lang="en-US" sz="1600" i="1" dirty="0" err="1">
                <a:solidFill>
                  <a:srgbClr val="0070C0"/>
                </a:solidFill>
                <a:cs typeface="Arial" panose="020B0604020202020204" pitchFamily="34" charset="0"/>
              </a:rPr>
              <a:t>Predviđeni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ukupan</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broj</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vrsta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peščanih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mušica</a:t>
            </a:r>
            <a:r>
              <a:rPr lang="en-US" sz="1600" i="1" dirty="0">
                <a:solidFill>
                  <a:srgbClr val="0070C0"/>
                </a:solidFill>
                <a:cs typeface="Arial" panose="020B0604020202020204" pitchFamily="34" charset="0"/>
              </a:rPr>
              <a:t> u </a:t>
            </a:r>
            <a:r>
              <a:rPr lang="en-US" sz="1600" i="1" dirty="0" err="1">
                <a:solidFill>
                  <a:srgbClr val="0070C0"/>
                </a:solidFill>
                <a:cs typeface="Arial" panose="020B0604020202020204" pitchFamily="34" charset="0"/>
              </a:rPr>
              <a:t>Evropi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različite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scenarije</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klimatskih</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promena</a:t>
            </a:r>
            <a:r>
              <a:rPr lang="en-US" sz="1600" i="1" dirty="0" smtClean="0">
                <a:solidFill>
                  <a:srgbClr val="0070C0"/>
                </a:solidFill>
                <a:cs typeface="Arial" panose="020B0604020202020204" pitchFamily="34" charset="0"/>
              </a:rPr>
              <a:t>.</a:t>
            </a:r>
            <a:endParaRPr lang="hu-HU" sz="1600" i="1" dirty="0" smtClean="0">
              <a:solidFill>
                <a:srgbClr val="0070C0"/>
              </a:solidFill>
              <a:cs typeface="Arial" panose="020B0604020202020204" pitchFamily="34" charset="0"/>
            </a:endParaRPr>
          </a:p>
          <a:p>
            <a:endParaRPr lang="hu-HU" sz="1400" i="1" dirty="0" smtClean="0">
              <a:solidFill>
                <a:srgbClr val="0070C0"/>
              </a:solidFill>
              <a:cs typeface="Arial" panose="020B0604020202020204" pitchFamily="34" charset="0"/>
            </a:endParaRPr>
          </a:p>
          <a:p>
            <a:pPr algn="just"/>
            <a:r>
              <a:rPr lang="en-US" sz="1400" dirty="0" smtClean="0">
                <a:cs typeface="Arial" panose="020B0604020202020204" pitchFamily="34" charset="0"/>
              </a:rPr>
              <a:t>Ove </a:t>
            </a:r>
            <a:r>
              <a:rPr lang="en-US" sz="1400" dirty="0" err="1">
                <a:cs typeface="Arial" panose="020B0604020202020204" pitchFamily="34" charset="0"/>
              </a:rPr>
              <a:t>mape</a:t>
            </a:r>
            <a:r>
              <a:rPr lang="en-US" sz="1400" dirty="0">
                <a:cs typeface="Arial" panose="020B0604020202020204" pitchFamily="34" charset="0"/>
              </a:rPr>
              <a:t> </a:t>
            </a:r>
            <a:r>
              <a:rPr lang="en-US" sz="1400" dirty="0" err="1">
                <a:cs typeface="Arial" panose="020B0604020202020204" pitchFamily="34" charset="0"/>
              </a:rPr>
              <a:t>su</a:t>
            </a:r>
            <a:r>
              <a:rPr lang="en-US" sz="1400" dirty="0">
                <a:cs typeface="Arial" panose="020B0604020202020204" pitchFamily="34" charset="0"/>
              </a:rPr>
              <a:t> </a:t>
            </a:r>
            <a:r>
              <a:rPr lang="en-US" sz="1400" dirty="0" err="1">
                <a:cs typeface="Arial" panose="020B0604020202020204" pitchFamily="34" charset="0"/>
              </a:rPr>
              <a:t>zasnovane</a:t>
            </a:r>
            <a:r>
              <a:rPr lang="en-US" sz="1400" dirty="0">
                <a:cs typeface="Arial" panose="020B0604020202020204" pitchFamily="34" charset="0"/>
              </a:rPr>
              <a:t> </a:t>
            </a:r>
            <a:r>
              <a:rPr lang="en-US" sz="1400" dirty="0" err="1">
                <a:cs typeface="Arial" panose="020B0604020202020204" pitchFamily="34" charset="0"/>
              </a:rPr>
              <a:t>na</a:t>
            </a:r>
            <a:r>
              <a:rPr lang="en-US" sz="1400" dirty="0">
                <a:cs typeface="Arial" panose="020B0604020202020204" pitchFamily="34" charset="0"/>
              </a:rPr>
              <a:t> </a:t>
            </a:r>
            <a:r>
              <a:rPr lang="en-US" sz="1400" dirty="0" err="1">
                <a:cs typeface="Arial" panose="020B0604020202020204" pitchFamily="34" charset="0"/>
              </a:rPr>
              <a:t>binarnom</a:t>
            </a:r>
            <a:r>
              <a:rPr lang="en-US" sz="1400" dirty="0">
                <a:cs typeface="Arial" panose="020B0604020202020204" pitchFamily="34" charset="0"/>
              </a:rPr>
              <a:t> </a:t>
            </a:r>
            <a:r>
              <a:rPr lang="en-US" sz="1400" dirty="0" err="1">
                <a:cs typeface="Arial" panose="020B0604020202020204" pitchFamily="34" charset="0"/>
              </a:rPr>
              <a:t>modeliranju</a:t>
            </a:r>
            <a:r>
              <a:rPr lang="en-US" sz="1400" dirty="0">
                <a:cs typeface="Arial" panose="020B0604020202020204" pitchFamily="34" charset="0"/>
              </a:rPr>
              <a:t> </a:t>
            </a:r>
            <a:r>
              <a:rPr lang="en-US" sz="1400" dirty="0" err="1">
                <a:cs typeface="Arial" panose="020B0604020202020204" pitchFamily="34" charset="0"/>
              </a:rPr>
              <a:t>koje</a:t>
            </a:r>
            <a:r>
              <a:rPr lang="en-US" sz="1400" dirty="0">
                <a:cs typeface="Arial" panose="020B0604020202020204" pitchFamily="34" charset="0"/>
              </a:rPr>
              <a:t> </a:t>
            </a:r>
            <a:r>
              <a:rPr lang="en-US" sz="1400" dirty="0" err="1">
                <a:cs typeface="Arial" panose="020B0604020202020204" pitchFamily="34" charset="0"/>
              </a:rPr>
              <a:t>sumira</a:t>
            </a:r>
            <a:r>
              <a:rPr lang="en-US" sz="1400" dirty="0">
                <a:cs typeface="Arial" panose="020B0604020202020204" pitchFamily="34" charset="0"/>
              </a:rPr>
              <a:t> </a:t>
            </a:r>
            <a:r>
              <a:rPr lang="en-US" sz="1400" dirty="0" err="1">
                <a:cs typeface="Arial" panose="020B0604020202020204" pitchFamily="34" charset="0"/>
              </a:rPr>
              <a:t>broj</a:t>
            </a:r>
            <a:r>
              <a:rPr lang="en-US" sz="1400" dirty="0">
                <a:cs typeface="Arial" panose="020B0604020202020204" pitchFamily="34" charset="0"/>
              </a:rPr>
              <a:t> </a:t>
            </a:r>
            <a:r>
              <a:rPr lang="en-US" sz="1400" dirty="0" err="1">
                <a:cs typeface="Arial" panose="020B0604020202020204" pitchFamily="34" charset="0"/>
              </a:rPr>
              <a:t>vrsta</a:t>
            </a:r>
            <a:r>
              <a:rPr lang="en-US" sz="1400" dirty="0">
                <a:cs typeface="Arial" panose="020B0604020202020204" pitchFamily="34" charset="0"/>
              </a:rPr>
              <a:t> </a:t>
            </a:r>
            <a:r>
              <a:rPr lang="en-US" sz="1400" dirty="0" err="1">
                <a:cs typeface="Arial" panose="020B0604020202020204" pitchFamily="34" charset="0"/>
              </a:rPr>
              <a:t>peščanih</a:t>
            </a:r>
            <a:r>
              <a:rPr lang="en-US" sz="1400" dirty="0">
                <a:cs typeface="Arial" panose="020B0604020202020204" pitchFamily="34" charset="0"/>
              </a:rPr>
              <a:t> </a:t>
            </a:r>
            <a:r>
              <a:rPr lang="en-US" sz="1400" dirty="0" err="1">
                <a:cs typeface="Arial" panose="020B0604020202020204" pitchFamily="34" charset="0"/>
              </a:rPr>
              <a:t>mušica</a:t>
            </a:r>
            <a:r>
              <a:rPr lang="en-US" sz="1400" dirty="0">
                <a:cs typeface="Arial" panose="020B0604020202020204" pitchFamily="34" charset="0"/>
              </a:rPr>
              <a:t> </a:t>
            </a:r>
            <a:r>
              <a:rPr lang="en-US" sz="1400" dirty="0" err="1">
                <a:cs typeface="Arial" panose="020B0604020202020204" pitchFamily="34" charset="0"/>
              </a:rPr>
              <a:t>širom</a:t>
            </a:r>
            <a:r>
              <a:rPr lang="en-US" sz="1400" dirty="0">
                <a:cs typeface="Arial" panose="020B0604020202020204" pitchFamily="34" charset="0"/>
              </a:rPr>
              <a:t> </a:t>
            </a:r>
            <a:r>
              <a:rPr lang="en-US" sz="1400" dirty="0" err="1">
                <a:cs typeface="Arial" panose="020B0604020202020204" pitchFamily="34" charset="0"/>
              </a:rPr>
              <a:t>područja</a:t>
            </a:r>
            <a:r>
              <a:rPr lang="en-US" sz="1400" dirty="0">
                <a:cs typeface="Arial" panose="020B0604020202020204" pitchFamily="34" charset="0"/>
              </a:rPr>
              <a:t> </a:t>
            </a:r>
            <a:r>
              <a:rPr lang="en-US" sz="1400" dirty="0" err="1">
                <a:cs typeface="Arial" panose="020B0604020202020204" pitchFamily="34" charset="0"/>
              </a:rPr>
              <a:t>istraživanja</a:t>
            </a:r>
            <a:r>
              <a:rPr lang="en-US" sz="1400" dirty="0">
                <a:cs typeface="Arial" panose="020B0604020202020204" pitchFamily="34" charset="0"/>
              </a:rPr>
              <a:t> u </a:t>
            </a:r>
            <a:r>
              <a:rPr lang="en-US" sz="1400" dirty="0" err="1">
                <a:cs typeface="Arial" panose="020B0604020202020204" pitchFamily="34" charset="0"/>
              </a:rPr>
              <a:t>trenutnim</a:t>
            </a:r>
            <a:r>
              <a:rPr lang="en-US" sz="1400" dirty="0">
                <a:cs typeface="Arial" panose="020B0604020202020204" pitchFamily="34" charset="0"/>
              </a:rPr>
              <a:t> </a:t>
            </a:r>
            <a:r>
              <a:rPr lang="en-US" sz="1400" dirty="0" err="1">
                <a:cs typeface="Arial" panose="020B0604020202020204" pitchFamily="34" charset="0"/>
              </a:rPr>
              <a:t>i</a:t>
            </a:r>
            <a:r>
              <a:rPr lang="en-US" sz="1400" dirty="0">
                <a:cs typeface="Arial" panose="020B0604020202020204" pitchFamily="34" charset="0"/>
              </a:rPr>
              <a:t> </a:t>
            </a:r>
            <a:r>
              <a:rPr lang="en-US" sz="1400" dirty="0" err="1">
                <a:cs typeface="Arial" panose="020B0604020202020204" pitchFamily="34" charset="0"/>
              </a:rPr>
              <a:t>budućim</a:t>
            </a:r>
            <a:r>
              <a:rPr lang="en-US" sz="1400" dirty="0">
                <a:cs typeface="Arial" panose="020B0604020202020204" pitchFamily="34" charset="0"/>
              </a:rPr>
              <a:t> </a:t>
            </a:r>
            <a:r>
              <a:rPr lang="en-US" sz="1400" dirty="0" err="1">
                <a:cs typeface="Arial" panose="020B0604020202020204" pitchFamily="34" charset="0"/>
              </a:rPr>
              <a:t>klimatskim</a:t>
            </a:r>
            <a:r>
              <a:rPr lang="en-US" sz="1400" dirty="0">
                <a:cs typeface="Arial" panose="020B0604020202020204" pitchFamily="34" charset="0"/>
              </a:rPr>
              <a:t> </a:t>
            </a:r>
            <a:r>
              <a:rPr lang="en-US" sz="1400" dirty="0" err="1">
                <a:cs typeface="Arial" panose="020B0604020202020204" pitchFamily="34" charset="0"/>
              </a:rPr>
              <a:t>uslovima</a:t>
            </a:r>
            <a:r>
              <a:rPr lang="en-US" sz="1400" dirty="0">
                <a:cs typeface="Arial" panose="020B0604020202020204" pitchFamily="34" charset="0"/>
              </a:rPr>
              <a:t>.</a:t>
            </a:r>
          </a:p>
        </p:txBody>
      </p:sp>
    </p:spTree>
    <p:extLst>
      <p:ext uri="{BB962C8B-B14F-4D97-AF65-F5344CB8AC3E}">
        <p14:creationId xmlns:p14="http://schemas.microsoft.com/office/powerpoint/2010/main" val="15396289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a:buClr>
                <a:srgbClr val="00B050"/>
              </a:buClr>
              <a:buNone/>
            </a:pPr>
            <a:r>
              <a:rPr lang="en-US" dirty="0" err="1">
                <a:solidFill>
                  <a:srgbClr val="FF0000"/>
                </a:solidFill>
              </a:rPr>
              <a:t>Onkocercijaza</a:t>
            </a:r>
            <a:endParaRPr lang="en-US"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2" name="TextBox 1">
            <a:extLst>
              <a:ext uri="{FF2B5EF4-FFF2-40B4-BE49-F238E27FC236}">
                <a16:creationId xmlns:a16="http://schemas.microsoft.com/office/drawing/2014/main" id="{BFED246E-83D4-974F-5CBB-AA9447ABD888}"/>
              </a:ext>
            </a:extLst>
          </p:cNvPr>
          <p:cNvSpPr txBox="1"/>
          <p:nvPr/>
        </p:nvSpPr>
        <p:spPr>
          <a:xfrm>
            <a:off x="552090" y="1682940"/>
            <a:ext cx="11378242" cy="4770537"/>
          </a:xfrm>
          <a:prstGeom prst="rect">
            <a:avLst/>
          </a:prstGeom>
          <a:noFill/>
        </p:spPr>
        <p:txBody>
          <a:bodyPr wrap="square" rtlCol="0">
            <a:spAutoFit/>
          </a:bodyPr>
          <a:lstStyle/>
          <a:p>
            <a:pPr algn="just">
              <a:lnSpc>
                <a:spcPct val="120000"/>
              </a:lnSpc>
            </a:pPr>
            <a:r>
              <a:rPr lang="en-US" sz="2000" dirty="0" err="1" smtClean="0">
                <a:cs typeface="Arial" panose="020B0604020202020204" pitchFamily="34" charset="0"/>
              </a:rPr>
              <a:t>Onkocercijaza</a:t>
            </a:r>
            <a:r>
              <a:rPr lang="en-US" sz="2000" dirty="0" smtClean="0">
                <a:cs typeface="Arial" panose="020B0604020202020204" pitchFamily="34" charset="0"/>
              </a:rPr>
              <a:t> </a:t>
            </a:r>
            <a:r>
              <a:rPr lang="en-US" sz="2000" dirty="0">
                <a:cs typeface="Arial" panose="020B0604020202020204" pitchFamily="34" charset="0"/>
              </a:rPr>
              <a:t>se </a:t>
            </a:r>
            <a:r>
              <a:rPr lang="en-US" sz="2000" dirty="0" err="1">
                <a:cs typeface="Arial" panose="020B0604020202020204" pitchFamily="34" charset="0"/>
              </a:rPr>
              <a:t>javlja</a:t>
            </a:r>
            <a:r>
              <a:rPr lang="en-US" sz="2000" dirty="0">
                <a:cs typeface="Arial" panose="020B0604020202020204" pitchFamily="34" charset="0"/>
              </a:rPr>
              <a:t> u </a:t>
            </a:r>
            <a:r>
              <a:rPr lang="en-US" sz="2000" dirty="0" err="1">
                <a:cs typeface="Arial" panose="020B0604020202020204" pitchFamily="34" charset="0"/>
              </a:rPr>
              <a:t>podsaharskoj</a:t>
            </a:r>
            <a:r>
              <a:rPr lang="en-US" sz="2000" dirty="0">
                <a:cs typeface="Arial" panose="020B0604020202020204" pitchFamily="34" charset="0"/>
              </a:rPr>
              <a:t> </a:t>
            </a:r>
            <a:r>
              <a:rPr lang="en-US" sz="2000" dirty="0" err="1">
                <a:cs typeface="Arial" panose="020B0604020202020204" pitchFamily="34" charset="0"/>
              </a:rPr>
              <a:t>Africi</a:t>
            </a:r>
            <a:r>
              <a:rPr lang="en-US" sz="2000" dirty="0">
                <a:cs typeface="Arial" panose="020B0604020202020204" pitchFamily="34" charset="0"/>
              </a:rPr>
              <a:t>, </a:t>
            </a:r>
            <a:r>
              <a:rPr lang="en-US" sz="2000" dirty="0" err="1">
                <a:cs typeface="Arial" panose="020B0604020202020204" pitchFamily="34" charset="0"/>
              </a:rPr>
              <a:t>Centralnoj</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Južnoj</a:t>
            </a:r>
            <a:r>
              <a:rPr lang="en-US" sz="2000" dirty="0">
                <a:cs typeface="Arial" panose="020B0604020202020204" pitchFamily="34" charset="0"/>
              </a:rPr>
              <a:t> </a:t>
            </a:r>
            <a:r>
              <a:rPr lang="en-US" sz="2000" dirty="0" err="1">
                <a:cs typeface="Arial" panose="020B0604020202020204" pitchFamily="34" charset="0"/>
              </a:rPr>
              <a:t>Americi</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Jemenu</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oslanja</a:t>
            </a:r>
            <a:r>
              <a:rPr lang="en-US" sz="2000" dirty="0">
                <a:cs typeface="Arial" panose="020B0604020202020204" pitchFamily="34" charset="0"/>
              </a:rPr>
              <a:t> se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Simulium</a:t>
            </a:r>
            <a:r>
              <a:rPr lang="en-US" sz="2000" dirty="0">
                <a:cs typeface="Arial" panose="020B0604020202020204" pitchFamily="34" charset="0"/>
              </a:rPr>
              <a:t> </a:t>
            </a:r>
            <a:r>
              <a:rPr lang="en-US" sz="2000" dirty="0" err="1">
                <a:cs typeface="Arial" panose="020B0604020202020204" pitchFamily="34" charset="0"/>
              </a:rPr>
              <a:t>vrste</a:t>
            </a:r>
            <a:r>
              <a:rPr lang="en-US" sz="2000" dirty="0">
                <a:cs typeface="Arial" panose="020B0604020202020204" pitchFamily="34" charset="0"/>
              </a:rPr>
              <a:t> </a:t>
            </a:r>
            <a:r>
              <a:rPr lang="en-US" sz="2000" dirty="0" err="1">
                <a:cs typeface="Arial" panose="020B0604020202020204" pitchFamily="34" charset="0"/>
              </a:rPr>
              <a:t>muva</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a:t>
            </a:r>
            <a:r>
              <a:rPr lang="en-US" sz="2000" dirty="0" err="1">
                <a:cs typeface="Arial" panose="020B0604020202020204" pitchFamily="34" charset="0"/>
              </a:rPr>
              <a:t>vektorski</a:t>
            </a:r>
            <a:r>
              <a:rPr lang="en-US" sz="2000" dirty="0">
                <a:cs typeface="Arial" panose="020B0604020202020204" pitchFamily="34" charset="0"/>
              </a:rPr>
              <a:t> </a:t>
            </a:r>
            <a:r>
              <a:rPr lang="en-US" sz="2000" dirty="0" err="1">
                <a:cs typeface="Arial" panose="020B0604020202020204" pitchFamily="34" charset="0"/>
              </a:rPr>
              <a:t>prenos</a:t>
            </a:r>
            <a:r>
              <a:rPr lang="en-US" sz="2000" dirty="0">
                <a:cs typeface="Arial" panose="020B0604020202020204" pitchFamily="34" charset="0"/>
              </a:rPr>
              <a:t>. </a:t>
            </a:r>
            <a:endParaRPr lang="hu-HU" sz="2000" dirty="0" smtClean="0">
              <a:cs typeface="Arial" panose="020B0604020202020204" pitchFamily="34" charset="0"/>
            </a:endParaRPr>
          </a:p>
          <a:p>
            <a:pPr algn="just">
              <a:lnSpc>
                <a:spcPct val="120000"/>
              </a:lnSpc>
            </a:pPr>
            <a:endParaRPr lang="hu-HU" sz="2000" dirty="0" smtClean="0">
              <a:cs typeface="Arial" panose="020B0604020202020204" pitchFamily="34" charset="0"/>
            </a:endParaRPr>
          </a:p>
          <a:p>
            <a:pPr algn="just">
              <a:lnSpc>
                <a:spcPct val="120000"/>
              </a:lnSpc>
            </a:pPr>
            <a:r>
              <a:rPr lang="en-US" sz="2000" dirty="0" err="1" smtClean="0">
                <a:cs typeface="Arial" panose="020B0604020202020204" pitchFamily="34" charset="0"/>
              </a:rPr>
              <a:t>Povećana</a:t>
            </a:r>
            <a:r>
              <a:rPr lang="en-US" sz="2000" dirty="0" smtClean="0">
                <a:cs typeface="Arial" panose="020B0604020202020204" pitchFamily="34" charset="0"/>
              </a:rPr>
              <a:t> </a:t>
            </a:r>
            <a:r>
              <a:rPr lang="en-US" sz="2000" dirty="0" err="1">
                <a:cs typeface="Arial" panose="020B0604020202020204" pitchFamily="34" charset="0"/>
              </a:rPr>
              <a:t>temperatura</a:t>
            </a:r>
            <a:r>
              <a:rPr lang="en-US" sz="2000" dirty="0">
                <a:cs typeface="Arial" panose="020B0604020202020204" pitchFamily="34" charset="0"/>
              </a:rPr>
              <a:t> bi </a:t>
            </a:r>
            <a:r>
              <a:rPr lang="en-US" sz="2000" dirty="0" err="1">
                <a:cs typeface="Arial" panose="020B0604020202020204" pitchFamily="34" charset="0"/>
              </a:rPr>
              <a:t>mogla</a:t>
            </a:r>
            <a:r>
              <a:rPr lang="en-US" sz="2000" dirty="0">
                <a:cs typeface="Arial" panose="020B0604020202020204" pitchFamily="34" charset="0"/>
              </a:rPr>
              <a:t> </a:t>
            </a:r>
            <a:r>
              <a:rPr lang="en-US" sz="2000" dirty="0" err="1">
                <a:cs typeface="Arial" panose="020B0604020202020204" pitchFamily="34" charset="0"/>
              </a:rPr>
              <a:t>povećati</a:t>
            </a:r>
            <a:r>
              <a:rPr lang="en-US" sz="2000" dirty="0">
                <a:cs typeface="Arial" panose="020B0604020202020204" pitchFamily="34" charset="0"/>
              </a:rPr>
              <a:t> </a:t>
            </a:r>
            <a:r>
              <a:rPr lang="en-US" sz="2000" dirty="0" err="1">
                <a:cs typeface="Arial" panose="020B0604020202020204" pitchFamily="34" charset="0"/>
              </a:rPr>
              <a:t>brzinu</a:t>
            </a:r>
            <a:r>
              <a:rPr lang="en-US" sz="2000" dirty="0">
                <a:cs typeface="Arial" panose="020B0604020202020204" pitchFamily="34" charset="0"/>
              </a:rPr>
              <a:t> </a:t>
            </a:r>
            <a:r>
              <a:rPr lang="en-US" sz="2000" dirty="0" err="1">
                <a:cs typeface="Arial" panose="020B0604020202020204" pitchFamily="34" charset="0"/>
              </a:rPr>
              <a:t>razvoja</a:t>
            </a:r>
            <a:r>
              <a:rPr lang="en-US" sz="2000" dirty="0">
                <a:cs typeface="Arial" panose="020B0604020202020204" pitchFamily="34" charset="0"/>
              </a:rPr>
              <a:t> </a:t>
            </a:r>
            <a:r>
              <a:rPr lang="en-US" sz="2000" dirty="0" err="1">
                <a:cs typeface="Arial" panose="020B0604020202020204" pitchFamily="34" charset="0"/>
              </a:rPr>
              <a:t>vektora</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razvoj</a:t>
            </a:r>
            <a:r>
              <a:rPr lang="en-US" sz="2000" dirty="0">
                <a:cs typeface="Arial" panose="020B0604020202020204" pitchFamily="34" charset="0"/>
              </a:rPr>
              <a:t> </a:t>
            </a:r>
            <a:r>
              <a:rPr lang="en-US" sz="2000" dirty="0" err="1">
                <a:cs typeface="Arial" panose="020B0604020202020204" pitchFamily="34" charset="0"/>
              </a:rPr>
              <a:t>larvi</a:t>
            </a:r>
            <a:r>
              <a:rPr lang="en-US" sz="2000" dirty="0">
                <a:cs typeface="Arial" panose="020B0604020202020204" pitchFamily="34" charset="0"/>
              </a:rPr>
              <a:t> O. volvulus </a:t>
            </a:r>
            <a:r>
              <a:rPr lang="en-US" sz="2000" dirty="0" err="1">
                <a:cs typeface="Arial" panose="020B0604020202020204" pitchFamily="34" charset="0"/>
              </a:rPr>
              <a:t>unutar</a:t>
            </a:r>
            <a:r>
              <a:rPr lang="en-US" sz="2000" dirty="0">
                <a:cs typeface="Arial" panose="020B0604020202020204" pitchFamily="34" charset="0"/>
              </a:rPr>
              <a:t> </a:t>
            </a:r>
            <a:r>
              <a:rPr lang="en-US" sz="2000" dirty="0" err="1">
                <a:cs typeface="Arial" panose="020B0604020202020204" pitchFamily="34" charset="0"/>
              </a:rPr>
              <a:t>vektora</a:t>
            </a:r>
            <a:r>
              <a:rPr lang="en-US" sz="2000" dirty="0">
                <a:cs typeface="Arial" panose="020B0604020202020204" pitchFamily="34" charset="0"/>
              </a:rPr>
              <a:t>, </a:t>
            </a:r>
            <a:r>
              <a:rPr lang="en-US" sz="2000" dirty="0" err="1">
                <a:cs typeface="Arial" panose="020B0604020202020204" pitchFamily="34" charset="0"/>
              </a:rPr>
              <a:t>ali</a:t>
            </a:r>
            <a:r>
              <a:rPr lang="en-US" sz="2000" dirty="0">
                <a:cs typeface="Arial" panose="020B0604020202020204" pitchFamily="34" charset="0"/>
              </a:rPr>
              <a:t> </a:t>
            </a:r>
            <a:r>
              <a:rPr lang="en-US" sz="2000" dirty="0" err="1">
                <a:cs typeface="Arial" panose="020B0604020202020204" pitchFamily="34" charset="0"/>
              </a:rPr>
              <a:t>nakon</a:t>
            </a:r>
            <a:r>
              <a:rPr lang="en-US" sz="2000" dirty="0">
                <a:cs typeface="Arial" panose="020B0604020202020204" pitchFamily="34" charset="0"/>
              </a:rPr>
              <a:t> </a:t>
            </a:r>
            <a:r>
              <a:rPr lang="en-US" sz="2000" dirty="0" err="1">
                <a:cs typeface="Arial" panose="020B0604020202020204" pitchFamily="34" charset="0"/>
              </a:rPr>
              <a:t>termotolerantne</a:t>
            </a:r>
            <a:r>
              <a:rPr lang="en-US" sz="2000" dirty="0">
                <a:cs typeface="Arial" panose="020B0604020202020204" pitchFamily="34" charset="0"/>
              </a:rPr>
              <a:t> </a:t>
            </a:r>
            <a:r>
              <a:rPr lang="en-US" sz="2000" dirty="0" err="1">
                <a:cs typeface="Arial" panose="020B0604020202020204" pitchFamily="34" charset="0"/>
              </a:rPr>
              <a:t>tačke</a:t>
            </a:r>
            <a:r>
              <a:rPr lang="en-US" sz="2000" dirty="0">
                <a:cs typeface="Arial" panose="020B0604020202020204" pitchFamily="34" charset="0"/>
              </a:rPr>
              <a:t>, </a:t>
            </a:r>
            <a:r>
              <a:rPr lang="en-US" sz="2000" dirty="0" err="1">
                <a:cs typeface="Arial" panose="020B0604020202020204" pitchFamily="34" charset="0"/>
              </a:rPr>
              <a:t>povećana</a:t>
            </a:r>
            <a:r>
              <a:rPr lang="en-US" sz="2000" dirty="0">
                <a:cs typeface="Arial" panose="020B0604020202020204" pitchFamily="34" charset="0"/>
              </a:rPr>
              <a:t> </a:t>
            </a:r>
            <a:r>
              <a:rPr lang="en-US" sz="2000" dirty="0" err="1">
                <a:cs typeface="Arial" panose="020B0604020202020204" pitchFamily="34" charset="0"/>
              </a:rPr>
              <a:t>temperatura</a:t>
            </a:r>
            <a:r>
              <a:rPr lang="en-US" sz="2000" dirty="0">
                <a:cs typeface="Arial" panose="020B0604020202020204" pitchFamily="34" charset="0"/>
              </a:rPr>
              <a:t> je </a:t>
            </a:r>
            <a:r>
              <a:rPr lang="en-US" sz="2000" dirty="0" err="1">
                <a:cs typeface="Arial" panose="020B0604020202020204" pitchFamily="34" charset="0"/>
              </a:rPr>
              <a:t>rezultirala</a:t>
            </a:r>
            <a:r>
              <a:rPr lang="en-US" sz="2000" dirty="0">
                <a:cs typeface="Arial" panose="020B0604020202020204" pitchFamily="34" charset="0"/>
              </a:rPr>
              <a:t> </a:t>
            </a:r>
            <a:r>
              <a:rPr lang="en-US" sz="2000" dirty="0" err="1">
                <a:cs typeface="Arial" panose="020B0604020202020204" pitchFamily="34" charset="0"/>
              </a:rPr>
              <a:t>povećanom</a:t>
            </a:r>
            <a:r>
              <a:rPr lang="en-US" sz="2000" dirty="0">
                <a:cs typeface="Arial" panose="020B0604020202020204" pitchFamily="34" charset="0"/>
              </a:rPr>
              <a:t> </a:t>
            </a:r>
            <a:r>
              <a:rPr lang="en-US" sz="2000" dirty="0" err="1">
                <a:cs typeface="Arial" panose="020B0604020202020204" pitchFamily="34" charset="0"/>
              </a:rPr>
              <a:t>smrtnošću</a:t>
            </a:r>
            <a:r>
              <a:rPr lang="en-US" sz="2000" dirty="0">
                <a:cs typeface="Arial" panose="020B0604020202020204" pitchFamily="34" charset="0"/>
              </a:rPr>
              <a:t> </a:t>
            </a:r>
            <a:r>
              <a:rPr lang="en-US" sz="2000" dirty="0" err="1">
                <a:cs typeface="Arial" panose="020B0604020202020204" pitchFamily="34" charset="0"/>
              </a:rPr>
              <a:t>vektora</a:t>
            </a:r>
            <a:r>
              <a:rPr lang="en-US" sz="2000" dirty="0" smtClean="0">
                <a:cs typeface="Arial" panose="020B0604020202020204" pitchFamily="34" charset="0"/>
              </a:rPr>
              <a:t>.</a:t>
            </a:r>
            <a:endParaRPr lang="hu-HU" sz="2000" dirty="0" smtClean="0">
              <a:cs typeface="Arial" panose="020B0604020202020204" pitchFamily="34" charset="0"/>
            </a:endParaRPr>
          </a:p>
          <a:p>
            <a:pPr algn="just">
              <a:lnSpc>
                <a:spcPct val="120000"/>
              </a:lnSpc>
            </a:pPr>
            <a:endParaRPr lang="hu-HU" sz="2000" dirty="0">
              <a:solidFill>
                <a:schemeClr val="accent1">
                  <a:lumMod val="75000"/>
                </a:schemeClr>
              </a:solidFill>
              <a:cs typeface="Arial" panose="020B0604020202020204" pitchFamily="34" charset="0"/>
            </a:endParaRPr>
          </a:p>
          <a:p>
            <a:pPr algn="just">
              <a:lnSpc>
                <a:spcPct val="120000"/>
              </a:lnSpc>
            </a:pPr>
            <a:r>
              <a:rPr lang="en-US" sz="2000" dirty="0" err="1" smtClean="0">
                <a:solidFill>
                  <a:schemeClr val="accent1">
                    <a:lumMod val="75000"/>
                  </a:schemeClr>
                </a:solidFill>
                <a:cs typeface="Arial" panose="020B0604020202020204" pitchFamily="34" charset="0"/>
              </a:rPr>
              <a:t>Autori</a:t>
            </a:r>
            <a:r>
              <a:rPr lang="en-US" sz="2000" dirty="0" smtClean="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su</a:t>
            </a:r>
            <a:r>
              <a:rPr lang="en-US" sz="2000" dirty="0">
                <a:solidFill>
                  <a:schemeClr val="accent1">
                    <a:lumMod val="75000"/>
                  </a:schemeClr>
                </a:solidFill>
                <a:cs typeface="Arial" panose="020B0604020202020204" pitchFamily="34" charset="0"/>
              </a:rPr>
              <a:t> u </a:t>
            </a:r>
            <a:r>
              <a:rPr lang="en-US" sz="2000" dirty="0" err="1">
                <a:solidFill>
                  <a:schemeClr val="accent1">
                    <a:lumMod val="75000"/>
                  </a:schemeClr>
                </a:solidFill>
                <a:cs typeface="Arial" panose="020B0604020202020204" pitchFamily="34" charset="0"/>
              </a:rPr>
              <a:t>ovom</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zapisu</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priznali</a:t>
            </a:r>
            <a:r>
              <a:rPr lang="en-US" sz="2000" dirty="0">
                <a:solidFill>
                  <a:schemeClr val="accent1">
                    <a:lumMod val="75000"/>
                  </a:schemeClr>
                </a:solidFill>
                <a:cs typeface="Arial" panose="020B0604020202020204" pitchFamily="34" charset="0"/>
              </a:rPr>
              <a:t> da </a:t>
            </a:r>
            <a:r>
              <a:rPr lang="en-US" sz="2000" dirty="0" err="1">
                <a:solidFill>
                  <a:schemeClr val="accent1">
                    <a:lumMod val="75000"/>
                  </a:schemeClr>
                </a:solidFill>
                <a:cs typeface="Arial" panose="020B0604020202020204" pitchFamily="34" charset="0"/>
              </a:rPr>
              <a:t>su</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modeliranje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i</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terenski</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podaci</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dali</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oprečne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zaključke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sa</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terenskim</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podacima</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koji</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ukazuju</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na</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smanjenje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buduće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populacije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vektora</a:t>
            </a:r>
            <a:r>
              <a:rPr lang="en-US" sz="2000" dirty="0">
                <a:solidFill>
                  <a:schemeClr val="accent1">
                    <a:lumMod val="75000"/>
                  </a:schemeClr>
                </a:solidFill>
                <a:cs typeface="Arial" panose="020B0604020202020204" pitchFamily="34" charset="0"/>
              </a:rPr>
              <a:t>, a </a:t>
            </a:r>
            <a:r>
              <a:rPr lang="en-US" sz="2000" dirty="0" err="1">
                <a:solidFill>
                  <a:schemeClr val="accent1">
                    <a:lumMod val="75000"/>
                  </a:schemeClr>
                </a:solidFill>
                <a:cs typeface="Arial" panose="020B0604020202020204" pitchFamily="34" charset="0"/>
              </a:rPr>
              <a:t>modeliranje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sugeriše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povećane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brzine</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prenosa</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sa</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povećanjem</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budućih</a:t>
            </a:r>
            <a:r>
              <a:rPr lang="en-US" sz="2000" dirty="0">
                <a:solidFill>
                  <a:schemeClr val="accent1">
                    <a:lumMod val="75000"/>
                  </a:schemeClr>
                </a:solidFill>
                <a:cs typeface="Arial" panose="020B0604020202020204" pitchFamily="34" charset="0"/>
              </a:rPr>
              <a:t> </a:t>
            </a:r>
            <a:r>
              <a:rPr lang="en-US" sz="2000" dirty="0" err="1">
                <a:solidFill>
                  <a:schemeClr val="accent1">
                    <a:lumMod val="75000"/>
                  </a:schemeClr>
                </a:solidFill>
                <a:cs typeface="Arial" panose="020B0604020202020204" pitchFamily="34" charset="0"/>
              </a:rPr>
              <a:t>temperatura</a:t>
            </a:r>
            <a:r>
              <a:rPr lang="en-US" sz="2000" dirty="0">
                <a:solidFill>
                  <a:schemeClr val="accent1">
                    <a:lumMod val="75000"/>
                  </a:schemeClr>
                </a:solidFill>
                <a:cs typeface="Arial" panose="020B0604020202020204" pitchFamily="34" charset="0"/>
              </a:rPr>
              <a:t>.</a:t>
            </a:r>
          </a:p>
          <a:p>
            <a:pPr lvl="0"/>
            <a:endParaRPr lang="hu-HU" sz="1100" dirty="0" smtClean="0">
              <a:solidFill>
                <a:prstClr val="black"/>
              </a:solidFill>
              <a:cs typeface="Arial" panose="020B0604020202020204" pitchFamily="34" charset="0"/>
            </a:endParaRPr>
          </a:p>
          <a:p>
            <a:pPr lvl="0"/>
            <a:endParaRPr lang="hu-HU" sz="1100" dirty="0" smtClean="0">
              <a:solidFill>
                <a:prstClr val="black"/>
              </a:solidFill>
              <a:cs typeface="Arial" panose="020B0604020202020204" pitchFamily="34" charset="0"/>
            </a:endParaRPr>
          </a:p>
          <a:p>
            <a:pPr lvl="0"/>
            <a:endParaRPr lang="hu-HU" sz="1100" dirty="0" smtClean="0">
              <a:solidFill>
                <a:prstClr val="black"/>
              </a:solidFill>
              <a:cs typeface="Arial" panose="020B0604020202020204" pitchFamily="34" charset="0"/>
            </a:endParaRPr>
          </a:p>
          <a:p>
            <a:pPr lvl="0"/>
            <a:endParaRPr lang="hu-HU" sz="1100" dirty="0">
              <a:solidFill>
                <a:prstClr val="black"/>
              </a:solidFill>
              <a:cs typeface="Arial" panose="020B0604020202020204" pitchFamily="34" charset="0"/>
            </a:endParaRPr>
          </a:p>
          <a:p>
            <a:pPr lvl="0"/>
            <a:endParaRPr lang="hu-HU" sz="1100" dirty="0" smtClean="0">
              <a:solidFill>
                <a:prstClr val="black"/>
              </a:solidFill>
              <a:cs typeface="Arial" panose="020B0604020202020204" pitchFamily="34" charset="0"/>
              <a:hlinkClick r:id="rId2">
                <a:extLst>
                  <a:ext uri="{A12FA001-AC4F-418D-AE19-62706E023703}">
                    <ahyp:hlinkClr xmlns="" xmlns:ahyp="http://schemas.microsoft.com/office/drawing/2018/hyperlinkcolor" val="tx"/>
                  </a:ext>
                </a:extLst>
              </a:hlinkClick>
            </a:endParaRPr>
          </a:p>
          <a:p>
            <a:pPr lvl="0"/>
            <a:endParaRPr lang="hu-HU" sz="1100" dirty="0">
              <a:solidFill>
                <a:prstClr val="black"/>
              </a:solidFill>
              <a:cs typeface="Arial" panose="020B0604020202020204" pitchFamily="34" charset="0"/>
              <a:hlinkClick r:id="rId2">
                <a:extLst>
                  <a:ext uri="{A12FA001-AC4F-418D-AE19-62706E023703}">
                    <ahyp:hlinkClr xmlns="" xmlns:ahyp="http://schemas.microsoft.com/office/drawing/2018/hyperlinkcolor" val="tx"/>
                  </a:ext>
                </a:extLst>
              </a:hlinkClick>
            </a:endParaRPr>
          </a:p>
          <a:p>
            <a:pPr lvl="0"/>
            <a:endParaRPr lang="hu-HU" sz="1100" dirty="0" smtClean="0">
              <a:solidFill>
                <a:prstClr val="black"/>
              </a:solidFill>
              <a:cs typeface="Arial" panose="020B0604020202020204" pitchFamily="34" charset="0"/>
              <a:hlinkClick r:id="rId2">
                <a:extLst>
                  <a:ext uri="{A12FA001-AC4F-418D-AE19-62706E023703}">
                    <ahyp:hlinkClr xmlns="" xmlns:ahyp="http://schemas.microsoft.com/office/drawing/2018/hyperlinkcolor" val="tx"/>
                  </a:ext>
                </a:extLst>
              </a:hlinkClick>
            </a:endParaRPr>
          </a:p>
          <a:p>
            <a:pPr lvl="0"/>
            <a:r>
              <a:rPr lang="en-IE" sz="1100" dirty="0" smtClean="0">
                <a:solidFill>
                  <a:prstClr val="black"/>
                </a:solidFill>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en-IE" sz="1100" dirty="0">
                <a:solidFill>
                  <a:prstClr val="black"/>
                </a:solidFill>
                <a:cs typeface="Arial" panose="020B0604020202020204" pitchFamily="34" charset="0"/>
                <a:hlinkClick r:id="rId2">
                  <a:extLst>
                    <a:ext uri="{A12FA001-AC4F-418D-AE19-62706E023703}">
                      <ahyp:hlinkClr xmlns="" xmlns:ahyp="http://schemas.microsoft.com/office/drawing/2018/hyperlinkcolor" val="tx"/>
                    </a:ext>
                  </a:extLst>
                </a:hlinkClick>
              </a:rPr>
              <a:t>://doi.org/10.1093/trstmh/traa192</a:t>
            </a:r>
            <a:r>
              <a:rPr lang="en-IE" sz="1100" dirty="0">
                <a:solidFill>
                  <a:prstClr val="black"/>
                </a:solidFill>
                <a:cs typeface="Arial" panose="020B0604020202020204" pitchFamily="34" charset="0"/>
              </a:rPr>
              <a:t> </a:t>
            </a:r>
            <a:endParaRPr kumimoji="0" lang="en-IE" sz="1000" b="0" i="0" u="none" strike="noStrike" kern="1200" cap="none" spc="0" normalizeH="0" baseline="0" noProof="0" dirty="0">
              <a:ln>
                <a:noFill/>
              </a:ln>
              <a:solidFill>
                <a:schemeClr val="tx1">
                  <a:lumMod val="50000"/>
                  <a:lumOff val="50000"/>
                </a:schemeClr>
              </a:solidFill>
              <a:effectLst/>
              <a:uLnTx/>
              <a:uFillTx/>
              <a:ea typeface="+mn-ea"/>
              <a:cs typeface="Arial" panose="020B0604020202020204" pitchFamily="34" charset="0"/>
            </a:endParaRPr>
          </a:p>
        </p:txBody>
      </p:sp>
    </p:spTree>
    <p:extLst>
      <p:ext uri="{BB962C8B-B14F-4D97-AF65-F5344CB8AC3E}">
        <p14:creationId xmlns:p14="http://schemas.microsoft.com/office/powerpoint/2010/main" val="2210672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a:buClr>
                <a:srgbClr val="00B050"/>
              </a:buClr>
              <a:buNone/>
            </a:pPr>
            <a:r>
              <a:rPr lang="en-US" sz="2000" dirty="0" err="1">
                <a:solidFill>
                  <a:srgbClr val="FF0000"/>
                </a:solidFill>
              </a:rPr>
              <a:t>Tripanosomijaza</a:t>
            </a:r>
            <a:r>
              <a:rPr lang="en-US" sz="2000" dirty="0">
                <a:solidFill>
                  <a:srgbClr val="FF0000"/>
                </a:solidFill>
              </a:rPr>
              <a:t> (</a:t>
            </a:r>
            <a:r>
              <a:rPr lang="en-US" sz="2000" dirty="0" err="1">
                <a:solidFill>
                  <a:srgbClr val="FF0000"/>
                </a:solidFill>
              </a:rPr>
              <a:t>afrička</a:t>
            </a:r>
            <a:r>
              <a:rPr lang="en-US" sz="2000" dirty="0">
                <a:solidFill>
                  <a:srgbClr val="FF0000"/>
                </a:solidFill>
              </a:rPr>
              <a:t> </a:t>
            </a:r>
            <a:r>
              <a:rPr lang="en-US" sz="2000" dirty="0" err="1">
                <a:solidFill>
                  <a:srgbClr val="FF0000"/>
                </a:solidFill>
              </a:rPr>
              <a:t>bolest</a:t>
            </a:r>
            <a:r>
              <a:rPr lang="en-US" sz="2000" dirty="0">
                <a:solidFill>
                  <a:srgbClr val="FF0000"/>
                </a:solidFill>
              </a:rPr>
              <a:t> </a:t>
            </a:r>
            <a:r>
              <a:rPr lang="en-US" sz="2000" dirty="0" err="1">
                <a:solidFill>
                  <a:srgbClr val="FF0000"/>
                </a:solidFill>
              </a:rPr>
              <a:t>spavanja</a:t>
            </a:r>
            <a:r>
              <a:rPr lang="en-US" sz="2000" dirty="0">
                <a:solidFill>
                  <a:srgbClr val="FF0000"/>
                </a:solidFill>
              </a:rPr>
              <a:t>) </a:t>
            </a:r>
            <a:r>
              <a:rPr lang="en-US" sz="2000" dirty="0" err="1">
                <a:solidFill>
                  <a:srgbClr val="FF0000"/>
                </a:solidFill>
              </a:rPr>
              <a:t>i</a:t>
            </a:r>
            <a:r>
              <a:rPr lang="en-US" sz="2000" dirty="0">
                <a:solidFill>
                  <a:srgbClr val="FF0000"/>
                </a:solidFill>
              </a:rPr>
              <a:t> </a:t>
            </a:r>
            <a:r>
              <a:rPr lang="en-US" sz="2000" dirty="0" err="1">
                <a:solidFill>
                  <a:srgbClr val="FF0000"/>
                </a:solidFill>
              </a:rPr>
              <a:t>Šagasova</a:t>
            </a:r>
            <a:r>
              <a:rPr lang="en-US" sz="2000" dirty="0">
                <a:solidFill>
                  <a:srgbClr val="FF0000"/>
                </a:solidFill>
              </a:rPr>
              <a:t> </a:t>
            </a:r>
            <a:r>
              <a:rPr lang="en-US" sz="2000" dirty="0" err="1">
                <a:solidFill>
                  <a:srgbClr val="FF0000"/>
                </a:solidFill>
              </a:rPr>
              <a:t>bolest</a:t>
            </a:r>
            <a:r>
              <a:rPr lang="en-US" sz="2000" dirty="0">
                <a:solidFill>
                  <a:srgbClr val="FF0000"/>
                </a:solidFill>
              </a:rPr>
              <a:t> (</a:t>
            </a:r>
            <a:r>
              <a:rPr lang="en-US" sz="2000" dirty="0" err="1">
                <a:solidFill>
                  <a:srgbClr val="FF0000"/>
                </a:solidFill>
              </a:rPr>
              <a:t>američka</a:t>
            </a:r>
            <a:r>
              <a:rPr lang="en-US" sz="2000" dirty="0">
                <a:solidFill>
                  <a:srgbClr val="FF0000"/>
                </a:solidFill>
              </a:rPr>
              <a:t> </a:t>
            </a:r>
            <a:r>
              <a:rPr lang="en-US" sz="2000" dirty="0" err="1">
                <a:solidFill>
                  <a:srgbClr val="FF0000"/>
                </a:solidFill>
              </a:rPr>
              <a:t>tripanosomijaza</a:t>
            </a:r>
            <a:r>
              <a:rPr lang="en-US" sz="2000" dirty="0">
                <a:solidFill>
                  <a:srgbClr val="FF0000"/>
                </a:solidFill>
              </a:rPr>
              <a:t>)</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lvl="0" indent="0">
              <a:lnSpc>
                <a:spcPct val="100000"/>
              </a:lnSpc>
              <a:spcBef>
                <a:spcPts val="0"/>
              </a:spcBef>
              <a:buNone/>
              <a:defRPr/>
            </a:pPr>
            <a:endParaRPr lang="hu-HU" sz="1600" dirty="0" smtClean="0">
              <a:solidFill>
                <a:prstClr val="black"/>
              </a:solidFil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4" name="TextBox 3">
            <a:extLst>
              <a:ext uri="{FF2B5EF4-FFF2-40B4-BE49-F238E27FC236}">
                <a16:creationId xmlns:a16="http://schemas.microsoft.com/office/drawing/2014/main" id="{43EAB39F-C886-6F16-F7BE-954E9F7F158E}"/>
              </a:ext>
            </a:extLst>
          </p:cNvPr>
          <p:cNvSpPr txBox="1"/>
          <p:nvPr/>
        </p:nvSpPr>
        <p:spPr>
          <a:xfrm>
            <a:off x="335279" y="1678746"/>
            <a:ext cx="6520631" cy="1660455"/>
          </a:xfrm>
          <a:prstGeom prst="rect">
            <a:avLst/>
          </a:prstGeom>
          <a:noFill/>
        </p:spPr>
        <p:txBody>
          <a:bodyPr wrap="square" rtlCol="0">
            <a:spAutoFit/>
          </a:bodyPr>
          <a:lstStyle/>
          <a:p>
            <a:pPr algn="just">
              <a:lnSpc>
                <a:spcPct val="130000"/>
              </a:lnSpc>
            </a:pPr>
            <a:r>
              <a:rPr lang="en-US" sz="2000" dirty="0" err="1">
                <a:cs typeface="Arial" panose="020B0604020202020204" pitchFamily="34" charset="0"/>
              </a:rPr>
              <a:t>Modeliranje</a:t>
            </a:r>
            <a:r>
              <a:rPr lang="en-US" sz="2000" dirty="0">
                <a:cs typeface="Arial" panose="020B0604020202020204" pitchFamily="34" charset="0"/>
              </a:rPr>
              <a:t> </a:t>
            </a:r>
            <a:r>
              <a:rPr lang="en-US" sz="2000" dirty="0" err="1">
                <a:cs typeface="Arial" panose="020B0604020202020204" pitchFamily="34" charset="0"/>
              </a:rPr>
              <a:t>efekata</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tripanosomijazu</a:t>
            </a:r>
            <a:r>
              <a:rPr lang="en-US" sz="2000" dirty="0">
                <a:cs typeface="Arial" panose="020B0604020202020204" pitchFamily="34" charset="0"/>
              </a:rPr>
              <a:t>, </a:t>
            </a:r>
            <a:r>
              <a:rPr lang="en-US" sz="2000" dirty="0" err="1">
                <a:cs typeface="Arial" panose="020B0604020202020204" pitchFamily="34" charset="0"/>
              </a:rPr>
              <a:t>koja</a:t>
            </a:r>
            <a:r>
              <a:rPr lang="en-US" sz="2000" dirty="0">
                <a:cs typeface="Arial" panose="020B0604020202020204" pitchFamily="34" charset="0"/>
              </a:rPr>
              <a:t> se </a:t>
            </a:r>
            <a:r>
              <a:rPr lang="en-US" sz="2000" dirty="0" err="1">
                <a:cs typeface="Arial" panose="020B0604020202020204" pitchFamily="34" charset="0"/>
              </a:rPr>
              <a:t>nalazi</a:t>
            </a:r>
            <a:r>
              <a:rPr lang="en-US" sz="2000" dirty="0">
                <a:cs typeface="Arial" panose="020B0604020202020204" pitchFamily="34" charset="0"/>
              </a:rPr>
              <a:t> </a:t>
            </a:r>
            <a:r>
              <a:rPr lang="en-US" sz="2000" dirty="0" err="1">
                <a:cs typeface="Arial" panose="020B0604020202020204" pitchFamily="34" charset="0"/>
              </a:rPr>
              <a:t>samo</a:t>
            </a:r>
            <a:r>
              <a:rPr lang="en-US" sz="2000" dirty="0">
                <a:cs typeface="Arial" panose="020B0604020202020204" pitchFamily="34" charset="0"/>
              </a:rPr>
              <a:t> u </a:t>
            </a:r>
            <a:r>
              <a:rPr lang="en-US" sz="2000" dirty="0" err="1">
                <a:cs typeface="Arial" panose="020B0604020202020204" pitchFamily="34" charset="0"/>
              </a:rPr>
              <a:t>podsaharskoj</a:t>
            </a:r>
            <a:r>
              <a:rPr lang="en-US" sz="2000" dirty="0">
                <a:cs typeface="Arial" panose="020B0604020202020204" pitchFamily="34" charset="0"/>
              </a:rPr>
              <a:t> </a:t>
            </a:r>
            <a:r>
              <a:rPr lang="en-US" sz="2000" dirty="0" err="1">
                <a:cs typeface="Arial" panose="020B0604020202020204" pitchFamily="34" charset="0"/>
              </a:rPr>
              <a:t>Africi</a:t>
            </a:r>
            <a:r>
              <a:rPr lang="en-US" sz="2000" dirty="0">
                <a:cs typeface="Arial" panose="020B0604020202020204" pitchFamily="34" charset="0"/>
              </a:rPr>
              <a:t>, </a:t>
            </a:r>
            <a:r>
              <a:rPr lang="en-US" sz="2000" dirty="0" err="1">
                <a:cs typeface="Arial" panose="020B0604020202020204" pitchFamily="34" charset="0"/>
              </a:rPr>
              <a:t>pokazalo</a:t>
            </a:r>
            <a:r>
              <a:rPr lang="en-US" sz="2000" dirty="0">
                <a:cs typeface="Arial" panose="020B0604020202020204" pitchFamily="34" charset="0"/>
              </a:rPr>
              <a:t> </a:t>
            </a:r>
            <a:r>
              <a:rPr lang="en-US" sz="2000" dirty="0" smtClean="0">
                <a:cs typeface="Arial" panose="020B0604020202020204" pitchFamily="34" charset="0"/>
              </a:rPr>
              <a:t>je</a:t>
            </a:r>
            <a:r>
              <a:rPr lang="hu-HU" sz="2000" dirty="0" smtClean="0">
                <a:cs typeface="Arial" panose="020B0604020202020204" pitchFamily="34" charset="0"/>
              </a:rPr>
              <a:t/>
            </a:r>
            <a:br>
              <a:rPr lang="hu-HU" sz="2000" dirty="0" smtClean="0">
                <a:cs typeface="Arial" panose="020B0604020202020204" pitchFamily="34" charset="0"/>
              </a:rPr>
            </a:br>
            <a:r>
              <a:rPr lang="en-US" sz="2000" dirty="0" err="1" smtClean="0">
                <a:cs typeface="Arial" panose="020B0604020202020204" pitchFamily="34" charset="0"/>
              </a:rPr>
              <a:t>i</a:t>
            </a:r>
            <a:r>
              <a:rPr lang="en-US" sz="2000" dirty="0" smtClean="0">
                <a:cs typeface="Arial" panose="020B0604020202020204" pitchFamily="34" charset="0"/>
              </a:rPr>
              <a:t> </a:t>
            </a:r>
            <a:r>
              <a:rPr lang="en-US" sz="2000" dirty="0" err="1">
                <a:cs typeface="Arial" panose="020B0604020202020204" pitchFamily="34" charset="0"/>
              </a:rPr>
              <a:t>proširenje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kontrakciju</a:t>
            </a:r>
            <a:r>
              <a:rPr lang="en-US" sz="2000" dirty="0">
                <a:cs typeface="Arial" panose="020B0604020202020204" pitchFamily="34" charset="0"/>
              </a:rPr>
              <a:t> </a:t>
            </a:r>
            <a:r>
              <a:rPr lang="en-US" sz="2000" dirty="0" err="1">
                <a:cs typeface="Arial" panose="020B0604020202020204" pitchFamily="34" charset="0"/>
              </a:rPr>
              <a:t>raspona</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rezultat</a:t>
            </a:r>
            <a:r>
              <a:rPr lang="en-US" sz="2000" dirty="0">
                <a:cs typeface="Arial" panose="020B0604020202020204" pitchFamily="34" charset="0"/>
              </a:rPr>
              <a:t> </a:t>
            </a:r>
            <a:r>
              <a:rPr lang="en-US" sz="2000" dirty="0" err="1">
                <a:cs typeface="Arial" panose="020B0604020202020204" pitchFamily="34" charset="0"/>
              </a:rPr>
              <a:t>predviđenih</a:t>
            </a:r>
            <a:r>
              <a:rPr lang="en-US" sz="2000" dirty="0">
                <a:cs typeface="Arial" panose="020B0604020202020204" pitchFamily="34" charset="0"/>
              </a:rPr>
              <a:t> </a:t>
            </a:r>
            <a:r>
              <a:rPr lang="en-US" sz="2000" dirty="0" err="1">
                <a:cs typeface="Arial" panose="020B0604020202020204" pitchFamily="34" charset="0"/>
              </a:rPr>
              <a:t>scenarija</a:t>
            </a:r>
            <a:r>
              <a:rPr lang="en-US" sz="2000" dirty="0">
                <a:cs typeface="Arial" panose="020B0604020202020204" pitchFamily="34" charset="0"/>
              </a:rPr>
              <a:t> </a:t>
            </a:r>
            <a:r>
              <a:rPr lang="en-US" sz="2000" dirty="0" err="1">
                <a:cs typeface="Arial" panose="020B0604020202020204" pitchFamily="34" charset="0"/>
              </a:rPr>
              <a:t>povećanja</a:t>
            </a:r>
            <a:r>
              <a:rPr lang="en-US" sz="2000" dirty="0">
                <a:cs typeface="Arial" panose="020B0604020202020204" pitchFamily="34" charset="0"/>
              </a:rPr>
              <a:t> temperature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endParaRPr lang="sr" sz="2000" dirty="0">
              <a:cs typeface="Arial" panose="020B0604020202020204" pitchFamily="34" charset="0"/>
            </a:endParaRPr>
          </a:p>
        </p:txBody>
      </p:sp>
      <p:pic>
        <p:nvPicPr>
          <p:cNvPr id="5" name="Picture 4">
            <a:extLst>
              <a:ext uri="{FF2B5EF4-FFF2-40B4-BE49-F238E27FC236}">
                <a16:creationId xmlns:a16="http://schemas.microsoft.com/office/drawing/2014/main" id="{347DAD80-E8C9-96D4-3B7E-958EF51588B7}"/>
              </a:ext>
            </a:extLst>
          </p:cNvPr>
          <p:cNvPicPr>
            <a:picLocks noChangeAspect="1"/>
          </p:cNvPicPr>
          <p:nvPr/>
        </p:nvPicPr>
        <p:blipFill>
          <a:blip r:embed="rId2"/>
          <a:stretch>
            <a:fillRect/>
          </a:stretch>
        </p:blipFill>
        <p:spPr>
          <a:xfrm>
            <a:off x="7867423" y="691922"/>
            <a:ext cx="4163698" cy="5625319"/>
          </a:xfrm>
          <a:prstGeom prst="rect">
            <a:avLst/>
          </a:prstGeom>
        </p:spPr>
      </p:pic>
      <p:sp>
        <p:nvSpPr>
          <p:cNvPr id="6" name="TextBox 5">
            <a:extLst>
              <a:ext uri="{FF2B5EF4-FFF2-40B4-BE49-F238E27FC236}">
                <a16:creationId xmlns:a16="http://schemas.microsoft.com/office/drawing/2014/main" id="{FCC2BD74-61CB-287F-7AFF-15BE5F1179AF}"/>
              </a:ext>
            </a:extLst>
          </p:cNvPr>
          <p:cNvSpPr txBox="1"/>
          <p:nvPr/>
        </p:nvSpPr>
        <p:spPr>
          <a:xfrm>
            <a:off x="3648974" y="4027214"/>
            <a:ext cx="4031951" cy="1280351"/>
          </a:xfrm>
          <a:prstGeom prst="rect">
            <a:avLst/>
          </a:prstGeom>
          <a:noFill/>
        </p:spPr>
        <p:txBody>
          <a:bodyPr wrap="square" rtlCol="0">
            <a:spAutoFit/>
          </a:bodyPr>
          <a:lstStyle/>
          <a:p>
            <a:pPr algn="just">
              <a:lnSpc>
                <a:spcPct val="110000"/>
              </a:lnSpc>
            </a:pPr>
            <a:r>
              <a:rPr lang="en-US" sz="1600" i="1" dirty="0" err="1">
                <a:solidFill>
                  <a:srgbClr val="0070C0"/>
                </a:solidFill>
                <a:cs typeface="Arial" panose="020B0604020202020204" pitchFamily="34" charset="0"/>
              </a:rPr>
              <a:t>Slika</a:t>
            </a:r>
            <a:r>
              <a:rPr lang="en-US" sz="1600" i="1" dirty="0">
                <a:solidFill>
                  <a:srgbClr val="0070C0"/>
                </a:solidFill>
                <a:cs typeface="Arial" panose="020B0604020202020204" pitchFamily="34" charset="0"/>
              </a:rPr>
              <a:t> 26. </a:t>
            </a:r>
            <a:r>
              <a:rPr lang="en-US" sz="1600" i="1" dirty="0" err="1">
                <a:solidFill>
                  <a:srgbClr val="0070C0"/>
                </a:solidFill>
                <a:cs typeface="Arial" panose="020B0604020202020204" pitchFamily="34" charset="0"/>
              </a:rPr>
              <a:t>Pogodan</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geografski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raspon</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za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prenos</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Trypanosoma</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brucei</a:t>
            </a:r>
            <a:r>
              <a:rPr lang="en-US" sz="1600" i="1" dirty="0">
                <a:solidFill>
                  <a:srgbClr val="0070C0"/>
                </a:solidFill>
                <a:cs typeface="Arial" panose="020B0604020202020204" pitchFamily="34" charset="0"/>
              </a:rPr>
              <a:t> </a:t>
            </a:r>
            <a:r>
              <a:rPr lang="en-US" sz="1600" i="1" dirty="0" err="1">
                <a:solidFill>
                  <a:srgbClr val="0070C0"/>
                </a:solidFill>
                <a:cs typeface="Arial" panose="020B0604020202020204" pitchFamily="34" charset="0"/>
              </a:rPr>
              <a:t>rhodesiense</a:t>
            </a:r>
            <a:r>
              <a:rPr lang="en-US" sz="1600" i="1" dirty="0">
                <a:solidFill>
                  <a:srgbClr val="0070C0"/>
                </a:solidFill>
                <a:cs typeface="Arial" panose="020B0604020202020204" pitchFamily="34" charset="0"/>
              </a:rPr>
              <a:t> 2090</a:t>
            </a:r>
            <a:r>
              <a:rPr lang="en-US" sz="1600" i="1" dirty="0" smtClean="0">
                <a:solidFill>
                  <a:srgbClr val="0070C0"/>
                </a:solidFill>
                <a:cs typeface="Arial" panose="020B0604020202020204" pitchFamily="34" charset="0"/>
              </a:rPr>
              <a:t>.</a:t>
            </a:r>
            <a:endParaRPr lang="hu-HU" sz="1600" i="1" dirty="0" smtClean="0">
              <a:solidFill>
                <a:srgbClr val="0070C0"/>
              </a:solidFill>
              <a:cs typeface="Arial" panose="020B0604020202020204" pitchFamily="34" charset="0"/>
            </a:endParaRPr>
          </a:p>
          <a:p>
            <a:endParaRPr lang="hu-HU" sz="1400" i="1" dirty="0">
              <a:solidFill>
                <a:srgbClr val="0070C0"/>
              </a:solidFill>
              <a:cs typeface="Arial" panose="020B0604020202020204" pitchFamily="34" charset="0"/>
            </a:endParaRPr>
          </a:p>
          <a:p>
            <a:r>
              <a:rPr lang="en-US" sz="1400" dirty="0" smtClean="0">
                <a:cs typeface="Arial" panose="020B0604020202020204" pitchFamily="34" charset="0"/>
              </a:rPr>
              <a:t>(</a:t>
            </a:r>
            <a:r>
              <a:rPr lang="en-US" sz="1400" dirty="0" err="1">
                <a:cs typeface="Arial" panose="020B0604020202020204" pitchFamily="34" charset="0"/>
              </a:rPr>
              <a:t>prema</a:t>
            </a:r>
            <a:r>
              <a:rPr lang="en-US" sz="1400" dirty="0">
                <a:cs typeface="Arial" panose="020B0604020202020204" pitchFamily="34" charset="0"/>
              </a:rPr>
              <a:t> </a:t>
            </a:r>
            <a:r>
              <a:rPr lang="en-US" sz="1400" dirty="0" err="1">
                <a:cs typeface="Arial" panose="020B0604020202020204" pitchFamily="34" charset="0"/>
              </a:rPr>
              <a:t>scenariju</a:t>
            </a:r>
            <a:r>
              <a:rPr lang="en-US" sz="1400" dirty="0">
                <a:cs typeface="Arial" panose="020B0604020202020204" pitchFamily="34" charset="0"/>
              </a:rPr>
              <a:t> </a:t>
            </a:r>
            <a:r>
              <a:rPr lang="en-US" sz="1400" dirty="0" err="1">
                <a:cs typeface="Arial" panose="020B0604020202020204" pitchFamily="34" charset="0"/>
              </a:rPr>
              <a:t>emisije</a:t>
            </a:r>
            <a:r>
              <a:rPr lang="en-US" sz="1400" dirty="0">
                <a:cs typeface="Arial" panose="020B0604020202020204" pitchFamily="34" charset="0"/>
              </a:rPr>
              <a:t> A2 </a:t>
            </a:r>
            <a:r>
              <a:rPr lang="en-US" sz="1400" dirty="0" err="1">
                <a:cs typeface="Arial" panose="020B0604020202020204" pitchFamily="34" charset="0"/>
              </a:rPr>
              <a:t>koristeći</a:t>
            </a:r>
            <a:r>
              <a:rPr lang="en-US" sz="1400" dirty="0">
                <a:cs typeface="Arial" panose="020B0604020202020204" pitchFamily="34" charset="0"/>
              </a:rPr>
              <a:t> model </a:t>
            </a:r>
            <a:r>
              <a:rPr lang="en-US" sz="1400" dirty="0" err="1">
                <a:cs typeface="Arial" panose="020B0604020202020204" pitchFamily="34" charset="0"/>
              </a:rPr>
              <a:t>globalne</a:t>
            </a:r>
            <a:r>
              <a:rPr lang="en-US" sz="1400" dirty="0">
                <a:cs typeface="Arial" panose="020B0604020202020204" pitchFamily="34" charset="0"/>
              </a:rPr>
              <a:t> </a:t>
            </a:r>
            <a:r>
              <a:rPr lang="en-US" sz="1400" dirty="0" err="1">
                <a:cs typeface="Arial" panose="020B0604020202020204" pitchFamily="34" charset="0"/>
              </a:rPr>
              <a:t>cirkulacije</a:t>
            </a:r>
            <a:r>
              <a:rPr lang="en-US" sz="1400" dirty="0">
                <a:cs typeface="Arial" panose="020B0604020202020204" pitchFamily="34" charset="0"/>
              </a:rPr>
              <a:t> CCSM3).</a:t>
            </a:r>
          </a:p>
        </p:txBody>
      </p:sp>
      <p:sp>
        <p:nvSpPr>
          <p:cNvPr id="7" name="TextBox 6">
            <a:extLst>
              <a:ext uri="{FF2B5EF4-FFF2-40B4-BE49-F238E27FC236}">
                <a16:creationId xmlns:a16="http://schemas.microsoft.com/office/drawing/2014/main" id="{1C7EB7A2-C744-9E53-DEB4-52F40FD83F18}"/>
              </a:ext>
            </a:extLst>
          </p:cNvPr>
          <p:cNvSpPr txBox="1"/>
          <p:nvPr/>
        </p:nvSpPr>
        <p:spPr>
          <a:xfrm>
            <a:off x="147587" y="6117187"/>
            <a:ext cx="3740332" cy="400110"/>
          </a:xfrm>
          <a:prstGeom prst="rect">
            <a:avLst/>
          </a:prstGeom>
          <a:noFill/>
        </p:spPr>
        <p:txBody>
          <a:bodyPr wrap="square" rtlCol="0">
            <a:spAutoFit/>
          </a:bodyPr>
          <a:lstStyle/>
          <a:p>
            <a:pPr rtl="0"/>
            <a:r>
              <a:rPr lang="sr"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sr" sz="1000" dirty="0">
                <a:cs typeface="Arial" panose="020B0604020202020204" pitchFamily="34" charset="0"/>
                <a:hlinkClick r:id="rId3">
                  <a:extLst>
                    <a:ext uri="{A12FA001-AC4F-418D-AE19-62706E023703}">
                      <ahyp:hlinkClr xmlns="" xmlns:ahyp="http://schemas.microsoft.com/office/drawing/2018/hyperlinkcolor" val="tx"/>
                    </a:ext>
                  </a:extLst>
                </a:hlinkClick>
              </a:rPr>
              <a:t>://royalsocietypublishing.org/doi/10.1098/rsif.2011.0654</a:t>
            </a:r>
            <a:r>
              <a:rPr lang="sr" sz="1000" dirty="0">
                <a:cs typeface="Arial" panose="020B0604020202020204" pitchFamily="34" charset="0"/>
              </a:rPr>
              <a:t> </a:t>
            </a:r>
          </a:p>
          <a:p>
            <a:pPr rtl="0"/>
            <a:endParaRPr lang="en-IE" sz="1000" dirty="0">
              <a:cs typeface="Arial" panose="020B0604020202020204" pitchFamily="34" charset="0"/>
            </a:endParaRPr>
          </a:p>
        </p:txBody>
      </p:sp>
    </p:spTree>
    <p:extLst>
      <p:ext uri="{BB962C8B-B14F-4D97-AF65-F5344CB8AC3E}">
        <p14:creationId xmlns:p14="http://schemas.microsoft.com/office/powerpoint/2010/main" val="3649483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sr-Latn-RS" sz="2000" u="sng" dirty="0" smtClean="0">
                <a:solidFill>
                  <a:srgbClr val="0070C0"/>
                </a:solidFill>
              </a:rPr>
              <a:t>Rezime </a:t>
            </a:r>
            <a:r>
              <a:rPr lang="sr-Latn-RS" sz="2000" u="sng" dirty="0">
                <a:solidFill>
                  <a:srgbClr val="0070C0"/>
                </a:solidFill>
              </a:rPr>
              <a:t>trenutnog stanja znanja o uticajima klimatskih promena na VBD</a:t>
            </a:r>
          </a:p>
          <a:p>
            <a:pPr marL="0" indent="0" rtl="0">
              <a:buClr>
                <a:srgbClr val="00B050"/>
              </a:buClr>
              <a:buNone/>
            </a:pPr>
            <a:endParaRPr lang="sr-Latn-RS" sz="2000" u="sng" dirty="0">
              <a:solidFill>
                <a:srgbClr val="0070C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ext uri="{D42A27DB-BD31-4B8C-83A1-F6EECF244321}">
                <p14:modId xmlns:p14="http://schemas.microsoft.com/office/powerpoint/2010/main" val="10392768"/>
              </p:ext>
            </p:extLst>
          </p:nvPr>
        </p:nvGraphicFramePr>
        <p:xfrm>
          <a:off x="722807" y="838007"/>
          <a:ext cx="10746379" cy="5181986"/>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rtl="0" fontAlgn="t"/>
                      <a:r>
                        <a:rPr lang="sr-Latn-RS" sz="1400" b="1" u="none" strike="noStrike" dirty="0">
                          <a:solidFill>
                            <a:srgbClr val="0070C0"/>
                          </a:solidFill>
                          <a:effectLst/>
                        </a:rPr>
                        <a:t>Bolest</a:t>
                      </a:r>
                      <a:r>
                        <a:rPr lang="sr" sz="1400" b="1" u="none" strike="noStrike" dirty="0">
                          <a:solidFill>
                            <a:srgbClr val="0070C0"/>
                          </a:solidFill>
                          <a:effectLst/>
                        </a:rPr>
                        <a:t>/vektor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sr-Latn-RS" sz="1400" b="1" u="none" strike="noStrike" dirty="0">
                          <a:solidFill>
                            <a:srgbClr val="0070C0"/>
                          </a:solidFill>
                          <a:effectLst/>
                        </a:rPr>
                        <a:t>Promena geografskog opsega/učestalosti pojavljivanja/trajanja sezone?</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Glavni mehanizam (i) širenja </a:t>
                      </a:r>
                    </a:p>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Bolesti na velike udaljenosti</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sr-Latn-RS" sz="1400" b="1" u="none" strike="noStrike" dirty="0">
                          <a:solidFill>
                            <a:srgbClr val="0070C0"/>
                          </a:solidFill>
                          <a:effectLst/>
                        </a:rPr>
                        <a:t>Zahvaćene oblasti</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998">
                <a:tc>
                  <a:txBody>
                    <a:bodyPr/>
                    <a:lstStyle/>
                    <a:p>
                      <a:pPr algn="l" rtl="0" fontAlgn="t"/>
                      <a:r>
                        <a:rPr lang="sr" sz="1200" u="none" strike="noStrike" dirty="0">
                          <a:solidFill>
                            <a:srgbClr val="C00000"/>
                          </a:solidFill>
                          <a:effectLst/>
                        </a:rPr>
                        <a:t>Babezioza/krpelji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Domaćini rezervoara</a:t>
                      </a:r>
                      <a:endParaRPr lang="en-GB"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Evropa</a:t>
                      </a:r>
                      <a:r>
                        <a:rPr lang="sr" sz="1100" b="0" u="none" strike="noStrike" dirty="0">
                          <a:solidFill>
                            <a:srgbClr val="000000"/>
                          </a:solidFill>
                          <a:effectLst/>
                        </a:rPr>
                        <a:t>/</a:t>
                      </a:r>
                      <a:r>
                        <a:rPr lang="sr-Latn-RS" sz="1100" b="0" u="none" strike="noStrike" dirty="0">
                          <a:solidFill>
                            <a:srgbClr val="000000"/>
                          </a:solidFill>
                          <a:effectLst/>
                        </a:rPr>
                        <a:t>Skandinavija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831694956"/>
                  </a:ext>
                </a:extLst>
              </a:tr>
              <a:tr h="252000">
                <a:tc>
                  <a:txBody>
                    <a:bodyPr/>
                    <a:lstStyle/>
                    <a:p>
                      <a:pPr algn="l" rtl="0" fontAlgn="t"/>
                      <a:r>
                        <a:rPr lang="sr" sz="1200" b="0" i="0" u="none" strike="noStrike" dirty="0">
                          <a:solidFill>
                            <a:srgbClr val="C00000"/>
                          </a:solidFill>
                          <a:effectLst/>
                          <a:latin typeface="+mn-lt"/>
                        </a:rPr>
                        <a:t>Bubonska kuga/buve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3C4245"/>
                          </a:solidFill>
                          <a:effectLst/>
                          <a:latin typeface="Calibri" panose="020F0502020204030204" pitchFamily="34" charset="0"/>
                        </a:rPr>
                        <a:t>Nema dokaza do danas</a:t>
                      </a:r>
                      <a:endParaRPr lang="en-IE" sz="1100" b="0" i="0" u="none" strike="noStrike" dirty="0">
                        <a:solidFill>
                          <a:srgbClr val="3C4245"/>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i="0" u="none" strike="noStrike" dirty="0">
                          <a:solidFill>
                            <a:srgbClr val="000000"/>
                          </a:solidFill>
                          <a:effectLst/>
                          <a:latin typeface="Calibri" panose="020F0502020204030204" pitchFamily="34" charset="0"/>
                        </a:rPr>
                        <a:t>Domaćini rezervoara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Nijedna</a:t>
                      </a:r>
                      <a:endParaRPr lang="sr"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25117701"/>
                  </a:ext>
                </a:extLst>
              </a:tr>
              <a:tr h="432000">
                <a:tc>
                  <a:txBody>
                    <a:bodyPr/>
                    <a:lstStyle/>
                    <a:p>
                      <a:pPr algn="l" rtl="0" fontAlgn="t"/>
                      <a:r>
                        <a:rPr lang="sr-Latn-RS" sz="1200" u="none" strike="noStrike" dirty="0" err="1">
                          <a:solidFill>
                            <a:srgbClr val="C00000"/>
                          </a:solidFill>
                          <a:effectLst/>
                        </a:rPr>
                        <a:t>Šagasova</a:t>
                      </a:r>
                      <a:r>
                        <a:rPr lang="sr-Latn-RS" sz="1200" u="none" strike="noStrike" dirty="0">
                          <a:solidFill>
                            <a:srgbClr val="C00000"/>
                          </a:solidFill>
                          <a:effectLst/>
                        </a:rPr>
                        <a:t> bolest</a:t>
                      </a:r>
                      <a:r>
                        <a:rPr lang="sr" sz="1200" u="none" strike="noStrike" dirty="0">
                          <a:solidFill>
                            <a:srgbClr val="C00000"/>
                          </a:solidFill>
                          <a:effectLst/>
                        </a:rPr>
                        <a:t>(američka tripanosomijaza)/triatomine bube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Promene opsega i učestalosti pojavljivanja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i="0" u="none" strike="noStrike" dirty="0">
                          <a:solidFill>
                            <a:srgbClr val="000000"/>
                          </a:solidFill>
                          <a:effectLst/>
                          <a:latin typeface="Calibri" panose="020F0502020204030204" pitchFamily="34" charset="0"/>
                        </a:rPr>
                        <a:t>Domaćini rezervoara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Severna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Južna Amerika</a:t>
                      </a:r>
                      <a:endParaRPr lang="sr"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219853"/>
                  </a:ext>
                </a:extLst>
              </a:tr>
              <a:tr h="252000">
                <a:tc>
                  <a:txBody>
                    <a:bodyPr/>
                    <a:lstStyle/>
                    <a:p>
                      <a:pPr algn="l" rtl="0" fontAlgn="t"/>
                      <a:r>
                        <a:rPr lang="sr-Latn-RS" sz="1200" b="0" i="0" u="none" strike="noStrike" dirty="0" err="1">
                          <a:solidFill>
                            <a:srgbClr val="C00000"/>
                          </a:solidFill>
                          <a:effectLst/>
                          <a:latin typeface="+mn-lt"/>
                        </a:rPr>
                        <a:t>Čikungunij</a:t>
                      </a:r>
                      <a:r>
                        <a:rPr lang="sr-Cyrl-RS" sz="1200" b="0" i="0" u="none" strike="noStrike" dirty="0">
                          <a:solidFill>
                            <a:srgbClr val="C00000"/>
                          </a:solidFill>
                          <a:effectLst/>
                          <a:latin typeface="+mn-lt"/>
                        </a:rPr>
                        <a:t>а</a:t>
                      </a:r>
                      <a:r>
                        <a:rPr lang="sr-Latn-RS" sz="1200" b="0" i="0" u="none" strike="noStrike" dirty="0">
                          <a:solidFill>
                            <a:srgbClr val="C00000"/>
                          </a:solidFill>
                          <a:effectLst/>
                          <a:latin typeface="+mn-lt"/>
                        </a:rPr>
                        <a:t>/komarci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Južna i zapadna Evropa</a:t>
                      </a:r>
                      <a:r>
                        <a:rPr lang="sr" sz="1100" b="0" u="none" strike="noStrike" dirty="0">
                          <a:solidFill>
                            <a:srgbClr val="000000"/>
                          </a:solidFill>
                          <a:effectLst/>
                        </a:rPr>
                        <a:t>, </a:t>
                      </a:r>
                      <a:r>
                        <a:rPr lang="sr-Latn-RS" sz="1100" b="0" u="none" strike="noStrike" dirty="0">
                          <a:solidFill>
                            <a:srgbClr val="000000"/>
                          </a:solidFill>
                          <a:effectLst/>
                        </a:rPr>
                        <a:t>mediteranska priobalna područja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443362599"/>
                  </a:ext>
                </a:extLst>
              </a:tr>
              <a:tr h="432000">
                <a:tc>
                  <a:txBody>
                    <a:bodyPr/>
                    <a:lstStyle/>
                    <a:p>
                      <a:pPr algn="l" rtl="0" fontAlgn="t"/>
                      <a:r>
                        <a:rPr lang="sr" sz="1200" u="none" strike="noStrike" dirty="0">
                          <a:solidFill>
                            <a:srgbClr val="C00000"/>
                          </a:solidFill>
                          <a:effectLst/>
                        </a:rPr>
                        <a:t>Krimsko-kongo hemoragična groznica/krpelji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Domaćini rezervoara</a:t>
                      </a:r>
                      <a:r>
                        <a:rPr lang="sr" sz="1100" b="0" u="none" strike="noStrike" dirty="0">
                          <a:solidFill>
                            <a:srgbClr val="000000"/>
                          </a:solidFill>
                          <a:effectLst/>
                        </a:rPr>
                        <a:t>, </a:t>
                      </a:r>
                      <a:r>
                        <a:rPr lang="sr-Latn-RS" sz="1100" b="0" u="none" strike="noStrike" dirty="0">
                          <a:solidFill>
                            <a:srgbClr val="000000"/>
                          </a:solidFill>
                          <a:effectLst/>
                        </a:rPr>
                        <a:t>Ljudska putovanja</a:t>
                      </a:r>
                      <a:r>
                        <a:rPr lang="sr" sz="1100" b="0" u="none" strike="noStrike" dirty="0">
                          <a:solidFill>
                            <a:srgbClr val="000000"/>
                          </a:solidFill>
                          <a:effectLst/>
                        </a:rPr>
                        <a:t>,</a:t>
                      </a:r>
                    </a:p>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Trgovina domaćim životinjama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100" b="0" u="none" strike="noStrike" dirty="0">
                          <a:solidFill>
                            <a:srgbClr val="000000"/>
                          </a:solidFill>
                          <a:effectLst/>
                        </a:rPr>
                        <a:t>Zapadna </a:t>
                      </a:r>
                      <a:r>
                        <a:rPr lang="sr-Latn-RS" sz="1100" b="0" u="none" strike="noStrike" dirty="0">
                          <a:solidFill>
                            <a:srgbClr val="000000"/>
                          </a:solidFill>
                          <a:effectLst/>
                        </a:rPr>
                        <a:t>Evropa</a:t>
                      </a:r>
                      <a:r>
                        <a:rPr lang="sr" sz="1100" b="0" u="none" strike="noStrike" dirty="0">
                          <a:solidFill>
                            <a:srgbClr val="000000"/>
                          </a:solidFill>
                          <a:effectLst/>
                        </a:rPr>
                        <a:t>/</a:t>
                      </a:r>
                      <a:r>
                        <a:rPr lang="sr-Latn-RS" sz="1100" b="0" u="none" strike="noStrike" dirty="0">
                          <a:solidFill>
                            <a:srgbClr val="000000"/>
                          </a:solidFill>
                          <a:effectLst/>
                        </a:rPr>
                        <a:t>Španija</a:t>
                      </a:r>
                      <a:endParaRPr lang="sr" sz="1100" b="0" u="none" strike="noStrike" dirty="0">
                        <a:solidFill>
                          <a:srgbClr val="000000"/>
                        </a:solidFill>
                        <a:effectLst/>
                      </a:endParaRPr>
                    </a:p>
                    <a:p>
                      <a:pPr algn="ctr" rtl="0" fontAlgn="t"/>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610616814"/>
                  </a:ext>
                </a:extLst>
              </a:tr>
              <a:tr h="258385">
                <a:tc>
                  <a:txBody>
                    <a:bodyPr/>
                    <a:lstStyle/>
                    <a:p>
                      <a:pPr algn="l" rtl="0" fontAlgn="t"/>
                      <a:r>
                        <a:rPr lang="sr" sz="1200" u="none" strike="noStrike" dirty="0">
                          <a:solidFill>
                            <a:srgbClr val="C00000"/>
                          </a:solidFill>
                          <a:effectLst/>
                        </a:rPr>
                        <a:t>Denga groznica/komarci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Povećana učestalost pojavljivanja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Sredozemna i jadranska priobalna područja</a:t>
                      </a:r>
                      <a:r>
                        <a:rPr lang="sr" sz="1100" b="0" u="none" strike="noStrike" dirty="0">
                          <a:solidFill>
                            <a:srgbClr val="000000"/>
                          </a:solidFill>
                          <a:effectLst/>
                        </a:rPr>
                        <a:t>, </a:t>
                      </a:r>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Italija</a:t>
                      </a:r>
                      <a:r>
                        <a:rPr lang="sr" sz="1100" b="0" u="none" strike="noStrike" dirty="0">
                          <a:solidFill>
                            <a:srgbClr val="000000"/>
                          </a:solidFill>
                          <a:effectLst/>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47741257"/>
                  </a:ext>
                </a:extLst>
              </a:tr>
              <a:tr h="288000">
                <a:tc>
                  <a:txBody>
                    <a:bodyPr/>
                    <a:lstStyle/>
                    <a:p>
                      <a:pPr algn="l" rtl="0" fontAlgn="t"/>
                      <a:r>
                        <a:rPr lang="sr" sz="1200" b="0" u="none" strike="noStrike" dirty="0">
                          <a:solidFill>
                            <a:srgbClr val="C00000"/>
                          </a:solidFill>
                          <a:effectLst/>
                        </a:rPr>
                        <a:t>Infekcija ankilostoma/puževi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Industrijski regioni, oblasti tajge i umerene geografske širine</a:t>
                      </a:r>
                      <a:r>
                        <a:rPr lang="sr" sz="1100" b="0" i="0" u="none" strike="noStrike" dirty="0">
                          <a:solidFill>
                            <a:srgbClr val="000000"/>
                          </a:solidFill>
                          <a:effectLst/>
                          <a:latin typeface="Calibri" panose="020F0502020204030204" pitchFamily="34" charset="0"/>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4014244708"/>
                  </a:ext>
                </a:extLst>
              </a:tr>
              <a:tr h="427746">
                <a:tc>
                  <a:txBody>
                    <a:bodyPr/>
                    <a:lstStyle/>
                    <a:p>
                      <a:pPr algn="l" rtl="0" fontAlgn="t"/>
                      <a:r>
                        <a:rPr lang="sr-Latn-RS" sz="1200" u="none" strike="noStrike" dirty="0">
                          <a:solidFill>
                            <a:srgbClr val="C00000"/>
                          </a:solidFill>
                          <a:effectLst/>
                        </a:rPr>
                        <a:t>Japanski encefalitis/komarci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Domaćini rezervoara</a:t>
                      </a:r>
                      <a:r>
                        <a:rPr lang="sr" sz="1100" b="0" u="none" strike="noStrike" dirty="0">
                          <a:solidFill>
                            <a:srgbClr val="000000"/>
                          </a:solidFill>
                          <a:effectLst/>
                        </a:rPr>
                        <a:t>, </a:t>
                      </a:r>
                      <a:r>
                        <a:rPr lang="sr-Latn-RS" sz="1100" b="0" u="none" strike="noStrike" dirty="0">
                          <a:solidFill>
                            <a:srgbClr val="000000"/>
                          </a:solidFill>
                          <a:effectLst/>
                        </a:rPr>
                        <a:t>Ljudska putovanja</a:t>
                      </a:r>
                      <a:r>
                        <a:rPr lang="sr" sz="1100" b="0" u="none" strike="noStrike" dirty="0">
                          <a:solidFill>
                            <a:srgbClr val="000000"/>
                          </a:solidFill>
                          <a:effectLst/>
                        </a:rPr>
                        <a:t>, </a:t>
                      </a:r>
                      <a:r>
                        <a:rPr lang="sr-Latn-RS" sz="1100" b="0" u="none" strike="noStrike" dirty="0">
                          <a:solidFill>
                            <a:srgbClr val="000000"/>
                          </a:solidFill>
                          <a:effectLst/>
                        </a:rPr>
                        <a:t>Trgovina domaćim životinjama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 sz="1100" b="0" i="0" u="none" strike="noStrike" dirty="0">
                          <a:solidFill>
                            <a:srgbClr val="000000"/>
                          </a:solidFill>
                          <a:effectLst/>
                        </a:rPr>
                        <a:t>Sva evropska područja koja su pogodna za </a:t>
                      </a:r>
                      <a:r>
                        <a:rPr lang="en-US" sz="1100" b="0" i="1" u="none" strike="noStrike" dirty="0">
                          <a:solidFill>
                            <a:srgbClr val="000000"/>
                          </a:solidFill>
                          <a:effectLst/>
                        </a:rPr>
                        <a:t>Culex</a:t>
                      </a:r>
                      <a:r>
                        <a:rPr lang="sr" sz="1100" b="0" u="none" strike="noStrike" dirty="0">
                          <a:solidFill>
                            <a:srgbClr val="000000"/>
                          </a:solidFill>
                          <a:effectLst/>
                        </a:rPr>
                        <a:t> komarce.</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032845053"/>
                  </a:ext>
                </a:extLst>
              </a:tr>
              <a:tr h="406143">
                <a:tc>
                  <a:txBody>
                    <a:bodyPr/>
                    <a:lstStyle/>
                    <a:p>
                      <a:pPr algn="l" rtl="0" fontAlgn="t"/>
                      <a:r>
                        <a:rPr lang="sr-Latn-RS" sz="1200" u="none" strike="noStrike" dirty="0" err="1">
                          <a:solidFill>
                            <a:srgbClr val="C00000"/>
                          </a:solidFill>
                          <a:effectLst/>
                        </a:rPr>
                        <a:t>Lajšmanijaza</a:t>
                      </a:r>
                      <a:r>
                        <a:rPr lang="sr-Latn-RS" sz="1200" u="none" strike="noStrike" dirty="0">
                          <a:solidFill>
                            <a:srgbClr val="C00000"/>
                          </a:solidFill>
                          <a:effectLst/>
                        </a:rPr>
                        <a:t>/peščane mušice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Domaćini rezervoara</a:t>
                      </a:r>
                      <a:endParaRPr lang="sr" sz="1100" b="0" i="0" u="none" strike="noStrike" dirty="0">
                        <a:solidFill>
                          <a:srgbClr val="000000"/>
                        </a:solidFill>
                        <a:effectLst/>
                        <a:latin typeface="Calibri" panose="020F0502020204030204" pitchFamily="34" charset="0"/>
                      </a:endParaRPr>
                    </a:p>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Britanija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Severna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err="1">
                          <a:solidFill>
                            <a:srgbClr val="000000"/>
                          </a:solidFill>
                          <a:effectLst/>
                          <a:latin typeface="Calibri" panose="020F0502020204030204" pitchFamily="34" charset="0"/>
                        </a:rPr>
                        <a:t>IstočnaEvropa</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734610041"/>
                  </a:ext>
                </a:extLst>
              </a:tr>
              <a:tr h="429877">
                <a:tc>
                  <a:txBody>
                    <a:bodyPr/>
                    <a:lstStyle/>
                    <a:p>
                      <a:pPr algn="l" rtl="0" fontAlgn="t"/>
                      <a:r>
                        <a:rPr lang="sr" sz="1200" u="none" strike="noStrike" dirty="0">
                          <a:solidFill>
                            <a:srgbClr val="C00000"/>
                          </a:solidFill>
                          <a:effectLst/>
                        </a:rPr>
                        <a:t>Lajmska bolest/krpelji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 sz="1100" b="0" u="none" strike="noStrike" dirty="0">
                          <a:solidFill>
                            <a:srgbClr val="000000"/>
                          </a:solidFill>
                          <a:effectLst/>
                        </a:rPr>
                        <a:t>Pomeranje dometa prema severu</a:t>
                      </a:r>
                    </a:p>
                    <a:p>
                      <a:pPr algn="ctr" rtl="0" fontAlgn="t"/>
                      <a:r>
                        <a:rPr lang="sr" sz="1100" b="0" i="0" u="none" strike="noStrike" dirty="0">
                          <a:solidFill>
                            <a:srgbClr val="000000"/>
                          </a:solidFill>
                          <a:effectLst/>
                          <a:latin typeface="Calibri" panose="020F0502020204030204" pitchFamily="34" charset="0"/>
                        </a:rPr>
                        <a:t>Smanjena pojava na jugu</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Domaćini rezervoara</a:t>
                      </a:r>
                      <a:endParaRPr lang="en-GB"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Evropa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1583744662"/>
                  </a:ext>
                </a:extLst>
              </a:tr>
              <a:tr h="612000">
                <a:tc>
                  <a:txBody>
                    <a:bodyPr/>
                    <a:lstStyle/>
                    <a:p>
                      <a:pPr algn="l" rtl="0" fontAlgn="t"/>
                      <a:r>
                        <a:rPr lang="sr" sz="1200" u="none" strike="noStrike" dirty="0">
                          <a:solidFill>
                            <a:srgbClr val="C00000"/>
                          </a:solidFill>
                          <a:effectLst/>
                        </a:rPr>
                        <a:t>Limfna filarijaza/komarci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Pomeranje dometa na sever i jug</a:t>
                      </a:r>
                    </a:p>
                    <a:p>
                      <a:pPr algn="ctr" rtl="0" fontAlgn="t"/>
                      <a:r>
                        <a:rPr lang="sr-Latn-RS" sz="1100" b="0" i="0" u="none" strike="noStrike" dirty="0">
                          <a:solidFill>
                            <a:srgbClr val="000000"/>
                          </a:solidFill>
                          <a:effectLst/>
                          <a:latin typeface="Calibri" panose="020F0502020204030204" pitchFamily="34" charset="0"/>
                        </a:rPr>
                        <a:t>Povećanje pojavnosti usled porasta populacije</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Afrika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Jemena</a:t>
                      </a:r>
                    </a:p>
                  </a:txBody>
                  <a:tcPr marL="6757" marR="6757" marT="6757" marB="0" anchor="ctr"/>
                </a:tc>
                <a:extLst>
                  <a:ext uri="{0D108BD9-81ED-4DB2-BD59-A6C34878D82A}">
                    <a16:rowId xmlns:a16="http://schemas.microsoft.com/office/drawing/2014/main" val="39850138"/>
                  </a:ext>
                </a:extLst>
              </a:tr>
              <a:tr h="468000">
                <a:tc>
                  <a:txBody>
                    <a:bodyPr/>
                    <a:lstStyle/>
                    <a:p>
                      <a:pPr algn="l" rtl="0" fontAlgn="t"/>
                      <a:r>
                        <a:rPr lang="sr-Latn-RS" sz="1200" u="none" strike="noStrike" dirty="0">
                          <a:solidFill>
                            <a:srgbClr val="C00000"/>
                          </a:solidFill>
                          <a:effectLst/>
                        </a:rPr>
                        <a:t>Malarija/komarci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 sz="1100" b="0" i="0" u="none" strike="noStrike" dirty="0">
                          <a:solidFill>
                            <a:srgbClr val="000000"/>
                          </a:solidFill>
                          <a:effectLst/>
                          <a:latin typeface="Calibri" panose="020F0502020204030204" pitchFamily="34" charset="0"/>
                        </a:rPr>
                        <a:t>Područja pogodna za </a:t>
                      </a:r>
                      <a:r>
                        <a:rPr lang="sr" sz="1100" b="0" i="1" u="none" strike="noStrike" dirty="0">
                          <a:solidFill>
                            <a:srgbClr val="000000"/>
                          </a:solidFill>
                          <a:effectLst/>
                          <a:latin typeface="Calibri" panose="020F0502020204030204" pitchFamily="34" charset="0"/>
                        </a:rPr>
                        <a:t>А</a:t>
                      </a:r>
                      <a:r>
                        <a:rPr lang="en-US" sz="1100" b="0" i="1" u="none" strike="noStrike" dirty="0" err="1">
                          <a:solidFill>
                            <a:srgbClr val="000000"/>
                          </a:solidFill>
                          <a:effectLst/>
                          <a:latin typeface="Calibri" panose="020F0502020204030204" pitchFamily="34" charset="0"/>
                        </a:rPr>
                        <a:t>nopheles</a:t>
                      </a:r>
                      <a:r>
                        <a:rPr lang="sr" sz="1100" b="0" i="0" u="none" strike="noStrike" dirty="0">
                          <a:solidFill>
                            <a:srgbClr val="000000"/>
                          </a:solidFill>
                          <a:effectLst/>
                          <a:latin typeface="Calibri" panose="020F0502020204030204" pitchFamily="34" charset="0"/>
                        </a:rPr>
                        <a:t> komarce. U Evrop</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cela južna i istočna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Evropa</a:t>
                      </a:r>
                      <a:r>
                        <a:rPr lang="sr" sz="1100" b="0" i="0" u="none" strike="noStrike" dirty="0">
                          <a:solidFill>
                            <a:srgbClr val="000000"/>
                          </a:solidFill>
                          <a:effectLst/>
                          <a:latin typeface="Calibri" panose="020F0502020204030204" pitchFamily="34" charset="0"/>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136233348"/>
                  </a:ext>
                </a:extLst>
              </a:tr>
            </a:tbl>
          </a:graphicData>
        </a:graphic>
      </p:graphicFrame>
      <p:sp>
        <p:nvSpPr>
          <p:cNvPr id="4" name="TextBox 3">
            <a:extLst>
              <a:ext uri="{FF2B5EF4-FFF2-40B4-BE49-F238E27FC236}">
                <a16:creationId xmlns:a16="http://schemas.microsoft.com/office/drawing/2014/main" id="{9A962963-1651-865F-9A68-299F5CF88ACB}"/>
              </a:ext>
            </a:extLst>
          </p:cNvPr>
          <p:cNvSpPr txBox="1"/>
          <p:nvPr/>
        </p:nvSpPr>
        <p:spPr>
          <a:xfrm>
            <a:off x="3047997" y="6159825"/>
            <a:ext cx="6096000" cy="307777"/>
          </a:xfrm>
          <a:prstGeom prst="rect">
            <a:avLst/>
          </a:prstGeom>
          <a:noFill/>
        </p:spPr>
        <p:txBody>
          <a:bodyPr wrap="square" rtlCol="0">
            <a:spAutoFit/>
          </a:bodyPr>
          <a:lstStyle/>
          <a:p>
            <a:pPr algn="ctr" rtl="0"/>
            <a:r>
              <a:rPr lang="sr" sz="1400" i="1" dirty="0">
                <a:solidFill>
                  <a:srgbClr val="0070C0"/>
                </a:solidFill>
                <a:cs typeface="Arial" panose="020B0604020202020204" pitchFamily="34" charset="0"/>
              </a:rPr>
              <a:t>Tabela 5. </a:t>
            </a:r>
            <a:r>
              <a:rPr lang="sr-Latn-RS" sz="1400" i="1" dirty="0">
                <a:solidFill>
                  <a:srgbClr val="0070C0"/>
                </a:solidFill>
                <a:cs typeface="Arial" panose="020B0604020202020204" pitchFamily="34" charset="0"/>
              </a:rPr>
              <a:t>Efekti klimatskih promena na VBD</a:t>
            </a:r>
            <a:r>
              <a:rPr lang="sr" sz="1400" i="1" dirty="0">
                <a:solidFill>
                  <a:srgbClr val="0070C0"/>
                </a:solidFill>
                <a:cs typeface="Arial" panose="020B0604020202020204" pitchFamily="34" charset="0"/>
              </a:rPr>
              <a:t>: </a:t>
            </a:r>
            <a:r>
              <a:rPr lang="sr-Latn-RS" sz="1400" i="1" dirty="0">
                <a:solidFill>
                  <a:srgbClr val="0070C0"/>
                </a:solidFill>
                <a:cs typeface="Arial" panose="020B0604020202020204" pitchFamily="34" charset="0"/>
              </a:rPr>
              <a:t>rezime</a:t>
            </a:r>
            <a:endParaRPr lang="en-IE" sz="1400" i="1" dirty="0">
              <a:solidFill>
                <a:srgbClr val="0070C0"/>
              </a:solidFill>
            </a:endParaRPr>
          </a:p>
        </p:txBody>
      </p:sp>
    </p:spTree>
    <p:extLst>
      <p:ext uri="{BB962C8B-B14F-4D97-AF65-F5344CB8AC3E}">
        <p14:creationId xmlns:p14="http://schemas.microsoft.com/office/powerpoint/2010/main" val="3351160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a:r>
              <a:rPr lang="en-US" sz="2800" dirty="0" err="1" smtClean="0">
                <a:solidFill>
                  <a:schemeClr val="tx1"/>
                </a:solidFill>
              </a:rPr>
              <a:t>Pregled</a:t>
            </a:r>
            <a:r>
              <a:rPr lang="en-US" sz="2800" dirty="0" smtClean="0">
                <a:solidFill>
                  <a:schemeClr val="tx1"/>
                </a:solidFill>
              </a:rPr>
              <a:t> </a:t>
            </a:r>
            <a:r>
              <a:rPr lang="en-US" sz="2800" dirty="0" err="1">
                <a:solidFill>
                  <a:schemeClr val="tx1"/>
                </a:solidFill>
              </a:rPr>
              <a:t>vektorskih</a:t>
            </a:r>
            <a:r>
              <a:rPr lang="en-US" sz="2800" dirty="0">
                <a:solidFill>
                  <a:schemeClr val="tx1"/>
                </a:solidFill>
              </a:rPr>
              <a:t> </a:t>
            </a:r>
            <a:r>
              <a:rPr lang="en-US" sz="2800" dirty="0" err="1">
                <a:solidFill>
                  <a:schemeClr val="tx1"/>
                </a:solidFill>
              </a:rPr>
              <a:t>i</a:t>
            </a:r>
            <a:r>
              <a:rPr lang="en-US" sz="2800" dirty="0">
                <a:solidFill>
                  <a:schemeClr val="tx1"/>
                </a:solidFill>
              </a:rPr>
              <a:t> </a:t>
            </a:r>
            <a:r>
              <a:rPr lang="en-US" sz="2800" dirty="0" err="1">
                <a:solidFill>
                  <a:schemeClr val="tx1"/>
                </a:solidFill>
              </a:rPr>
              <a:t>srodnih</a:t>
            </a:r>
            <a:r>
              <a:rPr lang="en-US" sz="2800" dirty="0">
                <a:solidFill>
                  <a:schemeClr val="tx1"/>
                </a:solidFill>
              </a:rPr>
              <a:t> </a:t>
            </a:r>
            <a:r>
              <a:rPr lang="en-US" sz="2800" dirty="0" err="1">
                <a:solidFill>
                  <a:schemeClr val="tx1"/>
                </a:solidFill>
              </a:rPr>
              <a:t>bolesti</a:t>
            </a:r>
            <a:endParaRPr lang="hu-HU" sz="2800" dirty="0">
              <a:solidFill>
                <a:schemeClr val="tx1"/>
              </a:solidFill>
            </a:endParaRPr>
          </a:p>
        </p:txBody>
      </p:sp>
      <p:sp>
        <p:nvSpPr>
          <p:cNvPr id="3" name="Tartalom helye 2"/>
          <p:cNvSpPr>
            <a:spLocks noGrp="1"/>
          </p:cNvSpPr>
          <p:nvPr>
            <p:ph idx="1"/>
          </p:nvPr>
        </p:nvSpPr>
        <p:spPr>
          <a:xfrm>
            <a:off x="192506" y="934775"/>
            <a:ext cx="7045142" cy="5370897"/>
          </a:xfrm>
        </p:spPr>
        <p:txBody>
          <a:bodyPr rtlCol="0">
            <a:noAutofit/>
          </a:bodyPr>
          <a:lstStyle/>
          <a:p>
            <a:pPr marL="0" indent="0">
              <a:buNone/>
            </a:pPr>
            <a:r>
              <a:rPr lang="en-US" sz="2000" u="sng" dirty="0" err="1" smtClean="0">
                <a:solidFill>
                  <a:srgbClr val="0070C0"/>
                </a:solidFill>
                <a:cs typeface="Arial" panose="020B0604020202020204" pitchFamily="34" charset="0"/>
              </a:rPr>
              <a:t>Definicije</a:t>
            </a:r>
            <a:endParaRPr lang="en-US" sz="2000" u="sng" dirty="0">
              <a:solidFill>
                <a:srgbClr val="0070C0"/>
              </a:solidFill>
              <a:cs typeface="Arial" panose="020B0604020202020204" pitchFamily="34" charset="0"/>
            </a:endParaRPr>
          </a:p>
          <a:p>
            <a:pPr marL="0" indent="0">
              <a:buNone/>
            </a:pPr>
            <a:r>
              <a:rPr lang="en-US" sz="2000" b="1" i="1" dirty="0" err="1">
                <a:solidFill>
                  <a:schemeClr val="accent1">
                    <a:lumMod val="75000"/>
                  </a:schemeClr>
                </a:solidFill>
                <a:cs typeface="Arial" panose="020B0604020202020204" pitchFamily="34" charset="0"/>
              </a:rPr>
              <a:t>Vektorske</a:t>
            </a:r>
            <a:r>
              <a:rPr lang="en-US" sz="2000" b="1" i="1" dirty="0">
                <a:solidFill>
                  <a:schemeClr val="accent1">
                    <a:lumMod val="75000"/>
                  </a:schemeClr>
                </a:solidFill>
                <a:cs typeface="Arial" panose="020B0604020202020204" pitchFamily="34" charset="0"/>
              </a:rPr>
              <a:t> </a:t>
            </a:r>
            <a:r>
              <a:rPr lang="en-US" sz="2000" b="1" i="1" dirty="0" err="1">
                <a:solidFill>
                  <a:schemeClr val="accent1">
                    <a:lumMod val="75000"/>
                  </a:schemeClr>
                </a:solidFill>
                <a:cs typeface="Arial" panose="020B0604020202020204" pitchFamily="34" charset="0"/>
              </a:rPr>
              <a:t>bolesti</a:t>
            </a:r>
            <a:r>
              <a:rPr lang="en-US" sz="2000" b="1" i="1" dirty="0">
                <a:solidFill>
                  <a:schemeClr val="accent1">
                    <a:lumMod val="75000"/>
                  </a:schemeClr>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infekcije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koje</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prenose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ujedom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zaraženih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vrsta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artropoda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Zglavkari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beskičmenjaci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egzoskeletom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segmentiranim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telom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uparenim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zglobnim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dodacima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Primeri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insekti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paukovi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rakovi</a:t>
            </a:r>
            <a:r>
              <a:rPr lang="en-US" sz="2000" dirty="0">
                <a:solidFill>
                  <a:schemeClr val="tx1"/>
                </a:solidFill>
                <a:cs typeface="Arial" panose="020B0604020202020204" pitchFamily="34" charset="0"/>
              </a:rPr>
              <a:t>.</a:t>
            </a:r>
          </a:p>
          <a:p>
            <a:pPr marL="0" indent="0">
              <a:spcAft>
                <a:spcPts val="0"/>
              </a:spcAft>
              <a:buNone/>
            </a:pPr>
            <a:r>
              <a:rPr lang="en-US" sz="2000" dirty="0" err="1">
                <a:solidFill>
                  <a:schemeClr val="tx1"/>
                </a:solidFill>
                <a:cs typeface="Arial" panose="020B0604020202020204" pitchFamily="34" charset="0"/>
              </a:rPr>
              <a:t>Druge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koje</a:t>
            </a:r>
            <a:r>
              <a:rPr lang="en-US" sz="2000" dirty="0">
                <a:solidFill>
                  <a:schemeClr val="tx1"/>
                </a:solidFill>
                <a:cs typeface="Arial" panose="020B0604020202020204" pitchFamily="34" charset="0"/>
              </a:rPr>
              <a:t> se ne </a:t>
            </a:r>
            <a:r>
              <a:rPr lang="en-US" sz="2000" dirty="0" err="1">
                <a:solidFill>
                  <a:schemeClr val="tx1"/>
                </a:solidFill>
                <a:cs typeface="Arial" panose="020B0604020202020204" pitchFamily="34" charset="0"/>
              </a:rPr>
              <a:t>prenose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vektorima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mogu</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klasifikovati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kao</a:t>
            </a:r>
            <a:r>
              <a:rPr lang="en-US" sz="2000" dirty="0">
                <a:solidFill>
                  <a:schemeClr val="tx1"/>
                </a:solidFill>
                <a:cs typeface="Arial" panose="020B0604020202020204" pitchFamily="34" charset="0"/>
              </a:rPr>
              <a:t>:</a:t>
            </a:r>
          </a:p>
          <a:p>
            <a:pPr marL="457200" lvl="1" indent="0">
              <a:spcBef>
                <a:spcPts val="0"/>
              </a:spcBef>
              <a:buNone/>
            </a:pPr>
            <a:r>
              <a:rPr lang="en-US" sz="1800" b="1" i="1" dirty="0" err="1">
                <a:solidFill>
                  <a:schemeClr val="accent1">
                    <a:lumMod val="75000"/>
                  </a:schemeClr>
                </a:solidFill>
                <a:cs typeface="Arial" panose="020B0604020202020204" pitchFamily="34" charset="0"/>
              </a:rPr>
              <a:t>Nevektorske</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bolesti</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koje</a:t>
            </a:r>
            <a:r>
              <a:rPr lang="en-US" sz="1800" b="1" i="1" dirty="0">
                <a:solidFill>
                  <a:schemeClr val="accent1">
                    <a:lumMod val="75000"/>
                  </a:schemeClr>
                </a:solidFill>
                <a:cs typeface="Arial" panose="020B0604020202020204" pitchFamily="34" charset="0"/>
              </a:rPr>
              <a:t> se </a:t>
            </a:r>
            <a:r>
              <a:rPr lang="en-US" sz="1800" b="1" i="1" dirty="0" err="1">
                <a:solidFill>
                  <a:schemeClr val="accent1">
                    <a:lumMod val="75000"/>
                  </a:schemeClr>
                </a:solidFill>
                <a:cs typeface="Arial" panose="020B0604020202020204" pitchFamily="34" charset="0"/>
              </a:rPr>
              <a:t>prenose</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vodom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ovo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stanja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uzrokovana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patogenim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mikroorganizmima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koji</a:t>
            </a:r>
            <a:r>
              <a:rPr lang="en-US" sz="1800" dirty="0">
                <a:solidFill>
                  <a:schemeClr val="tx1"/>
                </a:solidFill>
                <a:cs typeface="Arial" panose="020B0604020202020204" pitchFamily="34" charset="0"/>
              </a:rPr>
              <a:t> se </a:t>
            </a:r>
            <a:r>
              <a:rPr lang="en-US" sz="1800" dirty="0" err="1">
                <a:solidFill>
                  <a:schemeClr val="tx1"/>
                </a:solidFill>
                <a:cs typeface="Arial" panose="020B0604020202020204" pitchFamily="34" charset="0"/>
              </a:rPr>
              <a:t>prenose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vodom</a:t>
            </a:r>
            <a:r>
              <a:rPr lang="en-US" sz="1800" dirty="0">
                <a:solidFill>
                  <a:schemeClr val="tx1"/>
                </a:solidFill>
                <a:cs typeface="Arial" panose="020B0604020202020204" pitchFamily="34" charset="0"/>
              </a:rPr>
              <a:t>.</a:t>
            </a:r>
          </a:p>
          <a:p>
            <a:pPr marL="457200" lvl="1" indent="0">
              <a:spcBef>
                <a:spcPts val="0"/>
              </a:spcBef>
              <a:buNone/>
            </a:pPr>
            <a:r>
              <a:rPr lang="en-US" sz="1800" b="1" i="1" dirty="0" err="1">
                <a:solidFill>
                  <a:schemeClr val="accent1">
                    <a:lumMod val="75000"/>
                  </a:schemeClr>
                </a:solidFill>
                <a:cs typeface="Arial" panose="020B0604020202020204" pitchFamily="34" charset="0"/>
              </a:rPr>
              <a:t>Bolesti</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koje</a:t>
            </a:r>
            <a:r>
              <a:rPr lang="en-US" sz="1800" b="1" i="1" dirty="0">
                <a:solidFill>
                  <a:schemeClr val="accent1">
                    <a:lumMod val="75000"/>
                  </a:schemeClr>
                </a:solidFill>
                <a:cs typeface="Arial" panose="020B0604020202020204" pitchFamily="34" charset="0"/>
              </a:rPr>
              <a:t> se </a:t>
            </a:r>
            <a:r>
              <a:rPr lang="en-US" sz="1800" b="1" i="1" dirty="0" err="1">
                <a:solidFill>
                  <a:schemeClr val="accent1">
                    <a:lumMod val="75000"/>
                  </a:schemeClr>
                </a:solidFill>
                <a:cs typeface="Arial" panose="020B0604020202020204" pitchFamily="34" charset="0"/>
              </a:rPr>
              <a:t>prenose</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vazduhom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uzrokovane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patogenim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mikroorganizmima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koji</a:t>
            </a:r>
            <a:r>
              <a:rPr lang="en-US" sz="1800" dirty="0">
                <a:solidFill>
                  <a:schemeClr val="tx1"/>
                </a:solidFill>
                <a:cs typeface="Arial" panose="020B0604020202020204" pitchFamily="34" charset="0"/>
              </a:rPr>
              <a:t> se </a:t>
            </a:r>
            <a:r>
              <a:rPr lang="en-US" sz="1800" dirty="0" err="1">
                <a:solidFill>
                  <a:schemeClr val="tx1"/>
                </a:solidFill>
                <a:cs typeface="Arial" panose="020B0604020202020204" pitchFamily="34" charset="0"/>
              </a:rPr>
              <a:t>prenose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vazduhom</a:t>
            </a:r>
            <a:r>
              <a:rPr lang="en-US" sz="1800" dirty="0">
                <a:solidFill>
                  <a:schemeClr val="tx1"/>
                </a:solidFill>
                <a:cs typeface="Arial" panose="020B0604020202020204" pitchFamily="34" charset="0"/>
              </a:rPr>
              <a:t>.</a:t>
            </a:r>
          </a:p>
          <a:p>
            <a:pPr marL="457200" lvl="1" indent="0">
              <a:spcBef>
                <a:spcPts val="0"/>
              </a:spcBef>
              <a:buNone/>
            </a:pPr>
            <a:r>
              <a:rPr lang="en-US" sz="1800" b="1" i="1" dirty="0" err="1">
                <a:solidFill>
                  <a:schemeClr val="accent1">
                    <a:lumMod val="75000"/>
                  </a:schemeClr>
                </a:solidFill>
                <a:cs typeface="Arial" panose="020B0604020202020204" pitchFamily="34" charset="0"/>
              </a:rPr>
              <a:t>Nevektorske</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bolesti</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koje</a:t>
            </a:r>
            <a:r>
              <a:rPr lang="en-US" sz="1800" b="1" i="1" dirty="0">
                <a:solidFill>
                  <a:schemeClr val="accent1">
                    <a:lumMod val="75000"/>
                  </a:schemeClr>
                </a:solidFill>
                <a:cs typeface="Arial" panose="020B0604020202020204" pitchFamily="34" charset="0"/>
              </a:rPr>
              <a:t> se </a:t>
            </a:r>
            <a:r>
              <a:rPr lang="en-US" sz="1800" b="1" i="1" dirty="0" err="1">
                <a:solidFill>
                  <a:schemeClr val="accent1">
                    <a:lumMod val="75000"/>
                  </a:schemeClr>
                </a:solidFill>
                <a:cs typeface="Arial" panose="020B0604020202020204" pitchFamily="34" charset="0"/>
              </a:rPr>
              <a:t>prenose</a:t>
            </a:r>
            <a:r>
              <a:rPr lang="en-US" sz="1800" b="1" i="1" dirty="0">
                <a:solidFill>
                  <a:schemeClr val="accent1">
                    <a:lumMod val="75000"/>
                  </a:schemeClr>
                </a:solidFill>
                <a:cs typeface="Arial" panose="020B0604020202020204" pitchFamily="34" charset="0"/>
              </a:rPr>
              <a:t> </a:t>
            </a:r>
            <a:r>
              <a:rPr lang="en-US" sz="1800" b="1" i="1" dirty="0" err="1">
                <a:solidFill>
                  <a:schemeClr val="accent1">
                    <a:lumMod val="75000"/>
                  </a:schemeClr>
                </a:solidFill>
                <a:cs typeface="Arial" panose="020B0604020202020204" pitchFamily="34" charset="0"/>
              </a:rPr>
              <a:t>krvlju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uzrokovane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patogenim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mikroorganizmima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koji</a:t>
            </a:r>
            <a:r>
              <a:rPr lang="en-US" sz="1800" dirty="0">
                <a:solidFill>
                  <a:schemeClr val="tx1"/>
                </a:solidFill>
                <a:cs typeface="Arial" panose="020B0604020202020204" pitchFamily="34" charset="0"/>
              </a:rPr>
              <a:t> se </a:t>
            </a:r>
            <a:r>
              <a:rPr lang="en-US" sz="1800" dirty="0" err="1">
                <a:solidFill>
                  <a:schemeClr val="tx1"/>
                </a:solidFill>
                <a:cs typeface="Arial" panose="020B0604020202020204" pitchFamily="34" charset="0"/>
              </a:rPr>
              <a:t>prenose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krvlju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drugim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telesnim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tečnostima</a:t>
            </a:r>
            <a:r>
              <a:rPr lang="en-US" sz="1800" dirty="0">
                <a:solidFill>
                  <a:schemeClr val="tx1"/>
                </a:solidFill>
                <a:cs typeface="Arial" panose="020B0604020202020204" pitchFamily="34" charset="0"/>
              </a:rPr>
              <a:t>.</a:t>
            </a:r>
          </a:p>
          <a:p>
            <a:pPr marL="0" indent="0" rtl="0">
              <a:buNone/>
            </a:pPr>
            <a:endParaRPr lang="hu-HU" sz="2000" dirty="0"/>
          </a:p>
        </p:txBody>
      </p:sp>
      <p:pic>
        <p:nvPicPr>
          <p:cNvPr id="7" name="Picture 6">
            <a:extLst>
              <a:ext uri="{FF2B5EF4-FFF2-40B4-BE49-F238E27FC236}">
                <a16:creationId xmlns:a16="http://schemas.microsoft.com/office/drawing/2014/main" id="{7CD746AB-D51A-04EE-7C37-2B7B0FDC8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7781" y="1354347"/>
            <a:ext cx="5074208" cy="3946607"/>
          </a:xfrm>
          <a:prstGeom prst="rect">
            <a:avLst/>
          </a:prstGeom>
        </p:spPr>
      </p:pic>
    </p:spTree>
    <p:extLst>
      <p:ext uri="{BB962C8B-B14F-4D97-AF65-F5344CB8AC3E}">
        <p14:creationId xmlns:p14="http://schemas.microsoft.com/office/powerpoint/2010/main" val="1642918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a:buClr>
                <a:srgbClr val="00B050"/>
              </a:buClr>
              <a:buNone/>
            </a:pPr>
            <a:r>
              <a:rPr lang="sr-Latn-RS" sz="2000" u="sng" dirty="0">
                <a:solidFill>
                  <a:srgbClr val="0070C0"/>
                </a:solidFill>
              </a:rPr>
              <a:t>Rezime trenutnog stanja znanja o uticajima klimatskih promena na VBD</a:t>
            </a:r>
          </a:p>
          <a:p>
            <a:pPr marL="0" indent="0" rtl="0">
              <a:buClr>
                <a:srgbClr val="00B050"/>
              </a:buClr>
              <a:buNone/>
            </a:pPr>
            <a:endParaRPr lang="en-GB" sz="2000" u="sng" dirty="0">
              <a:solidFill>
                <a:srgbClr val="0070C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ext uri="{D42A27DB-BD31-4B8C-83A1-F6EECF244321}">
                <p14:modId xmlns:p14="http://schemas.microsoft.com/office/powerpoint/2010/main" val="1826897273"/>
              </p:ext>
            </p:extLst>
          </p:nvPr>
        </p:nvGraphicFramePr>
        <p:xfrm>
          <a:off x="722810" y="1097643"/>
          <a:ext cx="10746377" cy="4908293"/>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86560">
                <a:tc>
                  <a:txBody>
                    <a:bodyPr/>
                    <a:lstStyle/>
                    <a:p>
                      <a:pPr algn="ctr" rtl="0" fontAlgn="t"/>
                      <a:r>
                        <a:rPr lang="sr-Latn-RS" sz="1400" b="1" u="none" strike="noStrike" dirty="0">
                          <a:solidFill>
                            <a:srgbClr val="0070C0"/>
                          </a:solidFill>
                          <a:effectLst/>
                        </a:rPr>
                        <a:t>Bolest</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Promena geografskog opsega/učestalosti pojavljivanja/trajanja sezone?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Glavni mehanizam (i) širenja Bolesti na velike </a:t>
                      </a:r>
                      <a:r>
                        <a:rPr lang="sr-Latn-RS" sz="1400" b="1" u="none" strike="noStrike" dirty="0" err="1">
                          <a:solidFill>
                            <a:srgbClr val="0070C0"/>
                          </a:solidFill>
                          <a:effectLst/>
                        </a:rPr>
                        <a:t>udaljenostii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Zahvaćene oblasti</a:t>
                      </a:r>
                      <a:endParaRPr lang="sr" sz="1400" b="1" u="none" strike="noStrike" dirty="0">
                        <a:solidFill>
                          <a:srgbClr val="0070C0"/>
                        </a:solidFill>
                        <a:effectLst/>
                      </a:endParaRPr>
                    </a:p>
                    <a:p>
                      <a:pPr algn="ctr" rtl="0"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42811">
                <a:tc>
                  <a:txBody>
                    <a:bodyPr/>
                    <a:lstStyle/>
                    <a:p>
                      <a:pPr algn="l" rtl="0" fontAlgn="t"/>
                      <a:r>
                        <a:rPr lang="sr" sz="1200" u="none" strike="noStrike" dirty="0">
                          <a:solidFill>
                            <a:srgbClr val="C00000"/>
                          </a:solidFill>
                          <a:effectLst/>
                        </a:rPr>
                        <a:t>Onhocerciaza (rečno slepilo)/ mušice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Moguća povećana učestalost pojave</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Afrika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427067473"/>
                  </a:ext>
                </a:extLst>
              </a:tr>
              <a:tr h="395978">
                <a:tc>
                  <a:txBody>
                    <a:bodyPr/>
                    <a:lstStyle/>
                    <a:p>
                      <a:pPr algn="l" rtl="0" fontAlgn="t"/>
                      <a:r>
                        <a:rPr lang="sr-Latn-RS" sz="1200" u="none" strike="noStrike" dirty="0">
                          <a:solidFill>
                            <a:srgbClr val="C00000"/>
                          </a:solidFill>
                          <a:effectLst/>
                        </a:rPr>
                        <a:t>Groznica/ komarci u dolini </a:t>
                      </a:r>
                      <a:r>
                        <a:rPr lang="sr-Latn-RS" sz="1200" u="none" strike="noStrike" dirty="0" err="1">
                          <a:solidFill>
                            <a:srgbClr val="C00000"/>
                          </a:solidFill>
                          <a:effectLst/>
                        </a:rPr>
                        <a:t>Rift</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Trgovina domaćim životinjama</a:t>
                      </a:r>
                      <a:endParaRPr lang="sr"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Sredozemni basen</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centralna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Evropa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Bliski istok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222121488"/>
                  </a:ext>
                </a:extLst>
              </a:tr>
              <a:tr h="442811">
                <a:tc>
                  <a:txBody>
                    <a:bodyPr/>
                    <a:lstStyle/>
                    <a:p>
                      <a:pPr algn="l" rtl="0" fontAlgn="t"/>
                      <a:r>
                        <a:rPr lang="sr-Latn-RS" sz="1200" u="none" strike="noStrike" dirty="0" err="1">
                          <a:solidFill>
                            <a:srgbClr val="C00000"/>
                          </a:solidFill>
                          <a:effectLst/>
                        </a:rPr>
                        <a:t>Šistosomijaza</a:t>
                      </a:r>
                      <a:r>
                        <a:rPr lang="sr-Latn-RS" sz="1200" u="none" strike="noStrike" dirty="0">
                          <a:solidFill>
                            <a:srgbClr val="C00000"/>
                          </a:solidFill>
                          <a:effectLst/>
                        </a:rPr>
                        <a:t> </a:t>
                      </a:r>
                      <a:r>
                        <a:rPr lang="sr" sz="1200" u="none" strike="noStrike" dirty="0">
                          <a:solidFill>
                            <a:srgbClr val="C00000"/>
                          </a:solidFill>
                          <a:effectLst/>
                        </a:rPr>
                        <a:t>(bilharzijaza)/ puževi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Opseg se poemra na manje topla područja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Јужна </a:t>
                      </a:r>
                      <a:r>
                        <a:rPr lang="sr-Latn-RS" sz="1200" b="0" i="0" u="none" strike="noStrike" dirty="0">
                          <a:solidFill>
                            <a:srgbClr val="000000"/>
                          </a:solidFill>
                          <a:effectLst/>
                          <a:latin typeface="Calibri" panose="020F0502020204030204" pitchFamily="34" charset="0"/>
                        </a:rPr>
                        <a:t>Evropa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Afrika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Bliski istok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889973601"/>
                  </a:ext>
                </a:extLst>
              </a:tr>
              <a:tr h="438389">
                <a:tc>
                  <a:txBody>
                    <a:bodyPr/>
                    <a:lstStyle/>
                    <a:p>
                      <a:pPr algn="l" rtl="0" fontAlgn="t"/>
                      <a:r>
                        <a:rPr lang="sr" sz="1200" u="none" strike="noStrike" dirty="0">
                          <a:solidFill>
                            <a:srgbClr val="C00000"/>
                          </a:solidFill>
                          <a:effectLst/>
                        </a:rPr>
                        <a:t>Bolest spavanja (afrička tripanosomijaza)/cece muva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Pomeranje dometa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u="none" strike="noStrike" dirty="0">
                          <a:solidFill>
                            <a:srgbClr val="000000"/>
                          </a:solidFill>
                          <a:effectLst/>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Podsaharska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Afrika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91405790"/>
                  </a:ext>
                </a:extLst>
              </a:tr>
              <a:tr h="295207">
                <a:tc>
                  <a:txBody>
                    <a:bodyPr/>
                    <a:lstStyle/>
                    <a:p>
                      <a:pPr algn="l" rtl="0" fontAlgn="t"/>
                      <a:r>
                        <a:rPr lang="sr-Latn-RS" sz="1200" u="none" strike="noStrike" dirty="0">
                          <a:solidFill>
                            <a:srgbClr val="C00000"/>
                          </a:solidFill>
                          <a:effectLst/>
                        </a:rPr>
                        <a:t>K</a:t>
                      </a:r>
                      <a:r>
                        <a:rPr lang="sr" sz="1200" u="none" strike="noStrike" dirty="0">
                          <a:solidFill>
                            <a:srgbClr val="C00000"/>
                          </a:solidFill>
                          <a:effectLst/>
                        </a:rPr>
                        <a:t>rpeljski encefalitis/ krpelji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u="none" strike="noStrike" dirty="0">
                          <a:solidFill>
                            <a:srgbClr val="000000"/>
                          </a:solidFill>
                          <a:effectLst/>
                        </a:rPr>
                        <a:t>Pomeranje severozapadnog opsega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u="none" strike="noStrike" dirty="0">
                          <a:solidFill>
                            <a:srgbClr val="000000"/>
                          </a:solidFill>
                          <a:effectLst/>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u="none" strike="noStrike" dirty="0">
                          <a:solidFill>
                            <a:srgbClr val="000000"/>
                          </a:solidFill>
                          <a:effectLst/>
                        </a:rPr>
                        <a:t>Britanija, jugozapadna Engleska, </a:t>
                      </a:r>
                      <a:r>
                        <a:rPr lang="sr-Latn-RS" sz="1200" b="0" u="none" strike="noStrike" dirty="0">
                          <a:solidFill>
                            <a:srgbClr val="000000"/>
                          </a:solidFill>
                          <a:effectLst/>
                        </a:rPr>
                        <a:t>Irska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68383147"/>
                  </a:ext>
                </a:extLst>
              </a:tr>
              <a:tr h="589700">
                <a:tc>
                  <a:txBody>
                    <a:bodyPr/>
                    <a:lstStyle/>
                    <a:p>
                      <a:pPr algn="l" rtl="0" fontAlgn="t"/>
                      <a:r>
                        <a:rPr lang="sr-Latn-RS" sz="1200" u="none" strike="noStrike" dirty="0">
                          <a:solidFill>
                            <a:srgbClr val="C00000"/>
                          </a:solidFill>
                          <a:effectLst/>
                        </a:rPr>
                        <a:t>Infekcija virusom Toskane</a:t>
                      </a:r>
                      <a:r>
                        <a:rPr lang="sr" sz="1200" u="none" strike="noStrike" dirty="0">
                          <a:solidFill>
                            <a:srgbClr val="C00000"/>
                          </a:solidFill>
                          <a:effectLst/>
                        </a:rPr>
                        <a:t>/ </a:t>
                      </a:r>
                      <a:r>
                        <a:rPr lang="sr-Latn-RS" sz="1200" u="none" strike="noStrike" dirty="0">
                          <a:solidFill>
                            <a:srgbClr val="C00000"/>
                          </a:solidFill>
                          <a:effectLst/>
                        </a:rPr>
                        <a:t>groznica peščane muve/ peščane muve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sr" sz="1200" b="0" i="0" u="none" strike="noStrike" dirty="0">
                        <a:solidFill>
                          <a:srgbClr val="000000"/>
                        </a:solidFill>
                        <a:effectLst/>
                        <a:latin typeface="Calibri" panose="020F0502020204030204" pitchFamily="34" charset="0"/>
                      </a:endParaRPr>
                    </a:p>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i="0" u="none" strike="noStrike" dirty="0">
                          <a:solidFill>
                            <a:srgbClr val="000000"/>
                          </a:solidFill>
                          <a:effectLst/>
                          <a:latin typeface="Calibri" panose="020F0502020204030204" pitchFamily="34" charset="0"/>
                        </a:rPr>
                        <a:t>Britanija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Severna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stočna </a:t>
                      </a:r>
                      <a:r>
                        <a:rPr lang="sr-Latn-RS" sz="1200" b="0" i="0" u="none" strike="noStrike" dirty="0">
                          <a:solidFill>
                            <a:srgbClr val="000000"/>
                          </a:solidFill>
                          <a:effectLst/>
                          <a:latin typeface="Calibri" panose="020F0502020204030204" pitchFamily="34" charset="0"/>
                        </a:rPr>
                        <a:t>Evropa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55443669"/>
                  </a:ext>
                </a:extLst>
              </a:tr>
              <a:tr h="258306">
                <a:tc>
                  <a:txBody>
                    <a:bodyPr/>
                    <a:lstStyle/>
                    <a:p>
                      <a:pPr algn="l" rtl="0" fontAlgn="t"/>
                      <a:r>
                        <a:rPr lang="sr-Latn-RS" sz="1200" b="0" u="none" strike="noStrike" dirty="0" err="1">
                          <a:solidFill>
                            <a:srgbClr val="C00000"/>
                          </a:solidFill>
                          <a:effectLst/>
                        </a:rPr>
                        <a:t>Tungijaza</a:t>
                      </a:r>
                      <a:r>
                        <a:rPr lang="sr-Latn-RS" sz="1200" b="0" u="none" strike="noStrike" dirty="0">
                          <a:solidFill>
                            <a:srgbClr val="C00000"/>
                          </a:solidFill>
                          <a:effectLst/>
                        </a:rPr>
                        <a:t>/buve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Razvijene zemlje</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07759260"/>
                  </a:ext>
                </a:extLst>
              </a:tr>
              <a:tr h="258306">
                <a:tc>
                  <a:txBody>
                    <a:bodyPr/>
                    <a:lstStyle/>
                    <a:p>
                      <a:pPr algn="l" rtl="0" fontAlgn="t"/>
                      <a:r>
                        <a:rPr lang="sr" sz="1200" u="none" strike="noStrike" dirty="0">
                          <a:solidFill>
                            <a:srgbClr val="C00000"/>
                          </a:solidFill>
                          <a:effectLst/>
                        </a:rPr>
                        <a:t>Tifus/buve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200" b="0" u="none" strike="noStrike" dirty="0">
                          <a:solidFill>
                            <a:srgbClr val="000000"/>
                          </a:solidFill>
                          <a:effectLst/>
                        </a:rPr>
                        <a:t>Povećana učestalost pojavljivanja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Umeren</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regioni</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703568310"/>
                  </a:ext>
                </a:extLst>
              </a:tr>
              <a:tr h="395978">
                <a:tc>
                  <a:txBody>
                    <a:bodyPr/>
                    <a:lstStyle/>
                    <a:p>
                      <a:pPr algn="l" rtl="0" fontAlgn="t"/>
                      <a:r>
                        <a:rPr lang="sr" sz="1200" u="none" strike="noStrike" dirty="0">
                          <a:solidFill>
                            <a:srgbClr val="C00000"/>
                          </a:solidFill>
                          <a:effectLst/>
                        </a:rPr>
                        <a:t>Groznica Zapadnog Nila/ 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Zapadna </a:t>
                      </a:r>
                      <a:r>
                        <a:rPr lang="sr-Latn-RS" sz="1200" b="0" i="0" u="none" strike="noStrike" dirty="0">
                          <a:solidFill>
                            <a:srgbClr val="000000"/>
                          </a:solidFill>
                          <a:effectLst/>
                          <a:latin typeface="Calibri" panose="020F0502020204030204" pitchFamily="34" charset="0"/>
                        </a:rPr>
                        <a:t>Evropa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823286333"/>
                  </a:ext>
                </a:extLst>
              </a:tr>
              <a:tr h="262937">
                <a:tc>
                  <a:txBody>
                    <a:bodyPr/>
                    <a:lstStyle/>
                    <a:p>
                      <a:pPr algn="l" rtl="0" fontAlgn="t"/>
                      <a:r>
                        <a:rPr lang="sr" sz="1200" u="none" strike="noStrike" dirty="0">
                          <a:solidFill>
                            <a:srgbClr val="C00000"/>
                          </a:solidFill>
                          <a:effectLst/>
                        </a:rPr>
                        <a:t>Žuta groznica/komarci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Južna </a:t>
                      </a:r>
                      <a:r>
                        <a:rPr lang="sr-Latn-RS" sz="1200" b="0" i="0" u="none" strike="noStrike" dirty="0">
                          <a:solidFill>
                            <a:srgbClr val="000000"/>
                          </a:solidFill>
                          <a:effectLst/>
                          <a:latin typeface="Calibri" panose="020F0502020204030204" pitchFamily="34" charset="0"/>
                        </a:rPr>
                        <a:t>Evropa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670443272"/>
                  </a:ext>
                </a:extLst>
              </a:tr>
              <a:tr h="441310">
                <a:tc>
                  <a:txBody>
                    <a:bodyPr/>
                    <a:lstStyle/>
                    <a:p>
                      <a:pPr algn="l" rtl="0" fontAlgn="t"/>
                      <a:r>
                        <a:rPr lang="sr-Latn-RS" sz="1200" b="0" i="0" u="none" strike="noStrike" dirty="0" err="1">
                          <a:solidFill>
                            <a:srgbClr val="C00000"/>
                          </a:solidFill>
                          <a:effectLst/>
                          <a:latin typeface="+mn-lt"/>
                        </a:rPr>
                        <a:t>Zika</a:t>
                      </a:r>
                      <a:r>
                        <a:rPr lang="sr-Latn-RS" sz="1200" b="0" i="0" u="none" strike="noStrike" dirty="0">
                          <a:solidFill>
                            <a:srgbClr val="C00000"/>
                          </a:solidFill>
                          <a:effectLst/>
                          <a:latin typeface="+mn-lt"/>
                        </a:rPr>
                        <a:t>/komarci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Područja pogodna za </a:t>
                      </a:r>
                      <a:r>
                        <a:rPr lang="sr" sz="1200" b="0" i="1" u="none" strike="noStrike" dirty="0">
                          <a:solidFill>
                            <a:srgbClr val="000000"/>
                          </a:solidFill>
                          <a:effectLst/>
                          <a:latin typeface="Calibri" panose="020F0502020204030204" pitchFamily="34" charset="0"/>
                        </a:rPr>
                        <a:t>А</a:t>
                      </a:r>
                      <a:r>
                        <a:rPr lang="en-US" sz="1200" b="0" i="1" u="none" strike="noStrike" dirty="0" err="1">
                          <a:solidFill>
                            <a:srgbClr val="000000"/>
                          </a:solidFill>
                          <a:effectLst/>
                          <a:latin typeface="Calibri" panose="020F0502020204030204" pitchFamily="34" charset="0"/>
                        </a:rPr>
                        <a:t>edes</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en-US" sz="1200" b="0" i="0" u="none" strike="noStrike" baseline="0" dirty="0">
                          <a:solidFill>
                            <a:srgbClr val="000000"/>
                          </a:solidFill>
                          <a:effectLst/>
                          <a:latin typeface="Calibri" panose="020F0502020204030204" pitchFamily="34" charset="0"/>
                        </a:rPr>
                        <a:t> Culex</a:t>
                      </a:r>
                      <a:r>
                        <a:rPr lang="sr" sz="1200" b="0" i="0" u="none" strike="noStrike" dirty="0">
                          <a:solidFill>
                            <a:srgbClr val="000000"/>
                          </a:solidFill>
                          <a:effectLst/>
                          <a:latin typeface="Calibri" panose="020F0502020204030204" pitchFamily="34" charset="0"/>
                        </a:rPr>
                        <a:t> komarce u Evropi i Severnoj Americi</a:t>
                      </a:r>
                    </a:p>
                  </a:txBody>
                  <a:tcPr marL="8058" marR="8058" marT="8058" marB="0" anchor="ctr"/>
                </a:tc>
                <a:extLst>
                  <a:ext uri="{0D108BD9-81ED-4DB2-BD59-A6C34878D82A}">
                    <a16:rowId xmlns:a16="http://schemas.microsoft.com/office/drawing/2014/main" val="2385188368"/>
                  </a:ext>
                </a:extLst>
              </a:tr>
            </a:tbl>
          </a:graphicData>
        </a:graphic>
      </p:graphicFrame>
      <p:sp>
        <p:nvSpPr>
          <p:cNvPr id="6" name="TextBox 5">
            <a:extLst>
              <a:ext uri="{FF2B5EF4-FFF2-40B4-BE49-F238E27FC236}">
                <a16:creationId xmlns:a16="http://schemas.microsoft.com/office/drawing/2014/main" id="{009CC39C-9D79-95A7-C9DD-50F8F12A68C8}"/>
              </a:ext>
            </a:extLst>
          </p:cNvPr>
          <p:cNvSpPr txBox="1"/>
          <p:nvPr/>
        </p:nvSpPr>
        <p:spPr>
          <a:xfrm>
            <a:off x="3188024" y="6005937"/>
            <a:ext cx="6096000" cy="307777"/>
          </a:xfrm>
          <a:prstGeom prst="rect">
            <a:avLst/>
          </a:prstGeom>
          <a:noFill/>
        </p:spPr>
        <p:txBody>
          <a:bodyPr wrap="square" rtlCol="0">
            <a:spAutoFit/>
          </a:bodyPr>
          <a:lstStyle/>
          <a:p>
            <a:pPr algn="ctr" rtl="0"/>
            <a:r>
              <a:rPr lang="sr" sz="1400" i="1" dirty="0">
                <a:cs typeface="Arial" panose="020B0604020202020204" pitchFamily="34" charset="0"/>
              </a:rPr>
              <a:t>Tabela 5 (nastavak)  </a:t>
            </a:r>
            <a:endParaRPr lang="en-IE" sz="1400" i="1" dirty="0"/>
          </a:p>
        </p:txBody>
      </p:sp>
    </p:spTree>
    <p:extLst>
      <p:ext uri="{BB962C8B-B14F-4D97-AF65-F5344CB8AC3E}">
        <p14:creationId xmlns:p14="http://schemas.microsoft.com/office/powerpoint/2010/main" val="23940878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rtlCol="0">
            <a:noAutofit/>
          </a:bodyPr>
          <a:lstStyle/>
          <a:p>
            <a:r>
              <a:rPr lang="pt-BR" dirty="0" smtClean="0">
                <a:solidFill>
                  <a:schemeClr val="tx1"/>
                </a:solidFill>
              </a:rPr>
              <a:t>Moguće </a:t>
            </a:r>
            <a:r>
              <a:rPr lang="pt-BR" dirty="0">
                <a:solidFill>
                  <a:schemeClr val="tx1"/>
                </a:solidFill>
              </a:rPr>
              <a:t>metode prevencije i </a:t>
            </a:r>
            <a:r>
              <a:rPr lang="pt-BR" dirty="0" smtClean="0">
                <a:solidFill>
                  <a:schemeClr val="tx1"/>
                </a:solidFill>
              </a:rPr>
              <a:t>ublažavanja</a:t>
            </a:r>
            <a:endParaRPr lang="hu-HU"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664234" y="1768838"/>
            <a:ext cx="11214339" cy="3807196"/>
          </a:xfrm>
          <a:prstGeom prst="rect">
            <a:avLst/>
          </a:prstGeom>
          <a:noFill/>
        </p:spPr>
        <p:txBody>
          <a:bodyPr wrap="square" rtlCol="0">
            <a:spAutoFit/>
          </a:bodyPr>
          <a:lstStyle/>
          <a:p>
            <a:pPr marL="266700" indent="-266700">
              <a:lnSpc>
                <a:spcPct val="130000"/>
              </a:lnSpc>
              <a:buFont typeface="Arial" panose="020B0604020202020204" pitchFamily="34" charset="0"/>
              <a:buChar char="•"/>
            </a:pPr>
            <a:r>
              <a:rPr lang="en-US" sz="2200" dirty="0" err="1">
                <a:cs typeface="Arial" panose="020B0604020202020204" pitchFamily="34" charset="0"/>
              </a:rPr>
              <a:t>Iz</a:t>
            </a:r>
            <a:r>
              <a:rPr lang="en-US" sz="2200" dirty="0">
                <a:cs typeface="Arial" panose="020B0604020202020204" pitchFamily="34" charset="0"/>
              </a:rPr>
              <a:t> </a:t>
            </a:r>
            <a:r>
              <a:rPr lang="en-US" sz="2200" dirty="0" err="1">
                <a:cs typeface="Arial" panose="020B0604020202020204" pitchFamily="34" charset="0"/>
              </a:rPr>
              <a:t>gornje</a:t>
            </a:r>
            <a:r>
              <a:rPr lang="en-US" sz="2200" dirty="0">
                <a:cs typeface="Arial" panose="020B0604020202020204" pitchFamily="34" charset="0"/>
              </a:rPr>
              <a:t> </a:t>
            </a:r>
            <a:r>
              <a:rPr lang="en-US" sz="2200" dirty="0" err="1">
                <a:cs typeface="Arial" panose="020B0604020202020204" pitchFamily="34" charset="0"/>
              </a:rPr>
              <a:t>tabele</a:t>
            </a:r>
            <a:r>
              <a:rPr lang="en-US" sz="2200" dirty="0">
                <a:cs typeface="Arial" panose="020B0604020202020204" pitchFamily="34" charset="0"/>
              </a:rPr>
              <a:t> 5 </a:t>
            </a:r>
            <a:r>
              <a:rPr lang="en-US" sz="2200" dirty="0" err="1">
                <a:cs typeface="Arial" panose="020B0604020202020204" pitchFamily="34" charset="0"/>
              </a:rPr>
              <a:t>trebalo</a:t>
            </a:r>
            <a:r>
              <a:rPr lang="en-US" sz="2200" dirty="0">
                <a:cs typeface="Arial" panose="020B0604020202020204" pitchFamily="34" charset="0"/>
              </a:rPr>
              <a:t> bi da </a:t>
            </a:r>
            <a:r>
              <a:rPr lang="en-US" sz="2200" dirty="0" err="1">
                <a:cs typeface="Arial" panose="020B0604020202020204" pitchFamily="34" charset="0"/>
              </a:rPr>
              <a:t>bude</a:t>
            </a:r>
            <a:r>
              <a:rPr lang="en-US" sz="2200" dirty="0">
                <a:cs typeface="Arial" panose="020B0604020202020204" pitchFamily="34" charset="0"/>
              </a:rPr>
              <a:t> </a:t>
            </a:r>
            <a:r>
              <a:rPr lang="en-US" sz="2200" dirty="0" err="1">
                <a:cs typeface="Arial" panose="020B0604020202020204" pitchFamily="34" charset="0"/>
              </a:rPr>
              <a:t>očigledno</a:t>
            </a:r>
            <a:r>
              <a:rPr lang="en-US" sz="2200" dirty="0">
                <a:cs typeface="Arial" panose="020B0604020202020204" pitchFamily="34" charset="0"/>
              </a:rPr>
              <a:t> da </a:t>
            </a:r>
            <a:r>
              <a:rPr lang="en-US" sz="2200" dirty="0" err="1">
                <a:cs typeface="Arial" panose="020B0604020202020204" pitchFamily="34" charset="0"/>
              </a:rPr>
              <a:t>su</a:t>
            </a:r>
            <a:r>
              <a:rPr lang="en-US" sz="2200" dirty="0">
                <a:cs typeface="Arial" panose="020B0604020202020204" pitchFamily="34" charset="0"/>
              </a:rPr>
              <a:t> </a:t>
            </a:r>
            <a:r>
              <a:rPr lang="en-US" sz="2200" dirty="0" err="1">
                <a:cs typeface="Arial" panose="020B0604020202020204" pitchFamily="34" charset="0"/>
              </a:rPr>
              <a:t>mnoga</a:t>
            </a:r>
            <a:r>
              <a:rPr lang="en-US" sz="2200" dirty="0">
                <a:cs typeface="Arial" panose="020B0604020202020204" pitchFamily="34" charset="0"/>
              </a:rPr>
              <a:t> </a:t>
            </a:r>
            <a:r>
              <a:rPr lang="en-US" sz="2200" dirty="0" err="1">
                <a:cs typeface="Arial" panose="020B0604020202020204" pitchFamily="34" charset="0"/>
              </a:rPr>
              <a:t>područja</a:t>
            </a:r>
            <a:r>
              <a:rPr lang="en-US" sz="2200" dirty="0">
                <a:cs typeface="Arial" panose="020B0604020202020204" pitchFamily="34" charset="0"/>
              </a:rPr>
              <a:t> </a:t>
            </a:r>
            <a:r>
              <a:rPr lang="en-US" sz="2200" dirty="0" err="1">
                <a:cs typeface="Arial" panose="020B0604020202020204" pitchFamily="34" charset="0"/>
              </a:rPr>
              <a:t>sveta</a:t>
            </a:r>
            <a:r>
              <a:rPr lang="en-US" sz="2200" dirty="0">
                <a:cs typeface="Arial" panose="020B0604020202020204" pitchFamily="34" charset="0"/>
              </a:rPr>
              <a:t>, </a:t>
            </a:r>
            <a:r>
              <a:rPr lang="en-US" sz="2200" dirty="0" err="1">
                <a:cs typeface="Arial" panose="020B0604020202020204" pitchFamily="34" charset="0"/>
              </a:rPr>
              <a:t>uključujući</a:t>
            </a:r>
            <a:r>
              <a:rPr lang="en-US" sz="2200" dirty="0">
                <a:cs typeface="Arial" panose="020B0604020202020204" pitchFamily="34" charset="0"/>
              </a:rPr>
              <a:t> </a:t>
            </a:r>
            <a:r>
              <a:rPr lang="en-US" sz="2200" dirty="0" err="1">
                <a:cs typeface="Arial" panose="020B0604020202020204" pitchFamily="34" charset="0"/>
              </a:rPr>
              <a:t>Evropu</a:t>
            </a:r>
            <a:r>
              <a:rPr lang="en-US" sz="2200" dirty="0">
                <a:cs typeface="Arial" panose="020B0604020202020204" pitchFamily="34" charset="0"/>
              </a:rPr>
              <a:t>, </a:t>
            </a:r>
            <a:r>
              <a:rPr lang="en-US" sz="2200" dirty="0" err="1">
                <a:cs typeface="Arial" panose="020B0604020202020204" pitchFamily="34" charset="0"/>
              </a:rPr>
              <a:t>izložena</a:t>
            </a:r>
            <a:r>
              <a:rPr lang="en-US" sz="2200" dirty="0">
                <a:cs typeface="Arial" panose="020B0604020202020204" pitchFamily="34" charset="0"/>
              </a:rPr>
              <a:t> </a:t>
            </a:r>
            <a:r>
              <a:rPr lang="en-US" sz="2200" dirty="0" err="1">
                <a:cs typeface="Arial" panose="020B0604020202020204" pitchFamily="34" charset="0"/>
              </a:rPr>
              <a:t>riziku</a:t>
            </a:r>
            <a:r>
              <a:rPr lang="en-US" sz="2200" dirty="0">
                <a:cs typeface="Arial" panose="020B0604020202020204" pitchFamily="34" charset="0"/>
              </a:rPr>
              <a:t> od </a:t>
            </a:r>
            <a:r>
              <a:rPr lang="en-US" sz="2200" dirty="0" err="1">
                <a:cs typeface="Arial" panose="020B0604020202020204" pitchFamily="34" charset="0"/>
              </a:rPr>
              <a:t>epidemije</a:t>
            </a:r>
            <a:r>
              <a:rPr lang="en-US" sz="2200" dirty="0">
                <a:cs typeface="Arial" panose="020B0604020202020204" pitchFamily="34" charset="0"/>
              </a:rPr>
              <a:t> VBD </a:t>
            </a:r>
            <a:r>
              <a:rPr lang="en-US" sz="2200" dirty="0" err="1">
                <a:cs typeface="Arial" panose="020B0604020202020204" pitchFamily="34" charset="0"/>
              </a:rPr>
              <a:t>kao</a:t>
            </a:r>
            <a:r>
              <a:rPr lang="en-US" sz="2200" dirty="0">
                <a:cs typeface="Arial" panose="020B0604020202020204" pitchFamily="34" charset="0"/>
              </a:rPr>
              <a:t> </a:t>
            </a:r>
            <a:r>
              <a:rPr lang="en-US" sz="2200" dirty="0" err="1">
                <a:cs typeface="Arial" panose="020B0604020202020204" pitchFamily="34" charset="0"/>
              </a:rPr>
              <a:t>rezultat</a:t>
            </a:r>
            <a:r>
              <a:rPr lang="en-US" sz="2200" dirty="0">
                <a:cs typeface="Arial" panose="020B0604020202020204" pitchFamily="34" charset="0"/>
              </a:rPr>
              <a:t> </a:t>
            </a:r>
            <a:r>
              <a:rPr lang="en-US" sz="2200" dirty="0" err="1">
                <a:cs typeface="Arial" panose="020B0604020202020204" pitchFamily="34" charset="0"/>
              </a:rPr>
              <a:t>klimatskih</a:t>
            </a:r>
            <a:r>
              <a:rPr lang="en-US" sz="2200" dirty="0">
                <a:cs typeface="Arial" panose="020B0604020202020204" pitchFamily="34" charset="0"/>
              </a:rPr>
              <a:t> </a:t>
            </a:r>
            <a:r>
              <a:rPr lang="en-US" sz="2200" dirty="0" err="1">
                <a:cs typeface="Arial" panose="020B0604020202020204" pitchFamily="34" charset="0"/>
              </a:rPr>
              <a:t>promena</a:t>
            </a:r>
            <a:r>
              <a:rPr lang="en-US" sz="2200" dirty="0">
                <a:cs typeface="Arial" panose="020B0604020202020204" pitchFamily="34" charset="0"/>
              </a:rPr>
              <a:t>. </a:t>
            </a:r>
            <a:endParaRPr lang="hu-HU" sz="2200" dirty="0" smtClean="0">
              <a:cs typeface="Arial" panose="020B0604020202020204" pitchFamily="34" charset="0"/>
            </a:endParaRPr>
          </a:p>
          <a:p>
            <a:pPr>
              <a:lnSpc>
                <a:spcPct val="130000"/>
              </a:lnSpc>
            </a:pPr>
            <a:endParaRPr lang="hu-HU" sz="2200" dirty="0">
              <a:cs typeface="Arial" panose="020B0604020202020204" pitchFamily="34" charset="0"/>
            </a:endParaRPr>
          </a:p>
          <a:p>
            <a:pPr marL="266700" indent="-266700">
              <a:lnSpc>
                <a:spcPct val="130000"/>
              </a:lnSpc>
              <a:buFont typeface="Arial" panose="020B0604020202020204" pitchFamily="34" charset="0"/>
              <a:buChar char="•"/>
            </a:pPr>
            <a:r>
              <a:rPr lang="en-US" sz="2200" dirty="0" err="1" smtClean="0">
                <a:cs typeface="Arial" panose="020B0604020202020204" pitchFamily="34" charset="0"/>
              </a:rPr>
              <a:t>Metode</a:t>
            </a:r>
            <a:r>
              <a:rPr lang="en-US" sz="2200" dirty="0" smtClean="0">
                <a:cs typeface="Arial" panose="020B0604020202020204" pitchFamily="34" charset="0"/>
              </a:rPr>
              <a:t> </a:t>
            </a:r>
            <a:r>
              <a:rPr lang="en-US" sz="2200" dirty="0" err="1">
                <a:cs typeface="Arial" panose="020B0604020202020204" pitchFamily="34" charset="0"/>
              </a:rPr>
              <a:t>za</a:t>
            </a:r>
            <a:r>
              <a:rPr lang="en-US" sz="2200" dirty="0">
                <a:cs typeface="Arial" panose="020B0604020202020204" pitchFamily="34" charset="0"/>
              </a:rPr>
              <a:t> </a:t>
            </a:r>
            <a:r>
              <a:rPr lang="en-US" sz="2200" dirty="0" err="1">
                <a:cs typeface="Arial" panose="020B0604020202020204" pitchFamily="34" charset="0"/>
              </a:rPr>
              <a:t>izbegavanje</a:t>
            </a:r>
            <a:r>
              <a:rPr lang="en-US" sz="2200" dirty="0">
                <a:cs typeface="Arial" panose="020B0604020202020204" pitchFamily="34" charset="0"/>
              </a:rPr>
              <a:t> </a:t>
            </a:r>
            <a:r>
              <a:rPr lang="en-US" sz="2200" dirty="0" err="1">
                <a:cs typeface="Arial" panose="020B0604020202020204" pitchFamily="34" charset="0"/>
              </a:rPr>
              <a:t>ili</a:t>
            </a:r>
            <a:r>
              <a:rPr lang="en-US" sz="2200" dirty="0">
                <a:cs typeface="Arial" panose="020B0604020202020204" pitchFamily="34" charset="0"/>
              </a:rPr>
              <a:t> </a:t>
            </a:r>
            <a:r>
              <a:rPr lang="en-US" sz="2200" dirty="0" err="1">
                <a:cs typeface="Arial" panose="020B0604020202020204" pitchFamily="34" charset="0"/>
              </a:rPr>
              <a:t>ublažavanje</a:t>
            </a:r>
            <a:r>
              <a:rPr lang="en-US" sz="2200" dirty="0">
                <a:cs typeface="Arial" panose="020B0604020202020204" pitchFamily="34" charset="0"/>
              </a:rPr>
              <a:t> </a:t>
            </a:r>
            <a:r>
              <a:rPr lang="en-US" sz="2200" dirty="0" err="1">
                <a:cs typeface="Arial" panose="020B0604020202020204" pitchFamily="34" charset="0"/>
              </a:rPr>
              <a:t>ovih</a:t>
            </a:r>
            <a:r>
              <a:rPr lang="en-US" sz="2200" dirty="0">
                <a:cs typeface="Arial" panose="020B0604020202020204" pitchFamily="34" charset="0"/>
              </a:rPr>
              <a:t> </a:t>
            </a:r>
            <a:r>
              <a:rPr lang="en-US" sz="2200" dirty="0" err="1">
                <a:cs typeface="Arial" panose="020B0604020202020204" pitchFamily="34" charset="0"/>
              </a:rPr>
              <a:t>efekata</a:t>
            </a:r>
            <a:r>
              <a:rPr lang="en-US" sz="2200" dirty="0">
                <a:cs typeface="Arial" panose="020B0604020202020204" pitchFamily="34" charset="0"/>
              </a:rPr>
              <a:t> </a:t>
            </a:r>
            <a:r>
              <a:rPr lang="en-US" sz="2200" dirty="0" err="1">
                <a:cs typeface="Arial" panose="020B0604020202020204" pitchFamily="34" charset="0"/>
              </a:rPr>
              <a:t>mogu</a:t>
            </a:r>
            <a:r>
              <a:rPr lang="en-US" sz="2200" dirty="0">
                <a:cs typeface="Arial" panose="020B0604020202020204" pitchFamily="34" charset="0"/>
              </a:rPr>
              <a:t> se </a:t>
            </a:r>
            <a:r>
              <a:rPr lang="en-US" sz="2200" dirty="0" err="1">
                <a:cs typeface="Arial" panose="020B0604020202020204" pitchFamily="34" charset="0"/>
              </a:rPr>
              <a:t>grupisati</a:t>
            </a:r>
            <a:r>
              <a:rPr lang="en-US" sz="2200" dirty="0">
                <a:cs typeface="Arial" panose="020B0604020202020204" pitchFamily="34" charset="0"/>
              </a:rPr>
              <a:t> u tri </a:t>
            </a:r>
            <a:r>
              <a:rPr lang="en-US" sz="2200" dirty="0" err="1">
                <a:cs typeface="Arial" panose="020B0604020202020204" pitchFamily="34" charset="0"/>
              </a:rPr>
              <a:t>široke</a:t>
            </a:r>
            <a:r>
              <a:rPr lang="en-US" sz="2200" dirty="0">
                <a:cs typeface="Arial" panose="020B0604020202020204" pitchFamily="34" charset="0"/>
              </a:rPr>
              <a:t> </a:t>
            </a:r>
            <a:r>
              <a:rPr lang="en-US" sz="2200" dirty="0" err="1">
                <a:cs typeface="Arial" panose="020B0604020202020204" pitchFamily="34" charset="0"/>
              </a:rPr>
              <a:t>kategorije</a:t>
            </a:r>
            <a:r>
              <a:rPr lang="en-US" sz="2200" dirty="0">
                <a:cs typeface="Arial" panose="020B0604020202020204" pitchFamily="34" charset="0"/>
              </a:rPr>
              <a:t>:</a:t>
            </a:r>
          </a:p>
          <a:p>
            <a:pPr marL="800100" lvl="1" indent="-342900">
              <a:lnSpc>
                <a:spcPct val="150000"/>
              </a:lnSpc>
              <a:buClr>
                <a:schemeClr val="accent6"/>
              </a:buClr>
              <a:buFont typeface="Arial" panose="020B0604020202020204" pitchFamily="34" charset="0"/>
              <a:buChar char="•"/>
            </a:pPr>
            <a:r>
              <a:rPr lang="en-US" sz="2200" dirty="0" err="1" smtClean="0">
                <a:cs typeface="Arial" panose="020B0604020202020204" pitchFamily="34" charset="0"/>
              </a:rPr>
              <a:t>Kontrolu</a:t>
            </a:r>
            <a:r>
              <a:rPr lang="en-US" sz="2200" dirty="0" smtClean="0">
                <a:cs typeface="Arial" panose="020B0604020202020204" pitchFamily="34" charset="0"/>
              </a:rPr>
              <a:t> </a:t>
            </a:r>
            <a:r>
              <a:rPr lang="en-US" sz="2200" dirty="0" err="1">
                <a:cs typeface="Arial" panose="020B0604020202020204" pitchFamily="34" charset="0"/>
              </a:rPr>
              <a:t>životne</a:t>
            </a:r>
            <a:r>
              <a:rPr lang="en-US" sz="2200" dirty="0">
                <a:cs typeface="Arial" panose="020B0604020202020204" pitchFamily="34" charset="0"/>
              </a:rPr>
              <a:t> </a:t>
            </a:r>
            <a:r>
              <a:rPr lang="en-US" sz="2200" dirty="0" err="1">
                <a:cs typeface="Arial" panose="020B0604020202020204" pitchFamily="34" charset="0"/>
              </a:rPr>
              <a:t>sredine</a:t>
            </a:r>
            <a:endParaRPr lang="en-US" sz="2200" dirty="0">
              <a:cs typeface="Arial" panose="020B0604020202020204" pitchFamily="34" charset="0"/>
            </a:endParaRPr>
          </a:p>
          <a:p>
            <a:pPr marL="800100" lvl="1" indent="-342900">
              <a:lnSpc>
                <a:spcPct val="150000"/>
              </a:lnSpc>
              <a:buClr>
                <a:schemeClr val="accent6"/>
              </a:buClr>
              <a:buFont typeface="Arial" panose="020B0604020202020204" pitchFamily="34" charset="0"/>
              <a:buChar char="•"/>
            </a:pPr>
            <a:r>
              <a:rPr lang="en-US" sz="2200" dirty="0" err="1">
                <a:cs typeface="Arial" panose="020B0604020202020204" pitchFamily="34" charset="0"/>
              </a:rPr>
              <a:t>Društvene</a:t>
            </a:r>
            <a:endParaRPr lang="en-US" sz="2200" dirty="0">
              <a:cs typeface="Arial" panose="020B0604020202020204" pitchFamily="34" charset="0"/>
            </a:endParaRPr>
          </a:p>
          <a:p>
            <a:pPr marL="800100" lvl="1" indent="-342900">
              <a:lnSpc>
                <a:spcPct val="150000"/>
              </a:lnSpc>
              <a:buClr>
                <a:schemeClr val="accent6"/>
              </a:buClr>
              <a:buFont typeface="Arial" panose="020B0604020202020204" pitchFamily="34" charset="0"/>
              <a:buChar char="•"/>
            </a:pPr>
            <a:r>
              <a:rPr lang="en-US" sz="2200" dirty="0" err="1">
                <a:cs typeface="Arial" panose="020B0604020202020204" pitchFamily="34" charset="0"/>
              </a:rPr>
              <a:t>Tehnološke</a:t>
            </a:r>
            <a:endParaRPr lang="en-GB" sz="2200" dirty="0">
              <a:cs typeface="Arial" panose="020B0604020202020204" pitchFamily="34" charset="0"/>
            </a:endParaRPr>
          </a:p>
          <a:p>
            <a:pPr rtl="0">
              <a:buClr>
                <a:srgbClr val="FF0000"/>
              </a:buClr>
            </a:pP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p:txBody>
      </p:sp>
    </p:spTree>
    <p:extLst>
      <p:ext uri="{BB962C8B-B14F-4D97-AF65-F5344CB8AC3E}">
        <p14:creationId xmlns:p14="http://schemas.microsoft.com/office/powerpoint/2010/main" val="1956829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90911"/>
            <a:ext cx="11548024" cy="6026331"/>
          </a:xfrm>
        </p:spPr>
        <p:txBody>
          <a:bodyPr rtlCol="0">
            <a:noAutofit/>
          </a:bodyPr>
          <a:lstStyle/>
          <a:p>
            <a:pPr marL="0" indent="0" rtl="0">
              <a:buClr>
                <a:srgbClr val="00B050"/>
              </a:buClr>
              <a:buNone/>
            </a:pPr>
            <a:endParaRPr lang="en-GB" sz="400" b="1" dirty="0">
              <a:solidFill>
                <a:srgbClr val="0070C0"/>
              </a:solidFill>
              <a:cs typeface="Arial" panose="020B0604020202020204" pitchFamily="34" charset="0"/>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8FF9CCB1-65F8-C369-991C-78D8D55B7DAE}"/>
              </a:ext>
            </a:extLst>
          </p:cNvPr>
          <p:cNvGraphicFramePr>
            <a:graphicFrameLocks noGrp="1"/>
          </p:cNvGraphicFramePr>
          <p:nvPr>
            <p:extLst>
              <p:ext uri="{D42A27DB-BD31-4B8C-83A1-F6EECF244321}">
                <p14:modId xmlns:p14="http://schemas.microsoft.com/office/powerpoint/2010/main" val="1929593265"/>
              </p:ext>
            </p:extLst>
          </p:nvPr>
        </p:nvGraphicFramePr>
        <p:xfrm>
          <a:off x="1532707" y="783242"/>
          <a:ext cx="3996000" cy="4849034"/>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504000">
                <a:tc>
                  <a:txBody>
                    <a:bodyPr/>
                    <a:lstStyle/>
                    <a:p>
                      <a:pPr algn="ctr" rtl="0" fontAlgn="t"/>
                      <a:r>
                        <a:rPr lang="sr" sz="1400" b="1" u="none" strike="noStrike" dirty="0">
                          <a:solidFill>
                            <a:srgbClr val="0070C0"/>
                          </a:solidFill>
                          <a:effectLst/>
                        </a:rPr>
                        <a:t>Bolest</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sr" sz="1400" b="1" u="none" strike="noStrike" dirty="0">
                          <a:solidFill>
                            <a:srgbClr val="0070C0"/>
                          </a:solidFill>
                          <a:effectLst/>
                        </a:rPr>
                        <a:t>Dostupna vakcina?</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400" b="1" i="0" u="none" strike="noStrike" dirty="0">
                          <a:solidFill>
                            <a:srgbClr val="0070C0"/>
                          </a:solidFill>
                          <a:effectLst/>
                          <a:latin typeface="Calibri" panose="020F0502020204030204" pitchFamily="34" charset="0"/>
                        </a:rPr>
                        <a:t>Vakcina u razvoju?</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rtl="0" fontAlgn="t"/>
                      <a:r>
                        <a:rPr lang="sr" sz="1200" u="none" strike="noStrike" dirty="0">
                          <a:solidFill>
                            <a:srgbClr val="C00000"/>
                          </a:solidFill>
                          <a:effectLst/>
                        </a:rPr>
                        <a:t>Babezioza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sr"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360000">
                <a:tc>
                  <a:txBody>
                    <a:bodyPr/>
                    <a:lstStyle/>
                    <a:p>
                      <a:pPr algn="l" rtl="0" fontAlgn="t"/>
                      <a:r>
                        <a:rPr lang="sr" sz="1200" b="0" i="0" u="none" strike="noStrike" dirty="0">
                          <a:solidFill>
                            <a:srgbClr val="C00000"/>
                          </a:solidFill>
                          <a:effectLst/>
                          <a:latin typeface="+mn-lt"/>
                        </a:rPr>
                        <a:t>Kuga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3C4245"/>
                          </a:solidFill>
                          <a:effectLst/>
                          <a:latin typeface="Calibri" panose="020F0502020204030204" pitchFamily="34" charset="0"/>
                        </a:rPr>
                        <a:t>Da</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rtl="0" fontAlgn="t"/>
                      <a:r>
                        <a:rPr lang="sr-Latn-RS" sz="1200" u="none" strike="noStrike" dirty="0" err="1">
                          <a:solidFill>
                            <a:srgbClr val="C00000"/>
                          </a:solidFill>
                          <a:effectLst/>
                        </a:rPr>
                        <a:t>Šagasova</a:t>
                      </a:r>
                      <a:r>
                        <a:rPr lang="sr-Latn-RS" sz="1200" u="none" strike="noStrike" dirty="0">
                          <a:solidFill>
                            <a:srgbClr val="C00000"/>
                          </a:solidFill>
                          <a:effectLst/>
                        </a:rPr>
                        <a:t> bolest</a:t>
                      </a:r>
                      <a:r>
                        <a:rPr lang="sr" sz="1200" u="none" strike="noStrike" dirty="0">
                          <a:solidFill>
                            <a:srgbClr val="C00000"/>
                          </a:solidFill>
                          <a:effectLst/>
                        </a:rPr>
                        <a:t>(američka tripanosomijaza)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rtl="0" fontAlgn="t"/>
                      <a:r>
                        <a:rPr lang="sr-Latn-RS" sz="1200" b="0" i="0" u="none" strike="noStrike" dirty="0" err="1">
                          <a:solidFill>
                            <a:srgbClr val="C00000"/>
                          </a:solidFill>
                          <a:effectLst/>
                          <a:latin typeface="+mn-lt"/>
                        </a:rPr>
                        <a:t>Čikungunij</a:t>
                      </a:r>
                      <a:r>
                        <a:rPr lang="sr-Cyrl-RS" sz="1200" b="0" i="0" u="none" strike="noStrike" dirty="0">
                          <a:solidFill>
                            <a:srgbClr val="C00000"/>
                          </a:solidFill>
                          <a:effectLst/>
                          <a:latin typeface="+mn-lt"/>
                        </a:rPr>
                        <a:t>а</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rtl="0" fontAlgn="t"/>
                      <a:r>
                        <a:rPr lang="sr" sz="1200" u="none" strike="noStrike" dirty="0">
                          <a:solidFill>
                            <a:srgbClr val="C00000"/>
                          </a:solidFill>
                          <a:effectLst/>
                        </a:rPr>
                        <a:t>Krimsko-kongo hemoragična groznica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rtl="0" fontAlgn="t"/>
                      <a:r>
                        <a:rPr lang="sr" sz="1200" u="none" strike="noStrike" dirty="0">
                          <a:solidFill>
                            <a:srgbClr val="C00000"/>
                          </a:solidFill>
                          <a:effectLst/>
                        </a:rPr>
                        <a:t>Denga groznica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sr"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rtl="0" fontAlgn="t"/>
                      <a:r>
                        <a:rPr lang="sr" sz="1200" b="0" u="none" strike="noStrike" dirty="0">
                          <a:solidFill>
                            <a:srgbClr val="C00000"/>
                          </a:solidFill>
                          <a:effectLst/>
                        </a:rPr>
                        <a:t>Infekcija ankilostoma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rtl="0" fontAlgn="t"/>
                      <a:r>
                        <a:rPr lang="sr-Latn-RS" sz="1200" u="none" strike="noStrike" dirty="0">
                          <a:solidFill>
                            <a:srgbClr val="C00000"/>
                          </a:solidFill>
                          <a:effectLst/>
                        </a:rPr>
                        <a:t>Japanski encefalitis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sr"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rtl="0" fontAlgn="t"/>
                      <a:r>
                        <a:rPr lang="sr-Latn-RS" sz="1200" u="none" strike="noStrike" dirty="0" err="1">
                          <a:solidFill>
                            <a:srgbClr val="C00000"/>
                          </a:solidFill>
                          <a:effectLst/>
                        </a:rPr>
                        <a:t>Lajšmanijaza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rtl="0" fontAlgn="t"/>
                      <a:r>
                        <a:rPr lang="sr" sz="1200" u="none" strike="noStrike" dirty="0">
                          <a:solidFill>
                            <a:srgbClr val="C00000"/>
                          </a:solidFill>
                          <a:effectLst/>
                        </a:rPr>
                        <a:t>Lajmska bolest</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Da</a:t>
                      </a:r>
                      <a:endParaRPr lang="sr"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1583744662"/>
                  </a:ext>
                </a:extLst>
              </a:tr>
              <a:tr h="360000">
                <a:tc>
                  <a:txBody>
                    <a:bodyPr/>
                    <a:lstStyle/>
                    <a:p>
                      <a:pPr algn="l" rtl="0" fontAlgn="t"/>
                      <a:r>
                        <a:rPr lang="sr" sz="1200" u="none" strike="noStrike" dirty="0">
                          <a:solidFill>
                            <a:srgbClr val="C00000"/>
                          </a:solidFill>
                          <a:effectLst/>
                        </a:rPr>
                        <a:t>Limfna filarijaza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r h="360000">
                <a:tc>
                  <a:txBody>
                    <a:bodyPr/>
                    <a:lstStyle/>
                    <a:p>
                      <a:pPr algn="l" rtl="0" fontAlgn="t"/>
                      <a:r>
                        <a:rPr lang="sr-Latn-RS" sz="1200" u="none" strike="noStrike" dirty="0">
                          <a:solidFill>
                            <a:srgbClr val="C00000"/>
                          </a:solidFill>
                          <a:effectLst/>
                        </a:rPr>
                        <a:t>Malarija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sr" sz="1200" b="0" i="0" u="none" strike="noStrike" dirty="0">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graphicFrame>
        <p:nvGraphicFramePr>
          <p:cNvPr id="4" name="Table 3">
            <a:extLst>
              <a:ext uri="{FF2B5EF4-FFF2-40B4-BE49-F238E27FC236}">
                <a16:creationId xmlns:a16="http://schemas.microsoft.com/office/drawing/2014/main" id="{8E7C5E9A-03B4-3D5A-57E0-A56171389B5D}"/>
              </a:ext>
            </a:extLst>
          </p:cNvPr>
          <p:cNvGraphicFramePr>
            <a:graphicFrameLocks noGrp="1"/>
          </p:cNvGraphicFramePr>
          <p:nvPr>
            <p:extLst>
              <p:ext uri="{D42A27DB-BD31-4B8C-83A1-F6EECF244321}">
                <p14:modId xmlns:p14="http://schemas.microsoft.com/office/powerpoint/2010/main" val="122918855"/>
              </p:ext>
            </p:extLst>
          </p:nvPr>
        </p:nvGraphicFramePr>
        <p:xfrm>
          <a:off x="6431278" y="783242"/>
          <a:ext cx="3996000" cy="4681451"/>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666179">
                <a:tc>
                  <a:txBody>
                    <a:bodyPr/>
                    <a:lstStyle/>
                    <a:p>
                      <a:pPr algn="ctr" rtl="0" fontAlgn="t"/>
                      <a:r>
                        <a:rPr lang="sr" sz="1400" b="1" u="none" strike="noStrike" dirty="0">
                          <a:solidFill>
                            <a:srgbClr val="0070C0"/>
                          </a:solidFill>
                          <a:effectLst/>
                        </a:rPr>
                        <a:t>Bolest</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kumimoji="0" lang="sr" sz="1400" b="1" i="0" u="none" strike="noStrike" kern="1200" cap="none" spc="0" normalizeH="0" baseline="0" noProof="0" dirty="0">
                          <a:ln>
                            <a:noFill/>
                          </a:ln>
                          <a:solidFill>
                            <a:srgbClr val="0070C0"/>
                          </a:solidFill>
                          <a:effectLst/>
                          <a:uLnTx/>
                          <a:uFillTx/>
                          <a:latin typeface="+mn-lt"/>
                          <a:ea typeface="+mn-ea"/>
                          <a:cs typeface="+mn-cs"/>
                        </a:rPr>
                        <a:t>Dostupna vakcina</a:t>
                      </a:r>
                      <a:r>
                        <a:rPr lang="sr" sz="1400" b="1" u="none" strike="noStrike" dirty="0">
                          <a:solidFill>
                            <a:srgbClr val="0070C0"/>
                          </a:solidFill>
                          <a:effectLst/>
                        </a:rPr>
                        <a:t>?</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sr" sz="1400" b="1" i="0" u="none" strike="noStrike" kern="1200" cap="none" spc="0" normalizeH="0" baseline="0" noProof="0" dirty="0">
                          <a:ln>
                            <a:noFill/>
                          </a:ln>
                          <a:solidFill>
                            <a:srgbClr val="0070C0"/>
                          </a:solidFill>
                          <a:effectLst/>
                          <a:uLnTx/>
                          <a:uFillTx/>
                          <a:latin typeface="Calibri" panose="020F0502020204030204" pitchFamily="34" charset="0"/>
                          <a:ea typeface="+mn-ea"/>
                          <a:cs typeface="+mn-cs"/>
                        </a:rPr>
                        <a:t>Vakcina u razvoju</a:t>
                      </a:r>
                      <a:r>
                        <a:rPr lang="sr" sz="1400" b="1" i="0" u="none" strike="noStrike" dirty="0">
                          <a:solidFill>
                            <a:srgbClr val="0070C0"/>
                          </a:solidFill>
                          <a:effectLst/>
                          <a:latin typeface="Calibri" panose="020F0502020204030204" pitchFamily="34" charset="0"/>
                        </a:rPr>
                        <a:t>?</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rtl="0" fontAlgn="t"/>
                      <a:r>
                        <a:rPr lang="sr" sz="1200" u="none" strike="noStrike" dirty="0">
                          <a:solidFill>
                            <a:srgbClr val="C00000"/>
                          </a:solidFill>
                          <a:effectLst/>
                        </a:rPr>
                        <a:t>Onhocerciaza (rečno slepilo)</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sr"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360000">
                <a:tc>
                  <a:txBody>
                    <a:bodyPr/>
                    <a:lstStyle/>
                    <a:p>
                      <a:pPr algn="l" rtl="0" fontAlgn="t"/>
                      <a:r>
                        <a:rPr lang="sr-Latn-RS" sz="1200" u="none" strike="noStrike" dirty="0">
                          <a:solidFill>
                            <a:srgbClr val="C00000"/>
                          </a:solidFill>
                          <a:effectLst/>
                        </a:rPr>
                        <a:t>Groznica doline </a:t>
                      </a:r>
                      <a:r>
                        <a:rPr lang="sr-Latn-RS" sz="1200" u="none" strike="noStrike" dirty="0" err="1">
                          <a:solidFill>
                            <a:srgbClr val="C00000"/>
                          </a:solidFill>
                          <a:effectLst/>
                        </a:rPr>
                        <a:t>Rift</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3C4245"/>
                          </a:solidFill>
                          <a:effectLst/>
                          <a:latin typeface="Calibri" panose="020F0502020204030204" pitchFamily="34" charset="0"/>
                        </a:rPr>
                        <a:t>Ne</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rtl="0" fontAlgn="t"/>
                      <a:r>
                        <a:rPr lang="sr-Latn-RS" sz="1200" u="none" strike="noStrike" dirty="0" err="1">
                          <a:solidFill>
                            <a:srgbClr val="C00000"/>
                          </a:solidFill>
                          <a:effectLst/>
                        </a:rPr>
                        <a:t>Šistosomijaza</a:t>
                      </a:r>
                      <a:r>
                        <a:rPr lang="sr-Latn-RS" sz="1200" u="none" strike="noStrike" dirty="0">
                          <a:solidFill>
                            <a:srgbClr val="C00000"/>
                          </a:solidFill>
                          <a:effectLst/>
                        </a:rPr>
                        <a:t> </a:t>
                      </a:r>
                      <a:r>
                        <a:rPr lang="sr" sz="1200" u="none" strike="noStrike" dirty="0">
                          <a:solidFill>
                            <a:srgbClr val="C00000"/>
                          </a:solidFill>
                          <a:effectLst/>
                        </a:rPr>
                        <a:t>(bilharzijaza)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rtl="0" fontAlgn="t"/>
                      <a:r>
                        <a:rPr lang="sr" sz="1200" u="none" strike="noStrike" dirty="0">
                          <a:solidFill>
                            <a:srgbClr val="C00000"/>
                          </a:solidFill>
                          <a:effectLst/>
                        </a:rPr>
                        <a:t>Bolest spavanja (afrička tripanosomijaza)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rtl="0" fontAlgn="t"/>
                      <a:r>
                        <a:rPr lang="sr-Latn-RS" sz="1200" u="none" strike="noStrike" dirty="0">
                          <a:solidFill>
                            <a:srgbClr val="C00000"/>
                          </a:solidFill>
                          <a:effectLst/>
                        </a:rPr>
                        <a:t>K</a:t>
                      </a:r>
                      <a:r>
                        <a:rPr lang="sr" sz="1200" u="none" strike="noStrike" dirty="0">
                          <a:solidFill>
                            <a:srgbClr val="C00000"/>
                          </a:solidFill>
                          <a:effectLst/>
                        </a:rPr>
                        <a:t>rpeljski encefalitis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rtl="0" fontAlgn="t"/>
                      <a:r>
                        <a:rPr lang="sr-Latn-RS" sz="1200" u="none" strike="noStrike" dirty="0">
                          <a:solidFill>
                            <a:srgbClr val="C00000"/>
                          </a:solidFill>
                          <a:effectLst/>
                        </a:rPr>
                        <a:t>Infekcija virusom Toskane</a:t>
                      </a:r>
                      <a:r>
                        <a:rPr lang="sr" sz="1200" u="none" strike="noStrike" dirty="0">
                          <a:solidFill>
                            <a:srgbClr val="C00000"/>
                          </a:solidFill>
                          <a:effectLst/>
                        </a:rPr>
                        <a:t>/ </a:t>
                      </a:r>
                      <a:r>
                        <a:rPr lang="sr-Latn-RS" sz="1200" u="none" strike="noStrike" dirty="0">
                          <a:solidFill>
                            <a:srgbClr val="C00000"/>
                          </a:solidFill>
                          <a:effectLst/>
                        </a:rPr>
                        <a:t>groznica peščane muve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rtl="0" fontAlgn="t"/>
                      <a:r>
                        <a:rPr lang="sr-Latn-RS" sz="1200" b="0" u="none" strike="noStrike" dirty="0">
                          <a:solidFill>
                            <a:srgbClr val="C00000"/>
                          </a:solidFill>
                          <a:effectLst/>
                        </a:rPr>
                        <a:t>Tungijaza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sr" sz="1200" b="0" i="0" u="none" strike="noStrike">
                          <a:solidFill>
                            <a:srgbClr val="000000"/>
                          </a:solidFill>
                          <a:effectLst/>
                          <a:latin typeface="Calibri" panose="020F0502020204030204" pitchFamily="34" charset="0"/>
                        </a:rPr>
                        <a:t>*N/a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rtl="0" fontAlgn="t"/>
                      <a:r>
                        <a:rPr lang="sr" sz="1200" u="none" strike="noStrike" dirty="0">
                          <a:solidFill>
                            <a:srgbClr val="C00000"/>
                          </a:solidFill>
                          <a:effectLst/>
                        </a:rPr>
                        <a:t>Tifus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rtl="0" fontAlgn="t"/>
                      <a:r>
                        <a:rPr lang="sr" sz="1200" u="none" strike="noStrike" dirty="0">
                          <a:solidFill>
                            <a:srgbClr val="C00000"/>
                          </a:solidFill>
                          <a:effectLst/>
                        </a:rPr>
                        <a:t>Groznica Zapadnog Nila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rtl="0" fontAlgn="t"/>
                      <a:r>
                        <a:rPr lang="sr" sz="1200" u="none" strike="noStrike" dirty="0">
                          <a:solidFill>
                            <a:srgbClr val="C00000"/>
                          </a:solidFill>
                          <a:effectLst/>
                        </a:rPr>
                        <a:t>Žuta groznica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200" b="0" i="0" u="none" strike="noStrike">
                          <a:solidFill>
                            <a:srgbClr val="000000"/>
                          </a:solidFill>
                          <a:effectLst/>
                          <a:latin typeface="Calibri" panose="020F0502020204030204" pitchFamily="34" charset="0"/>
                        </a:rPr>
                        <a:t>-</a:t>
                      </a:r>
                    </a:p>
                  </a:txBody>
                  <a:tcPr marL="6757" marR="6757" marT="6757" marB="0"/>
                </a:tc>
                <a:extLst>
                  <a:ext uri="{0D108BD9-81ED-4DB2-BD59-A6C34878D82A}">
                    <a16:rowId xmlns:a16="http://schemas.microsoft.com/office/drawing/2014/main" val="1583744662"/>
                  </a:ext>
                </a:extLst>
              </a:tr>
              <a:tr h="360000">
                <a:tc>
                  <a:txBody>
                    <a:bodyPr/>
                    <a:lstStyle/>
                    <a:p>
                      <a:pPr algn="l" rtl="0" fontAlgn="t"/>
                      <a:r>
                        <a:rPr lang="sr-Latn-RS" sz="1200" b="0" i="0" u="none" strike="noStrike" dirty="0">
                          <a:solidFill>
                            <a:srgbClr val="C00000"/>
                          </a:solidFill>
                          <a:effectLst/>
                          <a:latin typeface="+mn-l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en-US" sz="1200" b="0" i="0" u="none" strike="noStrike" dirty="0">
                          <a:solidFill>
                            <a:srgbClr val="000000"/>
                          </a:solidFill>
                          <a:effectLst/>
                          <a:latin typeface="Calibri" panose="020F0502020204030204" pitchFamily="34" charset="0"/>
                        </a:rPr>
                        <a:t>Ne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en-U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bl>
          </a:graphicData>
        </a:graphic>
      </p:graphicFrame>
      <p:sp>
        <p:nvSpPr>
          <p:cNvPr id="6" name="TextBox 5">
            <a:extLst>
              <a:ext uri="{FF2B5EF4-FFF2-40B4-BE49-F238E27FC236}">
                <a16:creationId xmlns:a16="http://schemas.microsoft.com/office/drawing/2014/main" id="{BD680CDA-D6F5-F5FB-3FF5-F1CAC34760E4}"/>
              </a:ext>
            </a:extLst>
          </p:cNvPr>
          <p:cNvSpPr txBox="1"/>
          <p:nvPr/>
        </p:nvSpPr>
        <p:spPr>
          <a:xfrm>
            <a:off x="1835435" y="5819821"/>
            <a:ext cx="3321743" cy="276999"/>
          </a:xfrm>
          <a:prstGeom prst="rect">
            <a:avLst/>
          </a:prstGeom>
          <a:noFill/>
        </p:spPr>
        <p:txBody>
          <a:bodyPr wrap="none" rtlCol="0">
            <a:spAutoFit/>
          </a:bodyPr>
          <a:lstStyle/>
          <a:p>
            <a:pPr rtl="0"/>
            <a:r>
              <a:rPr lang="sr" sz="1200" dirty="0">
                <a:cs typeface="Arial" panose="020B0604020202020204" pitchFamily="34" charset="0"/>
              </a:rPr>
              <a:t>Samo 26% (6/23) trenutno ima dostupnu vakcinu. </a:t>
            </a:r>
            <a:endParaRPr lang="en-IE" sz="1200" dirty="0">
              <a:cs typeface="Arial" panose="020B0604020202020204" pitchFamily="34" charset="0"/>
            </a:endParaRPr>
          </a:p>
        </p:txBody>
      </p:sp>
      <p:sp>
        <p:nvSpPr>
          <p:cNvPr id="8" name="TextBox 7">
            <a:extLst>
              <a:ext uri="{FF2B5EF4-FFF2-40B4-BE49-F238E27FC236}">
                <a16:creationId xmlns:a16="http://schemas.microsoft.com/office/drawing/2014/main" id="{D76B5C97-599B-EFBA-5CB8-B68620ABB8A5}"/>
              </a:ext>
            </a:extLst>
          </p:cNvPr>
          <p:cNvSpPr txBox="1"/>
          <p:nvPr/>
        </p:nvSpPr>
        <p:spPr>
          <a:xfrm>
            <a:off x="3651298" y="368731"/>
            <a:ext cx="6143896" cy="307777"/>
          </a:xfrm>
          <a:prstGeom prst="rect">
            <a:avLst/>
          </a:prstGeom>
          <a:noFill/>
        </p:spPr>
        <p:txBody>
          <a:bodyPr wrap="square" rtlCol="0">
            <a:spAutoFit/>
          </a:bodyPr>
          <a:lstStyle/>
          <a:p>
            <a:pPr rtl="0"/>
            <a:r>
              <a:rPr lang="sr" sz="1400" i="1" dirty="0">
                <a:solidFill>
                  <a:srgbClr val="0070C0"/>
                </a:solidFill>
                <a:cs typeface="Arial" panose="020B0604020202020204" pitchFamily="34" charset="0"/>
              </a:rPr>
              <a:t>Tabela 6. Trenutni status razvoja VBD vakcina</a:t>
            </a:r>
            <a:endParaRPr lang="en-IE" sz="1400" i="1" dirty="0">
              <a:solidFill>
                <a:srgbClr val="0070C0"/>
              </a:solidFill>
            </a:endParaRPr>
          </a:p>
        </p:txBody>
      </p:sp>
    </p:spTree>
    <p:extLst>
      <p:ext uri="{BB962C8B-B14F-4D97-AF65-F5344CB8AC3E}">
        <p14:creationId xmlns:p14="http://schemas.microsoft.com/office/powerpoint/2010/main" val="29887889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sr" sz="2800" dirty="0" smtClean="0">
                <a:solidFill>
                  <a:schemeClr val="tx1"/>
                </a:solidFill>
              </a:rPr>
              <a:t>Ključne </a:t>
            </a:r>
            <a:r>
              <a:rPr lang="sr" sz="2800" dirty="0">
                <a:solidFill>
                  <a:schemeClr val="tx1"/>
                </a:solidFill>
              </a:rPr>
              <a:t>poruke</a:t>
            </a:r>
            <a:endParaRPr lang="hu-HU" sz="2800" dirty="0">
              <a:solidFill>
                <a:schemeClr val="tx1"/>
              </a:solidFill>
            </a:endParaRPr>
          </a:p>
        </p:txBody>
      </p:sp>
      <p:sp>
        <p:nvSpPr>
          <p:cNvPr id="3" name="Tartalom helye 2"/>
          <p:cNvSpPr>
            <a:spLocks noGrp="1"/>
          </p:cNvSpPr>
          <p:nvPr>
            <p:ph idx="1"/>
          </p:nvPr>
        </p:nvSpPr>
        <p:spPr>
          <a:xfrm>
            <a:off x="543464" y="693247"/>
            <a:ext cx="11360989" cy="5733437"/>
          </a:xfrm>
        </p:spPr>
        <p:txBody>
          <a:bodyPr rtlCol="0">
            <a:normAutofit fontScale="77500" lnSpcReduction="20000"/>
          </a:bodyPr>
          <a:lstStyle/>
          <a:p>
            <a:pPr>
              <a:lnSpc>
                <a:spcPct val="130000"/>
              </a:lnSpc>
              <a:buClr>
                <a:srgbClr val="00B050"/>
              </a:buClr>
              <a:buFont typeface="Wingdings" panose="05000000000000000000" pitchFamily="2" charset="2"/>
              <a:buChar char="Ø"/>
            </a:pPr>
            <a:r>
              <a:rPr lang="en-US" sz="2000" dirty="0">
                <a:solidFill>
                  <a:schemeClr val="tx1"/>
                </a:solidFill>
              </a:rPr>
              <a:t>Tri </a:t>
            </a:r>
            <a:r>
              <a:rPr lang="en-US" sz="2000" dirty="0" err="1">
                <a:solidFill>
                  <a:schemeClr val="tx1"/>
                </a:solidFill>
              </a:rPr>
              <a:t>grupe</a:t>
            </a:r>
            <a:r>
              <a:rPr lang="en-US" sz="2000" dirty="0">
                <a:solidFill>
                  <a:schemeClr val="tx1"/>
                </a:solidFill>
              </a:rPr>
              <a:t> </a:t>
            </a:r>
            <a:r>
              <a:rPr lang="en-US" sz="2000" dirty="0" err="1">
                <a:solidFill>
                  <a:schemeClr val="tx1"/>
                </a:solidFill>
              </a:rPr>
              <a:t>složenih</a:t>
            </a:r>
            <a:r>
              <a:rPr lang="en-US" sz="2000" dirty="0">
                <a:solidFill>
                  <a:schemeClr val="tx1"/>
                </a:solidFill>
              </a:rPr>
              <a:t>, </a:t>
            </a:r>
            <a:r>
              <a:rPr lang="en-US" sz="2000" dirty="0" err="1">
                <a:solidFill>
                  <a:schemeClr val="tx1"/>
                </a:solidFill>
              </a:rPr>
              <a:t>međusobno</a:t>
            </a:r>
            <a:r>
              <a:rPr lang="en-US" sz="2000" dirty="0">
                <a:solidFill>
                  <a:schemeClr val="tx1"/>
                </a:solidFill>
              </a:rPr>
              <a:t> </a:t>
            </a:r>
            <a:r>
              <a:rPr lang="en-US" sz="2000" dirty="0" err="1">
                <a:solidFill>
                  <a:schemeClr val="tx1"/>
                </a:solidFill>
              </a:rPr>
              <a:t>povezanih</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često</a:t>
            </a:r>
            <a:r>
              <a:rPr lang="en-US" sz="2000" dirty="0">
                <a:solidFill>
                  <a:schemeClr val="tx1"/>
                </a:solidFill>
              </a:rPr>
              <a:t> </a:t>
            </a:r>
            <a:r>
              <a:rPr lang="en-US" sz="2000" dirty="0" err="1">
                <a:solidFill>
                  <a:schemeClr val="tx1"/>
                </a:solidFill>
              </a:rPr>
              <a:t>slabo</a:t>
            </a:r>
            <a:r>
              <a:rPr lang="en-US" sz="2000" dirty="0">
                <a:solidFill>
                  <a:schemeClr val="tx1"/>
                </a:solidFill>
              </a:rPr>
              <a:t> </a:t>
            </a:r>
            <a:r>
              <a:rPr lang="en-US" sz="2000" dirty="0" err="1">
                <a:solidFill>
                  <a:schemeClr val="tx1"/>
                </a:solidFill>
              </a:rPr>
              <a:t>shvaćenih</a:t>
            </a:r>
            <a:r>
              <a:rPr lang="en-US" sz="2000" dirty="0">
                <a:solidFill>
                  <a:schemeClr val="tx1"/>
                </a:solidFill>
              </a:rPr>
              <a:t> </a:t>
            </a:r>
            <a:r>
              <a:rPr lang="en-US" sz="2000" dirty="0" err="1">
                <a:solidFill>
                  <a:schemeClr val="tx1"/>
                </a:solidFill>
              </a:rPr>
              <a:t>stresora</a:t>
            </a:r>
            <a:r>
              <a:rPr lang="en-US" sz="2000" dirty="0">
                <a:solidFill>
                  <a:schemeClr val="tx1"/>
                </a:solidFill>
              </a:rPr>
              <a:t> </a:t>
            </a:r>
            <a:r>
              <a:rPr lang="en-US" sz="2000" dirty="0" err="1">
                <a:solidFill>
                  <a:schemeClr val="tx1"/>
                </a:solidFill>
              </a:rPr>
              <a:t>utiču</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nastanak</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širenje</a:t>
            </a:r>
            <a:r>
              <a:rPr lang="en-US" sz="2000" dirty="0">
                <a:solidFill>
                  <a:schemeClr val="tx1"/>
                </a:solidFill>
              </a:rPr>
              <a:t> VBD: </a:t>
            </a:r>
            <a:r>
              <a:rPr lang="en-US" sz="2000" dirty="0" err="1">
                <a:solidFill>
                  <a:schemeClr val="tx1"/>
                </a:solidFill>
              </a:rPr>
              <a:t>antropogene</a:t>
            </a:r>
            <a:r>
              <a:rPr lang="en-US" sz="2000" dirty="0">
                <a:solidFill>
                  <a:schemeClr val="tx1"/>
                </a:solidFill>
              </a:rPr>
              <a:t> </a:t>
            </a:r>
            <a:r>
              <a:rPr lang="en-US" sz="2000" dirty="0" err="1">
                <a:solidFill>
                  <a:schemeClr val="tx1"/>
                </a:solidFill>
              </a:rPr>
              <a:t>klimatske</a:t>
            </a:r>
            <a:r>
              <a:rPr lang="en-US" sz="2000" dirty="0">
                <a:solidFill>
                  <a:schemeClr val="tx1"/>
                </a:solidFill>
              </a:rPr>
              <a:t>, </a:t>
            </a:r>
            <a:r>
              <a:rPr lang="en-US" sz="2000" dirty="0" err="1">
                <a:solidFill>
                  <a:schemeClr val="tx1"/>
                </a:solidFill>
              </a:rPr>
              <a:t>demografske</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tehnološke</a:t>
            </a:r>
            <a:r>
              <a:rPr lang="en-US" sz="2000" dirty="0">
                <a:solidFill>
                  <a:schemeClr val="tx1"/>
                </a:solidFill>
              </a:rPr>
              <a:t> </a:t>
            </a:r>
            <a:r>
              <a:rPr lang="en-US" sz="2000" dirty="0" err="1">
                <a:solidFill>
                  <a:schemeClr val="tx1"/>
                </a:solidFill>
              </a:rPr>
              <a:t>promene</a:t>
            </a:r>
            <a:r>
              <a:rPr lang="en-US" sz="2000" dirty="0">
                <a:solidFill>
                  <a:schemeClr val="tx1"/>
                </a:solidFill>
              </a:rPr>
              <a:t>.</a:t>
            </a:r>
          </a:p>
          <a:p>
            <a:pPr>
              <a:buClr>
                <a:srgbClr val="00B050"/>
              </a:buClr>
              <a:buFont typeface="Wingdings" panose="05000000000000000000" pitchFamily="2" charset="2"/>
              <a:buChar char="Ø"/>
            </a:pPr>
            <a:r>
              <a:rPr lang="en-US" sz="2000" dirty="0" err="1">
                <a:solidFill>
                  <a:schemeClr val="tx1"/>
                </a:solidFill>
              </a:rPr>
              <a:t>Glavni</a:t>
            </a:r>
            <a:r>
              <a:rPr lang="en-US" sz="2000" dirty="0">
                <a:solidFill>
                  <a:schemeClr val="tx1"/>
                </a:solidFill>
              </a:rPr>
              <a:t> </a:t>
            </a:r>
            <a:r>
              <a:rPr lang="en-US" sz="2000" dirty="0" err="1">
                <a:solidFill>
                  <a:schemeClr val="tx1"/>
                </a:solidFill>
              </a:rPr>
              <a:t>antropogeni</a:t>
            </a:r>
            <a:r>
              <a:rPr lang="en-US" sz="2000" dirty="0">
                <a:solidFill>
                  <a:schemeClr val="tx1"/>
                </a:solidFill>
              </a:rPr>
              <a:t> </a:t>
            </a:r>
            <a:r>
              <a:rPr lang="en-US" sz="2000" dirty="0" err="1">
                <a:solidFill>
                  <a:schemeClr val="tx1"/>
                </a:solidFill>
              </a:rPr>
              <a:t>klimatski</a:t>
            </a:r>
            <a:r>
              <a:rPr lang="en-US" sz="2000" dirty="0">
                <a:solidFill>
                  <a:schemeClr val="tx1"/>
                </a:solidFill>
              </a:rPr>
              <a:t> </a:t>
            </a:r>
            <a:r>
              <a:rPr lang="en-US" sz="2000" dirty="0" err="1">
                <a:solidFill>
                  <a:schemeClr val="tx1"/>
                </a:solidFill>
              </a:rPr>
              <a:t>hazardi</a:t>
            </a:r>
            <a:r>
              <a:rPr lang="en-US" sz="2000" dirty="0">
                <a:solidFill>
                  <a:schemeClr val="tx1"/>
                </a:solidFill>
              </a:rPr>
              <a:t> </a:t>
            </a:r>
            <a:r>
              <a:rPr lang="en-US" sz="2000" dirty="0" err="1">
                <a:solidFill>
                  <a:schemeClr val="tx1"/>
                </a:solidFill>
              </a:rPr>
              <a:t>za</a:t>
            </a:r>
            <a:r>
              <a:rPr lang="en-US" sz="2000" dirty="0">
                <a:solidFill>
                  <a:schemeClr val="tx1"/>
                </a:solidFill>
              </a:rPr>
              <a:t> </a:t>
            </a:r>
            <a:r>
              <a:rPr lang="en-US" sz="2000" dirty="0" err="1">
                <a:solidFill>
                  <a:schemeClr val="tx1"/>
                </a:solidFill>
              </a:rPr>
              <a:t>pogoršanje</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zagrevanje</a:t>
            </a:r>
            <a:r>
              <a:rPr lang="en-US" sz="2000" dirty="0">
                <a:solidFill>
                  <a:schemeClr val="tx1"/>
                </a:solidFill>
              </a:rPr>
              <a:t>, </a:t>
            </a:r>
            <a:r>
              <a:rPr lang="en-US" sz="2000" dirty="0" err="1">
                <a:solidFill>
                  <a:schemeClr val="tx1"/>
                </a:solidFill>
              </a:rPr>
              <a:t>padavine</a:t>
            </a:r>
            <a:r>
              <a:rPr lang="en-US" sz="2000" dirty="0">
                <a:solidFill>
                  <a:schemeClr val="tx1"/>
                </a:solidFill>
              </a:rPr>
              <a:t>, </a:t>
            </a:r>
            <a:r>
              <a:rPr lang="en-US" sz="2000" dirty="0" err="1">
                <a:solidFill>
                  <a:schemeClr val="tx1"/>
                </a:solidFill>
              </a:rPr>
              <a:t>poplave</a:t>
            </a:r>
            <a:r>
              <a:rPr lang="en-US" sz="2000" dirty="0">
                <a:solidFill>
                  <a:schemeClr val="tx1"/>
                </a:solidFill>
              </a:rPr>
              <a:t>, </a:t>
            </a:r>
            <a:r>
              <a:rPr lang="en-US" sz="2000" dirty="0" err="1">
                <a:solidFill>
                  <a:schemeClr val="tx1"/>
                </a:solidFill>
              </a:rPr>
              <a:t>suše</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oluje</a:t>
            </a:r>
            <a:r>
              <a:rPr lang="en-US" sz="2000" dirty="0">
                <a:solidFill>
                  <a:schemeClr val="tx1"/>
                </a:solidFill>
              </a:rPr>
              <a:t>.</a:t>
            </a:r>
          </a:p>
          <a:p>
            <a:pPr>
              <a:buClr>
                <a:srgbClr val="00B050"/>
              </a:buClr>
              <a:buFont typeface="Wingdings" panose="05000000000000000000" pitchFamily="2" charset="2"/>
              <a:buChar char="Ø"/>
            </a:pPr>
            <a:r>
              <a:rPr lang="en-US" sz="2000" dirty="0">
                <a:solidFill>
                  <a:schemeClr val="tx1"/>
                </a:solidFill>
              </a:rPr>
              <a:t>VBD </a:t>
            </a:r>
            <a:r>
              <a:rPr lang="en-US" sz="2000" dirty="0" err="1">
                <a:solidFill>
                  <a:schemeClr val="tx1"/>
                </a:solidFill>
              </a:rPr>
              <a:t>predstavljaju</a:t>
            </a:r>
            <a:r>
              <a:rPr lang="en-US" sz="2000" dirty="0">
                <a:solidFill>
                  <a:schemeClr val="tx1"/>
                </a:solidFill>
              </a:rPr>
              <a:t> </a:t>
            </a:r>
            <a:r>
              <a:rPr lang="en-US" sz="2000" dirty="0" err="1">
                <a:solidFill>
                  <a:schemeClr val="tx1"/>
                </a:solidFill>
              </a:rPr>
              <a:t>najveću</a:t>
            </a:r>
            <a:r>
              <a:rPr lang="en-US" sz="2000" dirty="0">
                <a:solidFill>
                  <a:schemeClr val="tx1"/>
                </a:solidFill>
              </a:rPr>
              <a:t> </a:t>
            </a:r>
            <a:r>
              <a:rPr lang="en-US" sz="2000" dirty="0" err="1">
                <a:solidFill>
                  <a:schemeClr val="tx1"/>
                </a:solidFill>
              </a:rPr>
              <a:t>pojedinačnu</a:t>
            </a:r>
            <a:r>
              <a:rPr lang="en-US" sz="2000" dirty="0">
                <a:solidFill>
                  <a:schemeClr val="tx1"/>
                </a:solidFill>
              </a:rPr>
              <a:t> </a:t>
            </a:r>
            <a:r>
              <a:rPr lang="en-US" sz="2000" dirty="0" err="1">
                <a:solidFill>
                  <a:schemeClr val="tx1"/>
                </a:solidFill>
              </a:rPr>
              <a:t>grupu</a:t>
            </a:r>
            <a:r>
              <a:rPr lang="en-US" sz="2000" dirty="0">
                <a:solidFill>
                  <a:schemeClr val="tx1"/>
                </a:solidFill>
              </a:rPr>
              <a:t> </a:t>
            </a:r>
            <a:r>
              <a:rPr lang="en-US" sz="2000" dirty="0" err="1">
                <a:solidFill>
                  <a:schemeClr val="tx1"/>
                </a:solidFill>
              </a:rPr>
              <a:t>otežanih</a:t>
            </a:r>
            <a:r>
              <a:rPr lang="en-US" sz="2000" dirty="0">
                <a:solidFill>
                  <a:schemeClr val="tx1"/>
                </a:solidFill>
              </a:rPr>
              <a:t> </a:t>
            </a:r>
            <a:r>
              <a:rPr lang="en-US" sz="2000" dirty="0" err="1">
                <a:solidFill>
                  <a:schemeClr val="tx1"/>
                </a:solidFill>
              </a:rPr>
              <a:t>bolesti</a:t>
            </a:r>
            <a:r>
              <a:rPr lang="en-US" sz="2000" dirty="0">
                <a:solidFill>
                  <a:schemeClr val="tx1"/>
                </a:solidFill>
              </a:rPr>
              <a:t>, a </a:t>
            </a:r>
            <a:r>
              <a:rPr lang="en-US" sz="2000" dirty="0" err="1">
                <a:solidFill>
                  <a:schemeClr val="tx1"/>
                </a:solidFill>
              </a:rPr>
              <a:t>virusi</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bakterije</a:t>
            </a:r>
            <a:r>
              <a:rPr lang="en-US" sz="2000" dirty="0">
                <a:solidFill>
                  <a:schemeClr val="tx1"/>
                </a:solidFill>
              </a:rPr>
              <a:t> </a:t>
            </a:r>
            <a:r>
              <a:rPr lang="en-US" sz="2000" dirty="0" err="1">
                <a:solidFill>
                  <a:schemeClr val="tx1"/>
                </a:solidFill>
              </a:rPr>
              <a:t>su</a:t>
            </a:r>
            <a:r>
              <a:rPr lang="en-US" sz="2000" dirty="0">
                <a:solidFill>
                  <a:schemeClr val="tx1"/>
                </a:solidFill>
              </a:rPr>
              <a:t> </a:t>
            </a:r>
            <a:r>
              <a:rPr lang="en-US" sz="2000" dirty="0" err="1">
                <a:solidFill>
                  <a:schemeClr val="tx1"/>
                </a:solidFill>
              </a:rPr>
              <a:t>najveće</a:t>
            </a:r>
            <a:r>
              <a:rPr lang="en-US" sz="2000" dirty="0">
                <a:solidFill>
                  <a:schemeClr val="tx1"/>
                </a:solidFill>
              </a:rPr>
              <a:t> </a:t>
            </a:r>
            <a:r>
              <a:rPr lang="en-US" sz="2000" dirty="0" err="1">
                <a:solidFill>
                  <a:schemeClr val="tx1"/>
                </a:solidFill>
              </a:rPr>
              <a:t>grupe</a:t>
            </a:r>
            <a:r>
              <a:rPr lang="en-US" sz="2000" dirty="0">
                <a:solidFill>
                  <a:schemeClr val="tx1"/>
                </a:solidFill>
              </a:rPr>
              <a:t> </a:t>
            </a:r>
            <a:r>
              <a:rPr lang="en-US" sz="2000" dirty="0" err="1">
                <a:solidFill>
                  <a:schemeClr val="tx1"/>
                </a:solidFill>
              </a:rPr>
              <a:t>patogena</a:t>
            </a:r>
            <a:r>
              <a:rPr lang="en-US" sz="2000" dirty="0">
                <a:solidFill>
                  <a:schemeClr val="tx1"/>
                </a:solidFill>
              </a:rPr>
              <a:t>. </a:t>
            </a:r>
          </a:p>
          <a:p>
            <a:pPr>
              <a:lnSpc>
                <a:spcPct val="130000"/>
              </a:lnSpc>
              <a:buClr>
                <a:srgbClr val="00B050"/>
              </a:buClr>
              <a:buFont typeface="Wingdings" panose="05000000000000000000" pitchFamily="2" charset="2"/>
              <a:buChar char="Ø"/>
            </a:pPr>
            <a:r>
              <a:rPr lang="en-US" sz="2000" dirty="0" err="1">
                <a:solidFill>
                  <a:schemeClr val="tx1"/>
                </a:solidFill>
              </a:rPr>
              <a:t>Za</a:t>
            </a:r>
            <a:r>
              <a:rPr lang="en-US" sz="2000" dirty="0">
                <a:solidFill>
                  <a:schemeClr val="tx1"/>
                </a:solidFill>
              </a:rPr>
              <a:t> 22 od 23 </a:t>
            </a:r>
            <a:r>
              <a:rPr lang="en-US" sz="2000" dirty="0" err="1">
                <a:solidFill>
                  <a:schemeClr val="tx1"/>
                </a:solidFill>
              </a:rPr>
              <a:t>glavna</a:t>
            </a:r>
            <a:r>
              <a:rPr lang="en-US" sz="2000" dirty="0">
                <a:solidFill>
                  <a:schemeClr val="tx1"/>
                </a:solidFill>
              </a:rPr>
              <a:t> </a:t>
            </a:r>
            <a:r>
              <a:rPr lang="en-US" sz="2000" dirty="0" err="1">
                <a:solidFill>
                  <a:schemeClr val="tx1"/>
                </a:solidFill>
              </a:rPr>
              <a:t>ispitana</a:t>
            </a:r>
            <a:r>
              <a:rPr lang="en-US" sz="2000" dirty="0">
                <a:solidFill>
                  <a:schemeClr val="tx1"/>
                </a:solidFill>
              </a:rPr>
              <a:t> VBD-a </a:t>
            </a:r>
            <a:r>
              <a:rPr lang="en-US" sz="2000" dirty="0" err="1">
                <a:solidFill>
                  <a:schemeClr val="tx1"/>
                </a:solidFill>
              </a:rPr>
              <a:t>pokazano</a:t>
            </a:r>
            <a:r>
              <a:rPr lang="en-US" sz="2000" dirty="0">
                <a:solidFill>
                  <a:schemeClr val="tx1"/>
                </a:solidFill>
              </a:rPr>
              <a:t> je </a:t>
            </a:r>
            <a:r>
              <a:rPr lang="en-US" sz="2000" dirty="0" err="1">
                <a:solidFill>
                  <a:schemeClr val="tx1"/>
                </a:solidFill>
              </a:rPr>
              <a:t>ili</a:t>
            </a:r>
            <a:r>
              <a:rPr lang="en-US" sz="2000" dirty="0">
                <a:solidFill>
                  <a:schemeClr val="tx1"/>
                </a:solidFill>
              </a:rPr>
              <a:t> se </a:t>
            </a:r>
            <a:r>
              <a:rPr lang="en-US" sz="2000" dirty="0" err="1">
                <a:solidFill>
                  <a:schemeClr val="tx1"/>
                </a:solidFill>
              </a:rPr>
              <a:t>predviđa</a:t>
            </a:r>
            <a:r>
              <a:rPr lang="en-US" sz="2000" dirty="0">
                <a:solidFill>
                  <a:schemeClr val="tx1"/>
                </a:solidFill>
              </a:rPr>
              <a:t> da </a:t>
            </a:r>
            <a:r>
              <a:rPr lang="en-US" sz="2000" dirty="0" err="1">
                <a:solidFill>
                  <a:schemeClr val="tx1"/>
                </a:solidFill>
              </a:rPr>
              <a:t>pokazuju</a:t>
            </a:r>
            <a:r>
              <a:rPr lang="en-US" sz="2000" dirty="0">
                <a:solidFill>
                  <a:schemeClr val="tx1"/>
                </a:solidFill>
              </a:rPr>
              <a:t> </a:t>
            </a:r>
            <a:r>
              <a:rPr lang="en-US" sz="2000" dirty="0" err="1">
                <a:solidFill>
                  <a:schemeClr val="tx1"/>
                </a:solidFill>
              </a:rPr>
              <a:t>promene</a:t>
            </a:r>
            <a:r>
              <a:rPr lang="en-US" sz="2000" dirty="0">
                <a:solidFill>
                  <a:schemeClr val="tx1"/>
                </a:solidFill>
              </a:rPr>
              <a:t> u </a:t>
            </a:r>
            <a:r>
              <a:rPr lang="en-US" sz="2000" dirty="0" err="1">
                <a:solidFill>
                  <a:schemeClr val="tx1"/>
                </a:solidFill>
              </a:rPr>
              <a:t>geografskom</a:t>
            </a:r>
            <a:r>
              <a:rPr lang="en-US" sz="2000" dirty="0">
                <a:solidFill>
                  <a:schemeClr val="tx1"/>
                </a:solidFill>
              </a:rPr>
              <a:t> </a:t>
            </a:r>
            <a:r>
              <a:rPr lang="en-US" sz="2000" dirty="0" err="1">
                <a:solidFill>
                  <a:schemeClr val="tx1"/>
                </a:solidFill>
              </a:rPr>
              <a:t>opsegu</a:t>
            </a:r>
            <a:r>
              <a:rPr lang="en-US" sz="2000" dirty="0">
                <a:solidFill>
                  <a:schemeClr val="tx1"/>
                </a:solidFill>
              </a:rPr>
              <a:t>, </a:t>
            </a:r>
            <a:r>
              <a:rPr lang="en-US" sz="2000" dirty="0" err="1">
                <a:solidFill>
                  <a:schemeClr val="tx1"/>
                </a:solidFill>
              </a:rPr>
              <a:t>pojavi</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i</a:t>
            </a:r>
            <a:r>
              <a:rPr lang="en-US" sz="2000" dirty="0">
                <a:solidFill>
                  <a:schemeClr val="tx1"/>
                </a:solidFill>
              </a:rPr>
              <a:t>/</a:t>
            </a:r>
            <a:r>
              <a:rPr lang="en-US" sz="2000" dirty="0" err="1">
                <a:solidFill>
                  <a:schemeClr val="tx1"/>
                </a:solidFill>
              </a:rPr>
              <a:t>ili</a:t>
            </a:r>
            <a:r>
              <a:rPr lang="en-US" sz="2000" dirty="0">
                <a:solidFill>
                  <a:schemeClr val="tx1"/>
                </a:solidFill>
              </a:rPr>
              <a:t> </a:t>
            </a:r>
            <a:r>
              <a:rPr lang="en-US" sz="2000" dirty="0" err="1">
                <a:solidFill>
                  <a:schemeClr val="tx1"/>
                </a:solidFill>
              </a:rPr>
              <a:t>učestalosti</a:t>
            </a:r>
            <a:r>
              <a:rPr lang="en-US" sz="2000" dirty="0">
                <a:solidFill>
                  <a:schemeClr val="tx1"/>
                </a:solidFill>
              </a:rPr>
              <a:t>/</a:t>
            </a:r>
            <a:r>
              <a:rPr lang="en-US" sz="2000" dirty="0" err="1">
                <a:solidFill>
                  <a:schemeClr val="tx1"/>
                </a:solidFill>
              </a:rPr>
              <a:t>sezonskom</a:t>
            </a:r>
            <a:r>
              <a:rPr lang="en-US" sz="2000" dirty="0">
                <a:solidFill>
                  <a:schemeClr val="tx1"/>
                </a:solidFill>
              </a:rPr>
              <a:t> </a:t>
            </a:r>
            <a:r>
              <a:rPr lang="en-US" sz="2000" dirty="0" err="1">
                <a:solidFill>
                  <a:schemeClr val="tx1"/>
                </a:solidFill>
              </a:rPr>
              <a:t>trajanju</a:t>
            </a:r>
            <a:r>
              <a:rPr lang="en-US" sz="2000" dirty="0">
                <a:solidFill>
                  <a:schemeClr val="tx1"/>
                </a:solidFill>
              </a:rPr>
              <a:t> </a:t>
            </a:r>
            <a:r>
              <a:rPr lang="en-US" sz="2000" dirty="0" err="1">
                <a:solidFill>
                  <a:schemeClr val="tx1"/>
                </a:solidFill>
              </a:rPr>
              <a:t>usled</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a:t>
            </a:r>
          </a:p>
          <a:p>
            <a:pPr>
              <a:lnSpc>
                <a:spcPct val="130000"/>
              </a:lnSpc>
              <a:buClr>
                <a:srgbClr val="00B050"/>
              </a:buClr>
              <a:buFont typeface="Wingdings" panose="05000000000000000000" pitchFamily="2" charset="2"/>
              <a:buChar char="Ø"/>
            </a:pPr>
            <a:r>
              <a:rPr lang="en-US" sz="2000" dirty="0">
                <a:solidFill>
                  <a:schemeClr val="tx1"/>
                </a:solidFill>
              </a:rPr>
              <a:t>Od </a:t>
            </a:r>
            <a:r>
              <a:rPr lang="en-US" sz="2000" dirty="0" err="1">
                <a:solidFill>
                  <a:schemeClr val="tx1"/>
                </a:solidFill>
              </a:rPr>
              <a:t>vektora</a:t>
            </a:r>
            <a:r>
              <a:rPr lang="en-US" sz="2000" dirty="0">
                <a:solidFill>
                  <a:schemeClr val="tx1"/>
                </a:solidFill>
              </a:rPr>
              <a:t> VBD </a:t>
            </a:r>
            <a:r>
              <a:rPr lang="en-US" sz="2000" dirty="0" err="1">
                <a:solidFill>
                  <a:schemeClr val="tx1"/>
                </a:solidFill>
              </a:rPr>
              <a:t>koji</a:t>
            </a:r>
            <a:r>
              <a:rPr lang="en-US" sz="2000" dirty="0">
                <a:solidFill>
                  <a:schemeClr val="tx1"/>
                </a:solidFill>
              </a:rPr>
              <a:t> </a:t>
            </a:r>
            <a:r>
              <a:rPr lang="en-US" sz="2000" dirty="0" err="1">
                <a:solidFill>
                  <a:schemeClr val="tx1"/>
                </a:solidFill>
              </a:rPr>
              <a:t>su</a:t>
            </a:r>
            <a:r>
              <a:rPr lang="en-US" sz="2000" dirty="0">
                <a:solidFill>
                  <a:schemeClr val="tx1"/>
                </a:solidFill>
              </a:rPr>
              <a:t> </a:t>
            </a:r>
            <a:r>
              <a:rPr lang="en-US" sz="2000" dirty="0" err="1">
                <a:solidFill>
                  <a:schemeClr val="tx1"/>
                </a:solidFill>
              </a:rPr>
              <a:t>pogoršani</a:t>
            </a:r>
            <a:r>
              <a:rPr lang="en-US" sz="2000" dirty="0">
                <a:solidFill>
                  <a:schemeClr val="tx1"/>
                </a:solidFill>
              </a:rPr>
              <a:t> </a:t>
            </a:r>
            <a:r>
              <a:rPr lang="en-US" sz="2000" dirty="0" err="1">
                <a:solidFill>
                  <a:schemeClr val="tx1"/>
                </a:solidFill>
              </a:rPr>
              <a:t>klimatskim</a:t>
            </a:r>
            <a:r>
              <a:rPr lang="en-US" sz="2000" dirty="0">
                <a:solidFill>
                  <a:schemeClr val="tx1"/>
                </a:solidFill>
              </a:rPr>
              <a:t> </a:t>
            </a:r>
            <a:r>
              <a:rPr lang="en-US" sz="2000" dirty="0" err="1">
                <a:solidFill>
                  <a:schemeClr val="tx1"/>
                </a:solidFill>
              </a:rPr>
              <a:t>promenama</a:t>
            </a:r>
            <a:r>
              <a:rPr lang="en-US" sz="2000" dirty="0">
                <a:solidFill>
                  <a:schemeClr val="tx1"/>
                </a:solidFill>
              </a:rPr>
              <a:t>, </a:t>
            </a:r>
            <a:r>
              <a:rPr lang="en-US" sz="2000" dirty="0" err="1">
                <a:solidFill>
                  <a:schemeClr val="tx1"/>
                </a:solidFill>
              </a:rPr>
              <a:t>komarci</a:t>
            </a:r>
            <a:r>
              <a:rPr lang="en-US" sz="2000" dirty="0">
                <a:solidFill>
                  <a:schemeClr val="tx1"/>
                </a:solidFill>
              </a:rPr>
              <a:t> </a:t>
            </a:r>
            <a:r>
              <a:rPr lang="en-US" sz="2000" dirty="0" err="1">
                <a:solidFill>
                  <a:schemeClr val="tx1"/>
                </a:solidFill>
              </a:rPr>
              <a:t>predstavljaju</a:t>
            </a:r>
            <a:r>
              <a:rPr lang="en-US" sz="2000" dirty="0">
                <a:solidFill>
                  <a:schemeClr val="tx1"/>
                </a:solidFill>
              </a:rPr>
              <a:t> </a:t>
            </a:r>
            <a:r>
              <a:rPr lang="en-US" sz="2000" dirty="0" err="1">
                <a:solidFill>
                  <a:schemeClr val="tx1"/>
                </a:solidFill>
              </a:rPr>
              <a:t>najveći</a:t>
            </a:r>
            <a:r>
              <a:rPr lang="en-US" sz="2000" dirty="0">
                <a:solidFill>
                  <a:schemeClr val="tx1"/>
                </a:solidFill>
              </a:rPr>
              <a:t> tip (39%), </a:t>
            </a:r>
            <a:r>
              <a:rPr lang="en-US" sz="2000" dirty="0" err="1">
                <a:solidFill>
                  <a:schemeClr val="tx1"/>
                </a:solidFill>
              </a:rPr>
              <a:t>zatim</a:t>
            </a:r>
            <a:r>
              <a:rPr lang="en-US" sz="2000" dirty="0">
                <a:solidFill>
                  <a:schemeClr val="tx1"/>
                </a:solidFill>
              </a:rPr>
              <a:t> </a:t>
            </a:r>
            <a:r>
              <a:rPr lang="en-US" sz="2000" dirty="0" err="1">
                <a:solidFill>
                  <a:schemeClr val="tx1"/>
                </a:solidFill>
              </a:rPr>
              <a:t>krpelji</a:t>
            </a:r>
            <a:r>
              <a:rPr lang="en-US" sz="2000" dirty="0">
                <a:solidFill>
                  <a:schemeClr val="tx1"/>
                </a:solidFill>
              </a:rPr>
              <a:t> (22%), </a:t>
            </a:r>
            <a:r>
              <a:rPr lang="en-US" sz="2000" dirty="0" err="1">
                <a:solidFill>
                  <a:schemeClr val="tx1"/>
                </a:solidFill>
              </a:rPr>
              <a:t>buve</a:t>
            </a:r>
            <a:r>
              <a:rPr lang="en-US" sz="2000" dirty="0">
                <a:solidFill>
                  <a:schemeClr val="tx1"/>
                </a:solidFill>
              </a:rPr>
              <a:t> (13%), </a:t>
            </a:r>
            <a:r>
              <a:rPr lang="en-US" sz="2000" dirty="0" err="1">
                <a:solidFill>
                  <a:schemeClr val="tx1"/>
                </a:solidFill>
              </a:rPr>
              <a:t>puževi</a:t>
            </a:r>
            <a:r>
              <a:rPr lang="en-US" sz="2000" dirty="0">
                <a:solidFill>
                  <a:schemeClr val="tx1"/>
                </a:solidFill>
              </a:rPr>
              <a:t> (9%) </a:t>
            </a:r>
            <a:r>
              <a:rPr lang="en-US" sz="2000" dirty="0" err="1">
                <a:solidFill>
                  <a:schemeClr val="tx1"/>
                </a:solidFill>
              </a:rPr>
              <a:t>i</a:t>
            </a:r>
            <a:r>
              <a:rPr lang="en-US" sz="2000" dirty="0">
                <a:solidFill>
                  <a:schemeClr val="tx1"/>
                </a:solidFill>
              </a:rPr>
              <a:t> </a:t>
            </a:r>
            <a:r>
              <a:rPr lang="en-US" sz="2000" dirty="0" err="1">
                <a:solidFill>
                  <a:schemeClr val="tx1"/>
                </a:solidFill>
              </a:rPr>
              <a:t>peščane</a:t>
            </a:r>
            <a:r>
              <a:rPr lang="en-US" sz="2000" dirty="0">
                <a:solidFill>
                  <a:schemeClr val="tx1"/>
                </a:solidFill>
              </a:rPr>
              <a:t> </a:t>
            </a:r>
            <a:r>
              <a:rPr lang="en-US" sz="2000" dirty="0" err="1">
                <a:solidFill>
                  <a:schemeClr val="tx1"/>
                </a:solidFill>
              </a:rPr>
              <a:t>mušice</a:t>
            </a:r>
            <a:r>
              <a:rPr lang="en-US" sz="2000" dirty="0">
                <a:solidFill>
                  <a:schemeClr val="tx1"/>
                </a:solidFill>
              </a:rPr>
              <a:t> (9%).</a:t>
            </a:r>
          </a:p>
          <a:p>
            <a:pPr>
              <a:buClr>
                <a:srgbClr val="00B050"/>
              </a:buClr>
              <a:buFont typeface="Wingdings" panose="05000000000000000000" pitchFamily="2" charset="2"/>
              <a:buChar char="Ø"/>
            </a:pPr>
            <a:r>
              <a:rPr lang="en-US" sz="2000" dirty="0" err="1">
                <a:solidFill>
                  <a:schemeClr val="tx1"/>
                </a:solidFill>
              </a:rPr>
              <a:t>Za</a:t>
            </a:r>
            <a:r>
              <a:rPr lang="en-US" sz="2000" dirty="0">
                <a:solidFill>
                  <a:schemeClr val="tx1"/>
                </a:solidFill>
              </a:rPr>
              <a:t> 18 od 23 VBD-a (78%) </a:t>
            </a:r>
            <a:r>
              <a:rPr lang="en-US" sz="2000" dirty="0" err="1">
                <a:solidFill>
                  <a:schemeClr val="tx1"/>
                </a:solidFill>
              </a:rPr>
              <a:t>koji</a:t>
            </a:r>
            <a:r>
              <a:rPr lang="en-US" sz="2000" dirty="0">
                <a:solidFill>
                  <a:schemeClr val="tx1"/>
                </a:solidFill>
              </a:rPr>
              <a:t> se </a:t>
            </a:r>
            <a:r>
              <a:rPr lang="en-US" sz="2000" dirty="0" err="1">
                <a:solidFill>
                  <a:schemeClr val="tx1"/>
                </a:solidFill>
              </a:rPr>
              <a:t>ovde</a:t>
            </a:r>
            <a:r>
              <a:rPr lang="en-US" sz="2000" dirty="0">
                <a:solidFill>
                  <a:schemeClr val="tx1"/>
                </a:solidFill>
              </a:rPr>
              <a:t> </a:t>
            </a:r>
            <a:r>
              <a:rPr lang="en-US" sz="2000" dirty="0" err="1">
                <a:solidFill>
                  <a:schemeClr val="tx1"/>
                </a:solidFill>
              </a:rPr>
              <a:t>razmatraju</a:t>
            </a:r>
            <a:r>
              <a:rPr lang="en-US" sz="2000" dirty="0">
                <a:solidFill>
                  <a:schemeClr val="tx1"/>
                </a:solidFill>
              </a:rPr>
              <a:t> </a:t>
            </a:r>
            <a:r>
              <a:rPr lang="en-US" sz="2000" dirty="0" err="1">
                <a:solidFill>
                  <a:schemeClr val="tx1"/>
                </a:solidFill>
              </a:rPr>
              <a:t>pokazalo</a:t>
            </a:r>
            <a:r>
              <a:rPr lang="en-US" sz="2000" dirty="0">
                <a:solidFill>
                  <a:schemeClr val="tx1"/>
                </a:solidFill>
              </a:rPr>
              <a:t> se </a:t>
            </a:r>
            <a:r>
              <a:rPr lang="en-US" sz="2000" dirty="0" err="1">
                <a:solidFill>
                  <a:schemeClr val="tx1"/>
                </a:solidFill>
              </a:rPr>
              <a:t>ili</a:t>
            </a:r>
            <a:r>
              <a:rPr lang="en-US" sz="2000" dirty="0">
                <a:solidFill>
                  <a:schemeClr val="tx1"/>
                </a:solidFill>
              </a:rPr>
              <a:t> se </a:t>
            </a:r>
            <a:r>
              <a:rPr lang="en-US" sz="2000" dirty="0" err="1">
                <a:solidFill>
                  <a:schemeClr val="tx1"/>
                </a:solidFill>
              </a:rPr>
              <a:t>predviđa</a:t>
            </a:r>
            <a:r>
              <a:rPr lang="en-US" sz="2000" dirty="0">
                <a:solidFill>
                  <a:schemeClr val="tx1"/>
                </a:solidFill>
              </a:rPr>
              <a:t> da </a:t>
            </a:r>
            <a:r>
              <a:rPr lang="en-US" sz="2000" dirty="0" err="1">
                <a:solidFill>
                  <a:schemeClr val="tx1"/>
                </a:solidFill>
              </a:rPr>
              <a:t>utiču</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područja</a:t>
            </a:r>
            <a:r>
              <a:rPr lang="en-US" sz="2000" dirty="0">
                <a:solidFill>
                  <a:schemeClr val="tx1"/>
                </a:solidFill>
              </a:rPr>
              <a:t> </a:t>
            </a:r>
            <a:r>
              <a:rPr lang="en-US" sz="2000" dirty="0" err="1">
                <a:solidFill>
                  <a:schemeClr val="tx1"/>
                </a:solidFill>
              </a:rPr>
              <a:t>Evrope</a:t>
            </a:r>
            <a:r>
              <a:rPr lang="en-US" sz="2000" dirty="0">
                <a:solidFill>
                  <a:schemeClr val="tx1"/>
                </a:solidFill>
              </a:rPr>
              <a:t>.</a:t>
            </a:r>
          </a:p>
          <a:p>
            <a:pPr>
              <a:lnSpc>
                <a:spcPct val="130000"/>
              </a:lnSpc>
              <a:spcAft>
                <a:spcPts val="0"/>
              </a:spcAft>
              <a:buClr>
                <a:srgbClr val="00B050"/>
              </a:buClr>
              <a:buFont typeface="Wingdings" panose="05000000000000000000" pitchFamily="2" charset="2"/>
              <a:buChar char="Ø"/>
            </a:pPr>
            <a:r>
              <a:rPr lang="en-US" sz="2000" dirty="0" err="1">
                <a:solidFill>
                  <a:schemeClr val="tx1"/>
                </a:solidFill>
              </a:rPr>
              <a:t>Prevencija</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ublažavanje</a:t>
            </a:r>
            <a:r>
              <a:rPr lang="en-US" sz="2000" dirty="0">
                <a:solidFill>
                  <a:schemeClr val="tx1"/>
                </a:solidFill>
              </a:rPr>
              <a:t> VBD-a </a:t>
            </a:r>
            <a:r>
              <a:rPr lang="en-US" sz="2000" dirty="0" err="1">
                <a:solidFill>
                  <a:schemeClr val="tx1"/>
                </a:solidFill>
              </a:rPr>
              <a:t>izazvanih</a:t>
            </a:r>
            <a:r>
              <a:rPr lang="en-US" sz="2000" dirty="0">
                <a:solidFill>
                  <a:schemeClr val="tx1"/>
                </a:solidFill>
              </a:rPr>
              <a:t> </a:t>
            </a:r>
            <a:r>
              <a:rPr lang="en-US" sz="2000" dirty="0" err="1">
                <a:solidFill>
                  <a:schemeClr val="tx1"/>
                </a:solidFill>
              </a:rPr>
              <a:t>klimatskim</a:t>
            </a:r>
            <a:r>
              <a:rPr lang="en-US" sz="2000" dirty="0">
                <a:solidFill>
                  <a:schemeClr val="tx1"/>
                </a:solidFill>
              </a:rPr>
              <a:t> </a:t>
            </a:r>
            <a:r>
              <a:rPr lang="en-US" sz="2000" dirty="0" err="1">
                <a:solidFill>
                  <a:schemeClr val="tx1"/>
                </a:solidFill>
              </a:rPr>
              <a:t>promenama</a:t>
            </a:r>
            <a:r>
              <a:rPr lang="en-US" sz="2000" dirty="0">
                <a:solidFill>
                  <a:schemeClr val="tx1"/>
                </a:solidFill>
              </a:rPr>
              <a:t> se </a:t>
            </a:r>
            <a:r>
              <a:rPr lang="en-US" sz="2000" dirty="0" err="1">
                <a:solidFill>
                  <a:schemeClr val="tx1"/>
                </a:solidFill>
              </a:rPr>
              <a:t>vrti</a:t>
            </a:r>
            <a:r>
              <a:rPr lang="en-US" sz="2000" dirty="0">
                <a:solidFill>
                  <a:schemeClr val="tx1"/>
                </a:solidFill>
              </a:rPr>
              <a:t> </a:t>
            </a:r>
            <a:r>
              <a:rPr lang="en-US" sz="2000" dirty="0" err="1">
                <a:solidFill>
                  <a:schemeClr val="tx1"/>
                </a:solidFill>
              </a:rPr>
              <a:t>oko</a:t>
            </a:r>
            <a:r>
              <a:rPr lang="en-US" sz="2000" dirty="0">
                <a:solidFill>
                  <a:schemeClr val="tx1"/>
                </a:solidFill>
              </a:rPr>
              <a:t> </a:t>
            </a:r>
            <a:r>
              <a:rPr lang="en-US" sz="2000" dirty="0" err="1">
                <a:solidFill>
                  <a:schemeClr val="tx1"/>
                </a:solidFill>
              </a:rPr>
              <a:t>ekoloških</a:t>
            </a:r>
            <a:r>
              <a:rPr lang="en-US" sz="2000" dirty="0">
                <a:solidFill>
                  <a:schemeClr val="tx1"/>
                </a:solidFill>
              </a:rPr>
              <a:t>, </a:t>
            </a:r>
            <a:r>
              <a:rPr lang="en-US" sz="2000" dirty="0" err="1">
                <a:solidFill>
                  <a:schemeClr val="tx1"/>
                </a:solidFill>
              </a:rPr>
              <a:t>društvenih</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tehnoloških</a:t>
            </a:r>
            <a:r>
              <a:rPr lang="en-US" sz="2000" dirty="0">
                <a:solidFill>
                  <a:schemeClr val="tx1"/>
                </a:solidFill>
              </a:rPr>
              <a:t> </a:t>
            </a:r>
            <a:r>
              <a:rPr lang="en-US" sz="2000" dirty="0" err="1">
                <a:solidFill>
                  <a:schemeClr val="tx1"/>
                </a:solidFill>
              </a:rPr>
              <a:t>metoda</a:t>
            </a:r>
            <a:r>
              <a:rPr lang="en-US" sz="2000" dirty="0">
                <a:solidFill>
                  <a:schemeClr val="tx1"/>
                </a:solidFill>
              </a:rPr>
              <a:t> </a:t>
            </a:r>
            <a:r>
              <a:rPr lang="en-US" sz="2000" dirty="0" err="1">
                <a:solidFill>
                  <a:schemeClr val="tx1"/>
                </a:solidFill>
              </a:rPr>
              <a:t>kontrole</a:t>
            </a:r>
            <a:r>
              <a:rPr lang="en-US" sz="2000" dirty="0">
                <a:solidFill>
                  <a:schemeClr val="tx1"/>
                </a:solidFill>
              </a:rPr>
              <a:t>, </a:t>
            </a:r>
            <a:r>
              <a:rPr lang="en-US" sz="2000" dirty="0" err="1">
                <a:solidFill>
                  <a:schemeClr val="tx1"/>
                </a:solidFill>
              </a:rPr>
              <a:t>uključujući</a:t>
            </a:r>
            <a:r>
              <a:rPr lang="en-US" sz="2000" dirty="0">
                <a:solidFill>
                  <a:schemeClr val="tx1"/>
                </a:solidFill>
              </a:rPr>
              <a:t>:</a:t>
            </a:r>
          </a:p>
          <a:p>
            <a:pPr marL="715963" lvl="1" indent="-258763">
              <a:buClr>
                <a:srgbClr val="FF0000"/>
              </a:buClr>
              <a:buFont typeface="+mj-lt"/>
              <a:buAutoNum type="arabicPeriod"/>
            </a:pPr>
            <a:r>
              <a:rPr lang="en-US" sz="2000" dirty="0" err="1">
                <a:solidFill>
                  <a:schemeClr val="tx1"/>
                </a:solidFill>
              </a:rPr>
              <a:t>Poboljšan</a:t>
            </a:r>
            <a:r>
              <a:rPr lang="en-US" sz="2000" dirty="0">
                <a:solidFill>
                  <a:schemeClr val="tx1"/>
                </a:solidFill>
              </a:rPr>
              <a:t> VBD </a:t>
            </a:r>
            <a:r>
              <a:rPr lang="en-US" sz="2000" dirty="0" err="1">
                <a:solidFill>
                  <a:schemeClr val="tx1"/>
                </a:solidFill>
              </a:rPr>
              <a:t>nadzor</a:t>
            </a:r>
            <a:r>
              <a:rPr lang="en-US" sz="2000" dirty="0">
                <a:solidFill>
                  <a:schemeClr val="tx1"/>
                </a:solidFill>
              </a:rPr>
              <a:t> </a:t>
            </a:r>
            <a:r>
              <a:rPr lang="en-US" sz="2000" dirty="0" err="1">
                <a:solidFill>
                  <a:schemeClr val="tx1"/>
                </a:solidFill>
              </a:rPr>
              <a:t>nad</a:t>
            </a:r>
            <a:r>
              <a:rPr lang="en-US" sz="2000" dirty="0">
                <a:solidFill>
                  <a:schemeClr val="tx1"/>
                </a:solidFill>
              </a:rPr>
              <a:t> </a:t>
            </a:r>
            <a:r>
              <a:rPr lang="en-US" sz="2000" dirty="0" err="1">
                <a:solidFill>
                  <a:schemeClr val="tx1"/>
                </a:solidFill>
              </a:rPr>
              <a:t>ljudskim</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domaćim</a:t>
            </a:r>
            <a:r>
              <a:rPr lang="en-US" sz="2000" dirty="0">
                <a:solidFill>
                  <a:schemeClr val="tx1"/>
                </a:solidFill>
              </a:rPr>
              <a:t> </a:t>
            </a:r>
            <a:r>
              <a:rPr lang="en-US" sz="2000" dirty="0" err="1">
                <a:solidFill>
                  <a:schemeClr val="tx1"/>
                </a:solidFill>
              </a:rPr>
              <a:t>životinjskim</a:t>
            </a:r>
            <a:r>
              <a:rPr lang="en-US" sz="2000" dirty="0">
                <a:solidFill>
                  <a:schemeClr val="tx1"/>
                </a:solidFill>
              </a:rPr>
              <a:t> </a:t>
            </a:r>
            <a:r>
              <a:rPr lang="en-US" sz="2000" dirty="0" err="1">
                <a:solidFill>
                  <a:schemeClr val="tx1"/>
                </a:solidFill>
              </a:rPr>
              <a:t>rezervoarima</a:t>
            </a:r>
            <a:r>
              <a:rPr lang="en-US" sz="2000" dirty="0">
                <a:solidFill>
                  <a:schemeClr val="tx1"/>
                </a:solidFill>
              </a:rPr>
              <a:t> </a:t>
            </a:r>
            <a:r>
              <a:rPr lang="en-US" sz="2000" dirty="0" err="1">
                <a:solidFill>
                  <a:schemeClr val="tx1"/>
                </a:solidFill>
              </a:rPr>
              <a:t>populacija</a:t>
            </a:r>
            <a:r>
              <a:rPr lang="en-US" sz="2000" dirty="0">
                <a:solidFill>
                  <a:schemeClr val="tx1"/>
                </a:solidFill>
              </a:rPr>
              <a:t> </a:t>
            </a:r>
            <a:r>
              <a:rPr lang="en-US" sz="2000" dirty="0" err="1">
                <a:solidFill>
                  <a:schemeClr val="tx1"/>
                </a:solidFill>
              </a:rPr>
              <a:t>domaćina</a:t>
            </a:r>
            <a:r>
              <a:rPr lang="en-US" sz="2000" dirty="0">
                <a:solidFill>
                  <a:schemeClr val="tx1"/>
                </a:solidFill>
              </a:rPr>
              <a:t>.</a:t>
            </a:r>
          </a:p>
          <a:p>
            <a:pPr marL="715963" lvl="1" indent="-258763">
              <a:buClr>
                <a:srgbClr val="FF0000"/>
              </a:buClr>
              <a:buFont typeface="+mj-lt"/>
              <a:buAutoNum type="arabicPeriod"/>
            </a:pPr>
            <a:r>
              <a:rPr lang="en-US" sz="2000" dirty="0" err="1">
                <a:solidFill>
                  <a:schemeClr val="tx1"/>
                </a:solidFill>
              </a:rPr>
              <a:t>Povećana</a:t>
            </a:r>
            <a:r>
              <a:rPr lang="en-US" sz="2000" dirty="0">
                <a:solidFill>
                  <a:schemeClr val="tx1"/>
                </a:solidFill>
              </a:rPr>
              <a:t> </a:t>
            </a:r>
            <a:r>
              <a:rPr lang="en-US" sz="2000" dirty="0" err="1">
                <a:solidFill>
                  <a:schemeClr val="tx1"/>
                </a:solidFill>
              </a:rPr>
              <a:t>svest</a:t>
            </a:r>
            <a:r>
              <a:rPr lang="en-US" sz="2000" dirty="0">
                <a:solidFill>
                  <a:schemeClr val="tx1"/>
                </a:solidFill>
              </a:rPr>
              <a:t> </a:t>
            </a:r>
            <a:r>
              <a:rPr lang="en-US" sz="2000" dirty="0" err="1">
                <a:solidFill>
                  <a:schemeClr val="tx1"/>
                </a:solidFill>
              </a:rPr>
              <a:t>javnosti</a:t>
            </a:r>
            <a:r>
              <a:rPr lang="en-US" sz="2000" dirty="0">
                <a:solidFill>
                  <a:schemeClr val="tx1"/>
                </a:solidFill>
              </a:rPr>
              <a:t> o VBD </a:t>
            </a:r>
            <a:r>
              <a:rPr lang="en-US" sz="2000" dirty="0" err="1">
                <a:solidFill>
                  <a:schemeClr val="tx1"/>
                </a:solidFill>
              </a:rPr>
              <a:t>pretnjama</a:t>
            </a:r>
            <a:r>
              <a:rPr lang="en-US" sz="2000" dirty="0">
                <a:solidFill>
                  <a:schemeClr val="tx1"/>
                </a:solidFill>
              </a:rPr>
              <a:t>.</a:t>
            </a:r>
          </a:p>
          <a:p>
            <a:pPr marL="715963" lvl="1" indent="-258763">
              <a:buClr>
                <a:srgbClr val="FF0000"/>
              </a:buClr>
              <a:buFont typeface="+mj-lt"/>
              <a:buAutoNum type="arabicPeriod"/>
            </a:pPr>
            <a:r>
              <a:rPr lang="en-US" sz="2000" dirty="0" err="1">
                <a:solidFill>
                  <a:schemeClr val="tx1"/>
                </a:solidFill>
              </a:rPr>
              <a:t>Razvoj</a:t>
            </a:r>
            <a:r>
              <a:rPr lang="en-US" sz="2000" dirty="0">
                <a:solidFill>
                  <a:schemeClr val="tx1"/>
                </a:solidFill>
              </a:rPr>
              <a:t> </a:t>
            </a:r>
            <a:r>
              <a:rPr lang="en-US" sz="2000" dirty="0" err="1">
                <a:solidFill>
                  <a:schemeClr val="tx1"/>
                </a:solidFill>
              </a:rPr>
              <a:t>efikasnih</a:t>
            </a:r>
            <a:r>
              <a:rPr lang="en-US" sz="2000" dirty="0">
                <a:solidFill>
                  <a:schemeClr val="tx1"/>
                </a:solidFill>
              </a:rPr>
              <a:t> VBD </a:t>
            </a:r>
            <a:r>
              <a:rPr lang="en-US" sz="2000" dirty="0" err="1">
                <a:solidFill>
                  <a:schemeClr val="tx1"/>
                </a:solidFill>
              </a:rPr>
              <a:t>vakcina</a:t>
            </a:r>
            <a:r>
              <a:rPr lang="en-US" sz="2000" dirty="0">
                <a:solidFill>
                  <a:schemeClr val="tx1"/>
                </a:solidFill>
              </a:rPr>
              <a:t>.</a:t>
            </a:r>
          </a:p>
        </p:txBody>
      </p:sp>
    </p:spTree>
    <p:extLst>
      <p:ext uri="{BB962C8B-B14F-4D97-AF65-F5344CB8AC3E}">
        <p14:creationId xmlns:p14="http://schemas.microsoft.com/office/powerpoint/2010/main" val="16115288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sz="2800" dirty="0" err="1" smtClean="0">
                <a:solidFill>
                  <a:schemeClr val="tx1"/>
                </a:solidFill>
              </a:rPr>
              <a:t>Testirajte</a:t>
            </a:r>
            <a:r>
              <a:rPr lang="en-US" sz="2800" dirty="0" smtClean="0">
                <a:solidFill>
                  <a:schemeClr val="tx1"/>
                </a:solidFill>
              </a:rPr>
              <a:t> </a:t>
            </a:r>
            <a:r>
              <a:rPr lang="en-US" sz="2800" dirty="0" err="1">
                <a:solidFill>
                  <a:schemeClr val="tx1"/>
                </a:solidFill>
              </a:rPr>
              <a:t>svoje</a:t>
            </a:r>
            <a:r>
              <a:rPr lang="en-US" sz="2800" dirty="0">
                <a:solidFill>
                  <a:schemeClr val="tx1"/>
                </a:solidFill>
              </a:rPr>
              <a:t> </a:t>
            </a:r>
            <a:r>
              <a:rPr lang="en-US" sz="2800" dirty="0" err="1">
                <a:solidFill>
                  <a:schemeClr val="tx1"/>
                </a:solidFill>
              </a:rPr>
              <a:t>znanje</a:t>
            </a:r>
            <a:r>
              <a:rPr lang="en-US" sz="2800" dirty="0">
                <a:solidFill>
                  <a:schemeClr val="tx1"/>
                </a:solidFill>
              </a:rPr>
              <a:t> </a:t>
            </a:r>
            <a:endParaRPr lang="hu-HU" sz="2800" dirty="0">
              <a:solidFill>
                <a:schemeClr val="tx1"/>
              </a:solidFill>
            </a:endParaRPr>
          </a:p>
        </p:txBody>
      </p:sp>
      <p:sp>
        <p:nvSpPr>
          <p:cNvPr id="3" name="Tartalom helye 2"/>
          <p:cNvSpPr>
            <a:spLocks noGrp="1"/>
          </p:cNvSpPr>
          <p:nvPr>
            <p:ph idx="1"/>
          </p:nvPr>
        </p:nvSpPr>
        <p:spPr>
          <a:xfrm>
            <a:off x="192505" y="796402"/>
            <a:ext cx="11729201" cy="5595772"/>
          </a:xfrm>
        </p:spPr>
        <p:txBody>
          <a:bodyPr rtlCol="0">
            <a:noAutofit/>
          </a:bodyPr>
          <a:lstStyle/>
          <a:p>
            <a:pPr marL="361950" indent="-361950">
              <a:spcBef>
                <a:spcPts val="0"/>
              </a:spcBef>
              <a:buFont typeface="+mj-lt"/>
              <a:buAutoNum type="arabicPeriod"/>
            </a:pPr>
            <a:r>
              <a:rPr lang="en-US" sz="1800" dirty="0" err="1" smtClean="0">
                <a:solidFill>
                  <a:schemeClr val="tx1"/>
                </a:solidFill>
              </a:rPr>
              <a:t>Šta</a:t>
            </a:r>
            <a:r>
              <a:rPr lang="en-US" sz="1800" dirty="0" smtClean="0">
                <a:solidFill>
                  <a:schemeClr val="tx1"/>
                </a:solidFill>
              </a:rPr>
              <a:t> </a:t>
            </a:r>
            <a:r>
              <a:rPr lang="en-US" sz="1800" dirty="0">
                <a:solidFill>
                  <a:schemeClr val="tx1"/>
                </a:solidFill>
              </a:rPr>
              <a:t>je </a:t>
            </a:r>
            <a:r>
              <a:rPr lang="en-US" sz="1800" dirty="0" err="1">
                <a:solidFill>
                  <a:schemeClr val="tx1"/>
                </a:solidFill>
              </a:rPr>
              <a:t>vektorska</a:t>
            </a:r>
            <a:r>
              <a:rPr lang="en-US" sz="1800" dirty="0">
                <a:solidFill>
                  <a:schemeClr val="tx1"/>
                </a:solidFill>
              </a:rPr>
              <a:t> </a:t>
            </a:r>
            <a:r>
              <a:rPr lang="en-US" sz="1800" dirty="0" err="1">
                <a:solidFill>
                  <a:schemeClr val="tx1"/>
                </a:solidFill>
              </a:rPr>
              <a:t>bolest</a:t>
            </a:r>
            <a:r>
              <a:rPr lang="en-US" sz="1800" dirty="0">
                <a:solidFill>
                  <a:schemeClr val="tx1"/>
                </a:solidFill>
              </a:rPr>
              <a:t>?</a:t>
            </a:r>
          </a:p>
          <a:p>
            <a:pPr marL="361950" indent="-361950">
              <a:spcBef>
                <a:spcPts val="0"/>
              </a:spcBef>
              <a:buFont typeface="+mj-lt"/>
              <a:buAutoNum type="arabicPeriod"/>
            </a:pPr>
            <a:r>
              <a:rPr lang="en-US" sz="1800" dirty="0" err="1">
                <a:solidFill>
                  <a:schemeClr val="tx1"/>
                </a:solidFill>
              </a:rPr>
              <a:t>Kakve</a:t>
            </a:r>
            <a:r>
              <a:rPr lang="en-US" sz="1800" dirty="0">
                <a:solidFill>
                  <a:schemeClr val="tx1"/>
                </a:solidFill>
              </a:rPr>
              <a:t> </a:t>
            </a:r>
            <a:r>
              <a:rPr lang="en-US" sz="1800" dirty="0" err="1">
                <a:solidFill>
                  <a:schemeClr val="tx1"/>
                </a:solidFill>
              </a:rPr>
              <a:t>efekte</a:t>
            </a:r>
            <a:r>
              <a:rPr lang="en-US" sz="1800" dirty="0">
                <a:solidFill>
                  <a:schemeClr val="tx1"/>
                </a:solidFill>
              </a:rPr>
              <a:t> VBD </a:t>
            </a:r>
            <a:r>
              <a:rPr lang="en-US" sz="1800" dirty="0" err="1">
                <a:solidFill>
                  <a:schemeClr val="tx1"/>
                </a:solidFill>
              </a:rPr>
              <a:t>imaju</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globalno</a:t>
            </a:r>
            <a:r>
              <a:rPr lang="en-US" sz="1800" dirty="0">
                <a:solidFill>
                  <a:schemeClr val="tx1"/>
                </a:solidFill>
              </a:rPr>
              <a:t> </a:t>
            </a:r>
            <a:r>
              <a:rPr lang="en-US" sz="1800" dirty="0" err="1">
                <a:solidFill>
                  <a:schemeClr val="tx1"/>
                </a:solidFill>
              </a:rPr>
              <a:t>društvo</a:t>
            </a:r>
            <a:r>
              <a:rPr lang="en-US" sz="1800" dirty="0">
                <a:solidFill>
                  <a:schemeClr val="tx1"/>
                </a:solidFill>
              </a:rPr>
              <a:t>?</a:t>
            </a:r>
          </a:p>
          <a:p>
            <a:pPr marL="361950" indent="-361950">
              <a:spcBef>
                <a:spcPts val="0"/>
              </a:spcBef>
              <a:buFont typeface="+mj-lt"/>
              <a:buAutoNum type="arabicPeriod"/>
            </a:pPr>
            <a:r>
              <a:rPr lang="en-US" sz="1800" dirty="0" err="1">
                <a:solidFill>
                  <a:schemeClr val="tx1"/>
                </a:solidFill>
              </a:rPr>
              <a:t>Navedite</a:t>
            </a:r>
            <a:r>
              <a:rPr lang="en-US" sz="1800" dirty="0">
                <a:solidFill>
                  <a:schemeClr val="tx1"/>
                </a:solidFill>
              </a:rPr>
              <a:t> tri </a:t>
            </a:r>
            <a:r>
              <a:rPr lang="en-US" sz="1800" dirty="0" err="1">
                <a:solidFill>
                  <a:schemeClr val="tx1"/>
                </a:solidFill>
              </a:rPr>
              <a:t>grupe</a:t>
            </a:r>
            <a:r>
              <a:rPr lang="en-US" sz="1800" dirty="0">
                <a:solidFill>
                  <a:schemeClr val="tx1"/>
                </a:solidFill>
              </a:rPr>
              <a:t> </a:t>
            </a:r>
            <a:r>
              <a:rPr lang="en-US" sz="1800" dirty="0" err="1">
                <a:solidFill>
                  <a:schemeClr val="tx1"/>
                </a:solidFill>
              </a:rPr>
              <a:t>stresora</a:t>
            </a:r>
            <a:r>
              <a:rPr lang="en-US" sz="1800" dirty="0">
                <a:solidFill>
                  <a:schemeClr val="tx1"/>
                </a:solidFill>
              </a:rPr>
              <a:t> </a:t>
            </a:r>
            <a:r>
              <a:rPr lang="en-US" sz="1800" dirty="0" err="1">
                <a:solidFill>
                  <a:schemeClr val="tx1"/>
                </a:solidFill>
              </a:rPr>
              <a:t>koji</a:t>
            </a:r>
            <a:r>
              <a:rPr lang="en-US" sz="1800" dirty="0">
                <a:solidFill>
                  <a:schemeClr val="tx1"/>
                </a:solidFill>
              </a:rPr>
              <a:t> </a:t>
            </a:r>
            <a:r>
              <a:rPr lang="en-US" sz="1800" dirty="0" err="1">
                <a:solidFill>
                  <a:schemeClr val="tx1"/>
                </a:solidFill>
              </a:rPr>
              <a:t>utiču</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globalni</a:t>
            </a:r>
            <a:r>
              <a:rPr lang="en-US" sz="1800" dirty="0">
                <a:solidFill>
                  <a:schemeClr val="tx1"/>
                </a:solidFill>
              </a:rPr>
              <a:t> </a:t>
            </a:r>
            <a:r>
              <a:rPr lang="en-US" sz="1800" dirty="0" err="1">
                <a:solidFill>
                  <a:schemeClr val="tx1"/>
                </a:solidFill>
              </a:rPr>
              <a:t>pejzaž</a:t>
            </a:r>
            <a:r>
              <a:rPr lang="en-US" sz="1800" dirty="0">
                <a:solidFill>
                  <a:schemeClr val="tx1"/>
                </a:solidFill>
              </a:rPr>
              <a:t> </a:t>
            </a:r>
            <a:r>
              <a:rPr lang="en-US" sz="1800" dirty="0" err="1">
                <a:solidFill>
                  <a:schemeClr val="tx1"/>
                </a:solidFill>
              </a:rPr>
              <a:t>rizika</a:t>
            </a:r>
            <a:r>
              <a:rPr lang="en-US" sz="1800" dirty="0">
                <a:solidFill>
                  <a:schemeClr val="tx1"/>
                </a:solidFill>
              </a:rPr>
              <a:t> od VBD, u </a:t>
            </a:r>
            <a:r>
              <a:rPr lang="en-US" sz="1800" dirty="0" err="1">
                <a:solidFill>
                  <a:schemeClr val="tx1"/>
                </a:solidFill>
              </a:rPr>
              <a:t>smislu</a:t>
            </a:r>
            <a:r>
              <a:rPr lang="en-US" sz="1800" dirty="0">
                <a:solidFill>
                  <a:schemeClr val="tx1"/>
                </a:solidFill>
              </a:rPr>
              <a:t> </a:t>
            </a:r>
            <a:r>
              <a:rPr lang="en-US" sz="1800" dirty="0" err="1">
                <a:solidFill>
                  <a:schemeClr val="tx1"/>
                </a:solidFill>
              </a:rPr>
              <a:t>njihovog</a:t>
            </a:r>
            <a:r>
              <a:rPr lang="en-US" sz="1800" dirty="0">
                <a:solidFill>
                  <a:schemeClr val="tx1"/>
                </a:solidFill>
              </a:rPr>
              <a:t> </a:t>
            </a:r>
            <a:r>
              <a:rPr lang="en-US" sz="1800" dirty="0" err="1">
                <a:solidFill>
                  <a:schemeClr val="tx1"/>
                </a:solidFill>
              </a:rPr>
              <a:t>uticaja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patogenezu</a:t>
            </a:r>
            <a:r>
              <a:rPr lang="en-US" sz="1800" dirty="0">
                <a:solidFill>
                  <a:schemeClr val="tx1"/>
                </a:solidFill>
              </a:rPr>
              <a:t>, </a:t>
            </a:r>
            <a:r>
              <a:rPr lang="en-US" sz="1800" dirty="0" err="1">
                <a:solidFill>
                  <a:schemeClr val="tx1"/>
                </a:solidFill>
              </a:rPr>
              <a:t>dinamiku</a:t>
            </a:r>
            <a:r>
              <a:rPr lang="en-US" sz="1800" dirty="0">
                <a:solidFill>
                  <a:schemeClr val="tx1"/>
                </a:solidFill>
              </a:rPr>
              <a:t> </a:t>
            </a:r>
            <a:r>
              <a:rPr lang="en-US" sz="1800" dirty="0" err="1">
                <a:solidFill>
                  <a:schemeClr val="tx1"/>
                </a:solidFill>
              </a:rPr>
              <a:t>bolesti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lokalnom</a:t>
            </a:r>
            <a:r>
              <a:rPr lang="en-US" sz="1800" dirty="0">
                <a:solidFill>
                  <a:schemeClr val="tx1"/>
                </a:solidFill>
              </a:rPr>
              <a:t> </a:t>
            </a:r>
            <a:r>
              <a:rPr lang="en-US" sz="1800" dirty="0" err="1">
                <a:solidFill>
                  <a:schemeClr val="tx1"/>
                </a:solidFill>
              </a:rPr>
              <a:t>nivou</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globalno</a:t>
            </a:r>
            <a:r>
              <a:rPr lang="en-US" sz="1800" dirty="0">
                <a:solidFill>
                  <a:schemeClr val="tx1"/>
                </a:solidFill>
              </a:rPr>
              <a:t> </a:t>
            </a:r>
            <a:r>
              <a:rPr lang="en-US" sz="1800" dirty="0" err="1">
                <a:solidFill>
                  <a:schemeClr val="tx1"/>
                </a:solidFill>
              </a:rPr>
              <a:t>širenje</a:t>
            </a:r>
            <a:r>
              <a:rPr lang="en-US" sz="1800" dirty="0">
                <a:solidFill>
                  <a:schemeClr val="tx1"/>
                </a:solidFill>
              </a:rPr>
              <a:t>. </a:t>
            </a:r>
            <a:r>
              <a:rPr lang="en-US" sz="1800" dirty="0" err="1">
                <a:solidFill>
                  <a:schemeClr val="tx1"/>
                </a:solidFill>
              </a:rPr>
              <a:t>Navedite</a:t>
            </a:r>
            <a:r>
              <a:rPr lang="en-US" sz="1800" dirty="0">
                <a:solidFill>
                  <a:schemeClr val="tx1"/>
                </a:solidFill>
              </a:rPr>
              <a:t> </a:t>
            </a:r>
            <a:r>
              <a:rPr lang="en-US" sz="1800" dirty="0" err="1">
                <a:solidFill>
                  <a:schemeClr val="tx1"/>
                </a:solidFill>
              </a:rPr>
              <a:t>po</a:t>
            </a:r>
            <a:r>
              <a:rPr lang="en-US" sz="1800" dirty="0">
                <a:solidFill>
                  <a:schemeClr val="tx1"/>
                </a:solidFill>
              </a:rPr>
              <a:t> </a:t>
            </a:r>
            <a:r>
              <a:rPr lang="en-US" sz="1800" dirty="0" err="1">
                <a:solidFill>
                  <a:schemeClr val="tx1"/>
                </a:solidFill>
              </a:rPr>
              <a:t>jedan</a:t>
            </a:r>
            <a:r>
              <a:rPr lang="en-US" sz="1800" dirty="0">
                <a:solidFill>
                  <a:schemeClr val="tx1"/>
                </a:solidFill>
              </a:rPr>
              <a:t> primer </a:t>
            </a:r>
            <a:r>
              <a:rPr lang="en-US" sz="1800" dirty="0" err="1">
                <a:solidFill>
                  <a:schemeClr val="tx1"/>
                </a:solidFill>
              </a:rPr>
              <a:t>stresora</a:t>
            </a:r>
            <a:r>
              <a:rPr lang="en-US" sz="1800" dirty="0">
                <a:solidFill>
                  <a:schemeClr val="tx1"/>
                </a:solidFill>
              </a:rPr>
              <a:t> </a:t>
            </a:r>
            <a:r>
              <a:rPr lang="en-US" sz="1800" dirty="0" err="1">
                <a:solidFill>
                  <a:schemeClr val="tx1"/>
                </a:solidFill>
              </a:rPr>
              <a:t>iz</a:t>
            </a:r>
            <a:r>
              <a:rPr lang="en-US" sz="1800" dirty="0">
                <a:solidFill>
                  <a:schemeClr val="tx1"/>
                </a:solidFill>
              </a:rPr>
              <a:t> </a:t>
            </a:r>
            <a:r>
              <a:rPr lang="en-US" sz="1800" dirty="0" err="1">
                <a:solidFill>
                  <a:schemeClr val="tx1"/>
                </a:solidFill>
              </a:rPr>
              <a:t>svake</a:t>
            </a:r>
            <a:r>
              <a:rPr lang="en-US" sz="1800" dirty="0">
                <a:solidFill>
                  <a:schemeClr val="tx1"/>
                </a:solidFill>
              </a:rPr>
              <a:t> </a:t>
            </a:r>
            <a:r>
              <a:rPr lang="en-US" sz="1800" dirty="0" err="1">
                <a:solidFill>
                  <a:schemeClr val="tx1"/>
                </a:solidFill>
              </a:rPr>
              <a:t>grupe</a:t>
            </a:r>
            <a:r>
              <a:rPr lang="en-US" sz="1800" dirty="0">
                <a:solidFill>
                  <a:schemeClr val="tx1"/>
                </a:solidFill>
              </a:rPr>
              <a:t>.</a:t>
            </a:r>
          </a:p>
          <a:p>
            <a:pPr marL="361950" indent="-361950">
              <a:spcBef>
                <a:spcPts val="0"/>
              </a:spcBef>
              <a:buFont typeface="+mj-lt"/>
              <a:buAutoNum type="arabicPeriod"/>
            </a:pPr>
            <a:r>
              <a:rPr lang="en-US" sz="1800" dirty="0" err="1">
                <a:solidFill>
                  <a:schemeClr val="tx1"/>
                </a:solidFill>
              </a:rPr>
              <a:t>Objasnite</a:t>
            </a:r>
            <a:r>
              <a:rPr lang="en-US" sz="1800" dirty="0">
                <a:solidFill>
                  <a:schemeClr val="tx1"/>
                </a:solidFill>
              </a:rPr>
              <a:t> </a:t>
            </a:r>
            <a:r>
              <a:rPr lang="en-US" sz="1800" dirty="0" err="1">
                <a:solidFill>
                  <a:schemeClr val="tx1"/>
                </a:solidFill>
              </a:rPr>
              <a:t>kako</a:t>
            </a:r>
            <a:r>
              <a:rPr lang="en-US" sz="1800" dirty="0">
                <a:solidFill>
                  <a:schemeClr val="tx1"/>
                </a:solidFill>
              </a:rPr>
              <a:t> </a:t>
            </a:r>
            <a:r>
              <a:rPr lang="en-US" sz="1800" dirty="0" err="1">
                <a:solidFill>
                  <a:schemeClr val="tx1"/>
                </a:solidFill>
              </a:rPr>
              <a:t>faktori</a:t>
            </a:r>
            <a:r>
              <a:rPr lang="en-US" sz="1800" dirty="0">
                <a:solidFill>
                  <a:schemeClr val="tx1"/>
                </a:solidFill>
              </a:rPr>
              <a:t> </a:t>
            </a:r>
            <a:r>
              <a:rPr lang="en-US" sz="1800" dirty="0" err="1">
                <a:solidFill>
                  <a:schemeClr val="tx1"/>
                </a:solidFill>
              </a:rPr>
              <a:t>klimatskih</a:t>
            </a:r>
            <a:r>
              <a:rPr lang="en-US" sz="1800" dirty="0">
                <a:solidFill>
                  <a:schemeClr val="tx1"/>
                </a:solidFill>
              </a:rPr>
              <a:t> </a:t>
            </a:r>
            <a:r>
              <a:rPr lang="en-US" sz="1800" dirty="0" err="1">
                <a:solidFill>
                  <a:schemeClr val="tx1"/>
                </a:solidFill>
              </a:rPr>
              <a:t>promena</a:t>
            </a:r>
            <a:r>
              <a:rPr lang="en-US" sz="1800" dirty="0">
                <a:solidFill>
                  <a:schemeClr val="tx1"/>
                </a:solidFill>
              </a:rPr>
              <a:t> </a:t>
            </a:r>
            <a:r>
              <a:rPr lang="en-US" sz="1800" dirty="0" err="1">
                <a:solidFill>
                  <a:schemeClr val="tx1"/>
                </a:solidFill>
              </a:rPr>
              <a:t>utiču</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patogenezu</a:t>
            </a:r>
            <a:r>
              <a:rPr lang="en-US" sz="1800" dirty="0">
                <a:solidFill>
                  <a:schemeClr val="tx1"/>
                </a:solidFill>
              </a:rPr>
              <a:t> VBD, </a:t>
            </a:r>
            <a:r>
              <a:rPr lang="en-US" sz="1800" dirty="0" err="1">
                <a:solidFill>
                  <a:schemeClr val="tx1"/>
                </a:solidFill>
              </a:rPr>
              <a:t>dinamiku</a:t>
            </a:r>
            <a:r>
              <a:rPr lang="en-US" sz="1800" dirty="0">
                <a:solidFill>
                  <a:schemeClr val="tx1"/>
                </a:solidFill>
              </a:rPr>
              <a:t> </a:t>
            </a:r>
            <a:r>
              <a:rPr lang="en-US" sz="1800" dirty="0" err="1">
                <a:solidFill>
                  <a:schemeClr val="tx1"/>
                </a:solidFill>
              </a:rPr>
              <a:t>bolesti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lokalnom</a:t>
            </a:r>
            <a:r>
              <a:rPr lang="en-US" sz="1800" dirty="0">
                <a:solidFill>
                  <a:schemeClr val="tx1"/>
                </a:solidFill>
              </a:rPr>
              <a:t> </a:t>
            </a:r>
            <a:r>
              <a:rPr lang="en-US" sz="1800" dirty="0" err="1">
                <a:solidFill>
                  <a:schemeClr val="tx1"/>
                </a:solidFill>
              </a:rPr>
              <a:t>nivou</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globalno</a:t>
            </a:r>
            <a:r>
              <a:rPr lang="en-US" sz="1800" dirty="0">
                <a:solidFill>
                  <a:schemeClr val="tx1"/>
                </a:solidFill>
              </a:rPr>
              <a:t> </a:t>
            </a:r>
            <a:r>
              <a:rPr lang="en-US" sz="1800" dirty="0" err="1">
                <a:solidFill>
                  <a:schemeClr val="tx1"/>
                </a:solidFill>
              </a:rPr>
              <a:t>širenje</a:t>
            </a:r>
            <a:r>
              <a:rPr lang="en-US" sz="1800" dirty="0">
                <a:solidFill>
                  <a:schemeClr val="tx1"/>
                </a:solidFill>
              </a:rPr>
              <a:t>.</a:t>
            </a:r>
          </a:p>
          <a:p>
            <a:pPr marL="361950" indent="-361950">
              <a:spcBef>
                <a:spcPts val="0"/>
              </a:spcBef>
              <a:buFont typeface="+mj-lt"/>
              <a:buAutoNum type="arabicPeriod"/>
            </a:pPr>
            <a:r>
              <a:rPr lang="en-US" sz="1800" dirty="0" err="1">
                <a:solidFill>
                  <a:schemeClr val="tx1"/>
                </a:solidFill>
              </a:rPr>
              <a:t>Navedite</a:t>
            </a:r>
            <a:r>
              <a:rPr lang="en-US" sz="1800" dirty="0">
                <a:solidFill>
                  <a:schemeClr val="tx1"/>
                </a:solidFill>
              </a:rPr>
              <a:t> tri od pet </a:t>
            </a:r>
            <a:r>
              <a:rPr lang="en-US" sz="1800" dirty="0" err="1">
                <a:solidFill>
                  <a:schemeClr val="tx1"/>
                </a:solidFill>
              </a:rPr>
              <a:t>najvažnijih</a:t>
            </a:r>
            <a:r>
              <a:rPr lang="en-US" sz="1800" dirty="0">
                <a:solidFill>
                  <a:schemeClr val="tx1"/>
                </a:solidFill>
              </a:rPr>
              <a:t> </a:t>
            </a:r>
            <a:r>
              <a:rPr lang="en-US" sz="1800" dirty="0" err="1">
                <a:solidFill>
                  <a:schemeClr val="tx1"/>
                </a:solidFill>
              </a:rPr>
              <a:t>klimatskih</a:t>
            </a:r>
            <a:r>
              <a:rPr lang="en-US" sz="1800" dirty="0">
                <a:solidFill>
                  <a:schemeClr val="tx1"/>
                </a:solidFill>
              </a:rPr>
              <a:t> </a:t>
            </a:r>
            <a:r>
              <a:rPr lang="en-US" sz="1800" dirty="0" err="1">
                <a:solidFill>
                  <a:schemeClr val="tx1"/>
                </a:solidFill>
              </a:rPr>
              <a:t>opasnosti</a:t>
            </a:r>
            <a:r>
              <a:rPr lang="en-US" sz="1800" dirty="0">
                <a:solidFill>
                  <a:schemeClr val="tx1"/>
                </a:solidFill>
              </a:rPr>
              <a:t> </a:t>
            </a:r>
            <a:r>
              <a:rPr lang="en-US" sz="1800" dirty="0" err="1">
                <a:solidFill>
                  <a:schemeClr val="tx1"/>
                </a:solidFill>
              </a:rPr>
              <a:t>koje</a:t>
            </a:r>
            <a:r>
              <a:rPr lang="en-US" sz="1800" dirty="0">
                <a:solidFill>
                  <a:schemeClr val="tx1"/>
                </a:solidFill>
              </a:rPr>
              <a:t> </a:t>
            </a:r>
            <a:r>
              <a:rPr lang="en-US" sz="1800" dirty="0" err="1">
                <a:solidFill>
                  <a:schemeClr val="tx1"/>
                </a:solidFill>
              </a:rPr>
              <a:t>uzrokuju</a:t>
            </a:r>
            <a:r>
              <a:rPr lang="en-US" sz="1800" dirty="0">
                <a:solidFill>
                  <a:schemeClr val="tx1"/>
                </a:solidFill>
              </a:rPr>
              <a:t> </a:t>
            </a:r>
            <a:r>
              <a:rPr lang="en-US" sz="1800" dirty="0" err="1">
                <a:solidFill>
                  <a:schemeClr val="tx1"/>
                </a:solidFill>
              </a:rPr>
              <a:t>većinu</a:t>
            </a:r>
            <a:r>
              <a:rPr lang="en-US" sz="1800" dirty="0">
                <a:solidFill>
                  <a:schemeClr val="tx1"/>
                </a:solidFill>
              </a:rPr>
              <a:t> </a:t>
            </a:r>
            <a:r>
              <a:rPr lang="en-US" sz="1800" dirty="0" err="1">
                <a:solidFill>
                  <a:schemeClr val="tx1"/>
                </a:solidFill>
              </a:rPr>
              <a:t>slučajeva</a:t>
            </a:r>
            <a:r>
              <a:rPr lang="en-US" sz="1800" dirty="0">
                <a:solidFill>
                  <a:schemeClr val="tx1"/>
                </a:solidFill>
              </a:rPr>
              <a:t> </a:t>
            </a:r>
            <a:r>
              <a:rPr lang="en-US" sz="1800" dirty="0" err="1">
                <a:solidFill>
                  <a:schemeClr val="tx1"/>
                </a:solidFill>
              </a:rPr>
              <a:t>pogoršanja</a:t>
            </a:r>
            <a:r>
              <a:rPr lang="en-US" sz="1800" dirty="0">
                <a:solidFill>
                  <a:schemeClr val="tx1"/>
                </a:solidFill>
              </a:rPr>
              <a:t> </a:t>
            </a:r>
            <a:r>
              <a:rPr lang="en-US" sz="1800" dirty="0" err="1">
                <a:solidFill>
                  <a:schemeClr val="tx1"/>
                </a:solidFill>
              </a:rPr>
              <a:t>patogenih</a:t>
            </a:r>
            <a:r>
              <a:rPr lang="en-US" sz="1800" dirty="0">
                <a:solidFill>
                  <a:schemeClr val="tx1"/>
                </a:solidFill>
              </a:rPr>
              <a:t> </a:t>
            </a:r>
            <a:r>
              <a:rPr lang="en-US" sz="1800" dirty="0" err="1">
                <a:solidFill>
                  <a:schemeClr val="tx1"/>
                </a:solidFill>
              </a:rPr>
              <a:t>bolesti</a:t>
            </a:r>
            <a:r>
              <a:rPr lang="en-US" sz="1800" dirty="0">
                <a:solidFill>
                  <a:schemeClr val="tx1"/>
                </a:solidFill>
              </a:rPr>
              <a:t>.</a:t>
            </a:r>
          </a:p>
          <a:p>
            <a:pPr marL="361950" indent="-361950">
              <a:spcBef>
                <a:spcPts val="0"/>
              </a:spcBef>
              <a:buFont typeface="+mj-lt"/>
              <a:buAutoNum type="arabicPeriod"/>
            </a:pPr>
            <a:r>
              <a:rPr lang="en-US" sz="1800" dirty="0" err="1">
                <a:solidFill>
                  <a:schemeClr val="tx1"/>
                </a:solidFill>
              </a:rPr>
              <a:t>Navedite</a:t>
            </a:r>
            <a:r>
              <a:rPr lang="en-US" sz="1800" dirty="0">
                <a:solidFill>
                  <a:schemeClr val="tx1"/>
                </a:solidFill>
              </a:rPr>
              <a:t> </a:t>
            </a:r>
            <a:r>
              <a:rPr lang="en-US" sz="1800" dirty="0" err="1">
                <a:solidFill>
                  <a:schemeClr val="tx1"/>
                </a:solidFill>
              </a:rPr>
              <a:t>jedan</a:t>
            </a:r>
            <a:r>
              <a:rPr lang="en-US" sz="1800" dirty="0">
                <a:solidFill>
                  <a:schemeClr val="tx1"/>
                </a:solidFill>
              </a:rPr>
              <a:t> VBD primer </a:t>
            </a:r>
            <a:r>
              <a:rPr lang="en-US" sz="1800" dirty="0" err="1">
                <a:solidFill>
                  <a:schemeClr val="tx1"/>
                </a:solidFill>
              </a:rPr>
              <a:t>za</a:t>
            </a:r>
            <a:r>
              <a:rPr lang="en-US" sz="1800" dirty="0">
                <a:solidFill>
                  <a:schemeClr val="tx1"/>
                </a:solidFill>
              </a:rPr>
              <a:t> </a:t>
            </a:r>
            <a:r>
              <a:rPr lang="en-US" sz="1800" dirty="0" err="1">
                <a:solidFill>
                  <a:schemeClr val="tx1"/>
                </a:solidFill>
              </a:rPr>
              <a:t>svaki</a:t>
            </a:r>
            <a:r>
              <a:rPr lang="en-US" sz="1800" dirty="0">
                <a:solidFill>
                  <a:schemeClr val="tx1"/>
                </a:solidFill>
              </a:rPr>
              <a:t> od </a:t>
            </a:r>
            <a:r>
              <a:rPr lang="en-US" sz="1800" dirty="0" err="1">
                <a:solidFill>
                  <a:schemeClr val="tx1"/>
                </a:solidFill>
              </a:rPr>
              <a:t>sledećih</a:t>
            </a:r>
            <a:r>
              <a:rPr lang="en-US" sz="1800" dirty="0">
                <a:solidFill>
                  <a:schemeClr val="tx1"/>
                </a:solidFill>
              </a:rPr>
              <a:t> </a:t>
            </a:r>
            <a:r>
              <a:rPr lang="en-US" sz="1800" dirty="0" err="1">
                <a:solidFill>
                  <a:schemeClr val="tx1"/>
                </a:solidFill>
              </a:rPr>
              <a:t>tipova</a:t>
            </a:r>
            <a:r>
              <a:rPr lang="en-US" sz="1800" dirty="0">
                <a:solidFill>
                  <a:schemeClr val="tx1"/>
                </a:solidFill>
              </a:rPr>
              <a:t> </a:t>
            </a:r>
            <a:r>
              <a:rPr lang="en-US" sz="1800" dirty="0" err="1">
                <a:solidFill>
                  <a:schemeClr val="tx1"/>
                </a:solidFill>
              </a:rPr>
              <a:t>vektora</a:t>
            </a:r>
            <a:r>
              <a:rPr lang="en-US" sz="1800" dirty="0">
                <a:solidFill>
                  <a:schemeClr val="tx1"/>
                </a:solidFill>
              </a:rPr>
              <a:t>, </a:t>
            </a:r>
            <a:r>
              <a:rPr lang="en-US" sz="1800" dirty="0" err="1">
                <a:solidFill>
                  <a:schemeClr val="tx1"/>
                </a:solidFill>
              </a:rPr>
              <a:t>objašnjavajući</a:t>
            </a:r>
            <a:r>
              <a:rPr lang="en-US" sz="1800" dirty="0">
                <a:solidFill>
                  <a:schemeClr val="tx1"/>
                </a:solidFill>
              </a:rPr>
              <a:t> </a:t>
            </a:r>
            <a:r>
              <a:rPr lang="en-US" sz="1800" dirty="0" err="1">
                <a:solidFill>
                  <a:schemeClr val="tx1"/>
                </a:solidFill>
              </a:rPr>
              <a:t>kako</a:t>
            </a:r>
            <a:r>
              <a:rPr lang="en-US" sz="1800" dirty="0">
                <a:solidFill>
                  <a:schemeClr val="tx1"/>
                </a:solidFill>
              </a:rPr>
              <a:t> </a:t>
            </a:r>
            <a:r>
              <a:rPr lang="en-US" sz="1800" dirty="0" err="1">
                <a:solidFill>
                  <a:schemeClr val="tx1"/>
                </a:solidFill>
              </a:rPr>
              <a:t>će</a:t>
            </a:r>
            <a:r>
              <a:rPr lang="en-US" sz="1800" dirty="0">
                <a:solidFill>
                  <a:schemeClr val="tx1"/>
                </a:solidFill>
              </a:rPr>
              <a:t> </a:t>
            </a:r>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a:t>
            </a:r>
            <a:r>
              <a:rPr lang="en-US" sz="1800" dirty="0" err="1">
                <a:solidFill>
                  <a:schemeClr val="tx1"/>
                </a:solidFill>
              </a:rPr>
              <a:t>pogoršati</a:t>
            </a:r>
            <a:r>
              <a:rPr lang="en-US" sz="1800" dirty="0">
                <a:solidFill>
                  <a:schemeClr val="tx1"/>
                </a:solidFill>
              </a:rPr>
              <a:t> </a:t>
            </a:r>
            <a:r>
              <a:rPr lang="en-US" sz="1800" dirty="0" err="1">
                <a:solidFill>
                  <a:schemeClr val="tx1"/>
                </a:solidFill>
              </a:rPr>
              <a:t>bolest</a:t>
            </a:r>
            <a:r>
              <a:rPr lang="en-US" sz="1800" dirty="0">
                <a:solidFill>
                  <a:schemeClr val="tx1"/>
                </a:solidFill>
              </a:rPr>
              <a:t>: (a) </a:t>
            </a:r>
            <a:r>
              <a:rPr lang="en-US" sz="1800" dirty="0" err="1">
                <a:solidFill>
                  <a:schemeClr val="tx1"/>
                </a:solidFill>
              </a:rPr>
              <a:t>koju</a:t>
            </a:r>
            <a:r>
              <a:rPr lang="en-US" sz="1800" dirty="0">
                <a:solidFill>
                  <a:schemeClr val="tx1"/>
                </a:solidFill>
              </a:rPr>
              <a:t> </a:t>
            </a:r>
            <a:r>
              <a:rPr lang="en-US" sz="1800" dirty="0" err="1">
                <a:solidFill>
                  <a:schemeClr val="tx1"/>
                </a:solidFill>
              </a:rPr>
              <a:t>prenose</a:t>
            </a:r>
            <a:r>
              <a:rPr lang="en-US" sz="1800" dirty="0">
                <a:solidFill>
                  <a:schemeClr val="tx1"/>
                </a:solidFill>
              </a:rPr>
              <a:t> </a:t>
            </a:r>
            <a:r>
              <a:rPr lang="en-US" sz="1800" dirty="0" err="1">
                <a:solidFill>
                  <a:schemeClr val="tx1"/>
                </a:solidFill>
              </a:rPr>
              <a:t>krpelji</a:t>
            </a:r>
            <a:r>
              <a:rPr lang="en-US" sz="1800" dirty="0">
                <a:solidFill>
                  <a:schemeClr val="tx1"/>
                </a:solidFill>
              </a:rPr>
              <a:t>; (b) </a:t>
            </a:r>
            <a:r>
              <a:rPr lang="en-US" sz="1800" dirty="0" err="1">
                <a:solidFill>
                  <a:schemeClr val="tx1"/>
                </a:solidFill>
              </a:rPr>
              <a:t>koju</a:t>
            </a:r>
            <a:r>
              <a:rPr lang="en-US" sz="1800" dirty="0">
                <a:solidFill>
                  <a:schemeClr val="tx1"/>
                </a:solidFill>
              </a:rPr>
              <a:t> </a:t>
            </a:r>
            <a:r>
              <a:rPr lang="en-US" sz="1800" dirty="0" err="1">
                <a:solidFill>
                  <a:schemeClr val="tx1"/>
                </a:solidFill>
              </a:rPr>
              <a:t>prenose</a:t>
            </a:r>
            <a:r>
              <a:rPr lang="en-US" sz="1800" dirty="0">
                <a:solidFill>
                  <a:schemeClr val="tx1"/>
                </a:solidFill>
              </a:rPr>
              <a:t> </a:t>
            </a:r>
            <a:r>
              <a:rPr lang="en-US" sz="1800" dirty="0" err="1">
                <a:solidFill>
                  <a:schemeClr val="tx1"/>
                </a:solidFill>
              </a:rPr>
              <a:t>komarci</a:t>
            </a:r>
            <a:r>
              <a:rPr lang="en-US" sz="1800" dirty="0">
                <a:solidFill>
                  <a:schemeClr val="tx1"/>
                </a:solidFill>
              </a:rPr>
              <a:t>; (c) </a:t>
            </a:r>
            <a:r>
              <a:rPr lang="en-US" sz="1800" dirty="0" err="1">
                <a:solidFill>
                  <a:schemeClr val="tx1"/>
                </a:solidFill>
              </a:rPr>
              <a:t>koje</a:t>
            </a:r>
            <a:r>
              <a:rPr lang="en-US" sz="1800" dirty="0">
                <a:solidFill>
                  <a:schemeClr val="tx1"/>
                </a:solidFill>
              </a:rPr>
              <a:t> se </a:t>
            </a:r>
            <a:r>
              <a:rPr lang="en-US" sz="1800" dirty="0" err="1">
                <a:solidFill>
                  <a:schemeClr val="tx1"/>
                </a:solidFill>
              </a:rPr>
              <a:t>prenose</a:t>
            </a:r>
            <a:r>
              <a:rPr lang="en-US" sz="1800" dirty="0">
                <a:solidFill>
                  <a:schemeClr val="tx1"/>
                </a:solidFill>
              </a:rPr>
              <a:t> </a:t>
            </a:r>
            <a:r>
              <a:rPr lang="en-US" sz="1800" dirty="0" err="1">
                <a:solidFill>
                  <a:schemeClr val="tx1"/>
                </a:solidFill>
              </a:rPr>
              <a:t>buvama</a:t>
            </a:r>
            <a:r>
              <a:rPr lang="en-US" sz="1800" dirty="0">
                <a:solidFill>
                  <a:schemeClr val="tx1"/>
                </a:solidFill>
              </a:rPr>
              <a:t>; (d) </a:t>
            </a:r>
            <a:r>
              <a:rPr lang="en-US" sz="1800" dirty="0" err="1">
                <a:solidFill>
                  <a:schemeClr val="tx1"/>
                </a:solidFill>
              </a:rPr>
              <a:t>prenose</a:t>
            </a:r>
            <a:r>
              <a:rPr lang="en-US" sz="1800" dirty="0">
                <a:solidFill>
                  <a:schemeClr val="tx1"/>
                </a:solidFill>
              </a:rPr>
              <a:t> </a:t>
            </a:r>
            <a:r>
              <a:rPr lang="en-US" sz="1800" dirty="0" err="1">
                <a:solidFill>
                  <a:schemeClr val="tx1"/>
                </a:solidFill>
              </a:rPr>
              <a:t>puževi</a:t>
            </a:r>
            <a:r>
              <a:rPr lang="en-US" sz="1800" dirty="0">
                <a:solidFill>
                  <a:schemeClr val="tx1"/>
                </a:solidFill>
              </a:rPr>
              <a:t>; (e) </a:t>
            </a:r>
            <a:r>
              <a:rPr lang="en-US" sz="1800" dirty="0" err="1">
                <a:solidFill>
                  <a:schemeClr val="tx1"/>
                </a:solidFill>
              </a:rPr>
              <a:t>muva</a:t>
            </a:r>
            <a:r>
              <a:rPr lang="en-US" sz="1800" dirty="0">
                <a:solidFill>
                  <a:schemeClr val="tx1"/>
                </a:solidFill>
              </a:rPr>
              <a:t> </a:t>
            </a:r>
            <a:r>
              <a:rPr lang="en-US" sz="1800" dirty="0" err="1">
                <a:solidFill>
                  <a:schemeClr val="tx1"/>
                </a:solidFill>
              </a:rPr>
              <a:t>ujeda</a:t>
            </a:r>
            <a:r>
              <a:rPr lang="en-US" sz="1800" dirty="0">
                <a:solidFill>
                  <a:schemeClr val="tx1"/>
                </a:solidFill>
              </a:rPr>
              <a:t>/</a:t>
            </a:r>
            <a:r>
              <a:rPr lang="en-US" sz="1800" dirty="0" err="1">
                <a:solidFill>
                  <a:schemeClr val="tx1"/>
                </a:solidFill>
              </a:rPr>
              <a:t>buba</a:t>
            </a:r>
            <a:r>
              <a:rPr lang="en-US" sz="1800" dirty="0">
                <a:solidFill>
                  <a:schemeClr val="tx1"/>
                </a:solidFill>
              </a:rPr>
              <a:t>.</a:t>
            </a:r>
          </a:p>
          <a:p>
            <a:pPr marL="361950" indent="-361950">
              <a:spcBef>
                <a:spcPts val="0"/>
              </a:spcBef>
              <a:spcAft>
                <a:spcPts val="500"/>
              </a:spcAft>
              <a:buFont typeface="+mj-lt"/>
              <a:buAutoNum type="arabicPeriod"/>
            </a:pPr>
            <a:r>
              <a:rPr lang="en-US" sz="1800" dirty="0" err="1">
                <a:solidFill>
                  <a:schemeClr val="tx1"/>
                </a:solidFill>
              </a:rPr>
              <a:t>Navedite</a:t>
            </a:r>
            <a:r>
              <a:rPr lang="en-US" sz="1800" dirty="0">
                <a:solidFill>
                  <a:schemeClr val="tx1"/>
                </a:solidFill>
              </a:rPr>
              <a:t> </a:t>
            </a:r>
            <a:r>
              <a:rPr lang="en-US" sz="1800" dirty="0" err="1">
                <a:solidFill>
                  <a:schemeClr val="tx1"/>
                </a:solidFill>
              </a:rPr>
              <a:t>dva</a:t>
            </a:r>
            <a:r>
              <a:rPr lang="en-US" sz="1800" dirty="0">
                <a:solidFill>
                  <a:schemeClr val="tx1"/>
                </a:solidFill>
              </a:rPr>
              <a:t> </a:t>
            </a:r>
            <a:r>
              <a:rPr lang="en-US" sz="1800" dirty="0" err="1">
                <a:solidFill>
                  <a:schemeClr val="tx1"/>
                </a:solidFill>
              </a:rPr>
              <a:t>primera</a:t>
            </a:r>
            <a:r>
              <a:rPr lang="en-US" sz="1800" dirty="0">
                <a:solidFill>
                  <a:schemeClr val="tx1"/>
                </a:solidFill>
              </a:rPr>
              <a:t> </a:t>
            </a:r>
            <a:r>
              <a:rPr lang="en-US" sz="1800" dirty="0" err="1">
                <a:solidFill>
                  <a:schemeClr val="tx1"/>
                </a:solidFill>
              </a:rPr>
              <a:t>specifičnih</a:t>
            </a:r>
            <a:r>
              <a:rPr lang="en-US" sz="1800" dirty="0">
                <a:solidFill>
                  <a:schemeClr val="tx1"/>
                </a:solidFill>
              </a:rPr>
              <a:t> </a:t>
            </a:r>
            <a:r>
              <a:rPr lang="en-US" sz="1800" dirty="0" err="1">
                <a:solidFill>
                  <a:schemeClr val="tx1"/>
                </a:solidFill>
              </a:rPr>
              <a:t>metoda</a:t>
            </a:r>
            <a:r>
              <a:rPr lang="en-US" sz="1800" dirty="0">
                <a:solidFill>
                  <a:schemeClr val="tx1"/>
                </a:solidFill>
              </a:rPr>
              <a:t> </a:t>
            </a:r>
            <a:r>
              <a:rPr lang="en-US" sz="1800" dirty="0" err="1">
                <a:solidFill>
                  <a:schemeClr val="tx1"/>
                </a:solidFill>
              </a:rPr>
              <a:t>kontrole</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prevenciju</a:t>
            </a:r>
            <a:r>
              <a:rPr lang="en-US" sz="1800" dirty="0">
                <a:solidFill>
                  <a:schemeClr val="tx1"/>
                </a:solidFill>
              </a:rPr>
              <a:t>/</a:t>
            </a:r>
            <a:r>
              <a:rPr lang="en-US" sz="1800" dirty="0" err="1">
                <a:solidFill>
                  <a:schemeClr val="tx1"/>
                </a:solidFill>
              </a:rPr>
              <a:t>ublažavanje</a:t>
            </a:r>
            <a:r>
              <a:rPr lang="en-US" sz="1800" dirty="0">
                <a:solidFill>
                  <a:schemeClr val="tx1"/>
                </a:solidFill>
              </a:rPr>
              <a:t> </a:t>
            </a:r>
            <a:r>
              <a:rPr lang="en-US" sz="1800" dirty="0" err="1">
                <a:solidFill>
                  <a:schemeClr val="tx1"/>
                </a:solidFill>
              </a:rPr>
              <a:t>pogoršanja</a:t>
            </a:r>
            <a:r>
              <a:rPr lang="en-US" sz="1800" dirty="0">
                <a:solidFill>
                  <a:schemeClr val="tx1"/>
                </a:solidFill>
              </a:rPr>
              <a:t> </a:t>
            </a:r>
            <a:r>
              <a:rPr lang="en-US" sz="1800" dirty="0" err="1">
                <a:solidFill>
                  <a:schemeClr val="tx1"/>
                </a:solidFill>
              </a:rPr>
              <a:t>klimatskih</a:t>
            </a:r>
            <a:r>
              <a:rPr lang="en-US" sz="1800" dirty="0">
                <a:solidFill>
                  <a:schemeClr val="tx1"/>
                </a:solidFill>
              </a:rPr>
              <a:t> </a:t>
            </a:r>
            <a:r>
              <a:rPr lang="en-US" sz="1800" dirty="0" err="1">
                <a:solidFill>
                  <a:schemeClr val="tx1"/>
                </a:solidFill>
              </a:rPr>
              <a:t>promena</a:t>
            </a:r>
            <a:r>
              <a:rPr lang="en-US" sz="1800" dirty="0">
                <a:solidFill>
                  <a:schemeClr val="tx1"/>
                </a:solidFill>
              </a:rPr>
              <a:t> VBD, </a:t>
            </a:r>
            <a:r>
              <a:rPr lang="en-US" sz="1800" dirty="0" err="1">
                <a:solidFill>
                  <a:schemeClr val="tx1"/>
                </a:solidFill>
              </a:rPr>
              <a:t>iz</a:t>
            </a:r>
            <a:r>
              <a:rPr lang="en-US" sz="1800" dirty="0">
                <a:solidFill>
                  <a:schemeClr val="tx1"/>
                </a:solidFill>
              </a:rPr>
              <a:t> </a:t>
            </a:r>
            <a:r>
              <a:rPr lang="en-US" sz="1800" dirty="0" err="1">
                <a:solidFill>
                  <a:schemeClr val="tx1"/>
                </a:solidFill>
              </a:rPr>
              <a:t>svake</a:t>
            </a:r>
            <a:r>
              <a:rPr lang="en-US" sz="1800" dirty="0">
                <a:solidFill>
                  <a:schemeClr val="tx1"/>
                </a:solidFill>
              </a:rPr>
              <a:t> od </a:t>
            </a:r>
            <a:r>
              <a:rPr lang="en-US" sz="1800" dirty="0" err="1">
                <a:solidFill>
                  <a:schemeClr val="tx1"/>
                </a:solidFill>
              </a:rPr>
              <a:t>sledećih</a:t>
            </a:r>
            <a:r>
              <a:rPr lang="en-US" sz="1800" dirty="0">
                <a:solidFill>
                  <a:schemeClr val="tx1"/>
                </a:solidFill>
              </a:rPr>
              <a:t> </a:t>
            </a:r>
            <a:r>
              <a:rPr lang="en-US" sz="1800" dirty="0" err="1">
                <a:solidFill>
                  <a:schemeClr val="tx1"/>
                </a:solidFill>
              </a:rPr>
              <a:t>kontrolnih</a:t>
            </a:r>
            <a:r>
              <a:rPr lang="en-US" sz="1800" dirty="0">
                <a:solidFill>
                  <a:schemeClr val="tx1"/>
                </a:solidFill>
              </a:rPr>
              <a:t> </a:t>
            </a:r>
            <a:r>
              <a:rPr lang="en-US" sz="1800" dirty="0" err="1">
                <a:solidFill>
                  <a:schemeClr val="tx1"/>
                </a:solidFill>
              </a:rPr>
              <a:t>grupa</a:t>
            </a:r>
            <a:r>
              <a:rPr lang="en-US" sz="1800" dirty="0">
                <a:solidFill>
                  <a:schemeClr val="tx1"/>
                </a:solidFill>
              </a:rPr>
              <a:t>:</a:t>
            </a:r>
          </a:p>
          <a:p>
            <a:pPr marL="0" indent="0">
              <a:spcBef>
                <a:spcPts val="0"/>
              </a:spcBef>
              <a:spcAft>
                <a:spcPts val="500"/>
              </a:spcAft>
              <a:buClr>
                <a:srgbClr val="00B050"/>
              </a:buClr>
              <a:buNone/>
            </a:pPr>
            <a:r>
              <a:rPr lang="en-US" sz="1800" dirty="0">
                <a:solidFill>
                  <a:schemeClr val="tx1"/>
                </a:solidFill>
              </a:rPr>
              <a:t>	- </a:t>
            </a:r>
            <a:r>
              <a:rPr lang="en-US" sz="1700" dirty="0" err="1">
                <a:solidFill>
                  <a:schemeClr val="tx1"/>
                </a:solidFill>
              </a:rPr>
              <a:t>Kontrola</a:t>
            </a:r>
            <a:r>
              <a:rPr lang="en-US" sz="1700" dirty="0">
                <a:solidFill>
                  <a:schemeClr val="tx1"/>
                </a:solidFill>
              </a:rPr>
              <a:t> </a:t>
            </a:r>
            <a:r>
              <a:rPr lang="en-US" sz="1700" dirty="0" err="1">
                <a:solidFill>
                  <a:schemeClr val="tx1"/>
                </a:solidFill>
              </a:rPr>
              <a:t>životne</a:t>
            </a:r>
            <a:r>
              <a:rPr lang="en-US" sz="1700" dirty="0">
                <a:solidFill>
                  <a:schemeClr val="tx1"/>
                </a:solidFill>
              </a:rPr>
              <a:t> </a:t>
            </a:r>
            <a:r>
              <a:rPr lang="en-US" sz="1700" dirty="0" err="1">
                <a:solidFill>
                  <a:schemeClr val="tx1"/>
                </a:solidFill>
              </a:rPr>
              <a:t>sredine</a:t>
            </a:r>
            <a:endParaRPr lang="en-US" sz="1700" dirty="0">
              <a:solidFill>
                <a:schemeClr val="tx1"/>
              </a:solidFill>
            </a:endParaRPr>
          </a:p>
          <a:p>
            <a:pPr marL="0" indent="0">
              <a:spcBef>
                <a:spcPts val="0"/>
              </a:spcBef>
              <a:spcAft>
                <a:spcPts val="500"/>
              </a:spcAft>
              <a:buClr>
                <a:srgbClr val="00B050"/>
              </a:buClr>
              <a:buNone/>
            </a:pPr>
            <a:r>
              <a:rPr lang="en-US" sz="1700" dirty="0">
                <a:solidFill>
                  <a:schemeClr val="tx1"/>
                </a:solidFill>
              </a:rPr>
              <a:t>	- </a:t>
            </a:r>
            <a:r>
              <a:rPr lang="en-US" sz="1700" dirty="0" err="1">
                <a:solidFill>
                  <a:schemeClr val="tx1"/>
                </a:solidFill>
              </a:rPr>
              <a:t>Društvena</a:t>
            </a:r>
            <a:r>
              <a:rPr lang="en-US" sz="1700" dirty="0">
                <a:solidFill>
                  <a:schemeClr val="tx1"/>
                </a:solidFill>
              </a:rPr>
              <a:t> </a:t>
            </a:r>
            <a:r>
              <a:rPr lang="en-US" sz="1700" dirty="0" err="1">
                <a:solidFill>
                  <a:schemeClr val="tx1"/>
                </a:solidFill>
              </a:rPr>
              <a:t>kontrola</a:t>
            </a:r>
            <a:endParaRPr lang="en-US" sz="1700" dirty="0">
              <a:solidFill>
                <a:schemeClr val="tx1"/>
              </a:solidFill>
            </a:endParaRPr>
          </a:p>
          <a:p>
            <a:pPr marL="0" indent="0">
              <a:spcBef>
                <a:spcPts val="0"/>
              </a:spcBef>
              <a:buClr>
                <a:srgbClr val="00B050"/>
              </a:buClr>
              <a:buNone/>
            </a:pPr>
            <a:r>
              <a:rPr lang="en-US" sz="1700" dirty="0">
                <a:solidFill>
                  <a:schemeClr val="tx1"/>
                </a:solidFill>
              </a:rPr>
              <a:t>	- </a:t>
            </a:r>
            <a:r>
              <a:rPr lang="en-US" sz="1700" dirty="0" err="1">
                <a:solidFill>
                  <a:schemeClr val="tx1"/>
                </a:solidFill>
              </a:rPr>
              <a:t>Tehnološka</a:t>
            </a:r>
            <a:r>
              <a:rPr lang="en-US" sz="1700" dirty="0">
                <a:solidFill>
                  <a:schemeClr val="tx1"/>
                </a:solidFill>
              </a:rPr>
              <a:t> </a:t>
            </a:r>
            <a:r>
              <a:rPr lang="en-US" sz="1700" dirty="0" err="1">
                <a:solidFill>
                  <a:schemeClr val="tx1"/>
                </a:solidFill>
              </a:rPr>
              <a:t>kontrola</a:t>
            </a:r>
            <a:r>
              <a:rPr lang="en-US" sz="1700" dirty="0">
                <a:solidFill>
                  <a:schemeClr val="tx1"/>
                </a:solidFill>
              </a:rPr>
              <a:t> </a:t>
            </a:r>
          </a:p>
        </p:txBody>
      </p:sp>
    </p:spTree>
    <p:extLst>
      <p:ext uri="{BB962C8B-B14F-4D97-AF65-F5344CB8AC3E}">
        <p14:creationId xmlns:p14="http://schemas.microsoft.com/office/powerpoint/2010/main" val="4081914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hu-HU" b="1" dirty="0" err="1">
                <a:solidFill>
                  <a:schemeClr val="tx1"/>
                </a:solidFill>
              </a:rPr>
              <a:t>Preporučeno</a:t>
            </a:r>
            <a:r>
              <a:rPr lang="hu-HU" b="1" dirty="0">
                <a:solidFill>
                  <a:schemeClr val="tx1"/>
                </a:solidFill>
              </a:rPr>
              <a:t> </a:t>
            </a:r>
            <a:r>
              <a:rPr lang="hu-HU" b="1" dirty="0" err="1">
                <a:solidFill>
                  <a:schemeClr val="tx1"/>
                </a:solidFill>
              </a:rPr>
              <a:t>čitanje</a:t>
            </a:r>
            <a:endParaRPr lang="hu-HU" sz="2800" b="1" dirty="0">
              <a:solidFill>
                <a:schemeClr val="tx1"/>
              </a:solidFill>
            </a:endParaRPr>
          </a:p>
        </p:txBody>
      </p:sp>
      <p:sp>
        <p:nvSpPr>
          <p:cNvPr id="3" name="Tartalom helye 2"/>
          <p:cNvSpPr>
            <a:spLocks noGrp="1"/>
          </p:cNvSpPr>
          <p:nvPr>
            <p:ph idx="1"/>
          </p:nvPr>
        </p:nvSpPr>
        <p:spPr>
          <a:xfrm>
            <a:off x="431321" y="1086928"/>
            <a:ext cx="11421373" cy="5218745"/>
          </a:xfrm>
        </p:spPr>
        <p:txBody>
          <a:bodyPr rtlCol="0">
            <a:normAutofit/>
          </a:bodyPr>
          <a:lstStyle/>
          <a:p>
            <a:pPr marL="0" lvl="0" indent="0" algn="just">
              <a:spcAft>
                <a:spcPts val="2000"/>
              </a:spcAft>
              <a:buClr>
                <a:srgbClr val="00B050"/>
              </a:buClr>
              <a:buNone/>
            </a:pPr>
            <a:r>
              <a:rPr lang="en-GB" sz="1800" dirty="0">
                <a:solidFill>
                  <a:prstClr val="black"/>
                </a:solidFill>
              </a:rPr>
              <a:t>P.J. </a:t>
            </a:r>
            <a:r>
              <a:rPr lang="hu-HU" sz="1800" dirty="0">
                <a:solidFill>
                  <a:prstClr val="black"/>
                </a:solidFill>
              </a:rPr>
              <a:t>Hotez</a:t>
            </a:r>
            <a:r>
              <a:rPr lang="en-GB" sz="1800" dirty="0">
                <a:solidFill>
                  <a:prstClr val="black"/>
                </a:solidFill>
              </a:rPr>
              <a:t>,</a:t>
            </a:r>
            <a:r>
              <a:rPr lang="hu-HU" sz="1800" dirty="0">
                <a:solidFill>
                  <a:prstClr val="black"/>
                </a:solidFill>
              </a:rPr>
              <a:t> </a:t>
            </a:r>
            <a:r>
              <a:rPr lang="en-GB" sz="1800" dirty="0">
                <a:solidFill>
                  <a:prstClr val="black"/>
                </a:solidFill>
              </a:rPr>
              <a:t>“</a:t>
            </a:r>
            <a:r>
              <a:rPr lang="hu-HU" sz="1800" dirty="0">
                <a:solidFill>
                  <a:prstClr val="black"/>
                </a:solidFill>
              </a:rPr>
              <a:t>Southern Europe’s</a:t>
            </a:r>
            <a:r>
              <a:rPr lang="en-GB" sz="1800" dirty="0">
                <a:solidFill>
                  <a:prstClr val="black"/>
                </a:solidFill>
              </a:rPr>
              <a:t> </a:t>
            </a:r>
            <a:r>
              <a:rPr lang="hu-HU" sz="1800" dirty="0">
                <a:solidFill>
                  <a:prstClr val="black"/>
                </a:solidFill>
              </a:rPr>
              <a:t>Coming Plagues: Vector-Borne Neglected Tropical</a:t>
            </a:r>
            <a:r>
              <a:rPr lang="en-GB" sz="1800" dirty="0">
                <a:solidFill>
                  <a:prstClr val="black"/>
                </a:solidFill>
              </a:rPr>
              <a:t> </a:t>
            </a:r>
            <a:r>
              <a:rPr lang="hu-HU" sz="1800" dirty="0">
                <a:solidFill>
                  <a:prstClr val="black"/>
                </a:solidFill>
              </a:rPr>
              <a:t>Diseases</a:t>
            </a:r>
            <a:r>
              <a:rPr lang="en-GB" sz="1800" dirty="0">
                <a:solidFill>
                  <a:prstClr val="black"/>
                </a:solidFill>
              </a:rPr>
              <a:t>”,</a:t>
            </a:r>
            <a:r>
              <a:rPr lang="hu-HU" sz="1800" dirty="0">
                <a:solidFill>
                  <a:prstClr val="black"/>
                </a:solidFill>
              </a:rPr>
              <a:t> PLoS </a:t>
            </a:r>
            <a:r>
              <a:rPr lang="en-GB" sz="1800" dirty="0">
                <a:solidFill>
                  <a:prstClr val="black"/>
                </a:solidFill>
              </a:rPr>
              <a:t>Neglected</a:t>
            </a:r>
            <a:r>
              <a:rPr lang="hu-HU" sz="1800" dirty="0">
                <a:solidFill>
                  <a:prstClr val="black"/>
                </a:solidFill>
              </a:rPr>
              <a:t> </a:t>
            </a:r>
            <a:r>
              <a:rPr lang="en-GB" sz="1800" dirty="0">
                <a:solidFill>
                  <a:prstClr val="black"/>
                </a:solidFill>
              </a:rPr>
              <a:t> Tropical</a:t>
            </a:r>
            <a:r>
              <a:rPr lang="hu-HU" sz="1800" dirty="0">
                <a:solidFill>
                  <a:prstClr val="black"/>
                </a:solidFill>
              </a:rPr>
              <a:t> Dis</a:t>
            </a:r>
            <a:r>
              <a:rPr lang="en-GB" sz="1800" dirty="0">
                <a:solidFill>
                  <a:prstClr val="black"/>
                </a:solidFill>
              </a:rPr>
              <a:t>eases, 2016,</a:t>
            </a:r>
            <a:r>
              <a:rPr lang="hu-HU" sz="1800" dirty="0">
                <a:solidFill>
                  <a:prstClr val="black"/>
                </a:solidFill>
              </a:rPr>
              <a:t> </a:t>
            </a:r>
            <a:r>
              <a:rPr lang="hu-HU" sz="1800" u="sng" dirty="0">
                <a:solidFill>
                  <a:prstClr val="black"/>
                </a:solidFill>
              </a:rPr>
              <a:t>10</a:t>
            </a:r>
            <a:r>
              <a:rPr lang="en-GB" sz="1800" dirty="0">
                <a:solidFill>
                  <a:prstClr val="black"/>
                </a:solidFill>
              </a:rPr>
              <a:t>,</a:t>
            </a:r>
            <a:r>
              <a:rPr lang="hu-HU" sz="1800" dirty="0">
                <a:solidFill>
                  <a:prstClr val="black"/>
                </a:solidFill>
              </a:rPr>
              <a:t>(6)</a:t>
            </a:r>
            <a:r>
              <a:rPr lang="en-GB" sz="1800" dirty="0">
                <a:solidFill>
                  <a:prstClr val="black"/>
                </a:solidFill>
              </a:rPr>
              <a:t>,</a:t>
            </a:r>
            <a:r>
              <a:rPr lang="hu-HU" sz="1800" dirty="0">
                <a:solidFill>
                  <a:prstClr val="black"/>
                </a:solidFill>
              </a:rPr>
              <a:t> e0004243.</a:t>
            </a:r>
            <a:r>
              <a:rPr lang="en-GB" sz="1800" dirty="0">
                <a:solidFill>
                  <a:prstClr val="black"/>
                </a:solidFill>
              </a:rPr>
              <a:t> </a:t>
            </a:r>
            <a:r>
              <a:rPr lang="en-GB" sz="1800" dirty="0">
                <a:solidFill>
                  <a:prstClr val="black"/>
                </a:solidFill>
                <a:hlinkClick r:id="rId2"/>
              </a:rPr>
              <a:t>https://</a:t>
            </a:r>
            <a:r>
              <a:rPr lang="hu-HU" sz="1800" dirty="0">
                <a:solidFill>
                  <a:prstClr val="black"/>
                </a:solidFill>
                <a:hlinkClick r:id="rId2"/>
              </a:rPr>
              <a:t>doi</a:t>
            </a:r>
            <a:r>
              <a:rPr lang="en-GB" sz="1800" dirty="0">
                <a:solidFill>
                  <a:prstClr val="black"/>
                </a:solidFill>
                <a:hlinkClick r:id="rId2"/>
              </a:rPr>
              <a:t>.org/</a:t>
            </a:r>
            <a:r>
              <a:rPr lang="hu-HU" sz="1800" dirty="0">
                <a:solidFill>
                  <a:prstClr val="black"/>
                </a:solidFill>
                <a:hlinkClick r:id="rId2"/>
              </a:rPr>
              <a:t>10.1371/journal.pntd.0004243</a:t>
            </a:r>
            <a:r>
              <a:rPr lang="en-GB" sz="1800" dirty="0">
                <a:solidFill>
                  <a:prstClr val="black"/>
                </a:solidFill>
              </a:rPr>
              <a:t>.</a:t>
            </a:r>
          </a:p>
          <a:p>
            <a:pPr marL="0" lvl="0" indent="0" algn="just">
              <a:spcAft>
                <a:spcPts val="2000"/>
              </a:spcAft>
              <a:buClr>
                <a:srgbClr val="00B050"/>
              </a:buClr>
              <a:buNone/>
            </a:pPr>
            <a:r>
              <a:rPr lang="en-GB" sz="1800" dirty="0">
                <a:solidFill>
                  <a:prstClr val="black"/>
                </a:solidFill>
              </a:rPr>
              <a:t>J. Ma </a:t>
            </a:r>
            <a:r>
              <a:rPr lang="en-GB" sz="1800" i="1" dirty="0">
                <a:solidFill>
                  <a:prstClr val="black"/>
                </a:solidFill>
              </a:rPr>
              <a:t>et al.</a:t>
            </a:r>
            <a:r>
              <a:rPr lang="en-GB" sz="1800" dirty="0">
                <a:solidFill>
                  <a:prstClr val="black"/>
                </a:solidFill>
              </a:rPr>
              <a:t>, “Climate Change Drives the Transmission and Spread of Vector-Borne Diseases: An Ecological Perspective”, Biology, 2022, </a:t>
            </a:r>
            <a:r>
              <a:rPr lang="en-GB" sz="1800" u="sng" dirty="0">
                <a:solidFill>
                  <a:prstClr val="black"/>
                </a:solidFill>
              </a:rPr>
              <a:t>11</a:t>
            </a:r>
            <a:r>
              <a:rPr lang="en-GB" sz="1800" dirty="0">
                <a:solidFill>
                  <a:prstClr val="black"/>
                </a:solidFill>
              </a:rPr>
              <a:t>, 1628. </a:t>
            </a:r>
            <a:r>
              <a:rPr lang="en-GB" sz="1800" dirty="0">
                <a:solidFill>
                  <a:prstClr val="black"/>
                </a:solidFill>
                <a:hlinkClick r:id="rId3"/>
              </a:rPr>
              <a:t>https://doi.org/10.3390/biology11111628</a:t>
            </a:r>
            <a:r>
              <a:rPr lang="en-GB" sz="1800" dirty="0">
                <a:solidFill>
                  <a:prstClr val="black"/>
                </a:solidFill>
              </a:rPr>
              <a:t>.</a:t>
            </a:r>
          </a:p>
          <a:p>
            <a:pPr marL="0" lvl="0" indent="0" algn="just">
              <a:spcAft>
                <a:spcPts val="2000"/>
              </a:spcAft>
              <a:buClr>
                <a:srgbClr val="00B050"/>
              </a:buClr>
              <a:buNone/>
            </a:pPr>
            <a:r>
              <a:rPr lang="en-GB" sz="1800" dirty="0">
                <a:solidFill>
                  <a:prstClr val="black"/>
                </a:solidFill>
              </a:rPr>
              <a:t>J.N. Mills, “Potential Influence of Climate Change on Vector-Borne and Zoonotic Diseases: A Review and Proposed Research Plan”, Environ. Health Perspectives, 2010, </a:t>
            </a:r>
            <a:r>
              <a:rPr lang="en-GB" sz="1800" u="sng" dirty="0">
                <a:solidFill>
                  <a:prstClr val="black"/>
                </a:solidFill>
              </a:rPr>
              <a:t>118</a:t>
            </a:r>
            <a:r>
              <a:rPr lang="en-GB" sz="1800" dirty="0">
                <a:solidFill>
                  <a:prstClr val="black"/>
                </a:solidFill>
              </a:rPr>
              <a:t>, 1507–1514. </a:t>
            </a:r>
            <a:r>
              <a:rPr lang="en-GB" sz="1800" dirty="0">
                <a:solidFill>
                  <a:prstClr val="black"/>
                </a:solidFill>
                <a:hlinkClick r:id="rId4"/>
              </a:rPr>
              <a:t>https://doi.org/10.1289/ehp.0901389</a:t>
            </a:r>
            <a:r>
              <a:rPr lang="en-GB" sz="1800" dirty="0">
                <a:solidFill>
                  <a:prstClr val="black"/>
                </a:solidFill>
              </a:rPr>
              <a:t>.</a:t>
            </a:r>
          </a:p>
          <a:p>
            <a:pPr marL="0" lvl="0" indent="0" algn="just">
              <a:spcAft>
                <a:spcPts val="2000"/>
              </a:spcAft>
              <a:buClr>
                <a:srgbClr val="00B050"/>
              </a:buClr>
              <a:buNone/>
            </a:pPr>
            <a:r>
              <a:rPr lang="en-GB" sz="1800" dirty="0">
                <a:solidFill>
                  <a:prstClr val="black"/>
                </a:solidFill>
              </a:rPr>
              <a:t>J. </a:t>
            </a:r>
            <a:r>
              <a:rPr lang="en-GB" sz="1800" dirty="0" err="1">
                <a:solidFill>
                  <a:prstClr val="black"/>
                </a:solidFill>
              </a:rPr>
              <a:t>Rockl</a:t>
            </a:r>
            <a:r>
              <a:rPr lang="en-GB" sz="1800" dirty="0" err="1">
                <a:solidFill>
                  <a:prstClr val="black"/>
                </a:solidFill>
                <a:latin typeface="Calibri" panose="020F0502020204030204" pitchFamily="34" charset="0"/>
                <a:ea typeface="Calibri" panose="020F0502020204030204" pitchFamily="34" charset="0"/>
                <a:cs typeface="Calibri" panose="020F0502020204030204" pitchFamily="34" charset="0"/>
              </a:rPr>
              <a:t>ö</a:t>
            </a:r>
            <a:r>
              <a:rPr lang="en-GB" sz="1800" dirty="0" err="1">
                <a:solidFill>
                  <a:prstClr val="black"/>
                </a:solidFill>
              </a:rPr>
              <a:t>v</a:t>
            </a:r>
            <a:r>
              <a:rPr lang="en-GB" sz="1800" dirty="0">
                <a:solidFill>
                  <a:prstClr val="black"/>
                </a:solidFill>
              </a:rPr>
              <a:t> and R. </a:t>
            </a:r>
            <a:r>
              <a:rPr lang="en-GB" sz="1800" dirty="0" err="1">
                <a:solidFill>
                  <a:prstClr val="black"/>
                </a:solidFill>
              </a:rPr>
              <a:t>Dubrow</a:t>
            </a:r>
            <a:r>
              <a:rPr lang="en-GB" sz="1800" dirty="0">
                <a:solidFill>
                  <a:prstClr val="black"/>
                </a:solidFill>
              </a:rPr>
              <a:t>, “Climate Change: An Enduring Challenge for Vector-borne Disease Prevention and Control”, Nature Immunology, May 2020, </a:t>
            </a:r>
            <a:r>
              <a:rPr lang="en-GB" sz="1800" u="sng" dirty="0">
                <a:solidFill>
                  <a:prstClr val="black"/>
                </a:solidFill>
              </a:rPr>
              <a:t>21, </a:t>
            </a:r>
            <a:r>
              <a:rPr lang="en-GB" sz="1800" dirty="0">
                <a:solidFill>
                  <a:prstClr val="black"/>
                </a:solidFill>
              </a:rPr>
              <a:t>479–483. </a:t>
            </a:r>
            <a:r>
              <a:rPr lang="en-GB" sz="1800" dirty="0">
                <a:solidFill>
                  <a:prstClr val="black"/>
                </a:solidFill>
                <a:hlinkClick r:id="rId5"/>
              </a:rPr>
              <a:t>https://doi.org/10.1038/s41590-020-0648-y</a:t>
            </a:r>
            <a:r>
              <a:rPr lang="en-GB" sz="1800" dirty="0">
                <a:solidFill>
                  <a:prstClr val="black"/>
                </a:solidFill>
              </a:rPr>
              <a:t>.</a:t>
            </a:r>
          </a:p>
          <a:p>
            <a:pPr marL="0" lvl="0" indent="0" algn="just">
              <a:spcAft>
                <a:spcPts val="2000"/>
              </a:spcAft>
              <a:buClr>
                <a:srgbClr val="00B050"/>
              </a:buClr>
              <a:buNone/>
            </a:pPr>
            <a:r>
              <a:rPr lang="en-GB" sz="1800" dirty="0">
                <a:solidFill>
                  <a:prstClr val="black"/>
                </a:solidFill>
              </a:rPr>
              <a:t>W.K. </a:t>
            </a:r>
            <a:r>
              <a:rPr lang="en-GB" sz="1800" dirty="0" err="1">
                <a:solidFill>
                  <a:prstClr val="black"/>
                </a:solidFill>
              </a:rPr>
              <a:t>Reisen</a:t>
            </a:r>
            <a:r>
              <a:rPr lang="en-GB" sz="1800" dirty="0">
                <a:solidFill>
                  <a:prstClr val="black"/>
                </a:solidFill>
              </a:rPr>
              <a:t>, in “Climate Change and Public Health”, by B. Levy and J. </a:t>
            </a:r>
            <a:r>
              <a:rPr lang="en-GB" sz="1800" dirty="0" err="1">
                <a:solidFill>
                  <a:prstClr val="black"/>
                </a:solidFill>
              </a:rPr>
              <a:t>Patz</a:t>
            </a:r>
            <a:r>
              <a:rPr lang="en-GB" sz="1800" dirty="0">
                <a:solidFill>
                  <a:prstClr val="black"/>
                </a:solidFill>
              </a:rPr>
              <a:t>, July 2015, chapter 6, 129-156, Oxford University Press. </a:t>
            </a:r>
            <a:r>
              <a:rPr lang="de-DE" sz="1800" dirty="0">
                <a:solidFill>
                  <a:prstClr val="black"/>
                </a:solidFill>
              </a:rPr>
              <a:t>Online ISBN: 9780190202484, print ISBN: 9780190202453. </a:t>
            </a:r>
            <a:r>
              <a:rPr lang="de-DE" sz="1800" dirty="0">
                <a:solidFill>
                  <a:prstClr val="black"/>
                </a:solidFill>
                <a:hlinkClick r:id="rId6"/>
              </a:rPr>
              <a:t>https://doi.org/10.1093/med/9780190202453.003.0007</a:t>
            </a:r>
            <a:r>
              <a:rPr lang="de-DE" sz="1800" dirty="0">
                <a:solidFill>
                  <a:prstClr val="black"/>
                </a:solidFill>
              </a:rPr>
              <a:t>.</a:t>
            </a:r>
            <a:r>
              <a:rPr lang="en-GB" sz="1800" dirty="0">
                <a:solidFill>
                  <a:prstClr val="black"/>
                </a:solidFill>
              </a:rPr>
              <a:t> </a:t>
            </a:r>
            <a:endParaRPr lang="hu-HU" sz="1800" dirty="0">
              <a:solidFill>
                <a:prstClr val="black"/>
              </a:solidFill>
            </a:endParaRPr>
          </a:p>
        </p:txBody>
      </p:sp>
    </p:spTree>
    <p:extLst>
      <p:ext uri="{BB962C8B-B14F-4D97-AF65-F5344CB8AC3E}">
        <p14:creationId xmlns:p14="http://schemas.microsoft.com/office/powerpoint/2010/main" val="3507498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620933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138896"/>
            <a:ext cx="11896825" cy="6166777"/>
          </a:xfrm>
        </p:spPr>
        <p:txBody>
          <a:bodyPr rtlCol="0">
            <a:normAutofit/>
          </a:bodyPr>
          <a:lstStyle/>
          <a:p>
            <a:pPr marL="0" indent="0" rtl="0">
              <a:buNone/>
            </a:pPr>
            <a:r>
              <a:rPr lang="sr" sz="2000" u="sng" dirty="0" smtClean="0">
                <a:solidFill>
                  <a:srgbClr val="0070C0"/>
                </a:solidFill>
                <a:cs typeface="Arial" panose="020B0604020202020204" pitchFamily="34" charset="0"/>
              </a:rPr>
              <a:t>Glavne </a:t>
            </a:r>
            <a:r>
              <a:rPr lang="sr" sz="2000" u="sng" dirty="0">
                <a:solidFill>
                  <a:srgbClr val="0070C0"/>
                </a:solidFill>
                <a:cs typeface="Arial" panose="020B0604020202020204" pitchFamily="34" charset="0"/>
              </a:rPr>
              <a:t>bolesti koje se prenose vektorima</a:t>
            </a:r>
          </a:p>
          <a:p>
            <a:pPr marL="0" indent="0" rtl="0">
              <a:buNone/>
            </a:pPr>
            <a:endParaRPr lang="hu-HU" sz="2000" dirty="0"/>
          </a:p>
        </p:txBody>
      </p:sp>
      <p:graphicFrame>
        <p:nvGraphicFramePr>
          <p:cNvPr id="6" name="Table 5">
            <a:extLst>
              <a:ext uri="{FF2B5EF4-FFF2-40B4-BE49-F238E27FC236}">
                <a16:creationId xmlns:a16="http://schemas.microsoft.com/office/drawing/2014/main" id="{D405279C-E5CB-BD84-C678-912CDD4F72E3}"/>
              </a:ext>
            </a:extLst>
          </p:cNvPr>
          <p:cNvGraphicFramePr>
            <a:graphicFrameLocks noGrp="1"/>
          </p:cNvGraphicFramePr>
          <p:nvPr>
            <p:extLst>
              <p:ext uri="{D42A27DB-BD31-4B8C-83A1-F6EECF244321}">
                <p14:modId xmlns:p14="http://schemas.microsoft.com/office/powerpoint/2010/main" val="2698136099"/>
              </p:ext>
            </p:extLst>
          </p:nvPr>
        </p:nvGraphicFramePr>
        <p:xfrm>
          <a:off x="102670" y="568485"/>
          <a:ext cx="11986661" cy="5732190"/>
        </p:xfrm>
        <a:graphic>
          <a:graphicData uri="http://schemas.openxmlformats.org/drawingml/2006/table">
            <a:tbl>
              <a:tblPr>
                <a:tableStyleId>{5C22544A-7EE6-4342-B048-85BDC9FD1C3A}</a:tableStyleId>
              </a:tblPr>
              <a:tblGrid>
                <a:gridCol w="2053352">
                  <a:extLst>
                    <a:ext uri="{9D8B030D-6E8A-4147-A177-3AD203B41FA5}">
                      <a16:colId xmlns:a16="http://schemas.microsoft.com/office/drawing/2014/main" val="2497409396"/>
                    </a:ext>
                  </a:extLst>
                </a:gridCol>
                <a:gridCol w="2239171">
                  <a:extLst>
                    <a:ext uri="{9D8B030D-6E8A-4147-A177-3AD203B41FA5}">
                      <a16:colId xmlns:a16="http://schemas.microsoft.com/office/drawing/2014/main" val="3440800795"/>
                    </a:ext>
                  </a:extLst>
                </a:gridCol>
                <a:gridCol w="1709584">
                  <a:extLst>
                    <a:ext uri="{9D8B030D-6E8A-4147-A177-3AD203B41FA5}">
                      <a16:colId xmlns:a16="http://schemas.microsoft.com/office/drawing/2014/main" val="2412536937"/>
                    </a:ext>
                  </a:extLst>
                </a:gridCol>
                <a:gridCol w="2217421">
                  <a:extLst>
                    <a:ext uri="{9D8B030D-6E8A-4147-A177-3AD203B41FA5}">
                      <a16:colId xmlns:a16="http://schemas.microsoft.com/office/drawing/2014/main" val="509933588"/>
                    </a:ext>
                  </a:extLst>
                </a:gridCol>
                <a:gridCol w="3767133">
                  <a:extLst>
                    <a:ext uri="{9D8B030D-6E8A-4147-A177-3AD203B41FA5}">
                      <a16:colId xmlns:a16="http://schemas.microsoft.com/office/drawing/2014/main" val="2064854761"/>
                    </a:ext>
                  </a:extLst>
                </a:gridCol>
              </a:tblGrid>
              <a:tr h="393432">
                <a:tc>
                  <a:txBody>
                    <a:bodyPr/>
                    <a:lstStyle/>
                    <a:p>
                      <a:pPr algn="ctr" rtl="0" fontAlgn="t"/>
                      <a:r>
                        <a:rPr lang="sr" sz="1400" b="1" u="none" strike="noStrike" dirty="0">
                          <a:solidFill>
                            <a:srgbClr val="0070C0"/>
                          </a:solidFill>
                          <a:effectLst/>
                          <a:latin typeface="+mn-lt"/>
                        </a:rPr>
                        <a:t>Bolest</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Patogen</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Vektor(i)</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Neljudski domaćini rezervoara</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Kliničke karakteristike u nelečenim slučajevima</a:t>
                      </a:r>
                      <a:endParaRPr lang="en-GB"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333697160"/>
                  </a:ext>
                </a:extLst>
              </a:tr>
              <a:tr h="670074">
                <a:tc>
                  <a:txBody>
                    <a:bodyPr/>
                    <a:lstStyle/>
                    <a:p>
                      <a:pPr algn="l" rtl="0" fontAlgn="t"/>
                      <a:r>
                        <a:rPr lang="sr" sz="1200" u="none" strike="noStrike" dirty="0">
                          <a:solidFill>
                            <a:srgbClr val="C00000"/>
                          </a:solidFill>
                          <a:effectLst/>
                        </a:rPr>
                        <a:t>Babezioza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Parazit </a:t>
                      </a:r>
                      <a:r>
                        <a:rPr lang="en-GB" sz="1200" i="1" u="none" strike="noStrike" dirty="0">
                          <a:effectLst/>
                          <a:latin typeface="+mn-lt"/>
                        </a:rPr>
                        <a:t>Babesia microti</a:t>
                      </a:r>
                      <a:r>
                        <a:rPr lang="sr" sz="1200" i="1" u="none" strike="noStrike" dirty="0">
                          <a:effectLst/>
                          <a:latin typeface="+mn-lt"/>
                        </a:rPr>
                        <a:t> </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i="1" u="none" strike="noStrike" dirty="0">
                          <a:effectLst/>
                          <a:latin typeface="+mn-lt"/>
                        </a:rPr>
                        <a:t>Ikodes scapularis </a:t>
                      </a:r>
                      <a:r>
                        <a:rPr lang="sr" sz="1200" u="none" strike="noStrike" dirty="0">
                          <a:effectLst/>
                          <a:latin typeface="+mn-lt"/>
                        </a:rPr>
                        <a:t>(jelenski krpelji)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Belonogi miš, drugi mali sisari.</a:t>
                      </a:r>
                      <a:endParaRPr lang="en-GB"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Simptomi slični gripu, uništavanje crvenih krvnih zrnaca, žutica, krvni ugrušci/krvarenje, oštećenje vitalnih organa, smrt.</a:t>
                      </a:r>
                    </a:p>
                  </a:txBody>
                  <a:tcPr marL="6757" marR="6757" marT="6757" marB="0"/>
                </a:tc>
                <a:extLst>
                  <a:ext uri="{0D108BD9-81ED-4DB2-BD59-A6C34878D82A}">
                    <a16:rowId xmlns:a16="http://schemas.microsoft.com/office/drawing/2014/main" val="3831694956"/>
                  </a:ext>
                </a:extLst>
              </a:tr>
              <a:tr h="338103">
                <a:tc>
                  <a:txBody>
                    <a:bodyPr/>
                    <a:lstStyle/>
                    <a:p>
                      <a:pPr algn="l" rtl="0" fontAlgn="t"/>
                      <a:r>
                        <a:rPr lang="sr" sz="1200" b="0" i="0" u="none" strike="noStrike" dirty="0">
                          <a:solidFill>
                            <a:srgbClr val="C00000"/>
                          </a:solidFill>
                          <a:effectLst/>
                          <a:latin typeface="+mn-lt"/>
                        </a:rPr>
                        <a:t>Kuga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Latn-RS" sz="1200" u="none" strike="noStrike" dirty="0">
                          <a:effectLst/>
                          <a:latin typeface="+mn-lt"/>
                        </a:rPr>
                        <a:t>Bakterija </a:t>
                      </a:r>
                      <a:r>
                        <a:rPr lang="sr-Latn-RS" sz="1200" u="none" strike="noStrike" dirty="0" err="1">
                          <a:effectLst/>
                          <a:latin typeface="+mn-lt"/>
                        </a:rPr>
                        <a:t>Yersinia</a:t>
                      </a:r>
                      <a:r>
                        <a:rPr lang="sr-Latn-RS" sz="1200" u="none" strike="noStrike" dirty="0">
                          <a:effectLst/>
                          <a:latin typeface="+mn-lt"/>
                        </a:rPr>
                        <a:t> pestis</a:t>
                      </a:r>
                      <a:endParaRPr lang="en-IE" sz="1200" b="0" i="0" u="none" strike="noStrike" dirty="0">
                        <a:solidFill>
                          <a:srgbClr val="3C4245"/>
                        </a:solidFill>
                        <a:effectLst/>
                        <a:latin typeface="+mn-lt"/>
                      </a:endParaRPr>
                    </a:p>
                  </a:txBody>
                  <a:tcPr marL="6757" marR="6757" marT="6757" marB="0"/>
                </a:tc>
                <a:tc>
                  <a:txBody>
                    <a:bodyPr/>
                    <a:lstStyle/>
                    <a:p>
                      <a:pPr algn="l" rtl="0" fontAlgn="t"/>
                      <a:r>
                        <a:rPr lang="sr" sz="1200" b="0" i="0" u="none" strike="noStrike" dirty="0">
                          <a:solidFill>
                            <a:srgbClr val="000000"/>
                          </a:solidFill>
                          <a:effectLst/>
                          <a:latin typeface="+mn-lt"/>
                        </a:rPr>
                        <a:t>Buve</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Glodari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Zapaljeni limfni čvorovi, infekcija pluća koja daje plućnu kugu, smrt.</a:t>
                      </a:r>
                    </a:p>
                  </a:txBody>
                  <a:tcPr marL="6757" marR="6757" marT="6757" marB="0"/>
                </a:tc>
                <a:extLst>
                  <a:ext uri="{0D108BD9-81ED-4DB2-BD59-A6C34878D82A}">
                    <a16:rowId xmlns:a16="http://schemas.microsoft.com/office/drawing/2014/main" val="3525117701"/>
                  </a:ext>
                </a:extLst>
              </a:tr>
              <a:tr h="504088">
                <a:tc>
                  <a:txBody>
                    <a:bodyPr/>
                    <a:lstStyle/>
                    <a:p>
                      <a:pPr algn="l" rtl="0" fontAlgn="t"/>
                      <a:r>
                        <a:rPr lang="sr-Latn-RS" sz="1200" u="none" strike="noStrike" dirty="0" err="1">
                          <a:solidFill>
                            <a:srgbClr val="C00000"/>
                          </a:solidFill>
                          <a:effectLst/>
                        </a:rPr>
                        <a:t>Šagasova</a:t>
                      </a:r>
                      <a:r>
                        <a:rPr lang="sr-Latn-RS" sz="1200" u="none" strike="noStrike" dirty="0">
                          <a:solidFill>
                            <a:srgbClr val="C00000"/>
                          </a:solidFill>
                          <a:effectLst/>
                        </a:rPr>
                        <a:t> bolest</a:t>
                      </a:r>
                      <a:r>
                        <a:rPr lang="sr" sz="1200" u="none" strike="noStrike" dirty="0">
                          <a:solidFill>
                            <a:srgbClr val="C00000"/>
                          </a:solidFill>
                          <a:effectLst/>
                        </a:rPr>
                        <a:t>(američka tripanosomijaza)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Latn-RS" sz="1200" u="none" strike="noStrike" dirty="0" err="1">
                          <a:effectLst/>
                          <a:latin typeface="+mn-lt"/>
                        </a:rPr>
                        <a:t>Protazoa</a:t>
                      </a:r>
                      <a:r>
                        <a:rPr lang="sr-Cyrl-RS" sz="1200" u="none" strike="noStrike" dirty="0">
                          <a:effectLst/>
                          <a:latin typeface="+mn-lt"/>
                        </a:rPr>
                        <a:t> </a:t>
                      </a:r>
                      <a:r>
                        <a:rPr lang="sr-Latn-RS" sz="1200" i="1" u="none" strike="noStrike" dirty="0">
                          <a:effectLst/>
                          <a:latin typeface="+mn-lt"/>
                        </a:rPr>
                        <a:t>Trypanosoma cruzi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b="0" i="0" u="none" strike="noStrike" dirty="0">
                          <a:solidFill>
                            <a:srgbClr val="000000"/>
                          </a:solidFill>
                          <a:effectLst/>
                          <a:latin typeface="+mn-lt"/>
                        </a:rPr>
                        <a:t>Tropske stenice</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Sisari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Lezije kože, srčani, digestivni ili neurološki poremećaji, srčana insuficijencija, smrt.</a:t>
                      </a:r>
                    </a:p>
                  </a:txBody>
                  <a:tcPr marL="6757" marR="6757" marT="6757" marB="0"/>
                </a:tc>
                <a:extLst>
                  <a:ext uri="{0D108BD9-81ED-4DB2-BD59-A6C34878D82A}">
                    <a16:rowId xmlns:a16="http://schemas.microsoft.com/office/drawing/2014/main" val="3333219853"/>
                  </a:ext>
                </a:extLst>
              </a:tr>
              <a:tr h="665076">
                <a:tc>
                  <a:txBody>
                    <a:bodyPr/>
                    <a:lstStyle/>
                    <a:p>
                      <a:pPr algn="l" rtl="0" fontAlgn="t"/>
                      <a:r>
                        <a:rPr lang="sr-Latn-RS" sz="1200" b="0" i="0" u="none" strike="noStrike" dirty="0" smtClean="0">
                          <a:solidFill>
                            <a:srgbClr val="C00000"/>
                          </a:solidFill>
                          <a:effectLst/>
                          <a:latin typeface="+mn-lt"/>
                        </a:rPr>
                        <a:t>Čikungunj</a:t>
                      </a:r>
                      <a:r>
                        <a:rPr lang="sr-Cyrl-RS" sz="1200" b="0" i="0" u="none" strike="noStrike" dirty="0">
                          <a:solidFill>
                            <a:srgbClr val="C00000"/>
                          </a:solidFill>
                          <a:effectLst/>
                          <a:latin typeface="+mn-lt"/>
                        </a:rPr>
                        <a:t>а</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i="1" u="none" strike="noStrike" dirty="0">
                          <a:effectLst/>
                          <a:latin typeface="+mn-lt"/>
                        </a:rPr>
                        <a:t>А</a:t>
                      </a:r>
                      <a:r>
                        <a:rPr lang="en-GB" sz="1200" i="1" u="none" strike="noStrike" dirty="0" err="1">
                          <a:effectLst/>
                          <a:latin typeface="+mn-lt"/>
                        </a:rPr>
                        <a:t>lphavirus</a:t>
                      </a:r>
                      <a:endParaRPr lang="en-IE" sz="1200" b="0" i="1" u="none" strike="noStrike" dirty="0">
                        <a:solidFill>
                          <a:srgbClr val="000000"/>
                        </a:solidFill>
                        <a:effectLst/>
                        <a:latin typeface="+mn-lt"/>
                      </a:endParaRPr>
                    </a:p>
                  </a:txBody>
                  <a:tcPr marL="6757" marR="6757" marT="6757" marB="0"/>
                </a:tc>
                <a:tc>
                  <a:txBody>
                    <a:bodyPr/>
                    <a:lstStyle/>
                    <a:p>
                      <a:pPr algn="l" rtl="0" fontAlgn="t"/>
                      <a:r>
                        <a:rPr lang="sr" sz="1200" i="1" u="none" strike="noStrike" dirty="0">
                          <a:effectLst/>
                          <a:latin typeface="+mn-lt"/>
                        </a:rPr>
                        <a:t>Аедес</a:t>
                      </a:r>
                      <a:r>
                        <a:rPr lang="sr" sz="1200" u="none" strike="noStrike" dirty="0">
                          <a:effectLst/>
                          <a:latin typeface="+mn-lt"/>
                        </a:rPr>
                        <a:t> </a:t>
                      </a:r>
                      <a:r>
                        <a:rPr lang="en-GB" sz="1200" u="none" strike="noStrike" dirty="0" err="1">
                          <a:effectLst/>
                          <a:latin typeface="+mn-lt"/>
                        </a:rPr>
                        <a:t>komarac</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Nema</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Groznica, osip, otok zglobova, bol u mišićima, prerana smrt kod novorođenčadi i starijih osoba sa osnovnim zdravstvenim stanjima.</a:t>
                      </a:r>
                    </a:p>
                  </a:txBody>
                  <a:tcPr marL="6757" marR="6757" marT="6757" marB="0"/>
                </a:tc>
                <a:extLst>
                  <a:ext uri="{0D108BD9-81ED-4DB2-BD59-A6C34878D82A}">
                    <a16:rowId xmlns:a16="http://schemas.microsoft.com/office/drawing/2014/main" val="2443362599"/>
                  </a:ext>
                </a:extLst>
              </a:tr>
              <a:tr h="338103">
                <a:tc>
                  <a:txBody>
                    <a:bodyPr/>
                    <a:lstStyle/>
                    <a:p>
                      <a:pPr algn="l" rtl="0" fontAlgn="t"/>
                      <a:r>
                        <a:rPr lang="sr" sz="1200" u="none" strike="noStrike" dirty="0">
                          <a:solidFill>
                            <a:srgbClr val="C00000"/>
                          </a:solidFill>
                          <a:effectLst/>
                        </a:rPr>
                        <a:t>Krimsko-kongo hemoragična groznica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i="1" u="none" strike="noStrike" dirty="0">
                          <a:effectLst/>
                          <a:latin typeface="+mn-lt"/>
                        </a:rPr>
                        <a:t>Bunyaviridae</a:t>
                      </a:r>
                      <a:r>
                        <a:rPr lang="sr" sz="1200" u="none" strike="noStrike" dirty="0">
                          <a:effectLst/>
                          <a:latin typeface="+mn-lt"/>
                        </a:rPr>
                        <a:t> nairovirus</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b="0" i="0" u="none" strike="noStrike" dirty="0">
                          <a:solidFill>
                            <a:srgbClr val="000000"/>
                          </a:solidFill>
                          <a:effectLst/>
                          <a:latin typeface="+mn-lt"/>
                        </a:rPr>
                        <a:t>krpelj</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Divlje i domaće životinje, nojevi.</a:t>
                      </a:r>
                      <a:endParaRPr lang="en-GB"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Otkazivanje bubrega, jetre ili pluća.</a:t>
                      </a:r>
                    </a:p>
                  </a:txBody>
                  <a:tcPr marL="6757" marR="6757" marT="6757" marB="0"/>
                </a:tc>
                <a:extLst>
                  <a:ext uri="{0D108BD9-81ED-4DB2-BD59-A6C34878D82A}">
                    <a16:rowId xmlns:a16="http://schemas.microsoft.com/office/drawing/2014/main" val="3610616814"/>
                  </a:ext>
                </a:extLst>
              </a:tr>
              <a:tr h="220769">
                <a:tc>
                  <a:txBody>
                    <a:bodyPr/>
                    <a:lstStyle/>
                    <a:p>
                      <a:pPr algn="l" rtl="0" fontAlgn="t"/>
                      <a:r>
                        <a:rPr lang="sr" sz="1200" u="none" strike="noStrike" dirty="0">
                          <a:solidFill>
                            <a:srgbClr val="C00000"/>
                          </a:solidFill>
                          <a:effectLst/>
                        </a:rPr>
                        <a:t>Denga groznica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Latn-RS" sz="1200" b="0" i="1" u="none" strike="noStrike" dirty="0">
                          <a:solidFill>
                            <a:srgbClr val="000000"/>
                          </a:solidFill>
                          <a:effectLst/>
                          <a:latin typeface="+mn-lt"/>
                        </a:rPr>
                        <a:t>Dengae virus</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i="1" u="none" strike="noStrike" dirty="0">
                          <a:effectLst/>
                          <a:latin typeface="+mn-lt"/>
                        </a:rPr>
                        <a:t>Aedes</a:t>
                      </a:r>
                      <a:r>
                        <a:rPr lang="sr" sz="1200" u="none" strike="noStrike" dirty="0">
                          <a:effectLst/>
                          <a:latin typeface="+mn-lt"/>
                        </a:rPr>
                        <a:t> </a:t>
                      </a:r>
                      <a:r>
                        <a:rPr lang="sr-Latn-RS" sz="1200" u="none" strike="noStrike" dirty="0">
                          <a:effectLst/>
                          <a:latin typeface="+mn-lt"/>
                        </a:rPr>
                        <a:t>komarac</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Ništa</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Unutrašnje krvarenje, šok, smrt.</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547741257"/>
                  </a:ext>
                </a:extLst>
              </a:tr>
              <a:tr h="201959">
                <a:tc>
                  <a:txBody>
                    <a:bodyPr/>
                    <a:lstStyle/>
                    <a:p>
                      <a:pPr algn="l" rtl="0" fontAlgn="t"/>
                      <a:r>
                        <a:rPr lang="sr" sz="1200" b="0" u="none" strike="noStrike" dirty="0">
                          <a:solidFill>
                            <a:srgbClr val="C00000"/>
                          </a:solidFill>
                          <a:effectLst/>
                        </a:rPr>
                        <a:t>Infekcija ankilostoma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Latn-RS" sz="1200" b="0" i="0" u="none" strike="noStrike" dirty="0">
                          <a:solidFill>
                            <a:srgbClr val="000000"/>
                          </a:solidFill>
                          <a:effectLst/>
                          <a:latin typeface="+mn-lt"/>
                        </a:rPr>
                        <a:t>Bulinus globosus</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b="0" i="0" u="none" strike="noStrike" dirty="0">
                          <a:solidFill>
                            <a:srgbClr val="000000"/>
                          </a:solidFill>
                          <a:effectLst/>
                          <a:latin typeface="+mn-lt"/>
                        </a:rPr>
                        <a:t>Puž</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b="0" i="0" u="none" strike="noStrike" dirty="0">
                          <a:solidFill>
                            <a:srgbClr val="000000"/>
                          </a:solidFill>
                          <a:effectLst/>
                          <a:latin typeface="+mn-lt"/>
                        </a:rPr>
                        <a:t>Psi, mačke</a:t>
                      </a:r>
                      <a:endParaRPr lang="en-IE" sz="1200" b="0" i="0" u="none" strike="noStrike" dirty="0">
                        <a:solidFill>
                          <a:srgbClr val="000000"/>
                        </a:solidFill>
                        <a:effectLst/>
                        <a:latin typeface="+mn-lt"/>
                      </a:endParaRPr>
                    </a:p>
                  </a:txBody>
                  <a:tcPr marL="6757" marR="6757" marT="6757" marB="0"/>
                </a:tc>
                <a:tc>
                  <a:txBody>
                    <a:bodyPr/>
                    <a:lstStyle/>
                    <a:p>
                      <a:pPr algn="l" rtl="0" fontAlgn="t"/>
                      <a:r>
                        <a:rPr lang="pl-PL" sz="1200" b="0" i="0" u="none" strike="noStrike" dirty="0">
                          <a:solidFill>
                            <a:srgbClr val="000000"/>
                          </a:solidFill>
                          <a:effectLst/>
                          <a:latin typeface="+mn-lt"/>
                        </a:rPr>
                        <a:t>Osip, anemija, bol u stomaku, dijareja.</a:t>
                      </a:r>
                    </a:p>
                  </a:txBody>
                  <a:tcPr marL="6757" marR="6757" marT="6757" marB="0"/>
                </a:tc>
                <a:extLst>
                  <a:ext uri="{0D108BD9-81ED-4DB2-BD59-A6C34878D82A}">
                    <a16:rowId xmlns:a16="http://schemas.microsoft.com/office/drawing/2014/main" val="4014244708"/>
                  </a:ext>
                </a:extLst>
              </a:tr>
              <a:tr h="338103">
                <a:tc>
                  <a:txBody>
                    <a:bodyPr/>
                    <a:lstStyle/>
                    <a:p>
                      <a:pPr algn="l" rtl="0" fontAlgn="t"/>
                      <a:r>
                        <a:rPr lang="sr-Latn-RS" sz="1200" u="none" strike="noStrike" dirty="0">
                          <a:solidFill>
                            <a:srgbClr val="C00000"/>
                          </a:solidFill>
                          <a:effectLst/>
                        </a:rPr>
                        <a:t>Japanski encefalitis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Flavirus </a:t>
                      </a:r>
                      <a:r>
                        <a:rPr lang="sr" sz="1200" i="1" u="none" strike="noStrike" dirty="0">
                          <a:effectLst/>
                          <a:latin typeface="+mn-lt"/>
                        </a:rPr>
                        <a:t>japanskog encefalitisa</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i="1" u="none" strike="noStrike" dirty="0" err="1">
                          <a:effectLst/>
                          <a:latin typeface="+mn-lt"/>
                        </a:rPr>
                        <a:t>Culex</a:t>
                      </a:r>
                      <a:r>
                        <a:rPr lang="sr" sz="1200" u="none" strike="noStrike" dirty="0">
                          <a:effectLst/>
                          <a:latin typeface="+mn-lt"/>
                        </a:rPr>
                        <a:t> komarci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Svinje, ptice</a:t>
                      </a:r>
                      <a:endParaRPr lang="en-IE" sz="1200" b="0" i="0" u="none" strike="noStrike" dirty="0">
                        <a:solidFill>
                          <a:srgbClr val="000000"/>
                        </a:solidFill>
                        <a:effectLst/>
                        <a:latin typeface="+mn-lt"/>
                      </a:endParaRPr>
                    </a:p>
                  </a:txBody>
                  <a:tcPr marL="6757" marR="6757" marT="6757" marB="0"/>
                </a:tc>
                <a:tc>
                  <a:txBody>
                    <a:bodyPr/>
                    <a:lstStyle/>
                    <a:p>
                      <a:pPr algn="l" rtl="0" fontAlgn="t"/>
                      <a:r>
                        <a:rPr lang="pl-PL" sz="1200" u="none" strike="noStrike" dirty="0">
                          <a:effectLst/>
                          <a:latin typeface="+mn-lt"/>
                        </a:rPr>
                        <a:t>Groznica, dezorijentacija, koma, napadi, spastična paraliza, smrt.</a:t>
                      </a:r>
                    </a:p>
                  </a:txBody>
                  <a:tcPr marL="6757" marR="6757" marT="6757" marB="0"/>
                </a:tc>
                <a:extLst>
                  <a:ext uri="{0D108BD9-81ED-4DB2-BD59-A6C34878D82A}">
                    <a16:rowId xmlns:a16="http://schemas.microsoft.com/office/drawing/2014/main" val="3032845053"/>
                  </a:ext>
                </a:extLst>
              </a:tr>
              <a:tr h="347016">
                <a:tc>
                  <a:txBody>
                    <a:bodyPr/>
                    <a:lstStyle/>
                    <a:p>
                      <a:pPr algn="l" rtl="0" fontAlgn="t"/>
                      <a:r>
                        <a:rPr lang="sr-Latn-RS" sz="1200" u="none" strike="noStrike" dirty="0" err="1">
                          <a:solidFill>
                            <a:srgbClr val="C00000"/>
                          </a:solidFill>
                          <a:effectLst/>
                        </a:rPr>
                        <a:t>Lajšmanijaza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Parazit </a:t>
                      </a:r>
                      <a:r>
                        <a:rPr lang="sr" sz="1200" i="1" u="none" strike="noStrike" dirty="0">
                          <a:effectLst/>
                          <a:latin typeface="+mn-lt"/>
                        </a:rPr>
                        <a:t>lajšmanije</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Peščana muva</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Glodari, psi, drugi sisari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Lezije kože, destrukcija sluzokože, povećanje slezine/jetre, smrt.</a:t>
                      </a:r>
                    </a:p>
                  </a:txBody>
                  <a:tcPr marL="6757" marR="6757" marT="6757" marB="0"/>
                </a:tc>
                <a:extLst>
                  <a:ext uri="{0D108BD9-81ED-4DB2-BD59-A6C34878D82A}">
                    <a16:rowId xmlns:a16="http://schemas.microsoft.com/office/drawing/2014/main" val="2734610041"/>
                  </a:ext>
                </a:extLst>
              </a:tr>
              <a:tr h="367293">
                <a:tc>
                  <a:txBody>
                    <a:bodyPr/>
                    <a:lstStyle/>
                    <a:p>
                      <a:pPr algn="l" rtl="0" fontAlgn="t"/>
                      <a:r>
                        <a:rPr lang="sr" sz="1200" u="none" strike="noStrike" dirty="0">
                          <a:solidFill>
                            <a:srgbClr val="C00000"/>
                          </a:solidFill>
                          <a:effectLst/>
                        </a:rPr>
                        <a:t>Lajmska bolest</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Bakterija</a:t>
                      </a:r>
                      <a:r>
                        <a:rPr lang="sr-Cyrl-RS" sz="1200" u="none" strike="noStrike" dirty="0">
                          <a:effectLst/>
                          <a:latin typeface="+mn-lt"/>
                        </a:rPr>
                        <a:t> </a:t>
                      </a:r>
                      <a:r>
                        <a:rPr lang="sr-Latn-RS" sz="1200" u="none" strike="noStrike" dirty="0">
                          <a:effectLst/>
                          <a:latin typeface="+mn-lt"/>
                        </a:rPr>
                        <a:t>Borrelia Burgdorferi</a:t>
                      </a:r>
                      <a:r>
                        <a:rPr lang="sr" sz="1200" i="1" u="none" strike="noStrike" dirty="0">
                          <a:effectLst/>
                          <a:latin typeface="+mn-lt"/>
                        </a:rPr>
                        <a:t> </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i="1" u="none" strike="noStrike" dirty="0">
                          <a:effectLst/>
                          <a:latin typeface="+mn-lt"/>
                        </a:rPr>
                        <a:t>Iksodski</a:t>
                      </a:r>
                      <a:r>
                        <a:rPr lang="sr" sz="1200" u="none" strike="noStrike" dirty="0">
                          <a:effectLst/>
                          <a:latin typeface="+mn-lt"/>
                        </a:rPr>
                        <a:t> krpelji</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Belonogi miš, mali sisari ptice i drugo.</a:t>
                      </a:r>
                      <a:endParaRPr lang="en-GB"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Groznica, paraliza lica, artritis, zapaljenje mozga/kičmene moždine, bol u nervima.</a:t>
                      </a:r>
                    </a:p>
                  </a:txBody>
                  <a:tcPr marL="6757" marR="6757" marT="6757" marB="0"/>
                </a:tc>
                <a:extLst>
                  <a:ext uri="{0D108BD9-81ED-4DB2-BD59-A6C34878D82A}">
                    <a16:rowId xmlns:a16="http://schemas.microsoft.com/office/drawing/2014/main" val="1583744662"/>
                  </a:ext>
                </a:extLst>
              </a:tr>
              <a:tr h="504088">
                <a:tc>
                  <a:txBody>
                    <a:bodyPr/>
                    <a:lstStyle/>
                    <a:p>
                      <a:pPr algn="l" rtl="0" fontAlgn="t"/>
                      <a:r>
                        <a:rPr lang="sr" sz="1200" u="none" strike="noStrike" dirty="0">
                          <a:solidFill>
                            <a:srgbClr val="C00000"/>
                          </a:solidFill>
                          <a:effectLst/>
                        </a:rPr>
                        <a:t>Limfna filarijaza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Razne filarne nematode (okrugle gliste)</a:t>
                      </a:r>
                      <a:endParaRPr lang="en-IE" sz="1200" b="0" i="0" u="none" strike="noStrike" dirty="0">
                        <a:solidFill>
                          <a:srgbClr val="000000"/>
                        </a:solidFill>
                        <a:effectLst/>
                        <a:latin typeface="+mn-lt"/>
                      </a:endParaRPr>
                    </a:p>
                  </a:txBody>
                  <a:tcPr marL="6757" marR="6757" marT="6757" marB="0"/>
                </a:tc>
                <a:tc>
                  <a:txBody>
                    <a:bodyPr/>
                    <a:lstStyle/>
                    <a:p>
                      <a:pPr algn="l" rtl="0" fontAlgn="t"/>
                      <a:r>
                        <a:rPr lang="sr" sz="1200" u="none" strike="noStrike" dirty="0">
                          <a:effectLst/>
                          <a:latin typeface="+mn-lt"/>
                        </a:rPr>
                        <a:t>Razni rodovi komaraca</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Nema</a:t>
                      </a:r>
                      <a:endParaRPr lang="sr-Cyrl-RS" sz="1200" u="none" strike="noStrike" dirty="0">
                        <a:effectLst/>
                        <a:latin typeface="+mn-lt"/>
                      </a:endParaRPr>
                    </a:p>
                  </a:txBody>
                  <a:tcPr marL="6757" marR="6757" marT="6757" marB="0"/>
                </a:tc>
                <a:tc>
                  <a:txBody>
                    <a:bodyPr/>
                    <a:lstStyle/>
                    <a:p>
                      <a:pPr algn="l" rtl="0" fontAlgn="t"/>
                      <a:r>
                        <a:rPr lang="sr-Latn-RS" sz="1200" u="none" strike="noStrike" dirty="0">
                          <a:effectLst/>
                          <a:latin typeface="+mn-lt"/>
                        </a:rPr>
                        <a:t>Oštećenje limfnog, bubrežnog i imunološkog sistema, otok tkiva, slonova bolest.</a:t>
                      </a:r>
                    </a:p>
                  </a:txBody>
                  <a:tcPr marL="6757" marR="6757" marT="6757" marB="0"/>
                </a:tc>
                <a:extLst>
                  <a:ext uri="{0D108BD9-81ED-4DB2-BD59-A6C34878D82A}">
                    <a16:rowId xmlns:a16="http://schemas.microsoft.com/office/drawing/2014/main" val="39850138"/>
                  </a:ext>
                </a:extLst>
              </a:tr>
              <a:tr h="670074">
                <a:tc>
                  <a:txBody>
                    <a:bodyPr/>
                    <a:lstStyle/>
                    <a:p>
                      <a:pPr algn="l" rtl="0" fontAlgn="t"/>
                      <a:r>
                        <a:rPr lang="sr-Latn-RS" sz="1200" u="none" strike="noStrike" dirty="0">
                          <a:solidFill>
                            <a:srgbClr val="C00000"/>
                          </a:solidFill>
                          <a:effectLst/>
                        </a:rPr>
                        <a:t>Malarija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l" rtl="0" fontAlgn="t"/>
                      <a:r>
                        <a:rPr lang="sr" sz="1200" u="none" strike="noStrike" dirty="0">
                          <a:effectLst/>
                          <a:latin typeface="+mn-lt"/>
                        </a:rPr>
                        <a:t>Parazit </a:t>
                      </a:r>
                      <a:r>
                        <a:rPr lang="sr-Latn-RS" sz="1200" i="1" u="none" strike="noStrike" dirty="0">
                          <a:effectLst/>
                          <a:latin typeface="+mn-lt"/>
                        </a:rPr>
                        <a:t>Plasmodium</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i="1" u="none" strike="noStrike" dirty="0" err="1">
                          <a:effectLst/>
                          <a:latin typeface="+mn-lt"/>
                        </a:rPr>
                        <a:t>Anofeles</a:t>
                      </a:r>
                      <a:r>
                        <a:rPr lang="sr-Latn-RS" sz="1200" i="1" u="none" strike="noStrike" dirty="0">
                          <a:effectLst/>
                          <a:latin typeface="+mn-lt"/>
                        </a:rPr>
                        <a:t> </a:t>
                      </a:r>
                      <a:r>
                        <a:rPr lang="sr" sz="1200" u="none" strike="noStrike" dirty="0">
                          <a:effectLst/>
                          <a:latin typeface="+mn-lt"/>
                        </a:rPr>
                        <a:t>komarac</a:t>
                      </a:r>
                      <a:endParaRPr lang="en-IE" sz="1200" b="0" i="0" u="none" strike="noStrike" dirty="0">
                        <a:solidFill>
                          <a:srgbClr val="000000"/>
                        </a:solidFill>
                        <a:effectLst/>
                        <a:latin typeface="+mn-lt"/>
                      </a:endParaRPr>
                    </a:p>
                  </a:txBody>
                  <a:tcPr marL="6757" marR="6757" marT="6757" marB="0"/>
                </a:tc>
                <a:tc>
                  <a:txBody>
                    <a:bodyPr/>
                    <a:lstStyle/>
                    <a:p>
                      <a:pPr algn="l" rtl="0" fontAlgn="t"/>
                      <a:r>
                        <a:rPr lang="sr-Latn-RS" sz="1200" u="none" strike="noStrike" dirty="0">
                          <a:effectLst/>
                          <a:latin typeface="+mn-lt"/>
                        </a:rPr>
                        <a:t>Nema</a:t>
                      </a:r>
                      <a:endParaRPr lang="sr-Cyrl-RS" sz="1200" u="none" strike="noStrike" dirty="0">
                        <a:effectLst/>
                        <a:latin typeface="+mn-lt"/>
                      </a:endParaRPr>
                    </a:p>
                  </a:txBody>
                  <a:tcPr marL="6757" marR="6757" marT="6757" marB="0"/>
                </a:tc>
                <a:tc>
                  <a:txBody>
                    <a:bodyPr/>
                    <a:lstStyle/>
                    <a:p>
                      <a:pPr algn="l" rtl="0" fontAlgn="t"/>
                      <a:r>
                        <a:rPr lang="sr-Latn-RS" sz="1200" u="none" strike="noStrike" dirty="0">
                          <a:effectLst/>
                          <a:latin typeface="+mn-lt"/>
                        </a:rPr>
                        <a:t>Otkazivanje organa, krv, metabolizam ili neurološke abnormalnosti, akutni respiratorni </a:t>
                      </a:r>
                      <a:r>
                        <a:rPr lang="sr-Latn-RS" sz="1200" u="none" strike="noStrike" dirty="0" err="1">
                          <a:effectLst/>
                          <a:latin typeface="+mn-lt"/>
                        </a:rPr>
                        <a:t>distres</a:t>
                      </a:r>
                      <a:r>
                        <a:rPr lang="sr-Latn-RS" sz="1200" u="none" strike="noStrike" dirty="0">
                          <a:effectLst/>
                          <a:latin typeface="+mn-lt"/>
                        </a:rPr>
                        <a:t>, povreda bubrega, kardiovaskularni kolaps, recidivi, smrt</a:t>
                      </a:r>
                      <a:r>
                        <a:rPr lang="sr" sz="1200" u="none" strike="noStrike" dirty="0">
                          <a:effectLst/>
                          <a:latin typeface="+mn-lt"/>
                        </a:rPr>
                        <a:t>.</a:t>
                      </a:r>
                      <a:endParaRPr lang="en-IE" sz="12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136233348"/>
                  </a:ext>
                </a:extLst>
              </a:tr>
            </a:tbl>
          </a:graphicData>
        </a:graphic>
      </p:graphicFrame>
    </p:spTree>
    <p:extLst>
      <p:ext uri="{BB962C8B-B14F-4D97-AF65-F5344CB8AC3E}">
        <p14:creationId xmlns:p14="http://schemas.microsoft.com/office/powerpoint/2010/main" val="3944451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a:buNone/>
            </a:pPr>
            <a:r>
              <a:rPr lang="sr" sz="2000" u="sng" dirty="0">
                <a:solidFill>
                  <a:srgbClr val="0070C0"/>
                </a:solidFill>
                <a:cs typeface="Arial" panose="020B0604020202020204" pitchFamily="34" charset="0"/>
              </a:rPr>
              <a:t>Glavne bolesti koje se prenose vektorima</a:t>
            </a:r>
          </a:p>
          <a:p>
            <a:pPr marL="0" indent="0" rtl="0">
              <a:buNone/>
            </a:pPr>
            <a:endParaRPr lang="hu-HU" sz="2000" dirty="0">
              <a:solidFill>
                <a:schemeClr val="tx1"/>
              </a:solidFill>
            </a:endParaRPr>
          </a:p>
        </p:txBody>
      </p:sp>
      <p:graphicFrame>
        <p:nvGraphicFramePr>
          <p:cNvPr id="2" name="Table 1">
            <a:extLst>
              <a:ext uri="{FF2B5EF4-FFF2-40B4-BE49-F238E27FC236}">
                <a16:creationId xmlns:a16="http://schemas.microsoft.com/office/drawing/2014/main" id="{1F398E4A-82A8-39C0-769F-D62CED475DFE}"/>
              </a:ext>
            </a:extLst>
          </p:cNvPr>
          <p:cNvGraphicFramePr>
            <a:graphicFrameLocks noGrp="1"/>
          </p:cNvGraphicFramePr>
          <p:nvPr>
            <p:extLst>
              <p:ext uri="{D42A27DB-BD31-4B8C-83A1-F6EECF244321}">
                <p14:modId xmlns:p14="http://schemas.microsoft.com/office/powerpoint/2010/main" val="107599123"/>
              </p:ext>
            </p:extLst>
          </p:nvPr>
        </p:nvGraphicFramePr>
        <p:xfrm>
          <a:off x="818605" y="829168"/>
          <a:ext cx="10389326" cy="5594243"/>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914539705"/>
                    </a:ext>
                  </a:extLst>
                </a:gridCol>
                <a:gridCol w="1779724">
                  <a:extLst>
                    <a:ext uri="{9D8B030D-6E8A-4147-A177-3AD203B41FA5}">
                      <a16:colId xmlns:a16="http://schemas.microsoft.com/office/drawing/2014/main" val="3700899089"/>
                    </a:ext>
                  </a:extLst>
                </a:gridCol>
                <a:gridCol w="1642822">
                  <a:extLst>
                    <a:ext uri="{9D8B030D-6E8A-4147-A177-3AD203B41FA5}">
                      <a16:colId xmlns:a16="http://schemas.microsoft.com/office/drawing/2014/main" val="690589465"/>
                    </a:ext>
                  </a:extLst>
                </a:gridCol>
                <a:gridCol w="2099160">
                  <a:extLst>
                    <a:ext uri="{9D8B030D-6E8A-4147-A177-3AD203B41FA5}">
                      <a16:colId xmlns:a16="http://schemas.microsoft.com/office/drawing/2014/main" val="2265451935"/>
                    </a:ext>
                  </a:extLst>
                </a:gridCol>
                <a:gridCol w="3087896">
                  <a:extLst>
                    <a:ext uri="{9D8B030D-6E8A-4147-A177-3AD203B41FA5}">
                      <a16:colId xmlns:a16="http://schemas.microsoft.com/office/drawing/2014/main" val="4130930984"/>
                    </a:ext>
                  </a:extLst>
                </a:gridCol>
              </a:tblGrid>
              <a:tr h="261786">
                <a:tc>
                  <a:txBody>
                    <a:bodyPr/>
                    <a:lstStyle/>
                    <a:p>
                      <a:pPr algn="ctr" rtl="0" fontAlgn="t"/>
                      <a:r>
                        <a:rPr lang="sr" sz="1400" b="1" u="none" strike="noStrike" dirty="0">
                          <a:solidFill>
                            <a:srgbClr val="0070C0"/>
                          </a:solidFill>
                          <a:effectLst/>
                          <a:latin typeface="+mn-lt"/>
                        </a:rPr>
                        <a:t>Bolest</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Patogen</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Vektor(i)</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Neljudski domaćini rezervoara</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Kliničke karakteristike u nelečenim slučajevima</a:t>
                      </a:r>
                      <a:endParaRPr lang="en-GB"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387938495"/>
                  </a:ext>
                </a:extLst>
              </a:tr>
              <a:tr h="389022">
                <a:tc>
                  <a:txBody>
                    <a:bodyPr/>
                    <a:lstStyle/>
                    <a:p>
                      <a:pPr algn="l" rtl="0" fontAlgn="t"/>
                      <a:r>
                        <a:rPr lang="sr" sz="1200" u="none" strike="noStrike" dirty="0">
                          <a:solidFill>
                            <a:srgbClr val="C00000"/>
                          </a:solidFill>
                          <a:effectLst/>
                        </a:rPr>
                        <a:t>Onhocerciaza (rečno slepilo)</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Оnchocerca volvulus </a:t>
                      </a:r>
                      <a:r>
                        <a:rPr lang="sr" sz="1200" u="none" strike="noStrike" dirty="0">
                          <a:effectLst/>
                        </a:rPr>
                        <a:t>nematoda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Simulijum</a:t>
                      </a:r>
                      <a:r>
                        <a:rPr lang="sr" sz="1200" u="none" strike="noStrike" dirty="0">
                          <a:effectLst/>
                        </a:rPr>
                        <a:t> (crna mušica)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Nijedan</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en-IE" sz="1200" b="0" i="0" u="none" strike="noStrike" dirty="0" err="1">
                          <a:solidFill>
                            <a:srgbClr val="000000"/>
                          </a:solidFill>
                          <a:effectLst/>
                          <a:latin typeface="Calibri" panose="020F0502020204030204" pitchFamily="34" charset="0"/>
                        </a:rPr>
                        <a:t>Očne</a:t>
                      </a:r>
                      <a:r>
                        <a:rPr lang="en-IE" sz="1200" b="0" i="0" u="none" strike="noStrike" dirty="0">
                          <a:solidFill>
                            <a:srgbClr val="000000"/>
                          </a:solidFill>
                          <a:effectLst/>
                          <a:latin typeface="Calibri" panose="020F0502020204030204" pitchFamily="34" charset="0"/>
                        </a:rPr>
                        <a:t> </a:t>
                      </a:r>
                      <a:r>
                        <a:rPr lang="en-IE" sz="1200" b="0" i="0" u="none" strike="noStrike" dirty="0" err="1">
                          <a:solidFill>
                            <a:srgbClr val="000000"/>
                          </a:solidFill>
                          <a:effectLst/>
                          <a:latin typeface="Calibri" panose="020F0502020204030204" pitchFamily="34" charset="0"/>
                        </a:rPr>
                        <a:t>lezije</a:t>
                      </a:r>
                      <a:r>
                        <a:rPr lang="en-IE" sz="1200" b="0" i="0" u="none" strike="noStrike" dirty="0">
                          <a:solidFill>
                            <a:srgbClr val="000000"/>
                          </a:solidFill>
                          <a:effectLst/>
                          <a:latin typeface="Calibri" panose="020F0502020204030204" pitchFamily="34" charset="0"/>
                        </a:rPr>
                        <a:t>, </a:t>
                      </a:r>
                      <a:r>
                        <a:rPr lang="en-IE" sz="1200" b="0" i="0" u="none" strike="noStrike" dirty="0" err="1">
                          <a:solidFill>
                            <a:srgbClr val="000000"/>
                          </a:solidFill>
                          <a:effectLst/>
                          <a:latin typeface="Calibri" panose="020F0502020204030204" pitchFamily="34" charset="0"/>
                        </a:rPr>
                        <a:t>teška</a:t>
                      </a:r>
                      <a:r>
                        <a:rPr lang="en-IE" sz="1200" b="0" i="0" u="none" strike="noStrike" dirty="0">
                          <a:solidFill>
                            <a:srgbClr val="000000"/>
                          </a:solidFill>
                          <a:effectLst/>
                          <a:latin typeface="Calibri" panose="020F0502020204030204" pitchFamily="34" charset="0"/>
                        </a:rPr>
                        <a:t> </a:t>
                      </a:r>
                      <a:r>
                        <a:rPr lang="en-IE" sz="1200" b="0" i="0" u="none" strike="noStrike" dirty="0" err="1">
                          <a:solidFill>
                            <a:srgbClr val="000000"/>
                          </a:solidFill>
                          <a:effectLst/>
                          <a:latin typeface="Calibri" panose="020F0502020204030204" pitchFamily="34" charset="0"/>
                        </a:rPr>
                        <a:t>upala</a:t>
                      </a:r>
                      <a:r>
                        <a:rPr lang="en-IE" sz="1200" b="0" i="0" u="none" strike="noStrike" dirty="0">
                          <a:solidFill>
                            <a:srgbClr val="000000"/>
                          </a:solidFill>
                          <a:effectLst/>
                          <a:latin typeface="Calibri" panose="020F0502020204030204" pitchFamily="34" charset="0"/>
                        </a:rPr>
                        <a:t> </a:t>
                      </a:r>
                      <a:r>
                        <a:rPr lang="en-IE" sz="1200" b="0" i="0" u="none" strike="noStrike" dirty="0" err="1">
                          <a:solidFill>
                            <a:srgbClr val="000000"/>
                          </a:solidFill>
                          <a:effectLst/>
                          <a:latin typeface="Calibri" panose="020F0502020204030204" pitchFamily="34" charset="0"/>
                        </a:rPr>
                        <a:t>kože</a:t>
                      </a:r>
                      <a:r>
                        <a:rPr lang="en-IE" sz="1200" b="0" i="0" u="none" strike="noStrike" dirty="0">
                          <a:solidFill>
                            <a:srgbClr val="000000"/>
                          </a:solidFill>
                          <a:effectLst/>
                          <a:latin typeface="Calibri" panose="020F0502020204030204" pitchFamily="34" charset="0"/>
                        </a:rPr>
                        <a:t>, </a:t>
                      </a:r>
                      <a:r>
                        <a:rPr lang="en-IE" sz="1200" b="0" i="0" u="none" strike="noStrike" dirty="0" err="1">
                          <a:solidFill>
                            <a:srgbClr val="000000"/>
                          </a:solidFill>
                          <a:effectLst/>
                          <a:latin typeface="Calibri" panose="020F0502020204030204" pitchFamily="34" charset="0"/>
                        </a:rPr>
                        <a:t>slepilo</a:t>
                      </a:r>
                      <a:r>
                        <a:rPr lang="en-IE" sz="1200" b="0" i="0" u="none" strike="noStrike" dirty="0">
                          <a:solidFill>
                            <a:srgbClr val="000000"/>
                          </a:solidFill>
                          <a:effectLst/>
                          <a:latin typeface="Calibri" panose="020F0502020204030204" pitchFamily="34" charset="0"/>
                        </a:rPr>
                        <a:t>.</a:t>
                      </a:r>
                    </a:p>
                    <a:p>
                      <a:pPr algn="l" rtl="0" fontAlgn="t"/>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389022">
                <a:tc>
                  <a:txBody>
                    <a:bodyPr/>
                    <a:lstStyle/>
                    <a:p>
                      <a:pPr algn="l" rtl="0" fontAlgn="t"/>
                      <a:r>
                        <a:rPr lang="sr-Latn-RS" sz="1200" u="none" strike="noStrike" dirty="0">
                          <a:solidFill>
                            <a:srgbClr val="C00000"/>
                          </a:solidFill>
                          <a:effectLst/>
                        </a:rPr>
                        <a:t>Groznica doline </a:t>
                      </a:r>
                      <a:r>
                        <a:rPr lang="sr-Latn-RS" sz="1200" u="none" strike="noStrike" dirty="0" err="1">
                          <a:solidFill>
                            <a:srgbClr val="C00000"/>
                          </a:solidFill>
                          <a:effectLst/>
                        </a:rPr>
                        <a:t>Rift</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PVF</a:t>
                      </a:r>
                      <a:r>
                        <a:rPr lang="sr" sz="1200" u="none" strike="noStrike" dirty="0">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Aedes i Culex</a:t>
                      </a:r>
                      <a:r>
                        <a:rPr lang="sr" sz="1200" u="none" strike="noStrike" dirty="0">
                          <a:effectLst/>
                        </a:rPr>
                        <a:t> komarci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Ovce, koze, ostale pripitomljene životinje.</a:t>
                      </a:r>
                      <a:endParaRPr lang="en-GB"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Očne bolesti, </a:t>
                      </a:r>
                      <a:r>
                        <a:rPr lang="sr-Latn-RS" sz="1200" u="none" strike="noStrike" dirty="0" err="1">
                          <a:effectLst/>
                        </a:rPr>
                        <a:t>meningoencefalitis</a:t>
                      </a:r>
                      <a:r>
                        <a:rPr lang="sr-Latn-RS" sz="1200" u="none" strike="noStrike" dirty="0">
                          <a:effectLst/>
                        </a:rPr>
                        <a:t>, </a:t>
                      </a:r>
                      <a:r>
                        <a:rPr lang="sr-Latn-RS" sz="1200" u="none" strike="noStrike" dirty="0" err="1">
                          <a:effectLst/>
                        </a:rPr>
                        <a:t>hemoragijska</a:t>
                      </a:r>
                      <a:r>
                        <a:rPr lang="sr-Latn-RS" sz="1200" u="none" strike="noStrike" dirty="0">
                          <a:effectLst/>
                        </a:rPr>
                        <a:t> groznica.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778044">
                <a:tc>
                  <a:txBody>
                    <a:bodyPr/>
                    <a:lstStyle/>
                    <a:p>
                      <a:pPr algn="l" rtl="0" fontAlgn="t"/>
                      <a:r>
                        <a:rPr lang="sr-Latn-RS" sz="1200" u="none" strike="noStrike" dirty="0" err="1">
                          <a:solidFill>
                            <a:srgbClr val="C00000"/>
                          </a:solidFill>
                          <a:effectLst/>
                        </a:rPr>
                        <a:t>Šistosomijaza</a:t>
                      </a:r>
                      <a:r>
                        <a:rPr lang="sr-Latn-RS" sz="1200" u="none" strike="noStrike" dirty="0">
                          <a:solidFill>
                            <a:srgbClr val="C00000"/>
                          </a:solidFill>
                          <a:effectLst/>
                        </a:rPr>
                        <a:t> </a:t>
                      </a:r>
                      <a:r>
                        <a:rPr lang="sr" sz="1200" u="none" strike="noStrike" dirty="0">
                          <a:solidFill>
                            <a:srgbClr val="C00000"/>
                          </a:solidFill>
                          <a:effectLst/>
                        </a:rPr>
                        <a:t>(bilharzijaza)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Latn-RS" sz="1200" i="1" u="none" strike="noStrike" dirty="0" err="1">
                          <a:effectLst/>
                        </a:rPr>
                        <a:t>Schistostoma</a:t>
                      </a:r>
                      <a:r>
                        <a:rPr lang="sr" sz="1200" i="1" u="none" strike="noStrike" dirty="0">
                          <a:effectLst/>
                        </a:rPr>
                        <a:t> </a:t>
                      </a:r>
                      <a:r>
                        <a:rPr lang="sr-Latn-RS" sz="1200" i="1" u="none" strike="noStrike" dirty="0" err="1">
                          <a:effectLst/>
                        </a:rPr>
                        <a:t>trematoda</a:t>
                      </a:r>
                      <a:r>
                        <a:rPr lang="sr" sz="1200" i="1" u="none" strike="noStrike" dirty="0">
                          <a:effectLst/>
                        </a:rPr>
                        <a:t> </a:t>
                      </a:r>
                      <a:r>
                        <a:rPr lang="sr" sz="1200" u="none" strike="noStrike" dirty="0">
                          <a:effectLst/>
                        </a:rPr>
                        <a:t>metilja (plosnati crvi)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Puž</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Nema</a:t>
                      </a:r>
                      <a:endParaRPr lang="sr-Cyrl-RS" sz="1200" u="none" strike="noStrike" dirty="0">
                        <a:effectLst/>
                      </a:endParaRPr>
                    </a:p>
                  </a:txBody>
                  <a:tcPr marL="8058" marR="8058" marT="8058" marB="0"/>
                </a:tc>
                <a:tc>
                  <a:txBody>
                    <a:bodyPr/>
                    <a:lstStyle/>
                    <a:p>
                      <a:pPr algn="l" rtl="0" fontAlgn="t"/>
                      <a:r>
                        <a:rPr lang="sr-Latn-RS" sz="1200" u="none" strike="noStrike" dirty="0">
                          <a:effectLst/>
                        </a:rPr>
                        <a:t>Intestinalne/</a:t>
                      </a:r>
                      <a:r>
                        <a:rPr lang="sr-Latn-RS" sz="1200" u="none" strike="noStrike" dirty="0" err="1">
                          <a:effectLst/>
                        </a:rPr>
                        <a:t>urogenitalne</a:t>
                      </a:r>
                      <a:r>
                        <a:rPr lang="sr-Latn-RS" sz="1200" u="none" strike="noStrike" dirty="0">
                          <a:effectLst/>
                        </a:rPr>
                        <a:t> patologije, povećanje jetre ili slezine, neplodnost, otkazivanje bubrega, rak mokraćne bešike, vanmaterične trudnoće, smrt.</a:t>
                      </a:r>
                    </a:p>
                  </a:txBody>
                  <a:tcPr marL="8058" marR="8058" marT="8058" marB="0"/>
                </a:tc>
                <a:extLst>
                  <a:ext uri="{0D108BD9-81ED-4DB2-BD59-A6C34878D82A}">
                    <a16:rowId xmlns:a16="http://schemas.microsoft.com/office/drawing/2014/main" val="1889973601"/>
                  </a:ext>
                </a:extLst>
              </a:tr>
              <a:tr h="583533">
                <a:tc>
                  <a:txBody>
                    <a:bodyPr/>
                    <a:lstStyle/>
                    <a:p>
                      <a:pPr algn="l" rtl="0" fontAlgn="t"/>
                      <a:r>
                        <a:rPr lang="sr" sz="1200" u="none" strike="noStrike" dirty="0">
                          <a:solidFill>
                            <a:srgbClr val="C00000"/>
                          </a:solidFill>
                          <a:effectLst/>
                        </a:rPr>
                        <a:t>Bolest spavanja (afrička tripanosomijaza)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Тripanosoma brucei </a:t>
                      </a:r>
                      <a:r>
                        <a:rPr lang="sr" sz="1200" u="none" strike="noStrike" dirty="0">
                          <a:effectLst/>
                        </a:rPr>
                        <a:t>parazit</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Glasina</a:t>
                      </a:r>
                      <a:r>
                        <a:rPr lang="sr" sz="1200" u="none" strike="noStrike" dirty="0">
                          <a:effectLst/>
                        </a:rPr>
                        <a:t> (muva cece)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Divlje i domaće životinje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bolovi u zglobovima, poremećaji centralnog nervnog sistema, smrt.</a:t>
                      </a:r>
                    </a:p>
                  </a:txBody>
                  <a:tcPr marL="8058" marR="8058" marT="8058" marB="0"/>
                </a:tc>
                <a:extLst>
                  <a:ext uri="{0D108BD9-81ED-4DB2-BD59-A6C34878D82A}">
                    <a16:rowId xmlns:a16="http://schemas.microsoft.com/office/drawing/2014/main" val="3891405790"/>
                  </a:ext>
                </a:extLst>
              </a:tr>
              <a:tr h="389022">
                <a:tc>
                  <a:txBody>
                    <a:bodyPr/>
                    <a:lstStyle/>
                    <a:p>
                      <a:pPr algn="l" rtl="0" fontAlgn="t"/>
                      <a:r>
                        <a:rPr lang="sr-Latn-RS" sz="1200" u="none" strike="noStrike" dirty="0">
                          <a:solidFill>
                            <a:srgbClr val="C00000"/>
                          </a:solidFill>
                          <a:effectLst/>
                        </a:rPr>
                        <a:t>K</a:t>
                      </a:r>
                      <a:r>
                        <a:rPr lang="sr" sz="1200" u="none" strike="noStrike" dirty="0">
                          <a:solidFill>
                            <a:srgbClr val="C00000"/>
                          </a:solidFill>
                          <a:effectLst/>
                        </a:rPr>
                        <a:t>rpeljski encefalitis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Iskodski krpleji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Mali glodari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poremećaji centralnog nervnog sistema, paraliza, trajne posledice, smrt.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583533">
                <a:tc>
                  <a:txBody>
                    <a:bodyPr/>
                    <a:lstStyle/>
                    <a:p>
                      <a:pPr algn="l" rtl="0" fontAlgn="t"/>
                      <a:r>
                        <a:rPr lang="sr-Latn-RS" sz="1200" u="none" strike="noStrike" dirty="0">
                          <a:solidFill>
                            <a:srgbClr val="C00000"/>
                          </a:solidFill>
                          <a:effectLst/>
                        </a:rPr>
                        <a:t>Infekcija virusom Toskane</a:t>
                      </a:r>
                      <a:r>
                        <a:rPr lang="sr" sz="1200" u="none" strike="noStrike" dirty="0">
                          <a:solidFill>
                            <a:srgbClr val="C00000"/>
                          </a:solidFill>
                          <a:effectLst/>
                        </a:rPr>
                        <a:t>/ </a:t>
                      </a:r>
                      <a:r>
                        <a:rPr lang="sr-Latn-RS" sz="1200" u="none" strike="noStrike" dirty="0">
                          <a:solidFill>
                            <a:srgbClr val="C00000"/>
                          </a:solidFill>
                          <a:effectLst/>
                        </a:rPr>
                        <a:t>groznica peščane muve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Toskana</a:t>
                      </a:r>
                      <a:r>
                        <a:rPr lang="sr" sz="1200" u="none" strike="noStrike" dirty="0">
                          <a:effectLst/>
                        </a:rPr>
                        <a:t> flebovirus i virus papataci groznice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b="0" i="1" u="none" strike="noStrike" dirty="0">
                          <a:solidFill>
                            <a:srgbClr val="000000"/>
                          </a:solidFill>
                          <a:effectLst/>
                          <a:latin typeface="Calibri" panose="020F0502020204030204" pitchFamily="34" charset="0"/>
                        </a:rPr>
                        <a:t>Mušica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Trenutno nije poznato</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glavobolja, osip, povraćanje, fatalni encefalitis u retkim slučajevima.</a:t>
                      </a:r>
                    </a:p>
                  </a:txBody>
                  <a:tcPr marL="8058" marR="8058" marT="8058" marB="0"/>
                </a:tc>
                <a:extLst>
                  <a:ext uri="{0D108BD9-81ED-4DB2-BD59-A6C34878D82A}">
                    <a16:rowId xmlns:a16="http://schemas.microsoft.com/office/drawing/2014/main" val="455443669"/>
                  </a:ext>
                </a:extLst>
              </a:tr>
              <a:tr h="391533">
                <a:tc>
                  <a:txBody>
                    <a:bodyPr/>
                    <a:lstStyle/>
                    <a:p>
                      <a:pPr algn="l" rtl="0" fontAlgn="t"/>
                      <a:r>
                        <a:rPr lang="sr-Latn-RS" sz="1200" b="0" u="none" strike="noStrike" dirty="0">
                          <a:solidFill>
                            <a:srgbClr val="C00000"/>
                          </a:solidFill>
                          <a:effectLst/>
                        </a:rPr>
                        <a:t>Tungijaza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b="0" i="1" u="none" strike="noStrike" dirty="0">
                          <a:solidFill>
                            <a:srgbClr val="000000"/>
                          </a:solidFill>
                          <a:effectLst/>
                          <a:latin typeface="Calibri" panose="020F0502020204030204" pitchFamily="34" charset="0"/>
                        </a:rPr>
                        <a:t>Tunga penetrans </a:t>
                      </a:r>
                      <a:r>
                        <a:rPr lang="sr" sz="1200" b="0" i="0" u="none" strike="noStrike" dirty="0">
                          <a:solidFill>
                            <a:srgbClr val="000000"/>
                          </a:solidFill>
                          <a:effectLst/>
                          <a:latin typeface="Calibri" panose="020F0502020204030204" pitchFamily="34" charset="0"/>
                        </a:rPr>
                        <a:t>(peščana buva)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b="0" i="0" u="none" strike="noStrike" dirty="0">
                          <a:solidFill>
                            <a:srgbClr val="000000"/>
                          </a:solidFill>
                          <a:effectLst/>
                          <a:latin typeface="Calibri" panose="020F0502020204030204" pitchFamily="34" charset="0"/>
                        </a:rPr>
                        <a:t>Peščana buva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b="0" i="0" u="none" strike="noStrike" dirty="0">
                          <a:solidFill>
                            <a:srgbClr val="000000"/>
                          </a:solidFill>
                          <a:effectLst/>
                          <a:latin typeface="Calibri" panose="020F0502020204030204" pitchFamily="34" charset="0"/>
                        </a:rPr>
                        <a:t>Svinje, goveda, psi, mačke, pacovi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b="0" i="0" u="none" strike="noStrike" dirty="0">
                          <a:solidFill>
                            <a:srgbClr val="000000"/>
                          </a:solidFill>
                          <a:effectLst/>
                          <a:latin typeface="Calibri" panose="020F0502020204030204" pitchFamily="34" charset="0"/>
                        </a:rPr>
                        <a:t>Apscesi, bakterijska superinfekcija, izobličenje.</a:t>
                      </a:r>
                      <a:endParaRPr lang="sr"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07759260"/>
                  </a:ext>
                </a:extLst>
              </a:tr>
              <a:tr h="477445">
                <a:tc>
                  <a:txBody>
                    <a:bodyPr/>
                    <a:lstStyle/>
                    <a:p>
                      <a:pPr algn="l" rtl="0" fontAlgn="t"/>
                      <a:r>
                        <a:rPr lang="sr" sz="1200" u="none" strike="noStrike" dirty="0">
                          <a:solidFill>
                            <a:srgbClr val="C00000"/>
                          </a:solidFill>
                          <a:effectLst/>
                        </a:rPr>
                        <a:t>Tifus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b="0" i="1" u="none" strike="noStrike" dirty="0">
                          <a:solidFill>
                            <a:srgbClr val="000000"/>
                          </a:solidFill>
                          <a:effectLst/>
                          <a:latin typeface="Calibri" panose="020F0502020204030204" pitchFamily="34" charset="0"/>
                        </a:rPr>
                        <a:t>Rickettsiom prowazeki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b="0" i="0" u="none" strike="noStrike" dirty="0">
                          <a:solidFill>
                            <a:srgbClr val="000000"/>
                          </a:solidFill>
                          <a:effectLst/>
                          <a:latin typeface="Calibri" panose="020F0502020204030204" pitchFamily="34" charset="0"/>
                        </a:rPr>
                        <a:t>Bele vaši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Glodari, oposomi, divlje mačke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glavobolja, ubrzano disanje, bol u telu i mišićima, kašalj, povraćanje.</a:t>
                      </a:r>
                      <a:endParaRPr lang="en-GB"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703568310"/>
                  </a:ext>
                </a:extLst>
              </a:tr>
              <a:tr h="389022">
                <a:tc>
                  <a:txBody>
                    <a:bodyPr/>
                    <a:lstStyle/>
                    <a:p>
                      <a:pPr algn="l" rtl="0" fontAlgn="t"/>
                      <a:r>
                        <a:rPr lang="sr" sz="1200" u="none" strike="noStrike" dirty="0">
                          <a:solidFill>
                            <a:srgbClr val="C00000"/>
                          </a:solidFill>
                          <a:effectLst/>
                        </a:rPr>
                        <a:t>Groznica Zapadnog Nila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sr"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en-US" sz="1200" i="1" u="none" strike="noStrike" dirty="0">
                          <a:effectLst/>
                        </a:rPr>
                        <a:t>Culex</a:t>
                      </a:r>
                      <a:r>
                        <a:rPr lang="sr" sz="1200" u="none" strike="noStrike" dirty="0">
                          <a:effectLst/>
                        </a:rPr>
                        <a:t> komarci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Ptice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koma, </a:t>
                      </a:r>
                      <a:r>
                        <a:rPr lang="sr-Latn-RS" sz="1200" u="none" strike="noStrike" dirty="0" err="1">
                          <a:effectLst/>
                        </a:rPr>
                        <a:t>tremor</a:t>
                      </a:r>
                      <a:r>
                        <a:rPr lang="sr-Latn-RS" sz="1200" u="none" strike="noStrike" dirty="0">
                          <a:effectLst/>
                        </a:rPr>
                        <a:t>, konvulzije, paraliza</a:t>
                      </a:r>
                      <a:r>
                        <a:rPr lang="sr" sz="1200" u="none" strike="noStrike" dirty="0">
                          <a:effectLst/>
                        </a:rPr>
                        <a:t>.</a:t>
                      </a:r>
                      <a:endParaRPr lang="pt-BR"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23286333"/>
                  </a:ext>
                </a:extLst>
              </a:tr>
              <a:tr h="401568">
                <a:tc>
                  <a:txBody>
                    <a:bodyPr/>
                    <a:lstStyle/>
                    <a:p>
                      <a:pPr algn="l" rtl="0" fontAlgn="t"/>
                      <a:r>
                        <a:rPr lang="sr" sz="1200" u="none" strike="noStrike" dirty="0">
                          <a:solidFill>
                            <a:srgbClr val="C00000"/>
                          </a:solidFill>
                          <a:effectLst/>
                        </a:rPr>
                        <a:t>Žuta groznica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sr" sz="1200" b="0" i="1" u="none" strike="noStrike" kern="1200" cap="none" spc="0" normalizeH="0" baseline="0" noProof="0">
                          <a:ln>
                            <a:noFill/>
                          </a:ln>
                          <a:solidFill>
                            <a:prstClr val="black"/>
                          </a:solidFill>
                          <a:effectLst/>
                          <a:uLnTx/>
                          <a:uFillTx/>
                          <a:latin typeface="Calibri" panose="020F0502020204030204"/>
                          <a:ea typeface="+mn-ea"/>
                          <a:cs typeface="+mn-cs"/>
                        </a:rPr>
                        <a:t>Flavivirus</a:t>
                      </a:r>
                      <a:endParaRPr kumimoji="0" lang="en-IE" sz="12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tc>
                <a:tc>
                  <a:txBody>
                    <a:bodyPr/>
                    <a:lstStyle/>
                    <a:p>
                      <a:pPr algn="l" rtl="0" fontAlgn="t"/>
                      <a:r>
                        <a:rPr lang="en-US" sz="1200" i="1" u="none" strike="noStrike" dirty="0">
                          <a:effectLst/>
                        </a:rPr>
                        <a:t>Aedes</a:t>
                      </a:r>
                      <a:r>
                        <a:rPr lang="sr" sz="1200" u="none" strike="noStrike" dirty="0">
                          <a:effectLst/>
                        </a:rPr>
                        <a:t> </a:t>
                      </a:r>
                      <a:r>
                        <a:rPr lang="sr-Latn-RS" sz="1200" u="none" strike="noStrike" dirty="0">
                          <a:effectLst/>
                        </a:rPr>
                        <a:t>komarci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 sz="1200" u="none" strike="noStrike" dirty="0">
                          <a:effectLst/>
                        </a:rPr>
                        <a:t>Primati koji nisu ljudi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sr-Latn-RS" sz="1200" u="none" strike="noStrike" dirty="0">
                          <a:effectLst/>
                        </a:rPr>
                        <a:t>Groznica, žutica, krvarenje, otkazivanje organa, smrt.</a:t>
                      </a:r>
                    </a:p>
                  </a:txBody>
                  <a:tcPr marL="8058" marR="8058" marT="8058" marB="0"/>
                </a:tc>
                <a:extLst>
                  <a:ext uri="{0D108BD9-81ED-4DB2-BD59-A6C34878D82A}">
                    <a16:rowId xmlns:a16="http://schemas.microsoft.com/office/drawing/2014/main" val="670443272"/>
                  </a:ext>
                </a:extLst>
              </a:tr>
              <a:tr h="389022">
                <a:tc>
                  <a:txBody>
                    <a:bodyPr/>
                    <a:lstStyle/>
                    <a:p>
                      <a:pPr algn="l" rtl="0" fontAlgn="t"/>
                      <a:r>
                        <a:rPr lang="sr-Latn-RS" sz="1200" b="0" i="0" u="none" strike="noStrike" dirty="0">
                          <a:solidFill>
                            <a:srgbClr val="C00000"/>
                          </a:solidFill>
                          <a:effectLst/>
                          <a:latin typeface="+mn-l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sr" sz="1200" b="0" i="1" u="none" strike="noStrike" kern="1200" cap="none" spc="0" normalizeH="0" baseline="0" noProof="0" dirty="0">
                          <a:ln>
                            <a:noFill/>
                          </a:ln>
                          <a:solidFill>
                            <a:prstClr val="black"/>
                          </a:solidFill>
                          <a:effectLst/>
                          <a:uLnTx/>
                          <a:uFillTx/>
                          <a:latin typeface="Calibri" panose="020F0502020204030204"/>
                          <a:ea typeface="+mn-ea"/>
                          <a:cs typeface="+mn-cs"/>
                        </a:rPr>
                        <a:t>Flavivirus</a:t>
                      </a:r>
                      <a:endParaRPr kumimoji="0" lang="en-IE" sz="12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Aedes</a:t>
                      </a:r>
                      <a:r>
                        <a:rPr kumimoji="0" lang="sr" sz="1200" b="0" i="0" u="none" strike="noStrike" kern="1200" cap="none" spc="0" normalizeH="0" baseline="0" noProof="0" dirty="0">
                          <a:ln>
                            <a:noFill/>
                          </a:ln>
                          <a:solidFill>
                            <a:prstClr val="black"/>
                          </a:solidFill>
                          <a:effectLst/>
                          <a:uLnTx/>
                          <a:uFillTx/>
                          <a:latin typeface="+mn-lt"/>
                          <a:ea typeface="+mn-ea"/>
                          <a:cs typeface="+mn-cs"/>
                        </a:rPr>
                        <a:t> </a:t>
                      </a:r>
                      <a:r>
                        <a:rPr kumimoji="0" lang="sr-Latn-RS" sz="1200" b="0" i="0" u="none" strike="noStrike" kern="1200" cap="none" spc="0" normalizeH="0" baseline="0" noProof="0" dirty="0">
                          <a:ln>
                            <a:noFill/>
                          </a:ln>
                          <a:solidFill>
                            <a:prstClr val="black"/>
                          </a:solidFill>
                          <a:effectLst/>
                          <a:uLnTx/>
                          <a:uFillTx/>
                          <a:latin typeface="+mn-lt"/>
                          <a:ea typeface="+mn-ea"/>
                          <a:cs typeface="+mn-cs"/>
                        </a:rPr>
                        <a:t>komarci</a:t>
                      </a:r>
                      <a:endParaRPr kumimoji="0" lang="en-IE"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tc>
                <a:tc>
                  <a:txBody>
                    <a:bodyPr/>
                    <a:lstStyle/>
                    <a:p>
                      <a:pPr algn="l" rtl="0" fontAlgn="t"/>
                      <a:r>
                        <a:rPr lang="sr-Latn-RS" sz="1200" u="none" strike="noStrike" dirty="0">
                          <a:effectLst/>
                        </a:rPr>
                        <a:t>Nema</a:t>
                      </a:r>
                      <a:endParaRPr lang="sr-Cyrl-RS" sz="1200" u="none" strike="noStrike" dirty="0">
                        <a:effectLst/>
                      </a:endParaRPr>
                    </a:p>
                  </a:txBody>
                  <a:tcPr marL="8058" marR="8058" marT="8058" marB="0"/>
                </a:tc>
                <a:tc>
                  <a:txBody>
                    <a:bodyPr/>
                    <a:lstStyle/>
                    <a:p>
                      <a:pPr algn="l" rtl="0" fontAlgn="t"/>
                      <a:r>
                        <a:rPr lang="sr-Latn-RS" sz="1200" u="none" strike="noStrike" dirty="0">
                          <a:effectLst/>
                        </a:rPr>
                        <a:t>Groznica, osip, bol u zglobovima i mišićima, </a:t>
                      </a:r>
                      <a:r>
                        <a:rPr lang="sr-Latn-RS" sz="1200" u="none" strike="noStrike" dirty="0" err="1">
                          <a:effectLst/>
                        </a:rPr>
                        <a:t>konjuktivitis</a:t>
                      </a:r>
                      <a:r>
                        <a:rPr lang="sr-Latn-RS" sz="1200" u="none" strike="noStrike" dirty="0">
                          <a:effectLst/>
                        </a:rPr>
                        <a:t>.</a:t>
                      </a:r>
                    </a:p>
                  </a:txBody>
                  <a:tcPr marL="8058" marR="8058" marT="8058" marB="0"/>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1218545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algn="ctr"/>
            <a:r>
              <a:rPr lang="en-US" sz="2800" dirty="0" err="1" smtClean="0">
                <a:solidFill>
                  <a:schemeClr val="tx1"/>
                </a:solidFill>
              </a:rPr>
              <a:t>Ekološki</a:t>
            </a:r>
            <a:r>
              <a:rPr lang="en-US" sz="2800" dirty="0" smtClean="0">
                <a:solidFill>
                  <a:schemeClr val="tx1"/>
                </a:solidFill>
              </a:rPr>
              <a:t> </a:t>
            </a:r>
            <a:r>
              <a:rPr lang="en-US" sz="2800" dirty="0" err="1">
                <a:solidFill>
                  <a:schemeClr val="tx1"/>
                </a:solidFill>
              </a:rPr>
              <a:t>i</a:t>
            </a:r>
            <a:r>
              <a:rPr lang="en-US" sz="2800" dirty="0">
                <a:solidFill>
                  <a:schemeClr val="tx1"/>
                </a:solidFill>
              </a:rPr>
              <a:t> </a:t>
            </a:r>
            <a:r>
              <a:rPr lang="en-US" sz="2800" dirty="0" err="1">
                <a:solidFill>
                  <a:schemeClr val="tx1"/>
                </a:solidFill>
              </a:rPr>
              <a:t>drugi</a:t>
            </a:r>
            <a:r>
              <a:rPr lang="en-US" sz="2800" dirty="0">
                <a:solidFill>
                  <a:schemeClr val="tx1"/>
                </a:solidFill>
              </a:rPr>
              <a:t> </a:t>
            </a:r>
            <a:r>
              <a:rPr lang="en-US" sz="2800" dirty="0" err="1">
                <a:solidFill>
                  <a:schemeClr val="tx1"/>
                </a:solidFill>
              </a:rPr>
              <a:t>stresori</a:t>
            </a:r>
            <a:r>
              <a:rPr lang="en-US" sz="2800" dirty="0">
                <a:solidFill>
                  <a:schemeClr val="tx1"/>
                </a:solidFill>
              </a:rPr>
              <a:t> </a:t>
            </a:r>
            <a:r>
              <a:rPr lang="en-US" sz="2800" dirty="0" err="1">
                <a:solidFill>
                  <a:schemeClr val="tx1"/>
                </a:solidFill>
              </a:rPr>
              <a:t>koji</a:t>
            </a:r>
            <a:r>
              <a:rPr lang="en-US" sz="2800" dirty="0">
                <a:solidFill>
                  <a:schemeClr val="tx1"/>
                </a:solidFill>
              </a:rPr>
              <a:t> </a:t>
            </a:r>
            <a:r>
              <a:rPr lang="en-US" sz="2800" dirty="0" err="1">
                <a:solidFill>
                  <a:schemeClr val="tx1"/>
                </a:solidFill>
              </a:rPr>
              <a:t>utiču</a:t>
            </a:r>
            <a:r>
              <a:rPr lang="en-US" sz="2800" dirty="0">
                <a:solidFill>
                  <a:schemeClr val="tx1"/>
                </a:solidFill>
              </a:rPr>
              <a:t> </a:t>
            </a:r>
            <a:r>
              <a:rPr lang="en-US" sz="2800" dirty="0" err="1">
                <a:solidFill>
                  <a:schemeClr val="tx1"/>
                </a:solidFill>
              </a:rPr>
              <a:t>na</a:t>
            </a:r>
            <a:r>
              <a:rPr lang="en-US" sz="2800" dirty="0">
                <a:solidFill>
                  <a:schemeClr val="tx1"/>
                </a:solidFill>
              </a:rPr>
              <a:t> </a:t>
            </a:r>
            <a:r>
              <a:rPr lang="en-US" sz="2800" dirty="0" err="1">
                <a:solidFill>
                  <a:schemeClr val="tx1"/>
                </a:solidFill>
              </a:rPr>
              <a:t>patogenezu</a:t>
            </a:r>
            <a:r>
              <a:rPr lang="en-US" sz="2800" dirty="0">
                <a:solidFill>
                  <a:schemeClr val="tx1"/>
                </a:solidFill>
              </a:rPr>
              <a:t> </a:t>
            </a:r>
            <a:r>
              <a:rPr lang="en-US" sz="2800" dirty="0" err="1">
                <a:solidFill>
                  <a:schemeClr val="tx1"/>
                </a:solidFill>
              </a:rPr>
              <a:t>i</a:t>
            </a:r>
            <a:r>
              <a:rPr lang="en-US" sz="2800" dirty="0">
                <a:solidFill>
                  <a:schemeClr val="tx1"/>
                </a:solidFill>
              </a:rPr>
              <a:t> </a:t>
            </a:r>
            <a:r>
              <a:rPr lang="en-US" sz="2800" dirty="0" err="1">
                <a:solidFill>
                  <a:schemeClr val="tx1"/>
                </a:solidFill>
              </a:rPr>
              <a:t>razmnožavanje</a:t>
            </a:r>
            <a:r>
              <a:rPr lang="en-US" sz="2800" dirty="0">
                <a:solidFill>
                  <a:schemeClr val="tx1"/>
                </a:solidFill>
              </a:rPr>
              <a:t> </a:t>
            </a:r>
            <a:r>
              <a:rPr lang="en-US" sz="2800" dirty="0" err="1">
                <a:solidFill>
                  <a:schemeClr val="tx1"/>
                </a:solidFill>
              </a:rPr>
              <a:t>bolesti</a:t>
            </a:r>
            <a:endParaRPr lang="hu-HU" sz="2800" dirty="0">
              <a:solidFill>
                <a:schemeClr val="tx1"/>
              </a:solidFill>
            </a:endParaRPr>
          </a:p>
        </p:txBody>
      </p:sp>
      <p:sp>
        <p:nvSpPr>
          <p:cNvPr id="3" name="Tartalom helye 2"/>
          <p:cNvSpPr>
            <a:spLocks noGrp="1"/>
          </p:cNvSpPr>
          <p:nvPr>
            <p:ph idx="1"/>
          </p:nvPr>
        </p:nvSpPr>
        <p:spPr>
          <a:xfrm>
            <a:off x="192505" y="962799"/>
            <a:ext cx="11729419" cy="5370897"/>
          </a:xfrm>
        </p:spPr>
        <p:txBody>
          <a:bodyPr rtlCol="0">
            <a:noAutofit/>
          </a:bodyPr>
          <a:lstStyle/>
          <a:p>
            <a:pPr marL="0" indent="0">
              <a:buNone/>
            </a:pPr>
            <a:r>
              <a:rPr lang="en-US" sz="2000" u="sng" dirty="0" err="1" smtClean="0">
                <a:solidFill>
                  <a:srgbClr val="FF0000"/>
                </a:solidFill>
              </a:rPr>
              <a:t>Opšta</a:t>
            </a:r>
            <a:r>
              <a:rPr lang="en-US" sz="2000" u="sng" dirty="0" smtClean="0">
                <a:solidFill>
                  <a:srgbClr val="FF0000"/>
                </a:solidFill>
              </a:rPr>
              <a:t> </a:t>
            </a:r>
            <a:r>
              <a:rPr lang="en-US" sz="2000" u="sng" dirty="0" err="1">
                <a:solidFill>
                  <a:srgbClr val="FF0000"/>
                </a:solidFill>
              </a:rPr>
              <a:t>razmatranja</a:t>
            </a:r>
            <a:endParaRPr lang="en-US" sz="2000" u="sng" dirty="0">
              <a:solidFill>
                <a:srgbClr val="FF0000"/>
              </a:solidFill>
            </a:endParaRPr>
          </a:p>
          <a:p>
            <a:pPr marL="0" indent="0">
              <a:buNone/>
            </a:pPr>
            <a:r>
              <a:rPr lang="en-US" sz="1800" dirty="0" err="1">
                <a:solidFill>
                  <a:schemeClr val="tx1"/>
                </a:solidFill>
              </a:rPr>
              <a:t>Tokom</a:t>
            </a:r>
            <a:r>
              <a:rPr lang="en-US" sz="1800" dirty="0">
                <a:solidFill>
                  <a:schemeClr val="tx1"/>
                </a:solidFill>
              </a:rPr>
              <a:t> </a:t>
            </a:r>
            <a:r>
              <a:rPr lang="en-US" sz="1800" dirty="0" err="1">
                <a:solidFill>
                  <a:schemeClr val="tx1"/>
                </a:solidFill>
              </a:rPr>
              <a:t>poslednjih</a:t>
            </a:r>
            <a:r>
              <a:rPr lang="en-US" sz="1800" dirty="0">
                <a:solidFill>
                  <a:schemeClr val="tx1"/>
                </a:solidFill>
              </a:rPr>
              <a:t> </a:t>
            </a:r>
            <a:r>
              <a:rPr lang="en-US" sz="1800" dirty="0" err="1">
                <a:solidFill>
                  <a:schemeClr val="tx1"/>
                </a:solidFill>
              </a:rPr>
              <a:t>nekoliko</a:t>
            </a:r>
            <a:r>
              <a:rPr lang="en-US" sz="1800" dirty="0">
                <a:solidFill>
                  <a:schemeClr val="tx1"/>
                </a:solidFill>
              </a:rPr>
              <a:t> </a:t>
            </a:r>
            <a:r>
              <a:rPr lang="en-US" sz="1800" dirty="0" err="1">
                <a:solidFill>
                  <a:schemeClr val="tx1"/>
                </a:solidFill>
              </a:rPr>
              <a:t>decenija</a:t>
            </a:r>
            <a:r>
              <a:rPr lang="en-US" sz="1800" dirty="0">
                <a:solidFill>
                  <a:schemeClr val="tx1"/>
                </a:solidFill>
              </a:rPr>
              <a:t> </a:t>
            </a:r>
            <a:r>
              <a:rPr lang="en-US" sz="1800" dirty="0" err="1">
                <a:solidFill>
                  <a:schemeClr val="tx1"/>
                </a:solidFill>
              </a:rPr>
              <a:t>globalni</a:t>
            </a:r>
            <a:r>
              <a:rPr lang="en-US" sz="1800" dirty="0">
                <a:solidFill>
                  <a:schemeClr val="tx1"/>
                </a:solidFill>
              </a:rPr>
              <a:t> </a:t>
            </a:r>
            <a:r>
              <a:rPr lang="en-US" sz="1800" dirty="0" err="1">
                <a:solidFill>
                  <a:schemeClr val="tx1"/>
                </a:solidFill>
              </a:rPr>
              <a:t>rizik</a:t>
            </a:r>
            <a:r>
              <a:rPr lang="en-US" sz="1800" dirty="0">
                <a:solidFill>
                  <a:schemeClr val="tx1"/>
                </a:solidFill>
              </a:rPr>
              <a:t> od </a:t>
            </a:r>
            <a:r>
              <a:rPr lang="en-US" sz="1800" dirty="0" err="1">
                <a:solidFill>
                  <a:schemeClr val="tx1"/>
                </a:solidFill>
              </a:rPr>
              <a:t>zaraznih</a:t>
            </a:r>
            <a:r>
              <a:rPr lang="en-US" sz="1800" dirty="0">
                <a:solidFill>
                  <a:schemeClr val="tx1"/>
                </a:solidFill>
              </a:rPr>
              <a:t> </a:t>
            </a:r>
            <a:r>
              <a:rPr lang="en-US" sz="1800" dirty="0" err="1">
                <a:solidFill>
                  <a:schemeClr val="tx1"/>
                </a:solidFill>
              </a:rPr>
              <a:t>bolesti</a:t>
            </a:r>
            <a:r>
              <a:rPr lang="en-US" sz="1800" dirty="0">
                <a:solidFill>
                  <a:schemeClr val="tx1"/>
                </a:solidFill>
              </a:rPr>
              <a:t> je </a:t>
            </a:r>
            <a:r>
              <a:rPr lang="en-US" sz="1800" dirty="0" err="1">
                <a:solidFill>
                  <a:schemeClr val="tx1"/>
                </a:solidFill>
              </a:rPr>
              <a:t>promenjen</a:t>
            </a:r>
            <a:r>
              <a:rPr lang="en-US" sz="1800" dirty="0">
                <a:solidFill>
                  <a:schemeClr val="tx1"/>
                </a:solidFill>
              </a:rPr>
              <a:t> </a:t>
            </a:r>
            <a:r>
              <a:rPr lang="en-US" sz="1800" dirty="0" err="1">
                <a:solidFill>
                  <a:schemeClr val="tx1"/>
                </a:solidFill>
              </a:rPr>
              <a:t>brojnim</a:t>
            </a:r>
            <a:r>
              <a:rPr lang="en-US" sz="1800" dirty="0">
                <a:solidFill>
                  <a:schemeClr val="tx1"/>
                </a:solidFill>
              </a:rPr>
              <a:t> </a:t>
            </a:r>
            <a:r>
              <a:rPr lang="en-US" sz="1800" dirty="0" err="1">
                <a:solidFill>
                  <a:schemeClr val="tx1"/>
                </a:solidFill>
              </a:rPr>
              <a:t>faktorima</a:t>
            </a:r>
            <a:r>
              <a:rPr lang="en-US" sz="1800" dirty="0">
                <a:solidFill>
                  <a:schemeClr val="tx1"/>
                </a:solidFill>
              </a:rPr>
              <a:t>, </a:t>
            </a:r>
            <a:r>
              <a:rPr lang="en-US" sz="1800" dirty="0" err="1">
                <a:solidFill>
                  <a:schemeClr val="tx1"/>
                </a:solidFill>
              </a:rPr>
              <a:t>kao</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velikim</a:t>
            </a:r>
            <a:r>
              <a:rPr lang="en-US" sz="1800" dirty="0">
                <a:solidFill>
                  <a:schemeClr val="tx1"/>
                </a:solidFill>
              </a:rPr>
              <a:t> </a:t>
            </a:r>
            <a:r>
              <a:rPr lang="en-US" sz="1800" dirty="0" err="1">
                <a:solidFill>
                  <a:schemeClr val="tx1"/>
                </a:solidFill>
              </a:rPr>
              <a:t>pogoršanjem</a:t>
            </a:r>
            <a:r>
              <a:rPr lang="en-US" sz="1800" dirty="0">
                <a:solidFill>
                  <a:schemeClr val="tx1"/>
                </a:solidFill>
              </a:rPr>
              <a:t> u </a:t>
            </a:r>
            <a:r>
              <a:rPr lang="en-US" sz="1800" dirty="0" err="1">
                <a:solidFill>
                  <a:schemeClr val="tx1"/>
                </a:solidFill>
              </a:rPr>
              <a:t>smislu</a:t>
            </a:r>
            <a:r>
              <a:rPr lang="en-US" sz="1800" dirty="0">
                <a:solidFill>
                  <a:schemeClr val="tx1"/>
                </a:solidFill>
              </a:rPr>
              <a:t> </a:t>
            </a:r>
            <a:r>
              <a:rPr lang="en-US" sz="1800" dirty="0" err="1">
                <a:solidFill>
                  <a:schemeClr val="tx1"/>
                </a:solidFill>
              </a:rPr>
              <a:t>patogeneze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širenja</a:t>
            </a:r>
            <a:r>
              <a:rPr lang="en-US" sz="1800" dirty="0">
                <a:solidFill>
                  <a:schemeClr val="tx1"/>
                </a:solidFill>
              </a:rPr>
              <a:t> </a:t>
            </a:r>
            <a:r>
              <a:rPr lang="en-US" sz="1800" dirty="0" err="1">
                <a:solidFill>
                  <a:schemeClr val="tx1"/>
                </a:solidFill>
              </a:rPr>
              <a:t>bolesti</a:t>
            </a:r>
            <a:r>
              <a:rPr lang="en-US" sz="1800" dirty="0">
                <a:solidFill>
                  <a:schemeClr val="tx1"/>
                </a:solidFill>
              </a:rPr>
              <a:t>. </a:t>
            </a:r>
          </a:p>
          <a:p>
            <a:pPr lvl="1">
              <a:buClr>
                <a:schemeClr val="accent1">
                  <a:lumMod val="75000"/>
                </a:schemeClr>
              </a:buClr>
              <a:buFont typeface="Wingdings" panose="05000000000000000000" pitchFamily="2" charset="2"/>
              <a:buChar char="Ø"/>
            </a:pPr>
            <a:r>
              <a:rPr lang="en-US" sz="1800" i="1" dirty="0" err="1">
                <a:solidFill>
                  <a:schemeClr val="tx1"/>
                </a:solidFill>
              </a:rPr>
              <a:t>Antropogena</a:t>
            </a:r>
            <a:r>
              <a:rPr lang="en-US" sz="1800" i="1" dirty="0">
                <a:solidFill>
                  <a:schemeClr val="tx1"/>
                </a:solidFill>
              </a:rPr>
              <a:t> </a:t>
            </a:r>
            <a:r>
              <a:rPr lang="en-US" sz="1800" i="1" dirty="0" err="1">
                <a:solidFill>
                  <a:schemeClr val="tx1"/>
                </a:solidFill>
              </a:rPr>
              <a:t>promena</a:t>
            </a:r>
            <a:r>
              <a:rPr lang="en-US" sz="1800" i="1" dirty="0">
                <a:solidFill>
                  <a:schemeClr val="tx1"/>
                </a:solidFill>
              </a:rPr>
              <a:t> </a:t>
            </a:r>
            <a:r>
              <a:rPr lang="en-US" sz="1800" i="1" dirty="0" err="1">
                <a:solidFill>
                  <a:schemeClr val="tx1"/>
                </a:solidFill>
              </a:rPr>
              <a:t>klime</a:t>
            </a:r>
            <a:r>
              <a:rPr lang="en-US" sz="1800" i="1" dirty="0">
                <a:solidFill>
                  <a:schemeClr val="tx1"/>
                </a:solidFill>
              </a:rPr>
              <a:t>: </a:t>
            </a:r>
            <a:r>
              <a:rPr lang="en-US" sz="1800" dirty="0" err="1">
                <a:solidFill>
                  <a:schemeClr val="tx1"/>
                </a:solidFill>
              </a:rPr>
              <a:t>promena</a:t>
            </a:r>
            <a:r>
              <a:rPr lang="en-US" sz="1800" dirty="0">
                <a:solidFill>
                  <a:schemeClr val="tx1"/>
                </a:solidFill>
              </a:rPr>
              <a:t> </a:t>
            </a:r>
            <a:r>
              <a:rPr lang="en-US" sz="1800" dirty="0" err="1">
                <a:solidFill>
                  <a:schemeClr val="tx1"/>
                </a:solidFill>
              </a:rPr>
              <a:t>klime</a:t>
            </a:r>
            <a:r>
              <a:rPr lang="en-US" sz="1800" dirty="0">
                <a:solidFill>
                  <a:schemeClr val="tx1"/>
                </a:solidFill>
              </a:rPr>
              <a:t> </a:t>
            </a:r>
            <a:r>
              <a:rPr lang="en-US" sz="1800" dirty="0" err="1">
                <a:solidFill>
                  <a:schemeClr val="tx1"/>
                </a:solidFill>
              </a:rPr>
              <a:t>izazvana</a:t>
            </a:r>
            <a:r>
              <a:rPr lang="en-US" sz="1800" dirty="0">
                <a:solidFill>
                  <a:schemeClr val="tx1"/>
                </a:solidFill>
              </a:rPr>
              <a:t> </a:t>
            </a:r>
            <a:r>
              <a:rPr lang="en-US" sz="1800" dirty="0" err="1">
                <a:solidFill>
                  <a:schemeClr val="tx1"/>
                </a:solidFill>
              </a:rPr>
              <a:t>aktivnostima</a:t>
            </a:r>
            <a:r>
              <a:rPr lang="en-US" sz="1800" dirty="0">
                <a:solidFill>
                  <a:schemeClr val="tx1"/>
                </a:solidFill>
              </a:rPr>
              <a:t> </a:t>
            </a:r>
            <a:r>
              <a:rPr lang="en-US" sz="1800" dirty="0" err="1">
                <a:solidFill>
                  <a:schemeClr val="tx1"/>
                </a:solidFill>
              </a:rPr>
              <a:t>čovečanstva</a:t>
            </a:r>
            <a:r>
              <a:rPr lang="en-US" sz="1800" dirty="0">
                <a:solidFill>
                  <a:schemeClr val="tx1"/>
                </a:solidFill>
              </a:rPr>
              <a:t>. Pre </a:t>
            </a:r>
            <a:r>
              <a:rPr lang="en-US" sz="1800" dirty="0" err="1">
                <a:solidFill>
                  <a:schemeClr val="tx1"/>
                </a:solidFill>
              </a:rPr>
              <a:t>svega</a:t>
            </a:r>
            <a:r>
              <a:rPr lang="en-US" sz="1800" dirty="0">
                <a:solidFill>
                  <a:schemeClr val="tx1"/>
                </a:solidFill>
              </a:rPr>
              <a:t> </a:t>
            </a:r>
            <a:r>
              <a:rPr lang="en-US" sz="1800" dirty="0" err="1">
                <a:solidFill>
                  <a:schemeClr val="tx1"/>
                </a:solidFill>
              </a:rPr>
              <a:t>globalno</a:t>
            </a:r>
            <a:r>
              <a:rPr lang="en-US" sz="1800" dirty="0">
                <a:solidFill>
                  <a:schemeClr val="tx1"/>
                </a:solidFill>
              </a:rPr>
              <a:t> </a:t>
            </a:r>
            <a:r>
              <a:rPr lang="en-US" sz="1800" dirty="0" err="1">
                <a:solidFill>
                  <a:schemeClr val="tx1"/>
                </a:solidFill>
              </a:rPr>
              <a:t>zagrevanje</a:t>
            </a:r>
            <a:r>
              <a:rPr lang="en-US" sz="1800" dirty="0">
                <a:solidFill>
                  <a:schemeClr val="tx1"/>
                </a:solidFill>
              </a:rPr>
              <a:t> </a:t>
            </a:r>
            <a:r>
              <a:rPr lang="en-US" sz="1800" dirty="0" err="1">
                <a:solidFill>
                  <a:schemeClr val="tx1"/>
                </a:solidFill>
              </a:rPr>
              <a:t>izazvano</a:t>
            </a:r>
            <a:r>
              <a:rPr lang="en-US" sz="1800" dirty="0">
                <a:solidFill>
                  <a:schemeClr val="tx1"/>
                </a:solidFill>
              </a:rPr>
              <a:t> </a:t>
            </a:r>
            <a:r>
              <a:rPr lang="en-US" sz="1800" dirty="0" err="1">
                <a:solidFill>
                  <a:schemeClr val="tx1"/>
                </a:solidFill>
              </a:rPr>
              <a:t>povećanim</a:t>
            </a:r>
            <a:r>
              <a:rPr lang="en-US" sz="1800" dirty="0">
                <a:solidFill>
                  <a:schemeClr val="tx1"/>
                </a:solidFill>
              </a:rPr>
              <a:t> </a:t>
            </a:r>
            <a:r>
              <a:rPr lang="en-US" sz="1800" dirty="0" err="1">
                <a:solidFill>
                  <a:schemeClr val="tx1"/>
                </a:solidFill>
              </a:rPr>
              <a:t>nivoima</a:t>
            </a:r>
            <a:r>
              <a:rPr lang="en-US" sz="1800" dirty="0">
                <a:solidFill>
                  <a:schemeClr val="tx1"/>
                </a:solidFill>
              </a:rPr>
              <a:t> </a:t>
            </a:r>
            <a:r>
              <a:rPr lang="en-US" sz="1800" dirty="0" err="1">
                <a:solidFill>
                  <a:schemeClr val="tx1"/>
                </a:solidFill>
              </a:rPr>
              <a:t>gasova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efektom</a:t>
            </a:r>
            <a:r>
              <a:rPr lang="en-US" sz="1800" dirty="0">
                <a:solidFill>
                  <a:schemeClr val="tx1"/>
                </a:solidFill>
              </a:rPr>
              <a:t> </a:t>
            </a:r>
            <a:r>
              <a:rPr lang="en-US" sz="1800" dirty="0" err="1">
                <a:solidFill>
                  <a:schemeClr val="tx1"/>
                </a:solidFill>
              </a:rPr>
              <a:t>staklene</a:t>
            </a:r>
            <a:r>
              <a:rPr lang="en-US" sz="1800" dirty="0">
                <a:solidFill>
                  <a:schemeClr val="tx1"/>
                </a:solidFill>
              </a:rPr>
              <a:t> </a:t>
            </a:r>
            <a:r>
              <a:rPr lang="en-US" sz="1800" dirty="0" err="1">
                <a:solidFill>
                  <a:schemeClr val="tx1"/>
                </a:solidFill>
              </a:rPr>
              <a:t>bašte</a:t>
            </a:r>
            <a:r>
              <a:rPr lang="en-US" sz="1800" dirty="0">
                <a:solidFill>
                  <a:schemeClr val="tx1"/>
                </a:solidFill>
              </a:rPr>
              <a:t>.</a:t>
            </a:r>
          </a:p>
          <a:p>
            <a:pPr lvl="1">
              <a:buClr>
                <a:schemeClr val="accent1">
                  <a:lumMod val="75000"/>
                </a:schemeClr>
              </a:buClr>
              <a:buFont typeface="Wingdings" panose="05000000000000000000" pitchFamily="2" charset="2"/>
              <a:buChar char="Ø"/>
            </a:pPr>
            <a:r>
              <a:rPr lang="en-US" sz="1800" i="1" dirty="0" err="1">
                <a:solidFill>
                  <a:schemeClr val="tx1"/>
                </a:solidFill>
              </a:rPr>
              <a:t>Demografski</a:t>
            </a:r>
            <a:r>
              <a:rPr lang="en-US" sz="1800" i="1" dirty="0">
                <a:solidFill>
                  <a:schemeClr val="tx1"/>
                </a:solidFill>
              </a:rPr>
              <a:t>:</a:t>
            </a:r>
            <a:r>
              <a:rPr lang="en-US" sz="1800" dirty="0">
                <a:solidFill>
                  <a:schemeClr val="tx1"/>
                </a:solidFill>
              </a:rPr>
              <a:t> </a:t>
            </a:r>
            <a:r>
              <a:rPr lang="en-US" sz="1800" dirty="0" err="1">
                <a:solidFill>
                  <a:schemeClr val="tx1"/>
                </a:solidFill>
              </a:rPr>
              <a:t>faktori</a:t>
            </a:r>
            <a:r>
              <a:rPr lang="en-US" sz="1800" dirty="0">
                <a:solidFill>
                  <a:schemeClr val="tx1"/>
                </a:solidFill>
              </a:rPr>
              <a:t> </a:t>
            </a:r>
            <a:r>
              <a:rPr lang="en-US" sz="1800" dirty="0" err="1">
                <a:solidFill>
                  <a:schemeClr val="tx1"/>
                </a:solidFill>
              </a:rPr>
              <a:t>kao</a:t>
            </a:r>
            <a:r>
              <a:rPr lang="en-US" sz="1800" dirty="0">
                <a:solidFill>
                  <a:schemeClr val="tx1"/>
                </a:solidFill>
              </a:rPr>
              <a:t> </a:t>
            </a:r>
            <a:r>
              <a:rPr lang="en-US" sz="1800" dirty="0" err="1">
                <a:solidFill>
                  <a:schemeClr val="tx1"/>
                </a:solidFill>
              </a:rPr>
              <a:t>što</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dirty="0" err="1">
                <a:solidFill>
                  <a:schemeClr val="tx1"/>
                </a:solidFill>
              </a:rPr>
              <a:t>povećana</a:t>
            </a:r>
            <a:r>
              <a:rPr lang="en-US" sz="1800" dirty="0">
                <a:solidFill>
                  <a:schemeClr val="tx1"/>
                </a:solidFill>
              </a:rPr>
              <a:t> </a:t>
            </a:r>
            <a:r>
              <a:rPr lang="en-US" sz="1800" dirty="0" err="1">
                <a:solidFill>
                  <a:schemeClr val="tx1"/>
                </a:solidFill>
              </a:rPr>
              <a:t>urbanizacija</a:t>
            </a:r>
            <a:r>
              <a:rPr lang="en-US" sz="1800" dirty="0">
                <a:solidFill>
                  <a:schemeClr val="tx1"/>
                </a:solidFill>
              </a:rPr>
              <a:t>, </a:t>
            </a:r>
            <a:r>
              <a:rPr lang="en-US" sz="1800" dirty="0" err="1">
                <a:solidFill>
                  <a:schemeClr val="tx1"/>
                </a:solidFill>
              </a:rPr>
              <a:t>rast</a:t>
            </a:r>
            <a:r>
              <a:rPr lang="en-US" sz="1800" dirty="0">
                <a:solidFill>
                  <a:schemeClr val="tx1"/>
                </a:solidFill>
              </a:rPr>
              <a:t> </a:t>
            </a:r>
            <a:r>
              <a:rPr lang="en-US" sz="1800" dirty="0" err="1">
                <a:solidFill>
                  <a:schemeClr val="tx1"/>
                </a:solidFill>
              </a:rPr>
              <a:t>stanovništva</a:t>
            </a:r>
            <a:r>
              <a:rPr lang="en-US" sz="1800" dirty="0">
                <a:solidFill>
                  <a:schemeClr val="tx1"/>
                </a:solidFill>
              </a:rPr>
              <a:t>, </a:t>
            </a:r>
            <a:r>
              <a:rPr lang="en-US" sz="1800" dirty="0" err="1">
                <a:solidFill>
                  <a:schemeClr val="tx1"/>
                </a:solidFill>
              </a:rPr>
              <a:t>promena</a:t>
            </a:r>
            <a:r>
              <a:rPr lang="en-US" sz="1800" dirty="0">
                <a:solidFill>
                  <a:schemeClr val="tx1"/>
                </a:solidFill>
              </a:rPr>
              <a:t> </a:t>
            </a:r>
            <a:r>
              <a:rPr lang="en-US" sz="1800" dirty="0" err="1">
                <a:solidFill>
                  <a:schemeClr val="tx1"/>
                </a:solidFill>
              </a:rPr>
              <a:t>korišćenja</a:t>
            </a:r>
            <a:r>
              <a:rPr lang="en-US" sz="1800" dirty="0">
                <a:solidFill>
                  <a:schemeClr val="tx1"/>
                </a:solidFill>
              </a:rPr>
              <a:t> </a:t>
            </a:r>
            <a:r>
              <a:rPr lang="en-US" sz="1800" dirty="0" err="1">
                <a:solidFill>
                  <a:schemeClr val="tx1"/>
                </a:solidFill>
              </a:rPr>
              <a:t>zemljišta</a:t>
            </a:r>
            <a:r>
              <a:rPr lang="en-US" sz="1800" dirty="0">
                <a:solidFill>
                  <a:schemeClr val="tx1"/>
                </a:solidFill>
              </a:rPr>
              <a:t>, </a:t>
            </a:r>
            <a:r>
              <a:rPr lang="en-US" sz="1800" dirty="0" err="1">
                <a:solidFill>
                  <a:schemeClr val="tx1"/>
                </a:solidFill>
              </a:rPr>
              <a:t>migracija</a:t>
            </a:r>
            <a:r>
              <a:rPr lang="en-US" sz="1800" dirty="0">
                <a:solidFill>
                  <a:schemeClr val="tx1"/>
                </a:solidFill>
              </a:rPr>
              <a:t>, </a:t>
            </a:r>
            <a:r>
              <a:rPr lang="en-US" sz="1800" dirty="0" err="1">
                <a:solidFill>
                  <a:schemeClr val="tx1"/>
                </a:solidFill>
              </a:rPr>
              <a:t>starenje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promena</a:t>
            </a:r>
            <a:r>
              <a:rPr lang="en-US" sz="1800" dirty="0">
                <a:solidFill>
                  <a:schemeClr val="tx1"/>
                </a:solidFill>
              </a:rPr>
              <a:t> </a:t>
            </a:r>
            <a:r>
              <a:rPr lang="en-US" sz="1800" dirty="0" err="1">
                <a:solidFill>
                  <a:schemeClr val="tx1"/>
                </a:solidFill>
              </a:rPr>
              <a:t>nataliteta</a:t>
            </a:r>
            <a:r>
              <a:rPr lang="en-US" sz="1800" dirty="0">
                <a:solidFill>
                  <a:schemeClr val="tx1"/>
                </a:solidFill>
              </a:rPr>
              <a:t>.</a:t>
            </a:r>
          </a:p>
          <a:p>
            <a:pPr lvl="1">
              <a:buClr>
                <a:schemeClr val="accent1">
                  <a:lumMod val="75000"/>
                </a:schemeClr>
              </a:buClr>
              <a:buFont typeface="Wingdings" panose="05000000000000000000" pitchFamily="2" charset="2"/>
              <a:buChar char="Ø"/>
            </a:pPr>
            <a:r>
              <a:rPr lang="en-US" sz="1800" i="1" dirty="0" err="1">
                <a:solidFill>
                  <a:schemeClr val="tx1"/>
                </a:solidFill>
              </a:rPr>
              <a:t>Tehnološki</a:t>
            </a:r>
            <a:r>
              <a:rPr lang="en-US" sz="1800" dirty="0">
                <a:solidFill>
                  <a:schemeClr val="tx1"/>
                </a:solidFill>
              </a:rPr>
              <a:t>: </a:t>
            </a:r>
            <a:r>
              <a:rPr lang="en-US" sz="1800" dirty="0" err="1">
                <a:solidFill>
                  <a:schemeClr val="tx1"/>
                </a:solidFill>
              </a:rPr>
              <a:t>promene</a:t>
            </a:r>
            <a:r>
              <a:rPr lang="en-US" sz="1800" dirty="0">
                <a:solidFill>
                  <a:schemeClr val="tx1"/>
                </a:solidFill>
              </a:rPr>
              <a:t> </a:t>
            </a:r>
            <a:r>
              <a:rPr lang="en-US" sz="1800" dirty="0" err="1">
                <a:solidFill>
                  <a:schemeClr val="tx1"/>
                </a:solidFill>
              </a:rPr>
              <a:t>uzrokovane</a:t>
            </a:r>
            <a:r>
              <a:rPr lang="en-US" sz="1800" dirty="0">
                <a:solidFill>
                  <a:schemeClr val="tx1"/>
                </a:solidFill>
              </a:rPr>
              <a:t> </a:t>
            </a:r>
            <a:r>
              <a:rPr lang="en-US" sz="1800" dirty="0" err="1">
                <a:solidFill>
                  <a:schemeClr val="tx1"/>
                </a:solidFill>
              </a:rPr>
              <a:t>jeftinijim</a:t>
            </a:r>
            <a:r>
              <a:rPr lang="en-US" sz="1800" dirty="0">
                <a:solidFill>
                  <a:schemeClr val="tx1"/>
                </a:solidFill>
              </a:rPr>
              <a:t>, </a:t>
            </a:r>
            <a:r>
              <a:rPr lang="en-US" sz="1800" dirty="0" err="1">
                <a:solidFill>
                  <a:schemeClr val="tx1"/>
                </a:solidFill>
              </a:rPr>
              <a:t>bržim</a:t>
            </a:r>
            <a:r>
              <a:rPr lang="en-US" sz="1800" dirty="0">
                <a:solidFill>
                  <a:schemeClr val="tx1"/>
                </a:solidFill>
              </a:rPr>
              <a:t> </a:t>
            </a:r>
            <a:r>
              <a:rPr lang="en-US" sz="1800" dirty="0" err="1">
                <a:solidFill>
                  <a:schemeClr val="tx1"/>
                </a:solidFill>
              </a:rPr>
              <a:t>globalnim</a:t>
            </a:r>
            <a:r>
              <a:rPr lang="en-US" sz="1800" dirty="0">
                <a:solidFill>
                  <a:schemeClr val="tx1"/>
                </a:solidFill>
              </a:rPr>
              <a:t> </a:t>
            </a:r>
            <a:r>
              <a:rPr lang="en-US" sz="1800" dirty="0" err="1">
                <a:solidFill>
                  <a:schemeClr val="tx1"/>
                </a:solidFill>
              </a:rPr>
              <a:t>putovanjima</a:t>
            </a:r>
            <a:r>
              <a:rPr lang="en-US" sz="1800" dirty="0">
                <a:solidFill>
                  <a:schemeClr val="tx1"/>
                </a:solidFill>
              </a:rPr>
              <a:t>, </a:t>
            </a:r>
            <a:r>
              <a:rPr lang="en-US" sz="1800" dirty="0" err="1">
                <a:solidFill>
                  <a:schemeClr val="tx1"/>
                </a:solidFill>
              </a:rPr>
              <a:t>povećanom</a:t>
            </a:r>
            <a:r>
              <a:rPr lang="en-US" sz="1800" dirty="0">
                <a:solidFill>
                  <a:schemeClr val="tx1"/>
                </a:solidFill>
              </a:rPr>
              <a:t> </a:t>
            </a:r>
            <a:r>
              <a:rPr lang="en-US" sz="1800" dirty="0" err="1">
                <a:solidFill>
                  <a:schemeClr val="tx1"/>
                </a:solidFill>
              </a:rPr>
              <a:t>međunarodnom</a:t>
            </a:r>
            <a:r>
              <a:rPr lang="en-US" sz="1800" dirty="0">
                <a:solidFill>
                  <a:schemeClr val="tx1"/>
                </a:solidFill>
              </a:rPr>
              <a:t> </a:t>
            </a:r>
            <a:r>
              <a:rPr lang="en-US" sz="1800" dirty="0" err="1">
                <a:solidFill>
                  <a:schemeClr val="tx1"/>
                </a:solidFill>
              </a:rPr>
              <a:t>trgovinom</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poboljšanom</a:t>
            </a:r>
            <a:r>
              <a:rPr lang="en-US" sz="1800" dirty="0">
                <a:solidFill>
                  <a:schemeClr val="tx1"/>
                </a:solidFill>
              </a:rPr>
              <a:t> </a:t>
            </a:r>
            <a:r>
              <a:rPr lang="en-US" sz="1800" dirty="0" err="1">
                <a:solidFill>
                  <a:schemeClr val="tx1"/>
                </a:solidFill>
              </a:rPr>
              <a:t>zdravstvenom</a:t>
            </a:r>
            <a:r>
              <a:rPr lang="en-US" sz="1800" dirty="0">
                <a:solidFill>
                  <a:schemeClr val="tx1"/>
                </a:solidFill>
              </a:rPr>
              <a:t> </a:t>
            </a:r>
            <a:r>
              <a:rPr lang="en-US" sz="1800" dirty="0" err="1">
                <a:solidFill>
                  <a:schemeClr val="tx1"/>
                </a:solidFill>
              </a:rPr>
              <a:t>zaštitom</a:t>
            </a:r>
            <a:r>
              <a:rPr lang="en-US" sz="1800" dirty="0">
                <a:solidFill>
                  <a:schemeClr val="tx1"/>
                </a:solidFill>
              </a:rPr>
              <a:t>.</a:t>
            </a:r>
          </a:p>
          <a:p>
            <a:pPr marL="0" indent="0">
              <a:buNone/>
            </a:pPr>
            <a:r>
              <a:rPr lang="en-US" sz="1800" dirty="0">
                <a:solidFill>
                  <a:schemeClr val="tx1"/>
                </a:solidFill>
              </a:rPr>
              <a:t>Ove tri </a:t>
            </a:r>
            <a:r>
              <a:rPr lang="en-US" sz="1800" dirty="0" err="1">
                <a:solidFill>
                  <a:schemeClr val="tx1"/>
                </a:solidFill>
              </a:rPr>
              <a:t>grupe</a:t>
            </a:r>
            <a:r>
              <a:rPr lang="en-US" sz="1800" dirty="0">
                <a:solidFill>
                  <a:schemeClr val="tx1"/>
                </a:solidFill>
              </a:rPr>
              <a:t> </a:t>
            </a:r>
            <a:r>
              <a:rPr lang="en-US" sz="1800" dirty="0" err="1">
                <a:solidFill>
                  <a:schemeClr val="tx1"/>
                </a:solidFill>
              </a:rPr>
              <a:t>stresora</a:t>
            </a:r>
            <a:r>
              <a:rPr lang="en-US" sz="1800" dirty="0">
                <a:solidFill>
                  <a:schemeClr val="tx1"/>
                </a:solidFill>
              </a:rPr>
              <a:t> ne </a:t>
            </a:r>
            <a:r>
              <a:rPr lang="en-US" sz="1800" dirty="0" err="1">
                <a:solidFill>
                  <a:schemeClr val="tx1"/>
                </a:solidFill>
              </a:rPr>
              <a:t>deluju</a:t>
            </a:r>
            <a:r>
              <a:rPr lang="en-US" sz="1800" dirty="0">
                <a:solidFill>
                  <a:schemeClr val="tx1"/>
                </a:solidFill>
              </a:rPr>
              <a:t> </a:t>
            </a:r>
            <a:r>
              <a:rPr lang="en-US" sz="1800" dirty="0" err="1">
                <a:solidFill>
                  <a:schemeClr val="tx1"/>
                </a:solidFill>
              </a:rPr>
              <a:t>nezavisno</a:t>
            </a:r>
            <a:r>
              <a:rPr lang="en-US" sz="1800" dirty="0">
                <a:solidFill>
                  <a:schemeClr val="tx1"/>
                </a:solidFill>
              </a:rPr>
              <a:t>, </a:t>
            </a:r>
            <a:r>
              <a:rPr lang="en-US" sz="1800" dirty="0" err="1">
                <a:solidFill>
                  <a:schemeClr val="tx1"/>
                </a:solidFill>
              </a:rPr>
              <a:t>već</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dirty="0" err="1">
                <a:solidFill>
                  <a:schemeClr val="tx1"/>
                </a:solidFill>
              </a:rPr>
              <a:t>međusobno</a:t>
            </a:r>
            <a:r>
              <a:rPr lang="en-US" sz="1800" dirty="0">
                <a:solidFill>
                  <a:schemeClr val="tx1"/>
                </a:solidFill>
              </a:rPr>
              <a:t> </a:t>
            </a:r>
            <a:r>
              <a:rPr lang="en-US" sz="1800" dirty="0" err="1">
                <a:solidFill>
                  <a:schemeClr val="tx1"/>
                </a:solidFill>
              </a:rPr>
              <a:t>povezane</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često</a:t>
            </a:r>
            <a:r>
              <a:rPr lang="en-US" sz="1800" dirty="0">
                <a:solidFill>
                  <a:schemeClr val="tx1"/>
                </a:solidFill>
              </a:rPr>
              <a:t> </a:t>
            </a:r>
            <a:r>
              <a:rPr lang="en-US" sz="1800" dirty="0" err="1">
                <a:solidFill>
                  <a:schemeClr val="tx1"/>
                </a:solidFill>
              </a:rPr>
              <a:t>složene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slabo</a:t>
            </a:r>
            <a:r>
              <a:rPr lang="en-US" sz="1800" dirty="0">
                <a:solidFill>
                  <a:schemeClr val="tx1"/>
                </a:solidFill>
              </a:rPr>
              <a:t> </a:t>
            </a:r>
            <a:r>
              <a:rPr lang="en-US" sz="1800" dirty="0" err="1">
                <a:solidFill>
                  <a:schemeClr val="tx1"/>
                </a:solidFill>
              </a:rPr>
              <a:t>razumljive</a:t>
            </a:r>
            <a:r>
              <a:rPr lang="en-US" sz="1800" dirty="0">
                <a:solidFill>
                  <a:schemeClr val="tx1"/>
                </a:solidFill>
              </a:rPr>
              <a:t> </a:t>
            </a:r>
            <a:r>
              <a:rPr lang="en-US" sz="1800" dirty="0" err="1">
                <a:solidFill>
                  <a:schemeClr val="tx1"/>
                </a:solidFill>
              </a:rPr>
              <a:t>načine</a:t>
            </a:r>
            <a:r>
              <a:rPr lang="en-US" sz="1800" dirty="0">
                <a:solidFill>
                  <a:schemeClr val="tx1"/>
                </a:solidFill>
              </a:rPr>
              <a:t>.</a:t>
            </a:r>
          </a:p>
          <a:p>
            <a:pPr marL="0" indent="0">
              <a:buNone/>
            </a:pPr>
            <a:r>
              <a:rPr lang="en-US" sz="1800" dirty="0" err="1">
                <a:solidFill>
                  <a:schemeClr val="tx1"/>
                </a:solidFill>
              </a:rPr>
              <a:t>Možemo</a:t>
            </a:r>
            <a:r>
              <a:rPr lang="en-US" sz="1800" dirty="0">
                <a:solidFill>
                  <a:schemeClr val="tx1"/>
                </a:solidFill>
              </a:rPr>
              <a:t> </a:t>
            </a:r>
            <a:r>
              <a:rPr lang="en-US" sz="1800" dirty="0" err="1">
                <a:solidFill>
                  <a:schemeClr val="tx1"/>
                </a:solidFill>
              </a:rPr>
              <a:t>razmotriti</a:t>
            </a:r>
            <a:r>
              <a:rPr lang="en-US" sz="1800" dirty="0">
                <a:solidFill>
                  <a:schemeClr val="tx1"/>
                </a:solidFill>
              </a:rPr>
              <a:t> </a:t>
            </a:r>
            <a:r>
              <a:rPr lang="en-US" sz="1800" dirty="0" err="1">
                <a:solidFill>
                  <a:schemeClr val="tx1"/>
                </a:solidFill>
              </a:rPr>
              <a:t>uticaje</a:t>
            </a:r>
            <a:r>
              <a:rPr lang="en-US" sz="1800" dirty="0">
                <a:solidFill>
                  <a:schemeClr val="tx1"/>
                </a:solidFill>
              </a:rPr>
              <a:t> </a:t>
            </a:r>
            <a:r>
              <a:rPr lang="en-US" sz="1800" dirty="0" err="1">
                <a:solidFill>
                  <a:schemeClr val="tx1"/>
                </a:solidFill>
              </a:rPr>
              <a:t>ovih</a:t>
            </a:r>
            <a:r>
              <a:rPr lang="en-US" sz="1800" dirty="0">
                <a:solidFill>
                  <a:schemeClr val="tx1"/>
                </a:solidFill>
              </a:rPr>
              <a:t> </a:t>
            </a:r>
            <a:r>
              <a:rPr lang="en-US" sz="1800" dirty="0" err="1">
                <a:solidFill>
                  <a:schemeClr val="tx1"/>
                </a:solidFill>
              </a:rPr>
              <a:t>stresora</a:t>
            </a:r>
            <a:r>
              <a:rPr lang="en-US" sz="1800" dirty="0">
                <a:solidFill>
                  <a:schemeClr val="tx1"/>
                </a:solidFill>
              </a:rPr>
              <a:t> u </a:t>
            </a:r>
            <a:r>
              <a:rPr lang="en-US" sz="1800" dirty="0" err="1">
                <a:solidFill>
                  <a:schemeClr val="tx1"/>
                </a:solidFill>
              </a:rPr>
              <a:t>smislu</a:t>
            </a:r>
            <a:r>
              <a:rPr lang="en-US" sz="1800" dirty="0">
                <a:solidFill>
                  <a:schemeClr val="tx1"/>
                </a:solidFill>
              </a:rPr>
              <a:t> </a:t>
            </a:r>
            <a:r>
              <a:rPr lang="en-US" sz="1800" dirty="0" err="1">
                <a:solidFill>
                  <a:schemeClr val="tx1"/>
                </a:solidFill>
              </a:rPr>
              <a:t>njihovog</a:t>
            </a:r>
            <a:r>
              <a:rPr lang="en-US" sz="1800" dirty="0">
                <a:solidFill>
                  <a:schemeClr val="tx1"/>
                </a:solidFill>
              </a:rPr>
              <a:t> </a:t>
            </a:r>
            <a:r>
              <a:rPr lang="en-US" sz="1800" dirty="0" err="1">
                <a:solidFill>
                  <a:schemeClr val="tx1"/>
                </a:solidFill>
              </a:rPr>
              <a:t>uticaja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accent1">
                    <a:lumMod val="50000"/>
                  </a:schemeClr>
                </a:solidFill>
              </a:rPr>
              <a:t>pojavu</a:t>
            </a:r>
            <a:r>
              <a:rPr lang="en-US" sz="1800" dirty="0">
                <a:solidFill>
                  <a:schemeClr val="accent1">
                    <a:lumMod val="50000"/>
                  </a:schemeClr>
                </a:solidFill>
              </a:rPr>
              <a:t> </a:t>
            </a:r>
            <a:r>
              <a:rPr lang="en-US" sz="1800" dirty="0" err="1">
                <a:solidFill>
                  <a:schemeClr val="accent1">
                    <a:lumMod val="50000"/>
                  </a:schemeClr>
                </a:solidFill>
              </a:rPr>
              <a:t>bolesti</a:t>
            </a:r>
            <a:r>
              <a:rPr lang="en-US" sz="1800" dirty="0">
                <a:solidFill>
                  <a:schemeClr val="accent1">
                    <a:lumMod val="50000"/>
                  </a:schemeClr>
                </a:solidFill>
              </a:rPr>
              <a:t> (</a:t>
            </a:r>
            <a:r>
              <a:rPr lang="en-US" sz="1800" dirty="0" err="1">
                <a:solidFill>
                  <a:schemeClr val="accent1">
                    <a:lumMod val="50000"/>
                  </a:schemeClr>
                </a:solidFill>
              </a:rPr>
              <a:t>patogeneza</a:t>
            </a:r>
            <a:r>
              <a:rPr lang="en-US" sz="1800" dirty="0">
                <a:solidFill>
                  <a:schemeClr val="accent1">
                    <a:lumMod val="50000"/>
                  </a:schemeClr>
                </a:solidFill>
              </a:rPr>
              <a:t>) </a:t>
            </a:r>
            <a:r>
              <a:rPr lang="en-US" sz="1800" dirty="0">
                <a:solidFill>
                  <a:schemeClr val="tx1"/>
                </a:solidFill>
              </a:rPr>
              <a:t>u </a:t>
            </a:r>
            <a:r>
              <a:rPr lang="en-US" sz="1800" dirty="0" err="1">
                <a:solidFill>
                  <a:schemeClr val="tx1"/>
                </a:solidFill>
              </a:rPr>
              <a:t>populaciji</a:t>
            </a:r>
            <a:r>
              <a:rPr lang="en-US" sz="1800" dirty="0">
                <a:solidFill>
                  <a:schemeClr val="tx1"/>
                </a:solidFill>
              </a:rPr>
              <a:t> </a:t>
            </a:r>
            <a:r>
              <a:rPr lang="en-US" sz="1800" dirty="0" err="1">
                <a:solidFill>
                  <a:schemeClr val="tx1"/>
                </a:solidFill>
              </a:rPr>
              <a:t>ljudi</a:t>
            </a:r>
            <a:r>
              <a:rPr lang="en-US" sz="1800" dirty="0">
                <a:solidFill>
                  <a:schemeClr val="accent1">
                    <a:lumMod val="50000"/>
                  </a:schemeClr>
                </a:solidFill>
              </a:rPr>
              <a:t>, </a:t>
            </a:r>
            <a:r>
              <a:rPr lang="en-US" sz="1800" dirty="0" err="1">
                <a:solidFill>
                  <a:schemeClr val="accent1">
                    <a:lumMod val="50000"/>
                  </a:schemeClr>
                </a:solidFill>
              </a:rPr>
              <a:t>dinamiku</a:t>
            </a:r>
            <a:r>
              <a:rPr lang="en-US" sz="1800" dirty="0">
                <a:solidFill>
                  <a:schemeClr val="accent1">
                    <a:lumMod val="50000"/>
                  </a:schemeClr>
                </a:solidFill>
              </a:rPr>
              <a:t> </a:t>
            </a:r>
            <a:r>
              <a:rPr lang="en-US" sz="1800" dirty="0" err="1">
                <a:solidFill>
                  <a:schemeClr val="accent1">
                    <a:lumMod val="50000"/>
                  </a:schemeClr>
                </a:solidFill>
              </a:rPr>
              <a:t>bolesti</a:t>
            </a:r>
            <a:r>
              <a:rPr lang="en-US" sz="1800" dirty="0">
                <a:solidFill>
                  <a:schemeClr val="accent1">
                    <a:lumMod val="50000"/>
                  </a:schemeClr>
                </a:solidFill>
              </a:rPr>
              <a:t> </a:t>
            </a:r>
            <a:r>
              <a:rPr lang="en-US" sz="1800" dirty="0" err="1">
                <a:solidFill>
                  <a:schemeClr val="accent1">
                    <a:lumMod val="50000"/>
                  </a:schemeClr>
                </a:solidFill>
              </a:rPr>
              <a:t>na</a:t>
            </a:r>
            <a:r>
              <a:rPr lang="en-US" sz="1800" dirty="0">
                <a:solidFill>
                  <a:schemeClr val="accent1">
                    <a:lumMod val="50000"/>
                  </a:schemeClr>
                </a:solidFill>
              </a:rPr>
              <a:t> </a:t>
            </a:r>
            <a:r>
              <a:rPr lang="en-US" sz="1800" dirty="0" err="1">
                <a:solidFill>
                  <a:schemeClr val="accent1">
                    <a:lumMod val="50000"/>
                  </a:schemeClr>
                </a:solidFill>
              </a:rPr>
              <a:t>lokalnom</a:t>
            </a:r>
            <a:r>
              <a:rPr lang="en-US" sz="1800" dirty="0">
                <a:solidFill>
                  <a:schemeClr val="accent1">
                    <a:lumMod val="50000"/>
                  </a:schemeClr>
                </a:solidFill>
              </a:rPr>
              <a:t> </a:t>
            </a:r>
            <a:r>
              <a:rPr lang="en-US" sz="1800" dirty="0" err="1">
                <a:solidFill>
                  <a:schemeClr val="accent1">
                    <a:lumMod val="50000"/>
                  </a:schemeClr>
                </a:solidFill>
              </a:rPr>
              <a:t>nivou</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accent1">
                    <a:lumMod val="50000"/>
                  </a:schemeClr>
                </a:solidFill>
              </a:rPr>
              <a:t>globalno</a:t>
            </a:r>
            <a:r>
              <a:rPr lang="en-US" sz="1800" dirty="0">
                <a:solidFill>
                  <a:schemeClr val="accent1">
                    <a:lumMod val="50000"/>
                  </a:schemeClr>
                </a:solidFill>
              </a:rPr>
              <a:t> </a:t>
            </a:r>
            <a:r>
              <a:rPr lang="en-US" sz="1800" dirty="0" err="1">
                <a:solidFill>
                  <a:schemeClr val="accent1">
                    <a:lumMod val="50000"/>
                  </a:schemeClr>
                </a:solidFill>
              </a:rPr>
              <a:t>širenje</a:t>
            </a:r>
            <a:r>
              <a:rPr lang="en-US" sz="1800" dirty="0">
                <a:solidFill>
                  <a:schemeClr val="accent1">
                    <a:lumMod val="50000"/>
                  </a:schemeClr>
                </a:solidFill>
              </a:rPr>
              <a:t>.</a:t>
            </a:r>
          </a:p>
          <a:p>
            <a:pPr marL="0" indent="0" rtl="0">
              <a:buNone/>
            </a:pPr>
            <a:endParaRPr lang="hu-HU" sz="2000" dirty="0">
              <a:solidFill>
                <a:schemeClr val="tx1"/>
              </a:solidFill>
            </a:endParaRPr>
          </a:p>
        </p:txBody>
      </p:sp>
    </p:spTree>
    <p:extLst>
      <p:ext uri="{BB962C8B-B14F-4D97-AF65-F5344CB8AC3E}">
        <p14:creationId xmlns:p14="http://schemas.microsoft.com/office/powerpoint/2010/main" val="2537342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a:buNone/>
            </a:pPr>
            <a:r>
              <a:rPr lang="en-US" sz="2000" u="sng" dirty="0" err="1" smtClean="0">
                <a:solidFill>
                  <a:srgbClr val="0070C0"/>
                </a:solidFill>
                <a:cs typeface="Arial" panose="020B0604020202020204" pitchFamily="34" charset="0"/>
              </a:rPr>
              <a:t>Patogeneza</a:t>
            </a:r>
            <a:endParaRPr lang="en-US" sz="2000" u="sng" dirty="0">
              <a:solidFill>
                <a:srgbClr val="0070C0"/>
              </a:solidFill>
              <a:cs typeface="Arial" panose="020B0604020202020204" pitchFamily="34" charset="0"/>
            </a:endParaRPr>
          </a:p>
          <a:p>
            <a:pPr marL="0" indent="0">
              <a:lnSpc>
                <a:spcPct val="130000"/>
              </a:lnSpc>
              <a:spcBef>
                <a:spcPts val="0"/>
              </a:spcBef>
              <a:spcAft>
                <a:spcPts val="0"/>
              </a:spcAft>
              <a:buNone/>
            </a:pPr>
            <a:r>
              <a:rPr lang="en-US" sz="2000" dirty="0" err="1">
                <a:solidFill>
                  <a:schemeClr val="tx1"/>
                </a:solidFill>
                <a:cs typeface="Arial" panose="020B0604020202020204" pitchFamily="34" charset="0"/>
              </a:rPr>
              <a:t>Sledeći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koraci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neophodni</a:t>
            </a:r>
            <a:r>
              <a:rPr lang="en-US" sz="2000" dirty="0">
                <a:solidFill>
                  <a:schemeClr val="tx1"/>
                </a:solidFill>
                <a:cs typeface="Arial" panose="020B0604020202020204" pitchFamily="34" charset="0"/>
              </a:rPr>
              <a:t> da bi </a:t>
            </a:r>
            <a:r>
              <a:rPr lang="en-US" sz="2000" dirty="0" err="1">
                <a:solidFill>
                  <a:schemeClr val="tx1"/>
                </a:solidFill>
                <a:cs typeface="Arial" panose="020B0604020202020204" pitchFamily="34" charset="0"/>
              </a:rPr>
              <a:t>novi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postao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pretnja</a:t>
            </a:r>
            <a:r>
              <a:rPr lang="en-US" sz="2000" dirty="0">
                <a:solidFill>
                  <a:schemeClr val="tx1"/>
                </a:solidFill>
                <a:cs typeface="Arial" panose="020B0604020202020204" pitchFamily="34" charset="0"/>
              </a:rPr>
              <a:t>: </a:t>
            </a:r>
          </a:p>
          <a:p>
            <a:pPr marL="715963" lvl="1" indent="-258763">
              <a:spcBef>
                <a:spcPts val="0"/>
              </a:spcBef>
              <a:spcAft>
                <a:spcPts val="500"/>
              </a:spcAft>
              <a:buClr>
                <a:srgbClr val="FF0000"/>
              </a:buClr>
              <a:buFont typeface="+mj-lt"/>
              <a:buAutoNum type="arabicPeriod"/>
            </a:pPr>
            <a:r>
              <a:rPr lang="en-US" sz="1700" dirty="0">
                <a:solidFill>
                  <a:schemeClr val="accent1">
                    <a:lumMod val="75000"/>
                  </a:schemeClr>
                </a:solidFill>
                <a:cs typeface="Arial" panose="020B0604020202020204" pitchFamily="34" charset="0"/>
              </a:rPr>
              <a:t>Mora </a:t>
            </a:r>
            <a:r>
              <a:rPr lang="en-US" sz="1700" dirty="0" err="1">
                <a:solidFill>
                  <a:schemeClr val="accent1">
                    <a:lumMod val="75000"/>
                  </a:schemeClr>
                </a:solidFill>
                <a:cs typeface="Arial" panose="020B0604020202020204" pitchFamily="34" charset="0"/>
              </a:rPr>
              <a:t>doći</a:t>
            </a:r>
            <a:r>
              <a:rPr lang="en-US" sz="1700" dirty="0">
                <a:solidFill>
                  <a:schemeClr val="accent1">
                    <a:lumMod val="75000"/>
                  </a:schemeClr>
                </a:solidFill>
                <a:cs typeface="Arial" panose="020B0604020202020204" pitchFamily="34" charset="0"/>
              </a:rPr>
              <a:t> do </a:t>
            </a:r>
            <a:r>
              <a:rPr lang="en-US" sz="1700" dirty="0" err="1">
                <a:solidFill>
                  <a:schemeClr val="accent1">
                    <a:lumMod val="75000"/>
                  </a:schemeClr>
                </a:solidFill>
                <a:cs typeface="Arial" panose="020B0604020202020204" pitchFamily="34" charset="0"/>
              </a:rPr>
              <a:t>kontakta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između</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ljudi</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životinjskog</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rezervoara</a:t>
            </a:r>
            <a:r>
              <a:rPr lang="en-US" sz="1700" dirty="0">
                <a:solidFill>
                  <a:schemeClr val="accent1">
                    <a:lumMod val="75000"/>
                  </a:schemeClr>
                </a:solidFill>
                <a:cs typeface="Arial" panose="020B0604020202020204" pitchFamily="34" charset="0"/>
              </a:rPr>
              <a:t>. </a:t>
            </a:r>
          </a:p>
          <a:p>
            <a:pPr marL="715963" lvl="1" indent="-258763">
              <a:spcBef>
                <a:spcPts val="0"/>
              </a:spcBef>
              <a:spcAft>
                <a:spcPts val="500"/>
              </a:spcAft>
              <a:buClr>
                <a:srgbClr val="FF0000"/>
              </a:buClr>
              <a:buFont typeface="+mj-lt"/>
              <a:buAutoNum type="arabicPeriod"/>
            </a:pPr>
            <a:r>
              <a:rPr lang="en-US" sz="1700" dirty="0" err="1">
                <a:solidFill>
                  <a:schemeClr val="tx1"/>
                </a:solidFill>
                <a:cs typeface="Arial" panose="020B0604020202020204" pitchFamily="34" charset="0"/>
              </a:rPr>
              <a:t>Patogen</a:t>
            </a:r>
            <a:r>
              <a:rPr lang="en-US" sz="1700" dirty="0">
                <a:solidFill>
                  <a:schemeClr val="tx1"/>
                </a:solidFill>
                <a:cs typeface="Arial" panose="020B0604020202020204" pitchFamily="34" charset="0"/>
              </a:rPr>
              <a:t> mora </a:t>
            </a:r>
            <a:r>
              <a:rPr lang="en-US" sz="1700" dirty="0" err="1">
                <a:solidFill>
                  <a:schemeClr val="tx1"/>
                </a:solidFill>
                <a:cs typeface="Arial" panose="020B0604020202020204" pitchFamily="34" charset="0"/>
              </a:rPr>
              <a:t>ili</a:t>
            </a:r>
            <a:r>
              <a:rPr lang="en-US" sz="1700" dirty="0">
                <a:solidFill>
                  <a:schemeClr val="tx1"/>
                </a:solidFill>
                <a:cs typeface="Arial" panose="020B0604020202020204" pitchFamily="34" charset="0"/>
              </a:rPr>
              <a:t> da </a:t>
            </a:r>
            <a:r>
              <a:rPr lang="en-US" sz="1700" dirty="0" err="1">
                <a:solidFill>
                  <a:schemeClr val="tx1"/>
                </a:solidFill>
                <a:cs typeface="Arial" panose="020B0604020202020204" pitchFamily="34" charset="0"/>
              </a:rPr>
              <a:t>ima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ili</a:t>
            </a:r>
            <a:r>
              <a:rPr lang="en-US" sz="1700" dirty="0">
                <a:solidFill>
                  <a:schemeClr val="tx1"/>
                </a:solidFill>
                <a:cs typeface="Arial" panose="020B0604020202020204" pitchFamily="34" charset="0"/>
              </a:rPr>
              <a:t> da </a:t>
            </a:r>
            <a:r>
              <a:rPr lang="en-US" sz="1700" dirty="0" err="1">
                <a:solidFill>
                  <a:schemeClr val="tx1"/>
                </a:solidFill>
                <a:cs typeface="Arial" panose="020B0604020202020204" pitchFamily="34" charset="0"/>
              </a:rPr>
              <a:t>razvije</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kapacitet</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za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prenos</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sa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čoveka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na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čoveka</a:t>
            </a:r>
            <a:r>
              <a:rPr lang="en-US" sz="1700" dirty="0">
                <a:solidFill>
                  <a:schemeClr val="accent1">
                    <a:lumMod val="75000"/>
                  </a:schemeClr>
                </a:solidFill>
                <a:cs typeface="Arial" panose="020B0604020202020204" pitchFamily="34" charset="0"/>
              </a:rPr>
              <a:t>. </a:t>
            </a:r>
          </a:p>
          <a:p>
            <a:pPr marL="715963" lvl="1" indent="-258763">
              <a:spcBef>
                <a:spcPts val="0"/>
              </a:spcBef>
              <a:spcAft>
                <a:spcPts val="500"/>
              </a:spcAft>
              <a:buClr>
                <a:srgbClr val="FF0000"/>
              </a:buClr>
              <a:buFont typeface="+mj-lt"/>
              <a:buAutoNum type="arabicPeriod"/>
            </a:pPr>
            <a:r>
              <a:rPr lang="en-US" sz="1700" dirty="0" err="1">
                <a:solidFill>
                  <a:schemeClr val="tx1"/>
                </a:solidFill>
                <a:cs typeface="Arial" panose="020B0604020202020204" pitchFamily="34" charset="0"/>
              </a:rPr>
              <a:t>Konačno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ovaj</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prenos</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čoveka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čoveka</a:t>
            </a:r>
            <a:r>
              <a:rPr lang="en-US" sz="1700" dirty="0">
                <a:solidFill>
                  <a:schemeClr val="tx1"/>
                </a:solidFill>
                <a:cs typeface="Arial" panose="020B0604020202020204" pitchFamily="34" charset="0"/>
              </a:rPr>
              <a:t> mora </a:t>
            </a:r>
            <a:r>
              <a:rPr lang="en-US" sz="1700" dirty="0" err="1">
                <a:solidFill>
                  <a:schemeClr val="tx1"/>
                </a:solidFill>
                <a:cs typeface="Arial" panose="020B0604020202020204" pitchFamily="34" charset="0"/>
              </a:rPr>
              <a:t>omogućiti</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širenje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geografskog</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opsega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patogena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izvan</a:t>
            </a:r>
            <a:r>
              <a:rPr lang="en-US" sz="1700" dirty="0">
                <a:solidFill>
                  <a:schemeClr val="accent1">
                    <a:lumMod val="75000"/>
                  </a:schemeClr>
                </a:solidFill>
                <a:cs typeface="Arial" panose="020B0604020202020204" pitchFamily="34" charset="0"/>
              </a:rPr>
              <a:t> zone </a:t>
            </a:r>
            <a:r>
              <a:rPr lang="en-US" sz="1700" dirty="0" err="1">
                <a:solidFill>
                  <a:schemeClr val="accent1">
                    <a:lumMod val="75000"/>
                  </a:schemeClr>
                </a:solidFill>
                <a:cs typeface="Arial" panose="020B0604020202020204" pitchFamily="34" charset="0"/>
              </a:rPr>
              <a:t>prelivanja</a:t>
            </a:r>
            <a:r>
              <a:rPr lang="en-US" sz="1700" dirty="0">
                <a:solidFill>
                  <a:schemeClr val="accent1">
                    <a:lumMod val="75000"/>
                  </a:schemeClr>
                </a:solidFill>
                <a:cs typeface="Arial" panose="020B0604020202020204" pitchFamily="34" charset="0"/>
              </a:rPr>
              <a:t>. </a:t>
            </a:r>
            <a:endParaRPr lang="hu-HU" sz="1700" dirty="0" smtClean="0">
              <a:solidFill>
                <a:schemeClr val="accent1">
                  <a:lumMod val="75000"/>
                </a:schemeClr>
              </a:solidFill>
              <a:cs typeface="Arial" panose="020B0604020202020204" pitchFamily="34" charset="0"/>
            </a:endParaRPr>
          </a:p>
          <a:p>
            <a:pPr marL="0" indent="0">
              <a:lnSpc>
                <a:spcPct val="130000"/>
              </a:lnSpc>
              <a:spcBef>
                <a:spcPts val="0"/>
              </a:spcBef>
              <a:spcAft>
                <a:spcPts val="0"/>
              </a:spcAft>
              <a:buClr>
                <a:srgbClr val="FF0000"/>
              </a:buClr>
              <a:buNone/>
            </a:pPr>
            <a:endParaRPr lang="en-US" sz="2000" dirty="0">
              <a:solidFill>
                <a:schemeClr val="accent1">
                  <a:lumMod val="75000"/>
                </a:schemeClr>
              </a:solidFill>
              <a:cs typeface="Arial" panose="020B0604020202020204" pitchFamily="34" charset="0"/>
            </a:endParaRPr>
          </a:p>
          <a:p>
            <a:pPr marL="0" indent="0">
              <a:lnSpc>
                <a:spcPct val="130000"/>
              </a:lnSpc>
              <a:spcBef>
                <a:spcPts val="0"/>
              </a:spcBef>
              <a:spcAft>
                <a:spcPts val="0"/>
              </a:spcAft>
              <a:buNone/>
            </a:pPr>
            <a:r>
              <a:rPr lang="en-US" sz="2000" dirty="0" err="1">
                <a:solidFill>
                  <a:schemeClr val="tx1"/>
                </a:solidFill>
                <a:cs typeface="Arial" panose="020B0604020202020204" pitchFamily="34" charset="0"/>
              </a:rPr>
              <a:t>Nedavne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globalne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utiču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patogenezu</a:t>
            </a:r>
            <a:r>
              <a:rPr lang="en-US" sz="2000" dirty="0">
                <a:solidFill>
                  <a:schemeClr val="tx1"/>
                </a:solidFill>
                <a:cs typeface="Arial" panose="020B0604020202020204" pitchFamily="34" charset="0"/>
              </a:rPr>
              <a:t>:</a:t>
            </a:r>
          </a:p>
          <a:p>
            <a:pPr lvl="1">
              <a:spcBef>
                <a:spcPts val="0"/>
              </a:spcBef>
              <a:spcAft>
                <a:spcPts val="500"/>
              </a:spcAft>
              <a:buClr>
                <a:schemeClr val="accent6">
                  <a:lumMod val="75000"/>
                </a:schemeClr>
              </a:buClr>
            </a:pPr>
            <a:r>
              <a:rPr lang="en-US" sz="1700" dirty="0" err="1">
                <a:solidFill>
                  <a:schemeClr val="tx1"/>
                </a:solidFill>
                <a:cs typeface="Arial" panose="020B0604020202020204" pitchFamily="34" charset="0"/>
              </a:rPr>
              <a:t>Povećani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obrasci</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kontakta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između</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ljudi</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rezervoara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divljih</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životinja</a:t>
            </a:r>
            <a:r>
              <a:rPr lang="en-US" sz="1700" dirty="0">
                <a:solidFill>
                  <a:schemeClr val="accent1">
                    <a:lumMod val="75000"/>
                  </a:schemeClr>
                </a:solidFill>
                <a:cs typeface="Arial" panose="020B0604020202020204" pitchFamily="34" charset="0"/>
              </a:rPr>
              <a:t> .</a:t>
            </a:r>
          </a:p>
          <a:p>
            <a:pPr lvl="1">
              <a:spcBef>
                <a:spcPts val="0"/>
              </a:spcBef>
              <a:spcAft>
                <a:spcPts val="500"/>
              </a:spcAft>
              <a:buClr>
                <a:schemeClr val="accent6">
                  <a:lumMod val="75000"/>
                </a:schemeClr>
              </a:buClr>
            </a:pPr>
            <a:r>
              <a:rPr lang="en-US" sz="1700" dirty="0" err="1">
                <a:solidFill>
                  <a:schemeClr val="accent1">
                    <a:lumMod val="75000"/>
                  </a:schemeClr>
                </a:solidFill>
                <a:cs typeface="Arial" panose="020B0604020202020204" pitchFamily="34" charset="0"/>
              </a:rPr>
              <a:t>Ponašanja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koja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povećavaju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mogućnost</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prelivanja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kao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što</a:t>
            </a:r>
            <a:r>
              <a:rPr lang="en-US" sz="1700" dirty="0">
                <a:solidFill>
                  <a:schemeClr val="tx1"/>
                </a:solidFill>
                <a:cs typeface="Arial" panose="020B0604020202020204" pitchFamily="34" charset="0"/>
              </a:rPr>
              <a:t> je </a:t>
            </a:r>
            <a:r>
              <a:rPr lang="en-US" sz="1700" dirty="0" err="1">
                <a:solidFill>
                  <a:schemeClr val="tx1"/>
                </a:solidFill>
                <a:cs typeface="Arial" panose="020B0604020202020204" pitchFamily="34" charset="0"/>
              </a:rPr>
              <a:t>konzumacija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divljeg</a:t>
            </a:r>
            <a:r>
              <a:rPr lang="en-US" sz="1700" dirty="0">
                <a:solidFill>
                  <a:schemeClr val="tx1"/>
                </a:solidFill>
                <a:cs typeface="Arial" panose="020B0604020202020204" pitchFamily="34" charset="0"/>
              </a:rPr>
              <a:t> mesa.</a:t>
            </a:r>
          </a:p>
          <a:p>
            <a:pPr lvl="1">
              <a:spcBef>
                <a:spcPts val="0"/>
              </a:spcBef>
              <a:spcAft>
                <a:spcPts val="500"/>
              </a:spcAft>
              <a:buClr>
                <a:schemeClr val="accent6">
                  <a:lumMod val="75000"/>
                </a:schemeClr>
              </a:buClr>
            </a:pPr>
            <a:r>
              <a:rPr lang="en-US" sz="1700" dirty="0" err="1">
                <a:solidFill>
                  <a:schemeClr val="tx1"/>
                </a:solidFill>
                <a:cs typeface="Arial" panose="020B0604020202020204" pitchFamily="34" charset="0"/>
              </a:rPr>
              <a:t>Intenziviranje</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kontakta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između</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divljih</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domaćih</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životinja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domaćina</a:t>
            </a:r>
            <a:r>
              <a:rPr lang="en-US" sz="1700" dirty="0">
                <a:solidFill>
                  <a:schemeClr val="accent1">
                    <a:lumMod val="75000"/>
                  </a:schemeClr>
                </a:solidFill>
                <a:cs typeface="Arial" panose="020B0604020202020204" pitchFamily="34" charset="0"/>
              </a:rPr>
              <a:t>.</a:t>
            </a:r>
          </a:p>
          <a:p>
            <a:pPr lvl="1">
              <a:spcBef>
                <a:spcPts val="0"/>
              </a:spcBef>
              <a:spcAft>
                <a:spcPts val="500"/>
              </a:spcAft>
              <a:buClr>
                <a:schemeClr val="accent6">
                  <a:lumMod val="75000"/>
                </a:schemeClr>
              </a:buClr>
            </a:pPr>
            <a:r>
              <a:rPr lang="en-US" sz="1700" dirty="0" err="1">
                <a:solidFill>
                  <a:schemeClr val="accent1">
                    <a:lumMod val="75000"/>
                  </a:schemeClr>
                </a:solidFill>
                <a:cs typeface="Arial" panose="020B0604020202020204" pitchFamily="34" charset="0"/>
              </a:rPr>
              <a:t>Širenje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poljoprivrede</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njeno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intenziviranje</a:t>
            </a:r>
            <a:r>
              <a:rPr lang="en-US" sz="1700" dirty="0">
                <a:solidFill>
                  <a:schemeClr val="tx1"/>
                </a:solidFill>
                <a:cs typeface="Arial" panose="020B0604020202020204" pitchFamily="34" charset="0"/>
              </a:rPr>
              <a:t>. </a:t>
            </a:r>
          </a:p>
          <a:p>
            <a:pPr lvl="1">
              <a:spcBef>
                <a:spcPts val="0"/>
              </a:spcBef>
              <a:spcAft>
                <a:spcPts val="500"/>
              </a:spcAft>
              <a:buClr>
                <a:schemeClr val="accent6">
                  <a:lumMod val="75000"/>
                </a:schemeClr>
              </a:buClr>
            </a:pPr>
            <a:r>
              <a:rPr lang="en-US" sz="1700" dirty="0" err="1">
                <a:solidFill>
                  <a:schemeClr val="tx1"/>
                </a:solidFill>
                <a:cs typeface="Arial" panose="020B0604020202020204" pitchFamily="34" charset="0"/>
              </a:rPr>
              <a:t>Menjanje</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prirode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ljudskih</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populacija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koje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su</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izložene</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potencijalnom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prelivanju</a:t>
            </a:r>
            <a:r>
              <a:rPr lang="en-US" sz="1700" dirty="0">
                <a:solidFill>
                  <a:schemeClr val="tx1"/>
                </a:solidFill>
                <a:cs typeface="Arial" panose="020B0604020202020204" pitchFamily="34" charset="0"/>
              </a:rPr>
              <a:t>.</a:t>
            </a:r>
          </a:p>
          <a:p>
            <a:pPr lvl="1">
              <a:spcBef>
                <a:spcPts val="0"/>
              </a:spcBef>
              <a:spcAft>
                <a:spcPts val="500"/>
              </a:spcAft>
              <a:buClr>
                <a:schemeClr val="accent6">
                  <a:lumMod val="75000"/>
                </a:schemeClr>
              </a:buClr>
            </a:pPr>
            <a:r>
              <a:rPr lang="en-US" sz="1700" dirty="0" err="1">
                <a:solidFill>
                  <a:schemeClr val="tx1"/>
                </a:solidFill>
                <a:cs typeface="Arial" panose="020B0604020202020204" pitchFamily="34" charset="0"/>
              </a:rPr>
              <a:t>Globalno</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starenje</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populacije</a:t>
            </a:r>
            <a:r>
              <a:rPr lang="en-US" sz="1700" dirty="0">
                <a:solidFill>
                  <a:schemeClr val="accent1">
                    <a:lumMod val="75000"/>
                  </a:schemeClr>
                </a:solidFill>
                <a:cs typeface="Arial" panose="020B0604020202020204" pitchFamily="34" charset="0"/>
              </a:rPr>
              <a:t> </a:t>
            </a:r>
            <a:r>
              <a:rPr lang="en-US" sz="1700" dirty="0" err="1">
                <a:solidFill>
                  <a:schemeClr val="tx1"/>
                </a:solidFill>
                <a:cs typeface="Arial" panose="020B0604020202020204" pitchFamily="34" charset="0"/>
              </a:rPr>
              <a:t>sa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slabim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imunološkim</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sistemom</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riziku</a:t>
            </a:r>
            <a:r>
              <a:rPr lang="en-US" sz="1700" dirty="0">
                <a:solidFill>
                  <a:schemeClr val="tx1"/>
                </a:solidFill>
                <a:cs typeface="Arial" panose="020B0604020202020204" pitchFamily="34" charset="0"/>
              </a:rPr>
              <a:t> od </a:t>
            </a:r>
            <a:r>
              <a:rPr lang="en-US" sz="1700" dirty="0" err="1">
                <a:solidFill>
                  <a:schemeClr val="tx1"/>
                </a:solidFill>
                <a:cs typeface="Arial" panose="020B0604020202020204" pitchFamily="34" charset="0"/>
              </a:rPr>
              <a:t>prelivanja</a:t>
            </a:r>
            <a:r>
              <a:rPr lang="en-US" sz="1700" dirty="0">
                <a:solidFill>
                  <a:schemeClr val="tx1"/>
                </a:solidFill>
                <a:cs typeface="Arial" panose="020B0604020202020204" pitchFamily="34" charset="0"/>
              </a:rPr>
              <a:t>.</a:t>
            </a:r>
          </a:p>
          <a:p>
            <a:pPr lvl="1">
              <a:spcBef>
                <a:spcPts val="0"/>
              </a:spcBef>
              <a:spcAft>
                <a:spcPts val="500"/>
              </a:spcAft>
              <a:buClr>
                <a:schemeClr val="accent6">
                  <a:lumMod val="75000"/>
                </a:schemeClr>
              </a:buClr>
            </a:pPr>
            <a:r>
              <a:rPr lang="en-US" sz="1700" dirty="0" err="1">
                <a:solidFill>
                  <a:schemeClr val="tx1"/>
                </a:solidFill>
                <a:cs typeface="Arial" panose="020B0604020202020204" pitchFamily="34" charset="0"/>
              </a:rPr>
              <a:t>Evoluciona</a:t>
            </a:r>
            <a:r>
              <a:rPr lang="en-US" sz="1700" dirty="0">
                <a:solidFill>
                  <a:schemeClr val="tx1"/>
                </a:solidFill>
                <a:cs typeface="Arial" panose="020B0604020202020204" pitchFamily="34" charset="0"/>
              </a:rPr>
              <a:t> </a:t>
            </a:r>
            <a:r>
              <a:rPr lang="en-US" sz="1700" dirty="0" err="1">
                <a:solidFill>
                  <a:schemeClr val="accent1">
                    <a:lumMod val="75000"/>
                  </a:schemeClr>
                </a:solidFill>
                <a:cs typeface="Arial" panose="020B0604020202020204" pitchFamily="34" charset="0"/>
              </a:rPr>
              <a:t>selekcija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za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otpornost</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na</a:t>
            </a:r>
            <a:r>
              <a:rPr lang="en-US" sz="1700" dirty="0">
                <a:solidFill>
                  <a:schemeClr val="accent1">
                    <a:lumMod val="75000"/>
                  </a:schemeClr>
                </a:solidFill>
                <a:cs typeface="Arial" panose="020B0604020202020204" pitchFamily="34" charset="0"/>
              </a:rPr>
              <a:t> </a:t>
            </a:r>
            <a:r>
              <a:rPr lang="en-US" sz="1700" dirty="0" err="1">
                <a:solidFill>
                  <a:schemeClr val="accent1">
                    <a:lumMod val="75000"/>
                  </a:schemeClr>
                </a:solidFill>
                <a:cs typeface="Arial" panose="020B0604020202020204" pitchFamily="34" charset="0"/>
              </a:rPr>
              <a:t>lekove</a:t>
            </a:r>
            <a:r>
              <a:rPr lang="en-US" sz="1700" dirty="0">
                <a:solidFill>
                  <a:schemeClr val="accent1">
                    <a:lumMod val="75000"/>
                  </a:schemeClr>
                </a:solidFill>
                <a:cs typeface="Arial" panose="020B0604020202020204" pitchFamily="34" charset="0"/>
              </a:rPr>
              <a:t>.</a:t>
            </a:r>
          </a:p>
          <a:p>
            <a:pPr lvl="1">
              <a:spcBef>
                <a:spcPts val="0"/>
              </a:spcBef>
              <a:spcAft>
                <a:spcPts val="500"/>
              </a:spcAft>
              <a:buClr>
                <a:schemeClr val="accent6">
                  <a:lumMod val="75000"/>
                </a:schemeClr>
              </a:buClr>
            </a:pPr>
            <a:r>
              <a:rPr lang="en-US" sz="1700" dirty="0" err="1">
                <a:solidFill>
                  <a:srgbClr val="FF0000"/>
                </a:solidFill>
                <a:cs typeface="Arial" panose="020B0604020202020204" pitchFamily="34" charset="0"/>
              </a:rPr>
              <a:t>Klimatske</a:t>
            </a:r>
            <a:r>
              <a:rPr lang="en-US" sz="1700" dirty="0">
                <a:solidFill>
                  <a:srgbClr val="FF0000"/>
                </a:solidFill>
                <a:cs typeface="Arial" panose="020B0604020202020204" pitchFamily="34" charset="0"/>
              </a:rPr>
              <a:t> </a:t>
            </a:r>
            <a:r>
              <a:rPr lang="en-US" sz="1700" dirty="0" err="1">
                <a:solidFill>
                  <a:srgbClr val="FF0000"/>
                </a:solidFill>
                <a:cs typeface="Arial" panose="020B0604020202020204" pitchFamily="34" charset="0"/>
              </a:rPr>
              <a:t>promene</a:t>
            </a:r>
            <a:r>
              <a:rPr lang="en-US" sz="1700" dirty="0">
                <a:solidFill>
                  <a:srgbClr val="FF0000"/>
                </a:solidFill>
                <a:cs typeface="Arial" panose="020B0604020202020204" pitchFamily="34" charset="0"/>
              </a:rPr>
              <a:t> </a:t>
            </a:r>
            <a:r>
              <a:rPr lang="en-US" sz="1700" dirty="0" err="1">
                <a:solidFill>
                  <a:schemeClr val="tx1"/>
                </a:solidFill>
                <a:cs typeface="Arial" panose="020B0604020202020204" pitchFamily="34" charset="0"/>
              </a:rPr>
              <a:t>mogu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igrati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ulogu</a:t>
            </a:r>
            <a:r>
              <a:rPr lang="en-US" sz="1700" dirty="0">
                <a:solidFill>
                  <a:schemeClr val="tx1"/>
                </a:solidFill>
                <a:cs typeface="Arial" panose="020B0604020202020204" pitchFamily="34" charset="0"/>
              </a:rPr>
              <a:t> u </a:t>
            </a:r>
            <a:r>
              <a:rPr lang="en-US" sz="1700" dirty="0" err="1">
                <a:solidFill>
                  <a:schemeClr val="tx1"/>
                </a:solidFill>
                <a:cs typeface="Arial" panose="020B0604020202020204" pitchFamily="34" charset="0"/>
              </a:rPr>
              <a:t>riziku</a:t>
            </a:r>
            <a:r>
              <a:rPr lang="en-US" sz="1700" dirty="0">
                <a:solidFill>
                  <a:schemeClr val="tx1"/>
                </a:solidFill>
                <a:cs typeface="Arial" panose="020B0604020202020204" pitchFamily="34" charset="0"/>
              </a:rPr>
              <a:t> od </a:t>
            </a:r>
            <a:r>
              <a:rPr lang="en-US" sz="1700" dirty="0" err="1">
                <a:solidFill>
                  <a:schemeClr val="tx1"/>
                </a:solidFill>
                <a:cs typeface="Arial" panose="020B0604020202020204" pitchFamily="34" charset="0"/>
              </a:rPr>
              <a:t>prelivanja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patogena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Promena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uslova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životne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sredine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može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promeniti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opseg</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gustinu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vrsta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što</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dovodi</a:t>
            </a:r>
            <a:r>
              <a:rPr lang="en-US" sz="1700" dirty="0">
                <a:solidFill>
                  <a:schemeClr val="tx1"/>
                </a:solidFill>
                <a:cs typeface="Arial" panose="020B0604020202020204" pitchFamily="34" charset="0"/>
              </a:rPr>
              <a:t> do </a:t>
            </a:r>
            <a:r>
              <a:rPr lang="en-US" sz="1700" dirty="0" err="1">
                <a:solidFill>
                  <a:schemeClr val="tx1"/>
                </a:solidFill>
                <a:cs typeface="Arial" panose="020B0604020202020204" pitchFamily="34" charset="0"/>
              </a:rPr>
              <a:t>novih</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interakcija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između</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vrsta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i</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povećava</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rizik</a:t>
            </a:r>
            <a:r>
              <a:rPr lang="en-US" sz="1700" dirty="0">
                <a:solidFill>
                  <a:schemeClr val="tx1"/>
                </a:solidFill>
                <a:cs typeface="Arial" panose="020B0604020202020204" pitchFamily="34" charset="0"/>
              </a:rPr>
              <a:t> od </a:t>
            </a:r>
            <a:r>
              <a:rPr lang="en-US" sz="1700" dirty="0" err="1">
                <a:solidFill>
                  <a:schemeClr val="tx1"/>
                </a:solidFill>
                <a:cs typeface="Arial" panose="020B0604020202020204" pitchFamily="34" charset="0"/>
              </a:rPr>
              <a:t>pojave</a:t>
            </a:r>
            <a:r>
              <a:rPr lang="en-US" sz="1700" dirty="0">
                <a:solidFill>
                  <a:schemeClr val="tx1"/>
                </a:solidFill>
                <a:cs typeface="Arial" panose="020B0604020202020204" pitchFamily="34" charset="0"/>
              </a:rPr>
              <a:t> </a:t>
            </a:r>
            <a:r>
              <a:rPr lang="en-US" sz="1700" dirty="0" err="1">
                <a:solidFill>
                  <a:schemeClr val="tx1"/>
                </a:solidFill>
                <a:cs typeface="Arial" panose="020B0604020202020204" pitchFamily="34" charset="0"/>
              </a:rPr>
              <a:t>zoonoza</a:t>
            </a:r>
            <a:r>
              <a:rPr lang="en-US" sz="1700" dirty="0">
                <a:solidFill>
                  <a:schemeClr val="tx1"/>
                </a:solidFill>
                <a:cs typeface="Arial" panose="020B0604020202020204" pitchFamily="34" charset="0"/>
              </a:rPr>
              <a:t>. </a:t>
            </a:r>
          </a:p>
        </p:txBody>
      </p:sp>
    </p:spTree>
    <p:extLst>
      <p:ext uri="{BB962C8B-B14F-4D97-AF65-F5344CB8AC3E}">
        <p14:creationId xmlns:p14="http://schemas.microsoft.com/office/powerpoint/2010/main" val="299124762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BFE157-BB0D-4973-8D77-BF3002FA3FD6}">
  <ds:schemaRef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 ds:uri="7041af30-ae09-480b-a38a-622eca9a1506"/>
    <ds:schemaRef ds:uri="http://schemas.microsoft.com/office/2006/metadata/properties"/>
    <ds:schemaRef ds:uri="http://purl.org/dc/terms/"/>
    <ds:schemaRef ds:uri="603c054e-d324-4a4b-bfdc-a44c27811fd1"/>
    <ds:schemaRef ds:uri="http://purl.org/dc/dcmitype/"/>
  </ds:schemaRefs>
</ds:datastoreItem>
</file>

<file path=customXml/itemProps2.xml><?xml version="1.0" encoding="utf-8"?>
<ds:datastoreItem xmlns:ds="http://schemas.openxmlformats.org/officeDocument/2006/customXml" ds:itemID="{0447C521-399F-487F-946C-3BDA1509460F}"/>
</file>

<file path=customXml/itemProps3.xml><?xml version="1.0" encoding="utf-8"?>
<ds:datastoreItem xmlns:ds="http://schemas.openxmlformats.org/officeDocument/2006/customXml" ds:itemID="{6227C38B-80AF-48A4-A6C6-DD26910891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2327</TotalTime>
  <Words>4377</Words>
  <Application>Microsoft Office PowerPoint</Application>
  <PresentationFormat>Szélesvásznú</PresentationFormat>
  <Paragraphs>807</Paragraphs>
  <Slides>56</Slides>
  <Notes>0</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56</vt:i4>
      </vt:variant>
    </vt:vector>
  </HeadingPairs>
  <TitlesOfParts>
    <vt:vector size="62" baseType="lpstr">
      <vt:lpstr>Arial</vt:lpstr>
      <vt:lpstr>Calibri</vt:lpstr>
      <vt:lpstr>Garamond</vt:lpstr>
      <vt:lpstr>Times New Roman</vt:lpstr>
      <vt:lpstr>Wingdings</vt:lpstr>
      <vt:lpstr>Office-téma</vt:lpstr>
      <vt:lpstr>Developing new curriculum outlines and learning materials on climate change's health impacts for medical schools 2021-2-HU01-KA220-HED-000050972</vt:lpstr>
      <vt:lpstr> Uticaj klimatskih promena na vektorske bolesti i druge infekcije</vt:lpstr>
      <vt:lpstr>Ishodi učenja</vt:lpstr>
      <vt:lpstr>Uvod</vt:lpstr>
      <vt:lpstr>Pregled vektorskih i srodnih bolesti</vt:lpstr>
      <vt:lpstr>PowerPoint-bemutató</vt:lpstr>
      <vt:lpstr>PowerPoint-bemutató</vt:lpstr>
      <vt:lpstr>Ekološki i drugi stresori koji utiču na patogenezu i razmnožavanje bolesti</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Pregled trenutnog stanja znanja o efektima klimatskih promena na uticaje, puteve i interakcije VBD-a na/sa globalnim zajednicama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Moguće metode prevencije i ublažavanja</vt:lpstr>
      <vt:lpstr>PowerPoint-bemutató</vt:lpstr>
      <vt:lpstr>Ključne poruke</vt:lpstr>
      <vt:lpstr>Testirajte svoje znanje </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267</cp:revision>
  <dcterms:created xsi:type="dcterms:W3CDTF">2023-02-21T16:51:38Z</dcterms:created>
  <dcterms:modified xsi:type="dcterms:W3CDTF">2025-04-22T13:17:10Z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