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sldIdLst>
    <p:sldId id="327" r:id="rId5"/>
    <p:sldId id="309" r:id="rId6"/>
    <p:sldId id="315" r:id="rId7"/>
    <p:sldId id="289" r:id="rId8"/>
    <p:sldId id="323" r:id="rId9"/>
    <p:sldId id="292" r:id="rId10"/>
    <p:sldId id="288" r:id="rId11"/>
    <p:sldId id="265" r:id="rId12"/>
    <p:sldId id="264" r:id="rId13"/>
    <p:sldId id="305" r:id="rId14"/>
    <p:sldId id="317" r:id="rId15"/>
    <p:sldId id="274" r:id="rId16"/>
    <p:sldId id="325" r:id="rId17"/>
    <p:sldId id="294" r:id="rId18"/>
    <p:sldId id="314" r:id="rId19"/>
    <p:sldId id="306" r:id="rId20"/>
    <p:sldId id="326" r:id="rId21"/>
    <p:sldId id="268" r:id="rId22"/>
    <p:sldId id="269" r:id="rId23"/>
    <p:sldId id="270" r:id="rId24"/>
    <p:sldId id="271" r:id="rId25"/>
    <p:sldId id="272" r:id="rId26"/>
    <p:sldId id="273" r:id="rId27"/>
    <p:sldId id="279" r:id="rId28"/>
    <p:sldId id="280" r:id="rId29"/>
    <p:sldId id="281" r:id="rId30"/>
    <p:sldId id="282" r:id="rId31"/>
    <p:sldId id="283" r:id="rId32"/>
    <p:sldId id="284" r:id="rId33"/>
    <p:sldId id="285" r:id="rId34"/>
    <p:sldId id="286" r:id="rId35"/>
    <p:sldId id="287" r:id="rId36"/>
    <p:sldId id="319" r:id="rId37"/>
    <p:sldId id="320" r:id="rId38"/>
    <p:sldId id="321" r:id="rId39"/>
    <p:sldId id="328" r:id="rId40"/>
  </p:sldIdLst>
  <p:sldSz cx="12192000" cy="6858000"/>
  <p:notesSz cx="6858000" cy="9144000"/>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C2455-9EE4-194D-A5D7-7F8C26050337}" v="17" dt="2023-07-11T09:09:34.556"/>
    <p1510:client id="{D52C3A62-8ED5-394C-8D84-17EAE7803267}" v="1" dt="2023-07-11T12:08:08.4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582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6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66"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D52C3A62-8ED5-394C-8D84-17EAE7803267}"/>
    <pc:docChg chg="modSld">
      <pc:chgData name="Márovics Gergely Péter" userId="346673cb-4fe2-4bc9-9989-67cfee16853a" providerId="ADAL" clId="{D52C3A62-8ED5-394C-8D84-17EAE7803267}" dt="2023-07-11T12:08:18.270" v="1" actId="207"/>
      <pc:docMkLst>
        <pc:docMk/>
      </pc:docMkLst>
      <pc:sldChg chg="setBg">
        <pc:chgData name="Márovics Gergely Péter" userId="346673cb-4fe2-4bc9-9989-67cfee16853a" providerId="ADAL" clId="{D52C3A62-8ED5-394C-8D84-17EAE7803267}" dt="2023-07-11T12:08:08.413" v="0"/>
        <pc:sldMkLst>
          <pc:docMk/>
          <pc:sldMk cId="4034320822" sldId="262"/>
        </pc:sldMkLst>
      </pc:sldChg>
      <pc:sldChg chg="setBg">
        <pc:chgData name="Márovics Gergely Péter" userId="346673cb-4fe2-4bc9-9989-67cfee16853a" providerId="ADAL" clId="{D52C3A62-8ED5-394C-8D84-17EAE7803267}" dt="2023-07-11T12:08:08.413" v="0"/>
        <pc:sldMkLst>
          <pc:docMk/>
          <pc:sldMk cId="225899648" sldId="263"/>
        </pc:sldMkLst>
      </pc:sldChg>
      <pc:sldChg chg="setBg">
        <pc:chgData name="Márovics Gergely Péter" userId="346673cb-4fe2-4bc9-9989-67cfee16853a" providerId="ADAL" clId="{D52C3A62-8ED5-394C-8D84-17EAE7803267}" dt="2023-07-11T12:08:08.413" v="0"/>
        <pc:sldMkLst>
          <pc:docMk/>
          <pc:sldMk cId="1073460781" sldId="264"/>
        </pc:sldMkLst>
      </pc:sldChg>
      <pc:sldChg chg="setBg">
        <pc:chgData name="Márovics Gergely Péter" userId="346673cb-4fe2-4bc9-9989-67cfee16853a" providerId="ADAL" clId="{D52C3A62-8ED5-394C-8D84-17EAE7803267}" dt="2023-07-11T12:08:08.413" v="0"/>
        <pc:sldMkLst>
          <pc:docMk/>
          <pc:sldMk cId="4229843804" sldId="265"/>
        </pc:sldMkLst>
      </pc:sldChg>
      <pc:sldChg chg="setBg">
        <pc:chgData name="Márovics Gergely Péter" userId="346673cb-4fe2-4bc9-9989-67cfee16853a" providerId="ADAL" clId="{D52C3A62-8ED5-394C-8D84-17EAE7803267}" dt="2023-07-11T12:08:08.413" v="0"/>
        <pc:sldMkLst>
          <pc:docMk/>
          <pc:sldMk cId="2978430710" sldId="266"/>
        </pc:sldMkLst>
      </pc:sldChg>
      <pc:sldChg chg="setBg">
        <pc:chgData name="Márovics Gergely Péter" userId="346673cb-4fe2-4bc9-9989-67cfee16853a" providerId="ADAL" clId="{D52C3A62-8ED5-394C-8D84-17EAE7803267}" dt="2023-07-11T12:08:08.413" v="0"/>
        <pc:sldMkLst>
          <pc:docMk/>
          <pc:sldMk cId="3339004984" sldId="267"/>
        </pc:sldMkLst>
      </pc:sldChg>
      <pc:sldChg chg="setBg">
        <pc:chgData name="Márovics Gergely Péter" userId="346673cb-4fe2-4bc9-9989-67cfee16853a" providerId="ADAL" clId="{D52C3A62-8ED5-394C-8D84-17EAE7803267}" dt="2023-07-11T12:08:08.413" v="0"/>
        <pc:sldMkLst>
          <pc:docMk/>
          <pc:sldMk cId="2967362371" sldId="268"/>
        </pc:sldMkLst>
      </pc:sldChg>
      <pc:sldChg chg="setBg">
        <pc:chgData name="Márovics Gergely Péter" userId="346673cb-4fe2-4bc9-9989-67cfee16853a" providerId="ADAL" clId="{D52C3A62-8ED5-394C-8D84-17EAE7803267}" dt="2023-07-11T12:08:08.413" v="0"/>
        <pc:sldMkLst>
          <pc:docMk/>
          <pc:sldMk cId="1753300276" sldId="269"/>
        </pc:sldMkLst>
      </pc:sldChg>
      <pc:sldChg chg="setBg">
        <pc:chgData name="Márovics Gergely Péter" userId="346673cb-4fe2-4bc9-9989-67cfee16853a" providerId="ADAL" clId="{D52C3A62-8ED5-394C-8D84-17EAE7803267}" dt="2023-07-11T12:08:08.413" v="0"/>
        <pc:sldMkLst>
          <pc:docMk/>
          <pc:sldMk cId="3802889707" sldId="270"/>
        </pc:sldMkLst>
      </pc:sldChg>
      <pc:sldChg chg="setBg">
        <pc:chgData name="Márovics Gergely Péter" userId="346673cb-4fe2-4bc9-9989-67cfee16853a" providerId="ADAL" clId="{D52C3A62-8ED5-394C-8D84-17EAE7803267}" dt="2023-07-11T12:08:08.413" v="0"/>
        <pc:sldMkLst>
          <pc:docMk/>
          <pc:sldMk cId="979862675" sldId="271"/>
        </pc:sldMkLst>
      </pc:sldChg>
      <pc:sldChg chg="setBg">
        <pc:chgData name="Márovics Gergely Péter" userId="346673cb-4fe2-4bc9-9989-67cfee16853a" providerId="ADAL" clId="{D52C3A62-8ED5-394C-8D84-17EAE7803267}" dt="2023-07-11T12:08:08.413" v="0"/>
        <pc:sldMkLst>
          <pc:docMk/>
          <pc:sldMk cId="2938414306" sldId="272"/>
        </pc:sldMkLst>
      </pc:sldChg>
      <pc:sldChg chg="setBg">
        <pc:chgData name="Márovics Gergely Péter" userId="346673cb-4fe2-4bc9-9989-67cfee16853a" providerId="ADAL" clId="{D52C3A62-8ED5-394C-8D84-17EAE7803267}" dt="2023-07-11T12:08:08.413" v="0"/>
        <pc:sldMkLst>
          <pc:docMk/>
          <pc:sldMk cId="3283588084" sldId="273"/>
        </pc:sldMkLst>
      </pc:sldChg>
      <pc:sldChg chg="setBg">
        <pc:chgData name="Márovics Gergely Péter" userId="346673cb-4fe2-4bc9-9989-67cfee16853a" providerId="ADAL" clId="{D52C3A62-8ED5-394C-8D84-17EAE7803267}" dt="2023-07-11T12:08:08.413" v="0"/>
        <pc:sldMkLst>
          <pc:docMk/>
          <pc:sldMk cId="806195627" sldId="274"/>
        </pc:sldMkLst>
      </pc:sldChg>
      <pc:sldChg chg="setBg">
        <pc:chgData name="Márovics Gergely Péter" userId="346673cb-4fe2-4bc9-9989-67cfee16853a" providerId="ADAL" clId="{D52C3A62-8ED5-394C-8D84-17EAE7803267}" dt="2023-07-11T12:08:08.413" v="0"/>
        <pc:sldMkLst>
          <pc:docMk/>
          <pc:sldMk cId="2429388455" sldId="279"/>
        </pc:sldMkLst>
      </pc:sldChg>
      <pc:sldChg chg="setBg">
        <pc:chgData name="Márovics Gergely Péter" userId="346673cb-4fe2-4bc9-9989-67cfee16853a" providerId="ADAL" clId="{D52C3A62-8ED5-394C-8D84-17EAE7803267}" dt="2023-07-11T12:08:08.413" v="0"/>
        <pc:sldMkLst>
          <pc:docMk/>
          <pc:sldMk cId="4205303771" sldId="280"/>
        </pc:sldMkLst>
      </pc:sldChg>
      <pc:sldChg chg="setBg">
        <pc:chgData name="Márovics Gergely Péter" userId="346673cb-4fe2-4bc9-9989-67cfee16853a" providerId="ADAL" clId="{D52C3A62-8ED5-394C-8D84-17EAE7803267}" dt="2023-07-11T12:08:08.413" v="0"/>
        <pc:sldMkLst>
          <pc:docMk/>
          <pc:sldMk cId="1516781629" sldId="281"/>
        </pc:sldMkLst>
      </pc:sldChg>
      <pc:sldChg chg="setBg">
        <pc:chgData name="Márovics Gergely Péter" userId="346673cb-4fe2-4bc9-9989-67cfee16853a" providerId="ADAL" clId="{D52C3A62-8ED5-394C-8D84-17EAE7803267}" dt="2023-07-11T12:08:08.413" v="0"/>
        <pc:sldMkLst>
          <pc:docMk/>
          <pc:sldMk cId="1551498612" sldId="282"/>
        </pc:sldMkLst>
      </pc:sldChg>
      <pc:sldChg chg="setBg">
        <pc:chgData name="Márovics Gergely Péter" userId="346673cb-4fe2-4bc9-9989-67cfee16853a" providerId="ADAL" clId="{D52C3A62-8ED5-394C-8D84-17EAE7803267}" dt="2023-07-11T12:08:08.413" v="0"/>
        <pc:sldMkLst>
          <pc:docMk/>
          <pc:sldMk cId="1922159964" sldId="283"/>
        </pc:sldMkLst>
      </pc:sldChg>
      <pc:sldChg chg="setBg">
        <pc:chgData name="Márovics Gergely Péter" userId="346673cb-4fe2-4bc9-9989-67cfee16853a" providerId="ADAL" clId="{D52C3A62-8ED5-394C-8D84-17EAE7803267}" dt="2023-07-11T12:08:08.413" v="0"/>
        <pc:sldMkLst>
          <pc:docMk/>
          <pc:sldMk cId="2883533208" sldId="284"/>
        </pc:sldMkLst>
      </pc:sldChg>
      <pc:sldChg chg="setBg">
        <pc:chgData name="Márovics Gergely Péter" userId="346673cb-4fe2-4bc9-9989-67cfee16853a" providerId="ADAL" clId="{D52C3A62-8ED5-394C-8D84-17EAE7803267}" dt="2023-07-11T12:08:08.413" v="0"/>
        <pc:sldMkLst>
          <pc:docMk/>
          <pc:sldMk cId="879890447" sldId="285"/>
        </pc:sldMkLst>
      </pc:sldChg>
      <pc:sldChg chg="setBg">
        <pc:chgData name="Márovics Gergely Péter" userId="346673cb-4fe2-4bc9-9989-67cfee16853a" providerId="ADAL" clId="{D52C3A62-8ED5-394C-8D84-17EAE7803267}" dt="2023-07-11T12:08:08.413" v="0"/>
        <pc:sldMkLst>
          <pc:docMk/>
          <pc:sldMk cId="3993142958" sldId="286"/>
        </pc:sldMkLst>
      </pc:sldChg>
      <pc:sldChg chg="setBg">
        <pc:chgData name="Márovics Gergely Péter" userId="346673cb-4fe2-4bc9-9989-67cfee16853a" providerId="ADAL" clId="{D52C3A62-8ED5-394C-8D84-17EAE7803267}" dt="2023-07-11T12:08:08.413" v="0"/>
        <pc:sldMkLst>
          <pc:docMk/>
          <pc:sldMk cId="2372906350" sldId="287"/>
        </pc:sldMkLst>
      </pc:sldChg>
      <pc:sldChg chg="setBg">
        <pc:chgData name="Márovics Gergely Péter" userId="346673cb-4fe2-4bc9-9989-67cfee16853a" providerId="ADAL" clId="{D52C3A62-8ED5-394C-8D84-17EAE7803267}" dt="2023-07-11T12:08:08.413" v="0"/>
        <pc:sldMkLst>
          <pc:docMk/>
          <pc:sldMk cId="2931887708" sldId="288"/>
        </pc:sldMkLst>
      </pc:sldChg>
      <pc:sldChg chg="setBg">
        <pc:chgData name="Márovics Gergely Péter" userId="346673cb-4fe2-4bc9-9989-67cfee16853a" providerId="ADAL" clId="{D52C3A62-8ED5-394C-8D84-17EAE7803267}" dt="2023-07-11T12:08:08.413" v="0"/>
        <pc:sldMkLst>
          <pc:docMk/>
          <pc:sldMk cId="3366901342" sldId="289"/>
        </pc:sldMkLst>
      </pc:sldChg>
      <pc:sldChg chg="setBg">
        <pc:chgData name="Márovics Gergely Péter" userId="346673cb-4fe2-4bc9-9989-67cfee16853a" providerId="ADAL" clId="{D52C3A62-8ED5-394C-8D84-17EAE7803267}" dt="2023-07-11T12:08:08.413" v="0"/>
        <pc:sldMkLst>
          <pc:docMk/>
          <pc:sldMk cId="3416929210" sldId="291"/>
        </pc:sldMkLst>
      </pc:sldChg>
      <pc:sldChg chg="setBg">
        <pc:chgData name="Márovics Gergely Péter" userId="346673cb-4fe2-4bc9-9989-67cfee16853a" providerId="ADAL" clId="{D52C3A62-8ED5-394C-8D84-17EAE7803267}" dt="2023-07-11T12:08:08.413" v="0"/>
        <pc:sldMkLst>
          <pc:docMk/>
          <pc:sldMk cId="2641697473" sldId="292"/>
        </pc:sldMkLst>
      </pc:sldChg>
      <pc:sldChg chg="setBg">
        <pc:chgData name="Márovics Gergely Péter" userId="346673cb-4fe2-4bc9-9989-67cfee16853a" providerId="ADAL" clId="{D52C3A62-8ED5-394C-8D84-17EAE7803267}" dt="2023-07-11T12:08:08.413" v="0"/>
        <pc:sldMkLst>
          <pc:docMk/>
          <pc:sldMk cId="469130744" sldId="293"/>
        </pc:sldMkLst>
      </pc:sldChg>
      <pc:sldChg chg="setBg">
        <pc:chgData name="Márovics Gergely Péter" userId="346673cb-4fe2-4bc9-9989-67cfee16853a" providerId="ADAL" clId="{D52C3A62-8ED5-394C-8D84-17EAE7803267}" dt="2023-07-11T12:08:08.413" v="0"/>
        <pc:sldMkLst>
          <pc:docMk/>
          <pc:sldMk cId="3140382463" sldId="294"/>
        </pc:sldMkLst>
      </pc:sldChg>
      <pc:sldChg chg="setBg">
        <pc:chgData name="Márovics Gergely Péter" userId="346673cb-4fe2-4bc9-9989-67cfee16853a" providerId="ADAL" clId="{D52C3A62-8ED5-394C-8D84-17EAE7803267}" dt="2023-07-11T12:08:08.413" v="0"/>
        <pc:sldMkLst>
          <pc:docMk/>
          <pc:sldMk cId="918505311" sldId="295"/>
        </pc:sldMkLst>
      </pc:sldChg>
      <pc:sldChg chg="setBg">
        <pc:chgData name="Márovics Gergely Péter" userId="346673cb-4fe2-4bc9-9989-67cfee16853a" providerId="ADAL" clId="{D52C3A62-8ED5-394C-8D84-17EAE7803267}" dt="2023-07-11T12:08:08.413" v="0"/>
        <pc:sldMkLst>
          <pc:docMk/>
          <pc:sldMk cId="2142007351" sldId="296"/>
        </pc:sldMkLst>
      </pc:sldChg>
      <pc:sldChg chg="setBg">
        <pc:chgData name="Márovics Gergely Péter" userId="346673cb-4fe2-4bc9-9989-67cfee16853a" providerId="ADAL" clId="{D52C3A62-8ED5-394C-8D84-17EAE7803267}" dt="2023-07-11T12:08:08.413" v="0"/>
        <pc:sldMkLst>
          <pc:docMk/>
          <pc:sldMk cId="120298121" sldId="297"/>
        </pc:sldMkLst>
      </pc:sldChg>
      <pc:sldChg chg="setBg">
        <pc:chgData name="Márovics Gergely Péter" userId="346673cb-4fe2-4bc9-9989-67cfee16853a" providerId="ADAL" clId="{D52C3A62-8ED5-394C-8D84-17EAE7803267}" dt="2023-07-11T12:08:08.413" v="0"/>
        <pc:sldMkLst>
          <pc:docMk/>
          <pc:sldMk cId="3996055149" sldId="298"/>
        </pc:sldMkLst>
      </pc:sldChg>
      <pc:sldChg chg="setBg">
        <pc:chgData name="Márovics Gergely Péter" userId="346673cb-4fe2-4bc9-9989-67cfee16853a" providerId="ADAL" clId="{D52C3A62-8ED5-394C-8D84-17EAE7803267}" dt="2023-07-11T12:08:08.413" v="0"/>
        <pc:sldMkLst>
          <pc:docMk/>
          <pc:sldMk cId="2441469129" sldId="299"/>
        </pc:sldMkLst>
      </pc:sldChg>
      <pc:sldChg chg="setBg">
        <pc:chgData name="Márovics Gergely Péter" userId="346673cb-4fe2-4bc9-9989-67cfee16853a" providerId="ADAL" clId="{D52C3A62-8ED5-394C-8D84-17EAE7803267}" dt="2023-07-11T12:08:08.413" v="0"/>
        <pc:sldMkLst>
          <pc:docMk/>
          <pc:sldMk cId="2094146188" sldId="300"/>
        </pc:sldMkLst>
      </pc:sldChg>
      <pc:sldChg chg="setBg">
        <pc:chgData name="Márovics Gergely Péter" userId="346673cb-4fe2-4bc9-9989-67cfee16853a" providerId="ADAL" clId="{D52C3A62-8ED5-394C-8D84-17EAE7803267}" dt="2023-07-11T12:08:08.413" v="0"/>
        <pc:sldMkLst>
          <pc:docMk/>
          <pc:sldMk cId="2196418718" sldId="301"/>
        </pc:sldMkLst>
      </pc:sldChg>
      <pc:sldChg chg="setBg">
        <pc:chgData name="Márovics Gergely Péter" userId="346673cb-4fe2-4bc9-9989-67cfee16853a" providerId="ADAL" clId="{D52C3A62-8ED5-394C-8D84-17EAE7803267}" dt="2023-07-11T12:08:08.413" v="0"/>
        <pc:sldMkLst>
          <pc:docMk/>
          <pc:sldMk cId="3444051736" sldId="302"/>
        </pc:sldMkLst>
      </pc:sldChg>
      <pc:sldChg chg="setBg">
        <pc:chgData name="Márovics Gergely Péter" userId="346673cb-4fe2-4bc9-9989-67cfee16853a" providerId="ADAL" clId="{D52C3A62-8ED5-394C-8D84-17EAE7803267}" dt="2023-07-11T12:08:08.413" v="0"/>
        <pc:sldMkLst>
          <pc:docMk/>
          <pc:sldMk cId="3166546050" sldId="303"/>
        </pc:sldMkLst>
      </pc:sldChg>
      <pc:sldChg chg="setBg">
        <pc:chgData name="Márovics Gergely Péter" userId="346673cb-4fe2-4bc9-9989-67cfee16853a" providerId="ADAL" clId="{D52C3A62-8ED5-394C-8D84-17EAE7803267}" dt="2023-07-11T12:08:08.413" v="0"/>
        <pc:sldMkLst>
          <pc:docMk/>
          <pc:sldMk cId="1051087904" sldId="304"/>
        </pc:sldMkLst>
      </pc:sldChg>
      <pc:sldChg chg="setBg">
        <pc:chgData name="Márovics Gergely Péter" userId="346673cb-4fe2-4bc9-9989-67cfee16853a" providerId="ADAL" clId="{D52C3A62-8ED5-394C-8D84-17EAE7803267}" dt="2023-07-11T12:08:08.413" v="0"/>
        <pc:sldMkLst>
          <pc:docMk/>
          <pc:sldMk cId="175920215" sldId="305"/>
        </pc:sldMkLst>
      </pc:sldChg>
      <pc:sldChg chg="setBg">
        <pc:chgData name="Márovics Gergely Péter" userId="346673cb-4fe2-4bc9-9989-67cfee16853a" providerId="ADAL" clId="{D52C3A62-8ED5-394C-8D84-17EAE7803267}" dt="2023-07-11T12:08:08.413" v="0"/>
        <pc:sldMkLst>
          <pc:docMk/>
          <pc:sldMk cId="4034537576" sldId="306"/>
        </pc:sldMkLst>
      </pc:sldChg>
      <pc:sldChg chg="setBg">
        <pc:chgData name="Márovics Gergely Péter" userId="346673cb-4fe2-4bc9-9989-67cfee16853a" providerId="ADAL" clId="{D52C3A62-8ED5-394C-8D84-17EAE7803267}" dt="2023-07-11T12:08:08.413" v="0"/>
        <pc:sldMkLst>
          <pc:docMk/>
          <pc:sldMk cId="2117147347" sldId="307"/>
        </pc:sldMkLst>
      </pc:sldChg>
      <pc:sldChg chg="setBg">
        <pc:chgData name="Márovics Gergely Péter" userId="346673cb-4fe2-4bc9-9989-67cfee16853a" providerId="ADAL" clId="{D52C3A62-8ED5-394C-8D84-17EAE7803267}" dt="2023-07-11T12:08:08.413" v="0"/>
        <pc:sldMkLst>
          <pc:docMk/>
          <pc:sldMk cId="3143780407" sldId="308"/>
        </pc:sldMkLst>
      </pc:sldChg>
      <pc:sldChg chg="setBg">
        <pc:chgData name="Márovics Gergely Péter" userId="346673cb-4fe2-4bc9-9989-67cfee16853a" providerId="ADAL" clId="{D52C3A62-8ED5-394C-8D84-17EAE7803267}" dt="2023-07-11T12:08:08.413" v="0"/>
        <pc:sldMkLst>
          <pc:docMk/>
          <pc:sldMk cId="1437326785" sldId="309"/>
        </pc:sldMkLst>
      </pc:sldChg>
      <pc:sldChg chg="setBg">
        <pc:chgData name="Márovics Gergely Péter" userId="346673cb-4fe2-4bc9-9989-67cfee16853a" providerId="ADAL" clId="{D52C3A62-8ED5-394C-8D84-17EAE7803267}" dt="2023-07-11T12:08:08.413" v="0"/>
        <pc:sldMkLst>
          <pc:docMk/>
          <pc:sldMk cId="20629358" sldId="310"/>
        </pc:sldMkLst>
      </pc:sldChg>
      <pc:sldChg chg="setBg">
        <pc:chgData name="Márovics Gergely Péter" userId="346673cb-4fe2-4bc9-9989-67cfee16853a" providerId="ADAL" clId="{D52C3A62-8ED5-394C-8D84-17EAE7803267}" dt="2023-07-11T12:08:08.413" v="0"/>
        <pc:sldMkLst>
          <pc:docMk/>
          <pc:sldMk cId="1585033995" sldId="311"/>
        </pc:sldMkLst>
      </pc:sldChg>
      <pc:sldChg chg="setBg">
        <pc:chgData name="Márovics Gergely Péter" userId="346673cb-4fe2-4bc9-9989-67cfee16853a" providerId="ADAL" clId="{D52C3A62-8ED5-394C-8D84-17EAE7803267}" dt="2023-07-11T12:08:08.413" v="0"/>
        <pc:sldMkLst>
          <pc:docMk/>
          <pc:sldMk cId="2687857391" sldId="312"/>
        </pc:sldMkLst>
      </pc:sldChg>
      <pc:sldChg chg="setBg">
        <pc:chgData name="Márovics Gergely Péter" userId="346673cb-4fe2-4bc9-9989-67cfee16853a" providerId="ADAL" clId="{D52C3A62-8ED5-394C-8D84-17EAE7803267}" dt="2023-07-11T12:08:08.413" v="0"/>
        <pc:sldMkLst>
          <pc:docMk/>
          <pc:sldMk cId="1545176875" sldId="313"/>
        </pc:sldMkLst>
      </pc:sldChg>
      <pc:sldChg chg="setBg">
        <pc:chgData name="Márovics Gergely Péter" userId="346673cb-4fe2-4bc9-9989-67cfee16853a" providerId="ADAL" clId="{D52C3A62-8ED5-394C-8D84-17EAE7803267}" dt="2023-07-11T12:08:08.413" v="0"/>
        <pc:sldMkLst>
          <pc:docMk/>
          <pc:sldMk cId="1763321345" sldId="314"/>
        </pc:sldMkLst>
      </pc:sldChg>
      <pc:sldChg chg="setBg">
        <pc:chgData name="Márovics Gergely Péter" userId="346673cb-4fe2-4bc9-9989-67cfee16853a" providerId="ADAL" clId="{D52C3A62-8ED5-394C-8D84-17EAE7803267}" dt="2023-07-11T12:08:08.413" v="0"/>
        <pc:sldMkLst>
          <pc:docMk/>
          <pc:sldMk cId="3207977071" sldId="315"/>
        </pc:sldMkLst>
      </pc:sldChg>
      <pc:sldChg chg="setBg">
        <pc:chgData name="Márovics Gergely Péter" userId="346673cb-4fe2-4bc9-9989-67cfee16853a" providerId="ADAL" clId="{D52C3A62-8ED5-394C-8D84-17EAE7803267}" dt="2023-07-11T12:08:08.413" v="0"/>
        <pc:sldMkLst>
          <pc:docMk/>
          <pc:sldMk cId="1751988687" sldId="316"/>
        </pc:sldMkLst>
      </pc:sldChg>
      <pc:sldChg chg="setBg">
        <pc:chgData name="Márovics Gergely Péter" userId="346673cb-4fe2-4bc9-9989-67cfee16853a" providerId="ADAL" clId="{D52C3A62-8ED5-394C-8D84-17EAE7803267}" dt="2023-07-11T12:08:08.413" v="0"/>
        <pc:sldMkLst>
          <pc:docMk/>
          <pc:sldMk cId="512643" sldId="317"/>
        </pc:sldMkLst>
      </pc:sldChg>
      <pc:sldChg chg="setBg">
        <pc:chgData name="Márovics Gergely Péter" userId="346673cb-4fe2-4bc9-9989-67cfee16853a" providerId="ADAL" clId="{D52C3A62-8ED5-394C-8D84-17EAE7803267}" dt="2023-07-11T12:08:08.413" v="0"/>
        <pc:sldMkLst>
          <pc:docMk/>
          <pc:sldMk cId="622692955" sldId="318"/>
        </pc:sldMkLst>
      </pc:sldChg>
      <pc:sldChg chg="setBg">
        <pc:chgData name="Márovics Gergely Péter" userId="346673cb-4fe2-4bc9-9989-67cfee16853a" providerId="ADAL" clId="{D52C3A62-8ED5-394C-8D84-17EAE7803267}" dt="2023-07-11T12:08:08.413" v="0"/>
        <pc:sldMkLst>
          <pc:docMk/>
          <pc:sldMk cId="2180120255" sldId="319"/>
        </pc:sldMkLst>
      </pc:sldChg>
      <pc:sldChg chg="setBg">
        <pc:chgData name="Márovics Gergely Péter" userId="346673cb-4fe2-4bc9-9989-67cfee16853a" providerId="ADAL" clId="{D52C3A62-8ED5-394C-8D84-17EAE7803267}" dt="2023-07-11T12:08:08.413" v="0"/>
        <pc:sldMkLst>
          <pc:docMk/>
          <pc:sldMk cId="3306774197" sldId="320"/>
        </pc:sldMkLst>
      </pc:sldChg>
      <pc:sldChg chg="setBg">
        <pc:chgData name="Márovics Gergely Péter" userId="346673cb-4fe2-4bc9-9989-67cfee16853a" providerId="ADAL" clId="{D52C3A62-8ED5-394C-8D84-17EAE7803267}" dt="2023-07-11T12:08:08.413" v="0"/>
        <pc:sldMkLst>
          <pc:docMk/>
          <pc:sldMk cId="398283769" sldId="321"/>
        </pc:sldMkLst>
      </pc:sldChg>
      <pc:sldChg chg="modSp mod setBg">
        <pc:chgData name="Márovics Gergely Péter" userId="346673cb-4fe2-4bc9-9989-67cfee16853a" providerId="ADAL" clId="{D52C3A62-8ED5-394C-8D84-17EAE7803267}" dt="2023-07-11T12:08:18.270" v="1" actId="207"/>
        <pc:sldMkLst>
          <pc:docMk/>
          <pc:sldMk cId="337259121" sldId="322"/>
        </pc:sldMkLst>
        <pc:spChg chg="mod">
          <ac:chgData name="Márovics Gergely Péter" userId="346673cb-4fe2-4bc9-9989-67cfee16853a" providerId="ADAL" clId="{D52C3A62-8ED5-394C-8D84-17EAE7803267}" dt="2023-07-11T12:08:18.270" v="1" actId="207"/>
          <ac:spMkLst>
            <pc:docMk/>
            <pc:sldMk cId="337259121" sldId="322"/>
            <ac:spMk id="11"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2"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3"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4"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2AC4F305-BB49-BD49-9BA0-956873554DA4}"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A18A888-7EFF-884A-8578-A50BE6E7AD7F}" type="slidenum">
              <a:rPr lang="en-US" smtClean="0"/>
              <a:t>‹#›</a:t>
            </a:fld>
            <a:endParaRPr lang="en-US"/>
          </a:p>
        </p:txBody>
      </p:sp>
    </p:spTree>
    <p:extLst>
      <p:ext uri="{BB962C8B-B14F-4D97-AF65-F5344CB8AC3E}">
        <p14:creationId xmlns:p14="http://schemas.microsoft.com/office/powerpoint/2010/main" val="2275314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6</a:t>
            </a:fld>
            <a:endParaRPr lang="en-US"/>
          </a:p>
        </p:txBody>
      </p:sp>
    </p:spTree>
    <p:extLst>
      <p:ext uri="{BB962C8B-B14F-4D97-AF65-F5344CB8AC3E}">
        <p14:creationId xmlns:p14="http://schemas.microsoft.com/office/powerpoint/2010/main" val="3857552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7</a:t>
            </a:fld>
            <a:endParaRPr lang="en-US"/>
          </a:p>
        </p:txBody>
      </p:sp>
    </p:spTree>
    <p:extLst>
      <p:ext uri="{BB962C8B-B14F-4D97-AF65-F5344CB8AC3E}">
        <p14:creationId xmlns:p14="http://schemas.microsoft.com/office/powerpoint/2010/main" val="4099903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sr"/>
              <a:t>https://www.who.int/docs/default-source/climate-change/who-global-strategy-on-health-environment-and-climate-change-a72-15.pdf?sfvrsn=20e72548_2 – pg 6</a:t>
            </a:r>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8</a:t>
            </a:fld>
            <a:endParaRPr lang="en-US"/>
          </a:p>
        </p:txBody>
      </p:sp>
    </p:spTree>
    <p:extLst>
      <p:ext uri="{BB962C8B-B14F-4D97-AF65-F5344CB8AC3E}">
        <p14:creationId xmlns:p14="http://schemas.microsoft.com/office/powerpoint/2010/main" val="209090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sr" sz="1200" b="0" i="0" u="none" strike="noStrike" kern="1200">
                <a:solidFill>
                  <a:schemeClr val="tx1"/>
                </a:solidFill>
                <a:latin typeface="+mn-lt"/>
                <a:ea typeface="+mn-ea"/>
                <a:cs typeface="+mn-cs"/>
              </a:rPr>
              <a:t>Checklists to assess vulnerabilities in health care facilities in the context of climate change </a:t>
            </a:r>
          </a:p>
          <a:p>
            <a:pPr rtl="0"/>
            <a:r>
              <a:rPr lang="sr" sz="1200" b="0" i="0" u="none" strike="noStrike" kern="1200">
                <a:solidFill>
                  <a:schemeClr val="tx1"/>
                </a:solidFill>
                <a:latin typeface="+mn-lt"/>
                <a:ea typeface="+mn-ea"/>
                <a:cs typeface="+mn-cs"/>
              </a:rPr>
              <a:t>ISBN 978-92-4-002290-4 (electronic version) – pg 7.</a:t>
            </a:r>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9</a:t>
            </a:fld>
            <a:endParaRPr lang="en-US"/>
          </a:p>
        </p:txBody>
      </p:sp>
    </p:spTree>
    <p:extLst>
      <p:ext uri="{BB962C8B-B14F-4D97-AF65-F5344CB8AC3E}">
        <p14:creationId xmlns:p14="http://schemas.microsoft.com/office/powerpoint/2010/main" val="1288154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sr"/>
              <a:t>https://www.statista.com/chart/28816/climate-change-performance-index/</a:t>
            </a:r>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10</a:t>
            </a:fld>
            <a:endParaRPr lang="en-US"/>
          </a:p>
        </p:txBody>
      </p:sp>
    </p:spTree>
    <p:extLst>
      <p:ext uri="{BB962C8B-B14F-4D97-AF65-F5344CB8AC3E}">
        <p14:creationId xmlns:p14="http://schemas.microsoft.com/office/powerpoint/2010/main" val="3604981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indent="0" algn="l" defTabSz="914400" rtl="0" eaLnBrk="1" fontAlgn="auto" latinLnBrk="0" hangingPunct="1">
              <a:lnSpc>
                <a:spcPct val="100000"/>
              </a:lnSpc>
              <a:spcBef>
                <a:spcPts val="0"/>
              </a:spcBef>
              <a:spcAft>
                <a:spcPts val="0"/>
              </a:spcAft>
              <a:buClrTx/>
              <a:buSzTx/>
              <a:buFontTx/>
              <a:buNone/>
              <a:tabLst/>
              <a:defRPr/>
            </a:pPr>
            <a:r>
              <a:rPr lang="sr"/>
              <a:t>https://www.who.int/news-room/fact-sheets/detail/climate-change-and-health Figure: </a:t>
            </a:r>
            <a:r>
              <a:rPr lang="sr" sz="1200" b="1" i="1" kern="1200">
                <a:solidFill>
                  <a:schemeClr val="tx1"/>
                </a:solidFill>
                <a:effectLst/>
                <a:latin typeface="+mn-lt"/>
                <a:ea typeface="+mn-ea"/>
                <a:cs typeface="+mn-cs"/>
              </a:rPr>
              <a:t>An overview of climate-sensitive health risks, their exposure pathways and vulnerability factors. Climate change impacts health both directly and indirectly, and is strongly mediated by environmental, social and public health determinants.</a:t>
            </a:r>
            <a:endParaRPr lang="en-US" dirty="0"/>
          </a:p>
          <a:p>
            <a:pPr rtl="0"/>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11</a:t>
            </a:fld>
            <a:endParaRPr lang="en-US"/>
          </a:p>
        </p:txBody>
      </p:sp>
    </p:spTree>
    <p:extLst>
      <p:ext uri="{BB962C8B-B14F-4D97-AF65-F5344CB8AC3E}">
        <p14:creationId xmlns:p14="http://schemas.microsoft.com/office/powerpoint/2010/main" val="437620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sr"/>
              <a:t>https://www.who.int/news-room/fact-sheets/detail/climate-change-heat-and-health</a:t>
            </a:r>
          </a:p>
          <a:p>
            <a:pPr rtl="0"/>
            <a:r>
              <a:rPr lang="sr"/>
              <a:t>https://www.who.int/teams/environment-climate-change-and-health/climate-change-and-health/advocacy-partnerships/manifesto - infographics</a:t>
            </a:r>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12</a:t>
            </a:fld>
            <a:endParaRPr lang="en-US"/>
          </a:p>
        </p:txBody>
      </p:sp>
    </p:spTree>
    <p:extLst>
      <p:ext uri="{BB962C8B-B14F-4D97-AF65-F5344CB8AC3E}">
        <p14:creationId xmlns:p14="http://schemas.microsoft.com/office/powerpoint/2010/main" val="3826342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18</a:t>
            </a:fld>
            <a:endParaRPr lang="en-US"/>
          </a:p>
        </p:txBody>
      </p:sp>
    </p:spTree>
    <p:extLst>
      <p:ext uri="{BB962C8B-B14F-4D97-AF65-F5344CB8AC3E}">
        <p14:creationId xmlns:p14="http://schemas.microsoft.com/office/powerpoint/2010/main" val="1463798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19</a:t>
            </a:fld>
            <a:endParaRPr lang="en-US"/>
          </a:p>
        </p:txBody>
      </p:sp>
    </p:spTree>
    <p:extLst>
      <p:ext uri="{BB962C8B-B14F-4D97-AF65-F5344CB8AC3E}">
        <p14:creationId xmlns:p14="http://schemas.microsoft.com/office/powerpoint/2010/main" val="22485110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sr"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sr"/>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sr" noProof="0" dirty="0"/>
              <a:t>Main text (First level)</a:t>
            </a:r>
          </a:p>
          <a:p>
            <a:pPr lvl="1" rtl="0"/>
            <a:r>
              <a:rPr lang="sr" noProof="0" dirty="0"/>
              <a:t>Second level</a:t>
            </a:r>
          </a:p>
          <a:p>
            <a:pPr lvl="2" rtl="0"/>
            <a:r>
              <a:rPr lang="sr" noProof="0" dirty="0"/>
              <a:t>Third level</a:t>
            </a:r>
          </a:p>
          <a:p>
            <a:pPr lvl="3" rtl="0"/>
            <a:r>
              <a:rPr lang="sr"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sr"/>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hyperlink" Target="https://www.statista.com/chart/28816/climate-change-performance-index/"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hyperlink" Target="https://www.who.int/news-room/fact-sheets/detail/climate-change-heat-and-health" TargetMode="External"/><Relationship Id="rId4" Type="http://schemas.openxmlformats.org/officeDocument/2006/relationships/image" Target="../media/image16.png"/><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hyperlink" Target="https://www.climate.gov/news-features/understanding-climate/climate-change-arctic-sea-ice-summer-minimu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climate.gov/news-features/understanding-climate/climate-change-atmospheric-carbon-dioxide"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statista.com/chart/26117/average-number-of-internal-climate-migrants-by-2050-per-region/" TargetMode="External"/><Relationship Id="rId2" Type="http://schemas.openxmlformats.org/officeDocument/2006/relationships/hyperlink" Target="https://www.statista.com/chart/26117/average-number-of-internal-climate-migrants-by-2050-per-region" TargetMode="Externa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microsoft.com/office/2007/relationships/hdphoto" Target="../media/hdphoto3.wdp"/></Relationships>
</file>

<file path=ppt/slides/_rels/slide2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www.ipcc.ch/site/assets/uploads/2020/11/The-Regional-Impact.pdf" TargetMode="External"/><Relationship Id="rId2" Type="http://schemas.openxmlformats.org/officeDocument/2006/relationships/hyperlink" Target="https://chasecanada.org/wp-content/uploads/2021/01/Climate-Change-Toolkit-for-Health-Professionals-Full-Toolkit.pdf"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hyperlink" Target="https://unfccc.int/"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cdc.gov/climateandhealth/images/climate_change_health_impact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955314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6" y="6142007"/>
            <a:ext cx="11896825" cy="310443"/>
          </a:xfrm>
        </p:spPr>
        <p:txBody>
          <a:bodyPr vert="horz" lIns="91440" tIns="45720" rIns="91440" bIns="45720" rtlCol="0" anchor="t">
            <a:normAutofit/>
          </a:bodyPr>
          <a:lstStyle/>
          <a:p>
            <a:pPr marL="0" indent="0" algn="ctr">
              <a:buNone/>
            </a:pPr>
            <a:r>
              <a:rPr lang="en-US" sz="1000" dirty="0">
                <a:solidFill>
                  <a:schemeClr val="tx1"/>
                </a:solidFill>
                <a:hlinkClick r:id="rId3"/>
              </a:rPr>
              <a:t>https://www.statista.com/chart/28816/climate-change-performance-index/</a:t>
            </a:r>
            <a:r>
              <a:rPr lang="sr-Cyrl-RS" sz="1000" dirty="0">
                <a:solidFill>
                  <a:schemeClr val="tx1"/>
                </a:solidFill>
              </a:rPr>
              <a:t> </a:t>
            </a:r>
            <a:r>
              <a:rPr lang="en-US" sz="1000" dirty="0" err="1"/>
              <a:t>pristupljeno</a:t>
            </a:r>
            <a:r>
              <a:rPr lang="en-US" sz="1000" dirty="0"/>
              <a:t> 16. </a:t>
            </a:r>
            <a:r>
              <a:rPr lang="en-US" sz="1000" dirty="0" err="1"/>
              <a:t>juna</a:t>
            </a:r>
            <a:r>
              <a:rPr lang="en-US" sz="1000" dirty="0"/>
              <a:t> 2023</a:t>
            </a:r>
            <a:r>
              <a:rPr lang="sr" sz="1000" dirty="0"/>
              <a:t>.</a:t>
            </a:r>
            <a:endParaRPr lang="en-US" sz="1000" dirty="0"/>
          </a:p>
        </p:txBody>
      </p:sp>
      <p:pic>
        <p:nvPicPr>
          <p:cNvPr id="4" name="Picture 3"/>
          <p:cNvPicPr>
            <a:picLocks noChangeAspect="1"/>
          </p:cNvPicPr>
          <p:nvPr/>
        </p:nvPicPr>
        <p:blipFill rotWithShape="1">
          <a:blip r:embed="rId4"/>
          <a:srcRect l="13504" t="13651" r="36808" b="10252"/>
          <a:stretch/>
        </p:blipFill>
        <p:spPr>
          <a:xfrm>
            <a:off x="2613804" y="77642"/>
            <a:ext cx="7050775" cy="6071016"/>
          </a:xfrm>
          <a:prstGeom prst="rect">
            <a:avLst/>
          </a:prstGeom>
        </p:spPr>
      </p:pic>
    </p:spTree>
    <p:extLst>
      <p:ext uri="{BB962C8B-B14F-4D97-AF65-F5344CB8AC3E}">
        <p14:creationId xmlns:p14="http://schemas.microsoft.com/office/powerpoint/2010/main" val="175920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176512"/>
            <a:ext cx="11896825" cy="328609"/>
          </a:xfrm>
        </p:spPr>
        <p:txBody>
          <a:bodyPr vert="horz" lIns="91440" tIns="45720" rIns="91440" bIns="45720" rtlCol="0" anchor="t">
            <a:normAutofit/>
          </a:bodyPr>
          <a:lstStyle/>
          <a:p>
            <a:pPr marL="0" indent="0" algn="ctr">
              <a:buNone/>
            </a:pPr>
            <a:r>
              <a:rPr lang="en-US" sz="1000" dirty="0">
                <a:solidFill>
                  <a:schemeClr val="tx1"/>
                </a:solidFill>
                <a:hlinkClick r:id="rId3"/>
              </a:rPr>
              <a:t>https://www.who.int/news-room/fact-sheets/detail/climate-change-and-health</a:t>
            </a:r>
            <a:r>
              <a:rPr lang="sr" sz="1000" dirty="0">
                <a:solidFill>
                  <a:schemeClr val="tx1"/>
                </a:solidFill>
              </a:rPr>
              <a:t>, </a:t>
            </a:r>
            <a:r>
              <a:rPr lang="en-US" sz="1000" dirty="0" err="1"/>
              <a:t>pristupljeno</a:t>
            </a:r>
            <a:r>
              <a:rPr lang="en-US" sz="1000" dirty="0"/>
              <a:t> 20. </a:t>
            </a:r>
            <a:r>
              <a:rPr lang="en-US" sz="1000" dirty="0" err="1"/>
              <a:t>juna</a:t>
            </a:r>
            <a:r>
              <a:rPr lang="en-US" sz="1000" dirty="0"/>
              <a:t> 2023.</a:t>
            </a:r>
            <a:endParaRPr lang="en-US" sz="1000" dirty="0">
              <a:solidFill>
                <a:schemeClr val="tx1"/>
              </a:solidFill>
              <a:ea typeface="Calibri" panose="020F0502020204030204"/>
              <a:cs typeface="Calibri" panose="020F0502020204030204"/>
            </a:endParaRPr>
          </a:p>
        </p:txBody>
      </p:sp>
      <p:pic>
        <p:nvPicPr>
          <p:cNvPr id="4" name="Picture 3"/>
          <p:cNvPicPr>
            <a:picLocks noChangeAspect="1"/>
          </p:cNvPicPr>
          <p:nvPr/>
        </p:nvPicPr>
        <p:blipFill rotWithShape="1">
          <a:blip r:embed="rId4"/>
          <a:srcRect l="17798" t="13864" r="18060" b="7614"/>
          <a:stretch/>
        </p:blipFill>
        <p:spPr>
          <a:xfrm>
            <a:off x="1216325" y="187541"/>
            <a:ext cx="9390721" cy="6023475"/>
          </a:xfrm>
          <a:prstGeom prst="rect">
            <a:avLst/>
          </a:prstGeom>
        </p:spPr>
      </p:pic>
    </p:spTree>
    <p:extLst>
      <p:ext uri="{BB962C8B-B14F-4D97-AF65-F5344CB8AC3E}">
        <p14:creationId xmlns:p14="http://schemas.microsoft.com/office/powerpoint/2010/main" val="512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stretch>
            <a:fillRect/>
          </a:stretch>
        </p:blipFill>
        <p:spPr>
          <a:xfrm>
            <a:off x="3979572" y="4309913"/>
            <a:ext cx="4073046" cy="2061130"/>
          </a:xfrm>
          <a:prstGeom prst="rect">
            <a:avLst/>
          </a:prstGeom>
        </p:spPr>
      </p:pic>
      <p:pic>
        <p:nvPicPr>
          <p:cNvPr id="4" name="Picture 3"/>
          <p:cNvPicPr>
            <a:picLocks noChangeAspect="1"/>
          </p:cNvPicPr>
          <p:nvPr/>
        </p:nvPicPr>
        <p:blipFill rotWithShape="1">
          <a:blip r:embed="rId4"/>
          <a:srcRect l="27497" t="14393" r="27267" b="50396"/>
          <a:stretch/>
        </p:blipFill>
        <p:spPr>
          <a:xfrm>
            <a:off x="102353" y="153009"/>
            <a:ext cx="3877219" cy="1715442"/>
          </a:xfrm>
          <a:prstGeom prst="rect">
            <a:avLst/>
          </a:prstGeom>
        </p:spPr>
      </p:pic>
      <p:pic>
        <p:nvPicPr>
          <p:cNvPr id="5" name="Picture 4"/>
          <p:cNvPicPr>
            <a:picLocks noChangeAspect="1"/>
          </p:cNvPicPr>
          <p:nvPr/>
        </p:nvPicPr>
        <p:blipFill rotWithShape="1">
          <a:blip r:embed="rId5"/>
          <a:srcRect l="27399" t="14568" r="28752" b="48298"/>
          <a:stretch/>
        </p:blipFill>
        <p:spPr>
          <a:xfrm>
            <a:off x="3979573" y="153009"/>
            <a:ext cx="3657600" cy="1741450"/>
          </a:xfrm>
          <a:prstGeom prst="rect">
            <a:avLst/>
          </a:prstGeom>
        </p:spPr>
      </p:pic>
      <p:pic>
        <p:nvPicPr>
          <p:cNvPr id="7" name="Picture 6"/>
          <p:cNvPicPr>
            <a:picLocks noChangeAspect="1"/>
          </p:cNvPicPr>
          <p:nvPr/>
        </p:nvPicPr>
        <p:blipFill rotWithShape="1">
          <a:blip r:embed="rId6"/>
          <a:srcRect l="27498" t="14393" r="28554" b="49516"/>
          <a:stretch/>
        </p:blipFill>
        <p:spPr>
          <a:xfrm>
            <a:off x="7633240" y="153009"/>
            <a:ext cx="4546243" cy="1741450"/>
          </a:xfrm>
          <a:prstGeom prst="rect">
            <a:avLst/>
          </a:prstGeom>
        </p:spPr>
      </p:pic>
      <p:pic>
        <p:nvPicPr>
          <p:cNvPr id="8" name="Picture 7"/>
          <p:cNvPicPr>
            <a:picLocks noChangeAspect="1"/>
          </p:cNvPicPr>
          <p:nvPr/>
        </p:nvPicPr>
        <p:blipFill rotWithShape="1">
          <a:blip r:embed="rId7"/>
          <a:srcRect l="27795" t="14745" r="27663" b="49516"/>
          <a:stretch/>
        </p:blipFill>
        <p:spPr>
          <a:xfrm>
            <a:off x="8052618" y="4309912"/>
            <a:ext cx="4155583" cy="2061131"/>
          </a:xfrm>
          <a:prstGeom prst="rect">
            <a:avLst/>
          </a:prstGeom>
        </p:spPr>
      </p:pic>
      <p:pic>
        <p:nvPicPr>
          <p:cNvPr id="3" name="Picture 2"/>
          <p:cNvPicPr>
            <a:picLocks noChangeAspect="1"/>
          </p:cNvPicPr>
          <p:nvPr/>
        </p:nvPicPr>
        <p:blipFill>
          <a:blip r:embed="rId8"/>
          <a:stretch>
            <a:fillRect/>
          </a:stretch>
        </p:blipFill>
        <p:spPr>
          <a:xfrm>
            <a:off x="0" y="4309912"/>
            <a:ext cx="4082603" cy="2127891"/>
          </a:xfrm>
          <a:prstGeom prst="rect">
            <a:avLst/>
          </a:prstGeom>
        </p:spPr>
      </p:pic>
      <p:pic>
        <p:nvPicPr>
          <p:cNvPr id="9" name="Picture 8"/>
          <p:cNvPicPr>
            <a:picLocks noChangeAspect="1"/>
          </p:cNvPicPr>
          <p:nvPr/>
        </p:nvPicPr>
        <p:blipFill>
          <a:blip r:embed="rId9"/>
          <a:stretch>
            <a:fillRect/>
          </a:stretch>
        </p:blipFill>
        <p:spPr>
          <a:xfrm>
            <a:off x="2133599" y="1868451"/>
            <a:ext cx="10058401" cy="2358350"/>
          </a:xfrm>
          <a:prstGeom prst="rect">
            <a:avLst/>
          </a:prstGeom>
        </p:spPr>
      </p:pic>
      <p:sp>
        <p:nvSpPr>
          <p:cNvPr id="10" name="Rectangle 9"/>
          <p:cNvSpPr/>
          <p:nvPr/>
        </p:nvSpPr>
        <p:spPr>
          <a:xfrm>
            <a:off x="-1" y="2206253"/>
            <a:ext cx="2326511" cy="2062103"/>
          </a:xfrm>
          <a:prstGeom prst="rect">
            <a:avLst/>
          </a:prstGeom>
        </p:spPr>
        <p:txBody>
          <a:bodyPr wrap="square" rtlCol="0">
            <a:spAutoFit/>
          </a:bodyPr>
          <a:lstStyle/>
          <a:p>
            <a:r>
              <a:rPr lang="en-US" sz="3200" dirty="0"/>
              <a:t/>
            </a:r>
            <a:br>
              <a:rPr lang="en-US" sz="3200" dirty="0"/>
            </a:br>
            <a:r>
              <a:rPr lang="en-US" sz="3200" b="1" dirty="0" err="1"/>
              <a:t>Ugrožene</a:t>
            </a:r>
            <a:r>
              <a:rPr lang="en-US" sz="3200" b="1" dirty="0"/>
              <a:t> </a:t>
            </a:r>
          </a:p>
          <a:p>
            <a:r>
              <a:rPr lang="en-US" sz="3200" b="1" dirty="0" err="1"/>
              <a:t>populacije</a:t>
            </a:r>
            <a:r>
              <a:rPr lang="en-US" sz="3200" b="1" dirty="0"/>
              <a:t/>
            </a:r>
            <a:br>
              <a:rPr lang="en-US" sz="3200" b="1" dirty="0"/>
            </a:br>
            <a:endParaRPr lang="en-US" sz="3200" b="1" dirty="0"/>
          </a:p>
        </p:txBody>
      </p:sp>
      <p:sp>
        <p:nvSpPr>
          <p:cNvPr id="12" name="Rectangle 11"/>
          <p:cNvSpPr/>
          <p:nvPr/>
        </p:nvSpPr>
        <p:spPr>
          <a:xfrm>
            <a:off x="44917" y="6081258"/>
            <a:ext cx="12044413" cy="430887"/>
          </a:xfrm>
          <a:prstGeom prst="rect">
            <a:avLst/>
          </a:prstGeom>
        </p:spPr>
        <p:txBody>
          <a:bodyPr wrap="square" lIns="91440" tIns="45720" rIns="91440" bIns="45720" rtlCol="0" anchor="t">
            <a:spAutoFit/>
          </a:bodyPr>
          <a:lstStyle/>
          <a:p>
            <a:pPr algn="ctr"/>
            <a:r>
              <a:rPr lang="sr" sz="1100" dirty="0">
                <a:hlinkClick r:id="rId10"/>
              </a:rPr>
              <a:t>https://www.who.int/news-room/fact-sheets/detail/climate-change-heat-and-health</a:t>
            </a:r>
            <a:r>
              <a:rPr lang="sr" sz="1100" dirty="0"/>
              <a:t>. </a:t>
            </a:r>
            <a:r>
              <a:rPr lang="en-US" sz="1100" dirty="0" err="1"/>
              <a:t>Pristupljeno</a:t>
            </a:r>
            <a:r>
              <a:rPr lang="en-US" sz="1100" dirty="0"/>
              <a:t> 20. </a:t>
            </a:r>
            <a:r>
              <a:rPr lang="en-US" sz="1100" dirty="0" err="1"/>
              <a:t>juna</a:t>
            </a:r>
            <a:r>
              <a:rPr lang="en-US" sz="1100" dirty="0"/>
              <a:t> 2023</a:t>
            </a:r>
          </a:p>
          <a:p>
            <a:pPr algn="ctr"/>
            <a:r>
              <a:rPr lang="en-US" sz="1100" dirty="0"/>
              <a:t>https://www.who.int/teams/environment-climate-change-and-health/climate-change-and-health/advocacy-partnerships/manifesto</a:t>
            </a:r>
            <a:r>
              <a:rPr lang="sr" sz="1100" dirty="0"/>
              <a:t> -</a:t>
            </a:r>
            <a:r>
              <a:rPr lang="en-US" sz="1100" dirty="0"/>
              <a:t> </a:t>
            </a:r>
            <a:r>
              <a:rPr lang="en-US" sz="1100" dirty="0" err="1"/>
              <a:t>infografika</a:t>
            </a:r>
            <a:endParaRPr lang="sr" sz="1100" dirty="0"/>
          </a:p>
        </p:txBody>
      </p:sp>
    </p:spTree>
    <p:extLst>
      <p:ext uri="{BB962C8B-B14F-4D97-AF65-F5344CB8AC3E}">
        <p14:creationId xmlns:p14="http://schemas.microsoft.com/office/powerpoint/2010/main" val="8061956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599" y="288417"/>
            <a:ext cx="11896826" cy="1032712"/>
          </a:xfrm>
        </p:spPr>
        <p:txBody>
          <a:bodyPr>
            <a:noAutofit/>
          </a:bodyPr>
          <a:lstStyle/>
          <a:p>
            <a:r>
              <a:rPr lang="en-US" sz="2800" b="1" dirty="0" err="1"/>
              <a:t>Direktni</a:t>
            </a:r>
            <a:r>
              <a:rPr lang="en-US" sz="2800" b="1" dirty="0"/>
              <a:t>, </a:t>
            </a:r>
            <a:r>
              <a:rPr lang="en-US" sz="2800" b="1" dirty="0" err="1"/>
              <a:t>indirektni</a:t>
            </a:r>
            <a:r>
              <a:rPr lang="en-US" sz="2800" b="1" dirty="0"/>
              <a:t> </a:t>
            </a:r>
            <a:r>
              <a:rPr lang="en-US" sz="2800" b="1" dirty="0" err="1"/>
              <a:t>i</a:t>
            </a:r>
            <a:r>
              <a:rPr lang="en-US" sz="2800" b="1" dirty="0"/>
              <a:t> </a:t>
            </a:r>
            <a:r>
              <a:rPr lang="en-US" sz="2800" b="1" dirty="0" err="1"/>
              <a:t>tercijarni</a:t>
            </a:r>
            <a:r>
              <a:rPr lang="en-US" sz="2800" b="1" dirty="0"/>
              <a:t> </a:t>
            </a:r>
            <a:r>
              <a:rPr lang="en-US" sz="2800" b="1" dirty="0" err="1"/>
              <a:t>uticaji</a:t>
            </a:r>
            <a:r>
              <a:rPr lang="en-US" sz="2800" b="1" dirty="0"/>
              <a:t> </a:t>
            </a:r>
            <a:r>
              <a:rPr lang="en-US" sz="2800" b="1" dirty="0" err="1"/>
              <a:t>klimatskih</a:t>
            </a:r>
            <a:r>
              <a:rPr lang="en-US" sz="2800" b="1" dirty="0"/>
              <a:t> </a:t>
            </a:r>
            <a:r>
              <a:rPr lang="en-US" sz="2800" b="1" dirty="0" err="1"/>
              <a:t>promena</a:t>
            </a:r>
            <a:r>
              <a:rPr lang="en-US" sz="2800" b="1" dirty="0"/>
              <a:t> </a:t>
            </a:r>
            <a:r>
              <a:rPr lang="en-US" sz="2800" b="1" dirty="0" err="1"/>
              <a:t>na</a:t>
            </a:r>
            <a:r>
              <a:rPr lang="en-US" sz="2800" b="1" dirty="0"/>
              <a:t> </a:t>
            </a:r>
            <a:r>
              <a:rPr lang="en-US" sz="2800" b="1" dirty="0" err="1"/>
              <a:t>zdravlje</a:t>
            </a:r>
            <a:r>
              <a:rPr lang="en-US" sz="2800" b="1" dirty="0"/>
              <a:t> </a:t>
            </a:r>
            <a:r>
              <a:rPr lang="en-US" sz="2800" b="1" dirty="0" err="1"/>
              <a:t>ljudi</a:t>
            </a:r>
            <a:r>
              <a:rPr lang="en-US" sz="2800" b="1" dirty="0"/>
              <a:t/>
            </a:r>
            <a:br>
              <a:rPr lang="en-US" sz="2800" b="1" dirty="0"/>
            </a:br>
            <a:endParaRPr lang="en-US" sz="2800" b="1" dirty="0"/>
          </a:p>
        </p:txBody>
      </p:sp>
      <p:pic>
        <p:nvPicPr>
          <p:cNvPr id="3080" name="Picture 8" descr="https://www.adaptationclearinghouse.org/files/AC%20Resource%20images%20-%20KC/CA%20CC%20and%20Health%20Equity%20Program%20image%20n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694" y="1345717"/>
            <a:ext cx="9654731" cy="4487411"/>
          </a:xfrm>
          <a:prstGeom prst="rect">
            <a:avLst/>
          </a:prstGeom>
          <a:noFill/>
          <a:extLst>
            <a:ext uri="{909E8E84-426E-40DD-AFC4-6F175D3DCCD1}">
              <a14:hiddenFill xmlns:a14="http://schemas.microsoft.com/office/drawing/2010/main">
                <a:solidFill>
                  <a:srgbClr val="FFFFFF"/>
                </a:solidFill>
              </a14:hiddenFill>
            </a:ext>
          </a:extLst>
        </p:spPr>
      </p:pic>
      <p:sp>
        <p:nvSpPr>
          <p:cNvPr id="7" name="Téglalap 6"/>
          <p:cNvSpPr/>
          <p:nvPr/>
        </p:nvSpPr>
        <p:spPr>
          <a:xfrm>
            <a:off x="0" y="6107827"/>
            <a:ext cx="6096000" cy="246221"/>
          </a:xfrm>
          <a:prstGeom prst="rect">
            <a:avLst/>
          </a:prstGeom>
        </p:spPr>
        <p:txBody>
          <a:bodyPr>
            <a:spAutoFit/>
          </a:bodyPr>
          <a:lstStyle/>
          <a:p>
            <a:r>
              <a:rPr lang="de-DE" sz="1000" dirty="0"/>
              <a:t>https://www.adaptationclearinghouse.org/resources/california-climate-change-and-health-equity-program.html</a:t>
            </a:r>
          </a:p>
        </p:txBody>
      </p:sp>
    </p:spTree>
    <p:extLst>
      <p:ext uri="{BB962C8B-B14F-4D97-AF65-F5344CB8AC3E}">
        <p14:creationId xmlns:p14="http://schemas.microsoft.com/office/powerpoint/2010/main" val="11956108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r>
              <a:rPr lang="en-US" b="1" dirty="0" err="1"/>
              <a:t>Direktni</a:t>
            </a:r>
            <a:r>
              <a:rPr lang="en-US" b="1" dirty="0"/>
              <a:t> </a:t>
            </a:r>
            <a:r>
              <a:rPr lang="en-US" b="1" dirty="0" err="1"/>
              <a:t>uticaji</a:t>
            </a:r>
            <a:r>
              <a:rPr lang="en-US" b="1" dirty="0"/>
              <a:t> - </a:t>
            </a:r>
            <a:r>
              <a:rPr lang="en-US" b="1" dirty="0" err="1"/>
              <a:t>Toplota</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5906" y="1"/>
            <a:ext cx="4462542" cy="6305672"/>
          </a:xfrm>
          <a:prstGeom prst="rect">
            <a:avLst/>
          </a:prstGeom>
        </p:spPr>
      </p:pic>
      <p:pic>
        <p:nvPicPr>
          <p:cNvPr id="7" name="Picture 4"/>
          <p:cNvPicPr>
            <a:picLocks noChangeAspect="1"/>
          </p:cNvPicPr>
          <p:nvPr/>
        </p:nvPicPr>
        <p:blipFill rotWithShape="1">
          <a:blip r:embed="rId3"/>
          <a:srcRect l="29393" t="17773" r="24378" b="11523"/>
          <a:stretch/>
        </p:blipFill>
        <p:spPr>
          <a:xfrm>
            <a:off x="192505" y="702644"/>
            <a:ext cx="6198670" cy="5329974"/>
          </a:xfrm>
          <a:prstGeom prst="rect">
            <a:avLst/>
          </a:prstGeom>
        </p:spPr>
      </p:pic>
      <p:sp>
        <p:nvSpPr>
          <p:cNvPr id="4" name="Téglalap 3"/>
          <p:cNvSpPr/>
          <p:nvPr/>
        </p:nvSpPr>
        <p:spPr>
          <a:xfrm>
            <a:off x="16042" y="6166669"/>
            <a:ext cx="6096000" cy="246221"/>
          </a:xfrm>
          <a:prstGeom prst="rect">
            <a:avLst/>
          </a:prstGeom>
        </p:spPr>
        <p:txBody>
          <a:bodyPr>
            <a:spAutoFit/>
          </a:bodyPr>
          <a:lstStyle/>
          <a:p>
            <a:pPr algn="just"/>
            <a:r>
              <a:rPr lang="sr" sz="1000" dirty="0">
                <a:hlinkClick r:id="rId4"/>
              </a:rPr>
              <a:t>https://www.climate.gov/news-features/understanding-climate/climate-change-arctic-sea-ice-summer-minimum</a:t>
            </a:r>
            <a:endParaRPr lang="en-US" sz="1000" dirty="0"/>
          </a:p>
        </p:txBody>
      </p:sp>
    </p:spTree>
    <p:extLst>
      <p:ext uri="{BB962C8B-B14F-4D97-AF65-F5344CB8AC3E}">
        <p14:creationId xmlns:p14="http://schemas.microsoft.com/office/powerpoint/2010/main" val="31403824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35502" y="5205501"/>
            <a:ext cx="9471804" cy="1398728"/>
          </a:xfrm>
        </p:spPr>
        <p:txBody>
          <a:bodyPr vert="horz" lIns="91440" tIns="45720" rIns="91440" bIns="45720" rtlCol="0" anchor="t">
            <a:normAutofit/>
          </a:bodyPr>
          <a:lstStyle/>
          <a:p>
            <a:pPr marL="0" indent="0" algn="ctr">
              <a:buNone/>
            </a:pPr>
            <a:r>
              <a:rPr lang="en-US" sz="2000" dirty="0" err="1"/>
              <a:t>Količina</a:t>
            </a:r>
            <a:r>
              <a:rPr lang="en-US" sz="2000" dirty="0"/>
              <a:t> </a:t>
            </a:r>
            <a:r>
              <a:rPr lang="en-US" sz="2000" dirty="0" err="1"/>
              <a:t>ugljen-dioksida</a:t>
            </a:r>
            <a:r>
              <a:rPr lang="en-US" sz="2000" dirty="0"/>
              <a:t> u </a:t>
            </a:r>
            <a:r>
              <a:rPr lang="en-US" sz="2000" dirty="0" err="1"/>
              <a:t>atmosferi</a:t>
            </a:r>
            <a:r>
              <a:rPr lang="en-US" sz="2000" dirty="0"/>
              <a:t> (</a:t>
            </a:r>
            <a:r>
              <a:rPr lang="en-US" sz="2000" dirty="0" err="1"/>
              <a:t>plava</a:t>
            </a:r>
            <a:r>
              <a:rPr lang="en-US" sz="2000" dirty="0"/>
              <a:t> </a:t>
            </a:r>
            <a:r>
              <a:rPr lang="en-US" sz="2000" dirty="0" err="1"/>
              <a:t>linija</a:t>
            </a:r>
            <a:r>
              <a:rPr lang="en-US" sz="2000" dirty="0"/>
              <a:t>) </a:t>
            </a:r>
            <a:r>
              <a:rPr lang="en-US" sz="2000" dirty="0" err="1"/>
              <a:t>porasla</a:t>
            </a:r>
            <a:r>
              <a:rPr lang="en-US" sz="2000" dirty="0"/>
              <a:t> je </a:t>
            </a:r>
            <a:r>
              <a:rPr lang="en-US" sz="2000" dirty="0" err="1"/>
              <a:t>zajedno</a:t>
            </a:r>
            <a:r>
              <a:rPr lang="en-US" sz="2000" dirty="0"/>
              <a:t> </a:t>
            </a:r>
            <a:r>
              <a:rPr lang="en-US" sz="2000" dirty="0" err="1"/>
              <a:t>sa</a:t>
            </a:r>
            <a:r>
              <a:rPr lang="en-US" sz="2000" dirty="0"/>
              <a:t> </a:t>
            </a:r>
            <a:r>
              <a:rPr lang="en-US" sz="2000" dirty="0" err="1"/>
              <a:t>ljudskim</a:t>
            </a:r>
            <a:r>
              <a:rPr lang="en-US" sz="2000" dirty="0"/>
              <a:t> </a:t>
            </a:r>
            <a:r>
              <a:rPr lang="en-US" sz="2000" dirty="0" err="1"/>
              <a:t>emisijama</a:t>
            </a:r>
            <a:r>
              <a:rPr lang="en-US" sz="2000" dirty="0"/>
              <a:t> (</a:t>
            </a:r>
            <a:r>
              <a:rPr lang="en-US" sz="2000" dirty="0" err="1"/>
              <a:t>siva</a:t>
            </a:r>
            <a:r>
              <a:rPr lang="en-US" sz="2000" dirty="0"/>
              <a:t> </a:t>
            </a:r>
            <a:r>
              <a:rPr lang="en-US" sz="2000" dirty="0" err="1"/>
              <a:t>linija</a:t>
            </a:r>
            <a:r>
              <a:rPr lang="en-US" sz="2000" dirty="0"/>
              <a:t>) od </a:t>
            </a:r>
            <a:r>
              <a:rPr lang="en-US" sz="2000" dirty="0" err="1"/>
              <a:t>početka</a:t>
            </a:r>
            <a:r>
              <a:rPr lang="en-US" sz="2000" dirty="0"/>
              <a:t> </a:t>
            </a:r>
            <a:r>
              <a:rPr lang="en-US" sz="2000" dirty="0" err="1"/>
              <a:t>industrijske</a:t>
            </a:r>
            <a:r>
              <a:rPr lang="en-US" sz="2000" dirty="0"/>
              <a:t> </a:t>
            </a:r>
            <a:r>
              <a:rPr lang="en-US" sz="2000" dirty="0" err="1"/>
              <a:t>revolucije</a:t>
            </a:r>
            <a:r>
              <a:rPr lang="en-US" sz="2000" dirty="0"/>
              <a:t> 1750. </a:t>
            </a:r>
            <a:r>
              <a:rPr lang="en-US" sz="2000" dirty="0" err="1"/>
              <a:t>godine</a:t>
            </a:r>
            <a:r>
              <a:rPr lang="en-US" sz="2000" dirty="0"/>
              <a:t>.</a:t>
            </a:r>
          </a:p>
          <a:p>
            <a:pPr marL="0" indent="0" algn="ctr">
              <a:buNone/>
            </a:pPr>
            <a:r>
              <a:rPr lang="en-US" sz="1000" dirty="0" smtClean="0">
                <a:solidFill>
                  <a:schemeClr val="tx1"/>
                </a:solidFill>
                <a:hlinkClick r:id="rId2"/>
              </a:rPr>
              <a:t>https</a:t>
            </a:r>
            <a:r>
              <a:rPr lang="en-US" sz="1000" dirty="0">
                <a:solidFill>
                  <a:schemeClr val="tx1"/>
                </a:solidFill>
                <a:hlinkClick r:id="rId2"/>
              </a:rPr>
              <a:t>://www.climate.gov/news-features/understanding-climate/climate-change-atmospheric-carbon-dioxide</a:t>
            </a:r>
            <a:r>
              <a:rPr lang="sr" sz="1000" dirty="0">
                <a:solidFill>
                  <a:schemeClr val="tx1"/>
                </a:solidFill>
              </a:rPr>
              <a:t>, </a:t>
            </a:r>
            <a:r>
              <a:rPr lang="en-US" sz="1000" dirty="0" err="1"/>
              <a:t>pristupljeno</a:t>
            </a:r>
            <a:r>
              <a:rPr lang="en-US" sz="1000" dirty="0"/>
              <a:t> 16. </a:t>
            </a:r>
            <a:r>
              <a:rPr lang="en-US" sz="1000" dirty="0" err="1"/>
              <a:t>marta</a:t>
            </a:r>
            <a:r>
              <a:rPr lang="en-US" sz="1000" dirty="0"/>
              <a:t> 2023.</a:t>
            </a:r>
          </a:p>
          <a:p>
            <a:pPr marL="0" indent="0" algn="ctr">
              <a:buNone/>
            </a:pPr>
            <a:endParaRPr lang="en-US" sz="1200" dirty="0"/>
          </a:p>
        </p:txBody>
      </p:sp>
      <p:pic>
        <p:nvPicPr>
          <p:cNvPr id="4" name="Picture 3"/>
          <p:cNvPicPr>
            <a:picLocks noChangeAspect="1"/>
          </p:cNvPicPr>
          <p:nvPr/>
        </p:nvPicPr>
        <p:blipFill rotWithShape="1">
          <a:blip r:embed="rId3"/>
          <a:srcRect l="28624" t="24609" r="21633" b="31054"/>
          <a:stretch/>
        </p:blipFill>
        <p:spPr>
          <a:xfrm>
            <a:off x="1678552" y="654266"/>
            <a:ext cx="9185704" cy="4602991"/>
          </a:xfrm>
          <a:prstGeom prst="rect">
            <a:avLst/>
          </a:prstGeom>
        </p:spPr>
      </p:pic>
      <p:sp>
        <p:nvSpPr>
          <p:cNvPr id="5" name="Title 1"/>
          <p:cNvSpPr>
            <a:spLocks noGrp="1"/>
          </p:cNvSpPr>
          <p:nvPr>
            <p:ph type="title"/>
          </p:nvPr>
        </p:nvSpPr>
        <p:spPr>
          <a:xfrm>
            <a:off x="192505" y="153009"/>
            <a:ext cx="11896826" cy="549635"/>
          </a:xfrm>
        </p:spPr>
        <p:txBody>
          <a:bodyPr rtlCol="0">
            <a:normAutofit fontScale="90000"/>
          </a:bodyPr>
          <a:lstStyle/>
          <a:p>
            <a:r>
              <a:rPr lang="en-US" b="1" dirty="0" err="1"/>
              <a:t>Indirektni</a:t>
            </a:r>
            <a:r>
              <a:rPr lang="en-US" b="1" dirty="0"/>
              <a:t> </a:t>
            </a:r>
            <a:r>
              <a:rPr lang="en-US" b="1" dirty="0" err="1"/>
              <a:t>uticaji</a:t>
            </a:r>
            <a:endParaRPr lang="sr" b="1" dirty="0"/>
          </a:p>
        </p:txBody>
      </p:sp>
    </p:spTree>
    <p:extLst>
      <p:ext uri="{BB962C8B-B14F-4D97-AF65-F5344CB8AC3E}">
        <p14:creationId xmlns:p14="http://schemas.microsoft.com/office/powerpoint/2010/main" val="1763321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5" y="6114139"/>
            <a:ext cx="11896825" cy="191533"/>
          </a:xfrm>
        </p:spPr>
        <p:txBody>
          <a:bodyPr vert="horz" lIns="91440" tIns="45720" rIns="91440" bIns="45720" rtlCol="0" anchor="t">
            <a:noAutofit/>
          </a:bodyPr>
          <a:lstStyle/>
          <a:p>
            <a:pPr marL="0" indent="0" algn="ctr">
              <a:buNone/>
            </a:pPr>
            <a:r>
              <a:rPr lang="en-US" sz="1100" dirty="0">
                <a:solidFill>
                  <a:schemeClr val="tx1"/>
                </a:solidFill>
                <a:hlinkClick r:id="rId2"/>
              </a:rPr>
              <a:t>https://www.statista.com/chart/26117/average-number-of-internal-climate-migrants-by-2050-per-region</a:t>
            </a:r>
            <a:r>
              <a:rPr lang="sr" sz="1100" dirty="0">
                <a:solidFill>
                  <a:schemeClr val="tx1"/>
                </a:solidFill>
                <a:hlinkClick r:id="rId3">
                  <a:extLst>
                    <a:ext uri="{A12FA001-AC4F-418D-AE19-62706E023703}">
                      <ahyp:hlinkClr xmlns:ahyp="http://schemas.microsoft.com/office/drawing/2018/hyperlinkcolor" xmlns="" val="tx"/>
                    </a:ext>
                  </a:extLst>
                </a:hlinkClick>
              </a:rPr>
              <a:t>/</a:t>
            </a:r>
            <a:r>
              <a:rPr lang="en-US" sz="1100" dirty="0" err="1"/>
              <a:t>Pristupljeno</a:t>
            </a:r>
            <a:r>
              <a:rPr lang="en-US" sz="1100" dirty="0"/>
              <a:t> 20. </a:t>
            </a:r>
            <a:r>
              <a:rPr lang="en-US" sz="1100" dirty="0" err="1"/>
              <a:t>juna</a:t>
            </a:r>
            <a:r>
              <a:rPr lang="en-US" sz="1100" dirty="0"/>
              <a:t> 2023.</a:t>
            </a:r>
          </a:p>
        </p:txBody>
      </p:sp>
      <p:pic>
        <p:nvPicPr>
          <p:cNvPr id="4" name="Picture 3"/>
          <p:cNvPicPr>
            <a:picLocks noChangeAspect="1"/>
          </p:cNvPicPr>
          <p:nvPr/>
        </p:nvPicPr>
        <p:blipFill rotWithShape="1">
          <a:blip r:embed="rId4"/>
          <a:srcRect l="13874" t="14090" r="37177" b="9374"/>
          <a:stretch/>
        </p:blipFill>
        <p:spPr>
          <a:xfrm>
            <a:off x="2892390" y="153009"/>
            <a:ext cx="6780999" cy="5961130"/>
          </a:xfrm>
          <a:prstGeom prst="rect">
            <a:avLst/>
          </a:prstGeom>
        </p:spPr>
      </p:pic>
    </p:spTree>
    <p:extLst>
      <p:ext uri="{BB962C8B-B14F-4D97-AF65-F5344CB8AC3E}">
        <p14:creationId xmlns:p14="http://schemas.microsoft.com/office/powerpoint/2010/main" val="4034537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climate-box.com/wp-content/uploads/2021/03/5_Map_Climate-box_2019_ENG-scaled.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7318"/>
          <a:stretch/>
        </p:blipFill>
        <p:spPr bwMode="auto">
          <a:xfrm>
            <a:off x="2697169" y="64132"/>
            <a:ext cx="9414318" cy="6216827"/>
          </a:xfrm>
          <a:prstGeom prst="rect">
            <a:avLst/>
          </a:prstGeom>
          <a:noFill/>
          <a:ln w="3175">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6" name="Title 1"/>
          <p:cNvSpPr>
            <a:spLocks noGrp="1"/>
          </p:cNvSpPr>
          <p:nvPr>
            <p:ph type="title"/>
          </p:nvPr>
        </p:nvSpPr>
        <p:spPr>
          <a:xfrm>
            <a:off x="192505" y="153009"/>
            <a:ext cx="11896826" cy="1227217"/>
          </a:xfrm>
        </p:spPr>
        <p:txBody>
          <a:bodyPr rtlCol="0">
            <a:normAutofit/>
          </a:bodyPr>
          <a:lstStyle/>
          <a:p>
            <a:r>
              <a:rPr lang="en-US" sz="3200" b="1" dirty="0" err="1" smtClean="0"/>
              <a:t>Regionalni</a:t>
            </a:r>
            <a:r>
              <a:rPr lang="hu-HU" sz="3200" b="1" dirty="0" smtClean="0"/>
              <a:t/>
            </a:r>
            <a:br>
              <a:rPr lang="hu-HU" sz="3200" b="1" dirty="0" smtClean="0"/>
            </a:br>
            <a:r>
              <a:rPr lang="en-US" sz="3200" b="1" dirty="0" smtClean="0"/>
              <a:t> </a:t>
            </a:r>
            <a:r>
              <a:rPr lang="en-US" sz="3200" b="1" dirty="0" err="1"/>
              <a:t>uticaji</a:t>
            </a:r>
            <a:endParaRPr lang="sr" sz="3200" b="1" dirty="0"/>
          </a:p>
        </p:txBody>
      </p:sp>
    </p:spTree>
    <p:extLst>
      <p:ext uri="{BB962C8B-B14F-4D97-AF65-F5344CB8AC3E}">
        <p14:creationId xmlns:p14="http://schemas.microsoft.com/office/powerpoint/2010/main" val="3234964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43161"/>
            <a:ext cx="11896826" cy="549635"/>
          </a:xfrm>
        </p:spPr>
        <p:txBody>
          <a:bodyPr rtlCol="0">
            <a:noAutofit/>
          </a:bodyPr>
          <a:lstStyle/>
          <a:p>
            <a:r>
              <a:rPr lang="en-US" sz="2400" b="1" dirty="0" err="1"/>
              <a:t>Klasifikacija</a:t>
            </a:r>
            <a:r>
              <a:rPr lang="en-US" sz="2400" b="1" dirty="0"/>
              <a:t> </a:t>
            </a:r>
            <a:r>
              <a:rPr lang="en-US" sz="2400" b="1" dirty="0" err="1"/>
              <a:t>opasnosti</a:t>
            </a:r>
            <a:r>
              <a:rPr lang="en-US" sz="2400" b="1" dirty="0"/>
              <a:t> od </a:t>
            </a:r>
            <a:r>
              <a:rPr lang="en-US" sz="2400" b="1" dirty="0" err="1"/>
              <a:t>klimatskih</a:t>
            </a:r>
            <a:r>
              <a:rPr lang="en-US" sz="2400" b="1" dirty="0"/>
              <a:t> </a:t>
            </a:r>
            <a:r>
              <a:rPr lang="en-US" sz="2400" b="1" dirty="0" err="1"/>
              <a:t>uticaja</a:t>
            </a:r>
            <a:r>
              <a:rPr lang="en-US" sz="2400" b="1" dirty="0"/>
              <a:t> </a:t>
            </a:r>
            <a:r>
              <a:rPr lang="en-US" sz="2400" b="1" dirty="0" err="1"/>
              <a:t>na</a:t>
            </a:r>
            <a:r>
              <a:rPr lang="en-US" sz="2400" b="1" dirty="0"/>
              <a:t> </a:t>
            </a:r>
            <a:r>
              <a:rPr lang="en-US" sz="2400" b="1" dirty="0" err="1"/>
              <a:t>zdravstvene</a:t>
            </a:r>
            <a:r>
              <a:rPr lang="en-US" sz="2400" b="1" dirty="0"/>
              <a:t> </a:t>
            </a:r>
            <a:r>
              <a:rPr lang="en-US" sz="2400" b="1" dirty="0" err="1"/>
              <a:t>ustanove</a:t>
            </a:r>
            <a:r>
              <a:rPr lang="en-US" sz="2400" b="1" dirty="0"/>
              <a:t> </a:t>
            </a:r>
            <a:r>
              <a:rPr lang="en-US" sz="2400" b="1" dirty="0" err="1"/>
              <a:t>i</a:t>
            </a:r>
            <a:r>
              <a:rPr lang="en-US" sz="2400" b="1" dirty="0"/>
              <a:t> </a:t>
            </a:r>
            <a:r>
              <a:rPr lang="en-US" sz="2400" b="1" dirty="0" err="1"/>
              <a:t>opšte</a:t>
            </a:r>
            <a:r>
              <a:rPr lang="en-US" sz="2400" b="1" dirty="0"/>
              <a:t> </a:t>
            </a:r>
            <a:r>
              <a:rPr lang="en-US" sz="2400" b="1" dirty="0" err="1"/>
              <a:t>zdravlje</a:t>
            </a:r>
            <a:endParaRPr lang="hu-HU" sz="2400" b="1" dirty="0"/>
          </a:p>
        </p:txBody>
      </p:sp>
      <p:sp>
        <p:nvSpPr>
          <p:cNvPr id="5" name="Content Placeholder 4"/>
          <p:cNvSpPr>
            <a:spLocks noGrp="1"/>
          </p:cNvSpPr>
          <p:nvPr>
            <p:ph idx="1"/>
          </p:nvPr>
        </p:nvSpPr>
        <p:spPr>
          <a:xfrm>
            <a:off x="192505" y="1016984"/>
            <a:ext cx="3798318" cy="5370897"/>
          </a:xfrm>
        </p:spPr>
        <p:txBody>
          <a:bodyPr rtlCol="0"/>
          <a:lstStyle/>
          <a:p>
            <a:pPr marL="0" indent="0" rtl="0">
              <a:buNone/>
            </a:pPr>
            <a:endParaRPr lang="en-US" dirty="0"/>
          </a:p>
          <a:p>
            <a:pPr marL="0" indent="0" rtl="0">
              <a:buNone/>
            </a:pPr>
            <a:endParaRPr lang="en-US" dirty="0"/>
          </a:p>
          <a:p>
            <a:pPr marL="0" indent="0" rtl="0">
              <a:buNone/>
            </a:pPr>
            <a:endParaRPr lang="en-US" sz="2000" dirty="0"/>
          </a:p>
          <a:p>
            <a:pPr marL="457200" indent="-457200">
              <a:buFont typeface="+mj-lt"/>
              <a:buAutoNum type="alphaUcPeriod"/>
            </a:pPr>
            <a:r>
              <a:rPr lang="en-US" sz="2000" dirty="0" err="1"/>
              <a:t>Hidrometeorološk</a:t>
            </a:r>
            <a:r>
              <a:rPr lang="sr-Latn-RS" sz="2000" dirty="0"/>
              <a:t>e opasnosti</a:t>
            </a:r>
            <a:endParaRPr lang="en-US" sz="2000" dirty="0"/>
          </a:p>
        </p:txBody>
      </p:sp>
      <p:pic>
        <p:nvPicPr>
          <p:cNvPr id="6" name="Picture 5"/>
          <p:cNvPicPr>
            <a:picLocks noChangeAspect="1"/>
          </p:cNvPicPr>
          <p:nvPr/>
        </p:nvPicPr>
        <p:blipFill rotWithShape="1">
          <a:blip r:embed="rId3"/>
          <a:srcRect l="9088" t="23724" r="23605" b="28389"/>
          <a:stretch/>
        </p:blipFill>
        <p:spPr>
          <a:xfrm>
            <a:off x="4211393" y="882948"/>
            <a:ext cx="5009202" cy="2020960"/>
          </a:xfrm>
          <a:prstGeom prst="rect">
            <a:avLst/>
          </a:prstGeom>
        </p:spPr>
      </p:pic>
      <p:pic>
        <p:nvPicPr>
          <p:cNvPr id="7" name="Picture 6"/>
          <p:cNvPicPr>
            <a:picLocks noChangeAspect="1"/>
          </p:cNvPicPr>
          <p:nvPr/>
        </p:nvPicPr>
        <p:blipFill rotWithShape="1">
          <a:blip r:embed="rId4"/>
          <a:srcRect l="19876" t="20026" r="29049" b="22050"/>
          <a:stretch/>
        </p:blipFill>
        <p:spPr>
          <a:xfrm>
            <a:off x="4211393" y="2903908"/>
            <a:ext cx="5009202" cy="3193851"/>
          </a:xfrm>
          <a:prstGeom prst="rect">
            <a:avLst/>
          </a:prstGeom>
        </p:spPr>
      </p:pic>
      <p:sp>
        <p:nvSpPr>
          <p:cNvPr id="9" name="Content Placeholder 4"/>
          <p:cNvSpPr txBox="1">
            <a:spLocks/>
          </p:cNvSpPr>
          <p:nvPr/>
        </p:nvSpPr>
        <p:spPr>
          <a:xfrm>
            <a:off x="362857" y="6191238"/>
            <a:ext cx="11726474" cy="3010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sr" sz="900" dirty="0">
                <a:solidFill>
                  <a:schemeClr val="tx1"/>
                </a:solidFill>
              </a:rPr>
              <a:t>, </a:t>
            </a:r>
            <a:r>
              <a:rPr lang="en-US" sz="900" dirty="0">
                <a:solidFill>
                  <a:schemeClr val="tx1"/>
                </a:solidFill>
              </a:rPr>
              <a:t>ISBN</a:t>
            </a:r>
            <a:r>
              <a:rPr lang="sr" sz="900" dirty="0">
                <a:solidFill>
                  <a:schemeClr val="tx1"/>
                </a:solidFill>
              </a:rPr>
              <a:t> 978-92-4-002290-4 </a:t>
            </a:r>
            <a:r>
              <a:rPr lang="en-US" sz="900" dirty="0">
                <a:solidFill>
                  <a:schemeClr val="tx1"/>
                </a:solidFill>
              </a:rPr>
              <a:t>(</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a:t>
            </a:r>
            <a:r>
              <a:rPr lang="en-US" sz="900" dirty="0" smtClean="0">
                <a:solidFill>
                  <a:schemeClr val="tx1"/>
                </a:solidFill>
              </a:rPr>
              <a:t>12-13</a:t>
            </a:r>
            <a:endParaRPr lang="en-US" dirty="0"/>
          </a:p>
        </p:txBody>
      </p:sp>
    </p:spTree>
    <p:extLst>
      <p:ext uri="{BB962C8B-B14F-4D97-AF65-F5344CB8AC3E}">
        <p14:creationId xmlns:p14="http://schemas.microsoft.com/office/powerpoint/2010/main" val="29673623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43161"/>
            <a:ext cx="11896826" cy="549635"/>
          </a:xfrm>
        </p:spPr>
        <p:txBody>
          <a:bodyPr rtlCol="0">
            <a:noAutofit/>
          </a:bodyPr>
          <a:lstStyle/>
          <a:p>
            <a:r>
              <a:rPr lang="en-US" sz="2400" b="1" dirty="0" err="1"/>
              <a:t>Klasifikacija</a:t>
            </a:r>
            <a:r>
              <a:rPr lang="en-US" sz="2400" b="1" dirty="0"/>
              <a:t> </a:t>
            </a:r>
            <a:r>
              <a:rPr lang="en-US" sz="2400" b="1" dirty="0" err="1"/>
              <a:t>opasnosti</a:t>
            </a:r>
            <a:r>
              <a:rPr lang="en-US" sz="2400" b="1" dirty="0"/>
              <a:t> od </a:t>
            </a:r>
            <a:r>
              <a:rPr lang="en-US" sz="2400" b="1" dirty="0" err="1"/>
              <a:t>klimatskih</a:t>
            </a:r>
            <a:r>
              <a:rPr lang="en-US" sz="2400" b="1" dirty="0"/>
              <a:t> </a:t>
            </a:r>
            <a:r>
              <a:rPr lang="en-US" sz="2400" b="1" dirty="0" err="1"/>
              <a:t>uticaja</a:t>
            </a:r>
            <a:r>
              <a:rPr lang="en-US" sz="2400" b="1" dirty="0"/>
              <a:t> </a:t>
            </a:r>
            <a:r>
              <a:rPr lang="en-US" sz="2400" b="1" dirty="0" err="1"/>
              <a:t>na</a:t>
            </a:r>
            <a:r>
              <a:rPr lang="en-US" sz="2400" b="1" dirty="0"/>
              <a:t> </a:t>
            </a:r>
            <a:r>
              <a:rPr lang="en-US" sz="2400" b="1" dirty="0" err="1"/>
              <a:t>zdravstvene</a:t>
            </a:r>
            <a:r>
              <a:rPr lang="en-US" sz="2400" b="1" dirty="0"/>
              <a:t> </a:t>
            </a:r>
            <a:r>
              <a:rPr lang="en-US" sz="2400" b="1" dirty="0" err="1"/>
              <a:t>ustanove</a:t>
            </a:r>
            <a:r>
              <a:rPr lang="en-US" sz="2400" b="1" dirty="0"/>
              <a:t> </a:t>
            </a:r>
            <a:r>
              <a:rPr lang="en-US" sz="2400" b="1" dirty="0" err="1"/>
              <a:t>i</a:t>
            </a:r>
            <a:r>
              <a:rPr lang="en-US" sz="2400" b="1" dirty="0"/>
              <a:t> </a:t>
            </a:r>
            <a:r>
              <a:rPr lang="en-US" sz="2400" b="1" dirty="0" err="1"/>
              <a:t>opšte</a:t>
            </a:r>
            <a:r>
              <a:rPr lang="en-US" sz="2400" b="1" dirty="0"/>
              <a:t> </a:t>
            </a:r>
            <a:r>
              <a:rPr lang="en-US" sz="2400" b="1" dirty="0" err="1"/>
              <a:t>zdravlje</a:t>
            </a:r>
            <a:endParaRPr lang="hu-HU" sz="2400" b="1" dirty="0"/>
          </a:p>
        </p:txBody>
      </p:sp>
      <p:sp>
        <p:nvSpPr>
          <p:cNvPr id="5" name="Content Placeholder 4"/>
          <p:cNvSpPr>
            <a:spLocks noGrp="1"/>
          </p:cNvSpPr>
          <p:nvPr>
            <p:ph idx="1"/>
          </p:nvPr>
        </p:nvSpPr>
        <p:spPr>
          <a:xfrm>
            <a:off x="145143" y="1037240"/>
            <a:ext cx="3642874" cy="5056461"/>
          </a:xfrm>
        </p:spPr>
        <p:txBody>
          <a:bodyPr rtlCol="0"/>
          <a:lstStyle/>
          <a:p>
            <a:pPr marL="0" indent="0" rtl="0">
              <a:buNone/>
            </a:pPr>
            <a:endParaRPr lang="en-US" dirty="0"/>
          </a:p>
          <a:p>
            <a:pPr marL="0" indent="0" rtl="0">
              <a:buNone/>
            </a:pPr>
            <a:endParaRPr lang="en-US" dirty="0"/>
          </a:p>
          <a:p>
            <a:pPr marL="0" indent="0" rtl="0">
              <a:buNone/>
            </a:pPr>
            <a:endParaRPr lang="en-US" sz="2000" dirty="0"/>
          </a:p>
          <a:p>
            <a:pPr marL="0" indent="0">
              <a:buNone/>
            </a:pPr>
            <a:r>
              <a:rPr lang="sr" sz="2000" dirty="0"/>
              <a:t>A. </a:t>
            </a:r>
            <a:r>
              <a:rPr lang="en-US" sz="2000" dirty="0" err="1"/>
              <a:t>Hidrometeorološk</a:t>
            </a:r>
            <a:r>
              <a:rPr lang="sr-Latn-RS" sz="2000" dirty="0"/>
              <a:t>e opasnosti</a:t>
            </a:r>
            <a:endParaRPr lang="en-US" sz="2000" dirty="0"/>
          </a:p>
        </p:txBody>
      </p:sp>
      <p:pic>
        <p:nvPicPr>
          <p:cNvPr id="3" name="Picture 2"/>
          <p:cNvPicPr>
            <a:picLocks noChangeAspect="1"/>
          </p:cNvPicPr>
          <p:nvPr/>
        </p:nvPicPr>
        <p:blipFill rotWithShape="1">
          <a:blip r:embed="rId3"/>
          <a:srcRect l="20667" t="27949" r="24297" b="21523"/>
          <a:stretch/>
        </p:blipFill>
        <p:spPr>
          <a:xfrm>
            <a:off x="3812147" y="1876300"/>
            <a:ext cx="7160653" cy="3696237"/>
          </a:xfrm>
          <a:prstGeom prst="rect">
            <a:avLst/>
          </a:prstGeom>
        </p:spPr>
      </p:pic>
      <p:pic>
        <p:nvPicPr>
          <p:cNvPr id="4" name="Picture 3"/>
          <p:cNvPicPr>
            <a:picLocks noChangeAspect="1"/>
          </p:cNvPicPr>
          <p:nvPr/>
        </p:nvPicPr>
        <p:blipFill rotWithShape="1">
          <a:blip r:embed="rId4"/>
          <a:srcRect b="83985"/>
          <a:stretch/>
        </p:blipFill>
        <p:spPr>
          <a:xfrm>
            <a:off x="3788017" y="1553124"/>
            <a:ext cx="7184783" cy="323176"/>
          </a:xfrm>
          <a:prstGeom prst="rect">
            <a:avLst/>
          </a:prstGeom>
        </p:spPr>
      </p:pic>
      <p:sp>
        <p:nvSpPr>
          <p:cNvPr id="8" name="Content Placeholder 4"/>
          <p:cNvSpPr txBox="1">
            <a:spLocks/>
          </p:cNvSpPr>
          <p:nvPr/>
        </p:nvSpPr>
        <p:spPr>
          <a:xfrm>
            <a:off x="362857" y="6191238"/>
            <a:ext cx="11726474" cy="3010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sr" sz="900" dirty="0">
                <a:solidFill>
                  <a:schemeClr val="tx1"/>
                </a:solidFill>
              </a:rPr>
              <a:t>, </a:t>
            </a:r>
            <a:r>
              <a:rPr lang="en-US" sz="900" dirty="0">
                <a:solidFill>
                  <a:schemeClr val="tx1"/>
                </a:solidFill>
              </a:rPr>
              <a:t>ISBN</a:t>
            </a:r>
            <a:r>
              <a:rPr lang="sr" sz="900" dirty="0">
                <a:solidFill>
                  <a:schemeClr val="tx1"/>
                </a:solidFill>
              </a:rPr>
              <a:t> 978-92-4-002290-4 </a:t>
            </a:r>
            <a:r>
              <a:rPr lang="en-US" sz="900" dirty="0">
                <a:solidFill>
                  <a:schemeClr val="tx1"/>
                </a:solidFill>
              </a:rPr>
              <a:t>(</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a:t>
            </a:r>
            <a:r>
              <a:rPr lang="en-US" sz="900" dirty="0" smtClean="0">
                <a:solidFill>
                  <a:schemeClr val="tx1"/>
                </a:solidFill>
              </a:rPr>
              <a:t>12-13</a:t>
            </a:r>
            <a:endParaRPr lang="en-US" dirty="0"/>
          </a:p>
        </p:txBody>
      </p:sp>
    </p:spTree>
    <p:extLst>
      <p:ext uri="{BB962C8B-B14F-4D97-AF65-F5344CB8AC3E}">
        <p14:creationId xmlns:p14="http://schemas.microsoft.com/office/powerpoint/2010/main" val="17533002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524000" y="1591407"/>
            <a:ext cx="9144000" cy="2391508"/>
          </a:xfrm>
        </p:spPr>
        <p:txBody>
          <a:bodyPr rtlCol="0">
            <a:normAutofit/>
          </a:bodyPr>
          <a:lstStyle/>
          <a:p>
            <a:pPr algn="ctr"/>
            <a:r>
              <a:rPr lang="en-US" dirty="0" err="1"/>
              <a:t>Klimatske</a:t>
            </a:r>
            <a:r>
              <a:rPr lang="en-US" dirty="0"/>
              <a:t> </a:t>
            </a:r>
            <a:r>
              <a:rPr lang="en-US" dirty="0" err="1"/>
              <a:t>promene</a:t>
            </a:r>
            <a:r>
              <a:rPr lang="en-US" dirty="0"/>
              <a:t> </a:t>
            </a:r>
            <a:r>
              <a:rPr lang="en-US" dirty="0" err="1"/>
              <a:t>i</a:t>
            </a:r>
            <a:r>
              <a:rPr lang="en-US" dirty="0"/>
              <a:t> </a:t>
            </a:r>
            <a:r>
              <a:rPr lang="en-US" dirty="0" err="1"/>
              <a:t>njihovi</a:t>
            </a:r>
            <a:r>
              <a:rPr lang="en-US" dirty="0"/>
              <a:t> </a:t>
            </a:r>
            <a:r>
              <a:rPr lang="en-US" dirty="0" err="1"/>
              <a:t>efekti</a:t>
            </a:r>
            <a:r>
              <a:rPr lang="en-US" dirty="0"/>
              <a:t> – </a:t>
            </a:r>
            <a:r>
              <a:rPr lang="en-US" dirty="0" err="1"/>
              <a:t>opšti</a:t>
            </a:r>
            <a:r>
              <a:rPr lang="en-US" dirty="0"/>
              <a:t> </a:t>
            </a:r>
            <a:r>
              <a:rPr lang="en-US" dirty="0" err="1"/>
              <a:t>uvod</a:t>
            </a:r>
            <a:endParaRPr lang="hu-HU" dirty="0"/>
          </a:p>
        </p:txBody>
      </p:sp>
    </p:spTree>
    <p:extLst>
      <p:ext uri="{BB962C8B-B14F-4D97-AF65-F5344CB8AC3E}">
        <p14:creationId xmlns:p14="http://schemas.microsoft.com/office/powerpoint/2010/main" val="14373267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5" y="243161"/>
            <a:ext cx="11896826" cy="549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b="1" dirty="0" err="1">
                <a:solidFill>
                  <a:schemeClr val="tx1"/>
                </a:solidFill>
              </a:rPr>
              <a:t>Klasifikacija</a:t>
            </a:r>
            <a:r>
              <a:rPr lang="en-US" sz="2400" b="1" dirty="0">
                <a:solidFill>
                  <a:schemeClr val="tx1"/>
                </a:solidFill>
              </a:rPr>
              <a:t> </a:t>
            </a:r>
            <a:r>
              <a:rPr lang="en-US" sz="2400" b="1" dirty="0" err="1">
                <a:solidFill>
                  <a:schemeClr val="tx1"/>
                </a:solidFill>
              </a:rPr>
              <a:t>opasnosti</a:t>
            </a:r>
            <a:r>
              <a:rPr lang="en-US" sz="2400" b="1" dirty="0">
                <a:solidFill>
                  <a:schemeClr val="tx1"/>
                </a:solidFill>
              </a:rPr>
              <a:t> od </a:t>
            </a:r>
            <a:r>
              <a:rPr lang="en-US" sz="2400" b="1" dirty="0" err="1">
                <a:solidFill>
                  <a:schemeClr val="tx1"/>
                </a:solidFill>
              </a:rPr>
              <a:t>klimatskih</a:t>
            </a:r>
            <a:r>
              <a:rPr lang="en-US" sz="2400" b="1" dirty="0">
                <a:solidFill>
                  <a:schemeClr val="tx1"/>
                </a:solidFill>
              </a:rPr>
              <a:t> </a:t>
            </a:r>
            <a:r>
              <a:rPr lang="en-US" sz="2400" b="1" dirty="0" err="1">
                <a:solidFill>
                  <a:schemeClr val="tx1"/>
                </a:solidFill>
              </a:rPr>
              <a:t>uticaja</a:t>
            </a:r>
            <a:r>
              <a:rPr lang="en-US" sz="2400" b="1" dirty="0">
                <a:solidFill>
                  <a:schemeClr val="tx1"/>
                </a:solidFill>
              </a:rPr>
              <a:t> </a:t>
            </a:r>
            <a:r>
              <a:rPr lang="en-US" sz="2400" b="1" dirty="0" err="1">
                <a:solidFill>
                  <a:schemeClr val="tx1"/>
                </a:solidFill>
              </a:rPr>
              <a:t>na</a:t>
            </a:r>
            <a:r>
              <a:rPr lang="en-US" sz="2400" b="1" dirty="0">
                <a:solidFill>
                  <a:schemeClr val="tx1"/>
                </a:solidFill>
              </a:rPr>
              <a:t> </a:t>
            </a:r>
            <a:r>
              <a:rPr lang="en-US" sz="2400" b="1" dirty="0" err="1">
                <a:solidFill>
                  <a:schemeClr val="tx1"/>
                </a:solidFill>
              </a:rPr>
              <a:t>zdravstvene</a:t>
            </a:r>
            <a:r>
              <a:rPr lang="en-US" sz="2400" b="1" dirty="0">
                <a:solidFill>
                  <a:schemeClr val="tx1"/>
                </a:solidFill>
              </a:rPr>
              <a:t> </a:t>
            </a:r>
            <a:r>
              <a:rPr lang="en-US" sz="2400" b="1" dirty="0" err="1">
                <a:solidFill>
                  <a:schemeClr val="tx1"/>
                </a:solidFill>
              </a:rPr>
              <a:t>ustanove</a:t>
            </a:r>
            <a:r>
              <a:rPr lang="en-US" sz="2400" b="1" dirty="0">
                <a:solidFill>
                  <a:schemeClr val="tx1"/>
                </a:solidFill>
              </a:rPr>
              <a:t> </a:t>
            </a:r>
            <a:r>
              <a:rPr lang="en-US" sz="2400" b="1" dirty="0" err="1">
                <a:solidFill>
                  <a:schemeClr val="tx1"/>
                </a:solidFill>
              </a:rPr>
              <a:t>i</a:t>
            </a:r>
            <a:r>
              <a:rPr lang="en-US" sz="2400" b="1" dirty="0">
                <a:solidFill>
                  <a:schemeClr val="tx1"/>
                </a:solidFill>
              </a:rPr>
              <a:t> </a:t>
            </a:r>
            <a:r>
              <a:rPr lang="en-US" sz="2400" b="1" dirty="0" err="1">
                <a:solidFill>
                  <a:schemeClr val="tx1"/>
                </a:solidFill>
              </a:rPr>
              <a:t>opšte</a:t>
            </a:r>
            <a:r>
              <a:rPr lang="en-US" sz="2400" b="1" dirty="0">
                <a:solidFill>
                  <a:schemeClr val="tx1"/>
                </a:solidFill>
              </a:rPr>
              <a:t> </a:t>
            </a:r>
            <a:r>
              <a:rPr lang="en-US" sz="2400" b="1" dirty="0" err="1">
                <a:solidFill>
                  <a:schemeClr val="tx1"/>
                </a:solidFill>
              </a:rPr>
              <a:t>zdravlje</a:t>
            </a:r>
            <a:endParaRPr lang="en-US" sz="2400" b="1" dirty="0">
              <a:solidFill>
                <a:schemeClr val="tx1"/>
              </a:solidFill>
            </a:endParaRPr>
          </a:p>
        </p:txBody>
      </p:sp>
      <p:sp>
        <p:nvSpPr>
          <p:cNvPr id="5" name="Content Placeholder 4"/>
          <p:cNvSpPr>
            <a:spLocks noGrp="1"/>
          </p:cNvSpPr>
          <p:nvPr>
            <p:ph idx="1"/>
          </p:nvPr>
        </p:nvSpPr>
        <p:spPr>
          <a:xfrm>
            <a:off x="168375" y="1093738"/>
            <a:ext cx="3798318" cy="5370897"/>
          </a:xfrm>
        </p:spPr>
        <p:txBody>
          <a:bodyPr rtlCol="0"/>
          <a:lstStyle/>
          <a:p>
            <a:pPr marL="0" indent="0" rtl="0">
              <a:buNone/>
            </a:pPr>
            <a:endParaRPr lang="en-US" dirty="0"/>
          </a:p>
          <a:p>
            <a:pPr marL="0" indent="0" rtl="0">
              <a:buNone/>
            </a:pPr>
            <a:endParaRPr lang="en-US" dirty="0"/>
          </a:p>
          <a:p>
            <a:pPr marL="0" indent="0" rtl="0">
              <a:buNone/>
            </a:pPr>
            <a:endParaRPr lang="en-US" sz="2000" dirty="0"/>
          </a:p>
          <a:p>
            <a:pPr marL="0" indent="0" rtl="0">
              <a:buNone/>
            </a:pPr>
            <a:endParaRPr lang="en-US" sz="2000" dirty="0"/>
          </a:p>
          <a:p>
            <a:pPr marL="0" indent="0">
              <a:buNone/>
            </a:pPr>
            <a:r>
              <a:rPr lang="en-US" sz="2000" dirty="0"/>
              <a:t>B. </a:t>
            </a:r>
            <a:r>
              <a:rPr lang="en-US" sz="2000" dirty="0" err="1"/>
              <a:t>Faktori</a:t>
            </a:r>
            <a:r>
              <a:rPr lang="en-US" sz="2000" dirty="0"/>
              <a:t> </a:t>
            </a:r>
            <a:r>
              <a:rPr lang="en-US" sz="2000" dirty="0" err="1"/>
              <a:t>životne</a:t>
            </a:r>
            <a:r>
              <a:rPr lang="en-US" sz="2000" dirty="0"/>
              <a:t> </a:t>
            </a:r>
            <a:r>
              <a:rPr lang="en-US" sz="2000" dirty="0" err="1"/>
              <a:t>sredine</a:t>
            </a:r>
            <a:endParaRPr lang="en-US" sz="2000" dirty="0"/>
          </a:p>
        </p:txBody>
      </p:sp>
      <p:pic>
        <p:nvPicPr>
          <p:cNvPr id="7" name="Picture 6"/>
          <p:cNvPicPr>
            <a:picLocks noChangeAspect="1"/>
          </p:cNvPicPr>
          <p:nvPr/>
        </p:nvPicPr>
        <p:blipFill rotWithShape="1">
          <a:blip r:embed="rId2"/>
          <a:srcRect l="30962" t="30061" r="18458" b="23283"/>
          <a:stretch/>
        </p:blipFill>
        <p:spPr>
          <a:xfrm>
            <a:off x="3850783" y="1696917"/>
            <a:ext cx="7353837" cy="3813633"/>
          </a:xfrm>
          <a:prstGeom prst="rect">
            <a:avLst/>
          </a:prstGeom>
        </p:spPr>
      </p:pic>
      <p:pic>
        <p:nvPicPr>
          <p:cNvPr id="8" name="Picture 7"/>
          <p:cNvPicPr>
            <a:picLocks noChangeAspect="1"/>
          </p:cNvPicPr>
          <p:nvPr/>
        </p:nvPicPr>
        <p:blipFill>
          <a:blip r:embed="rId3"/>
          <a:stretch>
            <a:fillRect/>
          </a:stretch>
        </p:blipFill>
        <p:spPr>
          <a:xfrm>
            <a:off x="3850783" y="2026944"/>
            <a:ext cx="7353837" cy="323116"/>
          </a:xfrm>
          <a:prstGeom prst="rect">
            <a:avLst/>
          </a:prstGeom>
        </p:spPr>
      </p:pic>
      <p:sp>
        <p:nvSpPr>
          <p:cNvPr id="9" name="Content Placeholder 4"/>
          <p:cNvSpPr txBox="1">
            <a:spLocks/>
          </p:cNvSpPr>
          <p:nvPr/>
        </p:nvSpPr>
        <p:spPr>
          <a:xfrm>
            <a:off x="362857" y="6191238"/>
            <a:ext cx="11726474" cy="3010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sr" sz="900" dirty="0">
                <a:solidFill>
                  <a:schemeClr val="tx1"/>
                </a:solidFill>
              </a:rPr>
              <a:t>, </a:t>
            </a:r>
            <a:r>
              <a:rPr lang="en-US" sz="900" dirty="0">
                <a:solidFill>
                  <a:schemeClr val="tx1"/>
                </a:solidFill>
              </a:rPr>
              <a:t>ISBN</a:t>
            </a:r>
            <a:r>
              <a:rPr lang="sr" sz="900" dirty="0">
                <a:solidFill>
                  <a:schemeClr val="tx1"/>
                </a:solidFill>
              </a:rPr>
              <a:t> 978-92-4-002290-4 </a:t>
            </a:r>
            <a:r>
              <a:rPr lang="en-US" sz="900" dirty="0">
                <a:solidFill>
                  <a:schemeClr val="tx1"/>
                </a:solidFill>
              </a:rPr>
              <a:t>(</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a:t>
            </a:r>
            <a:r>
              <a:rPr lang="en-US" sz="900" dirty="0" smtClean="0">
                <a:solidFill>
                  <a:schemeClr val="tx1"/>
                </a:solidFill>
              </a:rPr>
              <a:t>12-13</a:t>
            </a:r>
            <a:endParaRPr lang="en-US" dirty="0"/>
          </a:p>
        </p:txBody>
      </p:sp>
    </p:spTree>
    <p:extLst>
      <p:ext uri="{BB962C8B-B14F-4D97-AF65-F5344CB8AC3E}">
        <p14:creationId xmlns:p14="http://schemas.microsoft.com/office/powerpoint/2010/main" val="3802889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5" y="243161"/>
            <a:ext cx="11896826" cy="549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b="1" dirty="0" err="1">
                <a:solidFill>
                  <a:schemeClr val="tx1"/>
                </a:solidFill>
              </a:rPr>
              <a:t>Klasifikacija</a:t>
            </a:r>
            <a:r>
              <a:rPr lang="en-US" sz="2400" b="1" dirty="0">
                <a:solidFill>
                  <a:schemeClr val="tx1"/>
                </a:solidFill>
              </a:rPr>
              <a:t> </a:t>
            </a:r>
            <a:r>
              <a:rPr lang="en-US" sz="2400" b="1" dirty="0" err="1">
                <a:solidFill>
                  <a:schemeClr val="tx1"/>
                </a:solidFill>
              </a:rPr>
              <a:t>opasnosti</a:t>
            </a:r>
            <a:r>
              <a:rPr lang="en-US" sz="2400" b="1" dirty="0">
                <a:solidFill>
                  <a:schemeClr val="tx1"/>
                </a:solidFill>
              </a:rPr>
              <a:t> od </a:t>
            </a:r>
            <a:r>
              <a:rPr lang="en-US" sz="2400" b="1" dirty="0" err="1">
                <a:solidFill>
                  <a:schemeClr val="tx1"/>
                </a:solidFill>
              </a:rPr>
              <a:t>klimatskih</a:t>
            </a:r>
            <a:r>
              <a:rPr lang="en-US" sz="2400" b="1" dirty="0">
                <a:solidFill>
                  <a:schemeClr val="tx1"/>
                </a:solidFill>
              </a:rPr>
              <a:t> </a:t>
            </a:r>
            <a:r>
              <a:rPr lang="en-US" sz="2400" b="1" dirty="0" err="1">
                <a:solidFill>
                  <a:schemeClr val="tx1"/>
                </a:solidFill>
              </a:rPr>
              <a:t>uticaja</a:t>
            </a:r>
            <a:r>
              <a:rPr lang="en-US" sz="2400" b="1" dirty="0">
                <a:solidFill>
                  <a:schemeClr val="tx1"/>
                </a:solidFill>
              </a:rPr>
              <a:t> </a:t>
            </a:r>
            <a:r>
              <a:rPr lang="en-US" sz="2400" b="1" dirty="0" err="1">
                <a:solidFill>
                  <a:schemeClr val="tx1"/>
                </a:solidFill>
              </a:rPr>
              <a:t>na</a:t>
            </a:r>
            <a:r>
              <a:rPr lang="en-US" sz="2400" b="1" dirty="0">
                <a:solidFill>
                  <a:schemeClr val="tx1"/>
                </a:solidFill>
              </a:rPr>
              <a:t> </a:t>
            </a:r>
            <a:r>
              <a:rPr lang="en-US" sz="2400" b="1" dirty="0" err="1">
                <a:solidFill>
                  <a:schemeClr val="tx1"/>
                </a:solidFill>
              </a:rPr>
              <a:t>zdravstvene</a:t>
            </a:r>
            <a:r>
              <a:rPr lang="en-US" sz="2400" b="1" dirty="0">
                <a:solidFill>
                  <a:schemeClr val="tx1"/>
                </a:solidFill>
              </a:rPr>
              <a:t> </a:t>
            </a:r>
            <a:r>
              <a:rPr lang="en-US" sz="2400" b="1" dirty="0" err="1">
                <a:solidFill>
                  <a:schemeClr val="tx1"/>
                </a:solidFill>
              </a:rPr>
              <a:t>ustanove</a:t>
            </a:r>
            <a:r>
              <a:rPr lang="en-US" sz="2400" b="1" dirty="0">
                <a:solidFill>
                  <a:schemeClr val="tx1"/>
                </a:solidFill>
              </a:rPr>
              <a:t> </a:t>
            </a:r>
            <a:r>
              <a:rPr lang="en-US" sz="2400" b="1" dirty="0" err="1">
                <a:solidFill>
                  <a:schemeClr val="tx1"/>
                </a:solidFill>
              </a:rPr>
              <a:t>i</a:t>
            </a:r>
            <a:r>
              <a:rPr lang="en-US" sz="2400" b="1" dirty="0">
                <a:solidFill>
                  <a:schemeClr val="tx1"/>
                </a:solidFill>
              </a:rPr>
              <a:t> </a:t>
            </a:r>
            <a:r>
              <a:rPr lang="en-US" sz="2400" b="1" dirty="0" err="1">
                <a:solidFill>
                  <a:schemeClr val="tx1"/>
                </a:solidFill>
              </a:rPr>
              <a:t>opšte</a:t>
            </a:r>
            <a:r>
              <a:rPr lang="en-US" sz="2400" b="1" dirty="0">
                <a:solidFill>
                  <a:schemeClr val="tx1"/>
                </a:solidFill>
              </a:rPr>
              <a:t> </a:t>
            </a:r>
            <a:r>
              <a:rPr lang="en-US" sz="2400" b="1" dirty="0" err="1">
                <a:solidFill>
                  <a:schemeClr val="tx1"/>
                </a:solidFill>
              </a:rPr>
              <a:t>zdravlje</a:t>
            </a:r>
            <a:endParaRPr lang="en-US" sz="2400" b="1" dirty="0">
              <a:solidFill>
                <a:schemeClr val="tx1"/>
              </a:solidFill>
            </a:endParaRPr>
          </a:p>
        </p:txBody>
      </p:sp>
      <p:sp>
        <p:nvSpPr>
          <p:cNvPr id="5" name="Content Placeholder 4"/>
          <p:cNvSpPr>
            <a:spLocks noGrp="1"/>
          </p:cNvSpPr>
          <p:nvPr>
            <p:ph idx="1"/>
          </p:nvPr>
        </p:nvSpPr>
        <p:spPr>
          <a:xfrm>
            <a:off x="168375" y="1116887"/>
            <a:ext cx="3798318" cy="5370897"/>
          </a:xfrm>
        </p:spPr>
        <p:txBody>
          <a:bodyPr rtlCol="0"/>
          <a:lstStyle/>
          <a:p>
            <a:pPr marL="0" indent="0">
              <a:buNone/>
            </a:pPr>
            <a:endParaRPr lang="en-US" dirty="0"/>
          </a:p>
          <a:p>
            <a:pPr marL="0" indent="0" rtl="0">
              <a:buNone/>
            </a:pPr>
            <a:endParaRPr lang="en-US" dirty="0"/>
          </a:p>
          <a:p>
            <a:pPr marL="0" indent="0" rtl="0">
              <a:buNone/>
            </a:pPr>
            <a:endParaRPr lang="en-US" dirty="0"/>
          </a:p>
          <a:p>
            <a:pPr marL="0" indent="0" rtl="0">
              <a:buNone/>
            </a:pPr>
            <a:endParaRPr lang="en-US" sz="2000" dirty="0"/>
          </a:p>
          <a:p>
            <a:pPr marL="0" indent="0">
              <a:buNone/>
            </a:pPr>
            <a:r>
              <a:rPr lang="pl-PL" sz="2000" dirty="0"/>
              <a:t>C. Biološki</a:t>
            </a:r>
          </a:p>
          <a:p>
            <a:pPr marL="0" indent="0">
              <a:buNone/>
            </a:pPr>
            <a:r>
              <a:rPr lang="pl-PL" sz="2000" dirty="0"/>
              <a:t>(bolesti osetljive na klimu)</a:t>
            </a:r>
          </a:p>
          <a:p>
            <a:pPr marL="0" indent="0">
              <a:buNone/>
            </a:pPr>
            <a:endParaRPr lang="pl-PL" sz="2000" dirty="0"/>
          </a:p>
        </p:txBody>
      </p:sp>
      <p:pic>
        <p:nvPicPr>
          <p:cNvPr id="2" name="Picture 1"/>
          <p:cNvPicPr>
            <a:picLocks noChangeAspect="1"/>
          </p:cNvPicPr>
          <p:nvPr/>
        </p:nvPicPr>
        <p:blipFill rotWithShape="1">
          <a:blip r:embed="rId2"/>
          <a:srcRect l="33239" t="16681" r="23110" b="15185"/>
          <a:stretch/>
        </p:blipFill>
        <p:spPr>
          <a:xfrm>
            <a:off x="3966693" y="882948"/>
            <a:ext cx="5679583" cy="4984124"/>
          </a:xfrm>
          <a:prstGeom prst="rect">
            <a:avLst/>
          </a:prstGeom>
        </p:spPr>
      </p:pic>
      <p:sp>
        <p:nvSpPr>
          <p:cNvPr id="6" name="Content Placeholder 4"/>
          <p:cNvSpPr txBox="1">
            <a:spLocks/>
          </p:cNvSpPr>
          <p:nvPr/>
        </p:nvSpPr>
        <p:spPr>
          <a:xfrm>
            <a:off x="362857" y="6191238"/>
            <a:ext cx="11726474" cy="3010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sr" sz="900" dirty="0">
                <a:solidFill>
                  <a:schemeClr val="tx1"/>
                </a:solidFill>
              </a:rPr>
              <a:t>, </a:t>
            </a:r>
            <a:r>
              <a:rPr lang="en-US" sz="900" dirty="0">
                <a:solidFill>
                  <a:schemeClr val="tx1"/>
                </a:solidFill>
              </a:rPr>
              <a:t>ISBN</a:t>
            </a:r>
            <a:r>
              <a:rPr lang="sr" sz="900" dirty="0">
                <a:solidFill>
                  <a:schemeClr val="tx1"/>
                </a:solidFill>
              </a:rPr>
              <a:t> 978-92-4-002290-4 </a:t>
            </a:r>
            <a:r>
              <a:rPr lang="en-US" sz="900" dirty="0">
                <a:solidFill>
                  <a:schemeClr val="tx1"/>
                </a:solidFill>
              </a:rPr>
              <a:t>(</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a:t>
            </a:r>
            <a:r>
              <a:rPr lang="en-US" sz="900" dirty="0" smtClean="0">
                <a:solidFill>
                  <a:schemeClr val="tx1"/>
                </a:solidFill>
              </a:rPr>
              <a:t>12-13</a:t>
            </a:r>
            <a:endParaRPr lang="en-US" dirty="0"/>
          </a:p>
        </p:txBody>
      </p:sp>
    </p:spTree>
    <p:extLst>
      <p:ext uri="{BB962C8B-B14F-4D97-AF65-F5344CB8AC3E}">
        <p14:creationId xmlns:p14="http://schemas.microsoft.com/office/powerpoint/2010/main" val="979862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295174" y="453617"/>
            <a:ext cx="11896826" cy="549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b="1" dirty="0" err="1">
                <a:solidFill>
                  <a:schemeClr val="tx1"/>
                </a:solidFill>
              </a:rPr>
              <a:t>Klasifikacija</a:t>
            </a:r>
            <a:r>
              <a:rPr lang="en-US" sz="2400" b="1" dirty="0">
                <a:solidFill>
                  <a:schemeClr val="tx1"/>
                </a:solidFill>
              </a:rPr>
              <a:t> </a:t>
            </a:r>
            <a:r>
              <a:rPr lang="en-US" sz="2400" b="1" dirty="0" err="1">
                <a:solidFill>
                  <a:schemeClr val="tx1"/>
                </a:solidFill>
              </a:rPr>
              <a:t>opasnosti</a:t>
            </a:r>
            <a:r>
              <a:rPr lang="en-US" sz="2400" b="1" dirty="0">
                <a:solidFill>
                  <a:schemeClr val="tx1"/>
                </a:solidFill>
              </a:rPr>
              <a:t> od </a:t>
            </a:r>
            <a:r>
              <a:rPr lang="en-US" sz="2400" b="1" dirty="0" err="1">
                <a:solidFill>
                  <a:schemeClr val="tx1"/>
                </a:solidFill>
              </a:rPr>
              <a:t>klimatskih</a:t>
            </a:r>
            <a:r>
              <a:rPr lang="en-US" sz="2400" b="1" dirty="0">
                <a:solidFill>
                  <a:schemeClr val="tx1"/>
                </a:solidFill>
              </a:rPr>
              <a:t> </a:t>
            </a:r>
            <a:r>
              <a:rPr lang="en-US" sz="2400" b="1" dirty="0" err="1">
                <a:solidFill>
                  <a:schemeClr val="tx1"/>
                </a:solidFill>
              </a:rPr>
              <a:t>uticaja</a:t>
            </a:r>
            <a:r>
              <a:rPr lang="en-US" sz="2400" b="1" dirty="0">
                <a:solidFill>
                  <a:schemeClr val="tx1"/>
                </a:solidFill>
              </a:rPr>
              <a:t> </a:t>
            </a:r>
            <a:r>
              <a:rPr lang="en-US" sz="2400" b="1" dirty="0" err="1">
                <a:solidFill>
                  <a:schemeClr val="tx1"/>
                </a:solidFill>
              </a:rPr>
              <a:t>na</a:t>
            </a:r>
            <a:r>
              <a:rPr lang="en-US" sz="2400" b="1" dirty="0">
                <a:solidFill>
                  <a:schemeClr val="tx1"/>
                </a:solidFill>
              </a:rPr>
              <a:t> </a:t>
            </a:r>
            <a:r>
              <a:rPr lang="en-US" sz="2400" b="1" dirty="0" err="1">
                <a:solidFill>
                  <a:schemeClr val="tx1"/>
                </a:solidFill>
              </a:rPr>
              <a:t>zdravstvene</a:t>
            </a:r>
            <a:r>
              <a:rPr lang="en-US" sz="2400" b="1" dirty="0">
                <a:solidFill>
                  <a:schemeClr val="tx1"/>
                </a:solidFill>
              </a:rPr>
              <a:t> </a:t>
            </a:r>
            <a:r>
              <a:rPr lang="en-US" sz="2400" b="1" dirty="0" err="1">
                <a:solidFill>
                  <a:schemeClr val="tx1"/>
                </a:solidFill>
              </a:rPr>
              <a:t>ustanove</a:t>
            </a:r>
            <a:r>
              <a:rPr lang="en-US" sz="2400" b="1" dirty="0">
                <a:solidFill>
                  <a:schemeClr val="tx1"/>
                </a:solidFill>
              </a:rPr>
              <a:t> </a:t>
            </a:r>
            <a:r>
              <a:rPr lang="en-US" sz="2400" b="1" dirty="0" err="1">
                <a:solidFill>
                  <a:schemeClr val="tx1"/>
                </a:solidFill>
              </a:rPr>
              <a:t>i</a:t>
            </a:r>
            <a:r>
              <a:rPr lang="en-US" sz="2400" b="1" dirty="0">
                <a:solidFill>
                  <a:schemeClr val="tx1"/>
                </a:solidFill>
              </a:rPr>
              <a:t> </a:t>
            </a:r>
            <a:r>
              <a:rPr lang="en-US" sz="2400" b="1" dirty="0" err="1">
                <a:solidFill>
                  <a:schemeClr val="tx1"/>
                </a:solidFill>
              </a:rPr>
              <a:t>opšte</a:t>
            </a:r>
            <a:r>
              <a:rPr lang="en-US" sz="2400" b="1" dirty="0">
                <a:solidFill>
                  <a:schemeClr val="tx1"/>
                </a:solidFill>
              </a:rPr>
              <a:t> </a:t>
            </a:r>
            <a:r>
              <a:rPr lang="en-US" sz="2400" b="1" dirty="0" err="1">
                <a:solidFill>
                  <a:schemeClr val="tx1"/>
                </a:solidFill>
              </a:rPr>
              <a:t>zdravlje</a:t>
            </a:r>
            <a:endParaRPr lang="en-US" sz="2400" b="1" dirty="0">
              <a:solidFill>
                <a:schemeClr val="tx1"/>
              </a:solidFill>
            </a:endParaRPr>
          </a:p>
          <a:p>
            <a:endParaRPr lang="en-US" sz="2400" b="1" dirty="0">
              <a:solidFill>
                <a:schemeClr val="tx1"/>
              </a:solidFill>
            </a:endParaRPr>
          </a:p>
          <a:p>
            <a:endParaRPr lang="en-US" sz="2400" b="1" dirty="0">
              <a:solidFill>
                <a:schemeClr val="tx1"/>
              </a:solidFill>
            </a:endParaRPr>
          </a:p>
        </p:txBody>
      </p:sp>
      <p:sp>
        <p:nvSpPr>
          <p:cNvPr id="5" name="Content Placeholder 4"/>
          <p:cNvSpPr>
            <a:spLocks noGrp="1"/>
          </p:cNvSpPr>
          <p:nvPr>
            <p:ph idx="1"/>
          </p:nvPr>
        </p:nvSpPr>
        <p:spPr>
          <a:xfrm>
            <a:off x="168375" y="1010992"/>
            <a:ext cx="3798318" cy="5370897"/>
          </a:xfrm>
        </p:spPr>
        <p:txBody>
          <a:bodyPr rtlCol="0">
            <a:normAutofit fontScale="85000" lnSpcReduction="20000"/>
          </a:bodyPr>
          <a:lstStyle/>
          <a:p>
            <a:pPr marL="0" indent="0" rtl="0">
              <a:buNone/>
            </a:pPr>
            <a:endParaRPr lang="en-US" dirty="0"/>
          </a:p>
          <a:p>
            <a:pPr marL="0" indent="0">
              <a:buNone/>
            </a:pPr>
            <a:r>
              <a:rPr lang="en-US" sz="2000" dirty="0"/>
              <a:t>D. </a:t>
            </a:r>
            <a:r>
              <a:rPr lang="en-US" sz="2000" dirty="0" err="1"/>
              <a:t>Zdravstveni</a:t>
            </a:r>
            <a:r>
              <a:rPr lang="en-US" sz="2000" dirty="0"/>
              <a:t> </a:t>
            </a:r>
            <a:r>
              <a:rPr lang="en-US" sz="2000" dirty="0" err="1"/>
              <a:t>ishodi</a:t>
            </a:r>
            <a:r>
              <a:rPr lang="en-US" sz="2000" dirty="0"/>
              <a:t> </a:t>
            </a:r>
            <a:r>
              <a:rPr lang="en-US" sz="2000" dirty="0" err="1"/>
              <a:t>osetljivi</a:t>
            </a:r>
            <a:r>
              <a:rPr lang="en-US" sz="2000" dirty="0"/>
              <a:t> </a:t>
            </a:r>
            <a:r>
              <a:rPr lang="en-US" sz="2000" dirty="0" err="1"/>
              <a:t>na</a:t>
            </a:r>
            <a:r>
              <a:rPr lang="en-US" sz="2000" dirty="0"/>
              <a:t> </a:t>
            </a:r>
            <a:r>
              <a:rPr lang="en-US" sz="2000" dirty="0" err="1"/>
              <a:t>klimatske</a:t>
            </a:r>
            <a:r>
              <a:rPr lang="en-US" sz="2000" dirty="0"/>
              <a:t> </a:t>
            </a:r>
            <a:r>
              <a:rPr lang="en-US" sz="2000" dirty="0" err="1"/>
              <a:t>promene</a:t>
            </a:r>
            <a:endParaRPr lang="en-US" sz="2000" dirty="0"/>
          </a:p>
          <a:p>
            <a:pPr marL="0" indent="0">
              <a:buNone/>
            </a:pPr>
            <a:endParaRPr lang="en-US" sz="2000" dirty="0"/>
          </a:p>
          <a:p>
            <a:pPr marL="0" indent="0">
              <a:buNone/>
            </a:pPr>
            <a:endParaRPr lang="en-US" sz="2000" dirty="0"/>
          </a:p>
          <a:p>
            <a:pPr marL="0" indent="0">
              <a:buNone/>
            </a:pPr>
            <a:r>
              <a:rPr lang="en-US" sz="2000" dirty="0"/>
              <a:t>E. </a:t>
            </a:r>
            <a:r>
              <a:rPr lang="en-US" sz="2000" dirty="0" err="1"/>
              <a:t>Tehnološki</a:t>
            </a:r>
            <a:r>
              <a:rPr lang="en-US" sz="2000" dirty="0"/>
              <a:t> (pod </a:t>
            </a:r>
            <a:r>
              <a:rPr lang="en-US" sz="2000" dirty="0" err="1"/>
              <a:t>uticajem</a:t>
            </a:r>
            <a:r>
              <a:rPr lang="en-US" sz="2000" dirty="0"/>
              <a:t> </a:t>
            </a:r>
            <a:r>
              <a:rPr lang="en-US" sz="2000" dirty="0" err="1"/>
              <a:t>klimatske</a:t>
            </a:r>
            <a:r>
              <a:rPr lang="en-US" sz="2000" dirty="0"/>
              <a:t> </a:t>
            </a:r>
            <a:r>
              <a:rPr lang="en-US" sz="2000" dirty="0" err="1"/>
              <a:t>nepogod</a:t>
            </a:r>
            <a:r>
              <a:rPr lang="sr-Latn-RS" sz="2000" dirty="0"/>
              <a:t>e</a:t>
            </a:r>
            <a:r>
              <a:rPr lang="en-US" sz="2000" dirty="0"/>
              <a:t>)</a:t>
            </a:r>
          </a:p>
          <a:p>
            <a:pPr marL="0" indent="0">
              <a:buNone/>
            </a:pPr>
            <a:endParaRPr lang="en-US" sz="2000" dirty="0"/>
          </a:p>
          <a:p>
            <a:pPr marL="0" indent="0">
              <a:buNone/>
            </a:pPr>
            <a:endParaRPr lang="en-US" sz="2000" dirty="0"/>
          </a:p>
          <a:p>
            <a:pPr marL="0" indent="0">
              <a:buNone/>
            </a:pPr>
            <a:endParaRPr lang="en-US" sz="2000" dirty="0"/>
          </a:p>
          <a:p>
            <a:pPr marL="0" indent="0">
              <a:buNone/>
            </a:pPr>
            <a:r>
              <a:rPr lang="en-US" sz="2000" dirty="0"/>
              <a:t>F. </a:t>
            </a:r>
            <a:r>
              <a:rPr lang="en-US" sz="2000" dirty="0" err="1"/>
              <a:t>Društveni</a:t>
            </a:r>
            <a:r>
              <a:rPr lang="en-US" sz="2000" dirty="0"/>
              <a:t> (pod </a:t>
            </a:r>
            <a:r>
              <a:rPr lang="en-US" sz="2000" dirty="0" err="1"/>
              <a:t>uticajem</a:t>
            </a:r>
            <a:r>
              <a:rPr lang="en-US" sz="2000" dirty="0"/>
              <a:t> </a:t>
            </a:r>
            <a:r>
              <a:rPr lang="en-US" sz="2000" dirty="0" err="1"/>
              <a:t>klimatske</a:t>
            </a:r>
            <a:r>
              <a:rPr lang="en-US" sz="2000" dirty="0"/>
              <a:t> </a:t>
            </a:r>
            <a:r>
              <a:rPr lang="en-US" sz="2000" dirty="0" err="1"/>
              <a:t>nepogod</a:t>
            </a:r>
            <a:r>
              <a:rPr lang="sr-Latn-RS" sz="2000" dirty="0"/>
              <a:t>e</a:t>
            </a:r>
            <a:r>
              <a:rPr lang="en-US" sz="2000" dirty="0"/>
              <a:t>)	</a:t>
            </a:r>
          </a:p>
          <a:p>
            <a:pPr marL="0" indent="0" rtl="0">
              <a:buNone/>
            </a:pPr>
            <a:endParaRPr lang="en-US" sz="2000" dirty="0"/>
          </a:p>
        </p:txBody>
      </p:sp>
      <p:pic>
        <p:nvPicPr>
          <p:cNvPr id="3" name="Picture 2"/>
          <p:cNvPicPr>
            <a:picLocks noChangeAspect="1"/>
          </p:cNvPicPr>
          <p:nvPr/>
        </p:nvPicPr>
        <p:blipFill rotWithShape="1">
          <a:blip r:embed="rId2"/>
          <a:srcRect l="33536" t="19850" r="16378" b="12720"/>
          <a:stretch/>
        </p:blipFill>
        <p:spPr>
          <a:xfrm>
            <a:off x="3966693" y="882948"/>
            <a:ext cx="6516710" cy="4932608"/>
          </a:xfrm>
          <a:prstGeom prst="rect">
            <a:avLst/>
          </a:prstGeom>
        </p:spPr>
      </p:pic>
      <p:sp>
        <p:nvSpPr>
          <p:cNvPr id="6" name="Content Placeholder 4"/>
          <p:cNvSpPr txBox="1">
            <a:spLocks/>
          </p:cNvSpPr>
          <p:nvPr/>
        </p:nvSpPr>
        <p:spPr>
          <a:xfrm>
            <a:off x="362857" y="6191238"/>
            <a:ext cx="11726474" cy="3010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sr" sz="900" dirty="0">
                <a:solidFill>
                  <a:schemeClr val="tx1"/>
                </a:solidFill>
              </a:rPr>
              <a:t>, </a:t>
            </a:r>
            <a:r>
              <a:rPr lang="en-US" sz="900" dirty="0">
                <a:solidFill>
                  <a:schemeClr val="tx1"/>
                </a:solidFill>
              </a:rPr>
              <a:t>ISBN</a:t>
            </a:r>
            <a:r>
              <a:rPr lang="sr" sz="900" dirty="0">
                <a:solidFill>
                  <a:schemeClr val="tx1"/>
                </a:solidFill>
              </a:rPr>
              <a:t> 978-92-4-002290-4 </a:t>
            </a:r>
            <a:r>
              <a:rPr lang="en-US" sz="900" dirty="0">
                <a:solidFill>
                  <a:schemeClr val="tx1"/>
                </a:solidFill>
              </a:rPr>
              <a:t>(</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a:t>
            </a:r>
            <a:r>
              <a:rPr lang="en-US" sz="900" dirty="0" smtClean="0">
                <a:solidFill>
                  <a:schemeClr val="tx1"/>
                </a:solidFill>
              </a:rPr>
              <a:t>12-13</a:t>
            </a:r>
            <a:endParaRPr lang="en-US" dirty="0"/>
          </a:p>
        </p:txBody>
      </p:sp>
    </p:spTree>
    <p:extLst>
      <p:ext uri="{BB962C8B-B14F-4D97-AF65-F5344CB8AC3E}">
        <p14:creationId xmlns:p14="http://schemas.microsoft.com/office/powerpoint/2010/main" val="29384143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4" y="204525"/>
            <a:ext cx="11896826" cy="7485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400" b="1" dirty="0" err="1">
                <a:solidFill>
                  <a:schemeClr val="tx1"/>
                </a:solidFill>
              </a:rPr>
              <a:t>Broj</a:t>
            </a:r>
            <a:r>
              <a:rPr lang="en-US" sz="2400" b="1" dirty="0">
                <a:solidFill>
                  <a:schemeClr val="tx1"/>
                </a:solidFill>
              </a:rPr>
              <a:t> </a:t>
            </a:r>
            <a:r>
              <a:rPr lang="en-US" sz="2400" b="1" dirty="0" err="1">
                <a:solidFill>
                  <a:schemeClr val="tx1"/>
                </a:solidFill>
              </a:rPr>
              <a:t>događaja</a:t>
            </a:r>
            <a:r>
              <a:rPr lang="en-US" sz="2400" b="1" dirty="0">
                <a:solidFill>
                  <a:schemeClr val="tx1"/>
                </a:solidFill>
              </a:rPr>
              <a:t>, </a:t>
            </a:r>
            <a:r>
              <a:rPr lang="en-US" sz="2400" b="1" dirty="0" err="1">
                <a:solidFill>
                  <a:schemeClr val="tx1"/>
                </a:solidFill>
              </a:rPr>
              <a:t>umrlih</a:t>
            </a:r>
            <a:r>
              <a:rPr lang="en-US" sz="2400" b="1" dirty="0">
                <a:solidFill>
                  <a:schemeClr val="tx1"/>
                </a:solidFill>
              </a:rPr>
              <a:t> </a:t>
            </a:r>
            <a:r>
              <a:rPr lang="en-US" sz="2400" b="1" dirty="0" err="1">
                <a:solidFill>
                  <a:schemeClr val="tx1"/>
                </a:solidFill>
              </a:rPr>
              <a:t>i</a:t>
            </a:r>
            <a:r>
              <a:rPr lang="en-US" sz="2400" b="1" dirty="0">
                <a:solidFill>
                  <a:schemeClr val="tx1"/>
                </a:solidFill>
              </a:rPr>
              <a:t> </a:t>
            </a:r>
            <a:r>
              <a:rPr lang="en-US" sz="2400" b="1" dirty="0" err="1">
                <a:solidFill>
                  <a:schemeClr val="tx1"/>
                </a:solidFill>
              </a:rPr>
              <a:t>pogođenih</a:t>
            </a:r>
            <a:r>
              <a:rPr lang="en-US" sz="2400" b="1" dirty="0">
                <a:solidFill>
                  <a:schemeClr val="tx1"/>
                </a:solidFill>
              </a:rPr>
              <a:t> </a:t>
            </a:r>
            <a:r>
              <a:rPr lang="en-US" sz="2400" b="1" dirty="0" err="1">
                <a:solidFill>
                  <a:schemeClr val="tx1"/>
                </a:solidFill>
              </a:rPr>
              <a:t>osoba</a:t>
            </a:r>
            <a:r>
              <a:rPr lang="en-US" sz="2400" b="1" dirty="0">
                <a:solidFill>
                  <a:schemeClr val="tx1"/>
                </a:solidFill>
              </a:rPr>
              <a:t> od 1960. </a:t>
            </a:r>
            <a:r>
              <a:rPr lang="en-US" sz="2400" b="1" dirty="0" err="1">
                <a:solidFill>
                  <a:schemeClr val="tx1"/>
                </a:solidFill>
              </a:rPr>
              <a:t>godine</a:t>
            </a:r>
            <a:r>
              <a:rPr lang="en-US" sz="2400" b="1" dirty="0">
                <a:solidFill>
                  <a:schemeClr val="tx1"/>
                </a:solidFill>
              </a:rPr>
              <a:t> za </a:t>
            </a:r>
            <a:r>
              <a:rPr lang="en-US" sz="2400" b="1" dirty="0" err="1">
                <a:solidFill>
                  <a:schemeClr val="tx1"/>
                </a:solidFill>
              </a:rPr>
              <a:t>sušu</a:t>
            </a:r>
            <a:r>
              <a:rPr lang="en-US" sz="2400" b="1" dirty="0">
                <a:solidFill>
                  <a:schemeClr val="tx1"/>
                </a:solidFill>
              </a:rPr>
              <a:t>, </a:t>
            </a:r>
            <a:endParaRPr lang="sr-Latn-RS" sz="2400" b="1" dirty="0">
              <a:solidFill>
                <a:schemeClr val="tx1"/>
              </a:solidFill>
            </a:endParaRPr>
          </a:p>
          <a:p>
            <a:r>
              <a:rPr lang="en-US" sz="2400" b="1" dirty="0" err="1">
                <a:solidFill>
                  <a:schemeClr val="tx1"/>
                </a:solidFill>
              </a:rPr>
              <a:t>ekstremne</a:t>
            </a:r>
            <a:r>
              <a:rPr lang="en-US" sz="2400" b="1" dirty="0">
                <a:solidFill>
                  <a:schemeClr val="tx1"/>
                </a:solidFill>
              </a:rPr>
              <a:t> temperature (</a:t>
            </a:r>
            <a:r>
              <a:rPr lang="en-US" sz="2400" b="1" dirty="0" err="1">
                <a:solidFill>
                  <a:schemeClr val="tx1"/>
                </a:solidFill>
              </a:rPr>
              <a:t>vrućine</a:t>
            </a:r>
            <a:r>
              <a:rPr lang="en-US" sz="2400" b="1" dirty="0">
                <a:solidFill>
                  <a:schemeClr val="tx1"/>
                </a:solidFill>
              </a:rPr>
              <a:t>), </a:t>
            </a:r>
            <a:r>
              <a:rPr lang="en-US" sz="2400" b="1" dirty="0" err="1">
                <a:solidFill>
                  <a:schemeClr val="tx1"/>
                </a:solidFill>
              </a:rPr>
              <a:t>poplave</a:t>
            </a:r>
            <a:r>
              <a:rPr lang="en-US" sz="2400" b="1" dirty="0">
                <a:solidFill>
                  <a:schemeClr val="tx1"/>
                </a:solidFill>
              </a:rPr>
              <a:t>, </a:t>
            </a:r>
            <a:r>
              <a:rPr lang="en-US" sz="2400" b="1" dirty="0" err="1">
                <a:solidFill>
                  <a:schemeClr val="tx1"/>
                </a:solidFill>
              </a:rPr>
              <a:t>oluje</a:t>
            </a:r>
            <a:r>
              <a:rPr lang="en-US" sz="2400" b="1" dirty="0">
                <a:solidFill>
                  <a:schemeClr val="tx1"/>
                </a:solidFill>
              </a:rPr>
              <a:t> </a:t>
            </a:r>
            <a:r>
              <a:rPr lang="en-US" sz="2400" b="1" dirty="0" err="1">
                <a:solidFill>
                  <a:schemeClr val="tx1"/>
                </a:solidFill>
              </a:rPr>
              <a:t>i</a:t>
            </a:r>
            <a:r>
              <a:rPr lang="en-US" sz="2400" b="1" dirty="0">
                <a:solidFill>
                  <a:schemeClr val="tx1"/>
                </a:solidFill>
              </a:rPr>
              <a:t> </a:t>
            </a:r>
            <a:r>
              <a:rPr lang="en-US" sz="2400" b="1" dirty="0" err="1">
                <a:solidFill>
                  <a:schemeClr val="tx1"/>
                </a:solidFill>
              </a:rPr>
              <a:t>požare</a:t>
            </a:r>
            <a:r>
              <a:rPr lang="en-US" sz="2400" b="1" dirty="0">
                <a:solidFill>
                  <a:schemeClr val="tx1"/>
                </a:solidFill>
              </a:rPr>
              <a:t> </a:t>
            </a:r>
          </a:p>
        </p:txBody>
      </p:sp>
      <p:pic>
        <p:nvPicPr>
          <p:cNvPr id="6" name="Content Placeholder 5"/>
          <p:cNvPicPr>
            <a:picLocks noGrp="1" noChangeAspect="1"/>
          </p:cNvPicPr>
          <p:nvPr>
            <p:ph idx="1"/>
          </p:nvPr>
        </p:nvPicPr>
        <p:blipFill rotWithShape="1">
          <a:blip r:embed="rId2"/>
          <a:srcRect l="14300" t="26234" r="16669" b="7819"/>
          <a:stretch/>
        </p:blipFill>
        <p:spPr>
          <a:xfrm>
            <a:off x="1607554" y="1118853"/>
            <a:ext cx="9066727" cy="4869824"/>
          </a:xfrm>
          <a:prstGeom prst="rect">
            <a:avLst/>
          </a:prstGeom>
        </p:spPr>
      </p:pic>
      <p:sp>
        <p:nvSpPr>
          <p:cNvPr id="7" name="Content Placeholder 4"/>
          <p:cNvSpPr txBox="1">
            <a:spLocks/>
          </p:cNvSpPr>
          <p:nvPr/>
        </p:nvSpPr>
        <p:spPr>
          <a:xfrm>
            <a:off x="0" y="6154493"/>
            <a:ext cx="12089330" cy="8106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en-US" sz="900" dirty="0">
                <a:solidFill>
                  <a:schemeClr val="tx1"/>
                </a:solidFill>
              </a:rPr>
              <a:t>, ISBN 978-92-4-002290-4 (</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16</a:t>
            </a:r>
          </a:p>
          <a:p>
            <a:pPr rtl="0"/>
            <a:endParaRPr lang="en-US" dirty="0"/>
          </a:p>
        </p:txBody>
      </p:sp>
    </p:spTree>
    <p:extLst>
      <p:ext uri="{BB962C8B-B14F-4D97-AF65-F5344CB8AC3E}">
        <p14:creationId xmlns:p14="http://schemas.microsoft.com/office/powerpoint/2010/main" val="32835880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6310" t="18090" r="29247" b="6030"/>
          <a:stretch/>
        </p:blipFill>
        <p:spPr>
          <a:xfrm>
            <a:off x="2768958" y="273279"/>
            <a:ext cx="6168980" cy="5921672"/>
          </a:xfrm>
          <a:prstGeom prst="rect">
            <a:avLst/>
          </a:prstGeom>
        </p:spPr>
      </p:pic>
      <p:sp>
        <p:nvSpPr>
          <p:cNvPr id="6" name="Content Placeholder 4"/>
          <p:cNvSpPr txBox="1">
            <a:spLocks/>
          </p:cNvSpPr>
          <p:nvPr/>
        </p:nvSpPr>
        <p:spPr>
          <a:xfrm>
            <a:off x="0" y="6173300"/>
            <a:ext cx="12059728" cy="3265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en-US" sz="900" dirty="0">
                <a:solidFill>
                  <a:schemeClr val="tx1"/>
                </a:solidFill>
              </a:rPr>
              <a:t>, ISBN 978-92-4-002290-4 (</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a:t>
            </a:r>
            <a:r>
              <a:rPr lang="en-US" sz="900" dirty="0" smtClean="0">
                <a:solidFill>
                  <a:schemeClr val="tx1"/>
                </a:solidFill>
              </a:rPr>
              <a:t>22</a:t>
            </a:r>
            <a:endParaRPr lang="en-US" sz="900" dirty="0"/>
          </a:p>
        </p:txBody>
      </p:sp>
    </p:spTree>
    <p:extLst>
      <p:ext uri="{BB962C8B-B14F-4D97-AF65-F5344CB8AC3E}">
        <p14:creationId xmlns:p14="http://schemas.microsoft.com/office/powerpoint/2010/main" val="24293884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412" t="20203" r="37661" b="16945"/>
          <a:stretch/>
        </p:blipFill>
        <p:spPr>
          <a:xfrm>
            <a:off x="4826577" y="754229"/>
            <a:ext cx="7175959" cy="5195434"/>
          </a:xfrm>
          <a:prstGeom prst="rect">
            <a:avLst/>
          </a:prstGeom>
        </p:spPr>
      </p:pic>
      <p:sp>
        <p:nvSpPr>
          <p:cNvPr id="7" name="Title 1"/>
          <p:cNvSpPr>
            <a:spLocks noGrp="1"/>
          </p:cNvSpPr>
          <p:nvPr>
            <p:ph type="title"/>
          </p:nvPr>
        </p:nvSpPr>
        <p:spPr>
          <a:xfrm>
            <a:off x="192505" y="153009"/>
            <a:ext cx="11896826" cy="830402"/>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smtClean="0"/>
              <a:t>zdravstveni</a:t>
            </a:r>
            <a:r>
              <a:rPr lang="hu-HU" sz="2800" b="1" dirty="0" smtClean="0"/>
              <a:t/>
            </a:r>
            <a:br>
              <a:rPr lang="hu-HU" sz="2800" b="1" dirty="0" smtClean="0"/>
            </a:br>
            <a:r>
              <a:rPr lang="en-US" sz="2800" b="1" dirty="0" err="1" smtClean="0"/>
              <a:t>ishodi</a:t>
            </a:r>
            <a:r>
              <a:rPr lang="en-US" sz="2800" b="1" dirty="0" smtClean="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8" name="Rectangle 2"/>
          <p:cNvSpPr/>
          <p:nvPr/>
        </p:nvSpPr>
        <p:spPr>
          <a:xfrm>
            <a:off x="3494383" y="6091217"/>
            <a:ext cx="8697618" cy="230832"/>
          </a:xfrm>
          <a:prstGeom prst="rect">
            <a:avLst/>
          </a:prstGeom>
        </p:spPr>
        <p:txBody>
          <a:bodyPr wrap="square" rtlCol="0">
            <a:spAutoFit/>
          </a:bodyPr>
          <a:lstStyle/>
          <a:p>
            <a:pPr algn="r"/>
            <a:r>
              <a:rPr lang="en-US" sz="900" dirty="0"/>
              <a:t>SZO. </a:t>
            </a:r>
            <a:r>
              <a:rPr lang="en-US" sz="900" dirty="0" err="1"/>
              <a:t>Kontrolne</a:t>
            </a:r>
            <a:r>
              <a:rPr lang="en-US" sz="900" dirty="0"/>
              <a:t> </a:t>
            </a:r>
            <a:r>
              <a:rPr lang="en-US" sz="900" dirty="0" err="1"/>
              <a:t>liste</a:t>
            </a:r>
            <a:r>
              <a:rPr lang="en-US" sz="900" dirty="0"/>
              <a:t> </a:t>
            </a:r>
            <a:r>
              <a:rPr lang="en-US" sz="900" dirty="0" err="1"/>
              <a:t>za</a:t>
            </a:r>
            <a:r>
              <a:rPr lang="en-US" sz="900" dirty="0"/>
              <a:t> </a:t>
            </a:r>
            <a:r>
              <a:rPr lang="en-US" sz="900" dirty="0" err="1"/>
              <a:t>procenu</a:t>
            </a:r>
            <a:r>
              <a:rPr lang="en-US" sz="900" dirty="0"/>
              <a:t> </a:t>
            </a:r>
            <a:r>
              <a:rPr lang="en-US" sz="900" dirty="0" err="1"/>
              <a:t>ranjivosti</a:t>
            </a:r>
            <a:r>
              <a:rPr lang="en-US" sz="900" dirty="0"/>
              <a:t> u </a:t>
            </a:r>
            <a:r>
              <a:rPr lang="en-US" sz="900" dirty="0" err="1"/>
              <a:t>zdravstvenim</a:t>
            </a:r>
            <a:r>
              <a:rPr lang="en-US" sz="900" dirty="0"/>
              <a:t> </a:t>
            </a:r>
            <a:r>
              <a:rPr lang="en-US" sz="900" dirty="0" err="1"/>
              <a:t>ustanovama</a:t>
            </a:r>
            <a:r>
              <a:rPr lang="en-US" sz="900" dirty="0"/>
              <a:t> u </a:t>
            </a:r>
            <a:r>
              <a:rPr lang="en-US" sz="900" dirty="0" err="1"/>
              <a:t>kontekstu</a:t>
            </a:r>
            <a:r>
              <a:rPr lang="en-US" sz="900" dirty="0"/>
              <a:t> </a:t>
            </a:r>
            <a:r>
              <a:rPr lang="en-US" sz="900" dirty="0" err="1"/>
              <a:t>klimatskih</a:t>
            </a:r>
            <a:r>
              <a:rPr lang="en-US" sz="900" dirty="0"/>
              <a:t> </a:t>
            </a:r>
            <a:r>
              <a:rPr lang="en-US" sz="900" dirty="0" err="1"/>
              <a:t>promena</a:t>
            </a:r>
            <a:r>
              <a:rPr lang="en-US" sz="900" dirty="0"/>
              <a:t>, ISBN 978-92-4-002290-4 (</a:t>
            </a:r>
            <a:r>
              <a:rPr lang="en-US" sz="900" dirty="0" err="1"/>
              <a:t>elektronska</a:t>
            </a:r>
            <a:r>
              <a:rPr lang="en-US" sz="900" dirty="0"/>
              <a:t> </a:t>
            </a:r>
            <a:r>
              <a:rPr lang="en-US" sz="900" dirty="0" err="1"/>
              <a:t>verzija</a:t>
            </a:r>
            <a:r>
              <a:rPr lang="en-US" sz="900" dirty="0"/>
              <a:t>) – str. </a:t>
            </a:r>
            <a:r>
              <a:rPr lang="en-US" sz="900" dirty="0" smtClean="0"/>
              <a:t>17-19</a:t>
            </a:r>
            <a:endParaRPr lang="en-US" dirty="0"/>
          </a:p>
        </p:txBody>
      </p:sp>
    </p:spTree>
    <p:extLst>
      <p:ext uri="{BB962C8B-B14F-4D97-AF65-F5344CB8AC3E}">
        <p14:creationId xmlns:p14="http://schemas.microsoft.com/office/powerpoint/2010/main" val="42053037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8292" t="19674" r="36945" b="21699"/>
          <a:stretch/>
        </p:blipFill>
        <p:spPr>
          <a:xfrm>
            <a:off x="5471701" y="1217507"/>
            <a:ext cx="6641757" cy="4755030"/>
          </a:xfrm>
          <a:prstGeom prst="rect">
            <a:avLst/>
          </a:prstGeom>
        </p:spPr>
      </p:pic>
      <p:pic>
        <p:nvPicPr>
          <p:cNvPr id="5" name="Picture 4"/>
          <p:cNvPicPr>
            <a:picLocks noChangeAspect="1"/>
          </p:cNvPicPr>
          <p:nvPr/>
        </p:nvPicPr>
        <p:blipFill rotWithShape="1">
          <a:blip r:embed="rId4"/>
          <a:srcRect r="29492"/>
          <a:stretch/>
        </p:blipFill>
        <p:spPr>
          <a:xfrm>
            <a:off x="5471701" y="-10193"/>
            <a:ext cx="6637837" cy="1372843"/>
          </a:xfrm>
          <a:prstGeom prst="rect">
            <a:avLst/>
          </a:prstGeom>
        </p:spPr>
      </p:pic>
      <p:sp>
        <p:nvSpPr>
          <p:cNvPr id="3" name="Rectangle 2"/>
          <p:cNvSpPr/>
          <p:nvPr/>
        </p:nvSpPr>
        <p:spPr>
          <a:xfrm>
            <a:off x="3494383" y="6091217"/>
            <a:ext cx="8697618" cy="230832"/>
          </a:xfrm>
          <a:prstGeom prst="rect">
            <a:avLst/>
          </a:prstGeom>
        </p:spPr>
        <p:txBody>
          <a:bodyPr wrap="square" rtlCol="0">
            <a:spAutoFit/>
          </a:bodyPr>
          <a:lstStyle/>
          <a:p>
            <a:pPr algn="r"/>
            <a:r>
              <a:rPr lang="en-US" sz="900" dirty="0"/>
              <a:t>SZO. </a:t>
            </a:r>
            <a:r>
              <a:rPr lang="en-US" sz="900" dirty="0" err="1"/>
              <a:t>Kontrolne</a:t>
            </a:r>
            <a:r>
              <a:rPr lang="en-US" sz="900" dirty="0"/>
              <a:t> </a:t>
            </a:r>
            <a:r>
              <a:rPr lang="en-US" sz="900" dirty="0" err="1"/>
              <a:t>liste</a:t>
            </a:r>
            <a:r>
              <a:rPr lang="en-US" sz="900" dirty="0"/>
              <a:t> </a:t>
            </a:r>
            <a:r>
              <a:rPr lang="en-US" sz="900" dirty="0" err="1"/>
              <a:t>za</a:t>
            </a:r>
            <a:r>
              <a:rPr lang="en-US" sz="900" dirty="0"/>
              <a:t> </a:t>
            </a:r>
            <a:r>
              <a:rPr lang="en-US" sz="900" dirty="0" err="1"/>
              <a:t>procenu</a:t>
            </a:r>
            <a:r>
              <a:rPr lang="en-US" sz="900" dirty="0"/>
              <a:t> </a:t>
            </a:r>
            <a:r>
              <a:rPr lang="en-US" sz="900" dirty="0" err="1"/>
              <a:t>ranjivosti</a:t>
            </a:r>
            <a:r>
              <a:rPr lang="en-US" sz="900" dirty="0"/>
              <a:t> u </a:t>
            </a:r>
            <a:r>
              <a:rPr lang="en-US" sz="900" dirty="0" err="1"/>
              <a:t>zdravstvenim</a:t>
            </a:r>
            <a:r>
              <a:rPr lang="en-US" sz="900" dirty="0"/>
              <a:t> </a:t>
            </a:r>
            <a:r>
              <a:rPr lang="en-US" sz="900" dirty="0" err="1"/>
              <a:t>ustanovama</a:t>
            </a:r>
            <a:r>
              <a:rPr lang="en-US" sz="900" dirty="0"/>
              <a:t> u </a:t>
            </a:r>
            <a:r>
              <a:rPr lang="en-US" sz="900" dirty="0" err="1"/>
              <a:t>kontekstu</a:t>
            </a:r>
            <a:r>
              <a:rPr lang="en-US" sz="900" dirty="0"/>
              <a:t> </a:t>
            </a:r>
            <a:r>
              <a:rPr lang="en-US" sz="900" dirty="0" err="1"/>
              <a:t>klimatskih</a:t>
            </a:r>
            <a:r>
              <a:rPr lang="en-US" sz="900" dirty="0"/>
              <a:t> </a:t>
            </a:r>
            <a:r>
              <a:rPr lang="en-US" sz="900" dirty="0" err="1"/>
              <a:t>promena</a:t>
            </a:r>
            <a:r>
              <a:rPr lang="en-US" sz="900" dirty="0"/>
              <a:t>, ISBN 978-92-4-002290-4 (</a:t>
            </a:r>
            <a:r>
              <a:rPr lang="en-US" sz="900" dirty="0" err="1"/>
              <a:t>elektronska</a:t>
            </a:r>
            <a:r>
              <a:rPr lang="en-US" sz="900" dirty="0"/>
              <a:t> </a:t>
            </a:r>
            <a:r>
              <a:rPr lang="en-US" sz="900" dirty="0" err="1"/>
              <a:t>verzija</a:t>
            </a:r>
            <a:r>
              <a:rPr lang="en-US" sz="900" dirty="0"/>
              <a:t>) – str. </a:t>
            </a:r>
            <a:r>
              <a:rPr lang="en-US" sz="900" dirty="0" smtClean="0"/>
              <a:t>17-19</a:t>
            </a:r>
            <a:endParaRPr lang="en-US" dirty="0"/>
          </a:p>
        </p:txBody>
      </p:sp>
      <p:sp>
        <p:nvSpPr>
          <p:cNvPr id="6" name="Title 1"/>
          <p:cNvSpPr>
            <a:spLocks noGrp="1"/>
          </p:cNvSpPr>
          <p:nvPr>
            <p:ph type="title"/>
          </p:nvPr>
        </p:nvSpPr>
        <p:spPr>
          <a:xfrm>
            <a:off x="192505" y="153009"/>
            <a:ext cx="11896826" cy="830402"/>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smtClean="0"/>
              <a:t>zdravstveni</a:t>
            </a:r>
            <a:r>
              <a:rPr lang="hu-HU" sz="2800" b="1" dirty="0" smtClean="0"/>
              <a:t/>
            </a:r>
            <a:br>
              <a:rPr lang="hu-HU" sz="2800" b="1" dirty="0" smtClean="0"/>
            </a:br>
            <a:r>
              <a:rPr lang="en-US" sz="2800" b="1" dirty="0" err="1" smtClean="0"/>
              <a:t>ishodi</a:t>
            </a:r>
            <a:r>
              <a:rPr lang="en-US" sz="2800" b="1" dirty="0" smtClean="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Tree>
    <p:extLst>
      <p:ext uri="{BB962C8B-B14F-4D97-AF65-F5344CB8AC3E}">
        <p14:creationId xmlns:p14="http://schemas.microsoft.com/office/powerpoint/2010/main" val="15167816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9189" t="-275" r="31091" b="66486"/>
          <a:stretch/>
        </p:blipFill>
        <p:spPr>
          <a:xfrm>
            <a:off x="1787243" y="153008"/>
            <a:ext cx="10341736" cy="1664507"/>
          </a:xfrm>
          <a:prstGeom prst="rect">
            <a:avLst/>
          </a:prstGeom>
        </p:spPr>
      </p:pic>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18985" t="33935" r="37011" b="19586"/>
          <a:stretch/>
        </p:blipFill>
        <p:spPr>
          <a:xfrm>
            <a:off x="4852029" y="1734618"/>
            <a:ext cx="7276950" cy="4321325"/>
          </a:xfrm>
          <a:prstGeom prst="rect">
            <a:avLst/>
          </a:prstGeom>
        </p:spPr>
      </p:pic>
      <p:sp>
        <p:nvSpPr>
          <p:cNvPr id="6" name="Title 1"/>
          <p:cNvSpPr>
            <a:spLocks noGrp="1"/>
          </p:cNvSpPr>
          <p:nvPr>
            <p:ph type="title"/>
          </p:nvPr>
        </p:nvSpPr>
        <p:spPr>
          <a:xfrm>
            <a:off x="192505" y="153009"/>
            <a:ext cx="11896826" cy="830402"/>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smtClean="0"/>
              <a:t>zdravstveni</a:t>
            </a:r>
            <a:r>
              <a:rPr lang="hu-HU" sz="2800" b="1" dirty="0" smtClean="0"/>
              <a:t/>
            </a:r>
            <a:br>
              <a:rPr lang="hu-HU" sz="2800" b="1" dirty="0" smtClean="0"/>
            </a:br>
            <a:r>
              <a:rPr lang="en-US" sz="2800" b="1" dirty="0" err="1" smtClean="0"/>
              <a:t>ishodi</a:t>
            </a:r>
            <a:r>
              <a:rPr lang="en-US" sz="2800" b="1" dirty="0" smtClean="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7" name="Rectangle 2"/>
          <p:cNvSpPr/>
          <p:nvPr/>
        </p:nvSpPr>
        <p:spPr>
          <a:xfrm>
            <a:off x="3494383" y="6091217"/>
            <a:ext cx="8697618" cy="230832"/>
          </a:xfrm>
          <a:prstGeom prst="rect">
            <a:avLst/>
          </a:prstGeom>
        </p:spPr>
        <p:txBody>
          <a:bodyPr wrap="square" rtlCol="0">
            <a:spAutoFit/>
          </a:bodyPr>
          <a:lstStyle/>
          <a:p>
            <a:pPr algn="r"/>
            <a:r>
              <a:rPr lang="en-US" sz="900" dirty="0"/>
              <a:t>SZO. </a:t>
            </a:r>
            <a:r>
              <a:rPr lang="en-US" sz="900" dirty="0" err="1"/>
              <a:t>Kontrolne</a:t>
            </a:r>
            <a:r>
              <a:rPr lang="en-US" sz="900" dirty="0"/>
              <a:t> </a:t>
            </a:r>
            <a:r>
              <a:rPr lang="en-US" sz="900" dirty="0" err="1"/>
              <a:t>liste</a:t>
            </a:r>
            <a:r>
              <a:rPr lang="en-US" sz="900" dirty="0"/>
              <a:t> </a:t>
            </a:r>
            <a:r>
              <a:rPr lang="en-US" sz="900" dirty="0" err="1"/>
              <a:t>za</a:t>
            </a:r>
            <a:r>
              <a:rPr lang="en-US" sz="900" dirty="0"/>
              <a:t> </a:t>
            </a:r>
            <a:r>
              <a:rPr lang="en-US" sz="900" dirty="0" err="1"/>
              <a:t>procenu</a:t>
            </a:r>
            <a:r>
              <a:rPr lang="en-US" sz="900" dirty="0"/>
              <a:t> </a:t>
            </a:r>
            <a:r>
              <a:rPr lang="en-US" sz="900" dirty="0" err="1"/>
              <a:t>ranjivosti</a:t>
            </a:r>
            <a:r>
              <a:rPr lang="en-US" sz="900" dirty="0"/>
              <a:t> u </a:t>
            </a:r>
            <a:r>
              <a:rPr lang="en-US" sz="900" dirty="0" err="1"/>
              <a:t>zdravstvenim</a:t>
            </a:r>
            <a:r>
              <a:rPr lang="en-US" sz="900" dirty="0"/>
              <a:t> </a:t>
            </a:r>
            <a:r>
              <a:rPr lang="en-US" sz="900" dirty="0" err="1"/>
              <a:t>ustanovama</a:t>
            </a:r>
            <a:r>
              <a:rPr lang="en-US" sz="900" dirty="0"/>
              <a:t> u </a:t>
            </a:r>
            <a:r>
              <a:rPr lang="en-US" sz="900" dirty="0" err="1"/>
              <a:t>kontekstu</a:t>
            </a:r>
            <a:r>
              <a:rPr lang="en-US" sz="900" dirty="0"/>
              <a:t> </a:t>
            </a:r>
            <a:r>
              <a:rPr lang="en-US" sz="900" dirty="0" err="1"/>
              <a:t>klimatskih</a:t>
            </a:r>
            <a:r>
              <a:rPr lang="en-US" sz="900" dirty="0"/>
              <a:t> </a:t>
            </a:r>
            <a:r>
              <a:rPr lang="en-US" sz="900" dirty="0" err="1"/>
              <a:t>promena</a:t>
            </a:r>
            <a:r>
              <a:rPr lang="en-US" sz="900" dirty="0"/>
              <a:t>, ISBN 978-92-4-002290-4 (</a:t>
            </a:r>
            <a:r>
              <a:rPr lang="en-US" sz="900" dirty="0" err="1"/>
              <a:t>elektronska</a:t>
            </a:r>
            <a:r>
              <a:rPr lang="en-US" sz="900" dirty="0"/>
              <a:t> </a:t>
            </a:r>
            <a:r>
              <a:rPr lang="en-US" sz="900" dirty="0" err="1"/>
              <a:t>verzija</a:t>
            </a:r>
            <a:r>
              <a:rPr lang="en-US" sz="900" dirty="0"/>
              <a:t>) – str. </a:t>
            </a:r>
            <a:r>
              <a:rPr lang="en-US" sz="900" dirty="0" smtClean="0"/>
              <a:t>17-19</a:t>
            </a:r>
            <a:endParaRPr lang="en-US" dirty="0"/>
          </a:p>
        </p:txBody>
      </p:sp>
    </p:spTree>
    <p:extLst>
      <p:ext uri="{BB962C8B-B14F-4D97-AF65-F5344CB8AC3E}">
        <p14:creationId xmlns:p14="http://schemas.microsoft.com/office/powerpoint/2010/main" val="15514986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512" t="17033" r="39087" b="29974"/>
          <a:stretch/>
        </p:blipFill>
        <p:spPr>
          <a:xfrm>
            <a:off x="3364058" y="301818"/>
            <a:ext cx="8590209" cy="5764132"/>
          </a:xfrm>
          <a:prstGeom prst="rect">
            <a:avLst/>
          </a:prstGeom>
        </p:spPr>
      </p:pic>
      <p:sp>
        <p:nvSpPr>
          <p:cNvPr id="5" name="Title 1"/>
          <p:cNvSpPr>
            <a:spLocks noGrp="1"/>
          </p:cNvSpPr>
          <p:nvPr>
            <p:ph type="title"/>
          </p:nvPr>
        </p:nvSpPr>
        <p:spPr>
          <a:xfrm>
            <a:off x="192505" y="153009"/>
            <a:ext cx="11896826" cy="830402"/>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smtClean="0"/>
              <a:t>zdravstveni</a:t>
            </a:r>
            <a:r>
              <a:rPr lang="hu-HU" sz="2800" b="1" dirty="0" smtClean="0"/>
              <a:t/>
            </a:r>
            <a:br>
              <a:rPr lang="hu-HU" sz="2800" b="1" dirty="0" smtClean="0"/>
            </a:br>
            <a:r>
              <a:rPr lang="en-US" sz="2800" b="1" dirty="0" err="1" smtClean="0"/>
              <a:t>ishodi</a:t>
            </a:r>
            <a:r>
              <a:rPr lang="en-US" sz="2800" b="1" dirty="0" smtClean="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7" name="Rectangle 2"/>
          <p:cNvSpPr/>
          <p:nvPr/>
        </p:nvSpPr>
        <p:spPr>
          <a:xfrm>
            <a:off x="3494383" y="6099843"/>
            <a:ext cx="8697618" cy="230832"/>
          </a:xfrm>
          <a:prstGeom prst="rect">
            <a:avLst/>
          </a:prstGeom>
        </p:spPr>
        <p:txBody>
          <a:bodyPr wrap="square" rtlCol="0">
            <a:spAutoFit/>
          </a:bodyPr>
          <a:lstStyle/>
          <a:p>
            <a:pPr algn="r"/>
            <a:r>
              <a:rPr lang="en-US" sz="900" dirty="0"/>
              <a:t>SZO. </a:t>
            </a:r>
            <a:r>
              <a:rPr lang="en-US" sz="900" dirty="0" err="1"/>
              <a:t>Kontrolne</a:t>
            </a:r>
            <a:r>
              <a:rPr lang="en-US" sz="900" dirty="0"/>
              <a:t> </a:t>
            </a:r>
            <a:r>
              <a:rPr lang="en-US" sz="900" dirty="0" err="1"/>
              <a:t>liste</a:t>
            </a:r>
            <a:r>
              <a:rPr lang="en-US" sz="900" dirty="0"/>
              <a:t> </a:t>
            </a:r>
            <a:r>
              <a:rPr lang="en-US" sz="900" dirty="0" err="1"/>
              <a:t>za</a:t>
            </a:r>
            <a:r>
              <a:rPr lang="en-US" sz="900" dirty="0"/>
              <a:t> </a:t>
            </a:r>
            <a:r>
              <a:rPr lang="en-US" sz="900" dirty="0" err="1"/>
              <a:t>procenu</a:t>
            </a:r>
            <a:r>
              <a:rPr lang="en-US" sz="900" dirty="0"/>
              <a:t> </a:t>
            </a:r>
            <a:r>
              <a:rPr lang="en-US" sz="900" dirty="0" err="1"/>
              <a:t>ranjivosti</a:t>
            </a:r>
            <a:r>
              <a:rPr lang="en-US" sz="900" dirty="0"/>
              <a:t> u </a:t>
            </a:r>
            <a:r>
              <a:rPr lang="en-US" sz="900" dirty="0" err="1"/>
              <a:t>zdravstvenim</a:t>
            </a:r>
            <a:r>
              <a:rPr lang="en-US" sz="900" dirty="0"/>
              <a:t> </a:t>
            </a:r>
            <a:r>
              <a:rPr lang="en-US" sz="900" dirty="0" err="1"/>
              <a:t>ustanovama</a:t>
            </a:r>
            <a:r>
              <a:rPr lang="en-US" sz="900" dirty="0"/>
              <a:t> u </a:t>
            </a:r>
            <a:r>
              <a:rPr lang="en-US" sz="900" dirty="0" err="1"/>
              <a:t>kontekstu</a:t>
            </a:r>
            <a:r>
              <a:rPr lang="en-US" sz="900" dirty="0"/>
              <a:t> </a:t>
            </a:r>
            <a:r>
              <a:rPr lang="en-US" sz="900" dirty="0" err="1"/>
              <a:t>klimatskih</a:t>
            </a:r>
            <a:r>
              <a:rPr lang="en-US" sz="900" dirty="0"/>
              <a:t> </a:t>
            </a:r>
            <a:r>
              <a:rPr lang="en-US" sz="900" dirty="0" err="1"/>
              <a:t>promena</a:t>
            </a:r>
            <a:r>
              <a:rPr lang="en-US" sz="900" dirty="0"/>
              <a:t>, ISBN 978-92-4-002290-4 (</a:t>
            </a:r>
            <a:r>
              <a:rPr lang="en-US" sz="900" dirty="0" err="1"/>
              <a:t>elektronska</a:t>
            </a:r>
            <a:r>
              <a:rPr lang="en-US" sz="900" dirty="0"/>
              <a:t> </a:t>
            </a:r>
            <a:r>
              <a:rPr lang="en-US" sz="900" dirty="0" err="1"/>
              <a:t>verzija</a:t>
            </a:r>
            <a:r>
              <a:rPr lang="en-US" sz="900" dirty="0"/>
              <a:t>) – str. </a:t>
            </a:r>
            <a:r>
              <a:rPr lang="en-US" sz="900" dirty="0" smtClean="0"/>
              <a:t>17-19</a:t>
            </a:r>
            <a:endParaRPr lang="en-US" dirty="0"/>
          </a:p>
        </p:txBody>
      </p:sp>
    </p:spTree>
    <p:extLst>
      <p:ext uri="{BB962C8B-B14F-4D97-AF65-F5344CB8AC3E}">
        <p14:creationId xmlns:p14="http://schemas.microsoft.com/office/powerpoint/2010/main" val="19221599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4827" t="35168" r="38155" b="19410"/>
          <a:stretch/>
        </p:blipFill>
        <p:spPr>
          <a:xfrm>
            <a:off x="4106258" y="2096211"/>
            <a:ext cx="7263685" cy="3945327"/>
          </a:xfrm>
          <a:prstGeom prst="rect">
            <a:avLst/>
          </a:prstGeom>
        </p:spPr>
      </p:pic>
      <p:pic>
        <p:nvPicPr>
          <p:cNvPr id="5" name="Picture 4"/>
          <p:cNvPicPr>
            <a:picLocks noChangeAspect="1"/>
          </p:cNvPicPr>
          <p:nvPr/>
        </p:nvPicPr>
        <p:blipFill rotWithShape="1">
          <a:blip r:embed="rId4"/>
          <a:srcRect r="31459" b="66211"/>
          <a:stretch/>
        </p:blipFill>
        <p:spPr>
          <a:xfrm>
            <a:off x="4106258" y="414619"/>
            <a:ext cx="7234559" cy="1681592"/>
          </a:xfrm>
          <a:prstGeom prst="rect">
            <a:avLst/>
          </a:prstGeom>
        </p:spPr>
      </p:pic>
      <p:sp>
        <p:nvSpPr>
          <p:cNvPr id="8" name="Title 1"/>
          <p:cNvSpPr>
            <a:spLocks noGrp="1"/>
          </p:cNvSpPr>
          <p:nvPr>
            <p:ph type="title"/>
          </p:nvPr>
        </p:nvSpPr>
        <p:spPr>
          <a:xfrm>
            <a:off x="192505" y="153009"/>
            <a:ext cx="11896826" cy="830402"/>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smtClean="0"/>
              <a:t>zdravstveni</a:t>
            </a:r>
            <a:r>
              <a:rPr lang="hu-HU" sz="2800" b="1" dirty="0" smtClean="0"/>
              <a:t/>
            </a:r>
            <a:br>
              <a:rPr lang="hu-HU" sz="2800" b="1" dirty="0" smtClean="0"/>
            </a:br>
            <a:r>
              <a:rPr lang="en-US" sz="2800" b="1" dirty="0" err="1" smtClean="0"/>
              <a:t>ishodi</a:t>
            </a:r>
            <a:r>
              <a:rPr lang="en-US" sz="2800" b="1" dirty="0" smtClean="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9" name="Rectangle 2"/>
          <p:cNvSpPr/>
          <p:nvPr/>
        </p:nvSpPr>
        <p:spPr>
          <a:xfrm>
            <a:off x="3494383" y="6091217"/>
            <a:ext cx="8697618" cy="230832"/>
          </a:xfrm>
          <a:prstGeom prst="rect">
            <a:avLst/>
          </a:prstGeom>
        </p:spPr>
        <p:txBody>
          <a:bodyPr wrap="square" rtlCol="0">
            <a:spAutoFit/>
          </a:bodyPr>
          <a:lstStyle/>
          <a:p>
            <a:pPr algn="r"/>
            <a:r>
              <a:rPr lang="en-US" sz="900" dirty="0"/>
              <a:t>SZO. </a:t>
            </a:r>
            <a:r>
              <a:rPr lang="en-US" sz="900" dirty="0" err="1"/>
              <a:t>Kontrolne</a:t>
            </a:r>
            <a:r>
              <a:rPr lang="en-US" sz="900" dirty="0"/>
              <a:t> </a:t>
            </a:r>
            <a:r>
              <a:rPr lang="en-US" sz="900" dirty="0" err="1"/>
              <a:t>liste</a:t>
            </a:r>
            <a:r>
              <a:rPr lang="en-US" sz="900" dirty="0"/>
              <a:t> </a:t>
            </a:r>
            <a:r>
              <a:rPr lang="en-US" sz="900" dirty="0" err="1"/>
              <a:t>za</a:t>
            </a:r>
            <a:r>
              <a:rPr lang="en-US" sz="900" dirty="0"/>
              <a:t> </a:t>
            </a:r>
            <a:r>
              <a:rPr lang="en-US" sz="900" dirty="0" err="1"/>
              <a:t>procenu</a:t>
            </a:r>
            <a:r>
              <a:rPr lang="en-US" sz="900" dirty="0"/>
              <a:t> </a:t>
            </a:r>
            <a:r>
              <a:rPr lang="en-US" sz="900" dirty="0" err="1"/>
              <a:t>ranjivosti</a:t>
            </a:r>
            <a:r>
              <a:rPr lang="en-US" sz="900" dirty="0"/>
              <a:t> u </a:t>
            </a:r>
            <a:r>
              <a:rPr lang="en-US" sz="900" dirty="0" err="1"/>
              <a:t>zdravstvenim</a:t>
            </a:r>
            <a:r>
              <a:rPr lang="en-US" sz="900" dirty="0"/>
              <a:t> </a:t>
            </a:r>
            <a:r>
              <a:rPr lang="en-US" sz="900" dirty="0" err="1"/>
              <a:t>ustanovama</a:t>
            </a:r>
            <a:r>
              <a:rPr lang="en-US" sz="900" dirty="0"/>
              <a:t> u </a:t>
            </a:r>
            <a:r>
              <a:rPr lang="en-US" sz="900" dirty="0" err="1"/>
              <a:t>kontekstu</a:t>
            </a:r>
            <a:r>
              <a:rPr lang="en-US" sz="900" dirty="0"/>
              <a:t> </a:t>
            </a:r>
            <a:r>
              <a:rPr lang="en-US" sz="900" dirty="0" err="1"/>
              <a:t>klimatskih</a:t>
            </a:r>
            <a:r>
              <a:rPr lang="en-US" sz="900" dirty="0"/>
              <a:t> </a:t>
            </a:r>
            <a:r>
              <a:rPr lang="en-US" sz="900" dirty="0" err="1"/>
              <a:t>promena</a:t>
            </a:r>
            <a:r>
              <a:rPr lang="en-US" sz="900" dirty="0"/>
              <a:t>, ISBN 978-92-4-002290-4 (</a:t>
            </a:r>
            <a:r>
              <a:rPr lang="en-US" sz="900" dirty="0" err="1"/>
              <a:t>elektronska</a:t>
            </a:r>
            <a:r>
              <a:rPr lang="en-US" sz="900" dirty="0"/>
              <a:t> </a:t>
            </a:r>
            <a:r>
              <a:rPr lang="en-US" sz="900" dirty="0" err="1"/>
              <a:t>verzija</a:t>
            </a:r>
            <a:r>
              <a:rPr lang="en-US" sz="900" dirty="0"/>
              <a:t>) – str. </a:t>
            </a:r>
            <a:r>
              <a:rPr lang="en-US" sz="900" dirty="0" smtClean="0"/>
              <a:t>17-19</a:t>
            </a:r>
            <a:endParaRPr lang="en-US" dirty="0"/>
          </a:p>
        </p:txBody>
      </p:sp>
    </p:spTree>
    <p:extLst>
      <p:ext uri="{BB962C8B-B14F-4D97-AF65-F5344CB8AC3E}">
        <p14:creationId xmlns:p14="http://schemas.microsoft.com/office/powerpoint/2010/main" val="2883533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B83D5-D361-4F2B-9BB2-B776F7CE1605}"/>
              </a:ext>
            </a:extLst>
          </p:cNvPr>
          <p:cNvSpPr>
            <a:spLocks noGrp="1"/>
          </p:cNvSpPr>
          <p:nvPr>
            <p:ph type="title"/>
          </p:nvPr>
        </p:nvSpPr>
        <p:spPr/>
        <p:txBody>
          <a:bodyPr rtlCol="0">
            <a:normAutofit fontScale="90000"/>
          </a:bodyPr>
          <a:lstStyle/>
          <a:p>
            <a:pPr lvl="0">
              <a:spcBef>
                <a:spcPts val="0"/>
              </a:spcBef>
            </a:pPr>
            <a:r>
              <a:rPr lang="en-US" b="1" dirty="0" err="1">
                <a:solidFill>
                  <a:schemeClr val="dk1"/>
                </a:solidFill>
                <a:ea typeface="Calibri"/>
                <a:cs typeface="Calibri"/>
                <a:sym typeface="Calibri"/>
              </a:rPr>
              <a:t>Ishodi</a:t>
            </a:r>
            <a:r>
              <a:rPr lang="en-US" b="1" dirty="0">
                <a:solidFill>
                  <a:schemeClr val="dk1"/>
                </a:solidFill>
                <a:ea typeface="Calibri"/>
                <a:cs typeface="Calibri"/>
                <a:sym typeface="Calibri"/>
              </a:rPr>
              <a:t> </a:t>
            </a:r>
            <a:r>
              <a:rPr lang="en-US" b="1">
                <a:solidFill>
                  <a:schemeClr val="dk1"/>
                </a:solidFill>
                <a:ea typeface="Calibri"/>
                <a:cs typeface="Calibri"/>
                <a:sym typeface="Calibri"/>
              </a:rPr>
              <a:t>učenja</a:t>
            </a:r>
            <a:endParaRPr lang="en-US" dirty="0">
              <a:solidFill>
                <a:schemeClr val="dk1"/>
              </a:solidFill>
              <a:ea typeface="Calibri"/>
              <a:cs typeface="Calibri"/>
              <a:sym typeface="Calibri"/>
            </a:endParaRPr>
          </a:p>
        </p:txBody>
      </p:sp>
      <p:sp>
        <p:nvSpPr>
          <p:cNvPr id="3" name="Content Placeholder 2">
            <a:extLst>
              <a:ext uri="{FF2B5EF4-FFF2-40B4-BE49-F238E27FC236}">
                <a16:creationId xmlns:a16="http://schemas.microsoft.com/office/drawing/2014/main" id="{286DE49D-0905-4A31-9FBE-0F4D5A3EF822}"/>
              </a:ext>
            </a:extLst>
          </p:cNvPr>
          <p:cNvSpPr>
            <a:spLocks noGrp="1"/>
          </p:cNvSpPr>
          <p:nvPr>
            <p:ph idx="1"/>
          </p:nvPr>
        </p:nvSpPr>
        <p:spPr>
          <a:xfrm>
            <a:off x="439947" y="1526875"/>
            <a:ext cx="11649383" cy="4778797"/>
          </a:xfrm>
        </p:spPr>
        <p:txBody>
          <a:bodyPr rtlCol="0">
            <a:normAutofit/>
          </a:bodyPr>
          <a:lstStyle/>
          <a:p>
            <a:pPr marL="0" indent="0">
              <a:buNone/>
            </a:pPr>
            <a:r>
              <a:rPr lang="en-US" dirty="0"/>
              <a:t>Po </a:t>
            </a:r>
            <a:r>
              <a:rPr lang="en-US" dirty="0" err="1"/>
              <a:t>uspešnom</a:t>
            </a:r>
            <a:r>
              <a:rPr lang="en-US" dirty="0"/>
              <a:t> </a:t>
            </a:r>
            <a:r>
              <a:rPr lang="en-US" dirty="0" err="1"/>
              <a:t>završetku</a:t>
            </a:r>
            <a:r>
              <a:rPr lang="en-US" dirty="0"/>
              <a:t> </a:t>
            </a:r>
            <a:r>
              <a:rPr lang="en-US" dirty="0" err="1"/>
              <a:t>kursa</a:t>
            </a:r>
            <a:r>
              <a:rPr lang="en-US" dirty="0"/>
              <a:t>, </a:t>
            </a:r>
            <a:r>
              <a:rPr lang="en-US" dirty="0" err="1"/>
              <a:t>studenti</a:t>
            </a:r>
            <a:r>
              <a:rPr lang="en-US" dirty="0"/>
              <a:t> </a:t>
            </a:r>
            <a:r>
              <a:rPr lang="en-US" dirty="0" err="1"/>
              <a:t>će</a:t>
            </a:r>
            <a:r>
              <a:rPr lang="en-US" dirty="0"/>
              <a:t> </a:t>
            </a:r>
            <a:r>
              <a:rPr lang="en-US" dirty="0" err="1"/>
              <a:t>biti</a:t>
            </a:r>
            <a:r>
              <a:rPr lang="en-US" dirty="0"/>
              <a:t> u </a:t>
            </a:r>
            <a:r>
              <a:rPr lang="en-US" dirty="0" err="1"/>
              <a:t>stanju</a:t>
            </a:r>
            <a:r>
              <a:rPr lang="en-US" dirty="0"/>
              <a:t> da:</a:t>
            </a:r>
          </a:p>
          <a:p>
            <a:r>
              <a:rPr lang="en-US" dirty="0"/>
              <a:t>se </a:t>
            </a:r>
            <a:r>
              <a:rPr lang="en-US" dirty="0" err="1"/>
              <a:t>upoznaju</a:t>
            </a:r>
            <a:r>
              <a:rPr lang="en-US" dirty="0"/>
              <a:t> </a:t>
            </a:r>
            <a:r>
              <a:rPr lang="en-US" dirty="0" err="1"/>
              <a:t>sa</a:t>
            </a:r>
            <a:r>
              <a:rPr lang="en-US" dirty="0"/>
              <a:t> </a:t>
            </a:r>
            <a:r>
              <a:rPr lang="en-US" dirty="0" err="1"/>
              <a:t>opštim</a:t>
            </a:r>
            <a:r>
              <a:rPr lang="en-US" dirty="0"/>
              <a:t> </a:t>
            </a:r>
            <a:r>
              <a:rPr lang="en-US" dirty="0" err="1"/>
              <a:t>saznanjima</a:t>
            </a:r>
            <a:r>
              <a:rPr lang="en-US" dirty="0"/>
              <a:t> o </a:t>
            </a:r>
            <a:r>
              <a:rPr lang="en-US" dirty="0" err="1"/>
              <a:t>klimatskim</a:t>
            </a:r>
            <a:r>
              <a:rPr lang="en-US" dirty="0"/>
              <a:t> </a:t>
            </a:r>
            <a:r>
              <a:rPr lang="en-US" dirty="0" err="1"/>
              <a:t>promenama</a:t>
            </a:r>
            <a:r>
              <a:rPr lang="en-US" dirty="0"/>
              <a:t> </a:t>
            </a:r>
            <a:r>
              <a:rPr lang="en-US" dirty="0" err="1"/>
              <a:t>i</a:t>
            </a:r>
            <a:r>
              <a:rPr lang="en-US" dirty="0"/>
              <a:t> </a:t>
            </a:r>
            <a:r>
              <a:rPr lang="en-US" dirty="0" err="1"/>
              <a:t>uzrocima</a:t>
            </a:r>
            <a:r>
              <a:rPr lang="en-US" dirty="0"/>
              <a:t> </a:t>
            </a:r>
            <a:r>
              <a:rPr lang="en-US" dirty="0" err="1"/>
              <a:t>globalnog</a:t>
            </a:r>
            <a:r>
              <a:rPr lang="en-US" dirty="0"/>
              <a:t> </a:t>
            </a:r>
            <a:r>
              <a:rPr lang="en-US" dirty="0" err="1"/>
              <a:t>zagrevanja</a:t>
            </a:r>
            <a:r>
              <a:rPr lang="en-US" dirty="0"/>
              <a:t> </a:t>
            </a:r>
          </a:p>
          <a:p>
            <a:r>
              <a:rPr lang="en-US" dirty="0" err="1"/>
              <a:t>analiziraju</a:t>
            </a:r>
            <a:r>
              <a:rPr lang="en-US" dirty="0"/>
              <a:t> </a:t>
            </a:r>
            <a:r>
              <a:rPr lang="en-US" dirty="0" err="1"/>
              <a:t>osetljive</a:t>
            </a:r>
            <a:r>
              <a:rPr lang="en-US" dirty="0"/>
              <a:t> </a:t>
            </a:r>
            <a:r>
              <a:rPr lang="en-US" dirty="0" err="1"/>
              <a:t>grupe</a:t>
            </a:r>
            <a:r>
              <a:rPr lang="en-US" dirty="0"/>
              <a:t> </a:t>
            </a:r>
            <a:r>
              <a:rPr lang="en-US" dirty="0" err="1"/>
              <a:t>stanovništva</a:t>
            </a:r>
            <a:r>
              <a:rPr lang="en-US" dirty="0"/>
              <a:t>, </a:t>
            </a:r>
            <a:r>
              <a:rPr lang="en-US" dirty="0" err="1"/>
              <a:t>najugroženije</a:t>
            </a:r>
            <a:r>
              <a:rPr lang="en-US" dirty="0"/>
              <a:t> </a:t>
            </a:r>
            <a:r>
              <a:rPr lang="en-US" dirty="0" err="1"/>
              <a:t>osobe</a:t>
            </a:r>
            <a:endParaRPr lang="en-US" dirty="0"/>
          </a:p>
          <a:p>
            <a:r>
              <a:rPr lang="en-US" dirty="0" err="1"/>
              <a:t>steknu</a:t>
            </a:r>
            <a:r>
              <a:rPr lang="en-US" dirty="0"/>
              <a:t> </a:t>
            </a:r>
            <a:r>
              <a:rPr lang="en-US" dirty="0" err="1"/>
              <a:t>znanja</a:t>
            </a:r>
            <a:r>
              <a:rPr lang="en-US" dirty="0"/>
              <a:t> o </a:t>
            </a:r>
            <a:r>
              <a:rPr lang="en-US" dirty="0" err="1"/>
              <a:t>direktnim</a:t>
            </a:r>
            <a:r>
              <a:rPr lang="en-US" dirty="0"/>
              <a:t>, </a:t>
            </a:r>
            <a:r>
              <a:rPr lang="en-US" dirty="0" err="1"/>
              <a:t>indirektnim</a:t>
            </a:r>
            <a:r>
              <a:rPr lang="en-US" dirty="0"/>
              <a:t> </a:t>
            </a:r>
            <a:r>
              <a:rPr lang="en-US" dirty="0" err="1"/>
              <a:t>i</a:t>
            </a:r>
            <a:r>
              <a:rPr lang="en-US" dirty="0"/>
              <a:t> </a:t>
            </a:r>
            <a:r>
              <a:rPr lang="sr-Latn-RS" dirty="0"/>
              <a:t>tercijarni</a:t>
            </a:r>
            <a:r>
              <a:rPr lang="en-US" dirty="0"/>
              <a:t> </a:t>
            </a:r>
            <a:r>
              <a:rPr lang="en-US" dirty="0" err="1"/>
              <a:t>uticajima</a:t>
            </a:r>
            <a:r>
              <a:rPr lang="en-US" dirty="0"/>
              <a:t> </a:t>
            </a:r>
            <a:r>
              <a:rPr lang="en-US" dirty="0" err="1"/>
              <a:t>klimatskih</a:t>
            </a:r>
            <a:r>
              <a:rPr lang="en-US" dirty="0"/>
              <a:t> </a:t>
            </a:r>
            <a:r>
              <a:rPr lang="en-US" dirty="0" err="1"/>
              <a:t>promena</a:t>
            </a:r>
            <a:r>
              <a:rPr lang="en-US" dirty="0"/>
              <a:t> </a:t>
            </a:r>
            <a:r>
              <a:rPr lang="en-US" dirty="0" err="1"/>
              <a:t>na</a:t>
            </a:r>
            <a:r>
              <a:rPr lang="en-US" dirty="0"/>
              <a:t> </a:t>
            </a:r>
            <a:r>
              <a:rPr lang="en-US" dirty="0" err="1"/>
              <a:t>zdravlje</a:t>
            </a:r>
            <a:r>
              <a:rPr lang="en-US" dirty="0"/>
              <a:t> </a:t>
            </a:r>
            <a:r>
              <a:rPr lang="en-US" dirty="0" err="1"/>
              <a:t>ljudi</a:t>
            </a:r>
            <a:endParaRPr lang="en-US" dirty="0"/>
          </a:p>
          <a:p>
            <a:r>
              <a:rPr lang="en-US" dirty="0" err="1"/>
              <a:t>proučavaju</a:t>
            </a:r>
            <a:r>
              <a:rPr lang="en-US" dirty="0"/>
              <a:t> </a:t>
            </a:r>
            <a:r>
              <a:rPr lang="en-US" dirty="0" err="1"/>
              <a:t>regionalne</a:t>
            </a:r>
            <a:r>
              <a:rPr lang="en-US" dirty="0"/>
              <a:t> </a:t>
            </a:r>
            <a:r>
              <a:rPr lang="en-US" dirty="0" err="1"/>
              <a:t>uticaje</a:t>
            </a:r>
            <a:r>
              <a:rPr lang="en-US" dirty="0"/>
              <a:t> </a:t>
            </a:r>
            <a:r>
              <a:rPr lang="en-US" dirty="0" err="1"/>
              <a:t>i</a:t>
            </a:r>
            <a:r>
              <a:rPr lang="en-US" dirty="0"/>
              <a:t> </a:t>
            </a:r>
            <a:r>
              <a:rPr lang="en-US" dirty="0" err="1"/>
              <a:t>opasnosti</a:t>
            </a:r>
            <a:r>
              <a:rPr lang="en-US" dirty="0"/>
              <a:t> </a:t>
            </a:r>
            <a:r>
              <a:rPr lang="en-US" dirty="0" err="1"/>
              <a:t>po</a:t>
            </a:r>
            <a:r>
              <a:rPr lang="en-US" dirty="0"/>
              <a:t> </a:t>
            </a:r>
            <a:r>
              <a:rPr lang="en-US" dirty="0" err="1"/>
              <a:t>zdravlje</a:t>
            </a:r>
            <a:r>
              <a:rPr lang="en-US" dirty="0"/>
              <a:t> u </a:t>
            </a:r>
            <a:r>
              <a:rPr lang="en-US" dirty="0" err="1"/>
              <a:t>vezi</a:t>
            </a:r>
            <a:r>
              <a:rPr lang="en-US" dirty="0"/>
              <a:t> </a:t>
            </a:r>
            <a:r>
              <a:rPr lang="en-US" dirty="0" err="1"/>
              <a:t>sa</a:t>
            </a:r>
            <a:r>
              <a:rPr lang="en-US" dirty="0"/>
              <a:t> </a:t>
            </a:r>
            <a:r>
              <a:rPr lang="en-US" dirty="0" err="1"/>
              <a:t>klimom</a:t>
            </a:r>
            <a:endParaRPr lang="en-US" dirty="0"/>
          </a:p>
          <a:p>
            <a:r>
              <a:rPr lang="en-US" dirty="0" err="1"/>
              <a:t>nauče</a:t>
            </a:r>
            <a:r>
              <a:rPr lang="en-US" dirty="0"/>
              <a:t> o </a:t>
            </a:r>
            <a:r>
              <a:rPr lang="en-US" dirty="0" err="1"/>
              <a:t>glavnim</a:t>
            </a:r>
            <a:r>
              <a:rPr lang="en-US" dirty="0"/>
              <a:t> </a:t>
            </a:r>
            <a:r>
              <a:rPr lang="en-US" dirty="0" err="1"/>
              <a:t>zdravstvenim</a:t>
            </a:r>
            <a:r>
              <a:rPr lang="en-US" dirty="0"/>
              <a:t> </a:t>
            </a:r>
            <a:r>
              <a:rPr lang="en-US" dirty="0" err="1"/>
              <a:t>temama</a:t>
            </a:r>
            <a:r>
              <a:rPr lang="en-US" dirty="0"/>
              <a:t> u </a:t>
            </a:r>
            <a:r>
              <a:rPr lang="en-US" dirty="0" err="1"/>
              <a:t>vezi</a:t>
            </a:r>
            <a:r>
              <a:rPr lang="en-US" dirty="0"/>
              <a:t> </a:t>
            </a:r>
            <a:r>
              <a:rPr lang="en-US" dirty="0" err="1"/>
              <a:t>sa</a:t>
            </a:r>
            <a:r>
              <a:rPr lang="en-US" dirty="0"/>
              <a:t> </a:t>
            </a:r>
            <a:r>
              <a:rPr lang="en-US" dirty="0" err="1"/>
              <a:t>klimatskim</a:t>
            </a:r>
            <a:r>
              <a:rPr lang="en-US" dirty="0"/>
              <a:t> </a:t>
            </a:r>
            <a:r>
              <a:rPr lang="en-US" dirty="0" err="1"/>
              <a:t>promenama</a:t>
            </a:r>
            <a:r>
              <a:rPr lang="en-US" dirty="0"/>
              <a:t> </a:t>
            </a:r>
            <a:r>
              <a:rPr lang="en-US" dirty="0" err="1"/>
              <a:t>i</a:t>
            </a:r>
            <a:r>
              <a:rPr lang="en-US" dirty="0"/>
              <a:t> </a:t>
            </a:r>
            <a:r>
              <a:rPr lang="en-US" dirty="0" err="1"/>
              <a:t>na</a:t>
            </a:r>
            <a:r>
              <a:rPr lang="en-US" dirty="0"/>
              <a:t> taj </a:t>
            </a:r>
            <a:r>
              <a:rPr lang="en-US" dirty="0" err="1"/>
              <a:t>način</a:t>
            </a:r>
            <a:r>
              <a:rPr lang="en-US" dirty="0"/>
              <a:t> </a:t>
            </a:r>
            <a:r>
              <a:rPr lang="sr-Latn-RS" dirty="0"/>
              <a:t>dobiju želju </a:t>
            </a:r>
            <a:r>
              <a:rPr lang="en-US" dirty="0"/>
              <a:t>za </a:t>
            </a:r>
            <a:r>
              <a:rPr lang="en-US" dirty="0" err="1"/>
              <a:t>dalje</a:t>
            </a:r>
            <a:r>
              <a:rPr lang="en-US" dirty="0"/>
              <a:t> </a:t>
            </a:r>
            <a:r>
              <a:rPr lang="en-US" dirty="0" err="1"/>
              <a:t>proučavanje</a:t>
            </a:r>
            <a:r>
              <a:rPr lang="en-US" dirty="0"/>
              <a:t> </a:t>
            </a:r>
            <a:r>
              <a:rPr lang="en-US" dirty="0" err="1"/>
              <a:t>zdravstvenih</a:t>
            </a:r>
            <a:r>
              <a:rPr lang="en-US" dirty="0"/>
              <a:t> </a:t>
            </a:r>
            <a:r>
              <a:rPr lang="en-US" dirty="0" err="1"/>
              <a:t>efekata</a:t>
            </a:r>
            <a:r>
              <a:rPr lang="en-US" dirty="0"/>
              <a:t> </a:t>
            </a:r>
            <a:r>
              <a:rPr lang="en-US" dirty="0" err="1"/>
              <a:t>klimatskih</a:t>
            </a:r>
            <a:r>
              <a:rPr lang="en-US" dirty="0"/>
              <a:t> </a:t>
            </a:r>
            <a:r>
              <a:rPr lang="en-US" dirty="0" err="1"/>
              <a:t>promena</a:t>
            </a:r>
            <a:endParaRPr lang="en-US" dirty="0"/>
          </a:p>
        </p:txBody>
      </p:sp>
    </p:spTree>
    <p:extLst>
      <p:ext uri="{BB962C8B-B14F-4D97-AF65-F5344CB8AC3E}">
        <p14:creationId xmlns:p14="http://schemas.microsoft.com/office/powerpoint/2010/main" val="32079770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5026" t="21787" r="38286" b="21171"/>
          <a:stretch/>
        </p:blipFill>
        <p:spPr>
          <a:xfrm>
            <a:off x="4989010" y="1561042"/>
            <a:ext cx="6461060" cy="4438152"/>
          </a:xfrm>
          <a:prstGeom prst="rect">
            <a:avLst/>
          </a:prstGeom>
        </p:spPr>
      </p:pic>
      <p:pic>
        <p:nvPicPr>
          <p:cNvPr id="5" name="Picture 4"/>
          <p:cNvPicPr>
            <a:picLocks noChangeAspect="1"/>
          </p:cNvPicPr>
          <p:nvPr/>
        </p:nvPicPr>
        <p:blipFill rotWithShape="1">
          <a:blip r:embed="rId4"/>
          <a:srcRect l="1" r="31162" b="66211"/>
          <a:stretch/>
        </p:blipFill>
        <p:spPr>
          <a:xfrm>
            <a:off x="4989010" y="12479"/>
            <a:ext cx="6461060" cy="1566322"/>
          </a:xfrm>
          <a:prstGeom prst="rect">
            <a:avLst/>
          </a:prstGeom>
        </p:spPr>
      </p:pic>
      <p:sp>
        <p:nvSpPr>
          <p:cNvPr id="6" name="Title 1"/>
          <p:cNvSpPr>
            <a:spLocks noGrp="1"/>
          </p:cNvSpPr>
          <p:nvPr>
            <p:ph type="title"/>
          </p:nvPr>
        </p:nvSpPr>
        <p:spPr>
          <a:xfrm>
            <a:off x="192505" y="153009"/>
            <a:ext cx="11896826" cy="830402"/>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smtClean="0"/>
              <a:t>zdravstveni</a:t>
            </a:r>
            <a:r>
              <a:rPr lang="hu-HU" sz="2800" b="1" dirty="0" smtClean="0"/>
              <a:t/>
            </a:r>
            <a:br>
              <a:rPr lang="hu-HU" sz="2800" b="1" dirty="0" smtClean="0"/>
            </a:br>
            <a:r>
              <a:rPr lang="en-US" sz="2800" b="1" dirty="0" err="1" smtClean="0"/>
              <a:t>ishodi</a:t>
            </a:r>
            <a:r>
              <a:rPr lang="en-US" sz="2800" b="1" dirty="0" smtClean="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8" name="Rectangle 2"/>
          <p:cNvSpPr/>
          <p:nvPr/>
        </p:nvSpPr>
        <p:spPr>
          <a:xfrm>
            <a:off x="3494383" y="6091217"/>
            <a:ext cx="8697618" cy="230832"/>
          </a:xfrm>
          <a:prstGeom prst="rect">
            <a:avLst/>
          </a:prstGeom>
        </p:spPr>
        <p:txBody>
          <a:bodyPr wrap="square" rtlCol="0">
            <a:spAutoFit/>
          </a:bodyPr>
          <a:lstStyle/>
          <a:p>
            <a:pPr algn="r"/>
            <a:r>
              <a:rPr lang="en-US" sz="900" dirty="0"/>
              <a:t>SZO. </a:t>
            </a:r>
            <a:r>
              <a:rPr lang="en-US" sz="900" dirty="0" err="1"/>
              <a:t>Kontrolne</a:t>
            </a:r>
            <a:r>
              <a:rPr lang="en-US" sz="900" dirty="0"/>
              <a:t> </a:t>
            </a:r>
            <a:r>
              <a:rPr lang="en-US" sz="900" dirty="0" err="1"/>
              <a:t>liste</a:t>
            </a:r>
            <a:r>
              <a:rPr lang="en-US" sz="900" dirty="0"/>
              <a:t> </a:t>
            </a:r>
            <a:r>
              <a:rPr lang="en-US" sz="900" dirty="0" err="1"/>
              <a:t>za</a:t>
            </a:r>
            <a:r>
              <a:rPr lang="en-US" sz="900" dirty="0"/>
              <a:t> </a:t>
            </a:r>
            <a:r>
              <a:rPr lang="en-US" sz="900" dirty="0" err="1"/>
              <a:t>procenu</a:t>
            </a:r>
            <a:r>
              <a:rPr lang="en-US" sz="900" dirty="0"/>
              <a:t> </a:t>
            </a:r>
            <a:r>
              <a:rPr lang="en-US" sz="900" dirty="0" err="1"/>
              <a:t>ranjivosti</a:t>
            </a:r>
            <a:r>
              <a:rPr lang="en-US" sz="900" dirty="0"/>
              <a:t> u </a:t>
            </a:r>
            <a:r>
              <a:rPr lang="en-US" sz="900" dirty="0" err="1"/>
              <a:t>zdravstvenim</a:t>
            </a:r>
            <a:r>
              <a:rPr lang="en-US" sz="900" dirty="0"/>
              <a:t> </a:t>
            </a:r>
            <a:r>
              <a:rPr lang="en-US" sz="900" dirty="0" err="1"/>
              <a:t>ustanovama</a:t>
            </a:r>
            <a:r>
              <a:rPr lang="en-US" sz="900" dirty="0"/>
              <a:t> u </a:t>
            </a:r>
            <a:r>
              <a:rPr lang="en-US" sz="900" dirty="0" err="1"/>
              <a:t>kontekstu</a:t>
            </a:r>
            <a:r>
              <a:rPr lang="en-US" sz="900" dirty="0"/>
              <a:t> </a:t>
            </a:r>
            <a:r>
              <a:rPr lang="en-US" sz="900" dirty="0" err="1"/>
              <a:t>klimatskih</a:t>
            </a:r>
            <a:r>
              <a:rPr lang="en-US" sz="900" dirty="0"/>
              <a:t> </a:t>
            </a:r>
            <a:r>
              <a:rPr lang="en-US" sz="900" dirty="0" err="1"/>
              <a:t>promena</a:t>
            </a:r>
            <a:r>
              <a:rPr lang="en-US" sz="900" dirty="0"/>
              <a:t>, ISBN 978-92-4-002290-4 (</a:t>
            </a:r>
            <a:r>
              <a:rPr lang="en-US" sz="900" dirty="0" err="1"/>
              <a:t>elektronska</a:t>
            </a:r>
            <a:r>
              <a:rPr lang="en-US" sz="900" dirty="0"/>
              <a:t> </a:t>
            </a:r>
            <a:r>
              <a:rPr lang="en-US" sz="900" dirty="0" err="1"/>
              <a:t>verzija</a:t>
            </a:r>
            <a:r>
              <a:rPr lang="en-US" sz="900" dirty="0"/>
              <a:t>) – str. </a:t>
            </a:r>
            <a:r>
              <a:rPr lang="en-US" sz="900" dirty="0" smtClean="0"/>
              <a:t>17-19</a:t>
            </a:r>
            <a:endParaRPr lang="en-US" dirty="0"/>
          </a:p>
        </p:txBody>
      </p:sp>
    </p:spTree>
    <p:extLst>
      <p:ext uri="{BB962C8B-B14F-4D97-AF65-F5344CB8AC3E}">
        <p14:creationId xmlns:p14="http://schemas.microsoft.com/office/powerpoint/2010/main" val="8798904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1460" t="19146" r="39934" b="17649"/>
          <a:stretch/>
        </p:blipFill>
        <p:spPr>
          <a:xfrm>
            <a:off x="5200338" y="198888"/>
            <a:ext cx="6386513" cy="5878411"/>
          </a:xfrm>
          <a:prstGeom prst="rect">
            <a:avLst/>
          </a:prstGeom>
        </p:spPr>
      </p:pic>
      <p:sp>
        <p:nvSpPr>
          <p:cNvPr id="5" name="Title 1"/>
          <p:cNvSpPr>
            <a:spLocks noGrp="1"/>
          </p:cNvSpPr>
          <p:nvPr>
            <p:ph type="title"/>
          </p:nvPr>
        </p:nvSpPr>
        <p:spPr>
          <a:xfrm>
            <a:off x="192505" y="153009"/>
            <a:ext cx="11896826" cy="830402"/>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smtClean="0"/>
              <a:t>zdravstveni</a:t>
            </a:r>
            <a:r>
              <a:rPr lang="hu-HU" sz="2800" b="1" dirty="0" smtClean="0"/>
              <a:t/>
            </a:r>
            <a:br>
              <a:rPr lang="hu-HU" sz="2800" b="1" dirty="0" smtClean="0"/>
            </a:br>
            <a:r>
              <a:rPr lang="en-US" sz="2800" b="1" dirty="0" err="1" smtClean="0"/>
              <a:t>ishodi</a:t>
            </a:r>
            <a:r>
              <a:rPr lang="en-US" sz="2800" b="1" dirty="0" smtClean="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7" name="Rectangle 2"/>
          <p:cNvSpPr/>
          <p:nvPr/>
        </p:nvSpPr>
        <p:spPr>
          <a:xfrm>
            <a:off x="3494383" y="6091217"/>
            <a:ext cx="8697618" cy="230832"/>
          </a:xfrm>
          <a:prstGeom prst="rect">
            <a:avLst/>
          </a:prstGeom>
        </p:spPr>
        <p:txBody>
          <a:bodyPr wrap="square" rtlCol="0">
            <a:spAutoFit/>
          </a:bodyPr>
          <a:lstStyle/>
          <a:p>
            <a:pPr algn="r"/>
            <a:r>
              <a:rPr lang="en-US" sz="900" dirty="0"/>
              <a:t>SZO. </a:t>
            </a:r>
            <a:r>
              <a:rPr lang="en-US" sz="900" dirty="0" err="1"/>
              <a:t>Kontrolne</a:t>
            </a:r>
            <a:r>
              <a:rPr lang="en-US" sz="900" dirty="0"/>
              <a:t> </a:t>
            </a:r>
            <a:r>
              <a:rPr lang="en-US" sz="900" dirty="0" err="1"/>
              <a:t>liste</a:t>
            </a:r>
            <a:r>
              <a:rPr lang="en-US" sz="900" dirty="0"/>
              <a:t> </a:t>
            </a:r>
            <a:r>
              <a:rPr lang="en-US" sz="900" dirty="0" err="1"/>
              <a:t>za</a:t>
            </a:r>
            <a:r>
              <a:rPr lang="en-US" sz="900" dirty="0"/>
              <a:t> </a:t>
            </a:r>
            <a:r>
              <a:rPr lang="en-US" sz="900" dirty="0" err="1"/>
              <a:t>procenu</a:t>
            </a:r>
            <a:r>
              <a:rPr lang="en-US" sz="900" dirty="0"/>
              <a:t> </a:t>
            </a:r>
            <a:r>
              <a:rPr lang="en-US" sz="900" dirty="0" err="1"/>
              <a:t>ranjivosti</a:t>
            </a:r>
            <a:r>
              <a:rPr lang="en-US" sz="900" dirty="0"/>
              <a:t> u </a:t>
            </a:r>
            <a:r>
              <a:rPr lang="en-US" sz="900" dirty="0" err="1"/>
              <a:t>zdravstvenim</a:t>
            </a:r>
            <a:r>
              <a:rPr lang="en-US" sz="900" dirty="0"/>
              <a:t> </a:t>
            </a:r>
            <a:r>
              <a:rPr lang="en-US" sz="900" dirty="0" err="1"/>
              <a:t>ustanovama</a:t>
            </a:r>
            <a:r>
              <a:rPr lang="en-US" sz="900" dirty="0"/>
              <a:t> u </a:t>
            </a:r>
            <a:r>
              <a:rPr lang="en-US" sz="900" dirty="0" err="1"/>
              <a:t>kontekstu</a:t>
            </a:r>
            <a:r>
              <a:rPr lang="en-US" sz="900" dirty="0"/>
              <a:t> </a:t>
            </a:r>
            <a:r>
              <a:rPr lang="en-US" sz="900" dirty="0" err="1"/>
              <a:t>klimatskih</a:t>
            </a:r>
            <a:r>
              <a:rPr lang="en-US" sz="900" dirty="0"/>
              <a:t> </a:t>
            </a:r>
            <a:r>
              <a:rPr lang="en-US" sz="900" dirty="0" err="1"/>
              <a:t>promena</a:t>
            </a:r>
            <a:r>
              <a:rPr lang="en-US" sz="900" dirty="0"/>
              <a:t>, ISBN 978-92-4-002290-4 (</a:t>
            </a:r>
            <a:r>
              <a:rPr lang="en-US" sz="900" dirty="0" err="1"/>
              <a:t>elektronska</a:t>
            </a:r>
            <a:r>
              <a:rPr lang="en-US" sz="900" dirty="0"/>
              <a:t> </a:t>
            </a:r>
            <a:r>
              <a:rPr lang="en-US" sz="900" dirty="0" err="1"/>
              <a:t>verzija</a:t>
            </a:r>
            <a:r>
              <a:rPr lang="en-US" sz="900" dirty="0"/>
              <a:t>) – str. </a:t>
            </a:r>
            <a:r>
              <a:rPr lang="en-US" sz="900" dirty="0" smtClean="0"/>
              <a:t>17-19</a:t>
            </a:r>
            <a:endParaRPr lang="en-US" dirty="0"/>
          </a:p>
        </p:txBody>
      </p:sp>
    </p:spTree>
    <p:extLst>
      <p:ext uri="{BB962C8B-B14F-4D97-AF65-F5344CB8AC3E}">
        <p14:creationId xmlns:p14="http://schemas.microsoft.com/office/powerpoint/2010/main" val="39931429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4528" t="30766" r="39609" b="23812"/>
          <a:stretch/>
        </p:blipFill>
        <p:spPr>
          <a:xfrm>
            <a:off x="5627479" y="1573015"/>
            <a:ext cx="6192975" cy="4409956"/>
          </a:xfrm>
          <a:prstGeom prst="rect">
            <a:avLst/>
          </a:prstGeom>
        </p:spPr>
      </p:pic>
      <p:pic>
        <p:nvPicPr>
          <p:cNvPr id="5" name="Picture 4"/>
          <p:cNvPicPr>
            <a:picLocks noChangeAspect="1"/>
          </p:cNvPicPr>
          <p:nvPr/>
        </p:nvPicPr>
        <p:blipFill rotWithShape="1">
          <a:blip r:embed="rId4"/>
          <a:srcRect l="1" r="31032" b="66211"/>
          <a:stretch/>
        </p:blipFill>
        <p:spPr>
          <a:xfrm>
            <a:off x="5618147" y="184396"/>
            <a:ext cx="6202307" cy="1500757"/>
          </a:xfrm>
          <a:prstGeom prst="rect">
            <a:avLst/>
          </a:prstGeom>
        </p:spPr>
      </p:pic>
      <p:sp>
        <p:nvSpPr>
          <p:cNvPr id="6" name="Title 1"/>
          <p:cNvSpPr>
            <a:spLocks noGrp="1"/>
          </p:cNvSpPr>
          <p:nvPr>
            <p:ph type="title"/>
          </p:nvPr>
        </p:nvSpPr>
        <p:spPr>
          <a:xfrm>
            <a:off x="192505" y="153009"/>
            <a:ext cx="11896826" cy="830402"/>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smtClean="0"/>
              <a:t>zdravstveni</a:t>
            </a:r>
            <a:r>
              <a:rPr lang="hu-HU" sz="2800" b="1" dirty="0" smtClean="0"/>
              <a:t/>
            </a:r>
            <a:br>
              <a:rPr lang="hu-HU" sz="2800" b="1" dirty="0" smtClean="0"/>
            </a:br>
            <a:r>
              <a:rPr lang="en-US" sz="2800" b="1" dirty="0" err="1" smtClean="0"/>
              <a:t>ishodi</a:t>
            </a:r>
            <a:r>
              <a:rPr lang="en-US" sz="2800" b="1" dirty="0" smtClean="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8" name="Rectangle 2"/>
          <p:cNvSpPr/>
          <p:nvPr/>
        </p:nvSpPr>
        <p:spPr>
          <a:xfrm>
            <a:off x="3494383" y="6091217"/>
            <a:ext cx="8697618" cy="230832"/>
          </a:xfrm>
          <a:prstGeom prst="rect">
            <a:avLst/>
          </a:prstGeom>
        </p:spPr>
        <p:txBody>
          <a:bodyPr wrap="square" rtlCol="0">
            <a:spAutoFit/>
          </a:bodyPr>
          <a:lstStyle/>
          <a:p>
            <a:pPr algn="r"/>
            <a:r>
              <a:rPr lang="en-US" sz="900" dirty="0"/>
              <a:t>SZO. </a:t>
            </a:r>
            <a:r>
              <a:rPr lang="en-US" sz="900" dirty="0" err="1"/>
              <a:t>Kontrolne</a:t>
            </a:r>
            <a:r>
              <a:rPr lang="en-US" sz="900" dirty="0"/>
              <a:t> </a:t>
            </a:r>
            <a:r>
              <a:rPr lang="en-US" sz="900" dirty="0" err="1"/>
              <a:t>liste</a:t>
            </a:r>
            <a:r>
              <a:rPr lang="en-US" sz="900" dirty="0"/>
              <a:t> </a:t>
            </a:r>
            <a:r>
              <a:rPr lang="en-US" sz="900" dirty="0" err="1"/>
              <a:t>za</a:t>
            </a:r>
            <a:r>
              <a:rPr lang="en-US" sz="900" dirty="0"/>
              <a:t> </a:t>
            </a:r>
            <a:r>
              <a:rPr lang="en-US" sz="900" dirty="0" err="1"/>
              <a:t>procenu</a:t>
            </a:r>
            <a:r>
              <a:rPr lang="en-US" sz="900" dirty="0"/>
              <a:t> </a:t>
            </a:r>
            <a:r>
              <a:rPr lang="en-US" sz="900" dirty="0" err="1"/>
              <a:t>ranjivosti</a:t>
            </a:r>
            <a:r>
              <a:rPr lang="en-US" sz="900" dirty="0"/>
              <a:t> u </a:t>
            </a:r>
            <a:r>
              <a:rPr lang="en-US" sz="900" dirty="0" err="1"/>
              <a:t>zdravstvenim</a:t>
            </a:r>
            <a:r>
              <a:rPr lang="en-US" sz="900" dirty="0"/>
              <a:t> </a:t>
            </a:r>
            <a:r>
              <a:rPr lang="en-US" sz="900" dirty="0" err="1"/>
              <a:t>ustanovama</a:t>
            </a:r>
            <a:r>
              <a:rPr lang="en-US" sz="900" dirty="0"/>
              <a:t> u </a:t>
            </a:r>
            <a:r>
              <a:rPr lang="en-US" sz="900" dirty="0" err="1"/>
              <a:t>kontekstu</a:t>
            </a:r>
            <a:r>
              <a:rPr lang="en-US" sz="900" dirty="0"/>
              <a:t> </a:t>
            </a:r>
            <a:r>
              <a:rPr lang="en-US" sz="900" dirty="0" err="1"/>
              <a:t>klimatskih</a:t>
            </a:r>
            <a:r>
              <a:rPr lang="en-US" sz="900" dirty="0"/>
              <a:t> </a:t>
            </a:r>
            <a:r>
              <a:rPr lang="en-US" sz="900" dirty="0" err="1"/>
              <a:t>promena</a:t>
            </a:r>
            <a:r>
              <a:rPr lang="en-US" sz="900" dirty="0"/>
              <a:t>, ISBN 978-92-4-002290-4 (</a:t>
            </a:r>
            <a:r>
              <a:rPr lang="en-US" sz="900" dirty="0" err="1"/>
              <a:t>elektronska</a:t>
            </a:r>
            <a:r>
              <a:rPr lang="en-US" sz="900" dirty="0"/>
              <a:t> </a:t>
            </a:r>
            <a:r>
              <a:rPr lang="en-US" sz="900" dirty="0" err="1"/>
              <a:t>verzija</a:t>
            </a:r>
            <a:r>
              <a:rPr lang="en-US" sz="900" dirty="0"/>
              <a:t>) – str. </a:t>
            </a:r>
            <a:r>
              <a:rPr lang="en-US" sz="900" dirty="0" smtClean="0"/>
              <a:t>17-19</a:t>
            </a:r>
            <a:endParaRPr lang="en-US" dirty="0"/>
          </a:p>
        </p:txBody>
      </p:sp>
    </p:spTree>
    <p:extLst>
      <p:ext uri="{BB962C8B-B14F-4D97-AF65-F5344CB8AC3E}">
        <p14:creationId xmlns:p14="http://schemas.microsoft.com/office/powerpoint/2010/main" val="23729063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rtlCol="0">
            <a:normAutofit fontScale="90000"/>
          </a:bodyPr>
          <a:lstStyle/>
          <a:p>
            <a:r>
              <a:rPr lang="en-US" b="1" dirty="0" err="1"/>
              <a:t>Ključne</a:t>
            </a:r>
            <a:r>
              <a:rPr lang="en-US" b="1" dirty="0"/>
              <a:t> </a:t>
            </a:r>
            <a:r>
              <a:rPr lang="en-US" b="1" dirty="0" err="1"/>
              <a:t>poruke</a:t>
            </a:r>
            <a:r>
              <a:rPr lang="en-US" b="1" dirty="0"/>
              <a:t> </a:t>
            </a:r>
            <a:endParaRPr lang="sr" b="1" dirty="0"/>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741872" y="1483743"/>
            <a:ext cx="10981426" cy="4821929"/>
          </a:xfrm>
        </p:spPr>
        <p:txBody>
          <a:bodyPr rtlCol="0">
            <a:normAutofit/>
          </a:bodyPr>
          <a:lstStyle/>
          <a:p>
            <a:pPr algn="just"/>
            <a:r>
              <a:rPr lang="en-US" dirty="0"/>
              <a:t>Da </a:t>
            </a:r>
            <a:r>
              <a:rPr lang="en-US" dirty="0" err="1"/>
              <a:t>budemo</a:t>
            </a:r>
            <a:r>
              <a:rPr lang="en-US" dirty="0"/>
              <a:t> </a:t>
            </a:r>
            <a:r>
              <a:rPr lang="en-US" dirty="0" err="1"/>
              <a:t>svesni</a:t>
            </a:r>
            <a:r>
              <a:rPr lang="en-US" dirty="0"/>
              <a:t> da </a:t>
            </a:r>
            <a:r>
              <a:rPr lang="en-US" dirty="0" err="1"/>
              <a:t>su</a:t>
            </a:r>
            <a:r>
              <a:rPr lang="en-US" dirty="0"/>
              <a:t> </a:t>
            </a:r>
            <a:r>
              <a:rPr lang="en-US" dirty="0" err="1"/>
              <a:t>klimatske</a:t>
            </a:r>
            <a:r>
              <a:rPr lang="en-US" dirty="0"/>
              <a:t> </a:t>
            </a:r>
            <a:r>
              <a:rPr lang="en-US" dirty="0" err="1"/>
              <a:t>promene</a:t>
            </a:r>
            <a:r>
              <a:rPr lang="en-US" dirty="0"/>
              <a:t> </a:t>
            </a:r>
            <a:r>
              <a:rPr lang="en-US" dirty="0" err="1"/>
              <a:t>sada</a:t>
            </a:r>
            <a:r>
              <a:rPr lang="en-US" dirty="0"/>
              <a:t> </a:t>
            </a:r>
            <a:r>
              <a:rPr lang="en-US" dirty="0" err="1"/>
              <a:t>veliki</a:t>
            </a:r>
            <a:r>
              <a:rPr lang="en-US" dirty="0"/>
              <a:t> </a:t>
            </a:r>
            <a:r>
              <a:rPr lang="en-US" dirty="0" err="1"/>
              <a:t>zdravstveni</a:t>
            </a:r>
            <a:r>
              <a:rPr lang="en-US" dirty="0"/>
              <a:t> </a:t>
            </a:r>
            <a:r>
              <a:rPr lang="en-US" dirty="0" err="1"/>
              <a:t>rizik</a:t>
            </a:r>
            <a:r>
              <a:rPr lang="en-US" dirty="0"/>
              <a:t> </a:t>
            </a:r>
            <a:r>
              <a:rPr lang="en-US" dirty="0" err="1"/>
              <a:t>i</a:t>
            </a:r>
            <a:r>
              <a:rPr lang="en-US" dirty="0"/>
              <a:t> </a:t>
            </a:r>
            <a:r>
              <a:rPr lang="en-US" dirty="0" err="1"/>
              <a:t>uzročnik</a:t>
            </a:r>
            <a:r>
              <a:rPr lang="en-US" dirty="0"/>
              <a:t> </a:t>
            </a:r>
            <a:r>
              <a:rPr lang="en-US" dirty="0" err="1"/>
              <a:t>sve</a:t>
            </a:r>
            <a:r>
              <a:rPr lang="en-US" dirty="0"/>
              <a:t> </a:t>
            </a:r>
            <a:r>
              <a:rPr lang="en-US" dirty="0" err="1"/>
              <a:t>više</a:t>
            </a:r>
            <a:r>
              <a:rPr lang="en-US" dirty="0"/>
              <a:t> </a:t>
            </a:r>
            <a:r>
              <a:rPr lang="en-US" dirty="0" err="1"/>
              <a:t>smrtnih</a:t>
            </a:r>
            <a:r>
              <a:rPr lang="en-US" dirty="0"/>
              <a:t> </a:t>
            </a:r>
            <a:r>
              <a:rPr lang="en-US" dirty="0" err="1"/>
              <a:t>slučajeva</a:t>
            </a:r>
            <a:endParaRPr lang="en-US" dirty="0"/>
          </a:p>
          <a:p>
            <a:pPr algn="just"/>
            <a:r>
              <a:rPr lang="en-US" dirty="0"/>
              <a:t>Da </a:t>
            </a:r>
            <a:r>
              <a:rPr lang="en-US" dirty="0" err="1"/>
              <a:t>posvetimo</a:t>
            </a:r>
            <a:r>
              <a:rPr lang="en-US" dirty="0"/>
              <a:t> </a:t>
            </a:r>
            <a:r>
              <a:rPr lang="en-US" dirty="0" err="1"/>
              <a:t>više</a:t>
            </a:r>
            <a:r>
              <a:rPr lang="en-US" dirty="0"/>
              <a:t> </a:t>
            </a:r>
            <a:r>
              <a:rPr lang="en-US" dirty="0" err="1"/>
              <a:t>pažnje</a:t>
            </a:r>
            <a:r>
              <a:rPr lang="en-US" dirty="0"/>
              <a:t> </a:t>
            </a:r>
            <a:r>
              <a:rPr lang="en-US" dirty="0" err="1"/>
              <a:t>najugroženijim</a:t>
            </a:r>
            <a:r>
              <a:rPr lang="en-US" dirty="0"/>
              <a:t> </a:t>
            </a:r>
            <a:r>
              <a:rPr lang="en-US" dirty="0" err="1"/>
              <a:t>grupama</a:t>
            </a:r>
            <a:r>
              <a:rPr lang="en-US" dirty="0"/>
              <a:t> </a:t>
            </a:r>
            <a:r>
              <a:rPr lang="en-US" dirty="0" err="1"/>
              <a:t>i</a:t>
            </a:r>
            <a:r>
              <a:rPr lang="en-US" dirty="0"/>
              <a:t> </a:t>
            </a:r>
            <a:r>
              <a:rPr lang="en-US" dirty="0" err="1"/>
              <a:t>efektima</a:t>
            </a:r>
            <a:r>
              <a:rPr lang="en-US" dirty="0"/>
              <a:t> u </a:t>
            </a:r>
            <a:r>
              <a:rPr lang="en-US" dirty="0" err="1"/>
              <a:t>sopstvenom</a:t>
            </a:r>
            <a:r>
              <a:rPr lang="en-US" dirty="0"/>
              <a:t> </a:t>
            </a:r>
            <a:r>
              <a:rPr lang="en-US" dirty="0" err="1"/>
              <a:t>okruženju</a:t>
            </a:r>
            <a:endParaRPr lang="en-US" dirty="0"/>
          </a:p>
          <a:p>
            <a:pPr algn="just"/>
            <a:r>
              <a:rPr lang="en-US" dirty="0"/>
              <a:t>Da </a:t>
            </a:r>
            <a:r>
              <a:rPr lang="en-US" dirty="0" err="1"/>
              <a:t>budemo</a:t>
            </a:r>
            <a:r>
              <a:rPr lang="en-US" dirty="0"/>
              <a:t> </a:t>
            </a:r>
            <a:r>
              <a:rPr lang="en-US" dirty="0" err="1"/>
              <a:t>svesni</a:t>
            </a:r>
            <a:r>
              <a:rPr lang="en-US" dirty="0"/>
              <a:t> da </a:t>
            </a:r>
            <a:r>
              <a:rPr lang="en-US" dirty="0" err="1"/>
              <a:t>smo</a:t>
            </a:r>
            <a:r>
              <a:rPr lang="en-US" dirty="0"/>
              <a:t> </a:t>
            </a:r>
            <a:r>
              <a:rPr lang="en-US" dirty="0" err="1"/>
              <a:t>usred</a:t>
            </a:r>
            <a:r>
              <a:rPr lang="en-US" dirty="0"/>
              <a:t> </a:t>
            </a:r>
            <a:r>
              <a:rPr lang="en-US" dirty="0" err="1"/>
              <a:t>klimatske</a:t>
            </a:r>
            <a:r>
              <a:rPr lang="en-US" dirty="0"/>
              <a:t> </a:t>
            </a:r>
            <a:r>
              <a:rPr lang="en-US" dirty="0" err="1"/>
              <a:t>krize</a:t>
            </a:r>
            <a:r>
              <a:rPr lang="en-US" dirty="0"/>
              <a:t> </a:t>
            </a:r>
            <a:r>
              <a:rPr lang="en-US" dirty="0" err="1"/>
              <a:t>i</a:t>
            </a:r>
            <a:r>
              <a:rPr lang="en-US" dirty="0"/>
              <a:t> da je </a:t>
            </a:r>
            <a:r>
              <a:rPr lang="en-US" dirty="0" err="1"/>
              <a:t>odgovornost</a:t>
            </a:r>
            <a:r>
              <a:rPr lang="en-US" dirty="0"/>
              <a:t> </a:t>
            </a:r>
            <a:r>
              <a:rPr lang="en-US" dirty="0" err="1"/>
              <a:t>zajednička</a:t>
            </a:r>
            <a:r>
              <a:rPr lang="en-US" dirty="0"/>
              <a:t>, a </a:t>
            </a:r>
            <a:r>
              <a:rPr lang="en-US" dirty="0" err="1"/>
              <a:t>izbegavanje</a:t>
            </a:r>
            <a:r>
              <a:rPr lang="en-US" dirty="0"/>
              <a:t> </a:t>
            </a:r>
            <a:r>
              <a:rPr lang="en-US" dirty="0" err="1"/>
              <a:t>neželjenih</a:t>
            </a:r>
            <a:r>
              <a:rPr lang="en-US" dirty="0"/>
              <a:t> </a:t>
            </a:r>
            <a:r>
              <a:rPr lang="en-US" dirty="0" err="1"/>
              <a:t>efekata</a:t>
            </a:r>
            <a:r>
              <a:rPr lang="en-US" dirty="0"/>
              <a:t> </a:t>
            </a:r>
            <a:r>
              <a:rPr lang="en-US" dirty="0" err="1"/>
              <a:t>globalnog</a:t>
            </a:r>
            <a:r>
              <a:rPr lang="en-US" dirty="0"/>
              <a:t> </a:t>
            </a:r>
            <a:r>
              <a:rPr lang="en-US" dirty="0" err="1"/>
              <a:t>zagrevanja</a:t>
            </a:r>
            <a:r>
              <a:rPr lang="en-US" dirty="0"/>
              <a:t> je </a:t>
            </a:r>
            <a:r>
              <a:rPr lang="en-US" dirty="0" err="1"/>
              <a:t>izazov</a:t>
            </a:r>
            <a:r>
              <a:rPr lang="en-US" dirty="0"/>
              <a:t> </a:t>
            </a:r>
            <a:r>
              <a:rPr lang="en-US" dirty="0" err="1"/>
              <a:t>današnjice</a:t>
            </a:r>
            <a:r>
              <a:rPr lang="en-US" dirty="0"/>
              <a:t> </a:t>
            </a:r>
            <a:r>
              <a:rPr lang="sr-Latn-RS" dirty="0"/>
              <a:t>koji treba da nas motiviše da</a:t>
            </a:r>
            <a:r>
              <a:rPr lang="en-US" dirty="0"/>
              <a:t> </a:t>
            </a:r>
            <a:r>
              <a:rPr lang="sr-Latn-RS" dirty="0"/>
              <a:t>uvedemo</a:t>
            </a:r>
            <a:r>
              <a:rPr lang="en-US" dirty="0"/>
              <a:t> </a:t>
            </a:r>
            <a:r>
              <a:rPr lang="en-US" dirty="0" err="1"/>
              <a:t>razumne</a:t>
            </a:r>
            <a:r>
              <a:rPr lang="en-US" dirty="0"/>
              <a:t> </a:t>
            </a:r>
            <a:r>
              <a:rPr lang="en-US" dirty="0" err="1"/>
              <a:t>promene</a:t>
            </a:r>
            <a:r>
              <a:rPr lang="en-US" dirty="0"/>
              <a:t> u </a:t>
            </a:r>
            <a:r>
              <a:rPr lang="en-US" dirty="0" err="1"/>
              <a:t>sopstveni</a:t>
            </a:r>
            <a:r>
              <a:rPr lang="en-US" dirty="0"/>
              <a:t> </a:t>
            </a:r>
            <a:r>
              <a:rPr lang="en-US" dirty="0" err="1"/>
              <a:t>način</a:t>
            </a:r>
            <a:r>
              <a:rPr lang="en-US" dirty="0"/>
              <a:t> </a:t>
            </a:r>
            <a:r>
              <a:rPr lang="en-US" dirty="0" err="1"/>
              <a:t>života</a:t>
            </a:r>
            <a:r>
              <a:rPr lang="en-US" dirty="0"/>
              <a:t>.</a:t>
            </a:r>
          </a:p>
          <a:p>
            <a:pPr algn="just"/>
            <a:r>
              <a:rPr lang="en-US" dirty="0" err="1"/>
              <a:t>Ovi</a:t>
            </a:r>
            <a:r>
              <a:rPr lang="en-US" dirty="0"/>
              <a:t> </a:t>
            </a:r>
            <a:r>
              <a:rPr lang="en-US" dirty="0" err="1"/>
              <a:t>kursevi</a:t>
            </a:r>
            <a:r>
              <a:rPr lang="en-US" dirty="0"/>
              <a:t> </a:t>
            </a:r>
            <a:r>
              <a:rPr lang="en-US" dirty="0" err="1"/>
              <a:t>mogu</a:t>
            </a:r>
            <a:r>
              <a:rPr lang="en-US" dirty="0"/>
              <a:t> </a:t>
            </a:r>
            <a:r>
              <a:rPr lang="en-US" dirty="0" err="1"/>
              <a:t>pružiti</a:t>
            </a:r>
            <a:r>
              <a:rPr lang="en-US" dirty="0"/>
              <a:t> </a:t>
            </a:r>
            <a:r>
              <a:rPr lang="en-US" dirty="0" err="1"/>
              <a:t>savremena</a:t>
            </a:r>
            <a:r>
              <a:rPr lang="en-US" dirty="0"/>
              <a:t> </a:t>
            </a:r>
            <a:r>
              <a:rPr lang="en-US" dirty="0" err="1"/>
              <a:t>znanja</a:t>
            </a:r>
            <a:r>
              <a:rPr lang="en-US" dirty="0"/>
              <a:t> o </a:t>
            </a:r>
            <a:r>
              <a:rPr lang="en-US" dirty="0" err="1"/>
              <a:t>efektima</a:t>
            </a:r>
            <a:r>
              <a:rPr lang="en-US" dirty="0"/>
              <a:t> </a:t>
            </a:r>
            <a:r>
              <a:rPr lang="en-US" dirty="0" err="1"/>
              <a:t>klimatskih</a:t>
            </a:r>
            <a:r>
              <a:rPr lang="en-US" dirty="0"/>
              <a:t> </a:t>
            </a:r>
            <a:r>
              <a:rPr lang="en-US" dirty="0" err="1"/>
              <a:t>promena</a:t>
            </a:r>
            <a:r>
              <a:rPr lang="en-US" dirty="0"/>
              <a:t> </a:t>
            </a:r>
            <a:r>
              <a:rPr lang="en-US" dirty="0" err="1"/>
              <a:t>na</a:t>
            </a:r>
            <a:r>
              <a:rPr lang="en-US" dirty="0"/>
              <a:t> </a:t>
            </a:r>
            <a:r>
              <a:rPr lang="en-US" dirty="0" err="1"/>
              <a:t>zdravlje</a:t>
            </a:r>
            <a:r>
              <a:rPr lang="en-US" dirty="0"/>
              <a:t> </a:t>
            </a:r>
            <a:r>
              <a:rPr lang="en-US" dirty="0" err="1"/>
              <a:t>ljudi</a:t>
            </a:r>
            <a:r>
              <a:rPr lang="en-US" dirty="0"/>
              <a:t> </a:t>
            </a:r>
            <a:r>
              <a:rPr lang="en-US" dirty="0" err="1"/>
              <a:t>i</a:t>
            </a:r>
            <a:r>
              <a:rPr lang="en-US" dirty="0"/>
              <a:t> </a:t>
            </a:r>
            <a:r>
              <a:rPr lang="en-US" dirty="0" err="1"/>
              <a:t>mogu</a:t>
            </a:r>
            <a:r>
              <a:rPr lang="en-US" dirty="0"/>
              <a:t> </a:t>
            </a:r>
            <a:r>
              <a:rPr lang="en-US" dirty="0" err="1"/>
              <a:t>pomoći</a:t>
            </a:r>
            <a:r>
              <a:rPr lang="en-US" dirty="0"/>
              <a:t> u </a:t>
            </a:r>
            <a:r>
              <a:rPr lang="en-US" dirty="0" err="1"/>
              <a:t>suočavanju</a:t>
            </a:r>
            <a:r>
              <a:rPr lang="en-US" dirty="0"/>
              <a:t> </a:t>
            </a:r>
            <a:r>
              <a:rPr lang="en-US" dirty="0" err="1"/>
              <a:t>sa</a:t>
            </a:r>
            <a:r>
              <a:rPr lang="en-US" dirty="0"/>
              <a:t> </a:t>
            </a:r>
            <a:r>
              <a:rPr lang="en-US" dirty="0" err="1"/>
              <a:t>novim</a:t>
            </a:r>
            <a:r>
              <a:rPr lang="en-US" dirty="0"/>
              <a:t> </a:t>
            </a:r>
            <a:r>
              <a:rPr lang="en-US" dirty="0" err="1"/>
              <a:t>izazovima</a:t>
            </a:r>
            <a:r>
              <a:rPr lang="en-US" dirty="0"/>
              <a:t> </a:t>
            </a:r>
            <a:r>
              <a:rPr lang="en-US" dirty="0" err="1"/>
              <a:t>izazvanim</a:t>
            </a:r>
            <a:r>
              <a:rPr lang="en-US" dirty="0"/>
              <a:t> </a:t>
            </a:r>
            <a:r>
              <a:rPr lang="en-US" dirty="0" err="1"/>
              <a:t>klimatskim</a:t>
            </a:r>
            <a:r>
              <a:rPr lang="en-US" dirty="0"/>
              <a:t> </a:t>
            </a:r>
            <a:r>
              <a:rPr lang="en-US" dirty="0" err="1"/>
              <a:t>promenama</a:t>
            </a:r>
            <a:r>
              <a:rPr lang="en-US" dirty="0"/>
              <a:t>.</a:t>
            </a:r>
          </a:p>
          <a:p>
            <a:pPr rtl="0"/>
            <a:endParaRPr lang="hu-HU" dirty="0"/>
          </a:p>
          <a:p>
            <a:pPr rtl="0"/>
            <a:endParaRPr lang="en-US" dirty="0"/>
          </a:p>
        </p:txBody>
      </p:sp>
    </p:spTree>
    <p:extLst>
      <p:ext uri="{BB962C8B-B14F-4D97-AF65-F5344CB8AC3E}">
        <p14:creationId xmlns:p14="http://schemas.microsoft.com/office/powerpoint/2010/main" val="21801202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rtlCol="0">
            <a:normAutofit fontScale="90000"/>
          </a:bodyPr>
          <a:lstStyle/>
          <a:p>
            <a:r>
              <a:rPr lang="en-US" b="1" dirty="0" err="1"/>
              <a:t>Testirajte</a:t>
            </a:r>
            <a:r>
              <a:rPr lang="en-US" b="1" dirty="0"/>
              <a:t> </a:t>
            </a:r>
            <a:r>
              <a:rPr lang="en-US" b="1" dirty="0" err="1"/>
              <a:t>svoje</a:t>
            </a:r>
            <a:r>
              <a:rPr lang="en-US" b="1" dirty="0"/>
              <a:t> </a:t>
            </a:r>
            <a:r>
              <a:rPr lang="en-US" b="1" dirty="0" err="1"/>
              <a:t>znanje</a:t>
            </a:r>
            <a:endParaRPr lang="en-US" b="1" dirty="0"/>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759125" y="876901"/>
            <a:ext cx="10610490" cy="5370897"/>
          </a:xfrm>
        </p:spPr>
        <p:txBody>
          <a:bodyPr rtlCol="0">
            <a:normAutofit/>
          </a:bodyPr>
          <a:lstStyle/>
          <a:p>
            <a:r>
              <a:rPr lang="en-US" dirty="0" err="1"/>
              <a:t>Šta</a:t>
            </a:r>
            <a:r>
              <a:rPr lang="en-US" dirty="0"/>
              <a:t> </a:t>
            </a:r>
            <a:r>
              <a:rPr lang="en-US" dirty="0" err="1"/>
              <a:t>treba</a:t>
            </a:r>
            <a:r>
              <a:rPr lang="en-US" dirty="0"/>
              <a:t> da </a:t>
            </a:r>
            <a:r>
              <a:rPr lang="en-US" dirty="0" err="1"/>
              <a:t>uradimo</a:t>
            </a:r>
            <a:r>
              <a:rPr lang="en-US" dirty="0"/>
              <a:t> da </a:t>
            </a:r>
            <a:r>
              <a:rPr lang="en-US" dirty="0" err="1"/>
              <a:t>smanjimo</a:t>
            </a:r>
            <a:r>
              <a:rPr lang="en-US" dirty="0"/>
              <a:t> </a:t>
            </a:r>
            <a:r>
              <a:rPr lang="en-US" dirty="0" err="1"/>
              <a:t>emisiju</a:t>
            </a:r>
            <a:r>
              <a:rPr lang="en-US" dirty="0"/>
              <a:t> </a:t>
            </a:r>
            <a:r>
              <a:rPr lang="en-US" dirty="0" err="1"/>
              <a:t>gasova</a:t>
            </a:r>
            <a:r>
              <a:rPr lang="en-US" dirty="0"/>
              <a:t> </a:t>
            </a:r>
            <a:r>
              <a:rPr lang="en-US" dirty="0" err="1"/>
              <a:t>sa</a:t>
            </a:r>
            <a:r>
              <a:rPr lang="en-US" dirty="0"/>
              <a:t> </a:t>
            </a:r>
            <a:r>
              <a:rPr lang="en-US" dirty="0" err="1"/>
              <a:t>efektom</a:t>
            </a:r>
            <a:r>
              <a:rPr lang="en-US" dirty="0"/>
              <a:t> </a:t>
            </a:r>
            <a:r>
              <a:rPr lang="en-US" dirty="0" err="1"/>
              <a:t>staklene</a:t>
            </a:r>
            <a:r>
              <a:rPr lang="en-US" dirty="0"/>
              <a:t> </a:t>
            </a:r>
            <a:r>
              <a:rPr lang="en-US" dirty="0" err="1"/>
              <a:t>bašte</a:t>
            </a:r>
            <a:r>
              <a:rPr lang="en-US" dirty="0"/>
              <a:t>?</a:t>
            </a:r>
          </a:p>
          <a:p>
            <a:r>
              <a:rPr lang="en-US" dirty="0"/>
              <a:t>Molimo vas da </a:t>
            </a:r>
            <a:r>
              <a:rPr lang="en-US" dirty="0" err="1"/>
              <a:t>nabrojite</a:t>
            </a:r>
            <a:r>
              <a:rPr lang="en-US" dirty="0"/>
              <a:t> </a:t>
            </a:r>
            <a:r>
              <a:rPr lang="en-US" dirty="0" err="1"/>
              <a:t>ugrožen</a:t>
            </a:r>
            <a:r>
              <a:rPr lang="sr-Latn-RS" dirty="0"/>
              <a:t>e</a:t>
            </a:r>
            <a:r>
              <a:rPr lang="en-US" dirty="0"/>
              <a:t> </a:t>
            </a:r>
            <a:r>
              <a:rPr lang="en-US" dirty="0" err="1"/>
              <a:t>populacij</a:t>
            </a:r>
            <a:r>
              <a:rPr lang="sr-Latn-RS" dirty="0"/>
              <a:t>e i</a:t>
            </a:r>
            <a:r>
              <a:rPr lang="en-US" dirty="0"/>
              <a:t> </a:t>
            </a:r>
            <a:r>
              <a:rPr lang="en-US" dirty="0" err="1"/>
              <a:t>najosetljivije</a:t>
            </a:r>
            <a:r>
              <a:rPr lang="en-US" dirty="0"/>
              <a:t> </a:t>
            </a:r>
            <a:r>
              <a:rPr lang="en-US" dirty="0" err="1"/>
              <a:t>grupe</a:t>
            </a:r>
            <a:r>
              <a:rPr lang="en-US" dirty="0"/>
              <a:t>!</a:t>
            </a:r>
          </a:p>
          <a:p>
            <a:r>
              <a:rPr lang="en-US" dirty="0" err="1"/>
              <a:t>Navedite</a:t>
            </a:r>
            <a:r>
              <a:rPr lang="en-US" dirty="0"/>
              <a:t> </a:t>
            </a:r>
            <a:r>
              <a:rPr lang="en-US" dirty="0" err="1"/>
              <a:t>primere</a:t>
            </a:r>
            <a:r>
              <a:rPr lang="en-US" dirty="0"/>
              <a:t> </a:t>
            </a:r>
            <a:r>
              <a:rPr lang="en-US" dirty="0" err="1"/>
              <a:t>za</a:t>
            </a:r>
            <a:r>
              <a:rPr lang="en-US" dirty="0"/>
              <a:t> </a:t>
            </a:r>
            <a:r>
              <a:rPr lang="en-US" dirty="0" err="1"/>
              <a:t>direktne</a:t>
            </a:r>
            <a:r>
              <a:rPr lang="en-US" dirty="0"/>
              <a:t> </a:t>
            </a:r>
            <a:r>
              <a:rPr lang="en-US" dirty="0" err="1"/>
              <a:t>uticaje</a:t>
            </a:r>
            <a:r>
              <a:rPr lang="en-US" dirty="0"/>
              <a:t> </a:t>
            </a:r>
            <a:r>
              <a:rPr lang="en-US" dirty="0" err="1"/>
              <a:t>klimatskih</a:t>
            </a:r>
            <a:r>
              <a:rPr lang="en-US" dirty="0"/>
              <a:t> </a:t>
            </a:r>
            <a:r>
              <a:rPr lang="en-US" dirty="0" err="1"/>
              <a:t>promena</a:t>
            </a:r>
            <a:r>
              <a:rPr lang="en-US" dirty="0"/>
              <a:t> </a:t>
            </a:r>
            <a:r>
              <a:rPr lang="en-US" dirty="0" err="1"/>
              <a:t>na</a:t>
            </a:r>
            <a:r>
              <a:rPr lang="en-US" dirty="0"/>
              <a:t> </a:t>
            </a:r>
            <a:r>
              <a:rPr lang="en-US" dirty="0" err="1"/>
              <a:t>zdravlje</a:t>
            </a:r>
            <a:r>
              <a:rPr lang="en-US" dirty="0"/>
              <a:t> </a:t>
            </a:r>
            <a:r>
              <a:rPr lang="en-US" dirty="0" err="1"/>
              <a:t>ljudi</a:t>
            </a:r>
            <a:r>
              <a:rPr lang="en-US" dirty="0"/>
              <a:t>!</a:t>
            </a:r>
          </a:p>
          <a:p>
            <a:r>
              <a:rPr lang="en-US" dirty="0" err="1"/>
              <a:t>Navedite</a:t>
            </a:r>
            <a:r>
              <a:rPr lang="en-US" dirty="0"/>
              <a:t> </a:t>
            </a:r>
            <a:r>
              <a:rPr lang="en-US" dirty="0" err="1"/>
              <a:t>primere</a:t>
            </a:r>
            <a:r>
              <a:rPr lang="en-US" dirty="0"/>
              <a:t> </a:t>
            </a:r>
            <a:r>
              <a:rPr lang="en-US" dirty="0" err="1"/>
              <a:t>indirektnih</a:t>
            </a:r>
            <a:r>
              <a:rPr lang="en-US" dirty="0"/>
              <a:t> </a:t>
            </a:r>
            <a:r>
              <a:rPr lang="en-US" dirty="0" err="1"/>
              <a:t>uticaja</a:t>
            </a:r>
            <a:r>
              <a:rPr lang="en-US" dirty="0"/>
              <a:t> </a:t>
            </a:r>
            <a:r>
              <a:rPr lang="en-US" dirty="0" err="1"/>
              <a:t>klimatskih</a:t>
            </a:r>
            <a:r>
              <a:rPr lang="en-US" dirty="0"/>
              <a:t> </a:t>
            </a:r>
            <a:r>
              <a:rPr lang="en-US" dirty="0" err="1"/>
              <a:t>promena</a:t>
            </a:r>
            <a:r>
              <a:rPr lang="en-US" dirty="0"/>
              <a:t> </a:t>
            </a:r>
            <a:r>
              <a:rPr lang="en-US" dirty="0" err="1"/>
              <a:t>na</a:t>
            </a:r>
            <a:r>
              <a:rPr lang="en-US" dirty="0"/>
              <a:t> </a:t>
            </a:r>
            <a:r>
              <a:rPr lang="en-US" dirty="0" err="1"/>
              <a:t>zdravlje</a:t>
            </a:r>
            <a:r>
              <a:rPr lang="en-US" dirty="0"/>
              <a:t> </a:t>
            </a:r>
            <a:r>
              <a:rPr lang="en-US" dirty="0" err="1"/>
              <a:t>ljudi</a:t>
            </a:r>
            <a:r>
              <a:rPr lang="en-US" dirty="0"/>
              <a:t>!</a:t>
            </a:r>
          </a:p>
          <a:p>
            <a:r>
              <a:rPr lang="en-US" dirty="0" err="1"/>
              <a:t>Kakav</a:t>
            </a:r>
            <a:r>
              <a:rPr lang="en-US" dirty="0"/>
              <a:t> je </a:t>
            </a:r>
            <a:r>
              <a:rPr lang="en-US" dirty="0" err="1"/>
              <a:t>uticaj</a:t>
            </a:r>
            <a:r>
              <a:rPr lang="en-US" dirty="0"/>
              <a:t> </a:t>
            </a:r>
            <a:r>
              <a:rPr lang="en-US" dirty="0" err="1"/>
              <a:t>globalnog</a:t>
            </a:r>
            <a:r>
              <a:rPr lang="en-US" dirty="0"/>
              <a:t> </a:t>
            </a:r>
            <a:r>
              <a:rPr lang="en-US" dirty="0" err="1"/>
              <a:t>zagrevanja</a:t>
            </a:r>
            <a:r>
              <a:rPr lang="en-US" dirty="0"/>
              <a:t> </a:t>
            </a:r>
            <a:r>
              <a:rPr lang="en-US" dirty="0" err="1"/>
              <a:t>na</a:t>
            </a:r>
            <a:r>
              <a:rPr lang="en-US" dirty="0"/>
              <a:t> </a:t>
            </a:r>
            <a:r>
              <a:rPr lang="en-US" dirty="0" err="1"/>
              <a:t>migracije</a:t>
            </a:r>
            <a:r>
              <a:rPr lang="en-US" dirty="0"/>
              <a:t>?</a:t>
            </a:r>
          </a:p>
          <a:p>
            <a:r>
              <a:rPr lang="en-US" dirty="0"/>
              <a:t>Koji </a:t>
            </a:r>
            <a:r>
              <a:rPr lang="en-US" dirty="0" err="1"/>
              <a:t>kontinent</a:t>
            </a:r>
            <a:r>
              <a:rPr lang="en-US" dirty="0"/>
              <a:t> je </a:t>
            </a:r>
            <a:r>
              <a:rPr lang="en-US" dirty="0" err="1"/>
              <a:t>najviše</a:t>
            </a:r>
            <a:r>
              <a:rPr lang="en-US" dirty="0"/>
              <a:t> </a:t>
            </a:r>
            <a:r>
              <a:rPr lang="en-US" dirty="0" err="1"/>
              <a:t>pogođen</a:t>
            </a:r>
            <a:r>
              <a:rPr lang="en-US" dirty="0"/>
              <a:t> </a:t>
            </a:r>
            <a:r>
              <a:rPr lang="en-US" dirty="0" err="1"/>
              <a:t>klimatskim</a:t>
            </a:r>
            <a:r>
              <a:rPr lang="en-US" dirty="0"/>
              <a:t> </a:t>
            </a:r>
            <a:r>
              <a:rPr lang="en-US" dirty="0" err="1"/>
              <a:t>promenama</a:t>
            </a:r>
            <a:r>
              <a:rPr lang="en-US" dirty="0"/>
              <a:t>?</a:t>
            </a:r>
          </a:p>
          <a:p>
            <a:r>
              <a:rPr lang="en-US" dirty="0"/>
              <a:t>Koji </a:t>
            </a:r>
            <a:r>
              <a:rPr lang="en-US" dirty="0" err="1"/>
              <a:t>su</a:t>
            </a:r>
            <a:r>
              <a:rPr lang="en-US" dirty="0"/>
              <a:t> </a:t>
            </a:r>
            <a:r>
              <a:rPr lang="en-US" dirty="0" err="1"/>
              <a:t>tipovi</a:t>
            </a:r>
            <a:r>
              <a:rPr lang="en-US" dirty="0"/>
              <a:t> </a:t>
            </a:r>
            <a:r>
              <a:rPr lang="en-US" dirty="0" err="1"/>
              <a:t>bioloških</a:t>
            </a:r>
            <a:r>
              <a:rPr lang="en-US" dirty="0"/>
              <a:t> </a:t>
            </a:r>
            <a:r>
              <a:rPr lang="en-US" dirty="0" err="1"/>
              <a:t>opasnosti</a:t>
            </a:r>
            <a:r>
              <a:rPr lang="en-US" dirty="0"/>
              <a:t> </a:t>
            </a:r>
            <a:r>
              <a:rPr lang="sr-Latn-RS" dirty="0"/>
              <a:t>povezani </a:t>
            </a:r>
            <a:r>
              <a:rPr lang="en-US" dirty="0" err="1"/>
              <a:t>sa</a:t>
            </a:r>
            <a:r>
              <a:rPr lang="en-US" dirty="0"/>
              <a:t> </a:t>
            </a:r>
            <a:r>
              <a:rPr lang="en-US" dirty="0" err="1"/>
              <a:t>klimom</a:t>
            </a:r>
            <a:r>
              <a:rPr lang="en-US" dirty="0"/>
              <a:t> </a:t>
            </a:r>
            <a:r>
              <a:rPr lang="sr-Latn-RS" dirty="0"/>
              <a:t>i značajno utiču na</a:t>
            </a:r>
            <a:r>
              <a:rPr lang="en-US" dirty="0"/>
              <a:t> </a:t>
            </a:r>
            <a:r>
              <a:rPr lang="en-US" dirty="0" err="1"/>
              <a:t>zdravstvene</a:t>
            </a:r>
            <a:r>
              <a:rPr lang="en-US" dirty="0"/>
              <a:t> </a:t>
            </a:r>
            <a:r>
              <a:rPr lang="en-US" dirty="0" err="1"/>
              <a:t>ustanove</a:t>
            </a:r>
            <a:r>
              <a:rPr lang="en-US" dirty="0"/>
              <a:t> </a:t>
            </a:r>
            <a:r>
              <a:rPr lang="en-US" dirty="0" err="1"/>
              <a:t>i</a:t>
            </a:r>
            <a:r>
              <a:rPr lang="en-US" dirty="0"/>
              <a:t> </a:t>
            </a:r>
            <a:r>
              <a:rPr lang="en-US" dirty="0" err="1"/>
              <a:t>opšte</a:t>
            </a:r>
            <a:r>
              <a:rPr lang="en-US" dirty="0"/>
              <a:t> </a:t>
            </a:r>
            <a:r>
              <a:rPr lang="en-US" dirty="0" err="1"/>
              <a:t>zdravlje</a:t>
            </a:r>
            <a:r>
              <a:rPr lang="en-US" dirty="0"/>
              <a:t>?</a:t>
            </a:r>
          </a:p>
          <a:p>
            <a:r>
              <a:rPr lang="en-US" dirty="0"/>
              <a:t>Koji </a:t>
            </a:r>
            <a:r>
              <a:rPr lang="en-US" dirty="0" err="1"/>
              <a:t>su</a:t>
            </a:r>
            <a:r>
              <a:rPr lang="en-US" dirty="0"/>
              <a:t> </a:t>
            </a:r>
            <a:r>
              <a:rPr lang="en-US" dirty="0" err="1"/>
              <a:t>najvažniji</a:t>
            </a:r>
            <a:r>
              <a:rPr lang="en-US" dirty="0"/>
              <a:t> </a:t>
            </a:r>
            <a:r>
              <a:rPr lang="en-US" dirty="0" err="1"/>
              <a:t>zdravstveni</a:t>
            </a:r>
            <a:r>
              <a:rPr lang="en-US" dirty="0"/>
              <a:t> </a:t>
            </a:r>
            <a:r>
              <a:rPr lang="en-US" dirty="0" err="1"/>
              <a:t>ishodi</a:t>
            </a:r>
            <a:r>
              <a:rPr lang="en-US" dirty="0"/>
              <a:t> </a:t>
            </a:r>
            <a:r>
              <a:rPr lang="en-US" dirty="0" err="1"/>
              <a:t>osetljivi</a:t>
            </a:r>
            <a:r>
              <a:rPr lang="en-US" dirty="0"/>
              <a:t> </a:t>
            </a:r>
            <a:r>
              <a:rPr lang="en-US" dirty="0" err="1"/>
              <a:t>na</a:t>
            </a:r>
            <a:r>
              <a:rPr lang="en-US" dirty="0"/>
              <a:t> </a:t>
            </a:r>
            <a:r>
              <a:rPr lang="en-US" dirty="0" err="1"/>
              <a:t>klimu</a:t>
            </a:r>
            <a:r>
              <a:rPr lang="en-US" dirty="0"/>
              <a:t>?</a:t>
            </a:r>
          </a:p>
          <a:p>
            <a:pPr algn="just" rtl="0"/>
            <a:endParaRPr lang="en-US" dirty="0"/>
          </a:p>
        </p:txBody>
      </p:sp>
    </p:spTree>
    <p:extLst>
      <p:ext uri="{BB962C8B-B14F-4D97-AF65-F5344CB8AC3E}">
        <p14:creationId xmlns:p14="http://schemas.microsoft.com/office/powerpoint/2010/main" val="33067741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r>
              <a:rPr lang="hu-HU" b="1" dirty="0" err="1"/>
              <a:t>Preporučeno</a:t>
            </a:r>
            <a:r>
              <a:rPr lang="hu-HU" b="1" dirty="0"/>
              <a:t> </a:t>
            </a:r>
            <a:r>
              <a:rPr lang="hu-HU" b="1" dirty="0" err="1"/>
              <a:t>čitanje</a:t>
            </a:r>
            <a:endParaRPr lang="en-US" b="1" dirty="0"/>
          </a:p>
        </p:txBody>
      </p:sp>
      <p:sp>
        <p:nvSpPr>
          <p:cNvPr id="4" name="Content Placeholder 4"/>
          <p:cNvSpPr txBox="1">
            <a:spLocks noGrp="1"/>
          </p:cNvSpPr>
          <p:nvPr>
            <p:ph idx="1"/>
          </p:nvPr>
        </p:nvSpPr>
        <p:spPr>
          <a:xfrm>
            <a:off x="569343" y="1682151"/>
            <a:ext cx="11519987" cy="46235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2000" dirty="0" err="1">
                <a:solidFill>
                  <a:schemeClr val="tx1"/>
                </a:solidFill>
              </a:rPr>
              <a:t>Kontrolne</a:t>
            </a:r>
            <a:r>
              <a:rPr lang="en-US" sz="2000" dirty="0">
                <a:solidFill>
                  <a:schemeClr val="tx1"/>
                </a:solidFill>
              </a:rPr>
              <a:t> </a:t>
            </a:r>
            <a:r>
              <a:rPr lang="en-US" sz="2000" dirty="0" err="1">
                <a:solidFill>
                  <a:schemeClr val="tx1"/>
                </a:solidFill>
              </a:rPr>
              <a:t>liste</a:t>
            </a:r>
            <a:r>
              <a:rPr lang="en-US" sz="2000" dirty="0">
                <a:solidFill>
                  <a:schemeClr val="tx1"/>
                </a:solidFill>
              </a:rPr>
              <a:t> </a:t>
            </a:r>
            <a:r>
              <a:rPr lang="en-US" sz="2000" dirty="0" err="1">
                <a:solidFill>
                  <a:schemeClr val="tx1"/>
                </a:solidFill>
              </a:rPr>
              <a:t>za</a:t>
            </a:r>
            <a:r>
              <a:rPr lang="en-US" sz="2000" dirty="0">
                <a:solidFill>
                  <a:schemeClr val="tx1"/>
                </a:solidFill>
              </a:rPr>
              <a:t> </a:t>
            </a:r>
            <a:r>
              <a:rPr lang="en-US" sz="2000" dirty="0" err="1">
                <a:solidFill>
                  <a:schemeClr val="tx1"/>
                </a:solidFill>
              </a:rPr>
              <a:t>procenu</a:t>
            </a:r>
            <a:r>
              <a:rPr lang="en-US" sz="2000" dirty="0">
                <a:solidFill>
                  <a:schemeClr val="tx1"/>
                </a:solidFill>
              </a:rPr>
              <a:t> </a:t>
            </a:r>
            <a:r>
              <a:rPr lang="en-US" sz="2000" dirty="0" err="1">
                <a:solidFill>
                  <a:schemeClr val="tx1"/>
                </a:solidFill>
              </a:rPr>
              <a:t>ranjivosti</a:t>
            </a:r>
            <a:r>
              <a:rPr lang="en-US" sz="2000" dirty="0">
                <a:solidFill>
                  <a:schemeClr val="tx1"/>
                </a:solidFill>
              </a:rPr>
              <a:t> u </a:t>
            </a:r>
            <a:r>
              <a:rPr lang="en-US" sz="2000" dirty="0" err="1">
                <a:solidFill>
                  <a:schemeClr val="tx1"/>
                </a:solidFill>
              </a:rPr>
              <a:t>zdravstvenim</a:t>
            </a:r>
            <a:r>
              <a:rPr lang="en-US" sz="2000" dirty="0">
                <a:solidFill>
                  <a:schemeClr val="tx1"/>
                </a:solidFill>
              </a:rPr>
              <a:t> </a:t>
            </a:r>
            <a:r>
              <a:rPr lang="en-US" sz="2000" dirty="0" err="1">
                <a:solidFill>
                  <a:schemeClr val="tx1"/>
                </a:solidFill>
              </a:rPr>
              <a:t>ustanovama</a:t>
            </a:r>
            <a:r>
              <a:rPr lang="en-US" sz="2000" dirty="0">
                <a:solidFill>
                  <a:schemeClr val="tx1"/>
                </a:solidFill>
              </a:rPr>
              <a:t> u </a:t>
            </a:r>
            <a:r>
              <a:rPr lang="en-US" sz="2000" dirty="0" err="1">
                <a:solidFill>
                  <a:schemeClr val="tx1"/>
                </a:solidFill>
              </a:rPr>
              <a:t>kontekstu</a:t>
            </a:r>
            <a:r>
              <a:rPr lang="en-US" sz="2000" dirty="0">
                <a:solidFill>
                  <a:schemeClr val="tx1"/>
                </a:solidFill>
              </a:rPr>
              <a:t> </a:t>
            </a:r>
            <a:r>
              <a:rPr lang="en-US" sz="2000" dirty="0" err="1">
                <a:solidFill>
                  <a:schemeClr val="tx1"/>
                </a:solidFill>
              </a:rPr>
              <a:t>klimatskih</a:t>
            </a:r>
            <a:r>
              <a:rPr lang="en-US" sz="2000" dirty="0">
                <a:solidFill>
                  <a:schemeClr val="tx1"/>
                </a:solidFill>
              </a:rPr>
              <a:t> </a:t>
            </a:r>
            <a:r>
              <a:rPr lang="en-US" sz="2000" dirty="0" err="1">
                <a:solidFill>
                  <a:schemeClr val="tx1"/>
                </a:solidFill>
              </a:rPr>
              <a:t>promena</a:t>
            </a:r>
            <a:r>
              <a:rPr lang="en-US" sz="2000" dirty="0">
                <a:solidFill>
                  <a:schemeClr val="tx1"/>
                </a:solidFill>
              </a:rPr>
              <a:t>. </a:t>
            </a:r>
            <a:r>
              <a:rPr lang="en-US" sz="2000" dirty="0" err="1">
                <a:solidFill>
                  <a:schemeClr val="tx1"/>
                </a:solidFill>
              </a:rPr>
              <a:t>Ženeva</a:t>
            </a:r>
            <a:r>
              <a:rPr lang="en-US" sz="2000" dirty="0">
                <a:solidFill>
                  <a:schemeClr val="tx1"/>
                </a:solidFill>
              </a:rPr>
              <a:t>: </a:t>
            </a:r>
            <a:r>
              <a:rPr lang="en-US" sz="2000" dirty="0" err="1">
                <a:solidFill>
                  <a:schemeClr val="tx1"/>
                </a:solidFill>
              </a:rPr>
              <a:t>Svetska</a:t>
            </a:r>
            <a:r>
              <a:rPr lang="en-US" sz="2000" dirty="0">
                <a:solidFill>
                  <a:schemeClr val="tx1"/>
                </a:solidFill>
              </a:rPr>
              <a:t> </a:t>
            </a:r>
            <a:r>
              <a:rPr lang="en-US" sz="2000" dirty="0" err="1">
                <a:solidFill>
                  <a:schemeClr val="tx1"/>
                </a:solidFill>
              </a:rPr>
              <a:t>zdravstvena</a:t>
            </a:r>
            <a:r>
              <a:rPr lang="en-US" sz="2000" dirty="0">
                <a:solidFill>
                  <a:schemeClr val="tx1"/>
                </a:solidFill>
              </a:rPr>
              <a:t> </a:t>
            </a:r>
            <a:r>
              <a:rPr lang="en-US" sz="2000" dirty="0" err="1">
                <a:solidFill>
                  <a:schemeClr val="tx1"/>
                </a:solidFill>
              </a:rPr>
              <a:t>organizacija</a:t>
            </a:r>
            <a:r>
              <a:rPr lang="en-US" sz="2000" dirty="0">
                <a:solidFill>
                  <a:schemeClr val="tx1"/>
                </a:solidFill>
              </a:rPr>
              <a:t>, 2021, ISBN 978-92-4-002290-4 </a:t>
            </a:r>
          </a:p>
          <a:p>
            <a:pPr algn="just"/>
            <a:r>
              <a:rPr lang="en-US" sz="2000" dirty="0" err="1">
                <a:solidFill>
                  <a:schemeClr val="tx1"/>
                </a:solidFill>
              </a:rPr>
              <a:t>Smernice</a:t>
            </a:r>
            <a:r>
              <a:rPr lang="en-US" sz="2000" dirty="0">
                <a:solidFill>
                  <a:schemeClr val="tx1"/>
                </a:solidFill>
              </a:rPr>
              <a:t> SZO </a:t>
            </a:r>
            <a:r>
              <a:rPr lang="en-US" sz="2000" dirty="0" err="1">
                <a:solidFill>
                  <a:schemeClr val="tx1"/>
                </a:solidFill>
              </a:rPr>
              <a:t>za</a:t>
            </a:r>
            <a:r>
              <a:rPr lang="en-US" sz="2000" dirty="0">
                <a:solidFill>
                  <a:schemeClr val="tx1"/>
                </a:solidFill>
              </a:rPr>
              <a:t> </a:t>
            </a:r>
            <a:r>
              <a:rPr lang="en-US" sz="2000" dirty="0" err="1">
                <a:solidFill>
                  <a:schemeClr val="tx1"/>
                </a:solidFill>
              </a:rPr>
              <a:t>zdravstvene</a:t>
            </a:r>
            <a:r>
              <a:rPr lang="en-US" sz="2000" dirty="0">
                <a:solidFill>
                  <a:schemeClr val="tx1"/>
                </a:solidFill>
              </a:rPr>
              <a:t> </a:t>
            </a:r>
            <a:r>
              <a:rPr lang="en-US" sz="2000" dirty="0" err="1">
                <a:solidFill>
                  <a:schemeClr val="tx1"/>
                </a:solidFill>
              </a:rPr>
              <a:t>ustanove</a:t>
            </a:r>
            <a:r>
              <a:rPr lang="en-US" sz="2000" dirty="0">
                <a:solidFill>
                  <a:schemeClr val="tx1"/>
                </a:solidFill>
              </a:rPr>
              <a:t> </a:t>
            </a:r>
            <a:r>
              <a:rPr lang="en-US" sz="2000" dirty="0" err="1">
                <a:solidFill>
                  <a:schemeClr val="tx1"/>
                </a:solidFill>
              </a:rPr>
              <a:t>otporne</a:t>
            </a:r>
            <a:r>
              <a:rPr lang="en-US" sz="2000" dirty="0">
                <a:solidFill>
                  <a:schemeClr val="tx1"/>
                </a:solidFill>
              </a:rPr>
              <a:t> </a:t>
            </a:r>
            <a:r>
              <a:rPr lang="en-US" sz="2000" dirty="0" err="1">
                <a:solidFill>
                  <a:schemeClr val="tx1"/>
                </a:solidFill>
              </a:rPr>
              <a:t>na</a:t>
            </a:r>
            <a:r>
              <a:rPr lang="en-US" sz="2000" dirty="0">
                <a:solidFill>
                  <a:schemeClr val="tx1"/>
                </a:solidFill>
              </a:rPr>
              <a:t> </a:t>
            </a:r>
            <a:r>
              <a:rPr lang="en-US" sz="2000" dirty="0" err="1">
                <a:solidFill>
                  <a:schemeClr val="tx1"/>
                </a:solidFill>
              </a:rPr>
              <a:t>klimu</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ekološki</a:t>
            </a:r>
            <a:r>
              <a:rPr lang="en-US" sz="2000" dirty="0">
                <a:solidFill>
                  <a:schemeClr val="tx1"/>
                </a:solidFill>
              </a:rPr>
              <a:t> </a:t>
            </a:r>
            <a:r>
              <a:rPr lang="en-US" sz="2000" dirty="0" err="1">
                <a:solidFill>
                  <a:schemeClr val="tx1"/>
                </a:solidFill>
              </a:rPr>
              <a:t>održive</a:t>
            </a:r>
            <a:r>
              <a:rPr lang="en-US" sz="2000" dirty="0">
                <a:solidFill>
                  <a:schemeClr val="tx1"/>
                </a:solidFill>
              </a:rPr>
              <a:t>. </a:t>
            </a:r>
            <a:r>
              <a:rPr lang="en-US" sz="2000" dirty="0" err="1">
                <a:solidFill>
                  <a:schemeClr val="tx1"/>
                </a:solidFill>
              </a:rPr>
              <a:t>Ženeva</a:t>
            </a:r>
            <a:r>
              <a:rPr lang="en-US" sz="2000" dirty="0">
                <a:solidFill>
                  <a:schemeClr val="tx1"/>
                </a:solidFill>
              </a:rPr>
              <a:t>: </a:t>
            </a:r>
            <a:r>
              <a:rPr lang="en-US" sz="2000" dirty="0" err="1">
                <a:solidFill>
                  <a:schemeClr val="tx1"/>
                </a:solidFill>
              </a:rPr>
              <a:t>Svetska</a:t>
            </a:r>
            <a:r>
              <a:rPr lang="en-US" sz="2000" dirty="0">
                <a:solidFill>
                  <a:schemeClr val="tx1"/>
                </a:solidFill>
              </a:rPr>
              <a:t> </a:t>
            </a:r>
            <a:r>
              <a:rPr lang="en-US" sz="2000" dirty="0" err="1">
                <a:solidFill>
                  <a:schemeClr val="tx1"/>
                </a:solidFill>
              </a:rPr>
              <a:t>zdravstvena</a:t>
            </a:r>
            <a:r>
              <a:rPr lang="en-US" sz="2000" dirty="0">
                <a:solidFill>
                  <a:schemeClr val="tx1"/>
                </a:solidFill>
              </a:rPr>
              <a:t> </a:t>
            </a:r>
            <a:r>
              <a:rPr lang="en-US" sz="2000" dirty="0" err="1">
                <a:solidFill>
                  <a:schemeClr val="tx1"/>
                </a:solidFill>
              </a:rPr>
              <a:t>organizacija</a:t>
            </a:r>
            <a:r>
              <a:rPr lang="en-US" sz="2000" dirty="0">
                <a:solidFill>
                  <a:schemeClr val="tx1"/>
                </a:solidFill>
              </a:rPr>
              <a:t>, 2020. ISBN 978-92-4-001222-6</a:t>
            </a:r>
          </a:p>
          <a:p>
            <a:pPr algn="just"/>
            <a:r>
              <a:rPr lang="en-US" sz="2000" dirty="0" err="1">
                <a:solidFill>
                  <a:schemeClr val="tx1"/>
                </a:solidFill>
              </a:rPr>
              <a:t>Zbornik</a:t>
            </a:r>
            <a:r>
              <a:rPr lang="en-US" sz="2000" dirty="0">
                <a:solidFill>
                  <a:schemeClr val="tx1"/>
                </a:solidFill>
              </a:rPr>
              <a:t> SZO </a:t>
            </a:r>
            <a:r>
              <a:rPr lang="en-US" sz="2000" dirty="0" err="1">
                <a:solidFill>
                  <a:schemeClr val="tx1"/>
                </a:solidFill>
              </a:rPr>
              <a:t>i</a:t>
            </a:r>
            <a:r>
              <a:rPr lang="en-US" sz="2000" dirty="0">
                <a:solidFill>
                  <a:schemeClr val="tx1"/>
                </a:solidFill>
              </a:rPr>
              <a:t> </a:t>
            </a:r>
            <a:r>
              <a:rPr lang="en-US" sz="2000" dirty="0" err="1">
                <a:solidFill>
                  <a:schemeClr val="tx1"/>
                </a:solidFill>
              </a:rPr>
              <a:t>drugih</a:t>
            </a:r>
            <a:r>
              <a:rPr lang="en-US" sz="2000" dirty="0">
                <a:solidFill>
                  <a:schemeClr val="tx1"/>
                </a:solidFill>
              </a:rPr>
              <a:t> </a:t>
            </a:r>
            <a:r>
              <a:rPr lang="en-US" sz="2000" dirty="0" err="1">
                <a:solidFill>
                  <a:schemeClr val="tx1"/>
                </a:solidFill>
              </a:rPr>
              <a:t>smernica</a:t>
            </a:r>
            <a:r>
              <a:rPr lang="en-US" sz="2000" dirty="0">
                <a:solidFill>
                  <a:schemeClr val="tx1"/>
                </a:solidFill>
              </a:rPr>
              <a:t> UN o </a:t>
            </a:r>
            <a:r>
              <a:rPr lang="en-US" sz="2000" dirty="0" err="1">
                <a:solidFill>
                  <a:schemeClr val="tx1"/>
                </a:solidFill>
              </a:rPr>
              <a:t>zdravlju</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životnoj</a:t>
            </a:r>
            <a:r>
              <a:rPr lang="en-US" sz="2000" dirty="0">
                <a:solidFill>
                  <a:schemeClr val="tx1"/>
                </a:solidFill>
              </a:rPr>
              <a:t> </a:t>
            </a:r>
            <a:r>
              <a:rPr lang="en-US" sz="2000" dirty="0" err="1">
                <a:solidFill>
                  <a:schemeClr val="tx1"/>
                </a:solidFill>
              </a:rPr>
              <a:t>sredini</a:t>
            </a:r>
            <a:r>
              <a:rPr lang="en-US" sz="2000" dirty="0">
                <a:solidFill>
                  <a:schemeClr val="tx1"/>
                </a:solidFill>
              </a:rPr>
              <a:t>, </a:t>
            </a:r>
            <a:r>
              <a:rPr lang="en-US" sz="2000" dirty="0" err="1">
                <a:solidFill>
                  <a:schemeClr val="tx1"/>
                </a:solidFill>
              </a:rPr>
              <a:t>ažuriranje</a:t>
            </a:r>
            <a:r>
              <a:rPr lang="en-US" sz="2000" dirty="0">
                <a:solidFill>
                  <a:schemeClr val="tx1"/>
                </a:solidFill>
              </a:rPr>
              <a:t> 2022. </a:t>
            </a:r>
            <a:r>
              <a:rPr lang="en-US" sz="2000" dirty="0" err="1">
                <a:solidFill>
                  <a:schemeClr val="tx1"/>
                </a:solidFill>
              </a:rPr>
              <a:t>Ženeva</a:t>
            </a:r>
            <a:r>
              <a:rPr lang="en-US" sz="2000" dirty="0">
                <a:solidFill>
                  <a:schemeClr val="tx1"/>
                </a:solidFill>
              </a:rPr>
              <a:t>: </a:t>
            </a:r>
            <a:r>
              <a:rPr lang="en-US" sz="2000" dirty="0" err="1">
                <a:solidFill>
                  <a:schemeClr val="tx1"/>
                </a:solidFill>
              </a:rPr>
              <a:t>Svetska</a:t>
            </a:r>
            <a:r>
              <a:rPr lang="en-US" sz="2000" dirty="0">
                <a:solidFill>
                  <a:schemeClr val="tx1"/>
                </a:solidFill>
              </a:rPr>
              <a:t> </a:t>
            </a:r>
            <a:r>
              <a:rPr lang="en-US" sz="2000" dirty="0" err="1">
                <a:solidFill>
                  <a:schemeClr val="tx1"/>
                </a:solidFill>
              </a:rPr>
              <a:t>zdravstvena</a:t>
            </a:r>
            <a:r>
              <a:rPr lang="en-US" sz="2000" dirty="0">
                <a:solidFill>
                  <a:schemeClr val="tx1"/>
                </a:solidFill>
              </a:rPr>
              <a:t> </a:t>
            </a:r>
            <a:r>
              <a:rPr lang="en-US" sz="2000" dirty="0" err="1">
                <a:solidFill>
                  <a:schemeClr val="tx1"/>
                </a:solidFill>
              </a:rPr>
              <a:t>organizacija</a:t>
            </a:r>
            <a:r>
              <a:rPr lang="en-US" sz="2000" dirty="0">
                <a:solidFill>
                  <a:schemeClr val="tx1"/>
                </a:solidFill>
              </a:rPr>
              <a:t>; 2022. (SZO/HEP/ECH/EHD/22.01)</a:t>
            </a:r>
          </a:p>
          <a:p>
            <a:pPr algn="just"/>
            <a:r>
              <a:rPr lang="en-US" sz="2000" dirty="0">
                <a:solidFill>
                  <a:schemeClr val="tx1"/>
                </a:solidFill>
                <a:hlinkClick r:id="rId2"/>
              </a:rPr>
              <a:t>https://chasecanada.org/wp-content/uploads/2021/01/Climate-Change-Toolkit-for-Health-Professionals-Full-Toolkit.pdf</a:t>
            </a:r>
            <a:r>
              <a:rPr lang="sr" sz="2000" dirty="0">
                <a:solidFill>
                  <a:schemeClr val="tx1"/>
                </a:solidFill>
              </a:rPr>
              <a:t>, </a:t>
            </a:r>
            <a:r>
              <a:rPr lang="en-US" sz="2000" dirty="0" err="1">
                <a:solidFill>
                  <a:schemeClr val="tx1"/>
                </a:solidFill>
              </a:rPr>
              <a:t>pristupljeno</a:t>
            </a:r>
            <a:r>
              <a:rPr lang="en-US" sz="2000" dirty="0">
                <a:solidFill>
                  <a:schemeClr val="tx1"/>
                </a:solidFill>
              </a:rPr>
              <a:t> 20. </a:t>
            </a:r>
            <a:r>
              <a:rPr lang="en-US" sz="2000" dirty="0" err="1">
                <a:solidFill>
                  <a:schemeClr val="tx1"/>
                </a:solidFill>
              </a:rPr>
              <a:t>juna</a:t>
            </a:r>
            <a:r>
              <a:rPr lang="en-US" sz="2000" dirty="0">
                <a:solidFill>
                  <a:schemeClr val="tx1"/>
                </a:solidFill>
              </a:rPr>
              <a:t> 2023.</a:t>
            </a:r>
          </a:p>
          <a:p>
            <a:pPr algn="just"/>
            <a:r>
              <a:rPr lang="en-US" sz="2000" dirty="0">
                <a:solidFill>
                  <a:schemeClr val="tx1"/>
                </a:solidFill>
                <a:hlinkClick r:id="rId3"/>
              </a:rPr>
              <a:t>https://www.ipcc.ch/site/assets/uploads/2020/11/The-Regional-Impact.pdf</a:t>
            </a:r>
            <a:r>
              <a:rPr lang="sr" sz="2000" dirty="0">
                <a:solidFill>
                  <a:schemeClr val="tx1"/>
                </a:solidFill>
              </a:rPr>
              <a:t>, </a:t>
            </a:r>
            <a:r>
              <a:rPr lang="en-US" sz="2000" dirty="0" err="1">
                <a:solidFill>
                  <a:schemeClr val="tx1"/>
                </a:solidFill>
              </a:rPr>
              <a:t>pristupljeno</a:t>
            </a:r>
            <a:r>
              <a:rPr lang="en-US" sz="2000" dirty="0">
                <a:solidFill>
                  <a:schemeClr val="tx1"/>
                </a:solidFill>
              </a:rPr>
              <a:t> 20. </a:t>
            </a:r>
            <a:r>
              <a:rPr lang="en-US" sz="2000" dirty="0" err="1">
                <a:solidFill>
                  <a:schemeClr val="tx1"/>
                </a:solidFill>
              </a:rPr>
              <a:t>juna</a:t>
            </a:r>
            <a:r>
              <a:rPr lang="en-US" sz="2000" dirty="0">
                <a:solidFill>
                  <a:schemeClr val="tx1"/>
                </a:solidFill>
              </a:rPr>
              <a:t> 2023.</a:t>
            </a:r>
          </a:p>
          <a:p>
            <a:pPr algn="just" rtl="0"/>
            <a:endParaRPr lang="en-US" sz="2000" dirty="0">
              <a:solidFill>
                <a:schemeClr val="tx1"/>
              </a:solidFill>
            </a:endParaRPr>
          </a:p>
          <a:p>
            <a:pPr algn="just" rtl="0"/>
            <a:endParaRPr lang="hu-HU" sz="2000" dirty="0">
              <a:solidFill>
                <a:schemeClr val="tx1"/>
              </a:solidFill>
            </a:endParaRPr>
          </a:p>
          <a:p>
            <a:pPr marL="0" indent="0" algn="just" rtl="0">
              <a:buNone/>
            </a:pPr>
            <a:endParaRPr lang="en-US" sz="2000" dirty="0">
              <a:solidFill>
                <a:schemeClr val="tx1"/>
              </a:solidFill>
            </a:endParaRPr>
          </a:p>
          <a:p>
            <a:pPr rtl="0"/>
            <a:endParaRPr lang="en-US" sz="2000" dirty="0">
              <a:solidFill>
                <a:schemeClr val="tx1"/>
              </a:solidFill>
            </a:endParaRPr>
          </a:p>
          <a:p>
            <a:pPr marL="0" indent="0" rtl="0">
              <a:buNone/>
            </a:pPr>
            <a:endParaRPr lang="en-US" sz="2000" dirty="0">
              <a:solidFill>
                <a:schemeClr val="tx1"/>
              </a:solidFill>
            </a:endParaRPr>
          </a:p>
          <a:p>
            <a:pPr rtl="0"/>
            <a:endParaRPr lang="en-US" sz="1600" dirty="0">
              <a:solidFill>
                <a:schemeClr val="tx1"/>
              </a:solidFill>
            </a:endParaRPr>
          </a:p>
          <a:p>
            <a:pPr rtl="0"/>
            <a:endParaRPr lang="en-US" sz="1600" dirty="0">
              <a:solidFill>
                <a:schemeClr val="tx1"/>
              </a:solidFill>
            </a:endParaRPr>
          </a:p>
          <a:p>
            <a:pPr rtl="0"/>
            <a:endParaRPr lang="en-US" sz="1600" dirty="0">
              <a:solidFill>
                <a:schemeClr val="tx1"/>
              </a:solidFill>
            </a:endParaRPr>
          </a:p>
          <a:p>
            <a:pPr rtl="0"/>
            <a:endParaRPr lang="en-US" dirty="0"/>
          </a:p>
        </p:txBody>
      </p:sp>
    </p:spTree>
    <p:extLst>
      <p:ext uri="{BB962C8B-B14F-4D97-AF65-F5344CB8AC3E}">
        <p14:creationId xmlns:p14="http://schemas.microsoft.com/office/powerpoint/2010/main" val="3982837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t>Hvala</a:t>
            </a:r>
            <a:r>
              <a:rPr lang="en-US" sz="3600" b="1" dirty="0"/>
              <a:t> </a:t>
            </a:r>
            <a:r>
              <a:rPr lang="en-US" sz="3600" b="1" dirty="0" err="1"/>
              <a:t>na</a:t>
            </a:r>
            <a:r>
              <a:rPr lang="en-US" sz="3600" b="1" dirty="0"/>
              <a:t> </a:t>
            </a:r>
            <a:r>
              <a:rPr lang="en-US" sz="3600" b="1" dirty="0" err="1"/>
              <a:t>pažnji</a:t>
            </a:r>
            <a:r>
              <a:rPr lang="en-US" sz="3600" b="1" dirty="0"/>
              <a:t>!</a:t>
            </a:r>
          </a:p>
          <a:p>
            <a:pPr marL="0" indent="0" algn="ctr">
              <a:buNone/>
            </a:pPr>
            <a:r>
              <a:rPr lang="en-US" sz="2000" dirty="0" err="1" smtClean="0"/>
              <a:t>Ovu</a:t>
            </a:r>
            <a:r>
              <a:rPr lang="en-US" sz="2000" dirty="0" smtClean="0"/>
              <a:t> </a:t>
            </a:r>
            <a:r>
              <a:rPr lang="en-US" sz="2000" dirty="0" err="1"/>
              <a:t>prezentaciju</a:t>
            </a:r>
            <a:r>
              <a:rPr lang="en-US" sz="2000" dirty="0"/>
              <a:t> je </a:t>
            </a:r>
            <a:r>
              <a:rPr lang="en-US" sz="2000" dirty="0" err="1"/>
              <a:t>razvio</a:t>
            </a:r>
            <a:r>
              <a:rPr lang="en-US" sz="2000" dirty="0"/>
              <a:t> </a:t>
            </a:r>
            <a:r>
              <a:rPr lang="en-US" sz="2000" dirty="0" err="1"/>
              <a:t>projekat</a:t>
            </a:r>
            <a:r>
              <a:rPr lang="en-US" sz="2000" dirty="0"/>
              <a:t> CLIMATEMED, </a:t>
            </a:r>
            <a:r>
              <a:rPr lang="en-US" sz="2000" dirty="0" err="1"/>
              <a:t>podržan</a:t>
            </a:r>
            <a:r>
              <a:rPr lang="en-US" sz="2000" dirty="0"/>
              <a:t> od </a:t>
            </a:r>
            <a:r>
              <a:rPr lang="en-US" sz="2000" dirty="0" err="1"/>
              <a:t>strane</a:t>
            </a:r>
            <a:r>
              <a:rPr lang="en-US" sz="2000" dirty="0"/>
              <a:t> Erasmus+ </a:t>
            </a:r>
            <a:r>
              <a:rPr lang="en-US" sz="2000" dirty="0" err="1"/>
              <a:t>programa</a:t>
            </a:r>
            <a:r>
              <a:rPr lang="en-US" sz="2000" dirty="0"/>
              <a:t> EU. </a:t>
            </a:r>
          </a:p>
          <a:p>
            <a:pPr marL="0" indent="0" rtl="0">
              <a:buNone/>
            </a:pPr>
            <a:endParaRPr lang="sr" sz="2000" dirty="0"/>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20424895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9420" y="3700257"/>
            <a:ext cx="8662006" cy="2423785"/>
          </a:xfrm>
        </p:spPr>
        <p:txBody>
          <a:bodyPr rtlCol="0">
            <a:normAutofit/>
          </a:bodyPr>
          <a:lstStyle/>
          <a:p>
            <a:pPr marL="0" indent="0" algn="ctr">
              <a:lnSpc>
                <a:spcPct val="130000"/>
              </a:lnSpc>
              <a:buNone/>
            </a:pPr>
            <a:r>
              <a:rPr lang="hu-HU" sz="2600" dirty="0" err="1" smtClean="0"/>
              <a:t>Klimatske</a:t>
            </a:r>
            <a:r>
              <a:rPr lang="hu-HU" sz="2600" dirty="0" smtClean="0"/>
              <a:t> </a:t>
            </a:r>
            <a:r>
              <a:rPr lang="hu-HU" sz="2600" dirty="0" err="1" smtClean="0"/>
              <a:t>promjene</a:t>
            </a:r>
            <a:r>
              <a:rPr lang="hu-HU" sz="2600" dirty="0" smtClean="0"/>
              <a:t>: p</a:t>
            </a:r>
            <a:r>
              <a:rPr lang="en-US" sz="2600" dirty="0" err="1" smtClean="0"/>
              <a:t>roces</a:t>
            </a:r>
            <a:r>
              <a:rPr lang="en-US" sz="2600" dirty="0"/>
              <a:t>, </a:t>
            </a:r>
            <a:r>
              <a:rPr lang="en-US" sz="2600" dirty="0" err="1"/>
              <a:t>pojava</a:t>
            </a:r>
            <a:r>
              <a:rPr lang="en-US" sz="2600" dirty="0"/>
              <a:t> </a:t>
            </a:r>
            <a:r>
              <a:rPr lang="en-US" sz="2600" dirty="0" err="1"/>
              <a:t>ili</a:t>
            </a:r>
            <a:r>
              <a:rPr lang="en-US" sz="2600" dirty="0"/>
              <a:t> </a:t>
            </a:r>
            <a:r>
              <a:rPr lang="en-US" sz="2600" dirty="0" err="1"/>
              <a:t>ljudska</a:t>
            </a:r>
            <a:r>
              <a:rPr lang="en-US" sz="2600" dirty="0"/>
              <a:t> </a:t>
            </a:r>
            <a:r>
              <a:rPr lang="en-US" sz="2600" dirty="0" err="1"/>
              <a:t>aktivnost</a:t>
            </a:r>
            <a:r>
              <a:rPr lang="en-US" sz="2600" dirty="0"/>
              <a:t> </a:t>
            </a:r>
            <a:r>
              <a:rPr lang="en-US" sz="2600" dirty="0" err="1"/>
              <a:t>koja</a:t>
            </a:r>
            <a:r>
              <a:rPr lang="en-US" sz="2600" dirty="0"/>
              <a:t> </a:t>
            </a:r>
            <a:r>
              <a:rPr lang="en-US" sz="2600" dirty="0" err="1"/>
              <a:t>može</a:t>
            </a:r>
            <a:r>
              <a:rPr lang="en-US" sz="2600" dirty="0"/>
              <a:t> da </a:t>
            </a:r>
            <a:r>
              <a:rPr lang="en-US" sz="2600" dirty="0" err="1"/>
              <a:t>izazove</a:t>
            </a:r>
            <a:r>
              <a:rPr lang="en-US" sz="2600" dirty="0"/>
              <a:t> </a:t>
            </a:r>
            <a:r>
              <a:rPr lang="en-US" sz="2600" dirty="0" err="1"/>
              <a:t>gubitak</a:t>
            </a:r>
            <a:r>
              <a:rPr lang="en-US" sz="2600" dirty="0"/>
              <a:t> </a:t>
            </a:r>
            <a:r>
              <a:rPr lang="en-US" sz="2600" dirty="0" err="1"/>
              <a:t>života</a:t>
            </a:r>
            <a:r>
              <a:rPr lang="en-US" sz="2600" dirty="0"/>
              <a:t>, </a:t>
            </a:r>
            <a:r>
              <a:rPr lang="en-US" sz="2600" dirty="0" err="1"/>
              <a:t>povrede</a:t>
            </a:r>
            <a:r>
              <a:rPr lang="en-US" sz="2600" dirty="0"/>
              <a:t> </a:t>
            </a:r>
            <a:r>
              <a:rPr lang="en-US" sz="2600" dirty="0" err="1"/>
              <a:t>ili</a:t>
            </a:r>
            <a:r>
              <a:rPr lang="en-US" sz="2600" dirty="0"/>
              <a:t> </a:t>
            </a:r>
            <a:r>
              <a:rPr lang="en-US" sz="2600" dirty="0" err="1"/>
              <a:t>drugi</a:t>
            </a:r>
            <a:r>
              <a:rPr lang="en-US" sz="2600" dirty="0"/>
              <a:t> </a:t>
            </a:r>
            <a:r>
              <a:rPr lang="en-US" sz="2600" dirty="0" err="1"/>
              <a:t>uticaj</a:t>
            </a:r>
            <a:r>
              <a:rPr lang="en-US" sz="2600" dirty="0"/>
              <a:t> </a:t>
            </a:r>
            <a:r>
              <a:rPr lang="en-US" sz="2600" dirty="0" err="1"/>
              <a:t>na</a:t>
            </a:r>
            <a:r>
              <a:rPr lang="en-US" sz="2600" dirty="0"/>
              <a:t> </a:t>
            </a:r>
            <a:r>
              <a:rPr lang="en-US" sz="2600" dirty="0" err="1"/>
              <a:t>zdravlje</a:t>
            </a:r>
            <a:r>
              <a:rPr lang="en-US" sz="2600" dirty="0"/>
              <a:t>, </a:t>
            </a:r>
            <a:r>
              <a:rPr lang="en-US" sz="2600" dirty="0" err="1"/>
              <a:t>štetu</a:t>
            </a:r>
            <a:r>
              <a:rPr lang="en-US" sz="2600" dirty="0"/>
              <a:t> </a:t>
            </a:r>
            <a:r>
              <a:rPr lang="en-US" sz="2600" dirty="0" err="1"/>
              <a:t>na</a:t>
            </a:r>
            <a:r>
              <a:rPr lang="en-US" sz="2600" dirty="0"/>
              <a:t> </a:t>
            </a:r>
            <a:r>
              <a:rPr lang="en-US" sz="2600" dirty="0" err="1"/>
              <a:t>imovini</a:t>
            </a:r>
            <a:r>
              <a:rPr lang="en-US" sz="2600" dirty="0"/>
              <a:t>, </a:t>
            </a:r>
            <a:r>
              <a:rPr lang="en-US" sz="2600" dirty="0" err="1"/>
              <a:t>društveni</a:t>
            </a:r>
            <a:r>
              <a:rPr lang="en-US" sz="2600" dirty="0"/>
              <a:t> </a:t>
            </a:r>
            <a:r>
              <a:rPr lang="en-US" sz="2600" dirty="0" err="1"/>
              <a:t>ili</a:t>
            </a:r>
            <a:r>
              <a:rPr lang="en-US" sz="2600" dirty="0"/>
              <a:t> </a:t>
            </a:r>
            <a:r>
              <a:rPr lang="en-US" sz="2600" dirty="0" err="1"/>
              <a:t>ekonomski</a:t>
            </a:r>
            <a:r>
              <a:rPr lang="en-US" sz="2600" dirty="0"/>
              <a:t> </a:t>
            </a:r>
            <a:r>
              <a:rPr lang="en-US" sz="2600" dirty="0" err="1"/>
              <a:t>poremećaj</a:t>
            </a:r>
            <a:r>
              <a:rPr lang="en-US" sz="2600" dirty="0"/>
              <a:t> </a:t>
            </a:r>
            <a:r>
              <a:rPr lang="en-US" sz="2600" dirty="0" err="1"/>
              <a:t>ili</a:t>
            </a:r>
            <a:r>
              <a:rPr lang="en-US" sz="2600" dirty="0"/>
              <a:t> </a:t>
            </a:r>
            <a:r>
              <a:rPr lang="en-US" sz="2600" dirty="0" err="1"/>
              <a:t>degradaciju</a:t>
            </a:r>
            <a:r>
              <a:rPr lang="en-US" sz="2600" dirty="0"/>
              <a:t> </a:t>
            </a:r>
            <a:r>
              <a:rPr lang="en-US" sz="2600" dirty="0" err="1"/>
              <a:t>životne</a:t>
            </a:r>
            <a:r>
              <a:rPr lang="en-US" sz="2600" dirty="0"/>
              <a:t> </a:t>
            </a:r>
            <a:r>
              <a:rPr lang="en-US" sz="2600" dirty="0" err="1"/>
              <a:t>sredine</a:t>
            </a:r>
            <a:r>
              <a:rPr lang="en-US" sz="2600" dirty="0"/>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6618" y="204525"/>
            <a:ext cx="6191250" cy="3238500"/>
          </a:xfrm>
          <a:prstGeom prst="rect">
            <a:avLst/>
          </a:prstGeom>
        </p:spPr>
      </p:pic>
      <p:sp>
        <p:nvSpPr>
          <p:cNvPr id="2" name="Rectangle 1"/>
          <p:cNvSpPr/>
          <p:nvPr/>
        </p:nvSpPr>
        <p:spPr>
          <a:xfrm>
            <a:off x="27565" y="2481721"/>
            <a:ext cx="3267178" cy="369332"/>
          </a:xfrm>
          <a:prstGeom prst="rect">
            <a:avLst/>
          </a:prstGeom>
        </p:spPr>
        <p:txBody>
          <a:bodyPr wrap="square" lIns="91440" tIns="45720" rIns="91440" bIns="45720" rtlCol="0" anchor="t">
            <a:spAutoFit/>
          </a:bodyPr>
          <a:lstStyle/>
          <a:p>
            <a:pPr rtl="0"/>
            <a:r>
              <a:rPr lang="sr" sz="900" dirty="0">
                <a:solidFill>
                  <a:srgbClr val="0000FF"/>
                </a:solidFill>
                <a:latin typeface="Calibri"/>
                <a:ea typeface="Calibri"/>
                <a:cs typeface="Times New Roman"/>
                <a:hlinkClick r:id="rId3"/>
              </a:rPr>
              <a:t>https://www.who.int/news-room/fact-sheets/detail/</a:t>
            </a:r>
            <a:endParaRPr lang="hu-HU" sz="900" dirty="0">
              <a:solidFill>
                <a:srgbClr val="0000FF"/>
              </a:solidFill>
              <a:latin typeface="Calibri"/>
              <a:ea typeface="Calibri"/>
              <a:cs typeface="Times New Roman"/>
              <a:hlinkClick r:id="rId3"/>
            </a:endParaRPr>
          </a:p>
          <a:p>
            <a:r>
              <a:rPr lang="nb-NO" sz="900" dirty="0">
                <a:solidFill>
                  <a:srgbClr val="0000FF"/>
                </a:solidFill>
                <a:ea typeface="Calibri"/>
                <a:cs typeface="Times New Roman"/>
              </a:rPr>
              <a:t>klimatske promene i zdravlje </a:t>
            </a:r>
            <a:r>
              <a:rPr lang="nb-NO" sz="900" dirty="0">
                <a:ea typeface="Calibri"/>
                <a:cs typeface="Times New Roman"/>
              </a:rPr>
              <a:t>Pristupljeno 29. juna 2023.</a:t>
            </a:r>
          </a:p>
        </p:txBody>
      </p:sp>
      <p:sp>
        <p:nvSpPr>
          <p:cNvPr id="5" name="Rectangle 4"/>
          <p:cNvSpPr/>
          <p:nvPr/>
        </p:nvSpPr>
        <p:spPr>
          <a:xfrm>
            <a:off x="9182843" y="6044062"/>
            <a:ext cx="2654894" cy="246221"/>
          </a:xfrm>
          <a:prstGeom prst="rect">
            <a:avLst/>
          </a:prstGeom>
        </p:spPr>
        <p:txBody>
          <a:bodyPr wrap="none" lIns="91440" tIns="45720" rIns="91440" bIns="45720" rtlCol="0" anchor="t">
            <a:spAutoFit/>
          </a:bodyPr>
          <a:lstStyle/>
          <a:p>
            <a:r>
              <a:rPr lang="en-US" sz="1000" dirty="0">
                <a:hlinkClick r:id="rId4"/>
              </a:rPr>
              <a:t>https</a:t>
            </a:r>
            <a:r>
              <a:rPr lang="sr" sz="1000" dirty="0">
                <a:hlinkClick r:id="rId4"/>
              </a:rPr>
              <a:t>://</a:t>
            </a:r>
            <a:r>
              <a:rPr lang="en-US" sz="1000" dirty="0" err="1">
                <a:hlinkClick r:id="rId4"/>
              </a:rPr>
              <a:t>unfccc</a:t>
            </a:r>
            <a:r>
              <a:rPr lang="sr" sz="1000" dirty="0">
                <a:hlinkClick r:id="rId4"/>
              </a:rPr>
              <a:t>.</a:t>
            </a:r>
            <a:r>
              <a:rPr lang="en-US" sz="1000" dirty="0">
                <a:hlinkClick r:id="rId4"/>
              </a:rPr>
              <a:t>int</a:t>
            </a:r>
            <a:r>
              <a:rPr lang="sr" sz="1000" dirty="0">
                <a:hlinkClick r:id="rId4"/>
              </a:rPr>
              <a:t>/</a:t>
            </a:r>
            <a:r>
              <a:rPr lang="sr" sz="1000" dirty="0">
                <a:solidFill>
                  <a:srgbClr val="0000FF"/>
                </a:solidFill>
              </a:rPr>
              <a:t> </a:t>
            </a:r>
            <a:r>
              <a:rPr lang="en-US" sz="1000" dirty="0"/>
              <a:t> </a:t>
            </a:r>
            <a:r>
              <a:rPr lang="en-US" sz="1000" dirty="0" err="1"/>
              <a:t>Pristupljeno</a:t>
            </a:r>
            <a:r>
              <a:rPr lang="en-US" sz="1000" dirty="0"/>
              <a:t> 16. </a:t>
            </a:r>
            <a:r>
              <a:rPr lang="en-US" sz="1000" dirty="0" err="1"/>
              <a:t>marta</a:t>
            </a:r>
            <a:r>
              <a:rPr lang="en-US" sz="1000" dirty="0"/>
              <a:t> 2023</a:t>
            </a:r>
            <a:endParaRPr lang="sr" sz="1000" dirty="0"/>
          </a:p>
        </p:txBody>
      </p:sp>
    </p:spTree>
    <p:extLst>
      <p:ext uri="{BB962C8B-B14F-4D97-AF65-F5344CB8AC3E}">
        <p14:creationId xmlns:p14="http://schemas.microsoft.com/office/powerpoint/2010/main" val="33669013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0978" t="28303" r="11917" b="14018"/>
          <a:stretch/>
        </p:blipFill>
        <p:spPr>
          <a:xfrm>
            <a:off x="345054" y="698736"/>
            <a:ext cx="11437149" cy="5156415"/>
          </a:xfrm>
          <a:prstGeom prst="rect">
            <a:avLst/>
          </a:prstGeom>
        </p:spPr>
      </p:pic>
      <p:sp>
        <p:nvSpPr>
          <p:cNvPr id="2" name="Téglalap 1"/>
          <p:cNvSpPr/>
          <p:nvPr/>
        </p:nvSpPr>
        <p:spPr>
          <a:xfrm>
            <a:off x="1224948" y="795605"/>
            <a:ext cx="9551957" cy="368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églalap 4"/>
          <p:cNvSpPr/>
          <p:nvPr/>
        </p:nvSpPr>
        <p:spPr>
          <a:xfrm>
            <a:off x="1487874" y="3078899"/>
            <a:ext cx="9401175" cy="630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églalap 5"/>
          <p:cNvSpPr/>
          <p:nvPr/>
        </p:nvSpPr>
        <p:spPr>
          <a:xfrm>
            <a:off x="1300338" y="5555411"/>
            <a:ext cx="9588711" cy="299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70754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7062" t="27430" r="34187" b="10243"/>
          <a:stretch/>
        </p:blipFill>
        <p:spPr>
          <a:xfrm>
            <a:off x="3028043" y="153009"/>
            <a:ext cx="6451600" cy="5834066"/>
          </a:xfrm>
          <a:prstGeom prst="rect">
            <a:avLst/>
          </a:prstGeom>
        </p:spPr>
      </p:pic>
      <p:sp>
        <p:nvSpPr>
          <p:cNvPr id="6" name="Rectangle 5"/>
          <p:cNvSpPr/>
          <p:nvPr/>
        </p:nvSpPr>
        <p:spPr>
          <a:xfrm>
            <a:off x="3918857" y="6041112"/>
            <a:ext cx="7213599" cy="273473"/>
          </a:xfrm>
          <a:prstGeom prst="rect">
            <a:avLst/>
          </a:prstGeom>
        </p:spPr>
        <p:txBody>
          <a:bodyPr wrap="square" lIns="91440" tIns="45720" rIns="91440" bIns="45720" rtlCol="0" anchor="t">
            <a:spAutoFit/>
          </a:bodyPr>
          <a:lstStyle/>
          <a:p>
            <a:pPr>
              <a:lnSpc>
                <a:spcPct val="107000"/>
              </a:lnSpc>
              <a:spcAft>
                <a:spcPts val="800"/>
              </a:spcAft>
            </a:pPr>
            <a:r>
              <a:rPr lang="en-US" sz="1100" dirty="0">
                <a:latin typeface="Calibri"/>
                <a:ea typeface="Times New Roman" panose="02020603050405020304" pitchFamily="18" charset="0"/>
                <a:cs typeface="Times New Roman"/>
                <a:hlinkClick r:id="rId4"/>
              </a:rPr>
              <a:t>https://www.cdc.gov/climateandhealth/images/climate_change_health_impacts</a:t>
            </a:r>
            <a:r>
              <a:rPr lang="en-US" sz="1100" dirty="0">
                <a:latin typeface="Calibri"/>
                <a:ea typeface="Times New Roman" panose="02020603050405020304" pitchFamily="18" charset="0"/>
                <a:cs typeface="Times New Roman"/>
              </a:rPr>
              <a:t> </a:t>
            </a:r>
            <a:r>
              <a:rPr lang="en-US" sz="1100" dirty="0" err="1">
                <a:ea typeface="Calibri"/>
                <a:cs typeface="Calibri"/>
              </a:rPr>
              <a:t>Pristupljeno</a:t>
            </a:r>
            <a:r>
              <a:rPr lang="en-US" sz="1100" dirty="0">
                <a:ea typeface="Calibri"/>
                <a:cs typeface="Calibri"/>
              </a:rPr>
              <a:t> 16. </a:t>
            </a:r>
            <a:r>
              <a:rPr lang="en-US" sz="1100" dirty="0" err="1">
                <a:ea typeface="Calibri"/>
                <a:cs typeface="Calibri"/>
              </a:rPr>
              <a:t>marta</a:t>
            </a:r>
            <a:r>
              <a:rPr lang="en-US" sz="1100" dirty="0">
                <a:ea typeface="Calibri"/>
                <a:cs typeface="Calibri"/>
              </a:rPr>
              <a:t> 2023</a:t>
            </a:r>
            <a:endParaRPr lang="en-US" sz="1100" dirty="0">
              <a:effectLst/>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416974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7419" y="2389517"/>
            <a:ext cx="5464357" cy="3140015"/>
          </a:xfrm>
        </p:spPr>
        <p:txBody>
          <a:bodyPr vert="horz" lIns="91440" tIns="45720" rIns="91440" bIns="45720" rtlCol="0" anchor="t">
            <a:normAutofit/>
          </a:bodyPr>
          <a:lstStyle/>
          <a:p>
            <a:pPr marL="0" indent="0" algn="just">
              <a:buNone/>
            </a:pPr>
            <a:r>
              <a:rPr lang="en-US" dirty="0" err="1"/>
              <a:t>Veze</a:t>
            </a:r>
            <a:r>
              <a:rPr lang="en-US" dirty="0"/>
              <a:t> </a:t>
            </a:r>
            <a:r>
              <a:rPr lang="en-US" dirty="0" err="1"/>
              <a:t>između</a:t>
            </a:r>
            <a:r>
              <a:rPr lang="en-US" dirty="0"/>
              <a:t> </a:t>
            </a:r>
            <a:r>
              <a:rPr lang="en-US" dirty="0" err="1"/>
              <a:t>biodiverziteta</a:t>
            </a:r>
            <a:r>
              <a:rPr lang="en-US" dirty="0"/>
              <a:t> </a:t>
            </a:r>
            <a:r>
              <a:rPr lang="en-US" dirty="0" err="1"/>
              <a:t>i</a:t>
            </a:r>
            <a:r>
              <a:rPr lang="en-US" dirty="0"/>
              <a:t> </a:t>
            </a:r>
            <a:r>
              <a:rPr lang="en-US" dirty="0" err="1"/>
              <a:t>zdravlja</a:t>
            </a:r>
            <a:r>
              <a:rPr lang="en-US" dirty="0"/>
              <a:t> </a:t>
            </a:r>
            <a:r>
              <a:rPr lang="en-US" dirty="0" err="1"/>
              <a:t>manifestuju</a:t>
            </a:r>
            <a:r>
              <a:rPr lang="en-US" dirty="0"/>
              <a:t> se </a:t>
            </a:r>
            <a:r>
              <a:rPr lang="en-US" dirty="0" err="1"/>
              <a:t>na</a:t>
            </a:r>
            <a:r>
              <a:rPr lang="en-US" dirty="0"/>
              <a:t> </a:t>
            </a:r>
            <a:r>
              <a:rPr lang="en-US" dirty="0" err="1"/>
              <a:t>različitim</a:t>
            </a:r>
            <a:r>
              <a:rPr lang="en-US" dirty="0"/>
              <a:t> </a:t>
            </a:r>
            <a:r>
              <a:rPr lang="en-US" dirty="0" err="1" smtClean="0"/>
              <a:t>prostornim</a:t>
            </a:r>
            <a:r>
              <a:rPr lang="hu-HU" dirty="0" smtClean="0"/>
              <a:t/>
            </a:r>
            <a:br>
              <a:rPr lang="hu-HU" dirty="0" smtClean="0"/>
            </a:br>
            <a:r>
              <a:rPr lang="en-US" dirty="0" err="1" smtClean="0"/>
              <a:t>i</a:t>
            </a:r>
            <a:r>
              <a:rPr lang="en-US" dirty="0" smtClean="0"/>
              <a:t> </a:t>
            </a:r>
            <a:r>
              <a:rPr lang="en-US" dirty="0" err="1"/>
              <a:t>vremenskim</a:t>
            </a:r>
            <a:r>
              <a:rPr lang="en-US" dirty="0"/>
              <a:t> </a:t>
            </a:r>
            <a:r>
              <a:rPr lang="en-US" dirty="0" err="1"/>
              <a:t>skalama</a:t>
            </a:r>
            <a:r>
              <a:rPr lang="en-US" dirty="0"/>
              <a:t>. </a:t>
            </a:r>
          </a:p>
          <a:p>
            <a:pPr marL="0" indent="0" algn="just" rtl="0">
              <a:buNone/>
            </a:pPr>
            <a:endParaRPr lang="hu-HU" sz="1500" dirty="0" smtClean="0">
              <a:solidFill>
                <a:schemeClr val="tx1"/>
              </a:solidFill>
            </a:endParaRPr>
          </a:p>
          <a:p>
            <a:pPr marL="0" indent="0" algn="just" rtl="0">
              <a:buNone/>
            </a:pPr>
            <a:endParaRPr lang="hu-HU" sz="1500" dirty="0"/>
          </a:p>
          <a:p>
            <a:pPr marL="0" indent="0" algn="just" rtl="0">
              <a:buNone/>
            </a:pPr>
            <a:endParaRPr lang="hu-HU" sz="1500" dirty="0" smtClean="0">
              <a:solidFill>
                <a:schemeClr val="tx1"/>
              </a:solidFill>
            </a:endParaRPr>
          </a:p>
          <a:p>
            <a:pPr algn="just" rtl="0"/>
            <a:endParaRPr lang="en-US" dirty="0"/>
          </a:p>
        </p:txBody>
      </p:sp>
      <p:pic>
        <p:nvPicPr>
          <p:cNvPr id="4" name="Picture 3"/>
          <p:cNvPicPr>
            <a:picLocks noChangeAspect="1"/>
          </p:cNvPicPr>
          <p:nvPr/>
        </p:nvPicPr>
        <p:blipFill rotWithShape="1">
          <a:blip r:embed="rId3"/>
          <a:srcRect l="28191" t="18266" r="31523" b="5854"/>
          <a:stretch/>
        </p:blipFill>
        <p:spPr>
          <a:xfrm>
            <a:off x="5872766" y="0"/>
            <a:ext cx="6014434" cy="6369094"/>
          </a:xfrm>
          <a:prstGeom prst="rect">
            <a:avLst/>
          </a:prstGeom>
        </p:spPr>
      </p:pic>
      <p:sp>
        <p:nvSpPr>
          <p:cNvPr id="5" name="TextBox 4"/>
          <p:cNvSpPr txBox="1"/>
          <p:nvPr/>
        </p:nvSpPr>
        <p:spPr>
          <a:xfrm>
            <a:off x="11573865" y="103031"/>
            <a:ext cx="463588" cy="523220"/>
          </a:xfrm>
          <a:prstGeom prst="rect">
            <a:avLst/>
          </a:prstGeom>
          <a:noFill/>
        </p:spPr>
        <p:txBody>
          <a:bodyPr wrap="none" rtlCol="0">
            <a:spAutoFit/>
          </a:bodyPr>
          <a:lstStyle/>
          <a:p>
            <a:pPr rtl="0"/>
            <a:r>
              <a:rPr lang="sr" sz="2800" b="1"/>
              <a:t>2.</a:t>
            </a:r>
          </a:p>
        </p:txBody>
      </p:sp>
      <p:sp>
        <p:nvSpPr>
          <p:cNvPr id="2" name="Téglalap 1"/>
          <p:cNvSpPr/>
          <p:nvPr/>
        </p:nvSpPr>
        <p:spPr>
          <a:xfrm>
            <a:off x="0" y="6122873"/>
            <a:ext cx="6096001" cy="246221"/>
          </a:xfrm>
          <a:prstGeom prst="rect">
            <a:avLst/>
          </a:prstGeom>
        </p:spPr>
        <p:txBody>
          <a:bodyPr>
            <a:spAutoFit/>
          </a:bodyPr>
          <a:lstStyle/>
          <a:p>
            <a:pPr algn="just"/>
            <a:r>
              <a:rPr lang="sr" sz="1000" dirty="0"/>
              <a:t>https://www.cbd.int/health/SOK-biodiversity-en.pdf, p. 15,</a:t>
            </a:r>
            <a:r>
              <a:rPr lang="en-US" sz="1000" dirty="0"/>
              <a:t>  </a:t>
            </a:r>
            <a:r>
              <a:rPr lang="en-US" sz="1000" dirty="0" err="1"/>
              <a:t>Pristupljeno</a:t>
            </a:r>
            <a:r>
              <a:rPr lang="en-US" sz="1000" dirty="0"/>
              <a:t> 16. </a:t>
            </a:r>
            <a:r>
              <a:rPr lang="en-US" sz="1000" dirty="0" err="1"/>
              <a:t>marta</a:t>
            </a:r>
            <a:r>
              <a:rPr lang="en-US" sz="1000" dirty="0"/>
              <a:t> 2023</a:t>
            </a:r>
            <a:r>
              <a:rPr lang="sr-Cyrl-RS" sz="1000" dirty="0"/>
              <a:t>.</a:t>
            </a:r>
            <a:endParaRPr lang="en-US" sz="1000" dirty="0">
              <a:ea typeface="Calibri"/>
              <a:cs typeface="Calibri"/>
            </a:endParaRPr>
          </a:p>
        </p:txBody>
      </p:sp>
    </p:spTree>
    <p:extLst>
      <p:ext uri="{BB962C8B-B14F-4D97-AF65-F5344CB8AC3E}">
        <p14:creationId xmlns:p14="http://schemas.microsoft.com/office/powerpoint/2010/main" val="2931887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43161"/>
            <a:ext cx="11896826" cy="549635"/>
          </a:xfrm>
        </p:spPr>
        <p:txBody>
          <a:bodyPr rtlCol="0">
            <a:normAutofit fontScale="90000"/>
          </a:bodyPr>
          <a:lstStyle/>
          <a:p>
            <a:r>
              <a:rPr lang="en-US" sz="2700" dirty="0"/>
              <a:t/>
            </a:r>
            <a:br>
              <a:rPr lang="en-US" sz="2700" dirty="0"/>
            </a:br>
            <a:r>
              <a:rPr lang="en-US" sz="2700" dirty="0"/>
              <a:t> </a:t>
            </a:r>
            <a:r>
              <a:rPr lang="en-US" sz="2700" b="1" dirty="0" err="1"/>
              <a:t>Ključni</a:t>
            </a:r>
            <a:r>
              <a:rPr lang="en-US" sz="2700" b="1" dirty="0"/>
              <a:t> </a:t>
            </a:r>
            <a:r>
              <a:rPr lang="en-US" sz="2700" b="1" dirty="0" err="1"/>
              <a:t>sektori</a:t>
            </a:r>
            <a:r>
              <a:rPr lang="en-US" sz="2700" b="1" dirty="0"/>
              <a:t> koji se </a:t>
            </a:r>
            <a:r>
              <a:rPr lang="en-US" sz="2700" b="1" dirty="0" err="1"/>
              <a:t>odnose</a:t>
            </a:r>
            <a:r>
              <a:rPr lang="en-US" sz="2700" b="1" dirty="0"/>
              <a:t> </a:t>
            </a:r>
            <a:r>
              <a:rPr lang="en-US" sz="2700" b="1" dirty="0" err="1"/>
              <a:t>na</a:t>
            </a:r>
            <a:r>
              <a:rPr lang="en-US" sz="2700" b="1" dirty="0"/>
              <a:t> </a:t>
            </a:r>
            <a:r>
              <a:rPr lang="en-US" sz="2700" b="1" dirty="0" err="1"/>
              <a:t>zdravlje</a:t>
            </a:r>
            <a:r>
              <a:rPr lang="en-US" sz="2700" b="1" dirty="0"/>
              <a:t>, </a:t>
            </a:r>
            <a:r>
              <a:rPr lang="en-US" sz="2700" b="1" dirty="0" err="1"/>
              <a:t>životnu</a:t>
            </a:r>
            <a:r>
              <a:rPr lang="en-US" sz="2700" b="1" dirty="0"/>
              <a:t> </a:t>
            </a:r>
            <a:r>
              <a:rPr lang="en-US" sz="2700" b="1" dirty="0" err="1"/>
              <a:t>sredinu</a:t>
            </a:r>
            <a:r>
              <a:rPr lang="en-US" sz="2700" b="1" dirty="0"/>
              <a:t> </a:t>
            </a:r>
            <a:r>
              <a:rPr lang="en-US" sz="2700" b="1" dirty="0" err="1"/>
              <a:t>i</a:t>
            </a:r>
            <a:r>
              <a:rPr lang="en-US" sz="2700" b="1" dirty="0"/>
              <a:t> </a:t>
            </a:r>
            <a:r>
              <a:rPr lang="en-US" sz="2700" b="1" dirty="0" err="1"/>
              <a:t>klimatske</a:t>
            </a:r>
            <a:r>
              <a:rPr lang="en-US" sz="2700" b="1" dirty="0"/>
              <a:t> </a:t>
            </a:r>
            <a:r>
              <a:rPr lang="en-US" sz="2700" b="1" dirty="0" err="1"/>
              <a:t>promene</a:t>
            </a:r>
            <a:r>
              <a:rPr lang="en-US" sz="2700" dirty="0"/>
              <a:t/>
            </a:r>
            <a:br>
              <a:rPr lang="en-US" sz="2700" dirty="0"/>
            </a:br>
            <a:endParaRPr lang="hu-HU" dirty="0"/>
          </a:p>
        </p:txBody>
      </p:sp>
      <p:sp>
        <p:nvSpPr>
          <p:cNvPr id="3" name="Content Placeholder 2"/>
          <p:cNvSpPr>
            <a:spLocks noGrp="1"/>
          </p:cNvSpPr>
          <p:nvPr>
            <p:ph idx="1"/>
          </p:nvPr>
        </p:nvSpPr>
        <p:spPr>
          <a:xfrm>
            <a:off x="192505" y="5979886"/>
            <a:ext cx="11896825" cy="325786"/>
          </a:xfrm>
        </p:spPr>
        <p:txBody>
          <a:bodyPr vert="horz" lIns="91440" tIns="45720" rIns="91440" bIns="45720" rtlCol="0" anchor="t">
            <a:normAutofit fontScale="55000" lnSpcReduction="20000"/>
          </a:bodyPr>
          <a:lstStyle/>
          <a:p>
            <a:pPr marL="0" indent="0">
              <a:buNone/>
            </a:pPr>
            <a:r>
              <a:rPr lang="en-US" sz="1200" dirty="0">
                <a:solidFill>
                  <a:schemeClr val="tx1"/>
                </a:solidFill>
              </a:rPr>
              <a:t>https://www.who.int/docs/default-source/climate-change/who-global-strategy-on-health-environment-and-climate-change-a72-15.pdf?sfvrsn=20e72548_2</a:t>
            </a:r>
            <a:r>
              <a:rPr lang="sr" sz="1200" dirty="0">
                <a:solidFill>
                  <a:schemeClr val="tx1"/>
                </a:solidFill>
              </a:rPr>
              <a:t>– </a:t>
            </a:r>
            <a:r>
              <a:rPr lang="en-US" sz="1200" dirty="0"/>
              <a:t>str. 6,pristupljeno 20. </a:t>
            </a:r>
            <a:r>
              <a:rPr lang="en-US" sz="1200" dirty="0" err="1"/>
              <a:t>juna</a:t>
            </a:r>
            <a:r>
              <a:rPr lang="en-US" sz="1200" dirty="0"/>
              <a:t> 2023</a:t>
            </a:r>
          </a:p>
          <a:p>
            <a:pPr rtl="0"/>
            <a:endParaRPr lang="en-US" dirty="0"/>
          </a:p>
        </p:txBody>
      </p:sp>
      <p:pic>
        <p:nvPicPr>
          <p:cNvPr id="5" name="Picture 4"/>
          <p:cNvPicPr>
            <a:picLocks noChangeAspect="1"/>
          </p:cNvPicPr>
          <p:nvPr/>
        </p:nvPicPr>
        <p:blipFill rotWithShape="1">
          <a:blip r:embed="rId3"/>
          <a:srcRect l="29181" t="38160" r="35482" b="10256"/>
          <a:stretch/>
        </p:blipFill>
        <p:spPr>
          <a:xfrm>
            <a:off x="2859314" y="792796"/>
            <a:ext cx="6243744" cy="5124419"/>
          </a:xfrm>
          <a:prstGeom prst="rect">
            <a:avLst/>
          </a:prstGeom>
        </p:spPr>
      </p:pic>
    </p:spTree>
    <p:extLst>
      <p:ext uri="{BB962C8B-B14F-4D97-AF65-F5344CB8AC3E}">
        <p14:creationId xmlns:p14="http://schemas.microsoft.com/office/powerpoint/2010/main" val="42298438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pl-PL" b="1" dirty="0"/>
              <a:t>Uticaji rizika vezanih za klimu na zdravstvene ustanove </a:t>
            </a:r>
            <a:endParaRPr lang="hu-HU" b="1" dirty="0"/>
          </a:p>
        </p:txBody>
      </p:sp>
      <p:sp>
        <p:nvSpPr>
          <p:cNvPr id="5" name="Content Placeholder 4"/>
          <p:cNvSpPr>
            <a:spLocks noGrp="1"/>
          </p:cNvSpPr>
          <p:nvPr>
            <p:ph idx="1"/>
          </p:nvPr>
        </p:nvSpPr>
        <p:spPr>
          <a:xfrm>
            <a:off x="192506" y="5950856"/>
            <a:ext cx="11896825" cy="406401"/>
          </a:xfrm>
        </p:spPr>
        <p:txBody>
          <a:bodyPr rtlCol="0"/>
          <a:lstStyle/>
          <a:p>
            <a:pPr marL="0" indent="0">
              <a:buNone/>
            </a:pPr>
            <a:r>
              <a:rPr lang="en-US" sz="1100" dirty="0" err="1"/>
              <a:t>Svetska</a:t>
            </a:r>
            <a:r>
              <a:rPr lang="en-US" sz="1100" dirty="0"/>
              <a:t> </a:t>
            </a:r>
            <a:r>
              <a:rPr lang="en-US" sz="1100" dirty="0" err="1"/>
              <a:t>zdravstvena</a:t>
            </a:r>
            <a:r>
              <a:rPr lang="en-US" sz="1100" dirty="0"/>
              <a:t> </a:t>
            </a:r>
            <a:r>
              <a:rPr lang="en-US" sz="1100" dirty="0" err="1"/>
              <a:t>organizacija</a:t>
            </a:r>
            <a:r>
              <a:rPr lang="en-US" sz="1100" dirty="0"/>
              <a:t>, </a:t>
            </a:r>
            <a:r>
              <a:rPr lang="en-US" sz="1100" dirty="0" err="1"/>
              <a:t>Kontrolne</a:t>
            </a:r>
            <a:r>
              <a:rPr lang="en-US" sz="1100" dirty="0"/>
              <a:t> </a:t>
            </a:r>
            <a:r>
              <a:rPr lang="en-US" sz="1100" dirty="0" err="1"/>
              <a:t>liste</a:t>
            </a:r>
            <a:r>
              <a:rPr lang="en-US" sz="1100" dirty="0"/>
              <a:t> </a:t>
            </a:r>
            <a:r>
              <a:rPr lang="en-US" sz="1100" dirty="0" err="1"/>
              <a:t>za</a:t>
            </a:r>
            <a:r>
              <a:rPr lang="en-US" sz="1100" dirty="0"/>
              <a:t> </a:t>
            </a:r>
            <a:r>
              <a:rPr lang="en-US" sz="1100" dirty="0" err="1"/>
              <a:t>procenu</a:t>
            </a:r>
            <a:r>
              <a:rPr lang="en-US" sz="1100" dirty="0"/>
              <a:t> </a:t>
            </a:r>
            <a:r>
              <a:rPr lang="en-US" sz="1100" dirty="0" err="1"/>
              <a:t>ranjivosti</a:t>
            </a:r>
            <a:r>
              <a:rPr lang="en-US" sz="1100" dirty="0"/>
              <a:t> u </a:t>
            </a:r>
            <a:r>
              <a:rPr lang="en-US" sz="1100" dirty="0" err="1"/>
              <a:t>zdravstvenim</a:t>
            </a:r>
            <a:r>
              <a:rPr lang="en-US" sz="1100" dirty="0"/>
              <a:t> </a:t>
            </a:r>
            <a:r>
              <a:rPr lang="en-US" sz="1100" dirty="0" err="1"/>
              <a:t>ustanovama</a:t>
            </a:r>
            <a:r>
              <a:rPr lang="en-US" sz="1100" dirty="0"/>
              <a:t> u </a:t>
            </a:r>
            <a:r>
              <a:rPr lang="en-US" sz="1100" dirty="0" err="1"/>
              <a:t>kontekstu</a:t>
            </a:r>
            <a:r>
              <a:rPr lang="en-US" sz="1100" dirty="0"/>
              <a:t> </a:t>
            </a:r>
            <a:r>
              <a:rPr lang="en-US" sz="1100" dirty="0" err="1"/>
              <a:t>klimatskih</a:t>
            </a:r>
            <a:r>
              <a:rPr lang="en-US" sz="1100" dirty="0"/>
              <a:t> </a:t>
            </a:r>
            <a:r>
              <a:rPr lang="en-US" sz="1100" dirty="0" err="1"/>
              <a:t>promena</a:t>
            </a:r>
            <a:r>
              <a:rPr lang="en-US" sz="1100" dirty="0"/>
              <a:t>, ISBN 978-92-4-002290-4 (</a:t>
            </a:r>
            <a:r>
              <a:rPr lang="en-US" sz="1100" dirty="0" err="1"/>
              <a:t>elektronska</a:t>
            </a:r>
            <a:r>
              <a:rPr lang="en-US" sz="1100" dirty="0"/>
              <a:t> </a:t>
            </a:r>
            <a:r>
              <a:rPr lang="en-US" sz="1100" dirty="0" err="1"/>
              <a:t>verzija</a:t>
            </a:r>
            <a:r>
              <a:rPr lang="en-US" sz="1100" dirty="0"/>
              <a:t>) – str. 7.</a:t>
            </a:r>
          </a:p>
          <a:p>
            <a:pPr rtl="0"/>
            <a:endParaRPr lang="en-US" dirty="0"/>
          </a:p>
        </p:txBody>
      </p:sp>
      <p:pic>
        <p:nvPicPr>
          <p:cNvPr id="6" name="Picture 5"/>
          <p:cNvPicPr>
            <a:picLocks noChangeAspect="1"/>
          </p:cNvPicPr>
          <p:nvPr/>
        </p:nvPicPr>
        <p:blipFill rotWithShape="1">
          <a:blip r:embed="rId3"/>
          <a:srcRect l="18293" t="26012" r="16675" b="23460"/>
          <a:stretch/>
        </p:blipFill>
        <p:spPr>
          <a:xfrm>
            <a:off x="520603" y="1029278"/>
            <a:ext cx="10669912" cy="4660981"/>
          </a:xfrm>
          <a:prstGeom prst="rect">
            <a:avLst/>
          </a:prstGeom>
        </p:spPr>
      </p:pic>
    </p:spTree>
    <p:extLst>
      <p:ext uri="{BB962C8B-B14F-4D97-AF65-F5344CB8AC3E}">
        <p14:creationId xmlns:p14="http://schemas.microsoft.com/office/powerpoint/2010/main" val="1073460781"/>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15C608-6917-445F-8668-B10B55FB39B3}">
  <ds:schemaRefs>
    <ds:schemaRef ds:uri="http://schemas.microsoft.com/sharepoint/v3/contenttype/forms"/>
  </ds:schemaRefs>
</ds:datastoreItem>
</file>

<file path=customXml/itemProps2.xml><?xml version="1.0" encoding="utf-8"?>
<ds:datastoreItem xmlns:ds="http://schemas.openxmlformats.org/officeDocument/2006/customXml" ds:itemID="{7183FEE3-FF5C-47B7-92AE-7EF977E87599}">
  <ds:schemaRefs>
    <ds:schemaRef ds:uri="http://www.w3.org/XML/1998/namespace"/>
    <ds:schemaRef ds:uri="http://schemas.microsoft.com/office/2006/documentManagement/types"/>
    <ds:schemaRef ds:uri="http://purl.org/dc/dcmitype/"/>
    <ds:schemaRef ds:uri="http://schemas.microsoft.com/office/2006/metadata/properties"/>
    <ds:schemaRef ds:uri="603c054e-d324-4a4b-bfdc-a44c27811fd1"/>
    <ds:schemaRef ds:uri="http://schemas.openxmlformats.org/package/2006/metadata/core-properties"/>
    <ds:schemaRef ds:uri="http://schemas.microsoft.com/office/infopath/2007/PartnerControls"/>
    <ds:schemaRef ds:uri="7041af30-ae09-480b-a38a-622eca9a1506"/>
    <ds:schemaRef ds:uri="http://purl.org/dc/terms/"/>
    <ds:schemaRef ds:uri="http://purl.org/dc/elements/1.1/"/>
  </ds:schemaRefs>
</ds:datastoreItem>
</file>

<file path=customXml/itemProps3.xml><?xml version="1.0" encoding="utf-8"?>
<ds:datastoreItem xmlns:ds="http://schemas.openxmlformats.org/officeDocument/2006/customXml" ds:itemID="{2288F3DF-72CE-4FD5-87EC-6E9F6716A447}"/>
</file>

<file path=docProps/app.xml><?xml version="1.0" encoding="utf-8"?>
<Properties xmlns="http://schemas.openxmlformats.org/officeDocument/2006/extended-properties" xmlns:vt="http://schemas.openxmlformats.org/officeDocument/2006/docPropsVTypes">
  <Template>Office-téma</Template>
  <TotalTime>1017</TotalTime>
  <Words>1385</Words>
  <Application>Microsoft Office PowerPoint</Application>
  <PresentationFormat>Szélesvásznú</PresentationFormat>
  <Paragraphs>153</Paragraphs>
  <Slides>36</Slides>
  <Notes>9</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36</vt:i4>
      </vt:variant>
    </vt:vector>
  </HeadingPairs>
  <TitlesOfParts>
    <vt:vector size="41" baseType="lpstr">
      <vt:lpstr>Arial</vt:lpstr>
      <vt:lpstr>Calibri</vt:lpstr>
      <vt:lpstr>Garamond</vt:lpstr>
      <vt:lpstr>Times New Roman</vt:lpstr>
      <vt:lpstr>Office-téma</vt:lpstr>
      <vt:lpstr>Developing new curriculum outlines and learning materials on climate change's health impacts for medical schools 2021-2-HU01-KA220-HED-000050972</vt:lpstr>
      <vt:lpstr>Klimatske promene i njihovi efekti – opšti uvod</vt:lpstr>
      <vt:lpstr>Ishodi učenja</vt:lpstr>
      <vt:lpstr>PowerPoint-bemutató</vt:lpstr>
      <vt:lpstr>PowerPoint-bemutató</vt:lpstr>
      <vt:lpstr>PowerPoint-bemutató</vt:lpstr>
      <vt:lpstr>PowerPoint-bemutató</vt:lpstr>
      <vt:lpstr>  Ključni sektori koji se odnose na zdravlje, životnu sredinu i klimatske promene </vt:lpstr>
      <vt:lpstr>Uticaji rizika vezanih za klimu na zdravstvene ustanove </vt:lpstr>
      <vt:lpstr>PowerPoint-bemutató</vt:lpstr>
      <vt:lpstr>PowerPoint-bemutató</vt:lpstr>
      <vt:lpstr>PowerPoint-bemutató</vt:lpstr>
      <vt:lpstr>Direktni, indirektni i tercijarni uticaji klimatskih promena na zdravlje ljudi </vt:lpstr>
      <vt:lpstr>Direktni uticaji - Toplota</vt:lpstr>
      <vt:lpstr>Indirektni uticaji</vt:lpstr>
      <vt:lpstr>PowerPoint-bemutató</vt:lpstr>
      <vt:lpstr>Regionalni  uticaji</vt:lpstr>
      <vt:lpstr>Klasifikacija opasnosti od klimatskih uticaja na zdravstvene ustanove i opšte zdravlje</vt:lpstr>
      <vt:lpstr>Klasifikacija opasnosti od klimatskih uticaja na zdravstvene ustanove i opšte zdravlje</vt:lpstr>
      <vt:lpstr>PowerPoint-bemutató</vt:lpstr>
      <vt:lpstr>PowerPoint-bemutató</vt:lpstr>
      <vt:lpstr>PowerPoint-bemutató</vt:lpstr>
      <vt:lpstr>PowerPoint-bemutató</vt:lpstr>
      <vt:lpstr>PowerPoint-bemutató</vt:lpstr>
      <vt:lpstr>Bolesti osetljive na klimu i zdravstveni ishodi osetljivi na klimu </vt:lpstr>
      <vt:lpstr>Bolesti osetljive na klimu i zdravstveni ishodi osetljivi na klimu </vt:lpstr>
      <vt:lpstr>Bolesti osetljive na klimu i zdravstveni ishodi osetljivi na klimu </vt:lpstr>
      <vt:lpstr>Bolesti osetljive na klimu i zdravstveni ishodi osetljivi na klimu </vt:lpstr>
      <vt:lpstr>Bolesti osetljive na klimu i zdravstveni ishodi osetljivi na klimu </vt:lpstr>
      <vt:lpstr>Bolesti osetljive na klimu i zdravstveni ishodi osetljivi na klimu </vt:lpstr>
      <vt:lpstr>Bolesti osetljive na klimu i zdravstveni ishodi osetljivi na klimu </vt:lpstr>
      <vt:lpstr>Bolesti osetljive na klimu i zdravstveni ishodi osetljivi na klimu </vt:lpstr>
      <vt:lpstr>Ključne poruke </vt:lpstr>
      <vt:lpstr>Testirajte svoje znanje</vt:lpstr>
      <vt:lpstr>Preporučeno čitanje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change and effects - general introduction</dc:title>
  <dc:creator>Márovics Gergely Péter</dc:creator>
  <cp:lastModifiedBy>User</cp:lastModifiedBy>
  <cp:revision>66</cp:revision>
  <dcterms:created xsi:type="dcterms:W3CDTF">2023-07-11T11:55:05Z</dcterms:created>
  <dcterms:modified xsi:type="dcterms:W3CDTF">2025-04-22T13:06:53Z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