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0"/>
  </p:notesMasterIdLst>
  <p:sldIdLst>
    <p:sldId id="310" r:id="rId5"/>
    <p:sldId id="262" r:id="rId6"/>
    <p:sldId id="307" r:id="rId7"/>
    <p:sldId id="293" r:id="rId8"/>
    <p:sldId id="294" r:id="rId9"/>
    <p:sldId id="264" r:id="rId10"/>
    <p:sldId id="298" r:id="rId11"/>
    <p:sldId id="299" r:id="rId12"/>
    <p:sldId id="300" r:id="rId13"/>
    <p:sldId id="301" r:id="rId14"/>
    <p:sldId id="302" r:id="rId15"/>
    <p:sldId id="304" r:id="rId16"/>
    <p:sldId id="270" r:id="rId17"/>
    <p:sldId id="268" r:id="rId18"/>
    <p:sldId id="271" r:id="rId19"/>
    <p:sldId id="269" r:id="rId20"/>
    <p:sldId id="275" r:id="rId21"/>
    <p:sldId id="272" r:id="rId22"/>
    <p:sldId id="276" r:id="rId23"/>
    <p:sldId id="279" r:id="rId24"/>
    <p:sldId id="286" r:id="rId25"/>
    <p:sldId id="285" r:id="rId26"/>
    <p:sldId id="287" r:id="rId27"/>
    <p:sldId id="282" r:id="rId28"/>
    <p:sldId id="281" r:id="rId29"/>
    <p:sldId id="280" r:id="rId30"/>
    <p:sldId id="289" r:id="rId31"/>
    <p:sldId id="283" r:id="rId32"/>
    <p:sldId id="306" r:id="rId33"/>
    <p:sldId id="296" r:id="rId34"/>
    <p:sldId id="295" r:id="rId35"/>
    <p:sldId id="297" r:id="rId36"/>
    <p:sldId id="309" r:id="rId37"/>
    <p:sldId id="308" r:id="rId38"/>
    <p:sldId id="311" r:id="rId39"/>
  </p:sldIdLst>
  <p:sldSz cx="12192000" cy="6858000"/>
  <p:notesSz cx="6858000" cy="9144000"/>
  <p:defaultTextStyle>
    <a:defPPr rtl="0">
      <a:defRPr lang="sr-Cyrl-C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46E9368-7440-5F4B-A84E-AB492635A0C2}" v="1" dt="2023-07-11T12:07:33.680"/>
    <p1510:client id="{99EC2455-9EE4-194D-A5D7-7F8C26050337}" v="17" dt="2023-07-11T09:09:34.55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93" autoAdjust="0"/>
    <p:restoredTop sz="95820"/>
  </p:normalViewPr>
  <p:slideViewPr>
    <p:cSldViewPr snapToGrid="0" showGuides="1">
      <p:cViewPr varScale="1">
        <p:scale>
          <a:sx n="99" d="100"/>
          <a:sy n="99" d="100"/>
        </p:scale>
        <p:origin x="96" y="360"/>
      </p:cViewPr>
      <p:guideLst>
        <p:guide orient="horz" pos="2160"/>
        <p:guide pos="3840"/>
      </p:guideLst>
    </p:cSldViewPr>
  </p:slideViewPr>
  <p:notesTextViewPr>
    <p:cViewPr>
      <p:scale>
        <a:sx n="3" d="2"/>
        <a:sy n="3" d="2"/>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58"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57"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árovics Gergely Péter" userId="346673cb-4fe2-4bc9-9989-67cfee16853a" providerId="ADAL" clId="{046E9368-7440-5F4B-A84E-AB492635A0C2}"/>
    <pc:docChg chg="modSld">
      <pc:chgData name="Márovics Gergely Péter" userId="346673cb-4fe2-4bc9-9989-67cfee16853a" providerId="ADAL" clId="{046E9368-7440-5F4B-A84E-AB492635A0C2}" dt="2023-07-11T12:07:49.683" v="1" actId="207"/>
      <pc:docMkLst>
        <pc:docMk/>
      </pc:docMkLst>
      <pc:sldChg chg="modSp mod setBg">
        <pc:chgData name="Márovics Gergely Péter" userId="346673cb-4fe2-4bc9-9989-67cfee16853a" providerId="ADAL" clId="{046E9368-7440-5F4B-A84E-AB492635A0C2}" dt="2023-07-11T12:07:49.683" v="1" actId="207"/>
        <pc:sldMkLst>
          <pc:docMk/>
          <pc:sldMk cId="4113579998" sldId="259"/>
        </pc:sldMkLst>
        <pc:spChg chg="mod">
          <ac:chgData name="Márovics Gergely Péter" userId="346673cb-4fe2-4bc9-9989-67cfee16853a" providerId="ADAL" clId="{046E9368-7440-5F4B-A84E-AB492635A0C2}" dt="2023-07-11T12:07:49.683" v="1" actId="207"/>
          <ac:spMkLst>
            <pc:docMk/>
            <pc:sldMk cId="4113579998" sldId="259"/>
            <ac:spMk id="11" creationId="{00000000-0000-0000-0000-000000000000}"/>
          </ac:spMkLst>
        </pc:spChg>
        <pc:spChg chg="mod">
          <ac:chgData name="Márovics Gergely Péter" userId="346673cb-4fe2-4bc9-9989-67cfee16853a" providerId="ADAL" clId="{046E9368-7440-5F4B-A84E-AB492635A0C2}" dt="2023-07-11T12:07:49.683" v="1" actId="207"/>
          <ac:spMkLst>
            <pc:docMk/>
            <pc:sldMk cId="4113579998" sldId="259"/>
            <ac:spMk id="12" creationId="{00000000-0000-0000-0000-000000000000}"/>
          </ac:spMkLst>
        </pc:spChg>
        <pc:spChg chg="mod">
          <ac:chgData name="Márovics Gergely Péter" userId="346673cb-4fe2-4bc9-9989-67cfee16853a" providerId="ADAL" clId="{046E9368-7440-5F4B-A84E-AB492635A0C2}" dt="2023-07-11T12:07:49.683" v="1" actId="207"/>
          <ac:spMkLst>
            <pc:docMk/>
            <pc:sldMk cId="4113579998" sldId="259"/>
            <ac:spMk id="13" creationId="{00000000-0000-0000-0000-000000000000}"/>
          </ac:spMkLst>
        </pc:spChg>
        <pc:spChg chg="mod">
          <ac:chgData name="Márovics Gergely Péter" userId="346673cb-4fe2-4bc9-9989-67cfee16853a" providerId="ADAL" clId="{046E9368-7440-5F4B-A84E-AB492635A0C2}" dt="2023-07-11T12:07:49.683" v="1" actId="207"/>
          <ac:spMkLst>
            <pc:docMk/>
            <pc:sldMk cId="4113579998" sldId="259"/>
            <ac:spMk id="14" creationId="{00000000-0000-0000-0000-000000000000}"/>
          </ac:spMkLst>
        </pc:spChg>
        <pc:spChg chg="mod">
          <ac:chgData name="Márovics Gergely Péter" userId="346673cb-4fe2-4bc9-9989-67cfee16853a" providerId="ADAL" clId="{046E9368-7440-5F4B-A84E-AB492635A0C2}" dt="2023-07-11T12:07:49.683" v="1" actId="207"/>
          <ac:spMkLst>
            <pc:docMk/>
            <pc:sldMk cId="4113579998" sldId="259"/>
            <ac:spMk id="15" creationId="{00000000-0000-0000-0000-000000000000}"/>
          </ac:spMkLst>
        </pc:spChg>
      </pc:sldChg>
      <pc:sldChg chg="setBg">
        <pc:chgData name="Márovics Gergely Péter" userId="346673cb-4fe2-4bc9-9989-67cfee16853a" providerId="ADAL" clId="{046E9368-7440-5F4B-A84E-AB492635A0C2}" dt="2023-07-11T12:07:33.679" v="0"/>
        <pc:sldMkLst>
          <pc:docMk/>
          <pc:sldMk cId="1970558513" sldId="262"/>
        </pc:sldMkLst>
      </pc:sldChg>
      <pc:sldChg chg="setBg">
        <pc:chgData name="Márovics Gergely Péter" userId="346673cb-4fe2-4bc9-9989-67cfee16853a" providerId="ADAL" clId="{046E9368-7440-5F4B-A84E-AB492635A0C2}" dt="2023-07-11T12:07:33.679" v="0"/>
        <pc:sldMkLst>
          <pc:docMk/>
          <pc:sldMk cId="1308504411" sldId="263"/>
        </pc:sldMkLst>
      </pc:sldChg>
      <pc:sldChg chg="setBg">
        <pc:chgData name="Márovics Gergely Péter" userId="346673cb-4fe2-4bc9-9989-67cfee16853a" providerId="ADAL" clId="{046E9368-7440-5F4B-A84E-AB492635A0C2}" dt="2023-07-11T12:07:33.679" v="0"/>
        <pc:sldMkLst>
          <pc:docMk/>
          <pc:sldMk cId="3333137757" sldId="264"/>
        </pc:sldMkLst>
      </pc:sldChg>
      <pc:sldChg chg="setBg">
        <pc:chgData name="Márovics Gergely Péter" userId="346673cb-4fe2-4bc9-9989-67cfee16853a" providerId="ADAL" clId="{046E9368-7440-5F4B-A84E-AB492635A0C2}" dt="2023-07-11T12:07:33.679" v="0"/>
        <pc:sldMkLst>
          <pc:docMk/>
          <pc:sldMk cId="1723062719" sldId="265"/>
        </pc:sldMkLst>
      </pc:sldChg>
      <pc:sldChg chg="setBg">
        <pc:chgData name="Márovics Gergely Péter" userId="346673cb-4fe2-4bc9-9989-67cfee16853a" providerId="ADAL" clId="{046E9368-7440-5F4B-A84E-AB492635A0C2}" dt="2023-07-11T12:07:33.679" v="0"/>
        <pc:sldMkLst>
          <pc:docMk/>
          <pc:sldMk cId="3036842968" sldId="266"/>
        </pc:sldMkLst>
      </pc:sldChg>
      <pc:sldChg chg="setBg">
        <pc:chgData name="Márovics Gergely Péter" userId="346673cb-4fe2-4bc9-9989-67cfee16853a" providerId="ADAL" clId="{046E9368-7440-5F4B-A84E-AB492635A0C2}" dt="2023-07-11T12:07:33.679" v="0"/>
        <pc:sldMkLst>
          <pc:docMk/>
          <pc:sldMk cId="1428607071" sldId="267"/>
        </pc:sldMkLst>
      </pc:sldChg>
      <pc:sldChg chg="setBg">
        <pc:chgData name="Márovics Gergely Péter" userId="346673cb-4fe2-4bc9-9989-67cfee16853a" providerId="ADAL" clId="{046E9368-7440-5F4B-A84E-AB492635A0C2}" dt="2023-07-11T12:07:33.679" v="0"/>
        <pc:sldMkLst>
          <pc:docMk/>
          <pc:sldMk cId="2951164705" sldId="268"/>
        </pc:sldMkLst>
      </pc:sldChg>
      <pc:sldChg chg="setBg">
        <pc:chgData name="Márovics Gergely Péter" userId="346673cb-4fe2-4bc9-9989-67cfee16853a" providerId="ADAL" clId="{046E9368-7440-5F4B-A84E-AB492635A0C2}" dt="2023-07-11T12:07:33.679" v="0"/>
        <pc:sldMkLst>
          <pc:docMk/>
          <pc:sldMk cId="1540138801" sldId="269"/>
        </pc:sldMkLst>
      </pc:sldChg>
      <pc:sldChg chg="setBg">
        <pc:chgData name="Márovics Gergely Péter" userId="346673cb-4fe2-4bc9-9989-67cfee16853a" providerId="ADAL" clId="{046E9368-7440-5F4B-A84E-AB492635A0C2}" dt="2023-07-11T12:07:33.679" v="0"/>
        <pc:sldMkLst>
          <pc:docMk/>
          <pc:sldMk cId="3282249533" sldId="270"/>
        </pc:sldMkLst>
      </pc:sldChg>
      <pc:sldChg chg="setBg">
        <pc:chgData name="Márovics Gergely Péter" userId="346673cb-4fe2-4bc9-9989-67cfee16853a" providerId="ADAL" clId="{046E9368-7440-5F4B-A84E-AB492635A0C2}" dt="2023-07-11T12:07:33.679" v="0"/>
        <pc:sldMkLst>
          <pc:docMk/>
          <pc:sldMk cId="2110942841" sldId="271"/>
        </pc:sldMkLst>
      </pc:sldChg>
      <pc:sldChg chg="setBg">
        <pc:chgData name="Márovics Gergely Péter" userId="346673cb-4fe2-4bc9-9989-67cfee16853a" providerId="ADAL" clId="{046E9368-7440-5F4B-A84E-AB492635A0C2}" dt="2023-07-11T12:07:33.679" v="0"/>
        <pc:sldMkLst>
          <pc:docMk/>
          <pc:sldMk cId="503198392" sldId="272"/>
        </pc:sldMkLst>
      </pc:sldChg>
      <pc:sldChg chg="setBg">
        <pc:chgData name="Márovics Gergely Péter" userId="346673cb-4fe2-4bc9-9989-67cfee16853a" providerId="ADAL" clId="{046E9368-7440-5F4B-A84E-AB492635A0C2}" dt="2023-07-11T12:07:33.679" v="0"/>
        <pc:sldMkLst>
          <pc:docMk/>
          <pc:sldMk cId="1430948611" sldId="273"/>
        </pc:sldMkLst>
      </pc:sldChg>
      <pc:sldChg chg="setBg">
        <pc:chgData name="Márovics Gergely Péter" userId="346673cb-4fe2-4bc9-9989-67cfee16853a" providerId="ADAL" clId="{046E9368-7440-5F4B-A84E-AB492635A0C2}" dt="2023-07-11T12:07:33.679" v="0"/>
        <pc:sldMkLst>
          <pc:docMk/>
          <pc:sldMk cId="3347367519" sldId="274"/>
        </pc:sldMkLst>
      </pc:sldChg>
      <pc:sldChg chg="setBg">
        <pc:chgData name="Márovics Gergely Péter" userId="346673cb-4fe2-4bc9-9989-67cfee16853a" providerId="ADAL" clId="{046E9368-7440-5F4B-A84E-AB492635A0C2}" dt="2023-07-11T12:07:33.679" v="0"/>
        <pc:sldMkLst>
          <pc:docMk/>
          <pc:sldMk cId="863170006" sldId="275"/>
        </pc:sldMkLst>
      </pc:sldChg>
      <pc:sldChg chg="setBg">
        <pc:chgData name="Márovics Gergely Péter" userId="346673cb-4fe2-4bc9-9989-67cfee16853a" providerId="ADAL" clId="{046E9368-7440-5F4B-A84E-AB492635A0C2}" dt="2023-07-11T12:07:33.679" v="0"/>
        <pc:sldMkLst>
          <pc:docMk/>
          <pc:sldMk cId="3314028809" sldId="276"/>
        </pc:sldMkLst>
      </pc:sldChg>
      <pc:sldChg chg="setBg">
        <pc:chgData name="Márovics Gergely Péter" userId="346673cb-4fe2-4bc9-9989-67cfee16853a" providerId="ADAL" clId="{046E9368-7440-5F4B-A84E-AB492635A0C2}" dt="2023-07-11T12:07:33.679" v="0"/>
        <pc:sldMkLst>
          <pc:docMk/>
          <pc:sldMk cId="1568991626" sldId="277"/>
        </pc:sldMkLst>
      </pc:sldChg>
      <pc:sldChg chg="setBg">
        <pc:chgData name="Márovics Gergely Péter" userId="346673cb-4fe2-4bc9-9989-67cfee16853a" providerId="ADAL" clId="{046E9368-7440-5F4B-A84E-AB492635A0C2}" dt="2023-07-11T12:07:33.679" v="0"/>
        <pc:sldMkLst>
          <pc:docMk/>
          <pc:sldMk cId="3935753174" sldId="279"/>
        </pc:sldMkLst>
      </pc:sldChg>
      <pc:sldChg chg="setBg">
        <pc:chgData name="Márovics Gergely Péter" userId="346673cb-4fe2-4bc9-9989-67cfee16853a" providerId="ADAL" clId="{046E9368-7440-5F4B-A84E-AB492635A0C2}" dt="2023-07-11T12:07:33.679" v="0"/>
        <pc:sldMkLst>
          <pc:docMk/>
          <pc:sldMk cId="1700690418" sldId="280"/>
        </pc:sldMkLst>
      </pc:sldChg>
      <pc:sldChg chg="setBg">
        <pc:chgData name="Márovics Gergely Péter" userId="346673cb-4fe2-4bc9-9989-67cfee16853a" providerId="ADAL" clId="{046E9368-7440-5F4B-A84E-AB492635A0C2}" dt="2023-07-11T12:07:33.679" v="0"/>
        <pc:sldMkLst>
          <pc:docMk/>
          <pc:sldMk cId="2536747475" sldId="281"/>
        </pc:sldMkLst>
      </pc:sldChg>
      <pc:sldChg chg="setBg">
        <pc:chgData name="Márovics Gergely Péter" userId="346673cb-4fe2-4bc9-9989-67cfee16853a" providerId="ADAL" clId="{046E9368-7440-5F4B-A84E-AB492635A0C2}" dt="2023-07-11T12:07:33.679" v="0"/>
        <pc:sldMkLst>
          <pc:docMk/>
          <pc:sldMk cId="2556755934" sldId="282"/>
        </pc:sldMkLst>
      </pc:sldChg>
      <pc:sldChg chg="setBg">
        <pc:chgData name="Márovics Gergely Péter" userId="346673cb-4fe2-4bc9-9989-67cfee16853a" providerId="ADAL" clId="{046E9368-7440-5F4B-A84E-AB492635A0C2}" dt="2023-07-11T12:07:33.679" v="0"/>
        <pc:sldMkLst>
          <pc:docMk/>
          <pc:sldMk cId="3405821396" sldId="283"/>
        </pc:sldMkLst>
      </pc:sldChg>
      <pc:sldChg chg="setBg">
        <pc:chgData name="Márovics Gergely Péter" userId="346673cb-4fe2-4bc9-9989-67cfee16853a" providerId="ADAL" clId="{046E9368-7440-5F4B-A84E-AB492635A0C2}" dt="2023-07-11T12:07:33.679" v="0"/>
        <pc:sldMkLst>
          <pc:docMk/>
          <pc:sldMk cId="3523550088" sldId="284"/>
        </pc:sldMkLst>
      </pc:sldChg>
      <pc:sldChg chg="setBg">
        <pc:chgData name="Márovics Gergely Péter" userId="346673cb-4fe2-4bc9-9989-67cfee16853a" providerId="ADAL" clId="{046E9368-7440-5F4B-A84E-AB492635A0C2}" dt="2023-07-11T12:07:33.679" v="0"/>
        <pc:sldMkLst>
          <pc:docMk/>
          <pc:sldMk cId="3250579893" sldId="285"/>
        </pc:sldMkLst>
      </pc:sldChg>
      <pc:sldChg chg="setBg">
        <pc:chgData name="Márovics Gergely Péter" userId="346673cb-4fe2-4bc9-9989-67cfee16853a" providerId="ADAL" clId="{046E9368-7440-5F4B-A84E-AB492635A0C2}" dt="2023-07-11T12:07:33.679" v="0"/>
        <pc:sldMkLst>
          <pc:docMk/>
          <pc:sldMk cId="2184021613" sldId="286"/>
        </pc:sldMkLst>
      </pc:sldChg>
      <pc:sldChg chg="setBg">
        <pc:chgData name="Márovics Gergely Péter" userId="346673cb-4fe2-4bc9-9989-67cfee16853a" providerId="ADAL" clId="{046E9368-7440-5F4B-A84E-AB492635A0C2}" dt="2023-07-11T12:07:33.679" v="0"/>
        <pc:sldMkLst>
          <pc:docMk/>
          <pc:sldMk cId="1416262593" sldId="287"/>
        </pc:sldMkLst>
      </pc:sldChg>
      <pc:sldChg chg="setBg">
        <pc:chgData name="Márovics Gergely Péter" userId="346673cb-4fe2-4bc9-9989-67cfee16853a" providerId="ADAL" clId="{046E9368-7440-5F4B-A84E-AB492635A0C2}" dt="2023-07-11T12:07:33.679" v="0"/>
        <pc:sldMkLst>
          <pc:docMk/>
          <pc:sldMk cId="3476784569" sldId="288"/>
        </pc:sldMkLst>
      </pc:sldChg>
      <pc:sldChg chg="setBg">
        <pc:chgData name="Márovics Gergely Péter" userId="346673cb-4fe2-4bc9-9989-67cfee16853a" providerId="ADAL" clId="{046E9368-7440-5F4B-A84E-AB492635A0C2}" dt="2023-07-11T12:07:33.679" v="0"/>
        <pc:sldMkLst>
          <pc:docMk/>
          <pc:sldMk cId="3092517502" sldId="289"/>
        </pc:sldMkLst>
      </pc:sldChg>
      <pc:sldChg chg="setBg">
        <pc:chgData name="Márovics Gergely Péter" userId="346673cb-4fe2-4bc9-9989-67cfee16853a" providerId="ADAL" clId="{046E9368-7440-5F4B-A84E-AB492635A0C2}" dt="2023-07-11T12:07:33.679" v="0"/>
        <pc:sldMkLst>
          <pc:docMk/>
          <pc:sldMk cId="2961233985" sldId="290"/>
        </pc:sldMkLst>
      </pc:sldChg>
      <pc:sldChg chg="setBg">
        <pc:chgData name="Márovics Gergely Péter" userId="346673cb-4fe2-4bc9-9989-67cfee16853a" providerId="ADAL" clId="{046E9368-7440-5F4B-A84E-AB492635A0C2}" dt="2023-07-11T12:07:33.679" v="0"/>
        <pc:sldMkLst>
          <pc:docMk/>
          <pc:sldMk cId="2740954988" sldId="291"/>
        </pc:sldMkLst>
      </pc:sldChg>
      <pc:sldChg chg="setBg">
        <pc:chgData name="Márovics Gergely Péter" userId="346673cb-4fe2-4bc9-9989-67cfee16853a" providerId="ADAL" clId="{046E9368-7440-5F4B-A84E-AB492635A0C2}" dt="2023-07-11T12:07:33.679" v="0"/>
        <pc:sldMkLst>
          <pc:docMk/>
          <pc:sldMk cId="379046093" sldId="292"/>
        </pc:sldMkLst>
      </pc:sldChg>
      <pc:sldChg chg="setBg">
        <pc:chgData name="Márovics Gergely Péter" userId="346673cb-4fe2-4bc9-9989-67cfee16853a" providerId="ADAL" clId="{046E9368-7440-5F4B-A84E-AB492635A0C2}" dt="2023-07-11T12:07:33.679" v="0"/>
        <pc:sldMkLst>
          <pc:docMk/>
          <pc:sldMk cId="4108115921" sldId="293"/>
        </pc:sldMkLst>
      </pc:sldChg>
      <pc:sldChg chg="setBg">
        <pc:chgData name="Márovics Gergely Péter" userId="346673cb-4fe2-4bc9-9989-67cfee16853a" providerId="ADAL" clId="{046E9368-7440-5F4B-A84E-AB492635A0C2}" dt="2023-07-11T12:07:33.679" v="0"/>
        <pc:sldMkLst>
          <pc:docMk/>
          <pc:sldMk cId="2346363012" sldId="294"/>
        </pc:sldMkLst>
      </pc:sldChg>
      <pc:sldChg chg="setBg">
        <pc:chgData name="Márovics Gergely Péter" userId="346673cb-4fe2-4bc9-9989-67cfee16853a" providerId="ADAL" clId="{046E9368-7440-5F4B-A84E-AB492635A0C2}" dt="2023-07-11T12:07:33.679" v="0"/>
        <pc:sldMkLst>
          <pc:docMk/>
          <pc:sldMk cId="905769929" sldId="295"/>
        </pc:sldMkLst>
      </pc:sldChg>
      <pc:sldChg chg="setBg">
        <pc:chgData name="Márovics Gergely Péter" userId="346673cb-4fe2-4bc9-9989-67cfee16853a" providerId="ADAL" clId="{046E9368-7440-5F4B-A84E-AB492635A0C2}" dt="2023-07-11T12:07:33.679" v="0"/>
        <pc:sldMkLst>
          <pc:docMk/>
          <pc:sldMk cId="3401135065" sldId="296"/>
        </pc:sldMkLst>
      </pc:sldChg>
      <pc:sldChg chg="setBg">
        <pc:chgData name="Márovics Gergely Péter" userId="346673cb-4fe2-4bc9-9989-67cfee16853a" providerId="ADAL" clId="{046E9368-7440-5F4B-A84E-AB492635A0C2}" dt="2023-07-11T12:07:33.679" v="0"/>
        <pc:sldMkLst>
          <pc:docMk/>
          <pc:sldMk cId="4277260991" sldId="297"/>
        </pc:sldMkLst>
      </pc:sldChg>
      <pc:sldChg chg="setBg">
        <pc:chgData name="Márovics Gergely Péter" userId="346673cb-4fe2-4bc9-9989-67cfee16853a" providerId="ADAL" clId="{046E9368-7440-5F4B-A84E-AB492635A0C2}" dt="2023-07-11T12:07:33.679" v="0"/>
        <pc:sldMkLst>
          <pc:docMk/>
          <pc:sldMk cId="3980713163" sldId="298"/>
        </pc:sldMkLst>
      </pc:sldChg>
      <pc:sldChg chg="setBg">
        <pc:chgData name="Márovics Gergely Péter" userId="346673cb-4fe2-4bc9-9989-67cfee16853a" providerId="ADAL" clId="{046E9368-7440-5F4B-A84E-AB492635A0C2}" dt="2023-07-11T12:07:33.679" v="0"/>
        <pc:sldMkLst>
          <pc:docMk/>
          <pc:sldMk cId="4196023928" sldId="299"/>
        </pc:sldMkLst>
      </pc:sldChg>
      <pc:sldChg chg="setBg">
        <pc:chgData name="Márovics Gergely Péter" userId="346673cb-4fe2-4bc9-9989-67cfee16853a" providerId="ADAL" clId="{046E9368-7440-5F4B-A84E-AB492635A0C2}" dt="2023-07-11T12:07:33.679" v="0"/>
        <pc:sldMkLst>
          <pc:docMk/>
          <pc:sldMk cId="3156102391" sldId="300"/>
        </pc:sldMkLst>
      </pc:sldChg>
      <pc:sldChg chg="setBg">
        <pc:chgData name="Márovics Gergely Péter" userId="346673cb-4fe2-4bc9-9989-67cfee16853a" providerId="ADAL" clId="{046E9368-7440-5F4B-A84E-AB492635A0C2}" dt="2023-07-11T12:07:33.679" v="0"/>
        <pc:sldMkLst>
          <pc:docMk/>
          <pc:sldMk cId="3429638300" sldId="301"/>
        </pc:sldMkLst>
      </pc:sldChg>
      <pc:sldChg chg="setBg">
        <pc:chgData name="Márovics Gergely Péter" userId="346673cb-4fe2-4bc9-9989-67cfee16853a" providerId="ADAL" clId="{046E9368-7440-5F4B-A84E-AB492635A0C2}" dt="2023-07-11T12:07:33.679" v="0"/>
        <pc:sldMkLst>
          <pc:docMk/>
          <pc:sldMk cId="3653911304" sldId="302"/>
        </pc:sldMkLst>
      </pc:sldChg>
      <pc:sldChg chg="setBg">
        <pc:chgData name="Márovics Gergely Péter" userId="346673cb-4fe2-4bc9-9989-67cfee16853a" providerId="ADAL" clId="{046E9368-7440-5F4B-A84E-AB492635A0C2}" dt="2023-07-11T12:07:33.679" v="0"/>
        <pc:sldMkLst>
          <pc:docMk/>
          <pc:sldMk cId="2036737350" sldId="303"/>
        </pc:sldMkLst>
      </pc:sldChg>
      <pc:sldChg chg="setBg">
        <pc:chgData name="Márovics Gergely Péter" userId="346673cb-4fe2-4bc9-9989-67cfee16853a" providerId="ADAL" clId="{046E9368-7440-5F4B-A84E-AB492635A0C2}" dt="2023-07-11T12:07:33.679" v="0"/>
        <pc:sldMkLst>
          <pc:docMk/>
          <pc:sldMk cId="1671387127" sldId="304"/>
        </pc:sldMkLst>
      </pc:sldChg>
      <pc:sldChg chg="setBg">
        <pc:chgData name="Márovics Gergely Péter" userId="346673cb-4fe2-4bc9-9989-67cfee16853a" providerId="ADAL" clId="{046E9368-7440-5F4B-A84E-AB492635A0C2}" dt="2023-07-11T12:07:33.679" v="0"/>
        <pc:sldMkLst>
          <pc:docMk/>
          <pc:sldMk cId="2764233315" sldId="305"/>
        </pc:sldMkLst>
      </pc:sldChg>
      <pc:sldChg chg="setBg">
        <pc:chgData name="Márovics Gergely Péter" userId="346673cb-4fe2-4bc9-9989-67cfee16853a" providerId="ADAL" clId="{046E9368-7440-5F4B-A84E-AB492635A0C2}" dt="2023-07-11T12:07:33.679" v="0"/>
        <pc:sldMkLst>
          <pc:docMk/>
          <pc:sldMk cId="2553760252" sldId="306"/>
        </pc:sldMkLst>
      </pc:sldChg>
      <pc:sldChg chg="setBg">
        <pc:chgData name="Márovics Gergely Péter" userId="346673cb-4fe2-4bc9-9989-67cfee16853a" providerId="ADAL" clId="{046E9368-7440-5F4B-A84E-AB492635A0C2}" dt="2023-07-11T12:07:33.679" v="0"/>
        <pc:sldMkLst>
          <pc:docMk/>
          <pc:sldMk cId="1185300136" sldId="308"/>
        </pc:sldMkLst>
      </pc:sldChg>
      <pc:sldChg chg="setBg">
        <pc:chgData name="Márovics Gergely Péter" userId="346673cb-4fe2-4bc9-9989-67cfee16853a" providerId="ADAL" clId="{046E9368-7440-5F4B-A84E-AB492635A0C2}" dt="2023-07-11T12:07:33.679" v="0"/>
        <pc:sldMkLst>
          <pc:docMk/>
          <pc:sldMk cId="1455847177" sldId="309"/>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5079F67-4D48-497C-A54D-26CFD09CC866}" type="doc">
      <dgm:prSet loTypeId="urn:microsoft.com/office/officeart/2005/8/layout/radial4" loCatId="relationship" qsTypeId="urn:microsoft.com/office/officeart/2005/8/quickstyle/simple1" qsCatId="simple" csTypeId="urn:microsoft.com/office/officeart/2005/8/colors/accent1_2" csCatId="accent1" phldr="1"/>
      <dgm:spPr/>
      <dgm:t>
        <a:bodyPr rtlCol="0"/>
        <a:lstStyle/>
        <a:p>
          <a:pPr rtl="0"/>
          <a:endParaRPr lang="en-US"/>
        </a:p>
      </dgm:t>
    </dgm:pt>
    <dgm:pt modelId="{69E15F00-CB7D-4A8D-A55F-45EA63B71A12}">
      <dgm:prSet phldrT="[Text]"/>
      <dgm:spPr>
        <a:solidFill>
          <a:schemeClr val="accent1">
            <a:lumMod val="50000"/>
          </a:schemeClr>
        </a:solidFill>
      </dgm:spPr>
      <dgm:t>
        <a:bodyPr rtlCol="0"/>
        <a:lstStyle/>
        <a:p>
          <a:pPr rtl="0"/>
          <a:r>
            <a:rPr lang="sr" dirty="0" smtClean="0"/>
            <a:t>Rak</a:t>
          </a:r>
          <a:endParaRPr lang="sr" dirty="0"/>
        </a:p>
      </dgm:t>
    </dgm:pt>
    <dgm:pt modelId="{69A5E8B1-B34C-48B9-BE52-BD62CE3E14B4}" type="parTrans" cxnId="{06FDE2A6-1A8F-4A1E-BC01-5DB0944F7868}">
      <dgm:prSet/>
      <dgm:spPr/>
      <dgm:t>
        <a:bodyPr rtlCol="0"/>
        <a:lstStyle/>
        <a:p>
          <a:pPr rtl="0"/>
          <a:endParaRPr lang="en-US"/>
        </a:p>
      </dgm:t>
    </dgm:pt>
    <dgm:pt modelId="{4DFA39E6-54EA-4E06-BD43-0018E1BE733B}" type="sibTrans" cxnId="{06FDE2A6-1A8F-4A1E-BC01-5DB0944F7868}">
      <dgm:prSet/>
      <dgm:spPr/>
      <dgm:t>
        <a:bodyPr rtlCol="0"/>
        <a:lstStyle/>
        <a:p>
          <a:pPr rtl="0"/>
          <a:endParaRPr lang="en-US"/>
        </a:p>
      </dgm:t>
    </dgm:pt>
    <dgm:pt modelId="{637D56D0-48F0-4EFB-8C00-D8713EED0119}">
      <dgm:prSet phldrT="[Text]"/>
      <dgm:spPr/>
      <dgm:t>
        <a:bodyPr rtlCol="0"/>
        <a:lstStyle/>
        <a:p>
          <a:pPr rtl="0"/>
          <a:r>
            <a:rPr lang="sr" dirty="0" smtClean="0">
              <a:effectLst/>
              <a:latin typeface="Calibri" panose="020F0502020204030204" pitchFamily="34" charset="0"/>
              <a:ea typeface="Calibri" panose="020F0502020204030204" pitchFamily="34" charset="0"/>
              <a:cs typeface="Times New Roman" panose="02020603050405020304" pitchFamily="18" charset="0"/>
            </a:rPr>
            <a:t>Zagađenje vazduha</a:t>
          </a:r>
          <a:endParaRPr lang="en-US" dirty="0"/>
        </a:p>
      </dgm:t>
    </dgm:pt>
    <dgm:pt modelId="{FDC69766-4F52-41BD-8CE5-0A6E3D840E6B}" type="parTrans" cxnId="{EDE5CD3D-835E-4927-B982-074CCFDF3D40}">
      <dgm:prSet/>
      <dgm:spPr/>
      <dgm:t>
        <a:bodyPr rtlCol="0"/>
        <a:lstStyle/>
        <a:p>
          <a:pPr rtl="0"/>
          <a:endParaRPr lang="en-US"/>
        </a:p>
      </dgm:t>
    </dgm:pt>
    <dgm:pt modelId="{90421763-A98A-4CD3-B8EF-465226DD0F1C}" type="sibTrans" cxnId="{EDE5CD3D-835E-4927-B982-074CCFDF3D40}">
      <dgm:prSet/>
      <dgm:spPr/>
      <dgm:t>
        <a:bodyPr rtlCol="0"/>
        <a:lstStyle/>
        <a:p>
          <a:pPr rtl="0"/>
          <a:endParaRPr lang="en-US"/>
        </a:p>
      </dgm:t>
    </dgm:pt>
    <dgm:pt modelId="{E39BCB97-CD1C-47EE-BF0C-ACDA26111336}">
      <dgm:prSet phldrT="[Text]"/>
      <dgm:spPr/>
      <dgm:t>
        <a:bodyPr rtlCol="0"/>
        <a:lstStyle/>
        <a:p>
          <a:pPr rtl="0"/>
          <a:r>
            <a:rPr lang="sr" dirty="0" smtClean="0">
              <a:effectLst/>
              <a:latin typeface="Calibri" panose="020F0502020204030204" pitchFamily="34" charset="0"/>
              <a:ea typeface="Calibri" panose="020F0502020204030204" pitchFamily="34" charset="0"/>
              <a:cs typeface="Times New Roman" panose="02020603050405020304" pitchFamily="18" charset="0"/>
            </a:rPr>
            <a:t>Izlaganje UV zračenju</a:t>
          </a:r>
          <a:endParaRPr lang="en-US" dirty="0"/>
        </a:p>
      </dgm:t>
    </dgm:pt>
    <dgm:pt modelId="{B0DB882F-3607-4B0E-88E1-51A4EEB6AEB5}" type="parTrans" cxnId="{AF643984-74B5-4F1F-B36A-2D99FEB5988C}">
      <dgm:prSet/>
      <dgm:spPr/>
      <dgm:t>
        <a:bodyPr rtlCol="0"/>
        <a:lstStyle/>
        <a:p>
          <a:pPr rtl="0"/>
          <a:endParaRPr lang="en-US"/>
        </a:p>
      </dgm:t>
    </dgm:pt>
    <dgm:pt modelId="{2CF69F26-0C1E-429B-AEE6-110772120835}" type="sibTrans" cxnId="{AF643984-74B5-4F1F-B36A-2D99FEB5988C}">
      <dgm:prSet/>
      <dgm:spPr/>
      <dgm:t>
        <a:bodyPr rtlCol="0"/>
        <a:lstStyle/>
        <a:p>
          <a:pPr rtl="0"/>
          <a:endParaRPr lang="en-US"/>
        </a:p>
      </dgm:t>
    </dgm:pt>
    <dgm:pt modelId="{F40F8FDC-F188-4A4D-9F0B-73DE76694F94}">
      <dgm:prSet phldrT="[Text]"/>
      <dgm:spPr/>
      <dgm:t>
        <a:bodyPr rtlCol="0"/>
        <a:lstStyle/>
        <a:p>
          <a:pPr rtl="0"/>
          <a:r>
            <a:rPr lang="sr-Latn-RS" dirty="0" smtClean="0">
              <a:effectLst/>
              <a:latin typeface="Calibri" panose="020F0502020204030204" pitchFamily="34" charset="0"/>
              <a:ea typeface="Calibri" panose="020F0502020204030204" pitchFamily="34" charset="0"/>
              <a:cs typeface="Times New Roman" panose="02020603050405020304" pitchFamily="18" charset="0"/>
            </a:rPr>
            <a:t>Smetnje u snabdevanju</a:t>
          </a:r>
          <a:r>
            <a:rPr lang="sr" dirty="0" smtClean="0">
              <a:effectLst/>
              <a:latin typeface="Calibri" panose="020F0502020204030204" pitchFamily="34" charset="0"/>
              <a:ea typeface="Calibri" panose="020F0502020204030204" pitchFamily="34" charset="0"/>
              <a:cs typeface="Times New Roman" panose="02020603050405020304" pitchFamily="18" charset="0"/>
            </a:rPr>
            <a:t> hranom i vodom</a:t>
          </a:r>
          <a:endParaRPr lang="en-US" dirty="0"/>
        </a:p>
      </dgm:t>
    </dgm:pt>
    <dgm:pt modelId="{85925B79-C724-48EB-BE59-228B1D017444}" type="parTrans" cxnId="{064AB3C3-3B89-431F-BCE7-4F4664ED64B0}">
      <dgm:prSet/>
      <dgm:spPr/>
      <dgm:t>
        <a:bodyPr rtlCol="0"/>
        <a:lstStyle/>
        <a:p>
          <a:pPr rtl="0"/>
          <a:endParaRPr lang="en-US"/>
        </a:p>
      </dgm:t>
    </dgm:pt>
    <dgm:pt modelId="{6CB41DD4-8A62-4804-A067-CD4CA216CAD8}" type="sibTrans" cxnId="{064AB3C3-3B89-431F-BCE7-4F4664ED64B0}">
      <dgm:prSet/>
      <dgm:spPr/>
      <dgm:t>
        <a:bodyPr rtlCol="0"/>
        <a:lstStyle/>
        <a:p>
          <a:pPr rtl="0"/>
          <a:endParaRPr lang="en-US"/>
        </a:p>
      </dgm:t>
    </dgm:pt>
    <dgm:pt modelId="{7380944A-2FBD-47DA-92DE-9D33A74529B4}">
      <dgm:prSet phldrT="[Text]"/>
      <dgm:spPr/>
      <dgm:t>
        <a:bodyPr rtlCol="0"/>
        <a:lstStyle/>
        <a:p>
          <a:pPr rtl="0"/>
          <a:r>
            <a:rPr lang="sr" dirty="0" smtClean="0">
              <a:effectLst/>
              <a:latin typeface="Calibri" panose="020F0502020204030204" pitchFamily="34" charset="0"/>
              <a:ea typeface="Calibri" panose="020F0502020204030204" pitchFamily="34" charset="0"/>
              <a:cs typeface="Times New Roman" panose="02020603050405020304" pitchFamily="18" charset="0"/>
            </a:rPr>
            <a:t>Izloženost industrijskim otrovima</a:t>
          </a:r>
          <a:endParaRPr lang="en-US" dirty="0"/>
        </a:p>
      </dgm:t>
    </dgm:pt>
    <dgm:pt modelId="{8408E818-442E-4E5F-A144-F37C60B176EA}" type="parTrans" cxnId="{299E633F-FA1E-4A99-84BC-BD190521F970}">
      <dgm:prSet/>
      <dgm:spPr/>
      <dgm:t>
        <a:bodyPr rtlCol="0"/>
        <a:lstStyle/>
        <a:p>
          <a:pPr rtl="0"/>
          <a:endParaRPr lang="en-US"/>
        </a:p>
      </dgm:t>
    </dgm:pt>
    <dgm:pt modelId="{4EF393F3-EDA7-4140-881A-09A30DFE045B}" type="sibTrans" cxnId="{299E633F-FA1E-4A99-84BC-BD190521F970}">
      <dgm:prSet/>
      <dgm:spPr/>
      <dgm:t>
        <a:bodyPr rtlCol="0"/>
        <a:lstStyle/>
        <a:p>
          <a:pPr rtl="0"/>
          <a:endParaRPr lang="en-US"/>
        </a:p>
      </dgm:t>
    </dgm:pt>
    <dgm:pt modelId="{5F294FBC-0A80-4FA1-B07F-1A8E26EAA86A}">
      <dgm:prSet phldrT="[Text]"/>
      <dgm:spPr/>
      <dgm:t>
        <a:bodyPr rtlCol="0"/>
        <a:lstStyle/>
        <a:p>
          <a:pPr rtl="0"/>
          <a:r>
            <a:rPr lang="sr" dirty="0" smtClean="0">
              <a:effectLst/>
              <a:latin typeface="Calibri" panose="020F0502020204030204" pitchFamily="34" charset="0"/>
              <a:ea typeface="Calibri" panose="020F0502020204030204" pitchFamily="34" charset="0"/>
              <a:cs typeface="Times New Roman" panose="02020603050405020304" pitchFamily="18" charset="0"/>
            </a:rPr>
            <a:t>Infektivni uzroci raka</a:t>
          </a:r>
          <a:endParaRPr lang="en-US" dirty="0"/>
        </a:p>
      </dgm:t>
    </dgm:pt>
    <dgm:pt modelId="{5E757E16-0AE1-4E99-8DA5-A93EAF4268BC}" type="parTrans" cxnId="{2EB2448E-FA04-4F67-A00F-9B84A1619EC8}">
      <dgm:prSet/>
      <dgm:spPr/>
      <dgm:t>
        <a:bodyPr rtlCol="0"/>
        <a:lstStyle/>
        <a:p>
          <a:pPr rtl="0"/>
          <a:endParaRPr lang="en-US"/>
        </a:p>
      </dgm:t>
    </dgm:pt>
    <dgm:pt modelId="{C2BC7384-9311-4C2A-99B4-146B9464F3C9}" type="sibTrans" cxnId="{2EB2448E-FA04-4F67-A00F-9B84A1619EC8}">
      <dgm:prSet/>
      <dgm:spPr/>
      <dgm:t>
        <a:bodyPr rtlCol="0"/>
        <a:lstStyle/>
        <a:p>
          <a:pPr rtl="0"/>
          <a:endParaRPr lang="en-US"/>
        </a:p>
      </dgm:t>
    </dgm:pt>
    <dgm:pt modelId="{39A4ED5C-2961-44E9-94DF-337DB3C84547}" type="pres">
      <dgm:prSet presAssocID="{C5079F67-4D48-497C-A54D-26CFD09CC866}" presName="cycle" presStyleCnt="0">
        <dgm:presLayoutVars>
          <dgm:chMax val="1"/>
          <dgm:dir/>
          <dgm:animLvl val="ctr"/>
          <dgm:resizeHandles val="exact"/>
        </dgm:presLayoutVars>
      </dgm:prSet>
      <dgm:spPr/>
      <dgm:t>
        <a:bodyPr/>
        <a:lstStyle/>
        <a:p>
          <a:endParaRPr lang="en-US"/>
        </a:p>
      </dgm:t>
    </dgm:pt>
    <dgm:pt modelId="{7588E624-254E-476A-B4ED-53EF5CAFA9DF}" type="pres">
      <dgm:prSet presAssocID="{69E15F00-CB7D-4A8D-A55F-45EA63B71A12}" presName="centerShape" presStyleLbl="node0" presStyleIdx="0" presStyleCnt="1"/>
      <dgm:spPr/>
      <dgm:t>
        <a:bodyPr/>
        <a:lstStyle/>
        <a:p>
          <a:endParaRPr lang="en-US"/>
        </a:p>
      </dgm:t>
    </dgm:pt>
    <dgm:pt modelId="{ED5C492B-BAC2-449E-B20E-BE0C60419AC9}" type="pres">
      <dgm:prSet presAssocID="{FDC69766-4F52-41BD-8CE5-0A6E3D840E6B}" presName="parTrans" presStyleLbl="bgSibTrans2D1" presStyleIdx="0" presStyleCnt="5"/>
      <dgm:spPr/>
      <dgm:t>
        <a:bodyPr/>
        <a:lstStyle/>
        <a:p>
          <a:endParaRPr lang="en-US"/>
        </a:p>
      </dgm:t>
    </dgm:pt>
    <dgm:pt modelId="{1A363BD4-7C6A-4504-A2E6-4076AAB43C37}" type="pres">
      <dgm:prSet presAssocID="{637D56D0-48F0-4EFB-8C00-D8713EED0119}" presName="node" presStyleLbl="node1" presStyleIdx="0" presStyleCnt="5">
        <dgm:presLayoutVars>
          <dgm:bulletEnabled val="1"/>
        </dgm:presLayoutVars>
      </dgm:prSet>
      <dgm:spPr/>
      <dgm:t>
        <a:bodyPr/>
        <a:lstStyle/>
        <a:p>
          <a:endParaRPr lang="en-US"/>
        </a:p>
      </dgm:t>
    </dgm:pt>
    <dgm:pt modelId="{13B5C141-57C2-428D-9666-0164D69F4BA4}" type="pres">
      <dgm:prSet presAssocID="{B0DB882F-3607-4B0E-88E1-51A4EEB6AEB5}" presName="parTrans" presStyleLbl="bgSibTrans2D1" presStyleIdx="1" presStyleCnt="5"/>
      <dgm:spPr/>
      <dgm:t>
        <a:bodyPr/>
        <a:lstStyle/>
        <a:p>
          <a:endParaRPr lang="en-US"/>
        </a:p>
      </dgm:t>
    </dgm:pt>
    <dgm:pt modelId="{D0DE768D-BC0F-4F6C-A3E8-59D34F7CA0C2}" type="pres">
      <dgm:prSet presAssocID="{E39BCB97-CD1C-47EE-BF0C-ACDA26111336}" presName="node" presStyleLbl="node1" presStyleIdx="1" presStyleCnt="5">
        <dgm:presLayoutVars>
          <dgm:bulletEnabled val="1"/>
        </dgm:presLayoutVars>
      </dgm:prSet>
      <dgm:spPr/>
      <dgm:t>
        <a:bodyPr/>
        <a:lstStyle/>
        <a:p>
          <a:endParaRPr lang="en-US"/>
        </a:p>
      </dgm:t>
    </dgm:pt>
    <dgm:pt modelId="{FE0C4755-71A4-4029-A7CF-C37C972860A6}" type="pres">
      <dgm:prSet presAssocID="{85925B79-C724-48EB-BE59-228B1D017444}" presName="parTrans" presStyleLbl="bgSibTrans2D1" presStyleIdx="2" presStyleCnt="5"/>
      <dgm:spPr/>
      <dgm:t>
        <a:bodyPr/>
        <a:lstStyle/>
        <a:p>
          <a:endParaRPr lang="en-US"/>
        </a:p>
      </dgm:t>
    </dgm:pt>
    <dgm:pt modelId="{1BDA9130-D663-4E9F-A359-BF4821C8F7DE}" type="pres">
      <dgm:prSet presAssocID="{F40F8FDC-F188-4A4D-9F0B-73DE76694F94}" presName="node" presStyleLbl="node1" presStyleIdx="2" presStyleCnt="5">
        <dgm:presLayoutVars>
          <dgm:bulletEnabled val="1"/>
        </dgm:presLayoutVars>
      </dgm:prSet>
      <dgm:spPr/>
      <dgm:t>
        <a:bodyPr/>
        <a:lstStyle/>
        <a:p>
          <a:endParaRPr lang="en-US"/>
        </a:p>
      </dgm:t>
    </dgm:pt>
    <dgm:pt modelId="{77B31EA5-DB0F-42D3-9D57-0898ACCC3D8A}" type="pres">
      <dgm:prSet presAssocID="{8408E818-442E-4E5F-A144-F37C60B176EA}" presName="parTrans" presStyleLbl="bgSibTrans2D1" presStyleIdx="3" presStyleCnt="5"/>
      <dgm:spPr/>
      <dgm:t>
        <a:bodyPr/>
        <a:lstStyle/>
        <a:p>
          <a:endParaRPr lang="en-US"/>
        </a:p>
      </dgm:t>
    </dgm:pt>
    <dgm:pt modelId="{3E1F8496-749F-47E5-8F80-514607FCD1FF}" type="pres">
      <dgm:prSet presAssocID="{7380944A-2FBD-47DA-92DE-9D33A74529B4}" presName="node" presStyleLbl="node1" presStyleIdx="3" presStyleCnt="5">
        <dgm:presLayoutVars>
          <dgm:bulletEnabled val="1"/>
        </dgm:presLayoutVars>
      </dgm:prSet>
      <dgm:spPr/>
      <dgm:t>
        <a:bodyPr/>
        <a:lstStyle/>
        <a:p>
          <a:endParaRPr lang="en-US"/>
        </a:p>
      </dgm:t>
    </dgm:pt>
    <dgm:pt modelId="{DBD36A48-C397-4D0A-A1A8-2688E1887E45}" type="pres">
      <dgm:prSet presAssocID="{5E757E16-0AE1-4E99-8DA5-A93EAF4268BC}" presName="parTrans" presStyleLbl="bgSibTrans2D1" presStyleIdx="4" presStyleCnt="5"/>
      <dgm:spPr/>
      <dgm:t>
        <a:bodyPr/>
        <a:lstStyle/>
        <a:p>
          <a:endParaRPr lang="en-US"/>
        </a:p>
      </dgm:t>
    </dgm:pt>
    <dgm:pt modelId="{880FCDD8-329C-494D-8B6F-A4CA0FDE55F5}" type="pres">
      <dgm:prSet presAssocID="{5F294FBC-0A80-4FA1-B07F-1A8E26EAA86A}" presName="node" presStyleLbl="node1" presStyleIdx="4" presStyleCnt="5">
        <dgm:presLayoutVars>
          <dgm:bulletEnabled val="1"/>
        </dgm:presLayoutVars>
      </dgm:prSet>
      <dgm:spPr/>
      <dgm:t>
        <a:bodyPr/>
        <a:lstStyle/>
        <a:p>
          <a:endParaRPr lang="en-US"/>
        </a:p>
      </dgm:t>
    </dgm:pt>
  </dgm:ptLst>
  <dgm:cxnLst>
    <dgm:cxn modelId="{164F285B-C84A-480B-A090-5FFD26FB8BD7}" type="presOf" srcId="{85925B79-C724-48EB-BE59-228B1D017444}" destId="{FE0C4755-71A4-4029-A7CF-C37C972860A6}" srcOrd="0" destOrd="0" presId="urn:microsoft.com/office/officeart/2005/8/layout/radial4"/>
    <dgm:cxn modelId="{CF8EBFC8-3B09-478D-9811-D8AF66D3A1A1}" type="presOf" srcId="{5E757E16-0AE1-4E99-8DA5-A93EAF4268BC}" destId="{DBD36A48-C397-4D0A-A1A8-2688E1887E45}" srcOrd="0" destOrd="0" presId="urn:microsoft.com/office/officeart/2005/8/layout/radial4"/>
    <dgm:cxn modelId="{5CC8F690-996D-4FE2-8FB9-FB2183C47959}" type="presOf" srcId="{8408E818-442E-4E5F-A144-F37C60B176EA}" destId="{77B31EA5-DB0F-42D3-9D57-0898ACCC3D8A}" srcOrd="0" destOrd="0" presId="urn:microsoft.com/office/officeart/2005/8/layout/radial4"/>
    <dgm:cxn modelId="{D288ECCF-C77F-464D-96C6-97ACA8BB7843}" type="presOf" srcId="{637D56D0-48F0-4EFB-8C00-D8713EED0119}" destId="{1A363BD4-7C6A-4504-A2E6-4076AAB43C37}" srcOrd="0" destOrd="0" presId="urn:microsoft.com/office/officeart/2005/8/layout/radial4"/>
    <dgm:cxn modelId="{1EFC6FF2-23D8-4635-85BB-1915D3642392}" type="presOf" srcId="{E39BCB97-CD1C-47EE-BF0C-ACDA26111336}" destId="{D0DE768D-BC0F-4F6C-A3E8-59D34F7CA0C2}" srcOrd="0" destOrd="0" presId="urn:microsoft.com/office/officeart/2005/8/layout/radial4"/>
    <dgm:cxn modelId="{2EB2448E-FA04-4F67-A00F-9B84A1619EC8}" srcId="{69E15F00-CB7D-4A8D-A55F-45EA63B71A12}" destId="{5F294FBC-0A80-4FA1-B07F-1A8E26EAA86A}" srcOrd="4" destOrd="0" parTransId="{5E757E16-0AE1-4E99-8DA5-A93EAF4268BC}" sibTransId="{C2BC7384-9311-4C2A-99B4-146B9464F3C9}"/>
    <dgm:cxn modelId="{EDE5CD3D-835E-4927-B982-074CCFDF3D40}" srcId="{69E15F00-CB7D-4A8D-A55F-45EA63B71A12}" destId="{637D56D0-48F0-4EFB-8C00-D8713EED0119}" srcOrd="0" destOrd="0" parTransId="{FDC69766-4F52-41BD-8CE5-0A6E3D840E6B}" sibTransId="{90421763-A98A-4CD3-B8EF-465226DD0F1C}"/>
    <dgm:cxn modelId="{AF643984-74B5-4F1F-B36A-2D99FEB5988C}" srcId="{69E15F00-CB7D-4A8D-A55F-45EA63B71A12}" destId="{E39BCB97-CD1C-47EE-BF0C-ACDA26111336}" srcOrd="1" destOrd="0" parTransId="{B0DB882F-3607-4B0E-88E1-51A4EEB6AEB5}" sibTransId="{2CF69F26-0C1E-429B-AEE6-110772120835}"/>
    <dgm:cxn modelId="{0930CA7D-EAAD-4D84-8823-7E549F47DBB8}" type="presOf" srcId="{69E15F00-CB7D-4A8D-A55F-45EA63B71A12}" destId="{7588E624-254E-476A-B4ED-53EF5CAFA9DF}" srcOrd="0" destOrd="0" presId="urn:microsoft.com/office/officeart/2005/8/layout/radial4"/>
    <dgm:cxn modelId="{4576916D-EF60-4E8B-9DBC-D39A03615EA8}" type="presOf" srcId="{B0DB882F-3607-4B0E-88E1-51A4EEB6AEB5}" destId="{13B5C141-57C2-428D-9666-0164D69F4BA4}" srcOrd="0" destOrd="0" presId="urn:microsoft.com/office/officeart/2005/8/layout/radial4"/>
    <dgm:cxn modelId="{E6EB5416-3A43-448A-9BF4-1F04DE8D871B}" type="presOf" srcId="{F40F8FDC-F188-4A4D-9F0B-73DE76694F94}" destId="{1BDA9130-D663-4E9F-A359-BF4821C8F7DE}" srcOrd="0" destOrd="0" presId="urn:microsoft.com/office/officeart/2005/8/layout/radial4"/>
    <dgm:cxn modelId="{935F8DB9-66FD-4B9A-A33E-FAEC23804E23}" type="presOf" srcId="{FDC69766-4F52-41BD-8CE5-0A6E3D840E6B}" destId="{ED5C492B-BAC2-449E-B20E-BE0C60419AC9}" srcOrd="0" destOrd="0" presId="urn:microsoft.com/office/officeart/2005/8/layout/radial4"/>
    <dgm:cxn modelId="{FC7E393B-1401-46AC-89EE-262C89CC8823}" type="presOf" srcId="{7380944A-2FBD-47DA-92DE-9D33A74529B4}" destId="{3E1F8496-749F-47E5-8F80-514607FCD1FF}" srcOrd="0" destOrd="0" presId="urn:microsoft.com/office/officeart/2005/8/layout/radial4"/>
    <dgm:cxn modelId="{4C41BD33-D42E-4081-8B0D-AC34833D82BE}" type="presOf" srcId="{C5079F67-4D48-497C-A54D-26CFD09CC866}" destId="{39A4ED5C-2961-44E9-94DF-337DB3C84547}" srcOrd="0" destOrd="0" presId="urn:microsoft.com/office/officeart/2005/8/layout/radial4"/>
    <dgm:cxn modelId="{064AB3C3-3B89-431F-BCE7-4F4664ED64B0}" srcId="{69E15F00-CB7D-4A8D-A55F-45EA63B71A12}" destId="{F40F8FDC-F188-4A4D-9F0B-73DE76694F94}" srcOrd="2" destOrd="0" parTransId="{85925B79-C724-48EB-BE59-228B1D017444}" sibTransId="{6CB41DD4-8A62-4804-A067-CD4CA216CAD8}"/>
    <dgm:cxn modelId="{06FDE2A6-1A8F-4A1E-BC01-5DB0944F7868}" srcId="{C5079F67-4D48-497C-A54D-26CFD09CC866}" destId="{69E15F00-CB7D-4A8D-A55F-45EA63B71A12}" srcOrd="0" destOrd="0" parTransId="{69A5E8B1-B34C-48B9-BE52-BD62CE3E14B4}" sibTransId="{4DFA39E6-54EA-4E06-BD43-0018E1BE733B}"/>
    <dgm:cxn modelId="{61ED37AB-6BC6-4DF1-8620-ED96F02A98EF}" type="presOf" srcId="{5F294FBC-0A80-4FA1-B07F-1A8E26EAA86A}" destId="{880FCDD8-329C-494D-8B6F-A4CA0FDE55F5}" srcOrd="0" destOrd="0" presId="urn:microsoft.com/office/officeart/2005/8/layout/radial4"/>
    <dgm:cxn modelId="{299E633F-FA1E-4A99-84BC-BD190521F970}" srcId="{69E15F00-CB7D-4A8D-A55F-45EA63B71A12}" destId="{7380944A-2FBD-47DA-92DE-9D33A74529B4}" srcOrd="3" destOrd="0" parTransId="{8408E818-442E-4E5F-A144-F37C60B176EA}" sibTransId="{4EF393F3-EDA7-4140-881A-09A30DFE045B}"/>
    <dgm:cxn modelId="{8918089F-CCA6-4A27-8704-3BAA8B55BD72}" type="presParOf" srcId="{39A4ED5C-2961-44E9-94DF-337DB3C84547}" destId="{7588E624-254E-476A-B4ED-53EF5CAFA9DF}" srcOrd="0" destOrd="0" presId="urn:microsoft.com/office/officeart/2005/8/layout/radial4"/>
    <dgm:cxn modelId="{75F900D3-E662-4C47-81E2-0DB9B1E1EB62}" type="presParOf" srcId="{39A4ED5C-2961-44E9-94DF-337DB3C84547}" destId="{ED5C492B-BAC2-449E-B20E-BE0C60419AC9}" srcOrd="1" destOrd="0" presId="urn:microsoft.com/office/officeart/2005/8/layout/radial4"/>
    <dgm:cxn modelId="{DB59B50C-8D4F-476F-AADB-2A1C81FFF6E1}" type="presParOf" srcId="{39A4ED5C-2961-44E9-94DF-337DB3C84547}" destId="{1A363BD4-7C6A-4504-A2E6-4076AAB43C37}" srcOrd="2" destOrd="0" presId="urn:microsoft.com/office/officeart/2005/8/layout/radial4"/>
    <dgm:cxn modelId="{E51B3C53-A887-402B-ADF7-44B549C71F65}" type="presParOf" srcId="{39A4ED5C-2961-44E9-94DF-337DB3C84547}" destId="{13B5C141-57C2-428D-9666-0164D69F4BA4}" srcOrd="3" destOrd="0" presId="urn:microsoft.com/office/officeart/2005/8/layout/radial4"/>
    <dgm:cxn modelId="{A614A12A-DE1C-416D-B6DB-E48D739DED56}" type="presParOf" srcId="{39A4ED5C-2961-44E9-94DF-337DB3C84547}" destId="{D0DE768D-BC0F-4F6C-A3E8-59D34F7CA0C2}" srcOrd="4" destOrd="0" presId="urn:microsoft.com/office/officeart/2005/8/layout/radial4"/>
    <dgm:cxn modelId="{326F8CEA-5708-427A-BBFD-D61BCDAC3020}" type="presParOf" srcId="{39A4ED5C-2961-44E9-94DF-337DB3C84547}" destId="{FE0C4755-71A4-4029-A7CF-C37C972860A6}" srcOrd="5" destOrd="0" presId="urn:microsoft.com/office/officeart/2005/8/layout/radial4"/>
    <dgm:cxn modelId="{77BD0FF8-84EC-4684-BF5A-EE6CA6ED959C}" type="presParOf" srcId="{39A4ED5C-2961-44E9-94DF-337DB3C84547}" destId="{1BDA9130-D663-4E9F-A359-BF4821C8F7DE}" srcOrd="6" destOrd="0" presId="urn:microsoft.com/office/officeart/2005/8/layout/radial4"/>
    <dgm:cxn modelId="{77ED24C8-2796-46F2-B551-3D21AD41423B}" type="presParOf" srcId="{39A4ED5C-2961-44E9-94DF-337DB3C84547}" destId="{77B31EA5-DB0F-42D3-9D57-0898ACCC3D8A}" srcOrd="7" destOrd="0" presId="urn:microsoft.com/office/officeart/2005/8/layout/radial4"/>
    <dgm:cxn modelId="{9F02A62D-5C46-4277-9397-EBE30FC6D346}" type="presParOf" srcId="{39A4ED5C-2961-44E9-94DF-337DB3C84547}" destId="{3E1F8496-749F-47E5-8F80-514607FCD1FF}" srcOrd="8" destOrd="0" presId="urn:microsoft.com/office/officeart/2005/8/layout/radial4"/>
    <dgm:cxn modelId="{72EA11E1-82E1-4C1D-A654-D054C8C1A8CD}" type="presParOf" srcId="{39A4ED5C-2961-44E9-94DF-337DB3C84547}" destId="{DBD36A48-C397-4D0A-A1A8-2688E1887E45}" srcOrd="9" destOrd="0" presId="urn:microsoft.com/office/officeart/2005/8/layout/radial4"/>
    <dgm:cxn modelId="{C2F8A5BF-4390-4138-A1B7-6C746758AEF7}" type="presParOf" srcId="{39A4ED5C-2961-44E9-94DF-337DB3C84547}" destId="{880FCDD8-329C-494D-8B6F-A4CA0FDE55F5}" srcOrd="10"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600C680-22B8-4482-859C-D5C229BE8B6B}" type="doc">
      <dgm:prSet loTypeId="urn:microsoft.com/office/officeart/2005/8/layout/radial5" loCatId="relationship" qsTypeId="urn:microsoft.com/office/officeart/2005/8/quickstyle/simple1" qsCatId="simple" csTypeId="urn:microsoft.com/office/officeart/2005/8/colors/colorful1" csCatId="colorful" phldr="1"/>
      <dgm:spPr/>
      <dgm:t>
        <a:bodyPr rtlCol="0"/>
        <a:lstStyle/>
        <a:p>
          <a:pPr rtl="0"/>
          <a:endParaRPr lang="en-US"/>
        </a:p>
      </dgm:t>
    </dgm:pt>
    <dgm:pt modelId="{DAB12C94-FBFA-4F84-9362-08EFF44F4E0D}">
      <dgm:prSet phldrT="[Text]"/>
      <dgm:spPr/>
      <dgm:t>
        <a:bodyPr rtlCol="0"/>
        <a:lstStyle/>
        <a:p>
          <a:pPr rtl="0"/>
          <a:r>
            <a:rPr lang="sr" dirty="0" smtClean="0"/>
            <a:t>Klimatske promene</a:t>
          </a:r>
          <a:endParaRPr lang="sr" dirty="0"/>
        </a:p>
      </dgm:t>
    </dgm:pt>
    <dgm:pt modelId="{6C656AA3-65F0-4C38-9536-3603CF79C864}" type="parTrans" cxnId="{6B6BE738-5721-487E-ACCC-F84C084D8F30}">
      <dgm:prSet/>
      <dgm:spPr/>
      <dgm:t>
        <a:bodyPr rtlCol="0"/>
        <a:lstStyle/>
        <a:p>
          <a:pPr rtl="0"/>
          <a:endParaRPr lang="en-US"/>
        </a:p>
      </dgm:t>
    </dgm:pt>
    <dgm:pt modelId="{0BD8B729-FAE6-4C12-ABB8-11916CE333B4}" type="sibTrans" cxnId="{6B6BE738-5721-487E-ACCC-F84C084D8F30}">
      <dgm:prSet/>
      <dgm:spPr/>
      <dgm:t>
        <a:bodyPr rtlCol="0"/>
        <a:lstStyle/>
        <a:p>
          <a:pPr rtl="0"/>
          <a:endParaRPr lang="en-US"/>
        </a:p>
      </dgm:t>
    </dgm:pt>
    <dgm:pt modelId="{56801026-42CA-4DB3-AB4F-B7E3B0B34D14}">
      <dgm:prSet phldrT="[Text]"/>
      <dgm:spPr/>
      <dgm:t>
        <a:bodyPr rtlCol="0"/>
        <a:lstStyle/>
        <a:p>
          <a:pPr rtl="0"/>
          <a:r>
            <a:rPr lang="sr" dirty="0" smtClean="0"/>
            <a:t>Rak pluća</a:t>
          </a:r>
          <a:endParaRPr lang="sr" dirty="0"/>
        </a:p>
      </dgm:t>
    </dgm:pt>
    <dgm:pt modelId="{9DE731F6-BF26-40DA-B009-174826A3D846}" type="parTrans" cxnId="{98248520-DB79-4E49-B288-B6CD77AD42AE}">
      <dgm:prSet/>
      <dgm:spPr/>
      <dgm:t>
        <a:bodyPr rtlCol="0"/>
        <a:lstStyle/>
        <a:p>
          <a:pPr rtl="0"/>
          <a:endParaRPr lang="en-US"/>
        </a:p>
      </dgm:t>
    </dgm:pt>
    <dgm:pt modelId="{E7595E6D-FE45-4A85-88E4-1355244FBF0D}" type="sibTrans" cxnId="{98248520-DB79-4E49-B288-B6CD77AD42AE}">
      <dgm:prSet/>
      <dgm:spPr/>
      <dgm:t>
        <a:bodyPr rtlCol="0"/>
        <a:lstStyle/>
        <a:p>
          <a:pPr rtl="0"/>
          <a:endParaRPr lang="en-US"/>
        </a:p>
      </dgm:t>
    </dgm:pt>
    <dgm:pt modelId="{4810F470-5CF0-48B6-85FE-91AF56CADDFD}">
      <dgm:prSet phldrT="[Text]"/>
      <dgm:spPr/>
      <dgm:t>
        <a:bodyPr rtlCol="0"/>
        <a:lstStyle/>
        <a:p>
          <a:pPr rtl="0"/>
          <a:r>
            <a:rPr lang="en-US" dirty="0" err="1" smtClean="0"/>
            <a:t>Rak</a:t>
          </a:r>
          <a:r>
            <a:rPr lang="en-US" dirty="0" smtClean="0"/>
            <a:t> </a:t>
          </a:r>
          <a:r>
            <a:rPr lang="en-US" dirty="0" err="1" smtClean="0"/>
            <a:t>gornjih</a:t>
          </a:r>
          <a:r>
            <a:rPr lang="en-US" dirty="0" smtClean="0"/>
            <a:t> </a:t>
          </a:r>
          <a:r>
            <a:rPr lang="en-US" dirty="0" err="1" smtClean="0"/>
            <a:t>disajnih</a:t>
          </a:r>
          <a:r>
            <a:rPr lang="en-US" dirty="0" smtClean="0"/>
            <a:t> </a:t>
          </a:r>
          <a:r>
            <a:rPr lang="en-US" dirty="0" err="1" smtClean="0"/>
            <a:t>puteva</a:t>
          </a:r>
          <a:endParaRPr lang="en-US" dirty="0" smtClean="0"/>
        </a:p>
      </dgm:t>
    </dgm:pt>
    <dgm:pt modelId="{64BB1CD1-3897-4D0B-B833-CE154E48B799}" type="parTrans" cxnId="{9CEE0FF4-C0D2-4461-87AF-57DB072BA30D}">
      <dgm:prSet/>
      <dgm:spPr/>
      <dgm:t>
        <a:bodyPr rtlCol="0"/>
        <a:lstStyle/>
        <a:p>
          <a:pPr rtl="0"/>
          <a:endParaRPr lang="en-US"/>
        </a:p>
      </dgm:t>
    </dgm:pt>
    <dgm:pt modelId="{ACDEDFB1-CE91-42F9-A12E-1EB71DAB7A3C}" type="sibTrans" cxnId="{9CEE0FF4-C0D2-4461-87AF-57DB072BA30D}">
      <dgm:prSet/>
      <dgm:spPr/>
      <dgm:t>
        <a:bodyPr rtlCol="0"/>
        <a:lstStyle/>
        <a:p>
          <a:pPr rtl="0"/>
          <a:endParaRPr lang="en-US"/>
        </a:p>
      </dgm:t>
    </dgm:pt>
    <dgm:pt modelId="{CF63082D-0AE8-4CBC-9202-7710B149502E}">
      <dgm:prSet phldrT="[Text]"/>
      <dgm:spPr/>
      <dgm:t>
        <a:bodyPr rtlCol="0"/>
        <a:lstStyle/>
        <a:p>
          <a:pPr rtl="0"/>
          <a:r>
            <a:rPr lang="sr" dirty="0" smtClean="0"/>
            <a:t>Rak kože</a:t>
          </a:r>
          <a:endParaRPr lang="sr" dirty="0"/>
        </a:p>
      </dgm:t>
    </dgm:pt>
    <dgm:pt modelId="{74D505DE-E9B6-4BCC-99B6-69A69DDE6427}" type="parTrans" cxnId="{2A8E9328-F432-4E17-A001-80B808224CD4}">
      <dgm:prSet/>
      <dgm:spPr/>
      <dgm:t>
        <a:bodyPr rtlCol="0"/>
        <a:lstStyle/>
        <a:p>
          <a:pPr rtl="0"/>
          <a:endParaRPr lang="en-US"/>
        </a:p>
      </dgm:t>
    </dgm:pt>
    <dgm:pt modelId="{55FAA1C3-1B16-41DD-A16B-6DE75508D79C}" type="sibTrans" cxnId="{2A8E9328-F432-4E17-A001-80B808224CD4}">
      <dgm:prSet/>
      <dgm:spPr/>
      <dgm:t>
        <a:bodyPr rtlCol="0"/>
        <a:lstStyle/>
        <a:p>
          <a:pPr rtl="0"/>
          <a:endParaRPr lang="en-US"/>
        </a:p>
      </dgm:t>
    </dgm:pt>
    <dgm:pt modelId="{20025A0B-2F4D-4953-A60E-9BA8E368B0C8}">
      <dgm:prSet phldrT="[Text]"/>
      <dgm:spPr/>
      <dgm:t>
        <a:bodyPr rtlCol="0"/>
        <a:lstStyle/>
        <a:p>
          <a:pPr rtl="0"/>
          <a:r>
            <a:rPr lang="en-US" dirty="0" err="1" smtClean="0"/>
            <a:t>Karcinomi</a:t>
          </a:r>
          <a:r>
            <a:rPr lang="en-US" dirty="0" smtClean="0"/>
            <a:t> </a:t>
          </a:r>
          <a:r>
            <a:rPr lang="en-US" dirty="0" err="1" smtClean="0"/>
            <a:t>gastrointestinalnog</a:t>
          </a:r>
          <a:r>
            <a:rPr lang="en-US" dirty="0" smtClean="0"/>
            <a:t> </a:t>
          </a:r>
          <a:r>
            <a:rPr lang="en-US" dirty="0" err="1" smtClean="0"/>
            <a:t>trakta</a:t>
          </a:r>
          <a:endParaRPr lang="en-US" dirty="0" smtClean="0"/>
        </a:p>
      </dgm:t>
    </dgm:pt>
    <dgm:pt modelId="{8A51AD3A-20C9-4B26-AA4A-CD675324088D}" type="parTrans" cxnId="{50DFCCE7-260C-4501-BE59-D74D3B62141B}">
      <dgm:prSet/>
      <dgm:spPr/>
      <dgm:t>
        <a:bodyPr rtlCol="0"/>
        <a:lstStyle/>
        <a:p>
          <a:pPr rtl="0"/>
          <a:endParaRPr lang="en-US"/>
        </a:p>
      </dgm:t>
    </dgm:pt>
    <dgm:pt modelId="{0374AFF0-69C3-4F0C-8DFA-544731072B5C}" type="sibTrans" cxnId="{50DFCCE7-260C-4501-BE59-D74D3B62141B}">
      <dgm:prSet/>
      <dgm:spPr/>
      <dgm:t>
        <a:bodyPr rtlCol="0"/>
        <a:lstStyle/>
        <a:p>
          <a:pPr rtl="0"/>
          <a:endParaRPr lang="en-US"/>
        </a:p>
      </dgm:t>
    </dgm:pt>
    <dgm:pt modelId="{A982C416-E3AC-4D43-AE34-1059B1551D69}">
      <dgm:prSet phldrT="[Text]"/>
      <dgm:spPr>
        <a:solidFill>
          <a:srgbClr val="002060"/>
        </a:solidFill>
      </dgm:spPr>
      <dgm:t>
        <a:bodyPr rtlCol="0"/>
        <a:lstStyle/>
        <a:p>
          <a:pPr rtl="0"/>
          <a:r>
            <a:rPr lang="sr" dirty="0" smtClean="0"/>
            <a:t>Rak jetre</a:t>
          </a:r>
          <a:endParaRPr lang="sr" dirty="0"/>
        </a:p>
      </dgm:t>
    </dgm:pt>
    <dgm:pt modelId="{EF6F63EF-AEB9-4B72-9195-243914B5140E}" type="parTrans" cxnId="{640BD9C0-CA51-4100-BB99-94EB83E7C64C}">
      <dgm:prSet/>
      <dgm:spPr>
        <a:solidFill>
          <a:srgbClr val="002060"/>
        </a:solidFill>
      </dgm:spPr>
      <dgm:t>
        <a:bodyPr rtlCol="0"/>
        <a:lstStyle/>
        <a:p>
          <a:pPr rtl="0"/>
          <a:endParaRPr lang="en-US"/>
        </a:p>
      </dgm:t>
    </dgm:pt>
    <dgm:pt modelId="{33DD0C9E-DE0A-4B4B-AFAF-A4E32529607E}" type="sibTrans" cxnId="{640BD9C0-CA51-4100-BB99-94EB83E7C64C}">
      <dgm:prSet/>
      <dgm:spPr/>
      <dgm:t>
        <a:bodyPr rtlCol="0"/>
        <a:lstStyle/>
        <a:p>
          <a:pPr rtl="0"/>
          <a:endParaRPr lang="en-US"/>
        </a:p>
      </dgm:t>
    </dgm:pt>
    <dgm:pt modelId="{9B195755-3631-4BC8-8A6A-D95D998069B3}">
      <dgm:prSet phldrT="[Text]"/>
      <dgm:spPr>
        <a:solidFill>
          <a:srgbClr val="FF0000"/>
        </a:solidFill>
      </dgm:spPr>
      <dgm:t>
        <a:bodyPr rtlCol="0"/>
        <a:lstStyle/>
        <a:p>
          <a:pPr rtl="0"/>
          <a:r>
            <a:rPr lang="en-US" dirty="0" err="1" smtClean="0"/>
            <a:t>Onkološka</a:t>
          </a:r>
          <a:r>
            <a:rPr lang="en-US" dirty="0" smtClean="0"/>
            <a:t> </a:t>
          </a:r>
          <a:r>
            <a:rPr lang="en-US" dirty="0" err="1" smtClean="0"/>
            <a:t>nega</a:t>
          </a:r>
          <a:r>
            <a:rPr lang="en-US" dirty="0" smtClean="0"/>
            <a:t>, </a:t>
          </a:r>
          <a:r>
            <a:rPr lang="en-US" dirty="0" err="1" smtClean="0"/>
            <a:t>svi</a:t>
          </a:r>
          <a:r>
            <a:rPr lang="en-US" dirty="0" smtClean="0"/>
            <a:t> </a:t>
          </a:r>
          <a:r>
            <a:rPr lang="en-US" dirty="0" err="1" smtClean="0"/>
            <a:t>kanceri</a:t>
          </a:r>
          <a:endParaRPr lang="en-US" dirty="0" smtClean="0"/>
        </a:p>
      </dgm:t>
    </dgm:pt>
    <dgm:pt modelId="{7298AC0B-E4C4-4D97-B726-5A39BCF901F6}" type="parTrans" cxnId="{CBF0BAB2-CAE2-4FB6-B4CF-CB5F8691FA70}">
      <dgm:prSet/>
      <dgm:spPr>
        <a:solidFill>
          <a:srgbClr val="FF0000"/>
        </a:solidFill>
      </dgm:spPr>
      <dgm:t>
        <a:bodyPr rtlCol="0"/>
        <a:lstStyle/>
        <a:p>
          <a:pPr rtl="0"/>
          <a:endParaRPr lang="en-US"/>
        </a:p>
      </dgm:t>
    </dgm:pt>
    <dgm:pt modelId="{D474AD2E-479C-4768-B682-5151FF3D1699}" type="sibTrans" cxnId="{CBF0BAB2-CAE2-4FB6-B4CF-CB5F8691FA70}">
      <dgm:prSet/>
      <dgm:spPr/>
      <dgm:t>
        <a:bodyPr rtlCol="0"/>
        <a:lstStyle/>
        <a:p>
          <a:pPr rtl="0"/>
          <a:endParaRPr lang="en-US"/>
        </a:p>
      </dgm:t>
    </dgm:pt>
    <dgm:pt modelId="{04E07177-F5FD-4C2A-B7B3-A874F2C7BEFD}" type="pres">
      <dgm:prSet presAssocID="{4600C680-22B8-4482-859C-D5C229BE8B6B}" presName="Name0" presStyleCnt="0">
        <dgm:presLayoutVars>
          <dgm:chMax val="1"/>
          <dgm:dir/>
          <dgm:animLvl val="ctr"/>
          <dgm:resizeHandles val="exact"/>
        </dgm:presLayoutVars>
      </dgm:prSet>
      <dgm:spPr/>
      <dgm:t>
        <a:bodyPr/>
        <a:lstStyle/>
        <a:p>
          <a:endParaRPr lang="en-US"/>
        </a:p>
      </dgm:t>
    </dgm:pt>
    <dgm:pt modelId="{0E2F55CE-24D2-4D13-815A-C6DA3ADC1231}" type="pres">
      <dgm:prSet presAssocID="{DAB12C94-FBFA-4F84-9362-08EFF44F4E0D}" presName="centerShape" presStyleLbl="node0" presStyleIdx="0" presStyleCnt="1" custScaleX="186936"/>
      <dgm:spPr/>
      <dgm:t>
        <a:bodyPr/>
        <a:lstStyle/>
        <a:p>
          <a:endParaRPr lang="en-US"/>
        </a:p>
      </dgm:t>
    </dgm:pt>
    <dgm:pt modelId="{29F0D632-F6C6-4CE1-8090-3566F85BEA51}" type="pres">
      <dgm:prSet presAssocID="{9DE731F6-BF26-40DA-B009-174826A3D846}" presName="parTrans" presStyleLbl="sibTrans2D1" presStyleIdx="0" presStyleCnt="6"/>
      <dgm:spPr/>
      <dgm:t>
        <a:bodyPr/>
        <a:lstStyle/>
        <a:p>
          <a:endParaRPr lang="en-US"/>
        </a:p>
      </dgm:t>
    </dgm:pt>
    <dgm:pt modelId="{52BBC5E2-039F-413A-9EB3-51B886C97224}" type="pres">
      <dgm:prSet presAssocID="{9DE731F6-BF26-40DA-B009-174826A3D846}" presName="connectorText" presStyleLbl="sibTrans2D1" presStyleIdx="0" presStyleCnt="6"/>
      <dgm:spPr/>
      <dgm:t>
        <a:bodyPr/>
        <a:lstStyle/>
        <a:p>
          <a:endParaRPr lang="en-US"/>
        </a:p>
      </dgm:t>
    </dgm:pt>
    <dgm:pt modelId="{D07E7827-03F2-4D07-939D-0C4F14C9B533}" type="pres">
      <dgm:prSet presAssocID="{56801026-42CA-4DB3-AB4F-B7E3B0B34D14}" presName="node" presStyleLbl="node1" presStyleIdx="0" presStyleCnt="6" custScaleX="153907">
        <dgm:presLayoutVars>
          <dgm:bulletEnabled val="1"/>
        </dgm:presLayoutVars>
      </dgm:prSet>
      <dgm:spPr/>
      <dgm:t>
        <a:bodyPr/>
        <a:lstStyle/>
        <a:p>
          <a:endParaRPr lang="en-US"/>
        </a:p>
      </dgm:t>
    </dgm:pt>
    <dgm:pt modelId="{3DC45F9B-7617-4C8F-83F7-A59CBB60F749}" type="pres">
      <dgm:prSet presAssocID="{64BB1CD1-3897-4D0B-B833-CE154E48B799}" presName="parTrans" presStyleLbl="sibTrans2D1" presStyleIdx="1" presStyleCnt="6"/>
      <dgm:spPr/>
      <dgm:t>
        <a:bodyPr/>
        <a:lstStyle/>
        <a:p>
          <a:endParaRPr lang="en-US"/>
        </a:p>
      </dgm:t>
    </dgm:pt>
    <dgm:pt modelId="{18D945AE-E856-4BE5-B7EE-78EEE433D874}" type="pres">
      <dgm:prSet presAssocID="{64BB1CD1-3897-4D0B-B833-CE154E48B799}" presName="connectorText" presStyleLbl="sibTrans2D1" presStyleIdx="1" presStyleCnt="6"/>
      <dgm:spPr/>
      <dgm:t>
        <a:bodyPr/>
        <a:lstStyle/>
        <a:p>
          <a:endParaRPr lang="en-US"/>
        </a:p>
      </dgm:t>
    </dgm:pt>
    <dgm:pt modelId="{2BAF30CB-1EAA-4A4C-B270-57B9F2204063}" type="pres">
      <dgm:prSet presAssocID="{4810F470-5CF0-48B6-85FE-91AF56CADDFD}" presName="node" presStyleLbl="node1" presStyleIdx="1" presStyleCnt="6" custScaleX="157345" custRadScaleRad="170834" custRadScaleInc="31307">
        <dgm:presLayoutVars>
          <dgm:bulletEnabled val="1"/>
        </dgm:presLayoutVars>
      </dgm:prSet>
      <dgm:spPr/>
      <dgm:t>
        <a:bodyPr/>
        <a:lstStyle/>
        <a:p>
          <a:endParaRPr lang="en-US"/>
        </a:p>
      </dgm:t>
    </dgm:pt>
    <dgm:pt modelId="{78413072-BAA4-4875-A9FB-CBB1547A0364}" type="pres">
      <dgm:prSet presAssocID="{74D505DE-E9B6-4BCC-99B6-69A69DDE6427}" presName="parTrans" presStyleLbl="sibTrans2D1" presStyleIdx="2" presStyleCnt="6" custAng="864347" custScaleX="113022"/>
      <dgm:spPr/>
      <dgm:t>
        <a:bodyPr/>
        <a:lstStyle/>
        <a:p>
          <a:endParaRPr lang="en-US"/>
        </a:p>
      </dgm:t>
    </dgm:pt>
    <dgm:pt modelId="{3A009479-9DFB-416D-930D-D2583E002CB3}" type="pres">
      <dgm:prSet presAssocID="{74D505DE-E9B6-4BCC-99B6-69A69DDE6427}" presName="connectorText" presStyleLbl="sibTrans2D1" presStyleIdx="2" presStyleCnt="6"/>
      <dgm:spPr/>
      <dgm:t>
        <a:bodyPr/>
        <a:lstStyle/>
        <a:p>
          <a:endParaRPr lang="en-US"/>
        </a:p>
      </dgm:t>
    </dgm:pt>
    <dgm:pt modelId="{1C5C6C7A-806C-420F-A240-D395C1E1E53B}" type="pres">
      <dgm:prSet presAssocID="{CF63082D-0AE8-4CBC-9202-7710B149502E}" presName="node" presStyleLbl="node1" presStyleIdx="2" presStyleCnt="6" custScaleX="166614" custRadScaleRad="168789" custRadScaleInc="-40766">
        <dgm:presLayoutVars>
          <dgm:bulletEnabled val="1"/>
        </dgm:presLayoutVars>
      </dgm:prSet>
      <dgm:spPr/>
      <dgm:t>
        <a:bodyPr/>
        <a:lstStyle/>
        <a:p>
          <a:endParaRPr lang="en-US"/>
        </a:p>
      </dgm:t>
    </dgm:pt>
    <dgm:pt modelId="{73C20CA9-2787-457E-912F-59B6887A7C82}" type="pres">
      <dgm:prSet presAssocID="{7298AC0B-E4C4-4D97-B726-5A39BCF901F6}" presName="parTrans" presStyleLbl="sibTrans2D1" presStyleIdx="3" presStyleCnt="6" custScaleX="110136"/>
      <dgm:spPr/>
      <dgm:t>
        <a:bodyPr/>
        <a:lstStyle/>
        <a:p>
          <a:endParaRPr lang="en-US"/>
        </a:p>
      </dgm:t>
    </dgm:pt>
    <dgm:pt modelId="{05CA9EBA-9615-485A-A150-CA6FE2F8DA42}" type="pres">
      <dgm:prSet presAssocID="{7298AC0B-E4C4-4D97-B726-5A39BCF901F6}" presName="connectorText" presStyleLbl="sibTrans2D1" presStyleIdx="3" presStyleCnt="6"/>
      <dgm:spPr/>
      <dgm:t>
        <a:bodyPr/>
        <a:lstStyle/>
        <a:p>
          <a:endParaRPr lang="en-US"/>
        </a:p>
      </dgm:t>
    </dgm:pt>
    <dgm:pt modelId="{64E907AB-90FB-4011-A5A9-5D8D2E9234EF}" type="pres">
      <dgm:prSet presAssocID="{9B195755-3631-4BC8-8A6A-D95D998069B3}" presName="node" presStyleLbl="node1" presStyleIdx="3" presStyleCnt="6" custScaleX="174163">
        <dgm:presLayoutVars>
          <dgm:bulletEnabled val="1"/>
        </dgm:presLayoutVars>
      </dgm:prSet>
      <dgm:spPr/>
      <dgm:t>
        <a:bodyPr/>
        <a:lstStyle/>
        <a:p>
          <a:endParaRPr lang="en-US"/>
        </a:p>
      </dgm:t>
    </dgm:pt>
    <dgm:pt modelId="{56E1BB1C-21CF-476D-A51F-C1A2FCD59DED}" type="pres">
      <dgm:prSet presAssocID="{8A51AD3A-20C9-4B26-AA4A-CD675324088D}" presName="parTrans" presStyleLbl="sibTrans2D1" presStyleIdx="4" presStyleCnt="6" custScaleX="126497"/>
      <dgm:spPr/>
      <dgm:t>
        <a:bodyPr/>
        <a:lstStyle/>
        <a:p>
          <a:endParaRPr lang="en-US"/>
        </a:p>
      </dgm:t>
    </dgm:pt>
    <dgm:pt modelId="{92A94A56-EA4B-41D4-8616-300E2DBFC55C}" type="pres">
      <dgm:prSet presAssocID="{8A51AD3A-20C9-4B26-AA4A-CD675324088D}" presName="connectorText" presStyleLbl="sibTrans2D1" presStyleIdx="4" presStyleCnt="6"/>
      <dgm:spPr/>
      <dgm:t>
        <a:bodyPr/>
        <a:lstStyle/>
        <a:p>
          <a:endParaRPr lang="en-US"/>
        </a:p>
      </dgm:t>
    </dgm:pt>
    <dgm:pt modelId="{A6DE8D06-19D9-4C4C-854F-28FD7CC72578}" type="pres">
      <dgm:prSet presAssocID="{20025A0B-2F4D-4953-A60E-9BA8E368B0C8}" presName="node" presStyleLbl="node1" presStyleIdx="4" presStyleCnt="6" custScaleX="166025" custRadScaleRad="169122" custRadScaleInc="48504">
        <dgm:presLayoutVars>
          <dgm:bulletEnabled val="1"/>
        </dgm:presLayoutVars>
      </dgm:prSet>
      <dgm:spPr/>
      <dgm:t>
        <a:bodyPr/>
        <a:lstStyle/>
        <a:p>
          <a:endParaRPr lang="en-US"/>
        </a:p>
      </dgm:t>
    </dgm:pt>
    <dgm:pt modelId="{6A7021BB-50BF-41EA-ACDD-A1063B3BE2B1}" type="pres">
      <dgm:prSet presAssocID="{EF6F63EF-AEB9-4B72-9195-243914B5140E}" presName="parTrans" presStyleLbl="sibTrans2D1" presStyleIdx="5" presStyleCnt="6"/>
      <dgm:spPr/>
      <dgm:t>
        <a:bodyPr/>
        <a:lstStyle/>
        <a:p>
          <a:endParaRPr lang="en-US"/>
        </a:p>
      </dgm:t>
    </dgm:pt>
    <dgm:pt modelId="{0C1009A0-747C-4473-8FC1-FA998695B0FB}" type="pres">
      <dgm:prSet presAssocID="{EF6F63EF-AEB9-4B72-9195-243914B5140E}" presName="connectorText" presStyleLbl="sibTrans2D1" presStyleIdx="5" presStyleCnt="6"/>
      <dgm:spPr/>
      <dgm:t>
        <a:bodyPr/>
        <a:lstStyle/>
        <a:p>
          <a:endParaRPr lang="en-US"/>
        </a:p>
      </dgm:t>
    </dgm:pt>
    <dgm:pt modelId="{6A1D186B-D82E-4042-8D00-4377DF1AEF2D}" type="pres">
      <dgm:prSet presAssocID="{A982C416-E3AC-4D43-AE34-1059B1551D69}" presName="node" presStyleLbl="node1" presStyleIdx="5" presStyleCnt="6" custScaleX="139785" custRadScaleRad="160159" custRadScaleInc="-21073">
        <dgm:presLayoutVars>
          <dgm:bulletEnabled val="1"/>
        </dgm:presLayoutVars>
      </dgm:prSet>
      <dgm:spPr/>
      <dgm:t>
        <a:bodyPr/>
        <a:lstStyle/>
        <a:p>
          <a:endParaRPr lang="en-US"/>
        </a:p>
      </dgm:t>
    </dgm:pt>
  </dgm:ptLst>
  <dgm:cxnLst>
    <dgm:cxn modelId="{9CEE0FF4-C0D2-4461-87AF-57DB072BA30D}" srcId="{DAB12C94-FBFA-4F84-9362-08EFF44F4E0D}" destId="{4810F470-5CF0-48B6-85FE-91AF56CADDFD}" srcOrd="1" destOrd="0" parTransId="{64BB1CD1-3897-4D0B-B833-CE154E48B799}" sibTransId="{ACDEDFB1-CE91-42F9-A12E-1EB71DAB7A3C}"/>
    <dgm:cxn modelId="{6C4483B8-73F4-4E90-8812-69703F1FC87E}" type="presOf" srcId="{EF6F63EF-AEB9-4B72-9195-243914B5140E}" destId="{6A7021BB-50BF-41EA-ACDD-A1063B3BE2B1}" srcOrd="0" destOrd="0" presId="urn:microsoft.com/office/officeart/2005/8/layout/radial5"/>
    <dgm:cxn modelId="{A39558E9-6E88-4C44-B3D2-B44192BE92C3}" type="presOf" srcId="{56801026-42CA-4DB3-AB4F-B7E3B0B34D14}" destId="{D07E7827-03F2-4D07-939D-0C4F14C9B533}" srcOrd="0" destOrd="0" presId="urn:microsoft.com/office/officeart/2005/8/layout/radial5"/>
    <dgm:cxn modelId="{CBF0BAB2-CAE2-4FB6-B4CF-CB5F8691FA70}" srcId="{DAB12C94-FBFA-4F84-9362-08EFF44F4E0D}" destId="{9B195755-3631-4BC8-8A6A-D95D998069B3}" srcOrd="3" destOrd="0" parTransId="{7298AC0B-E4C4-4D97-B726-5A39BCF901F6}" sibTransId="{D474AD2E-479C-4768-B682-5151FF3D1699}"/>
    <dgm:cxn modelId="{FA3FCD94-7FC1-4D14-A42A-74FA0F223BD4}" type="presOf" srcId="{20025A0B-2F4D-4953-A60E-9BA8E368B0C8}" destId="{A6DE8D06-19D9-4C4C-854F-28FD7CC72578}" srcOrd="0" destOrd="0" presId="urn:microsoft.com/office/officeart/2005/8/layout/radial5"/>
    <dgm:cxn modelId="{71E83A00-1603-425B-8F62-C313F2334891}" type="presOf" srcId="{8A51AD3A-20C9-4B26-AA4A-CD675324088D}" destId="{56E1BB1C-21CF-476D-A51F-C1A2FCD59DED}" srcOrd="0" destOrd="0" presId="urn:microsoft.com/office/officeart/2005/8/layout/radial5"/>
    <dgm:cxn modelId="{421C6D53-5AFF-4603-BAFA-0D003EA41744}" type="presOf" srcId="{7298AC0B-E4C4-4D97-B726-5A39BCF901F6}" destId="{05CA9EBA-9615-485A-A150-CA6FE2F8DA42}" srcOrd="1" destOrd="0" presId="urn:microsoft.com/office/officeart/2005/8/layout/radial5"/>
    <dgm:cxn modelId="{640BD9C0-CA51-4100-BB99-94EB83E7C64C}" srcId="{DAB12C94-FBFA-4F84-9362-08EFF44F4E0D}" destId="{A982C416-E3AC-4D43-AE34-1059B1551D69}" srcOrd="5" destOrd="0" parTransId="{EF6F63EF-AEB9-4B72-9195-243914B5140E}" sibTransId="{33DD0C9E-DE0A-4B4B-AFAF-A4E32529607E}"/>
    <dgm:cxn modelId="{6DFD7722-3153-4E2E-ABCB-8A022C1156C9}" type="presOf" srcId="{A982C416-E3AC-4D43-AE34-1059B1551D69}" destId="{6A1D186B-D82E-4042-8D00-4377DF1AEF2D}" srcOrd="0" destOrd="0" presId="urn:microsoft.com/office/officeart/2005/8/layout/radial5"/>
    <dgm:cxn modelId="{C66A69B0-FB1C-4152-88D6-204EE90A1E97}" type="presOf" srcId="{64BB1CD1-3897-4D0B-B833-CE154E48B799}" destId="{18D945AE-E856-4BE5-B7EE-78EEE433D874}" srcOrd="1" destOrd="0" presId="urn:microsoft.com/office/officeart/2005/8/layout/radial5"/>
    <dgm:cxn modelId="{DE428572-2104-4CB5-99C0-D712EDDF07D1}" type="presOf" srcId="{74D505DE-E9B6-4BCC-99B6-69A69DDE6427}" destId="{78413072-BAA4-4875-A9FB-CBB1547A0364}" srcOrd="0" destOrd="0" presId="urn:microsoft.com/office/officeart/2005/8/layout/radial5"/>
    <dgm:cxn modelId="{9BEE69DA-4D85-4FB6-838F-5474229DDD5A}" type="presOf" srcId="{8A51AD3A-20C9-4B26-AA4A-CD675324088D}" destId="{92A94A56-EA4B-41D4-8616-300E2DBFC55C}" srcOrd="1" destOrd="0" presId="urn:microsoft.com/office/officeart/2005/8/layout/radial5"/>
    <dgm:cxn modelId="{CAD78A33-5EF2-41F9-B9FF-BDC63469837E}" type="presOf" srcId="{9DE731F6-BF26-40DA-B009-174826A3D846}" destId="{29F0D632-F6C6-4CE1-8090-3566F85BEA51}" srcOrd="0" destOrd="0" presId="urn:microsoft.com/office/officeart/2005/8/layout/radial5"/>
    <dgm:cxn modelId="{9D6C3877-7C31-4E06-9E66-6B1FC3CDB785}" type="presOf" srcId="{EF6F63EF-AEB9-4B72-9195-243914B5140E}" destId="{0C1009A0-747C-4473-8FC1-FA998695B0FB}" srcOrd="1" destOrd="0" presId="urn:microsoft.com/office/officeart/2005/8/layout/radial5"/>
    <dgm:cxn modelId="{D4FD5289-18A3-45D3-A492-B4C434BB1482}" type="presOf" srcId="{DAB12C94-FBFA-4F84-9362-08EFF44F4E0D}" destId="{0E2F55CE-24D2-4D13-815A-C6DA3ADC1231}" srcOrd="0" destOrd="0" presId="urn:microsoft.com/office/officeart/2005/8/layout/radial5"/>
    <dgm:cxn modelId="{4EAC06CD-21AF-4425-A057-31B1AF7D0256}" type="presOf" srcId="{9B195755-3631-4BC8-8A6A-D95D998069B3}" destId="{64E907AB-90FB-4011-A5A9-5D8D2E9234EF}" srcOrd="0" destOrd="0" presId="urn:microsoft.com/office/officeart/2005/8/layout/radial5"/>
    <dgm:cxn modelId="{50DFCCE7-260C-4501-BE59-D74D3B62141B}" srcId="{DAB12C94-FBFA-4F84-9362-08EFF44F4E0D}" destId="{20025A0B-2F4D-4953-A60E-9BA8E368B0C8}" srcOrd="4" destOrd="0" parTransId="{8A51AD3A-20C9-4B26-AA4A-CD675324088D}" sibTransId="{0374AFF0-69C3-4F0C-8DFA-544731072B5C}"/>
    <dgm:cxn modelId="{CD44B6D7-32AE-4A39-9793-7A2F403AF0FE}" type="presOf" srcId="{64BB1CD1-3897-4D0B-B833-CE154E48B799}" destId="{3DC45F9B-7617-4C8F-83F7-A59CBB60F749}" srcOrd="0" destOrd="0" presId="urn:microsoft.com/office/officeart/2005/8/layout/radial5"/>
    <dgm:cxn modelId="{6B6BE738-5721-487E-ACCC-F84C084D8F30}" srcId="{4600C680-22B8-4482-859C-D5C229BE8B6B}" destId="{DAB12C94-FBFA-4F84-9362-08EFF44F4E0D}" srcOrd="0" destOrd="0" parTransId="{6C656AA3-65F0-4C38-9536-3603CF79C864}" sibTransId="{0BD8B729-FAE6-4C12-ABB8-11916CE333B4}"/>
    <dgm:cxn modelId="{98248520-DB79-4E49-B288-B6CD77AD42AE}" srcId="{DAB12C94-FBFA-4F84-9362-08EFF44F4E0D}" destId="{56801026-42CA-4DB3-AB4F-B7E3B0B34D14}" srcOrd="0" destOrd="0" parTransId="{9DE731F6-BF26-40DA-B009-174826A3D846}" sibTransId="{E7595E6D-FE45-4A85-88E4-1355244FBF0D}"/>
    <dgm:cxn modelId="{034E290A-BE5D-4BDF-A973-B76A7AF06EC8}" type="presOf" srcId="{9DE731F6-BF26-40DA-B009-174826A3D846}" destId="{52BBC5E2-039F-413A-9EB3-51B886C97224}" srcOrd="1" destOrd="0" presId="urn:microsoft.com/office/officeart/2005/8/layout/radial5"/>
    <dgm:cxn modelId="{E7EAEF65-E22D-44E8-8B10-58886A266D4E}" type="presOf" srcId="{7298AC0B-E4C4-4D97-B726-5A39BCF901F6}" destId="{73C20CA9-2787-457E-912F-59B6887A7C82}" srcOrd="0" destOrd="0" presId="urn:microsoft.com/office/officeart/2005/8/layout/radial5"/>
    <dgm:cxn modelId="{F6E7474E-9A08-44D8-B548-5D276C98A9B8}" type="presOf" srcId="{74D505DE-E9B6-4BCC-99B6-69A69DDE6427}" destId="{3A009479-9DFB-416D-930D-D2583E002CB3}" srcOrd="1" destOrd="0" presId="urn:microsoft.com/office/officeart/2005/8/layout/radial5"/>
    <dgm:cxn modelId="{850B4043-F69C-4E7D-BB33-B8FE7C5F87EA}" type="presOf" srcId="{4600C680-22B8-4482-859C-D5C229BE8B6B}" destId="{04E07177-F5FD-4C2A-B7B3-A874F2C7BEFD}" srcOrd="0" destOrd="0" presId="urn:microsoft.com/office/officeart/2005/8/layout/radial5"/>
    <dgm:cxn modelId="{2A8E9328-F432-4E17-A001-80B808224CD4}" srcId="{DAB12C94-FBFA-4F84-9362-08EFF44F4E0D}" destId="{CF63082D-0AE8-4CBC-9202-7710B149502E}" srcOrd="2" destOrd="0" parTransId="{74D505DE-E9B6-4BCC-99B6-69A69DDE6427}" sibTransId="{55FAA1C3-1B16-41DD-A16B-6DE75508D79C}"/>
    <dgm:cxn modelId="{12261EF5-C0EA-434C-8CDB-613E521554C6}" type="presOf" srcId="{4810F470-5CF0-48B6-85FE-91AF56CADDFD}" destId="{2BAF30CB-1EAA-4A4C-B270-57B9F2204063}" srcOrd="0" destOrd="0" presId="urn:microsoft.com/office/officeart/2005/8/layout/radial5"/>
    <dgm:cxn modelId="{07C98E37-B362-45FE-B77D-BBCF3D2ADD45}" type="presOf" srcId="{CF63082D-0AE8-4CBC-9202-7710B149502E}" destId="{1C5C6C7A-806C-420F-A240-D395C1E1E53B}" srcOrd="0" destOrd="0" presId="urn:microsoft.com/office/officeart/2005/8/layout/radial5"/>
    <dgm:cxn modelId="{A4055CA6-A2A1-40DF-BA30-73EB0185D784}" type="presParOf" srcId="{04E07177-F5FD-4C2A-B7B3-A874F2C7BEFD}" destId="{0E2F55CE-24D2-4D13-815A-C6DA3ADC1231}" srcOrd="0" destOrd="0" presId="urn:microsoft.com/office/officeart/2005/8/layout/radial5"/>
    <dgm:cxn modelId="{3533DCDA-B448-4C51-B6AF-E9BBFE3C6289}" type="presParOf" srcId="{04E07177-F5FD-4C2A-B7B3-A874F2C7BEFD}" destId="{29F0D632-F6C6-4CE1-8090-3566F85BEA51}" srcOrd="1" destOrd="0" presId="urn:microsoft.com/office/officeart/2005/8/layout/radial5"/>
    <dgm:cxn modelId="{DB7B7455-D5EC-4963-909E-8A32EA95D65F}" type="presParOf" srcId="{29F0D632-F6C6-4CE1-8090-3566F85BEA51}" destId="{52BBC5E2-039F-413A-9EB3-51B886C97224}" srcOrd="0" destOrd="0" presId="urn:microsoft.com/office/officeart/2005/8/layout/radial5"/>
    <dgm:cxn modelId="{5BABA7F2-A25A-4D33-8B7C-A32EBB2CBBCC}" type="presParOf" srcId="{04E07177-F5FD-4C2A-B7B3-A874F2C7BEFD}" destId="{D07E7827-03F2-4D07-939D-0C4F14C9B533}" srcOrd="2" destOrd="0" presId="urn:microsoft.com/office/officeart/2005/8/layout/radial5"/>
    <dgm:cxn modelId="{1F84AF6B-CCD1-4C9D-A127-63B2ED468C14}" type="presParOf" srcId="{04E07177-F5FD-4C2A-B7B3-A874F2C7BEFD}" destId="{3DC45F9B-7617-4C8F-83F7-A59CBB60F749}" srcOrd="3" destOrd="0" presId="urn:microsoft.com/office/officeart/2005/8/layout/radial5"/>
    <dgm:cxn modelId="{F2C9A048-189C-49F2-9570-CCBA51803737}" type="presParOf" srcId="{3DC45F9B-7617-4C8F-83F7-A59CBB60F749}" destId="{18D945AE-E856-4BE5-B7EE-78EEE433D874}" srcOrd="0" destOrd="0" presId="urn:microsoft.com/office/officeart/2005/8/layout/radial5"/>
    <dgm:cxn modelId="{FFAE1B74-3130-45D5-8668-DF6E4E9361C6}" type="presParOf" srcId="{04E07177-F5FD-4C2A-B7B3-A874F2C7BEFD}" destId="{2BAF30CB-1EAA-4A4C-B270-57B9F2204063}" srcOrd="4" destOrd="0" presId="urn:microsoft.com/office/officeart/2005/8/layout/radial5"/>
    <dgm:cxn modelId="{431B236D-C5A5-40EB-865F-B4C7875BB7ED}" type="presParOf" srcId="{04E07177-F5FD-4C2A-B7B3-A874F2C7BEFD}" destId="{78413072-BAA4-4875-A9FB-CBB1547A0364}" srcOrd="5" destOrd="0" presId="urn:microsoft.com/office/officeart/2005/8/layout/radial5"/>
    <dgm:cxn modelId="{1331BD64-6334-456B-9276-7467452CBDFA}" type="presParOf" srcId="{78413072-BAA4-4875-A9FB-CBB1547A0364}" destId="{3A009479-9DFB-416D-930D-D2583E002CB3}" srcOrd="0" destOrd="0" presId="urn:microsoft.com/office/officeart/2005/8/layout/radial5"/>
    <dgm:cxn modelId="{0AEA2911-DA37-4AB0-B2FA-BF6952D11BA4}" type="presParOf" srcId="{04E07177-F5FD-4C2A-B7B3-A874F2C7BEFD}" destId="{1C5C6C7A-806C-420F-A240-D395C1E1E53B}" srcOrd="6" destOrd="0" presId="urn:microsoft.com/office/officeart/2005/8/layout/radial5"/>
    <dgm:cxn modelId="{F0AF8AF9-729F-4170-B70C-9820B71E2EBB}" type="presParOf" srcId="{04E07177-F5FD-4C2A-B7B3-A874F2C7BEFD}" destId="{73C20CA9-2787-457E-912F-59B6887A7C82}" srcOrd="7" destOrd="0" presId="urn:microsoft.com/office/officeart/2005/8/layout/radial5"/>
    <dgm:cxn modelId="{0D36BE8E-559D-4AF2-BFD4-1150C2AC109E}" type="presParOf" srcId="{73C20CA9-2787-457E-912F-59B6887A7C82}" destId="{05CA9EBA-9615-485A-A150-CA6FE2F8DA42}" srcOrd="0" destOrd="0" presId="urn:microsoft.com/office/officeart/2005/8/layout/radial5"/>
    <dgm:cxn modelId="{51034F52-9F6E-40F5-A402-B72DDBAB4EBF}" type="presParOf" srcId="{04E07177-F5FD-4C2A-B7B3-A874F2C7BEFD}" destId="{64E907AB-90FB-4011-A5A9-5D8D2E9234EF}" srcOrd="8" destOrd="0" presId="urn:microsoft.com/office/officeart/2005/8/layout/radial5"/>
    <dgm:cxn modelId="{2267DCFE-96AA-4CF2-BF72-369D8F80574D}" type="presParOf" srcId="{04E07177-F5FD-4C2A-B7B3-A874F2C7BEFD}" destId="{56E1BB1C-21CF-476D-A51F-C1A2FCD59DED}" srcOrd="9" destOrd="0" presId="urn:microsoft.com/office/officeart/2005/8/layout/radial5"/>
    <dgm:cxn modelId="{660616A0-DC56-40FD-A314-27077D4BF0CB}" type="presParOf" srcId="{56E1BB1C-21CF-476D-A51F-C1A2FCD59DED}" destId="{92A94A56-EA4B-41D4-8616-300E2DBFC55C}" srcOrd="0" destOrd="0" presId="urn:microsoft.com/office/officeart/2005/8/layout/radial5"/>
    <dgm:cxn modelId="{F16023F5-06B8-46CF-BDE8-99D7313560E3}" type="presParOf" srcId="{04E07177-F5FD-4C2A-B7B3-A874F2C7BEFD}" destId="{A6DE8D06-19D9-4C4C-854F-28FD7CC72578}" srcOrd="10" destOrd="0" presId="urn:microsoft.com/office/officeart/2005/8/layout/radial5"/>
    <dgm:cxn modelId="{6BEA1FBF-2126-44C9-BE19-AE73802CD1C7}" type="presParOf" srcId="{04E07177-F5FD-4C2A-B7B3-A874F2C7BEFD}" destId="{6A7021BB-50BF-41EA-ACDD-A1063B3BE2B1}" srcOrd="11" destOrd="0" presId="urn:microsoft.com/office/officeart/2005/8/layout/radial5"/>
    <dgm:cxn modelId="{52580C52-762F-4F64-857D-44F2CE5CFDD1}" type="presParOf" srcId="{6A7021BB-50BF-41EA-ACDD-A1063B3BE2B1}" destId="{0C1009A0-747C-4473-8FC1-FA998695B0FB}" srcOrd="0" destOrd="0" presId="urn:microsoft.com/office/officeart/2005/8/layout/radial5"/>
    <dgm:cxn modelId="{8DE6E688-620F-4467-BA75-4C4A273D8F5B}" type="presParOf" srcId="{04E07177-F5FD-4C2A-B7B3-A874F2C7BEFD}" destId="{6A1D186B-D82E-4042-8D00-4377DF1AEF2D}" srcOrd="12" destOrd="0" presId="urn:microsoft.com/office/officeart/2005/8/layout/radial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88E624-254E-476A-B4ED-53EF5CAFA9DF}">
      <dsp:nvSpPr>
        <dsp:cNvPr id="0" name=""/>
        <dsp:cNvSpPr/>
      </dsp:nvSpPr>
      <dsp:spPr>
        <a:xfrm>
          <a:off x="3558701" y="2552241"/>
          <a:ext cx="1890631" cy="1890631"/>
        </a:xfrm>
        <a:prstGeom prst="ellipse">
          <a:avLst/>
        </a:prstGeom>
        <a:solidFill>
          <a:schemeClr val="accent1">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275" tIns="41275" rIns="41275" bIns="41275" numCol="1" spcCol="1270" rtlCol="0" anchor="ctr" anchorCtr="0">
          <a:noAutofit/>
        </a:bodyPr>
        <a:lstStyle/>
        <a:p>
          <a:pPr lvl="0" algn="ctr" defTabSz="2889250" rtl="0">
            <a:lnSpc>
              <a:spcPct val="90000"/>
            </a:lnSpc>
            <a:spcBef>
              <a:spcPct val="0"/>
            </a:spcBef>
            <a:spcAft>
              <a:spcPct val="35000"/>
            </a:spcAft>
          </a:pPr>
          <a:r>
            <a:rPr lang="sr" sz="6500" kern="1200" dirty="0" smtClean="0"/>
            <a:t>Rak</a:t>
          </a:r>
          <a:endParaRPr lang="sr" sz="6500" kern="1200" dirty="0"/>
        </a:p>
      </dsp:txBody>
      <dsp:txXfrm>
        <a:off x="3835577" y="2829117"/>
        <a:ext cx="1336879" cy="1336879"/>
      </dsp:txXfrm>
    </dsp:sp>
    <dsp:sp modelId="{ED5C492B-BAC2-449E-B20E-BE0C60419AC9}">
      <dsp:nvSpPr>
        <dsp:cNvPr id="0" name=""/>
        <dsp:cNvSpPr/>
      </dsp:nvSpPr>
      <dsp:spPr>
        <a:xfrm rot="10800000">
          <a:off x="1726030" y="3228142"/>
          <a:ext cx="1731873" cy="538830"/>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A363BD4-7C6A-4504-A2E6-4076AAB43C37}">
      <dsp:nvSpPr>
        <dsp:cNvPr id="0" name=""/>
        <dsp:cNvSpPr/>
      </dsp:nvSpPr>
      <dsp:spPr>
        <a:xfrm>
          <a:off x="827980" y="2779117"/>
          <a:ext cx="1796100" cy="143688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rtlCol="0" anchor="ctr" anchorCtr="0">
          <a:noAutofit/>
        </a:bodyPr>
        <a:lstStyle/>
        <a:p>
          <a:pPr lvl="0" algn="ctr" defTabSz="977900" rtl="0">
            <a:lnSpc>
              <a:spcPct val="90000"/>
            </a:lnSpc>
            <a:spcBef>
              <a:spcPct val="0"/>
            </a:spcBef>
            <a:spcAft>
              <a:spcPct val="35000"/>
            </a:spcAft>
          </a:pPr>
          <a:r>
            <a:rPr lang="sr" sz="2200" kern="1200" dirty="0" smtClean="0">
              <a:effectLst/>
              <a:latin typeface="Calibri" panose="020F0502020204030204" pitchFamily="34" charset="0"/>
              <a:ea typeface="Calibri" panose="020F0502020204030204" pitchFamily="34" charset="0"/>
              <a:cs typeface="Times New Roman" panose="02020603050405020304" pitchFamily="18" charset="0"/>
            </a:rPr>
            <a:t>Zagađenje vazduha</a:t>
          </a:r>
          <a:endParaRPr lang="en-US" sz="2200" kern="1200" dirty="0"/>
        </a:p>
      </dsp:txBody>
      <dsp:txXfrm>
        <a:off x="870065" y="2821202"/>
        <a:ext cx="1711930" cy="1352710"/>
      </dsp:txXfrm>
    </dsp:sp>
    <dsp:sp modelId="{13B5C141-57C2-428D-9666-0164D69F4BA4}">
      <dsp:nvSpPr>
        <dsp:cNvPr id="0" name=""/>
        <dsp:cNvSpPr/>
      </dsp:nvSpPr>
      <dsp:spPr>
        <a:xfrm rot="13500000">
          <a:off x="2286057" y="1876119"/>
          <a:ext cx="1731873" cy="538830"/>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0DE768D-BC0F-4F6C-A3E8-59D34F7CA0C2}">
      <dsp:nvSpPr>
        <dsp:cNvPr id="0" name=""/>
        <dsp:cNvSpPr/>
      </dsp:nvSpPr>
      <dsp:spPr>
        <a:xfrm>
          <a:off x="1641634" y="814784"/>
          <a:ext cx="1796100" cy="143688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rtlCol="0" anchor="ctr" anchorCtr="0">
          <a:noAutofit/>
        </a:bodyPr>
        <a:lstStyle/>
        <a:p>
          <a:pPr lvl="0" algn="ctr" defTabSz="977900" rtl="0">
            <a:lnSpc>
              <a:spcPct val="90000"/>
            </a:lnSpc>
            <a:spcBef>
              <a:spcPct val="0"/>
            </a:spcBef>
            <a:spcAft>
              <a:spcPct val="35000"/>
            </a:spcAft>
          </a:pPr>
          <a:r>
            <a:rPr lang="sr" sz="2200" kern="1200" dirty="0" smtClean="0">
              <a:effectLst/>
              <a:latin typeface="Calibri" panose="020F0502020204030204" pitchFamily="34" charset="0"/>
              <a:ea typeface="Calibri" panose="020F0502020204030204" pitchFamily="34" charset="0"/>
              <a:cs typeface="Times New Roman" panose="02020603050405020304" pitchFamily="18" charset="0"/>
            </a:rPr>
            <a:t>Izlaganje UV zračenju</a:t>
          </a:r>
          <a:endParaRPr lang="en-US" sz="2200" kern="1200" dirty="0"/>
        </a:p>
      </dsp:txBody>
      <dsp:txXfrm>
        <a:off x="1683719" y="856869"/>
        <a:ext cx="1711930" cy="1352710"/>
      </dsp:txXfrm>
    </dsp:sp>
    <dsp:sp modelId="{FE0C4755-71A4-4029-A7CF-C37C972860A6}">
      <dsp:nvSpPr>
        <dsp:cNvPr id="0" name=""/>
        <dsp:cNvSpPr/>
      </dsp:nvSpPr>
      <dsp:spPr>
        <a:xfrm rot="16200000">
          <a:off x="3638080" y="1316092"/>
          <a:ext cx="1731873" cy="538830"/>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BDA9130-D663-4E9F-A359-BF4821C8F7DE}">
      <dsp:nvSpPr>
        <dsp:cNvPr id="0" name=""/>
        <dsp:cNvSpPr/>
      </dsp:nvSpPr>
      <dsp:spPr>
        <a:xfrm>
          <a:off x="3605967" y="1130"/>
          <a:ext cx="1796100" cy="143688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rtlCol="0" anchor="ctr" anchorCtr="0">
          <a:noAutofit/>
        </a:bodyPr>
        <a:lstStyle/>
        <a:p>
          <a:pPr lvl="0" algn="ctr" defTabSz="977900" rtl="0">
            <a:lnSpc>
              <a:spcPct val="90000"/>
            </a:lnSpc>
            <a:spcBef>
              <a:spcPct val="0"/>
            </a:spcBef>
            <a:spcAft>
              <a:spcPct val="35000"/>
            </a:spcAft>
          </a:pPr>
          <a:r>
            <a:rPr lang="sr-Latn-RS" sz="2200" kern="1200" dirty="0" smtClean="0">
              <a:effectLst/>
              <a:latin typeface="Calibri" panose="020F0502020204030204" pitchFamily="34" charset="0"/>
              <a:ea typeface="Calibri" panose="020F0502020204030204" pitchFamily="34" charset="0"/>
              <a:cs typeface="Times New Roman" panose="02020603050405020304" pitchFamily="18" charset="0"/>
            </a:rPr>
            <a:t>Smetnje u snabdevanju</a:t>
          </a:r>
          <a:r>
            <a:rPr lang="sr" sz="2200" kern="1200" dirty="0" smtClean="0">
              <a:effectLst/>
              <a:latin typeface="Calibri" panose="020F0502020204030204" pitchFamily="34" charset="0"/>
              <a:ea typeface="Calibri" panose="020F0502020204030204" pitchFamily="34" charset="0"/>
              <a:cs typeface="Times New Roman" panose="02020603050405020304" pitchFamily="18" charset="0"/>
            </a:rPr>
            <a:t> hranom i vodom</a:t>
          </a:r>
          <a:endParaRPr lang="en-US" sz="2200" kern="1200" dirty="0"/>
        </a:p>
      </dsp:txBody>
      <dsp:txXfrm>
        <a:off x="3648052" y="43215"/>
        <a:ext cx="1711930" cy="1352710"/>
      </dsp:txXfrm>
    </dsp:sp>
    <dsp:sp modelId="{77B31EA5-DB0F-42D3-9D57-0898ACCC3D8A}">
      <dsp:nvSpPr>
        <dsp:cNvPr id="0" name=""/>
        <dsp:cNvSpPr/>
      </dsp:nvSpPr>
      <dsp:spPr>
        <a:xfrm rot="18900000">
          <a:off x="4990103" y="1876119"/>
          <a:ext cx="1731873" cy="538830"/>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E1F8496-749F-47E5-8F80-514607FCD1FF}">
      <dsp:nvSpPr>
        <dsp:cNvPr id="0" name=""/>
        <dsp:cNvSpPr/>
      </dsp:nvSpPr>
      <dsp:spPr>
        <a:xfrm>
          <a:off x="5570300" y="814784"/>
          <a:ext cx="1796100" cy="143688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rtlCol="0" anchor="ctr" anchorCtr="0">
          <a:noAutofit/>
        </a:bodyPr>
        <a:lstStyle/>
        <a:p>
          <a:pPr lvl="0" algn="ctr" defTabSz="977900" rtl="0">
            <a:lnSpc>
              <a:spcPct val="90000"/>
            </a:lnSpc>
            <a:spcBef>
              <a:spcPct val="0"/>
            </a:spcBef>
            <a:spcAft>
              <a:spcPct val="35000"/>
            </a:spcAft>
          </a:pPr>
          <a:r>
            <a:rPr lang="sr" sz="2200" kern="1200" dirty="0" smtClean="0">
              <a:effectLst/>
              <a:latin typeface="Calibri" panose="020F0502020204030204" pitchFamily="34" charset="0"/>
              <a:ea typeface="Calibri" panose="020F0502020204030204" pitchFamily="34" charset="0"/>
              <a:cs typeface="Times New Roman" panose="02020603050405020304" pitchFamily="18" charset="0"/>
            </a:rPr>
            <a:t>Izloženost industrijskim otrovima</a:t>
          </a:r>
          <a:endParaRPr lang="en-US" sz="2200" kern="1200" dirty="0"/>
        </a:p>
      </dsp:txBody>
      <dsp:txXfrm>
        <a:off x="5612385" y="856869"/>
        <a:ext cx="1711930" cy="1352710"/>
      </dsp:txXfrm>
    </dsp:sp>
    <dsp:sp modelId="{DBD36A48-C397-4D0A-A1A8-2688E1887E45}">
      <dsp:nvSpPr>
        <dsp:cNvPr id="0" name=""/>
        <dsp:cNvSpPr/>
      </dsp:nvSpPr>
      <dsp:spPr>
        <a:xfrm>
          <a:off x="5550130" y="3228142"/>
          <a:ext cx="1731873" cy="538830"/>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80FCDD8-329C-494D-8B6F-A4CA0FDE55F5}">
      <dsp:nvSpPr>
        <dsp:cNvPr id="0" name=""/>
        <dsp:cNvSpPr/>
      </dsp:nvSpPr>
      <dsp:spPr>
        <a:xfrm>
          <a:off x="6383954" y="2779117"/>
          <a:ext cx="1796100" cy="143688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rtlCol="0" anchor="ctr" anchorCtr="0">
          <a:noAutofit/>
        </a:bodyPr>
        <a:lstStyle/>
        <a:p>
          <a:pPr lvl="0" algn="ctr" defTabSz="977900" rtl="0">
            <a:lnSpc>
              <a:spcPct val="90000"/>
            </a:lnSpc>
            <a:spcBef>
              <a:spcPct val="0"/>
            </a:spcBef>
            <a:spcAft>
              <a:spcPct val="35000"/>
            </a:spcAft>
          </a:pPr>
          <a:r>
            <a:rPr lang="sr" sz="2200" kern="1200" dirty="0" smtClean="0">
              <a:effectLst/>
              <a:latin typeface="Calibri" panose="020F0502020204030204" pitchFamily="34" charset="0"/>
              <a:ea typeface="Calibri" panose="020F0502020204030204" pitchFamily="34" charset="0"/>
              <a:cs typeface="Times New Roman" panose="02020603050405020304" pitchFamily="18" charset="0"/>
            </a:rPr>
            <a:t>Infektivni uzroci raka</a:t>
          </a:r>
          <a:endParaRPr lang="en-US" sz="2200" kern="1200" dirty="0"/>
        </a:p>
      </dsp:txBody>
      <dsp:txXfrm>
        <a:off x="6426039" y="2821202"/>
        <a:ext cx="1711930" cy="135271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2F55CE-24D2-4D13-815A-C6DA3ADC1231}">
      <dsp:nvSpPr>
        <dsp:cNvPr id="0" name=""/>
        <dsp:cNvSpPr/>
      </dsp:nvSpPr>
      <dsp:spPr>
        <a:xfrm>
          <a:off x="3809558" y="1655294"/>
          <a:ext cx="2207205" cy="1180727"/>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rtlCol="0" anchor="ctr" anchorCtr="0">
          <a:noAutofit/>
        </a:bodyPr>
        <a:lstStyle/>
        <a:p>
          <a:pPr lvl="0" algn="ctr" defTabSz="1155700" rtl="0">
            <a:lnSpc>
              <a:spcPct val="90000"/>
            </a:lnSpc>
            <a:spcBef>
              <a:spcPct val="0"/>
            </a:spcBef>
            <a:spcAft>
              <a:spcPct val="35000"/>
            </a:spcAft>
          </a:pPr>
          <a:r>
            <a:rPr lang="sr" sz="2600" kern="1200" dirty="0" smtClean="0"/>
            <a:t>Klimatske promene</a:t>
          </a:r>
          <a:endParaRPr lang="sr" sz="2600" kern="1200" dirty="0"/>
        </a:p>
      </dsp:txBody>
      <dsp:txXfrm>
        <a:off x="4132796" y="1828207"/>
        <a:ext cx="1560729" cy="834901"/>
      </dsp:txXfrm>
    </dsp:sp>
    <dsp:sp modelId="{29F0D632-F6C6-4CE1-8090-3566F85BEA51}">
      <dsp:nvSpPr>
        <dsp:cNvPr id="0" name=""/>
        <dsp:cNvSpPr/>
      </dsp:nvSpPr>
      <dsp:spPr>
        <a:xfrm rot="16200000">
          <a:off x="4787829" y="1225190"/>
          <a:ext cx="250663" cy="401447"/>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rtlCol="0" anchor="ctr" anchorCtr="0">
          <a:noAutofit/>
        </a:bodyPr>
        <a:lstStyle/>
        <a:p>
          <a:pPr lvl="0" algn="ctr" defTabSz="577850" rtl="0">
            <a:lnSpc>
              <a:spcPct val="90000"/>
            </a:lnSpc>
            <a:spcBef>
              <a:spcPct val="0"/>
            </a:spcBef>
            <a:spcAft>
              <a:spcPct val="35000"/>
            </a:spcAft>
          </a:pPr>
          <a:endParaRPr lang="en-US" sz="1300" kern="1200"/>
        </a:p>
      </dsp:txBody>
      <dsp:txXfrm>
        <a:off x="4825429" y="1343079"/>
        <a:ext cx="175464" cy="240869"/>
      </dsp:txXfrm>
    </dsp:sp>
    <dsp:sp modelId="{D07E7827-03F2-4D07-939D-0C4F14C9B533}">
      <dsp:nvSpPr>
        <dsp:cNvPr id="0" name=""/>
        <dsp:cNvSpPr/>
      </dsp:nvSpPr>
      <dsp:spPr>
        <a:xfrm>
          <a:off x="4004549" y="1616"/>
          <a:ext cx="1817222" cy="1180727"/>
        </a:xfrm>
        <a:prstGeom prst="ellips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rtlCol="0" anchor="ctr" anchorCtr="0">
          <a:noAutofit/>
        </a:bodyPr>
        <a:lstStyle/>
        <a:p>
          <a:pPr lvl="0" algn="ctr" defTabSz="577850" rtl="0">
            <a:lnSpc>
              <a:spcPct val="90000"/>
            </a:lnSpc>
            <a:spcBef>
              <a:spcPct val="0"/>
            </a:spcBef>
            <a:spcAft>
              <a:spcPct val="35000"/>
            </a:spcAft>
          </a:pPr>
          <a:r>
            <a:rPr lang="sr" sz="1300" kern="1200" dirty="0" smtClean="0"/>
            <a:t>Rak pluća</a:t>
          </a:r>
          <a:endParaRPr lang="sr" sz="1300" kern="1200" dirty="0"/>
        </a:p>
      </dsp:txBody>
      <dsp:txXfrm>
        <a:off x="4270675" y="174529"/>
        <a:ext cx="1284970" cy="834901"/>
      </dsp:txXfrm>
    </dsp:sp>
    <dsp:sp modelId="{3DC45F9B-7617-4C8F-83F7-A59CBB60F749}">
      <dsp:nvSpPr>
        <dsp:cNvPr id="0" name=""/>
        <dsp:cNvSpPr/>
      </dsp:nvSpPr>
      <dsp:spPr>
        <a:xfrm rot="20363526">
          <a:off x="6006184" y="1533640"/>
          <a:ext cx="533367" cy="401447"/>
        </a:xfrm>
        <a:prstGeom prst="righ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rtlCol="0" anchor="ctr" anchorCtr="0">
          <a:noAutofit/>
        </a:bodyPr>
        <a:lstStyle/>
        <a:p>
          <a:pPr lvl="0" algn="ctr" defTabSz="577850" rtl="0">
            <a:lnSpc>
              <a:spcPct val="90000"/>
            </a:lnSpc>
            <a:spcBef>
              <a:spcPct val="0"/>
            </a:spcBef>
            <a:spcAft>
              <a:spcPct val="35000"/>
            </a:spcAft>
          </a:pPr>
          <a:endParaRPr lang="en-US" sz="1300" kern="1200"/>
        </a:p>
      </dsp:txBody>
      <dsp:txXfrm>
        <a:off x="6010037" y="1635124"/>
        <a:ext cx="412933" cy="240869"/>
      </dsp:txXfrm>
    </dsp:sp>
    <dsp:sp modelId="{2BAF30CB-1EAA-4A4C-B270-57B9F2204063}">
      <dsp:nvSpPr>
        <dsp:cNvPr id="0" name=""/>
        <dsp:cNvSpPr/>
      </dsp:nvSpPr>
      <dsp:spPr>
        <a:xfrm>
          <a:off x="6628524" y="660961"/>
          <a:ext cx="1857816" cy="1180727"/>
        </a:xfrm>
        <a:prstGeom prst="ellips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rtlCol="0" anchor="ctr" anchorCtr="0">
          <a:noAutofit/>
        </a:bodyPr>
        <a:lstStyle/>
        <a:p>
          <a:pPr lvl="0" algn="ctr" defTabSz="577850" rtl="0">
            <a:lnSpc>
              <a:spcPct val="90000"/>
            </a:lnSpc>
            <a:spcBef>
              <a:spcPct val="0"/>
            </a:spcBef>
            <a:spcAft>
              <a:spcPct val="35000"/>
            </a:spcAft>
          </a:pPr>
          <a:r>
            <a:rPr lang="en-US" sz="1300" kern="1200" dirty="0" err="1" smtClean="0"/>
            <a:t>Rak</a:t>
          </a:r>
          <a:r>
            <a:rPr lang="en-US" sz="1300" kern="1200" dirty="0" smtClean="0"/>
            <a:t> </a:t>
          </a:r>
          <a:r>
            <a:rPr lang="en-US" sz="1300" kern="1200" dirty="0" err="1" smtClean="0"/>
            <a:t>gornjih</a:t>
          </a:r>
          <a:r>
            <a:rPr lang="en-US" sz="1300" kern="1200" dirty="0" smtClean="0"/>
            <a:t> </a:t>
          </a:r>
          <a:r>
            <a:rPr lang="en-US" sz="1300" kern="1200" dirty="0" err="1" smtClean="0"/>
            <a:t>disajnih</a:t>
          </a:r>
          <a:r>
            <a:rPr lang="en-US" sz="1300" kern="1200" dirty="0" smtClean="0"/>
            <a:t> </a:t>
          </a:r>
          <a:r>
            <a:rPr lang="en-US" sz="1300" kern="1200" dirty="0" err="1" smtClean="0"/>
            <a:t>puteva</a:t>
          </a:r>
          <a:endParaRPr lang="en-US" sz="1300" kern="1200" dirty="0" smtClean="0"/>
        </a:p>
      </dsp:txBody>
      <dsp:txXfrm>
        <a:off x="6900595" y="833874"/>
        <a:ext cx="1313674" cy="834901"/>
      </dsp:txXfrm>
    </dsp:sp>
    <dsp:sp modelId="{78413072-BAA4-4875-A9FB-CBB1547A0364}">
      <dsp:nvSpPr>
        <dsp:cNvPr id="0" name=""/>
        <dsp:cNvSpPr/>
      </dsp:nvSpPr>
      <dsp:spPr>
        <a:xfrm rot="1930559">
          <a:off x="6003697" y="2479483"/>
          <a:ext cx="530696" cy="401447"/>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rtlCol="0" anchor="ctr" anchorCtr="0">
          <a:noAutofit/>
        </a:bodyPr>
        <a:lstStyle/>
        <a:p>
          <a:pPr lvl="0" algn="ctr" defTabSz="577850" rtl="0">
            <a:lnSpc>
              <a:spcPct val="90000"/>
            </a:lnSpc>
            <a:spcBef>
              <a:spcPct val="0"/>
            </a:spcBef>
            <a:spcAft>
              <a:spcPct val="35000"/>
            </a:spcAft>
          </a:pPr>
          <a:endParaRPr lang="en-US" sz="1300" kern="1200"/>
        </a:p>
      </dsp:txBody>
      <dsp:txXfrm>
        <a:off x="6012945" y="2527705"/>
        <a:ext cx="410262" cy="240869"/>
      </dsp:txXfrm>
    </dsp:sp>
    <dsp:sp modelId="{1C5C6C7A-806C-420F-A240-D395C1E1E53B}">
      <dsp:nvSpPr>
        <dsp:cNvPr id="0" name=""/>
        <dsp:cNvSpPr/>
      </dsp:nvSpPr>
      <dsp:spPr>
        <a:xfrm>
          <a:off x="6587583" y="2507176"/>
          <a:ext cx="1967257" cy="1180727"/>
        </a:xfrm>
        <a:prstGeom prst="ellips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rtlCol="0" anchor="ctr" anchorCtr="0">
          <a:noAutofit/>
        </a:bodyPr>
        <a:lstStyle/>
        <a:p>
          <a:pPr lvl="0" algn="ctr" defTabSz="577850" rtl="0">
            <a:lnSpc>
              <a:spcPct val="90000"/>
            </a:lnSpc>
            <a:spcBef>
              <a:spcPct val="0"/>
            </a:spcBef>
            <a:spcAft>
              <a:spcPct val="35000"/>
            </a:spcAft>
          </a:pPr>
          <a:r>
            <a:rPr lang="sr" sz="1300" kern="1200" dirty="0" smtClean="0"/>
            <a:t>Rak kože</a:t>
          </a:r>
          <a:endParaRPr lang="sr" sz="1300" kern="1200" dirty="0"/>
        </a:p>
      </dsp:txBody>
      <dsp:txXfrm>
        <a:off x="6875681" y="2680089"/>
        <a:ext cx="1391061" cy="834901"/>
      </dsp:txXfrm>
    </dsp:sp>
    <dsp:sp modelId="{73C20CA9-2787-457E-912F-59B6887A7C82}">
      <dsp:nvSpPr>
        <dsp:cNvPr id="0" name=""/>
        <dsp:cNvSpPr/>
      </dsp:nvSpPr>
      <dsp:spPr>
        <a:xfrm rot="5400000">
          <a:off x="4775125" y="2864679"/>
          <a:ext cx="276070" cy="401447"/>
        </a:xfrm>
        <a:prstGeom prst="rightArrow">
          <a:avLst>
            <a:gd name="adj1" fmla="val 60000"/>
            <a:gd name="adj2" fmla="val 50000"/>
          </a:avLst>
        </a:prstGeom>
        <a:solidFill>
          <a:srgbClr val="FF000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rtlCol="0" anchor="ctr" anchorCtr="0">
          <a:noAutofit/>
        </a:bodyPr>
        <a:lstStyle/>
        <a:p>
          <a:pPr lvl="0" algn="ctr" defTabSz="577850" rtl="0">
            <a:lnSpc>
              <a:spcPct val="90000"/>
            </a:lnSpc>
            <a:spcBef>
              <a:spcPct val="0"/>
            </a:spcBef>
            <a:spcAft>
              <a:spcPct val="35000"/>
            </a:spcAft>
          </a:pPr>
          <a:endParaRPr lang="en-US" sz="1300" kern="1200"/>
        </a:p>
      </dsp:txBody>
      <dsp:txXfrm>
        <a:off x="4816536" y="2903558"/>
        <a:ext cx="193249" cy="240869"/>
      </dsp:txXfrm>
    </dsp:sp>
    <dsp:sp modelId="{64E907AB-90FB-4011-A5A9-5D8D2E9234EF}">
      <dsp:nvSpPr>
        <dsp:cNvPr id="0" name=""/>
        <dsp:cNvSpPr/>
      </dsp:nvSpPr>
      <dsp:spPr>
        <a:xfrm>
          <a:off x="3884965" y="3308972"/>
          <a:ext cx="2056390" cy="1180727"/>
        </a:xfrm>
        <a:prstGeom prst="ellipse">
          <a:avLst/>
        </a:prstGeom>
        <a:solidFill>
          <a:srgbClr val="FF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rtlCol="0" anchor="ctr" anchorCtr="0">
          <a:noAutofit/>
        </a:bodyPr>
        <a:lstStyle/>
        <a:p>
          <a:pPr lvl="0" algn="ctr" defTabSz="577850" rtl="0">
            <a:lnSpc>
              <a:spcPct val="90000"/>
            </a:lnSpc>
            <a:spcBef>
              <a:spcPct val="0"/>
            </a:spcBef>
            <a:spcAft>
              <a:spcPct val="35000"/>
            </a:spcAft>
          </a:pPr>
          <a:r>
            <a:rPr lang="en-US" sz="1300" kern="1200" dirty="0" err="1" smtClean="0"/>
            <a:t>Onkološka</a:t>
          </a:r>
          <a:r>
            <a:rPr lang="en-US" sz="1300" kern="1200" dirty="0" smtClean="0"/>
            <a:t> </a:t>
          </a:r>
          <a:r>
            <a:rPr lang="en-US" sz="1300" kern="1200" dirty="0" err="1" smtClean="0"/>
            <a:t>nega</a:t>
          </a:r>
          <a:r>
            <a:rPr lang="en-US" sz="1300" kern="1200" dirty="0" smtClean="0"/>
            <a:t>, </a:t>
          </a:r>
          <a:r>
            <a:rPr lang="en-US" sz="1300" kern="1200" dirty="0" err="1" smtClean="0"/>
            <a:t>svi</a:t>
          </a:r>
          <a:r>
            <a:rPr lang="en-US" sz="1300" kern="1200" dirty="0" smtClean="0"/>
            <a:t> </a:t>
          </a:r>
          <a:r>
            <a:rPr lang="en-US" sz="1300" kern="1200" dirty="0" err="1" smtClean="0"/>
            <a:t>kanceri</a:t>
          </a:r>
          <a:endParaRPr lang="en-US" sz="1300" kern="1200" dirty="0" smtClean="0"/>
        </a:p>
      </dsp:txBody>
      <dsp:txXfrm>
        <a:off x="4186116" y="3481885"/>
        <a:ext cx="1454088" cy="834901"/>
      </dsp:txXfrm>
    </dsp:sp>
    <dsp:sp modelId="{56E1BB1C-21CF-476D-A51F-C1A2FCD59DED}">
      <dsp:nvSpPr>
        <dsp:cNvPr id="0" name=""/>
        <dsp:cNvSpPr/>
      </dsp:nvSpPr>
      <dsp:spPr>
        <a:xfrm rot="9873072">
          <a:off x="3246174" y="2426396"/>
          <a:ext cx="573384" cy="401447"/>
        </a:xfrm>
        <a:prstGeom prst="rightArrow">
          <a:avLst>
            <a:gd name="adj1" fmla="val 60000"/>
            <a:gd name="adj2" fmla="val 50000"/>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rtlCol="0" anchor="ctr" anchorCtr="0">
          <a:noAutofit/>
        </a:bodyPr>
        <a:lstStyle/>
        <a:p>
          <a:pPr lvl="0" algn="ctr" defTabSz="577850" rtl="0">
            <a:lnSpc>
              <a:spcPct val="90000"/>
            </a:lnSpc>
            <a:spcBef>
              <a:spcPct val="0"/>
            </a:spcBef>
            <a:spcAft>
              <a:spcPct val="35000"/>
            </a:spcAft>
          </a:pPr>
          <a:endParaRPr lang="en-US" sz="1300" kern="1200"/>
        </a:p>
      </dsp:txBody>
      <dsp:txXfrm rot="10800000">
        <a:off x="3364432" y="2490645"/>
        <a:ext cx="452950" cy="240869"/>
      </dsp:txXfrm>
    </dsp:sp>
    <dsp:sp modelId="{A6DE8D06-19D9-4C4C-854F-28FD7CC72578}">
      <dsp:nvSpPr>
        <dsp:cNvPr id="0" name=""/>
        <dsp:cNvSpPr/>
      </dsp:nvSpPr>
      <dsp:spPr>
        <a:xfrm>
          <a:off x="1237325" y="2400280"/>
          <a:ext cx="1960303" cy="1180727"/>
        </a:xfrm>
        <a:prstGeom prst="ellipse">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rtlCol="0" anchor="ctr" anchorCtr="0">
          <a:noAutofit/>
        </a:bodyPr>
        <a:lstStyle/>
        <a:p>
          <a:pPr lvl="0" algn="ctr" defTabSz="577850" rtl="0">
            <a:lnSpc>
              <a:spcPct val="90000"/>
            </a:lnSpc>
            <a:spcBef>
              <a:spcPct val="0"/>
            </a:spcBef>
            <a:spcAft>
              <a:spcPct val="35000"/>
            </a:spcAft>
          </a:pPr>
          <a:r>
            <a:rPr lang="en-US" sz="1300" kern="1200" dirty="0" err="1" smtClean="0"/>
            <a:t>Karcinomi</a:t>
          </a:r>
          <a:r>
            <a:rPr lang="en-US" sz="1300" kern="1200" dirty="0" smtClean="0"/>
            <a:t> </a:t>
          </a:r>
          <a:r>
            <a:rPr lang="en-US" sz="1300" kern="1200" dirty="0" err="1" smtClean="0"/>
            <a:t>gastrointestinalnog</a:t>
          </a:r>
          <a:r>
            <a:rPr lang="en-US" sz="1300" kern="1200" dirty="0" smtClean="0"/>
            <a:t> </a:t>
          </a:r>
          <a:r>
            <a:rPr lang="en-US" sz="1300" kern="1200" dirty="0" err="1" smtClean="0"/>
            <a:t>trakta</a:t>
          </a:r>
          <a:endParaRPr lang="en-US" sz="1300" kern="1200" dirty="0" smtClean="0"/>
        </a:p>
      </dsp:txBody>
      <dsp:txXfrm>
        <a:off x="1524405" y="2573193"/>
        <a:ext cx="1386143" cy="834901"/>
      </dsp:txXfrm>
    </dsp:sp>
    <dsp:sp modelId="{6A7021BB-50BF-41EA-ACDD-A1063B3BE2B1}">
      <dsp:nvSpPr>
        <dsp:cNvPr id="0" name=""/>
        <dsp:cNvSpPr/>
      </dsp:nvSpPr>
      <dsp:spPr>
        <a:xfrm rot="12220686">
          <a:off x="3387152" y="1485959"/>
          <a:ext cx="502608" cy="401447"/>
        </a:xfrm>
        <a:prstGeom prst="rightArrow">
          <a:avLst>
            <a:gd name="adj1" fmla="val 60000"/>
            <a:gd name="adj2" fmla="val 50000"/>
          </a:avLst>
        </a:prstGeom>
        <a:solidFill>
          <a:srgbClr val="00206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rtlCol="0" anchor="ctr" anchorCtr="0">
          <a:noAutofit/>
        </a:bodyPr>
        <a:lstStyle/>
        <a:p>
          <a:pPr lvl="0" algn="ctr" defTabSz="577850" rtl="0">
            <a:lnSpc>
              <a:spcPct val="90000"/>
            </a:lnSpc>
            <a:spcBef>
              <a:spcPct val="0"/>
            </a:spcBef>
            <a:spcAft>
              <a:spcPct val="35000"/>
            </a:spcAft>
          </a:pPr>
          <a:endParaRPr lang="en-US" sz="1300" kern="1200"/>
        </a:p>
      </dsp:txBody>
      <dsp:txXfrm rot="10800000">
        <a:off x="3502517" y="1590431"/>
        <a:ext cx="382174" cy="240869"/>
      </dsp:txXfrm>
    </dsp:sp>
    <dsp:sp modelId="{6A1D186B-D82E-4042-8D00-4377DF1AEF2D}">
      <dsp:nvSpPr>
        <dsp:cNvPr id="0" name=""/>
        <dsp:cNvSpPr/>
      </dsp:nvSpPr>
      <dsp:spPr>
        <a:xfrm>
          <a:off x="1662369" y="591657"/>
          <a:ext cx="1650480" cy="1180727"/>
        </a:xfrm>
        <a:prstGeom prst="ellipse">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rtlCol="0" anchor="ctr" anchorCtr="0">
          <a:noAutofit/>
        </a:bodyPr>
        <a:lstStyle/>
        <a:p>
          <a:pPr lvl="0" algn="ctr" defTabSz="577850" rtl="0">
            <a:lnSpc>
              <a:spcPct val="90000"/>
            </a:lnSpc>
            <a:spcBef>
              <a:spcPct val="0"/>
            </a:spcBef>
            <a:spcAft>
              <a:spcPct val="35000"/>
            </a:spcAft>
          </a:pPr>
          <a:r>
            <a:rPr lang="sr" sz="1300" kern="1200" dirty="0" smtClean="0"/>
            <a:t>Rak jetre</a:t>
          </a:r>
          <a:endParaRPr lang="sr" sz="1300" kern="1200" dirty="0"/>
        </a:p>
      </dsp:txBody>
      <dsp:txXfrm>
        <a:off x="1904076" y="764570"/>
        <a:ext cx="1167066" cy="834901"/>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Dátum hely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1AC48A1F-ED28-6549-BC74-933CA0CC7CEE}" type="datetimeFigureOut">
              <a:rPr lang="en-US" smtClean="0"/>
              <a:t>4/22/2025</a:t>
            </a:fld>
            <a:endParaRPr lang="en-US"/>
          </a:p>
        </p:txBody>
      </p:sp>
      <p:sp>
        <p:nvSpPr>
          <p:cNvPr id="4" name="Diakép hely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a:p>
        </p:txBody>
      </p:sp>
      <p:sp>
        <p:nvSpPr>
          <p:cNvPr id="5" name="Jegyzetek hely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endParaRPr lang="en-US"/>
          </a:p>
        </p:txBody>
      </p:sp>
      <p:sp>
        <p:nvSpPr>
          <p:cNvPr id="6" name="Élőláb hely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7" name="Dia számának hely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7AB654A4-FCB1-2043-9664-DBF689376C23}" type="slidenum">
              <a:rPr lang="en-US" smtClean="0"/>
              <a:t>‹#›</a:t>
            </a:fld>
            <a:endParaRPr lang="en-US"/>
          </a:p>
        </p:txBody>
      </p:sp>
    </p:spTree>
    <p:extLst>
      <p:ext uri="{BB962C8B-B14F-4D97-AF65-F5344CB8AC3E}">
        <p14:creationId xmlns:p14="http://schemas.microsoft.com/office/powerpoint/2010/main" val="859227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r>
              <a:rPr lang="sr" sz="1200"/>
              <a:t>Climate change –general negative impact on cancer control and oncological care services, may indirectly affect all cancers.</a:t>
            </a:r>
          </a:p>
        </p:txBody>
      </p:sp>
      <p:sp>
        <p:nvSpPr>
          <p:cNvPr id="4" name="Slide Number Placeholder 3"/>
          <p:cNvSpPr>
            <a:spLocks noGrp="1"/>
          </p:cNvSpPr>
          <p:nvPr>
            <p:ph type="sldNum" sz="quarter" idx="5"/>
          </p:nvPr>
        </p:nvSpPr>
        <p:spPr/>
        <p:txBody>
          <a:bodyPr rtlCol="0"/>
          <a:lstStyle/>
          <a:p>
            <a:pPr rtl="0"/>
            <a:fld id="{9B1DD79E-F3BB-4B0C-8FCB-3ED95F0F3189}" type="slidenum">
              <a:rPr lang="en-US" smtClean="0"/>
              <a:t>5</a:t>
            </a:fld>
            <a:endParaRPr lang="en-US"/>
          </a:p>
        </p:txBody>
      </p:sp>
    </p:spTree>
    <p:extLst>
      <p:ext uri="{BB962C8B-B14F-4D97-AF65-F5344CB8AC3E}">
        <p14:creationId xmlns:p14="http://schemas.microsoft.com/office/powerpoint/2010/main" val="20333833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rtlCol="0"/>
          <a:lstStyle/>
          <a:p>
            <a:pPr rtl="0"/>
            <a:r>
              <a:rPr lang="sr">
                <a:cs typeface="Calibri"/>
              </a:rPr>
              <a:t>Aflatoxin is produced by several other species of the Aspergillus genus not only A. flavus, as far as I know (note from Csaba)</a:t>
            </a:r>
          </a:p>
        </p:txBody>
      </p:sp>
      <p:sp>
        <p:nvSpPr>
          <p:cNvPr id="4" name="Dia számának helye 3"/>
          <p:cNvSpPr>
            <a:spLocks noGrp="1"/>
          </p:cNvSpPr>
          <p:nvPr>
            <p:ph type="sldNum" sz="quarter" idx="5"/>
          </p:nvPr>
        </p:nvSpPr>
        <p:spPr/>
        <p:txBody>
          <a:bodyPr rtlCol="0"/>
          <a:lstStyle/>
          <a:p>
            <a:pPr rtl="0"/>
            <a:fld id="{9B1DD79E-F3BB-4B0C-8FCB-3ED95F0F3189}" type="slidenum">
              <a:rPr lang="en-US" smtClean="0"/>
              <a:t>20</a:t>
            </a:fld>
            <a:endParaRPr lang="en-US"/>
          </a:p>
        </p:txBody>
      </p:sp>
    </p:spTree>
    <p:extLst>
      <p:ext uri="{BB962C8B-B14F-4D97-AF65-F5344CB8AC3E}">
        <p14:creationId xmlns:p14="http://schemas.microsoft.com/office/powerpoint/2010/main" val="20715351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rtl="0"/>
            <a:fld id="{9B1DD79E-F3BB-4B0C-8FCB-3ED95F0F3189}" type="slidenum">
              <a:rPr lang="en-US" smtClean="0"/>
              <a:t>27</a:t>
            </a:fld>
            <a:endParaRPr lang="en-US"/>
          </a:p>
        </p:txBody>
      </p:sp>
    </p:spTree>
    <p:extLst>
      <p:ext uri="{BB962C8B-B14F-4D97-AF65-F5344CB8AC3E}">
        <p14:creationId xmlns:p14="http://schemas.microsoft.com/office/powerpoint/2010/main" val="354818782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hyperlink" Target="https://creativecommons.org/licenses/by/4.0/" TargetMode="External"/><Relationship Id="rId4" Type="http://schemas.openxmlformats.org/officeDocument/2006/relationships/hyperlink" Target="http://www.climatemed.eu/"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hasCustomPrompt="1"/>
          </p:nvPr>
        </p:nvSpPr>
        <p:spPr>
          <a:xfrm>
            <a:off x="1524000" y="1122363"/>
            <a:ext cx="9144000" cy="2387600"/>
          </a:xfrm>
        </p:spPr>
        <p:txBody>
          <a:bodyPr rtlCol="0" anchor="b"/>
          <a:lstStyle>
            <a:lvl1pPr algn="l">
              <a:defRPr sz="6000">
                <a:solidFill>
                  <a:schemeClr val="tx1"/>
                </a:solidFill>
              </a:defRPr>
            </a:lvl1pPr>
          </a:lstStyle>
          <a:p>
            <a:pPr rtl="0"/>
            <a:r>
              <a:rPr lang="sr" noProof="0"/>
              <a:t>Title</a:t>
            </a:r>
          </a:p>
        </p:txBody>
      </p:sp>
      <p:sp>
        <p:nvSpPr>
          <p:cNvPr id="3" name="Alcím 2"/>
          <p:cNvSpPr>
            <a:spLocks noGrp="1"/>
          </p:cNvSpPr>
          <p:nvPr>
            <p:ph type="subTitle" idx="1" hasCustomPrompt="1"/>
          </p:nvPr>
        </p:nvSpPr>
        <p:spPr>
          <a:xfrm>
            <a:off x="1524000" y="3602038"/>
            <a:ext cx="9144000" cy="1655762"/>
          </a:xfrm>
        </p:spPr>
        <p:txBody>
          <a:bodyPr rtlCol="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sr" noProof="0"/>
              <a:t>Text</a:t>
            </a:r>
          </a:p>
        </p:txBody>
      </p:sp>
      <p:pic>
        <p:nvPicPr>
          <p:cNvPr id="8" name="Kép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pic>
        <p:nvPicPr>
          <p:cNvPr id="9" name="Kép 8"/>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0" name="Kép 9"/>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1" name="Kép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2" name="Téglalap 11"/>
          <p:cNvSpPr/>
          <p:nvPr userDrawn="1"/>
        </p:nvSpPr>
        <p:spPr>
          <a:xfrm>
            <a:off x="427725" y="6661803"/>
            <a:ext cx="1872629" cy="215444"/>
          </a:xfrm>
          <a:prstGeom prst="rect">
            <a:avLst/>
          </a:prstGeom>
        </p:spPr>
        <p:txBody>
          <a:bodyPr wrap="none" rtlCol="0">
            <a:spAutoFit/>
          </a:bodyPr>
          <a:lstStyle/>
          <a:p>
            <a:pPr rtl="0"/>
            <a:r>
              <a:rPr lang="sr" sz="800" b="1">
                <a:solidFill>
                  <a:schemeClr val="bg1">
                    <a:lumMod val="95000"/>
                  </a:schemeClr>
                </a:solidFill>
              </a:rPr>
              <a:t>ref. 2021-2HU01-KA220-HED-000050972</a:t>
            </a:r>
          </a:p>
        </p:txBody>
      </p:sp>
      <p:pic>
        <p:nvPicPr>
          <p:cNvPr id="13" name="Kép 12"/>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4"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sr"/>
              <a:t>CLIMATEMED – Knowledge about climate change’s health impacts starts here</a:t>
            </a:r>
          </a:p>
        </p:txBody>
      </p:sp>
      <p:grpSp>
        <p:nvGrpSpPr>
          <p:cNvPr id="15" name="Csoportba foglalás 14"/>
          <p:cNvGrpSpPr/>
          <p:nvPr userDrawn="1"/>
        </p:nvGrpSpPr>
        <p:grpSpPr>
          <a:xfrm>
            <a:off x="0" y="-22639"/>
            <a:ext cx="10178041" cy="471288"/>
            <a:chOff x="0" y="-22639"/>
            <a:chExt cx="10178041" cy="471288"/>
          </a:xfrm>
        </p:grpSpPr>
        <p:sp>
          <p:nvSpPr>
            <p:cNvPr id="16" name="Téglalap 15"/>
            <p:cNvSpPr/>
            <p:nvPr userDrawn="1"/>
          </p:nvSpPr>
          <p:spPr>
            <a:xfrm>
              <a:off x="0" y="-22639"/>
              <a:ext cx="10178041" cy="461665"/>
            </a:xfrm>
            <a:prstGeom prst="rect">
              <a:avLst/>
            </a:prstGeom>
          </p:spPr>
          <p:txBody>
            <a:bodyPr wrap="square" rtlCol="0">
              <a:spAutoFit/>
            </a:bodyPr>
            <a:lstStyle/>
            <a:p>
              <a:pPr rtl="0"/>
              <a:r>
                <a:rPr lang="sr" sz="1200">
                  <a:solidFill>
                    <a:srgbClr val="333333"/>
                  </a:solidFill>
                  <a:latin typeface="+mn-lt"/>
                </a:rPr>
                <a:t>This learning material © 2023-2024 by CLIMATEMED project (</a:t>
              </a:r>
              <a:r>
                <a:rPr lang="sr" sz="1200">
                  <a:solidFill>
                    <a:srgbClr val="333333"/>
                  </a:solidFill>
                  <a:latin typeface="+mn-lt"/>
                  <a:hlinkClick r:id="rId4"/>
                </a:rPr>
                <a:t>www.climatemed.eu</a:t>
              </a:r>
              <a:r>
                <a:rPr lang="sr" sz="1200">
                  <a:solidFill>
                    <a:srgbClr val="333333"/>
                  </a:solidFill>
                  <a:latin typeface="+mn-lt"/>
                </a:rPr>
                <a:t>) is licensed under CC BY 4.0.</a:t>
              </a:r>
              <a:endParaRPr lang="hu-HU" sz="1200" dirty="0">
                <a:solidFill>
                  <a:srgbClr val="333333"/>
                </a:solidFill>
                <a:latin typeface="+mn-lt"/>
              </a:endParaRPr>
            </a:p>
            <a:p>
              <a:pPr rtl="0"/>
              <a:r>
                <a:rPr lang="sr" sz="1200">
                  <a:solidFill>
                    <a:srgbClr val="333333"/>
                  </a:solidFill>
                  <a:latin typeface="+mn-lt"/>
                </a:rPr>
                <a:t>To view a copy of this license, visit </a:t>
              </a:r>
              <a:r>
                <a:rPr lang="sr" sz="1200">
                  <a:solidFill>
                    <a:srgbClr val="333333"/>
                  </a:solidFill>
                  <a:latin typeface="+mn-lt"/>
                  <a:hlinkClick r:id="rId5"/>
                </a:rPr>
                <a:t>https://creativecommons.org/licenses/by/4.0/</a:t>
              </a:r>
              <a:r>
                <a:rPr lang="sr" sz="1200">
                  <a:solidFill>
                    <a:srgbClr val="333333"/>
                  </a:solidFill>
                  <a:latin typeface="+mn-lt"/>
                </a:rPr>
                <a:t> </a:t>
              </a:r>
              <a:endParaRPr lang="de-DE" sz="1200" dirty="0">
                <a:latin typeface="+mn-lt"/>
              </a:endParaRPr>
            </a:p>
          </p:txBody>
        </p:sp>
        <p:pic>
          <p:nvPicPr>
            <p:cNvPr id="17" name="Kép 16"/>
            <p:cNvPicPr>
              <a:picLocks noChangeAspect="1"/>
            </p:cNvPicPr>
            <p:nvPr userDrawn="1"/>
          </p:nvPicPr>
          <p:blipFill>
            <a:blip r:embed="rId6"/>
            <a:stretch>
              <a:fillRect/>
            </a:stretch>
          </p:blipFill>
          <p:spPr>
            <a:xfrm>
              <a:off x="5183787" y="217912"/>
              <a:ext cx="461473" cy="230737"/>
            </a:xfrm>
            <a:prstGeom prst="rect">
              <a:avLst/>
            </a:prstGeom>
          </p:spPr>
        </p:pic>
      </p:grpSp>
    </p:spTree>
    <p:extLst>
      <p:ext uri="{BB962C8B-B14F-4D97-AF65-F5344CB8AC3E}">
        <p14:creationId xmlns:p14="http://schemas.microsoft.com/office/powerpoint/2010/main" val="2090963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sr"/>
              <a:t>Mintacím szerkesztése</a:t>
            </a:r>
          </a:p>
        </p:txBody>
      </p:sp>
      <p:sp>
        <p:nvSpPr>
          <p:cNvPr id="3" name="Függőleges szöveg helye 2"/>
          <p:cNvSpPr>
            <a:spLocks noGrp="1"/>
          </p:cNvSpPr>
          <p:nvPr>
            <p:ph type="body" orient="vert" idx="1"/>
          </p:nvPr>
        </p:nvSpPr>
        <p:spPr/>
        <p:txBody>
          <a:bodyPr vert="eaVert"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449280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900" y="365125"/>
            <a:ext cx="2628900" cy="5811838"/>
          </a:xfrm>
        </p:spPr>
        <p:txBody>
          <a:bodyPr vert="eaVert" rtlCol="0"/>
          <a:lstStyle/>
          <a:p>
            <a:pPr rtl="0"/>
            <a:r>
              <a:rPr lang="sr"/>
              <a:t>Mintacím szerkesztése</a:t>
            </a:r>
          </a:p>
        </p:txBody>
      </p:sp>
      <p:sp>
        <p:nvSpPr>
          <p:cNvPr id="3" name="Függőleges szöveg helye 2"/>
          <p:cNvSpPr>
            <a:spLocks noGrp="1"/>
          </p:cNvSpPr>
          <p:nvPr>
            <p:ph type="body" orient="vert" idx="1"/>
          </p:nvPr>
        </p:nvSpPr>
        <p:spPr>
          <a:xfrm>
            <a:off x="838200" y="365125"/>
            <a:ext cx="7734300" cy="5811838"/>
          </a:xfrm>
        </p:spPr>
        <p:txBody>
          <a:bodyPr vert="eaVert"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433602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pic>
        <p:nvPicPr>
          <p:cNvPr id="9" name="Kép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sp>
        <p:nvSpPr>
          <p:cNvPr id="2" name="Cím 1"/>
          <p:cNvSpPr>
            <a:spLocks noGrp="1"/>
          </p:cNvSpPr>
          <p:nvPr>
            <p:ph type="title" hasCustomPrompt="1"/>
          </p:nvPr>
        </p:nvSpPr>
        <p:spPr>
          <a:xfrm>
            <a:off x="192505" y="153009"/>
            <a:ext cx="11896826" cy="549635"/>
          </a:xfrm>
        </p:spPr>
        <p:txBody>
          <a:bodyPr rtlCol="0"/>
          <a:lstStyle>
            <a:lvl1pPr>
              <a:defRPr sz="3200" b="1">
                <a:solidFill>
                  <a:schemeClr val="tx1"/>
                </a:solidFill>
              </a:defRPr>
            </a:lvl1pPr>
          </a:lstStyle>
          <a:p>
            <a:pPr rtl="0"/>
            <a:r>
              <a:rPr lang="sr" dirty="0"/>
              <a:t>Titel</a:t>
            </a:r>
          </a:p>
        </p:txBody>
      </p:sp>
      <p:sp>
        <p:nvSpPr>
          <p:cNvPr id="3" name="Tartalom helye 2"/>
          <p:cNvSpPr>
            <a:spLocks noGrp="1"/>
          </p:cNvSpPr>
          <p:nvPr>
            <p:ph idx="1" hasCustomPrompt="1"/>
          </p:nvPr>
        </p:nvSpPr>
        <p:spPr>
          <a:xfrm>
            <a:off x="192506" y="934775"/>
            <a:ext cx="11651966" cy="5370897"/>
          </a:xfrm>
        </p:spPr>
        <p:txBody>
          <a:bodyPr rtlCol="0"/>
          <a:lstStyle>
            <a:lvl1pPr>
              <a:lnSpc>
                <a:spcPct val="110000"/>
              </a:lnSpc>
              <a:spcAft>
                <a:spcPts val="1000"/>
              </a:spcAft>
              <a:defRPr sz="2200" baseline="0">
                <a:solidFill>
                  <a:schemeClr val="tx1"/>
                </a:solidFill>
              </a:defRPr>
            </a:lvl1pPr>
            <a:lvl2pPr>
              <a:lnSpc>
                <a:spcPct val="110000"/>
              </a:lnSpc>
              <a:spcAft>
                <a:spcPts val="1000"/>
              </a:spcAft>
              <a:defRPr sz="2000">
                <a:solidFill>
                  <a:schemeClr val="tx1"/>
                </a:solidFill>
              </a:defRPr>
            </a:lvl2pPr>
            <a:lvl3pPr>
              <a:defRPr>
                <a:solidFill>
                  <a:schemeClr val="tx1"/>
                </a:solidFill>
              </a:defRPr>
            </a:lvl3pPr>
            <a:lvl4pPr>
              <a:defRPr>
                <a:solidFill>
                  <a:schemeClr val="tx1"/>
                </a:solidFill>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solidFill>
                  <a:schemeClr val="tx1"/>
                </a:solidFill>
              </a:defRPr>
            </a:lvl5pPr>
          </a:lstStyle>
          <a:p>
            <a:pPr lvl="0" rtl="0"/>
            <a:r>
              <a:rPr lang="sr" noProof="0" dirty="0"/>
              <a:t>Main text (First level)</a:t>
            </a:r>
          </a:p>
          <a:p>
            <a:pPr lvl="1" rtl="0"/>
            <a:r>
              <a:rPr lang="sr" noProof="0" dirty="0"/>
              <a:t>Second level</a:t>
            </a:r>
          </a:p>
          <a:p>
            <a:pPr lvl="2" rtl="0"/>
            <a:r>
              <a:rPr lang="sr" noProof="0" dirty="0"/>
              <a:t>Third level</a:t>
            </a:r>
          </a:p>
          <a:p>
            <a:pPr lvl="3" rtl="0"/>
            <a:r>
              <a:rPr lang="sr" noProof="0" dirty="0"/>
              <a:t>Fourth level</a:t>
            </a:r>
          </a:p>
          <a:p>
            <a:pPr marL="2057400" marR="0" lvl="4"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sr" noProof="0" dirty="0"/>
              <a:t>Fifth level</a:t>
            </a:r>
          </a:p>
          <a:p>
            <a:pPr lvl="4" rtl="0"/>
            <a:endParaRPr lang="hu-HU" dirty="0"/>
          </a:p>
        </p:txBody>
      </p:sp>
      <p:sp>
        <p:nvSpPr>
          <p:cNvPr id="7" name="Cím 1"/>
          <p:cNvSpPr txBox="1">
            <a:spLocks/>
          </p:cNvSpPr>
          <p:nvPr userDrawn="1"/>
        </p:nvSpPr>
        <p:spPr>
          <a:xfrm>
            <a:off x="86627" y="244060"/>
            <a:ext cx="11267173" cy="8339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endParaRPr lang="hu-HU" dirty="0"/>
          </a:p>
        </p:txBody>
      </p:sp>
      <p:pic>
        <p:nvPicPr>
          <p:cNvPr id="10" name="Kép 9"/>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1" name="Kép 10"/>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2" name="Kép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4" name="Téglalap 13"/>
          <p:cNvSpPr/>
          <p:nvPr userDrawn="1"/>
        </p:nvSpPr>
        <p:spPr>
          <a:xfrm>
            <a:off x="427725" y="6661803"/>
            <a:ext cx="1872629" cy="215444"/>
          </a:xfrm>
          <a:prstGeom prst="rect">
            <a:avLst/>
          </a:prstGeom>
        </p:spPr>
        <p:txBody>
          <a:bodyPr wrap="none" rtlCol="0">
            <a:spAutoFit/>
          </a:bodyPr>
          <a:lstStyle/>
          <a:p>
            <a:pPr rtl="0"/>
            <a:r>
              <a:rPr lang="sr" sz="800" b="1">
                <a:solidFill>
                  <a:schemeClr val="bg1">
                    <a:lumMod val="95000"/>
                  </a:schemeClr>
                </a:solidFill>
              </a:rPr>
              <a:t>ref. 2021-2HU01-KA220-HED-000050972</a:t>
            </a:r>
          </a:p>
        </p:txBody>
      </p:sp>
      <p:pic>
        <p:nvPicPr>
          <p:cNvPr id="15" name="Kép 14"/>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6"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sr" noProof="0"/>
              <a:t>CLIMATEMED – Knowledge about climate change’s health impacts starts here</a:t>
            </a:r>
          </a:p>
        </p:txBody>
      </p:sp>
    </p:spTree>
    <p:extLst>
      <p:ext uri="{BB962C8B-B14F-4D97-AF65-F5344CB8AC3E}">
        <p14:creationId xmlns:p14="http://schemas.microsoft.com/office/powerpoint/2010/main" val="2595549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831850" y="1709738"/>
            <a:ext cx="10515600" cy="2852737"/>
          </a:xfrm>
        </p:spPr>
        <p:txBody>
          <a:bodyPr rtlCol="0" anchor="b"/>
          <a:lstStyle>
            <a:lvl1pPr>
              <a:defRPr sz="6000"/>
            </a:lvl1pPr>
          </a:lstStyle>
          <a:p>
            <a:pPr rtl="0"/>
            <a:r>
              <a:rPr lang="sr"/>
              <a:t>Mintacím szerkesztése</a:t>
            </a:r>
          </a:p>
        </p:txBody>
      </p:sp>
      <p:sp>
        <p:nvSpPr>
          <p:cNvPr id="3" name="Szöveg helye 2"/>
          <p:cNvSpPr>
            <a:spLocks noGrp="1"/>
          </p:cNvSpPr>
          <p:nvPr>
            <p:ph type="body" idx="1"/>
          </p:nvPr>
        </p:nvSpPr>
        <p:spPr>
          <a:xfrm>
            <a:off x="831850" y="4589463"/>
            <a:ext cx="10515600" cy="1500187"/>
          </a:xfrm>
        </p:spPr>
        <p:txBody>
          <a:bodyPr rtlCol="0"/>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sr"/>
              <a:t>Mintaszöveg szerkesztése</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71236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sr"/>
              <a:t>Mintacím szerkesztése</a:t>
            </a:r>
          </a:p>
        </p:txBody>
      </p:sp>
      <p:sp>
        <p:nvSpPr>
          <p:cNvPr id="3" name="Tartalom helye 2"/>
          <p:cNvSpPr>
            <a:spLocks noGrp="1"/>
          </p:cNvSpPr>
          <p:nvPr>
            <p:ph sz="half" idx="1"/>
          </p:nvPr>
        </p:nvSpPr>
        <p:spPr>
          <a:xfrm>
            <a:off x="838200" y="1825625"/>
            <a:ext cx="5181600" cy="4351338"/>
          </a:xfrm>
        </p:spPr>
        <p:txBody>
          <a:bodyPr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Tartalom helye 3"/>
          <p:cNvSpPr>
            <a:spLocks noGrp="1"/>
          </p:cNvSpPr>
          <p:nvPr>
            <p:ph sz="half" idx="2"/>
          </p:nvPr>
        </p:nvSpPr>
        <p:spPr>
          <a:xfrm>
            <a:off x="6172200" y="1825625"/>
            <a:ext cx="5181600" cy="4351338"/>
          </a:xfrm>
        </p:spPr>
        <p:txBody>
          <a:bodyPr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573285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8" y="365125"/>
            <a:ext cx="10515600" cy="1325563"/>
          </a:xfrm>
        </p:spPr>
        <p:txBody>
          <a:bodyPr rtlCol="0"/>
          <a:lstStyle/>
          <a:p>
            <a:pPr rtl="0"/>
            <a:r>
              <a:rPr lang="sr"/>
              <a:t>Mintacím szerkesztése</a:t>
            </a:r>
          </a:p>
        </p:txBody>
      </p:sp>
      <p:sp>
        <p:nvSpPr>
          <p:cNvPr id="3" name="Szöveg helye 2"/>
          <p:cNvSpPr>
            <a:spLocks noGrp="1"/>
          </p:cNvSpPr>
          <p:nvPr>
            <p:ph type="body" idx="1"/>
          </p:nvPr>
        </p:nvSpPr>
        <p:spPr>
          <a:xfrm>
            <a:off x="839788" y="1681163"/>
            <a:ext cx="5157787"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sr"/>
              <a:t>Mintaszöveg szerkesztése</a:t>
            </a:r>
          </a:p>
        </p:txBody>
      </p:sp>
      <p:sp>
        <p:nvSpPr>
          <p:cNvPr id="4" name="Tartalom helye 3"/>
          <p:cNvSpPr>
            <a:spLocks noGrp="1"/>
          </p:cNvSpPr>
          <p:nvPr>
            <p:ph sz="half" idx="2"/>
          </p:nvPr>
        </p:nvSpPr>
        <p:spPr>
          <a:xfrm>
            <a:off x="839788" y="2505075"/>
            <a:ext cx="5157787" cy="3684588"/>
          </a:xfrm>
        </p:spPr>
        <p:txBody>
          <a:bodyPr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5" name="Szöveg helye 4"/>
          <p:cNvSpPr>
            <a:spLocks noGrp="1"/>
          </p:cNvSpPr>
          <p:nvPr>
            <p:ph type="body" sz="quarter" idx="3"/>
          </p:nvPr>
        </p:nvSpPr>
        <p:spPr>
          <a:xfrm>
            <a:off x="6172200" y="1681163"/>
            <a:ext cx="5183188"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sr"/>
              <a:t>Mintaszöveg szerkesztése</a:t>
            </a:r>
          </a:p>
        </p:txBody>
      </p:sp>
      <p:sp>
        <p:nvSpPr>
          <p:cNvPr id="6" name="Tartalom helye 5"/>
          <p:cNvSpPr>
            <a:spLocks noGrp="1"/>
          </p:cNvSpPr>
          <p:nvPr>
            <p:ph sz="quarter" idx="4"/>
          </p:nvPr>
        </p:nvSpPr>
        <p:spPr>
          <a:xfrm>
            <a:off x="6172200" y="2505075"/>
            <a:ext cx="5183188" cy="3684588"/>
          </a:xfrm>
        </p:spPr>
        <p:txBody>
          <a:bodyPr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7" name="Dátum helye 6"/>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8" name="Élőláb helye 7"/>
          <p:cNvSpPr>
            <a:spLocks noGrp="1"/>
          </p:cNvSpPr>
          <p:nvPr>
            <p:ph type="ftr" sz="quarter" idx="11"/>
          </p:nvPr>
        </p:nvSpPr>
        <p:spPr/>
        <p:txBody>
          <a:bodyPr rtlCol="0"/>
          <a:lstStyle/>
          <a:p>
            <a:pPr rtl="0"/>
            <a:endParaRPr lang="hu-HU"/>
          </a:p>
        </p:txBody>
      </p:sp>
      <p:sp>
        <p:nvSpPr>
          <p:cNvPr id="9" name="Dia számának helye 8"/>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147792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sr"/>
              <a:t>Mintacím szerkesztése</a:t>
            </a:r>
          </a:p>
        </p:txBody>
      </p:sp>
      <p:sp>
        <p:nvSpPr>
          <p:cNvPr id="3" name="Dátum helye 2"/>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4" name="Élőláb helye 3"/>
          <p:cNvSpPr>
            <a:spLocks noGrp="1"/>
          </p:cNvSpPr>
          <p:nvPr>
            <p:ph type="ftr" sz="quarter" idx="11"/>
          </p:nvPr>
        </p:nvSpPr>
        <p:spPr/>
        <p:txBody>
          <a:bodyPr rtlCol="0"/>
          <a:lstStyle/>
          <a:p>
            <a:pPr rtl="0"/>
            <a:endParaRPr lang="hu-HU"/>
          </a:p>
        </p:txBody>
      </p:sp>
      <p:sp>
        <p:nvSpPr>
          <p:cNvPr id="5" name="Dia számának helye 4"/>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970293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3" name="Élőláb helye 2"/>
          <p:cNvSpPr>
            <a:spLocks noGrp="1"/>
          </p:cNvSpPr>
          <p:nvPr>
            <p:ph type="ftr" sz="quarter" idx="11"/>
          </p:nvPr>
        </p:nvSpPr>
        <p:spPr/>
        <p:txBody>
          <a:bodyPr rtlCol="0"/>
          <a:lstStyle/>
          <a:p>
            <a:pPr rtl="0"/>
            <a:endParaRPr lang="hu-HU"/>
          </a:p>
        </p:txBody>
      </p:sp>
      <p:sp>
        <p:nvSpPr>
          <p:cNvPr id="4" name="Dia számának helye 3"/>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681220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sr"/>
              <a:t>Mintacím szerkesztése</a:t>
            </a:r>
          </a:p>
        </p:txBody>
      </p:sp>
      <p:sp>
        <p:nvSpPr>
          <p:cNvPr id="3" name="Tartalom helye 2"/>
          <p:cNvSpPr>
            <a:spLocks noGrp="1"/>
          </p:cNvSpPr>
          <p:nvPr>
            <p:ph idx="1"/>
          </p:nvPr>
        </p:nvSpPr>
        <p:spPr>
          <a:xfrm>
            <a:off x="5183188" y="987425"/>
            <a:ext cx="6172200" cy="4873625"/>
          </a:xfrm>
        </p:spPr>
        <p:txBody>
          <a:bodyPr rtlCol="0"/>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sr"/>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031027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sr"/>
              <a:t>Mintacím szerkesztése</a:t>
            </a:r>
          </a:p>
        </p:txBody>
      </p:sp>
      <p:sp>
        <p:nvSpPr>
          <p:cNvPr id="3" name="Kép helye 2"/>
          <p:cNvSpPr>
            <a:spLocks noGrp="1"/>
          </p:cNvSpPr>
          <p:nvPr>
            <p:ph type="pic" idx="1"/>
          </p:nvPr>
        </p:nvSpPr>
        <p:spPr>
          <a:xfrm>
            <a:off x="5183188" y="987425"/>
            <a:ext cx="617220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sr"/>
              <a:t>Kép beszúrásához kattintson az ikonra</a:t>
            </a:r>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sr"/>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899317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sr"/>
              <a:t>Mintacím szerkesztése</a:t>
            </a:r>
          </a:p>
        </p:txBody>
      </p:sp>
      <p:sp>
        <p:nvSpPr>
          <p:cNvPr id="3" name="Szöveg hely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Dátum hely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9D080D7D-CCD9-4F98-BC7D-474E94E1E9D2}" type="datetimeFigureOut">
              <a:rPr lang="hu-HU" smtClean="0"/>
              <a:t>2025. 04. 22.</a:t>
            </a:fld>
            <a:endParaRPr lang="hu-HU"/>
          </a:p>
        </p:txBody>
      </p:sp>
      <p:sp>
        <p:nvSpPr>
          <p:cNvPr id="5" name="Élőláb hely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hu-HU"/>
          </a:p>
        </p:txBody>
      </p:sp>
      <p:sp>
        <p:nvSpPr>
          <p:cNvPr id="6" name="Dia számának hely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4DD9E900-51A2-4D5F-AAEE-5ACD46B21A4D}" type="slidenum">
              <a:rPr lang="hu-HU" smtClean="0"/>
              <a:t>‹#›</a:t>
            </a:fld>
            <a:endParaRPr lang="hu-HU"/>
          </a:p>
        </p:txBody>
      </p:sp>
    </p:spTree>
    <p:extLst>
      <p:ext uri="{BB962C8B-B14F-4D97-AF65-F5344CB8AC3E}">
        <p14:creationId xmlns:p14="http://schemas.microsoft.com/office/powerpoint/2010/main" val="977452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jpeg"/><Relationship Id="rId4" Type="http://schemas.openxmlformats.org/officeDocument/2006/relationships/image" Target="../media/image33.png"/></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310219" y="1041400"/>
            <a:ext cx="9583138" cy="2698801"/>
          </a:xfrm>
        </p:spPr>
        <p:txBody>
          <a:bodyPr>
            <a:normAutofit/>
          </a:bodyPr>
          <a:lstStyle/>
          <a:p>
            <a:pPr algn="ctr">
              <a:lnSpc>
                <a:spcPct val="107000"/>
              </a:lnSpc>
              <a:spcAft>
                <a:spcPts val="800"/>
              </a:spcAft>
            </a:pPr>
            <a:r>
              <a:rPr lang="en-US" sz="20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Developing new curriculum outlines and learning materials on climate change's health impacts for medical schools</a:t>
            </a:r>
            <a:r>
              <a:rPr lang="hu-HU" sz="2000" dirty="0">
                <a:solidFill>
                  <a:schemeClr val="tx1"/>
                </a:solidFill>
                <a:effectLst/>
                <a:latin typeface="Calibri" panose="020F0502020204030204" pitchFamily="34" charset="0"/>
                <a:ea typeface="Calibri" panose="020F0502020204030204" pitchFamily="34" charset="0"/>
              </a:rPr>
              <a:t/>
            </a:r>
            <a:br>
              <a:rPr lang="hu-HU" sz="2000" dirty="0">
                <a:solidFill>
                  <a:schemeClr val="tx1"/>
                </a:solidFill>
                <a:effectLst/>
                <a:latin typeface="Calibri" panose="020F0502020204030204" pitchFamily="34" charset="0"/>
                <a:ea typeface="Calibri" panose="020F0502020204030204" pitchFamily="34" charset="0"/>
              </a:rPr>
            </a:br>
            <a:r>
              <a:rPr lang="en-US" sz="18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2021-2-HU01-KA220-HED-000050972</a:t>
            </a:r>
            <a:endParaRPr lang="hu-HU" sz="1800" dirty="0">
              <a:solidFill>
                <a:schemeClr val="tx1"/>
              </a:solidFill>
              <a:effectLst/>
              <a:latin typeface="Calibri" panose="020F0502020204030204" pitchFamily="34" charset="0"/>
              <a:ea typeface="Calibri" panose="020F0502020204030204" pitchFamily="34" charset="0"/>
            </a:endParaRPr>
          </a:p>
        </p:txBody>
      </p:sp>
      <p:sp>
        <p:nvSpPr>
          <p:cNvPr id="5" name="Téglalap 4"/>
          <p:cNvSpPr/>
          <p:nvPr/>
        </p:nvSpPr>
        <p:spPr>
          <a:xfrm>
            <a:off x="1003539" y="3740201"/>
            <a:ext cx="9865744" cy="1477328"/>
          </a:xfrm>
          <a:prstGeom prst="rect">
            <a:avLst/>
          </a:prstGeom>
        </p:spPr>
        <p:txBody>
          <a:bodyPr wrap="square">
            <a:spAutoFit/>
          </a:bodyPr>
          <a:lstStyle/>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p:txBody>
      </p:sp>
      <p:pic>
        <p:nvPicPr>
          <p:cNvPr id="3" name="Kép 2" descr="CLIMATEMED - Developing new curriculum outlines and learning ...">
            <a:extLst>
              <a:ext uri="{FF2B5EF4-FFF2-40B4-BE49-F238E27FC236}">
                <a16:creationId xmlns:a16="http://schemas.microsoft.com/office/drawing/2014/main" id="{6F45D7B8-8713-9AC7-FB13-4CB2C35AAF4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61460" y="825919"/>
            <a:ext cx="4069080" cy="1783080"/>
          </a:xfrm>
          <a:prstGeom prst="rect">
            <a:avLst/>
          </a:prstGeom>
          <a:noFill/>
          <a:ln>
            <a:noFill/>
          </a:ln>
        </p:spPr>
      </p:pic>
      <p:pic>
        <p:nvPicPr>
          <p:cNvPr id="4" name="Kép 3">
            <a:extLst>
              <a:ext uri="{FF2B5EF4-FFF2-40B4-BE49-F238E27FC236}">
                <a16:creationId xmlns:a16="http://schemas.microsoft.com/office/drawing/2014/main" id="{5843A784-1500-3045-74B5-672CDB2A45B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116" y="5478342"/>
            <a:ext cx="1930153" cy="551323"/>
          </a:xfrm>
          <a:prstGeom prst="rect">
            <a:avLst/>
          </a:prstGeom>
          <a:noFill/>
          <a:ln>
            <a:noFill/>
          </a:ln>
        </p:spPr>
      </p:pic>
      <p:pic>
        <p:nvPicPr>
          <p:cNvPr id="6" name="image5.jpg">
            <a:extLst>
              <a:ext uri="{FF2B5EF4-FFF2-40B4-BE49-F238E27FC236}">
                <a16:creationId xmlns:a16="http://schemas.microsoft.com/office/drawing/2014/main" id="{DE63F9F7-9366-14CF-8201-3341D76530F2}"/>
              </a:ext>
            </a:extLst>
          </p:cNvPr>
          <p:cNvPicPr/>
          <p:nvPr/>
        </p:nvPicPr>
        <p:blipFill>
          <a:blip r:embed="rId4"/>
          <a:srcRect/>
          <a:stretch>
            <a:fillRect/>
          </a:stretch>
        </p:blipFill>
        <p:spPr>
          <a:xfrm>
            <a:off x="9120012" y="5433010"/>
            <a:ext cx="3060700" cy="641985"/>
          </a:xfrm>
          <a:prstGeom prst="rect">
            <a:avLst/>
          </a:prstGeom>
          <a:ln/>
        </p:spPr>
      </p:pic>
      <p:sp>
        <p:nvSpPr>
          <p:cNvPr id="8" name="Szövegdoboz 7">
            <a:extLst>
              <a:ext uri="{FF2B5EF4-FFF2-40B4-BE49-F238E27FC236}">
                <a16:creationId xmlns:a16="http://schemas.microsoft.com/office/drawing/2014/main" id="{918CACA4-4108-AA3F-8B80-533231B3E063}"/>
              </a:ext>
            </a:extLst>
          </p:cNvPr>
          <p:cNvSpPr txBox="1"/>
          <p:nvPr/>
        </p:nvSpPr>
        <p:spPr>
          <a:xfrm>
            <a:off x="1951575" y="5433010"/>
            <a:ext cx="7194958" cy="812530"/>
          </a:xfrm>
          <a:prstGeom prst="rect">
            <a:avLst/>
          </a:prstGeom>
          <a:noFill/>
        </p:spPr>
        <p:txBody>
          <a:bodyPr wrap="square">
            <a:spAutoFit/>
          </a:bodyPr>
          <a:lstStyle/>
          <a:p>
            <a:pPr algn="ctr">
              <a:lnSpc>
                <a:spcPct val="130000"/>
              </a:lnSpc>
              <a:tabLst>
                <a:tab pos="2026920" algn="l"/>
              </a:tabLst>
            </a:pPr>
            <a:r>
              <a:rPr lang="en-US" sz="1200" dirty="0">
                <a:latin typeface="Garamond" panose="02020404030301010803" pitchFamily="18" charset="0"/>
                <a:ea typeface="Garamond" panose="02020404030301010803" pitchFamily="18" charset="0"/>
                <a:cs typeface="Garamond" panose="02020404030301010803" pitchFamily="18" charset="0"/>
              </a:rPr>
              <a:t>Funded by the European Union. Views and opinions expressed are however those of the author(s) only and do not necessarily reflect those of the European Union or the European Education and Culture Executive Agency (EACEA</a:t>
            </a:r>
            <a:r>
              <a:rPr lang="en-US" sz="1200" dirty="0" smtClean="0">
                <a:latin typeface="Garamond" panose="02020404030301010803" pitchFamily="18" charset="0"/>
                <a:ea typeface="Garamond" panose="02020404030301010803" pitchFamily="18" charset="0"/>
                <a:cs typeface="Garamond" panose="02020404030301010803" pitchFamily="18" charset="0"/>
              </a:rPr>
              <a:t>).</a:t>
            </a:r>
            <a:r>
              <a:rPr lang="hu-HU" sz="1200" dirty="0" smtClean="0">
                <a:latin typeface="Garamond" panose="02020404030301010803" pitchFamily="18" charset="0"/>
                <a:ea typeface="Garamond" panose="02020404030301010803" pitchFamily="18" charset="0"/>
                <a:cs typeface="Garamond" panose="02020404030301010803" pitchFamily="18" charset="0"/>
              </a:rPr>
              <a:t/>
            </a:r>
            <a:br>
              <a:rPr lang="hu-HU" sz="1200" dirty="0" smtClean="0">
                <a:latin typeface="Garamond" panose="02020404030301010803" pitchFamily="18" charset="0"/>
                <a:ea typeface="Garamond" panose="02020404030301010803" pitchFamily="18" charset="0"/>
                <a:cs typeface="Garamond" panose="02020404030301010803" pitchFamily="18" charset="0"/>
              </a:rPr>
            </a:br>
            <a:r>
              <a:rPr lang="en-US" sz="1200" dirty="0" smtClean="0">
                <a:latin typeface="Garamond" panose="02020404030301010803" pitchFamily="18" charset="0"/>
                <a:ea typeface="Garamond" panose="02020404030301010803" pitchFamily="18" charset="0"/>
                <a:cs typeface="Garamond" panose="02020404030301010803" pitchFamily="18" charset="0"/>
              </a:rPr>
              <a:t>Neither </a:t>
            </a:r>
            <a:r>
              <a:rPr lang="en-US" sz="1200" dirty="0">
                <a:latin typeface="Garamond" panose="02020404030301010803" pitchFamily="18" charset="0"/>
                <a:ea typeface="Garamond" panose="02020404030301010803" pitchFamily="18" charset="0"/>
                <a:cs typeface="Garamond" panose="02020404030301010803" pitchFamily="18" charset="0"/>
              </a:rPr>
              <a:t>the European Union nor EACEA can be held responsible for them.</a:t>
            </a:r>
            <a:endParaRPr lang="hu-HU" sz="1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38776885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08C7C-17BD-4246-BFDE-5C1423E3A61D}"/>
              </a:ext>
            </a:extLst>
          </p:cNvPr>
          <p:cNvSpPr>
            <a:spLocks noGrp="1"/>
          </p:cNvSpPr>
          <p:nvPr>
            <p:ph type="title"/>
          </p:nvPr>
        </p:nvSpPr>
        <p:spPr/>
        <p:txBody>
          <a:bodyPr rtlCol="0">
            <a:normAutofit/>
          </a:bodyPr>
          <a:lstStyle/>
          <a:p>
            <a:r>
              <a:rPr lang="pt-BR" dirty="0"/>
              <a:t>Čvrste materije – veličina, sedimentacija, širenje</a:t>
            </a:r>
            <a:endParaRPr lang="sr" dirty="0"/>
          </a:p>
        </p:txBody>
      </p:sp>
      <p:sp>
        <p:nvSpPr>
          <p:cNvPr id="3" name="Content Placeholder 2">
            <a:extLst>
              <a:ext uri="{FF2B5EF4-FFF2-40B4-BE49-F238E27FC236}">
                <a16:creationId xmlns:a16="http://schemas.microsoft.com/office/drawing/2014/main" id="{7F005518-A27A-4911-A322-D7247BCCA2EF}"/>
              </a:ext>
            </a:extLst>
          </p:cNvPr>
          <p:cNvSpPr>
            <a:spLocks noGrp="1"/>
          </p:cNvSpPr>
          <p:nvPr>
            <p:ph idx="1"/>
          </p:nvPr>
        </p:nvSpPr>
        <p:spPr>
          <a:xfrm>
            <a:off x="9040758" y="2156604"/>
            <a:ext cx="3048573" cy="3344544"/>
          </a:xfrm>
        </p:spPr>
        <p:txBody>
          <a:bodyPr rtlCol="0">
            <a:normAutofit/>
          </a:bodyPr>
          <a:lstStyle/>
          <a:p>
            <a:pPr marL="0" indent="0">
              <a:buNone/>
            </a:pPr>
            <a:r>
              <a:rPr lang="en-US" sz="2000" dirty="0" err="1"/>
              <a:t>Radioaktivno</a:t>
            </a:r>
            <a:r>
              <a:rPr lang="en-US" sz="2000" dirty="0"/>
              <a:t> </a:t>
            </a:r>
            <a:r>
              <a:rPr lang="en-US" sz="2000" dirty="0" err="1"/>
              <a:t>taloženje</a:t>
            </a:r>
            <a:r>
              <a:rPr lang="en-US" sz="2000" dirty="0"/>
              <a:t> cezijum-137 </a:t>
            </a:r>
            <a:r>
              <a:rPr lang="en-US" sz="2000" dirty="0" err="1"/>
              <a:t>izmereno</a:t>
            </a:r>
            <a:r>
              <a:rPr lang="en-US" sz="2000" dirty="0"/>
              <a:t> </a:t>
            </a:r>
            <a:r>
              <a:rPr lang="en-US" sz="2000" dirty="0" err="1"/>
              <a:t>dve</a:t>
            </a:r>
            <a:r>
              <a:rPr lang="en-US" sz="2000" dirty="0"/>
              <a:t> </a:t>
            </a:r>
            <a:r>
              <a:rPr lang="en-US" sz="2000" dirty="0" err="1"/>
              <a:t>nedelje</a:t>
            </a:r>
            <a:r>
              <a:rPr lang="en-US" sz="2000" dirty="0"/>
              <a:t> </a:t>
            </a:r>
            <a:r>
              <a:rPr lang="en-US" sz="2000" dirty="0" err="1"/>
              <a:t>nakon</a:t>
            </a:r>
            <a:r>
              <a:rPr lang="en-US" sz="2000" dirty="0"/>
              <a:t> </a:t>
            </a:r>
            <a:r>
              <a:rPr lang="en-US" sz="2000" dirty="0" err="1"/>
              <a:t>radioaktivnih</a:t>
            </a:r>
            <a:r>
              <a:rPr lang="en-US" sz="2000" dirty="0"/>
              <a:t> </a:t>
            </a:r>
            <a:r>
              <a:rPr lang="en-US" sz="2000" dirty="0" err="1"/>
              <a:t>emisija</a:t>
            </a:r>
            <a:r>
              <a:rPr lang="en-US" sz="2000" dirty="0"/>
              <a:t> </a:t>
            </a:r>
            <a:r>
              <a:rPr lang="en-US" sz="2000" dirty="0" err="1"/>
              <a:t>iz</a:t>
            </a:r>
            <a:r>
              <a:rPr lang="en-US" sz="2000" dirty="0"/>
              <a:t> </a:t>
            </a:r>
            <a:r>
              <a:rPr lang="en-US" sz="2000" dirty="0" err="1"/>
              <a:t>nuklearne</a:t>
            </a:r>
            <a:r>
              <a:rPr lang="en-US" sz="2000" dirty="0"/>
              <a:t> </a:t>
            </a:r>
            <a:r>
              <a:rPr lang="en-US" sz="2000" dirty="0" err="1"/>
              <a:t>elektrane</a:t>
            </a:r>
            <a:r>
              <a:rPr lang="en-US" sz="2000" dirty="0"/>
              <a:t> u </a:t>
            </a:r>
            <a:r>
              <a:rPr lang="en-US" sz="2000" dirty="0" err="1"/>
              <a:t>Černobilju</a:t>
            </a:r>
            <a:r>
              <a:rPr lang="en-US" sz="2000" dirty="0"/>
              <a:t> (</a:t>
            </a:r>
            <a:r>
              <a:rPr lang="en-US" sz="2000" dirty="0" err="1"/>
              <a:t>Ukrajina</a:t>
            </a:r>
            <a:r>
              <a:rPr lang="en-US" sz="2000" dirty="0"/>
              <a:t>) 1986.</a:t>
            </a:r>
          </a:p>
        </p:txBody>
      </p:sp>
      <p:sp>
        <p:nvSpPr>
          <p:cNvPr id="4" name="Rectangle 3">
            <a:extLst>
              <a:ext uri="{FF2B5EF4-FFF2-40B4-BE49-F238E27FC236}">
                <a16:creationId xmlns:a16="http://schemas.microsoft.com/office/drawing/2014/main" id="{275BAEAD-FEAC-4CFC-A8DD-586700984C41}"/>
              </a:ext>
            </a:extLst>
          </p:cNvPr>
          <p:cNvSpPr/>
          <p:nvPr/>
        </p:nvSpPr>
        <p:spPr>
          <a:xfrm>
            <a:off x="332033" y="5973098"/>
            <a:ext cx="11230701" cy="215444"/>
          </a:xfrm>
          <a:prstGeom prst="rect">
            <a:avLst/>
          </a:prstGeom>
          <a:noFill/>
        </p:spPr>
        <p:txBody>
          <a:bodyPr wrap="square" rtlCol="0">
            <a:spAutoFit/>
          </a:bodyPr>
          <a:lstStyle/>
          <a:p>
            <a:r>
              <a:rPr lang="en-US" sz="800" dirty="0"/>
              <a:t>https://op.europa.eu/en/publication-detail/-/publication/110b15f7-4df8-49a0-856f-be8f681ae9fd </a:t>
            </a:r>
            <a:r>
              <a:rPr lang="sr" sz="800" dirty="0" smtClean="0"/>
              <a:t>Приступљено </a:t>
            </a:r>
            <a:r>
              <a:rPr lang="sr" sz="800" dirty="0"/>
              <a:t>19.02.2023.</a:t>
            </a:r>
          </a:p>
        </p:txBody>
      </p:sp>
      <p:pic>
        <p:nvPicPr>
          <p:cNvPr id="5" name="Picture 4">
            <a:extLst>
              <a:ext uri="{FF2B5EF4-FFF2-40B4-BE49-F238E27FC236}">
                <a16:creationId xmlns:a16="http://schemas.microsoft.com/office/drawing/2014/main" id="{6DFB7987-4A73-4822-8169-6F2B67E94858}"/>
              </a:ext>
            </a:extLst>
          </p:cNvPr>
          <p:cNvPicPr/>
          <p:nvPr/>
        </p:nvPicPr>
        <p:blipFill>
          <a:blip r:embed="rId2"/>
          <a:stretch/>
        </p:blipFill>
        <p:spPr>
          <a:xfrm>
            <a:off x="472042" y="934776"/>
            <a:ext cx="8379471" cy="4920334"/>
          </a:xfrm>
          <a:prstGeom prst="rect">
            <a:avLst/>
          </a:prstGeom>
          <a:ln>
            <a:noFill/>
          </a:ln>
        </p:spPr>
      </p:pic>
    </p:spTree>
    <p:extLst>
      <p:ext uri="{BB962C8B-B14F-4D97-AF65-F5344CB8AC3E}">
        <p14:creationId xmlns:p14="http://schemas.microsoft.com/office/powerpoint/2010/main" val="34296383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A4B759-DB89-4C8A-9E02-9E72762CF6B1}"/>
              </a:ext>
            </a:extLst>
          </p:cNvPr>
          <p:cNvSpPr>
            <a:spLocks noGrp="1"/>
          </p:cNvSpPr>
          <p:nvPr>
            <p:ph type="title"/>
          </p:nvPr>
        </p:nvSpPr>
        <p:spPr/>
        <p:txBody>
          <a:bodyPr rtlCol="0">
            <a:normAutofit/>
          </a:bodyPr>
          <a:lstStyle/>
          <a:p>
            <a:r>
              <a:rPr lang="en-US" dirty="0" err="1"/>
              <a:t>Izvori</a:t>
            </a:r>
            <a:r>
              <a:rPr lang="en-US" dirty="0"/>
              <a:t> </a:t>
            </a:r>
            <a:r>
              <a:rPr lang="en-US" dirty="0" err="1"/>
              <a:t>finih</a:t>
            </a:r>
            <a:r>
              <a:rPr lang="en-US" dirty="0"/>
              <a:t> </a:t>
            </a:r>
            <a:r>
              <a:rPr lang="en-US" dirty="0" err="1"/>
              <a:t>čestica</a:t>
            </a:r>
            <a:r>
              <a:rPr lang="sr" dirty="0" smtClean="0"/>
              <a:t>(</a:t>
            </a:r>
            <a:r>
              <a:rPr lang="en-US" dirty="0" smtClean="0"/>
              <a:t>PM</a:t>
            </a:r>
            <a:r>
              <a:rPr lang="sr" baseline="-25000" dirty="0" smtClean="0"/>
              <a:t>2,5</a:t>
            </a:r>
            <a:r>
              <a:rPr lang="sr" dirty="0" smtClean="0"/>
              <a:t>)</a:t>
            </a:r>
            <a:r>
              <a:rPr lang="en-US" dirty="0" smtClean="0"/>
              <a:t> </a:t>
            </a:r>
            <a:r>
              <a:rPr lang="en-US" dirty="0" err="1"/>
              <a:t>koje</a:t>
            </a:r>
            <a:r>
              <a:rPr lang="en-US" dirty="0"/>
              <a:t> se </a:t>
            </a:r>
            <a:r>
              <a:rPr lang="en-US" dirty="0" err="1"/>
              <a:t>mogu</a:t>
            </a:r>
            <a:r>
              <a:rPr lang="en-US" dirty="0"/>
              <a:t> </a:t>
            </a:r>
            <a:r>
              <a:rPr lang="en-US" dirty="0" err="1"/>
              <a:t>udahnuti</a:t>
            </a:r>
            <a:endParaRPr lang="sr" dirty="0"/>
          </a:p>
        </p:txBody>
      </p:sp>
      <p:sp>
        <p:nvSpPr>
          <p:cNvPr id="6" name="CustomShape 2">
            <a:extLst>
              <a:ext uri="{FF2B5EF4-FFF2-40B4-BE49-F238E27FC236}">
                <a16:creationId xmlns:a16="http://schemas.microsoft.com/office/drawing/2014/main" id="{E46709D1-433C-45E9-99DA-0C037703C338}"/>
              </a:ext>
            </a:extLst>
          </p:cNvPr>
          <p:cNvSpPr/>
          <p:nvPr/>
        </p:nvSpPr>
        <p:spPr>
          <a:xfrm>
            <a:off x="469174" y="5740223"/>
            <a:ext cx="2091682" cy="468848"/>
          </a:xfrm>
          <a:prstGeom prst="rect">
            <a:avLst/>
          </a:prstGeom>
          <a:noFill/>
          <a:ln>
            <a:noFill/>
          </a:ln>
        </p:spPr>
        <p:style>
          <a:lnRef idx="0">
            <a:scrgbClr r="0" g="0" b="0"/>
          </a:lnRef>
          <a:fillRef idx="0">
            <a:scrgbClr r="0" g="0" b="0"/>
          </a:fillRef>
          <a:effectRef idx="0">
            <a:scrgbClr r="0" g="0" b="0"/>
          </a:effectRef>
          <a:fontRef idx="minor"/>
        </p:style>
        <p:txBody>
          <a:bodyPr lIns="0" tIns="12926" rIns="0" bIns="0" rtlCol="0">
            <a:noAutofit/>
          </a:bodyPr>
          <a:lstStyle/>
          <a:p>
            <a:pPr rtl="0">
              <a:lnSpc>
                <a:spcPct val="95000"/>
              </a:lnSpc>
              <a:spcAft>
                <a:spcPts val="964"/>
              </a:spcAft>
            </a:pPr>
            <a:r>
              <a:rPr lang="sr" sz="1800" spc="-1" dirty="0" smtClean="0">
                <a:solidFill>
                  <a:srgbClr val="333333"/>
                </a:solidFill>
                <a:ea typeface="DejaVu Sans"/>
              </a:rPr>
              <a:t>Stambeno grejanje</a:t>
            </a:r>
            <a:r>
              <a:rPr lang="sr" sz="1800" spc="-1" dirty="0">
                <a:solidFill>
                  <a:srgbClr val="333333"/>
                </a:solidFill>
                <a:ea typeface="DejaVu Sans"/>
              </a:rPr>
              <a:t>	        	</a:t>
            </a:r>
            <a:endParaRPr lang="en-US" sz="1800" spc="-1" dirty="0"/>
          </a:p>
        </p:txBody>
      </p:sp>
      <p:pic>
        <p:nvPicPr>
          <p:cNvPr id="8" name="Picture 7">
            <a:extLst>
              <a:ext uri="{FF2B5EF4-FFF2-40B4-BE49-F238E27FC236}">
                <a16:creationId xmlns:a16="http://schemas.microsoft.com/office/drawing/2014/main" id="{1B5B9C86-D43F-422F-9021-F795EBA007F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2858" t="7541" r="7609"/>
          <a:stretch/>
        </p:blipFill>
        <p:spPr>
          <a:xfrm>
            <a:off x="7128434" y="2669148"/>
            <a:ext cx="1884900" cy="2936564"/>
          </a:xfrm>
          <a:prstGeom prst="rect">
            <a:avLst/>
          </a:prstGeom>
        </p:spPr>
      </p:pic>
      <p:sp>
        <p:nvSpPr>
          <p:cNvPr id="10" name="Rectangle 9">
            <a:extLst>
              <a:ext uri="{FF2B5EF4-FFF2-40B4-BE49-F238E27FC236}">
                <a16:creationId xmlns:a16="http://schemas.microsoft.com/office/drawing/2014/main" id="{F3E69B11-2CA8-40CB-9C77-1AE38F440D65}"/>
              </a:ext>
            </a:extLst>
          </p:cNvPr>
          <p:cNvSpPr/>
          <p:nvPr/>
        </p:nvSpPr>
        <p:spPr>
          <a:xfrm rot="16200000">
            <a:off x="10826645" y="4617829"/>
            <a:ext cx="1797287" cy="246221"/>
          </a:xfrm>
          <a:prstGeom prst="rect">
            <a:avLst/>
          </a:prstGeom>
        </p:spPr>
        <p:txBody>
          <a:bodyPr wrap="none" rtlCol="0">
            <a:spAutoFit/>
          </a:bodyPr>
          <a:lstStyle/>
          <a:p>
            <a:r>
              <a:rPr lang="en-US" sz="1000" dirty="0" err="1"/>
              <a:t>Izvor</a:t>
            </a:r>
            <a:r>
              <a:rPr lang="en-US" sz="1000" dirty="0"/>
              <a:t>: </a:t>
            </a:r>
            <a:r>
              <a:rPr lang="en-US" sz="1000" dirty="0" err="1"/>
              <a:t>Pikabai</a:t>
            </a:r>
            <a:r>
              <a:rPr lang="en-US" sz="1000" dirty="0"/>
              <a:t> </a:t>
            </a:r>
            <a:r>
              <a:rPr lang="en-US" sz="1000" dirty="0" err="1"/>
              <a:t>besplatna</a:t>
            </a:r>
            <a:r>
              <a:rPr lang="en-US" sz="1000" dirty="0"/>
              <a:t> </a:t>
            </a:r>
            <a:r>
              <a:rPr lang="en-US" sz="1000" dirty="0" err="1"/>
              <a:t>licenca</a:t>
            </a:r>
            <a:endParaRPr lang="en-US" sz="1000" dirty="0"/>
          </a:p>
        </p:txBody>
      </p:sp>
      <p:pic>
        <p:nvPicPr>
          <p:cNvPr id="14" name="Picture 13">
            <a:extLst>
              <a:ext uri="{FF2B5EF4-FFF2-40B4-BE49-F238E27FC236}">
                <a16:creationId xmlns:a16="http://schemas.microsoft.com/office/drawing/2014/main" id="{4A34183A-91CE-4714-AD92-C1A33ECBB04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8431" t="2231" r="32583" b="16299"/>
          <a:stretch/>
        </p:blipFill>
        <p:spPr>
          <a:xfrm>
            <a:off x="9140572" y="2654640"/>
            <a:ext cx="2274810" cy="2924029"/>
          </a:xfrm>
          <a:prstGeom prst="rect">
            <a:avLst/>
          </a:prstGeom>
          <a:ln w="38100">
            <a:noFill/>
          </a:ln>
        </p:spPr>
      </p:pic>
      <p:sp>
        <p:nvSpPr>
          <p:cNvPr id="16" name="TextBox 15">
            <a:extLst>
              <a:ext uri="{FF2B5EF4-FFF2-40B4-BE49-F238E27FC236}">
                <a16:creationId xmlns:a16="http://schemas.microsoft.com/office/drawing/2014/main" id="{EC8C8408-24E5-4C57-960C-92E9D09361CE}"/>
              </a:ext>
            </a:extLst>
          </p:cNvPr>
          <p:cNvSpPr txBox="1"/>
          <p:nvPr/>
        </p:nvSpPr>
        <p:spPr>
          <a:xfrm>
            <a:off x="469172" y="689361"/>
            <a:ext cx="11133005" cy="1887696"/>
          </a:xfrm>
          <a:prstGeom prst="rect">
            <a:avLst/>
          </a:prstGeom>
          <a:noFill/>
        </p:spPr>
        <p:txBody>
          <a:bodyPr wrap="square" rtlCol="0">
            <a:spAutoFit/>
          </a:bodyPr>
          <a:lstStyle/>
          <a:p>
            <a:pPr marL="342900" indent="-342900">
              <a:spcAft>
                <a:spcPts val="1000"/>
              </a:spcAft>
              <a:buFont typeface="Arial" panose="020B0604020202020204" pitchFamily="34" charset="0"/>
              <a:buChar char="•"/>
            </a:pPr>
            <a:r>
              <a:rPr lang="sr" sz="2000" b="0" i="0" dirty="0" smtClean="0">
                <a:solidFill>
                  <a:srgbClr val="212121"/>
                </a:solidFill>
                <a:effectLst/>
              </a:rPr>
              <a:t>Vodeći izvori </a:t>
            </a:r>
            <a:r>
              <a:rPr lang="en-US" sz="2000" dirty="0" smtClean="0"/>
              <a:t>PM</a:t>
            </a:r>
            <a:r>
              <a:rPr lang="sr" sz="2000" baseline="-25000" dirty="0" smtClean="0"/>
              <a:t>2,5</a:t>
            </a:r>
            <a:r>
              <a:rPr lang="sr" sz="2000" b="0" i="0" dirty="0" smtClean="0">
                <a:solidFill>
                  <a:srgbClr val="212121"/>
                </a:solidFill>
                <a:effectLst/>
              </a:rPr>
              <a:t>: </a:t>
            </a:r>
            <a:r>
              <a:rPr lang="en-US" sz="2000" dirty="0" err="1" smtClean="0">
                <a:solidFill>
                  <a:srgbClr val="212121"/>
                </a:solidFill>
              </a:rPr>
              <a:t>korišćenje</a:t>
            </a:r>
            <a:r>
              <a:rPr lang="en-US" sz="2000" dirty="0" smtClean="0">
                <a:solidFill>
                  <a:srgbClr val="212121"/>
                </a:solidFill>
              </a:rPr>
              <a:t> </a:t>
            </a:r>
            <a:r>
              <a:rPr lang="en-US" sz="2000" dirty="0" err="1">
                <a:solidFill>
                  <a:srgbClr val="212121"/>
                </a:solidFill>
              </a:rPr>
              <a:t>energije</a:t>
            </a:r>
            <a:r>
              <a:rPr lang="en-US" sz="2000" dirty="0">
                <a:solidFill>
                  <a:srgbClr val="212121"/>
                </a:solidFill>
              </a:rPr>
              <a:t> u </a:t>
            </a:r>
            <a:r>
              <a:rPr lang="en-US" sz="2000" dirty="0" err="1">
                <a:solidFill>
                  <a:srgbClr val="212121"/>
                </a:solidFill>
              </a:rPr>
              <a:t>stambenim</a:t>
            </a:r>
            <a:r>
              <a:rPr lang="en-US" sz="2000" dirty="0">
                <a:solidFill>
                  <a:srgbClr val="212121"/>
                </a:solidFill>
              </a:rPr>
              <a:t> </a:t>
            </a:r>
            <a:r>
              <a:rPr lang="en-US" sz="2000" dirty="0" err="1">
                <a:solidFill>
                  <a:srgbClr val="212121"/>
                </a:solidFill>
              </a:rPr>
              <a:t>zgradama</a:t>
            </a:r>
            <a:r>
              <a:rPr lang="en-US" sz="2000" dirty="0">
                <a:solidFill>
                  <a:srgbClr val="212121"/>
                </a:solidFill>
              </a:rPr>
              <a:t>, </a:t>
            </a:r>
            <a:r>
              <a:rPr lang="en-US" sz="2000" dirty="0" err="1">
                <a:solidFill>
                  <a:srgbClr val="212121"/>
                </a:solidFill>
              </a:rPr>
              <a:t>industrija</a:t>
            </a:r>
            <a:r>
              <a:rPr lang="en-US" sz="2000" dirty="0">
                <a:solidFill>
                  <a:srgbClr val="212121"/>
                </a:solidFill>
              </a:rPr>
              <a:t>, </a:t>
            </a:r>
            <a:r>
              <a:rPr lang="en-US" sz="2000" dirty="0" err="1">
                <a:solidFill>
                  <a:srgbClr val="212121"/>
                </a:solidFill>
              </a:rPr>
              <a:t>proizvodnja</a:t>
            </a:r>
            <a:r>
              <a:rPr lang="en-US" sz="2000" dirty="0">
                <a:solidFill>
                  <a:srgbClr val="212121"/>
                </a:solidFill>
              </a:rPr>
              <a:t> </a:t>
            </a:r>
            <a:r>
              <a:rPr lang="en-US" sz="2000" dirty="0" err="1">
                <a:solidFill>
                  <a:srgbClr val="212121"/>
                </a:solidFill>
              </a:rPr>
              <a:t>električne</a:t>
            </a:r>
            <a:r>
              <a:rPr lang="en-US" sz="2000" dirty="0">
                <a:solidFill>
                  <a:srgbClr val="212121"/>
                </a:solidFill>
              </a:rPr>
              <a:t> </a:t>
            </a:r>
            <a:r>
              <a:rPr lang="en-US" sz="2000" dirty="0" err="1">
                <a:solidFill>
                  <a:srgbClr val="212121"/>
                </a:solidFill>
              </a:rPr>
              <a:t>energije</a:t>
            </a:r>
            <a:r>
              <a:rPr lang="en-US" sz="2000" dirty="0">
                <a:solidFill>
                  <a:srgbClr val="212121"/>
                </a:solidFill>
              </a:rPr>
              <a:t>, </a:t>
            </a:r>
            <a:r>
              <a:rPr lang="en-US" sz="2000" dirty="0" err="1">
                <a:solidFill>
                  <a:srgbClr val="212121"/>
                </a:solidFill>
              </a:rPr>
              <a:t>šumski</a:t>
            </a:r>
            <a:r>
              <a:rPr lang="en-US" sz="2000" dirty="0">
                <a:solidFill>
                  <a:srgbClr val="212121"/>
                </a:solidFill>
              </a:rPr>
              <a:t> </a:t>
            </a:r>
            <a:r>
              <a:rPr lang="en-US" sz="2000" dirty="0" err="1">
                <a:solidFill>
                  <a:srgbClr val="212121"/>
                </a:solidFill>
              </a:rPr>
              <a:t>požari</a:t>
            </a:r>
            <a:r>
              <a:rPr lang="en-US" sz="2000" dirty="0">
                <a:solidFill>
                  <a:srgbClr val="212121"/>
                </a:solidFill>
              </a:rPr>
              <a:t>. </a:t>
            </a:r>
          </a:p>
          <a:p>
            <a:pPr marL="342900" indent="-342900">
              <a:spcAft>
                <a:spcPts val="1000"/>
              </a:spcAft>
              <a:buFont typeface="Arial" panose="020B0604020202020204" pitchFamily="34" charset="0"/>
              <a:buChar char="•"/>
            </a:pPr>
            <a:r>
              <a:rPr lang="en-US" sz="2000" dirty="0" err="1">
                <a:solidFill>
                  <a:srgbClr val="212121"/>
                </a:solidFill>
              </a:rPr>
              <a:t>Ukupan</a:t>
            </a:r>
            <a:r>
              <a:rPr lang="en-US" sz="2000" dirty="0">
                <a:solidFill>
                  <a:srgbClr val="212121"/>
                </a:solidFill>
              </a:rPr>
              <a:t> </a:t>
            </a:r>
            <a:r>
              <a:rPr lang="en-US" sz="2000" dirty="0" err="1">
                <a:solidFill>
                  <a:srgbClr val="212121"/>
                </a:solidFill>
              </a:rPr>
              <a:t>doprinos</a:t>
            </a:r>
            <a:r>
              <a:rPr lang="en-US" sz="2000" dirty="0">
                <a:solidFill>
                  <a:srgbClr val="212121"/>
                </a:solidFill>
              </a:rPr>
              <a:t> </a:t>
            </a:r>
            <a:r>
              <a:rPr lang="en-US" sz="2000" dirty="0" err="1">
                <a:solidFill>
                  <a:srgbClr val="212121"/>
                </a:solidFill>
              </a:rPr>
              <a:t>požara</a:t>
            </a:r>
            <a:r>
              <a:rPr lang="en-US" sz="2000" dirty="0">
                <a:solidFill>
                  <a:srgbClr val="212121"/>
                </a:solidFill>
              </a:rPr>
              <a:t> </a:t>
            </a:r>
            <a:r>
              <a:rPr lang="en-US" sz="2000" dirty="0" err="1">
                <a:solidFill>
                  <a:srgbClr val="212121"/>
                </a:solidFill>
              </a:rPr>
              <a:t>globalnoj</a:t>
            </a:r>
            <a:r>
              <a:rPr lang="en-US" sz="2000" dirty="0">
                <a:solidFill>
                  <a:srgbClr val="212121"/>
                </a:solidFill>
              </a:rPr>
              <a:t> </a:t>
            </a:r>
            <a:r>
              <a:rPr lang="en-US" sz="2000" dirty="0" err="1">
                <a:solidFill>
                  <a:srgbClr val="212121"/>
                </a:solidFill>
              </a:rPr>
              <a:t>smrtnosti</a:t>
            </a:r>
            <a:r>
              <a:rPr lang="en-US" sz="2000" dirty="0">
                <a:solidFill>
                  <a:srgbClr val="212121"/>
                </a:solidFill>
              </a:rPr>
              <a:t> u 2017. </a:t>
            </a:r>
            <a:r>
              <a:rPr lang="en-US" sz="2000" dirty="0" err="1">
                <a:solidFill>
                  <a:srgbClr val="212121"/>
                </a:solidFill>
              </a:rPr>
              <a:t>godini</a:t>
            </a:r>
            <a:r>
              <a:rPr lang="en-US" sz="2000" dirty="0">
                <a:solidFill>
                  <a:srgbClr val="212121"/>
                </a:solidFill>
              </a:rPr>
              <a:t> bio je 4,1%. </a:t>
            </a:r>
          </a:p>
          <a:p>
            <a:pPr marL="342900" indent="-342900">
              <a:spcAft>
                <a:spcPts val="1000"/>
              </a:spcAft>
              <a:buFont typeface="Arial" panose="020B0604020202020204" pitchFamily="34" charset="0"/>
              <a:buChar char="•"/>
            </a:pPr>
            <a:r>
              <a:rPr lang="en-US" sz="2000" dirty="0" err="1">
                <a:solidFill>
                  <a:srgbClr val="212121"/>
                </a:solidFill>
              </a:rPr>
              <a:t>Šumski</a:t>
            </a:r>
            <a:r>
              <a:rPr lang="en-US" sz="2000" dirty="0">
                <a:solidFill>
                  <a:srgbClr val="212121"/>
                </a:solidFill>
              </a:rPr>
              <a:t> </a:t>
            </a:r>
            <a:r>
              <a:rPr lang="en-US" sz="2000" dirty="0" err="1">
                <a:solidFill>
                  <a:srgbClr val="212121"/>
                </a:solidFill>
              </a:rPr>
              <a:t>požari</a:t>
            </a:r>
            <a:r>
              <a:rPr lang="en-US" sz="2000" dirty="0">
                <a:solidFill>
                  <a:srgbClr val="212121"/>
                </a:solidFill>
              </a:rPr>
              <a:t> – </a:t>
            </a:r>
            <a:r>
              <a:rPr lang="en-US" sz="2000" dirty="0" err="1">
                <a:solidFill>
                  <a:srgbClr val="212121"/>
                </a:solidFill>
              </a:rPr>
              <a:t>najveći</a:t>
            </a:r>
            <a:r>
              <a:rPr lang="en-US" sz="2000" dirty="0">
                <a:solidFill>
                  <a:srgbClr val="212121"/>
                </a:solidFill>
              </a:rPr>
              <a:t> </a:t>
            </a:r>
            <a:r>
              <a:rPr lang="en-US" sz="2000" dirty="0" err="1">
                <a:solidFill>
                  <a:srgbClr val="212121"/>
                </a:solidFill>
              </a:rPr>
              <a:t>pojedinačni</a:t>
            </a:r>
            <a:r>
              <a:rPr lang="en-US" sz="2000" dirty="0">
                <a:solidFill>
                  <a:srgbClr val="212121"/>
                </a:solidFill>
              </a:rPr>
              <a:t> </a:t>
            </a:r>
            <a:r>
              <a:rPr lang="en-US" sz="2000" dirty="0" err="1">
                <a:solidFill>
                  <a:srgbClr val="212121"/>
                </a:solidFill>
              </a:rPr>
              <a:t>faktor</a:t>
            </a:r>
            <a:r>
              <a:rPr lang="en-US" sz="2000" dirty="0">
                <a:solidFill>
                  <a:srgbClr val="212121"/>
                </a:solidFill>
              </a:rPr>
              <a:t> </a:t>
            </a:r>
            <a:r>
              <a:rPr lang="en-US" sz="2000" dirty="0" err="1">
                <a:solidFill>
                  <a:srgbClr val="212121"/>
                </a:solidFill>
              </a:rPr>
              <a:t>koji</a:t>
            </a:r>
            <a:r>
              <a:rPr lang="en-US" sz="2000" dirty="0">
                <a:solidFill>
                  <a:srgbClr val="212121"/>
                </a:solidFill>
              </a:rPr>
              <a:t> </a:t>
            </a:r>
            <a:r>
              <a:rPr lang="en-US" sz="2000" dirty="0" err="1">
                <a:solidFill>
                  <a:srgbClr val="212121"/>
                </a:solidFill>
              </a:rPr>
              <a:t>doprinosi</a:t>
            </a:r>
            <a:r>
              <a:rPr lang="en-US" sz="2000" dirty="0">
                <a:solidFill>
                  <a:srgbClr val="212121"/>
                </a:solidFill>
              </a:rPr>
              <a:t> </a:t>
            </a:r>
            <a:r>
              <a:rPr lang="en-US" sz="2000" dirty="0" err="1">
                <a:solidFill>
                  <a:srgbClr val="212121"/>
                </a:solidFill>
              </a:rPr>
              <a:t>opterećenju</a:t>
            </a:r>
            <a:r>
              <a:rPr lang="en-US" sz="2000" dirty="0">
                <a:solidFill>
                  <a:srgbClr val="212121"/>
                </a:solidFill>
              </a:rPr>
              <a:t> </a:t>
            </a:r>
            <a:r>
              <a:rPr lang="en-US" sz="2000" dirty="0" err="1">
                <a:solidFill>
                  <a:srgbClr val="212121"/>
                </a:solidFill>
              </a:rPr>
              <a:t>bolestima</a:t>
            </a:r>
            <a:r>
              <a:rPr lang="sr" sz="2000" dirty="0" smtClean="0"/>
              <a:t> </a:t>
            </a:r>
            <a:r>
              <a:rPr lang="en-US" sz="2000" dirty="0"/>
              <a:t>PM</a:t>
            </a:r>
            <a:r>
              <a:rPr lang="sr" sz="2000" baseline="-25000" dirty="0" smtClean="0"/>
              <a:t>2,5</a:t>
            </a:r>
            <a:r>
              <a:rPr lang="sr" sz="2000" dirty="0" smtClean="0"/>
              <a:t> </a:t>
            </a:r>
            <a:r>
              <a:rPr lang="en-US" sz="2000" dirty="0"/>
              <a:t>u </a:t>
            </a:r>
            <a:r>
              <a:rPr lang="en-US" sz="2000" dirty="0" err="1"/>
              <a:t>odabranim</a:t>
            </a:r>
            <a:r>
              <a:rPr lang="en-US" sz="2000" dirty="0"/>
              <a:t> </a:t>
            </a:r>
            <a:r>
              <a:rPr lang="en-US" sz="2000" dirty="0" err="1"/>
              <a:t>regionima</a:t>
            </a:r>
            <a:r>
              <a:rPr lang="en-US" sz="2000" dirty="0"/>
              <a:t> </a:t>
            </a:r>
            <a:r>
              <a:rPr lang="en-US" sz="2000" dirty="0" err="1"/>
              <a:t>širom</a:t>
            </a:r>
            <a:r>
              <a:rPr lang="en-US" sz="2000" dirty="0"/>
              <a:t> </a:t>
            </a:r>
            <a:r>
              <a:rPr lang="en-US" sz="2000" dirty="0" err="1"/>
              <a:t>Severne</a:t>
            </a:r>
            <a:r>
              <a:rPr lang="en-US" sz="2000" dirty="0"/>
              <a:t> </a:t>
            </a:r>
            <a:r>
              <a:rPr lang="en-US" sz="2000" dirty="0" err="1"/>
              <a:t>Amerike</a:t>
            </a:r>
            <a:r>
              <a:rPr lang="en-US" sz="2000" dirty="0"/>
              <a:t>, </a:t>
            </a:r>
            <a:r>
              <a:rPr lang="en-US" sz="2000" dirty="0" err="1"/>
              <a:t>jugoistočne</a:t>
            </a:r>
            <a:r>
              <a:rPr lang="en-US" sz="2000" dirty="0"/>
              <a:t> </a:t>
            </a:r>
            <a:r>
              <a:rPr lang="en-US" sz="2000" dirty="0" err="1"/>
              <a:t>Azije</a:t>
            </a:r>
            <a:r>
              <a:rPr lang="en-US" sz="2000" dirty="0"/>
              <a:t> </a:t>
            </a:r>
            <a:r>
              <a:rPr lang="en-US" sz="2000" dirty="0" err="1"/>
              <a:t>i</a:t>
            </a:r>
            <a:r>
              <a:rPr lang="en-US" sz="2000" dirty="0"/>
              <a:t> </a:t>
            </a:r>
            <a:r>
              <a:rPr lang="en-US" sz="2000" dirty="0" err="1"/>
              <a:t>Afrike</a:t>
            </a:r>
            <a:r>
              <a:rPr lang="en-US" sz="2000" dirty="0"/>
              <a:t>.</a:t>
            </a:r>
            <a:endParaRPr lang="sr" sz="2000" dirty="0"/>
          </a:p>
        </p:txBody>
      </p:sp>
      <p:sp>
        <p:nvSpPr>
          <p:cNvPr id="18" name="TextBox 17">
            <a:extLst>
              <a:ext uri="{FF2B5EF4-FFF2-40B4-BE49-F238E27FC236}">
                <a16:creationId xmlns:a16="http://schemas.microsoft.com/office/drawing/2014/main" id="{58F3B0AA-2EA7-47BF-8FC4-2D55F73DF5E8}"/>
              </a:ext>
            </a:extLst>
          </p:cNvPr>
          <p:cNvSpPr txBox="1"/>
          <p:nvPr/>
        </p:nvSpPr>
        <p:spPr>
          <a:xfrm>
            <a:off x="429529" y="6071986"/>
            <a:ext cx="11432774" cy="215444"/>
          </a:xfrm>
          <a:prstGeom prst="rect">
            <a:avLst/>
          </a:prstGeom>
          <a:noFill/>
        </p:spPr>
        <p:txBody>
          <a:bodyPr wrap="square" rtlCol="0">
            <a:spAutoFit/>
          </a:bodyPr>
          <a:lstStyle/>
          <a:p>
            <a:r>
              <a:rPr lang="en-US" sz="800" dirty="0">
                <a:solidFill>
                  <a:srgbClr val="212121"/>
                </a:solidFill>
              </a:rPr>
              <a:t>https://www.nature.com/articles/s41467-021-23853-y </a:t>
            </a:r>
            <a:r>
              <a:rPr lang="sr" sz="800" b="0" i="0" dirty="0" smtClean="0">
                <a:solidFill>
                  <a:srgbClr val="212121"/>
                </a:solidFill>
                <a:effectLst/>
              </a:rPr>
              <a:t>Pristupljeno </a:t>
            </a:r>
            <a:r>
              <a:rPr lang="sr" sz="800" b="0" i="0" dirty="0">
                <a:solidFill>
                  <a:srgbClr val="212121"/>
                </a:solidFill>
                <a:effectLst/>
              </a:rPr>
              <a:t>02.02.2023.</a:t>
            </a:r>
            <a:endParaRPr lang="en-US" sz="800" dirty="0"/>
          </a:p>
        </p:txBody>
      </p:sp>
      <p:pic>
        <p:nvPicPr>
          <p:cNvPr id="20" name="Picture 19">
            <a:extLst>
              <a:ext uri="{FF2B5EF4-FFF2-40B4-BE49-F238E27FC236}">
                <a16:creationId xmlns:a16="http://schemas.microsoft.com/office/drawing/2014/main" id="{ACB3BB57-C8C1-40D0-9573-FC54419242D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3578" t="14194" r="23143" b="18655"/>
          <a:stretch/>
        </p:blipFill>
        <p:spPr>
          <a:xfrm>
            <a:off x="2688094" y="2669148"/>
            <a:ext cx="2173726" cy="2924269"/>
          </a:xfrm>
          <a:prstGeom prst="rect">
            <a:avLst/>
          </a:prstGeom>
        </p:spPr>
      </p:pic>
      <p:pic>
        <p:nvPicPr>
          <p:cNvPr id="24" name="Picture 23">
            <a:extLst>
              <a:ext uri="{FF2B5EF4-FFF2-40B4-BE49-F238E27FC236}">
                <a16:creationId xmlns:a16="http://schemas.microsoft.com/office/drawing/2014/main" id="{A5818A39-FF56-40A5-BE01-F98CFF28A52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88990" y="2645157"/>
            <a:ext cx="2012206" cy="2933512"/>
          </a:xfrm>
          <a:prstGeom prst="rect">
            <a:avLst/>
          </a:prstGeom>
        </p:spPr>
      </p:pic>
      <p:pic>
        <p:nvPicPr>
          <p:cNvPr id="26" name="Picture 25">
            <a:extLst>
              <a:ext uri="{FF2B5EF4-FFF2-40B4-BE49-F238E27FC236}">
                <a16:creationId xmlns:a16="http://schemas.microsoft.com/office/drawing/2014/main" id="{3731A35A-0093-4F43-B5CB-80289C7ADB7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451" t="1" r="60354" b="13596"/>
          <a:stretch/>
        </p:blipFill>
        <p:spPr>
          <a:xfrm>
            <a:off x="469173" y="2654400"/>
            <a:ext cx="2091683" cy="2933512"/>
          </a:xfrm>
          <a:prstGeom prst="rect">
            <a:avLst/>
          </a:prstGeom>
        </p:spPr>
      </p:pic>
      <p:sp>
        <p:nvSpPr>
          <p:cNvPr id="12" name="CustomShape 2">
            <a:extLst>
              <a:ext uri="{FF2B5EF4-FFF2-40B4-BE49-F238E27FC236}">
                <a16:creationId xmlns:a16="http://schemas.microsoft.com/office/drawing/2014/main" id="{E46709D1-433C-45E9-99DA-0C037703C338}"/>
              </a:ext>
            </a:extLst>
          </p:cNvPr>
          <p:cNvSpPr/>
          <p:nvPr/>
        </p:nvSpPr>
        <p:spPr>
          <a:xfrm>
            <a:off x="2688094" y="5736888"/>
            <a:ext cx="2173726" cy="468848"/>
          </a:xfrm>
          <a:prstGeom prst="rect">
            <a:avLst/>
          </a:prstGeom>
          <a:noFill/>
          <a:ln>
            <a:noFill/>
          </a:ln>
        </p:spPr>
        <p:style>
          <a:lnRef idx="0">
            <a:scrgbClr r="0" g="0" b="0"/>
          </a:lnRef>
          <a:fillRef idx="0">
            <a:scrgbClr r="0" g="0" b="0"/>
          </a:fillRef>
          <a:effectRef idx="0">
            <a:scrgbClr r="0" g="0" b="0"/>
          </a:effectRef>
          <a:fontRef idx="minor"/>
        </p:style>
        <p:txBody>
          <a:bodyPr lIns="0" tIns="12926" rIns="0" bIns="0" rtlCol="0">
            <a:noAutofit/>
          </a:bodyPr>
          <a:lstStyle/>
          <a:p>
            <a:pPr rtl="0">
              <a:lnSpc>
                <a:spcPct val="95000"/>
              </a:lnSpc>
              <a:spcAft>
                <a:spcPts val="964"/>
              </a:spcAft>
            </a:pPr>
            <a:r>
              <a:rPr lang="sr-Latn-RS" sz="1800" spc="-1" dirty="0" smtClean="0">
                <a:solidFill>
                  <a:srgbClr val="333333"/>
                </a:solidFill>
                <a:ea typeface="DejaVu Sans"/>
              </a:rPr>
              <a:t>Proizvodnja energije</a:t>
            </a:r>
            <a:endParaRPr lang="en-US" sz="1800" spc="-1" dirty="0"/>
          </a:p>
        </p:txBody>
      </p:sp>
      <p:sp>
        <p:nvSpPr>
          <p:cNvPr id="13" name="CustomShape 2">
            <a:extLst>
              <a:ext uri="{FF2B5EF4-FFF2-40B4-BE49-F238E27FC236}">
                <a16:creationId xmlns:a16="http://schemas.microsoft.com/office/drawing/2014/main" id="{E46709D1-433C-45E9-99DA-0C037703C338}"/>
              </a:ext>
            </a:extLst>
          </p:cNvPr>
          <p:cNvSpPr/>
          <p:nvPr/>
        </p:nvSpPr>
        <p:spPr>
          <a:xfrm>
            <a:off x="7128434" y="5736888"/>
            <a:ext cx="2091682" cy="468848"/>
          </a:xfrm>
          <a:prstGeom prst="rect">
            <a:avLst/>
          </a:prstGeom>
          <a:noFill/>
          <a:ln>
            <a:noFill/>
          </a:ln>
        </p:spPr>
        <p:style>
          <a:lnRef idx="0">
            <a:scrgbClr r="0" g="0" b="0"/>
          </a:lnRef>
          <a:fillRef idx="0">
            <a:scrgbClr r="0" g="0" b="0"/>
          </a:fillRef>
          <a:effectRef idx="0">
            <a:scrgbClr r="0" g="0" b="0"/>
          </a:effectRef>
          <a:fontRef idx="minor"/>
        </p:style>
        <p:txBody>
          <a:bodyPr lIns="0" tIns="12926" rIns="0" bIns="0" rtlCol="0">
            <a:noAutofit/>
          </a:bodyPr>
          <a:lstStyle/>
          <a:p>
            <a:pPr rtl="0">
              <a:lnSpc>
                <a:spcPct val="95000"/>
              </a:lnSpc>
              <a:spcAft>
                <a:spcPts val="964"/>
              </a:spcAft>
            </a:pPr>
            <a:r>
              <a:rPr lang="sr-Latn-RS" spc="-1" dirty="0" smtClean="0">
                <a:solidFill>
                  <a:srgbClr val="333333"/>
                </a:solidFill>
                <a:ea typeface="DejaVu Sans"/>
              </a:rPr>
              <a:t>Drumski transport</a:t>
            </a:r>
            <a:r>
              <a:rPr lang="sr" sz="1800" spc="-1" dirty="0">
                <a:solidFill>
                  <a:srgbClr val="333333"/>
                </a:solidFill>
                <a:ea typeface="DejaVu Sans"/>
              </a:rPr>
              <a:t>	        	</a:t>
            </a:r>
            <a:endParaRPr lang="en-US" sz="1800" spc="-1" dirty="0"/>
          </a:p>
        </p:txBody>
      </p:sp>
      <p:sp>
        <p:nvSpPr>
          <p:cNvPr id="15" name="CustomShape 2">
            <a:extLst>
              <a:ext uri="{FF2B5EF4-FFF2-40B4-BE49-F238E27FC236}">
                <a16:creationId xmlns:a16="http://schemas.microsoft.com/office/drawing/2014/main" id="{E46709D1-433C-45E9-99DA-0C037703C338}"/>
              </a:ext>
            </a:extLst>
          </p:cNvPr>
          <p:cNvSpPr/>
          <p:nvPr/>
        </p:nvSpPr>
        <p:spPr>
          <a:xfrm>
            <a:off x="4988990" y="5736888"/>
            <a:ext cx="2091682" cy="468848"/>
          </a:xfrm>
          <a:prstGeom prst="rect">
            <a:avLst/>
          </a:prstGeom>
          <a:noFill/>
          <a:ln>
            <a:noFill/>
          </a:ln>
        </p:spPr>
        <p:style>
          <a:lnRef idx="0">
            <a:scrgbClr r="0" g="0" b="0"/>
          </a:lnRef>
          <a:fillRef idx="0">
            <a:scrgbClr r="0" g="0" b="0"/>
          </a:fillRef>
          <a:effectRef idx="0">
            <a:scrgbClr r="0" g="0" b="0"/>
          </a:effectRef>
          <a:fontRef idx="minor"/>
        </p:style>
        <p:txBody>
          <a:bodyPr lIns="0" tIns="12926" rIns="0" bIns="0" rtlCol="0">
            <a:noAutofit/>
          </a:bodyPr>
          <a:lstStyle/>
          <a:p>
            <a:pPr rtl="0">
              <a:lnSpc>
                <a:spcPct val="95000"/>
              </a:lnSpc>
              <a:spcAft>
                <a:spcPts val="964"/>
              </a:spcAft>
            </a:pPr>
            <a:r>
              <a:rPr lang="sr-Latn-RS" sz="1800" spc="-1" dirty="0" smtClean="0">
                <a:solidFill>
                  <a:srgbClr val="333333"/>
                </a:solidFill>
                <a:ea typeface="DejaVu Sans"/>
              </a:rPr>
              <a:t>Industrija</a:t>
            </a:r>
            <a:r>
              <a:rPr lang="sr" sz="1800" spc="-1" dirty="0">
                <a:solidFill>
                  <a:srgbClr val="333333"/>
                </a:solidFill>
                <a:ea typeface="DejaVu Sans"/>
              </a:rPr>
              <a:t>	        	</a:t>
            </a:r>
            <a:endParaRPr lang="en-US" sz="1800" spc="-1" dirty="0"/>
          </a:p>
        </p:txBody>
      </p:sp>
      <p:sp>
        <p:nvSpPr>
          <p:cNvPr id="17" name="CustomShape 2">
            <a:extLst>
              <a:ext uri="{FF2B5EF4-FFF2-40B4-BE49-F238E27FC236}">
                <a16:creationId xmlns:a16="http://schemas.microsoft.com/office/drawing/2014/main" id="{E46709D1-433C-45E9-99DA-0C037703C338}"/>
              </a:ext>
            </a:extLst>
          </p:cNvPr>
          <p:cNvSpPr/>
          <p:nvPr/>
        </p:nvSpPr>
        <p:spPr>
          <a:xfrm>
            <a:off x="9140572" y="5736888"/>
            <a:ext cx="2091682" cy="468848"/>
          </a:xfrm>
          <a:prstGeom prst="rect">
            <a:avLst/>
          </a:prstGeom>
          <a:noFill/>
          <a:ln>
            <a:noFill/>
          </a:ln>
        </p:spPr>
        <p:style>
          <a:lnRef idx="0">
            <a:scrgbClr r="0" g="0" b="0"/>
          </a:lnRef>
          <a:fillRef idx="0">
            <a:scrgbClr r="0" g="0" b="0"/>
          </a:fillRef>
          <a:effectRef idx="0">
            <a:scrgbClr r="0" g="0" b="0"/>
          </a:effectRef>
          <a:fontRef idx="minor"/>
        </p:style>
        <p:txBody>
          <a:bodyPr lIns="0" tIns="12926" rIns="0" bIns="0" rtlCol="0">
            <a:noAutofit/>
          </a:bodyPr>
          <a:lstStyle/>
          <a:p>
            <a:pPr rtl="0">
              <a:lnSpc>
                <a:spcPct val="95000"/>
              </a:lnSpc>
              <a:spcAft>
                <a:spcPts val="964"/>
              </a:spcAft>
            </a:pPr>
            <a:r>
              <a:rPr lang="sr-Latn-RS" sz="1800" spc="-1" dirty="0" smtClean="0">
                <a:solidFill>
                  <a:srgbClr val="333333"/>
                </a:solidFill>
                <a:ea typeface="DejaVu Sans"/>
              </a:rPr>
              <a:t>Požari</a:t>
            </a:r>
            <a:r>
              <a:rPr lang="sr" sz="1800" spc="-1" dirty="0">
                <a:solidFill>
                  <a:srgbClr val="333333"/>
                </a:solidFill>
                <a:ea typeface="DejaVu Sans"/>
              </a:rPr>
              <a:t>	        	</a:t>
            </a:r>
            <a:endParaRPr lang="en-US" sz="1800" spc="-1" dirty="0"/>
          </a:p>
        </p:txBody>
      </p:sp>
    </p:spTree>
    <p:extLst>
      <p:ext uri="{BB962C8B-B14F-4D97-AF65-F5344CB8AC3E}">
        <p14:creationId xmlns:p14="http://schemas.microsoft.com/office/powerpoint/2010/main" val="36539113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FD5F0B-BE8B-43BB-8B58-3B8E4B770BB4}"/>
              </a:ext>
            </a:extLst>
          </p:cNvPr>
          <p:cNvSpPr>
            <a:spLocks noGrp="1"/>
          </p:cNvSpPr>
          <p:nvPr>
            <p:ph type="title"/>
          </p:nvPr>
        </p:nvSpPr>
        <p:spPr/>
        <p:txBody>
          <a:bodyPr rtlCol="0">
            <a:normAutofit/>
          </a:bodyPr>
          <a:lstStyle/>
          <a:p>
            <a:r>
              <a:rPr lang="en-US" dirty="0" err="1"/>
              <a:t>Stratosfersko</a:t>
            </a:r>
            <a:r>
              <a:rPr lang="en-US" dirty="0"/>
              <a:t> </a:t>
            </a:r>
            <a:r>
              <a:rPr lang="en-US" dirty="0" err="1"/>
              <a:t>oštećenje</a:t>
            </a:r>
            <a:r>
              <a:rPr lang="en-US" dirty="0"/>
              <a:t> </a:t>
            </a:r>
            <a:r>
              <a:rPr lang="en-US" dirty="0" err="1"/>
              <a:t>ozona</a:t>
            </a:r>
            <a:endParaRPr lang="sr" dirty="0"/>
          </a:p>
        </p:txBody>
      </p:sp>
      <p:sp>
        <p:nvSpPr>
          <p:cNvPr id="3" name="Content Placeholder 2">
            <a:extLst>
              <a:ext uri="{FF2B5EF4-FFF2-40B4-BE49-F238E27FC236}">
                <a16:creationId xmlns:a16="http://schemas.microsoft.com/office/drawing/2014/main" id="{163A2FCA-B345-454E-9869-1A7B7EE5424D}"/>
              </a:ext>
            </a:extLst>
          </p:cNvPr>
          <p:cNvSpPr>
            <a:spLocks noGrp="1"/>
          </p:cNvSpPr>
          <p:nvPr>
            <p:ph idx="1"/>
          </p:nvPr>
        </p:nvSpPr>
        <p:spPr>
          <a:xfrm>
            <a:off x="178816" y="1673525"/>
            <a:ext cx="7570563" cy="4632147"/>
          </a:xfrm>
        </p:spPr>
        <p:txBody>
          <a:bodyPr rtlCol="0">
            <a:normAutofit/>
          </a:bodyPr>
          <a:lstStyle/>
          <a:p>
            <a:r>
              <a:rPr lang="en-US" sz="2000" dirty="0" err="1"/>
              <a:t>Bruer-Dobsonova</a:t>
            </a:r>
            <a:r>
              <a:rPr lang="en-US" sz="2000" dirty="0"/>
              <a:t> </a:t>
            </a:r>
            <a:r>
              <a:rPr lang="en-US" sz="2000" dirty="0" err="1"/>
              <a:t>cirkulacija</a:t>
            </a:r>
            <a:r>
              <a:rPr lang="en-US" sz="2000" dirty="0"/>
              <a:t> </a:t>
            </a:r>
            <a:r>
              <a:rPr lang="en-US" sz="2000" dirty="0" err="1"/>
              <a:t>atmosfere</a:t>
            </a:r>
            <a:r>
              <a:rPr lang="en-US" sz="2000" dirty="0"/>
              <a:t> </a:t>
            </a:r>
            <a:r>
              <a:rPr lang="en-US" sz="2000" dirty="0" err="1"/>
              <a:t>gura</a:t>
            </a:r>
            <a:r>
              <a:rPr lang="en-US" sz="2000" dirty="0"/>
              <a:t> </a:t>
            </a:r>
            <a:r>
              <a:rPr lang="en-US" sz="2000" dirty="0" err="1"/>
              <a:t>ekvatorijalni</a:t>
            </a:r>
            <a:r>
              <a:rPr lang="en-US" sz="2000" dirty="0"/>
              <a:t> </a:t>
            </a:r>
            <a:r>
              <a:rPr lang="en-US" sz="2000" dirty="0" err="1"/>
              <a:t>troposferski</a:t>
            </a:r>
            <a:r>
              <a:rPr lang="en-US" sz="2000" dirty="0"/>
              <a:t> </a:t>
            </a:r>
            <a:r>
              <a:rPr lang="en-US" sz="2000" dirty="0" err="1"/>
              <a:t>vazduh</a:t>
            </a:r>
            <a:r>
              <a:rPr lang="en-US" sz="2000" dirty="0"/>
              <a:t> </a:t>
            </a:r>
            <a:r>
              <a:rPr lang="en-US" sz="2000" dirty="0" err="1"/>
              <a:t>prema</a:t>
            </a:r>
            <a:r>
              <a:rPr lang="en-US" sz="2000" dirty="0"/>
              <a:t> gore u </a:t>
            </a:r>
            <a:r>
              <a:rPr lang="en-US" sz="2000" dirty="0" err="1"/>
              <a:t>stratosferu</a:t>
            </a:r>
            <a:r>
              <a:rPr lang="en-US" sz="2000" dirty="0"/>
              <a:t> </a:t>
            </a:r>
            <a:r>
              <a:rPr lang="en-US" sz="2000" dirty="0" err="1"/>
              <a:t>i</a:t>
            </a:r>
            <a:r>
              <a:rPr lang="en-US" sz="2000" dirty="0"/>
              <a:t> </a:t>
            </a:r>
            <a:r>
              <a:rPr lang="en-US" sz="2000" dirty="0" err="1"/>
              <a:t>transportuje</a:t>
            </a:r>
            <a:r>
              <a:rPr lang="en-US" sz="2000" dirty="0"/>
              <a:t> </a:t>
            </a:r>
            <a:r>
              <a:rPr lang="en-US" sz="2000" dirty="0" err="1"/>
              <a:t>ga</a:t>
            </a:r>
            <a:r>
              <a:rPr lang="en-US" sz="2000" dirty="0"/>
              <a:t> do </a:t>
            </a:r>
            <a:r>
              <a:rPr lang="en-US" sz="2000" dirty="0" err="1"/>
              <a:t>polova</a:t>
            </a:r>
            <a:r>
              <a:rPr lang="en-US" sz="2000" dirty="0"/>
              <a:t>.</a:t>
            </a:r>
          </a:p>
          <a:p>
            <a:r>
              <a:rPr lang="en-US" sz="2000" dirty="0" err="1"/>
              <a:t>Jedinstveni</a:t>
            </a:r>
            <a:r>
              <a:rPr lang="en-US" sz="2000" dirty="0"/>
              <a:t> </a:t>
            </a:r>
            <a:r>
              <a:rPr lang="en-US" sz="2000" dirty="0" err="1"/>
              <a:t>geografski</a:t>
            </a:r>
            <a:r>
              <a:rPr lang="en-US" sz="2000" dirty="0"/>
              <a:t>, </a:t>
            </a:r>
            <a:r>
              <a:rPr lang="en-US" sz="2000" dirty="0" err="1"/>
              <a:t>meteorološki</a:t>
            </a:r>
            <a:r>
              <a:rPr lang="en-US" sz="2000" dirty="0"/>
              <a:t> </a:t>
            </a:r>
            <a:r>
              <a:rPr lang="en-US" sz="2000" dirty="0" err="1"/>
              <a:t>i</a:t>
            </a:r>
            <a:r>
              <a:rPr lang="en-US" sz="2000" dirty="0"/>
              <a:t> </a:t>
            </a:r>
            <a:r>
              <a:rPr lang="en-US" sz="2000" dirty="0" err="1"/>
              <a:t>hemijski</a:t>
            </a:r>
            <a:r>
              <a:rPr lang="en-US" sz="2000" dirty="0"/>
              <a:t> </a:t>
            </a:r>
            <a:r>
              <a:rPr lang="en-US" sz="2000" dirty="0" err="1"/>
              <a:t>faktori</a:t>
            </a:r>
            <a:r>
              <a:rPr lang="en-US" sz="2000" dirty="0"/>
              <a:t> se </a:t>
            </a:r>
            <a:r>
              <a:rPr lang="en-US" sz="2000" dirty="0" err="1"/>
              <a:t>kombinuju</a:t>
            </a:r>
            <a:r>
              <a:rPr lang="en-US" sz="2000" dirty="0"/>
              <a:t> </a:t>
            </a:r>
            <a:r>
              <a:rPr lang="en-US" sz="2000" dirty="0" err="1"/>
              <a:t>na</a:t>
            </a:r>
            <a:r>
              <a:rPr lang="en-US" sz="2000" dirty="0"/>
              <a:t> </a:t>
            </a:r>
            <a:r>
              <a:rPr lang="en-US" sz="2000" dirty="0" err="1"/>
              <a:t>polovima</a:t>
            </a:r>
            <a:r>
              <a:rPr lang="en-US" sz="2000" dirty="0"/>
              <a:t> </a:t>
            </a:r>
            <a:r>
              <a:rPr lang="en-US" sz="2000" dirty="0" err="1"/>
              <a:t>i</a:t>
            </a:r>
            <a:r>
              <a:rPr lang="en-US" sz="2000" dirty="0"/>
              <a:t> </a:t>
            </a:r>
            <a:r>
              <a:rPr lang="en-US" sz="2000" dirty="0" err="1"/>
              <a:t>rezultiraju</a:t>
            </a:r>
            <a:r>
              <a:rPr lang="en-US" sz="2000" dirty="0"/>
              <a:t> </a:t>
            </a:r>
            <a:r>
              <a:rPr lang="en-US" sz="2000" dirty="0" err="1"/>
              <a:t>sezonskim</a:t>
            </a:r>
            <a:r>
              <a:rPr lang="en-US" sz="2000" dirty="0"/>
              <a:t> </a:t>
            </a:r>
            <a:r>
              <a:rPr lang="en-US" sz="2000" dirty="0" err="1"/>
              <a:t>oštećenjem</a:t>
            </a:r>
            <a:r>
              <a:rPr lang="en-US" sz="2000" dirty="0"/>
              <a:t> </a:t>
            </a:r>
            <a:r>
              <a:rPr lang="en-US" sz="2000" dirty="0" err="1"/>
              <a:t>ozona</a:t>
            </a:r>
            <a:r>
              <a:rPr lang="en-US" sz="2000" dirty="0"/>
              <a:t> u </a:t>
            </a:r>
            <a:r>
              <a:rPr lang="en-US" sz="2000" dirty="0" err="1"/>
              <a:t>stratosferi</a:t>
            </a:r>
            <a:r>
              <a:rPr lang="en-US" sz="2000" dirty="0"/>
              <a:t>. </a:t>
            </a:r>
          </a:p>
          <a:p>
            <a:r>
              <a:rPr lang="en-US" sz="2000" dirty="0" err="1"/>
              <a:t>Tokom</a:t>
            </a:r>
            <a:r>
              <a:rPr lang="en-US" sz="2000" dirty="0"/>
              <a:t> </a:t>
            </a:r>
            <a:r>
              <a:rPr lang="en-US" sz="2000" dirty="0" err="1"/>
              <a:t>zime</a:t>
            </a:r>
            <a:r>
              <a:rPr lang="en-US" sz="2000" dirty="0"/>
              <a:t>, </a:t>
            </a:r>
            <a:r>
              <a:rPr lang="en-US" sz="2000" dirty="0" err="1"/>
              <a:t>polarni</a:t>
            </a:r>
            <a:r>
              <a:rPr lang="en-US" sz="2000" dirty="0"/>
              <a:t> </a:t>
            </a:r>
            <a:r>
              <a:rPr lang="en-US" sz="2000" dirty="0" err="1"/>
              <a:t>stratosferski</a:t>
            </a:r>
            <a:r>
              <a:rPr lang="en-US" sz="2000" dirty="0"/>
              <a:t> </a:t>
            </a:r>
            <a:r>
              <a:rPr lang="en-US" sz="2000" dirty="0" err="1"/>
              <a:t>oblaci</a:t>
            </a:r>
            <a:r>
              <a:rPr lang="en-US" sz="2000" dirty="0"/>
              <a:t> se </a:t>
            </a:r>
            <a:r>
              <a:rPr lang="en-US" sz="2000" dirty="0" err="1"/>
              <a:t>formiraju</a:t>
            </a:r>
            <a:r>
              <a:rPr lang="en-US" sz="2000" dirty="0"/>
              <a:t> u </a:t>
            </a:r>
            <a:r>
              <a:rPr lang="en-US" sz="2000" dirty="0" err="1"/>
              <a:t>atmosferi</a:t>
            </a:r>
            <a:r>
              <a:rPr lang="en-US" sz="2000" dirty="0"/>
              <a:t> </a:t>
            </a:r>
            <a:r>
              <a:rPr lang="en-US" sz="2000" dirty="0" err="1"/>
              <a:t>iznad</a:t>
            </a:r>
            <a:r>
              <a:rPr lang="en-US" sz="2000" dirty="0"/>
              <a:t> </a:t>
            </a:r>
            <a:r>
              <a:rPr lang="en-US" sz="2000" dirty="0" err="1"/>
              <a:t>Antarktika</a:t>
            </a:r>
            <a:r>
              <a:rPr lang="en-US" sz="2000" dirty="0"/>
              <a:t> </a:t>
            </a:r>
            <a:r>
              <a:rPr lang="en-US" sz="2000" dirty="0" err="1"/>
              <a:t>i</a:t>
            </a:r>
            <a:r>
              <a:rPr lang="en-US" sz="2000" dirty="0"/>
              <a:t> </a:t>
            </a:r>
            <a:r>
              <a:rPr lang="en-US" sz="2000" dirty="0" err="1"/>
              <a:t>Arktika</a:t>
            </a:r>
            <a:r>
              <a:rPr lang="en-US" sz="2000" dirty="0"/>
              <a:t> (1 do 2 </a:t>
            </a:r>
            <a:r>
              <a:rPr lang="en-US" sz="2000" dirty="0" err="1"/>
              <a:t>meseca</a:t>
            </a:r>
            <a:r>
              <a:rPr lang="en-US" sz="2000" dirty="0"/>
              <a:t> </a:t>
            </a:r>
            <a:r>
              <a:rPr lang="en-US" sz="2000" dirty="0" err="1"/>
              <a:t>nad</a:t>
            </a:r>
            <a:r>
              <a:rPr lang="en-US" sz="2000" dirty="0"/>
              <a:t> </a:t>
            </a:r>
            <a:r>
              <a:rPr lang="en-US" sz="2000" dirty="0" err="1"/>
              <a:t>Arktikom</a:t>
            </a:r>
            <a:r>
              <a:rPr lang="en-US" sz="2000" dirty="0"/>
              <a:t>, do 5 </a:t>
            </a:r>
            <a:r>
              <a:rPr lang="en-US" sz="2000" dirty="0" err="1"/>
              <a:t>meseci</a:t>
            </a:r>
            <a:r>
              <a:rPr lang="en-US" sz="2000" dirty="0"/>
              <a:t> </a:t>
            </a:r>
            <a:r>
              <a:rPr lang="en-US" sz="2000" dirty="0" err="1"/>
              <a:t>nad</a:t>
            </a:r>
            <a:r>
              <a:rPr lang="en-US" sz="2000" dirty="0"/>
              <a:t> </a:t>
            </a:r>
            <a:r>
              <a:rPr lang="en-US" sz="2000" dirty="0" err="1"/>
              <a:t>Antarktikom</a:t>
            </a:r>
            <a:r>
              <a:rPr lang="en-US" sz="2000" dirty="0"/>
              <a:t>).</a:t>
            </a:r>
          </a:p>
          <a:p>
            <a:r>
              <a:rPr lang="en-US" sz="2000" dirty="0" err="1"/>
              <a:t>Hemijske</a:t>
            </a:r>
            <a:r>
              <a:rPr lang="en-US" sz="2000" dirty="0"/>
              <a:t> </a:t>
            </a:r>
            <a:r>
              <a:rPr lang="en-US" sz="2000" dirty="0" err="1"/>
              <a:t>reakcije</a:t>
            </a:r>
            <a:r>
              <a:rPr lang="en-US" sz="2000" dirty="0"/>
              <a:t> </a:t>
            </a:r>
            <a:r>
              <a:rPr lang="en-US" sz="2000" dirty="0" err="1"/>
              <a:t>na</a:t>
            </a:r>
            <a:r>
              <a:rPr lang="en-US" sz="2000" dirty="0"/>
              <a:t> </a:t>
            </a:r>
            <a:r>
              <a:rPr lang="en-US" sz="2000" dirty="0" err="1"/>
              <a:t>površini</a:t>
            </a:r>
            <a:r>
              <a:rPr lang="en-US" sz="2000" dirty="0"/>
              <a:t> </a:t>
            </a:r>
            <a:r>
              <a:rPr lang="en-US" sz="2000" dirty="0" err="1"/>
              <a:t>polarnih</a:t>
            </a:r>
            <a:r>
              <a:rPr lang="en-US" sz="2000" dirty="0"/>
              <a:t> </a:t>
            </a:r>
            <a:r>
              <a:rPr lang="en-US" sz="2000" dirty="0" err="1"/>
              <a:t>stratosferskih</a:t>
            </a:r>
            <a:r>
              <a:rPr lang="en-US" sz="2000" dirty="0"/>
              <a:t> </a:t>
            </a:r>
            <a:r>
              <a:rPr lang="en-US" sz="2000" dirty="0" err="1"/>
              <a:t>oblaka</a:t>
            </a:r>
            <a:r>
              <a:rPr lang="en-US" sz="2000" dirty="0"/>
              <a:t>, </a:t>
            </a:r>
            <a:r>
              <a:rPr lang="en-US" sz="2000" dirty="0" err="1"/>
              <a:t>značajno</a:t>
            </a:r>
            <a:r>
              <a:rPr lang="en-US" sz="2000" dirty="0"/>
              <a:t> </a:t>
            </a:r>
            <a:r>
              <a:rPr lang="en-US" sz="2000" dirty="0" err="1"/>
              <a:t>povećavaju</a:t>
            </a:r>
            <a:r>
              <a:rPr lang="en-US" sz="2000" dirty="0"/>
              <a:t> </a:t>
            </a:r>
            <a:r>
              <a:rPr lang="en-US" sz="2000" dirty="0" err="1"/>
              <a:t>koncentraciju</a:t>
            </a:r>
            <a:r>
              <a:rPr lang="en-US" sz="2000" dirty="0"/>
              <a:t> </a:t>
            </a:r>
            <a:r>
              <a:rPr lang="en-US" sz="2000" dirty="0" err="1"/>
              <a:t>reaktivnih</a:t>
            </a:r>
            <a:r>
              <a:rPr lang="en-US" sz="2000" dirty="0"/>
              <a:t> </a:t>
            </a:r>
            <a:r>
              <a:rPr lang="en-US" sz="2000" dirty="0" err="1"/>
              <a:t>halogenih</a:t>
            </a:r>
            <a:r>
              <a:rPr lang="en-US" sz="2000" dirty="0"/>
              <a:t> </a:t>
            </a:r>
            <a:r>
              <a:rPr lang="en-US" sz="2000" dirty="0" err="1"/>
              <a:t>gasova</a:t>
            </a:r>
            <a:r>
              <a:rPr lang="en-US" dirty="0"/>
              <a:t> </a:t>
            </a:r>
          </a:p>
        </p:txBody>
      </p:sp>
      <p:sp>
        <p:nvSpPr>
          <p:cNvPr id="4" name="TextBox 3">
            <a:extLst>
              <a:ext uri="{FF2B5EF4-FFF2-40B4-BE49-F238E27FC236}">
                <a16:creationId xmlns:a16="http://schemas.microsoft.com/office/drawing/2014/main" id="{573775A5-CB1A-45D6-A9C6-AB986B698119}"/>
              </a:ext>
            </a:extLst>
          </p:cNvPr>
          <p:cNvSpPr txBox="1"/>
          <p:nvPr/>
        </p:nvSpPr>
        <p:spPr>
          <a:xfrm>
            <a:off x="296918" y="5923225"/>
            <a:ext cx="11257667" cy="215444"/>
          </a:xfrm>
          <a:prstGeom prst="rect">
            <a:avLst/>
          </a:prstGeom>
          <a:noFill/>
        </p:spPr>
        <p:txBody>
          <a:bodyPr wrap="square" rtlCol="0">
            <a:spAutoFit/>
          </a:bodyPr>
          <a:lstStyle/>
          <a:p>
            <a:pPr rtl="0"/>
            <a:r>
              <a:rPr lang="sr" sz="800" b="0" i="0">
                <a:solidFill>
                  <a:srgbClr val="212121"/>
                </a:solidFill>
                <a:effectLst/>
                <a:latin typeface="BlinkMacSystemFont"/>
              </a:rPr>
              <a:t>DOI: 10.1016/j.ijwd.2020.07.003</a:t>
            </a:r>
            <a:endParaRPr lang="en-US" sz="800" dirty="0"/>
          </a:p>
        </p:txBody>
      </p:sp>
      <p:pic>
        <p:nvPicPr>
          <p:cNvPr id="5" name="Picture 4" descr="Icon&#10;&#10;Description automatically generated">
            <a:extLst>
              <a:ext uri="{FF2B5EF4-FFF2-40B4-BE49-F238E27FC236}">
                <a16:creationId xmlns:a16="http://schemas.microsoft.com/office/drawing/2014/main" id="{3D7E3B9C-43FA-41C6-99D8-A28A2FF3B43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63068" y="1194722"/>
            <a:ext cx="4236425" cy="4236425"/>
          </a:xfrm>
          <a:prstGeom prst="rect">
            <a:avLst/>
          </a:prstGeom>
        </p:spPr>
      </p:pic>
      <p:sp>
        <p:nvSpPr>
          <p:cNvPr id="6" name="Rectangle 5">
            <a:extLst>
              <a:ext uri="{FF2B5EF4-FFF2-40B4-BE49-F238E27FC236}">
                <a16:creationId xmlns:a16="http://schemas.microsoft.com/office/drawing/2014/main" id="{B745EC09-842A-4D6D-BBB1-FA5093EC95D5}"/>
              </a:ext>
            </a:extLst>
          </p:cNvPr>
          <p:cNvSpPr/>
          <p:nvPr/>
        </p:nvSpPr>
        <p:spPr>
          <a:xfrm rot="16200000">
            <a:off x="10996438" y="5344832"/>
            <a:ext cx="1797287" cy="246221"/>
          </a:xfrm>
          <a:prstGeom prst="rect">
            <a:avLst/>
          </a:prstGeom>
        </p:spPr>
        <p:txBody>
          <a:bodyPr wrap="none" rtlCol="0">
            <a:spAutoFit/>
          </a:bodyPr>
          <a:lstStyle/>
          <a:p>
            <a:r>
              <a:rPr lang="en-US" sz="1000" dirty="0" err="1"/>
              <a:t>Izvor</a:t>
            </a:r>
            <a:r>
              <a:rPr lang="en-US" sz="1000" dirty="0"/>
              <a:t>: </a:t>
            </a:r>
            <a:r>
              <a:rPr lang="en-US" sz="1000" dirty="0" err="1"/>
              <a:t>Pikabai</a:t>
            </a:r>
            <a:r>
              <a:rPr lang="en-US" sz="1000" dirty="0"/>
              <a:t> </a:t>
            </a:r>
            <a:r>
              <a:rPr lang="en-US" sz="1000" dirty="0" err="1"/>
              <a:t>besplatna</a:t>
            </a:r>
            <a:r>
              <a:rPr lang="en-US" sz="1000" dirty="0"/>
              <a:t> </a:t>
            </a:r>
            <a:r>
              <a:rPr lang="en-US" sz="1000" dirty="0" err="1"/>
              <a:t>licenca</a:t>
            </a:r>
            <a:endParaRPr lang="en-US" sz="1000" dirty="0"/>
          </a:p>
        </p:txBody>
      </p:sp>
      <p:sp>
        <p:nvSpPr>
          <p:cNvPr id="7" name="Arrow: Curved Right 6">
            <a:extLst>
              <a:ext uri="{FF2B5EF4-FFF2-40B4-BE49-F238E27FC236}">
                <a16:creationId xmlns:a16="http://schemas.microsoft.com/office/drawing/2014/main" id="{B21A4DC0-4B54-44C4-AE94-24EAB72504FA}"/>
              </a:ext>
            </a:extLst>
          </p:cNvPr>
          <p:cNvSpPr/>
          <p:nvPr/>
        </p:nvSpPr>
        <p:spPr>
          <a:xfrm rot="19395654">
            <a:off x="8261981" y="3207751"/>
            <a:ext cx="995194" cy="2804034"/>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schemeClr val="tx1"/>
              </a:solidFill>
            </a:endParaRPr>
          </a:p>
        </p:txBody>
      </p:sp>
      <p:sp>
        <p:nvSpPr>
          <p:cNvPr id="8" name="Arrow: Curved Right 7">
            <a:extLst>
              <a:ext uri="{FF2B5EF4-FFF2-40B4-BE49-F238E27FC236}">
                <a16:creationId xmlns:a16="http://schemas.microsoft.com/office/drawing/2014/main" id="{E4B84E80-8E11-4D59-A817-71C5D580E551}"/>
              </a:ext>
            </a:extLst>
          </p:cNvPr>
          <p:cNvSpPr/>
          <p:nvPr/>
        </p:nvSpPr>
        <p:spPr>
          <a:xfrm rot="1831801" flipH="1">
            <a:off x="10735799" y="3304313"/>
            <a:ext cx="991173" cy="2543467"/>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schemeClr val="tx1"/>
              </a:solidFill>
            </a:endParaRPr>
          </a:p>
        </p:txBody>
      </p:sp>
      <p:sp>
        <p:nvSpPr>
          <p:cNvPr id="9" name="Arrow: Curved Right 8">
            <a:extLst>
              <a:ext uri="{FF2B5EF4-FFF2-40B4-BE49-F238E27FC236}">
                <a16:creationId xmlns:a16="http://schemas.microsoft.com/office/drawing/2014/main" id="{24B36870-7260-4726-B9C7-5FA24B1BF371}"/>
              </a:ext>
            </a:extLst>
          </p:cNvPr>
          <p:cNvSpPr/>
          <p:nvPr/>
        </p:nvSpPr>
        <p:spPr>
          <a:xfrm rot="1843122" flipV="1">
            <a:off x="8184377" y="767065"/>
            <a:ext cx="988995" cy="2757164"/>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schemeClr val="tx1"/>
              </a:solidFill>
            </a:endParaRPr>
          </a:p>
        </p:txBody>
      </p:sp>
      <p:sp>
        <p:nvSpPr>
          <p:cNvPr id="10" name="Arrow: Curved Right 9">
            <a:extLst>
              <a:ext uri="{FF2B5EF4-FFF2-40B4-BE49-F238E27FC236}">
                <a16:creationId xmlns:a16="http://schemas.microsoft.com/office/drawing/2014/main" id="{DF62D325-5234-40A5-AA42-4A3D80C001D3}"/>
              </a:ext>
            </a:extLst>
          </p:cNvPr>
          <p:cNvSpPr/>
          <p:nvPr/>
        </p:nvSpPr>
        <p:spPr>
          <a:xfrm rot="19732472" flipH="1" flipV="1">
            <a:off x="10554864" y="665393"/>
            <a:ext cx="1057887" cy="2763409"/>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schemeClr val="tx1"/>
              </a:solidFill>
            </a:endParaRPr>
          </a:p>
        </p:txBody>
      </p:sp>
    </p:spTree>
    <p:extLst>
      <p:ext uri="{BB962C8B-B14F-4D97-AF65-F5344CB8AC3E}">
        <p14:creationId xmlns:p14="http://schemas.microsoft.com/office/powerpoint/2010/main" val="16713871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10D028-DDE5-3B32-09AE-01A16FBFD87E}"/>
              </a:ext>
            </a:extLst>
          </p:cNvPr>
          <p:cNvSpPr>
            <a:spLocks noGrp="1"/>
          </p:cNvSpPr>
          <p:nvPr>
            <p:ph type="title"/>
          </p:nvPr>
        </p:nvSpPr>
        <p:spPr/>
        <p:txBody>
          <a:bodyPr rtlCol="0">
            <a:normAutofit/>
          </a:bodyPr>
          <a:lstStyle/>
          <a:p>
            <a:r>
              <a:rPr lang="pl-PL" dirty="0"/>
              <a:t>Troposferski ozon (ozon na nivou zemlje)</a:t>
            </a:r>
            <a:endParaRPr lang="sr" dirty="0"/>
          </a:p>
        </p:txBody>
      </p:sp>
      <p:pic>
        <p:nvPicPr>
          <p:cNvPr id="4" name="Picture 3">
            <a:extLst>
              <a:ext uri="{FF2B5EF4-FFF2-40B4-BE49-F238E27FC236}">
                <a16:creationId xmlns:a16="http://schemas.microsoft.com/office/drawing/2014/main" id="{62E92311-3B8A-C663-59F9-21584ECD3AD0}"/>
              </a:ext>
            </a:extLst>
          </p:cNvPr>
          <p:cNvPicPr/>
          <p:nvPr/>
        </p:nvPicPr>
        <p:blipFill rotWithShape="1">
          <a:blip r:embed="rId2"/>
          <a:srcRect r="398" b="13455"/>
          <a:stretch/>
        </p:blipFill>
        <p:spPr>
          <a:xfrm>
            <a:off x="391886" y="1329081"/>
            <a:ext cx="11176000" cy="4652586"/>
          </a:xfrm>
          <a:prstGeom prst="rect">
            <a:avLst/>
          </a:prstGeom>
          <a:ln>
            <a:noFill/>
          </a:ln>
        </p:spPr>
      </p:pic>
      <p:sp>
        <p:nvSpPr>
          <p:cNvPr id="5" name="Rectangle 4">
            <a:extLst>
              <a:ext uri="{FF2B5EF4-FFF2-40B4-BE49-F238E27FC236}">
                <a16:creationId xmlns:a16="http://schemas.microsoft.com/office/drawing/2014/main" id="{B3ED07C2-73B0-8C1F-F2D8-86DB85E5B781}"/>
              </a:ext>
            </a:extLst>
          </p:cNvPr>
          <p:cNvSpPr/>
          <p:nvPr/>
        </p:nvSpPr>
        <p:spPr>
          <a:xfrm rot="16200000">
            <a:off x="10939941" y="5130967"/>
            <a:ext cx="1797287" cy="246221"/>
          </a:xfrm>
          <a:prstGeom prst="rect">
            <a:avLst/>
          </a:prstGeom>
        </p:spPr>
        <p:txBody>
          <a:bodyPr wrap="none" rtlCol="0">
            <a:spAutoFit/>
          </a:bodyPr>
          <a:lstStyle/>
          <a:p>
            <a:r>
              <a:rPr lang="en-US" sz="1000" dirty="0" err="1"/>
              <a:t>Izvor</a:t>
            </a:r>
            <a:r>
              <a:rPr lang="en-US" sz="1000" dirty="0"/>
              <a:t>: </a:t>
            </a:r>
            <a:r>
              <a:rPr lang="en-US" sz="1000" dirty="0" err="1"/>
              <a:t>Pikabai</a:t>
            </a:r>
            <a:r>
              <a:rPr lang="en-US" sz="1000" dirty="0"/>
              <a:t> </a:t>
            </a:r>
            <a:r>
              <a:rPr lang="en-US" sz="1000" dirty="0" err="1"/>
              <a:t>besplatna</a:t>
            </a:r>
            <a:r>
              <a:rPr lang="en-US" sz="1000" dirty="0"/>
              <a:t> </a:t>
            </a:r>
            <a:r>
              <a:rPr lang="en-US" sz="1000" dirty="0" err="1"/>
              <a:t>licenca</a:t>
            </a:r>
            <a:endParaRPr lang="en-US" sz="1000" dirty="0"/>
          </a:p>
        </p:txBody>
      </p:sp>
      <p:sp>
        <p:nvSpPr>
          <p:cNvPr id="7" name="TextBox 6">
            <a:extLst>
              <a:ext uri="{FF2B5EF4-FFF2-40B4-BE49-F238E27FC236}">
                <a16:creationId xmlns:a16="http://schemas.microsoft.com/office/drawing/2014/main" id="{E4C22D14-9DC0-A8EB-ED6B-F6A8EBD74624}"/>
              </a:ext>
            </a:extLst>
          </p:cNvPr>
          <p:cNvSpPr txBox="1"/>
          <p:nvPr/>
        </p:nvSpPr>
        <p:spPr>
          <a:xfrm>
            <a:off x="192505" y="710956"/>
            <a:ext cx="8868368" cy="355482"/>
          </a:xfrm>
          <a:prstGeom prst="rect">
            <a:avLst/>
          </a:prstGeom>
          <a:noFill/>
        </p:spPr>
        <p:txBody>
          <a:bodyPr wrap="square" rtlCol="0">
            <a:spAutoFit/>
          </a:bodyPr>
          <a:lstStyle/>
          <a:p>
            <a:pPr marL="74135">
              <a:lnSpc>
                <a:spcPct val="95000"/>
              </a:lnSpc>
              <a:spcAft>
                <a:spcPts val="964"/>
              </a:spcAft>
              <a:buClr>
                <a:srgbClr val="333333"/>
              </a:buClr>
              <a:buSzPct val="45000"/>
            </a:pPr>
            <a:r>
              <a:rPr lang="en-US" spc="-1" dirty="0" err="1">
                <a:solidFill>
                  <a:srgbClr val="333333"/>
                </a:solidFill>
                <a:ea typeface="DejaVu Sans"/>
              </a:rPr>
              <a:t>Sekundarni</a:t>
            </a:r>
            <a:r>
              <a:rPr lang="en-US" spc="-1" dirty="0">
                <a:solidFill>
                  <a:srgbClr val="333333"/>
                </a:solidFill>
                <a:ea typeface="DejaVu Sans"/>
              </a:rPr>
              <a:t> </a:t>
            </a:r>
            <a:r>
              <a:rPr lang="en-US" spc="-1" dirty="0" err="1">
                <a:solidFill>
                  <a:srgbClr val="333333"/>
                </a:solidFill>
                <a:ea typeface="DejaVu Sans"/>
              </a:rPr>
              <a:t>zagađivač</a:t>
            </a:r>
            <a:r>
              <a:rPr lang="en-US" spc="-1" dirty="0">
                <a:solidFill>
                  <a:srgbClr val="333333"/>
                </a:solidFill>
                <a:ea typeface="DejaVu Sans"/>
              </a:rPr>
              <a:t>; </a:t>
            </a:r>
            <a:r>
              <a:rPr lang="en-US" spc="-1" dirty="0" err="1">
                <a:solidFill>
                  <a:srgbClr val="333333"/>
                </a:solidFill>
                <a:ea typeface="DejaVu Sans"/>
              </a:rPr>
              <a:t>urbana</a:t>
            </a:r>
            <a:r>
              <a:rPr lang="en-US" spc="-1" dirty="0">
                <a:solidFill>
                  <a:srgbClr val="333333"/>
                </a:solidFill>
                <a:ea typeface="DejaVu Sans"/>
              </a:rPr>
              <a:t> </a:t>
            </a:r>
            <a:r>
              <a:rPr lang="en-US" spc="-1" dirty="0" err="1">
                <a:solidFill>
                  <a:srgbClr val="333333"/>
                </a:solidFill>
                <a:ea typeface="DejaVu Sans"/>
              </a:rPr>
              <a:t>područja</a:t>
            </a:r>
            <a:r>
              <a:rPr lang="en-US" spc="-1" dirty="0">
                <a:solidFill>
                  <a:srgbClr val="333333"/>
                </a:solidFill>
                <a:ea typeface="DejaVu Sans"/>
              </a:rPr>
              <a:t>, gust </a:t>
            </a:r>
            <a:r>
              <a:rPr lang="en-US" spc="-1" dirty="0" err="1">
                <a:solidFill>
                  <a:srgbClr val="333333"/>
                </a:solidFill>
                <a:ea typeface="DejaVu Sans"/>
              </a:rPr>
              <a:t>automobilski</a:t>
            </a:r>
            <a:r>
              <a:rPr lang="en-US" spc="-1" dirty="0">
                <a:solidFill>
                  <a:srgbClr val="333333"/>
                </a:solidFill>
                <a:ea typeface="DejaVu Sans"/>
              </a:rPr>
              <a:t> </a:t>
            </a:r>
            <a:r>
              <a:rPr lang="en-US" spc="-1" dirty="0" err="1">
                <a:solidFill>
                  <a:srgbClr val="333333"/>
                </a:solidFill>
                <a:ea typeface="DejaVu Sans"/>
              </a:rPr>
              <a:t>saobraćaj</a:t>
            </a:r>
            <a:r>
              <a:rPr lang="en-US" spc="-1" dirty="0">
                <a:solidFill>
                  <a:srgbClr val="333333"/>
                </a:solidFill>
                <a:ea typeface="DejaVu Sans"/>
              </a:rPr>
              <a:t>, </a:t>
            </a:r>
            <a:r>
              <a:rPr lang="en-US" spc="-1" dirty="0" err="1">
                <a:solidFill>
                  <a:srgbClr val="333333"/>
                </a:solidFill>
                <a:ea typeface="DejaVu Sans"/>
              </a:rPr>
              <a:t>sunčani</a:t>
            </a:r>
            <a:r>
              <a:rPr lang="en-US" spc="-1" dirty="0">
                <a:solidFill>
                  <a:srgbClr val="333333"/>
                </a:solidFill>
                <a:ea typeface="DejaVu Sans"/>
              </a:rPr>
              <a:t> </a:t>
            </a:r>
            <a:r>
              <a:rPr lang="en-US" spc="-1" dirty="0" err="1">
                <a:solidFill>
                  <a:srgbClr val="333333"/>
                </a:solidFill>
                <a:ea typeface="DejaVu Sans"/>
              </a:rPr>
              <a:t>dani</a:t>
            </a:r>
            <a:endParaRPr lang="en-US" spc="-1" dirty="0">
              <a:solidFill>
                <a:srgbClr val="333333"/>
              </a:solidFill>
              <a:ea typeface="DejaVu Sans"/>
            </a:endParaRPr>
          </a:p>
        </p:txBody>
      </p:sp>
      <p:sp>
        <p:nvSpPr>
          <p:cNvPr id="8" name="TextBox 7">
            <a:extLst>
              <a:ext uri="{FF2B5EF4-FFF2-40B4-BE49-F238E27FC236}">
                <a16:creationId xmlns:a16="http://schemas.microsoft.com/office/drawing/2014/main" id="{18A46187-669C-60A6-7F05-66802ECC6913}"/>
              </a:ext>
            </a:extLst>
          </p:cNvPr>
          <p:cNvSpPr txBox="1"/>
          <p:nvPr/>
        </p:nvSpPr>
        <p:spPr>
          <a:xfrm>
            <a:off x="6593306" y="1842358"/>
            <a:ext cx="309729" cy="369332"/>
          </a:xfrm>
          <a:prstGeom prst="rect">
            <a:avLst/>
          </a:prstGeom>
          <a:noFill/>
          <a:ln>
            <a:noFill/>
          </a:ln>
        </p:spPr>
        <p:txBody>
          <a:bodyPr wrap="square" rtlCol="0">
            <a:spAutoFit/>
          </a:bodyPr>
          <a:lstStyle/>
          <a:p>
            <a:pPr rtl="0"/>
            <a:r>
              <a:rPr lang="sr" b="1"/>
              <a:t>b</a:t>
            </a:r>
            <a:endParaRPr lang="x-none" b="1" dirty="0"/>
          </a:p>
        </p:txBody>
      </p:sp>
      <p:sp>
        <p:nvSpPr>
          <p:cNvPr id="9" name="CustomShape 10">
            <a:extLst>
              <a:ext uri="{FF2B5EF4-FFF2-40B4-BE49-F238E27FC236}">
                <a16:creationId xmlns:a16="http://schemas.microsoft.com/office/drawing/2014/main" id="{88A91E0A-1415-695B-8F23-FFDE9A0A9C33}"/>
              </a:ext>
            </a:extLst>
          </p:cNvPr>
          <p:cNvSpPr/>
          <p:nvPr/>
        </p:nvSpPr>
        <p:spPr>
          <a:xfrm>
            <a:off x="7381330" y="3503312"/>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10" name="CustomShape 11">
            <a:extLst>
              <a:ext uri="{FF2B5EF4-FFF2-40B4-BE49-F238E27FC236}">
                <a16:creationId xmlns:a16="http://schemas.microsoft.com/office/drawing/2014/main" id="{ABACE124-B9F2-5F9A-0D02-11D243EA98C9}"/>
              </a:ext>
            </a:extLst>
          </p:cNvPr>
          <p:cNvSpPr/>
          <p:nvPr/>
        </p:nvSpPr>
        <p:spPr>
          <a:xfrm>
            <a:off x="7381330" y="3193583"/>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13" name="Line 17">
            <a:extLst>
              <a:ext uri="{FF2B5EF4-FFF2-40B4-BE49-F238E27FC236}">
                <a16:creationId xmlns:a16="http://schemas.microsoft.com/office/drawing/2014/main" id="{4B157E2D-6332-8480-C194-569BFB769585}"/>
              </a:ext>
            </a:extLst>
          </p:cNvPr>
          <p:cNvSpPr/>
          <p:nvPr/>
        </p:nvSpPr>
        <p:spPr>
          <a:xfrm>
            <a:off x="8236199" y="3546471"/>
            <a:ext cx="309729" cy="976"/>
          </a:xfrm>
          <a:prstGeom prst="line">
            <a:avLst/>
          </a:prstGeom>
          <a:ln w="9360">
            <a:solidFill>
              <a:srgbClr val="000000"/>
            </a:solidFill>
            <a:round/>
            <a:tailEnd type="triangle" w="med" len="med"/>
          </a:ln>
        </p:spPr>
        <p:style>
          <a:lnRef idx="0">
            <a:scrgbClr r="0" g="0" b="0"/>
          </a:lnRef>
          <a:fillRef idx="0">
            <a:scrgbClr r="0" g="0" b="0"/>
          </a:fillRef>
          <a:effectRef idx="0">
            <a:scrgbClr r="0" g="0" b="0"/>
          </a:effectRef>
          <a:fontRef idx="minor"/>
        </p:style>
        <p:txBody>
          <a:bodyPr/>
          <a:lstStyle/>
          <a:p>
            <a:endParaRPr lang="hu-HU"/>
          </a:p>
        </p:txBody>
      </p:sp>
      <p:sp>
        <p:nvSpPr>
          <p:cNvPr id="14" name="CustomShape 18">
            <a:extLst>
              <a:ext uri="{FF2B5EF4-FFF2-40B4-BE49-F238E27FC236}">
                <a16:creationId xmlns:a16="http://schemas.microsoft.com/office/drawing/2014/main" id="{3A931A20-2BB4-6221-8F0A-E3E47F5CBC97}"/>
              </a:ext>
            </a:extLst>
          </p:cNvPr>
          <p:cNvSpPr/>
          <p:nvPr/>
        </p:nvSpPr>
        <p:spPr>
          <a:xfrm>
            <a:off x="9208267" y="3503312"/>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15" name="CustomShape 19">
            <a:extLst>
              <a:ext uri="{FF2B5EF4-FFF2-40B4-BE49-F238E27FC236}">
                <a16:creationId xmlns:a16="http://schemas.microsoft.com/office/drawing/2014/main" id="{E58478F2-FA7F-8397-0BD3-900BE87FEBF1}"/>
              </a:ext>
            </a:extLst>
          </p:cNvPr>
          <p:cNvSpPr/>
          <p:nvPr/>
        </p:nvSpPr>
        <p:spPr>
          <a:xfrm>
            <a:off x="9208267" y="3193583"/>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19" name="CustomShape 23">
            <a:extLst>
              <a:ext uri="{FF2B5EF4-FFF2-40B4-BE49-F238E27FC236}">
                <a16:creationId xmlns:a16="http://schemas.microsoft.com/office/drawing/2014/main" id="{0E9CEA69-9D42-225F-AC3B-2572591803BB}"/>
              </a:ext>
            </a:extLst>
          </p:cNvPr>
          <p:cNvSpPr/>
          <p:nvPr/>
        </p:nvSpPr>
        <p:spPr>
          <a:xfrm>
            <a:off x="8953412" y="3417222"/>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20" name="CustomShape 24">
            <a:extLst>
              <a:ext uri="{FF2B5EF4-FFF2-40B4-BE49-F238E27FC236}">
                <a16:creationId xmlns:a16="http://schemas.microsoft.com/office/drawing/2014/main" id="{6F4F4ED7-2323-4A97-59A0-E28E15ACD79E}"/>
              </a:ext>
            </a:extLst>
          </p:cNvPr>
          <p:cNvSpPr/>
          <p:nvPr/>
        </p:nvSpPr>
        <p:spPr>
          <a:xfrm>
            <a:off x="8953412" y="4749372"/>
            <a:ext cx="905402" cy="719017"/>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rtlCol="0"/>
          <a:lstStyle/>
          <a:p>
            <a:pPr algn="ctr" rtl="0">
              <a:lnSpc>
                <a:spcPct val="100000"/>
              </a:lnSpc>
            </a:pPr>
            <a:r>
              <a:rPr lang="sr" spc="-1" dirty="0">
                <a:solidFill>
                  <a:srgbClr val="000000"/>
                </a:solidFill>
                <a:ea typeface="DejaVu Sans"/>
              </a:rPr>
              <a:t>O</a:t>
            </a:r>
            <a:r>
              <a:rPr lang="sr" spc="-1" baseline="-33000" dirty="0">
                <a:solidFill>
                  <a:srgbClr val="000000"/>
                </a:solidFill>
                <a:ea typeface="DejaVu Sans"/>
              </a:rPr>
              <a:t>3</a:t>
            </a:r>
            <a:r>
              <a:rPr dirty="0"/>
              <a:t/>
            </a:r>
            <a:br>
              <a:rPr dirty="0"/>
            </a:br>
            <a:r>
              <a:rPr lang="sr" spc="-1" dirty="0" smtClean="0">
                <a:solidFill>
                  <a:srgbClr val="000000"/>
                </a:solidFill>
                <a:ea typeface="DejaVu Sans"/>
              </a:rPr>
              <a:t>Ozon</a:t>
            </a:r>
            <a:endParaRPr lang="en-US" spc="-1" dirty="0"/>
          </a:p>
        </p:txBody>
      </p:sp>
      <p:sp>
        <p:nvSpPr>
          <p:cNvPr id="21" name="CustomShape 28">
            <a:extLst>
              <a:ext uri="{FF2B5EF4-FFF2-40B4-BE49-F238E27FC236}">
                <a16:creationId xmlns:a16="http://schemas.microsoft.com/office/drawing/2014/main" id="{862EC449-4BDA-1974-0BA4-71A98AE698D1}"/>
              </a:ext>
            </a:extLst>
          </p:cNvPr>
          <p:cNvSpPr/>
          <p:nvPr/>
        </p:nvSpPr>
        <p:spPr>
          <a:xfrm>
            <a:off x="6593306" y="4583483"/>
            <a:ext cx="1484990" cy="440693"/>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rtlCol="0"/>
          <a:lstStyle/>
          <a:p>
            <a:pPr algn="ctr" rtl="0">
              <a:lnSpc>
                <a:spcPct val="100000"/>
              </a:lnSpc>
            </a:pPr>
            <a:r>
              <a:rPr lang="sr" spc="-1" dirty="0">
                <a:solidFill>
                  <a:srgbClr val="000000"/>
                </a:solidFill>
                <a:ea typeface="DejaVu Sans"/>
              </a:rPr>
              <a:t>O</a:t>
            </a:r>
            <a:r>
              <a:rPr lang="sr" spc="-1" baseline="-33000" dirty="0">
                <a:solidFill>
                  <a:srgbClr val="000000"/>
                </a:solidFill>
                <a:ea typeface="DejaVu Sans"/>
              </a:rPr>
              <a:t>2</a:t>
            </a:r>
            <a:r>
              <a:rPr dirty="0"/>
              <a:t/>
            </a:r>
            <a:br>
              <a:rPr dirty="0"/>
            </a:br>
            <a:r>
              <a:rPr lang="sr" spc="-1" dirty="0" smtClean="0">
                <a:solidFill>
                  <a:srgbClr val="000000"/>
                </a:solidFill>
                <a:ea typeface="DejaVu Sans"/>
              </a:rPr>
              <a:t>Molekularni kiseonik</a:t>
            </a:r>
            <a:endParaRPr lang="en-US" spc="-1" dirty="0"/>
          </a:p>
        </p:txBody>
      </p:sp>
      <p:cxnSp>
        <p:nvCxnSpPr>
          <p:cNvPr id="22" name="Straight Connector 21">
            <a:extLst>
              <a:ext uri="{FF2B5EF4-FFF2-40B4-BE49-F238E27FC236}">
                <a16:creationId xmlns:a16="http://schemas.microsoft.com/office/drawing/2014/main" id="{6687115A-D8CA-FC95-CF04-2C28ADA9F0B1}"/>
              </a:ext>
            </a:extLst>
          </p:cNvPr>
          <p:cNvCxnSpPr>
            <a:cxnSpLocks/>
          </p:cNvCxnSpPr>
          <p:nvPr/>
        </p:nvCxnSpPr>
        <p:spPr>
          <a:xfrm>
            <a:off x="7096232" y="2000478"/>
            <a:ext cx="2382579" cy="0"/>
          </a:xfrm>
          <a:prstGeom prst="line">
            <a:avLst/>
          </a:prstGeom>
          <a:ln cap="sq">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4" name="CustomShape 3">
            <a:extLst>
              <a:ext uri="{FF2B5EF4-FFF2-40B4-BE49-F238E27FC236}">
                <a16:creationId xmlns:a16="http://schemas.microsoft.com/office/drawing/2014/main" id="{64386435-1B3D-7C6A-7CCC-5FB5EB59B085}"/>
              </a:ext>
            </a:extLst>
          </p:cNvPr>
          <p:cNvSpPr/>
          <p:nvPr/>
        </p:nvSpPr>
        <p:spPr>
          <a:xfrm>
            <a:off x="1150134" y="3045092"/>
            <a:ext cx="432157" cy="232174"/>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rtlCol="0"/>
          <a:lstStyle/>
          <a:p>
            <a:pPr rtl="0">
              <a:lnSpc>
                <a:spcPct val="100000"/>
              </a:lnSpc>
            </a:pPr>
            <a:r>
              <a:rPr lang="sr-Cyrl-RS" sz="1219" spc="-1" dirty="0" smtClean="0">
                <a:solidFill>
                  <a:srgbClr val="000000"/>
                </a:solidFill>
                <a:latin typeface="Times New Roman"/>
              </a:rPr>
              <a:t>УВ</a:t>
            </a:r>
            <a:endParaRPr lang="en-US" sz="1219" spc="-1" dirty="0">
              <a:latin typeface="Arial"/>
            </a:endParaRPr>
          </a:p>
        </p:txBody>
      </p:sp>
      <p:sp>
        <p:nvSpPr>
          <p:cNvPr id="25" name="CustomShape 4">
            <a:extLst>
              <a:ext uri="{FF2B5EF4-FFF2-40B4-BE49-F238E27FC236}">
                <a16:creationId xmlns:a16="http://schemas.microsoft.com/office/drawing/2014/main" id="{73729F6C-0B07-80D7-BA5E-79D2D235171B}"/>
              </a:ext>
            </a:extLst>
          </p:cNvPr>
          <p:cNvSpPr/>
          <p:nvPr/>
        </p:nvSpPr>
        <p:spPr>
          <a:xfrm>
            <a:off x="2319299" y="3394572"/>
            <a:ext cx="370699"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26" name="CustomShape 5">
            <a:extLst>
              <a:ext uri="{FF2B5EF4-FFF2-40B4-BE49-F238E27FC236}">
                <a16:creationId xmlns:a16="http://schemas.microsoft.com/office/drawing/2014/main" id="{04F35BC6-E51F-CBD5-098E-76F1F41120F1}"/>
              </a:ext>
            </a:extLst>
          </p:cNvPr>
          <p:cNvSpPr/>
          <p:nvPr/>
        </p:nvSpPr>
        <p:spPr>
          <a:xfrm>
            <a:off x="2140778" y="3208492"/>
            <a:ext cx="370699" cy="370943"/>
          </a:xfrm>
          <a:prstGeom prst="ellipse">
            <a:avLst/>
          </a:prstGeom>
          <a:solidFill>
            <a:srgbClr val="FF99CC"/>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27" name="CustomShape 6">
            <a:extLst>
              <a:ext uri="{FF2B5EF4-FFF2-40B4-BE49-F238E27FC236}">
                <a16:creationId xmlns:a16="http://schemas.microsoft.com/office/drawing/2014/main" id="{77512ABE-1B53-6E2C-8B84-DA856A2C7265}"/>
              </a:ext>
            </a:extLst>
          </p:cNvPr>
          <p:cNvSpPr/>
          <p:nvPr/>
        </p:nvSpPr>
        <p:spPr>
          <a:xfrm>
            <a:off x="1947137" y="3332139"/>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29" name="Line 8">
            <a:extLst>
              <a:ext uri="{FF2B5EF4-FFF2-40B4-BE49-F238E27FC236}">
                <a16:creationId xmlns:a16="http://schemas.microsoft.com/office/drawing/2014/main" id="{5EC37B1F-5D5F-3F62-AD68-BF9189F14B82}"/>
              </a:ext>
            </a:extLst>
          </p:cNvPr>
          <p:cNvSpPr/>
          <p:nvPr/>
        </p:nvSpPr>
        <p:spPr>
          <a:xfrm>
            <a:off x="2876322" y="3455787"/>
            <a:ext cx="309729" cy="1219"/>
          </a:xfrm>
          <a:prstGeom prst="line">
            <a:avLst/>
          </a:prstGeom>
          <a:ln w="9360">
            <a:solidFill>
              <a:srgbClr val="000000"/>
            </a:solidFill>
            <a:round/>
            <a:tailEnd type="triangle" w="med" len="med"/>
          </a:ln>
        </p:spPr>
        <p:style>
          <a:lnRef idx="0">
            <a:scrgbClr r="0" g="0" b="0"/>
          </a:lnRef>
          <a:fillRef idx="0">
            <a:scrgbClr r="0" g="0" b="0"/>
          </a:fillRef>
          <a:effectRef idx="0">
            <a:scrgbClr r="0" g="0" b="0"/>
          </a:effectRef>
          <a:fontRef idx="minor"/>
        </p:style>
        <p:txBody>
          <a:bodyPr/>
          <a:lstStyle/>
          <a:p>
            <a:endParaRPr lang="hu-HU"/>
          </a:p>
        </p:txBody>
      </p:sp>
      <p:sp>
        <p:nvSpPr>
          <p:cNvPr id="30" name="CustomShape 9">
            <a:extLst>
              <a:ext uri="{FF2B5EF4-FFF2-40B4-BE49-F238E27FC236}">
                <a16:creationId xmlns:a16="http://schemas.microsoft.com/office/drawing/2014/main" id="{771A107C-212E-5A65-0B84-C3DA5A8D57F1}"/>
              </a:ext>
            </a:extLst>
          </p:cNvPr>
          <p:cNvSpPr/>
          <p:nvPr/>
        </p:nvSpPr>
        <p:spPr>
          <a:xfrm>
            <a:off x="4301317" y="3208492"/>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31" name="CustomShape 10">
            <a:extLst>
              <a:ext uri="{FF2B5EF4-FFF2-40B4-BE49-F238E27FC236}">
                <a16:creationId xmlns:a16="http://schemas.microsoft.com/office/drawing/2014/main" id="{66A0D644-C148-4505-290F-39370ABBB907}"/>
              </a:ext>
            </a:extLst>
          </p:cNvPr>
          <p:cNvSpPr/>
          <p:nvPr/>
        </p:nvSpPr>
        <p:spPr>
          <a:xfrm>
            <a:off x="3504315" y="3146058"/>
            <a:ext cx="370943" cy="370943"/>
          </a:xfrm>
          <a:prstGeom prst="ellipse">
            <a:avLst/>
          </a:prstGeom>
          <a:solidFill>
            <a:srgbClr val="FF99CC"/>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32" name="CustomShape 11">
            <a:extLst>
              <a:ext uri="{FF2B5EF4-FFF2-40B4-BE49-F238E27FC236}">
                <a16:creationId xmlns:a16="http://schemas.microsoft.com/office/drawing/2014/main" id="{36EAF005-BE44-3ABC-C796-B14533F39938}"/>
              </a:ext>
            </a:extLst>
          </p:cNvPr>
          <p:cNvSpPr/>
          <p:nvPr/>
        </p:nvSpPr>
        <p:spPr>
          <a:xfrm>
            <a:off x="3310674" y="3270925"/>
            <a:ext cx="370943" cy="370699"/>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33" name="CustomShape 12">
            <a:extLst>
              <a:ext uri="{FF2B5EF4-FFF2-40B4-BE49-F238E27FC236}">
                <a16:creationId xmlns:a16="http://schemas.microsoft.com/office/drawing/2014/main" id="{ABA1776D-30E9-2D3D-24FB-EDEC5C3EB6D9}"/>
              </a:ext>
            </a:extLst>
          </p:cNvPr>
          <p:cNvSpPr/>
          <p:nvPr/>
        </p:nvSpPr>
        <p:spPr>
          <a:xfrm>
            <a:off x="3991589" y="3332139"/>
            <a:ext cx="184862" cy="232174"/>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rtlCol="0"/>
          <a:lstStyle/>
          <a:p>
            <a:pPr rtl="0">
              <a:lnSpc>
                <a:spcPct val="100000"/>
              </a:lnSpc>
            </a:pPr>
            <a:r>
              <a:rPr lang="sr" sz="1219" spc="-1">
                <a:solidFill>
                  <a:srgbClr val="000000"/>
                </a:solidFill>
                <a:latin typeface="Times New Roman"/>
                <a:ea typeface="DejaVu Sans"/>
              </a:rPr>
              <a:t>+</a:t>
            </a:r>
            <a:endParaRPr lang="en-US" sz="1219" spc="-1" dirty="0">
              <a:latin typeface="Arial"/>
            </a:endParaRPr>
          </a:p>
        </p:txBody>
      </p:sp>
      <p:sp>
        <p:nvSpPr>
          <p:cNvPr id="36" name="Line 26">
            <a:extLst>
              <a:ext uri="{FF2B5EF4-FFF2-40B4-BE49-F238E27FC236}">
                <a16:creationId xmlns:a16="http://schemas.microsoft.com/office/drawing/2014/main" id="{53720337-43FF-E37F-6DB8-A65F6BCA4C83}"/>
              </a:ext>
            </a:extLst>
          </p:cNvPr>
          <p:cNvSpPr/>
          <p:nvPr/>
        </p:nvSpPr>
        <p:spPr>
          <a:xfrm>
            <a:off x="1212568" y="2763165"/>
            <a:ext cx="855046" cy="509711"/>
          </a:xfrm>
          <a:prstGeom prst="line">
            <a:avLst/>
          </a:prstGeom>
          <a:ln w="36720" cap="rnd">
            <a:solidFill>
              <a:srgbClr val="FF00FF"/>
            </a:solidFill>
            <a:custDash>
              <a:ds d="100000" sp="100000"/>
            </a:custDash>
            <a:round/>
            <a:tailEnd type="triangle" w="med" len="med"/>
          </a:ln>
        </p:spPr>
        <p:style>
          <a:lnRef idx="0">
            <a:scrgbClr r="0" g="0" b="0"/>
          </a:lnRef>
          <a:fillRef idx="0">
            <a:scrgbClr r="0" g="0" b="0"/>
          </a:fillRef>
          <a:effectRef idx="0">
            <a:scrgbClr r="0" g="0" b="0"/>
          </a:effectRef>
          <a:fontRef idx="minor"/>
        </p:style>
        <p:txBody>
          <a:bodyPr/>
          <a:lstStyle/>
          <a:p>
            <a:endParaRPr lang="hu-HU"/>
          </a:p>
        </p:txBody>
      </p:sp>
      <p:sp>
        <p:nvSpPr>
          <p:cNvPr id="37" name="Line 27">
            <a:extLst>
              <a:ext uri="{FF2B5EF4-FFF2-40B4-BE49-F238E27FC236}">
                <a16:creationId xmlns:a16="http://schemas.microsoft.com/office/drawing/2014/main" id="{71F52368-BC26-D417-B790-13D855AF47FB}"/>
              </a:ext>
            </a:extLst>
          </p:cNvPr>
          <p:cNvSpPr/>
          <p:nvPr/>
        </p:nvSpPr>
        <p:spPr>
          <a:xfrm>
            <a:off x="1327680" y="2723413"/>
            <a:ext cx="855046" cy="509711"/>
          </a:xfrm>
          <a:prstGeom prst="line">
            <a:avLst/>
          </a:prstGeom>
          <a:ln w="36720" cap="rnd">
            <a:solidFill>
              <a:srgbClr val="FF00FF"/>
            </a:solidFill>
            <a:custDash>
              <a:ds d="100000" sp="100000"/>
            </a:custDash>
            <a:round/>
            <a:tailEnd type="triangle" w="med" len="med"/>
          </a:ln>
        </p:spPr>
        <p:style>
          <a:lnRef idx="0">
            <a:scrgbClr r="0" g="0" b="0"/>
          </a:lnRef>
          <a:fillRef idx="0">
            <a:scrgbClr r="0" g="0" b="0"/>
          </a:fillRef>
          <a:effectRef idx="0">
            <a:scrgbClr r="0" g="0" b="0"/>
          </a:effectRef>
          <a:fontRef idx="minor"/>
        </p:style>
        <p:txBody>
          <a:bodyPr/>
          <a:lstStyle/>
          <a:p>
            <a:endParaRPr lang="hu-HU"/>
          </a:p>
        </p:txBody>
      </p:sp>
      <p:sp>
        <p:nvSpPr>
          <p:cNvPr id="38" name="Line 28">
            <a:extLst>
              <a:ext uri="{FF2B5EF4-FFF2-40B4-BE49-F238E27FC236}">
                <a16:creationId xmlns:a16="http://schemas.microsoft.com/office/drawing/2014/main" id="{CC184B12-9520-7AC8-368C-2650C2060084}"/>
              </a:ext>
            </a:extLst>
          </p:cNvPr>
          <p:cNvSpPr/>
          <p:nvPr/>
        </p:nvSpPr>
        <p:spPr>
          <a:xfrm>
            <a:off x="1113552" y="2818039"/>
            <a:ext cx="855046" cy="509711"/>
          </a:xfrm>
          <a:prstGeom prst="line">
            <a:avLst/>
          </a:prstGeom>
          <a:ln w="36720" cap="rnd">
            <a:solidFill>
              <a:srgbClr val="FF00FF"/>
            </a:solidFill>
            <a:custDash>
              <a:ds d="100000" sp="100000"/>
            </a:custDash>
            <a:round/>
            <a:tailEnd type="triangle" w="med" len="med"/>
          </a:ln>
        </p:spPr>
        <p:style>
          <a:lnRef idx="0">
            <a:scrgbClr r="0" g="0" b="0"/>
          </a:lnRef>
          <a:fillRef idx="0">
            <a:scrgbClr r="0" g="0" b="0"/>
          </a:fillRef>
          <a:effectRef idx="0">
            <a:scrgbClr r="0" g="0" b="0"/>
          </a:effectRef>
          <a:fontRef idx="minor"/>
        </p:style>
        <p:txBody>
          <a:bodyPr/>
          <a:lstStyle/>
          <a:p>
            <a:endParaRPr lang="hu-HU"/>
          </a:p>
        </p:txBody>
      </p:sp>
      <p:sp>
        <p:nvSpPr>
          <p:cNvPr id="39" name="TextBox 38">
            <a:extLst>
              <a:ext uri="{FF2B5EF4-FFF2-40B4-BE49-F238E27FC236}">
                <a16:creationId xmlns:a16="http://schemas.microsoft.com/office/drawing/2014/main" id="{61B71F6A-69D3-9267-9AF1-26FD005E73D9}"/>
              </a:ext>
            </a:extLst>
          </p:cNvPr>
          <p:cNvSpPr txBox="1"/>
          <p:nvPr/>
        </p:nvSpPr>
        <p:spPr>
          <a:xfrm>
            <a:off x="1772452" y="1834400"/>
            <a:ext cx="309729" cy="369332"/>
          </a:xfrm>
          <a:prstGeom prst="rect">
            <a:avLst/>
          </a:prstGeom>
          <a:noFill/>
          <a:ln>
            <a:noFill/>
          </a:ln>
        </p:spPr>
        <p:txBody>
          <a:bodyPr wrap="square" rtlCol="0">
            <a:spAutoFit/>
          </a:bodyPr>
          <a:lstStyle/>
          <a:p>
            <a:pPr rtl="0"/>
            <a:r>
              <a:rPr lang="sr" b="1"/>
              <a:t>a</a:t>
            </a:r>
            <a:endParaRPr lang="x-none" b="1" dirty="0"/>
          </a:p>
        </p:txBody>
      </p:sp>
      <p:cxnSp>
        <p:nvCxnSpPr>
          <p:cNvPr id="40" name="Straight Connector 39">
            <a:extLst>
              <a:ext uri="{FF2B5EF4-FFF2-40B4-BE49-F238E27FC236}">
                <a16:creationId xmlns:a16="http://schemas.microsoft.com/office/drawing/2014/main" id="{6D1A8048-B76C-A25C-6C8D-31CF6C730865}"/>
              </a:ext>
            </a:extLst>
          </p:cNvPr>
          <p:cNvCxnSpPr>
            <a:cxnSpLocks/>
          </p:cNvCxnSpPr>
          <p:nvPr/>
        </p:nvCxnSpPr>
        <p:spPr>
          <a:xfrm>
            <a:off x="2275378" y="2027024"/>
            <a:ext cx="2382579" cy="0"/>
          </a:xfrm>
          <a:prstGeom prst="line">
            <a:avLst/>
          </a:prstGeom>
          <a:ln cap="sq">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1" name="CustomShape 9">
            <a:extLst>
              <a:ext uri="{FF2B5EF4-FFF2-40B4-BE49-F238E27FC236}">
                <a16:creationId xmlns:a16="http://schemas.microsoft.com/office/drawing/2014/main" id="{EF7F9E33-D1DA-92B2-6B7D-A04FFFF2A544}"/>
              </a:ext>
            </a:extLst>
          </p:cNvPr>
          <p:cNvSpPr/>
          <p:nvPr/>
        </p:nvSpPr>
        <p:spPr>
          <a:xfrm>
            <a:off x="6436127" y="3336499"/>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42" name="CustomShape 14">
            <a:extLst>
              <a:ext uri="{FF2B5EF4-FFF2-40B4-BE49-F238E27FC236}">
                <a16:creationId xmlns:a16="http://schemas.microsoft.com/office/drawing/2014/main" id="{D4A08005-7AC6-6B72-D33A-DF0AB8079D72}"/>
              </a:ext>
            </a:extLst>
          </p:cNvPr>
          <p:cNvSpPr/>
          <p:nvPr/>
        </p:nvSpPr>
        <p:spPr>
          <a:xfrm>
            <a:off x="4088423" y="4377034"/>
            <a:ext cx="1347307" cy="865721"/>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rtlCol="0"/>
          <a:lstStyle/>
          <a:p>
            <a:pPr algn="ctr" rtl="0">
              <a:lnSpc>
                <a:spcPct val="100000"/>
              </a:lnSpc>
            </a:pPr>
            <a:r>
              <a:rPr lang="sr" spc="-1" dirty="0">
                <a:solidFill>
                  <a:srgbClr val="000000"/>
                </a:solidFill>
                <a:ea typeface="DejaVu Sans"/>
              </a:rPr>
              <a:t>O</a:t>
            </a:r>
            <a:r>
              <a:rPr dirty="0"/>
              <a:t/>
            </a:r>
            <a:br>
              <a:rPr dirty="0"/>
            </a:br>
            <a:r>
              <a:rPr lang="sr" spc="-1" dirty="0" smtClean="0">
                <a:solidFill>
                  <a:srgbClr val="000000"/>
                </a:solidFill>
                <a:ea typeface="DejaVu Sans"/>
              </a:rPr>
              <a:t>Atomski kiseonik</a:t>
            </a:r>
            <a:endParaRPr lang="en-US" spc="-1" dirty="0"/>
          </a:p>
        </p:txBody>
      </p:sp>
      <p:sp>
        <p:nvSpPr>
          <p:cNvPr id="43" name="CustomShape 14">
            <a:extLst>
              <a:ext uri="{FF2B5EF4-FFF2-40B4-BE49-F238E27FC236}">
                <a16:creationId xmlns:a16="http://schemas.microsoft.com/office/drawing/2014/main" id="{CD3642CC-2B61-A037-B6DD-F70045AFC7D9}"/>
              </a:ext>
            </a:extLst>
          </p:cNvPr>
          <p:cNvSpPr/>
          <p:nvPr/>
        </p:nvSpPr>
        <p:spPr>
          <a:xfrm>
            <a:off x="2880458" y="4388357"/>
            <a:ext cx="1300128" cy="865721"/>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rtlCol="0"/>
          <a:lstStyle/>
          <a:p>
            <a:pPr algn="ctr" rtl="0">
              <a:lnSpc>
                <a:spcPct val="100000"/>
              </a:lnSpc>
            </a:pPr>
            <a:r>
              <a:rPr lang="sr" spc="-1" dirty="0">
                <a:solidFill>
                  <a:srgbClr val="000000"/>
                </a:solidFill>
                <a:ea typeface="DejaVu Sans"/>
              </a:rPr>
              <a:t>NO</a:t>
            </a:r>
            <a:r>
              <a:rPr dirty="0"/>
              <a:t/>
            </a:r>
            <a:br>
              <a:rPr dirty="0"/>
            </a:br>
            <a:r>
              <a:rPr lang="sr" spc="-1" dirty="0" smtClean="0">
                <a:solidFill>
                  <a:srgbClr val="000000"/>
                </a:solidFill>
                <a:ea typeface="DejaVu Sans"/>
              </a:rPr>
              <a:t>Azot monoksid</a:t>
            </a:r>
            <a:endParaRPr lang="en-US" spc="-1" dirty="0"/>
          </a:p>
        </p:txBody>
      </p:sp>
      <p:sp>
        <p:nvSpPr>
          <p:cNvPr id="44" name="CustomShape 14">
            <a:extLst>
              <a:ext uri="{FF2B5EF4-FFF2-40B4-BE49-F238E27FC236}">
                <a16:creationId xmlns:a16="http://schemas.microsoft.com/office/drawing/2014/main" id="{6755928B-B1F3-D47B-3579-588E19A7182A}"/>
              </a:ext>
            </a:extLst>
          </p:cNvPr>
          <p:cNvSpPr/>
          <p:nvPr/>
        </p:nvSpPr>
        <p:spPr>
          <a:xfrm>
            <a:off x="1625314" y="4465595"/>
            <a:ext cx="1300128" cy="865721"/>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rtlCol="0"/>
          <a:lstStyle/>
          <a:p>
            <a:pPr algn="ctr" rtl="0">
              <a:lnSpc>
                <a:spcPct val="100000"/>
              </a:lnSpc>
            </a:pPr>
            <a:r>
              <a:rPr lang="sr" spc="-1" dirty="0">
                <a:solidFill>
                  <a:srgbClr val="000000"/>
                </a:solidFill>
                <a:ea typeface="DejaVu Sans"/>
              </a:rPr>
              <a:t>NO</a:t>
            </a:r>
            <a:r>
              <a:rPr lang="sr" spc="-1" baseline="-25000" dirty="0">
                <a:solidFill>
                  <a:srgbClr val="000000"/>
                </a:solidFill>
                <a:ea typeface="DejaVu Sans"/>
              </a:rPr>
              <a:t>2</a:t>
            </a:r>
            <a:r>
              <a:rPr dirty="0"/>
              <a:t/>
            </a:r>
            <a:br>
              <a:rPr dirty="0"/>
            </a:br>
            <a:r>
              <a:rPr lang="sr" spc="-1" dirty="0" smtClean="0">
                <a:solidFill>
                  <a:srgbClr val="000000"/>
                </a:solidFill>
                <a:ea typeface="DejaVu Sans"/>
              </a:rPr>
              <a:t>Azot-dioksid</a:t>
            </a:r>
            <a:endParaRPr lang="en-US" spc="-1" dirty="0"/>
          </a:p>
        </p:txBody>
      </p:sp>
      <p:sp>
        <p:nvSpPr>
          <p:cNvPr id="45" name="CustomShape 12">
            <a:extLst>
              <a:ext uri="{FF2B5EF4-FFF2-40B4-BE49-F238E27FC236}">
                <a16:creationId xmlns:a16="http://schemas.microsoft.com/office/drawing/2014/main" id="{3A7A459E-6EE9-4005-A591-B84C59B5353F}"/>
              </a:ext>
            </a:extLst>
          </p:cNvPr>
          <p:cNvSpPr/>
          <p:nvPr/>
        </p:nvSpPr>
        <p:spPr>
          <a:xfrm>
            <a:off x="7023999" y="3413649"/>
            <a:ext cx="184862" cy="232174"/>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rtlCol="0"/>
          <a:lstStyle/>
          <a:p>
            <a:pPr rtl="0">
              <a:lnSpc>
                <a:spcPct val="100000"/>
              </a:lnSpc>
            </a:pPr>
            <a:r>
              <a:rPr lang="sr" sz="1219" spc="-1">
                <a:solidFill>
                  <a:srgbClr val="000000"/>
                </a:solidFill>
                <a:latin typeface="Times New Roman"/>
                <a:ea typeface="DejaVu Sans"/>
              </a:rPr>
              <a:t>+</a:t>
            </a:r>
            <a:endParaRPr lang="en-US" sz="1219" spc="-1" dirty="0">
              <a:latin typeface="Arial"/>
            </a:endParaRPr>
          </a:p>
        </p:txBody>
      </p:sp>
      <p:sp>
        <p:nvSpPr>
          <p:cNvPr id="3" name="TextBox 2">
            <a:extLst>
              <a:ext uri="{FF2B5EF4-FFF2-40B4-BE49-F238E27FC236}">
                <a16:creationId xmlns:a16="http://schemas.microsoft.com/office/drawing/2014/main" id="{AC8B334E-3DF0-8423-92FA-944F58FA34D8}"/>
              </a:ext>
            </a:extLst>
          </p:cNvPr>
          <p:cNvSpPr txBox="1"/>
          <p:nvPr/>
        </p:nvSpPr>
        <p:spPr>
          <a:xfrm>
            <a:off x="310219" y="6046268"/>
            <a:ext cx="11257667" cy="215444"/>
          </a:xfrm>
          <a:prstGeom prst="rect">
            <a:avLst/>
          </a:prstGeom>
          <a:noFill/>
        </p:spPr>
        <p:txBody>
          <a:bodyPr wrap="square" rtlCol="0">
            <a:spAutoFit/>
          </a:bodyPr>
          <a:lstStyle/>
          <a:p>
            <a:pPr rtl="0"/>
            <a:r>
              <a:rPr lang="sr" sz="800" b="0" i="0">
                <a:solidFill>
                  <a:srgbClr val="212121"/>
                </a:solidFill>
                <a:effectLst/>
                <a:latin typeface="BlinkMacSystemFont"/>
              </a:rPr>
              <a:t>DOI: 10.1016/j.atmosenv.2020.117559</a:t>
            </a:r>
            <a:endParaRPr lang="en-US" sz="800" dirty="0"/>
          </a:p>
        </p:txBody>
      </p:sp>
    </p:spTree>
    <p:extLst>
      <p:ext uri="{BB962C8B-B14F-4D97-AF65-F5344CB8AC3E}">
        <p14:creationId xmlns:p14="http://schemas.microsoft.com/office/powerpoint/2010/main" val="32822495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71C40-3347-42F8-89E2-38DA84D4F2F4}"/>
              </a:ext>
            </a:extLst>
          </p:cNvPr>
          <p:cNvSpPr>
            <a:spLocks noGrp="1"/>
          </p:cNvSpPr>
          <p:nvPr>
            <p:ph type="title"/>
          </p:nvPr>
        </p:nvSpPr>
        <p:spPr/>
        <p:txBody>
          <a:bodyPr rtlCol="0">
            <a:normAutofit/>
          </a:bodyPr>
          <a:lstStyle/>
          <a:p>
            <a:r>
              <a:rPr lang="en-US" dirty="0" err="1"/>
              <a:t>Stratosferski</a:t>
            </a:r>
            <a:r>
              <a:rPr lang="en-US" dirty="0"/>
              <a:t> </a:t>
            </a:r>
            <a:r>
              <a:rPr lang="en-US" dirty="0" err="1"/>
              <a:t>ozon</a:t>
            </a:r>
            <a:r>
              <a:rPr lang="en-US" dirty="0"/>
              <a:t> (15-35 km </a:t>
            </a:r>
            <a:r>
              <a:rPr lang="en-US" dirty="0" err="1"/>
              <a:t>nadmorske</a:t>
            </a:r>
            <a:r>
              <a:rPr lang="en-US" dirty="0"/>
              <a:t> </a:t>
            </a:r>
            <a:r>
              <a:rPr lang="en-US" dirty="0" err="1"/>
              <a:t>visine</a:t>
            </a:r>
            <a:r>
              <a:rPr lang="en-US" dirty="0"/>
              <a:t>) </a:t>
            </a:r>
            <a:endParaRPr lang="sr" dirty="0"/>
          </a:p>
        </p:txBody>
      </p:sp>
      <p:pic>
        <p:nvPicPr>
          <p:cNvPr id="4" name="Picture 3">
            <a:extLst>
              <a:ext uri="{FF2B5EF4-FFF2-40B4-BE49-F238E27FC236}">
                <a16:creationId xmlns:a16="http://schemas.microsoft.com/office/drawing/2014/main" id="{8B4EC1CE-EB28-4B9B-BC62-2B4F63533FE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34" t="43996" r="1437" b="770"/>
          <a:stretch/>
        </p:blipFill>
        <p:spPr>
          <a:xfrm>
            <a:off x="270588" y="1400174"/>
            <a:ext cx="11253755" cy="4491668"/>
          </a:xfrm>
          <a:prstGeom prst="rect">
            <a:avLst/>
          </a:prstGeom>
        </p:spPr>
      </p:pic>
      <p:sp>
        <p:nvSpPr>
          <p:cNvPr id="5" name="CustomShape 2">
            <a:extLst>
              <a:ext uri="{FF2B5EF4-FFF2-40B4-BE49-F238E27FC236}">
                <a16:creationId xmlns:a16="http://schemas.microsoft.com/office/drawing/2014/main" id="{6FA4C31E-4898-481C-94FD-8BA3010C5A76}"/>
              </a:ext>
            </a:extLst>
          </p:cNvPr>
          <p:cNvSpPr/>
          <p:nvPr/>
        </p:nvSpPr>
        <p:spPr>
          <a:xfrm>
            <a:off x="192505" y="916978"/>
            <a:ext cx="10724311" cy="543839"/>
          </a:xfrm>
          <a:prstGeom prst="rect">
            <a:avLst/>
          </a:prstGeom>
          <a:noFill/>
          <a:ln>
            <a:noFill/>
          </a:ln>
        </p:spPr>
        <p:style>
          <a:lnRef idx="0">
            <a:scrgbClr r="0" g="0" b="0"/>
          </a:lnRef>
          <a:fillRef idx="0">
            <a:scrgbClr r="0" g="0" b="0"/>
          </a:fillRef>
          <a:effectRef idx="0">
            <a:scrgbClr r="0" g="0" b="0"/>
          </a:effectRef>
          <a:fontRef idx="minor"/>
        </p:style>
        <p:txBody>
          <a:bodyPr lIns="0" tIns="12926" rIns="0" bIns="0" rtlCol="0">
            <a:normAutofit/>
          </a:bodyPr>
          <a:lstStyle/>
          <a:p>
            <a:pPr marL="74135">
              <a:lnSpc>
                <a:spcPct val="95000"/>
              </a:lnSpc>
              <a:spcAft>
                <a:spcPts val="964"/>
              </a:spcAft>
              <a:buClr>
                <a:srgbClr val="333333"/>
              </a:buClr>
              <a:buSzPct val="45000"/>
            </a:pPr>
            <a:r>
              <a:rPr lang="en-US" sz="2032" spc="-1" dirty="0" err="1">
                <a:solidFill>
                  <a:srgbClr val="333333"/>
                </a:solidFill>
                <a:ea typeface="DejaVu Sans"/>
              </a:rPr>
              <a:t>Zaštitna</a:t>
            </a:r>
            <a:r>
              <a:rPr lang="en-US" sz="2032" spc="-1" dirty="0">
                <a:solidFill>
                  <a:srgbClr val="333333"/>
                </a:solidFill>
                <a:ea typeface="DejaVu Sans"/>
              </a:rPr>
              <a:t> </a:t>
            </a:r>
            <a:r>
              <a:rPr lang="en-US" sz="2032" spc="-1" dirty="0" err="1">
                <a:solidFill>
                  <a:srgbClr val="333333"/>
                </a:solidFill>
                <a:ea typeface="DejaVu Sans"/>
              </a:rPr>
              <a:t>uloga</a:t>
            </a:r>
            <a:r>
              <a:rPr lang="en-US" sz="2032" spc="-1" dirty="0">
                <a:solidFill>
                  <a:srgbClr val="333333"/>
                </a:solidFill>
                <a:ea typeface="DejaVu Sans"/>
              </a:rPr>
              <a:t> - </a:t>
            </a:r>
            <a:r>
              <a:rPr lang="en-US" sz="2032" spc="-1" dirty="0" err="1">
                <a:solidFill>
                  <a:srgbClr val="333333"/>
                </a:solidFill>
                <a:ea typeface="DejaVu Sans"/>
              </a:rPr>
              <a:t>filtrira</a:t>
            </a:r>
            <a:r>
              <a:rPr lang="en-US" sz="2032" spc="-1" dirty="0">
                <a:solidFill>
                  <a:srgbClr val="333333"/>
                </a:solidFill>
                <a:ea typeface="DejaVu Sans"/>
              </a:rPr>
              <a:t> </a:t>
            </a:r>
            <a:r>
              <a:rPr lang="en-US" sz="2032" spc="-1" dirty="0" err="1">
                <a:solidFill>
                  <a:srgbClr val="333333"/>
                </a:solidFill>
                <a:ea typeface="DejaVu Sans"/>
              </a:rPr>
              <a:t>kosmičko</a:t>
            </a:r>
            <a:r>
              <a:rPr lang="en-US" sz="2032" spc="-1" dirty="0">
                <a:solidFill>
                  <a:srgbClr val="333333"/>
                </a:solidFill>
                <a:ea typeface="DejaVu Sans"/>
              </a:rPr>
              <a:t> UV </a:t>
            </a:r>
            <a:r>
              <a:rPr lang="en-US" sz="2032" spc="-1" dirty="0" err="1">
                <a:solidFill>
                  <a:srgbClr val="333333"/>
                </a:solidFill>
                <a:ea typeface="DejaVu Sans"/>
              </a:rPr>
              <a:t>zračenje</a:t>
            </a:r>
            <a:r>
              <a:rPr lang="en-US" sz="2032" spc="-1" dirty="0">
                <a:solidFill>
                  <a:srgbClr val="333333"/>
                </a:solidFill>
                <a:ea typeface="DejaVu Sans"/>
              </a:rPr>
              <a:t> (</a:t>
            </a:r>
            <a:r>
              <a:rPr lang="en-US" sz="2032" spc="-1" dirty="0" err="1">
                <a:solidFill>
                  <a:srgbClr val="333333"/>
                </a:solidFill>
                <a:ea typeface="DejaVu Sans"/>
              </a:rPr>
              <a:t>veći</a:t>
            </a:r>
            <a:r>
              <a:rPr lang="en-US" sz="2032" spc="-1" dirty="0">
                <a:solidFill>
                  <a:srgbClr val="333333"/>
                </a:solidFill>
                <a:ea typeface="DejaVu Sans"/>
              </a:rPr>
              <a:t> </a:t>
            </a:r>
            <a:r>
              <a:rPr lang="en-US" sz="2032" spc="-1" dirty="0" err="1">
                <a:solidFill>
                  <a:srgbClr val="333333"/>
                </a:solidFill>
                <a:ea typeface="DejaVu Sans"/>
              </a:rPr>
              <a:t>deo</a:t>
            </a:r>
            <a:r>
              <a:rPr lang="en-US" sz="2032" spc="-1" dirty="0">
                <a:solidFill>
                  <a:srgbClr val="333333"/>
                </a:solidFill>
                <a:ea typeface="DejaVu Sans"/>
              </a:rPr>
              <a:t> UVC </a:t>
            </a:r>
            <a:r>
              <a:rPr lang="en-US" sz="2032" spc="-1" dirty="0" err="1">
                <a:solidFill>
                  <a:srgbClr val="333333"/>
                </a:solidFill>
                <a:ea typeface="DejaVu Sans"/>
              </a:rPr>
              <a:t>i</a:t>
            </a:r>
            <a:r>
              <a:rPr lang="en-US" sz="2032" spc="-1" dirty="0">
                <a:solidFill>
                  <a:srgbClr val="333333"/>
                </a:solidFill>
                <a:ea typeface="DejaVu Sans"/>
              </a:rPr>
              <a:t> </a:t>
            </a:r>
            <a:r>
              <a:rPr lang="en-US" sz="2032" spc="-1" dirty="0" err="1">
                <a:solidFill>
                  <a:srgbClr val="333333"/>
                </a:solidFill>
                <a:ea typeface="DejaVu Sans"/>
              </a:rPr>
              <a:t>veliki</a:t>
            </a:r>
            <a:r>
              <a:rPr lang="en-US" sz="2032" spc="-1" dirty="0">
                <a:solidFill>
                  <a:srgbClr val="333333"/>
                </a:solidFill>
                <a:ea typeface="DejaVu Sans"/>
              </a:rPr>
              <a:t> </a:t>
            </a:r>
            <a:r>
              <a:rPr lang="en-US" sz="2032" spc="-1" dirty="0" err="1">
                <a:solidFill>
                  <a:srgbClr val="333333"/>
                </a:solidFill>
                <a:ea typeface="DejaVu Sans"/>
              </a:rPr>
              <a:t>deo</a:t>
            </a:r>
            <a:r>
              <a:rPr lang="en-US" sz="2032" spc="-1" dirty="0">
                <a:solidFill>
                  <a:srgbClr val="333333"/>
                </a:solidFill>
                <a:ea typeface="DejaVu Sans"/>
              </a:rPr>
              <a:t> UVB)</a:t>
            </a:r>
          </a:p>
        </p:txBody>
      </p:sp>
      <p:sp>
        <p:nvSpPr>
          <p:cNvPr id="6" name="CustomShape 3">
            <a:extLst>
              <a:ext uri="{FF2B5EF4-FFF2-40B4-BE49-F238E27FC236}">
                <a16:creationId xmlns:a16="http://schemas.microsoft.com/office/drawing/2014/main" id="{83310E3C-BE03-4498-A3CA-F874B7094A9A}"/>
              </a:ext>
            </a:extLst>
          </p:cNvPr>
          <p:cNvSpPr/>
          <p:nvPr/>
        </p:nvSpPr>
        <p:spPr>
          <a:xfrm>
            <a:off x="2954016" y="3386780"/>
            <a:ext cx="370943" cy="370699"/>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7" name="CustomShape 4">
            <a:extLst>
              <a:ext uri="{FF2B5EF4-FFF2-40B4-BE49-F238E27FC236}">
                <a16:creationId xmlns:a16="http://schemas.microsoft.com/office/drawing/2014/main" id="{6E9731F5-FD5D-40F0-A0C9-AA0AF31DC7A8}"/>
              </a:ext>
            </a:extLst>
          </p:cNvPr>
          <p:cNvSpPr/>
          <p:nvPr/>
        </p:nvSpPr>
        <p:spPr>
          <a:xfrm>
            <a:off x="2954016" y="3077052"/>
            <a:ext cx="370943" cy="370699"/>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9" name="CustomShape 6">
            <a:extLst>
              <a:ext uri="{FF2B5EF4-FFF2-40B4-BE49-F238E27FC236}">
                <a16:creationId xmlns:a16="http://schemas.microsoft.com/office/drawing/2014/main" id="{4A847B0A-8629-440F-9DB5-76A03EDEB0E7}"/>
              </a:ext>
            </a:extLst>
          </p:cNvPr>
          <p:cNvSpPr/>
          <p:nvPr/>
        </p:nvSpPr>
        <p:spPr>
          <a:xfrm>
            <a:off x="4659766" y="3638465"/>
            <a:ext cx="370943" cy="370699"/>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10" name="CustomShape 7">
            <a:extLst>
              <a:ext uri="{FF2B5EF4-FFF2-40B4-BE49-F238E27FC236}">
                <a16:creationId xmlns:a16="http://schemas.microsoft.com/office/drawing/2014/main" id="{A4211B81-41CC-4FAE-B8A3-C218C9C99AFD}"/>
              </a:ext>
            </a:extLst>
          </p:cNvPr>
          <p:cNvSpPr/>
          <p:nvPr/>
        </p:nvSpPr>
        <p:spPr>
          <a:xfrm>
            <a:off x="4659766" y="2763909"/>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11" name="CustomShape 8">
            <a:extLst>
              <a:ext uri="{FF2B5EF4-FFF2-40B4-BE49-F238E27FC236}">
                <a16:creationId xmlns:a16="http://schemas.microsoft.com/office/drawing/2014/main" id="{03A27F91-286E-47F0-B7AE-550AA3E73ACB}"/>
              </a:ext>
            </a:extLst>
          </p:cNvPr>
          <p:cNvSpPr/>
          <p:nvPr/>
        </p:nvSpPr>
        <p:spPr>
          <a:xfrm>
            <a:off x="2373816" y="4803514"/>
            <a:ext cx="1484990" cy="88694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rtlCol="0"/>
          <a:lstStyle/>
          <a:p>
            <a:pPr algn="ctr"/>
            <a:r>
              <a:rPr lang="sr" spc="-1" dirty="0">
                <a:solidFill>
                  <a:srgbClr val="000000"/>
                </a:solidFill>
                <a:ea typeface="DejaVu Sans"/>
              </a:rPr>
              <a:t>O</a:t>
            </a:r>
            <a:r>
              <a:rPr lang="sr" spc="-1" baseline="-33000" dirty="0">
                <a:solidFill>
                  <a:srgbClr val="000000"/>
                </a:solidFill>
                <a:ea typeface="DejaVu Sans"/>
              </a:rPr>
              <a:t>2</a:t>
            </a:r>
            <a:r>
              <a:rPr dirty="0"/>
              <a:t/>
            </a:r>
            <a:br>
              <a:rPr dirty="0"/>
            </a:br>
            <a:r>
              <a:rPr lang="hu-HU" dirty="0" err="1"/>
              <a:t>Molekularni</a:t>
            </a:r>
            <a:r>
              <a:rPr lang="hu-HU" dirty="0"/>
              <a:t> </a:t>
            </a:r>
            <a:r>
              <a:rPr lang="hu-HU" dirty="0" err="1"/>
              <a:t>kiseonik</a:t>
            </a:r>
            <a:endParaRPr lang="en-US" spc="-1" dirty="0"/>
          </a:p>
        </p:txBody>
      </p:sp>
      <p:sp>
        <p:nvSpPr>
          <p:cNvPr id="12" name="Line 9">
            <a:extLst>
              <a:ext uri="{FF2B5EF4-FFF2-40B4-BE49-F238E27FC236}">
                <a16:creationId xmlns:a16="http://schemas.microsoft.com/office/drawing/2014/main" id="{0C70C9B0-9E08-42F6-9C0D-013C3BA97216}"/>
              </a:ext>
            </a:extLst>
          </p:cNvPr>
          <p:cNvSpPr/>
          <p:nvPr/>
        </p:nvSpPr>
        <p:spPr>
          <a:xfrm>
            <a:off x="3854669" y="3448970"/>
            <a:ext cx="309729" cy="1219"/>
          </a:xfrm>
          <a:prstGeom prst="line">
            <a:avLst/>
          </a:prstGeom>
          <a:ln w="9360">
            <a:solidFill>
              <a:srgbClr val="000000"/>
            </a:solidFill>
            <a:round/>
            <a:tailEnd type="triangle" w="med" len="med"/>
          </a:ln>
        </p:spPr>
        <p:style>
          <a:lnRef idx="0">
            <a:scrgbClr r="0" g="0" b="0"/>
          </a:lnRef>
          <a:fillRef idx="0">
            <a:scrgbClr r="0" g="0" b="0"/>
          </a:fillRef>
          <a:effectRef idx="0">
            <a:scrgbClr r="0" g="0" b="0"/>
          </a:effectRef>
          <a:fontRef idx="minor"/>
        </p:style>
        <p:txBody>
          <a:bodyPr/>
          <a:lstStyle/>
          <a:p>
            <a:endParaRPr lang="hu-HU"/>
          </a:p>
        </p:txBody>
      </p:sp>
      <p:sp>
        <p:nvSpPr>
          <p:cNvPr id="17" name="CustomShape 14">
            <a:extLst>
              <a:ext uri="{FF2B5EF4-FFF2-40B4-BE49-F238E27FC236}">
                <a16:creationId xmlns:a16="http://schemas.microsoft.com/office/drawing/2014/main" id="{DBAB1094-8FE4-4C71-8564-15ECAC23BFA3}"/>
              </a:ext>
            </a:extLst>
          </p:cNvPr>
          <p:cNvSpPr/>
          <p:nvPr/>
        </p:nvSpPr>
        <p:spPr>
          <a:xfrm>
            <a:off x="4172195" y="4803514"/>
            <a:ext cx="1300128" cy="888159"/>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rtlCol="0"/>
          <a:lstStyle/>
          <a:p>
            <a:pPr algn="ctr"/>
            <a:r>
              <a:rPr lang="sr" spc="-1" dirty="0">
                <a:solidFill>
                  <a:srgbClr val="000000"/>
                </a:solidFill>
                <a:ea typeface="DejaVu Sans"/>
              </a:rPr>
              <a:t>O</a:t>
            </a:r>
            <a:r>
              <a:rPr dirty="0"/>
              <a:t/>
            </a:r>
            <a:br>
              <a:rPr dirty="0"/>
            </a:br>
            <a:r>
              <a:rPr lang="hu-HU" dirty="0" err="1" smtClean="0"/>
              <a:t>Atomski</a:t>
            </a:r>
            <a:r>
              <a:rPr lang="hu-HU" dirty="0" smtClean="0"/>
              <a:t> </a:t>
            </a:r>
            <a:r>
              <a:rPr lang="hu-HU" dirty="0" err="1"/>
              <a:t>kiseonik</a:t>
            </a:r>
            <a:endParaRPr lang="en-US" spc="-1" dirty="0"/>
          </a:p>
        </p:txBody>
      </p:sp>
      <p:sp>
        <p:nvSpPr>
          <p:cNvPr id="28" name="CustomShape 25">
            <a:extLst>
              <a:ext uri="{FF2B5EF4-FFF2-40B4-BE49-F238E27FC236}">
                <a16:creationId xmlns:a16="http://schemas.microsoft.com/office/drawing/2014/main" id="{EA5F7BCB-E629-41CC-88FE-B445B2C12FB7}"/>
              </a:ext>
            </a:extLst>
          </p:cNvPr>
          <p:cNvSpPr/>
          <p:nvPr/>
        </p:nvSpPr>
        <p:spPr>
          <a:xfrm>
            <a:off x="1113756" y="2983477"/>
            <a:ext cx="1158531" cy="689207"/>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rtlCol="0"/>
          <a:lstStyle/>
          <a:p>
            <a:pPr algn="ctr"/>
            <a:r>
              <a:rPr lang="sr" sz="2000" spc="-1" dirty="0" smtClean="0">
                <a:solidFill>
                  <a:srgbClr val="000000"/>
                </a:solidFill>
                <a:ea typeface="DejaVu Sans"/>
              </a:rPr>
              <a:t>UV zra</a:t>
            </a:r>
            <a:r>
              <a:rPr lang="hu-HU" sz="2000" dirty="0"/>
              <a:t>č</a:t>
            </a:r>
            <a:r>
              <a:rPr lang="sr" sz="2000" spc="-1" dirty="0" smtClean="0">
                <a:solidFill>
                  <a:srgbClr val="000000"/>
                </a:solidFill>
                <a:ea typeface="DejaVu Sans"/>
              </a:rPr>
              <a:t>enje</a:t>
            </a:r>
            <a:endParaRPr lang="en-US" sz="2000" spc="-1" dirty="0"/>
          </a:p>
        </p:txBody>
      </p:sp>
      <p:grpSp>
        <p:nvGrpSpPr>
          <p:cNvPr id="43" name="Group 42">
            <a:extLst>
              <a:ext uri="{FF2B5EF4-FFF2-40B4-BE49-F238E27FC236}">
                <a16:creationId xmlns:a16="http://schemas.microsoft.com/office/drawing/2014/main" id="{B5CF2677-30D1-46E9-960D-FC3AD448B46E}"/>
              </a:ext>
            </a:extLst>
          </p:cNvPr>
          <p:cNvGrpSpPr/>
          <p:nvPr/>
        </p:nvGrpSpPr>
        <p:grpSpPr>
          <a:xfrm>
            <a:off x="1182347" y="2078557"/>
            <a:ext cx="1888187" cy="1436702"/>
            <a:chOff x="1620287" y="1761781"/>
            <a:chExt cx="1190382" cy="1436702"/>
          </a:xfrm>
        </p:grpSpPr>
        <p:sp>
          <p:nvSpPr>
            <p:cNvPr id="8" name="Line 5">
              <a:extLst>
                <a:ext uri="{FF2B5EF4-FFF2-40B4-BE49-F238E27FC236}">
                  <a16:creationId xmlns:a16="http://schemas.microsoft.com/office/drawing/2014/main" id="{7598B724-4FC6-4725-9246-409B9AE10DF0}"/>
                </a:ext>
              </a:extLst>
            </p:cNvPr>
            <p:cNvSpPr/>
            <p:nvPr/>
          </p:nvSpPr>
          <p:spPr>
            <a:xfrm>
              <a:off x="1629798" y="1960544"/>
              <a:ext cx="1145508" cy="1062588"/>
            </a:xfrm>
            <a:prstGeom prst="line">
              <a:avLst/>
            </a:prstGeom>
            <a:ln w="36720" cap="rnd">
              <a:solidFill>
                <a:srgbClr val="FF00FF"/>
              </a:solidFill>
              <a:custDash>
                <a:ds d="100000" sp="100000"/>
              </a:custDash>
              <a:round/>
              <a:tailEnd type="triangle" w="med" len="med"/>
            </a:ln>
          </p:spPr>
          <p:style>
            <a:lnRef idx="0">
              <a:scrgbClr r="0" g="0" b="0"/>
            </a:lnRef>
            <a:fillRef idx="0">
              <a:scrgbClr r="0" g="0" b="0"/>
            </a:fillRef>
            <a:effectRef idx="0">
              <a:scrgbClr r="0" g="0" b="0"/>
            </a:effectRef>
            <a:fontRef idx="minor"/>
          </p:style>
          <p:txBody>
            <a:bodyPr/>
            <a:lstStyle/>
            <a:p>
              <a:endParaRPr lang="hu-HU"/>
            </a:p>
          </p:txBody>
        </p:sp>
        <p:sp>
          <p:nvSpPr>
            <p:cNvPr id="29" name="Line 26">
              <a:extLst>
                <a:ext uri="{FF2B5EF4-FFF2-40B4-BE49-F238E27FC236}">
                  <a16:creationId xmlns:a16="http://schemas.microsoft.com/office/drawing/2014/main" id="{C352EC4E-E001-46B5-9D80-D4BCD630E1D4}"/>
                </a:ext>
              </a:extLst>
            </p:cNvPr>
            <p:cNvSpPr/>
            <p:nvPr/>
          </p:nvSpPr>
          <p:spPr>
            <a:xfrm>
              <a:off x="1665405" y="1761781"/>
              <a:ext cx="1145264" cy="1062344"/>
            </a:xfrm>
            <a:prstGeom prst="line">
              <a:avLst/>
            </a:prstGeom>
            <a:ln w="36720" cap="rnd">
              <a:solidFill>
                <a:srgbClr val="FF00FF"/>
              </a:solidFill>
              <a:custDash>
                <a:ds d="100000" sp="100000"/>
              </a:custDash>
              <a:round/>
              <a:tailEnd type="triangle" w="med" len="med"/>
            </a:ln>
          </p:spPr>
          <p:style>
            <a:lnRef idx="0">
              <a:scrgbClr r="0" g="0" b="0"/>
            </a:lnRef>
            <a:fillRef idx="0">
              <a:scrgbClr r="0" g="0" b="0"/>
            </a:fillRef>
            <a:effectRef idx="0">
              <a:scrgbClr r="0" g="0" b="0"/>
            </a:effectRef>
            <a:fontRef idx="minor"/>
          </p:style>
          <p:txBody>
            <a:bodyPr/>
            <a:lstStyle/>
            <a:p>
              <a:endParaRPr lang="hu-HU"/>
            </a:p>
          </p:txBody>
        </p:sp>
        <p:sp>
          <p:nvSpPr>
            <p:cNvPr id="30" name="Line 27">
              <a:extLst>
                <a:ext uri="{FF2B5EF4-FFF2-40B4-BE49-F238E27FC236}">
                  <a16:creationId xmlns:a16="http://schemas.microsoft.com/office/drawing/2014/main" id="{E92BCCC6-D8E9-4840-96D2-9696B39C8900}"/>
                </a:ext>
              </a:extLst>
            </p:cNvPr>
            <p:cNvSpPr/>
            <p:nvPr/>
          </p:nvSpPr>
          <p:spPr>
            <a:xfrm>
              <a:off x="1620287" y="2134919"/>
              <a:ext cx="1145264" cy="1063564"/>
            </a:xfrm>
            <a:prstGeom prst="line">
              <a:avLst/>
            </a:prstGeom>
            <a:ln w="36720" cap="rnd">
              <a:solidFill>
                <a:srgbClr val="FF00FF"/>
              </a:solidFill>
              <a:custDash>
                <a:ds d="100000" sp="100000"/>
              </a:custDash>
              <a:round/>
              <a:tailEnd type="triangle" w="med" len="med"/>
            </a:ln>
          </p:spPr>
          <p:style>
            <a:lnRef idx="0">
              <a:scrgbClr r="0" g="0" b="0"/>
            </a:lnRef>
            <a:fillRef idx="0">
              <a:scrgbClr r="0" g="0" b="0"/>
            </a:fillRef>
            <a:effectRef idx="0">
              <a:scrgbClr r="0" g="0" b="0"/>
            </a:effectRef>
            <a:fontRef idx="minor"/>
          </p:style>
          <p:txBody>
            <a:bodyPr/>
            <a:lstStyle/>
            <a:p>
              <a:endParaRPr lang="hu-HU"/>
            </a:p>
          </p:txBody>
        </p:sp>
      </p:grpSp>
      <p:sp>
        <p:nvSpPr>
          <p:cNvPr id="32" name="Rectangle 31">
            <a:extLst>
              <a:ext uri="{FF2B5EF4-FFF2-40B4-BE49-F238E27FC236}">
                <a16:creationId xmlns:a16="http://schemas.microsoft.com/office/drawing/2014/main" id="{5F969B09-4B26-4F72-9D1F-1F3B192F8607}"/>
              </a:ext>
            </a:extLst>
          </p:cNvPr>
          <p:cNvSpPr/>
          <p:nvPr/>
        </p:nvSpPr>
        <p:spPr>
          <a:xfrm rot="16200000">
            <a:off x="10856537" y="4982660"/>
            <a:ext cx="1797287" cy="246221"/>
          </a:xfrm>
          <a:prstGeom prst="rect">
            <a:avLst/>
          </a:prstGeom>
        </p:spPr>
        <p:txBody>
          <a:bodyPr wrap="none" rtlCol="0">
            <a:spAutoFit/>
          </a:bodyPr>
          <a:lstStyle/>
          <a:p>
            <a:r>
              <a:rPr lang="en-US" sz="1000" dirty="0" err="1"/>
              <a:t>Izvor</a:t>
            </a:r>
            <a:r>
              <a:rPr lang="en-US" sz="1000" dirty="0"/>
              <a:t>: </a:t>
            </a:r>
            <a:r>
              <a:rPr lang="en-US" sz="1000" dirty="0" err="1"/>
              <a:t>Pikabai</a:t>
            </a:r>
            <a:r>
              <a:rPr lang="en-US" sz="1000" dirty="0"/>
              <a:t> </a:t>
            </a:r>
            <a:r>
              <a:rPr lang="en-US" sz="1000" dirty="0" err="1"/>
              <a:t>besplatna</a:t>
            </a:r>
            <a:r>
              <a:rPr lang="en-US" sz="1000" dirty="0"/>
              <a:t> </a:t>
            </a:r>
            <a:r>
              <a:rPr lang="en-US" sz="1000" dirty="0" err="1"/>
              <a:t>licenca</a:t>
            </a:r>
            <a:endParaRPr lang="en-US" sz="1000" dirty="0"/>
          </a:p>
        </p:txBody>
      </p:sp>
      <p:sp>
        <p:nvSpPr>
          <p:cNvPr id="33" name="TextBox 32">
            <a:extLst>
              <a:ext uri="{FF2B5EF4-FFF2-40B4-BE49-F238E27FC236}">
                <a16:creationId xmlns:a16="http://schemas.microsoft.com/office/drawing/2014/main" id="{6B03F43D-1B99-4F59-8860-DD28C8F8AB93}"/>
              </a:ext>
            </a:extLst>
          </p:cNvPr>
          <p:cNvSpPr txBox="1"/>
          <p:nvPr/>
        </p:nvSpPr>
        <p:spPr>
          <a:xfrm>
            <a:off x="2455822" y="1670487"/>
            <a:ext cx="309729" cy="316240"/>
          </a:xfrm>
          <a:prstGeom prst="rect">
            <a:avLst/>
          </a:prstGeom>
          <a:noFill/>
        </p:spPr>
        <p:txBody>
          <a:bodyPr wrap="square" rtlCol="0">
            <a:spAutoFit/>
          </a:bodyPr>
          <a:lstStyle/>
          <a:p>
            <a:pPr rtl="0"/>
            <a:r>
              <a:rPr lang="sr" b="1">
                <a:solidFill>
                  <a:schemeClr val="bg1"/>
                </a:solidFill>
              </a:rPr>
              <a:t>a</a:t>
            </a:r>
            <a:endParaRPr lang="x-none" b="1" dirty="0">
              <a:solidFill>
                <a:schemeClr val="bg1"/>
              </a:solidFill>
            </a:endParaRPr>
          </a:p>
        </p:txBody>
      </p:sp>
      <p:sp>
        <p:nvSpPr>
          <p:cNvPr id="34" name="TextBox 33">
            <a:extLst>
              <a:ext uri="{FF2B5EF4-FFF2-40B4-BE49-F238E27FC236}">
                <a16:creationId xmlns:a16="http://schemas.microsoft.com/office/drawing/2014/main" id="{8C085DBD-08A3-4EAF-B5D5-09E21AEAC84D}"/>
              </a:ext>
            </a:extLst>
          </p:cNvPr>
          <p:cNvSpPr txBox="1"/>
          <p:nvPr/>
        </p:nvSpPr>
        <p:spPr>
          <a:xfrm>
            <a:off x="6052508" y="1670487"/>
            <a:ext cx="309729" cy="316240"/>
          </a:xfrm>
          <a:prstGeom prst="rect">
            <a:avLst/>
          </a:prstGeom>
          <a:noFill/>
        </p:spPr>
        <p:txBody>
          <a:bodyPr wrap="square" rtlCol="0">
            <a:spAutoFit/>
          </a:bodyPr>
          <a:lstStyle/>
          <a:p>
            <a:pPr rtl="0"/>
            <a:r>
              <a:rPr lang="sr" b="1">
                <a:solidFill>
                  <a:schemeClr val="bg1"/>
                </a:solidFill>
              </a:rPr>
              <a:t>b</a:t>
            </a:r>
            <a:endParaRPr lang="x-none" b="1" dirty="0">
              <a:solidFill>
                <a:schemeClr val="bg1"/>
              </a:solidFill>
            </a:endParaRPr>
          </a:p>
        </p:txBody>
      </p:sp>
      <p:cxnSp>
        <p:nvCxnSpPr>
          <p:cNvPr id="35" name="Straight Connector 34">
            <a:extLst>
              <a:ext uri="{FF2B5EF4-FFF2-40B4-BE49-F238E27FC236}">
                <a16:creationId xmlns:a16="http://schemas.microsoft.com/office/drawing/2014/main" id="{FD91BFE1-7365-4B94-B861-CFDBAD1D31E0}"/>
              </a:ext>
            </a:extLst>
          </p:cNvPr>
          <p:cNvCxnSpPr>
            <a:cxnSpLocks/>
          </p:cNvCxnSpPr>
          <p:nvPr/>
        </p:nvCxnSpPr>
        <p:spPr>
          <a:xfrm>
            <a:off x="2957549" y="1828607"/>
            <a:ext cx="2073160" cy="0"/>
          </a:xfrm>
          <a:prstGeom prst="line">
            <a:avLst/>
          </a:prstGeom>
          <a:ln cap="sq">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3" name="CustomShape 10">
            <a:extLst>
              <a:ext uri="{FF2B5EF4-FFF2-40B4-BE49-F238E27FC236}">
                <a16:creationId xmlns:a16="http://schemas.microsoft.com/office/drawing/2014/main" id="{F7CB63A9-A3CA-41E8-9360-5F910C787363}"/>
              </a:ext>
            </a:extLst>
          </p:cNvPr>
          <p:cNvSpPr/>
          <p:nvPr/>
        </p:nvSpPr>
        <p:spPr>
          <a:xfrm>
            <a:off x="6553446" y="2946309"/>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14" name="CustomShape 11">
            <a:extLst>
              <a:ext uri="{FF2B5EF4-FFF2-40B4-BE49-F238E27FC236}">
                <a16:creationId xmlns:a16="http://schemas.microsoft.com/office/drawing/2014/main" id="{5B42E33F-80C5-4B8F-87F3-74BE52091314}"/>
              </a:ext>
            </a:extLst>
          </p:cNvPr>
          <p:cNvSpPr/>
          <p:nvPr/>
        </p:nvSpPr>
        <p:spPr>
          <a:xfrm>
            <a:off x="6553446" y="2636580"/>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15" name="CustomShape 12">
            <a:extLst>
              <a:ext uri="{FF2B5EF4-FFF2-40B4-BE49-F238E27FC236}">
                <a16:creationId xmlns:a16="http://schemas.microsoft.com/office/drawing/2014/main" id="{F0E102D7-D283-45FB-BDF1-D06A410D5988}"/>
              </a:ext>
            </a:extLst>
          </p:cNvPr>
          <p:cNvSpPr/>
          <p:nvPr/>
        </p:nvSpPr>
        <p:spPr>
          <a:xfrm>
            <a:off x="6553446" y="3945244"/>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16" name="CustomShape 13">
            <a:extLst>
              <a:ext uri="{FF2B5EF4-FFF2-40B4-BE49-F238E27FC236}">
                <a16:creationId xmlns:a16="http://schemas.microsoft.com/office/drawing/2014/main" id="{742C0A60-6426-4671-A725-560259B7793A}"/>
              </a:ext>
            </a:extLst>
          </p:cNvPr>
          <p:cNvSpPr/>
          <p:nvPr/>
        </p:nvSpPr>
        <p:spPr>
          <a:xfrm>
            <a:off x="6553446" y="3635516"/>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18" name="CustomShape 15">
            <a:extLst>
              <a:ext uri="{FF2B5EF4-FFF2-40B4-BE49-F238E27FC236}">
                <a16:creationId xmlns:a16="http://schemas.microsoft.com/office/drawing/2014/main" id="{8C1E8EF7-44FE-431B-A5CF-3D33D8761341}"/>
              </a:ext>
            </a:extLst>
          </p:cNvPr>
          <p:cNvSpPr/>
          <p:nvPr/>
        </p:nvSpPr>
        <p:spPr>
          <a:xfrm>
            <a:off x="5712438" y="2643440"/>
            <a:ext cx="184862" cy="232174"/>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rtlCol="0"/>
          <a:lstStyle/>
          <a:p>
            <a:pPr rtl="0">
              <a:lnSpc>
                <a:spcPct val="100000"/>
              </a:lnSpc>
            </a:pPr>
            <a:r>
              <a:rPr lang="sr" sz="2000" spc="-1">
                <a:solidFill>
                  <a:srgbClr val="000000"/>
                </a:solidFill>
                <a:ea typeface="DejaVu Sans"/>
              </a:rPr>
              <a:t>+</a:t>
            </a:r>
            <a:endParaRPr lang="en-US" sz="2000" spc="-1" dirty="0"/>
          </a:p>
        </p:txBody>
      </p:sp>
      <p:sp>
        <p:nvSpPr>
          <p:cNvPr id="19" name="CustomShape 16">
            <a:extLst>
              <a:ext uri="{FF2B5EF4-FFF2-40B4-BE49-F238E27FC236}">
                <a16:creationId xmlns:a16="http://schemas.microsoft.com/office/drawing/2014/main" id="{49D26725-FB84-4858-8881-0E0E3A796D86}"/>
              </a:ext>
            </a:extLst>
          </p:cNvPr>
          <p:cNvSpPr/>
          <p:nvPr/>
        </p:nvSpPr>
        <p:spPr>
          <a:xfrm>
            <a:off x="5751376" y="3537361"/>
            <a:ext cx="176001" cy="370698"/>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rtlCol="0"/>
          <a:lstStyle/>
          <a:p>
            <a:pPr rtl="0">
              <a:lnSpc>
                <a:spcPct val="100000"/>
              </a:lnSpc>
            </a:pPr>
            <a:r>
              <a:rPr lang="sr" sz="2000" spc="-1">
                <a:solidFill>
                  <a:srgbClr val="000000"/>
                </a:solidFill>
                <a:ea typeface="DejaVu Sans"/>
              </a:rPr>
              <a:t>+</a:t>
            </a:r>
            <a:endParaRPr lang="en-US" sz="2000" spc="-1"/>
          </a:p>
        </p:txBody>
      </p:sp>
      <p:sp>
        <p:nvSpPr>
          <p:cNvPr id="20" name="Line 17">
            <a:extLst>
              <a:ext uri="{FF2B5EF4-FFF2-40B4-BE49-F238E27FC236}">
                <a16:creationId xmlns:a16="http://schemas.microsoft.com/office/drawing/2014/main" id="{256B1576-060D-4394-BD76-7426D87DFDC2}"/>
              </a:ext>
            </a:extLst>
          </p:cNvPr>
          <p:cNvSpPr/>
          <p:nvPr/>
        </p:nvSpPr>
        <p:spPr>
          <a:xfrm>
            <a:off x="7643645" y="3507722"/>
            <a:ext cx="309729" cy="976"/>
          </a:xfrm>
          <a:prstGeom prst="line">
            <a:avLst/>
          </a:prstGeom>
          <a:ln w="9360">
            <a:solidFill>
              <a:srgbClr val="000000"/>
            </a:solidFill>
            <a:round/>
            <a:tailEnd type="triangle" w="med" len="med"/>
          </a:ln>
        </p:spPr>
        <p:style>
          <a:lnRef idx="0">
            <a:scrgbClr r="0" g="0" b="0"/>
          </a:lnRef>
          <a:fillRef idx="0">
            <a:scrgbClr r="0" g="0" b="0"/>
          </a:fillRef>
          <a:effectRef idx="0">
            <a:scrgbClr r="0" g="0" b="0"/>
          </a:effectRef>
          <a:fontRef idx="minor"/>
        </p:style>
        <p:txBody>
          <a:bodyPr/>
          <a:lstStyle/>
          <a:p>
            <a:endParaRPr lang="hu-HU"/>
          </a:p>
        </p:txBody>
      </p:sp>
      <p:sp>
        <p:nvSpPr>
          <p:cNvPr id="21" name="CustomShape 18">
            <a:extLst>
              <a:ext uri="{FF2B5EF4-FFF2-40B4-BE49-F238E27FC236}">
                <a16:creationId xmlns:a16="http://schemas.microsoft.com/office/drawing/2014/main" id="{ADD987F1-8EAB-496A-8D19-C48899520F24}"/>
              </a:ext>
            </a:extLst>
          </p:cNvPr>
          <p:cNvSpPr/>
          <p:nvPr/>
        </p:nvSpPr>
        <p:spPr>
          <a:xfrm>
            <a:off x="8696058" y="2946309"/>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22" name="CustomShape 19">
            <a:extLst>
              <a:ext uri="{FF2B5EF4-FFF2-40B4-BE49-F238E27FC236}">
                <a16:creationId xmlns:a16="http://schemas.microsoft.com/office/drawing/2014/main" id="{D35A5E36-85F6-46AF-98DF-39692AEF8018}"/>
              </a:ext>
            </a:extLst>
          </p:cNvPr>
          <p:cNvSpPr/>
          <p:nvPr/>
        </p:nvSpPr>
        <p:spPr>
          <a:xfrm>
            <a:off x="8696058" y="2636580"/>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23" name="CustomShape 20">
            <a:extLst>
              <a:ext uri="{FF2B5EF4-FFF2-40B4-BE49-F238E27FC236}">
                <a16:creationId xmlns:a16="http://schemas.microsoft.com/office/drawing/2014/main" id="{8B52BF1D-CA88-4C6E-AB49-BB75DD3E5E25}"/>
              </a:ext>
            </a:extLst>
          </p:cNvPr>
          <p:cNvSpPr/>
          <p:nvPr/>
        </p:nvSpPr>
        <p:spPr>
          <a:xfrm>
            <a:off x="8696058" y="3945244"/>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24" name="CustomShape 21">
            <a:extLst>
              <a:ext uri="{FF2B5EF4-FFF2-40B4-BE49-F238E27FC236}">
                <a16:creationId xmlns:a16="http://schemas.microsoft.com/office/drawing/2014/main" id="{AA834479-5CFE-4D54-B50B-BF8EB1891905}"/>
              </a:ext>
            </a:extLst>
          </p:cNvPr>
          <p:cNvSpPr/>
          <p:nvPr/>
        </p:nvSpPr>
        <p:spPr>
          <a:xfrm>
            <a:off x="8696058" y="3635516"/>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25" name="CustomShape 22">
            <a:extLst>
              <a:ext uri="{FF2B5EF4-FFF2-40B4-BE49-F238E27FC236}">
                <a16:creationId xmlns:a16="http://schemas.microsoft.com/office/drawing/2014/main" id="{46D9A377-1D2E-45C3-8C52-1A6100835FC1}"/>
              </a:ext>
            </a:extLst>
          </p:cNvPr>
          <p:cNvSpPr/>
          <p:nvPr/>
        </p:nvSpPr>
        <p:spPr>
          <a:xfrm>
            <a:off x="8441203" y="3735751"/>
            <a:ext cx="370943" cy="370699"/>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26" name="CustomShape 23">
            <a:extLst>
              <a:ext uri="{FF2B5EF4-FFF2-40B4-BE49-F238E27FC236}">
                <a16:creationId xmlns:a16="http://schemas.microsoft.com/office/drawing/2014/main" id="{38303356-6B33-44BB-B4BD-52A3965A8066}"/>
              </a:ext>
            </a:extLst>
          </p:cNvPr>
          <p:cNvSpPr/>
          <p:nvPr/>
        </p:nvSpPr>
        <p:spPr>
          <a:xfrm>
            <a:off x="8441203" y="2860219"/>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27" name="CustomShape 24">
            <a:extLst>
              <a:ext uri="{FF2B5EF4-FFF2-40B4-BE49-F238E27FC236}">
                <a16:creationId xmlns:a16="http://schemas.microsoft.com/office/drawing/2014/main" id="{E556D72D-FB48-444A-8E2C-2A87607948E6}"/>
              </a:ext>
            </a:extLst>
          </p:cNvPr>
          <p:cNvSpPr/>
          <p:nvPr/>
        </p:nvSpPr>
        <p:spPr>
          <a:xfrm>
            <a:off x="8412614" y="4803514"/>
            <a:ext cx="905402" cy="719017"/>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rtlCol="0"/>
          <a:lstStyle/>
          <a:p>
            <a:pPr algn="ctr" rtl="0">
              <a:lnSpc>
                <a:spcPct val="100000"/>
              </a:lnSpc>
            </a:pPr>
            <a:r>
              <a:rPr lang="sr" spc="-1" dirty="0">
                <a:solidFill>
                  <a:srgbClr val="000000"/>
                </a:solidFill>
                <a:ea typeface="DejaVu Sans"/>
              </a:rPr>
              <a:t>O</a:t>
            </a:r>
            <a:r>
              <a:rPr lang="sr" spc="-1" baseline="-33000" dirty="0">
                <a:solidFill>
                  <a:srgbClr val="000000"/>
                </a:solidFill>
                <a:ea typeface="DejaVu Sans"/>
              </a:rPr>
              <a:t>3</a:t>
            </a:r>
            <a:r>
              <a:rPr dirty="0"/>
              <a:t/>
            </a:r>
            <a:br>
              <a:rPr dirty="0"/>
            </a:br>
            <a:r>
              <a:rPr lang="sr" spc="-1" dirty="0" smtClean="0">
                <a:solidFill>
                  <a:srgbClr val="000000"/>
                </a:solidFill>
                <a:ea typeface="DejaVu Sans"/>
              </a:rPr>
              <a:t>Оzоn</a:t>
            </a:r>
            <a:endParaRPr lang="en-US" spc="-1" dirty="0"/>
          </a:p>
        </p:txBody>
      </p:sp>
      <p:sp>
        <p:nvSpPr>
          <p:cNvPr id="31" name="CustomShape 28">
            <a:extLst>
              <a:ext uri="{FF2B5EF4-FFF2-40B4-BE49-F238E27FC236}">
                <a16:creationId xmlns:a16="http://schemas.microsoft.com/office/drawing/2014/main" id="{E74EDC1D-EE17-4AF3-943F-703B2121AC05}"/>
              </a:ext>
            </a:extLst>
          </p:cNvPr>
          <p:cNvSpPr/>
          <p:nvPr/>
        </p:nvSpPr>
        <p:spPr>
          <a:xfrm>
            <a:off x="6052508" y="4803514"/>
            <a:ext cx="1484990" cy="813512"/>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rtlCol="0"/>
          <a:lstStyle/>
          <a:p>
            <a:pPr algn="ctr"/>
            <a:r>
              <a:rPr lang="sr" spc="-1" dirty="0">
                <a:solidFill>
                  <a:srgbClr val="000000"/>
                </a:solidFill>
                <a:ea typeface="DejaVu Sans"/>
              </a:rPr>
              <a:t>O</a:t>
            </a:r>
            <a:r>
              <a:rPr lang="sr" spc="-1" baseline="-33000" dirty="0">
                <a:solidFill>
                  <a:srgbClr val="000000"/>
                </a:solidFill>
                <a:ea typeface="DejaVu Sans"/>
              </a:rPr>
              <a:t>2</a:t>
            </a:r>
            <a:r>
              <a:rPr dirty="0"/>
              <a:t/>
            </a:r>
            <a:br>
              <a:rPr dirty="0"/>
            </a:br>
            <a:r>
              <a:rPr lang="hu-HU" dirty="0" err="1"/>
              <a:t>Molekularni</a:t>
            </a:r>
            <a:r>
              <a:rPr lang="hu-HU" dirty="0"/>
              <a:t> </a:t>
            </a:r>
            <a:r>
              <a:rPr lang="hu-HU" dirty="0" err="1"/>
              <a:t>kiseonik</a:t>
            </a:r>
            <a:endParaRPr lang="en-US" spc="-1" dirty="0"/>
          </a:p>
        </p:txBody>
      </p:sp>
      <p:cxnSp>
        <p:nvCxnSpPr>
          <p:cNvPr id="36" name="Straight Connector 35">
            <a:extLst>
              <a:ext uri="{FF2B5EF4-FFF2-40B4-BE49-F238E27FC236}">
                <a16:creationId xmlns:a16="http://schemas.microsoft.com/office/drawing/2014/main" id="{9D47EDC9-3472-45EC-A1D0-618C5CDF82A9}"/>
              </a:ext>
            </a:extLst>
          </p:cNvPr>
          <p:cNvCxnSpPr>
            <a:cxnSpLocks/>
          </p:cNvCxnSpPr>
          <p:nvPr/>
        </p:nvCxnSpPr>
        <p:spPr>
          <a:xfrm>
            <a:off x="6586609" y="1828607"/>
            <a:ext cx="2382579" cy="0"/>
          </a:xfrm>
          <a:prstGeom prst="line">
            <a:avLst/>
          </a:prstGeom>
          <a:ln cap="sq">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2CE1FBFA-2EF0-8B06-5A92-5E571FC9818A}"/>
              </a:ext>
            </a:extLst>
          </p:cNvPr>
          <p:cNvSpPr txBox="1"/>
          <p:nvPr/>
        </p:nvSpPr>
        <p:spPr>
          <a:xfrm>
            <a:off x="296918" y="5923225"/>
            <a:ext cx="11257667" cy="215444"/>
          </a:xfrm>
          <a:prstGeom prst="rect">
            <a:avLst/>
          </a:prstGeom>
          <a:noFill/>
        </p:spPr>
        <p:txBody>
          <a:bodyPr wrap="square" rtlCol="0">
            <a:spAutoFit/>
          </a:bodyPr>
          <a:lstStyle/>
          <a:p>
            <a:pPr rtl="0"/>
            <a:r>
              <a:rPr lang="sr" sz="800" b="0" i="0" dirty="0">
                <a:solidFill>
                  <a:srgbClr val="212121"/>
                </a:solidFill>
                <a:effectLst/>
                <a:latin typeface="BlinkMacSystemFont"/>
              </a:rPr>
              <a:t>https://www.epa.gov/ozone-pollution-and-your-patients-health/what-ozone </a:t>
            </a:r>
            <a:r>
              <a:rPr lang="sr" sz="800" b="0" i="0" dirty="0" smtClean="0">
                <a:solidFill>
                  <a:srgbClr val="212121"/>
                </a:solidFill>
                <a:effectLst/>
                <a:latin typeface="BlinkMacSystemFont"/>
              </a:rPr>
              <a:t>Pristupljeno: </a:t>
            </a:r>
            <a:r>
              <a:rPr lang="sr" sz="800" b="0" i="0" dirty="0">
                <a:solidFill>
                  <a:srgbClr val="212121"/>
                </a:solidFill>
                <a:effectLst/>
                <a:latin typeface="BlinkMacSystemFont"/>
              </a:rPr>
              <a:t>23.03.2023.</a:t>
            </a:r>
            <a:endParaRPr lang="en-US" sz="800" dirty="0"/>
          </a:p>
        </p:txBody>
      </p:sp>
    </p:spTree>
    <p:extLst>
      <p:ext uri="{BB962C8B-B14F-4D97-AF65-F5344CB8AC3E}">
        <p14:creationId xmlns:p14="http://schemas.microsoft.com/office/powerpoint/2010/main" val="29511647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E1238F-B9C8-62AB-E067-8B0264684EB9}"/>
              </a:ext>
            </a:extLst>
          </p:cNvPr>
          <p:cNvSpPr>
            <a:spLocks noGrp="1"/>
          </p:cNvSpPr>
          <p:nvPr>
            <p:ph type="title"/>
          </p:nvPr>
        </p:nvSpPr>
        <p:spPr/>
        <p:txBody>
          <a:bodyPr rtlCol="0">
            <a:normAutofit/>
          </a:bodyPr>
          <a:lstStyle/>
          <a:p>
            <a:r>
              <a:rPr lang="en-US" dirty="0" err="1"/>
              <a:t>Ultraljubičasto</a:t>
            </a:r>
            <a:r>
              <a:rPr lang="en-US" dirty="0"/>
              <a:t> </a:t>
            </a:r>
            <a:r>
              <a:rPr lang="en-US" dirty="0" err="1"/>
              <a:t>zračenje</a:t>
            </a:r>
            <a:r>
              <a:rPr lang="en-US" dirty="0"/>
              <a:t> </a:t>
            </a:r>
            <a:r>
              <a:rPr lang="en-US" dirty="0" err="1"/>
              <a:t>i</a:t>
            </a:r>
            <a:r>
              <a:rPr lang="en-US" dirty="0"/>
              <a:t> </a:t>
            </a:r>
            <a:r>
              <a:rPr lang="en-US" dirty="0" err="1"/>
              <a:t>rak</a:t>
            </a:r>
            <a:r>
              <a:rPr lang="en-US" dirty="0"/>
              <a:t> </a:t>
            </a:r>
            <a:r>
              <a:rPr lang="en-US" dirty="0" err="1"/>
              <a:t>kože</a:t>
            </a:r>
            <a:endParaRPr lang="en-GB" dirty="0"/>
          </a:p>
        </p:txBody>
      </p:sp>
      <p:sp>
        <p:nvSpPr>
          <p:cNvPr id="3" name="Content Placeholder 2">
            <a:extLst>
              <a:ext uri="{FF2B5EF4-FFF2-40B4-BE49-F238E27FC236}">
                <a16:creationId xmlns:a16="http://schemas.microsoft.com/office/drawing/2014/main" id="{E3B65DCD-47F1-D902-7ABE-2D3C0A9C3AB9}"/>
              </a:ext>
            </a:extLst>
          </p:cNvPr>
          <p:cNvSpPr>
            <a:spLocks noGrp="1"/>
          </p:cNvSpPr>
          <p:nvPr>
            <p:ph idx="1"/>
          </p:nvPr>
        </p:nvSpPr>
        <p:spPr>
          <a:xfrm>
            <a:off x="192505" y="934775"/>
            <a:ext cx="11896825" cy="2278781"/>
          </a:xfrm>
        </p:spPr>
        <p:txBody>
          <a:bodyPr rtlCol="0">
            <a:normAutofit/>
          </a:bodyPr>
          <a:lstStyle/>
          <a:p>
            <a:r>
              <a:rPr lang="en-US" dirty="0" err="1"/>
              <a:t>Rak</a:t>
            </a:r>
            <a:r>
              <a:rPr lang="en-US" dirty="0"/>
              <a:t> </a:t>
            </a:r>
            <a:r>
              <a:rPr lang="en-US" dirty="0" err="1"/>
              <a:t>kože</a:t>
            </a:r>
            <a:r>
              <a:rPr lang="en-US" dirty="0"/>
              <a:t> - </a:t>
            </a:r>
            <a:r>
              <a:rPr lang="en-US" dirty="0" err="1"/>
              <a:t>najčešći</a:t>
            </a:r>
            <a:r>
              <a:rPr lang="en-US" dirty="0"/>
              <a:t> </a:t>
            </a:r>
            <a:r>
              <a:rPr lang="en-US" dirty="0" err="1"/>
              <a:t>rak</a:t>
            </a:r>
            <a:r>
              <a:rPr lang="en-US" dirty="0"/>
              <a:t> </a:t>
            </a:r>
            <a:r>
              <a:rPr lang="en-US" dirty="0" err="1"/>
              <a:t>širom</a:t>
            </a:r>
            <a:r>
              <a:rPr lang="en-US" dirty="0"/>
              <a:t> </a:t>
            </a:r>
            <a:r>
              <a:rPr lang="en-US" dirty="0" err="1"/>
              <a:t>sveta</a:t>
            </a:r>
            <a:endParaRPr lang="en-US" dirty="0"/>
          </a:p>
          <a:p>
            <a:r>
              <a:rPr lang="en-US" dirty="0"/>
              <a:t>Stope incidence </a:t>
            </a:r>
            <a:r>
              <a:rPr lang="en-US" dirty="0" err="1"/>
              <a:t>malignog</a:t>
            </a:r>
            <a:r>
              <a:rPr lang="en-US" dirty="0"/>
              <a:t> melanoma </a:t>
            </a:r>
            <a:r>
              <a:rPr lang="en-US" dirty="0" err="1"/>
              <a:t>kože</a:t>
            </a:r>
            <a:r>
              <a:rPr lang="en-US" dirty="0"/>
              <a:t> </a:t>
            </a:r>
            <a:r>
              <a:rPr lang="en-US" dirty="0" err="1"/>
              <a:t>i</a:t>
            </a:r>
            <a:r>
              <a:rPr lang="en-US" dirty="0"/>
              <a:t> </a:t>
            </a:r>
            <a:r>
              <a:rPr lang="en-US" dirty="0" err="1"/>
              <a:t>nemelanomskog</a:t>
            </a:r>
            <a:r>
              <a:rPr lang="en-US" dirty="0"/>
              <a:t> </a:t>
            </a:r>
            <a:r>
              <a:rPr lang="en-US" dirty="0" err="1"/>
              <a:t>karcinoma</a:t>
            </a:r>
            <a:r>
              <a:rPr lang="en-US" dirty="0"/>
              <a:t> </a:t>
            </a:r>
            <a:r>
              <a:rPr lang="en-US" dirty="0" err="1"/>
              <a:t>kože</a:t>
            </a:r>
            <a:r>
              <a:rPr lang="en-US" dirty="0"/>
              <a:t> </a:t>
            </a:r>
            <a:r>
              <a:rPr lang="en-US" dirty="0" err="1"/>
              <a:t>značajno</a:t>
            </a:r>
            <a:r>
              <a:rPr lang="en-US" dirty="0"/>
              <a:t> </a:t>
            </a:r>
            <a:r>
              <a:rPr lang="en-US" dirty="0" err="1"/>
              <a:t>su</a:t>
            </a:r>
            <a:r>
              <a:rPr lang="en-US" dirty="0"/>
              <a:t> </a:t>
            </a:r>
            <a:r>
              <a:rPr lang="en-US" dirty="0" err="1"/>
              <a:t>porasle</a:t>
            </a:r>
            <a:r>
              <a:rPr lang="en-US" dirty="0"/>
              <a:t> u </a:t>
            </a:r>
            <a:r>
              <a:rPr lang="en-US" dirty="0" err="1"/>
              <a:t>poslednjem</a:t>
            </a:r>
            <a:r>
              <a:rPr lang="en-US" dirty="0"/>
              <a:t> </a:t>
            </a:r>
            <a:r>
              <a:rPr lang="en-US" dirty="0" err="1"/>
              <a:t>delu</a:t>
            </a:r>
            <a:r>
              <a:rPr lang="en-US" dirty="0"/>
              <a:t> XX </a:t>
            </a:r>
            <a:r>
              <a:rPr lang="en-US" dirty="0" err="1"/>
              <a:t>veka</a:t>
            </a:r>
            <a:endParaRPr lang="en-US" dirty="0"/>
          </a:p>
          <a:p>
            <a:r>
              <a:rPr lang="en-US" dirty="0"/>
              <a:t>UV </a:t>
            </a:r>
            <a:r>
              <a:rPr lang="en-US" dirty="0" err="1"/>
              <a:t>zračenje</a:t>
            </a:r>
            <a:r>
              <a:rPr lang="en-US" dirty="0"/>
              <a:t> – </a:t>
            </a:r>
            <a:r>
              <a:rPr lang="en-US" dirty="0" err="1"/>
              <a:t>primarni</a:t>
            </a:r>
            <a:r>
              <a:rPr lang="en-US" dirty="0"/>
              <a:t> </a:t>
            </a:r>
            <a:r>
              <a:rPr lang="en-US" dirty="0" err="1"/>
              <a:t>pokretač</a:t>
            </a:r>
            <a:r>
              <a:rPr lang="en-US" dirty="0"/>
              <a:t> u </a:t>
            </a:r>
            <a:r>
              <a:rPr lang="en-US" dirty="0" err="1"/>
              <a:t>patogenezi</a:t>
            </a:r>
            <a:r>
              <a:rPr lang="en-US" dirty="0"/>
              <a:t> </a:t>
            </a:r>
            <a:r>
              <a:rPr lang="en-US" dirty="0" err="1"/>
              <a:t>raka</a:t>
            </a:r>
            <a:r>
              <a:rPr lang="en-US" dirty="0"/>
              <a:t> </a:t>
            </a:r>
            <a:r>
              <a:rPr lang="en-US" dirty="0" err="1"/>
              <a:t>kože</a:t>
            </a:r>
            <a:r>
              <a:rPr lang="en-US" dirty="0"/>
              <a:t> (</a:t>
            </a:r>
            <a:r>
              <a:rPr lang="en-US" dirty="0" err="1"/>
              <a:t>iako</a:t>
            </a:r>
            <a:r>
              <a:rPr lang="en-US" dirty="0"/>
              <a:t> je </a:t>
            </a:r>
            <a:r>
              <a:rPr lang="en-US" dirty="0" err="1"/>
              <a:t>etiologija</a:t>
            </a:r>
            <a:r>
              <a:rPr lang="en-US" dirty="0"/>
              <a:t> </a:t>
            </a:r>
            <a:r>
              <a:rPr lang="en-US" dirty="0" err="1"/>
              <a:t>multifaktorska</a:t>
            </a:r>
            <a:r>
              <a:rPr lang="en-US" dirty="0"/>
              <a:t>)</a:t>
            </a:r>
          </a:p>
          <a:p>
            <a:pPr rtl="0"/>
            <a:endParaRPr lang="en-GB" dirty="0"/>
          </a:p>
        </p:txBody>
      </p:sp>
      <p:pic>
        <p:nvPicPr>
          <p:cNvPr id="5" name="Picture 4" descr="Map&#10;&#10;Description automatically generated">
            <a:extLst>
              <a:ext uri="{FF2B5EF4-FFF2-40B4-BE49-F238E27FC236}">
                <a16:creationId xmlns:a16="http://schemas.microsoft.com/office/drawing/2014/main" id="{77DD9B31-8800-D35C-46BB-9EEB5AF272C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77167" y="3113684"/>
            <a:ext cx="2369407" cy="2973373"/>
          </a:xfrm>
          <a:prstGeom prst="rect">
            <a:avLst/>
          </a:prstGeom>
        </p:spPr>
      </p:pic>
      <p:sp>
        <p:nvSpPr>
          <p:cNvPr id="7" name="TextBox 6">
            <a:extLst>
              <a:ext uri="{FF2B5EF4-FFF2-40B4-BE49-F238E27FC236}">
                <a16:creationId xmlns:a16="http://schemas.microsoft.com/office/drawing/2014/main" id="{67279CF4-C0ED-4529-4719-9031E11BBCDB}"/>
              </a:ext>
            </a:extLst>
          </p:cNvPr>
          <p:cNvSpPr txBox="1"/>
          <p:nvPr/>
        </p:nvSpPr>
        <p:spPr>
          <a:xfrm>
            <a:off x="547079" y="3905229"/>
            <a:ext cx="1912678" cy="1477328"/>
          </a:xfrm>
          <a:prstGeom prst="rect">
            <a:avLst/>
          </a:prstGeom>
          <a:noFill/>
        </p:spPr>
        <p:txBody>
          <a:bodyPr wrap="square" rtlCol="0">
            <a:spAutoFit/>
          </a:bodyPr>
          <a:lstStyle/>
          <a:p>
            <a:r>
              <a:rPr lang="en-US" dirty="0" err="1"/>
              <a:t>Incidenca</a:t>
            </a:r>
            <a:r>
              <a:rPr lang="en-US" dirty="0"/>
              <a:t> </a:t>
            </a:r>
            <a:r>
              <a:rPr lang="en-US" dirty="0" err="1"/>
              <a:t>nemelanomskog</a:t>
            </a:r>
            <a:r>
              <a:rPr lang="en-US" dirty="0"/>
              <a:t> </a:t>
            </a:r>
            <a:r>
              <a:rPr lang="en-US" dirty="0" err="1"/>
              <a:t>karcinoma</a:t>
            </a:r>
            <a:r>
              <a:rPr lang="en-US" dirty="0"/>
              <a:t> </a:t>
            </a:r>
            <a:r>
              <a:rPr lang="en-US" dirty="0" err="1"/>
              <a:t>kože</a:t>
            </a:r>
            <a:r>
              <a:rPr lang="en-US" dirty="0"/>
              <a:t> se </a:t>
            </a:r>
            <a:r>
              <a:rPr lang="en-US" dirty="0" err="1"/>
              <a:t>udvostručila</a:t>
            </a:r>
            <a:r>
              <a:rPr lang="en-US" dirty="0"/>
              <a:t> od 1960. </a:t>
            </a:r>
            <a:r>
              <a:rPr lang="en-US" dirty="0" err="1"/>
              <a:t>godine</a:t>
            </a:r>
            <a:endParaRPr lang="en-US" dirty="0"/>
          </a:p>
        </p:txBody>
      </p:sp>
      <p:pic>
        <p:nvPicPr>
          <p:cNvPr id="9" name="Picture 8" descr="Map&#10;&#10;Description automatically generated with medium confidence">
            <a:extLst>
              <a:ext uri="{FF2B5EF4-FFF2-40B4-BE49-F238E27FC236}">
                <a16:creationId xmlns:a16="http://schemas.microsoft.com/office/drawing/2014/main" id="{3A68C78E-F417-DDAE-A34A-D412385FFC0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45428" y="3033343"/>
            <a:ext cx="3344014" cy="3074925"/>
          </a:xfrm>
          <a:prstGeom prst="rect">
            <a:avLst/>
          </a:prstGeom>
        </p:spPr>
      </p:pic>
      <p:sp>
        <p:nvSpPr>
          <p:cNvPr id="10" name="TextBox 9">
            <a:extLst>
              <a:ext uri="{FF2B5EF4-FFF2-40B4-BE49-F238E27FC236}">
                <a16:creationId xmlns:a16="http://schemas.microsoft.com/office/drawing/2014/main" id="{8C5411A3-9627-68D5-7364-F5DBA6B64ABD}"/>
              </a:ext>
            </a:extLst>
          </p:cNvPr>
          <p:cNvSpPr txBox="1"/>
          <p:nvPr/>
        </p:nvSpPr>
        <p:spPr>
          <a:xfrm>
            <a:off x="5745460" y="3970640"/>
            <a:ext cx="1912678" cy="1200329"/>
          </a:xfrm>
          <a:prstGeom prst="rect">
            <a:avLst/>
          </a:prstGeom>
          <a:noFill/>
        </p:spPr>
        <p:txBody>
          <a:bodyPr wrap="square" rtlCol="0">
            <a:spAutoFit/>
          </a:bodyPr>
          <a:lstStyle/>
          <a:p>
            <a:r>
              <a:rPr lang="en-US" dirty="0" err="1"/>
              <a:t>Incidenca</a:t>
            </a:r>
            <a:r>
              <a:rPr lang="en-US" dirty="0"/>
              <a:t> </a:t>
            </a:r>
            <a:r>
              <a:rPr lang="en-US" dirty="0" err="1"/>
              <a:t>nemelanomskog</a:t>
            </a:r>
            <a:r>
              <a:rPr lang="en-US" dirty="0"/>
              <a:t> </a:t>
            </a:r>
            <a:r>
              <a:rPr lang="en-US" dirty="0" err="1"/>
              <a:t>karcinoma</a:t>
            </a:r>
            <a:r>
              <a:rPr lang="en-US" dirty="0"/>
              <a:t> </a:t>
            </a:r>
            <a:r>
              <a:rPr lang="en-US" dirty="0" err="1"/>
              <a:t>kože</a:t>
            </a:r>
            <a:r>
              <a:rPr lang="en-US" dirty="0"/>
              <a:t> </a:t>
            </a:r>
            <a:r>
              <a:rPr lang="en-US" dirty="0" err="1"/>
              <a:t>povećala</a:t>
            </a:r>
            <a:r>
              <a:rPr lang="en-US" dirty="0"/>
              <a:t> se 4 puta</a:t>
            </a:r>
          </a:p>
        </p:txBody>
      </p:sp>
      <p:sp>
        <p:nvSpPr>
          <p:cNvPr id="12" name="TextBox 11">
            <a:extLst>
              <a:ext uri="{FF2B5EF4-FFF2-40B4-BE49-F238E27FC236}">
                <a16:creationId xmlns:a16="http://schemas.microsoft.com/office/drawing/2014/main" id="{46307FA8-F5DC-160A-0E2D-A606A654CB5C}"/>
              </a:ext>
            </a:extLst>
          </p:cNvPr>
          <p:cNvSpPr txBox="1"/>
          <p:nvPr/>
        </p:nvSpPr>
        <p:spPr>
          <a:xfrm>
            <a:off x="8844314" y="4157644"/>
            <a:ext cx="1427583" cy="646331"/>
          </a:xfrm>
          <a:prstGeom prst="rect">
            <a:avLst/>
          </a:prstGeom>
          <a:noFill/>
        </p:spPr>
        <p:txBody>
          <a:bodyPr wrap="square" rtlCol="0">
            <a:spAutoFit/>
          </a:bodyPr>
          <a:lstStyle/>
          <a:p>
            <a:pPr rtl="0"/>
            <a:r>
              <a:rPr lang="sr" sz="3600" b="1"/>
              <a:t>↗ 4x</a:t>
            </a:r>
            <a:endParaRPr lang="en-GB" sz="3600" dirty="0"/>
          </a:p>
        </p:txBody>
      </p:sp>
      <p:sp>
        <p:nvSpPr>
          <p:cNvPr id="13" name="TextBox 12">
            <a:extLst>
              <a:ext uri="{FF2B5EF4-FFF2-40B4-BE49-F238E27FC236}">
                <a16:creationId xmlns:a16="http://schemas.microsoft.com/office/drawing/2014/main" id="{BE02CF58-A2DA-CDEE-A132-62F6899671E7}"/>
              </a:ext>
            </a:extLst>
          </p:cNvPr>
          <p:cNvSpPr txBox="1"/>
          <p:nvPr/>
        </p:nvSpPr>
        <p:spPr>
          <a:xfrm>
            <a:off x="2697944" y="4295602"/>
            <a:ext cx="1427583" cy="646331"/>
          </a:xfrm>
          <a:prstGeom prst="rect">
            <a:avLst/>
          </a:prstGeom>
          <a:noFill/>
        </p:spPr>
        <p:txBody>
          <a:bodyPr wrap="square" rtlCol="0">
            <a:spAutoFit/>
          </a:bodyPr>
          <a:lstStyle/>
          <a:p>
            <a:pPr rtl="0"/>
            <a:r>
              <a:rPr lang="sr" sz="3600" b="1"/>
              <a:t>↗ 2x</a:t>
            </a:r>
            <a:endParaRPr lang="en-GB" sz="3600" dirty="0"/>
          </a:p>
        </p:txBody>
      </p:sp>
      <p:sp>
        <p:nvSpPr>
          <p:cNvPr id="14" name="Rectangle 13">
            <a:extLst>
              <a:ext uri="{FF2B5EF4-FFF2-40B4-BE49-F238E27FC236}">
                <a16:creationId xmlns:a16="http://schemas.microsoft.com/office/drawing/2014/main" id="{8FF5FEC9-9FBE-186C-7DA9-BC3B245E418A}"/>
              </a:ext>
            </a:extLst>
          </p:cNvPr>
          <p:cNvSpPr/>
          <p:nvPr/>
        </p:nvSpPr>
        <p:spPr>
          <a:xfrm rot="16200000">
            <a:off x="10829389" y="5082480"/>
            <a:ext cx="1797287" cy="246221"/>
          </a:xfrm>
          <a:prstGeom prst="rect">
            <a:avLst/>
          </a:prstGeom>
        </p:spPr>
        <p:txBody>
          <a:bodyPr wrap="none" rtlCol="0">
            <a:spAutoFit/>
          </a:bodyPr>
          <a:lstStyle/>
          <a:p>
            <a:r>
              <a:rPr lang="en-US" sz="1000" dirty="0" err="1"/>
              <a:t>Izvor</a:t>
            </a:r>
            <a:r>
              <a:rPr lang="en-US" sz="1000" dirty="0"/>
              <a:t>: </a:t>
            </a:r>
            <a:r>
              <a:rPr lang="en-US" sz="1000" dirty="0" err="1"/>
              <a:t>Pikabai</a:t>
            </a:r>
            <a:r>
              <a:rPr lang="en-US" sz="1000" dirty="0"/>
              <a:t> </a:t>
            </a:r>
            <a:r>
              <a:rPr lang="en-US" sz="1000" dirty="0" err="1"/>
              <a:t>besplatna</a:t>
            </a:r>
            <a:r>
              <a:rPr lang="en-US" sz="1000" dirty="0"/>
              <a:t> </a:t>
            </a:r>
            <a:r>
              <a:rPr lang="en-US" sz="1000" dirty="0" err="1"/>
              <a:t>licenca</a:t>
            </a:r>
            <a:endParaRPr lang="en-US" sz="1000" dirty="0"/>
          </a:p>
        </p:txBody>
      </p:sp>
      <p:sp>
        <p:nvSpPr>
          <p:cNvPr id="16" name="TextBox 15">
            <a:extLst>
              <a:ext uri="{FF2B5EF4-FFF2-40B4-BE49-F238E27FC236}">
                <a16:creationId xmlns:a16="http://schemas.microsoft.com/office/drawing/2014/main" id="{AC0B1983-A036-E76A-7161-AB59DA6F3D63}"/>
              </a:ext>
            </a:extLst>
          </p:cNvPr>
          <p:cNvSpPr txBox="1"/>
          <p:nvPr/>
        </p:nvSpPr>
        <p:spPr>
          <a:xfrm>
            <a:off x="391988" y="6106555"/>
            <a:ext cx="11012069" cy="215444"/>
          </a:xfrm>
          <a:prstGeom prst="rect">
            <a:avLst/>
          </a:prstGeom>
          <a:noFill/>
        </p:spPr>
        <p:txBody>
          <a:bodyPr wrap="square" rtlCol="0">
            <a:spAutoFit/>
          </a:bodyPr>
          <a:lstStyle/>
          <a:p>
            <a:pPr rtl="0"/>
            <a:r>
              <a:rPr lang="sr" sz="800" b="0" i="0">
                <a:solidFill>
                  <a:srgbClr val="212121"/>
                </a:solidFill>
                <a:effectLst/>
                <a:latin typeface="BlinkMacSystemFont"/>
              </a:rPr>
              <a:t>DOI: 10.1016/j.ijwd.2020.07.003</a:t>
            </a:r>
            <a:endParaRPr lang="en-GB" sz="800" dirty="0"/>
          </a:p>
        </p:txBody>
      </p:sp>
    </p:spTree>
    <p:extLst>
      <p:ext uri="{BB962C8B-B14F-4D97-AF65-F5344CB8AC3E}">
        <p14:creationId xmlns:p14="http://schemas.microsoft.com/office/powerpoint/2010/main" val="21109428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A74A0B-AB7D-4998-B5E9-17C62EA7F7E4}"/>
              </a:ext>
            </a:extLst>
          </p:cNvPr>
          <p:cNvSpPr>
            <a:spLocks noGrp="1"/>
          </p:cNvSpPr>
          <p:nvPr>
            <p:ph type="title"/>
          </p:nvPr>
        </p:nvSpPr>
        <p:spPr/>
        <p:txBody>
          <a:bodyPr rtlCol="0">
            <a:normAutofit/>
          </a:bodyPr>
          <a:lstStyle/>
          <a:p>
            <a:pPr rtl="0"/>
            <a:r>
              <a:rPr lang="sr" dirty="0" smtClean="0"/>
              <a:t>Oštećenje ozona</a:t>
            </a:r>
            <a:endParaRPr lang="sr" dirty="0"/>
          </a:p>
        </p:txBody>
      </p:sp>
      <p:sp>
        <p:nvSpPr>
          <p:cNvPr id="3" name="Content Placeholder 2">
            <a:extLst>
              <a:ext uri="{FF2B5EF4-FFF2-40B4-BE49-F238E27FC236}">
                <a16:creationId xmlns:a16="http://schemas.microsoft.com/office/drawing/2014/main" id="{508D49A2-BAB2-4E75-8F1E-9DE3630C797F}"/>
              </a:ext>
            </a:extLst>
          </p:cNvPr>
          <p:cNvSpPr>
            <a:spLocks noGrp="1"/>
          </p:cNvSpPr>
          <p:nvPr>
            <p:ph idx="1"/>
          </p:nvPr>
        </p:nvSpPr>
        <p:spPr>
          <a:xfrm>
            <a:off x="192506" y="1483742"/>
            <a:ext cx="7411943" cy="4142617"/>
          </a:xfrm>
        </p:spPr>
        <p:txBody>
          <a:bodyPr rtlCol="0">
            <a:normAutofit lnSpcReduction="10000"/>
          </a:bodyPr>
          <a:lstStyle/>
          <a:p>
            <a:r>
              <a:rPr lang="en-US" dirty="0" err="1"/>
              <a:t>Upotreba</a:t>
            </a:r>
            <a:r>
              <a:rPr lang="en-US" dirty="0"/>
              <a:t> </a:t>
            </a:r>
            <a:r>
              <a:rPr lang="en-US" dirty="0" err="1"/>
              <a:t>aerosola</a:t>
            </a:r>
            <a:r>
              <a:rPr lang="en-US" dirty="0"/>
              <a:t> (</a:t>
            </a:r>
            <a:r>
              <a:rPr lang="en-US" dirty="0" err="1"/>
              <a:t>npr</a:t>
            </a:r>
            <a:r>
              <a:rPr lang="en-US" dirty="0"/>
              <a:t>. </a:t>
            </a:r>
            <a:r>
              <a:rPr lang="en-US" dirty="0" err="1"/>
              <a:t>hlorofluorougljenika</a:t>
            </a:r>
            <a:r>
              <a:rPr lang="en-US" dirty="0"/>
              <a:t> </a:t>
            </a:r>
            <a:r>
              <a:rPr lang="en-US" dirty="0" err="1"/>
              <a:t>i</a:t>
            </a:r>
            <a:r>
              <a:rPr lang="en-US" dirty="0"/>
              <a:t> </a:t>
            </a:r>
            <a:r>
              <a:rPr lang="en-US" dirty="0" err="1"/>
              <a:t>hidrohlorofluorougljenika</a:t>
            </a:r>
            <a:r>
              <a:rPr lang="en-US" dirty="0"/>
              <a:t>) </a:t>
            </a:r>
            <a:r>
              <a:rPr lang="en-US" dirty="0" err="1"/>
              <a:t>doprinela</a:t>
            </a:r>
            <a:r>
              <a:rPr lang="en-US" dirty="0"/>
              <a:t> je </a:t>
            </a:r>
            <a:r>
              <a:rPr lang="en-US" dirty="0" err="1"/>
              <a:t>povećanju</a:t>
            </a:r>
            <a:r>
              <a:rPr lang="en-US" dirty="0"/>
              <a:t> </a:t>
            </a:r>
            <a:r>
              <a:rPr lang="en-US" dirty="0" err="1"/>
              <a:t>izloženosti</a:t>
            </a:r>
            <a:r>
              <a:rPr lang="en-US" dirty="0"/>
              <a:t> UV </a:t>
            </a:r>
            <a:r>
              <a:rPr lang="en-US" dirty="0" err="1"/>
              <a:t>zračenju</a:t>
            </a:r>
            <a:r>
              <a:rPr lang="en-US" dirty="0"/>
              <a:t> </a:t>
            </a:r>
            <a:r>
              <a:rPr lang="en-US" dirty="0" err="1"/>
              <a:t>i</a:t>
            </a:r>
            <a:r>
              <a:rPr lang="en-US" dirty="0"/>
              <a:t> </a:t>
            </a:r>
            <a:r>
              <a:rPr lang="en-US" dirty="0" err="1"/>
              <a:t>raka</a:t>
            </a:r>
            <a:r>
              <a:rPr lang="en-US" dirty="0"/>
              <a:t> </a:t>
            </a:r>
            <a:r>
              <a:rPr lang="en-US" dirty="0" err="1"/>
              <a:t>kože</a:t>
            </a:r>
            <a:endParaRPr lang="en-US" dirty="0"/>
          </a:p>
          <a:p>
            <a:r>
              <a:rPr lang="en-US" dirty="0" err="1"/>
              <a:t>Australija</a:t>
            </a:r>
            <a:r>
              <a:rPr lang="en-US" dirty="0"/>
              <a:t> – </a:t>
            </a:r>
            <a:r>
              <a:rPr lang="en-US" dirty="0" err="1"/>
              <a:t>godišnji</a:t>
            </a:r>
            <a:r>
              <a:rPr lang="en-US" dirty="0"/>
              <a:t> </a:t>
            </a:r>
            <a:r>
              <a:rPr lang="en-US" dirty="0" err="1"/>
              <a:t>porast</a:t>
            </a:r>
            <a:r>
              <a:rPr lang="en-US" dirty="0"/>
              <a:t> </a:t>
            </a:r>
            <a:r>
              <a:rPr lang="en-US" dirty="0" err="1"/>
              <a:t>nivoa</a:t>
            </a:r>
            <a:r>
              <a:rPr lang="en-US" dirty="0"/>
              <a:t> UV </a:t>
            </a:r>
            <a:r>
              <a:rPr lang="en-US" dirty="0" err="1"/>
              <a:t>zračenja</a:t>
            </a:r>
            <a:r>
              <a:rPr lang="en-US" dirty="0"/>
              <a:t> od 2% do 6% od 1990.</a:t>
            </a:r>
          </a:p>
          <a:p>
            <a:r>
              <a:rPr lang="en-US" dirty="0"/>
              <a:t>2011 - </a:t>
            </a:r>
            <a:r>
              <a:rPr lang="en-US" dirty="0" err="1"/>
              <a:t>velika</a:t>
            </a:r>
            <a:r>
              <a:rPr lang="en-US" dirty="0"/>
              <a:t> </a:t>
            </a:r>
            <a:r>
              <a:rPr lang="en-US" dirty="0" err="1"/>
              <a:t>rupa</a:t>
            </a:r>
            <a:r>
              <a:rPr lang="en-US" dirty="0"/>
              <a:t> u </a:t>
            </a:r>
            <a:r>
              <a:rPr lang="en-US" dirty="0" err="1"/>
              <a:t>ozonskom</a:t>
            </a:r>
            <a:r>
              <a:rPr lang="en-US" dirty="0"/>
              <a:t> </a:t>
            </a:r>
            <a:r>
              <a:rPr lang="en-US" dirty="0" err="1"/>
              <a:t>omotaču</a:t>
            </a:r>
            <a:r>
              <a:rPr lang="en-US" dirty="0"/>
              <a:t> </a:t>
            </a:r>
            <a:r>
              <a:rPr lang="en-US" dirty="0" err="1"/>
              <a:t>na</a:t>
            </a:r>
            <a:r>
              <a:rPr lang="en-US" dirty="0"/>
              <a:t> </a:t>
            </a:r>
            <a:r>
              <a:rPr lang="en-US" dirty="0" err="1"/>
              <a:t>severnoj</a:t>
            </a:r>
            <a:r>
              <a:rPr lang="en-US" dirty="0"/>
              <a:t> </a:t>
            </a:r>
            <a:r>
              <a:rPr lang="en-US" dirty="0" err="1"/>
              <a:t>hemisferi</a:t>
            </a:r>
            <a:r>
              <a:rPr lang="en-US" dirty="0"/>
              <a:t> </a:t>
            </a:r>
            <a:r>
              <a:rPr lang="en-US" dirty="0" err="1"/>
              <a:t>iznad</a:t>
            </a:r>
            <a:r>
              <a:rPr lang="en-US" dirty="0"/>
              <a:t> </a:t>
            </a:r>
            <a:r>
              <a:rPr lang="en-US" dirty="0" err="1"/>
              <a:t>Arktika</a:t>
            </a:r>
            <a:r>
              <a:rPr lang="en-US" dirty="0"/>
              <a:t> </a:t>
            </a:r>
          </a:p>
          <a:p>
            <a:r>
              <a:rPr lang="en-US" dirty="0"/>
              <a:t>60% </a:t>
            </a:r>
            <a:r>
              <a:rPr lang="en-US" dirty="0" err="1"/>
              <a:t>povećanje</a:t>
            </a:r>
            <a:r>
              <a:rPr lang="en-US" dirty="0"/>
              <a:t> </a:t>
            </a:r>
            <a:r>
              <a:rPr lang="en-US" dirty="0" err="1"/>
              <a:t>izloženosti</a:t>
            </a:r>
            <a:r>
              <a:rPr lang="en-US" dirty="0"/>
              <a:t> UV </a:t>
            </a:r>
            <a:r>
              <a:rPr lang="en-US" dirty="0" err="1"/>
              <a:t>zračenju</a:t>
            </a:r>
            <a:r>
              <a:rPr lang="en-US" dirty="0"/>
              <a:t> </a:t>
            </a:r>
            <a:r>
              <a:rPr lang="en-US" dirty="0" err="1"/>
              <a:t>na</a:t>
            </a:r>
            <a:r>
              <a:rPr lang="en-US" dirty="0"/>
              <a:t> </a:t>
            </a:r>
            <a:r>
              <a:rPr lang="en-US" dirty="0" err="1"/>
              <a:t>nivou</a:t>
            </a:r>
            <a:r>
              <a:rPr lang="en-US" dirty="0"/>
              <a:t> </a:t>
            </a:r>
            <a:r>
              <a:rPr lang="en-US" dirty="0" err="1"/>
              <a:t>tla</a:t>
            </a:r>
            <a:r>
              <a:rPr lang="en-US" dirty="0"/>
              <a:t> u </a:t>
            </a:r>
            <a:r>
              <a:rPr lang="en-US" dirty="0" err="1"/>
              <a:t>toj</a:t>
            </a:r>
            <a:r>
              <a:rPr lang="en-US" dirty="0"/>
              <a:t> </a:t>
            </a:r>
            <a:r>
              <a:rPr lang="en-US" dirty="0" err="1"/>
              <a:t>oblasti</a:t>
            </a:r>
            <a:endParaRPr lang="en-US" dirty="0"/>
          </a:p>
        </p:txBody>
      </p:sp>
      <p:sp>
        <p:nvSpPr>
          <p:cNvPr id="4" name="TextBox 3">
            <a:extLst>
              <a:ext uri="{FF2B5EF4-FFF2-40B4-BE49-F238E27FC236}">
                <a16:creationId xmlns:a16="http://schemas.microsoft.com/office/drawing/2014/main" id="{3F15AD03-A163-4563-B3D0-F6AB84BCBC5E}"/>
              </a:ext>
            </a:extLst>
          </p:cNvPr>
          <p:cNvSpPr txBox="1"/>
          <p:nvPr/>
        </p:nvSpPr>
        <p:spPr>
          <a:xfrm>
            <a:off x="296918" y="5923225"/>
            <a:ext cx="11257667" cy="338554"/>
          </a:xfrm>
          <a:prstGeom prst="rect">
            <a:avLst/>
          </a:prstGeom>
          <a:noFill/>
        </p:spPr>
        <p:txBody>
          <a:bodyPr wrap="square" rtlCol="0">
            <a:spAutoFit/>
          </a:bodyPr>
          <a:lstStyle/>
          <a:p>
            <a:pPr rtl="0"/>
            <a:r>
              <a:rPr lang="sr" sz="800" b="0" i="0">
                <a:solidFill>
                  <a:srgbClr val="212121"/>
                </a:solidFill>
                <a:effectLst/>
                <a:latin typeface="BlinkMacSystemFont"/>
              </a:rPr>
              <a:t>DOI: 10.1016/S1470-2045(20)30448-4</a:t>
            </a:r>
          </a:p>
          <a:p>
            <a:pPr rtl="0"/>
            <a:r>
              <a:rPr lang="sr" sz="800" b="0" i="0">
                <a:solidFill>
                  <a:srgbClr val="212121"/>
                </a:solidFill>
                <a:effectLst/>
                <a:latin typeface="BlinkMacSystemFont"/>
              </a:rPr>
              <a:t>DOI: 10.1016/j.ijwd.2020.07.003</a:t>
            </a:r>
          </a:p>
        </p:txBody>
      </p:sp>
      <p:pic>
        <p:nvPicPr>
          <p:cNvPr id="8" name="Picture 7" descr="Icon&#10;&#10;Description automatically generated">
            <a:extLst>
              <a:ext uri="{FF2B5EF4-FFF2-40B4-BE49-F238E27FC236}">
                <a16:creationId xmlns:a16="http://schemas.microsoft.com/office/drawing/2014/main" id="{9C5A6005-80F4-D0E5-1BE6-8772555E509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63069" y="999509"/>
            <a:ext cx="4236425" cy="4236425"/>
          </a:xfrm>
          <a:prstGeom prst="rect">
            <a:avLst/>
          </a:prstGeom>
        </p:spPr>
      </p:pic>
      <p:sp>
        <p:nvSpPr>
          <p:cNvPr id="10" name="Arrow: Down 9">
            <a:extLst>
              <a:ext uri="{FF2B5EF4-FFF2-40B4-BE49-F238E27FC236}">
                <a16:creationId xmlns:a16="http://schemas.microsoft.com/office/drawing/2014/main" id="{8DEACD31-E7E9-7E54-4D15-88D133A591D8}"/>
              </a:ext>
            </a:extLst>
          </p:cNvPr>
          <p:cNvSpPr/>
          <p:nvPr/>
        </p:nvSpPr>
        <p:spPr>
          <a:xfrm>
            <a:off x="9424081" y="295048"/>
            <a:ext cx="914400" cy="1327018"/>
          </a:xfrm>
          <a:prstGeom prst="downArrow">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a:p>
        </p:txBody>
      </p:sp>
      <p:sp>
        <p:nvSpPr>
          <p:cNvPr id="11" name="Arrow: Down 10">
            <a:extLst>
              <a:ext uri="{FF2B5EF4-FFF2-40B4-BE49-F238E27FC236}">
                <a16:creationId xmlns:a16="http://schemas.microsoft.com/office/drawing/2014/main" id="{7BE2A77F-EF4B-2ED9-CC1C-D690ACA7B482}"/>
              </a:ext>
            </a:extLst>
          </p:cNvPr>
          <p:cNvSpPr/>
          <p:nvPr/>
        </p:nvSpPr>
        <p:spPr>
          <a:xfrm rot="10800000">
            <a:off x="9424081" y="4679906"/>
            <a:ext cx="914400" cy="1094887"/>
          </a:xfrm>
          <a:prstGeom prst="downArrow">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a:p>
        </p:txBody>
      </p:sp>
      <p:sp>
        <p:nvSpPr>
          <p:cNvPr id="12" name="TextBox 11">
            <a:extLst>
              <a:ext uri="{FF2B5EF4-FFF2-40B4-BE49-F238E27FC236}">
                <a16:creationId xmlns:a16="http://schemas.microsoft.com/office/drawing/2014/main" id="{CE05670A-BC2D-455B-8204-789B416CFBEB}"/>
              </a:ext>
            </a:extLst>
          </p:cNvPr>
          <p:cNvSpPr txBox="1"/>
          <p:nvPr/>
        </p:nvSpPr>
        <p:spPr>
          <a:xfrm rot="16200000">
            <a:off x="10817641" y="4572184"/>
            <a:ext cx="2148260" cy="215444"/>
          </a:xfrm>
          <a:prstGeom prst="rect">
            <a:avLst/>
          </a:prstGeom>
          <a:noFill/>
        </p:spPr>
        <p:txBody>
          <a:bodyPr wrap="square" rtlCol="0">
            <a:spAutoFit/>
          </a:bodyPr>
          <a:lstStyle/>
          <a:p>
            <a:r>
              <a:rPr lang="en-US" sz="800" dirty="0" err="1"/>
              <a:t>Izvor</a:t>
            </a:r>
            <a:r>
              <a:rPr lang="en-US" sz="800" dirty="0"/>
              <a:t>: pixabay.com (</a:t>
            </a:r>
            <a:r>
              <a:rPr lang="en-US" sz="800" dirty="0" err="1"/>
              <a:t>besplatne</a:t>
            </a:r>
            <a:r>
              <a:rPr lang="en-US" sz="800" dirty="0"/>
              <a:t> </a:t>
            </a:r>
            <a:r>
              <a:rPr lang="en-US" sz="800" dirty="0" err="1"/>
              <a:t>slike</a:t>
            </a:r>
            <a:r>
              <a:rPr lang="en-US" sz="800" dirty="0"/>
              <a:t>)</a:t>
            </a:r>
          </a:p>
        </p:txBody>
      </p:sp>
    </p:spTree>
    <p:extLst>
      <p:ext uri="{BB962C8B-B14F-4D97-AF65-F5344CB8AC3E}">
        <p14:creationId xmlns:p14="http://schemas.microsoft.com/office/powerpoint/2010/main" val="15401388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285E54-4E2E-AF98-1A2C-FC8C46DEF00E}"/>
              </a:ext>
            </a:extLst>
          </p:cNvPr>
          <p:cNvSpPr>
            <a:spLocks noGrp="1"/>
          </p:cNvSpPr>
          <p:nvPr>
            <p:ph type="title"/>
          </p:nvPr>
        </p:nvSpPr>
        <p:spPr/>
        <p:txBody>
          <a:bodyPr rtlCol="0">
            <a:normAutofit/>
          </a:bodyPr>
          <a:lstStyle/>
          <a:p>
            <a:r>
              <a:rPr lang="en-US" dirty="0" err="1"/>
              <a:t>Ultraljubičasto</a:t>
            </a:r>
            <a:r>
              <a:rPr lang="en-US" dirty="0"/>
              <a:t> </a:t>
            </a:r>
            <a:r>
              <a:rPr lang="en-US" dirty="0" err="1"/>
              <a:t>zračenje</a:t>
            </a:r>
            <a:r>
              <a:rPr lang="en-US" dirty="0"/>
              <a:t> </a:t>
            </a:r>
            <a:r>
              <a:rPr lang="en-US" dirty="0" err="1"/>
              <a:t>i</a:t>
            </a:r>
            <a:r>
              <a:rPr lang="en-US" dirty="0"/>
              <a:t> </a:t>
            </a:r>
            <a:r>
              <a:rPr lang="en-US" dirty="0" err="1"/>
              <a:t>rak</a:t>
            </a:r>
            <a:r>
              <a:rPr lang="en-US" dirty="0"/>
              <a:t> </a:t>
            </a:r>
            <a:r>
              <a:rPr lang="en-US" dirty="0" err="1"/>
              <a:t>kože</a:t>
            </a:r>
            <a:endParaRPr lang="en-GB" dirty="0"/>
          </a:p>
        </p:txBody>
      </p:sp>
      <p:sp>
        <p:nvSpPr>
          <p:cNvPr id="3" name="Content Placeholder 2">
            <a:extLst>
              <a:ext uri="{FF2B5EF4-FFF2-40B4-BE49-F238E27FC236}">
                <a16:creationId xmlns:a16="http://schemas.microsoft.com/office/drawing/2014/main" id="{493FD888-43DA-BFDE-D72C-78D0C34A98B3}"/>
              </a:ext>
            </a:extLst>
          </p:cNvPr>
          <p:cNvSpPr>
            <a:spLocks noGrp="1"/>
          </p:cNvSpPr>
          <p:nvPr>
            <p:ph idx="1"/>
          </p:nvPr>
        </p:nvSpPr>
        <p:spPr>
          <a:xfrm>
            <a:off x="309856" y="2122098"/>
            <a:ext cx="5625117" cy="3410956"/>
          </a:xfrm>
        </p:spPr>
        <p:txBody>
          <a:bodyPr rtlCol="0">
            <a:normAutofit/>
          </a:bodyPr>
          <a:lstStyle/>
          <a:p>
            <a:pPr>
              <a:lnSpc>
                <a:spcPct val="120000"/>
              </a:lnSpc>
            </a:pPr>
            <a:r>
              <a:rPr lang="en-US" dirty="0"/>
              <a:t>Vitamin D, </a:t>
            </a:r>
            <a:r>
              <a:rPr lang="en-US" dirty="0" err="1"/>
              <a:t>sintetisan</a:t>
            </a:r>
            <a:r>
              <a:rPr lang="en-US" dirty="0"/>
              <a:t> u </a:t>
            </a:r>
            <a:r>
              <a:rPr lang="en-US" dirty="0" err="1"/>
              <a:t>koži</a:t>
            </a:r>
            <a:r>
              <a:rPr lang="en-US" dirty="0"/>
              <a:t> - </a:t>
            </a:r>
            <a:r>
              <a:rPr lang="en-US" dirty="0" err="1"/>
              <a:t>pozitivni</a:t>
            </a:r>
            <a:r>
              <a:rPr lang="en-US" dirty="0"/>
              <a:t> </a:t>
            </a:r>
            <a:r>
              <a:rPr lang="en-US" dirty="0" err="1"/>
              <a:t>efekti</a:t>
            </a:r>
            <a:r>
              <a:rPr lang="en-US" dirty="0"/>
              <a:t> </a:t>
            </a:r>
            <a:r>
              <a:rPr lang="en-US" dirty="0" err="1"/>
              <a:t>na</a:t>
            </a:r>
            <a:r>
              <a:rPr lang="en-US" dirty="0"/>
              <a:t> </a:t>
            </a:r>
            <a:r>
              <a:rPr lang="en-US" dirty="0" err="1"/>
              <a:t>zdravlje</a:t>
            </a:r>
            <a:r>
              <a:rPr lang="en-US" dirty="0"/>
              <a:t> (</a:t>
            </a:r>
            <a:r>
              <a:rPr lang="en-US" dirty="0" err="1"/>
              <a:t>mišićno-skeletno</a:t>
            </a:r>
            <a:r>
              <a:rPr lang="en-US" dirty="0"/>
              <a:t> </a:t>
            </a:r>
            <a:r>
              <a:rPr lang="en-US" dirty="0" err="1" smtClean="0"/>
              <a:t>zdravlje</a:t>
            </a:r>
            <a:r>
              <a:rPr lang="en-US" dirty="0" smtClean="0"/>
              <a:t>,</a:t>
            </a:r>
            <a:r>
              <a:rPr lang="hu-HU" dirty="0" smtClean="0"/>
              <a:t> </a:t>
            </a:r>
            <a:r>
              <a:rPr lang="en-US" dirty="0" err="1" smtClean="0"/>
              <a:t>metabolizam</a:t>
            </a:r>
            <a:r>
              <a:rPr lang="en-US" dirty="0" smtClean="0"/>
              <a:t> </a:t>
            </a:r>
            <a:r>
              <a:rPr lang="en-US" dirty="0" err="1"/>
              <a:t>kalcijuma</a:t>
            </a:r>
            <a:r>
              <a:rPr lang="en-US" dirty="0"/>
              <a:t> </a:t>
            </a:r>
            <a:r>
              <a:rPr lang="en-US" dirty="0" err="1"/>
              <a:t>i</a:t>
            </a:r>
            <a:r>
              <a:rPr lang="en-US" dirty="0"/>
              <a:t> </a:t>
            </a:r>
            <a:r>
              <a:rPr lang="en-US" dirty="0" err="1"/>
              <a:t>imunološka</a:t>
            </a:r>
            <a:r>
              <a:rPr lang="en-US" dirty="0"/>
              <a:t> </a:t>
            </a:r>
            <a:r>
              <a:rPr lang="en-US" dirty="0" err="1"/>
              <a:t>funkcija</a:t>
            </a:r>
            <a:r>
              <a:rPr lang="en-US" dirty="0"/>
              <a:t>)</a:t>
            </a:r>
          </a:p>
          <a:p>
            <a:pPr>
              <a:lnSpc>
                <a:spcPct val="120000"/>
              </a:lnSpc>
              <a:spcBef>
                <a:spcPts val="2500"/>
              </a:spcBef>
            </a:pPr>
            <a:r>
              <a:rPr lang="en-US" dirty="0" err="1"/>
              <a:t>Različita</a:t>
            </a:r>
            <a:r>
              <a:rPr lang="en-US" dirty="0"/>
              <a:t> </a:t>
            </a:r>
            <a:r>
              <a:rPr lang="en-US" dirty="0" err="1"/>
              <a:t>mišljenja</a:t>
            </a:r>
            <a:r>
              <a:rPr lang="en-US" dirty="0"/>
              <a:t> o </a:t>
            </a:r>
            <a:r>
              <a:rPr lang="en-US" dirty="0" err="1"/>
              <a:t>balansu</a:t>
            </a:r>
            <a:r>
              <a:rPr lang="en-US" dirty="0"/>
              <a:t> </a:t>
            </a:r>
            <a:r>
              <a:rPr lang="en-US" dirty="0" err="1"/>
              <a:t>između</a:t>
            </a:r>
            <a:r>
              <a:rPr lang="en-US" dirty="0"/>
              <a:t> </a:t>
            </a:r>
            <a:r>
              <a:rPr lang="en-US" dirty="0" err="1"/>
              <a:t>rizika</a:t>
            </a:r>
            <a:r>
              <a:rPr lang="en-US" dirty="0"/>
              <a:t> </a:t>
            </a:r>
            <a:r>
              <a:rPr lang="en-US" dirty="0" err="1"/>
              <a:t>i</a:t>
            </a:r>
            <a:r>
              <a:rPr lang="en-US" dirty="0"/>
              <a:t> </a:t>
            </a:r>
            <a:r>
              <a:rPr lang="en-US" dirty="0" err="1"/>
              <a:t>koristi</a:t>
            </a:r>
            <a:r>
              <a:rPr lang="en-US" dirty="0"/>
              <a:t> od </a:t>
            </a:r>
            <a:r>
              <a:rPr lang="en-US" dirty="0" err="1"/>
              <a:t>izlaganja</a:t>
            </a:r>
            <a:r>
              <a:rPr lang="en-US" dirty="0"/>
              <a:t> UV </a:t>
            </a:r>
            <a:r>
              <a:rPr lang="en-US" dirty="0" err="1"/>
              <a:t>zračenju</a:t>
            </a:r>
            <a:endParaRPr lang="en-US" dirty="0"/>
          </a:p>
        </p:txBody>
      </p:sp>
      <p:pic>
        <p:nvPicPr>
          <p:cNvPr id="5" name="Picture 4" descr="A picture containing chart&#10;&#10;Description automatically generated">
            <a:extLst>
              <a:ext uri="{FF2B5EF4-FFF2-40B4-BE49-F238E27FC236}">
                <a16:creationId xmlns:a16="http://schemas.microsoft.com/office/drawing/2014/main" id="{D14941CB-D316-B6DF-7061-78A419994E9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9275" t="3907" r="14236"/>
          <a:stretch/>
        </p:blipFill>
        <p:spPr>
          <a:xfrm>
            <a:off x="6155375" y="948285"/>
            <a:ext cx="5850293" cy="4961429"/>
          </a:xfrm>
          <a:prstGeom prst="rect">
            <a:avLst/>
          </a:prstGeom>
        </p:spPr>
      </p:pic>
      <p:sp>
        <p:nvSpPr>
          <p:cNvPr id="4" name="Rectangle 3">
            <a:extLst>
              <a:ext uri="{FF2B5EF4-FFF2-40B4-BE49-F238E27FC236}">
                <a16:creationId xmlns:a16="http://schemas.microsoft.com/office/drawing/2014/main" id="{9687DD42-2BE0-72D1-EA41-79C59C0A5F83}"/>
              </a:ext>
            </a:extLst>
          </p:cNvPr>
          <p:cNvSpPr/>
          <p:nvPr/>
        </p:nvSpPr>
        <p:spPr>
          <a:xfrm rot="16200000">
            <a:off x="9589263" y="3218957"/>
            <a:ext cx="4902304" cy="218265"/>
          </a:xfrm>
          <a:prstGeom prst="rect">
            <a:avLst/>
          </a:prstGeom>
        </p:spPr>
        <p:txBody>
          <a:bodyPr wrap="none" rtlCol="0">
            <a:spAutoFit/>
          </a:bodyPr>
          <a:lstStyle/>
          <a:p>
            <a:pPr>
              <a:lnSpc>
                <a:spcPct val="107000"/>
              </a:lnSpc>
              <a:spcAft>
                <a:spcPts val="800"/>
              </a:spcAft>
            </a:pPr>
            <a:r>
              <a:rPr lang="en-US" sz="800" dirty="0" err="1">
                <a:latin typeface="Calibri" panose="020F0502020204030204" pitchFamily="34" charset="0"/>
                <a:ea typeface="Calibri" panose="020F0502020204030204" pitchFamily="34" charset="0"/>
                <a:cs typeface="Arial" panose="020B0604020202020204" pitchFamily="34" charset="0"/>
              </a:rPr>
              <a:t>Nadasan</a:t>
            </a:r>
            <a:r>
              <a:rPr lang="en-US" sz="800" dirty="0">
                <a:latin typeface="Calibri" panose="020F0502020204030204" pitchFamily="34" charset="0"/>
                <a:ea typeface="Calibri" panose="020F0502020204030204" pitchFamily="34" charset="0"/>
                <a:cs typeface="Arial" panose="020B0604020202020204" pitchFamily="34" charset="0"/>
              </a:rPr>
              <a:t> V. </a:t>
            </a:r>
            <a:r>
              <a:rPr lang="en-US" sz="800" dirty="0" err="1">
                <a:latin typeface="Calibri" panose="020F0502020204030204" pitchFamily="34" charset="0"/>
                <a:ea typeface="Calibri" panose="020F0502020204030204" pitchFamily="34" charset="0"/>
                <a:cs typeface="Arial" panose="020B0604020202020204" pitchFamily="34" charset="0"/>
              </a:rPr>
              <a:t>Higijena</a:t>
            </a:r>
            <a:r>
              <a:rPr lang="en-US" sz="800" dirty="0">
                <a:latin typeface="Calibri" panose="020F0502020204030204" pitchFamily="34" charset="0"/>
                <a:ea typeface="Calibri" panose="020F0502020204030204" pitchFamily="34" charset="0"/>
                <a:cs typeface="Arial" panose="020B0604020202020204" pitchFamily="34" charset="0"/>
              </a:rPr>
              <a:t> – </a:t>
            </a:r>
            <a:r>
              <a:rPr lang="en-US" sz="800" dirty="0" err="1">
                <a:latin typeface="Calibri" panose="020F0502020204030204" pitchFamily="34" charset="0"/>
                <a:ea typeface="Calibri" panose="020F0502020204030204" pitchFamily="34" charset="0"/>
                <a:cs typeface="Arial" panose="020B0604020202020204" pitchFamily="34" charset="0"/>
              </a:rPr>
              <a:t>zdravlje</a:t>
            </a:r>
            <a:r>
              <a:rPr lang="en-US" sz="800" dirty="0">
                <a:latin typeface="Calibri" panose="020F0502020204030204" pitchFamily="34" charset="0"/>
                <a:ea typeface="Calibri" panose="020F0502020204030204" pitchFamily="34" charset="0"/>
                <a:cs typeface="Arial" panose="020B0604020202020204" pitchFamily="34" charset="0"/>
              </a:rPr>
              <a:t> </a:t>
            </a:r>
            <a:r>
              <a:rPr lang="en-US" sz="800" dirty="0" err="1">
                <a:latin typeface="Calibri" panose="020F0502020204030204" pitchFamily="34" charset="0"/>
                <a:ea typeface="Calibri" panose="020F0502020204030204" pitchFamily="34" charset="0"/>
                <a:cs typeface="Arial" panose="020B0604020202020204" pitchFamily="34" charset="0"/>
              </a:rPr>
              <a:t>životne</a:t>
            </a:r>
            <a:r>
              <a:rPr lang="en-US" sz="800" dirty="0">
                <a:latin typeface="Calibri" panose="020F0502020204030204" pitchFamily="34" charset="0"/>
                <a:ea typeface="Calibri" panose="020F0502020204030204" pitchFamily="34" charset="0"/>
                <a:cs typeface="Arial" panose="020B0604020202020204" pitchFamily="34" charset="0"/>
              </a:rPr>
              <a:t> </a:t>
            </a:r>
            <a:r>
              <a:rPr lang="en-US" sz="800" dirty="0" err="1">
                <a:latin typeface="Calibri" panose="020F0502020204030204" pitchFamily="34" charset="0"/>
                <a:ea typeface="Calibri" panose="020F0502020204030204" pitchFamily="34" charset="0"/>
                <a:cs typeface="Arial" panose="020B0604020202020204" pitchFamily="34" charset="0"/>
              </a:rPr>
              <a:t>sredine</a:t>
            </a:r>
            <a:r>
              <a:rPr lang="en-US" sz="800" dirty="0">
                <a:latin typeface="Calibri" panose="020F0502020204030204" pitchFamily="34" charset="0"/>
                <a:ea typeface="Calibri" panose="020F0502020204030204" pitchFamily="34" charset="0"/>
                <a:cs typeface="Arial" panose="020B0604020202020204" pitchFamily="34" charset="0"/>
              </a:rPr>
              <a:t> </a:t>
            </a:r>
            <a:r>
              <a:rPr lang="en-US" sz="800" dirty="0" err="1">
                <a:latin typeface="Calibri" panose="020F0502020204030204" pitchFamily="34" charset="0"/>
                <a:ea typeface="Calibri" panose="020F0502020204030204" pitchFamily="34" charset="0"/>
                <a:cs typeface="Arial" panose="020B0604020202020204" pitchFamily="34" charset="0"/>
              </a:rPr>
              <a:t>za</a:t>
            </a:r>
            <a:r>
              <a:rPr lang="en-US" sz="800" dirty="0">
                <a:latin typeface="Calibri" panose="020F0502020204030204" pitchFamily="34" charset="0"/>
                <a:ea typeface="Calibri" panose="020F0502020204030204" pitchFamily="34" charset="0"/>
                <a:cs typeface="Arial" panose="020B0604020202020204" pitchFamily="34" charset="0"/>
              </a:rPr>
              <a:t> </a:t>
            </a:r>
            <a:r>
              <a:rPr lang="en-US" sz="800" dirty="0" err="1">
                <a:latin typeface="Calibri" panose="020F0502020204030204" pitchFamily="34" charset="0"/>
                <a:ea typeface="Calibri" panose="020F0502020204030204" pitchFamily="34" charset="0"/>
                <a:cs typeface="Arial" panose="020B0604020202020204" pitchFamily="34" charset="0"/>
              </a:rPr>
              <a:t>studente</a:t>
            </a:r>
            <a:r>
              <a:rPr lang="en-US" sz="800" dirty="0">
                <a:latin typeface="Calibri" panose="020F0502020204030204" pitchFamily="34" charset="0"/>
                <a:ea typeface="Calibri" panose="020F0502020204030204" pitchFamily="34" charset="0"/>
                <a:cs typeface="Arial" panose="020B0604020202020204" pitchFamily="34" charset="0"/>
              </a:rPr>
              <a:t> medicine. University Press 2022. (</a:t>
            </a:r>
            <a:r>
              <a:rPr lang="en-US" sz="800" dirty="0" err="1">
                <a:latin typeface="Calibri" panose="020F0502020204030204" pitchFamily="34" charset="0"/>
                <a:ea typeface="Calibri" panose="020F0502020204030204" pitchFamily="34" charset="0"/>
                <a:cs typeface="Arial" panose="020B0604020202020204" pitchFamily="34" charset="0"/>
              </a:rPr>
              <a:t>koristi</a:t>
            </a:r>
            <a:r>
              <a:rPr lang="en-US" sz="800" dirty="0">
                <a:latin typeface="Calibri" panose="020F0502020204030204" pitchFamily="34" charset="0"/>
                <a:ea typeface="Calibri" panose="020F0502020204030204" pitchFamily="34" charset="0"/>
                <a:cs typeface="Arial" panose="020B0604020202020204" pitchFamily="34" charset="0"/>
              </a:rPr>
              <a:t> se </a:t>
            </a:r>
            <a:r>
              <a:rPr lang="en-US" sz="800" dirty="0" err="1">
                <a:latin typeface="Calibri" panose="020F0502020204030204" pitchFamily="34" charset="0"/>
                <a:ea typeface="Calibri" panose="020F0502020204030204" pitchFamily="34" charset="0"/>
                <a:cs typeface="Arial" panose="020B0604020202020204" pitchFamily="34" charset="0"/>
              </a:rPr>
              <a:t>uz</a:t>
            </a:r>
            <a:r>
              <a:rPr lang="en-US" sz="800" dirty="0">
                <a:latin typeface="Calibri" panose="020F0502020204030204" pitchFamily="34" charset="0"/>
                <a:ea typeface="Calibri" panose="020F0502020204030204" pitchFamily="34" charset="0"/>
                <a:cs typeface="Arial" panose="020B0604020202020204" pitchFamily="34" charset="0"/>
              </a:rPr>
              <a:t> </a:t>
            </a:r>
            <a:r>
              <a:rPr lang="en-US" sz="800" dirty="0" err="1">
                <a:latin typeface="Calibri" panose="020F0502020204030204" pitchFamily="34" charset="0"/>
                <a:ea typeface="Calibri" panose="020F0502020204030204" pitchFamily="34" charset="0"/>
                <a:cs typeface="Arial" panose="020B0604020202020204" pitchFamily="34" charset="0"/>
              </a:rPr>
              <a:t>dozvolu</a:t>
            </a:r>
            <a:r>
              <a:rPr lang="en-US" sz="800" dirty="0">
                <a:latin typeface="Calibri" panose="020F0502020204030204" pitchFamily="34" charset="0"/>
                <a:ea typeface="Calibri" panose="020F0502020204030204" pitchFamily="34" charset="0"/>
                <a:cs typeface="Arial" panose="020B0604020202020204" pitchFamily="34" charset="0"/>
              </a:rPr>
              <a:t>)</a:t>
            </a:r>
          </a:p>
        </p:txBody>
      </p:sp>
      <p:sp>
        <p:nvSpPr>
          <p:cNvPr id="6" name="TextBox 5">
            <a:extLst>
              <a:ext uri="{FF2B5EF4-FFF2-40B4-BE49-F238E27FC236}">
                <a16:creationId xmlns:a16="http://schemas.microsoft.com/office/drawing/2014/main" id="{B1229622-F6C4-894C-B735-FFB30EF10E9B}"/>
              </a:ext>
            </a:extLst>
          </p:cNvPr>
          <p:cNvSpPr txBox="1"/>
          <p:nvPr/>
        </p:nvSpPr>
        <p:spPr>
          <a:xfrm>
            <a:off x="296918" y="5923225"/>
            <a:ext cx="11257667" cy="215444"/>
          </a:xfrm>
          <a:prstGeom prst="rect">
            <a:avLst/>
          </a:prstGeom>
          <a:noFill/>
        </p:spPr>
        <p:txBody>
          <a:bodyPr wrap="square" rtlCol="0">
            <a:spAutoFit/>
          </a:bodyPr>
          <a:lstStyle/>
          <a:p>
            <a:pPr rtl="0"/>
            <a:r>
              <a:rPr lang="sr" sz="800" b="0" i="0">
                <a:solidFill>
                  <a:srgbClr val="212121"/>
                </a:solidFill>
                <a:effectLst/>
                <a:latin typeface="BlinkMacSystemFont"/>
              </a:rPr>
              <a:t>DOI: 10.1016/S1470-2045(20)30448-4. </a:t>
            </a:r>
            <a:endParaRPr lang="en-US" sz="800" dirty="0"/>
          </a:p>
        </p:txBody>
      </p:sp>
    </p:spTree>
    <p:extLst>
      <p:ext uri="{BB962C8B-B14F-4D97-AF65-F5344CB8AC3E}">
        <p14:creationId xmlns:p14="http://schemas.microsoft.com/office/powerpoint/2010/main" val="8631700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9848E4-D6A5-8912-5BF2-A324BF4F05CF}"/>
              </a:ext>
            </a:extLst>
          </p:cNvPr>
          <p:cNvSpPr>
            <a:spLocks noGrp="1"/>
          </p:cNvSpPr>
          <p:nvPr>
            <p:ph type="title"/>
          </p:nvPr>
        </p:nvSpPr>
        <p:spPr/>
        <p:txBody>
          <a:bodyPr rtlCol="0">
            <a:normAutofit/>
          </a:bodyPr>
          <a:lstStyle/>
          <a:p>
            <a:r>
              <a:rPr lang="en-US" dirty="0" err="1"/>
              <a:t>Rak</a:t>
            </a:r>
            <a:r>
              <a:rPr lang="en-US" dirty="0"/>
              <a:t> </a:t>
            </a:r>
            <a:r>
              <a:rPr lang="en-US" dirty="0" err="1"/>
              <a:t>povezan</a:t>
            </a:r>
            <a:r>
              <a:rPr lang="en-US" dirty="0"/>
              <a:t> </a:t>
            </a:r>
            <a:r>
              <a:rPr lang="en-US" dirty="0" err="1"/>
              <a:t>sa</a:t>
            </a:r>
            <a:r>
              <a:rPr lang="en-US" dirty="0"/>
              <a:t> </a:t>
            </a:r>
            <a:r>
              <a:rPr lang="en-US" dirty="0" err="1"/>
              <a:t>poremećajima</a:t>
            </a:r>
            <a:r>
              <a:rPr lang="en-US" dirty="0"/>
              <a:t> u </a:t>
            </a:r>
            <a:r>
              <a:rPr lang="en-US" dirty="0" err="1"/>
              <a:t>snabdevanju</a:t>
            </a:r>
            <a:r>
              <a:rPr lang="en-US" dirty="0"/>
              <a:t> </a:t>
            </a:r>
            <a:r>
              <a:rPr lang="en-US" dirty="0" err="1"/>
              <a:t>hranom</a:t>
            </a:r>
            <a:r>
              <a:rPr lang="en-US" dirty="0"/>
              <a:t> </a:t>
            </a:r>
            <a:r>
              <a:rPr lang="en-US" dirty="0" err="1"/>
              <a:t>i</a:t>
            </a:r>
            <a:r>
              <a:rPr lang="en-US" dirty="0"/>
              <a:t> </a:t>
            </a:r>
            <a:r>
              <a:rPr lang="en-US" dirty="0" err="1"/>
              <a:t>vodom</a:t>
            </a:r>
            <a:endParaRPr lang="sr" dirty="0"/>
          </a:p>
        </p:txBody>
      </p:sp>
      <p:sp>
        <p:nvSpPr>
          <p:cNvPr id="3" name="Content Placeholder 2">
            <a:extLst>
              <a:ext uri="{FF2B5EF4-FFF2-40B4-BE49-F238E27FC236}">
                <a16:creationId xmlns:a16="http://schemas.microsoft.com/office/drawing/2014/main" id="{ECDECCDC-6BDE-E69B-0F70-6A5311763B04}"/>
              </a:ext>
            </a:extLst>
          </p:cNvPr>
          <p:cNvSpPr>
            <a:spLocks noGrp="1"/>
          </p:cNvSpPr>
          <p:nvPr>
            <p:ph idx="1"/>
          </p:nvPr>
        </p:nvSpPr>
        <p:spPr>
          <a:xfrm>
            <a:off x="500332" y="1170026"/>
            <a:ext cx="11427284" cy="5084128"/>
          </a:xfrm>
        </p:spPr>
        <p:txBody>
          <a:bodyPr rtlCol="0">
            <a:normAutofit/>
          </a:bodyPr>
          <a:lstStyle/>
          <a:p>
            <a:pPr>
              <a:spcAft>
                <a:spcPts val="1500"/>
              </a:spcAft>
            </a:pPr>
            <a:r>
              <a:rPr lang="en-US" dirty="0" err="1"/>
              <a:t>Odnos</a:t>
            </a:r>
            <a:r>
              <a:rPr lang="en-US" dirty="0"/>
              <a:t> </a:t>
            </a:r>
            <a:r>
              <a:rPr lang="en-US" dirty="0" err="1"/>
              <a:t>ishrane</a:t>
            </a:r>
            <a:r>
              <a:rPr lang="en-US" dirty="0"/>
              <a:t> </a:t>
            </a:r>
            <a:r>
              <a:rPr lang="en-US" dirty="0" err="1"/>
              <a:t>i</a:t>
            </a:r>
            <a:r>
              <a:rPr lang="en-US" dirty="0"/>
              <a:t> </a:t>
            </a:r>
            <a:r>
              <a:rPr lang="en-US" dirty="0" err="1"/>
              <a:t>raka</a:t>
            </a:r>
            <a:r>
              <a:rPr lang="en-US" dirty="0"/>
              <a:t> je </a:t>
            </a:r>
            <a:r>
              <a:rPr lang="en-US" dirty="0" err="1"/>
              <a:t>složen</a:t>
            </a:r>
            <a:r>
              <a:rPr lang="en-US" dirty="0"/>
              <a:t>; </a:t>
            </a:r>
            <a:r>
              <a:rPr lang="en-US" dirty="0" err="1"/>
              <a:t>više</a:t>
            </a:r>
            <a:r>
              <a:rPr lang="en-US" dirty="0"/>
              <a:t> </a:t>
            </a:r>
            <a:r>
              <a:rPr lang="en-US" dirty="0" err="1"/>
              <a:t>pitanja</a:t>
            </a:r>
            <a:r>
              <a:rPr lang="en-US" dirty="0"/>
              <a:t> </a:t>
            </a:r>
            <a:r>
              <a:rPr lang="en-US" dirty="0" err="1"/>
              <a:t>nego</a:t>
            </a:r>
            <a:r>
              <a:rPr lang="en-US" dirty="0"/>
              <a:t> </a:t>
            </a:r>
            <a:r>
              <a:rPr lang="en-US" dirty="0" err="1"/>
              <a:t>odgovora</a:t>
            </a:r>
            <a:r>
              <a:rPr lang="en-US" dirty="0"/>
              <a:t> </a:t>
            </a:r>
          </a:p>
          <a:p>
            <a:pPr>
              <a:spcAft>
                <a:spcPts val="1500"/>
              </a:spcAft>
            </a:pPr>
            <a:r>
              <a:rPr lang="en-US" dirty="0" err="1"/>
              <a:t>Pouzdan</a:t>
            </a:r>
            <a:r>
              <a:rPr lang="en-US" dirty="0"/>
              <a:t> </a:t>
            </a:r>
            <a:r>
              <a:rPr lang="en-US" dirty="0" err="1"/>
              <a:t>dokaz</a:t>
            </a:r>
            <a:r>
              <a:rPr lang="en-US" dirty="0"/>
              <a:t> – </a:t>
            </a:r>
            <a:r>
              <a:rPr lang="en-US" dirty="0" err="1"/>
              <a:t>zdrava</a:t>
            </a:r>
            <a:r>
              <a:rPr lang="en-US" dirty="0"/>
              <a:t> </a:t>
            </a:r>
            <a:r>
              <a:rPr lang="en-US" dirty="0" err="1"/>
              <a:t>ishrana</a:t>
            </a:r>
            <a:r>
              <a:rPr lang="en-US" dirty="0"/>
              <a:t> </a:t>
            </a:r>
            <a:r>
              <a:rPr lang="en-US" dirty="0" err="1"/>
              <a:t>sa</a:t>
            </a:r>
            <a:r>
              <a:rPr lang="en-US" dirty="0"/>
              <a:t> </a:t>
            </a:r>
            <a:r>
              <a:rPr lang="en-US" dirty="0" err="1"/>
              <a:t>žitaricama</a:t>
            </a:r>
            <a:r>
              <a:rPr lang="en-US" dirty="0"/>
              <a:t> </a:t>
            </a:r>
            <a:r>
              <a:rPr lang="en-US" dirty="0" err="1"/>
              <a:t>celog</a:t>
            </a:r>
            <a:r>
              <a:rPr lang="en-US" dirty="0"/>
              <a:t> </a:t>
            </a:r>
            <a:r>
              <a:rPr lang="en-US" dirty="0" err="1"/>
              <a:t>zrna</a:t>
            </a:r>
            <a:r>
              <a:rPr lang="en-US" dirty="0"/>
              <a:t>, </a:t>
            </a:r>
            <a:r>
              <a:rPr lang="en-US" dirty="0" err="1"/>
              <a:t>voćem</a:t>
            </a:r>
            <a:r>
              <a:rPr lang="en-US" dirty="0"/>
              <a:t> </a:t>
            </a:r>
            <a:r>
              <a:rPr lang="en-US" dirty="0" err="1"/>
              <a:t>i</a:t>
            </a:r>
            <a:r>
              <a:rPr lang="en-US" dirty="0"/>
              <a:t> </a:t>
            </a:r>
            <a:r>
              <a:rPr lang="en-US" dirty="0" err="1"/>
              <a:t>povrćem</a:t>
            </a:r>
            <a:r>
              <a:rPr lang="en-US" dirty="0"/>
              <a:t> </a:t>
            </a:r>
            <a:r>
              <a:rPr lang="en-US" dirty="0" err="1"/>
              <a:t>štiti</a:t>
            </a:r>
            <a:r>
              <a:rPr lang="en-US" dirty="0"/>
              <a:t> od </a:t>
            </a:r>
            <a:r>
              <a:rPr lang="en-US" dirty="0" err="1"/>
              <a:t>raka</a:t>
            </a:r>
            <a:r>
              <a:rPr lang="en-US" dirty="0"/>
              <a:t> </a:t>
            </a:r>
            <a:r>
              <a:rPr lang="en-US" dirty="0" err="1"/>
              <a:t>debelog</a:t>
            </a:r>
            <a:r>
              <a:rPr lang="en-US" dirty="0"/>
              <a:t> </a:t>
            </a:r>
            <a:r>
              <a:rPr lang="en-US" dirty="0" err="1"/>
              <a:t>creva</a:t>
            </a:r>
            <a:r>
              <a:rPr lang="en-US" dirty="0"/>
              <a:t> </a:t>
            </a:r>
            <a:r>
              <a:rPr lang="en-US" dirty="0" err="1"/>
              <a:t>i</a:t>
            </a:r>
            <a:r>
              <a:rPr lang="en-US" dirty="0"/>
              <a:t> </a:t>
            </a:r>
            <a:r>
              <a:rPr lang="en-US" dirty="0" err="1"/>
              <a:t>raka</a:t>
            </a:r>
            <a:r>
              <a:rPr lang="en-US" dirty="0"/>
              <a:t> </a:t>
            </a:r>
            <a:r>
              <a:rPr lang="en-US" dirty="0" err="1"/>
              <a:t>dojke</a:t>
            </a:r>
            <a:endParaRPr lang="en-US" dirty="0"/>
          </a:p>
          <a:p>
            <a:pPr>
              <a:spcAft>
                <a:spcPts val="1500"/>
              </a:spcAft>
            </a:pPr>
            <a:r>
              <a:rPr lang="en-US" dirty="0" err="1"/>
              <a:t>Klimatske</a:t>
            </a:r>
            <a:r>
              <a:rPr lang="en-US" dirty="0"/>
              <a:t> </a:t>
            </a:r>
            <a:r>
              <a:rPr lang="en-US" dirty="0" err="1"/>
              <a:t>promene</a:t>
            </a:r>
            <a:r>
              <a:rPr lang="en-US" dirty="0"/>
              <a:t> – </a:t>
            </a:r>
            <a:r>
              <a:rPr lang="en-US" dirty="0" err="1"/>
              <a:t>uticaj</a:t>
            </a:r>
            <a:r>
              <a:rPr lang="en-US" dirty="0"/>
              <a:t> </a:t>
            </a:r>
            <a:r>
              <a:rPr lang="en-US" dirty="0" err="1"/>
              <a:t>na</a:t>
            </a:r>
            <a:r>
              <a:rPr lang="en-US" dirty="0"/>
              <a:t> </a:t>
            </a:r>
            <a:r>
              <a:rPr lang="en-US" dirty="0" err="1"/>
              <a:t>kvalitet</a:t>
            </a:r>
            <a:r>
              <a:rPr lang="en-US" dirty="0"/>
              <a:t> </a:t>
            </a:r>
            <a:r>
              <a:rPr lang="en-US" dirty="0" err="1"/>
              <a:t>i</a:t>
            </a:r>
            <a:r>
              <a:rPr lang="en-US" dirty="0"/>
              <a:t> </a:t>
            </a:r>
            <a:r>
              <a:rPr lang="en-US" dirty="0" err="1"/>
              <a:t>kvantitet</a:t>
            </a:r>
            <a:r>
              <a:rPr lang="en-US" dirty="0"/>
              <a:t> </a:t>
            </a:r>
            <a:r>
              <a:rPr lang="en-US" dirty="0" err="1"/>
              <a:t>proizvodnje</a:t>
            </a:r>
            <a:r>
              <a:rPr lang="en-US" dirty="0"/>
              <a:t> </a:t>
            </a:r>
            <a:r>
              <a:rPr lang="en-US" dirty="0" err="1"/>
              <a:t>hrane</a:t>
            </a:r>
            <a:r>
              <a:rPr lang="en-US" dirty="0"/>
              <a:t> </a:t>
            </a:r>
            <a:r>
              <a:rPr lang="en-US" dirty="0" err="1"/>
              <a:t>kroz</a:t>
            </a:r>
            <a:r>
              <a:rPr lang="en-US" dirty="0"/>
              <a:t> </a:t>
            </a:r>
            <a:r>
              <a:rPr lang="en-US" dirty="0" err="1"/>
              <a:t>povećanje</a:t>
            </a:r>
            <a:r>
              <a:rPr lang="en-US" dirty="0"/>
              <a:t> </a:t>
            </a:r>
            <a:r>
              <a:rPr lang="en-US" dirty="0" err="1"/>
              <a:t>temperatura</a:t>
            </a:r>
            <a:r>
              <a:rPr lang="en-US" dirty="0"/>
              <a:t>, </a:t>
            </a:r>
            <a:r>
              <a:rPr lang="en-US" dirty="0" err="1"/>
              <a:t>poplave</a:t>
            </a:r>
            <a:r>
              <a:rPr lang="en-US" dirty="0"/>
              <a:t>, </a:t>
            </a:r>
            <a:r>
              <a:rPr lang="en-US" dirty="0" err="1"/>
              <a:t>suše</a:t>
            </a:r>
            <a:r>
              <a:rPr lang="en-US" dirty="0"/>
              <a:t>, </a:t>
            </a:r>
            <a:r>
              <a:rPr lang="en-US" dirty="0" err="1"/>
              <a:t>ekstremne</a:t>
            </a:r>
            <a:r>
              <a:rPr lang="en-US" dirty="0"/>
              <a:t> </a:t>
            </a:r>
            <a:r>
              <a:rPr lang="en-US" dirty="0" err="1"/>
              <a:t>vremenske</a:t>
            </a:r>
            <a:r>
              <a:rPr lang="en-US" dirty="0"/>
              <a:t> </a:t>
            </a:r>
            <a:r>
              <a:rPr lang="en-US" dirty="0" err="1"/>
              <a:t>prilike</a:t>
            </a:r>
            <a:r>
              <a:rPr lang="en-US" dirty="0"/>
              <a:t>, </a:t>
            </a:r>
            <a:r>
              <a:rPr lang="en-US" dirty="0" err="1"/>
              <a:t>viši</a:t>
            </a:r>
            <a:r>
              <a:rPr lang="en-US" dirty="0"/>
              <a:t> </a:t>
            </a:r>
            <a:r>
              <a:rPr lang="en-US" dirty="0" err="1"/>
              <a:t>nivo</a:t>
            </a:r>
            <a:r>
              <a:rPr lang="en-US" dirty="0"/>
              <a:t> </a:t>
            </a:r>
            <a:r>
              <a:rPr lang="en-US" dirty="0" err="1"/>
              <a:t>ozona</a:t>
            </a:r>
            <a:r>
              <a:rPr lang="en-US" dirty="0"/>
              <a:t> u </a:t>
            </a:r>
            <a:r>
              <a:rPr lang="en-US" dirty="0" err="1"/>
              <a:t>zemlji</a:t>
            </a:r>
            <a:r>
              <a:rPr lang="en-US" dirty="0"/>
              <a:t>, </a:t>
            </a:r>
            <a:r>
              <a:rPr lang="en-US" dirty="0" err="1"/>
              <a:t>ometanje</a:t>
            </a:r>
            <a:r>
              <a:rPr lang="en-US" dirty="0"/>
              <a:t> </a:t>
            </a:r>
            <a:r>
              <a:rPr lang="en-US" dirty="0" err="1"/>
              <a:t>insekata</a:t>
            </a:r>
            <a:r>
              <a:rPr lang="en-US" dirty="0"/>
              <a:t> </a:t>
            </a:r>
            <a:r>
              <a:rPr lang="en-US" dirty="0" err="1"/>
              <a:t>oprašivača</a:t>
            </a:r>
            <a:r>
              <a:rPr lang="en-US" dirty="0"/>
              <a:t>, </a:t>
            </a:r>
            <a:r>
              <a:rPr lang="en-US" dirty="0" err="1"/>
              <a:t>porast</a:t>
            </a:r>
            <a:r>
              <a:rPr lang="en-US" dirty="0"/>
              <a:t> </a:t>
            </a:r>
            <a:r>
              <a:rPr lang="en-US" dirty="0" err="1"/>
              <a:t>nivoa</a:t>
            </a:r>
            <a:r>
              <a:rPr lang="en-US" dirty="0"/>
              <a:t> mora</a:t>
            </a:r>
          </a:p>
          <a:p>
            <a:pPr>
              <a:spcAft>
                <a:spcPts val="1500"/>
              </a:spcAft>
            </a:pPr>
            <a:r>
              <a:rPr lang="en-US" dirty="0" err="1"/>
              <a:t>Uticaj</a:t>
            </a:r>
            <a:r>
              <a:rPr lang="en-US" dirty="0"/>
              <a:t> </a:t>
            </a:r>
            <a:r>
              <a:rPr lang="en-US" dirty="0" err="1"/>
              <a:t>na</a:t>
            </a:r>
            <a:r>
              <a:rPr lang="en-US" dirty="0"/>
              <a:t> </a:t>
            </a:r>
            <a:r>
              <a:rPr lang="en-US" dirty="0" err="1"/>
              <a:t>rak</a:t>
            </a:r>
            <a:r>
              <a:rPr lang="en-US" dirty="0"/>
              <a:t> je </a:t>
            </a:r>
            <a:r>
              <a:rPr lang="en-US" dirty="0" err="1"/>
              <a:t>teško</a:t>
            </a:r>
            <a:r>
              <a:rPr lang="en-US" dirty="0"/>
              <a:t> </a:t>
            </a:r>
            <a:r>
              <a:rPr lang="en-US" dirty="0" err="1"/>
              <a:t>utvrditi</a:t>
            </a:r>
            <a:endParaRPr lang="en-US" dirty="0"/>
          </a:p>
          <a:p>
            <a:pPr>
              <a:spcAft>
                <a:spcPts val="1500"/>
              </a:spcAft>
            </a:pPr>
            <a:r>
              <a:rPr lang="en-US" dirty="0" err="1"/>
              <a:t>Sveobuhvatna</a:t>
            </a:r>
            <a:r>
              <a:rPr lang="en-US" dirty="0"/>
              <a:t> </a:t>
            </a:r>
            <a:r>
              <a:rPr lang="en-US" dirty="0" err="1"/>
              <a:t>studija</a:t>
            </a:r>
            <a:r>
              <a:rPr lang="en-US" dirty="0"/>
              <a:t> </a:t>
            </a:r>
            <a:r>
              <a:rPr lang="en-US" dirty="0" err="1"/>
              <a:t>modeliranja</a:t>
            </a:r>
            <a:r>
              <a:rPr lang="en-US" dirty="0"/>
              <a:t> </a:t>
            </a:r>
            <a:r>
              <a:rPr lang="en-US" dirty="0" err="1"/>
              <a:t>predvidela</a:t>
            </a:r>
            <a:r>
              <a:rPr lang="en-US" dirty="0"/>
              <a:t> je 534 000 </a:t>
            </a:r>
            <a:r>
              <a:rPr lang="en-US" dirty="0" err="1"/>
              <a:t>smrtnih</a:t>
            </a:r>
            <a:r>
              <a:rPr lang="en-US" dirty="0"/>
              <a:t> </a:t>
            </a:r>
            <a:r>
              <a:rPr lang="en-US" dirty="0" err="1"/>
              <a:t>slučajeva</a:t>
            </a:r>
            <a:r>
              <a:rPr lang="en-US" dirty="0"/>
              <a:t> </a:t>
            </a:r>
            <a:r>
              <a:rPr lang="en-US" dirty="0" err="1"/>
              <a:t>povezanih</a:t>
            </a:r>
            <a:r>
              <a:rPr lang="en-US" dirty="0"/>
              <a:t> </a:t>
            </a:r>
            <a:r>
              <a:rPr lang="en-US" dirty="0" err="1"/>
              <a:t>sa</a:t>
            </a:r>
            <a:r>
              <a:rPr lang="en-US" dirty="0"/>
              <a:t> </a:t>
            </a:r>
            <a:r>
              <a:rPr lang="en-US" dirty="0" err="1"/>
              <a:t>klimom</a:t>
            </a:r>
            <a:r>
              <a:rPr lang="en-US" dirty="0"/>
              <a:t> </a:t>
            </a:r>
            <a:r>
              <a:rPr lang="en-US" dirty="0" err="1"/>
              <a:t>širom</a:t>
            </a:r>
            <a:r>
              <a:rPr lang="en-US" dirty="0"/>
              <a:t> </a:t>
            </a:r>
            <a:r>
              <a:rPr lang="en-US" dirty="0" err="1"/>
              <a:t>sveta</a:t>
            </a:r>
            <a:r>
              <a:rPr lang="en-US" dirty="0"/>
              <a:t> do 2050. </a:t>
            </a:r>
            <a:r>
              <a:rPr lang="en-US" dirty="0" err="1"/>
              <a:t>godine</a:t>
            </a:r>
            <a:r>
              <a:rPr lang="en-US" dirty="0"/>
              <a:t>, </a:t>
            </a:r>
            <a:r>
              <a:rPr lang="en-US" dirty="0" err="1"/>
              <a:t>uključujući</a:t>
            </a:r>
            <a:r>
              <a:rPr lang="en-US" dirty="0"/>
              <a:t> </a:t>
            </a:r>
            <a:r>
              <a:rPr lang="en-US" dirty="0" err="1"/>
              <a:t>smrti</a:t>
            </a:r>
            <a:r>
              <a:rPr lang="en-US" dirty="0"/>
              <a:t> od </a:t>
            </a:r>
            <a:r>
              <a:rPr lang="en-US" dirty="0" err="1"/>
              <a:t>raka</a:t>
            </a:r>
            <a:r>
              <a:rPr lang="en-US" dirty="0"/>
              <a:t> (</a:t>
            </a:r>
            <a:r>
              <a:rPr lang="en-US" dirty="0" err="1"/>
              <a:t>zbog</a:t>
            </a:r>
            <a:r>
              <a:rPr lang="en-US" dirty="0"/>
              <a:t> </a:t>
            </a:r>
            <a:r>
              <a:rPr lang="en-US" dirty="0" err="1"/>
              <a:t>promena</a:t>
            </a:r>
            <a:r>
              <a:rPr lang="en-US" dirty="0"/>
              <a:t> u </a:t>
            </a:r>
            <a:r>
              <a:rPr lang="en-US" dirty="0" err="1"/>
              <a:t>snabdevanju</a:t>
            </a:r>
            <a:r>
              <a:rPr lang="en-US" dirty="0"/>
              <a:t> </a:t>
            </a:r>
            <a:r>
              <a:rPr lang="en-US" dirty="0" err="1"/>
              <a:t>hranom</a:t>
            </a:r>
            <a:r>
              <a:rPr lang="en-US" dirty="0"/>
              <a:t>, </a:t>
            </a:r>
            <a:r>
              <a:rPr lang="en-US" dirty="0" err="1"/>
              <a:t>kao</a:t>
            </a:r>
            <a:r>
              <a:rPr lang="en-US" dirty="0"/>
              <a:t> </a:t>
            </a:r>
            <a:r>
              <a:rPr lang="en-US" dirty="0" err="1"/>
              <a:t>što</a:t>
            </a:r>
            <a:r>
              <a:rPr lang="en-US" dirty="0"/>
              <a:t> je </a:t>
            </a:r>
            <a:r>
              <a:rPr lang="en-US" dirty="0" err="1"/>
              <a:t>smanjena</a:t>
            </a:r>
            <a:r>
              <a:rPr lang="en-US" dirty="0"/>
              <a:t> </a:t>
            </a:r>
            <a:r>
              <a:rPr lang="en-US" dirty="0" err="1"/>
              <a:t>potrošnja</a:t>
            </a:r>
            <a:r>
              <a:rPr lang="en-US" dirty="0"/>
              <a:t> </a:t>
            </a:r>
            <a:r>
              <a:rPr lang="en-US" dirty="0" err="1"/>
              <a:t>voća</a:t>
            </a:r>
            <a:r>
              <a:rPr lang="en-US" dirty="0"/>
              <a:t> </a:t>
            </a:r>
            <a:r>
              <a:rPr lang="en-US" dirty="0" err="1"/>
              <a:t>i</a:t>
            </a:r>
            <a:r>
              <a:rPr lang="en-US" dirty="0"/>
              <a:t> </a:t>
            </a:r>
            <a:r>
              <a:rPr lang="en-US" dirty="0" err="1"/>
              <a:t>povrća</a:t>
            </a:r>
            <a:r>
              <a:rPr lang="en-US" dirty="0"/>
              <a:t>)</a:t>
            </a:r>
          </a:p>
        </p:txBody>
      </p:sp>
      <p:sp>
        <p:nvSpPr>
          <p:cNvPr id="4" name="TextBox 3">
            <a:extLst>
              <a:ext uri="{FF2B5EF4-FFF2-40B4-BE49-F238E27FC236}">
                <a16:creationId xmlns:a16="http://schemas.microsoft.com/office/drawing/2014/main" id="{F6376557-B62E-4F47-C26F-6ED9C2AF7C22}"/>
              </a:ext>
            </a:extLst>
          </p:cNvPr>
          <p:cNvSpPr txBox="1"/>
          <p:nvPr/>
        </p:nvSpPr>
        <p:spPr>
          <a:xfrm>
            <a:off x="107136" y="6061247"/>
            <a:ext cx="11982195" cy="338554"/>
          </a:xfrm>
          <a:prstGeom prst="rect">
            <a:avLst/>
          </a:prstGeom>
          <a:noFill/>
        </p:spPr>
        <p:txBody>
          <a:bodyPr wrap="square" rtlCol="0">
            <a:spAutoFit/>
          </a:bodyPr>
          <a:lstStyle/>
          <a:p>
            <a:pPr algn="r" rtl="0"/>
            <a:r>
              <a:rPr lang="sr" sz="800" b="0" i="0" dirty="0">
                <a:solidFill>
                  <a:srgbClr val="212121"/>
                </a:solidFill>
                <a:effectLst/>
                <a:latin typeface="BlinkMacSystemFont"/>
              </a:rPr>
              <a:t>DOI: 10.1016/S1470-2045(20)30448-4</a:t>
            </a:r>
          </a:p>
          <a:p>
            <a:pPr algn="r" rtl="0"/>
            <a:r>
              <a:rPr lang="sr" sz="800" b="0" i="0" dirty="0">
                <a:solidFill>
                  <a:srgbClr val="212121"/>
                </a:solidFill>
                <a:effectLst/>
                <a:latin typeface="BlinkMacSystemFont"/>
              </a:rPr>
              <a:t>DOI: 10.1016/S0140-6736(15)01156-3</a:t>
            </a:r>
            <a:endParaRPr lang="en-US" sz="800" dirty="0"/>
          </a:p>
        </p:txBody>
      </p:sp>
    </p:spTree>
    <p:extLst>
      <p:ext uri="{BB962C8B-B14F-4D97-AF65-F5344CB8AC3E}">
        <p14:creationId xmlns:p14="http://schemas.microsoft.com/office/powerpoint/2010/main" val="5031983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5F58A6-9C54-8149-3973-9C01103348A7}"/>
              </a:ext>
            </a:extLst>
          </p:cNvPr>
          <p:cNvSpPr>
            <a:spLocks noGrp="1"/>
          </p:cNvSpPr>
          <p:nvPr>
            <p:ph type="title"/>
          </p:nvPr>
        </p:nvSpPr>
        <p:spPr/>
        <p:txBody>
          <a:bodyPr rtlCol="0">
            <a:normAutofit/>
          </a:bodyPr>
          <a:lstStyle/>
          <a:p>
            <a:r>
              <a:rPr lang="en-US" dirty="0" err="1"/>
              <a:t>Izloženost</a:t>
            </a:r>
            <a:r>
              <a:rPr lang="en-US" dirty="0"/>
              <a:t> </a:t>
            </a:r>
            <a:r>
              <a:rPr lang="en-US" dirty="0" err="1"/>
              <a:t>industrijskim</a:t>
            </a:r>
            <a:r>
              <a:rPr lang="en-US" dirty="0"/>
              <a:t> </a:t>
            </a:r>
            <a:r>
              <a:rPr lang="en-US" dirty="0" err="1"/>
              <a:t>otrovima</a:t>
            </a:r>
            <a:endParaRPr lang="sr" dirty="0"/>
          </a:p>
        </p:txBody>
      </p:sp>
      <p:sp>
        <p:nvSpPr>
          <p:cNvPr id="3" name="Content Placeholder 2">
            <a:extLst>
              <a:ext uri="{FF2B5EF4-FFF2-40B4-BE49-F238E27FC236}">
                <a16:creationId xmlns:a16="http://schemas.microsoft.com/office/drawing/2014/main" id="{A8924136-E58C-A46B-8932-11084396A190}"/>
              </a:ext>
            </a:extLst>
          </p:cNvPr>
          <p:cNvSpPr>
            <a:spLocks noGrp="1"/>
          </p:cNvSpPr>
          <p:nvPr>
            <p:ph idx="1"/>
          </p:nvPr>
        </p:nvSpPr>
        <p:spPr>
          <a:xfrm>
            <a:off x="552092" y="1298167"/>
            <a:ext cx="11537239" cy="4924003"/>
          </a:xfrm>
        </p:spPr>
        <p:txBody>
          <a:bodyPr rtlCol="0">
            <a:normAutofit/>
          </a:bodyPr>
          <a:lstStyle/>
          <a:p>
            <a:r>
              <a:rPr lang="en-US" dirty="0" err="1"/>
              <a:t>Toksikanti</a:t>
            </a:r>
            <a:r>
              <a:rPr lang="en-US" dirty="0"/>
              <a:t> </a:t>
            </a:r>
            <a:r>
              <a:rPr lang="en-US" dirty="0" err="1"/>
              <a:t>životne</a:t>
            </a:r>
            <a:r>
              <a:rPr lang="en-US" dirty="0"/>
              <a:t> </a:t>
            </a:r>
            <a:r>
              <a:rPr lang="en-US" dirty="0" err="1"/>
              <a:t>sredine</a:t>
            </a:r>
            <a:r>
              <a:rPr lang="en-US" dirty="0"/>
              <a:t> </a:t>
            </a:r>
            <a:r>
              <a:rPr lang="en-US" dirty="0" err="1"/>
              <a:t>će</a:t>
            </a:r>
            <a:r>
              <a:rPr lang="en-US" dirty="0"/>
              <a:t> se </a:t>
            </a:r>
            <a:r>
              <a:rPr lang="en-US" dirty="0" err="1"/>
              <a:t>verovatno</a:t>
            </a:r>
            <a:r>
              <a:rPr lang="en-US" dirty="0"/>
              <a:t> </a:t>
            </a:r>
            <a:r>
              <a:rPr lang="en-US" dirty="0" err="1"/>
              <a:t>povećati</a:t>
            </a:r>
            <a:r>
              <a:rPr lang="en-US" dirty="0"/>
              <a:t> </a:t>
            </a:r>
            <a:r>
              <a:rPr lang="en-US" dirty="0" err="1"/>
              <a:t>sa</a:t>
            </a:r>
            <a:r>
              <a:rPr lang="en-US" dirty="0"/>
              <a:t> </a:t>
            </a:r>
            <a:r>
              <a:rPr lang="en-US" dirty="0" err="1"/>
              <a:t>povećanom</a:t>
            </a:r>
            <a:r>
              <a:rPr lang="en-US" dirty="0"/>
              <a:t> </a:t>
            </a:r>
            <a:r>
              <a:rPr lang="en-US" dirty="0" err="1"/>
              <a:t>industrijalizacijom</a:t>
            </a:r>
            <a:r>
              <a:rPr lang="en-US" dirty="0"/>
              <a:t> </a:t>
            </a:r>
            <a:r>
              <a:rPr lang="en-US" dirty="0" err="1"/>
              <a:t>i</a:t>
            </a:r>
            <a:r>
              <a:rPr lang="en-US" dirty="0"/>
              <a:t> </a:t>
            </a:r>
            <a:r>
              <a:rPr lang="en-US" dirty="0" err="1"/>
              <a:t>hemijskom</a:t>
            </a:r>
            <a:r>
              <a:rPr lang="en-US" dirty="0"/>
              <a:t> </a:t>
            </a:r>
            <a:r>
              <a:rPr lang="en-US" dirty="0" err="1"/>
              <a:t>proizvodnjom</a:t>
            </a:r>
            <a:r>
              <a:rPr lang="en-US" dirty="0"/>
              <a:t> </a:t>
            </a:r>
            <a:r>
              <a:rPr lang="en-US" dirty="0" err="1"/>
              <a:t>nezavisno</a:t>
            </a:r>
            <a:r>
              <a:rPr lang="en-US" dirty="0"/>
              <a:t> od </a:t>
            </a:r>
            <a:r>
              <a:rPr lang="en-US" dirty="0" err="1"/>
              <a:t>klimatskih</a:t>
            </a:r>
            <a:r>
              <a:rPr lang="en-US" dirty="0"/>
              <a:t> </a:t>
            </a:r>
            <a:r>
              <a:rPr lang="en-US" dirty="0" err="1"/>
              <a:t>promena</a:t>
            </a:r>
            <a:r>
              <a:rPr lang="en-US" dirty="0"/>
              <a:t>. </a:t>
            </a:r>
          </a:p>
          <a:p>
            <a:r>
              <a:rPr lang="en-US" dirty="0" err="1"/>
              <a:t>Klimatske</a:t>
            </a:r>
            <a:r>
              <a:rPr lang="en-US" dirty="0"/>
              <a:t> </a:t>
            </a:r>
            <a:r>
              <a:rPr lang="en-US" dirty="0" err="1"/>
              <a:t>promene</a:t>
            </a:r>
            <a:r>
              <a:rPr lang="en-US" dirty="0"/>
              <a:t> </a:t>
            </a:r>
            <a:r>
              <a:rPr lang="en-US" dirty="0" err="1"/>
              <a:t>mogu</a:t>
            </a:r>
            <a:r>
              <a:rPr lang="en-US" dirty="0"/>
              <a:t> </a:t>
            </a:r>
            <a:r>
              <a:rPr lang="en-US" dirty="0" err="1"/>
              <a:t>dodatno</a:t>
            </a:r>
            <a:r>
              <a:rPr lang="en-US" dirty="0"/>
              <a:t> </a:t>
            </a:r>
            <a:r>
              <a:rPr lang="en-US" dirty="0" err="1"/>
              <a:t>povećati</a:t>
            </a:r>
            <a:r>
              <a:rPr lang="en-US" dirty="0"/>
              <a:t> </a:t>
            </a:r>
            <a:r>
              <a:rPr lang="en-US" dirty="0" err="1"/>
              <a:t>izloženost</a:t>
            </a:r>
            <a:r>
              <a:rPr lang="en-US" dirty="0"/>
              <a:t> </a:t>
            </a:r>
            <a:r>
              <a:rPr lang="en-US" dirty="0" err="1"/>
              <a:t>toksinima</a:t>
            </a:r>
            <a:r>
              <a:rPr lang="en-US" dirty="0"/>
              <a:t> </a:t>
            </a:r>
            <a:r>
              <a:rPr lang="en-US" dirty="0" err="1"/>
              <a:t>iz</a:t>
            </a:r>
            <a:r>
              <a:rPr lang="en-US" dirty="0"/>
              <a:t> </a:t>
            </a:r>
            <a:r>
              <a:rPr lang="en-US" dirty="0" err="1"/>
              <a:t>životne</a:t>
            </a:r>
            <a:r>
              <a:rPr lang="en-US" dirty="0"/>
              <a:t> </a:t>
            </a:r>
            <a:r>
              <a:rPr lang="en-US" dirty="0" err="1"/>
              <a:t>sredine</a:t>
            </a:r>
            <a:r>
              <a:rPr lang="en-US" dirty="0"/>
              <a:t>.</a:t>
            </a:r>
          </a:p>
          <a:p>
            <a:r>
              <a:rPr lang="en-US" dirty="0" err="1"/>
              <a:t>Studije</a:t>
            </a:r>
            <a:r>
              <a:rPr lang="en-US" dirty="0"/>
              <a:t> </a:t>
            </a:r>
            <a:r>
              <a:rPr lang="en-US" dirty="0" err="1"/>
              <a:t>modeliranja</a:t>
            </a:r>
            <a:r>
              <a:rPr lang="en-US" dirty="0"/>
              <a:t> </a:t>
            </a:r>
            <a:r>
              <a:rPr lang="en-US" dirty="0" err="1"/>
              <a:t>vode</a:t>
            </a:r>
            <a:r>
              <a:rPr lang="en-US" dirty="0"/>
              <a:t> </a:t>
            </a:r>
            <a:r>
              <a:rPr lang="en-US" dirty="0" err="1"/>
              <a:t>otopljenog</a:t>
            </a:r>
            <a:r>
              <a:rPr lang="en-US" dirty="0"/>
              <a:t> </a:t>
            </a:r>
            <a:r>
              <a:rPr lang="en-US" dirty="0" err="1"/>
              <a:t>leda</a:t>
            </a:r>
            <a:r>
              <a:rPr lang="en-US" dirty="0"/>
              <a:t> (</a:t>
            </a:r>
            <a:r>
              <a:rPr lang="en-US" dirty="0" err="1"/>
              <a:t>Aljaska</a:t>
            </a:r>
            <a:r>
              <a:rPr lang="en-US" dirty="0"/>
              <a:t>, </a:t>
            </a:r>
            <a:r>
              <a:rPr lang="en-US" dirty="0" err="1"/>
              <a:t>švajcarski</a:t>
            </a:r>
            <a:r>
              <a:rPr lang="en-US" dirty="0"/>
              <a:t> </a:t>
            </a:r>
            <a:r>
              <a:rPr lang="en-US" dirty="0" err="1"/>
              <a:t>Alpi</a:t>
            </a:r>
            <a:r>
              <a:rPr lang="en-US" dirty="0"/>
              <a:t>) – </a:t>
            </a:r>
            <a:r>
              <a:rPr lang="en-US" dirty="0" err="1"/>
              <a:t>zagađivači</a:t>
            </a:r>
            <a:r>
              <a:rPr lang="en-US" dirty="0"/>
              <a:t> se </a:t>
            </a:r>
            <a:r>
              <a:rPr lang="en-US" dirty="0" err="1"/>
              <a:t>mogu</a:t>
            </a:r>
            <a:r>
              <a:rPr lang="en-US" dirty="0"/>
              <a:t> </a:t>
            </a:r>
            <a:r>
              <a:rPr lang="en-US" dirty="0" err="1"/>
              <a:t>akumulirati</a:t>
            </a:r>
            <a:r>
              <a:rPr lang="en-US" dirty="0"/>
              <a:t> u </a:t>
            </a:r>
            <a:r>
              <a:rPr lang="en-US" dirty="0" err="1"/>
              <a:t>lokalnim</a:t>
            </a:r>
            <a:r>
              <a:rPr lang="en-US" dirty="0"/>
              <a:t> </a:t>
            </a:r>
            <a:r>
              <a:rPr lang="en-US" dirty="0" err="1"/>
              <a:t>zalihama</a:t>
            </a:r>
            <a:r>
              <a:rPr lang="en-US" dirty="0"/>
              <a:t> </a:t>
            </a:r>
            <a:r>
              <a:rPr lang="en-US" dirty="0" err="1"/>
              <a:t>ribe</a:t>
            </a:r>
            <a:r>
              <a:rPr lang="en-US" dirty="0"/>
              <a:t> </a:t>
            </a:r>
            <a:r>
              <a:rPr lang="en-US" dirty="0" err="1"/>
              <a:t>i</a:t>
            </a:r>
            <a:r>
              <a:rPr lang="en-US" dirty="0"/>
              <a:t> </a:t>
            </a:r>
            <a:r>
              <a:rPr lang="en-US" dirty="0" err="1"/>
              <a:t>mogu</a:t>
            </a:r>
            <a:r>
              <a:rPr lang="en-US" dirty="0"/>
              <a:t> </a:t>
            </a:r>
            <a:r>
              <a:rPr lang="en-US" dirty="0" err="1"/>
              <a:t>povećati</a:t>
            </a:r>
            <a:r>
              <a:rPr lang="en-US" dirty="0"/>
              <a:t> </a:t>
            </a:r>
            <a:r>
              <a:rPr lang="en-US" dirty="0" err="1"/>
              <a:t>rizik</a:t>
            </a:r>
            <a:r>
              <a:rPr lang="en-US" dirty="0"/>
              <a:t> od </a:t>
            </a:r>
            <a:r>
              <a:rPr lang="en-US" dirty="0" err="1"/>
              <a:t>raka</a:t>
            </a:r>
            <a:r>
              <a:rPr lang="en-US" dirty="0"/>
              <a:t> </a:t>
            </a:r>
            <a:r>
              <a:rPr lang="en-US" dirty="0" err="1"/>
              <a:t>među</a:t>
            </a:r>
            <a:r>
              <a:rPr lang="en-US" dirty="0"/>
              <a:t> </a:t>
            </a:r>
            <a:r>
              <a:rPr lang="en-US" dirty="0" err="1"/>
              <a:t>lokalnom</a:t>
            </a:r>
            <a:r>
              <a:rPr lang="en-US" dirty="0"/>
              <a:t> </a:t>
            </a:r>
            <a:r>
              <a:rPr lang="en-US" dirty="0" err="1"/>
              <a:t>populacijom</a:t>
            </a:r>
            <a:r>
              <a:rPr lang="en-US" dirty="0"/>
              <a:t> </a:t>
            </a:r>
            <a:r>
              <a:rPr lang="en-US" dirty="0" err="1"/>
              <a:t>sa</a:t>
            </a:r>
            <a:r>
              <a:rPr lang="en-US" dirty="0"/>
              <a:t> </a:t>
            </a:r>
            <a:r>
              <a:rPr lang="en-US" dirty="0" err="1"/>
              <a:t>visokim</a:t>
            </a:r>
            <a:r>
              <a:rPr lang="en-US" dirty="0"/>
              <a:t> </a:t>
            </a:r>
            <a:r>
              <a:rPr lang="en-US" dirty="0" err="1"/>
              <a:t>unosom</a:t>
            </a:r>
            <a:r>
              <a:rPr lang="en-US" dirty="0"/>
              <a:t> </a:t>
            </a:r>
            <a:r>
              <a:rPr lang="en-US" dirty="0" err="1"/>
              <a:t>ribe</a:t>
            </a:r>
            <a:r>
              <a:rPr lang="en-US" dirty="0"/>
              <a:t>.</a:t>
            </a:r>
          </a:p>
          <a:p>
            <a:r>
              <a:rPr lang="en-US" dirty="0" err="1"/>
              <a:t>Šumski</a:t>
            </a:r>
            <a:r>
              <a:rPr lang="en-US" dirty="0"/>
              <a:t> </a:t>
            </a:r>
            <a:r>
              <a:rPr lang="en-US" dirty="0" err="1"/>
              <a:t>požari</a:t>
            </a:r>
            <a:r>
              <a:rPr lang="en-US" dirty="0"/>
              <a:t> </a:t>
            </a:r>
            <a:r>
              <a:rPr lang="en-US" dirty="0" err="1"/>
              <a:t>mogu</a:t>
            </a:r>
            <a:r>
              <a:rPr lang="en-US" dirty="0"/>
              <a:t> </a:t>
            </a:r>
            <a:r>
              <a:rPr lang="en-US" dirty="0" err="1"/>
              <a:t>povećati</a:t>
            </a:r>
            <a:r>
              <a:rPr lang="en-US" dirty="0"/>
              <a:t> </a:t>
            </a:r>
            <a:r>
              <a:rPr lang="en-US" dirty="0" err="1"/>
              <a:t>izloženost</a:t>
            </a:r>
            <a:r>
              <a:rPr lang="en-US" dirty="0"/>
              <a:t> </a:t>
            </a:r>
            <a:r>
              <a:rPr lang="en-US" dirty="0" err="1"/>
              <a:t>toksičnim</a:t>
            </a:r>
            <a:r>
              <a:rPr lang="en-US" dirty="0"/>
              <a:t> </a:t>
            </a:r>
            <a:r>
              <a:rPr lang="en-US" dirty="0" err="1"/>
              <a:t>hemikalijama</a:t>
            </a:r>
            <a:r>
              <a:rPr lang="en-US" dirty="0"/>
              <a:t> </a:t>
            </a:r>
            <a:r>
              <a:rPr lang="en-US" dirty="0" err="1"/>
              <a:t>kroz</a:t>
            </a:r>
            <a:r>
              <a:rPr lang="en-US" dirty="0"/>
              <a:t> </a:t>
            </a:r>
            <a:r>
              <a:rPr lang="en-US" dirty="0" err="1"/>
              <a:t>zagađenje</a:t>
            </a:r>
            <a:r>
              <a:rPr lang="en-US" dirty="0"/>
              <a:t> </a:t>
            </a:r>
            <a:r>
              <a:rPr lang="en-US" dirty="0" err="1"/>
              <a:t>vazduha</a:t>
            </a:r>
            <a:r>
              <a:rPr lang="en-US" dirty="0"/>
              <a:t> </a:t>
            </a:r>
            <a:r>
              <a:rPr lang="en-US" dirty="0" err="1"/>
              <a:t>i</a:t>
            </a:r>
            <a:r>
              <a:rPr lang="en-US" dirty="0"/>
              <a:t> </a:t>
            </a:r>
            <a:r>
              <a:rPr lang="en-US" dirty="0" err="1"/>
              <a:t>kontaminaciju</a:t>
            </a:r>
            <a:r>
              <a:rPr lang="en-US" dirty="0"/>
              <a:t> </a:t>
            </a:r>
            <a:r>
              <a:rPr lang="en-US" dirty="0" err="1"/>
              <a:t>podzemnih</a:t>
            </a:r>
            <a:r>
              <a:rPr lang="en-US" dirty="0"/>
              <a:t> </a:t>
            </a:r>
            <a:r>
              <a:rPr lang="en-US" dirty="0" err="1"/>
              <a:t>voda</a:t>
            </a:r>
            <a:r>
              <a:rPr lang="en-US" dirty="0"/>
              <a:t> (</a:t>
            </a:r>
            <a:r>
              <a:rPr lang="en-US" dirty="0" err="1"/>
              <a:t>Kalifornija</a:t>
            </a:r>
            <a:r>
              <a:rPr lang="en-US" dirty="0"/>
              <a:t>, SAD, </a:t>
            </a:r>
            <a:r>
              <a:rPr lang="en-US" dirty="0" err="1"/>
              <a:t>izvori</a:t>
            </a:r>
            <a:r>
              <a:rPr lang="en-US" dirty="0"/>
              <a:t> </a:t>
            </a:r>
            <a:r>
              <a:rPr lang="en-US" dirty="0" err="1"/>
              <a:t>pitke</a:t>
            </a:r>
            <a:r>
              <a:rPr lang="en-US" dirty="0"/>
              <a:t> </a:t>
            </a:r>
            <a:r>
              <a:rPr lang="en-US" dirty="0" err="1"/>
              <a:t>i</a:t>
            </a:r>
            <a:r>
              <a:rPr lang="en-US" dirty="0"/>
              <a:t> </a:t>
            </a:r>
            <a:r>
              <a:rPr lang="en-US" dirty="0" err="1"/>
              <a:t>podzemne</a:t>
            </a:r>
            <a:r>
              <a:rPr lang="en-US" dirty="0"/>
              <a:t> </a:t>
            </a:r>
            <a:r>
              <a:rPr lang="en-US" dirty="0" err="1"/>
              <a:t>vode</a:t>
            </a:r>
            <a:r>
              <a:rPr lang="en-US" dirty="0"/>
              <a:t> </a:t>
            </a:r>
            <a:r>
              <a:rPr lang="en-US" dirty="0" err="1"/>
              <a:t>veće</a:t>
            </a:r>
            <a:r>
              <a:rPr lang="en-US" dirty="0"/>
              <a:t> </a:t>
            </a:r>
            <a:r>
              <a:rPr lang="en-US" dirty="0" err="1"/>
              <a:t>koncentracije</a:t>
            </a:r>
            <a:r>
              <a:rPr lang="en-US" dirty="0"/>
              <a:t> </a:t>
            </a:r>
            <a:r>
              <a:rPr lang="en-US" dirty="0" err="1"/>
              <a:t>benzena</a:t>
            </a:r>
            <a:r>
              <a:rPr lang="en-US" dirty="0"/>
              <a:t> </a:t>
            </a:r>
            <a:r>
              <a:rPr lang="en-US" dirty="0" err="1"/>
              <a:t>nakon</a:t>
            </a:r>
            <a:r>
              <a:rPr lang="en-US" dirty="0"/>
              <a:t> </a:t>
            </a:r>
            <a:r>
              <a:rPr lang="en-US" dirty="0" err="1"/>
              <a:t>šumskih</a:t>
            </a:r>
            <a:r>
              <a:rPr lang="en-US" dirty="0"/>
              <a:t> </a:t>
            </a:r>
            <a:r>
              <a:rPr lang="en-US" dirty="0" err="1"/>
              <a:t>požara</a:t>
            </a:r>
            <a:r>
              <a:rPr lang="en-US" dirty="0"/>
              <a:t>).</a:t>
            </a:r>
          </a:p>
          <a:p>
            <a:r>
              <a:rPr lang="en-US" dirty="0" err="1"/>
              <a:t>Poplavljivanje</a:t>
            </a:r>
            <a:r>
              <a:rPr lang="en-US" dirty="0"/>
              <a:t> </a:t>
            </a:r>
            <a:r>
              <a:rPr lang="en-US" dirty="0" err="1"/>
              <a:t>skladišta</a:t>
            </a:r>
            <a:r>
              <a:rPr lang="en-US" dirty="0"/>
              <a:t> </a:t>
            </a:r>
            <a:r>
              <a:rPr lang="en-US" dirty="0" err="1"/>
              <a:t>toksičnog</a:t>
            </a:r>
            <a:r>
              <a:rPr lang="en-US" dirty="0"/>
              <a:t> </a:t>
            </a:r>
            <a:r>
              <a:rPr lang="en-US" dirty="0" err="1"/>
              <a:t>otpada</a:t>
            </a:r>
            <a:r>
              <a:rPr lang="en-US" dirty="0"/>
              <a:t> – </a:t>
            </a:r>
            <a:r>
              <a:rPr lang="en-US" dirty="0" err="1"/>
              <a:t>povećan</a:t>
            </a:r>
            <a:r>
              <a:rPr lang="en-US" dirty="0"/>
              <a:t> </a:t>
            </a:r>
            <a:r>
              <a:rPr lang="en-US" dirty="0" err="1"/>
              <a:t>rizik</a:t>
            </a:r>
            <a:r>
              <a:rPr lang="en-US" dirty="0"/>
              <a:t> od </a:t>
            </a:r>
            <a:r>
              <a:rPr lang="en-US" dirty="0" err="1"/>
              <a:t>izlaganja</a:t>
            </a:r>
            <a:r>
              <a:rPr lang="en-US" dirty="0"/>
              <a:t> </a:t>
            </a:r>
            <a:r>
              <a:rPr lang="en-US" dirty="0" err="1"/>
              <a:t>toksičnim</a:t>
            </a:r>
            <a:r>
              <a:rPr lang="en-US" dirty="0"/>
              <a:t> </a:t>
            </a:r>
            <a:r>
              <a:rPr lang="en-US" dirty="0" err="1"/>
              <a:t>hemikalijama</a:t>
            </a:r>
            <a:r>
              <a:rPr lang="en-US" dirty="0"/>
              <a:t>.</a:t>
            </a:r>
          </a:p>
        </p:txBody>
      </p:sp>
      <p:sp>
        <p:nvSpPr>
          <p:cNvPr id="4" name="TextBox 3">
            <a:extLst>
              <a:ext uri="{FF2B5EF4-FFF2-40B4-BE49-F238E27FC236}">
                <a16:creationId xmlns:a16="http://schemas.microsoft.com/office/drawing/2014/main" id="{9B6C2FB8-720B-DCC0-F1AD-781F883E6A61}"/>
              </a:ext>
            </a:extLst>
          </p:cNvPr>
          <p:cNvSpPr txBox="1"/>
          <p:nvPr/>
        </p:nvSpPr>
        <p:spPr>
          <a:xfrm>
            <a:off x="0" y="6114448"/>
            <a:ext cx="11257667" cy="215444"/>
          </a:xfrm>
          <a:prstGeom prst="rect">
            <a:avLst/>
          </a:prstGeom>
          <a:noFill/>
        </p:spPr>
        <p:txBody>
          <a:bodyPr wrap="square" rtlCol="0">
            <a:spAutoFit/>
          </a:bodyPr>
          <a:lstStyle/>
          <a:p>
            <a:pPr rtl="0"/>
            <a:r>
              <a:rPr lang="sr" sz="800" b="0" i="0" dirty="0">
                <a:solidFill>
                  <a:srgbClr val="212121"/>
                </a:solidFill>
                <a:effectLst/>
                <a:latin typeface="BlinkMacSystemFont"/>
              </a:rPr>
              <a:t>DOI: 10.1016/S1470-2045(20)30448-4</a:t>
            </a:r>
          </a:p>
        </p:txBody>
      </p:sp>
    </p:spTree>
    <p:extLst>
      <p:ext uri="{BB962C8B-B14F-4D97-AF65-F5344CB8AC3E}">
        <p14:creationId xmlns:p14="http://schemas.microsoft.com/office/powerpoint/2010/main" val="33140288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979098" y="1700332"/>
            <a:ext cx="10233804" cy="2387600"/>
          </a:xfrm>
        </p:spPr>
        <p:txBody>
          <a:bodyPr rtlCol="0">
            <a:normAutofit fontScale="90000"/>
          </a:bodyPr>
          <a:lstStyle/>
          <a:p>
            <a:pPr algn="ctr">
              <a:lnSpc>
                <a:spcPct val="120000"/>
              </a:lnSpc>
            </a:pPr>
            <a:r>
              <a:rPr lang="en-US" dirty="0" err="1"/>
              <a:t>Uticaj</a:t>
            </a:r>
            <a:r>
              <a:rPr lang="en-US" dirty="0"/>
              <a:t> </a:t>
            </a:r>
            <a:r>
              <a:rPr lang="en-US" dirty="0" err="1"/>
              <a:t>klimatskih</a:t>
            </a:r>
            <a:r>
              <a:rPr lang="en-US" dirty="0"/>
              <a:t> </a:t>
            </a:r>
            <a:r>
              <a:rPr lang="en-US" dirty="0" err="1"/>
              <a:t>promena</a:t>
            </a:r>
            <a:r>
              <a:rPr lang="en-US" dirty="0"/>
              <a:t> </a:t>
            </a:r>
            <a:r>
              <a:rPr lang="en-US" dirty="0" err="1"/>
              <a:t>na</a:t>
            </a:r>
            <a:r>
              <a:rPr lang="en-US" dirty="0"/>
              <a:t> </a:t>
            </a:r>
            <a:r>
              <a:rPr lang="en-US" dirty="0" err="1"/>
              <a:t>rak</a:t>
            </a:r>
            <a:r>
              <a:rPr lang="en-US" dirty="0"/>
              <a:t>, </a:t>
            </a:r>
            <a:r>
              <a:rPr lang="en-US" dirty="0" err="1"/>
              <a:t>gljivične</a:t>
            </a:r>
            <a:r>
              <a:rPr lang="en-US" dirty="0"/>
              <a:t> </a:t>
            </a:r>
            <a:r>
              <a:rPr lang="en-US" dirty="0" err="1"/>
              <a:t>bolesti</a:t>
            </a:r>
            <a:r>
              <a:rPr lang="en-US" dirty="0"/>
              <a:t>, </a:t>
            </a:r>
            <a:r>
              <a:rPr lang="en-US" dirty="0" err="1"/>
              <a:t>mikotoksine</a:t>
            </a:r>
            <a:r>
              <a:rPr lang="en-US" dirty="0"/>
              <a:t> </a:t>
            </a:r>
            <a:endParaRPr lang="hu-HU" dirty="0"/>
          </a:p>
        </p:txBody>
      </p:sp>
    </p:spTree>
    <p:extLst>
      <p:ext uri="{BB962C8B-B14F-4D97-AF65-F5344CB8AC3E}">
        <p14:creationId xmlns:p14="http://schemas.microsoft.com/office/powerpoint/2010/main" val="19705585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90A76-0D34-1C74-DF9D-6CF435C3D00E}"/>
              </a:ext>
            </a:extLst>
          </p:cNvPr>
          <p:cNvSpPr>
            <a:spLocks noGrp="1"/>
          </p:cNvSpPr>
          <p:nvPr>
            <p:ph type="title"/>
          </p:nvPr>
        </p:nvSpPr>
        <p:spPr/>
        <p:txBody>
          <a:bodyPr rtlCol="0">
            <a:normAutofit/>
          </a:bodyPr>
          <a:lstStyle/>
          <a:p>
            <a:pPr rtl="0"/>
            <a:r>
              <a:rPr lang="sr-Latn-RS" dirty="0" smtClean="0"/>
              <a:t>Mikotoksini</a:t>
            </a:r>
            <a:endParaRPr lang="sr" dirty="0"/>
          </a:p>
        </p:txBody>
      </p:sp>
      <p:sp>
        <p:nvSpPr>
          <p:cNvPr id="3" name="Content Placeholder 2">
            <a:extLst>
              <a:ext uri="{FF2B5EF4-FFF2-40B4-BE49-F238E27FC236}">
                <a16:creationId xmlns:a16="http://schemas.microsoft.com/office/drawing/2014/main" id="{B50C6C9D-7E51-A79E-15BC-5ABE353CC97F}"/>
              </a:ext>
            </a:extLst>
          </p:cNvPr>
          <p:cNvSpPr>
            <a:spLocks noGrp="1"/>
          </p:cNvSpPr>
          <p:nvPr>
            <p:ph idx="1"/>
          </p:nvPr>
        </p:nvSpPr>
        <p:spPr>
          <a:xfrm>
            <a:off x="192505" y="1566844"/>
            <a:ext cx="7385951" cy="4547604"/>
          </a:xfrm>
        </p:spPr>
        <p:txBody>
          <a:bodyPr rtlCol="0">
            <a:normAutofit/>
          </a:bodyPr>
          <a:lstStyle/>
          <a:p>
            <a:r>
              <a:rPr lang="en-US" sz="2100" dirty="0" err="1"/>
              <a:t>Mikotoksini</a:t>
            </a:r>
            <a:r>
              <a:rPr lang="en-US" sz="2100" dirty="0"/>
              <a:t> - </a:t>
            </a:r>
            <a:r>
              <a:rPr lang="en-US" sz="2100" dirty="0" err="1"/>
              <a:t>toksini</a:t>
            </a:r>
            <a:r>
              <a:rPr lang="en-US" sz="2100" dirty="0"/>
              <a:t> </a:t>
            </a:r>
            <a:r>
              <a:rPr lang="en-US" sz="2100" dirty="0" err="1"/>
              <a:t>koji</a:t>
            </a:r>
            <a:r>
              <a:rPr lang="en-US" sz="2100" dirty="0"/>
              <a:t> se </a:t>
            </a:r>
            <a:r>
              <a:rPr lang="en-US" sz="2100" dirty="0" err="1"/>
              <a:t>javljaju</a:t>
            </a:r>
            <a:r>
              <a:rPr lang="en-US" sz="2100" dirty="0"/>
              <a:t> u </a:t>
            </a:r>
            <a:r>
              <a:rPr lang="en-US" sz="2100" dirty="0" err="1"/>
              <a:t>prirodi</a:t>
            </a:r>
            <a:r>
              <a:rPr lang="en-US" sz="2100" dirty="0"/>
              <a:t> </a:t>
            </a:r>
            <a:r>
              <a:rPr lang="en-US" sz="2100" dirty="0" err="1"/>
              <a:t>koje</a:t>
            </a:r>
            <a:r>
              <a:rPr lang="en-US" sz="2100" dirty="0"/>
              <a:t> </a:t>
            </a:r>
            <a:r>
              <a:rPr lang="en-US" sz="2100" dirty="0" err="1"/>
              <a:t>proizvode</a:t>
            </a:r>
            <a:r>
              <a:rPr lang="en-US" sz="2100" dirty="0"/>
              <a:t> </a:t>
            </a:r>
            <a:r>
              <a:rPr lang="en-US" sz="2100" dirty="0" err="1"/>
              <a:t>određene</a:t>
            </a:r>
            <a:r>
              <a:rPr lang="en-US" sz="2100" dirty="0"/>
              <a:t> </a:t>
            </a:r>
            <a:r>
              <a:rPr lang="en-US" sz="2100" dirty="0" err="1"/>
              <a:t>plesni</a:t>
            </a:r>
            <a:r>
              <a:rPr lang="en-US" sz="2100" dirty="0"/>
              <a:t> (</a:t>
            </a:r>
            <a:r>
              <a:rPr lang="en-US" sz="2100" dirty="0" err="1"/>
              <a:t>gljive</a:t>
            </a:r>
            <a:r>
              <a:rPr lang="en-US" sz="2100" dirty="0"/>
              <a:t>) </a:t>
            </a:r>
          </a:p>
          <a:p>
            <a:pPr rtl="0"/>
            <a:r>
              <a:rPr lang="sr" sz="2100" dirty="0" smtClean="0"/>
              <a:t>Gljive iz roda </a:t>
            </a:r>
            <a:r>
              <a:rPr lang="en-US" sz="2100" i="1" dirty="0" smtClean="0"/>
              <a:t>Aspergillus</a:t>
            </a:r>
            <a:r>
              <a:rPr lang="sr" sz="2100" dirty="0" smtClean="0"/>
              <a:t>, </a:t>
            </a:r>
            <a:r>
              <a:rPr lang="en-US" sz="2100" i="1" dirty="0" err="1" smtClean="0"/>
              <a:t>Fusarium</a:t>
            </a:r>
            <a:r>
              <a:rPr lang="en-US" sz="2100" dirty="0" smtClean="0"/>
              <a:t> </a:t>
            </a:r>
            <a:r>
              <a:rPr lang="sr" sz="2100" dirty="0"/>
              <a:t>i</a:t>
            </a:r>
            <a:r>
              <a:rPr lang="sr" sz="2100" dirty="0" smtClean="0"/>
              <a:t> </a:t>
            </a:r>
            <a:r>
              <a:rPr lang="en-US" sz="2100" i="1" dirty="0" err="1" smtClean="0"/>
              <a:t>Penicillium</a:t>
            </a:r>
            <a:r>
              <a:rPr lang="sr" sz="2100" dirty="0" smtClean="0"/>
              <a:t> </a:t>
            </a:r>
            <a:endParaRPr lang="sr" sz="2100" dirty="0"/>
          </a:p>
          <a:p>
            <a:r>
              <a:rPr lang="en-US" sz="2100" dirty="0" err="1"/>
              <a:t>Aflatoksine</a:t>
            </a:r>
            <a:r>
              <a:rPr lang="en-US" sz="2100" dirty="0"/>
              <a:t> (AF) - </a:t>
            </a:r>
            <a:r>
              <a:rPr lang="en-US" sz="2100" dirty="0" err="1"/>
              <a:t>proizvodi</a:t>
            </a:r>
            <a:r>
              <a:rPr lang="en-US" sz="2100" dirty="0"/>
              <a:t> </a:t>
            </a:r>
            <a:r>
              <a:rPr lang="en-US" sz="2100" i="1" dirty="0" smtClean="0"/>
              <a:t>Aspergillus</a:t>
            </a:r>
            <a:r>
              <a:rPr lang="sr" sz="2100" dirty="0" smtClean="0"/>
              <a:t> </a:t>
            </a:r>
            <a:r>
              <a:rPr lang="en-US" sz="2100" i="1" dirty="0" err="1" smtClean="0"/>
              <a:t>flavus</a:t>
            </a:r>
            <a:endParaRPr lang="sr" sz="2100" dirty="0"/>
          </a:p>
          <a:p>
            <a:r>
              <a:rPr lang="en-US" sz="2100" i="1" dirty="0"/>
              <a:t>Aspergillus</a:t>
            </a:r>
            <a:r>
              <a:rPr lang="sr" sz="2100" dirty="0" smtClean="0"/>
              <a:t> </a:t>
            </a:r>
            <a:r>
              <a:rPr lang="sr" sz="2100" dirty="0"/>
              <a:t>- </a:t>
            </a:r>
            <a:r>
              <a:rPr lang="en-US" sz="2100" dirty="0" err="1"/>
              <a:t>raste</a:t>
            </a:r>
            <a:r>
              <a:rPr lang="en-US" sz="2100" dirty="0"/>
              <a:t> u </a:t>
            </a:r>
            <a:r>
              <a:rPr lang="en-US" sz="2100" dirty="0" err="1"/>
              <a:t>zemljištu</a:t>
            </a:r>
            <a:r>
              <a:rPr lang="en-US" sz="2100" dirty="0"/>
              <a:t>, </a:t>
            </a:r>
            <a:r>
              <a:rPr lang="en-US" sz="2100" dirty="0" err="1"/>
              <a:t>raspadajućoj</a:t>
            </a:r>
            <a:r>
              <a:rPr lang="en-US" sz="2100" dirty="0"/>
              <a:t> </a:t>
            </a:r>
            <a:r>
              <a:rPr lang="en-US" sz="2100" dirty="0" err="1"/>
              <a:t>vegetaciji</a:t>
            </a:r>
            <a:r>
              <a:rPr lang="en-US" sz="2100" dirty="0"/>
              <a:t>, </a:t>
            </a:r>
            <a:r>
              <a:rPr lang="en-US" sz="2100" dirty="0" err="1"/>
              <a:t>senu</a:t>
            </a:r>
            <a:r>
              <a:rPr lang="en-US" sz="2100" dirty="0"/>
              <a:t> </a:t>
            </a:r>
            <a:r>
              <a:rPr lang="en-US" sz="2100" dirty="0" err="1"/>
              <a:t>i</a:t>
            </a:r>
            <a:r>
              <a:rPr lang="en-US" sz="2100" dirty="0"/>
              <a:t> </a:t>
            </a:r>
            <a:r>
              <a:rPr lang="en-US" sz="2100" dirty="0" err="1" smtClean="0"/>
              <a:t>žitaricama</a:t>
            </a:r>
            <a:endParaRPr lang="en-US" sz="2100" dirty="0" smtClean="0"/>
          </a:p>
          <a:p>
            <a:r>
              <a:rPr lang="en-US" sz="2100" dirty="0" err="1"/>
              <a:t>Aflatoksin</a:t>
            </a:r>
            <a:r>
              <a:rPr lang="en-US" sz="2100" dirty="0"/>
              <a:t> B1 (AFB1) - </a:t>
            </a:r>
            <a:r>
              <a:rPr lang="en-US" sz="2100" dirty="0" err="1"/>
              <a:t>najsnažniji</a:t>
            </a:r>
            <a:r>
              <a:rPr lang="en-US" sz="2100" dirty="0"/>
              <a:t> </a:t>
            </a:r>
            <a:r>
              <a:rPr lang="en-US" sz="2100" dirty="0" err="1"/>
              <a:t>poznati</a:t>
            </a:r>
            <a:r>
              <a:rPr lang="en-US" sz="2100" dirty="0"/>
              <a:t> </a:t>
            </a:r>
            <a:r>
              <a:rPr lang="en-US" sz="2100" dirty="0" err="1"/>
              <a:t>prirodni</a:t>
            </a:r>
            <a:r>
              <a:rPr lang="en-US" sz="2100" dirty="0"/>
              <a:t> </a:t>
            </a:r>
            <a:r>
              <a:rPr lang="en-US" sz="2100" dirty="0" err="1"/>
              <a:t>kancerogen</a:t>
            </a:r>
            <a:r>
              <a:rPr lang="en-US" sz="2100" dirty="0"/>
              <a:t> </a:t>
            </a:r>
          </a:p>
          <a:p>
            <a:r>
              <a:rPr lang="en-US" sz="2100" dirty="0" err="1"/>
              <a:t>Drugi</a:t>
            </a:r>
            <a:r>
              <a:rPr lang="en-US" sz="2100" dirty="0"/>
              <a:t> </a:t>
            </a:r>
            <a:r>
              <a:rPr lang="en-US" sz="2100" dirty="0" err="1"/>
              <a:t>važni</a:t>
            </a:r>
            <a:r>
              <a:rPr lang="en-US" sz="2100" dirty="0"/>
              <a:t> </a:t>
            </a:r>
            <a:r>
              <a:rPr lang="en-US" sz="2100" dirty="0" err="1"/>
              <a:t>mikotoksini</a:t>
            </a:r>
            <a:r>
              <a:rPr lang="en-US" sz="2100" dirty="0"/>
              <a:t>: </a:t>
            </a:r>
            <a:r>
              <a:rPr lang="en-US" sz="2100" dirty="0" err="1"/>
              <a:t>Fumonizin</a:t>
            </a:r>
            <a:r>
              <a:rPr lang="en-US" sz="2100" dirty="0"/>
              <a:t> B1 (FB1) </a:t>
            </a:r>
            <a:r>
              <a:rPr lang="en-US" sz="2100" dirty="0" err="1"/>
              <a:t>i</a:t>
            </a:r>
            <a:r>
              <a:rPr lang="en-US" sz="2100" dirty="0"/>
              <a:t> </a:t>
            </a:r>
            <a:r>
              <a:rPr lang="en-US" sz="2100" dirty="0" err="1"/>
              <a:t>Ohratoksin</a:t>
            </a:r>
            <a:r>
              <a:rPr lang="en-US" sz="2100" dirty="0"/>
              <a:t> A (OTA)</a:t>
            </a:r>
            <a:endParaRPr lang="sr" sz="2100" dirty="0"/>
          </a:p>
        </p:txBody>
      </p:sp>
      <p:sp>
        <p:nvSpPr>
          <p:cNvPr id="8" name="TextBox 7">
            <a:extLst>
              <a:ext uri="{FF2B5EF4-FFF2-40B4-BE49-F238E27FC236}">
                <a16:creationId xmlns:a16="http://schemas.microsoft.com/office/drawing/2014/main" id="{11D206F7-02A7-4D9D-A10E-6B138E66B9CB}"/>
              </a:ext>
            </a:extLst>
          </p:cNvPr>
          <p:cNvSpPr txBox="1"/>
          <p:nvPr/>
        </p:nvSpPr>
        <p:spPr>
          <a:xfrm>
            <a:off x="296918" y="5983607"/>
            <a:ext cx="11257667" cy="215444"/>
          </a:xfrm>
          <a:prstGeom prst="rect">
            <a:avLst/>
          </a:prstGeom>
          <a:noFill/>
        </p:spPr>
        <p:txBody>
          <a:bodyPr wrap="square" rtlCol="0">
            <a:spAutoFit/>
          </a:bodyPr>
          <a:lstStyle/>
          <a:p>
            <a:r>
              <a:rPr lang="en-US" sz="800" dirty="0">
                <a:solidFill>
                  <a:srgbClr val="212121"/>
                </a:solidFill>
                <a:latin typeface="BlinkMacSystemFont"/>
              </a:rPr>
              <a:t>www.efsa.europa.eu/en/topics/topic/mycotoxins; www.who.int/news-room/fact-sheets/detail/mycotoxins </a:t>
            </a:r>
            <a:r>
              <a:rPr lang="sr" sz="800" b="0" i="0" dirty="0" smtClean="0">
                <a:solidFill>
                  <a:srgbClr val="212121"/>
                </a:solidFill>
                <a:effectLst/>
                <a:latin typeface="BlinkMacSystemFont"/>
              </a:rPr>
              <a:t>Pristupljeno: </a:t>
            </a:r>
            <a:r>
              <a:rPr lang="sr" sz="800" b="0" i="0" dirty="0">
                <a:solidFill>
                  <a:srgbClr val="212121"/>
                </a:solidFill>
                <a:effectLst/>
                <a:latin typeface="BlinkMacSystemFont"/>
              </a:rPr>
              <a:t>14.03.2023.</a:t>
            </a:r>
            <a:endParaRPr lang="en-US" sz="800" dirty="0"/>
          </a:p>
        </p:txBody>
      </p:sp>
      <p:pic>
        <p:nvPicPr>
          <p:cNvPr id="5" name="Picture 4">
            <a:extLst>
              <a:ext uri="{FF2B5EF4-FFF2-40B4-BE49-F238E27FC236}">
                <a16:creationId xmlns:a16="http://schemas.microsoft.com/office/drawing/2014/main" id="{E0645FBB-5207-4132-AF9B-9F7A47331D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81968" y="1566844"/>
            <a:ext cx="4106758" cy="4106758"/>
          </a:xfrm>
          <a:prstGeom prst="rect">
            <a:avLst/>
          </a:prstGeom>
        </p:spPr>
      </p:pic>
      <p:sp>
        <p:nvSpPr>
          <p:cNvPr id="9" name="TextBox 8">
            <a:extLst>
              <a:ext uri="{FF2B5EF4-FFF2-40B4-BE49-F238E27FC236}">
                <a16:creationId xmlns:a16="http://schemas.microsoft.com/office/drawing/2014/main" id="{B368C07B-C2E0-485E-BF10-3A21EDD409B6}"/>
              </a:ext>
            </a:extLst>
          </p:cNvPr>
          <p:cNvSpPr txBox="1"/>
          <p:nvPr/>
        </p:nvSpPr>
        <p:spPr>
          <a:xfrm>
            <a:off x="7690594" y="5751475"/>
            <a:ext cx="4205594" cy="369332"/>
          </a:xfrm>
          <a:prstGeom prst="rect">
            <a:avLst/>
          </a:prstGeom>
          <a:noFill/>
        </p:spPr>
        <p:txBody>
          <a:bodyPr wrap="square" rtlCol="0">
            <a:spAutoFit/>
          </a:bodyPr>
          <a:lstStyle/>
          <a:p>
            <a:r>
              <a:rPr lang="en-US" i="1" dirty="0"/>
              <a:t>Aspergillus</a:t>
            </a:r>
            <a:r>
              <a:rPr lang="sr" dirty="0"/>
              <a:t> </a:t>
            </a:r>
            <a:r>
              <a:rPr lang="en-US" i="1" dirty="0" err="1"/>
              <a:t>flavus</a:t>
            </a:r>
            <a:endParaRPr lang="sr" dirty="0"/>
          </a:p>
        </p:txBody>
      </p:sp>
      <p:sp>
        <p:nvSpPr>
          <p:cNvPr id="10" name="TextBox 9">
            <a:extLst>
              <a:ext uri="{FF2B5EF4-FFF2-40B4-BE49-F238E27FC236}">
                <a16:creationId xmlns:a16="http://schemas.microsoft.com/office/drawing/2014/main" id="{AE0C5645-B33F-40E6-A79A-A4DEA0EC2F6A}"/>
              </a:ext>
            </a:extLst>
          </p:cNvPr>
          <p:cNvSpPr txBox="1"/>
          <p:nvPr/>
        </p:nvSpPr>
        <p:spPr>
          <a:xfrm rot="16200000">
            <a:off x="9894149" y="3607192"/>
            <a:ext cx="3995247" cy="215444"/>
          </a:xfrm>
          <a:prstGeom prst="rect">
            <a:avLst/>
          </a:prstGeom>
          <a:noFill/>
        </p:spPr>
        <p:txBody>
          <a:bodyPr wrap="square">
            <a:spAutoFit/>
          </a:bodyPr>
          <a:lstStyle/>
          <a:p>
            <a:r>
              <a:rPr lang="en-US" sz="800" dirty="0" err="1"/>
              <a:t>Izbor</a:t>
            </a:r>
            <a:r>
              <a:rPr lang="en-US" sz="800" dirty="0"/>
              <a:t>: Aspergillus </a:t>
            </a:r>
            <a:r>
              <a:rPr lang="en-US" sz="800" dirty="0" err="1"/>
              <a:t>flavus</a:t>
            </a:r>
            <a:r>
              <a:rPr lang="en-US" sz="800" dirty="0"/>
              <a:t>. U </a:t>
            </a:r>
            <a:r>
              <a:rPr lang="en-US" sz="800" dirty="0" err="1"/>
              <a:t>Vikipediji</a:t>
            </a:r>
            <a:r>
              <a:rPr lang="en-US" sz="800" dirty="0"/>
              <a:t>. https://de.wikipedia.org/wiki/Aspergillus_flavus</a:t>
            </a:r>
          </a:p>
        </p:txBody>
      </p:sp>
    </p:spTree>
    <p:extLst>
      <p:ext uri="{BB962C8B-B14F-4D97-AF65-F5344CB8AC3E}">
        <p14:creationId xmlns:p14="http://schemas.microsoft.com/office/powerpoint/2010/main" val="39357531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90A76-0D34-1C74-DF9D-6CF435C3D00E}"/>
              </a:ext>
            </a:extLst>
          </p:cNvPr>
          <p:cNvSpPr>
            <a:spLocks noGrp="1"/>
          </p:cNvSpPr>
          <p:nvPr>
            <p:ph type="title"/>
          </p:nvPr>
        </p:nvSpPr>
        <p:spPr/>
        <p:txBody>
          <a:bodyPr rtlCol="0">
            <a:normAutofit/>
          </a:bodyPr>
          <a:lstStyle/>
          <a:p>
            <a:pPr rtl="0"/>
            <a:r>
              <a:rPr lang="sr-Latn-RS" dirty="0" smtClean="0"/>
              <a:t>Mikotoksini</a:t>
            </a:r>
            <a:endParaRPr lang="sr" dirty="0"/>
          </a:p>
        </p:txBody>
      </p:sp>
      <p:sp>
        <p:nvSpPr>
          <p:cNvPr id="3" name="Content Placeholder 2">
            <a:extLst>
              <a:ext uri="{FF2B5EF4-FFF2-40B4-BE49-F238E27FC236}">
                <a16:creationId xmlns:a16="http://schemas.microsoft.com/office/drawing/2014/main" id="{B50C6C9D-7E51-A79E-15BC-5ABE353CC97F}"/>
              </a:ext>
            </a:extLst>
          </p:cNvPr>
          <p:cNvSpPr>
            <a:spLocks noGrp="1"/>
          </p:cNvSpPr>
          <p:nvPr>
            <p:ph idx="1"/>
          </p:nvPr>
        </p:nvSpPr>
        <p:spPr>
          <a:xfrm>
            <a:off x="192506" y="1587260"/>
            <a:ext cx="8980524" cy="4396348"/>
          </a:xfrm>
        </p:spPr>
        <p:txBody>
          <a:bodyPr rtlCol="0">
            <a:normAutofit/>
          </a:bodyPr>
          <a:lstStyle/>
          <a:p>
            <a:pPr>
              <a:lnSpc>
                <a:spcPct val="120000"/>
              </a:lnSpc>
            </a:pPr>
            <a:r>
              <a:rPr lang="en-US" sz="2000" dirty="0" err="1"/>
              <a:t>Mikotoksini</a:t>
            </a:r>
            <a:r>
              <a:rPr lang="en-US" sz="2000" dirty="0"/>
              <a:t> </a:t>
            </a:r>
            <a:r>
              <a:rPr lang="en-US" sz="2000" dirty="0" err="1"/>
              <a:t>ulaze</a:t>
            </a:r>
            <a:r>
              <a:rPr lang="en-US" sz="2000" dirty="0"/>
              <a:t> u </a:t>
            </a:r>
            <a:r>
              <a:rPr lang="en-US" sz="2000" dirty="0" err="1"/>
              <a:t>lanac</a:t>
            </a:r>
            <a:r>
              <a:rPr lang="en-US" sz="2000" dirty="0"/>
              <a:t> </a:t>
            </a:r>
            <a:r>
              <a:rPr lang="en-US" sz="2000" dirty="0" err="1"/>
              <a:t>ishrane</a:t>
            </a:r>
            <a:r>
              <a:rPr lang="en-US" sz="2000" dirty="0"/>
              <a:t> </a:t>
            </a:r>
            <a:r>
              <a:rPr lang="en-US" sz="2000" dirty="0" err="1"/>
              <a:t>kao</a:t>
            </a:r>
            <a:r>
              <a:rPr lang="en-US" sz="2000" dirty="0"/>
              <a:t> </a:t>
            </a:r>
            <a:r>
              <a:rPr lang="en-US" sz="2000" dirty="0" err="1"/>
              <a:t>rezultat</a:t>
            </a:r>
            <a:r>
              <a:rPr lang="en-US" sz="2000" dirty="0"/>
              <a:t> </a:t>
            </a:r>
            <a:r>
              <a:rPr lang="en-US" sz="2000" dirty="0" err="1"/>
              <a:t>infekcije</a:t>
            </a:r>
            <a:r>
              <a:rPr lang="en-US" sz="2000" dirty="0"/>
              <a:t> </a:t>
            </a:r>
            <a:r>
              <a:rPr lang="en-US" sz="2000" dirty="0" err="1"/>
              <a:t>useva</a:t>
            </a:r>
            <a:r>
              <a:rPr lang="en-US" sz="2000" dirty="0"/>
              <a:t> pre </a:t>
            </a:r>
            <a:r>
              <a:rPr lang="en-US" sz="2000" dirty="0" err="1"/>
              <a:t>ili</a:t>
            </a:r>
            <a:r>
              <a:rPr lang="en-US" sz="2000" dirty="0"/>
              <a:t> </a:t>
            </a:r>
            <a:r>
              <a:rPr lang="en-US" sz="2000" dirty="0" err="1"/>
              <a:t>posle</a:t>
            </a:r>
            <a:r>
              <a:rPr lang="en-US" sz="2000" dirty="0"/>
              <a:t> </a:t>
            </a:r>
            <a:r>
              <a:rPr lang="en-US" sz="2000" dirty="0" err="1"/>
              <a:t>žetve</a:t>
            </a:r>
            <a:endParaRPr lang="en-US" sz="2000" dirty="0"/>
          </a:p>
          <a:p>
            <a:pPr>
              <a:lnSpc>
                <a:spcPct val="120000"/>
              </a:lnSpc>
            </a:pPr>
            <a:r>
              <a:rPr lang="en-US" sz="2000" dirty="0" err="1"/>
              <a:t>Izloženost</a:t>
            </a:r>
            <a:r>
              <a:rPr lang="en-US" sz="2000" dirty="0"/>
              <a:t> </a:t>
            </a:r>
            <a:r>
              <a:rPr lang="en-US" sz="2000" dirty="0" err="1"/>
              <a:t>mikotoksinima</a:t>
            </a:r>
            <a:r>
              <a:rPr lang="en-US" sz="2000" dirty="0"/>
              <a:t> </a:t>
            </a:r>
            <a:r>
              <a:rPr lang="en-US" sz="2000" dirty="0" err="1"/>
              <a:t>obično</a:t>
            </a:r>
            <a:r>
              <a:rPr lang="en-US" sz="2000" dirty="0"/>
              <a:t> </a:t>
            </a:r>
            <a:r>
              <a:rPr lang="en-US" sz="2000" dirty="0" err="1"/>
              <a:t>jedenjem</a:t>
            </a:r>
            <a:r>
              <a:rPr lang="en-US" sz="2000" dirty="0"/>
              <a:t> </a:t>
            </a:r>
            <a:r>
              <a:rPr lang="en-US" sz="2000" dirty="0" err="1"/>
              <a:t>kontaminirane</a:t>
            </a:r>
            <a:r>
              <a:rPr lang="en-US" sz="2000" dirty="0"/>
              <a:t> </a:t>
            </a:r>
            <a:r>
              <a:rPr lang="en-US" sz="2000" dirty="0" err="1"/>
              <a:t>hrane</a:t>
            </a:r>
            <a:r>
              <a:rPr lang="en-US" sz="2000" dirty="0"/>
              <a:t> </a:t>
            </a:r>
            <a:r>
              <a:rPr lang="en-US" sz="2000" dirty="0" err="1"/>
              <a:t>ili</a:t>
            </a:r>
            <a:r>
              <a:rPr lang="en-US" sz="2000" dirty="0"/>
              <a:t> od </a:t>
            </a:r>
            <a:r>
              <a:rPr lang="en-US" sz="2000" dirty="0" err="1"/>
              <a:t>životinja</a:t>
            </a:r>
            <a:r>
              <a:rPr lang="en-US" sz="2000" dirty="0"/>
              <a:t> </a:t>
            </a:r>
            <a:r>
              <a:rPr lang="en-US" sz="2000" dirty="0" err="1"/>
              <a:t>koje</a:t>
            </a:r>
            <a:r>
              <a:rPr lang="en-US" sz="2000" dirty="0"/>
              <a:t> se </a:t>
            </a:r>
            <a:r>
              <a:rPr lang="en-US" sz="2000" dirty="0" err="1"/>
              <a:t>hrane</a:t>
            </a:r>
            <a:r>
              <a:rPr lang="en-US" sz="2000" dirty="0"/>
              <a:t> </a:t>
            </a:r>
            <a:r>
              <a:rPr lang="en-US" sz="2000" dirty="0" err="1"/>
              <a:t>kontaminiranom</a:t>
            </a:r>
            <a:r>
              <a:rPr lang="en-US" sz="2000" dirty="0"/>
              <a:t> </a:t>
            </a:r>
            <a:r>
              <a:rPr lang="en-US" sz="2000" dirty="0" err="1"/>
              <a:t>hranom</a:t>
            </a:r>
            <a:endParaRPr lang="en-US" sz="2000" dirty="0"/>
          </a:p>
          <a:p>
            <a:pPr>
              <a:lnSpc>
                <a:spcPct val="120000"/>
              </a:lnSpc>
            </a:pPr>
            <a:r>
              <a:rPr lang="en-US" sz="2000" dirty="0" err="1"/>
              <a:t>Često</a:t>
            </a:r>
            <a:r>
              <a:rPr lang="en-US" sz="2000" dirty="0"/>
              <a:t> </a:t>
            </a:r>
            <a:r>
              <a:rPr lang="en-US" sz="2000" dirty="0" err="1"/>
              <a:t>zahvaćeni</a:t>
            </a:r>
            <a:r>
              <a:rPr lang="en-US" sz="2000" dirty="0"/>
              <a:t> </a:t>
            </a:r>
            <a:r>
              <a:rPr lang="en-US" sz="2000" dirty="0" err="1"/>
              <a:t>usevi</a:t>
            </a:r>
            <a:r>
              <a:rPr lang="en-US" sz="2000" dirty="0"/>
              <a:t> (</a:t>
            </a:r>
            <a:r>
              <a:rPr lang="en-US" sz="2000" i="1" dirty="0"/>
              <a:t>Aspergillus spp</a:t>
            </a:r>
            <a:r>
              <a:rPr lang="en-US" sz="2000" dirty="0"/>
              <a:t>.): </a:t>
            </a:r>
            <a:r>
              <a:rPr lang="en-US" sz="2000" dirty="0" err="1"/>
              <a:t>žitarice</a:t>
            </a:r>
            <a:r>
              <a:rPr lang="en-US" sz="2000" dirty="0"/>
              <a:t> (</a:t>
            </a:r>
            <a:r>
              <a:rPr lang="en-US" sz="2000" dirty="0" err="1"/>
              <a:t>kukuruz</a:t>
            </a:r>
            <a:r>
              <a:rPr lang="en-US" sz="2000" dirty="0"/>
              <a:t>, </a:t>
            </a:r>
            <a:r>
              <a:rPr lang="en-US" sz="2000" dirty="0" err="1"/>
              <a:t>sirak</a:t>
            </a:r>
            <a:r>
              <a:rPr lang="en-US" sz="2000" dirty="0"/>
              <a:t>, </a:t>
            </a:r>
            <a:r>
              <a:rPr lang="en-US" sz="2000" dirty="0" err="1"/>
              <a:t>pšenica</a:t>
            </a:r>
            <a:r>
              <a:rPr lang="en-US" sz="2000" dirty="0"/>
              <a:t> </a:t>
            </a:r>
            <a:r>
              <a:rPr lang="en-US" sz="2000" dirty="0" err="1"/>
              <a:t>i</a:t>
            </a:r>
            <a:r>
              <a:rPr lang="en-US" sz="2000" dirty="0"/>
              <a:t> </a:t>
            </a:r>
            <a:r>
              <a:rPr lang="en-US" sz="2000" dirty="0" err="1"/>
              <a:t>pirinač</a:t>
            </a:r>
            <a:r>
              <a:rPr lang="en-US" sz="2000" dirty="0"/>
              <a:t>), </a:t>
            </a:r>
            <a:r>
              <a:rPr lang="en-US" sz="2000" dirty="0" err="1"/>
              <a:t>uljarice</a:t>
            </a:r>
            <a:r>
              <a:rPr lang="en-US" sz="2000" dirty="0"/>
              <a:t> (</a:t>
            </a:r>
            <a:r>
              <a:rPr lang="en-US" sz="2000" dirty="0" err="1"/>
              <a:t>soja</a:t>
            </a:r>
            <a:r>
              <a:rPr lang="en-US" sz="2000" dirty="0"/>
              <a:t>, </a:t>
            </a:r>
            <a:r>
              <a:rPr lang="en-US" sz="2000" dirty="0" err="1"/>
              <a:t>kikiriki</a:t>
            </a:r>
            <a:r>
              <a:rPr lang="en-US" sz="2000" dirty="0"/>
              <a:t>, </a:t>
            </a:r>
            <a:r>
              <a:rPr lang="en-US" sz="2000" dirty="0" err="1"/>
              <a:t>suncokret</a:t>
            </a:r>
            <a:r>
              <a:rPr lang="en-US" sz="2000" dirty="0"/>
              <a:t> </a:t>
            </a:r>
            <a:r>
              <a:rPr lang="en-US" sz="2000" dirty="0" err="1"/>
              <a:t>i</a:t>
            </a:r>
            <a:r>
              <a:rPr lang="en-US" sz="2000" dirty="0"/>
              <a:t> </a:t>
            </a:r>
            <a:r>
              <a:rPr lang="en-US" sz="2000" dirty="0" err="1"/>
              <a:t>seme</a:t>
            </a:r>
            <a:r>
              <a:rPr lang="en-US" sz="2000" dirty="0"/>
              <a:t> </a:t>
            </a:r>
            <a:r>
              <a:rPr lang="en-US" sz="2000" dirty="0" err="1"/>
              <a:t>pamuka</a:t>
            </a:r>
            <a:r>
              <a:rPr lang="en-US" sz="2000" dirty="0"/>
              <a:t>), </a:t>
            </a:r>
            <a:r>
              <a:rPr lang="en-US" sz="2000" dirty="0" err="1"/>
              <a:t>začini</a:t>
            </a:r>
            <a:r>
              <a:rPr lang="en-US" sz="2000" dirty="0"/>
              <a:t> (</a:t>
            </a:r>
            <a:r>
              <a:rPr lang="en-US" sz="2000" dirty="0" err="1"/>
              <a:t>čili</a:t>
            </a:r>
            <a:r>
              <a:rPr lang="en-US" sz="2000" dirty="0"/>
              <a:t> paprika, </a:t>
            </a:r>
            <a:r>
              <a:rPr lang="en-US" sz="2000" dirty="0" err="1"/>
              <a:t>crni</a:t>
            </a:r>
            <a:r>
              <a:rPr lang="en-US" sz="2000" dirty="0"/>
              <a:t> </a:t>
            </a:r>
            <a:r>
              <a:rPr lang="en-US" sz="2000" dirty="0" err="1"/>
              <a:t>biber</a:t>
            </a:r>
            <a:r>
              <a:rPr lang="en-US" sz="2000" dirty="0"/>
              <a:t>, </a:t>
            </a:r>
            <a:r>
              <a:rPr lang="en-US" sz="2000" dirty="0" err="1"/>
              <a:t>korijander</a:t>
            </a:r>
            <a:r>
              <a:rPr lang="en-US" sz="2000" dirty="0"/>
              <a:t>, </a:t>
            </a:r>
            <a:r>
              <a:rPr lang="en-US" sz="2000" dirty="0" err="1"/>
              <a:t>kurkuma</a:t>
            </a:r>
            <a:r>
              <a:rPr lang="en-US" sz="2000" dirty="0"/>
              <a:t> </a:t>
            </a:r>
            <a:r>
              <a:rPr lang="en-US" sz="2000" dirty="0" err="1"/>
              <a:t>i</a:t>
            </a:r>
            <a:r>
              <a:rPr lang="en-US" sz="2000" dirty="0"/>
              <a:t> </a:t>
            </a:r>
            <a:r>
              <a:rPr lang="en-US" sz="2000" dirty="0" err="1"/>
              <a:t>đumbir</a:t>
            </a:r>
            <a:r>
              <a:rPr lang="en-US" sz="2000" dirty="0"/>
              <a:t>) </a:t>
            </a:r>
            <a:r>
              <a:rPr lang="en-US" sz="2000" dirty="0" err="1"/>
              <a:t>i</a:t>
            </a:r>
            <a:r>
              <a:rPr lang="en-US" sz="2000" dirty="0"/>
              <a:t> </a:t>
            </a:r>
            <a:r>
              <a:rPr lang="en-US" sz="2000" dirty="0" err="1"/>
              <a:t>orasi</a:t>
            </a:r>
            <a:r>
              <a:rPr lang="en-US" sz="2000" dirty="0"/>
              <a:t> (</a:t>
            </a:r>
            <a:r>
              <a:rPr lang="en-US" sz="2000" dirty="0" err="1"/>
              <a:t>pistaći</a:t>
            </a:r>
            <a:r>
              <a:rPr lang="en-US" sz="2000" dirty="0"/>
              <a:t>, </a:t>
            </a:r>
            <a:r>
              <a:rPr lang="en-US" sz="2000" dirty="0" err="1"/>
              <a:t>badem</a:t>
            </a:r>
            <a:r>
              <a:rPr lang="en-US" sz="2000" dirty="0"/>
              <a:t>, </a:t>
            </a:r>
            <a:r>
              <a:rPr lang="en-US" sz="2000" dirty="0" err="1"/>
              <a:t>orah</a:t>
            </a:r>
            <a:r>
              <a:rPr lang="en-US" sz="2000" dirty="0"/>
              <a:t>, </a:t>
            </a:r>
            <a:r>
              <a:rPr lang="en-US" sz="2000" dirty="0" err="1"/>
              <a:t>kokos</a:t>
            </a:r>
            <a:r>
              <a:rPr lang="en-US" sz="2000" dirty="0"/>
              <a:t> </a:t>
            </a:r>
            <a:r>
              <a:rPr lang="en-US" sz="2000" dirty="0" err="1"/>
              <a:t>i</a:t>
            </a:r>
            <a:r>
              <a:rPr lang="en-US" sz="2000" dirty="0"/>
              <a:t> </a:t>
            </a:r>
            <a:r>
              <a:rPr lang="en-US" sz="2000" dirty="0" err="1"/>
              <a:t>brazilski</a:t>
            </a:r>
            <a:r>
              <a:rPr lang="en-US" sz="2000" dirty="0"/>
              <a:t> </a:t>
            </a:r>
            <a:r>
              <a:rPr lang="en-US" sz="2000" dirty="0" err="1"/>
              <a:t>orah</a:t>
            </a:r>
            <a:r>
              <a:rPr lang="en-US" sz="2000" dirty="0"/>
              <a:t>). </a:t>
            </a:r>
            <a:r>
              <a:rPr lang="en-US" sz="2000" dirty="0" err="1"/>
              <a:t>Toksini</a:t>
            </a:r>
            <a:r>
              <a:rPr lang="en-US" sz="2000" dirty="0"/>
              <a:t> se </a:t>
            </a:r>
            <a:r>
              <a:rPr lang="en-US" sz="2000" dirty="0" err="1"/>
              <a:t>mogu</a:t>
            </a:r>
            <a:r>
              <a:rPr lang="en-US" sz="2000" dirty="0"/>
              <a:t> </a:t>
            </a:r>
            <a:r>
              <a:rPr lang="en-US" sz="2000" dirty="0" err="1"/>
              <a:t>naći</a:t>
            </a:r>
            <a:r>
              <a:rPr lang="en-US" sz="2000" dirty="0"/>
              <a:t> </a:t>
            </a:r>
            <a:r>
              <a:rPr lang="en-US" sz="2000" dirty="0" err="1"/>
              <a:t>i</a:t>
            </a:r>
            <a:r>
              <a:rPr lang="en-US" sz="2000" dirty="0"/>
              <a:t> u </a:t>
            </a:r>
            <a:r>
              <a:rPr lang="en-US" sz="2000" dirty="0" err="1"/>
              <a:t>mleku</a:t>
            </a:r>
            <a:r>
              <a:rPr lang="en-US" sz="2000" dirty="0"/>
              <a:t> </a:t>
            </a:r>
            <a:r>
              <a:rPr lang="en-US" sz="2000" dirty="0" err="1"/>
              <a:t>životinja</a:t>
            </a:r>
            <a:r>
              <a:rPr lang="en-US" sz="2000" dirty="0"/>
              <a:t> </a:t>
            </a:r>
            <a:r>
              <a:rPr lang="en-US" sz="2000" dirty="0" err="1"/>
              <a:t>koje</a:t>
            </a:r>
            <a:r>
              <a:rPr lang="en-US" sz="2000" dirty="0"/>
              <a:t> se </a:t>
            </a:r>
            <a:r>
              <a:rPr lang="en-US" sz="2000" dirty="0" err="1"/>
              <a:t>hrane</a:t>
            </a:r>
            <a:r>
              <a:rPr lang="en-US" sz="2000" dirty="0"/>
              <a:t> </a:t>
            </a:r>
            <a:r>
              <a:rPr lang="en-US" sz="2000" dirty="0" err="1"/>
              <a:t>kontaminiranom</a:t>
            </a:r>
            <a:r>
              <a:rPr lang="en-US" sz="2000" dirty="0"/>
              <a:t> </a:t>
            </a:r>
            <a:r>
              <a:rPr lang="en-US" sz="2000" dirty="0" err="1"/>
              <a:t>hranom</a:t>
            </a:r>
            <a:r>
              <a:rPr lang="en-US" sz="2000" dirty="0"/>
              <a:t>, u </a:t>
            </a:r>
            <a:r>
              <a:rPr lang="en-US" sz="2000" dirty="0" err="1"/>
              <a:t>obliku</a:t>
            </a:r>
            <a:r>
              <a:rPr lang="en-US" sz="2000" dirty="0"/>
              <a:t> </a:t>
            </a:r>
            <a:r>
              <a:rPr lang="en-US" sz="2000" dirty="0" err="1"/>
              <a:t>aflatoksina</a:t>
            </a:r>
            <a:r>
              <a:rPr lang="en-US" sz="2000" dirty="0"/>
              <a:t> M1.</a:t>
            </a:r>
          </a:p>
          <a:p>
            <a:pPr>
              <a:lnSpc>
                <a:spcPct val="120000"/>
              </a:lnSpc>
            </a:pPr>
            <a:r>
              <a:rPr lang="en-US" sz="2000" dirty="0"/>
              <a:t>FAO </a:t>
            </a:r>
            <a:r>
              <a:rPr lang="en-US" sz="2000" dirty="0" err="1"/>
              <a:t>procene</a:t>
            </a:r>
            <a:r>
              <a:rPr lang="en-US" sz="2000" dirty="0"/>
              <a:t>: 25% </a:t>
            </a:r>
            <a:r>
              <a:rPr lang="en-US" sz="2000" dirty="0" err="1"/>
              <a:t>globalnih</a:t>
            </a:r>
            <a:r>
              <a:rPr lang="en-US" sz="2000" dirty="0"/>
              <a:t> </a:t>
            </a:r>
            <a:r>
              <a:rPr lang="en-US" sz="2000" dirty="0" err="1"/>
              <a:t>uzoraka</a:t>
            </a:r>
            <a:r>
              <a:rPr lang="en-US" sz="2000" dirty="0"/>
              <a:t> je </a:t>
            </a:r>
            <a:r>
              <a:rPr lang="en-US" sz="2000" dirty="0" err="1"/>
              <a:t>kontaminirano</a:t>
            </a:r>
            <a:endParaRPr lang="en-US" sz="2000" dirty="0"/>
          </a:p>
          <a:p>
            <a:endParaRPr lang="en-US" dirty="0"/>
          </a:p>
        </p:txBody>
      </p:sp>
      <p:pic>
        <p:nvPicPr>
          <p:cNvPr id="5" name="Picture 4">
            <a:extLst>
              <a:ext uri="{FF2B5EF4-FFF2-40B4-BE49-F238E27FC236}">
                <a16:creationId xmlns:a16="http://schemas.microsoft.com/office/drawing/2014/main" id="{8A5B4890-05DE-E169-065E-918B7188FAC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0073" t="5273" r="44606" b="44352"/>
          <a:stretch/>
        </p:blipFill>
        <p:spPr>
          <a:xfrm>
            <a:off x="9362267" y="1005388"/>
            <a:ext cx="2375971" cy="2658827"/>
          </a:xfrm>
          <a:prstGeom prst="rect">
            <a:avLst/>
          </a:prstGeom>
        </p:spPr>
      </p:pic>
      <p:pic>
        <p:nvPicPr>
          <p:cNvPr id="6" name="Picture 5">
            <a:extLst>
              <a:ext uri="{FF2B5EF4-FFF2-40B4-BE49-F238E27FC236}">
                <a16:creationId xmlns:a16="http://schemas.microsoft.com/office/drawing/2014/main" id="{4A6C191A-01F9-A53D-DE00-2F3B4C330AE4}"/>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l="23230" t="16146" r="22566" b="7078"/>
          <a:stretch/>
        </p:blipFill>
        <p:spPr>
          <a:xfrm>
            <a:off x="9376822" y="3740987"/>
            <a:ext cx="2348276" cy="2056374"/>
          </a:xfrm>
          <a:prstGeom prst="rect">
            <a:avLst/>
          </a:prstGeom>
        </p:spPr>
      </p:pic>
      <p:sp>
        <p:nvSpPr>
          <p:cNvPr id="7" name="TextBox 6">
            <a:extLst>
              <a:ext uri="{FF2B5EF4-FFF2-40B4-BE49-F238E27FC236}">
                <a16:creationId xmlns:a16="http://schemas.microsoft.com/office/drawing/2014/main" id="{CE05670A-BC2D-455B-8204-789B416CFBEB}"/>
              </a:ext>
            </a:extLst>
          </p:cNvPr>
          <p:cNvSpPr txBox="1"/>
          <p:nvPr/>
        </p:nvSpPr>
        <p:spPr>
          <a:xfrm rot="16200000">
            <a:off x="10817643" y="4494745"/>
            <a:ext cx="2148260" cy="215444"/>
          </a:xfrm>
          <a:prstGeom prst="rect">
            <a:avLst/>
          </a:prstGeom>
          <a:noFill/>
        </p:spPr>
        <p:txBody>
          <a:bodyPr wrap="square" rtlCol="0">
            <a:spAutoFit/>
          </a:bodyPr>
          <a:lstStyle/>
          <a:p>
            <a:r>
              <a:rPr lang="en-US" sz="800" dirty="0" err="1"/>
              <a:t>Izvor</a:t>
            </a:r>
            <a:r>
              <a:rPr lang="en-US" sz="800" dirty="0"/>
              <a:t>: pixabay.com (</a:t>
            </a:r>
            <a:r>
              <a:rPr lang="en-US" sz="800" dirty="0" err="1"/>
              <a:t>besplatne</a:t>
            </a:r>
            <a:r>
              <a:rPr lang="en-US" sz="800" dirty="0"/>
              <a:t> </a:t>
            </a:r>
            <a:r>
              <a:rPr lang="en-US" sz="800" dirty="0" err="1"/>
              <a:t>slike</a:t>
            </a:r>
            <a:r>
              <a:rPr lang="en-US" sz="800" dirty="0"/>
              <a:t>)</a:t>
            </a:r>
          </a:p>
        </p:txBody>
      </p:sp>
      <p:sp>
        <p:nvSpPr>
          <p:cNvPr id="8" name="TextBox 7">
            <a:extLst>
              <a:ext uri="{FF2B5EF4-FFF2-40B4-BE49-F238E27FC236}">
                <a16:creationId xmlns:a16="http://schemas.microsoft.com/office/drawing/2014/main" id="{11D206F7-02A7-4D9D-A10E-6B138E66B9CB}"/>
              </a:ext>
            </a:extLst>
          </p:cNvPr>
          <p:cNvSpPr txBox="1"/>
          <p:nvPr/>
        </p:nvSpPr>
        <p:spPr>
          <a:xfrm>
            <a:off x="296918" y="5983607"/>
            <a:ext cx="11257667" cy="338554"/>
          </a:xfrm>
          <a:prstGeom prst="rect">
            <a:avLst/>
          </a:prstGeom>
          <a:noFill/>
        </p:spPr>
        <p:txBody>
          <a:bodyPr wrap="square" rtlCol="0">
            <a:spAutoFit/>
          </a:bodyPr>
          <a:lstStyle/>
          <a:p>
            <a:r>
              <a:rPr lang="en-US" sz="800" dirty="0">
                <a:solidFill>
                  <a:srgbClr val="212121"/>
                </a:solidFill>
                <a:latin typeface="BlinkMacSystemFont"/>
              </a:rPr>
              <a:t>www.who.int/news-room/fact-sheets/detail/mycotoxins</a:t>
            </a:r>
            <a:r>
              <a:rPr lang="sr" sz="800" b="0" i="0" dirty="0" smtClean="0">
                <a:solidFill>
                  <a:srgbClr val="212121"/>
                </a:solidFill>
                <a:effectLst/>
                <a:latin typeface="BlinkMacSystemFont"/>
              </a:rPr>
              <a:t> Pristupljeno: </a:t>
            </a:r>
            <a:r>
              <a:rPr lang="sr" sz="800" b="0" i="0" dirty="0">
                <a:solidFill>
                  <a:srgbClr val="212121"/>
                </a:solidFill>
                <a:effectLst/>
                <a:latin typeface="BlinkMacSystemFont"/>
              </a:rPr>
              <a:t>25.02.2023.</a:t>
            </a:r>
          </a:p>
          <a:p>
            <a:pPr rtl="0"/>
            <a:r>
              <a:rPr lang="sr" sz="800" b="0" i="0" dirty="0">
                <a:solidFill>
                  <a:srgbClr val="212121"/>
                </a:solidFill>
                <a:effectLst/>
                <a:latin typeface="BlinkMacSystemFont"/>
              </a:rPr>
              <a:t>DOI: 10.1080/10408398.2019.1658570</a:t>
            </a:r>
            <a:endParaRPr lang="en-US" sz="800" dirty="0"/>
          </a:p>
        </p:txBody>
      </p:sp>
    </p:spTree>
    <p:extLst>
      <p:ext uri="{BB962C8B-B14F-4D97-AF65-F5344CB8AC3E}">
        <p14:creationId xmlns:p14="http://schemas.microsoft.com/office/powerpoint/2010/main" val="21840216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B8909-4E3A-49BD-83B7-0AA50FE8339E}"/>
              </a:ext>
            </a:extLst>
          </p:cNvPr>
          <p:cNvSpPr>
            <a:spLocks noGrp="1"/>
          </p:cNvSpPr>
          <p:nvPr>
            <p:ph type="title"/>
          </p:nvPr>
        </p:nvSpPr>
        <p:spPr/>
        <p:txBody>
          <a:bodyPr rtlCol="0">
            <a:normAutofit/>
          </a:bodyPr>
          <a:lstStyle/>
          <a:p>
            <a:r>
              <a:rPr lang="en-US" dirty="0" err="1"/>
              <a:t>Obaveštenja</a:t>
            </a:r>
            <a:r>
              <a:rPr lang="en-US" dirty="0"/>
              <a:t> u </a:t>
            </a:r>
            <a:r>
              <a:rPr lang="en-US" dirty="0" err="1"/>
              <a:t>vezi</a:t>
            </a:r>
            <a:r>
              <a:rPr lang="en-US" dirty="0"/>
              <a:t> </a:t>
            </a:r>
            <a:r>
              <a:rPr lang="en-US" dirty="0" err="1"/>
              <a:t>sa</a:t>
            </a:r>
            <a:r>
              <a:rPr lang="en-US" dirty="0"/>
              <a:t> </a:t>
            </a:r>
            <a:r>
              <a:rPr lang="en-US" dirty="0" err="1"/>
              <a:t>aflatoksinom</a:t>
            </a:r>
            <a:r>
              <a:rPr lang="en-US" dirty="0"/>
              <a:t> - EU</a:t>
            </a:r>
            <a:endParaRPr lang="sr" dirty="0"/>
          </a:p>
        </p:txBody>
      </p:sp>
      <p:sp>
        <p:nvSpPr>
          <p:cNvPr id="3" name="Content Placeholder 2">
            <a:extLst>
              <a:ext uri="{FF2B5EF4-FFF2-40B4-BE49-F238E27FC236}">
                <a16:creationId xmlns:a16="http://schemas.microsoft.com/office/drawing/2014/main" id="{5A2AB342-9AF3-4148-890E-2C95175429DF}"/>
              </a:ext>
            </a:extLst>
          </p:cNvPr>
          <p:cNvSpPr>
            <a:spLocks noGrp="1"/>
          </p:cNvSpPr>
          <p:nvPr>
            <p:ph idx="1"/>
          </p:nvPr>
        </p:nvSpPr>
        <p:spPr>
          <a:xfrm>
            <a:off x="265037" y="2059806"/>
            <a:ext cx="3782798" cy="4095550"/>
          </a:xfrm>
        </p:spPr>
        <p:txBody>
          <a:bodyPr rtlCol="0"/>
          <a:lstStyle/>
          <a:p>
            <a:pPr marL="0" indent="0" algn="just">
              <a:lnSpc>
                <a:spcPct val="130000"/>
              </a:lnSpc>
              <a:buNone/>
            </a:pPr>
            <a:r>
              <a:rPr lang="en-US" dirty="0" err="1"/>
              <a:t>Zemlje</a:t>
            </a:r>
            <a:r>
              <a:rPr lang="en-US" dirty="0"/>
              <a:t> </a:t>
            </a:r>
            <a:r>
              <a:rPr lang="en-US" dirty="0" err="1"/>
              <a:t>porekla</a:t>
            </a:r>
            <a:r>
              <a:rPr lang="en-US" dirty="0"/>
              <a:t> </a:t>
            </a:r>
            <a:r>
              <a:rPr lang="en-US" dirty="0" err="1"/>
              <a:t>obaveštenja</a:t>
            </a:r>
            <a:r>
              <a:rPr lang="en-US" dirty="0"/>
              <a:t> u </a:t>
            </a:r>
            <a:r>
              <a:rPr lang="en-US" dirty="0" err="1"/>
              <a:t>vezi</a:t>
            </a:r>
            <a:r>
              <a:rPr lang="en-US" dirty="0"/>
              <a:t> </a:t>
            </a:r>
            <a:r>
              <a:rPr lang="en-US" dirty="0" err="1"/>
              <a:t>sa</a:t>
            </a:r>
            <a:r>
              <a:rPr lang="en-US" dirty="0"/>
              <a:t> </a:t>
            </a:r>
            <a:r>
              <a:rPr lang="en-US" dirty="0" err="1"/>
              <a:t>aflatoksinima</a:t>
            </a:r>
            <a:r>
              <a:rPr lang="en-US" dirty="0"/>
              <a:t> u </a:t>
            </a:r>
            <a:r>
              <a:rPr lang="en-US" dirty="0" err="1"/>
              <a:t>hrani</a:t>
            </a:r>
            <a:r>
              <a:rPr lang="en-US" dirty="0"/>
              <a:t> </a:t>
            </a:r>
            <a:r>
              <a:rPr lang="en-US" dirty="0" err="1"/>
              <a:t>zasnovana</a:t>
            </a:r>
            <a:r>
              <a:rPr lang="en-US" dirty="0"/>
              <a:t> </a:t>
            </a:r>
            <a:r>
              <a:rPr lang="en-US" dirty="0" err="1"/>
              <a:t>na</a:t>
            </a:r>
            <a:r>
              <a:rPr lang="en-US" dirty="0"/>
              <a:t> </a:t>
            </a:r>
            <a:r>
              <a:rPr lang="en-US" dirty="0" err="1"/>
              <a:t>bazi</a:t>
            </a:r>
            <a:r>
              <a:rPr lang="en-US" dirty="0"/>
              <a:t> </a:t>
            </a:r>
            <a:r>
              <a:rPr lang="en-US" dirty="0" err="1"/>
              <a:t>podataka</a:t>
            </a:r>
            <a:r>
              <a:rPr lang="en-US" dirty="0"/>
              <a:t> </a:t>
            </a:r>
            <a:r>
              <a:rPr lang="en-US" dirty="0" err="1"/>
              <a:t>sistema</a:t>
            </a:r>
            <a:r>
              <a:rPr lang="en-US" dirty="0"/>
              <a:t> </a:t>
            </a:r>
            <a:r>
              <a:rPr lang="en-US" dirty="0" err="1"/>
              <a:t>brzog</a:t>
            </a:r>
            <a:r>
              <a:rPr lang="en-US" dirty="0"/>
              <a:t> </a:t>
            </a:r>
            <a:r>
              <a:rPr lang="en-US" dirty="0" err="1"/>
              <a:t>upozorenja</a:t>
            </a:r>
            <a:r>
              <a:rPr lang="en-US" dirty="0"/>
              <a:t> </a:t>
            </a:r>
            <a:r>
              <a:rPr lang="en-US" dirty="0" err="1"/>
              <a:t>Evropske</a:t>
            </a:r>
            <a:r>
              <a:rPr lang="en-US" dirty="0"/>
              <a:t> </a:t>
            </a:r>
            <a:r>
              <a:rPr lang="en-US" dirty="0" err="1"/>
              <a:t>unije</a:t>
            </a:r>
            <a:r>
              <a:rPr lang="en-US" dirty="0"/>
              <a:t> (EU) </a:t>
            </a:r>
            <a:r>
              <a:rPr lang="en-US" dirty="0" err="1"/>
              <a:t>za</a:t>
            </a:r>
            <a:r>
              <a:rPr lang="en-US" dirty="0"/>
              <a:t> </a:t>
            </a:r>
            <a:r>
              <a:rPr lang="en-US" dirty="0" err="1"/>
              <a:t>hranu</a:t>
            </a:r>
            <a:r>
              <a:rPr lang="en-US" dirty="0"/>
              <a:t> </a:t>
            </a:r>
            <a:r>
              <a:rPr lang="en-US" dirty="0" err="1"/>
              <a:t>i</a:t>
            </a:r>
            <a:r>
              <a:rPr lang="en-US" dirty="0"/>
              <a:t> </a:t>
            </a:r>
            <a:r>
              <a:rPr lang="en-US" dirty="0" err="1"/>
              <a:t>hranu</a:t>
            </a:r>
            <a:r>
              <a:rPr lang="en-US" dirty="0"/>
              <a:t> </a:t>
            </a:r>
            <a:r>
              <a:rPr lang="en-US" dirty="0" err="1"/>
              <a:t>za</a:t>
            </a:r>
            <a:r>
              <a:rPr lang="en-US" dirty="0"/>
              <a:t> </a:t>
            </a:r>
            <a:r>
              <a:rPr lang="en-US" dirty="0" err="1"/>
              <a:t>životinje</a:t>
            </a:r>
            <a:r>
              <a:rPr lang="en-US" dirty="0"/>
              <a:t> (RASFF) od 1. </a:t>
            </a:r>
            <a:r>
              <a:rPr lang="en-US" dirty="0" err="1"/>
              <a:t>januara</a:t>
            </a:r>
            <a:r>
              <a:rPr lang="en-US" dirty="0"/>
              <a:t> 2009. do 27. </a:t>
            </a:r>
            <a:r>
              <a:rPr lang="en-US" dirty="0" err="1"/>
              <a:t>juna</a:t>
            </a:r>
            <a:r>
              <a:rPr lang="en-US" dirty="0"/>
              <a:t> 2019.</a:t>
            </a:r>
          </a:p>
        </p:txBody>
      </p:sp>
      <p:pic>
        <p:nvPicPr>
          <p:cNvPr id="5" name="Picture 4">
            <a:extLst>
              <a:ext uri="{FF2B5EF4-FFF2-40B4-BE49-F238E27FC236}">
                <a16:creationId xmlns:a16="http://schemas.microsoft.com/office/drawing/2014/main" id="{E69A6C0C-222B-47FA-93D9-7D2EA4B6218D}"/>
              </a:ext>
            </a:extLst>
          </p:cNvPr>
          <p:cNvPicPr>
            <a:picLocks noChangeAspect="1"/>
          </p:cNvPicPr>
          <p:nvPr/>
        </p:nvPicPr>
        <p:blipFill rotWithShape="1">
          <a:blip r:embed="rId2">
            <a:extLst>
              <a:ext uri="{28A0092B-C50C-407E-A947-70E740481C1C}">
                <a14:useLocalDpi xmlns:a14="http://schemas.microsoft.com/office/drawing/2010/main" val="0"/>
              </a:ext>
            </a:extLst>
          </a:blip>
          <a:srcRect l="2956" b="4037"/>
          <a:stretch/>
        </p:blipFill>
        <p:spPr>
          <a:xfrm>
            <a:off x="4198593" y="1396732"/>
            <a:ext cx="7760465" cy="4542055"/>
          </a:xfrm>
          <a:prstGeom prst="rect">
            <a:avLst/>
          </a:prstGeom>
        </p:spPr>
      </p:pic>
      <p:sp>
        <p:nvSpPr>
          <p:cNvPr id="8" name="TextBox 7">
            <a:extLst>
              <a:ext uri="{FF2B5EF4-FFF2-40B4-BE49-F238E27FC236}">
                <a16:creationId xmlns:a16="http://schemas.microsoft.com/office/drawing/2014/main" id="{ADFA8FD2-51C7-4777-AF7E-D5B3AEA62A7F}"/>
              </a:ext>
            </a:extLst>
          </p:cNvPr>
          <p:cNvSpPr txBox="1"/>
          <p:nvPr/>
        </p:nvSpPr>
        <p:spPr>
          <a:xfrm>
            <a:off x="296918" y="5983607"/>
            <a:ext cx="11257667" cy="215444"/>
          </a:xfrm>
          <a:prstGeom prst="rect">
            <a:avLst/>
          </a:prstGeom>
          <a:noFill/>
        </p:spPr>
        <p:txBody>
          <a:bodyPr wrap="square" rtlCol="0">
            <a:spAutoFit/>
          </a:bodyPr>
          <a:lstStyle/>
          <a:p>
            <a:pPr rtl="0"/>
            <a:r>
              <a:rPr lang="sr" sz="800" b="0" i="0">
                <a:solidFill>
                  <a:srgbClr val="212121"/>
                </a:solidFill>
                <a:effectLst/>
                <a:latin typeface="BlinkMacSystemFont"/>
              </a:rPr>
              <a:t>DOI: 10.3389/fmicb.2019.02908</a:t>
            </a:r>
          </a:p>
        </p:txBody>
      </p:sp>
    </p:spTree>
    <p:extLst>
      <p:ext uri="{BB962C8B-B14F-4D97-AF65-F5344CB8AC3E}">
        <p14:creationId xmlns:p14="http://schemas.microsoft.com/office/powerpoint/2010/main" val="32505798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90A76-0D34-1C74-DF9D-6CF435C3D00E}"/>
              </a:ext>
            </a:extLst>
          </p:cNvPr>
          <p:cNvSpPr>
            <a:spLocks noGrp="1"/>
          </p:cNvSpPr>
          <p:nvPr>
            <p:ph type="title"/>
          </p:nvPr>
        </p:nvSpPr>
        <p:spPr/>
        <p:txBody>
          <a:bodyPr rtlCol="0">
            <a:normAutofit/>
          </a:bodyPr>
          <a:lstStyle/>
          <a:p>
            <a:r>
              <a:rPr lang="en-US" dirty="0" err="1"/>
              <a:t>Uticaj</a:t>
            </a:r>
            <a:r>
              <a:rPr lang="en-US" dirty="0"/>
              <a:t> </a:t>
            </a:r>
            <a:r>
              <a:rPr lang="en-US" dirty="0" err="1"/>
              <a:t>mikotoksina</a:t>
            </a:r>
            <a:r>
              <a:rPr lang="en-US" dirty="0"/>
              <a:t> </a:t>
            </a:r>
            <a:r>
              <a:rPr lang="en-US" dirty="0" err="1"/>
              <a:t>na</a:t>
            </a:r>
            <a:r>
              <a:rPr lang="en-US" dirty="0"/>
              <a:t> </a:t>
            </a:r>
            <a:r>
              <a:rPr lang="en-US" dirty="0" err="1"/>
              <a:t>zdravlje</a:t>
            </a:r>
            <a:r>
              <a:rPr lang="en-US" dirty="0"/>
              <a:t> </a:t>
            </a:r>
            <a:r>
              <a:rPr lang="en-US" dirty="0" err="1"/>
              <a:t>ljudi</a:t>
            </a:r>
            <a:endParaRPr lang="sr" dirty="0"/>
          </a:p>
        </p:txBody>
      </p:sp>
      <p:sp>
        <p:nvSpPr>
          <p:cNvPr id="3" name="Content Placeholder 2">
            <a:extLst>
              <a:ext uri="{FF2B5EF4-FFF2-40B4-BE49-F238E27FC236}">
                <a16:creationId xmlns:a16="http://schemas.microsoft.com/office/drawing/2014/main" id="{B50C6C9D-7E51-A79E-15BC-5ABE353CC97F}"/>
              </a:ext>
            </a:extLst>
          </p:cNvPr>
          <p:cNvSpPr>
            <a:spLocks noGrp="1"/>
          </p:cNvSpPr>
          <p:nvPr>
            <p:ph idx="1"/>
          </p:nvPr>
        </p:nvSpPr>
        <p:spPr>
          <a:xfrm>
            <a:off x="760395" y="1366787"/>
            <a:ext cx="11049803" cy="4832264"/>
          </a:xfrm>
        </p:spPr>
        <p:txBody>
          <a:bodyPr rtlCol="0">
            <a:normAutofit/>
          </a:bodyPr>
          <a:lstStyle/>
          <a:p>
            <a:r>
              <a:rPr lang="en-US" dirty="0" err="1"/>
              <a:t>Efekti</a:t>
            </a:r>
            <a:r>
              <a:rPr lang="en-US" dirty="0"/>
              <a:t>: </a:t>
            </a:r>
            <a:r>
              <a:rPr lang="en-US" dirty="0" err="1"/>
              <a:t>hepatotoksični</a:t>
            </a:r>
            <a:r>
              <a:rPr lang="en-US" dirty="0"/>
              <a:t>, </a:t>
            </a:r>
            <a:r>
              <a:rPr lang="en-US" dirty="0" err="1"/>
              <a:t>kancerogeni</a:t>
            </a:r>
            <a:r>
              <a:rPr lang="en-US" dirty="0"/>
              <a:t>, </a:t>
            </a:r>
            <a:r>
              <a:rPr lang="en-US" dirty="0" err="1"/>
              <a:t>teratogeni</a:t>
            </a:r>
            <a:r>
              <a:rPr lang="en-US" dirty="0"/>
              <a:t>, </a:t>
            </a:r>
            <a:r>
              <a:rPr lang="en-US" dirty="0" err="1"/>
              <a:t>imunosupresivni</a:t>
            </a:r>
            <a:r>
              <a:rPr lang="en-US" dirty="0"/>
              <a:t>, </a:t>
            </a:r>
            <a:r>
              <a:rPr lang="en-US" dirty="0" err="1"/>
              <a:t>nefrotoksični</a:t>
            </a:r>
            <a:r>
              <a:rPr lang="en-US" dirty="0"/>
              <a:t> </a:t>
            </a:r>
          </a:p>
          <a:p>
            <a:r>
              <a:rPr lang="en-US" dirty="0" err="1"/>
              <a:t>Mikotoksikoze</a:t>
            </a:r>
            <a:r>
              <a:rPr lang="en-US" dirty="0"/>
              <a:t> se </a:t>
            </a:r>
            <a:r>
              <a:rPr lang="en-US" dirty="0" err="1"/>
              <a:t>mogu</a:t>
            </a:r>
            <a:r>
              <a:rPr lang="en-US" dirty="0"/>
              <a:t> </a:t>
            </a:r>
            <a:r>
              <a:rPr lang="en-US" dirty="0" err="1"/>
              <a:t>manifestovati</a:t>
            </a:r>
            <a:r>
              <a:rPr lang="en-US" dirty="0"/>
              <a:t> </a:t>
            </a:r>
            <a:r>
              <a:rPr lang="en-US" dirty="0" err="1"/>
              <a:t>kao</a:t>
            </a:r>
            <a:r>
              <a:rPr lang="en-US" dirty="0"/>
              <a:t> </a:t>
            </a:r>
            <a:r>
              <a:rPr lang="en-US" dirty="0" err="1"/>
              <a:t>akutne</a:t>
            </a:r>
            <a:r>
              <a:rPr lang="en-US" dirty="0"/>
              <a:t> </a:t>
            </a:r>
            <a:r>
              <a:rPr lang="en-US" dirty="0" err="1"/>
              <a:t>ili</a:t>
            </a:r>
            <a:r>
              <a:rPr lang="en-US" dirty="0"/>
              <a:t> </a:t>
            </a:r>
            <a:r>
              <a:rPr lang="en-US" dirty="0" err="1"/>
              <a:t>hronične</a:t>
            </a:r>
            <a:r>
              <a:rPr lang="en-US" dirty="0"/>
              <a:t> </a:t>
            </a:r>
            <a:r>
              <a:rPr lang="en-US" dirty="0" err="1"/>
              <a:t>intoksikacije</a:t>
            </a:r>
            <a:endParaRPr lang="en-US" dirty="0"/>
          </a:p>
          <a:p>
            <a:r>
              <a:rPr lang="sr" b="1" dirty="0" smtClean="0"/>
              <a:t>Akutne</a:t>
            </a:r>
            <a:r>
              <a:rPr lang="sr" dirty="0" smtClean="0"/>
              <a:t> </a:t>
            </a:r>
            <a:r>
              <a:rPr lang="en-US" dirty="0" err="1"/>
              <a:t>mikotoksikoze</a:t>
            </a:r>
            <a:r>
              <a:rPr lang="en-US" dirty="0"/>
              <a:t> </a:t>
            </a:r>
            <a:r>
              <a:rPr lang="en-US" dirty="0" err="1"/>
              <a:t>uzrokovane</a:t>
            </a:r>
            <a:r>
              <a:rPr lang="en-US" dirty="0"/>
              <a:t> </a:t>
            </a:r>
            <a:r>
              <a:rPr lang="en-US" dirty="0" err="1"/>
              <a:t>izlaganjem</a:t>
            </a:r>
            <a:r>
              <a:rPr lang="en-US" dirty="0"/>
              <a:t> </a:t>
            </a:r>
            <a:r>
              <a:rPr lang="en-US" dirty="0" err="1"/>
              <a:t>velikim</a:t>
            </a:r>
            <a:r>
              <a:rPr lang="en-US" dirty="0"/>
              <a:t> </a:t>
            </a:r>
            <a:r>
              <a:rPr lang="en-US" dirty="0" err="1"/>
              <a:t>količinama</a:t>
            </a:r>
            <a:r>
              <a:rPr lang="en-US" dirty="0"/>
              <a:t> </a:t>
            </a:r>
            <a:r>
              <a:rPr lang="en-US" dirty="0" err="1"/>
              <a:t>mikotoksina</a:t>
            </a:r>
            <a:endParaRPr lang="en-US" dirty="0"/>
          </a:p>
          <a:p>
            <a:r>
              <a:rPr lang="en-US" dirty="0"/>
              <a:t>U </a:t>
            </a:r>
            <a:r>
              <a:rPr lang="en-US" dirty="0" err="1"/>
              <a:t>prošlosti</a:t>
            </a:r>
            <a:r>
              <a:rPr lang="en-US" dirty="0"/>
              <a:t> </a:t>
            </a:r>
            <a:r>
              <a:rPr lang="en-US" dirty="0" smtClean="0"/>
              <a:t>– </a:t>
            </a:r>
            <a:r>
              <a:rPr lang="en-US" dirty="0" err="1" smtClean="0"/>
              <a:t>uobičajeno</a:t>
            </a:r>
            <a:r>
              <a:rPr lang="en-US" dirty="0" smtClean="0"/>
              <a:t> </a:t>
            </a:r>
            <a:r>
              <a:rPr lang="en-US" dirty="0" err="1"/>
              <a:t>čak</a:t>
            </a:r>
            <a:r>
              <a:rPr lang="en-US" dirty="0"/>
              <a:t> </a:t>
            </a:r>
            <a:r>
              <a:rPr lang="en-US" dirty="0" err="1"/>
              <a:t>i</a:t>
            </a:r>
            <a:r>
              <a:rPr lang="en-US" dirty="0"/>
              <a:t> u </a:t>
            </a:r>
            <a:r>
              <a:rPr lang="en-US" dirty="0" err="1"/>
              <a:t>zonama</a:t>
            </a:r>
            <a:r>
              <a:rPr lang="en-US" dirty="0"/>
              <a:t> </a:t>
            </a:r>
            <a:r>
              <a:rPr lang="en-US" dirty="0" err="1"/>
              <a:t>umerenih</a:t>
            </a:r>
            <a:r>
              <a:rPr lang="en-US" dirty="0"/>
              <a:t> </a:t>
            </a:r>
            <a:r>
              <a:rPr lang="en-US" dirty="0" err="1"/>
              <a:t>temperatura</a:t>
            </a:r>
            <a:r>
              <a:rPr lang="en-US" dirty="0"/>
              <a:t>, </a:t>
            </a:r>
            <a:r>
              <a:rPr lang="en-US" dirty="0" err="1"/>
              <a:t>izazivajući</a:t>
            </a:r>
            <a:r>
              <a:rPr lang="en-US" dirty="0"/>
              <a:t> </a:t>
            </a:r>
            <a:r>
              <a:rPr lang="en-US" dirty="0" err="1"/>
              <a:t>epidemije</a:t>
            </a:r>
            <a:r>
              <a:rPr lang="en-US" dirty="0"/>
              <a:t> </a:t>
            </a:r>
            <a:r>
              <a:rPr lang="en-US" dirty="0" err="1"/>
              <a:t>koje</a:t>
            </a:r>
            <a:r>
              <a:rPr lang="en-US" dirty="0"/>
              <a:t> </a:t>
            </a:r>
            <a:r>
              <a:rPr lang="en-US" dirty="0" err="1"/>
              <a:t>su</a:t>
            </a:r>
            <a:r>
              <a:rPr lang="en-US" dirty="0"/>
              <a:t> </a:t>
            </a:r>
            <a:r>
              <a:rPr lang="en-US" dirty="0" err="1"/>
              <a:t>opustošile</a:t>
            </a:r>
            <a:r>
              <a:rPr lang="en-US" dirty="0"/>
              <a:t> </a:t>
            </a:r>
            <a:r>
              <a:rPr lang="en-US" dirty="0" err="1"/>
              <a:t>čitave</a:t>
            </a:r>
            <a:r>
              <a:rPr lang="en-US" dirty="0"/>
              <a:t> </a:t>
            </a:r>
            <a:r>
              <a:rPr lang="en-US" dirty="0" err="1"/>
              <a:t>regione</a:t>
            </a:r>
            <a:r>
              <a:rPr lang="en-US" dirty="0"/>
              <a:t> (</a:t>
            </a:r>
            <a:r>
              <a:rPr lang="en-US" dirty="0" err="1"/>
              <a:t>za</a:t>
            </a:r>
            <a:r>
              <a:rPr lang="en-US" dirty="0"/>
              <a:t> </a:t>
            </a:r>
            <a:r>
              <a:rPr lang="en-US" dirty="0" err="1"/>
              <a:t>vreme</a:t>
            </a:r>
            <a:r>
              <a:rPr lang="en-US" dirty="0"/>
              <a:t> </a:t>
            </a:r>
            <a:r>
              <a:rPr lang="en-US" dirty="0" err="1"/>
              <a:t>gladi</a:t>
            </a:r>
            <a:r>
              <a:rPr lang="en-US" dirty="0"/>
              <a:t>, </a:t>
            </a:r>
            <a:r>
              <a:rPr lang="en-US" dirty="0" err="1"/>
              <a:t>buđava</a:t>
            </a:r>
            <a:r>
              <a:rPr lang="en-US" dirty="0"/>
              <a:t> </a:t>
            </a:r>
            <a:r>
              <a:rPr lang="en-US" dirty="0" err="1"/>
              <a:t>hrana</a:t>
            </a:r>
            <a:r>
              <a:rPr lang="en-US" dirty="0"/>
              <a:t>)</a:t>
            </a:r>
          </a:p>
          <a:p>
            <a:r>
              <a:rPr lang="en-US" dirty="0"/>
              <a:t>Danas, </a:t>
            </a:r>
            <a:r>
              <a:rPr lang="en-US" dirty="0" err="1"/>
              <a:t>uglavnom</a:t>
            </a:r>
            <a:r>
              <a:rPr lang="en-US" dirty="0"/>
              <a:t> u </a:t>
            </a:r>
            <a:r>
              <a:rPr lang="en-US" dirty="0" err="1"/>
              <a:t>tropskim</a:t>
            </a:r>
            <a:r>
              <a:rPr lang="en-US" dirty="0"/>
              <a:t> </a:t>
            </a:r>
            <a:r>
              <a:rPr lang="en-US" dirty="0" err="1"/>
              <a:t>zemljama</a:t>
            </a:r>
            <a:r>
              <a:rPr lang="en-US" dirty="0"/>
              <a:t> (</a:t>
            </a:r>
            <a:r>
              <a:rPr lang="en-US" dirty="0" err="1"/>
              <a:t>Afrika</a:t>
            </a:r>
            <a:r>
              <a:rPr lang="en-US" dirty="0"/>
              <a:t>, </a:t>
            </a:r>
            <a:r>
              <a:rPr lang="en-US" dirty="0" err="1"/>
              <a:t>Azija</a:t>
            </a:r>
            <a:r>
              <a:rPr lang="en-US" dirty="0"/>
              <a:t>) </a:t>
            </a:r>
            <a:r>
              <a:rPr lang="en-US" dirty="0" err="1"/>
              <a:t>sa</a:t>
            </a:r>
            <a:r>
              <a:rPr lang="en-US" dirty="0"/>
              <a:t> </a:t>
            </a:r>
            <a:r>
              <a:rPr lang="en-US" dirty="0" err="1"/>
              <a:t>jednakom</a:t>
            </a:r>
            <a:r>
              <a:rPr lang="en-US" dirty="0"/>
              <a:t> </a:t>
            </a:r>
            <a:r>
              <a:rPr lang="en-US" dirty="0" err="1"/>
              <a:t>težinom</a:t>
            </a:r>
            <a:r>
              <a:rPr lang="en-US" dirty="0"/>
              <a:t> </a:t>
            </a:r>
            <a:r>
              <a:rPr lang="en-US" dirty="0" err="1"/>
              <a:t>i</a:t>
            </a:r>
            <a:r>
              <a:rPr lang="en-US" dirty="0"/>
              <a:t> </a:t>
            </a:r>
            <a:r>
              <a:rPr lang="en-US" dirty="0" err="1"/>
              <a:t>visokim</a:t>
            </a:r>
            <a:r>
              <a:rPr lang="en-US" dirty="0"/>
              <a:t> </a:t>
            </a:r>
            <a:r>
              <a:rPr lang="en-US" dirty="0" err="1"/>
              <a:t>mortalitetom</a:t>
            </a:r>
            <a:endParaRPr lang="en-US" dirty="0"/>
          </a:p>
          <a:p>
            <a:r>
              <a:rPr lang="en-US" dirty="0" err="1"/>
              <a:t>Simptomi</a:t>
            </a:r>
            <a:r>
              <a:rPr lang="en-US" dirty="0"/>
              <a:t> se </a:t>
            </a:r>
            <a:r>
              <a:rPr lang="en-US" dirty="0" err="1"/>
              <a:t>pojavljuju</a:t>
            </a:r>
            <a:r>
              <a:rPr lang="en-US" dirty="0"/>
              <a:t> </a:t>
            </a:r>
            <a:r>
              <a:rPr lang="en-US" dirty="0" err="1"/>
              <a:t>brzo</a:t>
            </a:r>
            <a:r>
              <a:rPr lang="en-US" dirty="0"/>
              <a:t> </a:t>
            </a:r>
            <a:r>
              <a:rPr lang="en-US" dirty="0" err="1"/>
              <a:t>i</a:t>
            </a:r>
            <a:r>
              <a:rPr lang="en-US" dirty="0"/>
              <a:t>, </a:t>
            </a:r>
            <a:r>
              <a:rPr lang="en-US" dirty="0" err="1"/>
              <a:t>ako</a:t>
            </a:r>
            <a:r>
              <a:rPr lang="en-US" dirty="0"/>
              <a:t> se </a:t>
            </a:r>
            <a:r>
              <a:rPr lang="en-US" dirty="0" err="1"/>
              <a:t>izlaganje</a:t>
            </a:r>
            <a:r>
              <a:rPr lang="en-US" dirty="0"/>
              <a:t> </a:t>
            </a:r>
            <a:r>
              <a:rPr lang="en-US" dirty="0" err="1"/>
              <a:t>nastavi</a:t>
            </a:r>
            <a:r>
              <a:rPr lang="en-US" dirty="0"/>
              <a:t>, </a:t>
            </a:r>
            <a:r>
              <a:rPr lang="en-US" dirty="0" err="1"/>
              <a:t>ishod</a:t>
            </a:r>
            <a:r>
              <a:rPr lang="en-US" dirty="0"/>
              <a:t> </a:t>
            </a:r>
            <a:r>
              <a:rPr lang="en-US" dirty="0" err="1"/>
              <a:t>može</a:t>
            </a:r>
            <a:r>
              <a:rPr lang="en-US" dirty="0"/>
              <a:t> </a:t>
            </a:r>
            <a:r>
              <a:rPr lang="en-US" dirty="0" err="1"/>
              <a:t>biti</a:t>
            </a:r>
            <a:r>
              <a:rPr lang="en-US" dirty="0"/>
              <a:t> </a:t>
            </a:r>
            <a:r>
              <a:rPr lang="en-US" dirty="0" err="1"/>
              <a:t>fatalan</a:t>
            </a:r>
            <a:r>
              <a:rPr lang="en-US" dirty="0"/>
              <a:t>.</a:t>
            </a:r>
          </a:p>
        </p:txBody>
      </p:sp>
      <p:sp>
        <p:nvSpPr>
          <p:cNvPr id="5" name="TextBox 4">
            <a:extLst>
              <a:ext uri="{FF2B5EF4-FFF2-40B4-BE49-F238E27FC236}">
                <a16:creationId xmlns:a16="http://schemas.microsoft.com/office/drawing/2014/main" id="{DA7A3AFB-0373-414B-9F6C-E82E35F8D3A8}"/>
              </a:ext>
            </a:extLst>
          </p:cNvPr>
          <p:cNvSpPr txBox="1"/>
          <p:nvPr/>
        </p:nvSpPr>
        <p:spPr>
          <a:xfrm>
            <a:off x="296918" y="5983607"/>
            <a:ext cx="11257667" cy="215444"/>
          </a:xfrm>
          <a:prstGeom prst="rect">
            <a:avLst/>
          </a:prstGeom>
          <a:noFill/>
        </p:spPr>
        <p:txBody>
          <a:bodyPr wrap="square" rtlCol="0">
            <a:spAutoFit/>
          </a:bodyPr>
          <a:lstStyle/>
          <a:p>
            <a:pPr rtl="0"/>
            <a:r>
              <a:rPr lang="sr" sz="800" b="0" i="0">
                <a:solidFill>
                  <a:srgbClr val="212121"/>
                </a:solidFill>
                <a:effectLst/>
                <a:latin typeface="BlinkMacSystemFont"/>
              </a:rPr>
              <a:t>ISBN: 9780124114715, 45-49.</a:t>
            </a:r>
          </a:p>
        </p:txBody>
      </p:sp>
    </p:spTree>
    <p:extLst>
      <p:ext uri="{BB962C8B-B14F-4D97-AF65-F5344CB8AC3E}">
        <p14:creationId xmlns:p14="http://schemas.microsoft.com/office/powerpoint/2010/main" val="14162625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90A76-0D34-1C74-DF9D-6CF435C3D00E}"/>
              </a:ext>
            </a:extLst>
          </p:cNvPr>
          <p:cNvSpPr>
            <a:spLocks noGrp="1"/>
          </p:cNvSpPr>
          <p:nvPr>
            <p:ph type="title"/>
          </p:nvPr>
        </p:nvSpPr>
        <p:spPr/>
        <p:txBody>
          <a:bodyPr rtlCol="0">
            <a:normAutofit/>
          </a:bodyPr>
          <a:lstStyle/>
          <a:p>
            <a:r>
              <a:rPr lang="en-US" dirty="0" err="1"/>
              <a:t>Uticaj</a:t>
            </a:r>
            <a:r>
              <a:rPr lang="en-US" dirty="0"/>
              <a:t> </a:t>
            </a:r>
            <a:r>
              <a:rPr lang="en-US" dirty="0" err="1"/>
              <a:t>mikotoksina</a:t>
            </a:r>
            <a:r>
              <a:rPr lang="en-US" dirty="0"/>
              <a:t> </a:t>
            </a:r>
            <a:r>
              <a:rPr lang="en-US" dirty="0" err="1"/>
              <a:t>na</a:t>
            </a:r>
            <a:r>
              <a:rPr lang="en-US" dirty="0"/>
              <a:t> </a:t>
            </a:r>
            <a:r>
              <a:rPr lang="en-US" dirty="0" err="1"/>
              <a:t>zdravlje</a:t>
            </a:r>
            <a:r>
              <a:rPr lang="en-US" dirty="0"/>
              <a:t> </a:t>
            </a:r>
            <a:r>
              <a:rPr lang="en-US" dirty="0" err="1"/>
              <a:t>ljudi</a:t>
            </a:r>
            <a:endParaRPr lang="sr" dirty="0"/>
          </a:p>
        </p:txBody>
      </p:sp>
      <p:sp>
        <p:nvSpPr>
          <p:cNvPr id="3" name="Content Placeholder 2">
            <a:extLst>
              <a:ext uri="{FF2B5EF4-FFF2-40B4-BE49-F238E27FC236}">
                <a16:creationId xmlns:a16="http://schemas.microsoft.com/office/drawing/2014/main" id="{B50C6C9D-7E51-A79E-15BC-5ABE353CC97F}"/>
              </a:ext>
            </a:extLst>
          </p:cNvPr>
          <p:cNvSpPr>
            <a:spLocks noGrp="1"/>
          </p:cNvSpPr>
          <p:nvPr>
            <p:ph idx="1"/>
          </p:nvPr>
        </p:nvSpPr>
        <p:spPr>
          <a:xfrm>
            <a:off x="471638" y="1848051"/>
            <a:ext cx="10838046" cy="4336849"/>
          </a:xfrm>
        </p:spPr>
        <p:txBody>
          <a:bodyPr rtlCol="0">
            <a:normAutofit/>
          </a:bodyPr>
          <a:lstStyle/>
          <a:p>
            <a:r>
              <a:rPr lang="sr" b="1" dirty="0" smtClean="0"/>
              <a:t>Hronična</a:t>
            </a:r>
            <a:r>
              <a:rPr lang="sr" dirty="0" smtClean="0"/>
              <a:t> </a:t>
            </a:r>
            <a:r>
              <a:rPr lang="en-US" dirty="0" err="1"/>
              <a:t>izloženost</a:t>
            </a:r>
            <a:r>
              <a:rPr lang="en-US" dirty="0"/>
              <a:t> AF je </a:t>
            </a:r>
            <a:r>
              <a:rPr lang="en-US" dirty="0" err="1"/>
              <a:t>povezana</a:t>
            </a:r>
            <a:r>
              <a:rPr lang="en-US" dirty="0"/>
              <a:t> </a:t>
            </a:r>
            <a:r>
              <a:rPr lang="en-US" dirty="0" err="1"/>
              <a:t>sa</a:t>
            </a:r>
            <a:r>
              <a:rPr lang="en-US" dirty="0"/>
              <a:t> </a:t>
            </a:r>
            <a:r>
              <a:rPr lang="en-US" dirty="0" err="1"/>
              <a:t>povećanim</a:t>
            </a:r>
            <a:r>
              <a:rPr lang="en-US" dirty="0"/>
              <a:t> </a:t>
            </a:r>
            <a:r>
              <a:rPr lang="en-US" dirty="0" err="1"/>
              <a:t>rizikom</a:t>
            </a:r>
            <a:r>
              <a:rPr lang="en-US" dirty="0"/>
              <a:t> od </a:t>
            </a:r>
            <a:r>
              <a:rPr lang="en-US" dirty="0" err="1"/>
              <a:t>ciroze</a:t>
            </a:r>
            <a:r>
              <a:rPr lang="en-US" dirty="0"/>
              <a:t> </a:t>
            </a:r>
            <a:r>
              <a:rPr lang="en-US" dirty="0" err="1"/>
              <a:t>i</a:t>
            </a:r>
            <a:r>
              <a:rPr lang="en-US" dirty="0"/>
              <a:t> </a:t>
            </a:r>
            <a:r>
              <a:rPr lang="en-US" dirty="0" err="1"/>
              <a:t>raka</a:t>
            </a:r>
            <a:r>
              <a:rPr lang="en-US" dirty="0"/>
              <a:t> </a:t>
            </a:r>
            <a:r>
              <a:rPr lang="en-US" dirty="0" err="1"/>
              <a:t>jetre</a:t>
            </a:r>
            <a:r>
              <a:rPr lang="en-US" dirty="0"/>
              <a:t>. </a:t>
            </a:r>
          </a:p>
          <a:p>
            <a:r>
              <a:rPr lang="en-US" dirty="0" err="1"/>
              <a:t>Oko</a:t>
            </a:r>
            <a:r>
              <a:rPr lang="en-US" dirty="0"/>
              <a:t> 25.000–150.000 </a:t>
            </a:r>
            <a:r>
              <a:rPr lang="en-US" dirty="0" err="1"/>
              <a:t>slučajeva</a:t>
            </a:r>
            <a:r>
              <a:rPr lang="en-US" dirty="0"/>
              <a:t> </a:t>
            </a:r>
            <a:r>
              <a:rPr lang="en-US" dirty="0" err="1"/>
              <a:t>raka</a:t>
            </a:r>
            <a:r>
              <a:rPr lang="en-US" dirty="0"/>
              <a:t> </a:t>
            </a:r>
            <a:r>
              <a:rPr lang="en-US" dirty="0" err="1"/>
              <a:t>jetre</a:t>
            </a:r>
            <a:r>
              <a:rPr lang="en-US" dirty="0"/>
              <a:t> se </a:t>
            </a:r>
            <a:r>
              <a:rPr lang="en-US" dirty="0" err="1"/>
              <a:t>godišnje</a:t>
            </a:r>
            <a:r>
              <a:rPr lang="en-US" dirty="0"/>
              <a:t> </a:t>
            </a:r>
            <a:r>
              <a:rPr lang="en-US" dirty="0" err="1"/>
              <a:t>pripisuje</a:t>
            </a:r>
            <a:r>
              <a:rPr lang="en-US" dirty="0"/>
              <a:t> </a:t>
            </a:r>
            <a:r>
              <a:rPr lang="en-US" dirty="0" err="1"/>
              <a:t>širom</a:t>
            </a:r>
            <a:r>
              <a:rPr lang="en-US" dirty="0"/>
              <a:t> </a:t>
            </a:r>
            <a:r>
              <a:rPr lang="en-US" dirty="0" err="1"/>
              <a:t>sveta</a:t>
            </a:r>
            <a:r>
              <a:rPr lang="en-US" dirty="0"/>
              <a:t> </a:t>
            </a:r>
            <a:r>
              <a:rPr lang="en-US" dirty="0" err="1"/>
              <a:t>izloženosti</a:t>
            </a:r>
            <a:r>
              <a:rPr lang="en-US" dirty="0"/>
              <a:t> </a:t>
            </a:r>
            <a:r>
              <a:rPr lang="en-US" dirty="0" err="1"/>
              <a:t>aflatoksinu</a:t>
            </a:r>
            <a:r>
              <a:rPr lang="en-US" dirty="0"/>
              <a:t>. </a:t>
            </a:r>
          </a:p>
          <a:p>
            <a:r>
              <a:rPr lang="en-US" dirty="0" err="1"/>
              <a:t>Aflatoksin</a:t>
            </a:r>
            <a:r>
              <a:rPr lang="en-US" dirty="0"/>
              <a:t> </a:t>
            </a:r>
            <a:r>
              <a:rPr lang="en-US" dirty="0" err="1"/>
              <a:t>može</a:t>
            </a:r>
            <a:r>
              <a:rPr lang="en-US" dirty="0"/>
              <a:t> </a:t>
            </a:r>
            <a:r>
              <a:rPr lang="en-US" dirty="0" err="1"/>
              <a:t>igrati</a:t>
            </a:r>
            <a:r>
              <a:rPr lang="en-US" dirty="0"/>
              <a:t> </a:t>
            </a:r>
            <a:r>
              <a:rPr lang="en-US" dirty="0" err="1"/>
              <a:t>uzročnu</a:t>
            </a:r>
            <a:r>
              <a:rPr lang="en-US" dirty="0"/>
              <a:t> </a:t>
            </a:r>
            <a:r>
              <a:rPr lang="en-US" dirty="0" err="1"/>
              <a:t>ulogu</a:t>
            </a:r>
            <a:r>
              <a:rPr lang="en-US" dirty="0"/>
              <a:t> u do 1/3 </a:t>
            </a:r>
            <a:r>
              <a:rPr lang="en-US" dirty="0" err="1"/>
              <a:t>svih</a:t>
            </a:r>
            <a:r>
              <a:rPr lang="en-US" dirty="0"/>
              <a:t> </a:t>
            </a:r>
            <a:r>
              <a:rPr lang="en-US" dirty="0" err="1"/>
              <a:t>globalnih</a:t>
            </a:r>
            <a:r>
              <a:rPr lang="en-US" dirty="0"/>
              <a:t> </a:t>
            </a:r>
            <a:r>
              <a:rPr lang="en-US" dirty="0" err="1"/>
              <a:t>slučajeva</a:t>
            </a:r>
            <a:r>
              <a:rPr lang="en-US" dirty="0"/>
              <a:t> </a:t>
            </a:r>
            <a:r>
              <a:rPr lang="en-US" dirty="0" err="1"/>
              <a:t>raka</a:t>
            </a:r>
            <a:r>
              <a:rPr lang="en-US" dirty="0"/>
              <a:t> </a:t>
            </a:r>
            <a:r>
              <a:rPr lang="en-US" dirty="0" err="1"/>
              <a:t>jetre</a:t>
            </a:r>
            <a:r>
              <a:rPr lang="en-US" dirty="0"/>
              <a:t>. </a:t>
            </a:r>
          </a:p>
          <a:p>
            <a:r>
              <a:rPr lang="en-US" dirty="0" err="1"/>
              <a:t>Većina</a:t>
            </a:r>
            <a:r>
              <a:rPr lang="en-US" dirty="0"/>
              <a:t> </a:t>
            </a:r>
            <a:r>
              <a:rPr lang="en-US" dirty="0" err="1"/>
              <a:t>slučajeva</a:t>
            </a:r>
            <a:r>
              <a:rPr lang="en-US" dirty="0"/>
              <a:t> se </a:t>
            </a:r>
            <a:r>
              <a:rPr lang="en-US" dirty="0" err="1"/>
              <a:t>javlja</a:t>
            </a:r>
            <a:r>
              <a:rPr lang="en-US" dirty="0"/>
              <a:t> u </a:t>
            </a:r>
            <a:r>
              <a:rPr lang="en-US" dirty="0" err="1"/>
              <a:t>subsaharskoj</a:t>
            </a:r>
            <a:r>
              <a:rPr lang="en-US" dirty="0"/>
              <a:t> </a:t>
            </a:r>
            <a:r>
              <a:rPr lang="en-US" dirty="0" err="1"/>
              <a:t>Africi</a:t>
            </a:r>
            <a:r>
              <a:rPr lang="en-US" dirty="0"/>
              <a:t>, </a:t>
            </a:r>
            <a:r>
              <a:rPr lang="en-US" dirty="0" err="1"/>
              <a:t>jugoistočnoj</a:t>
            </a:r>
            <a:r>
              <a:rPr lang="en-US" dirty="0"/>
              <a:t> </a:t>
            </a:r>
            <a:r>
              <a:rPr lang="en-US" dirty="0" err="1"/>
              <a:t>Aziji</a:t>
            </a:r>
            <a:r>
              <a:rPr lang="en-US" dirty="0"/>
              <a:t> </a:t>
            </a:r>
            <a:r>
              <a:rPr lang="en-US" dirty="0" err="1"/>
              <a:t>i</a:t>
            </a:r>
            <a:r>
              <a:rPr lang="en-US" dirty="0"/>
              <a:t> </a:t>
            </a:r>
            <a:r>
              <a:rPr lang="en-US" dirty="0" err="1"/>
              <a:t>Kini</a:t>
            </a:r>
            <a:r>
              <a:rPr lang="en-US" dirty="0"/>
              <a:t>, </a:t>
            </a:r>
            <a:r>
              <a:rPr lang="en-US" dirty="0" err="1"/>
              <a:t>gde</a:t>
            </a:r>
            <a:r>
              <a:rPr lang="en-US" dirty="0"/>
              <a:t> </a:t>
            </a:r>
            <a:r>
              <a:rPr lang="en-US" dirty="0" err="1"/>
              <a:t>stanovništvo</a:t>
            </a:r>
            <a:r>
              <a:rPr lang="en-US" dirty="0"/>
              <a:t> </a:t>
            </a:r>
            <a:r>
              <a:rPr lang="en-US" dirty="0" err="1"/>
              <a:t>pati</a:t>
            </a:r>
            <a:r>
              <a:rPr lang="en-US" dirty="0"/>
              <a:t> od </a:t>
            </a:r>
            <a:r>
              <a:rPr lang="en-US" dirty="0" err="1"/>
              <a:t>visoke</a:t>
            </a:r>
            <a:r>
              <a:rPr lang="en-US" dirty="0"/>
              <a:t> </a:t>
            </a:r>
            <a:r>
              <a:rPr lang="en-US" dirty="0" err="1"/>
              <a:t>prevalencije</a:t>
            </a:r>
            <a:r>
              <a:rPr lang="en-US" dirty="0"/>
              <a:t> HBV-a </a:t>
            </a:r>
            <a:r>
              <a:rPr lang="en-US" dirty="0" err="1"/>
              <a:t>i</a:t>
            </a:r>
            <a:r>
              <a:rPr lang="en-US" dirty="0"/>
              <a:t> </a:t>
            </a:r>
            <a:r>
              <a:rPr lang="en-US" dirty="0" err="1"/>
              <a:t>uglavnom</a:t>
            </a:r>
            <a:r>
              <a:rPr lang="en-US" dirty="0"/>
              <a:t> </a:t>
            </a:r>
            <a:r>
              <a:rPr lang="en-US" dirty="0" err="1"/>
              <a:t>nekontrolisane</a:t>
            </a:r>
            <a:r>
              <a:rPr lang="en-US" dirty="0"/>
              <a:t> </a:t>
            </a:r>
            <a:r>
              <a:rPr lang="en-US" dirty="0" err="1"/>
              <a:t>izloženosti</a:t>
            </a:r>
            <a:r>
              <a:rPr lang="en-US" dirty="0"/>
              <a:t> </a:t>
            </a:r>
            <a:r>
              <a:rPr lang="en-US" dirty="0" err="1"/>
              <a:t>aflatoksina</a:t>
            </a:r>
            <a:r>
              <a:rPr lang="en-US" dirty="0"/>
              <a:t> u </a:t>
            </a:r>
            <a:r>
              <a:rPr lang="en-US" dirty="0" err="1"/>
              <a:t>hrani</a:t>
            </a:r>
            <a:r>
              <a:rPr lang="en-US" dirty="0"/>
              <a:t>. </a:t>
            </a:r>
          </a:p>
        </p:txBody>
      </p:sp>
      <p:sp>
        <p:nvSpPr>
          <p:cNvPr id="4" name="TextBox 3">
            <a:extLst>
              <a:ext uri="{FF2B5EF4-FFF2-40B4-BE49-F238E27FC236}">
                <a16:creationId xmlns:a16="http://schemas.microsoft.com/office/drawing/2014/main" id="{ED02E621-5561-C011-1D04-FF7E7D02DCBC}"/>
              </a:ext>
            </a:extLst>
          </p:cNvPr>
          <p:cNvSpPr txBox="1"/>
          <p:nvPr/>
        </p:nvSpPr>
        <p:spPr>
          <a:xfrm>
            <a:off x="296918" y="5983607"/>
            <a:ext cx="11257667" cy="215444"/>
          </a:xfrm>
          <a:prstGeom prst="rect">
            <a:avLst/>
          </a:prstGeom>
          <a:noFill/>
        </p:spPr>
        <p:txBody>
          <a:bodyPr wrap="square" rtlCol="0">
            <a:spAutoFit/>
          </a:bodyPr>
          <a:lstStyle/>
          <a:p>
            <a:pPr rtl="0"/>
            <a:r>
              <a:rPr lang="sr" sz="800" b="0" i="0">
                <a:solidFill>
                  <a:srgbClr val="212121"/>
                </a:solidFill>
                <a:effectLst/>
                <a:latin typeface="BlinkMacSystemFont"/>
              </a:rPr>
              <a:t>ISBN: 9780124114715, 45-49.</a:t>
            </a:r>
          </a:p>
        </p:txBody>
      </p:sp>
    </p:spTree>
    <p:extLst>
      <p:ext uri="{BB962C8B-B14F-4D97-AF65-F5344CB8AC3E}">
        <p14:creationId xmlns:p14="http://schemas.microsoft.com/office/powerpoint/2010/main" val="25567559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90A76-0D34-1C74-DF9D-6CF435C3D00E}"/>
              </a:ext>
            </a:extLst>
          </p:cNvPr>
          <p:cNvSpPr>
            <a:spLocks noGrp="1"/>
          </p:cNvSpPr>
          <p:nvPr>
            <p:ph type="title"/>
          </p:nvPr>
        </p:nvSpPr>
        <p:spPr/>
        <p:txBody>
          <a:bodyPr rtlCol="0">
            <a:normAutofit/>
          </a:bodyPr>
          <a:lstStyle/>
          <a:p>
            <a:r>
              <a:rPr lang="en-US" dirty="0" err="1"/>
              <a:t>Indirektna</a:t>
            </a:r>
            <a:r>
              <a:rPr lang="en-US" dirty="0"/>
              <a:t> </a:t>
            </a:r>
            <a:r>
              <a:rPr lang="en-US" dirty="0" err="1"/>
              <a:t>izloženost</a:t>
            </a:r>
            <a:r>
              <a:rPr lang="en-US" dirty="0"/>
              <a:t> </a:t>
            </a:r>
            <a:r>
              <a:rPr lang="en-US" dirty="0" err="1"/>
              <a:t>ljudske</a:t>
            </a:r>
            <a:r>
              <a:rPr lang="en-US" dirty="0"/>
              <a:t> </a:t>
            </a:r>
            <a:r>
              <a:rPr lang="en-US" dirty="0" err="1"/>
              <a:t>populacije</a:t>
            </a:r>
            <a:endParaRPr lang="sr" dirty="0"/>
          </a:p>
        </p:txBody>
      </p:sp>
      <p:sp>
        <p:nvSpPr>
          <p:cNvPr id="3" name="Content Placeholder 2">
            <a:extLst>
              <a:ext uri="{FF2B5EF4-FFF2-40B4-BE49-F238E27FC236}">
                <a16:creationId xmlns:a16="http://schemas.microsoft.com/office/drawing/2014/main" id="{B50C6C9D-7E51-A79E-15BC-5ABE353CC97F}"/>
              </a:ext>
            </a:extLst>
          </p:cNvPr>
          <p:cNvSpPr>
            <a:spLocks noGrp="1"/>
          </p:cNvSpPr>
          <p:nvPr>
            <p:ph idx="1"/>
          </p:nvPr>
        </p:nvSpPr>
        <p:spPr>
          <a:xfrm>
            <a:off x="192505" y="934775"/>
            <a:ext cx="11056339" cy="5181353"/>
          </a:xfrm>
        </p:spPr>
        <p:txBody>
          <a:bodyPr rtlCol="0"/>
          <a:lstStyle/>
          <a:p>
            <a:r>
              <a:rPr lang="en-US" dirty="0" err="1"/>
              <a:t>Kontaminirano</a:t>
            </a:r>
            <a:r>
              <a:rPr lang="en-US" dirty="0"/>
              <a:t> </a:t>
            </a:r>
            <a:r>
              <a:rPr lang="en-US" dirty="0" err="1"/>
              <a:t>mleko</a:t>
            </a:r>
            <a:r>
              <a:rPr lang="en-US" dirty="0"/>
              <a:t> </a:t>
            </a:r>
            <a:r>
              <a:rPr lang="en-US" dirty="0" err="1"/>
              <a:t>kod</a:t>
            </a:r>
            <a:r>
              <a:rPr lang="en-US" dirty="0"/>
              <a:t> </a:t>
            </a:r>
            <a:r>
              <a:rPr lang="en-US" dirty="0" err="1"/>
              <a:t>ljudi</a:t>
            </a:r>
            <a:r>
              <a:rPr lang="en-US" dirty="0"/>
              <a:t> </a:t>
            </a:r>
            <a:r>
              <a:rPr lang="en-US" dirty="0" err="1"/>
              <a:t>može</a:t>
            </a:r>
            <a:r>
              <a:rPr lang="en-US" dirty="0"/>
              <a:t> </a:t>
            </a:r>
            <a:r>
              <a:rPr lang="en-US" dirty="0" err="1"/>
              <a:t>povećati</a:t>
            </a:r>
            <a:r>
              <a:rPr lang="en-US" dirty="0"/>
              <a:t> </a:t>
            </a:r>
            <a:r>
              <a:rPr lang="en-US" dirty="0" err="1"/>
              <a:t>rizik</a:t>
            </a:r>
            <a:r>
              <a:rPr lang="en-US" dirty="0"/>
              <a:t> od </a:t>
            </a:r>
            <a:r>
              <a:rPr lang="en-US" dirty="0" err="1"/>
              <a:t>raka</a:t>
            </a:r>
            <a:r>
              <a:rPr lang="en-US" dirty="0"/>
              <a:t> </a:t>
            </a:r>
            <a:r>
              <a:rPr lang="en-US" dirty="0" err="1"/>
              <a:t>jetre</a:t>
            </a:r>
            <a:r>
              <a:rPr lang="en-US" dirty="0"/>
              <a:t> </a:t>
            </a:r>
          </a:p>
        </p:txBody>
      </p:sp>
      <p:sp>
        <p:nvSpPr>
          <p:cNvPr id="4" name="CustomShape 3">
            <a:extLst>
              <a:ext uri="{FF2B5EF4-FFF2-40B4-BE49-F238E27FC236}">
                <a16:creationId xmlns:a16="http://schemas.microsoft.com/office/drawing/2014/main" id="{51679BC4-D5F9-1F75-08FE-C1A59BB4C40F}"/>
              </a:ext>
            </a:extLst>
          </p:cNvPr>
          <p:cNvSpPr/>
          <p:nvPr/>
        </p:nvSpPr>
        <p:spPr>
          <a:xfrm>
            <a:off x="5205610" y="2650474"/>
            <a:ext cx="1212225" cy="739133"/>
          </a:xfrm>
          <a:custGeom>
            <a:avLst/>
            <a:gdLst/>
            <a:ahLst/>
            <a:cxnLst/>
            <a:rect l="l" t="t" r="r" b="b"/>
            <a:pathLst>
              <a:path w="4575" h="2798">
                <a:moveTo>
                  <a:pt x="4" y="0"/>
                </a:moveTo>
                <a:cubicBezTo>
                  <a:pt x="2" y="0"/>
                  <a:pt x="0" y="2"/>
                  <a:pt x="0" y="4"/>
                </a:cubicBezTo>
                <a:lnTo>
                  <a:pt x="0" y="2792"/>
                </a:lnTo>
                <a:cubicBezTo>
                  <a:pt x="0" y="2794"/>
                  <a:pt x="2" y="2797"/>
                  <a:pt x="4" y="2797"/>
                </a:cubicBezTo>
                <a:lnTo>
                  <a:pt x="4569" y="2797"/>
                </a:lnTo>
                <a:cubicBezTo>
                  <a:pt x="4571" y="2797"/>
                  <a:pt x="4574" y="2794"/>
                  <a:pt x="4574" y="2792"/>
                </a:cubicBezTo>
                <a:lnTo>
                  <a:pt x="4574" y="4"/>
                </a:lnTo>
                <a:cubicBezTo>
                  <a:pt x="4574" y="2"/>
                  <a:pt x="4571" y="0"/>
                  <a:pt x="4569" y="0"/>
                </a:cubicBezTo>
                <a:lnTo>
                  <a:pt x="4" y="0"/>
                </a:lnTo>
              </a:path>
            </a:pathLst>
          </a:custGeom>
          <a:solidFill>
            <a:srgbClr val="CFE7F5"/>
          </a:solidFill>
          <a:ln w="9360">
            <a:solidFill>
              <a:srgbClr val="808080"/>
            </a:solidFill>
            <a:round/>
          </a:ln>
        </p:spPr>
        <p:style>
          <a:lnRef idx="0">
            <a:scrgbClr r="0" g="0" b="0"/>
          </a:lnRef>
          <a:fillRef idx="0">
            <a:scrgbClr r="0" g="0" b="0"/>
          </a:fillRef>
          <a:effectRef idx="0">
            <a:scrgbClr r="0" g="0" b="0"/>
          </a:effectRef>
          <a:fontRef idx="minor"/>
        </p:style>
        <p:txBody>
          <a:bodyPr lIns="61235" tIns="30617" rIns="61235" bIns="30617" rtlCol="0" anchor="ctr"/>
          <a:lstStyle/>
          <a:p>
            <a:pPr algn="ctr"/>
            <a:r>
              <a:rPr lang="en-US" sz="1225" spc="-1" dirty="0" err="1">
                <a:solidFill>
                  <a:sysClr val="windowText" lastClr="000000"/>
                </a:solidFill>
                <a:ea typeface="DejaVu Sans"/>
              </a:rPr>
              <a:t>Žitarice</a:t>
            </a:r>
            <a:r>
              <a:rPr lang="en-US" sz="1225" spc="-1" dirty="0">
                <a:solidFill>
                  <a:sysClr val="windowText" lastClr="000000"/>
                </a:solidFill>
                <a:ea typeface="DejaVu Sans"/>
              </a:rPr>
              <a:t> </a:t>
            </a:r>
            <a:r>
              <a:rPr lang="en-US" sz="1225" spc="-1" dirty="0" err="1">
                <a:solidFill>
                  <a:sysClr val="windowText" lastClr="000000"/>
                </a:solidFill>
                <a:ea typeface="DejaVu Sans"/>
              </a:rPr>
              <a:t>i</a:t>
            </a:r>
            <a:r>
              <a:rPr lang="en-US" sz="1225" spc="-1" dirty="0">
                <a:solidFill>
                  <a:sysClr val="windowText" lastClr="000000"/>
                </a:solidFill>
                <a:ea typeface="DejaVu Sans"/>
              </a:rPr>
              <a:t> </a:t>
            </a:r>
            <a:r>
              <a:rPr lang="en-US" sz="1225" spc="-1" dirty="0" err="1">
                <a:solidFill>
                  <a:sysClr val="windowText" lastClr="000000"/>
                </a:solidFill>
                <a:ea typeface="DejaVu Sans"/>
              </a:rPr>
              <a:t>semenke</a:t>
            </a:r>
            <a:r>
              <a:rPr lang="en-US" sz="1225" spc="-1" dirty="0">
                <a:solidFill>
                  <a:sysClr val="windowText" lastClr="000000"/>
                </a:solidFill>
                <a:ea typeface="DejaVu Sans"/>
              </a:rPr>
              <a:t> </a:t>
            </a:r>
            <a:r>
              <a:rPr lang="en-US" sz="1225" spc="-1" dirty="0" err="1">
                <a:solidFill>
                  <a:sysClr val="windowText" lastClr="000000"/>
                </a:solidFill>
                <a:ea typeface="DejaVu Sans"/>
              </a:rPr>
              <a:t>kontaminirane</a:t>
            </a:r>
            <a:r>
              <a:rPr lang="en-US" sz="1225" spc="-1" dirty="0">
                <a:solidFill>
                  <a:sysClr val="windowText" lastClr="000000"/>
                </a:solidFill>
                <a:ea typeface="DejaVu Sans"/>
              </a:rPr>
              <a:t> </a:t>
            </a:r>
            <a:r>
              <a:rPr lang="en-US" sz="1225" spc="-1" dirty="0" err="1">
                <a:solidFill>
                  <a:sysClr val="windowText" lastClr="000000"/>
                </a:solidFill>
                <a:ea typeface="DejaVu Sans"/>
              </a:rPr>
              <a:t>mikotoksinom</a:t>
            </a:r>
            <a:endParaRPr lang="en-US" sz="1225" spc="-1" dirty="0">
              <a:solidFill>
                <a:sysClr val="windowText" lastClr="000000"/>
              </a:solidFill>
              <a:ea typeface="DejaVu Sans"/>
            </a:endParaRPr>
          </a:p>
        </p:txBody>
      </p:sp>
      <p:sp>
        <p:nvSpPr>
          <p:cNvPr id="5" name="CustomShape 4">
            <a:extLst>
              <a:ext uri="{FF2B5EF4-FFF2-40B4-BE49-F238E27FC236}">
                <a16:creationId xmlns:a16="http://schemas.microsoft.com/office/drawing/2014/main" id="{DB209E6F-D4BD-8A09-DA07-3269E2405101}"/>
              </a:ext>
            </a:extLst>
          </p:cNvPr>
          <p:cNvSpPr/>
          <p:nvPr/>
        </p:nvSpPr>
        <p:spPr>
          <a:xfrm>
            <a:off x="8573485" y="3843562"/>
            <a:ext cx="1062221" cy="312298"/>
          </a:xfrm>
          <a:custGeom>
            <a:avLst/>
            <a:gdLst/>
            <a:ahLst/>
            <a:cxnLst/>
            <a:rect l="l" t="t" r="r" b="b"/>
            <a:pathLst>
              <a:path w="4575" h="2798">
                <a:moveTo>
                  <a:pt x="4" y="0"/>
                </a:moveTo>
                <a:cubicBezTo>
                  <a:pt x="2" y="0"/>
                  <a:pt x="0" y="2"/>
                  <a:pt x="0" y="4"/>
                </a:cubicBezTo>
                <a:lnTo>
                  <a:pt x="0" y="2792"/>
                </a:lnTo>
                <a:cubicBezTo>
                  <a:pt x="0" y="2794"/>
                  <a:pt x="2" y="2797"/>
                  <a:pt x="4" y="2797"/>
                </a:cubicBezTo>
                <a:lnTo>
                  <a:pt x="4569" y="2797"/>
                </a:lnTo>
                <a:cubicBezTo>
                  <a:pt x="4571" y="2797"/>
                  <a:pt x="4574" y="2794"/>
                  <a:pt x="4574" y="2792"/>
                </a:cubicBezTo>
                <a:lnTo>
                  <a:pt x="4574" y="4"/>
                </a:lnTo>
                <a:cubicBezTo>
                  <a:pt x="4574" y="2"/>
                  <a:pt x="4571" y="0"/>
                  <a:pt x="4569" y="0"/>
                </a:cubicBezTo>
                <a:lnTo>
                  <a:pt x="4" y="0"/>
                </a:lnTo>
              </a:path>
            </a:pathLst>
          </a:custGeom>
          <a:solidFill>
            <a:srgbClr val="CFE7F5"/>
          </a:solidFill>
          <a:ln w="9360">
            <a:solidFill>
              <a:srgbClr val="808080"/>
            </a:solidFill>
            <a:round/>
          </a:ln>
        </p:spPr>
        <p:style>
          <a:lnRef idx="0">
            <a:scrgbClr r="0" g="0" b="0"/>
          </a:lnRef>
          <a:fillRef idx="0">
            <a:scrgbClr r="0" g="0" b="0"/>
          </a:fillRef>
          <a:effectRef idx="0">
            <a:scrgbClr r="0" g="0" b="0"/>
          </a:effectRef>
          <a:fontRef idx="minor"/>
        </p:style>
        <p:txBody>
          <a:bodyPr lIns="61235" tIns="30617" rIns="61235" bIns="30617" rtlCol="0" anchor="ctr"/>
          <a:lstStyle/>
          <a:p>
            <a:pPr algn="ctr" rtl="0">
              <a:lnSpc>
                <a:spcPct val="100000"/>
              </a:lnSpc>
            </a:pPr>
            <a:r>
              <a:rPr lang="sr" sz="1225" spc="-1" dirty="0" smtClean="0">
                <a:solidFill>
                  <a:srgbClr val="000000"/>
                </a:solidFill>
                <a:ea typeface="DejaVu Sans"/>
              </a:rPr>
              <a:t>Ljudi</a:t>
            </a:r>
            <a:endParaRPr lang="en-US" sz="1225" spc="-1" dirty="0"/>
          </a:p>
        </p:txBody>
      </p:sp>
      <p:sp>
        <p:nvSpPr>
          <p:cNvPr id="6" name="CustomShape 5">
            <a:extLst>
              <a:ext uri="{FF2B5EF4-FFF2-40B4-BE49-F238E27FC236}">
                <a16:creationId xmlns:a16="http://schemas.microsoft.com/office/drawing/2014/main" id="{87B68208-2A90-64DD-59F7-E0D16B3ECC13}"/>
              </a:ext>
            </a:extLst>
          </p:cNvPr>
          <p:cNvSpPr/>
          <p:nvPr/>
        </p:nvSpPr>
        <p:spPr>
          <a:xfrm>
            <a:off x="1390206" y="3843562"/>
            <a:ext cx="1395147" cy="312299"/>
          </a:xfrm>
          <a:custGeom>
            <a:avLst/>
            <a:gdLst/>
            <a:ahLst/>
            <a:cxnLst/>
            <a:rect l="l" t="t" r="r" b="b"/>
            <a:pathLst>
              <a:path w="4575" h="2798">
                <a:moveTo>
                  <a:pt x="4" y="0"/>
                </a:moveTo>
                <a:cubicBezTo>
                  <a:pt x="2" y="0"/>
                  <a:pt x="0" y="2"/>
                  <a:pt x="0" y="4"/>
                </a:cubicBezTo>
                <a:lnTo>
                  <a:pt x="0" y="2792"/>
                </a:lnTo>
                <a:cubicBezTo>
                  <a:pt x="0" y="2794"/>
                  <a:pt x="2" y="2797"/>
                  <a:pt x="4" y="2797"/>
                </a:cubicBezTo>
                <a:lnTo>
                  <a:pt x="4569" y="2797"/>
                </a:lnTo>
                <a:cubicBezTo>
                  <a:pt x="4571" y="2797"/>
                  <a:pt x="4574" y="2794"/>
                  <a:pt x="4574" y="2792"/>
                </a:cubicBezTo>
                <a:lnTo>
                  <a:pt x="4574" y="4"/>
                </a:lnTo>
                <a:cubicBezTo>
                  <a:pt x="4574" y="2"/>
                  <a:pt x="4571" y="0"/>
                  <a:pt x="4569" y="0"/>
                </a:cubicBezTo>
                <a:lnTo>
                  <a:pt x="4" y="0"/>
                </a:lnTo>
              </a:path>
            </a:pathLst>
          </a:custGeom>
          <a:solidFill>
            <a:srgbClr val="CFE7F5"/>
          </a:solidFill>
          <a:ln w="9360">
            <a:solidFill>
              <a:srgbClr val="808080"/>
            </a:solidFill>
            <a:round/>
          </a:ln>
        </p:spPr>
        <p:style>
          <a:lnRef idx="0">
            <a:scrgbClr r="0" g="0" b="0"/>
          </a:lnRef>
          <a:fillRef idx="0">
            <a:scrgbClr r="0" g="0" b="0"/>
          </a:fillRef>
          <a:effectRef idx="0">
            <a:scrgbClr r="0" g="0" b="0"/>
          </a:effectRef>
          <a:fontRef idx="minor"/>
        </p:style>
        <p:txBody>
          <a:bodyPr lIns="61235" tIns="30617" rIns="61235" bIns="30617" rtlCol="0" anchor="ctr"/>
          <a:lstStyle/>
          <a:p>
            <a:pPr algn="ctr" rtl="0">
              <a:lnSpc>
                <a:spcPct val="100000"/>
              </a:lnSpc>
            </a:pPr>
            <a:r>
              <a:rPr lang="sr" sz="1225" spc="-1" dirty="0" smtClean="0">
                <a:solidFill>
                  <a:srgbClr val="000000"/>
                </a:solidFill>
                <a:ea typeface="DejaVu Sans"/>
              </a:rPr>
              <a:t>Životinje</a:t>
            </a:r>
            <a:endParaRPr lang="en-US" sz="1225" spc="-1" dirty="0"/>
          </a:p>
        </p:txBody>
      </p:sp>
      <p:sp>
        <p:nvSpPr>
          <p:cNvPr id="9" name="CustomShape 7">
            <a:extLst>
              <a:ext uri="{FF2B5EF4-FFF2-40B4-BE49-F238E27FC236}">
                <a16:creationId xmlns:a16="http://schemas.microsoft.com/office/drawing/2014/main" id="{5CE2D1A1-4308-BF76-1AB9-D43AAFDC0C4C}"/>
              </a:ext>
            </a:extLst>
          </p:cNvPr>
          <p:cNvSpPr/>
          <p:nvPr/>
        </p:nvSpPr>
        <p:spPr>
          <a:xfrm>
            <a:off x="2748891" y="2541575"/>
            <a:ext cx="1232905" cy="412337"/>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1235" tIns="30617" rIns="61235" bIns="30617" rtlCol="0"/>
          <a:lstStyle/>
          <a:p>
            <a:pPr algn="ctr"/>
            <a:r>
              <a:rPr lang="en-US" sz="1225" spc="-1" dirty="0" err="1">
                <a:solidFill>
                  <a:srgbClr val="000000"/>
                </a:solidFill>
                <a:ea typeface="DejaVu Sans"/>
              </a:rPr>
              <a:t>Kontaminirana</a:t>
            </a:r>
            <a:r>
              <a:rPr lang="en-US" sz="1225" spc="-1" dirty="0">
                <a:solidFill>
                  <a:srgbClr val="000000"/>
                </a:solidFill>
                <a:ea typeface="DejaVu Sans"/>
              </a:rPr>
              <a:t> </a:t>
            </a:r>
            <a:r>
              <a:rPr lang="en-US" sz="1225" spc="-1" dirty="0" err="1">
                <a:solidFill>
                  <a:srgbClr val="000000"/>
                </a:solidFill>
                <a:ea typeface="DejaVu Sans"/>
              </a:rPr>
              <a:t>hrana</a:t>
            </a:r>
            <a:r>
              <a:rPr lang="en-US" sz="1225" spc="-1" dirty="0">
                <a:solidFill>
                  <a:srgbClr val="000000"/>
                </a:solidFill>
                <a:ea typeface="DejaVu Sans"/>
              </a:rPr>
              <a:t> </a:t>
            </a:r>
            <a:r>
              <a:rPr lang="en-US" sz="1225" spc="-1" dirty="0" err="1">
                <a:solidFill>
                  <a:srgbClr val="000000"/>
                </a:solidFill>
                <a:ea typeface="DejaVu Sans"/>
              </a:rPr>
              <a:t>za</a:t>
            </a:r>
            <a:r>
              <a:rPr lang="en-US" sz="1225" spc="-1" dirty="0">
                <a:solidFill>
                  <a:srgbClr val="000000"/>
                </a:solidFill>
                <a:ea typeface="DejaVu Sans"/>
              </a:rPr>
              <a:t> </a:t>
            </a:r>
            <a:r>
              <a:rPr lang="en-US" sz="1225" spc="-1" dirty="0" err="1">
                <a:solidFill>
                  <a:srgbClr val="000000"/>
                </a:solidFill>
                <a:ea typeface="DejaVu Sans"/>
              </a:rPr>
              <a:t>životinje</a:t>
            </a:r>
            <a:endParaRPr lang="en-US" sz="1225" spc="-1" dirty="0">
              <a:solidFill>
                <a:srgbClr val="000000"/>
              </a:solidFill>
              <a:ea typeface="DejaVu Sans"/>
            </a:endParaRPr>
          </a:p>
        </p:txBody>
      </p:sp>
      <p:sp>
        <p:nvSpPr>
          <p:cNvPr id="12" name="CustomShape 10">
            <a:extLst>
              <a:ext uri="{FF2B5EF4-FFF2-40B4-BE49-F238E27FC236}">
                <a16:creationId xmlns:a16="http://schemas.microsoft.com/office/drawing/2014/main" id="{16961CF0-E703-644D-EC9B-B5064ED83901}"/>
              </a:ext>
            </a:extLst>
          </p:cNvPr>
          <p:cNvSpPr/>
          <p:nvPr/>
        </p:nvSpPr>
        <p:spPr>
          <a:xfrm>
            <a:off x="4767476" y="4054262"/>
            <a:ext cx="1906395" cy="4077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1235" tIns="30617" rIns="61235" bIns="30617" rtlCol="0"/>
          <a:lstStyle/>
          <a:p>
            <a:pPr algn="ctr"/>
            <a:r>
              <a:rPr lang="en-US" sz="1225" spc="-1" dirty="0" err="1">
                <a:solidFill>
                  <a:srgbClr val="000000"/>
                </a:solidFill>
                <a:ea typeface="DejaVu Sans"/>
              </a:rPr>
              <a:t>Kontaminirano</a:t>
            </a:r>
            <a:r>
              <a:rPr lang="en-US" sz="1225" spc="-1" dirty="0">
                <a:solidFill>
                  <a:srgbClr val="000000"/>
                </a:solidFill>
                <a:ea typeface="DejaVu Sans"/>
              </a:rPr>
              <a:t> </a:t>
            </a:r>
            <a:br>
              <a:rPr lang="en-US" sz="1225" spc="-1" dirty="0">
                <a:solidFill>
                  <a:srgbClr val="000000"/>
                </a:solidFill>
                <a:ea typeface="DejaVu Sans"/>
              </a:rPr>
            </a:br>
            <a:r>
              <a:rPr lang="en-US" sz="1225" spc="-1" dirty="0" err="1">
                <a:solidFill>
                  <a:srgbClr val="000000"/>
                </a:solidFill>
                <a:ea typeface="DejaVu Sans"/>
              </a:rPr>
              <a:t>mleko</a:t>
            </a:r>
            <a:r>
              <a:rPr lang="en-US" sz="1225" spc="-1" dirty="0">
                <a:solidFill>
                  <a:srgbClr val="000000"/>
                </a:solidFill>
                <a:ea typeface="DejaVu Sans"/>
              </a:rPr>
              <a:t> </a:t>
            </a:r>
            <a:r>
              <a:rPr lang="en-US" sz="1225" spc="-1" dirty="0" err="1">
                <a:solidFill>
                  <a:srgbClr val="000000"/>
                </a:solidFill>
                <a:ea typeface="DejaVu Sans"/>
              </a:rPr>
              <a:t>i</a:t>
            </a:r>
            <a:r>
              <a:rPr lang="en-US" sz="1225" spc="-1" dirty="0">
                <a:solidFill>
                  <a:srgbClr val="000000"/>
                </a:solidFill>
                <a:ea typeface="DejaVu Sans"/>
              </a:rPr>
              <a:t> </a:t>
            </a:r>
            <a:r>
              <a:rPr lang="en-US" sz="1225" spc="-1" dirty="0" err="1">
                <a:solidFill>
                  <a:srgbClr val="000000"/>
                </a:solidFill>
                <a:ea typeface="DejaVu Sans"/>
              </a:rPr>
              <a:t>meso</a:t>
            </a:r>
            <a:endParaRPr lang="en-US" sz="1225" spc="-1" dirty="0">
              <a:solidFill>
                <a:srgbClr val="000000"/>
              </a:solidFill>
              <a:ea typeface="DejaVu Sans"/>
            </a:endParaRPr>
          </a:p>
        </p:txBody>
      </p:sp>
      <p:sp>
        <p:nvSpPr>
          <p:cNvPr id="13" name="CustomShape 11">
            <a:extLst>
              <a:ext uri="{FF2B5EF4-FFF2-40B4-BE49-F238E27FC236}">
                <a16:creationId xmlns:a16="http://schemas.microsoft.com/office/drawing/2014/main" id="{6C900EA9-677D-6661-E520-56940A300241}"/>
              </a:ext>
            </a:extLst>
          </p:cNvPr>
          <p:cNvSpPr/>
          <p:nvPr/>
        </p:nvSpPr>
        <p:spPr>
          <a:xfrm>
            <a:off x="7289816" y="2527232"/>
            <a:ext cx="1490982" cy="649187"/>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1235" tIns="30617" rIns="61235" bIns="30617" rtlCol="0"/>
          <a:lstStyle/>
          <a:p>
            <a:pPr algn="ctr"/>
            <a:r>
              <a:rPr lang="pl-PL" sz="1225" spc="-1" dirty="0">
                <a:solidFill>
                  <a:srgbClr val="000000"/>
                </a:solidFill>
                <a:ea typeface="DejaVu Sans"/>
              </a:rPr>
              <a:t>Kontaminirana hrana za ljudsku ishranu</a:t>
            </a:r>
          </a:p>
        </p:txBody>
      </p:sp>
      <p:pic>
        <p:nvPicPr>
          <p:cNvPr id="15" name="Picture 14" descr="A picture containing dark, night sky&#10;&#10;Description automatically generated">
            <a:extLst>
              <a:ext uri="{FF2B5EF4-FFF2-40B4-BE49-F238E27FC236}">
                <a16:creationId xmlns:a16="http://schemas.microsoft.com/office/drawing/2014/main" id="{27737033-CDEF-F25D-C8A2-B16DD105C9B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90205" y="4156943"/>
            <a:ext cx="1395147" cy="1074699"/>
          </a:xfrm>
          <a:prstGeom prst="rect">
            <a:avLst/>
          </a:prstGeom>
        </p:spPr>
      </p:pic>
      <p:pic>
        <p:nvPicPr>
          <p:cNvPr id="17" name="Picture 16" descr="Shape&#10;&#10;Description automatically generated with medium confidence">
            <a:extLst>
              <a:ext uri="{FF2B5EF4-FFF2-40B4-BE49-F238E27FC236}">
                <a16:creationId xmlns:a16="http://schemas.microsoft.com/office/drawing/2014/main" id="{FC7D1250-F876-DC6C-6046-BCA5AB467AF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21166" y="4195170"/>
            <a:ext cx="1210664" cy="1066897"/>
          </a:xfrm>
          <a:prstGeom prst="rect">
            <a:avLst/>
          </a:prstGeom>
        </p:spPr>
      </p:pic>
      <p:pic>
        <p:nvPicPr>
          <p:cNvPr id="19" name="Picture 18" descr="Shape&#10;&#10;Description automatically generated with low confidence">
            <a:extLst>
              <a:ext uri="{FF2B5EF4-FFF2-40B4-BE49-F238E27FC236}">
                <a16:creationId xmlns:a16="http://schemas.microsoft.com/office/drawing/2014/main" id="{A443EC6F-FC0D-D8AE-014D-65801B558CC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99062" y="1522208"/>
            <a:ext cx="677992" cy="975090"/>
          </a:xfrm>
          <a:prstGeom prst="rect">
            <a:avLst/>
          </a:prstGeom>
        </p:spPr>
      </p:pic>
      <p:cxnSp>
        <p:nvCxnSpPr>
          <p:cNvPr id="21" name="Straight Arrow Connector 20">
            <a:extLst>
              <a:ext uri="{FF2B5EF4-FFF2-40B4-BE49-F238E27FC236}">
                <a16:creationId xmlns:a16="http://schemas.microsoft.com/office/drawing/2014/main" id="{2B84332B-8F3C-7264-B094-E323BBE65305}"/>
              </a:ext>
            </a:extLst>
          </p:cNvPr>
          <p:cNvCxnSpPr>
            <a:cxnSpLocks/>
          </p:cNvCxnSpPr>
          <p:nvPr/>
        </p:nvCxnSpPr>
        <p:spPr>
          <a:xfrm>
            <a:off x="2945424" y="3987337"/>
            <a:ext cx="5434660"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4A227D52-3F14-FA02-E16E-CFDEB768B441}"/>
              </a:ext>
            </a:extLst>
          </p:cNvPr>
          <p:cNvCxnSpPr>
            <a:cxnSpLocks/>
          </p:cNvCxnSpPr>
          <p:nvPr/>
        </p:nvCxnSpPr>
        <p:spPr>
          <a:xfrm>
            <a:off x="6499902" y="3083297"/>
            <a:ext cx="2506588" cy="651248"/>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59306D7C-5A64-C248-2F9C-CB9F9877715F}"/>
              </a:ext>
            </a:extLst>
          </p:cNvPr>
          <p:cNvCxnSpPr>
            <a:cxnSpLocks/>
          </p:cNvCxnSpPr>
          <p:nvPr/>
        </p:nvCxnSpPr>
        <p:spPr>
          <a:xfrm flipH="1">
            <a:off x="2176459" y="3043192"/>
            <a:ext cx="2947084" cy="69283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476C0E10-BBD5-B042-93B5-531E6B575B7E}"/>
              </a:ext>
            </a:extLst>
          </p:cNvPr>
          <p:cNvSpPr txBox="1"/>
          <p:nvPr/>
        </p:nvSpPr>
        <p:spPr>
          <a:xfrm>
            <a:off x="182888" y="6000621"/>
            <a:ext cx="11257667" cy="338554"/>
          </a:xfrm>
          <a:prstGeom prst="rect">
            <a:avLst/>
          </a:prstGeom>
          <a:noFill/>
        </p:spPr>
        <p:txBody>
          <a:bodyPr wrap="square" rtlCol="0">
            <a:spAutoFit/>
          </a:bodyPr>
          <a:lstStyle/>
          <a:p>
            <a:pPr rtl="0"/>
            <a:r>
              <a:rPr lang="sr" sz="800" b="0" i="0" dirty="0">
                <a:solidFill>
                  <a:srgbClr val="212121"/>
                </a:solidFill>
                <a:effectLst/>
                <a:latin typeface="BlinkMacSystemFont"/>
              </a:rPr>
              <a:t>DOI: 10.3389/fmicb.2016.02170</a:t>
            </a:r>
          </a:p>
          <a:p>
            <a:pPr rtl="0"/>
            <a:r>
              <a:rPr lang="sr" sz="800" b="0" i="0" dirty="0">
                <a:solidFill>
                  <a:srgbClr val="212121"/>
                </a:solidFill>
                <a:effectLst/>
                <a:latin typeface="BlinkMacSystemFont"/>
              </a:rPr>
              <a:t>DOI: 10.4103/0019-557X.96985</a:t>
            </a:r>
          </a:p>
        </p:txBody>
      </p:sp>
      <p:sp>
        <p:nvSpPr>
          <p:cNvPr id="24" name="TextBox 23">
            <a:extLst>
              <a:ext uri="{FF2B5EF4-FFF2-40B4-BE49-F238E27FC236}">
                <a16:creationId xmlns:a16="http://schemas.microsoft.com/office/drawing/2014/main" id="{CE05670A-BC2D-455B-8204-789B416CFBEB}"/>
              </a:ext>
            </a:extLst>
          </p:cNvPr>
          <p:cNvSpPr txBox="1"/>
          <p:nvPr/>
        </p:nvSpPr>
        <p:spPr>
          <a:xfrm rot="16200000">
            <a:off x="10839147" y="3243910"/>
            <a:ext cx="2148260" cy="215444"/>
          </a:xfrm>
          <a:prstGeom prst="rect">
            <a:avLst/>
          </a:prstGeom>
          <a:noFill/>
        </p:spPr>
        <p:txBody>
          <a:bodyPr wrap="square" rtlCol="0">
            <a:spAutoFit/>
          </a:bodyPr>
          <a:lstStyle/>
          <a:p>
            <a:r>
              <a:rPr lang="en-US" sz="800" dirty="0" err="1"/>
              <a:t>Izvor</a:t>
            </a:r>
            <a:r>
              <a:rPr lang="en-US" sz="800" dirty="0"/>
              <a:t>: pixabay.com (</a:t>
            </a:r>
            <a:r>
              <a:rPr lang="en-US" sz="800" dirty="0" err="1"/>
              <a:t>besplatne</a:t>
            </a:r>
            <a:r>
              <a:rPr lang="en-US" sz="800" dirty="0"/>
              <a:t> </a:t>
            </a:r>
            <a:r>
              <a:rPr lang="en-US" sz="800" dirty="0" err="1"/>
              <a:t>slike</a:t>
            </a:r>
            <a:r>
              <a:rPr lang="en-US" sz="800" dirty="0"/>
              <a:t>)</a:t>
            </a:r>
          </a:p>
        </p:txBody>
      </p:sp>
    </p:spTree>
    <p:extLst>
      <p:ext uri="{BB962C8B-B14F-4D97-AF65-F5344CB8AC3E}">
        <p14:creationId xmlns:p14="http://schemas.microsoft.com/office/powerpoint/2010/main" val="25367474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90A76-0D34-1C74-DF9D-6CF435C3D00E}"/>
              </a:ext>
            </a:extLst>
          </p:cNvPr>
          <p:cNvSpPr>
            <a:spLocks noGrp="1"/>
          </p:cNvSpPr>
          <p:nvPr>
            <p:ph type="title"/>
          </p:nvPr>
        </p:nvSpPr>
        <p:spPr/>
        <p:txBody>
          <a:bodyPr rtlCol="0">
            <a:normAutofit/>
          </a:bodyPr>
          <a:lstStyle/>
          <a:p>
            <a:r>
              <a:rPr lang="en-US" dirty="0" err="1"/>
              <a:t>Formiranje</a:t>
            </a:r>
            <a:r>
              <a:rPr lang="en-US" dirty="0"/>
              <a:t> </a:t>
            </a:r>
            <a:r>
              <a:rPr lang="en-US" dirty="0" err="1"/>
              <a:t>mikotoksina</a:t>
            </a:r>
            <a:r>
              <a:rPr lang="en-US" dirty="0"/>
              <a:t> </a:t>
            </a:r>
            <a:r>
              <a:rPr lang="en-US" dirty="0" err="1"/>
              <a:t>i</a:t>
            </a:r>
            <a:r>
              <a:rPr lang="en-US" dirty="0"/>
              <a:t> </a:t>
            </a:r>
            <a:r>
              <a:rPr lang="en-US" dirty="0" err="1"/>
              <a:t>klimatske</a:t>
            </a:r>
            <a:r>
              <a:rPr lang="en-US" dirty="0"/>
              <a:t> </a:t>
            </a:r>
            <a:r>
              <a:rPr lang="en-US" dirty="0" err="1"/>
              <a:t>promene</a:t>
            </a:r>
            <a:endParaRPr lang="sr" dirty="0"/>
          </a:p>
        </p:txBody>
      </p:sp>
      <p:sp>
        <p:nvSpPr>
          <p:cNvPr id="3" name="Content Placeholder 2">
            <a:extLst>
              <a:ext uri="{FF2B5EF4-FFF2-40B4-BE49-F238E27FC236}">
                <a16:creationId xmlns:a16="http://schemas.microsoft.com/office/drawing/2014/main" id="{B50C6C9D-7E51-A79E-15BC-5ABE353CC97F}"/>
              </a:ext>
            </a:extLst>
          </p:cNvPr>
          <p:cNvSpPr>
            <a:spLocks noGrp="1"/>
          </p:cNvSpPr>
          <p:nvPr>
            <p:ph idx="1"/>
          </p:nvPr>
        </p:nvSpPr>
        <p:spPr>
          <a:xfrm>
            <a:off x="294106" y="2501901"/>
            <a:ext cx="3893395" cy="3803772"/>
          </a:xfrm>
        </p:spPr>
        <p:txBody>
          <a:bodyPr rtlCol="0">
            <a:normAutofit/>
          </a:bodyPr>
          <a:lstStyle/>
          <a:p>
            <a:r>
              <a:rPr lang="en-US" dirty="0" err="1"/>
              <a:t>Zbog</a:t>
            </a:r>
            <a:r>
              <a:rPr lang="en-US" dirty="0"/>
              <a:t> </a:t>
            </a:r>
            <a:r>
              <a:rPr lang="en-US" dirty="0" err="1"/>
              <a:t>klimatskih</a:t>
            </a:r>
            <a:r>
              <a:rPr lang="en-US" dirty="0"/>
              <a:t> </a:t>
            </a:r>
            <a:r>
              <a:rPr lang="en-US" dirty="0" err="1"/>
              <a:t>promena</a:t>
            </a:r>
            <a:r>
              <a:rPr lang="en-US" dirty="0"/>
              <a:t> – </a:t>
            </a:r>
            <a:r>
              <a:rPr lang="en-US" dirty="0" err="1"/>
              <a:t>vrste</a:t>
            </a:r>
            <a:r>
              <a:rPr lang="en-US" dirty="0"/>
              <a:t> </a:t>
            </a:r>
            <a:r>
              <a:rPr lang="en-US" i="1" dirty="0"/>
              <a:t>Aspergillus</a:t>
            </a:r>
            <a:r>
              <a:rPr lang="en-US" dirty="0"/>
              <a:t> se </a:t>
            </a:r>
            <a:r>
              <a:rPr lang="en-US" dirty="0" err="1"/>
              <a:t>stalno</a:t>
            </a:r>
            <a:r>
              <a:rPr lang="en-US" dirty="0"/>
              <a:t> </a:t>
            </a:r>
            <a:r>
              <a:rPr lang="en-US" dirty="0" err="1"/>
              <a:t>kreću</a:t>
            </a:r>
            <a:r>
              <a:rPr lang="en-US" dirty="0"/>
              <a:t> </a:t>
            </a:r>
            <a:r>
              <a:rPr lang="en-US" dirty="0" err="1"/>
              <a:t>na</a:t>
            </a:r>
            <a:r>
              <a:rPr lang="en-US" dirty="0"/>
              <a:t> sever</a:t>
            </a:r>
          </a:p>
          <a:p>
            <a:r>
              <a:rPr lang="en-US" dirty="0"/>
              <a:t>U </a:t>
            </a:r>
            <a:r>
              <a:rPr lang="en-US" dirty="0" err="1"/>
              <a:t>tropskim</a:t>
            </a:r>
            <a:r>
              <a:rPr lang="en-US" dirty="0"/>
              <a:t> </a:t>
            </a:r>
            <a:r>
              <a:rPr lang="en-US" dirty="0" err="1"/>
              <a:t>zemljama</a:t>
            </a:r>
            <a:r>
              <a:rPr lang="en-US" dirty="0"/>
              <a:t>, </a:t>
            </a:r>
            <a:r>
              <a:rPr lang="en-US" dirty="0" err="1"/>
              <a:t>izazovi</a:t>
            </a:r>
            <a:r>
              <a:rPr lang="en-US" dirty="0"/>
              <a:t> </a:t>
            </a:r>
            <a:r>
              <a:rPr lang="en-US" dirty="0" err="1"/>
              <a:t>vezani</a:t>
            </a:r>
            <a:r>
              <a:rPr lang="en-US" dirty="0"/>
              <a:t> </a:t>
            </a:r>
            <a:r>
              <a:rPr lang="en-US" dirty="0" err="1"/>
              <a:t>za</a:t>
            </a:r>
            <a:r>
              <a:rPr lang="en-US" dirty="0"/>
              <a:t> </a:t>
            </a:r>
            <a:r>
              <a:rPr lang="en-US" dirty="0" err="1"/>
              <a:t>buđ</a:t>
            </a:r>
            <a:r>
              <a:rPr lang="en-US" dirty="0"/>
              <a:t> </a:t>
            </a:r>
            <a:r>
              <a:rPr lang="en-US" dirty="0" err="1"/>
              <a:t>mogu</a:t>
            </a:r>
            <a:r>
              <a:rPr lang="en-US" dirty="0"/>
              <a:t> </a:t>
            </a:r>
            <a:r>
              <a:rPr lang="en-US" dirty="0" err="1"/>
              <a:t>biti</a:t>
            </a:r>
            <a:r>
              <a:rPr lang="en-US" dirty="0"/>
              <a:t> </a:t>
            </a:r>
            <a:r>
              <a:rPr lang="en-US" dirty="0" err="1"/>
              <a:t>pogoršani</a:t>
            </a:r>
            <a:endParaRPr lang="en-US" dirty="0"/>
          </a:p>
        </p:txBody>
      </p:sp>
      <p:pic>
        <p:nvPicPr>
          <p:cNvPr id="1026" name="Picture 2">
            <a:extLst>
              <a:ext uri="{FF2B5EF4-FFF2-40B4-BE49-F238E27FC236}">
                <a16:creationId xmlns:a16="http://schemas.microsoft.com/office/drawing/2014/main" id="{E8A19106-E7CC-4170-8AF4-F4359A3776F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61430" y="2221898"/>
            <a:ext cx="6993155" cy="3720577"/>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2">
            <a:extLst>
              <a:ext uri="{FF2B5EF4-FFF2-40B4-BE49-F238E27FC236}">
                <a16:creationId xmlns:a16="http://schemas.microsoft.com/office/drawing/2014/main" id="{7C53F35E-A88F-4E1F-BEFC-BC8A4EDB1A3F}"/>
              </a:ext>
            </a:extLst>
          </p:cNvPr>
          <p:cNvSpPr txBox="1">
            <a:spLocks/>
          </p:cNvSpPr>
          <p:nvPr/>
        </p:nvSpPr>
        <p:spPr>
          <a:xfrm>
            <a:off x="294106" y="934775"/>
            <a:ext cx="11505168" cy="537089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n-US" sz="2200" dirty="0" err="1">
                <a:solidFill>
                  <a:schemeClr val="tx1"/>
                </a:solidFill>
              </a:rPr>
              <a:t>Uslovi</a:t>
            </a:r>
            <a:r>
              <a:rPr lang="en-US" sz="2200" dirty="0">
                <a:solidFill>
                  <a:schemeClr val="tx1"/>
                </a:solidFill>
              </a:rPr>
              <a:t> </a:t>
            </a:r>
            <a:r>
              <a:rPr lang="en-US" sz="2200" dirty="0" err="1">
                <a:solidFill>
                  <a:schemeClr val="tx1"/>
                </a:solidFill>
              </a:rPr>
              <a:t>okoline</a:t>
            </a:r>
            <a:r>
              <a:rPr lang="en-US" sz="2200" dirty="0">
                <a:solidFill>
                  <a:schemeClr val="tx1"/>
                </a:solidFill>
              </a:rPr>
              <a:t> </a:t>
            </a:r>
            <a:r>
              <a:rPr lang="en-US" sz="2200" dirty="0" err="1">
                <a:solidFill>
                  <a:schemeClr val="tx1"/>
                </a:solidFill>
              </a:rPr>
              <a:t>koji</a:t>
            </a:r>
            <a:r>
              <a:rPr lang="en-US" sz="2200" dirty="0">
                <a:solidFill>
                  <a:schemeClr val="tx1"/>
                </a:solidFill>
              </a:rPr>
              <a:t> </a:t>
            </a:r>
            <a:r>
              <a:rPr lang="en-US" sz="2200" dirty="0" err="1">
                <a:solidFill>
                  <a:schemeClr val="tx1"/>
                </a:solidFill>
              </a:rPr>
              <a:t>podstiču</a:t>
            </a:r>
            <a:r>
              <a:rPr lang="en-US" sz="2200" dirty="0">
                <a:solidFill>
                  <a:schemeClr val="tx1"/>
                </a:solidFill>
              </a:rPr>
              <a:t> </a:t>
            </a:r>
            <a:r>
              <a:rPr lang="en-US" sz="2200" dirty="0" err="1">
                <a:solidFill>
                  <a:schemeClr val="tx1"/>
                </a:solidFill>
              </a:rPr>
              <a:t>stvaranje</a:t>
            </a:r>
            <a:r>
              <a:rPr lang="en-US" sz="2200" dirty="0">
                <a:solidFill>
                  <a:schemeClr val="tx1"/>
                </a:solidFill>
              </a:rPr>
              <a:t> </a:t>
            </a:r>
            <a:r>
              <a:rPr lang="en-US" sz="2200" dirty="0" err="1">
                <a:solidFill>
                  <a:schemeClr val="tx1"/>
                </a:solidFill>
              </a:rPr>
              <a:t>mikotoksina</a:t>
            </a:r>
            <a:r>
              <a:rPr lang="en-US" sz="2200" dirty="0">
                <a:solidFill>
                  <a:schemeClr val="tx1"/>
                </a:solidFill>
              </a:rPr>
              <a:t>: </a:t>
            </a:r>
            <a:r>
              <a:rPr lang="en-US" sz="2200" dirty="0" err="1">
                <a:solidFill>
                  <a:schemeClr val="tx1"/>
                </a:solidFill>
              </a:rPr>
              <a:t>vlaga</a:t>
            </a:r>
            <a:r>
              <a:rPr lang="en-US" sz="2200" dirty="0">
                <a:solidFill>
                  <a:schemeClr val="tx1"/>
                </a:solidFill>
              </a:rPr>
              <a:t> </a:t>
            </a:r>
            <a:r>
              <a:rPr lang="en-US" sz="2200" dirty="0" err="1">
                <a:solidFill>
                  <a:schemeClr val="tx1"/>
                </a:solidFill>
              </a:rPr>
              <a:t>i</a:t>
            </a:r>
            <a:r>
              <a:rPr lang="en-US" sz="2200" dirty="0">
                <a:solidFill>
                  <a:schemeClr val="tx1"/>
                </a:solidFill>
              </a:rPr>
              <a:t> </a:t>
            </a:r>
            <a:r>
              <a:rPr lang="en-US" sz="2200" dirty="0" err="1">
                <a:solidFill>
                  <a:schemeClr val="tx1"/>
                </a:solidFill>
              </a:rPr>
              <a:t>visoka</a:t>
            </a:r>
            <a:r>
              <a:rPr lang="en-US" sz="2200" dirty="0">
                <a:solidFill>
                  <a:schemeClr val="tx1"/>
                </a:solidFill>
              </a:rPr>
              <a:t> </a:t>
            </a:r>
            <a:r>
              <a:rPr lang="en-US" sz="2200" dirty="0" err="1">
                <a:solidFill>
                  <a:schemeClr val="tx1"/>
                </a:solidFill>
              </a:rPr>
              <a:t>temperatura</a:t>
            </a:r>
            <a:endParaRPr lang="en-US" sz="2200" dirty="0">
              <a:solidFill>
                <a:schemeClr val="tx1"/>
              </a:solidFill>
            </a:endParaRPr>
          </a:p>
          <a:p>
            <a:pPr>
              <a:lnSpc>
                <a:spcPct val="120000"/>
              </a:lnSpc>
            </a:pPr>
            <a:r>
              <a:rPr lang="en-US" sz="2200" dirty="0" err="1">
                <a:solidFill>
                  <a:schemeClr val="tx1"/>
                </a:solidFill>
              </a:rPr>
              <a:t>Mikotoksikoze</a:t>
            </a:r>
            <a:r>
              <a:rPr lang="en-US" sz="2200" dirty="0">
                <a:solidFill>
                  <a:schemeClr val="tx1"/>
                </a:solidFill>
              </a:rPr>
              <a:t> - </a:t>
            </a:r>
            <a:r>
              <a:rPr lang="en-US" sz="2200" dirty="0" err="1">
                <a:solidFill>
                  <a:schemeClr val="tx1"/>
                </a:solidFill>
              </a:rPr>
              <a:t>mnogo</a:t>
            </a:r>
            <a:r>
              <a:rPr lang="en-US" sz="2200" dirty="0">
                <a:solidFill>
                  <a:schemeClr val="tx1"/>
                </a:solidFill>
              </a:rPr>
              <a:t> </a:t>
            </a:r>
            <a:r>
              <a:rPr lang="en-US" sz="2200" dirty="0" err="1">
                <a:solidFill>
                  <a:schemeClr val="tx1"/>
                </a:solidFill>
              </a:rPr>
              <a:t>češće</a:t>
            </a:r>
            <a:r>
              <a:rPr lang="en-US" sz="2200" dirty="0">
                <a:solidFill>
                  <a:schemeClr val="tx1"/>
                </a:solidFill>
              </a:rPr>
              <a:t> u </a:t>
            </a:r>
            <a:r>
              <a:rPr lang="en-US" sz="2200" dirty="0" err="1">
                <a:solidFill>
                  <a:schemeClr val="tx1"/>
                </a:solidFill>
              </a:rPr>
              <a:t>tropskim</a:t>
            </a:r>
            <a:r>
              <a:rPr lang="en-US" sz="2200" dirty="0">
                <a:solidFill>
                  <a:schemeClr val="tx1"/>
                </a:solidFill>
              </a:rPr>
              <a:t> </a:t>
            </a:r>
            <a:r>
              <a:rPr lang="en-US" sz="2200" dirty="0" err="1">
                <a:solidFill>
                  <a:schemeClr val="tx1"/>
                </a:solidFill>
              </a:rPr>
              <a:t>nego</a:t>
            </a:r>
            <a:r>
              <a:rPr lang="en-US" sz="2200" dirty="0">
                <a:solidFill>
                  <a:schemeClr val="tx1"/>
                </a:solidFill>
              </a:rPr>
              <a:t> u </a:t>
            </a:r>
            <a:r>
              <a:rPr lang="en-US" sz="2200" dirty="0" err="1">
                <a:solidFill>
                  <a:schemeClr val="tx1"/>
                </a:solidFill>
              </a:rPr>
              <a:t>umerenim</a:t>
            </a:r>
            <a:r>
              <a:rPr lang="en-US" sz="2200" dirty="0">
                <a:solidFill>
                  <a:schemeClr val="tx1"/>
                </a:solidFill>
              </a:rPr>
              <a:t> </a:t>
            </a:r>
            <a:r>
              <a:rPr lang="en-US" sz="2200" dirty="0" err="1" smtClean="0">
                <a:solidFill>
                  <a:schemeClr val="tx1"/>
                </a:solidFill>
              </a:rPr>
              <a:t>regionima</a:t>
            </a:r>
            <a:endParaRPr lang="en-US" sz="2200" dirty="0">
              <a:solidFill>
                <a:schemeClr val="tx1"/>
              </a:solidFill>
            </a:endParaRPr>
          </a:p>
        </p:txBody>
      </p:sp>
      <p:sp>
        <p:nvSpPr>
          <p:cNvPr id="4" name="TextBox 3">
            <a:extLst>
              <a:ext uri="{FF2B5EF4-FFF2-40B4-BE49-F238E27FC236}">
                <a16:creationId xmlns:a16="http://schemas.microsoft.com/office/drawing/2014/main" id="{BF597AAF-CEB4-11B4-4357-34B2852C5DD0}"/>
              </a:ext>
            </a:extLst>
          </p:cNvPr>
          <p:cNvSpPr txBox="1"/>
          <p:nvPr/>
        </p:nvSpPr>
        <p:spPr>
          <a:xfrm>
            <a:off x="296918" y="5983607"/>
            <a:ext cx="11257667" cy="338554"/>
          </a:xfrm>
          <a:prstGeom prst="rect">
            <a:avLst/>
          </a:prstGeom>
          <a:noFill/>
        </p:spPr>
        <p:txBody>
          <a:bodyPr wrap="square" rtlCol="0">
            <a:spAutoFit/>
          </a:bodyPr>
          <a:lstStyle/>
          <a:p>
            <a:pPr rtl="0"/>
            <a:r>
              <a:rPr lang="sr" sz="800" b="0" i="0">
                <a:solidFill>
                  <a:srgbClr val="212121"/>
                </a:solidFill>
                <a:effectLst/>
                <a:latin typeface="BlinkMacSystemFont"/>
              </a:rPr>
              <a:t>ISBN: 9780124114715, 45-49.</a:t>
            </a:r>
          </a:p>
          <a:p>
            <a:pPr rtl="0"/>
            <a:r>
              <a:rPr lang="sr" sz="800" b="0" i="0">
                <a:solidFill>
                  <a:srgbClr val="212121"/>
                </a:solidFill>
                <a:effectLst/>
                <a:latin typeface="BlinkMacSystemFont"/>
              </a:rPr>
              <a:t>DOI: 10.3389/fmicb.2019.02908</a:t>
            </a:r>
          </a:p>
        </p:txBody>
      </p:sp>
    </p:spTree>
    <p:extLst>
      <p:ext uri="{BB962C8B-B14F-4D97-AF65-F5344CB8AC3E}">
        <p14:creationId xmlns:p14="http://schemas.microsoft.com/office/powerpoint/2010/main" val="17006904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E78DCB-F54B-4601-B3B4-20391E9B1C0F}"/>
              </a:ext>
            </a:extLst>
          </p:cNvPr>
          <p:cNvSpPr>
            <a:spLocks noGrp="1"/>
          </p:cNvSpPr>
          <p:nvPr>
            <p:ph type="title"/>
          </p:nvPr>
        </p:nvSpPr>
        <p:spPr/>
        <p:txBody>
          <a:bodyPr rtlCol="0">
            <a:normAutofit/>
          </a:bodyPr>
          <a:lstStyle/>
          <a:p>
            <a:r>
              <a:rPr lang="en-US" dirty="0" err="1"/>
              <a:t>Mikotoksini</a:t>
            </a:r>
            <a:r>
              <a:rPr lang="en-US" dirty="0"/>
              <a:t> </a:t>
            </a:r>
            <a:r>
              <a:rPr lang="en-US" dirty="0" err="1"/>
              <a:t>i</a:t>
            </a:r>
            <a:r>
              <a:rPr lang="en-US" dirty="0"/>
              <a:t> </a:t>
            </a:r>
            <a:r>
              <a:rPr lang="en-US" dirty="0" err="1"/>
              <a:t>scenariji</a:t>
            </a:r>
            <a:r>
              <a:rPr lang="en-US" dirty="0"/>
              <a:t> </a:t>
            </a:r>
            <a:r>
              <a:rPr lang="en-US" dirty="0" err="1"/>
              <a:t>klimatskih</a:t>
            </a:r>
            <a:r>
              <a:rPr lang="en-US" dirty="0"/>
              <a:t> </a:t>
            </a:r>
            <a:r>
              <a:rPr lang="en-US" dirty="0" err="1"/>
              <a:t>promena</a:t>
            </a:r>
            <a:endParaRPr lang="sr" dirty="0"/>
          </a:p>
        </p:txBody>
      </p:sp>
      <p:pic>
        <p:nvPicPr>
          <p:cNvPr id="8" name="Picture 7">
            <a:extLst>
              <a:ext uri="{FF2B5EF4-FFF2-40B4-BE49-F238E27FC236}">
                <a16:creationId xmlns:a16="http://schemas.microsoft.com/office/drawing/2014/main" id="{44C63F2B-E69E-4A77-B39B-3BC8DCD3B7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0931" y="1902137"/>
            <a:ext cx="9629640" cy="4231674"/>
          </a:xfrm>
          <a:prstGeom prst="rect">
            <a:avLst/>
          </a:prstGeom>
        </p:spPr>
      </p:pic>
      <p:sp>
        <p:nvSpPr>
          <p:cNvPr id="11" name="Content Placeholder 2">
            <a:extLst>
              <a:ext uri="{FF2B5EF4-FFF2-40B4-BE49-F238E27FC236}">
                <a16:creationId xmlns:a16="http://schemas.microsoft.com/office/drawing/2014/main" id="{3D4552E3-56AC-43E9-A6AC-A543C3952069}"/>
              </a:ext>
            </a:extLst>
          </p:cNvPr>
          <p:cNvSpPr>
            <a:spLocks noGrp="1"/>
          </p:cNvSpPr>
          <p:nvPr>
            <p:ph idx="1"/>
          </p:nvPr>
        </p:nvSpPr>
        <p:spPr>
          <a:xfrm>
            <a:off x="457200" y="934775"/>
            <a:ext cx="11328400" cy="939839"/>
          </a:xfrm>
        </p:spPr>
        <p:txBody>
          <a:bodyPr rtlCol="0">
            <a:normAutofit/>
          </a:bodyPr>
          <a:lstStyle/>
          <a:p>
            <a:pPr marL="0" indent="0">
              <a:buNone/>
            </a:pPr>
            <a:r>
              <a:rPr lang="en-US" dirty="0" err="1"/>
              <a:t>Povećanje</a:t>
            </a:r>
            <a:r>
              <a:rPr lang="en-US" dirty="0"/>
              <a:t> </a:t>
            </a:r>
            <a:r>
              <a:rPr lang="en-US" dirty="0" err="1"/>
              <a:t>sa</a:t>
            </a:r>
            <a:r>
              <a:rPr lang="en-US" dirty="0"/>
              <a:t> </a:t>
            </a:r>
            <a:r>
              <a:rPr lang="en-US" dirty="0" err="1"/>
              <a:t>niske</a:t>
            </a:r>
            <a:r>
              <a:rPr lang="en-US" dirty="0"/>
              <a:t> </a:t>
            </a:r>
            <a:r>
              <a:rPr lang="en-US" dirty="0" err="1"/>
              <a:t>na</a:t>
            </a:r>
            <a:r>
              <a:rPr lang="en-US" dirty="0"/>
              <a:t> </a:t>
            </a:r>
            <a:r>
              <a:rPr lang="en-US" dirty="0" err="1"/>
              <a:t>srednju</a:t>
            </a:r>
            <a:r>
              <a:rPr lang="en-US" dirty="0"/>
              <a:t> </a:t>
            </a:r>
            <a:r>
              <a:rPr lang="en-US" dirty="0" err="1"/>
              <a:t>verovatnoću</a:t>
            </a:r>
            <a:r>
              <a:rPr lang="en-US" dirty="0"/>
              <a:t> </a:t>
            </a:r>
            <a:r>
              <a:rPr lang="en-US" dirty="0" err="1"/>
              <a:t>kontaminacije</a:t>
            </a:r>
            <a:r>
              <a:rPr lang="en-US" dirty="0"/>
              <a:t> </a:t>
            </a:r>
            <a:r>
              <a:rPr lang="en-US" dirty="0" err="1"/>
              <a:t>aflatoksinom</a:t>
            </a:r>
            <a:r>
              <a:rPr lang="en-US" dirty="0"/>
              <a:t> je </a:t>
            </a:r>
            <a:r>
              <a:rPr lang="en-US" dirty="0" err="1" smtClean="0"/>
              <a:t>utvrđeno</a:t>
            </a:r>
            <a:r>
              <a:rPr lang="hu-HU" dirty="0" smtClean="0"/>
              <a:t/>
            </a:r>
            <a:br>
              <a:rPr lang="hu-HU" dirty="0" smtClean="0"/>
            </a:br>
            <a:r>
              <a:rPr lang="en-US" dirty="0" smtClean="0"/>
              <a:t>u </a:t>
            </a:r>
            <a:r>
              <a:rPr lang="en-US" dirty="0" err="1"/>
              <a:t>scenariju</a:t>
            </a:r>
            <a:r>
              <a:rPr lang="en-US" dirty="0"/>
              <a:t> od +2°C</a:t>
            </a:r>
          </a:p>
        </p:txBody>
      </p:sp>
      <p:sp>
        <p:nvSpPr>
          <p:cNvPr id="3" name="TextBox 2">
            <a:extLst>
              <a:ext uri="{FF2B5EF4-FFF2-40B4-BE49-F238E27FC236}">
                <a16:creationId xmlns:a16="http://schemas.microsoft.com/office/drawing/2014/main" id="{E1EBE915-E3AC-F8CC-0E2A-0DDE9EBAB405}"/>
              </a:ext>
            </a:extLst>
          </p:cNvPr>
          <p:cNvSpPr txBox="1"/>
          <p:nvPr/>
        </p:nvSpPr>
        <p:spPr>
          <a:xfrm>
            <a:off x="296918" y="6147507"/>
            <a:ext cx="11257667" cy="215444"/>
          </a:xfrm>
          <a:prstGeom prst="rect">
            <a:avLst/>
          </a:prstGeom>
          <a:noFill/>
        </p:spPr>
        <p:txBody>
          <a:bodyPr wrap="square" rtlCol="0">
            <a:spAutoFit/>
          </a:bodyPr>
          <a:lstStyle/>
          <a:p>
            <a:pPr rtl="0"/>
            <a:r>
              <a:rPr lang="sr" sz="800" b="0" i="0">
                <a:solidFill>
                  <a:srgbClr val="212121"/>
                </a:solidFill>
                <a:effectLst/>
                <a:latin typeface="BlinkMacSystemFont"/>
              </a:rPr>
              <a:t>DOI: 10.1038/srep24328</a:t>
            </a:r>
          </a:p>
        </p:txBody>
      </p:sp>
    </p:spTree>
    <p:extLst>
      <p:ext uri="{BB962C8B-B14F-4D97-AF65-F5344CB8AC3E}">
        <p14:creationId xmlns:p14="http://schemas.microsoft.com/office/powerpoint/2010/main" val="30925175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90A76-0D34-1C74-DF9D-6CF435C3D00E}"/>
              </a:ext>
            </a:extLst>
          </p:cNvPr>
          <p:cNvSpPr>
            <a:spLocks noGrp="1"/>
          </p:cNvSpPr>
          <p:nvPr>
            <p:ph type="title"/>
          </p:nvPr>
        </p:nvSpPr>
        <p:spPr/>
        <p:txBody>
          <a:bodyPr rtlCol="0">
            <a:normAutofit/>
          </a:bodyPr>
          <a:lstStyle/>
          <a:p>
            <a:r>
              <a:rPr lang="en-US" dirty="0" err="1"/>
              <a:t>Metode</a:t>
            </a:r>
            <a:r>
              <a:rPr lang="en-US" dirty="0"/>
              <a:t> </a:t>
            </a:r>
            <a:r>
              <a:rPr lang="en-US" dirty="0" err="1"/>
              <a:t>detekcije</a:t>
            </a:r>
            <a:r>
              <a:rPr lang="en-US" dirty="0"/>
              <a:t> </a:t>
            </a:r>
            <a:r>
              <a:rPr lang="en-US" dirty="0" err="1"/>
              <a:t>mikotoksina</a:t>
            </a:r>
            <a:endParaRPr lang="sr" dirty="0"/>
          </a:p>
        </p:txBody>
      </p:sp>
      <p:sp>
        <p:nvSpPr>
          <p:cNvPr id="3" name="Content Placeholder 2">
            <a:extLst>
              <a:ext uri="{FF2B5EF4-FFF2-40B4-BE49-F238E27FC236}">
                <a16:creationId xmlns:a16="http://schemas.microsoft.com/office/drawing/2014/main" id="{B50C6C9D-7E51-A79E-15BC-5ABE353CC97F}"/>
              </a:ext>
            </a:extLst>
          </p:cNvPr>
          <p:cNvSpPr>
            <a:spLocks noGrp="1"/>
          </p:cNvSpPr>
          <p:nvPr>
            <p:ph idx="1"/>
          </p:nvPr>
        </p:nvSpPr>
        <p:spPr>
          <a:xfrm>
            <a:off x="360218" y="983410"/>
            <a:ext cx="7010054" cy="4994139"/>
          </a:xfrm>
        </p:spPr>
        <p:txBody>
          <a:bodyPr rtlCol="0">
            <a:normAutofit/>
          </a:bodyPr>
          <a:lstStyle/>
          <a:p>
            <a:r>
              <a:rPr lang="en-US" dirty="0" err="1"/>
              <a:t>Aflatoksini</a:t>
            </a:r>
            <a:r>
              <a:rPr lang="en-US" dirty="0"/>
              <a:t> se </a:t>
            </a:r>
            <a:r>
              <a:rPr lang="en-US" dirty="0" err="1"/>
              <a:t>otkrivaju</a:t>
            </a:r>
            <a:r>
              <a:rPr lang="en-US" dirty="0"/>
              <a:t> </a:t>
            </a:r>
            <a:r>
              <a:rPr lang="en-US" dirty="0" err="1"/>
              <a:t>i</a:t>
            </a:r>
            <a:r>
              <a:rPr lang="en-US" dirty="0"/>
              <a:t> </a:t>
            </a:r>
            <a:r>
              <a:rPr lang="en-US" dirty="0" err="1"/>
              <a:t>identifikuju</a:t>
            </a:r>
            <a:r>
              <a:rPr lang="en-US" dirty="0"/>
              <a:t> </a:t>
            </a:r>
            <a:r>
              <a:rPr lang="en-US" dirty="0" err="1"/>
              <a:t>na</a:t>
            </a:r>
            <a:r>
              <a:rPr lang="en-US" dirty="0"/>
              <a:t> </a:t>
            </a:r>
            <a:r>
              <a:rPr lang="en-US" dirty="0" err="1"/>
              <a:t>osnovu</a:t>
            </a:r>
            <a:r>
              <a:rPr lang="en-US" dirty="0"/>
              <a:t> </a:t>
            </a:r>
            <a:r>
              <a:rPr lang="en-US" dirty="0" err="1"/>
              <a:t>njihovih</a:t>
            </a:r>
            <a:r>
              <a:rPr lang="en-US" dirty="0"/>
              <a:t> </a:t>
            </a:r>
            <a:r>
              <a:rPr lang="en-US" dirty="0" err="1"/>
              <a:t>apsorpcionih</a:t>
            </a:r>
            <a:r>
              <a:rPr lang="en-US" dirty="0"/>
              <a:t> </a:t>
            </a:r>
            <a:r>
              <a:rPr lang="en-US" dirty="0" err="1"/>
              <a:t>i</a:t>
            </a:r>
            <a:r>
              <a:rPr lang="en-US" dirty="0"/>
              <a:t> </a:t>
            </a:r>
            <a:r>
              <a:rPr lang="en-US" dirty="0" err="1"/>
              <a:t>emisionih</a:t>
            </a:r>
            <a:r>
              <a:rPr lang="en-US" dirty="0"/>
              <a:t> </a:t>
            </a:r>
            <a:r>
              <a:rPr lang="en-US" dirty="0" err="1"/>
              <a:t>spektara</a:t>
            </a:r>
            <a:endParaRPr lang="en-US" dirty="0"/>
          </a:p>
          <a:p>
            <a:r>
              <a:rPr lang="en-US" dirty="0" err="1"/>
              <a:t>Neki</a:t>
            </a:r>
            <a:r>
              <a:rPr lang="en-US" dirty="0"/>
              <a:t> </a:t>
            </a:r>
            <a:r>
              <a:rPr lang="en-US" dirty="0" err="1"/>
              <a:t>aflatoksini</a:t>
            </a:r>
            <a:r>
              <a:rPr lang="en-US" dirty="0"/>
              <a:t> </a:t>
            </a:r>
            <a:r>
              <a:rPr lang="en-US" dirty="0" err="1"/>
              <a:t>pokazuju</a:t>
            </a:r>
            <a:r>
              <a:rPr lang="en-US" dirty="0"/>
              <a:t> </a:t>
            </a:r>
            <a:r>
              <a:rPr lang="en-US" dirty="0" err="1"/>
              <a:t>plavu</a:t>
            </a:r>
            <a:r>
              <a:rPr lang="en-US" dirty="0"/>
              <a:t> </a:t>
            </a:r>
            <a:r>
              <a:rPr lang="en-US" dirty="0" err="1"/>
              <a:t>fluorescenciju</a:t>
            </a:r>
            <a:r>
              <a:rPr lang="en-US" dirty="0"/>
              <a:t>, </a:t>
            </a:r>
            <a:r>
              <a:rPr lang="en-US" dirty="0" err="1"/>
              <a:t>drugi</a:t>
            </a:r>
            <a:r>
              <a:rPr lang="en-US" dirty="0"/>
              <a:t> </a:t>
            </a:r>
            <a:r>
              <a:rPr lang="en-US" dirty="0" err="1"/>
              <a:t>zelenu</a:t>
            </a:r>
            <a:r>
              <a:rPr lang="en-US" dirty="0"/>
              <a:t> </a:t>
            </a:r>
            <a:r>
              <a:rPr lang="en-US" dirty="0" err="1"/>
              <a:t>fluorescenciju</a:t>
            </a:r>
            <a:r>
              <a:rPr lang="en-US" dirty="0"/>
              <a:t> pod UV </a:t>
            </a:r>
            <a:r>
              <a:rPr lang="en-US" dirty="0" err="1"/>
              <a:t>zračenjem</a:t>
            </a:r>
            <a:endParaRPr lang="en-US" dirty="0"/>
          </a:p>
          <a:p>
            <a:pPr>
              <a:spcAft>
                <a:spcPts val="0"/>
              </a:spcAft>
            </a:pPr>
            <a:r>
              <a:rPr lang="en-US" dirty="0" err="1"/>
              <a:t>Najčešće</a:t>
            </a:r>
            <a:r>
              <a:rPr lang="en-US" dirty="0"/>
              <a:t> </a:t>
            </a:r>
            <a:r>
              <a:rPr lang="en-US" dirty="0" err="1"/>
              <a:t>korišćene</a:t>
            </a:r>
            <a:r>
              <a:rPr lang="en-US" dirty="0"/>
              <a:t> </a:t>
            </a:r>
            <a:r>
              <a:rPr lang="en-US" dirty="0" err="1"/>
              <a:t>metode</a:t>
            </a:r>
            <a:r>
              <a:rPr lang="en-US" dirty="0"/>
              <a:t>: </a:t>
            </a:r>
          </a:p>
          <a:p>
            <a:pPr lvl="1"/>
            <a:r>
              <a:rPr lang="en-US" dirty="0" err="1"/>
              <a:t>Tečna</a:t>
            </a:r>
            <a:r>
              <a:rPr lang="en-US" dirty="0"/>
              <a:t> </a:t>
            </a:r>
            <a:r>
              <a:rPr lang="en-US" dirty="0" err="1"/>
              <a:t>hromatografija</a:t>
            </a:r>
            <a:r>
              <a:rPr lang="en-US" dirty="0"/>
              <a:t> </a:t>
            </a:r>
            <a:r>
              <a:rPr lang="en-US" dirty="0" err="1"/>
              <a:t>visokih</a:t>
            </a:r>
            <a:r>
              <a:rPr lang="en-US" dirty="0"/>
              <a:t> </a:t>
            </a:r>
            <a:r>
              <a:rPr lang="en-US" dirty="0" err="1"/>
              <a:t>performansi</a:t>
            </a:r>
            <a:r>
              <a:rPr lang="en-US" dirty="0"/>
              <a:t> (HPLC)</a:t>
            </a:r>
          </a:p>
          <a:p>
            <a:pPr lvl="1"/>
            <a:r>
              <a:rPr lang="en-US" dirty="0" err="1"/>
              <a:t>Masena</a:t>
            </a:r>
            <a:r>
              <a:rPr lang="en-US" dirty="0"/>
              <a:t> </a:t>
            </a:r>
            <a:r>
              <a:rPr lang="en-US" dirty="0" err="1"/>
              <a:t>spektroskopija</a:t>
            </a:r>
            <a:r>
              <a:rPr lang="en-US" dirty="0"/>
              <a:t> </a:t>
            </a:r>
            <a:r>
              <a:rPr lang="en-US" dirty="0" err="1"/>
              <a:t>tečnom</a:t>
            </a:r>
            <a:r>
              <a:rPr lang="en-US" dirty="0"/>
              <a:t> </a:t>
            </a:r>
            <a:r>
              <a:rPr lang="en-US" dirty="0" err="1"/>
              <a:t>hromatografijom</a:t>
            </a:r>
            <a:r>
              <a:rPr lang="en-US" dirty="0"/>
              <a:t> (LCMS)</a:t>
            </a:r>
          </a:p>
          <a:p>
            <a:pPr lvl="1"/>
            <a:r>
              <a:rPr lang="en-US" dirty="0" err="1"/>
              <a:t>Enzimski</a:t>
            </a:r>
            <a:r>
              <a:rPr lang="en-US" dirty="0"/>
              <a:t> </a:t>
            </a:r>
            <a:r>
              <a:rPr lang="en-US" dirty="0" err="1"/>
              <a:t>imuno-sorbentni</a:t>
            </a:r>
            <a:r>
              <a:rPr lang="en-US" dirty="0"/>
              <a:t> test (ELISA)</a:t>
            </a:r>
          </a:p>
          <a:p>
            <a:r>
              <a:rPr lang="en-US" dirty="0" err="1"/>
              <a:t>Biosenzori</a:t>
            </a:r>
            <a:r>
              <a:rPr lang="en-US" dirty="0"/>
              <a:t> </a:t>
            </a:r>
            <a:r>
              <a:rPr lang="en-US" dirty="0" err="1"/>
              <a:t>i</a:t>
            </a:r>
            <a:r>
              <a:rPr lang="en-US" dirty="0"/>
              <a:t> </a:t>
            </a:r>
            <a:r>
              <a:rPr lang="en-US" dirty="0" err="1"/>
              <a:t>imunotestovi</a:t>
            </a:r>
            <a:r>
              <a:rPr lang="en-US" dirty="0"/>
              <a:t> </a:t>
            </a:r>
            <a:r>
              <a:rPr lang="en-US" dirty="0" err="1"/>
              <a:t>razvijeni</a:t>
            </a:r>
            <a:r>
              <a:rPr lang="en-US" dirty="0"/>
              <a:t> </a:t>
            </a:r>
            <a:r>
              <a:rPr lang="en-US" dirty="0" err="1"/>
              <a:t>za</a:t>
            </a:r>
            <a:r>
              <a:rPr lang="en-US" dirty="0"/>
              <a:t> </a:t>
            </a:r>
            <a:r>
              <a:rPr lang="en-US" dirty="0" err="1"/>
              <a:t>otkrivanje</a:t>
            </a:r>
            <a:r>
              <a:rPr lang="en-US" dirty="0"/>
              <a:t> ultra </a:t>
            </a:r>
            <a:r>
              <a:rPr lang="en-US" dirty="0" err="1"/>
              <a:t>tragova</a:t>
            </a:r>
            <a:r>
              <a:rPr lang="en-US" dirty="0"/>
              <a:t> </a:t>
            </a:r>
            <a:r>
              <a:rPr lang="en-US" dirty="0" err="1"/>
              <a:t>aflatoksina</a:t>
            </a:r>
            <a:endParaRPr lang="en-US" dirty="0"/>
          </a:p>
        </p:txBody>
      </p:sp>
      <p:sp>
        <p:nvSpPr>
          <p:cNvPr id="7" name="TextBox 6">
            <a:extLst>
              <a:ext uri="{FF2B5EF4-FFF2-40B4-BE49-F238E27FC236}">
                <a16:creationId xmlns:a16="http://schemas.microsoft.com/office/drawing/2014/main" id="{CE05670A-BC2D-455B-8204-789B416CFBEB}"/>
              </a:ext>
            </a:extLst>
          </p:cNvPr>
          <p:cNvSpPr txBox="1"/>
          <p:nvPr/>
        </p:nvSpPr>
        <p:spPr>
          <a:xfrm rot="16200000">
            <a:off x="10553959" y="3644418"/>
            <a:ext cx="2844907" cy="215444"/>
          </a:xfrm>
          <a:prstGeom prst="rect">
            <a:avLst/>
          </a:prstGeom>
          <a:noFill/>
        </p:spPr>
        <p:txBody>
          <a:bodyPr wrap="square" rtlCol="0">
            <a:spAutoFit/>
          </a:bodyPr>
          <a:lstStyle/>
          <a:p>
            <a:pPr rtl="0"/>
            <a:r>
              <a:rPr lang="sr" sz="800" dirty="0"/>
              <a:t>http://creativecommons.org/licenses/by/4.0/.</a:t>
            </a:r>
            <a:endParaRPr lang="x-none" sz="800" dirty="0"/>
          </a:p>
        </p:txBody>
      </p:sp>
      <p:sp>
        <p:nvSpPr>
          <p:cNvPr id="8" name="TextBox 7">
            <a:extLst>
              <a:ext uri="{FF2B5EF4-FFF2-40B4-BE49-F238E27FC236}">
                <a16:creationId xmlns:a16="http://schemas.microsoft.com/office/drawing/2014/main" id="{E2DAF9D4-92F5-4930-AE7A-A55CF15E6FDC}"/>
              </a:ext>
            </a:extLst>
          </p:cNvPr>
          <p:cNvSpPr txBox="1"/>
          <p:nvPr/>
        </p:nvSpPr>
        <p:spPr>
          <a:xfrm>
            <a:off x="360218" y="6053851"/>
            <a:ext cx="11257667" cy="338554"/>
          </a:xfrm>
          <a:prstGeom prst="rect">
            <a:avLst/>
          </a:prstGeom>
          <a:noFill/>
        </p:spPr>
        <p:txBody>
          <a:bodyPr wrap="square" rtlCol="0">
            <a:spAutoFit/>
          </a:bodyPr>
          <a:lstStyle/>
          <a:p>
            <a:pPr rtl="0"/>
            <a:r>
              <a:rPr lang="sr" sz="800" b="0" i="0">
                <a:solidFill>
                  <a:srgbClr val="212121"/>
                </a:solidFill>
                <a:effectLst/>
                <a:latin typeface="BlinkMacSystemFont"/>
              </a:rPr>
              <a:t>DOI: 10.3389/fmicb.2016.02170</a:t>
            </a:r>
          </a:p>
          <a:p>
            <a:pPr rtl="0"/>
            <a:r>
              <a:rPr lang="sr" sz="800" b="0" i="0">
                <a:solidFill>
                  <a:srgbClr val="212121"/>
                </a:solidFill>
                <a:effectLst/>
                <a:latin typeface="BlinkMacSystemFont"/>
              </a:rPr>
              <a:t>DOI: 10.1038/s41598-022-08352-4</a:t>
            </a:r>
          </a:p>
        </p:txBody>
      </p:sp>
      <p:pic>
        <p:nvPicPr>
          <p:cNvPr id="1026" name="Picture 2" descr="Figure 3">
            <a:extLst>
              <a:ext uri="{FF2B5EF4-FFF2-40B4-BE49-F238E27FC236}">
                <a16:creationId xmlns:a16="http://schemas.microsoft.com/office/drawing/2014/main" id="{1E16A74A-95C1-43C8-922F-841CCB4019D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955" t="4052" r="59960" b="4645"/>
          <a:stretch/>
        </p:blipFill>
        <p:spPr bwMode="auto">
          <a:xfrm>
            <a:off x="7370273" y="882813"/>
            <a:ext cx="4521499" cy="4291781"/>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A3B952AC-7EC2-41F4-A2CF-CEC206892347}"/>
              </a:ext>
            </a:extLst>
          </p:cNvPr>
          <p:cNvSpPr txBox="1"/>
          <p:nvPr/>
        </p:nvSpPr>
        <p:spPr>
          <a:xfrm>
            <a:off x="7370273" y="5252982"/>
            <a:ext cx="4498417" cy="738664"/>
          </a:xfrm>
          <a:prstGeom prst="rect">
            <a:avLst/>
          </a:prstGeom>
          <a:noFill/>
        </p:spPr>
        <p:txBody>
          <a:bodyPr wrap="square" rtlCol="0">
            <a:spAutoFit/>
          </a:bodyPr>
          <a:lstStyle/>
          <a:p>
            <a:r>
              <a:rPr lang="en-US" sz="1400" dirty="0" err="1">
                <a:solidFill>
                  <a:srgbClr val="222222"/>
                </a:solidFill>
                <a:latin typeface="-apple-system"/>
              </a:rPr>
              <a:t>sRGB</a:t>
            </a:r>
            <a:r>
              <a:rPr lang="en-US" sz="1400" dirty="0">
                <a:solidFill>
                  <a:srgbClr val="222222"/>
                </a:solidFill>
                <a:latin typeface="-apple-system"/>
              </a:rPr>
              <a:t> </a:t>
            </a:r>
            <a:r>
              <a:rPr lang="en-US" sz="1400" dirty="0" err="1">
                <a:solidFill>
                  <a:srgbClr val="222222"/>
                </a:solidFill>
                <a:latin typeface="-apple-system"/>
              </a:rPr>
              <a:t>slike</a:t>
            </a:r>
            <a:r>
              <a:rPr lang="en-US" sz="1400" dirty="0">
                <a:solidFill>
                  <a:srgbClr val="222222"/>
                </a:solidFill>
                <a:latin typeface="-apple-system"/>
              </a:rPr>
              <a:t> (a, b) </a:t>
            </a:r>
            <a:r>
              <a:rPr lang="en-US" sz="1400" dirty="0" err="1">
                <a:solidFill>
                  <a:srgbClr val="222222"/>
                </a:solidFill>
                <a:latin typeface="-apple-system"/>
              </a:rPr>
              <a:t>i</a:t>
            </a:r>
            <a:r>
              <a:rPr lang="en-US" sz="1400" dirty="0">
                <a:solidFill>
                  <a:srgbClr val="222222"/>
                </a:solidFill>
                <a:latin typeface="-apple-system"/>
              </a:rPr>
              <a:t> </a:t>
            </a:r>
            <a:r>
              <a:rPr lang="en-US" sz="1400" dirty="0" err="1">
                <a:solidFill>
                  <a:srgbClr val="222222"/>
                </a:solidFill>
                <a:latin typeface="-apple-system"/>
              </a:rPr>
              <a:t>odgovarajuće</a:t>
            </a:r>
            <a:r>
              <a:rPr lang="en-US" sz="1400" dirty="0">
                <a:solidFill>
                  <a:srgbClr val="222222"/>
                </a:solidFill>
                <a:latin typeface="-apple-system"/>
              </a:rPr>
              <a:t> </a:t>
            </a:r>
            <a:r>
              <a:rPr lang="en-US" sz="1400" dirty="0" err="1">
                <a:solidFill>
                  <a:srgbClr val="222222"/>
                </a:solidFill>
                <a:latin typeface="-apple-system"/>
              </a:rPr>
              <a:t>nCDA</a:t>
            </a:r>
            <a:r>
              <a:rPr lang="en-US" sz="1400" dirty="0">
                <a:solidFill>
                  <a:srgbClr val="222222"/>
                </a:solidFill>
                <a:latin typeface="-apple-system"/>
              </a:rPr>
              <a:t> </a:t>
            </a:r>
            <a:r>
              <a:rPr lang="en-US" sz="1400" dirty="0" err="1">
                <a:solidFill>
                  <a:srgbClr val="222222"/>
                </a:solidFill>
                <a:latin typeface="-apple-system"/>
              </a:rPr>
              <a:t>slike</a:t>
            </a:r>
            <a:r>
              <a:rPr lang="en-US" sz="1400" dirty="0">
                <a:solidFill>
                  <a:srgbClr val="222222"/>
                </a:solidFill>
                <a:latin typeface="-apple-system"/>
              </a:rPr>
              <a:t> (c, d)  </a:t>
            </a:r>
            <a:r>
              <a:rPr lang="en-US" sz="1400" i="1" dirty="0" err="1">
                <a:solidFill>
                  <a:srgbClr val="222222"/>
                </a:solidFill>
                <a:latin typeface="-apple-system"/>
              </a:rPr>
              <a:t>Zea</a:t>
            </a:r>
            <a:r>
              <a:rPr lang="en-US" sz="1400" i="1" dirty="0">
                <a:solidFill>
                  <a:srgbClr val="222222"/>
                </a:solidFill>
                <a:latin typeface="-apple-system"/>
              </a:rPr>
              <a:t> mays</a:t>
            </a:r>
            <a:r>
              <a:rPr lang="en-US" sz="1400" dirty="0">
                <a:solidFill>
                  <a:srgbClr val="222222"/>
                </a:solidFill>
                <a:latin typeface="-apple-system"/>
              </a:rPr>
              <a:t> L. </a:t>
            </a:r>
            <a:r>
              <a:rPr lang="en-US" sz="1400" dirty="0" err="1">
                <a:solidFill>
                  <a:srgbClr val="222222"/>
                </a:solidFill>
                <a:latin typeface="-apple-system"/>
              </a:rPr>
              <a:t>semena</a:t>
            </a:r>
            <a:r>
              <a:rPr lang="en-US" sz="1400" dirty="0">
                <a:solidFill>
                  <a:srgbClr val="222222"/>
                </a:solidFill>
                <a:latin typeface="-apple-system"/>
              </a:rPr>
              <a:t>. (a, c – </a:t>
            </a:r>
            <a:r>
              <a:rPr lang="en-US" sz="1400" dirty="0" err="1">
                <a:solidFill>
                  <a:srgbClr val="222222"/>
                </a:solidFill>
                <a:latin typeface="-apple-system"/>
              </a:rPr>
              <a:t>nekontaminirano</a:t>
            </a:r>
            <a:r>
              <a:rPr lang="en-US" sz="1400" dirty="0">
                <a:solidFill>
                  <a:srgbClr val="222222"/>
                </a:solidFill>
                <a:latin typeface="-apple-system"/>
              </a:rPr>
              <a:t>; b, d AFB</a:t>
            </a:r>
            <a:r>
              <a:rPr lang="en-US" sz="1400" baseline="-25000" dirty="0">
                <a:solidFill>
                  <a:srgbClr val="222222"/>
                </a:solidFill>
                <a:latin typeface="-apple-system"/>
              </a:rPr>
              <a:t>1</a:t>
            </a:r>
            <a:r>
              <a:rPr lang="en-US" sz="1400" dirty="0">
                <a:solidFill>
                  <a:srgbClr val="222222"/>
                </a:solidFill>
                <a:latin typeface="-apple-system"/>
              </a:rPr>
              <a:t> – </a:t>
            </a:r>
            <a:r>
              <a:rPr lang="en-US" sz="1400" dirty="0" err="1">
                <a:solidFill>
                  <a:srgbClr val="222222"/>
                </a:solidFill>
                <a:latin typeface="-apple-system"/>
              </a:rPr>
              <a:t>kontaminirana</a:t>
            </a:r>
            <a:r>
              <a:rPr lang="en-US" sz="1400" dirty="0">
                <a:solidFill>
                  <a:srgbClr val="222222"/>
                </a:solidFill>
                <a:latin typeface="-apple-system"/>
              </a:rPr>
              <a:t> </a:t>
            </a:r>
            <a:r>
              <a:rPr lang="en-US" sz="1400" dirty="0" err="1">
                <a:solidFill>
                  <a:srgbClr val="222222"/>
                </a:solidFill>
                <a:latin typeface="-apple-system"/>
              </a:rPr>
              <a:t>semena</a:t>
            </a:r>
            <a:r>
              <a:rPr lang="en-US" sz="1400" dirty="0">
                <a:solidFill>
                  <a:srgbClr val="222222"/>
                </a:solidFill>
                <a:latin typeface="-apple-system"/>
              </a:rPr>
              <a:t>)</a:t>
            </a:r>
          </a:p>
        </p:txBody>
      </p:sp>
    </p:spTree>
    <p:extLst>
      <p:ext uri="{BB962C8B-B14F-4D97-AF65-F5344CB8AC3E}">
        <p14:creationId xmlns:p14="http://schemas.microsoft.com/office/powerpoint/2010/main" val="34058213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8B3AA5-E33C-4176-B2FC-27DEBB4BCB53}"/>
              </a:ext>
            </a:extLst>
          </p:cNvPr>
          <p:cNvSpPr>
            <a:spLocks noGrp="1"/>
          </p:cNvSpPr>
          <p:nvPr>
            <p:ph type="title"/>
          </p:nvPr>
        </p:nvSpPr>
        <p:spPr/>
        <p:txBody>
          <a:bodyPr rtlCol="0">
            <a:normAutofit/>
          </a:bodyPr>
          <a:lstStyle/>
          <a:p>
            <a:r>
              <a:rPr lang="en-US" dirty="0" err="1"/>
              <a:t>Inaktivacija</a:t>
            </a:r>
            <a:r>
              <a:rPr lang="en-US" dirty="0"/>
              <a:t> / </a:t>
            </a:r>
            <a:r>
              <a:rPr lang="en-US" dirty="0" err="1"/>
              <a:t>ekstrakcija</a:t>
            </a:r>
            <a:r>
              <a:rPr lang="en-US" dirty="0"/>
              <a:t> </a:t>
            </a:r>
            <a:r>
              <a:rPr lang="en-US" dirty="0" err="1"/>
              <a:t>mikotoksina</a:t>
            </a:r>
            <a:endParaRPr lang="sr" dirty="0"/>
          </a:p>
        </p:txBody>
      </p:sp>
      <p:sp>
        <p:nvSpPr>
          <p:cNvPr id="3" name="Content Placeholder 2">
            <a:extLst>
              <a:ext uri="{FF2B5EF4-FFF2-40B4-BE49-F238E27FC236}">
                <a16:creationId xmlns:a16="http://schemas.microsoft.com/office/drawing/2014/main" id="{8762505C-20A9-4785-ABC7-D4AD7A33D6A7}"/>
              </a:ext>
            </a:extLst>
          </p:cNvPr>
          <p:cNvSpPr>
            <a:spLocks noGrp="1"/>
          </p:cNvSpPr>
          <p:nvPr>
            <p:ph idx="1"/>
          </p:nvPr>
        </p:nvSpPr>
        <p:spPr>
          <a:xfrm>
            <a:off x="638355" y="2061712"/>
            <a:ext cx="10410645" cy="4243959"/>
          </a:xfrm>
        </p:spPr>
        <p:txBody>
          <a:bodyPr rtlCol="0">
            <a:normAutofit/>
          </a:bodyPr>
          <a:lstStyle/>
          <a:p>
            <a:pPr>
              <a:spcAft>
                <a:spcPts val="0"/>
              </a:spcAft>
            </a:pPr>
            <a:r>
              <a:rPr lang="en-US" dirty="0" err="1"/>
              <a:t>Tretmani</a:t>
            </a:r>
            <a:r>
              <a:rPr lang="en-US" dirty="0"/>
              <a:t> </a:t>
            </a:r>
            <a:r>
              <a:rPr lang="en-US" dirty="0" err="1"/>
              <a:t>degradacije</a:t>
            </a:r>
            <a:endParaRPr lang="en-US" dirty="0"/>
          </a:p>
          <a:p>
            <a:pPr lvl="1">
              <a:spcAft>
                <a:spcPts val="3000"/>
              </a:spcAft>
            </a:pPr>
            <a:r>
              <a:rPr lang="en-US" dirty="0" err="1"/>
              <a:t>Neki</a:t>
            </a:r>
            <a:r>
              <a:rPr lang="en-US" dirty="0"/>
              <a:t> </a:t>
            </a:r>
            <a:r>
              <a:rPr lang="en-US" dirty="0" err="1"/>
              <a:t>aflatoksini</a:t>
            </a:r>
            <a:r>
              <a:rPr lang="en-US" dirty="0"/>
              <a:t> se </a:t>
            </a:r>
            <a:r>
              <a:rPr lang="en-US" dirty="0" err="1"/>
              <a:t>uklanjaju</a:t>
            </a:r>
            <a:r>
              <a:rPr lang="en-US" dirty="0"/>
              <a:t> </a:t>
            </a:r>
            <a:r>
              <a:rPr lang="en-US" dirty="0" err="1"/>
              <a:t>tretmanom</a:t>
            </a:r>
            <a:r>
              <a:rPr lang="en-US" dirty="0"/>
              <a:t> </a:t>
            </a:r>
            <a:r>
              <a:rPr lang="en-US" dirty="0" err="1"/>
              <a:t>ozonom</a:t>
            </a:r>
            <a:r>
              <a:rPr lang="en-US" dirty="0"/>
              <a:t> </a:t>
            </a:r>
          </a:p>
          <a:p>
            <a:pPr>
              <a:spcAft>
                <a:spcPts val="0"/>
              </a:spcAft>
            </a:pPr>
            <a:r>
              <a:rPr lang="en-US" dirty="0" err="1" smtClean="0"/>
              <a:t>Metode</a:t>
            </a:r>
            <a:r>
              <a:rPr lang="en-US" dirty="0" smtClean="0"/>
              <a:t> </a:t>
            </a:r>
            <a:r>
              <a:rPr lang="en-US" dirty="0" err="1"/>
              <a:t>mikrobne</a:t>
            </a:r>
            <a:r>
              <a:rPr lang="en-US" dirty="0"/>
              <a:t> </a:t>
            </a:r>
            <a:r>
              <a:rPr lang="en-US" dirty="0" err="1"/>
              <a:t>i</a:t>
            </a:r>
            <a:r>
              <a:rPr lang="en-US" dirty="0"/>
              <a:t> </a:t>
            </a:r>
            <a:r>
              <a:rPr lang="en-US" dirty="0" err="1"/>
              <a:t>enzimske</a:t>
            </a:r>
            <a:r>
              <a:rPr lang="en-US" dirty="0"/>
              <a:t> </a:t>
            </a:r>
            <a:r>
              <a:rPr lang="en-US" dirty="0" err="1"/>
              <a:t>razgradnje</a:t>
            </a:r>
            <a:r>
              <a:rPr lang="en-US" dirty="0"/>
              <a:t> – </a:t>
            </a:r>
            <a:r>
              <a:rPr lang="en-US" dirty="0" err="1"/>
              <a:t>preferirane</a:t>
            </a:r>
            <a:r>
              <a:rPr lang="en-US" dirty="0"/>
              <a:t> </a:t>
            </a:r>
            <a:r>
              <a:rPr lang="en-US" dirty="0" err="1"/>
              <a:t>zbog</a:t>
            </a:r>
            <a:r>
              <a:rPr lang="en-US" dirty="0"/>
              <a:t> </a:t>
            </a:r>
            <a:r>
              <a:rPr lang="en-US" dirty="0" err="1"/>
              <a:t>njihove</a:t>
            </a:r>
            <a:r>
              <a:rPr lang="en-US" dirty="0"/>
              <a:t> </a:t>
            </a:r>
            <a:r>
              <a:rPr lang="en-US" dirty="0" err="1"/>
              <a:t>ekološke</a:t>
            </a:r>
            <a:r>
              <a:rPr lang="en-US" dirty="0"/>
              <a:t> </a:t>
            </a:r>
            <a:r>
              <a:rPr lang="en-US" dirty="0" err="1"/>
              <a:t>prirode</a:t>
            </a:r>
            <a:r>
              <a:rPr lang="en-US" dirty="0"/>
              <a:t> </a:t>
            </a:r>
          </a:p>
          <a:p>
            <a:pPr lvl="1"/>
            <a:r>
              <a:rPr lang="en-US" i="1" dirty="0" smtClean="0"/>
              <a:t>ex</a:t>
            </a:r>
            <a:r>
              <a:rPr lang="en-US" i="1" dirty="0"/>
              <a:t>. </a:t>
            </a:r>
            <a:r>
              <a:rPr lang="en-US" i="1" dirty="0" err="1"/>
              <a:t>Flavobacterium</a:t>
            </a:r>
            <a:r>
              <a:rPr lang="en-US" i="1" dirty="0"/>
              <a:t> </a:t>
            </a:r>
            <a:r>
              <a:rPr lang="en-US" i="1" dirty="0" err="1"/>
              <a:t>aurantiacum</a:t>
            </a:r>
            <a:r>
              <a:rPr lang="sr" dirty="0" smtClean="0"/>
              <a:t>, </a:t>
            </a:r>
            <a:endParaRPr lang="sr" dirty="0"/>
          </a:p>
          <a:p>
            <a:pPr lvl="1"/>
            <a:r>
              <a:rPr lang="en-US" i="1" dirty="0" err="1"/>
              <a:t>Rhodococcus</a:t>
            </a:r>
            <a:r>
              <a:rPr lang="sr" dirty="0" smtClean="0"/>
              <a:t> vrste; </a:t>
            </a:r>
            <a:endParaRPr lang="sr" dirty="0"/>
          </a:p>
          <a:p>
            <a:pPr lvl="1"/>
            <a:r>
              <a:rPr lang="en-US" dirty="0" smtClean="0"/>
              <a:t>G</a:t>
            </a:r>
            <a:r>
              <a:rPr lang="sr" dirty="0" smtClean="0"/>
              <a:t>ljive kao što je </a:t>
            </a:r>
            <a:r>
              <a:rPr lang="en-US" i="1" dirty="0" err="1"/>
              <a:t>Pleurotus</a:t>
            </a:r>
            <a:r>
              <a:rPr lang="en-US" i="1" dirty="0"/>
              <a:t> </a:t>
            </a:r>
            <a:r>
              <a:rPr lang="en-US" i="1" dirty="0" err="1"/>
              <a:t>ostreatus</a:t>
            </a:r>
            <a:r>
              <a:rPr lang="en-US" i="1" dirty="0"/>
              <a:t> </a:t>
            </a:r>
            <a:r>
              <a:rPr lang="en-US" dirty="0" err="1"/>
              <a:t>transformišu</a:t>
            </a:r>
            <a:r>
              <a:rPr lang="en-US" dirty="0"/>
              <a:t> AFB1 u </a:t>
            </a:r>
            <a:r>
              <a:rPr lang="en-US" dirty="0" err="1"/>
              <a:t>manje</a:t>
            </a:r>
            <a:r>
              <a:rPr lang="en-US" dirty="0"/>
              <a:t> </a:t>
            </a:r>
            <a:r>
              <a:rPr lang="en-US" dirty="0" err="1"/>
              <a:t>toksične</a:t>
            </a:r>
            <a:r>
              <a:rPr lang="en-US" dirty="0"/>
              <a:t> </a:t>
            </a:r>
            <a:r>
              <a:rPr lang="en-US" dirty="0" err="1"/>
              <a:t>oblike</a:t>
            </a:r>
            <a:endParaRPr lang="en-US" dirty="0"/>
          </a:p>
          <a:p>
            <a:pPr rtl="0"/>
            <a:endParaRPr lang="en-GB" dirty="0"/>
          </a:p>
          <a:p>
            <a:pPr rtl="0"/>
            <a:endParaRPr lang="en-US" dirty="0"/>
          </a:p>
          <a:p>
            <a:pPr rtl="0"/>
            <a:endParaRPr lang="en-US" dirty="0"/>
          </a:p>
        </p:txBody>
      </p:sp>
      <p:sp>
        <p:nvSpPr>
          <p:cNvPr id="4" name="TextBox 3">
            <a:extLst>
              <a:ext uri="{FF2B5EF4-FFF2-40B4-BE49-F238E27FC236}">
                <a16:creationId xmlns:a16="http://schemas.microsoft.com/office/drawing/2014/main" id="{0D2036FF-24CE-48BA-80F5-091568FF409E}"/>
              </a:ext>
            </a:extLst>
          </p:cNvPr>
          <p:cNvSpPr txBox="1"/>
          <p:nvPr/>
        </p:nvSpPr>
        <p:spPr>
          <a:xfrm>
            <a:off x="360218" y="6053851"/>
            <a:ext cx="11257667" cy="215444"/>
          </a:xfrm>
          <a:prstGeom prst="rect">
            <a:avLst/>
          </a:prstGeom>
          <a:noFill/>
        </p:spPr>
        <p:txBody>
          <a:bodyPr wrap="square" rtlCol="0">
            <a:spAutoFit/>
          </a:bodyPr>
          <a:lstStyle/>
          <a:p>
            <a:pPr rtl="0"/>
            <a:r>
              <a:rPr lang="sr" sz="800" b="0" i="0">
                <a:solidFill>
                  <a:srgbClr val="212121"/>
                </a:solidFill>
                <a:effectLst/>
                <a:latin typeface="BlinkMacSystemFont"/>
              </a:rPr>
              <a:t>DOI: 10.3389/fmicb.2016.02170</a:t>
            </a:r>
          </a:p>
        </p:txBody>
      </p:sp>
    </p:spTree>
    <p:extLst>
      <p:ext uri="{BB962C8B-B14F-4D97-AF65-F5344CB8AC3E}">
        <p14:creationId xmlns:p14="http://schemas.microsoft.com/office/powerpoint/2010/main" val="25537602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0B83D5-D361-4F2B-9BB2-B776F7CE1605}"/>
              </a:ext>
            </a:extLst>
          </p:cNvPr>
          <p:cNvSpPr>
            <a:spLocks noGrp="1"/>
          </p:cNvSpPr>
          <p:nvPr>
            <p:ph type="title"/>
          </p:nvPr>
        </p:nvSpPr>
        <p:spPr>
          <a:xfrm>
            <a:off x="358129" y="260586"/>
            <a:ext cx="10856435" cy="528686"/>
          </a:xfrm>
        </p:spPr>
        <p:txBody>
          <a:bodyPr rtlCol="0">
            <a:normAutofit fontScale="90000"/>
          </a:bodyPr>
          <a:lstStyle/>
          <a:p>
            <a:r>
              <a:rPr lang="en-US" dirty="0" err="1"/>
              <a:t>Ishodi</a:t>
            </a:r>
            <a:r>
              <a:rPr lang="en-US" dirty="0"/>
              <a:t> </a:t>
            </a:r>
            <a:r>
              <a:rPr lang="en-US" dirty="0" err="1"/>
              <a:t>učenja</a:t>
            </a:r>
            <a:endParaRPr lang="sr" dirty="0"/>
          </a:p>
        </p:txBody>
      </p:sp>
      <p:sp>
        <p:nvSpPr>
          <p:cNvPr id="3" name="Content Placeholder 2">
            <a:extLst>
              <a:ext uri="{FF2B5EF4-FFF2-40B4-BE49-F238E27FC236}">
                <a16:creationId xmlns:a16="http://schemas.microsoft.com/office/drawing/2014/main" id="{286DE49D-0905-4A31-9FBE-0F4D5A3EF822}"/>
              </a:ext>
            </a:extLst>
          </p:cNvPr>
          <p:cNvSpPr>
            <a:spLocks noGrp="1"/>
          </p:cNvSpPr>
          <p:nvPr>
            <p:ph idx="1"/>
          </p:nvPr>
        </p:nvSpPr>
        <p:spPr>
          <a:xfrm>
            <a:off x="442761" y="1035243"/>
            <a:ext cx="11405937" cy="5370897"/>
          </a:xfrm>
        </p:spPr>
        <p:txBody>
          <a:bodyPr rtlCol="0">
            <a:normAutofit/>
          </a:bodyPr>
          <a:lstStyle/>
          <a:p>
            <a:pPr marL="0" indent="0">
              <a:buNone/>
            </a:pPr>
            <a:r>
              <a:rPr lang="en-US" dirty="0"/>
              <a:t>Po </a:t>
            </a:r>
            <a:r>
              <a:rPr lang="en-US" dirty="0" err="1"/>
              <a:t>uspešnom</a:t>
            </a:r>
            <a:r>
              <a:rPr lang="en-US" dirty="0"/>
              <a:t> </a:t>
            </a:r>
            <a:r>
              <a:rPr lang="en-US" dirty="0" err="1"/>
              <a:t>završetku</a:t>
            </a:r>
            <a:r>
              <a:rPr lang="en-US" dirty="0"/>
              <a:t> </a:t>
            </a:r>
            <a:r>
              <a:rPr lang="en-US" dirty="0" err="1"/>
              <a:t>kursa</a:t>
            </a:r>
            <a:r>
              <a:rPr lang="en-US" dirty="0"/>
              <a:t> </a:t>
            </a:r>
            <a:r>
              <a:rPr lang="en-US" dirty="0" err="1"/>
              <a:t>studenti</a:t>
            </a:r>
            <a:r>
              <a:rPr lang="en-US" dirty="0"/>
              <a:t> </a:t>
            </a:r>
            <a:r>
              <a:rPr lang="en-US" dirty="0" err="1"/>
              <a:t>će</a:t>
            </a:r>
            <a:r>
              <a:rPr lang="en-US" dirty="0"/>
              <a:t> </a:t>
            </a:r>
            <a:r>
              <a:rPr lang="en-US" dirty="0" err="1"/>
              <a:t>biti</a:t>
            </a:r>
            <a:r>
              <a:rPr lang="en-US" dirty="0"/>
              <a:t> u </a:t>
            </a:r>
            <a:r>
              <a:rPr lang="en-US" dirty="0" err="1"/>
              <a:t>stanju</a:t>
            </a:r>
            <a:r>
              <a:rPr lang="en-US" dirty="0"/>
              <a:t> da:</a:t>
            </a:r>
          </a:p>
          <a:p>
            <a:pPr lvl="1"/>
            <a:r>
              <a:rPr lang="en-US" sz="2200" dirty="0" err="1"/>
              <a:t>Navedu</a:t>
            </a:r>
            <a:r>
              <a:rPr lang="en-US" sz="2200" dirty="0"/>
              <a:t> </a:t>
            </a:r>
            <a:r>
              <a:rPr lang="en-US" sz="2200" dirty="0" err="1"/>
              <a:t>glavne</a:t>
            </a:r>
            <a:r>
              <a:rPr lang="en-US" sz="2200" dirty="0"/>
              <a:t> </a:t>
            </a:r>
            <a:r>
              <a:rPr lang="en-US" sz="2200" dirty="0" err="1"/>
              <a:t>mehanizme</a:t>
            </a:r>
            <a:r>
              <a:rPr lang="en-US" sz="2200" dirty="0"/>
              <a:t> </a:t>
            </a:r>
            <a:r>
              <a:rPr lang="en-US" sz="2200" dirty="0" err="1"/>
              <a:t>koji</a:t>
            </a:r>
            <a:r>
              <a:rPr lang="en-US" sz="2200" dirty="0"/>
              <a:t> </a:t>
            </a:r>
            <a:r>
              <a:rPr lang="en-US" sz="2200" dirty="0" err="1"/>
              <a:t>povezuju</a:t>
            </a:r>
            <a:r>
              <a:rPr lang="en-US" sz="2200" dirty="0"/>
              <a:t> </a:t>
            </a:r>
            <a:r>
              <a:rPr lang="en-US" sz="2200" dirty="0" err="1"/>
              <a:t>klimatske</a:t>
            </a:r>
            <a:r>
              <a:rPr lang="en-US" sz="2200" dirty="0"/>
              <a:t> </a:t>
            </a:r>
            <a:r>
              <a:rPr lang="en-US" sz="2200" dirty="0" err="1"/>
              <a:t>promene</a:t>
            </a:r>
            <a:r>
              <a:rPr lang="en-US" sz="2200" dirty="0"/>
              <a:t> </a:t>
            </a:r>
            <a:r>
              <a:rPr lang="en-US" sz="2200" dirty="0" err="1"/>
              <a:t>sa</a:t>
            </a:r>
            <a:r>
              <a:rPr lang="en-US" sz="2200" dirty="0"/>
              <a:t> </a:t>
            </a:r>
            <a:r>
              <a:rPr lang="en-US" sz="2200" dirty="0" err="1"/>
              <a:t>povećanom</a:t>
            </a:r>
            <a:r>
              <a:rPr lang="en-US" sz="2200" dirty="0"/>
              <a:t> </a:t>
            </a:r>
            <a:r>
              <a:rPr lang="en-US" sz="2200" dirty="0" err="1"/>
              <a:t>incidencom</a:t>
            </a:r>
            <a:r>
              <a:rPr lang="en-US" sz="2200" dirty="0"/>
              <a:t> </a:t>
            </a:r>
            <a:r>
              <a:rPr lang="en-US" sz="2200" dirty="0" err="1"/>
              <a:t>raka</a:t>
            </a:r>
            <a:endParaRPr lang="en-US" sz="2200" dirty="0"/>
          </a:p>
          <a:p>
            <a:pPr lvl="1"/>
            <a:r>
              <a:rPr lang="en-US" sz="2200" dirty="0" err="1"/>
              <a:t>Navedu</a:t>
            </a:r>
            <a:r>
              <a:rPr lang="en-US" sz="2200" dirty="0"/>
              <a:t> </a:t>
            </a:r>
            <a:r>
              <a:rPr lang="en-US" sz="2200" dirty="0" err="1"/>
              <a:t>najmanje</a:t>
            </a:r>
            <a:r>
              <a:rPr lang="en-US" sz="2200" dirty="0"/>
              <a:t> </a:t>
            </a:r>
            <a:r>
              <a:rPr lang="en-US" sz="2200" dirty="0" err="1"/>
              <a:t>četiri</a:t>
            </a:r>
            <a:r>
              <a:rPr lang="en-US" sz="2200" dirty="0"/>
              <a:t> </a:t>
            </a:r>
            <a:r>
              <a:rPr lang="en-US" sz="2200" dirty="0" err="1"/>
              <a:t>vrste</a:t>
            </a:r>
            <a:r>
              <a:rPr lang="en-US" sz="2200" dirty="0"/>
              <a:t> </a:t>
            </a:r>
            <a:r>
              <a:rPr lang="en-US" sz="2200" dirty="0" err="1"/>
              <a:t>raka</a:t>
            </a:r>
            <a:r>
              <a:rPr lang="en-US" sz="2200" dirty="0"/>
              <a:t> </a:t>
            </a:r>
            <a:r>
              <a:rPr lang="en-US" sz="2200" dirty="0" err="1"/>
              <a:t>koje</a:t>
            </a:r>
            <a:r>
              <a:rPr lang="en-US" sz="2200" dirty="0"/>
              <a:t> </a:t>
            </a:r>
            <a:r>
              <a:rPr lang="en-US" sz="2200" dirty="0" err="1"/>
              <a:t>su</a:t>
            </a:r>
            <a:r>
              <a:rPr lang="en-US" sz="2200" dirty="0"/>
              <a:t> </a:t>
            </a:r>
            <a:r>
              <a:rPr lang="en-US" sz="2200" dirty="0" err="1"/>
              <a:t>moguće</a:t>
            </a:r>
            <a:r>
              <a:rPr lang="en-US" sz="2200" dirty="0"/>
              <a:t> </a:t>
            </a:r>
            <a:r>
              <a:rPr lang="en-US" sz="2200" dirty="0" err="1"/>
              <a:t>povezane</a:t>
            </a:r>
            <a:r>
              <a:rPr lang="en-US" sz="2200" dirty="0"/>
              <a:t> </a:t>
            </a:r>
            <a:r>
              <a:rPr lang="en-US" sz="2200" dirty="0" err="1"/>
              <a:t>sa</a:t>
            </a:r>
            <a:r>
              <a:rPr lang="en-US" sz="2200" dirty="0"/>
              <a:t> </a:t>
            </a:r>
            <a:r>
              <a:rPr lang="en-US" sz="2200" dirty="0" err="1"/>
              <a:t>klimatskim</a:t>
            </a:r>
            <a:r>
              <a:rPr lang="en-US" sz="2200" dirty="0"/>
              <a:t> </a:t>
            </a:r>
            <a:r>
              <a:rPr lang="en-US" sz="2200" dirty="0" err="1"/>
              <a:t>promenama</a:t>
            </a:r>
            <a:endParaRPr lang="en-US" sz="2200" dirty="0"/>
          </a:p>
          <a:p>
            <a:pPr lvl="1"/>
            <a:r>
              <a:rPr lang="en-US" sz="2200" dirty="0" err="1"/>
              <a:t>Objasne</a:t>
            </a:r>
            <a:r>
              <a:rPr lang="en-US" sz="2200" dirty="0"/>
              <a:t> </a:t>
            </a:r>
            <a:r>
              <a:rPr lang="en-US" sz="2200" dirty="0" err="1"/>
              <a:t>kako</a:t>
            </a:r>
            <a:r>
              <a:rPr lang="en-US" sz="2200" dirty="0"/>
              <a:t> </a:t>
            </a:r>
            <a:r>
              <a:rPr lang="en-US" sz="2200" dirty="0" err="1"/>
              <a:t>klimatske</a:t>
            </a:r>
            <a:r>
              <a:rPr lang="en-US" sz="2200" dirty="0"/>
              <a:t> </a:t>
            </a:r>
            <a:r>
              <a:rPr lang="en-US" sz="2200" dirty="0" err="1"/>
              <a:t>promene</a:t>
            </a:r>
            <a:r>
              <a:rPr lang="en-US" sz="2200" dirty="0"/>
              <a:t> </a:t>
            </a:r>
            <a:r>
              <a:rPr lang="en-US" sz="2200" dirty="0" err="1"/>
              <a:t>mogu</a:t>
            </a:r>
            <a:r>
              <a:rPr lang="en-US" sz="2200" dirty="0"/>
              <a:t> </a:t>
            </a:r>
            <a:r>
              <a:rPr lang="en-US" sz="2200" dirty="0" err="1"/>
              <a:t>dovesti</a:t>
            </a:r>
            <a:r>
              <a:rPr lang="en-US" sz="2200" dirty="0"/>
              <a:t> do </a:t>
            </a:r>
            <a:r>
              <a:rPr lang="en-US" sz="2200" dirty="0" err="1"/>
              <a:t>povećane</a:t>
            </a:r>
            <a:r>
              <a:rPr lang="en-US" sz="2200" dirty="0"/>
              <a:t> </a:t>
            </a:r>
            <a:r>
              <a:rPr lang="en-US" sz="2200" dirty="0" err="1"/>
              <a:t>izloženosti</a:t>
            </a:r>
            <a:r>
              <a:rPr lang="en-US" sz="2200" dirty="0"/>
              <a:t> UV </a:t>
            </a:r>
            <a:r>
              <a:rPr lang="en-US" sz="2200" dirty="0" err="1"/>
              <a:t>zračenju</a:t>
            </a:r>
            <a:r>
              <a:rPr lang="en-US" sz="2200" dirty="0"/>
              <a:t> </a:t>
            </a:r>
            <a:r>
              <a:rPr lang="en-US" sz="2200" dirty="0" err="1"/>
              <a:t>i</a:t>
            </a:r>
            <a:r>
              <a:rPr lang="en-US" sz="2200" dirty="0"/>
              <a:t> </a:t>
            </a:r>
            <a:r>
              <a:rPr lang="en-US" sz="2200" dirty="0" err="1"/>
              <a:t>na</a:t>
            </a:r>
            <a:r>
              <a:rPr lang="en-US" sz="2200" dirty="0"/>
              <a:t> </a:t>
            </a:r>
            <a:r>
              <a:rPr lang="en-US" sz="2200" dirty="0" err="1"/>
              <a:t>kraju</a:t>
            </a:r>
            <a:r>
              <a:rPr lang="en-US" sz="2200" dirty="0"/>
              <a:t> </a:t>
            </a:r>
            <a:r>
              <a:rPr lang="en-US" sz="2200" dirty="0" err="1"/>
              <a:t>povećane</a:t>
            </a:r>
            <a:r>
              <a:rPr lang="en-US" sz="2200" dirty="0"/>
              <a:t> </a:t>
            </a:r>
            <a:r>
              <a:rPr lang="en-US" sz="2200" dirty="0" err="1"/>
              <a:t>učestalosti</a:t>
            </a:r>
            <a:r>
              <a:rPr lang="en-US" sz="2200" dirty="0"/>
              <a:t> </a:t>
            </a:r>
            <a:r>
              <a:rPr lang="en-US" sz="2200" dirty="0" err="1"/>
              <a:t>karcinoma</a:t>
            </a:r>
            <a:r>
              <a:rPr lang="en-US" sz="2200" dirty="0"/>
              <a:t> </a:t>
            </a:r>
            <a:r>
              <a:rPr lang="en-US" sz="2200" dirty="0" err="1"/>
              <a:t>kože</a:t>
            </a:r>
            <a:endParaRPr lang="en-US" sz="2200" dirty="0"/>
          </a:p>
          <a:p>
            <a:pPr lvl="1"/>
            <a:r>
              <a:rPr lang="en-US" sz="2200" dirty="0" err="1"/>
              <a:t>Opišu</a:t>
            </a:r>
            <a:r>
              <a:rPr lang="en-US" sz="2200" dirty="0"/>
              <a:t> </a:t>
            </a:r>
            <a:r>
              <a:rPr lang="en-US" sz="2200" dirty="0" err="1"/>
              <a:t>uticaj</a:t>
            </a:r>
            <a:r>
              <a:rPr lang="en-US" sz="2200" dirty="0"/>
              <a:t> </a:t>
            </a:r>
            <a:r>
              <a:rPr lang="en-US" sz="2200" dirty="0" err="1"/>
              <a:t>klimatskih</a:t>
            </a:r>
            <a:r>
              <a:rPr lang="en-US" sz="2200" dirty="0"/>
              <a:t> </a:t>
            </a:r>
            <a:r>
              <a:rPr lang="en-US" sz="2200" dirty="0" err="1"/>
              <a:t>promena</a:t>
            </a:r>
            <a:r>
              <a:rPr lang="en-US" sz="2200" dirty="0"/>
              <a:t> </a:t>
            </a:r>
            <a:r>
              <a:rPr lang="en-US" sz="2200" dirty="0" err="1"/>
              <a:t>na</a:t>
            </a:r>
            <a:r>
              <a:rPr lang="en-US" sz="2200" dirty="0"/>
              <a:t> </a:t>
            </a:r>
            <a:r>
              <a:rPr lang="en-US" sz="2200" dirty="0" err="1"/>
              <a:t>gljivične</a:t>
            </a:r>
            <a:r>
              <a:rPr lang="en-US" sz="2200" dirty="0"/>
              <a:t> </a:t>
            </a:r>
            <a:r>
              <a:rPr lang="en-US" sz="2200" dirty="0" err="1"/>
              <a:t>bolesti</a:t>
            </a:r>
            <a:r>
              <a:rPr lang="en-US" sz="2200" dirty="0"/>
              <a:t> </a:t>
            </a:r>
            <a:r>
              <a:rPr lang="en-US" sz="2200" dirty="0" err="1"/>
              <a:t>i</a:t>
            </a:r>
            <a:r>
              <a:rPr lang="en-US" sz="2200" dirty="0"/>
              <a:t> </a:t>
            </a:r>
            <a:r>
              <a:rPr lang="en-US" sz="2200" dirty="0" err="1"/>
              <a:t>kontaminaciju</a:t>
            </a:r>
            <a:r>
              <a:rPr lang="en-US" sz="2200" dirty="0"/>
              <a:t> </a:t>
            </a:r>
            <a:r>
              <a:rPr lang="en-US" sz="2200" dirty="0" err="1"/>
              <a:t>prehrambenih</a:t>
            </a:r>
            <a:r>
              <a:rPr lang="en-US" sz="2200" dirty="0"/>
              <a:t> </a:t>
            </a:r>
            <a:r>
              <a:rPr lang="en-US" sz="2200" dirty="0" err="1"/>
              <a:t>proizvoda</a:t>
            </a:r>
            <a:r>
              <a:rPr lang="en-US" sz="2200" dirty="0"/>
              <a:t> </a:t>
            </a:r>
            <a:r>
              <a:rPr lang="en-US" sz="2200" dirty="0" err="1"/>
              <a:t>mikotoksinima</a:t>
            </a:r>
            <a:r>
              <a:rPr lang="en-US" sz="2200" dirty="0"/>
              <a:t> </a:t>
            </a:r>
            <a:r>
              <a:rPr lang="en-US" sz="2200" dirty="0" err="1"/>
              <a:t>i</a:t>
            </a:r>
            <a:r>
              <a:rPr lang="en-US" sz="2200" dirty="0"/>
              <a:t> </a:t>
            </a:r>
            <a:r>
              <a:rPr lang="en-US" sz="2200" dirty="0" err="1"/>
              <a:t>dve</a:t>
            </a:r>
            <a:r>
              <a:rPr lang="en-US" sz="2200" dirty="0"/>
              <a:t> </a:t>
            </a:r>
            <a:r>
              <a:rPr lang="en-US" sz="2200" dirty="0" err="1"/>
              <a:t>patologije</a:t>
            </a:r>
            <a:r>
              <a:rPr lang="en-US" sz="2200" dirty="0"/>
              <a:t> </a:t>
            </a:r>
            <a:r>
              <a:rPr lang="en-US" sz="2200" dirty="0" err="1"/>
              <a:t>uzročno</a:t>
            </a:r>
            <a:r>
              <a:rPr lang="en-US" sz="2200" dirty="0"/>
              <a:t> </a:t>
            </a:r>
            <a:r>
              <a:rPr lang="en-US" sz="2200" dirty="0" err="1"/>
              <a:t>povezane</a:t>
            </a:r>
            <a:r>
              <a:rPr lang="en-US" sz="2200" dirty="0"/>
              <a:t> </a:t>
            </a:r>
            <a:r>
              <a:rPr lang="en-US" sz="2200" dirty="0" err="1"/>
              <a:t>sa</a:t>
            </a:r>
            <a:r>
              <a:rPr lang="en-US" sz="2200" dirty="0"/>
              <a:t> </a:t>
            </a:r>
            <a:r>
              <a:rPr lang="en-US" sz="2200" dirty="0" err="1"/>
              <a:t>izloženošću</a:t>
            </a:r>
            <a:r>
              <a:rPr lang="en-US" sz="2200" dirty="0"/>
              <a:t> </a:t>
            </a:r>
            <a:r>
              <a:rPr lang="en-US" sz="2200" dirty="0" err="1"/>
              <a:t>mikotoksinima</a:t>
            </a:r>
            <a:endParaRPr lang="en-US" sz="2200" dirty="0"/>
          </a:p>
          <a:p>
            <a:pPr lvl="1"/>
            <a:r>
              <a:rPr lang="en-US" sz="2200" dirty="0" err="1"/>
              <a:t>Navedu</a:t>
            </a:r>
            <a:r>
              <a:rPr lang="en-US" sz="2200" dirty="0"/>
              <a:t> </a:t>
            </a:r>
            <a:r>
              <a:rPr lang="en-US" sz="2200" dirty="0" err="1"/>
              <a:t>najmanje</a:t>
            </a:r>
            <a:r>
              <a:rPr lang="en-US" sz="2200" dirty="0"/>
              <a:t> pet </a:t>
            </a:r>
            <a:r>
              <a:rPr lang="en-US" sz="2200" dirty="0" err="1"/>
              <a:t>useva</a:t>
            </a:r>
            <a:r>
              <a:rPr lang="en-US" sz="2200" dirty="0"/>
              <a:t> </a:t>
            </a:r>
            <a:r>
              <a:rPr lang="en-US" sz="2200" dirty="0" err="1"/>
              <a:t>koji</a:t>
            </a:r>
            <a:r>
              <a:rPr lang="en-US" sz="2200" dirty="0"/>
              <a:t> </a:t>
            </a:r>
            <a:r>
              <a:rPr lang="en-US" sz="2200" dirty="0" err="1"/>
              <a:t>su</a:t>
            </a:r>
            <a:r>
              <a:rPr lang="en-US" sz="2200" dirty="0"/>
              <a:t> </a:t>
            </a:r>
            <a:r>
              <a:rPr lang="en-US" sz="2200" dirty="0" err="1"/>
              <a:t>često</a:t>
            </a:r>
            <a:r>
              <a:rPr lang="en-US" sz="2200" dirty="0"/>
              <a:t> </a:t>
            </a:r>
            <a:r>
              <a:rPr lang="en-US" sz="2200" dirty="0" err="1"/>
              <a:t>pogođeni</a:t>
            </a:r>
            <a:r>
              <a:rPr lang="en-US" sz="2200" dirty="0"/>
              <a:t> </a:t>
            </a:r>
            <a:r>
              <a:rPr lang="en-US" sz="2200" dirty="0" err="1"/>
              <a:t>kontaminacijom</a:t>
            </a:r>
            <a:r>
              <a:rPr lang="en-US" sz="2200" dirty="0"/>
              <a:t> </a:t>
            </a:r>
            <a:r>
              <a:rPr lang="en-US" sz="2200" dirty="0" err="1"/>
              <a:t>mikotoksinima</a:t>
            </a:r>
            <a:endParaRPr lang="en-US" sz="2200" dirty="0"/>
          </a:p>
          <a:p>
            <a:pPr lvl="1"/>
            <a:r>
              <a:rPr lang="en-US" sz="2200" dirty="0" err="1"/>
              <a:t>Opišu</a:t>
            </a:r>
            <a:r>
              <a:rPr lang="en-US" sz="2200" dirty="0"/>
              <a:t> </a:t>
            </a:r>
            <a:r>
              <a:rPr lang="en-US" sz="2200" dirty="0" err="1"/>
              <a:t>osnovne</a:t>
            </a:r>
            <a:r>
              <a:rPr lang="en-US" sz="2200" dirty="0"/>
              <a:t> </a:t>
            </a:r>
            <a:r>
              <a:rPr lang="en-US" sz="2200" dirty="0" err="1"/>
              <a:t>strategije</a:t>
            </a:r>
            <a:r>
              <a:rPr lang="en-US" sz="2200" dirty="0"/>
              <a:t> </a:t>
            </a:r>
            <a:r>
              <a:rPr lang="en-US" sz="2200" dirty="0" err="1"/>
              <a:t>za</a:t>
            </a:r>
            <a:r>
              <a:rPr lang="en-US" sz="2200" dirty="0"/>
              <a:t> </a:t>
            </a:r>
            <a:r>
              <a:rPr lang="en-US" sz="2200" dirty="0" err="1"/>
              <a:t>kontrolu</a:t>
            </a:r>
            <a:r>
              <a:rPr lang="en-US" sz="2200" dirty="0"/>
              <a:t> </a:t>
            </a:r>
            <a:r>
              <a:rPr lang="en-US" sz="2200" dirty="0" err="1"/>
              <a:t>i</a:t>
            </a:r>
            <a:r>
              <a:rPr lang="en-US" sz="2200" dirty="0"/>
              <a:t> </a:t>
            </a:r>
            <a:r>
              <a:rPr lang="en-US" sz="2200" dirty="0" err="1"/>
              <a:t>ublažavanje</a:t>
            </a:r>
            <a:r>
              <a:rPr lang="en-US" sz="2200" dirty="0"/>
              <a:t> </a:t>
            </a:r>
            <a:r>
              <a:rPr lang="en-US" sz="2200" dirty="0" err="1"/>
              <a:t>rizika</a:t>
            </a:r>
            <a:r>
              <a:rPr lang="en-US" sz="2200" dirty="0"/>
              <a:t> od </a:t>
            </a:r>
            <a:r>
              <a:rPr lang="en-US" sz="2200" dirty="0" err="1"/>
              <a:t>izloženosti</a:t>
            </a:r>
            <a:r>
              <a:rPr lang="en-US" sz="2200" dirty="0"/>
              <a:t> </a:t>
            </a:r>
            <a:r>
              <a:rPr lang="en-US" sz="2200" dirty="0" err="1"/>
              <a:t>mikotoksinima</a:t>
            </a:r>
            <a:endParaRPr lang="en-US" sz="2200" dirty="0"/>
          </a:p>
        </p:txBody>
      </p:sp>
    </p:spTree>
    <p:extLst>
      <p:ext uri="{BB962C8B-B14F-4D97-AF65-F5344CB8AC3E}">
        <p14:creationId xmlns:p14="http://schemas.microsoft.com/office/powerpoint/2010/main" val="23950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8150B2-AAE1-4985-89C9-9E4C428E1A22}"/>
              </a:ext>
            </a:extLst>
          </p:cNvPr>
          <p:cNvSpPr>
            <a:spLocks noGrp="1"/>
          </p:cNvSpPr>
          <p:nvPr>
            <p:ph type="title"/>
          </p:nvPr>
        </p:nvSpPr>
        <p:spPr/>
        <p:txBody>
          <a:bodyPr rtlCol="0">
            <a:normAutofit/>
          </a:bodyPr>
          <a:lstStyle/>
          <a:p>
            <a:r>
              <a:rPr lang="en-US" dirty="0" err="1"/>
              <a:t>Biološka</a:t>
            </a:r>
            <a:r>
              <a:rPr lang="en-US" dirty="0"/>
              <a:t> </a:t>
            </a:r>
            <a:r>
              <a:rPr lang="en-US" dirty="0" err="1"/>
              <a:t>kontrola</a:t>
            </a:r>
            <a:r>
              <a:rPr lang="en-US" dirty="0"/>
              <a:t> </a:t>
            </a:r>
            <a:r>
              <a:rPr lang="en-US" dirty="0" err="1"/>
              <a:t>mikotoksina</a:t>
            </a:r>
            <a:endParaRPr lang="sr" dirty="0"/>
          </a:p>
        </p:txBody>
      </p:sp>
      <p:sp>
        <p:nvSpPr>
          <p:cNvPr id="3" name="Content Placeholder 2">
            <a:extLst>
              <a:ext uri="{FF2B5EF4-FFF2-40B4-BE49-F238E27FC236}">
                <a16:creationId xmlns:a16="http://schemas.microsoft.com/office/drawing/2014/main" id="{14E2699F-58A0-4979-B5A8-128951ADA59A}"/>
              </a:ext>
            </a:extLst>
          </p:cNvPr>
          <p:cNvSpPr>
            <a:spLocks noGrp="1"/>
          </p:cNvSpPr>
          <p:nvPr>
            <p:ph idx="1"/>
          </p:nvPr>
        </p:nvSpPr>
        <p:spPr>
          <a:xfrm>
            <a:off x="464535" y="1141237"/>
            <a:ext cx="11352766" cy="5020336"/>
          </a:xfrm>
        </p:spPr>
        <p:txBody>
          <a:bodyPr rtlCol="0">
            <a:normAutofit/>
          </a:bodyPr>
          <a:lstStyle/>
          <a:p>
            <a:pPr>
              <a:lnSpc>
                <a:spcPct val="120000"/>
              </a:lnSpc>
            </a:pPr>
            <a:r>
              <a:rPr lang="en-US" dirty="0" err="1"/>
              <a:t>Atoksigeni</a:t>
            </a:r>
            <a:r>
              <a:rPr lang="en-US" dirty="0"/>
              <a:t> </a:t>
            </a:r>
            <a:r>
              <a:rPr lang="en-US" dirty="0" err="1"/>
              <a:t>sojevi</a:t>
            </a:r>
            <a:r>
              <a:rPr lang="en-US" dirty="0"/>
              <a:t> </a:t>
            </a:r>
            <a:r>
              <a:rPr lang="sr" i="1" dirty="0" smtClean="0"/>
              <a:t>А</a:t>
            </a:r>
            <a:r>
              <a:rPr lang="sr" i="1" dirty="0"/>
              <a:t>. </a:t>
            </a:r>
            <a:r>
              <a:rPr lang="en-US" i="1" dirty="0" err="1" smtClean="0"/>
              <a:t>Flavus</a:t>
            </a:r>
            <a:r>
              <a:rPr lang="sr" dirty="0" smtClean="0"/>
              <a:t> </a:t>
            </a:r>
            <a:r>
              <a:rPr lang="en-US" dirty="0"/>
              <a:t>se </a:t>
            </a:r>
            <a:r>
              <a:rPr lang="en-US" dirty="0" err="1"/>
              <a:t>koriste</a:t>
            </a:r>
            <a:r>
              <a:rPr lang="en-US" dirty="0"/>
              <a:t> </a:t>
            </a:r>
            <a:r>
              <a:rPr lang="en-US" dirty="0" err="1"/>
              <a:t>za</a:t>
            </a:r>
            <a:r>
              <a:rPr lang="en-US" dirty="0"/>
              <a:t> </a:t>
            </a:r>
            <a:r>
              <a:rPr lang="en-US" dirty="0" err="1"/>
              <a:t>izbacivanje</a:t>
            </a:r>
            <a:r>
              <a:rPr lang="en-US" dirty="0"/>
              <a:t> </a:t>
            </a:r>
            <a:r>
              <a:rPr lang="en-US" dirty="0" err="1"/>
              <a:t>toksigenih</a:t>
            </a:r>
            <a:r>
              <a:rPr lang="en-US" dirty="0"/>
              <a:t> </a:t>
            </a:r>
            <a:r>
              <a:rPr lang="en-US" dirty="0" err="1"/>
              <a:t>populacija</a:t>
            </a:r>
            <a:r>
              <a:rPr lang="en-US" dirty="0"/>
              <a:t> </a:t>
            </a:r>
            <a:r>
              <a:rPr lang="en-US" dirty="0" err="1"/>
              <a:t>gljiva</a:t>
            </a:r>
            <a:endParaRPr lang="en-US" dirty="0"/>
          </a:p>
          <a:p>
            <a:pPr>
              <a:lnSpc>
                <a:spcPct val="120000"/>
              </a:lnSpc>
            </a:pPr>
            <a:r>
              <a:rPr lang="sr" i="1" dirty="0" smtClean="0"/>
              <a:t>А</a:t>
            </a:r>
            <a:r>
              <a:rPr lang="sr" i="1" dirty="0"/>
              <a:t>. </a:t>
            </a:r>
            <a:r>
              <a:rPr lang="en-US" i="1" dirty="0" err="1"/>
              <a:t>Flavus</a:t>
            </a:r>
            <a:r>
              <a:rPr lang="en-US" i="1" dirty="0"/>
              <a:t> </a:t>
            </a:r>
            <a:r>
              <a:rPr lang="en-US" dirty="0" err="1"/>
              <a:t>sojevi</a:t>
            </a:r>
            <a:r>
              <a:rPr lang="en-US" dirty="0"/>
              <a:t> </a:t>
            </a:r>
            <a:r>
              <a:rPr lang="en-US" dirty="0" err="1"/>
              <a:t>su</a:t>
            </a:r>
            <a:r>
              <a:rPr lang="en-US" dirty="0"/>
              <a:t> </a:t>
            </a:r>
            <a:r>
              <a:rPr lang="en-US" dirty="0" err="1"/>
              <a:t>odobreni</a:t>
            </a:r>
            <a:r>
              <a:rPr lang="en-US" dirty="0"/>
              <a:t> od </a:t>
            </a:r>
            <a:r>
              <a:rPr lang="en-US" dirty="0" err="1"/>
              <a:t>strane</a:t>
            </a:r>
            <a:r>
              <a:rPr lang="en-US" dirty="0"/>
              <a:t> US EPA </a:t>
            </a:r>
            <a:r>
              <a:rPr lang="en-US" dirty="0" err="1"/>
              <a:t>i</a:t>
            </a:r>
            <a:r>
              <a:rPr lang="en-US" dirty="0"/>
              <a:t> </a:t>
            </a:r>
            <a:r>
              <a:rPr lang="en-US" dirty="0" err="1"/>
              <a:t>koriste</a:t>
            </a:r>
            <a:r>
              <a:rPr lang="en-US" dirty="0"/>
              <a:t> se </a:t>
            </a:r>
            <a:r>
              <a:rPr lang="en-US" dirty="0" err="1"/>
              <a:t>za</a:t>
            </a:r>
            <a:r>
              <a:rPr lang="en-US" dirty="0"/>
              <a:t> </a:t>
            </a:r>
            <a:r>
              <a:rPr lang="en-US" dirty="0" err="1"/>
              <a:t>prevenciju</a:t>
            </a:r>
            <a:r>
              <a:rPr lang="en-US" dirty="0"/>
              <a:t> </a:t>
            </a:r>
            <a:r>
              <a:rPr lang="en-US" dirty="0" err="1"/>
              <a:t>aflatoksina</a:t>
            </a:r>
            <a:r>
              <a:rPr lang="en-US" dirty="0"/>
              <a:t> u </a:t>
            </a:r>
            <a:r>
              <a:rPr lang="en-US" dirty="0" err="1"/>
              <a:t>kikirikiju</a:t>
            </a:r>
            <a:r>
              <a:rPr lang="en-US" dirty="0"/>
              <a:t>, </a:t>
            </a:r>
            <a:r>
              <a:rPr lang="en-US" dirty="0" err="1"/>
              <a:t>kukuruzu</a:t>
            </a:r>
            <a:r>
              <a:rPr lang="en-US" dirty="0"/>
              <a:t> </a:t>
            </a:r>
            <a:r>
              <a:rPr lang="en-US" dirty="0" err="1"/>
              <a:t>i</a:t>
            </a:r>
            <a:r>
              <a:rPr lang="en-US" dirty="0"/>
              <a:t> </a:t>
            </a:r>
            <a:r>
              <a:rPr lang="en-US" dirty="0" err="1"/>
              <a:t>pamučnom</a:t>
            </a:r>
            <a:r>
              <a:rPr lang="en-US" dirty="0"/>
              <a:t> </a:t>
            </a:r>
            <a:r>
              <a:rPr lang="en-US" dirty="0" err="1"/>
              <a:t>semenu</a:t>
            </a:r>
            <a:endParaRPr lang="en-US" dirty="0"/>
          </a:p>
          <a:p>
            <a:pPr>
              <a:spcAft>
                <a:spcPts val="0"/>
              </a:spcAft>
            </a:pPr>
            <a:r>
              <a:rPr lang="en-US" dirty="0" err="1"/>
              <a:t>Druge</a:t>
            </a:r>
            <a:r>
              <a:rPr lang="en-US" dirty="0"/>
              <a:t> </a:t>
            </a:r>
            <a:r>
              <a:rPr lang="en-US" dirty="0" err="1"/>
              <a:t>bakterije</a:t>
            </a:r>
            <a:r>
              <a:rPr lang="en-US" dirty="0"/>
              <a:t> </a:t>
            </a:r>
          </a:p>
          <a:p>
            <a:pPr lvl="1"/>
            <a:r>
              <a:rPr lang="en-US" i="1" dirty="0" smtClean="0"/>
              <a:t>Bacillus </a:t>
            </a:r>
            <a:r>
              <a:rPr lang="en-US" i="1" dirty="0"/>
              <a:t>subtilis</a:t>
            </a:r>
          </a:p>
          <a:p>
            <a:pPr lvl="1"/>
            <a:r>
              <a:rPr lang="en-US" i="1" dirty="0"/>
              <a:t>Lactobacillus spp.</a:t>
            </a:r>
          </a:p>
          <a:p>
            <a:pPr lvl="1"/>
            <a:r>
              <a:rPr lang="en-US" i="1" dirty="0"/>
              <a:t>Pseudomonas spp.</a:t>
            </a:r>
          </a:p>
          <a:p>
            <a:pPr lvl="1"/>
            <a:r>
              <a:rPr lang="en-US" i="1" dirty="0" err="1"/>
              <a:t>Ralstonia</a:t>
            </a:r>
            <a:r>
              <a:rPr lang="en-US" i="1" dirty="0"/>
              <a:t> spp.</a:t>
            </a:r>
          </a:p>
          <a:p>
            <a:pPr lvl="1"/>
            <a:r>
              <a:rPr lang="en-US" i="1" dirty="0" err="1"/>
              <a:t>Burkholderia</a:t>
            </a:r>
            <a:r>
              <a:rPr lang="en-US" i="1" dirty="0"/>
              <a:t> spp</a:t>
            </a:r>
            <a:r>
              <a:rPr lang="en-US" dirty="0"/>
              <a:t>.</a:t>
            </a:r>
          </a:p>
          <a:p>
            <a:pPr rtl="0"/>
            <a:endParaRPr lang="en-US" dirty="0"/>
          </a:p>
        </p:txBody>
      </p:sp>
      <p:sp>
        <p:nvSpPr>
          <p:cNvPr id="4" name="TextBox 3">
            <a:extLst>
              <a:ext uri="{FF2B5EF4-FFF2-40B4-BE49-F238E27FC236}">
                <a16:creationId xmlns:a16="http://schemas.microsoft.com/office/drawing/2014/main" id="{04813D9B-D99C-489A-9FE6-6E9AC49F4ED6}"/>
              </a:ext>
            </a:extLst>
          </p:cNvPr>
          <p:cNvSpPr txBox="1"/>
          <p:nvPr/>
        </p:nvSpPr>
        <p:spPr>
          <a:xfrm>
            <a:off x="360218" y="6053851"/>
            <a:ext cx="11257667" cy="215444"/>
          </a:xfrm>
          <a:prstGeom prst="rect">
            <a:avLst/>
          </a:prstGeom>
          <a:noFill/>
        </p:spPr>
        <p:txBody>
          <a:bodyPr wrap="square" rtlCol="0">
            <a:spAutoFit/>
          </a:bodyPr>
          <a:lstStyle/>
          <a:p>
            <a:pPr rtl="0"/>
            <a:r>
              <a:rPr lang="sr" sz="800" b="0" i="0">
                <a:solidFill>
                  <a:srgbClr val="212121"/>
                </a:solidFill>
                <a:effectLst/>
                <a:latin typeface="BlinkMacSystemFont"/>
              </a:rPr>
              <a:t>DOI: 10.3389/fmicb.2016.02170</a:t>
            </a:r>
          </a:p>
        </p:txBody>
      </p:sp>
    </p:spTree>
    <p:extLst>
      <p:ext uri="{BB962C8B-B14F-4D97-AF65-F5344CB8AC3E}">
        <p14:creationId xmlns:p14="http://schemas.microsoft.com/office/powerpoint/2010/main" val="34011350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28B145-E7B8-415E-8A4F-E1CBF896D905}"/>
              </a:ext>
            </a:extLst>
          </p:cNvPr>
          <p:cNvSpPr>
            <a:spLocks noGrp="1"/>
          </p:cNvSpPr>
          <p:nvPr>
            <p:ph type="title"/>
          </p:nvPr>
        </p:nvSpPr>
        <p:spPr/>
        <p:txBody>
          <a:bodyPr rtlCol="0">
            <a:normAutofit/>
          </a:bodyPr>
          <a:lstStyle/>
          <a:p>
            <a:r>
              <a:rPr lang="en-US" dirty="0" err="1"/>
              <a:t>Kontrolisanje</a:t>
            </a:r>
            <a:r>
              <a:rPr lang="en-US" dirty="0"/>
              <a:t> </a:t>
            </a:r>
            <a:r>
              <a:rPr lang="en-US" dirty="0" err="1"/>
              <a:t>i</a:t>
            </a:r>
            <a:r>
              <a:rPr lang="en-US" dirty="0"/>
              <a:t> </a:t>
            </a:r>
            <a:r>
              <a:rPr lang="en-US" dirty="0" err="1"/>
              <a:t>minimiziranje</a:t>
            </a:r>
            <a:r>
              <a:rPr lang="en-US" dirty="0"/>
              <a:t> </a:t>
            </a:r>
            <a:r>
              <a:rPr lang="en-US" dirty="0" err="1"/>
              <a:t>rizika</a:t>
            </a:r>
            <a:r>
              <a:rPr lang="en-US" dirty="0"/>
              <a:t> od </a:t>
            </a:r>
            <a:r>
              <a:rPr lang="en-US" dirty="0" err="1"/>
              <a:t>mikotoksina</a:t>
            </a:r>
            <a:endParaRPr lang="sr" dirty="0"/>
          </a:p>
        </p:txBody>
      </p:sp>
      <p:sp>
        <p:nvSpPr>
          <p:cNvPr id="3" name="Content Placeholder 2">
            <a:extLst>
              <a:ext uri="{FF2B5EF4-FFF2-40B4-BE49-F238E27FC236}">
                <a16:creationId xmlns:a16="http://schemas.microsoft.com/office/drawing/2014/main" id="{C4E6D8B2-2510-475B-AE81-391FEE35BA0E}"/>
              </a:ext>
            </a:extLst>
          </p:cNvPr>
          <p:cNvSpPr>
            <a:spLocks noGrp="1"/>
          </p:cNvSpPr>
          <p:nvPr>
            <p:ph idx="1"/>
          </p:nvPr>
        </p:nvSpPr>
        <p:spPr>
          <a:xfrm>
            <a:off x="371549" y="1164565"/>
            <a:ext cx="11413151" cy="4865061"/>
          </a:xfrm>
        </p:spPr>
        <p:txBody>
          <a:bodyPr rtlCol="0">
            <a:normAutofit/>
          </a:bodyPr>
          <a:lstStyle/>
          <a:p>
            <a:pPr>
              <a:spcAft>
                <a:spcPts val="0"/>
              </a:spcAft>
            </a:pPr>
            <a:r>
              <a:rPr lang="en-US" dirty="0"/>
              <a:t>Dobra </a:t>
            </a:r>
            <a:r>
              <a:rPr lang="en-US" dirty="0" err="1"/>
              <a:t>poljoprivredna</a:t>
            </a:r>
            <a:r>
              <a:rPr lang="en-US" dirty="0"/>
              <a:t> </a:t>
            </a:r>
            <a:r>
              <a:rPr lang="en-US" dirty="0" err="1"/>
              <a:t>praksa</a:t>
            </a:r>
            <a:r>
              <a:rPr lang="en-US" dirty="0"/>
              <a:t> </a:t>
            </a:r>
            <a:r>
              <a:rPr lang="en-US" dirty="0" err="1"/>
              <a:t>efikasno</a:t>
            </a:r>
            <a:r>
              <a:rPr lang="en-US" dirty="0"/>
              <a:t> </a:t>
            </a:r>
            <a:r>
              <a:rPr lang="en-US" dirty="0" err="1"/>
              <a:t>kontroliše</a:t>
            </a:r>
            <a:r>
              <a:rPr lang="en-US" dirty="0"/>
              <a:t> </a:t>
            </a:r>
            <a:r>
              <a:rPr lang="en-US" dirty="0" err="1"/>
              <a:t>infekciju</a:t>
            </a:r>
            <a:r>
              <a:rPr lang="en-US" dirty="0"/>
              <a:t> A. </a:t>
            </a:r>
            <a:r>
              <a:rPr lang="en-US" dirty="0" err="1"/>
              <a:t>Flavus</a:t>
            </a:r>
            <a:r>
              <a:rPr lang="en-US" dirty="0"/>
              <a:t> </a:t>
            </a:r>
            <a:r>
              <a:rPr lang="en-US" dirty="0" err="1"/>
              <a:t>na</a:t>
            </a:r>
            <a:r>
              <a:rPr lang="en-US" dirty="0"/>
              <a:t> </a:t>
            </a:r>
            <a:r>
              <a:rPr lang="en-US" dirty="0" err="1"/>
              <a:t>terenu</a:t>
            </a:r>
            <a:r>
              <a:rPr lang="en-US" dirty="0"/>
              <a:t>:</a:t>
            </a:r>
          </a:p>
          <a:p>
            <a:pPr lvl="1"/>
            <a:r>
              <a:rPr lang="en-US" dirty="0" err="1"/>
              <a:t>Pravovremena</a:t>
            </a:r>
            <a:r>
              <a:rPr lang="en-US" dirty="0"/>
              <a:t> </a:t>
            </a:r>
            <a:r>
              <a:rPr lang="en-US" dirty="0" err="1"/>
              <a:t>sadnja</a:t>
            </a:r>
            <a:endParaRPr lang="en-US" dirty="0"/>
          </a:p>
          <a:p>
            <a:pPr lvl="1"/>
            <a:r>
              <a:rPr lang="en-US" dirty="0" err="1"/>
              <a:t>Obezbeđivanje</a:t>
            </a:r>
            <a:r>
              <a:rPr lang="en-US" dirty="0"/>
              <a:t> </a:t>
            </a:r>
            <a:r>
              <a:rPr lang="en-US" dirty="0" err="1"/>
              <a:t>adekvatne</a:t>
            </a:r>
            <a:r>
              <a:rPr lang="en-US" dirty="0"/>
              <a:t> </a:t>
            </a:r>
            <a:r>
              <a:rPr lang="en-US" dirty="0" err="1"/>
              <a:t>ishrane</a:t>
            </a:r>
            <a:r>
              <a:rPr lang="en-US" dirty="0"/>
              <a:t> </a:t>
            </a:r>
            <a:r>
              <a:rPr lang="en-US" dirty="0" err="1"/>
              <a:t>biljaka</a:t>
            </a:r>
            <a:endParaRPr lang="en-US" dirty="0"/>
          </a:p>
          <a:p>
            <a:pPr lvl="1"/>
            <a:r>
              <a:rPr lang="en-US" dirty="0" err="1"/>
              <a:t>Kontrolisanje</a:t>
            </a:r>
            <a:r>
              <a:rPr lang="en-US" dirty="0"/>
              <a:t> </a:t>
            </a:r>
            <a:r>
              <a:rPr lang="en-US" dirty="0" err="1"/>
              <a:t>korova</a:t>
            </a:r>
            <a:endParaRPr lang="en-US" dirty="0"/>
          </a:p>
          <a:p>
            <a:pPr lvl="1"/>
            <a:r>
              <a:rPr lang="en-US" dirty="0" err="1"/>
              <a:t>Plodored</a:t>
            </a:r>
            <a:endParaRPr lang="en-US" dirty="0"/>
          </a:p>
          <a:p>
            <a:r>
              <a:rPr lang="nn-NO" dirty="0"/>
              <a:t>Efikasno sušenje robe i održavanje suvog stanja</a:t>
            </a:r>
          </a:p>
          <a:p>
            <a:r>
              <a:rPr lang="en-US" dirty="0" err="1"/>
              <a:t>Pravilno</a:t>
            </a:r>
            <a:r>
              <a:rPr lang="en-US" dirty="0"/>
              <a:t> </a:t>
            </a:r>
            <a:r>
              <a:rPr lang="en-US" dirty="0" err="1"/>
              <a:t>skladištenje</a:t>
            </a:r>
            <a:r>
              <a:rPr lang="en-US" dirty="0"/>
              <a:t> - </a:t>
            </a:r>
            <a:r>
              <a:rPr lang="en-US" dirty="0" err="1"/>
              <a:t>efikasna</a:t>
            </a:r>
            <a:r>
              <a:rPr lang="en-US" dirty="0"/>
              <a:t> </a:t>
            </a:r>
            <a:r>
              <a:rPr lang="en-US" dirty="0" err="1"/>
              <a:t>mera</a:t>
            </a:r>
            <a:r>
              <a:rPr lang="en-US" dirty="0"/>
              <a:t> </a:t>
            </a:r>
            <a:r>
              <a:rPr lang="en-US" dirty="0" err="1"/>
              <a:t>protiv</a:t>
            </a:r>
            <a:r>
              <a:rPr lang="en-US" dirty="0"/>
              <a:t> </a:t>
            </a:r>
            <a:r>
              <a:rPr lang="en-US" dirty="0" err="1"/>
              <a:t>rasta</a:t>
            </a:r>
            <a:r>
              <a:rPr lang="en-US" dirty="0"/>
              <a:t> </a:t>
            </a:r>
            <a:r>
              <a:rPr lang="en-US" dirty="0" err="1"/>
              <a:t>buđi</a:t>
            </a:r>
            <a:r>
              <a:rPr lang="en-US" dirty="0"/>
              <a:t> </a:t>
            </a:r>
            <a:r>
              <a:rPr lang="en-US" dirty="0" err="1"/>
              <a:t>i</a:t>
            </a:r>
            <a:r>
              <a:rPr lang="en-US" dirty="0"/>
              <a:t> </a:t>
            </a:r>
            <a:r>
              <a:rPr lang="en-US" dirty="0" err="1"/>
              <a:t>proizvodnje</a:t>
            </a:r>
            <a:r>
              <a:rPr lang="en-US" dirty="0"/>
              <a:t> </a:t>
            </a:r>
            <a:r>
              <a:rPr lang="en-US" dirty="0" err="1"/>
              <a:t>mikotoksina</a:t>
            </a:r>
            <a:r>
              <a:rPr lang="en-US" dirty="0"/>
              <a:t> (</a:t>
            </a:r>
            <a:r>
              <a:rPr lang="en-US" dirty="0" err="1"/>
              <a:t>buđ</a:t>
            </a:r>
            <a:r>
              <a:rPr lang="en-US" dirty="0"/>
              <a:t> ne </a:t>
            </a:r>
            <a:r>
              <a:rPr lang="en-US" dirty="0" err="1"/>
              <a:t>raste</a:t>
            </a:r>
            <a:r>
              <a:rPr lang="en-US" dirty="0"/>
              <a:t> u </a:t>
            </a:r>
            <a:r>
              <a:rPr lang="en-US" dirty="0" err="1"/>
              <a:t>pravilno</a:t>
            </a:r>
            <a:r>
              <a:rPr lang="en-US" dirty="0"/>
              <a:t> </a:t>
            </a:r>
            <a:r>
              <a:rPr lang="en-US" dirty="0" err="1"/>
              <a:t>sušenoj</a:t>
            </a:r>
            <a:r>
              <a:rPr lang="en-US" dirty="0"/>
              <a:t> </a:t>
            </a:r>
            <a:r>
              <a:rPr lang="en-US" dirty="0" err="1"/>
              <a:t>i</a:t>
            </a:r>
            <a:r>
              <a:rPr lang="en-US" dirty="0"/>
              <a:t> </a:t>
            </a:r>
            <a:r>
              <a:rPr lang="en-US" dirty="0" err="1"/>
              <a:t>uskladištenoj</a:t>
            </a:r>
            <a:r>
              <a:rPr lang="en-US" dirty="0"/>
              <a:t> </a:t>
            </a:r>
            <a:r>
              <a:rPr lang="en-US" dirty="0" err="1"/>
              <a:t>hrani</a:t>
            </a:r>
            <a:r>
              <a:rPr lang="en-US" dirty="0"/>
              <a:t>)</a:t>
            </a:r>
          </a:p>
          <a:p>
            <a:r>
              <a:rPr lang="en-US" dirty="0" err="1"/>
              <a:t>Odlaganje</a:t>
            </a:r>
            <a:r>
              <a:rPr lang="en-US" dirty="0"/>
              <a:t> </a:t>
            </a:r>
            <a:r>
              <a:rPr lang="en-US" dirty="0" err="1"/>
              <a:t>kontaminiranih</a:t>
            </a:r>
            <a:r>
              <a:rPr lang="en-US" dirty="0"/>
              <a:t> </a:t>
            </a:r>
            <a:r>
              <a:rPr lang="en-US" dirty="0" err="1"/>
              <a:t>zaliha</a:t>
            </a:r>
            <a:r>
              <a:rPr lang="en-US" dirty="0"/>
              <a:t> </a:t>
            </a:r>
          </a:p>
        </p:txBody>
      </p:sp>
      <p:sp>
        <p:nvSpPr>
          <p:cNvPr id="4" name="TextBox 3">
            <a:extLst>
              <a:ext uri="{FF2B5EF4-FFF2-40B4-BE49-F238E27FC236}">
                <a16:creationId xmlns:a16="http://schemas.microsoft.com/office/drawing/2014/main" id="{F2C24232-0D38-4189-8ED2-DA0FA871F901}"/>
              </a:ext>
            </a:extLst>
          </p:cNvPr>
          <p:cNvSpPr txBox="1"/>
          <p:nvPr/>
        </p:nvSpPr>
        <p:spPr>
          <a:xfrm>
            <a:off x="66920" y="6148741"/>
            <a:ext cx="12022411" cy="215444"/>
          </a:xfrm>
          <a:prstGeom prst="rect">
            <a:avLst/>
          </a:prstGeom>
          <a:noFill/>
        </p:spPr>
        <p:txBody>
          <a:bodyPr wrap="square" rtlCol="0">
            <a:spAutoFit/>
          </a:bodyPr>
          <a:lstStyle/>
          <a:p>
            <a:pPr algn="r" rtl="0"/>
            <a:r>
              <a:rPr lang="sr" sz="800" b="0" i="0" dirty="0">
                <a:solidFill>
                  <a:srgbClr val="212121"/>
                </a:solidFill>
                <a:effectLst/>
                <a:latin typeface="BlinkMacSystemFont"/>
              </a:rPr>
              <a:t>DOI: 10.3389/fmicb.2016.02170</a:t>
            </a:r>
          </a:p>
        </p:txBody>
      </p:sp>
    </p:spTree>
    <p:extLst>
      <p:ext uri="{BB962C8B-B14F-4D97-AF65-F5344CB8AC3E}">
        <p14:creationId xmlns:p14="http://schemas.microsoft.com/office/powerpoint/2010/main" val="90576992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9EA3D-0764-47B6-BA02-AE46A8F469C1}"/>
              </a:ext>
            </a:extLst>
          </p:cNvPr>
          <p:cNvSpPr>
            <a:spLocks noGrp="1"/>
          </p:cNvSpPr>
          <p:nvPr>
            <p:ph type="title"/>
          </p:nvPr>
        </p:nvSpPr>
        <p:spPr/>
        <p:txBody>
          <a:bodyPr rtlCol="0">
            <a:normAutofit/>
          </a:bodyPr>
          <a:lstStyle/>
          <a:p>
            <a:r>
              <a:rPr lang="en-US" dirty="0" err="1"/>
              <a:t>Ključne</a:t>
            </a:r>
            <a:r>
              <a:rPr lang="en-US" dirty="0"/>
              <a:t> </a:t>
            </a:r>
            <a:r>
              <a:rPr lang="en-US" dirty="0" err="1"/>
              <a:t>poruke</a:t>
            </a:r>
            <a:endParaRPr lang="sr" dirty="0"/>
          </a:p>
        </p:txBody>
      </p:sp>
      <p:sp>
        <p:nvSpPr>
          <p:cNvPr id="6" name="Content Placeholder 2">
            <a:extLst>
              <a:ext uri="{FF2B5EF4-FFF2-40B4-BE49-F238E27FC236}">
                <a16:creationId xmlns:a16="http://schemas.microsoft.com/office/drawing/2014/main" id="{5EE6D0F8-8DF6-4752-AA7A-564B1E2271E8}"/>
              </a:ext>
            </a:extLst>
          </p:cNvPr>
          <p:cNvSpPr>
            <a:spLocks noGrp="1"/>
          </p:cNvSpPr>
          <p:nvPr>
            <p:ph idx="1"/>
          </p:nvPr>
        </p:nvSpPr>
        <p:spPr>
          <a:xfrm>
            <a:off x="595222" y="1682152"/>
            <a:ext cx="11222967" cy="4563136"/>
          </a:xfrm>
        </p:spPr>
        <p:txBody>
          <a:bodyPr rtlCol="0">
            <a:normAutofit/>
          </a:bodyPr>
          <a:lstStyle/>
          <a:p>
            <a:pPr algn="just">
              <a:spcAft>
                <a:spcPts val="2000"/>
              </a:spcAft>
            </a:pPr>
            <a:r>
              <a:rPr lang="en-US" dirty="0" err="1"/>
              <a:t>Kontrola</a:t>
            </a:r>
            <a:r>
              <a:rPr lang="en-US" dirty="0"/>
              <a:t> </a:t>
            </a:r>
            <a:r>
              <a:rPr lang="en-US" dirty="0" err="1"/>
              <a:t>klimatskih</a:t>
            </a:r>
            <a:r>
              <a:rPr lang="en-US" dirty="0"/>
              <a:t> </a:t>
            </a:r>
            <a:r>
              <a:rPr lang="en-US" dirty="0" err="1"/>
              <a:t>promena</a:t>
            </a:r>
            <a:r>
              <a:rPr lang="en-US" dirty="0"/>
              <a:t> </a:t>
            </a:r>
            <a:r>
              <a:rPr lang="en-US" dirty="0" err="1"/>
              <a:t>zahteva</a:t>
            </a:r>
            <a:r>
              <a:rPr lang="en-US" dirty="0"/>
              <a:t> </a:t>
            </a:r>
            <a:r>
              <a:rPr lang="en-US" dirty="0" err="1"/>
              <a:t>integrisane</a:t>
            </a:r>
            <a:r>
              <a:rPr lang="en-US" dirty="0"/>
              <a:t>, </a:t>
            </a:r>
            <a:r>
              <a:rPr lang="en-US" dirty="0" err="1"/>
              <a:t>održive</a:t>
            </a:r>
            <a:r>
              <a:rPr lang="en-US" dirty="0"/>
              <a:t> </a:t>
            </a:r>
            <a:r>
              <a:rPr lang="en-US" dirty="0" err="1"/>
              <a:t>intervencije</a:t>
            </a:r>
            <a:r>
              <a:rPr lang="en-US" dirty="0"/>
              <a:t> </a:t>
            </a:r>
            <a:r>
              <a:rPr lang="en-US" dirty="0" err="1"/>
              <a:t>na</a:t>
            </a:r>
            <a:r>
              <a:rPr lang="en-US" dirty="0"/>
              <a:t> </a:t>
            </a:r>
            <a:r>
              <a:rPr lang="en-US" dirty="0" err="1"/>
              <a:t>više</a:t>
            </a:r>
            <a:r>
              <a:rPr lang="en-US" dirty="0"/>
              <a:t> </a:t>
            </a:r>
            <a:r>
              <a:rPr lang="en-US" dirty="0" err="1"/>
              <a:t>nivoa</a:t>
            </a:r>
            <a:r>
              <a:rPr lang="en-US" dirty="0"/>
              <a:t>, </a:t>
            </a:r>
            <a:r>
              <a:rPr lang="en-US" dirty="0" err="1"/>
              <a:t>ali</a:t>
            </a:r>
            <a:r>
              <a:rPr lang="en-US" dirty="0"/>
              <a:t> </a:t>
            </a:r>
            <a:r>
              <a:rPr lang="en-US" dirty="0" smtClean="0"/>
              <a:t>je</a:t>
            </a:r>
            <a:r>
              <a:rPr lang="hu-HU" dirty="0" smtClean="0"/>
              <a:t> </a:t>
            </a:r>
            <a:r>
              <a:rPr lang="en-US" dirty="0" err="1" smtClean="0"/>
              <a:t>teško</a:t>
            </a:r>
            <a:r>
              <a:rPr lang="en-US" dirty="0" smtClean="0"/>
              <a:t> </a:t>
            </a:r>
            <a:r>
              <a:rPr lang="en-US" dirty="0" err="1"/>
              <a:t>postići</a:t>
            </a:r>
            <a:r>
              <a:rPr lang="en-US" dirty="0"/>
              <a:t> </a:t>
            </a:r>
            <a:r>
              <a:rPr lang="en-US" dirty="0" err="1"/>
              <a:t>koncenzus</a:t>
            </a:r>
            <a:r>
              <a:rPr lang="en-US" dirty="0"/>
              <a:t> </a:t>
            </a:r>
            <a:r>
              <a:rPr lang="en-US" dirty="0" err="1"/>
              <a:t>među</a:t>
            </a:r>
            <a:r>
              <a:rPr lang="en-US" dirty="0"/>
              <a:t> </a:t>
            </a:r>
            <a:r>
              <a:rPr lang="en-US" dirty="0" err="1"/>
              <a:t>zainteresovanim</a:t>
            </a:r>
            <a:r>
              <a:rPr lang="en-US" dirty="0"/>
              <a:t> </a:t>
            </a:r>
            <a:r>
              <a:rPr lang="en-US" dirty="0" err="1"/>
              <a:t>stranama</a:t>
            </a:r>
            <a:r>
              <a:rPr lang="en-US" dirty="0"/>
              <a:t> </a:t>
            </a:r>
            <a:r>
              <a:rPr lang="en-US" dirty="0" err="1"/>
              <a:t>sa</a:t>
            </a:r>
            <a:r>
              <a:rPr lang="en-US" dirty="0"/>
              <a:t> </a:t>
            </a:r>
            <a:r>
              <a:rPr lang="en-US" dirty="0" err="1"/>
              <a:t>različitim</a:t>
            </a:r>
            <a:r>
              <a:rPr lang="en-US" dirty="0"/>
              <a:t> </a:t>
            </a:r>
            <a:r>
              <a:rPr lang="en-US" dirty="0" err="1"/>
              <a:t>interesima</a:t>
            </a:r>
            <a:r>
              <a:rPr lang="en-US" dirty="0"/>
              <a:t> </a:t>
            </a:r>
            <a:r>
              <a:rPr lang="en-US" dirty="0" err="1"/>
              <a:t>zbog</a:t>
            </a:r>
            <a:r>
              <a:rPr lang="en-US" dirty="0"/>
              <a:t> </a:t>
            </a:r>
            <a:r>
              <a:rPr lang="en-US" dirty="0" err="1"/>
              <a:t>složenosti</a:t>
            </a:r>
            <a:r>
              <a:rPr lang="en-US" dirty="0"/>
              <a:t> </a:t>
            </a:r>
            <a:r>
              <a:rPr lang="en-US" dirty="0" err="1"/>
              <a:t>i</a:t>
            </a:r>
            <a:r>
              <a:rPr lang="en-US" dirty="0"/>
              <a:t> </a:t>
            </a:r>
            <a:r>
              <a:rPr lang="en-US" dirty="0" err="1"/>
              <a:t>tehničkog</a:t>
            </a:r>
            <a:r>
              <a:rPr lang="en-US" dirty="0"/>
              <a:t> </a:t>
            </a:r>
            <a:r>
              <a:rPr lang="en-US" dirty="0" err="1"/>
              <a:t>karaktera</a:t>
            </a:r>
            <a:r>
              <a:rPr lang="en-US" dirty="0"/>
              <a:t> </a:t>
            </a:r>
            <a:r>
              <a:rPr lang="en-US" dirty="0" err="1"/>
              <a:t>dokaza</a:t>
            </a:r>
            <a:r>
              <a:rPr lang="en-US" dirty="0"/>
              <a:t>.</a:t>
            </a:r>
          </a:p>
          <a:p>
            <a:pPr algn="just">
              <a:spcAft>
                <a:spcPts val="2000"/>
              </a:spcAft>
            </a:pPr>
            <a:r>
              <a:rPr lang="en-US" dirty="0" err="1"/>
              <a:t>Nauka</a:t>
            </a:r>
            <a:r>
              <a:rPr lang="en-US" dirty="0"/>
              <a:t>/</a:t>
            </a:r>
            <a:r>
              <a:rPr lang="en-US" dirty="0" err="1"/>
              <a:t>dokazi</a:t>
            </a:r>
            <a:r>
              <a:rPr lang="en-US" dirty="0"/>
              <a:t> </a:t>
            </a:r>
            <a:r>
              <a:rPr lang="en-US" dirty="0" err="1"/>
              <a:t>nisu</a:t>
            </a:r>
            <a:r>
              <a:rPr lang="en-US" dirty="0"/>
              <a:t> </a:t>
            </a:r>
            <a:r>
              <a:rPr lang="en-US" dirty="0" err="1"/>
              <a:t>dovoljni</a:t>
            </a:r>
            <a:r>
              <a:rPr lang="en-US" dirty="0"/>
              <a:t> </a:t>
            </a:r>
            <a:r>
              <a:rPr lang="en-US" dirty="0" err="1"/>
              <a:t>za</a:t>
            </a:r>
            <a:r>
              <a:rPr lang="en-US" dirty="0"/>
              <a:t> </a:t>
            </a:r>
            <a:r>
              <a:rPr lang="en-US" dirty="0" err="1"/>
              <a:t>usaglašenu</a:t>
            </a:r>
            <a:r>
              <a:rPr lang="en-US" dirty="0"/>
              <a:t> </a:t>
            </a:r>
            <a:r>
              <a:rPr lang="en-US" dirty="0" err="1"/>
              <a:t>akciju</a:t>
            </a:r>
            <a:r>
              <a:rPr lang="en-US" dirty="0"/>
              <a:t>. </a:t>
            </a:r>
          </a:p>
          <a:p>
            <a:pPr algn="just">
              <a:spcAft>
                <a:spcPts val="2000"/>
              </a:spcAft>
            </a:pPr>
            <a:r>
              <a:rPr lang="en-US" dirty="0" err="1"/>
              <a:t>Efikasna</a:t>
            </a:r>
            <a:r>
              <a:rPr lang="en-US" dirty="0"/>
              <a:t> </a:t>
            </a:r>
            <a:r>
              <a:rPr lang="en-US" dirty="0" err="1"/>
              <a:t>komunikacija</a:t>
            </a:r>
            <a:r>
              <a:rPr lang="en-US" dirty="0"/>
              <a:t> je </a:t>
            </a:r>
            <a:r>
              <a:rPr lang="en-US" dirty="0" err="1"/>
              <a:t>neophodna</a:t>
            </a:r>
            <a:r>
              <a:rPr lang="en-US" dirty="0"/>
              <a:t>.</a:t>
            </a:r>
          </a:p>
        </p:txBody>
      </p:sp>
    </p:spTree>
    <p:extLst>
      <p:ext uri="{BB962C8B-B14F-4D97-AF65-F5344CB8AC3E}">
        <p14:creationId xmlns:p14="http://schemas.microsoft.com/office/powerpoint/2010/main" val="42772609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9EA3D-0764-47B6-BA02-AE46A8F469C1}"/>
              </a:ext>
            </a:extLst>
          </p:cNvPr>
          <p:cNvSpPr>
            <a:spLocks noGrp="1"/>
          </p:cNvSpPr>
          <p:nvPr>
            <p:ph type="title"/>
          </p:nvPr>
        </p:nvSpPr>
        <p:spPr>
          <a:xfrm>
            <a:off x="359039" y="202498"/>
            <a:ext cx="10948902" cy="549635"/>
          </a:xfrm>
        </p:spPr>
        <p:txBody>
          <a:bodyPr rtlCol="0">
            <a:normAutofit/>
          </a:bodyPr>
          <a:lstStyle/>
          <a:p>
            <a:r>
              <a:rPr lang="en-US" dirty="0" err="1"/>
              <a:t>Testirajte</a:t>
            </a:r>
            <a:r>
              <a:rPr lang="en-US" dirty="0"/>
              <a:t> </a:t>
            </a:r>
            <a:r>
              <a:rPr lang="en-US" dirty="0" err="1"/>
              <a:t>svoje</a:t>
            </a:r>
            <a:r>
              <a:rPr lang="en-US" dirty="0"/>
              <a:t> </a:t>
            </a:r>
            <a:r>
              <a:rPr lang="en-US" dirty="0" err="1"/>
              <a:t>znanje</a:t>
            </a:r>
            <a:endParaRPr lang="sr" dirty="0"/>
          </a:p>
        </p:txBody>
      </p:sp>
      <p:sp>
        <p:nvSpPr>
          <p:cNvPr id="6" name="Content Placeholder 2">
            <a:extLst>
              <a:ext uri="{FF2B5EF4-FFF2-40B4-BE49-F238E27FC236}">
                <a16:creationId xmlns:a16="http://schemas.microsoft.com/office/drawing/2014/main" id="{5EE6D0F8-8DF6-4752-AA7A-564B1E2271E8}"/>
              </a:ext>
            </a:extLst>
          </p:cNvPr>
          <p:cNvSpPr>
            <a:spLocks noGrp="1"/>
          </p:cNvSpPr>
          <p:nvPr>
            <p:ph idx="1"/>
          </p:nvPr>
        </p:nvSpPr>
        <p:spPr>
          <a:xfrm>
            <a:off x="738601" y="1276709"/>
            <a:ext cx="10804634" cy="4997967"/>
          </a:xfrm>
        </p:spPr>
        <p:txBody>
          <a:bodyPr rtlCol="0">
            <a:noAutofit/>
          </a:bodyPr>
          <a:lstStyle/>
          <a:p>
            <a:r>
              <a:rPr lang="en-US" sz="2000" dirty="0"/>
              <a:t>Koji </a:t>
            </a:r>
            <a:r>
              <a:rPr lang="en-US" sz="2000" dirty="0" err="1"/>
              <a:t>su</a:t>
            </a:r>
            <a:r>
              <a:rPr lang="en-US" sz="2000" dirty="0"/>
              <a:t> </a:t>
            </a:r>
            <a:r>
              <a:rPr lang="en-US" sz="2000" dirty="0" err="1"/>
              <a:t>glavni</a:t>
            </a:r>
            <a:r>
              <a:rPr lang="en-US" sz="2000" dirty="0"/>
              <a:t> </a:t>
            </a:r>
            <a:r>
              <a:rPr lang="en-US" sz="2000" dirty="0" err="1"/>
              <a:t>mehanizmi</a:t>
            </a:r>
            <a:r>
              <a:rPr lang="en-US" sz="2000" dirty="0"/>
              <a:t> </a:t>
            </a:r>
            <a:r>
              <a:rPr lang="en-US" sz="2000" dirty="0" err="1"/>
              <a:t>koji</a:t>
            </a:r>
            <a:r>
              <a:rPr lang="en-US" sz="2000" dirty="0"/>
              <a:t> </a:t>
            </a:r>
            <a:r>
              <a:rPr lang="en-US" sz="2000" dirty="0" err="1"/>
              <a:t>povezuju</a:t>
            </a:r>
            <a:r>
              <a:rPr lang="en-US" sz="2000" dirty="0"/>
              <a:t> </a:t>
            </a:r>
            <a:r>
              <a:rPr lang="en-US" sz="2000" dirty="0" err="1"/>
              <a:t>klimatske</a:t>
            </a:r>
            <a:r>
              <a:rPr lang="en-US" sz="2000" dirty="0"/>
              <a:t> </a:t>
            </a:r>
            <a:r>
              <a:rPr lang="en-US" sz="2000" dirty="0" err="1"/>
              <a:t>promene</a:t>
            </a:r>
            <a:r>
              <a:rPr lang="en-US" sz="2000" dirty="0"/>
              <a:t> </a:t>
            </a:r>
            <a:r>
              <a:rPr lang="en-US" sz="2000" dirty="0" err="1"/>
              <a:t>sa</a:t>
            </a:r>
            <a:r>
              <a:rPr lang="en-US" sz="2000" dirty="0"/>
              <a:t> </a:t>
            </a:r>
            <a:r>
              <a:rPr lang="en-US" sz="2000" dirty="0" err="1"/>
              <a:t>povećanom</a:t>
            </a:r>
            <a:r>
              <a:rPr lang="en-US" sz="2000" dirty="0"/>
              <a:t> </a:t>
            </a:r>
            <a:r>
              <a:rPr lang="en-US" sz="2000" dirty="0" err="1"/>
              <a:t>incidencom</a:t>
            </a:r>
            <a:r>
              <a:rPr lang="en-US" sz="2000" dirty="0"/>
              <a:t> </a:t>
            </a:r>
            <a:r>
              <a:rPr lang="en-US" sz="2000" dirty="0" err="1"/>
              <a:t>raka</a:t>
            </a:r>
            <a:r>
              <a:rPr lang="en-US" sz="2000" dirty="0"/>
              <a:t>?</a:t>
            </a:r>
          </a:p>
          <a:p>
            <a:r>
              <a:rPr lang="en-US" sz="2000" dirty="0" err="1"/>
              <a:t>Koje</a:t>
            </a:r>
            <a:r>
              <a:rPr lang="en-US" sz="2000" dirty="0"/>
              <a:t> </a:t>
            </a:r>
            <a:r>
              <a:rPr lang="en-US" sz="2000" dirty="0" err="1"/>
              <a:t>vrste</a:t>
            </a:r>
            <a:r>
              <a:rPr lang="en-US" sz="2000" dirty="0"/>
              <a:t> </a:t>
            </a:r>
            <a:r>
              <a:rPr lang="en-US" sz="2000" dirty="0" err="1"/>
              <a:t>raka</a:t>
            </a:r>
            <a:r>
              <a:rPr lang="en-US" sz="2000" dirty="0"/>
              <a:t> </a:t>
            </a:r>
            <a:r>
              <a:rPr lang="en-US" sz="2000" dirty="0" err="1"/>
              <a:t>su</a:t>
            </a:r>
            <a:r>
              <a:rPr lang="en-US" sz="2000" dirty="0"/>
              <a:t> </a:t>
            </a:r>
            <a:r>
              <a:rPr lang="en-US" sz="2000" dirty="0" err="1"/>
              <a:t>potencijalno</a:t>
            </a:r>
            <a:r>
              <a:rPr lang="en-US" sz="2000" dirty="0"/>
              <a:t> </a:t>
            </a:r>
            <a:r>
              <a:rPr lang="en-US" sz="2000" dirty="0" err="1"/>
              <a:t>povezane</a:t>
            </a:r>
            <a:r>
              <a:rPr lang="en-US" sz="2000" dirty="0"/>
              <a:t> </a:t>
            </a:r>
            <a:r>
              <a:rPr lang="en-US" sz="2000" dirty="0" err="1"/>
              <a:t>sa</a:t>
            </a:r>
            <a:r>
              <a:rPr lang="en-US" sz="2000" dirty="0"/>
              <a:t> </a:t>
            </a:r>
            <a:r>
              <a:rPr lang="en-US" sz="2000" dirty="0" err="1"/>
              <a:t>klimatskim</a:t>
            </a:r>
            <a:r>
              <a:rPr lang="en-US" sz="2000" dirty="0"/>
              <a:t> </a:t>
            </a:r>
            <a:r>
              <a:rPr lang="en-US" sz="2000" dirty="0" err="1"/>
              <a:t>promenama</a:t>
            </a:r>
            <a:r>
              <a:rPr lang="en-US" sz="2000" dirty="0"/>
              <a:t>?</a:t>
            </a:r>
          </a:p>
          <a:p>
            <a:r>
              <a:rPr lang="en-US" sz="2000" dirty="0" err="1"/>
              <a:t>Kako</a:t>
            </a:r>
            <a:r>
              <a:rPr lang="en-US" sz="2000" dirty="0"/>
              <a:t> </a:t>
            </a:r>
            <a:r>
              <a:rPr lang="en-US" sz="2000" dirty="0" err="1"/>
              <a:t>klimatske</a:t>
            </a:r>
            <a:r>
              <a:rPr lang="en-US" sz="2000" dirty="0"/>
              <a:t> </a:t>
            </a:r>
            <a:r>
              <a:rPr lang="en-US" sz="2000" dirty="0" err="1"/>
              <a:t>promene</a:t>
            </a:r>
            <a:r>
              <a:rPr lang="en-US" sz="2000" dirty="0"/>
              <a:t> </a:t>
            </a:r>
            <a:r>
              <a:rPr lang="en-US" sz="2000" dirty="0" err="1"/>
              <a:t>mogu</a:t>
            </a:r>
            <a:r>
              <a:rPr lang="en-US" sz="2000" dirty="0"/>
              <a:t> </a:t>
            </a:r>
            <a:r>
              <a:rPr lang="en-US" sz="2000" dirty="0" err="1"/>
              <a:t>dovesti</a:t>
            </a:r>
            <a:r>
              <a:rPr lang="en-US" sz="2000" dirty="0"/>
              <a:t> do </a:t>
            </a:r>
            <a:r>
              <a:rPr lang="en-US" sz="2000" dirty="0" err="1"/>
              <a:t>povećane</a:t>
            </a:r>
            <a:r>
              <a:rPr lang="en-US" sz="2000" dirty="0"/>
              <a:t> </a:t>
            </a:r>
            <a:r>
              <a:rPr lang="en-US" sz="2000" dirty="0" err="1"/>
              <a:t>izloženosti</a:t>
            </a:r>
            <a:r>
              <a:rPr lang="en-US" sz="2000" dirty="0"/>
              <a:t> UV </a:t>
            </a:r>
            <a:r>
              <a:rPr lang="en-US" sz="2000" dirty="0" err="1"/>
              <a:t>zračenju</a:t>
            </a:r>
            <a:r>
              <a:rPr lang="en-US" sz="2000" dirty="0"/>
              <a:t> </a:t>
            </a:r>
            <a:r>
              <a:rPr lang="en-US" sz="2000" dirty="0" err="1"/>
              <a:t>i</a:t>
            </a:r>
            <a:r>
              <a:rPr lang="en-US" sz="2000" dirty="0"/>
              <a:t> </a:t>
            </a:r>
            <a:r>
              <a:rPr lang="en-US" sz="2000" dirty="0" err="1"/>
              <a:t>konačno</a:t>
            </a:r>
            <a:r>
              <a:rPr lang="en-US" sz="2000" dirty="0"/>
              <a:t> </a:t>
            </a:r>
            <a:r>
              <a:rPr lang="en-US" sz="2000" dirty="0" err="1"/>
              <a:t>povećane</a:t>
            </a:r>
            <a:r>
              <a:rPr lang="en-US" sz="2000" dirty="0"/>
              <a:t> incidence </a:t>
            </a:r>
            <a:r>
              <a:rPr lang="en-US" sz="2000" dirty="0" err="1"/>
              <a:t>raka</a:t>
            </a:r>
            <a:r>
              <a:rPr lang="en-US" sz="2000" dirty="0"/>
              <a:t> </a:t>
            </a:r>
            <a:r>
              <a:rPr lang="en-US" sz="2000" dirty="0" err="1"/>
              <a:t>kože</a:t>
            </a:r>
            <a:r>
              <a:rPr lang="en-US" sz="2000" dirty="0"/>
              <a:t>?</a:t>
            </a:r>
          </a:p>
          <a:p>
            <a:r>
              <a:rPr lang="en-US" sz="2000" dirty="0" err="1"/>
              <a:t>Kako</a:t>
            </a:r>
            <a:r>
              <a:rPr lang="en-US" sz="2000" dirty="0"/>
              <a:t> </a:t>
            </a:r>
            <a:r>
              <a:rPr lang="en-US" sz="2000" dirty="0" err="1"/>
              <a:t>klimatske</a:t>
            </a:r>
            <a:r>
              <a:rPr lang="en-US" sz="2000" dirty="0"/>
              <a:t> </a:t>
            </a:r>
            <a:r>
              <a:rPr lang="en-US" sz="2000" dirty="0" err="1"/>
              <a:t>promene</a:t>
            </a:r>
            <a:r>
              <a:rPr lang="en-US" sz="2000" dirty="0"/>
              <a:t> </a:t>
            </a:r>
            <a:r>
              <a:rPr lang="en-US" sz="2000" dirty="0" err="1"/>
              <a:t>mogu</a:t>
            </a:r>
            <a:r>
              <a:rPr lang="en-US" sz="2000" dirty="0"/>
              <a:t> </a:t>
            </a:r>
            <a:r>
              <a:rPr lang="en-US" sz="2000" dirty="0" err="1"/>
              <a:t>doprineti</a:t>
            </a:r>
            <a:r>
              <a:rPr lang="en-US" sz="2000" dirty="0"/>
              <a:t> </a:t>
            </a:r>
            <a:r>
              <a:rPr lang="en-US" sz="2000" dirty="0" err="1"/>
              <a:t>kontaminaciji</a:t>
            </a:r>
            <a:r>
              <a:rPr lang="en-US" sz="2000" dirty="0"/>
              <a:t> </a:t>
            </a:r>
            <a:r>
              <a:rPr lang="en-US" sz="2000" dirty="0" err="1"/>
              <a:t>prehrambenih</a:t>
            </a:r>
            <a:r>
              <a:rPr lang="en-US" sz="2000" dirty="0"/>
              <a:t> </a:t>
            </a:r>
            <a:r>
              <a:rPr lang="en-US" sz="2000" dirty="0" err="1"/>
              <a:t>proizvoda</a:t>
            </a:r>
            <a:r>
              <a:rPr lang="en-US" sz="2000" dirty="0"/>
              <a:t> </a:t>
            </a:r>
            <a:r>
              <a:rPr lang="en-US" sz="2000" dirty="0" err="1"/>
              <a:t>mikotoksinima</a:t>
            </a:r>
            <a:r>
              <a:rPr lang="en-US" sz="2000" dirty="0"/>
              <a:t>? </a:t>
            </a:r>
          </a:p>
          <a:p>
            <a:r>
              <a:rPr lang="en-US" sz="2000" dirty="0" err="1"/>
              <a:t>Koje</a:t>
            </a:r>
            <a:r>
              <a:rPr lang="en-US" sz="2000" dirty="0"/>
              <a:t> </a:t>
            </a:r>
            <a:r>
              <a:rPr lang="en-US" sz="2000" dirty="0" err="1"/>
              <a:t>su</a:t>
            </a:r>
            <a:r>
              <a:rPr lang="en-US" sz="2000" dirty="0"/>
              <a:t> </a:t>
            </a:r>
            <a:r>
              <a:rPr lang="en-US" sz="2000" dirty="0" err="1"/>
              <a:t>patologije</a:t>
            </a:r>
            <a:r>
              <a:rPr lang="en-US" sz="2000" dirty="0"/>
              <a:t> </a:t>
            </a:r>
            <a:r>
              <a:rPr lang="en-US" sz="2000" dirty="0" err="1"/>
              <a:t>uzročno</a:t>
            </a:r>
            <a:r>
              <a:rPr lang="en-US" sz="2000" dirty="0"/>
              <a:t> </a:t>
            </a:r>
            <a:r>
              <a:rPr lang="en-US" sz="2000" dirty="0" err="1"/>
              <a:t>povezane</a:t>
            </a:r>
            <a:r>
              <a:rPr lang="en-US" sz="2000" dirty="0"/>
              <a:t> </a:t>
            </a:r>
            <a:r>
              <a:rPr lang="en-US" sz="2000" dirty="0" err="1"/>
              <a:t>sa</a:t>
            </a:r>
            <a:r>
              <a:rPr lang="en-US" sz="2000" dirty="0"/>
              <a:t> </a:t>
            </a:r>
            <a:r>
              <a:rPr lang="en-US" sz="2000" dirty="0" err="1"/>
              <a:t>izloženošću</a:t>
            </a:r>
            <a:r>
              <a:rPr lang="en-US" sz="2000" dirty="0"/>
              <a:t> </a:t>
            </a:r>
            <a:r>
              <a:rPr lang="en-US" sz="2000" dirty="0" err="1"/>
              <a:t>mikotoksinima</a:t>
            </a:r>
            <a:r>
              <a:rPr lang="en-US" sz="2000" dirty="0"/>
              <a:t>?</a:t>
            </a:r>
          </a:p>
          <a:p>
            <a:r>
              <a:rPr lang="en-US" sz="2000" dirty="0" err="1"/>
              <a:t>Koje</a:t>
            </a:r>
            <a:r>
              <a:rPr lang="en-US" sz="2000" dirty="0"/>
              <a:t> </a:t>
            </a:r>
            <a:r>
              <a:rPr lang="en-US" sz="2000" dirty="0" err="1"/>
              <a:t>su</a:t>
            </a:r>
            <a:r>
              <a:rPr lang="en-US" sz="2000" dirty="0"/>
              <a:t> </a:t>
            </a:r>
            <a:r>
              <a:rPr lang="en-US" sz="2000" dirty="0" err="1"/>
              <a:t>prehrambene</a:t>
            </a:r>
            <a:r>
              <a:rPr lang="en-US" sz="2000" dirty="0"/>
              <a:t> </a:t>
            </a:r>
            <a:r>
              <a:rPr lang="en-US" sz="2000" dirty="0" err="1"/>
              <a:t>kulture</a:t>
            </a:r>
            <a:r>
              <a:rPr lang="en-US" sz="2000" dirty="0"/>
              <a:t> </a:t>
            </a:r>
            <a:r>
              <a:rPr lang="en-US" sz="2000" dirty="0" err="1"/>
              <a:t>koje</a:t>
            </a:r>
            <a:r>
              <a:rPr lang="en-US" sz="2000" dirty="0"/>
              <a:t> </a:t>
            </a:r>
            <a:r>
              <a:rPr lang="en-US" sz="2000" dirty="0" err="1"/>
              <a:t>su</a:t>
            </a:r>
            <a:r>
              <a:rPr lang="en-US" sz="2000" dirty="0"/>
              <a:t> </a:t>
            </a:r>
            <a:r>
              <a:rPr lang="en-US" sz="2000" dirty="0" err="1"/>
              <a:t>najčešće</a:t>
            </a:r>
            <a:r>
              <a:rPr lang="en-US" sz="2000" dirty="0"/>
              <a:t> </a:t>
            </a:r>
            <a:r>
              <a:rPr lang="en-US" sz="2000" dirty="0" err="1"/>
              <a:t>pogođene</a:t>
            </a:r>
            <a:r>
              <a:rPr lang="en-US" sz="2000" dirty="0"/>
              <a:t> </a:t>
            </a:r>
            <a:r>
              <a:rPr lang="en-US" sz="2000" dirty="0" err="1"/>
              <a:t>kontaminacijom</a:t>
            </a:r>
            <a:r>
              <a:rPr lang="en-US" sz="2000" dirty="0"/>
              <a:t> </a:t>
            </a:r>
            <a:r>
              <a:rPr lang="en-US" sz="2000" dirty="0" err="1"/>
              <a:t>mikotoksinima</a:t>
            </a:r>
            <a:r>
              <a:rPr lang="en-US" sz="2000" dirty="0"/>
              <a:t>?</a:t>
            </a:r>
          </a:p>
          <a:p>
            <a:r>
              <a:rPr lang="en-US" sz="2000" dirty="0" err="1"/>
              <a:t>Koje</a:t>
            </a:r>
            <a:r>
              <a:rPr lang="en-US" sz="2000" dirty="0"/>
              <a:t> </a:t>
            </a:r>
            <a:r>
              <a:rPr lang="en-US" sz="2000" dirty="0" err="1"/>
              <a:t>su</a:t>
            </a:r>
            <a:r>
              <a:rPr lang="en-US" sz="2000" dirty="0"/>
              <a:t> </a:t>
            </a:r>
            <a:r>
              <a:rPr lang="en-US" sz="2000" dirty="0" err="1"/>
              <a:t>osnovne</a:t>
            </a:r>
            <a:r>
              <a:rPr lang="en-US" sz="2000" dirty="0"/>
              <a:t> </a:t>
            </a:r>
            <a:r>
              <a:rPr lang="en-US" sz="2000" dirty="0" err="1"/>
              <a:t>strategije</a:t>
            </a:r>
            <a:r>
              <a:rPr lang="en-US" sz="2000" dirty="0"/>
              <a:t> za </a:t>
            </a:r>
            <a:r>
              <a:rPr lang="en-US" sz="2000" dirty="0" err="1"/>
              <a:t>kontrolu</a:t>
            </a:r>
            <a:r>
              <a:rPr lang="en-US" sz="2000" dirty="0"/>
              <a:t> </a:t>
            </a:r>
            <a:r>
              <a:rPr lang="en-US" sz="2000" dirty="0" err="1"/>
              <a:t>i</a:t>
            </a:r>
            <a:r>
              <a:rPr lang="en-US" sz="2000" dirty="0"/>
              <a:t> </a:t>
            </a:r>
            <a:r>
              <a:rPr lang="en-US" sz="2000" dirty="0" err="1"/>
              <a:t>ublažavanje</a:t>
            </a:r>
            <a:r>
              <a:rPr lang="en-US" sz="2000" dirty="0"/>
              <a:t> </a:t>
            </a:r>
            <a:r>
              <a:rPr lang="en-US" sz="2000" dirty="0" err="1"/>
              <a:t>rizika</a:t>
            </a:r>
            <a:r>
              <a:rPr lang="en-US" sz="2000" dirty="0"/>
              <a:t> od </a:t>
            </a:r>
            <a:r>
              <a:rPr lang="en-US" sz="2000" dirty="0" err="1"/>
              <a:t>izloženosti</a:t>
            </a:r>
            <a:r>
              <a:rPr lang="en-US" sz="2000" dirty="0"/>
              <a:t> </a:t>
            </a:r>
            <a:r>
              <a:rPr lang="en-US" sz="2000" dirty="0" err="1"/>
              <a:t>mikotoksinima</a:t>
            </a:r>
            <a:r>
              <a:rPr lang="en-US" sz="2000" dirty="0"/>
              <a:t>?</a:t>
            </a:r>
          </a:p>
        </p:txBody>
      </p:sp>
    </p:spTree>
    <p:extLst>
      <p:ext uri="{BB962C8B-B14F-4D97-AF65-F5344CB8AC3E}">
        <p14:creationId xmlns:p14="http://schemas.microsoft.com/office/powerpoint/2010/main" val="7733436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9EA3D-0764-47B6-BA02-AE46A8F469C1}"/>
              </a:ext>
            </a:extLst>
          </p:cNvPr>
          <p:cNvSpPr>
            <a:spLocks noGrp="1"/>
          </p:cNvSpPr>
          <p:nvPr>
            <p:ph type="title"/>
          </p:nvPr>
        </p:nvSpPr>
        <p:spPr>
          <a:xfrm>
            <a:off x="287384" y="394747"/>
            <a:ext cx="11400120" cy="549635"/>
          </a:xfrm>
        </p:spPr>
        <p:txBody>
          <a:bodyPr rtlCol="0">
            <a:normAutofit/>
          </a:bodyPr>
          <a:lstStyle/>
          <a:p>
            <a:r>
              <a:rPr lang="hu-HU" dirty="0" err="1"/>
              <a:t>Preporučeno</a:t>
            </a:r>
            <a:r>
              <a:rPr lang="hu-HU" dirty="0"/>
              <a:t> </a:t>
            </a:r>
            <a:r>
              <a:rPr lang="hu-HU" dirty="0" err="1"/>
              <a:t>čitanje</a:t>
            </a:r>
            <a:endParaRPr lang="sr" dirty="0"/>
          </a:p>
        </p:txBody>
      </p:sp>
      <p:sp>
        <p:nvSpPr>
          <p:cNvPr id="6" name="Content Placeholder 2">
            <a:extLst>
              <a:ext uri="{FF2B5EF4-FFF2-40B4-BE49-F238E27FC236}">
                <a16:creationId xmlns:a16="http://schemas.microsoft.com/office/drawing/2014/main" id="{5EE6D0F8-8DF6-4752-AA7A-564B1E2271E8}"/>
              </a:ext>
            </a:extLst>
          </p:cNvPr>
          <p:cNvSpPr>
            <a:spLocks noGrp="1"/>
          </p:cNvSpPr>
          <p:nvPr>
            <p:ph idx="1"/>
          </p:nvPr>
        </p:nvSpPr>
        <p:spPr>
          <a:xfrm>
            <a:off x="496389" y="1332410"/>
            <a:ext cx="11521440" cy="5055327"/>
          </a:xfrm>
        </p:spPr>
        <p:txBody>
          <a:bodyPr rtlCol="0">
            <a:noAutofit/>
          </a:bodyPr>
          <a:lstStyle/>
          <a:p>
            <a:pPr marL="0" indent="0">
              <a:buNone/>
            </a:pPr>
            <a:r>
              <a:rPr lang="en-US" sz="2000" dirty="0"/>
              <a:t>Hiatt RA, </a:t>
            </a:r>
            <a:r>
              <a:rPr lang="en-US" sz="2000" dirty="0" err="1"/>
              <a:t>Beyeler</a:t>
            </a:r>
            <a:r>
              <a:rPr lang="en-US" sz="2000" dirty="0"/>
              <a:t> N. Cancer and climate change. Lancet </a:t>
            </a:r>
            <a:r>
              <a:rPr lang="en-US" sz="2000" dirty="0" err="1"/>
              <a:t>Oncol</a:t>
            </a:r>
            <a:r>
              <a:rPr lang="en-US" sz="2000" dirty="0"/>
              <a:t>. 2020 Nov;21(11):e519-e527. </a:t>
            </a:r>
            <a:r>
              <a:rPr lang="en-US" sz="2000" dirty="0" err="1"/>
              <a:t>doi</a:t>
            </a:r>
            <a:r>
              <a:rPr lang="en-US" sz="2000" dirty="0"/>
              <a:t>: 10.1016/S1470-2045(20)30448-4</a:t>
            </a:r>
          </a:p>
          <a:p>
            <a:pPr marL="0" indent="0">
              <a:buNone/>
            </a:pPr>
            <a:r>
              <a:rPr lang="en-US" sz="2000" dirty="0" err="1"/>
              <a:t>Vineis</a:t>
            </a:r>
            <a:r>
              <a:rPr lang="en-US" sz="2000" dirty="0"/>
              <a:t> P, </a:t>
            </a:r>
            <a:r>
              <a:rPr lang="en-US" sz="2000" dirty="0" err="1"/>
              <a:t>Huybrechts</a:t>
            </a:r>
            <a:r>
              <a:rPr lang="en-US" sz="2000" dirty="0"/>
              <a:t> I, Millett C, </a:t>
            </a:r>
            <a:r>
              <a:rPr lang="en-US" sz="2000" dirty="0" err="1"/>
              <a:t>Weiderpass</a:t>
            </a:r>
            <a:r>
              <a:rPr lang="en-US" sz="2000" dirty="0"/>
              <a:t> E. Climate change and cancer: converging policies. </a:t>
            </a:r>
            <a:r>
              <a:rPr lang="en-US" sz="2000" dirty="0" err="1"/>
              <a:t>Mol</a:t>
            </a:r>
            <a:r>
              <a:rPr lang="en-US" sz="2000" dirty="0"/>
              <a:t> </a:t>
            </a:r>
            <a:r>
              <a:rPr lang="en-US" sz="2000" dirty="0" err="1"/>
              <a:t>Oncol</a:t>
            </a:r>
            <a:r>
              <a:rPr lang="en-US" sz="2000" dirty="0"/>
              <a:t>. 2021 Mar;15(3):764-769. </a:t>
            </a:r>
            <a:r>
              <a:rPr lang="en-US" sz="2000" dirty="0" err="1"/>
              <a:t>doi</a:t>
            </a:r>
            <a:r>
              <a:rPr lang="en-US" sz="2000" dirty="0"/>
              <a:t>: 10.1002/1878-0261.12781</a:t>
            </a:r>
          </a:p>
          <a:p>
            <a:pPr marL="0" indent="0">
              <a:buNone/>
            </a:pPr>
            <a:r>
              <a:rPr lang="en-US" sz="2000" dirty="0"/>
              <a:t>Parker ER. The influence of climate change on skin cancer incidence - A review of the evidence. </a:t>
            </a:r>
            <a:r>
              <a:rPr lang="en-US" sz="2000" dirty="0" err="1"/>
              <a:t>Int</a:t>
            </a:r>
            <a:r>
              <a:rPr lang="en-US" sz="2000" dirty="0"/>
              <a:t> J </a:t>
            </a:r>
            <a:r>
              <a:rPr lang="en-US" sz="2000" dirty="0" err="1"/>
              <a:t>Womens</a:t>
            </a:r>
            <a:r>
              <a:rPr lang="en-US" sz="2000" dirty="0"/>
              <a:t> </a:t>
            </a:r>
            <a:r>
              <a:rPr lang="en-US" sz="2000" dirty="0" err="1"/>
              <a:t>Dermatol</a:t>
            </a:r>
            <a:r>
              <a:rPr lang="en-US" sz="2000" dirty="0"/>
              <a:t>. 2020 Jul 17;7(1):17-27. </a:t>
            </a:r>
            <a:r>
              <a:rPr lang="en-US" sz="2000" dirty="0" err="1"/>
              <a:t>doi</a:t>
            </a:r>
            <a:r>
              <a:rPr lang="en-US" sz="2000" dirty="0"/>
              <a:t>: 10.1016/j.ijwd.2020.07.003. </a:t>
            </a:r>
          </a:p>
          <a:p>
            <a:pPr marL="0" indent="0">
              <a:buNone/>
            </a:pPr>
            <a:r>
              <a:rPr lang="en-US" sz="2000" dirty="0" err="1"/>
              <a:t>Perrone</a:t>
            </a:r>
            <a:r>
              <a:rPr lang="en-US" sz="2000" dirty="0"/>
              <a:t> G, Ferrara M, Medina A, Pascale M, </a:t>
            </a:r>
            <a:r>
              <a:rPr lang="en-US" sz="2000" dirty="0" err="1"/>
              <a:t>Magan</a:t>
            </a:r>
            <a:r>
              <a:rPr lang="en-US" sz="2000" dirty="0"/>
              <a:t> N. Toxigenic Fungi and Mycotoxins in a Climate Change Scenario: Ecology, Genomics, Distribution, Prediction and Prevention of the Risk. Microorganisms. 2020 Sep 29;8(10):1496. </a:t>
            </a:r>
            <a:r>
              <a:rPr lang="en-US" sz="2000" dirty="0" err="1"/>
              <a:t>doi</a:t>
            </a:r>
            <a:r>
              <a:rPr lang="en-US" sz="2000" dirty="0"/>
              <a:t>: 10.3390/microorganisms8101496. </a:t>
            </a:r>
          </a:p>
          <a:p>
            <a:pPr marL="0" indent="0">
              <a:buNone/>
            </a:pPr>
            <a:r>
              <a:rPr lang="en-US" sz="2000" dirty="0"/>
              <a:t>Kumar P, </a:t>
            </a:r>
            <a:r>
              <a:rPr lang="en-US" sz="2000" dirty="0" err="1"/>
              <a:t>Mahato</a:t>
            </a:r>
            <a:r>
              <a:rPr lang="en-US" sz="2000" dirty="0"/>
              <a:t> DK, </a:t>
            </a:r>
            <a:r>
              <a:rPr lang="en-US" sz="2000" dirty="0" err="1"/>
              <a:t>Kamle</a:t>
            </a:r>
            <a:r>
              <a:rPr lang="en-US" sz="2000" dirty="0"/>
              <a:t> M, </a:t>
            </a:r>
            <a:r>
              <a:rPr lang="en-US" sz="2000" dirty="0" err="1"/>
              <a:t>Mohanta</a:t>
            </a:r>
            <a:r>
              <a:rPr lang="en-US" sz="2000" dirty="0"/>
              <a:t> TK, Kang SG. Aflatoxins: A Global Concern for Food Safety, Human Health and Their Management. Front </a:t>
            </a:r>
            <a:r>
              <a:rPr lang="en-US" sz="2000" dirty="0" err="1"/>
              <a:t>Microbiol</a:t>
            </a:r>
            <a:r>
              <a:rPr lang="en-US" sz="2000" dirty="0"/>
              <a:t>. 2017 Jan 17;7:2170. </a:t>
            </a:r>
            <a:r>
              <a:rPr lang="en-US" sz="2000" dirty="0" err="1"/>
              <a:t>doi</a:t>
            </a:r>
            <a:r>
              <a:rPr lang="en-US" sz="2000" dirty="0"/>
              <a:t>: 10.3389/fmicb.2016.02170. </a:t>
            </a:r>
          </a:p>
        </p:txBody>
      </p:sp>
    </p:spTree>
    <p:extLst>
      <p:ext uri="{BB962C8B-B14F-4D97-AF65-F5344CB8AC3E}">
        <p14:creationId xmlns:p14="http://schemas.microsoft.com/office/powerpoint/2010/main" val="22704073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208227" y="498949"/>
            <a:ext cx="11896825" cy="5476696"/>
          </a:xfrm>
        </p:spPr>
        <p:txBody>
          <a:bodyPr rtlCol="0"/>
          <a:lstStyle/>
          <a:p>
            <a:pPr marL="0" indent="0" algn="ctr">
              <a:buNone/>
            </a:pPr>
            <a:r>
              <a:rPr lang="en-US" sz="3600" b="1" dirty="0" err="1"/>
              <a:t>Hvala</a:t>
            </a:r>
            <a:r>
              <a:rPr lang="en-US" sz="3600" b="1" dirty="0"/>
              <a:t> </a:t>
            </a:r>
            <a:r>
              <a:rPr lang="en-US" sz="3600" b="1" dirty="0" err="1"/>
              <a:t>na</a:t>
            </a:r>
            <a:r>
              <a:rPr lang="en-US" sz="3600" b="1" dirty="0"/>
              <a:t> </a:t>
            </a:r>
            <a:r>
              <a:rPr lang="en-US" sz="3600" b="1" dirty="0" err="1"/>
              <a:t>pažnji</a:t>
            </a:r>
            <a:r>
              <a:rPr lang="en-US" sz="3600" b="1" dirty="0"/>
              <a:t>!</a:t>
            </a:r>
          </a:p>
          <a:p>
            <a:pPr marL="0" indent="0" algn="ctr">
              <a:buNone/>
            </a:pPr>
            <a:r>
              <a:rPr lang="en-US" sz="2000" dirty="0" err="1" smtClean="0"/>
              <a:t>Ovu</a:t>
            </a:r>
            <a:r>
              <a:rPr lang="en-US" sz="2000" dirty="0" smtClean="0"/>
              <a:t> </a:t>
            </a:r>
            <a:r>
              <a:rPr lang="en-US" sz="2000" dirty="0" err="1"/>
              <a:t>prezentaciju</a:t>
            </a:r>
            <a:r>
              <a:rPr lang="en-US" sz="2000" dirty="0"/>
              <a:t> je </a:t>
            </a:r>
            <a:r>
              <a:rPr lang="en-US" sz="2000" dirty="0" err="1"/>
              <a:t>razvio</a:t>
            </a:r>
            <a:r>
              <a:rPr lang="en-US" sz="2000" dirty="0"/>
              <a:t> </a:t>
            </a:r>
            <a:r>
              <a:rPr lang="en-US" sz="2000" dirty="0" err="1"/>
              <a:t>projekat</a:t>
            </a:r>
            <a:r>
              <a:rPr lang="en-US" sz="2000" dirty="0"/>
              <a:t> CLIMATEMED, </a:t>
            </a:r>
            <a:r>
              <a:rPr lang="en-US" sz="2000" dirty="0" err="1"/>
              <a:t>podržan</a:t>
            </a:r>
            <a:r>
              <a:rPr lang="en-US" sz="2000" dirty="0"/>
              <a:t> od </a:t>
            </a:r>
            <a:r>
              <a:rPr lang="en-US" sz="2000" dirty="0" err="1"/>
              <a:t>strane</a:t>
            </a:r>
            <a:r>
              <a:rPr lang="en-US" sz="2000" dirty="0"/>
              <a:t> Erasmus+ </a:t>
            </a:r>
            <a:r>
              <a:rPr lang="en-US" sz="2000" dirty="0" err="1"/>
              <a:t>programa</a:t>
            </a:r>
            <a:r>
              <a:rPr lang="en-US" sz="2000" dirty="0"/>
              <a:t> EU. </a:t>
            </a:r>
          </a:p>
          <a:p>
            <a:pPr marL="0" indent="0" rtl="0">
              <a:buNone/>
            </a:pPr>
            <a:endParaRPr lang="sr" sz="2000" dirty="0"/>
          </a:p>
          <a:p>
            <a:pPr marL="0" indent="0" rtl="0">
              <a:buNone/>
            </a:pPr>
            <a:endParaRPr lang="en-US" dirty="0"/>
          </a:p>
          <a:p>
            <a:pPr marL="0" indent="0" rtl="0">
              <a:buNone/>
            </a:pPr>
            <a:endParaRPr lang="en-US" dirty="0"/>
          </a:p>
        </p:txBody>
      </p:sp>
      <p:pic>
        <p:nvPicPr>
          <p:cNvPr id="4" name="Kép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528" y="3300464"/>
            <a:ext cx="1611609" cy="581434"/>
          </a:xfrm>
          <a:prstGeom prst="rect">
            <a:avLst/>
          </a:prstGeom>
        </p:spPr>
      </p:pic>
      <p:pic>
        <p:nvPicPr>
          <p:cNvPr id="5" name="Kép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3528" y="2667729"/>
            <a:ext cx="1595887" cy="516669"/>
          </a:xfrm>
          <a:prstGeom prst="rect">
            <a:avLst/>
          </a:prstGeom>
        </p:spPr>
      </p:pic>
      <p:pic>
        <p:nvPicPr>
          <p:cNvPr id="6" name="Kép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528" y="3997965"/>
            <a:ext cx="1611609" cy="537848"/>
          </a:xfrm>
          <a:prstGeom prst="rect">
            <a:avLst/>
          </a:prstGeom>
        </p:spPr>
      </p:pic>
      <p:pic>
        <p:nvPicPr>
          <p:cNvPr id="7" name="Kép 6"/>
          <p:cNvPicPr>
            <a:picLocks noChangeAspect="1"/>
          </p:cNvPicPr>
          <p:nvPr/>
        </p:nvPicPr>
        <p:blipFill rotWithShape="1">
          <a:blip r:embed="rId5" cstate="print">
            <a:extLst>
              <a:ext uri="{28A0092B-C50C-407E-A947-70E740481C1C}">
                <a14:useLocalDpi xmlns:a14="http://schemas.microsoft.com/office/drawing/2010/main" val="0"/>
              </a:ext>
            </a:extLst>
          </a:blip>
          <a:srcRect t="13674" b="11784"/>
          <a:stretch/>
        </p:blipFill>
        <p:spPr>
          <a:xfrm>
            <a:off x="263527" y="4651880"/>
            <a:ext cx="1595887" cy="552090"/>
          </a:xfrm>
          <a:prstGeom prst="rect">
            <a:avLst/>
          </a:prstGeom>
        </p:spPr>
      </p:pic>
      <p:sp>
        <p:nvSpPr>
          <p:cNvPr id="9" name="Téglalap 8"/>
          <p:cNvSpPr/>
          <p:nvPr/>
        </p:nvSpPr>
        <p:spPr>
          <a:xfrm>
            <a:off x="266732" y="5320037"/>
            <a:ext cx="1590887" cy="655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hu-HU" dirty="0">
              <a:solidFill>
                <a:schemeClr val="tx1">
                  <a:lumMod val="65000"/>
                  <a:lumOff val="35000"/>
                </a:schemeClr>
              </a:solidFill>
            </a:endParaRPr>
          </a:p>
        </p:txBody>
      </p:sp>
      <p:sp>
        <p:nvSpPr>
          <p:cNvPr id="10" name="Szövegdoboz 9"/>
          <p:cNvSpPr txBox="1"/>
          <p:nvPr/>
        </p:nvSpPr>
        <p:spPr>
          <a:xfrm>
            <a:off x="878978" y="5380125"/>
            <a:ext cx="1019792" cy="646331"/>
          </a:xfrm>
          <a:prstGeom prst="rect">
            <a:avLst/>
          </a:prstGeom>
          <a:noFill/>
        </p:spPr>
        <p:txBody>
          <a:bodyPr wrap="square" rtlCol="0">
            <a:spAutoFit/>
          </a:bodyPr>
          <a:lstStyle/>
          <a:p>
            <a:pPr rtl="0">
              <a:lnSpc>
                <a:spcPct val="120000"/>
              </a:lnSpc>
            </a:pPr>
            <a:r>
              <a:rPr lang="sr" sz="600" dirty="0">
                <a:solidFill>
                  <a:schemeClr val="tx1">
                    <a:lumMod val="65000"/>
                    <a:lumOff val="35000"/>
                  </a:schemeClr>
                </a:solidFill>
                <a:latin typeface="Times New Roman" panose="02020603050405020304" pitchFamily="18" charset="0"/>
                <a:cs typeface="Times New Roman" panose="02020603050405020304" pitchFamily="18" charset="0"/>
              </a:rPr>
              <a:t>Университатеа де Медицина, Фармацие, Стинте и </a:t>
            </a:r>
            <a:r>
              <a:rPr lang="sr" sz="600" dirty="0" smtClean="0">
                <a:solidFill>
                  <a:schemeClr val="tx1">
                    <a:lumMod val="65000"/>
                    <a:lumOff val="35000"/>
                  </a:schemeClr>
                </a:solidFill>
                <a:latin typeface="Times New Roman" panose="02020603050405020304" pitchFamily="18" charset="0"/>
                <a:cs typeface="Times New Roman" panose="02020603050405020304" pitchFamily="18" charset="0"/>
              </a:rPr>
              <a:t>Техологие </a:t>
            </a:r>
            <a:r>
              <a:rPr lang="sr" sz="600" dirty="0">
                <a:solidFill>
                  <a:schemeClr val="tx1">
                    <a:lumMod val="65000"/>
                    <a:lumOff val="35000"/>
                  </a:schemeClr>
                </a:solidFill>
                <a:latin typeface="Times New Roman" panose="02020603050405020304" pitchFamily="18" charset="0"/>
                <a:cs typeface="Times New Roman" panose="02020603050405020304" pitchFamily="18" charset="0"/>
              </a:rPr>
              <a:t>Георге Емил Паладе дин Тиргу Мурес</a:t>
            </a:r>
            <a:endParaRPr lang="hu-HU" sz="600" dirty="0">
              <a:latin typeface="Times New Roman" panose="02020603050405020304" pitchFamily="18" charset="0"/>
              <a:cs typeface="Times New Roman" panose="02020603050405020304" pitchFamily="18" charset="0"/>
            </a:endParaRPr>
          </a:p>
        </p:txBody>
      </p:sp>
      <p:sp>
        <p:nvSpPr>
          <p:cNvPr id="11" name="Téglalap 10"/>
          <p:cNvSpPr/>
          <p:nvPr/>
        </p:nvSpPr>
        <p:spPr>
          <a:xfrm>
            <a:off x="1930437" y="2781361"/>
            <a:ext cx="9010465"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Medicinski </a:t>
            </a:r>
            <a:r>
              <a:rPr lang="en-US" dirty="0" err="1">
                <a:solidFill>
                  <a:schemeClr val="tx1"/>
                </a:solidFill>
              </a:rPr>
              <a:t>fakultet</a:t>
            </a:r>
            <a:r>
              <a:rPr lang="en-US" dirty="0">
                <a:solidFill>
                  <a:schemeClr val="tx1"/>
                </a:solidFill>
              </a:rPr>
              <a:t> </a:t>
            </a:r>
            <a:r>
              <a:rPr lang="en-US" dirty="0" err="1">
                <a:solidFill>
                  <a:schemeClr val="tx1"/>
                </a:solidFill>
              </a:rPr>
              <a:t>Univerziteta</a:t>
            </a:r>
            <a:r>
              <a:rPr lang="en-US" dirty="0">
                <a:solidFill>
                  <a:schemeClr val="tx1"/>
                </a:solidFill>
              </a:rPr>
              <a:t> u </a:t>
            </a:r>
            <a:r>
              <a:rPr lang="en-US" dirty="0" err="1" smtClean="0">
                <a:solidFill>
                  <a:schemeClr val="tx1"/>
                </a:solidFill>
              </a:rPr>
              <a:t>Pečuju</a:t>
            </a:r>
            <a:r>
              <a:rPr lang="hu-HU" dirty="0" smtClean="0">
                <a:solidFill>
                  <a:schemeClr val="tx1"/>
                </a:solidFill>
              </a:rPr>
              <a:t>,</a:t>
            </a:r>
            <a:br>
              <a:rPr lang="hu-HU" dirty="0" smtClean="0">
                <a:solidFill>
                  <a:schemeClr val="tx1"/>
                </a:solidFill>
              </a:rPr>
            </a:br>
            <a:r>
              <a:rPr lang="hu-HU" dirty="0" err="1" smtClean="0">
                <a:solidFill>
                  <a:schemeClr val="tx1"/>
                </a:solidFill>
              </a:rPr>
              <a:t>Institut</a:t>
            </a:r>
            <a:r>
              <a:rPr lang="hu-HU" dirty="0" smtClean="0">
                <a:solidFill>
                  <a:schemeClr val="tx1"/>
                </a:solidFill>
              </a:rPr>
              <a:t> </a:t>
            </a:r>
            <a:r>
              <a:rPr lang="hu-HU" dirty="0" err="1">
                <a:solidFill>
                  <a:schemeClr val="tx1"/>
                </a:solidFill>
              </a:rPr>
              <a:t>za</a:t>
            </a:r>
            <a:r>
              <a:rPr lang="hu-HU" dirty="0">
                <a:solidFill>
                  <a:schemeClr val="tx1"/>
                </a:solidFill>
              </a:rPr>
              <a:t> </a:t>
            </a:r>
            <a:r>
              <a:rPr lang="hu-HU" dirty="0" err="1">
                <a:solidFill>
                  <a:schemeClr val="tx1"/>
                </a:solidFill>
              </a:rPr>
              <a:t>medicinsko</a:t>
            </a:r>
            <a:r>
              <a:rPr lang="hu-HU" dirty="0">
                <a:solidFill>
                  <a:schemeClr val="tx1"/>
                </a:solidFill>
              </a:rPr>
              <a:t> </a:t>
            </a:r>
            <a:r>
              <a:rPr lang="hu-HU" dirty="0" err="1">
                <a:solidFill>
                  <a:schemeClr val="tx1"/>
                </a:solidFill>
              </a:rPr>
              <a:t>javno</a:t>
            </a:r>
            <a:r>
              <a:rPr lang="hu-HU" dirty="0">
                <a:solidFill>
                  <a:schemeClr val="tx1"/>
                </a:solidFill>
              </a:rPr>
              <a:t> </a:t>
            </a:r>
            <a:r>
              <a:rPr lang="hu-HU" dirty="0" err="1" smtClean="0">
                <a:solidFill>
                  <a:schemeClr val="tx1"/>
                </a:solidFill>
              </a:rPr>
              <a:t>zdravstvo</a:t>
            </a:r>
            <a:r>
              <a:rPr lang="hu-HU" dirty="0" smtClean="0">
                <a:solidFill>
                  <a:schemeClr val="tx1"/>
                </a:solidFill>
              </a:rPr>
              <a:t> </a:t>
            </a:r>
            <a:r>
              <a:rPr lang="en-US" dirty="0" smtClean="0">
                <a:solidFill>
                  <a:schemeClr val="tx1"/>
                </a:solidFill>
              </a:rPr>
              <a:t>– </a:t>
            </a:r>
            <a:r>
              <a:rPr lang="en-US" dirty="0" err="1">
                <a:solidFill>
                  <a:schemeClr val="tx1"/>
                </a:solidFill>
              </a:rPr>
              <a:t>Pečuj</a:t>
            </a:r>
            <a:r>
              <a:rPr lang="en-US" dirty="0">
                <a:solidFill>
                  <a:schemeClr val="tx1"/>
                </a:solidFill>
              </a:rPr>
              <a:t>, </a:t>
            </a:r>
            <a:r>
              <a:rPr lang="en-US" dirty="0" err="1">
                <a:solidFill>
                  <a:schemeClr val="tx1"/>
                </a:solidFill>
              </a:rPr>
              <a:t>Mađarska</a:t>
            </a:r>
            <a:r>
              <a:rPr lang="en-US" dirty="0">
                <a:solidFill>
                  <a:schemeClr val="tx1"/>
                </a:solidFill>
              </a:rPr>
              <a:t> </a:t>
            </a:r>
          </a:p>
        </p:txBody>
      </p:sp>
      <p:sp>
        <p:nvSpPr>
          <p:cNvPr id="12" name="Téglalap 11"/>
          <p:cNvSpPr/>
          <p:nvPr/>
        </p:nvSpPr>
        <p:spPr>
          <a:xfrm>
            <a:off x="1930437" y="3448249"/>
            <a:ext cx="6273283"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err="1">
                <a:solidFill>
                  <a:schemeClr val="tx1"/>
                </a:solidFill>
              </a:rPr>
              <a:t>Centar</a:t>
            </a:r>
            <a:r>
              <a:rPr lang="en-US" dirty="0">
                <a:solidFill>
                  <a:schemeClr val="tx1"/>
                </a:solidFill>
              </a:rPr>
              <a:t> </a:t>
            </a:r>
            <a:r>
              <a:rPr lang="en-US" dirty="0" err="1">
                <a:solidFill>
                  <a:schemeClr val="tx1"/>
                </a:solidFill>
              </a:rPr>
              <a:t>za</a:t>
            </a:r>
            <a:r>
              <a:rPr lang="en-US" dirty="0">
                <a:solidFill>
                  <a:schemeClr val="tx1"/>
                </a:solidFill>
              </a:rPr>
              <a:t> </a:t>
            </a:r>
            <a:r>
              <a:rPr lang="en-US" dirty="0" err="1">
                <a:solidFill>
                  <a:schemeClr val="tx1"/>
                </a:solidFill>
              </a:rPr>
              <a:t>zdravlje</a:t>
            </a:r>
            <a:r>
              <a:rPr lang="en-US" dirty="0">
                <a:solidFill>
                  <a:schemeClr val="tx1"/>
                </a:solidFill>
              </a:rPr>
              <a:t>, </a:t>
            </a:r>
            <a:r>
              <a:rPr lang="en-US" dirty="0" err="1">
                <a:solidFill>
                  <a:schemeClr val="tx1"/>
                </a:solidFill>
              </a:rPr>
              <a:t>vežbanje</a:t>
            </a:r>
            <a:r>
              <a:rPr lang="en-US" dirty="0">
                <a:solidFill>
                  <a:schemeClr val="tx1"/>
                </a:solidFill>
              </a:rPr>
              <a:t> </a:t>
            </a:r>
            <a:r>
              <a:rPr lang="en-US" dirty="0" err="1">
                <a:solidFill>
                  <a:schemeClr val="tx1"/>
                </a:solidFill>
              </a:rPr>
              <a:t>i</a:t>
            </a:r>
            <a:r>
              <a:rPr lang="en-US" dirty="0">
                <a:solidFill>
                  <a:schemeClr val="tx1"/>
                </a:solidFill>
              </a:rPr>
              <a:t> </a:t>
            </a:r>
            <a:r>
              <a:rPr lang="en-US" dirty="0" err="1">
                <a:solidFill>
                  <a:schemeClr val="tx1"/>
                </a:solidFill>
              </a:rPr>
              <a:t>sportske</a:t>
            </a:r>
            <a:r>
              <a:rPr lang="en-US" dirty="0">
                <a:solidFill>
                  <a:schemeClr val="tx1"/>
                </a:solidFill>
              </a:rPr>
              <a:t> </a:t>
            </a:r>
            <a:r>
              <a:rPr lang="en-US" dirty="0" err="1">
                <a:solidFill>
                  <a:schemeClr val="tx1"/>
                </a:solidFill>
              </a:rPr>
              <a:t>nauke</a:t>
            </a:r>
            <a:r>
              <a:rPr lang="en-US" dirty="0">
                <a:solidFill>
                  <a:schemeClr val="tx1"/>
                </a:solidFill>
              </a:rPr>
              <a:t> – Beograd, </a:t>
            </a:r>
            <a:r>
              <a:rPr lang="en-US" dirty="0" err="1">
                <a:solidFill>
                  <a:schemeClr val="tx1"/>
                </a:solidFill>
              </a:rPr>
              <a:t>Srbija</a:t>
            </a:r>
            <a:r>
              <a:rPr lang="en-US" dirty="0">
                <a:solidFill>
                  <a:schemeClr val="tx1"/>
                </a:solidFill>
              </a:rPr>
              <a:t> </a:t>
            </a:r>
            <a:endParaRPr lang="sr" dirty="0">
              <a:solidFill>
                <a:schemeClr val="tx1"/>
              </a:solidFill>
            </a:endParaRPr>
          </a:p>
        </p:txBody>
      </p:sp>
      <p:sp>
        <p:nvSpPr>
          <p:cNvPr id="13" name="Téglalap 12"/>
          <p:cNvSpPr/>
          <p:nvPr/>
        </p:nvSpPr>
        <p:spPr>
          <a:xfrm>
            <a:off x="1930438" y="4115137"/>
            <a:ext cx="8776548"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dirty="0">
                <a:solidFill>
                  <a:schemeClr val="tx1"/>
                </a:solidFill>
              </a:rPr>
              <a:t>Nacionalni centar za javno zdravlje i farmaceutsku regulativu</a:t>
            </a:r>
            <a:r>
              <a:rPr lang="en-US" dirty="0" smtClean="0">
                <a:solidFill>
                  <a:schemeClr val="tx1"/>
                </a:solidFill>
              </a:rPr>
              <a:t> </a:t>
            </a:r>
            <a:r>
              <a:rPr lang="en-US" dirty="0">
                <a:solidFill>
                  <a:schemeClr val="tx1"/>
                </a:solidFill>
              </a:rPr>
              <a:t>– </a:t>
            </a:r>
            <a:r>
              <a:rPr lang="en-US" dirty="0" err="1">
                <a:solidFill>
                  <a:schemeClr val="tx1"/>
                </a:solidFill>
              </a:rPr>
              <a:t>Budimpešta</a:t>
            </a:r>
            <a:r>
              <a:rPr lang="en-US" dirty="0">
                <a:solidFill>
                  <a:schemeClr val="tx1"/>
                </a:solidFill>
              </a:rPr>
              <a:t>, </a:t>
            </a:r>
            <a:r>
              <a:rPr lang="en-US" dirty="0" err="1">
                <a:solidFill>
                  <a:schemeClr val="tx1"/>
                </a:solidFill>
              </a:rPr>
              <a:t>Mađarska</a:t>
            </a:r>
            <a:r>
              <a:rPr lang="en-US" dirty="0">
                <a:solidFill>
                  <a:schemeClr val="tx1"/>
                </a:solidFill>
              </a:rPr>
              <a:t> </a:t>
            </a:r>
            <a:endParaRPr lang="sr" dirty="0">
              <a:solidFill>
                <a:schemeClr val="tx1"/>
              </a:solidFill>
            </a:endParaRPr>
          </a:p>
        </p:txBody>
      </p:sp>
      <p:sp>
        <p:nvSpPr>
          <p:cNvPr id="14" name="Téglalap 13"/>
          <p:cNvSpPr/>
          <p:nvPr/>
        </p:nvSpPr>
        <p:spPr>
          <a:xfrm>
            <a:off x="1898770" y="4756470"/>
            <a:ext cx="7472354"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Univerzitetski </a:t>
            </a:r>
            <a:r>
              <a:rPr lang="en-US" dirty="0" err="1">
                <a:solidFill>
                  <a:schemeClr val="tx1"/>
                </a:solidFill>
              </a:rPr>
              <a:t>koledž</a:t>
            </a:r>
            <a:r>
              <a:rPr lang="en-US" dirty="0">
                <a:solidFill>
                  <a:schemeClr val="tx1"/>
                </a:solidFill>
              </a:rPr>
              <a:t> </a:t>
            </a:r>
            <a:r>
              <a:rPr lang="en-US" dirty="0" err="1">
                <a:solidFill>
                  <a:schemeClr val="tx1"/>
                </a:solidFill>
              </a:rPr>
              <a:t>Kork</a:t>
            </a:r>
            <a:r>
              <a:rPr lang="en-US" dirty="0">
                <a:solidFill>
                  <a:schemeClr val="tx1"/>
                </a:solidFill>
              </a:rPr>
              <a:t> – Nacionalni </a:t>
            </a:r>
            <a:r>
              <a:rPr lang="en-US" dirty="0" err="1">
                <a:solidFill>
                  <a:schemeClr val="tx1"/>
                </a:solidFill>
              </a:rPr>
              <a:t>univerzitet</a:t>
            </a:r>
            <a:r>
              <a:rPr lang="en-US" dirty="0">
                <a:solidFill>
                  <a:schemeClr val="tx1"/>
                </a:solidFill>
              </a:rPr>
              <a:t> </a:t>
            </a:r>
            <a:r>
              <a:rPr lang="en-US" dirty="0" err="1">
                <a:solidFill>
                  <a:schemeClr val="tx1"/>
                </a:solidFill>
              </a:rPr>
              <a:t>Irske</a:t>
            </a:r>
            <a:r>
              <a:rPr lang="en-US" dirty="0">
                <a:solidFill>
                  <a:schemeClr val="tx1"/>
                </a:solidFill>
              </a:rPr>
              <a:t> – </a:t>
            </a:r>
            <a:r>
              <a:rPr lang="en-US" dirty="0" err="1">
                <a:solidFill>
                  <a:schemeClr val="tx1"/>
                </a:solidFill>
              </a:rPr>
              <a:t>Kork</a:t>
            </a:r>
            <a:r>
              <a:rPr lang="en-US" dirty="0">
                <a:solidFill>
                  <a:schemeClr val="tx1"/>
                </a:solidFill>
              </a:rPr>
              <a:t>, </a:t>
            </a:r>
            <a:r>
              <a:rPr lang="en-US" dirty="0" err="1">
                <a:solidFill>
                  <a:schemeClr val="tx1"/>
                </a:solidFill>
              </a:rPr>
              <a:t>Irska</a:t>
            </a:r>
            <a:r>
              <a:rPr lang="en-US" dirty="0">
                <a:solidFill>
                  <a:schemeClr val="tx1"/>
                </a:solidFill>
              </a:rPr>
              <a:t> </a:t>
            </a:r>
          </a:p>
        </p:txBody>
      </p:sp>
      <p:sp>
        <p:nvSpPr>
          <p:cNvPr id="15" name="Téglalap 14"/>
          <p:cNvSpPr/>
          <p:nvPr/>
        </p:nvSpPr>
        <p:spPr>
          <a:xfrm>
            <a:off x="1930437" y="5397804"/>
            <a:ext cx="6557955" cy="547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cs typeface="Times New Roman" panose="02020603050405020304" pitchFamily="18" charset="0"/>
              </a:rPr>
              <a:t>Univerzitet </a:t>
            </a:r>
            <a:r>
              <a:rPr lang="en-US" dirty="0" err="1">
                <a:solidFill>
                  <a:schemeClr val="tx1"/>
                </a:solidFill>
                <a:cs typeface="Times New Roman" panose="02020603050405020304" pitchFamily="18" charset="0"/>
              </a:rPr>
              <a:t>za</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medicinu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farmaciju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nauku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i</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tehnologiju</a:t>
            </a:r>
            <a:r>
              <a:rPr lang="en-US" dirty="0">
                <a:solidFill>
                  <a:schemeClr val="tx1"/>
                </a:solidFill>
                <a:cs typeface="Times New Roman" panose="02020603050405020304" pitchFamily="18" charset="0"/>
              </a:rPr>
              <a:t> Georg</a:t>
            </a:r>
          </a:p>
          <a:p>
            <a:r>
              <a:rPr lang="en-US" dirty="0">
                <a:solidFill>
                  <a:schemeClr val="tx1"/>
                </a:solidFill>
                <a:cs typeface="Times New Roman" panose="02020603050405020304" pitchFamily="18" charset="0"/>
              </a:rPr>
              <a:t>Emil Palade u </a:t>
            </a:r>
            <a:r>
              <a:rPr lang="en-US" dirty="0" err="1">
                <a:solidFill>
                  <a:schemeClr val="tx1"/>
                </a:solidFill>
                <a:cs typeface="Times New Roman" panose="02020603050405020304" pitchFamily="18" charset="0"/>
              </a:rPr>
              <a:t>Targu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Murešu</a:t>
            </a:r>
            <a:r>
              <a:rPr lang="en-US" dirty="0">
                <a:solidFill>
                  <a:schemeClr val="tx1"/>
                </a:solidFill>
                <a:cs typeface="Times New Roman" panose="02020603050405020304" pitchFamily="18" charset="0"/>
              </a:rPr>
              <a:t> – </a:t>
            </a:r>
            <a:r>
              <a:rPr lang="en-US" dirty="0" err="1">
                <a:solidFill>
                  <a:schemeClr val="tx1"/>
                </a:solidFill>
                <a:cs typeface="Times New Roman" panose="02020603050405020304" pitchFamily="18" charset="0"/>
              </a:rPr>
              <a:t>Targu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Mureš</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Rumunija</a:t>
            </a:r>
            <a:endParaRPr lang="en-US" dirty="0">
              <a:solidFill>
                <a:schemeClr val="tx1"/>
              </a:solidFill>
              <a:cs typeface="Times New Roman" panose="02020603050405020304" pitchFamily="18" charset="0"/>
            </a:endParaRPr>
          </a:p>
        </p:txBody>
      </p:sp>
      <p:pic>
        <p:nvPicPr>
          <p:cNvPr id="16" name="Kép 15"/>
          <p:cNvPicPr>
            <a:picLocks noChangeAspect="1"/>
          </p:cNvPicPr>
          <p:nvPr/>
        </p:nvPicPr>
        <p:blipFill>
          <a:blip r:embed="rId6"/>
          <a:stretch>
            <a:fillRect/>
          </a:stretch>
        </p:blipFill>
        <p:spPr>
          <a:xfrm>
            <a:off x="297191" y="5380125"/>
            <a:ext cx="1529969" cy="676474"/>
          </a:xfrm>
          <a:prstGeom prst="rect">
            <a:avLst/>
          </a:prstGeom>
        </p:spPr>
      </p:pic>
    </p:spTree>
    <p:extLst>
      <p:ext uri="{BB962C8B-B14F-4D97-AF65-F5344CB8AC3E}">
        <p14:creationId xmlns:p14="http://schemas.microsoft.com/office/powerpoint/2010/main" val="16969444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10"/>
            <a:ext cx="11896826" cy="828768"/>
          </a:xfrm>
        </p:spPr>
        <p:txBody>
          <a:bodyPr rtlCol="0">
            <a:normAutofit/>
          </a:bodyPr>
          <a:lstStyle/>
          <a:p>
            <a:r>
              <a:rPr lang="nb-NO" dirty="0"/>
              <a:t>Klimatske promene – rak: glavni mehanizmi</a:t>
            </a:r>
            <a:endParaRPr lang="hu-HU" dirty="0"/>
          </a:p>
        </p:txBody>
      </p:sp>
      <p:graphicFrame>
        <p:nvGraphicFramePr>
          <p:cNvPr id="4" name="Diagram 3">
            <a:extLst>
              <a:ext uri="{FF2B5EF4-FFF2-40B4-BE49-F238E27FC236}">
                <a16:creationId xmlns:a16="http://schemas.microsoft.com/office/drawing/2014/main" id="{FC9B1177-ACE7-4179-ACED-A8A08377D346}"/>
              </a:ext>
            </a:extLst>
          </p:cNvPr>
          <p:cNvGraphicFramePr/>
          <p:nvPr>
            <p:extLst>
              <p:ext uri="{D42A27DB-BD31-4B8C-83A1-F6EECF244321}">
                <p14:modId xmlns:p14="http://schemas.microsoft.com/office/powerpoint/2010/main" val="1058404582"/>
              </p:ext>
            </p:extLst>
          </p:nvPr>
        </p:nvGraphicFramePr>
        <p:xfrm>
          <a:off x="1399988" y="1385046"/>
          <a:ext cx="9008035" cy="44440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a:extLst>
              <a:ext uri="{FF2B5EF4-FFF2-40B4-BE49-F238E27FC236}">
                <a16:creationId xmlns:a16="http://schemas.microsoft.com/office/drawing/2014/main" id="{3BE09FB4-4C20-BA04-05D5-F41F72CA2131}"/>
              </a:ext>
            </a:extLst>
          </p:cNvPr>
          <p:cNvSpPr txBox="1"/>
          <p:nvPr/>
        </p:nvSpPr>
        <p:spPr>
          <a:xfrm>
            <a:off x="302558" y="6090228"/>
            <a:ext cx="10266829" cy="215444"/>
          </a:xfrm>
          <a:prstGeom prst="rect">
            <a:avLst/>
          </a:prstGeom>
          <a:noFill/>
        </p:spPr>
        <p:txBody>
          <a:bodyPr wrap="square" rtlCol="0">
            <a:spAutoFit/>
          </a:bodyPr>
          <a:lstStyle/>
          <a:p>
            <a:pPr rtl="0"/>
            <a:r>
              <a:rPr lang="sr" sz="800" b="0" i="0">
                <a:solidFill>
                  <a:srgbClr val="212121"/>
                </a:solidFill>
                <a:effectLst/>
                <a:latin typeface="BlinkMacSystemFont"/>
              </a:rPr>
              <a:t>DOI: 10.1016/S1470-2045(20)30448-4. </a:t>
            </a:r>
            <a:endParaRPr lang="en-US" sz="800" dirty="0"/>
          </a:p>
        </p:txBody>
      </p:sp>
    </p:spTree>
    <p:extLst>
      <p:ext uri="{BB962C8B-B14F-4D97-AF65-F5344CB8AC3E}">
        <p14:creationId xmlns:p14="http://schemas.microsoft.com/office/powerpoint/2010/main" val="41081159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1097567"/>
          </a:xfrm>
        </p:spPr>
        <p:txBody>
          <a:bodyPr rtlCol="0">
            <a:normAutofit/>
          </a:bodyPr>
          <a:lstStyle/>
          <a:p>
            <a:r>
              <a:rPr lang="en-US" dirty="0" err="1"/>
              <a:t>Vrste</a:t>
            </a:r>
            <a:r>
              <a:rPr lang="en-US" dirty="0"/>
              <a:t> </a:t>
            </a:r>
            <a:r>
              <a:rPr lang="en-US" dirty="0" err="1"/>
              <a:t>raka</a:t>
            </a:r>
            <a:r>
              <a:rPr lang="en-US" dirty="0"/>
              <a:t> </a:t>
            </a:r>
            <a:r>
              <a:rPr lang="en-US" dirty="0" err="1"/>
              <a:t>koji</a:t>
            </a:r>
            <a:r>
              <a:rPr lang="en-US" dirty="0"/>
              <a:t> </a:t>
            </a:r>
            <a:r>
              <a:rPr lang="en-US" dirty="0" err="1"/>
              <a:t>su</a:t>
            </a:r>
            <a:r>
              <a:rPr lang="en-US" dirty="0"/>
              <a:t> </a:t>
            </a:r>
            <a:r>
              <a:rPr lang="en-US" dirty="0" err="1"/>
              <a:t>verovatno</a:t>
            </a:r>
            <a:r>
              <a:rPr lang="en-US" dirty="0"/>
              <a:t> </a:t>
            </a:r>
            <a:r>
              <a:rPr lang="en-US" dirty="0" err="1"/>
              <a:t>povezani</a:t>
            </a:r>
            <a:r>
              <a:rPr lang="en-US" dirty="0"/>
              <a:t> </a:t>
            </a:r>
            <a:r>
              <a:rPr lang="en-US" dirty="0" err="1"/>
              <a:t>sa</a:t>
            </a:r>
            <a:r>
              <a:rPr lang="en-US" dirty="0"/>
              <a:t> </a:t>
            </a:r>
            <a:r>
              <a:rPr lang="en-US" dirty="0" err="1"/>
              <a:t>klimatskim</a:t>
            </a:r>
            <a:r>
              <a:rPr lang="en-US" dirty="0"/>
              <a:t> </a:t>
            </a:r>
            <a:r>
              <a:rPr lang="en-US" dirty="0" err="1"/>
              <a:t>promenama</a:t>
            </a:r>
            <a:endParaRPr lang="hu-HU" dirty="0"/>
          </a:p>
        </p:txBody>
      </p:sp>
      <p:graphicFrame>
        <p:nvGraphicFramePr>
          <p:cNvPr id="6" name="Diagram 5">
            <a:extLst>
              <a:ext uri="{FF2B5EF4-FFF2-40B4-BE49-F238E27FC236}">
                <a16:creationId xmlns:a16="http://schemas.microsoft.com/office/drawing/2014/main" id="{D1B217BC-D148-49EF-8E13-D84AAB536EC8}"/>
              </a:ext>
            </a:extLst>
          </p:cNvPr>
          <p:cNvGraphicFramePr/>
          <p:nvPr>
            <p:extLst>
              <p:ext uri="{D42A27DB-BD31-4B8C-83A1-F6EECF244321}">
                <p14:modId xmlns:p14="http://schemas.microsoft.com/office/powerpoint/2010/main" val="4078435886"/>
              </p:ext>
            </p:extLst>
          </p:nvPr>
        </p:nvGraphicFramePr>
        <p:xfrm>
          <a:off x="874057" y="1250576"/>
          <a:ext cx="9829799" cy="449131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EB0D7C50-47DD-CEC6-CE66-D7767A128A4C}"/>
              </a:ext>
            </a:extLst>
          </p:cNvPr>
          <p:cNvSpPr txBox="1"/>
          <p:nvPr/>
        </p:nvSpPr>
        <p:spPr>
          <a:xfrm>
            <a:off x="302558" y="6090228"/>
            <a:ext cx="10266829" cy="215444"/>
          </a:xfrm>
          <a:prstGeom prst="rect">
            <a:avLst/>
          </a:prstGeom>
          <a:noFill/>
        </p:spPr>
        <p:txBody>
          <a:bodyPr wrap="square" rtlCol="0">
            <a:spAutoFit/>
          </a:bodyPr>
          <a:lstStyle/>
          <a:p>
            <a:pPr rtl="0"/>
            <a:r>
              <a:rPr lang="sr" sz="800" b="0" i="0">
                <a:solidFill>
                  <a:srgbClr val="212121"/>
                </a:solidFill>
                <a:effectLst/>
                <a:latin typeface="BlinkMacSystemFont"/>
              </a:rPr>
              <a:t>DOI: 10.1016/S1470-2045(20)30448-4. </a:t>
            </a:r>
            <a:endParaRPr lang="en-US" sz="800" dirty="0"/>
          </a:p>
        </p:txBody>
      </p:sp>
    </p:spTree>
    <p:extLst>
      <p:ext uri="{BB962C8B-B14F-4D97-AF65-F5344CB8AC3E}">
        <p14:creationId xmlns:p14="http://schemas.microsoft.com/office/powerpoint/2010/main" val="23463630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0CE6B4-1C05-4DBC-B0CB-5779742C4DA0}"/>
              </a:ext>
            </a:extLst>
          </p:cNvPr>
          <p:cNvSpPr>
            <a:spLocks noGrp="1"/>
          </p:cNvSpPr>
          <p:nvPr>
            <p:ph type="title"/>
          </p:nvPr>
        </p:nvSpPr>
        <p:spPr/>
        <p:txBody>
          <a:bodyPr rtlCol="0">
            <a:normAutofit/>
          </a:bodyPr>
          <a:lstStyle/>
          <a:p>
            <a:r>
              <a:rPr lang="en-US" dirty="0" err="1"/>
              <a:t>Zagađenje</a:t>
            </a:r>
            <a:r>
              <a:rPr lang="en-US" dirty="0"/>
              <a:t> </a:t>
            </a:r>
            <a:r>
              <a:rPr lang="en-US" dirty="0" err="1"/>
              <a:t>vazduha</a:t>
            </a:r>
            <a:r>
              <a:rPr lang="en-US" dirty="0"/>
              <a:t> </a:t>
            </a:r>
            <a:r>
              <a:rPr lang="en-US" dirty="0" err="1"/>
              <a:t>i</a:t>
            </a:r>
            <a:r>
              <a:rPr lang="en-US" dirty="0"/>
              <a:t> </a:t>
            </a:r>
            <a:r>
              <a:rPr lang="en-US" dirty="0" err="1"/>
              <a:t>rak</a:t>
            </a:r>
            <a:r>
              <a:rPr lang="en-US" dirty="0"/>
              <a:t> </a:t>
            </a:r>
            <a:r>
              <a:rPr lang="en-US" dirty="0" err="1"/>
              <a:t>pluća</a:t>
            </a:r>
            <a:endParaRPr lang="sr" dirty="0"/>
          </a:p>
        </p:txBody>
      </p:sp>
      <p:sp>
        <p:nvSpPr>
          <p:cNvPr id="3" name="Content Placeholder 2">
            <a:extLst>
              <a:ext uri="{FF2B5EF4-FFF2-40B4-BE49-F238E27FC236}">
                <a16:creationId xmlns:a16="http://schemas.microsoft.com/office/drawing/2014/main" id="{B81D946E-0B7F-4BE8-8C38-2CD4FAE2964D}"/>
              </a:ext>
            </a:extLst>
          </p:cNvPr>
          <p:cNvSpPr>
            <a:spLocks noGrp="1"/>
          </p:cNvSpPr>
          <p:nvPr>
            <p:ph idx="1"/>
          </p:nvPr>
        </p:nvSpPr>
        <p:spPr>
          <a:xfrm>
            <a:off x="500332" y="1311215"/>
            <a:ext cx="11344140" cy="4994457"/>
          </a:xfrm>
        </p:spPr>
        <p:txBody>
          <a:bodyPr rtlCol="0"/>
          <a:lstStyle/>
          <a:p>
            <a:r>
              <a:rPr lang="en-US" dirty="0" err="1"/>
              <a:t>Rak</a:t>
            </a:r>
            <a:r>
              <a:rPr lang="en-US" dirty="0"/>
              <a:t> </a:t>
            </a:r>
            <a:r>
              <a:rPr lang="en-US" dirty="0" err="1"/>
              <a:t>pluća</a:t>
            </a:r>
            <a:r>
              <a:rPr lang="en-US" dirty="0"/>
              <a:t> </a:t>
            </a:r>
            <a:r>
              <a:rPr lang="en-US" dirty="0" err="1"/>
              <a:t>predstavlja</a:t>
            </a:r>
            <a:r>
              <a:rPr lang="en-US" dirty="0"/>
              <a:t> </a:t>
            </a:r>
            <a:r>
              <a:rPr lang="en-US" dirty="0" err="1"/>
              <a:t>glavni</a:t>
            </a:r>
            <a:r>
              <a:rPr lang="en-US" dirty="0"/>
              <a:t> </a:t>
            </a:r>
            <a:r>
              <a:rPr lang="en-US" dirty="0" err="1"/>
              <a:t>uzrok</a:t>
            </a:r>
            <a:r>
              <a:rPr lang="en-US" dirty="0"/>
              <a:t> </a:t>
            </a:r>
            <a:r>
              <a:rPr lang="en-US" dirty="0" err="1"/>
              <a:t>smrtnosti</a:t>
            </a:r>
            <a:r>
              <a:rPr lang="en-US" dirty="0"/>
              <a:t> od </a:t>
            </a:r>
            <a:r>
              <a:rPr lang="en-US" dirty="0" err="1"/>
              <a:t>raka</a:t>
            </a:r>
            <a:r>
              <a:rPr lang="en-US" dirty="0"/>
              <a:t> </a:t>
            </a:r>
            <a:r>
              <a:rPr lang="en-US" dirty="0" err="1"/>
              <a:t>širom</a:t>
            </a:r>
            <a:r>
              <a:rPr lang="en-US" dirty="0"/>
              <a:t> </a:t>
            </a:r>
            <a:r>
              <a:rPr lang="en-US" dirty="0" err="1"/>
              <a:t>sveta</a:t>
            </a:r>
            <a:endParaRPr lang="en-US" dirty="0"/>
          </a:p>
          <a:p>
            <a:r>
              <a:rPr lang="en-US" dirty="0" err="1"/>
              <a:t>Rak</a:t>
            </a:r>
            <a:r>
              <a:rPr lang="en-US" dirty="0"/>
              <a:t> </a:t>
            </a:r>
            <a:r>
              <a:rPr lang="en-US" dirty="0" err="1"/>
              <a:t>pluća</a:t>
            </a:r>
            <a:r>
              <a:rPr lang="en-US" dirty="0"/>
              <a:t>, </a:t>
            </a:r>
            <a:r>
              <a:rPr lang="en-US" dirty="0" err="1"/>
              <a:t>bronhija</a:t>
            </a:r>
            <a:r>
              <a:rPr lang="en-US" dirty="0"/>
              <a:t> </a:t>
            </a:r>
            <a:r>
              <a:rPr lang="en-US" dirty="0" err="1"/>
              <a:t>i</a:t>
            </a:r>
            <a:r>
              <a:rPr lang="en-US" dirty="0"/>
              <a:t> </a:t>
            </a:r>
            <a:r>
              <a:rPr lang="en-US" dirty="0" err="1"/>
              <a:t>dušnika</a:t>
            </a:r>
            <a:r>
              <a:rPr lang="en-US" dirty="0"/>
              <a:t> – 1,9 </a:t>
            </a:r>
            <a:r>
              <a:rPr lang="en-US" dirty="0" err="1"/>
              <a:t>miliona</a:t>
            </a:r>
            <a:r>
              <a:rPr lang="en-US" dirty="0"/>
              <a:t> </a:t>
            </a:r>
            <a:r>
              <a:rPr lang="en-US" dirty="0" err="1"/>
              <a:t>smrtnih</a:t>
            </a:r>
            <a:r>
              <a:rPr lang="en-US" dirty="0"/>
              <a:t> </a:t>
            </a:r>
            <a:r>
              <a:rPr lang="en-US" dirty="0" err="1"/>
              <a:t>slučajeva</a:t>
            </a:r>
            <a:r>
              <a:rPr lang="en-US" dirty="0"/>
              <a:t> u 2017. u </a:t>
            </a:r>
            <a:r>
              <a:rPr lang="en-US" dirty="0" err="1"/>
              <a:t>svetu</a:t>
            </a:r>
            <a:endParaRPr lang="en-US" dirty="0"/>
          </a:p>
          <a:p>
            <a:r>
              <a:rPr lang="en-US" dirty="0" err="1"/>
              <a:t>Konzumacija</a:t>
            </a:r>
            <a:r>
              <a:rPr lang="en-US" dirty="0"/>
              <a:t> </a:t>
            </a:r>
            <a:r>
              <a:rPr lang="en-US" dirty="0" err="1"/>
              <a:t>duvana</a:t>
            </a:r>
            <a:r>
              <a:rPr lang="en-US" dirty="0"/>
              <a:t> je </a:t>
            </a:r>
            <a:r>
              <a:rPr lang="en-US" dirty="0" err="1"/>
              <a:t>i</a:t>
            </a:r>
            <a:r>
              <a:rPr lang="en-US" dirty="0"/>
              <a:t> </a:t>
            </a:r>
            <a:r>
              <a:rPr lang="en-US" dirty="0" err="1"/>
              <a:t>dalje</a:t>
            </a:r>
            <a:r>
              <a:rPr lang="en-US" dirty="0"/>
              <a:t> </a:t>
            </a:r>
            <a:r>
              <a:rPr lang="en-US" dirty="0" err="1"/>
              <a:t>prvi</a:t>
            </a:r>
            <a:r>
              <a:rPr lang="en-US" dirty="0"/>
              <a:t> </a:t>
            </a:r>
            <a:r>
              <a:rPr lang="en-US" dirty="0" err="1"/>
              <a:t>uzrok</a:t>
            </a:r>
            <a:r>
              <a:rPr lang="en-US" dirty="0"/>
              <a:t> </a:t>
            </a:r>
            <a:r>
              <a:rPr lang="en-US" dirty="0" err="1"/>
              <a:t>smrtnosti</a:t>
            </a:r>
            <a:r>
              <a:rPr lang="en-US" dirty="0"/>
              <a:t> od </a:t>
            </a:r>
            <a:r>
              <a:rPr lang="en-US" dirty="0" err="1"/>
              <a:t>raka</a:t>
            </a:r>
            <a:endParaRPr lang="en-US" dirty="0"/>
          </a:p>
          <a:p>
            <a:r>
              <a:rPr lang="en-US" dirty="0" err="1"/>
              <a:t>Uticaj</a:t>
            </a:r>
            <a:r>
              <a:rPr lang="en-US" dirty="0"/>
              <a:t> </a:t>
            </a:r>
            <a:r>
              <a:rPr lang="en-US" dirty="0" err="1"/>
              <a:t>zagađenja</a:t>
            </a:r>
            <a:r>
              <a:rPr lang="en-US" dirty="0"/>
              <a:t> </a:t>
            </a:r>
            <a:r>
              <a:rPr lang="en-US" dirty="0" err="1"/>
              <a:t>vazduha</a:t>
            </a:r>
            <a:r>
              <a:rPr lang="en-US" dirty="0"/>
              <a:t> se </a:t>
            </a:r>
            <a:r>
              <a:rPr lang="en-US" dirty="0" err="1"/>
              <a:t>značajno</a:t>
            </a:r>
            <a:r>
              <a:rPr lang="en-US" dirty="0"/>
              <a:t> </a:t>
            </a:r>
            <a:r>
              <a:rPr lang="en-US" dirty="0" err="1"/>
              <a:t>povećava</a:t>
            </a:r>
            <a:endParaRPr lang="en-US" dirty="0"/>
          </a:p>
          <a:p>
            <a:r>
              <a:rPr lang="en-US" dirty="0" err="1"/>
              <a:t>Ljudska</a:t>
            </a:r>
            <a:r>
              <a:rPr lang="en-US" dirty="0"/>
              <a:t> </a:t>
            </a:r>
            <a:r>
              <a:rPr lang="en-US" dirty="0" err="1"/>
              <a:t>aktivnost</a:t>
            </a:r>
            <a:r>
              <a:rPr lang="en-US" dirty="0"/>
              <a:t> </a:t>
            </a:r>
            <a:r>
              <a:rPr lang="en-US" dirty="0" err="1"/>
              <a:t>dovodi</a:t>
            </a:r>
            <a:r>
              <a:rPr lang="en-US" dirty="0"/>
              <a:t> do </a:t>
            </a:r>
            <a:r>
              <a:rPr lang="en-US" dirty="0" err="1"/>
              <a:t>većeg</a:t>
            </a:r>
            <a:r>
              <a:rPr lang="en-US" dirty="0"/>
              <a:t> </a:t>
            </a:r>
            <a:r>
              <a:rPr lang="en-US" dirty="0" err="1"/>
              <a:t>zagađenja</a:t>
            </a:r>
            <a:r>
              <a:rPr lang="en-US" dirty="0"/>
              <a:t> </a:t>
            </a:r>
            <a:r>
              <a:rPr lang="en-US" dirty="0" err="1"/>
              <a:t>vazduha</a:t>
            </a:r>
            <a:r>
              <a:rPr lang="en-US" dirty="0"/>
              <a:t>, </a:t>
            </a:r>
            <a:r>
              <a:rPr lang="en-US" dirty="0" err="1"/>
              <a:t>doprinoseći</a:t>
            </a:r>
            <a:r>
              <a:rPr lang="en-US" dirty="0"/>
              <a:t> </a:t>
            </a:r>
            <a:r>
              <a:rPr lang="en-US" dirty="0" err="1"/>
              <a:t>klimatskim</a:t>
            </a:r>
            <a:r>
              <a:rPr lang="en-US" dirty="0"/>
              <a:t> </a:t>
            </a:r>
            <a:r>
              <a:rPr lang="en-US" dirty="0" err="1"/>
              <a:t>promenama</a:t>
            </a:r>
            <a:endParaRPr lang="en-US" dirty="0"/>
          </a:p>
          <a:p>
            <a:r>
              <a:rPr lang="en-US" dirty="0" err="1"/>
              <a:t>Svi</a:t>
            </a:r>
            <a:r>
              <a:rPr lang="en-US" dirty="0"/>
              <a:t> </a:t>
            </a:r>
            <a:r>
              <a:rPr lang="en-US" dirty="0" err="1"/>
              <a:t>oblici</a:t>
            </a:r>
            <a:r>
              <a:rPr lang="en-US" dirty="0"/>
              <a:t> </a:t>
            </a:r>
            <a:r>
              <a:rPr lang="en-US" dirty="0" err="1"/>
              <a:t>zagađenja</a:t>
            </a:r>
            <a:r>
              <a:rPr lang="en-US" dirty="0"/>
              <a:t> </a:t>
            </a:r>
            <a:r>
              <a:rPr lang="en-US" dirty="0" err="1"/>
              <a:t>uzrokuju</a:t>
            </a:r>
            <a:r>
              <a:rPr lang="en-US" dirty="0"/>
              <a:t> 43% </a:t>
            </a:r>
            <a:r>
              <a:rPr lang="en-US" dirty="0" err="1"/>
              <a:t>smrti</a:t>
            </a:r>
            <a:r>
              <a:rPr lang="en-US" dirty="0"/>
              <a:t> od </a:t>
            </a:r>
            <a:r>
              <a:rPr lang="en-US" dirty="0" err="1"/>
              <a:t>raka</a:t>
            </a:r>
            <a:r>
              <a:rPr lang="en-US" dirty="0"/>
              <a:t> </a:t>
            </a:r>
            <a:r>
              <a:rPr lang="en-US" dirty="0" err="1"/>
              <a:t>pluća</a:t>
            </a:r>
            <a:endParaRPr lang="en-US" dirty="0"/>
          </a:p>
          <a:p>
            <a:r>
              <a:rPr lang="en-US" dirty="0" err="1"/>
              <a:t>Zagađenje</a:t>
            </a:r>
            <a:r>
              <a:rPr lang="en-US" dirty="0"/>
              <a:t> </a:t>
            </a:r>
            <a:r>
              <a:rPr lang="en-US" dirty="0" err="1"/>
              <a:t>vazduha</a:t>
            </a:r>
            <a:r>
              <a:rPr lang="en-US" dirty="0"/>
              <a:t> </a:t>
            </a:r>
            <a:r>
              <a:rPr lang="en-US" dirty="0" err="1"/>
              <a:t>sitnim</a:t>
            </a:r>
            <a:r>
              <a:rPr lang="en-US" dirty="0"/>
              <a:t> </a:t>
            </a:r>
            <a:r>
              <a:rPr lang="en-US" dirty="0" err="1"/>
              <a:t>česticama</a:t>
            </a:r>
            <a:r>
              <a:rPr lang="en-US" dirty="0"/>
              <a:t> </a:t>
            </a:r>
            <a:r>
              <a:rPr lang="en-US" dirty="0" err="1"/>
              <a:t>uzrokuje</a:t>
            </a:r>
            <a:r>
              <a:rPr lang="en-US" dirty="0"/>
              <a:t> 15% </a:t>
            </a:r>
            <a:r>
              <a:rPr lang="en-US" dirty="0" err="1"/>
              <a:t>svih</a:t>
            </a:r>
            <a:r>
              <a:rPr lang="en-US" dirty="0"/>
              <a:t> </a:t>
            </a:r>
            <a:r>
              <a:rPr lang="en-US" dirty="0" err="1"/>
              <a:t>smrtnih</a:t>
            </a:r>
            <a:r>
              <a:rPr lang="en-US" dirty="0"/>
              <a:t> </a:t>
            </a:r>
            <a:r>
              <a:rPr lang="en-US" dirty="0" err="1"/>
              <a:t>slučajeva</a:t>
            </a:r>
            <a:r>
              <a:rPr lang="en-US" dirty="0"/>
              <a:t> od </a:t>
            </a:r>
            <a:r>
              <a:rPr lang="en-US" dirty="0" err="1"/>
              <a:t>raka</a:t>
            </a:r>
            <a:r>
              <a:rPr lang="en-US" dirty="0"/>
              <a:t> </a:t>
            </a:r>
            <a:r>
              <a:rPr lang="en-US" dirty="0" err="1"/>
              <a:t>pluća</a:t>
            </a:r>
            <a:r>
              <a:rPr lang="en-US" dirty="0"/>
              <a:t> (</a:t>
            </a:r>
            <a:r>
              <a:rPr lang="en-US" dirty="0" err="1"/>
              <a:t>povećanje</a:t>
            </a:r>
            <a:r>
              <a:rPr lang="en-US" dirty="0"/>
              <a:t> od 20% </a:t>
            </a:r>
            <a:r>
              <a:rPr lang="en-US" dirty="0" err="1"/>
              <a:t>tokom</a:t>
            </a:r>
            <a:r>
              <a:rPr lang="en-US" dirty="0"/>
              <a:t> </a:t>
            </a:r>
            <a:r>
              <a:rPr lang="en-US" dirty="0" err="1"/>
              <a:t>poslednje</a:t>
            </a:r>
            <a:r>
              <a:rPr lang="en-US" dirty="0"/>
              <a:t> tri </a:t>
            </a:r>
            <a:r>
              <a:rPr lang="en-US" dirty="0" err="1"/>
              <a:t>decenije</a:t>
            </a:r>
            <a:r>
              <a:rPr lang="en-US" dirty="0"/>
              <a:t>)</a:t>
            </a:r>
          </a:p>
        </p:txBody>
      </p:sp>
      <p:sp>
        <p:nvSpPr>
          <p:cNvPr id="5" name="TextBox 4">
            <a:extLst>
              <a:ext uri="{FF2B5EF4-FFF2-40B4-BE49-F238E27FC236}">
                <a16:creationId xmlns:a16="http://schemas.microsoft.com/office/drawing/2014/main" id="{03F0FA8E-8190-D469-5966-689589CB2C6C}"/>
              </a:ext>
            </a:extLst>
          </p:cNvPr>
          <p:cNvSpPr txBox="1"/>
          <p:nvPr/>
        </p:nvSpPr>
        <p:spPr>
          <a:xfrm>
            <a:off x="302558" y="6090228"/>
            <a:ext cx="10266829" cy="215444"/>
          </a:xfrm>
          <a:prstGeom prst="rect">
            <a:avLst/>
          </a:prstGeom>
          <a:noFill/>
        </p:spPr>
        <p:txBody>
          <a:bodyPr wrap="square" rtlCol="0">
            <a:spAutoFit/>
          </a:bodyPr>
          <a:lstStyle/>
          <a:p>
            <a:pPr rtl="0"/>
            <a:r>
              <a:rPr lang="sr" sz="800" b="0" i="0">
                <a:solidFill>
                  <a:srgbClr val="212121"/>
                </a:solidFill>
                <a:effectLst/>
                <a:latin typeface="BlinkMacSystemFont"/>
              </a:rPr>
              <a:t>DOI: 10.1016/S1470-2045(20)30448-4. </a:t>
            </a:r>
            <a:endParaRPr lang="en-US" sz="800" dirty="0"/>
          </a:p>
        </p:txBody>
      </p:sp>
    </p:spTree>
    <p:extLst>
      <p:ext uri="{BB962C8B-B14F-4D97-AF65-F5344CB8AC3E}">
        <p14:creationId xmlns:p14="http://schemas.microsoft.com/office/powerpoint/2010/main" val="33331377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A4AEC3-9EC9-4BB1-AA73-7457BCA9DD53}"/>
              </a:ext>
            </a:extLst>
          </p:cNvPr>
          <p:cNvSpPr>
            <a:spLocks noGrp="1"/>
          </p:cNvSpPr>
          <p:nvPr>
            <p:ph type="title"/>
          </p:nvPr>
        </p:nvSpPr>
        <p:spPr/>
        <p:txBody>
          <a:bodyPr rtlCol="0">
            <a:normAutofit/>
          </a:bodyPr>
          <a:lstStyle/>
          <a:p>
            <a:r>
              <a:rPr lang="en-US" dirty="0" err="1"/>
              <a:t>Čestice</a:t>
            </a:r>
            <a:r>
              <a:rPr lang="en-US" dirty="0"/>
              <a:t> (PM) – EPA </a:t>
            </a:r>
            <a:r>
              <a:rPr lang="en-US" dirty="0" err="1"/>
              <a:t>klasifikacija</a:t>
            </a:r>
            <a:endParaRPr lang="sr" dirty="0"/>
          </a:p>
        </p:txBody>
      </p:sp>
      <p:sp>
        <p:nvSpPr>
          <p:cNvPr id="3" name="Content Placeholder 2">
            <a:extLst>
              <a:ext uri="{FF2B5EF4-FFF2-40B4-BE49-F238E27FC236}">
                <a16:creationId xmlns:a16="http://schemas.microsoft.com/office/drawing/2014/main" id="{F61574C9-001F-4B98-8CBE-6A1A338FFD53}"/>
              </a:ext>
            </a:extLst>
          </p:cNvPr>
          <p:cNvSpPr>
            <a:spLocks noGrp="1"/>
          </p:cNvSpPr>
          <p:nvPr>
            <p:ph idx="1"/>
          </p:nvPr>
        </p:nvSpPr>
        <p:spPr>
          <a:xfrm>
            <a:off x="192505" y="1011468"/>
            <a:ext cx="5367637" cy="4807217"/>
          </a:xfrm>
        </p:spPr>
        <p:txBody>
          <a:bodyPr rtlCol="0">
            <a:normAutofit/>
          </a:bodyPr>
          <a:lstStyle/>
          <a:p>
            <a:r>
              <a:rPr lang="sr" dirty="0"/>
              <a:t>P</a:t>
            </a:r>
            <a:r>
              <a:rPr lang="en-US" dirty="0"/>
              <a:t>M</a:t>
            </a:r>
            <a:r>
              <a:rPr lang="sr" baseline="-25000" dirty="0"/>
              <a:t>10</a:t>
            </a:r>
            <a:r>
              <a:rPr lang="sr" dirty="0"/>
              <a:t> – </a:t>
            </a:r>
            <a:r>
              <a:rPr lang="en-US" dirty="0" err="1"/>
              <a:t>velike</a:t>
            </a:r>
            <a:r>
              <a:rPr lang="en-US" dirty="0"/>
              <a:t> </a:t>
            </a:r>
            <a:r>
              <a:rPr lang="en-US" dirty="0" err="1"/>
              <a:t>čestice</a:t>
            </a:r>
            <a:r>
              <a:rPr lang="en-US" dirty="0"/>
              <a:t> </a:t>
            </a:r>
            <a:r>
              <a:rPr lang="en-US" dirty="0" err="1"/>
              <a:t>koje</a:t>
            </a:r>
            <a:r>
              <a:rPr lang="en-US" dirty="0"/>
              <a:t> se </a:t>
            </a:r>
            <a:r>
              <a:rPr lang="en-US" dirty="0" err="1"/>
              <a:t>mogu</a:t>
            </a:r>
            <a:r>
              <a:rPr lang="en-US" dirty="0"/>
              <a:t> </a:t>
            </a:r>
            <a:r>
              <a:rPr lang="en-US" dirty="0" err="1"/>
              <a:t>udahnuti</a:t>
            </a:r>
            <a:r>
              <a:rPr lang="en-US" dirty="0"/>
              <a:t> </a:t>
            </a:r>
          </a:p>
          <a:p>
            <a:pPr lvl="1"/>
            <a:r>
              <a:rPr lang="en-US" dirty="0" err="1"/>
              <a:t>Prečnik</a:t>
            </a:r>
            <a:r>
              <a:rPr lang="en-US" dirty="0"/>
              <a:t> &lt;10 </a:t>
            </a:r>
            <a:r>
              <a:rPr lang="el-GR" dirty="0"/>
              <a:t>μ</a:t>
            </a:r>
            <a:r>
              <a:rPr lang="en-US" dirty="0"/>
              <a:t>m; </a:t>
            </a:r>
            <a:r>
              <a:rPr lang="en-US" dirty="0" err="1"/>
              <a:t>granična</a:t>
            </a:r>
            <a:r>
              <a:rPr lang="en-US" dirty="0"/>
              <a:t> </a:t>
            </a:r>
            <a:r>
              <a:rPr lang="en-US" dirty="0" err="1"/>
              <a:t>vrednost</a:t>
            </a:r>
            <a:r>
              <a:rPr lang="en-US" dirty="0"/>
              <a:t> </a:t>
            </a:r>
            <a:r>
              <a:rPr lang="en-US" dirty="0" err="1"/>
              <a:t>za</a:t>
            </a:r>
            <a:r>
              <a:rPr lang="en-US" dirty="0"/>
              <a:t> </a:t>
            </a:r>
            <a:r>
              <a:rPr lang="en-US" dirty="0" err="1"/>
              <a:t>godišnju</a:t>
            </a:r>
            <a:r>
              <a:rPr lang="en-US" dirty="0"/>
              <a:t> </a:t>
            </a:r>
            <a:r>
              <a:rPr lang="en-US" dirty="0" err="1"/>
              <a:t>srednju</a:t>
            </a:r>
            <a:r>
              <a:rPr lang="en-US" dirty="0"/>
              <a:t> </a:t>
            </a:r>
            <a:r>
              <a:rPr lang="en-US" dirty="0" err="1"/>
              <a:t>vrednost</a:t>
            </a:r>
            <a:r>
              <a:rPr lang="en-US" dirty="0"/>
              <a:t>: 40</a:t>
            </a:r>
            <a:r>
              <a:rPr lang="sr" dirty="0" smtClean="0"/>
              <a:t> μg/m</a:t>
            </a:r>
            <a:r>
              <a:rPr lang="sr" baseline="30000" dirty="0" smtClean="0"/>
              <a:t>3</a:t>
            </a:r>
            <a:endParaRPr lang="sr" baseline="30000" dirty="0"/>
          </a:p>
          <a:p>
            <a:r>
              <a:rPr lang="en-US" dirty="0"/>
              <a:t>P</a:t>
            </a:r>
            <a:r>
              <a:rPr lang="sr-Latn-RS" dirty="0"/>
              <a:t>M</a:t>
            </a:r>
            <a:r>
              <a:rPr lang="sr" baseline="-25000" dirty="0"/>
              <a:t>2,5</a:t>
            </a:r>
            <a:r>
              <a:rPr lang="sr" dirty="0"/>
              <a:t> - </a:t>
            </a:r>
            <a:r>
              <a:rPr lang="it-IT" dirty="0"/>
              <a:t>fine čestice koje se mogu udahnuti</a:t>
            </a:r>
          </a:p>
          <a:p>
            <a:pPr lvl="1"/>
            <a:r>
              <a:rPr lang="en-US" dirty="0" err="1"/>
              <a:t>Prečnik</a:t>
            </a:r>
            <a:r>
              <a:rPr lang="en-US" dirty="0"/>
              <a:t> &lt;2,5 </a:t>
            </a:r>
            <a:r>
              <a:rPr lang="el-GR" dirty="0"/>
              <a:t>μ</a:t>
            </a:r>
            <a:r>
              <a:rPr lang="en-US" dirty="0"/>
              <a:t>m; </a:t>
            </a:r>
            <a:r>
              <a:rPr lang="en-US" dirty="0" err="1"/>
              <a:t>granična</a:t>
            </a:r>
            <a:r>
              <a:rPr lang="en-US" dirty="0"/>
              <a:t> </a:t>
            </a:r>
            <a:r>
              <a:rPr lang="en-US" dirty="0" err="1"/>
              <a:t>vrednost</a:t>
            </a:r>
            <a:r>
              <a:rPr lang="en-US" dirty="0"/>
              <a:t> </a:t>
            </a:r>
            <a:r>
              <a:rPr lang="en-US" dirty="0" err="1"/>
              <a:t>za</a:t>
            </a:r>
            <a:r>
              <a:rPr lang="en-US" dirty="0"/>
              <a:t> </a:t>
            </a:r>
            <a:r>
              <a:rPr lang="en-US" dirty="0" err="1"/>
              <a:t>godišnju</a:t>
            </a:r>
            <a:r>
              <a:rPr lang="en-US" dirty="0"/>
              <a:t> </a:t>
            </a:r>
            <a:r>
              <a:rPr lang="en-US" dirty="0" err="1"/>
              <a:t>srednju</a:t>
            </a:r>
            <a:r>
              <a:rPr lang="en-US" dirty="0"/>
              <a:t> </a:t>
            </a:r>
            <a:r>
              <a:rPr lang="en-US" dirty="0" err="1"/>
              <a:t>vrednost</a:t>
            </a:r>
            <a:r>
              <a:rPr lang="en-US" dirty="0"/>
              <a:t>: 20 </a:t>
            </a:r>
            <a:r>
              <a:rPr lang="sr" dirty="0" smtClean="0"/>
              <a:t>μg/m</a:t>
            </a:r>
            <a:r>
              <a:rPr lang="sr" baseline="30000" dirty="0" smtClean="0"/>
              <a:t>3</a:t>
            </a:r>
          </a:p>
          <a:p>
            <a:r>
              <a:rPr lang="sr" dirty="0" smtClean="0"/>
              <a:t>PM</a:t>
            </a:r>
            <a:r>
              <a:rPr lang="sr" baseline="-25000" dirty="0" smtClean="0"/>
              <a:t>0,1</a:t>
            </a:r>
            <a:r>
              <a:rPr lang="sr" dirty="0" smtClean="0"/>
              <a:t> </a:t>
            </a:r>
            <a:r>
              <a:rPr lang="sr" dirty="0"/>
              <a:t>- </a:t>
            </a:r>
            <a:r>
              <a:rPr lang="en-US" dirty="0"/>
              <a:t>ultrafine </a:t>
            </a:r>
            <a:r>
              <a:rPr lang="en-US" dirty="0" err="1"/>
              <a:t>čestice</a:t>
            </a:r>
            <a:r>
              <a:rPr lang="en-US" dirty="0"/>
              <a:t>, </a:t>
            </a:r>
            <a:r>
              <a:rPr lang="en-US" dirty="0" err="1"/>
              <a:t>nanočestice</a:t>
            </a:r>
            <a:endParaRPr lang="en-US" dirty="0"/>
          </a:p>
          <a:p>
            <a:pPr lvl="1"/>
            <a:r>
              <a:rPr lang="en-US" dirty="0" err="1"/>
              <a:t>Prečnik</a:t>
            </a:r>
            <a:r>
              <a:rPr lang="en-US" dirty="0"/>
              <a:t> &lt;0,1µm (</a:t>
            </a:r>
            <a:r>
              <a:rPr lang="en-US" dirty="0" err="1"/>
              <a:t>potkategorija</a:t>
            </a:r>
            <a:r>
              <a:rPr lang="en-US" dirty="0"/>
              <a:t> P</a:t>
            </a:r>
            <a:r>
              <a:rPr lang="sr-Latn-RS" dirty="0"/>
              <a:t>M</a:t>
            </a:r>
            <a:r>
              <a:rPr lang="sr" baseline="-25000" dirty="0" smtClean="0"/>
              <a:t>2,5</a:t>
            </a:r>
            <a:r>
              <a:rPr lang="sr" dirty="0" smtClean="0"/>
              <a:t>); </a:t>
            </a:r>
            <a:r>
              <a:rPr lang="en-US" dirty="0" err="1"/>
              <a:t>nema</a:t>
            </a:r>
            <a:r>
              <a:rPr lang="en-US" dirty="0"/>
              <a:t> </a:t>
            </a:r>
            <a:r>
              <a:rPr lang="en-US" dirty="0" err="1"/>
              <a:t>posebnih</a:t>
            </a:r>
            <a:r>
              <a:rPr lang="en-US" dirty="0"/>
              <a:t> </a:t>
            </a:r>
            <a:r>
              <a:rPr lang="en-US" dirty="0" err="1"/>
              <a:t>propisa</a:t>
            </a:r>
            <a:endParaRPr lang="sr" dirty="0"/>
          </a:p>
        </p:txBody>
      </p:sp>
      <p:sp>
        <p:nvSpPr>
          <p:cNvPr id="4" name="Rectangle 3">
            <a:extLst>
              <a:ext uri="{FF2B5EF4-FFF2-40B4-BE49-F238E27FC236}">
                <a16:creationId xmlns:a16="http://schemas.microsoft.com/office/drawing/2014/main" id="{37E2B24D-6F77-4C41-B26E-E84686DA5181}"/>
              </a:ext>
            </a:extLst>
          </p:cNvPr>
          <p:cNvSpPr/>
          <p:nvPr/>
        </p:nvSpPr>
        <p:spPr>
          <a:xfrm>
            <a:off x="332034" y="5973098"/>
            <a:ext cx="5985178" cy="217432"/>
          </a:xfrm>
          <a:prstGeom prst="rect">
            <a:avLst/>
          </a:prstGeom>
        </p:spPr>
        <p:txBody>
          <a:bodyPr wrap="square" rtlCol="0">
            <a:spAutoFit/>
          </a:bodyPr>
          <a:lstStyle/>
          <a:p>
            <a:r>
              <a:rPr lang="en-US" sz="800" dirty="0" smtClean="0"/>
              <a:t>www.eea.europa.eu/themes/air/air-quality/resources/air-quality-map-threshold</a:t>
            </a:r>
            <a:r>
              <a:rPr lang="en-US" sz="800" dirty="0"/>
              <a:t>s</a:t>
            </a:r>
            <a:r>
              <a:rPr lang="sr" sz="800" dirty="0" smtClean="0"/>
              <a:t> </a:t>
            </a:r>
            <a:r>
              <a:rPr lang="sr" sz="800" dirty="0"/>
              <a:t>Приступљено 20.03.2023.</a:t>
            </a:r>
          </a:p>
        </p:txBody>
      </p:sp>
      <p:pic>
        <p:nvPicPr>
          <p:cNvPr id="5" name="Picture 4">
            <a:extLst>
              <a:ext uri="{FF2B5EF4-FFF2-40B4-BE49-F238E27FC236}">
                <a16:creationId xmlns:a16="http://schemas.microsoft.com/office/drawing/2014/main" id="{834A657C-BBC4-4E18-93D8-2FAA6316F0DE}"/>
              </a:ext>
            </a:extLst>
          </p:cNvPr>
          <p:cNvPicPr/>
          <p:nvPr/>
        </p:nvPicPr>
        <p:blipFill rotWithShape="1">
          <a:blip r:embed="rId2"/>
          <a:srcRect/>
          <a:stretch/>
        </p:blipFill>
        <p:spPr>
          <a:xfrm>
            <a:off x="5560142" y="1193726"/>
            <a:ext cx="6226731" cy="4470547"/>
          </a:xfrm>
          <a:prstGeom prst="rect">
            <a:avLst/>
          </a:prstGeom>
          <a:ln>
            <a:noFill/>
          </a:ln>
        </p:spPr>
      </p:pic>
    </p:spTree>
    <p:extLst>
      <p:ext uri="{BB962C8B-B14F-4D97-AF65-F5344CB8AC3E}">
        <p14:creationId xmlns:p14="http://schemas.microsoft.com/office/powerpoint/2010/main" val="39807131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A9F66E1-DD86-4E13-BF2C-94E6CC101404}"/>
              </a:ext>
            </a:extLst>
          </p:cNvPr>
          <p:cNvPicPr>
            <a:picLocks noChangeAspect="1"/>
          </p:cNvPicPr>
          <p:nvPr/>
        </p:nvPicPr>
        <p:blipFill>
          <a:blip r:embed="rId2" cstate="print">
            <a:grayscl/>
            <a:extLst>
              <a:ext uri="{28A0092B-C50C-407E-A947-70E740481C1C}">
                <a14:useLocalDpi xmlns:a14="http://schemas.microsoft.com/office/drawing/2010/main" val="0"/>
              </a:ext>
            </a:extLst>
          </a:blip>
          <a:stretch>
            <a:fillRect/>
          </a:stretch>
        </p:blipFill>
        <p:spPr>
          <a:xfrm>
            <a:off x="7384647" y="1514553"/>
            <a:ext cx="4133843" cy="4704931"/>
          </a:xfrm>
          <a:prstGeom prst="rect">
            <a:avLst/>
          </a:prstGeom>
        </p:spPr>
      </p:pic>
      <p:sp>
        <p:nvSpPr>
          <p:cNvPr id="2" name="Title 1">
            <a:extLst>
              <a:ext uri="{FF2B5EF4-FFF2-40B4-BE49-F238E27FC236}">
                <a16:creationId xmlns:a16="http://schemas.microsoft.com/office/drawing/2014/main" id="{7BE7DD06-D410-4F85-9401-63CD8A3EBB05}"/>
              </a:ext>
            </a:extLst>
          </p:cNvPr>
          <p:cNvSpPr>
            <a:spLocks noGrp="1"/>
          </p:cNvSpPr>
          <p:nvPr>
            <p:ph type="title"/>
          </p:nvPr>
        </p:nvSpPr>
        <p:spPr/>
        <p:txBody>
          <a:bodyPr rtlCol="0">
            <a:normAutofit/>
          </a:bodyPr>
          <a:lstStyle/>
          <a:p>
            <a:r>
              <a:rPr lang="en-US" dirty="0" err="1"/>
              <a:t>Čvrste</a:t>
            </a:r>
            <a:r>
              <a:rPr lang="en-US" dirty="0"/>
              <a:t> </a:t>
            </a:r>
            <a:r>
              <a:rPr lang="en-US" dirty="0" err="1"/>
              <a:t>materije</a:t>
            </a:r>
            <a:r>
              <a:rPr lang="en-US" dirty="0"/>
              <a:t> – </a:t>
            </a:r>
            <a:r>
              <a:rPr lang="en-US" dirty="0" err="1"/>
              <a:t>veličina</a:t>
            </a:r>
            <a:r>
              <a:rPr lang="en-US" dirty="0"/>
              <a:t> </a:t>
            </a:r>
            <a:r>
              <a:rPr lang="en-US" dirty="0" err="1"/>
              <a:t>naspram</a:t>
            </a:r>
            <a:r>
              <a:rPr lang="en-US" dirty="0"/>
              <a:t> </a:t>
            </a:r>
            <a:r>
              <a:rPr lang="en-US" dirty="0" err="1"/>
              <a:t>penetracije</a:t>
            </a:r>
            <a:endParaRPr lang="sr" dirty="0"/>
          </a:p>
        </p:txBody>
      </p:sp>
      <p:sp>
        <p:nvSpPr>
          <p:cNvPr id="3" name="Content Placeholder 2">
            <a:extLst>
              <a:ext uri="{FF2B5EF4-FFF2-40B4-BE49-F238E27FC236}">
                <a16:creationId xmlns:a16="http://schemas.microsoft.com/office/drawing/2014/main" id="{E264FC4A-A4B9-4E9A-8B9C-188BAE2A36F6}"/>
              </a:ext>
            </a:extLst>
          </p:cNvPr>
          <p:cNvSpPr>
            <a:spLocks noGrp="1"/>
          </p:cNvSpPr>
          <p:nvPr>
            <p:ph idx="1"/>
          </p:nvPr>
        </p:nvSpPr>
        <p:spPr>
          <a:xfrm>
            <a:off x="192505" y="934776"/>
            <a:ext cx="11896825" cy="5038322"/>
          </a:xfrm>
        </p:spPr>
        <p:txBody>
          <a:bodyPr rtlCol="0"/>
          <a:lstStyle/>
          <a:p>
            <a:r>
              <a:rPr lang="en-US" dirty="0" err="1"/>
              <a:t>Određuje</a:t>
            </a:r>
            <a:r>
              <a:rPr lang="en-US" dirty="0"/>
              <a:t> u </a:t>
            </a:r>
            <a:r>
              <a:rPr lang="en-US" dirty="0" err="1"/>
              <a:t>kojoj</a:t>
            </a:r>
            <a:r>
              <a:rPr lang="en-US" dirty="0"/>
              <a:t> </a:t>
            </a:r>
            <a:r>
              <a:rPr lang="en-US" dirty="0" err="1"/>
              <a:t>meri</a:t>
            </a:r>
            <a:r>
              <a:rPr lang="en-US" dirty="0"/>
              <a:t> </a:t>
            </a:r>
            <a:r>
              <a:rPr lang="en-US" dirty="0" err="1"/>
              <a:t>prodiru</a:t>
            </a:r>
            <a:r>
              <a:rPr lang="en-US" dirty="0"/>
              <a:t> u </a:t>
            </a:r>
            <a:r>
              <a:rPr lang="en-US" dirty="0" err="1"/>
              <a:t>respiratorni</a:t>
            </a:r>
            <a:r>
              <a:rPr lang="en-US" dirty="0"/>
              <a:t> </a:t>
            </a:r>
            <a:r>
              <a:rPr lang="en-US" dirty="0" err="1"/>
              <a:t>sistem</a:t>
            </a:r>
            <a:r>
              <a:rPr lang="en-US" dirty="0"/>
              <a:t> </a:t>
            </a:r>
            <a:r>
              <a:rPr lang="en-US" dirty="0" err="1"/>
              <a:t>i</a:t>
            </a:r>
            <a:r>
              <a:rPr lang="en-US" dirty="0"/>
              <a:t> </a:t>
            </a:r>
            <a:r>
              <a:rPr lang="en-US" dirty="0" err="1"/>
              <a:t>koliko</a:t>
            </a:r>
            <a:r>
              <a:rPr lang="en-US" dirty="0"/>
              <a:t> se </a:t>
            </a:r>
            <a:r>
              <a:rPr lang="en-US" dirty="0" err="1"/>
              <a:t>zadržavaju</a:t>
            </a:r>
            <a:r>
              <a:rPr lang="en-US" dirty="0"/>
              <a:t> u </a:t>
            </a:r>
            <a:r>
              <a:rPr lang="en-US" dirty="0" err="1"/>
              <a:t>plućima</a:t>
            </a:r>
            <a:r>
              <a:rPr lang="en-US" dirty="0"/>
              <a:t>:</a:t>
            </a:r>
          </a:p>
          <a:p>
            <a:r>
              <a:rPr lang="en-US" dirty="0"/>
              <a:t>&gt; 10 µm: </a:t>
            </a:r>
            <a:r>
              <a:rPr lang="en-US" dirty="0" err="1"/>
              <a:t>zadržava</a:t>
            </a:r>
            <a:r>
              <a:rPr lang="en-US" dirty="0"/>
              <a:t> se u </a:t>
            </a:r>
            <a:r>
              <a:rPr lang="en-US" dirty="0" err="1"/>
              <a:t>gornjim</a:t>
            </a:r>
            <a:r>
              <a:rPr lang="en-US" dirty="0"/>
              <a:t> </a:t>
            </a:r>
            <a:r>
              <a:rPr lang="en-US" dirty="0" err="1"/>
              <a:t>disajnim</a:t>
            </a:r>
            <a:r>
              <a:rPr lang="en-US" dirty="0"/>
              <a:t> </a:t>
            </a:r>
            <a:r>
              <a:rPr lang="en-US" dirty="0" err="1"/>
              <a:t>putevima</a:t>
            </a:r>
            <a:r>
              <a:rPr lang="en-US" dirty="0"/>
              <a:t> </a:t>
            </a:r>
          </a:p>
          <a:p>
            <a:r>
              <a:rPr lang="en-US" dirty="0"/>
              <a:t>&lt;10 &gt;2,5 µm: </a:t>
            </a:r>
            <a:r>
              <a:rPr lang="en-US" dirty="0" err="1"/>
              <a:t>penetriraju</a:t>
            </a:r>
            <a:r>
              <a:rPr lang="en-US" dirty="0"/>
              <a:t> do </a:t>
            </a:r>
            <a:br>
              <a:rPr lang="en-US" dirty="0"/>
            </a:br>
            <a:r>
              <a:rPr lang="en-US" dirty="0" err="1"/>
              <a:t>bronhiola</a:t>
            </a:r>
            <a:endParaRPr lang="en-US" dirty="0"/>
          </a:p>
          <a:p>
            <a:r>
              <a:rPr lang="en-US" dirty="0"/>
              <a:t>&lt;2,5 µm: </a:t>
            </a:r>
            <a:r>
              <a:rPr lang="en-US" dirty="0" err="1"/>
              <a:t>prodiru</a:t>
            </a:r>
            <a:r>
              <a:rPr lang="en-US" dirty="0"/>
              <a:t> dole do </a:t>
            </a:r>
            <a:br>
              <a:rPr lang="en-US" dirty="0"/>
            </a:br>
            <a:r>
              <a:rPr lang="en-US" dirty="0" err="1"/>
              <a:t>alveola</a:t>
            </a:r>
            <a:r>
              <a:rPr lang="en-US" dirty="0"/>
              <a:t>, </a:t>
            </a:r>
            <a:r>
              <a:rPr lang="en-US" dirty="0" err="1"/>
              <a:t>deponovane</a:t>
            </a:r>
            <a:r>
              <a:rPr lang="en-US" dirty="0"/>
              <a:t> u </a:t>
            </a:r>
            <a:r>
              <a:rPr lang="en-US" dirty="0" err="1"/>
              <a:t>plućima</a:t>
            </a:r>
            <a:r>
              <a:rPr lang="en-US" dirty="0"/>
              <a:t> </a:t>
            </a:r>
            <a:br>
              <a:rPr lang="en-US" dirty="0"/>
            </a:br>
            <a:r>
              <a:rPr lang="en-US" dirty="0"/>
              <a:t>u </a:t>
            </a:r>
            <a:r>
              <a:rPr lang="en-US" dirty="0" err="1"/>
              <a:t>visokom</a:t>
            </a:r>
            <a:r>
              <a:rPr lang="en-US" dirty="0"/>
              <a:t> </a:t>
            </a:r>
            <a:r>
              <a:rPr lang="en-US" dirty="0" err="1"/>
              <a:t>udelu</a:t>
            </a:r>
            <a:r>
              <a:rPr lang="en-US" dirty="0"/>
              <a:t> (80-90%)</a:t>
            </a:r>
          </a:p>
          <a:p>
            <a:r>
              <a:rPr lang="en-US" dirty="0"/>
              <a:t>&lt;0,1 µm: </a:t>
            </a:r>
            <a:r>
              <a:rPr lang="en-US" dirty="0" err="1"/>
              <a:t>ulaze</a:t>
            </a:r>
            <a:r>
              <a:rPr lang="en-US" dirty="0"/>
              <a:t> u </a:t>
            </a:r>
            <a:r>
              <a:rPr lang="en-US" dirty="0" err="1"/>
              <a:t>alveole</a:t>
            </a:r>
            <a:r>
              <a:rPr lang="en-US" dirty="0"/>
              <a:t> </a:t>
            </a:r>
            <a:br>
              <a:rPr lang="en-US" dirty="0"/>
            </a:br>
            <a:r>
              <a:rPr lang="en-US" dirty="0" err="1"/>
              <a:t>ali</a:t>
            </a:r>
            <a:r>
              <a:rPr lang="en-US" dirty="0"/>
              <a:t> </a:t>
            </a:r>
            <a:r>
              <a:rPr lang="en-US" dirty="0" err="1"/>
              <a:t>značajan</a:t>
            </a:r>
            <a:r>
              <a:rPr lang="en-US" dirty="0"/>
              <a:t> </a:t>
            </a:r>
            <a:r>
              <a:rPr lang="en-US" dirty="0" err="1"/>
              <a:t>deo</a:t>
            </a:r>
            <a:r>
              <a:rPr lang="en-US" dirty="0"/>
              <a:t> je </a:t>
            </a:r>
            <a:br>
              <a:rPr lang="en-US" dirty="0"/>
            </a:br>
            <a:r>
              <a:rPr lang="en-US" dirty="0" err="1"/>
              <a:t>izdahnut</a:t>
            </a:r>
            <a:r>
              <a:rPr lang="en-US" dirty="0"/>
              <a:t> u </a:t>
            </a:r>
            <a:r>
              <a:rPr lang="en-US" dirty="0" err="1"/>
              <a:t>dahu</a:t>
            </a:r>
            <a:endParaRPr lang="en-US" dirty="0"/>
          </a:p>
        </p:txBody>
      </p:sp>
      <p:sp>
        <p:nvSpPr>
          <p:cNvPr id="5" name="Rectangle 4">
            <a:extLst>
              <a:ext uri="{FF2B5EF4-FFF2-40B4-BE49-F238E27FC236}">
                <a16:creationId xmlns:a16="http://schemas.microsoft.com/office/drawing/2014/main" id="{635E3F38-E428-42FE-85DC-38E93DBF5989}"/>
              </a:ext>
            </a:extLst>
          </p:cNvPr>
          <p:cNvSpPr/>
          <p:nvPr/>
        </p:nvSpPr>
        <p:spPr>
          <a:xfrm rot="16200000">
            <a:off x="10540686" y="4716520"/>
            <a:ext cx="2790484" cy="215444"/>
          </a:xfrm>
          <a:prstGeom prst="rect">
            <a:avLst/>
          </a:prstGeom>
        </p:spPr>
        <p:txBody>
          <a:bodyPr wrap="square" rtlCol="0">
            <a:spAutoFit/>
          </a:bodyPr>
          <a:lstStyle/>
          <a:p>
            <a:r>
              <a:rPr lang="sv-SE" sz="800" dirty="0">
                <a:latin typeface="Calibri" panose="020F0502020204030204" pitchFamily="34" charset="0"/>
                <a:ea typeface="Calibri" panose="020F0502020204030204" pitchFamily="34" charset="0"/>
                <a:cs typeface="Times New Roman" panose="02020603050405020304" pitchFamily="18" charset="0"/>
              </a:rPr>
              <a:t>Izvor: Tereza ​​Knot, Vikimedijina ostava (CC BI-SA 2.5)</a:t>
            </a:r>
          </a:p>
        </p:txBody>
      </p:sp>
      <p:sp>
        <p:nvSpPr>
          <p:cNvPr id="6" name="Line 3">
            <a:extLst>
              <a:ext uri="{FF2B5EF4-FFF2-40B4-BE49-F238E27FC236}">
                <a16:creationId xmlns:a16="http://schemas.microsoft.com/office/drawing/2014/main" id="{D9514D8F-25AF-450C-89AF-A3A79211CCE3}"/>
              </a:ext>
            </a:extLst>
          </p:cNvPr>
          <p:cNvSpPr/>
          <p:nvPr/>
        </p:nvSpPr>
        <p:spPr>
          <a:xfrm>
            <a:off x="6305909" y="1871932"/>
            <a:ext cx="3575509" cy="715127"/>
          </a:xfrm>
          <a:prstGeom prst="line">
            <a:avLst/>
          </a:prstGeom>
          <a:ln w="28575">
            <a:solidFill>
              <a:srgbClr val="FF3333"/>
            </a:solidFill>
            <a:round/>
            <a:tailEnd type="triangle" w="med" len="med"/>
          </a:ln>
        </p:spPr>
        <p:style>
          <a:lnRef idx="0">
            <a:scrgbClr r="0" g="0" b="0"/>
          </a:lnRef>
          <a:fillRef idx="0">
            <a:scrgbClr r="0" g="0" b="0"/>
          </a:fillRef>
          <a:effectRef idx="0">
            <a:scrgbClr r="0" g="0" b="0"/>
          </a:effectRef>
          <a:fontRef idx="minor"/>
        </p:style>
        <p:txBody>
          <a:bodyPr/>
          <a:lstStyle/>
          <a:p>
            <a:endParaRPr lang="hu-HU"/>
          </a:p>
        </p:txBody>
      </p:sp>
      <p:sp>
        <p:nvSpPr>
          <p:cNvPr id="7" name="Line 4">
            <a:extLst>
              <a:ext uri="{FF2B5EF4-FFF2-40B4-BE49-F238E27FC236}">
                <a16:creationId xmlns:a16="http://schemas.microsoft.com/office/drawing/2014/main" id="{AF67770E-DD3E-416A-986D-BE5D5919DB91}"/>
              </a:ext>
            </a:extLst>
          </p:cNvPr>
          <p:cNvSpPr/>
          <p:nvPr/>
        </p:nvSpPr>
        <p:spPr>
          <a:xfrm>
            <a:off x="3786996" y="2587060"/>
            <a:ext cx="5259676" cy="1725448"/>
          </a:xfrm>
          <a:prstGeom prst="line">
            <a:avLst/>
          </a:prstGeom>
          <a:ln w="28575">
            <a:solidFill>
              <a:srgbClr val="FF3333"/>
            </a:solidFill>
            <a:round/>
            <a:tailEnd type="triangle" w="med" len="med"/>
          </a:ln>
        </p:spPr>
        <p:style>
          <a:lnRef idx="0">
            <a:scrgbClr r="0" g="0" b="0"/>
          </a:lnRef>
          <a:fillRef idx="0">
            <a:scrgbClr r="0" g="0" b="0"/>
          </a:fillRef>
          <a:effectRef idx="0">
            <a:scrgbClr r="0" g="0" b="0"/>
          </a:effectRef>
          <a:fontRef idx="minor"/>
        </p:style>
        <p:txBody>
          <a:bodyPr/>
          <a:lstStyle/>
          <a:p>
            <a:endParaRPr lang="hu-HU"/>
          </a:p>
        </p:txBody>
      </p:sp>
      <p:sp>
        <p:nvSpPr>
          <p:cNvPr id="8" name="Line 5">
            <a:extLst>
              <a:ext uri="{FF2B5EF4-FFF2-40B4-BE49-F238E27FC236}">
                <a16:creationId xmlns:a16="http://schemas.microsoft.com/office/drawing/2014/main" id="{733FAD53-52C0-4226-B44E-140087EFFB47}"/>
              </a:ext>
            </a:extLst>
          </p:cNvPr>
          <p:cNvSpPr/>
          <p:nvPr/>
        </p:nvSpPr>
        <p:spPr>
          <a:xfrm>
            <a:off x="4157932" y="3933645"/>
            <a:ext cx="4705848" cy="1409801"/>
          </a:xfrm>
          <a:prstGeom prst="line">
            <a:avLst/>
          </a:prstGeom>
          <a:ln w="28575">
            <a:solidFill>
              <a:srgbClr val="FF3333"/>
            </a:solidFill>
            <a:round/>
            <a:tailEnd type="triangle" w="med" len="med"/>
          </a:ln>
        </p:spPr>
        <p:style>
          <a:lnRef idx="0">
            <a:scrgbClr r="0" g="0" b="0"/>
          </a:lnRef>
          <a:fillRef idx="0">
            <a:scrgbClr r="0" g="0" b="0"/>
          </a:fillRef>
          <a:effectRef idx="0">
            <a:scrgbClr r="0" g="0" b="0"/>
          </a:effectRef>
          <a:fontRef idx="minor"/>
        </p:style>
        <p:txBody>
          <a:bodyPr/>
          <a:lstStyle/>
          <a:p>
            <a:endParaRPr lang="hu-HU"/>
          </a:p>
        </p:txBody>
      </p:sp>
      <p:sp>
        <p:nvSpPr>
          <p:cNvPr id="9" name="Rectangle 8">
            <a:extLst>
              <a:ext uri="{FF2B5EF4-FFF2-40B4-BE49-F238E27FC236}">
                <a16:creationId xmlns:a16="http://schemas.microsoft.com/office/drawing/2014/main" id="{E3786E8D-233B-47B2-BC24-273BEBF8A1D4}"/>
              </a:ext>
            </a:extLst>
          </p:cNvPr>
          <p:cNvSpPr/>
          <p:nvPr/>
        </p:nvSpPr>
        <p:spPr>
          <a:xfrm>
            <a:off x="332034" y="5973098"/>
            <a:ext cx="11186456" cy="338554"/>
          </a:xfrm>
          <a:prstGeom prst="rect">
            <a:avLst/>
          </a:prstGeom>
        </p:spPr>
        <p:txBody>
          <a:bodyPr wrap="square" rtlCol="0">
            <a:spAutoFit/>
          </a:bodyPr>
          <a:lstStyle/>
          <a:p>
            <a:pPr rtl="0"/>
            <a:r>
              <a:rPr lang="sr" sz="800"/>
              <a:t>DOI: 10.21037/amj.2020.03.04 </a:t>
            </a:r>
          </a:p>
          <a:p>
            <a:pPr rtl="0"/>
            <a:r>
              <a:rPr lang="sr" sz="800"/>
              <a:t>DOI: 10.1007/s10661-006-9296-4</a:t>
            </a:r>
          </a:p>
        </p:txBody>
      </p:sp>
    </p:spTree>
    <p:extLst>
      <p:ext uri="{BB962C8B-B14F-4D97-AF65-F5344CB8AC3E}">
        <p14:creationId xmlns:p14="http://schemas.microsoft.com/office/powerpoint/2010/main" val="41960239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7B612B7-8143-4BDB-84E2-5DAC68E20EFF}"/>
              </a:ext>
            </a:extLst>
          </p:cNvPr>
          <p:cNvSpPr/>
          <p:nvPr/>
        </p:nvSpPr>
        <p:spPr>
          <a:xfrm>
            <a:off x="501445" y="3151694"/>
            <a:ext cx="11186456" cy="1991032"/>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schemeClr val="accent1">
                  <a:lumMod val="20000"/>
                  <a:lumOff val="80000"/>
                </a:schemeClr>
              </a:solidFill>
            </a:endParaRPr>
          </a:p>
        </p:txBody>
      </p:sp>
      <p:sp>
        <p:nvSpPr>
          <p:cNvPr id="2" name="Title 1">
            <a:extLst>
              <a:ext uri="{FF2B5EF4-FFF2-40B4-BE49-F238E27FC236}">
                <a16:creationId xmlns:a16="http://schemas.microsoft.com/office/drawing/2014/main" id="{F7CF790D-B650-4203-99E7-3B0074B9C43C}"/>
              </a:ext>
            </a:extLst>
          </p:cNvPr>
          <p:cNvSpPr>
            <a:spLocks noGrp="1"/>
          </p:cNvSpPr>
          <p:nvPr>
            <p:ph type="title"/>
          </p:nvPr>
        </p:nvSpPr>
        <p:spPr/>
        <p:txBody>
          <a:bodyPr rtlCol="0">
            <a:normAutofit/>
          </a:bodyPr>
          <a:lstStyle/>
          <a:p>
            <a:r>
              <a:rPr lang="pl-PL" dirty="0"/>
              <a:t>Čvrste materije – veličina u odnosu na sedimentaciju</a:t>
            </a:r>
            <a:endParaRPr lang="sr" dirty="0"/>
          </a:p>
        </p:txBody>
      </p:sp>
      <p:sp>
        <p:nvSpPr>
          <p:cNvPr id="3" name="Content Placeholder 2">
            <a:extLst>
              <a:ext uri="{FF2B5EF4-FFF2-40B4-BE49-F238E27FC236}">
                <a16:creationId xmlns:a16="http://schemas.microsoft.com/office/drawing/2014/main" id="{390A0656-2445-4D5B-9704-ED1C729741DB}"/>
              </a:ext>
            </a:extLst>
          </p:cNvPr>
          <p:cNvSpPr>
            <a:spLocks noGrp="1"/>
          </p:cNvSpPr>
          <p:nvPr>
            <p:ph idx="1"/>
          </p:nvPr>
        </p:nvSpPr>
        <p:spPr>
          <a:xfrm>
            <a:off x="192505" y="1233577"/>
            <a:ext cx="11325985" cy="5072095"/>
          </a:xfrm>
        </p:spPr>
        <p:txBody>
          <a:bodyPr rtlCol="0"/>
          <a:lstStyle/>
          <a:p>
            <a:r>
              <a:rPr lang="en-US" dirty="0" err="1"/>
              <a:t>Određuje</a:t>
            </a:r>
            <a:r>
              <a:rPr lang="en-US" dirty="0"/>
              <a:t> </a:t>
            </a:r>
            <a:r>
              <a:rPr lang="en-US" dirty="0" err="1"/>
              <a:t>prostorni</a:t>
            </a:r>
            <a:r>
              <a:rPr lang="en-US" dirty="0"/>
              <a:t> </a:t>
            </a:r>
            <a:r>
              <a:rPr lang="en-US" dirty="0" err="1"/>
              <a:t>obim</a:t>
            </a:r>
            <a:r>
              <a:rPr lang="en-US" dirty="0"/>
              <a:t> </a:t>
            </a:r>
            <a:r>
              <a:rPr lang="en-US" dirty="0" err="1"/>
              <a:t>zagađenja</a:t>
            </a:r>
            <a:r>
              <a:rPr lang="en-US" dirty="0"/>
              <a:t>, </a:t>
            </a:r>
            <a:r>
              <a:rPr lang="en-US" dirty="0" err="1"/>
              <a:t>broj</a:t>
            </a:r>
            <a:r>
              <a:rPr lang="en-US" dirty="0"/>
              <a:t> </a:t>
            </a:r>
            <a:r>
              <a:rPr lang="en-US" dirty="0" err="1"/>
              <a:t>izloženih</a:t>
            </a:r>
            <a:r>
              <a:rPr lang="en-US" dirty="0"/>
              <a:t> </a:t>
            </a:r>
            <a:r>
              <a:rPr lang="en-US" dirty="0" err="1"/>
              <a:t>ljudi</a:t>
            </a:r>
            <a:endParaRPr lang="en-US" dirty="0"/>
          </a:p>
          <a:p>
            <a:r>
              <a:rPr lang="en-US" dirty="0" err="1"/>
              <a:t>Veće</a:t>
            </a:r>
            <a:r>
              <a:rPr lang="en-US" dirty="0"/>
              <a:t> </a:t>
            </a:r>
            <a:r>
              <a:rPr lang="en-US" dirty="0" err="1"/>
              <a:t>čestice</a:t>
            </a:r>
            <a:r>
              <a:rPr lang="en-US" dirty="0"/>
              <a:t> </a:t>
            </a:r>
            <a:r>
              <a:rPr lang="en-US" dirty="0" err="1"/>
              <a:t>će</a:t>
            </a:r>
            <a:r>
              <a:rPr lang="en-US" dirty="0"/>
              <a:t> se </a:t>
            </a:r>
            <a:r>
              <a:rPr lang="en-US" dirty="0" err="1"/>
              <a:t>taložiti</a:t>
            </a:r>
            <a:r>
              <a:rPr lang="en-US" dirty="0"/>
              <a:t> </a:t>
            </a:r>
            <a:r>
              <a:rPr lang="en-US" dirty="0" err="1"/>
              <a:t>blizu</a:t>
            </a:r>
            <a:r>
              <a:rPr lang="en-US" dirty="0"/>
              <a:t> </a:t>
            </a:r>
            <a:r>
              <a:rPr lang="en-US" dirty="0" err="1"/>
              <a:t>izvora</a:t>
            </a:r>
            <a:r>
              <a:rPr lang="en-US" dirty="0"/>
              <a:t> </a:t>
            </a:r>
            <a:r>
              <a:rPr lang="en-US" dirty="0" err="1"/>
              <a:t>zagađenja</a:t>
            </a:r>
            <a:r>
              <a:rPr lang="en-US" dirty="0"/>
              <a:t>, </a:t>
            </a:r>
            <a:r>
              <a:rPr lang="en-US" dirty="0" err="1"/>
              <a:t>dok</a:t>
            </a:r>
            <a:r>
              <a:rPr lang="en-US" dirty="0"/>
              <a:t> </a:t>
            </a:r>
            <a:r>
              <a:rPr lang="en-US" dirty="0" err="1"/>
              <a:t>će</a:t>
            </a:r>
            <a:r>
              <a:rPr lang="en-US" dirty="0"/>
              <a:t> se </a:t>
            </a:r>
            <a:r>
              <a:rPr lang="en-US" dirty="0" err="1"/>
              <a:t>manje</a:t>
            </a:r>
            <a:r>
              <a:rPr lang="en-US" dirty="0"/>
              <a:t> </a:t>
            </a:r>
            <a:r>
              <a:rPr lang="en-US" dirty="0" err="1"/>
              <a:t>čestice</a:t>
            </a:r>
            <a:r>
              <a:rPr lang="en-US" dirty="0"/>
              <a:t> </a:t>
            </a:r>
            <a:r>
              <a:rPr lang="en-US" dirty="0" err="1"/>
              <a:t>taložiti</a:t>
            </a:r>
            <a:r>
              <a:rPr lang="en-US" dirty="0"/>
              <a:t> </a:t>
            </a:r>
            <a:r>
              <a:rPr lang="en-US" dirty="0" err="1"/>
              <a:t>sporije</a:t>
            </a:r>
            <a:r>
              <a:rPr lang="en-US" dirty="0"/>
              <a:t> </a:t>
            </a:r>
            <a:r>
              <a:rPr lang="en-US" dirty="0" err="1"/>
              <a:t>ili</a:t>
            </a:r>
            <a:r>
              <a:rPr lang="en-US" dirty="0"/>
              <a:t> </a:t>
            </a:r>
            <a:r>
              <a:rPr lang="en-US" dirty="0" err="1"/>
              <a:t>nikako</a:t>
            </a:r>
            <a:r>
              <a:rPr lang="en-US" dirty="0"/>
              <a:t> </a:t>
            </a:r>
            <a:r>
              <a:rPr lang="en-US" dirty="0" err="1"/>
              <a:t>i</a:t>
            </a:r>
            <a:r>
              <a:rPr lang="en-US" dirty="0"/>
              <a:t> </a:t>
            </a:r>
            <a:r>
              <a:rPr lang="en-US" dirty="0" err="1"/>
              <a:t>tako</a:t>
            </a:r>
            <a:r>
              <a:rPr lang="en-US" dirty="0"/>
              <a:t> </a:t>
            </a:r>
            <a:r>
              <a:rPr lang="en-US" dirty="0" err="1"/>
              <a:t>će</a:t>
            </a:r>
            <a:r>
              <a:rPr lang="en-US" dirty="0"/>
              <a:t> </a:t>
            </a:r>
            <a:r>
              <a:rPr lang="en-US" dirty="0" err="1"/>
              <a:t>biti</a:t>
            </a:r>
            <a:r>
              <a:rPr lang="en-US" dirty="0"/>
              <a:t> </a:t>
            </a:r>
            <a:r>
              <a:rPr lang="en-US" dirty="0" err="1"/>
              <a:t>odnesene</a:t>
            </a:r>
            <a:r>
              <a:rPr lang="en-US" dirty="0"/>
              <a:t> </a:t>
            </a:r>
            <a:r>
              <a:rPr lang="en-US" dirty="0" err="1"/>
              <a:t>vazdušnim</a:t>
            </a:r>
            <a:r>
              <a:rPr lang="en-US" dirty="0"/>
              <a:t> </a:t>
            </a:r>
            <a:r>
              <a:rPr lang="en-US" dirty="0" err="1"/>
              <a:t>strujama</a:t>
            </a:r>
            <a:r>
              <a:rPr lang="en-US" dirty="0"/>
              <a:t> </a:t>
            </a:r>
            <a:r>
              <a:rPr lang="en-US" dirty="0" err="1"/>
              <a:t>na</a:t>
            </a:r>
            <a:r>
              <a:rPr lang="en-US" dirty="0"/>
              <a:t> </a:t>
            </a:r>
            <a:r>
              <a:rPr lang="en-US" dirty="0" err="1"/>
              <a:t>velike</a:t>
            </a:r>
            <a:r>
              <a:rPr lang="en-US" dirty="0"/>
              <a:t> </a:t>
            </a:r>
            <a:r>
              <a:rPr lang="en-US" dirty="0" err="1"/>
              <a:t>udaljenosti</a:t>
            </a:r>
            <a:r>
              <a:rPr lang="en-US" dirty="0"/>
              <a:t>.</a:t>
            </a:r>
          </a:p>
          <a:p>
            <a:pPr rtl="0"/>
            <a:endParaRPr lang="en-US" dirty="0"/>
          </a:p>
          <a:p>
            <a:pPr marL="914400" lvl="2" indent="0">
              <a:lnSpc>
                <a:spcPct val="120000"/>
              </a:lnSpc>
              <a:buNone/>
            </a:pPr>
            <a:r>
              <a:rPr lang="en-US" sz="2400" dirty="0"/>
              <a:t>PM &gt; 10 µm: </a:t>
            </a:r>
            <a:r>
              <a:rPr lang="en-US" sz="2400" dirty="0" err="1"/>
              <a:t>brza</a:t>
            </a:r>
            <a:r>
              <a:rPr lang="en-US" sz="2400" dirty="0"/>
              <a:t> </a:t>
            </a:r>
            <a:r>
              <a:rPr lang="en-US" sz="2400" dirty="0" err="1"/>
              <a:t>sedimentacija</a:t>
            </a:r>
            <a:endParaRPr lang="en-US" sz="2400" dirty="0"/>
          </a:p>
          <a:p>
            <a:pPr marL="914400" lvl="2" indent="0">
              <a:lnSpc>
                <a:spcPct val="120000"/>
              </a:lnSpc>
              <a:buNone/>
            </a:pPr>
            <a:r>
              <a:rPr lang="en-US" sz="2400" dirty="0"/>
              <a:t>PM 10 do 0,1 µm: </a:t>
            </a:r>
            <a:r>
              <a:rPr lang="en-US" sz="2400" dirty="0" err="1"/>
              <a:t>taloženje</a:t>
            </a:r>
            <a:r>
              <a:rPr lang="en-US" sz="2400" dirty="0"/>
              <a:t> </a:t>
            </a:r>
            <a:r>
              <a:rPr lang="en-US" sz="2400" dirty="0" err="1"/>
              <a:t>ujednačeno</a:t>
            </a:r>
            <a:r>
              <a:rPr lang="en-US" sz="2400" dirty="0"/>
              <a:t>; </a:t>
            </a:r>
            <a:r>
              <a:rPr lang="en-US" sz="2400" dirty="0" err="1"/>
              <a:t>relativno</a:t>
            </a:r>
            <a:r>
              <a:rPr lang="en-US" sz="2400" dirty="0"/>
              <a:t> mala </a:t>
            </a:r>
            <a:r>
              <a:rPr lang="en-US" sz="2400" dirty="0" err="1"/>
              <a:t>difuzija</a:t>
            </a:r>
            <a:r>
              <a:rPr lang="en-US" sz="2400" dirty="0"/>
              <a:t> u </a:t>
            </a:r>
            <a:r>
              <a:rPr lang="en-US" sz="2400" dirty="0" err="1"/>
              <a:t>vazduhu</a:t>
            </a:r>
            <a:r>
              <a:rPr lang="en-US" sz="2400" dirty="0"/>
              <a:t> </a:t>
            </a:r>
          </a:p>
          <a:p>
            <a:pPr marL="914400" lvl="2" indent="0">
              <a:lnSpc>
                <a:spcPct val="120000"/>
              </a:lnSpc>
              <a:buNone/>
            </a:pPr>
            <a:r>
              <a:rPr lang="en-US" sz="2400" dirty="0"/>
              <a:t>PM 0,1 do 0,001 µm: ne </a:t>
            </a:r>
            <a:r>
              <a:rPr lang="en-US" sz="2400" dirty="0" err="1"/>
              <a:t>talože</a:t>
            </a:r>
            <a:r>
              <a:rPr lang="en-US" sz="2400" dirty="0"/>
              <a:t> se; u </a:t>
            </a:r>
            <a:r>
              <a:rPr lang="en-US" sz="2400" dirty="0" err="1"/>
              <a:t>visokoj</a:t>
            </a:r>
            <a:r>
              <a:rPr lang="en-US" sz="2400" dirty="0"/>
              <a:t> </a:t>
            </a:r>
            <a:r>
              <a:rPr lang="en-US" sz="2400" dirty="0" err="1"/>
              <a:t>meri</a:t>
            </a:r>
            <a:r>
              <a:rPr lang="en-US" sz="2400" dirty="0"/>
              <a:t> </a:t>
            </a:r>
            <a:r>
              <a:rPr lang="en-US" sz="2400" dirty="0" err="1"/>
              <a:t>difunduju</a:t>
            </a:r>
            <a:r>
              <a:rPr lang="en-US" sz="2400" dirty="0"/>
              <a:t> do </a:t>
            </a:r>
            <a:r>
              <a:rPr lang="en-US" sz="2400" dirty="0" err="1"/>
              <a:t>velikih</a:t>
            </a:r>
            <a:r>
              <a:rPr lang="en-US" sz="2400" dirty="0"/>
              <a:t> </a:t>
            </a:r>
            <a:r>
              <a:rPr lang="en-US" sz="2400" dirty="0" err="1"/>
              <a:t>udaljenosti</a:t>
            </a:r>
            <a:endParaRPr lang="en-US" sz="2400" dirty="0"/>
          </a:p>
        </p:txBody>
      </p:sp>
      <p:sp>
        <p:nvSpPr>
          <p:cNvPr id="5" name="Rectangle 4">
            <a:extLst>
              <a:ext uri="{FF2B5EF4-FFF2-40B4-BE49-F238E27FC236}">
                <a16:creationId xmlns:a16="http://schemas.microsoft.com/office/drawing/2014/main" id="{701F7805-9F91-E321-2295-5CED54DE8A34}"/>
              </a:ext>
            </a:extLst>
          </p:cNvPr>
          <p:cNvSpPr/>
          <p:nvPr/>
        </p:nvSpPr>
        <p:spPr>
          <a:xfrm>
            <a:off x="332034" y="5973098"/>
            <a:ext cx="11186456" cy="338554"/>
          </a:xfrm>
          <a:prstGeom prst="rect">
            <a:avLst/>
          </a:prstGeom>
        </p:spPr>
        <p:txBody>
          <a:bodyPr wrap="square" rtlCol="0">
            <a:spAutoFit/>
          </a:bodyPr>
          <a:lstStyle/>
          <a:p>
            <a:pPr rtl="0"/>
            <a:r>
              <a:rPr lang="sr" sz="800"/>
              <a:t>DOI: 10.21037/amj.2020.03.04 </a:t>
            </a:r>
          </a:p>
          <a:p>
            <a:pPr rtl="0"/>
            <a:r>
              <a:rPr lang="sr" sz="800"/>
              <a:t>DOI: 10.1007/s10661-006-9296-4</a:t>
            </a:r>
          </a:p>
        </p:txBody>
      </p:sp>
    </p:spTree>
    <p:extLst>
      <p:ext uri="{BB962C8B-B14F-4D97-AF65-F5344CB8AC3E}">
        <p14:creationId xmlns:p14="http://schemas.microsoft.com/office/powerpoint/2010/main" val="3156102391"/>
      </p:ext>
    </p:extLst>
  </p:cSld>
  <p:clrMapOvr>
    <a:masterClrMapping/>
  </p:clrMapOvr>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_for_lecture_presentations" id="{98D3BE57-7C4F-464C-BC64-1D7340AAA609}" vid="{21B03724-234D-B346-B3F2-287CADF91C7F}"/>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um" ma:contentTypeID="0x01010061C38D1052217A4B942E73134FEF8369" ma:contentTypeVersion="12" ma:contentTypeDescription="Új dokumentum létrehozása." ma:contentTypeScope="" ma:versionID="c4cb741b39fb2f9efa675cf951213ef6">
  <xsd:schema xmlns:xsd="http://www.w3.org/2001/XMLSchema" xmlns:xs="http://www.w3.org/2001/XMLSchema" xmlns:p="http://schemas.microsoft.com/office/2006/metadata/properties" xmlns:ns2="ac5bba62-9a53-42e3-8e34-ca49e24f4fe7" xmlns:ns3="f7135bf7-eb40-4ed2-ab58-bb2a8f06b6aa" targetNamespace="http://schemas.microsoft.com/office/2006/metadata/properties" ma:root="true" ma:fieldsID="ab6f93e604749640a8b49707685d73ea" ns2:_="" ns3:_="">
    <xsd:import namespace="ac5bba62-9a53-42e3-8e34-ca49e24f4fe7"/>
    <xsd:import namespace="f7135bf7-eb40-4ed2-ab58-bb2a8f06b6a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5bba62-9a53-42e3-8e34-ca49e24f4f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Képcímkék" ma:readOnly="false" ma:fieldId="{5cf76f15-5ced-4ddc-b409-7134ff3c332f}" ma:taxonomyMulti="true" ma:sspId="c5924412-c5b0-41bf-b9da-348a75561e2f"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7135bf7-eb40-4ed2-ab58-bb2a8f06b6aa"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e99a9af-e07c-4003-9765-209faae482e6}" ma:internalName="TaxCatchAll" ma:showField="CatchAllData" ma:web="f7135bf7-eb40-4ed2-ab58-bb2a8f06b6a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artalomtípus"/>
        <xsd:element ref="dc:title" minOccurs="0" maxOccurs="1" ma:index="4" ma:displayName="Cím"/>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ac5bba62-9a53-42e3-8e34-ca49e24f4fe7">
      <Terms xmlns="http://schemas.microsoft.com/office/infopath/2007/PartnerControls"/>
    </lcf76f155ced4ddcb4097134ff3c332f>
    <TaxCatchAll xmlns="f7135bf7-eb40-4ed2-ab58-bb2a8f06b6aa" xsi:nil="true"/>
  </documentManagement>
</p:properties>
</file>

<file path=customXml/itemProps1.xml><?xml version="1.0" encoding="utf-8"?>
<ds:datastoreItem xmlns:ds="http://schemas.openxmlformats.org/officeDocument/2006/customXml" ds:itemID="{58E67ACE-460B-4473-8FFA-F07E942C7C7C}">
  <ds:schemaRefs>
    <ds:schemaRef ds:uri="http://schemas.microsoft.com/sharepoint/v3/contenttype/forms"/>
  </ds:schemaRefs>
</ds:datastoreItem>
</file>

<file path=customXml/itemProps2.xml><?xml version="1.0" encoding="utf-8"?>
<ds:datastoreItem xmlns:ds="http://schemas.openxmlformats.org/officeDocument/2006/customXml" ds:itemID="{FC2BFA99-5E47-4ABD-A73E-493B58F21D62}"/>
</file>

<file path=customXml/itemProps3.xml><?xml version="1.0" encoding="utf-8"?>
<ds:datastoreItem xmlns:ds="http://schemas.openxmlformats.org/officeDocument/2006/customXml" ds:itemID="{9231F8E1-A301-4653-BCB2-CD30CA639E4F}">
  <ds:schemaRefs>
    <ds:schemaRef ds:uri="http://schemas.microsoft.com/office/2006/documentManagement/types"/>
    <ds:schemaRef ds:uri="http://www.w3.org/XML/1998/namespace"/>
    <ds:schemaRef ds:uri="http://schemas.openxmlformats.org/package/2006/metadata/core-properties"/>
    <ds:schemaRef ds:uri="http://schemas.microsoft.com/office/infopath/2007/PartnerControls"/>
    <ds:schemaRef ds:uri="http://purl.org/dc/terms/"/>
    <ds:schemaRef ds:uri="http://purl.org/dc/dcmitype/"/>
    <ds:schemaRef ds:uri="603c054e-d324-4a4b-bfdc-a44c27811fd1"/>
    <ds:schemaRef ds:uri="7041af30-ae09-480b-a38a-622eca9a1506"/>
    <ds:schemaRef ds:uri="http://schemas.microsoft.com/office/2006/metadata/propertie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Office-téma</Template>
  <TotalTime>212</TotalTime>
  <Words>2560</Words>
  <Application>Microsoft Office PowerPoint</Application>
  <PresentationFormat>Szélesvásznú</PresentationFormat>
  <Paragraphs>282</Paragraphs>
  <Slides>35</Slides>
  <Notes>3</Notes>
  <HiddenSlides>0</HiddenSlides>
  <MMClips>0</MMClips>
  <ScaleCrop>false</ScaleCrop>
  <HeadingPairs>
    <vt:vector size="6" baseType="variant">
      <vt:variant>
        <vt:lpstr>Használt betűtípusok</vt:lpstr>
      </vt:variant>
      <vt:variant>
        <vt:i4>7</vt:i4>
      </vt:variant>
      <vt:variant>
        <vt:lpstr>Téma</vt:lpstr>
      </vt:variant>
      <vt:variant>
        <vt:i4>1</vt:i4>
      </vt:variant>
      <vt:variant>
        <vt:lpstr>Diacímek</vt:lpstr>
      </vt:variant>
      <vt:variant>
        <vt:i4>35</vt:i4>
      </vt:variant>
    </vt:vector>
  </HeadingPairs>
  <TitlesOfParts>
    <vt:vector size="43" baseType="lpstr">
      <vt:lpstr>-apple-system</vt:lpstr>
      <vt:lpstr>Arial</vt:lpstr>
      <vt:lpstr>BlinkMacSystemFont</vt:lpstr>
      <vt:lpstr>Calibri</vt:lpstr>
      <vt:lpstr>DejaVu Sans</vt:lpstr>
      <vt:lpstr>Garamond</vt:lpstr>
      <vt:lpstr>Times New Roman</vt:lpstr>
      <vt:lpstr>Office-téma</vt:lpstr>
      <vt:lpstr>Developing new curriculum outlines and learning materials on climate change's health impacts for medical schools 2021-2-HU01-KA220-HED-000050972</vt:lpstr>
      <vt:lpstr>Uticaj klimatskih promena na rak, gljivične bolesti, mikotoksine </vt:lpstr>
      <vt:lpstr>Ishodi učenja</vt:lpstr>
      <vt:lpstr>Klimatske promene – rak: glavni mehanizmi</vt:lpstr>
      <vt:lpstr>Vrste raka koji su verovatno povezani sa klimatskim promenama</vt:lpstr>
      <vt:lpstr>Zagađenje vazduha i rak pluća</vt:lpstr>
      <vt:lpstr>Čestice (PM) – EPA klasifikacija</vt:lpstr>
      <vt:lpstr>Čvrste materije – veličina naspram penetracije</vt:lpstr>
      <vt:lpstr>Čvrste materije – veličina u odnosu na sedimentaciju</vt:lpstr>
      <vt:lpstr>Čvrste materije – veličina, sedimentacija, širenje</vt:lpstr>
      <vt:lpstr>Izvori finih čestica(PM2,5) koje se mogu udahnuti</vt:lpstr>
      <vt:lpstr>Stratosfersko oštećenje ozona</vt:lpstr>
      <vt:lpstr>Troposferski ozon (ozon na nivou zemlje)</vt:lpstr>
      <vt:lpstr>Stratosferski ozon (15-35 km nadmorske visine) </vt:lpstr>
      <vt:lpstr>Ultraljubičasto zračenje i rak kože</vt:lpstr>
      <vt:lpstr>Oštećenje ozona</vt:lpstr>
      <vt:lpstr>Ultraljubičasto zračenje i rak kože</vt:lpstr>
      <vt:lpstr>Rak povezan sa poremećajima u snabdevanju hranom i vodom</vt:lpstr>
      <vt:lpstr>Izloženost industrijskim otrovima</vt:lpstr>
      <vt:lpstr>Mikotoksini</vt:lpstr>
      <vt:lpstr>Mikotoksini</vt:lpstr>
      <vt:lpstr>Obaveštenja u vezi sa aflatoksinom - EU</vt:lpstr>
      <vt:lpstr>Uticaj mikotoksina na zdravlje ljudi</vt:lpstr>
      <vt:lpstr>Uticaj mikotoksina na zdravlje ljudi</vt:lpstr>
      <vt:lpstr>Indirektna izloženost ljudske populacije</vt:lpstr>
      <vt:lpstr>Formiranje mikotoksina i klimatske promene</vt:lpstr>
      <vt:lpstr>Mikotoksini i scenariji klimatskih promena</vt:lpstr>
      <vt:lpstr>Metode detekcije mikotoksina</vt:lpstr>
      <vt:lpstr>Inaktivacija / ekstrakcija mikotoksina</vt:lpstr>
      <vt:lpstr>Biološka kontrola mikotoksina</vt:lpstr>
      <vt:lpstr>Kontrolisanje i minimiziranje rizika od mikotoksina</vt:lpstr>
      <vt:lpstr>Ključne poruke</vt:lpstr>
      <vt:lpstr>Testirajte svoje znanje</vt:lpstr>
      <vt:lpstr>Preporučeno čitanje</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Impact of climate change on cancer, fungal diseases, mycotoxins</dc:title>
  <dc:creator>Márovics Gergely Péter</dc:creator>
  <cp:lastModifiedBy>User</cp:lastModifiedBy>
  <cp:revision>60</cp:revision>
  <dcterms:created xsi:type="dcterms:W3CDTF">2023-07-11T11:59:48Z</dcterms:created>
  <dcterms:modified xsi:type="dcterms:W3CDTF">2025-04-22T13:20:26Z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0x01010061C38D1052217A4B942E73134FEF8369</vt:lpwstr>
  </property>
</Properties>
</file>