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sldIdLst>
    <p:sldId id="330" r:id="rId5"/>
    <p:sldId id="262" r:id="rId6"/>
    <p:sldId id="327" r:id="rId7"/>
    <p:sldId id="266" r:id="rId8"/>
    <p:sldId id="270" r:id="rId9"/>
    <p:sldId id="274" r:id="rId10"/>
    <p:sldId id="275" r:id="rId11"/>
    <p:sldId id="323" r:id="rId12"/>
    <p:sldId id="276" r:id="rId13"/>
    <p:sldId id="285" r:id="rId14"/>
    <p:sldId id="278" r:id="rId15"/>
    <p:sldId id="321" r:id="rId16"/>
    <p:sldId id="324" r:id="rId17"/>
    <p:sldId id="269" r:id="rId18"/>
    <p:sldId id="267" r:id="rId19"/>
    <p:sldId id="294" r:id="rId20"/>
    <p:sldId id="311" r:id="rId21"/>
    <p:sldId id="305" r:id="rId22"/>
    <p:sldId id="297" r:id="rId23"/>
    <p:sldId id="299" r:id="rId24"/>
    <p:sldId id="309" r:id="rId25"/>
    <p:sldId id="313" r:id="rId26"/>
    <p:sldId id="314" r:id="rId27"/>
    <p:sldId id="302" r:id="rId28"/>
    <p:sldId id="316" r:id="rId29"/>
    <p:sldId id="317" r:id="rId30"/>
    <p:sldId id="318" r:id="rId31"/>
    <p:sldId id="328" r:id="rId32"/>
    <p:sldId id="329" r:id="rId33"/>
    <p:sldId id="331" r:id="rId34"/>
  </p:sldIdLst>
  <p:sldSz cx="12192000" cy="6858000"/>
  <p:notesSz cx="6858000" cy="91440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5820"/>
  </p:normalViewPr>
  <p:slideViewPr>
    <p:cSldViewPr snapToGrid="0" showGuides="1">
      <p:cViewPr varScale="1">
        <p:scale>
          <a:sx n="111" d="100"/>
          <a:sy n="111" d="100"/>
        </p:scale>
        <p:origin x="456" y="102"/>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B564C6F3-FF8C-CD41-9900-250A26EDE519}"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4D5D8112-43C1-534F-8D30-36DA3C5DD8FD}" type="slidenum">
              <a:rPr lang="en-US" smtClean="0"/>
              <a:t>‹#›</a:t>
            </a:fld>
            <a:endParaRPr lang="en-US"/>
          </a:p>
        </p:txBody>
      </p:sp>
    </p:spTree>
    <p:extLst>
      <p:ext uri="{BB962C8B-B14F-4D97-AF65-F5344CB8AC3E}">
        <p14:creationId xmlns:p14="http://schemas.microsoft.com/office/powerpoint/2010/main" val="1311984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28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endParaRPr lang="de-DE" dirty="0"/>
          </a:p>
        </p:txBody>
      </p:sp>
      <p:sp>
        <p:nvSpPr>
          <p:cNvPr id="4" name="Dia számának helye 3"/>
          <p:cNvSpPr>
            <a:spLocks noGrp="1"/>
          </p:cNvSpPr>
          <p:nvPr>
            <p:ph type="sldNum" sz="quarter" idx="10"/>
          </p:nvPr>
        </p:nvSpPr>
        <p:spPr/>
        <p:txBody>
          <a:bodyPr rtlCol="0"/>
          <a:lstStyle/>
          <a:p>
            <a:pPr rtl="0"/>
            <a:fld id="{F54AA1A7-F98A-4E1D-BFFB-4285D5EE406B}" type="slidenum">
              <a:rPr lang="de-DE" smtClean="0"/>
              <a:t>16</a:t>
            </a:fld>
            <a:endParaRPr lang="de-DE"/>
          </a:p>
        </p:txBody>
      </p:sp>
    </p:spTree>
    <p:extLst>
      <p:ext uri="{BB962C8B-B14F-4D97-AF65-F5344CB8AC3E}">
        <p14:creationId xmlns:p14="http://schemas.microsoft.com/office/powerpoint/2010/main" val="2558873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t>https://www.betterhealth.vic.gov.au/</a:t>
            </a:r>
          </a:p>
        </p:txBody>
      </p:sp>
      <p:sp>
        <p:nvSpPr>
          <p:cNvPr id="4" name="Dia számának helye 3"/>
          <p:cNvSpPr>
            <a:spLocks noGrp="1"/>
          </p:cNvSpPr>
          <p:nvPr>
            <p:ph type="sldNum" sz="quarter" idx="10"/>
          </p:nvPr>
        </p:nvSpPr>
        <p:spPr/>
        <p:txBody>
          <a:bodyPr rtlCol="0"/>
          <a:lstStyle/>
          <a:p>
            <a:pPr rtl="0"/>
            <a:fld id="{F54AA1A7-F98A-4E1D-BFFB-4285D5EE406B}" type="slidenum">
              <a:rPr lang="de-DE" smtClean="0"/>
              <a:t>19</a:t>
            </a:fld>
            <a:endParaRPr lang="de-DE"/>
          </a:p>
        </p:txBody>
      </p:sp>
    </p:spTree>
    <p:extLst>
      <p:ext uri="{BB962C8B-B14F-4D97-AF65-F5344CB8AC3E}">
        <p14:creationId xmlns:p14="http://schemas.microsoft.com/office/powerpoint/2010/main" val="1860132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t>https://www.betterhealth.vic.gov.au/</a:t>
            </a:r>
          </a:p>
        </p:txBody>
      </p:sp>
      <p:sp>
        <p:nvSpPr>
          <p:cNvPr id="4" name="Dia számának helye 3"/>
          <p:cNvSpPr>
            <a:spLocks noGrp="1"/>
          </p:cNvSpPr>
          <p:nvPr>
            <p:ph type="sldNum" sz="quarter" idx="10"/>
          </p:nvPr>
        </p:nvSpPr>
        <p:spPr/>
        <p:txBody>
          <a:bodyPr rtlCol="0"/>
          <a:lstStyle/>
          <a:p>
            <a:pPr rtl="0"/>
            <a:fld id="{F54AA1A7-F98A-4E1D-BFFB-4285D5EE406B}" type="slidenum">
              <a:rPr lang="de-DE" smtClean="0"/>
              <a:t>20</a:t>
            </a:fld>
            <a:endParaRPr lang="de-DE"/>
          </a:p>
        </p:txBody>
      </p:sp>
    </p:spTree>
    <p:extLst>
      <p:ext uri="{BB962C8B-B14F-4D97-AF65-F5344CB8AC3E}">
        <p14:creationId xmlns:p14="http://schemas.microsoft.com/office/powerpoint/2010/main" val="2188865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1" name="Google Shape;441;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5574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7" name="Google Shape;447;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31840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sr"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sr" dirty="0"/>
              <a:t>Titel</a:t>
            </a:r>
          </a:p>
        </p:txBody>
      </p:sp>
      <p:sp>
        <p:nvSpPr>
          <p:cNvPr id="3" name="Tartalom helye 2"/>
          <p:cNvSpPr>
            <a:spLocks noGrp="1"/>
          </p:cNvSpPr>
          <p:nvPr>
            <p:ph idx="1" hasCustomPrompt="1"/>
          </p:nvPr>
        </p:nvSpPr>
        <p:spPr>
          <a:xfrm>
            <a:off x="427725" y="934775"/>
            <a:ext cx="11408200" cy="5370897"/>
          </a:xfrm>
        </p:spPr>
        <p:txBody>
          <a:bodyPr rtlCol="0"/>
          <a:lstStyle>
            <a:lvl1pPr>
              <a:lnSpc>
                <a:spcPct val="110000"/>
              </a:lnSpc>
              <a:spcAft>
                <a:spcPts val="1000"/>
              </a:spcAft>
              <a:defRPr sz="2200" baseline="0">
                <a:solidFill>
                  <a:schemeClr val="tx1"/>
                </a:solidFill>
                <a:latin typeface="+mn-lt"/>
              </a:defRPr>
            </a:lvl1pPr>
            <a:lvl2pPr>
              <a:lnSpc>
                <a:spcPct val="110000"/>
              </a:lnSpc>
              <a:spcAft>
                <a:spcPts val="1000"/>
              </a:spcAft>
              <a:defRPr sz="2000">
                <a:solidFill>
                  <a:schemeClr val="tx1"/>
                </a:solidFill>
                <a:latin typeface="+mn-lt"/>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noProof="0" dirty="0"/>
              <a:t>Main text (First level)</a:t>
            </a:r>
          </a:p>
          <a:p>
            <a:pPr lvl="1" rtl="0"/>
            <a:r>
              <a:rPr lang="sr" noProof="0" dirty="0"/>
              <a:t>Second level</a:t>
            </a:r>
          </a:p>
          <a:p>
            <a:pPr lvl="2" rtl="0"/>
            <a:r>
              <a:rPr lang="sr" noProof="0" dirty="0"/>
              <a:t>Third level</a:t>
            </a:r>
          </a:p>
          <a:p>
            <a:pPr lvl="3" rtl="0"/>
            <a:r>
              <a:rPr lang="sr"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sr"/>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hyperlink" Target="https://www.eea.europa.eu/publications/europes-changing-climate-hazards-1/what-will-the-future-brin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eea.europa.eu/publications/europes-changing-climate-hazards-1/what-will-the-future-bring"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eea.europa.eu/publications/europes-changing-climate-hazards-1/what-will-the-future-bring" TargetMode="Externa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eea.europa.eu/publications/europes-changing-climate-hazards-1/what-will-the-future-bring" TargetMode="Externa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eea.europa.eu/publications/europes-changing-climate-hazards-1/what-will-the-future-bring" TargetMode="Externa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eea.europa.eu/publications/europes-changing-climate-hazards-1/what-will-the-future-bring"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eea.europa.eu/publications/europes-changing-climate-hazards-1/what-will-the-future-bring" TargetMode="External"/><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doi.org/10.1186/s12302-022-00621-3" TargetMode="External"/><Relationship Id="rId7" Type="http://schemas.openxmlformats.org/officeDocument/2006/relationships/hyperlink" Target="https://www.eea.europa.eu/publications/europes-changing-climate-hazards-1/what-will-the-future-brin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doi.org/10.1016/S2542-5196(21)00200-X" TargetMode="External"/><Relationship Id="rId5" Type="http://schemas.openxmlformats.org/officeDocument/2006/relationships/hyperlink" Target="https://www.who.int/publications/i/item/WHO-EURO-2011-2510-42266-58691" TargetMode="External"/><Relationship Id="rId4" Type="http://schemas.openxmlformats.org/officeDocument/2006/relationships/hyperlink" Target="https://www.eea.europa.eu/publications/climate-change-impacts-on-health"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doi.org/10.1016/S2542-5196(21)00200-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296125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6732" y="82583"/>
            <a:ext cx="8838535" cy="6248606"/>
          </a:xfrm>
          <a:prstGeom prst="rect">
            <a:avLst/>
          </a:prstGeom>
        </p:spPr>
      </p:pic>
    </p:spTree>
    <p:extLst>
      <p:ext uri="{BB962C8B-B14F-4D97-AF65-F5344CB8AC3E}">
        <p14:creationId xmlns:p14="http://schemas.microsoft.com/office/powerpoint/2010/main" val="3881456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a:latin typeface="Arial" panose="020B0604020202020204" pitchFamily="34" charset="0"/>
                <a:cs typeface="Arial" panose="020B0604020202020204" pitchFamily="34" charset="0"/>
              </a:rPr>
              <a:t>Suša</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uticaji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zdravlje</a:t>
            </a:r>
            <a:endParaRPr lang="en-US"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457200" y="923025"/>
            <a:ext cx="11438626" cy="5257521"/>
          </a:xfrm>
        </p:spPr>
        <p:txBody>
          <a:bodyPr rtlCol="0">
            <a:noAutofit/>
          </a:bodyPr>
          <a:lstStyle/>
          <a:p>
            <a:pPr algn="just">
              <a:lnSpc>
                <a:spcPct val="120000"/>
              </a:lnSpc>
              <a:spcBef>
                <a:spcPts val="0"/>
              </a:spcBef>
            </a:pPr>
            <a:r>
              <a:rPr lang="en-US" sz="2000" dirty="0" err="1">
                <a:cs typeface="Arial" panose="020B0604020202020204" pitchFamily="34" charset="0"/>
              </a:rPr>
              <a:t>Suša</a:t>
            </a:r>
            <a:r>
              <a:rPr lang="en-US" sz="2000" dirty="0">
                <a:cs typeface="Arial" panose="020B0604020202020204" pitchFamily="34" charset="0"/>
              </a:rPr>
              <a:t> </a:t>
            </a:r>
            <a:r>
              <a:rPr lang="en-US" sz="2000" dirty="0" err="1">
                <a:cs typeface="Arial" panose="020B0604020202020204" pitchFamily="34" charset="0"/>
              </a:rPr>
              <a:t>uzrokuje</a:t>
            </a:r>
            <a:r>
              <a:rPr lang="en-US" sz="2000" dirty="0">
                <a:cs typeface="Arial" panose="020B0604020202020204" pitchFamily="34" charset="0"/>
              </a:rPr>
              <a:t> </a:t>
            </a:r>
            <a:r>
              <a:rPr lang="en-US" sz="2000" dirty="0" err="1">
                <a:cs typeface="Arial" panose="020B0604020202020204" pitchFamily="34" charset="0"/>
              </a:rPr>
              <a:t>nestašicu</a:t>
            </a:r>
            <a:r>
              <a:rPr lang="en-US" sz="2000" dirty="0">
                <a:cs typeface="Arial" panose="020B0604020202020204" pitchFamily="34" charset="0"/>
              </a:rPr>
              <a:t> </a:t>
            </a:r>
            <a:r>
              <a:rPr lang="en-US" sz="2000" dirty="0" err="1">
                <a:cs typeface="Arial" panose="020B0604020202020204" pitchFamily="34" charset="0"/>
              </a:rPr>
              <a:t>vode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hrane</a:t>
            </a:r>
            <a:r>
              <a:rPr lang="en-US" sz="2000" dirty="0">
                <a:cs typeface="Arial" panose="020B0604020202020204" pitchFamily="34" charset="0"/>
              </a:rPr>
              <a:t>, </a:t>
            </a:r>
            <a:r>
              <a:rPr lang="en-US" sz="2000" dirty="0" err="1">
                <a:cs typeface="Arial" panose="020B0604020202020204" pitchFamily="34" charset="0"/>
              </a:rPr>
              <a:t>što</a:t>
            </a:r>
            <a:r>
              <a:rPr lang="en-US" sz="2000" dirty="0">
                <a:cs typeface="Arial" panose="020B0604020202020204" pitchFamily="34" charset="0"/>
              </a:rPr>
              <a:t> </a:t>
            </a:r>
            <a:r>
              <a:rPr lang="en-US" sz="2000" dirty="0" err="1">
                <a:cs typeface="Arial" panose="020B0604020202020204" pitchFamily="34" charset="0"/>
              </a:rPr>
              <a:t>može</a:t>
            </a:r>
            <a:r>
              <a:rPr lang="en-US" sz="2000" dirty="0">
                <a:cs typeface="Arial" panose="020B0604020202020204" pitchFamily="34" charset="0"/>
              </a:rPr>
              <a:t> </a:t>
            </a:r>
            <a:r>
              <a:rPr lang="en-US" sz="2000" dirty="0" err="1">
                <a:cs typeface="Arial" panose="020B0604020202020204" pitchFamily="34" charset="0"/>
              </a:rPr>
              <a:t>uticati</a:t>
            </a:r>
            <a:r>
              <a:rPr lang="en-US" sz="2000" dirty="0">
                <a:cs typeface="Arial" panose="020B0604020202020204" pitchFamily="34" charset="0"/>
              </a:rPr>
              <a:t>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životne</a:t>
            </a:r>
            <a:r>
              <a:rPr lang="en-US" sz="2000" dirty="0">
                <a:cs typeface="Arial" panose="020B0604020202020204" pitchFamily="34" charset="0"/>
              </a:rPr>
              <a:t> </a:t>
            </a:r>
            <a:r>
              <a:rPr lang="en-US" sz="2000" dirty="0" err="1">
                <a:cs typeface="Arial" panose="020B0604020202020204" pitchFamily="34" charset="0"/>
              </a:rPr>
              <a:t>šanse</a:t>
            </a:r>
            <a:r>
              <a:rPr lang="en-US" sz="2000" dirty="0">
                <a:cs typeface="Arial" panose="020B0604020202020204" pitchFamily="34" charset="0"/>
              </a:rPr>
              <a:t> </a:t>
            </a:r>
            <a:r>
              <a:rPr lang="en-US" sz="2000" dirty="0" err="1">
                <a:cs typeface="Arial" panose="020B0604020202020204" pitchFamily="34" charset="0"/>
              </a:rPr>
              <a:t>pogođene</a:t>
            </a:r>
            <a:r>
              <a:rPr lang="en-US" sz="2000" dirty="0">
                <a:cs typeface="Arial" panose="020B0604020202020204" pitchFamily="34" charset="0"/>
              </a:rPr>
              <a:t> </a:t>
            </a:r>
            <a:r>
              <a:rPr lang="en-US" sz="2000" dirty="0" err="1">
                <a:cs typeface="Arial" panose="020B0604020202020204" pitchFamily="34" charset="0"/>
              </a:rPr>
              <a:t>populacije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povećati</a:t>
            </a:r>
            <a:r>
              <a:rPr lang="en-US" sz="2000" dirty="0">
                <a:cs typeface="Arial" panose="020B0604020202020204" pitchFamily="34" charset="0"/>
              </a:rPr>
              <a:t> </a:t>
            </a:r>
            <a:r>
              <a:rPr lang="en-US" sz="2000" dirty="0" err="1">
                <a:cs typeface="Arial" panose="020B0604020202020204" pitchFamily="34" charset="0"/>
              </a:rPr>
              <a:t>rizik</a:t>
            </a:r>
            <a:r>
              <a:rPr lang="en-US" sz="2000" dirty="0">
                <a:cs typeface="Arial" panose="020B0604020202020204" pitchFamily="34" charset="0"/>
              </a:rPr>
              <a:t> od </a:t>
            </a:r>
            <a:r>
              <a:rPr lang="en-US" sz="2000" dirty="0" err="1">
                <a:cs typeface="Arial" panose="020B0604020202020204" pitchFamily="34" charset="0"/>
              </a:rPr>
              <a:t>bolesti</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smrti</a:t>
            </a:r>
            <a:r>
              <a:rPr lang="en-US" sz="2000" dirty="0">
                <a:cs typeface="Arial" panose="020B0604020202020204" pitchFamily="34" charset="0"/>
              </a:rPr>
              <a:t>. </a:t>
            </a:r>
          </a:p>
          <a:p>
            <a:pPr algn="just">
              <a:lnSpc>
                <a:spcPct val="120000"/>
              </a:lnSpc>
              <a:spcBef>
                <a:spcPts val="0"/>
              </a:spcBef>
              <a:spcAft>
                <a:spcPts val="0"/>
              </a:spcAft>
            </a:pPr>
            <a:r>
              <a:rPr lang="en-US" sz="2000" dirty="0" err="1">
                <a:cs typeface="Arial" panose="020B0604020202020204" pitchFamily="34" charset="0"/>
              </a:rPr>
              <a:t>Suša</a:t>
            </a:r>
            <a:r>
              <a:rPr lang="en-US" sz="2000" dirty="0">
                <a:cs typeface="Arial" panose="020B0604020202020204" pitchFamily="34" charset="0"/>
              </a:rPr>
              <a:t> </a:t>
            </a:r>
            <a:r>
              <a:rPr lang="en-US" sz="2000" dirty="0" err="1">
                <a:cs typeface="Arial" panose="020B0604020202020204" pitchFamily="34" charset="0"/>
              </a:rPr>
              <a:t>može</a:t>
            </a:r>
            <a:r>
              <a:rPr lang="en-US" sz="2000" dirty="0">
                <a:cs typeface="Arial" panose="020B0604020202020204" pitchFamily="34" charset="0"/>
              </a:rPr>
              <a:t> </a:t>
            </a:r>
            <a:r>
              <a:rPr lang="en-US" sz="2000" dirty="0" err="1">
                <a:cs typeface="Arial" panose="020B0604020202020204" pitchFamily="34" charset="0"/>
              </a:rPr>
              <a:t>imati</a:t>
            </a:r>
            <a:r>
              <a:rPr lang="en-US" sz="2000" dirty="0">
                <a:cs typeface="Arial" panose="020B0604020202020204" pitchFamily="34" charset="0"/>
              </a:rPr>
              <a:t> </a:t>
            </a:r>
            <a:r>
              <a:rPr lang="en-US" sz="2000" dirty="0" err="1">
                <a:cs typeface="Arial" panose="020B0604020202020204" pitchFamily="34" charset="0"/>
              </a:rPr>
              <a:t>akutne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hronične</a:t>
            </a:r>
            <a:r>
              <a:rPr lang="en-US" sz="2000" dirty="0">
                <a:cs typeface="Arial" panose="020B0604020202020204" pitchFamily="34" charset="0"/>
              </a:rPr>
              <a:t> </a:t>
            </a:r>
            <a:r>
              <a:rPr lang="en-US" sz="2000" dirty="0" err="1">
                <a:cs typeface="Arial" panose="020B0604020202020204" pitchFamily="34" charset="0"/>
              </a:rPr>
              <a:t>posledice</a:t>
            </a:r>
            <a:r>
              <a:rPr lang="en-US" sz="2000" dirty="0">
                <a:cs typeface="Arial" panose="020B0604020202020204" pitchFamily="34" charset="0"/>
              </a:rPr>
              <a:t> </a:t>
            </a:r>
            <a:r>
              <a:rPr lang="en-US" sz="2000" dirty="0" err="1">
                <a:cs typeface="Arial" panose="020B0604020202020204" pitchFamily="34" charset="0"/>
              </a:rPr>
              <a:t>po</a:t>
            </a:r>
            <a:r>
              <a:rPr lang="en-US" sz="2000" dirty="0">
                <a:cs typeface="Arial" panose="020B0604020202020204" pitchFamily="34" charset="0"/>
              </a:rPr>
              <a:t> </a:t>
            </a:r>
            <a:r>
              <a:rPr lang="en-US" sz="2000" dirty="0" err="1">
                <a:cs typeface="Arial" panose="020B0604020202020204" pitchFamily="34" charset="0"/>
              </a:rPr>
              <a:t>zdravlje</a:t>
            </a:r>
            <a:r>
              <a:rPr lang="en-US" sz="2000" dirty="0">
                <a:cs typeface="Arial" panose="020B0604020202020204" pitchFamily="34" charset="0"/>
              </a:rPr>
              <a:t>, </a:t>
            </a:r>
            <a:r>
              <a:rPr lang="en-US" sz="2000" dirty="0" err="1">
                <a:cs typeface="Arial" panose="020B0604020202020204" pitchFamily="34" charset="0"/>
              </a:rPr>
              <a:t>uključujući</a:t>
            </a:r>
            <a:r>
              <a:rPr lang="en-US" sz="2000" dirty="0">
                <a:cs typeface="Arial" panose="020B0604020202020204" pitchFamily="34" charset="0"/>
              </a:rPr>
              <a:t>: </a:t>
            </a:r>
          </a:p>
          <a:p>
            <a:pPr lvl="1" algn="just">
              <a:lnSpc>
                <a:spcPct val="120000"/>
              </a:lnSpc>
              <a:spcBef>
                <a:spcPts val="0"/>
              </a:spcBef>
            </a:pPr>
            <a:r>
              <a:rPr lang="en-US" sz="1800" dirty="0" err="1">
                <a:cs typeface="Arial" panose="020B0604020202020204" pitchFamily="34" charset="0"/>
              </a:rPr>
              <a:t>pothranjenost</a:t>
            </a:r>
            <a:r>
              <a:rPr lang="en-US" sz="1800" dirty="0">
                <a:cs typeface="Arial" panose="020B0604020202020204" pitchFamily="34" charset="0"/>
              </a:rPr>
              <a:t> </a:t>
            </a:r>
            <a:r>
              <a:rPr lang="en-US" sz="1800" dirty="0" err="1">
                <a:cs typeface="Arial" panose="020B0604020202020204" pitchFamily="34" charset="0"/>
              </a:rPr>
              <a:t>zbog</a:t>
            </a:r>
            <a:r>
              <a:rPr lang="en-US" sz="1800" dirty="0">
                <a:cs typeface="Arial" panose="020B0604020202020204" pitchFamily="34" charset="0"/>
              </a:rPr>
              <a:t> </a:t>
            </a:r>
            <a:r>
              <a:rPr lang="en-US" sz="1800" dirty="0" err="1">
                <a:cs typeface="Arial" panose="020B0604020202020204" pitchFamily="34" charset="0"/>
              </a:rPr>
              <a:t>smanjene</a:t>
            </a:r>
            <a:r>
              <a:rPr lang="en-US" sz="1800" dirty="0">
                <a:cs typeface="Arial" panose="020B0604020202020204" pitchFamily="34" charset="0"/>
              </a:rPr>
              <a:t> </a:t>
            </a:r>
            <a:r>
              <a:rPr lang="en-US" sz="1800" dirty="0" err="1">
                <a:cs typeface="Arial" panose="020B0604020202020204" pitchFamily="34" charset="0"/>
              </a:rPr>
              <a:t>dostupnosti</a:t>
            </a:r>
            <a:r>
              <a:rPr lang="en-US" sz="1800" dirty="0">
                <a:cs typeface="Arial" panose="020B0604020202020204" pitchFamily="34" charset="0"/>
              </a:rPr>
              <a:t> </a:t>
            </a:r>
            <a:r>
              <a:rPr lang="en-US" sz="1800" dirty="0" err="1">
                <a:cs typeface="Arial" panose="020B0604020202020204" pitchFamily="34" charset="0"/>
              </a:rPr>
              <a:t>hrane</a:t>
            </a:r>
            <a:r>
              <a:rPr lang="en-US" sz="1800" dirty="0">
                <a:cs typeface="Arial" panose="020B0604020202020204" pitchFamily="34" charset="0"/>
              </a:rPr>
              <a:t>, </a:t>
            </a:r>
            <a:r>
              <a:rPr lang="en-US" sz="1800" dirty="0" err="1">
                <a:cs typeface="Arial" panose="020B0604020202020204" pitchFamily="34" charset="0"/>
              </a:rPr>
              <a:t>uključujući</a:t>
            </a:r>
            <a:r>
              <a:rPr lang="en-US" sz="1800" dirty="0">
                <a:cs typeface="Arial" panose="020B0604020202020204" pitchFamily="34" charset="0"/>
              </a:rPr>
              <a:t> </a:t>
            </a:r>
            <a:r>
              <a:rPr lang="en-US" sz="1800" dirty="0" err="1">
                <a:cs typeface="Arial" panose="020B0604020202020204" pitchFamily="34" charset="0"/>
              </a:rPr>
              <a:t>nedostatak</a:t>
            </a:r>
            <a:r>
              <a:rPr lang="en-US" sz="1800" dirty="0">
                <a:cs typeface="Arial" panose="020B0604020202020204" pitchFamily="34" charset="0"/>
              </a:rPr>
              <a:t> </a:t>
            </a:r>
            <a:r>
              <a:rPr lang="en-US" sz="1800" dirty="0" err="1">
                <a:cs typeface="Arial" panose="020B0604020202020204" pitchFamily="34" charset="0"/>
              </a:rPr>
              <a:t>mikronutrijenata</a:t>
            </a:r>
            <a:r>
              <a:rPr lang="en-US" sz="1800" dirty="0">
                <a:cs typeface="Arial" panose="020B0604020202020204" pitchFamily="34" charset="0"/>
              </a:rPr>
              <a:t>, </a:t>
            </a:r>
            <a:r>
              <a:rPr lang="en-US" sz="1800" dirty="0" err="1">
                <a:cs typeface="Arial" panose="020B0604020202020204" pitchFamily="34" charset="0"/>
              </a:rPr>
              <a:t>kao</a:t>
            </a:r>
            <a:r>
              <a:rPr lang="en-US" sz="1800" dirty="0">
                <a:cs typeface="Arial" panose="020B0604020202020204" pitchFamily="34" charset="0"/>
              </a:rPr>
              <a:t> </a:t>
            </a:r>
            <a:r>
              <a:rPr lang="en-US" sz="1800" dirty="0" err="1">
                <a:cs typeface="Arial" panose="020B0604020202020204" pitchFamily="34" charset="0"/>
              </a:rPr>
              <a:t>što</a:t>
            </a:r>
            <a:r>
              <a:rPr lang="en-US" sz="1800" dirty="0">
                <a:cs typeface="Arial" panose="020B0604020202020204" pitchFamily="34" charset="0"/>
              </a:rPr>
              <a:t> je </a:t>
            </a:r>
            <a:r>
              <a:rPr lang="en-US" sz="1800" dirty="0" err="1">
                <a:cs typeface="Arial" panose="020B0604020202020204" pitchFamily="34" charset="0"/>
              </a:rPr>
              <a:t>anemija</a:t>
            </a:r>
            <a:r>
              <a:rPr lang="en-US" sz="1800" dirty="0">
                <a:cs typeface="Arial" panose="020B0604020202020204" pitchFamily="34" charset="0"/>
              </a:rPr>
              <a:t> </a:t>
            </a:r>
            <a:r>
              <a:rPr lang="en-US" sz="1800" dirty="0" err="1">
                <a:cs typeface="Arial" panose="020B0604020202020204" pitchFamily="34" charset="0"/>
              </a:rPr>
              <a:t>zbog</a:t>
            </a:r>
            <a:r>
              <a:rPr lang="en-US" sz="1800" dirty="0">
                <a:cs typeface="Arial" panose="020B0604020202020204" pitchFamily="34" charset="0"/>
              </a:rPr>
              <a:t> </a:t>
            </a:r>
            <a:r>
              <a:rPr lang="en-US" sz="1800" dirty="0" err="1">
                <a:cs typeface="Arial" panose="020B0604020202020204" pitchFamily="34" charset="0"/>
              </a:rPr>
              <a:t>nedostatka</a:t>
            </a:r>
            <a:r>
              <a:rPr lang="en-US" sz="1800" dirty="0">
                <a:cs typeface="Arial" panose="020B0604020202020204" pitchFamily="34" charset="0"/>
              </a:rPr>
              <a:t> </a:t>
            </a:r>
            <a:r>
              <a:rPr lang="en-US" sz="1800" dirty="0" err="1">
                <a:cs typeface="Arial" panose="020B0604020202020204" pitchFamily="34" charset="0"/>
              </a:rPr>
              <a:t>gvožđa</a:t>
            </a:r>
            <a:r>
              <a:rPr lang="en-US" sz="1800" dirty="0">
                <a:cs typeface="Arial" panose="020B0604020202020204" pitchFamily="34" charset="0"/>
              </a:rPr>
              <a:t>; </a:t>
            </a:r>
          </a:p>
          <a:p>
            <a:pPr lvl="1" algn="just">
              <a:lnSpc>
                <a:spcPct val="120000"/>
              </a:lnSpc>
              <a:spcBef>
                <a:spcPts val="0"/>
              </a:spcBef>
            </a:pPr>
            <a:r>
              <a:rPr lang="en-US" sz="1800" dirty="0" err="1">
                <a:cs typeface="Arial" panose="020B0604020202020204" pitchFamily="34" charset="0"/>
              </a:rPr>
              <a:t>povećan</a:t>
            </a:r>
            <a:r>
              <a:rPr lang="en-US" sz="1800" dirty="0">
                <a:cs typeface="Arial" panose="020B0604020202020204" pitchFamily="34" charset="0"/>
              </a:rPr>
              <a:t> </a:t>
            </a:r>
            <a:r>
              <a:rPr lang="en-US" sz="1800" dirty="0" err="1">
                <a:cs typeface="Arial" panose="020B0604020202020204" pitchFamily="34" charset="0"/>
              </a:rPr>
              <a:t>rizik</a:t>
            </a:r>
            <a:r>
              <a:rPr lang="en-US" sz="1800" dirty="0">
                <a:cs typeface="Arial" panose="020B0604020202020204" pitchFamily="34" charset="0"/>
              </a:rPr>
              <a:t> od </a:t>
            </a:r>
            <a:r>
              <a:rPr lang="en-US" sz="1800" dirty="0" err="1">
                <a:cs typeface="Arial" panose="020B0604020202020204" pitchFamily="34" charset="0"/>
              </a:rPr>
              <a:t>zaraznih</a:t>
            </a:r>
            <a:r>
              <a:rPr lang="en-US" sz="1800" dirty="0">
                <a:cs typeface="Arial" panose="020B0604020202020204" pitchFamily="34" charset="0"/>
              </a:rPr>
              <a:t> </a:t>
            </a:r>
            <a:r>
              <a:rPr lang="en-US" sz="1800" dirty="0" err="1">
                <a:cs typeface="Arial" panose="020B0604020202020204" pitchFamily="34" charset="0"/>
              </a:rPr>
              <a:t>bolesti</a:t>
            </a:r>
            <a:r>
              <a:rPr lang="en-US" sz="1800" dirty="0">
                <a:cs typeface="Arial" panose="020B0604020202020204" pitchFamily="34" charset="0"/>
              </a:rPr>
              <a:t>, </a:t>
            </a:r>
            <a:r>
              <a:rPr lang="en-US" sz="1800" dirty="0" err="1">
                <a:cs typeface="Arial" panose="020B0604020202020204" pitchFamily="34" charset="0"/>
              </a:rPr>
              <a:t>kao</a:t>
            </a:r>
            <a:r>
              <a:rPr lang="en-US" sz="1800" dirty="0">
                <a:cs typeface="Arial" panose="020B0604020202020204" pitchFamily="34" charset="0"/>
              </a:rPr>
              <a:t> </a:t>
            </a:r>
            <a:r>
              <a:rPr lang="en-US" sz="1800" dirty="0" err="1">
                <a:cs typeface="Arial" panose="020B0604020202020204" pitchFamily="34" charset="0"/>
              </a:rPr>
              <a:t>što</a:t>
            </a:r>
            <a:r>
              <a:rPr lang="en-US" sz="1800" dirty="0">
                <a:cs typeface="Arial" panose="020B0604020202020204" pitchFamily="34" charset="0"/>
              </a:rPr>
              <a:t> </a:t>
            </a:r>
            <a:r>
              <a:rPr lang="en-US" sz="1800" dirty="0" err="1">
                <a:cs typeface="Arial" panose="020B0604020202020204" pitchFamily="34" charset="0"/>
              </a:rPr>
              <a:t>su</a:t>
            </a:r>
            <a:r>
              <a:rPr lang="en-US" sz="1800" dirty="0">
                <a:cs typeface="Arial" panose="020B0604020202020204" pitchFamily="34" charset="0"/>
              </a:rPr>
              <a:t> </a:t>
            </a:r>
            <a:r>
              <a:rPr lang="en-US" sz="1800" dirty="0" err="1">
                <a:cs typeface="Arial" panose="020B0604020202020204" pitchFamily="34" charset="0"/>
              </a:rPr>
              <a:t>kolera</a:t>
            </a:r>
            <a:r>
              <a:rPr lang="en-US" sz="1800" dirty="0">
                <a:cs typeface="Arial" panose="020B0604020202020204" pitchFamily="34" charset="0"/>
              </a:rPr>
              <a:t>, </a:t>
            </a:r>
            <a:r>
              <a:rPr lang="en-US" sz="1800" dirty="0" err="1">
                <a:cs typeface="Arial" panose="020B0604020202020204" pitchFamily="34" charset="0"/>
              </a:rPr>
              <a:t>dijareja</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pneumonija</a:t>
            </a:r>
            <a:r>
              <a:rPr lang="en-US" sz="1800" dirty="0">
                <a:cs typeface="Arial" panose="020B0604020202020204" pitchFamily="34" charset="0"/>
              </a:rPr>
              <a:t>, </a:t>
            </a:r>
            <a:r>
              <a:rPr lang="en-US" sz="1800" dirty="0" err="1">
                <a:cs typeface="Arial" panose="020B0604020202020204" pitchFamily="34" charset="0"/>
              </a:rPr>
              <a:t>zbog</a:t>
            </a:r>
            <a:r>
              <a:rPr lang="en-US" sz="1800" dirty="0">
                <a:cs typeface="Arial" panose="020B0604020202020204" pitchFamily="34" charset="0"/>
              </a:rPr>
              <a:t> </a:t>
            </a:r>
            <a:r>
              <a:rPr lang="en-US" sz="1800" dirty="0" err="1">
                <a:cs typeface="Arial" panose="020B0604020202020204" pitchFamily="34" charset="0"/>
              </a:rPr>
              <a:t>akutne</a:t>
            </a:r>
            <a:r>
              <a:rPr lang="en-US" sz="1800" dirty="0">
                <a:cs typeface="Arial" panose="020B0604020202020204" pitchFamily="34" charset="0"/>
              </a:rPr>
              <a:t> </a:t>
            </a:r>
            <a:r>
              <a:rPr lang="en-US" sz="1800" dirty="0" err="1">
                <a:cs typeface="Arial" panose="020B0604020202020204" pitchFamily="34" charset="0"/>
              </a:rPr>
              <a:t>pothranjenosti</a:t>
            </a:r>
            <a:r>
              <a:rPr lang="en-US" sz="1800" dirty="0">
                <a:cs typeface="Arial" panose="020B0604020202020204" pitchFamily="34" charset="0"/>
              </a:rPr>
              <a:t>, </a:t>
            </a:r>
            <a:r>
              <a:rPr lang="en-US" sz="1800" dirty="0" err="1">
                <a:cs typeface="Arial" panose="020B0604020202020204" pitchFamily="34" charset="0"/>
              </a:rPr>
              <a:t>nedostatka</a:t>
            </a:r>
            <a:r>
              <a:rPr lang="en-US" sz="1800" dirty="0">
                <a:cs typeface="Arial" panose="020B0604020202020204" pitchFamily="34" charset="0"/>
              </a:rPr>
              <a:t> </a:t>
            </a:r>
            <a:r>
              <a:rPr lang="en-US" sz="1800" dirty="0" err="1">
                <a:cs typeface="Arial" panose="020B0604020202020204" pitchFamily="34" charset="0"/>
              </a:rPr>
              <a:t>vode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sanitarnih</a:t>
            </a:r>
            <a:r>
              <a:rPr lang="en-US" sz="1800" dirty="0">
                <a:cs typeface="Arial" panose="020B0604020202020204" pitchFamily="34" charset="0"/>
              </a:rPr>
              <a:t> </a:t>
            </a:r>
            <a:r>
              <a:rPr lang="en-US" sz="1800" dirty="0" err="1">
                <a:cs typeface="Arial" panose="020B0604020202020204" pitchFamily="34" charset="0"/>
              </a:rPr>
              <a:t>uslova</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raseljavanja</a:t>
            </a:r>
            <a:r>
              <a:rPr lang="en-US" sz="1800" dirty="0">
                <a:cs typeface="Arial" panose="020B0604020202020204" pitchFamily="34" charset="0"/>
              </a:rPr>
              <a:t>; </a:t>
            </a:r>
          </a:p>
          <a:p>
            <a:pPr lvl="1" algn="just">
              <a:lnSpc>
                <a:spcPct val="120000"/>
              </a:lnSpc>
              <a:spcBef>
                <a:spcPts val="0"/>
              </a:spcBef>
            </a:pPr>
            <a:r>
              <a:rPr lang="en-US" sz="1800" dirty="0" err="1">
                <a:cs typeface="Arial" panose="020B0604020202020204" pitchFamily="34" charset="0"/>
              </a:rPr>
              <a:t>psihosocijalni</a:t>
            </a:r>
            <a:r>
              <a:rPr lang="en-US" sz="1800" dirty="0">
                <a:cs typeface="Arial" panose="020B0604020202020204" pitchFamily="34" charset="0"/>
              </a:rPr>
              <a:t> </a:t>
            </a:r>
            <a:r>
              <a:rPr lang="en-US" sz="1800" dirty="0" err="1">
                <a:cs typeface="Arial" panose="020B0604020202020204" pitchFamily="34" charset="0"/>
              </a:rPr>
              <a:t>stres</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poremećaji</a:t>
            </a:r>
            <a:r>
              <a:rPr lang="en-US" sz="1800" dirty="0">
                <a:cs typeface="Arial" panose="020B0604020202020204" pitchFamily="34" charset="0"/>
              </a:rPr>
              <a:t> </a:t>
            </a:r>
            <a:r>
              <a:rPr lang="en-US" sz="1800" dirty="0" err="1">
                <a:cs typeface="Arial" panose="020B0604020202020204" pitchFamily="34" charset="0"/>
              </a:rPr>
              <a:t>mentalnog</a:t>
            </a:r>
            <a:r>
              <a:rPr lang="en-US" sz="1800" dirty="0">
                <a:cs typeface="Arial" panose="020B0604020202020204" pitchFamily="34" charset="0"/>
              </a:rPr>
              <a:t> </a:t>
            </a:r>
            <a:r>
              <a:rPr lang="en-US" sz="1800" dirty="0" err="1">
                <a:cs typeface="Arial" panose="020B0604020202020204" pitchFamily="34" charset="0"/>
              </a:rPr>
              <a:t>zdravlja</a:t>
            </a:r>
            <a:r>
              <a:rPr lang="en-US" sz="1800" dirty="0">
                <a:cs typeface="Arial" panose="020B0604020202020204" pitchFamily="34" charset="0"/>
              </a:rPr>
              <a:t>; </a:t>
            </a:r>
          </a:p>
          <a:p>
            <a:pPr lvl="1" algn="just">
              <a:lnSpc>
                <a:spcPct val="120000"/>
              </a:lnSpc>
              <a:spcBef>
                <a:spcPts val="0"/>
              </a:spcBef>
              <a:spcAft>
                <a:spcPts val="1500"/>
              </a:spcAft>
            </a:pPr>
            <a:r>
              <a:rPr lang="en-US" sz="1800" dirty="0" err="1">
                <a:cs typeface="Arial" panose="020B0604020202020204" pitchFamily="34" charset="0"/>
              </a:rPr>
              <a:t>poremećaj</a:t>
            </a:r>
            <a:r>
              <a:rPr lang="en-US" sz="1800" dirty="0">
                <a:cs typeface="Arial" panose="020B0604020202020204" pitchFamily="34" charset="0"/>
              </a:rPr>
              <a:t> </a:t>
            </a:r>
            <a:r>
              <a:rPr lang="en-US" sz="1800" dirty="0" err="1">
                <a:cs typeface="Arial" panose="020B0604020202020204" pitchFamily="34" charset="0"/>
              </a:rPr>
              <a:t>lokalnih</a:t>
            </a:r>
            <a:r>
              <a:rPr lang="en-US" sz="1800" dirty="0">
                <a:cs typeface="Arial" panose="020B0604020202020204" pitchFamily="34" charset="0"/>
              </a:rPr>
              <a:t> </a:t>
            </a:r>
            <a:r>
              <a:rPr lang="en-US" sz="1800" dirty="0" err="1">
                <a:cs typeface="Arial" panose="020B0604020202020204" pitchFamily="34" charset="0"/>
              </a:rPr>
              <a:t>zdravstvenih</a:t>
            </a:r>
            <a:r>
              <a:rPr lang="en-US" sz="1800" dirty="0">
                <a:cs typeface="Arial" panose="020B0604020202020204" pitchFamily="34" charset="0"/>
              </a:rPr>
              <a:t> </a:t>
            </a:r>
            <a:r>
              <a:rPr lang="en-US" sz="1800" dirty="0" err="1">
                <a:cs typeface="Arial" panose="020B0604020202020204" pitchFamily="34" charset="0"/>
              </a:rPr>
              <a:t>usluga</a:t>
            </a:r>
            <a:r>
              <a:rPr lang="en-US" sz="1800" dirty="0">
                <a:cs typeface="Arial" panose="020B0604020202020204" pitchFamily="34" charset="0"/>
              </a:rPr>
              <a:t> </a:t>
            </a:r>
            <a:r>
              <a:rPr lang="en-US" sz="1800" dirty="0" err="1">
                <a:cs typeface="Arial" panose="020B0604020202020204" pitchFamily="34" charset="0"/>
              </a:rPr>
              <a:t>zbog</a:t>
            </a:r>
            <a:r>
              <a:rPr lang="en-US" sz="1800" dirty="0">
                <a:cs typeface="Arial" panose="020B0604020202020204" pitchFamily="34" charset="0"/>
              </a:rPr>
              <a:t> </a:t>
            </a:r>
            <a:r>
              <a:rPr lang="en-US" sz="1800" dirty="0" err="1">
                <a:cs typeface="Arial" panose="020B0604020202020204" pitchFamily="34" charset="0"/>
              </a:rPr>
              <a:t>nedostatka</a:t>
            </a:r>
            <a:r>
              <a:rPr lang="en-US" sz="1800" dirty="0">
                <a:cs typeface="Arial" panose="020B0604020202020204" pitchFamily="34" charset="0"/>
              </a:rPr>
              <a:t> </a:t>
            </a:r>
            <a:r>
              <a:rPr lang="en-US" sz="1800" dirty="0" err="1">
                <a:cs typeface="Arial" panose="020B0604020202020204" pitchFamily="34" charset="0"/>
              </a:rPr>
              <a:t>vodosnabdevanja</a:t>
            </a:r>
            <a:r>
              <a:rPr lang="en-US" sz="1800" dirty="0">
                <a:cs typeface="Arial" panose="020B0604020202020204" pitchFamily="34" charset="0"/>
              </a:rPr>
              <a:t>, </a:t>
            </a:r>
            <a:r>
              <a:rPr lang="en-US" sz="1800" dirty="0" err="1">
                <a:cs typeface="Arial" panose="020B0604020202020204" pitchFamily="34" charset="0"/>
              </a:rPr>
              <a:t>gubitka</a:t>
            </a:r>
            <a:r>
              <a:rPr lang="en-US" sz="1800" dirty="0">
                <a:cs typeface="Arial" panose="020B0604020202020204" pitchFamily="34" charset="0"/>
              </a:rPr>
              <a:t> </a:t>
            </a:r>
            <a:r>
              <a:rPr lang="en-US" sz="1800" dirty="0" err="1">
                <a:cs typeface="Arial" panose="020B0604020202020204" pitchFamily="34" charset="0"/>
              </a:rPr>
              <a:t>kupovne</a:t>
            </a:r>
            <a:r>
              <a:rPr lang="en-US" sz="1800" dirty="0">
                <a:cs typeface="Arial" panose="020B0604020202020204" pitchFamily="34" charset="0"/>
              </a:rPr>
              <a:t> </a:t>
            </a:r>
            <a:r>
              <a:rPr lang="en-US" sz="1800" dirty="0" err="1">
                <a:cs typeface="Arial" panose="020B0604020202020204" pitchFamily="34" charset="0"/>
              </a:rPr>
              <a:t>moći</a:t>
            </a:r>
            <a:r>
              <a:rPr lang="en-US" sz="1800" dirty="0">
                <a:cs typeface="Arial" panose="020B0604020202020204" pitchFamily="34" charset="0"/>
              </a:rPr>
              <a:t>, </a:t>
            </a:r>
            <a:r>
              <a:rPr lang="en-US" sz="1800" dirty="0" err="1">
                <a:cs typeface="Arial" panose="020B0604020202020204" pitchFamily="34" charset="0"/>
              </a:rPr>
              <a:t>migracije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a:t>
            </a:r>
            <a:r>
              <a:rPr lang="en-US" sz="1800" dirty="0" err="1">
                <a:cs typeface="Arial" panose="020B0604020202020204" pitchFamily="34" charset="0"/>
              </a:rPr>
              <a:t>ili</a:t>
            </a:r>
            <a:r>
              <a:rPr lang="en-US" sz="1800" dirty="0">
                <a:cs typeface="Arial" panose="020B0604020202020204" pitchFamily="34" charset="0"/>
              </a:rPr>
              <a:t> </a:t>
            </a:r>
            <a:r>
              <a:rPr lang="en-US" sz="1800" dirty="0" err="1">
                <a:cs typeface="Arial" panose="020B0604020202020204" pitchFamily="34" charset="0"/>
              </a:rPr>
              <a:t>zdravstvenih</a:t>
            </a:r>
            <a:r>
              <a:rPr lang="en-US" sz="1800" dirty="0">
                <a:cs typeface="Arial" panose="020B0604020202020204" pitchFamily="34" charset="0"/>
              </a:rPr>
              <a:t> </a:t>
            </a:r>
            <a:r>
              <a:rPr lang="en-US" sz="1800" dirty="0" err="1">
                <a:cs typeface="Arial" panose="020B0604020202020204" pitchFamily="34" charset="0"/>
              </a:rPr>
              <a:t>radnika</a:t>
            </a:r>
            <a:r>
              <a:rPr lang="en-US" sz="1800" dirty="0">
                <a:cs typeface="Arial" panose="020B0604020202020204" pitchFamily="34" charset="0"/>
              </a:rPr>
              <a:t> </a:t>
            </a:r>
            <a:r>
              <a:rPr lang="en-US" sz="1800" dirty="0" err="1">
                <a:cs typeface="Arial" panose="020B0604020202020204" pitchFamily="34" charset="0"/>
              </a:rPr>
              <a:t>koji</a:t>
            </a:r>
            <a:r>
              <a:rPr lang="en-US" sz="1800" dirty="0">
                <a:cs typeface="Arial" panose="020B0604020202020204" pitchFamily="34" charset="0"/>
              </a:rPr>
              <a:t> </a:t>
            </a:r>
            <a:r>
              <a:rPr lang="en-US" sz="1800" dirty="0" err="1">
                <a:cs typeface="Arial" panose="020B0604020202020204" pitchFamily="34" charset="0"/>
              </a:rPr>
              <a:t>su</a:t>
            </a:r>
            <a:r>
              <a:rPr lang="en-US" sz="1800" dirty="0">
                <a:cs typeface="Arial" panose="020B0604020202020204" pitchFamily="34" charset="0"/>
              </a:rPr>
              <a:t> </a:t>
            </a:r>
            <a:r>
              <a:rPr lang="en-US" sz="1800" dirty="0" err="1">
                <a:cs typeface="Arial" panose="020B0604020202020204" pitchFamily="34" charset="0"/>
              </a:rPr>
              <a:t>primorani</a:t>
            </a:r>
            <a:r>
              <a:rPr lang="en-US" sz="1800" dirty="0">
                <a:cs typeface="Arial" panose="020B0604020202020204" pitchFamily="34" charset="0"/>
              </a:rPr>
              <a:t> da </a:t>
            </a:r>
            <a:r>
              <a:rPr lang="en-US" sz="1800" dirty="0" err="1">
                <a:cs typeface="Arial" panose="020B0604020202020204" pitchFamily="34" charset="0"/>
              </a:rPr>
              <a:t>napuste</a:t>
            </a:r>
            <a:r>
              <a:rPr lang="en-US" sz="1800" dirty="0">
                <a:cs typeface="Arial" panose="020B0604020202020204" pitchFamily="34" charset="0"/>
              </a:rPr>
              <a:t> </a:t>
            </a:r>
            <a:r>
              <a:rPr lang="en-US" sz="1800" dirty="0" err="1">
                <a:cs typeface="Arial" panose="020B0604020202020204" pitchFamily="34" charset="0"/>
              </a:rPr>
              <a:t>lokalna</a:t>
            </a:r>
            <a:r>
              <a:rPr lang="en-US" sz="1800" dirty="0">
                <a:cs typeface="Arial" panose="020B0604020202020204" pitchFamily="34" charset="0"/>
              </a:rPr>
              <a:t> </a:t>
            </a:r>
            <a:r>
              <a:rPr lang="en-US" sz="1800" dirty="0" err="1">
                <a:cs typeface="Arial" panose="020B0604020202020204" pitchFamily="34" charset="0"/>
              </a:rPr>
              <a:t>područja</a:t>
            </a:r>
            <a:r>
              <a:rPr lang="en-US" sz="1800" dirty="0">
                <a:cs typeface="Arial" panose="020B0604020202020204" pitchFamily="34" charset="0"/>
              </a:rPr>
              <a:t>.</a:t>
            </a:r>
          </a:p>
          <a:p>
            <a:pPr algn="just">
              <a:lnSpc>
                <a:spcPct val="120000"/>
              </a:lnSpc>
              <a:spcBef>
                <a:spcPts val="0"/>
              </a:spcBef>
            </a:pPr>
            <a:r>
              <a:rPr lang="en-US" sz="2000" dirty="0" err="1">
                <a:cs typeface="Arial" panose="020B0604020202020204" pitchFamily="34" charset="0"/>
              </a:rPr>
              <a:t>Ozbiljna</a:t>
            </a:r>
            <a:r>
              <a:rPr lang="en-US" sz="2000" dirty="0">
                <a:cs typeface="Arial" panose="020B0604020202020204" pitchFamily="34" charset="0"/>
              </a:rPr>
              <a:t> </a:t>
            </a:r>
            <a:r>
              <a:rPr lang="en-US" sz="2000" dirty="0" err="1">
                <a:cs typeface="Arial" panose="020B0604020202020204" pitchFamily="34" charset="0"/>
              </a:rPr>
              <a:t>suša</a:t>
            </a:r>
            <a:r>
              <a:rPr lang="en-US" sz="2000" dirty="0">
                <a:cs typeface="Arial" panose="020B0604020202020204" pitchFamily="34" charset="0"/>
              </a:rPr>
              <a:t> </a:t>
            </a:r>
            <a:r>
              <a:rPr lang="en-US" sz="2000" dirty="0" err="1">
                <a:cs typeface="Arial" panose="020B0604020202020204" pitchFamily="34" charset="0"/>
              </a:rPr>
              <a:t>takođe</a:t>
            </a:r>
            <a:r>
              <a:rPr lang="en-US" sz="2000" dirty="0">
                <a:cs typeface="Arial" panose="020B0604020202020204" pitchFamily="34" charset="0"/>
              </a:rPr>
              <a:t> </a:t>
            </a:r>
            <a:r>
              <a:rPr lang="en-US" sz="2000" dirty="0" err="1">
                <a:cs typeface="Arial" panose="020B0604020202020204" pitchFamily="34" charset="0"/>
              </a:rPr>
              <a:t>može</a:t>
            </a:r>
            <a:r>
              <a:rPr lang="en-US" sz="2000" dirty="0">
                <a:cs typeface="Arial" panose="020B0604020202020204" pitchFamily="34" charset="0"/>
              </a:rPr>
              <a:t> </a:t>
            </a:r>
            <a:r>
              <a:rPr lang="en-US" sz="2000" dirty="0" err="1">
                <a:cs typeface="Arial" panose="020B0604020202020204" pitchFamily="34" charset="0"/>
              </a:rPr>
              <a:t>uticati</a:t>
            </a:r>
            <a:r>
              <a:rPr lang="en-US" sz="2000" dirty="0">
                <a:cs typeface="Arial" panose="020B0604020202020204" pitchFamily="34" charset="0"/>
              </a:rPr>
              <a:t>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kvalitet</a:t>
            </a:r>
            <a:r>
              <a:rPr lang="en-US" sz="2000" dirty="0">
                <a:cs typeface="Arial" panose="020B0604020202020204" pitchFamily="34" charset="0"/>
              </a:rPr>
              <a:t> </a:t>
            </a:r>
            <a:r>
              <a:rPr lang="en-US" sz="2000" dirty="0" err="1">
                <a:cs typeface="Arial" panose="020B0604020202020204" pitchFamily="34" charset="0"/>
              </a:rPr>
              <a:t>vazduha</a:t>
            </a:r>
            <a:r>
              <a:rPr lang="en-US" sz="2000" dirty="0">
                <a:cs typeface="Arial" panose="020B0604020202020204" pitchFamily="34" charset="0"/>
              </a:rPr>
              <a:t> </a:t>
            </a:r>
            <a:r>
              <a:rPr lang="en-US" sz="2000" dirty="0" err="1">
                <a:cs typeface="Arial" panose="020B0604020202020204" pitchFamily="34" charset="0"/>
              </a:rPr>
              <a:t>tako</a:t>
            </a:r>
            <a:r>
              <a:rPr lang="en-US" sz="2000" dirty="0">
                <a:cs typeface="Arial" panose="020B0604020202020204" pitchFamily="34" charset="0"/>
              </a:rPr>
              <a:t> </a:t>
            </a:r>
            <a:r>
              <a:rPr lang="en-US" sz="2000" dirty="0" err="1">
                <a:cs typeface="Arial" panose="020B0604020202020204" pitchFamily="34" charset="0"/>
              </a:rPr>
              <a:t>što</a:t>
            </a:r>
            <a:r>
              <a:rPr lang="en-US" sz="2000" dirty="0">
                <a:cs typeface="Arial" panose="020B0604020202020204" pitchFamily="34" charset="0"/>
              </a:rPr>
              <a:t> </a:t>
            </a:r>
            <a:r>
              <a:rPr lang="en-US" sz="2000" dirty="0" err="1">
                <a:cs typeface="Arial" panose="020B0604020202020204" pitchFamily="34" charset="0"/>
              </a:rPr>
              <a:t>povećava</a:t>
            </a:r>
            <a:r>
              <a:rPr lang="en-US" sz="2000" dirty="0">
                <a:cs typeface="Arial" panose="020B0604020202020204" pitchFamily="34" charset="0"/>
              </a:rPr>
              <a:t> </a:t>
            </a:r>
            <a:r>
              <a:rPr lang="en-US" sz="2000" dirty="0" err="1">
                <a:cs typeface="Arial" panose="020B0604020202020204" pitchFamily="34" charset="0"/>
              </a:rPr>
              <a:t>verovatnoću</a:t>
            </a:r>
            <a:r>
              <a:rPr lang="en-US" sz="2000" dirty="0">
                <a:cs typeface="Arial" panose="020B0604020202020204" pitchFamily="34" charset="0"/>
              </a:rPr>
              <a:t> </a:t>
            </a:r>
            <a:r>
              <a:rPr lang="en-US" sz="2000" dirty="0" err="1">
                <a:cs typeface="Arial" panose="020B0604020202020204" pitchFamily="34" charset="0"/>
              </a:rPr>
              <a:t>požara</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prašnih</a:t>
            </a:r>
            <a:r>
              <a:rPr lang="en-US" sz="2000" dirty="0">
                <a:cs typeface="Arial" panose="020B0604020202020204" pitchFamily="34" charset="0"/>
              </a:rPr>
              <a:t> </a:t>
            </a:r>
            <a:r>
              <a:rPr lang="en-US" sz="2000" dirty="0" err="1">
                <a:cs typeface="Arial" panose="020B0604020202020204" pitchFamily="34" charset="0"/>
              </a:rPr>
              <a:t>oluja</a:t>
            </a:r>
            <a:r>
              <a:rPr lang="en-US" sz="2000" dirty="0">
                <a:cs typeface="Arial" panose="020B0604020202020204" pitchFamily="34" charset="0"/>
              </a:rPr>
              <a:t>, </a:t>
            </a:r>
            <a:r>
              <a:rPr lang="en-US" sz="2000" dirty="0" err="1">
                <a:cs typeface="Arial" panose="020B0604020202020204" pitchFamily="34" charset="0"/>
              </a:rPr>
              <a:t>povećavajući</a:t>
            </a:r>
            <a:r>
              <a:rPr lang="en-US" sz="2000" dirty="0">
                <a:cs typeface="Arial" panose="020B0604020202020204" pitchFamily="34" charset="0"/>
              </a:rPr>
              <a:t> </a:t>
            </a:r>
            <a:r>
              <a:rPr lang="en-US" sz="2000" dirty="0" err="1">
                <a:cs typeface="Arial" panose="020B0604020202020204" pitchFamily="34" charset="0"/>
              </a:rPr>
              <a:t>zdravstveni</a:t>
            </a:r>
            <a:r>
              <a:rPr lang="en-US" sz="2000" dirty="0">
                <a:cs typeface="Arial" panose="020B0604020202020204" pitchFamily="34" charset="0"/>
              </a:rPr>
              <a:t> </a:t>
            </a:r>
            <a:r>
              <a:rPr lang="en-US" sz="2000" dirty="0" err="1">
                <a:cs typeface="Arial" panose="020B0604020202020204" pitchFamily="34" charset="0"/>
              </a:rPr>
              <a:t>rizik</a:t>
            </a:r>
            <a:r>
              <a:rPr lang="en-US" sz="2000" dirty="0">
                <a:cs typeface="Arial" panose="020B0604020202020204" pitchFamily="34" charset="0"/>
              </a:rPr>
              <a:t> </a:t>
            </a:r>
            <a:r>
              <a:rPr lang="en-US" sz="2000" dirty="0" err="1">
                <a:cs typeface="Arial" panose="020B0604020202020204" pitchFamily="34" charset="0"/>
              </a:rPr>
              <a:t>kod</a:t>
            </a:r>
            <a:r>
              <a:rPr lang="en-US" sz="2000" dirty="0">
                <a:cs typeface="Arial" panose="020B0604020202020204" pitchFamily="34" charset="0"/>
              </a:rPr>
              <a:t> </a:t>
            </a:r>
            <a:r>
              <a:rPr lang="en-US" sz="2000" dirty="0" err="1">
                <a:cs typeface="Arial" panose="020B0604020202020204" pitchFamily="34" charset="0"/>
              </a:rPr>
              <a:t>ljudi</a:t>
            </a:r>
            <a:r>
              <a:rPr lang="en-US" sz="2000" dirty="0">
                <a:cs typeface="Arial" panose="020B0604020202020204" pitchFamily="34" charset="0"/>
              </a:rPr>
              <a:t> </a:t>
            </a:r>
            <a:r>
              <a:rPr lang="en-US" sz="2000" dirty="0" err="1">
                <a:cs typeface="Arial" panose="020B0604020202020204" pitchFamily="34" charset="0"/>
              </a:rPr>
              <a:t>koji</a:t>
            </a:r>
            <a:r>
              <a:rPr lang="en-US" sz="2000" dirty="0">
                <a:cs typeface="Arial" panose="020B0604020202020204" pitchFamily="34" charset="0"/>
              </a:rPr>
              <a:t>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već</a:t>
            </a:r>
            <a:r>
              <a:rPr lang="en-US" sz="2000" dirty="0">
                <a:cs typeface="Arial" panose="020B0604020202020204" pitchFamily="34" charset="0"/>
              </a:rPr>
              <a:t> </a:t>
            </a:r>
            <a:r>
              <a:rPr lang="en-US" sz="2000" dirty="0" err="1">
                <a:cs typeface="Arial" panose="020B0604020202020204" pitchFamily="34" charset="0"/>
              </a:rPr>
              <a:t>pogođeni</a:t>
            </a:r>
            <a:r>
              <a:rPr lang="en-US" sz="2000" dirty="0">
                <a:cs typeface="Arial" panose="020B0604020202020204" pitchFamily="34" charset="0"/>
              </a:rPr>
              <a:t> </a:t>
            </a:r>
            <a:r>
              <a:rPr lang="en-US" sz="2000" dirty="0" err="1">
                <a:cs typeface="Arial" panose="020B0604020202020204" pitchFamily="34" charset="0"/>
              </a:rPr>
              <a:t>plućnim</a:t>
            </a:r>
            <a:r>
              <a:rPr lang="en-US" sz="2000" dirty="0">
                <a:cs typeface="Arial" panose="020B0604020202020204" pitchFamily="34" charset="0"/>
              </a:rPr>
              <a:t> </a:t>
            </a:r>
            <a:r>
              <a:rPr lang="en-US" sz="2000" dirty="0" err="1">
                <a:cs typeface="Arial" panose="020B0604020202020204" pitchFamily="34" charset="0"/>
              </a:rPr>
              <a:t>bolestima</a:t>
            </a:r>
            <a:r>
              <a:rPr lang="en-US" sz="2000" dirty="0">
                <a:cs typeface="Arial" panose="020B0604020202020204" pitchFamily="34" charset="0"/>
              </a:rPr>
              <a:t>, </a:t>
            </a:r>
            <a:r>
              <a:rPr lang="en-US" sz="2000" dirty="0" err="1">
                <a:cs typeface="Arial" panose="020B0604020202020204" pitchFamily="34" charset="0"/>
              </a:rPr>
              <a:t>poput</a:t>
            </a:r>
            <a:r>
              <a:rPr lang="en-US" sz="2000" dirty="0">
                <a:cs typeface="Arial" panose="020B0604020202020204" pitchFamily="34" charset="0"/>
              </a:rPr>
              <a:t> </a:t>
            </a:r>
            <a:r>
              <a:rPr lang="en-US" sz="2000" dirty="0" err="1">
                <a:cs typeface="Arial" panose="020B0604020202020204" pitchFamily="34" charset="0"/>
              </a:rPr>
              <a:t>astme</a:t>
            </a:r>
            <a:r>
              <a:rPr lang="en-US" sz="2000" dirty="0">
                <a:cs typeface="Arial" panose="020B0604020202020204" pitchFamily="34" charset="0"/>
              </a:rPr>
              <a:t> </a:t>
            </a:r>
            <a:r>
              <a:rPr lang="en-US" sz="2000" dirty="0" err="1">
                <a:cs typeface="Arial" panose="020B0604020202020204" pitchFamily="34" charset="0"/>
              </a:rPr>
              <a:t>ili</a:t>
            </a:r>
            <a:r>
              <a:rPr lang="en-US" sz="2000" dirty="0">
                <a:cs typeface="Arial" panose="020B0604020202020204" pitchFamily="34" charset="0"/>
              </a:rPr>
              <a:t> </a:t>
            </a:r>
            <a:r>
              <a:rPr lang="en-US" sz="2000" dirty="0" err="1">
                <a:cs typeface="Arial" panose="020B0604020202020204" pitchFamily="34" charset="0"/>
              </a:rPr>
              <a:t>hronične</a:t>
            </a:r>
            <a:r>
              <a:rPr lang="en-US" sz="2000" dirty="0">
                <a:cs typeface="Arial" panose="020B0604020202020204" pitchFamily="34" charset="0"/>
              </a:rPr>
              <a:t> </a:t>
            </a:r>
            <a:r>
              <a:rPr lang="en-US" sz="2000" dirty="0" err="1">
                <a:cs typeface="Arial" panose="020B0604020202020204" pitchFamily="34" charset="0"/>
              </a:rPr>
              <a:t>opstruktivne</a:t>
            </a:r>
            <a:r>
              <a:rPr lang="en-US" sz="2000" dirty="0">
                <a:cs typeface="Arial" panose="020B0604020202020204" pitchFamily="34" charset="0"/>
              </a:rPr>
              <a:t> </a:t>
            </a:r>
            <a:r>
              <a:rPr lang="en-US" sz="2000" dirty="0" err="1">
                <a:cs typeface="Arial" panose="020B0604020202020204" pitchFamily="34" charset="0"/>
              </a:rPr>
              <a:t>bolesti</a:t>
            </a:r>
            <a:r>
              <a:rPr lang="en-US" sz="2000" dirty="0">
                <a:cs typeface="Arial" panose="020B0604020202020204" pitchFamily="34" charset="0"/>
              </a:rPr>
              <a:t> </a:t>
            </a:r>
            <a:r>
              <a:rPr lang="en-US" sz="2000" dirty="0" err="1">
                <a:cs typeface="Arial" panose="020B0604020202020204" pitchFamily="34" charset="0"/>
              </a:rPr>
              <a:t>pluća</a:t>
            </a:r>
            <a:r>
              <a:rPr lang="en-US" sz="2000" dirty="0">
                <a:cs typeface="Arial" panose="020B0604020202020204" pitchFamily="34" charset="0"/>
              </a:rPr>
              <a:t> (HOBP), </a:t>
            </a:r>
            <a:r>
              <a:rPr lang="en-US" sz="2000" dirty="0" err="1">
                <a:cs typeface="Arial" panose="020B0604020202020204" pitchFamily="34" charset="0"/>
              </a:rPr>
              <a:t>ili</a:t>
            </a:r>
            <a:r>
              <a:rPr lang="en-US" sz="2000" dirty="0">
                <a:cs typeface="Arial" panose="020B0604020202020204" pitchFamily="34" charset="0"/>
              </a:rPr>
              <a:t> </a:t>
            </a:r>
            <a:r>
              <a:rPr lang="en-US" sz="2000" dirty="0" err="1">
                <a:cs typeface="Arial" panose="020B0604020202020204" pitchFamily="34" charset="0"/>
              </a:rPr>
              <a:t>sa</a:t>
            </a:r>
            <a:r>
              <a:rPr lang="en-US" sz="2000" dirty="0">
                <a:cs typeface="Arial" panose="020B0604020202020204" pitchFamily="34" charset="0"/>
              </a:rPr>
              <a:t> </a:t>
            </a:r>
            <a:r>
              <a:rPr lang="en-US" sz="2000" dirty="0" err="1">
                <a:cs typeface="Arial" panose="020B0604020202020204" pitchFamily="34" charset="0"/>
              </a:rPr>
              <a:t>srčanim</a:t>
            </a:r>
            <a:r>
              <a:rPr lang="en-US" sz="2000" dirty="0">
                <a:cs typeface="Arial" panose="020B0604020202020204" pitchFamily="34" charset="0"/>
              </a:rPr>
              <a:t> </a:t>
            </a:r>
            <a:r>
              <a:rPr lang="en-US" sz="2000" dirty="0" err="1">
                <a:cs typeface="Arial" panose="020B0604020202020204" pitchFamily="34" charset="0"/>
              </a:rPr>
              <a:t>oboljenjima</a:t>
            </a:r>
            <a:r>
              <a:rPr lang="en-US" sz="2000" dirty="0">
                <a:cs typeface="Arial" panose="020B0604020202020204" pitchFamily="34" charset="0"/>
              </a:rPr>
              <a:t>.</a:t>
            </a:r>
          </a:p>
          <a:p>
            <a:pPr rtl="0"/>
            <a:endParaRPr lang="de-DE" dirty="0"/>
          </a:p>
        </p:txBody>
      </p:sp>
      <p:sp>
        <p:nvSpPr>
          <p:cNvPr id="4" name="Téglalap 3"/>
          <p:cNvSpPr/>
          <p:nvPr/>
        </p:nvSpPr>
        <p:spPr>
          <a:xfrm>
            <a:off x="0" y="6180546"/>
            <a:ext cx="11646569" cy="200055"/>
          </a:xfrm>
          <a:prstGeom prst="rect">
            <a:avLst/>
          </a:prstGeom>
        </p:spPr>
        <p:txBody>
          <a:bodyPr wrap="square" rtlCol="0">
            <a:spAutoFit/>
          </a:bodyPr>
          <a:lstStyle/>
          <a:p>
            <a:pPr rtl="0"/>
            <a:r>
              <a:rPr lang="sr" sz="700"/>
              <a:t>https://www.who.int/health-topics/drought?gclid=Cj0KCQjwu-KiBhCsARIsAPztUF3i7krKNNuckPiSoh5gocw9gdNKGiWNlylf4UusHYcI4JgM67TdfBQaAjbiEALw_wcB#tab=tab_1</a:t>
            </a:r>
          </a:p>
        </p:txBody>
      </p:sp>
    </p:spTree>
    <p:extLst>
      <p:ext uri="{BB962C8B-B14F-4D97-AF65-F5344CB8AC3E}">
        <p14:creationId xmlns:p14="http://schemas.microsoft.com/office/powerpoint/2010/main" val="2573401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églalap 5"/>
          <p:cNvSpPr/>
          <p:nvPr/>
        </p:nvSpPr>
        <p:spPr>
          <a:xfrm>
            <a:off x="1834985" y="6033795"/>
            <a:ext cx="10357015" cy="348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sp>
        <p:nvSpPr>
          <p:cNvPr id="2" name="Cím 1"/>
          <p:cNvSpPr>
            <a:spLocks noGrp="1"/>
          </p:cNvSpPr>
          <p:nvPr>
            <p:ph type="title"/>
          </p:nvPr>
        </p:nvSpPr>
        <p:spPr>
          <a:xfrm>
            <a:off x="147587" y="0"/>
            <a:ext cx="11896826" cy="829560"/>
          </a:xfrm>
        </p:spPr>
        <p:txBody>
          <a:bodyPr rtlCol="0">
            <a:normAutofit fontScale="90000"/>
          </a:bodyPr>
          <a:lstStyle/>
          <a:p>
            <a:r>
              <a:rPr lang="en-US" sz="3000" dirty="0" err="1"/>
              <a:t>Zdravstveni</a:t>
            </a:r>
            <a:r>
              <a:rPr lang="en-US" sz="3000" dirty="0"/>
              <a:t> </a:t>
            </a:r>
            <a:r>
              <a:rPr lang="en-US" sz="3000" dirty="0" err="1"/>
              <a:t>izazovi</a:t>
            </a:r>
            <a:r>
              <a:rPr lang="en-US" sz="3000" dirty="0"/>
              <a:t> </a:t>
            </a:r>
            <a:r>
              <a:rPr lang="en-US" sz="3000" dirty="0" err="1"/>
              <a:t>povezani</a:t>
            </a:r>
            <a:r>
              <a:rPr lang="en-US" sz="3000" dirty="0"/>
              <a:t> </a:t>
            </a:r>
            <a:r>
              <a:rPr lang="en-US" sz="3000" dirty="0" err="1"/>
              <a:t>sa</a:t>
            </a:r>
            <a:r>
              <a:rPr lang="en-US" sz="3000" dirty="0"/>
              <a:t> </a:t>
            </a:r>
            <a:r>
              <a:rPr lang="en-US" sz="3000" dirty="0" err="1"/>
              <a:t>sušom</a:t>
            </a:r>
            <a:r>
              <a:rPr lang="en-US" sz="3000" dirty="0"/>
              <a:t> </a:t>
            </a:r>
            <a:r>
              <a:rPr lang="en-US" sz="3000" dirty="0" err="1"/>
              <a:t>i</a:t>
            </a:r>
            <a:r>
              <a:rPr lang="en-US" sz="3000" dirty="0"/>
              <a:t> </a:t>
            </a:r>
            <a:r>
              <a:rPr lang="en-US" sz="3000" dirty="0" err="1"/>
              <a:t>potencijalne</a:t>
            </a:r>
            <a:r>
              <a:rPr lang="en-US" sz="3000" dirty="0"/>
              <a:t> </a:t>
            </a:r>
            <a:r>
              <a:rPr lang="en-US" sz="3000" dirty="0" err="1"/>
              <a:t>strategije</a:t>
            </a:r>
            <a:r>
              <a:rPr lang="en-US" sz="3000" dirty="0"/>
              <a:t> </a:t>
            </a:r>
            <a:r>
              <a:rPr lang="en-US" sz="3000" dirty="0" err="1"/>
              <a:t>prilagođavanja</a:t>
            </a:r>
            <a:endParaRPr lang="de-DE" sz="3000" dirty="0"/>
          </a:p>
        </p:txBody>
      </p:sp>
      <p:pic>
        <p:nvPicPr>
          <p:cNvPr id="4" name="Kép 3"/>
          <p:cNvPicPr>
            <a:picLocks noChangeAspect="1"/>
          </p:cNvPicPr>
          <p:nvPr/>
        </p:nvPicPr>
        <p:blipFill>
          <a:blip r:embed="rId2"/>
          <a:stretch>
            <a:fillRect/>
          </a:stretch>
        </p:blipFill>
        <p:spPr>
          <a:xfrm>
            <a:off x="2095018" y="871389"/>
            <a:ext cx="9949395" cy="5346914"/>
          </a:xfrm>
          <a:prstGeom prst="rect">
            <a:avLst/>
          </a:prstGeom>
        </p:spPr>
      </p:pic>
      <p:sp>
        <p:nvSpPr>
          <p:cNvPr id="5" name="Téglalap 4"/>
          <p:cNvSpPr/>
          <p:nvPr/>
        </p:nvSpPr>
        <p:spPr>
          <a:xfrm>
            <a:off x="3733016" y="6167143"/>
            <a:ext cx="8012781" cy="215444"/>
          </a:xfrm>
          <a:prstGeom prst="rect">
            <a:avLst/>
          </a:prstGeom>
        </p:spPr>
        <p:txBody>
          <a:bodyPr wrap="square" rtlCol="0">
            <a:spAutoFit/>
          </a:bodyPr>
          <a:lstStyle/>
          <a:p>
            <a:r>
              <a:rPr lang="hu-HU" sz="800" i="1" dirty="0">
                <a:solidFill>
                  <a:schemeClr val="bg1">
                    <a:lumMod val="50000"/>
                  </a:schemeClr>
                </a:solidFill>
              </a:rPr>
              <a:t>Beltrame et al. </a:t>
            </a:r>
            <a:r>
              <a:rPr lang="de-DE" sz="800" dirty="0">
                <a:solidFill>
                  <a:schemeClr val="bg1">
                    <a:lumMod val="50000"/>
                  </a:schemeClr>
                </a:solidFill>
              </a:rPr>
              <a:t>Understanding the pathways</a:t>
            </a:r>
            <a:r>
              <a:rPr lang="hu-HU" sz="800" dirty="0">
                <a:solidFill>
                  <a:schemeClr val="bg1">
                    <a:lumMod val="50000"/>
                  </a:schemeClr>
                </a:solidFill>
              </a:rPr>
              <a:t> </a:t>
            </a:r>
            <a:r>
              <a:rPr lang="de-DE" sz="800" dirty="0">
                <a:solidFill>
                  <a:schemeClr val="bg1">
                    <a:lumMod val="50000"/>
                  </a:schemeClr>
                </a:solidFill>
              </a:rPr>
              <a:t>between drought and health</a:t>
            </a:r>
            <a:r>
              <a:rPr lang="hu-HU" sz="800" dirty="0">
                <a:solidFill>
                  <a:schemeClr val="bg1">
                    <a:lumMod val="50000"/>
                  </a:schemeClr>
                </a:solidFill>
              </a:rPr>
              <a:t> </a:t>
            </a:r>
            <a:r>
              <a:rPr lang="en-US" sz="800" dirty="0">
                <a:solidFill>
                  <a:schemeClr val="bg1">
                    <a:lumMod val="50000"/>
                  </a:schemeClr>
                </a:solidFill>
              </a:rPr>
              <a:t>across the WHO European Region</a:t>
            </a:r>
            <a:r>
              <a:rPr lang="en-US" sz="800" dirty="0"/>
              <a:t> </a:t>
            </a:r>
            <a:r>
              <a:rPr lang="hu-HU" sz="800" i="1" dirty="0">
                <a:solidFill>
                  <a:schemeClr val="bg1">
                    <a:lumMod val="50000"/>
                  </a:schemeClr>
                </a:solidFill>
              </a:rPr>
              <a:t>- ludovica.beltrame@bristol.ac.uk</a:t>
            </a:r>
            <a:endParaRPr lang="de-DE" sz="800" dirty="0">
              <a:solidFill>
                <a:schemeClr val="bg1">
                  <a:lumMod val="50000"/>
                </a:schemeClr>
              </a:solidFill>
            </a:endParaRPr>
          </a:p>
        </p:txBody>
      </p:sp>
    </p:spTree>
    <p:extLst>
      <p:ext uri="{BB962C8B-B14F-4D97-AF65-F5344CB8AC3E}">
        <p14:creationId xmlns:p14="http://schemas.microsoft.com/office/powerpoint/2010/main" val="170769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31321" y="370936"/>
            <a:ext cx="2536166" cy="1397479"/>
          </a:xfrm>
        </p:spPr>
        <p:txBody>
          <a:bodyPr rtlCol="0">
            <a:normAutofit fontScale="90000"/>
          </a:bodyPr>
          <a:lstStyle/>
          <a:p>
            <a:pPr>
              <a:lnSpc>
                <a:spcPct val="110000"/>
              </a:lnSpc>
            </a:pPr>
            <a:r>
              <a:rPr lang="en-US" sz="3100" b="1" dirty="0" err="1"/>
              <a:t>Ekstremni</a:t>
            </a:r>
            <a:r>
              <a:rPr lang="en-US" sz="3100" b="1" dirty="0"/>
              <a:t> </a:t>
            </a:r>
            <a:r>
              <a:rPr lang="en-US" sz="3100" b="1" dirty="0" err="1"/>
              <a:t>vremenski</a:t>
            </a:r>
            <a:r>
              <a:rPr lang="en-US" sz="3100" b="1" dirty="0"/>
              <a:t> </a:t>
            </a:r>
            <a:r>
              <a:rPr lang="en-US" sz="3100" b="1" dirty="0" err="1"/>
              <a:t>događaji</a:t>
            </a:r>
            <a:endParaRPr lang="hu-HU" dirty="0"/>
          </a:p>
        </p:txBody>
      </p:sp>
      <p:pic>
        <p:nvPicPr>
          <p:cNvPr id="8" name="Kép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7487" y="135457"/>
            <a:ext cx="8719361" cy="6122828"/>
          </a:xfrm>
          <a:prstGeom prst="rect">
            <a:avLst/>
          </a:prstGeom>
        </p:spPr>
      </p:pic>
      <p:pic>
        <p:nvPicPr>
          <p:cNvPr id="10" name="Kép 9"/>
          <p:cNvPicPr>
            <a:picLocks noChangeAspect="1"/>
          </p:cNvPicPr>
          <p:nvPr/>
        </p:nvPicPr>
        <p:blipFill>
          <a:blip r:embed="rId3"/>
          <a:stretch>
            <a:fillRect/>
          </a:stretch>
        </p:blipFill>
        <p:spPr>
          <a:xfrm>
            <a:off x="6532896" y="1886415"/>
            <a:ext cx="1588541" cy="1978183"/>
          </a:xfrm>
          <a:prstGeom prst="rect">
            <a:avLst/>
          </a:prstGeom>
        </p:spPr>
      </p:pic>
      <p:sp>
        <p:nvSpPr>
          <p:cNvPr id="6" name="Téglalap 5"/>
          <p:cNvSpPr/>
          <p:nvPr/>
        </p:nvSpPr>
        <p:spPr>
          <a:xfrm>
            <a:off x="2919362" y="5919731"/>
            <a:ext cx="2742852" cy="415498"/>
          </a:xfrm>
          <a:prstGeom prst="rect">
            <a:avLst/>
          </a:prstGeom>
        </p:spPr>
        <p:txBody>
          <a:bodyPr wrap="square" rtlCol="0">
            <a:spAutoFit/>
          </a:bodyPr>
          <a:lstStyle/>
          <a:p>
            <a:pPr lvl="0"/>
            <a:r>
              <a:rPr lang="en-GB" sz="700" dirty="0">
                <a:solidFill>
                  <a:prstClr val="white">
                    <a:lumMod val="50000"/>
                  </a:prstClr>
                </a:solidFill>
              </a:rPr>
              <a:t>Source</a:t>
            </a:r>
            <a:r>
              <a:rPr lang="hu-HU" sz="700" dirty="0">
                <a:solidFill>
                  <a:prstClr val="white">
                    <a:lumMod val="50000"/>
                  </a:prstClr>
                </a:solidFill>
              </a:rPr>
              <a:t>: </a:t>
            </a:r>
            <a:r>
              <a:rPr lang="de-DE" sz="700" dirty="0">
                <a:solidFill>
                  <a:prstClr val="white">
                    <a:lumMod val="50000"/>
                  </a:prstClr>
                </a:solidFill>
                <a:hlinkClick r:id="rId4"/>
              </a:rPr>
              <a:t>https://</a:t>
            </a:r>
            <a:r>
              <a:rPr lang="de-DE" sz="700" dirty="0" smtClean="0">
                <a:solidFill>
                  <a:prstClr val="white">
                    <a:lumMod val="50000"/>
                  </a:prstClr>
                </a:solidFill>
                <a:hlinkClick r:id="rId4"/>
              </a:rPr>
              <a:t>www.eea.europa.eu/publications/europes-changing-climate-hazards-1/what-will-the-future-bring</a:t>
            </a:r>
            <a:endParaRPr lang="de-DE" sz="700" dirty="0" smtClean="0">
              <a:solidFill>
                <a:prstClr val="white">
                  <a:lumMod val="50000"/>
                </a:prstClr>
              </a:solidFill>
            </a:endParaRPr>
          </a:p>
          <a:p>
            <a:pPr lvl="0"/>
            <a:endParaRPr lang="de-DE" sz="700" dirty="0">
              <a:solidFill>
                <a:prstClr val="white">
                  <a:lumMod val="50000"/>
                </a:prstClr>
              </a:solidFill>
            </a:endParaRPr>
          </a:p>
        </p:txBody>
      </p:sp>
    </p:spTree>
    <p:extLst>
      <p:ext uri="{BB962C8B-B14F-4D97-AF65-F5344CB8AC3E}">
        <p14:creationId xmlns:p14="http://schemas.microsoft.com/office/powerpoint/2010/main" val="151455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Autofit/>
          </a:bodyPr>
          <a:lstStyle/>
          <a:p>
            <a:r>
              <a:rPr lang="en-US" sz="2800" dirty="0" err="1"/>
              <a:t>Reprezentativni</a:t>
            </a:r>
            <a:r>
              <a:rPr lang="en-US" sz="2800" dirty="0"/>
              <a:t> put </a:t>
            </a:r>
            <a:r>
              <a:rPr lang="en-US" sz="2800" dirty="0" err="1"/>
              <a:t>koncentracije</a:t>
            </a:r>
            <a:r>
              <a:rPr lang="en-US" sz="2800" dirty="0"/>
              <a:t> (Representative Concentration Pathway-RCP)</a:t>
            </a:r>
            <a:endParaRPr lang="de-DE" sz="2800" dirty="0"/>
          </a:p>
        </p:txBody>
      </p:sp>
      <p:sp>
        <p:nvSpPr>
          <p:cNvPr id="3" name="Tartalom helye 2"/>
          <p:cNvSpPr>
            <a:spLocks noGrp="1"/>
          </p:cNvSpPr>
          <p:nvPr>
            <p:ph idx="1"/>
          </p:nvPr>
        </p:nvSpPr>
        <p:spPr>
          <a:xfrm>
            <a:off x="427725" y="1311215"/>
            <a:ext cx="11408200" cy="4994457"/>
          </a:xfrm>
        </p:spPr>
        <p:txBody>
          <a:bodyPr rtlCol="0">
            <a:normAutofit/>
          </a:bodyPr>
          <a:lstStyle/>
          <a:p>
            <a:pPr algn="just">
              <a:lnSpc>
                <a:spcPct val="130000"/>
              </a:lnSpc>
            </a:pPr>
            <a:r>
              <a:rPr lang="en-US" dirty="0" err="1">
                <a:cs typeface="Arial" panose="020B0604020202020204" pitchFamily="34" charset="0"/>
              </a:rPr>
              <a:t>Reprezentativni</a:t>
            </a:r>
            <a:r>
              <a:rPr lang="en-US" dirty="0">
                <a:cs typeface="Arial" panose="020B0604020202020204" pitchFamily="34" charset="0"/>
              </a:rPr>
              <a:t> put </a:t>
            </a:r>
            <a:r>
              <a:rPr lang="en-US" dirty="0" err="1">
                <a:cs typeface="Arial" panose="020B0604020202020204" pitchFamily="34" charset="0"/>
              </a:rPr>
              <a:t>koncentracije</a:t>
            </a:r>
            <a:r>
              <a:rPr lang="en-US" dirty="0">
                <a:cs typeface="Arial" panose="020B0604020202020204" pitchFamily="34" charset="0"/>
              </a:rPr>
              <a:t> (RCP) </a:t>
            </a:r>
            <a:r>
              <a:rPr lang="en-US" dirty="0" err="1">
                <a:cs typeface="Arial" panose="020B0604020202020204" pitchFamily="34" charset="0"/>
              </a:rPr>
              <a:t>opisuje</a:t>
            </a:r>
            <a:r>
              <a:rPr lang="en-US" dirty="0">
                <a:cs typeface="Arial" panose="020B0604020202020204" pitchFamily="34" charset="0"/>
              </a:rPr>
              <a:t> </a:t>
            </a:r>
            <a:r>
              <a:rPr lang="en-US" dirty="0" err="1">
                <a:cs typeface="Arial" panose="020B0604020202020204" pitchFamily="34" charset="0"/>
              </a:rPr>
              <a:t>četiri</a:t>
            </a:r>
            <a:r>
              <a:rPr lang="en-US" dirty="0">
                <a:cs typeface="Arial" panose="020B0604020202020204" pitchFamily="34" charset="0"/>
              </a:rPr>
              <a:t> </a:t>
            </a:r>
            <a:r>
              <a:rPr lang="en-US" dirty="0" err="1">
                <a:cs typeface="Arial" panose="020B0604020202020204" pitchFamily="34" charset="0"/>
              </a:rPr>
              <a:t>različite</a:t>
            </a:r>
            <a:r>
              <a:rPr lang="en-US" dirty="0">
                <a:cs typeface="Arial" panose="020B0604020202020204" pitchFamily="34" charset="0"/>
              </a:rPr>
              <a:t> </a:t>
            </a:r>
            <a:r>
              <a:rPr lang="en-US" dirty="0" err="1">
                <a:cs typeface="Arial" panose="020B0604020202020204" pitchFamily="34" charset="0"/>
              </a:rPr>
              <a:t>putanje</a:t>
            </a:r>
            <a:r>
              <a:rPr lang="en-US" dirty="0">
                <a:cs typeface="Arial" panose="020B0604020202020204" pitchFamily="34" charset="0"/>
              </a:rPr>
              <a:t> </a:t>
            </a:r>
            <a:r>
              <a:rPr lang="en-US" dirty="0" err="1">
                <a:cs typeface="Arial" panose="020B0604020202020204" pitchFamily="34" charset="0"/>
              </a:rPr>
              <a:t>emisija</a:t>
            </a:r>
            <a:r>
              <a:rPr lang="en-US" dirty="0">
                <a:cs typeface="Arial" panose="020B0604020202020204" pitchFamily="34" charset="0"/>
              </a:rPr>
              <a:t> </a:t>
            </a:r>
            <a:r>
              <a:rPr lang="en-US" dirty="0" err="1">
                <a:cs typeface="Arial" panose="020B0604020202020204" pitchFamily="34" charset="0"/>
              </a:rPr>
              <a:t>gasova</a:t>
            </a:r>
            <a:r>
              <a:rPr lang="en-US" dirty="0">
                <a:cs typeface="Arial" panose="020B0604020202020204" pitchFamily="34" charset="0"/>
              </a:rPr>
              <a:t> </a:t>
            </a:r>
            <a:r>
              <a:rPr lang="en-US" dirty="0" err="1">
                <a:cs typeface="Arial" panose="020B0604020202020204" pitchFamily="34" charset="0"/>
              </a:rPr>
              <a:t>sa</a:t>
            </a:r>
            <a:r>
              <a:rPr lang="en-US" dirty="0">
                <a:cs typeface="Arial" panose="020B0604020202020204" pitchFamily="34" charset="0"/>
              </a:rPr>
              <a:t> </a:t>
            </a:r>
            <a:r>
              <a:rPr lang="en-US" dirty="0" err="1">
                <a:cs typeface="Arial" panose="020B0604020202020204" pitchFamily="34" charset="0"/>
              </a:rPr>
              <a:t>efektom</a:t>
            </a:r>
            <a:r>
              <a:rPr lang="en-US" dirty="0">
                <a:cs typeface="Arial" panose="020B0604020202020204" pitchFamily="34" charset="0"/>
              </a:rPr>
              <a:t> </a:t>
            </a:r>
            <a:r>
              <a:rPr lang="en-US" dirty="0" err="1">
                <a:cs typeface="Arial" panose="020B0604020202020204" pitchFamily="34" charset="0"/>
              </a:rPr>
              <a:t>staklene</a:t>
            </a:r>
            <a:r>
              <a:rPr lang="en-US" dirty="0">
                <a:cs typeface="Arial" panose="020B0604020202020204" pitchFamily="34" charset="0"/>
              </a:rPr>
              <a:t> </a:t>
            </a:r>
            <a:r>
              <a:rPr lang="en-US" dirty="0" err="1">
                <a:cs typeface="Arial" panose="020B0604020202020204" pitchFamily="34" charset="0"/>
              </a:rPr>
              <a:t>bašte</a:t>
            </a:r>
            <a:r>
              <a:rPr lang="en-US" dirty="0">
                <a:cs typeface="Arial" panose="020B0604020202020204" pitchFamily="34" charset="0"/>
              </a:rPr>
              <a:t> (GHG)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atmosferskih</a:t>
            </a:r>
            <a:r>
              <a:rPr lang="en-US" dirty="0">
                <a:cs typeface="Arial" panose="020B0604020202020204" pitchFamily="34" charset="0"/>
              </a:rPr>
              <a:t> </a:t>
            </a:r>
            <a:r>
              <a:rPr lang="en-US" dirty="0" err="1">
                <a:cs typeface="Arial" panose="020B0604020202020204" pitchFamily="34" charset="0"/>
              </a:rPr>
              <a:t>koncentracija</a:t>
            </a:r>
            <a:r>
              <a:rPr lang="en-US" dirty="0">
                <a:cs typeface="Arial" panose="020B0604020202020204" pitchFamily="34" charset="0"/>
              </a:rPr>
              <a:t> u 21. </a:t>
            </a:r>
            <a:r>
              <a:rPr lang="en-US" dirty="0" err="1">
                <a:cs typeface="Arial" panose="020B0604020202020204" pitchFamily="34" charset="0"/>
              </a:rPr>
              <a:t>veku</a:t>
            </a:r>
            <a:r>
              <a:rPr lang="en-US" dirty="0">
                <a:cs typeface="Arial" panose="020B0604020202020204" pitchFamily="34" charset="0"/>
              </a:rPr>
              <a:t>, </a:t>
            </a:r>
            <a:r>
              <a:rPr lang="en-US" dirty="0" err="1">
                <a:cs typeface="Arial" panose="020B0604020202020204" pitchFamily="34" charset="0"/>
              </a:rPr>
              <a:t>emisija</a:t>
            </a:r>
            <a:r>
              <a:rPr lang="en-US" dirty="0">
                <a:cs typeface="Arial" panose="020B0604020202020204" pitchFamily="34" charset="0"/>
              </a:rPr>
              <a:t> </a:t>
            </a:r>
            <a:r>
              <a:rPr lang="en-US" dirty="0" err="1">
                <a:cs typeface="Arial" panose="020B0604020202020204" pitchFamily="34" charset="0"/>
              </a:rPr>
              <a:t>zagađivača</a:t>
            </a:r>
            <a:r>
              <a:rPr lang="en-US" dirty="0">
                <a:cs typeface="Arial" panose="020B0604020202020204" pitchFamily="34" charset="0"/>
              </a:rPr>
              <a:t> </a:t>
            </a:r>
            <a:r>
              <a:rPr lang="en-US" dirty="0" err="1">
                <a:cs typeface="Arial" panose="020B0604020202020204" pitchFamily="34" charset="0"/>
              </a:rPr>
              <a:t>vazduha</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korišćenja</a:t>
            </a:r>
            <a:r>
              <a:rPr lang="en-US" dirty="0">
                <a:cs typeface="Arial" panose="020B0604020202020204" pitchFamily="34" charset="0"/>
              </a:rPr>
              <a:t> </a:t>
            </a:r>
            <a:r>
              <a:rPr lang="en-US" dirty="0" err="1">
                <a:cs typeface="Arial" panose="020B0604020202020204" pitchFamily="34" charset="0"/>
              </a:rPr>
              <a:t>zemljišta</a:t>
            </a:r>
            <a:r>
              <a:rPr lang="en-US" dirty="0">
                <a:cs typeface="Arial" panose="020B0604020202020204" pitchFamily="34" charset="0"/>
              </a:rPr>
              <a:t>.</a:t>
            </a:r>
          </a:p>
          <a:p>
            <a:pPr algn="just">
              <a:lnSpc>
                <a:spcPct val="130000"/>
              </a:lnSpc>
            </a:pPr>
            <a:r>
              <a:rPr lang="en-US" dirty="0" err="1">
                <a:cs typeface="Arial" panose="020B0604020202020204" pitchFamily="34" charset="0"/>
              </a:rPr>
              <a:t>Putevi</a:t>
            </a:r>
            <a:r>
              <a:rPr lang="en-US" dirty="0">
                <a:cs typeface="Arial" panose="020B0604020202020204" pitchFamily="34" charset="0"/>
              </a:rPr>
              <a:t> </a:t>
            </a:r>
            <a:r>
              <a:rPr lang="en-US" dirty="0" err="1">
                <a:cs typeface="Arial" panose="020B0604020202020204" pitchFamily="34" charset="0"/>
              </a:rPr>
              <a:t>opisuju</a:t>
            </a:r>
            <a:r>
              <a:rPr lang="en-US" dirty="0">
                <a:cs typeface="Arial" panose="020B0604020202020204" pitchFamily="34" charset="0"/>
              </a:rPr>
              <a:t> </a:t>
            </a:r>
            <a:r>
              <a:rPr lang="en-US" dirty="0" err="1">
                <a:cs typeface="Arial" panose="020B0604020202020204" pitchFamily="34" charset="0"/>
              </a:rPr>
              <a:t>različite</a:t>
            </a:r>
            <a:r>
              <a:rPr lang="en-US" dirty="0">
                <a:cs typeface="Arial" panose="020B0604020202020204" pitchFamily="34" charset="0"/>
              </a:rPr>
              <a:t> </a:t>
            </a:r>
            <a:r>
              <a:rPr lang="en-US" dirty="0" err="1">
                <a:cs typeface="Arial" panose="020B0604020202020204" pitchFamily="34" charset="0"/>
              </a:rPr>
              <a:t>klimatske</a:t>
            </a:r>
            <a:r>
              <a:rPr lang="en-US" dirty="0">
                <a:cs typeface="Arial" panose="020B0604020202020204" pitchFamily="34" charset="0"/>
              </a:rPr>
              <a:t> </a:t>
            </a:r>
            <a:r>
              <a:rPr lang="en-US" dirty="0" err="1">
                <a:cs typeface="Arial" panose="020B0604020202020204" pitchFamily="34" charset="0"/>
              </a:rPr>
              <a:t>budućnosti</a:t>
            </a:r>
            <a:r>
              <a:rPr lang="en-US" dirty="0">
                <a:cs typeface="Arial" panose="020B0604020202020204" pitchFamily="34" charset="0"/>
              </a:rPr>
              <a:t>, od </a:t>
            </a:r>
            <a:r>
              <a:rPr lang="en-US" dirty="0" err="1">
                <a:cs typeface="Arial" panose="020B0604020202020204" pitchFamily="34" charset="0"/>
              </a:rPr>
              <a:t>kojih</a:t>
            </a:r>
            <a:r>
              <a:rPr lang="en-US" dirty="0">
                <a:cs typeface="Arial" panose="020B0604020202020204" pitchFamily="34" charset="0"/>
              </a:rPr>
              <a:t> se </a:t>
            </a:r>
            <a:r>
              <a:rPr lang="en-US" dirty="0" err="1">
                <a:cs typeface="Arial" panose="020B0604020202020204" pitchFamily="34" charset="0"/>
              </a:rPr>
              <a:t>sve</a:t>
            </a:r>
            <a:r>
              <a:rPr lang="en-US" dirty="0">
                <a:cs typeface="Arial" panose="020B0604020202020204" pitchFamily="34" charset="0"/>
              </a:rPr>
              <a:t> </a:t>
            </a:r>
            <a:r>
              <a:rPr lang="en-US" dirty="0" err="1">
                <a:cs typeface="Arial" panose="020B0604020202020204" pitchFamily="34" charset="0"/>
              </a:rPr>
              <a:t>smatra</a:t>
            </a:r>
            <a:r>
              <a:rPr lang="en-US" dirty="0">
                <a:cs typeface="Arial" panose="020B0604020202020204" pitchFamily="34" charset="0"/>
              </a:rPr>
              <a:t> </a:t>
            </a:r>
            <a:r>
              <a:rPr lang="en-US" dirty="0" err="1">
                <a:cs typeface="Arial" panose="020B0604020202020204" pitchFamily="34" charset="0"/>
              </a:rPr>
              <a:t>mogućim</a:t>
            </a:r>
            <a:r>
              <a:rPr lang="en-US" dirty="0">
                <a:cs typeface="Arial" panose="020B0604020202020204" pitchFamily="34" charset="0"/>
              </a:rPr>
              <a:t> u </a:t>
            </a:r>
            <a:r>
              <a:rPr lang="en-US" dirty="0" err="1">
                <a:cs typeface="Arial" panose="020B0604020202020204" pitchFamily="34" charset="0"/>
              </a:rPr>
              <a:t>zavisnosti</a:t>
            </a:r>
            <a:r>
              <a:rPr lang="en-US" dirty="0">
                <a:cs typeface="Arial" panose="020B0604020202020204" pitchFamily="34" charset="0"/>
              </a:rPr>
              <a:t> od </a:t>
            </a:r>
            <a:r>
              <a:rPr lang="en-US" dirty="0" err="1">
                <a:cs typeface="Arial" panose="020B0604020202020204" pitchFamily="34" charset="0"/>
              </a:rPr>
              <a:t>obima</a:t>
            </a:r>
            <a:r>
              <a:rPr lang="en-US" dirty="0">
                <a:cs typeface="Arial" panose="020B0604020202020204" pitchFamily="34" charset="0"/>
              </a:rPr>
              <a:t> GHG </a:t>
            </a:r>
            <a:r>
              <a:rPr lang="en-US" dirty="0" err="1">
                <a:cs typeface="Arial" panose="020B0604020202020204" pitchFamily="34" charset="0"/>
              </a:rPr>
              <a:t>emitovanih</a:t>
            </a:r>
            <a:r>
              <a:rPr lang="en-US" dirty="0">
                <a:cs typeface="Arial" panose="020B0604020202020204" pitchFamily="34" charset="0"/>
              </a:rPr>
              <a:t> u </a:t>
            </a:r>
            <a:r>
              <a:rPr lang="en-US" dirty="0" err="1">
                <a:cs typeface="Arial" panose="020B0604020202020204" pitchFamily="34" charset="0"/>
              </a:rPr>
              <a:t>godinama</a:t>
            </a:r>
            <a:r>
              <a:rPr lang="en-US" dirty="0">
                <a:cs typeface="Arial" panose="020B0604020202020204" pitchFamily="34" charset="0"/>
              </a:rPr>
              <a:t> </a:t>
            </a:r>
            <a:r>
              <a:rPr lang="en-US" dirty="0" err="1">
                <a:cs typeface="Arial" panose="020B0604020202020204" pitchFamily="34" charset="0"/>
              </a:rPr>
              <a:t>koje</a:t>
            </a:r>
            <a:r>
              <a:rPr lang="en-US" dirty="0">
                <a:cs typeface="Arial" panose="020B0604020202020204" pitchFamily="34" charset="0"/>
              </a:rPr>
              <a:t> </a:t>
            </a:r>
            <a:r>
              <a:rPr lang="en-US" dirty="0" err="1">
                <a:cs typeface="Arial" panose="020B0604020202020204" pitchFamily="34" charset="0"/>
              </a:rPr>
              <a:t>dolaze</a:t>
            </a:r>
            <a:r>
              <a:rPr lang="en-US" dirty="0">
                <a:cs typeface="Arial" panose="020B0604020202020204" pitchFamily="34" charset="0"/>
              </a:rPr>
              <a:t>. </a:t>
            </a:r>
            <a:r>
              <a:rPr lang="en-US" dirty="0" err="1">
                <a:cs typeface="Arial" panose="020B0604020202020204" pitchFamily="34" charset="0"/>
              </a:rPr>
              <a:t>Svaki</a:t>
            </a:r>
            <a:r>
              <a:rPr lang="en-US" dirty="0">
                <a:cs typeface="Arial" panose="020B0604020202020204" pitchFamily="34" charset="0"/>
              </a:rPr>
              <a:t> RCP </a:t>
            </a:r>
            <a:r>
              <a:rPr lang="en-US" dirty="0" err="1">
                <a:cs typeface="Arial" panose="020B0604020202020204" pitchFamily="34" charset="0"/>
              </a:rPr>
              <a:t>predstavlja</a:t>
            </a:r>
            <a:r>
              <a:rPr lang="en-US" dirty="0">
                <a:cs typeface="Arial" panose="020B0604020202020204" pitchFamily="34" charset="0"/>
              </a:rPr>
              <a:t> </a:t>
            </a:r>
            <a:r>
              <a:rPr lang="en-US" dirty="0" err="1">
                <a:cs typeface="Arial" panose="020B0604020202020204" pitchFamily="34" charset="0"/>
              </a:rPr>
              <a:t>sledeće</a:t>
            </a:r>
            <a:r>
              <a:rPr lang="en-US" dirty="0">
                <a:cs typeface="Arial" panose="020B0604020202020204" pitchFamily="34" charset="0"/>
              </a:rPr>
              <a:t> </a:t>
            </a:r>
            <a:r>
              <a:rPr lang="en-US" dirty="0" err="1">
                <a:cs typeface="Arial" panose="020B0604020202020204" pitchFamily="34" charset="0"/>
              </a:rPr>
              <a:t>scenarije</a:t>
            </a:r>
            <a:r>
              <a:rPr lang="en-US" dirty="0">
                <a:cs typeface="Arial" panose="020B0604020202020204" pitchFamily="34" charset="0"/>
              </a:rPr>
              <a:t>: </a:t>
            </a:r>
          </a:p>
          <a:p>
            <a:pPr algn="just">
              <a:lnSpc>
                <a:spcPct val="130000"/>
              </a:lnSpc>
            </a:pPr>
            <a:r>
              <a:rPr lang="en-US" dirty="0">
                <a:cs typeface="Arial" panose="020B0604020202020204" pitchFamily="34" charset="0"/>
              </a:rPr>
              <a:t>RCP 2.6 – </a:t>
            </a:r>
            <a:r>
              <a:rPr lang="en-US" dirty="0" err="1">
                <a:cs typeface="Arial" panose="020B0604020202020204" pitchFamily="34" charset="0"/>
              </a:rPr>
              <a:t>strogi</a:t>
            </a:r>
            <a:r>
              <a:rPr lang="en-US" dirty="0">
                <a:cs typeface="Arial" panose="020B0604020202020204" pitchFamily="34" charset="0"/>
              </a:rPr>
              <a:t> scenario </a:t>
            </a:r>
            <a:r>
              <a:rPr lang="en-US" dirty="0" err="1">
                <a:cs typeface="Arial" panose="020B0604020202020204" pitchFamily="34" charset="0"/>
              </a:rPr>
              <a:t>ublažavanja</a:t>
            </a:r>
            <a:r>
              <a:rPr lang="en-US" dirty="0">
                <a:cs typeface="Arial" panose="020B0604020202020204" pitchFamily="34" charset="0"/>
              </a:rPr>
              <a:t> GHG </a:t>
            </a:r>
          </a:p>
          <a:p>
            <a:pPr algn="just">
              <a:lnSpc>
                <a:spcPct val="130000"/>
              </a:lnSpc>
            </a:pPr>
            <a:r>
              <a:rPr lang="en-US" dirty="0">
                <a:cs typeface="Arial" panose="020B0604020202020204" pitchFamily="34" charset="0"/>
              </a:rPr>
              <a:t>RCP 4.5 </a:t>
            </a:r>
            <a:r>
              <a:rPr lang="en-US" dirty="0" err="1">
                <a:cs typeface="Arial" panose="020B0604020202020204" pitchFamily="34" charset="0"/>
              </a:rPr>
              <a:t>i</a:t>
            </a:r>
            <a:r>
              <a:rPr lang="en-US" dirty="0">
                <a:cs typeface="Arial" panose="020B0604020202020204" pitchFamily="34" charset="0"/>
              </a:rPr>
              <a:t> RCP 6.0 - </a:t>
            </a:r>
            <a:r>
              <a:rPr lang="en-US" dirty="0" err="1">
                <a:cs typeface="Arial" panose="020B0604020202020204" pitchFamily="34" charset="0"/>
              </a:rPr>
              <a:t>srednji</a:t>
            </a:r>
            <a:r>
              <a:rPr lang="en-US" dirty="0">
                <a:cs typeface="Arial" panose="020B0604020202020204" pitchFamily="34" charset="0"/>
              </a:rPr>
              <a:t> </a:t>
            </a:r>
            <a:r>
              <a:rPr lang="en-US" dirty="0" err="1">
                <a:cs typeface="Arial" panose="020B0604020202020204" pitchFamily="34" charset="0"/>
              </a:rPr>
              <a:t>scenariji</a:t>
            </a:r>
            <a:r>
              <a:rPr lang="en-US" dirty="0">
                <a:cs typeface="Arial" panose="020B0604020202020204" pitchFamily="34" charset="0"/>
              </a:rPr>
              <a:t> </a:t>
            </a:r>
            <a:r>
              <a:rPr lang="en-US" dirty="0" err="1">
                <a:cs typeface="Arial" panose="020B0604020202020204" pitchFamily="34" charset="0"/>
              </a:rPr>
              <a:t>emisije</a:t>
            </a:r>
            <a:r>
              <a:rPr lang="en-US" dirty="0">
                <a:cs typeface="Arial" panose="020B0604020202020204" pitchFamily="34" charset="0"/>
              </a:rPr>
              <a:t> GHG </a:t>
            </a:r>
          </a:p>
          <a:p>
            <a:pPr algn="just">
              <a:lnSpc>
                <a:spcPct val="130000"/>
              </a:lnSpc>
            </a:pPr>
            <a:r>
              <a:rPr lang="en-US" dirty="0">
                <a:cs typeface="Arial" panose="020B0604020202020204" pitchFamily="34" charset="0"/>
              </a:rPr>
              <a:t>RCP 8.5 - </a:t>
            </a:r>
            <a:r>
              <a:rPr lang="en-US" dirty="0" err="1">
                <a:cs typeface="Arial" panose="020B0604020202020204" pitchFamily="34" charset="0"/>
              </a:rPr>
              <a:t>najveći</a:t>
            </a:r>
            <a:r>
              <a:rPr lang="en-US" dirty="0">
                <a:cs typeface="Arial" panose="020B0604020202020204" pitchFamily="34" charset="0"/>
              </a:rPr>
              <a:t> scenario </a:t>
            </a:r>
            <a:r>
              <a:rPr lang="en-US" dirty="0" err="1">
                <a:cs typeface="Arial" panose="020B0604020202020204" pitchFamily="34" charset="0"/>
              </a:rPr>
              <a:t>emisije</a:t>
            </a:r>
            <a:r>
              <a:rPr lang="en-US" dirty="0">
                <a:cs typeface="Arial" panose="020B0604020202020204" pitchFamily="34" charset="0"/>
              </a:rPr>
              <a:t> GHG</a:t>
            </a:r>
          </a:p>
        </p:txBody>
      </p:sp>
    </p:spTree>
    <p:extLst>
      <p:ext uri="{BB962C8B-B14F-4D97-AF65-F5344CB8AC3E}">
        <p14:creationId xmlns:p14="http://schemas.microsoft.com/office/powerpoint/2010/main" val="3459897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4722" y="201996"/>
            <a:ext cx="11896826" cy="549635"/>
          </a:xfrm>
        </p:spPr>
        <p:txBody>
          <a:bodyPr rtlCol="0">
            <a:normAutofit fontScale="90000"/>
          </a:bodyPr>
          <a:lstStyle/>
          <a:p>
            <a:r>
              <a:rPr lang="pl-PL" dirty="0">
                <a:latin typeface="Arial" panose="020B0604020202020204" pitchFamily="34" charset="0"/>
                <a:cs typeface="Arial" panose="020B0604020202020204" pitchFamily="34" charset="0"/>
              </a:rPr>
              <a:t>Godišnji topli dani za kopneno područje Evrope i pod-regione</a:t>
            </a:r>
            <a:endParaRPr lang="sr" dirty="0">
              <a:latin typeface="Arial" panose="020B0604020202020204" pitchFamily="34" charset="0"/>
              <a:cs typeface="Arial" panose="020B0604020202020204" pitchFamily="34" charset="0"/>
            </a:endParaRPr>
          </a:p>
        </p:txBody>
      </p:sp>
      <p:grpSp>
        <p:nvGrpSpPr>
          <p:cNvPr id="7" name="Csoportba foglalás 6"/>
          <p:cNvGrpSpPr/>
          <p:nvPr/>
        </p:nvGrpSpPr>
        <p:grpSpPr>
          <a:xfrm>
            <a:off x="603314" y="1163977"/>
            <a:ext cx="5445551" cy="4274121"/>
            <a:chOff x="2177143" y="948328"/>
            <a:chExt cx="3918857" cy="3481322"/>
          </a:xfrm>
        </p:grpSpPr>
        <p:sp>
          <p:nvSpPr>
            <p:cNvPr id="4" name="Téglalap 3"/>
            <p:cNvSpPr/>
            <p:nvPr/>
          </p:nvSpPr>
          <p:spPr>
            <a:xfrm>
              <a:off x="2177143" y="948328"/>
              <a:ext cx="3918857" cy="25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pic>
          <p:nvPicPr>
            <p:cNvPr id="3" name="Kép 2"/>
            <p:cNvPicPr>
              <a:picLocks noChangeAspect="1"/>
            </p:cNvPicPr>
            <p:nvPr/>
          </p:nvPicPr>
          <p:blipFill rotWithShape="1">
            <a:blip r:embed="rId2">
              <a:extLst>
                <a:ext uri="{28A0092B-C50C-407E-A947-70E740481C1C}">
                  <a14:useLocalDpi xmlns:a14="http://schemas.microsoft.com/office/drawing/2010/main" val="0"/>
                </a:ext>
              </a:extLst>
            </a:blip>
            <a:srcRect b="51093"/>
            <a:stretch/>
          </p:blipFill>
          <p:spPr>
            <a:xfrm>
              <a:off x="2177143" y="1075590"/>
              <a:ext cx="3918857" cy="3354060"/>
            </a:xfrm>
            <a:prstGeom prst="rect">
              <a:avLst/>
            </a:prstGeom>
          </p:spPr>
        </p:pic>
      </p:grpSp>
      <p:pic>
        <p:nvPicPr>
          <p:cNvPr id="6" name="Kép 5"/>
          <p:cNvPicPr>
            <a:picLocks noChangeAspect="1"/>
          </p:cNvPicPr>
          <p:nvPr/>
        </p:nvPicPr>
        <p:blipFill rotWithShape="1">
          <a:blip r:embed="rId2">
            <a:extLst>
              <a:ext uri="{28A0092B-C50C-407E-A947-70E740481C1C}">
                <a14:useLocalDpi xmlns:a14="http://schemas.microsoft.com/office/drawing/2010/main" val="0"/>
              </a:ext>
            </a:extLst>
          </a:blip>
          <a:srcRect t="49182"/>
          <a:stretch/>
        </p:blipFill>
        <p:spPr>
          <a:xfrm>
            <a:off x="6143135" y="1160213"/>
            <a:ext cx="4810330" cy="4277885"/>
          </a:xfrm>
          <a:prstGeom prst="rect">
            <a:avLst/>
          </a:prstGeom>
        </p:spPr>
      </p:pic>
      <p:sp>
        <p:nvSpPr>
          <p:cNvPr id="8" name="Téglalap 7"/>
          <p:cNvSpPr/>
          <p:nvPr/>
        </p:nvSpPr>
        <p:spPr>
          <a:xfrm>
            <a:off x="-77335" y="6182281"/>
            <a:ext cx="4866618" cy="307777"/>
          </a:xfrm>
          <a:prstGeom prst="rect">
            <a:avLst/>
          </a:prstGeom>
        </p:spPr>
        <p:txBody>
          <a:bodyPr wrap="square" rtlCol="0">
            <a:spAutoFit/>
          </a:bodyPr>
          <a:lstStyle/>
          <a:p>
            <a:r>
              <a:rPr lang="en-US" sz="700" dirty="0">
                <a:solidFill>
                  <a:schemeClr val="bg1">
                    <a:lumMod val="50000"/>
                  </a:schemeClr>
                </a:solidFill>
              </a:rPr>
              <a:t>Source: </a:t>
            </a:r>
            <a:r>
              <a:rPr lang="en-US" sz="700" dirty="0">
                <a:solidFill>
                  <a:schemeClr val="bg1">
                    <a:lumMod val="50000"/>
                  </a:schemeClr>
                </a:solidFill>
                <a:hlinkClick r:id="rId3"/>
              </a:rPr>
              <a:t>https://</a:t>
            </a:r>
            <a:r>
              <a:rPr lang="en-US" sz="700" dirty="0" smtClean="0">
                <a:solidFill>
                  <a:schemeClr val="bg1">
                    <a:lumMod val="50000"/>
                  </a:schemeClr>
                </a:solidFill>
                <a:hlinkClick r:id="rId3"/>
              </a:rPr>
              <a:t>www.eea.europa.eu/publications/europes-changing-climate-hazards-1/what-will-the-future-bring</a:t>
            </a:r>
            <a:endParaRPr lang="en-US" sz="700" dirty="0" smtClean="0">
              <a:solidFill>
                <a:schemeClr val="bg1">
                  <a:lumMod val="50000"/>
                </a:schemeClr>
              </a:solidFill>
            </a:endParaRPr>
          </a:p>
          <a:p>
            <a:endParaRPr lang="en-US" sz="700" dirty="0">
              <a:solidFill>
                <a:schemeClr val="bg1">
                  <a:lumMod val="50000"/>
                </a:schemeClr>
              </a:solidFill>
            </a:endParaRPr>
          </a:p>
        </p:txBody>
      </p:sp>
    </p:spTree>
    <p:extLst>
      <p:ext uri="{BB962C8B-B14F-4D97-AF65-F5344CB8AC3E}">
        <p14:creationId xmlns:p14="http://schemas.microsoft.com/office/powerpoint/2010/main" val="2956315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a:latin typeface="Arial" panose="020B0604020202020204" pitchFamily="34" charset="0"/>
                <a:cs typeface="Arial" panose="020B0604020202020204" pitchFamily="34" charset="0"/>
              </a:rPr>
              <a:t>Urbano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Toplotno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Ostrvo</a:t>
            </a:r>
            <a:endParaRPr lang="de-DE" dirty="0">
              <a:latin typeface="Arial" panose="020B0604020202020204" pitchFamily="34" charset="0"/>
              <a:cs typeface="Arial" panose="020B0604020202020204" pitchFamily="34" charset="0"/>
            </a:endParaRPr>
          </a:p>
        </p:txBody>
      </p:sp>
      <p:grpSp>
        <p:nvGrpSpPr>
          <p:cNvPr id="8" name="Csoportba foglalás 7"/>
          <p:cNvGrpSpPr/>
          <p:nvPr/>
        </p:nvGrpSpPr>
        <p:grpSpPr>
          <a:xfrm>
            <a:off x="5292969" y="65193"/>
            <a:ext cx="6796362" cy="4146335"/>
            <a:chOff x="661300" y="875071"/>
            <a:chExt cx="10429487" cy="5525729"/>
          </a:xfrm>
        </p:grpSpPr>
        <p:sp>
          <p:nvSpPr>
            <p:cNvPr id="9" name="Téglalap 8"/>
            <p:cNvSpPr/>
            <p:nvPr/>
          </p:nvSpPr>
          <p:spPr>
            <a:xfrm>
              <a:off x="661300" y="875071"/>
              <a:ext cx="10429487" cy="5525729"/>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pic>
          <p:nvPicPr>
            <p:cNvPr id="10" name="Picture 2" descr="urban heat island pro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802" y="1091381"/>
              <a:ext cx="10031108" cy="5143501"/>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11" name="Szövegdoboz 10"/>
          <p:cNvSpPr txBox="1"/>
          <p:nvPr/>
        </p:nvSpPr>
        <p:spPr>
          <a:xfrm>
            <a:off x="0" y="6155474"/>
            <a:ext cx="5026266" cy="200055"/>
          </a:xfrm>
          <a:prstGeom prst="rect">
            <a:avLst/>
          </a:prstGeom>
          <a:noFill/>
        </p:spPr>
        <p:txBody>
          <a:bodyPr wrap="square" rtlCol="0">
            <a:spAutoFit/>
          </a:bodyPr>
          <a:lstStyle/>
          <a:p>
            <a:pPr rtl="0"/>
            <a:r>
              <a:rPr lang="sr" sz="700" dirty="0"/>
              <a:t>Извор: Краљевско метеоролошко друштво, УК, ввв.метлинк.орг/фиелдворк-ресоурце/урбан-хеат-исланд-интродуцтион/</a:t>
            </a:r>
            <a:endParaRPr lang="de-DE" sz="700" dirty="0"/>
          </a:p>
        </p:txBody>
      </p:sp>
      <p:sp>
        <p:nvSpPr>
          <p:cNvPr id="12" name="Téglalap 11"/>
          <p:cNvSpPr/>
          <p:nvPr/>
        </p:nvSpPr>
        <p:spPr>
          <a:xfrm>
            <a:off x="212012" y="2632463"/>
            <a:ext cx="4894014" cy="2653034"/>
          </a:xfrm>
          <a:prstGeom prst="rect">
            <a:avLst/>
          </a:prstGeom>
        </p:spPr>
        <p:txBody>
          <a:bodyPr wrap="square" rtlCol="0">
            <a:spAutoFit/>
          </a:bodyPr>
          <a:lstStyle/>
          <a:p>
            <a:pPr algn="just">
              <a:lnSpc>
                <a:spcPct val="120000"/>
              </a:lnSpc>
            </a:pPr>
            <a:r>
              <a:rPr lang="en-US" sz="2000" dirty="0" err="1">
                <a:cs typeface="Arial" panose="020B0604020202020204" pitchFamily="34" charset="0"/>
              </a:rPr>
              <a:t>Urbano</a:t>
            </a:r>
            <a:r>
              <a:rPr lang="en-US" sz="2000" dirty="0">
                <a:cs typeface="Arial" panose="020B0604020202020204" pitchFamily="34" charset="0"/>
              </a:rPr>
              <a:t> </a:t>
            </a:r>
            <a:r>
              <a:rPr lang="en-US" sz="2000" dirty="0" err="1">
                <a:cs typeface="Arial" panose="020B0604020202020204" pitchFamily="34" charset="0"/>
              </a:rPr>
              <a:t>toplotno</a:t>
            </a:r>
            <a:r>
              <a:rPr lang="en-US" sz="2000" dirty="0">
                <a:cs typeface="Arial" panose="020B0604020202020204" pitchFamily="34" charset="0"/>
              </a:rPr>
              <a:t> </a:t>
            </a:r>
            <a:r>
              <a:rPr lang="en-US" sz="2000" dirty="0" err="1">
                <a:cs typeface="Arial" panose="020B0604020202020204" pitchFamily="34" charset="0"/>
              </a:rPr>
              <a:t>ostrvo</a:t>
            </a:r>
            <a:r>
              <a:rPr lang="en-US" sz="2000" dirty="0">
                <a:cs typeface="Arial" panose="020B0604020202020204" pitchFamily="34" charset="0"/>
              </a:rPr>
              <a:t> je </a:t>
            </a:r>
            <a:r>
              <a:rPr lang="en-US" sz="2000" dirty="0" err="1">
                <a:cs typeface="Arial" panose="020B0604020202020204" pitchFamily="34" charset="0"/>
              </a:rPr>
              <a:t>gradsko</a:t>
            </a:r>
            <a:r>
              <a:rPr lang="en-US" sz="2000" dirty="0">
                <a:cs typeface="Arial" panose="020B0604020202020204" pitchFamily="34" charset="0"/>
              </a:rPr>
              <a:t> </a:t>
            </a:r>
            <a:r>
              <a:rPr lang="en-US" sz="2000" dirty="0" err="1">
                <a:cs typeface="Arial" panose="020B0604020202020204" pitchFamily="34" charset="0"/>
              </a:rPr>
              <a:t>područje</a:t>
            </a:r>
            <a:r>
              <a:rPr lang="en-US" sz="2000" dirty="0">
                <a:cs typeface="Arial" panose="020B0604020202020204" pitchFamily="34" charset="0"/>
              </a:rPr>
              <a:t> </a:t>
            </a:r>
            <a:r>
              <a:rPr lang="en-US" sz="2000" dirty="0" err="1">
                <a:cs typeface="Arial" panose="020B0604020202020204" pitchFamily="34" charset="0"/>
              </a:rPr>
              <a:t>koje</a:t>
            </a:r>
            <a:r>
              <a:rPr lang="en-US" sz="2000" dirty="0">
                <a:cs typeface="Arial" panose="020B0604020202020204" pitchFamily="34" charset="0"/>
              </a:rPr>
              <a:t> je </a:t>
            </a:r>
            <a:r>
              <a:rPr lang="en-US" sz="2000" dirty="0" err="1">
                <a:cs typeface="Arial" panose="020B0604020202020204" pitchFamily="34" charset="0"/>
              </a:rPr>
              <a:t>znatno</a:t>
            </a:r>
            <a:r>
              <a:rPr lang="en-US" sz="2000" dirty="0">
                <a:cs typeface="Arial" panose="020B0604020202020204" pitchFamily="34" charset="0"/>
              </a:rPr>
              <a:t> </a:t>
            </a:r>
            <a:r>
              <a:rPr lang="en-US" sz="2000" dirty="0" err="1">
                <a:cs typeface="Arial" panose="020B0604020202020204" pitchFamily="34" charset="0"/>
              </a:rPr>
              <a:t>toplije</a:t>
            </a:r>
            <a:r>
              <a:rPr lang="en-US" sz="2000" dirty="0">
                <a:cs typeface="Arial" panose="020B0604020202020204" pitchFamily="34" charset="0"/>
              </a:rPr>
              <a:t> od </a:t>
            </a:r>
            <a:r>
              <a:rPr lang="en-US" sz="2000" dirty="0" err="1">
                <a:cs typeface="Arial" panose="020B0604020202020204" pitchFamily="34" charset="0"/>
              </a:rPr>
              <a:t>okolnih</a:t>
            </a:r>
            <a:r>
              <a:rPr lang="en-US" sz="2000" dirty="0">
                <a:cs typeface="Arial" panose="020B0604020202020204" pitchFamily="34" charset="0"/>
              </a:rPr>
              <a:t> </a:t>
            </a:r>
            <a:r>
              <a:rPr lang="en-US" sz="2000" dirty="0" err="1">
                <a:cs typeface="Arial" panose="020B0604020202020204" pitchFamily="34" charset="0"/>
              </a:rPr>
              <a:t>ruralnih</a:t>
            </a:r>
            <a:r>
              <a:rPr lang="en-US" sz="2000" dirty="0">
                <a:cs typeface="Arial" panose="020B0604020202020204" pitchFamily="34" charset="0"/>
              </a:rPr>
              <a:t> </a:t>
            </a:r>
            <a:r>
              <a:rPr lang="en-US" sz="2000" dirty="0" err="1">
                <a:cs typeface="Arial" panose="020B0604020202020204" pitchFamily="34" charset="0"/>
              </a:rPr>
              <a:t>područja</a:t>
            </a:r>
            <a:r>
              <a:rPr lang="en-US" sz="2000" dirty="0">
                <a:cs typeface="Arial" panose="020B0604020202020204" pitchFamily="34" charset="0"/>
              </a:rPr>
              <a:t>. </a:t>
            </a:r>
            <a:endParaRPr lang="hu-HU" sz="2000" dirty="0" smtClean="0">
              <a:cs typeface="Arial" panose="020B0604020202020204" pitchFamily="34" charset="0"/>
            </a:endParaRPr>
          </a:p>
          <a:p>
            <a:pPr algn="just">
              <a:lnSpc>
                <a:spcPct val="120000"/>
              </a:lnSpc>
            </a:pPr>
            <a:endParaRPr lang="hu-HU" sz="2000" dirty="0">
              <a:cs typeface="Arial" panose="020B0604020202020204" pitchFamily="34" charset="0"/>
            </a:endParaRPr>
          </a:p>
          <a:p>
            <a:pPr algn="just">
              <a:lnSpc>
                <a:spcPct val="120000"/>
              </a:lnSpc>
            </a:pPr>
            <a:r>
              <a:rPr lang="en-US" sz="2000" dirty="0" err="1" smtClean="0">
                <a:cs typeface="Arial" panose="020B0604020202020204" pitchFamily="34" charset="0"/>
              </a:rPr>
              <a:t>Temperaturna</a:t>
            </a:r>
            <a:r>
              <a:rPr lang="en-US" sz="2000" dirty="0" smtClean="0">
                <a:cs typeface="Arial" panose="020B0604020202020204" pitchFamily="34" charset="0"/>
              </a:rPr>
              <a:t> </a:t>
            </a:r>
            <a:r>
              <a:rPr lang="en-US" sz="2000" dirty="0" err="1">
                <a:cs typeface="Arial" panose="020B0604020202020204" pitchFamily="34" charset="0"/>
              </a:rPr>
              <a:t>razlika</a:t>
            </a:r>
            <a:r>
              <a:rPr lang="en-US" sz="2000" dirty="0">
                <a:cs typeface="Arial" panose="020B0604020202020204" pitchFamily="34" charset="0"/>
              </a:rPr>
              <a:t> je </a:t>
            </a:r>
            <a:r>
              <a:rPr lang="en-US" sz="2000" dirty="0" err="1">
                <a:cs typeface="Arial" panose="020B0604020202020204" pitchFamily="34" charset="0"/>
              </a:rPr>
              <a:t>obično</a:t>
            </a:r>
            <a:r>
              <a:rPr lang="en-US" sz="2000" dirty="0">
                <a:cs typeface="Arial" panose="020B0604020202020204" pitchFamily="34" charset="0"/>
              </a:rPr>
              <a:t> </a:t>
            </a:r>
            <a:r>
              <a:rPr lang="en-US" sz="2000" dirty="0" err="1">
                <a:cs typeface="Arial" panose="020B0604020202020204" pitchFamily="34" charset="0"/>
              </a:rPr>
              <a:t>veća</a:t>
            </a:r>
            <a:r>
              <a:rPr lang="en-US" sz="2000" dirty="0">
                <a:cs typeface="Arial" panose="020B0604020202020204" pitchFamily="34" charset="0"/>
              </a:rPr>
              <a:t> </a:t>
            </a:r>
            <a:r>
              <a:rPr lang="en-US" sz="2000" dirty="0" err="1">
                <a:cs typeface="Arial" panose="020B0604020202020204" pitchFamily="34" charset="0"/>
              </a:rPr>
              <a:t>noću</a:t>
            </a:r>
            <a:r>
              <a:rPr lang="en-US" sz="2000" dirty="0">
                <a:cs typeface="Arial" panose="020B0604020202020204" pitchFamily="34" charset="0"/>
              </a:rPr>
              <a:t> </a:t>
            </a:r>
            <a:r>
              <a:rPr lang="en-US" sz="2000" dirty="0" err="1">
                <a:cs typeface="Arial" panose="020B0604020202020204" pitchFamily="34" charset="0"/>
              </a:rPr>
              <a:t>nego</a:t>
            </a:r>
            <a:r>
              <a:rPr lang="en-US" sz="2000" dirty="0">
                <a:cs typeface="Arial" panose="020B0604020202020204" pitchFamily="34" charset="0"/>
              </a:rPr>
              <a:t> </a:t>
            </a:r>
            <a:r>
              <a:rPr lang="en-US" sz="2000" dirty="0" err="1">
                <a:cs typeface="Arial" panose="020B0604020202020204" pitchFamily="34" charset="0"/>
              </a:rPr>
              <a:t>tokom</a:t>
            </a:r>
            <a:r>
              <a:rPr lang="en-US" sz="2000" dirty="0">
                <a:cs typeface="Arial" panose="020B0604020202020204" pitchFamily="34" charset="0"/>
              </a:rPr>
              <a:t> dana, a </a:t>
            </a:r>
            <a:r>
              <a:rPr lang="en-US" sz="2000" dirty="0" err="1">
                <a:cs typeface="Arial" panose="020B0604020202020204" pitchFamily="34" charset="0"/>
              </a:rPr>
              <a:t>najočiglednija</a:t>
            </a:r>
            <a:r>
              <a:rPr lang="en-US" sz="2000" dirty="0">
                <a:cs typeface="Arial" panose="020B0604020202020204" pitchFamily="34" charset="0"/>
              </a:rPr>
              <a:t> je </a:t>
            </a:r>
            <a:r>
              <a:rPr lang="en-US" sz="2000" dirty="0" err="1">
                <a:cs typeface="Arial" panose="020B0604020202020204" pitchFamily="34" charset="0"/>
              </a:rPr>
              <a:t>kada</a:t>
            </a:r>
            <a:r>
              <a:rPr lang="en-US" sz="2000" dirty="0">
                <a:cs typeface="Arial" panose="020B0604020202020204" pitchFamily="34" charset="0"/>
              </a:rPr>
              <a:t>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vetrovi</a:t>
            </a:r>
            <a:r>
              <a:rPr lang="en-US" sz="2000" dirty="0">
                <a:cs typeface="Arial" panose="020B0604020202020204" pitchFamily="34" charset="0"/>
              </a:rPr>
              <a:t> </a:t>
            </a:r>
            <a:r>
              <a:rPr lang="en-US" sz="2000" dirty="0" err="1">
                <a:cs typeface="Arial" panose="020B0604020202020204" pitchFamily="34" charset="0"/>
              </a:rPr>
              <a:t>slabi</a:t>
            </a:r>
            <a:r>
              <a:rPr lang="en-US" sz="2000" dirty="0">
                <a:cs typeface="Arial" panose="020B0604020202020204" pitchFamily="34" charset="0"/>
              </a:rPr>
              <a:t>. </a:t>
            </a:r>
          </a:p>
        </p:txBody>
      </p:sp>
    </p:spTree>
    <p:extLst>
      <p:ext uri="{BB962C8B-B14F-4D97-AF65-F5344CB8AC3E}">
        <p14:creationId xmlns:p14="http://schemas.microsoft.com/office/powerpoint/2010/main" val="1187399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pl-PL" dirty="0">
                <a:latin typeface="Arial" panose="020B0604020202020204" pitchFamily="34" charset="0"/>
                <a:cs typeface="Arial" panose="020B0604020202020204" pitchFamily="34" charset="0"/>
              </a:rPr>
              <a:t>Godišnji mrazni dani za kopneno područje Evrope i pod-regione</a:t>
            </a:r>
            <a:endParaRPr lang="de-DE" dirty="0">
              <a:latin typeface="Arial" panose="020B0604020202020204" pitchFamily="34" charset="0"/>
              <a:cs typeface="Arial" panose="020B0604020202020204" pitchFamily="34" charset="0"/>
            </a:endParaRPr>
          </a:p>
        </p:txBody>
      </p:sp>
      <p:pic>
        <p:nvPicPr>
          <p:cNvPr id="5" name="Kép 4"/>
          <p:cNvPicPr>
            <a:picLocks noChangeAspect="1"/>
          </p:cNvPicPr>
          <p:nvPr/>
        </p:nvPicPr>
        <p:blipFill rotWithShape="1">
          <a:blip r:embed="rId2">
            <a:extLst>
              <a:ext uri="{28A0092B-C50C-407E-A947-70E740481C1C}">
                <a14:useLocalDpi xmlns:a14="http://schemas.microsoft.com/office/drawing/2010/main" val="0"/>
              </a:ext>
            </a:extLst>
          </a:blip>
          <a:srcRect b="51643"/>
          <a:stretch/>
        </p:blipFill>
        <p:spPr>
          <a:xfrm>
            <a:off x="395926" y="945504"/>
            <a:ext cx="5652940" cy="4783828"/>
          </a:xfrm>
          <a:prstGeom prst="rect">
            <a:avLst/>
          </a:prstGeom>
        </p:spPr>
      </p:pic>
      <p:pic>
        <p:nvPicPr>
          <p:cNvPr id="6" name="Kép 5"/>
          <p:cNvPicPr>
            <a:picLocks noChangeAspect="1"/>
          </p:cNvPicPr>
          <p:nvPr/>
        </p:nvPicPr>
        <p:blipFill rotWithShape="1">
          <a:blip r:embed="rId2">
            <a:extLst>
              <a:ext uri="{28A0092B-C50C-407E-A947-70E740481C1C}">
                <a14:useLocalDpi xmlns:a14="http://schemas.microsoft.com/office/drawing/2010/main" val="0"/>
              </a:ext>
            </a:extLst>
          </a:blip>
          <a:srcRect t="50236" b="1654"/>
          <a:stretch/>
        </p:blipFill>
        <p:spPr>
          <a:xfrm>
            <a:off x="6143135" y="962475"/>
            <a:ext cx="5661859" cy="4766857"/>
          </a:xfrm>
          <a:prstGeom prst="rect">
            <a:avLst/>
          </a:prstGeom>
        </p:spPr>
      </p:pic>
      <p:sp>
        <p:nvSpPr>
          <p:cNvPr id="7" name="Téglalap 6"/>
          <p:cNvSpPr/>
          <p:nvPr/>
        </p:nvSpPr>
        <p:spPr>
          <a:xfrm>
            <a:off x="-77335" y="6182281"/>
            <a:ext cx="4866618" cy="200055"/>
          </a:xfrm>
          <a:prstGeom prst="rect">
            <a:avLst/>
          </a:prstGeom>
        </p:spPr>
        <p:txBody>
          <a:bodyPr wrap="square" rtlCol="0">
            <a:spAutoFit/>
          </a:bodyPr>
          <a:lstStyle/>
          <a:p>
            <a:r>
              <a:rPr lang="en-US" sz="700" dirty="0">
                <a:solidFill>
                  <a:schemeClr val="bg1">
                    <a:lumMod val="50000"/>
                  </a:schemeClr>
                </a:solidFill>
              </a:rPr>
              <a:t>Source: https://www.eea.europa.eu/publications/europes-changing-climate-hazards-1/what-will-the-future-bring</a:t>
            </a:r>
          </a:p>
        </p:txBody>
      </p:sp>
    </p:spTree>
    <p:extLst>
      <p:ext uri="{BB962C8B-B14F-4D97-AF65-F5344CB8AC3E}">
        <p14:creationId xmlns:p14="http://schemas.microsoft.com/office/powerpoint/2010/main" val="186467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2177143" y="944563"/>
            <a:ext cx="3912797" cy="2174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sp>
        <p:nvSpPr>
          <p:cNvPr id="2" name="Cím 1"/>
          <p:cNvSpPr>
            <a:spLocks noGrp="1"/>
          </p:cNvSpPr>
          <p:nvPr>
            <p:ph type="title"/>
          </p:nvPr>
        </p:nvSpPr>
        <p:spPr/>
        <p:txBody>
          <a:bodyPr rtlCol="0">
            <a:normAutofit fontScale="90000"/>
          </a:bodyPr>
          <a:lstStyle/>
          <a:p>
            <a:r>
              <a:rPr lang="pl-PL" dirty="0">
                <a:latin typeface="Arial" panose="020B0604020202020204" pitchFamily="34" charset="0"/>
                <a:cs typeface="Arial" panose="020B0604020202020204" pitchFamily="34" charset="0"/>
              </a:rPr>
              <a:t>Godišnje padavine za kopneno područje Evrope i pod-regione</a:t>
            </a:r>
          </a:p>
        </p:txBody>
      </p:sp>
      <p:pic>
        <p:nvPicPr>
          <p:cNvPr id="3" name="Kép 2"/>
          <p:cNvPicPr>
            <a:picLocks noChangeAspect="1"/>
          </p:cNvPicPr>
          <p:nvPr/>
        </p:nvPicPr>
        <p:blipFill rotWithShape="1">
          <a:blip r:embed="rId2">
            <a:extLst>
              <a:ext uri="{28A0092B-C50C-407E-A947-70E740481C1C}">
                <a14:useLocalDpi xmlns:a14="http://schemas.microsoft.com/office/drawing/2010/main" val="0"/>
              </a:ext>
            </a:extLst>
          </a:blip>
          <a:srcRect b="50543"/>
          <a:stretch/>
        </p:blipFill>
        <p:spPr>
          <a:xfrm>
            <a:off x="2177143" y="1041061"/>
            <a:ext cx="3918857" cy="3391767"/>
          </a:xfrm>
          <a:prstGeom prst="rect">
            <a:avLst/>
          </a:prstGeom>
        </p:spPr>
      </p:pic>
      <p:pic>
        <p:nvPicPr>
          <p:cNvPr id="6" name="Kép 5"/>
          <p:cNvPicPr>
            <a:picLocks noChangeAspect="1"/>
          </p:cNvPicPr>
          <p:nvPr/>
        </p:nvPicPr>
        <p:blipFill rotWithShape="1">
          <a:blip r:embed="rId2">
            <a:extLst>
              <a:ext uri="{28A0092B-C50C-407E-A947-70E740481C1C}">
                <a14:useLocalDpi xmlns:a14="http://schemas.microsoft.com/office/drawing/2010/main" val="0"/>
              </a:ext>
            </a:extLst>
          </a:blip>
          <a:srcRect t="49136"/>
          <a:stretch/>
        </p:blipFill>
        <p:spPr>
          <a:xfrm>
            <a:off x="6143135" y="944563"/>
            <a:ext cx="5081301" cy="4522983"/>
          </a:xfrm>
          <a:prstGeom prst="rect">
            <a:avLst/>
          </a:prstGeom>
        </p:spPr>
      </p:pic>
      <p:grpSp>
        <p:nvGrpSpPr>
          <p:cNvPr id="9" name="Csoportba foglalás 8"/>
          <p:cNvGrpSpPr/>
          <p:nvPr/>
        </p:nvGrpSpPr>
        <p:grpSpPr>
          <a:xfrm>
            <a:off x="537329" y="944563"/>
            <a:ext cx="5552612" cy="4522983"/>
            <a:chOff x="2183203" y="944563"/>
            <a:chExt cx="3918857" cy="3488265"/>
          </a:xfrm>
        </p:grpSpPr>
        <p:sp>
          <p:nvSpPr>
            <p:cNvPr id="7" name="Téglalap 6"/>
            <p:cNvSpPr/>
            <p:nvPr/>
          </p:nvSpPr>
          <p:spPr>
            <a:xfrm>
              <a:off x="2183203" y="944563"/>
              <a:ext cx="3912797" cy="2174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pic>
          <p:nvPicPr>
            <p:cNvPr id="8" name="Kép 7"/>
            <p:cNvPicPr>
              <a:picLocks noChangeAspect="1"/>
            </p:cNvPicPr>
            <p:nvPr/>
          </p:nvPicPr>
          <p:blipFill rotWithShape="1">
            <a:blip r:embed="rId2">
              <a:extLst>
                <a:ext uri="{28A0092B-C50C-407E-A947-70E740481C1C}">
                  <a14:useLocalDpi xmlns:a14="http://schemas.microsoft.com/office/drawing/2010/main" val="0"/>
                </a:ext>
              </a:extLst>
            </a:blip>
            <a:srcRect b="50543"/>
            <a:stretch/>
          </p:blipFill>
          <p:spPr>
            <a:xfrm>
              <a:off x="2183203" y="1041061"/>
              <a:ext cx="3918857" cy="3391767"/>
            </a:xfrm>
            <a:prstGeom prst="rect">
              <a:avLst/>
            </a:prstGeom>
          </p:spPr>
        </p:pic>
      </p:grpSp>
      <p:sp>
        <p:nvSpPr>
          <p:cNvPr id="10" name="Téglalap 9"/>
          <p:cNvSpPr/>
          <p:nvPr/>
        </p:nvSpPr>
        <p:spPr>
          <a:xfrm>
            <a:off x="-77335" y="6182281"/>
            <a:ext cx="4866618" cy="307777"/>
          </a:xfrm>
          <a:prstGeom prst="rect">
            <a:avLst/>
          </a:prstGeom>
        </p:spPr>
        <p:txBody>
          <a:bodyPr wrap="square" rtlCol="0">
            <a:spAutoFit/>
          </a:bodyPr>
          <a:lstStyle/>
          <a:p>
            <a:r>
              <a:rPr lang="en-US" sz="700" dirty="0">
                <a:solidFill>
                  <a:schemeClr val="bg1">
                    <a:lumMod val="50000"/>
                  </a:schemeClr>
                </a:solidFill>
              </a:rPr>
              <a:t>Source: </a:t>
            </a:r>
            <a:r>
              <a:rPr lang="en-US" sz="700" dirty="0">
                <a:solidFill>
                  <a:schemeClr val="bg1">
                    <a:lumMod val="50000"/>
                  </a:schemeClr>
                </a:solidFill>
                <a:hlinkClick r:id="rId3"/>
              </a:rPr>
              <a:t>https://</a:t>
            </a:r>
            <a:r>
              <a:rPr lang="en-US" sz="700" dirty="0" smtClean="0">
                <a:solidFill>
                  <a:schemeClr val="bg1">
                    <a:lumMod val="50000"/>
                  </a:schemeClr>
                </a:solidFill>
                <a:hlinkClick r:id="rId3"/>
              </a:rPr>
              <a:t>www.eea.europa.eu/publications/europes-changing-climate-hazards-1/what-will-the-future-bring</a:t>
            </a:r>
            <a:endParaRPr lang="en-US" sz="700" dirty="0" smtClean="0">
              <a:solidFill>
                <a:schemeClr val="bg1">
                  <a:lumMod val="50000"/>
                </a:schemeClr>
              </a:solidFill>
            </a:endParaRPr>
          </a:p>
          <a:p>
            <a:endParaRPr lang="en-US" sz="700" dirty="0">
              <a:solidFill>
                <a:schemeClr val="bg1">
                  <a:lumMod val="50000"/>
                </a:schemeClr>
              </a:solidFill>
            </a:endParaRPr>
          </a:p>
        </p:txBody>
      </p:sp>
    </p:spTree>
    <p:extLst>
      <p:ext uri="{BB962C8B-B14F-4D97-AF65-F5344CB8AC3E}">
        <p14:creationId xmlns:p14="http://schemas.microsoft.com/office/powerpoint/2010/main" val="2070303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a:latin typeface="Arial" panose="020B0604020202020204" pitchFamily="34" charset="0"/>
                <a:cs typeface="Arial" panose="020B0604020202020204" pitchFamily="34" charset="0"/>
              </a:rPr>
              <a:t>Bujične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poplave</a:t>
            </a:r>
            <a:endParaRPr lang="de-DE"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155575" y="2415395"/>
            <a:ext cx="5494727" cy="3186935"/>
          </a:xfrm>
        </p:spPr>
        <p:txBody>
          <a:bodyPr rtlCol="0">
            <a:normAutofit/>
          </a:bodyPr>
          <a:lstStyle/>
          <a:p>
            <a:pPr algn="just"/>
            <a:r>
              <a:rPr lang="en-US" sz="2000" dirty="0" err="1">
                <a:cs typeface="Arial" panose="020B0604020202020204" pitchFamily="34" charset="0"/>
              </a:rPr>
              <a:t>Bujične</a:t>
            </a:r>
            <a:r>
              <a:rPr lang="en-US" sz="2000" dirty="0">
                <a:cs typeface="Arial" panose="020B0604020202020204" pitchFamily="34" charset="0"/>
              </a:rPr>
              <a:t> </a:t>
            </a:r>
            <a:r>
              <a:rPr lang="en-US" sz="2000" dirty="0" err="1">
                <a:cs typeface="Arial" panose="020B0604020202020204" pitchFamily="34" charset="0"/>
              </a:rPr>
              <a:t>poplave</a:t>
            </a:r>
            <a:r>
              <a:rPr lang="en-US" sz="2000" dirty="0">
                <a:cs typeface="Arial" panose="020B0604020202020204" pitchFamily="34" charset="0"/>
              </a:rPr>
              <a:t>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rezultat</a:t>
            </a:r>
            <a:r>
              <a:rPr lang="en-US" sz="2000" dirty="0">
                <a:cs typeface="Arial" panose="020B0604020202020204" pitchFamily="34" charset="0"/>
              </a:rPr>
              <a:t> </a:t>
            </a:r>
            <a:r>
              <a:rPr lang="en-US" sz="2000" dirty="0" err="1">
                <a:cs typeface="Arial" panose="020B0604020202020204" pitchFamily="34" charset="0"/>
              </a:rPr>
              <a:t>relativno</a:t>
            </a:r>
            <a:r>
              <a:rPr lang="en-US" sz="2000" dirty="0">
                <a:cs typeface="Arial" panose="020B0604020202020204" pitchFamily="34" charset="0"/>
              </a:rPr>
              <a:t> </a:t>
            </a:r>
            <a:r>
              <a:rPr lang="en-US" sz="2000" dirty="0" err="1">
                <a:cs typeface="Arial" panose="020B0604020202020204" pitchFamily="34" charset="0"/>
              </a:rPr>
              <a:t>kratkih</a:t>
            </a:r>
            <a:r>
              <a:rPr lang="en-US" sz="2000" dirty="0">
                <a:cs typeface="Arial" panose="020B0604020202020204" pitchFamily="34" charset="0"/>
              </a:rPr>
              <a:t>, </a:t>
            </a:r>
            <a:r>
              <a:rPr lang="en-US" sz="2000" dirty="0" err="1">
                <a:cs typeface="Arial" panose="020B0604020202020204" pitchFamily="34" charset="0"/>
              </a:rPr>
              <a:t>intenzivnih</a:t>
            </a:r>
            <a:r>
              <a:rPr lang="en-US" sz="2000" dirty="0">
                <a:cs typeface="Arial" panose="020B0604020202020204" pitchFamily="34" charset="0"/>
              </a:rPr>
              <a:t> </a:t>
            </a:r>
            <a:r>
              <a:rPr lang="en-US" sz="2000" dirty="0" err="1">
                <a:cs typeface="Arial" panose="020B0604020202020204" pitchFamily="34" charset="0"/>
              </a:rPr>
              <a:t>naleta</a:t>
            </a:r>
            <a:r>
              <a:rPr lang="en-US" sz="2000" dirty="0">
                <a:cs typeface="Arial" panose="020B0604020202020204" pitchFamily="34" charset="0"/>
              </a:rPr>
              <a:t> </a:t>
            </a:r>
            <a:r>
              <a:rPr lang="en-US" sz="2000" dirty="0" err="1">
                <a:cs typeface="Arial" panose="020B0604020202020204" pitchFamily="34" charset="0"/>
              </a:rPr>
              <a:t>padavina</a:t>
            </a:r>
            <a:r>
              <a:rPr lang="en-US" sz="2000" dirty="0">
                <a:cs typeface="Arial" panose="020B0604020202020204" pitchFamily="34" charset="0"/>
              </a:rPr>
              <a:t>, </a:t>
            </a:r>
            <a:r>
              <a:rPr lang="en-US" sz="2000" dirty="0" err="1">
                <a:cs typeface="Arial" panose="020B0604020202020204" pitchFamily="34" charset="0"/>
              </a:rPr>
              <a:t>često</a:t>
            </a:r>
            <a:r>
              <a:rPr lang="en-US" sz="2000" dirty="0">
                <a:cs typeface="Arial" panose="020B0604020202020204" pitchFamily="34" charset="0"/>
              </a:rPr>
              <a:t> </a:t>
            </a:r>
            <a:r>
              <a:rPr lang="en-US" sz="2000" dirty="0" err="1">
                <a:cs typeface="Arial" panose="020B0604020202020204" pitchFamily="34" charset="0"/>
              </a:rPr>
              <a:t>usled</a:t>
            </a:r>
            <a:r>
              <a:rPr lang="en-US" sz="2000" dirty="0">
                <a:cs typeface="Arial" panose="020B0604020202020204" pitchFamily="34" charset="0"/>
              </a:rPr>
              <a:t> </a:t>
            </a:r>
            <a:r>
              <a:rPr lang="en-US" sz="2000" dirty="0" err="1">
                <a:cs typeface="Arial" panose="020B0604020202020204" pitchFamily="34" charset="0"/>
              </a:rPr>
              <a:t>jakih</a:t>
            </a:r>
            <a:r>
              <a:rPr lang="en-US" sz="2000" dirty="0">
                <a:cs typeface="Arial" panose="020B0604020202020204" pitchFamily="34" charset="0"/>
              </a:rPr>
              <a:t> </a:t>
            </a:r>
            <a:r>
              <a:rPr lang="en-US" sz="2000" dirty="0" err="1">
                <a:cs typeface="Arial" panose="020B0604020202020204" pitchFamily="34" charset="0"/>
              </a:rPr>
              <a:t>oluja</a:t>
            </a:r>
            <a:r>
              <a:rPr lang="en-US" sz="2000" dirty="0">
                <a:cs typeface="Arial" panose="020B0604020202020204" pitchFamily="34" charset="0"/>
              </a:rPr>
              <a:t> </a:t>
            </a:r>
            <a:r>
              <a:rPr lang="en-US" sz="2000" dirty="0" err="1">
                <a:cs typeface="Arial" panose="020B0604020202020204" pitchFamily="34" charset="0"/>
              </a:rPr>
              <a:t>sa</a:t>
            </a:r>
            <a:r>
              <a:rPr lang="en-US" sz="2000" dirty="0">
                <a:cs typeface="Arial" panose="020B0604020202020204" pitchFamily="34" charset="0"/>
              </a:rPr>
              <a:t> </a:t>
            </a:r>
            <a:r>
              <a:rPr lang="en-US" sz="2000" dirty="0" err="1">
                <a:cs typeface="Arial" panose="020B0604020202020204" pitchFamily="34" charset="0"/>
              </a:rPr>
              <a:t>grmljavinom</a:t>
            </a:r>
            <a:r>
              <a:rPr lang="en-US" sz="2000" dirty="0">
                <a:cs typeface="Arial" panose="020B0604020202020204" pitchFamily="34" charset="0"/>
              </a:rPr>
              <a:t>. </a:t>
            </a:r>
            <a:r>
              <a:rPr lang="en-US" sz="2000" dirty="0" err="1">
                <a:cs typeface="Arial" panose="020B0604020202020204" pitchFamily="34" charset="0"/>
              </a:rPr>
              <a:t>Mogu</a:t>
            </a:r>
            <a:r>
              <a:rPr lang="en-US" sz="2000" dirty="0">
                <a:cs typeface="Arial" panose="020B0604020202020204" pitchFamily="34" charset="0"/>
              </a:rPr>
              <a:t> se </a:t>
            </a:r>
            <a:r>
              <a:rPr lang="en-US" sz="2000" dirty="0" err="1">
                <a:cs typeface="Arial" panose="020B0604020202020204" pitchFamily="34" charset="0"/>
              </a:rPr>
              <a:t>pojaviti</a:t>
            </a:r>
            <a:r>
              <a:rPr lang="en-US" sz="2000" dirty="0">
                <a:cs typeface="Arial" panose="020B0604020202020204" pitchFamily="34" charset="0"/>
              </a:rPr>
              <a:t> u </a:t>
            </a:r>
            <a:r>
              <a:rPr lang="en-US" sz="2000" dirty="0" err="1">
                <a:cs typeface="Arial" panose="020B0604020202020204" pitchFamily="34" charset="0"/>
              </a:rPr>
              <a:t>skoro</a:t>
            </a:r>
            <a:r>
              <a:rPr lang="en-US" sz="2000" dirty="0">
                <a:cs typeface="Arial" panose="020B0604020202020204" pitchFamily="34" charset="0"/>
              </a:rPr>
              <a:t> </a:t>
            </a:r>
            <a:r>
              <a:rPr lang="en-US" sz="2000" dirty="0" err="1">
                <a:cs typeface="Arial" panose="020B0604020202020204" pitchFamily="34" charset="0"/>
              </a:rPr>
              <a:t>svim</a:t>
            </a:r>
            <a:r>
              <a:rPr lang="en-US" sz="2000" dirty="0">
                <a:cs typeface="Arial" panose="020B0604020202020204" pitchFamily="34" charset="0"/>
              </a:rPr>
              <a:t> </a:t>
            </a:r>
            <a:r>
              <a:rPr lang="en-US" sz="2000" dirty="0" err="1">
                <a:cs typeface="Arial" panose="020B0604020202020204" pitchFamily="34" charset="0"/>
              </a:rPr>
              <a:t>delovima</a:t>
            </a:r>
            <a:r>
              <a:rPr lang="en-US" sz="2000" dirty="0">
                <a:cs typeface="Arial" panose="020B0604020202020204" pitchFamily="34" charset="0"/>
              </a:rPr>
              <a:t> </a:t>
            </a:r>
            <a:r>
              <a:rPr lang="en-US" sz="2000" dirty="0" err="1">
                <a:cs typeface="Arial" panose="020B0604020202020204" pitchFamily="34" charset="0"/>
              </a:rPr>
              <a:t>sveta</a:t>
            </a:r>
            <a:r>
              <a:rPr lang="en-US" sz="2000" dirty="0">
                <a:cs typeface="Arial" panose="020B0604020202020204" pitchFamily="34" charset="0"/>
              </a:rPr>
              <a:t>.</a:t>
            </a:r>
          </a:p>
          <a:p>
            <a:pPr algn="just"/>
            <a:r>
              <a:rPr lang="en-US" sz="2000" dirty="0" smtClean="0">
                <a:cs typeface="Arial" panose="020B0604020202020204" pitchFamily="34" charset="0"/>
              </a:rPr>
              <a:t>Ove </a:t>
            </a:r>
            <a:r>
              <a:rPr lang="en-US" sz="2000" dirty="0" err="1">
                <a:cs typeface="Arial" panose="020B0604020202020204" pitchFamily="34" charset="0"/>
              </a:rPr>
              <a:t>poplave</a:t>
            </a:r>
            <a:r>
              <a:rPr lang="en-US" sz="2000" dirty="0">
                <a:cs typeface="Arial" panose="020B0604020202020204" pitchFamily="34" charset="0"/>
              </a:rPr>
              <a:t> </a:t>
            </a:r>
            <a:r>
              <a:rPr lang="en-US" sz="2000" dirty="0" err="1">
                <a:cs typeface="Arial" panose="020B0604020202020204" pitchFamily="34" charset="0"/>
              </a:rPr>
              <a:t>takođe</a:t>
            </a:r>
            <a:r>
              <a:rPr lang="en-US" sz="2000" dirty="0">
                <a:cs typeface="Arial" panose="020B0604020202020204" pitchFamily="34" charset="0"/>
              </a:rPr>
              <a:t> </a:t>
            </a:r>
            <a:r>
              <a:rPr lang="en-US" sz="2000" dirty="0" err="1">
                <a:cs typeface="Arial" panose="020B0604020202020204" pitchFamily="34" charset="0"/>
              </a:rPr>
              <a:t>mogu</a:t>
            </a:r>
            <a:r>
              <a:rPr lang="en-US" sz="2000" dirty="0">
                <a:cs typeface="Arial" panose="020B0604020202020204" pitchFamily="34" charset="0"/>
              </a:rPr>
              <a:t> </a:t>
            </a:r>
            <a:r>
              <a:rPr lang="en-US" sz="2000" dirty="0" err="1">
                <a:cs typeface="Arial" panose="020B0604020202020204" pitchFamily="34" charset="0"/>
              </a:rPr>
              <a:t>dovesti</a:t>
            </a:r>
            <a:r>
              <a:rPr lang="en-US" sz="2000" dirty="0">
                <a:cs typeface="Arial" panose="020B0604020202020204" pitchFamily="34" charset="0"/>
              </a:rPr>
              <a:t> do </a:t>
            </a:r>
            <a:r>
              <a:rPr lang="en-US" sz="2000" dirty="0" err="1">
                <a:cs typeface="Arial" panose="020B0604020202020204" pitchFamily="34" charset="0"/>
              </a:rPr>
              <a:t>značajne</a:t>
            </a:r>
            <a:r>
              <a:rPr lang="en-US" sz="2000" dirty="0">
                <a:cs typeface="Arial" panose="020B0604020202020204" pitchFamily="34" charset="0"/>
              </a:rPr>
              <a:t> </a:t>
            </a:r>
            <a:r>
              <a:rPr lang="en-US" sz="2000" dirty="0" err="1">
                <a:cs typeface="Arial" panose="020B0604020202020204" pitchFamily="34" charset="0"/>
              </a:rPr>
              <a:t>materijalne</a:t>
            </a:r>
            <a:r>
              <a:rPr lang="en-US" sz="2000" dirty="0">
                <a:cs typeface="Arial" panose="020B0604020202020204" pitchFamily="34" charset="0"/>
              </a:rPr>
              <a:t> </a:t>
            </a:r>
            <a:r>
              <a:rPr lang="en-US" sz="2000" dirty="0" err="1">
                <a:cs typeface="Arial" panose="020B0604020202020204" pitchFamily="34" charset="0"/>
              </a:rPr>
              <a:t>štete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velikih</a:t>
            </a:r>
            <a:r>
              <a:rPr lang="en-US" sz="2000" dirty="0">
                <a:cs typeface="Arial" panose="020B0604020202020204" pitchFamily="34" charset="0"/>
              </a:rPr>
              <a:t> </a:t>
            </a:r>
            <a:r>
              <a:rPr lang="en-US" sz="2000" dirty="0" err="1">
                <a:cs typeface="Arial" panose="020B0604020202020204" pitchFamily="34" charset="0"/>
              </a:rPr>
              <a:t>društvenih</a:t>
            </a:r>
            <a:r>
              <a:rPr lang="en-US" sz="2000" dirty="0">
                <a:cs typeface="Arial" panose="020B0604020202020204" pitchFamily="34" charset="0"/>
              </a:rPr>
              <a:t> </a:t>
            </a:r>
            <a:r>
              <a:rPr lang="en-US" sz="2000" dirty="0" err="1">
                <a:cs typeface="Arial" panose="020B0604020202020204" pitchFamily="34" charset="0"/>
              </a:rPr>
              <a:t>poremećaja</a:t>
            </a:r>
            <a:r>
              <a:rPr lang="en-US" sz="2000" dirty="0" smtClean="0">
                <a:cs typeface="Arial" panose="020B0604020202020204" pitchFamily="34" charset="0"/>
              </a:rPr>
              <a:t>.</a:t>
            </a:r>
            <a:endParaRPr lang="de-DE" sz="2000" dirty="0"/>
          </a:p>
        </p:txBody>
      </p:sp>
      <p:sp>
        <p:nvSpPr>
          <p:cNvPr id="6" name="AutoShape 2" descr="A woman is carried through a flooded street in Angleur, Province of Liege, Belgium, Friday July 16, 2021. Severe flooding in Germany and Belgium has turned streams and streets into raging torrents that have swept away cars and caused houses to collapse. (AP Photo/Valentin Bianch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prstTxWarp prst="textNoShape">
              <a:avLst/>
            </a:prstTxWarp>
          </a:bodyPr>
          <a:lstStyle/>
          <a:p>
            <a:pPr rtl="0"/>
            <a:endParaRPr lang="de-DE"/>
          </a:p>
        </p:txBody>
      </p:sp>
      <p:pic>
        <p:nvPicPr>
          <p:cNvPr id="8" name="Kép 7"/>
          <p:cNvPicPr>
            <a:picLocks noChangeAspect="1"/>
          </p:cNvPicPr>
          <p:nvPr/>
        </p:nvPicPr>
        <p:blipFill rotWithShape="1">
          <a:blip r:embed="rId3"/>
          <a:srcRect l="14728" t="4403" r="5852" b="-386"/>
          <a:stretch/>
        </p:blipFill>
        <p:spPr>
          <a:xfrm>
            <a:off x="5712119" y="504043"/>
            <a:ext cx="6377212" cy="3541745"/>
          </a:xfrm>
          <a:prstGeom prst="rect">
            <a:avLst/>
          </a:prstGeom>
        </p:spPr>
      </p:pic>
      <p:sp>
        <p:nvSpPr>
          <p:cNvPr id="9" name="Szövegdoboz 8"/>
          <p:cNvSpPr txBox="1"/>
          <p:nvPr/>
        </p:nvSpPr>
        <p:spPr>
          <a:xfrm>
            <a:off x="5712119" y="4023465"/>
            <a:ext cx="2270005" cy="207749"/>
          </a:xfrm>
          <a:prstGeom prst="rect">
            <a:avLst/>
          </a:prstGeom>
          <a:noFill/>
        </p:spPr>
        <p:txBody>
          <a:bodyPr wrap="square" rtlCol="0">
            <a:spAutoFit/>
          </a:bodyPr>
          <a:lstStyle/>
          <a:p>
            <a:pPr rtl="0"/>
            <a:r>
              <a:rPr lang="sr" sz="750" dirty="0">
                <a:solidFill>
                  <a:schemeClr val="bg1">
                    <a:lumMod val="50000"/>
                  </a:schemeClr>
                </a:solidFill>
              </a:rPr>
              <a:t>Source:www.youtube.com/watch?v=mBoN8PoNq10</a:t>
            </a:r>
          </a:p>
        </p:txBody>
      </p:sp>
    </p:spTree>
    <p:extLst>
      <p:ext uri="{BB962C8B-B14F-4D97-AF65-F5344CB8AC3E}">
        <p14:creationId xmlns:p14="http://schemas.microsoft.com/office/powerpoint/2010/main" val="3819906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122363"/>
            <a:ext cx="9144000" cy="3010022"/>
          </a:xfrm>
        </p:spPr>
        <p:txBody>
          <a:bodyPr rtlCol="0">
            <a:normAutofit fontScale="90000"/>
          </a:bodyPr>
          <a:lstStyle/>
          <a:p>
            <a:pPr algn="ctr">
              <a:lnSpc>
                <a:spcPct val="110000"/>
              </a:lnSpc>
            </a:pPr>
            <a:r>
              <a:rPr lang="en-US" b="1" dirty="0" smtClean="0"/>
              <a:t/>
            </a:r>
            <a:br>
              <a:rPr lang="en-US" b="1" dirty="0" smtClean="0"/>
            </a:br>
            <a:r>
              <a:rPr lang="en-US" b="1" dirty="0"/>
              <a:t/>
            </a:r>
            <a:br>
              <a:rPr lang="en-US" b="1" dirty="0"/>
            </a:br>
            <a:r>
              <a:rPr lang="en-US" dirty="0" err="1" smtClean="0"/>
              <a:t>Uticaj</a:t>
            </a:r>
            <a:r>
              <a:rPr lang="en-US" dirty="0" smtClean="0"/>
              <a:t> </a:t>
            </a:r>
            <a:r>
              <a:rPr lang="en-US" dirty="0" err="1"/>
              <a:t>šumskih</a:t>
            </a:r>
            <a:r>
              <a:rPr lang="en-US" dirty="0"/>
              <a:t> </a:t>
            </a:r>
            <a:r>
              <a:rPr lang="en-US" dirty="0" err="1"/>
              <a:t>požara</a:t>
            </a:r>
            <a:r>
              <a:rPr lang="en-US" dirty="0"/>
              <a:t>, </a:t>
            </a:r>
            <a:r>
              <a:rPr lang="en-US" dirty="0" err="1"/>
              <a:t>suša</a:t>
            </a:r>
            <a:r>
              <a:rPr lang="en-US" dirty="0"/>
              <a:t>, </a:t>
            </a:r>
            <a:r>
              <a:rPr lang="en-US" dirty="0" err="1"/>
              <a:t>ekstremnih</a:t>
            </a:r>
            <a:r>
              <a:rPr lang="en-US" dirty="0"/>
              <a:t> </a:t>
            </a:r>
            <a:r>
              <a:rPr lang="en-US" dirty="0" err="1"/>
              <a:t>vremenskih</a:t>
            </a:r>
            <a:r>
              <a:rPr lang="en-US" dirty="0"/>
              <a:t> </a:t>
            </a:r>
            <a:r>
              <a:rPr lang="en-US" dirty="0" err="1"/>
              <a:t>pojava</a:t>
            </a:r>
            <a:r>
              <a:rPr lang="en-US" dirty="0"/>
              <a:t> </a:t>
            </a:r>
            <a:r>
              <a:rPr lang="sr" dirty="0"/>
              <a:t> </a:t>
            </a:r>
            <a:endParaRPr lang="hu-HU" dirty="0"/>
          </a:p>
        </p:txBody>
      </p:sp>
    </p:spTree>
    <p:extLst>
      <p:ext uri="{BB962C8B-B14F-4D97-AF65-F5344CB8AC3E}">
        <p14:creationId xmlns:p14="http://schemas.microsoft.com/office/powerpoint/2010/main" val="25431669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a:latin typeface="Arial" panose="020B0604020202020204" pitchFamily="34" charset="0"/>
                <a:cs typeface="Arial" panose="020B0604020202020204" pitchFamily="34" charset="0"/>
              </a:rPr>
              <a:t>Urbane </a:t>
            </a:r>
            <a:r>
              <a:rPr lang="en-US" dirty="0" err="1">
                <a:latin typeface="Arial" panose="020B0604020202020204" pitchFamily="34" charset="0"/>
                <a:cs typeface="Arial" panose="020B0604020202020204" pitchFamily="34" charset="0"/>
              </a:rPr>
              <a:t>poplave</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zdravstveni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rizici</a:t>
            </a:r>
            <a:endParaRPr lang="de-DE"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388189" y="1259457"/>
            <a:ext cx="6715582" cy="5029200"/>
          </a:xfrm>
        </p:spPr>
        <p:txBody>
          <a:bodyPr rtlCol="0">
            <a:normAutofit/>
          </a:bodyPr>
          <a:lstStyle/>
          <a:p>
            <a:pPr marL="0" indent="0" algn="just">
              <a:lnSpc>
                <a:spcPct val="120000"/>
              </a:lnSpc>
              <a:spcBef>
                <a:spcPts val="2000"/>
              </a:spcBef>
              <a:buNone/>
            </a:pPr>
            <a:r>
              <a:rPr lang="en-US" sz="1800" dirty="0" err="1">
                <a:cs typeface="Arial" panose="020B0604020202020204" pitchFamily="34" charset="0"/>
              </a:rPr>
              <a:t>Nekoliko</a:t>
            </a:r>
            <a:r>
              <a:rPr lang="en-US" sz="1800" dirty="0">
                <a:cs typeface="Arial" panose="020B0604020202020204" pitchFamily="34" charset="0"/>
              </a:rPr>
              <a:t> </a:t>
            </a:r>
            <a:r>
              <a:rPr lang="en-US" sz="1800" dirty="0" err="1">
                <a:cs typeface="Arial" panose="020B0604020202020204" pitchFamily="34" charset="0"/>
              </a:rPr>
              <a:t>zaraznih</a:t>
            </a:r>
            <a:r>
              <a:rPr lang="en-US" sz="1800" dirty="0">
                <a:cs typeface="Arial" panose="020B0604020202020204" pitchFamily="34" charset="0"/>
              </a:rPr>
              <a:t> </a:t>
            </a:r>
            <a:r>
              <a:rPr lang="en-US" sz="1800" dirty="0" err="1">
                <a:cs typeface="Arial" panose="020B0604020202020204" pitchFamily="34" charset="0"/>
              </a:rPr>
              <a:t>bolesti</a:t>
            </a:r>
            <a:r>
              <a:rPr lang="en-US" sz="1800" dirty="0">
                <a:cs typeface="Arial" panose="020B0604020202020204" pitchFamily="34" charset="0"/>
              </a:rPr>
              <a:t>, </a:t>
            </a:r>
            <a:r>
              <a:rPr lang="en-US" sz="1800" dirty="0" err="1">
                <a:cs typeface="Arial" panose="020B0604020202020204" pitchFamily="34" charset="0"/>
              </a:rPr>
              <a:t>uključujući</a:t>
            </a:r>
            <a:r>
              <a:rPr lang="en-US" sz="1800" dirty="0">
                <a:cs typeface="Arial" panose="020B0604020202020204" pitchFamily="34" charset="0"/>
              </a:rPr>
              <a:t> </a:t>
            </a:r>
            <a:r>
              <a:rPr lang="en-US" sz="1800" dirty="0" err="1">
                <a:cs typeface="Arial" panose="020B0604020202020204" pitchFamily="34" charset="0"/>
              </a:rPr>
              <a:t>bolesti</a:t>
            </a:r>
            <a:r>
              <a:rPr lang="en-US" sz="1800" dirty="0">
                <a:cs typeface="Arial" panose="020B0604020202020204" pitchFamily="34" charset="0"/>
              </a:rPr>
              <a:t> </a:t>
            </a:r>
            <a:r>
              <a:rPr lang="en-US" sz="1800" dirty="0" err="1">
                <a:cs typeface="Arial" panose="020B0604020202020204" pitchFamily="34" charset="0"/>
              </a:rPr>
              <a:t>koje</a:t>
            </a:r>
            <a:r>
              <a:rPr lang="en-US" sz="1800" dirty="0">
                <a:cs typeface="Arial" panose="020B0604020202020204" pitchFamily="34" charset="0"/>
              </a:rPr>
              <a:t> se </a:t>
            </a:r>
            <a:r>
              <a:rPr lang="en-US" sz="1800" dirty="0" err="1">
                <a:cs typeface="Arial" panose="020B0604020202020204" pitchFamily="34" charset="0"/>
              </a:rPr>
              <a:t>prenose</a:t>
            </a:r>
            <a:r>
              <a:rPr lang="en-US" sz="1800" dirty="0">
                <a:cs typeface="Arial" panose="020B0604020202020204" pitchFamily="34" charset="0"/>
              </a:rPr>
              <a:t> </a:t>
            </a:r>
            <a:r>
              <a:rPr lang="en-US" sz="1800" dirty="0" err="1">
                <a:cs typeface="Arial" panose="020B0604020202020204" pitchFamily="34" charset="0"/>
              </a:rPr>
              <a:t>vodom</a:t>
            </a:r>
            <a:r>
              <a:rPr lang="en-US" sz="1800" dirty="0">
                <a:cs typeface="Arial" panose="020B0604020202020204" pitchFamily="34" charset="0"/>
              </a:rPr>
              <a:t>, </a:t>
            </a:r>
            <a:r>
              <a:rPr lang="en-US" sz="1800" dirty="0" err="1">
                <a:cs typeface="Arial" panose="020B0604020202020204" pitchFamily="34" charset="0"/>
              </a:rPr>
              <a:t>fekalno-oralne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gastrointestinalne</a:t>
            </a:r>
            <a:r>
              <a:rPr lang="en-US" sz="1800" dirty="0">
                <a:cs typeface="Arial" panose="020B0604020202020204" pitchFamily="34" charset="0"/>
              </a:rPr>
              <a:t> </a:t>
            </a:r>
            <a:r>
              <a:rPr lang="en-US" sz="1800" dirty="0" err="1">
                <a:cs typeface="Arial" panose="020B0604020202020204" pitchFamily="34" charset="0"/>
              </a:rPr>
              <a:t>bolesti</a:t>
            </a:r>
            <a:r>
              <a:rPr lang="en-US" sz="1800" dirty="0">
                <a:cs typeface="Arial" panose="020B0604020202020204" pitchFamily="34" charset="0"/>
              </a:rPr>
              <a:t>, </a:t>
            </a:r>
            <a:r>
              <a:rPr lang="en-US" sz="1800" dirty="0" err="1">
                <a:cs typeface="Arial" panose="020B0604020202020204" pitchFamily="34" charset="0"/>
              </a:rPr>
              <a:t>mogu</a:t>
            </a:r>
            <a:r>
              <a:rPr lang="en-US" sz="1800" dirty="0">
                <a:cs typeface="Arial" panose="020B0604020202020204" pitchFamily="34" charset="0"/>
              </a:rPr>
              <a:t> se </a:t>
            </a:r>
            <a:r>
              <a:rPr lang="en-US" sz="1800" dirty="0" err="1">
                <a:cs typeface="Arial" panose="020B0604020202020204" pitchFamily="34" charset="0"/>
              </a:rPr>
              <a:t>širiti</a:t>
            </a:r>
            <a:r>
              <a:rPr lang="en-US" sz="1800" dirty="0">
                <a:cs typeface="Arial" panose="020B0604020202020204" pitchFamily="34" charset="0"/>
              </a:rPr>
              <a:t> </a:t>
            </a:r>
            <a:r>
              <a:rPr lang="en-US" sz="1800" dirty="0" err="1">
                <a:cs typeface="Arial" panose="020B0604020202020204" pitchFamily="34" charset="0"/>
              </a:rPr>
              <a:t>kontaktom</a:t>
            </a:r>
            <a:r>
              <a:rPr lang="en-US" sz="1800" dirty="0">
                <a:cs typeface="Arial" panose="020B0604020202020204" pitchFamily="34" charset="0"/>
              </a:rPr>
              <a:t> </a:t>
            </a:r>
            <a:r>
              <a:rPr lang="en-US" sz="1800" dirty="0" err="1">
                <a:cs typeface="Arial" panose="020B0604020202020204" pitchFamily="34" charset="0"/>
              </a:rPr>
              <a:t>sa</a:t>
            </a:r>
            <a:r>
              <a:rPr lang="en-US" sz="1800" dirty="0">
                <a:cs typeface="Arial" panose="020B0604020202020204" pitchFamily="34" charset="0"/>
              </a:rPr>
              <a:t> </a:t>
            </a:r>
            <a:r>
              <a:rPr lang="en-US" sz="1800" dirty="0" err="1">
                <a:cs typeface="Arial" panose="020B0604020202020204" pitchFamily="34" charset="0"/>
              </a:rPr>
              <a:t>površinama</a:t>
            </a:r>
            <a:r>
              <a:rPr lang="en-US" sz="1800" dirty="0">
                <a:cs typeface="Arial" panose="020B0604020202020204" pitchFamily="34" charset="0"/>
              </a:rPr>
              <a:t> </a:t>
            </a:r>
            <a:r>
              <a:rPr lang="en-US" sz="1800" dirty="0" err="1">
                <a:cs typeface="Arial" panose="020B0604020202020204" pitchFamily="34" charset="0"/>
              </a:rPr>
              <a:t>kontaminiranim</a:t>
            </a:r>
            <a:r>
              <a:rPr lang="en-US" sz="1800" dirty="0">
                <a:cs typeface="Arial" panose="020B0604020202020204" pitchFamily="34" charset="0"/>
              </a:rPr>
              <a:t> </a:t>
            </a:r>
            <a:r>
              <a:rPr lang="en-US" sz="1800" dirty="0" err="1">
                <a:cs typeface="Arial" panose="020B0604020202020204" pitchFamily="34" charset="0"/>
              </a:rPr>
              <a:t>poplavnim</a:t>
            </a:r>
            <a:r>
              <a:rPr lang="en-US" sz="1800" dirty="0">
                <a:cs typeface="Arial" panose="020B0604020202020204" pitchFamily="34" charset="0"/>
              </a:rPr>
              <a:t> </a:t>
            </a:r>
            <a:r>
              <a:rPr lang="en-US" sz="1800" dirty="0" err="1">
                <a:cs typeface="Arial" panose="020B0604020202020204" pitchFamily="34" charset="0"/>
              </a:rPr>
              <a:t>vodama</a:t>
            </a:r>
            <a:r>
              <a:rPr lang="en-US" sz="1800" dirty="0">
                <a:cs typeface="Arial" panose="020B0604020202020204" pitchFamily="34" charset="0"/>
              </a:rPr>
              <a:t>. </a:t>
            </a:r>
            <a:endParaRPr lang="hu-HU" sz="1800" dirty="0" smtClean="0">
              <a:cs typeface="Arial" panose="020B0604020202020204" pitchFamily="34" charset="0"/>
            </a:endParaRPr>
          </a:p>
          <a:p>
            <a:pPr marL="0" indent="0" algn="just">
              <a:lnSpc>
                <a:spcPct val="120000"/>
              </a:lnSpc>
              <a:spcBef>
                <a:spcPts val="2000"/>
              </a:spcBef>
              <a:buNone/>
            </a:pPr>
            <a:r>
              <a:rPr lang="en-US" sz="1800" dirty="0" err="1" smtClean="0">
                <a:cs typeface="Arial" panose="020B0604020202020204" pitchFamily="34" charset="0"/>
              </a:rPr>
              <a:t>Verovatnoća</a:t>
            </a:r>
            <a:r>
              <a:rPr lang="en-US" sz="1800" dirty="0" smtClean="0">
                <a:cs typeface="Arial" panose="020B0604020202020204" pitchFamily="34" charset="0"/>
              </a:rPr>
              <a:t> </a:t>
            </a:r>
            <a:r>
              <a:rPr lang="en-US" sz="1800" dirty="0" err="1">
                <a:cs typeface="Arial" panose="020B0604020202020204" pitchFamily="34" charset="0"/>
              </a:rPr>
              <a:t>bolesti</a:t>
            </a:r>
            <a:r>
              <a:rPr lang="en-US" sz="1800" dirty="0">
                <a:cs typeface="Arial" panose="020B0604020202020204" pitchFamily="34" charset="0"/>
              </a:rPr>
              <a:t> se </a:t>
            </a:r>
            <a:r>
              <a:rPr lang="en-US" sz="1800" dirty="0" err="1">
                <a:cs typeface="Arial" panose="020B0604020202020204" pitchFamily="34" charset="0"/>
              </a:rPr>
              <a:t>povećava</a:t>
            </a:r>
            <a:r>
              <a:rPr lang="en-US" sz="1800" dirty="0">
                <a:cs typeface="Arial" panose="020B0604020202020204" pitchFamily="34" charset="0"/>
              </a:rPr>
              <a:t> </a:t>
            </a:r>
            <a:r>
              <a:rPr lang="en-US" sz="1800" dirty="0" err="1">
                <a:cs typeface="Arial" panose="020B0604020202020204" pitchFamily="34" charset="0"/>
              </a:rPr>
              <a:t>kada</a:t>
            </a:r>
            <a:r>
              <a:rPr lang="en-US" sz="1800" dirty="0">
                <a:cs typeface="Arial" panose="020B0604020202020204" pitchFamily="34" charset="0"/>
              </a:rPr>
              <a:t> </a:t>
            </a:r>
            <a:r>
              <a:rPr lang="en-US" sz="1800" dirty="0" err="1">
                <a:cs typeface="Arial" panose="020B0604020202020204" pitchFamily="34" charset="0"/>
              </a:rPr>
              <a:t>poplavna</a:t>
            </a:r>
            <a:r>
              <a:rPr lang="en-US" sz="1800" dirty="0">
                <a:cs typeface="Arial" panose="020B0604020202020204" pitchFamily="34" charset="0"/>
              </a:rPr>
              <a:t> </a:t>
            </a:r>
            <a:r>
              <a:rPr lang="en-US" sz="1800" dirty="0" err="1">
                <a:cs typeface="Arial" panose="020B0604020202020204" pitchFamily="34" charset="0"/>
              </a:rPr>
              <a:t>voda</a:t>
            </a:r>
            <a:r>
              <a:rPr lang="en-US" sz="1800" dirty="0">
                <a:cs typeface="Arial" panose="020B0604020202020204" pitchFamily="34" charset="0"/>
              </a:rPr>
              <a:t> </a:t>
            </a:r>
            <a:r>
              <a:rPr lang="en-US" sz="1800" dirty="0" err="1">
                <a:cs typeface="Arial" panose="020B0604020202020204" pitchFamily="34" charset="0"/>
              </a:rPr>
              <a:t>sadrži</a:t>
            </a:r>
            <a:r>
              <a:rPr lang="en-US" sz="1800" dirty="0">
                <a:cs typeface="Arial" panose="020B0604020202020204" pitchFamily="34" charset="0"/>
              </a:rPr>
              <a:t> </a:t>
            </a:r>
            <a:r>
              <a:rPr lang="en-US" sz="1800" dirty="0" err="1">
                <a:cs typeface="Arial" panose="020B0604020202020204" pitchFamily="34" charset="0"/>
              </a:rPr>
              <a:t>fekalne</a:t>
            </a:r>
            <a:r>
              <a:rPr lang="en-US" sz="1800" dirty="0">
                <a:cs typeface="Arial" panose="020B0604020202020204" pitchFamily="34" charset="0"/>
              </a:rPr>
              <a:t> </a:t>
            </a:r>
            <a:r>
              <a:rPr lang="en-US" sz="1800" dirty="0" err="1">
                <a:cs typeface="Arial" panose="020B0604020202020204" pitchFamily="34" charset="0"/>
              </a:rPr>
              <a:t>materijale</a:t>
            </a:r>
            <a:r>
              <a:rPr lang="en-US" sz="1800" dirty="0">
                <a:cs typeface="Arial" panose="020B0604020202020204" pitchFamily="34" charset="0"/>
              </a:rPr>
              <a:t> </a:t>
            </a:r>
            <a:r>
              <a:rPr lang="en-US" sz="1800" dirty="0" err="1">
                <a:cs typeface="Arial" panose="020B0604020202020204" pitchFamily="34" charset="0"/>
              </a:rPr>
              <a:t>iz</a:t>
            </a:r>
            <a:r>
              <a:rPr lang="en-US" sz="1800" dirty="0">
                <a:cs typeface="Arial" panose="020B0604020202020204" pitchFamily="34" charset="0"/>
              </a:rPr>
              <a:t> </a:t>
            </a:r>
            <a:r>
              <a:rPr lang="en-US" sz="1800" dirty="0" err="1">
                <a:cs typeface="Arial" panose="020B0604020202020204" pitchFamily="34" charset="0"/>
              </a:rPr>
              <a:t>kanalizacionih</a:t>
            </a:r>
            <a:r>
              <a:rPr lang="en-US" sz="1800" dirty="0">
                <a:cs typeface="Arial" panose="020B0604020202020204" pitchFamily="34" charset="0"/>
              </a:rPr>
              <a:t> </a:t>
            </a:r>
            <a:r>
              <a:rPr lang="en-US" sz="1800" dirty="0" err="1">
                <a:cs typeface="Arial" panose="020B0604020202020204" pitchFamily="34" charset="0"/>
              </a:rPr>
              <a:t>sistema</a:t>
            </a:r>
            <a:r>
              <a:rPr lang="en-US" sz="1800" dirty="0">
                <a:cs typeface="Arial" panose="020B0604020202020204" pitchFamily="34" charset="0"/>
              </a:rPr>
              <a:t> </a:t>
            </a:r>
            <a:r>
              <a:rPr lang="en-US" sz="1800" dirty="0" err="1">
                <a:cs typeface="Arial" panose="020B0604020202020204" pitchFamily="34" charset="0"/>
              </a:rPr>
              <a:t>koji</a:t>
            </a:r>
            <a:r>
              <a:rPr lang="en-US" sz="1800" dirty="0">
                <a:cs typeface="Arial" panose="020B0604020202020204" pitchFamily="34" charset="0"/>
              </a:rPr>
              <a:t> </a:t>
            </a:r>
            <a:r>
              <a:rPr lang="en-US" sz="1800" dirty="0" err="1">
                <a:cs typeface="Arial" panose="020B0604020202020204" pitchFamily="34" charset="0"/>
              </a:rPr>
              <a:t>su</a:t>
            </a:r>
            <a:r>
              <a:rPr lang="en-US" sz="1800" dirty="0">
                <a:cs typeface="Arial" panose="020B0604020202020204" pitchFamily="34" charset="0"/>
              </a:rPr>
              <a:t> </a:t>
            </a:r>
            <a:r>
              <a:rPr lang="en-US" sz="1800" dirty="0" err="1">
                <a:cs typeface="Arial" panose="020B0604020202020204" pitchFamily="34" charset="0"/>
              </a:rPr>
              <a:t>preliveni</a:t>
            </a:r>
            <a:r>
              <a:rPr lang="en-US" sz="1800" dirty="0">
                <a:cs typeface="Arial" panose="020B0604020202020204" pitchFamily="34" charset="0"/>
              </a:rPr>
              <a:t>, </a:t>
            </a:r>
            <a:r>
              <a:rPr lang="en-US" sz="1800" dirty="0" err="1">
                <a:cs typeface="Arial" panose="020B0604020202020204" pitchFamily="34" charset="0"/>
              </a:rPr>
              <a:t>ili</a:t>
            </a:r>
            <a:r>
              <a:rPr lang="en-US" sz="1800" dirty="0">
                <a:cs typeface="Arial" panose="020B0604020202020204" pitchFamily="34" charset="0"/>
              </a:rPr>
              <a:t> </a:t>
            </a:r>
            <a:r>
              <a:rPr lang="en-US" sz="1800" dirty="0" err="1">
                <a:cs typeface="Arial" panose="020B0604020202020204" pitchFamily="34" charset="0"/>
              </a:rPr>
              <a:t>sadrže</a:t>
            </a:r>
            <a:r>
              <a:rPr lang="en-US" sz="1800" dirty="0">
                <a:cs typeface="Arial" panose="020B0604020202020204" pitchFamily="34" charset="0"/>
              </a:rPr>
              <a:t> </a:t>
            </a:r>
            <a:r>
              <a:rPr lang="en-US" sz="1800" dirty="0" err="1">
                <a:cs typeface="Arial" panose="020B0604020202020204" pitchFamily="34" charset="0"/>
              </a:rPr>
              <a:t>poljoprivredni</a:t>
            </a:r>
            <a:r>
              <a:rPr lang="en-US" sz="1800" dirty="0">
                <a:cs typeface="Arial" panose="020B0604020202020204" pitchFamily="34" charset="0"/>
              </a:rPr>
              <a:t> </a:t>
            </a:r>
            <a:r>
              <a:rPr lang="en-US" sz="1800" dirty="0" err="1">
                <a:cs typeface="Arial" panose="020B0604020202020204" pitchFamily="34" charset="0"/>
              </a:rPr>
              <a:t>ili</a:t>
            </a:r>
            <a:r>
              <a:rPr lang="en-US" sz="1800" dirty="0">
                <a:cs typeface="Arial" panose="020B0604020202020204" pitchFamily="34" charset="0"/>
              </a:rPr>
              <a:t> </a:t>
            </a:r>
            <a:r>
              <a:rPr lang="en-US" sz="1800" dirty="0" err="1">
                <a:cs typeface="Arial" panose="020B0604020202020204" pitchFamily="34" charset="0"/>
              </a:rPr>
              <a:t>industrijski</a:t>
            </a:r>
            <a:r>
              <a:rPr lang="en-US" sz="1800" dirty="0">
                <a:cs typeface="Arial" panose="020B0604020202020204" pitchFamily="34" charset="0"/>
              </a:rPr>
              <a:t> </a:t>
            </a:r>
            <a:r>
              <a:rPr lang="en-US" sz="1800" dirty="0" err="1">
                <a:cs typeface="Arial" panose="020B0604020202020204" pitchFamily="34" charset="0"/>
              </a:rPr>
              <a:t>otpad</a:t>
            </a:r>
            <a:r>
              <a:rPr lang="en-US" sz="1800" dirty="0" smtClean="0">
                <a:cs typeface="Arial" panose="020B0604020202020204" pitchFamily="34" charset="0"/>
              </a:rPr>
              <a:t>.</a:t>
            </a:r>
            <a:endParaRPr lang="hu-HU" sz="1800" dirty="0" smtClean="0">
              <a:cs typeface="Arial" panose="020B0604020202020204" pitchFamily="34" charset="0"/>
            </a:endParaRPr>
          </a:p>
          <a:p>
            <a:pPr marL="0" indent="0" algn="just">
              <a:lnSpc>
                <a:spcPct val="120000"/>
              </a:lnSpc>
              <a:spcBef>
                <a:spcPts val="2000"/>
              </a:spcBef>
              <a:buNone/>
            </a:pPr>
            <a:r>
              <a:rPr lang="en-US" sz="1800" dirty="0">
                <a:cs typeface="Arial" panose="020B0604020202020204" pitchFamily="34" charset="0"/>
              </a:rPr>
              <a:t>U </a:t>
            </a:r>
            <a:r>
              <a:rPr lang="en-US" sz="1800" dirty="0" err="1">
                <a:cs typeface="Arial" panose="020B0604020202020204" pitchFamily="34" charset="0"/>
              </a:rPr>
              <a:t>urbanim</a:t>
            </a:r>
            <a:r>
              <a:rPr lang="en-US" sz="1800" dirty="0">
                <a:cs typeface="Arial" panose="020B0604020202020204" pitchFamily="34" charset="0"/>
              </a:rPr>
              <a:t> </a:t>
            </a:r>
            <a:r>
              <a:rPr lang="en-US" sz="1800" dirty="0" err="1">
                <a:cs typeface="Arial" panose="020B0604020202020204" pitchFamily="34" charset="0"/>
              </a:rPr>
              <a:t>sredinama</a:t>
            </a:r>
            <a:r>
              <a:rPr lang="en-US" sz="1800" dirty="0">
                <a:cs typeface="Arial" panose="020B0604020202020204" pitchFamily="34" charset="0"/>
              </a:rPr>
              <a:t>, </a:t>
            </a:r>
            <a:r>
              <a:rPr lang="en-US" sz="1800" dirty="0" err="1">
                <a:cs typeface="Arial" panose="020B0604020202020204" pitchFamily="34" charset="0"/>
              </a:rPr>
              <a:t>poplavne</a:t>
            </a:r>
            <a:r>
              <a:rPr lang="en-US" sz="1800" dirty="0">
                <a:cs typeface="Arial" panose="020B0604020202020204" pitchFamily="34" charset="0"/>
              </a:rPr>
              <a:t> </a:t>
            </a:r>
            <a:r>
              <a:rPr lang="en-US" sz="1800" dirty="0" err="1">
                <a:cs typeface="Arial" panose="020B0604020202020204" pitchFamily="34" charset="0"/>
              </a:rPr>
              <a:t>vode</a:t>
            </a:r>
            <a:r>
              <a:rPr lang="en-US" sz="1800" dirty="0">
                <a:cs typeface="Arial" panose="020B0604020202020204" pitchFamily="34" charset="0"/>
              </a:rPr>
              <a:t> </a:t>
            </a:r>
            <a:r>
              <a:rPr lang="en-US" sz="1800" dirty="0" err="1">
                <a:cs typeface="Arial" panose="020B0604020202020204" pitchFamily="34" charset="0"/>
              </a:rPr>
              <a:t>sakupljaju</a:t>
            </a:r>
            <a:r>
              <a:rPr lang="en-US" sz="1800" dirty="0">
                <a:cs typeface="Arial" panose="020B0604020202020204" pitchFamily="34" charset="0"/>
              </a:rPr>
              <a:t> </a:t>
            </a:r>
            <a:r>
              <a:rPr lang="en-US" sz="1800" dirty="0" err="1">
                <a:cs typeface="Arial" panose="020B0604020202020204" pitchFamily="34" charset="0"/>
              </a:rPr>
              <a:t>potencijalno</a:t>
            </a:r>
            <a:r>
              <a:rPr lang="en-US" sz="1800" dirty="0">
                <a:cs typeface="Arial" panose="020B0604020202020204" pitchFamily="34" charset="0"/>
              </a:rPr>
              <a:t> </a:t>
            </a:r>
            <a:r>
              <a:rPr lang="en-US" sz="1800" dirty="0" err="1">
                <a:cs typeface="Arial" panose="020B0604020202020204" pitchFamily="34" charset="0"/>
              </a:rPr>
              <a:t>štetne</a:t>
            </a:r>
            <a:r>
              <a:rPr lang="en-US" sz="1800" dirty="0">
                <a:cs typeface="Arial" panose="020B0604020202020204" pitchFamily="34" charset="0"/>
              </a:rPr>
              <a:t> </a:t>
            </a:r>
            <a:r>
              <a:rPr lang="en-US" sz="1800" dirty="0" err="1">
                <a:cs typeface="Arial" panose="020B0604020202020204" pitchFamily="34" charset="0"/>
              </a:rPr>
              <a:t>materije</a:t>
            </a:r>
            <a:r>
              <a:rPr lang="en-US" sz="1800" dirty="0">
                <a:cs typeface="Arial" panose="020B0604020202020204" pitchFamily="34" charset="0"/>
              </a:rPr>
              <a:t> </a:t>
            </a:r>
            <a:r>
              <a:rPr lang="en-US" sz="1800" dirty="0" err="1">
                <a:cs typeface="Arial" panose="020B0604020202020204" pitchFamily="34" charset="0"/>
              </a:rPr>
              <a:t>sa</a:t>
            </a:r>
            <a:r>
              <a:rPr lang="en-US" sz="1800" dirty="0">
                <a:cs typeface="Arial" panose="020B0604020202020204" pitchFamily="34" charset="0"/>
              </a:rPr>
              <a:t> </a:t>
            </a:r>
            <a:r>
              <a:rPr lang="en-US" sz="1800" dirty="0" err="1">
                <a:cs typeface="Arial" panose="020B0604020202020204" pitchFamily="34" charset="0"/>
              </a:rPr>
              <a:t>puteva</a:t>
            </a:r>
            <a:r>
              <a:rPr lang="en-US" sz="1800" dirty="0">
                <a:cs typeface="Arial" panose="020B0604020202020204" pitchFamily="34" charset="0"/>
              </a:rPr>
              <a:t>, </a:t>
            </a:r>
            <a:r>
              <a:rPr lang="en-US" sz="1800" dirty="0" err="1">
                <a:cs typeface="Arial" panose="020B0604020202020204" pitchFamily="34" charset="0"/>
              </a:rPr>
              <a:t>fabrika</a:t>
            </a:r>
            <a:r>
              <a:rPr lang="en-US" sz="1800" dirty="0">
                <a:cs typeface="Arial" panose="020B0604020202020204" pitchFamily="34" charset="0"/>
              </a:rPr>
              <a:t>, </a:t>
            </a:r>
            <a:r>
              <a:rPr lang="en-US" sz="1800" dirty="0" err="1">
                <a:cs typeface="Arial" panose="020B0604020202020204" pitchFamily="34" charset="0"/>
              </a:rPr>
              <a:t>oluka</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odvoda</a:t>
            </a:r>
            <a:r>
              <a:rPr lang="en-US" sz="1800" dirty="0">
                <a:cs typeface="Arial" panose="020B0604020202020204" pitchFamily="34" charset="0"/>
              </a:rPr>
              <a:t>, </a:t>
            </a:r>
            <a:r>
              <a:rPr lang="en-US" sz="1800" dirty="0" err="1">
                <a:cs typeface="Arial" panose="020B0604020202020204" pitchFamily="34" charset="0"/>
              </a:rPr>
              <a:t>uključujući</a:t>
            </a:r>
            <a:r>
              <a:rPr lang="en-US" sz="1800" dirty="0">
                <a:cs typeface="Arial" panose="020B0604020202020204" pitchFamily="34" charset="0"/>
              </a:rPr>
              <a:t> </a:t>
            </a:r>
            <a:r>
              <a:rPr lang="en-US" sz="1800" dirty="0" err="1">
                <a:cs typeface="Arial" panose="020B0604020202020204" pitchFamily="34" charset="0"/>
              </a:rPr>
              <a:t>naftu</a:t>
            </a:r>
            <a:r>
              <a:rPr lang="en-US" sz="1800" dirty="0">
                <a:cs typeface="Arial" panose="020B0604020202020204" pitchFamily="34" charset="0"/>
              </a:rPr>
              <a:t>, </a:t>
            </a:r>
            <a:r>
              <a:rPr lang="en-US" sz="1800" dirty="0" err="1">
                <a:cs typeface="Arial" panose="020B0604020202020204" pitchFamily="34" charset="0"/>
              </a:rPr>
              <a:t>kućnu</a:t>
            </a:r>
            <a:r>
              <a:rPr lang="en-US" sz="1800" dirty="0">
                <a:cs typeface="Arial" panose="020B0604020202020204" pitchFamily="34" charset="0"/>
              </a:rPr>
              <a:t> </a:t>
            </a:r>
            <a:r>
              <a:rPr lang="en-US" sz="1800" dirty="0" err="1">
                <a:cs typeface="Arial" panose="020B0604020202020204" pitchFamily="34" charset="0"/>
              </a:rPr>
              <a:t>hemiju</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prenosi</a:t>
            </a:r>
            <a:r>
              <a:rPr lang="en-US" sz="1800" dirty="0">
                <a:cs typeface="Arial" panose="020B0604020202020204" pitchFamily="34" charset="0"/>
              </a:rPr>
              <a:t> </a:t>
            </a:r>
            <a:r>
              <a:rPr lang="en-US" sz="1800" dirty="0" err="1">
                <a:cs typeface="Arial" panose="020B0604020202020204" pitchFamily="34" charset="0"/>
              </a:rPr>
              <a:t>ih</a:t>
            </a:r>
            <a:r>
              <a:rPr lang="en-US" sz="1800" dirty="0">
                <a:cs typeface="Arial" panose="020B0604020202020204" pitchFamily="34" charset="0"/>
              </a:rPr>
              <a:t> </a:t>
            </a:r>
            <a:r>
              <a:rPr lang="en-US" sz="1800" dirty="0" err="1">
                <a:cs typeface="Arial" panose="020B0604020202020204" pitchFamily="34" charset="0"/>
              </a:rPr>
              <a:t>na</a:t>
            </a:r>
            <a:r>
              <a:rPr lang="en-US" sz="1800" dirty="0">
                <a:cs typeface="Arial" panose="020B0604020202020204" pitchFamily="34" charset="0"/>
              </a:rPr>
              <a:t> </a:t>
            </a:r>
            <a:r>
              <a:rPr lang="en-US" sz="1800" dirty="0" err="1">
                <a:cs typeface="Arial" panose="020B0604020202020204" pitchFamily="34" charset="0"/>
              </a:rPr>
              <a:t>ulice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gradske</a:t>
            </a:r>
            <a:r>
              <a:rPr lang="en-US" sz="1800" dirty="0">
                <a:cs typeface="Arial" panose="020B0604020202020204" pitchFamily="34" charset="0"/>
              </a:rPr>
              <a:t> </a:t>
            </a:r>
            <a:r>
              <a:rPr lang="en-US" sz="1800" dirty="0" err="1">
                <a:cs typeface="Arial" panose="020B0604020202020204" pitchFamily="34" charset="0"/>
              </a:rPr>
              <a:t>vodotoke</a:t>
            </a:r>
            <a:r>
              <a:rPr lang="en-US" sz="1800" dirty="0">
                <a:cs typeface="Arial" panose="020B0604020202020204" pitchFamily="34" charset="0"/>
              </a:rPr>
              <a:t>. </a:t>
            </a:r>
            <a:endParaRPr lang="hu-HU" sz="1800" dirty="0" smtClean="0">
              <a:cs typeface="Arial" panose="020B0604020202020204" pitchFamily="34" charset="0"/>
            </a:endParaRPr>
          </a:p>
          <a:p>
            <a:pPr marL="0" indent="0" algn="just">
              <a:lnSpc>
                <a:spcPct val="120000"/>
              </a:lnSpc>
              <a:spcBef>
                <a:spcPts val="2000"/>
              </a:spcBef>
              <a:buNone/>
            </a:pPr>
            <a:r>
              <a:rPr lang="en-US" sz="1800" dirty="0" smtClean="0">
                <a:cs typeface="Arial" panose="020B0604020202020204" pitchFamily="34" charset="0"/>
              </a:rPr>
              <a:t>Ova </a:t>
            </a:r>
            <a:r>
              <a:rPr lang="en-US" sz="1800" dirty="0" err="1">
                <a:cs typeface="Arial" panose="020B0604020202020204" pitchFamily="34" charset="0"/>
              </a:rPr>
              <a:t>voda</a:t>
            </a:r>
            <a:r>
              <a:rPr lang="en-US" sz="1800" dirty="0">
                <a:cs typeface="Arial" panose="020B0604020202020204" pitchFamily="34" charset="0"/>
              </a:rPr>
              <a:t> </a:t>
            </a:r>
            <a:r>
              <a:rPr lang="en-US" sz="1800" dirty="0" err="1">
                <a:cs typeface="Arial" panose="020B0604020202020204" pitchFamily="34" charset="0"/>
              </a:rPr>
              <a:t>predstavlja</a:t>
            </a:r>
            <a:r>
              <a:rPr lang="en-US" sz="1800" dirty="0">
                <a:cs typeface="Arial" panose="020B0604020202020204" pitchFamily="34" charset="0"/>
              </a:rPr>
              <a:t> </a:t>
            </a:r>
            <a:r>
              <a:rPr lang="en-US" sz="1800" dirty="0" err="1">
                <a:cs typeface="Arial" panose="020B0604020202020204" pitchFamily="34" charset="0"/>
              </a:rPr>
              <a:t>rizik</a:t>
            </a:r>
            <a:r>
              <a:rPr lang="en-US" sz="1800" dirty="0">
                <a:cs typeface="Arial" panose="020B0604020202020204" pitchFamily="34" charset="0"/>
              </a:rPr>
              <a:t> </a:t>
            </a:r>
            <a:r>
              <a:rPr lang="en-US" sz="1800" dirty="0" err="1">
                <a:cs typeface="Arial" panose="020B0604020202020204" pitchFamily="34" charset="0"/>
              </a:rPr>
              <a:t>po</a:t>
            </a:r>
            <a:r>
              <a:rPr lang="en-US" sz="1800" dirty="0">
                <a:cs typeface="Arial" panose="020B0604020202020204" pitchFamily="34" charset="0"/>
              </a:rPr>
              <a:t> </a:t>
            </a:r>
            <a:r>
              <a:rPr lang="en-US" sz="1800" dirty="0" err="1">
                <a:cs typeface="Arial" panose="020B0604020202020204" pitchFamily="34" charset="0"/>
              </a:rPr>
              <a:t>ljudsko</a:t>
            </a:r>
            <a:r>
              <a:rPr lang="en-US" sz="1800" dirty="0">
                <a:cs typeface="Arial" panose="020B0604020202020204" pitchFamily="34" charset="0"/>
              </a:rPr>
              <a:t> </a:t>
            </a:r>
            <a:r>
              <a:rPr lang="en-US" sz="1800" dirty="0" err="1">
                <a:cs typeface="Arial" panose="020B0604020202020204" pitchFamily="34" charset="0"/>
              </a:rPr>
              <a:t>zdravlje</a:t>
            </a:r>
            <a:r>
              <a:rPr lang="en-US" sz="1800" dirty="0">
                <a:cs typeface="Arial" panose="020B0604020202020204" pitchFamily="34" charset="0"/>
              </a:rPr>
              <a:t> </a:t>
            </a:r>
            <a:r>
              <a:rPr lang="en-US" sz="1800" dirty="0" err="1">
                <a:cs typeface="Arial" panose="020B0604020202020204" pitchFamily="34" charset="0"/>
              </a:rPr>
              <a:t>jer</a:t>
            </a:r>
            <a:r>
              <a:rPr lang="en-US" sz="1800" dirty="0">
                <a:cs typeface="Arial" panose="020B0604020202020204" pitchFamily="34" charset="0"/>
              </a:rPr>
              <a:t> </a:t>
            </a:r>
            <a:r>
              <a:rPr lang="en-US" sz="1800" dirty="0" err="1">
                <a:cs typeface="Arial" panose="020B0604020202020204" pitchFamily="34" charset="0"/>
              </a:rPr>
              <a:t>može</a:t>
            </a:r>
            <a:r>
              <a:rPr lang="en-US" sz="1800" dirty="0">
                <a:cs typeface="Arial" panose="020B0604020202020204" pitchFamily="34" charset="0"/>
              </a:rPr>
              <a:t> da </a:t>
            </a:r>
            <a:r>
              <a:rPr lang="en-US" sz="1800" dirty="0" err="1">
                <a:cs typeface="Arial" panose="020B0604020202020204" pitchFamily="34" charset="0"/>
              </a:rPr>
              <a:t>sadrži</a:t>
            </a:r>
            <a:r>
              <a:rPr lang="en-US" sz="1800" dirty="0">
                <a:cs typeface="Arial" panose="020B0604020202020204" pitchFamily="34" charset="0"/>
              </a:rPr>
              <a:t> </a:t>
            </a:r>
            <a:r>
              <a:rPr lang="en-US" sz="1800" dirty="0" err="1">
                <a:cs typeface="Arial" panose="020B0604020202020204" pitchFamily="34" charset="0"/>
              </a:rPr>
              <a:t>toksine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patogene</a:t>
            </a:r>
            <a:r>
              <a:rPr lang="en-US" sz="1800" dirty="0">
                <a:cs typeface="Arial" panose="020B0604020202020204" pitchFamily="34" charset="0"/>
              </a:rPr>
              <a:t> </a:t>
            </a:r>
            <a:r>
              <a:rPr lang="en-US" sz="1800" dirty="0" err="1">
                <a:cs typeface="Arial" panose="020B0604020202020204" pitchFamily="34" charset="0"/>
              </a:rPr>
              <a:t>kao</a:t>
            </a:r>
            <a:r>
              <a:rPr lang="en-US" sz="1800" dirty="0">
                <a:cs typeface="Arial" panose="020B0604020202020204" pitchFamily="34" charset="0"/>
              </a:rPr>
              <a:t> </a:t>
            </a:r>
            <a:r>
              <a:rPr lang="en-US" sz="1800" dirty="0" err="1">
                <a:cs typeface="Arial" panose="020B0604020202020204" pitchFamily="34" charset="0"/>
              </a:rPr>
              <a:t>što</a:t>
            </a:r>
            <a:r>
              <a:rPr lang="en-US" sz="1800" dirty="0">
                <a:cs typeface="Arial" panose="020B0604020202020204" pitchFamily="34" charset="0"/>
              </a:rPr>
              <a:t> </a:t>
            </a:r>
            <a:r>
              <a:rPr lang="en-US" sz="1800" dirty="0" err="1">
                <a:cs typeface="Arial" panose="020B0604020202020204" pitchFamily="34" charset="0"/>
              </a:rPr>
              <a:t>su</a:t>
            </a:r>
            <a:r>
              <a:rPr lang="en-US" sz="1800" dirty="0">
                <a:cs typeface="Arial" panose="020B0604020202020204" pitchFamily="34" charset="0"/>
              </a:rPr>
              <a:t> E. coli </a:t>
            </a:r>
            <a:r>
              <a:rPr lang="en-US" sz="1800" dirty="0" err="1">
                <a:cs typeface="Arial" panose="020B0604020202020204" pitchFamily="34" charset="0"/>
              </a:rPr>
              <a:t>i</a:t>
            </a:r>
            <a:r>
              <a:rPr lang="en-US" sz="1800" dirty="0">
                <a:cs typeface="Arial" panose="020B0604020202020204" pitchFamily="34" charset="0"/>
              </a:rPr>
              <a:t> virus </a:t>
            </a:r>
            <a:r>
              <a:rPr lang="en-US" sz="1800" dirty="0" err="1">
                <a:cs typeface="Arial" panose="020B0604020202020204" pitchFamily="34" charset="0"/>
              </a:rPr>
              <a:t>koji</a:t>
            </a:r>
            <a:r>
              <a:rPr lang="en-US" sz="1800" dirty="0">
                <a:cs typeface="Arial" panose="020B0604020202020204" pitchFamily="34" charset="0"/>
              </a:rPr>
              <a:t> </a:t>
            </a:r>
            <a:r>
              <a:rPr lang="en-US" sz="1800" dirty="0" err="1">
                <a:cs typeface="Arial" panose="020B0604020202020204" pitchFamily="34" charset="0"/>
              </a:rPr>
              <a:t>izaziva</a:t>
            </a:r>
            <a:r>
              <a:rPr lang="en-US" sz="1800" dirty="0">
                <a:cs typeface="Arial" panose="020B0604020202020204" pitchFamily="34" charset="0"/>
              </a:rPr>
              <a:t> hepatitis A.</a:t>
            </a:r>
          </a:p>
          <a:p>
            <a:pPr marL="0" indent="0" algn="just">
              <a:lnSpc>
                <a:spcPct val="120000"/>
              </a:lnSpc>
              <a:spcBef>
                <a:spcPts val="2000"/>
              </a:spcBef>
              <a:buNone/>
            </a:pPr>
            <a:endParaRPr lang="en-US" sz="1800" dirty="0">
              <a:cs typeface="Arial" panose="020B0604020202020204" pitchFamily="34" charset="0"/>
            </a:endParaRPr>
          </a:p>
        </p:txBody>
      </p:sp>
      <p:sp>
        <p:nvSpPr>
          <p:cNvPr id="5" name="Szövegdoboz 4"/>
          <p:cNvSpPr txBox="1"/>
          <p:nvPr/>
        </p:nvSpPr>
        <p:spPr>
          <a:xfrm>
            <a:off x="7219638" y="3764911"/>
            <a:ext cx="4753826" cy="338554"/>
          </a:xfrm>
          <a:prstGeom prst="rect">
            <a:avLst/>
          </a:prstGeom>
          <a:noFill/>
        </p:spPr>
        <p:txBody>
          <a:bodyPr wrap="square" rtlCol="0">
            <a:spAutoFit/>
          </a:bodyPr>
          <a:lstStyle/>
          <a:p>
            <a:r>
              <a:rPr lang="hu-HU" sz="800" dirty="0" err="1"/>
              <a:t>Izvor</a:t>
            </a:r>
            <a:r>
              <a:rPr lang="hu-HU" sz="800" dirty="0"/>
              <a:t>: www.galvnews.com/news/free/flash-flood-warning-ends-rain-to-continue/article_9d9f8462-c052-5c4a-9afe-4b3677c65221.html</a:t>
            </a:r>
            <a:endParaRPr lang="sr" sz="750" dirty="0">
              <a:solidFill>
                <a:schemeClr val="bg1">
                  <a:lumMod val="50000"/>
                </a:schemeClr>
              </a:solidFill>
            </a:endParaRPr>
          </a:p>
        </p:txBody>
      </p:sp>
      <p:pic>
        <p:nvPicPr>
          <p:cNvPr id="1028" name="Picture 4" descr="Galveston County Flash Floo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9638" y="372677"/>
            <a:ext cx="4753826" cy="3329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111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a:latin typeface="Arial" panose="020B0604020202020204" pitchFamily="34" charset="0"/>
                <a:cs typeface="Arial" panose="020B0604020202020204" pitchFamily="34" charset="0"/>
              </a:rPr>
              <a:t>Sušni </a:t>
            </a:r>
            <a:r>
              <a:rPr lang="en-US" dirty="0" err="1">
                <a:latin typeface="Arial" panose="020B0604020202020204" pitchFamily="34" charset="0"/>
                <a:cs typeface="Arial" panose="020B0604020202020204" pitchFamily="34" charset="0"/>
              </a:rPr>
              <a:t>periodi</a:t>
            </a:r>
            <a:endParaRPr lang="de-DE"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543464" y="1526875"/>
            <a:ext cx="11300604" cy="4778797"/>
          </a:xfrm>
        </p:spPr>
        <p:txBody>
          <a:bodyPr rtlCol="0">
            <a:normAutofit/>
          </a:bodyPr>
          <a:lstStyle/>
          <a:p>
            <a:pPr algn="just">
              <a:lnSpc>
                <a:spcPct val="130000"/>
              </a:lnSpc>
            </a:pPr>
            <a:r>
              <a:rPr lang="en-US" sz="2000" dirty="0">
                <a:cs typeface="Arial" panose="020B0604020202020204" pitchFamily="34" charset="0"/>
              </a:rPr>
              <a:t>Sušni </a:t>
            </a:r>
            <a:r>
              <a:rPr lang="en-US" sz="2000" dirty="0" err="1">
                <a:cs typeface="Arial" panose="020B0604020202020204" pitchFamily="34" charset="0"/>
              </a:rPr>
              <a:t>periodi</a:t>
            </a:r>
            <a:r>
              <a:rPr lang="en-US" sz="2000" dirty="0">
                <a:cs typeface="Arial" panose="020B0604020202020204" pitchFamily="34" charset="0"/>
              </a:rPr>
              <a:t>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najuporniji</a:t>
            </a:r>
            <a:r>
              <a:rPr lang="en-US" sz="2000" dirty="0">
                <a:cs typeface="Arial" panose="020B0604020202020204" pitchFamily="34" charset="0"/>
              </a:rPr>
              <a:t> u </a:t>
            </a:r>
            <a:r>
              <a:rPr lang="en-US" sz="2000" dirty="0" err="1">
                <a:cs typeface="Arial" panose="020B0604020202020204" pitchFamily="34" charset="0"/>
              </a:rPr>
              <a:t>južnoj</a:t>
            </a:r>
            <a:r>
              <a:rPr lang="en-US" sz="2000" dirty="0">
                <a:cs typeface="Arial" panose="020B0604020202020204" pitchFamily="34" charset="0"/>
              </a:rPr>
              <a:t> </a:t>
            </a:r>
            <a:r>
              <a:rPr lang="en-US" sz="2000" dirty="0" err="1">
                <a:cs typeface="Arial" panose="020B0604020202020204" pitchFamily="34" charset="0"/>
              </a:rPr>
              <a:t>Evropi</a:t>
            </a:r>
            <a:r>
              <a:rPr lang="en-US" sz="2000" dirty="0">
                <a:cs typeface="Arial" panose="020B0604020202020204" pitchFamily="34" charset="0"/>
              </a:rPr>
              <a:t> </a:t>
            </a:r>
            <a:r>
              <a:rPr lang="en-US" sz="2000" dirty="0" err="1">
                <a:cs typeface="Arial" panose="020B0604020202020204" pitchFamily="34" charset="0"/>
              </a:rPr>
              <a:t>sa</a:t>
            </a:r>
            <a:r>
              <a:rPr lang="en-US" sz="2000" dirty="0">
                <a:cs typeface="Arial" panose="020B0604020202020204" pitchFamily="34" charset="0"/>
              </a:rPr>
              <a:t> </a:t>
            </a:r>
            <a:r>
              <a:rPr lang="en-US" sz="2000" dirty="0" err="1">
                <a:cs typeface="Arial" panose="020B0604020202020204" pitchFamily="34" charset="0"/>
              </a:rPr>
              <a:t>trajanjem</a:t>
            </a:r>
            <a:r>
              <a:rPr lang="en-US" sz="2000" dirty="0">
                <a:cs typeface="Arial" panose="020B0604020202020204" pitchFamily="34" charset="0"/>
              </a:rPr>
              <a:t> od </a:t>
            </a:r>
            <a:r>
              <a:rPr lang="en-US" sz="2000" dirty="0" err="1">
                <a:cs typeface="Arial" panose="020B0604020202020204" pitchFamily="34" charset="0"/>
              </a:rPr>
              <a:t>skoro</a:t>
            </a:r>
            <a:r>
              <a:rPr lang="en-US" sz="2000" dirty="0">
                <a:cs typeface="Arial" panose="020B0604020202020204" pitchFamily="34" charset="0"/>
              </a:rPr>
              <a:t> 40 dana, u </a:t>
            </a:r>
            <a:r>
              <a:rPr lang="en-US" sz="2000" dirty="0" err="1">
                <a:cs typeface="Arial" panose="020B0604020202020204" pitchFamily="34" charset="0"/>
              </a:rPr>
              <a:t>poređenju</a:t>
            </a:r>
            <a:r>
              <a:rPr lang="en-US" sz="2000" dirty="0">
                <a:cs typeface="Arial" panose="020B0604020202020204" pitchFamily="34" charset="0"/>
              </a:rPr>
              <a:t> </a:t>
            </a:r>
            <a:r>
              <a:rPr lang="en-US" sz="2000" dirty="0" err="1">
                <a:cs typeface="Arial" panose="020B0604020202020204" pitchFamily="34" charset="0"/>
              </a:rPr>
              <a:t>sa</a:t>
            </a:r>
            <a:r>
              <a:rPr lang="en-US" sz="2000" dirty="0">
                <a:cs typeface="Arial" panose="020B0604020202020204" pitchFamily="34" charset="0"/>
              </a:rPr>
              <a:t> </a:t>
            </a:r>
            <a:r>
              <a:rPr lang="en-US" sz="2000" dirty="0" err="1">
                <a:cs typeface="Arial" panose="020B0604020202020204" pitchFamily="34" charset="0"/>
              </a:rPr>
              <a:t>oko</a:t>
            </a:r>
            <a:r>
              <a:rPr lang="en-US" sz="2000" dirty="0">
                <a:cs typeface="Arial" panose="020B0604020202020204" pitchFamily="34" charset="0"/>
              </a:rPr>
              <a:t> 20 dana u </a:t>
            </a:r>
            <a:r>
              <a:rPr lang="en-US" sz="2000" dirty="0" err="1">
                <a:cs typeface="Arial" panose="020B0604020202020204" pitchFamily="34" charset="0"/>
              </a:rPr>
              <a:t>severnoj</a:t>
            </a:r>
            <a:r>
              <a:rPr lang="en-US" sz="2000" dirty="0">
                <a:cs typeface="Arial" panose="020B0604020202020204" pitchFamily="34" charset="0"/>
              </a:rPr>
              <a:t> i </a:t>
            </a:r>
            <a:r>
              <a:rPr lang="en-US" sz="2000" dirty="0" err="1">
                <a:cs typeface="Arial" panose="020B0604020202020204" pitchFamily="34" charset="0"/>
              </a:rPr>
              <a:t>centralnoj</a:t>
            </a:r>
            <a:r>
              <a:rPr lang="en-US" sz="2000" dirty="0">
                <a:cs typeface="Arial" panose="020B0604020202020204" pitchFamily="34" charset="0"/>
              </a:rPr>
              <a:t> </a:t>
            </a:r>
            <a:r>
              <a:rPr lang="en-US" sz="2000" dirty="0" err="1">
                <a:cs typeface="Arial" panose="020B0604020202020204" pitchFamily="34" charset="0"/>
              </a:rPr>
              <a:t>Evropi</a:t>
            </a:r>
            <a:r>
              <a:rPr lang="en-US" sz="2000" dirty="0">
                <a:cs typeface="Arial" panose="020B0604020202020204" pitchFamily="34" charset="0"/>
              </a:rPr>
              <a:t>. </a:t>
            </a:r>
          </a:p>
          <a:p>
            <a:pPr algn="just">
              <a:lnSpc>
                <a:spcPct val="130000"/>
              </a:lnSpc>
            </a:pPr>
            <a:r>
              <a:rPr lang="en-US" sz="2000" dirty="0" err="1">
                <a:cs typeface="Arial" panose="020B0604020202020204" pitchFamily="34" charset="0"/>
              </a:rPr>
              <a:t>Maksimalni</a:t>
            </a:r>
            <a:r>
              <a:rPr lang="en-US" sz="2000" dirty="0">
                <a:cs typeface="Arial" panose="020B0604020202020204" pitchFamily="34" charset="0"/>
              </a:rPr>
              <a:t> </a:t>
            </a:r>
            <a:r>
              <a:rPr lang="en-US" sz="2000" dirty="0" err="1">
                <a:cs typeface="Arial" panose="020B0604020202020204" pitchFamily="34" charset="0"/>
              </a:rPr>
              <a:t>godišnji</a:t>
            </a:r>
            <a:r>
              <a:rPr lang="en-US" sz="2000" dirty="0">
                <a:cs typeface="Arial" panose="020B0604020202020204" pitchFamily="34" charset="0"/>
              </a:rPr>
              <a:t> </a:t>
            </a:r>
            <a:r>
              <a:rPr lang="en-US" sz="2000" dirty="0" err="1">
                <a:cs typeface="Arial" panose="020B0604020202020204" pitchFamily="34" charset="0"/>
              </a:rPr>
              <a:t>broj</a:t>
            </a:r>
            <a:r>
              <a:rPr lang="en-US" sz="2000" dirty="0">
                <a:cs typeface="Arial" panose="020B0604020202020204" pitchFamily="34" charset="0"/>
              </a:rPr>
              <a:t> </a:t>
            </a:r>
            <a:r>
              <a:rPr lang="en-US" sz="2000" dirty="0" err="1">
                <a:cs typeface="Arial" panose="020B0604020202020204" pitchFamily="34" charset="0"/>
              </a:rPr>
              <a:t>uzastopnih</a:t>
            </a:r>
            <a:r>
              <a:rPr lang="en-US" sz="2000" dirty="0">
                <a:cs typeface="Arial" panose="020B0604020202020204" pitchFamily="34" charset="0"/>
              </a:rPr>
              <a:t> </a:t>
            </a:r>
            <a:r>
              <a:rPr lang="en-US" sz="2000" dirty="0" err="1">
                <a:cs typeface="Arial" panose="020B0604020202020204" pitchFamily="34" charset="0"/>
              </a:rPr>
              <a:t>sušnih</a:t>
            </a:r>
            <a:r>
              <a:rPr lang="en-US" sz="2000" dirty="0">
                <a:cs typeface="Arial" panose="020B0604020202020204" pitchFamily="34" charset="0"/>
              </a:rPr>
              <a:t> dana je </a:t>
            </a:r>
            <a:r>
              <a:rPr lang="en-US" sz="2000" dirty="0" err="1">
                <a:cs typeface="Arial" panose="020B0604020202020204" pitchFamily="34" charset="0"/>
              </a:rPr>
              <a:t>skoro</a:t>
            </a:r>
            <a:r>
              <a:rPr lang="en-US" sz="2000" dirty="0">
                <a:cs typeface="Arial" panose="020B0604020202020204" pitchFamily="34" charset="0"/>
              </a:rPr>
              <a:t> </a:t>
            </a:r>
            <a:r>
              <a:rPr lang="en-US" sz="2000" dirty="0" err="1">
                <a:cs typeface="Arial" panose="020B0604020202020204" pitchFamily="34" charset="0"/>
              </a:rPr>
              <a:t>stabilan</a:t>
            </a:r>
            <a:r>
              <a:rPr lang="en-US" sz="2000" dirty="0">
                <a:cs typeface="Arial" panose="020B0604020202020204" pitchFamily="34" charset="0"/>
              </a:rPr>
              <a:t> </a:t>
            </a:r>
            <a:r>
              <a:rPr lang="en-US" sz="2000" dirty="0" err="1">
                <a:cs typeface="Arial" panose="020B0604020202020204" pitchFamily="34" charset="0"/>
              </a:rPr>
              <a:t>širom</a:t>
            </a:r>
            <a:r>
              <a:rPr lang="en-US" sz="2000" dirty="0">
                <a:cs typeface="Arial" panose="020B0604020202020204" pitchFamily="34" charset="0"/>
              </a:rPr>
              <a:t> </a:t>
            </a:r>
            <a:r>
              <a:rPr lang="en-US" sz="2000" dirty="0" err="1">
                <a:cs typeface="Arial" panose="020B0604020202020204" pitchFamily="34" charset="0"/>
              </a:rPr>
              <a:t>Evrope</a:t>
            </a:r>
            <a:r>
              <a:rPr lang="en-US" sz="2000" dirty="0">
                <a:cs typeface="Arial" panose="020B0604020202020204" pitchFamily="34" charset="0"/>
              </a:rPr>
              <a:t> od 1980-ih. </a:t>
            </a:r>
          </a:p>
          <a:p>
            <a:pPr algn="just">
              <a:lnSpc>
                <a:spcPct val="130000"/>
              </a:lnSpc>
            </a:pPr>
            <a:r>
              <a:rPr lang="en-US" sz="2000" dirty="0" err="1">
                <a:cs typeface="Arial" panose="020B0604020202020204" pitchFamily="34" charset="0"/>
              </a:rPr>
              <a:t>Projekcije</a:t>
            </a:r>
            <a:r>
              <a:rPr lang="en-US" sz="2000" dirty="0">
                <a:cs typeface="Arial" panose="020B0604020202020204" pitchFamily="34" charset="0"/>
              </a:rPr>
              <a:t> </a:t>
            </a:r>
            <a:r>
              <a:rPr lang="en-US" sz="2000" dirty="0" err="1">
                <a:cs typeface="Arial" panose="020B0604020202020204" pitchFamily="34" charset="0"/>
              </a:rPr>
              <a:t>sugerišu</a:t>
            </a:r>
            <a:r>
              <a:rPr lang="en-US" sz="2000" dirty="0">
                <a:cs typeface="Arial" panose="020B0604020202020204" pitchFamily="34" charset="0"/>
              </a:rPr>
              <a:t> da </a:t>
            </a:r>
            <a:r>
              <a:rPr lang="en-US" sz="2000" dirty="0" err="1">
                <a:cs typeface="Arial" panose="020B0604020202020204" pitchFamily="34" charset="0"/>
              </a:rPr>
              <a:t>neće</a:t>
            </a:r>
            <a:r>
              <a:rPr lang="en-US" sz="2000" dirty="0">
                <a:cs typeface="Arial" panose="020B0604020202020204" pitchFamily="34" charset="0"/>
              </a:rPr>
              <a:t> </a:t>
            </a:r>
            <a:r>
              <a:rPr lang="en-US" sz="2000" dirty="0" err="1">
                <a:cs typeface="Arial" panose="020B0604020202020204" pitchFamily="34" charset="0"/>
              </a:rPr>
              <a:t>biti</a:t>
            </a:r>
            <a:r>
              <a:rPr lang="en-US" sz="2000" dirty="0">
                <a:cs typeface="Arial" panose="020B0604020202020204" pitchFamily="34" charset="0"/>
              </a:rPr>
              <a:t> </a:t>
            </a:r>
            <a:r>
              <a:rPr lang="en-US" sz="2000" dirty="0" err="1">
                <a:cs typeface="Arial" panose="020B0604020202020204" pitchFamily="34" charset="0"/>
              </a:rPr>
              <a:t>promena</a:t>
            </a:r>
            <a:r>
              <a:rPr lang="en-US" sz="2000" dirty="0">
                <a:cs typeface="Arial" panose="020B0604020202020204" pitchFamily="34" charset="0"/>
              </a:rPr>
              <a:t> </a:t>
            </a:r>
            <a:r>
              <a:rPr lang="en-US" sz="2000" dirty="0" err="1">
                <a:cs typeface="Arial" panose="020B0604020202020204" pitchFamily="34" charset="0"/>
              </a:rPr>
              <a:t>sušnih</a:t>
            </a:r>
            <a:r>
              <a:rPr lang="en-US" sz="2000" dirty="0">
                <a:cs typeface="Arial" panose="020B0604020202020204" pitchFamily="34" charset="0"/>
              </a:rPr>
              <a:t> </a:t>
            </a:r>
            <a:r>
              <a:rPr lang="en-US" sz="2000" dirty="0" err="1">
                <a:cs typeface="Arial" panose="020B0604020202020204" pitchFamily="34" charset="0"/>
              </a:rPr>
              <a:t>perioda</a:t>
            </a:r>
            <a:r>
              <a:rPr lang="en-US" sz="2000" dirty="0">
                <a:cs typeface="Arial" panose="020B0604020202020204" pitchFamily="34" charset="0"/>
              </a:rPr>
              <a:t> u </a:t>
            </a:r>
            <a:r>
              <a:rPr lang="en-US" sz="2000" dirty="0" err="1">
                <a:cs typeface="Arial" panose="020B0604020202020204" pitchFamily="34" charset="0"/>
              </a:rPr>
              <a:t>severnoj</a:t>
            </a:r>
            <a:r>
              <a:rPr lang="en-US" sz="2000" dirty="0">
                <a:cs typeface="Arial" panose="020B0604020202020204" pitchFamily="34" charset="0"/>
              </a:rPr>
              <a:t> </a:t>
            </a:r>
            <a:r>
              <a:rPr lang="en-US" sz="2000" dirty="0" err="1">
                <a:cs typeface="Arial" panose="020B0604020202020204" pitchFamily="34" charset="0"/>
              </a:rPr>
              <a:t>Evropi</a:t>
            </a:r>
            <a:r>
              <a:rPr lang="en-US" sz="2000" dirty="0">
                <a:cs typeface="Arial" panose="020B0604020202020204" pitchFamily="34" charset="0"/>
              </a:rPr>
              <a:t>, </a:t>
            </a:r>
            <a:r>
              <a:rPr lang="en-US" sz="2000" dirty="0" err="1">
                <a:cs typeface="Arial" panose="020B0604020202020204" pitchFamily="34" charset="0"/>
              </a:rPr>
              <a:t>malih</a:t>
            </a:r>
            <a:r>
              <a:rPr lang="en-US" sz="2000" dirty="0">
                <a:cs typeface="Arial" panose="020B0604020202020204" pitchFamily="34" charset="0"/>
              </a:rPr>
              <a:t> </a:t>
            </a:r>
            <a:r>
              <a:rPr lang="en-US" sz="2000" dirty="0" err="1">
                <a:cs typeface="Arial" panose="020B0604020202020204" pitchFamily="34" charset="0"/>
              </a:rPr>
              <a:t>povećanja</a:t>
            </a:r>
            <a:r>
              <a:rPr lang="en-US" sz="2000" dirty="0">
                <a:cs typeface="Arial" panose="020B0604020202020204" pitchFamily="34" charset="0"/>
              </a:rPr>
              <a:t> od </a:t>
            </a:r>
            <a:r>
              <a:rPr lang="en-US" sz="2000" dirty="0" err="1">
                <a:cs typeface="Arial" panose="020B0604020202020204" pitchFamily="34" charset="0"/>
              </a:rPr>
              <a:t>oko</a:t>
            </a:r>
            <a:r>
              <a:rPr lang="en-US" sz="2000" dirty="0">
                <a:cs typeface="Arial" panose="020B0604020202020204" pitchFamily="34" charset="0"/>
              </a:rPr>
              <a:t> 5 dana u </a:t>
            </a:r>
            <a:r>
              <a:rPr lang="en-US" sz="2000" dirty="0" err="1">
                <a:cs typeface="Arial" panose="020B0604020202020204" pitchFamily="34" charset="0"/>
              </a:rPr>
              <a:t>centralnoj</a:t>
            </a:r>
            <a:r>
              <a:rPr lang="en-US" sz="2000" dirty="0">
                <a:cs typeface="Arial" panose="020B0604020202020204" pitchFamily="34" charset="0"/>
              </a:rPr>
              <a:t> </a:t>
            </a:r>
            <a:r>
              <a:rPr lang="en-US" sz="2000" dirty="0" err="1">
                <a:cs typeface="Arial" panose="020B0604020202020204" pitchFamily="34" charset="0"/>
              </a:rPr>
              <a:t>Evropi</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većih</a:t>
            </a:r>
            <a:r>
              <a:rPr lang="en-US" sz="2000" dirty="0">
                <a:cs typeface="Arial" panose="020B0604020202020204" pitchFamily="34" charset="0"/>
              </a:rPr>
              <a:t> </a:t>
            </a:r>
            <a:r>
              <a:rPr lang="en-US" sz="2000" dirty="0" err="1">
                <a:cs typeface="Arial" panose="020B0604020202020204" pitchFamily="34" charset="0"/>
              </a:rPr>
              <a:t>povećanja</a:t>
            </a:r>
            <a:r>
              <a:rPr lang="en-US" sz="2000" dirty="0">
                <a:cs typeface="Arial" panose="020B0604020202020204" pitchFamily="34" charset="0"/>
              </a:rPr>
              <a:t> od </a:t>
            </a:r>
            <a:r>
              <a:rPr lang="en-US" sz="2000" dirty="0" err="1">
                <a:cs typeface="Arial" panose="020B0604020202020204" pitchFamily="34" charset="0"/>
              </a:rPr>
              <a:t>oko</a:t>
            </a:r>
            <a:r>
              <a:rPr lang="en-US" sz="2000" dirty="0">
                <a:cs typeface="Arial" panose="020B0604020202020204" pitchFamily="34" charset="0"/>
              </a:rPr>
              <a:t> 15 dana u </a:t>
            </a:r>
            <a:r>
              <a:rPr lang="en-US" sz="2000" dirty="0" err="1">
                <a:cs typeface="Arial" panose="020B0604020202020204" pitchFamily="34" charset="0"/>
              </a:rPr>
              <a:t>južnoj</a:t>
            </a:r>
            <a:r>
              <a:rPr lang="en-US" sz="2000" dirty="0">
                <a:cs typeface="Arial" panose="020B0604020202020204" pitchFamily="34" charset="0"/>
              </a:rPr>
              <a:t> </a:t>
            </a:r>
            <a:r>
              <a:rPr lang="en-US" sz="2000" dirty="0" err="1">
                <a:cs typeface="Arial" panose="020B0604020202020204" pitchFamily="34" charset="0"/>
              </a:rPr>
              <a:t>Evropi</a:t>
            </a:r>
            <a:r>
              <a:rPr lang="en-US" sz="2000" dirty="0">
                <a:cs typeface="Arial" panose="020B0604020202020204" pitchFamily="34" charset="0"/>
              </a:rPr>
              <a:t> </a:t>
            </a:r>
            <a:r>
              <a:rPr lang="en-US" sz="2000" dirty="0" err="1">
                <a:cs typeface="Arial" panose="020B0604020202020204" pitchFamily="34" charset="0"/>
              </a:rPr>
              <a:t>tokom</a:t>
            </a:r>
            <a:r>
              <a:rPr lang="en-US" sz="2000" dirty="0">
                <a:cs typeface="Arial" panose="020B0604020202020204" pitchFamily="34" charset="0"/>
              </a:rPr>
              <a:t> 21. </a:t>
            </a:r>
            <a:r>
              <a:rPr lang="en-US" sz="2000" dirty="0" err="1">
                <a:cs typeface="Arial" panose="020B0604020202020204" pitchFamily="34" charset="0"/>
              </a:rPr>
              <a:t>veka</a:t>
            </a:r>
            <a:r>
              <a:rPr lang="en-US" sz="2000" dirty="0">
                <a:cs typeface="Arial" panose="020B0604020202020204" pitchFamily="34" charset="0"/>
              </a:rPr>
              <a:t> </a:t>
            </a:r>
            <a:r>
              <a:rPr lang="en-US" sz="2000" dirty="0" err="1">
                <a:cs typeface="Arial" panose="020B0604020202020204" pitchFamily="34" charset="0"/>
              </a:rPr>
              <a:t>prema</a:t>
            </a:r>
            <a:r>
              <a:rPr lang="en-US" sz="2000" dirty="0">
                <a:cs typeface="Arial" panose="020B0604020202020204" pitchFamily="34" charset="0"/>
              </a:rPr>
              <a:t> </a:t>
            </a:r>
            <a:r>
              <a:rPr lang="en-US" sz="2000" dirty="0" err="1">
                <a:cs typeface="Arial" panose="020B0604020202020204" pitchFamily="34" charset="0"/>
              </a:rPr>
              <a:t>scenariju</a:t>
            </a:r>
            <a:r>
              <a:rPr lang="en-US" sz="2000" dirty="0">
                <a:cs typeface="Arial" panose="020B0604020202020204" pitchFamily="34" charset="0"/>
              </a:rPr>
              <a:t> </a:t>
            </a:r>
            <a:r>
              <a:rPr lang="en-US" sz="2000" dirty="0" err="1">
                <a:cs typeface="Arial" panose="020B0604020202020204" pitchFamily="34" charset="0"/>
              </a:rPr>
              <a:t>visokih</a:t>
            </a:r>
            <a:r>
              <a:rPr lang="en-US" sz="2000" dirty="0">
                <a:cs typeface="Arial" panose="020B0604020202020204" pitchFamily="34" charset="0"/>
              </a:rPr>
              <a:t> </a:t>
            </a:r>
            <a:r>
              <a:rPr lang="en-US" sz="2000" dirty="0" err="1">
                <a:cs typeface="Arial" panose="020B0604020202020204" pitchFamily="34" charset="0"/>
              </a:rPr>
              <a:t>emisija</a:t>
            </a:r>
            <a:r>
              <a:rPr lang="en-US" sz="2000" dirty="0">
                <a:cs typeface="Arial" panose="020B0604020202020204" pitchFamily="34" charset="0"/>
              </a:rPr>
              <a:t> (</a:t>
            </a:r>
            <a:r>
              <a:rPr lang="en-US" sz="2000" dirty="0" err="1">
                <a:cs typeface="Arial" panose="020B0604020202020204" pitchFamily="34" charset="0"/>
              </a:rPr>
              <a:t>reprezentativni</a:t>
            </a:r>
            <a:r>
              <a:rPr lang="en-US" sz="2000" dirty="0">
                <a:cs typeface="Arial" panose="020B0604020202020204" pitchFamily="34" charset="0"/>
              </a:rPr>
              <a:t> put </a:t>
            </a:r>
            <a:r>
              <a:rPr lang="en-US" sz="2000" dirty="0" err="1">
                <a:cs typeface="Arial" panose="020B0604020202020204" pitchFamily="34" charset="0"/>
              </a:rPr>
              <a:t>koncentracije</a:t>
            </a:r>
            <a:r>
              <a:rPr lang="en-US" sz="2000" dirty="0">
                <a:cs typeface="Arial" panose="020B0604020202020204" pitchFamily="34" charset="0"/>
              </a:rPr>
              <a:t> (RCP) 8.5). </a:t>
            </a:r>
          </a:p>
          <a:p>
            <a:pPr algn="just">
              <a:lnSpc>
                <a:spcPct val="130000"/>
              </a:lnSpc>
            </a:pPr>
            <a:r>
              <a:rPr lang="en-US" sz="2000" dirty="0" err="1">
                <a:cs typeface="Arial" panose="020B0604020202020204" pitchFamily="34" charset="0"/>
              </a:rPr>
              <a:t>Još</a:t>
            </a:r>
            <a:r>
              <a:rPr lang="en-US" sz="2000" dirty="0">
                <a:cs typeface="Arial" panose="020B0604020202020204" pitchFamily="34" charset="0"/>
              </a:rPr>
              <a:t> </a:t>
            </a:r>
            <a:r>
              <a:rPr lang="en-US" sz="2000" dirty="0" err="1">
                <a:cs typeface="Arial" panose="020B0604020202020204" pitchFamily="34" charset="0"/>
              </a:rPr>
              <a:t>veća</a:t>
            </a:r>
            <a:r>
              <a:rPr lang="en-US" sz="2000" dirty="0">
                <a:cs typeface="Arial" panose="020B0604020202020204" pitchFamily="34" charset="0"/>
              </a:rPr>
              <a:t> </a:t>
            </a:r>
            <a:r>
              <a:rPr lang="en-US" sz="2000" dirty="0" err="1">
                <a:cs typeface="Arial" panose="020B0604020202020204" pitchFamily="34" charset="0"/>
              </a:rPr>
              <a:t>povećanja</a:t>
            </a:r>
            <a:r>
              <a:rPr lang="en-US" sz="2000" dirty="0">
                <a:cs typeface="Arial" panose="020B0604020202020204" pitchFamily="34" charset="0"/>
              </a:rPr>
              <a:t>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moguća</a:t>
            </a:r>
            <a:r>
              <a:rPr lang="en-US" sz="2000" dirty="0">
                <a:cs typeface="Arial" panose="020B0604020202020204" pitchFamily="34" charset="0"/>
              </a:rPr>
              <a:t> u </a:t>
            </a:r>
            <a:r>
              <a:rPr lang="en-US" sz="2000" dirty="0" err="1">
                <a:cs typeface="Arial" panose="020B0604020202020204" pitchFamily="34" charset="0"/>
              </a:rPr>
              <a:t>određenim</a:t>
            </a:r>
            <a:r>
              <a:rPr lang="en-US" sz="2000" dirty="0">
                <a:cs typeface="Arial" panose="020B0604020202020204" pitchFamily="34" charset="0"/>
              </a:rPr>
              <a:t> </a:t>
            </a:r>
            <a:r>
              <a:rPr lang="en-US" sz="2000" dirty="0" err="1">
                <a:cs typeface="Arial" panose="020B0604020202020204" pitchFamily="34" charset="0"/>
              </a:rPr>
              <a:t>delovima</a:t>
            </a:r>
            <a:r>
              <a:rPr lang="en-US" sz="2000" dirty="0">
                <a:cs typeface="Arial" panose="020B0604020202020204" pitchFamily="34" charset="0"/>
              </a:rPr>
              <a:t> </a:t>
            </a:r>
            <a:r>
              <a:rPr lang="en-US" sz="2000" dirty="0" err="1">
                <a:cs typeface="Arial" panose="020B0604020202020204" pitchFamily="34" charset="0"/>
              </a:rPr>
              <a:t>južne</a:t>
            </a:r>
            <a:r>
              <a:rPr lang="en-US" sz="2000" dirty="0">
                <a:cs typeface="Arial" panose="020B0604020202020204" pitchFamily="34" charset="0"/>
              </a:rPr>
              <a:t> </a:t>
            </a:r>
            <a:r>
              <a:rPr lang="en-US" sz="2000" dirty="0" err="1">
                <a:cs typeface="Arial" panose="020B0604020202020204" pitchFamily="34" charset="0"/>
              </a:rPr>
              <a:t>Evrope</a:t>
            </a:r>
            <a:r>
              <a:rPr lang="en-US" sz="2000" dirty="0">
                <a:cs typeface="Arial" panose="020B0604020202020204" pitchFamily="34" charset="0"/>
              </a:rPr>
              <a:t>. </a:t>
            </a:r>
          </a:p>
        </p:txBody>
      </p:sp>
    </p:spTree>
    <p:extLst>
      <p:ext uri="{BB962C8B-B14F-4D97-AF65-F5344CB8AC3E}">
        <p14:creationId xmlns:p14="http://schemas.microsoft.com/office/powerpoint/2010/main" val="23647873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Autofit/>
          </a:bodyPr>
          <a:lstStyle/>
          <a:p>
            <a:r>
              <a:rPr lang="en-US" sz="2600" dirty="0" err="1">
                <a:latin typeface="Arial" panose="020B0604020202020204" pitchFamily="34" charset="0"/>
                <a:cs typeface="Arial" panose="020B0604020202020204" pitchFamily="34" charset="0"/>
              </a:rPr>
              <a:t>Godišnji</a:t>
            </a:r>
            <a:r>
              <a:rPr lang="en-US" sz="2600" dirty="0">
                <a:latin typeface="Arial" panose="020B0604020202020204" pitchFamily="34" charset="0"/>
                <a:cs typeface="Arial" panose="020B0604020202020204" pitchFamily="34" charset="0"/>
              </a:rPr>
              <a:t> </a:t>
            </a:r>
            <a:r>
              <a:rPr lang="en-US" sz="2600" dirty="0" err="1">
                <a:latin typeface="Arial" panose="020B0604020202020204" pitchFamily="34" charset="0"/>
                <a:cs typeface="Arial" panose="020B0604020202020204" pitchFamily="34" charset="0"/>
              </a:rPr>
              <a:t>dani</a:t>
            </a:r>
            <a:r>
              <a:rPr lang="en-US" sz="2600" dirty="0">
                <a:latin typeface="Arial" panose="020B0604020202020204" pitchFamily="34" charset="0"/>
                <a:cs typeface="Arial" panose="020B0604020202020204" pitchFamily="34" charset="0"/>
              </a:rPr>
              <a:t> </a:t>
            </a:r>
            <a:r>
              <a:rPr lang="en-US" sz="2600" dirty="0" err="1">
                <a:latin typeface="Arial" panose="020B0604020202020204" pitchFamily="34" charset="0"/>
                <a:cs typeface="Arial" panose="020B0604020202020204" pitchFamily="34" charset="0"/>
              </a:rPr>
              <a:t>sa</a:t>
            </a:r>
            <a:r>
              <a:rPr lang="en-US" sz="2600" dirty="0">
                <a:latin typeface="Arial" panose="020B0604020202020204" pitchFamily="34" charset="0"/>
                <a:cs typeface="Arial" panose="020B0604020202020204" pitchFamily="34" charset="0"/>
              </a:rPr>
              <a:t> </a:t>
            </a:r>
            <a:r>
              <a:rPr lang="en-US" sz="2600" dirty="0" err="1">
                <a:latin typeface="Arial" panose="020B0604020202020204" pitchFamily="34" charset="0"/>
                <a:cs typeface="Arial" panose="020B0604020202020204" pitchFamily="34" charset="0"/>
              </a:rPr>
              <a:t>visokom</a:t>
            </a:r>
            <a:r>
              <a:rPr lang="en-US" sz="2600" dirty="0">
                <a:latin typeface="Arial" panose="020B0604020202020204" pitchFamily="34" charset="0"/>
                <a:cs typeface="Arial" panose="020B0604020202020204" pitchFamily="34" charset="0"/>
              </a:rPr>
              <a:t> </a:t>
            </a:r>
            <a:r>
              <a:rPr lang="en-US" sz="2600" dirty="0" err="1">
                <a:latin typeface="Arial" panose="020B0604020202020204" pitchFamily="34" charset="0"/>
                <a:cs typeface="Arial" panose="020B0604020202020204" pitchFamily="34" charset="0"/>
              </a:rPr>
              <a:t>opasnošću</a:t>
            </a:r>
            <a:r>
              <a:rPr lang="en-US" sz="2600" dirty="0">
                <a:latin typeface="Arial" panose="020B0604020202020204" pitchFamily="34" charset="0"/>
                <a:cs typeface="Arial" panose="020B0604020202020204" pitchFamily="34" charset="0"/>
              </a:rPr>
              <a:t> od </a:t>
            </a:r>
            <a:r>
              <a:rPr lang="en-US" sz="2600" dirty="0" err="1">
                <a:latin typeface="Arial" panose="020B0604020202020204" pitchFamily="34" charset="0"/>
                <a:cs typeface="Arial" panose="020B0604020202020204" pitchFamily="34" charset="0"/>
              </a:rPr>
              <a:t>požara</a:t>
            </a:r>
            <a:r>
              <a:rPr lang="en-US" sz="2600" dirty="0">
                <a:latin typeface="Arial" panose="020B0604020202020204" pitchFamily="34" charset="0"/>
                <a:cs typeface="Arial" panose="020B0604020202020204" pitchFamily="34" charset="0"/>
              </a:rPr>
              <a:t> (FWI </a:t>
            </a:r>
            <a:r>
              <a:rPr lang="en-US" sz="2600" dirty="0" err="1">
                <a:latin typeface="Arial" panose="020B0604020202020204" pitchFamily="34" charset="0"/>
                <a:cs typeface="Arial" panose="020B0604020202020204" pitchFamily="34" charset="0"/>
              </a:rPr>
              <a:t>vrednost</a:t>
            </a:r>
            <a:r>
              <a:rPr lang="en-US" sz="2600" dirty="0">
                <a:latin typeface="Arial" panose="020B0604020202020204" pitchFamily="34" charset="0"/>
                <a:cs typeface="Arial" panose="020B0604020202020204" pitchFamily="34" charset="0"/>
              </a:rPr>
              <a:t> &gt; 30) </a:t>
            </a:r>
            <a:r>
              <a:rPr lang="en-US" sz="2600" dirty="0" err="1">
                <a:latin typeface="Arial" panose="020B0604020202020204" pitchFamily="34" charset="0"/>
                <a:cs typeface="Arial" panose="020B0604020202020204" pitchFamily="34" charset="0"/>
              </a:rPr>
              <a:t>za</a:t>
            </a:r>
            <a:r>
              <a:rPr lang="en-US" sz="2600" dirty="0">
                <a:latin typeface="Arial" panose="020B0604020202020204" pitchFamily="34" charset="0"/>
                <a:cs typeface="Arial" panose="020B0604020202020204" pitchFamily="34" charset="0"/>
              </a:rPr>
              <a:t> </a:t>
            </a:r>
            <a:r>
              <a:rPr lang="en-US" sz="2600" dirty="0" err="1">
                <a:latin typeface="Arial" panose="020B0604020202020204" pitchFamily="34" charset="0"/>
                <a:cs typeface="Arial" panose="020B0604020202020204" pitchFamily="34" charset="0"/>
              </a:rPr>
              <a:t>kopneno</a:t>
            </a:r>
            <a:r>
              <a:rPr lang="en-US" sz="2600" dirty="0">
                <a:latin typeface="Arial" panose="020B0604020202020204" pitchFamily="34" charset="0"/>
                <a:cs typeface="Arial" panose="020B0604020202020204" pitchFamily="34" charset="0"/>
              </a:rPr>
              <a:t> </a:t>
            </a:r>
            <a:r>
              <a:rPr lang="en-US" sz="2600" dirty="0" err="1">
                <a:latin typeface="Arial" panose="020B0604020202020204" pitchFamily="34" charset="0"/>
                <a:cs typeface="Arial" panose="020B0604020202020204" pitchFamily="34" charset="0"/>
              </a:rPr>
              <a:t>područje</a:t>
            </a:r>
            <a:r>
              <a:rPr lang="en-US" sz="2600" dirty="0">
                <a:latin typeface="Arial" panose="020B0604020202020204" pitchFamily="34" charset="0"/>
                <a:cs typeface="Arial" panose="020B0604020202020204" pitchFamily="34" charset="0"/>
              </a:rPr>
              <a:t> </a:t>
            </a:r>
            <a:r>
              <a:rPr lang="en-US" sz="2600" dirty="0" err="1">
                <a:latin typeface="Arial" panose="020B0604020202020204" pitchFamily="34" charset="0"/>
                <a:cs typeface="Arial" panose="020B0604020202020204" pitchFamily="34" charset="0"/>
              </a:rPr>
              <a:t>Evrope</a:t>
            </a:r>
            <a:r>
              <a:rPr lang="en-US" sz="2600" dirty="0">
                <a:latin typeface="Arial" panose="020B0604020202020204" pitchFamily="34" charset="0"/>
                <a:cs typeface="Arial" panose="020B0604020202020204" pitchFamily="34" charset="0"/>
              </a:rPr>
              <a:t> </a:t>
            </a:r>
            <a:r>
              <a:rPr lang="en-US" sz="2600" dirty="0" err="1">
                <a:latin typeface="Arial" panose="020B0604020202020204" pitchFamily="34" charset="0"/>
                <a:cs typeface="Arial" panose="020B0604020202020204" pitchFamily="34" charset="0"/>
              </a:rPr>
              <a:t>i</a:t>
            </a:r>
            <a:r>
              <a:rPr lang="en-US" sz="2600" dirty="0">
                <a:latin typeface="Arial" panose="020B0604020202020204" pitchFamily="34" charset="0"/>
                <a:cs typeface="Arial" panose="020B0604020202020204" pitchFamily="34" charset="0"/>
              </a:rPr>
              <a:t> </a:t>
            </a:r>
            <a:r>
              <a:rPr lang="en-US" sz="2600" dirty="0" err="1">
                <a:latin typeface="Arial" panose="020B0604020202020204" pitchFamily="34" charset="0"/>
                <a:cs typeface="Arial" panose="020B0604020202020204" pitchFamily="34" charset="0"/>
              </a:rPr>
              <a:t>podregije</a:t>
            </a:r>
            <a:endParaRPr lang="de-DE" sz="2600" dirty="0">
              <a:latin typeface="Arial" panose="020B0604020202020204" pitchFamily="34" charset="0"/>
              <a:cs typeface="Arial" panose="020B0604020202020204" pitchFamily="34" charset="0"/>
            </a:endParaRPr>
          </a:p>
        </p:txBody>
      </p:sp>
      <p:grpSp>
        <p:nvGrpSpPr>
          <p:cNvPr id="5" name="Csoportba foglalás 4"/>
          <p:cNvGrpSpPr/>
          <p:nvPr/>
        </p:nvGrpSpPr>
        <p:grpSpPr>
          <a:xfrm>
            <a:off x="514266" y="898954"/>
            <a:ext cx="5520459" cy="4929239"/>
            <a:chOff x="575542" y="719842"/>
            <a:chExt cx="5520459" cy="4929239"/>
          </a:xfrm>
        </p:grpSpPr>
        <p:sp>
          <p:nvSpPr>
            <p:cNvPr id="7" name="Téglalap 6"/>
            <p:cNvSpPr/>
            <p:nvPr/>
          </p:nvSpPr>
          <p:spPr>
            <a:xfrm>
              <a:off x="575542" y="719842"/>
              <a:ext cx="5520459" cy="224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pic>
          <p:nvPicPr>
            <p:cNvPr id="1026" name="Picture 2" descr="Annual days with high fire danger "/>
            <p:cNvPicPr>
              <a:picLocks noChangeAspect="1" noChangeArrowheads="1"/>
            </p:cNvPicPr>
            <p:nvPr/>
          </p:nvPicPr>
          <p:blipFill rotWithShape="1">
            <a:blip r:embed="rId2">
              <a:extLst>
                <a:ext uri="{28A0092B-C50C-407E-A947-70E740481C1C}">
                  <a14:useLocalDpi xmlns:a14="http://schemas.microsoft.com/office/drawing/2010/main" val="0"/>
                </a:ext>
              </a:extLst>
            </a:blip>
            <a:srcRect b="51010"/>
            <a:stretch/>
          </p:blipFill>
          <p:spPr bwMode="auto">
            <a:xfrm>
              <a:off x="575543" y="916283"/>
              <a:ext cx="5520458" cy="4732798"/>
            </a:xfrm>
            <a:prstGeom prst="rect">
              <a:avLst/>
            </a:prstGeom>
            <a:noFill/>
            <a:extLst>
              <a:ext uri="{909E8E84-426E-40DD-AFC4-6F175D3DCCD1}">
                <a14:hiddenFill xmlns:a14="http://schemas.microsoft.com/office/drawing/2010/main">
                  <a:solidFill>
                    <a:srgbClr val="FFFFFF"/>
                  </a:solidFill>
                </a14:hiddenFill>
              </a:ext>
            </a:extLst>
          </p:spPr>
        </p:pic>
      </p:grpSp>
      <p:pic>
        <p:nvPicPr>
          <p:cNvPr id="1028" name="Picture 4" descr="Annual days with high fire danger "/>
          <p:cNvPicPr>
            <a:picLocks noChangeAspect="1" noChangeArrowheads="1"/>
          </p:cNvPicPr>
          <p:nvPr/>
        </p:nvPicPr>
        <p:blipFill rotWithShape="1">
          <a:blip r:embed="rId2">
            <a:extLst>
              <a:ext uri="{28A0092B-C50C-407E-A947-70E740481C1C}">
                <a14:useLocalDpi xmlns:a14="http://schemas.microsoft.com/office/drawing/2010/main" val="0"/>
              </a:ext>
            </a:extLst>
          </a:blip>
          <a:srcRect t="49116"/>
          <a:stretch/>
        </p:blipFill>
        <p:spPr bwMode="auto">
          <a:xfrm>
            <a:off x="6190271" y="898954"/>
            <a:ext cx="5535586" cy="4929239"/>
          </a:xfrm>
          <a:prstGeom prst="rect">
            <a:avLst/>
          </a:prstGeom>
          <a:noFill/>
          <a:extLst>
            <a:ext uri="{909E8E84-426E-40DD-AFC4-6F175D3DCCD1}">
              <a14:hiddenFill xmlns:a14="http://schemas.microsoft.com/office/drawing/2010/main">
                <a:solidFill>
                  <a:srgbClr val="FFFFFF"/>
                </a:solidFill>
              </a14:hiddenFill>
            </a:ext>
          </a:extLst>
        </p:spPr>
      </p:pic>
      <p:sp>
        <p:nvSpPr>
          <p:cNvPr id="8" name="Téglalap 7"/>
          <p:cNvSpPr/>
          <p:nvPr/>
        </p:nvSpPr>
        <p:spPr>
          <a:xfrm>
            <a:off x="-77335" y="6182281"/>
            <a:ext cx="4866618" cy="307777"/>
          </a:xfrm>
          <a:prstGeom prst="rect">
            <a:avLst/>
          </a:prstGeom>
        </p:spPr>
        <p:txBody>
          <a:bodyPr wrap="square" rtlCol="0">
            <a:spAutoFit/>
          </a:bodyPr>
          <a:lstStyle/>
          <a:p>
            <a:r>
              <a:rPr lang="en-US" sz="700" dirty="0">
                <a:solidFill>
                  <a:schemeClr val="bg1">
                    <a:lumMod val="50000"/>
                  </a:schemeClr>
                </a:solidFill>
              </a:rPr>
              <a:t>Source: </a:t>
            </a:r>
            <a:r>
              <a:rPr lang="en-US" sz="700" dirty="0">
                <a:solidFill>
                  <a:schemeClr val="bg1">
                    <a:lumMod val="50000"/>
                  </a:schemeClr>
                </a:solidFill>
                <a:hlinkClick r:id="rId3"/>
              </a:rPr>
              <a:t>https://</a:t>
            </a:r>
            <a:r>
              <a:rPr lang="en-US" sz="700" dirty="0" smtClean="0">
                <a:solidFill>
                  <a:schemeClr val="bg1">
                    <a:lumMod val="50000"/>
                  </a:schemeClr>
                </a:solidFill>
                <a:hlinkClick r:id="rId3"/>
              </a:rPr>
              <a:t>www.eea.europa.eu/publications/europes-changing-climate-hazards-1/what-will-the-future-bring</a:t>
            </a:r>
            <a:endParaRPr lang="en-US" sz="700" dirty="0" smtClean="0">
              <a:solidFill>
                <a:schemeClr val="bg1">
                  <a:lumMod val="50000"/>
                </a:schemeClr>
              </a:solidFill>
            </a:endParaRPr>
          </a:p>
          <a:p>
            <a:endParaRPr lang="en-US" sz="700" dirty="0">
              <a:solidFill>
                <a:schemeClr val="bg1">
                  <a:lumMod val="50000"/>
                </a:schemeClr>
              </a:solidFill>
            </a:endParaRPr>
          </a:p>
        </p:txBody>
      </p:sp>
    </p:spTree>
    <p:extLst>
      <p:ext uri="{BB962C8B-B14F-4D97-AF65-F5344CB8AC3E}">
        <p14:creationId xmlns:p14="http://schemas.microsoft.com/office/powerpoint/2010/main" val="32777994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544575"/>
          </a:xfrm>
        </p:spPr>
        <p:txBody>
          <a:bodyPr rtlCol="0">
            <a:noAutofit/>
          </a:bodyPr>
          <a:lstStyle/>
          <a:p>
            <a:r>
              <a:rPr lang="pl-PL" sz="2800" dirty="0">
                <a:latin typeface="Arial" panose="020B0604020202020204" pitchFamily="34" charset="0"/>
                <a:cs typeface="Arial" panose="020B0604020202020204" pitchFamily="34" charset="0"/>
              </a:rPr>
              <a:t>Godišnja srednja brzina vetra za kopneno područje Evrope i pod-regione</a:t>
            </a:r>
            <a:endParaRPr lang="de-DE" sz="2800" dirty="0">
              <a:latin typeface="Arial" panose="020B0604020202020204" pitchFamily="34" charset="0"/>
              <a:cs typeface="Arial" panose="020B0604020202020204" pitchFamily="34" charset="0"/>
            </a:endParaRPr>
          </a:p>
        </p:txBody>
      </p:sp>
      <p:grpSp>
        <p:nvGrpSpPr>
          <p:cNvPr id="4" name="Csoportba foglalás 3"/>
          <p:cNvGrpSpPr/>
          <p:nvPr/>
        </p:nvGrpSpPr>
        <p:grpSpPr>
          <a:xfrm>
            <a:off x="347892" y="944563"/>
            <a:ext cx="5691546" cy="5112399"/>
            <a:chOff x="404454" y="944563"/>
            <a:chExt cx="5691546" cy="5112399"/>
          </a:xfrm>
        </p:grpSpPr>
        <p:sp>
          <p:nvSpPr>
            <p:cNvPr id="6" name="Téglalap 5"/>
            <p:cNvSpPr/>
            <p:nvPr/>
          </p:nvSpPr>
          <p:spPr>
            <a:xfrm>
              <a:off x="404454" y="944563"/>
              <a:ext cx="5691543" cy="2819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pic>
          <p:nvPicPr>
            <p:cNvPr id="2050" name="Picture 2" descr="Annual mean wind speed for the European land area and sub-regions"/>
            <p:cNvPicPr>
              <a:picLocks noChangeAspect="1" noChangeArrowheads="1"/>
            </p:cNvPicPr>
            <p:nvPr/>
          </p:nvPicPr>
          <p:blipFill rotWithShape="1">
            <a:blip r:embed="rId2">
              <a:extLst>
                <a:ext uri="{28A0092B-C50C-407E-A947-70E740481C1C}">
                  <a14:useLocalDpi xmlns:a14="http://schemas.microsoft.com/office/drawing/2010/main" val="0"/>
                </a:ext>
              </a:extLst>
            </a:blip>
            <a:srcRect b="50646"/>
            <a:stretch/>
          </p:blipFill>
          <p:spPr bwMode="auto">
            <a:xfrm>
              <a:off x="404455" y="1141231"/>
              <a:ext cx="5691545" cy="4915731"/>
            </a:xfrm>
            <a:prstGeom prst="rect">
              <a:avLst/>
            </a:prstGeom>
            <a:noFill/>
            <a:extLst>
              <a:ext uri="{909E8E84-426E-40DD-AFC4-6F175D3DCCD1}">
                <a14:hiddenFill xmlns:a14="http://schemas.microsoft.com/office/drawing/2010/main">
                  <a:solidFill>
                    <a:srgbClr val="FFFFFF"/>
                  </a:solidFill>
                </a14:hiddenFill>
              </a:ext>
            </a:extLst>
          </p:spPr>
        </p:pic>
      </p:grpSp>
      <p:pic>
        <p:nvPicPr>
          <p:cNvPr id="2052" name="Picture 4" descr="Annual mean wind speed for the European land area and sub-regions"/>
          <p:cNvPicPr>
            <a:picLocks noChangeAspect="1" noChangeArrowheads="1"/>
          </p:cNvPicPr>
          <p:nvPr/>
        </p:nvPicPr>
        <p:blipFill rotWithShape="1">
          <a:blip r:embed="rId2">
            <a:extLst>
              <a:ext uri="{28A0092B-C50C-407E-A947-70E740481C1C}">
                <a14:useLocalDpi xmlns:a14="http://schemas.microsoft.com/office/drawing/2010/main" val="0"/>
              </a:ext>
            </a:extLst>
          </a:blip>
          <a:srcRect t="49273"/>
          <a:stretch/>
        </p:blipFill>
        <p:spPr bwMode="auto">
          <a:xfrm>
            <a:off x="6143134" y="944563"/>
            <a:ext cx="5758972" cy="5112399"/>
          </a:xfrm>
          <a:prstGeom prst="rect">
            <a:avLst/>
          </a:prstGeom>
          <a:noFill/>
          <a:extLst>
            <a:ext uri="{909E8E84-426E-40DD-AFC4-6F175D3DCCD1}">
              <a14:hiddenFill xmlns:a14="http://schemas.microsoft.com/office/drawing/2010/main">
                <a:solidFill>
                  <a:srgbClr val="FFFFFF"/>
                </a:solidFill>
              </a14:hiddenFill>
            </a:ext>
          </a:extLst>
        </p:spPr>
      </p:pic>
      <p:sp>
        <p:nvSpPr>
          <p:cNvPr id="7" name="Téglalap 6"/>
          <p:cNvSpPr/>
          <p:nvPr/>
        </p:nvSpPr>
        <p:spPr>
          <a:xfrm>
            <a:off x="-77335" y="6182281"/>
            <a:ext cx="4866618" cy="307777"/>
          </a:xfrm>
          <a:prstGeom prst="rect">
            <a:avLst/>
          </a:prstGeom>
        </p:spPr>
        <p:txBody>
          <a:bodyPr wrap="square" rtlCol="0">
            <a:spAutoFit/>
          </a:bodyPr>
          <a:lstStyle/>
          <a:p>
            <a:r>
              <a:rPr lang="en-US" sz="700" dirty="0">
                <a:solidFill>
                  <a:schemeClr val="bg1">
                    <a:lumMod val="50000"/>
                  </a:schemeClr>
                </a:solidFill>
              </a:rPr>
              <a:t>Source: </a:t>
            </a:r>
            <a:r>
              <a:rPr lang="en-US" sz="700" dirty="0">
                <a:solidFill>
                  <a:schemeClr val="bg1">
                    <a:lumMod val="50000"/>
                  </a:schemeClr>
                </a:solidFill>
                <a:hlinkClick r:id="rId3"/>
              </a:rPr>
              <a:t>https://</a:t>
            </a:r>
            <a:r>
              <a:rPr lang="en-US" sz="700" dirty="0" smtClean="0">
                <a:solidFill>
                  <a:schemeClr val="bg1">
                    <a:lumMod val="50000"/>
                  </a:schemeClr>
                </a:solidFill>
                <a:hlinkClick r:id="rId3"/>
              </a:rPr>
              <a:t>www.eea.europa.eu/publications/europes-changing-climate-hazards-1/what-will-the-future-bring</a:t>
            </a:r>
            <a:endParaRPr lang="en-US" sz="700" dirty="0" smtClean="0">
              <a:solidFill>
                <a:schemeClr val="bg1">
                  <a:lumMod val="50000"/>
                </a:schemeClr>
              </a:solidFill>
            </a:endParaRPr>
          </a:p>
          <a:p>
            <a:endParaRPr lang="en-US" sz="700" dirty="0">
              <a:solidFill>
                <a:schemeClr val="bg1">
                  <a:lumMod val="50000"/>
                </a:schemeClr>
              </a:solidFill>
            </a:endParaRPr>
          </a:p>
        </p:txBody>
      </p:sp>
    </p:spTree>
    <p:extLst>
      <p:ext uri="{BB962C8B-B14F-4D97-AF65-F5344CB8AC3E}">
        <p14:creationId xmlns:p14="http://schemas.microsoft.com/office/powerpoint/2010/main" val="214382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sz="3200" dirty="0" err="1">
                <a:latin typeface="Arial" panose="020B0604020202020204" pitchFamily="34" charset="0"/>
                <a:cs typeface="Arial" panose="020B0604020202020204" pitchFamily="34" charset="0"/>
              </a:rPr>
              <a:t>Sneg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i</a:t>
            </a:r>
            <a:r>
              <a:rPr lang="en-US" sz="3200" dirty="0">
                <a:latin typeface="Arial" panose="020B0604020202020204" pitchFamily="34" charset="0"/>
                <a:cs typeface="Arial" panose="020B0604020202020204" pitchFamily="34" charset="0"/>
              </a:rPr>
              <a:t> led</a:t>
            </a:r>
            <a:endParaRPr lang="de-DE" sz="3200"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690113" y="1431985"/>
            <a:ext cx="11110823" cy="4873687"/>
          </a:xfrm>
        </p:spPr>
        <p:txBody>
          <a:bodyPr rtlCol="0">
            <a:normAutofit/>
          </a:bodyPr>
          <a:lstStyle/>
          <a:p>
            <a:pPr algn="just">
              <a:lnSpc>
                <a:spcPct val="130000"/>
              </a:lnSpc>
            </a:pPr>
            <a:r>
              <a:rPr lang="en-US" dirty="0" err="1">
                <a:cs typeface="Arial" panose="020B0604020202020204" pitchFamily="34" charset="0"/>
              </a:rPr>
              <a:t>Godišnje</a:t>
            </a:r>
            <a:r>
              <a:rPr lang="en-US" dirty="0">
                <a:cs typeface="Arial" panose="020B0604020202020204" pitchFamily="34" charset="0"/>
              </a:rPr>
              <a:t> </a:t>
            </a:r>
            <a:r>
              <a:rPr lang="en-US" dirty="0" err="1">
                <a:cs typeface="Arial" panose="020B0604020202020204" pitchFamily="34" charset="0"/>
              </a:rPr>
              <a:t>snežne</a:t>
            </a:r>
            <a:r>
              <a:rPr lang="en-US" dirty="0">
                <a:cs typeface="Arial" panose="020B0604020202020204" pitchFamily="34" charset="0"/>
              </a:rPr>
              <a:t> </a:t>
            </a:r>
            <a:r>
              <a:rPr lang="en-US" dirty="0" err="1">
                <a:cs typeface="Arial" panose="020B0604020202020204" pitchFamily="34" charset="0"/>
              </a:rPr>
              <a:t>padavine</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obim</a:t>
            </a:r>
            <a:r>
              <a:rPr lang="en-US" dirty="0">
                <a:cs typeface="Arial" panose="020B0604020202020204" pitchFamily="34" charset="0"/>
              </a:rPr>
              <a:t> </a:t>
            </a:r>
            <a:r>
              <a:rPr lang="en-US" dirty="0" err="1">
                <a:cs typeface="Arial" panose="020B0604020202020204" pitchFamily="34" charset="0"/>
              </a:rPr>
              <a:t>snežnog</a:t>
            </a:r>
            <a:r>
              <a:rPr lang="en-US" dirty="0">
                <a:cs typeface="Arial" panose="020B0604020202020204" pitchFamily="34" charset="0"/>
              </a:rPr>
              <a:t> </a:t>
            </a:r>
            <a:r>
              <a:rPr lang="en-US" dirty="0" err="1">
                <a:cs typeface="Arial" panose="020B0604020202020204" pitchFamily="34" charset="0"/>
              </a:rPr>
              <a:t>pokrivača</a:t>
            </a:r>
            <a:r>
              <a:rPr lang="en-US" dirty="0">
                <a:cs typeface="Arial" panose="020B0604020202020204" pitchFamily="34" charset="0"/>
              </a:rPr>
              <a:t> </a:t>
            </a:r>
            <a:r>
              <a:rPr lang="en-US" dirty="0" err="1">
                <a:cs typeface="Arial" panose="020B0604020202020204" pitchFamily="34" charset="0"/>
              </a:rPr>
              <a:t>generalno</a:t>
            </a:r>
            <a:r>
              <a:rPr lang="en-US" dirty="0">
                <a:cs typeface="Arial" panose="020B0604020202020204" pitchFamily="34" charset="0"/>
              </a:rPr>
              <a:t> </a:t>
            </a:r>
            <a:r>
              <a:rPr lang="en-US" dirty="0" err="1">
                <a:cs typeface="Arial" panose="020B0604020202020204" pitchFamily="34" charset="0"/>
              </a:rPr>
              <a:t>su</a:t>
            </a:r>
            <a:r>
              <a:rPr lang="en-US" dirty="0">
                <a:cs typeface="Arial" panose="020B0604020202020204" pitchFamily="34" charset="0"/>
              </a:rPr>
              <a:t> se </a:t>
            </a:r>
            <a:r>
              <a:rPr lang="en-US" dirty="0" err="1">
                <a:cs typeface="Arial" panose="020B0604020202020204" pitchFamily="34" charset="0"/>
              </a:rPr>
              <a:t>smanjili</a:t>
            </a:r>
            <a:r>
              <a:rPr lang="en-US" dirty="0">
                <a:cs typeface="Arial" panose="020B0604020202020204" pitchFamily="34" charset="0"/>
              </a:rPr>
              <a:t> </a:t>
            </a:r>
            <a:r>
              <a:rPr lang="en-US" dirty="0" err="1">
                <a:cs typeface="Arial" panose="020B0604020202020204" pitchFamily="34" charset="0"/>
              </a:rPr>
              <a:t>širom</a:t>
            </a:r>
            <a:r>
              <a:rPr lang="en-US" dirty="0">
                <a:cs typeface="Arial" panose="020B0604020202020204" pitchFamily="34" charset="0"/>
              </a:rPr>
              <a:t> </a:t>
            </a:r>
            <a:r>
              <a:rPr lang="en-US" dirty="0" err="1">
                <a:cs typeface="Arial" panose="020B0604020202020204" pitchFamily="34" charset="0"/>
              </a:rPr>
              <a:t>Evrope</a:t>
            </a:r>
            <a:r>
              <a:rPr lang="en-US" dirty="0">
                <a:cs typeface="Arial" panose="020B0604020202020204" pitchFamily="34" charset="0"/>
              </a:rPr>
              <a:t>, </a:t>
            </a:r>
            <a:r>
              <a:rPr lang="en-US" dirty="0" err="1">
                <a:cs typeface="Arial" panose="020B0604020202020204" pitchFamily="34" charset="0"/>
              </a:rPr>
              <a:t>posebno</a:t>
            </a:r>
            <a:r>
              <a:rPr lang="en-US" dirty="0">
                <a:cs typeface="Arial" panose="020B0604020202020204" pitchFamily="34" charset="0"/>
              </a:rPr>
              <a:t> </a:t>
            </a:r>
            <a:r>
              <a:rPr lang="en-US" dirty="0" err="1">
                <a:cs typeface="Arial" panose="020B0604020202020204" pitchFamily="34" charset="0"/>
              </a:rPr>
              <a:t>na</a:t>
            </a:r>
            <a:r>
              <a:rPr lang="en-US" dirty="0">
                <a:cs typeface="Arial" panose="020B0604020202020204" pitchFamily="34" charset="0"/>
              </a:rPr>
              <a:t> </a:t>
            </a:r>
            <a:r>
              <a:rPr lang="en-US" dirty="0" err="1">
                <a:cs typeface="Arial" panose="020B0604020202020204" pitchFamily="34" charset="0"/>
              </a:rPr>
              <a:t>nižim</a:t>
            </a:r>
            <a:r>
              <a:rPr lang="en-US" dirty="0">
                <a:cs typeface="Arial" panose="020B0604020202020204" pitchFamily="34" charset="0"/>
              </a:rPr>
              <a:t> </a:t>
            </a:r>
            <a:r>
              <a:rPr lang="en-US" dirty="0" err="1">
                <a:cs typeface="Arial" panose="020B0604020202020204" pitchFamily="34" charset="0"/>
              </a:rPr>
              <a:t>nadmorskim</a:t>
            </a:r>
            <a:r>
              <a:rPr lang="en-US" dirty="0">
                <a:cs typeface="Arial" panose="020B0604020202020204" pitchFamily="34" charset="0"/>
              </a:rPr>
              <a:t> </a:t>
            </a:r>
            <a:r>
              <a:rPr lang="en-US" dirty="0" err="1">
                <a:cs typeface="Arial" panose="020B0604020202020204" pitchFamily="34" charset="0"/>
              </a:rPr>
              <a:t>visinama</a:t>
            </a:r>
            <a:r>
              <a:rPr lang="en-US" dirty="0">
                <a:cs typeface="Arial" panose="020B0604020202020204" pitchFamily="34" charset="0"/>
              </a:rPr>
              <a:t>. </a:t>
            </a:r>
          </a:p>
          <a:p>
            <a:pPr algn="just">
              <a:lnSpc>
                <a:spcPct val="130000"/>
              </a:lnSpc>
            </a:pPr>
            <a:r>
              <a:rPr lang="en-US" dirty="0" err="1">
                <a:cs typeface="Arial" panose="020B0604020202020204" pitchFamily="34" charset="0"/>
              </a:rPr>
              <a:t>Predviđa</a:t>
            </a:r>
            <a:r>
              <a:rPr lang="en-US" dirty="0">
                <a:cs typeface="Arial" panose="020B0604020202020204" pitchFamily="34" charset="0"/>
              </a:rPr>
              <a:t> se da </a:t>
            </a:r>
            <a:r>
              <a:rPr lang="en-US" dirty="0" err="1">
                <a:cs typeface="Arial" panose="020B0604020202020204" pitchFamily="34" charset="0"/>
              </a:rPr>
              <a:t>će</a:t>
            </a:r>
            <a:r>
              <a:rPr lang="en-US" dirty="0">
                <a:cs typeface="Arial" panose="020B0604020202020204" pitchFamily="34" charset="0"/>
              </a:rPr>
              <a:t> se </a:t>
            </a:r>
            <a:r>
              <a:rPr lang="en-US" dirty="0" err="1">
                <a:cs typeface="Arial" panose="020B0604020202020204" pitchFamily="34" charset="0"/>
              </a:rPr>
              <a:t>snežne</a:t>
            </a:r>
            <a:r>
              <a:rPr lang="en-US" dirty="0">
                <a:cs typeface="Arial" panose="020B0604020202020204" pitchFamily="34" charset="0"/>
              </a:rPr>
              <a:t> </a:t>
            </a:r>
            <a:r>
              <a:rPr lang="en-US" dirty="0" err="1">
                <a:cs typeface="Arial" panose="020B0604020202020204" pitchFamily="34" charset="0"/>
              </a:rPr>
              <a:t>padavine</a:t>
            </a:r>
            <a:r>
              <a:rPr lang="en-US" dirty="0">
                <a:cs typeface="Arial" panose="020B0604020202020204" pitchFamily="34" charset="0"/>
              </a:rPr>
              <a:t> </a:t>
            </a:r>
            <a:r>
              <a:rPr lang="en-US" dirty="0" err="1">
                <a:cs typeface="Arial" panose="020B0604020202020204" pitchFamily="34" charset="0"/>
              </a:rPr>
              <a:t>značajno</a:t>
            </a:r>
            <a:r>
              <a:rPr lang="en-US" dirty="0">
                <a:cs typeface="Arial" panose="020B0604020202020204" pitchFamily="34" charset="0"/>
              </a:rPr>
              <a:t> </a:t>
            </a:r>
            <a:r>
              <a:rPr lang="en-US" dirty="0" err="1">
                <a:cs typeface="Arial" panose="020B0604020202020204" pitchFamily="34" charset="0"/>
              </a:rPr>
              <a:t>smanjiti</a:t>
            </a:r>
            <a:r>
              <a:rPr lang="en-US" dirty="0">
                <a:cs typeface="Arial" panose="020B0604020202020204" pitchFamily="34" charset="0"/>
              </a:rPr>
              <a:t> u </a:t>
            </a:r>
            <a:r>
              <a:rPr lang="en-US" dirty="0" err="1">
                <a:cs typeface="Arial" panose="020B0604020202020204" pitchFamily="34" charset="0"/>
              </a:rPr>
              <a:t>budućnosti</a:t>
            </a:r>
            <a:r>
              <a:rPr lang="en-US" dirty="0">
                <a:cs typeface="Arial" panose="020B0604020202020204" pitchFamily="34" charset="0"/>
              </a:rPr>
              <a:t> u </a:t>
            </a:r>
            <a:r>
              <a:rPr lang="en-US" dirty="0" err="1">
                <a:cs typeface="Arial" panose="020B0604020202020204" pitchFamily="34" charset="0"/>
              </a:rPr>
              <a:t>centralnoj</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južnoj</a:t>
            </a:r>
            <a:r>
              <a:rPr lang="en-US" dirty="0">
                <a:cs typeface="Arial" panose="020B0604020202020204" pitchFamily="34" charset="0"/>
              </a:rPr>
              <a:t> </a:t>
            </a:r>
            <a:r>
              <a:rPr lang="en-US" dirty="0" err="1">
                <a:cs typeface="Arial" panose="020B0604020202020204" pitchFamily="34" charset="0"/>
              </a:rPr>
              <a:t>Evropi</a:t>
            </a:r>
            <a:r>
              <a:rPr lang="en-US" dirty="0">
                <a:cs typeface="Arial" panose="020B0604020202020204" pitchFamily="34" charset="0"/>
              </a:rPr>
              <a:t>, </a:t>
            </a:r>
            <a:r>
              <a:rPr lang="en-US" dirty="0" err="1">
                <a:cs typeface="Arial" panose="020B0604020202020204" pitchFamily="34" charset="0"/>
              </a:rPr>
              <a:t>gde</a:t>
            </a:r>
            <a:r>
              <a:rPr lang="en-US" dirty="0">
                <a:cs typeface="Arial" panose="020B0604020202020204" pitchFamily="34" charset="0"/>
              </a:rPr>
              <a:t> bi </a:t>
            </a:r>
            <a:r>
              <a:rPr lang="en-US" dirty="0" err="1">
                <a:cs typeface="Arial" panose="020B0604020202020204" pitchFamily="34" charset="0"/>
              </a:rPr>
              <a:t>mogle</a:t>
            </a:r>
            <a:r>
              <a:rPr lang="en-US" dirty="0">
                <a:cs typeface="Arial" panose="020B0604020202020204" pitchFamily="34" charset="0"/>
              </a:rPr>
              <a:t> </a:t>
            </a:r>
            <a:r>
              <a:rPr lang="en-US" dirty="0" err="1">
                <a:cs typeface="Arial" panose="020B0604020202020204" pitchFamily="34" charset="0"/>
              </a:rPr>
              <a:t>skoro</a:t>
            </a:r>
            <a:r>
              <a:rPr lang="en-US" dirty="0">
                <a:cs typeface="Arial" panose="020B0604020202020204" pitchFamily="34" charset="0"/>
              </a:rPr>
              <a:t> da </a:t>
            </a:r>
            <a:r>
              <a:rPr lang="en-US" dirty="0" err="1">
                <a:cs typeface="Arial" panose="020B0604020202020204" pitchFamily="34" charset="0"/>
              </a:rPr>
              <a:t>nestanu</a:t>
            </a:r>
            <a:r>
              <a:rPr lang="en-US" dirty="0">
                <a:cs typeface="Arial" panose="020B0604020202020204" pitchFamily="34" charset="0"/>
              </a:rPr>
              <a:t> u </a:t>
            </a:r>
            <a:r>
              <a:rPr lang="en-US" dirty="0" err="1">
                <a:cs typeface="Arial" panose="020B0604020202020204" pitchFamily="34" charset="0"/>
              </a:rPr>
              <a:t>mnogim</a:t>
            </a:r>
            <a:r>
              <a:rPr lang="en-US" dirty="0">
                <a:cs typeface="Arial" panose="020B0604020202020204" pitchFamily="34" charset="0"/>
              </a:rPr>
              <a:t> </a:t>
            </a:r>
            <a:r>
              <a:rPr lang="en-US" dirty="0" err="1">
                <a:cs typeface="Arial" panose="020B0604020202020204" pitchFamily="34" charset="0"/>
              </a:rPr>
              <a:t>regionima</a:t>
            </a:r>
            <a:r>
              <a:rPr lang="en-US" dirty="0">
                <a:cs typeface="Arial" panose="020B0604020202020204" pitchFamily="34" charset="0"/>
              </a:rPr>
              <a:t> </a:t>
            </a:r>
            <a:r>
              <a:rPr lang="en-US" dirty="0" err="1">
                <a:cs typeface="Arial" panose="020B0604020202020204" pitchFamily="34" charset="0"/>
              </a:rPr>
              <a:t>na</a:t>
            </a:r>
            <a:r>
              <a:rPr lang="en-US" dirty="0">
                <a:cs typeface="Arial" panose="020B0604020202020204" pitchFamily="34" charset="0"/>
              </a:rPr>
              <a:t> </a:t>
            </a:r>
            <a:r>
              <a:rPr lang="en-US" dirty="0" err="1">
                <a:cs typeface="Arial" panose="020B0604020202020204" pitchFamily="34" charset="0"/>
              </a:rPr>
              <a:t>niskim</a:t>
            </a:r>
            <a:r>
              <a:rPr lang="en-US" dirty="0">
                <a:cs typeface="Arial" panose="020B0604020202020204" pitchFamily="34" charset="0"/>
              </a:rPr>
              <a:t> </a:t>
            </a:r>
            <a:r>
              <a:rPr lang="en-US" dirty="0" err="1">
                <a:cs typeface="Arial" panose="020B0604020202020204" pitchFamily="34" charset="0"/>
              </a:rPr>
              <a:t>nadmorskim</a:t>
            </a:r>
            <a:r>
              <a:rPr lang="en-US" dirty="0">
                <a:cs typeface="Arial" panose="020B0604020202020204" pitchFamily="34" charset="0"/>
              </a:rPr>
              <a:t> </a:t>
            </a:r>
            <a:r>
              <a:rPr lang="en-US" dirty="0" err="1">
                <a:cs typeface="Arial" panose="020B0604020202020204" pitchFamily="34" charset="0"/>
              </a:rPr>
              <a:t>visinama</a:t>
            </a:r>
            <a:r>
              <a:rPr lang="en-US" dirty="0">
                <a:cs typeface="Arial" panose="020B0604020202020204" pitchFamily="34" charset="0"/>
              </a:rPr>
              <a:t>. </a:t>
            </a:r>
          </a:p>
          <a:p>
            <a:pPr algn="just">
              <a:lnSpc>
                <a:spcPct val="130000"/>
              </a:lnSpc>
            </a:pPr>
            <a:r>
              <a:rPr lang="en-US" dirty="0" err="1">
                <a:cs typeface="Arial" panose="020B0604020202020204" pitchFamily="34" charset="0"/>
              </a:rPr>
              <a:t>Snežne</a:t>
            </a:r>
            <a:r>
              <a:rPr lang="en-US" dirty="0">
                <a:cs typeface="Arial" panose="020B0604020202020204" pitchFamily="34" charset="0"/>
              </a:rPr>
              <a:t> </a:t>
            </a:r>
            <a:r>
              <a:rPr lang="en-US" dirty="0" err="1">
                <a:cs typeface="Arial" panose="020B0604020202020204" pitchFamily="34" charset="0"/>
              </a:rPr>
              <a:t>sezone</a:t>
            </a:r>
            <a:r>
              <a:rPr lang="en-US" dirty="0">
                <a:cs typeface="Arial" panose="020B0604020202020204" pitchFamily="34" charset="0"/>
              </a:rPr>
              <a:t> </a:t>
            </a:r>
            <a:r>
              <a:rPr lang="en-US" dirty="0" err="1">
                <a:cs typeface="Arial" panose="020B0604020202020204" pitchFamily="34" charset="0"/>
              </a:rPr>
              <a:t>su</a:t>
            </a:r>
            <a:r>
              <a:rPr lang="en-US" dirty="0">
                <a:cs typeface="Arial" panose="020B0604020202020204" pitchFamily="34" charset="0"/>
              </a:rPr>
              <a:t> </a:t>
            </a:r>
            <a:r>
              <a:rPr lang="en-US" dirty="0" err="1">
                <a:cs typeface="Arial" panose="020B0604020202020204" pitchFamily="34" charset="0"/>
              </a:rPr>
              <a:t>uglavnom</a:t>
            </a:r>
            <a:r>
              <a:rPr lang="en-US" dirty="0">
                <a:cs typeface="Arial" panose="020B0604020202020204" pitchFamily="34" charset="0"/>
              </a:rPr>
              <a:t> </a:t>
            </a:r>
            <a:r>
              <a:rPr lang="en-US" dirty="0" err="1">
                <a:cs typeface="Arial" panose="020B0604020202020204" pitchFamily="34" charset="0"/>
              </a:rPr>
              <a:t>postale</a:t>
            </a:r>
            <a:r>
              <a:rPr lang="en-US" dirty="0">
                <a:cs typeface="Arial" panose="020B0604020202020204" pitchFamily="34" charset="0"/>
              </a:rPr>
              <a:t> </a:t>
            </a:r>
            <a:r>
              <a:rPr lang="en-US" dirty="0" err="1">
                <a:cs typeface="Arial" panose="020B0604020202020204" pitchFamily="34" charset="0"/>
              </a:rPr>
              <a:t>kraće</a:t>
            </a:r>
            <a:r>
              <a:rPr lang="en-US" dirty="0">
                <a:cs typeface="Arial" panose="020B0604020202020204" pitchFamily="34" charset="0"/>
              </a:rPr>
              <a:t> u </a:t>
            </a:r>
            <a:r>
              <a:rPr lang="en-US" dirty="0" err="1">
                <a:cs typeface="Arial" panose="020B0604020202020204" pitchFamily="34" charset="0"/>
              </a:rPr>
              <a:t>severnoj</a:t>
            </a:r>
            <a:r>
              <a:rPr lang="en-US" dirty="0">
                <a:cs typeface="Arial" panose="020B0604020202020204" pitchFamily="34" charset="0"/>
              </a:rPr>
              <a:t>, </a:t>
            </a:r>
            <a:r>
              <a:rPr lang="en-US" dirty="0" err="1">
                <a:cs typeface="Arial" panose="020B0604020202020204" pitchFamily="34" charset="0"/>
              </a:rPr>
              <a:t>zapadnoj</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istočnoj</a:t>
            </a:r>
            <a:r>
              <a:rPr lang="en-US" dirty="0">
                <a:cs typeface="Arial" panose="020B0604020202020204" pitchFamily="34" charset="0"/>
              </a:rPr>
              <a:t> </a:t>
            </a:r>
            <a:r>
              <a:rPr lang="en-US" dirty="0" err="1">
                <a:cs typeface="Arial" panose="020B0604020202020204" pitchFamily="34" charset="0"/>
              </a:rPr>
              <a:t>Evropi</a:t>
            </a:r>
            <a:r>
              <a:rPr lang="en-US" dirty="0">
                <a:cs typeface="Arial" panose="020B0604020202020204" pitchFamily="34" charset="0"/>
              </a:rPr>
              <a:t> </a:t>
            </a:r>
            <a:r>
              <a:rPr lang="en-US" dirty="0" err="1">
                <a:cs typeface="Arial" panose="020B0604020202020204" pitchFamily="34" charset="0"/>
              </a:rPr>
              <a:t>kao</a:t>
            </a:r>
            <a:r>
              <a:rPr lang="en-US" dirty="0">
                <a:cs typeface="Arial" panose="020B0604020202020204" pitchFamily="34" charset="0"/>
              </a:rPr>
              <a:t> </a:t>
            </a:r>
            <a:r>
              <a:rPr lang="en-US" dirty="0" err="1">
                <a:cs typeface="Arial" panose="020B0604020202020204" pitchFamily="34" charset="0"/>
              </a:rPr>
              <a:t>rezultat</a:t>
            </a:r>
            <a:r>
              <a:rPr lang="en-US" dirty="0">
                <a:cs typeface="Arial" panose="020B0604020202020204" pitchFamily="34" charset="0"/>
              </a:rPr>
              <a:t> </a:t>
            </a:r>
            <a:r>
              <a:rPr lang="en-US" dirty="0" err="1">
                <a:cs typeface="Arial" panose="020B0604020202020204" pitchFamily="34" charset="0"/>
              </a:rPr>
              <a:t>ranijeg</a:t>
            </a:r>
            <a:r>
              <a:rPr lang="en-US" dirty="0">
                <a:cs typeface="Arial" panose="020B0604020202020204" pitchFamily="34" charset="0"/>
              </a:rPr>
              <a:t> </a:t>
            </a:r>
            <a:r>
              <a:rPr lang="en-US" dirty="0" err="1">
                <a:cs typeface="Arial" panose="020B0604020202020204" pitchFamily="34" charset="0"/>
              </a:rPr>
              <a:t>topljenja</a:t>
            </a:r>
            <a:r>
              <a:rPr lang="en-US" dirty="0">
                <a:cs typeface="Arial" panose="020B0604020202020204" pitchFamily="34" charset="0"/>
              </a:rPr>
              <a:t> </a:t>
            </a:r>
            <a:r>
              <a:rPr lang="en-US" dirty="0" err="1">
                <a:cs typeface="Arial" panose="020B0604020202020204" pitchFamily="34" charset="0"/>
              </a:rPr>
              <a:t>snega</a:t>
            </a:r>
            <a:r>
              <a:rPr lang="en-US" dirty="0">
                <a:cs typeface="Arial" panose="020B0604020202020204" pitchFamily="34" charset="0"/>
              </a:rPr>
              <a:t> u </a:t>
            </a:r>
            <a:r>
              <a:rPr lang="en-US" dirty="0" err="1">
                <a:cs typeface="Arial" panose="020B0604020202020204" pitchFamily="34" charset="0"/>
              </a:rPr>
              <a:t>proleće</a:t>
            </a:r>
            <a:r>
              <a:rPr lang="en-US" dirty="0">
                <a:cs typeface="Arial" panose="020B0604020202020204" pitchFamily="34" charset="0"/>
              </a:rPr>
              <a:t>. </a:t>
            </a:r>
          </a:p>
          <a:p>
            <a:pPr algn="just">
              <a:lnSpc>
                <a:spcPct val="130000"/>
              </a:lnSpc>
            </a:pPr>
            <a:r>
              <a:rPr lang="en-US" dirty="0" err="1">
                <a:cs typeface="Arial" panose="020B0604020202020204" pitchFamily="34" charset="0"/>
              </a:rPr>
              <a:t>Predviđa</a:t>
            </a:r>
            <a:r>
              <a:rPr lang="en-US" dirty="0">
                <a:cs typeface="Arial" panose="020B0604020202020204" pitchFamily="34" charset="0"/>
              </a:rPr>
              <a:t> se da </a:t>
            </a:r>
            <a:r>
              <a:rPr lang="en-US" dirty="0" err="1">
                <a:cs typeface="Arial" panose="020B0604020202020204" pitchFamily="34" charset="0"/>
              </a:rPr>
              <a:t>će</a:t>
            </a:r>
            <a:r>
              <a:rPr lang="en-US" dirty="0">
                <a:cs typeface="Arial" panose="020B0604020202020204" pitchFamily="34" charset="0"/>
              </a:rPr>
              <a:t> se </a:t>
            </a:r>
            <a:r>
              <a:rPr lang="en-US" dirty="0" err="1">
                <a:cs typeface="Arial" panose="020B0604020202020204" pitchFamily="34" charset="0"/>
              </a:rPr>
              <a:t>dužina</a:t>
            </a:r>
            <a:r>
              <a:rPr lang="en-US" dirty="0">
                <a:cs typeface="Arial" panose="020B0604020202020204" pitchFamily="34" charset="0"/>
              </a:rPr>
              <a:t> </a:t>
            </a:r>
            <a:r>
              <a:rPr lang="en-US" dirty="0" err="1">
                <a:cs typeface="Arial" panose="020B0604020202020204" pitchFamily="34" charset="0"/>
              </a:rPr>
              <a:t>snežne</a:t>
            </a:r>
            <a:r>
              <a:rPr lang="en-US" dirty="0">
                <a:cs typeface="Arial" panose="020B0604020202020204" pitchFamily="34" charset="0"/>
              </a:rPr>
              <a:t> </a:t>
            </a:r>
            <a:r>
              <a:rPr lang="en-US" dirty="0" err="1">
                <a:cs typeface="Arial" panose="020B0604020202020204" pitchFamily="34" charset="0"/>
              </a:rPr>
              <a:t>sezone</a:t>
            </a:r>
            <a:r>
              <a:rPr lang="en-US" dirty="0">
                <a:cs typeface="Arial" panose="020B0604020202020204" pitchFamily="34" charset="0"/>
              </a:rPr>
              <a:t> </a:t>
            </a:r>
            <a:r>
              <a:rPr lang="en-US" dirty="0" err="1">
                <a:cs typeface="Arial" panose="020B0604020202020204" pitchFamily="34" charset="0"/>
              </a:rPr>
              <a:t>značajno</a:t>
            </a:r>
            <a:r>
              <a:rPr lang="en-US" dirty="0">
                <a:cs typeface="Arial" panose="020B0604020202020204" pitchFamily="34" charset="0"/>
              </a:rPr>
              <a:t> </a:t>
            </a:r>
            <a:r>
              <a:rPr lang="en-US" dirty="0" err="1">
                <a:cs typeface="Arial" panose="020B0604020202020204" pitchFamily="34" charset="0"/>
              </a:rPr>
              <a:t>smanjiti</a:t>
            </a:r>
            <a:r>
              <a:rPr lang="en-US" dirty="0">
                <a:cs typeface="Arial" panose="020B0604020202020204" pitchFamily="34" charset="0"/>
              </a:rPr>
              <a:t> u </a:t>
            </a:r>
            <a:r>
              <a:rPr lang="en-US" dirty="0" err="1">
                <a:cs typeface="Arial" panose="020B0604020202020204" pitchFamily="34" charset="0"/>
              </a:rPr>
              <a:t>budućnosti</a:t>
            </a:r>
            <a:r>
              <a:rPr lang="en-US" dirty="0">
                <a:cs typeface="Arial" panose="020B0604020202020204" pitchFamily="34" charset="0"/>
              </a:rPr>
              <a:t>, </a:t>
            </a:r>
            <a:r>
              <a:rPr lang="en-US" dirty="0" err="1">
                <a:cs typeface="Arial" panose="020B0604020202020204" pitchFamily="34" charset="0"/>
              </a:rPr>
              <a:t>sa</a:t>
            </a:r>
            <a:r>
              <a:rPr lang="en-US" dirty="0">
                <a:cs typeface="Arial" panose="020B0604020202020204" pitchFamily="34" charset="0"/>
              </a:rPr>
              <a:t> </a:t>
            </a:r>
            <a:r>
              <a:rPr lang="en-US" dirty="0" err="1">
                <a:cs typeface="Arial" panose="020B0604020202020204" pitchFamily="34" charset="0"/>
              </a:rPr>
              <a:t>smanjenjem</a:t>
            </a:r>
            <a:r>
              <a:rPr lang="en-US" dirty="0">
                <a:cs typeface="Arial" panose="020B0604020202020204" pitchFamily="34" charset="0"/>
              </a:rPr>
              <a:t> </a:t>
            </a:r>
            <a:r>
              <a:rPr lang="en-US" dirty="0" err="1">
                <a:cs typeface="Arial" panose="020B0604020202020204" pitchFamily="34" charset="0"/>
              </a:rPr>
              <a:t>za</a:t>
            </a:r>
            <a:r>
              <a:rPr lang="en-US" dirty="0">
                <a:cs typeface="Arial" panose="020B0604020202020204" pitchFamily="34" charset="0"/>
              </a:rPr>
              <a:t> </a:t>
            </a:r>
            <a:r>
              <a:rPr lang="en-US" dirty="0" err="1">
                <a:cs typeface="Arial" panose="020B0604020202020204" pitchFamily="34" charset="0"/>
              </a:rPr>
              <a:t>više</a:t>
            </a:r>
            <a:r>
              <a:rPr lang="en-US" dirty="0">
                <a:cs typeface="Arial" panose="020B0604020202020204" pitchFamily="34" charset="0"/>
              </a:rPr>
              <a:t> od 100 dana do </a:t>
            </a:r>
            <a:r>
              <a:rPr lang="en-US" dirty="0" err="1">
                <a:cs typeface="Arial" panose="020B0604020202020204" pitchFamily="34" charset="0"/>
              </a:rPr>
              <a:t>kraja</a:t>
            </a:r>
            <a:r>
              <a:rPr lang="en-US" dirty="0">
                <a:cs typeface="Arial" panose="020B0604020202020204" pitchFamily="34" charset="0"/>
              </a:rPr>
              <a:t> </a:t>
            </a:r>
            <a:r>
              <a:rPr lang="en-US" dirty="0" err="1">
                <a:cs typeface="Arial" panose="020B0604020202020204" pitchFamily="34" charset="0"/>
              </a:rPr>
              <a:t>veka</a:t>
            </a:r>
            <a:r>
              <a:rPr lang="en-US" dirty="0">
                <a:cs typeface="Arial" panose="020B0604020202020204" pitchFamily="34" charset="0"/>
              </a:rPr>
              <a:t> u </a:t>
            </a:r>
            <a:r>
              <a:rPr lang="en-US" dirty="0" err="1">
                <a:cs typeface="Arial" panose="020B0604020202020204" pitchFamily="34" charset="0"/>
              </a:rPr>
              <a:t>nekim</a:t>
            </a:r>
            <a:r>
              <a:rPr lang="en-US" dirty="0">
                <a:cs typeface="Arial" panose="020B0604020202020204" pitchFamily="34" charset="0"/>
              </a:rPr>
              <a:t> </a:t>
            </a:r>
            <a:r>
              <a:rPr lang="en-US" dirty="0" err="1">
                <a:cs typeface="Arial" panose="020B0604020202020204" pitchFamily="34" charset="0"/>
              </a:rPr>
              <a:t>regionima</a:t>
            </a:r>
            <a:r>
              <a:rPr lang="en-US" dirty="0">
                <a:cs typeface="Arial" panose="020B0604020202020204" pitchFamily="34" charset="0"/>
              </a:rPr>
              <a:t>.</a:t>
            </a:r>
          </a:p>
        </p:txBody>
      </p:sp>
    </p:spTree>
    <p:extLst>
      <p:ext uri="{BB962C8B-B14F-4D97-AF65-F5344CB8AC3E}">
        <p14:creationId xmlns:p14="http://schemas.microsoft.com/office/powerpoint/2010/main" val="1163327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2365" y="45366"/>
            <a:ext cx="4704085" cy="2273628"/>
          </a:xfrm>
        </p:spPr>
        <p:txBody>
          <a:bodyPr rtlCol="0">
            <a:normAutofit/>
          </a:bodyPr>
          <a:lstStyle/>
          <a:p>
            <a:pPr>
              <a:lnSpc>
                <a:spcPct val="110000"/>
              </a:lnSpc>
            </a:pPr>
            <a:r>
              <a:rPr lang="en-US" sz="3000" dirty="0" err="1">
                <a:latin typeface="Arial" panose="020B0604020202020204" pitchFamily="34" charset="0"/>
                <a:cs typeface="Arial" panose="020B0604020202020204" pitchFamily="34" charset="0"/>
              </a:rPr>
              <a:t>Prošli</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trendovi</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i</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projektovane</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promene</a:t>
            </a:r>
            <a:r>
              <a:rPr lang="en-US" sz="3000" dirty="0">
                <a:latin typeface="Arial" panose="020B0604020202020204" pitchFamily="34" charset="0"/>
                <a:cs typeface="Arial" panose="020B0604020202020204" pitchFamily="34" charset="0"/>
              </a:rPr>
              <a:t> u </a:t>
            </a:r>
            <a:r>
              <a:rPr lang="en-US" sz="3000" dirty="0" err="1">
                <a:latin typeface="Arial" panose="020B0604020202020204" pitchFamily="34" charset="0"/>
                <a:cs typeface="Arial" panose="020B0604020202020204" pitchFamily="34" charset="0"/>
              </a:rPr>
              <a:t>relativnim</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nivoima</a:t>
            </a:r>
            <a:r>
              <a:rPr lang="en-US" sz="3000" dirty="0">
                <a:latin typeface="Arial" panose="020B0604020202020204" pitchFamily="34" charset="0"/>
                <a:cs typeface="Arial" panose="020B0604020202020204" pitchFamily="34" charset="0"/>
              </a:rPr>
              <a:t> </a:t>
            </a:r>
            <a:br>
              <a:rPr lang="en-US" sz="3000" dirty="0">
                <a:latin typeface="Arial" panose="020B0604020202020204" pitchFamily="34" charset="0"/>
                <a:cs typeface="Arial" panose="020B0604020202020204" pitchFamily="34" charset="0"/>
              </a:rPr>
            </a:br>
            <a:r>
              <a:rPr lang="en-US" sz="3000" dirty="0">
                <a:latin typeface="Arial" panose="020B0604020202020204" pitchFamily="34" charset="0"/>
                <a:cs typeface="Arial" panose="020B0604020202020204" pitchFamily="34" charset="0"/>
              </a:rPr>
              <a:t>mora </a:t>
            </a:r>
            <a:r>
              <a:rPr lang="en-US" sz="3000" dirty="0" err="1">
                <a:latin typeface="Arial" panose="020B0604020202020204" pitchFamily="34" charset="0"/>
                <a:cs typeface="Arial" panose="020B0604020202020204" pitchFamily="34" charset="0"/>
              </a:rPr>
              <a:t>širom</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Evrope</a:t>
            </a:r>
            <a:r>
              <a:rPr lang="en-US" sz="3000" dirty="0">
                <a:latin typeface="Arial" panose="020B0604020202020204" pitchFamily="34" charset="0"/>
                <a:cs typeface="Arial" panose="020B0604020202020204" pitchFamily="34" charset="0"/>
              </a:rPr>
              <a:t> </a:t>
            </a:r>
            <a:endParaRPr lang="de-DE" sz="3000"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215659" y="3960914"/>
            <a:ext cx="4304583" cy="2081948"/>
          </a:xfrm>
        </p:spPr>
        <p:txBody>
          <a:bodyPr rtlCol="0">
            <a:normAutofit/>
          </a:bodyPr>
          <a:lstStyle/>
          <a:p>
            <a:pPr marL="0" indent="0" algn="just">
              <a:lnSpc>
                <a:spcPct val="120000"/>
              </a:lnSpc>
              <a:buNone/>
            </a:pPr>
            <a:r>
              <a:rPr lang="en-US" sz="1700" dirty="0" err="1"/>
              <a:t>Strelice</a:t>
            </a:r>
            <a:r>
              <a:rPr lang="en-US" sz="1700" dirty="0"/>
              <a:t> </a:t>
            </a:r>
            <a:r>
              <a:rPr lang="en-US" sz="1700" dirty="0" err="1"/>
              <a:t>pokazuju</a:t>
            </a:r>
            <a:r>
              <a:rPr lang="en-US" sz="1700" dirty="0"/>
              <a:t> </a:t>
            </a:r>
            <a:r>
              <a:rPr lang="en-US" sz="1700" dirty="0" err="1"/>
              <a:t>trendove</a:t>
            </a:r>
            <a:r>
              <a:rPr lang="en-US" sz="1700" dirty="0"/>
              <a:t> </a:t>
            </a:r>
            <a:r>
              <a:rPr lang="en-US" sz="1700" dirty="0" err="1"/>
              <a:t>relativnog</a:t>
            </a:r>
            <a:r>
              <a:rPr lang="en-US" sz="1700" dirty="0"/>
              <a:t> </a:t>
            </a:r>
            <a:r>
              <a:rPr lang="en-US" sz="1700" dirty="0" err="1"/>
              <a:t>nivoa</a:t>
            </a:r>
            <a:r>
              <a:rPr lang="en-US" sz="1700" dirty="0"/>
              <a:t> mora </a:t>
            </a:r>
            <a:r>
              <a:rPr lang="en-US" sz="1700" dirty="0" err="1"/>
              <a:t>na</a:t>
            </a:r>
            <a:r>
              <a:rPr lang="en-US" sz="1700" dirty="0"/>
              <a:t> </a:t>
            </a:r>
            <a:r>
              <a:rPr lang="en-US" sz="1700" dirty="0" err="1"/>
              <a:t>odabranim</a:t>
            </a:r>
            <a:r>
              <a:rPr lang="en-US" sz="1700" dirty="0"/>
              <a:t> </a:t>
            </a:r>
            <a:r>
              <a:rPr lang="en-US" sz="1700" dirty="0" err="1"/>
              <a:t>evropskim</a:t>
            </a:r>
            <a:r>
              <a:rPr lang="en-US" sz="1700" dirty="0"/>
              <a:t> </a:t>
            </a:r>
            <a:r>
              <a:rPr lang="en-US" sz="1700" dirty="0" err="1"/>
              <a:t>mernim</a:t>
            </a:r>
            <a:r>
              <a:rPr lang="en-US" sz="1700" dirty="0"/>
              <a:t> </a:t>
            </a:r>
            <a:r>
              <a:rPr lang="en-US" sz="1700" dirty="0" err="1"/>
              <a:t>stanicama</a:t>
            </a:r>
            <a:r>
              <a:rPr lang="en-US" sz="1700" dirty="0"/>
              <a:t> od 1970. </a:t>
            </a:r>
            <a:r>
              <a:rPr lang="en-US" sz="1700" dirty="0" err="1"/>
              <a:t>godine</a:t>
            </a:r>
            <a:r>
              <a:rPr lang="en-US" sz="1700" dirty="0"/>
              <a:t>. </a:t>
            </a:r>
            <a:r>
              <a:rPr lang="en-US" sz="1700" dirty="0" err="1"/>
              <a:t>Boje</a:t>
            </a:r>
            <a:r>
              <a:rPr lang="en-US" sz="1700" dirty="0"/>
              <a:t> </a:t>
            </a:r>
            <a:r>
              <a:rPr lang="en-US" sz="1700" dirty="0" err="1"/>
              <a:t>pozadine</a:t>
            </a:r>
            <a:r>
              <a:rPr lang="en-US" sz="1700" dirty="0"/>
              <a:t> </a:t>
            </a:r>
            <a:r>
              <a:rPr lang="en-US" sz="1700" dirty="0" err="1"/>
              <a:t>pokazuju</a:t>
            </a:r>
            <a:r>
              <a:rPr lang="en-US" sz="1700" dirty="0"/>
              <a:t> </a:t>
            </a:r>
            <a:r>
              <a:rPr lang="en-US" sz="1700" dirty="0" err="1"/>
              <a:t>medijanu</a:t>
            </a:r>
            <a:r>
              <a:rPr lang="en-US" sz="1700" dirty="0"/>
              <a:t> </a:t>
            </a:r>
            <a:r>
              <a:rPr lang="en-US" sz="1700" dirty="0" err="1"/>
              <a:t>projekcija</a:t>
            </a:r>
            <a:r>
              <a:rPr lang="en-US" sz="1700" dirty="0"/>
              <a:t> </a:t>
            </a:r>
            <a:r>
              <a:rPr lang="en-US" sz="1700" dirty="0" err="1"/>
              <a:t>modela</a:t>
            </a:r>
            <a:r>
              <a:rPr lang="en-US" sz="1700" dirty="0"/>
              <a:t> </a:t>
            </a:r>
            <a:r>
              <a:rPr lang="en-US" sz="1700" dirty="0" err="1"/>
              <a:t>evropske</a:t>
            </a:r>
            <a:r>
              <a:rPr lang="en-US" sz="1700" dirty="0"/>
              <a:t> </a:t>
            </a:r>
            <a:r>
              <a:rPr lang="en-US" sz="1700" dirty="0" err="1"/>
              <a:t>promene</a:t>
            </a:r>
            <a:r>
              <a:rPr lang="en-US" sz="1700" dirty="0"/>
              <a:t> </a:t>
            </a:r>
            <a:r>
              <a:rPr lang="en-US" sz="1700" dirty="0" err="1"/>
              <a:t>nivoa</a:t>
            </a:r>
            <a:r>
              <a:rPr lang="en-US" sz="1700" dirty="0"/>
              <a:t> mora </a:t>
            </a:r>
            <a:r>
              <a:rPr lang="en-US" sz="1700" dirty="0" err="1"/>
              <a:t>za</a:t>
            </a:r>
            <a:r>
              <a:rPr lang="en-US" sz="1700" dirty="0"/>
              <a:t> 2081-2100 </a:t>
            </a:r>
            <a:r>
              <a:rPr lang="en-US" sz="1700" dirty="0" err="1"/>
              <a:t>za</a:t>
            </a:r>
            <a:r>
              <a:rPr lang="en-US" sz="1700" dirty="0"/>
              <a:t> scenario </a:t>
            </a:r>
            <a:r>
              <a:rPr lang="en-US" sz="1700" dirty="0" err="1"/>
              <a:t>visokih</a:t>
            </a:r>
            <a:r>
              <a:rPr lang="en-US" sz="1700" dirty="0"/>
              <a:t> </a:t>
            </a:r>
            <a:r>
              <a:rPr lang="en-US" sz="1700" dirty="0" err="1"/>
              <a:t>emisija</a:t>
            </a:r>
            <a:r>
              <a:rPr lang="en-US" sz="1700" dirty="0"/>
              <a:t> (RCP 8.5).</a:t>
            </a:r>
          </a:p>
        </p:txBody>
      </p:sp>
      <p:pic>
        <p:nvPicPr>
          <p:cNvPr id="3074" name="Picture 2" descr="Past trends and projected changes in relative sea level across Europ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344"/>
          <a:stretch/>
        </p:blipFill>
        <p:spPr bwMode="auto">
          <a:xfrm>
            <a:off x="4788816" y="45366"/>
            <a:ext cx="7357078" cy="6309778"/>
          </a:xfrm>
          <a:prstGeom prst="rect">
            <a:avLst/>
          </a:prstGeom>
          <a:noFill/>
          <a:extLst>
            <a:ext uri="{909E8E84-426E-40DD-AFC4-6F175D3DCCD1}">
              <a14:hiddenFill xmlns:a14="http://schemas.microsoft.com/office/drawing/2010/main">
                <a:solidFill>
                  <a:srgbClr val="FFFFFF"/>
                </a:solidFill>
              </a14:hiddenFill>
            </a:ext>
          </a:extLst>
        </p:spPr>
      </p:pic>
      <p:sp>
        <p:nvSpPr>
          <p:cNvPr id="5" name="Téglalap 4"/>
          <p:cNvSpPr/>
          <p:nvPr/>
        </p:nvSpPr>
        <p:spPr>
          <a:xfrm>
            <a:off x="84732" y="6058752"/>
            <a:ext cx="4866618" cy="307777"/>
          </a:xfrm>
          <a:prstGeom prst="rect">
            <a:avLst/>
          </a:prstGeom>
        </p:spPr>
        <p:txBody>
          <a:bodyPr wrap="square" rtlCol="0">
            <a:spAutoFit/>
          </a:bodyPr>
          <a:lstStyle/>
          <a:p>
            <a:r>
              <a:rPr lang="en-US" sz="700" dirty="0">
                <a:solidFill>
                  <a:schemeClr val="bg1">
                    <a:lumMod val="50000"/>
                  </a:schemeClr>
                </a:solidFill>
              </a:rPr>
              <a:t>Source: </a:t>
            </a:r>
            <a:r>
              <a:rPr lang="en-US" sz="700" dirty="0">
                <a:solidFill>
                  <a:schemeClr val="bg1">
                    <a:lumMod val="50000"/>
                  </a:schemeClr>
                </a:solidFill>
                <a:hlinkClick r:id="rId3"/>
              </a:rPr>
              <a:t>https://</a:t>
            </a:r>
            <a:r>
              <a:rPr lang="en-US" sz="700" dirty="0" smtClean="0">
                <a:solidFill>
                  <a:schemeClr val="bg1">
                    <a:lumMod val="50000"/>
                  </a:schemeClr>
                </a:solidFill>
                <a:hlinkClick r:id="rId3"/>
              </a:rPr>
              <a:t>www.eea.europa.eu/publications/europes-changing-climate-hazards-1/what-will-the-future-bring</a:t>
            </a:r>
            <a:endParaRPr lang="en-US" sz="700" dirty="0" smtClean="0">
              <a:solidFill>
                <a:schemeClr val="bg1">
                  <a:lumMod val="50000"/>
                </a:schemeClr>
              </a:solidFill>
            </a:endParaRPr>
          </a:p>
          <a:p>
            <a:endParaRPr lang="en-US" sz="700" dirty="0">
              <a:solidFill>
                <a:schemeClr val="bg1">
                  <a:lumMod val="50000"/>
                </a:schemeClr>
              </a:solidFill>
            </a:endParaRPr>
          </a:p>
        </p:txBody>
      </p:sp>
    </p:spTree>
    <p:extLst>
      <p:ext uri="{BB962C8B-B14F-4D97-AF65-F5344CB8AC3E}">
        <p14:creationId xmlns:p14="http://schemas.microsoft.com/office/powerpoint/2010/main" val="2136302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a:latin typeface="Arial" panose="020B0604020202020204" pitchFamily="34" charset="0"/>
                <a:cs typeface="Arial" panose="020B0604020202020204" pitchFamily="34" charset="0"/>
              </a:rPr>
              <a:t>Temperatura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površine</a:t>
            </a:r>
            <a:r>
              <a:rPr lang="en-US" dirty="0">
                <a:latin typeface="Arial" panose="020B0604020202020204" pitchFamily="34" charset="0"/>
                <a:cs typeface="Arial" panose="020B0604020202020204" pitchFamily="34" charset="0"/>
              </a:rPr>
              <a:t> mora</a:t>
            </a:r>
            <a:endParaRPr lang="de-DE" dirty="0">
              <a:latin typeface="Arial" panose="020B0604020202020204" pitchFamily="34" charset="0"/>
              <a:cs typeface="Arial" panose="020B0604020202020204" pitchFamily="34" charset="0"/>
            </a:endParaRPr>
          </a:p>
        </p:txBody>
      </p:sp>
      <p:pic>
        <p:nvPicPr>
          <p:cNvPr id="4098" name="Picture 2" descr="Sea Surface tempera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2240" y="944562"/>
            <a:ext cx="9130786" cy="5136067"/>
          </a:xfrm>
          <a:prstGeom prst="rect">
            <a:avLst/>
          </a:prstGeom>
          <a:noFill/>
          <a:extLst>
            <a:ext uri="{909E8E84-426E-40DD-AFC4-6F175D3DCCD1}">
              <a14:hiddenFill xmlns:a14="http://schemas.microsoft.com/office/drawing/2010/main">
                <a:solidFill>
                  <a:srgbClr val="FFFFFF"/>
                </a:solidFill>
              </a14:hiddenFill>
            </a:ext>
          </a:extLst>
        </p:spPr>
      </p:pic>
      <p:sp>
        <p:nvSpPr>
          <p:cNvPr id="4" name="Téglalap 3"/>
          <p:cNvSpPr/>
          <p:nvPr/>
        </p:nvSpPr>
        <p:spPr>
          <a:xfrm>
            <a:off x="-77335" y="6182281"/>
            <a:ext cx="4866618" cy="307777"/>
          </a:xfrm>
          <a:prstGeom prst="rect">
            <a:avLst/>
          </a:prstGeom>
        </p:spPr>
        <p:txBody>
          <a:bodyPr wrap="square" rtlCol="0">
            <a:spAutoFit/>
          </a:bodyPr>
          <a:lstStyle/>
          <a:p>
            <a:r>
              <a:rPr lang="en-US" sz="700" dirty="0">
                <a:solidFill>
                  <a:schemeClr val="bg1">
                    <a:lumMod val="50000"/>
                  </a:schemeClr>
                </a:solidFill>
              </a:rPr>
              <a:t>Source: </a:t>
            </a:r>
            <a:r>
              <a:rPr lang="en-US" sz="700" dirty="0">
                <a:solidFill>
                  <a:schemeClr val="bg1">
                    <a:lumMod val="50000"/>
                  </a:schemeClr>
                </a:solidFill>
                <a:hlinkClick r:id="rId3"/>
              </a:rPr>
              <a:t>https://</a:t>
            </a:r>
            <a:r>
              <a:rPr lang="en-US" sz="700" dirty="0" smtClean="0">
                <a:solidFill>
                  <a:schemeClr val="bg1">
                    <a:lumMod val="50000"/>
                  </a:schemeClr>
                </a:solidFill>
                <a:hlinkClick r:id="rId3"/>
              </a:rPr>
              <a:t>www.eea.europa.eu/publications/europes-changing-climate-hazards-1/what-will-the-future-bring</a:t>
            </a:r>
            <a:endParaRPr lang="en-US" sz="700" dirty="0" smtClean="0">
              <a:solidFill>
                <a:schemeClr val="bg1">
                  <a:lumMod val="50000"/>
                </a:schemeClr>
              </a:solidFill>
            </a:endParaRPr>
          </a:p>
          <a:p>
            <a:endParaRPr lang="en-US" sz="700" dirty="0">
              <a:solidFill>
                <a:schemeClr val="bg1">
                  <a:lumMod val="50000"/>
                </a:schemeClr>
              </a:solidFill>
            </a:endParaRPr>
          </a:p>
        </p:txBody>
      </p:sp>
    </p:spTree>
    <p:extLst>
      <p:ext uri="{BB962C8B-B14F-4D97-AF65-F5344CB8AC3E}">
        <p14:creationId xmlns:p14="http://schemas.microsoft.com/office/powerpoint/2010/main" val="37160771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a:latin typeface="Arial" panose="020B0604020202020204" pitchFamily="34" charset="0"/>
                <a:cs typeface="Arial" panose="020B0604020202020204" pitchFamily="34" charset="0"/>
              </a:rPr>
              <a:t>Ključne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poruke</a:t>
            </a:r>
            <a:endParaRPr lang="de-DE"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672860" y="1397479"/>
            <a:ext cx="11093569" cy="4908193"/>
          </a:xfrm>
        </p:spPr>
        <p:txBody>
          <a:bodyPr rtlCol="0">
            <a:noAutofit/>
          </a:bodyPr>
          <a:lstStyle/>
          <a:p>
            <a:pPr algn="just">
              <a:lnSpc>
                <a:spcPct val="130000"/>
              </a:lnSpc>
            </a:pPr>
            <a:r>
              <a:rPr lang="en-US" dirty="0">
                <a:cs typeface="Arial" panose="020B0604020202020204" pitchFamily="34" charset="0"/>
              </a:rPr>
              <a:t>Sa </a:t>
            </a:r>
            <a:r>
              <a:rPr lang="en-US" dirty="0" err="1">
                <a:cs typeface="Arial" panose="020B0604020202020204" pitchFamily="34" charset="0"/>
              </a:rPr>
              <a:t>porastom</a:t>
            </a:r>
            <a:r>
              <a:rPr lang="en-US" dirty="0">
                <a:cs typeface="Arial" panose="020B0604020202020204" pitchFamily="34" charset="0"/>
              </a:rPr>
              <a:t> </a:t>
            </a:r>
            <a:r>
              <a:rPr lang="en-US" dirty="0" err="1">
                <a:cs typeface="Arial" panose="020B0604020202020204" pitchFamily="34" charset="0"/>
              </a:rPr>
              <a:t>učestalosti</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intenziteta</a:t>
            </a:r>
            <a:r>
              <a:rPr lang="en-US" dirty="0">
                <a:cs typeface="Arial" panose="020B0604020202020204" pitchFamily="34" charset="0"/>
              </a:rPr>
              <a:t> </a:t>
            </a:r>
            <a:r>
              <a:rPr lang="en-US" dirty="0" err="1">
                <a:cs typeface="Arial" panose="020B0604020202020204" pitchFamily="34" charset="0"/>
              </a:rPr>
              <a:t>ekstremnih</a:t>
            </a:r>
            <a:r>
              <a:rPr lang="en-US" dirty="0">
                <a:cs typeface="Arial" panose="020B0604020202020204" pitchFamily="34" charset="0"/>
              </a:rPr>
              <a:t> </a:t>
            </a:r>
            <a:r>
              <a:rPr lang="en-US" dirty="0" err="1">
                <a:cs typeface="Arial" panose="020B0604020202020204" pitchFamily="34" charset="0"/>
              </a:rPr>
              <a:t>vremenskih</a:t>
            </a:r>
            <a:r>
              <a:rPr lang="en-US" dirty="0">
                <a:cs typeface="Arial" panose="020B0604020202020204" pitchFamily="34" charset="0"/>
              </a:rPr>
              <a:t> </a:t>
            </a:r>
            <a:r>
              <a:rPr lang="en-US" dirty="0" err="1">
                <a:cs typeface="Arial" panose="020B0604020202020204" pitchFamily="34" charset="0"/>
              </a:rPr>
              <a:t>pojava</a:t>
            </a:r>
            <a:r>
              <a:rPr lang="en-US" dirty="0">
                <a:cs typeface="Arial" panose="020B0604020202020204" pitchFamily="34" charset="0"/>
              </a:rPr>
              <a:t>, </a:t>
            </a:r>
            <a:r>
              <a:rPr lang="en-US" dirty="0" err="1">
                <a:cs typeface="Arial" panose="020B0604020202020204" pitchFamily="34" charset="0"/>
              </a:rPr>
              <a:t>važno</a:t>
            </a:r>
            <a:r>
              <a:rPr lang="en-US" dirty="0">
                <a:cs typeface="Arial" panose="020B0604020202020204" pitchFamily="34" charset="0"/>
              </a:rPr>
              <a:t> je da </a:t>
            </a:r>
            <a:r>
              <a:rPr lang="en-US" dirty="0" err="1">
                <a:cs typeface="Arial" panose="020B0604020202020204" pitchFamily="34" charset="0"/>
              </a:rPr>
              <a:t>ih</a:t>
            </a:r>
            <a:r>
              <a:rPr lang="en-US" dirty="0">
                <a:cs typeface="Arial" panose="020B0604020202020204" pitchFamily="34" charset="0"/>
              </a:rPr>
              <a:t> </a:t>
            </a:r>
            <a:r>
              <a:rPr lang="en-US" dirty="0" err="1">
                <a:cs typeface="Arial" panose="020B0604020202020204" pitchFamily="34" charset="0"/>
              </a:rPr>
              <a:t>shvatimo</a:t>
            </a:r>
            <a:r>
              <a:rPr lang="en-US" dirty="0">
                <a:cs typeface="Arial" panose="020B0604020202020204" pitchFamily="34" charset="0"/>
              </a:rPr>
              <a:t> </a:t>
            </a:r>
            <a:r>
              <a:rPr lang="en-US" dirty="0" err="1">
                <a:cs typeface="Arial" panose="020B0604020202020204" pitchFamily="34" charset="0"/>
              </a:rPr>
              <a:t>ozbiljno</a:t>
            </a:r>
            <a:r>
              <a:rPr lang="en-US" dirty="0">
                <a:cs typeface="Arial" panose="020B0604020202020204" pitchFamily="34" charset="0"/>
              </a:rPr>
              <a:t>.</a:t>
            </a:r>
          </a:p>
          <a:p>
            <a:pPr algn="just">
              <a:lnSpc>
                <a:spcPct val="130000"/>
              </a:lnSpc>
            </a:pPr>
            <a:r>
              <a:rPr lang="en-US" dirty="0" err="1">
                <a:cs typeface="Arial" panose="020B0604020202020204" pitchFamily="34" charset="0"/>
              </a:rPr>
              <a:t>Ignorisanje</a:t>
            </a:r>
            <a:r>
              <a:rPr lang="en-US" dirty="0">
                <a:cs typeface="Arial" panose="020B0604020202020204" pitchFamily="34" charset="0"/>
              </a:rPr>
              <a:t> </a:t>
            </a:r>
            <a:r>
              <a:rPr lang="en-US" dirty="0" err="1">
                <a:cs typeface="Arial" panose="020B0604020202020204" pitchFamily="34" charset="0"/>
              </a:rPr>
              <a:t>ovih</a:t>
            </a:r>
            <a:r>
              <a:rPr lang="en-US" dirty="0">
                <a:cs typeface="Arial" panose="020B0604020202020204" pitchFamily="34" charset="0"/>
              </a:rPr>
              <a:t> </a:t>
            </a:r>
            <a:r>
              <a:rPr lang="en-US" dirty="0" err="1">
                <a:cs typeface="Arial" panose="020B0604020202020204" pitchFamily="34" charset="0"/>
              </a:rPr>
              <a:t>događaja</a:t>
            </a:r>
            <a:r>
              <a:rPr lang="en-US" dirty="0">
                <a:cs typeface="Arial" panose="020B0604020202020204" pitchFamily="34" charset="0"/>
              </a:rPr>
              <a:t> </a:t>
            </a:r>
            <a:r>
              <a:rPr lang="en-US" dirty="0" err="1">
                <a:cs typeface="Arial" panose="020B0604020202020204" pitchFamily="34" charset="0"/>
              </a:rPr>
              <a:t>može</a:t>
            </a:r>
            <a:r>
              <a:rPr lang="en-US" dirty="0">
                <a:cs typeface="Arial" panose="020B0604020202020204" pitchFamily="34" charset="0"/>
              </a:rPr>
              <a:t> </a:t>
            </a:r>
            <a:r>
              <a:rPr lang="en-US" dirty="0" err="1">
                <a:cs typeface="Arial" panose="020B0604020202020204" pitchFamily="34" charset="0"/>
              </a:rPr>
              <a:t>dovesti</a:t>
            </a:r>
            <a:r>
              <a:rPr lang="en-US" dirty="0">
                <a:cs typeface="Arial" panose="020B0604020202020204" pitchFamily="34" charset="0"/>
              </a:rPr>
              <a:t> do </a:t>
            </a:r>
            <a:r>
              <a:rPr lang="en-US" dirty="0" err="1">
                <a:cs typeface="Arial" panose="020B0604020202020204" pitchFamily="34" charset="0"/>
              </a:rPr>
              <a:t>razornih</a:t>
            </a:r>
            <a:r>
              <a:rPr lang="en-US" dirty="0">
                <a:cs typeface="Arial" panose="020B0604020202020204" pitchFamily="34" charset="0"/>
              </a:rPr>
              <a:t> </a:t>
            </a:r>
            <a:r>
              <a:rPr lang="en-US" dirty="0" err="1">
                <a:cs typeface="Arial" panose="020B0604020202020204" pitchFamily="34" charset="0"/>
              </a:rPr>
              <a:t>posledica</a:t>
            </a:r>
            <a:r>
              <a:rPr lang="en-US" dirty="0">
                <a:cs typeface="Arial" panose="020B0604020202020204" pitchFamily="34" charset="0"/>
              </a:rPr>
              <a:t> </a:t>
            </a:r>
            <a:r>
              <a:rPr lang="en-US" dirty="0" err="1">
                <a:cs typeface="Arial" panose="020B0604020202020204" pitchFamily="34" charset="0"/>
              </a:rPr>
              <a:t>po</a:t>
            </a:r>
            <a:r>
              <a:rPr lang="en-US" dirty="0">
                <a:cs typeface="Arial" panose="020B0604020202020204" pitchFamily="34" charset="0"/>
              </a:rPr>
              <a:t> </a:t>
            </a:r>
            <a:r>
              <a:rPr lang="en-US" dirty="0" err="1">
                <a:cs typeface="Arial" panose="020B0604020202020204" pitchFamily="34" charset="0"/>
              </a:rPr>
              <a:t>pojedince</a:t>
            </a:r>
            <a:r>
              <a:rPr lang="en-US" dirty="0">
                <a:cs typeface="Arial" panose="020B0604020202020204" pitchFamily="34" charset="0"/>
              </a:rPr>
              <a:t>, </a:t>
            </a:r>
            <a:r>
              <a:rPr lang="en-US" dirty="0" err="1">
                <a:cs typeface="Arial" panose="020B0604020202020204" pitchFamily="34" charset="0"/>
              </a:rPr>
              <a:t>zajednice</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životnu</a:t>
            </a:r>
            <a:r>
              <a:rPr lang="en-US" dirty="0">
                <a:cs typeface="Arial" panose="020B0604020202020204" pitchFamily="34" charset="0"/>
              </a:rPr>
              <a:t> </a:t>
            </a:r>
            <a:r>
              <a:rPr lang="en-US" dirty="0" err="1">
                <a:cs typeface="Arial" panose="020B0604020202020204" pitchFamily="34" charset="0"/>
              </a:rPr>
              <a:t>sredinu</a:t>
            </a:r>
            <a:r>
              <a:rPr lang="en-US" dirty="0">
                <a:cs typeface="Arial" panose="020B0604020202020204" pitchFamily="34" charset="0"/>
              </a:rPr>
              <a:t>. </a:t>
            </a:r>
          </a:p>
          <a:p>
            <a:pPr algn="just">
              <a:lnSpc>
                <a:spcPct val="130000"/>
              </a:lnSpc>
            </a:pPr>
            <a:r>
              <a:rPr lang="en-US" dirty="0">
                <a:cs typeface="Arial" panose="020B0604020202020204" pitchFamily="34" charset="0"/>
              </a:rPr>
              <a:t>Od </a:t>
            </a:r>
            <a:r>
              <a:rPr lang="en-US" dirty="0" err="1">
                <a:cs typeface="Arial" panose="020B0604020202020204" pitchFamily="34" charset="0"/>
              </a:rPr>
              <a:t>ključne</a:t>
            </a:r>
            <a:r>
              <a:rPr lang="en-US" dirty="0">
                <a:cs typeface="Arial" panose="020B0604020202020204" pitchFamily="34" charset="0"/>
              </a:rPr>
              <a:t> je </a:t>
            </a:r>
            <a:r>
              <a:rPr lang="en-US" dirty="0" err="1">
                <a:cs typeface="Arial" panose="020B0604020202020204" pitchFamily="34" charset="0"/>
              </a:rPr>
              <a:t>važnosti</a:t>
            </a:r>
            <a:r>
              <a:rPr lang="en-US" dirty="0">
                <a:cs typeface="Arial" panose="020B0604020202020204" pitchFamily="34" charset="0"/>
              </a:rPr>
              <a:t> da </a:t>
            </a:r>
            <a:r>
              <a:rPr lang="en-US" dirty="0" err="1">
                <a:cs typeface="Arial" panose="020B0604020202020204" pitchFamily="34" charset="0"/>
              </a:rPr>
              <a:t>ostanete</a:t>
            </a:r>
            <a:r>
              <a:rPr lang="en-US" dirty="0">
                <a:cs typeface="Arial" panose="020B0604020202020204" pitchFamily="34" charset="0"/>
              </a:rPr>
              <a:t> </a:t>
            </a:r>
            <a:r>
              <a:rPr lang="en-US" dirty="0" err="1">
                <a:cs typeface="Arial" panose="020B0604020202020204" pitchFamily="34" charset="0"/>
              </a:rPr>
              <a:t>informisani</a:t>
            </a:r>
            <a:r>
              <a:rPr lang="en-US" dirty="0">
                <a:cs typeface="Arial" panose="020B0604020202020204" pitchFamily="34" charset="0"/>
              </a:rPr>
              <a:t> o </a:t>
            </a:r>
            <a:r>
              <a:rPr lang="en-US" dirty="0" err="1">
                <a:cs typeface="Arial" panose="020B0604020202020204" pitchFamily="34" charset="0"/>
              </a:rPr>
              <a:t>vremenskim</a:t>
            </a:r>
            <a:r>
              <a:rPr lang="en-US" dirty="0">
                <a:cs typeface="Arial" panose="020B0604020202020204" pitchFamily="34" charset="0"/>
              </a:rPr>
              <a:t> </a:t>
            </a:r>
            <a:r>
              <a:rPr lang="en-US" dirty="0" err="1">
                <a:cs typeface="Arial" panose="020B0604020202020204" pitchFamily="34" charset="0"/>
              </a:rPr>
              <a:t>prilikama</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da se </a:t>
            </a:r>
            <a:r>
              <a:rPr lang="en-US" dirty="0" err="1">
                <a:cs typeface="Arial" panose="020B0604020202020204" pitchFamily="34" charset="0"/>
              </a:rPr>
              <a:t>pridržavate</a:t>
            </a:r>
            <a:r>
              <a:rPr lang="en-US" dirty="0">
                <a:cs typeface="Arial" panose="020B0604020202020204" pitchFamily="34" charset="0"/>
              </a:rPr>
              <a:t> </a:t>
            </a:r>
            <a:r>
              <a:rPr lang="en-US" dirty="0" err="1">
                <a:cs typeface="Arial" panose="020B0604020202020204" pitchFamily="34" charset="0"/>
              </a:rPr>
              <a:t>upozorenja</a:t>
            </a:r>
            <a:r>
              <a:rPr lang="en-US" dirty="0">
                <a:cs typeface="Arial" panose="020B0604020202020204" pitchFamily="34" charset="0"/>
              </a:rPr>
              <a:t> </a:t>
            </a:r>
            <a:r>
              <a:rPr lang="en-US" dirty="0" err="1">
                <a:cs typeface="Arial" panose="020B0604020202020204" pitchFamily="34" charset="0"/>
              </a:rPr>
              <a:t>lokalnih</a:t>
            </a:r>
            <a:r>
              <a:rPr lang="en-US" dirty="0">
                <a:cs typeface="Arial" panose="020B0604020202020204" pitchFamily="34" charset="0"/>
              </a:rPr>
              <a:t> </a:t>
            </a:r>
            <a:r>
              <a:rPr lang="en-US" dirty="0" err="1">
                <a:cs typeface="Arial" panose="020B0604020202020204" pitchFamily="34" charset="0"/>
              </a:rPr>
              <a:t>vlasti</a:t>
            </a:r>
            <a:r>
              <a:rPr lang="en-US" dirty="0">
                <a:cs typeface="Arial" panose="020B0604020202020204" pitchFamily="34" charset="0"/>
              </a:rPr>
              <a:t>. </a:t>
            </a:r>
          </a:p>
          <a:p>
            <a:pPr algn="just">
              <a:lnSpc>
                <a:spcPct val="130000"/>
              </a:lnSpc>
            </a:pPr>
            <a:r>
              <a:rPr lang="en-US" dirty="0" err="1">
                <a:cs typeface="Arial" panose="020B0604020202020204" pitchFamily="34" charset="0"/>
              </a:rPr>
              <a:t>Preduzimanjem</a:t>
            </a:r>
            <a:r>
              <a:rPr lang="en-US" dirty="0">
                <a:cs typeface="Arial" panose="020B0604020202020204" pitchFamily="34" charset="0"/>
              </a:rPr>
              <a:t> </a:t>
            </a:r>
            <a:r>
              <a:rPr lang="en-US" dirty="0" err="1">
                <a:cs typeface="Arial" panose="020B0604020202020204" pitchFamily="34" charset="0"/>
              </a:rPr>
              <a:t>proaktivnih</a:t>
            </a:r>
            <a:r>
              <a:rPr lang="en-US" dirty="0">
                <a:cs typeface="Arial" panose="020B0604020202020204" pitchFamily="34" charset="0"/>
              </a:rPr>
              <a:t> </a:t>
            </a:r>
            <a:r>
              <a:rPr lang="en-US" dirty="0" err="1">
                <a:cs typeface="Arial" panose="020B0604020202020204" pitchFamily="34" charset="0"/>
              </a:rPr>
              <a:t>mera</a:t>
            </a:r>
            <a:r>
              <a:rPr lang="en-US" dirty="0">
                <a:cs typeface="Arial" panose="020B0604020202020204" pitchFamily="34" charset="0"/>
              </a:rPr>
              <a:t> </a:t>
            </a:r>
            <a:r>
              <a:rPr lang="en-US" dirty="0" err="1">
                <a:cs typeface="Arial" panose="020B0604020202020204" pitchFamily="34" charset="0"/>
              </a:rPr>
              <a:t>kao</a:t>
            </a:r>
            <a:r>
              <a:rPr lang="en-US" dirty="0">
                <a:cs typeface="Arial" panose="020B0604020202020204" pitchFamily="34" charset="0"/>
              </a:rPr>
              <a:t> </a:t>
            </a:r>
            <a:r>
              <a:rPr lang="en-US" dirty="0" err="1">
                <a:cs typeface="Arial" panose="020B0604020202020204" pitchFamily="34" charset="0"/>
              </a:rPr>
              <a:t>što</a:t>
            </a:r>
            <a:r>
              <a:rPr lang="en-US" dirty="0">
                <a:cs typeface="Arial" panose="020B0604020202020204" pitchFamily="34" charset="0"/>
              </a:rPr>
              <a:t> je </a:t>
            </a:r>
            <a:r>
              <a:rPr lang="en-US" dirty="0" err="1">
                <a:cs typeface="Arial" panose="020B0604020202020204" pitchFamily="34" charset="0"/>
              </a:rPr>
              <a:t>priprema</a:t>
            </a:r>
            <a:r>
              <a:rPr lang="en-US" dirty="0">
                <a:cs typeface="Arial" panose="020B0604020202020204" pitchFamily="34" charset="0"/>
              </a:rPr>
              <a:t> </a:t>
            </a:r>
            <a:r>
              <a:rPr lang="en-US" dirty="0" err="1">
                <a:cs typeface="Arial" panose="020B0604020202020204" pitchFamily="34" charset="0"/>
              </a:rPr>
              <a:t>kompleta</a:t>
            </a:r>
            <a:r>
              <a:rPr lang="en-US" dirty="0">
                <a:cs typeface="Arial" panose="020B0604020202020204" pitchFamily="34" charset="0"/>
              </a:rPr>
              <a:t> </a:t>
            </a:r>
            <a:r>
              <a:rPr lang="en-US" dirty="0" err="1">
                <a:cs typeface="Arial" panose="020B0604020202020204" pitchFamily="34" charset="0"/>
              </a:rPr>
              <a:t>za</a:t>
            </a:r>
            <a:r>
              <a:rPr lang="en-US" dirty="0">
                <a:cs typeface="Arial" panose="020B0604020202020204" pitchFamily="34" charset="0"/>
              </a:rPr>
              <a:t> </a:t>
            </a:r>
            <a:r>
              <a:rPr lang="en-US" dirty="0" err="1">
                <a:cs typeface="Arial" panose="020B0604020202020204" pitchFamily="34" charset="0"/>
              </a:rPr>
              <a:t>hitne</a:t>
            </a:r>
            <a:r>
              <a:rPr lang="en-US" dirty="0">
                <a:cs typeface="Arial" panose="020B0604020202020204" pitchFamily="34" charset="0"/>
              </a:rPr>
              <a:t> </a:t>
            </a:r>
            <a:r>
              <a:rPr lang="en-US" dirty="0" err="1">
                <a:cs typeface="Arial" panose="020B0604020202020204" pitchFamily="34" charset="0"/>
              </a:rPr>
              <a:t>slučajeve</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planova</a:t>
            </a:r>
            <a:r>
              <a:rPr lang="en-US" dirty="0">
                <a:cs typeface="Arial" panose="020B0604020202020204" pitchFamily="34" charset="0"/>
              </a:rPr>
              <a:t> </a:t>
            </a:r>
            <a:r>
              <a:rPr lang="en-US" dirty="0" err="1">
                <a:cs typeface="Arial" panose="020B0604020202020204" pitchFamily="34" charset="0"/>
              </a:rPr>
              <a:t>evakuacije</a:t>
            </a:r>
            <a:r>
              <a:rPr lang="en-US" dirty="0">
                <a:cs typeface="Arial" panose="020B0604020202020204" pitchFamily="34" charset="0"/>
              </a:rPr>
              <a:t>, </a:t>
            </a:r>
            <a:r>
              <a:rPr lang="en-US" dirty="0" err="1">
                <a:cs typeface="Arial" panose="020B0604020202020204" pitchFamily="34" charset="0"/>
              </a:rPr>
              <a:t>možemo</a:t>
            </a:r>
            <a:r>
              <a:rPr lang="en-US" dirty="0">
                <a:cs typeface="Arial" panose="020B0604020202020204" pitchFamily="34" charset="0"/>
              </a:rPr>
              <a:t> </a:t>
            </a:r>
            <a:r>
              <a:rPr lang="en-US" dirty="0" err="1">
                <a:cs typeface="Arial" panose="020B0604020202020204" pitchFamily="34" charset="0"/>
              </a:rPr>
              <a:t>minimizirati</a:t>
            </a:r>
            <a:r>
              <a:rPr lang="en-US" dirty="0">
                <a:cs typeface="Arial" panose="020B0604020202020204" pitchFamily="34" charset="0"/>
              </a:rPr>
              <a:t> </a:t>
            </a:r>
            <a:r>
              <a:rPr lang="en-US" dirty="0" err="1">
                <a:cs typeface="Arial" panose="020B0604020202020204" pitchFamily="34" charset="0"/>
              </a:rPr>
              <a:t>uticaj</a:t>
            </a:r>
            <a:r>
              <a:rPr lang="en-US" dirty="0">
                <a:cs typeface="Arial" panose="020B0604020202020204" pitchFamily="34" charset="0"/>
              </a:rPr>
              <a:t> </a:t>
            </a:r>
            <a:r>
              <a:rPr lang="en-US" dirty="0" err="1">
                <a:cs typeface="Arial" panose="020B0604020202020204" pitchFamily="34" charset="0"/>
              </a:rPr>
              <a:t>ekstremnih</a:t>
            </a:r>
            <a:r>
              <a:rPr lang="en-US" dirty="0">
                <a:cs typeface="Arial" panose="020B0604020202020204" pitchFamily="34" charset="0"/>
              </a:rPr>
              <a:t> </a:t>
            </a:r>
            <a:r>
              <a:rPr lang="en-US" dirty="0" err="1">
                <a:cs typeface="Arial" panose="020B0604020202020204" pitchFamily="34" charset="0"/>
              </a:rPr>
              <a:t>vremenskih</a:t>
            </a:r>
            <a:r>
              <a:rPr lang="en-US" dirty="0">
                <a:cs typeface="Arial" panose="020B0604020202020204" pitchFamily="34" charset="0"/>
              </a:rPr>
              <a:t> </a:t>
            </a:r>
            <a:r>
              <a:rPr lang="en-US" dirty="0" err="1">
                <a:cs typeface="Arial" panose="020B0604020202020204" pitchFamily="34" charset="0"/>
              </a:rPr>
              <a:t>prilika</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zaštititi</a:t>
            </a:r>
            <a:r>
              <a:rPr lang="en-US" dirty="0">
                <a:cs typeface="Arial" panose="020B0604020202020204" pitchFamily="34" charset="0"/>
              </a:rPr>
              <a:t> </a:t>
            </a:r>
            <a:r>
              <a:rPr lang="en-US" dirty="0" err="1">
                <a:cs typeface="Arial" panose="020B0604020202020204" pitchFamily="34" charset="0"/>
              </a:rPr>
              <a:t>sebe</a:t>
            </a:r>
            <a:r>
              <a:rPr lang="en-US" dirty="0">
                <a:cs typeface="Arial" panose="020B0604020202020204" pitchFamily="34" charset="0"/>
              </a:rPr>
              <a:t> </a:t>
            </a:r>
            <a:r>
              <a:rPr lang="en-US" dirty="0" err="1">
                <a:cs typeface="Arial" panose="020B0604020202020204" pitchFamily="34" charset="0"/>
              </a:rPr>
              <a:t>i</a:t>
            </a:r>
            <a:r>
              <a:rPr lang="en-US" dirty="0">
                <a:cs typeface="Arial" panose="020B0604020202020204" pitchFamily="34" charset="0"/>
              </a:rPr>
              <a:t> </a:t>
            </a:r>
            <a:r>
              <a:rPr lang="en-US" dirty="0" err="1">
                <a:cs typeface="Arial" panose="020B0604020202020204" pitchFamily="34" charset="0"/>
              </a:rPr>
              <a:t>druge</a:t>
            </a:r>
            <a:r>
              <a:rPr lang="en-US" dirty="0">
                <a:cs typeface="Arial" panose="020B0604020202020204" pitchFamily="34" charset="0"/>
              </a:rPr>
              <a:t> </a:t>
            </a:r>
            <a:r>
              <a:rPr lang="en-US" dirty="0" err="1">
                <a:cs typeface="Arial" panose="020B0604020202020204" pitchFamily="34" charset="0"/>
              </a:rPr>
              <a:t>pojedince</a:t>
            </a:r>
            <a:r>
              <a:rPr lang="en-US" dirty="0">
                <a:cs typeface="Arial" panose="020B0604020202020204" pitchFamily="34" charset="0"/>
              </a:rPr>
              <a:t>.</a:t>
            </a:r>
          </a:p>
        </p:txBody>
      </p:sp>
    </p:spTree>
    <p:extLst>
      <p:ext uri="{BB962C8B-B14F-4D97-AF65-F5344CB8AC3E}">
        <p14:creationId xmlns:p14="http://schemas.microsoft.com/office/powerpoint/2010/main" val="4068395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49"/>
          <p:cNvSpPr txBox="1">
            <a:spLocks noGrp="1"/>
          </p:cNvSpPr>
          <p:nvPr>
            <p:ph type="title"/>
          </p:nvPr>
        </p:nvSpPr>
        <p:spPr>
          <a:xfrm>
            <a:off x="192505" y="153009"/>
            <a:ext cx="11896826" cy="54963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US"/>
              <a:t>Testirajte svoje znanje</a:t>
            </a:r>
            <a:endParaRPr/>
          </a:p>
        </p:txBody>
      </p:sp>
      <p:sp>
        <p:nvSpPr>
          <p:cNvPr id="444" name="Google Shape;444;p49"/>
          <p:cNvSpPr txBox="1">
            <a:spLocks noGrp="1"/>
          </p:cNvSpPr>
          <p:nvPr>
            <p:ph type="body" idx="1"/>
          </p:nvPr>
        </p:nvSpPr>
        <p:spPr>
          <a:xfrm>
            <a:off x="431321" y="1423358"/>
            <a:ext cx="11418172" cy="4691090"/>
          </a:xfrm>
          <a:prstGeom prst="rect">
            <a:avLst/>
          </a:prstGeom>
          <a:noFill/>
          <a:ln>
            <a:noFill/>
          </a:ln>
        </p:spPr>
        <p:txBody>
          <a:bodyPr spcFirstLastPara="1" wrap="square" lIns="91425" tIns="45700" rIns="91425" bIns="45700" anchor="t" anchorCtr="0">
            <a:noAutofit/>
          </a:bodyPr>
          <a:lstStyle/>
          <a:p>
            <a:pPr marL="361950" lvl="0" indent="-361950" algn="l" rtl="0">
              <a:lnSpc>
                <a:spcPct val="100000"/>
              </a:lnSpc>
              <a:spcBef>
                <a:spcPts val="0"/>
              </a:spcBef>
              <a:spcAft>
                <a:spcPts val="0"/>
              </a:spcAft>
              <a:buClr>
                <a:schemeClr val="dk1"/>
              </a:buClr>
              <a:buSzPct val="100000"/>
              <a:buFont typeface="+mj-lt"/>
              <a:buAutoNum type="arabicPeriod"/>
            </a:pPr>
            <a:r>
              <a:rPr lang="en-US" sz="2000" dirty="0" err="1"/>
              <a:t>Navedite</a:t>
            </a:r>
            <a:r>
              <a:rPr lang="en-US" sz="2000" dirty="0"/>
              <a:t> pet </a:t>
            </a:r>
            <a:r>
              <a:rPr lang="en-US" sz="2000" dirty="0" err="1"/>
              <a:t>opasnosti</a:t>
            </a:r>
            <a:r>
              <a:rPr lang="en-US" sz="2000" dirty="0"/>
              <a:t> </a:t>
            </a:r>
            <a:r>
              <a:rPr lang="en-US" sz="2000" dirty="0" err="1"/>
              <a:t>po</a:t>
            </a:r>
            <a:r>
              <a:rPr lang="en-US" sz="2000" dirty="0"/>
              <a:t> </a:t>
            </a:r>
            <a:r>
              <a:rPr lang="en-US" sz="2000" dirty="0" err="1"/>
              <a:t>zdravlje</a:t>
            </a:r>
            <a:r>
              <a:rPr lang="en-US" sz="2000" dirty="0"/>
              <a:t> od </a:t>
            </a:r>
            <a:r>
              <a:rPr lang="en-US" sz="2000" dirty="0" err="1"/>
              <a:t>šumskog</a:t>
            </a:r>
            <a:r>
              <a:rPr lang="en-US" sz="2000" dirty="0"/>
              <a:t> </a:t>
            </a:r>
            <a:r>
              <a:rPr lang="en-US" sz="2000" dirty="0" err="1"/>
              <a:t>požara</a:t>
            </a:r>
            <a:r>
              <a:rPr lang="en-US" sz="2000" dirty="0"/>
              <a:t>.</a:t>
            </a:r>
            <a:endParaRPr sz="2000" dirty="0"/>
          </a:p>
          <a:p>
            <a:pPr marL="361950" lvl="0" indent="-361950" algn="l" rtl="0">
              <a:lnSpc>
                <a:spcPct val="100000"/>
              </a:lnSpc>
              <a:spcBef>
                <a:spcPts val="2000"/>
              </a:spcBef>
              <a:spcAft>
                <a:spcPts val="0"/>
              </a:spcAft>
              <a:buClr>
                <a:schemeClr val="dk1"/>
              </a:buClr>
              <a:buSzPct val="100000"/>
              <a:buFont typeface="+mj-lt"/>
              <a:buAutoNum type="arabicPeriod"/>
            </a:pPr>
            <a:r>
              <a:rPr lang="en-US" sz="2000" dirty="0" err="1"/>
              <a:t>Šta</a:t>
            </a:r>
            <a:r>
              <a:rPr lang="en-US" sz="2000" dirty="0"/>
              <a:t> </a:t>
            </a:r>
            <a:r>
              <a:rPr lang="en-US" sz="2000" dirty="0" err="1"/>
              <a:t>znači</a:t>
            </a:r>
            <a:r>
              <a:rPr lang="en-US" sz="2000" dirty="0"/>
              <a:t> „</a:t>
            </a:r>
            <a:r>
              <a:rPr lang="en-US" sz="2000" dirty="0" err="1"/>
              <a:t>Urbano</a:t>
            </a:r>
            <a:r>
              <a:rPr lang="en-US" sz="2000" dirty="0"/>
              <a:t> </a:t>
            </a:r>
            <a:r>
              <a:rPr lang="en-US" sz="2000" dirty="0" err="1"/>
              <a:t>toplotno</a:t>
            </a:r>
            <a:r>
              <a:rPr lang="en-US" sz="2000" dirty="0"/>
              <a:t> </a:t>
            </a:r>
            <a:r>
              <a:rPr lang="en-US" sz="2000" dirty="0" err="1"/>
              <a:t>ostrvo</a:t>
            </a:r>
            <a:r>
              <a:rPr lang="en-US" sz="2000" dirty="0"/>
              <a:t>”?</a:t>
            </a:r>
            <a:endParaRPr sz="2000" dirty="0"/>
          </a:p>
          <a:p>
            <a:pPr marL="361950" lvl="0" indent="-361950" algn="l" rtl="0">
              <a:lnSpc>
                <a:spcPct val="100000"/>
              </a:lnSpc>
              <a:spcBef>
                <a:spcPts val="2000"/>
              </a:spcBef>
              <a:spcAft>
                <a:spcPts val="0"/>
              </a:spcAft>
              <a:buClr>
                <a:schemeClr val="dk1"/>
              </a:buClr>
              <a:buSzPct val="100000"/>
              <a:buFont typeface="+mj-lt"/>
              <a:buAutoNum type="arabicPeriod"/>
            </a:pPr>
            <a:r>
              <a:rPr lang="en-US" sz="2000" dirty="0" err="1"/>
              <a:t>Koje</a:t>
            </a:r>
            <a:r>
              <a:rPr lang="en-US" sz="2000" dirty="0"/>
              <a:t> </a:t>
            </a:r>
            <a:r>
              <a:rPr lang="en-US" sz="2000" dirty="0" err="1"/>
              <a:t>su</a:t>
            </a:r>
            <a:r>
              <a:rPr lang="en-US" sz="2000" dirty="0"/>
              <a:t> </a:t>
            </a:r>
            <a:r>
              <a:rPr lang="en-US" sz="2000" dirty="0" err="1"/>
              <a:t>tipične</a:t>
            </a:r>
            <a:r>
              <a:rPr lang="en-US" sz="2000" dirty="0"/>
              <a:t> </a:t>
            </a:r>
            <a:r>
              <a:rPr lang="en-US" sz="2000" dirty="0" err="1"/>
              <a:t>opasnosti</a:t>
            </a:r>
            <a:r>
              <a:rPr lang="en-US" sz="2000" dirty="0"/>
              <a:t> od </a:t>
            </a:r>
            <a:r>
              <a:rPr lang="en-US" sz="2000" dirty="0" err="1"/>
              <a:t>bujičnih</a:t>
            </a:r>
            <a:r>
              <a:rPr lang="en-US" sz="2000" dirty="0"/>
              <a:t> </a:t>
            </a:r>
            <a:r>
              <a:rPr lang="en-US" sz="2000" dirty="0" err="1"/>
              <a:t>poplava</a:t>
            </a:r>
            <a:r>
              <a:rPr lang="en-US" sz="2000" dirty="0"/>
              <a:t> </a:t>
            </a:r>
            <a:r>
              <a:rPr lang="en-US" sz="2000" dirty="0" err="1"/>
              <a:t>i</a:t>
            </a:r>
            <a:r>
              <a:rPr lang="en-US" sz="2000" dirty="0"/>
              <a:t> </a:t>
            </a:r>
            <a:r>
              <a:rPr lang="en-US" sz="2000" dirty="0" err="1"/>
              <a:t>urbanih</a:t>
            </a:r>
            <a:r>
              <a:rPr lang="en-US" sz="2000" dirty="0"/>
              <a:t> </a:t>
            </a:r>
            <a:r>
              <a:rPr lang="en-US" sz="2000" dirty="0" err="1"/>
              <a:t>poplava</a:t>
            </a:r>
            <a:r>
              <a:rPr lang="en-US" sz="2000" dirty="0"/>
              <a:t>?</a:t>
            </a:r>
            <a:endParaRPr sz="2000" dirty="0"/>
          </a:p>
          <a:p>
            <a:pPr marL="361950" lvl="0" indent="-361950" algn="l" rtl="0">
              <a:lnSpc>
                <a:spcPct val="100000"/>
              </a:lnSpc>
              <a:spcBef>
                <a:spcPts val="2000"/>
              </a:spcBef>
              <a:spcAft>
                <a:spcPts val="0"/>
              </a:spcAft>
              <a:buClr>
                <a:schemeClr val="dk1"/>
              </a:buClr>
              <a:buSzPct val="100000"/>
              <a:buFont typeface="+mj-lt"/>
              <a:buAutoNum type="arabicPeriod"/>
            </a:pPr>
            <a:r>
              <a:rPr lang="en-US" sz="2000" dirty="0" err="1"/>
              <a:t>Kakva</a:t>
            </a:r>
            <a:r>
              <a:rPr lang="en-US" sz="2000" dirty="0"/>
              <a:t> je </a:t>
            </a:r>
            <a:r>
              <a:rPr lang="en-US" sz="2000" dirty="0" err="1"/>
              <a:t>veza</a:t>
            </a:r>
            <a:r>
              <a:rPr lang="en-US" sz="2000" dirty="0"/>
              <a:t> </a:t>
            </a:r>
            <a:r>
              <a:rPr lang="en-US" sz="2000" dirty="0" err="1"/>
              <a:t>između</a:t>
            </a:r>
            <a:r>
              <a:rPr lang="en-US" sz="2000" dirty="0"/>
              <a:t> </a:t>
            </a:r>
            <a:r>
              <a:rPr lang="en-US" sz="2000" dirty="0" err="1"/>
              <a:t>različitih</a:t>
            </a:r>
            <a:r>
              <a:rPr lang="en-US" sz="2000" dirty="0"/>
              <a:t> </a:t>
            </a:r>
            <a:r>
              <a:rPr lang="en-US" sz="2000" dirty="0" err="1"/>
              <a:t>nivoa</a:t>
            </a:r>
            <a:r>
              <a:rPr lang="en-US" sz="2000" dirty="0"/>
              <a:t> </a:t>
            </a:r>
            <a:r>
              <a:rPr lang="en-US" sz="2000" dirty="0" err="1"/>
              <a:t>emisija</a:t>
            </a:r>
            <a:r>
              <a:rPr lang="en-US" sz="2000" dirty="0"/>
              <a:t> GHG </a:t>
            </a:r>
            <a:r>
              <a:rPr lang="en-US" sz="2000" dirty="0" err="1"/>
              <a:t>i</a:t>
            </a:r>
            <a:r>
              <a:rPr lang="en-US" sz="2000" dirty="0"/>
              <a:t> </a:t>
            </a:r>
            <a:r>
              <a:rPr lang="en-US" sz="2000" dirty="0" err="1"/>
              <a:t>uticaja</a:t>
            </a:r>
            <a:r>
              <a:rPr lang="en-US" sz="2000" dirty="0"/>
              <a:t> </a:t>
            </a:r>
            <a:r>
              <a:rPr lang="en-US" sz="2000" dirty="0" err="1"/>
              <a:t>životne</a:t>
            </a:r>
            <a:r>
              <a:rPr lang="en-US" sz="2000" dirty="0"/>
              <a:t> </a:t>
            </a:r>
            <a:r>
              <a:rPr lang="en-US" sz="2000" dirty="0" err="1"/>
              <a:t>sredine</a:t>
            </a:r>
            <a:r>
              <a:rPr lang="en-US" sz="2000" dirty="0"/>
              <a:t> </a:t>
            </a:r>
            <a:r>
              <a:rPr lang="en-US" sz="2000" dirty="0" err="1"/>
              <a:t>na</a:t>
            </a:r>
            <a:r>
              <a:rPr lang="en-US" sz="2000" dirty="0"/>
              <a:t> </a:t>
            </a:r>
            <a:r>
              <a:rPr lang="en-US" sz="2000" dirty="0" err="1"/>
              <a:t>zdravlje</a:t>
            </a:r>
            <a:r>
              <a:rPr lang="en-US" sz="2000" dirty="0"/>
              <a:t>?</a:t>
            </a:r>
            <a:endParaRPr sz="2000" dirty="0"/>
          </a:p>
          <a:p>
            <a:pPr marL="361950" lvl="0" indent="-361950" algn="l" rtl="0">
              <a:lnSpc>
                <a:spcPct val="100000"/>
              </a:lnSpc>
              <a:spcBef>
                <a:spcPts val="2000"/>
              </a:spcBef>
              <a:spcAft>
                <a:spcPts val="0"/>
              </a:spcAft>
              <a:buClr>
                <a:schemeClr val="dk1"/>
              </a:buClr>
              <a:buSzPct val="100000"/>
              <a:buFont typeface="+mj-lt"/>
              <a:buAutoNum type="arabicPeriod"/>
            </a:pPr>
            <a:r>
              <a:rPr lang="en-US" sz="2000" dirty="0" err="1"/>
              <a:t>Objasnite</a:t>
            </a:r>
            <a:r>
              <a:rPr lang="en-US" sz="2000" dirty="0"/>
              <a:t> </a:t>
            </a:r>
            <a:r>
              <a:rPr lang="en-US" sz="2000" dirty="0" err="1"/>
              <a:t>korelaciju</a:t>
            </a:r>
            <a:r>
              <a:rPr lang="en-US" sz="2000" dirty="0"/>
              <a:t> </a:t>
            </a:r>
            <a:r>
              <a:rPr lang="en-US" sz="2000" dirty="0" err="1"/>
              <a:t>između</a:t>
            </a:r>
            <a:r>
              <a:rPr lang="en-US" sz="2000" dirty="0"/>
              <a:t> </a:t>
            </a:r>
            <a:r>
              <a:rPr lang="en-US" sz="2000" dirty="0" err="1"/>
              <a:t>različitih</a:t>
            </a:r>
            <a:r>
              <a:rPr lang="en-US" sz="2000" dirty="0"/>
              <a:t> </a:t>
            </a:r>
            <a:r>
              <a:rPr lang="en-US" sz="2000" dirty="0" err="1"/>
              <a:t>nivoa</a:t>
            </a:r>
            <a:r>
              <a:rPr lang="en-US" sz="2000" dirty="0"/>
              <a:t> </a:t>
            </a:r>
            <a:r>
              <a:rPr lang="en-US" sz="2000" dirty="0" err="1"/>
              <a:t>emisija</a:t>
            </a:r>
            <a:r>
              <a:rPr lang="en-US" sz="2000" dirty="0"/>
              <a:t> GHG </a:t>
            </a:r>
            <a:r>
              <a:rPr lang="en-US" sz="2000" dirty="0" err="1"/>
              <a:t>i</a:t>
            </a:r>
            <a:r>
              <a:rPr lang="en-US" sz="2000" dirty="0"/>
              <a:t> </a:t>
            </a:r>
            <a:r>
              <a:rPr lang="en-US" sz="2000" dirty="0" err="1"/>
              <a:t>njihovog</a:t>
            </a:r>
            <a:r>
              <a:rPr lang="en-US" sz="2000" dirty="0"/>
              <a:t> </a:t>
            </a:r>
            <a:r>
              <a:rPr lang="en-US" sz="2000" dirty="0" err="1"/>
              <a:t>uticaja</a:t>
            </a:r>
            <a:r>
              <a:rPr lang="en-US" sz="2000" dirty="0"/>
              <a:t> </a:t>
            </a:r>
            <a:r>
              <a:rPr lang="en-US" sz="2000" dirty="0" err="1"/>
              <a:t>na</a:t>
            </a:r>
            <a:r>
              <a:rPr lang="en-US" sz="2000" dirty="0"/>
              <a:t> </a:t>
            </a:r>
            <a:r>
              <a:rPr lang="en-US" sz="2000" dirty="0" err="1"/>
              <a:t>zdravlje</a:t>
            </a:r>
            <a:r>
              <a:rPr lang="en-US" sz="2000" dirty="0"/>
              <a:t> </a:t>
            </a:r>
            <a:r>
              <a:rPr lang="en-US" sz="2000" dirty="0" err="1"/>
              <a:t>životne</a:t>
            </a:r>
            <a:r>
              <a:rPr lang="en-US" sz="2000" dirty="0"/>
              <a:t> </a:t>
            </a:r>
            <a:r>
              <a:rPr lang="en-US" sz="2000" dirty="0" err="1"/>
              <a:t>sredine</a:t>
            </a:r>
            <a:r>
              <a:rPr lang="en-US" sz="2000" dirty="0"/>
              <a:t>. </a:t>
            </a:r>
            <a:endParaRPr sz="2000" dirty="0"/>
          </a:p>
          <a:p>
            <a:pPr marL="361950" lvl="0" indent="-361950" algn="l" rtl="0">
              <a:lnSpc>
                <a:spcPct val="100000"/>
              </a:lnSpc>
              <a:spcBef>
                <a:spcPts val="2000"/>
              </a:spcBef>
              <a:spcAft>
                <a:spcPts val="0"/>
              </a:spcAft>
              <a:buClr>
                <a:schemeClr val="dk1"/>
              </a:buClr>
              <a:buSzPct val="100000"/>
              <a:buFont typeface="+mj-lt"/>
              <a:buAutoNum type="arabicPeriod"/>
            </a:pPr>
            <a:r>
              <a:rPr lang="en-US" sz="2000" dirty="0" err="1"/>
              <a:t>Ukratko</a:t>
            </a:r>
            <a:r>
              <a:rPr lang="en-US" sz="2000" dirty="0"/>
              <a:t> </a:t>
            </a:r>
            <a:r>
              <a:rPr lang="en-US" sz="2000" dirty="0" err="1"/>
              <a:t>sumirajte</a:t>
            </a:r>
            <a:r>
              <a:rPr lang="en-US" sz="2000" dirty="0"/>
              <a:t> </a:t>
            </a:r>
            <a:r>
              <a:rPr lang="en-US" sz="2000" dirty="0" err="1"/>
              <a:t>zdravstvene</a:t>
            </a:r>
            <a:r>
              <a:rPr lang="en-US" sz="2000" dirty="0"/>
              <a:t> </a:t>
            </a:r>
            <a:r>
              <a:rPr lang="en-US" sz="2000" dirty="0" err="1"/>
              <a:t>izazove</a:t>
            </a:r>
            <a:r>
              <a:rPr lang="en-US" sz="2000" dirty="0"/>
              <a:t> u </a:t>
            </a:r>
            <a:r>
              <a:rPr lang="en-US" sz="2000" dirty="0" err="1"/>
              <a:t>vezi</a:t>
            </a:r>
            <a:r>
              <a:rPr lang="en-US" sz="2000" dirty="0"/>
              <a:t> </a:t>
            </a:r>
            <a:r>
              <a:rPr lang="en-US" sz="2000" dirty="0" err="1"/>
              <a:t>sa</a:t>
            </a:r>
            <a:r>
              <a:rPr lang="en-US" sz="2000" dirty="0"/>
              <a:t> </a:t>
            </a:r>
            <a:r>
              <a:rPr lang="en-US" sz="2000" dirty="0" err="1"/>
              <a:t>sušom</a:t>
            </a:r>
            <a:r>
              <a:rPr lang="en-US" sz="2000" dirty="0"/>
              <a:t> </a:t>
            </a:r>
            <a:r>
              <a:rPr lang="en-US" sz="2000" dirty="0" err="1"/>
              <a:t>i</a:t>
            </a:r>
            <a:r>
              <a:rPr lang="en-US" sz="2000" dirty="0"/>
              <a:t> </a:t>
            </a:r>
            <a:r>
              <a:rPr lang="en-US" sz="2000" dirty="0" err="1"/>
              <a:t>sve</a:t>
            </a:r>
            <a:r>
              <a:rPr lang="en-US" sz="2000" dirty="0"/>
              <a:t> </a:t>
            </a:r>
            <a:r>
              <a:rPr lang="en-US" sz="2000" dirty="0" err="1"/>
              <a:t>potencijalne</a:t>
            </a:r>
            <a:r>
              <a:rPr lang="en-US" sz="2000" dirty="0"/>
              <a:t> </a:t>
            </a:r>
            <a:r>
              <a:rPr lang="en-US" sz="2000" dirty="0" err="1"/>
              <a:t>strategije</a:t>
            </a:r>
            <a:r>
              <a:rPr lang="en-US" sz="2000" dirty="0"/>
              <a:t> </a:t>
            </a:r>
            <a:r>
              <a:rPr lang="en-US" sz="2000" dirty="0" err="1"/>
              <a:t>za</a:t>
            </a:r>
            <a:r>
              <a:rPr lang="en-US" sz="2000" dirty="0"/>
              <a:t> </a:t>
            </a:r>
            <a:r>
              <a:rPr lang="en-US" sz="2000" dirty="0" err="1"/>
              <a:t>prilagođavanje</a:t>
            </a:r>
            <a:r>
              <a:rPr lang="en-US" sz="2000" dirty="0"/>
              <a:t> </a:t>
            </a:r>
            <a:r>
              <a:rPr lang="en-US" sz="2000" dirty="0" err="1"/>
              <a:t>ovim</a:t>
            </a:r>
            <a:r>
              <a:rPr lang="en-US" sz="2000" dirty="0"/>
              <a:t> </a:t>
            </a:r>
            <a:r>
              <a:rPr lang="en-US" sz="2000" dirty="0" err="1"/>
              <a:t>izazovima</a:t>
            </a:r>
            <a:r>
              <a:rPr lang="en-US" sz="2000" dirty="0"/>
              <a:t>.</a:t>
            </a:r>
            <a:endParaRPr sz="2000" dirty="0"/>
          </a:p>
          <a:p>
            <a:pPr marL="361950" lvl="0" indent="-361950" algn="l" rtl="0">
              <a:lnSpc>
                <a:spcPct val="100000"/>
              </a:lnSpc>
              <a:spcBef>
                <a:spcPts val="2000"/>
              </a:spcBef>
              <a:spcAft>
                <a:spcPts val="0"/>
              </a:spcAft>
              <a:buClr>
                <a:schemeClr val="dk1"/>
              </a:buClr>
              <a:buSzPct val="100000"/>
              <a:buFont typeface="+mj-lt"/>
              <a:buAutoNum type="arabicPeriod"/>
            </a:pPr>
            <a:r>
              <a:rPr lang="en-US" sz="2000" dirty="0" err="1"/>
              <a:t>Koje</a:t>
            </a:r>
            <a:r>
              <a:rPr lang="en-US" sz="2000" dirty="0"/>
              <a:t> </a:t>
            </a:r>
            <a:r>
              <a:rPr lang="en-US" sz="2000" dirty="0" err="1"/>
              <a:t>vrste</a:t>
            </a:r>
            <a:r>
              <a:rPr lang="en-US" sz="2000" dirty="0"/>
              <a:t> </a:t>
            </a:r>
            <a:r>
              <a:rPr lang="en-US" sz="2000" dirty="0" err="1"/>
              <a:t>uticaja</a:t>
            </a:r>
            <a:r>
              <a:rPr lang="en-US" sz="2000" dirty="0"/>
              <a:t> </a:t>
            </a:r>
            <a:r>
              <a:rPr lang="en-US" sz="2000" dirty="0" err="1"/>
              <a:t>na</a:t>
            </a:r>
            <a:r>
              <a:rPr lang="en-US" sz="2000" dirty="0"/>
              <a:t> </a:t>
            </a:r>
            <a:r>
              <a:rPr lang="en-US" sz="2000" dirty="0" err="1"/>
              <a:t>životnu</a:t>
            </a:r>
            <a:r>
              <a:rPr lang="en-US" sz="2000" dirty="0"/>
              <a:t> </a:t>
            </a:r>
            <a:r>
              <a:rPr lang="en-US" sz="2000" dirty="0" err="1"/>
              <a:t>sredinu</a:t>
            </a:r>
            <a:r>
              <a:rPr lang="en-US" sz="2000" dirty="0"/>
              <a:t> se </a:t>
            </a:r>
            <a:r>
              <a:rPr lang="en-US" sz="2000" dirty="0" err="1"/>
              <a:t>smatraju</a:t>
            </a:r>
            <a:r>
              <a:rPr lang="en-US" sz="2000" dirty="0"/>
              <a:t> </a:t>
            </a:r>
            <a:r>
              <a:rPr lang="en-US" sz="2000" dirty="0" err="1"/>
              <a:t>ekstremnim</a:t>
            </a:r>
            <a:r>
              <a:rPr lang="en-US" sz="2000" dirty="0"/>
              <a:t> </a:t>
            </a:r>
            <a:r>
              <a:rPr lang="en-US" sz="2000" dirty="0" err="1"/>
              <a:t>vremenskim</a:t>
            </a:r>
            <a:r>
              <a:rPr lang="en-US" sz="2000" dirty="0"/>
              <a:t> </a:t>
            </a:r>
            <a:r>
              <a:rPr lang="en-US" sz="2000" dirty="0" err="1"/>
              <a:t>pojavama</a:t>
            </a:r>
            <a:r>
              <a:rPr lang="en-US" sz="2000" dirty="0"/>
              <a:t>?</a:t>
            </a:r>
            <a:endParaRPr sz="2000" dirty="0"/>
          </a:p>
        </p:txBody>
      </p:sp>
    </p:spTree>
    <p:extLst>
      <p:ext uri="{BB962C8B-B14F-4D97-AF65-F5344CB8AC3E}">
        <p14:creationId xmlns:p14="http://schemas.microsoft.com/office/powerpoint/2010/main" val="12108131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50"/>
          <p:cNvSpPr txBox="1">
            <a:spLocks noGrp="1"/>
          </p:cNvSpPr>
          <p:nvPr>
            <p:ph type="title"/>
          </p:nvPr>
        </p:nvSpPr>
        <p:spPr>
          <a:xfrm>
            <a:off x="192505" y="153009"/>
            <a:ext cx="11896826" cy="549635"/>
          </a:xfrm>
          <a:prstGeom prst="rect">
            <a:avLst/>
          </a:prstGeom>
          <a:noFill/>
          <a:ln>
            <a:noFill/>
          </a:ln>
        </p:spPr>
        <p:txBody>
          <a:bodyPr spcFirstLastPara="1" wrap="square" lIns="91425" tIns="45700" rIns="91425" bIns="45700" anchor="ctr" anchorCtr="0">
            <a:normAutofit/>
          </a:bodyPr>
          <a:lstStyle/>
          <a:p>
            <a:pPr lvl="0">
              <a:spcBef>
                <a:spcPts val="0"/>
              </a:spcBef>
              <a:buClr>
                <a:schemeClr val="dk1"/>
              </a:buClr>
              <a:buSzPct val="100000"/>
            </a:pPr>
            <a:r>
              <a:rPr lang="hu-HU" dirty="0" err="1"/>
              <a:t>Preporučeno</a:t>
            </a:r>
            <a:r>
              <a:rPr lang="hu-HU" dirty="0"/>
              <a:t> </a:t>
            </a:r>
            <a:r>
              <a:rPr lang="hu-HU" dirty="0" err="1"/>
              <a:t>čitanje</a:t>
            </a:r>
            <a:endParaRPr dirty="0"/>
          </a:p>
        </p:txBody>
      </p:sp>
      <p:sp>
        <p:nvSpPr>
          <p:cNvPr id="450" name="Google Shape;450;p50"/>
          <p:cNvSpPr txBox="1"/>
          <p:nvPr/>
        </p:nvSpPr>
        <p:spPr>
          <a:xfrm>
            <a:off x="627017" y="1423358"/>
            <a:ext cx="11217052" cy="4935068"/>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2400"/>
              <a:buFont typeface="Arial"/>
              <a:buNone/>
            </a:pPr>
            <a:r>
              <a:rPr lang="en-US" sz="2000" dirty="0" err="1">
                <a:solidFill>
                  <a:schemeClr val="dk1"/>
                </a:solidFill>
                <a:latin typeface="Calibri"/>
                <a:ea typeface="Calibri"/>
                <a:cs typeface="Calibri"/>
                <a:sym typeface="Calibri"/>
              </a:rPr>
              <a:t>Filho</a:t>
            </a:r>
            <a:r>
              <a:rPr lang="en-US" sz="2000" dirty="0">
                <a:solidFill>
                  <a:schemeClr val="dk1"/>
                </a:solidFill>
                <a:latin typeface="Calibri"/>
                <a:ea typeface="Calibri"/>
                <a:cs typeface="Calibri"/>
                <a:sym typeface="Calibri"/>
              </a:rPr>
              <a:t> et al. (2022) Handling the health impacts of extreme climate events </a:t>
            </a:r>
            <a:r>
              <a:rPr lang="en-US" sz="2000" u="sng" dirty="0">
                <a:solidFill>
                  <a:schemeClr val="dk1"/>
                </a:solidFill>
                <a:latin typeface="Calibri"/>
                <a:ea typeface="Calibri"/>
                <a:cs typeface="Calibri"/>
                <a:sym typeface="Calibri"/>
                <a:hlinkClick r:id="rId3">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https://doi.org/10.1186/s12302-022-00621-3</a:t>
            </a:r>
            <a:r>
              <a:rPr lang="en-US" sz="2000" dirty="0">
                <a:solidFill>
                  <a:schemeClr val="dk1"/>
                </a:solidFill>
                <a:latin typeface="Calibri"/>
                <a:ea typeface="Calibri"/>
                <a:cs typeface="Calibri"/>
                <a:sym typeface="Calibri"/>
              </a:rPr>
              <a:t> </a:t>
            </a:r>
            <a:endParaRPr sz="2000" dirty="0">
              <a:solidFill>
                <a:schemeClr val="dk1"/>
              </a:solidFill>
              <a:latin typeface="Calibri"/>
              <a:ea typeface="Calibri"/>
              <a:cs typeface="Calibri"/>
              <a:sym typeface="Calibri"/>
            </a:endParaRPr>
          </a:p>
          <a:p>
            <a:pPr marL="0" marR="0" lvl="0" indent="0" algn="l" rtl="0">
              <a:lnSpc>
                <a:spcPct val="100000"/>
              </a:lnSpc>
              <a:spcBef>
                <a:spcPts val="2000"/>
              </a:spcBef>
              <a:spcAft>
                <a:spcPts val="0"/>
              </a:spcAft>
              <a:buClr>
                <a:schemeClr val="dk1"/>
              </a:buClr>
              <a:buSzPts val="2400"/>
              <a:buFont typeface="Arial"/>
              <a:buNone/>
            </a:pPr>
            <a:r>
              <a:rPr lang="en-US" sz="2000" dirty="0">
                <a:solidFill>
                  <a:schemeClr val="dk1"/>
                </a:solidFill>
                <a:latin typeface="Calibri"/>
                <a:ea typeface="Calibri"/>
                <a:cs typeface="Calibri"/>
                <a:sym typeface="Calibri"/>
              </a:rPr>
              <a:t>EEA (2022) Climate change as a threat to health and well-being in Europe: focus on heat and infectious diseases </a:t>
            </a:r>
            <a:r>
              <a:rPr lang="en-US" sz="2000" u="sng" dirty="0">
                <a:solidFill>
                  <a:schemeClr val="dk1"/>
                </a:solidFill>
                <a:latin typeface="Calibri"/>
                <a:ea typeface="Calibri"/>
                <a:cs typeface="Calibri"/>
                <a:sym typeface="Calibri"/>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https://www.eea.europa.eu/publications/climate-change-impacts-on-health</a:t>
            </a:r>
            <a:r>
              <a:rPr lang="en-US" sz="2000" dirty="0">
                <a:solidFill>
                  <a:schemeClr val="dk1"/>
                </a:solidFill>
                <a:latin typeface="Calibri"/>
                <a:ea typeface="Calibri"/>
                <a:cs typeface="Calibri"/>
                <a:sym typeface="Calibri"/>
              </a:rPr>
              <a:t> </a:t>
            </a:r>
            <a:endParaRPr sz="2000" dirty="0"/>
          </a:p>
          <a:p>
            <a:pPr marL="0" marR="0" lvl="0" indent="0" algn="l" rtl="0">
              <a:lnSpc>
                <a:spcPct val="100000"/>
              </a:lnSpc>
              <a:spcBef>
                <a:spcPts val="2000"/>
              </a:spcBef>
              <a:spcAft>
                <a:spcPts val="0"/>
              </a:spcAft>
              <a:buClr>
                <a:schemeClr val="dk1"/>
              </a:buClr>
              <a:buSzPts val="2400"/>
              <a:buFont typeface="Arial"/>
              <a:buNone/>
            </a:pPr>
            <a:r>
              <a:rPr lang="en-US" sz="2000" dirty="0">
                <a:solidFill>
                  <a:schemeClr val="dk1"/>
                </a:solidFill>
                <a:latin typeface="Calibri"/>
                <a:ea typeface="Calibri"/>
                <a:cs typeface="Calibri"/>
                <a:sym typeface="Calibri"/>
              </a:rPr>
              <a:t>WHO (2011) Public Health Advice on Preventing Health Effects of Heat </a:t>
            </a:r>
            <a:r>
              <a:rPr lang="en-US" sz="2000" u="sng" dirty="0">
                <a:solidFill>
                  <a:schemeClr val="dk1"/>
                </a:solidFill>
                <a:latin typeface="Calibri"/>
                <a:ea typeface="Calibri"/>
                <a:cs typeface="Calibri"/>
                <a:sym typeface="Calibri"/>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https://www.who.int/publications/i/item/WHO-EURO-2011-2510-42266-58691</a:t>
            </a:r>
            <a:r>
              <a:rPr lang="en-US" sz="2000" dirty="0">
                <a:solidFill>
                  <a:schemeClr val="dk1"/>
                </a:solidFill>
                <a:latin typeface="Calibri"/>
                <a:ea typeface="Calibri"/>
                <a:cs typeface="Calibri"/>
                <a:sym typeface="Calibri"/>
              </a:rPr>
              <a:t> </a:t>
            </a:r>
            <a:endParaRPr sz="2000" dirty="0"/>
          </a:p>
          <a:p>
            <a:pPr marL="0" marR="0" lvl="0" indent="0" algn="l" rtl="0">
              <a:lnSpc>
                <a:spcPct val="100000"/>
              </a:lnSpc>
              <a:spcBef>
                <a:spcPts val="2000"/>
              </a:spcBef>
              <a:spcAft>
                <a:spcPts val="0"/>
              </a:spcAft>
              <a:buClr>
                <a:schemeClr val="dk1"/>
              </a:buClr>
              <a:buSzPts val="2400"/>
              <a:buFont typeface="Arial"/>
              <a:buNone/>
            </a:pPr>
            <a:r>
              <a:rPr lang="en-US" sz="2000" dirty="0">
                <a:solidFill>
                  <a:schemeClr val="dk1"/>
                </a:solidFill>
                <a:latin typeface="Calibri"/>
                <a:ea typeface="Calibri"/>
                <a:cs typeface="Calibri"/>
                <a:sym typeface="Calibri"/>
              </a:rPr>
              <a:t>Chen et al. (2021) Mortality risk attributable to wildfire-related PM2·5 pollution: a global time series study in 749 locations </a:t>
            </a:r>
            <a:r>
              <a:rPr lang="en-US" sz="2000" dirty="0" err="1">
                <a:solidFill>
                  <a:schemeClr val="dk1"/>
                </a:solidFill>
                <a:latin typeface="Calibri"/>
                <a:ea typeface="Calibri"/>
                <a:cs typeface="Calibri"/>
                <a:sym typeface="Calibri"/>
              </a:rPr>
              <a:t>DOI:</a:t>
            </a:r>
            <a:r>
              <a:rPr lang="en-US" sz="2000" u="sng" dirty="0" err="1">
                <a:solidFill>
                  <a:schemeClr val="dk1"/>
                </a:solidFill>
                <a:latin typeface="Calibri"/>
                <a:ea typeface="Calibri"/>
                <a:cs typeface="Calibri"/>
                <a:sym typeface="Calibri"/>
                <a:hlinkClick r:id="rId6">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a:t>
            </a:r>
            <a:r>
              <a:rPr lang="en-US" sz="2000" u="sng" dirty="0">
                <a:solidFill>
                  <a:schemeClr val="dk1"/>
                </a:solidFill>
                <a:latin typeface="Calibri"/>
                <a:ea typeface="Calibri"/>
                <a:cs typeface="Calibri"/>
                <a:sym typeface="Calibri"/>
                <a:hlinkClick r:id="rId6">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://doi.org/10.1016/S2542-5196(21)00200-X</a:t>
            </a:r>
            <a:endParaRPr sz="2000" dirty="0">
              <a:solidFill>
                <a:schemeClr val="dk1"/>
              </a:solidFill>
              <a:latin typeface="Calibri"/>
              <a:ea typeface="Calibri"/>
              <a:cs typeface="Calibri"/>
              <a:sym typeface="Calibri"/>
            </a:endParaRPr>
          </a:p>
          <a:p>
            <a:pPr marL="0" marR="0" lvl="0" indent="0" algn="l" rtl="0">
              <a:lnSpc>
                <a:spcPct val="100000"/>
              </a:lnSpc>
              <a:spcBef>
                <a:spcPts val="2000"/>
              </a:spcBef>
              <a:spcAft>
                <a:spcPts val="0"/>
              </a:spcAft>
              <a:buClr>
                <a:schemeClr val="dk1"/>
              </a:buClr>
              <a:buSzPts val="2400"/>
              <a:buFont typeface="Arial"/>
              <a:buNone/>
            </a:pPr>
            <a:r>
              <a:rPr lang="en-US" sz="2000" dirty="0">
                <a:solidFill>
                  <a:schemeClr val="dk1"/>
                </a:solidFill>
                <a:latin typeface="Calibri"/>
                <a:ea typeface="Calibri"/>
                <a:cs typeface="Calibri"/>
                <a:sym typeface="Calibri"/>
              </a:rPr>
              <a:t>What will the future bring when it comes to climate hazards? </a:t>
            </a:r>
            <a:r>
              <a:rPr lang="en-US" sz="2000" u="sng" dirty="0">
                <a:solidFill>
                  <a:schemeClr val="dk1"/>
                </a:solidFill>
                <a:latin typeface="Calibri"/>
                <a:ea typeface="Calibri"/>
                <a:cs typeface="Calibri"/>
                <a:sym typeface="Calibri"/>
                <a:hlinkClick r:id="rId7">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https://www.eea.europa.eu/publications/europes-changing-climate-hazards-1/what-will-the-future-bring</a:t>
            </a:r>
            <a:r>
              <a:rPr lang="en-US" sz="2000" dirty="0">
                <a:solidFill>
                  <a:schemeClr val="dk1"/>
                </a:solidFill>
                <a:latin typeface="Calibri"/>
                <a:ea typeface="Calibri"/>
                <a:cs typeface="Calibri"/>
                <a:sym typeface="Calibri"/>
              </a:rPr>
              <a:t> </a:t>
            </a:r>
            <a:endParaRPr sz="2000" dirty="0"/>
          </a:p>
          <a:p>
            <a:pPr marL="0" marR="0" lvl="0" indent="0" algn="l" rtl="0">
              <a:lnSpc>
                <a:spcPct val="100000"/>
              </a:lnSpc>
              <a:spcBef>
                <a:spcPts val="2000"/>
              </a:spcBef>
              <a:spcAft>
                <a:spcPts val="0"/>
              </a:spcAft>
              <a:buClr>
                <a:schemeClr val="dk1"/>
              </a:buClr>
              <a:buSzPts val="2600"/>
              <a:buFont typeface="Arial"/>
              <a:buNone/>
            </a:pPr>
            <a:endParaRPr sz="2600" dirty="0">
              <a:solidFill>
                <a:schemeClr val="dk1"/>
              </a:solidFill>
              <a:latin typeface="Calibri"/>
              <a:ea typeface="Calibri"/>
              <a:cs typeface="Calibri"/>
              <a:sym typeface="Calibri"/>
            </a:endParaRPr>
          </a:p>
          <a:p>
            <a:pPr marL="228600" marR="0" lvl="0" indent="-50800" algn="l" rtl="0">
              <a:lnSpc>
                <a:spcPct val="90000"/>
              </a:lnSpc>
              <a:spcBef>
                <a:spcPts val="2000"/>
              </a:spcBef>
              <a:spcAft>
                <a:spcPts val="0"/>
              </a:spcAft>
              <a:buClr>
                <a:schemeClr val="dk1"/>
              </a:buClr>
              <a:buSzPts val="2800"/>
              <a:buFont typeface="Arial"/>
              <a:buNone/>
            </a:pPr>
            <a:endParaRPr sz="28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2610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2"/>
          <p:cNvSpPr txBox="1">
            <a:spLocks noGrp="1"/>
          </p:cNvSpPr>
          <p:nvPr>
            <p:ph type="title"/>
          </p:nvPr>
        </p:nvSpPr>
        <p:spPr>
          <a:xfrm>
            <a:off x="192505" y="153009"/>
            <a:ext cx="11896826" cy="54963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00000"/>
              <a:buFont typeface="Arial"/>
              <a:buNone/>
            </a:pPr>
            <a:r>
              <a:rPr lang="en-US" dirty="0" err="1">
                <a:latin typeface="Arial"/>
                <a:ea typeface="Arial"/>
                <a:cs typeface="Arial"/>
                <a:sym typeface="Arial"/>
              </a:rPr>
              <a:t>Ishodi</a:t>
            </a:r>
            <a:r>
              <a:rPr lang="en-US" dirty="0">
                <a:latin typeface="Arial"/>
                <a:ea typeface="Arial"/>
                <a:cs typeface="Arial"/>
                <a:sym typeface="Arial"/>
              </a:rPr>
              <a:t> </a:t>
            </a:r>
            <a:r>
              <a:rPr lang="en-US" dirty="0" err="1">
                <a:latin typeface="Arial"/>
                <a:ea typeface="Arial"/>
                <a:cs typeface="Arial"/>
                <a:sym typeface="Arial"/>
              </a:rPr>
              <a:t>učenja</a:t>
            </a:r>
            <a:endParaRPr dirty="0"/>
          </a:p>
        </p:txBody>
      </p:sp>
      <p:sp>
        <p:nvSpPr>
          <p:cNvPr id="106" name="Google Shape;106;p2"/>
          <p:cNvSpPr txBox="1">
            <a:spLocks noGrp="1"/>
          </p:cNvSpPr>
          <p:nvPr>
            <p:ph type="body" idx="1"/>
          </p:nvPr>
        </p:nvSpPr>
        <p:spPr>
          <a:xfrm>
            <a:off x="147587" y="1328467"/>
            <a:ext cx="11739613" cy="4785981"/>
          </a:xfrm>
          <a:prstGeom prst="rect">
            <a:avLst/>
          </a:prstGeom>
          <a:noFill/>
          <a:ln>
            <a:noFill/>
          </a:ln>
        </p:spPr>
        <p:txBody>
          <a:bodyPr spcFirstLastPara="1" wrap="square" lIns="91425" tIns="45700" rIns="91425" bIns="45700" anchor="t" anchorCtr="0">
            <a:normAutofit/>
          </a:bodyPr>
          <a:lstStyle/>
          <a:p>
            <a:pPr marL="0" lvl="0" indent="0" algn="l" rtl="0">
              <a:spcBef>
                <a:spcPts val="0"/>
              </a:spcBef>
              <a:buClr>
                <a:schemeClr val="dk1"/>
              </a:buClr>
              <a:buSzPts val="2800"/>
              <a:buNone/>
            </a:pPr>
            <a:r>
              <a:rPr lang="en-US" dirty="0"/>
              <a:t>Po </a:t>
            </a:r>
            <a:r>
              <a:rPr lang="en-US" dirty="0" err="1"/>
              <a:t>uspešno</a:t>
            </a:r>
            <a:r>
              <a:rPr lang="en-US" dirty="0"/>
              <a:t> </a:t>
            </a:r>
            <a:r>
              <a:rPr lang="en-US" dirty="0" err="1"/>
              <a:t>završenom</a:t>
            </a:r>
            <a:r>
              <a:rPr lang="en-US" dirty="0"/>
              <a:t> </a:t>
            </a:r>
            <a:r>
              <a:rPr lang="en-US" dirty="0" err="1"/>
              <a:t>času</a:t>
            </a:r>
            <a:r>
              <a:rPr lang="en-US" dirty="0"/>
              <a:t>, </a:t>
            </a:r>
            <a:r>
              <a:rPr lang="en-US" dirty="0" err="1"/>
              <a:t>učenici</a:t>
            </a:r>
            <a:r>
              <a:rPr lang="en-US" dirty="0"/>
              <a:t> </a:t>
            </a:r>
            <a:r>
              <a:rPr lang="en-US" dirty="0" err="1"/>
              <a:t>će</a:t>
            </a:r>
            <a:r>
              <a:rPr lang="en-US" dirty="0"/>
              <a:t> </a:t>
            </a:r>
            <a:r>
              <a:rPr lang="en-US" dirty="0" err="1"/>
              <a:t>biti</a:t>
            </a:r>
            <a:r>
              <a:rPr lang="en-US" dirty="0"/>
              <a:t> u </a:t>
            </a:r>
            <a:r>
              <a:rPr lang="en-US" dirty="0" err="1"/>
              <a:t>stanju</a:t>
            </a:r>
            <a:r>
              <a:rPr lang="en-US" dirty="0"/>
              <a:t> da:</a:t>
            </a:r>
            <a:endParaRPr dirty="0"/>
          </a:p>
          <a:p>
            <a:pPr lvl="1" algn="just">
              <a:buClr>
                <a:schemeClr val="dk1"/>
              </a:buClr>
              <a:buSzPts val="2400"/>
            </a:pPr>
            <a:r>
              <a:rPr lang="en-US" sz="2200" dirty="0" err="1"/>
              <a:t>razumeju</a:t>
            </a:r>
            <a:r>
              <a:rPr lang="en-US" sz="2200" dirty="0"/>
              <a:t> </a:t>
            </a:r>
            <a:r>
              <a:rPr lang="en-US" sz="2200" dirty="0" err="1"/>
              <a:t>najrelevantnije</a:t>
            </a:r>
            <a:r>
              <a:rPr lang="en-US" sz="2200" dirty="0"/>
              <a:t> </a:t>
            </a:r>
            <a:r>
              <a:rPr lang="en-US" sz="2200" dirty="0" err="1"/>
              <a:t>ekstremne</a:t>
            </a:r>
            <a:r>
              <a:rPr lang="en-US" sz="2200" dirty="0"/>
              <a:t> </a:t>
            </a:r>
            <a:r>
              <a:rPr lang="en-US" sz="2200" dirty="0" err="1"/>
              <a:t>vremenske</a:t>
            </a:r>
            <a:r>
              <a:rPr lang="en-US" sz="2200" dirty="0"/>
              <a:t> </a:t>
            </a:r>
            <a:r>
              <a:rPr lang="en-US" sz="2200" dirty="0" err="1"/>
              <a:t>pojave</a:t>
            </a:r>
            <a:r>
              <a:rPr lang="en-US" sz="2200" dirty="0"/>
              <a:t> </a:t>
            </a:r>
            <a:r>
              <a:rPr lang="en-US" sz="2200" dirty="0" err="1"/>
              <a:t>i</a:t>
            </a:r>
            <a:r>
              <a:rPr lang="en-US" sz="2200" dirty="0"/>
              <a:t> </a:t>
            </a:r>
            <a:r>
              <a:rPr lang="en-US" sz="2200" dirty="0" err="1"/>
              <a:t>njihov</a:t>
            </a:r>
            <a:r>
              <a:rPr lang="en-US" sz="2200" dirty="0"/>
              <a:t> </a:t>
            </a:r>
            <a:r>
              <a:rPr lang="en-US" sz="2200" dirty="0" err="1"/>
              <a:t>najtipičniji</a:t>
            </a:r>
            <a:r>
              <a:rPr lang="en-US" sz="2200" dirty="0"/>
              <a:t> </a:t>
            </a:r>
            <a:r>
              <a:rPr lang="en-US" sz="2200" dirty="0" err="1"/>
              <a:t>uticaj</a:t>
            </a:r>
            <a:r>
              <a:rPr lang="en-US" sz="2200" dirty="0"/>
              <a:t> </a:t>
            </a:r>
            <a:r>
              <a:rPr lang="en-US" sz="2200" dirty="0" err="1"/>
              <a:t>na</a:t>
            </a:r>
            <a:r>
              <a:rPr lang="en-US" sz="2200" dirty="0"/>
              <a:t> </a:t>
            </a:r>
            <a:r>
              <a:rPr lang="en-US" sz="2200" dirty="0" err="1"/>
              <a:t>zdravlje</a:t>
            </a:r>
            <a:endParaRPr sz="2200" dirty="0"/>
          </a:p>
          <a:p>
            <a:pPr lvl="1" algn="just">
              <a:buClr>
                <a:schemeClr val="dk1"/>
              </a:buClr>
              <a:buSzPts val="2400"/>
            </a:pPr>
            <a:r>
              <a:rPr lang="en-US" sz="2200" dirty="0" err="1"/>
              <a:t>razgovaraju</a:t>
            </a:r>
            <a:r>
              <a:rPr lang="en-US" sz="2200" dirty="0"/>
              <a:t> o </a:t>
            </a:r>
            <a:r>
              <a:rPr lang="en-US" sz="2200" dirty="0" err="1"/>
              <a:t>uticaju</a:t>
            </a:r>
            <a:r>
              <a:rPr lang="en-US" sz="2200" dirty="0"/>
              <a:t> </a:t>
            </a:r>
            <a:r>
              <a:rPr lang="en-US" sz="2200" dirty="0" err="1"/>
              <a:t>životne</a:t>
            </a:r>
            <a:r>
              <a:rPr lang="en-US" sz="2200" dirty="0"/>
              <a:t> </a:t>
            </a:r>
            <a:r>
              <a:rPr lang="en-US" sz="2200" dirty="0" err="1"/>
              <a:t>sredine</a:t>
            </a:r>
            <a:r>
              <a:rPr lang="en-US" sz="2200" dirty="0"/>
              <a:t> </a:t>
            </a:r>
            <a:r>
              <a:rPr lang="en-US" sz="2200" dirty="0" err="1"/>
              <a:t>koja</a:t>
            </a:r>
            <a:r>
              <a:rPr lang="en-US" sz="2200" dirty="0"/>
              <a:t> </a:t>
            </a:r>
            <a:r>
              <a:rPr lang="en-US" sz="2200" dirty="0" err="1"/>
              <a:t>utiče</a:t>
            </a:r>
            <a:r>
              <a:rPr lang="en-US" sz="2200" dirty="0"/>
              <a:t> </a:t>
            </a:r>
            <a:r>
              <a:rPr lang="en-US" sz="2200" dirty="0" err="1"/>
              <a:t>na</a:t>
            </a:r>
            <a:r>
              <a:rPr lang="en-US" sz="2200" dirty="0"/>
              <a:t> </a:t>
            </a:r>
            <a:r>
              <a:rPr lang="en-US" sz="2200" dirty="0" err="1"/>
              <a:t>zdravstveno</a:t>
            </a:r>
            <a:r>
              <a:rPr lang="en-US" sz="2200" dirty="0"/>
              <a:t> </a:t>
            </a:r>
            <a:r>
              <a:rPr lang="en-US" sz="2200" dirty="0" err="1"/>
              <a:t>stanje</a:t>
            </a:r>
            <a:r>
              <a:rPr lang="en-US" sz="2200" dirty="0"/>
              <a:t> </a:t>
            </a:r>
            <a:r>
              <a:rPr lang="en-US" sz="2200" dirty="0" err="1"/>
              <a:t>i</a:t>
            </a:r>
            <a:r>
              <a:rPr lang="en-US" sz="2200" dirty="0"/>
              <a:t> </a:t>
            </a:r>
            <a:r>
              <a:rPr lang="en-US" sz="2200" dirty="0" err="1"/>
              <a:t>dobrobit</a:t>
            </a:r>
            <a:r>
              <a:rPr lang="en-US" sz="2200" dirty="0"/>
              <a:t> </a:t>
            </a:r>
            <a:r>
              <a:rPr lang="en-US" sz="2200" dirty="0" err="1"/>
              <a:t>pojedinaca</a:t>
            </a:r>
            <a:r>
              <a:rPr lang="en-US" sz="2200" dirty="0"/>
              <a:t>. </a:t>
            </a:r>
            <a:endParaRPr sz="2200" dirty="0"/>
          </a:p>
          <a:p>
            <a:pPr lvl="1" algn="just">
              <a:buClr>
                <a:schemeClr val="dk1"/>
              </a:buClr>
              <a:buSzPts val="2400"/>
            </a:pPr>
            <a:r>
              <a:rPr lang="en-US" sz="2200" dirty="0" err="1"/>
              <a:t>procene</a:t>
            </a:r>
            <a:r>
              <a:rPr lang="en-US" sz="2200" dirty="0"/>
              <a:t> </a:t>
            </a:r>
            <a:r>
              <a:rPr lang="en-US" sz="2200" dirty="0" err="1"/>
              <a:t>efekte</a:t>
            </a:r>
            <a:r>
              <a:rPr lang="en-US" sz="2200" dirty="0"/>
              <a:t> </a:t>
            </a:r>
            <a:r>
              <a:rPr lang="en-US" sz="2200" dirty="0" err="1"/>
              <a:t>nedavnih</a:t>
            </a:r>
            <a:r>
              <a:rPr lang="en-US" sz="2200" dirty="0"/>
              <a:t> </a:t>
            </a:r>
            <a:r>
              <a:rPr lang="en-US" sz="2200" dirty="0" err="1"/>
              <a:t>pokretača</a:t>
            </a:r>
            <a:r>
              <a:rPr lang="en-US" sz="2200" dirty="0"/>
              <a:t> </a:t>
            </a:r>
            <a:r>
              <a:rPr lang="en-US" sz="2200" dirty="0" err="1"/>
              <a:t>globalnih</a:t>
            </a:r>
            <a:r>
              <a:rPr lang="en-US" sz="2200" dirty="0"/>
              <a:t> </a:t>
            </a:r>
            <a:r>
              <a:rPr lang="en-US" sz="2200" dirty="0" err="1"/>
              <a:t>promena</a:t>
            </a:r>
            <a:r>
              <a:rPr lang="en-US" sz="2200" dirty="0"/>
              <a:t> </a:t>
            </a:r>
            <a:r>
              <a:rPr lang="en-US" sz="2200" dirty="0" err="1"/>
              <a:t>koji</a:t>
            </a:r>
            <a:r>
              <a:rPr lang="en-US" sz="2200" dirty="0"/>
              <a:t> se </a:t>
            </a:r>
            <a:r>
              <a:rPr lang="en-US" sz="2200" dirty="0" err="1"/>
              <a:t>odnose</a:t>
            </a:r>
            <a:r>
              <a:rPr lang="en-US" sz="2200" dirty="0"/>
              <a:t> </a:t>
            </a:r>
            <a:r>
              <a:rPr lang="en-US" sz="2200" dirty="0" err="1"/>
              <a:t>na</a:t>
            </a:r>
            <a:r>
              <a:rPr lang="en-US" sz="2200" dirty="0"/>
              <a:t> </a:t>
            </a:r>
            <a:r>
              <a:rPr lang="en-US" sz="2200" dirty="0" err="1"/>
              <a:t>pojavu</a:t>
            </a:r>
            <a:r>
              <a:rPr lang="en-US" sz="2200" dirty="0"/>
              <a:t> </a:t>
            </a:r>
            <a:r>
              <a:rPr lang="en-US" sz="2200" dirty="0" err="1"/>
              <a:t>ekstremnih</a:t>
            </a:r>
            <a:r>
              <a:rPr lang="en-US" sz="2200" dirty="0"/>
              <a:t> </a:t>
            </a:r>
            <a:r>
              <a:rPr lang="en-US" sz="2200" dirty="0" err="1"/>
              <a:t>vremenskih</a:t>
            </a:r>
            <a:r>
              <a:rPr lang="en-US" sz="2200" dirty="0"/>
              <a:t> </a:t>
            </a:r>
            <a:r>
              <a:rPr lang="en-US" sz="2200" dirty="0" err="1"/>
              <a:t>događaja</a:t>
            </a:r>
            <a:r>
              <a:rPr lang="en-US" sz="2200" dirty="0"/>
              <a:t>, </a:t>
            </a:r>
            <a:r>
              <a:rPr lang="en-US" sz="2200" dirty="0" err="1"/>
              <a:t>dinamiku</a:t>
            </a:r>
            <a:r>
              <a:rPr lang="en-US" sz="2200" dirty="0"/>
              <a:t> </a:t>
            </a:r>
            <a:r>
              <a:rPr lang="en-US" sz="2200" dirty="0" err="1"/>
              <a:t>na</a:t>
            </a:r>
            <a:r>
              <a:rPr lang="en-US" sz="2200" dirty="0"/>
              <a:t> </a:t>
            </a:r>
            <a:r>
              <a:rPr lang="en-US" sz="2200" dirty="0" err="1"/>
              <a:t>lokalnom</a:t>
            </a:r>
            <a:r>
              <a:rPr lang="en-US" sz="2200" dirty="0"/>
              <a:t> </a:t>
            </a:r>
            <a:r>
              <a:rPr lang="en-US" sz="2200" dirty="0" err="1"/>
              <a:t>nivou</a:t>
            </a:r>
            <a:r>
              <a:rPr lang="en-US" sz="2200" dirty="0"/>
              <a:t> </a:t>
            </a:r>
            <a:r>
              <a:rPr lang="en-US" sz="2200" dirty="0" err="1"/>
              <a:t>i</a:t>
            </a:r>
            <a:r>
              <a:rPr lang="en-US" sz="2200" dirty="0"/>
              <a:t> </a:t>
            </a:r>
            <a:r>
              <a:rPr lang="en-US" sz="2200" dirty="0" err="1"/>
              <a:t>uticaj</a:t>
            </a:r>
            <a:r>
              <a:rPr lang="en-US" sz="2200" dirty="0"/>
              <a:t> </a:t>
            </a:r>
            <a:r>
              <a:rPr lang="en-US" sz="2200" dirty="0" err="1"/>
              <a:t>na</a:t>
            </a:r>
            <a:r>
              <a:rPr lang="en-US" sz="2200" dirty="0"/>
              <a:t> </a:t>
            </a:r>
            <a:r>
              <a:rPr lang="en-US" sz="2200" dirty="0" err="1"/>
              <a:t>evropske</a:t>
            </a:r>
            <a:r>
              <a:rPr lang="en-US" sz="2200" dirty="0"/>
              <a:t> </a:t>
            </a:r>
            <a:r>
              <a:rPr lang="en-US" sz="2200" dirty="0" err="1"/>
              <a:t>zemlje</a:t>
            </a:r>
            <a:endParaRPr sz="2200" dirty="0"/>
          </a:p>
          <a:p>
            <a:pPr lvl="1" algn="just">
              <a:buClr>
                <a:schemeClr val="dk1"/>
              </a:buClr>
              <a:buSzPts val="2400"/>
            </a:pPr>
            <a:r>
              <a:rPr lang="en-US" sz="2200" dirty="0" err="1"/>
              <a:t>pregledaju</a:t>
            </a:r>
            <a:r>
              <a:rPr lang="en-US" sz="2200" dirty="0"/>
              <a:t> </a:t>
            </a:r>
            <a:r>
              <a:rPr lang="en-US" sz="2200" dirty="0" err="1"/>
              <a:t>i</a:t>
            </a:r>
            <a:r>
              <a:rPr lang="en-US" sz="2200" dirty="0"/>
              <a:t> </a:t>
            </a:r>
            <a:r>
              <a:rPr lang="en-US" sz="2200" dirty="0" err="1"/>
              <a:t>analiziraju</a:t>
            </a:r>
            <a:r>
              <a:rPr lang="en-US" sz="2200" dirty="0"/>
              <a:t> </a:t>
            </a:r>
            <a:r>
              <a:rPr lang="en-US" sz="2200" dirty="0" err="1"/>
              <a:t>trenutnu</a:t>
            </a:r>
            <a:r>
              <a:rPr lang="en-US" sz="2200" dirty="0"/>
              <a:t> </a:t>
            </a:r>
            <a:r>
              <a:rPr lang="en-US" sz="2200" dirty="0" err="1"/>
              <a:t>literaturu</a:t>
            </a:r>
            <a:r>
              <a:rPr lang="en-US" sz="2200" dirty="0"/>
              <a:t>, </a:t>
            </a:r>
            <a:r>
              <a:rPr lang="en-US" sz="2200" dirty="0" err="1"/>
              <a:t>koristeći</a:t>
            </a:r>
            <a:r>
              <a:rPr lang="en-US" sz="2200" dirty="0"/>
              <a:t> </a:t>
            </a:r>
            <a:r>
              <a:rPr lang="en-US" sz="2200" dirty="0" err="1"/>
              <a:t>onlajn</a:t>
            </a:r>
            <a:r>
              <a:rPr lang="en-US" sz="2200" dirty="0"/>
              <a:t> </a:t>
            </a:r>
            <a:r>
              <a:rPr lang="en-US" sz="2200" dirty="0" err="1"/>
              <a:t>interaktivne</a:t>
            </a:r>
            <a:r>
              <a:rPr lang="en-US" sz="2200" dirty="0"/>
              <a:t> </a:t>
            </a:r>
            <a:r>
              <a:rPr lang="en-US" sz="2200" dirty="0" err="1"/>
              <a:t>alate</a:t>
            </a:r>
            <a:r>
              <a:rPr lang="en-US" sz="2200" dirty="0"/>
              <a:t> </a:t>
            </a:r>
            <a:r>
              <a:rPr lang="en-US" sz="2200" dirty="0" err="1"/>
              <a:t>za</a:t>
            </a:r>
            <a:r>
              <a:rPr lang="en-US" sz="2200" dirty="0"/>
              <a:t> </a:t>
            </a:r>
            <a:r>
              <a:rPr lang="en-US" sz="2200" dirty="0" err="1"/>
              <a:t>održavanje</a:t>
            </a:r>
            <a:r>
              <a:rPr lang="en-US" sz="2200" dirty="0"/>
              <a:t> </a:t>
            </a:r>
            <a:r>
              <a:rPr lang="en-US" sz="2200" dirty="0" err="1"/>
              <a:t>ažurnog</a:t>
            </a:r>
            <a:r>
              <a:rPr lang="en-US" sz="2200" dirty="0"/>
              <a:t> </a:t>
            </a:r>
            <a:r>
              <a:rPr lang="en-US" sz="2200" dirty="0" err="1"/>
              <a:t>znanja</a:t>
            </a:r>
            <a:r>
              <a:rPr lang="en-US" sz="2200" dirty="0"/>
              <a:t> o </a:t>
            </a:r>
            <a:r>
              <a:rPr lang="en-US" sz="2200" dirty="0" err="1"/>
              <a:t>ekstremnim</a:t>
            </a:r>
            <a:r>
              <a:rPr lang="en-US" sz="2200" dirty="0"/>
              <a:t> </a:t>
            </a:r>
            <a:r>
              <a:rPr lang="en-US" sz="2200" dirty="0" err="1"/>
              <a:t>vremenskim</a:t>
            </a:r>
            <a:r>
              <a:rPr lang="en-US" sz="2200" dirty="0"/>
              <a:t> </a:t>
            </a:r>
            <a:r>
              <a:rPr lang="en-US" sz="2200" dirty="0" err="1"/>
              <a:t>pojavama</a:t>
            </a:r>
            <a:r>
              <a:rPr lang="en-US" sz="2200" dirty="0"/>
              <a:t> </a:t>
            </a:r>
            <a:r>
              <a:rPr lang="en-US" sz="2200" dirty="0" err="1"/>
              <a:t>pogoršanim</a:t>
            </a:r>
            <a:r>
              <a:rPr lang="en-US" sz="2200" dirty="0"/>
              <a:t> </a:t>
            </a:r>
            <a:r>
              <a:rPr lang="en-US" sz="2200" dirty="0" err="1"/>
              <a:t>klimatskim</a:t>
            </a:r>
            <a:r>
              <a:rPr lang="en-US" sz="2200" dirty="0"/>
              <a:t> </a:t>
            </a:r>
            <a:r>
              <a:rPr lang="en-US" sz="2200" dirty="0" err="1"/>
              <a:t>promenama</a:t>
            </a:r>
            <a:endParaRPr sz="2200" dirty="0"/>
          </a:p>
          <a:p>
            <a:pPr lvl="1" algn="just">
              <a:buClr>
                <a:schemeClr val="dk1"/>
              </a:buClr>
              <a:buSzPts val="2400"/>
            </a:pPr>
            <a:r>
              <a:rPr lang="en-US" sz="2200" dirty="0" err="1"/>
              <a:t>razumeju</a:t>
            </a:r>
            <a:r>
              <a:rPr lang="en-US" sz="2200" dirty="0"/>
              <a:t> </a:t>
            </a:r>
            <a:r>
              <a:rPr lang="en-US" sz="2200" dirty="0" err="1"/>
              <a:t>i</a:t>
            </a:r>
            <a:r>
              <a:rPr lang="en-US" sz="2200" dirty="0"/>
              <a:t> da </a:t>
            </a:r>
            <a:r>
              <a:rPr lang="en-US" sz="2200" dirty="0" err="1"/>
              <a:t>procene</a:t>
            </a:r>
            <a:r>
              <a:rPr lang="en-US" sz="2200" dirty="0"/>
              <a:t> </a:t>
            </a:r>
            <a:r>
              <a:rPr lang="en-US" sz="2200" dirty="0" err="1"/>
              <a:t>zdravstvene</a:t>
            </a:r>
            <a:r>
              <a:rPr lang="en-US" sz="2200" dirty="0"/>
              <a:t> </a:t>
            </a:r>
            <a:r>
              <a:rPr lang="en-US" sz="2200" dirty="0" err="1"/>
              <a:t>rizike</a:t>
            </a:r>
            <a:r>
              <a:rPr lang="en-US" sz="2200" dirty="0"/>
              <a:t> </a:t>
            </a:r>
            <a:r>
              <a:rPr lang="en-US" sz="2200" dirty="0" err="1"/>
              <a:t>povezane</a:t>
            </a:r>
            <a:r>
              <a:rPr lang="en-US" sz="2200" dirty="0"/>
              <a:t> </a:t>
            </a:r>
            <a:r>
              <a:rPr lang="en-US" sz="2200" dirty="0" err="1"/>
              <a:t>sa</a:t>
            </a:r>
            <a:r>
              <a:rPr lang="en-US" sz="2200" dirty="0"/>
              <a:t> </a:t>
            </a:r>
            <a:r>
              <a:rPr lang="en-US" sz="2200" dirty="0" err="1"/>
              <a:t>ekstremnim</a:t>
            </a:r>
            <a:r>
              <a:rPr lang="en-US" sz="2200" dirty="0"/>
              <a:t> </a:t>
            </a:r>
            <a:r>
              <a:rPr lang="en-US" sz="2200" dirty="0" err="1"/>
              <a:t>vremenskim</a:t>
            </a:r>
            <a:r>
              <a:rPr lang="en-US" sz="2200" dirty="0"/>
              <a:t> </a:t>
            </a:r>
            <a:r>
              <a:rPr lang="en-US" sz="2200" dirty="0" err="1"/>
              <a:t>pojavama</a:t>
            </a:r>
            <a:r>
              <a:rPr lang="en-US" sz="2200" dirty="0"/>
              <a:t> </a:t>
            </a:r>
            <a:r>
              <a:rPr lang="en-US" sz="2200" dirty="0" err="1"/>
              <a:t>izazvanim</a:t>
            </a:r>
            <a:r>
              <a:rPr lang="en-US" sz="2200" dirty="0"/>
              <a:t> </a:t>
            </a:r>
            <a:r>
              <a:rPr lang="en-US" sz="2200" dirty="0" err="1"/>
              <a:t>klimatskim</a:t>
            </a:r>
            <a:r>
              <a:rPr lang="en-US" sz="2200" dirty="0"/>
              <a:t> </a:t>
            </a:r>
            <a:r>
              <a:rPr lang="en-US" sz="2200" dirty="0" err="1"/>
              <a:t>promenama</a:t>
            </a:r>
            <a:r>
              <a:rPr lang="en-US" sz="2200" dirty="0"/>
              <a:t> </a:t>
            </a:r>
            <a:endParaRPr sz="2200" dirty="0"/>
          </a:p>
        </p:txBody>
      </p:sp>
    </p:spTree>
    <p:extLst>
      <p:ext uri="{BB962C8B-B14F-4D97-AF65-F5344CB8AC3E}">
        <p14:creationId xmlns:p14="http://schemas.microsoft.com/office/powerpoint/2010/main" val="1012346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r>
              <a:rPr lang="en-US" sz="2000"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1023438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a:latin typeface="Arial" panose="020B0604020202020204" pitchFamily="34" charset="0"/>
                <a:cs typeface="Arial" panose="020B0604020202020204" pitchFamily="34" charset="0"/>
              </a:rPr>
              <a:t>Uvod</a:t>
            </a:r>
            <a:endParaRPr lang="de-DE" dirty="0"/>
          </a:p>
        </p:txBody>
      </p:sp>
      <p:sp>
        <p:nvSpPr>
          <p:cNvPr id="3" name="Tartalom helye 2"/>
          <p:cNvSpPr>
            <a:spLocks noGrp="1"/>
          </p:cNvSpPr>
          <p:nvPr>
            <p:ph idx="1"/>
          </p:nvPr>
        </p:nvSpPr>
        <p:spPr>
          <a:xfrm>
            <a:off x="293298" y="847723"/>
            <a:ext cx="11611155" cy="5370897"/>
          </a:xfrm>
        </p:spPr>
        <p:txBody>
          <a:bodyPr rtlCol="0">
            <a:noAutofit/>
          </a:bodyPr>
          <a:lstStyle/>
          <a:p>
            <a:pPr>
              <a:lnSpc>
                <a:spcPct val="130000"/>
              </a:lnSpc>
              <a:spcAft>
                <a:spcPts val="1000"/>
              </a:spcAft>
            </a:pPr>
            <a:r>
              <a:rPr lang="en-US" sz="2000" dirty="0" err="1">
                <a:cs typeface="Arial" panose="020B0604020202020204" pitchFamily="34" charset="0"/>
              </a:rPr>
              <a:t>Šumski</a:t>
            </a:r>
            <a:r>
              <a:rPr lang="en-US" sz="2000" dirty="0">
                <a:cs typeface="Arial" panose="020B0604020202020204" pitchFamily="34" charset="0"/>
              </a:rPr>
              <a:t> </a:t>
            </a:r>
            <a:r>
              <a:rPr lang="en-US" sz="2000" dirty="0" err="1">
                <a:cs typeface="Arial" panose="020B0604020202020204" pitchFamily="34" charset="0"/>
              </a:rPr>
              <a:t>požari</a:t>
            </a:r>
            <a:r>
              <a:rPr lang="en-US" sz="2000" dirty="0">
                <a:cs typeface="Arial" panose="020B0604020202020204" pitchFamily="34" charset="0"/>
              </a:rPr>
              <a:t>, </a:t>
            </a:r>
            <a:r>
              <a:rPr lang="en-US" sz="2000" dirty="0" err="1">
                <a:cs typeface="Arial" panose="020B0604020202020204" pitchFamily="34" charset="0"/>
              </a:rPr>
              <a:t>suše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ekstremni</a:t>
            </a:r>
            <a:r>
              <a:rPr lang="en-US" sz="2000" dirty="0">
                <a:cs typeface="Arial" panose="020B0604020202020204" pitchFamily="34" charset="0"/>
              </a:rPr>
              <a:t> </a:t>
            </a:r>
            <a:r>
              <a:rPr lang="en-US" sz="2000" dirty="0" err="1">
                <a:cs typeface="Arial" panose="020B0604020202020204" pitchFamily="34" charset="0"/>
              </a:rPr>
              <a:t>vremenski</a:t>
            </a:r>
            <a:r>
              <a:rPr lang="en-US" sz="2000" dirty="0">
                <a:cs typeface="Arial" panose="020B0604020202020204" pitchFamily="34" charset="0"/>
              </a:rPr>
              <a:t> </a:t>
            </a:r>
            <a:r>
              <a:rPr lang="en-US" sz="2000" dirty="0" err="1">
                <a:cs typeface="Arial" panose="020B0604020202020204" pitchFamily="34" charset="0"/>
              </a:rPr>
              <a:t>događaji</a:t>
            </a:r>
            <a:r>
              <a:rPr lang="en-US" sz="2000" dirty="0">
                <a:cs typeface="Arial" panose="020B0604020202020204" pitchFamily="34" charset="0"/>
              </a:rPr>
              <a:t> </a:t>
            </a:r>
            <a:r>
              <a:rPr lang="en-US" sz="2000" dirty="0" err="1">
                <a:cs typeface="Arial" panose="020B0604020202020204" pitchFamily="34" charset="0"/>
              </a:rPr>
              <a:t>direktne</a:t>
            </a:r>
            <a:r>
              <a:rPr lang="en-US" sz="2000" dirty="0">
                <a:cs typeface="Arial" panose="020B0604020202020204" pitchFamily="34" charset="0"/>
              </a:rPr>
              <a:t>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posledice</a:t>
            </a:r>
            <a:r>
              <a:rPr lang="en-US" sz="2000" dirty="0">
                <a:cs typeface="Arial" panose="020B0604020202020204" pitchFamily="34" charset="0"/>
              </a:rPr>
              <a:t> </a:t>
            </a:r>
            <a:r>
              <a:rPr lang="en-US" sz="2000" dirty="0" err="1">
                <a:cs typeface="Arial" panose="020B0604020202020204" pitchFamily="34" charset="0"/>
              </a:rPr>
              <a:t>klimatskih</a:t>
            </a:r>
            <a:r>
              <a:rPr lang="en-US" sz="2000" dirty="0">
                <a:cs typeface="Arial" panose="020B0604020202020204" pitchFamily="34" charset="0"/>
              </a:rPr>
              <a:t> </a:t>
            </a:r>
            <a:r>
              <a:rPr lang="en-US" sz="2000" dirty="0" err="1">
                <a:cs typeface="Arial" panose="020B0604020202020204" pitchFamily="34" charset="0"/>
              </a:rPr>
              <a:t>promena</a:t>
            </a:r>
            <a:r>
              <a:rPr lang="en-US" sz="2000" dirty="0">
                <a:cs typeface="Arial" panose="020B0604020202020204" pitchFamily="34" charset="0"/>
              </a:rPr>
              <a:t>. </a:t>
            </a:r>
            <a:r>
              <a:rPr lang="en-US" sz="2000" dirty="0" err="1">
                <a:cs typeface="Arial" panose="020B0604020202020204" pitchFamily="34" charset="0"/>
              </a:rPr>
              <a:t>Ovi</a:t>
            </a:r>
            <a:r>
              <a:rPr lang="en-US" sz="2000" dirty="0">
                <a:cs typeface="Arial" panose="020B0604020202020204" pitchFamily="34" charset="0"/>
              </a:rPr>
              <a:t> </a:t>
            </a:r>
            <a:r>
              <a:rPr lang="en-US" sz="2000" dirty="0" err="1">
                <a:cs typeface="Arial" panose="020B0604020202020204" pitchFamily="34" charset="0"/>
              </a:rPr>
              <a:t>događaji</a:t>
            </a:r>
            <a:r>
              <a:rPr lang="en-US" sz="2000" dirty="0">
                <a:cs typeface="Arial" panose="020B0604020202020204" pitchFamily="34" charset="0"/>
              </a:rPr>
              <a:t> </a:t>
            </a:r>
            <a:r>
              <a:rPr lang="en-US" sz="2000" dirty="0" err="1">
                <a:cs typeface="Arial" panose="020B0604020202020204" pitchFamily="34" charset="0"/>
              </a:rPr>
              <a:t>mogu</a:t>
            </a:r>
            <a:r>
              <a:rPr lang="en-US" sz="2000" dirty="0">
                <a:cs typeface="Arial" panose="020B0604020202020204" pitchFamily="34" charset="0"/>
              </a:rPr>
              <a:t> </a:t>
            </a:r>
            <a:r>
              <a:rPr lang="en-US" sz="2000" dirty="0" err="1">
                <a:cs typeface="Arial" panose="020B0604020202020204" pitchFamily="34" charset="0"/>
              </a:rPr>
              <a:t>imati</a:t>
            </a:r>
            <a:r>
              <a:rPr lang="en-US" sz="2000" dirty="0">
                <a:cs typeface="Arial" panose="020B0604020202020204" pitchFamily="34" charset="0"/>
              </a:rPr>
              <a:t> </a:t>
            </a:r>
            <a:r>
              <a:rPr lang="en-US" sz="2000" dirty="0" err="1">
                <a:cs typeface="Arial" panose="020B0604020202020204" pitchFamily="34" charset="0"/>
              </a:rPr>
              <a:t>širok</a:t>
            </a:r>
            <a:r>
              <a:rPr lang="en-US" sz="2000" dirty="0">
                <a:cs typeface="Arial" panose="020B0604020202020204" pitchFamily="34" charset="0"/>
              </a:rPr>
              <a:t> </a:t>
            </a:r>
            <a:r>
              <a:rPr lang="en-US" sz="2000" dirty="0" err="1">
                <a:cs typeface="Arial" panose="020B0604020202020204" pitchFamily="34" charset="0"/>
              </a:rPr>
              <a:t>uticaj</a:t>
            </a:r>
            <a:r>
              <a:rPr lang="en-US" sz="2000" dirty="0">
                <a:cs typeface="Arial" panose="020B0604020202020204" pitchFamily="34" charset="0"/>
              </a:rPr>
              <a:t>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životnu</a:t>
            </a:r>
            <a:r>
              <a:rPr lang="en-US" sz="2000" dirty="0">
                <a:cs typeface="Arial" panose="020B0604020202020204" pitchFamily="34" charset="0"/>
              </a:rPr>
              <a:t> </a:t>
            </a:r>
            <a:r>
              <a:rPr lang="en-US" sz="2000" dirty="0" err="1">
                <a:cs typeface="Arial" panose="020B0604020202020204" pitchFamily="34" charset="0"/>
              </a:rPr>
              <a:t>sredinu</a:t>
            </a:r>
            <a:r>
              <a:rPr lang="en-US" sz="2000" dirty="0">
                <a:cs typeface="Arial" panose="020B0604020202020204" pitchFamily="34" charset="0"/>
              </a:rPr>
              <a:t>, </a:t>
            </a:r>
            <a:r>
              <a:rPr lang="en-US" sz="2000" dirty="0" err="1">
                <a:cs typeface="Arial" panose="020B0604020202020204" pitchFamily="34" charset="0"/>
              </a:rPr>
              <a:t>ekonomiju</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zdravlje</a:t>
            </a:r>
            <a:r>
              <a:rPr lang="en-US" sz="2000" dirty="0">
                <a:cs typeface="Arial" panose="020B0604020202020204" pitchFamily="34" charset="0"/>
              </a:rPr>
              <a:t> </a:t>
            </a:r>
            <a:r>
              <a:rPr lang="en-US" sz="2000" dirty="0" err="1">
                <a:cs typeface="Arial" panose="020B0604020202020204" pitchFamily="34" charset="0"/>
              </a:rPr>
              <a:t>ljudi</a:t>
            </a:r>
            <a:r>
              <a:rPr lang="en-US" sz="2000" dirty="0">
                <a:cs typeface="Arial" panose="020B0604020202020204" pitchFamily="34" charset="0"/>
              </a:rPr>
              <a:t>.</a:t>
            </a:r>
          </a:p>
          <a:p>
            <a:pPr>
              <a:lnSpc>
                <a:spcPct val="130000"/>
              </a:lnSpc>
              <a:spcAft>
                <a:spcPts val="1000"/>
              </a:spcAft>
            </a:pPr>
            <a:r>
              <a:rPr lang="en-US" sz="2000" dirty="0" err="1">
                <a:cs typeface="Arial" panose="020B0604020202020204" pitchFamily="34" charset="0"/>
              </a:rPr>
              <a:t>Ekstremni</a:t>
            </a:r>
            <a:r>
              <a:rPr lang="en-US" sz="2000" dirty="0">
                <a:cs typeface="Arial" panose="020B0604020202020204" pitchFamily="34" charset="0"/>
              </a:rPr>
              <a:t> </a:t>
            </a:r>
            <a:r>
              <a:rPr lang="en-US" sz="2000" dirty="0" err="1">
                <a:cs typeface="Arial" panose="020B0604020202020204" pitchFamily="34" charset="0"/>
              </a:rPr>
              <a:t>vremenski</a:t>
            </a:r>
            <a:r>
              <a:rPr lang="en-US" sz="2000" dirty="0">
                <a:cs typeface="Arial" panose="020B0604020202020204" pitchFamily="34" charset="0"/>
              </a:rPr>
              <a:t> </a:t>
            </a:r>
            <a:r>
              <a:rPr lang="en-US" sz="2000" dirty="0" err="1">
                <a:cs typeface="Arial" panose="020B0604020202020204" pitchFamily="34" charset="0"/>
              </a:rPr>
              <a:t>događaji</a:t>
            </a:r>
            <a:r>
              <a:rPr lang="en-US" sz="2000" dirty="0">
                <a:cs typeface="Arial" panose="020B0604020202020204" pitchFamily="34" charset="0"/>
              </a:rPr>
              <a:t>, </a:t>
            </a:r>
            <a:r>
              <a:rPr lang="en-US" sz="2000" dirty="0" err="1">
                <a:cs typeface="Arial" panose="020B0604020202020204" pitchFamily="34" charset="0"/>
              </a:rPr>
              <a:t>kao</a:t>
            </a:r>
            <a:r>
              <a:rPr lang="en-US" sz="2000" dirty="0">
                <a:cs typeface="Arial" panose="020B0604020202020204" pitchFamily="34" charset="0"/>
              </a:rPr>
              <a:t> </a:t>
            </a:r>
            <a:r>
              <a:rPr lang="en-US" sz="2000" dirty="0" err="1">
                <a:cs typeface="Arial" panose="020B0604020202020204" pitchFamily="34" charset="0"/>
              </a:rPr>
              <a:t>što</a:t>
            </a:r>
            <a:r>
              <a:rPr lang="en-US" sz="2000" dirty="0">
                <a:cs typeface="Arial" panose="020B0604020202020204" pitchFamily="34" charset="0"/>
              </a:rPr>
              <a:t>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poplave</a:t>
            </a:r>
            <a:r>
              <a:rPr lang="en-US" sz="2000" dirty="0">
                <a:cs typeface="Arial" panose="020B0604020202020204" pitchFamily="34" charset="0"/>
              </a:rPr>
              <a:t>, </a:t>
            </a:r>
            <a:r>
              <a:rPr lang="en-US" sz="2000" dirty="0" err="1">
                <a:cs typeface="Arial" panose="020B0604020202020204" pitchFamily="34" charset="0"/>
              </a:rPr>
              <a:t>uragani</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tornado, </a:t>
            </a:r>
            <a:r>
              <a:rPr lang="en-US" sz="2000" dirty="0" err="1">
                <a:cs typeface="Arial" panose="020B0604020202020204" pitchFamily="34" charset="0"/>
              </a:rPr>
              <a:t>mogu</a:t>
            </a:r>
            <a:r>
              <a:rPr lang="en-US" sz="2000" dirty="0">
                <a:cs typeface="Arial" panose="020B0604020202020204" pitchFamily="34" charset="0"/>
              </a:rPr>
              <a:t> </a:t>
            </a:r>
            <a:r>
              <a:rPr lang="en-US" sz="2000" dirty="0" err="1">
                <a:cs typeface="Arial" panose="020B0604020202020204" pitchFamily="34" charset="0"/>
              </a:rPr>
              <a:t>prouzrokovati</a:t>
            </a:r>
            <a:r>
              <a:rPr lang="en-US" sz="2000" dirty="0">
                <a:cs typeface="Arial" panose="020B0604020202020204" pitchFamily="34" charset="0"/>
              </a:rPr>
              <a:t> </a:t>
            </a:r>
            <a:r>
              <a:rPr lang="en-US" sz="2000" dirty="0" err="1">
                <a:cs typeface="Arial" panose="020B0604020202020204" pitchFamily="34" charset="0"/>
              </a:rPr>
              <a:t>veliku</a:t>
            </a:r>
            <a:r>
              <a:rPr lang="en-US" sz="2000" dirty="0">
                <a:cs typeface="Arial" panose="020B0604020202020204" pitchFamily="34" charset="0"/>
              </a:rPr>
              <a:t> </a:t>
            </a:r>
            <a:r>
              <a:rPr lang="en-US" sz="2000" dirty="0" err="1">
                <a:cs typeface="Arial" panose="020B0604020202020204" pitchFamily="34" charset="0"/>
              </a:rPr>
              <a:t>štetu</a:t>
            </a:r>
            <a:r>
              <a:rPr lang="en-US" sz="2000" dirty="0">
                <a:cs typeface="Arial" panose="020B0604020202020204" pitchFamily="34" charset="0"/>
              </a:rPr>
              <a:t> </a:t>
            </a:r>
            <a:r>
              <a:rPr lang="en-US" sz="2000" dirty="0" err="1">
                <a:cs typeface="Arial" panose="020B0604020202020204" pitchFamily="34" charset="0"/>
              </a:rPr>
              <a:t>infrastrukturi</a:t>
            </a:r>
            <a:r>
              <a:rPr lang="en-US" sz="2000" dirty="0">
                <a:cs typeface="Arial" panose="020B0604020202020204" pitchFamily="34" charset="0"/>
              </a:rPr>
              <a:t>, </a:t>
            </a:r>
            <a:r>
              <a:rPr lang="en-US" sz="2000" dirty="0" err="1">
                <a:cs typeface="Arial" panose="020B0604020202020204" pitchFamily="34" charset="0"/>
              </a:rPr>
              <a:t>kućama</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preduzećima</a:t>
            </a:r>
            <a:r>
              <a:rPr lang="en-US" sz="2000" dirty="0">
                <a:cs typeface="Arial" panose="020B0604020202020204" pitchFamily="34" charset="0"/>
              </a:rPr>
              <a:t>, </a:t>
            </a:r>
            <a:r>
              <a:rPr lang="en-US" sz="2000" dirty="0" err="1">
                <a:cs typeface="Arial" panose="020B0604020202020204" pitchFamily="34" charset="0"/>
              </a:rPr>
              <a:t>što</a:t>
            </a:r>
            <a:r>
              <a:rPr lang="en-US" sz="2000" dirty="0">
                <a:cs typeface="Arial" panose="020B0604020202020204" pitchFamily="34" charset="0"/>
              </a:rPr>
              <a:t> </a:t>
            </a:r>
            <a:r>
              <a:rPr lang="en-US" sz="2000" dirty="0" err="1">
                <a:cs typeface="Arial" panose="020B0604020202020204" pitchFamily="34" charset="0"/>
              </a:rPr>
              <a:t>dovodi</a:t>
            </a:r>
            <a:r>
              <a:rPr lang="en-US" sz="2000" dirty="0">
                <a:cs typeface="Arial" panose="020B0604020202020204" pitchFamily="34" charset="0"/>
              </a:rPr>
              <a:t> do </a:t>
            </a:r>
            <a:r>
              <a:rPr lang="en-US" sz="2000" dirty="0" err="1">
                <a:cs typeface="Arial" panose="020B0604020202020204" pitchFamily="34" charset="0"/>
              </a:rPr>
              <a:t>ekonomskih</a:t>
            </a:r>
            <a:r>
              <a:rPr lang="en-US" sz="2000" dirty="0">
                <a:cs typeface="Arial" panose="020B0604020202020204" pitchFamily="34" charset="0"/>
              </a:rPr>
              <a:t> </a:t>
            </a:r>
            <a:r>
              <a:rPr lang="en-US" sz="2000" dirty="0" err="1">
                <a:cs typeface="Arial" panose="020B0604020202020204" pitchFamily="34" charset="0"/>
              </a:rPr>
              <a:t>gubitaka</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poremećaja</a:t>
            </a:r>
            <a:r>
              <a:rPr lang="en-US" sz="2000" dirty="0">
                <a:cs typeface="Arial" panose="020B0604020202020204" pitchFamily="34" charset="0"/>
              </a:rPr>
              <a:t>. Pored toga, </a:t>
            </a:r>
            <a:r>
              <a:rPr lang="en-US" sz="2000" dirty="0" err="1">
                <a:cs typeface="Arial" panose="020B0604020202020204" pitchFamily="34" charset="0"/>
              </a:rPr>
              <a:t>ovi</a:t>
            </a:r>
            <a:r>
              <a:rPr lang="en-US" sz="2000" dirty="0">
                <a:cs typeface="Arial" panose="020B0604020202020204" pitchFamily="34" charset="0"/>
              </a:rPr>
              <a:t> </a:t>
            </a:r>
            <a:r>
              <a:rPr lang="en-US" sz="2000" dirty="0" err="1">
                <a:cs typeface="Arial" panose="020B0604020202020204" pitchFamily="34" charset="0"/>
              </a:rPr>
              <a:t>događaji</a:t>
            </a:r>
            <a:r>
              <a:rPr lang="en-US" sz="2000" dirty="0">
                <a:cs typeface="Arial" panose="020B0604020202020204" pitchFamily="34" charset="0"/>
              </a:rPr>
              <a:t> </a:t>
            </a:r>
            <a:r>
              <a:rPr lang="en-US" sz="2000" dirty="0" err="1">
                <a:cs typeface="Arial" panose="020B0604020202020204" pitchFamily="34" charset="0"/>
              </a:rPr>
              <a:t>takođe</a:t>
            </a:r>
            <a:r>
              <a:rPr lang="en-US" sz="2000" dirty="0">
                <a:cs typeface="Arial" panose="020B0604020202020204" pitchFamily="34" charset="0"/>
              </a:rPr>
              <a:t> </a:t>
            </a:r>
            <a:r>
              <a:rPr lang="en-US" sz="2000" dirty="0" err="1">
                <a:cs typeface="Arial" panose="020B0604020202020204" pitchFamily="34" charset="0"/>
              </a:rPr>
              <a:t>mogu</a:t>
            </a:r>
            <a:r>
              <a:rPr lang="en-US" sz="2000" dirty="0">
                <a:cs typeface="Arial" panose="020B0604020202020204" pitchFamily="34" charset="0"/>
              </a:rPr>
              <a:t> </a:t>
            </a:r>
            <a:r>
              <a:rPr lang="en-US" sz="2000" dirty="0" err="1">
                <a:cs typeface="Arial" panose="020B0604020202020204" pitchFamily="34" charset="0"/>
              </a:rPr>
              <a:t>dovesti</a:t>
            </a:r>
            <a:r>
              <a:rPr lang="en-US" sz="2000" dirty="0">
                <a:cs typeface="Arial" panose="020B0604020202020204" pitchFamily="34" charset="0"/>
              </a:rPr>
              <a:t> do </a:t>
            </a:r>
            <a:r>
              <a:rPr lang="en-US" sz="2000" dirty="0" err="1">
                <a:cs typeface="Arial" panose="020B0604020202020204" pitchFamily="34" charset="0"/>
              </a:rPr>
              <a:t>povreda</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smrtnih</a:t>
            </a:r>
            <a:r>
              <a:rPr lang="en-US" sz="2000" dirty="0">
                <a:cs typeface="Arial" panose="020B0604020202020204" pitchFamily="34" charset="0"/>
              </a:rPr>
              <a:t> </a:t>
            </a:r>
            <a:r>
              <a:rPr lang="en-US" sz="2000" dirty="0" err="1">
                <a:cs typeface="Arial" panose="020B0604020202020204" pitchFamily="34" charset="0"/>
              </a:rPr>
              <a:t>slučajeva</a:t>
            </a:r>
            <a:r>
              <a:rPr lang="en-US" sz="2000" dirty="0">
                <a:cs typeface="Arial" panose="020B0604020202020204" pitchFamily="34" charset="0"/>
              </a:rPr>
              <a:t>.</a:t>
            </a:r>
          </a:p>
          <a:p>
            <a:pPr>
              <a:lnSpc>
                <a:spcPct val="130000"/>
              </a:lnSpc>
              <a:spcAft>
                <a:spcPts val="1000"/>
              </a:spcAft>
            </a:pPr>
            <a:r>
              <a:rPr lang="en-US" sz="2000" dirty="0" err="1">
                <a:cs typeface="Arial" panose="020B0604020202020204" pitchFamily="34" charset="0"/>
              </a:rPr>
              <a:t>Direktni</a:t>
            </a:r>
            <a:r>
              <a:rPr lang="en-US" sz="2000" dirty="0">
                <a:cs typeface="Arial" panose="020B0604020202020204" pitchFamily="34" charset="0"/>
              </a:rPr>
              <a:t> </a:t>
            </a:r>
            <a:r>
              <a:rPr lang="en-US" sz="2000" dirty="0" err="1">
                <a:cs typeface="Arial" panose="020B0604020202020204" pitchFamily="34" charset="0"/>
              </a:rPr>
              <a:t>efekti</a:t>
            </a:r>
            <a:r>
              <a:rPr lang="en-US" sz="2000" dirty="0">
                <a:cs typeface="Arial" panose="020B0604020202020204" pitchFamily="34" charset="0"/>
              </a:rPr>
              <a:t> </a:t>
            </a:r>
            <a:r>
              <a:rPr lang="en-US" sz="2000" dirty="0" err="1">
                <a:cs typeface="Arial" panose="020B0604020202020204" pitchFamily="34" charset="0"/>
              </a:rPr>
              <a:t>ekstremnih</a:t>
            </a:r>
            <a:r>
              <a:rPr lang="en-US" sz="2000" dirty="0">
                <a:cs typeface="Arial" panose="020B0604020202020204" pitchFamily="34" charset="0"/>
              </a:rPr>
              <a:t> </a:t>
            </a:r>
            <a:r>
              <a:rPr lang="en-US" sz="2000" dirty="0" err="1">
                <a:cs typeface="Arial" panose="020B0604020202020204" pitchFamily="34" charset="0"/>
              </a:rPr>
              <a:t>vremenskih</a:t>
            </a:r>
            <a:r>
              <a:rPr lang="en-US" sz="2000" dirty="0">
                <a:cs typeface="Arial" panose="020B0604020202020204" pitchFamily="34" charset="0"/>
              </a:rPr>
              <a:t> </a:t>
            </a:r>
            <a:r>
              <a:rPr lang="en-US" sz="2000" dirty="0" err="1">
                <a:cs typeface="Arial" panose="020B0604020202020204" pitchFamily="34" charset="0"/>
              </a:rPr>
              <a:t>prilika</a:t>
            </a:r>
            <a:r>
              <a:rPr lang="en-US" sz="2000" dirty="0">
                <a:cs typeface="Arial" panose="020B0604020202020204" pitchFamily="34" charset="0"/>
              </a:rPr>
              <a:t>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ljudsko</a:t>
            </a:r>
            <a:r>
              <a:rPr lang="en-US" sz="2000" dirty="0">
                <a:cs typeface="Arial" panose="020B0604020202020204" pitchFamily="34" charset="0"/>
              </a:rPr>
              <a:t> </a:t>
            </a:r>
            <a:r>
              <a:rPr lang="en-US" sz="2000" dirty="0" err="1">
                <a:cs typeface="Arial" panose="020B0604020202020204" pitchFamily="34" charset="0"/>
              </a:rPr>
              <a:t>zdravlje</a:t>
            </a:r>
            <a:r>
              <a:rPr lang="en-US" sz="2000" dirty="0">
                <a:cs typeface="Arial" panose="020B0604020202020204" pitchFamily="34" charset="0"/>
              </a:rPr>
              <a:t> </a:t>
            </a:r>
            <a:r>
              <a:rPr lang="en-US" sz="2000" dirty="0" err="1">
                <a:cs typeface="Arial" panose="020B0604020202020204" pitchFamily="34" charset="0"/>
              </a:rPr>
              <a:t>mogu</a:t>
            </a:r>
            <a:r>
              <a:rPr lang="en-US" sz="2000" dirty="0">
                <a:cs typeface="Arial" panose="020B0604020202020204" pitchFamily="34" charset="0"/>
              </a:rPr>
              <a:t> </a:t>
            </a:r>
            <a:r>
              <a:rPr lang="en-US" sz="2000" dirty="0" err="1">
                <a:cs typeface="Arial" panose="020B0604020202020204" pitchFamily="34" charset="0"/>
              </a:rPr>
              <a:t>uključivati</a:t>
            </a:r>
            <a:r>
              <a:rPr lang="en-US" sz="2000" dirty="0">
                <a:cs typeface="Arial" panose="020B0604020202020204" pitchFamily="34" charset="0"/>
              </a:rPr>
              <a:t> </a:t>
            </a:r>
            <a:r>
              <a:rPr lang="en-US" sz="2000" dirty="0" err="1">
                <a:cs typeface="Arial" panose="020B0604020202020204" pitchFamily="34" charset="0"/>
              </a:rPr>
              <a:t>izloženost</a:t>
            </a:r>
            <a:r>
              <a:rPr lang="en-US" sz="2000" dirty="0">
                <a:cs typeface="Arial" panose="020B0604020202020204" pitchFamily="34" charset="0"/>
              </a:rPr>
              <a:t> </a:t>
            </a:r>
            <a:r>
              <a:rPr lang="en-US" sz="2000" dirty="0" err="1">
                <a:cs typeface="Arial" panose="020B0604020202020204" pitchFamily="34" charset="0"/>
              </a:rPr>
              <a:t>elementima</a:t>
            </a:r>
            <a:r>
              <a:rPr lang="en-US" sz="2000" dirty="0">
                <a:cs typeface="Arial" panose="020B0604020202020204" pitchFamily="34" charset="0"/>
              </a:rPr>
              <a:t>, </a:t>
            </a:r>
            <a:r>
              <a:rPr lang="en-US" sz="2000" dirty="0" err="1">
                <a:cs typeface="Arial" panose="020B0604020202020204" pitchFamily="34" charset="0"/>
              </a:rPr>
              <a:t>uticaj</a:t>
            </a:r>
            <a:r>
              <a:rPr lang="en-US" sz="2000" dirty="0">
                <a:cs typeface="Arial" panose="020B0604020202020204" pitchFamily="34" charset="0"/>
              </a:rPr>
              <a:t>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mentalno</a:t>
            </a:r>
            <a:r>
              <a:rPr lang="en-US" sz="2000" dirty="0">
                <a:cs typeface="Arial" panose="020B0604020202020204" pitchFamily="34" charset="0"/>
              </a:rPr>
              <a:t> </a:t>
            </a:r>
            <a:r>
              <a:rPr lang="en-US" sz="2000" dirty="0" err="1">
                <a:cs typeface="Arial" panose="020B0604020202020204" pitchFamily="34" charset="0"/>
              </a:rPr>
              <a:t>zdravlje</a:t>
            </a:r>
            <a:r>
              <a:rPr lang="en-US" sz="2000" dirty="0">
                <a:cs typeface="Arial" panose="020B0604020202020204" pitchFamily="34" charset="0"/>
              </a:rPr>
              <a:t>, </a:t>
            </a:r>
            <a:r>
              <a:rPr lang="en-US" sz="2000" dirty="0" err="1">
                <a:cs typeface="Arial" panose="020B0604020202020204" pitchFamily="34" charset="0"/>
              </a:rPr>
              <a:t>povrede</a:t>
            </a:r>
            <a:r>
              <a:rPr lang="en-US" sz="2000" dirty="0">
                <a:cs typeface="Arial" panose="020B0604020202020204" pitchFamily="34" charset="0"/>
              </a:rPr>
              <a:t> </a:t>
            </a:r>
            <a:r>
              <a:rPr lang="en-US" sz="2000" dirty="0" err="1">
                <a:cs typeface="Arial" panose="020B0604020202020204" pitchFamily="34" charset="0"/>
              </a:rPr>
              <a:t>tokom</a:t>
            </a:r>
            <a:r>
              <a:rPr lang="en-US" sz="2000" dirty="0">
                <a:cs typeface="Arial" panose="020B0604020202020204" pitchFamily="34" charset="0"/>
              </a:rPr>
              <a:t> </a:t>
            </a:r>
            <a:r>
              <a:rPr lang="en-US" sz="2000" dirty="0" err="1">
                <a:cs typeface="Arial" panose="020B0604020202020204" pitchFamily="34" charset="0"/>
              </a:rPr>
              <a:t>pokušaja</a:t>
            </a:r>
            <a:r>
              <a:rPr lang="en-US" sz="2000" dirty="0">
                <a:cs typeface="Arial" panose="020B0604020202020204" pitchFamily="34" charset="0"/>
              </a:rPr>
              <a:t> </a:t>
            </a:r>
            <a:r>
              <a:rPr lang="en-US" sz="2000" dirty="0" err="1">
                <a:cs typeface="Arial" panose="020B0604020202020204" pitchFamily="34" charset="0"/>
              </a:rPr>
              <a:t>bekstva</a:t>
            </a:r>
            <a:r>
              <a:rPr lang="en-US" sz="2000" dirty="0">
                <a:cs typeface="Arial" panose="020B0604020202020204" pitchFamily="34" charset="0"/>
              </a:rPr>
              <a:t>, pa </a:t>
            </a:r>
            <a:r>
              <a:rPr lang="en-US" sz="2000" dirty="0" err="1">
                <a:cs typeface="Arial" panose="020B0604020202020204" pitchFamily="34" charset="0"/>
              </a:rPr>
              <a:t>čak</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smrt</a:t>
            </a:r>
            <a:r>
              <a:rPr lang="en-US" sz="2000" dirty="0">
                <a:cs typeface="Arial" panose="020B0604020202020204" pitchFamily="34" charset="0"/>
              </a:rPr>
              <a:t> </a:t>
            </a:r>
            <a:r>
              <a:rPr lang="en-US" sz="2000" dirty="0" err="1">
                <a:cs typeface="Arial" panose="020B0604020202020204" pitchFamily="34" charset="0"/>
              </a:rPr>
              <a:t>uzrokovanu</a:t>
            </a:r>
            <a:r>
              <a:rPr lang="en-US" sz="2000" dirty="0">
                <a:cs typeface="Arial" panose="020B0604020202020204" pitchFamily="34" charset="0"/>
              </a:rPr>
              <a:t> </a:t>
            </a:r>
            <a:r>
              <a:rPr lang="en-US" sz="2000" dirty="0" err="1">
                <a:cs typeface="Arial" panose="020B0604020202020204" pitchFamily="34" charset="0"/>
              </a:rPr>
              <a:t>vremenskim</a:t>
            </a:r>
            <a:r>
              <a:rPr lang="en-US" sz="2000" dirty="0">
                <a:cs typeface="Arial" panose="020B0604020202020204" pitchFamily="34" charset="0"/>
              </a:rPr>
              <a:t> </a:t>
            </a:r>
            <a:r>
              <a:rPr lang="en-US" sz="2000" dirty="0" err="1">
                <a:cs typeface="Arial" panose="020B0604020202020204" pitchFamily="34" charset="0"/>
              </a:rPr>
              <a:t>događajima</a:t>
            </a:r>
            <a:r>
              <a:rPr lang="en-US" sz="2000" dirty="0">
                <a:cs typeface="Arial" panose="020B0604020202020204" pitchFamily="34" charset="0"/>
              </a:rPr>
              <a:t>. </a:t>
            </a:r>
            <a:r>
              <a:rPr lang="en-US" sz="2000" dirty="0" err="1">
                <a:cs typeface="Arial" panose="020B0604020202020204" pitchFamily="34" charset="0"/>
              </a:rPr>
              <a:t>Ovi</a:t>
            </a:r>
            <a:r>
              <a:rPr lang="en-US" sz="2000" dirty="0">
                <a:cs typeface="Arial" panose="020B0604020202020204" pitchFamily="34" charset="0"/>
              </a:rPr>
              <a:t> </a:t>
            </a:r>
            <a:r>
              <a:rPr lang="en-US" sz="2000" dirty="0" err="1">
                <a:cs typeface="Arial" panose="020B0604020202020204" pitchFamily="34" charset="0"/>
              </a:rPr>
              <a:t>događaji</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dalje</a:t>
            </a:r>
            <a:r>
              <a:rPr lang="en-US" sz="2000" dirty="0">
                <a:cs typeface="Arial" panose="020B0604020202020204" pitchFamily="34" charset="0"/>
              </a:rPr>
              <a:t> </a:t>
            </a:r>
            <a:r>
              <a:rPr lang="en-US" sz="2000" dirty="0" err="1">
                <a:cs typeface="Arial" panose="020B0604020202020204" pitchFamily="34" charset="0"/>
              </a:rPr>
              <a:t>izazivaju</a:t>
            </a:r>
            <a:r>
              <a:rPr lang="en-US" sz="2000" dirty="0">
                <a:cs typeface="Arial" panose="020B0604020202020204" pitchFamily="34" charset="0"/>
              </a:rPr>
              <a:t> </a:t>
            </a:r>
            <a:r>
              <a:rPr lang="en-US" sz="2000" dirty="0" err="1">
                <a:cs typeface="Arial" panose="020B0604020202020204" pitchFamily="34" charset="0"/>
              </a:rPr>
              <a:t>značajan</a:t>
            </a:r>
            <a:r>
              <a:rPr lang="en-US" sz="2000" dirty="0">
                <a:cs typeface="Arial" panose="020B0604020202020204" pitchFamily="34" charset="0"/>
              </a:rPr>
              <a:t> </a:t>
            </a:r>
            <a:r>
              <a:rPr lang="en-US" sz="2000" dirty="0" err="1">
                <a:cs typeface="Arial" panose="020B0604020202020204" pitchFamily="34" charset="0"/>
              </a:rPr>
              <a:t>ljudski</a:t>
            </a:r>
            <a:r>
              <a:rPr lang="en-US" sz="2000" dirty="0">
                <a:cs typeface="Arial" panose="020B0604020202020204" pitchFamily="34" charset="0"/>
              </a:rPr>
              <a:t> </a:t>
            </a:r>
            <a:r>
              <a:rPr lang="en-US" sz="2000" dirty="0" err="1">
                <a:cs typeface="Arial" panose="020B0604020202020204" pitchFamily="34" charset="0"/>
              </a:rPr>
              <a:t>morbiditet</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smrtnost</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negativno</a:t>
            </a:r>
            <a:r>
              <a:rPr lang="en-US" sz="2000" dirty="0">
                <a:cs typeface="Arial" panose="020B0604020202020204" pitchFamily="34" charset="0"/>
              </a:rPr>
              <a:t> </a:t>
            </a:r>
            <a:r>
              <a:rPr lang="en-US" sz="2000" dirty="0" err="1">
                <a:cs typeface="Arial" panose="020B0604020202020204" pitchFamily="34" charset="0"/>
              </a:rPr>
              <a:t>utiču</a:t>
            </a:r>
            <a:r>
              <a:rPr lang="en-US" sz="2000" dirty="0">
                <a:cs typeface="Arial" panose="020B0604020202020204" pitchFamily="34" charset="0"/>
              </a:rPr>
              <a:t> </a:t>
            </a:r>
            <a:r>
              <a:rPr lang="en-US" sz="2000" dirty="0" err="1">
                <a:cs typeface="Arial" panose="020B0604020202020204" pitchFamily="34" charset="0"/>
              </a:rPr>
              <a:t>na</a:t>
            </a:r>
            <a:r>
              <a:rPr lang="en-US" sz="2000" dirty="0">
                <a:cs typeface="Arial" panose="020B0604020202020204" pitchFamily="34" charset="0"/>
              </a:rPr>
              <a:t> </a:t>
            </a:r>
            <a:r>
              <a:rPr lang="en-US" sz="2000" dirty="0" err="1">
                <a:cs typeface="Arial" panose="020B0604020202020204" pitchFamily="34" charset="0"/>
              </a:rPr>
              <a:t>mentalno</a:t>
            </a:r>
            <a:r>
              <a:rPr lang="en-US" sz="2000" dirty="0">
                <a:cs typeface="Arial" panose="020B0604020202020204" pitchFamily="34" charset="0"/>
              </a:rPr>
              <a:t> </a:t>
            </a:r>
            <a:r>
              <a:rPr lang="en-US" sz="2000" dirty="0" err="1">
                <a:cs typeface="Arial" panose="020B0604020202020204" pitchFamily="34" charset="0"/>
              </a:rPr>
              <a:t>zdravlje</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dobrobit</a:t>
            </a:r>
            <a:r>
              <a:rPr lang="en-US" sz="2000" dirty="0">
                <a:cs typeface="Arial" panose="020B0604020202020204" pitchFamily="34" charset="0"/>
              </a:rPr>
              <a:t>. </a:t>
            </a:r>
          </a:p>
          <a:p>
            <a:pPr>
              <a:lnSpc>
                <a:spcPct val="130000"/>
              </a:lnSpc>
              <a:spcAft>
                <a:spcPts val="1000"/>
              </a:spcAft>
            </a:pPr>
            <a:r>
              <a:rPr lang="en-US" sz="2000" dirty="0" err="1">
                <a:cs typeface="Arial" panose="020B0604020202020204" pitchFamily="34" charset="0"/>
              </a:rPr>
              <a:t>Klimatske</a:t>
            </a:r>
            <a:r>
              <a:rPr lang="en-US" sz="2000" dirty="0">
                <a:cs typeface="Arial" panose="020B0604020202020204" pitchFamily="34" charset="0"/>
              </a:rPr>
              <a:t> </a:t>
            </a:r>
            <a:r>
              <a:rPr lang="en-US" sz="2000" dirty="0" err="1">
                <a:cs typeface="Arial" panose="020B0604020202020204" pitchFamily="34" charset="0"/>
              </a:rPr>
              <a:t>promene</a:t>
            </a:r>
            <a:r>
              <a:rPr lang="en-US" sz="2000" dirty="0">
                <a:cs typeface="Arial" panose="020B0604020202020204" pitchFamily="34" charset="0"/>
              </a:rPr>
              <a:t>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izazvale</a:t>
            </a:r>
            <a:r>
              <a:rPr lang="en-US" sz="2000" dirty="0">
                <a:cs typeface="Arial" panose="020B0604020202020204" pitchFamily="34" charset="0"/>
              </a:rPr>
              <a:t> </a:t>
            </a:r>
            <a:r>
              <a:rPr lang="en-US" sz="2000" dirty="0" err="1">
                <a:cs typeface="Arial" panose="020B0604020202020204" pitchFamily="34" charset="0"/>
              </a:rPr>
              <a:t>promene</a:t>
            </a:r>
            <a:r>
              <a:rPr lang="en-US" sz="2000" dirty="0">
                <a:cs typeface="Arial" panose="020B0604020202020204" pitchFamily="34" charset="0"/>
              </a:rPr>
              <a:t> u </a:t>
            </a:r>
            <a:r>
              <a:rPr lang="en-US" sz="2000" dirty="0" err="1">
                <a:cs typeface="Arial" panose="020B0604020202020204" pitchFamily="34" charset="0"/>
              </a:rPr>
              <a:t>učestalosti</a:t>
            </a:r>
            <a:r>
              <a:rPr lang="en-US" sz="2000" dirty="0">
                <a:cs typeface="Arial" panose="020B0604020202020204" pitchFamily="34" charset="0"/>
              </a:rPr>
              <a:t>, </a:t>
            </a:r>
            <a:r>
              <a:rPr lang="en-US" sz="2000" dirty="0" err="1">
                <a:cs typeface="Arial" panose="020B0604020202020204" pitchFamily="34" charset="0"/>
              </a:rPr>
              <a:t>intenzitetu</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geografskoj</a:t>
            </a:r>
            <a:r>
              <a:rPr lang="en-US" sz="2000" dirty="0">
                <a:cs typeface="Arial" panose="020B0604020202020204" pitchFamily="34" charset="0"/>
              </a:rPr>
              <a:t> </a:t>
            </a:r>
            <a:r>
              <a:rPr lang="en-US" sz="2000" dirty="0" err="1">
                <a:cs typeface="Arial" panose="020B0604020202020204" pitchFamily="34" charset="0"/>
              </a:rPr>
              <a:t>distribuciji</a:t>
            </a:r>
            <a:r>
              <a:rPr lang="en-US" sz="2000" dirty="0">
                <a:cs typeface="Arial" panose="020B0604020202020204" pitchFamily="34" charset="0"/>
              </a:rPr>
              <a:t> </a:t>
            </a:r>
            <a:r>
              <a:rPr lang="en-US" sz="2000" dirty="0" err="1">
                <a:cs typeface="Arial" panose="020B0604020202020204" pitchFamily="34" charset="0"/>
              </a:rPr>
              <a:t>ekstremnih</a:t>
            </a:r>
            <a:r>
              <a:rPr lang="en-US" sz="2000" dirty="0">
                <a:cs typeface="Arial" panose="020B0604020202020204" pitchFamily="34" charset="0"/>
              </a:rPr>
              <a:t> </a:t>
            </a:r>
            <a:r>
              <a:rPr lang="en-US" sz="2000" dirty="0" err="1">
                <a:cs typeface="Arial" panose="020B0604020202020204" pitchFamily="34" charset="0"/>
              </a:rPr>
              <a:t>događaja</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nastaviće</a:t>
            </a:r>
            <a:r>
              <a:rPr lang="en-US" sz="2000" dirty="0">
                <a:cs typeface="Arial" panose="020B0604020202020204" pitchFamily="34" charset="0"/>
              </a:rPr>
              <a:t> da </a:t>
            </a:r>
            <a:r>
              <a:rPr lang="en-US" sz="2000" dirty="0" err="1">
                <a:cs typeface="Arial" panose="020B0604020202020204" pitchFamily="34" charset="0"/>
              </a:rPr>
              <a:t>podstiču</a:t>
            </a:r>
            <a:r>
              <a:rPr lang="en-US" sz="2000" dirty="0">
                <a:cs typeface="Arial" panose="020B0604020202020204" pitchFamily="34" charset="0"/>
              </a:rPr>
              <a:t> </a:t>
            </a:r>
            <a:r>
              <a:rPr lang="en-US" sz="2000" dirty="0" err="1">
                <a:cs typeface="Arial" panose="020B0604020202020204" pitchFamily="34" charset="0"/>
              </a:rPr>
              <a:t>promene</a:t>
            </a:r>
            <a:r>
              <a:rPr lang="en-US" sz="2000" dirty="0">
                <a:cs typeface="Arial" panose="020B0604020202020204" pitchFamily="34" charset="0"/>
              </a:rPr>
              <a:t> u </a:t>
            </a:r>
            <a:r>
              <a:rPr lang="en-US" sz="2000" dirty="0" err="1">
                <a:cs typeface="Arial" panose="020B0604020202020204" pitchFamily="34" charset="0"/>
              </a:rPr>
              <a:t>budućnosti</a:t>
            </a:r>
            <a:r>
              <a:rPr lang="en-US" sz="2000" dirty="0">
                <a:cs typeface="Arial" panose="020B0604020202020204" pitchFamily="34" charset="0"/>
              </a:rPr>
              <a:t>.</a:t>
            </a:r>
          </a:p>
        </p:txBody>
      </p:sp>
    </p:spTree>
    <p:extLst>
      <p:ext uri="{BB962C8B-B14F-4D97-AF65-F5344CB8AC3E}">
        <p14:creationId xmlns:p14="http://schemas.microsoft.com/office/powerpoint/2010/main" val="1744700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smtClean="0">
                <a:latin typeface="Arial" panose="020B0604020202020204" pitchFamily="34" charset="0"/>
                <a:cs typeface="Arial" panose="020B0604020202020204" pitchFamily="34" charset="0"/>
              </a:rPr>
              <a:t>Požar</a:t>
            </a:r>
            <a:endParaRPr lang="de-DE"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276045" y="2898475"/>
            <a:ext cx="4865298" cy="3111455"/>
          </a:xfrm>
        </p:spPr>
        <p:txBody>
          <a:bodyPr rtlCol="0">
            <a:normAutofit/>
          </a:bodyPr>
          <a:lstStyle/>
          <a:p>
            <a:pPr marL="0" indent="0" algn="just">
              <a:lnSpc>
                <a:spcPct val="130000"/>
              </a:lnSpc>
              <a:buNone/>
            </a:pPr>
            <a:r>
              <a:rPr lang="en-US" sz="1800" dirty="0" err="1">
                <a:cs typeface="Arial" panose="020B0604020202020204" pitchFamily="34" charset="0"/>
              </a:rPr>
              <a:t>Definicija</a:t>
            </a:r>
            <a:r>
              <a:rPr lang="en-US" sz="1800" dirty="0">
                <a:cs typeface="Arial" panose="020B0604020202020204" pitchFamily="34" charset="0"/>
              </a:rPr>
              <a:t>: </a:t>
            </a:r>
            <a:r>
              <a:rPr lang="en-US" sz="1800" dirty="0" err="1">
                <a:cs typeface="Arial" panose="020B0604020202020204" pitchFamily="34" charset="0"/>
              </a:rPr>
              <a:t>šumski</a:t>
            </a:r>
            <a:r>
              <a:rPr lang="en-US" sz="1800" dirty="0">
                <a:cs typeface="Arial" panose="020B0604020202020204" pitchFamily="34" charset="0"/>
              </a:rPr>
              <a:t> </a:t>
            </a:r>
            <a:r>
              <a:rPr lang="en-US" sz="1800" dirty="0" err="1">
                <a:cs typeface="Arial" panose="020B0604020202020204" pitchFamily="34" charset="0"/>
              </a:rPr>
              <a:t>požar</a:t>
            </a:r>
            <a:r>
              <a:rPr lang="en-US" sz="1800" dirty="0">
                <a:cs typeface="Arial" panose="020B0604020202020204" pitchFamily="34" charset="0"/>
              </a:rPr>
              <a:t> je </a:t>
            </a:r>
            <a:r>
              <a:rPr lang="en-US" sz="1800" dirty="0" err="1">
                <a:cs typeface="Arial" panose="020B0604020202020204" pitchFamily="34" charset="0"/>
              </a:rPr>
              <a:t>neplanirani</a:t>
            </a:r>
            <a:r>
              <a:rPr lang="en-US" sz="1800" dirty="0">
                <a:cs typeface="Arial" panose="020B0604020202020204" pitchFamily="34" charset="0"/>
              </a:rPr>
              <a:t> </a:t>
            </a:r>
            <a:r>
              <a:rPr lang="en-US" sz="1800" dirty="0" err="1">
                <a:cs typeface="Arial" panose="020B0604020202020204" pitchFamily="34" charset="0"/>
              </a:rPr>
              <a:t>požar</a:t>
            </a:r>
            <a:r>
              <a:rPr lang="en-US" sz="1800" dirty="0">
                <a:cs typeface="Arial" panose="020B0604020202020204" pitchFamily="34" charset="0"/>
              </a:rPr>
              <a:t> </a:t>
            </a:r>
            <a:r>
              <a:rPr lang="en-US" sz="1800" dirty="0" err="1">
                <a:cs typeface="Arial" panose="020B0604020202020204" pitchFamily="34" charset="0"/>
              </a:rPr>
              <a:t>koji</a:t>
            </a:r>
            <a:r>
              <a:rPr lang="en-US" sz="1800" dirty="0">
                <a:cs typeface="Arial" panose="020B0604020202020204" pitchFamily="34" charset="0"/>
              </a:rPr>
              <a:t> </a:t>
            </a:r>
            <a:r>
              <a:rPr lang="en-US" sz="1800" dirty="0" err="1">
                <a:cs typeface="Arial" panose="020B0604020202020204" pitchFamily="34" charset="0"/>
              </a:rPr>
              <a:t>gori</a:t>
            </a:r>
            <a:r>
              <a:rPr lang="en-US" sz="1800" dirty="0">
                <a:cs typeface="Arial" panose="020B0604020202020204" pitchFamily="34" charset="0"/>
              </a:rPr>
              <a:t> u </a:t>
            </a:r>
            <a:r>
              <a:rPr lang="en-US" sz="1800" dirty="0" err="1">
                <a:cs typeface="Arial" panose="020B0604020202020204" pitchFamily="34" charset="0"/>
              </a:rPr>
              <a:t>prirodnom</a:t>
            </a:r>
            <a:r>
              <a:rPr lang="en-US" sz="1800" dirty="0">
                <a:cs typeface="Arial" panose="020B0604020202020204" pitchFamily="34" charset="0"/>
              </a:rPr>
              <a:t> </a:t>
            </a:r>
            <a:r>
              <a:rPr lang="en-US" sz="1800" dirty="0" err="1">
                <a:cs typeface="Arial" panose="020B0604020202020204" pitchFamily="34" charset="0"/>
              </a:rPr>
              <a:t>području</a:t>
            </a:r>
            <a:r>
              <a:rPr lang="en-US" sz="1800" dirty="0">
                <a:cs typeface="Arial" panose="020B0604020202020204" pitchFamily="34" charset="0"/>
              </a:rPr>
              <a:t> </a:t>
            </a:r>
            <a:r>
              <a:rPr lang="en-US" sz="1800" dirty="0" err="1">
                <a:cs typeface="Arial" panose="020B0604020202020204" pitchFamily="34" charset="0"/>
              </a:rPr>
              <a:t>kao</a:t>
            </a:r>
            <a:r>
              <a:rPr lang="en-US" sz="1800" dirty="0">
                <a:cs typeface="Arial" panose="020B0604020202020204" pitchFamily="34" charset="0"/>
              </a:rPr>
              <a:t> </a:t>
            </a:r>
            <a:r>
              <a:rPr lang="en-US" sz="1800" dirty="0" err="1">
                <a:cs typeface="Arial" panose="020B0604020202020204" pitchFamily="34" charset="0"/>
              </a:rPr>
              <a:t>što</a:t>
            </a:r>
            <a:r>
              <a:rPr lang="en-US" sz="1800" dirty="0">
                <a:cs typeface="Arial" panose="020B0604020202020204" pitchFamily="34" charset="0"/>
              </a:rPr>
              <a:t> je </a:t>
            </a:r>
            <a:r>
              <a:rPr lang="en-US" sz="1800" dirty="0" err="1">
                <a:cs typeface="Arial" panose="020B0604020202020204" pitchFamily="34" charset="0"/>
              </a:rPr>
              <a:t>šuma</a:t>
            </a:r>
            <a:r>
              <a:rPr lang="en-US" sz="1800" dirty="0">
                <a:cs typeface="Arial" panose="020B0604020202020204" pitchFamily="34" charset="0"/>
              </a:rPr>
              <a:t>, </a:t>
            </a:r>
            <a:r>
              <a:rPr lang="en-US" sz="1800" dirty="0" err="1">
                <a:cs typeface="Arial" panose="020B0604020202020204" pitchFamily="34" charset="0"/>
              </a:rPr>
              <a:t>travnjak</a:t>
            </a:r>
            <a:r>
              <a:rPr lang="en-US" sz="1800" dirty="0">
                <a:cs typeface="Arial" panose="020B0604020202020204" pitchFamily="34" charset="0"/>
              </a:rPr>
              <a:t> </a:t>
            </a:r>
            <a:r>
              <a:rPr lang="en-US" sz="1800" dirty="0" err="1">
                <a:cs typeface="Arial" panose="020B0604020202020204" pitchFamily="34" charset="0"/>
              </a:rPr>
              <a:t>ili</a:t>
            </a:r>
            <a:r>
              <a:rPr lang="en-US" sz="1800" dirty="0">
                <a:cs typeface="Arial" panose="020B0604020202020204" pitchFamily="34" charset="0"/>
              </a:rPr>
              <a:t> </a:t>
            </a:r>
            <a:r>
              <a:rPr lang="en-US" sz="1800" dirty="0" err="1">
                <a:cs typeface="Arial" panose="020B0604020202020204" pitchFamily="34" charset="0"/>
              </a:rPr>
              <a:t>prerija</a:t>
            </a:r>
            <a:r>
              <a:rPr lang="en-US" sz="1800" dirty="0">
                <a:cs typeface="Arial" panose="020B0604020202020204" pitchFamily="34" charset="0"/>
              </a:rPr>
              <a:t>. </a:t>
            </a:r>
            <a:r>
              <a:rPr lang="en-US" sz="1800" dirty="0" err="1">
                <a:cs typeface="Arial" panose="020B0604020202020204" pitchFamily="34" charset="0"/>
              </a:rPr>
              <a:t>Šumski</a:t>
            </a:r>
            <a:r>
              <a:rPr lang="en-US" sz="1800" dirty="0">
                <a:cs typeface="Arial" panose="020B0604020202020204" pitchFamily="34" charset="0"/>
              </a:rPr>
              <a:t> </a:t>
            </a:r>
            <a:r>
              <a:rPr lang="en-US" sz="1800" dirty="0" err="1">
                <a:cs typeface="Arial" panose="020B0604020202020204" pitchFamily="34" charset="0"/>
              </a:rPr>
              <a:t>požari</a:t>
            </a:r>
            <a:r>
              <a:rPr lang="en-US" sz="1800" dirty="0">
                <a:cs typeface="Arial" panose="020B0604020202020204" pitchFamily="34" charset="0"/>
              </a:rPr>
              <a:t> </a:t>
            </a:r>
            <a:r>
              <a:rPr lang="en-US" sz="1800" dirty="0" err="1">
                <a:cs typeface="Arial" panose="020B0604020202020204" pitchFamily="34" charset="0"/>
              </a:rPr>
              <a:t>su</a:t>
            </a:r>
            <a:r>
              <a:rPr lang="en-US" sz="1800" dirty="0">
                <a:cs typeface="Arial" panose="020B0604020202020204" pitchFamily="34" charset="0"/>
              </a:rPr>
              <a:t> </a:t>
            </a:r>
            <a:r>
              <a:rPr lang="en-US" sz="1800" dirty="0" err="1">
                <a:cs typeface="Arial" panose="020B0604020202020204" pitchFamily="34" charset="0"/>
              </a:rPr>
              <a:t>često</a:t>
            </a:r>
            <a:r>
              <a:rPr lang="en-US" sz="1800" dirty="0">
                <a:cs typeface="Arial" panose="020B0604020202020204" pitchFamily="34" charset="0"/>
              </a:rPr>
              <a:t> </a:t>
            </a:r>
            <a:r>
              <a:rPr lang="en-US" sz="1800" dirty="0" err="1">
                <a:cs typeface="Arial" panose="020B0604020202020204" pitchFamily="34" charset="0"/>
              </a:rPr>
              <a:t>uzrokovani</a:t>
            </a:r>
            <a:r>
              <a:rPr lang="en-US" sz="1800" dirty="0">
                <a:cs typeface="Arial" panose="020B0604020202020204" pitchFamily="34" charset="0"/>
              </a:rPr>
              <a:t> </a:t>
            </a:r>
            <a:r>
              <a:rPr lang="en-US" sz="1800" dirty="0" err="1">
                <a:cs typeface="Arial" panose="020B0604020202020204" pitchFamily="34" charset="0"/>
              </a:rPr>
              <a:t>ljudskim</a:t>
            </a:r>
            <a:r>
              <a:rPr lang="en-US" sz="1800" dirty="0">
                <a:cs typeface="Arial" panose="020B0604020202020204" pitchFamily="34" charset="0"/>
              </a:rPr>
              <a:t> </a:t>
            </a:r>
            <a:r>
              <a:rPr lang="en-US" sz="1800" dirty="0" err="1">
                <a:cs typeface="Arial" panose="020B0604020202020204" pitchFamily="34" charset="0"/>
              </a:rPr>
              <a:t>aktivnostima</a:t>
            </a:r>
            <a:r>
              <a:rPr lang="en-US" sz="1800" dirty="0">
                <a:cs typeface="Arial" panose="020B0604020202020204" pitchFamily="34" charset="0"/>
              </a:rPr>
              <a:t> </a:t>
            </a:r>
            <a:r>
              <a:rPr lang="en-US" sz="1800" dirty="0" err="1">
                <a:cs typeface="Arial" panose="020B0604020202020204" pitchFamily="34" charset="0"/>
              </a:rPr>
              <a:t>ili</a:t>
            </a:r>
            <a:r>
              <a:rPr lang="en-US" sz="1800" dirty="0">
                <a:cs typeface="Arial" panose="020B0604020202020204" pitchFamily="34" charset="0"/>
              </a:rPr>
              <a:t> </a:t>
            </a:r>
            <a:r>
              <a:rPr lang="en-US" sz="1800" dirty="0" err="1">
                <a:cs typeface="Arial" panose="020B0604020202020204" pitchFamily="34" charset="0"/>
              </a:rPr>
              <a:t>prirodnim</a:t>
            </a:r>
            <a:r>
              <a:rPr lang="en-US" sz="1800" dirty="0">
                <a:cs typeface="Arial" panose="020B0604020202020204" pitchFamily="34" charset="0"/>
              </a:rPr>
              <a:t> </a:t>
            </a:r>
            <a:r>
              <a:rPr lang="en-US" sz="1800" dirty="0" err="1">
                <a:cs typeface="Arial" panose="020B0604020202020204" pitchFamily="34" charset="0"/>
              </a:rPr>
              <a:t>fenomenom</a:t>
            </a:r>
            <a:r>
              <a:rPr lang="en-US" sz="1800" dirty="0">
                <a:cs typeface="Arial" panose="020B0604020202020204" pitchFamily="34" charset="0"/>
              </a:rPr>
              <a:t> </a:t>
            </a:r>
            <a:r>
              <a:rPr lang="en-US" sz="1800" dirty="0" err="1">
                <a:cs typeface="Arial" panose="020B0604020202020204" pitchFamily="34" charset="0"/>
              </a:rPr>
              <a:t>kao</a:t>
            </a:r>
            <a:r>
              <a:rPr lang="en-US" sz="1800" dirty="0">
                <a:cs typeface="Arial" panose="020B0604020202020204" pitchFamily="34" charset="0"/>
              </a:rPr>
              <a:t> </a:t>
            </a:r>
            <a:r>
              <a:rPr lang="en-US" sz="1800" dirty="0" err="1">
                <a:cs typeface="Arial" panose="020B0604020202020204" pitchFamily="34" charset="0"/>
              </a:rPr>
              <a:t>što</a:t>
            </a:r>
            <a:r>
              <a:rPr lang="en-US" sz="1800" dirty="0">
                <a:cs typeface="Arial" panose="020B0604020202020204" pitchFamily="34" charset="0"/>
              </a:rPr>
              <a:t> je </a:t>
            </a:r>
            <a:r>
              <a:rPr lang="en-US" sz="1800" dirty="0" err="1">
                <a:cs typeface="Arial" panose="020B0604020202020204" pitchFamily="34" charset="0"/>
              </a:rPr>
              <a:t>munja</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mogu</a:t>
            </a:r>
            <a:r>
              <a:rPr lang="en-US" sz="1800" dirty="0">
                <a:cs typeface="Arial" panose="020B0604020202020204" pitchFamily="34" charset="0"/>
              </a:rPr>
              <a:t> se </a:t>
            </a:r>
            <a:r>
              <a:rPr lang="en-US" sz="1800" dirty="0" err="1">
                <a:cs typeface="Arial" panose="020B0604020202020204" pitchFamily="34" charset="0"/>
              </a:rPr>
              <a:t>desiti</a:t>
            </a:r>
            <a:r>
              <a:rPr lang="en-US" sz="1800" dirty="0">
                <a:cs typeface="Arial" panose="020B0604020202020204" pitchFamily="34" charset="0"/>
              </a:rPr>
              <a:t> u </a:t>
            </a:r>
            <a:r>
              <a:rPr lang="en-US" sz="1800" dirty="0" err="1">
                <a:cs typeface="Arial" panose="020B0604020202020204" pitchFamily="34" charset="0"/>
              </a:rPr>
              <a:t>bilo</a:t>
            </a:r>
            <a:r>
              <a:rPr lang="en-US" sz="1800" dirty="0">
                <a:cs typeface="Arial" panose="020B0604020202020204" pitchFamily="34" charset="0"/>
              </a:rPr>
              <a:t> </a:t>
            </a:r>
            <a:r>
              <a:rPr lang="en-US" sz="1800" dirty="0" err="1">
                <a:cs typeface="Arial" panose="020B0604020202020204" pitchFamily="34" charset="0"/>
              </a:rPr>
              <a:t>kom</a:t>
            </a:r>
            <a:r>
              <a:rPr lang="en-US" sz="1800" dirty="0">
                <a:cs typeface="Arial" panose="020B0604020202020204" pitchFamily="34" charset="0"/>
              </a:rPr>
              <a:t> </a:t>
            </a:r>
            <a:r>
              <a:rPr lang="en-US" sz="1800" dirty="0" err="1">
                <a:cs typeface="Arial" panose="020B0604020202020204" pitchFamily="34" charset="0"/>
              </a:rPr>
              <a:t>trenutku</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bilo</a:t>
            </a:r>
            <a:r>
              <a:rPr lang="en-US" sz="1800" dirty="0">
                <a:cs typeface="Arial" panose="020B0604020202020204" pitchFamily="34" charset="0"/>
              </a:rPr>
              <a:t> </a:t>
            </a:r>
            <a:r>
              <a:rPr lang="en-US" sz="1800" dirty="0" err="1">
                <a:cs typeface="Arial" panose="020B0604020202020204" pitchFamily="34" charset="0"/>
              </a:rPr>
              <a:t>gde</a:t>
            </a:r>
            <a:r>
              <a:rPr lang="en-US" sz="1800" dirty="0">
                <a:cs typeface="Arial" panose="020B0604020202020204" pitchFamily="34" charset="0"/>
              </a:rPr>
              <a:t>. </a:t>
            </a:r>
          </a:p>
          <a:p>
            <a:pPr rtl="0"/>
            <a:endParaRPr lang="de-DE" dirty="0"/>
          </a:p>
        </p:txBody>
      </p:sp>
      <p:pic>
        <p:nvPicPr>
          <p:cNvPr id="2052" name="Picture 4" descr="Wildf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1515" y="73773"/>
            <a:ext cx="6758691" cy="4952745"/>
          </a:xfrm>
          <a:prstGeom prst="rect">
            <a:avLst/>
          </a:prstGeom>
          <a:noFill/>
          <a:extLst>
            <a:ext uri="{909E8E84-426E-40DD-AFC4-6F175D3DCCD1}">
              <a14:hiddenFill xmlns:a14="http://schemas.microsoft.com/office/drawing/2010/main">
                <a:solidFill>
                  <a:srgbClr val="FFFFFF"/>
                </a:solidFill>
              </a14:hiddenFill>
            </a:ext>
          </a:extLst>
        </p:spPr>
      </p:pic>
      <p:sp>
        <p:nvSpPr>
          <p:cNvPr id="5" name="Téglalap 4"/>
          <p:cNvSpPr/>
          <p:nvPr/>
        </p:nvSpPr>
        <p:spPr>
          <a:xfrm>
            <a:off x="5291515" y="5026518"/>
            <a:ext cx="3204723" cy="230832"/>
          </a:xfrm>
          <a:prstGeom prst="rect">
            <a:avLst/>
          </a:prstGeom>
        </p:spPr>
        <p:txBody>
          <a:bodyPr wrap="none" rtlCol="0">
            <a:spAutoFit/>
          </a:bodyPr>
          <a:lstStyle/>
          <a:p>
            <a:pPr rtl="0"/>
            <a:r>
              <a:rPr lang="sr" sz="900" dirty="0">
                <a:solidFill>
                  <a:schemeClr val="bg1">
                    <a:lumMod val="50000"/>
                  </a:schemeClr>
                </a:solidFill>
              </a:rPr>
              <a:t>Source: https://www.who.int/health-topics/wildfires#tab=tab_1</a:t>
            </a:r>
          </a:p>
        </p:txBody>
      </p:sp>
    </p:spTree>
    <p:extLst>
      <p:ext uri="{BB962C8B-B14F-4D97-AF65-F5344CB8AC3E}">
        <p14:creationId xmlns:p14="http://schemas.microsoft.com/office/powerpoint/2010/main" val="709352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a:latin typeface="Arial" panose="020B0604020202020204" pitchFamily="34" charset="0"/>
                <a:cs typeface="Arial" panose="020B0604020202020204" pitchFamily="34" charset="0"/>
              </a:rPr>
              <a:t>Požar</a:t>
            </a:r>
            <a:endParaRPr lang="de-DE"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310552" y="1276709"/>
            <a:ext cx="6349040" cy="4979712"/>
          </a:xfrm>
        </p:spPr>
        <p:txBody>
          <a:bodyPr rtlCol="0">
            <a:normAutofit/>
          </a:bodyPr>
          <a:lstStyle/>
          <a:p>
            <a:pPr marL="0" indent="0" algn="just">
              <a:lnSpc>
                <a:spcPct val="130000"/>
              </a:lnSpc>
              <a:spcAft>
                <a:spcPts val="1000"/>
              </a:spcAft>
              <a:buNone/>
            </a:pPr>
            <a:r>
              <a:rPr lang="en-US" sz="1800" dirty="0" err="1">
                <a:cs typeface="Arial" panose="020B0604020202020204" pitchFamily="34" charset="0"/>
              </a:rPr>
              <a:t>Veličina</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učestalost</a:t>
            </a:r>
            <a:r>
              <a:rPr lang="en-US" sz="1800" dirty="0">
                <a:cs typeface="Arial" panose="020B0604020202020204" pitchFamily="34" charset="0"/>
              </a:rPr>
              <a:t> </a:t>
            </a:r>
            <a:r>
              <a:rPr lang="en-US" sz="1800" dirty="0" err="1">
                <a:cs typeface="Arial" panose="020B0604020202020204" pitchFamily="34" charset="0"/>
              </a:rPr>
              <a:t>šumskih</a:t>
            </a:r>
            <a:r>
              <a:rPr lang="en-US" sz="1800" dirty="0">
                <a:cs typeface="Arial" panose="020B0604020202020204" pitchFamily="34" charset="0"/>
              </a:rPr>
              <a:t> </a:t>
            </a:r>
            <a:r>
              <a:rPr lang="en-US" sz="1800" dirty="0" err="1">
                <a:cs typeface="Arial" panose="020B0604020202020204" pitchFamily="34" charset="0"/>
              </a:rPr>
              <a:t>požara</a:t>
            </a:r>
            <a:r>
              <a:rPr lang="en-US" sz="1800" dirty="0">
                <a:cs typeface="Arial" panose="020B0604020202020204" pitchFamily="34" charset="0"/>
              </a:rPr>
              <a:t> </a:t>
            </a:r>
            <a:r>
              <a:rPr lang="en-US" sz="1800" dirty="0" err="1">
                <a:cs typeface="Arial" panose="020B0604020202020204" pitchFamily="34" charset="0"/>
              </a:rPr>
              <a:t>rastu</a:t>
            </a:r>
            <a:r>
              <a:rPr lang="en-US" sz="1800" dirty="0">
                <a:cs typeface="Arial" panose="020B0604020202020204" pitchFamily="34" charset="0"/>
              </a:rPr>
              <a:t> </a:t>
            </a:r>
            <a:r>
              <a:rPr lang="en-US" sz="1800" dirty="0" err="1">
                <a:cs typeface="Arial" panose="020B0604020202020204" pitchFamily="34" charset="0"/>
              </a:rPr>
              <a:t>zbog</a:t>
            </a:r>
            <a:r>
              <a:rPr lang="en-US" sz="1800" dirty="0">
                <a:cs typeface="Arial" panose="020B0604020202020204" pitchFamily="34" charset="0"/>
              </a:rPr>
              <a:t> </a:t>
            </a:r>
            <a:r>
              <a:rPr lang="en-US" sz="1800" dirty="0" err="1">
                <a:cs typeface="Arial" panose="020B0604020202020204" pitchFamily="34" charset="0"/>
              </a:rPr>
              <a:t>klimatskih</a:t>
            </a:r>
            <a:r>
              <a:rPr lang="en-US" sz="1800" dirty="0">
                <a:cs typeface="Arial" panose="020B0604020202020204" pitchFamily="34" charset="0"/>
              </a:rPr>
              <a:t> </a:t>
            </a:r>
            <a:r>
              <a:rPr lang="en-US" sz="1800" dirty="0" err="1">
                <a:cs typeface="Arial" panose="020B0604020202020204" pitchFamily="34" charset="0"/>
              </a:rPr>
              <a:t>promena</a:t>
            </a:r>
            <a:r>
              <a:rPr lang="en-US" sz="1800" dirty="0">
                <a:cs typeface="Arial" panose="020B0604020202020204" pitchFamily="34" charset="0"/>
              </a:rPr>
              <a:t>. </a:t>
            </a:r>
          </a:p>
          <a:p>
            <a:pPr marL="0" indent="0" algn="just">
              <a:lnSpc>
                <a:spcPct val="130000"/>
              </a:lnSpc>
              <a:spcAft>
                <a:spcPts val="1000"/>
              </a:spcAft>
              <a:buNone/>
            </a:pPr>
            <a:r>
              <a:rPr lang="en-US" sz="1800" dirty="0" err="1">
                <a:cs typeface="Arial" panose="020B0604020202020204" pitchFamily="34" charset="0"/>
              </a:rPr>
              <a:t>Topliji</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sušniji</a:t>
            </a:r>
            <a:r>
              <a:rPr lang="en-US" sz="1800" dirty="0">
                <a:cs typeface="Arial" panose="020B0604020202020204" pitchFamily="34" charset="0"/>
              </a:rPr>
              <a:t> </a:t>
            </a:r>
            <a:r>
              <a:rPr lang="en-US" sz="1800" dirty="0" err="1">
                <a:cs typeface="Arial" panose="020B0604020202020204" pitchFamily="34" charset="0"/>
              </a:rPr>
              <a:t>uslovi</a:t>
            </a:r>
            <a:r>
              <a:rPr lang="en-US" sz="1800" dirty="0">
                <a:cs typeface="Arial" panose="020B0604020202020204" pitchFamily="34" charset="0"/>
              </a:rPr>
              <a:t> </a:t>
            </a:r>
            <a:r>
              <a:rPr lang="en-US" sz="1800" dirty="0" err="1">
                <a:cs typeface="Arial" panose="020B0604020202020204" pitchFamily="34" charset="0"/>
              </a:rPr>
              <a:t>isušuju</a:t>
            </a:r>
            <a:r>
              <a:rPr lang="en-US" sz="1800" dirty="0">
                <a:cs typeface="Arial" panose="020B0604020202020204" pitchFamily="34" charset="0"/>
              </a:rPr>
              <a:t> </a:t>
            </a:r>
            <a:r>
              <a:rPr lang="en-US" sz="1800" dirty="0" err="1">
                <a:cs typeface="Arial" panose="020B0604020202020204" pitchFamily="34" charset="0"/>
              </a:rPr>
              <a:t>ekosisteme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povećavaju</a:t>
            </a:r>
            <a:r>
              <a:rPr lang="en-US" sz="1800" dirty="0">
                <a:cs typeface="Arial" panose="020B0604020202020204" pitchFamily="34" charset="0"/>
              </a:rPr>
              <a:t> </a:t>
            </a:r>
            <a:r>
              <a:rPr lang="en-US" sz="1800" dirty="0" err="1">
                <a:cs typeface="Arial" panose="020B0604020202020204" pitchFamily="34" charset="0"/>
              </a:rPr>
              <a:t>rizik</a:t>
            </a:r>
            <a:r>
              <a:rPr lang="en-US" sz="1800" dirty="0">
                <a:cs typeface="Arial" panose="020B0604020202020204" pitchFamily="34" charset="0"/>
              </a:rPr>
              <a:t> od </a:t>
            </a:r>
            <a:r>
              <a:rPr lang="en-US" sz="1800" dirty="0" err="1">
                <a:cs typeface="Arial" panose="020B0604020202020204" pitchFamily="34" charset="0"/>
              </a:rPr>
              <a:t>šumskih</a:t>
            </a:r>
            <a:r>
              <a:rPr lang="en-US" sz="1800" dirty="0">
                <a:cs typeface="Arial" panose="020B0604020202020204" pitchFamily="34" charset="0"/>
              </a:rPr>
              <a:t> </a:t>
            </a:r>
            <a:r>
              <a:rPr lang="en-US" sz="1800" dirty="0" err="1">
                <a:cs typeface="Arial" panose="020B0604020202020204" pitchFamily="34" charset="0"/>
              </a:rPr>
              <a:t>požara</a:t>
            </a:r>
            <a:r>
              <a:rPr lang="en-US" sz="1800" dirty="0">
                <a:cs typeface="Arial" panose="020B0604020202020204" pitchFamily="34" charset="0"/>
              </a:rPr>
              <a:t>. </a:t>
            </a:r>
            <a:r>
              <a:rPr lang="en-US" sz="1800" dirty="0" err="1">
                <a:cs typeface="Arial" panose="020B0604020202020204" pitchFamily="34" charset="0"/>
              </a:rPr>
              <a:t>Šumski</a:t>
            </a:r>
            <a:r>
              <a:rPr lang="en-US" sz="1800" dirty="0">
                <a:cs typeface="Arial" panose="020B0604020202020204" pitchFamily="34" charset="0"/>
              </a:rPr>
              <a:t> </a:t>
            </a:r>
            <a:r>
              <a:rPr lang="en-US" sz="1800" dirty="0" err="1">
                <a:cs typeface="Arial" panose="020B0604020202020204" pitchFamily="34" charset="0"/>
              </a:rPr>
              <a:t>požari</a:t>
            </a:r>
            <a:r>
              <a:rPr lang="en-US" sz="1800" dirty="0">
                <a:cs typeface="Arial" panose="020B0604020202020204" pitchFamily="34" charset="0"/>
              </a:rPr>
              <a:t> </a:t>
            </a:r>
            <a:r>
              <a:rPr lang="en-US" sz="1800" dirty="0" err="1">
                <a:cs typeface="Arial" panose="020B0604020202020204" pitchFamily="34" charset="0"/>
              </a:rPr>
              <a:t>takođe</a:t>
            </a:r>
            <a:r>
              <a:rPr lang="en-US" sz="1800" dirty="0">
                <a:cs typeface="Arial" panose="020B0604020202020204" pitchFamily="34" charset="0"/>
              </a:rPr>
              <a:t> </a:t>
            </a:r>
            <a:r>
              <a:rPr lang="en-US" sz="1800" dirty="0" err="1">
                <a:cs typeface="Arial" panose="020B0604020202020204" pitchFamily="34" charset="0"/>
              </a:rPr>
              <a:t>istovremeno</a:t>
            </a:r>
            <a:r>
              <a:rPr lang="en-US" sz="1800" dirty="0">
                <a:cs typeface="Arial" panose="020B0604020202020204" pitchFamily="34" charset="0"/>
              </a:rPr>
              <a:t> </a:t>
            </a:r>
            <a:r>
              <a:rPr lang="en-US" sz="1800" dirty="0" err="1">
                <a:cs typeface="Arial" panose="020B0604020202020204" pitchFamily="34" charset="0"/>
              </a:rPr>
              <a:t>utiču</a:t>
            </a:r>
            <a:r>
              <a:rPr lang="en-US" sz="1800" dirty="0">
                <a:cs typeface="Arial" panose="020B0604020202020204" pitchFamily="34" charset="0"/>
              </a:rPr>
              <a:t> </a:t>
            </a:r>
            <a:r>
              <a:rPr lang="en-US" sz="1800" dirty="0" err="1">
                <a:cs typeface="Arial" panose="020B0604020202020204" pitchFamily="34" charset="0"/>
              </a:rPr>
              <a:t>na</a:t>
            </a:r>
            <a:r>
              <a:rPr lang="en-US" sz="1800" dirty="0">
                <a:cs typeface="Arial" panose="020B0604020202020204" pitchFamily="34" charset="0"/>
              </a:rPr>
              <a:t> </a:t>
            </a:r>
            <a:r>
              <a:rPr lang="en-US" sz="1800" dirty="0" err="1">
                <a:cs typeface="Arial" panose="020B0604020202020204" pitchFamily="34" charset="0"/>
              </a:rPr>
              <a:t>vremenske</a:t>
            </a:r>
            <a:r>
              <a:rPr lang="en-US" sz="1800" dirty="0">
                <a:cs typeface="Arial" panose="020B0604020202020204" pitchFamily="34" charset="0"/>
              </a:rPr>
              <a:t> </a:t>
            </a:r>
            <a:r>
              <a:rPr lang="en-US" sz="1800" dirty="0" err="1">
                <a:cs typeface="Arial" panose="020B0604020202020204" pitchFamily="34" charset="0"/>
              </a:rPr>
              <a:t>prilike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klimu</a:t>
            </a:r>
            <a:r>
              <a:rPr lang="en-US" sz="1800" dirty="0">
                <a:cs typeface="Arial" panose="020B0604020202020204" pitchFamily="34" charset="0"/>
              </a:rPr>
              <a:t> </a:t>
            </a:r>
            <a:r>
              <a:rPr lang="en-US" sz="1800" dirty="0" err="1">
                <a:cs typeface="Arial" panose="020B0604020202020204" pitchFamily="34" charset="0"/>
              </a:rPr>
              <a:t>ispuštajući</a:t>
            </a:r>
            <a:r>
              <a:rPr lang="en-US" sz="1800" dirty="0">
                <a:cs typeface="Arial" panose="020B0604020202020204" pitchFamily="34" charset="0"/>
              </a:rPr>
              <a:t> </a:t>
            </a:r>
            <a:r>
              <a:rPr lang="en-US" sz="1800" dirty="0" err="1">
                <a:cs typeface="Arial" panose="020B0604020202020204" pitchFamily="34" charset="0"/>
              </a:rPr>
              <a:t>velike</a:t>
            </a:r>
            <a:r>
              <a:rPr lang="en-US" sz="1800" dirty="0">
                <a:cs typeface="Arial" panose="020B0604020202020204" pitchFamily="34" charset="0"/>
              </a:rPr>
              <a:t> </a:t>
            </a:r>
            <a:r>
              <a:rPr lang="en-US" sz="1800" dirty="0" err="1">
                <a:cs typeface="Arial" panose="020B0604020202020204" pitchFamily="34" charset="0"/>
              </a:rPr>
              <a:t>količine</a:t>
            </a:r>
            <a:r>
              <a:rPr lang="en-US" sz="1800" dirty="0">
                <a:cs typeface="Arial" panose="020B0604020202020204" pitchFamily="34" charset="0"/>
              </a:rPr>
              <a:t> </a:t>
            </a:r>
            <a:r>
              <a:rPr lang="en-US" sz="1800" dirty="0" err="1">
                <a:cs typeface="Arial" panose="020B0604020202020204" pitchFamily="34" charset="0"/>
              </a:rPr>
              <a:t>ugljen-dioksida</a:t>
            </a:r>
            <a:r>
              <a:rPr lang="en-US" sz="1800" dirty="0">
                <a:cs typeface="Arial" panose="020B0604020202020204" pitchFamily="34" charset="0"/>
              </a:rPr>
              <a:t>, </a:t>
            </a:r>
            <a:r>
              <a:rPr lang="en-US" sz="1800" dirty="0" err="1">
                <a:cs typeface="Arial" panose="020B0604020202020204" pitchFamily="34" charset="0"/>
              </a:rPr>
              <a:t>ugljen-monoksida</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finih</a:t>
            </a:r>
            <a:r>
              <a:rPr lang="en-US" sz="1800" dirty="0">
                <a:cs typeface="Arial" panose="020B0604020202020204" pitchFamily="34" charset="0"/>
              </a:rPr>
              <a:t> </a:t>
            </a:r>
            <a:r>
              <a:rPr lang="en-US" sz="1800" dirty="0" err="1">
                <a:cs typeface="Arial" panose="020B0604020202020204" pitchFamily="34" charset="0"/>
              </a:rPr>
              <a:t>čestica</a:t>
            </a:r>
            <a:r>
              <a:rPr lang="en-US" sz="1800" dirty="0">
                <a:cs typeface="Arial" panose="020B0604020202020204" pitchFamily="34" charset="0"/>
              </a:rPr>
              <a:t> u </a:t>
            </a:r>
            <a:r>
              <a:rPr lang="en-US" sz="1800" dirty="0" err="1">
                <a:cs typeface="Arial" panose="020B0604020202020204" pitchFamily="34" charset="0"/>
              </a:rPr>
              <a:t>atmosferu</a:t>
            </a:r>
            <a:r>
              <a:rPr lang="en-US" sz="1800" dirty="0">
                <a:cs typeface="Arial" panose="020B0604020202020204" pitchFamily="34" charset="0"/>
              </a:rPr>
              <a:t>. </a:t>
            </a:r>
          </a:p>
          <a:p>
            <a:pPr marL="0" indent="0" algn="just">
              <a:lnSpc>
                <a:spcPct val="130000"/>
              </a:lnSpc>
              <a:spcAft>
                <a:spcPts val="0"/>
              </a:spcAft>
              <a:buNone/>
            </a:pPr>
            <a:r>
              <a:rPr lang="en-US" sz="1800" dirty="0" err="1">
                <a:cs typeface="Arial" panose="020B0604020202020204" pitchFamily="34" charset="0"/>
              </a:rPr>
              <a:t>Požar</a:t>
            </a:r>
            <a:r>
              <a:rPr lang="en-US" sz="1800" dirty="0">
                <a:cs typeface="Arial" panose="020B0604020202020204" pitchFamily="34" charset="0"/>
              </a:rPr>
              <a:t> </a:t>
            </a:r>
            <a:r>
              <a:rPr lang="en-US" sz="1800" dirty="0" err="1">
                <a:cs typeface="Arial" panose="020B0604020202020204" pitchFamily="34" charset="0"/>
              </a:rPr>
              <a:t>može</a:t>
            </a:r>
            <a:r>
              <a:rPr lang="en-US" sz="1800" dirty="0">
                <a:cs typeface="Arial" panose="020B0604020202020204" pitchFamily="34" charset="0"/>
              </a:rPr>
              <a:t> </a:t>
            </a:r>
            <a:r>
              <a:rPr lang="en-US" sz="1800" dirty="0" err="1">
                <a:cs typeface="Arial" panose="020B0604020202020204" pitchFamily="34" charset="0"/>
              </a:rPr>
              <a:t>izazvati</a:t>
            </a:r>
            <a:r>
              <a:rPr lang="en-US" sz="1800" dirty="0">
                <a:cs typeface="Arial" panose="020B0604020202020204" pitchFamily="34" charset="0"/>
              </a:rPr>
              <a:t> </a:t>
            </a:r>
            <a:r>
              <a:rPr lang="en-US" sz="1800" dirty="0" err="1">
                <a:cs typeface="Arial" panose="020B0604020202020204" pitchFamily="34" charset="0"/>
              </a:rPr>
              <a:t>niz</a:t>
            </a:r>
            <a:r>
              <a:rPr lang="en-US" sz="1800" dirty="0">
                <a:cs typeface="Arial" panose="020B0604020202020204" pitchFamily="34" charset="0"/>
              </a:rPr>
              <a:t> </a:t>
            </a:r>
            <a:r>
              <a:rPr lang="en-US" sz="1800" dirty="0" err="1">
                <a:cs typeface="Arial" panose="020B0604020202020204" pitchFamily="34" charset="0"/>
              </a:rPr>
              <a:t>zdravstvenih</a:t>
            </a:r>
            <a:r>
              <a:rPr lang="en-US" sz="1800" dirty="0">
                <a:cs typeface="Arial" panose="020B0604020202020204" pitchFamily="34" charset="0"/>
              </a:rPr>
              <a:t> </a:t>
            </a:r>
            <a:r>
              <a:rPr lang="en-US" sz="1800" dirty="0" err="1">
                <a:cs typeface="Arial" panose="020B0604020202020204" pitchFamily="34" charset="0"/>
              </a:rPr>
              <a:t>problema</a:t>
            </a:r>
            <a:r>
              <a:rPr lang="en-US" sz="1800" dirty="0">
                <a:cs typeface="Arial" panose="020B0604020202020204" pitchFamily="34" charset="0"/>
              </a:rPr>
              <a:t>, </a:t>
            </a:r>
            <a:r>
              <a:rPr lang="en-US" sz="1800" dirty="0" err="1">
                <a:cs typeface="Arial" panose="020B0604020202020204" pitchFamily="34" charset="0"/>
              </a:rPr>
              <a:t>uključujući</a:t>
            </a:r>
            <a:r>
              <a:rPr lang="en-US" sz="1800" dirty="0">
                <a:cs typeface="Arial" panose="020B0604020202020204" pitchFamily="34" charset="0"/>
              </a:rPr>
              <a:t> </a:t>
            </a:r>
          </a:p>
          <a:p>
            <a:pPr algn="just">
              <a:lnSpc>
                <a:spcPct val="130000"/>
              </a:lnSpc>
              <a:spcBef>
                <a:spcPts val="500"/>
              </a:spcBef>
            </a:pPr>
            <a:r>
              <a:rPr lang="en-US" sz="1800" dirty="0" err="1">
                <a:cs typeface="Arial" panose="020B0604020202020204" pitchFamily="34" charset="0"/>
              </a:rPr>
              <a:t>opekotine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druge</a:t>
            </a:r>
            <a:r>
              <a:rPr lang="en-US" sz="1800" dirty="0">
                <a:cs typeface="Arial" panose="020B0604020202020204" pitchFamily="34" charset="0"/>
              </a:rPr>
              <a:t> </a:t>
            </a:r>
            <a:r>
              <a:rPr lang="en-US" sz="1800" dirty="0" err="1">
                <a:cs typeface="Arial" panose="020B0604020202020204" pitchFamily="34" charset="0"/>
              </a:rPr>
              <a:t>povrede</a:t>
            </a:r>
            <a:r>
              <a:rPr lang="en-US" sz="1800" dirty="0">
                <a:cs typeface="Arial" panose="020B0604020202020204" pitchFamily="34" charset="0"/>
              </a:rPr>
              <a:t>;</a:t>
            </a:r>
          </a:p>
          <a:p>
            <a:pPr algn="just">
              <a:lnSpc>
                <a:spcPct val="130000"/>
              </a:lnSpc>
              <a:spcBef>
                <a:spcPts val="0"/>
              </a:spcBef>
            </a:pPr>
            <a:r>
              <a:rPr lang="en-US" sz="1800" dirty="0" err="1">
                <a:cs typeface="Arial" panose="020B0604020202020204" pitchFamily="34" charset="0"/>
              </a:rPr>
              <a:t>štetne</a:t>
            </a:r>
            <a:r>
              <a:rPr lang="en-US" sz="1800" dirty="0">
                <a:cs typeface="Arial" panose="020B0604020202020204" pitchFamily="34" charset="0"/>
              </a:rPr>
              <a:t> </a:t>
            </a:r>
            <a:r>
              <a:rPr lang="en-US" sz="1800" dirty="0" err="1">
                <a:cs typeface="Arial" panose="020B0604020202020204" pitchFamily="34" charset="0"/>
              </a:rPr>
              <a:t>uticaje</a:t>
            </a:r>
            <a:r>
              <a:rPr lang="en-US" sz="1800" dirty="0">
                <a:cs typeface="Arial" panose="020B0604020202020204" pitchFamily="34" charset="0"/>
              </a:rPr>
              <a:t> </a:t>
            </a:r>
            <a:r>
              <a:rPr lang="en-US" sz="1800" dirty="0" err="1">
                <a:cs typeface="Arial" panose="020B0604020202020204" pitchFamily="34" charset="0"/>
              </a:rPr>
              <a:t>na</a:t>
            </a:r>
            <a:r>
              <a:rPr lang="en-US" sz="1800" dirty="0">
                <a:cs typeface="Arial" panose="020B0604020202020204" pitchFamily="34" charset="0"/>
              </a:rPr>
              <a:t> </a:t>
            </a:r>
            <a:r>
              <a:rPr lang="en-US" sz="1800" dirty="0" err="1">
                <a:cs typeface="Arial" panose="020B0604020202020204" pitchFamily="34" charset="0"/>
              </a:rPr>
              <a:t>mentalno</a:t>
            </a:r>
            <a:r>
              <a:rPr lang="en-US" sz="1800" dirty="0">
                <a:cs typeface="Arial" panose="020B0604020202020204" pitchFamily="34" charset="0"/>
              </a:rPr>
              <a:t> </a:t>
            </a:r>
            <a:r>
              <a:rPr lang="en-US" sz="1800" dirty="0" err="1">
                <a:cs typeface="Arial" panose="020B0604020202020204" pitchFamily="34" charset="0"/>
              </a:rPr>
              <a:t>zdravlje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psihosocijalno</a:t>
            </a:r>
            <a:r>
              <a:rPr lang="en-US" sz="1800" dirty="0">
                <a:cs typeface="Arial" panose="020B0604020202020204" pitchFamily="34" charset="0"/>
              </a:rPr>
              <a:t> </a:t>
            </a:r>
            <a:r>
              <a:rPr lang="en-US" sz="1800" dirty="0" err="1">
                <a:cs typeface="Arial" panose="020B0604020202020204" pitchFamily="34" charset="0"/>
              </a:rPr>
              <a:t>blagostanje</a:t>
            </a:r>
            <a:r>
              <a:rPr lang="en-US" sz="1800" dirty="0">
                <a:cs typeface="Arial" panose="020B0604020202020204" pitchFamily="34" charset="0"/>
              </a:rPr>
              <a:t>;</a:t>
            </a:r>
          </a:p>
          <a:p>
            <a:pPr algn="just">
              <a:lnSpc>
                <a:spcPct val="130000"/>
              </a:lnSpc>
              <a:spcBef>
                <a:spcPts val="0"/>
              </a:spcBef>
            </a:pPr>
            <a:r>
              <a:rPr lang="en-US" sz="1800" dirty="0" err="1">
                <a:cs typeface="Arial" panose="020B0604020202020204" pitchFamily="34" charset="0"/>
              </a:rPr>
              <a:t>zagađenje</a:t>
            </a:r>
            <a:r>
              <a:rPr lang="en-US" sz="1800" dirty="0">
                <a:cs typeface="Arial" panose="020B0604020202020204" pitchFamily="34" charset="0"/>
              </a:rPr>
              <a:t> </a:t>
            </a:r>
            <a:r>
              <a:rPr lang="en-US" sz="1800" dirty="0" err="1">
                <a:cs typeface="Arial" panose="020B0604020202020204" pitchFamily="34" charset="0"/>
              </a:rPr>
              <a:t>dimom</a:t>
            </a:r>
            <a:r>
              <a:rPr lang="en-US" sz="1800" dirty="0">
                <a:cs typeface="Arial" panose="020B0604020202020204" pitchFamily="34" charset="0"/>
              </a:rPr>
              <a:t>.</a:t>
            </a:r>
          </a:p>
        </p:txBody>
      </p:sp>
      <p:pic>
        <p:nvPicPr>
          <p:cNvPr id="3074" name="Picture 2" descr="wildfires climate change environment global warming nature natural disaster greenhouse gase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8725" y="75375"/>
            <a:ext cx="5347859" cy="5376519"/>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4565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églalap 1"/>
          <p:cNvSpPr/>
          <p:nvPr/>
        </p:nvSpPr>
        <p:spPr>
          <a:xfrm>
            <a:off x="625642" y="2351245"/>
            <a:ext cx="10905423" cy="3847419"/>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sp>
        <p:nvSpPr>
          <p:cNvPr id="4" name="Cím 1"/>
          <p:cNvSpPr>
            <a:spLocks noGrp="1"/>
          </p:cNvSpPr>
          <p:nvPr>
            <p:ph type="title"/>
          </p:nvPr>
        </p:nvSpPr>
        <p:spPr>
          <a:xfrm>
            <a:off x="192505" y="153009"/>
            <a:ext cx="11896826" cy="549635"/>
          </a:xfrm>
        </p:spPr>
        <p:txBody>
          <a:bodyPr rtlCol="0">
            <a:normAutofit fontScale="90000"/>
          </a:bodyPr>
          <a:lstStyle/>
          <a:p>
            <a:r>
              <a:rPr lang="en-US" dirty="0" err="1">
                <a:latin typeface="Arial" panose="020B0604020202020204" pitchFamily="34" charset="0"/>
                <a:cs typeface="Arial" panose="020B0604020202020204" pitchFamily="34" charset="0"/>
              </a:rPr>
              <a:t>Opasnosti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zdravlje</a:t>
            </a:r>
            <a:r>
              <a:rPr lang="en-US" dirty="0">
                <a:latin typeface="Arial" panose="020B0604020202020204" pitchFamily="34" charset="0"/>
                <a:cs typeface="Arial" panose="020B0604020202020204" pitchFamily="34" charset="0"/>
              </a:rPr>
              <a:t> od </a:t>
            </a:r>
            <a:r>
              <a:rPr lang="en-US" dirty="0" err="1">
                <a:latin typeface="Arial" panose="020B0604020202020204" pitchFamily="34" charset="0"/>
                <a:cs typeface="Arial" panose="020B0604020202020204" pitchFamily="34" charset="0"/>
              </a:rPr>
              <a:t>šumskog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požara</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zagađenje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dimom</a:t>
            </a:r>
            <a:endParaRPr lang="de-DE" dirty="0">
              <a:latin typeface="Arial" panose="020B0604020202020204" pitchFamily="34" charset="0"/>
              <a:cs typeface="Arial" panose="020B0604020202020204" pitchFamily="34" charset="0"/>
            </a:endParaRPr>
          </a:p>
        </p:txBody>
      </p:sp>
      <p:sp>
        <p:nvSpPr>
          <p:cNvPr id="5" name="Téglalap 4"/>
          <p:cNvSpPr/>
          <p:nvPr/>
        </p:nvSpPr>
        <p:spPr>
          <a:xfrm>
            <a:off x="-74960" y="6197950"/>
            <a:ext cx="3717684" cy="215444"/>
          </a:xfrm>
          <a:prstGeom prst="rect">
            <a:avLst/>
          </a:prstGeom>
        </p:spPr>
        <p:txBody>
          <a:bodyPr wrap="none" rtlCol="0">
            <a:spAutoFit/>
          </a:bodyPr>
          <a:lstStyle/>
          <a:p>
            <a:pPr lvl="0"/>
            <a:r>
              <a:rPr lang="de-DE" sz="800" dirty="0">
                <a:solidFill>
                  <a:srgbClr val="505050"/>
                </a:solidFill>
                <a:latin typeface="Arial" panose="020B0604020202020204" pitchFamily="34" charset="0"/>
                <a:ea typeface="Times New Roman" panose="02020603050405020304" pitchFamily="18" charset="0"/>
              </a:rPr>
              <a:t>Chen et al. 2021 The Lancet </a:t>
            </a:r>
            <a:r>
              <a:rPr lang="hu-HU" sz="800" dirty="0">
                <a:solidFill>
                  <a:prstClr val="black"/>
                </a:solidFill>
                <a:latin typeface="Arial" panose="020B0604020202020204" pitchFamily="34" charset="0"/>
                <a:ea typeface="Calibri" panose="020F0502020204030204" pitchFamily="34" charset="0"/>
                <a:hlinkClick r:id="rId2"/>
              </a:rPr>
              <a:t>https://doi.org/10.1016/S2542-5196(21)00200-X</a:t>
            </a:r>
            <a:endParaRPr lang="de-DE" dirty="0">
              <a:solidFill>
                <a:prstClr val="black"/>
              </a:solidFill>
            </a:endParaRPr>
          </a:p>
        </p:txBody>
      </p:sp>
      <p:pic>
        <p:nvPicPr>
          <p:cNvPr id="4098" name="Picture 2" descr="https://www.thelancet.com/cms/attachment/beb7782a-1b61-4f9b-9cc5-e7e432b15a98/gr3.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70518" y="2794553"/>
            <a:ext cx="10128155" cy="3278977"/>
          </a:xfrm>
          <a:prstGeom prst="rect">
            <a:avLst/>
          </a:prstGeom>
          <a:noFill/>
          <a:extLst>
            <a:ext uri="{909E8E84-426E-40DD-AFC4-6F175D3DCCD1}">
              <a14:hiddenFill xmlns:a14="http://schemas.microsoft.com/office/drawing/2010/main">
                <a:solidFill>
                  <a:srgbClr val="FFFFFF"/>
                </a:solidFill>
              </a14:hiddenFill>
            </a:ext>
          </a:extLst>
        </p:spPr>
      </p:pic>
      <p:sp>
        <p:nvSpPr>
          <p:cNvPr id="7" name="Tartalom helye 2"/>
          <p:cNvSpPr txBox="1">
            <a:spLocks/>
          </p:cNvSpPr>
          <p:nvPr/>
        </p:nvSpPr>
        <p:spPr>
          <a:xfrm>
            <a:off x="192505" y="1000664"/>
            <a:ext cx="11704320" cy="49825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buNone/>
            </a:pPr>
            <a:r>
              <a:rPr lang="en-US" sz="2000" dirty="0" err="1">
                <a:solidFill>
                  <a:schemeClr val="tx1"/>
                </a:solidFill>
                <a:cs typeface="Arial" panose="020B0604020202020204" pitchFamily="34" charset="0"/>
              </a:rPr>
              <a:t>Čen</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njegove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kolege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analizirali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podatke</a:t>
            </a:r>
            <a:r>
              <a:rPr lang="en-US" sz="2000" dirty="0">
                <a:solidFill>
                  <a:schemeClr val="tx1"/>
                </a:solidFill>
                <a:cs typeface="Arial" panose="020B0604020202020204" pitchFamily="34" charset="0"/>
              </a:rPr>
              <a:t> o </a:t>
            </a:r>
            <a:r>
              <a:rPr lang="en-US" sz="2000" dirty="0" err="1">
                <a:solidFill>
                  <a:schemeClr val="tx1"/>
                </a:solidFill>
                <a:cs typeface="Arial" panose="020B0604020202020204" pitchFamily="34" charset="0"/>
              </a:rPr>
              <a:t>smrtnosti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za</a:t>
            </a:r>
            <a:r>
              <a:rPr lang="en-US" sz="2000" dirty="0">
                <a:solidFill>
                  <a:schemeClr val="tx1"/>
                </a:solidFill>
                <a:cs typeface="Arial" panose="020B0604020202020204" pitchFamily="34" charset="0"/>
              </a:rPr>
              <a:t> 750 </a:t>
            </a:r>
            <a:r>
              <a:rPr lang="en-US" sz="2000" dirty="0" err="1">
                <a:solidFill>
                  <a:schemeClr val="tx1"/>
                </a:solidFill>
                <a:cs typeface="Arial" panose="020B0604020202020204" pitchFamily="34" charset="0"/>
              </a:rPr>
              <a:t>gradova</a:t>
            </a:r>
            <a:r>
              <a:rPr lang="en-US" sz="2000" dirty="0">
                <a:solidFill>
                  <a:schemeClr val="tx1"/>
                </a:solidFill>
                <a:cs typeface="Arial" panose="020B0604020202020204" pitchFamily="34" charset="0"/>
              </a:rPr>
              <a:t> u 43 </a:t>
            </a:r>
            <a:r>
              <a:rPr lang="en-US" sz="2000" dirty="0" err="1">
                <a:solidFill>
                  <a:schemeClr val="tx1"/>
                </a:solidFill>
                <a:cs typeface="Arial" panose="020B0604020202020204" pitchFamily="34" charset="0"/>
              </a:rPr>
              <a:t>zemlje</a:t>
            </a:r>
            <a:r>
              <a:rPr lang="en-US" sz="2000" dirty="0">
                <a:solidFill>
                  <a:schemeClr val="tx1"/>
                </a:solidFill>
                <a:cs typeface="Arial" panose="020B0604020202020204" pitchFamily="34" charset="0"/>
              </a:rPr>
              <a:t> 2021. </a:t>
            </a:r>
            <a:r>
              <a:rPr lang="en-US" sz="2000" dirty="0" err="1">
                <a:solidFill>
                  <a:schemeClr val="tx1"/>
                </a:solidFill>
                <a:cs typeface="Arial" panose="020B0604020202020204" pitchFamily="34" charset="0"/>
              </a:rPr>
              <a:t>godine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otkrili</a:t>
            </a:r>
            <a:r>
              <a:rPr lang="en-US" sz="2000" dirty="0">
                <a:solidFill>
                  <a:schemeClr val="tx1"/>
                </a:solidFill>
                <a:cs typeface="Arial" panose="020B0604020202020204" pitchFamily="34" charset="0"/>
              </a:rPr>
              <a:t> da </a:t>
            </a:r>
            <a:r>
              <a:rPr lang="en-US" sz="2000" dirty="0" err="1">
                <a:solidFill>
                  <a:schemeClr val="tx1"/>
                </a:solidFill>
                <a:cs typeface="Arial" panose="020B0604020202020204" pitchFamily="34" charset="0"/>
              </a:rPr>
              <a:t>zagađenje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dimom</a:t>
            </a:r>
            <a:r>
              <a:rPr lang="en-US" sz="2000" dirty="0">
                <a:solidFill>
                  <a:schemeClr val="tx1"/>
                </a:solidFill>
                <a:cs typeface="Arial" panose="020B0604020202020204" pitchFamily="34" charset="0"/>
              </a:rPr>
              <a:t> od </a:t>
            </a:r>
            <a:r>
              <a:rPr lang="en-US" sz="2000" dirty="0" err="1">
                <a:solidFill>
                  <a:schemeClr val="tx1"/>
                </a:solidFill>
                <a:cs typeface="Arial" panose="020B0604020202020204" pitchFamily="34" charset="0"/>
              </a:rPr>
              <a:t>šumskih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požara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povećava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smrtnost</a:t>
            </a:r>
            <a:r>
              <a:rPr lang="en-US" sz="2000" dirty="0">
                <a:solidFill>
                  <a:schemeClr val="tx1"/>
                </a:solidFill>
                <a:cs typeface="Arial" panose="020B0604020202020204" pitchFamily="34" charset="0"/>
              </a:rPr>
              <a:t> od </a:t>
            </a:r>
            <a:r>
              <a:rPr lang="en-US" sz="2000" dirty="0" err="1">
                <a:solidFill>
                  <a:schemeClr val="tx1"/>
                </a:solidFill>
                <a:cs typeface="Arial" panose="020B0604020202020204" pitchFamily="34" charset="0"/>
              </a:rPr>
              <a:t>svih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uzroka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kardiovaskularnu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respiratornu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smrtnost</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Dakle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izloženost</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požaru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dimu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može</a:t>
            </a:r>
            <a:r>
              <a:rPr lang="en-US" sz="2000" dirty="0">
                <a:solidFill>
                  <a:schemeClr val="tx1"/>
                </a:solidFill>
                <a:cs typeface="Arial" panose="020B0604020202020204" pitchFamily="34" charset="0"/>
              </a:rPr>
              <a:t> se </a:t>
            </a:r>
            <a:r>
              <a:rPr lang="en-US" sz="2000" dirty="0" err="1">
                <a:solidFill>
                  <a:schemeClr val="tx1"/>
                </a:solidFill>
                <a:cs typeface="Arial" panose="020B0604020202020204" pitchFamily="34" charset="0"/>
              </a:rPr>
              <a:t>tumačiti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kao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složen</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faktor</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smrtnosti</a:t>
            </a:r>
            <a:r>
              <a:rPr lang="en-US" sz="2000" dirty="0">
                <a:solidFill>
                  <a:schemeClr val="tx1"/>
                </a:solidFill>
                <a:cs typeface="Arial" panose="020B0604020202020204" pitchFamily="34" charset="0"/>
              </a:rPr>
              <a:t>.</a:t>
            </a:r>
          </a:p>
        </p:txBody>
      </p:sp>
      <p:sp>
        <p:nvSpPr>
          <p:cNvPr id="6" name="Téglalap 5"/>
          <p:cNvSpPr/>
          <p:nvPr/>
        </p:nvSpPr>
        <p:spPr>
          <a:xfrm>
            <a:off x="787047" y="2351245"/>
            <a:ext cx="10617906" cy="461665"/>
          </a:xfrm>
          <a:prstGeom prst="rect">
            <a:avLst/>
          </a:prstGeom>
        </p:spPr>
        <p:txBody>
          <a:bodyPr wrap="square" rtlCol="0">
            <a:spAutoFit/>
          </a:bodyPr>
          <a:lstStyle/>
          <a:p>
            <a:r>
              <a:rPr lang="en-US" sz="1200" b="1" dirty="0" err="1">
                <a:solidFill>
                  <a:srgbClr val="505050"/>
                </a:solidFill>
                <a:latin typeface="Source Sans Pro"/>
              </a:rPr>
              <a:t>Objedinjeni</a:t>
            </a:r>
            <a:r>
              <a:rPr lang="en-US" sz="1200" b="1" dirty="0">
                <a:solidFill>
                  <a:srgbClr val="505050"/>
                </a:solidFill>
                <a:latin typeface="Source Sans Pro"/>
              </a:rPr>
              <a:t> </a:t>
            </a:r>
            <a:r>
              <a:rPr lang="en-US" sz="1200" b="1" dirty="0" err="1">
                <a:solidFill>
                  <a:srgbClr val="505050"/>
                </a:solidFill>
                <a:latin typeface="Source Sans Pro"/>
              </a:rPr>
              <a:t>odnos</a:t>
            </a:r>
            <a:r>
              <a:rPr lang="en-US" sz="1200" b="1" dirty="0">
                <a:solidFill>
                  <a:srgbClr val="505050"/>
                </a:solidFill>
                <a:latin typeface="Source Sans Pro"/>
              </a:rPr>
              <a:t> </a:t>
            </a:r>
            <a:r>
              <a:rPr lang="en-US" sz="1200" b="1" dirty="0" err="1">
                <a:solidFill>
                  <a:srgbClr val="505050"/>
                </a:solidFill>
                <a:latin typeface="Source Sans Pro"/>
              </a:rPr>
              <a:t>koncentracija</a:t>
            </a:r>
            <a:r>
              <a:rPr lang="en-US" sz="1200" b="1" dirty="0">
                <a:solidFill>
                  <a:srgbClr val="505050"/>
                </a:solidFill>
                <a:latin typeface="Source Sans Pro"/>
              </a:rPr>
              <a:t> </a:t>
            </a:r>
            <a:r>
              <a:rPr lang="en-US" sz="1200" b="1" dirty="0" err="1">
                <a:solidFill>
                  <a:srgbClr val="505050"/>
                </a:solidFill>
                <a:latin typeface="Source Sans Pro"/>
              </a:rPr>
              <a:t>između</a:t>
            </a:r>
            <a:r>
              <a:rPr lang="en-US" sz="1200" b="1" dirty="0">
                <a:solidFill>
                  <a:srgbClr val="505050"/>
                </a:solidFill>
                <a:latin typeface="Source Sans Pro"/>
              </a:rPr>
              <a:t> </a:t>
            </a:r>
            <a:r>
              <a:rPr lang="en-US" sz="1200" b="1" dirty="0" err="1">
                <a:solidFill>
                  <a:srgbClr val="505050"/>
                </a:solidFill>
                <a:latin typeface="Source Sans Pro"/>
              </a:rPr>
              <a:t>mortaliteta</a:t>
            </a:r>
            <a:r>
              <a:rPr lang="en-US" sz="1200" b="1" dirty="0">
                <a:solidFill>
                  <a:srgbClr val="505050"/>
                </a:solidFill>
                <a:latin typeface="Source Sans Pro"/>
              </a:rPr>
              <a:t> i </a:t>
            </a:r>
            <a:r>
              <a:rPr lang="en-US" sz="1200" b="1" dirty="0" err="1">
                <a:solidFill>
                  <a:srgbClr val="505050"/>
                </a:solidFill>
                <a:latin typeface="Source Sans Pro"/>
              </a:rPr>
              <a:t>trodnevnog</a:t>
            </a:r>
            <a:r>
              <a:rPr lang="en-US" sz="1200" b="1" dirty="0">
                <a:solidFill>
                  <a:srgbClr val="505050"/>
                </a:solidFill>
                <a:latin typeface="Source Sans Pro"/>
              </a:rPr>
              <a:t> </a:t>
            </a:r>
            <a:r>
              <a:rPr lang="en-US" sz="1200" b="1" dirty="0" err="1">
                <a:solidFill>
                  <a:srgbClr val="505050"/>
                </a:solidFill>
                <a:latin typeface="Source Sans Pro"/>
              </a:rPr>
              <a:t>pokretnog</a:t>
            </a:r>
            <a:r>
              <a:rPr lang="en-US" sz="1200" b="1" dirty="0">
                <a:solidFill>
                  <a:srgbClr val="505050"/>
                </a:solidFill>
                <a:latin typeface="Source Sans Pro"/>
              </a:rPr>
              <a:t> </a:t>
            </a:r>
            <a:r>
              <a:rPr lang="en-US" sz="1200" b="1" dirty="0" err="1">
                <a:solidFill>
                  <a:srgbClr val="505050"/>
                </a:solidFill>
                <a:latin typeface="Source Sans Pro"/>
              </a:rPr>
              <a:t>proseka</a:t>
            </a:r>
            <a:r>
              <a:rPr lang="en-US" sz="1200" b="1" dirty="0">
                <a:solidFill>
                  <a:srgbClr val="505050"/>
                </a:solidFill>
                <a:latin typeface="Source Sans Pro"/>
              </a:rPr>
              <a:t> </a:t>
            </a:r>
            <a:r>
              <a:rPr lang="en-US" sz="1200" b="1" dirty="0" smtClean="0">
                <a:solidFill>
                  <a:srgbClr val="505050"/>
                </a:solidFill>
                <a:latin typeface="Source Sans Pro"/>
              </a:rPr>
              <a:t>PM</a:t>
            </a:r>
            <a:r>
              <a:rPr lang="de-DE" sz="1200" baseline="-25000" dirty="0">
                <a:latin typeface="Arial" panose="020B0604020202020204" pitchFamily="34" charset="0"/>
                <a:cs typeface="Arial" panose="020B0604020202020204" pitchFamily="34" charset="0"/>
              </a:rPr>
              <a:t>2.5</a:t>
            </a:r>
            <a:r>
              <a:rPr lang="en-US" sz="1200" b="1" dirty="0" smtClean="0">
                <a:solidFill>
                  <a:srgbClr val="505050"/>
                </a:solidFill>
                <a:latin typeface="Source Sans Pro"/>
              </a:rPr>
              <a:t> </a:t>
            </a:r>
            <a:r>
              <a:rPr lang="en-US" sz="1200" b="1" dirty="0">
                <a:solidFill>
                  <a:srgbClr val="505050"/>
                </a:solidFill>
                <a:latin typeface="Source Sans Pro"/>
              </a:rPr>
              <a:t>u </a:t>
            </a:r>
            <a:r>
              <a:rPr lang="en-US" sz="1200" b="1" dirty="0" err="1">
                <a:solidFill>
                  <a:srgbClr val="505050"/>
                </a:solidFill>
                <a:latin typeface="Source Sans Pro"/>
              </a:rPr>
              <a:t>vezi</a:t>
            </a:r>
            <a:r>
              <a:rPr lang="en-US" sz="1200" b="1" dirty="0">
                <a:solidFill>
                  <a:srgbClr val="505050"/>
                </a:solidFill>
                <a:latin typeface="Source Sans Pro"/>
              </a:rPr>
              <a:t> </a:t>
            </a:r>
            <a:r>
              <a:rPr lang="en-US" sz="1200" b="1" dirty="0" err="1">
                <a:solidFill>
                  <a:srgbClr val="505050"/>
                </a:solidFill>
                <a:latin typeface="Source Sans Pro"/>
              </a:rPr>
              <a:t>sa</a:t>
            </a:r>
            <a:r>
              <a:rPr lang="en-US" sz="1200" b="1" dirty="0">
                <a:solidFill>
                  <a:srgbClr val="505050"/>
                </a:solidFill>
                <a:latin typeface="Source Sans Pro"/>
              </a:rPr>
              <a:t> </a:t>
            </a:r>
            <a:r>
              <a:rPr lang="en-US" sz="1200" b="1" dirty="0" err="1">
                <a:solidFill>
                  <a:srgbClr val="505050"/>
                </a:solidFill>
                <a:latin typeface="Source Sans Pro"/>
              </a:rPr>
              <a:t>šumskim</a:t>
            </a:r>
            <a:r>
              <a:rPr lang="en-US" sz="1200" b="1" dirty="0">
                <a:solidFill>
                  <a:srgbClr val="505050"/>
                </a:solidFill>
                <a:latin typeface="Source Sans Pro"/>
              </a:rPr>
              <a:t> </a:t>
            </a:r>
            <a:r>
              <a:rPr lang="en-US" sz="1200" b="1" dirty="0" err="1">
                <a:solidFill>
                  <a:srgbClr val="505050"/>
                </a:solidFill>
                <a:latin typeface="Source Sans Pro"/>
              </a:rPr>
              <a:t>požarima</a:t>
            </a:r>
            <a:r>
              <a:rPr lang="en-US" sz="1200" b="1" dirty="0">
                <a:solidFill>
                  <a:srgbClr val="505050"/>
                </a:solidFill>
                <a:latin typeface="Source Sans Pro"/>
              </a:rPr>
              <a:t> </a:t>
            </a:r>
            <a:r>
              <a:rPr lang="en-US" sz="1200" b="1" dirty="0" err="1">
                <a:solidFill>
                  <a:srgbClr val="505050"/>
                </a:solidFill>
                <a:latin typeface="Source Sans Pro"/>
              </a:rPr>
              <a:t>tokom</a:t>
            </a:r>
            <a:r>
              <a:rPr lang="en-US" sz="1200" b="1" dirty="0">
                <a:solidFill>
                  <a:srgbClr val="505050"/>
                </a:solidFill>
                <a:latin typeface="Source Sans Pro"/>
              </a:rPr>
              <a:t> </a:t>
            </a:r>
            <a:r>
              <a:rPr lang="en-US" sz="1200" b="1" dirty="0" err="1">
                <a:solidFill>
                  <a:srgbClr val="505050"/>
                </a:solidFill>
                <a:latin typeface="Source Sans Pro"/>
              </a:rPr>
              <a:t>kašnjenja</a:t>
            </a:r>
            <a:r>
              <a:rPr lang="en-US" sz="1200" b="1" dirty="0">
                <a:solidFill>
                  <a:srgbClr val="505050"/>
                </a:solidFill>
                <a:latin typeface="Source Sans Pro"/>
              </a:rPr>
              <a:t> 0–2 dana</a:t>
            </a:r>
          </a:p>
        </p:txBody>
      </p:sp>
    </p:spTree>
    <p:extLst>
      <p:ext uri="{BB962C8B-B14F-4D97-AF65-F5344CB8AC3E}">
        <p14:creationId xmlns:p14="http://schemas.microsoft.com/office/powerpoint/2010/main" val="1880125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a:spLocks noGrp="1"/>
          </p:cNvSpPr>
          <p:nvPr>
            <p:ph type="title"/>
          </p:nvPr>
        </p:nvSpPr>
        <p:spPr>
          <a:xfrm>
            <a:off x="192505" y="153009"/>
            <a:ext cx="11896826" cy="549635"/>
          </a:xfrm>
        </p:spPr>
        <p:txBody>
          <a:bodyPr rtlCol="0">
            <a:normAutofit fontScale="90000"/>
          </a:bodyPr>
          <a:lstStyle/>
          <a:p>
            <a:r>
              <a:rPr lang="en-US" dirty="0" err="1">
                <a:latin typeface="Arial" panose="020B0604020202020204" pitchFamily="34" charset="0"/>
                <a:cs typeface="Arial" panose="020B0604020202020204" pitchFamily="34" charset="0"/>
              </a:rPr>
              <a:t>Opasnosti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zdravlje</a:t>
            </a:r>
            <a:r>
              <a:rPr lang="en-US" dirty="0">
                <a:latin typeface="Arial" panose="020B0604020202020204" pitchFamily="34" charset="0"/>
                <a:cs typeface="Arial" panose="020B0604020202020204" pitchFamily="34" charset="0"/>
              </a:rPr>
              <a:t> od </a:t>
            </a:r>
            <a:r>
              <a:rPr lang="en-US" dirty="0" err="1">
                <a:latin typeface="Arial" panose="020B0604020202020204" pitchFamily="34" charset="0"/>
                <a:cs typeface="Arial" panose="020B0604020202020204" pitchFamily="34" charset="0"/>
              </a:rPr>
              <a:t>šumskog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požara</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zagađenje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dimom</a:t>
            </a:r>
            <a:endParaRPr lang="de-DE" dirty="0">
              <a:latin typeface="Arial" panose="020B0604020202020204" pitchFamily="34" charset="0"/>
              <a:cs typeface="Arial" panose="020B0604020202020204" pitchFamily="34" charset="0"/>
            </a:endParaRPr>
          </a:p>
        </p:txBody>
      </p:sp>
      <p:sp>
        <p:nvSpPr>
          <p:cNvPr id="9" name="Téglalap 8"/>
          <p:cNvSpPr/>
          <p:nvPr/>
        </p:nvSpPr>
        <p:spPr>
          <a:xfrm>
            <a:off x="1999149" y="6113787"/>
            <a:ext cx="8928992" cy="215444"/>
          </a:xfrm>
          <a:prstGeom prst="rect">
            <a:avLst/>
          </a:prstGeom>
        </p:spPr>
        <p:txBody>
          <a:bodyPr wrap="square" rtlCol="0">
            <a:spAutoFit/>
          </a:bodyPr>
          <a:lstStyle/>
          <a:p>
            <a:pPr rtl="0"/>
            <a:r>
              <a:rPr lang="sr" sz="800"/>
              <a:t>Извор:  Акутагава - Own work, CC BY-SA 3.0, https://commons.wikimedia.org/w/index.php?curid=11114108</a:t>
            </a:r>
          </a:p>
        </p:txBody>
      </p:sp>
      <p:pic>
        <p:nvPicPr>
          <p:cNvPr id="10" name="Picture 2" descr="C:\Users\paldy.anna\Downloads\Smog_Moscow_August_20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78690" y="1381734"/>
            <a:ext cx="7149150" cy="4766100"/>
          </a:xfrm>
          <a:prstGeom prst="rect">
            <a:avLst/>
          </a:prstGeom>
          <a:noFill/>
          <a:extLst>
            <a:ext uri="{909E8E84-426E-40DD-AFC4-6F175D3DCCD1}">
              <a14:hiddenFill xmlns:a14="http://schemas.microsoft.com/office/drawing/2010/main">
                <a:solidFill>
                  <a:srgbClr val="FFFFFF"/>
                </a:solidFill>
              </a14:hiddenFill>
            </a:ext>
          </a:extLst>
        </p:spPr>
      </p:pic>
      <p:sp>
        <p:nvSpPr>
          <p:cNvPr id="11" name="Téglalap 10"/>
          <p:cNvSpPr/>
          <p:nvPr/>
        </p:nvSpPr>
        <p:spPr>
          <a:xfrm>
            <a:off x="2078690" y="724969"/>
            <a:ext cx="7344816" cy="646331"/>
          </a:xfrm>
          <a:prstGeom prst="rect">
            <a:avLst/>
          </a:prstGeom>
        </p:spPr>
        <p:txBody>
          <a:bodyPr wrap="square" rtlCol="0">
            <a:spAutoFit/>
          </a:bodyPr>
          <a:lstStyle/>
          <a:p>
            <a:pPr algn="ctr"/>
            <a:r>
              <a:rPr lang="en-US" dirty="0"/>
              <a:t>Moskva, </a:t>
            </a:r>
            <a:r>
              <a:rPr lang="en-US" dirty="0" err="1"/>
              <a:t>Rusija</a:t>
            </a:r>
            <a:r>
              <a:rPr lang="en-US" dirty="0"/>
              <a:t>, </a:t>
            </a:r>
            <a:r>
              <a:rPr lang="en-US" dirty="0" err="1"/>
              <a:t>Jasenevo</a:t>
            </a:r>
            <a:r>
              <a:rPr lang="en-US" dirty="0"/>
              <a:t>, </a:t>
            </a:r>
            <a:r>
              <a:rPr lang="en-US" dirty="0" err="1"/>
              <a:t>ulica</a:t>
            </a:r>
            <a:r>
              <a:rPr lang="en-US" dirty="0"/>
              <a:t> </a:t>
            </a:r>
            <a:r>
              <a:rPr lang="en-US" dirty="0" err="1"/>
              <a:t>Aivazovskog</a:t>
            </a:r>
            <a:r>
              <a:rPr lang="en-US" dirty="0"/>
              <a:t>. </a:t>
            </a:r>
          </a:p>
          <a:p>
            <a:pPr algn="ctr"/>
            <a:r>
              <a:rPr lang="en-US" dirty="0" err="1"/>
              <a:t>Levo</a:t>
            </a:r>
            <a:r>
              <a:rPr lang="en-US" dirty="0"/>
              <a:t> – 17. </a:t>
            </a:r>
            <a:r>
              <a:rPr lang="en-US" dirty="0" err="1"/>
              <a:t>jun</a:t>
            </a:r>
            <a:r>
              <a:rPr lang="en-US" dirty="0"/>
              <a:t> 2010, 20:22 </a:t>
            </a:r>
            <a:r>
              <a:rPr lang="en-US" dirty="0" err="1"/>
              <a:t>Desno</a:t>
            </a:r>
            <a:r>
              <a:rPr lang="en-US" dirty="0"/>
              <a:t> – 7. </a:t>
            </a:r>
            <a:r>
              <a:rPr lang="en-US" dirty="0" err="1"/>
              <a:t>avgust</a:t>
            </a:r>
            <a:r>
              <a:rPr lang="en-US" dirty="0"/>
              <a:t> 2010, 17:05</a:t>
            </a:r>
          </a:p>
        </p:txBody>
      </p:sp>
    </p:spTree>
    <p:extLst>
      <p:ext uri="{BB962C8B-B14F-4D97-AF65-F5344CB8AC3E}">
        <p14:creationId xmlns:p14="http://schemas.microsoft.com/office/powerpoint/2010/main" val="309505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a:latin typeface="Arial" panose="020B0604020202020204" pitchFamily="34" charset="0"/>
                <a:cs typeface="Arial" panose="020B0604020202020204" pitchFamily="34" charset="0"/>
              </a:rPr>
              <a:t>Suša</a:t>
            </a:r>
            <a:endParaRPr lang="de-DE"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94043" y="1940943"/>
            <a:ext cx="4369869" cy="3872096"/>
          </a:xfrm>
        </p:spPr>
        <p:txBody>
          <a:bodyPr rtlCol="0">
            <a:normAutofit/>
          </a:bodyPr>
          <a:lstStyle/>
          <a:p>
            <a:pPr marL="0" indent="0" algn="just">
              <a:lnSpc>
                <a:spcPct val="130000"/>
              </a:lnSpc>
              <a:buNone/>
            </a:pPr>
            <a:r>
              <a:rPr lang="en-US" sz="1800" dirty="0" err="1">
                <a:cs typeface="Arial" panose="020B0604020202020204" pitchFamily="34" charset="0"/>
              </a:rPr>
              <a:t>Suša</a:t>
            </a:r>
            <a:r>
              <a:rPr lang="en-US" sz="1800" dirty="0">
                <a:cs typeface="Arial" panose="020B0604020202020204" pitchFamily="34" charset="0"/>
              </a:rPr>
              <a:t> je </a:t>
            </a:r>
            <a:r>
              <a:rPr lang="en-US" sz="1800" dirty="0" err="1">
                <a:cs typeface="Arial" panose="020B0604020202020204" pitchFamily="34" charset="0"/>
              </a:rPr>
              <a:t>produženi</a:t>
            </a:r>
            <a:r>
              <a:rPr lang="en-US" sz="1800" dirty="0">
                <a:cs typeface="Arial" panose="020B0604020202020204" pitchFamily="34" charset="0"/>
              </a:rPr>
              <a:t> </a:t>
            </a:r>
            <a:r>
              <a:rPr lang="en-US" sz="1800" dirty="0" err="1">
                <a:cs typeface="Arial" panose="020B0604020202020204" pitchFamily="34" charset="0"/>
              </a:rPr>
              <a:t>sušni</a:t>
            </a:r>
            <a:r>
              <a:rPr lang="en-US" sz="1800" dirty="0">
                <a:cs typeface="Arial" panose="020B0604020202020204" pitchFamily="34" charset="0"/>
              </a:rPr>
              <a:t> period u </a:t>
            </a:r>
            <a:r>
              <a:rPr lang="en-US" sz="1800" dirty="0" err="1">
                <a:cs typeface="Arial" panose="020B0604020202020204" pitchFamily="34" charset="0"/>
              </a:rPr>
              <a:t>prirodnom</a:t>
            </a:r>
            <a:r>
              <a:rPr lang="en-US" sz="1800" dirty="0">
                <a:cs typeface="Arial" panose="020B0604020202020204" pitchFamily="34" charset="0"/>
              </a:rPr>
              <a:t> </a:t>
            </a:r>
            <a:r>
              <a:rPr lang="en-US" sz="1800" dirty="0" err="1">
                <a:cs typeface="Arial" panose="020B0604020202020204" pitchFamily="34" charset="0"/>
              </a:rPr>
              <a:t>klimatskom</a:t>
            </a:r>
            <a:r>
              <a:rPr lang="en-US" sz="1800" dirty="0">
                <a:cs typeface="Arial" panose="020B0604020202020204" pitchFamily="34" charset="0"/>
              </a:rPr>
              <a:t> </a:t>
            </a:r>
            <a:r>
              <a:rPr lang="en-US" sz="1800" dirty="0" err="1">
                <a:cs typeface="Arial" panose="020B0604020202020204" pitchFamily="34" charset="0"/>
              </a:rPr>
              <a:t>ciklusu</a:t>
            </a:r>
            <a:r>
              <a:rPr lang="en-US" sz="1800" dirty="0">
                <a:cs typeface="Arial" panose="020B0604020202020204" pitchFamily="34" charset="0"/>
              </a:rPr>
              <a:t> </a:t>
            </a:r>
            <a:r>
              <a:rPr lang="en-US" sz="1800" dirty="0" err="1">
                <a:cs typeface="Arial" panose="020B0604020202020204" pitchFamily="34" charset="0"/>
              </a:rPr>
              <a:t>koji</a:t>
            </a:r>
            <a:r>
              <a:rPr lang="en-US" sz="1800" dirty="0">
                <a:cs typeface="Arial" panose="020B0604020202020204" pitchFamily="34" charset="0"/>
              </a:rPr>
              <a:t> se </a:t>
            </a:r>
            <a:r>
              <a:rPr lang="en-US" sz="1800" dirty="0" err="1">
                <a:cs typeface="Arial" panose="020B0604020202020204" pitchFamily="34" charset="0"/>
              </a:rPr>
              <a:t>može</a:t>
            </a:r>
            <a:r>
              <a:rPr lang="en-US" sz="1800" dirty="0">
                <a:cs typeface="Arial" panose="020B0604020202020204" pitchFamily="34" charset="0"/>
              </a:rPr>
              <a:t> </a:t>
            </a:r>
            <a:r>
              <a:rPr lang="en-US" sz="1800" dirty="0" err="1">
                <a:cs typeface="Arial" panose="020B0604020202020204" pitchFamily="34" charset="0"/>
              </a:rPr>
              <a:t>pojaviti</a:t>
            </a:r>
            <a:r>
              <a:rPr lang="en-US" sz="1800" dirty="0">
                <a:cs typeface="Arial" panose="020B0604020202020204" pitchFamily="34" charset="0"/>
              </a:rPr>
              <a:t> </a:t>
            </a:r>
            <a:r>
              <a:rPr lang="en-US" sz="1800" dirty="0" err="1">
                <a:cs typeface="Arial" panose="020B0604020202020204" pitchFamily="34" charset="0"/>
              </a:rPr>
              <a:t>bilo</a:t>
            </a:r>
            <a:r>
              <a:rPr lang="en-US" sz="1800" dirty="0">
                <a:cs typeface="Arial" panose="020B0604020202020204" pitchFamily="34" charset="0"/>
              </a:rPr>
              <a:t> </a:t>
            </a:r>
            <a:r>
              <a:rPr lang="en-US" sz="1800" dirty="0" err="1">
                <a:cs typeface="Arial" panose="020B0604020202020204" pitchFamily="34" charset="0"/>
              </a:rPr>
              <a:t>gde</a:t>
            </a:r>
            <a:r>
              <a:rPr lang="en-US" sz="1800" dirty="0">
                <a:cs typeface="Arial" panose="020B0604020202020204" pitchFamily="34" charset="0"/>
              </a:rPr>
              <a:t> u </a:t>
            </a:r>
            <a:r>
              <a:rPr lang="en-US" sz="1800" dirty="0" err="1">
                <a:cs typeface="Arial" panose="020B0604020202020204" pitchFamily="34" charset="0"/>
              </a:rPr>
              <a:t>svetu</a:t>
            </a:r>
            <a:r>
              <a:rPr lang="en-US" sz="1800" dirty="0">
                <a:cs typeface="Arial" panose="020B0604020202020204" pitchFamily="34" charset="0"/>
              </a:rPr>
              <a:t>. To je </a:t>
            </a:r>
            <a:r>
              <a:rPr lang="en-US" sz="1800" dirty="0" err="1">
                <a:cs typeface="Arial" panose="020B0604020202020204" pitchFamily="34" charset="0"/>
              </a:rPr>
              <a:t>katastrofa</a:t>
            </a:r>
            <a:r>
              <a:rPr lang="en-US" sz="1800" dirty="0">
                <a:cs typeface="Arial" panose="020B0604020202020204" pitchFamily="34" charset="0"/>
              </a:rPr>
              <a:t> </a:t>
            </a:r>
            <a:r>
              <a:rPr lang="en-US" sz="1800" dirty="0" err="1">
                <a:cs typeface="Arial" panose="020B0604020202020204" pitchFamily="34" charset="0"/>
              </a:rPr>
              <a:t>sa</a:t>
            </a:r>
            <a:r>
              <a:rPr lang="en-US" sz="1800" dirty="0">
                <a:cs typeface="Arial" panose="020B0604020202020204" pitchFamily="34" charset="0"/>
              </a:rPr>
              <a:t> </a:t>
            </a:r>
            <a:r>
              <a:rPr lang="en-US" sz="1800" dirty="0" err="1">
                <a:cs typeface="Arial" panose="020B0604020202020204" pitchFamily="34" charset="0"/>
              </a:rPr>
              <a:t>sporim</a:t>
            </a:r>
            <a:r>
              <a:rPr lang="en-US" sz="1800" dirty="0">
                <a:cs typeface="Arial" panose="020B0604020202020204" pitchFamily="34" charset="0"/>
              </a:rPr>
              <a:t> </a:t>
            </a:r>
            <a:r>
              <a:rPr lang="en-US" sz="1800" dirty="0" err="1">
                <a:cs typeface="Arial" panose="020B0604020202020204" pitchFamily="34" charset="0"/>
              </a:rPr>
              <a:t>početkom</a:t>
            </a:r>
            <a:r>
              <a:rPr lang="en-US" sz="1800" dirty="0">
                <a:cs typeface="Arial" panose="020B0604020202020204" pitchFamily="34" charset="0"/>
              </a:rPr>
              <a:t> </a:t>
            </a:r>
            <a:r>
              <a:rPr lang="en-US" sz="1800" dirty="0" err="1">
                <a:cs typeface="Arial" panose="020B0604020202020204" pitchFamily="34" charset="0"/>
              </a:rPr>
              <a:t>koju</a:t>
            </a:r>
            <a:r>
              <a:rPr lang="en-US" sz="1800" dirty="0">
                <a:cs typeface="Arial" panose="020B0604020202020204" pitchFamily="34" charset="0"/>
              </a:rPr>
              <a:t> </a:t>
            </a:r>
            <a:r>
              <a:rPr lang="en-US" sz="1800" dirty="0" err="1">
                <a:cs typeface="Arial" panose="020B0604020202020204" pitchFamily="34" charset="0"/>
              </a:rPr>
              <a:t>karakteriše</a:t>
            </a:r>
            <a:r>
              <a:rPr lang="en-US" sz="1800" dirty="0">
                <a:cs typeface="Arial" panose="020B0604020202020204" pitchFamily="34" charset="0"/>
              </a:rPr>
              <a:t> </a:t>
            </a:r>
            <a:r>
              <a:rPr lang="en-US" sz="1800" dirty="0" err="1">
                <a:cs typeface="Arial" panose="020B0604020202020204" pitchFamily="34" charset="0"/>
              </a:rPr>
              <a:t>nedostatak</a:t>
            </a:r>
            <a:r>
              <a:rPr lang="en-US" sz="1800" dirty="0">
                <a:cs typeface="Arial" panose="020B0604020202020204" pitchFamily="34" charset="0"/>
              </a:rPr>
              <a:t> </a:t>
            </a:r>
            <a:r>
              <a:rPr lang="en-US" sz="1800" dirty="0" err="1">
                <a:cs typeface="Arial" panose="020B0604020202020204" pitchFamily="34" charset="0"/>
              </a:rPr>
              <a:t>padavina</a:t>
            </a:r>
            <a:r>
              <a:rPr lang="en-US" sz="1800" dirty="0">
                <a:cs typeface="Arial" panose="020B0604020202020204" pitchFamily="34" charset="0"/>
              </a:rPr>
              <a:t>, </a:t>
            </a:r>
            <a:r>
              <a:rPr lang="en-US" sz="1800" dirty="0" err="1">
                <a:cs typeface="Arial" panose="020B0604020202020204" pitchFamily="34" charset="0"/>
              </a:rPr>
              <a:t>što</a:t>
            </a:r>
            <a:r>
              <a:rPr lang="en-US" sz="1800" dirty="0">
                <a:cs typeface="Arial" panose="020B0604020202020204" pitchFamily="34" charset="0"/>
              </a:rPr>
              <a:t> </a:t>
            </a:r>
            <a:r>
              <a:rPr lang="en-US" sz="1800" dirty="0" err="1">
                <a:cs typeface="Arial" panose="020B0604020202020204" pitchFamily="34" charset="0"/>
              </a:rPr>
              <a:t>dovodi</a:t>
            </a:r>
            <a:r>
              <a:rPr lang="en-US" sz="1800" dirty="0">
                <a:cs typeface="Arial" panose="020B0604020202020204" pitchFamily="34" charset="0"/>
              </a:rPr>
              <a:t> do </a:t>
            </a:r>
            <a:r>
              <a:rPr lang="en-US" sz="1800" dirty="0" err="1">
                <a:cs typeface="Arial" panose="020B0604020202020204" pitchFamily="34" charset="0"/>
              </a:rPr>
              <a:t>nestašice</a:t>
            </a:r>
            <a:r>
              <a:rPr lang="en-US" sz="1800" dirty="0">
                <a:cs typeface="Arial" panose="020B0604020202020204" pitchFamily="34" charset="0"/>
              </a:rPr>
              <a:t> </a:t>
            </a:r>
            <a:r>
              <a:rPr lang="en-US" sz="1800" dirty="0" err="1">
                <a:cs typeface="Arial" panose="020B0604020202020204" pitchFamily="34" charset="0"/>
              </a:rPr>
              <a:t>vode</a:t>
            </a:r>
            <a:r>
              <a:rPr lang="en-US" sz="1800" dirty="0">
                <a:cs typeface="Arial" panose="020B0604020202020204" pitchFamily="34" charset="0"/>
              </a:rPr>
              <a:t>. </a:t>
            </a:r>
            <a:r>
              <a:rPr lang="en-US" sz="1800" dirty="0" err="1">
                <a:cs typeface="Arial" panose="020B0604020202020204" pitchFamily="34" charset="0"/>
              </a:rPr>
              <a:t>Suša</a:t>
            </a:r>
            <a:r>
              <a:rPr lang="en-US" sz="1800" dirty="0">
                <a:cs typeface="Arial" panose="020B0604020202020204" pitchFamily="34" charset="0"/>
              </a:rPr>
              <a:t> </a:t>
            </a:r>
            <a:r>
              <a:rPr lang="en-US" sz="1800" dirty="0" err="1">
                <a:cs typeface="Arial" panose="020B0604020202020204" pitchFamily="34" charset="0"/>
              </a:rPr>
              <a:t>može</a:t>
            </a:r>
            <a:r>
              <a:rPr lang="en-US" sz="1800" dirty="0">
                <a:cs typeface="Arial" panose="020B0604020202020204" pitchFamily="34" charset="0"/>
              </a:rPr>
              <a:t> </a:t>
            </a:r>
            <a:r>
              <a:rPr lang="en-US" sz="1800" dirty="0" err="1">
                <a:cs typeface="Arial" panose="020B0604020202020204" pitchFamily="34" charset="0"/>
              </a:rPr>
              <a:t>imati</a:t>
            </a:r>
            <a:r>
              <a:rPr lang="en-US" sz="1800" dirty="0">
                <a:cs typeface="Arial" panose="020B0604020202020204" pitchFamily="34" charset="0"/>
              </a:rPr>
              <a:t> </a:t>
            </a:r>
            <a:r>
              <a:rPr lang="en-US" sz="1800" dirty="0" err="1">
                <a:cs typeface="Arial" panose="020B0604020202020204" pitchFamily="34" charset="0"/>
              </a:rPr>
              <a:t>ozbiljan</a:t>
            </a:r>
            <a:r>
              <a:rPr lang="en-US" sz="1800" dirty="0">
                <a:cs typeface="Arial" panose="020B0604020202020204" pitchFamily="34" charset="0"/>
              </a:rPr>
              <a:t> </a:t>
            </a:r>
            <a:r>
              <a:rPr lang="en-US" sz="1800" dirty="0" err="1">
                <a:cs typeface="Arial" panose="020B0604020202020204" pitchFamily="34" charset="0"/>
              </a:rPr>
              <a:t>uticaj</a:t>
            </a:r>
            <a:r>
              <a:rPr lang="en-US" sz="1800" dirty="0">
                <a:cs typeface="Arial" panose="020B0604020202020204" pitchFamily="34" charset="0"/>
              </a:rPr>
              <a:t> </a:t>
            </a:r>
            <a:r>
              <a:rPr lang="en-US" sz="1800" dirty="0" err="1">
                <a:cs typeface="Arial" panose="020B0604020202020204" pitchFamily="34" charset="0"/>
              </a:rPr>
              <a:t>na</a:t>
            </a:r>
            <a:r>
              <a:rPr lang="en-US" sz="1800" dirty="0">
                <a:cs typeface="Arial" panose="020B0604020202020204" pitchFamily="34" charset="0"/>
              </a:rPr>
              <a:t> </a:t>
            </a:r>
            <a:r>
              <a:rPr lang="en-US" sz="1800" dirty="0" err="1">
                <a:cs typeface="Arial" panose="020B0604020202020204" pitchFamily="34" charset="0"/>
              </a:rPr>
              <a:t>zdravlje</a:t>
            </a:r>
            <a:r>
              <a:rPr lang="en-US" sz="1800" dirty="0">
                <a:cs typeface="Arial" panose="020B0604020202020204" pitchFamily="34" charset="0"/>
              </a:rPr>
              <a:t>, </a:t>
            </a:r>
            <a:r>
              <a:rPr lang="en-US" sz="1800" dirty="0" err="1">
                <a:cs typeface="Arial" panose="020B0604020202020204" pitchFamily="34" charset="0"/>
              </a:rPr>
              <a:t>poljoprivredu</a:t>
            </a:r>
            <a:r>
              <a:rPr lang="en-US" sz="1800" dirty="0">
                <a:cs typeface="Arial" panose="020B0604020202020204" pitchFamily="34" charset="0"/>
              </a:rPr>
              <a:t>, </a:t>
            </a:r>
            <a:r>
              <a:rPr lang="en-US" sz="1800" dirty="0" err="1">
                <a:cs typeface="Arial" panose="020B0604020202020204" pitchFamily="34" charset="0"/>
              </a:rPr>
              <a:t>privredu</a:t>
            </a:r>
            <a:r>
              <a:rPr lang="en-US" sz="1800" dirty="0">
                <a:cs typeface="Arial" panose="020B0604020202020204" pitchFamily="34" charset="0"/>
              </a:rPr>
              <a:t>, </a:t>
            </a:r>
            <a:r>
              <a:rPr lang="en-US" sz="1800" dirty="0" err="1">
                <a:cs typeface="Arial" panose="020B0604020202020204" pitchFamily="34" charset="0"/>
              </a:rPr>
              <a:t>energiju</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životnu</a:t>
            </a:r>
            <a:r>
              <a:rPr lang="en-US" sz="1800" dirty="0">
                <a:cs typeface="Arial" panose="020B0604020202020204" pitchFamily="34" charset="0"/>
              </a:rPr>
              <a:t> </a:t>
            </a:r>
            <a:r>
              <a:rPr lang="en-US" sz="1800" dirty="0" err="1">
                <a:cs typeface="Arial" panose="020B0604020202020204" pitchFamily="34" charset="0"/>
              </a:rPr>
              <a:t>sredinu</a:t>
            </a:r>
            <a:r>
              <a:rPr lang="en-US" sz="1800" dirty="0">
                <a:cs typeface="Arial" panose="020B0604020202020204" pitchFamily="34" charset="0"/>
              </a:rPr>
              <a:t>.</a:t>
            </a:r>
          </a:p>
        </p:txBody>
      </p:sp>
      <p:pic>
        <p:nvPicPr>
          <p:cNvPr id="5122" name="Picture 2" descr="Drough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3758" y="136152"/>
            <a:ext cx="7474199" cy="4999831"/>
          </a:xfrm>
          <a:prstGeom prst="rect">
            <a:avLst/>
          </a:prstGeom>
          <a:noFill/>
          <a:extLst>
            <a:ext uri="{909E8E84-426E-40DD-AFC4-6F175D3DCCD1}">
              <a14:hiddenFill xmlns:a14="http://schemas.microsoft.com/office/drawing/2010/main">
                <a:solidFill>
                  <a:srgbClr val="FFFFFF"/>
                </a:solidFill>
              </a14:hiddenFill>
            </a:ext>
          </a:extLst>
        </p:spPr>
      </p:pic>
      <p:sp>
        <p:nvSpPr>
          <p:cNvPr id="5" name="Téglalap 4"/>
          <p:cNvSpPr/>
          <p:nvPr/>
        </p:nvSpPr>
        <p:spPr>
          <a:xfrm>
            <a:off x="0" y="6180546"/>
            <a:ext cx="11646569" cy="200055"/>
          </a:xfrm>
          <a:prstGeom prst="rect">
            <a:avLst/>
          </a:prstGeom>
        </p:spPr>
        <p:txBody>
          <a:bodyPr wrap="square" rtlCol="0">
            <a:spAutoFit/>
          </a:bodyPr>
          <a:lstStyle/>
          <a:p>
            <a:pPr rtl="0"/>
            <a:r>
              <a:rPr lang="sr" sz="700"/>
              <a:t>https://www.who.int/health-topics/drought?gclid=Cj0KCQjwu-KiBhCsARIsAPztUF3i7krKNNuckPiSoh5gocw9gdNKGiWNlylf4UusHYcI4JgM67TdfBQaAjbiEALw_wcB#tab=tab_1</a:t>
            </a:r>
          </a:p>
        </p:txBody>
      </p:sp>
    </p:spTree>
    <p:extLst>
      <p:ext uri="{BB962C8B-B14F-4D97-AF65-F5344CB8AC3E}">
        <p14:creationId xmlns:p14="http://schemas.microsoft.com/office/powerpoint/2010/main" val="1775781085"/>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14BA171-956B-4AFA-9B7E-9A87CCFC8BB3}">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603c054e-d324-4a4b-bfdc-a44c27811fd1"/>
    <ds:schemaRef ds:uri="http://schemas.openxmlformats.org/package/2006/metadata/core-properties"/>
    <ds:schemaRef ds:uri="7041af30-ae09-480b-a38a-622eca9a1506"/>
    <ds:schemaRef ds:uri="http://www.w3.org/XML/1998/namespace"/>
    <ds:schemaRef ds:uri="http://purl.org/dc/dcmitype/"/>
  </ds:schemaRefs>
</ds:datastoreItem>
</file>

<file path=customXml/itemProps2.xml><?xml version="1.0" encoding="utf-8"?>
<ds:datastoreItem xmlns:ds="http://schemas.openxmlformats.org/officeDocument/2006/customXml" ds:itemID="{94804CB5-C25F-486B-AB0C-326FE914C8B5}"/>
</file>

<file path=customXml/itemProps3.xml><?xml version="1.0" encoding="utf-8"?>
<ds:datastoreItem xmlns:ds="http://schemas.openxmlformats.org/officeDocument/2006/customXml" ds:itemID="{5544F15D-7442-4D3A-90BB-A4E49AC47F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614</TotalTime>
  <Words>1642</Words>
  <Application>Microsoft Office PowerPoint</Application>
  <PresentationFormat>Szélesvásznú</PresentationFormat>
  <Paragraphs>132</Paragraphs>
  <Slides>30</Slides>
  <Notes>6</Notes>
  <HiddenSlides>0</HiddenSlides>
  <MMClips>0</MMClips>
  <ScaleCrop>false</ScaleCrop>
  <HeadingPairs>
    <vt:vector size="6" baseType="variant">
      <vt:variant>
        <vt:lpstr>Használt betűtípusok</vt:lpstr>
      </vt:variant>
      <vt:variant>
        <vt:i4>5</vt:i4>
      </vt:variant>
      <vt:variant>
        <vt:lpstr>Téma</vt:lpstr>
      </vt:variant>
      <vt:variant>
        <vt:i4>1</vt:i4>
      </vt:variant>
      <vt:variant>
        <vt:lpstr>Diacímek</vt:lpstr>
      </vt:variant>
      <vt:variant>
        <vt:i4>30</vt:i4>
      </vt:variant>
    </vt:vector>
  </HeadingPairs>
  <TitlesOfParts>
    <vt:vector size="36" baseType="lpstr">
      <vt:lpstr>Arial</vt:lpstr>
      <vt:lpstr>Calibri</vt:lpstr>
      <vt:lpstr>Garamond</vt:lpstr>
      <vt:lpstr>Source Sans Pro</vt:lpstr>
      <vt:lpstr>Times New Roman</vt:lpstr>
      <vt:lpstr>Office-téma</vt:lpstr>
      <vt:lpstr>Developing new curriculum outlines and learning materials on climate change's health impacts for medical schools 2021-2-HU01-KA220-HED-000050972</vt:lpstr>
      <vt:lpstr>  Uticaj šumskih požara, suša, ekstremnih vremenskih pojava  </vt:lpstr>
      <vt:lpstr>Ishodi učenja</vt:lpstr>
      <vt:lpstr>Uvod</vt:lpstr>
      <vt:lpstr>Požar</vt:lpstr>
      <vt:lpstr>Požar</vt:lpstr>
      <vt:lpstr>Opasnosti po zdravlje od šumskog požara – zagađenje dimom</vt:lpstr>
      <vt:lpstr>Opasnosti po zdravlje od šumskog požara – zagađenje dimom</vt:lpstr>
      <vt:lpstr>Suša</vt:lpstr>
      <vt:lpstr>PowerPoint-bemutató</vt:lpstr>
      <vt:lpstr>Suša – uticaji na zdravlje</vt:lpstr>
      <vt:lpstr>Zdravstveni izazovi povezani sa sušom i potencijalne strategije prilagođavanja</vt:lpstr>
      <vt:lpstr>Ekstremni vremenski događaji</vt:lpstr>
      <vt:lpstr>Reprezentativni put koncentracije (Representative Concentration Pathway-RCP)</vt:lpstr>
      <vt:lpstr>Godišnji topli dani za kopneno područje Evrope i pod-regione</vt:lpstr>
      <vt:lpstr>Urbano Toplotno Ostrvo</vt:lpstr>
      <vt:lpstr>Godišnji mrazni dani za kopneno područje Evrope i pod-regione</vt:lpstr>
      <vt:lpstr>Godišnje padavine za kopneno područje Evrope i pod-regione</vt:lpstr>
      <vt:lpstr>Bujične poplave</vt:lpstr>
      <vt:lpstr>Urbane poplave – zdravstveni rizici</vt:lpstr>
      <vt:lpstr>Sušni periodi</vt:lpstr>
      <vt:lpstr>Godišnji dani sa visokom opasnošću od požara (FWI vrednost &gt; 30) za kopneno područje Evrope i podregije</vt:lpstr>
      <vt:lpstr>Godišnja srednja brzina vetra za kopneno područje Evrope i pod-regione</vt:lpstr>
      <vt:lpstr>Sneg i led</vt:lpstr>
      <vt:lpstr>Prošli trendovi i projektovane promene u relativnim nivoima  mora širom Evrope </vt:lpstr>
      <vt:lpstr>Temperatura površine mora</vt:lpstr>
      <vt:lpstr>Ključne poruke</vt:lpstr>
      <vt:lpstr>Testirajte svoje znanje</vt:lpstr>
      <vt:lpstr>Preporučeno čitanje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wildfires, droughts, extreme weather events</dc:title>
  <dc:creator>Márovics Gergely Péter</dc:creator>
  <cp:lastModifiedBy>User</cp:lastModifiedBy>
  <cp:revision>70</cp:revision>
  <dcterms:created xsi:type="dcterms:W3CDTF">2023-07-11T12:27:49Z</dcterms:created>
  <dcterms:modified xsi:type="dcterms:W3CDTF">2025-04-22T13:21:18Z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