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1"/>
  </p:notesMasterIdLst>
  <p:sldIdLst>
    <p:sldId id="327" r:id="rId5"/>
    <p:sldId id="262" r:id="rId6"/>
    <p:sldId id="324" r:id="rId7"/>
    <p:sldId id="312" r:id="rId8"/>
    <p:sldId id="313" r:id="rId9"/>
    <p:sldId id="267" r:id="rId10"/>
    <p:sldId id="263" r:id="rId11"/>
    <p:sldId id="270" r:id="rId12"/>
    <p:sldId id="272" r:id="rId13"/>
    <p:sldId id="274" r:id="rId14"/>
    <p:sldId id="315" r:id="rId15"/>
    <p:sldId id="301" r:id="rId16"/>
    <p:sldId id="303" r:id="rId17"/>
    <p:sldId id="302" r:id="rId18"/>
    <p:sldId id="304" r:id="rId19"/>
    <p:sldId id="305" r:id="rId20"/>
    <p:sldId id="288" r:id="rId21"/>
    <p:sldId id="287" r:id="rId22"/>
    <p:sldId id="317" r:id="rId23"/>
    <p:sldId id="290" r:id="rId24"/>
    <p:sldId id="292" r:id="rId25"/>
    <p:sldId id="319" r:id="rId26"/>
    <p:sldId id="320" r:id="rId27"/>
    <p:sldId id="325" r:id="rId28"/>
    <p:sldId id="326" r:id="rId29"/>
    <p:sldId id="328" r:id="rId30"/>
  </p:sldIdLst>
  <p:sldSz cx="12192000" cy="6858000"/>
  <p:notesSz cx="6858000" cy="9144000"/>
  <p:defaultTextStyle>
    <a:defPPr rtl="0">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EC2455-9EE4-194D-A5D7-7F8C26050337}" v="17" dt="2023-07-11T09:09:34.5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22" autoAdjust="0"/>
    <p:restoredTop sz="95820"/>
  </p:normalViewPr>
  <p:slideViewPr>
    <p:cSldViewPr snapToGrid="0" showGuides="1">
      <p:cViewPr varScale="1">
        <p:scale>
          <a:sx n="99" d="100"/>
          <a:sy n="99" d="100"/>
        </p:scale>
        <p:origin x="102" y="360"/>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 Id="rId56"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CD0992E6-8701-7B4A-BDC6-25AA0C13EFD2}" type="datetimeFigureOut">
              <a:rPr lang="en-US" smtClean="0"/>
              <a:t>4/22/2025</a:t>
            </a:fld>
            <a:endParaRPr lang="en-US"/>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endParaRPr lang="en-US"/>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6E325D81-BF1A-634B-94DC-99E70353CD4B}" type="slidenum">
              <a:rPr lang="en-US" smtClean="0"/>
              <a:t>‹#›</a:t>
            </a:fld>
            <a:endParaRPr lang="en-US"/>
          </a:p>
        </p:txBody>
      </p:sp>
    </p:spTree>
    <p:extLst>
      <p:ext uri="{BB962C8B-B14F-4D97-AF65-F5344CB8AC3E}">
        <p14:creationId xmlns:p14="http://schemas.microsoft.com/office/powerpoint/2010/main" val="715858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endParaRPr lang="de-DE" dirty="0"/>
          </a:p>
        </p:txBody>
      </p:sp>
      <p:sp>
        <p:nvSpPr>
          <p:cNvPr id="4" name="Dia számának helye 3"/>
          <p:cNvSpPr>
            <a:spLocks noGrp="1"/>
          </p:cNvSpPr>
          <p:nvPr>
            <p:ph type="sldNum" sz="quarter" idx="10"/>
          </p:nvPr>
        </p:nvSpPr>
        <p:spPr/>
        <p:txBody>
          <a:bodyPr rtlCol="0"/>
          <a:lstStyle/>
          <a:p>
            <a:pPr rtl="0"/>
            <a:fld id="{C474DCDC-A190-48C1-ADE3-0C6CA7E8B3F0}" type="slidenum">
              <a:rPr lang="hu-HU" smtClean="0"/>
              <a:t>5</a:t>
            </a:fld>
            <a:endParaRPr lang="hu-HU"/>
          </a:p>
        </p:txBody>
      </p:sp>
    </p:spTree>
    <p:extLst>
      <p:ext uri="{BB962C8B-B14F-4D97-AF65-F5344CB8AC3E}">
        <p14:creationId xmlns:p14="http://schemas.microsoft.com/office/powerpoint/2010/main" val="2773762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r>
              <a:rPr lang="ro"/>
              <a:t>https://www.who.int/publications/i/item/9789241508001</a:t>
            </a:r>
          </a:p>
        </p:txBody>
      </p:sp>
      <p:sp>
        <p:nvSpPr>
          <p:cNvPr id="4" name="Dia számának helye 3"/>
          <p:cNvSpPr>
            <a:spLocks noGrp="1"/>
          </p:cNvSpPr>
          <p:nvPr>
            <p:ph type="sldNum" sz="quarter" idx="10"/>
          </p:nvPr>
        </p:nvSpPr>
        <p:spPr/>
        <p:txBody>
          <a:bodyPr rtlCol="0"/>
          <a:lstStyle/>
          <a:p>
            <a:pPr rtl="0"/>
            <a:fld id="{C474DCDC-A190-48C1-ADE3-0C6CA7E8B3F0}" type="slidenum">
              <a:rPr lang="hu-HU" smtClean="0"/>
              <a:t>11</a:t>
            </a:fld>
            <a:endParaRPr lang="hu-HU"/>
          </a:p>
        </p:txBody>
      </p:sp>
    </p:spTree>
    <p:extLst>
      <p:ext uri="{BB962C8B-B14F-4D97-AF65-F5344CB8AC3E}">
        <p14:creationId xmlns:p14="http://schemas.microsoft.com/office/powerpoint/2010/main" val="1187525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r>
              <a:rPr lang="ro" sz="1200" b="0" i="0" kern="1200">
                <a:solidFill>
                  <a:schemeClr val="tx1"/>
                </a:solidFill>
                <a:effectLst/>
                <a:latin typeface="+mn-lt"/>
                <a:ea typeface="+mn-ea"/>
                <a:cs typeface="+mn-cs"/>
              </a:rPr>
              <a:t>doi.org/10.1186/s12940-017-0328-z</a:t>
            </a:r>
            <a:endParaRPr lang="de-DE" dirty="0"/>
          </a:p>
        </p:txBody>
      </p:sp>
      <p:sp>
        <p:nvSpPr>
          <p:cNvPr id="4" name="Dia számának helye 3"/>
          <p:cNvSpPr>
            <a:spLocks noGrp="1"/>
          </p:cNvSpPr>
          <p:nvPr>
            <p:ph type="sldNum" sz="quarter" idx="10"/>
          </p:nvPr>
        </p:nvSpPr>
        <p:spPr/>
        <p:txBody>
          <a:bodyPr rtlCol="0"/>
          <a:lstStyle/>
          <a:p>
            <a:pPr rtl="0"/>
            <a:fld id="{C474DCDC-A190-48C1-ADE3-0C6CA7E8B3F0}" type="slidenum">
              <a:rPr lang="hu-HU" smtClean="0"/>
              <a:t>12</a:t>
            </a:fld>
            <a:endParaRPr lang="hu-HU"/>
          </a:p>
        </p:txBody>
      </p:sp>
    </p:spTree>
    <p:extLst>
      <p:ext uri="{BB962C8B-B14F-4D97-AF65-F5344CB8AC3E}">
        <p14:creationId xmlns:p14="http://schemas.microsoft.com/office/powerpoint/2010/main" val="18912044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r>
              <a:rPr lang="ro"/>
              <a:t>https://unfccc.int/topics/adaptation-and-resilience/the-big-picture/introduction</a:t>
            </a:r>
          </a:p>
        </p:txBody>
      </p:sp>
      <p:sp>
        <p:nvSpPr>
          <p:cNvPr id="4" name="Dia számának helye 3"/>
          <p:cNvSpPr>
            <a:spLocks noGrp="1"/>
          </p:cNvSpPr>
          <p:nvPr>
            <p:ph type="sldNum" sz="quarter" idx="10"/>
          </p:nvPr>
        </p:nvSpPr>
        <p:spPr/>
        <p:txBody>
          <a:bodyPr rtlCol="0"/>
          <a:lstStyle/>
          <a:p>
            <a:pPr rtl="0"/>
            <a:fld id="{C474DCDC-A190-48C1-ADE3-0C6CA7E8B3F0}" type="slidenum">
              <a:rPr lang="hu-HU" smtClean="0"/>
              <a:t>18</a:t>
            </a:fld>
            <a:endParaRPr lang="hu-HU"/>
          </a:p>
        </p:txBody>
      </p:sp>
    </p:spTree>
    <p:extLst>
      <p:ext uri="{BB962C8B-B14F-4D97-AF65-F5344CB8AC3E}">
        <p14:creationId xmlns:p14="http://schemas.microsoft.com/office/powerpoint/2010/main" val="32259601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r>
              <a:rPr lang="ro"/>
              <a:t>https://www.who.int/publications/i/item/9789241565073</a:t>
            </a:r>
          </a:p>
        </p:txBody>
      </p:sp>
      <p:sp>
        <p:nvSpPr>
          <p:cNvPr id="4" name="Dia számának helye 3"/>
          <p:cNvSpPr>
            <a:spLocks noGrp="1"/>
          </p:cNvSpPr>
          <p:nvPr>
            <p:ph type="sldNum" sz="quarter" idx="10"/>
          </p:nvPr>
        </p:nvSpPr>
        <p:spPr/>
        <p:txBody>
          <a:bodyPr rtlCol="0"/>
          <a:lstStyle/>
          <a:p>
            <a:pPr rtl="0"/>
            <a:fld id="{C474DCDC-A190-48C1-ADE3-0C6CA7E8B3F0}" type="slidenum">
              <a:rPr lang="hu-HU" smtClean="0"/>
              <a:t>21</a:t>
            </a:fld>
            <a:endParaRPr lang="hu-HU"/>
          </a:p>
        </p:txBody>
      </p:sp>
    </p:spTree>
    <p:extLst>
      <p:ext uri="{BB962C8B-B14F-4D97-AF65-F5344CB8AC3E}">
        <p14:creationId xmlns:p14="http://schemas.microsoft.com/office/powerpoint/2010/main" val="22877315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r>
              <a:rPr lang="ro"/>
              <a:t>https://www.who.int/publications/i/item/9789241565073</a:t>
            </a:r>
          </a:p>
        </p:txBody>
      </p:sp>
      <p:sp>
        <p:nvSpPr>
          <p:cNvPr id="4" name="Dia számának helye 3"/>
          <p:cNvSpPr>
            <a:spLocks noGrp="1"/>
          </p:cNvSpPr>
          <p:nvPr>
            <p:ph type="sldNum" sz="quarter" idx="10"/>
          </p:nvPr>
        </p:nvSpPr>
        <p:spPr/>
        <p:txBody>
          <a:bodyPr rtlCol="0"/>
          <a:lstStyle/>
          <a:p>
            <a:pPr rtl="0"/>
            <a:fld id="{C474DCDC-A190-48C1-ADE3-0C6CA7E8B3F0}" type="slidenum">
              <a:rPr lang="hu-HU" smtClean="0"/>
              <a:t>22</a:t>
            </a:fld>
            <a:endParaRPr lang="hu-HU"/>
          </a:p>
        </p:txBody>
      </p:sp>
    </p:spTree>
    <p:extLst>
      <p:ext uri="{BB962C8B-B14F-4D97-AF65-F5344CB8AC3E}">
        <p14:creationId xmlns:p14="http://schemas.microsoft.com/office/powerpoint/2010/main" val="25868897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rtlCol="0" anchor="b"/>
          <a:lstStyle>
            <a:lvl1pPr algn="l">
              <a:defRPr sz="6000">
                <a:solidFill>
                  <a:schemeClr val="tx1"/>
                </a:solidFill>
              </a:defRPr>
            </a:lvl1pPr>
          </a:lstStyle>
          <a:p>
            <a:pPr rtl="0"/>
            <a:r>
              <a:rPr lang="ro" noProof="0"/>
              <a:t>Title</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rtlCol="0">
            <a:spAutoFit/>
          </a:bodyPr>
          <a:lstStyle/>
          <a:p>
            <a:pPr rtl="0"/>
            <a:r>
              <a:rPr lang="ro" sz="800" b="1">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ro"/>
              <a:t>CLIMATEMED – Knowledge about climate change’s health impacts starts here</a:t>
            </a:r>
          </a:p>
        </p:txBody>
      </p:sp>
      <p:grpSp>
        <p:nvGrpSpPr>
          <p:cNvPr id="15" name="Csoportba foglalás 14"/>
          <p:cNvGrpSpPr/>
          <p:nvPr userDrawn="1"/>
        </p:nvGrpSpPr>
        <p:grpSpPr>
          <a:xfrm>
            <a:off x="0" y="-22639"/>
            <a:ext cx="10178041" cy="471288"/>
            <a:chOff x="0" y="-22639"/>
            <a:chExt cx="10178041" cy="471288"/>
          </a:xfrm>
        </p:grpSpPr>
        <p:sp>
          <p:nvSpPr>
            <p:cNvPr id="16" name="Téglalap 15"/>
            <p:cNvSpPr/>
            <p:nvPr userDrawn="1"/>
          </p:nvSpPr>
          <p:spPr>
            <a:xfrm>
              <a:off x="0" y="-22639"/>
              <a:ext cx="10178041" cy="461665"/>
            </a:xfrm>
            <a:prstGeom prst="rect">
              <a:avLst/>
            </a:prstGeom>
          </p:spPr>
          <p:txBody>
            <a:bodyPr wrap="square" rtlCol="0">
              <a:spAutoFit/>
            </a:bodyPr>
            <a:lstStyle/>
            <a:p>
              <a:pPr rtl="0"/>
              <a:r>
                <a:rPr lang="ro" sz="1200">
                  <a:solidFill>
                    <a:srgbClr val="333333"/>
                  </a:solidFill>
                  <a:latin typeface="+mn-lt"/>
                </a:rPr>
                <a:t>This learning material © 2023-2024 by CLIMATEMED project (</a:t>
              </a:r>
              <a:r>
                <a:rPr lang="ro" sz="1200">
                  <a:solidFill>
                    <a:srgbClr val="333333"/>
                  </a:solidFill>
                  <a:latin typeface="+mn-lt"/>
                  <a:hlinkClick r:id="rId4"/>
                </a:rPr>
                <a:t>www.climatemed.eu</a:t>
              </a:r>
              <a:r>
                <a:rPr lang="ro" sz="1200">
                  <a:solidFill>
                    <a:srgbClr val="333333"/>
                  </a:solidFill>
                  <a:latin typeface="+mn-lt"/>
                </a:rPr>
                <a:t>) is licensed under CC BY 4.0.</a:t>
              </a:r>
              <a:endParaRPr lang="hu-HU" sz="1200" dirty="0">
                <a:solidFill>
                  <a:srgbClr val="333333"/>
                </a:solidFill>
                <a:latin typeface="+mn-lt"/>
              </a:endParaRPr>
            </a:p>
            <a:p>
              <a:pPr rtl="0"/>
              <a:r>
                <a:rPr lang="ro" sz="1200">
                  <a:solidFill>
                    <a:srgbClr val="333333"/>
                  </a:solidFill>
                  <a:latin typeface="+mn-lt"/>
                </a:rPr>
                <a:t>To view a copy of this license, visit </a:t>
              </a:r>
              <a:r>
                <a:rPr lang="ro" sz="1200">
                  <a:solidFill>
                    <a:srgbClr val="333333"/>
                  </a:solidFill>
                  <a:latin typeface="+mn-lt"/>
                  <a:hlinkClick r:id="rId5"/>
                </a:rPr>
                <a:t>https://creativecommons.org/licenses/by/4.0/</a:t>
              </a:r>
              <a:r>
                <a:rPr lang="ro" sz="1200">
                  <a:solidFill>
                    <a:srgbClr val="333333"/>
                  </a:solidFill>
                  <a:latin typeface="+mn-lt"/>
                </a:rPr>
                <a:t> </a:t>
              </a:r>
              <a:endParaRPr lang="de-DE" sz="1200" dirty="0">
                <a:latin typeface="+mn-lt"/>
              </a:endParaRPr>
            </a:p>
          </p:txBody>
        </p:sp>
        <p:pic>
          <p:nvPicPr>
            <p:cNvPr id="17" name="Kép 16"/>
            <p:cNvPicPr>
              <a:picLocks noChangeAspect="1"/>
            </p:cNvPicPr>
            <p:nvPr userDrawn="1"/>
          </p:nvPicPr>
          <p:blipFill>
            <a:blip r:embed="rId6"/>
            <a:stretch>
              <a:fillRect/>
            </a:stretch>
          </p:blipFill>
          <p:spPr>
            <a:xfrm>
              <a:off x="5183787" y="217912"/>
              <a:ext cx="461473" cy="230737"/>
            </a:xfrm>
            <a:prstGeom prst="rect">
              <a:avLst/>
            </a:prstGeom>
          </p:spPr>
        </p:pic>
      </p:grpSp>
    </p:spTree>
    <p:extLst>
      <p:ext uri="{BB962C8B-B14F-4D97-AF65-F5344CB8AC3E}">
        <p14:creationId xmlns:p14="http://schemas.microsoft.com/office/powerpoint/2010/main" val="2090963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ro"/>
              <a:t>Mintacím szerkesztése</a:t>
            </a:r>
          </a:p>
        </p:txBody>
      </p:sp>
      <p:sp>
        <p:nvSpPr>
          <p:cNvPr id="3" name="Függőleges szöveg helye 2"/>
          <p:cNvSpPr>
            <a:spLocks noGrp="1"/>
          </p:cNvSpPr>
          <p:nvPr>
            <p:ph type="body" orient="vert" idx="1"/>
          </p:nvPr>
        </p:nvSpPr>
        <p:spPr/>
        <p:txBody>
          <a:bodyPr vert="eaVert"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44928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rtlCol="0"/>
          <a:lstStyle/>
          <a:p>
            <a:pPr rtl="0"/>
            <a:r>
              <a:rPr lang="ro"/>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4336026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anchor="b"/>
          <a:lstStyle>
            <a:lvl1pPr algn="l">
              <a:defRPr sz="6000">
                <a:solidFill>
                  <a:schemeClr val="bg1">
                    <a:lumMod val="50000"/>
                  </a:schemeClr>
                </a:solidFill>
              </a:defRPr>
            </a:lvl1pPr>
          </a:lstStyle>
          <a:p>
            <a:r>
              <a:rPr lang="hu-HU" dirty="0" err="1"/>
              <a:t>Title</a:t>
            </a:r>
            <a:endParaRPr lang="hu-HU" dirty="0"/>
          </a:p>
        </p:txBody>
      </p:sp>
      <p:sp>
        <p:nvSpPr>
          <p:cNvPr id="3" name="Alcím 2"/>
          <p:cNvSpPr>
            <a:spLocks noGrp="1"/>
          </p:cNvSpPr>
          <p:nvPr>
            <p:ph type="subTitle" idx="1" hasCustomPrompt="1"/>
          </p:nvPr>
        </p:nvSpPr>
        <p:spPr>
          <a:xfrm>
            <a:off x="1524000" y="3602038"/>
            <a:ext cx="9144000" cy="1655762"/>
          </a:xfrm>
        </p:spPr>
        <p:txBody>
          <a:bodyPr/>
          <a:lstStyle>
            <a:lvl1pPr marL="0" indent="0" algn="l">
              <a:buNone/>
              <a:defRPr sz="2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u-HU" dirty="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a:spAutoFit/>
          </a:bodyPr>
          <a:lstStyle/>
          <a:p>
            <a:r>
              <a:rPr lang="hu-HU" sz="800" b="1" dirty="0">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dirty="0"/>
              <a:t>CLIMATEMED – </a:t>
            </a:r>
            <a:r>
              <a:rPr lang="hu-HU" dirty="0" err="1"/>
              <a:t>Knowledge</a:t>
            </a:r>
            <a:r>
              <a:rPr lang="hu-HU" dirty="0"/>
              <a:t> </a:t>
            </a:r>
            <a:r>
              <a:rPr lang="hu-HU" dirty="0" err="1"/>
              <a:t>about</a:t>
            </a:r>
            <a:r>
              <a:rPr lang="hu-HU" dirty="0"/>
              <a:t> </a:t>
            </a:r>
            <a:r>
              <a:rPr lang="hu-HU" dirty="0" err="1"/>
              <a:t>climate</a:t>
            </a:r>
            <a:r>
              <a:rPr lang="hu-HU" dirty="0"/>
              <a:t> </a:t>
            </a:r>
            <a:r>
              <a:rPr lang="hu-HU" dirty="0" err="1"/>
              <a:t>change’s</a:t>
            </a:r>
            <a:r>
              <a:rPr lang="hu-HU" dirty="0"/>
              <a:t> </a:t>
            </a:r>
            <a:r>
              <a:rPr lang="hu-HU" dirty="0" err="1"/>
              <a:t>health</a:t>
            </a:r>
            <a:r>
              <a:rPr lang="hu-HU" dirty="0"/>
              <a:t> </a:t>
            </a:r>
            <a:r>
              <a:rPr lang="hu-HU" dirty="0" err="1"/>
              <a:t>impacts</a:t>
            </a:r>
            <a:r>
              <a:rPr lang="hu-HU" dirty="0"/>
              <a:t> </a:t>
            </a:r>
            <a:r>
              <a:rPr lang="hu-HU" dirty="0" err="1"/>
              <a:t>starts</a:t>
            </a:r>
            <a:r>
              <a:rPr lang="hu-HU" dirty="0"/>
              <a:t> here</a:t>
            </a:r>
          </a:p>
        </p:txBody>
      </p:sp>
    </p:spTree>
    <p:extLst>
      <p:ext uri="{BB962C8B-B14F-4D97-AF65-F5344CB8AC3E}">
        <p14:creationId xmlns:p14="http://schemas.microsoft.com/office/powerpoint/2010/main" val="128745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9" name="Kép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sp>
        <p:nvSpPr>
          <p:cNvPr id="2" name="Cím 1"/>
          <p:cNvSpPr>
            <a:spLocks noGrp="1"/>
          </p:cNvSpPr>
          <p:nvPr>
            <p:ph type="title" hasCustomPrompt="1"/>
          </p:nvPr>
        </p:nvSpPr>
        <p:spPr>
          <a:xfrm>
            <a:off x="192505" y="153009"/>
            <a:ext cx="11896826" cy="549635"/>
          </a:xfrm>
        </p:spPr>
        <p:txBody>
          <a:bodyPr rtlCol="0"/>
          <a:lstStyle>
            <a:lvl1pPr>
              <a:defRPr sz="3600">
                <a:solidFill>
                  <a:schemeClr val="tx1"/>
                </a:solidFill>
              </a:defRPr>
            </a:lvl1pPr>
          </a:lstStyle>
          <a:p>
            <a:pPr rtl="0"/>
            <a:r>
              <a:rPr lang="ro"/>
              <a:t>Titel</a:t>
            </a:r>
          </a:p>
        </p:txBody>
      </p:sp>
      <p:sp>
        <p:nvSpPr>
          <p:cNvPr id="3" name="Tartalom helye 2"/>
          <p:cNvSpPr>
            <a:spLocks noGrp="1"/>
          </p:cNvSpPr>
          <p:nvPr>
            <p:ph idx="1" hasCustomPrompt="1"/>
          </p:nvPr>
        </p:nvSpPr>
        <p:spPr>
          <a:xfrm>
            <a:off x="192505" y="934775"/>
            <a:ext cx="11896825" cy="5370897"/>
          </a:xfrm>
        </p:spPr>
        <p:txBody>
          <a:bodyPr rtlCol="0"/>
          <a:lstStyle>
            <a:lvl1pPr>
              <a:lnSpc>
                <a:spcPct val="110000"/>
              </a:lnSpc>
              <a:defRPr sz="2200"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solidFill>
              </a:defRPr>
            </a:lvl5pPr>
          </a:lstStyle>
          <a:p>
            <a:pPr lvl="0" rtl="0"/>
            <a:r>
              <a:rPr lang="ro" noProof="0" dirty="0"/>
              <a:t>Main text (First level)</a:t>
            </a:r>
          </a:p>
          <a:p>
            <a:pPr lvl="1" rtl="0"/>
            <a:r>
              <a:rPr lang="ro" noProof="0" dirty="0"/>
              <a:t>Second level</a:t>
            </a:r>
          </a:p>
          <a:p>
            <a:pPr lvl="2" rtl="0"/>
            <a:r>
              <a:rPr lang="ro" noProof="0" dirty="0"/>
              <a:t>Third level</a:t>
            </a:r>
          </a:p>
          <a:p>
            <a:pPr lvl="3" rtl="0"/>
            <a:r>
              <a:rPr lang="ro" noProof="0" dirty="0"/>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ro" noProof="0" dirty="0"/>
              <a:t>Fifth level</a:t>
            </a:r>
          </a:p>
          <a:p>
            <a:pPr lvl="4" rtl="0"/>
            <a:endParaRPr lang="hu-HU" dirty="0"/>
          </a:p>
        </p:txBody>
      </p:sp>
      <p:sp>
        <p:nvSpPr>
          <p:cNvPr id="7" name="Cím 1"/>
          <p:cNvSpPr txBox="1">
            <a:spLocks/>
          </p:cNvSpPr>
          <p:nvPr userDrawn="1"/>
        </p:nvSpPr>
        <p:spPr>
          <a:xfrm>
            <a:off x="86627" y="244060"/>
            <a:ext cx="11267173" cy="8339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rtl="0"/>
            <a:endParaRPr lang="hu-HU" dirty="0"/>
          </a:p>
        </p:txBody>
      </p:sp>
      <p:pic>
        <p:nvPicPr>
          <p:cNvPr id="10" name="Kép 9"/>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1" name="Kép 10"/>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2" name="Kép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4" name="Téglalap 13"/>
          <p:cNvSpPr/>
          <p:nvPr userDrawn="1"/>
        </p:nvSpPr>
        <p:spPr>
          <a:xfrm>
            <a:off x="427725" y="6661803"/>
            <a:ext cx="1872629" cy="215444"/>
          </a:xfrm>
          <a:prstGeom prst="rect">
            <a:avLst/>
          </a:prstGeom>
        </p:spPr>
        <p:txBody>
          <a:bodyPr wrap="none" rtlCol="0">
            <a:spAutoFit/>
          </a:bodyPr>
          <a:lstStyle/>
          <a:p>
            <a:pPr rtl="0"/>
            <a:r>
              <a:rPr lang="ro" sz="800" b="1">
                <a:solidFill>
                  <a:schemeClr val="bg1">
                    <a:lumMod val="95000"/>
                  </a:schemeClr>
                </a:solidFill>
              </a:rPr>
              <a:t>ref. 2021-2HU01-KA220-HED-000050972</a:t>
            </a:r>
          </a:p>
        </p:txBody>
      </p:sp>
      <p:pic>
        <p:nvPicPr>
          <p:cNvPr id="15" name="Kép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6"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ro" noProof="0"/>
              <a:t>CLIMATEMED – Knowledge about climate change’s health impacts starts here</a:t>
            </a:r>
          </a:p>
        </p:txBody>
      </p:sp>
    </p:spTree>
    <p:extLst>
      <p:ext uri="{BB962C8B-B14F-4D97-AF65-F5344CB8AC3E}">
        <p14:creationId xmlns:p14="http://schemas.microsoft.com/office/powerpoint/2010/main" val="2595549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rtlCol="0" anchor="b"/>
          <a:lstStyle>
            <a:lvl1pPr>
              <a:defRPr sz="6000"/>
            </a:lvl1pPr>
          </a:lstStyle>
          <a:p>
            <a:pPr rtl="0"/>
            <a:r>
              <a:rPr lang="ro"/>
              <a:t>Mintacím szerkesztése</a:t>
            </a:r>
          </a:p>
        </p:txBody>
      </p:sp>
      <p:sp>
        <p:nvSpPr>
          <p:cNvPr id="3" name="Szöveg helye 2"/>
          <p:cNvSpPr>
            <a:spLocks noGrp="1"/>
          </p:cNvSpPr>
          <p:nvPr>
            <p:ph type="body" idx="1"/>
          </p:nvPr>
        </p:nvSpPr>
        <p:spPr>
          <a:xfrm>
            <a:off x="831850" y="4589463"/>
            <a:ext cx="10515600" cy="1500187"/>
          </a:xfrm>
        </p:spPr>
        <p:txBody>
          <a:bodyPr rtlCol="0"/>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o"/>
              <a:t>Mintaszöveg szerkesztése</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71236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ro"/>
              <a:t>Mintacím szerkesztése</a:t>
            </a:r>
          </a:p>
        </p:txBody>
      </p:sp>
      <p:sp>
        <p:nvSpPr>
          <p:cNvPr id="3" name="Tartalom helye 2"/>
          <p:cNvSpPr>
            <a:spLocks noGrp="1"/>
          </p:cNvSpPr>
          <p:nvPr>
            <p:ph sz="half" idx="1"/>
          </p:nvPr>
        </p:nvSpPr>
        <p:spPr>
          <a:xfrm>
            <a:off x="838200" y="1825625"/>
            <a:ext cx="5181600" cy="435133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Tartalom helye 3"/>
          <p:cNvSpPr>
            <a:spLocks noGrp="1"/>
          </p:cNvSpPr>
          <p:nvPr>
            <p:ph sz="half" idx="2"/>
          </p:nvPr>
        </p:nvSpPr>
        <p:spPr>
          <a:xfrm>
            <a:off x="6172200" y="1825625"/>
            <a:ext cx="5181600" cy="435133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5732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rtlCol="0"/>
          <a:lstStyle/>
          <a:p>
            <a:pPr rtl="0"/>
            <a:r>
              <a:rPr lang="ro"/>
              <a:t>Mintacím szerkesztése</a:t>
            </a:r>
          </a:p>
        </p:txBody>
      </p:sp>
      <p:sp>
        <p:nvSpPr>
          <p:cNvPr id="3" name="Szöveg helye 2"/>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o"/>
              <a:t>Mintaszöveg szerkesztése</a:t>
            </a:r>
          </a:p>
        </p:txBody>
      </p:sp>
      <p:sp>
        <p:nvSpPr>
          <p:cNvPr id="4" name="Tartalom helye 3"/>
          <p:cNvSpPr>
            <a:spLocks noGrp="1"/>
          </p:cNvSpPr>
          <p:nvPr>
            <p:ph sz="half" idx="2"/>
          </p:nvPr>
        </p:nvSpPr>
        <p:spPr>
          <a:xfrm>
            <a:off x="839788" y="2505075"/>
            <a:ext cx="5157787" cy="368458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5" name="Szöveg helye 4"/>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o"/>
              <a:t>Mintaszöveg szerkesztése</a:t>
            </a:r>
          </a:p>
        </p:txBody>
      </p:sp>
      <p:sp>
        <p:nvSpPr>
          <p:cNvPr id="6" name="Tartalom helye 5"/>
          <p:cNvSpPr>
            <a:spLocks noGrp="1"/>
          </p:cNvSpPr>
          <p:nvPr>
            <p:ph sz="quarter" idx="4"/>
          </p:nvPr>
        </p:nvSpPr>
        <p:spPr>
          <a:xfrm>
            <a:off x="6172200" y="2505075"/>
            <a:ext cx="5183188" cy="368458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7" name="Dátum helye 6"/>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8" name="Élőláb helye 7"/>
          <p:cNvSpPr>
            <a:spLocks noGrp="1"/>
          </p:cNvSpPr>
          <p:nvPr>
            <p:ph type="ftr" sz="quarter" idx="11"/>
          </p:nvPr>
        </p:nvSpPr>
        <p:spPr/>
        <p:txBody>
          <a:bodyPr rtlCol="0"/>
          <a:lstStyle/>
          <a:p>
            <a:pPr rtl="0"/>
            <a:endParaRPr lang="hu-HU"/>
          </a:p>
        </p:txBody>
      </p:sp>
      <p:sp>
        <p:nvSpPr>
          <p:cNvPr id="9" name="Dia számának helye 8"/>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1477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ro"/>
              <a:t>Mintacím szerkesztése</a:t>
            </a:r>
          </a:p>
        </p:txBody>
      </p:sp>
      <p:sp>
        <p:nvSpPr>
          <p:cNvPr id="3" name="Dátum helye 2"/>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4" name="Élőláb helye 3"/>
          <p:cNvSpPr>
            <a:spLocks noGrp="1"/>
          </p:cNvSpPr>
          <p:nvPr>
            <p:ph type="ftr" sz="quarter" idx="11"/>
          </p:nvPr>
        </p:nvSpPr>
        <p:spPr/>
        <p:txBody>
          <a:bodyPr rtlCol="0"/>
          <a:lstStyle/>
          <a:p>
            <a:pPr rtl="0"/>
            <a:endParaRPr lang="hu-HU"/>
          </a:p>
        </p:txBody>
      </p:sp>
      <p:sp>
        <p:nvSpPr>
          <p:cNvPr id="5" name="Dia számának helye 4"/>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97029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3" name="Élőláb helye 2"/>
          <p:cNvSpPr>
            <a:spLocks noGrp="1"/>
          </p:cNvSpPr>
          <p:nvPr>
            <p:ph type="ftr" sz="quarter" idx="11"/>
          </p:nvPr>
        </p:nvSpPr>
        <p:spPr/>
        <p:txBody>
          <a:bodyPr rtlCol="0"/>
          <a:lstStyle/>
          <a:p>
            <a:pPr rtl="0"/>
            <a:endParaRPr lang="hu-HU"/>
          </a:p>
        </p:txBody>
      </p:sp>
      <p:sp>
        <p:nvSpPr>
          <p:cNvPr id="4" name="Dia számának helye 3"/>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68122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ro"/>
              <a:t>Mintacím szerkesztése</a:t>
            </a:r>
          </a:p>
        </p:txBody>
      </p:sp>
      <p:sp>
        <p:nvSpPr>
          <p:cNvPr id="3" name="Tartalom helye 2"/>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o"/>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03102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ro"/>
              <a:t>Mintacím szerkesztése</a:t>
            </a:r>
          </a:p>
        </p:txBody>
      </p:sp>
      <p:sp>
        <p:nvSpPr>
          <p:cNvPr id="3" name="Kép helye 2"/>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o"/>
              <a:t>Kép beszúrásához kattintson az ikonra</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o"/>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89931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ro"/>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9D080D7D-CCD9-4F98-BC7D-474E94E1E9D2}" type="datetimeFigureOut">
              <a:rPr lang="hu-HU" smtClean="0"/>
              <a:t>2025. 04. 22.</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DD9E900-51A2-4D5F-AAEE-5ACD46B21A4D}" type="slidenum">
              <a:rPr lang="hu-HU" smtClean="0"/>
              <a:t>‹#›</a:t>
            </a:fld>
            <a:endParaRPr lang="hu-HU"/>
          </a:p>
        </p:txBody>
      </p:sp>
    </p:spTree>
    <p:extLst>
      <p:ext uri="{BB962C8B-B14F-4D97-AF65-F5344CB8AC3E}">
        <p14:creationId xmlns:p14="http://schemas.microsoft.com/office/powerpoint/2010/main" val="977452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doi.org/10.1186/s12940-017-0328-z" TargetMode="External"/><Relationship Id="rId2" Type="http://schemas.openxmlformats.org/officeDocument/2006/relationships/hyperlink" Target="https://www.who.int/publications/i/item/9789240012226" TargetMode="External"/><Relationship Id="rId1" Type="http://schemas.openxmlformats.org/officeDocument/2006/relationships/slideLayout" Target="../slideLayouts/slideLayout2.xml"/><Relationship Id="rId6" Type="http://schemas.openxmlformats.org/officeDocument/2006/relationships/hyperlink" Target="https://unfccc.int/topics/adaptation-and-resilience/the-big-picture/introduction" TargetMode="External"/><Relationship Id="rId5" Type="http://schemas.openxmlformats.org/officeDocument/2006/relationships/hyperlink" Target="https://www.who.int/publications/i/item/9789241508001" TargetMode="External"/><Relationship Id="rId4" Type="http://schemas.openxmlformats.org/officeDocument/2006/relationships/hyperlink" Target="https://www.who.int/publications/i/item/9789241565073"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1640853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t>Inegalități în materie de sănătate</a:t>
            </a:r>
            <a:endParaRPr lang="hu-HU" dirty="0"/>
          </a:p>
        </p:txBody>
      </p:sp>
      <p:sp>
        <p:nvSpPr>
          <p:cNvPr id="3" name="Tartalom helye 2"/>
          <p:cNvSpPr>
            <a:spLocks noGrp="1"/>
          </p:cNvSpPr>
          <p:nvPr>
            <p:ph idx="1"/>
          </p:nvPr>
        </p:nvSpPr>
        <p:spPr>
          <a:xfrm>
            <a:off x="192506" y="1544128"/>
            <a:ext cx="11496286" cy="4761544"/>
          </a:xfrm>
        </p:spPr>
        <p:txBody>
          <a:bodyPr rtlCol="0">
            <a:noAutofit/>
          </a:bodyPr>
          <a:lstStyle/>
          <a:p>
            <a:pPr marL="0" indent="0" algn="just" rtl="0">
              <a:lnSpc>
                <a:spcPct val="120000"/>
              </a:lnSpc>
              <a:spcAft>
                <a:spcPts val="1000"/>
              </a:spcAft>
              <a:buNone/>
            </a:pPr>
            <a:r>
              <a:rPr lang="ro" dirty="0"/>
              <a:t>Inegalitățile în materie de sănătate sunt diferențele în starea de sănătate între grupurile de oameni care sunt importante, </a:t>
            </a:r>
            <a:r>
              <a:rPr lang="en-US" dirty="0" err="1"/>
              <a:t>nenecesare</a:t>
            </a:r>
            <a:r>
              <a:rPr lang="ro" dirty="0"/>
              <a:t>, </a:t>
            </a:r>
            <a:r>
              <a:rPr lang="en-US" dirty="0" err="1"/>
              <a:t>inechitabile</a:t>
            </a:r>
            <a:r>
              <a:rPr lang="ro" dirty="0"/>
              <a:t>, nedrepte, sistematice și evitabile prin mijloace rezonabile. </a:t>
            </a:r>
            <a:endParaRPr lang="hu-HU" dirty="0"/>
          </a:p>
          <a:p>
            <a:pPr marL="0" indent="0" algn="just" rtl="0">
              <a:lnSpc>
                <a:spcPct val="120000"/>
              </a:lnSpc>
              <a:spcBef>
                <a:spcPts val="2000"/>
              </a:spcBef>
              <a:spcAft>
                <a:spcPts val="1000"/>
              </a:spcAft>
              <a:buNone/>
            </a:pPr>
            <a:r>
              <a:rPr lang="ro" dirty="0"/>
              <a:t>Aceste diferențe sunt legate de condițiile sociale, economice și de mediu în care oamenii se nasc, cresc, trăiesc, muncesc și îmbătrânesc și sunt adesea legate de inegalități și forme mai largi de discriminare în societate, cum ar fi rasismul și sexismul, precum și dezechilibrele economice.</a:t>
            </a:r>
            <a:endParaRPr lang="hu-HU" dirty="0"/>
          </a:p>
          <a:p>
            <a:pPr marL="0" indent="0" algn="just" rtl="0">
              <a:lnSpc>
                <a:spcPct val="120000"/>
              </a:lnSpc>
              <a:spcBef>
                <a:spcPts val="2000"/>
              </a:spcBef>
              <a:spcAft>
                <a:spcPts val="1000"/>
              </a:spcAft>
              <a:buNone/>
            </a:pPr>
            <a:r>
              <a:rPr lang="ro" dirty="0"/>
              <a:t>Schimbările climatice interacționează cu factorii sociali existenți ai sănătății, cum ar fi sărăcia, discriminarea și accesul inegal la resurse. Acești factori creează un efect complex, făcând populațiile vulnerabile și mai sensibile la impactul schimbărilor climatice asupra sănătății.</a:t>
            </a:r>
            <a:endParaRPr lang="hu-HU" dirty="0"/>
          </a:p>
        </p:txBody>
      </p:sp>
    </p:spTree>
    <p:extLst>
      <p:ext uri="{BB962C8B-B14F-4D97-AF65-F5344CB8AC3E}">
        <p14:creationId xmlns:p14="http://schemas.microsoft.com/office/powerpoint/2010/main" val="2960505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smtClean="0"/>
              <a:t>Vulnerabilitate</a:t>
            </a:r>
            <a:endParaRPr lang="de-DE" dirty="0"/>
          </a:p>
        </p:txBody>
      </p:sp>
      <p:pic>
        <p:nvPicPr>
          <p:cNvPr id="4" name="Kép 3"/>
          <p:cNvPicPr>
            <a:picLocks noChangeAspect="1"/>
          </p:cNvPicPr>
          <p:nvPr/>
        </p:nvPicPr>
        <p:blipFill>
          <a:blip r:embed="rId3"/>
          <a:stretch>
            <a:fillRect/>
          </a:stretch>
        </p:blipFill>
        <p:spPr>
          <a:xfrm>
            <a:off x="5796950" y="2083579"/>
            <a:ext cx="6292381" cy="3605982"/>
          </a:xfrm>
          <a:prstGeom prst="rect">
            <a:avLst/>
          </a:prstGeom>
          <a:ln w="6350">
            <a:solidFill>
              <a:schemeClr val="bg1">
                <a:lumMod val="50000"/>
              </a:schemeClr>
            </a:solidFill>
          </a:ln>
        </p:spPr>
      </p:pic>
      <p:sp>
        <p:nvSpPr>
          <p:cNvPr id="6" name="Téglalap 5"/>
          <p:cNvSpPr/>
          <p:nvPr/>
        </p:nvSpPr>
        <p:spPr>
          <a:xfrm>
            <a:off x="5796950" y="5715624"/>
            <a:ext cx="4837633" cy="200055"/>
          </a:xfrm>
          <a:prstGeom prst="rect">
            <a:avLst/>
          </a:prstGeom>
        </p:spPr>
        <p:txBody>
          <a:bodyPr wrap="square" rtlCol="0">
            <a:spAutoFit/>
          </a:bodyPr>
          <a:lstStyle/>
          <a:p>
            <a:pPr rtl="0"/>
            <a:r>
              <a:rPr lang="ro" sz="700" dirty="0">
                <a:solidFill>
                  <a:schemeClr val="bg1">
                    <a:lumMod val="50000"/>
                  </a:schemeClr>
                </a:solidFill>
              </a:rPr>
              <a:t>Sursă: Orientări pentru protejarea sănătății împotriva schimbărilor climatice prin planificarea adaptării la sănătate, OMS, 2014</a:t>
            </a:r>
            <a:endParaRPr lang="de-DE" sz="700" dirty="0">
              <a:solidFill>
                <a:schemeClr val="bg1">
                  <a:lumMod val="50000"/>
                </a:schemeClr>
              </a:solidFill>
            </a:endParaRPr>
          </a:p>
        </p:txBody>
      </p:sp>
      <p:sp>
        <p:nvSpPr>
          <p:cNvPr id="7" name="Tartalom helye 2"/>
          <p:cNvSpPr>
            <a:spLocks noGrp="1"/>
          </p:cNvSpPr>
          <p:nvPr>
            <p:ph idx="1"/>
          </p:nvPr>
        </p:nvSpPr>
        <p:spPr>
          <a:xfrm>
            <a:off x="192504" y="2019137"/>
            <a:ext cx="5544061" cy="4084491"/>
          </a:xfrm>
        </p:spPr>
        <p:txBody>
          <a:bodyPr rtlCol="0">
            <a:noAutofit/>
          </a:bodyPr>
          <a:lstStyle/>
          <a:p>
            <a:pPr marL="180975" indent="-180975" algn="just">
              <a:lnSpc>
                <a:spcPct val="130000"/>
              </a:lnSpc>
            </a:pPr>
            <a:r>
              <a:rPr lang="ro" sz="1600" dirty="0" smtClean="0"/>
              <a:t>efectele </a:t>
            </a:r>
            <a:r>
              <a:rPr lang="ro" sz="1600" dirty="0"/>
              <a:t>fenomenelor meteorologice extreme (cum ar fi persoanele în vârstă sau cele cu afecțiuni medicale preexistente);</a:t>
            </a:r>
          </a:p>
          <a:p>
            <a:pPr marL="180975" indent="-180975" algn="just">
              <a:lnSpc>
                <a:spcPct val="130000"/>
              </a:lnSpc>
            </a:pPr>
            <a:r>
              <a:rPr lang="ro" sz="1600" dirty="0"/>
              <a:t>impactul schimbărilor climatice asupra siguranței alimentare și a apei, care poate afecta în mod disproporționat comunitățile cu venituri mici și poate exacerba disparitățile în materie de sănătate;</a:t>
            </a:r>
          </a:p>
          <a:p>
            <a:pPr marL="180975" indent="-180975" algn="just">
              <a:lnSpc>
                <a:spcPct val="130000"/>
              </a:lnSpc>
            </a:pPr>
            <a:r>
              <a:rPr lang="ro" sz="1600" dirty="0"/>
              <a:t>bolile transmise în anumite regiuni prin vectori, cum ar fi malaria și febra dengue, pot crește odată cu creșterea temperaturilor și schimbarea tiparelor de precipitație;</a:t>
            </a:r>
          </a:p>
          <a:p>
            <a:pPr marL="180975" indent="-180975" algn="just">
              <a:lnSpc>
                <a:spcPct val="130000"/>
              </a:lnSpc>
            </a:pPr>
            <a:r>
              <a:rPr lang="ro" sz="1600" dirty="0"/>
              <a:t>celelalte dimensiuni posibile ale schimbărilor climatice</a:t>
            </a:r>
            <a:r>
              <a:rPr lang="ro" sz="1600" dirty="0" smtClean="0"/>
              <a:t>.</a:t>
            </a:r>
            <a:endParaRPr lang="ro" sz="1600" dirty="0"/>
          </a:p>
        </p:txBody>
      </p:sp>
      <p:sp>
        <p:nvSpPr>
          <p:cNvPr id="8" name="Téglalap 7"/>
          <p:cNvSpPr/>
          <p:nvPr/>
        </p:nvSpPr>
        <p:spPr>
          <a:xfrm>
            <a:off x="192504" y="1206608"/>
            <a:ext cx="11703321" cy="812530"/>
          </a:xfrm>
          <a:prstGeom prst="rect">
            <a:avLst/>
          </a:prstGeom>
        </p:spPr>
        <p:txBody>
          <a:bodyPr wrap="square">
            <a:spAutoFit/>
          </a:bodyPr>
          <a:lstStyle/>
          <a:p>
            <a:pPr algn="just">
              <a:lnSpc>
                <a:spcPct val="130000"/>
              </a:lnSpc>
            </a:pPr>
            <a:r>
              <a:rPr lang="ro" dirty="0"/>
              <a:t>Definirea vulnerabilității în contextul impactului schimbărilor climatice asupra sănătății </a:t>
            </a:r>
            <a:r>
              <a:rPr lang="ro-RO" dirty="0"/>
              <a:t>înseamnă </a:t>
            </a:r>
            <a:r>
              <a:rPr lang="ro" dirty="0"/>
              <a:t>a analiza populațiile care sunt deosebit de susceptibile la </a:t>
            </a:r>
            <a:endParaRPr lang="hu-HU" dirty="0"/>
          </a:p>
        </p:txBody>
      </p:sp>
    </p:spTree>
    <p:extLst>
      <p:ext uri="{BB962C8B-B14F-4D97-AF65-F5344CB8AC3E}">
        <p14:creationId xmlns:p14="http://schemas.microsoft.com/office/powerpoint/2010/main" val="2771309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905770"/>
          </a:xfrm>
        </p:spPr>
        <p:txBody>
          <a:bodyPr rtlCol="0">
            <a:normAutofit fontScale="90000"/>
          </a:bodyPr>
          <a:lstStyle/>
          <a:p>
            <a:pPr rtl="0"/>
            <a:r>
              <a:rPr lang="ro" sz="2200"/>
              <a:t>Exemplu de vulnerabilitate la sănătate în contextul schimbărilor climatice: </a:t>
            </a:r>
            <a:r>
              <a:rPr lang="hu-HU" sz="2200" dirty="0"/>
              <a:t/>
            </a:r>
            <a:br>
              <a:rPr lang="hu-HU" sz="2200" dirty="0"/>
            </a:br>
            <a:r>
              <a:rPr lang="ro"/>
              <a:t>Persoanele în vârstă prezintă un risc crescut din cauza verilor mai calde și a valurilor de căldură</a:t>
            </a:r>
            <a:endParaRPr lang="hu-HU" dirty="0"/>
          </a:p>
        </p:txBody>
      </p:sp>
      <p:sp>
        <p:nvSpPr>
          <p:cNvPr id="3" name="Tartalom helye 2"/>
          <p:cNvSpPr>
            <a:spLocks noGrp="1"/>
          </p:cNvSpPr>
          <p:nvPr>
            <p:ph idx="1"/>
          </p:nvPr>
        </p:nvSpPr>
        <p:spPr>
          <a:xfrm>
            <a:off x="192505" y="1561381"/>
            <a:ext cx="11668816" cy="4555447"/>
          </a:xfrm>
        </p:spPr>
        <p:txBody>
          <a:bodyPr rtlCol="0">
            <a:normAutofit lnSpcReduction="10000"/>
          </a:bodyPr>
          <a:lstStyle/>
          <a:p>
            <a:pPr marL="0" indent="0" algn="just" rtl="0">
              <a:lnSpc>
                <a:spcPct val="110000"/>
              </a:lnSpc>
              <a:buNone/>
            </a:pPr>
            <a:r>
              <a:rPr lang="ro" dirty="0"/>
              <a:t>Persoanele în vârstă sunt mai sensibile la căldură din cauza capacității lor mai slabe de termoreglare și pentru că au alte afecțiuni medicale. </a:t>
            </a:r>
            <a:endParaRPr lang="hu-HU" dirty="0"/>
          </a:p>
          <a:p>
            <a:pPr marL="0" indent="0" algn="just" rtl="0">
              <a:lnSpc>
                <a:spcPct val="110000"/>
              </a:lnSpc>
              <a:spcBef>
                <a:spcPts val="2000"/>
              </a:spcBef>
              <a:buNone/>
            </a:pPr>
            <a:r>
              <a:rPr lang="ro" dirty="0"/>
              <a:t>De asemenea, este mai probabil ca acestora să le fi fost prescrise medicamente, dintre care unele sunt asociate cu un risc crescut de deces asociat căldurii. </a:t>
            </a:r>
            <a:endParaRPr lang="hu-HU" dirty="0"/>
          </a:p>
          <a:p>
            <a:pPr marL="0" indent="0" algn="just" rtl="0">
              <a:lnSpc>
                <a:spcPct val="110000"/>
              </a:lnSpc>
              <a:spcBef>
                <a:spcPts val="2000"/>
              </a:spcBef>
              <a:buNone/>
            </a:pPr>
            <a:r>
              <a:rPr lang="ro" dirty="0"/>
              <a:t>Capacitatea de adaptare a persoanelor în vârstă poate fi limitată de izolare sau de lipsa de informații, mobilitate sau autonomie. </a:t>
            </a:r>
            <a:endParaRPr lang="hu-HU" dirty="0"/>
          </a:p>
          <a:p>
            <a:pPr marL="0" indent="0" algn="just" rtl="0">
              <a:lnSpc>
                <a:spcPct val="110000"/>
              </a:lnSpc>
              <a:spcBef>
                <a:spcPts val="2000"/>
              </a:spcBef>
              <a:buNone/>
            </a:pPr>
            <a:r>
              <a:rPr lang="ro" dirty="0"/>
              <a:t>Lipsa autonomiei și lipsa sensibilizării și pregătirii personalului de îngrijire pot, de exemplu, să prevină sau să obstrucționeze adaptările comportamentale și de altă natură în centrele rezidențiale sau de îngrijire medicală. </a:t>
            </a:r>
            <a:endParaRPr lang="hu-HU" dirty="0"/>
          </a:p>
          <a:p>
            <a:pPr marL="0" indent="0" algn="just" rtl="0">
              <a:lnSpc>
                <a:spcPct val="110000"/>
              </a:lnSpc>
              <a:spcBef>
                <a:spcPts val="2000"/>
              </a:spcBef>
              <a:buNone/>
            </a:pPr>
            <a:r>
              <a:rPr lang="ro" dirty="0"/>
              <a:t>Suprapunerea factorilor de mai sus accentuează vulnerabilitatea persoanelor în vârstă.</a:t>
            </a:r>
            <a:endParaRPr lang="hu-HU" dirty="0"/>
          </a:p>
        </p:txBody>
      </p:sp>
    </p:spTree>
    <p:extLst>
      <p:ext uri="{BB962C8B-B14F-4D97-AF65-F5344CB8AC3E}">
        <p14:creationId xmlns:p14="http://schemas.microsoft.com/office/powerpoint/2010/main" val="2099287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95174" y="240958"/>
            <a:ext cx="11896826" cy="781766"/>
          </a:xfrm>
        </p:spPr>
        <p:txBody>
          <a:bodyPr rtlCol="0">
            <a:normAutofit fontScale="90000"/>
          </a:bodyPr>
          <a:lstStyle/>
          <a:p>
            <a:pPr rtl="0"/>
            <a:r>
              <a:rPr lang="ro" sz="2200" dirty="0"/>
              <a:t>Exemplu de vulnerabilitate la sănătate în contextul schimbărilor climatice:</a:t>
            </a:r>
            <a:r>
              <a:rPr lang="ro" dirty="0"/>
              <a:t> </a:t>
            </a:r>
            <a:r>
              <a:rPr lang="hu-HU" dirty="0"/>
              <a:t/>
            </a:r>
            <a:br>
              <a:rPr lang="hu-HU" dirty="0"/>
            </a:br>
            <a:r>
              <a:rPr lang="ro" dirty="0"/>
              <a:t>Persoanele în vârstă prezintă un risc crescut din cauza expunerii la polen</a:t>
            </a:r>
            <a:endParaRPr lang="de-DE" dirty="0"/>
          </a:p>
        </p:txBody>
      </p:sp>
      <p:sp>
        <p:nvSpPr>
          <p:cNvPr id="3" name="Tartalom helye 2"/>
          <p:cNvSpPr>
            <a:spLocks noGrp="1"/>
          </p:cNvSpPr>
          <p:nvPr>
            <p:ph idx="1"/>
          </p:nvPr>
        </p:nvSpPr>
        <p:spPr>
          <a:xfrm>
            <a:off x="295174" y="1958195"/>
            <a:ext cx="11514388" cy="4566137"/>
          </a:xfrm>
        </p:spPr>
        <p:txBody>
          <a:bodyPr rtlCol="0">
            <a:normAutofit/>
          </a:bodyPr>
          <a:lstStyle/>
          <a:p>
            <a:pPr marL="0" indent="0" algn="just" rtl="0">
              <a:lnSpc>
                <a:spcPct val="110000"/>
              </a:lnSpc>
              <a:buNone/>
            </a:pPr>
            <a:r>
              <a:rPr lang="ro" dirty="0"/>
              <a:t>Polenul este un factor cheie în astm, care poate declanșa inflamarea căilor respiratorii, tuse și dificultăți de respirație în rândul persoanelor ale căror sisteme imunitare au devenit hipersensibile la declanșatori precum polenul.</a:t>
            </a:r>
          </a:p>
          <a:p>
            <a:pPr marL="0" indent="0" algn="just" rtl="0">
              <a:lnSpc>
                <a:spcPct val="110000"/>
              </a:lnSpc>
              <a:spcBef>
                <a:spcPts val="3000"/>
              </a:spcBef>
              <a:buNone/>
            </a:pPr>
            <a:r>
              <a:rPr lang="ro" dirty="0"/>
              <a:t>Schimbările climatice pot afecta producția și distribuția polenului: temperaturile mai ridicate pot prelungi sezonul polenului și pot duce la apariția unor noi surse de polen pe măsură ce speciile de plante se schimbă din cauza încălzirii. </a:t>
            </a:r>
            <a:endParaRPr lang="hu-HU" dirty="0"/>
          </a:p>
          <a:p>
            <a:pPr marL="0" indent="0" algn="just" rtl="0">
              <a:lnSpc>
                <a:spcPct val="110000"/>
              </a:lnSpc>
              <a:spcBef>
                <a:spcPts val="3000"/>
              </a:spcBef>
              <a:buNone/>
            </a:pPr>
            <a:r>
              <a:rPr lang="ro" dirty="0"/>
              <a:t>Persoanele în vârstă cu astm au un risc de cinci ori mai mare de mortalitate asociată astmului, comparativ cu persoanele mai tinere. De asemenea, persoanele în vârstă cu astm bronșic prezintă frecvent alte manifestări adverse și au adesea comorbidități, cum ar fi bolile cardiovasculare.</a:t>
            </a:r>
            <a:endParaRPr lang="de-DE" dirty="0"/>
          </a:p>
        </p:txBody>
      </p:sp>
    </p:spTree>
    <p:extLst>
      <p:ext uri="{BB962C8B-B14F-4D97-AF65-F5344CB8AC3E}">
        <p14:creationId xmlns:p14="http://schemas.microsoft.com/office/powerpoint/2010/main" val="1865437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6" y="114508"/>
            <a:ext cx="11896826" cy="1213778"/>
          </a:xfrm>
        </p:spPr>
        <p:txBody>
          <a:bodyPr rtlCol="0">
            <a:normAutofit fontScale="90000"/>
          </a:bodyPr>
          <a:lstStyle/>
          <a:p>
            <a:pPr rtl="0"/>
            <a:r>
              <a:rPr lang="ro" sz="2200"/>
              <a:t>Exemplu de vulnerabilitate la sănătate în contextul schimbărilor climatice:</a:t>
            </a:r>
            <a:r>
              <a:rPr lang="hu-HU" dirty="0"/>
              <a:t/>
            </a:r>
            <a:br>
              <a:rPr lang="hu-HU" dirty="0"/>
            </a:br>
            <a:r>
              <a:rPr lang="ro"/>
              <a:t>Creșterea riscului de sănătate legat de poluarea aerului în asociere cu deprivarea socială </a:t>
            </a:r>
            <a:endParaRPr lang="de-DE" dirty="0"/>
          </a:p>
        </p:txBody>
      </p:sp>
      <p:sp>
        <p:nvSpPr>
          <p:cNvPr id="3" name="Tartalom helye 2"/>
          <p:cNvSpPr>
            <a:spLocks noGrp="1"/>
          </p:cNvSpPr>
          <p:nvPr>
            <p:ph idx="1"/>
          </p:nvPr>
        </p:nvSpPr>
        <p:spPr>
          <a:xfrm>
            <a:off x="331654" y="1410967"/>
            <a:ext cx="11555546" cy="4920822"/>
          </a:xfrm>
        </p:spPr>
        <p:txBody>
          <a:bodyPr rtlCol="0">
            <a:normAutofit fontScale="85000" lnSpcReduction="20000"/>
          </a:bodyPr>
          <a:lstStyle/>
          <a:p>
            <a:pPr marL="0" indent="0" algn="just" rtl="0">
              <a:lnSpc>
                <a:spcPct val="120000"/>
              </a:lnSpc>
              <a:spcAft>
                <a:spcPts val="1000"/>
              </a:spcAft>
              <a:buNone/>
            </a:pPr>
            <a:r>
              <a:rPr lang="ro" sz="2600" dirty="0"/>
              <a:t>Schimbările climatice cresc concentrațiile de O</a:t>
            </a:r>
            <a:r>
              <a:rPr lang="ro" sz="2600" baseline="-25000" dirty="0"/>
              <a:t>3</a:t>
            </a:r>
            <a:r>
              <a:rPr lang="ro" sz="2600" dirty="0"/>
              <a:t> și PM în aer.</a:t>
            </a:r>
          </a:p>
          <a:p>
            <a:pPr marL="0" indent="0" algn="just" rtl="0">
              <a:lnSpc>
                <a:spcPct val="120000"/>
              </a:lnSpc>
              <a:spcBef>
                <a:spcPts val="2000"/>
              </a:spcBef>
              <a:spcAft>
                <a:spcPts val="1000"/>
              </a:spcAft>
              <a:buNone/>
            </a:pPr>
            <a:r>
              <a:rPr lang="ro" sz="2600" dirty="0"/>
              <a:t>Deprivarea socială și vârsta predispun oamenii la boli cardiovasculare, care, la rândul lor, sporesc efectele concentrațiilor ridicate de O</a:t>
            </a:r>
            <a:r>
              <a:rPr lang="ro" sz="2600" baseline="-25000" dirty="0"/>
              <a:t>3</a:t>
            </a:r>
            <a:r>
              <a:rPr lang="ro" sz="2600" dirty="0"/>
              <a:t> și PM asupra sănătății lor. </a:t>
            </a:r>
            <a:endParaRPr lang="hu-HU" sz="2600" dirty="0"/>
          </a:p>
          <a:p>
            <a:pPr marL="0" indent="0" algn="just" rtl="0">
              <a:lnSpc>
                <a:spcPct val="120000"/>
              </a:lnSpc>
              <a:spcBef>
                <a:spcPts val="2000"/>
              </a:spcBef>
              <a:spcAft>
                <a:spcPts val="1000"/>
              </a:spcAft>
              <a:buNone/>
            </a:pPr>
            <a:r>
              <a:rPr lang="ro" sz="2600" dirty="0"/>
              <a:t>Femeile care efectuează munci de rutină (sarcini repetitive) se confruntă cu o mortalitate a bolilor cardiovasculare de cinci ori mai mare decât femeile cu locuri de muncă manageriale și profesionale. Aceste diferențe în ceea ce privește riscul de mortalitate cardiovasculară și sensibilitatea la poluarea cu O</a:t>
            </a:r>
            <a:r>
              <a:rPr lang="ro" sz="2600" baseline="-25000" dirty="0"/>
              <a:t>3</a:t>
            </a:r>
            <a:r>
              <a:rPr lang="ro" sz="2600" dirty="0"/>
              <a:t> și PM sunt atribuite diferențelor în nivelul de deprivare socială, stil de viață, alfabetizare în domeniul sănătății, acces la serviciile de sănătate și expunere ambientală.</a:t>
            </a:r>
          </a:p>
          <a:p>
            <a:pPr marL="0" indent="0" algn="just" rtl="0">
              <a:lnSpc>
                <a:spcPct val="120000"/>
              </a:lnSpc>
              <a:spcAft>
                <a:spcPts val="1000"/>
              </a:spcAft>
              <a:buNone/>
            </a:pPr>
            <a:r>
              <a:rPr lang="ro" sz="2600" dirty="0"/>
              <a:t>Deprivarea socială și etnia pot, de asemenea, să limiteze capacitatea de adaptare prin limitarea capacității de relocare și de a lua alte măsuri pentru a evita expunerea sau pentru a reduce sensibilitatea.</a:t>
            </a:r>
            <a:endParaRPr lang="de-DE" sz="2600" dirty="0"/>
          </a:p>
        </p:txBody>
      </p:sp>
    </p:spTree>
    <p:extLst>
      <p:ext uri="{BB962C8B-B14F-4D97-AF65-F5344CB8AC3E}">
        <p14:creationId xmlns:p14="http://schemas.microsoft.com/office/powerpoint/2010/main" val="2493780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781766"/>
          </a:xfrm>
        </p:spPr>
        <p:txBody>
          <a:bodyPr rtlCol="0">
            <a:normAutofit fontScale="90000"/>
          </a:bodyPr>
          <a:lstStyle/>
          <a:p>
            <a:pPr rtl="0"/>
            <a:r>
              <a:rPr lang="ro" sz="2200"/>
              <a:t>Exemplu de vulnerabilitate la sănătate în contextul schimbărilor climatice:</a:t>
            </a:r>
            <a:r>
              <a:rPr lang="hu-HU" sz="2200" dirty="0"/>
              <a:t/>
            </a:r>
            <a:br>
              <a:rPr lang="hu-HU" sz="2200" dirty="0"/>
            </a:br>
            <a:r>
              <a:rPr lang="ro"/>
              <a:t>Decesele și constrângerile alimentare asupra producției alimentare</a:t>
            </a:r>
            <a:endParaRPr lang="de-DE" dirty="0"/>
          </a:p>
        </p:txBody>
      </p:sp>
      <p:sp>
        <p:nvSpPr>
          <p:cNvPr id="3" name="Tartalom helye 2"/>
          <p:cNvSpPr>
            <a:spLocks noGrp="1"/>
          </p:cNvSpPr>
          <p:nvPr>
            <p:ph idx="1"/>
          </p:nvPr>
        </p:nvSpPr>
        <p:spPr>
          <a:xfrm>
            <a:off x="192506" y="1613647"/>
            <a:ext cx="11479034" cy="4692025"/>
          </a:xfrm>
        </p:spPr>
        <p:txBody>
          <a:bodyPr rtlCol="0">
            <a:normAutofit/>
          </a:bodyPr>
          <a:lstStyle/>
          <a:p>
            <a:pPr marL="0" indent="0" algn="just" rtl="0">
              <a:lnSpc>
                <a:spcPct val="110000"/>
              </a:lnSpc>
              <a:spcAft>
                <a:spcPts val="1000"/>
              </a:spcAft>
              <a:buNone/>
            </a:pPr>
            <a:r>
              <a:rPr lang="ro" dirty="0"/>
              <a:t>Salubritatea inadecvată și practicile de igienă precare contribuie în mod esențial la bolile transmise prin alimente. Populațiile vulnerabile pot să nu aibă o infrastructură sanitară adecvată, inclusiv accesul la apă curată, facilități sanitare și educație în domeniul igienei. </a:t>
            </a:r>
            <a:endParaRPr lang="hu-HU" dirty="0"/>
          </a:p>
          <a:p>
            <a:pPr marL="0" indent="0" algn="just" rtl="0">
              <a:lnSpc>
                <a:spcPct val="110000"/>
              </a:lnSpc>
              <a:spcBef>
                <a:spcPts val="2000"/>
              </a:spcBef>
              <a:spcAft>
                <a:spcPts val="1000"/>
              </a:spcAft>
              <a:buNone/>
            </a:pPr>
            <a:r>
              <a:rPr lang="ro" dirty="0"/>
              <a:t>Creșterea inundațiilor și deficitul de apă pot exacerba aceste provocări și pot compromite și mai mult salubritatea și igiena, crescând riscul bolilor alimentare.</a:t>
            </a:r>
            <a:endParaRPr lang="hu-HU" dirty="0"/>
          </a:p>
          <a:p>
            <a:pPr marL="0" indent="0" algn="just" rtl="0">
              <a:lnSpc>
                <a:spcPct val="110000"/>
              </a:lnSpc>
              <a:spcBef>
                <a:spcPts val="2000"/>
              </a:spcBef>
              <a:spcAft>
                <a:spcPts val="1000"/>
              </a:spcAft>
              <a:buNone/>
            </a:pPr>
            <a:r>
              <a:rPr lang="ro" dirty="0"/>
              <a:t>Constrângerile induse de schimbările climatice asupra producției de alimente pot duce la insecuritate alimentară și malnutriție, în special în rândul populațiilor vulnerabile.</a:t>
            </a:r>
            <a:endParaRPr lang="hu-HU" dirty="0"/>
          </a:p>
          <a:p>
            <a:pPr marL="0" indent="0" algn="just" rtl="0">
              <a:lnSpc>
                <a:spcPct val="110000"/>
              </a:lnSpc>
              <a:spcBef>
                <a:spcPts val="2000"/>
              </a:spcBef>
              <a:spcAft>
                <a:spcPts val="1000"/>
              </a:spcAft>
              <a:buNone/>
            </a:pPr>
            <a:r>
              <a:rPr lang="ro" dirty="0"/>
              <a:t>Malnutriția slăbește sistemul imunitar, făcând indivizii mai sensibili la infecții și crescând severitatea bolilor alimentare.</a:t>
            </a:r>
            <a:endParaRPr lang="de-DE" dirty="0"/>
          </a:p>
        </p:txBody>
      </p:sp>
    </p:spTree>
    <p:extLst>
      <p:ext uri="{BB962C8B-B14F-4D97-AF65-F5344CB8AC3E}">
        <p14:creationId xmlns:p14="http://schemas.microsoft.com/office/powerpoint/2010/main" val="15954212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781766"/>
          </a:xfrm>
        </p:spPr>
        <p:txBody>
          <a:bodyPr rtlCol="0">
            <a:normAutofit fontScale="90000"/>
          </a:bodyPr>
          <a:lstStyle/>
          <a:p>
            <a:pPr rtl="0"/>
            <a:r>
              <a:rPr lang="ro" sz="2200" dirty="0"/>
              <a:t>Exemplu de vulnerabilitate la sănătate în contextul schimbărilor climatice:</a:t>
            </a:r>
            <a:r>
              <a:rPr lang="hu-HU" dirty="0"/>
              <a:t/>
            </a:r>
            <a:br>
              <a:rPr lang="hu-HU" dirty="0"/>
            </a:br>
            <a:r>
              <a:rPr lang="ro" dirty="0"/>
              <a:t>Presiuni asupra sistemului de sănătate </a:t>
            </a:r>
            <a:endParaRPr lang="de-DE" dirty="0"/>
          </a:p>
        </p:txBody>
      </p:sp>
      <p:sp>
        <p:nvSpPr>
          <p:cNvPr id="3" name="Tartalom helye 2"/>
          <p:cNvSpPr>
            <a:spLocks noGrp="1"/>
          </p:cNvSpPr>
          <p:nvPr>
            <p:ph idx="1"/>
          </p:nvPr>
        </p:nvSpPr>
        <p:spPr>
          <a:xfrm>
            <a:off x="192504" y="1509623"/>
            <a:ext cx="11617057" cy="4607206"/>
          </a:xfrm>
        </p:spPr>
        <p:txBody>
          <a:bodyPr rtlCol="0">
            <a:normAutofit/>
          </a:bodyPr>
          <a:lstStyle/>
          <a:p>
            <a:pPr marL="0" indent="0" algn="just" rtl="0">
              <a:lnSpc>
                <a:spcPct val="110000"/>
              </a:lnSpc>
              <a:spcAft>
                <a:spcPts val="1000"/>
              </a:spcAft>
              <a:buNone/>
            </a:pPr>
            <a:r>
              <a:rPr lang="ro" dirty="0"/>
              <a:t>Pacienții internați și persoanele cu nevoi medicale urgente vor fi cele mai expuse impactului fenomenelor meteorologice extreme asupra sistemelor de sănătate. </a:t>
            </a:r>
            <a:endParaRPr lang="hu-HU" dirty="0"/>
          </a:p>
          <a:p>
            <a:pPr marL="0" indent="0" algn="just" rtl="0">
              <a:lnSpc>
                <a:spcPct val="110000"/>
              </a:lnSpc>
              <a:spcAft>
                <a:spcPts val="1000"/>
              </a:spcAft>
              <a:buNone/>
            </a:pPr>
            <a:r>
              <a:rPr lang="ro" dirty="0"/>
              <a:t>Locuitorii din mediul rural sunt mai expuși perturbărilor cauzate de perioadele reci și inundații, în timp ce locuitorii din mediul urban sunt mai expuși perturbărilor cauzate de valurile de căldură. </a:t>
            </a:r>
            <a:endParaRPr lang="hu-HU" dirty="0"/>
          </a:p>
          <a:p>
            <a:pPr marL="0" indent="0" algn="just" rtl="0">
              <a:lnSpc>
                <a:spcPct val="110000"/>
              </a:lnSpc>
              <a:spcAft>
                <a:spcPts val="1000"/>
              </a:spcAft>
              <a:buNone/>
            </a:pPr>
            <a:r>
              <a:rPr lang="ro" dirty="0"/>
              <a:t>Mulți dintre cei expuși vor fi persoane în vârstă care sunt sensibile la întreruperile îngrijirii și la accesul redus la îngrijire din cauza afecțiunilor medicale preexistente, cum ar fi bolile cardiovasculare și bolile respiratorii, care sunt agravate de impactul schimbărilor climatice. </a:t>
            </a:r>
            <a:endParaRPr lang="hu-HU" dirty="0"/>
          </a:p>
          <a:p>
            <a:pPr marL="0" indent="0" algn="just" rtl="0">
              <a:lnSpc>
                <a:spcPct val="110000"/>
              </a:lnSpc>
              <a:spcAft>
                <a:spcPts val="1000"/>
              </a:spcAft>
              <a:buNone/>
            </a:pPr>
            <a:r>
              <a:rPr lang="ro" dirty="0"/>
              <a:t>Capacitatea de adaptare este limitată în rândul celor care se află în îngrijire rezidențială și au un control limitat asupra circumstanțelor lor, precum și în rândul celor care sunt izolați sau au mobilitate redusă.</a:t>
            </a:r>
            <a:endParaRPr lang="de-DE" dirty="0"/>
          </a:p>
        </p:txBody>
      </p:sp>
    </p:spTree>
    <p:extLst>
      <p:ext uri="{BB962C8B-B14F-4D97-AF65-F5344CB8AC3E}">
        <p14:creationId xmlns:p14="http://schemas.microsoft.com/office/powerpoint/2010/main" val="32569787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t>Justiție climatică</a:t>
            </a:r>
            <a:endParaRPr lang="de-DE" dirty="0"/>
          </a:p>
        </p:txBody>
      </p:sp>
      <p:sp>
        <p:nvSpPr>
          <p:cNvPr id="3" name="Tartalom helye 2"/>
          <p:cNvSpPr>
            <a:spLocks noGrp="1"/>
          </p:cNvSpPr>
          <p:nvPr>
            <p:ph idx="1"/>
          </p:nvPr>
        </p:nvSpPr>
        <p:spPr>
          <a:xfrm>
            <a:off x="192505" y="1155939"/>
            <a:ext cx="11711948" cy="4941011"/>
          </a:xfrm>
        </p:spPr>
        <p:txBody>
          <a:bodyPr rtlCol="0">
            <a:normAutofit/>
          </a:bodyPr>
          <a:lstStyle/>
          <a:p>
            <a:pPr marL="0" indent="0" algn="just" rtl="0">
              <a:lnSpc>
                <a:spcPct val="120000"/>
              </a:lnSpc>
              <a:buNone/>
            </a:pPr>
            <a:r>
              <a:rPr lang="ro" sz="2100" dirty="0"/>
              <a:t>Abordarea inegalităților în materie de sănătate legate de schimbările climatice necesită un accent pe justiția climatică. Aceasta implică recunoașterea impactului disproporționat al schimbărilor climatice asupra comunităților vulnerabile și punerea în aplicare a unor politici și strategii echitabile pentru atenuarea schimbărilor climatice și adaptarea la acestea. </a:t>
            </a:r>
            <a:endParaRPr lang="hu-HU" sz="2100" dirty="0"/>
          </a:p>
          <a:p>
            <a:pPr marL="0" indent="0" algn="just" rtl="0">
              <a:lnSpc>
                <a:spcPct val="120000"/>
              </a:lnSpc>
              <a:spcBef>
                <a:spcPts val="2000"/>
              </a:spcBef>
              <a:buNone/>
            </a:pPr>
            <a:r>
              <a:rPr lang="ro" sz="2100" dirty="0"/>
              <a:t>Justiția climatică pledează pentru o tranziție către un viitor durabil, cu emisii scăzute de dioxid de carbon, care acordă prioritate justiției sociale și economice. Acesta subliniază necesitatea unei distribuții echitabile a costurilor și beneficiilor tranziției către energia regenerabilă, locurile de muncă verzi și dezvoltarea durabilă. </a:t>
            </a:r>
            <a:endParaRPr lang="hu-HU" sz="2100" dirty="0"/>
          </a:p>
          <a:p>
            <a:pPr marL="0" indent="0" algn="just" rtl="0">
              <a:lnSpc>
                <a:spcPct val="120000"/>
              </a:lnSpc>
              <a:spcBef>
                <a:spcPts val="2000"/>
              </a:spcBef>
              <a:buNone/>
            </a:pPr>
            <a:r>
              <a:rPr lang="ro" sz="2100" dirty="0"/>
              <a:t>Scopul său este de a se asigura că nimeni nu este lăsat în urmă în timpul acestei tranziții și că lucrătorii și comunitățile dependente de industriile cu emisii ridicate de dioxid de carbon sunt sprijinite în tranziția către alternative mai curate.</a:t>
            </a:r>
          </a:p>
        </p:txBody>
      </p:sp>
    </p:spTree>
    <p:extLst>
      <p:ext uri="{BB962C8B-B14F-4D97-AF65-F5344CB8AC3E}">
        <p14:creationId xmlns:p14="http://schemas.microsoft.com/office/powerpoint/2010/main" val="34534791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t>Adaptare</a:t>
            </a:r>
            <a:endParaRPr lang="de-DE" dirty="0"/>
          </a:p>
        </p:txBody>
      </p:sp>
      <p:sp>
        <p:nvSpPr>
          <p:cNvPr id="3" name="Tartalom helye 2"/>
          <p:cNvSpPr>
            <a:spLocks noGrp="1"/>
          </p:cNvSpPr>
          <p:nvPr>
            <p:ph idx="1"/>
          </p:nvPr>
        </p:nvSpPr>
        <p:spPr>
          <a:xfrm>
            <a:off x="103516" y="2225614"/>
            <a:ext cx="4446023" cy="3933645"/>
          </a:xfrm>
        </p:spPr>
        <p:txBody>
          <a:bodyPr rtlCol="0">
            <a:normAutofit/>
          </a:bodyPr>
          <a:lstStyle/>
          <a:p>
            <a:pPr marL="0" indent="0" rtl="0">
              <a:buNone/>
            </a:pPr>
            <a:endParaRPr lang="hu-HU" dirty="0"/>
          </a:p>
          <a:p>
            <a:pPr marL="0" indent="0" algn="just" rtl="0">
              <a:lnSpc>
                <a:spcPct val="120000"/>
              </a:lnSpc>
              <a:buNone/>
            </a:pPr>
            <a:r>
              <a:rPr lang="ro" sz="2000" dirty="0"/>
              <a:t>Adaptarea se referă la ajustări ale sistemelor ecologice, sociale sau economice ca răspuns la stimuli climatici reali sau prognozați și la efectele acestora. Aceasta se referă la schimbări în procese, practici și structuri pentru a modera daunele potențiale sau pentru a beneficia de oportunitățile asociate schimbărilor climatice</a:t>
            </a:r>
            <a:r>
              <a:rPr lang="ro" sz="2000" dirty="0" smtClean="0"/>
              <a:t>.</a:t>
            </a:r>
            <a:endParaRPr lang="de-DE" dirty="0"/>
          </a:p>
        </p:txBody>
      </p:sp>
      <p:grpSp>
        <p:nvGrpSpPr>
          <p:cNvPr id="5" name="Csoportba foglalás 4"/>
          <p:cNvGrpSpPr/>
          <p:nvPr/>
        </p:nvGrpSpPr>
        <p:grpSpPr>
          <a:xfrm>
            <a:off x="4645790" y="342925"/>
            <a:ext cx="7459579" cy="4582620"/>
            <a:chOff x="4697127" y="153009"/>
            <a:chExt cx="7459579" cy="4582620"/>
          </a:xfrm>
        </p:grpSpPr>
        <p:sp>
          <p:nvSpPr>
            <p:cNvPr id="4" name="Téglalap 3"/>
            <p:cNvSpPr/>
            <p:nvPr/>
          </p:nvSpPr>
          <p:spPr>
            <a:xfrm>
              <a:off x="4697127" y="153009"/>
              <a:ext cx="7459579" cy="4582620"/>
            </a:xfrm>
            <a:prstGeom prst="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pic>
          <p:nvPicPr>
            <p:cNvPr id="2050" name="Picture 2" descr="Adaptation process reduc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5256" y="298383"/>
              <a:ext cx="7315200" cy="4305301"/>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Téglalap 5"/>
          <p:cNvSpPr/>
          <p:nvPr/>
        </p:nvSpPr>
        <p:spPr>
          <a:xfrm>
            <a:off x="4645790" y="4962044"/>
            <a:ext cx="6096000" cy="230832"/>
          </a:xfrm>
          <a:prstGeom prst="rect">
            <a:avLst/>
          </a:prstGeom>
        </p:spPr>
        <p:txBody>
          <a:bodyPr rtlCol="0">
            <a:spAutoFit/>
          </a:bodyPr>
          <a:lstStyle/>
          <a:p>
            <a:pPr rtl="0"/>
            <a:r>
              <a:rPr lang="ro" sz="900">
                <a:solidFill>
                  <a:schemeClr val="bg1">
                    <a:lumMod val="50000"/>
                  </a:schemeClr>
                </a:solidFill>
              </a:rPr>
              <a:t>Sursa: https://unfccc.int/topics/adaptation-and-resilience/the-big-picture/introduction</a:t>
            </a:r>
          </a:p>
        </p:txBody>
      </p:sp>
    </p:spTree>
    <p:extLst>
      <p:ext uri="{BB962C8B-B14F-4D97-AF65-F5344CB8AC3E}">
        <p14:creationId xmlns:p14="http://schemas.microsoft.com/office/powerpoint/2010/main" val="27759983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5966248" cy="985509"/>
          </a:xfrm>
        </p:spPr>
        <p:txBody>
          <a:bodyPr rtlCol="0">
            <a:normAutofit fontScale="90000"/>
          </a:bodyPr>
          <a:lstStyle/>
          <a:p>
            <a:pPr rtl="0"/>
            <a:r>
              <a:rPr lang="ro" dirty="0"/>
              <a:t>Potențialul de reducere a riscurilor prin adaptare</a:t>
            </a:r>
            <a:endParaRPr lang="de-DE" dirty="0"/>
          </a:p>
        </p:txBody>
      </p:sp>
      <p:sp>
        <p:nvSpPr>
          <p:cNvPr id="3" name="Tartalom helye 2"/>
          <p:cNvSpPr>
            <a:spLocks noGrp="1"/>
          </p:cNvSpPr>
          <p:nvPr>
            <p:ph idx="1"/>
          </p:nvPr>
        </p:nvSpPr>
        <p:spPr>
          <a:xfrm>
            <a:off x="192505" y="4425350"/>
            <a:ext cx="5849707" cy="936075"/>
          </a:xfrm>
        </p:spPr>
        <p:txBody>
          <a:bodyPr rtlCol="0">
            <a:noAutofit/>
          </a:bodyPr>
          <a:lstStyle/>
          <a:p>
            <a:pPr marL="0" indent="0" algn="just" rtl="0">
              <a:lnSpc>
                <a:spcPct val="130000"/>
              </a:lnSpc>
              <a:spcAft>
                <a:spcPts val="1000"/>
              </a:spcAft>
              <a:buNone/>
            </a:pPr>
            <a:r>
              <a:rPr lang="ro" sz="1600" dirty="0" smtClean="0"/>
              <a:t>Diferitele </a:t>
            </a:r>
            <a:r>
              <a:rPr lang="ro" sz="1600" dirty="0"/>
              <a:t>culori indică măsura în care povara bolilor ar putea fi evitată prin măsuri eficiente de adaptare în fiecare perioadă.</a:t>
            </a:r>
            <a:endParaRPr lang="de-DE" sz="1600" dirty="0"/>
          </a:p>
        </p:txBody>
      </p:sp>
      <p:pic>
        <p:nvPicPr>
          <p:cNvPr id="4" name="Kép 3"/>
          <p:cNvPicPr>
            <a:picLocks noChangeAspect="1"/>
          </p:cNvPicPr>
          <p:nvPr/>
        </p:nvPicPr>
        <p:blipFill>
          <a:blip r:embed="rId2"/>
          <a:stretch>
            <a:fillRect/>
          </a:stretch>
        </p:blipFill>
        <p:spPr>
          <a:xfrm>
            <a:off x="6158753" y="75375"/>
            <a:ext cx="5966248" cy="6243583"/>
          </a:xfrm>
          <a:prstGeom prst="rect">
            <a:avLst/>
          </a:prstGeom>
          <a:ln w="6350">
            <a:solidFill>
              <a:schemeClr val="bg1">
                <a:lumMod val="50000"/>
              </a:schemeClr>
            </a:solidFill>
          </a:ln>
        </p:spPr>
      </p:pic>
      <p:sp>
        <p:nvSpPr>
          <p:cNvPr id="5" name="Szövegdoboz 4"/>
          <p:cNvSpPr txBox="1"/>
          <p:nvPr/>
        </p:nvSpPr>
        <p:spPr>
          <a:xfrm>
            <a:off x="6158753" y="5597824"/>
            <a:ext cx="2379980" cy="200055"/>
          </a:xfrm>
          <a:prstGeom prst="rect">
            <a:avLst/>
          </a:prstGeom>
          <a:noFill/>
        </p:spPr>
        <p:txBody>
          <a:bodyPr wrap="square" rtlCol="0">
            <a:spAutoFit/>
          </a:bodyPr>
          <a:lstStyle/>
          <a:p>
            <a:pPr rtl="0"/>
            <a:r>
              <a:rPr lang="ro" sz="700" dirty="0">
                <a:solidFill>
                  <a:schemeClr val="tx1">
                    <a:lumMod val="85000"/>
                    <a:lumOff val="15000"/>
                  </a:schemeClr>
                </a:solidFill>
              </a:rPr>
              <a:t>Sursă: Sistemul de sănătate rezistent la schimbările climatice Bulidnig OMS, 2015</a:t>
            </a:r>
            <a:endParaRPr lang="de-DE" sz="700" dirty="0">
              <a:solidFill>
                <a:schemeClr val="tx1">
                  <a:lumMod val="85000"/>
                  <a:lumOff val="15000"/>
                </a:schemeClr>
              </a:solidFill>
            </a:endParaRPr>
          </a:p>
        </p:txBody>
      </p:sp>
    </p:spTree>
    <p:extLst>
      <p:ext uri="{BB962C8B-B14F-4D97-AF65-F5344CB8AC3E}">
        <p14:creationId xmlns:p14="http://schemas.microsoft.com/office/powerpoint/2010/main" val="1083345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524000" y="1842233"/>
            <a:ext cx="9144000" cy="1918883"/>
          </a:xfrm>
        </p:spPr>
        <p:txBody>
          <a:bodyPr rtlCol="0">
            <a:normAutofit fontScale="90000"/>
          </a:bodyPr>
          <a:lstStyle/>
          <a:p>
            <a:pPr algn="ctr" rtl="0">
              <a:lnSpc>
                <a:spcPct val="110000"/>
              </a:lnSpc>
            </a:pPr>
            <a:r>
              <a:rPr lang="ro" dirty="0"/>
              <a:t>Ecologizarea sistemului de sănătate, adaptare, inegalități</a:t>
            </a:r>
          </a:p>
        </p:txBody>
      </p:sp>
    </p:spTree>
    <p:extLst>
      <p:ext uri="{BB962C8B-B14F-4D97-AF65-F5344CB8AC3E}">
        <p14:creationId xmlns:p14="http://schemas.microsoft.com/office/powerpoint/2010/main" val="36822492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821522"/>
          </a:xfrm>
        </p:spPr>
        <p:txBody>
          <a:bodyPr rtlCol="0">
            <a:normAutofit fontScale="90000"/>
          </a:bodyPr>
          <a:lstStyle/>
          <a:p>
            <a:pPr rtl="0"/>
            <a:r>
              <a:rPr lang="ro" dirty="0"/>
              <a:t>Strategii-cheie pentru adaptarea la impactul schimbărilor climatice asupra sănătății</a:t>
            </a:r>
            <a:endParaRPr lang="de-DE" dirty="0"/>
          </a:p>
        </p:txBody>
      </p:sp>
      <p:sp>
        <p:nvSpPr>
          <p:cNvPr id="3" name="Tartalom helye 2"/>
          <p:cNvSpPr>
            <a:spLocks noGrp="1"/>
          </p:cNvSpPr>
          <p:nvPr>
            <p:ph idx="1"/>
          </p:nvPr>
        </p:nvSpPr>
        <p:spPr>
          <a:xfrm>
            <a:off x="192504" y="1414732"/>
            <a:ext cx="11617057" cy="4930696"/>
          </a:xfrm>
        </p:spPr>
        <p:txBody>
          <a:bodyPr rtlCol="0">
            <a:noAutofit/>
          </a:bodyPr>
          <a:lstStyle/>
          <a:p>
            <a:pPr marL="0" indent="0" algn="just" rtl="0">
              <a:lnSpc>
                <a:spcPct val="120000"/>
              </a:lnSpc>
              <a:spcAft>
                <a:spcPts val="1500"/>
              </a:spcAft>
              <a:buNone/>
            </a:pPr>
            <a:r>
              <a:rPr lang="ro" dirty="0"/>
              <a:t>Pregătirea pentru valuri de căldură: dezvoltarea sistemelor de avertizare timpurie pentru valurile de căldură, punerea în aplicare a planurilor de acțiune privind căldura și furnizarea de campanii de sensibilizare a publicului pentru a educa persoanele cu privire la riscurile legate de căldură și la măsurile de protecție.</a:t>
            </a:r>
          </a:p>
          <a:p>
            <a:pPr marL="0" indent="0" algn="just" rtl="0">
              <a:lnSpc>
                <a:spcPct val="120000"/>
              </a:lnSpc>
              <a:buNone/>
            </a:pPr>
            <a:r>
              <a:rPr lang="ro" dirty="0"/>
              <a:t>Aceasta include: </a:t>
            </a:r>
          </a:p>
          <a:p>
            <a:pPr lvl="1" algn="just" rtl="0">
              <a:lnSpc>
                <a:spcPct val="120000"/>
              </a:lnSpc>
              <a:spcBef>
                <a:spcPts val="0"/>
              </a:spcBef>
              <a:buFont typeface="Symbol" panose="05050102010706020507" pitchFamily="18" charset="2"/>
              <a:buChar char="-"/>
            </a:pPr>
            <a:r>
              <a:rPr lang="ro" sz="2000" dirty="0"/>
              <a:t>asigurarea accesului la spații publice răcoroase (mall-uri, centre comerciale, biblioteci, altele);</a:t>
            </a:r>
          </a:p>
          <a:p>
            <a:pPr lvl="1" algn="just" rtl="0">
              <a:lnSpc>
                <a:spcPct val="120000"/>
              </a:lnSpc>
              <a:buFont typeface="Symbol" panose="05050102010706020507" pitchFamily="18" charset="2"/>
              <a:buChar char="-"/>
            </a:pPr>
            <a:r>
              <a:rPr lang="ro" sz="2000" dirty="0"/>
              <a:t>distribuirea avertismentelor de sănătate asociate extremelor termice;</a:t>
            </a:r>
          </a:p>
          <a:p>
            <a:pPr lvl="1" algn="just" rtl="0">
              <a:lnSpc>
                <a:spcPct val="120000"/>
              </a:lnSpc>
              <a:buFont typeface="Symbol" panose="05050102010706020507" pitchFamily="18" charset="2"/>
              <a:buChar char="-"/>
            </a:pPr>
            <a:r>
              <a:rPr lang="ro" sz="2000" dirty="0"/>
              <a:t>educarea oamenilor (cu privire la riscurile specifice pentru sănătate asociate schimbărilor climatice, cum să le evalueze vulnerabilitățile, să se pregătească pentru evenimente meteorologice extreme și să dezvolte strategii adaptive pentru a-și proteja sănătatea și bunăstarea, altele)   </a:t>
            </a:r>
          </a:p>
          <a:p>
            <a:pPr lvl="1" algn="just" rtl="0">
              <a:lnSpc>
                <a:spcPct val="120000"/>
              </a:lnSpc>
              <a:buFont typeface="Symbol" panose="05050102010706020507" pitchFamily="18" charset="2"/>
              <a:buChar char="-"/>
            </a:pPr>
            <a:r>
              <a:rPr lang="ro" sz="2000" dirty="0"/>
              <a:t>asigurarea accesului populațiilor vulnerabile la măsuri adecvate de răcire.</a:t>
            </a:r>
          </a:p>
        </p:txBody>
      </p:sp>
    </p:spTree>
    <p:extLst>
      <p:ext uri="{BB962C8B-B14F-4D97-AF65-F5344CB8AC3E}">
        <p14:creationId xmlns:p14="http://schemas.microsoft.com/office/powerpoint/2010/main" val="17375149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8126" y="88616"/>
            <a:ext cx="3724977" cy="1716158"/>
          </a:xfrm>
        </p:spPr>
        <p:txBody>
          <a:bodyPr rtlCol="0">
            <a:normAutofit/>
          </a:bodyPr>
          <a:lstStyle/>
          <a:p>
            <a:pPr rtl="0"/>
            <a:r>
              <a:rPr lang="ro" sz="3200"/>
              <a:t>Reziliența și impactul schimbărilor climatice </a:t>
            </a:r>
            <a:endParaRPr lang="de-DE" sz="3200" dirty="0"/>
          </a:p>
        </p:txBody>
      </p:sp>
      <p:sp>
        <p:nvSpPr>
          <p:cNvPr id="3" name="Tartalom helye 2"/>
          <p:cNvSpPr>
            <a:spLocks noGrp="1"/>
          </p:cNvSpPr>
          <p:nvPr>
            <p:ph idx="1"/>
          </p:nvPr>
        </p:nvSpPr>
        <p:spPr>
          <a:xfrm>
            <a:off x="192505" y="4276393"/>
            <a:ext cx="3619099" cy="815196"/>
          </a:xfrm>
        </p:spPr>
        <p:txBody>
          <a:bodyPr rtlCol="0">
            <a:noAutofit/>
          </a:bodyPr>
          <a:lstStyle/>
          <a:p>
            <a:pPr marL="0" indent="0" rtl="0">
              <a:lnSpc>
                <a:spcPct val="120000"/>
              </a:lnSpc>
              <a:buNone/>
            </a:pPr>
            <a:r>
              <a:rPr lang="ro" sz="2000" dirty="0"/>
              <a:t>Reziliența este intrinsec legată de adaptare.</a:t>
            </a:r>
            <a:endParaRPr lang="hu-HU" sz="2000" dirty="0"/>
          </a:p>
        </p:txBody>
      </p:sp>
      <p:pic>
        <p:nvPicPr>
          <p:cNvPr id="4" name="Kép 3"/>
          <p:cNvPicPr>
            <a:picLocks noChangeAspect="1"/>
          </p:cNvPicPr>
          <p:nvPr/>
        </p:nvPicPr>
        <p:blipFill>
          <a:blip r:embed="rId3"/>
          <a:stretch>
            <a:fillRect/>
          </a:stretch>
        </p:blipFill>
        <p:spPr>
          <a:xfrm>
            <a:off x="3674220" y="153009"/>
            <a:ext cx="8354729" cy="4753423"/>
          </a:xfrm>
          <a:prstGeom prst="rect">
            <a:avLst/>
          </a:prstGeom>
          <a:ln w="6350">
            <a:solidFill>
              <a:schemeClr val="bg1">
                <a:lumMod val="50000"/>
              </a:schemeClr>
            </a:solidFill>
          </a:ln>
        </p:spPr>
      </p:pic>
      <p:sp>
        <p:nvSpPr>
          <p:cNvPr id="5" name="Téglalap 4"/>
          <p:cNvSpPr/>
          <p:nvPr/>
        </p:nvSpPr>
        <p:spPr>
          <a:xfrm>
            <a:off x="192505" y="5091589"/>
            <a:ext cx="11896826" cy="1175706"/>
          </a:xfrm>
          <a:prstGeom prst="rect">
            <a:avLst/>
          </a:prstGeom>
        </p:spPr>
        <p:txBody>
          <a:bodyPr wrap="square" rtlCol="0">
            <a:spAutoFit/>
          </a:bodyPr>
          <a:lstStyle/>
          <a:p>
            <a:pPr algn="just" rtl="0">
              <a:lnSpc>
                <a:spcPct val="120000"/>
              </a:lnSpc>
            </a:pPr>
            <a:r>
              <a:rPr lang="ro" sz="2000" dirty="0"/>
              <a:t>Un sistem de sănătate rezilient la schimbările climatice este unul capabil să anticipeze, să răspundă, să facă față, să se redreseze și să se adapteze la șocurile și suprasolicitările asociate climei, astfel încât să aducă îmbunătățiri susținute în ceea ce privește sănătatea populației, în pofida unui climat instabil.</a:t>
            </a:r>
            <a:endParaRPr lang="de-DE" sz="2000" dirty="0"/>
          </a:p>
        </p:txBody>
      </p:sp>
      <p:sp>
        <p:nvSpPr>
          <p:cNvPr id="6" name="Szövegdoboz 5"/>
          <p:cNvSpPr txBox="1"/>
          <p:nvPr/>
        </p:nvSpPr>
        <p:spPr>
          <a:xfrm>
            <a:off x="3724977" y="4706377"/>
            <a:ext cx="3628724" cy="200055"/>
          </a:xfrm>
          <a:prstGeom prst="rect">
            <a:avLst/>
          </a:prstGeom>
          <a:noFill/>
        </p:spPr>
        <p:txBody>
          <a:bodyPr wrap="square" rtlCol="0">
            <a:spAutoFit/>
          </a:bodyPr>
          <a:lstStyle/>
          <a:p>
            <a:pPr rtl="0"/>
            <a:r>
              <a:rPr lang="ro" sz="700">
                <a:solidFill>
                  <a:schemeClr val="bg1">
                    <a:lumMod val="50000"/>
                  </a:schemeClr>
                </a:solidFill>
              </a:rPr>
              <a:t>Sursă: Sistemul de sănătate rezistent la schimbările climatice Bulidnig OMS, 2015</a:t>
            </a:r>
            <a:endParaRPr lang="de-DE" sz="700" dirty="0">
              <a:solidFill>
                <a:schemeClr val="bg1">
                  <a:lumMod val="50000"/>
                </a:schemeClr>
              </a:solidFill>
            </a:endParaRPr>
          </a:p>
        </p:txBody>
      </p:sp>
    </p:spTree>
    <p:extLst>
      <p:ext uri="{BB962C8B-B14F-4D97-AF65-F5344CB8AC3E}">
        <p14:creationId xmlns:p14="http://schemas.microsoft.com/office/powerpoint/2010/main" val="8476437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70327" y="204464"/>
            <a:ext cx="5647767" cy="1080872"/>
          </a:xfrm>
        </p:spPr>
        <p:txBody>
          <a:bodyPr rtlCol="0">
            <a:noAutofit/>
          </a:bodyPr>
          <a:lstStyle/>
          <a:p>
            <a:pPr rtl="0"/>
            <a:r>
              <a:rPr lang="ro" sz="2800" dirty="0"/>
              <a:t>Componente pentru dezvoltarea</a:t>
            </a:r>
            <a:r>
              <a:rPr lang="en-US" sz="2800" dirty="0"/>
              <a:t/>
            </a:r>
            <a:br>
              <a:rPr lang="en-US" sz="2800" dirty="0"/>
            </a:br>
            <a:r>
              <a:rPr lang="ro-RO" sz="2800" dirty="0"/>
              <a:t>unor </a:t>
            </a:r>
            <a:r>
              <a:rPr lang="ro" sz="2800" dirty="0"/>
              <a:t>sisteme de sănătate reziliente la schimbările climatice</a:t>
            </a:r>
            <a:endParaRPr lang="de-DE" sz="2800" dirty="0"/>
          </a:p>
        </p:txBody>
      </p:sp>
      <p:pic>
        <p:nvPicPr>
          <p:cNvPr id="1026" name="Picture 2" descr="climate resilience"/>
          <p:cNvPicPr>
            <a:picLocks noChangeAspect="1" noChangeArrowheads="1"/>
          </p:cNvPicPr>
          <p:nvPr/>
        </p:nvPicPr>
        <p:blipFill rotWithShape="1">
          <a:blip r:embed="rId3">
            <a:extLst>
              <a:ext uri="{28A0092B-C50C-407E-A947-70E740481C1C}">
                <a14:useLocalDpi xmlns:a14="http://schemas.microsoft.com/office/drawing/2010/main" val="0"/>
              </a:ext>
            </a:extLst>
          </a:blip>
          <a:srcRect l="6939" t="2342" r="10037"/>
          <a:stretch/>
        </p:blipFill>
        <p:spPr bwMode="auto">
          <a:xfrm>
            <a:off x="5818094" y="63362"/>
            <a:ext cx="6203579" cy="6178780"/>
          </a:xfrm>
          <a:prstGeom prst="rect">
            <a:avLst/>
          </a:prstGeom>
          <a:noFill/>
          <a:ln w="6350">
            <a:solidFill>
              <a:schemeClr val="bg1">
                <a:lumMod val="50000"/>
              </a:schemeClr>
            </a:solidFill>
          </a:ln>
          <a:extLst>
            <a:ext uri="{909E8E84-426E-40DD-AFC4-6F175D3DCCD1}">
              <a14:hiddenFill xmlns:a14="http://schemas.microsoft.com/office/drawing/2010/main">
                <a:solidFill>
                  <a:srgbClr val="FFFFFF"/>
                </a:solidFill>
              </a14:hiddenFill>
            </a:ext>
          </a:extLst>
        </p:spPr>
      </p:pic>
      <p:sp>
        <p:nvSpPr>
          <p:cNvPr id="4" name="Téglalap 3"/>
          <p:cNvSpPr/>
          <p:nvPr/>
        </p:nvSpPr>
        <p:spPr>
          <a:xfrm>
            <a:off x="170327" y="2245063"/>
            <a:ext cx="5393711" cy="3303468"/>
          </a:xfrm>
          <a:prstGeom prst="rect">
            <a:avLst/>
          </a:prstGeom>
        </p:spPr>
        <p:txBody>
          <a:bodyPr wrap="square" rtlCol="0">
            <a:spAutoFit/>
          </a:bodyPr>
          <a:lstStyle/>
          <a:p>
            <a:pPr algn="just" rtl="0">
              <a:lnSpc>
                <a:spcPct val="120000"/>
              </a:lnSpc>
              <a:spcBef>
                <a:spcPts val="2000"/>
              </a:spcBef>
            </a:pPr>
            <a:r>
              <a:rPr lang="ro" sz="2000" dirty="0"/>
              <a:t>Consolidarea capacităților și punerea în aplicare a strategiilor pentru a minimiza impactul negativ și a promova bunăstarea în fața provocărilor legate de climă reprezintă un aspect esențial al rezilienței. </a:t>
            </a:r>
            <a:endParaRPr lang="hu-HU" sz="2000" dirty="0"/>
          </a:p>
          <a:p>
            <a:pPr algn="just" rtl="0">
              <a:lnSpc>
                <a:spcPct val="120000"/>
              </a:lnSpc>
              <a:spcBef>
                <a:spcPts val="2000"/>
              </a:spcBef>
            </a:pPr>
            <a:r>
              <a:rPr lang="ro" sz="2000" dirty="0"/>
              <a:t>Fie că este vorba de situații personale sau profesionale, reziliența înseamnă să fii flexibil și adaptabil și dispus să faci schimbări atunci când este necesar. </a:t>
            </a:r>
            <a:endParaRPr lang="hu-HU" sz="2000" dirty="0"/>
          </a:p>
        </p:txBody>
      </p:sp>
      <p:sp>
        <p:nvSpPr>
          <p:cNvPr id="6" name="Szövegdoboz 5"/>
          <p:cNvSpPr txBox="1"/>
          <p:nvPr/>
        </p:nvSpPr>
        <p:spPr>
          <a:xfrm>
            <a:off x="5750436" y="6042087"/>
            <a:ext cx="3628724" cy="200055"/>
          </a:xfrm>
          <a:prstGeom prst="rect">
            <a:avLst/>
          </a:prstGeom>
          <a:noFill/>
        </p:spPr>
        <p:txBody>
          <a:bodyPr wrap="square" rtlCol="0">
            <a:spAutoFit/>
          </a:bodyPr>
          <a:lstStyle/>
          <a:p>
            <a:pPr rtl="0"/>
            <a:r>
              <a:rPr lang="ro" sz="700">
                <a:solidFill>
                  <a:schemeClr val="bg1">
                    <a:lumMod val="50000"/>
                  </a:schemeClr>
                </a:solidFill>
              </a:rPr>
              <a:t>Sursă: Sistemul de sănătate rezistent la schimbările climatice Bulidnig OMS, 2015</a:t>
            </a:r>
            <a:endParaRPr lang="de-DE" sz="700" dirty="0">
              <a:solidFill>
                <a:schemeClr val="bg1">
                  <a:lumMod val="50000"/>
                </a:schemeClr>
              </a:solidFill>
            </a:endParaRPr>
          </a:p>
        </p:txBody>
      </p:sp>
    </p:spTree>
    <p:extLst>
      <p:ext uri="{BB962C8B-B14F-4D97-AF65-F5344CB8AC3E}">
        <p14:creationId xmlns:p14="http://schemas.microsoft.com/office/powerpoint/2010/main" val="31974765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t>Mesaje cheie</a:t>
            </a:r>
            <a:endParaRPr lang="de-DE" dirty="0"/>
          </a:p>
        </p:txBody>
      </p:sp>
      <p:sp>
        <p:nvSpPr>
          <p:cNvPr id="3" name="Tartalom helye 2"/>
          <p:cNvSpPr>
            <a:spLocks noGrp="1"/>
          </p:cNvSpPr>
          <p:nvPr>
            <p:ph idx="1"/>
          </p:nvPr>
        </p:nvSpPr>
        <p:spPr>
          <a:xfrm>
            <a:off x="192505" y="1164566"/>
            <a:ext cx="11755079" cy="5141106"/>
          </a:xfrm>
        </p:spPr>
        <p:txBody>
          <a:bodyPr rtlCol="0">
            <a:noAutofit/>
          </a:bodyPr>
          <a:lstStyle/>
          <a:p>
            <a:pPr marL="0" indent="0" algn="just" rtl="0">
              <a:lnSpc>
                <a:spcPct val="120000"/>
              </a:lnSpc>
              <a:spcBef>
                <a:spcPts val="2000"/>
              </a:spcBef>
              <a:buNone/>
            </a:pPr>
            <a:r>
              <a:rPr lang="ro" sz="2100" dirty="0"/>
              <a:t>Dacă sistemul de sănătate ar fi o țară, ar fi a cincia cea mai mare sursă de emisii de pe planetă. Majoritatea emisiilor sistemelor de sănătate (71%) provin din producția, transportul, utilizarea și eliminarea bunurilor și serviciilor pe care le consumă sectorul.</a:t>
            </a:r>
            <a:endParaRPr lang="hu-HU" sz="2100" dirty="0"/>
          </a:p>
          <a:p>
            <a:pPr marL="0" indent="0" algn="just" rtl="0">
              <a:lnSpc>
                <a:spcPct val="120000"/>
              </a:lnSpc>
              <a:spcBef>
                <a:spcPts val="2000"/>
              </a:spcBef>
              <a:buNone/>
            </a:pPr>
            <a:r>
              <a:rPr lang="ro" sz="2100" dirty="0"/>
              <a:t>Schimbările climatice interacționează cu factorii sociali existenți ai sănătății, cum ar fi sărăcia, discriminarea și accesul inegal la resurse. Acești factori fac populațiile vulnerabile și mai sensibile la impactul schimbărilor climatice asupra sănătății.</a:t>
            </a:r>
            <a:endParaRPr lang="hu-HU" sz="2100" dirty="0"/>
          </a:p>
          <a:p>
            <a:pPr marL="0" indent="0" algn="just" rtl="0">
              <a:lnSpc>
                <a:spcPct val="120000"/>
              </a:lnSpc>
              <a:spcBef>
                <a:spcPts val="2000"/>
              </a:spcBef>
              <a:buNone/>
            </a:pPr>
            <a:r>
              <a:rPr lang="ro" sz="2100" dirty="0"/>
              <a:t>Capacitatea adaptativă include luarea de măsuri proactive, cum ar fi implementarea sistemelor de avertizare timpurie, a planurilor de pregătire și îmbunătățirea infrastructurii pentru a minimiza vulnerabilitatea la impactul asupra sănătății legat de climă.</a:t>
            </a:r>
            <a:endParaRPr lang="hu-HU" sz="2100" dirty="0"/>
          </a:p>
          <a:p>
            <a:pPr marL="0" indent="0" algn="just" rtl="0">
              <a:lnSpc>
                <a:spcPct val="120000"/>
              </a:lnSpc>
              <a:spcBef>
                <a:spcPts val="2000"/>
              </a:spcBef>
              <a:buNone/>
            </a:pPr>
            <a:r>
              <a:rPr lang="ro" sz="2100" dirty="0"/>
              <a:t>Pentru a dezvolta comunități reziliente și incluzive, este esențial să se abordeze factorii determinanți sociali, economici și de mediu care stau la baza sănătății</a:t>
            </a:r>
            <a:r>
              <a:rPr lang="ro" sz="2100" dirty="0" smtClean="0"/>
              <a:t>.</a:t>
            </a:r>
            <a:endParaRPr lang="de-DE" sz="2100" dirty="0"/>
          </a:p>
        </p:txBody>
      </p:sp>
    </p:spTree>
    <p:extLst>
      <p:ext uri="{BB962C8B-B14F-4D97-AF65-F5344CB8AC3E}">
        <p14:creationId xmlns:p14="http://schemas.microsoft.com/office/powerpoint/2010/main" val="1504337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t>Testați-vă cunoștințele</a:t>
            </a:r>
            <a:endParaRPr lang="de-DE" dirty="0"/>
          </a:p>
        </p:txBody>
      </p:sp>
      <p:sp>
        <p:nvSpPr>
          <p:cNvPr id="3" name="Tartalom helye 2"/>
          <p:cNvSpPr>
            <a:spLocks noGrp="1"/>
          </p:cNvSpPr>
          <p:nvPr>
            <p:ph idx="1"/>
          </p:nvPr>
        </p:nvSpPr>
        <p:spPr>
          <a:xfrm>
            <a:off x="707365" y="1164566"/>
            <a:ext cx="10959915" cy="5141106"/>
          </a:xfrm>
        </p:spPr>
        <p:txBody>
          <a:bodyPr rtlCol="0">
            <a:normAutofit/>
          </a:bodyPr>
          <a:lstStyle/>
          <a:p>
            <a:pPr marL="0" indent="0" algn="just" rtl="0">
              <a:spcAft>
                <a:spcPts val="1000"/>
              </a:spcAft>
              <a:buNone/>
            </a:pPr>
            <a:r>
              <a:rPr lang="ro" sz="2000" dirty="0"/>
              <a:t>Ce înseamnă "schimbările climatice expun sectorul de sănătate la o dublă provocare"?</a:t>
            </a:r>
            <a:endParaRPr lang="hu-HU" sz="2000" dirty="0"/>
          </a:p>
          <a:p>
            <a:pPr marL="0" indent="0" algn="just" rtl="0">
              <a:spcAft>
                <a:spcPts val="1000"/>
              </a:spcAft>
              <a:buNone/>
            </a:pPr>
            <a:r>
              <a:rPr lang="ro" sz="2000" dirty="0"/>
              <a:t>Care sunt domeniile de aplicare 1, 2 și 3 în contextul surselor de GES?</a:t>
            </a:r>
            <a:endParaRPr lang="hu-HU" sz="2000" dirty="0"/>
          </a:p>
          <a:p>
            <a:pPr marL="0" indent="0" algn="just" rtl="0">
              <a:spcAft>
                <a:spcPts val="1000"/>
              </a:spcAft>
              <a:buNone/>
            </a:pPr>
            <a:r>
              <a:rPr lang="ro" sz="2000" dirty="0"/>
              <a:t>Ce înseamnă "inegalitatea în materie de sănătate"?</a:t>
            </a:r>
            <a:endParaRPr lang="hu-HU" sz="2000" dirty="0"/>
          </a:p>
          <a:p>
            <a:pPr marL="0" indent="0" algn="just" rtl="0">
              <a:spcAft>
                <a:spcPts val="1000"/>
              </a:spcAft>
              <a:buNone/>
            </a:pPr>
            <a:r>
              <a:rPr lang="ro" sz="2000" dirty="0"/>
              <a:t>Care este principala sursă de emisii de GES din sectorul sănătății?</a:t>
            </a:r>
            <a:endParaRPr lang="hu-HU" sz="2000" dirty="0"/>
          </a:p>
          <a:p>
            <a:pPr marL="0" indent="0" algn="just" rtl="0">
              <a:spcAft>
                <a:spcPts val="1000"/>
              </a:spcAft>
              <a:buNone/>
            </a:pPr>
            <a:r>
              <a:rPr lang="ro" sz="2000" dirty="0"/>
              <a:t>Care este diferența dintre atenuare și adaptare?</a:t>
            </a:r>
            <a:endParaRPr lang="hu-HU" sz="2000" dirty="0"/>
          </a:p>
          <a:p>
            <a:pPr marL="0" indent="0" algn="just" rtl="0">
              <a:spcAft>
                <a:spcPts val="1000"/>
              </a:spcAft>
              <a:buNone/>
            </a:pPr>
            <a:r>
              <a:rPr lang="ro" sz="2000" dirty="0"/>
              <a:t>Cum se definește "justiția climatică"?</a:t>
            </a:r>
            <a:endParaRPr lang="hu-HU" sz="2000" dirty="0"/>
          </a:p>
          <a:p>
            <a:pPr marL="0" indent="0" algn="just" rtl="0">
              <a:spcAft>
                <a:spcPts val="1000"/>
              </a:spcAft>
              <a:buNone/>
            </a:pPr>
            <a:r>
              <a:rPr lang="ro" sz="2000" dirty="0"/>
              <a:t>Cum pot contribui sistemele de supraveghere a bolilor și de avertizare timpurie la adaptarea la impactul schimbărilor climatice asupra sănătății?</a:t>
            </a:r>
            <a:endParaRPr lang="hu-HU" sz="2000" dirty="0"/>
          </a:p>
          <a:p>
            <a:pPr marL="0" indent="0" algn="just" rtl="0">
              <a:spcAft>
                <a:spcPts val="1000"/>
              </a:spcAft>
              <a:buNone/>
            </a:pPr>
            <a:r>
              <a:rPr lang="ro" sz="2000" dirty="0"/>
              <a:t>Care sunt caracteristicile unui sistem de sănătate rezilient la schimbările climatice?</a:t>
            </a:r>
            <a:endParaRPr lang="de-DE" sz="2000" dirty="0"/>
          </a:p>
        </p:txBody>
      </p:sp>
    </p:spTree>
    <p:extLst>
      <p:ext uri="{BB962C8B-B14F-4D97-AF65-F5344CB8AC3E}">
        <p14:creationId xmlns:p14="http://schemas.microsoft.com/office/powerpoint/2010/main" val="41362753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t>Bibliografie recomandată</a:t>
            </a:r>
            <a:endParaRPr lang="de-DE" dirty="0"/>
          </a:p>
        </p:txBody>
      </p:sp>
      <p:sp>
        <p:nvSpPr>
          <p:cNvPr id="3" name="Tartalom helye 2"/>
          <p:cNvSpPr>
            <a:spLocks noGrp="1"/>
          </p:cNvSpPr>
          <p:nvPr>
            <p:ph idx="1"/>
          </p:nvPr>
        </p:nvSpPr>
        <p:spPr>
          <a:xfrm>
            <a:off x="290583" y="1319841"/>
            <a:ext cx="11243282" cy="4867931"/>
          </a:xfrm>
        </p:spPr>
        <p:txBody>
          <a:bodyPr rtlCol="0">
            <a:noAutofit/>
          </a:bodyPr>
          <a:lstStyle/>
          <a:p>
            <a:pPr marL="0" indent="0" rtl="0">
              <a:lnSpc>
                <a:spcPct val="100000"/>
              </a:lnSpc>
              <a:spcAft>
                <a:spcPts val="2000"/>
              </a:spcAft>
              <a:buNone/>
            </a:pPr>
            <a:r>
              <a:rPr lang="ro" sz="2000" dirty="0"/>
              <a:t>Orientările OMS (2020) privind unitățile de asistență medicală rezistente la schimbările climatice și durabile din punctul de vedere al mediului </a:t>
            </a:r>
            <a:r>
              <a:rPr lang="ro" sz="2000" dirty="0">
                <a:hlinkClick r:id="rId2"/>
              </a:rPr>
              <a:t>https://www.who.int/publications/i/item/9789240012226</a:t>
            </a:r>
            <a:r>
              <a:rPr lang="ro" sz="2000" dirty="0"/>
              <a:t> </a:t>
            </a:r>
          </a:p>
          <a:p>
            <a:pPr marL="0" indent="0" rtl="0">
              <a:lnSpc>
                <a:spcPct val="100000"/>
              </a:lnSpc>
              <a:spcAft>
                <a:spcPts val="2000"/>
              </a:spcAft>
              <a:buNone/>
            </a:pPr>
            <a:r>
              <a:rPr lang="ro" sz="2000" dirty="0"/>
              <a:t>Paavola (2017) Impactul schimbărilor climatice asupra sănătății și inegalitățile sociale și de sănătate în Marea Britanie </a:t>
            </a:r>
            <a:r>
              <a:rPr lang="ro" sz="2000" dirty="0">
                <a:hlinkClick r:id="rId3"/>
              </a:rPr>
              <a:t>https://doi.org/10.1186/s12940-017-0328-z</a:t>
            </a:r>
            <a:endParaRPr lang="hu-HU" sz="2000" dirty="0"/>
          </a:p>
          <a:p>
            <a:pPr marL="0" indent="0" rtl="0">
              <a:lnSpc>
                <a:spcPct val="100000"/>
              </a:lnSpc>
              <a:spcAft>
                <a:spcPts val="2000"/>
              </a:spcAft>
              <a:buNone/>
            </a:pPr>
            <a:r>
              <a:rPr lang="ro" sz="2000" dirty="0"/>
              <a:t>OMS (2015) Cadrul operațional pentru construirea unor sisteme de sănătate rezistente la schimbările climatice </a:t>
            </a:r>
            <a:r>
              <a:rPr lang="ro" sz="2000" dirty="0">
                <a:hlinkClick r:id="rId4"/>
              </a:rPr>
              <a:t>https://www.who.int/publications/i/item/9789241565073</a:t>
            </a:r>
            <a:r>
              <a:rPr lang="ro" sz="2000" dirty="0"/>
              <a:t> </a:t>
            </a:r>
            <a:endParaRPr lang="de-DE" sz="2000" dirty="0"/>
          </a:p>
          <a:p>
            <a:pPr marL="0" indent="0" rtl="0">
              <a:lnSpc>
                <a:spcPct val="100000"/>
              </a:lnSpc>
              <a:spcAft>
                <a:spcPts val="2000"/>
              </a:spcAft>
              <a:buNone/>
            </a:pPr>
            <a:r>
              <a:rPr lang="ro" sz="2000" dirty="0"/>
              <a:t>OMS (2014) Orientări pentru protejarea sănătății împotriva schimbărilor climatice prin planificarea adaptării la sănătate </a:t>
            </a:r>
            <a:r>
              <a:rPr lang="ro" sz="2000" dirty="0">
                <a:hlinkClick r:id="rId5"/>
              </a:rPr>
              <a:t>https://www.who.int/publications/i/item/9789241508001</a:t>
            </a:r>
            <a:r>
              <a:rPr lang="ro" sz="2000" dirty="0"/>
              <a:t> </a:t>
            </a:r>
          </a:p>
          <a:p>
            <a:pPr marL="0" indent="0" rtl="0">
              <a:lnSpc>
                <a:spcPct val="100000"/>
              </a:lnSpc>
              <a:spcAft>
                <a:spcPts val="2000"/>
              </a:spcAft>
              <a:buNone/>
            </a:pPr>
            <a:r>
              <a:rPr lang="ro" sz="2000" dirty="0"/>
              <a:t>Organizația Națiunilor Unite privind schimbările climatice – adaptarea și reziliența  </a:t>
            </a:r>
            <a:r>
              <a:rPr lang="ro" sz="2000" dirty="0">
                <a:hlinkClick r:id="rId6"/>
              </a:rPr>
              <a:t>https://unfccc.int/topics/adaptation-and-resilience/the-big-picture/introduction</a:t>
            </a:r>
            <a:r>
              <a:rPr lang="ro" sz="2000" dirty="0"/>
              <a:t> </a:t>
            </a:r>
            <a:endParaRPr lang="en-US" sz="2000" dirty="0"/>
          </a:p>
          <a:p>
            <a:pPr rtl="0"/>
            <a:endParaRPr lang="de-DE" sz="2400" dirty="0"/>
          </a:p>
        </p:txBody>
      </p:sp>
    </p:spTree>
    <p:extLst>
      <p:ext uri="{BB962C8B-B14F-4D97-AF65-F5344CB8AC3E}">
        <p14:creationId xmlns:p14="http://schemas.microsoft.com/office/powerpoint/2010/main" val="8128333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5" y="908897"/>
            <a:ext cx="11896825" cy="5370897"/>
          </a:xfrm>
        </p:spPr>
        <p:txBody>
          <a:bodyPr rtlCol="0"/>
          <a:lstStyle/>
          <a:p>
            <a:pPr marL="0" indent="0" algn="ctr" rtl="0">
              <a:buNone/>
            </a:pPr>
            <a:r>
              <a:rPr lang="ro" sz="3600" b="1" dirty="0"/>
              <a:t>Vă mulțumim pentru atenție!</a:t>
            </a:r>
          </a:p>
          <a:p>
            <a:pPr marL="0" indent="0" algn="ctr" rtl="0">
              <a:buNone/>
            </a:pPr>
            <a:r>
              <a:rPr lang="ro" sz="2000" dirty="0" smtClean="0"/>
              <a:t>Această </a:t>
            </a:r>
            <a:r>
              <a:rPr lang="ro" sz="2000" dirty="0"/>
              <a:t>prezentare a fost dezvoltată de proiectul CLIMATEMED, susținut de programul Erasmus+ al UE. </a:t>
            </a:r>
          </a:p>
          <a:p>
            <a:pPr marL="0" indent="0" rtl="0">
              <a:buNone/>
            </a:pPr>
            <a:r>
              <a:rPr lang="ro" sz="2000" dirty="0"/>
              <a:t> </a:t>
            </a:r>
          </a:p>
          <a:p>
            <a:pPr marL="0" indent="0" rtl="0">
              <a:buNone/>
            </a:pPr>
            <a:endParaRPr lang="en-US" dirty="0"/>
          </a:p>
          <a:p>
            <a:pPr marL="0" indent="0" rtl="0">
              <a:buNone/>
            </a:pPr>
            <a:endParaRPr lang="en-US" dirty="0"/>
          </a:p>
        </p:txBody>
      </p:sp>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5"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9" name="Téglalap 8"/>
          <p:cNvSpPr/>
          <p:nvPr/>
        </p:nvSpPr>
        <p:spPr>
          <a:xfrm>
            <a:off x="266732" y="5320037"/>
            <a:ext cx="1590887" cy="655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hu-HU" dirty="0">
              <a:solidFill>
                <a:schemeClr val="tx1">
                  <a:lumMod val="65000"/>
                  <a:lumOff val="35000"/>
                </a:schemeClr>
              </a:solidFill>
            </a:endParaRPr>
          </a:p>
        </p:txBody>
      </p:sp>
      <p:sp>
        <p:nvSpPr>
          <p:cNvPr id="11" name="Téglalap 10"/>
          <p:cNvSpPr/>
          <p:nvPr/>
        </p:nvSpPr>
        <p:spPr>
          <a:xfrm>
            <a:off x="1898770" y="2730107"/>
            <a:ext cx="82980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err="1">
                <a:solidFill>
                  <a:schemeClr val="tx1"/>
                </a:solidFill>
              </a:rPr>
              <a:t>Universitatea</a:t>
            </a:r>
            <a:r>
              <a:rPr lang="hu-HU" dirty="0">
                <a:solidFill>
                  <a:schemeClr val="tx1"/>
                </a:solidFill>
              </a:rPr>
              <a:t> din Pécs </a:t>
            </a:r>
            <a:r>
              <a:rPr lang="hu-HU" dirty="0" err="1">
                <a:solidFill>
                  <a:schemeClr val="tx1"/>
                </a:solidFill>
              </a:rPr>
              <a:t>Facultatea</a:t>
            </a:r>
            <a:r>
              <a:rPr lang="hu-HU" dirty="0">
                <a:solidFill>
                  <a:schemeClr val="tx1"/>
                </a:solidFill>
              </a:rPr>
              <a:t> de </a:t>
            </a:r>
            <a:r>
              <a:rPr lang="hu-HU" dirty="0" err="1" smtClean="0">
                <a:solidFill>
                  <a:schemeClr val="tx1"/>
                </a:solidFill>
              </a:rPr>
              <a:t>Medicină</a:t>
            </a:r>
            <a:r>
              <a:rPr lang="hu-HU" dirty="0" smtClean="0">
                <a:solidFill>
                  <a:schemeClr val="tx1"/>
                </a:solidFill>
              </a:rPr>
              <a:t/>
            </a:r>
            <a:br>
              <a:rPr lang="hu-HU" dirty="0" smtClean="0">
                <a:solidFill>
                  <a:schemeClr val="tx1"/>
                </a:solidFill>
              </a:rPr>
            </a:br>
            <a:r>
              <a:rPr lang="hu-HU" dirty="0" err="1" smtClean="0">
                <a:solidFill>
                  <a:schemeClr val="tx1"/>
                </a:solidFill>
              </a:rPr>
              <a:t>Generală</a:t>
            </a:r>
            <a:r>
              <a:rPr lang="hu-HU" dirty="0" smtClean="0">
                <a:solidFill>
                  <a:schemeClr val="tx1"/>
                </a:solidFill>
              </a:rPr>
              <a:t> </a:t>
            </a:r>
            <a:r>
              <a:rPr lang="hu-HU" dirty="0" err="1">
                <a:solidFill>
                  <a:schemeClr val="tx1"/>
                </a:solidFill>
              </a:rPr>
              <a:t>Institutul</a:t>
            </a:r>
            <a:r>
              <a:rPr lang="hu-HU" dirty="0">
                <a:solidFill>
                  <a:schemeClr val="tx1"/>
                </a:solidFill>
              </a:rPr>
              <a:t> de </a:t>
            </a:r>
            <a:r>
              <a:rPr lang="hu-HU" dirty="0" err="1">
                <a:solidFill>
                  <a:schemeClr val="tx1"/>
                </a:solidFill>
              </a:rPr>
              <a:t>Sănătate</a:t>
            </a:r>
            <a:r>
              <a:rPr lang="hu-HU" dirty="0">
                <a:solidFill>
                  <a:schemeClr val="tx1"/>
                </a:solidFill>
              </a:rPr>
              <a:t> </a:t>
            </a:r>
            <a:r>
              <a:rPr lang="hu-HU" dirty="0" err="1">
                <a:solidFill>
                  <a:schemeClr val="tx1"/>
                </a:solidFill>
              </a:rPr>
              <a:t>Publică</a:t>
            </a:r>
            <a:r>
              <a:rPr lang="ro" dirty="0" smtClean="0">
                <a:solidFill>
                  <a:schemeClr val="tx1"/>
                </a:solidFill>
              </a:rPr>
              <a:t> </a:t>
            </a:r>
            <a:r>
              <a:rPr lang="ro" dirty="0">
                <a:solidFill>
                  <a:schemeClr val="tx1"/>
                </a:solidFill>
              </a:rPr>
              <a:t>– Pécs, Ungaria </a:t>
            </a:r>
          </a:p>
        </p:txBody>
      </p:sp>
      <p:sp>
        <p:nvSpPr>
          <p:cNvPr id="12" name="Téglalap 11"/>
          <p:cNvSpPr/>
          <p:nvPr/>
        </p:nvSpPr>
        <p:spPr>
          <a:xfrm>
            <a:off x="1898770" y="3427279"/>
            <a:ext cx="7367308"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ro" dirty="0">
                <a:solidFill>
                  <a:schemeClr val="tx1"/>
                </a:solidFill>
              </a:rPr>
              <a:t>Centrul pentru Sănătate, Exerciții și Știința Sportului – </a:t>
            </a:r>
            <a:r>
              <a:rPr lang="ro" dirty="0" smtClean="0">
                <a:solidFill>
                  <a:schemeClr val="tx1"/>
                </a:solidFill>
              </a:rPr>
              <a:t>Belgrad, </a:t>
            </a:r>
            <a:r>
              <a:rPr lang="ro" dirty="0">
                <a:solidFill>
                  <a:schemeClr val="tx1"/>
                </a:solidFill>
              </a:rPr>
              <a:t>Serbia  </a:t>
            </a:r>
          </a:p>
        </p:txBody>
      </p:sp>
      <p:sp>
        <p:nvSpPr>
          <p:cNvPr id="13" name="Téglalap 12"/>
          <p:cNvSpPr/>
          <p:nvPr/>
        </p:nvSpPr>
        <p:spPr>
          <a:xfrm>
            <a:off x="1946160" y="4177186"/>
            <a:ext cx="7351585"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err="1">
                <a:solidFill>
                  <a:schemeClr val="tx1"/>
                </a:solidFill>
              </a:rPr>
              <a:t>Centrul</a:t>
            </a:r>
            <a:r>
              <a:rPr lang="hu-HU" dirty="0">
                <a:solidFill>
                  <a:schemeClr val="tx1"/>
                </a:solidFill>
              </a:rPr>
              <a:t> </a:t>
            </a:r>
            <a:r>
              <a:rPr lang="hu-HU" dirty="0" err="1">
                <a:solidFill>
                  <a:schemeClr val="tx1"/>
                </a:solidFill>
              </a:rPr>
              <a:t>Național</a:t>
            </a:r>
            <a:r>
              <a:rPr lang="hu-HU" dirty="0">
                <a:solidFill>
                  <a:schemeClr val="tx1"/>
                </a:solidFill>
              </a:rPr>
              <a:t> de </a:t>
            </a:r>
            <a:r>
              <a:rPr lang="hu-HU" dirty="0" err="1">
                <a:solidFill>
                  <a:schemeClr val="tx1"/>
                </a:solidFill>
              </a:rPr>
              <a:t>Sănătate</a:t>
            </a:r>
            <a:r>
              <a:rPr lang="hu-HU" dirty="0">
                <a:solidFill>
                  <a:schemeClr val="tx1"/>
                </a:solidFill>
              </a:rPr>
              <a:t> </a:t>
            </a:r>
            <a:r>
              <a:rPr lang="hu-HU" dirty="0" err="1">
                <a:solidFill>
                  <a:schemeClr val="tx1"/>
                </a:solidFill>
              </a:rPr>
              <a:t>Publică</a:t>
            </a:r>
            <a:r>
              <a:rPr lang="hu-HU" dirty="0">
                <a:solidFill>
                  <a:schemeClr val="tx1"/>
                </a:solidFill>
              </a:rPr>
              <a:t> </a:t>
            </a:r>
            <a:r>
              <a:rPr lang="hu-HU" dirty="0" err="1">
                <a:solidFill>
                  <a:schemeClr val="tx1"/>
                </a:solidFill>
              </a:rPr>
              <a:t>și</a:t>
            </a:r>
            <a:r>
              <a:rPr lang="hu-HU" dirty="0">
                <a:solidFill>
                  <a:schemeClr val="tx1"/>
                </a:solidFill>
              </a:rPr>
              <a:t> </a:t>
            </a:r>
            <a:r>
              <a:rPr lang="hu-HU" dirty="0" err="1">
                <a:solidFill>
                  <a:schemeClr val="tx1"/>
                </a:solidFill>
              </a:rPr>
              <a:t>Farmacie</a:t>
            </a:r>
            <a:r>
              <a:rPr lang="ro" dirty="0" smtClean="0">
                <a:solidFill>
                  <a:schemeClr val="tx1"/>
                </a:solidFill>
              </a:rPr>
              <a:t> </a:t>
            </a:r>
            <a:r>
              <a:rPr lang="ro" dirty="0">
                <a:solidFill>
                  <a:schemeClr val="tx1"/>
                </a:solidFill>
              </a:rPr>
              <a:t>– Budapesta, Ungaria </a:t>
            </a:r>
          </a:p>
        </p:txBody>
      </p:sp>
      <p:sp>
        <p:nvSpPr>
          <p:cNvPr id="14" name="Téglalap 13"/>
          <p:cNvSpPr/>
          <p:nvPr/>
        </p:nvSpPr>
        <p:spPr>
          <a:xfrm>
            <a:off x="1898770" y="4874897"/>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ro">
                <a:solidFill>
                  <a:schemeClr val="tx1"/>
                </a:solidFill>
              </a:rPr>
              <a:t>University College Cork – Universitatea Națională a Irlandei – Cork, Irlanda </a:t>
            </a:r>
          </a:p>
        </p:txBody>
      </p:sp>
      <p:sp>
        <p:nvSpPr>
          <p:cNvPr id="15" name="Téglalap 14"/>
          <p:cNvSpPr/>
          <p:nvPr/>
        </p:nvSpPr>
        <p:spPr>
          <a:xfrm>
            <a:off x="1930437" y="5397804"/>
            <a:ext cx="6557955"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ro">
                <a:solidFill>
                  <a:schemeClr val="tx1"/>
                </a:solidFill>
                <a:cs typeface="Times New Roman" panose="02020603050405020304" pitchFamily="18" charset="0"/>
              </a:rPr>
              <a:t>Universitatea de Medicina, Farmacie, Stinte si Tehnologie</a:t>
            </a:r>
            <a:r>
              <a:rPr lang="en-US">
                <a:solidFill>
                  <a:schemeClr val="tx1"/>
                </a:solidFill>
                <a:cs typeface="Times New Roman" panose="02020603050405020304" pitchFamily="18" charset="0"/>
              </a:rPr>
              <a:t/>
            </a:r>
            <a:br>
              <a:rPr lang="en-US">
                <a:solidFill>
                  <a:schemeClr val="tx1"/>
                </a:solidFill>
                <a:cs typeface="Times New Roman" panose="02020603050405020304" pitchFamily="18" charset="0"/>
              </a:rPr>
            </a:br>
            <a:r>
              <a:rPr lang="ro">
                <a:solidFill>
                  <a:schemeClr val="tx1"/>
                </a:solidFill>
                <a:cs typeface="Times New Roman" panose="02020603050405020304" pitchFamily="18" charset="0"/>
              </a:rPr>
              <a:t>George Emil Palade din Tîrgu Mureș</a:t>
            </a:r>
            <a:r>
              <a:rPr lang="ro" sz="800">
                <a:solidFill>
                  <a:schemeClr val="tx1"/>
                </a:solidFill>
                <a:cs typeface="Times New Roman" panose="02020603050405020304" pitchFamily="18" charset="0"/>
              </a:rPr>
              <a:t>  </a:t>
            </a:r>
            <a:r>
              <a:rPr lang="ro">
                <a:solidFill>
                  <a:schemeClr val="tx1"/>
                </a:solidFill>
                <a:cs typeface="Times New Roman" panose="02020603050405020304" pitchFamily="18" charset="0"/>
              </a:rPr>
              <a:t> </a:t>
            </a:r>
            <a:r>
              <a:rPr lang="ro">
                <a:solidFill>
                  <a:schemeClr val="tx1"/>
                </a:solidFill>
              </a:rPr>
              <a:t>–</a:t>
            </a:r>
            <a:r>
              <a:rPr lang="ro" sz="800">
                <a:solidFill>
                  <a:schemeClr val="tx1"/>
                </a:solidFill>
                <a:cs typeface="Times New Roman" panose="02020603050405020304" pitchFamily="18" charset="0"/>
              </a:rPr>
              <a:t> </a:t>
            </a:r>
            <a:r>
              <a:rPr lang="ro">
                <a:solidFill>
                  <a:schemeClr val="tx1"/>
                </a:solidFill>
                <a:cs typeface="Times New Roman" panose="02020603050405020304" pitchFamily="18" charset="0"/>
              </a:rPr>
              <a:t>Tîrgu Mureș, România</a:t>
            </a:r>
            <a:r>
              <a:rPr lang="ro">
                <a:solidFill>
                  <a:schemeClr val="tx1"/>
                </a:solidFill>
              </a:rPr>
              <a:t>  </a:t>
            </a:r>
          </a:p>
        </p:txBody>
      </p:sp>
      <p:pic>
        <p:nvPicPr>
          <p:cNvPr id="16" name="Kép 15"/>
          <p:cNvPicPr>
            <a:picLocks noChangeAspect="1"/>
          </p:cNvPicPr>
          <p:nvPr/>
        </p:nvPicPr>
        <p:blipFill>
          <a:blip r:embed="rId6"/>
          <a:stretch>
            <a:fillRect/>
          </a:stretch>
        </p:blipFill>
        <p:spPr>
          <a:xfrm>
            <a:off x="297191" y="5380125"/>
            <a:ext cx="1529969" cy="676474"/>
          </a:xfrm>
          <a:prstGeom prst="rect">
            <a:avLst/>
          </a:prstGeom>
        </p:spPr>
      </p:pic>
    </p:spTree>
    <p:extLst>
      <p:ext uri="{BB962C8B-B14F-4D97-AF65-F5344CB8AC3E}">
        <p14:creationId xmlns:p14="http://schemas.microsoft.com/office/powerpoint/2010/main" val="42691156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en-US" dirty="0" err="1">
                <a:latin typeface="+mn-lt"/>
                <a:cs typeface="Arial" panose="020B0604020202020204" pitchFamily="34" charset="0"/>
              </a:rPr>
              <a:t>Obiective</a:t>
            </a:r>
            <a:r>
              <a:rPr lang="en-US" dirty="0">
                <a:latin typeface="+mn-lt"/>
                <a:cs typeface="Arial" panose="020B0604020202020204" pitchFamily="34" charset="0"/>
              </a:rPr>
              <a:t> </a:t>
            </a:r>
            <a:r>
              <a:rPr lang="en-US" dirty="0" err="1">
                <a:latin typeface="+mn-lt"/>
                <a:cs typeface="Arial" panose="020B0604020202020204" pitchFamily="34" charset="0"/>
              </a:rPr>
              <a:t>didactice</a:t>
            </a:r>
            <a:endParaRPr lang="de-DE" dirty="0">
              <a:latin typeface="+mn-lt"/>
            </a:endParaRPr>
          </a:p>
        </p:txBody>
      </p:sp>
      <p:sp>
        <p:nvSpPr>
          <p:cNvPr id="3" name="Tartalom helye 2"/>
          <p:cNvSpPr>
            <a:spLocks noGrp="1"/>
          </p:cNvSpPr>
          <p:nvPr>
            <p:ph idx="1"/>
          </p:nvPr>
        </p:nvSpPr>
        <p:spPr>
          <a:xfrm>
            <a:off x="465826" y="1328468"/>
            <a:ext cx="11378242" cy="4977204"/>
          </a:xfrm>
        </p:spPr>
        <p:txBody>
          <a:bodyPr rtlCol="0">
            <a:normAutofit/>
          </a:bodyPr>
          <a:lstStyle/>
          <a:p>
            <a:pPr marL="0" indent="0" rtl="0">
              <a:buNone/>
            </a:pPr>
            <a:r>
              <a:rPr lang="ro" dirty="0"/>
              <a:t>După finalizarea cu succes a lecției, </a:t>
            </a:r>
            <a:r>
              <a:rPr lang="en-US" dirty="0" err="1"/>
              <a:t>studen</a:t>
            </a:r>
            <a:r>
              <a:rPr lang="ro-RO" dirty="0"/>
              <a:t>ții</a:t>
            </a:r>
            <a:r>
              <a:rPr lang="ro" dirty="0"/>
              <a:t> vor putea</a:t>
            </a:r>
            <a:r>
              <a:rPr lang="ro" dirty="0">
                <a:cs typeface="Arial" panose="020B0604020202020204" pitchFamily="34" charset="0"/>
              </a:rPr>
              <a:t>:</a:t>
            </a:r>
          </a:p>
          <a:p>
            <a:pPr marL="800100" lvl="1" indent="-342900" algn="just" rtl="0">
              <a:lnSpc>
                <a:spcPct val="107000"/>
              </a:lnSpc>
              <a:spcBef>
                <a:spcPts val="1500"/>
              </a:spcBef>
              <a:spcAft>
                <a:spcPts val="1500"/>
              </a:spcAft>
              <a:buFont typeface="+mj-lt"/>
              <a:buAutoNum type="arabicPeriod"/>
            </a:pPr>
            <a:r>
              <a:rPr lang="ro" sz="2000" dirty="0">
                <a:cs typeface="Arial" panose="020B0604020202020204" pitchFamily="34" charset="0"/>
              </a:rPr>
              <a:t>Să înțeleagă definițiile noțiunilor de amprentă de carbon, adaptare, reziliență, justiție climatică</a:t>
            </a:r>
          </a:p>
          <a:p>
            <a:pPr marL="800100" lvl="1" indent="-342900" algn="just" rtl="0">
              <a:lnSpc>
                <a:spcPct val="107000"/>
              </a:lnSpc>
              <a:spcBef>
                <a:spcPts val="1500"/>
              </a:spcBef>
              <a:spcAft>
                <a:spcPts val="1500"/>
              </a:spcAft>
              <a:buFont typeface="+mj-lt"/>
              <a:buAutoNum type="arabicPeriod"/>
            </a:pPr>
            <a:r>
              <a:rPr lang="ro" sz="2000" dirty="0">
                <a:cs typeface="Arial" panose="020B0604020202020204" pitchFamily="34" charset="0"/>
              </a:rPr>
              <a:t>Să discute justificările unui sistem ecologic de sănătate și necesitatea de a reduce amprenta de carbon a sistemelor de sănătate</a:t>
            </a:r>
          </a:p>
          <a:p>
            <a:pPr marL="800100" lvl="1" indent="-342900" algn="just" rtl="0">
              <a:lnSpc>
                <a:spcPct val="107000"/>
              </a:lnSpc>
              <a:spcBef>
                <a:spcPts val="1500"/>
              </a:spcBef>
              <a:spcAft>
                <a:spcPts val="1500"/>
              </a:spcAft>
              <a:buFont typeface="+mj-lt"/>
              <a:buAutoNum type="arabicPeriod"/>
            </a:pPr>
            <a:r>
              <a:rPr lang="ro" sz="2000" dirty="0">
                <a:cs typeface="Arial" panose="020B0604020202020204" pitchFamily="34" charset="0"/>
              </a:rPr>
              <a:t>Să identifice factorii determinanți ai vulnerabilității în contextul impactului schimbărilor climatice asupra sănătății</a:t>
            </a:r>
          </a:p>
          <a:p>
            <a:pPr marL="800100" lvl="1" indent="-342900" algn="just" rtl="0">
              <a:lnSpc>
                <a:spcPct val="107000"/>
              </a:lnSpc>
              <a:spcBef>
                <a:spcPts val="1500"/>
              </a:spcBef>
              <a:spcAft>
                <a:spcPts val="1500"/>
              </a:spcAft>
              <a:buFont typeface="+mj-lt"/>
              <a:buAutoNum type="arabicPeriod"/>
            </a:pPr>
            <a:r>
              <a:rPr lang="ro" sz="2000" dirty="0">
                <a:cs typeface="Arial" panose="020B0604020202020204" pitchFamily="34" charset="0"/>
              </a:rPr>
              <a:t>Să revizuiască și analizeze literatura actuală, folosind instrumente interactive online pentru a menține o cunoaștere actualizată a inegalităților în materie de sănătate cauzate de schimbările climatice</a:t>
            </a:r>
          </a:p>
        </p:txBody>
      </p:sp>
    </p:spTree>
    <p:extLst>
      <p:ext uri="{BB962C8B-B14F-4D97-AF65-F5344CB8AC3E}">
        <p14:creationId xmlns:p14="http://schemas.microsoft.com/office/powerpoint/2010/main" val="428331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t>Sistemul de sănătate</a:t>
            </a:r>
            <a:endParaRPr lang="de-DE" dirty="0"/>
          </a:p>
        </p:txBody>
      </p:sp>
      <p:sp>
        <p:nvSpPr>
          <p:cNvPr id="3" name="Tartalom helye 2"/>
          <p:cNvSpPr>
            <a:spLocks noGrp="1"/>
          </p:cNvSpPr>
          <p:nvPr>
            <p:ph idx="1"/>
          </p:nvPr>
        </p:nvSpPr>
        <p:spPr>
          <a:xfrm>
            <a:off x="192505" y="702644"/>
            <a:ext cx="11896825" cy="867364"/>
          </a:xfrm>
        </p:spPr>
        <p:txBody>
          <a:bodyPr rtlCol="0">
            <a:normAutofit/>
          </a:bodyPr>
          <a:lstStyle/>
          <a:p>
            <a:pPr marL="0" indent="0" algn="just" rtl="0">
              <a:lnSpc>
                <a:spcPct val="120000"/>
              </a:lnSpc>
              <a:buNone/>
            </a:pPr>
            <a:r>
              <a:rPr lang="ro" sz="2000" dirty="0"/>
              <a:t>OMS definește sectorul sănătății ca fiind toate organizațiile, instituțiile și resursele dedicate producerii de activități în domeniul sănătății. </a:t>
            </a:r>
            <a:endParaRPr lang="de-DE" sz="2000" dirty="0"/>
          </a:p>
        </p:txBody>
      </p:sp>
      <p:pic>
        <p:nvPicPr>
          <p:cNvPr id="4" name="Kép 3"/>
          <p:cNvPicPr>
            <a:picLocks noChangeAspect="1"/>
          </p:cNvPicPr>
          <p:nvPr/>
        </p:nvPicPr>
        <p:blipFill>
          <a:blip r:embed="rId2"/>
          <a:stretch>
            <a:fillRect/>
          </a:stretch>
        </p:blipFill>
        <p:spPr>
          <a:xfrm>
            <a:off x="2311879" y="1570008"/>
            <a:ext cx="9777452" cy="3941237"/>
          </a:xfrm>
          <a:prstGeom prst="rect">
            <a:avLst/>
          </a:prstGeom>
          <a:ln w="6350">
            <a:solidFill>
              <a:schemeClr val="bg1">
                <a:lumMod val="50000"/>
              </a:schemeClr>
            </a:solidFill>
          </a:ln>
        </p:spPr>
      </p:pic>
      <p:sp>
        <p:nvSpPr>
          <p:cNvPr id="5" name="Téglalap 4"/>
          <p:cNvSpPr/>
          <p:nvPr/>
        </p:nvSpPr>
        <p:spPr>
          <a:xfrm>
            <a:off x="2280298" y="5323283"/>
            <a:ext cx="3887603" cy="230832"/>
          </a:xfrm>
          <a:prstGeom prst="rect">
            <a:avLst/>
          </a:prstGeom>
        </p:spPr>
        <p:txBody>
          <a:bodyPr wrap="none" rtlCol="0">
            <a:spAutoFit/>
          </a:bodyPr>
          <a:lstStyle/>
          <a:p>
            <a:pPr rtl="0"/>
            <a:r>
              <a:rPr lang="ro" sz="900" dirty="0">
                <a:solidFill>
                  <a:schemeClr val="bg1">
                    <a:lumMod val="50000"/>
                  </a:schemeClr>
                </a:solidFill>
              </a:rPr>
              <a:t>Sursă: MONITORIZAREA ELEMENTELOR CONSTITUTIVE ALE SISTEMELOR DE SĂNĂTATE, OMS, 2010</a:t>
            </a:r>
            <a:endParaRPr lang="de-DE" sz="900" dirty="0">
              <a:solidFill>
                <a:schemeClr val="bg1">
                  <a:lumMod val="50000"/>
                </a:schemeClr>
              </a:solidFill>
            </a:endParaRPr>
          </a:p>
        </p:txBody>
      </p:sp>
      <p:sp>
        <p:nvSpPr>
          <p:cNvPr id="6" name="Téglalap 5"/>
          <p:cNvSpPr/>
          <p:nvPr/>
        </p:nvSpPr>
        <p:spPr>
          <a:xfrm>
            <a:off x="192505" y="5488973"/>
            <a:ext cx="11896826" cy="830997"/>
          </a:xfrm>
          <a:prstGeom prst="rect">
            <a:avLst/>
          </a:prstGeom>
        </p:spPr>
        <p:txBody>
          <a:bodyPr wrap="square" rtlCol="0">
            <a:spAutoFit/>
          </a:bodyPr>
          <a:lstStyle/>
          <a:p>
            <a:pPr algn="just" rtl="0">
              <a:lnSpc>
                <a:spcPct val="120000"/>
              </a:lnSpc>
            </a:pPr>
            <a:r>
              <a:rPr lang="ro" sz="2000" dirty="0"/>
              <a:t>O activitate de sănătate este definită ca orice efort, indiferent dacă este vorba de asistență medicală personală, serviciu de sănătate publică sau</a:t>
            </a:r>
            <a:r>
              <a:rPr lang="hu-HU" sz="2000" dirty="0"/>
              <a:t> </a:t>
            </a:r>
            <a:r>
              <a:rPr lang="ro" sz="2000" dirty="0"/>
              <a:t>inițiativă intersectorială, al cărui scop principal este îmbunătățirea sănătății. </a:t>
            </a:r>
            <a:endParaRPr lang="de-DE" sz="2000" dirty="0"/>
          </a:p>
        </p:txBody>
      </p:sp>
    </p:spTree>
    <p:extLst>
      <p:ext uri="{BB962C8B-B14F-4D97-AF65-F5344CB8AC3E}">
        <p14:creationId xmlns:p14="http://schemas.microsoft.com/office/powerpoint/2010/main" val="2746634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t>Justificarea ecologizării sistemului de sănătate</a:t>
            </a:r>
            <a:endParaRPr lang="hu-HU" dirty="0"/>
          </a:p>
        </p:txBody>
      </p:sp>
      <p:sp>
        <p:nvSpPr>
          <p:cNvPr id="3" name="Tartalom helye 2"/>
          <p:cNvSpPr>
            <a:spLocks noGrp="1"/>
          </p:cNvSpPr>
          <p:nvPr>
            <p:ph idx="1"/>
          </p:nvPr>
        </p:nvSpPr>
        <p:spPr>
          <a:xfrm>
            <a:off x="414068" y="1423358"/>
            <a:ext cx="11481758" cy="4623895"/>
          </a:xfrm>
        </p:spPr>
        <p:txBody>
          <a:bodyPr rtlCol="0">
            <a:normAutofit lnSpcReduction="10000"/>
          </a:bodyPr>
          <a:lstStyle/>
          <a:p>
            <a:pPr marL="0" indent="0" rtl="0">
              <a:buNone/>
            </a:pPr>
            <a:r>
              <a:rPr lang="ro" sz="2200" dirty="0"/>
              <a:t>Schimbările climatice confruntă sectorul sănătății cu o dublă provocare:</a:t>
            </a:r>
          </a:p>
          <a:p>
            <a:pPr lvl="1" algn="just" rtl="0">
              <a:lnSpc>
                <a:spcPct val="130000"/>
              </a:lnSpc>
              <a:buFont typeface="Symbol" panose="05050102010706020507" pitchFamily="18" charset="2"/>
              <a:buChar char="-"/>
            </a:pPr>
            <a:r>
              <a:rPr lang="ro" sz="2000" dirty="0"/>
              <a:t>Impactul cumulat asupra climei pune o povară sporită asupra furnizării de servicii a sistemelor de sănătate deja suprasolicitate în multe regiuni ale lumii. </a:t>
            </a:r>
          </a:p>
          <a:p>
            <a:pPr lvl="1" algn="just" rtl="0">
              <a:lnSpc>
                <a:spcPct val="130000"/>
              </a:lnSpc>
              <a:buFont typeface="Symbol" panose="05050102010706020507" pitchFamily="18" charset="2"/>
              <a:buChar char="-"/>
            </a:pPr>
            <a:r>
              <a:rPr lang="ro" sz="2000" dirty="0"/>
              <a:t>În același timp, Acordul de la Paris impune ca reducerea rapidă a emisiilor de gaze cu efect de seră (GES) în toate sectoarele economiei mondiale să se mențină cu mult sub obiectivul de 2 °C.</a:t>
            </a:r>
            <a:endParaRPr lang="hu-HU" sz="2000" dirty="0"/>
          </a:p>
          <a:p>
            <a:pPr marL="0" indent="0" algn="just" rtl="0">
              <a:lnSpc>
                <a:spcPct val="120000"/>
              </a:lnSpc>
              <a:spcBef>
                <a:spcPts val="2000"/>
              </a:spcBef>
              <a:buNone/>
            </a:pPr>
            <a:r>
              <a:rPr lang="ro" sz="2200" dirty="0"/>
              <a:t>În sectorul asistenței medicale, ca și în alte sectoare ale serviciilor în general, emisiile directe sunt relativ scăzute în comparație cu alte sectoare. </a:t>
            </a:r>
            <a:endParaRPr lang="hu-HU" sz="2200" dirty="0"/>
          </a:p>
          <a:p>
            <a:pPr marL="0" indent="0" algn="just" rtl="0">
              <a:lnSpc>
                <a:spcPct val="120000"/>
              </a:lnSpc>
              <a:spcBef>
                <a:spcPts val="2000"/>
              </a:spcBef>
              <a:buNone/>
            </a:pPr>
            <a:r>
              <a:rPr lang="ro" sz="2200" dirty="0"/>
              <a:t>Cu toate acestea, emisiile de-a lungul lanțului de aprovizionare, induse de achizițiile de bunuri și servicii de către sectorul sănătății, pot reprezenta o parte semnificativă din amprenta națională de </a:t>
            </a:r>
            <a:r>
              <a:rPr lang="ro" sz="2200" dirty="0" smtClean="0"/>
              <a:t>CO</a:t>
            </a:r>
            <a:r>
              <a:rPr lang="ro" sz="2200" baseline="-25000" dirty="0" smtClean="0"/>
              <a:t>2</a:t>
            </a:r>
            <a:r>
              <a:rPr lang="ro" sz="2200" dirty="0" smtClean="0"/>
              <a:t>.</a:t>
            </a:r>
            <a:endParaRPr lang="ro" sz="2200" dirty="0"/>
          </a:p>
          <a:p>
            <a:pPr marL="0" indent="0" algn="just" rtl="0">
              <a:lnSpc>
                <a:spcPct val="120000"/>
              </a:lnSpc>
              <a:spcBef>
                <a:spcPts val="2000"/>
              </a:spcBef>
              <a:buNone/>
            </a:pPr>
            <a:endParaRPr lang="hu-HU" sz="2400" dirty="0"/>
          </a:p>
          <a:p>
            <a:pPr lvl="1" rtl="0">
              <a:buFont typeface="Symbol" panose="05050102010706020507" pitchFamily="18" charset="2"/>
              <a:buChar char="-"/>
            </a:pPr>
            <a:endParaRPr lang="hu-HU" dirty="0"/>
          </a:p>
        </p:txBody>
      </p:sp>
    </p:spTree>
    <p:extLst>
      <p:ext uri="{BB962C8B-B14F-4D97-AF65-F5344CB8AC3E}">
        <p14:creationId xmlns:p14="http://schemas.microsoft.com/office/powerpoint/2010/main" val="33700996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83827"/>
            <a:ext cx="11896826" cy="979081"/>
          </a:xfrm>
        </p:spPr>
        <p:txBody>
          <a:bodyPr rtlCol="0">
            <a:noAutofit/>
          </a:bodyPr>
          <a:lstStyle/>
          <a:p>
            <a:pPr algn="just" rtl="0"/>
            <a:r>
              <a:rPr lang="ro" sz="2800" dirty="0"/>
              <a:t>Definiții ale surselor și activităților de GES de-a lungul lanțului valoric, pe domenii de aplicare</a:t>
            </a:r>
            <a:r>
              <a:rPr lang="hu-HU" sz="2800" dirty="0"/>
              <a:t> </a:t>
            </a:r>
            <a:r>
              <a:rPr lang="ro" sz="2800" dirty="0"/>
              <a:t>pentru diverse sectoare </a:t>
            </a:r>
            <a:endParaRPr lang="de-DE" sz="2800" dirty="0"/>
          </a:p>
        </p:txBody>
      </p:sp>
      <p:sp>
        <p:nvSpPr>
          <p:cNvPr id="3" name="Tartalom helye 2"/>
          <p:cNvSpPr>
            <a:spLocks noGrp="1"/>
          </p:cNvSpPr>
          <p:nvPr>
            <p:ph idx="1"/>
          </p:nvPr>
        </p:nvSpPr>
        <p:spPr>
          <a:xfrm>
            <a:off x="793630" y="1932317"/>
            <a:ext cx="10731261" cy="3381555"/>
          </a:xfrm>
        </p:spPr>
        <p:txBody>
          <a:bodyPr rtlCol="0">
            <a:normAutofit/>
          </a:bodyPr>
          <a:lstStyle/>
          <a:p>
            <a:pPr marL="0" indent="0" rtl="0">
              <a:buNone/>
            </a:pPr>
            <a:r>
              <a:rPr lang="ro" sz="2400" b="1" i="1" dirty="0"/>
              <a:t>Domeniul de aplicare 1: Energie electrică: emisii indirecte de </a:t>
            </a:r>
            <a:r>
              <a:rPr lang="ro" sz="2400" b="1" i="1" dirty="0" smtClean="0"/>
              <a:t>GES</a:t>
            </a:r>
          </a:p>
          <a:p>
            <a:pPr marL="0" indent="0" rtl="0">
              <a:buNone/>
            </a:pPr>
            <a:endParaRPr lang="ro" b="1" i="1" dirty="0"/>
          </a:p>
          <a:p>
            <a:pPr marL="0" indent="0">
              <a:buNone/>
            </a:pPr>
            <a:r>
              <a:rPr lang="ro" sz="2400" b="1" i="1" dirty="0"/>
              <a:t>Domeniul de aplicare 2: Emisii indirecte de </a:t>
            </a:r>
            <a:r>
              <a:rPr lang="ro" sz="2400" b="1" i="1" dirty="0" smtClean="0"/>
              <a:t>GES</a:t>
            </a:r>
          </a:p>
          <a:p>
            <a:pPr marL="0" indent="0">
              <a:buNone/>
            </a:pPr>
            <a:endParaRPr lang="ro" b="1" i="1" dirty="0"/>
          </a:p>
          <a:p>
            <a:pPr marL="0" indent="0">
              <a:buNone/>
            </a:pPr>
            <a:r>
              <a:rPr lang="ro" sz="2400" b="1" i="1" dirty="0"/>
              <a:t>Domeniul de aplicare 3: Emisii indirecte de </a:t>
            </a:r>
            <a:r>
              <a:rPr lang="ro" sz="2400" b="1" i="1" dirty="0" smtClean="0"/>
              <a:t>GES</a:t>
            </a:r>
            <a:endParaRPr lang="hu-HU" sz="2200" b="1" i="1" dirty="0"/>
          </a:p>
        </p:txBody>
      </p:sp>
    </p:spTree>
    <p:extLst>
      <p:ext uri="{BB962C8B-B14F-4D97-AF65-F5344CB8AC3E}">
        <p14:creationId xmlns:p14="http://schemas.microsoft.com/office/powerpoint/2010/main" val="3834443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2927684" cy="2814780"/>
          </a:xfrm>
        </p:spPr>
        <p:txBody>
          <a:bodyPr rtlCol="0">
            <a:normAutofit/>
          </a:bodyPr>
          <a:lstStyle/>
          <a:p>
            <a:pPr rtl="0"/>
            <a:r>
              <a:rPr lang="ro" sz="3200" dirty="0"/>
              <a:t>Surse </a:t>
            </a:r>
            <a:r>
              <a:rPr lang="ro" sz="3200" dirty="0" smtClean="0"/>
              <a:t>și activități </a:t>
            </a:r>
            <a:r>
              <a:rPr lang="en-US" sz="3200" dirty="0" err="1"/>
              <a:t>generatoare</a:t>
            </a:r>
            <a:r>
              <a:rPr lang="en-US" sz="3200" dirty="0"/>
              <a:t> </a:t>
            </a:r>
            <a:r>
              <a:rPr lang="ro" sz="3200" dirty="0"/>
              <a:t>de GES</a:t>
            </a:r>
            <a:r>
              <a:rPr lang="hu-HU" sz="3200" dirty="0"/>
              <a:t/>
            </a:r>
            <a:br>
              <a:rPr lang="hu-HU" sz="3200" dirty="0"/>
            </a:br>
            <a:endParaRPr lang="de-DE" sz="3200" dirty="0"/>
          </a:p>
        </p:txBody>
      </p:sp>
      <p:grpSp>
        <p:nvGrpSpPr>
          <p:cNvPr id="6" name="Csoportba foglalás 5"/>
          <p:cNvGrpSpPr/>
          <p:nvPr/>
        </p:nvGrpSpPr>
        <p:grpSpPr>
          <a:xfrm>
            <a:off x="2924174" y="71984"/>
            <a:ext cx="9147904" cy="6221133"/>
            <a:chOff x="2924174" y="71984"/>
            <a:chExt cx="9147904" cy="6221133"/>
          </a:xfrm>
        </p:grpSpPr>
        <p:sp>
          <p:nvSpPr>
            <p:cNvPr id="5" name="Téglalap 4"/>
            <p:cNvSpPr/>
            <p:nvPr/>
          </p:nvSpPr>
          <p:spPr>
            <a:xfrm>
              <a:off x="2924174" y="6128885"/>
              <a:ext cx="9147903" cy="1642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pic>
          <p:nvPicPr>
            <p:cNvPr id="4" name="Kép 3"/>
            <p:cNvPicPr>
              <a:picLocks noChangeAspect="1"/>
            </p:cNvPicPr>
            <p:nvPr/>
          </p:nvPicPr>
          <p:blipFill rotWithShape="1">
            <a:blip r:embed="rId2"/>
            <a:srcRect l="3713" r="1940"/>
            <a:stretch/>
          </p:blipFill>
          <p:spPr>
            <a:xfrm>
              <a:off x="2924175" y="71984"/>
              <a:ext cx="9147903" cy="6071325"/>
            </a:xfrm>
            <a:prstGeom prst="rect">
              <a:avLst/>
            </a:prstGeom>
            <a:ln>
              <a:noFill/>
            </a:ln>
          </p:spPr>
        </p:pic>
      </p:grpSp>
      <p:sp>
        <p:nvSpPr>
          <p:cNvPr id="3" name="Téglalap 2"/>
          <p:cNvSpPr/>
          <p:nvPr/>
        </p:nvSpPr>
        <p:spPr>
          <a:xfrm>
            <a:off x="2843152" y="6097009"/>
            <a:ext cx="1531188" cy="215444"/>
          </a:xfrm>
          <a:prstGeom prst="rect">
            <a:avLst/>
          </a:prstGeom>
        </p:spPr>
        <p:txBody>
          <a:bodyPr wrap="none" rtlCol="0">
            <a:spAutoFit/>
          </a:bodyPr>
          <a:lstStyle/>
          <a:p>
            <a:pPr rtl="0"/>
            <a:r>
              <a:rPr lang="ro" sz="800">
                <a:solidFill>
                  <a:schemeClr val="bg1">
                    <a:lumMod val="50000"/>
                  </a:schemeClr>
                </a:solidFill>
              </a:rPr>
              <a:t>Sursă: ISBN 978-1-56973-772-9</a:t>
            </a:r>
          </a:p>
        </p:txBody>
      </p:sp>
    </p:spTree>
    <p:extLst>
      <p:ext uri="{BB962C8B-B14F-4D97-AF65-F5344CB8AC3E}">
        <p14:creationId xmlns:p14="http://schemas.microsoft.com/office/powerpoint/2010/main" val="1040844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10"/>
            <a:ext cx="3792354" cy="1102050"/>
          </a:xfrm>
        </p:spPr>
        <p:txBody>
          <a:bodyPr rtlCol="0">
            <a:normAutofit fontScale="90000"/>
          </a:bodyPr>
          <a:lstStyle/>
          <a:p>
            <a:pPr rtl="0"/>
            <a:r>
              <a:rPr lang="ro"/>
              <a:t>Amprenta de carbon a sistemelor de sănătate</a:t>
            </a:r>
            <a:endParaRPr lang="de-DE" dirty="0"/>
          </a:p>
        </p:txBody>
      </p:sp>
      <p:sp>
        <p:nvSpPr>
          <p:cNvPr id="3" name="Tartalom helye 2"/>
          <p:cNvSpPr>
            <a:spLocks noGrp="1"/>
          </p:cNvSpPr>
          <p:nvPr>
            <p:ph idx="1"/>
          </p:nvPr>
        </p:nvSpPr>
        <p:spPr>
          <a:xfrm>
            <a:off x="-19250" y="6217919"/>
            <a:ext cx="3801979" cy="184005"/>
          </a:xfrm>
        </p:spPr>
        <p:txBody>
          <a:bodyPr rtlCol="0">
            <a:normAutofit fontScale="25000" lnSpcReduction="20000"/>
          </a:bodyPr>
          <a:lstStyle/>
          <a:p>
            <a:pPr marL="0" indent="0" rtl="0">
              <a:buNone/>
            </a:pPr>
            <a:r>
              <a:rPr lang="ro"/>
              <a:t>Sursa: https://doi.org/10.1088/1748-9326/ab19e1</a:t>
            </a:r>
          </a:p>
        </p:txBody>
      </p:sp>
      <p:pic>
        <p:nvPicPr>
          <p:cNvPr id="4" name="Kép 3"/>
          <p:cNvPicPr>
            <a:picLocks noChangeAspect="1"/>
          </p:cNvPicPr>
          <p:nvPr/>
        </p:nvPicPr>
        <p:blipFill>
          <a:blip r:embed="rId2"/>
          <a:stretch>
            <a:fillRect/>
          </a:stretch>
        </p:blipFill>
        <p:spPr>
          <a:xfrm>
            <a:off x="4411318" y="183586"/>
            <a:ext cx="7701253" cy="6019994"/>
          </a:xfrm>
          <a:prstGeom prst="rect">
            <a:avLst/>
          </a:prstGeom>
          <a:ln w="6350">
            <a:solidFill>
              <a:schemeClr val="bg1">
                <a:lumMod val="50000"/>
              </a:schemeClr>
            </a:solidFill>
          </a:ln>
        </p:spPr>
      </p:pic>
      <p:sp>
        <p:nvSpPr>
          <p:cNvPr id="6" name="Téglalap 5"/>
          <p:cNvSpPr/>
          <p:nvPr/>
        </p:nvSpPr>
        <p:spPr>
          <a:xfrm>
            <a:off x="80682" y="2707345"/>
            <a:ext cx="4320987" cy="2123658"/>
          </a:xfrm>
          <a:prstGeom prst="rect">
            <a:avLst/>
          </a:prstGeom>
        </p:spPr>
        <p:txBody>
          <a:bodyPr wrap="square" rtlCol="0">
            <a:spAutoFit/>
          </a:bodyPr>
          <a:lstStyle/>
          <a:p>
            <a:pPr algn="just" rtl="0">
              <a:lnSpc>
                <a:spcPct val="120000"/>
              </a:lnSpc>
              <a:spcBef>
                <a:spcPts val="2000"/>
              </a:spcBef>
            </a:pPr>
            <a:r>
              <a:rPr lang="ro" sz="2200" dirty="0"/>
              <a:t>Calcularea amprentei de carbon permite organizațiilor să înțeleagă impactul activităților lor asupra mediului și să identifice zonele de reducere a emisiilor. </a:t>
            </a:r>
            <a:endParaRPr lang="hu-HU" sz="2200" dirty="0"/>
          </a:p>
        </p:txBody>
      </p:sp>
    </p:spTree>
    <p:extLst>
      <p:ext uri="{BB962C8B-B14F-4D97-AF65-F5344CB8AC3E}">
        <p14:creationId xmlns:p14="http://schemas.microsoft.com/office/powerpoint/2010/main" val="2120264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t>Reducerea amprentei de carbon a sistemelor de sănătate</a:t>
            </a:r>
          </a:p>
        </p:txBody>
      </p:sp>
      <p:sp>
        <p:nvSpPr>
          <p:cNvPr id="3" name="Tartalom helye 2"/>
          <p:cNvSpPr>
            <a:spLocks noGrp="1"/>
          </p:cNvSpPr>
          <p:nvPr>
            <p:ph idx="1"/>
          </p:nvPr>
        </p:nvSpPr>
        <p:spPr>
          <a:xfrm>
            <a:off x="353683" y="1181819"/>
            <a:ext cx="11360989" cy="5161229"/>
          </a:xfrm>
        </p:spPr>
        <p:txBody>
          <a:bodyPr rtlCol="0">
            <a:noAutofit/>
          </a:bodyPr>
          <a:lstStyle/>
          <a:p>
            <a:pPr marL="0" indent="0" algn="just" rtl="0">
              <a:lnSpc>
                <a:spcPct val="120000"/>
              </a:lnSpc>
              <a:buNone/>
            </a:pPr>
            <a:r>
              <a:rPr lang="ro" dirty="0"/>
              <a:t>Amprenta de carbon poate fi redusă prin utilizarea unei tehnologii adecvate cu emisii reduse de carbon pentru îngrijire, cum ar fi:</a:t>
            </a:r>
          </a:p>
          <a:p>
            <a:pPr lvl="1" algn="just" rtl="0">
              <a:lnSpc>
                <a:spcPct val="120000"/>
              </a:lnSpc>
              <a:spcAft>
                <a:spcPts val="500"/>
              </a:spcAft>
              <a:buFont typeface="Symbol" panose="05050102010706020507" pitchFamily="18" charset="2"/>
              <a:buChar char=""/>
            </a:pPr>
            <a:r>
              <a:rPr lang="ro" sz="2000" dirty="0"/>
              <a:t>proiectarea și construcția clădirilor cu emisii scăzute de dioxid de carbon sau cu emisii nete zero; </a:t>
            </a:r>
            <a:endParaRPr lang="hu-HU" sz="2000" dirty="0"/>
          </a:p>
          <a:p>
            <a:pPr lvl="1" algn="just" rtl="0">
              <a:lnSpc>
                <a:spcPct val="120000"/>
              </a:lnSpc>
              <a:spcAft>
                <a:spcPts val="500"/>
              </a:spcAft>
              <a:buFont typeface="Symbol" panose="05050102010706020507" pitchFamily="18" charset="2"/>
              <a:buChar char=""/>
            </a:pPr>
            <a:r>
              <a:rPr lang="ro" sz="2000" dirty="0"/>
              <a:t>investiții în energia regenerabilă și eficiența energetică; </a:t>
            </a:r>
            <a:endParaRPr lang="hu-HU" sz="2000" dirty="0"/>
          </a:p>
          <a:p>
            <a:pPr lvl="1" algn="just" rtl="0">
              <a:lnSpc>
                <a:spcPct val="120000"/>
              </a:lnSpc>
              <a:spcAft>
                <a:spcPts val="500"/>
              </a:spcAft>
              <a:buFont typeface="Symbol" panose="05050102010706020507" pitchFamily="18" charset="2"/>
              <a:buChar char=""/>
            </a:pPr>
            <a:r>
              <a:rPr lang="ro" sz="2000" dirty="0"/>
              <a:t>tehnologii de răcire inteligente din punct de vedere climatic; </a:t>
            </a:r>
            <a:endParaRPr lang="hu-HU" sz="2000" dirty="0"/>
          </a:p>
          <a:p>
            <a:pPr lvl="1" algn="just" rtl="0">
              <a:lnSpc>
                <a:spcPct val="120000"/>
              </a:lnSpc>
              <a:spcAft>
                <a:spcPts val="500"/>
              </a:spcAft>
              <a:buFont typeface="Symbol" panose="05050102010706020507" pitchFamily="18" charset="2"/>
              <a:buChar char=""/>
            </a:pPr>
            <a:r>
              <a:rPr lang="ro" sz="2000" dirty="0"/>
              <a:t>gestionarea durabilă a deșeurilor, a apei și a transporturilor; </a:t>
            </a:r>
            <a:endParaRPr lang="hu-HU" sz="2000" dirty="0"/>
          </a:p>
          <a:p>
            <a:pPr lvl="1" algn="just" rtl="0">
              <a:lnSpc>
                <a:spcPct val="120000"/>
              </a:lnSpc>
              <a:spcAft>
                <a:spcPts val="500"/>
              </a:spcAft>
              <a:buFont typeface="Symbol" panose="05050102010706020507" pitchFamily="18" charset="2"/>
              <a:buChar char=""/>
            </a:pPr>
            <a:r>
              <a:rPr lang="ro" sz="2000" dirty="0"/>
              <a:t>minimizarea utilizării gazelor anestezice cu potențial ridicat de încălzire globală; </a:t>
            </a:r>
            <a:endParaRPr lang="hu-HU" sz="2000" dirty="0"/>
          </a:p>
          <a:p>
            <a:pPr lvl="1" algn="just" rtl="0">
              <a:lnSpc>
                <a:spcPct val="120000"/>
              </a:lnSpc>
              <a:spcAft>
                <a:spcPts val="500"/>
              </a:spcAft>
              <a:buFont typeface="Symbol" panose="05050102010706020507" pitchFamily="18" charset="2"/>
              <a:buChar char=""/>
            </a:pPr>
            <a:r>
              <a:rPr lang="ro" sz="2000" dirty="0"/>
              <a:t>modele descentralizate de îngrijire (de exemplu, telemedicină);</a:t>
            </a:r>
          </a:p>
          <a:p>
            <a:pPr lvl="1" algn="just" rtl="0">
              <a:lnSpc>
                <a:spcPct val="120000"/>
              </a:lnSpc>
              <a:spcAft>
                <a:spcPts val="500"/>
              </a:spcAft>
              <a:buFont typeface="Symbol" panose="05050102010706020507" pitchFamily="18" charset="2"/>
              <a:buChar char=""/>
            </a:pPr>
            <a:r>
              <a:rPr lang="ro" sz="2000" dirty="0"/>
              <a:t>construirea unor comunități reziliente și mai sănătoase</a:t>
            </a:r>
            <a:r>
              <a:rPr lang="en-US" sz="2000" dirty="0"/>
              <a:t>;</a:t>
            </a:r>
            <a:endParaRPr lang="ro" sz="2000" dirty="0"/>
          </a:p>
          <a:p>
            <a:pPr lvl="1" algn="just" rtl="0">
              <a:lnSpc>
                <a:spcPct val="120000"/>
              </a:lnSpc>
              <a:spcAft>
                <a:spcPts val="500"/>
              </a:spcAft>
              <a:buFont typeface="Symbol" panose="05050102010706020507" pitchFamily="18" charset="2"/>
              <a:buChar char=""/>
            </a:pPr>
            <a:r>
              <a:rPr lang="en-US" sz="2000" dirty="0"/>
              <a:t>a</a:t>
            </a:r>
            <a:r>
              <a:rPr lang="ro" sz="2000" dirty="0"/>
              <a:t>l</a:t>
            </a:r>
            <a:r>
              <a:rPr lang="en-US" sz="2000" dirty="0"/>
              <a:t>tele.</a:t>
            </a:r>
            <a:endParaRPr lang="hu-HU" sz="2000" dirty="0"/>
          </a:p>
        </p:txBody>
      </p:sp>
    </p:spTree>
    <p:extLst>
      <p:ext uri="{BB962C8B-B14F-4D97-AF65-F5344CB8AC3E}">
        <p14:creationId xmlns:p14="http://schemas.microsoft.com/office/powerpoint/2010/main" val="2609942987"/>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for_lecture_presentations" id="{98D3BE57-7C4F-464C-BC64-1D7340AAA609}" vid="{21B03724-234D-B346-B3F2-287CADF91C7F}"/>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25ADC45-358D-499F-9D8E-4A399CC675A4}"/>
</file>

<file path=customXml/itemProps2.xml><?xml version="1.0" encoding="utf-8"?>
<ds:datastoreItem xmlns:ds="http://schemas.openxmlformats.org/officeDocument/2006/customXml" ds:itemID="{B082DF50-5969-4301-BE17-A756359C5266}">
  <ds:schemaRefs>
    <ds:schemaRef ds:uri="http://schemas.microsoft.com/office/2006/metadata/properties"/>
    <ds:schemaRef ds:uri="http://schemas.microsoft.com/office/infopath/2007/PartnerControls"/>
    <ds:schemaRef ds:uri="7041af30-ae09-480b-a38a-622eca9a1506"/>
    <ds:schemaRef ds:uri="603c054e-d324-4a4b-bfdc-a44c27811fd1"/>
  </ds:schemaRefs>
</ds:datastoreItem>
</file>

<file path=customXml/itemProps3.xml><?xml version="1.0" encoding="utf-8"?>
<ds:datastoreItem xmlns:ds="http://schemas.openxmlformats.org/officeDocument/2006/customXml" ds:itemID="{EC840812-A85B-4288-8565-9C79DAD96B1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Office-téma</Template>
  <TotalTime>189</TotalTime>
  <Words>2265</Words>
  <Application>Microsoft Office PowerPoint</Application>
  <PresentationFormat>Szélesvásznú</PresentationFormat>
  <Paragraphs>144</Paragraphs>
  <Slides>26</Slides>
  <Notes>6</Notes>
  <HiddenSlides>0</HiddenSlides>
  <MMClips>0</MMClips>
  <ScaleCrop>false</ScaleCrop>
  <HeadingPairs>
    <vt:vector size="6" baseType="variant">
      <vt:variant>
        <vt:lpstr>Használt betűtípusok</vt:lpstr>
      </vt:variant>
      <vt:variant>
        <vt:i4>5</vt:i4>
      </vt:variant>
      <vt:variant>
        <vt:lpstr>Téma</vt:lpstr>
      </vt:variant>
      <vt:variant>
        <vt:i4>1</vt:i4>
      </vt:variant>
      <vt:variant>
        <vt:lpstr>Diacímek</vt:lpstr>
      </vt:variant>
      <vt:variant>
        <vt:i4>26</vt:i4>
      </vt:variant>
    </vt:vector>
  </HeadingPairs>
  <TitlesOfParts>
    <vt:vector size="32" baseType="lpstr">
      <vt:lpstr>Arial</vt:lpstr>
      <vt:lpstr>Calibri</vt:lpstr>
      <vt:lpstr>Garamond</vt:lpstr>
      <vt:lpstr>Symbol</vt:lpstr>
      <vt:lpstr>Times New Roman</vt:lpstr>
      <vt:lpstr>Office-téma</vt:lpstr>
      <vt:lpstr>Developing new curriculum outlines and learning materials on climate change's health impacts for medical schools 2021-2-HU01-KA220-HED-000050972</vt:lpstr>
      <vt:lpstr>Ecologizarea sistemului de sănătate, adaptare, inegalități</vt:lpstr>
      <vt:lpstr>Obiective didactice</vt:lpstr>
      <vt:lpstr>Sistemul de sănătate</vt:lpstr>
      <vt:lpstr>Justificarea ecologizării sistemului de sănătate</vt:lpstr>
      <vt:lpstr>Definiții ale surselor și activităților de GES de-a lungul lanțului valoric, pe domenii de aplicare pentru diverse sectoare </vt:lpstr>
      <vt:lpstr>Surse și activități generatoare de GES </vt:lpstr>
      <vt:lpstr>Amprenta de carbon a sistemelor de sănătate</vt:lpstr>
      <vt:lpstr>Reducerea amprentei de carbon a sistemelor de sănătate</vt:lpstr>
      <vt:lpstr>Inegalități în materie de sănătate</vt:lpstr>
      <vt:lpstr>Vulnerabilitate</vt:lpstr>
      <vt:lpstr>Exemplu de vulnerabilitate la sănătate în contextul schimbărilor climatice:  Persoanele în vârstă prezintă un risc crescut din cauza verilor mai calde și a valurilor de căldură</vt:lpstr>
      <vt:lpstr>Exemplu de vulnerabilitate la sănătate în contextul schimbărilor climatice:  Persoanele în vârstă prezintă un risc crescut din cauza expunerii la polen</vt:lpstr>
      <vt:lpstr>Exemplu de vulnerabilitate la sănătate în contextul schimbărilor climatice: Creșterea riscului de sănătate legat de poluarea aerului în asociere cu deprivarea socială </vt:lpstr>
      <vt:lpstr>Exemplu de vulnerabilitate la sănătate în contextul schimbărilor climatice: Decesele și constrângerile alimentare asupra producției alimentare</vt:lpstr>
      <vt:lpstr>Exemplu de vulnerabilitate la sănătate în contextul schimbărilor climatice: Presiuni asupra sistemului de sănătate </vt:lpstr>
      <vt:lpstr>Justiție climatică</vt:lpstr>
      <vt:lpstr>Adaptare</vt:lpstr>
      <vt:lpstr>Potențialul de reducere a riscurilor prin adaptare</vt:lpstr>
      <vt:lpstr>Strategii-cheie pentru adaptarea la impactul schimbărilor climatice asupra sănătății</vt:lpstr>
      <vt:lpstr>Reziliența și impactul schimbărilor climatice </vt:lpstr>
      <vt:lpstr>Componente pentru dezvoltarea unor sisteme de sănătate reziliente la schimbările climatice</vt:lpstr>
      <vt:lpstr>Mesaje cheie</vt:lpstr>
      <vt:lpstr>Testați-vă cunoștințele</vt:lpstr>
      <vt:lpstr>Bibliografie recomandată</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Greening healthcare system, adaptation, inequalities</dc:title>
  <dc:creator>Márovics Gergely Péter</dc:creator>
  <cp:lastModifiedBy>User</cp:lastModifiedBy>
  <cp:revision>40</cp:revision>
  <dcterms:created xsi:type="dcterms:W3CDTF">2023-07-11T12:02:52Z</dcterms:created>
  <dcterms:modified xsi:type="dcterms:W3CDTF">2025-04-22T13:05:24Z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ies>
</file>