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4"/>
  </p:notesMasterIdLst>
  <p:sldIdLst>
    <p:sldId id="330" r:id="rId5"/>
    <p:sldId id="262" r:id="rId6"/>
    <p:sldId id="327" r:id="rId7"/>
    <p:sldId id="266" r:id="rId8"/>
    <p:sldId id="270" r:id="rId9"/>
    <p:sldId id="274" r:id="rId10"/>
    <p:sldId id="275" r:id="rId11"/>
    <p:sldId id="323" r:id="rId12"/>
    <p:sldId id="276" r:id="rId13"/>
    <p:sldId id="285" r:id="rId14"/>
    <p:sldId id="278" r:id="rId15"/>
    <p:sldId id="321" r:id="rId16"/>
    <p:sldId id="280" r:id="rId17"/>
    <p:sldId id="279" r:id="rId18"/>
    <p:sldId id="324" r:id="rId19"/>
    <p:sldId id="269" r:id="rId20"/>
    <p:sldId id="325" r:id="rId21"/>
    <p:sldId id="267" r:id="rId22"/>
    <p:sldId id="294" r:id="rId23"/>
    <p:sldId id="310" r:id="rId24"/>
    <p:sldId id="311" r:id="rId25"/>
    <p:sldId id="296" r:id="rId26"/>
    <p:sldId id="305" r:id="rId27"/>
    <p:sldId id="297" r:id="rId28"/>
    <p:sldId id="299" r:id="rId29"/>
    <p:sldId id="309" r:id="rId30"/>
    <p:sldId id="312" r:id="rId31"/>
    <p:sldId id="313" r:id="rId32"/>
    <p:sldId id="301" r:id="rId33"/>
    <p:sldId id="314" r:id="rId34"/>
    <p:sldId id="302" r:id="rId35"/>
    <p:sldId id="303" r:id="rId36"/>
    <p:sldId id="316" r:id="rId37"/>
    <p:sldId id="304" r:id="rId38"/>
    <p:sldId id="317" r:id="rId39"/>
    <p:sldId id="318" r:id="rId40"/>
    <p:sldId id="328" r:id="rId41"/>
    <p:sldId id="329" r:id="rId42"/>
    <p:sldId id="331" r:id="rId43"/>
  </p:sldIdLst>
  <p:sldSz cx="12192000" cy="6858000"/>
  <p:notesSz cx="6858000" cy="9144000"/>
  <p:defaultTextStyle>
    <a:defPPr rtl="0">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dasan Valentin" initials="NV" lastIdx="3" clrIdx="0">
    <p:extLst>
      <p:ext uri="{19B8F6BF-5375-455C-9EA6-DF929625EA0E}">
        <p15:presenceInfo xmlns:p15="http://schemas.microsoft.com/office/powerpoint/2012/main" userId="S::valentin.nadasan@u2b.umfst.ro::04338d0c-c85c-4dc7-a324-954f945a406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EC2455-9EE4-194D-A5D7-7F8C26050337}" v="17" dt="2023-07-11T09:09:34.5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3" autoAdjust="0"/>
    <p:restoredTop sz="95820"/>
  </p:normalViewPr>
  <p:slideViewPr>
    <p:cSldViewPr snapToGrid="0" showGuides="1">
      <p:cViewPr varScale="1">
        <p:scale>
          <a:sx n="99" d="100"/>
          <a:sy n="99" d="100"/>
        </p:scale>
        <p:origin x="96" y="360"/>
      </p:cViewPr>
      <p:guideLst>
        <p:guide orient="horz" pos="2160"/>
        <p:guide pos="3840"/>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62"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B564C6F3-FF8C-CD41-9900-250A26EDE519}" type="datetimeFigureOut">
              <a:rPr lang="en-US" smtClean="0"/>
              <a:t>4/22/2025</a:t>
            </a:fld>
            <a:endParaRPr lang="en-US"/>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endParaRPr lang="en-US"/>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4D5D8112-43C1-534F-8D30-36DA3C5DD8FD}" type="slidenum">
              <a:rPr lang="en-US" smtClean="0"/>
              <a:t>‹#›</a:t>
            </a:fld>
            <a:endParaRPr lang="en-US"/>
          </a:p>
        </p:txBody>
      </p:sp>
    </p:spTree>
    <p:extLst>
      <p:ext uri="{BB962C8B-B14F-4D97-AF65-F5344CB8AC3E}">
        <p14:creationId xmlns:p14="http://schemas.microsoft.com/office/powerpoint/2010/main" val="1311984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rtlCol="0"/>
          <a:lstStyle/>
          <a:p>
            <a:pPr rtl="0"/>
            <a:endParaRPr lang="de-DE" dirty="0"/>
          </a:p>
        </p:txBody>
      </p:sp>
      <p:sp>
        <p:nvSpPr>
          <p:cNvPr id="4" name="Dia számának helye 3"/>
          <p:cNvSpPr>
            <a:spLocks noGrp="1"/>
          </p:cNvSpPr>
          <p:nvPr>
            <p:ph type="sldNum" sz="quarter" idx="10"/>
          </p:nvPr>
        </p:nvSpPr>
        <p:spPr/>
        <p:txBody>
          <a:bodyPr rtlCol="0"/>
          <a:lstStyle/>
          <a:p>
            <a:pPr rtl="0"/>
            <a:fld id="{F54AA1A7-F98A-4E1D-BFFB-4285D5EE406B}" type="slidenum">
              <a:rPr lang="de-DE" smtClean="0"/>
              <a:t>19</a:t>
            </a:fld>
            <a:endParaRPr lang="de-DE"/>
          </a:p>
        </p:txBody>
      </p:sp>
    </p:spTree>
    <p:extLst>
      <p:ext uri="{BB962C8B-B14F-4D97-AF65-F5344CB8AC3E}">
        <p14:creationId xmlns:p14="http://schemas.microsoft.com/office/powerpoint/2010/main" val="2558873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rtlCol="0"/>
          <a:lstStyle/>
          <a:p>
            <a:pPr rtl="0"/>
            <a:r>
              <a:rPr lang="ro"/>
              <a:t>https://www.betterhealth.vic.gov.au/</a:t>
            </a:r>
          </a:p>
        </p:txBody>
      </p:sp>
      <p:sp>
        <p:nvSpPr>
          <p:cNvPr id="4" name="Dia számának helye 3"/>
          <p:cNvSpPr>
            <a:spLocks noGrp="1"/>
          </p:cNvSpPr>
          <p:nvPr>
            <p:ph type="sldNum" sz="quarter" idx="10"/>
          </p:nvPr>
        </p:nvSpPr>
        <p:spPr/>
        <p:txBody>
          <a:bodyPr rtlCol="0"/>
          <a:lstStyle/>
          <a:p>
            <a:pPr rtl="0"/>
            <a:fld id="{F54AA1A7-F98A-4E1D-BFFB-4285D5EE406B}" type="slidenum">
              <a:rPr lang="de-DE" smtClean="0"/>
              <a:t>24</a:t>
            </a:fld>
            <a:endParaRPr lang="de-DE"/>
          </a:p>
        </p:txBody>
      </p:sp>
    </p:spTree>
    <p:extLst>
      <p:ext uri="{BB962C8B-B14F-4D97-AF65-F5344CB8AC3E}">
        <p14:creationId xmlns:p14="http://schemas.microsoft.com/office/powerpoint/2010/main" val="1860132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rtlCol="0"/>
          <a:lstStyle/>
          <a:p>
            <a:pPr rtl="0"/>
            <a:r>
              <a:rPr lang="ro"/>
              <a:t>https://www.betterhealth.vic.gov.au/</a:t>
            </a:r>
          </a:p>
        </p:txBody>
      </p:sp>
      <p:sp>
        <p:nvSpPr>
          <p:cNvPr id="4" name="Dia számának helye 3"/>
          <p:cNvSpPr>
            <a:spLocks noGrp="1"/>
          </p:cNvSpPr>
          <p:nvPr>
            <p:ph type="sldNum" sz="quarter" idx="10"/>
          </p:nvPr>
        </p:nvSpPr>
        <p:spPr/>
        <p:txBody>
          <a:bodyPr rtlCol="0"/>
          <a:lstStyle/>
          <a:p>
            <a:pPr rtl="0"/>
            <a:fld id="{F54AA1A7-F98A-4E1D-BFFB-4285D5EE406B}" type="slidenum">
              <a:rPr lang="de-DE" smtClean="0"/>
              <a:t>25</a:t>
            </a:fld>
            <a:endParaRPr lang="de-DE"/>
          </a:p>
        </p:txBody>
      </p:sp>
    </p:spTree>
    <p:extLst>
      <p:ext uri="{BB962C8B-B14F-4D97-AF65-F5344CB8AC3E}">
        <p14:creationId xmlns:p14="http://schemas.microsoft.com/office/powerpoint/2010/main" val="21888659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hyperlink" Target="https://creativecommons.org/licenses/by/4.0/" TargetMode="External"/><Relationship Id="rId4" Type="http://schemas.openxmlformats.org/officeDocument/2006/relationships/hyperlink" Target="http://www.climatemed.eu/"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bg>
      <p:bgPr>
        <a:solidFill>
          <a:schemeClr val="bg1">
            <a:lumMod val="95000"/>
          </a:schemeClr>
        </a:solidFill>
        <a:effectLst/>
      </p:bgPr>
    </p:bg>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rtlCol="0" anchor="b"/>
          <a:lstStyle>
            <a:lvl1pPr algn="l">
              <a:defRPr sz="6000">
                <a:solidFill>
                  <a:schemeClr val="tx1"/>
                </a:solidFill>
              </a:defRPr>
            </a:lvl1pPr>
          </a:lstStyle>
          <a:p>
            <a:pPr rtl="0"/>
            <a:r>
              <a:rPr lang="ro" noProof="0"/>
              <a:t>Title</a:t>
            </a:r>
          </a:p>
        </p:txBody>
      </p:sp>
      <p:sp>
        <p:nvSpPr>
          <p:cNvPr id="3" name="Alcím 2"/>
          <p:cNvSpPr>
            <a:spLocks noGrp="1"/>
          </p:cNvSpPr>
          <p:nvPr>
            <p:ph type="subTitle" idx="1" hasCustomPrompt="1"/>
          </p:nvPr>
        </p:nvSpPr>
        <p:spPr>
          <a:xfrm>
            <a:off x="1524000" y="3602038"/>
            <a:ext cx="9144000" cy="1655762"/>
          </a:xfrm>
        </p:spPr>
        <p:txBody>
          <a:bodyPr rtlCol="0"/>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ro" noProof="0"/>
              <a:t>Text</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rtlCol="0">
            <a:spAutoFit/>
          </a:bodyPr>
          <a:lstStyle/>
          <a:p>
            <a:pPr rtl="0"/>
            <a:r>
              <a:rPr lang="ro" sz="800" b="1">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ro"/>
              <a:t>CLIMATEMED – Knowledge about climate change’s health impacts starts here</a:t>
            </a:r>
          </a:p>
        </p:txBody>
      </p:sp>
      <p:grpSp>
        <p:nvGrpSpPr>
          <p:cNvPr id="15" name="Csoportba foglalás 14"/>
          <p:cNvGrpSpPr/>
          <p:nvPr userDrawn="1"/>
        </p:nvGrpSpPr>
        <p:grpSpPr>
          <a:xfrm>
            <a:off x="0" y="-22639"/>
            <a:ext cx="10178041" cy="471288"/>
            <a:chOff x="0" y="-22639"/>
            <a:chExt cx="10178041" cy="471288"/>
          </a:xfrm>
        </p:grpSpPr>
        <p:sp>
          <p:nvSpPr>
            <p:cNvPr id="16" name="Téglalap 15"/>
            <p:cNvSpPr/>
            <p:nvPr userDrawn="1"/>
          </p:nvSpPr>
          <p:spPr>
            <a:xfrm>
              <a:off x="0" y="-22639"/>
              <a:ext cx="10178041" cy="461665"/>
            </a:xfrm>
            <a:prstGeom prst="rect">
              <a:avLst/>
            </a:prstGeom>
          </p:spPr>
          <p:txBody>
            <a:bodyPr wrap="square" rtlCol="0">
              <a:spAutoFit/>
            </a:bodyPr>
            <a:lstStyle/>
            <a:p>
              <a:pPr rtl="0"/>
              <a:r>
                <a:rPr lang="ro" sz="1200">
                  <a:solidFill>
                    <a:srgbClr val="333333"/>
                  </a:solidFill>
                  <a:latin typeface="+mn-lt"/>
                </a:rPr>
                <a:t>This learning material © 2023-2024 by CLIMATEMED project (</a:t>
              </a:r>
              <a:r>
                <a:rPr lang="ro" sz="1200">
                  <a:solidFill>
                    <a:srgbClr val="333333"/>
                  </a:solidFill>
                  <a:latin typeface="+mn-lt"/>
                  <a:hlinkClick r:id="rId4"/>
                </a:rPr>
                <a:t>www.climatemed.eu</a:t>
              </a:r>
              <a:r>
                <a:rPr lang="ro" sz="1200">
                  <a:solidFill>
                    <a:srgbClr val="333333"/>
                  </a:solidFill>
                  <a:latin typeface="+mn-lt"/>
                </a:rPr>
                <a:t>) is licensed under CC BY 4.0.</a:t>
              </a:r>
              <a:endParaRPr lang="hu-HU" sz="1200" dirty="0">
                <a:solidFill>
                  <a:srgbClr val="333333"/>
                </a:solidFill>
                <a:latin typeface="+mn-lt"/>
              </a:endParaRPr>
            </a:p>
            <a:p>
              <a:pPr rtl="0"/>
              <a:r>
                <a:rPr lang="ro" sz="1200">
                  <a:solidFill>
                    <a:srgbClr val="333333"/>
                  </a:solidFill>
                  <a:latin typeface="+mn-lt"/>
                </a:rPr>
                <a:t>To view a copy of this license, visit </a:t>
              </a:r>
              <a:r>
                <a:rPr lang="ro" sz="1200">
                  <a:solidFill>
                    <a:srgbClr val="333333"/>
                  </a:solidFill>
                  <a:latin typeface="+mn-lt"/>
                  <a:hlinkClick r:id="rId5"/>
                </a:rPr>
                <a:t>https://creativecommons.org/licenses/by/4.0/</a:t>
              </a:r>
              <a:r>
                <a:rPr lang="ro" sz="1200">
                  <a:solidFill>
                    <a:srgbClr val="333333"/>
                  </a:solidFill>
                  <a:latin typeface="+mn-lt"/>
                </a:rPr>
                <a:t> </a:t>
              </a:r>
              <a:endParaRPr lang="de-DE" sz="1200" dirty="0">
                <a:latin typeface="+mn-lt"/>
              </a:endParaRPr>
            </a:p>
          </p:txBody>
        </p:sp>
        <p:pic>
          <p:nvPicPr>
            <p:cNvPr id="17" name="Kép 16"/>
            <p:cNvPicPr>
              <a:picLocks noChangeAspect="1"/>
            </p:cNvPicPr>
            <p:nvPr userDrawn="1"/>
          </p:nvPicPr>
          <p:blipFill>
            <a:blip r:embed="rId6"/>
            <a:stretch>
              <a:fillRect/>
            </a:stretch>
          </p:blipFill>
          <p:spPr>
            <a:xfrm>
              <a:off x="5183787" y="217912"/>
              <a:ext cx="461473" cy="230737"/>
            </a:xfrm>
            <a:prstGeom prst="rect">
              <a:avLst/>
            </a:prstGeom>
          </p:spPr>
        </p:pic>
      </p:grpSp>
    </p:spTree>
    <p:extLst>
      <p:ext uri="{BB962C8B-B14F-4D97-AF65-F5344CB8AC3E}">
        <p14:creationId xmlns:p14="http://schemas.microsoft.com/office/powerpoint/2010/main" val="2090963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ro"/>
              <a:t>Mintacím szerkesztése</a:t>
            </a:r>
          </a:p>
        </p:txBody>
      </p:sp>
      <p:sp>
        <p:nvSpPr>
          <p:cNvPr id="3" name="Függőleges szöveg helye 2"/>
          <p:cNvSpPr>
            <a:spLocks noGrp="1"/>
          </p:cNvSpPr>
          <p:nvPr>
            <p:ph type="body" orient="vert" idx="1"/>
          </p:nvPr>
        </p:nvSpPr>
        <p:spPr/>
        <p:txBody>
          <a:bodyPr vert="eaVert"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449280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rtlCol="0"/>
          <a:lstStyle/>
          <a:p>
            <a:pPr rtl="0"/>
            <a:r>
              <a:rPr lang="ro"/>
              <a:t>Mintacím szerkesztése</a:t>
            </a:r>
          </a:p>
        </p:txBody>
      </p:sp>
      <p:sp>
        <p:nvSpPr>
          <p:cNvPr id="3" name="Függőleges szöveg helye 2"/>
          <p:cNvSpPr>
            <a:spLocks noGrp="1"/>
          </p:cNvSpPr>
          <p:nvPr>
            <p:ph type="body" orient="vert" idx="1"/>
          </p:nvPr>
        </p:nvSpPr>
        <p:spPr>
          <a:xfrm>
            <a:off x="838200" y="365125"/>
            <a:ext cx="7734300" cy="5811838"/>
          </a:xfrm>
        </p:spPr>
        <p:txBody>
          <a:bodyPr vert="eaVert"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433602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bg>
      <p:bgPr>
        <a:solidFill>
          <a:schemeClr val="bg1">
            <a:lumMod val="95000"/>
          </a:schemeClr>
        </a:solidFill>
        <a:effectLst/>
      </p:bgPr>
    </p:bg>
    <p:spTree>
      <p:nvGrpSpPr>
        <p:cNvPr id="1" name=""/>
        <p:cNvGrpSpPr/>
        <p:nvPr/>
      </p:nvGrpSpPr>
      <p:grpSpPr>
        <a:xfrm>
          <a:off x="0" y="0"/>
          <a:ext cx="0" cy="0"/>
          <a:chOff x="0" y="0"/>
          <a:chExt cx="0" cy="0"/>
        </a:xfrm>
      </p:grpSpPr>
      <p:pic>
        <p:nvPicPr>
          <p:cNvPr id="9" name="Kép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sp>
        <p:nvSpPr>
          <p:cNvPr id="2" name="Cím 1"/>
          <p:cNvSpPr>
            <a:spLocks noGrp="1"/>
          </p:cNvSpPr>
          <p:nvPr>
            <p:ph type="title" hasCustomPrompt="1"/>
          </p:nvPr>
        </p:nvSpPr>
        <p:spPr>
          <a:xfrm>
            <a:off x="192505" y="153009"/>
            <a:ext cx="11896826" cy="549635"/>
          </a:xfrm>
        </p:spPr>
        <p:txBody>
          <a:bodyPr rtlCol="0"/>
          <a:lstStyle>
            <a:lvl1pPr>
              <a:defRPr sz="3600">
                <a:solidFill>
                  <a:schemeClr val="tx1"/>
                </a:solidFill>
              </a:defRPr>
            </a:lvl1pPr>
          </a:lstStyle>
          <a:p>
            <a:pPr rtl="0"/>
            <a:r>
              <a:rPr lang="ro"/>
              <a:t>Titel</a:t>
            </a:r>
          </a:p>
        </p:txBody>
      </p:sp>
      <p:sp>
        <p:nvSpPr>
          <p:cNvPr id="3" name="Tartalom helye 2"/>
          <p:cNvSpPr>
            <a:spLocks noGrp="1"/>
          </p:cNvSpPr>
          <p:nvPr>
            <p:ph idx="1" hasCustomPrompt="1"/>
          </p:nvPr>
        </p:nvSpPr>
        <p:spPr>
          <a:xfrm>
            <a:off x="192505" y="934775"/>
            <a:ext cx="11896825" cy="5370897"/>
          </a:xfrm>
        </p:spPr>
        <p:txBody>
          <a:bodyPr rtlCol="0"/>
          <a:lstStyle>
            <a:lvl1pPr>
              <a:defRPr baseline="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solidFill>
              </a:defRPr>
            </a:lvl5pPr>
          </a:lstStyle>
          <a:p>
            <a:pPr lvl="0" rtl="0"/>
            <a:r>
              <a:rPr lang="ro" noProof="0" dirty="0"/>
              <a:t>Main text (First level)</a:t>
            </a:r>
          </a:p>
          <a:p>
            <a:pPr lvl="1" rtl="0"/>
            <a:r>
              <a:rPr lang="ro" noProof="0" dirty="0"/>
              <a:t>Second level</a:t>
            </a:r>
          </a:p>
          <a:p>
            <a:pPr lvl="2" rtl="0"/>
            <a:r>
              <a:rPr lang="ro" noProof="0" dirty="0"/>
              <a:t>Third level</a:t>
            </a:r>
          </a:p>
          <a:p>
            <a:pPr lvl="3" rtl="0"/>
            <a:r>
              <a:rPr lang="ro" noProof="0" dirty="0"/>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ro" noProof="0" dirty="0"/>
              <a:t>Fifth level</a:t>
            </a:r>
          </a:p>
          <a:p>
            <a:pPr lvl="4" rtl="0"/>
            <a:endParaRPr lang="hu-HU" dirty="0"/>
          </a:p>
        </p:txBody>
      </p:sp>
      <p:sp>
        <p:nvSpPr>
          <p:cNvPr id="7" name="Cím 1"/>
          <p:cNvSpPr txBox="1">
            <a:spLocks/>
          </p:cNvSpPr>
          <p:nvPr userDrawn="1"/>
        </p:nvSpPr>
        <p:spPr>
          <a:xfrm>
            <a:off x="86627" y="244060"/>
            <a:ext cx="11267173" cy="8339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rtl="0"/>
            <a:endParaRPr lang="hu-HU" dirty="0"/>
          </a:p>
        </p:txBody>
      </p:sp>
      <p:pic>
        <p:nvPicPr>
          <p:cNvPr id="10" name="Kép 9"/>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1" name="Kép 10"/>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2" name="Kép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4" name="Téglalap 13"/>
          <p:cNvSpPr/>
          <p:nvPr userDrawn="1"/>
        </p:nvSpPr>
        <p:spPr>
          <a:xfrm>
            <a:off x="427725" y="6661803"/>
            <a:ext cx="1872629" cy="215444"/>
          </a:xfrm>
          <a:prstGeom prst="rect">
            <a:avLst/>
          </a:prstGeom>
        </p:spPr>
        <p:txBody>
          <a:bodyPr wrap="none" rtlCol="0">
            <a:spAutoFit/>
          </a:bodyPr>
          <a:lstStyle/>
          <a:p>
            <a:pPr rtl="0"/>
            <a:r>
              <a:rPr lang="ro" sz="800" b="1">
                <a:solidFill>
                  <a:schemeClr val="bg1">
                    <a:lumMod val="95000"/>
                  </a:schemeClr>
                </a:solidFill>
              </a:rPr>
              <a:t>ref. 2021-2HU01-KA220-HED-000050972</a:t>
            </a:r>
          </a:p>
        </p:txBody>
      </p:sp>
      <p:pic>
        <p:nvPicPr>
          <p:cNvPr id="15" name="Kép 14"/>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6"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ro" noProof="0"/>
              <a:t>CLIMATEMED – Knowledge about climate change’s health impacts starts here</a:t>
            </a:r>
          </a:p>
        </p:txBody>
      </p:sp>
    </p:spTree>
    <p:extLst>
      <p:ext uri="{BB962C8B-B14F-4D97-AF65-F5344CB8AC3E}">
        <p14:creationId xmlns:p14="http://schemas.microsoft.com/office/powerpoint/2010/main" val="2595549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rtlCol="0" anchor="b"/>
          <a:lstStyle>
            <a:lvl1pPr>
              <a:defRPr sz="6000"/>
            </a:lvl1pPr>
          </a:lstStyle>
          <a:p>
            <a:pPr rtl="0"/>
            <a:r>
              <a:rPr lang="ro"/>
              <a:t>Mintacím szerkesztése</a:t>
            </a:r>
          </a:p>
        </p:txBody>
      </p:sp>
      <p:sp>
        <p:nvSpPr>
          <p:cNvPr id="3" name="Szöveg helye 2"/>
          <p:cNvSpPr>
            <a:spLocks noGrp="1"/>
          </p:cNvSpPr>
          <p:nvPr>
            <p:ph type="body" idx="1"/>
          </p:nvPr>
        </p:nvSpPr>
        <p:spPr>
          <a:xfrm>
            <a:off x="831850" y="4589463"/>
            <a:ext cx="10515600" cy="1500187"/>
          </a:xfrm>
        </p:spPr>
        <p:txBody>
          <a:bodyPr rtlCol="0"/>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ro"/>
              <a:t>Mintaszöveg szerkesztése</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712369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ro"/>
              <a:t>Mintacím szerkesztése</a:t>
            </a:r>
          </a:p>
        </p:txBody>
      </p:sp>
      <p:sp>
        <p:nvSpPr>
          <p:cNvPr id="3" name="Tartalom helye 2"/>
          <p:cNvSpPr>
            <a:spLocks noGrp="1"/>
          </p:cNvSpPr>
          <p:nvPr>
            <p:ph sz="half" idx="1"/>
          </p:nvPr>
        </p:nvSpPr>
        <p:spPr>
          <a:xfrm>
            <a:off x="838200" y="1825625"/>
            <a:ext cx="5181600" cy="4351338"/>
          </a:xfrm>
        </p:spPr>
        <p:txBody>
          <a:bodyPr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Tartalom helye 3"/>
          <p:cNvSpPr>
            <a:spLocks noGrp="1"/>
          </p:cNvSpPr>
          <p:nvPr>
            <p:ph sz="half" idx="2"/>
          </p:nvPr>
        </p:nvSpPr>
        <p:spPr>
          <a:xfrm>
            <a:off x="6172200" y="1825625"/>
            <a:ext cx="5181600" cy="4351338"/>
          </a:xfrm>
        </p:spPr>
        <p:txBody>
          <a:bodyPr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573285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rtlCol="0"/>
          <a:lstStyle/>
          <a:p>
            <a:pPr rtl="0"/>
            <a:r>
              <a:rPr lang="ro"/>
              <a:t>Mintacím szerkesztése</a:t>
            </a:r>
          </a:p>
        </p:txBody>
      </p:sp>
      <p:sp>
        <p:nvSpPr>
          <p:cNvPr id="3" name="Szöveg helye 2"/>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o"/>
              <a:t>Mintaszöveg szerkesztése</a:t>
            </a:r>
          </a:p>
        </p:txBody>
      </p:sp>
      <p:sp>
        <p:nvSpPr>
          <p:cNvPr id="4" name="Tartalom helye 3"/>
          <p:cNvSpPr>
            <a:spLocks noGrp="1"/>
          </p:cNvSpPr>
          <p:nvPr>
            <p:ph sz="half" idx="2"/>
          </p:nvPr>
        </p:nvSpPr>
        <p:spPr>
          <a:xfrm>
            <a:off x="839788" y="2505075"/>
            <a:ext cx="5157787" cy="3684588"/>
          </a:xfrm>
        </p:spPr>
        <p:txBody>
          <a:bodyPr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5" name="Szöveg helye 4"/>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o"/>
              <a:t>Mintaszöveg szerkesztése</a:t>
            </a:r>
          </a:p>
        </p:txBody>
      </p:sp>
      <p:sp>
        <p:nvSpPr>
          <p:cNvPr id="6" name="Tartalom helye 5"/>
          <p:cNvSpPr>
            <a:spLocks noGrp="1"/>
          </p:cNvSpPr>
          <p:nvPr>
            <p:ph sz="quarter" idx="4"/>
          </p:nvPr>
        </p:nvSpPr>
        <p:spPr>
          <a:xfrm>
            <a:off x="6172200" y="2505075"/>
            <a:ext cx="5183188" cy="3684588"/>
          </a:xfrm>
        </p:spPr>
        <p:txBody>
          <a:bodyPr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7" name="Dátum helye 6"/>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8" name="Élőláb helye 7"/>
          <p:cNvSpPr>
            <a:spLocks noGrp="1"/>
          </p:cNvSpPr>
          <p:nvPr>
            <p:ph type="ftr" sz="quarter" idx="11"/>
          </p:nvPr>
        </p:nvSpPr>
        <p:spPr/>
        <p:txBody>
          <a:bodyPr rtlCol="0"/>
          <a:lstStyle/>
          <a:p>
            <a:pPr rtl="0"/>
            <a:endParaRPr lang="hu-HU"/>
          </a:p>
        </p:txBody>
      </p:sp>
      <p:sp>
        <p:nvSpPr>
          <p:cNvPr id="9" name="Dia számának helye 8"/>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147792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ro"/>
              <a:t>Mintacím szerkesztése</a:t>
            </a:r>
          </a:p>
        </p:txBody>
      </p:sp>
      <p:sp>
        <p:nvSpPr>
          <p:cNvPr id="3" name="Dátum helye 2"/>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4" name="Élőláb helye 3"/>
          <p:cNvSpPr>
            <a:spLocks noGrp="1"/>
          </p:cNvSpPr>
          <p:nvPr>
            <p:ph type="ftr" sz="quarter" idx="11"/>
          </p:nvPr>
        </p:nvSpPr>
        <p:spPr/>
        <p:txBody>
          <a:bodyPr rtlCol="0"/>
          <a:lstStyle/>
          <a:p>
            <a:pPr rtl="0"/>
            <a:endParaRPr lang="hu-HU"/>
          </a:p>
        </p:txBody>
      </p:sp>
      <p:sp>
        <p:nvSpPr>
          <p:cNvPr id="5" name="Dia számának helye 4"/>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970293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3" name="Élőláb helye 2"/>
          <p:cNvSpPr>
            <a:spLocks noGrp="1"/>
          </p:cNvSpPr>
          <p:nvPr>
            <p:ph type="ftr" sz="quarter" idx="11"/>
          </p:nvPr>
        </p:nvSpPr>
        <p:spPr/>
        <p:txBody>
          <a:bodyPr rtlCol="0"/>
          <a:lstStyle/>
          <a:p>
            <a:pPr rtl="0"/>
            <a:endParaRPr lang="hu-HU"/>
          </a:p>
        </p:txBody>
      </p:sp>
      <p:sp>
        <p:nvSpPr>
          <p:cNvPr id="4" name="Dia számának helye 3"/>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681220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ro"/>
              <a:t>Mintacím szerkesztése</a:t>
            </a:r>
          </a:p>
        </p:txBody>
      </p:sp>
      <p:sp>
        <p:nvSpPr>
          <p:cNvPr id="3" name="Tartalom helye 2"/>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o"/>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03102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ro"/>
              <a:t>Mintacím szerkesztése</a:t>
            </a:r>
          </a:p>
        </p:txBody>
      </p:sp>
      <p:sp>
        <p:nvSpPr>
          <p:cNvPr id="3" name="Kép helye 2"/>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o"/>
              <a:t>Kép beszúrásához kattintson az ikonra</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o"/>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899317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ro"/>
              <a:t>Mintacím szerkesztése</a:t>
            </a:r>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9D080D7D-CCD9-4F98-BC7D-474E94E1E9D2}" type="datetimeFigureOut">
              <a:rPr lang="hu-HU" smtClean="0"/>
              <a:t>2025. 04. 22.</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4DD9E900-51A2-4D5F-AAEE-5ACD46B21A4D}" type="slidenum">
              <a:rPr lang="hu-HU" smtClean="0"/>
              <a:t>‹#›</a:t>
            </a:fld>
            <a:endParaRPr lang="hu-HU"/>
          </a:p>
        </p:txBody>
      </p:sp>
    </p:spTree>
    <p:extLst>
      <p:ext uri="{BB962C8B-B14F-4D97-AF65-F5344CB8AC3E}">
        <p14:creationId xmlns:p14="http://schemas.microsoft.com/office/powerpoint/2010/main" val="977452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www.eea.europa.eu/publications/climate-change-impacts-on-health" TargetMode="External"/><Relationship Id="rId2" Type="http://schemas.openxmlformats.org/officeDocument/2006/relationships/hyperlink" Target="https://doi.org/10.1186/s12302-022-00621-3" TargetMode="External"/><Relationship Id="rId1" Type="http://schemas.openxmlformats.org/officeDocument/2006/relationships/slideLayout" Target="../slideLayouts/slideLayout2.xml"/><Relationship Id="rId6" Type="http://schemas.openxmlformats.org/officeDocument/2006/relationships/hyperlink" Target="https://www.eea.europa.eu/publications/europes-changing-climate-hazards-1/what-will-the-future-bring" TargetMode="External"/><Relationship Id="rId5" Type="http://schemas.openxmlformats.org/officeDocument/2006/relationships/hyperlink" Target="https://doi.org/10.1016/S2542-5196(21)00200-X" TargetMode="External"/><Relationship Id="rId4" Type="http://schemas.openxmlformats.org/officeDocument/2006/relationships/hyperlink" Target="https://www.who.int/publications/i/item/WHO-EURO-2011-2510-42266-58691"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jpeg"/><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doi.org/10.1016/S2542-5196(21)00200-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310219" y="1041400"/>
            <a:ext cx="9583138" cy="2698801"/>
          </a:xfrm>
        </p:spPr>
        <p:txBody>
          <a:bodyPr>
            <a:normAutofit/>
          </a:bodyPr>
          <a:lstStyle/>
          <a:p>
            <a:pPr algn="ctr">
              <a:lnSpc>
                <a:spcPct val="107000"/>
              </a:lnSpc>
              <a:spcAft>
                <a:spcPts val="800"/>
              </a:spcAft>
            </a:pPr>
            <a:r>
              <a:rPr lang="en-US" sz="20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Developing new curriculum outlines and learning materials on climate change's health impacts for medical schools</a:t>
            </a:r>
            <a:r>
              <a:rPr lang="hu-HU" sz="2000" dirty="0">
                <a:solidFill>
                  <a:schemeClr val="tx1"/>
                </a:solidFill>
                <a:effectLst/>
                <a:latin typeface="Calibri" panose="020F0502020204030204" pitchFamily="34" charset="0"/>
                <a:ea typeface="Calibri" panose="020F0502020204030204" pitchFamily="34" charset="0"/>
              </a:rPr>
              <a:t/>
            </a:r>
            <a:br>
              <a:rPr lang="hu-HU" sz="2000" dirty="0">
                <a:solidFill>
                  <a:schemeClr val="tx1"/>
                </a:solidFill>
                <a:effectLst/>
                <a:latin typeface="Calibri" panose="020F0502020204030204" pitchFamily="34" charset="0"/>
                <a:ea typeface="Calibri" panose="020F0502020204030204" pitchFamily="34" charset="0"/>
              </a:rPr>
            </a:br>
            <a:r>
              <a:rPr lang="en-US" sz="18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2021-2-HU01-KA220-HED-000050972</a:t>
            </a:r>
            <a:endParaRPr lang="hu-HU" sz="1800" dirty="0">
              <a:solidFill>
                <a:schemeClr val="tx1"/>
              </a:solidFill>
              <a:effectLst/>
              <a:latin typeface="Calibri" panose="020F0502020204030204" pitchFamily="34" charset="0"/>
              <a:ea typeface="Calibri" panose="020F0502020204030204" pitchFamily="34" charset="0"/>
            </a:endParaRPr>
          </a:p>
        </p:txBody>
      </p:sp>
      <p:sp>
        <p:nvSpPr>
          <p:cNvPr id="5" name="Téglalap 4"/>
          <p:cNvSpPr/>
          <p:nvPr/>
        </p:nvSpPr>
        <p:spPr>
          <a:xfrm>
            <a:off x="1003539" y="3740201"/>
            <a:ext cx="9865744" cy="1477328"/>
          </a:xfrm>
          <a:prstGeom prst="rect">
            <a:avLst/>
          </a:prstGeom>
        </p:spPr>
        <p:txBody>
          <a:bodyPr wrap="square">
            <a:spAutoFit/>
          </a:bodyPr>
          <a:lstStyle/>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p:txBody>
      </p:sp>
      <p:pic>
        <p:nvPicPr>
          <p:cNvPr id="3" name="Kép 2" descr="CLIMATEMED - Developing new curriculum outlines and learning ...">
            <a:extLst>
              <a:ext uri="{FF2B5EF4-FFF2-40B4-BE49-F238E27FC236}">
                <a16:creationId xmlns:a16="http://schemas.microsoft.com/office/drawing/2014/main" id="{6F45D7B8-8713-9AC7-FB13-4CB2C35AAF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1460" y="825919"/>
            <a:ext cx="4069080" cy="1783080"/>
          </a:xfrm>
          <a:prstGeom prst="rect">
            <a:avLst/>
          </a:prstGeom>
          <a:noFill/>
          <a:ln>
            <a:noFill/>
          </a:ln>
        </p:spPr>
      </p:pic>
      <p:pic>
        <p:nvPicPr>
          <p:cNvPr id="4" name="Kép 3">
            <a:extLst>
              <a:ext uri="{FF2B5EF4-FFF2-40B4-BE49-F238E27FC236}">
                <a16:creationId xmlns:a16="http://schemas.microsoft.com/office/drawing/2014/main" id="{5843A784-1500-3045-74B5-672CDB2A45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116" y="5478342"/>
            <a:ext cx="1930153" cy="551323"/>
          </a:xfrm>
          <a:prstGeom prst="rect">
            <a:avLst/>
          </a:prstGeom>
          <a:noFill/>
          <a:ln>
            <a:noFill/>
          </a:ln>
        </p:spPr>
      </p:pic>
      <p:pic>
        <p:nvPicPr>
          <p:cNvPr id="6" name="image5.jpg">
            <a:extLst>
              <a:ext uri="{FF2B5EF4-FFF2-40B4-BE49-F238E27FC236}">
                <a16:creationId xmlns:a16="http://schemas.microsoft.com/office/drawing/2014/main" id="{DE63F9F7-9366-14CF-8201-3341D76530F2}"/>
              </a:ext>
            </a:extLst>
          </p:cNvPr>
          <p:cNvPicPr/>
          <p:nvPr/>
        </p:nvPicPr>
        <p:blipFill>
          <a:blip r:embed="rId4"/>
          <a:srcRect/>
          <a:stretch>
            <a:fillRect/>
          </a:stretch>
        </p:blipFill>
        <p:spPr>
          <a:xfrm>
            <a:off x="9120012" y="5433010"/>
            <a:ext cx="3060700" cy="641985"/>
          </a:xfrm>
          <a:prstGeom prst="rect">
            <a:avLst/>
          </a:prstGeom>
          <a:ln/>
        </p:spPr>
      </p:pic>
      <p:sp>
        <p:nvSpPr>
          <p:cNvPr id="8" name="Szövegdoboz 7">
            <a:extLst>
              <a:ext uri="{FF2B5EF4-FFF2-40B4-BE49-F238E27FC236}">
                <a16:creationId xmlns:a16="http://schemas.microsoft.com/office/drawing/2014/main" id="{918CACA4-4108-AA3F-8B80-533231B3E063}"/>
              </a:ext>
            </a:extLst>
          </p:cNvPr>
          <p:cNvSpPr txBox="1"/>
          <p:nvPr/>
        </p:nvSpPr>
        <p:spPr>
          <a:xfrm>
            <a:off x="1951575" y="5433010"/>
            <a:ext cx="7194958" cy="812530"/>
          </a:xfrm>
          <a:prstGeom prst="rect">
            <a:avLst/>
          </a:prstGeom>
          <a:noFill/>
        </p:spPr>
        <p:txBody>
          <a:bodyPr wrap="square">
            <a:spAutoFit/>
          </a:bodyPr>
          <a:lstStyle/>
          <a:p>
            <a:pPr algn="ctr">
              <a:lnSpc>
                <a:spcPct val="130000"/>
              </a:lnSpc>
              <a:tabLst>
                <a:tab pos="2026920" algn="l"/>
              </a:tabLst>
            </a:pPr>
            <a:r>
              <a:rPr lang="en-US" sz="1200" dirty="0">
                <a:latin typeface="Garamond" panose="02020404030301010803" pitchFamily="18" charset="0"/>
                <a:ea typeface="Garamond" panose="02020404030301010803" pitchFamily="18" charset="0"/>
                <a:cs typeface="Garamond" panose="02020404030301010803" pitchFamily="18" charset="0"/>
              </a:rPr>
              <a:t>Funded by the European Union. Views and opinions expressed are however those of the author(s) only and do not necessarily reflect those of the European Union or the European Education and Culture Executive Agency (EACEA</a:t>
            </a:r>
            <a:r>
              <a:rPr lang="en-US" sz="1200" dirty="0" smtClean="0">
                <a:latin typeface="Garamond" panose="02020404030301010803" pitchFamily="18" charset="0"/>
                <a:ea typeface="Garamond" panose="02020404030301010803" pitchFamily="18" charset="0"/>
                <a:cs typeface="Garamond" panose="02020404030301010803" pitchFamily="18" charset="0"/>
              </a:rPr>
              <a:t>).</a:t>
            </a:r>
            <a:r>
              <a:rPr lang="hu-HU" sz="1200" dirty="0" smtClean="0">
                <a:latin typeface="Garamond" panose="02020404030301010803" pitchFamily="18" charset="0"/>
                <a:ea typeface="Garamond" panose="02020404030301010803" pitchFamily="18" charset="0"/>
                <a:cs typeface="Garamond" panose="02020404030301010803" pitchFamily="18" charset="0"/>
              </a:rPr>
              <a:t/>
            </a:r>
            <a:br>
              <a:rPr lang="hu-HU" sz="1200" dirty="0" smtClean="0">
                <a:latin typeface="Garamond" panose="02020404030301010803" pitchFamily="18" charset="0"/>
                <a:ea typeface="Garamond" panose="02020404030301010803" pitchFamily="18" charset="0"/>
                <a:cs typeface="Garamond" panose="02020404030301010803" pitchFamily="18" charset="0"/>
              </a:rPr>
            </a:br>
            <a:r>
              <a:rPr lang="en-US" sz="1200" dirty="0" smtClean="0">
                <a:latin typeface="Garamond" panose="02020404030301010803" pitchFamily="18" charset="0"/>
                <a:ea typeface="Garamond" panose="02020404030301010803" pitchFamily="18" charset="0"/>
                <a:cs typeface="Garamond" panose="02020404030301010803" pitchFamily="18" charset="0"/>
              </a:rPr>
              <a:t>Neither </a:t>
            </a:r>
            <a:r>
              <a:rPr lang="en-US" sz="1200" dirty="0">
                <a:latin typeface="Garamond" panose="02020404030301010803" pitchFamily="18" charset="0"/>
                <a:ea typeface="Garamond" panose="02020404030301010803" pitchFamily="18" charset="0"/>
                <a:cs typeface="Garamond" panose="02020404030301010803" pitchFamily="18" charset="0"/>
              </a:rPr>
              <a:t>the European Union nor EACEA can be held responsible for them.</a:t>
            </a:r>
            <a:endParaRPr lang="hu-HU"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331746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Kép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6732" y="82583"/>
            <a:ext cx="8838535" cy="6248606"/>
          </a:xfrm>
          <a:prstGeom prst="rect">
            <a:avLst/>
          </a:prstGeom>
        </p:spPr>
      </p:pic>
    </p:spTree>
    <p:extLst>
      <p:ext uri="{BB962C8B-B14F-4D97-AF65-F5344CB8AC3E}">
        <p14:creationId xmlns:p14="http://schemas.microsoft.com/office/powerpoint/2010/main" val="38814563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latin typeface="Arial" panose="020B0604020202020204" pitchFamily="34" charset="0"/>
                <a:cs typeface="Arial" panose="020B0604020202020204" pitchFamily="34" charset="0"/>
              </a:rPr>
              <a:t>Seceta – impactul asupra sănătății</a:t>
            </a:r>
            <a:endParaRPr lang="de-DE" dirty="0">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414068" y="1250830"/>
            <a:ext cx="11539120" cy="5029743"/>
          </a:xfrm>
        </p:spPr>
        <p:txBody>
          <a:bodyPr rtlCol="0">
            <a:normAutofit/>
          </a:bodyPr>
          <a:lstStyle/>
          <a:p>
            <a:pPr marL="0" indent="0" rtl="0">
              <a:lnSpc>
                <a:spcPct val="120000"/>
              </a:lnSpc>
              <a:buNone/>
            </a:pPr>
            <a:r>
              <a:rPr lang="ro" sz="2300" dirty="0" smtClean="0">
                <a:cs typeface="Arial" panose="020B0604020202020204" pitchFamily="34" charset="0"/>
              </a:rPr>
              <a:t>Seceta poate avea efecte acute și cronice asupra sănătății, inclusiv: </a:t>
            </a:r>
          </a:p>
          <a:p>
            <a:pPr lvl="1" rtl="0">
              <a:lnSpc>
                <a:spcPct val="110000"/>
              </a:lnSpc>
              <a:spcAft>
                <a:spcPts val="1500"/>
              </a:spcAft>
              <a:buFont typeface="Symbol" panose="05050102010706020507" pitchFamily="18" charset="2"/>
              <a:buChar char="-"/>
            </a:pPr>
            <a:r>
              <a:rPr lang="ro" sz="2000" dirty="0" smtClean="0">
                <a:cs typeface="Arial" panose="020B0604020202020204" pitchFamily="34" charset="0"/>
              </a:rPr>
              <a:t>malnutriția datorată disponibilității scăzute a alimentelor, inclusiv deficitul de microelemente nutritive, cu apariția unor deficiențe cum ar fi anemia feriprivă; </a:t>
            </a:r>
          </a:p>
          <a:p>
            <a:pPr lvl="1" rtl="0">
              <a:lnSpc>
                <a:spcPct val="110000"/>
              </a:lnSpc>
              <a:spcAft>
                <a:spcPts val="1500"/>
              </a:spcAft>
              <a:buFont typeface="Symbol" panose="05050102010706020507" pitchFamily="18" charset="2"/>
              <a:buChar char="-"/>
            </a:pPr>
            <a:r>
              <a:rPr lang="ro" sz="2000" dirty="0" smtClean="0">
                <a:cs typeface="Arial" panose="020B0604020202020204" pitchFamily="34" charset="0"/>
              </a:rPr>
              <a:t>risc crescut de boli infecțioase, cum ar fi holera, diareea și pneumonia, din cauza malnutriției acute, a lipsei de apă și condițiilor insalubrite și a strămutărilor; </a:t>
            </a:r>
          </a:p>
          <a:p>
            <a:pPr lvl="1" rtl="0">
              <a:lnSpc>
                <a:spcPct val="110000"/>
              </a:lnSpc>
              <a:spcAft>
                <a:spcPts val="1500"/>
              </a:spcAft>
              <a:buFont typeface="Symbol" panose="05050102010706020507" pitchFamily="18" charset="2"/>
              <a:buChar char="-"/>
            </a:pPr>
            <a:r>
              <a:rPr lang="ro" sz="2000" dirty="0" smtClean="0">
                <a:cs typeface="Arial" panose="020B0604020202020204" pitchFamily="34" charset="0"/>
              </a:rPr>
              <a:t>stresul psiho-social și tulburările de sănătate mintală; </a:t>
            </a:r>
          </a:p>
          <a:p>
            <a:pPr lvl="1" rtl="0">
              <a:lnSpc>
                <a:spcPct val="110000"/>
              </a:lnSpc>
              <a:spcAft>
                <a:spcPts val="1500"/>
              </a:spcAft>
              <a:buFont typeface="Symbol" panose="05050102010706020507" pitchFamily="18" charset="2"/>
              <a:buChar char="-"/>
            </a:pPr>
            <a:r>
              <a:rPr lang="ro" sz="2000" dirty="0" smtClean="0">
                <a:cs typeface="Arial" panose="020B0604020202020204" pitchFamily="34" charset="0"/>
              </a:rPr>
              <a:t>întreruperea serviciilor locale de sănătate din cauza lipsei aprovizionării cu apă, a pierderii puterii de cumpărare, a migrației și/sau a faptului că lucrătorii din domeniul sănătății sunt forțați să părăsească zonele locale.</a:t>
            </a:r>
          </a:p>
          <a:p>
            <a:pPr rtl="0"/>
            <a:endParaRPr lang="de-DE" dirty="0"/>
          </a:p>
        </p:txBody>
      </p:sp>
      <p:sp>
        <p:nvSpPr>
          <p:cNvPr id="4" name="Téglalap 3"/>
          <p:cNvSpPr/>
          <p:nvPr/>
        </p:nvSpPr>
        <p:spPr>
          <a:xfrm>
            <a:off x="0" y="6180546"/>
            <a:ext cx="11646569" cy="200055"/>
          </a:xfrm>
          <a:prstGeom prst="rect">
            <a:avLst/>
          </a:prstGeom>
        </p:spPr>
        <p:txBody>
          <a:bodyPr wrap="square" rtlCol="0">
            <a:spAutoFit/>
          </a:bodyPr>
          <a:lstStyle/>
          <a:p>
            <a:pPr rtl="0"/>
            <a:r>
              <a:rPr lang="ro" sz="700" dirty="0" smtClean="0"/>
              <a:t>https://www.who.int/health-topics/drought?gclid=Cj0KCQjwu-KiBhCsARIsAPztUF3i7krKNNuckPiSoh5gocw9gdNKGiWNlylf4UusHYcI4JgM67TdfBQaAjbiEALw_wcB#tab=tab_1</a:t>
            </a:r>
            <a:endParaRPr lang="ro" sz="700" dirty="0"/>
          </a:p>
        </p:txBody>
      </p:sp>
    </p:spTree>
    <p:extLst>
      <p:ext uri="{BB962C8B-B14F-4D97-AF65-F5344CB8AC3E}">
        <p14:creationId xmlns:p14="http://schemas.microsoft.com/office/powerpoint/2010/main" val="25734011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églalap 5"/>
          <p:cNvSpPr/>
          <p:nvPr/>
        </p:nvSpPr>
        <p:spPr>
          <a:xfrm>
            <a:off x="1687398" y="6002859"/>
            <a:ext cx="10357015" cy="348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sp>
        <p:nvSpPr>
          <p:cNvPr id="2" name="Cím 1"/>
          <p:cNvSpPr>
            <a:spLocks noGrp="1"/>
          </p:cNvSpPr>
          <p:nvPr>
            <p:ph type="title"/>
          </p:nvPr>
        </p:nvSpPr>
        <p:spPr>
          <a:xfrm>
            <a:off x="147587" y="0"/>
            <a:ext cx="11896826" cy="829560"/>
          </a:xfrm>
        </p:spPr>
        <p:txBody>
          <a:bodyPr rtlCol="0">
            <a:normAutofit fontScale="90000"/>
          </a:bodyPr>
          <a:lstStyle/>
          <a:p>
            <a:pPr rtl="0"/>
            <a:r>
              <a:rPr lang="ro" sz="3000" dirty="0"/>
              <a:t>Provocările în materie de sănătate legate de secetă și potențialele strategii de adaptare</a:t>
            </a:r>
            <a:endParaRPr lang="de-DE" sz="3000" dirty="0"/>
          </a:p>
        </p:txBody>
      </p:sp>
      <p:pic>
        <p:nvPicPr>
          <p:cNvPr id="4" name="Kép 3"/>
          <p:cNvPicPr>
            <a:picLocks noChangeAspect="1"/>
          </p:cNvPicPr>
          <p:nvPr/>
        </p:nvPicPr>
        <p:blipFill>
          <a:blip r:embed="rId2"/>
          <a:stretch>
            <a:fillRect/>
          </a:stretch>
        </p:blipFill>
        <p:spPr>
          <a:xfrm>
            <a:off x="1687398" y="652330"/>
            <a:ext cx="10357015" cy="5565973"/>
          </a:xfrm>
          <a:prstGeom prst="rect">
            <a:avLst/>
          </a:prstGeom>
        </p:spPr>
      </p:pic>
      <p:sp>
        <p:nvSpPr>
          <p:cNvPr id="5" name="Téglalap 4"/>
          <p:cNvSpPr/>
          <p:nvPr/>
        </p:nvSpPr>
        <p:spPr>
          <a:xfrm>
            <a:off x="3733016" y="6167143"/>
            <a:ext cx="8012781" cy="215444"/>
          </a:xfrm>
          <a:prstGeom prst="rect">
            <a:avLst/>
          </a:prstGeom>
        </p:spPr>
        <p:txBody>
          <a:bodyPr wrap="square" rtlCol="0">
            <a:spAutoFit/>
          </a:bodyPr>
          <a:lstStyle/>
          <a:p>
            <a:pPr rtl="0"/>
            <a:r>
              <a:rPr lang="ro" sz="800" i="1">
                <a:solidFill>
                  <a:schemeClr val="bg1">
                    <a:lumMod val="50000"/>
                  </a:schemeClr>
                </a:solidFill>
              </a:rPr>
              <a:t>Beltrame și colab. </a:t>
            </a:r>
            <a:r>
              <a:rPr lang="ro" sz="800">
                <a:solidFill>
                  <a:schemeClr val="bg1">
                    <a:lumMod val="50000"/>
                  </a:schemeClr>
                </a:solidFill>
              </a:rPr>
              <a:t>Înțelegerea căilor dintre secetă și sănătate în întreaga regiune</a:t>
            </a:r>
            <a:r>
              <a:rPr lang="ro" sz="800"/>
              <a:t> </a:t>
            </a:r>
            <a:r>
              <a:rPr lang="ro" sz="800">
                <a:solidFill>
                  <a:schemeClr val="bg1">
                    <a:lumMod val="50000"/>
                  </a:schemeClr>
                </a:solidFill>
              </a:rPr>
              <a:t> europeană a OMS </a:t>
            </a:r>
            <a:r>
              <a:rPr lang="ro" sz="800" i="1">
                <a:solidFill>
                  <a:schemeClr val="bg1">
                    <a:lumMod val="50000"/>
                  </a:schemeClr>
                </a:solidFill>
              </a:rPr>
              <a:t>- ludovica.beltrame@bristol.ac.uk</a:t>
            </a:r>
            <a:endParaRPr lang="de-DE" sz="800" dirty="0">
              <a:solidFill>
                <a:schemeClr val="bg1">
                  <a:lumMod val="50000"/>
                </a:schemeClr>
              </a:solidFill>
            </a:endParaRPr>
          </a:p>
        </p:txBody>
      </p:sp>
    </p:spTree>
    <p:extLst>
      <p:ext uri="{BB962C8B-B14F-4D97-AF65-F5344CB8AC3E}">
        <p14:creationId xmlns:p14="http://schemas.microsoft.com/office/powerpoint/2010/main" val="1707691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latin typeface="Arial" panose="020B0604020202020204" pitchFamily="34" charset="0"/>
                <a:cs typeface="Arial" panose="020B0604020202020204" pitchFamily="34" charset="0"/>
              </a:rPr>
              <a:t>Refugiații de secetă</a:t>
            </a:r>
            <a:endParaRPr lang="de-DE" dirty="0">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192505" y="1404594"/>
            <a:ext cx="11638133" cy="4901078"/>
          </a:xfrm>
        </p:spPr>
        <p:txBody>
          <a:bodyPr rtlCol="0">
            <a:normAutofit/>
          </a:bodyPr>
          <a:lstStyle/>
          <a:p>
            <a:pPr algn="just" rtl="0">
              <a:lnSpc>
                <a:spcPct val="120000"/>
              </a:lnSpc>
            </a:pPr>
            <a:r>
              <a:rPr lang="ro" sz="2200" dirty="0">
                <a:cs typeface="Arial" panose="020B0604020202020204" pitchFamily="34" charset="0"/>
              </a:rPr>
              <a:t>În cazul migrației de secetă, oamenii pot fi forțați să se mute în zone noi din cauza lipsei resurselor de apă și hrană. Acest lucru se întâmplă adesea în regiunile aride sau semi-aride, unde condițiile de secetă pot duce la eșecul culturilor și la pierderea condițiilor de trai.</a:t>
            </a:r>
            <a:r>
              <a:rPr lang="ro" sz="2400" dirty="0">
                <a:cs typeface="Arial" panose="020B0604020202020204" pitchFamily="34" charset="0"/>
              </a:rPr>
              <a:t> </a:t>
            </a:r>
            <a:endParaRPr lang="hu-HU" sz="2400" dirty="0">
              <a:cs typeface="Arial" panose="020B0604020202020204" pitchFamily="34" charset="0"/>
            </a:endParaRPr>
          </a:p>
          <a:p>
            <a:pPr algn="just" rtl="0">
              <a:lnSpc>
                <a:spcPct val="120000"/>
              </a:lnSpc>
              <a:spcBef>
                <a:spcPts val="2000"/>
              </a:spcBef>
            </a:pPr>
            <a:r>
              <a:rPr lang="ro" sz="2200" dirty="0">
                <a:cs typeface="Arial" panose="020B0604020202020204" pitchFamily="34" charset="0"/>
              </a:rPr>
              <a:t>Persoanele forțate să se mute se pot confrunta cu perturbări economice și sociale substanțiale. Migrația de secetă crește semnificativ expunerea la pericolele de mediu, supraaglomerarea și riscul crescut de boli infecțioase. </a:t>
            </a:r>
            <a:endParaRPr lang="hu-HU" sz="2200" dirty="0">
              <a:cs typeface="Arial" panose="020B0604020202020204" pitchFamily="34" charset="0"/>
            </a:endParaRPr>
          </a:p>
          <a:p>
            <a:pPr algn="just" rtl="0">
              <a:lnSpc>
                <a:spcPct val="120000"/>
              </a:lnSpc>
              <a:spcBef>
                <a:spcPts val="2000"/>
              </a:spcBef>
            </a:pPr>
            <a:r>
              <a:rPr lang="ro" sz="2200" dirty="0">
                <a:cs typeface="Arial" panose="020B0604020202020204" pitchFamily="34" charset="0"/>
              </a:rPr>
              <a:t>Migrația forțată poate duce la probleme de sănătate mintală din cauza perturbării rețelelor familiale și comunitare, precum și a pierderii familiarității cu mediul lor de acasă. Ca parte a sprijinului social, este esențial să se asigure că migranții afectați de secetă au acces la servicii de sănătate mintală și la alte forme de sprijin social.</a:t>
            </a:r>
            <a:endParaRPr lang="de-DE" sz="2200" dirty="0">
              <a:cs typeface="Arial" panose="020B0604020202020204" pitchFamily="34" charset="0"/>
            </a:endParaRPr>
          </a:p>
        </p:txBody>
      </p:sp>
    </p:spTree>
    <p:extLst>
      <p:ext uri="{BB962C8B-B14F-4D97-AF65-F5344CB8AC3E}">
        <p14:creationId xmlns:p14="http://schemas.microsoft.com/office/powerpoint/2010/main" val="2671835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latin typeface="Arial" panose="020B0604020202020204" pitchFamily="34" charset="0"/>
                <a:cs typeface="Arial" panose="020B0604020202020204" pitchFamily="34" charset="0"/>
              </a:rPr>
              <a:t>Refugiații climatici</a:t>
            </a:r>
            <a:endParaRPr lang="de-DE" dirty="0">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491706" y="1593130"/>
            <a:ext cx="11162582" cy="4807670"/>
          </a:xfrm>
        </p:spPr>
        <p:txBody>
          <a:bodyPr rtlCol="0">
            <a:normAutofit/>
          </a:bodyPr>
          <a:lstStyle/>
          <a:p>
            <a:pPr algn="just" rtl="0">
              <a:lnSpc>
                <a:spcPct val="130000"/>
              </a:lnSpc>
              <a:spcBef>
                <a:spcPts val="2000"/>
              </a:spcBef>
              <a:spcAft>
                <a:spcPts val="500"/>
              </a:spcAft>
            </a:pPr>
            <a:r>
              <a:rPr lang="ro" sz="2200" dirty="0">
                <a:cs typeface="Arial" panose="020B0604020202020204" pitchFamily="34" charset="0"/>
              </a:rPr>
              <a:t>În plus față de migrația de secetă, mai multe alte evenimente legate de schimbările climatice pot forța oamenii să-și părăsească habitatele. Conform statisticilor publicate de Centrul de monitorizare a deplasărilor interne, în fiecare an, începând din 2008, o medie de 26,4 milioane de persoane din întreaga lume au fost strămutate forțat din cauza inundațiilor, furtunilor și cutremurelor.</a:t>
            </a:r>
          </a:p>
          <a:p>
            <a:pPr algn="just" rtl="0">
              <a:lnSpc>
                <a:spcPct val="130000"/>
              </a:lnSpc>
              <a:spcBef>
                <a:spcPts val="2000"/>
              </a:spcBef>
              <a:spcAft>
                <a:spcPts val="500"/>
              </a:spcAft>
            </a:pPr>
            <a:r>
              <a:rPr lang="ro" sz="2200" dirty="0">
                <a:cs typeface="Arial" panose="020B0604020202020204" pitchFamily="34" charset="0"/>
              </a:rPr>
              <a:t>Astăzi, majoritatea persoanelor strămutate găsesc un nou loc de trai pe plan intern, dar riscul de strămutare globală este în creștere. </a:t>
            </a:r>
            <a:endParaRPr lang="hu-HU" sz="2200" dirty="0">
              <a:cs typeface="Arial" panose="020B0604020202020204" pitchFamily="34" charset="0"/>
            </a:endParaRPr>
          </a:p>
          <a:p>
            <a:pPr algn="just" rtl="0">
              <a:lnSpc>
                <a:spcPct val="130000"/>
              </a:lnSpc>
              <a:spcBef>
                <a:spcPts val="2000"/>
              </a:spcBef>
              <a:spcAft>
                <a:spcPts val="500"/>
              </a:spcAft>
            </a:pPr>
            <a:r>
              <a:rPr lang="ro" sz="2200" dirty="0">
                <a:cs typeface="Arial" panose="020B0604020202020204" pitchFamily="34" charset="0"/>
              </a:rPr>
              <a:t>Migrația climatică internațională poate genera riscuri grave pentru sănătatea publică.</a:t>
            </a:r>
            <a:endParaRPr lang="de-DE" sz="2200" dirty="0">
              <a:cs typeface="Arial" panose="020B0604020202020204" pitchFamily="34" charset="0"/>
            </a:endParaRPr>
          </a:p>
        </p:txBody>
      </p:sp>
    </p:spTree>
    <p:extLst>
      <p:ext uri="{BB962C8B-B14F-4D97-AF65-F5344CB8AC3E}">
        <p14:creationId xmlns:p14="http://schemas.microsoft.com/office/powerpoint/2010/main" val="16213910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60385" y="370936"/>
            <a:ext cx="2907102" cy="1207697"/>
          </a:xfrm>
        </p:spPr>
        <p:txBody>
          <a:bodyPr rtlCol="0">
            <a:normAutofit fontScale="90000"/>
          </a:bodyPr>
          <a:lstStyle/>
          <a:p>
            <a:pPr rtl="0"/>
            <a:r>
              <a:rPr lang="ro" sz="3100" b="1"/>
              <a:t>Fenomene meteorologice extreme</a:t>
            </a:r>
            <a:endParaRPr lang="hu-HU" dirty="0"/>
          </a:p>
        </p:txBody>
      </p:sp>
      <p:pic>
        <p:nvPicPr>
          <p:cNvPr id="8" name="Kép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7487" y="135457"/>
            <a:ext cx="8719361" cy="6122828"/>
          </a:xfrm>
          <a:prstGeom prst="rect">
            <a:avLst/>
          </a:prstGeom>
        </p:spPr>
      </p:pic>
      <p:pic>
        <p:nvPicPr>
          <p:cNvPr id="10" name="Kép 9"/>
          <p:cNvPicPr>
            <a:picLocks noChangeAspect="1"/>
          </p:cNvPicPr>
          <p:nvPr/>
        </p:nvPicPr>
        <p:blipFill>
          <a:blip r:embed="rId3"/>
          <a:stretch>
            <a:fillRect/>
          </a:stretch>
        </p:blipFill>
        <p:spPr>
          <a:xfrm>
            <a:off x="6532896" y="1886415"/>
            <a:ext cx="1588541" cy="1978183"/>
          </a:xfrm>
          <a:prstGeom prst="rect">
            <a:avLst/>
          </a:prstGeom>
        </p:spPr>
      </p:pic>
      <p:sp>
        <p:nvSpPr>
          <p:cNvPr id="6" name="Téglalap 5"/>
          <p:cNvSpPr/>
          <p:nvPr/>
        </p:nvSpPr>
        <p:spPr>
          <a:xfrm>
            <a:off x="2919362" y="5919731"/>
            <a:ext cx="2742852" cy="307777"/>
          </a:xfrm>
          <a:prstGeom prst="rect">
            <a:avLst/>
          </a:prstGeom>
        </p:spPr>
        <p:txBody>
          <a:bodyPr wrap="square" rtlCol="0">
            <a:spAutoFit/>
          </a:bodyPr>
          <a:lstStyle/>
          <a:p>
            <a:pPr rtl="0"/>
            <a:r>
              <a:rPr lang="ro" sz="700">
                <a:solidFill>
                  <a:schemeClr val="bg1">
                    <a:lumMod val="50000"/>
                  </a:schemeClr>
                </a:solidFill>
              </a:rPr>
              <a:t>Sursa: https://www.eea.europa.eu/publications/europes-changing-climate-hazards-1/what-will-the-future-bring</a:t>
            </a:r>
          </a:p>
        </p:txBody>
      </p:sp>
    </p:spTree>
    <p:extLst>
      <p:ext uri="{BB962C8B-B14F-4D97-AF65-F5344CB8AC3E}">
        <p14:creationId xmlns:p14="http://schemas.microsoft.com/office/powerpoint/2010/main" val="1514551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t>Calea de concentrare reprezentativă</a:t>
            </a:r>
            <a:endParaRPr lang="de-DE" dirty="0"/>
          </a:p>
        </p:txBody>
      </p:sp>
      <p:sp>
        <p:nvSpPr>
          <p:cNvPr id="3" name="Tartalom helye 2"/>
          <p:cNvSpPr>
            <a:spLocks noGrp="1"/>
          </p:cNvSpPr>
          <p:nvPr>
            <p:ph idx="1"/>
          </p:nvPr>
        </p:nvSpPr>
        <p:spPr>
          <a:xfrm>
            <a:off x="192506" y="1376313"/>
            <a:ext cx="11638134" cy="4929359"/>
          </a:xfrm>
        </p:spPr>
        <p:txBody>
          <a:bodyPr rtlCol="0">
            <a:normAutofit/>
          </a:bodyPr>
          <a:lstStyle/>
          <a:p>
            <a:pPr algn="just" rtl="0">
              <a:lnSpc>
                <a:spcPct val="130000"/>
              </a:lnSpc>
              <a:spcAft>
                <a:spcPts val="2000"/>
              </a:spcAft>
            </a:pPr>
            <a:r>
              <a:rPr lang="ro" sz="2300" dirty="0">
                <a:cs typeface="Arial" panose="020B0604020202020204" pitchFamily="34" charset="0"/>
              </a:rPr>
              <a:t>Representative Concentration Pathway (RCP) descrie patru căi diferite ale secolului 21 privind emisiile de gaze cu efect de seră (GES) și concentrațiile atmosferice, emisiile de poluanți atmosferici și utilizarea terenurilor.</a:t>
            </a:r>
            <a:endParaRPr lang="hu-HU" sz="2300" dirty="0">
              <a:cs typeface="Arial" panose="020B0604020202020204" pitchFamily="34" charset="0"/>
            </a:endParaRPr>
          </a:p>
          <a:p>
            <a:pPr algn="just" rtl="0">
              <a:lnSpc>
                <a:spcPct val="130000"/>
              </a:lnSpc>
            </a:pPr>
            <a:r>
              <a:rPr lang="ro" sz="2300" dirty="0">
                <a:cs typeface="Arial" panose="020B0604020202020204" pitchFamily="34" charset="0"/>
              </a:rPr>
              <a:t>Căile descriu diferite evoluții climatice, toate acestea fiind considerate posibile în funcție de volumul de GES emise în anii următori. Fiecare RCP reprezintă următoarele scenarii: </a:t>
            </a:r>
          </a:p>
          <a:p>
            <a:pPr lvl="1" rtl="0">
              <a:lnSpc>
                <a:spcPct val="150000"/>
              </a:lnSpc>
              <a:buFont typeface="Symbol" panose="05050102010706020507" pitchFamily="18" charset="2"/>
              <a:buChar char="-"/>
            </a:pPr>
            <a:r>
              <a:rPr lang="ro" sz="2300" dirty="0">
                <a:cs typeface="Arial" panose="020B0604020202020204" pitchFamily="34" charset="0"/>
              </a:rPr>
              <a:t>RCP 2.6 - un scenariu strict de atenuare a emisiilor de gaze cu efect de seră </a:t>
            </a:r>
            <a:endParaRPr lang="hu-HU" sz="2300" dirty="0">
              <a:cs typeface="Arial" panose="020B0604020202020204" pitchFamily="34" charset="0"/>
            </a:endParaRPr>
          </a:p>
          <a:p>
            <a:pPr lvl="1" rtl="0">
              <a:lnSpc>
                <a:spcPct val="150000"/>
              </a:lnSpc>
              <a:buFont typeface="Symbol" panose="05050102010706020507" pitchFamily="18" charset="2"/>
              <a:buChar char="-"/>
            </a:pPr>
            <a:r>
              <a:rPr lang="ro" sz="2300" dirty="0">
                <a:cs typeface="Arial" panose="020B0604020202020204" pitchFamily="34" charset="0"/>
              </a:rPr>
              <a:t>RCP 4.5 și RCP 6.0 - scenarii intermediare privind emisiile de GES </a:t>
            </a:r>
            <a:endParaRPr lang="hu-HU" sz="2300" dirty="0">
              <a:cs typeface="Arial" panose="020B0604020202020204" pitchFamily="34" charset="0"/>
            </a:endParaRPr>
          </a:p>
          <a:p>
            <a:pPr lvl="1" rtl="0">
              <a:lnSpc>
                <a:spcPct val="150000"/>
              </a:lnSpc>
              <a:buFont typeface="Symbol" panose="05050102010706020507" pitchFamily="18" charset="2"/>
              <a:buChar char="-"/>
            </a:pPr>
            <a:r>
              <a:rPr lang="ro" sz="2300" dirty="0">
                <a:cs typeface="Arial" panose="020B0604020202020204" pitchFamily="34" charset="0"/>
              </a:rPr>
              <a:t>RCP 8.5 - scenariul cu cele mai mari emisii de GES</a:t>
            </a:r>
            <a:endParaRPr lang="de-DE" sz="2300" dirty="0">
              <a:cs typeface="Arial" panose="020B0604020202020204" pitchFamily="34" charset="0"/>
            </a:endParaRPr>
          </a:p>
        </p:txBody>
      </p:sp>
    </p:spTree>
    <p:extLst>
      <p:ext uri="{BB962C8B-B14F-4D97-AF65-F5344CB8AC3E}">
        <p14:creationId xmlns:p14="http://schemas.microsoft.com/office/powerpoint/2010/main" val="34598977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latin typeface="Arial" panose="020B0604020202020204" pitchFamily="34" charset="0"/>
                <a:cs typeface="Arial" panose="020B0604020202020204" pitchFamily="34" charset="0"/>
              </a:rPr>
              <a:t>Căldură și frig</a:t>
            </a:r>
            <a:endParaRPr lang="hu-HU" dirty="0">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491706" y="1802920"/>
            <a:ext cx="11385870" cy="4502751"/>
          </a:xfrm>
        </p:spPr>
        <p:txBody>
          <a:bodyPr rtlCol="0">
            <a:normAutofit/>
          </a:bodyPr>
          <a:lstStyle/>
          <a:p>
            <a:pPr algn="just" rtl="0">
              <a:lnSpc>
                <a:spcPct val="130000"/>
              </a:lnSpc>
              <a:spcAft>
                <a:spcPts val="1000"/>
              </a:spcAft>
            </a:pPr>
            <a:r>
              <a:rPr lang="ro" sz="2200" dirty="0">
                <a:cs typeface="Arial" panose="020B0604020202020204" pitchFamily="34" charset="0"/>
              </a:rPr>
              <a:t>Temperatura medie a aerului va crește constant în întreaga Europă. </a:t>
            </a:r>
            <a:endParaRPr lang="ro" sz="2200" dirty="0" smtClean="0">
              <a:cs typeface="Arial" panose="020B0604020202020204" pitchFamily="34" charset="0"/>
            </a:endParaRPr>
          </a:p>
          <a:p>
            <a:pPr algn="just" rtl="0">
              <a:lnSpc>
                <a:spcPct val="130000"/>
              </a:lnSpc>
              <a:spcAft>
                <a:spcPts val="1000"/>
              </a:spcAft>
            </a:pPr>
            <a:r>
              <a:rPr lang="ro" sz="2200" dirty="0" smtClean="0">
                <a:cs typeface="Arial" panose="020B0604020202020204" pitchFamily="34" charset="0"/>
              </a:rPr>
              <a:t>Extremele caniculare sunt de așteptat să crească chiar mai repede decât temperaturile medii. </a:t>
            </a:r>
          </a:p>
          <a:p>
            <a:pPr algn="just" rtl="0">
              <a:lnSpc>
                <a:spcPct val="130000"/>
              </a:lnSpc>
              <a:spcAft>
                <a:spcPts val="1000"/>
              </a:spcAft>
            </a:pPr>
            <a:r>
              <a:rPr lang="ro" sz="2200" dirty="0" smtClean="0">
                <a:cs typeface="Arial" panose="020B0604020202020204" pitchFamily="34" charset="0"/>
              </a:rPr>
              <a:t>Până la sfârșitul secolului, se preconizează că Europa în ansamblu și cele trei subregiuni ale sale vor experimenta o încălzire suplimentară cuprinsă între maximum 1,5 °C (scenariul cu emisii scăzute - RCP 2.6) și 4,5 °C (scenariul cu emisii ridicate - RCP 8.5).</a:t>
            </a:r>
            <a:endParaRPr lang="hu-HU" sz="2200" dirty="0">
              <a:cs typeface="Arial" panose="020B0604020202020204" pitchFamily="34" charset="0"/>
            </a:endParaRPr>
          </a:p>
        </p:txBody>
      </p:sp>
    </p:spTree>
    <p:extLst>
      <p:ext uri="{BB962C8B-B14F-4D97-AF65-F5344CB8AC3E}">
        <p14:creationId xmlns:p14="http://schemas.microsoft.com/office/powerpoint/2010/main" val="36210491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ro" sz="2800" dirty="0">
                <a:latin typeface="Arial" panose="020B0604020202020204" pitchFamily="34" charset="0"/>
                <a:cs typeface="Arial" panose="020B0604020202020204" pitchFamily="34" charset="0"/>
              </a:rPr>
              <a:t>Zile anuale fierbinți pentru suprafața terestră și subregiunile europene</a:t>
            </a:r>
          </a:p>
        </p:txBody>
      </p:sp>
      <p:grpSp>
        <p:nvGrpSpPr>
          <p:cNvPr id="7" name="Csoportba foglalás 6"/>
          <p:cNvGrpSpPr/>
          <p:nvPr/>
        </p:nvGrpSpPr>
        <p:grpSpPr>
          <a:xfrm>
            <a:off x="603314" y="948327"/>
            <a:ext cx="5445551" cy="4274121"/>
            <a:chOff x="2177143" y="948328"/>
            <a:chExt cx="3918857" cy="3481322"/>
          </a:xfrm>
        </p:grpSpPr>
        <p:sp>
          <p:nvSpPr>
            <p:cNvPr id="4" name="Téglalap 3"/>
            <p:cNvSpPr/>
            <p:nvPr/>
          </p:nvSpPr>
          <p:spPr>
            <a:xfrm>
              <a:off x="2177143" y="948328"/>
              <a:ext cx="3918857" cy="2545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pic>
          <p:nvPicPr>
            <p:cNvPr id="3" name="Kép 2"/>
            <p:cNvPicPr>
              <a:picLocks noChangeAspect="1"/>
            </p:cNvPicPr>
            <p:nvPr/>
          </p:nvPicPr>
          <p:blipFill rotWithShape="1">
            <a:blip r:embed="rId2">
              <a:extLst>
                <a:ext uri="{28A0092B-C50C-407E-A947-70E740481C1C}">
                  <a14:useLocalDpi xmlns:a14="http://schemas.microsoft.com/office/drawing/2010/main" val="0"/>
                </a:ext>
              </a:extLst>
            </a:blip>
            <a:srcRect b="51093"/>
            <a:stretch/>
          </p:blipFill>
          <p:spPr>
            <a:xfrm>
              <a:off x="2177143" y="1075590"/>
              <a:ext cx="3918857" cy="3354060"/>
            </a:xfrm>
            <a:prstGeom prst="rect">
              <a:avLst/>
            </a:prstGeom>
          </p:spPr>
        </p:pic>
      </p:grpSp>
      <p:pic>
        <p:nvPicPr>
          <p:cNvPr id="6" name="Kép 5"/>
          <p:cNvPicPr>
            <a:picLocks noChangeAspect="1"/>
          </p:cNvPicPr>
          <p:nvPr/>
        </p:nvPicPr>
        <p:blipFill rotWithShape="1">
          <a:blip r:embed="rId2">
            <a:extLst>
              <a:ext uri="{28A0092B-C50C-407E-A947-70E740481C1C}">
                <a14:useLocalDpi xmlns:a14="http://schemas.microsoft.com/office/drawing/2010/main" val="0"/>
              </a:ext>
            </a:extLst>
          </a:blip>
          <a:srcRect t="49182"/>
          <a:stretch/>
        </p:blipFill>
        <p:spPr>
          <a:xfrm>
            <a:off x="6143135" y="944563"/>
            <a:ext cx="4810330" cy="4277885"/>
          </a:xfrm>
          <a:prstGeom prst="rect">
            <a:avLst/>
          </a:prstGeom>
        </p:spPr>
      </p:pic>
      <p:sp>
        <p:nvSpPr>
          <p:cNvPr id="8" name="Téglalap 7"/>
          <p:cNvSpPr/>
          <p:nvPr/>
        </p:nvSpPr>
        <p:spPr>
          <a:xfrm>
            <a:off x="-77335" y="6182281"/>
            <a:ext cx="4866618" cy="200055"/>
          </a:xfrm>
          <a:prstGeom prst="rect">
            <a:avLst/>
          </a:prstGeom>
        </p:spPr>
        <p:txBody>
          <a:bodyPr wrap="square" rtlCol="0">
            <a:spAutoFit/>
          </a:bodyPr>
          <a:lstStyle/>
          <a:p>
            <a:pPr rtl="0"/>
            <a:r>
              <a:rPr lang="ro" sz="700">
                <a:solidFill>
                  <a:schemeClr val="bg1">
                    <a:lumMod val="50000"/>
                  </a:schemeClr>
                </a:solidFill>
              </a:rPr>
              <a:t>Sursa: https://www.eea.europa.eu/publications/europes-changing-climate-hazards-1/what-will-the-future-bring</a:t>
            </a:r>
          </a:p>
        </p:txBody>
      </p:sp>
    </p:spTree>
    <p:extLst>
      <p:ext uri="{BB962C8B-B14F-4D97-AF65-F5344CB8AC3E}">
        <p14:creationId xmlns:p14="http://schemas.microsoft.com/office/powerpoint/2010/main" val="29563150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latin typeface="Arial" panose="020B0604020202020204" pitchFamily="34" charset="0"/>
                <a:cs typeface="Arial" panose="020B0604020202020204" pitchFamily="34" charset="0"/>
              </a:rPr>
              <a:t>Insula termică urbană</a:t>
            </a:r>
            <a:endParaRPr lang="de-DE" dirty="0">
              <a:latin typeface="Arial" panose="020B0604020202020204" pitchFamily="34" charset="0"/>
              <a:cs typeface="Arial" panose="020B0604020202020204" pitchFamily="34" charset="0"/>
            </a:endParaRPr>
          </a:p>
        </p:txBody>
      </p:sp>
      <p:grpSp>
        <p:nvGrpSpPr>
          <p:cNvPr id="8" name="Csoportba foglalás 7"/>
          <p:cNvGrpSpPr/>
          <p:nvPr/>
        </p:nvGrpSpPr>
        <p:grpSpPr>
          <a:xfrm>
            <a:off x="3640347" y="702643"/>
            <a:ext cx="8391441" cy="4145401"/>
            <a:chOff x="766916" y="875071"/>
            <a:chExt cx="10323871" cy="5525729"/>
          </a:xfrm>
        </p:grpSpPr>
        <p:sp>
          <p:nvSpPr>
            <p:cNvPr id="9" name="Téglalap 8"/>
            <p:cNvSpPr/>
            <p:nvPr/>
          </p:nvSpPr>
          <p:spPr>
            <a:xfrm>
              <a:off x="766916" y="875071"/>
              <a:ext cx="10323871" cy="5525729"/>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hu-HU"/>
            </a:p>
          </p:txBody>
        </p:sp>
        <p:pic>
          <p:nvPicPr>
            <p:cNvPr id="10" name="Picture 2" descr="urban heat island profi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0311" y="1091380"/>
              <a:ext cx="9753600" cy="5143501"/>
            </a:xfrm>
            <a:prstGeom prst="rect">
              <a:avLst/>
            </a:prstGeom>
            <a:noFill/>
            <a:ln>
              <a:noFill/>
            </a:ln>
            <a:extLst>
              <a:ext uri="{909E8E84-426E-40DD-AFC4-6F175D3DCCD1}">
                <a14:hiddenFill xmlns:a14="http://schemas.microsoft.com/office/drawing/2010/main">
                  <a:solidFill>
                    <a:srgbClr val="FFFFFF"/>
                  </a:solidFill>
                </a14:hiddenFill>
              </a:ext>
            </a:extLst>
          </p:spPr>
        </p:pic>
      </p:grpSp>
      <p:sp>
        <p:nvSpPr>
          <p:cNvPr id="11" name="Szövegdoboz 10"/>
          <p:cNvSpPr txBox="1"/>
          <p:nvPr/>
        </p:nvSpPr>
        <p:spPr>
          <a:xfrm>
            <a:off x="0" y="6155474"/>
            <a:ext cx="5026266" cy="200055"/>
          </a:xfrm>
          <a:prstGeom prst="rect">
            <a:avLst/>
          </a:prstGeom>
          <a:noFill/>
        </p:spPr>
        <p:txBody>
          <a:bodyPr wrap="square" rtlCol="0">
            <a:spAutoFit/>
          </a:bodyPr>
          <a:lstStyle/>
          <a:p>
            <a:pPr rtl="0"/>
            <a:r>
              <a:rPr lang="ro" sz="700"/>
              <a:t>Sursă: Royal Meteorological Society, UK, www.metlink.org/fieldwork-resource/urban-heat-island-introduction/</a:t>
            </a:r>
            <a:endParaRPr lang="de-DE" sz="700" dirty="0"/>
          </a:p>
        </p:txBody>
      </p:sp>
      <p:sp>
        <p:nvSpPr>
          <p:cNvPr id="12" name="Téglalap 11"/>
          <p:cNvSpPr/>
          <p:nvPr/>
        </p:nvSpPr>
        <p:spPr>
          <a:xfrm>
            <a:off x="192505" y="4915308"/>
            <a:ext cx="11896826" cy="1200329"/>
          </a:xfrm>
          <a:prstGeom prst="rect">
            <a:avLst/>
          </a:prstGeom>
        </p:spPr>
        <p:txBody>
          <a:bodyPr wrap="square" rtlCol="0">
            <a:spAutoFit/>
          </a:bodyPr>
          <a:lstStyle/>
          <a:p>
            <a:pPr algn="just" rtl="0">
              <a:lnSpc>
                <a:spcPct val="120000"/>
              </a:lnSpc>
            </a:pPr>
            <a:r>
              <a:rPr lang="ro" sz="2000" dirty="0">
                <a:cs typeface="Arial" panose="020B0604020202020204" pitchFamily="34" charset="0"/>
              </a:rPr>
              <a:t>O insulă de căldură urbană este o zonă metropolitană care este semnificativ mai caldă decât zonele rurale înconjurătoare. Diferența de temperatură este de obicei mai mare noaptea decât în timpul zilei și este cea mai evidentă atunci când vânturile sunt slabe. </a:t>
            </a:r>
            <a:endParaRPr lang="de-DE" sz="2000" dirty="0"/>
          </a:p>
        </p:txBody>
      </p:sp>
    </p:spTree>
    <p:extLst>
      <p:ext uri="{BB962C8B-B14F-4D97-AF65-F5344CB8AC3E}">
        <p14:creationId xmlns:p14="http://schemas.microsoft.com/office/powerpoint/2010/main" val="1187399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ctrTitle"/>
          </p:nvPr>
        </p:nvSpPr>
        <p:spPr>
          <a:xfrm>
            <a:off x="1463615" y="1898740"/>
            <a:ext cx="9144000" cy="2387600"/>
          </a:xfrm>
        </p:spPr>
        <p:txBody>
          <a:bodyPr rtlCol="0">
            <a:normAutofit fontScale="90000"/>
          </a:bodyPr>
          <a:lstStyle/>
          <a:p>
            <a:pPr algn="ctr" rtl="0"/>
            <a:r>
              <a:rPr lang="ro" dirty="0"/>
              <a:t>Impactul incendiilor forestiere, al secetelor și al fenomenelor meteorologice extreme </a:t>
            </a:r>
            <a:endParaRPr lang="hu-HU" dirty="0"/>
          </a:p>
        </p:txBody>
      </p:sp>
    </p:spTree>
    <p:extLst>
      <p:ext uri="{BB962C8B-B14F-4D97-AF65-F5344CB8AC3E}">
        <p14:creationId xmlns:p14="http://schemas.microsoft.com/office/powerpoint/2010/main" val="25431669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latin typeface="Arial" panose="020B0604020202020204" pitchFamily="34" charset="0"/>
                <a:cs typeface="Arial" panose="020B0604020202020204" pitchFamily="34" charset="0"/>
              </a:rPr>
              <a:t>Zile de îngheț</a:t>
            </a:r>
            <a:endParaRPr lang="de-DE" dirty="0">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192505" y="2092752"/>
            <a:ext cx="11609853" cy="4212920"/>
          </a:xfrm>
        </p:spPr>
        <p:txBody>
          <a:bodyPr rtlCol="0">
            <a:normAutofit/>
          </a:bodyPr>
          <a:lstStyle/>
          <a:p>
            <a:pPr algn="just" rtl="0">
              <a:lnSpc>
                <a:spcPct val="130000"/>
              </a:lnSpc>
            </a:pPr>
            <a:r>
              <a:rPr lang="ro" sz="2200" dirty="0">
                <a:cs typeface="Arial" panose="020B0604020202020204" pitchFamily="34" charset="0"/>
              </a:rPr>
              <a:t>Numărul de zile de îngheț în Europa a scăzut din anii 1980, dar cu o variabilitate considerabilă de la an la an. </a:t>
            </a:r>
            <a:endParaRPr lang="hu-HU" sz="2200" dirty="0">
              <a:cs typeface="Arial" panose="020B0604020202020204" pitchFamily="34" charset="0"/>
            </a:endParaRPr>
          </a:p>
          <a:p>
            <a:pPr algn="just" rtl="0">
              <a:lnSpc>
                <a:spcPct val="130000"/>
              </a:lnSpc>
              <a:spcBef>
                <a:spcPts val="2000"/>
              </a:spcBef>
            </a:pPr>
            <a:r>
              <a:rPr lang="ro" sz="2200" dirty="0">
                <a:cs typeface="Arial" panose="020B0604020202020204" pitchFamily="34" charset="0"/>
              </a:rPr>
              <a:t>Cel mai rapid declin absolut a fost observat în nordul Europei. Se preconizează că această tendință va continua pe tot parcursul secolului 21, iar numărul zilelor de îngheț este de așteptat să scadă cu aproximativ jumătate în secolul 21 în cadrul scenariului cu emisii ridicate (traiectoria reprezentativă a concentrației (RCP 8.5).</a:t>
            </a:r>
            <a:endParaRPr lang="de-DE" sz="2200" dirty="0">
              <a:cs typeface="Arial" panose="020B0604020202020204" pitchFamily="34" charset="0"/>
            </a:endParaRPr>
          </a:p>
        </p:txBody>
      </p:sp>
    </p:spTree>
    <p:extLst>
      <p:ext uri="{BB962C8B-B14F-4D97-AF65-F5344CB8AC3E}">
        <p14:creationId xmlns:p14="http://schemas.microsoft.com/office/powerpoint/2010/main" val="21383386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latin typeface="Arial" panose="020B0604020202020204" pitchFamily="34" charset="0"/>
                <a:cs typeface="Arial" panose="020B0604020202020204" pitchFamily="34" charset="0"/>
              </a:rPr>
              <a:t>Zile de îngheț anuale pentru suprafața terestră și subregiunile europene</a:t>
            </a:r>
            <a:endParaRPr lang="de-DE" dirty="0">
              <a:latin typeface="Arial" panose="020B0604020202020204" pitchFamily="34" charset="0"/>
              <a:cs typeface="Arial" panose="020B0604020202020204" pitchFamily="34" charset="0"/>
            </a:endParaRPr>
          </a:p>
        </p:txBody>
      </p:sp>
      <p:pic>
        <p:nvPicPr>
          <p:cNvPr id="5" name="Kép 4"/>
          <p:cNvPicPr>
            <a:picLocks noChangeAspect="1"/>
          </p:cNvPicPr>
          <p:nvPr/>
        </p:nvPicPr>
        <p:blipFill rotWithShape="1">
          <a:blip r:embed="rId2">
            <a:extLst>
              <a:ext uri="{28A0092B-C50C-407E-A947-70E740481C1C}">
                <a14:useLocalDpi xmlns:a14="http://schemas.microsoft.com/office/drawing/2010/main" val="0"/>
              </a:ext>
            </a:extLst>
          </a:blip>
          <a:srcRect b="51643"/>
          <a:stretch/>
        </p:blipFill>
        <p:spPr>
          <a:xfrm>
            <a:off x="395926" y="945504"/>
            <a:ext cx="5652940" cy="4783828"/>
          </a:xfrm>
          <a:prstGeom prst="rect">
            <a:avLst/>
          </a:prstGeom>
        </p:spPr>
      </p:pic>
      <p:pic>
        <p:nvPicPr>
          <p:cNvPr id="6" name="Kép 5"/>
          <p:cNvPicPr>
            <a:picLocks noChangeAspect="1"/>
          </p:cNvPicPr>
          <p:nvPr/>
        </p:nvPicPr>
        <p:blipFill rotWithShape="1">
          <a:blip r:embed="rId2">
            <a:extLst>
              <a:ext uri="{28A0092B-C50C-407E-A947-70E740481C1C}">
                <a14:useLocalDpi xmlns:a14="http://schemas.microsoft.com/office/drawing/2010/main" val="0"/>
              </a:ext>
            </a:extLst>
          </a:blip>
          <a:srcRect t="50236" b="1654"/>
          <a:stretch/>
        </p:blipFill>
        <p:spPr>
          <a:xfrm>
            <a:off x="6143135" y="962475"/>
            <a:ext cx="5661859" cy="4766857"/>
          </a:xfrm>
          <a:prstGeom prst="rect">
            <a:avLst/>
          </a:prstGeom>
        </p:spPr>
      </p:pic>
      <p:sp>
        <p:nvSpPr>
          <p:cNvPr id="7" name="Téglalap 6"/>
          <p:cNvSpPr/>
          <p:nvPr/>
        </p:nvSpPr>
        <p:spPr>
          <a:xfrm>
            <a:off x="-77335" y="6182281"/>
            <a:ext cx="4866618" cy="200055"/>
          </a:xfrm>
          <a:prstGeom prst="rect">
            <a:avLst/>
          </a:prstGeom>
        </p:spPr>
        <p:txBody>
          <a:bodyPr wrap="square" rtlCol="0">
            <a:spAutoFit/>
          </a:bodyPr>
          <a:lstStyle/>
          <a:p>
            <a:pPr rtl="0"/>
            <a:r>
              <a:rPr lang="ro" sz="700">
                <a:solidFill>
                  <a:schemeClr val="bg1">
                    <a:lumMod val="50000"/>
                  </a:schemeClr>
                </a:solidFill>
              </a:rPr>
              <a:t>Sursa: https://www.eea.europa.eu/publications/europes-changing-climate-hazards-1/what-will-the-future-bring</a:t>
            </a:r>
          </a:p>
        </p:txBody>
      </p:sp>
    </p:spTree>
    <p:extLst>
      <p:ext uri="{BB962C8B-B14F-4D97-AF65-F5344CB8AC3E}">
        <p14:creationId xmlns:p14="http://schemas.microsoft.com/office/powerpoint/2010/main" val="1864675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latin typeface="Arial" panose="020B0604020202020204" pitchFamily="34" charset="0"/>
                <a:cs typeface="Arial" panose="020B0604020202020204" pitchFamily="34" charset="0"/>
              </a:rPr>
              <a:t>Umed și uscat</a:t>
            </a:r>
            <a:endParaRPr lang="de-DE" dirty="0">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192505" y="1366888"/>
            <a:ext cx="11711947" cy="4938784"/>
          </a:xfrm>
        </p:spPr>
        <p:txBody>
          <a:bodyPr rtlCol="0">
            <a:normAutofit/>
          </a:bodyPr>
          <a:lstStyle/>
          <a:p>
            <a:pPr algn="just" rtl="0">
              <a:lnSpc>
                <a:spcPct val="120000"/>
              </a:lnSpc>
            </a:pPr>
            <a:r>
              <a:rPr lang="ro" sz="2000" dirty="0" smtClean="0">
                <a:cs typeface="Arial" panose="020B0604020202020204" pitchFamily="34" charset="0"/>
              </a:rPr>
              <a:t>În </a:t>
            </a:r>
            <a:r>
              <a:rPr lang="ro" sz="2000" dirty="0">
                <a:cs typeface="Arial" panose="020B0604020202020204" pitchFamily="34" charset="0"/>
              </a:rPr>
              <a:t>nordul Europei, precipitațiile anuale și precipitațiile abundente sunt susceptibile de a crește, secetele devenind mai puțin frecvente. Schimbări mixte sunt așteptate pentru precipitațiile de vară, inundații, ariditate și pericolul incendiilor. </a:t>
            </a:r>
            <a:endParaRPr lang="hu-HU" sz="2000" dirty="0">
              <a:cs typeface="Arial" panose="020B0604020202020204" pitchFamily="34" charset="0"/>
            </a:endParaRPr>
          </a:p>
          <a:p>
            <a:pPr algn="just" rtl="0">
              <a:lnSpc>
                <a:spcPct val="120000"/>
              </a:lnSpc>
              <a:spcBef>
                <a:spcPts val="2000"/>
              </a:spcBef>
            </a:pPr>
            <a:r>
              <a:rPr lang="ro" sz="2000" dirty="0">
                <a:cs typeface="Arial" panose="020B0604020202020204" pitchFamily="34" charset="0"/>
              </a:rPr>
              <a:t>Europa Centrală este probabil să experimenteze precipitații mai scăzute în timpul verii, dar și extreme meteorologice mai dure (precipitații abundente, inundații ale râurilor, secete și incendii), cu modificări mixte ale precipitațiilor anuale și ale aridității. </a:t>
            </a:r>
            <a:endParaRPr lang="hu-HU" sz="2000" dirty="0">
              <a:cs typeface="Arial" panose="020B0604020202020204" pitchFamily="34" charset="0"/>
            </a:endParaRPr>
          </a:p>
          <a:p>
            <a:pPr algn="just" rtl="0">
              <a:lnSpc>
                <a:spcPct val="120000"/>
              </a:lnSpc>
              <a:spcBef>
                <a:spcPts val="2000"/>
              </a:spcBef>
            </a:pPr>
            <a:r>
              <a:rPr lang="ro" sz="2000" dirty="0">
                <a:cs typeface="Arial" panose="020B0604020202020204" pitchFamily="34" charset="0"/>
              </a:rPr>
              <a:t>În sudul Europei, precipitațiile anuale și precipitațiile de vară sunt proiectate să scadă, în timp ce ariditatea, secetele și pericolele de incendiu sunt toate susceptibile de a crește. Sunt proiectate schimbări mixte pentru precipitații abundente și inundații ale râurilor. </a:t>
            </a:r>
            <a:endParaRPr lang="de-DE" sz="2000" dirty="0">
              <a:cs typeface="Arial" panose="020B0604020202020204" pitchFamily="34" charset="0"/>
            </a:endParaRPr>
          </a:p>
        </p:txBody>
      </p:sp>
    </p:spTree>
    <p:extLst>
      <p:ext uri="{BB962C8B-B14F-4D97-AF65-F5344CB8AC3E}">
        <p14:creationId xmlns:p14="http://schemas.microsoft.com/office/powerpoint/2010/main" val="428766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églalap 3"/>
          <p:cNvSpPr/>
          <p:nvPr/>
        </p:nvSpPr>
        <p:spPr>
          <a:xfrm>
            <a:off x="2177143" y="944563"/>
            <a:ext cx="3912797" cy="2174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sp>
        <p:nvSpPr>
          <p:cNvPr id="2" name="Cím 1"/>
          <p:cNvSpPr>
            <a:spLocks noGrp="1"/>
          </p:cNvSpPr>
          <p:nvPr>
            <p:ph type="title"/>
          </p:nvPr>
        </p:nvSpPr>
        <p:spPr/>
        <p:txBody>
          <a:bodyPr rtlCol="0">
            <a:normAutofit/>
          </a:bodyPr>
          <a:lstStyle/>
          <a:p>
            <a:pPr rtl="0"/>
            <a:r>
              <a:rPr lang="ro" sz="3000" dirty="0">
                <a:latin typeface="Arial" panose="020B0604020202020204" pitchFamily="34" charset="0"/>
                <a:cs typeface="Arial" panose="020B0604020202020204" pitchFamily="34" charset="0"/>
              </a:rPr>
              <a:t>Precipitații anuale pentru suprafața și subregiunile terestre europene</a:t>
            </a:r>
          </a:p>
        </p:txBody>
      </p:sp>
      <p:pic>
        <p:nvPicPr>
          <p:cNvPr id="3" name="Kép 2"/>
          <p:cNvPicPr>
            <a:picLocks noChangeAspect="1"/>
          </p:cNvPicPr>
          <p:nvPr/>
        </p:nvPicPr>
        <p:blipFill rotWithShape="1">
          <a:blip r:embed="rId2">
            <a:extLst>
              <a:ext uri="{28A0092B-C50C-407E-A947-70E740481C1C}">
                <a14:useLocalDpi xmlns:a14="http://schemas.microsoft.com/office/drawing/2010/main" val="0"/>
              </a:ext>
            </a:extLst>
          </a:blip>
          <a:srcRect b="50543"/>
          <a:stretch/>
        </p:blipFill>
        <p:spPr>
          <a:xfrm>
            <a:off x="2177143" y="1041061"/>
            <a:ext cx="3918857" cy="3391767"/>
          </a:xfrm>
          <a:prstGeom prst="rect">
            <a:avLst/>
          </a:prstGeom>
        </p:spPr>
      </p:pic>
      <p:pic>
        <p:nvPicPr>
          <p:cNvPr id="6" name="Kép 5"/>
          <p:cNvPicPr>
            <a:picLocks noChangeAspect="1"/>
          </p:cNvPicPr>
          <p:nvPr/>
        </p:nvPicPr>
        <p:blipFill rotWithShape="1">
          <a:blip r:embed="rId2">
            <a:extLst>
              <a:ext uri="{28A0092B-C50C-407E-A947-70E740481C1C}">
                <a14:useLocalDpi xmlns:a14="http://schemas.microsoft.com/office/drawing/2010/main" val="0"/>
              </a:ext>
            </a:extLst>
          </a:blip>
          <a:srcRect t="49136"/>
          <a:stretch/>
        </p:blipFill>
        <p:spPr>
          <a:xfrm>
            <a:off x="6143135" y="944563"/>
            <a:ext cx="5081301" cy="4522983"/>
          </a:xfrm>
          <a:prstGeom prst="rect">
            <a:avLst/>
          </a:prstGeom>
        </p:spPr>
      </p:pic>
      <p:grpSp>
        <p:nvGrpSpPr>
          <p:cNvPr id="9" name="Csoportba foglalás 8"/>
          <p:cNvGrpSpPr/>
          <p:nvPr/>
        </p:nvGrpSpPr>
        <p:grpSpPr>
          <a:xfrm>
            <a:off x="537329" y="944563"/>
            <a:ext cx="5552612" cy="4522983"/>
            <a:chOff x="2183203" y="944563"/>
            <a:chExt cx="3918857" cy="3488265"/>
          </a:xfrm>
        </p:grpSpPr>
        <p:sp>
          <p:nvSpPr>
            <p:cNvPr id="7" name="Téglalap 6"/>
            <p:cNvSpPr/>
            <p:nvPr/>
          </p:nvSpPr>
          <p:spPr>
            <a:xfrm>
              <a:off x="2183203" y="944563"/>
              <a:ext cx="3912797" cy="2174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pic>
          <p:nvPicPr>
            <p:cNvPr id="8" name="Kép 7"/>
            <p:cNvPicPr>
              <a:picLocks noChangeAspect="1"/>
            </p:cNvPicPr>
            <p:nvPr/>
          </p:nvPicPr>
          <p:blipFill rotWithShape="1">
            <a:blip r:embed="rId2">
              <a:extLst>
                <a:ext uri="{28A0092B-C50C-407E-A947-70E740481C1C}">
                  <a14:useLocalDpi xmlns:a14="http://schemas.microsoft.com/office/drawing/2010/main" val="0"/>
                </a:ext>
              </a:extLst>
            </a:blip>
            <a:srcRect b="50543"/>
            <a:stretch/>
          </p:blipFill>
          <p:spPr>
            <a:xfrm>
              <a:off x="2183203" y="1041061"/>
              <a:ext cx="3918857" cy="3391767"/>
            </a:xfrm>
            <a:prstGeom prst="rect">
              <a:avLst/>
            </a:prstGeom>
          </p:spPr>
        </p:pic>
      </p:grpSp>
      <p:sp>
        <p:nvSpPr>
          <p:cNvPr id="10" name="Téglalap 9"/>
          <p:cNvSpPr/>
          <p:nvPr/>
        </p:nvSpPr>
        <p:spPr>
          <a:xfrm>
            <a:off x="-77335" y="6182281"/>
            <a:ext cx="4866618" cy="200055"/>
          </a:xfrm>
          <a:prstGeom prst="rect">
            <a:avLst/>
          </a:prstGeom>
        </p:spPr>
        <p:txBody>
          <a:bodyPr wrap="square" rtlCol="0">
            <a:spAutoFit/>
          </a:bodyPr>
          <a:lstStyle/>
          <a:p>
            <a:pPr rtl="0"/>
            <a:r>
              <a:rPr lang="ro" sz="700">
                <a:solidFill>
                  <a:schemeClr val="bg1">
                    <a:lumMod val="50000"/>
                  </a:schemeClr>
                </a:solidFill>
              </a:rPr>
              <a:t>Sursa: https://www.eea.europa.eu/publications/europes-changing-climate-hazards-1/what-will-the-future-bring</a:t>
            </a:r>
          </a:p>
        </p:txBody>
      </p:sp>
    </p:spTree>
    <p:extLst>
      <p:ext uri="{BB962C8B-B14F-4D97-AF65-F5344CB8AC3E}">
        <p14:creationId xmlns:p14="http://schemas.microsoft.com/office/powerpoint/2010/main" val="20703035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latin typeface="Arial" panose="020B0604020202020204" pitchFamily="34" charset="0"/>
                <a:cs typeface="Arial" panose="020B0604020202020204" pitchFamily="34" charset="0"/>
              </a:rPr>
              <a:t>Inundații rapide (viituri)</a:t>
            </a:r>
            <a:endParaRPr lang="de-DE" dirty="0">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192506" y="2320506"/>
            <a:ext cx="6057816" cy="3985166"/>
          </a:xfrm>
        </p:spPr>
        <p:txBody>
          <a:bodyPr rtlCol="0">
            <a:noAutofit/>
          </a:bodyPr>
          <a:lstStyle/>
          <a:p>
            <a:pPr marL="0" indent="0" algn="just" rtl="0">
              <a:lnSpc>
                <a:spcPct val="130000"/>
              </a:lnSpc>
              <a:spcAft>
                <a:spcPts val="500"/>
              </a:spcAft>
              <a:buNone/>
            </a:pPr>
            <a:r>
              <a:rPr lang="ro" sz="2000" dirty="0">
                <a:cs typeface="Arial" panose="020B0604020202020204" pitchFamily="34" charset="0"/>
              </a:rPr>
              <a:t>Viiturile sunt cauzate de o precipitații intense într-un timp relativ scurt, adesea în cursul unor furtuni puternice. </a:t>
            </a:r>
            <a:endParaRPr lang="ro" sz="2000" dirty="0" smtClean="0">
              <a:cs typeface="Arial" panose="020B0604020202020204" pitchFamily="34" charset="0"/>
            </a:endParaRPr>
          </a:p>
          <a:p>
            <a:pPr marL="0" indent="0" algn="just" rtl="0">
              <a:lnSpc>
                <a:spcPct val="130000"/>
              </a:lnSpc>
              <a:spcAft>
                <a:spcPts val="500"/>
              </a:spcAft>
              <a:buNone/>
            </a:pPr>
            <a:r>
              <a:rPr lang="ro" sz="2000" dirty="0" smtClean="0">
                <a:cs typeface="Arial" panose="020B0604020202020204" pitchFamily="34" charset="0"/>
              </a:rPr>
              <a:t>Pot </a:t>
            </a:r>
            <a:r>
              <a:rPr lang="ro" sz="2000" dirty="0">
                <a:cs typeface="Arial" panose="020B0604020202020204" pitchFamily="34" charset="0"/>
              </a:rPr>
              <a:t>apărea în aproape toate părțile lumii.</a:t>
            </a:r>
          </a:p>
          <a:p>
            <a:pPr marL="0" indent="0" algn="just">
              <a:lnSpc>
                <a:spcPct val="110000"/>
              </a:lnSpc>
              <a:buNone/>
            </a:pPr>
            <a:r>
              <a:rPr lang="ro" sz="2000" dirty="0">
                <a:cs typeface="Arial" panose="020B0604020202020204" pitchFamily="34" charset="0"/>
              </a:rPr>
              <a:t>Dezvoltarea urbană introduce suprafețe dure, cum ar fi acoperișuri, drumuri, căi de acces și căi care împiedică ploaia să se absoarbă în sol. Aceasta înseamnă că se scurge mai multă apă decât s-ar întâmpla în mod natural. </a:t>
            </a:r>
          </a:p>
          <a:p>
            <a:pPr rtl="0"/>
            <a:endParaRPr lang="de-DE" dirty="0"/>
          </a:p>
        </p:txBody>
      </p:sp>
      <p:sp>
        <p:nvSpPr>
          <p:cNvPr id="6" name="AutoShape 2" descr="A woman is carried through a flooded street in Angleur, Province of Liege, Belgium, Friday July 16, 2021. Severe flooding in Germany and Belgium has turned streams and streets into raging torrents that have swept away cars and caused houses to collapse. (AP Photo/Valentin Bianchi)"/>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rtlCol="0" anchor="t" anchorCtr="0" compatLnSpc="1">
            <a:prstTxWarp prst="textNoShape">
              <a:avLst/>
            </a:prstTxWarp>
          </a:bodyPr>
          <a:lstStyle/>
          <a:p>
            <a:pPr rtl="0"/>
            <a:endParaRPr lang="de-DE"/>
          </a:p>
        </p:txBody>
      </p:sp>
      <p:pic>
        <p:nvPicPr>
          <p:cNvPr id="2052" name="Picture 4" descr="New rainfall, new flooding - new norm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6146" y="934775"/>
            <a:ext cx="5817504" cy="4110193"/>
          </a:xfrm>
          <a:prstGeom prst="rect">
            <a:avLst/>
          </a:prstGeom>
          <a:noFill/>
          <a:extLst>
            <a:ext uri="{909E8E84-426E-40DD-AFC4-6F175D3DCCD1}">
              <a14:hiddenFill xmlns:a14="http://schemas.microsoft.com/office/drawing/2010/main">
                <a:solidFill>
                  <a:srgbClr val="FFFFFF"/>
                </a:solidFill>
              </a14:hiddenFill>
            </a:ext>
          </a:extLst>
        </p:spPr>
      </p:pic>
      <p:sp>
        <p:nvSpPr>
          <p:cNvPr id="7" name="Téglalap 6"/>
          <p:cNvSpPr/>
          <p:nvPr/>
        </p:nvSpPr>
        <p:spPr>
          <a:xfrm>
            <a:off x="6250322" y="5014087"/>
            <a:ext cx="2218877" cy="200055"/>
          </a:xfrm>
          <a:prstGeom prst="rect">
            <a:avLst/>
          </a:prstGeom>
        </p:spPr>
        <p:txBody>
          <a:bodyPr wrap="none" rtlCol="0">
            <a:spAutoFit/>
          </a:bodyPr>
          <a:lstStyle/>
          <a:p>
            <a:pPr rtl="0"/>
            <a:r>
              <a:rPr lang="ro" sz="700">
                <a:solidFill>
                  <a:srgbClr val="666F7D"/>
                </a:solidFill>
                <a:latin typeface="Source Sans Pro"/>
              </a:rPr>
              <a:t>Brusselstimes.com, Inundațiile din Liège, Belgia, 2021</a:t>
            </a:r>
            <a:endParaRPr lang="de-DE" sz="700" dirty="0"/>
          </a:p>
        </p:txBody>
      </p:sp>
    </p:spTree>
    <p:extLst>
      <p:ext uri="{BB962C8B-B14F-4D97-AF65-F5344CB8AC3E}">
        <p14:creationId xmlns:p14="http://schemas.microsoft.com/office/powerpoint/2010/main" val="38199060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192506" y="316196"/>
            <a:ext cx="11896826" cy="549635"/>
          </a:xfrm>
        </p:spPr>
        <p:txBody>
          <a:bodyPr rtlCol="0">
            <a:normAutofit fontScale="90000"/>
          </a:bodyPr>
          <a:lstStyle/>
          <a:p>
            <a:pPr rtl="0"/>
            <a:r>
              <a:rPr lang="ro">
                <a:latin typeface="Arial" panose="020B0604020202020204" pitchFamily="34" charset="0"/>
                <a:cs typeface="Arial" panose="020B0604020202020204" pitchFamily="34" charset="0"/>
              </a:rPr>
              <a:t>Inundațiile urbane – riscuri pentru sănătate</a:t>
            </a:r>
            <a:endParaRPr lang="de-DE" dirty="0">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362308" y="2510287"/>
            <a:ext cx="5572665" cy="3739445"/>
          </a:xfrm>
        </p:spPr>
        <p:txBody>
          <a:bodyPr rtlCol="0">
            <a:normAutofit/>
          </a:bodyPr>
          <a:lstStyle/>
          <a:p>
            <a:pPr marL="0" indent="0" algn="just" rtl="0">
              <a:lnSpc>
                <a:spcPct val="120000"/>
              </a:lnSpc>
              <a:spcBef>
                <a:spcPts val="2000"/>
              </a:spcBef>
              <a:buNone/>
            </a:pPr>
            <a:r>
              <a:rPr lang="ro" sz="1900" dirty="0" smtClean="0">
                <a:cs typeface="Arial" panose="020B0604020202020204" pitchFamily="34" charset="0"/>
              </a:rPr>
              <a:t>Mai multe boli infecțioase, inclusiv bolile transmise prin apă pe cale fecal-orală și gastro-intestinale, se pot răspândi prin contactul cu suprafețele contaminate de apele inundațiilor. </a:t>
            </a:r>
          </a:p>
          <a:p>
            <a:pPr marL="0" indent="0" algn="just" rtl="0">
              <a:lnSpc>
                <a:spcPct val="120000"/>
              </a:lnSpc>
              <a:spcBef>
                <a:spcPts val="2000"/>
              </a:spcBef>
              <a:buNone/>
            </a:pPr>
            <a:r>
              <a:rPr lang="ro" sz="1900" dirty="0" smtClean="0">
                <a:cs typeface="Arial" panose="020B0604020202020204" pitchFamily="34" charset="0"/>
              </a:rPr>
              <a:t>Probabilitatea de îmbolnăvire crește atunci când apa de inundații conține materii fecale din sistemele de canalizare care se revarsă sau deșeuri agricole sau industriale.</a:t>
            </a:r>
          </a:p>
        </p:txBody>
      </p:sp>
      <p:sp>
        <p:nvSpPr>
          <p:cNvPr id="5" name="Szövegdoboz 4"/>
          <p:cNvSpPr txBox="1"/>
          <p:nvPr/>
        </p:nvSpPr>
        <p:spPr>
          <a:xfrm>
            <a:off x="6087219" y="5040056"/>
            <a:ext cx="5701439" cy="207749"/>
          </a:xfrm>
          <a:prstGeom prst="rect">
            <a:avLst/>
          </a:prstGeom>
          <a:noFill/>
        </p:spPr>
        <p:txBody>
          <a:bodyPr wrap="square" rtlCol="0">
            <a:spAutoFit/>
          </a:bodyPr>
          <a:lstStyle/>
          <a:p>
            <a:pPr rtl="0"/>
            <a:r>
              <a:rPr lang="ro" sz="750" dirty="0">
                <a:solidFill>
                  <a:schemeClr val="bg1">
                    <a:lumMod val="50000"/>
                  </a:schemeClr>
                </a:solidFill>
              </a:rPr>
              <a:t>Sursa: www.galvnews.com/news/free/flash-flood-warning-ends-rain-to-continue/article_9d9f8462-c052-5c4a-9afe-4b3677c65221.html </a:t>
            </a:r>
          </a:p>
        </p:txBody>
      </p:sp>
      <p:pic>
        <p:nvPicPr>
          <p:cNvPr id="1028" name="Picture 4" descr="Galveston County Flash Floo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7219" y="1047420"/>
            <a:ext cx="5701439" cy="39926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51114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latin typeface="Arial" panose="020B0604020202020204" pitchFamily="34" charset="0"/>
                <a:cs typeface="Arial" panose="020B0604020202020204" pitchFamily="34" charset="0"/>
              </a:rPr>
              <a:t>Ariditate</a:t>
            </a:r>
            <a:endParaRPr lang="de-DE" dirty="0">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192505" y="1285336"/>
            <a:ext cx="11513539" cy="5020336"/>
          </a:xfrm>
        </p:spPr>
        <p:txBody>
          <a:bodyPr rtlCol="0">
            <a:normAutofit/>
          </a:bodyPr>
          <a:lstStyle/>
          <a:p>
            <a:pPr algn="just" rtl="0">
              <a:lnSpc>
                <a:spcPct val="120000"/>
              </a:lnSpc>
              <a:spcAft>
                <a:spcPts val="500"/>
              </a:spcAft>
            </a:pPr>
            <a:r>
              <a:rPr lang="ro" sz="2200" dirty="0">
                <a:cs typeface="Arial" panose="020B0604020202020204" pitchFamily="34" charset="0"/>
              </a:rPr>
              <a:t>Perioadele secetoase sunt cele mai persistente în sudul Europei, cu o durată de aproape 40 de zile, comparativ cu aproximativ 20 de zile în nordul și centrul Europei. </a:t>
            </a:r>
            <a:endParaRPr lang="hu-HU" sz="2200" dirty="0">
              <a:cs typeface="Arial" panose="020B0604020202020204" pitchFamily="34" charset="0"/>
            </a:endParaRPr>
          </a:p>
          <a:p>
            <a:pPr algn="just" rtl="0">
              <a:lnSpc>
                <a:spcPct val="120000"/>
              </a:lnSpc>
              <a:spcBef>
                <a:spcPts val="2000"/>
              </a:spcBef>
              <a:spcAft>
                <a:spcPts val="500"/>
              </a:spcAft>
            </a:pPr>
            <a:r>
              <a:rPr lang="ro" sz="2200" dirty="0">
                <a:cs typeface="Arial" panose="020B0604020202020204" pitchFamily="34" charset="0"/>
              </a:rPr>
              <a:t>Numărul maxim anual de zile secetoase consecutive a fost aproape stabil în întreaga Europă începând cu anii 1980. </a:t>
            </a:r>
            <a:endParaRPr lang="hu-HU" sz="2200" dirty="0">
              <a:cs typeface="Arial" panose="020B0604020202020204" pitchFamily="34" charset="0"/>
            </a:endParaRPr>
          </a:p>
          <a:p>
            <a:pPr algn="just" rtl="0">
              <a:lnSpc>
                <a:spcPct val="120000"/>
              </a:lnSpc>
              <a:spcBef>
                <a:spcPts val="2000"/>
              </a:spcBef>
              <a:spcAft>
                <a:spcPts val="500"/>
              </a:spcAft>
            </a:pPr>
            <a:r>
              <a:rPr lang="ro" sz="2200" dirty="0">
                <a:cs typeface="Arial" panose="020B0604020202020204" pitchFamily="34" charset="0"/>
              </a:rPr>
              <a:t>Proiecțiile sugerează că nu vor exista schimbări în perioadele secetoase din nordul Europei, creșteri mici de aproximativ 5 zile în Europa Centrală și creșteri mai mari de aproximativ 15 zile în sudul Europei pe parcursul secolului 21 în cadrul scenariului cu emisii ridicate (traiectoria reprezentativă a concentrației (RCP 8.5). </a:t>
            </a:r>
            <a:endParaRPr lang="hu-HU" sz="2200" dirty="0">
              <a:cs typeface="Arial" panose="020B0604020202020204" pitchFamily="34" charset="0"/>
            </a:endParaRPr>
          </a:p>
          <a:p>
            <a:pPr algn="just" rtl="0">
              <a:lnSpc>
                <a:spcPct val="120000"/>
              </a:lnSpc>
              <a:spcBef>
                <a:spcPts val="2000"/>
              </a:spcBef>
              <a:spcAft>
                <a:spcPts val="500"/>
              </a:spcAft>
            </a:pPr>
            <a:r>
              <a:rPr lang="ro" sz="2200" dirty="0">
                <a:cs typeface="Arial" panose="020B0604020202020204" pitchFamily="34" charset="0"/>
              </a:rPr>
              <a:t>Creșteri și mai mari sunt posibile în anumite părți din sudul Europei. </a:t>
            </a:r>
            <a:endParaRPr lang="de-DE" sz="2200" dirty="0">
              <a:cs typeface="Arial" panose="020B0604020202020204" pitchFamily="34" charset="0"/>
            </a:endParaRPr>
          </a:p>
        </p:txBody>
      </p:sp>
    </p:spTree>
    <p:extLst>
      <p:ext uri="{BB962C8B-B14F-4D97-AF65-F5344CB8AC3E}">
        <p14:creationId xmlns:p14="http://schemas.microsoft.com/office/powerpoint/2010/main" val="23647873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latin typeface="Arial" panose="020B0604020202020204" pitchFamily="34" charset="0"/>
                <a:cs typeface="Arial" panose="020B0604020202020204" pitchFamily="34" charset="0"/>
              </a:rPr>
              <a:t>Zile cu pericol ridicat de incendiu </a:t>
            </a:r>
            <a:endParaRPr lang="de-DE" dirty="0">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192506" y="934775"/>
            <a:ext cx="11138514" cy="5370897"/>
          </a:xfrm>
        </p:spPr>
        <p:txBody>
          <a:bodyPr rtlCol="0">
            <a:normAutofit/>
          </a:bodyPr>
          <a:lstStyle/>
          <a:p>
            <a:pPr algn="just" rtl="0">
              <a:lnSpc>
                <a:spcPct val="120000"/>
              </a:lnSpc>
              <a:spcAft>
                <a:spcPts val="500"/>
              </a:spcAft>
            </a:pPr>
            <a:r>
              <a:rPr lang="ro" sz="2200" dirty="0">
                <a:cs typeface="Arial" panose="020B0604020202020204" pitchFamily="34" charset="0"/>
              </a:rPr>
              <a:t>Se estimează că numărul anual de zile cu pericol ridicat de incendiu va crește în Europa, în timp ce scenariile cu emisii mai mari sunt asociate cu creșteri mai mari. </a:t>
            </a:r>
            <a:endParaRPr lang="hu-HU" sz="2200" dirty="0">
              <a:cs typeface="Arial" panose="020B0604020202020204" pitchFamily="34" charset="0"/>
            </a:endParaRPr>
          </a:p>
          <a:p>
            <a:pPr algn="just" rtl="0">
              <a:lnSpc>
                <a:spcPct val="120000"/>
              </a:lnSpc>
              <a:spcBef>
                <a:spcPts val="2000"/>
              </a:spcBef>
              <a:spcAft>
                <a:spcPts val="500"/>
              </a:spcAft>
            </a:pPr>
            <a:r>
              <a:rPr lang="ro" sz="2200" dirty="0">
                <a:cs typeface="Arial" panose="020B0604020202020204" pitchFamily="34" charset="0"/>
              </a:rPr>
              <a:t>De departe, cele mai mari valori absolute și cele mai mari creșteri sunt proiectate pentru sudul Europei, dar Europa Centrală este, de asemenea, de așteptat să înregistreze creșteri. </a:t>
            </a:r>
            <a:endParaRPr lang="hu-HU" sz="2200" dirty="0">
              <a:cs typeface="Arial" panose="020B0604020202020204" pitchFamily="34" charset="0"/>
            </a:endParaRPr>
          </a:p>
          <a:p>
            <a:pPr algn="just" rtl="0">
              <a:lnSpc>
                <a:spcPct val="120000"/>
              </a:lnSpc>
              <a:spcBef>
                <a:spcPts val="2000"/>
              </a:spcBef>
              <a:spcAft>
                <a:spcPts val="500"/>
              </a:spcAft>
            </a:pPr>
            <a:r>
              <a:rPr lang="ro" sz="2200" dirty="0">
                <a:cs typeface="Arial" panose="020B0604020202020204" pitchFamily="34" charset="0"/>
              </a:rPr>
              <a:t>Valorile FWI din nordul Europei sunt proiectate să depășească doar rareori pragul ales pentru pericol ridicat de incendiu, chiar dacă incendii forestiere mari au avut loc recent în această regiune. </a:t>
            </a:r>
            <a:endParaRPr lang="hu-HU" sz="2200" dirty="0">
              <a:cs typeface="Arial" panose="020B0604020202020204" pitchFamily="34" charset="0"/>
            </a:endParaRPr>
          </a:p>
          <a:p>
            <a:pPr algn="just" rtl="0">
              <a:lnSpc>
                <a:spcPct val="120000"/>
              </a:lnSpc>
              <a:spcBef>
                <a:spcPts val="2000"/>
              </a:spcBef>
              <a:spcAft>
                <a:spcPts val="500"/>
              </a:spcAft>
            </a:pPr>
            <a:r>
              <a:rPr lang="ro" sz="2200" dirty="0">
                <a:cs typeface="Arial" panose="020B0604020202020204" pitchFamily="34" charset="0"/>
              </a:rPr>
              <a:t>Gradul de incertitudine în proiecțiile viitoare pentru acest indice este mai mare decât pentru majoritatea celorlalți indici, ceea ce reflectă calculul complex al acestui indice care implică luarea în considerare a mai multor variabile climatice esențiale.</a:t>
            </a:r>
            <a:endParaRPr lang="de-DE" sz="2200" dirty="0">
              <a:cs typeface="Arial" panose="020B0604020202020204" pitchFamily="34" charset="0"/>
            </a:endParaRPr>
          </a:p>
        </p:txBody>
      </p:sp>
    </p:spTree>
    <p:extLst>
      <p:ext uri="{BB962C8B-B14F-4D97-AF65-F5344CB8AC3E}">
        <p14:creationId xmlns:p14="http://schemas.microsoft.com/office/powerpoint/2010/main" val="35457475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Autofit/>
          </a:bodyPr>
          <a:lstStyle/>
          <a:p>
            <a:pPr rtl="0"/>
            <a:r>
              <a:rPr lang="ro" sz="2600">
                <a:latin typeface="Arial" panose="020B0604020202020204" pitchFamily="34" charset="0"/>
                <a:cs typeface="Arial" panose="020B0604020202020204" pitchFamily="34" charset="0"/>
              </a:rPr>
              <a:t>Numărul anual de zile cu pericol ridicat de incendiu (valoarea FWI &gt; 30) pentru suprafața terestră și subregiunile europene</a:t>
            </a:r>
            <a:endParaRPr lang="de-DE" sz="2600" dirty="0">
              <a:latin typeface="Arial" panose="020B0604020202020204" pitchFamily="34" charset="0"/>
              <a:cs typeface="Arial" panose="020B0604020202020204" pitchFamily="34" charset="0"/>
            </a:endParaRPr>
          </a:p>
        </p:txBody>
      </p:sp>
      <p:grpSp>
        <p:nvGrpSpPr>
          <p:cNvPr id="5" name="Csoportba foglalás 4"/>
          <p:cNvGrpSpPr/>
          <p:nvPr/>
        </p:nvGrpSpPr>
        <p:grpSpPr>
          <a:xfrm>
            <a:off x="514266" y="898954"/>
            <a:ext cx="5520459" cy="4929239"/>
            <a:chOff x="575542" y="719842"/>
            <a:chExt cx="5520459" cy="4929239"/>
          </a:xfrm>
        </p:grpSpPr>
        <p:sp>
          <p:nvSpPr>
            <p:cNvPr id="7" name="Téglalap 6"/>
            <p:cNvSpPr/>
            <p:nvPr/>
          </p:nvSpPr>
          <p:spPr>
            <a:xfrm>
              <a:off x="575542" y="719842"/>
              <a:ext cx="5520459" cy="2247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pic>
          <p:nvPicPr>
            <p:cNvPr id="1026" name="Picture 2" descr="Annual days with high fire danger "/>
            <p:cNvPicPr>
              <a:picLocks noChangeAspect="1" noChangeArrowheads="1"/>
            </p:cNvPicPr>
            <p:nvPr/>
          </p:nvPicPr>
          <p:blipFill rotWithShape="1">
            <a:blip r:embed="rId2">
              <a:extLst>
                <a:ext uri="{28A0092B-C50C-407E-A947-70E740481C1C}">
                  <a14:useLocalDpi xmlns:a14="http://schemas.microsoft.com/office/drawing/2010/main" val="0"/>
                </a:ext>
              </a:extLst>
            </a:blip>
            <a:srcRect b="51010"/>
            <a:stretch/>
          </p:blipFill>
          <p:spPr bwMode="auto">
            <a:xfrm>
              <a:off x="575543" y="916283"/>
              <a:ext cx="5520458" cy="4732798"/>
            </a:xfrm>
            <a:prstGeom prst="rect">
              <a:avLst/>
            </a:prstGeom>
            <a:noFill/>
            <a:extLst>
              <a:ext uri="{909E8E84-426E-40DD-AFC4-6F175D3DCCD1}">
                <a14:hiddenFill xmlns:a14="http://schemas.microsoft.com/office/drawing/2010/main">
                  <a:solidFill>
                    <a:srgbClr val="FFFFFF"/>
                  </a:solidFill>
                </a14:hiddenFill>
              </a:ext>
            </a:extLst>
          </p:spPr>
        </p:pic>
      </p:grpSp>
      <p:pic>
        <p:nvPicPr>
          <p:cNvPr id="1028" name="Picture 4" descr="Annual days with high fire danger "/>
          <p:cNvPicPr>
            <a:picLocks noChangeAspect="1" noChangeArrowheads="1"/>
          </p:cNvPicPr>
          <p:nvPr/>
        </p:nvPicPr>
        <p:blipFill rotWithShape="1">
          <a:blip r:embed="rId2">
            <a:extLst>
              <a:ext uri="{28A0092B-C50C-407E-A947-70E740481C1C}">
                <a14:useLocalDpi xmlns:a14="http://schemas.microsoft.com/office/drawing/2010/main" val="0"/>
              </a:ext>
            </a:extLst>
          </a:blip>
          <a:srcRect t="49116"/>
          <a:stretch/>
        </p:blipFill>
        <p:spPr bwMode="auto">
          <a:xfrm>
            <a:off x="6190271" y="898954"/>
            <a:ext cx="5535586" cy="4929239"/>
          </a:xfrm>
          <a:prstGeom prst="rect">
            <a:avLst/>
          </a:prstGeom>
          <a:noFill/>
          <a:extLst>
            <a:ext uri="{909E8E84-426E-40DD-AFC4-6F175D3DCCD1}">
              <a14:hiddenFill xmlns:a14="http://schemas.microsoft.com/office/drawing/2010/main">
                <a:solidFill>
                  <a:srgbClr val="FFFFFF"/>
                </a:solidFill>
              </a14:hiddenFill>
            </a:ext>
          </a:extLst>
        </p:spPr>
      </p:pic>
      <p:sp>
        <p:nvSpPr>
          <p:cNvPr id="8" name="Téglalap 7"/>
          <p:cNvSpPr/>
          <p:nvPr/>
        </p:nvSpPr>
        <p:spPr>
          <a:xfrm>
            <a:off x="-77335" y="6182281"/>
            <a:ext cx="4866618" cy="200055"/>
          </a:xfrm>
          <a:prstGeom prst="rect">
            <a:avLst/>
          </a:prstGeom>
        </p:spPr>
        <p:txBody>
          <a:bodyPr wrap="square" rtlCol="0">
            <a:spAutoFit/>
          </a:bodyPr>
          <a:lstStyle/>
          <a:p>
            <a:pPr rtl="0"/>
            <a:r>
              <a:rPr lang="ro" sz="700">
                <a:solidFill>
                  <a:schemeClr val="bg1">
                    <a:lumMod val="50000"/>
                  </a:schemeClr>
                </a:solidFill>
              </a:rPr>
              <a:t>Sursa: https://www.eea.europa.eu/publications/europes-changing-climate-hazards-1/what-will-the-future-bring</a:t>
            </a:r>
          </a:p>
        </p:txBody>
      </p:sp>
    </p:spTree>
    <p:extLst>
      <p:ext uri="{BB962C8B-B14F-4D97-AF65-F5344CB8AC3E}">
        <p14:creationId xmlns:p14="http://schemas.microsoft.com/office/powerpoint/2010/main" val="32777994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t>Vânt</a:t>
            </a:r>
            <a:endParaRPr lang="de-DE" dirty="0"/>
          </a:p>
        </p:txBody>
      </p:sp>
      <p:sp>
        <p:nvSpPr>
          <p:cNvPr id="3" name="Tartalom helye 2"/>
          <p:cNvSpPr>
            <a:spLocks noGrp="1"/>
          </p:cNvSpPr>
          <p:nvPr>
            <p:ph idx="1"/>
          </p:nvPr>
        </p:nvSpPr>
        <p:spPr>
          <a:xfrm>
            <a:off x="192506" y="934775"/>
            <a:ext cx="11617056" cy="5370897"/>
          </a:xfrm>
        </p:spPr>
        <p:txBody>
          <a:bodyPr rtlCol="0">
            <a:normAutofit/>
          </a:bodyPr>
          <a:lstStyle/>
          <a:p>
            <a:pPr algn="just" rtl="0">
              <a:lnSpc>
                <a:spcPct val="120000"/>
              </a:lnSpc>
              <a:spcAft>
                <a:spcPts val="1000"/>
              </a:spcAft>
            </a:pPr>
            <a:r>
              <a:rPr lang="ro" sz="2200" dirty="0">
                <a:cs typeface="Arial" panose="020B0604020202020204" pitchFamily="34" charset="0"/>
              </a:rPr>
              <a:t>Viteza medie a vântului este un indicator deosebit de relevant pentru sectorul energiei eoliene, deoarece chiar și schimbările mici pot avea efecte considerabile asupra producției de energie regenerabilă și asupra industriilor și populațiilor care depind de aceasta.</a:t>
            </a:r>
            <a:endParaRPr lang="hu-HU" sz="2200" dirty="0">
              <a:cs typeface="Arial" panose="020B0604020202020204" pitchFamily="34" charset="0"/>
            </a:endParaRPr>
          </a:p>
          <a:p>
            <a:pPr algn="just" rtl="0">
              <a:lnSpc>
                <a:spcPct val="120000"/>
              </a:lnSpc>
              <a:spcBef>
                <a:spcPts val="2000"/>
              </a:spcBef>
              <a:spcAft>
                <a:spcPts val="1000"/>
              </a:spcAft>
            </a:pPr>
            <a:r>
              <a:rPr lang="ro" sz="2200" dirty="0">
                <a:cs typeface="Arial" panose="020B0604020202020204" pitchFamily="34" charset="0"/>
              </a:rPr>
              <a:t>Viteza medie anuală a vântului este, în general, mai mare în nordul Europei și de-a lungul coastelor decât în sudul Europei și în interiorul continentului.</a:t>
            </a:r>
            <a:endParaRPr lang="hu-HU" sz="2200" dirty="0">
              <a:cs typeface="Arial" panose="020B0604020202020204" pitchFamily="34" charset="0"/>
            </a:endParaRPr>
          </a:p>
          <a:p>
            <a:pPr algn="just" rtl="0">
              <a:lnSpc>
                <a:spcPct val="120000"/>
              </a:lnSpc>
              <a:spcBef>
                <a:spcPts val="2000"/>
              </a:spcBef>
              <a:spcAft>
                <a:spcPts val="1000"/>
              </a:spcAft>
            </a:pPr>
            <a:r>
              <a:rPr lang="ro" sz="2200" dirty="0">
                <a:cs typeface="Arial" panose="020B0604020202020204" pitchFamily="34" charset="0"/>
              </a:rPr>
              <a:t>Modelele climatice anticipează schimbări relativ minore ale vitezei medii a vântului. Se preconizează că intensitatea furtunilor va crește în întreaga Europă, dar se preconizează că modificările frecvenței vor diferi de la o regiune la alta. Cel de-al șaselea raport de evaluare al Grupului interguvernamental privind schimbările climatice sugerează că este probabil ca viteza vântului să scadă în sudul și nordul Europei.</a:t>
            </a:r>
            <a:endParaRPr lang="de-DE" sz="2200" dirty="0">
              <a:cs typeface="Arial" panose="020B0604020202020204" pitchFamily="34" charset="0"/>
            </a:endParaRPr>
          </a:p>
        </p:txBody>
      </p:sp>
    </p:spTree>
    <p:extLst>
      <p:ext uri="{BB962C8B-B14F-4D97-AF65-F5344CB8AC3E}">
        <p14:creationId xmlns:p14="http://schemas.microsoft.com/office/powerpoint/2010/main" val="38974018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en-US" dirty="0" err="1">
                <a:latin typeface="+mn-lt"/>
                <a:cs typeface="Arial" panose="020B0604020202020204" pitchFamily="34" charset="0"/>
              </a:rPr>
              <a:t>Obiective</a:t>
            </a:r>
            <a:r>
              <a:rPr lang="en-US" dirty="0">
                <a:latin typeface="+mn-lt"/>
                <a:cs typeface="Arial" panose="020B0604020202020204" pitchFamily="34" charset="0"/>
              </a:rPr>
              <a:t> </a:t>
            </a:r>
            <a:r>
              <a:rPr lang="en-US" dirty="0" err="1">
                <a:latin typeface="+mn-lt"/>
                <a:cs typeface="Arial" panose="020B0604020202020204" pitchFamily="34" charset="0"/>
              </a:rPr>
              <a:t>didactice</a:t>
            </a:r>
            <a:endParaRPr lang="de-DE" dirty="0">
              <a:latin typeface="+mn-lt"/>
            </a:endParaRPr>
          </a:p>
        </p:txBody>
      </p:sp>
      <p:sp>
        <p:nvSpPr>
          <p:cNvPr id="3" name="Tartalom helye 2"/>
          <p:cNvSpPr>
            <a:spLocks noGrp="1"/>
          </p:cNvSpPr>
          <p:nvPr>
            <p:ph idx="1"/>
          </p:nvPr>
        </p:nvSpPr>
        <p:spPr>
          <a:xfrm>
            <a:off x="192505" y="1173192"/>
            <a:ext cx="11896825" cy="5022279"/>
          </a:xfrm>
        </p:spPr>
        <p:txBody>
          <a:bodyPr rtlCol="0">
            <a:normAutofit/>
          </a:bodyPr>
          <a:lstStyle/>
          <a:p>
            <a:pPr marL="0" indent="0" rtl="0">
              <a:buNone/>
            </a:pPr>
            <a:r>
              <a:rPr lang="ro" sz="2200" dirty="0"/>
              <a:t>După finalizarea cu succes a lecției, </a:t>
            </a:r>
            <a:r>
              <a:rPr lang="en-US" sz="2200" dirty="0" err="1"/>
              <a:t>studen</a:t>
            </a:r>
            <a:r>
              <a:rPr lang="ro-RO" sz="2200" dirty="0"/>
              <a:t>ții</a:t>
            </a:r>
            <a:r>
              <a:rPr lang="ro" sz="2200" dirty="0"/>
              <a:t> vor putea</a:t>
            </a:r>
            <a:r>
              <a:rPr lang="ro" sz="2200" dirty="0">
                <a:cs typeface="Arial" panose="020B0604020202020204" pitchFamily="34" charset="0"/>
              </a:rPr>
              <a:t>:</a:t>
            </a:r>
          </a:p>
          <a:p>
            <a:pPr marL="800100" lvl="1" indent="-342900" rtl="0">
              <a:lnSpc>
                <a:spcPct val="107000"/>
              </a:lnSpc>
              <a:spcBef>
                <a:spcPts val="1500"/>
              </a:spcBef>
              <a:buFont typeface="+mj-lt"/>
              <a:buAutoNum type="arabicPeriod"/>
            </a:pPr>
            <a:r>
              <a:rPr lang="ro" sz="2000" dirty="0">
                <a:cs typeface="Arial" panose="020B0604020202020204" pitchFamily="34" charset="0"/>
              </a:rPr>
              <a:t>Să înțeleagă cele mai relevante evenimente meteorologice extreme și a impactul lor cel mai tipic asupra sănătății</a:t>
            </a:r>
            <a:endParaRPr lang="hu-HU" sz="2000" dirty="0">
              <a:cs typeface="Arial" panose="020B0604020202020204" pitchFamily="34" charset="0"/>
            </a:endParaRPr>
          </a:p>
          <a:p>
            <a:pPr marL="800100" lvl="1" indent="-342900" rtl="0">
              <a:lnSpc>
                <a:spcPct val="107000"/>
              </a:lnSpc>
              <a:spcBef>
                <a:spcPts val="1500"/>
              </a:spcBef>
              <a:buFont typeface="+mj-lt"/>
              <a:buAutoNum type="arabicPeriod"/>
            </a:pPr>
            <a:r>
              <a:rPr lang="ro" sz="2000" dirty="0">
                <a:cs typeface="Arial" panose="020B0604020202020204" pitchFamily="34" charset="0"/>
              </a:rPr>
              <a:t>Să discute despre impactul asupra mediului care influențează starea de sănătate și bunăstarea indivizilor</a:t>
            </a:r>
            <a:endParaRPr lang="hu-HU" sz="2000" dirty="0">
              <a:cs typeface="Arial" panose="020B0604020202020204" pitchFamily="34" charset="0"/>
            </a:endParaRPr>
          </a:p>
          <a:p>
            <a:pPr marL="800100" lvl="1" indent="-342900" rtl="0">
              <a:lnSpc>
                <a:spcPct val="107000"/>
              </a:lnSpc>
              <a:spcBef>
                <a:spcPts val="1500"/>
              </a:spcBef>
              <a:buFont typeface="+mj-lt"/>
              <a:buAutoNum type="arabicPeriod"/>
            </a:pPr>
            <a:r>
              <a:rPr lang="ro" sz="2000" dirty="0">
                <a:cs typeface="Arial" panose="020B0604020202020204" pitchFamily="34" charset="0"/>
              </a:rPr>
              <a:t>Să evalueze efectele factorilor determinanți recenți ai schimbărilor globale relevante pentru apariția fenomenelor meteorologice extreme, dinamica la scară locală și impactul asupra țărilor europene</a:t>
            </a:r>
            <a:endParaRPr lang="hu-HU" sz="2000" dirty="0">
              <a:cs typeface="Arial" panose="020B0604020202020204" pitchFamily="34" charset="0"/>
            </a:endParaRPr>
          </a:p>
          <a:p>
            <a:pPr marL="800100" lvl="1" indent="-342900" rtl="0">
              <a:lnSpc>
                <a:spcPct val="107000"/>
              </a:lnSpc>
              <a:spcBef>
                <a:spcPts val="1500"/>
              </a:spcBef>
              <a:buFont typeface="+mj-lt"/>
              <a:buAutoNum type="arabicPeriod"/>
            </a:pPr>
            <a:r>
              <a:rPr lang="ro" sz="2000" dirty="0">
                <a:cs typeface="Arial" panose="020B0604020202020204" pitchFamily="34" charset="0"/>
              </a:rPr>
              <a:t>Să revizuiască și să analizeze literatura de specialitate actuală, utilizând instrumente interactive online pentru a menține o cunoaștere actualizată a fenomenelor meteorologice extreme agravate de schimbările climatice</a:t>
            </a:r>
            <a:endParaRPr lang="hu-HU" sz="2000" dirty="0">
              <a:cs typeface="Arial" panose="020B0604020202020204" pitchFamily="34" charset="0"/>
            </a:endParaRPr>
          </a:p>
          <a:p>
            <a:pPr marL="800100" lvl="1" indent="-342900" rtl="0">
              <a:lnSpc>
                <a:spcPct val="107000"/>
              </a:lnSpc>
              <a:spcBef>
                <a:spcPts val="1500"/>
              </a:spcBef>
              <a:buFont typeface="+mj-lt"/>
              <a:buAutoNum type="arabicPeriod"/>
            </a:pPr>
            <a:r>
              <a:rPr lang="ro" sz="2000" dirty="0">
                <a:cs typeface="Arial" panose="020B0604020202020204" pitchFamily="34" charset="0"/>
              </a:rPr>
              <a:t>Să înțeleagă și să evalueze riscurile pentru sănătate asociate cu fenomenele meteorologice extreme cauzate de schimbările climatice </a:t>
            </a:r>
            <a:endParaRPr lang="de-DE" sz="2000" dirty="0"/>
          </a:p>
        </p:txBody>
      </p:sp>
    </p:spTree>
    <p:extLst>
      <p:ext uri="{BB962C8B-B14F-4D97-AF65-F5344CB8AC3E}">
        <p14:creationId xmlns:p14="http://schemas.microsoft.com/office/powerpoint/2010/main" val="3466483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544575"/>
          </a:xfrm>
        </p:spPr>
        <p:txBody>
          <a:bodyPr rtlCol="0">
            <a:noAutofit/>
          </a:bodyPr>
          <a:lstStyle/>
          <a:p>
            <a:pPr rtl="0"/>
            <a:r>
              <a:rPr lang="ro" sz="2400" dirty="0">
                <a:latin typeface="Arial" panose="020B0604020202020204" pitchFamily="34" charset="0"/>
                <a:cs typeface="Arial" panose="020B0604020202020204" pitchFamily="34" charset="0"/>
              </a:rPr>
              <a:t>Viteza medie anuală a vântului pentru suprafața terestră și subregiunile europene</a:t>
            </a:r>
            <a:endParaRPr lang="de-DE" sz="2400" dirty="0">
              <a:latin typeface="Arial" panose="020B0604020202020204" pitchFamily="34" charset="0"/>
              <a:cs typeface="Arial" panose="020B0604020202020204" pitchFamily="34" charset="0"/>
            </a:endParaRPr>
          </a:p>
        </p:txBody>
      </p:sp>
      <p:grpSp>
        <p:nvGrpSpPr>
          <p:cNvPr id="4" name="Csoportba foglalás 3"/>
          <p:cNvGrpSpPr/>
          <p:nvPr/>
        </p:nvGrpSpPr>
        <p:grpSpPr>
          <a:xfrm>
            <a:off x="347892" y="944563"/>
            <a:ext cx="5691546" cy="5112399"/>
            <a:chOff x="404454" y="944563"/>
            <a:chExt cx="5691546" cy="5112399"/>
          </a:xfrm>
        </p:grpSpPr>
        <p:sp>
          <p:nvSpPr>
            <p:cNvPr id="6" name="Téglalap 5"/>
            <p:cNvSpPr/>
            <p:nvPr/>
          </p:nvSpPr>
          <p:spPr>
            <a:xfrm>
              <a:off x="404454" y="944563"/>
              <a:ext cx="5691543" cy="2819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pic>
          <p:nvPicPr>
            <p:cNvPr id="2050" name="Picture 2" descr="Annual mean wind speed for the European land area and sub-regions"/>
            <p:cNvPicPr>
              <a:picLocks noChangeAspect="1" noChangeArrowheads="1"/>
            </p:cNvPicPr>
            <p:nvPr/>
          </p:nvPicPr>
          <p:blipFill rotWithShape="1">
            <a:blip r:embed="rId2">
              <a:extLst>
                <a:ext uri="{28A0092B-C50C-407E-A947-70E740481C1C}">
                  <a14:useLocalDpi xmlns:a14="http://schemas.microsoft.com/office/drawing/2010/main" val="0"/>
                </a:ext>
              </a:extLst>
            </a:blip>
            <a:srcRect b="50646"/>
            <a:stretch/>
          </p:blipFill>
          <p:spPr bwMode="auto">
            <a:xfrm>
              <a:off x="404455" y="1141231"/>
              <a:ext cx="5691545" cy="4915731"/>
            </a:xfrm>
            <a:prstGeom prst="rect">
              <a:avLst/>
            </a:prstGeom>
            <a:noFill/>
            <a:extLst>
              <a:ext uri="{909E8E84-426E-40DD-AFC4-6F175D3DCCD1}">
                <a14:hiddenFill xmlns:a14="http://schemas.microsoft.com/office/drawing/2010/main">
                  <a:solidFill>
                    <a:srgbClr val="FFFFFF"/>
                  </a:solidFill>
                </a14:hiddenFill>
              </a:ext>
            </a:extLst>
          </p:spPr>
        </p:pic>
      </p:grpSp>
      <p:pic>
        <p:nvPicPr>
          <p:cNvPr id="2052" name="Picture 4" descr="Annual mean wind speed for the European land area and sub-regions"/>
          <p:cNvPicPr>
            <a:picLocks noChangeAspect="1" noChangeArrowheads="1"/>
          </p:cNvPicPr>
          <p:nvPr/>
        </p:nvPicPr>
        <p:blipFill rotWithShape="1">
          <a:blip r:embed="rId2">
            <a:extLst>
              <a:ext uri="{28A0092B-C50C-407E-A947-70E740481C1C}">
                <a14:useLocalDpi xmlns:a14="http://schemas.microsoft.com/office/drawing/2010/main" val="0"/>
              </a:ext>
            </a:extLst>
          </a:blip>
          <a:srcRect t="49273"/>
          <a:stretch/>
        </p:blipFill>
        <p:spPr bwMode="auto">
          <a:xfrm>
            <a:off x="6143134" y="944563"/>
            <a:ext cx="5758972" cy="5112399"/>
          </a:xfrm>
          <a:prstGeom prst="rect">
            <a:avLst/>
          </a:prstGeom>
          <a:noFill/>
          <a:extLst>
            <a:ext uri="{909E8E84-426E-40DD-AFC4-6F175D3DCCD1}">
              <a14:hiddenFill xmlns:a14="http://schemas.microsoft.com/office/drawing/2010/main">
                <a:solidFill>
                  <a:srgbClr val="FFFFFF"/>
                </a:solidFill>
              </a14:hiddenFill>
            </a:ext>
          </a:extLst>
        </p:spPr>
      </p:pic>
      <p:sp>
        <p:nvSpPr>
          <p:cNvPr id="7" name="Téglalap 6"/>
          <p:cNvSpPr/>
          <p:nvPr/>
        </p:nvSpPr>
        <p:spPr>
          <a:xfrm>
            <a:off x="-77335" y="6182281"/>
            <a:ext cx="4866618" cy="200055"/>
          </a:xfrm>
          <a:prstGeom prst="rect">
            <a:avLst/>
          </a:prstGeom>
        </p:spPr>
        <p:txBody>
          <a:bodyPr wrap="square" rtlCol="0">
            <a:spAutoFit/>
          </a:bodyPr>
          <a:lstStyle/>
          <a:p>
            <a:pPr rtl="0"/>
            <a:r>
              <a:rPr lang="ro" sz="700">
                <a:solidFill>
                  <a:schemeClr val="bg1">
                    <a:lumMod val="50000"/>
                  </a:schemeClr>
                </a:solidFill>
              </a:rPr>
              <a:t>Sursa: https://www.eea.europa.eu/publications/europes-changing-climate-hazards-1/what-will-the-future-bring</a:t>
            </a:r>
          </a:p>
        </p:txBody>
      </p:sp>
    </p:spTree>
    <p:extLst>
      <p:ext uri="{BB962C8B-B14F-4D97-AF65-F5344CB8AC3E}">
        <p14:creationId xmlns:p14="http://schemas.microsoft.com/office/powerpoint/2010/main" val="2143826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ro" sz="3200">
                <a:latin typeface="Arial" panose="020B0604020202020204" pitchFamily="34" charset="0"/>
                <a:cs typeface="Arial" panose="020B0604020202020204" pitchFamily="34" charset="0"/>
              </a:rPr>
              <a:t>Zăpadă și gheață</a:t>
            </a:r>
            <a:endParaRPr lang="de-DE" sz="3200" dirty="0">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192505" y="1535502"/>
            <a:ext cx="11556672" cy="4770170"/>
          </a:xfrm>
        </p:spPr>
        <p:txBody>
          <a:bodyPr rtlCol="0">
            <a:normAutofit/>
          </a:bodyPr>
          <a:lstStyle/>
          <a:p>
            <a:pPr algn="just" rtl="0">
              <a:lnSpc>
                <a:spcPct val="130000"/>
              </a:lnSpc>
            </a:pPr>
            <a:r>
              <a:rPr lang="ro" sz="2200" dirty="0">
                <a:cs typeface="Arial" panose="020B0604020202020204" pitchFamily="34" charset="0"/>
              </a:rPr>
              <a:t>Ninsorile anuale și întinderea stratului de zăpadă au scăzut, în general, în întreaga Europă, în special la altitudini mai mici. </a:t>
            </a:r>
            <a:endParaRPr lang="hu-HU" sz="2200" dirty="0">
              <a:cs typeface="Arial" panose="020B0604020202020204" pitchFamily="34" charset="0"/>
            </a:endParaRPr>
          </a:p>
          <a:p>
            <a:pPr algn="just" rtl="0">
              <a:lnSpc>
                <a:spcPct val="130000"/>
              </a:lnSpc>
              <a:spcBef>
                <a:spcPts val="2000"/>
              </a:spcBef>
            </a:pPr>
            <a:r>
              <a:rPr lang="ro" sz="2200" dirty="0">
                <a:cs typeface="Arial" panose="020B0604020202020204" pitchFamily="34" charset="0"/>
              </a:rPr>
              <a:t>Se estimează că ninsorile vor scădea substanțial în viitor în Europa Centrală și de Sud, unde aproape că ar putea dispărea în multe regiuni de joasă altitudine. </a:t>
            </a:r>
          </a:p>
          <a:p>
            <a:pPr algn="just" rtl="0">
              <a:lnSpc>
                <a:spcPct val="130000"/>
              </a:lnSpc>
              <a:spcBef>
                <a:spcPts val="2000"/>
              </a:spcBef>
            </a:pPr>
            <a:r>
              <a:rPr lang="ro" sz="2200" dirty="0">
                <a:cs typeface="Arial" panose="020B0604020202020204" pitchFamily="34" charset="0"/>
              </a:rPr>
              <a:t>Sezoanele de zăpadă au devenit, în general, mai scurte în nordul, vestul și estul Europei, ca urmare a topirii timpurii a zăpezii în primăvară. </a:t>
            </a:r>
            <a:endParaRPr lang="hu-HU" sz="2200" dirty="0">
              <a:cs typeface="Arial" panose="020B0604020202020204" pitchFamily="34" charset="0"/>
            </a:endParaRPr>
          </a:p>
          <a:p>
            <a:pPr algn="just" rtl="0">
              <a:lnSpc>
                <a:spcPct val="130000"/>
              </a:lnSpc>
              <a:spcBef>
                <a:spcPts val="2000"/>
              </a:spcBef>
            </a:pPr>
            <a:r>
              <a:rPr lang="ro" sz="2200" dirty="0">
                <a:cs typeface="Arial" panose="020B0604020202020204" pitchFamily="34" charset="0"/>
              </a:rPr>
              <a:t>Durata sezonului de zăpadă este proiectată să scadă substanțial în viitor, cu reduceri de </a:t>
            </a:r>
            <a:r>
              <a:rPr lang="ro" sz="2200" dirty="0" smtClean="0">
                <a:cs typeface="Arial" panose="020B0604020202020204" pitchFamily="34" charset="0"/>
              </a:rPr>
              <a:t>peste</a:t>
            </a:r>
            <a:br>
              <a:rPr lang="ro" sz="2200" dirty="0" smtClean="0">
                <a:cs typeface="Arial" panose="020B0604020202020204" pitchFamily="34" charset="0"/>
              </a:rPr>
            </a:br>
            <a:r>
              <a:rPr lang="ro" sz="2200" dirty="0" smtClean="0">
                <a:cs typeface="Arial" panose="020B0604020202020204" pitchFamily="34" charset="0"/>
              </a:rPr>
              <a:t>100 </a:t>
            </a:r>
            <a:r>
              <a:rPr lang="ro" sz="2200" dirty="0">
                <a:cs typeface="Arial" panose="020B0604020202020204" pitchFamily="34" charset="0"/>
              </a:rPr>
              <a:t>de zile până la sfârșitul secolului în unele regiuni.</a:t>
            </a:r>
          </a:p>
        </p:txBody>
      </p:sp>
    </p:spTree>
    <p:extLst>
      <p:ext uri="{BB962C8B-B14F-4D97-AF65-F5344CB8AC3E}">
        <p14:creationId xmlns:p14="http://schemas.microsoft.com/office/powerpoint/2010/main" val="11633274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latin typeface="Arial" panose="020B0604020202020204" pitchFamily="34" charset="0"/>
                <a:cs typeface="Arial" panose="020B0604020202020204" pitchFamily="34" charset="0"/>
              </a:rPr>
              <a:t>Regiuni de coastă</a:t>
            </a:r>
            <a:endParaRPr lang="de-DE" dirty="0">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192505" y="854019"/>
            <a:ext cx="11617057" cy="5469143"/>
          </a:xfrm>
        </p:spPr>
        <p:txBody>
          <a:bodyPr rtlCol="0">
            <a:noAutofit/>
          </a:bodyPr>
          <a:lstStyle/>
          <a:p>
            <a:pPr algn="just" rtl="0">
              <a:lnSpc>
                <a:spcPct val="120000"/>
              </a:lnSpc>
              <a:spcAft>
                <a:spcPts val="1500"/>
              </a:spcAft>
            </a:pPr>
            <a:r>
              <a:rPr lang="ro" sz="2200" dirty="0">
                <a:cs typeface="Arial" panose="020B0604020202020204" pitchFamily="34" charset="0"/>
              </a:rPr>
              <a:t>Peste o treime din populația europeană trăiește în regiuni de coastă. Țările joase, insulele și comunitățile știu din experiență că creșterea nivelului mării reprezintă un pericol climatic major. </a:t>
            </a:r>
            <a:endParaRPr lang="hu-HU" sz="2200" dirty="0">
              <a:cs typeface="Arial" panose="020B0604020202020204" pitchFamily="34" charset="0"/>
            </a:endParaRPr>
          </a:p>
          <a:p>
            <a:pPr algn="just" rtl="0">
              <a:lnSpc>
                <a:spcPct val="120000"/>
              </a:lnSpc>
              <a:spcAft>
                <a:spcPts val="1500"/>
              </a:spcAft>
            </a:pPr>
            <a:r>
              <a:rPr lang="ro" sz="2200" dirty="0">
                <a:cs typeface="Arial" panose="020B0604020202020204" pitchFamily="34" charset="0"/>
              </a:rPr>
              <a:t>Nivelurile relative mai ridicate ale mării și valurile de furtună corespunzătoare amenință proprietățile, infrastructura și viețile. Acestea pot duce la eroziune costieră și pot face apele de suprafață și subterane inutilizabile prin pătrunderea apei sărate, cu efecte de domino pentru agricultură și ecosistemele costiere și terestre. </a:t>
            </a:r>
            <a:endParaRPr lang="hu-HU" sz="2200" dirty="0">
              <a:cs typeface="Arial" panose="020B0604020202020204" pitchFamily="34" charset="0"/>
            </a:endParaRPr>
          </a:p>
          <a:p>
            <a:pPr algn="just" rtl="0">
              <a:lnSpc>
                <a:spcPct val="120000"/>
              </a:lnSpc>
              <a:spcAft>
                <a:spcPts val="1500"/>
              </a:spcAft>
            </a:pPr>
            <a:r>
              <a:rPr lang="ro" sz="2200" dirty="0">
                <a:cs typeface="Arial" panose="020B0604020202020204" pitchFamily="34" charset="0"/>
              </a:rPr>
              <a:t>Creșterea nivelului mării la nivel local poate fi puternic afectată de activitățile umane, cum ar fi extracția apelor subterane sau compactarea solului de către clădiri. </a:t>
            </a:r>
            <a:endParaRPr lang="hu-HU" sz="2200" dirty="0">
              <a:cs typeface="Arial" panose="020B0604020202020204" pitchFamily="34" charset="0"/>
            </a:endParaRPr>
          </a:p>
          <a:p>
            <a:pPr algn="just" rtl="0">
              <a:lnSpc>
                <a:spcPct val="120000"/>
              </a:lnSpc>
              <a:spcAft>
                <a:spcPts val="1500"/>
              </a:spcAft>
            </a:pPr>
            <a:r>
              <a:rPr lang="ro" sz="2200" dirty="0">
                <a:cs typeface="Arial" panose="020B0604020202020204" pitchFamily="34" charset="0"/>
              </a:rPr>
              <a:t>Toate acestea sunt esențiale nu numai pentru planificarea costieră, gestionarea și protecția ecosistemelor, ci și pentru punerea în aplicare a măsurilor de protejare a infrastructurilor de transport, energetice și de altă natură.</a:t>
            </a:r>
            <a:endParaRPr lang="de-DE" sz="2200" dirty="0">
              <a:cs typeface="Arial" panose="020B0604020202020204" pitchFamily="34" charset="0"/>
            </a:endParaRPr>
          </a:p>
        </p:txBody>
      </p:sp>
    </p:spTree>
    <p:extLst>
      <p:ext uri="{BB962C8B-B14F-4D97-AF65-F5344CB8AC3E}">
        <p14:creationId xmlns:p14="http://schemas.microsoft.com/office/powerpoint/2010/main" val="30497492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169462" y="18174"/>
            <a:ext cx="4687209" cy="2273628"/>
          </a:xfrm>
        </p:spPr>
        <p:txBody>
          <a:bodyPr rtlCol="0">
            <a:normAutofit/>
          </a:bodyPr>
          <a:lstStyle/>
          <a:p>
            <a:pPr rtl="0">
              <a:lnSpc>
                <a:spcPct val="110000"/>
              </a:lnSpc>
            </a:pPr>
            <a:r>
              <a:rPr lang="ro" sz="2800" dirty="0">
                <a:latin typeface="Arial" panose="020B0604020202020204" pitchFamily="34" charset="0"/>
                <a:cs typeface="Arial" panose="020B0604020202020204" pitchFamily="34" charset="0"/>
              </a:rPr>
              <a:t>Tendințe din trecut și modificări preconizate ale</a:t>
            </a:r>
            <a:r>
              <a:rPr lang="hu-HU" sz="2800" dirty="0">
                <a:latin typeface="Arial" panose="020B0604020202020204" pitchFamily="34" charset="0"/>
                <a:cs typeface="Arial" panose="020B0604020202020204" pitchFamily="34" charset="0"/>
              </a:rPr>
              <a:t/>
            </a:r>
            <a:br>
              <a:rPr lang="hu-HU" sz="2800" dirty="0">
                <a:latin typeface="Arial" panose="020B0604020202020204" pitchFamily="34" charset="0"/>
                <a:cs typeface="Arial" panose="020B0604020202020204" pitchFamily="34" charset="0"/>
              </a:rPr>
            </a:br>
            <a:r>
              <a:rPr lang="ro" sz="2800" dirty="0">
                <a:latin typeface="Arial" panose="020B0604020202020204" pitchFamily="34" charset="0"/>
                <a:cs typeface="Arial" panose="020B0604020202020204" pitchFamily="34" charset="0"/>
              </a:rPr>
              <a:t>nivelului relativ al mării în întreaga Europă </a:t>
            </a:r>
            <a:endParaRPr lang="de-DE" sz="2800" dirty="0">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169463" y="2820838"/>
            <a:ext cx="4531933" cy="2812211"/>
          </a:xfrm>
        </p:spPr>
        <p:txBody>
          <a:bodyPr rtlCol="0">
            <a:normAutofit fontScale="92500"/>
          </a:bodyPr>
          <a:lstStyle/>
          <a:p>
            <a:pPr marL="0" indent="0" algn="just" rtl="0">
              <a:lnSpc>
                <a:spcPct val="130000"/>
              </a:lnSpc>
              <a:buNone/>
            </a:pPr>
            <a:r>
              <a:rPr lang="ro" sz="2000" dirty="0"/>
              <a:t>Săgețile arată tendințele nivelului relativ al mării la anumite stații europene de ecartament mareic începând cu 1970. Culorile de fond arată mediana proiecțiilor modelului de modificare a nivelului mării europene pentru perioada 2081-2100 pentru scenariul cu emisii ridicate (RCP 8.5).</a:t>
            </a:r>
            <a:endParaRPr lang="de-DE" sz="2000" dirty="0"/>
          </a:p>
        </p:txBody>
      </p:sp>
      <p:pic>
        <p:nvPicPr>
          <p:cNvPr id="3074" name="Picture 2" descr="Past trends and projected changes in relative sea level across Europe"/>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2344"/>
          <a:stretch/>
        </p:blipFill>
        <p:spPr bwMode="auto">
          <a:xfrm>
            <a:off x="4788816" y="45366"/>
            <a:ext cx="7357078" cy="6309778"/>
          </a:xfrm>
          <a:prstGeom prst="rect">
            <a:avLst/>
          </a:prstGeom>
          <a:noFill/>
          <a:extLst>
            <a:ext uri="{909E8E84-426E-40DD-AFC4-6F175D3DCCD1}">
              <a14:hiddenFill xmlns:a14="http://schemas.microsoft.com/office/drawing/2010/main">
                <a:solidFill>
                  <a:srgbClr val="FFFFFF"/>
                </a:solidFill>
              </a14:hiddenFill>
            </a:ext>
          </a:extLst>
        </p:spPr>
      </p:pic>
      <p:sp>
        <p:nvSpPr>
          <p:cNvPr id="5" name="Téglalap 4"/>
          <p:cNvSpPr/>
          <p:nvPr/>
        </p:nvSpPr>
        <p:spPr>
          <a:xfrm>
            <a:off x="-77335" y="6182281"/>
            <a:ext cx="4866618" cy="200055"/>
          </a:xfrm>
          <a:prstGeom prst="rect">
            <a:avLst/>
          </a:prstGeom>
        </p:spPr>
        <p:txBody>
          <a:bodyPr wrap="square" rtlCol="0">
            <a:spAutoFit/>
          </a:bodyPr>
          <a:lstStyle/>
          <a:p>
            <a:pPr rtl="0"/>
            <a:r>
              <a:rPr lang="ro" sz="700">
                <a:solidFill>
                  <a:schemeClr val="bg1">
                    <a:lumMod val="50000"/>
                  </a:schemeClr>
                </a:solidFill>
              </a:rPr>
              <a:t>Sursa: https://www.eea.europa.eu/publications/europes-changing-climate-hazards-1/what-will-the-future-bring</a:t>
            </a:r>
          </a:p>
        </p:txBody>
      </p:sp>
    </p:spTree>
    <p:extLst>
      <p:ext uri="{BB962C8B-B14F-4D97-AF65-F5344CB8AC3E}">
        <p14:creationId xmlns:p14="http://schemas.microsoft.com/office/powerpoint/2010/main" val="2136302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latin typeface="Arial" panose="020B0604020202020204" pitchFamily="34" charset="0"/>
                <a:cs typeface="Arial" panose="020B0604020202020204" pitchFamily="34" charset="0"/>
              </a:rPr>
              <a:t>Mări și oceane</a:t>
            </a:r>
            <a:endParaRPr lang="de-DE" dirty="0">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192505" y="934775"/>
            <a:ext cx="11336475" cy="5370897"/>
          </a:xfrm>
        </p:spPr>
        <p:txBody>
          <a:bodyPr rtlCol="0">
            <a:normAutofit/>
          </a:bodyPr>
          <a:lstStyle/>
          <a:p>
            <a:pPr algn="just" rtl="0">
              <a:lnSpc>
                <a:spcPct val="120000"/>
              </a:lnSpc>
              <a:spcAft>
                <a:spcPts val="1000"/>
              </a:spcAft>
            </a:pPr>
            <a:r>
              <a:rPr lang="ro" sz="2200" dirty="0">
                <a:cs typeface="Arial" panose="020B0604020202020204" pitchFamily="34" charset="0"/>
              </a:rPr>
              <a:t>Se preconizează că temperatura suprafeței mării va crește în toate mările regionale europene, cu creșteri asociate ale valurilor de căldură marină. </a:t>
            </a:r>
            <a:endParaRPr lang="hu-HU" sz="2200" dirty="0">
              <a:cs typeface="Arial" panose="020B0604020202020204" pitchFamily="34" charset="0"/>
            </a:endParaRPr>
          </a:p>
          <a:p>
            <a:pPr algn="just" rtl="0">
              <a:lnSpc>
                <a:spcPct val="120000"/>
              </a:lnSpc>
              <a:spcAft>
                <a:spcPts val="1000"/>
              </a:spcAft>
            </a:pPr>
            <a:r>
              <a:rPr lang="ro" sz="2200" dirty="0">
                <a:cs typeface="Arial" panose="020B0604020202020204" pitchFamily="34" charset="0"/>
              </a:rPr>
              <a:t>Modificările temperaturii oceanelor pot avea efecte pe scară largă asupra speciilor marine și a biodiversității, cu efecte directe și indirecte atât asupra activităților naturale, cât și asupra celor umane, de la serviciile ecosistemice la industria pescuitului. Temperaturile mai ridicate de la suprafața oceanului pot crește vaporii de apă din atmosferă, ceea ce influențează vremea atât pe mare, cât și pe uscat. </a:t>
            </a:r>
            <a:endParaRPr lang="hu-HU" sz="2200" dirty="0">
              <a:cs typeface="Arial" panose="020B0604020202020204" pitchFamily="34" charset="0"/>
            </a:endParaRPr>
          </a:p>
          <a:p>
            <a:pPr algn="just" rtl="0">
              <a:lnSpc>
                <a:spcPct val="120000"/>
              </a:lnSpc>
              <a:spcAft>
                <a:spcPts val="1000"/>
              </a:spcAft>
            </a:pPr>
            <a:r>
              <a:rPr lang="ro" sz="2200" dirty="0">
                <a:cs typeface="Arial" panose="020B0604020202020204" pitchFamily="34" charset="0"/>
              </a:rPr>
              <a:t>Încălzirea oceanelor în zonele de coastă poate declanșa înflorirea algelor și focare bacteriene, care pot fi periculoase pentru viața marină, sănătatea umană și industriile care se bazează pe turism, pescuit etc.</a:t>
            </a:r>
            <a:endParaRPr lang="hu-HU" sz="2200" dirty="0">
              <a:cs typeface="Arial" panose="020B0604020202020204" pitchFamily="34" charset="0"/>
            </a:endParaRPr>
          </a:p>
          <a:p>
            <a:pPr algn="just" rtl="0">
              <a:lnSpc>
                <a:spcPct val="120000"/>
              </a:lnSpc>
              <a:spcAft>
                <a:spcPts val="1000"/>
              </a:spcAft>
            </a:pPr>
            <a:r>
              <a:rPr lang="ro" sz="2200" dirty="0">
                <a:cs typeface="Arial" panose="020B0604020202020204" pitchFamily="34" charset="0"/>
              </a:rPr>
              <a:t>Se preconizează, de asemenea, că mările Europei vor deveni mai acide. </a:t>
            </a:r>
            <a:endParaRPr lang="de-DE" sz="2200" dirty="0">
              <a:cs typeface="Arial" panose="020B0604020202020204" pitchFamily="34" charset="0"/>
            </a:endParaRPr>
          </a:p>
        </p:txBody>
      </p:sp>
    </p:spTree>
    <p:extLst>
      <p:ext uri="{BB962C8B-B14F-4D97-AF65-F5344CB8AC3E}">
        <p14:creationId xmlns:p14="http://schemas.microsoft.com/office/powerpoint/2010/main" val="18171255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latin typeface="Arial" panose="020B0604020202020204" pitchFamily="34" charset="0"/>
                <a:cs typeface="Arial" panose="020B0604020202020204" pitchFamily="34" charset="0"/>
              </a:rPr>
              <a:t>Temperatura suprafeței mării</a:t>
            </a:r>
            <a:endParaRPr lang="de-DE" dirty="0">
              <a:latin typeface="Arial" panose="020B0604020202020204" pitchFamily="34" charset="0"/>
              <a:cs typeface="Arial" panose="020B0604020202020204" pitchFamily="34" charset="0"/>
            </a:endParaRPr>
          </a:p>
        </p:txBody>
      </p:sp>
      <p:pic>
        <p:nvPicPr>
          <p:cNvPr id="4098" name="Picture 2" descr="Sea Surface temperat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2240" y="944562"/>
            <a:ext cx="9130786" cy="5136067"/>
          </a:xfrm>
          <a:prstGeom prst="rect">
            <a:avLst/>
          </a:prstGeom>
          <a:noFill/>
          <a:extLst>
            <a:ext uri="{909E8E84-426E-40DD-AFC4-6F175D3DCCD1}">
              <a14:hiddenFill xmlns:a14="http://schemas.microsoft.com/office/drawing/2010/main">
                <a:solidFill>
                  <a:srgbClr val="FFFFFF"/>
                </a:solidFill>
              </a14:hiddenFill>
            </a:ext>
          </a:extLst>
        </p:spPr>
      </p:pic>
      <p:sp>
        <p:nvSpPr>
          <p:cNvPr id="4" name="Téglalap 3"/>
          <p:cNvSpPr/>
          <p:nvPr/>
        </p:nvSpPr>
        <p:spPr>
          <a:xfrm>
            <a:off x="-77335" y="6182281"/>
            <a:ext cx="4866618" cy="200055"/>
          </a:xfrm>
          <a:prstGeom prst="rect">
            <a:avLst/>
          </a:prstGeom>
        </p:spPr>
        <p:txBody>
          <a:bodyPr wrap="square" rtlCol="0">
            <a:spAutoFit/>
          </a:bodyPr>
          <a:lstStyle/>
          <a:p>
            <a:pPr rtl="0"/>
            <a:r>
              <a:rPr lang="ro" sz="700">
                <a:solidFill>
                  <a:schemeClr val="bg1">
                    <a:lumMod val="50000"/>
                  </a:schemeClr>
                </a:solidFill>
              </a:rPr>
              <a:t>Sursa: https://www.eea.europa.eu/publications/europes-changing-climate-hazards-1/what-will-the-future-bring</a:t>
            </a:r>
          </a:p>
        </p:txBody>
      </p:sp>
    </p:spTree>
    <p:extLst>
      <p:ext uri="{BB962C8B-B14F-4D97-AF65-F5344CB8AC3E}">
        <p14:creationId xmlns:p14="http://schemas.microsoft.com/office/powerpoint/2010/main" val="37160771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latin typeface="Arial" panose="020B0604020202020204" pitchFamily="34" charset="0"/>
                <a:cs typeface="Arial" panose="020B0604020202020204" pitchFamily="34" charset="0"/>
              </a:rPr>
              <a:t>Mesaje cheie</a:t>
            </a:r>
            <a:endParaRPr lang="de-DE" dirty="0">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192505" y="1178351"/>
            <a:ext cx="11185648" cy="5127321"/>
          </a:xfrm>
        </p:spPr>
        <p:txBody>
          <a:bodyPr rtlCol="0">
            <a:normAutofit/>
          </a:bodyPr>
          <a:lstStyle/>
          <a:p>
            <a:pPr algn="just" rtl="0">
              <a:lnSpc>
                <a:spcPct val="130000"/>
              </a:lnSpc>
              <a:spcAft>
                <a:spcPts val="500"/>
              </a:spcAft>
            </a:pPr>
            <a:r>
              <a:rPr lang="ro" sz="2300" dirty="0">
                <a:cs typeface="Arial" panose="020B0604020202020204" pitchFamily="34" charset="0"/>
              </a:rPr>
              <a:t>Odată cu creșterea frecvenței și intensității evenimentelor meteorologice extreme, este important să fie luate în serios.</a:t>
            </a:r>
            <a:endParaRPr lang="hu-HU" sz="2300" dirty="0">
              <a:cs typeface="Arial" panose="020B0604020202020204" pitchFamily="34" charset="0"/>
            </a:endParaRPr>
          </a:p>
          <a:p>
            <a:pPr algn="just" rtl="0">
              <a:lnSpc>
                <a:spcPct val="130000"/>
              </a:lnSpc>
              <a:spcAft>
                <a:spcPts val="500"/>
              </a:spcAft>
            </a:pPr>
            <a:r>
              <a:rPr lang="ro" sz="2300" dirty="0">
                <a:cs typeface="Arial" panose="020B0604020202020204" pitchFamily="34" charset="0"/>
              </a:rPr>
              <a:t>Ignorarea acestor evenimente poate duce la consecințe devastatoare pentru indivizi, comunități și mediu. </a:t>
            </a:r>
            <a:endParaRPr lang="hu-HU" sz="2300" dirty="0">
              <a:cs typeface="Arial" panose="020B0604020202020204" pitchFamily="34" charset="0"/>
            </a:endParaRPr>
          </a:p>
          <a:p>
            <a:pPr algn="just" rtl="0">
              <a:lnSpc>
                <a:spcPct val="130000"/>
              </a:lnSpc>
              <a:spcAft>
                <a:spcPts val="500"/>
              </a:spcAft>
            </a:pPr>
            <a:r>
              <a:rPr lang="ro" sz="2300" dirty="0">
                <a:cs typeface="Arial" panose="020B0604020202020204" pitchFamily="34" charset="0"/>
              </a:rPr>
              <a:t>Este esențial să rămâneți informat cu privire la modelele meteorologice și să țineți cont de avertismentele autorităților locale. </a:t>
            </a:r>
            <a:endParaRPr lang="hu-HU" sz="2300" dirty="0">
              <a:cs typeface="Arial" panose="020B0604020202020204" pitchFamily="34" charset="0"/>
            </a:endParaRPr>
          </a:p>
          <a:p>
            <a:pPr algn="just" rtl="0">
              <a:lnSpc>
                <a:spcPct val="130000"/>
              </a:lnSpc>
              <a:spcAft>
                <a:spcPts val="500"/>
              </a:spcAft>
            </a:pPr>
            <a:r>
              <a:rPr lang="ro" sz="2300" dirty="0">
                <a:cs typeface="Arial" panose="020B0604020202020204" pitchFamily="34" charset="0"/>
              </a:rPr>
              <a:t>Prin luarea unor măsuri proactive, cum ar fi pregătirea truselor de urgență și a planurilor de evacuare, putem minimiza impactul evenimentelor meteorologice extreme și ne putem menține pe noi înșine și pe ceilalți în siguranță.</a:t>
            </a:r>
            <a:endParaRPr lang="de-DE" sz="2300" dirty="0">
              <a:cs typeface="Arial" panose="020B0604020202020204" pitchFamily="34" charset="0"/>
            </a:endParaRPr>
          </a:p>
        </p:txBody>
      </p:sp>
    </p:spTree>
    <p:extLst>
      <p:ext uri="{BB962C8B-B14F-4D97-AF65-F5344CB8AC3E}">
        <p14:creationId xmlns:p14="http://schemas.microsoft.com/office/powerpoint/2010/main" val="40683953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t>Testați-vă cunoștințele</a:t>
            </a:r>
            <a:endParaRPr lang="de-DE" dirty="0"/>
          </a:p>
        </p:txBody>
      </p:sp>
      <p:sp>
        <p:nvSpPr>
          <p:cNvPr id="3" name="Tartalom helye 2"/>
          <p:cNvSpPr>
            <a:spLocks noGrp="1"/>
          </p:cNvSpPr>
          <p:nvPr>
            <p:ph idx="1"/>
          </p:nvPr>
        </p:nvSpPr>
        <p:spPr>
          <a:xfrm>
            <a:off x="560717" y="1112808"/>
            <a:ext cx="11288776" cy="5051461"/>
          </a:xfrm>
        </p:spPr>
        <p:txBody>
          <a:bodyPr rtlCol="0">
            <a:noAutofit/>
          </a:bodyPr>
          <a:lstStyle/>
          <a:p>
            <a:pPr marL="0" indent="0" rtl="0">
              <a:lnSpc>
                <a:spcPct val="100000"/>
              </a:lnSpc>
              <a:spcAft>
                <a:spcPts val="1000"/>
              </a:spcAft>
              <a:buNone/>
            </a:pPr>
            <a:r>
              <a:rPr lang="ro" sz="2200" dirty="0"/>
              <a:t>Enumerați cinci </a:t>
            </a:r>
            <a:r>
              <a:rPr lang="ro" sz="2200" dirty="0">
                <a:cs typeface="Arial" panose="020B0604020202020204" pitchFamily="34" charset="0"/>
              </a:rPr>
              <a:t>pericole pentru sănătate ale incendiilor forestiere.</a:t>
            </a:r>
          </a:p>
          <a:p>
            <a:pPr marL="0" indent="0" rtl="0">
              <a:lnSpc>
                <a:spcPct val="100000"/>
              </a:lnSpc>
              <a:spcAft>
                <a:spcPts val="1000"/>
              </a:spcAft>
              <a:buNone/>
            </a:pPr>
            <a:r>
              <a:rPr lang="ro" sz="2200" dirty="0">
                <a:cs typeface="Arial" panose="020B0604020202020204" pitchFamily="34" charset="0"/>
              </a:rPr>
              <a:t>Ce înseamnă „insula termică urbană"?</a:t>
            </a:r>
          </a:p>
          <a:p>
            <a:pPr marL="0" indent="0" rtl="0">
              <a:lnSpc>
                <a:spcPct val="100000"/>
              </a:lnSpc>
              <a:spcAft>
                <a:spcPts val="1000"/>
              </a:spcAft>
              <a:buNone/>
            </a:pPr>
            <a:r>
              <a:rPr lang="ro" sz="2200" dirty="0">
                <a:cs typeface="Arial" panose="020B0604020202020204" pitchFamily="34" charset="0"/>
              </a:rPr>
              <a:t>Care sunt pericolele tipice ale viiturilor și ale inundațiilor urbane?</a:t>
            </a:r>
          </a:p>
          <a:p>
            <a:pPr marL="0" indent="0" rtl="0">
              <a:lnSpc>
                <a:spcPct val="100000"/>
              </a:lnSpc>
              <a:spcAft>
                <a:spcPts val="1000"/>
              </a:spcAft>
              <a:buNone/>
            </a:pPr>
            <a:r>
              <a:rPr lang="ro" sz="2200" dirty="0">
                <a:cs typeface="Arial" panose="020B0604020202020204" pitchFamily="34" charset="0"/>
              </a:rPr>
              <a:t>Care este asocierea dintre diferitele niveluri de emisii de GES și expunerile de mediu pentru sănătate?</a:t>
            </a:r>
          </a:p>
          <a:p>
            <a:pPr marL="0" indent="0" rtl="0">
              <a:lnSpc>
                <a:spcPct val="100000"/>
              </a:lnSpc>
              <a:spcAft>
                <a:spcPts val="1000"/>
              </a:spcAft>
              <a:buNone/>
            </a:pPr>
            <a:r>
              <a:rPr lang="ro" sz="2200" dirty="0"/>
              <a:t>Explicați corelația dintre diferitele niveluri de emisii de GES și impactul acestora asupra sănătății mediului. </a:t>
            </a:r>
            <a:endParaRPr lang="hu-HU" sz="2200" dirty="0"/>
          </a:p>
          <a:p>
            <a:pPr marL="0" indent="0" rtl="0">
              <a:lnSpc>
                <a:spcPct val="100000"/>
              </a:lnSpc>
              <a:spcAft>
                <a:spcPts val="1000"/>
              </a:spcAft>
              <a:buNone/>
            </a:pPr>
            <a:r>
              <a:rPr lang="ro" sz="2200" dirty="0"/>
              <a:t>Prezentați pe scurt provocările sanitare legate de secetă și orice strategii potențiale de adaptare la aceste provocări.</a:t>
            </a:r>
            <a:endParaRPr lang="hu-HU" sz="2200" dirty="0"/>
          </a:p>
          <a:p>
            <a:pPr marL="0" indent="0" rtl="0">
              <a:lnSpc>
                <a:spcPct val="100000"/>
              </a:lnSpc>
              <a:spcAft>
                <a:spcPts val="1000"/>
              </a:spcAft>
              <a:buNone/>
            </a:pPr>
            <a:r>
              <a:rPr lang="ro" sz="2200" dirty="0"/>
              <a:t>Ce fel de impact ambiental pot avea evenimentele meteorologice extreme?</a:t>
            </a:r>
            <a:endParaRPr lang="de-DE" sz="2200" dirty="0"/>
          </a:p>
        </p:txBody>
      </p:sp>
    </p:spTree>
    <p:extLst>
      <p:ext uri="{BB962C8B-B14F-4D97-AF65-F5344CB8AC3E}">
        <p14:creationId xmlns:p14="http://schemas.microsoft.com/office/powerpoint/2010/main" val="28218895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t>Bibliografie recomandată</a:t>
            </a:r>
            <a:endParaRPr lang="de-DE" dirty="0"/>
          </a:p>
        </p:txBody>
      </p:sp>
      <p:sp>
        <p:nvSpPr>
          <p:cNvPr id="3" name="Tartalom helye 2"/>
          <p:cNvSpPr>
            <a:spLocks noGrp="1"/>
          </p:cNvSpPr>
          <p:nvPr>
            <p:ph idx="1"/>
          </p:nvPr>
        </p:nvSpPr>
        <p:spPr>
          <a:xfrm>
            <a:off x="474453" y="1328468"/>
            <a:ext cx="11519988" cy="5011710"/>
          </a:xfrm>
        </p:spPr>
        <p:txBody>
          <a:bodyPr rtlCol="0">
            <a:normAutofit/>
          </a:bodyPr>
          <a:lstStyle/>
          <a:p>
            <a:pPr marL="0" indent="0" rtl="0">
              <a:lnSpc>
                <a:spcPct val="100000"/>
              </a:lnSpc>
              <a:spcAft>
                <a:spcPts val="1000"/>
              </a:spcAft>
              <a:buNone/>
            </a:pPr>
            <a:r>
              <a:rPr lang="ro" sz="2000" dirty="0"/>
              <a:t>Filho și colab. (2022) Gestionarea impactului evenimentelor climatice extreme asupra sănătății </a:t>
            </a:r>
            <a:r>
              <a:rPr lang="ro" sz="2000" dirty="0">
                <a:hlinkClick r:id="rId2"/>
              </a:rPr>
              <a:t>https://doi.org/10.1186/s12302-022-00621-3</a:t>
            </a:r>
            <a:r>
              <a:rPr lang="ro" sz="2000" dirty="0"/>
              <a:t> </a:t>
            </a:r>
            <a:endParaRPr lang="en-US" sz="2000" dirty="0"/>
          </a:p>
          <a:p>
            <a:pPr marL="0" indent="0" rtl="0">
              <a:lnSpc>
                <a:spcPct val="100000"/>
              </a:lnSpc>
              <a:spcAft>
                <a:spcPts val="1000"/>
              </a:spcAft>
              <a:buNone/>
            </a:pPr>
            <a:r>
              <a:rPr lang="ro" sz="2000" dirty="0"/>
              <a:t>AEM (2022) Climate change as a threat to health and well-being in Europe: focus on heat and infectious diseases </a:t>
            </a:r>
            <a:r>
              <a:rPr lang="ro" sz="2000" dirty="0">
                <a:hlinkClick r:id="rId3"/>
              </a:rPr>
              <a:t>https://www.eea.europa.eu/publications/climate-change-impacts-on-health</a:t>
            </a:r>
            <a:r>
              <a:rPr lang="ro" sz="2000" dirty="0"/>
              <a:t> </a:t>
            </a:r>
          </a:p>
          <a:p>
            <a:pPr marL="0" indent="0" rtl="0">
              <a:lnSpc>
                <a:spcPct val="100000"/>
              </a:lnSpc>
              <a:spcAft>
                <a:spcPts val="1000"/>
              </a:spcAft>
              <a:buNone/>
            </a:pPr>
            <a:r>
              <a:rPr lang="ro" sz="2000" dirty="0"/>
              <a:t>OMS (2011) Sfaturi de sănătate publică privind prevenirea efectelor căldurii </a:t>
            </a:r>
            <a:r>
              <a:rPr lang="ro" sz="2000" dirty="0">
                <a:hlinkClick r:id="rId4"/>
              </a:rPr>
              <a:t>asupra sănătății https://www.who.int/publications/i/item/WHO-EURO-2011-2510-42266-58691</a:t>
            </a:r>
            <a:r>
              <a:rPr lang="ro" sz="2000" dirty="0"/>
              <a:t> </a:t>
            </a:r>
          </a:p>
          <a:p>
            <a:pPr marL="0" indent="0" rtl="0">
              <a:lnSpc>
                <a:spcPct val="100000"/>
              </a:lnSpc>
              <a:spcAft>
                <a:spcPts val="1000"/>
              </a:spcAft>
              <a:buNone/>
            </a:pPr>
            <a:r>
              <a:rPr lang="ro" sz="2000" dirty="0"/>
              <a:t>Chen și colab. (2021) Riscul de mortalitate atribuibil poluării cu PM2·5 legate de incendiile forestiere: un studiu global privind seriile cronologice în 749 de locații DOI:</a:t>
            </a:r>
            <a:r>
              <a:rPr lang="ro" sz="2000" dirty="0">
                <a:hlinkClick r:id="rId5"/>
              </a:rPr>
              <a:t>https://doi.org/10.1016/S2542-5196(21)00200-X</a:t>
            </a:r>
            <a:endParaRPr lang="hu-HU" sz="2000" dirty="0"/>
          </a:p>
          <a:p>
            <a:pPr marL="0" indent="0" rtl="0">
              <a:lnSpc>
                <a:spcPct val="100000"/>
              </a:lnSpc>
              <a:spcAft>
                <a:spcPts val="1000"/>
              </a:spcAft>
              <a:buNone/>
            </a:pPr>
            <a:r>
              <a:rPr lang="ro" sz="2000" dirty="0"/>
              <a:t>Ce va aduce viitorul în ceea ce privește pericolele climatice? </a:t>
            </a:r>
            <a:r>
              <a:rPr lang="ro" sz="2000" dirty="0">
                <a:hlinkClick r:id="rId6"/>
              </a:rPr>
              <a:t>https://www.eea.europa.eu/publications/europes-changing-climate-hazards-1/what-will-the-future-bring</a:t>
            </a:r>
            <a:r>
              <a:rPr lang="ro" sz="2000" dirty="0"/>
              <a:t> </a:t>
            </a:r>
          </a:p>
          <a:p>
            <a:pPr marL="0" indent="0" rtl="0">
              <a:lnSpc>
                <a:spcPct val="100000"/>
              </a:lnSpc>
              <a:spcAft>
                <a:spcPts val="1000"/>
              </a:spcAft>
              <a:buNone/>
            </a:pPr>
            <a:endParaRPr lang="en-US" sz="2600" dirty="0"/>
          </a:p>
          <a:p>
            <a:pPr rtl="0"/>
            <a:endParaRPr lang="de-DE" dirty="0"/>
          </a:p>
        </p:txBody>
      </p:sp>
    </p:spTree>
    <p:extLst>
      <p:ext uri="{BB962C8B-B14F-4D97-AF65-F5344CB8AC3E}">
        <p14:creationId xmlns:p14="http://schemas.microsoft.com/office/powerpoint/2010/main" val="24373266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artalom helye 2"/>
          <p:cNvSpPr>
            <a:spLocks noGrp="1"/>
          </p:cNvSpPr>
          <p:nvPr>
            <p:ph idx="1"/>
          </p:nvPr>
        </p:nvSpPr>
        <p:spPr>
          <a:xfrm>
            <a:off x="192505" y="908897"/>
            <a:ext cx="11896825" cy="5370897"/>
          </a:xfrm>
        </p:spPr>
        <p:txBody>
          <a:bodyPr rtlCol="0"/>
          <a:lstStyle/>
          <a:p>
            <a:pPr marL="0" indent="0" algn="ctr" rtl="0">
              <a:buNone/>
            </a:pPr>
            <a:r>
              <a:rPr lang="ro" sz="3600" b="1" dirty="0"/>
              <a:t>Vă mulțumim pentru atenție!</a:t>
            </a:r>
          </a:p>
          <a:p>
            <a:pPr marL="0" indent="0" rtl="0">
              <a:buNone/>
            </a:pPr>
            <a:endParaRPr lang="en-US" sz="1000" dirty="0"/>
          </a:p>
          <a:p>
            <a:pPr marL="0" indent="0" algn="ctr" rtl="0">
              <a:buNone/>
            </a:pPr>
            <a:r>
              <a:rPr lang="ro" sz="2000" dirty="0"/>
              <a:t>Această prezentare a fost dezvoltată de proiectul CLIMATEMED, susținut de programul Erasmus+ al UE. </a:t>
            </a:r>
          </a:p>
          <a:p>
            <a:pPr marL="0" indent="0" rtl="0">
              <a:buNone/>
            </a:pPr>
            <a:r>
              <a:rPr lang="ro" sz="2000" dirty="0"/>
              <a:t> </a:t>
            </a:r>
          </a:p>
          <a:p>
            <a:pPr marL="0" indent="0" rtl="0">
              <a:buNone/>
            </a:pPr>
            <a:endParaRPr lang="en-US" dirty="0"/>
          </a:p>
          <a:p>
            <a:pPr marL="0" indent="0" rtl="0">
              <a:buNone/>
            </a:pPr>
            <a:endParaRPr lang="en-US" dirty="0"/>
          </a:p>
        </p:txBody>
      </p:sp>
      <p:pic>
        <p:nvPicPr>
          <p:cNvPr id="4" name="Kép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528" y="3300464"/>
            <a:ext cx="1611609" cy="581434"/>
          </a:xfrm>
          <a:prstGeom prst="rect">
            <a:avLst/>
          </a:prstGeom>
        </p:spPr>
      </p:pic>
      <p:pic>
        <p:nvPicPr>
          <p:cNvPr id="5" name="Kép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528" y="2667729"/>
            <a:ext cx="1595887" cy="516669"/>
          </a:xfrm>
          <a:prstGeom prst="rect">
            <a:avLst/>
          </a:prstGeom>
        </p:spPr>
      </p:pic>
      <p:pic>
        <p:nvPicPr>
          <p:cNvPr id="6" name="Kép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528" y="3997965"/>
            <a:ext cx="1611609" cy="537848"/>
          </a:xfrm>
          <a:prstGeom prst="rect">
            <a:avLst/>
          </a:prstGeom>
        </p:spPr>
      </p:pic>
      <p:pic>
        <p:nvPicPr>
          <p:cNvPr id="7" name="Kép 6"/>
          <p:cNvPicPr>
            <a:picLocks noChangeAspect="1"/>
          </p:cNvPicPr>
          <p:nvPr/>
        </p:nvPicPr>
        <p:blipFill rotWithShape="1">
          <a:blip r:embed="rId5" cstate="print">
            <a:extLst>
              <a:ext uri="{28A0092B-C50C-407E-A947-70E740481C1C}">
                <a14:useLocalDpi xmlns:a14="http://schemas.microsoft.com/office/drawing/2010/main" val="0"/>
              </a:ext>
            </a:extLst>
          </a:blip>
          <a:srcRect t="13674" b="11784"/>
          <a:stretch/>
        </p:blipFill>
        <p:spPr>
          <a:xfrm>
            <a:off x="263527" y="4651880"/>
            <a:ext cx="1595887" cy="552090"/>
          </a:xfrm>
          <a:prstGeom prst="rect">
            <a:avLst/>
          </a:prstGeom>
        </p:spPr>
      </p:pic>
      <p:sp>
        <p:nvSpPr>
          <p:cNvPr id="9" name="Téglalap 8"/>
          <p:cNvSpPr/>
          <p:nvPr/>
        </p:nvSpPr>
        <p:spPr>
          <a:xfrm>
            <a:off x="266732" y="5320037"/>
            <a:ext cx="1590887" cy="655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hu-HU" dirty="0">
              <a:solidFill>
                <a:schemeClr val="tx1">
                  <a:lumMod val="65000"/>
                  <a:lumOff val="35000"/>
                </a:schemeClr>
              </a:solidFill>
            </a:endParaRPr>
          </a:p>
        </p:txBody>
      </p:sp>
      <p:sp>
        <p:nvSpPr>
          <p:cNvPr id="11" name="Téglalap 10"/>
          <p:cNvSpPr/>
          <p:nvPr/>
        </p:nvSpPr>
        <p:spPr>
          <a:xfrm>
            <a:off x="1898770" y="2730107"/>
            <a:ext cx="8298083"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err="1">
                <a:solidFill>
                  <a:schemeClr val="tx1"/>
                </a:solidFill>
              </a:rPr>
              <a:t>Universitatea</a:t>
            </a:r>
            <a:r>
              <a:rPr lang="hu-HU" dirty="0">
                <a:solidFill>
                  <a:schemeClr val="tx1"/>
                </a:solidFill>
              </a:rPr>
              <a:t> din Pécs </a:t>
            </a:r>
            <a:r>
              <a:rPr lang="hu-HU" dirty="0" err="1">
                <a:solidFill>
                  <a:schemeClr val="tx1"/>
                </a:solidFill>
              </a:rPr>
              <a:t>Facultatea</a:t>
            </a:r>
            <a:r>
              <a:rPr lang="hu-HU" dirty="0">
                <a:solidFill>
                  <a:schemeClr val="tx1"/>
                </a:solidFill>
              </a:rPr>
              <a:t> de </a:t>
            </a:r>
            <a:r>
              <a:rPr lang="hu-HU" dirty="0" err="1" smtClean="0">
                <a:solidFill>
                  <a:schemeClr val="tx1"/>
                </a:solidFill>
              </a:rPr>
              <a:t>Medicină</a:t>
            </a:r>
            <a:r>
              <a:rPr lang="hu-HU" dirty="0" smtClean="0">
                <a:solidFill>
                  <a:schemeClr val="tx1"/>
                </a:solidFill>
              </a:rPr>
              <a:t/>
            </a:r>
            <a:br>
              <a:rPr lang="hu-HU" dirty="0" smtClean="0">
                <a:solidFill>
                  <a:schemeClr val="tx1"/>
                </a:solidFill>
              </a:rPr>
            </a:br>
            <a:r>
              <a:rPr lang="hu-HU" dirty="0" err="1" smtClean="0">
                <a:solidFill>
                  <a:schemeClr val="tx1"/>
                </a:solidFill>
              </a:rPr>
              <a:t>Generală</a:t>
            </a:r>
            <a:r>
              <a:rPr lang="hu-HU" dirty="0" smtClean="0">
                <a:solidFill>
                  <a:schemeClr val="tx1"/>
                </a:solidFill>
              </a:rPr>
              <a:t> </a:t>
            </a:r>
            <a:r>
              <a:rPr lang="hu-HU" dirty="0" err="1">
                <a:solidFill>
                  <a:schemeClr val="tx1"/>
                </a:solidFill>
              </a:rPr>
              <a:t>Institutul</a:t>
            </a:r>
            <a:r>
              <a:rPr lang="hu-HU" dirty="0">
                <a:solidFill>
                  <a:schemeClr val="tx1"/>
                </a:solidFill>
              </a:rPr>
              <a:t> de </a:t>
            </a:r>
            <a:r>
              <a:rPr lang="hu-HU" dirty="0" err="1">
                <a:solidFill>
                  <a:schemeClr val="tx1"/>
                </a:solidFill>
              </a:rPr>
              <a:t>Sănătate</a:t>
            </a:r>
            <a:r>
              <a:rPr lang="hu-HU" dirty="0">
                <a:solidFill>
                  <a:schemeClr val="tx1"/>
                </a:solidFill>
              </a:rPr>
              <a:t> </a:t>
            </a:r>
            <a:r>
              <a:rPr lang="hu-HU" dirty="0" err="1">
                <a:solidFill>
                  <a:schemeClr val="tx1"/>
                </a:solidFill>
              </a:rPr>
              <a:t>Publică</a:t>
            </a:r>
            <a:r>
              <a:rPr lang="ro" dirty="0" smtClean="0">
                <a:solidFill>
                  <a:schemeClr val="tx1"/>
                </a:solidFill>
              </a:rPr>
              <a:t> </a:t>
            </a:r>
            <a:r>
              <a:rPr lang="ro" dirty="0">
                <a:solidFill>
                  <a:schemeClr val="tx1"/>
                </a:solidFill>
              </a:rPr>
              <a:t>– Pécs, Ungaria </a:t>
            </a:r>
          </a:p>
        </p:txBody>
      </p:sp>
      <p:sp>
        <p:nvSpPr>
          <p:cNvPr id="12" name="Téglalap 11"/>
          <p:cNvSpPr/>
          <p:nvPr/>
        </p:nvSpPr>
        <p:spPr>
          <a:xfrm>
            <a:off x="1898770" y="3427279"/>
            <a:ext cx="7367308"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ro" dirty="0">
                <a:solidFill>
                  <a:schemeClr val="tx1"/>
                </a:solidFill>
              </a:rPr>
              <a:t>Centrul pentru Sănătate, Exerciții și Știința Sportului – </a:t>
            </a:r>
            <a:r>
              <a:rPr lang="ro" dirty="0" smtClean="0">
                <a:solidFill>
                  <a:schemeClr val="tx1"/>
                </a:solidFill>
              </a:rPr>
              <a:t>Belgrad, </a:t>
            </a:r>
            <a:r>
              <a:rPr lang="ro" dirty="0">
                <a:solidFill>
                  <a:schemeClr val="tx1"/>
                </a:solidFill>
              </a:rPr>
              <a:t>Serbia  </a:t>
            </a:r>
          </a:p>
        </p:txBody>
      </p:sp>
      <p:sp>
        <p:nvSpPr>
          <p:cNvPr id="13" name="Téglalap 12"/>
          <p:cNvSpPr/>
          <p:nvPr/>
        </p:nvSpPr>
        <p:spPr>
          <a:xfrm>
            <a:off x="1946160" y="4177186"/>
            <a:ext cx="7351585"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err="1">
                <a:solidFill>
                  <a:schemeClr val="tx1"/>
                </a:solidFill>
              </a:rPr>
              <a:t>Centrul</a:t>
            </a:r>
            <a:r>
              <a:rPr lang="hu-HU" dirty="0">
                <a:solidFill>
                  <a:schemeClr val="tx1"/>
                </a:solidFill>
              </a:rPr>
              <a:t> </a:t>
            </a:r>
            <a:r>
              <a:rPr lang="hu-HU" dirty="0" err="1">
                <a:solidFill>
                  <a:schemeClr val="tx1"/>
                </a:solidFill>
              </a:rPr>
              <a:t>Național</a:t>
            </a:r>
            <a:r>
              <a:rPr lang="hu-HU" dirty="0">
                <a:solidFill>
                  <a:schemeClr val="tx1"/>
                </a:solidFill>
              </a:rPr>
              <a:t> de </a:t>
            </a:r>
            <a:r>
              <a:rPr lang="hu-HU" dirty="0" err="1">
                <a:solidFill>
                  <a:schemeClr val="tx1"/>
                </a:solidFill>
              </a:rPr>
              <a:t>Sănătate</a:t>
            </a:r>
            <a:r>
              <a:rPr lang="hu-HU" dirty="0">
                <a:solidFill>
                  <a:schemeClr val="tx1"/>
                </a:solidFill>
              </a:rPr>
              <a:t> </a:t>
            </a:r>
            <a:r>
              <a:rPr lang="hu-HU" dirty="0" err="1">
                <a:solidFill>
                  <a:schemeClr val="tx1"/>
                </a:solidFill>
              </a:rPr>
              <a:t>Publică</a:t>
            </a:r>
            <a:r>
              <a:rPr lang="hu-HU" dirty="0">
                <a:solidFill>
                  <a:schemeClr val="tx1"/>
                </a:solidFill>
              </a:rPr>
              <a:t> </a:t>
            </a:r>
            <a:r>
              <a:rPr lang="hu-HU" dirty="0" err="1">
                <a:solidFill>
                  <a:schemeClr val="tx1"/>
                </a:solidFill>
              </a:rPr>
              <a:t>și</a:t>
            </a:r>
            <a:r>
              <a:rPr lang="hu-HU" dirty="0">
                <a:solidFill>
                  <a:schemeClr val="tx1"/>
                </a:solidFill>
              </a:rPr>
              <a:t> </a:t>
            </a:r>
            <a:r>
              <a:rPr lang="hu-HU" dirty="0" err="1">
                <a:solidFill>
                  <a:schemeClr val="tx1"/>
                </a:solidFill>
              </a:rPr>
              <a:t>Farmacie</a:t>
            </a:r>
            <a:r>
              <a:rPr lang="ro" dirty="0" smtClean="0">
                <a:solidFill>
                  <a:schemeClr val="tx1"/>
                </a:solidFill>
              </a:rPr>
              <a:t> </a:t>
            </a:r>
            <a:r>
              <a:rPr lang="ro" dirty="0">
                <a:solidFill>
                  <a:schemeClr val="tx1"/>
                </a:solidFill>
              </a:rPr>
              <a:t>– Budapesta, Ungaria </a:t>
            </a:r>
          </a:p>
        </p:txBody>
      </p:sp>
      <p:sp>
        <p:nvSpPr>
          <p:cNvPr id="14" name="Téglalap 13"/>
          <p:cNvSpPr/>
          <p:nvPr/>
        </p:nvSpPr>
        <p:spPr>
          <a:xfrm>
            <a:off x="1898770" y="4874897"/>
            <a:ext cx="7472354"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ro">
                <a:solidFill>
                  <a:schemeClr val="tx1"/>
                </a:solidFill>
              </a:rPr>
              <a:t>University College Cork – Universitatea Națională a Irlandei – Cork, Irlanda </a:t>
            </a:r>
          </a:p>
        </p:txBody>
      </p:sp>
      <p:sp>
        <p:nvSpPr>
          <p:cNvPr id="15" name="Téglalap 14"/>
          <p:cNvSpPr/>
          <p:nvPr/>
        </p:nvSpPr>
        <p:spPr>
          <a:xfrm>
            <a:off x="1930437" y="5397804"/>
            <a:ext cx="6557955" cy="547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ro">
                <a:solidFill>
                  <a:schemeClr val="tx1"/>
                </a:solidFill>
                <a:cs typeface="Times New Roman" panose="02020603050405020304" pitchFamily="18" charset="0"/>
              </a:rPr>
              <a:t>Universitatea de Medicina, Farmacie, Stinte si Tehnologie</a:t>
            </a:r>
            <a:r>
              <a:rPr lang="en-US">
                <a:solidFill>
                  <a:schemeClr val="tx1"/>
                </a:solidFill>
                <a:cs typeface="Times New Roman" panose="02020603050405020304" pitchFamily="18" charset="0"/>
              </a:rPr>
              <a:t/>
            </a:r>
            <a:br>
              <a:rPr lang="en-US">
                <a:solidFill>
                  <a:schemeClr val="tx1"/>
                </a:solidFill>
                <a:cs typeface="Times New Roman" panose="02020603050405020304" pitchFamily="18" charset="0"/>
              </a:rPr>
            </a:br>
            <a:r>
              <a:rPr lang="ro">
                <a:solidFill>
                  <a:schemeClr val="tx1"/>
                </a:solidFill>
                <a:cs typeface="Times New Roman" panose="02020603050405020304" pitchFamily="18" charset="0"/>
              </a:rPr>
              <a:t>George Emil Palade din Tîrgu Mureș</a:t>
            </a:r>
            <a:r>
              <a:rPr lang="ro" sz="800">
                <a:solidFill>
                  <a:schemeClr val="tx1"/>
                </a:solidFill>
                <a:cs typeface="Times New Roman" panose="02020603050405020304" pitchFamily="18" charset="0"/>
              </a:rPr>
              <a:t>  </a:t>
            </a:r>
            <a:r>
              <a:rPr lang="ro">
                <a:solidFill>
                  <a:schemeClr val="tx1"/>
                </a:solidFill>
                <a:cs typeface="Times New Roman" panose="02020603050405020304" pitchFamily="18" charset="0"/>
              </a:rPr>
              <a:t> </a:t>
            </a:r>
            <a:r>
              <a:rPr lang="ro">
                <a:solidFill>
                  <a:schemeClr val="tx1"/>
                </a:solidFill>
              </a:rPr>
              <a:t>–</a:t>
            </a:r>
            <a:r>
              <a:rPr lang="ro" sz="800">
                <a:solidFill>
                  <a:schemeClr val="tx1"/>
                </a:solidFill>
                <a:cs typeface="Times New Roman" panose="02020603050405020304" pitchFamily="18" charset="0"/>
              </a:rPr>
              <a:t> </a:t>
            </a:r>
            <a:r>
              <a:rPr lang="ro">
                <a:solidFill>
                  <a:schemeClr val="tx1"/>
                </a:solidFill>
                <a:cs typeface="Times New Roman" panose="02020603050405020304" pitchFamily="18" charset="0"/>
              </a:rPr>
              <a:t>Tîrgu Mureș, România</a:t>
            </a:r>
            <a:r>
              <a:rPr lang="ro">
                <a:solidFill>
                  <a:schemeClr val="tx1"/>
                </a:solidFill>
              </a:rPr>
              <a:t>  </a:t>
            </a:r>
          </a:p>
        </p:txBody>
      </p:sp>
      <p:pic>
        <p:nvPicPr>
          <p:cNvPr id="16" name="Kép 15"/>
          <p:cNvPicPr>
            <a:picLocks noChangeAspect="1"/>
          </p:cNvPicPr>
          <p:nvPr/>
        </p:nvPicPr>
        <p:blipFill>
          <a:blip r:embed="rId6"/>
          <a:stretch>
            <a:fillRect/>
          </a:stretch>
        </p:blipFill>
        <p:spPr>
          <a:xfrm>
            <a:off x="297191" y="5380125"/>
            <a:ext cx="1529969" cy="676474"/>
          </a:xfrm>
          <a:prstGeom prst="rect">
            <a:avLst/>
          </a:prstGeom>
        </p:spPr>
      </p:pic>
    </p:spTree>
    <p:extLst>
      <p:ext uri="{BB962C8B-B14F-4D97-AF65-F5344CB8AC3E}">
        <p14:creationId xmlns:p14="http://schemas.microsoft.com/office/powerpoint/2010/main" val="1497185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dirty="0">
                <a:latin typeface="Arial" panose="020B0604020202020204" pitchFamily="34" charset="0"/>
                <a:cs typeface="Arial" panose="020B0604020202020204" pitchFamily="34" charset="0"/>
              </a:rPr>
              <a:t>Introducere</a:t>
            </a:r>
            <a:endParaRPr lang="de-DE" dirty="0"/>
          </a:p>
        </p:txBody>
      </p:sp>
      <p:sp>
        <p:nvSpPr>
          <p:cNvPr id="3" name="Tartalom helye 2"/>
          <p:cNvSpPr>
            <a:spLocks noGrp="1"/>
          </p:cNvSpPr>
          <p:nvPr>
            <p:ph idx="1"/>
          </p:nvPr>
        </p:nvSpPr>
        <p:spPr>
          <a:xfrm>
            <a:off x="192505" y="1035170"/>
            <a:ext cx="11896825" cy="5160301"/>
          </a:xfrm>
        </p:spPr>
        <p:txBody>
          <a:bodyPr rtlCol="0">
            <a:normAutofit fontScale="85000" lnSpcReduction="10000"/>
          </a:bodyPr>
          <a:lstStyle/>
          <a:p>
            <a:pPr rtl="0">
              <a:lnSpc>
                <a:spcPct val="130000"/>
              </a:lnSpc>
              <a:spcAft>
                <a:spcPts val="1000"/>
              </a:spcAft>
            </a:pPr>
            <a:r>
              <a:rPr lang="ro" sz="2400" dirty="0">
                <a:cs typeface="Arial" panose="020B0604020202020204" pitchFamily="34" charset="0"/>
              </a:rPr>
              <a:t>Incendiile, secetele și fenomenele meteorologice extreme sunt toate consecințe directe ale schimbărilor climatice. Aceste evenimente pot avea un impact amplu asupra mediului, economiei și sănătății umane.</a:t>
            </a:r>
            <a:endParaRPr lang="hu-HU" sz="2400" dirty="0">
              <a:cs typeface="Arial" panose="020B0604020202020204" pitchFamily="34" charset="0"/>
            </a:endParaRPr>
          </a:p>
          <a:p>
            <a:pPr rtl="0">
              <a:lnSpc>
                <a:spcPct val="130000"/>
              </a:lnSpc>
              <a:spcAft>
                <a:spcPts val="1000"/>
              </a:spcAft>
            </a:pPr>
            <a:r>
              <a:rPr lang="ro" sz="2400" dirty="0">
                <a:cs typeface="Arial" panose="020B0604020202020204" pitchFamily="34" charset="0"/>
              </a:rPr>
              <a:t>Fenomenele meteorologice extreme, cum ar fi inundațiile, uraganele și tornadele, pot provoca daune extinse infrastructurii, locuințelor și întreprinderilor, ducând la pierderi și perturbări ale economiei. În plus, aceste evenimente pot duce, de asemenea, la vătămări și decese.</a:t>
            </a:r>
            <a:endParaRPr lang="hu-HU" sz="2400" dirty="0">
              <a:cs typeface="Arial" panose="020B0604020202020204" pitchFamily="34" charset="0"/>
            </a:endParaRPr>
          </a:p>
          <a:p>
            <a:pPr rtl="0">
              <a:lnSpc>
                <a:spcPct val="130000"/>
              </a:lnSpc>
              <a:spcAft>
                <a:spcPts val="1000"/>
              </a:spcAft>
            </a:pPr>
            <a:r>
              <a:rPr lang="ro" sz="2400" dirty="0">
                <a:cs typeface="Arial" panose="020B0604020202020204" pitchFamily="34" charset="0"/>
              </a:rPr>
              <a:t>Efectele directe ale evenimentelor meteorologice extreme asupra sănătății umane pot include expunerea la </a:t>
            </a:r>
            <a:r>
              <a:rPr lang="en-US" sz="2400" dirty="0" err="1">
                <a:cs typeface="Arial" panose="020B0604020202020204" pitchFamily="34" charset="0"/>
              </a:rPr>
              <a:t>intemperii</a:t>
            </a:r>
            <a:r>
              <a:rPr lang="ro" sz="2400" dirty="0">
                <a:cs typeface="Arial" panose="020B0604020202020204" pitchFamily="34" charset="0"/>
              </a:rPr>
              <a:t>, impactul asupra sănătății mintale, </a:t>
            </a:r>
            <a:r>
              <a:rPr lang="en-US" sz="2400" dirty="0" err="1">
                <a:cs typeface="Arial" panose="020B0604020202020204" pitchFamily="34" charset="0"/>
              </a:rPr>
              <a:t>traume</a:t>
            </a:r>
            <a:r>
              <a:rPr lang="ro" sz="2400" dirty="0">
                <a:cs typeface="Arial" panose="020B0604020202020204" pitchFamily="34" charset="0"/>
              </a:rPr>
              <a:t> în timpul încercărilor de evadare și chiar decesele cauzate de evenimentul meteorologic. Aceste evenimente continuă să provoace morbiditate și mortalitate umană semnificative și afectează negativ sănătatea mintală și bunăstarea. </a:t>
            </a:r>
            <a:endParaRPr lang="hu-HU" sz="2400" dirty="0">
              <a:cs typeface="Arial" panose="020B0604020202020204" pitchFamily="34" charset="0"/>
            </a:endParaRPr>
          </a:p>
          <a:p>
            <a:pPr rtl="0">
              <a:lnSpc>
                <a:spcPct val="130000"/>
              </a:lnSpc>
              <a:spcAft>
                <a:spcPts val="1000"/>
              </a:spcAft>
            </a:pPr>
            <a:r>
              <a:rPr lang="ro" sz="2400" dirty="0">
                <a:cs typeface="Arial" panose="020B0604020202020204" pitchFamily="34" charset="0"/>
              </a:rPr>
              <a:t>Schimbările climatice au provocat schimbări în frecvența, intensitatea și distribuția geografică a evenimentelor extreme și vor continua să conducă la schimbări în viitor.</a:t>
            </a:r>
            <a:endParaRPr lang="de-DE" sz="2400" dirty="0">
              <a:cs typeface="Arial" panose="020B0604020202020204" pitchFamily="34" charset="0"/>
            </a:endParaRPr>
          </a:p>
        </p:txBody>
      </p:sp>
    </p:spTree>
    <p:extLst>
      <p:ext uri="{BB962C8B-B14F-4D97-AF65-F5344CB8AC3E}">
        <p14:creationId xmlns:p14="http://schemas.microsoft.com/office/powerpoint/2010/main" val="17447000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en-US" dirty="0" err="1">
                <a:latin typeface="Arial" panose="020B0604020202020204" pitchFamily="34" charset="0"/>
                <a:cs typeface="Arial" panose="020B0604020202020204" pitchFamily="34" charset="0"/>
              </a:rPr>
              <a:t>Incendii</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vegeta</a:t>
            </a:r>
            <a:r>
              <a:rPr lang="ro-RO" dirty="0">
                <a:latin typeface="Arial" panose="020B0604020202020204" pitchFamily="34" charset="0"/>
                <a:cs typeface="Arial" panose="020B0604020202020204" pitchFamily="34" charset="0"/>
              </a:rPr>
              <a:t>ție</a:t>
            </a:r>
            <a:endParaRPr lang="de-DE" dirty="0">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178465" y="2329132"/>
            <a:ext cx="5354278" cy="2450496"/>
          </a:xfrm>
        </p:spPr>
        <p:txBody>
          <a:bodyPr rtlCol="0">
            <a:normAutofit lnSpcReduction="10000"/>
          </a:bodyPr>
          <a:lstStyle/>
          <a:p>
            <a:pPr marL="0" indent="0" algn="just" rtl="0">
              <a:lnSpc>
                <a:spcPct val="130000"/>
              </a:lnSpc>
              <a:buNone/>
            </a:pPr>
            <a:r>
              <a:rPr lang="ro" sz="2000" dirty="0">
                <a:cs typeface="Arial" panose="020B0604020202020204" pitchFamily="34" charset="0"/>
              </a:rPr>
              <a:t>Definiție: un incendiu de vegetație este un incendiu neplanificat care arde într-o zonă naturală, cum ar fi o pădure sau o pășune. Incendiile sunt adesea cauzate de activitatea umană sau de un fenomen natural, cum ar fi fulgerele, și se pot întâmpla oricând și oriunde. </a:t>
            </a:r>
            <a:endParaRPr lang="hu-HU" sz="2000" dirty="0">
              <a:cs typeface="Arial" panose="020B0604020202020204" pitchFamily="34" charset="0"/>
            </a:endParaRPr>
          </a:p>
        </p:txBody>
      </p:sp>
      <p:pic>
        <p:nvPicPr>
          <p:cNvPr id="2052" name="Picture 4" descr="Wildfir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8430" y="73773"/>
            <a:ext cx="6421776" cy="4705855"/>
          </a:xfrm>
          <a:prstGeom prst="rect">
            <a:avLst/>
          </a:prstGeom>
          <a:noFill/>
          <a:extLst>
            <a:ext uri="{909E8E84-426E-40DD-AFC4-6F175D3DCCD1}">
              <a14:hiddenFill xmlns:a14="http://schemas.microsoft.com/office/drawing/2010/main">
                <a:solidFill>
                  <a:srgbClr val="FFFFFF"/>
                </a:solidFill>
              </a14:hiddenFill>
            </a:ext>
          </a:extLst>
        </p:spPr>
      </p:pic>
      <p:sp>
        <p:nvSpPr>
          <p:cNvPr id="5" name="Téglalap 4"/>
          <p:cNvSpPr/>
          <p:nvPr/>
        </p:nvSpPr>
        <p:spPr>
          <a:xfrm>
            <a:off x="5532743" y="4724594"/>
            <a:ext cx="3204723" cy="230832"/>
          </a:xfrm>
          <a:prstGeom prst="rect">
            <a:avLst/>
          </a:prstGeom>
        </p:spPr>
        <p:txBody>
          <a:bodyPr wrap="none" rtlCol="0">
            <a:spAutoFit/>
          </a:bodyPr>
          <a:lstStyle/>
          <a:p>
            <a:pPr rtl="0"/>
            <a:r>
              <a:rPr lang="ro" sz="900">
                <a:solidFill>
                  <a:schemeClr val="bg1">
                    <a:lumMod val="50000"/>
                  </a:schemeClr>
                </a:solidFill>
              </a:rPr>
              <a:t>Sursa: https://www.who.int/health-topics/wildfires#tab=tab_1</a:t>
            </a:r>
          </a:p>
        </p:txBody>
      </p:sp>
    </p:spTree>
    <p:extLst>
      <p:ext uri="{BB962C8B-B14F-4D97-AF65-F5344CB8AC3E}">
        <p14:creationId xmlns:p14="http://schemas.microsoft.com/office/powerpoint/2010/main" val="709352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en-US" dirty="0" err="1">
                <a:latin typeface="Arial" panose="020B0604020202020204" pitchFamily="34" charset="0"/>
                <a:cs typeface="Arial" panose="020B0604020202020204" pitchFamily="34" charset="0"/>
              </a:rPr>
              <a:t>Incendii</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vegeta</a:t>
            </a:r>
            <a:r>
              <a:rPr lang="ro-RO" dirty="0">
                <a:latin typeface="Arial" panose="020B0604020202020204" pitchFamily="34" charset="0"/>
                <a:cs typeface="Arial" panose="020B0604020202020204" pitchFamily="34" charset="0"/>
              </a:rPr>
              <a:t>ție</a:t>
            </a:r>
            <a:endParaRPr lang="de-DE" dirty="0">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114867" y="1078302"/>
            <a:ext cx="6786265" cy="5119293"/>
          </a:xfrm>
        </p:spPr>
        <p:txBody>
          <a:bodyPr rtlCol="0">
            <a:normAutofit fontScale="92500" lnSpcReduction="20000"/>
          </a:bodyPr>
          <a:lstStyle/>
          <a:p>
            <a:pPr marL="0" indent="0" algn="just" rtl="0">
              <a:lnSpc>
                <a:spcPct val="130000"/>
              </a:lnSpc>
              <a:spcAft>
                <a:spcPts val="1000"/>
              </a:spcAft>
              <a:buNone/>
            </a:pPr>
            <a:r>
              <a:rPr lang="ro" sz="2200" dirty="0">
                <a:cs typeface="Arial" panose="020B0604020202020204" pitchFamily="34" charset="0"/>
              </a:rPr>
              <a:t>Dimensiunea și frecvența incendiilor forestiere sunt în creștere din cauza schimbărilor climatice. </a:t>
            </a:r>
            <a:endParaRPr lang="hu-HU" sz="2200" dirty="0">
              <a:cs typeface="Arial" panose="020B0604020202020204" pitchFamily="34" charset="0"/>
            </a:endParaRPr>
          </a:p>
          <a:p>
            <a:pPr marL="0" indent="0" algn="just" rtl="0">
              <a:lnSpc>
                <a:spcPct val="130000"/>
              </a:lnSpc>
              <a:spcAft>
                <a:spcPts val="1000"/>
              </a:spcAft>
              <a:buNone/>
            </a:pPr>
            <a:r>
              <a:rPr lang="ro" sz="2200" dirty="0">
                <a:cs typeface="Arial" panose="020B0604020202020204" pitchFamily="34" charset="0"/>
              </a:rPr>
              <a:t>Condițiile mai calde și mai uscate usucă ecosistemele și cresc riscul de incendii. Incendiile de vegetație afectează simultan vremea și clima prin eliberarea unor cantități mari de dioxid de carbon, monoxid de carbon și particule inhalabile fine în atmosferă.</a:t>
            </a:r>
            <a:r>
              <a:rPr lang="ro" sz="2400" dirty="0">
                <a:cs typeface="Arial" panose="020B0604020202020204" pitchFamily="34" charset="0"/>
              </a:rPr>
              <a:t> </a:t>
            </a:r>
            <a:endParaRPr lang="hu-HU" sz="2400" dirty="0">
              <a:cs typeface="Arial" panose="020B0604020202020204" pitchFamily="34" charset="0"/>
            </a:endParaRPr>
          </a:p>
          <a:p>
            <a:pPr marL="0" indent="0" algn="just" rtl="0">
              <a:lnSpc>
                <a:spcPct val="130000"/>
              </a:lnSpc>
              <a:buNone/>
            </a:pPr>
            <a:r>
              <a:rPr lang="ro" sz="2200" dirty="0">
                <a:cs typeface="Arial" panose="020B0604020202020204" pitchFamily="34" charset="0"/>
              </a:rPr>
              <a:t>Incendiile pot provoca o serie de probleme de sănătate, inclusiv: </a:t>
            </a:r>
          </a:p>
          <a:p>
            <a:pPr lvl="1" algn="just" rtl="0">
              <a:lnSpc>
                <a:spcPct val="130000"/>
              </a:lnSpc>
              <a:buFont typeface="Symbol" panose="05050102010706020507" pitchFamily="18" charset="2"/>
              <a:buChar char="-"/>
            </a:pPr>
            <a:r>
              <a:rPr lang="ro" sz="2200" dirty="0">
                <a:cs typeface="Arial" panose="020B0604020202020204" pitchFamily="34" charset="0"/>
              </a:rPr>
              <a:t>arsuri și alte plăgi;</a:t>
            </a:r>
          </a:p>
          <a:p>
            <a:pPr lvl="1" rtl="0">
              <a:lnSpc>
                <a:spcPct val="130000"/>
              </a:lnSpc>
              <a:buFont typeface="Symbol" panose="05050102010706020507" pitchFamily="18" charset="2"/>
              <a:buChar char="-"/>
            </a:pPr>
            <a:r>
              <a:rPr lang="ro" sz="2200" dirty="0">
                <a:cs typeface="Arial" panose="020B0604020202020204" pitchFamily="34" charset="0"/>
              </a:rPr>
              <a:t>efecte negative asupra sănătății mintale și bunăstării psihosociale;</a:t>
            </a:r>
          </a:p>
          <a:p>
            <a:pPr lvl="1" algn="just" rtl="0">
              <a:lnSpc>
                <a:spcPct val="130000"/>
              </a:lnSpc>
              <a:spcBef>
                <a:spcPts val="0"/>
              </a:spcBef>
              <a:buFont typeface="Symbol" panose="05050102010706020507" pitchFamily="18" charset="2"/>
              <a:buChar char="-"/>
            </a:pPr>
            <a:r>
              <a:rPr lang="ro" sz="2200" dirty="0">
                <a:cs typeface="Arial" panose="020B0604020202020204" pitchFamily="34" charset="0"/>
              </a:rPr>
              <a:t>poluarea cu fum</a:t>
            </a:r>
            <a:r>
              <a:rPr lang="ro" sz="1800" dirty="0">
                <a:cs typeface="Arial" panose="020B0604020202020204" pitchFamily="34" charset="0"/>
              </a:rPr>
              <a:t>.</a:t>
            </a:r>
            <a:endParaRPr lang="de-DE" sz="1800" dirty="0">
              <a:cs typeface="Arial" panose="020B0604020202020204" pitchFamily="34" charset="0"/>
            </a:endParaRPr>
          </a:p>
        </p:txBody>
      </p:sp>
      <p:pic>
        <p:nvPicPr>
          <p:cNvPr id="3074" name="Picture 2" descr="wildfires climate change environment global warming nature natural disaster greenhouse gase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1132" y="75375"/>
            <a:ext cx="5205452" cy="5233349"/>
          </a:xfrm>
          <a:prstGeom prst="rect">
            <a:avLst/>
          </a:prstGeom>
          <a:noFill/>
          <a:ln>
            <a:solidFill>
              <a:schemeClr val="bg1">
                <a:lumMod val="5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4565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églalap 1"/>
          <p:cNvSpPr/>
          <p:nvPr/>
        </p:nvSpPr>
        <p:spPr>
          <a:xfrm>
            <a:off x="625642" y="2184935"/>
            <a:ext cx="10905423" cy="4013729"/>
          </a:xfrm>
          <a:prstGeom prst="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sp>
        <p:nvSpPr>
          <p:cNvPr id="4" name="Cím 1"/>
          <p:cNvSpPr>
            <a:spLocks noGrp="1"/>
          </p:cNvSpPr>
          <p:nvPr>
            <p:ph type="title"/>
          </p:nvPr>
        </p:nvSpPr>
        <p:spPr>
          <a:xfrm>
            <a:off x="192505" y="153009"/>
            <a:ext cx="11896826" cy="549635"/>
          </a:xfrm>
        </p:spPr>
        <p:txBody>
          <a:bodyPr rtlCol="0">
            <a:normAutofit/>
          </a:bodyPr>
          <a:lstStyle/>
          <a:p>
            <a:pPr rtl="0"/>
            <a:r>
              <a:rPr lang="ro" sz="3000" dirty="0">
                <a:latin typeface="Arial" panose="020B0604020202020204" pitchFamily="34" charset="0"/>
                <a:cs typeface="Arial" panose="020B0604020202020204" pitchFamily="34" charset="0"/>
              </a:rPr>
              <a:t>Pericolele pentru sănătate ale incendiilor forestiere – poluarea cu fum</a:t>
            </a:r>
            <a:endParaRPr lang="de-DE" sz="3000" dirty="0">
              <a:latin typeface="Arial" panose="020B0604020202020204" pitchFamily="34" charset="0"/>
              <a:cs typeface="Arial" panose="020B0604020202020204" pitchFamily="34" charset="0"/>
            </a:endParaRPr>
          </a:p>
        </p:txBody>
      </p:sp>
      <p:sp>
        <p:nvSpPr>
          <p:cNvPr id="5" name="Téglalap 4"/>
          <p:cNvSpPr/>
          <p:nvPr/>
        </p:nvSpPr>
        <p:spPr>
          <a:xfrm>
            <a:off x="-74960" y="6197950"/>
            <a:ext cx="3717684" cy="215444"/>
          </a:xfrm>
          <a:prstGeom prst="rect">
            <a:avLst/>
          </a:prstGeom>
        </p:spPr>
        <p:txBody>
          <a:bodyPr wrap="none" rtlCol="0">
            <a:spAutoFit/>
          </a:bodyPr>
          <a:lstStyle/>
          <a:p>
            <a:pPr rtl="0"/>
            <a:r>
              <a:rPr lang="ro" sz="800">
                <a:solidFill>
                  <a:srgbClr val="505050"/>
                </a:solidFill>
                <a:latin typeface="Arial" panose="020B0604020202020204" pitchFamily="34" charset="0"/>
                <a:ea typeface="Times New Roman" panose="02020603050405020304" pitchFamily="18" charset="0"/>
              </a:rPr>
              <a:t>Chen și colab. 2021 The Lancet </a:t>
            </a:r>
            <a:r>
              <a:rPr lang="ro" sz="800">
                <a:latin typeface="Arial" panose="020B0604020202020204" pitchFamily="34" charset="0"/>
                <a:ea typeface="Calibri" panose="020F0502020204030204" pitchFamily="34" charset="0"/>
                <a:hlinkClick r:id="rId2"/>
              </a:rPr>
              <a:t>https://doi.org/10.1016/S2542-5196(21)00200-X</a:t>
            </a:r>
            <a:endParaRPr lang="de-DE" dirty="0"/>
          </a:p>
        </p:txBody>
      </p:sp>
      <p:pic>
        <p:nvPicPr>
          <p:cNvPr id="4098" name="Picture 2" descr="https://www.thelancet.com/cms/attachment/beb7782a-1b61-4f9b-9cc5-e7e432b15a98/gr3.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70518" y="2794553"/>
            <a:ext cx="10128155" cy="3278977"/>
          </a:xfrm>
          <a:prstGeom prst="rect">
            <a:avLst/>
          </a:prstGeom>
          <a:noFill/>
          <a:extLst>
            <a:ext uri="{909E8E84-426E-40DD-AFC4-6F175D3DCCD1}">
              <a14:hiddenFill xmlns:a14="http://schemas.microsoft.com/office/drawing/2010/main">
                <a:solidFill>
                  <a:srgbClr val="FFFFFF"/>
                </a:solidFill>
              </a14:hiddenFill>
            </a:ext>
          </a:extLst>
        </p:spPr>
      </p:pic>
      <p:sp>
        <p:nvSpPr>
          <p:cNvPr id="7" name="Tartalom helye 2"/>
          <p:cNvSpPr txBox="1">
            <a:spLocks/>
          </p:cNvSpPr>
          <p:nvPr/>
        </p:nvSpPr>
        <p:spPr>
          <a:xfrm>
            <a:off x="192505" y="702644"/>
            <a:ext cx="11704320" cy="537089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mn-lt"/>
                <a:ea typeface="+mn-ea"/>
                <a:cs typeface="+mn-cs"/>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800" kern="1200">
                <a:solidFill>
                  <a:schemeClr val="bg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rtl="0">
              <a:lnSpc>
                <a:spcPct val="120000"/>
              </a:lnSpc>
              <a:buNone/>
            </a:pPr>
            <a:r>
              <a:rPr lang="ro" sz="2000" dirty="0">
                <a:solidFill>
                  <a:schemeClr val="tx1"/>
                </a:solidFill>
                <a:cs typeface="Arial" panose="020B0604020202020204" pitchFamily="34" charset="0"/>
              </a:rPr>
              <a:t>Chen și colegii săi au analizat datele privind mortalitatea pentru 750 de orașe din 43 de țări în 2021 și au constatat că poluarea cu fum provenit din incendii crește mortalitatea generală, de cauză cardiovasculară și respiratorie. Astfel, expunerea la fumul din incendii poate fi interpretată ca un factor complex de mortalitate.</a:t>
            </a:r>
            <a:endParaRPr lang="de-DE" sz="2000" dirty="0">
              <a:solidFill>
                <a:schemeClr val="tx1"/>
              </a:solidFill>
              <a:cs typeface="Arial" panose="020B0604020202020204" pitchFamily="34" charset="0"/>
            </a:endParaRPr>
          </a:p>
        </p:txBody>
      </p:sp>
      <p:sp>
        <p:nvSpPr>
          <p:cNvPr id="6" name="Téglalap 5"/>
          <p:cNvSpPr/>
          <p:nvPr/>
        </p:nvSpPr>
        <p:spPr>
          <a:xfrm>
            <a:off x="816907" y="2268018"/>
            <a:ext cx="10617906" cy="276999"/>
          </a:xfrm>
          <a:prstGeom prst="rect">
            <a:avLst/>
          </a:prstGeom>
        </p:spPr>
        <p:txBody>
          <a:bodyPr wrap="square" rtlCol="0">
            <a:spAutoFit/>
          </a:bodyPr>
          <a:lstStyle/>
          <a:p>
            <a:pPr rtl="0"/>
            <a:r>
              <a:rPr lang="ro" sz="1200" b="1" dirty="0">
                <a:solidFill>
                  <a:srgbClr val="505050"/>
                </a:solidFill>
                <a:latin typeface="Source Sans Pro"/>
              </a:rPr>
              <a:t>Relațiile concentrație-răspuns cumulate între mortalitate și media mobilă de 3 zile a PM</a:t>
            </a:r>
            <a:r>
              <a:rPr lang="ro" sz="1200" b="1" baseline="-25000" dirty="0">
                <a:solidFill>
                  <a:srgbClr val="505050"/>
                </a:solidFill>
                <a:latin typeface="Source Sans Pro"/>
              </a:rPr>
              <a:t>2,5</a:t>
            </a:r>
            <a:r>
              <a:rPr lang="ro" sz="1200" b="1" dirty="0">
                <a:solidFill>
                  <a:srgbClr val="505050"/>
                </a:solidFill>
                <a:latin typeface="Source Sans Pro"/>
              </a:rPr>
              <a:t> provenit din incendii în timpul decalajului 0-2 zile</a:t>
            </a:r>
            <a:endParaRPr lang="de-DE" sz="1200" b="1" dirty="0"/>
          </a:p>
        </p:txBody>
      </p:sp>
    </p:spTree>
    <p:extLst>
      <p:ext uri="{BB962C8B-B14F-4D97-AF65-F5344CB8AC3E}">
        <p14:creationId xmlns:p14="http://schemas.microsoft.com/office/powerpoint/2010/main" val="1880125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Cím 1"/>
          <p:cNvSpPr>
            <a:spLocks noGrp="1"/>
          </p:cNvSpPr>
          <p:nvPr>
            <p:ph type="title"/>
          </p:nvPr>
        </p:nvSpPr>
        <p:spPr>
          <a:xfrm>
            <a:off x="192505" y="153009"/>
            <a:ext cx="11896826" cy="549635"/>
          </a:xfrm>
        </p:spPr>
        <p:txBody>
          <a:bodyPr rtlCol="0">
            <a:normAutofit/>
          </a:bodyPr>
          <a:lstStyle/>
          <a:p>
            <a:pPr rtl="0"/>
            <a:r>
              <a:rPr lang="ro" sz="3000" dirty="0">
                <a:latin typeface="Arial" panose="020B0604020202020204" pitchFamily="34" charset="0"/>
                <a:cs typeface="Arial" panose="020B0604020202020204" pitchFamily="34" charset="0"/>
              </a:rPr>
              <a:t>Pericolele pentru sănătate ale incendiilor forestiere – poluarea cu fum</a:t>
            </a:r>
            <a:endParaRPr lang="de-DE" sz="3000" dirty="0">
              <a:latin typeface="Arial" panose="020B0604020202020204" pitchFamily="34" charset="0"/>
              <a:cs typeface="Arial" panose="020B0604020202020204" pitchFamily="34" charset="0"/>
            </a:endParaRPr>
          </a:p>
        </p:txBody>
      </p:sp>
      <p:sp>
        <p:nvSpPr>
          <p:cNvPr id="9" name="Téglalap 8"/>
          <p:cNvSpPr/>
          <p:nvPr/>
        </p:nvSpPr>
        <p:spPr>
          <a:xfrm>
            <a:off x="1999149" y="6113787"/>
            <a:ext cx="8928992" cy="215444"/>
          </a:xfrm>
          <a:prstGeom prst="rect">
            <a:avLst/>
          </a:prstGeom>
        </p:spPr>
        <p:txBody>
          <a:bodyPr wrap="square" rtlCol="0">
            <a:spAutoFit/>
          </a:bodyPr>
          <a:lstStyle/>
          <a:p>
            <a:pPr rtl="0"/>
            <a:r>
              <a:rPr lang="ro" sz="800"/>
              <a:t>Sursă:  Акутагава - Lucrări proprii, CC BY-SA 3.0, https://commons.wikimedia.org/w/index.php?curid=11114108</a:t>
            </a:r>
          </a:p>
        </p:txBody>
      </p:sp>
      <p:pic>
        <p:nvPicPr>
          <p:cNvPr id="10" name="Picture 2" descr="C:\Users\paldy.anna\Downloads\Smog_Moscow_August_201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78690" y="1381734"/>
            <a:ext cx="7149150" cy="4766100"/>
          </a:xfrm>
          <a:prstGeom prst="rect">
            <a:avLst/>
          </a:prstGeom>
          <a:noFill/>
          <a:extLst>
            <a:ext uri="{909E8E84-426E-40DD-AFC4-6F175D3DCCD1}">
              <a14:hiddenFill xmlns:a14="http://schemas.microsoft.com/office/drawing/2010/main">
                <a:solidFill>
                  <a:srgbClr val="FFFFFF"/>
                </a:solidFill>
              </a14:hiddenFill>
            </a:ext>
          </a:extLst>
        </p:spPr>
      </p:pic>
      <p:sp>
        <p:nvSpPr>
          <p:cNvPr id="11" name="Téglalap 10"/>
          <p:cNvSpPr/>
          <p:nvPr/>
        </p:nvSpPr>
        <p:spPr>
          <a:xfrm>
            <a:off x="2078690" y="724969"/>
            <a:ext cx="7344816" cy="646331"/>
          </a:xfrm>
          <a:prstGeom prst="rect">
            <a:avLst/>
          </a:prstGeom>
        </p:spPr>
        <p:txBody>
          <a:bodyPr wrap="square" rtlCol="0">
            <a:spAutoFit/>
          </a:bodyPr>
          <a:lstStyle/>
          <a:p>
            <a:pPr algn="ctr" rtl="0"/>
            <a:r>
              <a:rPr lang="ro" dirty="0"/>
              <a:t>Moscova, Rusia, Yasenevo, strada Aivazovskogo. </a:t>
            </a:r>
            <a:endParaRPr lang="hu-HU" dirty="0"/>
          </a:p>
          <a:p>
            <a:pPr algn="ctr" rtl="0"/>
            <a:r>
              <a:rPr lang="ro" dirty="0"/>
              <a:t>Stânga – 17 iunie 2010, 20:22 Dreapta – 7 august 2010, 17:05</a:t>
            </a:r>
          </a:p>
        </p:txBody>
      </p:sp>
    </p:spTree>
    <p:extLst>
      <p:ext uri="{BB962C8B-B14F-4D97-AF65-F5344CB8AC3E}">
        <p14:creationId xmlns:p14="http://schemas.microsoft.com/office/powerpoint/2010/main" val="309505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ro">
                <a:latin typeface="Arial" panose="020B0604020202020204" pitchFamily="34" charset="0"/>
                <a:cs typeface="Arial" panose="020B0604020202020204" pitchFamily="34" charset="0"/>
              </a:rPr>
              <a:t>Secetă</a:t>
            </a:r>
            <a:endParaRPr lang="de-DE" dirty="0">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192505" y="1276704"/>
            <a:ext cx="4369869" cy="3962791"/>
          </a:xfrm>
        </p:spPr>
        <p:txBody>
          <a:bodyPr rtlCol="0">
            <a:normAutofit lnSpcReduction="10000"/>
          </a:bodyPr>
          <a:lstStyle/>
          <a:p>
            <a:pPr marL="0" indent="0" algn="just" rtl="0">
              <a:lnSpc>
                <a:spcPct val="130000"/>
              </a:lnSpc>
              <a:buNone/>
            </a:pPr>
            <a:r>
              <a:rPr lang="ro" sz="2200" dirty="0">
                <a:cs typeface="Arial" panose="020B0604020202020204" pitchFamily="34" charset="0"/>
              </a:rPr>
              <a:t>Seceta este o perioadă uscată prelungită în ciclul climatic natural care poate apărea oriunde în lume. Este un dezastru cu debut lent caracterizat prin lipsa precipitațiilor, ducând la o lipsă de apă. Seceta poate avea un impact grav asupra sănătății, agriculturii, economiei, energiei și mediului.</a:t>
            </a:r>
          </a:p>
        </p:txBody>
      </p:sp>
      <p:pic>
        <p:nvPicPr>
          <p:cNvPr id="5122" name="Picture 2" descr="Drough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5132" y="275048"/>
            <a:ext cx="7474199" cy="4999831"/>
          </a:xfrm>
          <a:prstGeom prst="rect">
            <a:avLst/>
          </a:prstGeom>
          <a:noFill/>
          <a:extLst>
            <a:ext uri="{909E8E84-426E-40DD-AFC4-6F175D3DCCD1}">
              <a14:hiddenFill xmlns:a14="http://schemas.microsoft.com/office/drawing/2010/main">
                <a:solidFill>
                  <a:srgbClr val="FFFFFF"/>
                </a:solidFill>
              </a14:hiddenFill>
            </a:ext>
          </a:extLst>
        </p:spPr>
      </p:pic>
      <p:sp>
        <p:nvSpPr>
          <p:cNvPr id="5" name="Téglalap 4"/>
          <p:cNvSpPr/>
          <p:nvPr/>
        </p:nvSpPr>
        <p:spPr>
          <a:xfrm>
            <a:off x="0" y="6180546"/>
            <a:ext cx="11646569" cy="200055"/>
          </a:xfrm>
          <a:prstGeom prst="rect">
            <a:avLst/>
          </a:prstGeom>
        </p:spPr>
        <p:txBody>
          <a:bodyPr wrap="square" rtlCol="0">
            <a:spAutoFit/>
          </a:bodyPr>
          <a:lstStyle/>
          <a:p>
            <a:pPr rtl="0"/>
            <a:r>
              <a:rPr lang="ro" sz="700"/>
              <a:t>https://www.who.int/health-topics/drought?gclid=Cj0KCQjwu-KiBhCsARIsAPztUF3i7krKNNuckPiSoh5gocw9gdNKGiWNlylf4UusHYcI4JgM67TdfBQaAjbiEALw_wcB#tab=tab_1</a:t>
            </a:r>
          </a:p>
        </p:txBody>
      </p:sp>
    </p:spTree>
    <p:extLst>
      <p:ext uri="{BB962C8B-B14F-4D97-AF65-F5344CB8AC3E}">
        <p14:creationId xmlns:p14="http://schemas.microsoft.com/office/powerpoint/2010/main" val="1775781085"/>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for_lecture_presentations" id="{98D3BE57-7C4F-464C-BC64-1D7340AAA609}" vid="{21B03724-234D-B346-B3F2-287CADF91C7F}"/>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c5bba62-9a53-42e3-8e34-ca49e24f4fe7">
      <Terms xmlns="http://schemas.microsoft.com/office/infopath/2007/PartnerControls"/>
    </lcf76f155ced4ddcb4097134ff3c332f>
    <TaxCatchAll xmlns="f7135bf7-eb40-4ed2-ab58-bb2a8f06b6aa"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kumentum" ma:contentTypeID="0x01010061C38D1052217A4B942E73134FEF8369" ma:contentTypeVersion="12" ma:contentTypeDescription="Új dokumentum létrehozása." ma:contentTypeScope="" ma:versionID="c4cb741b39fb2f9efa675cf951213ef6">
  <xsd:schema xmlns:xsd="http://www.w3.org/2001/XMLSchema" xmlns:xs="http://www.w3.org/2001/XMLSchema" xmlns:p="http://schemas.microsoft.com/office/2006/metadata/properties" xmlns:ns2="ac5bba62-9a53-42e3-8e34-ca49e24f4fe7" xmlns:ns3="f7135bf7-eb40-4ed2-ab58-bb2a8f06b6aa" targetNamespace="http://schemas.microsoft.com/office/2006/metadata/properties" ma:root="true" ma:fieldsID="ab6f93e604749640a8b49707685d73ea" ns2:_="" ns3:_="">
    <xsd:import namespace="ac5bba62-9a53-42e3-8e34-ca49e24f4fe7"/>
    <xsd:import namespace="f7135bf7-eb40-4ed2-ab58-bb2a8f06b6a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bba62-9a53-42e3-8e34-ca49e24f4f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Képcímkék" ma:readOnly="false" ma:fieldId="{5cf76f15-5ced-4ddc-b409-7134ff3c332f}" ma:taxonomyMulti="true" ma:sspId="c5924412-c5b0-41bf-b9da-348a75561e2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7135bf7-eb40-4ed2-ab58-bb2a8f06b6a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e99a9af-e07c-4003-9765-209faae482e6}" ma:internalName="TaxCatchAll" ma:showField="CatchAllData" ma:web="f7135bf7-eb40-4ed2-ab58-bb2a8f06b6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544F15D-7442-4D3A-90BB-A4E49AC47F54}">
  <ds:schemaRefs>
    <ds:schemaRef ds:uri="http://schemas.microsoft.com/sharepoint/v3/contenttype/forms"/>
  </ds:schemaRefs>
</ds:datastoreItem>
</file>

<file path=customXml/itemProps2.xml><?xml version="1.0" encoding="utf-8"?>
<ds:datastoreItem xmlns:ds="http://schemas.openxmlformats.org/officeDocument/2006/customXml" ds:itemID="{314BA171-956B-4AFA-9B7E-9A87CCFC8BB3}">
  <ds:schemaRefs>
    <ds:schemaRef ds:uri="http://schemas.microsoft.com/office/2006/metadata/properties"/>
    <ds:schemaRef ds:uri="http://schemas.microsoft.com/office/infopath/2007/PartnerControls"/>
    <ds:schemaRef ds:uri="7041af30-ae09-480b-a38a-622eca9a1506"/>
    <ds:schemaRef ds:uri="603c054e-d324-4a4b-bfdc-a44c27811fd1"/>
  </ds:schemaRefs>
</ds:datastoreItem>
</file>

<file path=customXml/itemProps3.xml><?xml version="1.0" encoding="utf-8"?>
<ds:datastoreItem xmlns:ds="http://schemas.openxmlformats.org/officeDocument/2006/customXml" ds:itemID="{9C41AB9F-48AF-47E9-9D61-10D40F507AC2}"/>
</file>

<file path=docProps/app.xml><?xml version="1.0" encoding="utf-8"?>
<Properties xmlns="http://schemas.openxmlformats.org/officeDocument/2006/extended-properties" xmlns:vt="http://schemas.openxmlformats.org/officeDocument/2006/docPropsVTypes">
  <Template>Office-téma</Template>
  <TotalTime>216</TotalTime>
  <Words>2602</Words>
  <Application>Microsoft Office PowerPoint</Application>
  <PresentationFormat>Szélesvásznú</PresentationFormat>
  <Paragraphs>164</Paragraphs>
  <Slides>39</Slides>
  <Notes>3</Notes>
  <HiddenSlides>0</HiddenSlides>
  <MMClips>0</MMClips>
  <ScaleCrop>false</ScaleCrop>
  <HeadingPairs>
    <vt:vector size="6" baseType="variant">
      <vt:variant>
        <vt:lpstr>Használt betűtípusok</vt:lpstr>
      </vt:variant>
      <vt:variant>
        <vt:i4>6</vt:i4>
      </vt:variant>
      <vt:variant>
        <vt:lpstr>Téma</vt:lpstr>
      </vt:variant>
      <vt:variant>
        <vt:i4>1</vt:i4>
      </vt:variant>
      <vt:variant>
        <vt:lpstr>Diacímek</vt:lpstr>
      </vt:variant>
      <vt:variant>
        <vt:i4>39</vt:i4>
      </vt:variant>
    </vt:vector>
  </HeadingPairs>
  <TitlesOfParts>
    <vt:vector size="46" baseType="lpstr">
      <vt:lpstr>Arial</vt:lpstr>
      <vt:lpstr>Calibri</vt:lpstr>
      <vt:lpstr>Garamond</vt:lpstr>
      <vt:lpstr>Source Sans Pro</vt:lpstr>
      <vt:lpstr>Symbol</vt:lpstr>
      <vt:lpstr>Times New Roman</vt:lpstr>
      <vt:lpstr>Office-téma</vt:lpstr>
      <vt:lpstr>Developing new curriculum outlines and learning materials on climate change's health impacts for medical schools 2021-2-HU01-KA220-HED-000050972</vt:lpstr>
      <vt:lpstr>Impactul incendiilor forestiere, al secetelor și al fenomenelor meteorologice extreme </vt:lpstr>
      <vt:lpstr>Obiective didactice</vt:lpstr>
      <vt:lpstr>Introducere</vt:lpstr>
      <vt:lpstr>Incendii de vegetație</vt:lpstr>
      <vt:lpstr>Incendii de vegetație</vt:lpstr>
      <vt:lpstr>Pericolele pentru sănătate ale incendiilor forestiere – poluarea cu fum</vt:lpstr>
      <vt:lpstr>Pericolele pentru sănătate ale incendiilor forestiere – poluarea cu fum</vt:lpstr>
      <vt:lpstr>Secetă</vt:lpstr>
      <vt:lpstr>PowerPoint-bemutató</vt:lpstr>
      <vt:lpstr>Seceta – impactul asupra sănătății</vt:lpstr>
      <vt:lpstr>Provocările în materie de sănătate legate de secetă și potențialele strategii de adaptare</vt:lpstr>
      <vt:lpstr>Refugiații de secetă</vt:lpstr>
      <vt:lpstr>Refugiații climatici</vt:lpstr>
      <vt:lpstr>Fenomene meteorologice extreme</vt:lpstr>
      <vt:lpstr>Calea de concentrare reprezentativă</vt:lpstr>
      <vt:lpstr>Căldură și frig</vt:lpstr>
      <vt:lpstr>Zile anuale fierbinți pentru suprafața terestră și subregiunile europene</vt:lpstr>
      <vt:lpstr>Insula termică urbană</vt:lpstr>
      <vt:lpstr>Zile de îngheț</vt:lpstr>
      <vt:lpstr>Zile de îngheț anuale pentru suprafața terestră și subregiunile europene</vt:lpstr>
      <vt:lpstr>Umed și uscat</vt:lpstr>
      <vt:lpstr>Precipitații anuale pentru suprafața și subregiunile terestre europene</vt:lpstr>
      <vt:lpstr>Inundații rapide (viituri)</vt:lpstr>
      <vt:lpstr>Inundațiile urbane – riscuri pentru sănătate</vt:lpstr>
      <vt:lpstr>Ariditate</vt:lpstr>
      <vt:lpstr>Zile cu pericol ridicat de incendiu </vt:lpstr>
      <vt:lpstr>Numărul anual de zile cu pericol ridicat de incendiu (valoarea FWI &gt; 30) pentru suprafața terestră și subregiunile europene</vt:lpstr>
      <vt:lpstr>Vânt</vt:lpstr>
      <vt:lpstr>Viteza medie anuală a vântului pentru suprafața terestră și subregiunile europene</vt:lpstr>
      <vt:lpstr>Zăpadă și gheață</vt:lpstr>
      <vt:lpstr>Regiuni de coastă</vt:lpstr>
      <vt:lpstr>Tendințe din trecut și modificări preconizate ale nivelului relativ al mării în întreaga Europă </vt:lpstr>
      <vt:lpstr>Mări și oceane</vt:lpstr>
      <vt:lpstr>Temperatura suprafeței mării</vt:lpstr>
      <vt:lpstr>Mesaje cheie</vt:lpstr>
      <vt:lpstr>Testați-vă cunoștințele</vt:lpstr>
      <vt:lpstr>Bibliografie recomandată</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wildfires, droughts, extreme weather events</dc:title>
  <dc:creator>Márovics Gergely Péter</dc:creator>
  <cp:lastModifiedBy>User</cp:lastModifiedBy>
  <cp:revision>45</cp:revision>
  <dcterms:created xsi:type="dcterms:W3CDTF">2023-07-11T12:27:49Z</dcterms:created>
  <dcterms:modified xsi:type="dcterms:W3CDTF">2025-04-22T13:04:24Z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0x01010061C38D1052217A4B942E73134FEF8369</vt:lpwstr>
  </property>
</Properties>
</file>