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32" r:id="rId5"/>
    <p:sldId id="262" r:id="rId6"/>
    <p:sldId id="326" r:id="rId7"/>
    <p:sldId id="306" r:id="rId8"/>
    <p:sldId id="330" r:id="rId9"/>
    <p:sldId id="324" r:id="rId10"/>
    <p:sldId id="329" r:id="rId11"/>
    <p:sldId id="301" r:id="rId12"/>
    <p:sldId id="277" r:id="rId13"/>
    <p:sldId id="319" r:id="rId14"/>
    <p:sldId id="318" r:id="rId15"/>
    <p:sldId id="278" r:id="rId16"/>
    <p:sldId id="310" r:id="rId17"/>
    <p:sldId id="279" r:id="rId18"/>
    <p:sldId id="283" r:id="rId19"/>
    <p:sldId id="284" r:id="rId20"/>
    <p:sldId id="293" r:id="rId21"/>
    <p:sldId id="285" r:id="rId22"/>
    <p:sldId id="286" r:id="rId23"/>
    <p:sldId id="294" r:id="rId24"/>
    <p:sldId id="287" r:id="rId25"/>
    <p:sldId id="288" r:id="rId26"/>
    <p:sldId id="264" r:id="rId27"/>
    <p:sldId id="270" r:id="rId28"/>
    <p:sldId id="320" r:id="rId29"/>
    <p:sldId id="321" r:id="rId30"/>
    <p:sldId id="272" r:id="rId31"/>
    <p:sldId id="297" r:id="rId32"/>
    <p:sldId id="273" r:id="rId33"/>
    <p:sldId id="296" r:id="rId34"/>
    <p:sldId id="331" r:id="rId35"/>
    <p:sldId id="298" r:id="rId36"/>
    <p:sldId id="328" r:id="rId37"/>
    <p:sldId id="327" r:id="rId38"/>
    <p:sldId id="333" r:id="rId39"/>
  </p:sldIdLst>
  <p:sldSz cx="12192000" cy="6858000"/>
  <p:notesSz cx="6858000" cy="9144000"/>
  <p:defaultTextStyle>
    <a:defPPr rtl="0">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5820"/>
  </p:normalViewPr>
  <p:slideViewPr>
    <p:cSldViewPr snapToGrid="0" showGuides="1">
      <p:cViewPr varScale="1">
        <p:scale>
          <a:sx n="111" d="100"/>
          <a:sy n="111" d="100"/>
        </p:scale>
        <p:origin x="456" y="102"/>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ro"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o"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ro" sz="1200">
                  <a:solidFill>
                    <a:srgbClr val="333333"/>
                  </a:solidFill>
                  <a:latin typeface="+mn-lt"/>
                </a:rPr>
                <a:t>This learning material © 2023-2024 by CLIMATEMED project (</a:t>
              </a:r>
              <a:r>
                <a:rPr lang="ro" sz="1200">
                  <a:solidFill>
                    <a:srgbClr val="333333"/>
                  </a:solidFill>
                  <a:latin typeface="+mn-lt"/>
                  <a:hlinkClick r:id="rId4"/>
                </a:rPr>
                <a:t>www.climatemed.eu</a:t>
              </a:r>
              <a:r>
                <a:rPr lang="ro" sz="1200">
                  <a:solidFill>
                    <a:srgbClr val="333333"/>
                  </a:solidFill>
                  <a:latin typeface="+mn-lt"/>
                </a:rPr>
                <a:t>) is licensed under CC BY 4.0.</a:t>
              </a:r>
              <a:endParaRPr lang="hu-HU" sz="1200" dirty="0">
                <a:solidFill>
                  <a:srgbClr val="333333"/>
                </a:solidFill>
                <a:latin typeface="+mn-lt"/>
              </a:endParaRPr>
            </a:p>
            <a:p>
              <a:pPr rtl="0"/>
              <a:r>
                <a:rPr lang="ro" sz="1200">
                  <a:solidFill>
                    <a:srgbClr val="333333"/>
                  </a:solidFill>
                  <a:latin typeface="+mn-lt"/>
                </a:rPr>
                <a:t>To view a copy of this license, visit </a:t>
              </a:r>
              <a:r>
                <a:rPr lang="ro" sz="1200">
                  <a:solidFill>
                    <a:srgbClr val="333333"/>
                  </a:solidFill>
                  <a:latin typeface="+mn-lt"/>
                  <a:hlinkClick r:id="rId5"/>
                </a:rPr>
                <a:t>https://creativecommons.org/licenses/by/4.0/</a:t>
              </a:r>
              <a:r>
                <a:rPr lang="ro"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Függőleges szöveg helye 2"/>
          <p:cNvSpPr>
            <a:spLocks noGrp="1"/>
          </p:cNvSpPr>
          <p:nvPr>
            <p:ph type="body" orient="vert" idx="1"/>
          </p:nvPr>
        </p:nvSpPr>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ro"/>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600">
                <a:solidFill>
                  <a:schemeClr val="tx1"/>
                </a:solidFill>
              </a:defRPr>
            </a:lvl1pPr>
          </a:lstStyle>
          <a:p>
            <a:pPr rtl="0"/>
            <a:r>
              <a:rPr lang="ro"/>
              <a:t>Titel</a:t>
            </a:r>
          </a:p>
        </p:txBody>
      </p:sp>
      <p:sp>
        <p:nvSpPr>
          <p:cNvPr id="3" name="Tartalom helye 2"/>
          <p:cNvSpPr>
            <a:spLocks noGrp="1"/>
          </p:cNvSpPr>
          <p:nvPr>
            <p:ph idx="1" hasCustomPrompt="1"/>
          </p:nvPr>
        </p:nvSpPr>
        <p:spPr>
          <a:xfrm>
            <a:off x="192505" y="934775"/>
            <a:ext cx="11896825" cy="5370897"/>
          </a:xfrm>
        </p:spPr>
        <p:txBody>
          <a:bodyPr rtlCol="0"/>
          <a:lstStyle>
            <a:lvl1pPr>
              <a:lnSpc>
                <a:spcPct val="110000"/>
              </a:lnSpc>
              <a:spcAft>
                <a:spcPts val="1000"/>
              </a:spcAft>
              <a:defRPr sz="24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ro" noProof="0" dirty="0"/>
              <a:t>Main text (First level)</a:t>
            </a:r>
          </a:p>
          <a:p>
            <a:pPr lvl="1" rtl="0"/>
            <a:r>
              <a:rPr lang="ro" noProof="0" dirty="0"/>
              <a:t>Second level</a:t>
            </a:r>
          </a:p>
          <a:p>
            <a:pPr lvl="2" rtl="0"/>
            <a:r>
              <a:rPr lang="ro" noProof="0" dirty="0"/>
              <a:t>Third level</a:t>
            </a:r>
          </a:p>
          <a:p>
            <a:pPr lvl="3" rtl="0"/>
            <a:r>
              <a:rPr lang="ro"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ro"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ro"/>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ro"/>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o"/>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ro"/>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apps.who.int/iris/handle/10665/69387"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who.int/publications/i/item/public-health-advice-on-preventing-health-effects-of-heat" TargetMode="External"/><Relationship Id="rId2" Type="http://schemas.openxmlformats.org/officeDocument/2006/relationships/hyperlink" Target="https://doi.org/10.1371/journal.pone.0243665"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465752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Termosensibilitatea vaccinurilor</a:t>
            </a:r>
            <a:endParaRPr lang="hu-HU" dirty="0">
              <a:solidFill>
                <a:schemeClr val="tx1"/>
              </a:solidFill>
            </a:endParaRPr>
          </a:p>
        </p:txBody>
      </p:sp>
      <p:sp>
        <p:nvSpPr>
          <p:cNvPr id="3" name="Tartalom helye 2"/>
          <p:cNvSpPr>
            <a:spLocks noGrp="1"/>
          </p:cNvSpPr>
          <p:nvPr>
            <p:ph idx="1"/>
          </p:nvPr>
        </p:nvSpPr>
        <p:spPr>
          <a:xfrm>
            <a:off x="192505" y="1268083"/>
            <a:ext cx="11896825" cy="5037589"/>
          </a:xfrm>
        </p:spPr>
        <p:txBody>
          <a:bodyPr rtlCol="0"/>
          <a:lstStyle/>
          <a:p>
            <a:pPr rtl="0"/>
            <a:r>
              <a:rPr lang="ro" dirty="0">
                <a:solidFill>
                  <a:schemeClr val="tx1"/>
                </a:solidFill>
              </a:rPr>
              <a:t>Deoarece toate vaccinurile, atât cele virale, cât și cele bacteriene, sunt cele mai stabile la exact 2-8 °C, asigurarea depozitării adecvate s-a dovedit a fi o provocare imensă. </a:t>
            </a:r>
            <a:endParaRPr lang="hu-HU" dirty="0">
              <a:solidFill>
                <a:schemeClr val="tx1"/>
              </a:solidFill>
            </a:endParaRPr>
          </a:p>
          <a:p>
            <a:pPr rtl="0"/>
            <a:r>
              <a:rPr lang="ro" dirty="0">
                <a:solidFill>
                  <a:schemeClr val="tx1"/>
                </a:solidFill>
              </a:rPr>
              <a:t>În general, vaccinurile bacteriene cu celule întregi ucise, cum ar fi vaccinul pertussis, prezintă un grad mai mare de stabilitate a potenței în comparație cu vaccinurile vii atenuate, cum ar fi BCG.</a:t>
            </a:r>
            <a:endParaRPr lang="hu-HU" dirty="0">
              <a:solidFill>
                <a:schemeClr val="tx1"/>
              </a:solidFill>
            </a:endParaRPr>
          </a:p>
          <a:p>
            <a:pPr rtl="0"/>
            <a:r>
              <a:rPr lang="ro" dirty="0">
                <a:solidFill>
                  <a:schemeClr val="tx1"/>
                </a:solidFill>
              </a:rPr>
              <a:t> Cu toate acestea, atunci când este testat în condiții de temperatură ridicată, vaccinul BCG s-a dovedit a fi mai stabil decât vaccinul pertussis. </a:t>
            </a:r>
            <a:endParaRPr lang="hu-HU" dirty="0">
              <a:solidFill>
                <a:schemeClr val="tx1"/>
              </a:solidFill>
            </a:endParaRPr>
          </a:p>
          <a:p>
            <a:pPr rtl="0"/>
            <a:r>
              <a:rPr lang="ro" dirty="0">
                <a:solidFill>
                  <a:schemeClr val="tx1"/>
                </a:solidFill>
              </a:rPr>
              <a:t>De asemenea, toxoizii difteric și tetanic s-au dovedit a fi cei mai stabili în timpul expunerii la diferite condiții</a:t>
            </a:r>
            <a:r>
              <a:rPr lang="ro" dirty="0"/>
              <a:t>. </a:t>
            </a:r>
            <a:endParaRPr lang="hu-HU" dirty="0"/>
          </a:p>
        </p:txBody>
      </p:sp>
    </p:spTree>
    <p:extLst>
      <p:ext uri="{BB962C8B-B14F-4D97-AF65-F5344CB8AC3E}">
        <p14:creationId xmlns:p14="http://schemas.microsoft.com/office/powerpoint/2010/main" val="3713297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ép 2"/>
          <p:cNvPicPr>
            <a:picLocks noChangeAspect="1"/>
          </p:cNvPicPr>
          <p:nvPr/>
        </p:nvPicPr>
        <p:blipFill>
          <a:blip r:embed="rId2"/>
          <a:stretch>
            <a:fillRect/>
          </a:stretch>
        </p:blipFill>
        <p:spPr>
          <a:xfrm>
            <a:off x="4255315" y="151942"/>
            <a:ext cx="7573432" cy="6554115"/>
          </a:xfrm>
          <a:prstGeom prst="rect">
            <a:avLst/>
          </a:prstGeom>
        </p:spPr>
      </p:pic>
      <p:sp>
        <p:nvSpPr>
          <p:cNvPr id="4" name="Téglalap 3"/>
          <p:cNvSpPr/>
          <p:nvPr/>
        </p:nvSpPr>
        <p:spPr>
          <a:xfrm>
            <a:off x="276045" y="959849"/>
            <a:ext cx="3762946" cy="1964512"/>
          </a:xfrm>
          <a:prstGeom prst="rect">
            <a:avLst/>
          </a:prstGeom>
        </p:spPr>
        <p:txBody>
          <a:bodyPr wrap="square" rtlCol="0">
            <a:spAutoFit/>
          </a:bodyPr>
          <a:lstStyle/>
          <a:p>
            <a:pPr rtl="0">
              <a:lnSpc>
                <a:spcPct val="110000"/>
              </a:lnSpc>
            </a:pPr>
            <a:r>
              <a:rPr lang="ro" sz="2800" dirty="0"/>
              <a:t>Stabilitatea vaccinurilor utilizate în mod obișnuit în programele naționale de imunizare </a:t>
            </a:r>
          </a:p>
        </p:txBody>
      </p:sp>
      <p:sp>
        <p:nvSpPr>
          <p:cNvPr id="5" name="Téglalap 4"/>
          <p:cNvSpPr/>
          <p:nvPr/>
        </p:nvSpPr>
        <p:spPr>
          <a:xfrm>
            <a:off x="276045" y="5875957"/>
            <a:ext cx="3743864" cy="830997"/>
          </a:xfrm>
          <a:prstGeom prst="rect">
            <a:avLst/>
          </a:prstGeom>
        </p:spPr>
        <p:txBody>
          <a:bodyPr wrap="square" rtlCol="0">
            <a:spAutoFit/>
          </a:bodyPr>
          <a:lstStyle/>
          <a:p>
            <a:pPr rtl="0"/>
            <a:r>
              <a:rPr lang="ro" sz="1200" dirty="0"/>
              <a:t>Organizația Mondială a Sănătății: Sensibilitatea la temperatură a vaccinurilor. Imunizare, vaccinuri și produse biologice. </a:t>
            </a:r>
            <a:r>
              <a:rPr lang="ro" sz="1200" dirty="0" smtClean="0"/>
              <a:t>2006; 1-62</a:t>
            </a:r>
            <a:r>
              <a:rPr lang="ro" sz="1200" dirty="0"/>
              <a:t>. </a:t>
            </a:r>
            <a:r>
              <a:rPr lang="ro" sz="1200" dirty="0">
                <a:hlinkClick r:id="rId3"/>
              </a:rPr>
              <a:t>https://apps.who.int/iris/handle/10665/69387</a:t>
            </a:r>
            <a:endParaRPr lang="hu-HU" sz="1200" dirty="0"/>
          </a:p>
        </p:txBody>
      </p:sp>
    </p:spTree>
    <p:extLst>
      <p:ext uri="{BB962C8B-B14F-4D97-AF65-F5344CB8AC3E}">
        <p14:creationId xmlns:p14="http://schemas.microsoft.com/office/powerpoint/2010/main" val="417985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Farmacoanele cunoscute ca fiind fotosensibile și sensibile la căldură -1</a:t>
            </a:r>
          </a:p>
        </p:txBody>
      </p:sp>
      <p:sp>
        <p:nvSpPr>
          <p:cNvPr id="3" name="Tartalom helye 2"/>
          <p:cNvSpPr>
            <a:spLocks noGrp="1"/>
          </p:cNvSpPr>
          <p:nvPr>
            <p:ph idx="1"/>
          </p:nvPr>
        </p:nvSpPr>
        <p:spPr>
          <a:xfrm>
            <a:off x="192505" y="1509623"/>
            <a:ext cx="11896825" cy="4796049"/>
          </a:xfrm>
        </p:spPr>
        <p:txBody>
          <a:bodyPr rtlCol="0">
            <a:normAutofit/>
          </a:bodyPr>
          <a:lstStyle/>
          <a:p>
            <a:pPr rtl="0"/>
            <a:r>
              <a:rPr lang="ro" dirty="0"/>
              <a:t>a</a:t>
            </a:r>
            <a:r>
              <a:rPr lang="ro" dirty="0" smtClean="0">
                <a:solidFill>
                  <a:schemeClr val="tx1"/>
                </a:solidFill>
              </a:rPr>
              <a:t>drenalină</a:t>
            </a:r>
            <a:r>
              <a:rPr lang="ro" dirty="0">
                <a:solidFill>
                  <a:schemeClr val="tx1"/>
                </a:solidFill>
              </a:rPr>
              <a:t>, acetonă, acriflavină, esteri ai acidului p-amino benzoic, acid p-amino salicilic, amobarbital, aneurină, apoatropină, apomorfină, acid ascorbic, atropină, </a:t>
            </a:r>
          </a:p>
          <a:p>
            <a:pPr rtl="0"/>
            <a:r>
              <a:rPr lang="ro" dirty="0"/>
              <a:t>b</a:t>
            </a:r>
            <a:r>
              <a:rPr lang="ro" dirty="0" smtClean="0">
                <a:solidFill>
                  <a:schemeClr val="tx1"/>
                </a:solidFill>
              </a:rPr>
              <a:t>enzocaină</a:t>
            </a:r>
            <a:r>
              <a:rPr lang="ro" dirty="0">
                <a:solidFill>
                  <a:schemeClr val="tx1"/>
                </a:solidFill>
              </a:rPr>
              <a:t>, benzodiazepine, alcool benzilic, nicotinat de benzii, maleat de benzii,</a:t>
            </a:r>
          </a:p>
          <a:p>
            <a:pPr rtl="0"/>
            <a:r>
              <a:rPr lang="ro" dirty="0"/>
              <a:t>e</a:t>
            </a:r>
            <a:r>
              <a:rPr lang="ro" dirty="0" smtClean="0">
                <a:solidFill>
                  <a:schemeClr val="tx1"/>
                </a:solidFill>
              </a:rPr>
              <a:t>ritromicină</a:t>
            </a:r>
            <a:r>
              <a:rPr lang="ro" dirty="0">
                <a:solidFill>
                  <a:schemeClr val="tx1"/>
                </a:solidFill>
              </a:rPr>
              <a:t>, </a:t>
            </a:r>
          </a:p>
          <a:p>
            <a:pPr rtl="0"/>
            <a:r>
              <a:rPr lang="ro" dirty="0"/>
              <a:t>b</a:t>
            </a:r>
            <a:r>
              <a:rPr lang="ro" dirty="0" smtClean="0">
                <a:solidFill>
                  <a:schemeClr val="tx1"/>
                </a:solidFill>
              </a:rPr>
              <a:t>romură </a:t>
            </a:r>
            <a:r>
              <a:rPr lang="ro" dirty="0">
                <a:solidFill>
                  <a:schemeClr val="tx1"/>
                </a:solidFill>
              </a:rPr>
              <a:t>de neostigmină, acid nicotinic, amida acidului nicotinic, nifedipină, esteri ai acidului ciric, nitrofurazonă</a:t>
            </a:r>
            <a:r>
              <a:rPr lang="ro" dirty="0"/>
              <a:t>,</a:t>
            </a:r>
          </a:p>
        </p:txBody>
      </p:sp>
    </p:spTree>
    <p:extLst>
      <p:ext uri="{BB962C8B-B14F-4D97-AF65-F5344CB8AC3E}">
        <p14:creationId xmlns:p14="http://schemas.microsoft.com/office/powerpoint/2010/main" val="1322368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1526875"/>
            <a:ext cx="11896825" cy="4778797"/>
          </a:xfrm>
        </p:spPr>
        <p:txBody>
          <a:bodyPr rtlCol="0"/>
          <a:lstStyle/>
          <a:p>
            <a:pPr rtl="0"/>
            <a:r>
              <a:rPr lang="ro" dirty="0">
                <a:solidFill>
                  <a:schemeClr val="tx1"/>
                </a:solidFill>
              </a:rPr>
              <a:t>prednison, prednisolon, progesteron, galat de propil, clorhidrat de piridoxină,</a:t>
            </a:r>
          </a:p>
          <a:p>
            <a:pPr rtl="0"/>
            <a:r>
              <a:rPr lang="ro" dirty="0">
                <a:solidFill>
                  <a:schemeClr val="tx1"/>
                </a:solidFill>
              </a:rPr>
              <a:t>rezerpină, resorcinol, riboflavină,</a:t>
            </a:r>
          </a:p>
          <a:p>
            <a:pPr rtl="0"/>
            <a:r>
              <a:rPr lang="ro" dirty="0">
                <a:solidFill>
                  <a:schemeClr val="tx1"/>
                </a:solidFill>
              </a:rPr>
              <a:t>acid sorbic, streptomicina, strofantina, sulfonamide,</a:t>
            </a:r>
          </a:p>
          <a:p>
            <a:pPr rtl="0"/>
            <a:r>
              <a:rPr lang="ro" dirty="0">
                <a:solidFill>
                  <a:schemeClr val="tx1"/>
                </a:solidFill>
              </a:rPr>
              <a:t>testosteron, tetracaină, acetat de alfa-tocoferol, trietanolamină, </a:t>
            </a:r>
          </a:p>
          <a:p>
            <a:pPr rtl="0"/>
            <a:r>
              <a:rPr lang="ro" dirty="0">
                <a:solidFill>
                  <a:schemeClr val="tx1"/>
                </a:solidFill>
              </a:rPr>
              <a:t>vanilină, ceară, xantocilină, iohimbină</a:t>
            </a:r>
            <a:endParaRPr lang="hu-HU" dirty="0">
              <a:solidFill>
                <a:schemeClr val="tx1"/>
              </a:solidFill>
            </a:endParaRPr>
          </a:p>
          <a:p>
            <a:pPr rtl="0"/>
            <a:endParaRPr lang="hu-HU" dirty="0"/>
          </a:p>
        </p:txBody>
      </p:sp>
      <p:sp>
        <p:nvSpPr>
          <p:cNvPr id="4" name="Cím 1"/>
          <p:cNvSpPr>
            <a:spLocks noGrp="1"/>
          </p:cNvSpPr>
          <p:nvPr>
            <p:ph type="title"/>
          </p:nvPr>
        </p:nvSpPr>
        <p:spPr/>
        <p:txBody>
          <a:bodyPr rtlCol="0">
            <a:normAutofit fontScale="90000"/>
          </a:bodyPr>
          <a:lstStyle/>
          <a:p>
            <a:pPr rtl="0"/>
            <a:r>
              <a:rPr lang="ro">
                <a:solidFill>
                  <a:schemeClr val="tx1"/>
                </a:solidFill>
              </a:rPr>
              <a:t>Farmacoanele cunoscute ca fiind fotosensibile și sensibile la căldură - 2</a:t>
            </a:r>
          </a:p>
        </p:txBody>
      </p:sp>
    </p:spTree>
    <p:extLst>
      <p:ext uri="{BB962C8B-B14F-4D97-AF65-F5344CB8AC3E}">
        <p14:creationId xmlns:p14="http://schemas.microsoft.com/office/powerpoint/2010/main" val="3125531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Efectul medicamentelor asupra sistemelor de termoreglare</a:t>
            </a:r>
            <a:endParaRPr lang="hu-HU" dirty="0">
              <a:solidFill>
                <a:schemeClr val="tx1"/>
              </a:solidFill>
            </a:endParaRPr>
          </a:p>
        </p:txBody>
      </p:sp>
      <p:sp>
        <p:nvSpPr>
          <p:cNvPr id="3" name="Tartalom helye 2"/>
          <p:cNvSpPr>
            <a:spLocks noGrp="1"/>
          </p:cNvSpPr>
          <p:nvPr>
            <p:ph idx="1"/>
          </p:nvPr>
        </p:nvSpPr>
        <p:spPr>
          <a:xfrm>
            <a:off x="192505" y="1216325"/>
            <a:ext cx="11896825" cy="5089347"/>
          </a:xfrm>
        </p:spPr>
        <p:txBody>
          <a:bodyPr rtlCol="0"/>
          <a:lstStyle/>
          <a:p>
            <a:pPr rtl="0"/>
            <a:r>
              <a:rPr lang="ro" dirty="0">
                <a:solidFill>
                  <a:schemeClr val="tx1"/>
                </a:solidFill>
              </a:rPr>
              <a:t>Răspunsurile fiziologice la termoreglare și șocul termic pot fi afectate de o serie de medicamente, de la reglarea celulară la răspunsurile sistemice</a:t>
            </a:r>
            <a:endParaRPr lang="hu-HU" dirty="0">
              <a:solidFill>
                <a:schemeClr val="tx1"/>
              </a:solidFill>
            </a:endParaRPr>
          </a:p>
          <a:p>
            <a:pPr rtl="0"/>
            <a:r>
              <a:rPr lang="ro" dirty="0">
                <a:solidFill>
                  <a:schemeClr val="tx1"/>
                </a:solidFill>
              </a:rPr>
              <a:t>Țintele afectate sunt:</a:t>
            </a:r>
            <a:endParaRPr lang="hu-HU" dirty="0">
              <a:solidFill>
                <a:schemeClr val="tx1"/>
              </a:solidFill>
            </a:endParaRPr>
          </a:p>
          <a:p>
            <a:pPr marL="0" indent="0" rtl="0">
              <a:buNone/>
            </a:pPr>
            <a:r>
              <a:rPr lang="ro" dirty="0">
                <a:solidFill>
                  <a:schemeClr val="tx1"/>
                </a:solidFill>
              </a:rPr>
              <a:t>	1. proteine ​​de șoc termic </a:t>
            </a:r>
            <a:endParaRPr lang="hu-HU" dirty="0">
              <a:solidFill>
                <a:schemeClr val="tx1"/>
              </a:solidFill>
            </a:endParaRPr>
          </a:p>
          <a:p>
            <a:pPr marL="0" indent="0" rtl="0">
              <a:buNone/>
            </a:pPr>
            <a:r>
              <a:rPr lang="ro" dirty="0">
                <a:solidFill>
                  <a:schemeClr val="tx1"/>
                </a:solidFill>
              </a:rPr>
              <a:t>	2. reglare vasculară</a:t>
            </a:r>
            <a:endParaRPr lang="hu-HU" dirty="0">
              <a:solidFill>
                <a:schemeClr val="tx1"/>
              </a:solidFill>
            </a:endParaRPr>
          </a:p>
          <a:p>
            <a:pPr marL="0" indent="0" rtl="0">
              <a:buNone/>
            </a:pPr>
            <a:r>
              <a:rPr lang="ro" dirty="0">
                <a:solidFill>
                  <a:schemeClr val="tx1"/>
                </a:solidFill>
              </a:rPr>
              <a:t>	3. sudatio (transpiratie)</a:t>
            </a:r>
            <a:endParaRPr lang="hu-HU" dirty="0">
              <a:solidFill>
                <a:schemeClr val="tx1"/>
              </a:solidFill>
            </a:endParaRPr>
          </a:p>
          <a:p>
            <a:pPr marL="0" indent="0" rtl="0">
              <a:buNone/>
            </a:pPr>
            <a:r>
              <a:rPr lang="ro" dirty="0">
                <a:solidFill>
                  <a:schemeClr val="tx1"/>
                </a:solidFill>
              </a:rPr>
              <a:t>	4. termogeneza, rata metabolismului</a:t>
            </a:r>
            <a:endParaRPr lang="hu-HU" dirty="0">
              <a:solidFill>
                <a:schemeClr val="tx1"/>
              </a:solidFill>
            </a:endParaRPr>
          </a:p>
          <a:p>
            <a:pPr marL="0" indent="0" rtl="0">
              <a:buNone/>
            </a:pPr>
            <a:r>
              <a:rPr lang="ro" dirty="0">
                <a:solidFill>
                  <a:schemeClr val="tx1"/>
                </a:solidFill>
              </a:rPr>
              <a:t>	5. echilibru fluid și ionic</a:t>
            </a:r>
            <a:endParaRPr lang="hu-HU" dirty="0">
              <a:solidFill>
                <a:schemeClr val="tx1"/>
              </a:solidFill>
            </a:endParaRPr>
          </a:p>
        </p:txBody>
      </p:sp>
    </p:spTree>
    <p:extLst>
      <p:ext uri="{BB962C8B-B14F-4D97-AF65-F5344CB8AC3E}">
        <p14:creationId xmlns:p14="http://schemas.microsoft.com/office/powerpoint/2010/main" val="3014942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Alți agenți care provoacă circulația periferică redusă</a:t>
            </a:r>
            <a:endParaRPr lang="hu-HU" dirty="0">
              <a:solidFill>
                <a:schemeClr val="tx1"/>
              </a:solidFill>
            </a:endParaRPr>
          </a:p>
        </p:txBody>
      </p:sp>
      <p:sp>
        <p:nvSpPr>
          <p:cNvPr id="3" name="Tartalom helye 2"/>
          <p:cNvSpPr>
            <a:spLocks noGrp="1"/>
          </p:cNvSpPr>
          <p:nvPr>
            <p:ph idx="1"/>
          </p:nvPr>
        </p:nvSpPr>
        <p:spPr>
          <a:xfrm>
            <a:off x="192506" y="1587260"/>
            <a:ext cx="11752568" cy="4718412"/>
          </a:xfrm>
        </p:spPr>
        <p:txBody>
          <a:bodyPr rtlCol="0"/>
          <a:lstStyle/>
          <a:p>
            <a:pPr rtl="0"/>
            <a:r>
              <a:rPr lang="ro" dirty="0">
                <a:solidFill>
                  <a:schemeClr val="tx1"/>
                </a:solidFill>
              </a:rPr>
              <a:t>Stimularea receptorilor β2 determină relaxarea mușchilor netezi, ducând la vasodilatație, bronhodilatație, susținând potențial disiparea căldurii.</a:t>
            </a:r>
          </a:p>
          <a:p>
            <a:pPr rtl="0"/>
            <a:r>
              <a:rPr lang="ro" dirty="0">
                <a:solidFill>
                  <a:schemeClr val="tx1"/>
                </a:solidFill>
              </a:rPr>
              <a:t>Un efect suplimentar al agenților de stimulare a receptorilor β2 este că aceștia induc, de asemenea, tremor în mușchii scheletici și cresc glicogenoliza în ficat și mușchii scheletici, ceea ce la rândul său crește producția de căldură.</a:t>
            </a:r>
          </a:p>
          <a:p>
            <a:pPr rtl="0"/>
            <a:r>
              <a:rPr lang="ro" dirty="0">
                <a:solidFill>
                  <a:schemeClr val="tx1"/>
                </a:solidFill>
              </a:rPr>
              <a:t>Labetalolul și carvedilolul pot provoca, de asemenea, acidoză la doze mai mari, în plus față de deprimarea SNC</a:t>
            </a:r>
            <a:r>
              <a:rPr lang="ro" dirty="0"/>
              <a:t>.</a:t>
            </a:r>
          </a:p>
        </p:txBody>
      </p:sp>
    </p:spTree>
    <p:extLst>
      <p:ext uri="{BB962C8B-B14F-4D97-AF65-F5344CB8AC3E}">
        <p14:creationId xmlns:p14="http://schemas.microsoft.com/office/powerpoint/2010/main" val="709154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Substanțe care inhibă sudatio -1</a:t>
            </a:r>
            <a:endParaRPr lang="hu-HU" dirty="0">
              <a:solidFill>
                <a:schemeClr val="tx1"/>
              </a:solidFill>
            </a:endParaRPr>
          </a:p>
        </p:txBody>
      </p:sp>
      <p:sp>
        <p:nvSpPr>
          <p:cNvPr id="3" name="Tartalom helye 2"/>
          <p:cNvSpPr>
            <a:spLocks noGrp="1"/>
          </p:cNvSpPr>
          <p:nvPr>
            <p:ph idx="1"/>
          </p:nvPr>
        </p:nvSpPr>
        <p:spPr>
          <a:xfrm>
            <a:off x="192506" y="1708030"/>
            <a:ext cx="11740994" cy="4597642"/>
          </a:xfrm>
        </p:spPr>
        <p:txBody>
          <a:bodyPr rtlCol="0">
            <a:normAutofit/>
          </a:bodyPr>
          <a:lstStyle/>
          <a:p>
            <a:pPr rtl="0"/>
            <a:r>
              <a:rPr lang="ro" dirty="0">
                <a:solidFill>
                  <a:schemeClr val="tx1"/>
                </a:solidFill>
              </a:rPr>
              <a:t>Glandele ecrine (sudoroare) sunt inervate de </a:t>
            </a:r>
            <a:r>
              <a:rPr lang="ro" b="1" dirty="0">
                <a:solidFill>
                  <a:schemeClr val="tx1"/>
                </a:solidFill>
              </a:rPr>
              <a:t>sistemul nervos simpatic (SNS)</a:t>
            </a:r>
            <a:r>
              <a:rPr lang="ro" dirty="0">
                <a:solidFill>
                  <a:schemeClr val="tx1"/>
                </a:solidFill>
              </a:rPr>
              <a:t>, în primul rând de fibre colinergice; neuronii lor postganglionari eliberează acetilcolină pentru a acționa asupra receptorilor muscarinici;</a:t>
            </a:r>
            <a:endParaRPr lang="hu-HU" dirty="0">
              <a:solidFill>
                <a:schemeClr val="tx1"/>
              </a:solidFill>
            </a:endParaRPr>
          </a:p>
          <a:p>
            <a:pPr lvl="1" rtl="0"/>
            <a:r>
              <a:rPr lang="ro" dirty="0">
                <a:solidFill>
                  <a:schemeClr val="tx1"/>
                </a:solidFill>
              </a:rPr>
              <a:t>Prin urmare, moleculele asemănătoare atropinei reduc secreția nu numai prin vasoreglare, ci și prin afectarea directă a activității secretoare a glandelor sudoripare.</a:t>
            </a:r>
            <a:endParaRPr lang="hu-HU" dirty="0">
              <a:solidFill>
                <a:schemeClr val="tx1"/>
              </a:solidFill>
            </a:endParaRPr>
          </a:p>
          <a:p>
            <a:pPr rtl="0"/>
            <a:r>
              <a:rPr lang="ro" i="1" dirty="0">
                <a:solidFill>
                  <a:schemeClr val="tx1"/>
                </a:solidFill>
              </a:rPr>
              <a:t>Atropina, benztropina </a:t>
            </a:r>
            <a:r>
              <a:rPr lang="ro" dirty="0">
                <a:solidFill>
                  <a:schemeClr val="tx1"/>
                </a:solidFill>
              </a:rPr>
              <a:t>(CogentinTM) măresc frecvența cardiacă prin vagoliză și scad funcția glandelor sudoripare colinergice.</a:t>
            </a:r>
            <a:endParaRPr lang="hu-HU" dirty="0">
              <a:solidFill>
                <a:schemeClr val="tx1"/>
              </a:solidFill>
            </a:endParaRPr>
          </a:p>
        </p:txBody>
      </p:sp>
    </p:spTree>
    <p:extLst>
      <p:ext uri="{BB962C8B-B14F-4D97-AF65-F5344CB8AC3E}">
        <p14:creationId xmlns:p14="http://schemas.microsoft.com/office/powerpoint/2010/main" val="632566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Alte efecte suplimentare</a:t>
            </a:r>
            <a:endParaRPr lang="hu-HU" dirty="0">
              <a:solidFill>
                <a:schemeClr val="tx1"/>
              </a:solidFill>
            </a:endParaRPr>
          </a:p>
        </p:txBody>
      </p:sp>
      <p:sp>
        <p:nvSpPr>
          <p:cNvPr id="3" name="Tartalom helye 2"/>
          <p:cNvSpPr>
            <a:spLocks noGrp="1"/>
          </p:cNvSpPr>
          <p:nvPr>
            <p:ph idx="1"/>
          </p:nvPr>
        </p:nvSpPr>
        <p:spPr>
          <a:xfrm>
            <a:off x="192505" y="1639019"/>
            <a:ext cx="11896825" cy="4666653"/>
          </a:xfrm>
        </p:spPr>
        <p:txBody>
          <a:bodyPr rtlCol="0"/>
          <a:lstStyle/>
          <a:p>
            <a:pPr rtl="0"/>
            <a:r>
              <a:rPr lang="ro" dirty="0">
                <a:solidFill>
                  <a:schemeClr val="tx1"/>
                </a:solidFill>
              </a:rPr>
              <a:t>Semnele </a:t>
            </a:r>
            <a:r>
              <a:rPr lang="ro" i="1" dirty="0">
                <a:solidFill>
                  <a:schemeClr val="tx1"/>
                </a:solidFill>
              </a:rPr>
              <a:t>intoxicației cu atropină și scopolamină </a:t>
            </a:r>
            <a:r>
              <a:rPr lang="ro" dirty="0">
                <a:solidFill>
                  <a:schemeClr val="tx1"/>
                </a:solidFill>
              </a:rPr>
              <a:t>nu sunt accidental hipertermie, cauza principală este un efect SNC, dar factorii de mai sus îl agravează cu siguranță și </a:t>
            </a:r>
            <a:endParaRPr lang="hu-HU" dirty="0">
              <a:solidFill>
                <a:schemeClr val="tx1"/>
              </a:solidFill>
            </a:endParaRPr>
          </a:p>
          <a:p>
            <a:pPr rtl="0"/>
            <a:r>
              <a:rPr lang="ro" dirty="0">
                <a:solidFill>
                  <a:schemeClr val="tx1"/>
                </a:solidFill>
              </a:rPr>
              <a:t>în cazul temperaturilor exterioare mai mari decât termoneutrele, un efect secundar important al acestor medicamente este că reduc capacitatea de adaptare la căldură (impacte nefavorabile suplimentare asupra urinării, uscăciunea gâtului, sete în hipertermie).</a:t>
            </a:r>
          </a:p>
          <a:p>
            <a:pPr rtl="0"/>
            <a:r>
              <a:rPr lang="ro" i="1" dirty="0">
                <a:solidFill>
                  <a:schemeClr val="tx1"/>
                </a:solidFill>
              </a:rPr>
              <a:t>Difenhidramina (BenadrylTM</a:t>
            </a:r>
            <a:r>
              <a:rPr lang="ro" dirty="0">
                <a:solidFill>
                  <a:schemeClr val="tx1"/>
                </a:solidFill>
              </a:rPr>
              <a:t>) are efecte antihistaminice și anticolinergice și poate, de asemenea, induce o reacție fotoalergică, pe lângă inhibarea secreției glandelor sudoripare</a:t>
            </a:r>
            <a:r>
              <a:rPr lang="ro" dirty="0"/>
              <a:t>.</a:t>
            </a:r>
          </a:p>
          <a:p>
            <a:pPr rtl="0"/>
            <a:endParaRPr lang="hu-HU" dirty="0"/>
          </a:p>
        </p:txBody>
      </p:sp>
    </p:spTree>
    <p:extLst>
      <p:ext uri="{BB962C8B-B14F-4D97-AF65-F5344CB8AC3E}">
        <p14:creationId xmlns:p14="http://schemas.microsoft.com/office/powerpoint/2010/main" val="32203307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Substanțe care inhibă sudatio - 2</a:t>
            </a:r>
          </a:p>
        </p:txBody>
      </p:sp>
      <p:sp>
        <p:nvSpPr>
          <p:cNvPr id="3" name="Tartalom helye 2"/>
          <p:cNvSpPr>
            <a:spLocks noGrp="1"/>
          </p:cNvSpPr>
          <p:nvPr>
            <p:ph idx="1"/>
          </p:nvPr>
        </p:nvSpPr>
        <p:spPr>
          <a:xfrm>
            <a:off x="192505" y="1155939"/>
            <a:ext cx="11896825" cy="5262113"/>
          </a:xfrm>
        </p:spPr>
        <p:txBody>
          <a:bodyPr rtlCol="0">
            <a:normAutofit fontScale="92500"/>
          </a:bodyPr>
          <a:lstStyle/>
          <a:p>
            <a:pPr rtl="0"/>
            <a:r>
              <a:rPr lang="ro" dirty="0">
                <a:solidFill>
                  <a:schemeClr val="tx1"/>
                </a:solidFill>
              </a:rPr>
              <a:t>Antidepresivele triciclice (TCA) inhibă, de asemenea, transpirația prin acțiunea lor anticolinergică.</a:t>
            </a:r>
          </a:p>
          <a:p>
            <a:pPr rtl="0"/>
            <a:r>
              <a:rPr lang="ro" dirty="0">
                <a:solidFill>
                  <a:schemeClr val="tx1"/>
                </a:solidFill>
              </a:rPr>
              <a:t>Următoarele substanțe sunt antiperspirante cu activitate anticolinergică dovedită (pe lângă activitatea de blocare a receptorilor antihistaminic și dopaminergici):</a:t>
            </a:r>
          </a:p>
          <a:p>
            <a:pPr lvl="1" rtl="0">
              <a:lnSpc>
                <a:spcPct val="120000"/>
              </a:lnSpc>
            </a:pPr>
            <a:r>
              <a:rPr lang="ro" dirty="0">
                <a:solidFill>
                  <a:schemeClr val="tx1"/>
                </a:solidFill>
              </a:rPr>
              <a:t>Dintre fenotiazine, clorpromazina (ThorazinTM), flufenazina (ProlixinTM); din butirofenone haloperidol (HaldolTM) </a:t>
            </a:r>
          </a:p>
          <a:p>
            <a:pPr lvl="1" rtl="0">
              <a:lnSpc>
                <a:spcPct val="120000"/>
              </a:lnSpc>
            </a:pPr>
            <a:r>
              <a:rPr lang="ro" dirty="0">
                <a:solidFill>
                  <a:schemeClr val="tx1"/>
                </a:solidFill>
              </a:rPr>
              <a:t>Dintre antidepresivele atipice clozapină (ClozarilTM), risperidonă (RisperdalTM), olanzapină (ZyprexaTM).</a:t>
            </a:r>
          </a:p>
          <a:p>
            <a:pPr rtl="0"/>
            <a:r>
              <a:rPr lang="ro" dirty="0">
                <a:solidFill>
                  <a:schemeClr val="tx1"/>
                </a:solidFill>
              </a:rPr>
              <a:t>De asemenea, sunt asociate cu simptome tipice asemănătoare atropinei în cazul supradozajului: înroșirea feței, uscăciunea gurii, senzația de căldură, paralizia intestinală și a vezicii urinare.</a:t>
            </a:r>
            <a:endParaRPr lang="hu-HU" dirty="0">
              <a:solidFill>
                <a:schemeClr val="tx1"/>
              </a:solidFill>
            </a:endParaRPr>
          </a:p>
          <a:p>
            <a:pPr rtl="0"/>
            <a:r>
              <a:rPr lang="ro" dirty="0">
                <a:solidFill>
                  <a:schemeClr val="tx1"/>
                </a:solidFill>
              </a:rPr>
              <a:t>Supradozajul cu paralizanți MAO duce la hiperpiraxie, convulsii, comă.</a:t>
            </a:r>
          </a:p>
        </p:txBody>
      </p:sp>
    </p:spTree>
    <p:extLst>
      <p:ext uri="{BB962C8B-B14F-4D97-AF65-F5344CB8AC3E}">
        <p14:creationId xmlns:p14="http://schemas.microsoft.com/office/powerpoint/2010/main" val="3404277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Creșterea producției de căldură -1</a:t>
            </a:r>
          </a:p>
        </p:txBody>
      </p:sp>
      <p:sp>
        <p:nvSpPr>
          <p:cNvPr id="3" name="Tartalom helye 2"/>
          <p:cNvSpPr>
            <a:spLocks noGrp="1"/>
          </p:cNvSpPr>
          <p:nvPr>
            <p:ph idx="1"/>
          </p:nvPr>
        </p:nvSpPr>
        <p:spPr>
          <a:xfrm>
            <a:off x="192505" y="1483743"/>
            <a:ext cx="11896825" cy="5120693"/>
          </a:xfrm>
        </p:spPr>
        <p:txBody>
          <a:bodyPr rtlCol="0">
            <a:normAutofit/>
          </a:bodyPr>
          <a:lstStyle/>
          <a:p>
            <a:pPr rtl="0">
              <a:lnSpc>
                <a:spcPct val="120000"/>
              </a:lnSpc>
              <a:spcAft>
                <a:spcPts val="1500"/>
              </a:spcAft>
            </a:pPr>
            <a:r>
              <a:rPr lang="ro" dirty="0">
                <a:solidFill>
                  <a:schemeClr val="tx1"/>
                </a:solidFill>
              </a:rPr>
              <a:t>Agenții de stimulare a receptorilor β2 au fost deja menționați</a:t>
            </a:r>
            <a:endParaRPr lang="hu-HU" dirty="0">
              <a:solidFill>
                <a:schemeClr val="tx1"/>
              </a:solidFill>
            </a:endParaRPr>
          </a:p>
          <a:p>
            <a:pPr rtl="0">
              <a:lnSpc>
                <a:spcPct val="120000"/>
              </a:lnSpc>
              <a:spcAft>
                <a:spcPts val="1500"/>
              </a:spcAft>
            </a:pPr>
            <a:r>
              <a:rPr lang="ro" dirty="0">
                <a:solidFill>
                  <a:schemeClr val="tx1"/>
                </a:solidFill>
              </a:rPr>
              <a:t>Stimulante precum </a:t>
            </a:r>
            <a:r>
              <a:rPr lang="ro" i="1" dirty="0">
                <a:solidFill>
                  <a:schemeClr val="tx1"/>
                </a:solidFill>
              </a:rPr>
              <a:t>cocaina și amfetamina </a:t>
            </a:r>
            <a:r>
              <a:rPr lang="ro" dirty="0">
                <a:solidFill>
                  <a:schemeClr val="tx1"/>
                </a:solidFill>
              </a:rPr>
              <a:t>- pe lângă ritmul cardiac mai rapid, creșterea activității musculare și metabolismul accelerat etc., ele au și un efect direct asupra centrului de termoreglare (hipotalamus), rezultând o creștere a temperaturii corpului</a:t>
            </a:r>
            <a:r>
              <a:rPr lang="ro" dirty="0"/>
              <a:t>.</a:t>
            </a:r>
          </a:p>
          <a:p>
            <a:pPr rtl="0">
              <a:lnSpc>
                <a:spcPct val="120000"/>
              </a:lnSpc>
            </a:pPr>
            <a:r>
              <a:rPr lang="ro" dirty="0">
                <a:solidFill>
                  <a:schemeClr val="tx1"/>
                </a:solidFill>
              </a:rPr>
              <a:t>Este, de asemenea, un efect binecunoscut faptul că </a:t>
            </a:r>
            <a:r>
              <a:rPr lang="ro" i="1" dirty="0">
                <a:solidFill>
                  <a:schemeClr val="tx1"/>
                </a:solidFill>
              </a:rPr>
              <a:t>amfetaminele</a:t>
            </a:r>
            <a:r>
              <a:rPr lang="ro" dirty="0">
                <a:solidFill>
                  <a:schemeClr val="tx1"/>
                </a:solidFill>
              </a:rPr>
              <a:t> provoacă uscăciunea severă a gurii și sete (care este exploatată în unele cluburi de noapte prin închiderea robinetelor - mai mult de un deces a fost cauzat de această „practică”).</a:t>
            </a:r>
          </a:p>
        </p:txBody>
      </p:sp>
    </p:spTree>
    <p:extLst>
      <p:ext uri="{BB962C8B-B14F-4D97-AF65-F5344CB8AC3E}">
        <p14:creationId xmlns:p14="http://schemas.microsoft.com/office/powerpoint/2010/main" val="4232146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524000" y="1562311"/>
            <a:ext cx="9144000" cy="2387600"/>
          </a:xfrm>
        </p:spPr>
        <p:txBody>
          <a:bodyPr rtlCol="0"/>
          <a:lstStyle/>
          <a:p>
            <a:pPr algn="ctr" rtl="0"/>
            <a:r>
              <a:rPr lang="ro" dirty="0">
                <a:solidFill>
                  <a:schemeClr val="tx1"/>
                </a:solidFill>
              </a:rPr>
              <a:t>Aspecte farmacologice, medicație</a:t>
            </a:r>
          </a:p>
        </p:txBody>
      </p:sp>
    </p:spTree>
    <p:extLst>
      <p:ext uri="{BB962C8B-B14F-4D97-AF65-F5344CB8AC3E}">
        <p14:creationId xmlns:p14="http://schemas.microsoft.com/office/powerpoint/2010/main" val="1069923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Creșterea producției de căldură -2</a:t>
            </a:r>
          </a:p>
        </p:txBody>
      </p:sp>
      <p:sp>
        <p:nvSpPr>
          <p:cNvPr id="3" name="Tartalom helye 2"/>
          <p:cNvSpPr>
            <a:spLocks noGrp="1"/>
          </p:cNvSpPr>
          <p:nvPr>
            <p:ph idx="1"/>
          </p:nvPr>
        </p:nvSpPr>
        <p:spPr>
          <a:xfrm>
            <a:off x="192505" y="1544128"/>
            <a:ext cx="11896825" cy="5051254"/>
          </a:xfrm>
        </p:spPr>
        <p:txBody>
          <a:bodyPr rtlCol="0"/>
          <a:lstStyle/>
          <a:p>
            <a:pPr rtl="0">
              <a:lnSpc>
                <a:spcPct val="120000"/>
              </a:lnSpc>
              <a:spcAft>
                <a:spcPts val="1500"/>
              </a:spcAft>
            </a:pPr>
            <a:r>
              <a:rPr lang="ro" dirty="0">
                <a:solidFill>
                  <a:schemeClr val="tx1"/>
                </a:solidFill>
              </a:rPr>
              <a:t>Nu numai „ilegale”, ci și drogurile folosite în medicină sau în practica consumatorilor, cum ar fi </a:t>
            </a:r>
            <a:r>
              <a:rPr lang="ro" i="1" dirty="0">
                <a:solidFill>
                  <a:schemeClr val="tx1"/>
                </a:solidFill>
              </a:rPr>
              <a:t>teofilina, cofeina</a:t>
            </a:r>
            <a:r>
              <a:rPr lang="ro" dirty="0">
                <a:solidFill>
                  <a:schemeClr val="tx1"/>
                </a:solidFill>
              </a:rPr>
              <a:t>, au efecte similare (dar de obicei mai blânde).</a:t>
            </a:r>
          </a:p>
          <a:p>
            <a:pPr rtl="0">
              <a:lnSpc>
                <a:spcPct val="120000"/>
              </a:lnSpc>
            </a:pPr>
            <a:r>
              <a:rPr lang="ro" dirty="0">
                <a:solidFill>
                  <a:schemeClr val="tx1"/>
                </a:solidFill>
              </a:rPr>
              <a:t>Din motivele de mai sus, consumul de cafea neagră tare în timpul bufeurilor este puternic contraindicat, în special persoanelor care lucrează la soare fierbinte sau persoanelor vârstnice, polimorfe, și trebuie luată în considerare și utilizarea oricăror medicamente stimulante.</a:t>
            </a:r>
          </a:p>
          <a:p>
            <a:pPr marL="0" indent="0" rtl="0">
              <a:buNone/>
            </a:pPr>
            <a:endParaRPr lang="hu-HU" dirty="0"/>
          </a:p>
        </p:txBody>
      </p:sp>
    </p:spTree>
    <p:extLst>
      <p:ext uri="{BB962C8B-B14F-4D97-AF65-F5344CB8AC3E}">
        <p14:creationId xmlns:p14="http://schemas.microsoft.com/office/powerpoint/2010/main" val="17050464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Echilibrul fluid și ionic</a:t>
            </a:r>
            <a:endParaRPr lang="hu-HU" dirty="0">
              <a:solidFill>
                <a:schemeClr val="tx1"/>
              </a:solidFill>
            </a:endParaRPr>
          </a:p>
        </p:txBody>
      </p:sp>
      <p:sp>
        <p:nvSpPr>
          <p:cNvPr id="3" name="Tartalom helye 2"/>
          <p:cNvSpPr>
            <a:spLocks noGrp="1"/>
          </p:cNvSpPr>
          <p:nvPr>
            <p:ph idx="1"/>
          </p:nvPr>
        </p:nvSpPr>
        <p:spPr>
          <a:xfrm>
            <a:off x="192505" y="1324074"/>
            <a:ext cx="11896825" cy="5370897"/>
          </a:xfrm>
        </p:spPr>
        <p:txBody>
          <a:bodyPr rtlCol="0"/>
          <a:lstStyle/>
          <a:p>
            <a:pPr rtl="0"/>
            <a:r>
              <a:rPr lang="ro">
                <a:solidFill>
                  <a:schemeClr val="tx1"/>
                </a:solidFill>
              </a:rPr>
              <a:t>Diureticele, în special agenții diuretici cu pierderi de ioni (în special K+), hidroclorotiazida (HCTZTM), furosemidul (LasixTM) conduc, de asemenea, la deshidratare prin creșterea excreției renale de sare și apă.</a:t>
            </a:r>
          </a:p>
          <a:p>
            <a:pPr rtl="0"/>
            <a:r>
              <a:rPr lang="ro">
                <a:solidFill>
                  <a:schemeClr val="tx1"/>
                </a:solidFill>
              </a:rPr>
              <a:t>Alcoolul etilic reduce secreția de ADH, dar în același timp crește nivelul peptidei natriuretice atriale (ANP), crescând astfel rata diurezei și scăzând comportamentul și înțelegerea adecvate.</a:t>
            </a:r>
          </a:p>
        </p:txBody>
      </p:sp>
    </p:spTree>
    <p:extLst>
      <p:ext uri="{BB962C8B-B14F-4D97-AF65-F5344CB8AC3E}">
        <p14:creationId xmlns:p14="http://schemas.microsoft.com/office/powerpoint/2010/main" val="19890436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Farmacocinetica - 1</a:t>
            </a:r>
          </a:p>
        </p:txBody>
      </p:sp>
      <p:sp>
        <p:nvSpPr>
          <p:cNvPr id="3" name="Tartalom helye 2"/>
          <p:cNvSpPr>
            <a:spLocks noGrp="1"/>
          </p:cNvSpPr>
          <p:nvPr>
            <p:ph idx="1"/>
          </p:nvPr>
        </p:nvSpPr>
        <p:spPr>
          <a:xfrm>
            <a:off x="192505" y="1397479"/>
            <a:ext cx="11896825" cy="4908193"/>
          </a:xfrm>
        </p:spPr>
        <p:txBody>
          <a:bodyPr rtlCol="0"/>
          <a:lstStyle/>
          <a:p>
            <a:pPr rtl="0"/>
            <a:r>
              <a:rPr lang="ro" dirty="0">
                <a:solidFill>
                  <a:schemeClr val="tx1"/>
                </a:solidFill>
              </a:rPr>
              <a:t>Procesele metabolice sunt cel mai probabil liniar (mai degrabă ușor exponențial) legate de temperatură până în punctul în care proteinele implicate în metabolism încep să se denatureze.</a:t>
            </a:r>
          </a:p>
          <a:p>
            <a:pPr rtl="0"/>
            <a:r>
              <a:rPr lang="ro" dirty="0">
                <a:solidFill>
                  <a:schemeClr val="tx1"/>
                </a:solidFill>
              </a:rPr>
              <a:t>În ficat, degradarea medicamentului este mai rapidă la temperaturi de bază mai ridicate.</a:t>
            </a:r>
          </a:p>
          <a:p>
            <a:pPr rtl="0"/>
            <a:r>
              <a:rPr lang="ro" dirty="0">
                <a:solidFill>
                  <a:schemeClr val="tx1"/>
                </a:solidFill>
              </a:rPr>
              <a:t>Modificările funcțiilor renale și hepatice în timpul stresului termic (reducerea volumului de sânge la rinichi, ficat) încetinesc, de asemenea, degradarea și eliminarea compușilor farmacologici.</a:t>
            </a:r>
          </a:p>
        </p:txBody>
      </p:sp>
    </p:spTree>
    <p:extLst>
      <p:ext uri="{BB962C8B-B14F-4D97-AF65-F5344CB8AC3E}">
        <p14:creationId xmlns:p14="http://schemas.microsoft.com/office/powerpoint/2010/main" val="34946486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1570008"/>
            <a:ext cx="11896825" cy="4735664"/>
          </a:xfrm>
        </p:spPr>
        <p:txBody>
          <a:bodyPr rtlCol="0"/>
          <a:lstStyle/>
          <a:p>
            <a:pPr rtl="0">
              <a:lnSpc>
                <a:spcPct val="120000"/>
              </a:lnSpc>
              <a:spcAft>
                <a:spcPts val="2000"/>
              </a:spcAft>
            </a:pPr>
            <a:r>
              <a:rPr lang="ro" dirty="0">
                <a:solidFill>
                  <a:schemeClr val="tx1"/>
                </a:solidFill>
              </a:rPr>
              <a:t>Antipireticele nu sunt eficiente în reducerea temperaturii corporale ridicate legate de căldură. Ele scad temperatura corpului doar atunci când termoreglarea a fost crescută de pirogeni. Utilizarea lor poate fi dăunătoare în tratarea bolilor legate de căldură datorită efectelor secundare renale și hepatice.</a:t>
            </a:r>
          </a:p>
          <a:p>
            <a:pPr rtl="0">
              <a:lnSpc>
                <a:spcPct val="120000"/>
              </a:lnSpc>
            </a:pPr>
            <a:r>
              <a:rPr lang="ro" dirty="0">
                <a:solidFill>
                  <a:schemeClr val="tx1"/>
                </a:solidFill>
              </a:rPr>
              <a:t>Multe medicamente pot provoca diaree și vărsături ca efect secundar și pot duce la un risc crescut de deshidratare pe vreme caldă.</a:t>
            </a:r>
          </a:p>
          <a:p>
            <a:pPr rtl="0"/>
            <a:endParaRPr lang="hu-HU" dirty="0"/>
          </a:p>
        </p:txBody>
      </p:sp>
      <p:sp>
        <p:nvSpPr>
          <p:cNvPr id="4" name="Cím 1"/>
          <p:cNvSpPr txBox="1">
            <a:spLocks/>
          </p:cNvSpPr>
          <p:nvPr/>
        </p:nvSpPr>
        <p:spPr>
          <a:xfrm>
            <a:off x="344905" y="305409"/>
            <a:ext cx="11896826" cy="549635"/>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kern="1200">
                <a:solidFill>
                  <a:schemeClr val="bg1">
                    <a:lumMod val="50000"/>
                  </a:schemeClr>
                </a:solidFill>
                <a:latin typeface="+mj-lt"/>
                <a:ea typeface="+mj-ea"/>
                <a:cs typeface="+mj-cs"/>
              </a:defRPr>
            </a:lvl1pPr>
          </a:lstStyle>
          <a:p>
            <a:pPr rtl="0"/>
            <a:r>
              <a:rPr lang="ro">
                <a:solidFill>
                  <a:schemeClr val="tx1"/>
                </a:solidFill>
              </a:rPr>
              <a:t>Alte impacturi </a:t>
            </a:r>
          </a:p>
        </p:txBody>
      </p:sp>
    </p:spTree>
    <p:extLst>
      <p:ext uri="{BB962C8B-B14F-4D97-AF65-F5344CB8AC3E}">
        <p14:creationId xmlns:p14="http://schemas.microsoft.com/office/powerpoint/2010/main" val="13149651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rtlCol="0">
            <a:normAutofit fontScale="90000"/>
          </a:bodyPr>
          <a:lstStyle/>
          <a:p>
            <a:pPr rtl="0"/>
            <a:r>
              <a:rPr lang="ro">
                <a:solidFill>
                  <a:schemeClr val="tx1"/>
                </a:solidFill>
              </a:rPr>
              <a:t>Probleme speciale la pacienții vârstnici </a:t>
            </a:r>
          </a:p>
        </p:txBody>
      </p:sp>
      <p:sp>
        <p:nvSpPr>
          <p:cNvPr id="3" name="Tartalom helye 2"/>
          <p:cNvSpPr>
            <a:spLocks noGrp="1"/>
          </p:cNvSpPr>
          <p:nvPr>
            <p:ph idx="1"/>
          </p:nvPr>
        </p:nvSpPr>
        <p:spPr>
          <a:xfrm>
            <a:off x="192505" y="1561381"/>
            <a:ext cx="11896825" cy="4744291"/>
          </a:xfrm>
        </p:spPr>
        <p:txBody>
          <a:bodyPr rtlCol="0">
            <a:normAutofit/>
          </a:bodyPr>
          <a:lstStyle/>
          <a:p>
            <a:pPr rtl="0">
              <a:lnSpc>
                <a:spcPct val="120000"/>
              </a:lnSpc>
              <a:spcAft>
                <a:spcPts val="1500"/>
              </a:spcAft>
            </a:pPr>
            <a:r>
              <a:rPr lang="ro" dirty="0">
                <a:solidFill>
                  <a:schemeClr val="tx1"/>
                </a:solidFill>
              </a:rPr>
              <a:t>Diverse clase de medicamente asociate hipertermiei sunt utilizate mai mult la grupa de vârstă ≥60 de ani, referindu-se la polifarmacia la vârstnici ca factor contributiv la hipertermie.</a:t>
            </a:r>
          </a:p>
          <a:p>
            <a:pPr rtl="0">
              <a:lnSpc>
                <a:spcPct val="120000"/>
              </a:lnSpc>
              <a:spcAft>
                <a:spcPts val="1500"/>
              </a:spcAft>
            </a:pPr>
            <a:r>
              <a:rPr lang="ro" dirty="0">
                <a:solidFill>
                  <a:schemeClr val="tx1"/>
                </a:solidFill>
              </a:rPr>
              <a:t>Într-un studiu </a:t>
            </a:r>
            <a:r>
              <a:rPr lang="ro" i="1" dirty="0">
                <a:solidFill>
                  <a:schemeClr val="tx1"/>
                </a:solidFill>
              </a:rPr>
              <a:t>, antiepilepticele </a:t>
            </a:r>
            <a:r>
              <a:rPr lang="ro" dirty="0">
                <a:solidFill>
                  <a:schemeClr val="tx1"/>
                </a:solidFill>
              </a:rPr>
              <a:t>și furosemidul au fost medicamentele cel mai frecvent utilizate la pacienții cu hipertermie primară. Utilizarea ridicată a levotiroxinei în populația studiată a fost, de asemenea, o descoperire interesantă.</a:t>
            </a:r>
          </a:p>
        </p:txBody>
      </p:sp>
      <p:sp>
        <p:nvSpPr>
          <p:cNvPr id="4" name="Szövegdoboz 3"/>
          <p:cNvSpPr txBox="1"/>
          <p:nvPr/>
        </p:nvSpPr>
        <p:spPr>
          <a:xfrm>
            <a:off x="110417" y="5936340"/>
            <a:ext cx="12222178" cy="369332"/>
          </a:xfrm>
          <a:prstGeom prst="rect">
            <a:avLst/>
          </a:prstGeom>
          <a:noFill/>
        </p:spPr>
        <p:txBody>
          <a:bodyPr wrap="square" rtlCol="0">
            <a:spAutoFit/>
          </a:bodyPr>
          <a:lstStyle/>
          <a:p>
            <a:pPr rtl="0"/>
            <a:r>
              <a:rPr lang="ro" sz="1200" i="1"/>
              <a:t>Sursă: Bongers KS, Salahudeen MS, Peterson GM. Hipertermia asociată medicamentelor: O analiză longitudinală a prezentărilor spitalului. doi: 10.1111/jcpt.13090</a:t>
            </a:r>
            <a:r>
              <a:rPr lang="ro"/>
              <a:t>.</a:t>
            </a:r>
          </a:p>
        </p:txBody>
      </p:sp>
    </p:spTree>
    <p:extLst>
      <p:ext uri="{BB962C8B-B14F-4D97-AF65-F5344CB8AC3E}">
        <p14:creationId xmlns:p14="http://schemas.microsoft.com/office/powerpoint/2010/main" val="36684809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Câteva constatări interesante </a:t>
            </a:r>
          </a:p>
        </p:txBody>
      </p:sp>
      <p:sp>
        <p:nvSpPr>
          <p:cNvPr id="3" name="Tartalom helye 2"/>
          <p:cNvSpPr>
            <a:spLocks noGrp="1"/>
          </p:cNvSpPr>
          <p:nvPr>
            <p:ph idx="1"/>
          </p:nvPr>
        </p:nvSpPr>
        <p:spPr>
          <a:xfrm>
            <a:off x="192505" y="1509623"/>
            <a:ext cx="11896825" cy="4796049"/>
          </a:xfrm>
        </p:spPr>
        <p:txBody>
          <a:bodyPr rtlCol="0">
            <a:normAutofit/>
          </a:bodyPr>
          <a:lstStyle/>
          <a:p>
            <a:pPr rtl="0">
              <a:lnSpc>
                <a:spcPct val="120000"/>
              </a:lnSpc>
              <a:spcAft>
                <a:spcPts val="1500"/>
              </a:spcAft>
            </a:pPr>
            <a:r>
              <a:rPr lang="ro" dirty="0">
                <a:solidFill>
                  <a:schemeClr val="tx1"/>
                </a:solidFill>
              </a:rPr>
              <a:t>Un studiu a demonstrat o corelație între fluxul sanguin și absorbția transdermică a nitroglicerinei prin încălzirea locală a plasturilor de nitroglicerină plasate pe mai multe zone ale brațului. </a:t>
            </a:r>
            <a:endParaRPr lang="hu-HU" dirty="0">
              <a:solidFill>
                <a:schemeClr val="tx1"/>
              </a:solidFill>
            </a:endParaRPr>
          </a:p>
          <a:p>
            <a:pPr rtl="0">
              <a:lnSpc>
                <a:spcPct val="120000"/>
              </a:lnSpc>
              <a:spcAft>
                <a:spcPts val="1500"/>
              </a:spcAft>
            </a:pPr>
            <a:r>
              <a:rPr lang="ro" dirty="0">
                <a:solidFill>
                  <a:schemeClr val="tx1"/>
                </a:solidFill>
              </a:rPr>
              <a:t>Rezultatele după încălzire timp de 15 minute au fost îmbunătățite perfuzia sanguină locală și simultan au crescut semnificativ concentrațiile plasmatice de nitroglicerină. Prin urmare, utilizarea formei percutanate de nitroglicerină ar putea duce la o scădere suplimentară a tensiunii arteriale pe vreme caldă.</a:t>
            </a:r>
          </a:p>
        </p:txBody>
      </p:sp>
      <p:sp>
        <p:nvSpPr>
          <p:cNvPr id="4" name="Téglalap 3"/>
          <p:cNvSpPr/>
          <p:nvPr/>
        </p:nvSpPr>
        <p:spPr>
          <a:xfrm>
            <a:off x="351693" y="5382291"/>
            <a:ext cx="11218983" cy="461665"/>
          </a:xfrm>
          <a:prstGeom prst="rect">
            <a:avLst/>
          </a:prstGeom>
        </p:spPr>
        <p:txBody>
          <a:bodyPr wrap="square" rtlCol="0">
            <a:spAutoFit/>
          </a:bodyPr>
          <a:lstStyle/>
          <a:p>
            <a:pPr rtl="0"/>
            <a:r>
              <a:rPr lang="ro" sz="1200" i="1"/>
              <a:t>Sursă: Šklebar T, Rudež KD, Rudež LK, Likić R. Încălzirea globală și prescrierea: O revizuire a efectelor și precauțiilor medicamentelor. Psihiatru Dunărea. 2022 Dec;34(Suppl 10):5-12. PMID: 36752238.</a:t>
            </a:r>
          </a:p>
        </p:txBody>
      </p:sp>
    </p:spTree>
    <p:extLst>
      <p:ext uri="{BB962C8B-B14F-4D97-AF65-F5344CB8AC3E}">
        <p14:creationId xmlns:p14="http://schemas.microsoft.com/office/powerpoint/2010/main" val="3436506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6" y="1742536"/>
            <a:ext cx="11740994" cy="4563136"/>
          </a:xfrm>
        </p:spPr>
        <p:txBody>
          <a:bodyPr rtlCol="0"/>
          <a:lstStyle/>
          <a:p>
            <a:pPr rtl="0">
              <a:lnSpc>
                <a:spcPct val="120000"/>
              </a:lnSpc>
              <a:spcAft>
                <a:spcPts val="1500"/>
              </a:spcAft>
            </a:pPr>
            <a:r>
              <a:rPr lang="ro" dirty="0">
                <a:solidFill>
                  <a:schemeClr val="tx1"/>
                </a:solidFill>
              </a:rPr>
              <a:t>Administrarea subdermică de insulină injectată ar putea crea o hipoglicemie severă la pacienții diabetici. Eliminarea medicamentelor cu rate mari de extracție hepatică este afectată de modificări ale fluxului sanguin hepatic. </a:t>
            </a:r>
            <a:endParaRPr lang="hu-HU" dirty="0">
              <a:solidFill>
                <a:schemeClr val="tx1"/>
              </a:solidFill>
            </a:endParaRPr>
          </a:p>
          <a:p>
            <a:pPr rtl="0">
              <a:lnSpc>
                <a:spcPct val="120000"/>
              </a:lnSpc>
              <a:spcAft>
                <a:spcPts val="1500"/>
              </a:spcAft>
            </a:pPr>
            <a:r>
              <a:rPr lang="ro" dirty="0">
                <a:solidFill>
                  <a:schemeClr val="tx1"/>
                </a:solidFill>
              </a:rPr>
              <a:t>Creșterea fluxului sanguin cutanat poate, ca urmare, să aibă o scădere a fluxului sanguin către organele interne și, prin urmare, să reducă clearance-ul hepatic al medicamentelor.</a:t>
            </a:r>
            <a:endParaRPr lang="hu-HU" dirty="0">
              <a:solidFill>
                <a:schemeClr val="tx1"/>
              </a:solidFill>
            </a:endParaRPr>
          </a:p>
        </p:txBody>
      </p:sp>
      <p:sp>
        <p:nvSpPr>
          <p:cNvPr id="4" name="Téglalap 3"/>
          <p:cNvSpPr/>
          <p:nvPr/>
        </p:nvSpPr>
        <p:spPr>
          <a:xfrm>
            <a:off x="553822" y="5347173"/>
            <a:ext cx="11535508" cy="553998"/>
          </a:xfrm>
          <a:prstGeom prst="rect">
            <a:avLst/>
          </a:prstGeom>
        </p:spPr>
        <p:txBody>
          <a:bodyPr wrap="square" rtlCol="0">
            <a:spAutoFit/>
          </a:bodyPr>
          <a:lstStyle/>
          <a:p>
            <a:pPr rtl="0"/>
            <a:r>
              <a:rPr lang="ro" sz="1200" i="1"/>
              <a:t>Šklebar T, Rudež KD, Rudež LLikić R. Încălzirea globală și prescrierea: O revizuire a efectelor și precauțiilor medicamentelor. Psihiatru Dunărea. 2022 Dec;34(Suppl 10):5-12. PMID: 36752238.</a:t>
            </a:r>
          </a:p>
          <a:p>
            <a:pPr rtl="0"/>
            <a:endParaRPr lang="hu-HU" dirty="0"/>
          </a:p>
        </p:txBody>
      </p:sp>
      <p:sp>
        <p:nvSpPr>
          <p:cNvPr id="5" name="Cím 1"/>
          <p:cNvSpPr>
            <a:spLocks noGrp="1"/>
          </p:cNvSpPr>
          <p:nvPr>
            <p:ph type="title"/>
          </p:nvPr>
        </p:nvSpPr>
        <p:spPr/>
        <p:txBody>
          <a:bodyPr rtlCol="0">
            <a:normAutofit fontScale="90000"/>
          </a:bodyPr>
          <a:lstStyle/>
          <a:p>
            <a:pPr rtl="0"/>
            <a:r>
              <a:rPr lang="ro" dirty="0">
                <a:solidFill>
                  <a:schemeClr val="tx1"/>
                </a:solidFill>
              </a:rPr>
              <a:t>Câteva constatări </a:t>
            </a:r>
            <a:r>
              <a:rPr lang="ro" dirty="0" smtClean="0">
                <a:solidFill>
                  <a:schemeClr val="tx1"/>
                </a:solidFill>
              </a:rPr>
              <a:t>interesante</a:t>
            </a:r>
            <a:endParaRPr lang="ro" dirty="0">
              <a:solidFill>
                <a:schemeClr val="tx1"/>
              </a:solidFill>
            </a:endParaRPr>
          </a:p>
        </p:txBody>
      </p:sp>
    </p:spTree>
    <p:extLst>
      <p:ext uri="{BB962C8B-B14F-4D97-AF65-F5344CB8AC3E}">
        <p14:creationId xmlns:p14="http://schemas.microsoft.com/office/powerpoint/2010/main" val="1731243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89074" y="93401"/>
            <a:ext cx="11896826" cy="941770"/>
          </a:xfrm>
        </p:spPr>
        <p:txBody>
          <a:bodyPr rtlCol="0">
            <a:normAutofit fontScale="90000"/>
          </a:bodyPr>
          <a:lstStyle/>
          <a:p>
            <a:pPr rtl="0"/>
            <a:r>
              <a:rPr lang="ro" dirty="0">
                <a:solidFill>
                  <a:schemeClr val="tx1"/>
                </a:solidFill>
              </a:rPr>
              <a:t>Recomandări pentru profesioniștii din domeniul sănătății pentru a reduce riscul de deshidratare și boli legate de </a:t>
            </a:r>
            <a:r>
              <a:rPr lang="ro" dirty="0" smtClean="0">
                <a:solidFill>
                  <a:schemeClr val="tx1"/>
                </a:solidFill>
              </a:rPr>
              <a:t>căldură</a:t>
            </a:r>
            <a:endParaRPr lang="hu-HU" dirty="0"/>
          </a:p>
        </p:txBody>
      </p:sp>
      <p:sp>
        <p:nvSpPr>
          <p:cNvPr id="3" name="Tartalom helye 2"/>
          <p:cNvSpPr>
            <a:spLocks noGrp="1"/>
          </p:cNvSpPr>
          <p:nvPr>
            <p:ph idx="1"/>
          </p:nvPr>
        </p:nvSpPr>
        <p:spPr>
          <a:xfrm>
            <a:off x="295176" y="1568517"/>
            <a:ext cx="11684622" cy="5370897"/>
          </a:xfrm>
        </p:spPr>
        <p:txBody>
          <a:bodyPr rtlCol="0">
            <a:normAutofit/>
          </a:bodyPr>
          <a:lstStyle/>
          <a:p>
            <a:pPr marL="0" indent="0" rtl="0">
              <a:buNone/>
            </a:pPr>
            <a:r>
              <a:rPr lang="ro" b="1" dirty="0">
                <a:solidFill>
                  <a:schemeClr val="tx1"/>
                </a:solidFill>
              </a:rPr>
              <a:t>Examinați medicamentele pacientului</a:t>
            </a:r>
            <a:r>
              <a:rPr lang="ro" dirty="0">
                <a:solidFill>
                  <a:schemeClr val="tx1"/>
                </a:solidFill>
              </a:rPr>
              <a:t>.</a:t>
            </a:r>
          </a:p>
          <a:p>
            <a:pPr marL="0" indent="0" rtl="0">
              <a:buNone/>
            </a:pPr>
            <a:r>
              <a:rPr lang="ro" dirty="0" smtClean="0">
                <a:solidFill>
                  <a:schemeClr val="tx1"/>
                </a:solidFill>
              </a:rPr>
              <a:t>1.)</a:t>
            </a:r>
            <a:r>
              <a:rPr lang="ro" dirty="0" smtClean="0"/>
              <a:t> </a:t>
            </a:r>
            <a:r>
              <a:rPr lang="ro" dirty="0">
                <a:solidFill>
                  <a:schemeClr val="tx1"/>
                </a:solidFill>
              </a:rPr>
              <a:t>Pe vreme caldă, este și mai important să se aplice principiile generale de utilizare a </a:t>
            </a:r>
            <a:r>
              <a:rPr lang="ro" b="1" dirty="0" smtClean="0">
                <a:solidFill>
                  <a:schemeClr val="tx1"/>
                </a:solidFill>
              </a:rPr>
              <a:t>celei</a:t>
            </a:r>
            <a:br>
              <a:rPr lang="ro" b="1" dirty="0" smtClean="0">
                <a:solidFill>
                  <a:schemeClr val="tx1"/>
                </a:solidFill>
              </a:rPr>
            </a:br>
            <a:r>
              <a:rPr lang="ro" b="1" dirty="0" smtClean="0">
                <a:solidFill>
                  <a:schemeClr val="tx1"/>
                </a:solidFill>
              </a:rPr>
              <a:t>      </a:t>
            </a:r>
            <a:r>
              <a:rPr lang="ro" b="1" dirty="0">
                <a:solidFill>
                  <a:schemeClr val="tx1"/>
                </a:solidFill>
              </a:rPr>
              <a:t>mai mici doze eficiente pentru cel mai scurt timp posibil</a:t>
            </a:r>
            <a:r>
              <a:rPr lang="ro" dirty="0">
                <a:solidFill>
                  <a:schemeClr val="tx1"/>
                </a:solidFill>
              </a:rPr>
              <a:t>. </a:t>
            </a:r>
          </a:p>
          <a:p>
            <a:pPr marL="0" indent="0" rtl="0">
              <a:buNone/>
            </a:pPr>
            <a:r>
              <a:rPr lang="ro" dirty="0" smtClean="0">
                <a:solidFill>
                  <a:schemeClr val="tx1"/>
                </a:solidFill>
              </a:rPr>
              <a:t>2.) </a:t>
            </a:r>
            <a:r>
              <a:rPr lang="ro" dirty="0">
                <a:solidFill>
                  <a:schemeClr val="tx1"/>
                </a:solidFill>
              </a:rPr>
              <a:t>Persoanele cărora li s-a prescris un medicament psihotrop sunt expuse unui risc </a:t>
            </a:r>
            <a:r>
              <a:rPr lang="ro" dirty="0" smtClean="0">
                <a:solidFill>
                  <a:schemeClr val="tx1"/>
                </a:solidFill>
              </a:rPr>
              <a:t>deosebit</a:t>
            </a:r>
            <a:br>
              <a:rPr lang="ro" dirty="0" smtClean="0">
                <a:solidFill>
                  <a:schemeClr val="tx1"/>
                </a:solidFill>
              </a:rPr>
            </a:br>
            <a:r>
              <a:rPr lang="ro" dirty="0" smtClean="0">
                <a:solidFill>
                  <a:schemeClr val="tx1"/>
                </a:solidFill>
              </a:rPr>
              <a:t>      </a:t>
            </a:r>
            <a:r>
              <a:rPr lang="ro" dirty="0">
                <a:solidFill>
                  <a:schemeClr val="tx1"/>
                </a:solidFill>
              </a:rPr>
              <a:t>de ridicat atât din cauza efectului bolii lor asupra comportamentului, cât și </a:t>
            </a:r>
            <a:r>
              <a:rPr lang="ro" dirty="0" smtClean="0">
                <a:solidFill>
                  <a:schemeClr val="tx1"/>
                </a:solidFill>
              </a:rPr>
              <a:t>a</a:t>
            </a:r>
            <a:br>
              <a:rPr lang="ro" dirty="0" smtClean="0">
                <a:solidFill>
                  <a:schemeClr val="tx1"/>
                </a:solidFill>
              </a:rPr>
            </a:br>
            <a:r>
              <a:rPr lang="ro" dirty="0" smtClean="0">
                <a:solidFill>
                  <a:schemeClr val="tx1"/>
                </a:solidFill>
              </a:rPr>
              <a:t>      </a:t>
            </a:r>
            <a:r>
              <a:rPr lang="ro" dirty="0">
                <a:solidFill>
                  <a:schemeClr val="tx1"/>
                </a:solidFill>
              </a:rPr>
              <a:t>medicamentelor pe care le iau.</a:t>
            </a:r>
            <a:endParaRPr lang="hu-HU" dirty="0">
              <a:solidFill>
                <a:schemeClr val="tx1"/>
              </a:solidFill>
            </a:endParaRPr>
          </a:p>
          <a:p>
            <a:pPr lvl="1"/>
            <a:r>
              <a:rPr lang="ro" dirty="0" smtClean="0">
                <a:solidFill>
                  <a:schemeClr val="tx1"/>
                </a:solidFill>
              </a:rPr>
              <a:t>Este </a:t>
            </a:r>
            <a:r>
              <a:rPr lang="ro" dirty="0">
                <a:solidFill>
                  <a:schemeClr val="tx1"/>
                </a:solidFill>
              </a:rPr>
              <a:t>deosebit de important ca persoanele tratate cu psihotrope să li se revizuiască doza și să cunoască riscurile bolilor legate de căldură și să cunoască măsurile de protecție pe care le pot lua.</a:t>
            </a:r>
          </a:p>
        </p:txBody>
      </p:sp>
    </p:spTree>
    <p:extLst>
      <p:ext uri="{BB962C8B-B14F-4D97-AF65-F5344CB8AC3E}">
        <p14:creationId xmlns:p14="http://schemas.microsoft.com/office/powerpoint/2010/main" val="2343825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1759790"/>
            <a:ext cx="11896825" cy="5686618"/>
          </a:xfrm>
        </p:spPr>
        <p:txBody>
          <a:bodyPr rtlCol="0"/>
          <a:lstStyle/>
          <a:p>
            <a:pPr marL="0" indent="0" rtl="0">
              <a:lnSpc>
                <a:spcPct val="120000"/>
              </a:lnSpc>
              <a:spcAft>
                <a:spcPts val="1500"/>
              </a:spcAft>
              <a:buNone/>
            </a:pPr>
            <a:r>
              <a:rPr lang="ro" dirty="0" smtClean="0">
                <a:solidFill>
                  <a:schemeClr val="tx1"/>
                </a:solidFill>
              </a:rPr>
              <a:t>3.) Dacă </a:t>
            </a:r>
            <a:r>
              <a:rPr lang="ro" dirty="0">
                <a:solidFill>
                  <a:schemeClr val="tx1"/>
                </a:solidFill>
              </a:rPr>
              <a:t>este posibil, amânați inițierea sau creșterea dozei unui medicament psihotrop </a:t>
            </a:r>
            <a:r>
              <a:rPr lang="ro" dirty="0" smtClean="0">
                <a:solidFill>
                  <a:schemeClr val="tx1"/>
                </a:solidFill>
              </a:rPr>
              <a:t>până</a:t>
            </a:r>
            <a:br>
              <a:rPr lang="ro" dirty="0" smtClean="0">
                <a:solidFill>
                  <a:schemeClr val="tx1"/>
                </a:solidFill>
              </a:rPr>
            </a:br>
            <a:r>
              <a:rPr lang="ro" dirty="0" smtClean="0">
                <a:solidFill>
                  <a:schemeClr val="tx1"/>
                </a:solidFill>
              </a:rPr>
              <a:t>      </a:t>
            </a:r>
            <a:r>
              <a:rPr lang="ro" dirty="0">
                <a:solidFill>
                  <a:schemeClr val="tx1"/>
                </a:solidFill>
              </a:rPr>
              <a:t>când vremea caldă se termină.</a:t>
            </a:r>
          </a:p>
          <a:p>
            <a:pPr marL="0" indent="0" rtl="0">
              <a:lnSpc>
                <a:spcPct val="120000"/>
              </a:lnSpc>
              <a:spcAft>
                <a:spcPts val="1500"/>
              </a:spcAft>
              <a:buNone/>
            </a:pPr>
            <a:r>
              <a:rPr lang="ro" dirty="0" smtClean="0">
                <a:solidFill>
                  <a:schemeClr val="tx1"/>
                </a:solidFill>
              </a:rPr>
              <a:t>4.) </a:t>
            </a:r>
            <a:r>
              <a:rPr lang="ro" dirty="0">
                <a:solidFill>
                  <a:schemeClr val="tx1"/>
                </a:solidFill>
              </a:rPr>
              <a:t>Dacă este prescris un diuretic, luați în considerare reducerea dozei pe vreme caldă, </a:t>
            </a:r>
            <a:r>
              <a:rPr lang="ro" dirty="0" smtClean="0">
                <a:solidFill>
                  <a:schemeClr val="tx1"/>
                </a:solidFill>
              </a:rPr>
              <a:t>dacă</a:t>
            </a:r>
            <a:br>
              <a:rPr lang="ro" dirty="0" smtClean="0">
                <a:solidFill>
                  <a:schemeClr val="tx1"/>
                </a:solidFill>
              </a:rPr>
            </a:br>
            <a:r>
              <a:rPr lang="ro" dirty="0" smtClean="0">
                <a:solidFill>
                  <a:schemeClr val="tx1"/>
                </a:solidFill>
              </a:rPr>
              <a:t>      </a:t>
            </a:r>
            <a:r>
              <a:rPr lang="ro" dirty="0">
                <a:solidFill>
                  <a:schemeClr val="tx1"/>
                </a:solidFill>
              </a:rPr>
              <a:t>este cazul. Un plan individualizat pentru ca pacientul să își ajusteze singur </a:t>
            </a:r>
            <a:r>
              <a:rPr lang="ro" dirty="0" smtClean="0">
                <a:solidFill>
                  <a:schemeClr val="tx1"/>
                </a:solidFill>
              </a:rPr>
              <a:t>medicamentul</a:t>
            </a:r>
            <a:br>
              <a:rPr lang="ro" dirty="0" smtClean="0">
                <a:solidFill>
                  <a:schemeClr val="tx1"/>
                </a:solidFill>
              </a:rPr>
            </a:br>
            <a:r>
              <a:rPr lang="ro" dirty="0" smtClean="0">
                <a:solidFill>
                  <a:schemeClr val="tx1"/>
                </a:solidFill>
              </a:rPr>
              <a:t>      </a:t>
            </a:r>
            <a:r>
              <a:rPr lang="ro" dirty="0">
                <a:solidFill>
                  <a:schemeClr val="tx1"/>
                </a:solidFill>
              </a:rPr>
              <a:t>diuretic în zilele caniculare poate fi util</a:t>
            </a:r>
            <a:r>
              <a:rPr lang="ro" dirty="0" smtClean="0">
                <a:solidFill>
                  <a:schemeClr val="tx1"/>
                </a:solidFill>
              </a:rPr>
              <a:t>.</a:t>
            </a:r>
          </a:p>
          <a:p>
            <a:pPr marL="0" indent="0">
              <a:lnSpc>
                <a:spcPct val="120000"/>
              </a:lnSpc>
              <a:spcAft>
                <a:spcPts val="1500"/>
              </a:spcAft>
              <a:buNone/>
            </a:pPr>
            <a:r>
              <a:rPr lang="ro" dirty="0"/>
              <a:t>5.) Dacă aveți restricții de lichide, luați în considerare dacă relaxarea restricțiilor în perioadele</a:t>
            </a:r>
            <a:br>
              <a:rPr lang="ro" dirty="0"/>
            </a:br>
            <a:r>
              <a:rPr lang="ro" dirty="0"/>
              <a:t>      de vreme caldă este adecvată.</a:t>
            </a:r>
          </a:p>
          <a:p>
            <a:pPr marL="0" indent="0" rtl="0">
              <a:lnSpc>
                <a:spcPct val="120000"/>
              </a:lnSpc>
              <a:spcAft>
                <a:spcPts val="1500"/>
              </a:spcAft>
              <a:buNone/>
            </a:pPr>
            <a:endParaRPr lang="ro" dirty="0">
              <a:solidFill>
                <a:schemeClr val="tx1"/>
              </a:solidFill>
            </a:endParaRPr>
          </a:p>
          <a:p>
            <a:pPr rtl="0"/>
            <a:endParaRPr lang="hu-HU" dirty="0"/>
          </a:p>
        </p:txBody>
      </p:sp>
      <p:sp>
        <p:nvSpPr>
          <p:cNvPr id="5" name="Cím 1"/>
          <p:cNvSpPr>
            <a:spLocks noGrp="1"/>
          </p:cNvSpPr>
          <p:nvPr>
            <p:ph type="title"/>
          </p:nvPr>
        </p:nvSpPr>
        <p:spPr>
          <a:xfrm>
            <a:off x="189074" y="93401"/>
            <a:ext cx="11896826" cy="941770"/>
          </a:xfrm>
        </p:spPr>
        <p:txBody>
          <a:bodyPr rtlCol="0">
            <a:normAutofit fontScale="90000"/>
          </a:bodyPr>
          <a:lstStyle/>
          <a:p>
            <a:pPr rtl="0"/>
            <a:r>
              <a:rPr lang="ro" dirty="0">
                <a:solidFill>
                  <a:schemeClr val="tx1"/>
                </a:solidFill>
              </a:rPr>
              <a:t>Recomandări pentru profesioniștii din domeniul sănătății pentru a reduce riscul de deshidratare și boli legate de </a:t>
            </a:r>
            <a:r>
              <a:rPr lang="ro" dirty="0" smtClean="0">
                <a:solidFill>
                  <a:schemeClr val="tx1"/>
                </a:solidFill>
              </a:rPr>
              <a:t>căldură</a:t>
            </a:r>
            <a:endParaRPr lang="hu-HU" dirty="0"/>
          </a:p>
        </p:txBody>
      </p:sp>
    </p:spTree>
    <p:extLst>
      <p:ext uri="{BB962C8B-B14F-4D97-AF65-F5344CB8AC3E}">
        <p14:creationId xmlns:p14="http://schemas.microsoft.com/office/powerpoint/2010/main" val="24084208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01970" y="1664898"/>
            <a:ext cx="11896825" cy="5124094"/>
          </a:xfrm>
        </p:spPr>
        <p:txBody>
          <a:bodyPr rtlCol="0">
            <a:normAutofit/>
          </a:bodyPr>
          <a:lstStyle/>
          <a:p>
            <a:pPr marL="0" indent="0" rtl="0">
              <a:lnSpc>
                <a:spcPct val="120000"/>
              </a:lnSpc>
              <a:spcAft>
                <a:spcPts val="1500"/>
              </a:spcAft>
              <a:buNone/>
            </a:pPr>
            <a:r>
              <a:rPr lang="ro" dirty="0" smtClean="0">
                <a:solidFill>
                  <a:schemeClr val="tx1"/>
                </a:solidFill>
              </a:rPr>
              <a:t>6.) </a:t>
            </a:r>
            <a:r>
              <a:rPr lang="ro" dirty="0">
                <a:solidFill>
                  <a:schemeClr val="tx1"/>
                </a:solidFill>
              </a:rPr>
              <a:t>Atunci când combinații de medicamente, cum ar fi un diuretic și un inhibitor ECA sau BRA</a:t>
            </a:r>
            <a:r>
              <a:rPr lang="ro" dirty="0" smtClean="0">
                <a:solidFill>
                  <a:schemeClr val="tx1"/>
                </a:solidFill>
              </a:rPr>
              <a:t>,</a:t>
            </a:r>
            <a:br>
              <a:rPr lang="ro" dirty="0" smtClean="0">
                <a:solidFill>
                  <a:schemeClr val="tx1"/>
                </a:solidFill>
              </a:rPr>
            </a:br>
            <a:r>
              <a:rPr lang="ro" dirty="0" smtClean="0">
                <a:solidFill>
                  <a:schemeClr val="tx1"/>
                </a:solidFill>
              </a:rPr>
              <a:t>     sunt </a:t>
            </a:r>
            <a:r>
              <a:rPr lang="ro" dirty="0">
                <a:solidFill>
                  <a:schemeClr val="tx1"/>
                </a:solidFill>
              </a:rPr>
              <a:t>inițiate pe vreme caldă, acestea pot crește riscul de hipovolemie și deshidratare. </a:t>
            </a:r>
            <a:r>
              <a:rPr lang="ro" dirty="0" smtClean="0">
                <a:solidFill>
                  <a:schemeClr val="tx1"/>
                </a:solidFill>
              </a:rPr>
              <a:t>Luați</a:t>
            </a:r>
            <a:br>
              <a:rPr lang="ro" dirty="0" smtClean="0">
                <a:solidFill>
                  <a:schemeClr val="tx1"/>
                </a:solidFill>
              </a:rPr>
            </a:br>
            <a:r>
              <a:rPr lang="ro" dirty="0" smtClean="0">
                <a:solidFill>
                  <a:schemeClr val="tx1"/>
                </a:solidFill>
              </a:rPr>
              <a:t>     </a:t>
            </a:r>
            <a:r>
              <a:rPr lang="ro" dirty="0">
                <a:solidFill>
                  <a:schemeClr val="tx1"/>
                </a:solidFill>
              </a:rPr>
              <a:t>în considerare inițierea administrării diureticului la o doză mai mică, dacă este posibil. </a:t>
            </a:r>
            <a:endParaRPr lang="ro" dirty="0" smtClean="0">
              <a:solidFill>
                <a:schemeClr val="tx1"/>
              </a:solidFill>
            </a:endParaRPr>
          </a:p>
          <a:p>
            <a:pPr marL="0" indent="0" rtl="0">
              <a:lnSpc>
                <a:spcPct val="120000"/>
              </a:lnSpc>
              <a:spcAft>
                <a:spcPts val="0"/>
              </a:spcAft>
              <a:buNone/>
            </a:pPr>
            <a:endParaRPr lang="en-US" sz="1200" dirty="0">
              <a:solidFill>
                <a:schemeClr val="tx1"/>
              </a:solidFill>
            </a:endParaRPr>
          </a:p>
          <a:p>
            <a:pPr marL="0" indent="0" rtl="0">
              <a:lnSpc>
                <a:spcPct val="120000"/>
              </a:lnSpc>
              <a:spcAft>
                <a:spcPts val="1500"/>
              </a:spcAft>
              <a:buNone/>
            </a:pPr>
            <a:r>
              <a:rPr lang="ro" dirty="0" smtClean="0">
                <a:solidFill>
                  <a:schemeClr val="tx1"/>
                </a:solidFill>
              </a:rPr>
              <a:t>7.) </a:t>
            </a:r>
            <a:r>
              <a:rPr lang="ro" dirty="0">
                <a:solidFill>
                  <a:schemeClr val="tx1"/>
                </a:solidFill>
              </a:rPr>
              <a:t>O revizuire a medicamentelor unei persoane în vârstă de către un farmacist acreditat, fie </a:t>
            </a:r>
            <a:r>
              <a:rPr lang="ro" dirty="0" smtClean="0">
                <a:solidFill>
                  <a:schemeClr val="tx1"/>
                </a:solidFill>
              </a:rPr>
              <a:t>la</a:t>
            </a:r>
            <a:br>
              <a:rPr lang="ro" dirty="0" smtClean="0">
                <a:solidFill>
                  <a:schemeClr val="tx1"/>
                </a:solidFill>
              </a:rPr>
            </a:br>
            <a:r>
              <a:rPr lang="ro" dirty="0" smtClean="0">
                <a:solidFill>
                  <a:schemeClr val="tx1"/>
                </a:solidFill>
              </a:rPr>
              <a:t>     domiciliul </a:t>
            </a:r>
            <a:r>
              <a:rPr lang="ro" dirty="0">
                <a:solidFill>
                  <a:schemeClr val="tx1"/>
                </a:solidFill>
              </a:rPr>
              <a:t>lor, dacă locuiește independent, fie într-o unitate de îngrijire a persoanelor </a:t>
            </a:r>
            <a:r>
              <a:rPr lang="ro" dirty="0" smtClean="0">
                <a:solidFill>
                  <a:schemeClr val="tx1"/>
                </a:solidFill>
              </a:rPr>
              <a:t>în</a:t>
            </a:r>
            <a:br>
              <a:rPr lang="ro" dirty="0" smtClean="0">
                <a:solidFill>
                  <a:schemeClr val="tx1"/>
                </a:solidFill>
              </a:rPr>
            </a:br>
            <a:r>
              <a:rPr lang="ro" dirty="0" smtClean="0">
                <a:solidFill>
                  <a:schemeClr val="tx1"/>
                </a:solidFill>
              </a:rPr>
              <a:t>     </a:t>
            </a:r>
            <a:r>
              <a:rPr lang="ro" dirty="0">
                <a:solidFill>
                  <a:schemeClr val="tx1"/>
                </a:solidFill>
              </a:rPr>
              <a:t>vârstă, dacă este rezident acolo, poate fi prudentă. Oferiți consiliere despre cum să </a:t>
            </a:r>
            <a:r>
              <a:rPr lang="ro" dirty="0" smtClean="0">
                <a:solidFill>
                  <a:schemeClr val="tx1"/>
                </a:solidFill>
              </a:rPr>
              <a:t>vă</a:t>
            </a:r>
            <a:br>
              <a:rPr lang="ro" dirty="0" smtClean="0">
                <a:solidFill>
                  <a:schemeClr val="tx1"/>
                </a:solidFill>
              </a:rPr>
            </a:br>
            <a:r>
              <a:rPr lang="ro" dirty="0" smtClean="0">
                <a:solidFill>
                  <a:schemeClr val="tx1"/>
                </a:solidFill>
              </a:rPr>
              <a:t>     </a:t>
            </a:r>
            <a:r>
              <a:rPr lang="ro" dirty="0">
                <a:solidFill>
                  <a:schemeClr val="tx1"/>
                </a:solidFill>
              </a:rPr>
              <a:t>mențineți bine și să păstrați medicamentele în siguranță pe vreme caldă.</a:t>
            </a:r>
            <a:endParaRPr lang="hu-HU" dirty="0">
              <a:solidFill>
                <a:schemeClr val="tx1"/>
              </a:solidFill>
            </a:endParaRPr>
          </a:p>
        </p:txBody>
      </p:sp>
      <p:sp>
        <p:nvSpPr>
          <p:cNvPr id="5" name="Cím 1"/>
          <p:cNvSpPr>
            <a:spLocks noGrp="1"/>
          </p:cNvSpPr>
          <p:nvPr>
            <p:ph type="title"/>
          </p:nvPr>
        </p:nvSpPr>
        <p:spPr>
          <a:xfrm>
            <a:off x="189074" y="93401"/>
            <a:ext cx="11896826" cy="941770"/>
          </a:xfrm>
        </p:spPr>
        <p:txBody>
          <a:bodyPr rtlCol="0">
            <a:normAutofit fontScale="90000"/>
          </a:bodyPr>
          <a:lstStyle/>
          <a:p>
            <a:pPr rtl="0"/>
            <a:r>
              <a:rPr lang="ro" dirty="0">
                <a:solidFill>
                  <a:schemeClr val="tx1"/>
                </a:solidFill>
              </a:rPr>
              <a:t>Recomandări pentru profesioniștii din domeniul sănătății pentru a reduce riscul de deshidratare și boli legate de </a:t>
            </a:r>
            <a:r>
              <a:rPr lang="ro" dirty="0" smtClean="0">
                <a:solidFill>
                  <a:schemeClr val="tx1"/>
                </a:solidFill>
              </a:rPr>
              <a:t>căldură</a:t>
            </a:r>
            <a:endParaRPr lang="hu-HU" dirty="0"/>
          </a:p>
        </p:txBody>
      </p:sp>
    </p:spTree>
    <p:extLst>
      <p:ext uri="{BB962C8B-B14F-4D97-AF65-F5344CB8AC3E}">
        <p14:creationId xmlns:p14="http://schemas.microsoft.com/office/powerpoint/2010/main" val="3059321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r>
              <a:rPr lang="en-US" b="1" dirty="0" err="1"/>
              <a:t>Obiective</a:t>
            </a:r>
            <a:r>
              <a:rPr lang="en-US" b="1" dirty="0"/>
              <a:t> </a:t>
            </a:r>
            <a:r>
              <a:rPr lang="en-US" b="1" dirty="0" err="1"/>
              <a:t>didactice</a:t>
            </a:r>
            <a:endParaRPr lang="hu-HU" b="1" dirty="0">
              <a:solidFill>
                <a:schemeClr val="tx1"/>
              </a:solidFill>
            </a:endParaRPr>
          </a:p>
        </p:txBody>
      </p:sp>
      <p:sp>
        <p:nvSpPr>
          <p:cNvPr id="3" name="Tartalom helye 2"/>
          <p:cNvSpPr>
            <a:spLocks noGrp="1"/>
          </p:cNvSpPr>
          <p:nvPr>
            <p:ph idx="1"/>
          </p:nvPr>
        </p:nvSpPr>
        <p:spPr/>
        <p:txBody>
          <a:bodyPr rtlCol="0">
            <a:normAutofit fontScale="92500" lnSpcReduction="20000"/>
          </a:bodyPr>
          <a:lstStyle/>
          <a:p>
            <a:pPr marL="0" indent="0" rtl="0">
              <a:buNone/>
            </a:pPr>
            <a:r>
              <a:rPr lang="ro" b="1" dirty="0">
                <a:solidFill>
                  <a:schemeClr val="tx1"/>
                </a:solidFill>
              </a:rPr>
              <a:t>După finalizarea cu succes, studenții vor putea:</a:t>
            </a:r>
            <a:endParaRPr lang="hu-HU" b="1" dirty="0">
              <a:solidFill>
                <a:schemeClr val="tx1"/>
              </a:solidFill>
            </a:endParaRPr>
          </a:p>
          <a:p>
            <a:pPr rtl="0"/>
            <a:r>
              <a:rPr lang="ro" dirty="0">
                <a:solidFill>
                  <a:schemeClr val="tx1"/>
                </a:solidFill>
              </a:rPr>
              <a:t>să înțeleagă potențialele efecte secundare ale medicamentelor prescrise și să fie capabil să ajusteze doza dacă este necesar, pe vreme caldă și valuri de căldură </a:t>
            </a:r>
          </a:p>
          <a:p>
            <a:pPr rtl="0"/>
            <a:r>
              <a:rPr lang="ro" dirty="0">
                <a:solidFill>
                  <a:schemeClr val="tx1"/>
                </a:solidFill>
              </a:rPr>
              <a:t>să înțeleagă importanța luării deciziilor la nivel individual pentru schimbarea medicamentelor pe vreme caldă;</a:t>
            </a:r>
          </a:p>
          <a:p>
            <a:pPr rtl="0"/>
            <a:r>
              <a:rPr lang="ro-RO" dirty="0"/>
              <a:t>s</a:t>
            </a:r>
            <a:r>
              <a:rPr lang="ro" dirty="0"/>
              <a:t>ă î</a:t>
            </a:r>
            <a:r>
              <a:rPr lang="ro" dirty="0">
                <a:solidFill>
                  <a:schemeClr val="tx1"/>
                </a:solidFill>
              </a:rPr>
              <a:t>nțeleagă că temperaturile ridicate pot reduce eficacitatea medicamentelor</a:t>
            </a:r>
            <a:endParaRPr lang="hu-HU" dirty="0">
              <a:solidFill>
                <a:schemeClr val="tx1"/>
              </a:solidFill>
            </a:endParaRPr>
          </a:p>
          <a:p>
            <a:pPr rtl="0"/>
            <a:r>
              <a:rPr lang="ro-RO" dirty="0"/>
              <a:t>s</a:t>
            </a:r>
            <a:r>
              <a:rPr lang="ro" dirty="0"/>
              <a:t>ă î</a:t>
            </a:r>
            <a:r>
              <a:rPr lang="ro" dirty="0">
                <a:solidFill>
                  <a:schemeClr val="tx1"/>
                </a:solidFill>
              </a:rPr>
              <a:t>nțeleagă necesitatea monitorizării terapiei medicamentoase și a aportului de lichide, în special la </a:t>
            </a:r>
            <a:r>
              <a:rPr lang="ro" dirty="0"/>
              <a:t>vârstnici</a:t>
            </a:r>
            <a:r>
              <a:rPr lang="ro" dirty="0">
                <a:solidFill>
                  <a:schemeClr val="tx1"/>
                </a:solidFill>
              </a:rPr>
              <a:t> și infirmi și la cei cu boli cardiace avansate.</a:t>
            </a:r>
          </a:p>
          <a:p>
            <a:pPr rtl="0"/>
            <a:r>
              <a:rPr lang="ro" dirty="0">
                <a:solidFill>
                  <a:schemeClr val="tx1"/>
                </a:solidFill>
              </a:rPr>
              <a:t>Educați, consiliați, informați pacienții despre</a:t>
            </a:r>
            <a:endParaRPr lang="hu-HU" dirty="0">
              <a:solidFill>
                <a:schemeClr val="tx1"/>
              </a:solidFill>
            </a:endParaRPr>
          </a:p>
          <a:p>
            <a:pPr lvl="1" rtl="0"/>
            <a:r>
              <a:rPr lang="ro" dirty="0">
                <a:solidFill>
                  <a:schemeClr val="tx1"/>
                </a:solidFill>
              </a:rPr>
              <a:t>importanța aderării la informațiile specificate în fișa de informare pentru public;</a:t>
            </a:r>
            <a:endParaRPr lang="hu-HU" dirty="0">
              <a:solidFill>
                <a:schemeClr val="tx1"/>
              </a:solidFill>
            </a:endParaRPr>
          </a:p>
          <a:p>
            <a:pPr lvl="1" rtl="0"/>
            <a:r>
              <a:rPr lang="ro" dirty="0">
                <a:solidFill>
                  <a:schemeClr val="tx1"/>
                </a:solidFill>
              </a:rPr>
              <a:t>ajustări individuale ale comportamentului, medicamentelor și aportului de lichide în funcție de starea clinică; </a:t>
            </a:r>
          </a:p>
          <a:p>
            <a:pPr marL="0" indent="0" rtl="0">
              <a:buNone/>
            </a:pPr>
            <a:endParaRPr lang="hu-HU" dirty="0"/>
          </a:p>
          <a:p>
            <a:pPr rtl="0"/>
            <a:endParaRPr lang="hu-HU" dirty="0"/>
          </a:p>
          <a:p>
            <a:pPr rtl="0"/>
            <a:endParaRPr lang="hu-HU" dirty="0"/>
          </a:p>
          <a:p>
            <a:pPr rtl="0"/>
            <a:endParaRPr lang="hu-HU" dirty="0">
              <a:solidFill>
                <a:schemeClr val="tx1"/>
              </a:solidFill>
            </a:endParaRPr>
          </a:p>
          <a:p>
            <a:pPr marL="0" indent="0" rtl="0">
              <a:buNone/>
            </a:pPr>
            <a:endParaRPr lang="hu-HU" dirty="0"/>
          </a:p>
        </p:txBody>
      </p:sp>
    </p:spTree>
    <p:extLst>
      <p:ext uri="{BB962C8B-B14F-4D97-AF65-F5344CB8AC3E}">
        <p14:creationId xmlns:p14="http://schemas.microsoft.com/office/powerpoint/2010/main" val="33581780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Mesaj </a:t>
            </a:r>
            <a:r>
              <a:rPr lang="ro" dirty="0"/>
              <a:t>pentru</a:t>
            </a:r>
            <a:r>
              <a:rPr lang="ro" dirty="0">
                <a:solidFill>
                  <a:schemeClr val="tx1"/>
                </a:solidFill>
              </a:rPr>
              <a:t> </a:t>
            </a:r>
            <a:r>
              <a:rPr lang="ro" dirty="0" smtClean="0">
                <a:solidFill>
                  <a:schemeClr val="tx1"/>
                </a:solidFill>
              </a:rPr>
              <a:t>acasă</a:t>
            </a:r>
            <a:endParaRPr lang="ro" dirty="0">
              <a:solidFill>
                <a:schemeClr val="tx1"/>
              </a:solidFill>
            </a:endParaRPr>
          </a:p>
        </p:txBody>
      </p:sp>
      <p:pic>
        <p:nvPicPr>
          <p:cNvPr id="7" name="Kép 6"/>
          <p:cNvPicPr>
            <a:picLocks noChangeAspect="1"/>
          </p:cNvPicPr>
          <p:nvPr/>
        </p:nvPicPr>
        <p:blipFill>
          <a:blip r:embed="rId2"/>
          <a:stretch>
            <a:fillRect/>
          </a:stretch>
        </p:blipFill>
        <p:spPr>
          <a:xfrm>
            <a:off x="6181393" y="74337"/>
            <a:ext cx="4999583" cy="6274705"/>
          </a:xfrm>
          <a:prstGeom prst="rect">
            <a:avLst/>
          </a:prstGeom>
        </p:spPr>
      </p:pic>
    </p:spTree>
    <p:extLst>
      <p:ext uri="{BB962C8B-B14F-4D97-AF65-F5344CB8AC3E}">
        <p14:creationId xmlns:p14="http://schemas.microsoft.com/office/powerpoint/2010/main" val="12191694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Mesaj </a:t>
            </a:r>
            <a:r>
              <a:rPr lang="ro" dirty="0"/>
              <a:t>pentru</a:t>
            </a:r>
            <a:r>
              <a:rPr lang="ro" dirty="0">
                <a:solidFill>
                  <a:schemeClr val="tx1"/>
                </a:solidFill>
              </a:rPr>
              <a:t> </a:t>
            </a:r>
            <a:r>
              <a:rPr lang="ro" dirty="0" smtClean="0">
                <a:solidFill>
                  <a:schemeClr val="tx1"/>
                </a:solidFill>
              </a:rPr>
              <a:t>acasă</a:t>
            </a:r>
            <a:endParaRPr lang="ro" dirty="0">
              <a:solidFill>
                <a:schemeClr val="tx1"/>
              </a:solidFill>
            </a:endParaRPr>
          </a:p>
        </p:txBody>
      </p:sp>
      <p:sp>
        <p:nvSpPr>
          <p:cNvPr id="3" name="Tartalom helye 2"/>
          <p:cNvSpPr>
            <a:spLocks noGrp="1"/>
          </p:cNvSpPr>
          <p:nvPr>
            <p:ph idx="1"/>
          </p:nvPr>
        </p:nvSpPr>
        <p:spPr>
          <a:xfrm>
            <a:off x="192505" y="948906"/>
            <a:ext cx="6335044" cy="5219565"/>
          </a:xfrm>
        </p:spPr>
        <p:txBody>
          <a:bodyPr rtlCol="0">
            <a:noAutofit/>
          </a:bodyPr>
          <a:lstStyle/>
          <a:p>
            <a:pPr rtl="0">
              <a:lnSpc>
                <a:spcPct val="120000"/>
              </a:lnSpc>
              <a:spcAft>
                <a:spcPts val="1500"/>
              </a:spcAft>
            </a:pPr>
            <a:r>
              <a:rPr lang="ro" sz="2000" dirty="0">
                <a:solidFill>
                  <a:schemeClr val="tx1"/>
                </a:solidFill>
              </a:rPr>
              <a:t>Profesioniștii din domeniul sănătății ar trebui să fie conștienți de prevalența în creștere a hipertermiei și posibila implicare a medicamentelor.</a:t>
            </a:r>
            <a:endParaRPr lang="hu-HU" sz="2000" dirty="0">
              <a:solidFill>
                <a:schemeClr val="tx1"/>
              </a:solidFill>
            </a:endParaRPr>
          </a:p>
          <a:p>
            <a:pPr rtl="0">
              <a:lnSpc>
                <a:spcPct val="120000"/>
              </a:lnSpc>
              <a:spcAft>
                <a:spcPts val="1500"/>
              </a:spcAft>
            </a:pPr>
            <a:r>
              <a:rPr lang="ro" sz="2000" dirty="0">
                <a:solidFill>
                  <a:schemeClr val="tx1"/>
                </a:solidFill>
              </a:rPr>
              <a:t>Unele clase de medicamente utilizate în mod obișnuit de pacienții în vârstă cu afecțiuni cronice pot predispune acești indivizi la complicații legate de căldură.</a:t>
            </a:r>
            <a:endParaRPr lang="hu-HU" sz="2000" dirty="0">
              <a:solidFill>
                <a:schemeClr val="tx1"/>
              </a:solidFill>
            </a:endParaRPr>
          </a:p>
          <a:p>
            <a:pPr rtl="0">
              <a:lnSpc>
                <a:spcPct val="120000"/>
              </a:lnSpc>
              <a:spcAft>
                <a:spcPts val="1500"/>
              </a:spcAft>
            </a:pPr>
            <a:r>
              <a:rPr lang="ro" sz="2000" dirty="0">
                <a:solidFill>
                  <a:schemeClr val="tx1"/>
                </a:solidFill>
              </a:rPr>
              <a:t>Aceste medicamente pot sensibiliza pacientul la căldură prin perturbarea răspunsurilor de termoreglare care mențin temperatura centrală a corpului, fie prin interferarea cu procesele cognitive, fie prin perturbarea directă a mecanismelor autonome.</a:t>
            </a:r>
          </a:p>
          <a:p>
            <a:pPr marL="0" indent="0" rtl="0">
              <a:buNone/>
            </a:pPr>
            <a:endParaRPr lang="hu-HU" dirty="0"/>
          </a:p>
        </p:txBody>
      </p:sp>
      <p:pic>
        <p:nvPicPr>
          <p:cNvPr id="4" name="Kép 3"/>
          <p:cNvPicPr>
            <a:picLocks noChangeAspect="1"/>
          </p:cNvPicPr>
          <p:nvPr/>
        </p:nvPicPr>
        <p:blipFill>
          <a:blip r:embed="rId2"/>
          <a:stretch>
            <a:fillRect/>
          </a:stretch>
        </p:blipFill>
        <p:spPr>
          <a:xfrm>
            <a:off x="6632207" y="655043"/>
            <a:ext cx="5457124" cy="5004298"/>
          </a:xfrm>
          <a:prstGeom prst="rect">
            <a:avLst/>
          </a:prstGeom>
        </p:spPr>
      </p:pic>
      <p:sp>
        <p:nvSpPr>
          <p:cNvPr id="5" name="Téglalap 4"/>
          <p:cNvSpPr/>
          <p:nvPr/>
        </p:nvSpPr>
        <p:spPr>
          <a:xfrm>
            <a:off x="7306147" y="5891472"/>
            <a:ext cx="4155540" cy="553998"/>
          </a:xfrm>
          <a:prstGeom prst="rect">
            <a:avLst/>
          </a:prstGeom>
        </p:spPr>
        <p:txBody>
          <a:bodyPr wrap="square" rtlCol="0">
            <a:spAutoFit/>
          </a:bodyPr>
          <a:lstStyle/>
          <a:p>
            <a:pPr rtl="0"/>
            <a:r>
              <a:rPr lang="ro" sz="1200"/>
              <a:t>https://nexusmedianews.com/prescription-drugs-and-extreme-heat-a-deadly-combination-bbbfe4a68a49</a:t>
            </a:r>
            <a:r>
              <a:rPr lang="ro"/>
              <a:t>/</a:t>
            </a:r>
          </a:p>
        </p:txBody>
      </p:sp>
    </p:spTree>
    <p:extLst>
      <p:ext uri="{BB962C8B-B14F-4D97-AF65-F5344CB8AC3E}">
        <p14:creationId xmlns:p14="http://schemas.microsoft.com/office/powerpoint/2010/main" val="33690525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r>
              <a:rPr lang="ro" dirty="0"/>
              <a:t>Mesaj pentru acasă</a:t>
            </a:r>
            <a:endParaRPr lang="ro" dirty="0">
              <a:solidFill>
                <a:schemeClr val="tx1"/>
              </a:solidFill>
            </a:endParaRPr>
          </a:p>
        </p:txBody>
      </p:sp>
      <p:sp>
        <p:nvSpPr>
          <p:cNvPr id="3" name="Tartalom helye 2"/>
          <p:cNvSpPr>
            <a:spLocks noGrp="1"/>
          </p:cNvSpPr>
          <p:nvPr>
            <p:ph idx="1"/>
          </p:nvPr>
        </p:nvSpPr>
        <p:spPr>
          <a:xfrm>
            <a:off x="192506" y="1475117"/>
            <a:ext cx="11717844" cy="4830555"/>
          </a:xfrm>
        </p:spPr>
        <p:txBody>
          <a:bodyPr rtlCol="0">
            <a:normAutofit/>
          </a:bodyPr>
          <a:lstStyle/>
          <a:p>
            <a:pPr rtl="0">
              <a:lnSpc>
                <a:spcPct val="120000"/>
              </a:lnSpc>
              <a:spcAft>
                <a:spcPts val="2500"/>
              </a:spcAft>
            </a:pPr>
            <a:r>
              <a:rPr lang="ro" dirty="0">
                <a:solidFill>
                  <a:schemeClr val="tx1"/>
                </a:solidFill>
              </a:rPr>
              <a:t>Termoreglarea poate fi afectată de numeroase medicamente cu acțiune centrală pentru tulburările neuropsihologice, inclusiv antipsihotice, beta-blocante, stimulente și o gamă largă de medicamente cu proprietăți anticolinergice.</a:t>
            </a:r>
          </a:p>
          <a:p>
            <a:pPr rtl="0">
              <a:lnSpc>
                <a:spcPct val="120000"/>
              </a:lnSpc>
              <a:spcAft>
                <a:spcPts val="1500"/>
              </a:spcAft>
            </a:pPr>
            <a:r>
              <a:rPr lang="ro" dirty="0">
                <a:solidFill>
                  <a:schemeClr val="tx1"/>
                </a:solidFill>
              </a:rPr>
              <a:t>Deshidratarea cu sau fără tulburări electrolitice concomitente poate contribui, de asemenea, la insuficiența de termoreglare, iar medicamentele care suprimă setea și perturbă echilibrul lichidelor, cum ar fi inhibitorii enzimei de conversie a angiotensinei (ACE) și diureticele, sunt utilizate în mod obișnuit de pacienții vârstnici cu afecțiuni cronice.</a:t>
            </a:r>
          </a:p>
        </p:txBody>
      </p:sp>
    </p:spTree>
    <p:extLst>
      <p:ext uri="{BB962C8B-B14F-4D97-AF65-F5344CB8AC3E}">
        <p14:creationId xmlns:p14="http://schemas.microsoft.com/office/powerpoint/2010/main" val="31837763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Testează-ți cunoștințele</a:t>
            </a:r>
            <a:endParaRPr lang="hu-HU" dirty="0"/>
          </a:p>
        </p:txBody>
      </p:sp>
      <p:sp>
        <p:nvSpPr>
          <p:cNvPr id="3" name="Tartalom helye 2"/>
          <p:cNvSpPr>
            <a:spLocks noGrp="1"/>
          </p:cNvSpPr>
          <p:nvPr>
            <p:ph idx="1"/>
          </p:nvPr>
        </p:nvSpPr>
        <p:spPr>
          <a:xfrm>
            <a:off x="474453" y="1293962"/>
            <a:ext cx="11614877" cy="5011710"/>
          </a:xfrm>
        </p:spPr>
        <p:txBody>
          <a:bodyPr rtlCol="0"/>
          <a:lstStyle/>
          <a:p>
            <a:pPr rtl="0"/>
            <a:r>
              <a:rPr lang="ro" dirty="0">
                <a:solidFill>
                  <a:schemeClr val="tx1"/>
                </a:solidFill>
              </a:rPr>
              <a:t>Care sunt efectele majore ale medicamentelor asupra mecanismului de răcire al organismului?</a:t>
            </a:r>
          </a:p>
          <a:p>
            <a:pPr rtl="0"/>
            <a:r>
              <a:rPr lang="ro" dirty="0">
                <a:solidFill>
                  <a:schemeClr val="tx1"/>
                </a:solidFill>
              </a:rPr>
              <a:t>Cum pot interacționa medicamentele cu căldura?</a:t>
            </a:r>
          </a:p>
          <a:p>
            <a:pPr rtl="0"/>
            <a:r>
              <a:rPr lang="ro" dirty="0">
                <a:solidFill>
                  <a:schemeClr val="tx1"/>
                </a:solidFill>
              </a:rPr>
              <a:t>Puteți enumera câteva farmacii sensibile la foto și la căldură?</a:t>
            </a:r>
          </a:p>
          <a:p>
            <a:pPr rtl="0"/>
            <a:r>
              <a:rPr lang="ro" dirty="0">
                <a:solidFill>
                  <a:schemeClr val="tx1"/>
                </a:solidFill>
              </a:rPr>
              <a:t>Care sunt țintele majore afectate de căldură?</a:t>
            </a:r>
          </a:p>
          <a:p>
            <a:pPr rtl="0"/>
            <a:r>
              <a:rPr lang="ro" dirty="0">
                <a:solidFill>
                  <a:schemeClr val="tx1"/>
                </a:solidFill>
              </a:rPr>
              <a:t>Care sunt problemele specifice la pacienții vârstnici?</a:t>
            </a:r>
          </a:p>
          <a:p>
            <a:pPr rtl="0"/>
            <a:endParaRPr lang="hu-HU" dirty="0">
              <a:solidFill>
                <a:schemeClr val="tx1"/>
              </a:solidFill>
            </a:endParaRPr>
          </a:p>
          <a:p>
            <a:pPr rtl="0"/>
            <a:endParaRPr lang="hu-HU" dirty="0">
              <a:solidFill>
                <a:schemeClr val="tx1"/>
              </a:solidFill>
            </a:endParaRPr>
          </a:p>
          <a:p>
            <a:pPr rtl="0"/>
            <a:endParaRPr lang="hu-HU" dirty="0"/>
          </a:p>
        </p:txBody>
      </p:sp>
    </p:spTree>
    <p:extLst>
      <p:ext uri="{BB962C8B-B14F-4D97-AF65-F5344CB8AC3E}">
        <p14:creationId xmlns:p14="http://schemas.microsoft.com/office/powerpoint/2010/main" val="11099009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Literatura „Trebuie citită”.</a:t>
            </a:r>
            <a:endParaRPr lang="hu-HU" dirty="0">
              <a:solidFill>
                <a:schemeClr val="tx1"/>
              </a:solidFill>
            </a:endParaRPr>
          </a:p>
        </p:txBody>
      </p:sp>
      <p:sp>
        <p:nvSpPr>
          <p:cNvPr id="3" name="Tartalom helye 2"/>
          <p:cNvSpPr>
            <a:spLocks noGrp="1"/>
          </p:cNvSpPr>
          <p:nvPr>
            <p:ph idx="1"/>
          </p:nvPr>
        </p:nvSpPr>
        <p:spPr/>
        <p:txBody>
          <a:bodyPr rtlCol="0">
            <a:normAutofit fontScale="70000" lnSpcReduction="20000"/>
          </a:bodyPr>
          <a:lstStyle/>
          <a:p>
            <a:pPr rtl="0"/>
            <a:r>
              <a:rPr lang="ro">
                <a:solidFill>
                  <a:schemeClr val="tx1"/>
                </a:solidFill>
              </a:rPr>
              <a:t>Westaway K, Frank O, Husband A, McClure A, Shute R, Edwards S, Curtis J, Rowett D. Medicamentele pot afecta termoreglarea și pot accentua riscul de deshidratare și boli legate de căldură pe vreme caldă. J Clin Pharm Ther. 2015 Aug;40(4):363-7. doi: 10.1111/jcpt.12294. Epub 2015 13 iunie. PMID: 26073686.</a:t>
            </a:r>
          </a:p>
          <a:p>
            <a:pPr rtl="0"/>
            <a:r>
              <a:rPr lang="ro">
                <a:solidFill>
                  <a:schemeClr val="tx1"/>
                </a:solidFill>
              </a:rPr>
              <a:t>Layton JB, Li W, Yuan J, Gilman JP, Horton DB, Setoguchi S (2020) Valuri de căldură, medicamente și spitalizări legate de căldură la beneficiarii mai în vârstă de Medicare cu afecțiuni cronice. PLoS ONE 15(12): e0243665. </a:t>
            </a:r>
            <a:r>
              <a:rPr lang="ro">
                <a:solidFill>
                  <a:schemeClr val="tx1"/>
                </a:solidFill>
                <a:hlinkClick r:id="rId2"/>
              </a:rPr>
              <a:t>https://doi.org/10.1371/journal.pone.0243665</a:t>
            </a:r>
            <a:endParaRPr lang="hu-HU" dirty="0">
              <a:solidFill>
                <a:schemeClr val="tx1"/>
              </a:solidFill>
            </a:endParaRPr>
          </a:p>
          <a:p>
            <a:pPr rtl="0"/>
            <a:r>
              <a:rPr lang="ro">
                <a:solidFill>
                  <a:schemeClr val="tx1"/>
                </a:solidFill>
              </a:rPr>
              <a:t>Leyk D, Hoitz J, Becker C, Glitz KJ, Nestler K, Piekarski C. Riscuri pentru sănătate și intervenții în stresul termic prin efort. Dtsch Arztebl Int. 2019 Aug 5;116(31-32):537-544. doi: 10.3238/arztebl.2019.0537. PMID: 31554541; PMCID: PMC6783627.</a:t>
            </a:r>
          </a:p>
          <a:p>
            <a:pPr rtl="0"/>
            <a:r>
              <a:rPr lang="ro">
                <a:solidFill>
                  <a:schemeClr val="tx1"/>
                </a:solidFill>
              </a:rPr>
              <a:t>Sfaturi de sănătate publică pentru prevenirea efectelor căldurii asupra sănătății. OMS/EURO:2011-2510-42266-5869. </a:t>
            </a:r>
            <a:r>
              <a:rPr lang="ro">
                <a:solidFill>
                  <a:schemeClr val="tx1"/>
                </a:solidFill>
                <a:hlinkClick r:id="rId3"/>
              </a:rPr>
              <a:t>https://www.who.int/publications/i/item/public-health-advice-on-preventing-health-effects-of-heat</a:t>
            </a:r>
            <a:endParaRPr lang="hu-HU" dirty="0">
              <a:solidFill>
                <a:schemeClr val="tx1"/>
              </a:solidFill>
            </a:endParaRPr>
          </a:p>
          <a:p>
            <a:pPr rtl="0"/>
            <a:r>
              <a:rPr lang="ro">
                <a:solidFill>
                  <a:schemeClr val="tx1"/>
                </a:solidFill>
              </a:rPr>
              <a:t>Savioli G, Zanza C, Longhitano Y, Nardone A, Varesi A, Ceresa IF, Manetti AC, Volonnino G, Maiese A, La Russa R. Heat-Related Illness in Emergency and Critical Care: Recomandări pentru recunoaștere și management cu considerații medico-juridice. Biomedicine. 2022 Oct 12;10(10):2542. doi: 10.3390/biomedicines10102542. PMID: 36289804; PMCID: PMC9599879.</a:t>
            </a:r>
          </a:p>
          <a:p>
            <a:pPr rtl="0"/>
            <a:r>
              <a:rPr lang="ro">
                <a:solidFill>
                  <a:schemeClr val="tx1"/>
                </a:solidFill>
              </a:rPr>
              <a:t>Šklebar T, Rudež KD, Rudež LK, Likić R. Încălzirea globală și prescrierea: O revizuire a efectelor și precauțiilor medicamentelor. Psihiatru Dunărea. 2022 Dec;34(Suppl 10):5-12. PMID: 36752238.</a:t>
            </a:r>
          </a:p>
          <a:p>
            <a:pPr rtl="0"/>
            <a:endParaRPr lang="hu-HU" dirty="0">
              <a:solidFill>
                <a:schemeClr val="tx1"/>
              </a:solidFill>
            </a:endParaRPr>
          </a:p>
        </p:txBody>
      </p:sp>
    </p:spTree>
    <p:extLst>
      <p:ext uri="{BB962C8B-B14F-4D97-AF65-F5344CB8AC3E}">
        <p14:creationId xmlns:p14="http://schemas.microsoft.com/office/powerpoint/2010/main" val="1647413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908897"/>
            <a:ext cx="11896825" cy="5370897"/>
          </a:xfrm>
        </p:spPr>
        <p:txBody>
          <a:bodyPr rtlCol="0"/>
          <a:lstStyle/>
          <a:p>
            <a:pPr marL="0" indent="0" algn="ctr" rtl="0">
              <a:buNone/>
            </a:pPr>
            <a:r>
              <a:rPr lang="ro" sz="3600" b="1" dirty="0"/>
              <a:t>Vă mulțumim pentru atenție!</a:t>
            </a:r>
          </a:p>
          <a:p>
            <a:pPr marL="0" indent="0" algn="ctr" rtl="0">
              <a:buNone/>
            </a:pPr>
            <a:r>
              <a:rPr lang="ro" sz="2000" smtClean="0"/>
              <a:t>Această </a:t>
            </a:r>
            <a:r>
              <a:rPr lang="ro" sz="2000" dirty="0"/>
              <a:t>prezentare a fost dezvoltată de proiectul CLIMATEMED, susținut de programul Erasmus+ al UE. </a:t>
            </a:r>
          </a:p>
          <a:p>
            <a:pPr marL="0" indent="0" rtl="0">
              <a:buNone/>
            </a:pPr>
            <a:r>
              <a:rPr lang="ro" sz="2000" dirty="0"/>
              <a:t> </a:t>
            </a:r>
          </a:p>
          <a:p>
            <a:pPr marL="0" indent="0" rtl="0">
              <a:buNone/>
            </a:pPr>
            <a:endParaRPr lang="en-US" dirty="0"/>
          </a:p>
          <a:p>
            <a:pPr marL="0" indent="0" rtl="0">
              <a:buNone/>
            </a:pPr>
            <a:endParaRPr lang="en-US"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898770" y="2730107"/>
            <a:ext cx="82980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Universitatea</a:t>
            </a:r>
            <a:r>
              <a:rPr lang="hu-HU" dirty="0">
                <a:solidFill>
                  <a:schemeClr val="tx1"/>
                </a:solidFill>
              </a:rPr>
              <a:t> din Pécs </a:t>
            </a:r>
            <a:r>
              <a:rPr lang="hu-HU" dirty="0" err="1">
                <a:solidFill>
                  <a:schemeClr val="tx1"/>
                </a:solidFill>
              </a:rPr>
              <a:t>Facultatea</a:t>
            </a:r>
            <a:r>
              <a:rPr lang="hu-HU" dirty="0">
                <a:solidFill>
                  <a:schemeClr val="tx1"/>
                </a:solidFill>
              </a:rPr>
              <a:t> de </a:t>
            </a:r>
            <a:r>
              <a:rPr lang="hu-HU" dirty="0" err="1" smtClean="0">
                <a:solidFill>
                  <a:schemeClr val="tx1"/>
                </a:solidFill>
              </a:rPr>
              <a:t>Medicină</a:t>
            </a:r>
            <a:r>
              <a:rPr lang="hu-HU" dirty="0" smtClean="0">
                <a:solidFill>
                  <a:schemeClr val="tx1"/>
                </a:solidFill>
              </a:rPr>
              <a:t/>
            </a:r>
            <a:br>
              <a:rPr lang="hu-HU" dirty="0" smtClean="0">
                <a:solidFill>
                  <a:schemeClr val="tx1"/>
                </a:solidFill>
              </a:rPr>
            </a:br>
            <a:r>
              <a:rPr lang="hu-HU" dirty="0" err="1" smtClean="0">
                <a:solidFill>
                  <a:schemeClr val="tx1"/>
                </a:solidFill>
              </a:rPr>
              <a:t>Generală</a:t>
            </a:r>
            <a:r>
              <a:rPr lang="hu-HU" dirty="0" smtClean="0">
                <a:solidFill>
                  <a:schemeClr val="tx1"/>
                </a:solidFill>
              </a:rPr>
              <a:t> </a:t>
            </a:r>
            <a:r>
              <a:rPr lang="hu-HU" dirty="0" err="1">
                <a:solidFill>
                  <a:schemeClr val="tx1"/>
                </a:solidFill>
              </a:rPr>
              <a:t>Institutul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ro" dirty="0" smtClean="0">
                <a:solidFill>
                  <a:schemeClr val="tx1"/>
                </a:solidFill>
              </a:rPr>
              <a:t> </a:t>
            </a:r>
            <a:r>
              <a:rPr lang="ro" dirty="0">
                <a:solidFill>
                  <a:schemeClr val="tx1"/>
                </a:solidFill>
              </a:rPr>
              <a:t>– Pécs, Ungaria </a:t>
            </a:r>
          </a:p>
        </p:txBody>
      </p:sp>
      <p:sp>
        <p:nvSpPr>
          <p:cNvPr id="12" name="Téglalap 11"/>
          <p:cNvSpPr/>
          <p:nvPr/>
        </p:nvSpPr>
        <p:spPr>
          <a:xfrm>
            <a:off x="1898770" y="3427279"/>
            <a:ext cx="736730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dirty="0">
                <a:solidFill>
                  <a:schemeClr val="tx1"/>
                </a:solidFill>
              </a:rPr>
              <a:t>Centrul pentru Sănătate, Exerciții și Știința Sportului – </a:t>
            </a:r>
            <a:r>
              <a:rPr lang="ro" dirty="0" smtClean="0">
                <a:solidFill>
                  <a:schemeClr val="tx1"/>
                </a:solidFill>
              </a:rPr>
              <a:t>Belgrad, </a:t>
            </a:r>
            <a:r>
              <a:rPr lang="ro" dirty="0">
                <a:solidFill>
                  <a:schemeClr val="tx1"/>
                </a:solidFill>
              </a:rPr>
              <a:t>Serbia  </a:t>
            </a:r>
          </a:p>
        </p:txBody>
      </p:sp>
      <p:sp>
        <p:nvSpPr>
          <p:cNvPr id="13" name="Téglalap 12"/>
          <p:cNvSpPr/>
          <p:nvPr/>
        </p:nvSpPr>
        <p:spPr>
          <a:xfrm>
            <a:off x="1946160" y="4177186"/>
            <a:ext cx="7351585"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Centrul</a:t>
            </a:r>
            <a:r>
              <a:rPr lang="hu-HU" dirty="0">
                <a:solidFill>
                  <a:schemeClr val="tx1"/>
                </a:solidFill>
              </a:rPr>
              <a:t> </a:t>
            </a:r>
            <a:r>
              <a:rPr lang="hu-HU" dirty="0" err="1">
                <a:solidFill>
                  <a:schemeClr val="tx1"/>
                </a:solidFill>
              </a:rPr>
              <a:t>Național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hu-HU" dirty="0">
                <a:solidFill>
                  <a:schemeClr val="tx1"/>
                </a:solidFill>
              </a:rPr>
              <a:t> </a:t>
            </a:r>
            <a:r>
              <a:rPr lang="hu-HU" dirty="0" err="1">
                <a:solidFill>
                  <a:schemeClr val="tx1"/>
                </a:solidFill>
              </a:rPr>
              <a:t>și</a:t>
            </a:r>
            <a:r>
              <a:rPr lang="hu-HU" dirty="0">
                <a:solidFill>
                  <a:schemeClr val="tx1"/>
                </a:solidFill>
              </a:rPr>
              <a:t> </a:t>
            </a:r>
            <a:r>
              <a:rPr lang="hu-HU" dirty="0" err="1">
                <a:solidFill>
                  <a:schemeClr val="tx1"/>
                </a:solidFill>
              </a:rPr>
              <a:t>Farmacie</a:t>
            </a:r>
            <a:r>
              <a:rPr lang="ro" dirty="0" smtClean="0">
                <a:solidFill>
                  <a:schemeClr val="tx1"/>
                </a:solidFill>
              </a:rPr>
              <a:t> </a:t>
            </a:r>
            <a:r>
              <a:rPr lang="ro" dirty="0">
                <a:solidFill>
                  <a:schemeClr val="tx1"/>
                </a:solidFill>
              </a:rPr>
              <a:t>– Budapesta, Ungaria </a:t>
            </a:r>
          </a:p>
        </p:txBody>
      </p:sp>
      <p:sp>
        <p:nvSpPr>
          <p:cNvPr id="14" name="Téglalap 13"/>
          <p:cNvSpPr/>
          <p:nvPr/>
        </p:nvSpPr>
        <p:spPr>
          <a:xfrm>
            <a:off x="1898770" y="4874897"/>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rPr>
              <a:t>University College Cork – Universitatea Națională a Irlandei – Cork, Irlanda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cs typeface="Times New Roman" panose="02020603050405020304" pitchFamily="18" charset="0"/>
              </a:rPr>
              <a:t>Universitatea de Medicina, Farmacie, Stinte si Tehnologie</a:t>
            </a:r>
            <a:r>
              <a:rPr lang="en-US">
                <a:solidFill>
                  <a:schemeClr val="tx1"/>
                </a:solidFill>
                <a:cs typeface="Times New Roman" panose="02020603050405020304" pitchFamily="18" charset="0"/>
              </a:rPr>
              <a:t/>
            </a:r>
            <a:br>
              <a:rPr lang="en-US">
                <a:solidFill>
                  <a:schemeClr val="tx1"/>
                </a:solidFill>
                <a:cs typeface="Times New Roman" panose="02020603050405020304" pitchFamily="18" charset="0"/>
              </a:rPr>
            </a:br>
            <a:r>
              <a:rPr lang="ro">
                <a:solidFill>
                  <a:schemeClr val="tx1"/>
                </a:solidFill>
                <a:cs typeface="Times New Roman" panose="02020603050405020304" pitchFamily="18" charset="0"/>
              </a:rPr>
              <a:t>George Emil Palade din Tîrgu Mureș</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 </a:t>
            </a:r>
            <a:r>
              <a:rPr lang="ro">
                <a:solidFill>
                  <a:schemeClr val="tx1"/>
                </a:solidFill>
              </a:rPr>
              <a:t>–</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Tîrgu Mureș, România</a:t>
            </a:r>
            <a:r>
              <a:rPr lang="ro">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2050274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5174" y="225438"/>
            <a:ext cx="11896826" cy="844237"/>
          </a:xfrm>
        </p:spPr>
        <p:txBody>
          <a:bodyPr rtlCol="0">
            <a:normAutofit fontScale="90000"/>
          </a:bodyPr>
          <a:lstStyle/>
          <a:p>
            <a:pPr rtl="0"/>
            <a:r>
              <a:rPr lang="ro" dirty="0">
                <a:solidFill>
                  <a:schemeClr val="tx1"/>
                </a:solidFill>
              </a:rPr>
              <a:t>Care sunt efectele majore ale medicamentelor asupra mecanismului de răcire al organismului?</a:t>
            </a:r>
          </a:p>
        </p:txBody>
      </p:sp>
      <p:sp>
        <p:nvSpPr>
          <p:cNvPr id="3" name="Tartalom helye 2"/>
          <p:cNvSpPr>
            <a:spLocks noGrp="1"/>
          </p:cNvSpPr>
          <p:nvPr>
            <p:ph idx="1"/>
          </p:nvPr>
        </p:nvSpPr>
        <p:spPr>
          <a:xfrm>
            <a:off x="147238" y="1621766"/>
            <a:ext cx="11896825" cy="4874030"/>
          </a:xfrm>
        </p:spPr>
        <p:txBody>
          <a:bodyPr rtlCol="0"/>
          <a:lstStyle/>
          <a:p>
            <a:pPr rtl="0"/>
            <a:r>
              <a:rPr lang="ro" dirty="0">
                <a:solidFill>
                  <a:schemeClr val="tx1"/>
                </a:solidFill>
              </a:rPr>
              <a:t>Medicamentul poate cauza probleme de sănătate crescute în mai multe moduri (Oficiul Regional OMS pentru Europa, 2009); de:</a:t>
            </a:r>
          </a:p>
          <a:p>
            <a:pPr lvl="1">
              <a:lnSpc>
                <a:spcPct val="150000"/>
              </a:lnSpc>
            </a:pPr>
            <a:r>
              <a:rPr lang="ro" dirty="0">
                <a:solidFill>
                  <a:schemeClr val="tx1"/>
                </a:solidFill>
              </a:rPr>
              <a:t>alterarea termoreglării centrale </a:t>
            </a:r>
          </a:p>
          <a:p>
            <a:pPr lvl="2">
              <a:lnSpc>
                <a:spcPct val="150000"/>
              </a:lnSpc>
            </a:pPr>
            <a:r>
              <a:rPr lang="ro" sz="2400" dirty="0">
                <a:solidFill>
                  <a:schemeClr val="tx1"/>
                </a:solidFill>
              </a:rPr>
              <a:t>răspunsuri fiziologice și comportamentale;</a:t>
            </a:r>
          </a:p>
          <a:p>
            <a:pPr lvl="1">
              <a:lnSpc>
                <a:spcPct val="150000"/>
              </a:lnSpc>
            </a:pPr>
            <a:r>
              <a:rPr lang="ro" dirty="0">
                <a:solidFill>
                  <a:schemeClr val="tx1"/>
                </a:solidFill>
              </a:rPr>
              <a:t>schimbarea vigilenței cognitive, ducând, de exemplu, la</a:t>
            </a:r>
          </a:p>
          <a:p>
            <a:pPr lvl="2">
              <a:lnSpc>
                <a:spcPct val="150000"/>
              </a:lnSpc>
            </a:pPr>
            <a:r>
              <a:rPr lang="ro" sz="2400" dirty="0">
                <a:solidFill>
                  <a:schemeClr val="tx1"/>
                </a:solidFill>
              </a:rPr>
              <a:t>somnolență crescută și comportament redus de evitare a căldurii;</a:t>
            </a:r>
          </a:p>
        </p:txBody>
      </p:sp>
    </p:spTree>
    <p:extLst>
      <p:ext uri="{BB962C8B-B14F-4D97-AF65-F5344CB8AC3E}">
        <p14:creationId xmlns:p14="http://schemas.microsoft.com/office/powerpoint/2010/main" val="2964170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Kép 5"/>
          <p:cNvPicPr>
            <a:picLocks noChangeAspect="1"/>
          </p:cNvPicPr>
          <p:nvPr/>
        </p:nvPicPr>
        <p:blipFill rotWithShape="1">
          <a:blip r:embed="rId2"/>
          <a:srcRect l="2315" t="1365"/>
          <a:stretch/>
        </p:blipFill>
        <p:spPr>
          <a:xfrm>
            <a:off x="3769743" y="86264"/>
            <a:ext cx="5754041" cy="6234575"/>
          </a:xfrm>
          <a:prstGeom prst="rect">
            <a:avLst/>
          </a:prstGeom>
        </p:spPr>
      </p:pic>
      <p:pic>
        <p:nvPicPr>
          <p:cNvPr id="7" name="Kép 6"/>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Lst>
          </a:blip>
          <a:stretch>
            <a:fillRect/>
          </a:stretch>
        </p:blipFill>
        <p:spPr>
          <a:xfrm>
            <a:off x="135147" y="5541918"/>
            <a:ext cx="3516007" cy="644300"/>
          </a:xfrm>
          <a:prstGeom prst="rect">
            <a:avLst/>
          </a:prstGeom>
        </p:spPr>
      </p:pic>
    </p:spTree>
    <p:extLst>
      <p:ext uri="{BB962C8B-B14F-4D97-AF65-F5344CB8AC3E}">
        <p14:creationId xmlns:p14="http://schemas.microsoft.com/office/powerpoint/2010/main" val="1013190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831850" y="980533"/>
            <a:ext cx="10515600" cy="2852737"/>
          </a:xfrm>
        </p:spPr>
        <p:txBody>
          <a:bodyPr rtlCol="0"/>
          <a:lstStyle/>
          <a:p>
            <a:pPr algn="ctr" rtl="0"/>
            <a:r>
              <a:rPr lang="ro" dirty="0"/>
              <a:t>Pharmacons - mecanismul efectelor adverse</a:t>
            </a:r>
            <a:endParaRPr lang="hu-HU" dirty="0"/>
          </a:p>
        </p:txBody>
      </p:sp>
    </p:spTree>
    <p:extLst>
      <p:ext uri="{BB962C8B-B14F-4D97-AF65-F5344CB8AC3E}">
        <p14:creationId xmlns:p14="http://schemas.microsoft.com/office/powerpoint/2010/main" val="1944983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Efectul căldurii asupra medicamentelor -1</a:t>
            </a:r>
          </a:p>
        </p:txBody>
      </p:sp>
      <p:sp>
        <p:nvSpPr>
          <p:cNvPr id="3" name="Tartalom helye 2"/>
          <p:cNvSpPr>
            <a:spLocks noGrp="1"/>
          </p:cNvSpPr>
          <p:nvPr>
            <p:ph idx="1"/>
          </p:nvPr>
        </p:nvSpPr>
        <p:spPr>
          <a:xfrm>
            <a:off x="192505" y="1354347"/>
            <a:ext cx="11896825" cy="4951325"/>
          </a:xfrm>
        </p:spPr>
        <p:txBody>
          <a:bodyPr rtlCol="0">
            <a:normAutofit/>
          </a:bodyPr>
          <a:lstStyle/>
          <a:p>
            <a:pPr rtl="0"/>
            <a:r>
              <a:rPr lang="ro" dirty="0">
                <a:solidFill>
                  <a:schemeClr val="tx1"/>
                </a:solidFill>
              </a:rPr>
              <a:t>Temperaturile din pungile medicale din ambulanțe pot ajunge la 40°C (sau chiar mai mult!) vara.</a:t>
            </a:r>
          </a:p>
          <a:p>
            <a:pPr rtl="0"/>
            <a:r>
              <a:rPr lang="ro" dirty="0">
                <a:solidFill>
                  <a:schemeClr val="tx1"/>
                </a:solidFill>
              </a:rPr>
              <a:t>Temperatura maximă de depozitare pentru medicamente în general (și în niciun caz pentru toate medicamentele!) nu trebuie să depășească 25°C.</a:t>
            </a:r>
          </a:p>
          <a:p>
            <a:pPr rtl="0"/>
            <a:r>
              <a:rPr lang="ro" dirty="0">
                <a:solidFill>
                  <a:schemeClr val="tx1"/>
                </a:solidFill>
              </a:rPr>
              <a:t>Căldura poate modifica, de asemenea, structura purtătorilor și a substanțelor active, ducând uneori la interacțiuni între aceștia.</a:t>
            </a:r>
          </a:p>
        </p:txBody>
      </p:sp>
    </p:spTree>
    <p:extLst>
      <p:ext uri="{BB962C8B-B14F-4D97-AF65-F5344CB8AC3E}">
        <p14:creationId xmlns:p14="http://schemas.microsoft.com/office/powerpoint/2010/main" val="476792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Efect</a:t>
            </a:r>
            <a:r>
              <a:rPr lang="ro"/>
              <a:t> </a:t>
            </a:r>
            <a:r>
              <a:rPr lang="ro">
                <a:solidFill>
                  <a:schemeClr val="tx1"/>
                </a:solidFill>
              </a:rPr>
              <a:t>de căldură pe medicamente -2</a:t>
            </a:r>
          </a:p>
        </p:txBody>
      </p:sp>
      <p:sp>
        <p:nvSpPr>
          <p:cNvPr id="3" name="Tartalom helye 2"/>
          <p:cNvSpPr>
            <a:spLocks noGrp="1"/>
          </p:cNvSpPr>
          <p:nvPr>
            <p:ph idx="1"/>
          </p:nvPr>
        </p:nvSpPr>
        <p:spPr>
          <a:xfrm>
            <a:off x="192505" y="1552755"/>
            <a:ext cx="11896825" cy="4752917"/>
          </a:xfrm>
        </p:spPr>
        <p:txBody>
          <a:bodyPr rtlCol="0"/>
          <a:lstStyle/>
          <a:p>
            <a:pPr rtl="0"/>
            <a:r>
              <a:rPr lang="ro" dirty="0">
                <a:solidFill>
                  <a:schemeClr val="tx1"/>
                </a:solidFill>
              </a:rPr>
              <a:t>Multe produse farmacologice acţionează asupra receptorilor, de fapt acţionează asupra familiilor de receptori.</a:t>
            </a:r>
          </a:p>
          <a:p>
            <a:pPr rtl="0"/>
            <a:r>
              <a:rPr lang="ro" dirty="0">
                <a:solidFill>
                  <a:schemeClr val="tx1"/>
                </a:solidFill>
              </a:rPr>
              <a:t>Chiar și modificările mici ale structurii pot avea efecte foarte diferite (de exemplu, un ligand se leagă ireversibil ca urmare a modificării etc.).</a:t>
            </a:r>
          </a:p>
          <a:p>
            <a:pPr rtl="0"/>
            <a:r>
              <a:rPr lang="ro" dirty="0">
                <a:solidFill>
                  <a:schemeClr val="tx1"/>
                </a:solidFill>
              </a:rPr>
              <a:t>Prin urmare, căldura reduce conținutul de medicament, modifică acțiunea, chiar provoacă efecte secundare nedorite și deteriorează consistența medicamentului.</a:t>
            </a:r>
          </a:p>
          <a:p>
            <a:pPr rtl="0"/>
            <a:endParaRPr lang="hu-HU" dirty="0"/>
          </a:p>
        </p:txBody>
      </p:sp>
    </p:spTree>
    <p:extLst>
      <p:ext uri="{BB962C8B-B14F-4D97-AF65-F5344CB8AC3E}">
        <p14:creationId xmlns:p14="http://schemas.microsoft.com/office/powerpoint/2010/main" val="1034362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98688"/>
            <a:ext cx="11896826" cy="549635"/>
          </a:xfrm>
        </p:spPr>
        <p:txBody>
          <a:bodyPr rtlCol="0">
            <a:normAutofit fontScale="90000"/>
          </a:bodyPr>
          <a:lstStyle/>
          <a:p>
            <a:pPr rtl="0"/>
            <a:r>
              <a:rPr lang="ro">
                <a:solidFill>
                  <a:schemeClr val="tx1"/>
                </a:solidFill>
              </a:rPr>
              <a:t>Termosensibilitatea medicamentelor</a:t>
            </a:r>
            <a:endParaRPr lang="hu-HU" dirty="0">
              <a:solidFill>
                <a:schemeClr val="tx1"/>
              </a:solidFill>
            </a:endParaRPr>
          </a:p>
        </p:txBody>
      </p:sp>
      <p:sp>
        <p:nvSpPr>
          <p:cNvPr id="3" name="Tartalom helye 2"/>
          <p:cNvSpPr>
            <a:spLocks noGrp="1"/>
          </p:cNvSpPr>
          <p:nvPr>
            <p:ph idx="1"/>
          </p:nvPr>
        </p:nvSpPr>
        <p:spPr>
          <a:xfrm>
            <a:off x="192505" y="992042"/>
            <a:ext cx="11896825" cy="5382883"/>
          </a:xfrm>
        </p:spPr>
        <p:txBody>
          <a:bodyPr rtlCol="0">
            <a:normAutofit/>
          </a:bodyPr>
          <a:lstStyle/>
          <a:p>
            <a:pPr rtl="0"/>
            <a:r>
              <a:rPr lang="ro" dirty="0">
                <a:solidFill>
                  <a:schemeClr val="tx1"/>
                </a:solidFill>
              </a:rPr>
              <a:t>Compușii care conțin legături peptidice (de exemplu, staphostatine) sunt foarte sensibili la temperaturi externe ridicate</a:t>
            </a:r>
            <a:endParaRPr lang="hu-HU" dirty="0">
              <a:solidFill>
                <a:schemeClr val="tx1"/>
              </a:solidFill>
            </a:endParaRPr>
          </a:p>
          <a:p>
            <a:pPr rtl="0">
              <a:spcAft>
                <a:spcPts val="0"/>
              </a:spcAft>
            </a:pPr>
            <a:r>
              <a:rPr lang="ro" dirty="0">
                <a:solidFill>
                  <a:schemeClr val="tx1"/>
                </a:solidFill>
              </a:rPr>
              <a:t>Cateva exemple: </a:t>
            </a:r>
            <a:endParaRPr lang="hu-HU" dirty="0">
              <a:solidFill>
                <a:schemeClr val="tx1"/>
              </a:solidFill>
            </a:endParaRPr>
          </a:p>
          <a:p>
            <a:pPr lvl="1" rtl="0">
              <a:lnSpc>
                <a:spcPct val="110000"/>
              </a:lnSpc>
            </a:pPr>
            <a:r>
              <a:rPr lang="ro" dirty="0">
                <a:solidFill>
                  <a:schemeClr val="tx1"/>
                </a:solidFill>
              </a:rPr>
              <a:t>Doxorubicina trebuie păstrată la 2-8 °C înainte de utilizare </a:t>
            </a:r>
            <a:endParaRPr lang="hu-HU" dirty="0">
              <a:solidFill>
                <a:schemeClr val="tx1"/>
              </a:solidFill>
            </a:endParaRPr>
          </a:p>
          <a:p>
            <a:pPr lvl="1" rtl="0">
              <a:lnSpc>
                <a:spcPct val="110000"/>
              </a:lnSpc>
              <a:spcAft>
                <a:spcPts val="1000"/>
              </a:spcAft>
            </a:pPr>
            <a:r>
              <a:rPr lang="ro" dirty="0">
                <a:solidFill>
                  <a:schemeClr val="tx1"/>
                </a:solidFill>
              </a:rPr>
              <a:t>Ingredientele active ale nitroglicerinei, bavacizumab, ritonavir, beta-blocante și picături pentru ochi trebuie protejate de temperaturi peste 20°C etc.</a:t>
            </a:r>
            <a:endParaRPr lang="hu-HU" dirty="0">
              <a:solidFill>
                <a:schemeClr val="tx1"/>
              </a:solidFill>
            </a:endParaRPr>
          </a:p>
          <a:p>
            <a:pPr rtl="0"/>
            <a:r>
              <a:rPr lang="ro" dirty="0">
                <a:solidFill>
                  <a:schemeClr val="tx1"/>
                </a:solidFill>
              </a:rPr>
              <a:t>Se poate presupune că, în special în unitățile și secțiile de urgență fără aer condiționat, efectele și eficacitatea medicamentelor sunt diferite de „descrierea producătorului”.</a:t>
            </a:r>
          </a:p>
          <a:p>
            <a:pPr rtl="0"/>
            <a:r>
              <a:rPr lang="ro" dirty="0">
                <a:solidFill>
                  <a:schemeClr val="tx1"/>
                </a:solidFill>
              </a:rPr>
              <a:t>Este necesară o răcire generală a medicamentelor, spre deosebire de practica generală.</a:t>
            </a:r>
          </a:p>
          <a:p>
            <a:pPr rtl="0"/>
            <a:r>
              <a:rPr lang="ro" dirty="0">
                <a:solidFill>
                  <a:schemeClr val="tx1"/>
                </a:solidFill>
              </a:rPr>
              <a:t>Este o concepție greșită că medicamentele în fază solidă nu sunt degradabile.</a:t>
            </a:r>
          </a:p>
        </p:txBody>
      </p:sp>
    </p:spTree>
    <p:extLst>
      <p:ext uri="{BB962C8B-B14F-4D97-AF65-F5344CB8AC3E}">
        <p14:creationId xmlns:p14="http://schemas.microsoft.com/office/powerpoint/2010/main" val="112364413"/>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4DA64D-C5C5-4A7B-886A-5D12B8232F23}">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customXml/itemProps2.xml><?xml version="1.0" encoding="utf-8"?>
<ds:datastoreItem xmlns:ds="http://schemas.openxmlformats.org/officeDocument/2006/customXml" ds:itemID="{03BFFB5D-A68F-4D5A-BB90-739F6E0EB9B4}">
  <ds:schemaRefs>
    <ds:schemaRef ds:uri="http://schemas.microsoft.com/sharepoint/v3/contenttype/forms"/>
  </ds:schemaRefs>
</ds:datastoreItem>
</file>

<file path=customXml/itemProps3.xml><?xml version="1.0" encoding="utf-8"?>
<ds:datastoreItem xmlns:ds="http://schemas.openxmlformats.org/officeDocument/2006/customXml" ds:itemID="{672F3460-FFFB-4FC6-8DC2-FED5BFFA8BF2}"/>
</file>

<file path=docProps/app.xml><?xml version="1.0" encoding="utf-8"?>
<Properties xmlns="http://schemas.openxmlformats.org/officeDocument/2006/extended-properties" xmlns:vt="http://schemas.openxmlformats.org/officeDocument/2006/docPropsVTypes">
  <Template>Office-téma</Template>
  <TotalTime>92</TotalTime>
  <Words>2629</Words>
  <Application>Microsoft Office PowerPoint</Application>
  <PresentationFormat>Szélesvásznú</PresentationFormat>
  <Paragraphs>159</Paragraphs>
  <Slides>35</Slides>
  <Notes>0</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35</vt:i4>
      </vt:variant>
    </vt:vector>
  </HeadingPairs>
  <TitlesOfParts>
    <vt:vector size="40" baseType="lpstr">
      <vt:lpstr>Arial</vt:lpstr>
      <vt:lpstr>Calibri</vt:lpstr>
      <vt:lpstr>Garamond</vt:lpstr>
      <vt:lpstr>Times New Roman</vt:lpstr>
      <vt:lpstr>Office-téma</vt:lpstr>
      <vt:lpstr>Developing new curriculum outlines and learning materials on climate change's health impacts for medical schools 2021-2-HU01-KA220-HED-000050972</vt:lpstr>
      <vt:lpstr>Aspecte farmacologice, medicație</vt:lpstr>
      <vt:lpstr>Obiective didactice</vt:lpstr>
      <vt:lpstr>Care sunt efectele majore ale medicamentelor asupra mecanismului de răcire al organismului?</vt:lpstr>
      <vt:lpstr>PowerPoint-bemutató</vt:lpstr>
      <vt:lpstr>Pharmacons - mecanismul efectelor adverse</vt:lpstr>
      <vt:lpstr>Efectul căldurii asupra medicamentelor -1</vt:lpstr>
      <vt:lpstr>Efect de căldură pe medicamente -2</vt:lpstr>
      <vt:lpstr>Termosensibilitatea medicamentelor</vt:lpstr>
      <vt:lpstr>Termosensibilitatea vaccinurilor</vt:lpstr>
      <vt:lpstr>PowerPoint-bemutató</vt:lpstr>
      <vt:lpstr>Farmacoanele cunoscute ca fiind fotosensibile și sensibile la căldură -1</vt:lpstr>
      <vt:lpstr>Farmacoanele cunoscute ca fiind fotosensibile și sensibile la căldură - 2</vt:lpstr>
      <vt:lpstr>Efectul medicamentelor asupra sistemelor de termoreglare</vt:lpstr>
      <vt:lpstr>Alți agenți care provoacă circulația periferică redusă</vt:lpstr>
      <vt:lpstr>Substanțe care inhibă sudatio -1</vt:lpstr>
      <vt:lpstr>Alte efecte suplimentare</vt:lpstr>
      <vt:lpstr>Substanțe care inhibă sudatio - 2</vt:lpstr>
      <vt:lpstr>Creșterea producției de căldură -1</vt:lpstr>
      <vt:lpstr>Creșterea producției de căldură -2</vt:lpstr>
      <vt:lpstr>Echilibrul fluid și ionic</vt:lpstr>
      <vt:lpstr>Farmacocinetica - 1</vt:lpstr>
      <vt:lpstr>PowerPoint-bemutató</vt:lpstr>
      <vt:lpstr>Probleme speciale la pacienții vârstnici </vt:lpstr>
      <vt:lpstr>Câteva constatări interesante </vt:lpstr>
      <vt:lpstr>Câteva constatări interesante</vt:lpstr>
      <vt:lpstr>Recomandări pentru profesioniștii din domeniul sănătății pentru a reduce riscul de deshidratare și boli legate de căldură</vt:lpstr>
      <vt:lpstr>Recomandări pentru profesioniștii din domeniul sănătății pentru a reduce riscul de deshidratare și boli legate de căldură</vt:lpstr>
      <vt:lpstr>Recomandări pentru profesioniștii din domeniul sănătății pentru a reduce riscul de deshidratare și boli legate de căldură</vt:lpstr>
      <vt:lpstr>Mesaj pentru acasă</vt:lpstr>
      <vt:lpstr>Mesaj pentru acasă</vt:lpstr>
      <vt:lpstr>Mesaj pentru acasă</vt:lpstr>
      <vt:lpstr>Testează-ți cunoștințele</vt:lpstr>
      <vt:lpstr>Literatura „Trebuie citită”.</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Pharmacological aspects, medication</dc:title>
  <dc:creator>Márovics Gergely Péter</dc:creator>
  <cp:lastModifiedBy>User</cp:lastModifiedBy>
  <cp:revision>24</cp:revision>
  <dcterms:created xsi:type="dcterms:W3CDTF">2023-07-11T12:17:15Z</dcterms:created>
  <dcterms:modified xsi:type="dcterms:W3CDTF">2025-04-22T12:57:54Z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