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sldIdLst>
    <p:sldId id="685" r:id="rId5"/>
    <p:sldId id="262" r:id="rId6"/>
    <p:sldId id="681" r:id="rId7"/>
    <p:sldId id="644" r:id="rId8"/>
    <p:sldId id="645" r:id="rId9"/>
    <p:sldId id="684" r:id="rId10"/>
    <p:sldId id="646" r:id="rId11"/>
    <p:sldId id="671" r:id="rId12"/>
    <p:sldId id="271" r:id="rId13"/>
    <p:sldId id="270" r:id="rId14"/>
    <p:sldId id="669" r:id="rId15"/>
    <p:sldId id="672" r:id="rId16"/>
    <p:sldId id="673" r:id="rId17"/>
    <p:sldId id="674" r:id="rId18"/>
    <p:sldId id="641" r:id="rId19"/>
    <p:sldId id="651" r:id="rId20"/>
    <p:sldId id="676" r:id="rId21"/>
    <p:sldId id="660" r:id="rId22"/>
    <p:sldId id="661" r:id="rId23"/>
    <p:sldId id="663" r:id="rId24"/>
    <p:sldId id="664" r:id="rId25"/>
    <p:sldId id="665" r:id="rId26"/>
    <p:sldId id="654" r:id="rId27"/>
    <p:sldId id="652" r:id="rId28"/>
    <p:sldId id="655" r:id="rId29"/>
    <p:sldId id="653" r:id="rId30"/>
    <p:sldId id="657" r:id="rId31"/>
    <p:sldId id="666" r:id="rId32"/>
    <p:sldId id="668" r:id="rId33"/>
    <p:sldId id="638" r:id="rId34"/>
    <p:sldId id="268" r:id="rId35"/>
    <p:sldId id="636" r:id="rId36"/>
    <p:sldId id="677" r:id="rId37"/>
    <p:sldId id="683" r:id="rId38"/>
    <p:sldId id="682" r:id="rId39"/>
    <p:sldId id="686" r:id="rId40"/>
  </p:sldIdLst>
  <p:sldSz cx="12192000" cy="6858000"/>
  <p:notesSz cx="6858000" cy="9144000"/>
  <p:defaultTextStyle>
    <a:defPPr rtl="0">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EC2455-9EE4-194D-A5D7-7F8C26050337}" v="17" dt="2023-07-11T09:09:34.5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3" autoAdjust="0"/>
    <p:restoredTop sz="95820"/>
  </p:normalViewPr>
  <p:slideViewPr>
    <p:cSldViewPr snapToGrid="0" showGuides="1">
      <p:cViewPr varScale="1">
        <p:scale>
          <a:sx n="73" d="100"/>
          <a:sy n="73" d="100"/>
        </p:scale>
        <p:origin x="678" y="66"/>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61"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diagrams/_rels/data7.xml.rels><?xml version="1.0" encoding="UTF-8" standalone="yes"?>
<Relationships xmlns="http://schemas.openxmlformats.org/package/2006/relationships"><Relationship Id="rId3" Type="http://schemas.openxmlformats.org/officeDocument/2006/relationships/image" Target="../media/image29.jpg"/><Relationship Id="rId7" Type="http://schemas.openxmlformats.org/officeDocument/2006/relationships/image" Target="../media/image33.jpg"/><Relationship Id="rId2" Type="http://schemas.openxmlformats.org/officeDocument/2006/relationships/image" Target="../media/image28.jpeg"/><Relationship Id="rId1" Type="http://schemas.openxmlformats.org/officeDocument/2006/relationships/image" Target="../media/image27.jpeg"/><Relationship Id="rId6" Type="http://schemas.openxmlformats.org/officeDocument/2006/relationships/image" Target="../media/image32.jpeg"/><Relationship Id="rId5" Type="http://schemas.openxmlformats.org/officeDocument/2006/relationships/image" Target="../media/image31.jpg"/><Relationship Id="rId4" Type="http://schemas.openxmlformats.org/officeDocument/2006/relationships/image" Target="../media/image30.jpeg"/></Relationships>
</file>

<file path=ppt/diagrams/_rels/data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g"/><Relationship Id="rId1" Type="http://schemas.openxmlformats.org/officeDocument/2006/relationships/image" Target="../media/image36.jpeg"/></Relationships>
</file>

<file path=ppt/diagrams/_rels/drawing7.xml.rels><?xml version="1.0" encoding="UTF-8" standalone="yes"?>
<Relationships xmlns="http://schemas.openxmlformats.org/package/2006/relationships"><Relationship Id="rId3" Type="http://schemas.openxmlformats.org/officeDocument/2006/relationships/image" Target="../media/image29.jpg"/><Relationship Id="rId7" Type="http://schemas.openxmlformats.org/officeDocument/2006/relationships/image" Target="../media/image33.jpg"/><Relationship Id="rId2" Type="http://schemas.openxmlformats.org/officeDocument/2006/relationships/image" Target="../media/image28.jpeg"/><Relationship Id="rId1" Type="http://schemas.openxmlformats.org/officeDocument/2006/relationships/image" Target="../media/image27.jpeg"/><Relationship Id="rId6" Type="http://schemas.openxmlformats.org/officeDocument/2006/relationships/image" Target="../media/image32.jpeg"/><Relationship Id="rId5" Type="http://schemas.openxmlformats.org/officeDocument/2006/relationships/image" Target="../media/image31.jpg"/><Relationship Id="rId4" Type="http://schemas.openxmlformats.org/officeDocument/2006/relationships/image" Target="../media/image30.jpeg"/></Relationships>
</file>

<file path=ppt/diagrams/_rels/drawing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g"/><Relationship Id="rId1" Type="http://schemas.openxmlformats.org/officeDocument/2006/relationships/image" Target="../media/image36.jpe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BA3738-087C-40D2-80B4-8B284D7847D6}" type="doc">
      <dgm:prSet loTypeId="urn:microsoft.com/office/officeart/2005/8/layout/hList6" loCatId="list" qsTypeId="urn:microsoft.com/office/officeart/2005/8/quickstyle/simple1" qsCatId="simple" csTypeId="urn:microsoft.com/office/officeart/2005/8/colors/accent0_3" csCatId="mainScheme" phldr="1"/>
      <dgm:spPr/>
      <dgm:t>
        <a:bodyPr rtlCol="0"/>
        <a:lstStyle/>
        <a:p>
          <a:pPr rtl="0"/>
          <a:endParaRPr lang="en-GB"/>
        </a:p>
      </dgm:t>
    </dgm:pt>
    <dgm:pt modelId="{0B0C8BF0-727A-43A8-8844-BAE9C2A9B401}">
      <dgm:prSet phldrT="[Szöveg]"/>
      <dgm:spPr/>
      <dgm:t>
        <a:bodyPr rtlCol="0"/>
        <a:lstStyle/>
        <a:p>
          <a:pPr rtl="0"/>
          <a:r>
            <a:rPr lang="ro" b="1"/>
            <a:t>În mod direct</a:t>
          </a:r>
          <a:endParaRPr lang="en-GB" b="1" dirty="0"/>
        </a:p>
      </dgm:t>
    </dgm:pt>
    <dgm:pt modelId="{0A8FA2AD-CFB5-497A-8AB6-8ABB92CA6D8C}" type="parTrans" cxnId="{2A6AF917-C7E7-452F-B103-15D5294204F2}">
      <dgm:prSet/>
      <dgm:spPr/>
      <dgm:t>
        <a:bodyPr rtlCol="0"/>
        <a:lstStyle/>
        <a:p>
          <a:pPr rtl="0"/>
          <a:endParaRPr lang="en-GB"/>
        </a:p>
      </dgm:t>
    </dgm:pt>
    <dgm:pt modelId="{A44FBA8D-5C4E-4EAE-BC88-83A001CE292F}" type="sibTrans" cxnId="{2A6AF917-C7E7-452F-B103-15D5294204F2}">
      <dgm:prSet/>
      <dgm:spPr/>
      <dgm:t>
        <a:bodyPr rtlCol="0"/>
        <a:lstStyle/>
        <a:p>
          <a:pPr rtl="0"/>
          <a:endParaRPr lang="en-GB"/>
        </a:p>
      </dgm:t>
    </dgm:pt>
    <dgm:pt modelId="{7C03A25B-3142-4BFC-B96A-A91DFDB8727B}">
      <dgm:prSet phldrT="[Szöveg]"/>
      <dgm:spPr/>
      <dgm:t>
        <a:bodyPr rtlCol="0"/>
        <a:lstStyle/>
        <a:p>
          <a:pPr rtl="0"/>
          <a:r>
            <a:rPr lang="ro" dirty="0"/>
            <a:t>Incendi de vegetație</a:t>
          </a:r>
          <a:endParaRPr lang="en-GB" dirty="0"/>
        </a:p>
      </dgm:t>
    </dgm:pt>
    <dgm:pt modelId="{DAB1A13F-C8D8-486A-B86D-668B8B5D7792}" type="parTrans" cxnId="{FBEA8398-A17F-4252-B47F-31EB238F0D7C}">
      <dgm:prSet/>
      <dgm:spPr/>
      <dgm:t>
        <a:bodyPr rtlCol="0"/>
        <a:lstStyle/>
        <a:p>
          <a:pPr rtl="0"/>
          <a:endParaRPr lang="en-GB"/>
        </a:p>
      </dgm:t>
    </dgm:pt>
    <dgm:pt modelId="{38491DD9-76BB-4E4A-B178-CEEA2D005ED9}" type="sibTrans" cxnId="{FBEA8398-A17F-4252-B47F-31EB238F0D7C}">
      <dgm:prSet/>
      <dgm:spPr/>
      <dgm:t>
        <a:bodyPr rtlCol="0"/>
        <a:lstStyle/>
        <a:p>
          <a:pPr rtl="0"/>
          <a:endParaRPr lang="en-GB"/>
        </a:p>
      </dgm:t>
    </dgm:pt>
    <dgm:pt modelId="{9981DC67-50AB-49C5-8F79-148EBFAD2062}">
      <dgm:prSet phldrT="[Szöveg]"/>
      <dgm:spPr/>
      <dgm:t>
        <a:bodyPr rtlCol="0"/>
        <a:lstStyle/>
        <a:p>
          <a:pPr rtl="0"/>
          <a:r>
            <a:rPr lang="ro" b="1"/>
            <a:t>Căldură extremă</a:t>
          </a:r>
          <a:endParaRPr lang="en-GB" b="1" dirty="0"/>
        </a:p>
      </dgm:t>
    </dgm:pt>
    <dgm:pt modelId="{9E2B93A1-DE61-456F-8A25-ACD70A0BF9ED}" type="parTrans" cxnId="{DDEE85A1-3E0F-489F-A591-C9E4048E0EE4}">
      <dgm:prSet/>
      <dgm:spPr/>
      <dgm:t>
        <a:bodyPr rtlCol="0"/>
        <a:lstStyle/>
        <a:p>
          <a:pPr rtl="0"/>
          <a:endParaRPr lang="en-GB"/>
        </a:p>
      </dgm:t>
    </dgm:pt>
    <dgm:pt modelId="{BDC89DFA-778E-4E56-9E06-5F8C2C1535BF}" type="sibTrans" cxnId="{DDEE85A1-3E0F-489F-A591-C9E4048E0EE4}">
      <dgm:prSet/>
      <dgm:spPr/>
      <dgm:t>
        <a:bodyPr rtlCol="0"/>
        <a:lstStyle/>
        <a:p>
          <a:pPr rtl="0"/>
          <a:endParaRPr lang="en-GB"/>
        </a:p>
      </dgm:t>
    </dgm:pt>
    <dgm:pt modelId="{A72FD507-8811-4633-9C1D-36FFA5FCEB64}">
      <dgm:prSet phldrT="[Szöveg]"/>
      <dgm:spPr/>
      <dgm:t>
        <a:bodyPr rtlCol="0"/>
        <a:lstStyle/>
        <a:p>
          <a:pPr rtl="0"/>
          <a:r>
            <a:rPr lang="ro" b="1"/>
            <a:t>Indirect</a:t>
          </a:r>
          <a:endParaRPr lang="en-GB" b="1" dirty="0"/>
        </a:p>
      </dgm:t>
    </dgm:pt>
    <dgm:pt modelId="{BDBE2036-A512-4B30-8CE4-B0C707C684D6}" type="parTrans" cxnId="{22976F4D-AEC5-4ECD-9787-BC6DB429DAE3}">
      <dgm:prSet/>
      <dgm:spPr/>
      <dgm:t>
        <a:bodyPr rtlCol="0"/>
        <a:lstStyle/>
        <a:p>
          <a:pPr rtl="0"/>
          <a:endParaRPr lang="en-GB"/>
        </a:p>
      </dgm:t>
    </dgm:pt>
    <dgm:pt modelId="{637278DC-5486-4FC3-B75B-1CC209A559DD}" type="sibTrans" cxnId="{22976F4D-AEC5-4ECD-9787-BC6DB429DAE3}">
      <dgm:prSet/>
      <dgm:spPr/>
      <dgm:t>
        <a:bodyPr rtlCol="0"/>
        <a:lstStyle/>
        <a:p>
          <a:pPr rtl="0"/>
          <a:endParaRPr lang="en-GB"/>
        </a:p>
      </dgm:t>
    </dgm:pt>
    <dgm:pt modelId="{F64C54FB-3CD9-4509-8CB7-04A12CDC5E3D}">
      <dgm:prSet phldrT="[Szöveg]"/>
      <dgm:spPr/>
      <dgm:t>
        <a:bodyPr rtlCol="0"/>
        <a:lstStyle/>
        <a:p>
          <a:pPr rtl="0"/>
          <a:r>
            <a:rPr lang="ro" b="1"/>
            <a:t>Mediul natural</a:t>
          </a:r>
          <a:endParaRPr lang="en-GB" b="1" dirty="0"/>
        </a:p>
      </dgm:t>
    </dgm:pt>
    <dgm:pt modelId="{BE3DBB64-07EF-4AFC-B6C9-C45B79412986}" type="parTrans" cxnId="{2DCC1BF0-9CDC-4665-BDED-30A1038A4A96}">
      <dgm:prSet/>
      <dgm:spPr/>
      <dgm:t>
        <a:bodyPr rtlCol="0"/>
        <a:lstStyle/>
        <a:p>
          <a:pPr rtl="0"/>
          <a:endParaRPr lang="en-GB"/>
        </a:p>
      </dgm:t>
    </dgm:pt>
    <dgm:pt modelId="{14DD262D-B80A-4728-A28D-AFA8CB283934}" type="sibTrans" cxnId="{2DCC1BF0-9CDC-4665-BDED-30A1038A4A96}">
      <dgm:prSet/>
      <dgm:spPr/>
      <dgm:t>
        <a:bodyPr rtlCol="0"/>
        <a:lstStyle/>
        <a:p>
          <a:pPr rtl="0"/>
          <a:endParaRPr lang="en-GB"/>
        </a:p>
      </dgm:t>
    </dgm:pt>
    <dgm:pt modelId="{CD78315B-E1EB-4BFE-AB51-8A471CB2983B}">
      <dgm:prSet phldrT="[Szöveg]"/>
      <dgm:spPr/>
      <dgm:t>
        <a:bodyPr rtlCol="0"/>
        <a:lstStyle/>
        <a:p>
          <a:pPr rtl="0"/>
          <a:r>
            <a:rPr lang="ro"/>
            <a:t>Uragan, inundații</a:t>
          </a:r>
          <a:endParaRPr lang="en-GB" dirty="0"/>
        </a:p>
      </dgm:t>
    </dgm:pt>
    <dgm:pt modelId="{A35E4943-BBC1-4CE8-8433-DDB85981EABD}" type="parTrans" cxnId="{06DBC3C8-1CA5-44D3-9BD8-7DFB9FA9715E}">
      <dgm:prSet/>
      <dgm:spPr/>
      <dgm:t>
        <a:bodyPr rtlCol="0"/>
        <a:lstStyle/>
        <a:p>
          <a:pPr rtl="0"/>
          <a:endParaRPr lang="en-GB"/>
        </a:p>
      </dgm:t>
    </dgm:pt>
    <dgm:pt modelId="{1C5B1996-0307-4B99-9127-1F899A1105A0}" type="sibTrans" cxnId="{06DBC3C8-1CA5-44D3-9BD8-7DFB9FA9715E}">
      <dgm:prSet/>
      <dgm:spPr/>
      <dgm:t>
        <a:bodyPr rtlCol="0"/>
        <a:lstStyle/>
        <a:p>
          <a:pPr rtl="0"/>
          <a:endParaRPr lang="en-GB"/>
        </a:p>
      </dgm:t>
    </dgm:pt>
    <dgm:pt modelId="{03B2B0A1-8257-4385-8229-80261185C19B}">
      <dgm:prSet phldrT="[Szöveg]"/>
      <dgm:spPr/>
      <dgm:t>
        <a:bodyPr rtlCol="0"/>
        <a:lstStyle/>
        <a:p>
          <a:pPr rtl="0"/>
          <a:r>
            <a:rPr lang="ro"/>
            <a:t>Secetă </a:t>
          </a:r>
          <a:endParaRPr lang="en-GB" dirty="0"/>
        </a:p>
      </dgm:t>
    </dgm:pt>
    <dgm:pt modelId="{E5C09430-739E-482C-B2A5-26E1FE91378E}" type="parTrans" cxnId="{624FE84F-70AC-4BF3-B42A-6FEF073F9EDA}">
      <dgm:prSet/>
      <dgm:spPr/>
      <dgm:t>
        <a:bodyPr rtlCol="0"/>
        <a:lstStyle/>
        <a:p>
          <a:pPr rtl="0"/>
          <a:endParaRPr lang="en-GB"/>
        </a:p>
      </dgm:t>
    </dgm:pt>
    <dgm:pt modelId="{2BEF5C37-8AB0-4C8F-9354-9FC2453FE0FD}" type="sibTrans" cxnId="{624FE84F-70AC-4BF3-B42A-6FEF073F9EDA}">
      <dgm:prSet/>
      <dgm:spPr/>
      <dgm:t>
        <a:bodyPr rtlCol="0"/>
        <a:lstStyle/>
        <a:p>
          <a:pPr rtl="0"/>
          <a:endParaRPr lang="en-GB"/>
        </a:p>
      </dgm:t>
    </dgm:pt>
    <dgm:pt modelId="{4827A3B2-791F-4447-95D5-2429CF1D83B4}">
      <dgm:prSet phldrT="[Szöveg]"/>
      <dgm:spPr/>
      <dgm:t>
        <a:bodyPr rtlCol="0"/>
        <a:lstStyle/>
        <a:p>
          <a:pPr rtl="0"/>
          <a:r>
            <a:rPr lang="ro"/>
            <a:t>Calitatea aerului</a:t>
          </a:r>
          <a:endParaRPr lang="en-GB" dirty="0"/>
        </a:p>
      </dgm:t>
    </dgm:pt>
    <dgm:pt modelId="{A4B21B80-C8FC-43A5-A841-9F04C493C05C}" type="parTrans" cxnId="{D60D4BB5-F5AC-48C1-80BD-520768D42B11}">
      <dgm:prSet/>
      <dgm:spPr/>
      <dgm:t>
        <a:bodyPr rtlCol="0"/>
        <a:lstStyle/>
        <a:p>
          <a:pPr rtl="0"/>
          <a:endParaRPr lang="en-GB"/>
        </a:p>
      </dgm:t>
    </dgm:pt>
    <dgm:pt modelId="{5D0367ED-8CE4-4BE3-877E-96C0BBC6B3F6}" type="sibTrans" cxnId="{D60D4BB5-F5AC-48C1-80BD-520768D42B11}">
      <dgm:prSet/>
      <dgm:spPr/>
      <dgm:t>
        <a:bodyPr rtlCol="0"/>
        <a:lstStyle/>
        <a:p>
          <a:pPr rtl="0"/>
          <a:endParaRPr lang="en-GB"/>
        </a:p>
      </dgm:t>
    </dgm:pt>
    <dgm:pt modelId="{3018D951-3B96-434F-815F-FC16C5A0D7D0}">
      <dgm:prSet phldrT="[Szöveg]"/>
      <dgm:spPr/>
      <dgm:t>
        <a:bodyPr rtlCol="0"/>
        <a:lstStyle/>
        <a:p>
          <a:pPr rtl="0"/>
          <a:r>
            <a:rPr lang="ro"/>
            <a:t>Calitatea și disponibilitatea alimentelor și a apei</a:t>
          </a:r>
          <a:endParaRPr lang="en-GB" dirty="0"/>
        </a:p>
      </dgm:t>
    </dgm:pt>
    <dgm:pt modelId="{44306F04-98DB-498E-BE8A-214425915D0B}" type="parTrans" cxnId="{59F44C84-6821-4B06-83FC-782B89B66062}">
      <dgm:prSet/>
      <dgm:spPr/>
      <dgm:t>
        <a:bodyPr rtlCol="0"/>
        <a:lstStyle/>
        <a:p>
          <a:pPr rtl="0"/>
          <a:endParaRPr lang="en-GB"/>
        </a:p>
      </dgm:t>
    </dgm:pt>
    <dgm:pt modelId="{C22DA72C-A616-44DD-8123-B227FD4A270C}" type="sibTrans" cxnId="{59F44C84-6821-4B06-83FC-782B89B66062}">
      <dgm:prSet/>
      <dgm:spPr/>
      <dgm:t>
        <a:bodyPr rtlCol="0"/>
        <a:lstStyle/>
        <a:p>
          <a:pPr rtl="0"/>
          <a:endParaRPr lang="en-GB"/>
        </a:p>
      </dgm:t>
    </dgm:pt>
    <dgm:pt modelId="{DA79FD43-0D37-4D20-89B4-25441F264A26}">
      <dgm:prSet phldrT="[Szöveg]"/>
      <dgm:spPr/>
      <dgm:t>
        <a:bodyPr rtlCol="0"/>
        <a:lstStyle/>
        <a:p>
          <a:pPr rtl="0"/>
          <a:r>
            <a:rPr lang="ro" dirty="0"/>
            <a:t>Vector</a:t>
          </a:r>
          <a:r>
            <a:rPr lang="en-GB" dirty="0" err="1"/>
            <a:t>i</a:t>
          </a:r>
          <a:r>
            <a:rPr lang="ro" dirty="0"/>
            <a:t>, distribuția agenților patogeni</a:t>
          </a:r>
          <a:br>
            <a:rPr lang="ro" dirty="0"/>
          </a:br>
          <a:endParaRPr lang="en-GB" dirty="0"/>
        </a:p>
      </dgm:t>
    </dgm:pt>
    <dgm:pt modelId="{853C06B7-2727-48B7-A6A8-9073934B6BDA}" type="parTrans" cxnId="{B34BEE95-3193-4634-BCB8-B05EC8D2C621}">
      <dgm:prSet/>
      <dgm:spPr/>
      <dgm:t>
        <a:bodyPr rtlCol="0"/>
        <a:lstStyle/>
        <a:p>
          <a:pPr rtl="0"/>
          <a:endParaRPr lang="en-GB"/>
        </a:p>
      </dgm:t>
    </dgm:pt>
    <dgm:pt modelId="{86CB4FD0-0F5B-473E-AEC7-384C0A03238F}" type="sibTrans" cxnId="{B34BEE95-3193-4634-BCB8-B05EC8D2C621}">
      <dgm:prSet/>
      <dgm:spPr/>
      <dgm:t>
        <a:bodyPr rtlCol="0"/>
        <a:lstStyle/>
        <a:p>
          <a:pPr rtl="0"/>
          <a:endParaRPr lang="en-GB"/>
        </a:p>
      </dgm:t>
    </dgm:pt>
    <dgm:pt modelId="{D77348EC-46BA-444A-890C-EA9D7C8689DA}">
      <dgm:prSet phldrT="[Szöveg]"/>
      <dgm:spPr/>
      <dgm:t>
        <a:bodyPr rtlCol="0"/>
        <a:lstStyle/>
        <a:p>
          <a:pPr rtl="0"/>
          <a:r>
            <a:rPr lang="ro" b="1"/>
            <a:t>Mediul social</a:t>
          </a:r>
          <a:endParaRPr lang="en-GB" b="1" dirty="0"/>
        </a:p>
      </dgm:t>
    </dgm:pt>
    <dgm:pt modelId="{FD99CE20-FE05-41AC-B8D7-A74ECD7AA816}" type="parTrans" cxnId="{CD3EED6F-BE7E-4B3A-9C7B-E21D97F64A92}">
      <dgm:prSet/>
      <dgm:spPr/>
      <dgm:t>
        <a:bodyPr rtlCol="0"/>
        <a:lstStyle/>
        <a:p>
          <a:pPr rtl="0"/>
          <a:endParaRPr lang="en-GB"/>
        </a:p>
      </dgm:t>
    </dgm:pt>
    <dgm:pt modelId="{91C5893D-3F03-4C82-9C54-9C79D1B1D1FB}" type="sibTrans" cxnId="{CD3EED6F-BE7E-4B3A-9C7B-E21D97F64A92}">
      <dgm:prSet/>
      <dgm:spPr/>
      <dgm:t>
        <a:bodyPr rtlCol="0"/>
        <a:lstStyle/>
        <a:p>
          <a:pPr rtl="0"/>
          <a:endParaRPr lang="en-GB"/>
        </a:p>
      </dgm:t>
    </dgm:pt>
    <dgm:pt modelId="{6A58D67D-18A5-4A47-8925-02A45A5E4550}">
      <dgm:prSet phldrT="[Szöveg]"/>
      <dgm:spPr/>
      <dgm:t>
        <a:bodyPr rtlCol="0"/>
        <a:lstStyle/>
        <a:p>
          <a:pPr rtl="0"/>
          <a:r>
            <a:rPr lang="ro" b="1"/>
            <a:t>Mediul natural</a:t>
          </a:r>
          <a:endParaRPr lang="en-GB" b="1" dirty="0"/>
        </a:p>
      </dgm:t>
    </dgm:pt>
    <dgm:pt modelId="{A8C20DF9-3A6C-4822-8567-43784B67D7F2}" type="parTrans" cxnId="{8FD53387-E2EC-4109-A0BB-D1FF94F97064}">
      <dgm:prSet/>
      <dgm:spPr/>
      <dgm:t>
        <a:bodyPr rtlCol="0"/>
        <a:lstStyle/>
        <a:p>
          <a:pPr rtl="0"/>
          <a:endParaRPr lang="en-GB"/>
        </a:p>
      </dgm:t>
    </dgm:pt>
    <dgm:pt modelId="{00EC2B22-B539-414C-80C8-5DEC1C953D45}" type="sibTrans" cxnId="{8FD53387-E2EC-4109-A0BB-D1FF94F97064}">
      <dgm:prSet/>
      <dgm:spPr/>
      <dgm:t>
        <a:bodyPr rtlCol="0"/>
        <a:lstStyle/>
        <a:p>
          <a:pPr rtl="0"/>
          <a:endParaRPr lang="en-GB"/>
        </a:p>
      </dgm:t>
    </dgm:pt>
    <dgm:pt modelId="{7BF47898-2F77-464B-AE7A-1E8D84435AA6}">
      <dgm:prSet phldrT="[Szöveg]"/>
      <dgm:spPr/>
      <dgm:t>
        <a:bodyPr rtlCol="0"/>
        <a:lstStyle/>
        <a:p>
          <a:pPr rtl="0"/>
          <a:r>
            <a:rPr lang="ro"/>
            <a:t>Migrația forțată (femeile însărcinate sunt mai puțin predispuse să caute îngrijire prenatală, complicații)</a:t>
          </a:r>
          <a:endParaRPr lang="en-GB" dirty="0"/>
        </a:p>
      </dgm:t>
    </dgm:pt>
    <dgm:pt modelId="{92316329-4FC8-40F5-9818-AEAA92AA67F2}" type="parTrans" cxnId="{79B56199-5C10-4CD9-9077-E3EA51066A8E}">
      <dgm:prSet/>
      <dgm:spPr/>
      <dgm:t>
        <a:bodyPr rtlCol="0"/>
        <a:lstStyle/>
        <a:p>
          <a:pPr rtl="0"/>
          <a:endParaRPr lang="en-GB"/>
        </a:p>
      </dgm:t>
    </dgm:pt>
    <dgm:pt modelId="{502F21F5-4CB6-4103-BC1B-63F60CE5ED76}" type="sibTrans" cxnId="{79B56199-5C10-4CD9-9077-E3EA51066A8E}">
      <dgm:prSet/>
      <dgm:spPr/>
      <dgm:t>
        <a:bodyPr rtlCol="0"/>
        <a:lstStyle/>
        <a:p>
          <a:pPr rtl="0"/>
          <a:endParaRPr lang="en-GB"/>
        </a:p>
      </dgm:t>
    </dgm:pt>
    <dgm:pt modelId="{398DC771-46D9-4DE4-82B2-71A823F109E9}" type="pres">
      <dgm:prSet presAssocID="{13BA3738-087C-40D2-80B4-8B284D7847D6}" presName="Name0" presStyleCnt="0">
        <dgm:presLayoutVars>
          <dgm:dir/>
          <dgm:resizeHandles val="exact"/>
        </dgm:presLayoutVars>
      </dgm:prSet>
      <dgm:spPr/>
      <dgm:t>
        <a:bodyPr/>
        <a:lstStyle/>
        <a:p>
          <a:endParaRPr lang="hu-HU"/>
        </a:p>
      </dgm:t>
    </dgm:pt>
    <dgm:pt modelId="{B0311B3F-DCE8-41BD-B0D7-E6AEAC18E647}" type="pres">
      <dgm:prSet presAssocID="{0B0C8BF0-727A-43A8-8844-BAE9C2A9B401}" presName="node" presStyleLbl="node1" presStyleIdx="0" presStyleCnt="2">
        <dgm:presLayoutVars>
          <dgm:bulletEnabled val="1"/>
        </dgm:presLayoutVars>
      </dgm:prSet>
      <dgm:spPr/>
      <dgm:t>
        <a:bodyPr/>
        <a:lstStyle/>
        <a:p>
          <a:endParaRPr lang="hu-HU"/>
        </a:p>
      </dgm:t>
    </dgm:pt>
    <dgm:pt modelId="{D548BCF5-50E3-47AD-AD35-1EE6B7DF996B}" type="pres">
      <dgm:prSet presAssocID="{A44FBA8D-5C4E-4EAE-BC88-83A001CE292F}" presName="sibTrans" presStyleCnt="0"/>
      <dgm:spPr/>
    </dgm:pt>
    <dgm:pt modelId="{6E4D7605-3F5E-479F-ADEC-AA1DF6001D44}" type="pres">
      <dgm:prSet presAssocID="{A72FD507-8811-4633-9C1D-36FFA5FCEB64}" presName="node" presStyleLbl="node1" presStyleIdx="1" presStyleCnt="2">
        <dgm:presLayoutVars>
          <dgm:bulletEnabled val="1"/>
        </dgm:presLayoutVars>
      </dgm:prSet>
      <dgm:spPr/>
      <dgm:t>
        <a:bodyPr/>
        <a:lstStyle/>
        <a:p>
          <a:endParaRPr lang="hu-HU"/>
        </a:p>
      </dgm:t>
    </dgm:pt>
  </dgm:ptLst>
  <dgm:cxnLst>
    <dgm:cxn modelId="{2A6AF917-C7E7-452F-B103-15D5294204F2}" srcId="{13BA3738-087C-40D2-80B4-8B284D7847D6}" destId="{0B0C8BF0-727A-43A8-8844-BAE9C2A9B401}" srcOrd="0" destOrd="0" parTransId="{0A8FA2AD-CFB5-497A-8AB6-8ABB92CA6D8C}" sibTransId="{A44FBA8D-5C4E-4EAE-BC88-83A001CE292F}"/>
    <dgm:cxn modelId="{B34BEE95-3193-4634-BCB8-B05EC8D2C621}" srcId="{F64C54FB-3CD9-4509-8CB7-04A12CDC5E3D}" destId="{DA79FD43-0D37-4D20-89B4-25441F264A26}" srcOrd="2" destOrd="0" parTransId="{853C06B7-2727-48B7-A6A8-9073934B6BDA}" sibTransId="{86CB4FD0-0F5B-473E-AEC7-384C0A03238F}"/>
    <dgm:cxn modelId="{D60D4BB5-F5AC-48C1-80BD-520768D42B11}" srcId="{F64C54FB-3CD9-4509-8CB7-04A12CDC5E3D}" destId="{4827A3B2-791F-4447-95D5-2429CF1D83B4}" srcOrd="0" destOrd="0" parTransId="{A4B21B80-C8FC-43A5-A841-9F04C493C05C}" sibTransId="{5D0367ED-8CE4-4BE3-877E-96C0BBC6B3F6}"/>
    <dgm:cxn modelId="{ACA23110-4189-41A8-AAD2-73A3749B2806}" type="presOf" srcId="{6A58D67D-18A5-4A47-8925-02A45A5E4550}" destId="{B0311B3F-DCE8-41BD-B0D7-E6AEAC18E647}" srcOrd="0" destOrd="1" presId="urn:microsoft.com/office/officeart/2005/8/layout/hList6"/>
    <dgm:cxn modelId="{624FE84F-70AC-4BF3-B42A-6FEF073F9EDA}" srcId="{6A58D67D-18A5-4A47-8925-02A45A5E4550}" destId="{03B2B0A1-8257-4385-8229-80261185C19B}" srcOrd="3" destOrd="0" parTransId="{E5C09430-739E-482C-B2A5-26E1FE91378E}" sibTransId="{2BEF5C37-8AB0-4C8F-9354-9FC2453FE0FD}"/>
    <dgm:cxn modelId="{CD3EED6F-BE7E-4B3A-9C7B-E21D97F64A92}" srcId="{A72FD507-8811-4633-9C1D-36FFA5FCEB64}" destId="{D77348EC-46BA-444A-890C-EA9D7C8689DA}" srcOrd="1" destOrd="0" parTransId="{FD99CE20-FE05-41AC-B8D7-A74ECD7AA816}" sibTransId="{91C5893D-3F03-4C82-9C54-9C79D1B1D1FB}"/>
    <dgm:cxn modelId="{EC199BAF-35CE-4736-B26F-211A0B87D363}" type="presOf" srcId="{0B0C8BF0-727A-43A8-8844-BAE9C2A9B401}" destId="{B0311B3F-DCE8-41BD-B0D7-E6AEAC18E647}" srcOrd="0" destOrd="0" presId="urn:microsoft.com/office/officeart/2005/8/layout/hList6"/>
    <dgm:cxn modelId="{B51E54DB-3B9D-448F-A1B8-3704EA8B43AC}" type="presOf" srcId="{D77348EC-46BA-444A-890C-EA9D7C8689DA}" destId="{6E4D7605-3F5E-479F-ADEC-AA1DF6001D44}" srcOrd="0" destOrd="5" presId="urn:microsoft.com/office/officeart/2005/8/layout/hList6"/>
    <dgm:cxn modelId="{22976F4D-AEC5-4ECD-9787-BC6DB429DAE3}" srcId="{13BA3738-087C-40D2-80B4-8B284D7847D6}" destId="{A72FD507-8811-4633-9C1D-36FFA5FCEB64}" srcOrd="1" destOrd="0" parTransId="{BDBE2036-A512-4B30-8CE4-B0C707C684D6}" sibTransId="{637278DC-5486-4FC3-B75B-1CC209A559DD}"/>
    <dgm:cxn modelId="{850FD8A2-BE20-4BA8-B05A-478A7BDD2F98}" type="presOf" srcId="{13BA3738-087C-40D2-80B4-8B284D7847D6}" destId="{398DC771-46D9-4DE4-82B2-71A823F109E9}" srcOrd="0" destOrd="0" presId="urn:microsoft.com/office/officeart/2005/8/layout/hList6"/>
    <dgm:cxn modelId="{79B56199-5C10-4CD9-9077-E3EA51066A8E}" srcId="{D77348EC-46BA-444A-890C-EA9D7C8689DA}" destId="{7BF47898-2F77-464B-AE7A-1E8D84435AA6}" srcOrd="0" destOrd="0" parTransId="{92316329-4FC8-40F5-9818-AEAA92AA67F2}" sibTransId="{502F21F5-4CB6-4103-BC1B-63F60CE5ED76}"/>
    <dgm:cxn modelId="{4B8B5718-CD72-449C-B92F-9ECB8FD9EF4F}" type="presOf" srcId="{7BF47898-2F77-464B-AE7A-1E8D84435AA6}" destId="{6E4D7605-3F5E-479F-ADEC-AA1DF6001D44}" srcOrd="0" destOrd="6" presId="urn:microsoft.com/office/officeart/2005/8/layout/hList6"/>
    <dgm:cxn modelId="{FBEA8398-A17F-4252-B47F-31EB238F0D7C}" srcId="{6A58D67D-18A5-4A47-8925-02A45A5E4550}" destId="{7C03A25B-3142-4BFC-B96A-A91DFDB8727B}" srcOrd="0" destOrd="0" parTransId="{DAB1A13F-C8D8-486A-B86D-668B8B5D7792}" sibTransId="{38491DD9-76BB-4E4A-B178-CEEA2D005ED9}"/>
    <dgm:cxn modelId="{8D290080-E4BB-4EE4-8441-434D8C9AA636}" type="presOf" srcId="{03B2B0A1-8257-4385-8229-80261185C19B}" destId="{B0311B3F-DCE8-41BD-B0D7-E6AEAC18E647}" srcOrd="0" destOrd="5" presId="urn:microsoft.com/office/officeart/2005/8/layout/hList6"/>
    <dgm:cxn modelId="{DDEE85A1-3E0F-489F-A591-C9E4048E0EE4}" srcId="{6A58D67D-18A5-4A47-8925-02A45A5E4550}" destId="{9981DC67-50AB-49C5-8F79-148EBFAD2062}" srcOrd="1" destOrd="0" parTransId="{9E2B93A1-DE61-456F-8A25-ACD70A0BF9ED}" sibTransId="{BDC89DFA-778E-4E56-9E06-5F8C2C1535BF}"/>
    <dgm:cxn modelId="{8718FBDD-AEB3-4813-BEDB-769F646ECC8B}" type="presOf" srcId="{3018D951-3B96-434F-815F-FC16C5A0D7D0}" destId="{6E4D7605-3F5E-479F-ADEC-AA1DF6001D44}" srcOrd="0" destOrd="3" presId="urn:microsoft.com/office/officeart/2005/8/layout/hList6"/>
    <dgm:cxn modelId="{2D044DB6-2B23-4CCF-A7EC-B31C3C7C2BA9}" type="presOf" srcId="{CD78315B-E1EB-4BFE-AB51-8A471CB2983B}" destId="{B0311B3F-DCE8-41BD-B0D7-E6AEAC18E647}" srcOrd="0" destOrd="4" presId="urn:microsoft.com/office/officeart/2005/8/layout/hList6"/>
    <dgm:cxn modelId="{59F44C84-6821-4B06-83FC-782B89B66062}" srcId="{F64C54FB-3CD9-4509-8CB7-04A12CDC5E3D}" destId="{3018D951-3B96-434F-815F-FC16C5A0D7D0}" srcOrd="1" destOrd="0" parTransId="{44306F04-98DB-498E-BE8A-214425915D0B}" sibTransId="{C22DA72C-A616-44DD-8123-B227FD4A270C}"/>
    <dgm:cxn modelId="{F31E5481-D303-4B86-96C3-0A7F06EE067B}" type="presOf" srcId="{DA79FD43-0D37-4D20-89B4-25441F264A26}" destId="{6E4D7605-3F5E-479F-ADEC-AA1DF6001D44}" srcOrd="0" destOrd="4" presId="urn:microsoft.com/office/officeart/2005/8/layout/hList6"/>
    <dgm:cxn modelId="{C5F3F026-98FF-497B-A07D-404FC39B3AE2}" type="presOf" srcId="{A72FD507-8811-4633-9C1D-36FFA5FCEB64}" destId="{6E4D7605-3F5E-479F-ADEC-AA1DF6001D44}" srcOrd="0" destOrd="0" presId="urn:microsoft.com/office/officeart/2005/8/layout/hList6"/>
    <dgm:cxn modelId="{2A90C6E7-2C87-4BCB-B6ED-8F0AF021A128}" type="presOf" srcId="{4827A3B2-791F-4447-95D5-2429CF1D83B4}" destId="{6E4D7605-3F5E-479F-ADEC-AA1DF6001D44}" srcOrd="0" destOrd="2" presId="urn:microsoft.com/office/officeart/2005/8/layout/hList6"/>
    <dgm:cxn modelId="{663BA1A3-CF66-4FAC-B2E1-A1FDF67A135C}" type="presOf" srcId="{9981DC67-50AB-49C5-8F79-148EBFAD2062}" destId="{B0311B3F-DCE8-41BD-B0D7-E6AEAC18E647}" srcOrd="0" destOrd="3" presId="urn:microsoft.com/office/officeart/2005/8/layout/hList6"/>
    <dgm:cxn modelId="{1B0E81C3-8855-4FAD-AAE1-06870ED2971E}" type="presOf" srcId="{F64C54FB-3CD9-4509-8CB7-04A12CDC5E3D}" destId="{6E4D7605-3F5E-479F-ADEC-AA1DF6001D44}" srcOrd="0" destOrd="1" presId="urn:microsoft.com/office/officeart/2005/8/layout/hList6"/>
    <dgm:cxn modelId="{06DBC3C8-1CA5-44D3-9BD8-7DFB9FA9715E}" srcId="{6A58D67D-18A5-4A47-8925-02A45A5E4550}" destId="{CD78315B-E1EB-4BFE-AB51-8A471CB2983B}" srcOrd="2" destOrd="0" parTransId="{A35E4943-BBC1-4CE8-8433-DDB85981EABD}" sibTransId="{1C5B1996-0307-4B99-9127-1F899A1105A0}"/>
    <dgm:cxn modelId="{7EDFF1D0-D31A-4DD1-85E1-35ECE4E38180}" type="presOf" srcId="{7C03A25B-3142-4BFC-B96A-A91DFDB8727B}" destId="{B0311B3F-DCE8-41BD-B0D7-E6AEAC18E647}" srcOrd="0" destOrd="2" presId="urn:microsoft.com/office/officeart/2005/8/layout/hList6"/>
    <dgm:cxn modelId="{2DCC1BF0-9CDC-4665-BDED-30A1038A4A96}" srcId="{A72FD507-8811-4633-9C1D-36FFA5FCEB64}" destId="{F64C54FB-3CD9-4509-8CB7-04A12CDC5E3D}" srcOrd="0" destOrd="0" parTransId="{BE3DBB64-07EF-4AFC-B6C9-C45B79412986}" sibTransId="{14DD262D-B80A-4728-A28D-AFA8CB283934}"/>
    <dgm:cxn modelId="{8FD53387-E2EC-4109-A0BB-D1FF94F97064}" srcId="{0B0C8BF0-727A-43A8-8844-BAE9C2A9B401}" destId="{6A58D67D-18A5-4A47-8925-02A45A5E4550}" srcOrd="0" destOrd="0" parTransId="{A8C20DF9-3A6C-4822-8567-43784B67D7F2}" sibTransId="{00EC2B22-B539-414C-80C8-5DEC1C953D45}"/>
    <dgm:cxn modelId="{4AE2145B-A110-4E4B-B7B3-8E3B27B24522}" type="presParOf" srcId="{398DC771-46D9-4DE4-82B2-71A823F109E9}" destId="{B0311B3F-DCE8-41BD-B0D7-E6AEAC18E647}" srcOrd="0" destOrd="0" presId="urn:microsoft.com/office/officeart/2005/8/layout/hList6"/>
    <dgm:cxn modelId="{EF141904-E56F-430E-9F93-C732B0993767}" type="presParOf" srcId="{398DC771-46D9-4DE4-82B2-71A823F109E9}" destId="{D548BCF5-50E3-47AD-AD35-1EE6B7DF996B}" srcOrd="1" destOrd="0" presId="urn:microsoft.com/office/officeart/2005/8/layout/hList6"/>
    <dgm:cxn modelId="{1EDB6689-7E48-4734-BA72-1FF40848E661}" type="presParOf" srcId="{398DC771-46D9-4DE4-82B2-71A823F109E9}" destId="{6E4D7605-3F5E-479F-ADEC-AA1DF6001D44}"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741406-E856-4CA3-96E0-5CC220F99F55}" type="doc">
      <dgm:prSet loTypeId="urn:microsoft.com/office/officeart/2005/8/layout/default" loCatId="list" qsTypeId="urn:microsoft.com/office/officeart/2005/8/quickstyle/simple1" qsCatId="simple" csTypeId="urn:microsoft.com/office/officeart/2005/8/colors/colorful5" csCatId="colorful" phldr="1"/>
      <dgm:spPr/>
      <dgm:t>
        <a:bodyPr rtlCol="0"/>
        <a:lstStyle/>
        <a:p>
          <a:pPr rtl="0"/>
          <a:endParaRPr lang="en-GB"/>
        </a:p>
      </dgm:t>
    </dgm:pt>
    <dgm:pt modelId="{9610532F-CCC6-4AA3-B48C-9F0D5D0DEF0E}">
      <dgm:prSet phldrT="[Szöveg]"/>
      <dgm:spPr/>
      <dgm:t>
        <a:bodyPr rtlCol="0"/>
        <a:lstStyle/>
        <a:p>
          <a:pPr rtl="0"/>
          <a:r>
            <a:rPr lang="ro" dirty="0"/>
            <a:t>Termoreglarea în timpul sarcinii</a:t>
          </a:r>
          <a:endParaRPr lang="en-GB" dirty="0"/>
        </a:p>
      </dgm:t>
    </dgm:pt>
    <dgm:pt modelId="{14A4E020-2387-46E6-9E96-0FDCB568DB1B}" type="parTrans" cxnId="{D2D0605B-72E0-4FCF-874D-21F10CD0DC89}">
      <dgm:prSet/>
      <dgm:spPr/>
      <dgm:t>
        <a:bodyPr rtlCol="0"/>
        <a:lstStyle/>
        <a:p>
          <a:pPr rtl="0"/>
          <a:endParaRPr lang="en-GB"/>
        </a:p>
      </dgm:t>
    </dgm:pt>
    <dgm:pt modelId="{B1CB0816-39BF-4835-A702-04936C23DDEF}" type="sibTrans" cxnId="{D2D0605B-72E0-4FCF-874D-21F10CD0DC89}">
      <dgm:prSet/>
      <dgm:spPr/>
      <dgm:t>
        <a:bodyPr rtlCol="0"/>
        <a:lstStyle/>
        <a:p>
          <a:pPr rtl="0"/>
          <a:endParaRPr lang="en-GB"/>
        </a:p>
      </dgm:t>
    </dgm:pt>
    <dgm:pt modelId="{31F6BF7A-6D6E-45A4-ABEF-99A150D4FEB8}">
      <dgm:prSet phldrT="[Szöveg]"/>
      <dgm:spPr/>
      <dgm:t>
        <a:bodyPr rtlCol="0"/>
        <a:lstStyle/>
        <a:p>
          <a:pPr rtl="0"/>
          <a:r>
            <a:rPr lang="ro" dirty="0"/>
            <a:t>Temperatura ambiantă ridicată și febra maternă intrapartum</a:t>
          </a:r>
        </a:p>
      </dgm:t>
    </dgm:pt>
    <dgm:pt modelId="{A319324A-B149-4B8E-8232-D27754772443}" type="parTrans" cxnId="{25D0FA84-6460-430B-91EA-237F0FD3E5A6}">
      <dgm:prSet/>
      <dgm:spPr/>
      <dgm:t>
        <a:bodyPr rtlCol="0"/>
        <a:lstStyle/>
        <a:p>
          <a:pPr rtl="0"/>
          <a:endParaRPr lang="en-GB"/>
        </a:p>
      </dgm:t>
    </dgm:pt>
    <dgm:pt modelId="{E7D8D091-D9B1-4926-ADD4-138638918089}" type="sibTrans" cxnId="{25D0FA84-6460-430B-91EA-237F0FD3E5A6}">
      <dgm:prSet/>
      <dgm:spPr/>
      <dgm:t>
        <a:bodyPr rtlCol="0"/>
        <a:lstStyle/>
        <a:p>
          <a:pPr rtl="0"/>
          <a:endParaRPr lang="en-GB"/>
        </a:p>
      </dgm:t>
    </dgm:pt>
    <dgm:pt modelId="{46B03765-F7D2-491A-A90B-5F65195EA8C0}">
      <dgm:prSet phldrT="[Szöveg]"/>
      <dgm:spPr/>
      <dgm:t>
        <a:bodyPr rtlCol="0"/>
        <a:lstStyle/>
        <a:p>
          <a:pPr rtl="0"/>
          <a:r>
            <a:rPr lang="ro"/>
            <a:t>Expunerea la căldură și reducerea fluxului sanguin placentar</a:t>
          </a:r>
          <a:endParaRPr lang="en-GB" dirty="0"/>
        </a:p>
      </dgm:t>
    </dgm:pt>
    <dgm:pt modelId="{AF257691-7BFD-41F9-939C-F21ABDC866BB}" type="parTrans" cxnId="{303D5C63-A325-436C-8B50-F8CE9C723A57}">
      <dgm:prSet/>
      <dgm:spPr/>
      <dgm:t>
        <a:bodyPr rtlCol="0"/>
        <a:lstStyle/>
        <a:p>
          <a:pPr rtl="0"/>
          <a:endParaRPr lang="en-GB"/>
        </a:p>
      </dgm:t>
    </dgm:pt>
    <dgm:pt modelId="{82A16797-52BF-4D46-A9FA-672C916FCD6B}" type="sibTrans" cxnId="{303D5C63-A325-436C-8B50-F8CE9C723A57}">
      <dgm:prSet/>
      <dgm:spPr/>
      <dgm:t>
        <a:bodyPr rtlCol="0"/>
        <a:lstStyle/>
        <a:p>
          <a:pPr rtl="0"/>
          <a:endParaRPr lang="en-GB"/>
        </a:p>
      </dgm:t>
    </dgm:pt>
    <dgm:pt modelId="{1A2D3AB2-BE62-469F-BF6E-1FEB7BEC00CF}" type="pres">
      <dgm:prSet presAssocID="{25741406-E856-4CA3-96E0-5CC220F99F55}" presName="diagram" presStyleCnt="0">
        <dgm:presLayoutVars>
          <dgm:dir/>
          <dgm:resizeHandles val="exact"/>
        </dgm:presLayoutVars>
      </dgm:prSet>
      <dgm:spPr/>
      <dgm:t>
        <a:bodyPr/>
        <a:lstStyle/>
        <a:p>
          <a:endParaRPr lang="hu-HU"/>
        </a:p>
      </dgm:t>
    </dgm:pt>
    <dgm:pt modelId="{E73DF272-6A5C-4986-9B2F-A7FCFE255ED9}" type="pres">
      <dgm:prSet presAssocID="{9610532F-CCC6-4AA3-B48C-9F0D5D0DEF0E}" presName="node" presStyleLbl="node1" presStyleIdx="0" presStyleCnt="3">
        <dgm:presLayoutVars>
          <dgm:bulletEnabled val="1"/>
        </dgm:presLayoutVars>
      </dgm:prSet>
      <dgm:spPr/>
      <dgm:t>
        <a:bodyPr/>
        <a:lstStyle/>
        <a:p>
          <a:endParaRPr lang="hu-HU"/>
        </a:p>
      </dgm:t>
    </dgm:pt>
    <dgm:pt modelId="{51873790-848B-4B6D-AFC1-437FD8B81D81}" type="pres">
      <dgm:prSet presAssocID="{B1CB0816-39BF-4835-A702-04936C23DDEF}" presName="sibTrans" presStyleCnt="0"/>
      <dgm:spPr/>
    </dgm:pt>
    <dgm:pt modelId="{B8A88201-B726-49A0-A837-2BE26D13424A}" type="pres">
      <dgm:prSet presAssocID="{31F6BF7A-6D6E-45A4-ABEF-99A150D4FEB8}" presName="node" presStyleLbl="node1" presStyleIdx="1" presStyleCnt="3">
        <dgm:presLayoutVars>
          <dgm:bulletEnabled val="1"/>
        </dgm:presLayoutVars>
      </dgm:prSet>
      <dgm:spPr/>
      <dgm:t>
        <a:bodyPr/>
        <a:lstStyle/>
        <a:p>
          <a:endParaRPr lang="hu-HU"/>
        </a:p>
      </dgm:t>
    </dgm:pt>
    <dgm:pt modelId="{F86A436D-903C-448E-A8BD-921D798D9E87}" type="pres">
      <dgm:prSet presAssocID="{E7D8D091-D9B1-4926-ADD4-138638918089}" presName="sibTrans" presStyleCnt="0"/>
      <dgm:spPr/>
    </dgm:pt>
    <dgm:pt modelId="{15A0EBC0-EA6D-49F3-8A80-B7D0B0AE96A1}" type="pres">
      <dgm:prSet presAssocID="{46B03765-F7D2-491A-A90B-5F65195EA8C0}" presName="node" presStyleLbl="node1" presStyleIdx="2" presStyleCnt="3">
        <dgm:presLayoutVars>
          <dgm:bulletEnabled val="1"/>
        </dgm:presLayoutVars>
      </dgm:prSet>
      <dgm:spPr/>
      <dgm:t>
        <a:bodyPr/>
        <a:lstStyle/>
        <a:p>
          <a:endParaRPr lang="hu-HU"/>
        </a:p>
      </dgm:t>
    </dgm:pt>
  </dgm:ptLst>
  <dgm:cxnLst>
    <dgm:cxn modelId="{A986DD02-CF59-4E7B-B7C2-B95D1EF0D4C7}" type="presOf" srcId="{9610532F-CCC6-4AA3-B48C-9F0D5D0DEF0E}" destId="{E73DF272-6A5C-4986-9B2F-A7FCFE255ED9}" srcOrd="0" destOrd="0" presId="urn:microsoft.com/office/officeart/2005/8/layout/default"/>
    <dgm:cxn modelId="{303D5C63-A325-436C-8B50-F8CE9C723A57}" srcId="{25741406-E856-4CA3-96E0-5CC220F99F55}" destId="{46B03765-F7D2-491A-A90B-5F65195EA8C0}" srcOrd="2" destOrd="0" parTransId="{AF257691-7BFD-41F9-939C-F21ABDC866BB}" sibTransId="{82A16797-52BF-4D46-A9FA-672C916FCD6B}"/>
    <dgm:cxn modelId="{25D0FA84-6460-430B-91EA-237F0FD3E5A6}" srcId="{25741406-E856-4CA3-96E0-5CC220F99F55}" destId="{31F6BF7A-6D6E-45A4-ABEF-99A150D4FEB8}" srcOrd="1" destOrd="0" parTransId="{A319324A-B149-4B8E-8232-D27754772443}" sibTransId="{E7D8D091-D9B1-4926-ADD4-138638918089}"/>
    <dgm:cxn modelId="{69555A7C-E0F0-4A80-A664-E86E8DA8DBAA}" type="presOf" srcId="{25741406-E856-4CA3-96E0-5CC220F99F55}" destId="{1A2D3AB2-BE62-469F-BF6E-1FEB7BEC00CF}" srcOrd="0" destOrd="0" presId="urn:microsoft.com/office/officeart/2005/8/layout/default"/>
    <dgm:cxn modelId="{BBD56301-B065-4542-B873-D94DAA3C9BD0}" type="presOf" srcId="{46B03765-F7D2-491A-A90B-5F65195EA8C0}" destId="{15A0EBC0-EA6D-49F3-8A80-B7D0B0AE96A1}" srcOrd="0" destOrd="0" presId="urn:microsoft.com/office/officeart/2005/8/layout/default"/>
    <dgm:cxn modelId="{D2D0605B-72E0-4FCF-874D-21F10CD0DC89}" srcId="{25741406-E856-4CA3-96E0-5CC220F99F55}" destId="{9610532F-CCC6-4AA3-B48C-9F0D5D0DEF0E}" srcOrd="0" destOrd="0" parTransId="{14A4E020-2387-46E6-9E96-0FDCB568DB1B}" sibTransId="{B1CB0816-39BF-4835-A702-04936C23DDEF}"/>
    <dgm:cxn modelId="{6FEA9CD8-C8FD-4272-9262-AF52E85755B0}" type="presOf" srcId="{31F6BF7A-6D6E-45A4-ABEF-99A150D4FEB8}" destId="{B8A88201-B726-49A0-A837-2BE26D13424A}" srcOrd="0" destOrd="0" presId="urn:microsoft.com/office/officeart/2005/8/layout/default"/>
    <dgm:cxn modelId="{57276436-0AA6-4567-9A07-C3165919FB05}" type="presParOf" srcId="{1A2D3AB2-BE62-469F-BF6E-1FEB7BEC00CF}" destId="{E73DF272-6A5C-4986-9B2F-A7FCFE255ED9}" srcOrd="0" destOrd="0" presId="urn:microsoft.com/office/officeart/2005/8/layout/default"/>
    <dgm:cxn modelId="{E7AC95D5-2F7B-415C-8DF1-5FADEE02EE27}" type="presParOf" srcId="{1A2D3AB2-BE62-469F-BF6E-1FEB7BEC00CF}" destId="{51873790-848B-4B6D-AFC1-437FD8B81D81}" srcOrd="1" destOrd="0" presId="urn:microsoft.com/office/officeart/2005/8/layout/default"/>
    <dgm:cxn modelId="{E87955A3-8977-4AE4-B681-FD13F22DF79F}" type="presParOf" srcId="{1A2D3AB2-BE62-469F-BF6E-1FEB7BEC00CF}" destId="{B8A88201-B726-49A0-A837-2BE26D13424A}" srcOrd="2" destOrd="0" presId="urn:microsoft.com/office/officeart/2005/8/layout/default"/>
    <dgm:cxn modelId="{F9F4159A-3CDB-4214-98DB-B4F8B9AB1C5D}" type="presParOf" srcId="{1A2D3AB2-BE62-469F-BF6E-1FEB7BEC00CF}" destId="{F86A436D-903C-448E-A8BD-921D798D9E87}" srcOrd="3" destOrd="0" presId="urn:microsoft.com/office/officeart/2005/8/layout/default"/>
    <dgm:cxn modelId="{E7152E0D-3D85-459E-9C7D-9061CF76E92D}" type="presParOf" srcId="{1A2D3AB2-BE62-469F-BF6E-1FEB7BEC00CF}" destId="{15A0EBC0-EA6D-49F3-8A80-B7D0B0AE96A1}"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14D89A-C5DE-4C22-936A-0AB8B7FF8C34}" type="doc">
      <dgm:prSet loTypeId="urn:microsoft.com/office/officeart/2005/8/layout/vList2" loCatId="list" qsTypeId="urn:microsoft.com/office/officeart/2005/8/quickstyle/simple1" qsCatId="simple" csTypeId="urn:microsoft.com/office/officeart/2005/8/colors/accent1_4" csCatId="accent1" phldr="1"/>
      <dgm:spPr/>
      <dgm:t>
        <a:bodyPr rtlCol="0"/>
        <a:lstStyle/>
        <a:p>
          <a:pPr rtl="0"/>
          <a:endParaRPr lang="en-GB"/>
        </a:p>
      </dgm:t>
    </dgm:pt>
    <dgm:pt modelId="{683072E1-8FCA-42E6-9171-FA95EB78EF2B}">
      <dgm:prSet phldrT="[Szöveg]" custT="1"/>
      <dgm:spPr>
        <a:solidFill>
          <a:schemeClr val="accent2"/>
        </a:solidFill>
      </dgm:spPr>
      <dgm:t>
        <a:bodyPr rtlCol="0"/>
        <a:lstStyle/>
        <a:p>
          <a:pPr rtl="0"/>
          <a:r>
            <a:rPr lang="ro" sz="2000" b="1"/>
            <a:t>Nașterea prematură (PTB)</a:t>
          </a:r>
          <a:endParaRPr lang="en-GB" sz="2000" b="1" dirty="0"/>
        </a:p>
      </dgm:t>
    </dgm:pt>
    <dgm:pt modelId="{2017A9BD-C74C-4735-B7A5-E646F435E8A3}" type="parTrans" cxnId="{86AB9B7E-F74D-42B1-9929-EF57C6415E70}">
      <dgm:prSet/>
      <dgm:spPr/>
      <dgm:t>
        <a:bodyPr rtlCol="0"/>
        <a:lstStyle/>
        <a:p>
          <a:pPr rtl="0"/>
          <a:endParaRPr lang="en-GB" sz="1400" b="1"/>
        </a:p>
      </dgm:t>
    </dgm:pt>
    <dgm:pt modelId="{A96C74A5-F54E-4128-A610-4BA538E33437}" type="sibTrans" cxnId="{86AB9B7E-F74D-42B1-9929-EF57C6415E70}">
      <dgm:prSet/>
      <dgm:spPr/>
      <dgm:t>
        <a:bodyPr rtlCol="0"/>
        <a:lstStyle/>
        <a:p>
          <a:pPr rtl="0"/>
          <a:endParaRPr lang="en-GB" sz="1400" b="1"/>
        </a:p>
      </dgm:t>
    </dgm:pt>
    <dgm:pt modelId="{01C359A4-EF77-4276-B630-158F1E307F8D}">
      <dgm:prSet phldrT="[Szöveg]" custT="1"/>
      <dgm:spPr>
        <a:solidFill>
          <a:schemeClr val="accent2">
            <a:lumMod val="60000"/>
            <a:lumOff val="40000"/>
          </a:schemeClr>
        </a:solidFill>
      </dgm:spPr>
      <dgm:t>
        <a:bodyPr rtlCol="0"/>
        <a:lstStyle/>
        <a:p>
          <a:pPr rtl="0"/>
          <a:r>
            <a:rPr lang="ro" sz="2000" b="1"/>
            <a:t>Greutatea mică la naștere (LBW)</a:t>
          </a:r>
          <a:endParaRPr lang="en-GB" sz="2000" b="1" dirty="0"/>
        </a:p>
      </dgm:t>
    </dgm:pt>
    <dgm:pt modelId="{39085D14-478B-4F32-9BC9-05C9E54A58D2}" type="parTrans" cxnId="{82EF102C-E1C6-4A5C-88C2-82B2EB49E440}">
      <dgm:prSet/>
      <dgm:spPr/>
      <dgm:t>
        <a:bodyPr rtlCol="0"/>
        <a:lstStyle/>
        <a:p>
          <a:pPr rtl="0"/>
          <a:endParaRPr lang="en-GB" sz="1400" b="1"/>
        </a:p>
      </dgm:t>
    </dgm:pt>
    <dgm:pt modelId="{75F7AE67-329B-4007-B9BE-78E3B203BACE}" type="sibTrans" cxnId="{82EF102C-E1C6-4A5C-88C2-82B2EB49E440}">
      <dgm:prSet/>
      <dgm:spPr/>
      <dgm:t>
        <a:bodyPr rtlCol="0"/>
        <a:lstStyle/>
        <a:p>
          <a:pPr rtl="0"/>
          <a:endParaRPr lang="en-GB" sz="1400" b="1"/>
        </a:p>
      </dgm:t>
    </dgm:pt>
    <dgm:pt modelId="{6EBA2F65-CAC9-47DC-87EF-B35C92B5DDD6}">
      <dgm:prSet phldrT="[Szöveg]" custT="1"/>
      <dgm:spPr>
        <a:solidFill>
          <a:schemeClr val="accent2">
            <a:lumMod val="75000"/>
          </a:schemeClr>
        </a:solidFill>
      </dgm:spPr>
      <dgm:t>
        <a:bodyPr rtlCol="0"/>
        <a:lstStyle/>
        <a:p>
          <a:pPr rtl="0"/>
          <a:r>
            <a:rPr lang="ro" sz="2000" b="1" dirty="0"/>
            <a:t>Nașterea</a:t>
          </a:r>
          <a:r>
            <a:rPr lang="en-GB" sz="2000" b="1" dirty="0"/>
            <a:t> </a:t>
          </a:r>
          <a:r>
            <a:rPr lang="ro" sz="2000" b="1" dirty="0"/>
            <a:t>de </a:t>
          </a:r>
          <a:r>
            <a:rPr lang="en-GB" sz="2000" b="1" dirty="0" err="1"/>
            <a:t>copi</a:t>
          </a:r>
          <a:r>
            <a:rPr lang="ro-RO" sz="2000" b="1" dirty="0"/>
            <a:t>i</a:t>
          </a:r>
          <a:r>
            <a:rPr lang="en-GB" sz="2000" b="1" dirty="0"/>
            <a:t> </a:t>
          </a:r>
          <a:r>
            <a:rPr lang="ro" sz="2000" b="1" dirty="0"/>
            <a:t>morți</a:t>
          </a:r>
          <a:endParaRPr lang="en-GB" sz="2000" b="1" dirty="0"/>
        </a:p>
      </dgm:t>
    </dgm:pt>
    <dgm:pt modelId="{BAD36CE6-6A36-4230-AC06-13FA031B1ACD}" type="parTrans" cxnId="{63729F2F-3771-4B74-9ACB-38C3F0159749}">
      <dgm:prSet/>
      <dgm:spPr/>
      <dgm:t>
        <a:bodyPr rtlCol="0"/>
        <a:lstStyle/>
        <a:p>
          <a:pPr rtl="0"/>
          <a:endParaRPr lang="en-GB" sz="1400" b="1"/>
        </a:p>
      </dgm:t>
    </dgm:pt>
    <dgm:pt modelId="{4218FA6B-DD68-4178-B7AF-AC6E28F81001}" type="sibTrans" cxnId="{63729F2F-3771-4B74-9ACB-38C3F0159749}">
      <dgm:prSet/>
      <dgm:spPr/>
      <dgm:t>
        <a:bodyPr rtlCol="0"/>
        <a:lstStyle/>
        <a:p>
          <a:pPr rtl="0"/>
          <a:endParaRPr lang="en-GB" sz="1400" b="1"/>
        </a:p>
      </dgm:t>
    </dgm:pt>
    <dgm:pt modelId="{9D846BC6-E4EE-411C-B2B2-D8FBBBC327B4}">
      <dgm:prSet phldrT="[Szöveg]" custT="1"/>
      <dgm:spPr/>
      <dgm:t>
        <a:bodyPr rtlCol="0"/>
        <a:lstStyle/>
        <a:p>
          <a:pPr rtl="0"/>
          <a:r>
            <a:rPr lang="ro" sz="2000" b="1"/>
            <a:t>Mortalitatea neonatală</a:t>
          </a:r>
          <a:endParaRPr lang="en-GB" sz="2000" b="1" dirty="0"/>
        </a:p>
      </dgm:t>
    </dgm:pt>
    <dgm:pt modelId="{2DA2FD70-2368-495E-AEB8-68F17D831AA7}" type="parTrans" cxnId="{785CCC29-0B82-4E19-977E-A5733F74EDF3}">
      <dgm:prSet/>
      <dgm:spPr/>
      <dgm:t>
        <a:bodyPr rtlCol="0"/>
        <a:lstStyle/>
        <a:p>
          <a:pPr rtl="0"/>
          <a:endParaRPr lang="en-GB" sz="1400" b="1"/>
        </a:p>
      </dgm:t>
    </dgm:pt>
    <dgm:pt modelId="{296B0868-4F31-49ED-B515-D1EF34999F10}" type="sibTrans" cxnId="{785CCC29-0B82-4E19-977E-A5733F74EDF3}">
      <dgm:prSet/>
      <dgm:spPr/>
      <dgm:t>
        <a:bodyPr rtlCol="0"/>
        <a:lstStyle/>
        <a:p>
          <a:pPr rtl="0"/>
          <a:endParaRPr lang="en-GB" sz="1400" b="1"/>
        </a:p>
      </dgm:t>
    </dgm:pt>
    <dgm:pt modelId="{D9E36B4A-7EE3-4510-A780-38621CEB3402}">
      <dgm:prSet phldrT="[Szöveg]" custT="1"/>
      <dgm:spPr/>
      <dgm:t>
        <a:bodyPr rtlCol="0"/>
        <a:lstStyle/>
        <a:p>
          <a:pPr rtl="0"/>
          <a:r>
            <a:rPr lang="ro" sz="2000" b="1"/>
            <a:t>Morbiditate neonatală</a:t>
          </a:r>
          <a:endParaRPr lang="hu-HU" sz="2000" b="1" dirty="0"/>
        </a:p>
      </dgm:t>
    </dgm:pt>
    <dgm:pt modelId="{50478D73-61CB-4F66-BC19-C3E6C9B67DA4}" type="parTrans" cxnId="{B02A8A61-388C-4721-A744-13986BCB53D3}">
      <dgm:prSet/>
      <dgm:spPr/>
      <dgm:t>
        <a:bodyPr rtlCol="0"/>
        <a:lstStyle/>
        <a:p>
          <a:pPr rtl="0"/>
          <a:endParaRPr lang="en-GB" sz="1400" b="1"/>
        </a:p>
      </dgm:t>
    </dgm:pt>
    <dgm:pt modelId="{660A0685-DB3A-46EC-AD72-2EBD5446DF30}" type="sibTrans" cxnId="{B02A8A61-388C-4721-A744-13986BCB53D3}">
      <dgm:prSet/>
      <dgm:spPr/>
      <dgm:t>
        <a:bodyPr rtlCol="0"/>
        <a:lstStyle/>
        <a:p>
          <a:pPr rtl="0"/>
          <a:endParaRPr lang="en-GB" sz="1400" b="1"/>
        </a:p>
      </dgm:t>
    </dgm:pt>
    <dgm:pt modelId="{6F35623E-B9C8-4252-9BC3-F4F8F3FD134D}">
      <dgm:prSet phldrT="[Szöveg]" custT="1"/>
      <dgm:spPr/>
      <dgm:t>
        <a:bodyPr rtlCol="0"/>
        <a:lstStyle/>
        <a:p>
          <a:pPr rtl="0"/>
          <a:r>
            <a:rPr lang="ro" sz="2000" b="1"/>
            <a:t>Mici pentru vârsta gestațională (SGA)</a:t>
          </a:r>
        </a:p>
      </dgm:t>
    </dgm:pt>
    <dgm:pt modelId="{B13A77A6-301C-43A1-A68C-AE74B1AC9631}" type="parTrans" cxnId="{B5D1D2C8-E580-48BB-AEAB-B3EE53107F17}">
      <dgm:prSet/>
      <dgm:spPr/>
      <dgm:t>
        <a:bodyPr rtlCol="0"/>
        <a:lstStyle/>
        <a:p>
          <a:pPr rtl="0"/>
          <a:endParaRPr lang="en-GB" sz="1400" b="1"/>
        </a:p>
      </dgm:t>
    </dgm:pt>
    <dgm:pt modelId="{7C2797C0-D816-4A65-A2A0-12A3C7291317}" type="sibTrans" cxnId="{B5D1D2C8-E580-48BB-AEAB-B3EE53107F17}">
      <dgm:prSet/>
      <dgm:spPr/>
      <dgm:t>
        <a:bodyPr rtlCol="0"/>
        <a:lstStyle/>
        <a:p>
          <a:pPr rtl="0"/>
          <a:endParaRPr lang="en-GB" sz="1400" b="1"/>
        </a:p>
      </dgm:t>
    </dgm:pt>
    <dgm:pt modelId="{7DA8BE75-B985-4162-8DBF-6E3413512CE4}">
      <dgm:prSet phldrT="[Szöveg]" custT="1"/>
      <dgm:spPr/>
      <dgm:t>
        <a:bodyPr rtlCol="0"/>
        <a:lstStyle/>
        <a:p>
          <a:pPr rtl="0"/>
          <a:r>
            <a:rPr lang="ro" sz="2000" b="1"/>
            <a:t>Raportul internațional normalizat (INR) al nou-născuților</a:t>
          </a:r>
          <a:endParaRPr lang="hu-HU" sz="2000" b="1" dirty="0"/>
        </a:p>
      </dgm:t>
    </dgm:pt>
    <dgm:pt modelId="{AD422D22-40E6-4477-8AF8-CB444CD49217}" type="parTrans" cxnId="{67CBDEB1-B843-4EEE-B824-7D0C9EC47587}">
      <dgm:prSet/>
      <dgm:spPr/>
      <dgm:t>
        <a:bodyPr rtlCol="0"/>
        <a:lstStyle/>
        <a:p>
          <a:pPr rtl="0"/>
          <a:endParaRPr lang="en-GB" sz="1400" b="1"/>
        </a:p>
      </dgm:t>
    </dgm:pt>
    <dgm:pt modelId="{92BE0658-F3F4-442A-ABC9-14F313CDCAA9}" type="sibTrans" cxnId="{67CBDEB1-B843-4EEE-B824-7D0C9EC47587}">
      <dgm:prSet/>
      <dgm:spPr/>
      <dgm:t>
        <a:bodyPr rtlCol="0"/>
        <a:lstStyle/>
        <a:p>
          <a:pPr rtl="0"/>
          <a:endParaRPr lang="en-GB" sz="1400" b="1"/>
        </a:p>
      </dgm:t>
    </dgm:pt>
    <dgm:pt modelId="{DC3670E2-52AA-4BFB-8C35-0B986986ACA0}">
      <dgm:prSet phldrT="[Szöveg]" custT="1"/>
      <dgm:spPr/>
      <dgm:t>
        <a:bodyPr rtlCol="0"/>
        <a:lstStyle/>
        <a:p>
          <a:pPr rtl="0"/>
          <a:r>
            <a:rPr lang="ro" sz="2000" b="1"/>
            <a:t>Lungimea telomerilor nou-născuți</a:t>
          </a:r>
          <a:endParaRPr lang="hu-HU" sz="2000" b="1" dirty="0"/>
        </a:p>
      </dgm:t>
    </dgm:pt>
    <dgm:pt modelId="{188FFB6B-F0F5-4E65-AFBE-5640FCA7F488}" type="parTrans" cxnId="{39F31BDE-5ABF-4CA6-8049-38062E4CB99F}">
      <dgm:prSet/>
      <dgm:spPr/>
      <dgm:t>
        <a:bodyPr rtlCol="0"/>
        <a:lstStyle/>
        <a:p>
          <a:pPr rtl="0"/>
          <a:endParaRPr lang="en-GB" sz="1400" b="1"/>
        </a:p>
      </dgm:t>
    </dgm:pt>
    <dgm:pt modelId="{82FA8040-ACE7-4523-BF20-E4D0F22E259A}" type="sibTrans" cxnId="{39F31BDE-5ABF-4CA6-8049-38062E4CB99F}">
      <dgm:prSet/>
      <dgm:spPr/>
      <dgm:t>
        <a:bodyPr rtlCol="0"/>
        <a:lstStyle/>
        <a:p>
          <a:pPr rtl="0"/>
          <a:endParaRPr lang="en-GB" sz="1400" b="1"/>
        </a:p>
      </dgm:t>
    </dgm:pt>
    <dgm:pt modelId="{89A7D3FE-0350-4F94-9891-7B5AB4741B0A}" type="pres">
      <dgm:prSet presAssocID="{9414D89A-C5DE-4C22-936A-0AB8B7FF8C34}" presName="linear" presStyleCnt="0">
        <dgm:presLayoutVars>
          <dgm:animLvl val="lvl"/>
          <dgm:resizeHandles val="exact"/>
        </dgm:presLayoutVars>
      </dgm:prSet>
      <dgm:spPr/>
      <dgm:t>
        <a:bodyPr/>
        <a:lstStyle/>
        <a:p>
          <a:endParaRPr lang="hu-HU"/>
        </a:p>
      </dgm:t>
    </dgm:pt>
    <dgm:pt modelId="{A7DC6866-4DCB-4302-B7F8-CEE74EFBD806}" type="pres">
      <dgm:prSet presAssocID="{683072E1-8FCA-42E6-9171-FA95EB78EF2B}" presName="parentText" presStyleLbl="node1" presStyleIdx="0" presStyleCnt="8" custLinFactNeighborX="154">
        <dgm:presLayoutVars>
          <dgm:chMax val="0"/>
          <dgm:bulletEnabled val="1"/>
        </dgm:presLayoutVars>
      </dgm:prSet>
      <dgm:spPr/>
      <dgm:t>
        <a:bodyPr/>
        <a:lstStyle/>
        <a:p>
          <a:endParaRPr lang="hu-HU"/>
        </a:p>
      </dgm:t>
    </dgm:pt>
    <dgm:pt modelId="{7FFDBBEE-E600-4C53-BA65-1D221EEEF9D9}" type="pres">
      <dgm:prSet presAssocID="{A96C74A5-F54E-4128-A610-4BA538E33437}" presName="spacer" presStyleCnt="0"/>
      <dgm:spPr/>
    </dgm:pt>
    <dgm:pt modelId="{6CAA620E-0BBE-47AC-A00D-BE53CEAB8620}" type="pres">
      <dgm:prSet presAssocID="{01C359A4-EF77-4276-B630-158F1E307F8D}" presName="parentText" presStyleLbl="node1" presStyleIdx="1" presStyleCnt="8">
        <dgm:presLayoutVars>
          <dgm:chMax val="0"/>
          <dgm:bulletEnabled val="1"/>
        </dgm:presLayoutVars>
      </dgm:prSet>
      <dgm:spPr/>
      <dgm:t>
        <a:bodyPr/>
        <a:lstStyle/>
        <a:p>
          <a:endParaRPr lang="hu-HU"/>
        </a:p>
      </dgm:t>
    </dgm:pt>
    <dgm:pt modelId="{33E4988A-581A-4DCE-85AC-EBDE57486A6F}" type="pres">
      <dgm:prSet presAssocID="{75F7AE67-329B-4007-B9BE-78E3B203BACE}" presName="spacer" presStyleCnt="0"/>
      <dgm:spPr/>
    </dgm:pt>
    <dgm:pt modelId="{1BA9EF5D-52DA-4D30-9BCA-8CE623DD7D1D}" type="pres">
      <dgm:prSet presAssocID="{6EBA2F65-CAC9-47DC-87EF-B35C92B5DDD6}" presName="parentText" presStyleLbl="node1" presStyleIdx="2" presStyleCnt="8">
        <dgm:presLayoutVars>
          <dgm:chMax val="0"/>
          <dgm:bulletEnabled val="1"/>
        </dgm:presLayoutVars>
      </dgm:prSet>
      <dgm:spPr/>
      <dgm:t>
        <a:bodyPr/>
        <a:lstStyle/>
        <a:p>
          <a:endParaRPr lang="hu-HU"/>
        </a:p>
      </dgm:t>
    </dgm:pt>
    <dgm:pt modelId="{9CA1EFBF-25D2-4F1E-862C-D2DDB189371A}" type="pres">
      <dgm:prSet presAssocID="{4218FA6B-DD68-4178-B7AF-AC6E28F81001}" presName="spacer" presStyleCnt="0"/>
      <dgm:spPr/>
    </dgm:pt>
    <dgm:pt modelId="{8421DD56-B909-4CA1-A05F-DEC3A55B1C5B}" type="pres">
      <dgm:prSet presAssocID="{9D846BC6-E4EE-411C-B2B2-D8FBBBC327B4}" presName="parentText" presStyleLbl="node1" presStyleIdx="3" presStyleCnt="8">
        <dgm:presLayoutVars>
          <dgm:chMax val="0"/>
          <dgm:bulletEnabled val="1"/>
        </dgm:presLayoutVars>
      </dgm:prSet>
      <dgm:spPr/>
      <dgm:t>
        <a:bodyPr/>
        <a:lstStyle/>
        <a:p>
          <a:endParaRPr lang="hu-HU"/>
        </a:p>
      </dgm:t>
    </dgm:pt>
    <dgm:pt modelId="{0D1D628D-DBCE-42A5-B379-8DA16AD1D6BA}" type="pres">
      <dgm:prSet presAssocID="{296B0868-4F31-49ED-B515-D1EF34999F10}" presName="spacer" presStyleCnt="0"/>
      <dgm:spPr/>
    </dgm:pt>
    <dgm:pt modelId="{539B84FC-7B83-4E51-931D-9465F412B8AE}" type="pres">
      <dgm:prSet presAssocID="{D9E36B4A-7EE3-4510-A780-38621CEB3402}" presName="parentText" presStyleLbl="node1" presStyleIdx="4" presStyleCnt="8">
        <dgm:presLayoutVars>
          <dgm:chMax val="0"/>
          <dgm:bulletEnabled val="1"/>
        </dgm:presLayoutVars>
      </dgm:prSet>
      <dgm:spPr/>
      <dgm:t>
        <a:bodyPr/>
        <a:lstStyle/>
        <a:p>
          <a:endParaRPr lang="hu-HU"/>
        </a:p>
      </dgm:t>
    </dgm:pt>
    <dgm:pt modelId="{97B67F03-4981-4CD8-9787-2878A99CC7A1}" type="pres">
      <dgm:prSet presAssocID="{660A0685-DB3A-46EC-AD72-2EBD5446DF30}" presName="spacer" presStyleCnt="0"/>
      <dgm:spPr/>
    </dgm:pt>
    <dgm:pt modelId="{A4B41B59-978B-418F-8F48-577646B0B514}" type="pres">
      <dgm:prSet presAssocID="{6F35623E-B9C8-4252-9BC3-F4F8F3FD134D}" presName="parentText" presStyleLbl="node1" presStyleIdx="5" presStyleCnt="8">
        <dgm:presLayoutVars>
          <dgm:chMax val="0"/>
          <dgm:bulletEnabled val="1"/>
        </dgm:presLayoutVars>
      </dgm:prSet>
      <dgm:spPr/>
      <dgm:t>
        <a:bodyPr/>
        <a:lstStyle/>
        <a:p>
          <a:endParaRPr lang="hu-HU"/>
        </a:p>
      </dgm:t>
    </dgm:pt>
    <dgm:pt modelId="{CCC597A5-D48E-4CCD-9722-D16B1B521A9B}" type="pres">
      <dgm:prSet presAssocID="{7C2797C0-D816-4A65-A2A0-12A3C7291317}" presName="spacer" presStyleCnt="0"/>
      <dgm:spPr/>
    </dgm:pt>
    <dgm:pt modelId="{93A72237-789C-45D4-95A6-8A95DE58FD45}" type="pres">
      <dgm:prSet presAssocID="{7DA8BE75-B985-4162-8DBF-6E3413512CE4}" presName="parentText" presStyleLbl="node1" presStyleIdx="6" presStyleCnt="8">
        <dgm:presLayoutVars>
          <dgm:chMax val="0"/>
          <dgm:bulletEnabled val="1"/>
        </dgm:presLayoutVars>
      </dgm:prSet>
      <dgm:spPr/>
      <dgm:t>
        <a:bodyPr/>
        <a:lstStyle/>
        <a:p>
          <a:endParaRPr lang="hu-HU"/>
        </a:p>
      </dgm:t>
    </dgm:pt>
    <dgm:pt modelId="{E4172C38-6681-41F1-84EA-7040D7BA998B}" type="pres">
      <dgm:prSet presAssocID="{92BE0658-F3F4-442A-ABC9-14F313CDCAA9}" presName="spacer" presStyleCnt="0"/>
      <dgm:spPr/>
    </dgm:pt>
    <dgm:pt modelId="{F123E6C3-A6DE-4AD2-A337-2EEA71FD3A06}" type="pres">
      <dgm:prSet presAssocID="{DC3670E2-52AA-4BFB-8C35-0B986986ACA0}" presName="parentText" presStyleLbl="node1" presStyleIdx="7" presStyleCnt="8">
        <dgm:presLayoutVars>
          <dgm:chMax val="0"/>
          <dgm:bulletEnabled val="1"/>
        </dgm:presLayoutVars>
      </dgm:prSet>
      <dgm:spPr/>
      <dgm:t>
        <a:bodyPr/>
        <a:lstStyle/>
        <a:p>
          <a:endParaRPr lang="hu-HU"/>
        </a:p>
      </dgm:t>
    </dgm:pt>
  </dgm:ptLst>
  <dgm:cxnLst>
    <dgm:cxn modelId="{B02A8A61-388C-4721-A744-13986BCB53D3}" srcId="{9414D89A-C5DE-4C22-936A-0AB8B7FF8C34}" destId="{D9E36B4A-7EE3-4510-A780-38621CEB3402}" srcOrd="4" destOrd="0" parTransId="{50478D73-61CB-4F66-BC19-C3E6C9B67DA4}" sibTransId="{660A0685-DB3A-46EC-AD72-2EBD5446DF30}"/>
    <dgm:cxn modelId="{357C5468-A536-418F-9553-FD45C266ACD9}" type="presOf" srcId="{9414D89A-C5DE-4C22-936A-0AB8B7FF8C34}" destId="{89A7D3FE-0350-4F94-9891-7B5AB4741B0A}" srcOrd="0" destOrd="0" presId="urn:microsoft.com/office/officeart/2005/8/layout/vList2"/>
    <dgm:cxn modelId="{52C434F3-F5E7-4B1F-A7B7-49C6F4A24502}" type="presOf" srcId="{683072E1-8FCA-42E6-9171-FA95EB78EF2B}" destId="{A7DC6866-4DCB-4302-B7F8-CEE74EFBD806}" srcOrd="0" destOrd="0" presId="urn:microsoft.com/office/officeart/2005/8/layout/vList2"/>
    <dgm:cxn modelId="{42DDC1AA-41BF-4CC6-B3ED-B8A1A21186C4}" type="presOf" srcId="{6EBA2F65-CAC9-47DC-87EF-B35C92B5DDD6}" destId="{1BA9EF5D-52DA-4D30-9BCA-8CE623DD7D1D}" srcOrd="0" destOrd="0" presId="urn:microsoft.com/office/officeart/2005/8/layout/vList2"/>
    <dgm:cxn modelId="{6E5B87F0-53C2-41C5-9E1E-6C4368A8E941}" type="presOf" srcId="{DC3670E2-52AA-4BFB-8C35-0B986986ACA0}" destId="{F123E6C3-A6DE-4AD2-A337-2EEA71FD3A06}" srcOrd="0" destOrd="0" presId="urn:microsoft.com/office/officeart/2005/8/layout/vList2"/>
    <dgm:cxn modelId="{82EF102C-E1C6-4A5C-88C2-82B2EB49E440}" srcId="{9414D89A-C5DE-4C22-936A-0AB8B7FF8C34}" destId="{01C359A4-EF77-4276-B630-158F1E307F8D}" srcOrd="1" destOrd="0" parTransId="{39085D14-478B-4F32-9BC9-05C9E54A58D2}" sibTransId="{75F7AE67-329B-4007-B9BE-78E3B203BACE}"/>
    <dgm:cxn modelId="{EEB950E1-5413-4830-98D8-58A65DE7B6FB}" type="presOf" srcId="{7DA8BE75-B985-4162-8DBF-6E3413512CE4}" destId="{93A72237-789C-45D4-95A6-8A95DE58FD45}" srcOrd="0" destOrd="0" presId="urn:microsoft.com/office/officeart/2005/8/layout/vList2"/>
    <dgm:cxn modelId="{67CBDEB1-B843-4EEE-B824-7D0C9EC47587}" srcId="{9414D89A-C5DE-4C22-936A-0AB8B7FF8C34}" destId="{7DA8BE75-B985-4162-8DBF-6E3413512CE4}" srcOrd="6" destOrd="0" parTransId="{AD422D22-40E6-4477-8AF8-CB444CD49217}" sibTransId="{92BE0658-F3F4-442A-ABC9-14F313CDCAA9}"/>
    <dgm:cxn modelId="{B5D1D2C8-E580-48BB-AEAB-B3EE53107F17}" srcId="{9414D89A-C5DE-4C22-936A-0AB8B7FF8C34}" destId="{6F35623E-B9C8-4252-9BC3-F4F8F3FD134D}" srcOrd="5" destOrd="0" parTransId="{B13A77A6-301C-43A1-A68C-AE74B1AC9631}" sibTransId="{7C2797C0-D816-4A65-A2A0-12A3C7291317}"/>
    <dgm:cxn modelId="{785CCC29-0B82-4E19-977E-A5733F74EDF3}" srcId="{9414D89A-C5DE-4C22-936A-0AB8B7FF8C34}" destId="{9D846BC6-E4EE-411C-B2B2-D8FBBBC327B4}" srcOrd="3" destOrd="0" parTransId="{2DA2FD70-2368-495E-AEB8-68F17D831AA7}" sibTransId="{296B0868-4F31-49ED-B515-D1EF34999F10}"/>
    <dgm:cxn modelId="{86AB9B7E-F74D-42B1-9929-EF57C6415E70}" srcId="{9414D89A-C5DE-4C22-936A-0AB8B7FF8C34}" destId="{683072E1-8FCA-42E6-9171-FA95EB78EF2B}" srcOrd="0" destOrd="0" parTransId="{2017A9BD-C74C-4735-B7A5-E646F435E8A3}" sibTransId="{A96C74A5-F54E-4128-A610-4BA538E33437}"/>
    <dgm:cxn modelId="{34E974B5-F2CF-4AEB-8EF1-F0ABE842042A}" type="presOf" srcId="{9D846BC6-E4EE-411C-B2B2-D8FBBBC327B4}" destId="{8421DD56-B909-4CA1-A05F-DEC3A55B1C5B}" srcOrd="0" destOrd="0" presId="urn:microsoft.com/office/officeart/2005/8/layout/vList2"/>
    <dgm:cxn modelId="{F8B2F5CF-C227-4C0C-8776-3C9EF5059470}" type="presOf" srcId="{6F35623E-B9C8-4252-9BC3-F4F8F3FD134D}" destId="{A4B41B59-978B-418F-8F48-577646B0B514}" srcOrd="0" destOrd="0" presId="urn:microsoft.com/office/officeart/2005/8/layout/vList2"/>
    <dgm:cxn modelId="{F7CD0020-E3F0-4262-A0A5-69AD2DC917A5}" type="presOf" srcId="{01C359A4-EF77-4276-B630-158F1E307F8D}" destId="{6CAA620E-0BBE-47AC-A00D-BE53CEAB8620}" srcOrd="0" destOrd="0" presId="urn:microsoft.com/office/officeart/2005/8/layout/vList2"/>
    <dgm:cxn modelId="{63729F2F-3771-4B74-9ACB-38C3F0159749}" srcId="{9414D89A-C5DE-4C22-936A-0AB8B7FF8C34}" destId="{6EBA2F65-CAC9-47DC-87EF-B35C92B5DDD6}" srcOrd="2" destOrd="0" parTransId="{BAD36CE6-6A36-4230-AC06-13FA031B1ACD}" sibTransId="{4218FA6B-DD68-4178-B7AF-AC6E28F81001}"/>
    <dgm:cxn modelId="{39F31BDE-5ABF-4CA6-8049-38062E4CB99F}" srcId="{9414D89A-C5DE-4C22-936A-0AB8B7FF8C34}" destId="{DC3670E2-52AA-4BFB-8C35-0B986986ACA0}" srcOrd="7" destOrd="0" parTransId="{188FFB6B-F0F5-4E65-AFBE-5640FCA7F488}" sibTransId="{82FA8040-ACE7-4523-BF20-E4D0F22E259A}"/>
    <dgm:cxn modelId="{63E2288A-6EE8-45F5-80E8-87D60F772DE3}" type="presOf" srcId="{D9E36B4A-7EE3-4510-A780-38621CEB3402}" destId="{539B84FC-7B83-4E51-931D-9465F412B8AE}" srcOrd="0" destOrd="0" presId="urn:microsoft.com/office/officeart/2005/8/layout/vList2"/>
    <dgm:cxn modelId="{006E3C5E-F032-4EDD-8A32-6CBEB21A8783}" type="presParOf" srcId="{89A7D3FE-0350-4F94-9891-7B5AB4741B0A}" destId="{A7DC6866-4DCB-4302-B7F8-CEE74EFBD806}" srcOrd="0" destOrd="0" presId="urn:microsoft.com/office/officeart/2005/8/layout/vList2"/>
    <dgm:cxn modelId="{2ACBE685-4AD8-46AF-95C9-AB7F76B72D0C}" type="presParOf" srcId="{89A7D3FE-0350-4F94-9891-7B5AB4741B0A}" destId="{7FFDBBEE-E600-4C53-BA65-1D221EEEF9D9}" srcOrd="1" destOrd="0" presId="urn:microsoft.com/office/officeart/2005/8/layout/vList2"/>
    <dgm:cxn modelId="{60ABAC50-1D19-4F8A-99A6-E48D56470F11}" type="presParOf" srcId="{89A7D3FE-0350-4F94-9891-7B5AB4741B0A}" destId="{6CAA620E-0BBE-47AC-A00D-BE53CEAB8620}" srcOrd="2" destOrd="0" presId="urn:microsoft.com/office/officeart/2005/8/layout/vList2"/>
    <dgm:cxn modelId="{B174D8FF-009B-41CF-95C1-B1F22BB66DC2}" type="presParOf" srcId="{89A7D3FE-0350-4F94-9891-7B5AB4741B0A}" destId="{33E4988A-581A-4DCE-85AC-EBDE57486A6F}" srcOrd="3" destOrd="0" presId="urn:microsoft.com/office/officeart/2005/8/layout/vList2"/>
    <dgm:cxn modelId="{75282EC0-C7D6-4AF9-9B65-1C3CA7A8D1E0}" type="presParOf" srcId="{89A7D3FE-0350-4F94-9891-7B5AB4741B0A}" destId="{1BA9EF5D-52DA-4D30-9BCA-8CE623DD7D1D}" srcOrd="4" destOrd="0" presId="urn:microsoft.com/office/officeart/2005/8/layout/vList2"/>
    <dgm:cxn modelId="{0EBA9C53-E025-4EDD-9EC5-E01EFA9EF0CA}" type="presParOf" srcId="{89A7D3FE-0350-4F94-9891-7B5AB4741B0A}" destId="{9CA1EFBF-25D2-4F1E-862C-D2DDB189371A}" srcOrd="5" destOrd="0" presId="urn:microsoft.com/office/officeart/2005/8/layout/vList2"/>
    <dgm:cxn modelId="{9B79A0EE-EF8D-4918-98D6-28249DE5CE43}" type="presParOf" srcId="{89A7D3FE-0350-4F94-9891-7B5AB4741B0A}" destId="{8421DD56-B909-4CA1-A05F-DEC3A55B1C5B}" srcOrd="6" destOrd="0" presId="urn:microsoft.com/office/officeart/2005/8/layout/vList2"/>
    <dgm:cxn modelId="{ED19CC73-B551-4C6A-B12F-06F92C8F8213}" type="presParOf" srcId="{89A7D3FE-0350-4F94-9891-7B5AB4741B0A}" destId="{0D1D628D-DBCE-42A5-B379-8DA16AD1D6BA}" srcOrd="7" destOrd="0" presId="urn:microsoft.com/office/officeart/2005/8/layout/vList2"/>
    <dgm:cxn modelId="{0C9EBC46-C486-4C17-975D-ED2D82A8367B}" type="presParOf" srcId="{89A7D3FE-0350-4F94-9891-7B5AB4741B0A}" destId="{539B84FC-7B83-4E51-931D-9465F412B8AE}" srcOrd="8" destOrd="0" presId="urn:microsoft.com/office/officeart/2005/8/layout/vList2"/>
    <dgm:cxn modelId="{AB0AD2D3-96C2-496B-9ECA-070476EFF21B}" type="presParOf" srcId="{89A7D3FE-0350-4F94-9891-7B5AB4741B0A}" destId="{97B67F03-4981-4CD8-9787-2878A99CC7A1}" srcOrd="9" destOrd="0" presId="urn:microsoft.com/office/officeart/2005/8/layout/vList2"/>
    <dgm:cxn modelId="{9EB453E5-BD8D-4B93-9110-A554B177E1BE}" type="presParOf" srcId="{89A7D3FE-0350-4F94-9891-7B5AB4741B0A}" destId="{A4B41B59-978B-418F-8F48-577646B0B514}" srcOrd="10" destOrd="0" presId="urn:microsoft.com/office/officeart/2005/8/layout/vList2"/>
    <dgm:cxn modelId="{CDC03611-9CF1-4232-B36E-99EA139C2C26}" type="presParOf" srcId="{89A7D3FE-0350-4F94-9891-7B5AB4741B0A}" destId="{CCC597A5-D48E-4CCD-9722-D16B1B521A9B}" srcOrd="11" destOrd="0" presId="urn:microsoft.com/office/officeart/2005/8/layout/vList2"/>
    <dgm:cxn modelId="{74183852-321B-4204-9A45-2BEB3183D479}" type="presParOf" srcId="{89A7D3FE-0350-4F94-9891-7B5AB4741B0A}" destId="{93A72237-789C-45D4-95A6-8A95DE58FD45}" srcOrd="12" destOrd="0" presId="urn:microsoft.com/office/officeart/2005/8/layout/vList2"/>
    <dgm:cxn modelId="{87B2C0E8-9413-45A7-90D8-68E4449B33FA}" type="presParOf" srcId="{89A7D3FE-0350-4F94-9891-7B5AB4741B0A}" destId="{E4172C38-6681-41F1-84EA-7040D7BA998B}" srcOrd="13" destOrd="0" presId="urn:microsoft.com/office/officeart/2005/8/layout/vList2"/>
    <dgm:cxn modelId="{06B77250-1BE6-43D1-93A7-1C6000DB18DB}" type="presParOf" srcId="{89A7D3FE-0350-4F94-9891-7B5AB4741B0A}" destId="{F123E6C3-A6DE-4AD2-A337-2EEA71FD3A06}" srcOrd="1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14D89A-C5DE-4C22-936A-0AB8B7FF8C34}" type="doc">
      <dgm:prSet loTypeId="urn:microsoft.com/office/officeart/2005/8/layout/vList2" loCatId="list" qsTypeId="urn:microsoft.com/office/officeart/2005/8/quickstyle/simple1" qsCatId="simple" csTypeId="urn:microsoft.com/office/officeart/2005/8/colors/accent1_4" csCatId="accent1" phldr="1"/>
      <dgm:spPr/>
      <dgm:t>
        <a:bodyPr rtlCol="0"/>
        <a:lstStyle/>
        <a:p>
          <a:pPr rtl="0"/>
          <a:endParaRPr lang="en-GB"/>
        </a:p>
      </dgm:t>
    </dgm:pt>
    <dgm:pt modelId="{683072E1-8FCA-42E6-9171-FA95EB78EF2B}">
      <dgm:prSet phldrT="[Szöveg]" custT="1"/>
      <dgm:spPr>
        <a:solidFill>
          <a:schemeClr val="bg1">
            <a:lumMod val="50000"/>
          </a:schemeClr>
        </a:solidFill>
      </dgm:spPr>
      <dgm:t>
        <a:bodyPr rtlCol="0"/>
        <a:lstStyle/>
        <a:p>
          <a:pPr rtl="0"/>
          <a:r>
            <a:rPr lang="ro" sz="1800" b="1"/>
            <a:t>Nașterea prematură (PTB)</a:t>
          </a:r>
          <a:endParaRPr lang="en-GB" sz="1800" b="1" dirty="0"/>
        </a:p>
      </dgm:t>
    </dgm:pt>
    <dgm:pt modelId="{2017A9BD-C74C-4735-B7A5-E646F435E8A3}" type="parTrans" cxnId="{86AB9B7E-F74D-42B1-9929-EF57C6415E70}">
      <dgm:prSet/>
      <dgm:spPr/>
      <dgm:t>
        <a:bodyPr rtlCol="0"/>
        <a:lstStyle/>
        <a:p>
          <a:pPr rtl="0"/>
          <a:endParaRPr lang="en-GB" sz="1200" b="1"/>
        </a:p>
      </dgm:t>
    </dgm:pt>
    <dgm:pt modelId="{A96C74A5-F54E-4128-A610-4BA538E33437}" type="sibTrans" cxnId="{86AB9B7E-F74D-42B1-9929-EF57C6415E70}">
      <dgm:prSet/>
      <dgm:spPr/>
      <dgm:t>
        <a:bodyPr rtlCol="0"/>
        <a:lstStyle/>
        <a:p>
          <a:pPr rtl="0"/>
          <a:endParaRPr lang="en-GB" sz="1200" b="1"/>
        </a:p>
      </dgm:t>
    </dgm:pt>
    <dgm:pt modelId="{01C359A4-EF77-4276-B630-158F1E307F8D}">
      <dgm:prSet phldrT="[Szöveg]" custT="1"/>
      <dgm:spPr>
        <a:solidFill>
          <a:schemeClr val="bg1">
            <a:lumMod val="50000"/>
          </a:schemeClr>
        </a:solidFill>
      </dgm:spPr>
      <dgm:t>
        <a:bodyPr rtlCol="0"/>
        <a:lstStyle/>
        <a:p>
          <a:pPr rtl="0"/>
          <a:r>
            <a:rPr lang="ro" sz="1800" b="1"/>
            <a:t>Greutatea mică la naștere (LBW)</a:t>
          </a:r>
          <a:endParaRPr lang="en-GB" sz="1800" b="1" dirty="0"/>
        </a:p>
      </dgm:t>
    </dgm:pt>
    <dgm:pt modelId="{39085D14-478B-4F32-9BC9-05C9E54A58D2}" type="parTrans" cxnId="{82EF102C-E1C6-4A5C-88C2-82B2EB49E440}">
      <dgm:prSet/>
      <dgm:spPr/>
      <dgm:t>
        <a:bodyPr rtlCol="0"/>
        <a:lstStyle/>
        <a:p>
          <a:pPr rtl="0"/>
          <a:endParaRPr lang="en-GB" sz="1200" b="1"/>
        </a:p>
      </dgm:t>
    </dgm:pt>
    <dgm:pt modelId="{75F7AE67-329B-4007-B9BE-78E3B203BACE}" type="sibTrans" cxnId="{82EF102C-E1C6-4A5C-88C2-82B2EB49E440}">
      <dgm:prSet/>
      <dgm:spPr/>
      <dgm:t>
        <a:bodyPr rtlCol="0"/>
        <a:lstStyle/>
        <a:p>
          <a:pPr rtl="0"/>
          <a:endParaRPr lang="en-GB" sz="1200" b="1"/>
        </a:p>
      </dgm:t>
    </dgm:pt>
    <dgm:pt modelId="{6EBA2F65-CAC9-47DC-87EF-B35C92B5DDD6}">
      <dgm:prSet phldrT="[Szöveg]" custT="1"/>
      <dgm:spPr>
        <a:solidFill>
          <a:schemeClr val="bg1">
            <a:lumMod val="50000"/>
          </a:schemeClr>
        </a:solidFill>
      </dgm:spPr>
      <dgm:t>
        <a:bodyPr rtlCol="0"/>
        <a:lstStyle/>
        <a:p>
          <a:pPr rtl="0"/>
          <a:r>
            <a:rPr lang="ro" sz="1800" b="1" dirty="0"/>
            <a:t>Nașterea</a:t>
          </a:r>
          <a:r>
            <a:rPr lang="en-GB" sz="1800" b="1" dirty="0"/>
            <a:t> </a:t>
          </a:r>
          <a:r>
            <a:rPr lang="ro" sz="1800" b="1" dirty="0"/>
            <a:t>de </a:t>
          </a:r>
          <a:r>
            <a:rPr lang="en-GB" sz="1800" b="1" dirty="0" err="1"/>
            <a:t>copi</a:t>
          </a:r>
          <a:r>
            <a:rPr lang="ro-RO" sz="1800" b="1" dirty="0"/>
            <a:t>i</a:t>
          </a:r>
          <a:r>
            <a:rPr lang="en-GB" sz="1800" b="1" dirty="0"/>
            <a:t> </a:t>
          </a:r>
          <a:r>
            <a:rPr lang="ro" sz="1800" b="1" dirty="0"/>
            <a:t>morți</a:t>
          </a:r>
          <a:endParaRPr lang="en-GB" sz="1800" b="1" dirty="0"/>
        </a:p>
      </dgm:t>
    </dgm:pt>
    <dgm:pt modelId="{BAD36CE6-6A36-4230-AC06-13FA031B1ACD}" type="parTrans" cxnId="{63729F2F-3771-4B74-9ACB-38C3F0159749}">
      <dgm:prSet/>
      <dgm:spPr/>
      <dgm:t>
        <a:bodyPr rtlCol="0"/>
        <a:lstStyle/>
        <a:p>
          <a:pPr rtl="0"/>
          <a:endParaRPr lang="en-GB" sz="1200" b="1"/>
        </a:p>
      </dgm:t>
    </dgm:pt>
    <dgm:pt modelId="{4218FA6B-DD68-4178-B7AF-AC6E28F81001}" type="sibTrans" cxnId="{63729F2F-3771-4B74-9ACB-38C3F0159749}">
      <dgm:prSet/>
      <dgm:spPr/>
      <dgm:t>
        <a:bodyPr rtlCol="0"/>
        <a:lstStyle/>
        <a:p>
          <a:pPr rtl="0"/>
          <a:endParaRPr lang="en-GB" sz="1200" b="1"/>
        </a:p>
      </dgm:t>
    </dgm:pt>
    <dgm:pt modelId="{9D846BC6-E4EE-411C-B2B2-D8FBBBC327B4}">
      <dgm:prSet phldrT="[Szöveg]" custT="1"/>
      <dgm:spPr/>
      <dgm:t>
        <a:bodyPr rtlCol="0"/>
        <a:lstStyle/>
        <a:p>
          <a:pPr rtl="0"/>
          <a:r>
            <a:rPr lang="ro" sz="1800" b="1"/>
            <a:t>Mortalitatea neonatală</a:t>
          </a:r>
          <a:endParaRPr lang="en-GB" sz="1800" b="1" dirty="0"/>
        </a:p>
      </dgm:t>
    </dgm:pt>
    <dgm:pt modelId="{2DA2FD70-2368-495E-AEB8-68F17D831AA7}" type="parTrans" cxnId="{785CCC29-0B82-4E19-977E-A5733F74EDF3}">
      <dgm:prSet/>
      <dgm:spPr/>
      <dgm:t>
        <a:bodyPr rtlCol="0"/>
        <a:lstStyle/>
        <a:p>
          <a:pPr rtl="0"/>
          <a:endParaRPr lang="en-GB" sz="1200" b="1"/>
        </a:p>
      </dgm:t>
    </dgm:pt>
    <dgm:pt modelId="{296B0868-4F31-49ED-B515-D1EF34999F10}" type="sibTrans" cxnId="{785CCC29-0B82-4E19-977E-A5733F74EDF3}">
      <dgm:prSet/>
      <dgm:spPr/>
      <dgm:t>
        <a:bodyPr rtlCol="0"/>
        <a:lstStyle/>
        <a:p>
          <a:pPr rtl="0"/>
          <a:endParaRPr lang="en-GB" sz="1200" b="1"/>
        </a:p>
      </dgm:t>
    </dgm:pt>
    <dgm:pt modelId="{D9E36B4A-7EE3-4510-A780-38621CEB3402}">
      <dgm:prSet phldrT="[Szöveg]" custT="1"/>
      <dgm:spPr/>
      <dgm:t>
        <a:bodyPr rtlCol="0"/>
        <a:lstStyle/>
        <a:p>
          <a:pPr rtl="0"/>
          <a:r>
            <a:rPr lang="ro" sz="1800" b="1"/>
            <a:t>Morbiditate neonatală</a:t>
          </a:r>
          <a:endParaRPr lang="hu-HU" sz="1800" b="1" dirty="0"/>
        </a:p>
      </dgm:t>
    </dgm:pt>
    <dgm:pt modelId="{50478D73-61CB-4F66-BC19-C3E6C9B67DA4}" type="parTrans" cxnId="{B02A8A61-388C-4721-A744-13986BCB53D3}">
      <dgm:prSet/>
      <dgm:spPr/>
      <dgm:t>
        <a:bodyPr rtlCol="0"/>
        <a:lstStyle/>
        <a:p>
          <a:pPr rtl="0"/>
          <a:endParaRPr lang="en-GB" sz="1200" b="1"/>
        </a:p>
      </dgm:t>
    </dgm:pt>
    <dgm:pt modelId="{660A0685-DB3A-46EC-AD72-2EBD5446DF30}" type="sibTrans" cxnId="{B02A8A61-388C-4721-A744-13986BCB53D3}">
      <dgm:prSet/>
      <dgm:spPr/>
      <dgm:t>
        <a:bodyPr rtlCol="0"/>
        <a:lstStyle/>
        <a:p>
          <a:pPr rtl="0"/>
          <a:endParaRPr lang="en-GB" sz="1200" b="1"/>
        </a:p>
      </dgm:t>
    </dgm:pt>
    <dgm:pt modelId="{6F35623E-B9C8-4252-9BC3-F4F8F3FD134D}">
      <dgm:prSet phldrT="[Szöveg]" custT="1"/>
      <dgm:spPr/>
      <dgm:t>
        <a:bodyPr rtlCol="0"/>
        <a:lstStyle/>
        <a:p>
          <a:pPr rtl="0"/>
          <a:r>
            <a:rPr lang="ro" sz="1800" b="1"/>
            <a:t>Mici pentru vârsta gestațională (SGA)</a:t>
          </a:r>
        </a:p>
      </dgm:t>
    </dgm:pt>
    <dgm:pt modelId="{B13A77A6-301C-43A1-A68C-AE74B1AC9631}" type="parTrans" cxnId="{B5D1D2C8-E580-48BB-AEAB-B3EE53107F17}">
      <dgm:prSet/>
      <dgm:spPr/>
      <dgm:t>
        <a:bodyPr rtlCol="0"/>
        <a:lstStyle/>
        <a:p>
          <a:pPr rtl="0"/>
          <a:endParaRPr lang="en-GB" sz="1200" b="1"/>
        </a:p>
      </dgm:t>
    </dgm:pt>
    <dgm:pt modelId="{7C2797C0-D816-4A65-A2A0-12A3C7291317}" type="sibTrans" cxnId="{B5D1D2C8-E580-48BB-AEAB-B3EE53107F17}">
      <dgm:prSet/>
      <dgm:spPr/>
      <dgm:t>
        <a:bodyPr rtlCol="0"/>
        <a:lstStyle/>
        <a:p>
          <a:pPr rtl="0"/>
          <a:endParaRPr lang="en-GB" sz="1200" b="1"/>
        </a:p>
      </dgm:t>
    </dgm:pt>
    <dgm:pt modelId="{7DA8BE75-B985-4162-8DBF-6E3413512CE4}">
      <dgm:prSet phldrT="[Szöveg]" custT="1"/>
      <dgm:spPr/>
      <dgm:t>
        <a:bodyPr rtlCol="0"/>
        <a:lstStyle/>
        <a:p>
          <a:pPr rtl="0"/>
          <a:r>
            <a:rPr lang="ro" sz="1800" b="1"/>
            <a:t>Raportul internațional normalizat (INR) al nou-născuților</a:t>
          </a:r>
          <a:endParaRPr lang="hu-HU" sz="1800" b="1" dirty="0"/>
        </a:p>
      </dgm:t>
    </dgm:pt>
    <dgm:pt modelId="{AD422D22-40E6-4477-8AF8-CB444CD49217}" type="parTrans" cxnId="{67CBDEB1-B843-4EEE-B824-7D0C9EC47587}">
      <dgm:prSet/>
      <dgm:spPr/>
      <dgm:t>
        <a:bodyPr rtlCol="0"/>
        <a:lstStyle/>
        <a:p>
          <a:pPr rtl="0"/>
          <a:endParaRPr lang="en-GB" sz="1200" b="1"/>
        </a:p>
      </dgm:t>
    </dgm:pt>
    <dgm:pt modelId="{92BE0658-F3F4-442A-ABC9-14F313CDCAA9}" type="sibTrans" cxnId="{67CBDEB1-B843-4EEE-B824-7D0C9EC47587}">
      <dgm:prSet/>
      <dgm:spPr/>
      <dgm:t>
        <a:bodyPr rtlCol="0"/>
        <a:lstStyle/>
        <a:p>
          <a:pPr rtl="0"/>
          <a:endParaRPr lang="en-GB" sz="1200" b="1"/>
        </a:p>
      </dgm:t>
    </dgm:pt>
    <dgm:pt modelId="{DC3670E2-52AA-4BFB-8C35-0B986986ACA0}">
      <dgm:prSet phldrT="[Szöveg]" custT="1"/>
      <dgm:spPr/>
      <dgm:t>
        <a:bodyPr rtlCol="0"/>
        <a:lstStyle/>
        <a:p>
          <a:pPr rtl="0"/>
          <a:r>
            <a:rPr lang="ro" sz="1800" b="1"/>
            <a:t>Lungimea telomerilor nou-născuți</a:t>
          </a:r>
          <a:endParaRPr lang="hu-HU" sz="1800" b="1" dirty="0"/>
        </a:p>
      </dgm:t>
    </dgm:pt>
    <dgm:pt modelId="{188FFB6B-F0F5-4E65-AFBE-5640FCA7F488}" type="parTrans" cxnId="{39F31BDE-5ABF-4CA6-8049-38062E4CB99F}">
      <dgm:prSet/>
      <dgm:spPr/>
      <dgm:t>
        <a:bodyPr rtlCol="0"/>
        <a:lstStyle/>
        <a:p>
          <a:pPr rtl="0"/>
          <a:endParaRPr lang="en-GB" sz="1200" b="1"/>
        </a:p>
      </dgm:t>
    </dgm:pt>
    <dgm:pt modelId="{82FA8040-ACE7-4523-BF20-E4D0F22E259A}" type="sibTrans" cxnId="{39F31BDE-5ABF-4CA6-8049-38062E4CB99F}">
      <dgm:prSet/>
      <dgm:spPr/>
      <dgm:t>
        <a:bodyPr rtlCol="0"/>
        <a:lstStyle/>
        <a:p>
          <a:pPr rtl="0"/>
          <a:endParaRPr lang="en-GB" sz="1200" b="1"/>
        </a:p>
      </dgm:t>
    </dgm:pt>
    <dgm:pt modelId="{89A7D3FE-0350-4F94-9891-7B5AB4741B0A}" type="pres">
      <dgm:prSet presAssocID="{9414D89A-C5DE-4C22-936A-0AB8B7FF8C34}" presName="linear" presStyleCnt="0">
        <dgm:presLayoutVars>
          <dgm:animLvl val="lvl"/>
          <dgm:resizeHandles val="exact"/>
        </dgm:presLayoutVars>
      </dgm:prSet>
      <dgm:spPr/>
      <dgm:t>
        <a:bodyPr/>
        <a:lstStyle/>
        <a:p>
          <a:endParaRPr lang="hu-HU"/>
        </a:p>
      </dgm:t>
    </dgm:pt>
    <dgm:pt modelId="{A7DC6866-4DCB-4302-B7F8-CEE74EFBD806}" type="pres">
      <dgm:prSet presAssocID="{683072E1-8FCA-42E6-9171-FA95EB78EF2B}" presName="parentText" presStyleLbl="node1" presStyleIdx="0" presStyleCnt="8">
        <dgm:presLayoutVars>
          <dgm:chMax val="0"/>
          <dgm:bulletEnabled val="1"/>
        </dgm:presLayoutVars>
      </dgm:prSet>
      <dgm:spPr/>
      <dgm:t>
        <a:bodyPr/>
        <a:lstStyle/>
        <a:p>
          <a:endParaRPr lang="hu-HU"/>
        </a:p>
      </dgm:t>
    </dgm:pt>
    <dgm:pt modelId="{7FFDBBEE-E600-4C53-BA65-1D221EEEF9D9}" type="pres">
      <dgm:prSet presAssocID="{A96C74A5-F54E-4128-A610-4BA538E33437}" presName="spacer" presStyleCnt="0"/>
      <dgm:spPr/>
    </dgm:pt>
    <dgm:pt modelId="{6CAA620E-0BBE-47AC-A00D-BE53CEAB8620}" type="pres">
      <dgm:prSet presAssocID="{01C359A4-EF77-4276-B630-158F1E307F8D}" presName="parentText" presStyleLbl="node1" presStyleIdx="1" presStyleCnt="8">
        <dgm:presLayoutVars>
          <dgm:chMax val="0"/>
          <dgm:bulletEnabled val="1"/>
        </dgm:presLayoutVars>
      </dgm:prSet>
      <dgm:spPr/>
      <dgm:t>
        <a:bodyPr/>
        <a:lstStyle/>
        <a:p>
          <a:endParaRPr lang="hu-HU"/>
        </a:p>
      </dgm:t>
    </dgm:pt>
    <dgm:pt modelId="{33E4988A-581A-4DCE-85AC-EBDE57486A6F}" type="pres">
      <dgm:prSet presAssocID="{75F7AE67-329B-4007-B9BE-78E3B203BACE}" presName="spacer" presStyleCnt="0"/>
      <dgm:spPr/>
    </dgm:pt>
    <dgm:pt modelId="{1BA9EF5D-52DA-4D30-9BCA-8CE623DD7D1D}" type="pres">
      <dgm:prSet presAssocID="{6EBA2F65-CAC9-47DC-87EF-B35C92B5DDD6}" presName="parentText" presStyleLbl="node1" presStyleIdx="2" presStyleCnt="8">
        <dgm:presLayoutVars>
          <dgm:chMax val="0"/>
          <dgm:bulletEnabled val="1"/>
        </dgm:presLayoutVars>
      </dgm:prSet>
      <dgm:spPr/>
      <dgm:t>
        <a:bodyPr/>
        <a:lstStyle/>
        <a:p>
          <a:endParaRPr lang="hu-HU"/>
        </a:p>
      </dgm:t>
    </dgm:pt>
    <dgm:pt modelId="{9CA1EFBF-25D2-4F1E-862C-D2DDB189371A}" type="pres">
      <dgm:prSet presAssocID="{4218FA6B-DD68-4178-B7AF-AC6E28F81001}" presName="spacer" presStyleCnt="0"/>
      <dgm:spPr/>
    </dgm:pt>
    <dgm:pt modelId="{8421DD56-B909-4CA1-A05F-DEC3A55B1C5B}" type="pres">
      <dgm:prSet presAssocID="{9D846BC6-E4EE-411C-B2B2-D8FBBBC327B4}" presName="parentText" presStyleLbl="node1" presStyleIdx="3" presStyleCnt="8">
        <dgm:presLayoutVars>
          <dgm:chMax val="0"/>
          <dgm:bulletEnabled val="1"/>
        </dgm:presLayoutVars>
      </dgm:prSet>
      <dgm:spPr/>
      <dgm:t>
        <a:bodyPr/>
        <a:lstStyle/>
        <a:p>
          <a:endParaRPr lang="hu-HU"/>
        </a:p>
      </dgm:t>
    </dgm:pt>
    <dgm:pt modelId="{0D1D628D-DBCE-42A5-B379-8DA16AD1D6BA}" type="pres">
      <dgm:prSet presAssocID="{296B0868-4F31-49ED-B515-D1EF34999F10}" presName="spacer" presStyleCnt="0"/>
      <dgm:spPr/>
    </dgm:pt>
    <dgm:pt modelId="{539B84FC-7B83-4E51-931D-9465F412B8AE}" type="pres">
      <dgm:prSet presAssocID="{D9E36B4A-7EE3-4510-A780-38621CEB3402}" presName="parentText" presStyleLbl="node1" presStyleIdx="4" presStyleCnt="8">
        <dgm:presLayoutVars>
          <dgm:chMax val="0"/>
          <dgm:bulletEnabled val="1"/>
        </dgm:presLayoutVars>
      </dgm:prSet>
      <dgm:spPr/>
      <dgm:t>
        <a:bodyPr/>
        <a:lstStyle/>
        <a:p>
          <a:endParaRPr lang="hu-HU"/>
        </a:p>
      </dgm:t>
    </dgm:pt>
    <dgm:pt modelId="{97B67F03-4981-4CD8-9787-2878A99CC7A1}" type="pres">
      <dgm:prSet presAssocID="{660A0685-DB3A-46EC-AD72-2EBD5446DF30}" presName="spacer" presStyleCnt="0"/>
      <dgm:spPr/>
    </dgm:pt>
    <dgm:pt modelId="{A4B41B59-978B-418F-8F48-577646B0B514}" type="pres">
      <dgm:prSet presAssocID="{6F35623E-B9C8-4252-9BC3-F4F8F3FD134D}" presName="parentText" presStyleLbl="node1" presStyleIdx="5" presStyleCnt="8">
        <dgm:presLayoutVars>
          <dgm:chMax val="0"/>
          <dgm:bulletEnabled val="1"/>
        </dgm:presLayoutVars>
      </dgm:prSet>
      <dgm:spPr/>
      <dgm:t>
        <a:bodyPr/>
        <a:lstStyle/>
        <a:p>
          <a:endParaRPr lang="hu-HU"/>
        </a:p>
      </dgm:t>
    </dgm:pt>
    <dgm:pt modelId="{CCC597A5-D48E-4CCD-9722-D16B1B521A9B}" type="pres">
      <dgm:prSet presAssocID="{7C2797C0-D816-4A65-A2A0-12A3C7291317}" presName="spacer" presStyleCnt="0"/>
      <dgm:spPr/>
    </dgm:pt>
    <dgm:pt modelId="{93A72237-789C-45D4-95A6-8A95DE58FD45}" type="pres">
      <dgm:prSet presAssocID="{7DA8BE75-B985-4162-8DBF-6E3413512CE4}" presName="parentText" presStyleLbl="node1" presStyleIdx="6" presStyleCnt="8">
        <dgm:presLayoutVars>
          <dgm:chMax val="0"/>
          <dgm:bulletEnabled val="1"/>
        </dgm:presLayoutVars>
      </dgm:prSet>
      <dgm:spPr/>
      <dgm:t>
        <a:bodyPr/>
        <a:lstStyle/>
        <a:p>
          <a:endParaRPr lang="hu-HU"/>
        </a:p>
      </dgm:t>
    </dgm:pt>
    <dgm:pt modelId="{E4172C38-6681-41F1-84EA-7040D7BA998B}" type="pres">
      <dgm:prSet presAssocID="{92BE0658-F3F4-442A-ABC9-14F313CDCAA9}" presName="spacer" presStyleCnt="0"/>
      <dgm:spPr/>
    </dgm:pt>
    <dgm:pt modelId="{F123E6C3-A6DE-4AD2-A337-2EEA71FD3A06}" type="pres">
      <dgm:prSet presAssocID="{DC3670E2-52AA-4BFB-8C35-0B986986ACA0}" presName="parentText" presStyleLbl="node1" presStyleIdx="7" presStyleCnt="8">
        <dgm:presLayoutVars>
          <dgm:chMax val="0"/>
          <dgm:bulletEnabled val="1"/>
        </dgm:presLayoutVars>
      </dgm:prSet>
      <dgm:spPr/>
      <dgm:t>
        <a:bodyPr/>
        <a:lstStyle/>
        <a:p>
          <a:endParaRPr lang="hu-HU"/>
        </a:p>
      </dgm:t>
    </dgm:pt>
  </dgm:ptLst>
  <dgm:cxnLst>
    <dgm:cxn modelId="{B02A8A61-388C-4721-A744-13986BCB53D3}" srcId="{9414D89A-C5DE-4C22-936A-0AB8B7FF8C34}" destId="{D9E36B4A-7EE3-4510-A780-38621CEB3402}" srcOrd="4" destOrd="0" parTransId="{50478D73-61CB-4F66-BC19-C3E6C9B67DA4}" sibTransId="{660A0685-DB3A-46EC-AD72-2EBD5446DF30}"/>
    <dgm:cxn modelId="{357C5468-A536-418F-9553-FD45C266ACD9}" type="presOf" srcId="{9414D89A-C5DE-4C22-936A-0AB8B7FF8C34}" destId="{89A7D3FE-0350-4F94-9891-7B5AB4741B0A}" srcOrd="0" destOrd="0" presId="urn:microsoft.com/office/officeart/2005/8/layout/vList2"/>
    <dgm:cxn modelId="{52C434F3-F5E7-4B1F-A7B7-49C6F4A24502}" type="presOf" srcId="{683072E1-8FCA-42E6-9171-FA95EB78EF2B}" destId="{A7DC6866-4DCB-4302-B7F8-CEE74EFBD806}" srcOrd="0" destOrd="0" presId="urn:microsoft.com/office/officeart/2005/8/layout/vList2"/>
    <dgm:cxn modelId="{42DDC1AA-41BF-4CC6-B3ED-B8A1A21186C4}" type="presOf" srcId="{6EBA2F65-CAC9-47DC-87EF-B35C92B5DDD6}" destId="{1BA9EF5D-52DA-4D30-9BCA-8CE623DD7D1D}" srcOrd="0" destOrd="0" presId="urn:microsoft.com/office/officeart/2005/8/layout/vList2"/>
    <dgm:cxn modelId="{6E5B87F0-53C2-41C5-9E1E-6C4368A8E941}" type="presOf" srcId="{DC3670E2-52AA-4BFB-8C35-0B986986ACA0}" destId="{F123E6C3-A6DE-4AD2-A337-2EEA71FD3A06}" srcOrd="0" destOrd="0" presId="urn:microsoft.com/office/officeart/2005/8/layout/vList2"/>
    <dgm:cxn modelId="{82EF102C-E1C6-4A5C-88C2-82B2EB49E440}" srcId="{9414D89A-C5DE-4C22-936A-0AB8B7FF8C34}" destId="{01C359A4-EF77-4276-B630-158F1E307F8D}" srcOrd="1" destOrd="0" parTransId="{39085D14-478B-4F32-9BC9-05C9E54A58D2}" sibTransId="{75F7AE67-329B-4007-B9BE-78E3B203BACE}"/>
    <dgm:cxn modelId="{EEB950E1-5413-4830-98D8-58A65DE7B6FB}" type="presOf" srcId="{7DA8BE75-B985-4162-8DBF-6E3413512CE4}" destId="{93A72237-789C-45D4-95A6-8A95DE58FD45}" srcOrd="0" destOrd="0" presId="urn:microsoft.com/office/officeart/2005/8/layout/vList2"/>
    <dgm:cxn modelId="{67CBDEB1-B843-4EEE-B824-7D0C9EC47587}" srcId="{9414D89A-C5DE-4C22-936A-0AB8B7FF8C34}" destId="{7DA8BE75-B985-4162-8DBF-6E3413512CE4}" srcOrd="6" destOrd="0" parTransId="{AD422D22-40E6-4477-8AF8-CB444CD49217}" sibTransId="{92BE0658-F3F4-442A-ABC9-14F313CDCAA9}"/>
    <dgm:cxn modelId="{B5D1D2C8-E580-48BB-AEAB-B3EE53107F17}" srcId="{9414D89A-C5DE-4C22-936A-0AB8B7FF8C34}" destId="{6F35623E-B9C8-4252-9BC3-F4F8F3FD134D}" srcOrd="5" destOrd="0" parTransId="{B13A77A6-301C-43A1-A68C-AE74B1AC9631}" sibTransId="{7C2797C0-D816-4A65-A2A0-12A3C7291317}"/>
    <dgm:cxn modelId="{785CCC29-0B82-4E19-977E-A5733F74EDF3}" srcId="{9414D89A-C5DE-4C22-936A-0AB8B7FF8C34}" destId="{9D846BC6-E4EE-411C-B2B2-D8FBBBC327B4}" srcOrd="3" destOrd="0" parTransId="{2DA2FD70-2368-495E-AEB8-68F17D831AA7}" sibTransId="{296B0868-4F31-49ED-B515-D1EF34999F10}"/>
    <dgm:cxn modelId="{86AB9B7E-F74D-42B1-9929-EF57C6415E70}" srcId="{9414D89A-C5DE-4C22-936A-0AB8B7FF8C34}" destId="{683072E1-8FCA-42E6-9171-FA95EB78EF2B}" srcOrd="0" destOrd="0" parTransId="{2017A9BD-C74C-4735-B7A5-E646F435E8A3}" sibTransId="{A96C74A5-F54E-4128-A610-4BA538E33437}"/>
    <dgm:cxn modelId="{34E974B5-F2CF-4AEB-8EF1-F0ABE842042A}" type="presOf" srcId="{9D846BC6-E4EE-411C-B2B2-D8FBBBC327B4}" destId="{8421DD56-B909-4CA1-A05F-DEC3A55B1C5B}" srcOrd="0" destOrd="0" presId="urn:microsoft.com/office/officeart/2005/8/layout/vList2"/>
    <dgm:cxn modelId="{F8B2F5CF-C227-4C0C-8776-3C9EF5059470}" type="presOf" srcId="{6F35623E-B9C8-4252-9BC3-F4F8F3FD134D}" destId="{A4B41B59-978B-418F-8F48-577646B0B514}" srcOrd="0" destOrd="0" presId="urn:microsoft.com/office/officeart/2005/8/layout/vList2"/>
    <dgm:cxn modelId="{F7CD0020-E3F0-4262-A0A5-69AD2DC917A5}" type="presOf" srcId="{01C359A4-EF77-4276-B630-158F1E307F8D}" destId="{6CAA620E-0BBE-47AC-A00D-BE53CEAB8620}" srcOrd="0" destOrd="0" presId="urn:microsoft.com/office/officeart/2005/8/layout/vList2"/>
    <dgm:cxn modelId="{63729F2F-3771-4B74-9ACB-38C3F0159749}" srcId="{9414D89A-C5DE-4C22-936A-0AB8B7FF8C34}" destId="{6EBA2F65-CAC9-47DC-87EF-B35C92B5DDD6}" srcOrd="2" destOrd="0" parTransId="{BAD36CE6-6A36-4230-AC06-13FA031B1ACD}" sibTransId="{4218FA6B-DD68-4178-B7AF-AC6E28F81001}"/>
    <dgm:cxn modelId="{39F31BDE-5ABF-4CA6-8049-38062E4CB99F}" srcId="{9414D89A-C5DE-4C22-936A-0AB8B7FF8C34}" destId="{DC3670E2-52AA-4BFB-8C35-0B986986ACA0}" srcOrd="7" destOrd="0" parTransId="{188FFB6B-F0F5-4E65-AFBE-5640FCA7F488}" sibTransId="{82FA8040-ACE7-4523-BF20-E4D0F22E259A}"/>
    <dgm:cxn modelId="{63E2288A-6EE8-45F5-80E8-87D60F772DE3}" type="presOf" srcId="{D9E36B4A-7EE3-4510-A780-38621CEB3402}" destId="{539B84FC-7B83-4E51-931D-9465F412B8AE}" srcOrd="0" destOrd="0" presId="urn:microsoft.com/office/officeart/2005/8/layout/vList2"/>
    <dgm:cxn modelId="{006E3C5E-F032-4EDD-8A32-6CBEB21A8783}" type="presParOf" srcId="{89A7D3FE-0350-4F94-9891-7B5AB4741B0A}" destId="{A7DC6866-4DCB-4302-B7F8-CEE74EFBD806}" srcOrd="0" destOrd="0" presId="urn:microsoft.com/office/officeart/2005/8/layout/vList2"/>
    <dgm:cxn modelId="{2ACBE685-4AD8-46AF-95C9-AB7F76B72D0C}" type="presParOf" srcId="{89A7D3FE-0350-4F94-9891-7B5AB4741B0A}" destId="{7FFDBBEE-E600-4C53-BA65-1D221EEEF9D9}" srcOrd="1" destOrd="0" presId="urn:microsoft.com/office/officeart/2005/8/layout/vList2"/>
    <dgm:cxn modelId="{60ABAC50-1D19-4F8A-99A6-E48D56470F11}" type="presParOf" srcId="{89A7D3FE-0350-4F94-9891-7B5AB4741B0A}" destId="{6CAA620E-0BBE-47AC-A00D-BE53CEAB8620}" srcOrd="2" destOrd="0" presId="urn:microsoft.com/office/officeart/2005/8/layout/vList2"/>
    <dgm:cxn modelId="{B174D8FF-009B-41CF-95C1-B1F22BB66DC2}" type="presParOf" srcId="{89A7D3FE-0350-4F94-9891-7B5AB4741B0A}" destId="{33E4988A-581A-4DCE-85AC-EBDE57486A6F}" srcOrd="3" destOrd="0" presId="urn:microsoft.com/office/officeart/2005/8/layout/vList2"/>
    <dgm:cxn modelId="{75282EC0-C7D6-4AF9-9B65-1C3CA7A8D1E0}" type="presParOf" srcId="{89A7D3FE-0350-4F94-9891-7B5AB4741B0A}" destId="{1BA9EF5D-52DA-4D30-9BCA-8CE623DD7D1D}" srcOrd="4" destOrd="0" presId="urn:microsoft.com/office/officeart/2005/8/layout/vList2"/>
    <dgm:cxn modelId="{0EBA9C53-E025-4EDD-9EC5-E01EFA9EF0CA}" type="presParOf" srcId="{89A7D3FE-0350-4F94-9891-7B5AB4741B0A}" destId="{9CA1EFBF-25D2-4F1E-862C-D2DDB189371A}" srcOrd="5" destOrd="0" presId="urn:microsoft.com/office/officeart/2005/8/layout/vList2"/>
    <dgm:cxn modelId="{9B79A0EE-EF8D-4918-98D6-28249DE5CE43}" type="presParOf" srcId="{89A7D3FE-0350-4F94-9891-7B5AB4741B0A}" destId="{8421DD56-B909-4CA1-A05F-DEC3A55B1C5B}" srcOrd="6" destOrd="0" presId="urn:microsoft.com/office/officeart/2005/8/layout/vList2"/>
    <dgm:cxn modelId="{ED19CC73-B551-4C6A-B12F-06F92C8F8213}" type="presParOf" srcId="{89A7D3FE-0350-4F94-9891-7B5AB4741B0A}" destId="{0D1D628D-DBCE-42A5-B379-8DA16AD1D6BA}" srcOrd="7" destOrd="0" presId="urn:microsoft.com/office/officeart/2005/8/layout/vList2"/>
    <dgm:cxn modelId="{0C9EBC46-C486-4C17-975D-ED2D82A8367B}" type="presParOf" srcId="{89A7D3FE-0350-4F94-9891-7B5AB4741B0A}" destId="{539B84FC-7B83-4E51-931D-9465F412B8AE}" srcOrd="8" destOrd="0" presId="urn:microsoft.com/office/officeart/2005/8/layout/vList2"/>
    <dgm:cxn modelId="{AB0AD2D3-96C2-496B-9ECA-070476EFF21B}" type="presParOf" srcId="{89A7D3FE-0350-4F94-9891-7B5AB4741B0A}" destId="{97B67F03-4981-4CD8-9787-2878A99CC7A1}" srcOrd="9" destOrd="0" presId="urn:microsoft.com/office/officeart/2005/8/layout/vList2"/>
    <dgm:cxn modelId="{9EB453E5-BD8D-4B93-9110-A554B177E1BE}" type="presParOf" srcId="{89A7D3FE-0350-4F94-9891-7B5AB4741B0A}" destId="{A4B41B59-978B-418F-8F48-577646B0B514}" srcOrd="10" destOrd="0" presId="urn:microsoft.com/office/officeart/2005/8/layout/vList2"/>
    <dgm:cxn modelId="{CDC03611-9CF1-4232-B36E-99EA139C2C26}" type="presParOf" srcId="{89A7D3FE-0350-4F94-9891-7B5AB4741B0A}" destId="{CCC597A5-D48E-4CCD-9722-D16B1B521A9B}" srcOrd="11" destOrd="0" presId="urn:microsoft.com/office/officeart/2005/8/layout/vList2"/>
    <dgm:cxn modelId="{74183852-321B-4204-9A45-2BEB3183D479}" type="presParOf" srcId="{89A7D3FE-0350-4F94-9891-7B5AB4741B0A}" destId="{93A72237-789C-45D4-95A6-8A95DE58FD45}" srcOrd="12" destOrd="0" presId="urn:microsoft.com/office/officeart/2005/8/layout/vList2"/>
    <dgm:cxn modelId="{87B2C0E8-9413-45A7-90D8-68E4449B33FA}" type="presParOf" srcId="{89A7D3FE-0350-4F94-9891-7B5AB4741B0A}" destId="{E4172C38-6681-41F1-84EA-7040D7BA998B}" srcOrd="13" destOrd="0" presId="urn:microsoft.com/office/officeart/2005/8/layout/vList2"/>
    <dgm:cxn modelId="{06B77250-1BE6-43D1-93A7-1C6000DB18DB}" type="presParOf" srcId="{89A7D3FE-0350-4F94-9891-7B5AB4741B0A}" destId="{F123E6C3-A6DE-4AD2-A337-2EEA71FD3A06}" srcOrd="1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2C08B7-ABFB-470D-A9A2-C96293E962E6}" type="doc">
      <dgm:prSet loTypeId="urn:microsoft.com/office/officeart/2005/8/layout/default" loCatId="list" qsTypeId="urn:microsoft.com/office/officeart/2005/8/quickstyle/simple1" qsCatId="simple" csTypeId="urn:microsoft.com/office/officeart/2005/8/colors/accent1_4" csCatId="accent1" phldr="1"/>
      <dgm:spPr/>
      <dgm:t>
        <a:bodyPr rtlCol="0"/>
        <a:lstStyle/>
        <a:p>
          <a:pPr rtl="0"/>
          <a:endParaRPr lang="en-GB"/>
        </a:p>
      </dgm:t>
    </dgm:pt>
    <dgm:pt modelId="{C34EFDBE-ED07-4AA4-926E-2F241C054E64}">
      <dgm:prSet phldrT="[Szöveg]"/>
      <dgm:spPr/>
      <dgm:t>
        <a:bodyPr rtlCol="0"/>
        <a:lstStyle/>
        <a:p>
          <a:pPr rtl="0"/>
          <a:r>
            <a:rPr lang="ro"/>
            <a:t>Anomalii congenitale</a:t>
          </a:r>
          <a:endParaRPr lang="en-GB" dirty="0"/>
        </a:p>
      </dgm:t>
    </dgm:pt>
    <dgm:pt modelId="{91276F7B-C5A1-4CE5-A8BD-3BC959EE6B94}" type="parTrans" cxnId="{96EE1DF0-8C8F-48FA-A5AF-B37565AFA2F9}">
      <dgm:prSet/>
      <dgm:spPr/>
      <dgm:t>
        <a:bodyPr rtlCol="0"/>
        <a:lstStyle/>
        <a:p>
          <a:pPr rtl="0"/>
          <a:endParaRPr lang="en-GB"/>
        </a:p>
      </dgm:t>
    </dgm:pt>
    <dgm:pt modelId="{C64591D9-1C81-48A6-B49C-1322EE27FF0A}" type="sibTrans" cxnId="{96EE1DF0-8C8F-48FA-A5AF-B37565AFA2F9}">
      <dgm:prSet/>
      <dgm:spPr/>
      <dgm:t>
        <a:bodyPr rtlCol="0"/>
        <a:lstStyle/>
        <a:p>
          <a:pPr rtl="0"/>
          <a:endParaRPr lang="en-GB"/>
        </a:p>
      </dgm:t>
    </dgm:pt>
    <dgm:pt modelId="{9714CA86-AEE8-4E83-B29A-EC4100F118B7}">
      <dgm:prSet phldrT="[Szöveg]"/>
      <dgm:spPr/>
      <dgm:t>
        <a:bodyPr rtlCol="0"/>
        <a:lstStyle/>
        <a:p>
          <a:pPr rtl="0"/>
          <a:r>
            <a:rPr lang="ro"/>
            <a:t>Reducerea greutății și volumului placentei</a:t>
          </a:r>
          <a:endParaRPr lang="en-GB" dirty="0"/>
        </a:p>
      </dgm:t>
    </dgm:pt>
    <dgm:pt modelId="{8CE20BF4-55D1-49A0-996C-40BB8CCF930B}" type="parTrans" cxnId="{F34C4250-B485-4171-A336-D4003DBA7336}">
      <dgm:prSet/>
      <dgm:spPr/>
      <dgm:t>
        <a:bodyPr rtlCol="0"/>
        <a:lstStyle/>
        <a:p>
          <a:pPr rtl="0"/>
          <a:endParaRPr lang="en-GB"/>
        </a:p>
      </dgm:t>
    </dgm:pt>
    <dgm:pt modelId="{EFB0C933-7915-43F2-A563-3A36E23E2099}" type="sibTrans" cxnId="{F34C4250-B485-4171-A336-D4003DBA7336}">
      <dgm:prSet/>
      <dgm:spPr/>
      <dgm:t>
        <a:bodyPr rtlCol="0"/>
        <a:lstStyle/>
        <a:p>
          <a:pPr rtl="0"/>
          <a:endParaRPr lang="en-GB"/>
        </a:p>
      </dgm:t>
    </dgm:pt>
    <dgm:pt modelId="{E54437FE-7AA3-4F2B-9EC1-73F581B88D0B}">
      <dgm:prSet phldrT="[Szöveg]"/>
      <dgm:spPr/>
      <dgm:t>
        <a:bodyPr rtlCol="0"/>
        <a:lstStyle/>
        <a:p>
          <a:pPr rtl="0"/>
          <a:r>
            <a:rPr lang="ro"/>
            <a:t>Avort spontan</a:t>
          </a:r>
          <a:endParaRPr lang="en-GB" dirty="0"/>
        </a:p>
      </dgm:t>
    </dgm:pt>
    <dgm:pt modelId="{54FFD77E-3434-4238-9829-F2D15F4DD86F}" type="parTrans" cxnId="{CB2E21D3-A662-43AF-B64F-A849AEAE4ABC}">
      <dgm:prSet/>
      <dgm:spPr/>
      <dgm:t>
        <a:bodyPr rtlCol="0"/>
        <a:lstStyle/>
        <a:p>
          <a:pPr rtl="0"/>
          <a:endParaRPr lang="en-GB"/>
        </a:p>
      </dgm:t>
    </dgm:pt>
    <dgm:pt modelId="{9B6C996F-00EF-4E97-8765-68C17D76A15B}" type="sibTrans" cxnId="{CB2E21D3-A662-43AF-B64F-A849AEAE4ABC}">
      <dgm:prSet/>
      <dgm:spPr/>
      <dgm:t>
        <a:bodyPr rtlCol="0"/>
        <a:lstStyle/>
        <a:p>
          <a:pPr rtl="0"/>
          <a:endParaRPr lang="en-GB"/>
        </a:p>
      </dgm:t>
    </dgm:pt>
    <dgm:pt modelId="{AE1C7149-B4E5-40FB-9E83-481C29A589A7}" type="pres">
      <dgm:prSet presAssocID="{612C08B7-ABFB-470D-A9A2-C96293E962E6}" presName="diagram" presStyleCnt="0">
        <dgm:presLayoutVars>
          <dgm:dir/>
          <dgm:resizeHandles val="exact"/>
        </dgm:presLayoutVars>
      </dgm:prSet>
      <dgm:spPr/>
      <dgm:t>
        <a:bodyPr/>
        <a:lstStyle/>
        <a:p>
          <a:endParaRPr lang="hu-HU"/>
        </a:p>
      </dgm:t>
    </dgm:pt>
    <dgm:pt modelId="{AC2E3940-44C1-4E41-879A-CA187225B187}" type="pres">
      <dgm:prSet presAssocID="{C34EFDBE-ED07-4AA4-926E-2F241C054E64}" presName="node" presStyleLbl="node1" presStyleIdx="0" presStyleCnt="3">
        <dgm:presLayoutVars>
          <dgm:bulletEnabled val="1"/>
        </dgm:presLayoutVars>
      </dgm:prSet>
      <dgm:spPr/>
      <dgm:t>
        <a:bodyPr/>
        <a:lstStyle/>
        <a:p>
          <a:endParaRPr lang="hu-HU"/>
        </a:p>
      </dgm:t>
    </dgm:pt>
    <dgm:pt modelId="{183E79F4-6AE7-4D4F-8411-898DD9FD3857}" type="pres">
      <dgm:prSet presAssocID="{C64591D9-1C81-48A6-B49C-1322EE27FF0A}" presName="sibTrans" presStyleCnt="0"/>
      <dgm:spPr/>
    </dgm:pt>
    <dgm:pt modelId="{3D1D9B5C-E1B7-4B31-915F-D7B9058F9E10}" type="pres">
      <dgm:prSet presAssocID="{9714CA86-AEE8-4E83-B29A-EC4100F118B7}" presName="node" presStyleLbl="node1" presStyleIdx="1" presStyleCnt="3">
        <dgm:presLayoutVars>
          <dgm:bulletEnabled val="1"/>
        </dgm:presLayoutVars>
      </dgm:prSet>
      <dgm:spPr/>
      <dgm:t>
        <a:bodyPr/>
        <a:lstStyle/>
        <a:p>
          <a:endParaRPr lang="hu-HU"/>
        </a:p>
      </dgm:t>
    </dgm:pt>
    <dgm:pt modelId="{AE7D4AC2-280B-4605-957C-796E27481746}" type="pres">
      <dgm:prSet presAssocID="{EFB0C933-7915-43F2-A563-3A36E23E2099}" presName="sibTrans" presStyleCnt="0"/>
      <dgm:spPr/>
    </dgm:pt>
    <dgm:pt modelId="{F4573EF4-F438-44F0-9196-94873DA3795B}" type="pres">
      <dgm:prSet presAssocID="{E54437FE-7AA3-4F2B-9EC1-73F581B88D0B}" presName="node" presStyleLbl="node1" presStyleIdx="2" presStyleCnt="3">
        <dgm:presLayoutVars>
          <dgm:bulletEnabled val="1"/>
        </dgm:presLayoutVars>
      </dgm:prSet>
      <dgm:spPr/>
      <dgm:t>
        <a:bodyPr/>
        <a:lstStyle/>
        <a:p>
          <a:endParaRPr lang="hu-HU"/>
        </a:p>
      </dgm:t>
    </dgm:pt>
  </dgm:ptLst>
  <dgm:cxnLst>
    <dgm:cxn modelId="{CB2E21D3-A662-43AF-B64F-A849AEAE4ABC}" srcId="{612C08B7-ABFB-470D-A9A2-C96293E962E6}" destId="{E54437FE-7AA3-4F2B-9EC1-73F581B88D0B}" srcOrd="2" destOrd="0" parTransId="{54FFD77E-3434-4238-9829-F2D15F4DD86F}" sibTransId="{9B6C996F-00EF-4E97-8765-68C17D76A15B}"/>
    <dgm:cxn modelId="{21482005-0F71-4D19-9951-47EC6F01C396}" type="presOf" srcId="{E54437FE-7AA3-4F2B-9EC1-73F581B88D0B}" destId="{F4573EF4-F438-44F0-9196-94873DA3795B}" srcOrd="0" destOrd="0" presId="urn:microsoft.com/office/officeart/2005/8/layout/default"/>
    <dgm:cxn modelId="{F34C4250-B485-4171-A336-D4003DBA7336}" srcId="{612C08B7-ABFB-470D-A9A2-C96293E962E6}" destId="{9714CA86-AEE8-4E83-B29A-EC4100F118B7}" srcOrd="1" destOrd="0" parTransId="{8CE20BF4-55D1-49A0-996C-40BB8CCF930B}" sibTransId="{EFB0C933-7915-43F2-A563-3A36E23E2099}"/>
    <dgm:cxn modelId="{2217F0C7-B69B-477E-8DA7-86F72AC683D8}" type="presOf" srcId="{612C08B7-ABFB-470D-A9A2-C96293E962E6}" destId="{AE1C7149-B4E5-40FB-9E83-481C29A589A7}" srcOrd="0" destOrd="0" presId="urn:microsoft.com/office/officeart/2005/8/layout/default"/>
    <dgm:cxn modelId="{1497F9A7-A5A5-4971-911A-E54BEA19683B}" type="presOf" srcId="{C34EFDBE-ED07-4AA4-926E-2F241C054E64}" destId="{AC2E3940-44C1-4E41-879A-CA187225B187}" srcOrd="0" destOrd="0" presId="urn:microsoft.com/office/officeart/2005/8/layout/default"/>
    <dgm:cxn modelId="{7A58CE0A-B9AF-48F1-8D11-F1BDA2E80B19}" type="presOf" srcId="{9714CA86-AEE8-4E83-B29A-EC4100F118B7}" destId="{3D1D9B5C-E1B7-4B31-915F-D7B9058F9E10}" srcOrd="0" destOrd="0" presId="urn:microsoft.com/office/officeart/2005/8/layout/default"/>
    <dgm:cxn modelId="{96EE1DF0-8C8F-48FA-A5AF-B37565AFA2F9}" srcId="{612C08B7-ABFB-470D-A9A2-C96293E962E6}" destId="{C34EFDBE-ED07-4AA4-926E-2F241C054E64}" srcOrd="0" destOrd="0" parTransId="{91276F7B-C5A1-4CE5-A8BD-3BC959EE6B94}" sibTransId="{C64591D9-1C81-48A6-B49C-1322EE27FF0A}"/>
    <dgm:cxn modelId="{15FF7710-662D-4B57-9D53-FF1F2FF1D188}" type="presParOf" srcId="{AE1C7149-B4E5-40FB-9E83-481C29A589A7}" destId="{AC2E3940-44C1-4E41-879A-CA187225B187}" srcOrd="0" destOrd="0" presId="urn:microsoft.com/office/officeart/2005/8/layout/default"/>
    <dgm:cxn modelId="{7AFD6B5A-B4E0-4B25-A7B9-E55DC09A3E15}" type="presParOf" srcId="{AE1C7149-B4E5-40FB-9E83-481C29A589A7}" destId="{183E79F4-6AE7-4D4F-8411-898DD9FD3857}" srcOrd="1" destOrd="0" presId="urn:microsoft.com/office/officeart/2005/8/layout/default"/>
    <dgm:cxn modelId="{4011D97C-7578-461C-94C6-72128F44D8CD}" type="presParOf" srcId="{AE1C7149-B4E5-40FB-9E83-481C29A589A7}" destId="{3D1D9B5C-E1B7-4B31-915F-D7B9058F9E10}" srcOrd="2" destOrd="0" presId="urn:microsoft.com/office/officeart/2005/8/layout/default"/>
    <dgm:cxn modelId="{2E4CE5E7-59C0-4647-B6DA-4D9BDB5F448A}" type="presParOf" srcId="{AE1C7149-B4E5-40FB-9E83-481C29A589A7}" destId="{AE7D4AC2-280B-4605-957C-796E27481746}" srcOrd="3" destOrd="0" presId="urn:microsoft.com/office/officeart/2005/8/layout/default"/>
    <dgm:cxn modelId="{3734F94C-DADA-4205-925D-F97C01CF80F2}" type="presParOf" srcId="{AE1C7149-B4E5-40FB-9E83-481C29A589A7}" destId="{F4573EF4-F438-44F0-9196-94873DA3795B}"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12C08B7-ABFB-470D-A9A2-C96293E962E6}" type="doc">
      <dgm:prSet loTypeId="urn:microsoft.com/office/officeart/2005/8/layout/default" loCatId="list" qsTypeId="urn:microsoft.com/office/officeart/2005/8/quickstyle/simple1" qsCatId="simple" csTypeId="urn:microsoft.com/office/officeart/2005/8/colors/accent1_4" csCatId="accent1" phldr="1"/>
      <dgm:spPr/>
      <dgm:t>
        <a:bodyPr rtlCol="0"/>
        <a:lstStyle/>
        <a:p>
          <a:pPr rtl="0"/>
          <a:endParaRPr lang="en-GB"/>
        </a:p>
      </dgm:t>
    </dgm:pt>
    <dgm:pt modelId="{C34EFDBE-ED07-4AA4-926E-2F241C054E64}">
      <dgm:prSet phldrT="[Szöveg]"/>
      <dgm:spPr/>
      <dgm:t>
        <a:bodyPr rtlCol="0"/>
        <a:lstStyle/>
        <a:p>
          <a:pPr rtl="0"/>
          <a:r>
            <a:rPr lang="ro"/>
            <a:t>Anomalii congenitale</a:t>
          </a:r>
          <a:endParaRPr lang="en-GB" dirty="0"/>
        </a:p>
      </dgm:t>
    </dgm:pt>
    <dgm:pt modelId="{91276F7B-C5A1-4CE5-A8BD-3BC959EE6B94}" type="parTrans" cxnId="{96EE1DF0-8C8F-48FA-A5AF-B37565AFA2F9}">
      <dgm:prSet/>
      <dgm:spPr/>
      <dgm:t>
        <a:bodyPr rtlCol="0"/>
        <a:lstStyle/>
        <a:p>
          <a:pPr rtl="0"/>
          <a:endParaRPr lang="en-GB"/>
        </a:p>
      </dgm:t>
    </dgm:pt>
    <dgm:pt modelId="{C64591D9-1C81-48A6-B49C-1322EE27FF0A}" type="sibTrans" cxnId="{96EE1DF0-8C8F-48FA-A5AF-B37565AFA2F9}">
      <dgm:prSet/>
      <dgm:spPr/>
      <dgm:t>
        <a:bodyPr rtlCol="0"/>
        <a:lstStyle/>
        <a:p>
          <a:pPr rtl="0"/>
          <a:endParaRPr lang="en-GB"/>
        </a:p>
      </dgm:t>
    </dgm:pt>
    <dgm:pt modelId="{9714CA86-AEE8-4E83-B29A-EC4100F118B7}">
      <dgm:prSet phldrT="[Szöveg]"/>
      <dgm:spPr/>
      <dgm:t>
        <a:bodyPr rtlCol="0"/>
        <a:lstStyle/>
        <a:p>
          <a:pPr rtl="0"/>
          <a:r>
            <a:rPr lang="ro"/>
            <a:t>Reducerea greutății și volumului placentei</a:t>
          </a:r>
          <a:endParaRPr lang="en-GB" dirty="0"/>
        </a:p>
      </dgm:t>
    </dgm:pt>
    <dgm:pt modelId="{8CE20BF4-55D1-49A0-996C-40BB8CCF930B}" type="parTrans" cxnId="{F34C4250-B485-4171-A336-D4003DBA7336}">
      <dgm:prSet/>
      <dgm:spPr/>
      <dgm:t>
        <a:bodyPr rtlCol="0"/>
        <a:lstStyle/>
        <a:p>
          <a:pPr rtl="0"/>
          <a:endParaRPr lang="en-GB"/>
        </a:p>
      </dgm:t>
    </dgm:pt>
    <dgm:pt modelId="{EFB0C933-7915-43F2-A563-3A36E23E2099}" type="sibTrans" cxnId="{F34C4250-B485-4171-A336-D4003DBA7336}">
      <dgm:prSet/>
      <dgm:spPr/>
      <dgm:t>
        <a:bodyPr rtlCol="0"/>
        <a:lstStyle/>
        <a:p>
          <a:pPr rtl="0"/>
          <a:endParaRPr lang="en-GB"/>
        </a:p>
      </dgm:t>
    </dgm:pt>
    <dgm:pt modelId="{E54437FE-7AA3-4F2B-9EC1-73F581B88D0B}">
      <dgm:prSet phldrT="[Szöveg]"/>
      <dgm:spPr/>
      <dgm:t>
        <a:bodyPr rtlCol="0"/>
        <a:lstStyle/>
        <a:p>
          <a:pPr rtl="0"/>
          <a:r>
            <a:rPr lang="ro"/>
            <a:t>Avort spontan</a:t>
          </a:r>
          <a:endParaRPr lang="en-GB" dirty="0"/>
        </a:p>
      </dgm:t>
    </dgm:pt>
    <dgm:pt modelId="{54FFD77E-3434-4238-9829-F2D15F4DD86F}" type="parTrans" cxnId="{CB2E21D3-A662-43AF-B64F-A849AEAE4ABC}">
      <dgm:prSet/>
      <dgm:spPr/>
      <dgm:t>
        <a:bodyPr rtlCol="0"/>
        <a:lstStyle/>
        <a:p>
          <a:pPr rtl="0"/>
          <a:endParaRPr lang="en-GB"/>
        </a:p>
      </dgm:t>
    </dgm:pt>
    <dgm:pt modelId="{9B6C996F-00EF-4E97-8765-68C17D76A15B}" type="sibTrans" cxnId="{CB2E21D3-A662-43AF-B64F-A849AEAE4ABC}">
      <dgm:prSet/>
      <dgm:spPr/>
      <dgm:t>
        <a:bodyPr rtlCol="0"/>
        <a:lstStyle/>
        <a:p>
          <a:pPr rtl="0"/>
          <a:endParaRPr lang="en-GB"/>
        </a:p>
      </dgm:t>
    </dgm:pt>
    <dgm:pt modelId="{AE1C7149-B4E5-40FB-9E83-481C29A589A7}" type="pres">
      <dgm:prSet presAssocID="{612C08B7-ABFB-470D-A9A2-C96293E962E6}" presName="diagram" presStyleCnt="0">
        <dgm:presLayoutVars>
          <dgm:dir/>
          <dgm:resizeHandles val="exact"/>
        </dgm:presLayoutVars>
      </dgm:prSet>
      <dgm:spPr/>
      <dgm:t>
        <a:bodyPr/>
        <a:lstStyle/>
        <a:p>
          <a:endParaRPr lang="hu-HU"/>
        </a:p>
      </dgm:t>
    </dgm:pt>
    <dgm:pt modelId="{AC2E3940-44C1-4E41-879A-CA187225B187}" type="pres">
      <dgm:prSet presAssocID="{C34EFDBE-ED07-4AA4-926E-2F241C054E64}" presName="node" presStyleLbl="node1" presStyleIdx="0" presStyleCnt="3">
        <dgm:presLayoutVars>
          <dgm:bulletEnabled val="1"/>
        </dgm:presLayoutVars>
      </dgm:prSet>
      <dgm:spPr/>
      <dgm:t>
        <a:bodyPr/>
        <a:lstStyle/>
        <a:p>
          <a:endParaRPr lang="hu-HU"/>
        </a:p>
      </dgm:t>
    </dgm:pt>
    <dgm:pt modelId="{183E79F4-6AE7-4D4F-8411-898DD9FD3857}" type="pres">
      <dgm:prSet presAssocID="{C64591D9-1C81-48A6-B49C-1322EE27FF0A}" presName="sibTrans" presStyleCnt="0"/>
      <dgm:spPr/>
    </dgm:pt>
    <dgm:pt modelId="{3D1D9B5C-E1B7-4B31-915F-D7B9058F9E10}" type="pres">
      <dgm:prSet presAssocID="{9714CA86-AEE8-4E83-B29A-EC4100F118B7}" presName="node" presStyleLbl="node1" presStyleIdx="1" presStyleCnt="3">
        <dgm:presLayoutVars>
          <dgm:bulletEnabled val="1"/>
        </dgm:presLayoutVars>
      </dgm:prSet>
      <dgm:spPr/>
      <dgm:t>
        <a:bodyPr/>
        <a:lstStyle/>
        <a:p>
          <a:endParaRPr lang="hu-HU"/>
        </a:p>
      </dgm:t>
    </dgm:pt>
    <dgm:pt modelId="{AE7D4AC2-280B-4605-957C-796E27481746}" type="pres">
      <dgm:prSet presAssocID="{EFB0C933-7915-43F2-A563-3A36E23E2099}" presName="sibTrans" presStyleCnt="0"/>
      <dgm:spPr/>
    </dgm:pt>
    <dgm:pt modelId="{F4573EF4-F438-44F0-9196-94873DA3795B}" type="pres">
      <dgm:prSet presAssocID="{E54437FE-7AA3-4F2B-9EC1-73F581B88D0B}" presName="node" presStyleLbl="node1" presStyleIdx="2" presStyleCnt="3">
        <dgm:presLayoutVars>
          <dgm:bulletEnabled val="1"/>
        </dgm:presLayoutVars>
      </dgm:prSet>
      <dgm:spPr/>
      <dgm:t>
        <a:bodyPr/>
        <a:lstStyle/>
        <a:p>
          <a:endParaRPr lang="hu-HU"/>
        </a:p>
      </dgm:t>
    </dgm:pt>
  </dgm:ptLst>
  <dgm:cxnLst>
    <dgm:cxn modelId="{CB2E21D3-A662-43AF-B64F-A849AEAE4ABC}" srcId="{612C08B7-ABFB-470D-A9A2-C96293E962E6}" destId="{E54437FE-7AA3-4F2B-9EC1-73F581B88D0B}" srcOrd="2" destOrd="0" parTransId="{54FFD77E-3434-4238-9829-F2D15F4DD86F}" sibTransId="{9B6C996F-00EF-4E97-8765-68C17D76A15B}"/>
    <dgm:cxn modelId="{21482005-0F71-4D19-9951-47EC6F01C396}" type="presOf" srcId="{E54437FE-7AA3-4F2B-9EC1-73F581B88D0B}" destId="{F4573EF4-F438-44F0-9196-94873DA3795B}" srcOrd="0" destOrd="0" presId="urn:microsoft.com/office/officeart/2005/8/layout/default"/>
    <dgm:cxn modelId="{F34C4250-B485-4171-A336-D4003DBA7336}" srcId="{612C08B7-ABFB-470D-A9A2-C96293E962E6}" destId="{9714CA86-AEE8-4E83-B29A-EC4100F118B7}" srcOrd="1" destOrd="0" parTransId="{8CE20BF4-55D1-49A0-996C-40BB8CCF930B}" sibTransId="{EFB0C933-7915-43F2-A563-3A36E23E2099}"/>
    <dgm:cxn modelId="{2217F0C7-B69B-477E-8DA7-86F72AC683D8}" type="presOf" srcId="{612C08B7-ABFB-470D-A9A2-C96293E962E6}" destId="{AE1C7149-B4E5-40FB-9E83-481C29A589A7}" srcOrd="0" destOrd="0" presId="urn:microsoft.com/office/officeart/2005/8/layout/default"/>
    <dgm:cxn modelId="{1497F9A7-A5A5-4971-911A-E54BEA19683B}" type="presOf" srcId="{C34EFDBE-ED07-4AA4-926E-2F241C054E64}" destId="{AC2E3940-44C1-4E41-879A-CA187225B187}" srcOrd="0" destOrd="0" presId="urn:microsoft.com/office/officeart/2005/8/layout/default"/>
    <dgm:cxn modelId="{7A58CE0A-B9AF-48F1-8D11-F1BDA2E80B19}" type="presOf" srcId="{9714CA86-AEE8-4E83-B29A-EC4100F118B7}" destId="{3D1D9B5C-E1B7-4B31-915F-D7B9058F9E10}" srcOrd="0" destOrd="0" presId="urn:microsoft.com/office/officeart/2005/8/layout/default"/>
    <dgm:cxn modelId="{96EE1DF0-8C8F-48FA-A5AF-B37565AFA2F9}" srcId="{612C08B7-ABFB-470D-A9A2-C96293E962E6}" destId="{C34EFDBE-ED07-4AA4-926E-2F241C054E64}" srcOrd="0" destOrd="0" parTransId="{91276F7B-C5A1-4CE5-A8BD-3BC959EE6B94}" sibTransId="{C64591D9-1C81-48A6-B49C-1322EE27FF0A}"/>
    <dgm:cxn modelId="{15FF7710-662D-4B57-9D53-FF1F2FF1D188}" type="presParOf" srcId="{AE1C7149-B4E5-40FB-9E83-481C29A589A7}" destId="{AC2E3940-44C1-4E41-879A-CA187225B187}" srcOrd="0" destOrd="0" presId="urn:microsoft.com/office/officeart/2005/8/layout/default"/>
    <dgm:cxn modelId="{7AFD6B5A-B4E0-4B25-A7B9-E55DC09A3E15}" type="presParOf" srcId="{AE1C7149-B4E5-40FB-9E83-481C29A589A7}" destId="{183E79F4-6AE7-4D4F-8411-898DD9FD3857}" srcOrd="1" destOrd="0" presId="urn:microsoft.com/office/officeart/2005/8/layout/default"/>
    <dgm:cxn modelId="{4011D97C-7578-461C-94C6-72128F44D8CD}" type="presParOf" srcId="{AE1C7149-B4E5-40FB-9E83-481C29A589A7}" destId="{3D1D9B5C-E1B7-4B31-915F-D7B9058F9E10}" srcOrd="2" destOrd="0" presId="urn:microsoft.com/office/officeart/2005/8/layout/default"/>
    <dgm:cxn modelId="{2E4CE5E7-59C0-4647-B6DA-4D9BDB5F448A}" type="presParOf" srcId="{AE1C7149-B4E5-40FB-9E83-481C29A589A7}" destId="{AE7D4AC2-280B-4605-957C-796E27481746}" srcOrd="3" destOrd="0" presId="urn:microsoft.com/office/officeart/2005/8/layout/default"/>
    <dgm:cxn modelId="{3734F94C-DADA-4205-925D-F97C01CF80F2}" type="presParOf" srcId="{AE1C7149-B4E5-40FB-9E83-481C29A589A7}" destId="{F4573EF4-F438-44F0-9196-94873DA3795B}" srcOrd="4"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2963060-0D97-47BA-98C3-C5830A6E2FBF}" type="doc">
      <dgm:prSet loTypeId="urn:microsoft.com/office/officeart/2008/layout/PictureStrips" loCatId="list" qsTypeId="urn:microsoft.com/office/officeart/2005/8/quickstyle/simple1" qsCatId="simple" csTypeId="urn:microsoft.com/office/officeart/2005/8/colors/accent1_2" csCatId="accent1" phldr="1"/>
      <dgm:spPr/>
      <dgm:t>
        <a:bodyPr rtlCol="0"/>
        <a:lstStyle/>
        <a:p>
          <a:pPr rtl="0"/>
          <a:endParaRPr lang="en-GB"/>
        </a:p>
      </dgm:t>
    </dgm:pt>
    <dgm:pt modelId="{2AE9BC77-94C2-4A7A-8B16-94F8726B9165}">
      <dgm:prSet phldrT="[Szöveg]"/>
      <dgm:spPr/>
      <dgm:t>
        <a:bodyPr rtlCol="0"/>
        <a:lstStyle/>
        <a:p>
          <a:pPr rtl="0"/>
          <a:r>
            <a:rPr lang="ro"/>
            <a:t>Diabet zaharat gestațional (GDM)</a:t>
          </a:r>
          <a:endParaRPr lang="en-GB" dirty="0"/>
        </a:p>
      </dgm:t>
    </dgm:pt>
    <dgm:pt modelId="{E59FE0A7-7A4D-4BD8-A415-50D3AE18CEAB}" type="parTrans" cxnId="{2B79A2A3-6C11-450E-A61D-119E9A3935F0}">
      <dgm:prSet/>
      <dgm:spPr/>
      <dgm:t>
        <a:bodyPr rtlCol="0"/>
        <a:lstStyle/>
        <a:p>
          <a:pPr rtl="0"/>
          <a:endParaRPr lang="en-GB"/>
        </a:p>
      </dgm:t>
    </dgm:pt>
    <dgm:pt modelId="{46366CE6-5E0A-490C-BEBD-768FED7AF924}" type="sibTrans" cxnId="{2B79A2A3-6C11-450E-A61D-119E9A3935F0}">
      <dgm:prSet/>
      <dgm:spPr/>
      <dgm:t>
        <a:bodyPr rtlCol="0"/>
        <a:lstStyle/>
        <a:p>
          <a:pPr rtl="0"/>
          <a:endParaRPr lang="en-GB"/>
        </a:p>
      </dgm:t>
    </dgm:pt>
    <dgm:pt modelId="{29F07F16-AF4A-4187-B250-63E45F1F0195}">
      <dgm:prSet phldrT="[Szöveg]"/>
      <dgm:spPr/>
      <dgm:t>
        <a:bodyPr rtlCol="0"/>
        <a:lstStyle/>
        <a:p>
          <a:pPr rtl="0"/>
          <a:r>
            <a:rPr lang="ro"/>
            <a:t>Tulburări hipertensive</a:t>
          </a:r>
          <a:endParaRPr lang="en-GB" dirty="0"/>
        </a:p>
      </dgm:t>
    </dgm:pt>
    <dgm:pt modelId="{EDC74ECE-8CBA-4F70-9C87-D809F70565C1}" type="parTrans" cxnId="{3A7E75EE-7BCA-4E78-B366-033752107EEE}">
      <dgm:prSet/>
      <dgm:spPr/>
      <dgm:t>
        <a:bodyPr rtlCol="0"/>
        <a:lstStyle/>
        <a:p>
          <a:pPr rtl="0"/>
          <a:endParaRPr lang="en-GB"/>
        </a:p>
      </dgm:t>
    </dgm:pt>
    <dgm:pt modelId="{49C49983-AC8B-4077-8320-DEB568E04F5B}" type="sibTrans" cxnId="{3A7E75EE-7BCA-4E78-B366-033752107EEE}">
      <dgm:prSet/>
      <dgm:spPr/>
      <dgm:t>
        <a:bodyPr rtlCol="0"/>
        <a:lstStyle/>
        <a:p>
          <a:pPr rtl="0"/>
          <a:endParaRPr lang="en-GB"/>
        </a:p>
      </dgm:t>
    </dgm:pt>
    <dgm:pt modelId="{919F373B-68C0-47D8-AF66-527E6679DC0D}">
      <dgm:prSet phldrT="[Szöveg]"/>
      <dgm:spPr/>
      <dgm:t>
        <a:bodyPr rtlCol="0"/>
        <a:lstStyle/>
        <a:p>
          <a:pPr rtl="0"/>
          <a:r>
            <a:rPr lang="ro"/>
            <a:t>Ruptura prematură a membranei (PROM)</a:t>
          </a:r>
          <a:endParaRPr lang="en-GB" dirty="0"/>
        </a:p>
      </dgm:t>
    </dgm:pt>
    <dgm:pt modelId="{2A36D1EF-2C48-4E31-8112-6B7C3AD8982B}" type="parTrans" cxnId="{D54BB7F7-89CE-4AB7-8F32-213CBF633538}">
      <dgm:prSet/>
      <dgm:spPr/>
      <dgm:t>
        <a:bodyPr rtlCol="0"/>
        <a:lstStyle/>
        <a:p>
          <a:pPr rtl="0"/>
          <a:endParaRPr lang="en-GB"/>
        </a:p>
      </dgm:t>
    </dgm:pt>
    <dgm:pt modelId="{D9C33114-C4BE-4981-A8A8-436E1DF09D4D}" type="sibTrans" cxnId="{D54BB7F7-89CE-4AB7-8F32-213CBF633538}">
      <dgm:prSet/>
      <dgm:spPr/>
      <dgm:t>
        <a:bodyPr rtlCol="0"/>
        <a:lstStyle/>
        <a:p>
          <a:pPr rtl="0"/>
          <a:endParaRPr lang="en-GB"/>
        </a:p>
      </dgm:t>
    </dgm:pt>
    <dgm:pt modelId="{24B24928-D3BE-4D27-BF23-44F47243BEFD}">
      <dgm:prSet phldrT="[Szöveg]"/>
      <dgm:spPr/>
      <dgm:t>
        <a:bodyPr rtlCol="0"/>
        <a:lstStyle/>
        <a:p>
          <a:pPr rtl="0"/>
          <a:r>
            <a:rPr lang="ro"/>
            <a:t>Ruptura placentei</a:t>
          </a:r>
          <a:endParaRPr lang="en-GB" dirty="0"/>
        </a:p>
      </dgm:t>
    </dgm:pt>
    <dgm:pt modelId="{8209BBD3-F57A-49C9-9819-2EE2396B4BEB}" type="parTrans" cxnId="{9C2EA1D9-43DB-4C68-A135-4BFBBAFD9DD3}">
      <dgm:prSet/>
      <dgm:spPr/>
      <dgm:t>
        <a:bodyPr rtlCol="0"/>
        <a:lstStyle/>
        <a:p>
          <a:pPr rtl="0"/>
          <a:endParaRPr lang="en-GB"/>
        </a:p>
      </dgm:t>
    </dgm:pt>
    <dgm:pt modelId="{DC304869-070E-4C3F-A494-46C40218429D}" type="sibTrans" cxnId="{9C2EA1D9-43DB-4C68-A135-4BFBBAFD9DD3}">
      <dgm:prSet/>
      <dgm:spPr/>
      <dgm:t>
        <a:bodyPr rtlCol="0"/>
        <a:lstStyle/>
        <a:p>
          <a:pPr rtl="0"/>
          <a:endParaRPr lang="en-GB"/>
        </a:p>
      </dgm:t>
    </dgm:pt>
    <dgm:pt modelId="{28AE1809-DD18-41A1-AF06-43B448B2FF55}">
      <dgm:prSet phldrT="[Szöveg]"/>
      <dgm:spPr/>
      <dgm:t>
        <a:bodyPr rtlCol="0"/>
        <a:lstStyle/>
        <a:p>
          <a:pPr rtl="0"/>
          <a:r>
            <a:rPr lang="ro"/>
            <a:t>Stresul maternal</a:t>
          </a:r>
          <a:endParaRPr lang="en-GB" dirty="0"/>
        </a:p>
      </dgm:t>
    </dgm:pt>
    <dgm:pt modelId="{E7CDD519-EA00-4C69-BE2D-40A644648724}" type="parTrans" cxnId="{716A3FF4-FC38-4E75-A5D8-07AAA1C5CA92}">
      <dgm:prSet/>
      <dgm:spPr/>
      <dgm:t>
        <a:bodyPr rtlCol="0"/>
        <a:lstStyle/>
        <a:p>
          <a:pPr rtl="0"/>
          <a:endParaRPr lang="en-GB"/>
        </a:p>
      </dgm:t>
    </dgm:pt>
    <dgm:pt modelId="{E0564316-B838-459D-80C1-D05FC58AF220}" type="sibTrans" cxnId="{716A3FF4-FC38-4E75-A5D8-07AAA1C5CA92}">
      <dgm:prSet/>
      <dgm:spPr/>
      <dgm:t>
        <a:bodyPr rtlCol="0"/>
        <a:lstStyle/>
        <a:p>
          <a:pPr rtl="0"/>
          <a:endParaRPr lang="en-GB"/>
        </a:p>
      </dgm:t>
    </dgm:pt>
    <dgm:pt modelId="{90CD0026-0B6E-4F09-900B-51E25E068ADE}">
      <dgm:prSet phldrT="[Szöveg]"/>
      <dgm:spPr/>
      <dgm:t>
        <a:bodyPr rtlCol="0"/>
        <a:lstStyle/>
        <a:p>
          <a:pPr rtl="0"/>
          <a:r>
            <a:rPr lang="ro"/>
            <a:t>Riscul cardiovascular la travaliu</a:t>
          </a:r>
          <a:endParaRPr lang="en-GB" dirty="0"/>
        </a:p>
      </dgm:t>
    </dgm:pt>
    <dgm:pt modelId="{1F8A7CAC-5910-44DF-B3B5-0FE2724BCD1D}" type="parTrans" cxnId="{20F0DA15-58F5-4846-B7FA-CFC838B4E6CB}">
      <dgm:prSet/>
      <dgm:spPr/>
      <dgm:t>
        <a:bodyPr rtlCol="0"/>
        <a:lstStyle/>
        <a:p>
          <a:pPr rtl="0"/>
          <a:endParaRPr lang="en-GB"/>
        </a:p>
      </dgm:t>
    </dgm:pt>
    <dgm:pt modelId="{7653EEDC-F220-4B9A-B375-4C2313BD6E18}" type="sibTrans" cxnId="{20F0DA15-58F5-4846-B7FA-CFC838B4E6CB}">
      <dgm:prSet/>
      <dgm:spPr/>
      <dgm:t>
        <a:bodyPr rtlCol="0"/>
        <a:lstStyle/>
        <a:p>
          <a:pPr rtl="0"/>
          <a:endParaRPr lang="en-GB"/>
        </a:p>
      </dgm:t>
    </dgm:pt>
    <dgm:pt modelId="{F3A65BCF-83C5-400D-BCFF-9B5B9E7D8EFE}">
      <dgm:prSet phldrT="[Szöveg]"/>
      <dgm:spPr/>
      <dgm:t>
        <a:bodyPr rtlCol="0"/>
        <a:lstStyle/>
        <a:p>
          <a:pPr rtl="0"/>
          <a:r>
            <a:rPr lang="ro"/>
            <a:t>Bacteriuria</a:t>
          </a:r>
          <a:endParaRPr lang="en-GB" dirty="0"/>
        </a:p>
      </dgm:t>
    </dgm:pt>
    <dgm:pt modelId="{190B7C13-C8CA-411E-832F-F31B0351197F}" type="parTrans" cxnId="{271A7032-EF64-45E2-8637-A29D2D6E075B}">
      <dgm:prSet/>
      <dgm:spPr/>
      <dgm:t>
        <a:bodyPr rtlCol="0"/>
        <a:lstStyle/>
        <a:p>
          <a:pPr rtl="0"/>
          <a:endParaRPr lang="en-GB"/>
        </a:p>
      </dgm:t>
    </dgm:pt>
    <dgm:pt modelId="{CB06C57A-17C9-4CDC-90E8-DCC14C326C6F}" type="sibTrans" cxnId="{271A7032-EF64-45E2-8637-A29D2D6E075B}">
      <dgm:prSet/>
      <dgm:spPr/>
      <dgm:t>
        <a:bodyPr rtlCol="0"/>
        <a:lstStyle/>
        <a:p>
          <a:pPr rtl="0"/>
          <a:endParaRPr lang="en-GB"/>
        </a:p>
      </dgm:t>
    </dgm:pt>
    <dgm:pt modelId="{734D9983-A494-40E4-BE67-290934C9F3FE}" type="pres">
      <dgm:prSet presAssocID="{02963060-0D97-47BA-98C3-C5830A6E2FBF}" presName="Name0" presStyleCnt="0">
        <dgm:presLayoutVars>
          <dgm:dir/>
          <dgm:resizeHandles val="exact"/>
        </dgm:presLayoutVars>
      </dgm:prSet>
      <dgm:spPr/>
      <dgm:t>
        <a:bodyPr/>
        <a:lstStyle/>
        <a:p>
          <a:endParaRPr lang="hu-HU"/>
        </a:p>
      </dgm:t>
    </dgm:pt>
    <dgm:pt modelId="{2795329D-3F09-4708-90B0-C315B51ABAFD}" type="pres">
      <dgm:prSet presAssocID="{2AE9BC77-94C2-4A7A-8B16-94F8726B9165}" presName="composite" presStyleCnt="0"/>
      <dgm:spPr/>
    </dgm:pt>
    <dgm:pt modelId="{929A0A4D-498F-4931-9D00-AA77F826D7F6}" type="pres">
      <dgm:prSet presAssocID="{2AE9BC77-94C2-4A7A-8B16-94F8726B9165}" presName="rect1" presStyleLbl="trAlignAcc1" presStyleIdx="0" presStyleCnt="7">
        <dgm:presLayoutVars>
          <dgm:bulletEnabled val="1"/>
        </dgm:presLayoutVars>
      </dgm:prSet>
      <dgm:spPr/>
      <dgm:t>
        <a:bodyPr/>
        <a:lstStyle/>
        <a:p>
          <a:endParaRPr lang="hu-HU"/>
        </a:p>
      </dgm:t>
    </dgm:pt>
    <dgm:pt modelId="{5EBA2DD7-C440-4BFD-B1C1-7DF13A48D0AD}" type="pres">
      <dgm:prSet presAssocID="{2AE9BC77-94C2-4A7A-8B16-94F8726B9165}" presName="rect2" presStyleLbl="fgImgPlace1" presStyleIdx="0" presStyleCnt="7"/>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pt>
    <dgm:pt modelId="{B166D9E3-EB98-448E-910C-0423048E86ED}" type="pres">
      <dgm:prSet presAssocID="{46366CE6-5E0A-490C-BEBD-768FED7AF924}" presName="sibTrans" presStyleCnt="0"/>
      <dgm:spPr/>
    </dgm:pt>
    <dgm:pt modelId="{98D93081-16DB-49B0-8628-DA5F2BB95CE3}" type="pres">
      <dgm:prSet presAssocID="{29F07F16-AF4A-4187-B250-63E45F1F0195}" presName="composite" presStyleCnt="0"/>
      <dgm:spPr/>
    </dgm:pt>
    <dgm:pt modelId="{2863DFB2-683A-46CF-B59F-4AA8DCCB14B0}" type="pres">
      <dgm:prSet presAssocID="{29F07F16-AF4A-4187-B250-63E45F1F0195}" presName="rect1" presStyleLbl="trAlignAcc1" presStyleIdx="1" presStyleCnt="7">
        <dgm:presLayoutVars>
          <dgm:bulletEnabled val="1"/>
        </dgm:presLayoutVars>
      </dgm:prSet>
      <dgm:spPr/>
      <dgm:t>
        <a:bodyPr/>
        <a:lstStyle/>
        <a:p>
          <a:endParaRPr lang="hu-HU"/>
        </a:p>
      </dgm:t>
    </dgm:pt>
    <dgm:pt modelId="{8A38BD04-8909-4ECB-A925-7B6320434565}" type="pres">
      <dgm:prSet presAssocID="{29F07F16-AF4A-4187-B250-63E45F1F0195}" presName="rect2" presStyleLbl="fgImgPlace1" presStyleIdx="1" presStyleCnt="7"/>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63000" r="-63000"/>
          </a:stretch>
        </a:blipFill>
      </dgm:spPr>
    </dgm:pt>
    <dgm:pt modelId="{67B878D6-AEF1-46B9-B485-B7AA7E73286C}" type="pres">
      <dgm:prSet presAssocID="{49C49983-AC8B-4077-8320-DEB568E04F5B}" presName="sibTrans" presStyleCnt="0"/>
      <dgm:spPr/>
    </dgm:pt>
    <dgm:pt modelId="{2094ADE0-E830-40C5-A0CE-68876C663872}" type="pres">
      <dgm:prSet presAssocID="{919F373B-68C0-47D8-AF66-527E6679DC0D}" presName="composite" presStyleCnt="0"/>
      <dgm:spPr/>
    </dgm:pt>
    <dgm:pt modelId="{90FACB0B-2D47-46C9-8E21-CAACFE3309CB}" type="pres">
      <dgm:prSet presAssocID="{919F373B-68C0-47D8-AF66-527E6679DC0D}" presName="rect1" presStyleLbl="trAlignAcc1" presStyleIdx="2" presStyleCnt="7">
        <dgm:presLayoutVars>
          <dgm:bulletEnabled val="1"/>
        </dgm:presLayoutVars>
      </dgm:prSet>
      <dgm:spPr/>
      <dgm:t>
        <a:bodyPr/>
        <a:lstStyle/>
        <a:p>
          <a:endParaRPr lang="hu-HU"/>
        </a:p>
      </dgm:t>
    </dgm:pt>
    <dgm:pt modelId="{C3CDCE5D-0F21-408D-A8D7-D149F7913A01}" type="pres">
      <dgm:prSet presAssocID="{919F373B-68C0-47D8-AF66-527E6679DC0D}" presName="rect2" presStyleLbl="fgImgPlace1" presStyleIdx="2" presStyleCnt="7"/>
      <dgm:spPr>
        <a:blipFill>
          <a:blip xmlns:r="http://schemas.openxmlformats.org/officeDocument/2006/relationships" r:embed="rId3">
            <a:extLst>
              <a:ext uri="{28A0092B-C50C-407E-A947-70E740481C1C}">
                <a14:useLocalDpi xmlns:a14="http://schemas.microsoft.com/office/drawing/2010/main" val="0"/>
              </a:ext>
            </a:extLst>
          </a:blip>
          <a:srcRect/>
          <a:stretch>
            <a:fillRect l="-32000" r="-32000"/>
          </a:stretch>
        </a:blipFill>
      </dgm:spPr>
      <dgm:t>
        <a:bodyPr/>
        <a:lstStyle/>
        <a:p>
          <a:endParaRPr lang="hu-HU"/>
        </a:p>
      </dgm:t>
    </dgm:pt>
    <dgm:pt modelId="{6DF872FC-6843-4F73-A921-9191CDD9BFD5}" type="pres">
      <dgm:prSet presAssocID="{D9C33114-C4BE-4981-A8A8-436E1DF09D4D}" presName="sibTrans" presStyleCnt="0"/>
      <dgm:spPr/>
    </dgm:pt>
    <dgm:pt modelId="{9FED2FA0-5A60-4D5B-ACC3-C30A83303101}" type="pres">
      <dgm:prSet presAssocID="{24B24928-D3BE-4D27-BF23-44F47243BEFD}" presName="composite" presStyleCnt="0"/>
      <dgm:spPr/>
    </dgm:pt>
    <dgm:pt modelId="{D1F60DB2-864D-40FF-B975-7D78B8ADE1AE}" type="pres">
      <dgm:prSet presAssocID="{24B24928-D3BE-4D27-BF23-44F47243BEFD}" presName="rect1" presStyleLbl="trAlignAcc1" presStyleIdx="3" presStyleCnt="7">
        <dgm:presLayoutVars>
          <dgm:bulletEnabled val="1"/>
        </dgm:presLayoutVars>
      </dgm:prSet>
      <dgm:spPr/>
      <dgm:t>
        <a:bodyPr/>
        <a:lstStyle/>
        <a:p>
          <a:endParaRPr lang="hu-HU"/>
        </a:p>
      </dgm:t>
    </dgm:pt>
    <dgm:pt modelId="{67A67821-9722-4032-816A-C0DC4679568F}" type="pres">
      <dgm:prSet presAssocID="{24B24928-D3BE-4D27-BF23-44F47243BEFD}" presName="rect2" presStyleLbl="fgImgPlace1" presStyleIdx="3" presStyleCnt="7"/>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51000" r="-51000"/>
          </a:stretch>
        </a:blipFill>
      </dgm:spPr>
    </dgm:pt>
    <dgm:pt modelId="{7CFB17B7-AB06-4904-AF36-743528A68FA8}" type="pres">
      <dgm:prSet presAssocID="{DC304869-070E-4C3F-A494-46C40218429D}" presName="sibTrans" presStyleCnt="0"/>
      <dgm:spPr/>
    </dgm:pt>
    <dgm:pt modelId="{CF3D49EA-E476-4F79-BFDF-01F4B537ACBF}" type="pres">
      <dgm:prSet presAssocID="{28AE1809-DD18-41A1-AF06-43B448B2FF55}" presName="composite" presStyleCnt="0"/>
      <dgm:spPr/>
    </dgm:pt>
    <dgm:pt modelId="{EC8016B6-4FB1-445E-A212-DAF465865350}" type="pres">
      <dgm:prSet presAssocID="{28AE1809-DD18-41A1-AF06-43B448B2FF55}" presName="rect1" presStyleLbl="trAlignAcc1" presStyleIdx="4" presStyleCnt="7">
        <dgm:presLayoutVars>
          <dgm:bulletEnabled val="1"/>
        </dgm:presLayoutVars>
      </dgm:prSet>
      <dgm:spPr/>
      <dgm:t>
        <a:bodyPr/>
        <a:lstStyle/>
        <a:p>
          <a:endParaRPr lang="hu-HU"/>
        </a:p>
      </dgm:t>
    </dgm:pt>
    <dgm:pt modelId="{39626C91-4EC9-4930-A2CA-98810B171F15}" type="pres">
      <dgm:prSet presAssocID="{28AE1809-DD18-41A1-AF06-43B448B2FF55}" presName="rect2" presStyleLbl="fgImgPlace1" presStyleIdx="4" presStyleCnt="7"/>
      <dgm:spPr>
        <a:blipFill>
          <a:blip xmlns:r="http://schemas.openxmlformats.org/officeDocument/2006/relationships" r:embed="rId5">
            <a:extLst>
              <a:ext uri="{28A0092B-C50C-407E-A947-70E740481C1C}">
                <a14:useLocalDpi xmlns:a14="http://schemas.microsoft.com/office/drawing/2010/main" val="0"/>
              </a:ext>
            </a:extLst>
          </a:blip>
          <a:srcRect/>
          <a:stretch>
            <a:fillRect l="-65000" r="-65000"/>
          </a:stretch>
        </a:blipFill>
      </dgm:spPr>
      <dgm:t>
        <a:bodyPr/>
        <a:lstStyle/>
        <a:p>
          <a:endParaRPr lang="hu-HU"/>
        </a:p>
      </dgm:t>
    </dgm:pt>
    <dgm:pt modelId="{22254046-CAB7-42A4-BE4C-FDB4F64C2194}" type="pres">
      <dgm:prSet presAssocID="{E0564316-B838-459D-80C1-D05FC58AF220}" presName="sibTrans" presStyleCnt="0"/>
      <dgm:spPr/>
    </dgm:pt>
    <dgm:pt modelId="{FBDB1401-CDD8-49A0-9169-3EC1473F9C1F}" type="pres">
      <dgm:prSet presAssocID="{90CD0026-0B6E-4F09-900B-51E25E068ADE}" presName="composite" presStyleCnt="0"/>
      <dgm:spPr/>
    </dgm:pt>
    <dgm:pt modelId="{BD62913C-77C5-4F16-9988-2D889D25C682}" type="pres">
      <dgm:prSet presAssocID="{90CD0026-0B6E-4F09-900B-51E25E068ADE}" presName="rect1" presStyleLbl="trAlignAcc1" presStyleIdx="5" presStyleCnt="7">
        <dgm:presLayoutVars>
          <dgm:bulletEnabled val="1"/>
        </dgm:presLayoutVars>
      </dgm:prSet>
      <dgm:spPr/>
      <dgm:t>
        <a:bodyPr/>
        <a:lstStyle/>
        <a:p>
          <a:endParaRPr lang="hu-HU"/>
        </a:p>
      </dgm:t>
    </dgm:pt>
    <dgm:pt modelId="{30F382A4-4FB3-41F5-A084-09F162B47891}" type="pres">
      <dgm:prSet presAssocID="{90CD0026-0B6E-4F09-900B-51E25E068ADE}" presName="rect2" presStyleLbl="fgImgPlace1" presStyleIdx="5" presStyleCnt="7"/>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60000" r="-60000"/>
          </a:stretch>
        </a:blipFill>
      </dgm:spPr>
    </dgm:pt>
    <dgm:pt modelId="{7C517997-2864-4D5D-A133-86501EDE13B2}" type="pres">
      <dgm:prSet presAssocID="{7653EEDC-F220-4B9A-B375-4C2313BD6E18}" presName="sibTrans" presStyleCnt="0"/>
      <dgm:spPr/>
    </dgm:pt>
    <dgm:pt modelId="{0E0905BA-3569-4E51-9A36-52EBE101831F}" type="pres">
      <dgm:prSet presAssocID="{F3A65BCF-83C5-400D-BCFF-9B5B9E7D8EFE}" presName="composite" presStyleCnt="0"/>
      <dgm:spPr/>
    </dgm:pt>
    <dgm:pt modelId="{ABBFBF7B-C076-46A0-81F9-F2F51B6D3CF4}" type="pres">
      <dgm:prSet presAssocID="{F3A65BCF-83C5-400D-BCFF-9B5B9E7D8EFE}" presName="rect1" presStyleLbl="trAlignAcc1" presStyleIdx="6" presStyleCnt="7">
        <dgm:presLayoutVars>
          <dgm:bulletEnabled val="1"/>
        </dgm:presLayoutVars>
      </dgm:prSet>
      <dgm:spPr/>
      <dgm:t>
        <a:bodyPr/>
        <a:lstStyle/>
        <a:p>
          <a:endParaRPr lang="hu-HU"/>
        </a:p>
      </dgm:t>
    </dgm:pt>
    <dgm:pt modelId="{D6A29C5A-7DFE-4676-86A1-15C041856D5C}" type="pres">
      <dgm:prSet presAssocID="{F3A65BCF-83C5-400D-BCFF-9B5B9E7D8EFE}" presName="rect2" presStyleLbl="fgImgPlace1" presStyleIdx="6" presStyleCnt="7"/>
      <dgm:spPr>
        <a:blipFill>
          <a:blip xmlns:r="http://schemas.openxmlformats.org/officeDocument/2006/relationships" r:embed="rId7"/>
          <a:srcRect/>
          <a:stretch>
            <a:fillRect l="-63000" r="-63000"/>
          </a:stretch>
        </a:blipFill>
      </dgm:spPr>
    </dgm:pt>
  </dgm:ptLst>
  <dgm:cxnLst>
    <dgm:cxn modelId="{3A7E75EE-7BCA-4E78-B366-033752107EEE}" srcId="{02963060-0D97-47BA-98C3-C5830A6E2FBF}" destId="{29F07F16-AF4A-4187-B250-63E45F1F0195}" srcOrd="1" destOrd="0" parTransId="{EDC74ECE-8CBA-4F70-9C87-D809F70565C1}" sibTransId="{49C49983-AC8B-4077-8320-DEB568E04F5B}"/>
    <dgm:cxn modelId="{FDF94A3D-33CA-4575-81D4-9CB1C796AC22}" type="presOf" srcId="{90CD0026-0B6E-4F09-900B-51E25E068ADE}" destId="{BD62913C-77C5-4F16-9988-2D889D25C682}" srcOrd="0" destOrd="0" presId="urn:microsoft.com/office/officeart/2008/layout/PictureStrips"/>
    <dgm:cxn modelId="{C21116C8-187A-4152-BDA8-D291498357D1}" type="presOf" srcId="{F3A65BCF-83C5-400D-BCFF-9B5B9E7D8EFE}" destId="{ABBFBF7B-C076-46A0-81F9-F2F51B6D3CF4}" srcOrd="0" destOrd="0" presId="urn:microsoft.com/office/officeart/2008/layout/PictureStrips"/>
    <dgm:cxn modelId="{271A7032-EF64-45E2-8637-A29D2D6E075B}" srcId="{02963060-0D97-47BA-98C3-C5830A6E2FBF}" destId="{F3A65BCF-83C5-400D-BCFF-9B5B9E7D8EFE}" srcOrd="6" destOrd="0" parTransId="{190B7C13-C8CA-411E-832F-F31B0351197F}" sibTransId="{CB06C57A-17C9-4CDC-90E8-DCC14C326C6F}"/>
    <dgm:cxn modelId="{7A912531-5690-49B3-BC98-0B91EEA395C2}" type="presOf" srcId="{919F373B-68C0-47D8-AF66-527E6679DC0D}" destId="{90FACB0B-2D47-46C9-8E21-CAACFE3309CB}" srcOrd="0" destOrd="0" presId="urn:microsoft.com/office/officeart/2008/layout/PictureStrips"/>
    <dgm:cxn modelId="{9573726E-8666-4C7D-8C34-01A94D9ACC07}" type="presOf" srcId="{24B24928-D3BE-4D27-BF23-44F47243BEFD}" destId="{D1F60DB2-864D-40FF-B975-7D78B8ADE1AE}" srcOrd="0" destOrd="0" presId="urn:microsoft.com/office/officeart/2008/layout/PictureStrips"/>
    <dgm:cxn modelId="{1C6869F4-CB9C-4A7F-9362-63D5126AEAE4}" type="presOf" srcId="{2AE9BC77-94C2-4A7A-8B16-94F8726B9165}" destId="{929A0A4D-498F-4931-9D00-AA77F826D7F6}" srcOrd="0" destOrd="0" presId="urn:microsoft.com/office/officeart/2008/layout/PictureStrips"/>
    <dgm:cxn modelId="{2F765E43-048D-4E09-A42D-177BD50C339A}" type="presOf" srcId="{02963060-0D97-47BA-98C3-C5830A6E2FBF}" destId="{734D9983-A494-40E4-BE67-290934C9F3FE}" srcOrd="0" destOrd="0" presId="urn:microsoft.com/office/officeart/2008/layout/PictureStrips"/>
    <dgm:cxn modelId="{2B79A2A3-6C11-450E-A61D-119E9A3935F0}" srcId="{02963060-0D97-47BA-98C3-C5830A6E2FBF}" destId="{2AE9BC77-94C2-4A7A-8B16-94F8726B9165}" srcOrd="0" destOrd="0" parTransId="{E59FE0A7-7A4D-4BD8-A415-50D3AE18CEAB}" sibTransId="{46366CE6-5E0A-490C-BEBD-768FED7AF924}"/>
    <dgm:cxn modelId="{D54BB7F7-89CE-4AB7-8F32-213CBF633538}" srcId="{02963060-0D97-47BA-98C3-C5830A6E2FBF}" destId="{919F373B-68C0-47D8-AF66-527E6679DC0D}" srcOrd="2" destOrd="0" parTransId="{2A36D1EF-2C48-4E31-8112-6B7C3AD8982B}" sibTransId="{D9C33114-C4BE-4981-A8A8-436E1DF09D4D}"/>
    <dgm:cxn modelId="{716A3FF4-FC38-4E75-A5D8-07AAA1C5CA92}" srcId="{02963060-0D97-47BA-98C3-C5830A6E2FBF}" destId="{28AE1809-DD18-41A1-AF06-43B448B2FF55}" srcOrd="4" destOrd="0" parTransId="{E7CDD519-EA00-4C69-BE2D-40A644648724}" sibTransId="{E0564316-B838-459D-80C1-D05FC58AF220}"/>
    <dgm:cxn modelId="{E359DD26-D12A-46B0-B1D1-ABFCC5F57C72}" type="presOf" srcId="{28AE1809-DD18-41A1-AF06-43B448B2FF55}" destId="{EC8016B6-4FB1-445E-A212-DAF465865350}" srcOrd="0" destOrd="0" presId="urn:microsoft.com/office/officeart/2008/layout/PictureStrips"/>
    <dgm:cxn modelId="{20F0DA15-58F5-4846-B7FA-CFC838B4E6CB}" srcId="{02963060-0D97-47BA-98C3-C5830A6E2FBF}" destId="{90CD0026-0B6E-4F09-900B-51E25E068ADE}" srcOrd="5" destOrd="0" parTransId="{1F8A7CAC-5910-44DF-B3B5-0FE2724BCD1D}" sibTransId="{7653EEDC-F220-4B9A-B375-4C2313BD6E18}"/>
    <dgm:cxn modelId="{9C2EA1D9-43DB-4C68-A135-4BFBBAFD9DD3}" srcId="{02963060-0D97-47BA-98C3-C5830A6E2FBF}" destId="{24B24928-D3BE-4D27-BF23-44F47243BEFD}" srcOrd="3" destOrd="0" parTransId="{8209BBD3-F57A-49C9-9819-2EE2396B4BEB}" sibTransId="{DC304869-070E-4C3F-A494-46C40218429D}"/>
    <dgm:cxn modelId="{8C3D8699-430C-4BD5-911A-AEF64FC7A19A}" type="presOf" srcId="{29F07F16-AF4A-4187-B250-63E45F1F0195}" destId="{2863DFB2-683A-46CF-B59F-4AA8DCCB14B0}" srcOrd="0" destOrd="0" presId="urn:microsoft.com/office/officeart/2008/layout/PictureStrips"/>
    <dgm:cxn modelId="{CF68D69F-1529-4409-BB8C-5791007E3EE8}" type="presParOf" srcId="{734D9983-A494-40E4-BE67-290934C9F3FE}" destId="{2795329D-3F09-4708-90B0-C315B51ABAFD}" srcOrd="0" destOrd="0" presId="urn:microsoft.com/office/officeart/2008/layout/PictureStrips"/>
    <dgm:cxn modelId="{226EA0B7-4ECF-43E6-8CF9-306B134D5B04}" type="presParOf" srcId="{2795329D-3F09-4708-90B0-C315B51ABAFD}" destId="{929A0A4D-498F-4931-9D00-AA77F826D7F6}" srcOrd="0" destOrd="0" presId="urn:microsoft.com/office/officeart/2008/layout/PictureStrips"/>
    <dgm:cxn modelId="{04A30812-C13B-4EDD-8CA4-E346F5ED8D4D}" type="presParOf" srcId="{2795329D-3F09-4708-90B0-C315B51ABAFD}" destId="{5EBA2DD7-C440-4BFD-B1C1-7DF13A48D0AD}" srcOrd="1" destOrd="0" presId="urn:microsoft.com/office/officeart/2008/layout/PictureStrips"/>
    <dgm:cxn modelId="{8D53501B-D736-4E70-B4CA-DB984AE31147}" type="presParOf" srcId="{734D9983-A494-40E4-BE67-290934C9F3FE}" destId="{B166D9E3-EB98-448E-910C-0423048E86ED}" srcOrd="1" destOrd="0" presId="urn:microsoft.com/office/officeart/2008/layout/PictureStrips"/>
    <dgm:cxn modelId="{D67B502B-F9F8-47B4-933D-239676A0BF99}" type="presParOf" srcId="{734D9983-A494-40E4-BE67-290934C9F3FE}" destId="{98D93081-16DB-49B0-8628-DA5F2BB95CE3}" srcOrd="2" destOrd="0" presId="urn:microsoft.com/office/officeart/2008/layout/PictureStrips"/>
    <dgm:cxn modelId="{883785E7-A72C-4D8D-93A4-71D637852E6C}" type="presParOf" srcId="{98D93081-16DB-49B0-8628-DA5F2BB95CE3}" destId="{2863DFB2-683A-46CF-B59F-4AA8DCCB14B0}" srcOrd="0" destOrd="0" presId="urn:microsoft.com/office/officeart/2008/layout/PictureStrips"/>
    <dgm:cxn modelId="{FE488EAC-110F-41A9-8A75-B3C04C836EA0}" type="presParOf" srcId="{98D93081-16DB-49B0-8628-DA5F2BB95CE3}" destId="{8A38BD04-8909-4ECB-A925-7B6320434565}" srcOrd="1" destOrd="0" presId="urn:microsoft.com/office/officeart/2008/layout/PictureStrips"/>
    <dgm:cxn modelId="{7AD74D28-5B89-4227-93FE-B81DC3AE69ED}" type="presParOf" srcId="{734D9983-A494-40E4-BE67-290934C9F3FE}" destId="{67B878D6-AEF1-46B9-B485-B7AA7E73286C}" srcOrd="3" destOrd="0" presId="urn:microsoft.com/office/officeart/2008/layout/PictureStrips"/>
    <dgm:cxn modelId="{DEAA272E-C1F9-4140-A35C-7C4BC40A9C97}" type="presParOf" srcId="{734D9983-A494-40E4-BE67-290934C9F3FE}" destId="{2094ADE0-E830-40C5-A0CE-68876C663872}" srcOrd="4" destOrd="0" presId="urn:microsoft.com/office/officeart/2008/layout/PictureStrips"/>
    <dgm:cxn modelId="{E415ED63-E3D2-4AC0-B33D-7413666008A4}" type="presParOf" srcId="{2094ADE0-E830-40C5-A0CE-68876C663872}" destId="{90FACB0B-2D47-46C9-8E21-CAACFE3309CB}" srcOrd="0" destOrd="0" presId="urn:microsoft.com/office/officeart/2008/layout/PictureStrips"/>
    <dgm:cxn modelId="{0279ED35-A261-4B8D-898A-EA4032CD09ED}" type="presParOf" srcId="{2094ADE0-E830-40C5-A0CE-68876C663872}" destId="{C3CDCE5D-0F21-408D-A8D7-D149F7913A01}" srcOrd="1" destOrd="0" presId="urn:microsoft.com/office/officeart/2008/layout/PictureStrips"/>
    <dgm:cxn modelId="{8CD5FF2C-C1F3-4024-8DA9-5A7D745B61F8}" type="presParOf" srcId="{734D9983-A494-40E4-BE67-290934C9F3FE}" destId="{6DF872FC-6843-4F73-A921-9191CDD9BFD5}" srcOrd="5" destOrd="0" presId="urn:microsoft.com/office/officeart/2008/layout/PictureStrips"/>
    <dgm:cxn modelId="{40A6AD96-DDEF-4984-8715-F7AE96446069}" type="presParOf" srcId="{734D9983-A494-40E4-BE67-290934C9F3FE}" destId="{9FED2FA0-5A60-4D5B-ACC3-C30A83303101}" srcOrd="6" destOrd="0" presId="urn:microsoft.com/office/officeart/2008/layout/PictureStrips"/>
    <dgm:cxn modelId="{5F444C64-69ED-4E0F-885D-04BB44B81C43}" type="presParOf" srcId="{9FED2FA0-5A60-4D5B-ACC3-C30A83303101}" destId="{D1F60DB2-864D-40FF-B975-7D78B8ADE1AE}" srcOrd="0" destOrd="0" presId="urn:microsoft.com/office/officeart/2008/layout/PictureStrips"/>
    <dgm:cxn modelId="{67006F16-68A5-41EF-BA0B-51BCB1A58243}" type="presParOf" srcId="{9FED2FA0-5A60-4D5B-ACC3-C30A83303101}" destId="{67A67821-9722-4032-816A-C0DC4679568F}" srcOrd="1" destOrd="0" presId="urn:microsoft.com/office/officeart/2008/layout/PictureStrips"/>
    <dgm:cxn modelId="{97A4B095-1634-4D32-ABB7-EE3A45B6D1AD}" type="presParOf" srcId="{734D9983-A494-40E4-BE67-290934C9F3FE}" destId="{7CFB17B7-AB06-4904-AF36-743528A68FA8}" srcOrd="7" destOrd="0" presId="urn:microsoft.com/office/officeart/2008/layout/PictureStrips"/>
    <dgm:cxn modelId="{BC1E1A3A-9A96-4282-AB4A-C1DA9A5F09FD}" type="presParOf" srcId="{734D9983-A494-40E4-BE67-290934C9F3FE}" destId="{CF3D49EA-E476-4F79-BFDF-01F4B537ACBF}" srcOrd="8" destOrd="0" presId="urn:microsoft.com/office/officeart/2008/layout/PictureStrips"/>
    <dgm:cxn modelId="{E553B581-A017-4E61-ABEC-861E0681BA6A}" type="presParOf" srcId="{CF3D49EA-E476-4F79-BFDF-01F4B537ACBF}" destId="{EC8016B6-4FB1-445E-A212-DAF465865350}" srcOrd="0" destOrd="0" presId="urn:microsoft.com/office/officeart/2008/layout/PictureStrips"/>
    <dgm:cxn modelId="{67094867-3FE8-403A-9CD7-BD6A6437AFD7}" type="presParOf" srcId="{CF3D49EA-E476-4F79-BFDF-01F4B537ACBF}" destId="{39626C91-4EC9-4930-A2CA-98810B171F15}" srcOrd="1" destOrd="0" presId="urn:microsoft.com/office/officeart/2008/layout/PictureStrips"/>
    <dgm:cxn modelId="{BF3848F1-128F-4969-82CA-BEEEE67CED4A}" type="presParOf" srcId="{734D9983-A494-40E4-BE67-290934C9F3FE}" destId="{22254046-CAB7-42A4-BE4C-FDB4F64C2194}" srcOrd="9" destOrd="0" presId="urn:microsoft.com/office/officeart/2008/layout/PictureStrips"/>
    <dgm:cxn modelId="{E820A86E-BE0E-4B70-9F65-99AB339CA0B0}" type="presParOf" srcId="{734D9983-A494-40E4-BE67-290934C9F3FE}" destId="{FBDB1401-CDD8-49A0-9169-3EC1473F9C1F}" srcOrd="10" destOrd="0" presId="urn:microsoft.com/office/officeart/2008/layout/PictureStrips"/>
    <dgm:cxn modelId="{DF462463-DF20-4C54-863D-ACE833E805BA}" type="presParOf" srcId="{FBDB1401-CDD8-49A0-9169-3EC1473F9C1F}" destId="{BD62913C-77C5-4F16-9988-2D889D25C682}" srcOrd="0" destOrd="0" presId="urn:microsoft.com/office/officeart/2008/layout/PictureStrips"/>
    <dgm:cxn modelId="{5B26C4D2-8ABF-4152-8835-37F5845426B9}" type="presParOf" srcId="{FBDB1401-CDD8-49A0-9169-3EC1473F9C1F}" destId="{30F382A4-4FB3-41F5-A084-09F162B47891}" srcOrd="1" destOrd="0" presId="urn:microsoft.com/office/officeart/2008/layout/PictureStrips"/>
    <dgm:cxn modelId="{B7AD87D7-69E5-4833-9153-6C8895434B80}" type="presParOf" srcId="{734D9983-A494-40E4-BE67-290934C9F3FE}" destId="{7C517997-2864-4D5D-A133-86501EDE13B2}" srcOrd="11" destOrd="0" presId="urn:microsoft.com/office/officeart/2008/layout/PictureStrips"/>
    <dgm:cxn modelId="{B0E8CBD2-E601-4A80-AE1B-968186916FCA}" type="presParOf" srcId="{734D9983-A494-40E4-BE67-290934C9F3FE}" destId="{0E0905BA-3569-4E51-9A36-52EBE101831F}" srcOrd="12" destOrd="0" presId="urn:microsoft.com/office/officeart/2008/layout/PictureStrips"/>
    <dgm:cxn modelId="{6CE067D9-E2F6-4BF2-AD1A-ED5053F315FA}" type="presParOf" srcId="{0E0905BA-3569-4E51-9A36-52EBE101831F}" destId="{ABBFBF7B-C076-46A0-81F9-F2F51B6D3CF4}" srcOrd="0" destOrd="0" presId="urn:microsoft.com/office/officeart/2008/layout/PictureStrips"/>
    <dgm:cxn modelId="{CED4D593-FC9F-4940-8A84-C2F2DF9BBBCD}" type="presParOf" srcId="{0E0905BA-3569-4E51-9A36-52EBE101831F}" destId="{D6A29C5A-7DFE-4676-86A1-15C041856D5C}"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0D42197-2E15-4ED8-9E81-C60A7F420591}" type="doc">
      <dgm:prSet loTypeId="urn:microsoft.com/office/officeart/2005/8/layout/vList4" loCatId="list" qsTypeId="urn:microsoft.com/office/officeart/2005/8/quickstyle/simple1" qsCatId="simple" csTypeId="urn:microsoft.com/office/officeart/2005/8/colors/accent1_2" csCatId="accent1" phldr="1"/>
      <dgm:spPr/>
      <dgm:t>
        <a:bodyPr rtlCol="0"/>
        <a:lstStyle/>
        <a:p>
          <a:pPr rtl="0"/>
          <a:endParaRPr lang="en-GB"/>
        </a:p>
      </dgm:t>
    </dgm:pt>
    <dgm:pt modelId="{DEB2F910-F6EB-4C93-A243-2697766AA316}">
      <dgm:prSet phldrT="[Szöveg]" custT="1"/>
      <dgm:spPr/>
      <dgm:t>
        <a:bodyPr rtlCol="0"/>
        <a:lstStyle/>
        <a:p>
          <a:pPr rtl="0"/>
          <a:r>
            <a:rPr lang="ro" sz="2000"/>
            <a:t>Bolile netransmisibile</a:t>
          </a:r>
          <a:endParaRPr lang="en-GB" sz="2000" dirty="0"/>
        </a:p>
      </dgm:t>
    </dgm:pt>
    <dgm:pt modelId="{3BF5D72F-FC24-4E5A-930C-5F37FD54FFC3}" type="parTrans" cxnId="{C84F8CBF-EA80-408C-B6C7-0BBC843D3E9B}">
      <dgm:prSet/>
      <dgm:spPr/>
      <dgm:t>
        <a:bodyPr rtlCol="0"/>
        <a:lstStyle/>
        <a:p>
          <a:pPr rtl="0"/>
          <a:endParaRPr lang="en-GB" sz="4400"/>
        </a:p>
      </dgm:t>
    </dgm:pt>
    <dgm:pt modelId="{E446ECC2-19BA-43AF-ADBD-CD5C2E9B24FA}" type="sibTrans" cxnId="{C84F8CBF-EA80-408C-B6C7-0BBC843D3E9B}">
      <dgm:prSet/>
      <dgm:spPr/>
      <dgm:t>
        <a:bodyPr rtlCol="0"/>
        <a:lstStyle/>
        <a:p>
          <a:pPr rtl="0"/>
          <a:endParaRPr lang="en-GB" sz="4400"/>
        </a:p>
      </dgm:t>
    </dgm:pt>
    <dgm:pt modelId="{FC5C6D14-17A2-4C95-A7E2-8090C6B078FB}">
      <dgm:prSet phldrT="[Szöveg]" custT="1"/>
      <dgm:spPr/>
      <dgm:t>
        <a:bodyPr rtlCol="0"/>
        <a:lstStyle/>
        <a:p>
          <a:pPr rtl="0"/>
          <a:r>
            <a:rPr lang="ro" sz="1600"/>
            <a:t>Originile de dezvoltare ale sănătății și bolii</a:t>
          </a:r>
          <a:endParaRPr lang="en-GB" sz="1600" dirty="0"/>
        </a:p>
      </dgm:t>
    </dgm:pt>
    <dgm:pt modelId="{A25C91B6-836B-41D4-891F-E8C6ED4E854A}" type="parTrans" cxnId="{AC6424D8-85E9-48F2-861F-EC24573AB4A5}">
      <dgm:prSet/>
      <dgm:spPr/>
      <dgm:t>
        <a:bodyPr rtlCol="0"/>
        <a:lstStyle/>
        <a:p>
          <a:pPr rtl="0"/>
          <a:endParaRPr lang="en-GB" sz="4400"/>
        </a:p>
      </dgm:t>
    </dgm:pt>
    <dgm:pt modelId="{8F37288D-1B49-4FE8-BDCB-682C034AD582}" type="sibTrans" cxnId="{AC6424D8-85E9-48F2-861F-EC24573AB4A5}">
      <dgm:prSet/>
      <dgm:spPr/>
      <dgm:t>
        <a:bodyPr rtlCol="0"/>
        <a:lstStyle/>
        <a:p>
          <a:pPr rtl="0"/>
          <a:endParaRPr lang="en-GB" sz="4400"/>
        </a:p>
      </dgm:t>
    </dgm:pt>
    <dgm:pt modelId="{4B00FD96-DF15-424F-A030-3FE0E963F075}">
      <dgm:prSet phldrT="[Szöveg]" custT="1"/>
      <dgm:spPr/>
      <dgm:t>
        <a:bodyPr rtlCol="0"/>
        <a:lstStyle/>
        <a:p>
          <a:pPr rtl="0"/>
          <a:r>
            <a:rPr lang="ro" sz="1600"/>
            <a:t>Expunerile din primii ani de viață au un impact asupra sănătății și a riscului de boală în funcție de sex</a:t>
          </a:r>
          <a:endParaRPr lang="en-GB" sz="1600" dirty="0"/>
        </a:p>
      </dgm:t>
    </dgm:pt>
    <dgm:pt modelId="{DC9B27E9-4CB7-47F1-AC34-62CEC11D85EE}" type="parTrans" cxnId="{8AA73357-32D3-4070-92DA-FF6E75238660}">
      <dgm:prSet/>
      <dgm:spPr/>
      <dgm:t>
        <a:bodyPr rtlCol="0"/>
        <a:lstStyle/>
        <a:p>
          <a:pPr rtl="0"/>
          <a:endParaRPr lang="en-GB" sz="4400"/>
        </a:p>
      </dgm:t>
    </dgm:pt>
    <dgm:pt modelId="{AD83DC88-365A-4D15-A55A-57BA17A97B7E}" type="sibTrans" cxnId="{8AA73357-32D3-4070-92DA-FF6E75238660}">
      <dgm:prSet/>
      <dgm:spPr/>
      <dgm:t>
        <a:bodyPr rtlCol="0"/>
        <a:lstStyle/>
        <a:p>
          <a:pPr rtl="0"/>
          <a:endParaRPr lang="en-GB" sz="4400"/>
        </a:p>
      </dgm:t>
    </dgm:pt>
    <dgm:pt modelId="{C8056203-C348-48A4-A842-15065F585701}">
      <dgm:prSet phldrT="[Szöveg]" custT="1"/>
      <dgm:spPr/>
      <dgm:t>
        <a:bodyPr rtlCol="0"/>
        <a:lstStyle/>
        <a:p>
          <a:pPr rtl="0"/>
          <a:r>
            <a:rPr lang="ro" sz="2000"/>
            <a:t>Efecte generaționale</a:t>
          </a:r>
          <a:endParaRPr lang="en-GB" sz="2000" dirty="0"/>
        </a:p>
      </dgm:t>
    </dgm:pt>
    <dgm:pt modelId="{6927ED51-E3A5-4B48-82CB-5ED8D287E9AA}" type="parTrans" cxnId="{C417AE83-CED0-4362-BE69-82D71FAF99D9}">
      <dgm:prSet/>
      <dgm:spPr/>
      <dgm:t>
        <a:bodyPr rtlCol="0"/>
        <a:lstStyle/>
        <a:p>
          <a:pPr rtl="0"/>
          <a:endParaRPr lang="en-GB" sz="4400"/>
        </a:p>
      </dgm:t>
    </dgm:pt>
    <dgm:pt modelId="{955C9CDA-FC8B-495D-ADAE-0446D577D2BE}" type="sibTrans" cxnId="{C417AE83-CED0-4362-BE69-82D71FAF99D9}">
      <dgm:prSet/>
      <dgm:spPr/>
      <dgm:t>
        <a:bodyPr rtlCol="0"/>
        <a:lstStyle/>
        <a:p>
          <a:pPr rtl="0"/>
          <a:endParaRPr lang="en-GB" sz="4400"/>
        </a:p>
      </dgm:t>
    </dgm:pt>
    <dgm:pt modelId="{3D0AAAAE-3A64-4029-990A-5EE1B441A812}">
      <dgm:prSet phldrT="[Szöveg]" custT="1"/>
      <dgm:spPr/>
      <dgm:t>
        <a:bodyPr rtlCol="0"/>
        <a:lstStyle/>
        <a:p>
          <a:pPr rtl="0"/>
          <a:r>
            <a:rPr lang="ro" sz="1600"/>
            <a:t>Stresul (∼ PNMS cauzat de schimbările climatice) la mamă în timpul sarcinii are potențialul de a modela răspunsurile fiziologice și rezultatele adverse la naștere pe parcursul mai multor generații.</a:t>
          </a:r>
          <a:endParaRPr lang="en-GB" sz="1600" dirty="0"/>
        </a:p>
      </dgm:t>
    </dgm:pt>
    <dgm:pt modelId="{97203154-273F-4DBA-9E90-A5F53B333461}" type="parTrans" cxnId="{26614812-3977-4872-BB36-B4F6DB63E1B6}">
      <dgm:prSet/>
      <dgm:spPr/>
      <dgm:t>
        <a:bodyPr rtlCol="0"/>
        <a:lstStyle/>
        <a:p>
          <a:pPr rtl="0"/>
          <a:endParaRPr lang="en-GB" sz="4400"/>
        </a:p>
      </dgm:t>
    </dgm:pt>
    <dgm:pt modelId="{4D008D7B-646F-4C6B-9AC9-E5C7DF37D9E9}" type="sibTrans" cxnId="{26614812-3977-4872-BB36-B4F6DB63E1B6}">
      <dgm:prSet/>
      <dgm:spPr/>
      <dgm:t>
        <a:bodyPr rtlCol="0"/>
        <a:lstStyle/>
        <a:p>
          <a:pPr rtl="0"/>
          <a:endParaRPr lang="en-GB" sz="4400"/>
        </a:p>
      </dgm:t>
    </dgm:pt>
    <dgm:pt modelId="{0094047B-F1FB-461C-8724-49E7ECB090A8}">
      <dgm:prSet phldrT="[Szöveg]" custT="1"/>
      <dgm:spPr/>
      <dgm:t>
        <a:bodyPr rtlCol="0"/>
        <a:lstStyle/>
        <a:p>
          <a:pPr rtl="0"/>
          <a:r>
            <a:rPr lang="ro" sz="2000"/>
            <a:t>Acumularea de factori de stres</a:t>
          </a:r>
          <a:endParaRPr lang="en-GB" sz="2000" dirty="0"/>
        </a:p>
      </dgm:t>
    </dgm:pt>
    <dgm:pt modelId="{FFC50C0F-2451-44A6-87A8-DB4F5FD027BF}" type="parTrans" cxnId="{2E494184-2D92-4EF1-BEE2-FFC19FC579ED}">
      <dgm:prSet/>
      <dgm:spPr/>
      <dgm:t>
        <a:bodyPr rtlCol="0"/>
        <a:lstStyle/>
        <a:p>
          <a:pPr rtl="0"/>
          <a:endParaRPr lang="en-GB" sz="4400"/>
        </a:p>
      </dgm:t>
    </dgm:pt>
    <dgm:pt modelId="{BBF70D42-16C0-4213-B137-B6D21E751B51}" type="sibTrans" cxnId="{2E494184-2D92-4EF1-BEE2-FFC19FC579ED}">
      <dgm:prSet/>
      <dgm:spPr/>
      <dgm:t>
        <a:bodyPr rtlCol="0"/>
        <a:lstStyle/>
        <a:p>
          <a:pPr rtl="0"/>
          <a:endParaRPr lang="en-GB" sz="4400"/>
        </a:p>
      </dgm:t>
    </dgm:pt>
    <dgm:pt modelId="{211CF1A8-D5FC-425A-B0D5-F6AAC519F551}">
      <dgm:prSet phldrT="[Szöveg]" custT="1"/>
      <dgm:spPr/>
      <dgm:t>
        <a:bodyPr rtlCol="0"/>
        <a:lstStyle/>
        <a:p>
          <a:pPr rtl="0"/>
          <a:r>
            <a:rPr lang="ro" sz="1600"/>
            <a:t>Risc mai mare de boli neuropsihice (anxietate, depresie, schizofrenie)</a:t>
          </a:r>
          <a:endParaRPr lang="en-GB" sz="1600" dirty="0"/>
        </a:p>
      </dgm:t>
    </dgm:pt>
    <dgm:pt modelId="{E3827613-7B9D-436D-9B03-F0B3A2D03AF2}" type="parTrans" cxnId="{324D108C-8E00-4AB2-B44A-8393ECBEA055}">
      <dgm:prSet/>
      <dgm:spPr/>
      <dgm:t>
        <a:bodyPr rtlCol="0"/>
        <a:lstStyle/>
        <a:p>
          <a:pPr rtl="0"/>
          <a:endParaRPr lang="en-GB" sz="4400"/>
        </a:p>
      </dgm:t>
    </dgm:pt>
    <dgm:pt modelId="{67B58BB3-19E4-4265-A983-44EF3A31E5C2}" type="sibTrans" cxnId="{324D108C-8E00-4AB2-B44A-8393ECBEA055}">
      <dgm:prSet/>
      <dgm:spPr/>
      <dgm:t>
        <a:bodyPr rtlCol="0"/>
        <a:lstStyle/>
        <a:p>
          <a:pPr rtl="0"/>
          <a:endParaRPr lang="en-GB" sz="4400"/>
        </a:p>
      </dgm:t>
    </dgm:pt>
    <dgm:pt modelId="{C636A69F-F16A-4E07-8F92-918DE5B0E53E}">
      <dgm:prSet phldrT="[Szöveg]" custT="1"/>
      <dgm:spPr/>
      <dgm:t>
        <a:bodyPr rtlCol="0"/>
        <a:lstStyle/>
        <a:p>
          <a:pPr rtl="0"/>
          <a:r>
            <a:rPr lang="ro" sz="1600"/>
            <a:t>Este documentat faptul că PNMS influențează nașterea și momentul nașterii, pe lângă creșterea riscului de rezultate adverse ale sarcinii.</a:t>
          </a:r>
        </a:p>
      </dgm:t>
    </dgm:pt>
    <dgm:pt modelId="{156D6C19-9AFD-4875-9FAE-54B44851C07F}" type="parTrans" cxnId="{9015445E-BD49-4DE1-80F0-D1815E0B4F16}">
      <dgm:prSet/>
      <dgm:spPr/>
      <dgm:t>
        <a:bodyPr rtlCol="0"/>
        <a:lstStyle/>
        <a:p>
          <a:pPr rtl="0"/>
          <a:endParaRPr lang="en-GB" sz="4400"/>
        </a:p>
      </dgm:t>
    </dgm:pt>
    <dgm:pt modelId="{75B8527A-4423-424A-A19F-B8CB1337D8C5}" type="sibTrans" cxnId="{9015445E-BD49-4DE1-80F0-D1815E0B4F16}">
      <dgm:prSet/>
      <dgm:spPr/>
      <dgm:t>
        <a:bodyPr rtlCol="0"/>
        <a:lstStyle/>
        <a:p>
          <a:pPr rtl="0"/>
          <a:endParaRPr lang="en-GB" sz="4400"/>
        </a:p>
      </dgm:t>
    </dgm:pt>
    <dgm:pt modelId="{89F30FF7-3E86-466B-9989-839BF772C3B0}" type="pres">
      <dgm:prSet presAssocID="{90D42197-2E15-4ED8-9E81-C60A7F420591}" presName="linear" presStyleCnt="0">
        <dgm:presLayoutVars>
          <dgm:dir/>
          <dgm:resizeHandles val="exact"/>
        </dgm:presLayoutVars>
      </dgm:prSet>
      <dgm:spPr/>
      <dgm:t>
        <a:bodyPr/>
        <a:lstStyle/>
        <a:p>
          <a:endParaRPr lang="hu-HU"/>
        </a:p>
      </dgm:t>
    </dgm:pt>
    <dgm:pt modelId="{BCAB3FC1-E3BD-4328-8A74-603EBED74479}" type="pres">
      <dgm:prSet presAssocID="{DEB2F910-F6EB-4C93-A243-2697766AA316}" presName="comp" presStyleCnt="0"/>
      <dgm:spPr/>
    </dgm:pt>
    <dgm:pt modelId="{98B3028E-D23D-4706-AC24-130F0F98E331}" type="pres">
      <dgm:prSet presAssocID="{DEB2F910-F6EB-4C93-A243-2697766AA316}" presName="box" presStyleLbl="node1" presStyleIdx="0" presStyleCnt="3" custLinFactNeighborY="-702"/>
      <dgm:spPr/>
      <dgm:t>
        <a:bodyPr/>
        <a:lstStyle/>
        <a:p>
          <a:endParaRPr lang="hu-HU"/>
        </a:p>
      </dgm:t>
    </dgm:pt>
    <dgm:pt modelId="{9E843958-42F5-49E5-BA17-C8D6040770A9}" type="pres">
      <dgm:prSet presAssocID="{DEB2F910-F6EB-4C93-A243-2697766AA316}" presName="img"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36000" b="-36000"/>
          </a:stretch>
        </a:blipFill>
      </dgm:spPr>
    </dgm:pt>
    <dgm:pt modelId="{FC861D3D-38D1-415E-B429-007D9211788D}" type="pres">
      <dgm:prSet presAssocID="{DEB2F910-F6EB-4C93-A243-2697766AA316}" presName="text" presStyleLbl="node1" presStyleIdx="0" presStyleCnt="3">
        <dgm:presLayoutVars>
          <dgm:bulletEnabled val="1"/>
        </dgm:presLayoutVars>
      </dgm:prSet>
      <dgm:spPr/>
      <dgm:t>
        <a:bodyPr/>
        <a:lstStyle/>
        <a:p>
          <a:endParaRPr lang="hu-HU"/>
        </a:p>
      </dgm:t>
    </dgm:pt>
    <dgm:pt modelId="{0FD6706F-43DF-47AD-ABAA-061966BFDCCF}" type="pres">
      <dgm:prSet presAssocID="{E446ECC2-19BA-43AF-ADBD-CD5C2E9B24FA}" presName="spacer" presStyleCnt="0"/>
      <dgm:spPr/>
    </dgm:pt>
    <dgm:pt modelId="{DFD641A3-A46E-4754-818C-CA5E760358BE}" type="pres">
      <dgm:prSet presAssocID="{C8056203-C348-48A4-A842-15065F585701}" presName="comp" presStyleCnt="0"/>
      <dgm:spPr/>
    </dgm:pt>
    <dgm:pt modelId="{FC96788C-7A4E-4D65-89CA-CC88A9A6E7ED}" type="pres">
      <dgm:prSet presAssocID="{C8056203-C348-48A4-A842-15065F585701}" presName="box" presStyleLbl="node1" presStyleIdx="1" presStyleCnt="3"/>
      <dgm:spPr/>
      <dgm:t>
        <a:bodyPr/>
        <a:lstStyle/>
        <a:p>
          <a:endParaRPr lang="hu-HU"/>
        </a:p>
      </dgm:t>
    </dgm:pt>
    <dgm:pt modelId="{E925A6DE-609A-489F-91DB-F7AA0C6CE827}" type="pres">
      <dgm:prSet presAssocID="{C8056203-C348-48A4-A842-15065F585701}" presName="img" presStyleLbl="fgImgPlace1" presStyleIdx="1" presStyleCnt="3"/>
      <dgm:spPr>
        <a:blipFill>
          <a:blip xmlns:r="http://schemas.openxmlformats.org/officeDocument/2006/relationships" r:embed="rId2"/>
          <a:srcRect/>
          <a:stretch>
            <a:fillRect t="-12000" b="-12000"/>
          </a:stretch>
        </a:blipFill>
      </dgm:spPr>
    </dgm:pt>
    <dgm:pt modelId="{4EBAFD1E-3F3C-4F13-A557-EB24134878BE}" type="pres">
      <dgm:prSet presAssocID="{C8056203-C348-48A4-A842-15065F585701}" presName="text" presStyleLbl="node1" presStyleIdx="1" presStyleCnt="3">
        <dgm:presLayoutVars>
          <dgm:bulletEnabled val="1"/>
        </dgm:presLayoutVars>
      </dgm:prSet>
      <dgm:spPr/>
      <dgm:t>
        <a:bodyPr/>
        <a:lstStyle/>
        <a:p>
          <a:endParaRPr lang="hu-HU"/>
        </a:p>
      </dgm:t>
    </dgm:pt>
    <dgm:pt modelId="{79775F1E-EC51-4A2E-9344-CAD1CFC48D66}" type="pres">
      <dgm:prSet presAssocID="{955C9CDA-FC8B-495D-ADAE-0446D577D2BE}" presName="spacer" presStyleCnt="0"/>
      <dgm:spPr/>
    </dgm:pt>
    <dgm:pt modelId="{9FE9A887-EF7C-4B42-822E-0519DB756FF7}" type="pres">
      <dgm:prSet presAssocID="{0094047B-F1FB-461C-8724-49E7ECB090A8}" presName="comp" presStyleCnt="0"/>
      <dgm:spPr/>
    </dgm:pt>
    <dgm:pt modelId="{2367890A-FC2D-4B96-BAD3-17940486F054}" type="pres">
      <dgm:prSet presAssocID="{0094047B-F1FB-461C-8724-49E7ECB090A8}" presName="box" presStyleLbl="node1" presStyleIdx="2" presStyleCnt="3" custScaleX="99303" custScaleY="109986"/>
      <dgm:spPr/>
      <dgm:t>
        <a:bodyPr/>
        <a:lstStyle/>
        <a:p>
          <a:endParaRPr lang="hu-HU"/>
        </a:p>
      </dgm:t>
    </dgm:pt>
    <dgm:pt modelId="{0125384D-D5F1-49BA-BA0F-22B42A7D01CB}" type="pres">
      <dgm:prSet presAssocID="{0094047B-F1FB-461C-8724-49E7ECB090A8}" presName="img"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39000" b="-39000"/>
          </a:stretch>
        </a:blipFill>
      </dgm:spPr>
    </dgm:pt>
    <dgm:pt modelId="{5847A6B7-458A-4DFC-81FA-B4B596813A30}" type="pres">
      <dgm:prSet presAssocID="{0094047B-F1FB-461C-8724-49E7ECB090A8}" presName="text" presStyleLbl="node1" presStyleIdx="2" presStyleCnt="3">
        <dgm:presLayoutVars>
          <dgm:bulletEnabled val="1"/>
        </dgm:presLayoutVars>
      </dgm:prSet>
      <dgm:spPr/>
      <dgm:t>
        <a:bodyPr/>
        <a:lstStyle/>
        <a:p>
          <a:endParaRPr lang="hu-HU"/>
        </a:p>
      </dgm:t>
    </dgm:pt>
  </dgm:ptLst>
  <dgm:cxnLst>
    <dgm:cxn modelId="{8AA73357-32D3-4070-92DA-FF6E75238660}" srcId="{DEB2F910-F6EB-4C93-A243-2697766AA316}" destId="{4B00FD96-DF15-424F-A030-3FE0E963F075}" srcOrd="1" destOrd="0" parTransId="{DC9B27E9-4CB7-47F1-AC34-62CEC11D85EE}" sibTransId="{AD83DC88-365A-4D15-A55A-57BA17A97B7E}"/>
    <dgm:cxn modelId="{1A0338BF-8A2E-4473-A234-89FF741A38F7}" type="presOf" srcId="{DEB2F910-F6EB-4C93-A243-2697766AA316}" destId="{98B3028E-D23D-4706-AC24-130F0F98E331}" srcOrd="0" destOrd="0" presId="urn:microsoft.com/office/officeart/2005/8/layout/vList4"/>
    <dgm:cxn modelId="{1B7A2F9E-7912-463E-82C1-72907DD2E6B9}" type="presOf" srcId="{4B00FD96-DF15-424F-A030-3FE0E963F075}" destId="{FC861D3D-38D1-415E-B429-007D9211788D}" srcOrd="1" destOrd="2" presId="urn:microsoft.com/office/officeart/2005/8/layout/vList4"/>
    <dgm:cxn modelId="{C417AE83-CED0-4362-BE69-82D71FAF99D9}" srcId="{90D42197-2E15-4ED8-9E81-C60A7F420591}" destId="{C8056203-C348-48A4-A842-15065F585701}" srcOrd="1" destOrd="0" parTransId="{6927ED51-E3A5-4B48-82CB-5ED8D287E9AA}" sibTransId="{955C9CDA-FC8B-495D-ADAE-0446D577D2BE}"/>
    <dgm:cxn modelId="{E9BDB005-727F-4059-8C95-2AB116B8AC70}" type="presOf" srcId="{FC5C6D14-17A2-4C95-A7E2-8090C6B078FB}" destId="{FC861D3D-38D1-415E-B429-007D9211788D}" srcOrd="1" destOrd="1" presId="urn:microsoft.com/office/officeart/2005/8/layout/vList4"/>
    <dgm:cxn modelId="{53580364-B95B-4CF7-AD0C-FF8A28FAD589}" type="presOf" srcId="{C636A69F-F16A-4E07-8F92-918DE5B0E53E}" destId="{5847A6B7-458A-4DFC-81FA-B4B596813A30}" srcOrd="1" destOrd="2" presId="urn:microsoft.com/office/officeart/2005/8/layout/vList4"/>
    <dgm:cxn modelId="{2E494184-2D92-4EF1-BEE2-FFC19FC579ED}" srcId="{90D42197-2E15-4ED8-9E81-C60A7F420591}" destId="{0094047B-F1FB-461C-8724-49E7ECB090A8}" srcOrd="2" destOrd="0" parTransId="{FFC50C0F-2451-44A6-87A8-DB4F5FD027BF}" sibTransId="{BBF70D42-16C0-4213-B137-B6D21E751B51}"/>
    <dgm:cxn modelId="{5536BFB4-9B45-40E3-81F4-D7A0A3126A85}" type="presOf" srcId="{3D0AAAAE-3A64-4029-990A-5EE1B441A812}" destId="{FC96788C-7A4E-4D65-89CA-CC88A9A6E7ED}" srcOrd="0" destOrd="1" presId="urn:microsoft.com/office/officeart/2005/8/layout/vList4"/>
    <dgm:cxn modelId="{761DD545-0157-43E9-AFAA-746F2E6AB68E}" type="presOf" srcId="{C8056203-C348-48A4-A842-15065F585701}" destId="{4EBAFD1E-3F3C-4F13-A557-EB24134878BE}" srcOrd="1" destOrd="0" presId="urn:microsoft.com/office/officeart/2005/8/layout/vList4"/>
    <dgm:cxn modelId="{453F85C9-8457-4CCB-90B4-2963D29B0CF7}" type="presOf" srcId="{DEB2F910-F6EB-4C93-A243-2697766AA316}" destId="{FC861D3D-38D1-415E-B429-007D9211788D}" srcOrd="1" destOrd="0" presId="urn:microsoft.com/office/officeart/2005/8/layout/vList4"/>
    <dgm:cxn modelId="{D9BB3B19-508E-433D-BFC0-69E274B04AE1}" type="presOf" srcId="{C636A69F-F16A-4E07-8F92-918DE5B0E53E}" destId="{2367890A-FC2D-4B96-BAD3-17940486F054}" srcOrd="0" destOrd="2" presId="urn:microsoft.com/office/officeart/2005/8/layout/vList4"/>
    <dgm:cxn modelId="{F74CFE65-3A7B-40EF-863E-3205B945F4D3}" type="presOf" srcId="{0094047B-F1FB-461C-8724-49E7ECB090A8}" destId="{5847A6B7-458A-4DFC-81FA-B4B596813A30}" srcOrd="1" destOrd="0" presId="urn:microsoft.com/office/officeart/2005/8/layout/vList4"/>
    <dgm:cxn modelId="{0FC58336-6952-445D-961E-A2328D302035}" type="presOf" srcId="{FC5C6D14-17A2-4C95-A7E2-8090C6B078FB}" destId="{98B3028E-D23D-4706-AC24-130F0F98E331}" srcOrd="0" destOrd="1" presId="urn:microsoft.com/office/officeart/2005/8/layout/vList4"/>
    <dgm:cxn modelId="{B57F0C6F-0BC6-43CB-B08D-A2E22C921C2F}" type="presOf" srcId="{3D0AAAAE-3A64-4029-990A-5EE1B441A812}" destId="{4EBAFD1E-3F3C-4F13-A557-EB24134878BE}" srcOrd="1" destOrd="1" presId="urn:microsoft.com/office/officeart/2005/8/layout/vList4"/>
    <dgm:cxn modelId="{C84F8CBF-EA80-408C-B6C7-0BBC843D3E9B}" srcId="{90D42197-2E15-4ED8-9E81-C60A7F420591}" destId="{DEB2F910-F6EB-4C93-A243-2697766AA316}" srcOrd="0" destOrd="0" parTransId="{3BF5D72F-FC24-4E5A-930C-5F37FD54FFC3}" sibTransId="{E446ECC2-19BA-43AF-ADBD-CD5C2E9B24FA}"/>
    <dgm:cxn modelId="{BA275D0B-257A-4F51-987F-48A750180930}" type="presOf" srcId="{4B00FD96-DF15-424F-A030-3FE0E963F075}" destId="{98B3028E-D23D-4706-AC24-130F0F98E331}" srcOrd="0" destOrd="2" presId="urn:microsoft.com/office/officeart/2005/8/layout/vList4"/>
    <dgm:cxn modelId="{9015445E-BD49-4DE1-80F0-D1815E0B4F16}" srcId="{0094047B-F1FB-461C-8724-49E7ECB090A8}" destId="{C636A69F-F16A-4E07-8F92-918DE5B0E53E}" srcOrd="1" destOrd="0" parTransId="{156D6C19-9AFD-4875-9FAE-54B44851C07F}" sibTransId="{75B8527A-4423-424A-A19F-B8CB1337D8C5}"/>
    <dgm:cxn modelId="{74F122C1-C81D-48C6-B352-761E5F410AF6}" type="presOf" srcId="{C8056203-C348-48A4-A842-15065F585701}" destId="{FC96788C-7A4E-4D65-89CA-CC88A9A6E7ED}" srcOrd="0" destOrd="0" presId="urn:microsoft.com/office/officeart/2005/8/layout/vList4"/>
    <dgm:cxn modelId="{26614812-3977-4872-BB36-B4F6DB63E1B6}" srcId="{C8056203-C348-48A4-A842-15065F585701}" destId="{3D0AAAAE-3A64-4029-990A-5EE1B441A812}" srcOrd="0" destOrd="0" parTransId="{97203154-273F-4DBA-9E90-A5F53B333461}" sibTransId="{4D008D7B-646F-4C6B-9AC9-E5C7DF37D9E9}"/>
    <dgm:cxn modelId="{F71C3F37-32B7-48F2-9B1A-F4D98EEFC6AE}" type="presOf" srcId="{211CF1A8-D5FC-425A-B0D5-F6AAC519F551}" destId="{5847A6B7-458A-4DFC-81FA-B4B596813A30}" srcOrd="1" destOrd="1" presId="urn:microsoft.com/office/officeart/2005/8/layout/vList4"/>
    <dgm:cxn modelId="{5AFCFA35-F998-441D-859F-20AA73D4C97D}" type="presOf" srcId="{0094047B-F1FB-461C-8724-49E7ECB090A8}" destId="{2367890A-FC2D-4B96-BAD3-17940486F054}" srcOrd="0" destOrd="0" presId="urn:microsoft.com/office/officeart/2005/8/layout/vList4"/>
    <dgm:cxn modelId="{324D108C-8E00-4AB2-B44A-8393ECBEA055}" srcId="{0094047B-F1FB-461C-8724-49E7ECB090A8}" destId="{211CF1A8-D5FC-425A-B0D5-F6AAC519F551}" srcOrd="0" destOrd="0" parTransId="{E3827613-7B9D-436D-9B03-F0B3A2D03AF2}" sibTransId="{67B58BB3-19E4-4265-A983-44EF3A31E5C2}"/>
    <dgm:cxn modelId="{CED2EBB0-CFFE-4F4E-A08E-FF739889C87E}" type="presOf" srcId="{211CF1A8-D5FC-425A-B0D5-F6AAC519F551}" destId="{2367890A-FC2D-4B96-BAD3-17940486F054}" srcOrd="0" destOrd="1" presId="urn:microsoft.com/office/officeart/2005/8/layout/vList4"/>
    <dgm:cxn modelId="{6E95629B-7F50-4597-AEEC-847AE643B6F6}" type="presOf" srcId="{90D42197-2E15-4ED8-9E81-C60A7F420591}" destId="{89F30FF7-3E86-466B-9989-839BF772C3B0}" srcOrd="0" destOrd="0" presId="urn:microsoft.com/office/officeart/2005/8/layout/vList4"/>
    <dgm:cxn modelId="{AC6424D8-85E9-48F2-861F-EC24573AB4A5}" srcId="{DEB2F910-F6EB-4C93-A243-2697766AA316}" destId="{FC5C6D14-17A2-4C95-A7E2-8090C6B078FB}" srcOrd="0" destOrd="0" parTransId="{A25C91B6-836B-41D4-891F-E8C6ED4E854A}" sibTransId="{8F37288D-1B49-4FE8-BDCB-682C034AD582}"/>
    <dgm:cxn modelId="{8156A36A-C6E4-4BB3-A724-DF547D0DD1C4}" type="presParOf" srcId="{89F30FF7-3E86-466B-9989-839BF772C3B0}" destId="{BCAB3FC1-E3BD-4328-8A74-603EBED74479}" srcOrd="0" destOrd="0" presId="urn:microsoft.com/office/officeart/2005/8/layout/vList4"/>
    <dgm:cxn modelId="{56B3287F-CE07-41BE-8E1C-57A119403821}" type="presParOf" srcId="{BCAB3FC1-E3BD-4328-8A74-603EBED74479}" destId="{98B3028E-D23D-4706-AC24-130F0F98E331}" srcOrd="0" destOrd="0" presId="urn:microsoft.com/office/officeart/2005/8/layout/vList4"/>
    <dgm:cxn modelId="{AC6D33FB-0EC3-4DED-AD54-06B2A9D81F64}" type="presParOf" srcId="{BCAB3FC1-E3BD-4328-8A74-603EBED74479}" destId="{9E843958-42F5-49E5-BA17-C8D6040770A9}" srcOrd="1" destOrd="0" presId="urn:microsoft.com/office/officeart/2005/8/layout/vList4"/>
    <dgm:cxn modelId="{2DB7D4DD-12D4-4C2D-8278-E094F0827E49}" type="presParOf" srcId="{BCAB3FC1-E3BD-4328-8A74-603EBED74479}" destId="{FC861D3D-38D1-415E-B429-007D9211788D}" srcOrd="2" destOrd="0" presId="urn:microsoft.com/office/officeart/2005/8/layout/vList4"/>
    <dgm:cxn modelId="{7243AA90-2C37-43B1-BD62-E586BC9D14DD}" type="presParOf" srcId="{89F30FF7-3E86-466B-9989-839BF772C3B0}" destId="{0FD6706F-43DF-47AD-ABAA-061966BFDCCF}" srcOrd="1" destOrd="0" presId="urn:microsoft.com/office/officeart/2005/8/layout/vList4"/>
    <dgm:cxn modelId="{5AF04F2E-31BC-434C-B5BF-FA3E84DDCE13}" type="presParOf" srcId="{89F30FF7-3E86-466B-9989-839BF772C3B0}" destId="{DFD641A3-A46E-4754-818C-CA5E760358BE}" srcOrd="2" destOrd="0" presId="urn:microsoft.com/office/officeart/2005/8/layout/vList4"/>
    <dgm:cxn modelId="{AB739E5A-3799-4B54-B392-0CC825AD5EAF}" type="presParOf" srcId="{DFD641A3-A46E-4754-818C-CA5E760358BE}" destId="{FC96788C-7A4E-4D65-89CA-CC88A9A6E7ED}" srcOrd="0" destOrd="0" presId="urn:microsoft.com/office/officeart/2005/8/layout/vList4"/>
    <dgm:cxn modelId="{E53F0301-2549-4ECD-9458-3317C3C84EDA}" type="presParOf" srcId="{DFD641A3-A46E-4754-818C-CA5E760358BE}" destId="{E925A6DE-609A-489F-91DB-F7AA0C6CE827}" srcOrd="1" destOrd="0" presId="urn:microsoft.com/office/officeart/2005/8/layout/vList4"/>
    <dgm:cxn modelId="{1E759B3F-97F0-496C-B611-0F8A14C31A54}" type="presParOf" srcId="{DFD641A3-A46E-4754-818C-CA5E760358BE}" destId="{4EBAFD1E-3F3C-4F13-A557-EB24134878BE}" srcOrd="2" destOrd="0" presId="urn:microsoft.com/office/officeart/2005/8/layout/vList4"/>
    <dgm:cxn modelId="{C2B45458-BB48-4732-AC43-0D9AEF659CDE}" type="presParOf" srcId="{89F30FF7-3E86-466B-9989-839BF772C3B0}" destId="{79775F1E-EC51-4A2E-9344-CAD1CFC48D66}" srcOrd="3" destOrd="0" presId="urn:microsoft.com/office/officeart/2005/8/layout/vList4"/>
    <dgm:cxn modelId="{797C76DD-D7B0-4690-97CA-B5B112C7C477}" type="presParOf" srcId="{89F30FF7-3E86-466B-9989-839BF772C3B0}" destId="{9FE9A887-EF7C-4B42-822E-0519DB756FF7}" srcOrd="4" destOrd="0" presId="urn:microsoft.com/office/officeart/2005/8/layout/vList4"/>
    <dgm:cxn modelId="{2615A04C-157A-4EA3-A385-A2C67EAAD50A}" type="presParOf" srcId="{9FE9A887-EF7C-4B42-822E-0519DB756FF7}" destId="{2367890A-FC2D-4B96-BAD3-17940486F054}" srcOrd="0" destOrd="0" presId="urn:microsoft.com/office/officeart/2005/8/layout/vList4"/>
    <dgm:cxn modelId="{93B0184A-1716-48AA-AE78-E0955D2ACF74}" type="presParOf" srcId="{9FE9A887-EF7C-4B42-822E-0519DB756FF7}" destId="{0125384D-D5F1-49BA-BA0F-22B42A7D01CB}" srcOrd="1" destOrd="0" presId="urn:microsoft.com/office/officeart/2005/8/layout/vList4"/>
    <dgm:cxn modelId="{65EF6F03-7D24-4BFE-81E2-2D0242DEC242}" type="presParOf" srcId="{9FE9A887-EF7C-4B42-822E-0519DB756FF7}" destId="{5847A6B7-458A-4DFC-81FA-B4B596813A30}"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591B3AB-7F6B-4589-AE24-B0BA71626F88}" type="doc">
      <dgm:prSet loTypeId="urn:microsoft.com/office/officeart/2005/8/layout/list1" loCatId="list" qsTypeId="urn:microsoft.com/office/officeart/2005/8/quickstyle/simple1" qsCatId="simple" csTypeId="urn:microsoft.com/office/officeart/2005/8/colors/accent1_4" csCatId="accent1" phldr="1"/>
      <dgm:spPr/>
      <dgm:t>
        <a:bodyPr rtlCol="0"/>
        <a:lstStyle/>
        <a:p>
          <a:pPr rtl="0"/>
          <a:endParaRPr lang="en-GB"/>
        </a:p>
      </dgm:t>
    </dgm:pt>
    <dgm:pt modelId="{0CBCAE7C-0311-4016-9AF5-BCD401F19197}">
      <dgm:prSet phldrT="[Szöveg]" custT="1"/>
      <dgm:spPr/>
      <dgm:t>
        <a:bodyPr rtlCol="0"/>
        <a:lstStyle/>
        <a:p>
          <a:pPr rtl="0"/>
          <a:r>
            <a:rPr lang="ro" sz="2000" b="0" i="0" u="none" strike="noStrike" dirty="0"/>
            <a:t>Atât poluarea atmosferică, cât și schimbările climatice au un efect negativ imediat asupra rezultatelor în materie de sănătate reproductivă, maternă și perinatală, cu potențialul devastator de a afecta sănătatea generațiilor viitoare.</a:t>
          </a:r>
          <a:endParaRPr lang="en-GB" sz="2000" dirty="0"/>
        </a:p>
      </dgm:t>
    </dgm:pt>
    <dgm:pt modelId="{E833923B-76CF-4E94-96FE-1348A17EBA94}" type="parTrans" cxnId="{D184E89C-A586-4C75-8C1D-67AFF3A778DB}">
      <dgm:prSet/>
      <dgm:spPr/>
      <dgm:t>
        <a:bodyPr rtlCol="0"/>
        <a:lstStyle/>
        <a:p>
          <a:pPr rtl="0"/>
          <a:endParaRPr lang="en-GB" sz="2000"/>
        </a:p>
      </dgm:t>
    </dgm:pt>
    <dgm:pt modelId="{DE84B447-5B1A-47AA-963A-7A3846163394}" type="sibTrans" cxnId="{D184E89C-A586-4C75-8C1D-67AFF3A778DB}">
      <dgm:prSet/>
      <dgm:spPr/>
      <dgm:t>
        <a:bodyPr rtlCol="0"/>
        <a:lstStyle/>
        <a:p>
          <a:pPr rtl="0"/>
          <a:endParaRPr lang="en-GB" sz="2000"/>
        </a:p>
      </dgm:t>
    </dgm:pt>
    <dgm:pt modelId="{F01E0254-989B-483F-817B-3A7ADFBF697E}">
      <dgm:prSet custT="1"/>
      <dgm:spPr/>
      <dgm:t>
        <a:bodyPr rtlCol="0"/>
        <a:lstStyle/>
        <a:p>
          <a:pPr rtl="0"/>
          <a:r>
            <a:rPr lang="ro" sz="2000" dirty="0"/>
            <a:t>Temperatura ambiantă ridicată este asociată cu rezultate neonatale adverse:, PTB, nașterea unui copil mort</a:t>
          </a:r>
          <a:endParaRPr lang="en-GB" sz="2000" dirty="0"/>
        </a:p>
      </dgm:t>
    </dgm:pt>
    <dgm:pt modelId="{2FBF0C33-431A-4206-9E6F-E4BD9B638A83}" type="parTrans" cxnId="{8F3C30F5-607A-4957-A04A-C6843CD0B30D}">
      <dgm:prSet/>
      <dgm:spPr/>
      <dgm:t>
        <a:bodyPr rtlCol="0"/>
        <a:lstStyle/>
        <a:p>
          <a:pPr rtl="0"/>
          <a:endParaRPr lang="en-GB" sz="2000"/>
        </a:p>
      </dgm:t>
    </dgm:pt>
    <dgm:pt modelId="{E5341C7F-CB6D-43CD-BFB8-38470568BBF8}" type="sibTrans" cxnId="{8F3C30F5-607A-4957-A04A-C6843CD0B30D}">
      <dgm:prSet/>
      <dgm:spPr/>
      <dgm:t>
        <a:bodyPr rtlCol="0"/>
        <a:lstStyle/>
        <a:p>
          <a:pPr rtl="0"/>
          <a:endParaRPr lang="en-GB" sz="2000"/>
        </a:p>
      </dgm:t>
    </dgm:pt>
    <dgm:pt modelId="{63B77542-4400-414D-9AE7-E2223600CD08}">
      <dgm:prSet custT="1"/>
      <dgm:spPr/>
      <dgm:t>
        <a:bodyPr rtlCol="0"/>
        <a:lstStyle/>
        <a:p>
          <a:pPr rtl="0"/>
          <a:r>
            <a:rPr lang="ro" sz="2000" dirty="0"/>
            <a:t>Temperatura ambiantă ridicată este asociată cu rezultate adverse pentru mamă: GDM, tulburări hipertensive, stres matern etc.</a:t>
          </a:r>
        </a:p>
      </dgm:t>
    </dgm:pt>
    <dgm:pt modelId="{DB2A100F-8691-4EA8-B681-CE14D94BB339}" type="parTrans" cxnId="{7DE8232B-FC4E-4CDA-945E-B7F37CF3C478}">
      <dgm:prSet/>
      <dgm:spPr/>
      <dgm:t>
        <a:bodyPr rtlCol="0"/>
        <a:lstStyle/>
        <a:p>
          <a:pPr rtl="0"/>
          <a:endParaRPr lang="en-GB" sz="2000"/>
        </a:p>
      </dgm:t>
    </dgm:pt>
    <dgm:pt modelId="{2FDABE4C-9E45-4463-B791-08B7738753F6}" type="sibTrans" cxnId="{7DE8232B-FC4E-4CDA-945E-B7F37CF3C478}">
      <dgm:prSet/>
      <dgm:spPr/>
      <dgm:t>
        <a:bodyPr rtlCol="0"/>
        <a:lstStyle/>
        <a:p>
          <a:pPr rtl="0"/>
          <a:endParaRPr lang="en-GB" sz="2000"/>
        </a:p>
      </dgm:t>
    </dgm:pt>
    <dgm:pt modelId="{9BDC153D-371C-4DD4-9795-CD89D626BFDC}">
      <dgm:prSet custT="1"/>
      <dgm:spPr/>
      <dgm:t>
        <a:bodyPr rtlCol="0"/>
        <a:lstStyle/>
        <a:p>
          <a:pPr rtl="0"/>
          <a:r>
            <a:rPr lang="ro" sz="2000" b="0" i="0" u="none" strike="noStrike" dirty="0"/>
            <a:t>Profesioniștii din domeniul sănătății, în special obstetricienii și ginecologii, trebuie să discute cu pacientele lor despre impactul schimbărilor climatice asupra sănătății (căldură extremă).</a:t>
          </a:r>
          <a:r>
            <a:rPr lang="ro" sz="2000" dirty="0"/>
            <a:t>.</a:t>
          </a:r>
          <a:endParaRPr lang="en-GB" sz="2000" dirty="0"/>
        </a:p>
      </dgm:t>
    </dgm:pt>
    <dgm:pt modelId="{42FD75A8-5B94-4023-AE23-967A9F0F017A}" type="parTrans" cxnId="{433AB7B2-BC80-46EC-A5D2-CE1FCA21C33E}">
      <dgm:prSet/>
      <dgm:spPr/>
      <dgm:t>
        <a:bodyPr rtlCol="0"/>
        <a:lstStyle/>
        <a:p>
          <a:pPr rtl="0"/>
          <a:endParaRPr lang="en-GB" sz="2000"/>
        </a:p>
      </dgm:t>
    </dgm:pt>
    <dgm:pt modelId="{837D131E-B7DA-4E4E-8E08-8FC92823D504}" type="sibTrans" cxnId="{433AB7B2-BC80-46EC-A5D2-CE1FCA21C33E}">
      <dgm:prSet/>
      <dgm:spPr/>
      <dgm:t>
        <a:bodyPr rtlCol="0"/>
        <a:lstStyle/>
        <a:p>
          <a:pPr rtl="0"/>
          <a:endParaRPr lang="en-GB" sz="2000"/>
        </a:p>
      </dgm:t>
    </dgm:pt>
    <dgm:pt modelId="{05D867F2-653E-43C1-B983-02B026DCFFF5}" type="pres">
      <dgm:prSet presAssocID="{1591B3AB-7F6B-4589-AE24-B0BA71626F88}" presName="linear" presStyleCnt="0">
        <dgm:presLayoutVars>
          <dgm:dir/>
          <dgm:animLvl val="lvl"/>
          <dgm:resizeHandles val="exact"/>
        </dgm:presLayoutVars>
      </dgm:prSet>
      <dgm:spPr/>
      <dgm:t>
        <a:bodyPr/>
        <a:lstStyle/>
        <a:p>
          <a:endParaRPr lang="hu-HU"/>
        </a:p>
      </dgm:t>
    </dgm:pt>
    <dgm:pt modelId="{2D635615-AE83-4D6F-BBFC-CA0A840B24C9}" type="pres">
      <dgm:prSet presAssocID="{0CBCAE7C-0311-4016-9AF5-BCD401F19197}" presName="parentLin" presStyleCnt="0"/>
      <dgm:spPr/>
    </dgm:pt>
    <dgm:pt modelId="{519EC733-4C4C-4F6C-931C-B37798CAE9DD}" type="pres">
      <dgm:prSet presAssocID="{0CBCAE7C-0311-4016-9AF5-BCD401F19197}" presName="parentLeftMargin" presStyleLbl="node1" presStyleIdx="0" presStyleCnt="4"/>
      <dgm:spPr/>
      <dgm:t>
        <a:bodyPr/>
        <a:lstStyle/>
        <a:p>
          <a:endParaRPr lang="hu-HU"/>
        </a:p>
      </dgm:t>
    </dgm:pt>
    <dgm:pt modelId="{F85B9FFA-AEED-4C4C-8216-DAF573E0A38E}" type="pres">
      <dgm:prSet presAssocID="{0CBCAE7C-0311-4016-9AF5-BCD401F19197}" presName="parentText" presStyleLbl="node1" presStyleIdx="0" presStyleCnt="4" custScaleX="100149" custScaleY="149456">
        <dgm:presLayoutVars>
          <dgm:chMax val="0"/>
          <dgm:bulletEnabled val="1"/>
        </dgm:presLayoutVars>
      </dgm:prSet>
      <dgm:spPr/>
      <dgm:t>
        <a:bodyPr/>
        <a:lstStyle/>
        <a:p>
          <a:endParaRPr lang="hu-HU"/>
        </a:p>
      </dgm:t>
    </dgm:pt>
    <dgm:pt modelId="{77FDC7AA-22A3-4C39-893A-0AD3B5458F64}" type="pres">
      <dgm:prSet presAssocID="{0CBCAE7C-0311-4016-9AF5-BCD401F19197}" presName="negativeSpace" presStyleCnt="0"/>
      <dgm:spPr/>
    </dgm:pt>
    <dgm:pt modelId="{ACE062F6-BF1D-4D32-BF12-0F1880C67CD9}" type="pres">
      <dgm:prSet presAssocID="{0CBCAE7C-0311-4016-9AF5-BCD401F19197}" presName="childText" presStyleLbl="conFgAcc1" presStyleIdx="0" presStyleCnt="4">
        <dgm:presLayoutVars>
          <dgm:bulletEnabled val="1"/>
        </dgm:presLayoutVars>
      </dgm:prSet>
      <dgm:spPr/>
    </dgm:pt>
    <dgm:pt modelId="{8FF1DF0D-DB2D-470E-8341-AFEECAA49D31}" type="pres">
      <dgm:prSet presAssocID="{DE84B447-5B1A-47AA-963A-7A3846163394}" presName="spaceBetweenRectangles" presStyleCnt="0"/>
      <dgm:spPr/>
    </dgm:pt>
    <dgm:pt modelId="{64ECA8D6-7371-4DF5-BDF2-F3ED3436F067}" type="pres">
      <dgm:prSet presAssocID="{F01E0254-989B-483F-817B-3A7ADFBF697E}" presName="parentLin" presStyleCnt="0"/>
      <dgm:spPr/>
    </dgm:pt>
    <dgm:pt modelId="{EAF4EEFE-3B32-4CDE-8577-302C38A4CE48}" type="pres">
      <dgm:prSet presAssocID="{F01E0254-989B-483F-817B-3A7ADFBF697E}" presName="parentLeftMargin" presStyleLbl="node1" presStyleIdx="0" presStyleCnt="4"/>
      <dgm:spPr/>
      <dgm:t>
        <a:bodyPr/>
        <a:lstStyle/>
        <a:p>
          <a:endParaRPr lang="hu-HU"/>
        </a:p>
      </dgm:t>
    </dgm:pt>
    <dgm:pt modelId="{640F08AD-6EB8-4783-8B15-5E9B6E2851DB}" type="pres">
      <dgm:prSet presAssocID="{F01E0254-989B-483F-817B-3A7ADFBF697E}" presName="parentText" presStyleLbl="node1" presStyleIdx="1" presStyleCnt="4">
        <dgm:presLayoutVars>
          <dgm:chMax val="0"/>
          <dgm:bulletEnabled val="1"/>
        </dgm:presLayoutVars>
      </dgm:prSet>
      <dgm:spPr/>
      <dgm:t>
        <a:bodyPr/>
        <a:lstStyle/>
        <a:p>
          <a:endParaRPr lang="hu-HU"/>
        </a:p>
      </dgm:t>
    </dgm:pt>
    <dgm:pt modelId="{8693818D-10F9-4C30-A3FC-EE52317D6094}" type="pres">
      <dgm:prSet presAssocID="{F01E0254-989B-483F-817B-3A7ADFBF697E}" presName="negativeSpace" presStyleCnt="0"/>
      <dgm:spPr/>
    </dgm:pt>
    <dgm:pt modelId="{820C5026-C32D-4CE4-9D44-D60749C8D731}" type="pres">
      <dgm:prSet presAssocID="{F01E0254-989B-483F-817B-3A7ADFBF697E}" presName="childText" presStyleLbl="conFgAcc1" presStyleIdx="1" presStyleCnt="4">
        <dgm:presLayoutVars>
          <dgm:bulletEnabled val="1"/>
        </dgm:presLayoutVars>
      </dgm:prSet>
      <dgm:spPr/>
    </dgm:pt>
    <dgm:pt modelId="{ECE24041-214A-4220-AA1F-245CF9799365}" type="pres">
      <dgm:prSet presAssocID="{E5341C7F-CB6D-43CD-BFB8-38470568BBF8}" presName="spaceBetweenRectangles" presStyleCnt="0"/>
      <dgm:spPr/>
    </dgm:pt>
    <dgm:pt modelId="{D50C8433-F13F-4B55-BD4C-BE2931E1ADE1}" type="pres">
      <dgm:prSet presAssocID="{63B77542-4400-414D-9AE7-E2223600CD08}" presName="parentLin" presStyleCnt="0"/>
      <dgm:spPr/>
    </dgm:pt>
    <dgm:pt modelId="{48998066-1E9D-480F-9A0E-47E851515B89}" type="pres">
      <dgm:prSet presAssocID="{63B77542-4400-414D-9AE7-E2223600CD08}" presName="parentLeftMargin" presStyleLbl="node1" presStyleIdx="1" presStyleCnt="4"/>
      <dgm:spPr/>
      <dgm:t>
        <a:bodyPr/>
        <a:lstStyle/>
        <a:p>
          <a:endParaRPr lang="hu-HU"/>
        </a:p>
      </dgm:t>
    </dgm:pt>
    <dgm:pt modelId="{048FC051-6642-4B3D-876E-CB946C3D0825}" type="pres">
      <dgm:prSet presAssocID="{63B77542-4400-414D-9AE7-E2223600CD08}" presName="parentText" presStyleLbl="node1" presStyleIdx="2" presStyleCnt="4">
        <dgm:presLayoutVars>
          <dgm:chMax val="0"/>
          <dgm:bulletEnabled val="1"/>
        </dgm:presLayoutVars>
      </dgm:prSet>
      <dgm:spPr/>
      <dgm:t>
        <a:bodyPr/>
        <a:lstStyle/>
        <a:p>
          <a:endParaRPr lang="hu-HU"/>
        </a:p>
      </dgm:t>
    </dgm:pt>
    <dgm:pt modelId="{699C8312-3564-4494-A97B-CB255E6D57E9}" type="pres">
      <dgm:prSet presAssocID="{63B77542-4400-414D-9AE7-E2223600CD08}" presName="negativeSpace" presStyleCnt="0"/>
      <dgm:spPr/>
    </dgm:pt>
    <dgm:pt modelId="{9FE84C3C-9BD5-4DDF-9E9B-8405063B0D56}" type="pres">
      <dgm:prSet presAssocID="{63B77542-4400-414D-9AE7-E2223600CD08}" presName="childText" presStyleLbl="conFgAcc1" presStyleIdx="2" presStyleCnt="4">
        <dgm:presLayoutVars>
          <dgm:bulletEnabled val="1"/>
        </dgm:presLayoutVars>
      </dgm:prSet>
      <dgm:spPr/>
    </dgm:pt>
    <dgm:pt modelId="{284AA7B4-5AD1-4F38-970F-E3C2D3871397}" type="pres">
      <dgm:prSet presAssocID="{2FDABE4C-9E45-4463-B791-08B7738753F6}" presName="spaceBetweenRectangles" presStyleCnt="0"/>
      <dgm:spPr/>
    </dgm:pt>
    <dgm:pt modelId="{2F24B414-ADC7-4F57-80D5-4B2305C55720}" type="pres">
      <dgm:prSet presAssocID="{9BDC153D-371C-4DD4-9795-CD89D626BFDC}" presName="parentLin" presStyleCnt="0"/>
      <dgm:spPr/>
    </dgm:pt>
    <dgm:pt modelId="{B34694F5-6B7B-46C8-8812-9F89FD8679F3}" type="pres">
      <dgm:prSet presAssocID="{9BDC153D-371C-4DD4-9795-CD89D626BFDC}" presName="parentLeftMargin" presStyleLbl="node1" presStyleIdx="2" presStyleCnt="4"/>
      <dgm:spPr/>
      <dgm:t>
        <a:bodyPr/>
        <a:lstStyle/>
        <a:p>
          <a:endParaRPr lang="hu-HU"/>
        </a:p>
      </dgm:t>
    </dgm:pt>
    <dgm:pt modelId="{C1A64380-FC3C-4077-98E8-761DCFC56120}" type="pres">
      <dgm:prSet presAssocID="{9BDC153D-371C-4DD4-9795-CD89D626BFDC}" presName="parentText" presStyleLbl="node1" presStyleIdx="3" presStyleCnt="4" custScaleY="118670">
        <dgm:presLayoutVars>
          <dgm:chMax val="0"/>
          <dgm:bulletEnabled val="1"/>
        </dgm:presLayoutVars>
      </dgm:prSet>
      <dgm:spPr/>
      <dgm:t>
        <a:bodyPr/>
        <a:lstStyle/>
        <a:p>
          <a:endParaRPr lang="hu-HU"/>
        </a:p>
      </dgm:t>
    </dgm:pt>
    <dgm:pt modelId="{E981B9A2-1301-4013-B119-A5D7D66C9A3F}" type="pres">
      <dgm:prSet presAssocID="{9BDC153D-371C-4DD4-9795-CD89D626BFDC}" presName="negativeSpace" presStyleCnt="0"/>
      <dgm:spPr/>
    </dgm:pt>
    <dgm:pt modelId="{7E4969E3-F4BE-4381-B890-500B02775DCE}" type="pres">
      <dgm:prSet presAssocID="{9BDC153D-371C-4DD4-9795-CD89D626BFDC}" presName="childText" presStyleLbl="conFgAcc1" presStyleIdx="3" presStyleCnt="4">
        <dgm:presLayoutVars>
          <dgm:bulletEnabled val="1"/>
        </dgm:presLayoutVars>
      </dgm:prSet>
      <dgm:spPr/>
    </dgm:pt>
  </dgm:ptLst>
  <dgm:cxnLst>
    <dgm:cxn modelId="{D6604DF1-DA00-4336-8ACC-10FDC2B621EB}" type="presOf" srcId="{F01E0254-989B-483F-817B-3A7ADFBF697E}" destId="{640F08AD-6EB8-4783-8B15-5E9B6E2851DB}" srcOrd="1" destOrd="0" presId="urn:microsoft.com/office/officeart/2005/8/layout/list1"/>
    <dgm:cxn modelId="{D184E89C-A586-4C75-8C1D-67AFF3A778DB}" srcId="{1591B3AB-7F6B-4589-AE24-B0BA71626F88}" destId="{0CBCAE7C-0311-4016-9AF5-BCD401F19197}" srcOrd="0" destOrd="0" parTransId="{E833923B-76CF-4E94-96FE-1348A17EBA94}" sibTransId="{DE84B447-5B1A-47AA-963A-7A3846163394}"/>
    <dgm:cxn modelId="{56BB060A-90F7-4479-A7D2-5552050BCACD}" type="presOf" srcId="{0CBCAE7C-0311-4016-9AF5-BCD401F19197}" destId="{F85B9FFA-AEED-4C4C-8216-DAF573E0A38E}" srcOrd="1" destOrd="0" presId="urn:microsoft.com/office/officeart/2005/8/layout/list1"/>
    <dgm:cxn modelId="{C6F41719-34BF-4BB4-8D1D-77C003A9F43C}" type="presOf" srcId="{F01E0254-989B-483F-817B-3A7ADFBF697E}" destId="{EAF4EEFE-3B32-4CDE-8577-302C38A4CE48}" srcOrd="0" destOrd="0" presId="urn:microsoft.com/office/officeart/2005/8/layout/list1"/>
    <dgm:cxn modelId="{8F3C30F5-607A-4957-A04A-C6843CD0B30D}" srcId="{1591B3AB-7F6B-4589-AE24-B0BA71626F88}" destId="{F01E0254-989B-483F-817B-3A7ADFBF697E}" srcOrd="1" destOrd="0" parTransId="{2FBF0C33-431A-4206-9E6F-E4BD9B638A83}" sibTransId="{E5341C7F-CB6D-43CD-BFB8-38470568BBF8}"/>
    <dgm:cxn modelId="{7762F5D2-BBD4-461B-92BF-802604EDECD4}" type="presOf" srcId="{9BDC153D-371C-4DD4-9795-CD89D626BFDC}" destId="{B34694F5-6B7B-46C8-8812-9F89FD8679F3}" srcOrd="0" destOrd="0" presId="urn:microsoft.com/office/officeart/2005/8/layout/list1"/>
    <dgm:cxn modelId="{9F617719-EB91-4A01-96F1-0BDFC0D0217E}" type="presOf" srcId="{63B77542-4400-414D-9AE7-E2223600CD08}" destId="{48998066-1E9D-480F-9A0E-47E851515B89}" srcOrd="0" destOrd="0" presId="urn:microsoft.com/office/officeart/2005/8/layout/list1"/>
    <dgm:cxn modelId="{433AB7B2-BC80-46EC-A5D2-CE1FCA21C33E}" srcId="{1591B3AB-7F6B-4589-AE24-B0BA71626F88}" destId="{9BDC153D-371C-4DD4-9795-CD89D626BFDC}" srcOrd="3" destOrd="0" parTransId="{42FD75A8-5B94-4023-AE23-967A9F0F017A}" sibTransId="{837D131E-B7DA-4E4E-8E08-8FC92823D504}"/>
    <dgm:cxn modelId="{7DE8232B-FC4E-4CDA-945E-B7F37CF3C478}" srcId="{1591B3AB-7F6B-4589-AE24-B0BA71626F88}" destId="{63B77542-4400-414D-9AE7-E2223600CD08}" srcOrd="2" destOrd="0" parTransId="{DB2A100F-8691-4EA8-B681-CE14D94BB339}" sibTransId="{2FDABE4C-9E45-4463-B791-08B7738753F6}"/>
    <dgm:cxn modelId="{C771AEBC-A794-4223-AB42-16D534F42B20}" type="presOf" srcId="{9BDC153D-371C-4DD4-9795-CD89D626BFDC}" destId="{C1A64380-FC3C-4077-98E8-761DCFC56120}" srcOrd="1" destOrd="0" presId="urn:microsoft.com/office/officeart/2005/8/layout/list1"/>
    <dgm:cxn modelId="{8B040495-4624-4C43-B86C-5F943E7F23E9}" type="presOf" srcId="{63B77542-4400-414D-9AE7-E2223600CD08}" destId="{048FC051-6642-4B3D-876E-CB946C3D0825}" srcOrd="1" destOrd="0" presId="urn:microsoft.com/office/officeart/2005/8/layout/list1"/>
    <dgm:cxn modelId="{879D0E86-CB7C-4D2F-891A-CAE5A0CF01B6}" type="presOf" srcId="{0CBCAE7C-0311-4016-9AF5-BCD401F19197}" destId="{519EC733-4C4C-4F6C-931C-B37798CAE9DD}" srcOrd="0" destOrd="0" presId="urn:microsoft.com/office/officeart/2005/8/layout/list1"/>
    <dgm:cxn modelId="{4E02A9B3-7375-48B2-9BB7-F17BB1B90964}" type="presOf" srcId="{1591B3AB-7F6B-4589-AE24-B0BA71626F88}" destId="{05D867F2-653E-43C1-B983-02B026DCFFF5}" srcOrd="0" destOrd="0" presId="urn:microsoft.com/office/officeart/2005/8/layout/list1"/>
    <dgm:cxn modelId="{3E7F2CF2-A066-4261-A279-77DC670B4079}" type="presParOf" srcId="{05D867F2-653E-43C1-B983-02B026DCFFF5}" destId="{2D635615-AE83-4D6F-BBFC-CA0A840B24C9}" srcOrd="0" destOrd="0" presId="urn:microsoft.com/office/officeart/2005/8/layout/list1"/>
    <dgm:cxn modelId="{F550F718-7B20-4FF8-B2AA-8B466EAC77CC}" type="presParOf" srcId="{2D635615-AE83-4D6F-BBFC-CA0A840B24C9}" destId="{519EC733-4C4C-4F6C-931C-B37798CAE9DD}" srcOrd="0" destOrd="0" presId="urn:microsoft.com/office/officeart/2005/8/layout/list1"/>
    <dgm:cxn modelId="{C1860294-ACA5-4E63-B6CF-CF02E8A28378}" type="presParOf" srcId="{2D635615-AE83-4D6F-BBFC-CA0A840B24C9}" destId="{F85B9FFA-AEED-4C4C-8216-DAF573E0A38E}" srcOrd="1" destOrd="0" presId="urn:microsoft.com/office/officeart/2005/8/layout/list1"/>
    <dgm:cxn modelId="{B46D3518-6113-4F01-BC9A-D06C5DADEBCB}" type="presParOf" srcId="{05D867F2-653E-43C1-B983-02B026DCFFF5}" destId="{77FDC7AA-22A3-4C39-893A-0AD3B5458F64}" srcOrd="1" destOrd="0" presId="urn:microsoft.com/office/officeart/2005/8/layout/list1"/>
    <dgm:cxn modelId="{36B9F8D7-3119-4F86-96B9-F71DCC1D9EAD}" type="presParOf" srcId="{05D867F2-653E-43C1-B983-02B026DCFFF5}" destId="{ACE062F6-BF1D-4D32-BF12-0F1880C67CD9}" srcOrd="2" destOrd="0" presId="urn:microsoft.com/office/officeart/2005/8/layout/list1"/>
    <dgm:cxn modelId="{07D0F871-E334-4A10-B32F-6F25BA82C805}" type="presParOf" srcId="{05D867F2-653E-43C1-B983-02B026DCFFF5}" destId="{8FF1DF0D-DB2D-470E-8341-AFEECAA49D31}" srcOrd="3" destOrd="0" presId="urn:microsoft.com/office/officeart/2005/8/layout/list1"/>
    <dgm:cxn modelId="{2769F5BD-C92E-4F89-84E4-6AA63863954E}" type="presParOf" srcId="{05D867F2-653E-43C1-B983-02B026DCFFF5}" destId="{64ECA8D6-7371-4DF5-BDF2-F3ED3436F067}" srcOrd="4" destOrd="0" presId="urn:microsoft.com/office/officeart/2005/8/layout/list1"/>
    <dgm:cxn modelId="{43F6BAB0-2D12-4E4B-8383-48EBC8FF8E25}" type="presParOf" srcId="{64ECA8D6-7371-4DF5-BDF2-F3ED3436F067}" destId="{EAF4EEFE-3B32-4CDE-8577-302C38A4CE48}" srcOrd="0" destOrd="0" presId="urn:microsoft.com/office/officeart/2005/8/layout/list1"/>
    <dgm:cxn modelId="{E783BA3E-AC45-4E35-97E6-BC604E851F74}" type="presParOf" srcId="{64ECA8D6-7371-4DF5-BDF2-F3ED3436F067}" destId="{640F08AD-6EB8-4783-8B15-5E9B6E2851DB}" srcOrd="1" destOrd="0" presId="urn:microsoft.com/office/officeart/2005/8/layout/list1"/>
    <dgm:cxn modelId="{9EEC3744-47FF-4E9F-BA5A-765520D61A95}" type="presParOf" srcId="{05D867F2-653E-43C1-B983-02B026DCFFF5}" destId="{8693818D-10F9-4C30-A3FC-EE52317D6094}" srcOrd="5" destOrd="0" presId="urn:microsoft.com/office/officeart/2005/8/layout/list1"/>
    <dgm:cxn modelId="{BCCAE307-771C-417D-B612-1E863097BC61}" type="presParOf" srcId="{05D867F2-653E-43C1-B983-02B026DCFFF5}" destId="{820C5026-C32D-4CE4-9D44-D60749C8D731}" srcOrd="6" destOrd="0" presId="urn:microsoft.com/office/officeart/2005/8/layout/list1"/>
    <dgm:cxn modelId="{66034C04-C8D3-4A91-9454-DBD5558D31AF}" type="presParOf" srcId="{05D867F2-653E-43C1-B983-02B026DCFFF5}" destId="{ECE24041-214A-4220-AA1F-245CF9799365}" srcOrd="7" destOrd="0" presId="urn:microsoft.com/office/officeart/2005/8/layout/list1"/>
    <dgm:cxn modelId="{C30276CE-6109-498E-BBB9-878F61E7192A}" type="presParOf" srcId="{05D867F2-653E-43C1-B983-02B026DCFFF5}" destId="{D50C8433-F13F-4B55-BD4C-BE2931E1ADE1}" srcOrd="8" destOrd="0" presId="urn:microsoft.com/office/officeart/2005/8/layout/list1"/>
    <dgm:cxn modelId="{322A3E0C-5048-4FF6-8803-94242FEBF2E7}" type="presParOf" srcId="{D50C8433-F13F-4B55-BD4C-BE2931E1ADE1}" destId="{48998066-1E9D-480F-9A0E-47E851515B89}" srcOrd="0" destOrd="0" presId="urn:microsoft.com/office/officeart/2005/8/layout/list1"/>
    <dgm:cxn modelId="{B20948D4-4490-4D7F-B448-DE1D423E87BE}" type="presParOf" srcId="{D50C8433-F13F-4B55-BD4C-BE2931E1ADE1}" destId="{048FC051-6642-4B3D-876E-CB946C3D0825}" srcOrd="1" destOrd="0" presId="urn:microsoft.com/office/officeart/2005/8/layout/list1"/>
    <dgm:cxn modelId="{6C627134-3E0B-4BBF-857D-B8BAF8FB0509}" type="presParOf" srcId="{05D867F2-653E-43C1-B983-02B026DCFFF5}" destId="{699C8312-3564-4494-A97B-CB255E6D57E9}" srcOrd="9" destOrd="0" presId="urn:microsoft.com/office/officeart/2005/8/layout/list1"/>
    <dgm:cxn modelId="{07B55939-70B6-4AF2-AC26-0842897838CE}" type="presParOf" srcId="{05D867F2-653E-43C1-B983-02B026DCFFF5}" destId="{9FE84C3C-9BD5-4DDF-9E9B-8405063B0D56}" srcOrd="10" destOrd="0" presId="urn:microsoft.com/office/officeart/2005/8/layout/list1"/>
    <dgm:cxn modelId="{8E5B60EF-D403-4D28-87EB-A1F17832B9D7}" type="presParOf" srcId="{05D867F2-653E-43C1-B983-02B026DCFFF5}" destId="{284AA7B4-5AD1-4F38-970F-E3C2D3871397}" srcOrd="11" destOrd="0" presId="urn:microsoft.com/office/officeart/2005/8/layout/list1"/>
    <dgm:cxn modelId="{7174D252-D7CE-47B6-8F27-F8533F80E5D4}" type="presParOf" srcId="{05D867F2-653E-43C1-B983-02B026DCFFF5}" destId="{2F24B414-ADC7-4F57-80D5-4B2305C55720}" srcOrd="12" destOrd="0" presId="urn:microsoft.com/office/officeart/2005/8/layout/list1"/>
    <dgm:cxn modelId="{19DB81FA-75AC-478D-AE50-6D1C685702F2}" type="presParOf" srcId="{2F24B414-ADC7-4F57-80D5-4B2305C55720}" destId="{B34694F5-6B7B-46C8-8812-9F89FD8679F3}" srcOrd="0" destOrd="0" presId="urn:microsoft.com/office/officeart/2005/8/layout/list1"/>
    <dgm:cxn modelId="{C9249FCA-FFFB-4397-9D06-946DA9CB53D7}" type="presParOf" srcId="{2F24B414-ADC7-4F57-80D5-4B2305C55720}" destId="{C1A64380-FC3C-4077-98E8-761DCFC56120}" srcOrd="1" destOrd="0" presId="urn:microsoft.com/office/officeart/2005/8/layout/list1"/>
    <dgm:cxn modelId="{03790AB6-6BAB-4EEE-AD47-7F82CC10DEF0}" type="presParOf" srcId="{05D867F2-653E-43C1-B983-02B026DCFFF5}" destId="{E981B9A2-1301-4013-B119-A5D7D66C9A3F}" srcOrd="13" destOrd="0" presId="urn:microsoft.com/office/officeart/2005/8/layout/list1"/>
    <dgm:cxn modelId="{3832996B-1BF9-4F98-83E6-B628588EE4F6}" type="presParOf" srcId="{05D867F2-653E-43C1-B983-02B026DCFFF5}" destId="{7E4969E3-F4BE-4381-B890-500B02775DCE}"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311B3F-DCE8-41BD-B0D7-E6AEAC18E647}">
      <dsp:nvSpPr>
        <dsp:cNvPr id="0" name=""/>
        <dsp:cNvSpPr/>
      </dsp:nvSpPr>
      <dsp:spPr>
        <a:xfrm rot="16200000">
          <a:off x="-135549" y="140124"/>
          <a:ext cx="4680488" cy="4400239"/>
        </a:xfrm>
        <a:prstGeom prst="flowChartManualOperati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30151" bIns="0" numCol="1" spcCol="1270" rtlCol="0" anchor="t" anchorCtr="0">
          <a:noAutofit/>
        </a:bodyPr>
        <a:lstStyle/>
        <a:p>
          <a:pPr lvl="0" algn="l" defTabSz="889000" rtl="0">
            <a:lnSpc>
              <a:spcPct val="90000"/>
            </a:lnSpc>
            <a:spcBef>
              <a:spcPct val="0"/>
            </a:spcBef>
            <a:spcAft>
              <a:spcPct val="35000"/>
            </a:spcAft>
          </a:pPr>
          <a:r>
            <a:rPr lang="ro" sz="2000" b="1" kern="1200"/>
            <a:t>În mod direct</a:t>
          </a:r>
          <a:endParaRPr lang="en-GB" sz="2000" b="1" kern="1200" dirty="0"/>
        </a:p>
        <a:p>
          <a:pPr marL="171450" lvl="1" indent="-171450" algn="l" defTabSz="711200" rtl="0">
            <a:lnSpc>
              <a:spcPct val="90000"/>
            </a:lnSpc>
            <a:spcBef>
              <a:spcPct val="0"/>
            </a:spcBef>
            <a:spcAft>
              <a:spcPct val="15000"/>
            </a:spcAft>
            <a:buChar char="••"/>
          </a:pPr>
          <a:r>
            <a:rPr lang="ro" sz="1600" b="1" kern="1200"/>
            <a:t>Mediul natural</a:t>
          </a:r>
          <a:endParaRPr lang="en-GB" sz="1600" b="1" kern="1200" dirty="0"/>
        </a:p>
        <a:p>
          <a:pPr marL="342900" lvl="2" indent="-171450" algn="l" defTabSz="711200" rtl="0">
            <a:lnSpc>
              <a:spcPct val="90000"/>
            </a:lnSpc>
            <a:spcBef>
              <a:spcPct val="0"/>
            </a:spcBef>
            <a:spcAft>
              <a:spcPct val="15000"/>
            </a:spcAft>
            <a:buChar char="••"/>
          </a:pPr>
          <a:r>
            <a:rPr lang="ro" sz="1600" kern="1200" dirty="0"/>
            <a:t>Incendi de vegetație</a:t>
          </a:r>
          <a:endParaRPr lang="en-GB" sz="1600" kern="1200" dirty="0"/>
        </a:p>
        <a:p>
          <a:pPr marL="342900" lvl="2" indent="-171450" algn="l" defTabSz="711200" rtl="0">
            <a:lnSpc>
              <a:spcPct val="90000"/>
            </a:lnSpc>
            <a:spcBef>
              <a:spcPct val="0"/>
            </a:spcBef>
            <a:spcAft>
              <a:spcPct val="15000"/>
            </a:spcAft>
            <a:buChar char="••"/>
          </a:pPr>
          <a:r>
            <a:rPr lang="ro" sz="1600" b="1" kern="1200"/>
            <a:t>Căldură extremă</a:t>
          </a:r>
          <a:endParaRPr lang="en-GB" sz="1600" b="1" kern="1200" dirty="0"/>
        </a:p>
        <a:p>
          <a:pPr marL="342900" lvl="2" indent="-171450" algn="l" defTabSz="711200" rtl="0">
            <a:lnSpc>
              <a:spcPct val="90000"/>
            </a:lnSpc>
            <a:spcBef>
              <a:spcPct val="0"/>
            </a:spcBef>
            <a:spcAft>
              <a:spcPct val="15000"/>
            </a:spcAft>
            <a:buChar char="••"/>
          </a:pPr>
          <a:r>
            <a:rPr lang="ro" sz="1600" kern="1200"/>
            <a:t>Uragan, inundații</a:t>
          </a:r>
          <a:endParaRPr lang="en-GB" sz="1600" kern="1200" dirty="0"/>
        </a:p>
        <a:p>
          <a:pPr marL="342900" lvl="2" indent="-171450" algn="l" defTabSz="711200" rtl="0">
            <a:lnSpc>
              <a:spcPct val="90000"/>
            </a:lnSpc>
            <a:spcBef>
              <a:spcPct val="0"/>
            </a:spcBef>
            <a:spcAft>
              <a:spcPct val="15000"/>
            </a:spcAft>
            <a:buChar char="••"/>
          </a:pPr>
          <a:r>
            <a:rPr lang="ro" sz="1600" kern="1200"/>
            <a:t>Secetă </a:t>
          </a:r>
          <a:endParaRPr lang="en-GB" sz="1600" kern="1200" dirty="0"/>
        </a:p>
      </dsp:txBody>
      <dsp:txXfrm rot="5400000">
        <a:off x="4576" y="936097"/>
        <a:ext cx="4400239" cy="2808292"/>
      </dsp:txXfrm>
    </dsp:sp>
    <dsp:sp modelId="{6E4D7605-3F5E-479F-ADEC-AA1DF6001D44}">
      <dsp:nvSpPr>
        <dsp:cNvPr id="0" name=""/>
        <dsp:cNvSpPr/>
      </dsp:nvSpPr>
      <dsp:spPr>
        <a:xfrm rot="16200000">
          <a:off x="4594707" y="140124"/>
          <a:ext cx="4680488" cy="4400239"/>
        </a:xfrm>
        <a:prstGeom prst="flowChartManualOperati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30151" bIns="0" numCol="1" spcCol="1270" rtlCol="0" anchor="t" anchorCtr="0">
          <a:noAutofit/>
        </a:bodyPr>
        <a:lstStyle/>
        <a:p>
          <a:pPr lvl="0" algn="l" defTabSz="889000" rtl="0">
            <a:lnSpc>
              <a:spcPct val="90000"/>
            </a:lnSpc>
            <a:spcBef>
              <a:spcPct val="0"/>
            </a:spcBef>
            <a:spcAft>
              <a:spcPct val="35000"/>
            </a:spcAft>
          </a:pPr>
          <a:r>
            <a:rPr lang="ro" sz="2000" b="1" kern="1200"/>
            <a:t>Indirect</a:t>
          </a:r>
          <a:endParaRPr lang="en-GB" sz="2000" b="1" kern="1200" dirty="0"/>
        </a:p>
        <a:p>
          <a:pPr marL="171450" lvl="1" indent="-171450" algn="l" defTabSz="711200" rtl="0">
            <a:lnSpc>
              <a:spcPct val="90000"/>
            </a:lnSpc>
            <a:spcBef>
              <a:spcPct val="0"/>
            </a:spcBef>
            <a:spcAft>
              <a:spcPct val="15000"/>
            </a:spcAft>
            <a:buChar char="••"/>
          </a:pPr>
          <a:r>
            <a:rPr lang="ro" sz="1600" b="1" kern="1200"/>
            <a:t>Mediul natural</a:t>
          </a:r>
          <a:endParaRPr lang="en-GB" sz="1600" b="1" kern="1200" dirty="0"/>
        </a:p>
        <a:p>
          <a:pPr marL="342900" lvl="2" indent="-171450" algn="l" defTabSz="711200" rtl="0">
            <a:lnSpc>
              <a:spcPct val="90000"/>
            </a:lnSpc>
            <a:spcBef>
              <a:spcPct val="0"/>
            </a:spcBef>
            <a:spcAft>
              <a:spcPct val="15000"/>
            </a:spcAft>
            <a:buChar char="••"/>
          </a:pPr>
          <a:r>
            <a:rPr lang="ro" sz="1600" kern="1200"/>
            <a:t>Calitatea aerului</a:t>
          </a:r>
          <a:endParaRPr lang="en-GB" sz="1600" kern="1200" dirty="0"/>
        </a:p>
        <a:p>
          <a:pPr marL="342900" lvl="2" indent="-171450" algn="l" defTabSz="711200" rtl="0">
            <a:lnSpc>
              <a:spcPct val="90000"/>
            </a:lnSpc>
            <a:spcBef>
              <a:spcPct val="0"/>
            </a:spcBef>
            <a:spcAft>
              <a:spcPct val="15000"/>
            </a:spcAft>
            <a:buChar char="••"/>
          </a:pPr>
          <a:r>
            <a:rPr lang="ro" sz="1600" kern="1200"/>
            <a:t>Calitatea și disponibilitatea alimentelor și a apei</a:t>
          </a:r>
          <a:endParaRPr lang="en-GB" sz="1600" kern="1200" dirty="0"/>
        </a:p>
        <a:p>
          <a:pPr marL="342900" lvl="2" indent="-171450" algn="l" defTabSz="711200" rtl="0">
            <a:lnSpc>
              <a:spcPct val="90000"/>
            </a:lnSpc>
            <a:spcBef>
              <a:spcPct val="0"/>
            </a:spcBef>
            <a:spcAft>
              <a:spcPct val="15000"/>
            </a:spcAft>
            <a:buChar char="••"/>
          </a:pPr>
          <a:r>
            <a:rPr lang="ro" sz="1600" kern="1200" dirty="0"/>
            <a:t>Vector</a:t>
          </a:r>
          <a:r>
            <a:rPr lang="en-GB" sz="1600" kern="1200" dirty="0" err="1"/>
            <a:t>i</a:t>
          </a:r>
          <a:r>
            <a:rPr lang="ro" sz="1600" kern="1200" dirty="0"/>
            <a:t>, distribuția agenților patogeni</a:t>
          </a:r>
          <a:br>
            <a:rPr lang="ro" sz="1600" kern="1200" dirty="0"/>
          </a:br>
          <a:endParaRPr lang="en-GB" sz="1600" kern="1200" dirty="0"/>
        </a:p>
        <a:p>
          <a:pPr marL="171450" lvl="1" indent="-171450" algn="l" defTabSz="711200" rtl="0">
            <a:lnSpc>
              <a:spcPct val="90000"/>
            </a:lnSpc>
            <a:spcBef>
              <a:spcPct val="0"/>
            </a:spcBef>
            <a:spcAft>
              <a:spcPct val="15000"/>
            </a:spcAft>
            <a:buChar char="••"/>
          </a:pPr>
          <a:r>
            <a:rPr lang="ro" sz="1600" b="1" kern="1200"/>
            <a:t>Mediul social</a:t>
          </a:r>
          <a:endParaRPr lang="en-GB" sz="1600" b="1" kern="1200" dirty="0"/>
        </a:p>
        <a:p>
          <a:pPr marL="342900" lvl="2" indent="-171450" algn="l" defTabSz="711200" rtl="0">
            <a:lnSpc>
              <a:spcPct val="90000"/>
            </a:lnSpc>
            <a:spcBef>
              <a:spcPct val="0"/>
            </a:spcBef>
            <a:spcAft>
              <a:spcPct val="15000"/>
            </a:spcAft>
            <a:buChar char="••"/>
          </a:pPr>
          <a:r>
            <a:rPr lang="ro" sz="1600" kern="1200"/>
            <a:t>Migrația forțată (femeile însărcinate sunt mai puțin predispuse să caute îngrijire prenatală, complicații)</a:t>
          </a:r>
          <a:endParaRPr lang="en-GB" sz="1600" kern="1200" dirty="0"/>
        </a:p>
      </dsp:txBody>
      <dsp:txXfrm rot="5400000">
        <a:off x="4734832" y="936097"/>
        <a:ext cx="4400239" cy="28082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3DF272-6A5C-4986-9B2F-A7FCFE255ED9}">
      <dsp:nvSpPr>
        <dsp:cNvPr id="0" name=""/>
        <dsp:cNvSpPr/>
      </dsp:nvSpPr>
      <dsp:spPr>
        <a:xfrm>
          <a:off x="1434255" y="1988"/>
          <a:ext cx="3370719" cy="202243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rtlCol="0" anchor="ctr" anchorCtr="0">
          <a:noAutofit/>
        </a:bodyPr>
        <a:lstStyle/>
        <a:p>
          <a:pPr lvl="0" algn="ctr" defTabSz="1377950" rtl="0">
            <a:lnSpc>
              <a:spcPct val="90000"/>
            </a:lnSpc>
            <a:spcBef>
              <a:spcPct val="0"/>
            </a:spcBef>
            <a:spcAft>
              <a:spcPct val="35000"/>
            </a:spcAft>
          </a:pPr>
          <a:r>
            <a:rPr lang="ro" sz="3100" kern="1200" dirty="0"/>
            <a:t>Termoreglarea în timpul sarcinii</a:t>
          </a:r>
          <a:endParaRPr lang="en-GB" sz="3100" kern="1200" dirty="0"/>
        </a:p>
      </dsp:txBody>
      <dsp:txXfrm>
        <a:off x="1434255" y="1988"/>
        <a:ext cx="3370719" cy="2022431"/>
      </dsp:txXfrm>
    </dsp:sp>
    <dsp:sp modelId="{B8A88201-B726-49A0-A837-2BE26D13424A}">
      <dsp:nvSpPr>
        <dsp:cNvPr id="0" name=""/>
        <dsp:cNvSpPr/>
      </dsp:nvSpPr>
      <dsp:spPr>
        <a:xfrm>
          <a:off x="5142046" y="1988"/>
          <a:ext cx="3370719" cy="2022431"/>
        </a:xfrm>
        <a:prstGeom prst="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rtlCol="0" anchor="ctr" anchorCtr="0">
          <a:noAutofit/>
        </a:bodyPr>
        <a:lstStyle/>
        <a:p>
          <a:pPr lvl="0" algn="ctr" defTabSz="1377950" rtl="0">
            <a:lnSpc>
              <a:spcPct val="90000"/>
            </a:lnSpc>
            <a:spcBef>
              <a:spcPct val="0"/>
            </a:spcBef>
            <a:spcAft>
              <a:spcPct val="35000"/>
            </a:spcAft>
          </a:pPr>
          <a:r>
            <a:rPr lang="ro" sz="3100" kern="1200" dirty="0"/>
            <a:t>Temperatura ambiantă ridicată și febra maternă intrapartum</a:t>
          </a:r>
        </a:p>
      </dsp:txBody>
      <dsp:txXfrm>
        <a:off x="5142046" y="1988"/>
        <a:ext cx="3370719" cy="2022431"/>
      </dsp:txXfrm>
    </dsp:sp>
    <dsp:sp modelId="{15A0EBC0-EA6D-49F3-8A80-B7D0B0AE96A1}">
      <dsp:nvSpPr>
        <dsp:cNvPr id="0" name=""/>
        <dsp:cNvSpPr/>
      </dsp:nvSpPr>
      <dsp:spPr>
        <a:xfrm>
          <a:off x="3288151" y="2361491"/>
          <a:ext cx="3370719" cy="2022431"/>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rtlCol="0" anchor="ctr" anchorCtr="0">
          <a:noAutofit/>
        </a:bodyPr>
        <a:lstStyle/>
        <a:p>
          <a:pPr lvl="0" algn="ctr" defTabSz="1377950" rtl="0">
            <a:lnSpc>
              <a:spcPct val="90000"/>
            </a:lnSpc>
            <a:spcBef>
              <a:spcPct val="0"/>
            </a:spcBef>
            <a:spcAft>
              <a:spcPct val="35000"/>
            </a:spcAft>
          </a:pPr>
          <a:r>
            <a:rPr lang="ro" sz="3100" kern="1200"/>
            <a:t>Expunerea la căldură și reducerea fluxului sanguin placentar</a:t>
          </a:r>
          <a:endParaRPr lang="en-GB" sz="3100" kern="1200" dirty="0"/>
        </a:p>
      </dsp:txBody>
      <dsp:txXfrm>
        <a:off x="3288151" y="2361491"/>
        <a:ext cx="3370719" cy="20224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DC6866-4DCB-4302-B7F8-CEE74EFBD806}">
      <dsp:nvSpPr>
        <dsp:cNvPr id="0" name=""/>
        <dsp:cNvSpPr/>
      </dsp:nvSpPr>
      <dsp:spPr>
        <a:xfrm>
          <a:off x="0" y="105"/>
          <a:ext cx="5606868" cy="565617"/>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ro" sz="2000" b="1" kern="1200"/>
            <a:t>Nașterea prematură (PTB)</a:t>
          </a:r>
          <a:endParaRPr lang="en-GB" sz="2000" b="1" kern="1200" dirty="0"/>
        </a:p>
      </dsp:txBody>
      <dsp:txXfrm>
        <a:off x="27611" y="27716"/>
        <a:ext cx="5551646" cy="510395"/>
      </dsp:txXfrm>
    </dsp:sp>
    <dsp:sp modelId="{6CAA620E-0BBE-47AC-A00D-BE53CEAB8620}">
      <dsp:nvSpPr>
        <dsp:cNvPr id="0" name=""/>
        <dsp:cNvSpPr/>
      </dsp:nvSpPr>
      <dsp:spPr>
        <a:xfrm>
          <a:off x="0" y="575975"/>
          <a:ext cx="5606868" cy="565617"/>
        </a:xfrm>
        <a:prstGeom prst="roundRect">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ro" sz="2000" b="1" kern="1200"/>
            <a:t>Greutatea mică la naștere (LBW)</a:t>
          </a:r>
          <a:endParaRPr lang="en-GB" sz="2000" b="1" kern="1200" dirty="0"/>
        </a:p>
      </dsp:txBody>
      <dsp:txXfrm>
        <a:off x="27611" y="603586"/>
        <a:ext cx="5551646" cy="510395"/>
      </dsp:txXfrm>
    </dsp:sp>
    <dsp:sp modelId="{1BA9EF5D-52DA-4D30-9BCA-8CE623DD7D1D}">
      <dsp:nvSpPr>
        <dsp:cNvPr id="0" name=""/>
        <dsp:cNvSpPr/>
      </dsp:nvSpPr>
      <dsp:spPr>
        <a:xfrm>
          <a:off x="0" y="1151844"/>
          <a:ext cx="5606868" cy="565617"/>
        </a:xfrm>
        <a:prstGeom prst="roundRect">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ro" sz="2000" b="1" kern="1200" dirty="0"/>
            <a:t>Nașterea</a:t>
          </a:r>
          <a:r>
            <a:rPr lang="en-GB" sz="2000" b="1" kern="1200" dirty="0"/>
            <a:t> </a:t>
          </a:r>
          <a:r>
            <a:rPr lang="ro" sz="2000" b="1" kern="1200" dirty="0"/>
            <a:t>de </a:t>
          </a:r>
          <a:r>
            <a:rPr lang="en-GB" sz="2000" b="1" kern="1200" dirty="0" err="1"/>
            <a:t>copi</a:t>
          </a:r>
          <a:r>
            <a:rPr lang="ro-RO" sz="2000" b="1" kern="1200" dirty="0"/>
            <a:t>i</a:t>
          </a:r>
          <a:r>
            <a:rPr lang="en-GB" sz="2000" b="1" kern="1200" dirty="0"/>
            <a:t> </a:t>
          </a:r>
          <a:r>
            <a:rPr lang="ro" sz="2000" b="1" kern="1200" dirty="0"/>
            <a:t>morți</a:t>
          </a:r>
          <a:endParaRPr lang="en-GB" sz="2000" b="1" kern="1200" dirty="0"/>
        </a:p>
      </dsp:txBody>
      <dsp:txXfrm>
        <a:off x="27611" y="1179455"/>
        <a:ext cx="5551646" cy="510395"/>
      </dsp:txXfrm>
    </dsp:sp>
    <dsp:sp modelId="{8421DD56-B909-4CA1-A05F-DEC3A55B1C5B}">
      <dsp:nvSpPr>
        <dsp:cNvPr id="0" name=""/>
        <dsp:cNvSpPr/>
      </dsp:nvSpPr>
      <dsp:spPr>
        <a:xfrm>
          <a:off x="0" y="1727714"/>
          <a:ext cx="5606868" cy="565617"/>
        </a:xfrm>
        <a:prstGeom prst="roundRect">
          <a:avLst/>
        </a:prstGeom>
        <a:solidFill>
          <a:schemeClr val="accent1">
            <a:shade val="50000"/>
            <a:hueOff val="250694"/>
            <a:satOff val="6716"/>
            <a:lumOff val="2959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ro" sz="2000" b="1" kern="1200"/>
            <a:t>Mortalitatea neonatală</a:t>
          </a:r>
          <a:endParaRPr lang="en-GB" sz="2000" b="1" kern="1200" dirty="0"/>
        </a:p>
      </dsp:txBody>
      <dsp:txXfrm>
        <a:off x="27611" y="1755325"/>
        <a:ext cx="5551646" cy="510395"/>
      </dsp:txXfrm>
    </dsp:sp>
    <dsp:sp modelId="{539B84FC-7B83-4E51-931D-9465F412B8AE}">
      <dsp:nvSpPr>
        <dsp:cNvPr id="0" name=""/>
        <dsp:cNvSpPr/>
      </dsp:nvSpPr>
      <dsp:spPr>
        <a:xfrm>
          <a:off x="0" y="2303583"/>
          <a:ext cx="5606868" cy="565617"/>
        </a:xfrm>
        <a:prstGeom prst="roundRect">
          <a:avLst/>
        </a:prstGeom>
        <a:solidFill>
          <a:schemeClr val="accent1">
            <a:shade val="50000"/>
            <a:hueOff val="334258"/>
            <a:satOff val="8955"/>
            <a:lumOff val="394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ro" sz="2000" b="1" kern="1200"/>
            <a:t>Morbiditate neonatală</a:t>
          </a:r>
          <a:endParaRPr lang="hu-HU" sz="2000" b="1" kern="1200" dirty="0"/>
        </a:p>
      </dsp:txBody>
      <dsp:txXfrm>
        <a:off x="27611" y="2331194"/>
        <a:ext cx="5551646" cy="510395"/>
      </dsp:txXfrm>
    </dsp:sp>
    <dsp:sp modelId="{A4B41B59-978B-418F-8F48-577646B0B514}">
      <dsp:nvSpPr>
        <dsp:cNvPr id="0" name=""/>
        <dsp:cNvSpPr/>
      </dsp:nvSpPr>
      <dsp:spPr>
        <a:xfrm>
          <a:off x="0" y="2879453"/>
          <a:ext cx="5606868" cy="565617"/>
        </a:xfrm>
        <a:prstGeom prst="roundRect">
          <a:avLst/>
        </a:prstGeom>
        <a:solidFill>
          <a:schemeClr val="accent1">
            <a:shade val="50000"/>
            <a:hueOff val="250694"/>
            <a:satOff val="6716"/>
            <a:lumOff val="2959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ro" sz="2000" b="1" kern="1200"/>
            <a:t>Mici pentru vârsta gestațională (SGA)</a:t>
          </a:r>
        </a:p>
      </dsp:txBody>
      <dsp:txXfrm>
        <a:off x="27611" y="2907064"/>
        <a:ext cx="5551646" cy="510395"/>
      </dsp:txXfrm>
    </dsp:sp>
    <dsp:sp modelId="{93A72237-789C-45D4-95A6-8A95DE58FD45}">
      <dsp:nvSpPr>
        <dsp:cNvPr id="0" name=""/>
        <dsp:cNvSpPr/>
      </dsp:nvSpPr>
      <dsp:spPr>
        <a:xfrm>
          <a:off x="0" y="3455322"/>
          <a:ext cx="5606868" cy="565617"/>
        </a:xfrm>
        <a:prstGeom prst="roundRect">
          <a:avLst/>
        </a:prstGeom>
        <a:solidFill>
          <a:schemeClr val="accent1">
            <a:shade val="50000"/>
            <a:hueOff val="167129"/>
            <a:satOff val="4478"/>
            <a:lumOff val="19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ro" sz="2000" b="1" kern="1200"/>
            <a:t>Raportul internațional normalizat (INR) al nou-născuților</a:t>
          </a:r>
          <a:endParaRPr lang="hu-HU" sz="2000" b="1" kern="1200" dirty="0"/>
        </a:p>
      </dsp:txBody>
      <dsp:txXfrm>
        <a:off x="27611" y="3482933"/>
        <a:ext cx="5551646" cy="510395"/>
      </dsp:txXfrm>
    </dsp:sp>
    <dsp:sp modelId="{F123E6C3-A6DE-4AD2-A337-2EEA71FD3A06}">
      <dsp:nvSpPr>
        <dsp:cNvPr id="0" name=""/>
        <dsp:cNvSpPr/>
      </dsp:nvSpPr>
      <dsp:spPr>
        <a:xfrm>
          <a:off x="0" y="4031192"/>
          <a:ext cx="5606868" cy="565617"/>
        </a:xfrm>
        <a:prstGeom prst="roundRect">
          <a:avLst/>
        </a:prstGeom>
        <a:solidFill>
          <a:schemeClr val="accent1">
            <a:shade val="50000"/>
            <a:hueOff val="83565"/>
            <a:satOff val="2239"/>
            <a:lumOff val="98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ro" sz="2000" b="1" kern="1200"/>
            <a:t>Lungimea telomerilor nou-născuți</a:t>
          </a:r>
          <a:endParaRPr lang="hu-HU" sz="2000" b="1" kern="1200" dirty="0"/>
        </a:p>
      </dsp:txBody>
      <dsp:txXfrm>
        <a:off x="27611" y="4058803"/>
        <a:ext cx="5551646" cy="5103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DC6866-4DCB-4302-B7F8-CEE74EFBD806}">
      <dsp:nvSpPr>
        <dsp:cNvPr id="0" name=""/>
        <dsp:cNvSpPr/>
      </dsp:nvSpPr>
      <dsp:spPr>
        <a:xfrm>
          <a:off x="0" y="1387"/>
          <a:ext cx="4711528" cy="564350"/>
        </a:xfrm>
        <a:prstGeom prst="roundRect">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rtlCol="0" anchor="ctr" anchorCtr="0">
          <a:noAutofit/>
        </a:bodyPr>
        <a:lstStyle/>
        <a:p>
          <a:pPr lvl="0" algn="l" defTabSz="800100" rtl="0">
            <a:lnSpc>
              <a:spcPct val="90000"/>
            </a:lnSpc>
            <a:spcBef>
              <a:spcPct val="0"/>
            </a:spcBef>
            <a:spcAft>
              <a:spcPct val="35000"/>
            </a:spcAft>
          </a:pPr>
          <a:r>
            <a:rPr lang="ro" sz="1800" b="1" kern="1200"/>
            <a:t>Nașterea prematură (PTB)</a:t>
          </a:r>
          <a:endParaRPr lang="en-GB" sz="1800" b="1" kern="1200" dirty="0"/>
        </a:p>
      </dsp:txBody>
      <dsp:txXfrm>
        <a:off x="27549" y="28936"/>
        <a:ext cx="4656430" cy="509252"/>
      </dsp:txXfrm>
    </dsp:sp>
    <dsp:sp modelId="{6CAA620E-0BBE-47AC-A00D-BE53CEAB8620}">
      <dsp:nvSpPr>
        <dsp:cNvPr id="0" name=""/>
        <dsp:cNvSpPr/>
      </dsp:nvSpPr>
      <dsp:spPr>
        <a:xfrm>
          <a:off x="0" y="577071"/>
          <a:ext cx="4711528" cy="564350"/>
        </a:xfrm>
        <a:prstGeom prst="roundRect">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rtlCol="0" anchor="ctr" anchorCtr="0">
          <a:noAutofit/>
        </a:bodyPr>
        <a:lstStyle/>
        <a:p>
          <a:pPr lvl="0" algn="l" defTabSz="800100" rtl="0">
            <a:lnSpc>
              <a:spcPct val="90000"/>
            </a:lnSpc>
            <a:spcBef>
              <a:spcPct val="0"/>
            </a:spcBef>
            <a:spcAft>
              <a:spcPct val="35000"/>
            </a:spcAft>
          </a:pPr>
          <a:r>
            <a:rPr lang="ro" sz="1800" b="1" kern="1200"/>
            <a:t>Greutatea mică la naștere (LBW)</a:t>
          </a:r>
          <a:endParaRPr lang="en-GB" sz="1800" b="1" kern="1200" dirty="0"/>
        </a:p>
      </dsp:txBody>
      <dsp:txXfrm>
        <a:off x="27549" y="604620"/>
        <a:ext cx="4656430" cy="509252"/>
      </dsp:txXfrm>
    </dsp:sp>
    <dsp:sp modelId="{1BA9EF5D-52DA-4D30-9BCA-8CE623DD7D1D}">
      <dsp:nvSpPr>
        <dsp:cNvPr id="0" name=""/>
        <dsp:cNvSpPr/>
      </dsp:nvSpPr>
      <dsp:spPr>
        <a:xfrm>
          <a:off x="0" y="1152756"/>
          <a:ext cx="4711528" cy="564350"/>
        </a:xfrm>
        <a:prstGeom prst="roundRect">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rtlCol="0" anchor="ctr" anchorCtr="0">
          <a:noAutofit/>
        </a:bodyPr>
        <a:lstStyle/>
        <a:p>
          <a:pPr lvl="0" algn="l" defTabSz="800100" rtl="0">
            <a:lnSpc>
              <a:spcPct val="90000"/>
            </a:lnSpc>
            <a:spcBef>
              <a:spcPct val="0"/>
            </a:spcBef>
            <a:spcAft>
              <a:spcPct val="35000"/>
            </a:spcAft>
          </a:pPr>
          <a:r>
            <a:rPr lang="ro" sz="1800" b="1" kern="1200" dirty="0"/>
            <a:t>Nașterea</a:t>
          </a:r>
          <a:r>
            <a:rPr lang="en-GB" sz="1800" b="1" kern="1200" dirty="0"/>
            <a:t> </a:t>
          </a:r>
          <a:r>
            <a:rPr lang="ro" sz="1800" b="1" kern="1200" dirty="0"/>
            <a:t>de </a:t>
          </a:r>
          <a:r>
            <a:rPr lang="en-GB" sz="1800" b="1" kern="1200" dirty="0" err="1"/>
            <a:t>copi</a:t>
          </a:r>
          <a:r>
            <a:rPr lang="ro-RO" sz="1800" b="1" kern="1200" dirty="0"/>
            <a:t>i</a:t>
          </a:r>
          <a:r>
            <a:rPr lang="en-GB" sz="1800" b="1" kern="1200" dirty="0"/>
            <a:t> </a:t>
          </a:r>
          <a:r>
            <a:rPr lang="ro" sz="1800" b="1" kern="1200" dirty="0"/>
            <a:t>morți</a:t>
          </a:r>
          <a:endParaRPr lang="en-GB" sz="1800" b="1" kern="1200" dirty="0"/>
        </a:p>
      </dsp:txBody>
      <dsp:txXfrm>
        <a:off x="27549" y="1180305"/>
        <a:ext cx="4656430" cy="509252"/>
      </dsp:txXfrm>
    </dsp:sp>
    <dsp:sp modelId="{8421DD56-B909-4CA1-A05F-DEC3A55B1C5B}">
      <dsp:nvSpPr>
        <dsp:cNvPr id="0" name=""/>
        <dsp:cNvSpPr/>
      </dsp:nvSpPr>
      <dsp:spPr>
        <a:xfrm>
          <a:off x="0" y="1728440"/>
          <a:ext cx="4711528" cy="564350"/>
        </a:xfrm>
        <a:prstGeom prst="roundRect">
          <a:avLst/>
        </a:prstGeom>
        <a:solidFill>
          <a:schemeClr val="accent1">
            <a:shade val="50000"/>
            <a:hueOff val="250694"/>
            <a:satOff val="6716"/>
            <a:lumOff val="2959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rtlCol="0" anchor="ctr" anchorCtr="0">
          <a:noAutofit/>
        </a:bodyPr>
        <a:lstStyle/>
        <a:p>
          <a:pPr lvl="0" algn="l" defTabSz="800100" rtl="0">
            <a:lnSpc>
              <a:spcPct val="90000"/>
            </a:lnSpc>
            <a:spcBef>
              <a:spcPct val="0"/>
            </a:spcBef>
            <a:spcAft>
              <a:spcPct val="35000"/>
            </a:spcAft>
          </a:pPr>
          <a:r>
            <a:rPr lang="ro" sz="1800" b="1" kern="1200"/>
            <a:t>Mortalitatea neonatală</a:t>
          </a:r>
          <a:endParaRPr lang="en-GB" sz="1800" b="1" kern="1200" dirty="0"/>
        </a:p>
      </dsp:txBody>
      <dsp:txXfrm>
        <a:off x="27549" y="1755989"/>
        <a:ext cx="4656430" cy="509252"/>
      </dsp:txXfrm>
    </dsp:sp>
    <dsp:sp modelId="{539B84FC-7B83-4E51-931D-9465F412B8AE}">
      <dsp:nvSpPr>
        <dsp:cNvPr id="0" name=""/>
        <dsp:cNvSpPr/>
      </dsp:nvSpPr>
      <dsp:spPr>
        <a:xfrm>
          <a:off x="0" y="2304125"/>
          <a:ext cx="4711528" cy="564350"/>
        </a:xfrm>
        <a:prstGeom prst="roundRect">
          <a:avLst/>
        </a:prstGeom>
        <a:solidFill>
          <a:schemeClr val="accent1">
            <a:shade val="50000"/>
            <a:hueOff val="334258"/>
            <a:satOff val="8955"/>
            <a:lumOff val="394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rtlCol="0" anchor="ctr" anchorCtr="0">
          <a:noAutofit/>
        </a:bodyPr>
        <a:lstStyle/>
        <a:p>
          <a:pPr lvl="0" algn="l" defTabSz="800100" rtl="0">
            <a:lnSpc>
              <a:spcPct val="90000"/>
            </a:lnSpc>
            <a:spcBef>
              <a:spcPct val="0"/>
            </a:spcBef>
            <a:spcAft>
              <a:spcPct val="35000"/>
            </a:spcAft>
          </a:pPr>
          <a:r>
            <a:rPr lang="ro" sz="1800" b="1" kern="1200"/>
            <a:t>Morbiditate neonatală</a:t>
          </a:r>
          <a:endParaRPr lang="hu-HU" sz="1800" b="1" kern="1200" dirty="0"/>
        </a:p>
      </dsp:txBody>
      <dsp:txXfrm>
        <a:off x="27549" y="2331674"/>
        <a:ext cx="4656430" cy="509252"/>
      </dsp:txXfrm>
    </dsp:sp>
    <dsp:sp modelId="{A4B41B59-978B-418F-8F48-577646B0B514}">
      <dsp:nvSpPr>
        <dsp:cNvPr id="0" name=""/>
        <dsp:cNvSpPr/>
      </dsp:nvSpPr>
      <dsp:spPr>
        <a:xfrm>
          <a:off x="0" y="2879809"/>
          <a:ext cx="4711528" cy="564350"/>
        </a:xfrm>
        <a:prstGeom prst="roundRect">
          <a:avLst/>
        </a:prstGeom>
        <a:solidFill>
          <a:schemeClr val="accent1">
            <a:shade val="50000"/>
            <a:hueOff val="250694"/>
            <a:satOff val="6716"/>
            <a:lumOff val="2959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rtlCol="0" anchor="ctr" anchorCtr="0">
          <a:noAutofit/>
        </a:bodyPr>
        <a:lstStyle/>
        <a:p>
          <a:pPr lvl="0" algn="l" defTabSz="800100" rtl="0">
            <a:lnSpc>
              <a:spcPct val="90000"/>
            </a:lnSpc>
            <a:spcBef>
              <a:spcPct val="0"/>
            </a:spcBef>
            <a:spcAft>
              <a:spcPct val="35000"/>
            </a:spcAft>
          </a:pPr>
          <a:r>
            <a:rPr lang="ro" sz="1800" b="1" kern="1200"/>
            <a:t>Mici pentru vârsta gestațională (SGA)</a:t>
          </a:r>
        </a:p>
      </dsp:txBody>
      <dsp:txXfrm>
        <a:off x="27549" y="2907358"/>
        <a:ext cx="4656430" cy="509252"/>
      </dsp:txXfrm>
    </dsp:sp>
    <dsp:sp modelId="{93A72237-789C-45D4-95A6-8A95DE58FD45}">
      <dsp:nvSpPr>
        <dsp:cNvPr id="0" name=""/>
        <dsp:cNvSpPr/>
      </dsp:nvSpPr>
      <dsp:spPr>
        <a:xfrm>
          <a:off x="0" y="3455494"/>
          <a:ext cx="4711528" cy="564350"/>
        </a:xfrm>
        <a:prstGeom prst="roundRect">
          <a:avLst/>
        </a:prstGeom>
        <a:solidFill>
          <a:schemeClr val="accent1">
            <a:shade val="50000"/>
            <a:hueOff val="167129"/>
            <a:satOff val="4478"/>
            <a:lumOff val="19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rtlCol="0" anchor="ctr" anchorCtr="0">
          <a:noAutofit/>
        </a:bodyPr>
        <a:lstStyle/>
        <a:p>
          <a:pPr lvl="0" algn="l" defTabSz="800100" rtl="0">
            <a:lnSpc>
              <a:spcPct val="90000"/>
            </a:lnSpc>
            <a:spcBef>
              <a:spcPct val="0"/>
            </a:spcBef>
            <a:spcAft>
              <a:spcPct val="35000"/>
            </a:spcAft>
          </a:pPr>
          <a:r>
            <a:rPr lang="ro" sz="1800" b="1" kern="1200"/>
            <a:t>Raportul internațional normalizat (INR) al nou-născuților</a:t>
          </a:r>
          <a:endParaRPr lang="hu-HU" sz="1800" b="1" kern="1200" dirty="0"/>
        </a:p>
      </dsp:txBody>
      <dsp:txXfrm>
        <a:off x="27549" y="3483043"/>
        <a:ext cx="4656430" cy="509252"/>
      </dsp:txXfrm>
    </dsp:sp>
    <dsp:sp modelId="{F123E6C3-A6DE-4AD2-A337-2EEA71FD3A06}">
      <dsp:nvSpPr>
        <dsp:cNvPr id="0" name=""/>
        <dsp:cNvSpPr/>
      </dsp:nvSpPr>
      <dsp:spPr>
        <a:xfrm>
          <a:off x="0" y="4031178"/>
          <a:ext cx="4711528" cy="564350"/>
        </a:xfrm>
        <a:prstGeom prst="roundRect">
          <a:avLst/>
        </a:prstGeom>
        <a:solidFill>
          <a:schemeClr val="accent1">
            <a:shade val="50000"/>
            <a:hueOff val="83565"/>
            <a:satOff val="2239"/>
            <a:lumOff val="98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rtlCol="0" anchor="ctr" anchorCtr="0">
          <a:noAutofit/>
        </a:bodyPr>
        <a:lstStyle/>
        <a:p>
          <a:pPr lvl="0" algn="l" defTabSz="800100" rtl="0">
            <a:lnSpc>
              <a:spcPct val="90000"/>
            </a:lnSpc>
            <a:spcBef>
              <a:spcPct val="0"/>
            </a:spcBef>
            <a:spcAft>
              <a:spcPct val="35000"/>
            </a:spcAft>
          </a:pPr>
          <a:r>
            <a:rPr lang="ro" sz="1800" b="1" kern="1200"/>
            <a:t>Lungimea telomerilor nou-născuți</a:t>
          </a:r>
          <a:endParaRPr lang="hu-HU" sz="1800" b="1" kern="1200" dirty="0"/>
        </a:p>
      </dsp:txBody>
      <dsp:txXfrm>
        <a:off x="27549" y="4058727"/>
        <a:ext cx="4656430" cy="5092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2E3940-44C1-4E41-879A-CA187225B187}">
      <dsp:nvSpPr>
        <dsp:cNvPr id="0" name=""/>
        <dsp:cNvSpPr/>
      </dsp:nvSpPr>
      <dsp:spPr>
        <a:xfrm>
          <a:off x="1482699" y="997"/>
          <a:ext cx="3573200" cy="2143920"/>
        </a:xfrm>
        <a:prstGeom prst="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rtlCol="0" anchor="ctr" anchorCtr="0">
          <a:noAutofit/>
        </a:bodyPr>
        <a:lstStyle/>
        <a:p>
          <a:pPr lvl="0" algn="ctr" defTabSz="1466850" rtl="0">
            <a:lnSpc>
              <a:spcPct val="90000"/>
            </a:lnSpc>
            <a:spcBef>
              <a:spcPct val="0"/>
            </a:spcBef>
            <a:spcAft>
              <a:spcPct val="35000"/>
            </a:spcAft>
          </a:pPr>
          <a:r>
            <a:rPr lang="ro" sz="3300" kern="1200"/>
            <a:t>Anomalii congenitale</a:t>
          </a:r>
          <a:endParaRPr lang="en-GB" sz="3300" kern="1200" dirty="0"/>
        </a:p>
      </dsp:txBody>
      <dsp:txXfrm>
        <a:off x="1482699" y="997"/>
        <a:ext cx="3573200" cy="2143920"/>
      </dsp:txXfrm>
    </dsp:sp>
    <dsp:sp modelId="{3D1D9B5C-E1B7-4B31-915F-D7B9058F9E10}">
      <dsp:nvSpPr>
        <dsp:cNvPr id="0" name=""/>
        <dsp:cNvSpPr/>
      </dsp:nvSpPr>
      <dsp:spPr>
        <a:xfrm>
          <a:off x="5413220" y="997"/>
          <a:ext cx="3573200" cy="2143920"/>
        </a:xfrm>
        <a:prstGeom prst="rect">
          <a:avLst/>
        </a:prstGeom>
        <a:solidFill>
          <a:schemeClr val="accent1">
            <a:shade val="50000"/>
            <a:hueOff val="222839"/>
            <a:satOff val="5970"/>
            <a:lumOff val="263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rtlCol="0" anchor="ctr" anchorCtr="0">
          <a:noAutofit/>
        </a:bodyPr>
        <a:lstStyle/>
        <a:p>
          <a:pPr lvl="0" algn="ctr" defTabSz="1466850" rtl="0">
            <a:lnSpc>
              <a:spcPct val="90000"/>
            </a:lnSpc>
            <a:spcBef>
              <a:spcPct val="0"/>
            </a:spcBef>
            <a:spcAft>
              <a:spcPct val="35000"/>
            </a:spcAft>
          </a:pPr>
          <a:r>
            <a:rPr lang="ro" sz="3300" kern="1200"/>
            <a:t>Reducerea greutății și volumului placentei</a:t>
          </a:r>
          <a:endParaRPr lang="en-GB" sz="3300" kern="1200" dirty="0"/>
        </a:p>
      </dsp:txBody>
      <dsp:txXfrm>
        <a:off x="5413220" y="997"/>
        <a:ext cx="3573200" cy="2143920"/>
      </dsp:txXfrm>
    </dsp:sp>
    <dsp:sp modelId="{F4573EF4-F438-44F0-9196-94873DA3795B}">
      <dsp:nvSpPr>
        <dsp:cNvPr id="0" name=""/>
        <dsp:cNvSpPr/>
      </dsp:nvSpPr>
      <dsp:spPr>
        <a:xfrm>
          <a:off x="3447959" y="2502238"/>
          <a:ext cx="3573200" cy="2143920"/>
        </a:xfrm>
        <a:prstGeom prst="rect">
          <a:avLst/>
        </a:prstGeom>
        <a:solidFill>
          <a:schemeClr val="accent1">
            <a:shade val="50000"/>
            <a:hueOff val="222839"/>
            <a:satOff val="5970"/>
            <a:lumOff val="263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rtlCol="0" anchor="ctr" anchorCtr="0">
          <a:noAutofit/>
        </a:bodyPr>
        <a:lstStyle/>
        <a:p>
          <a:pPr lvl="0" algn="ctr" defTabSz="1466850" rtl="0">
            <a:lnSpc>
              <a:spcPct val="90000"/>
            </a:lnSpc>
            <a:spcBef>
              <a:spcPct val="0"/>
            </a:spcBef>
            <a:spcAft>
              <a:spcPct val="35000"/>
            </a:spcAft>
          </a:pPr>
          <a:r>
            <a:rPr lang="ro" sz="3300" kern="1200"/>
            <a:t>Avort spontan</a:t>
          </a:r>
          <a:endParaRPr lang="en-GB" sz="3300" kern="1200" dirty="0"/>
        </a:p>
      </dsp:txBody>
      <dsp:txXfrm>
        <a:off x="3447959" y="2502238"/>
        <a:ext cx="3573200" cy="21439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2E3940-44C1-4E41-879A-CA187225B187}">
      <dsp:nvSpPr>
        <dsp:cNvPr id="0" name=""/>
        <dsp:cNvSpPr/>
      </dsp:nvSpPr>
      <dsp:spPr>
        <a:xfrm>
          <a:off x="732814" y="1797"/>
          <a:ext cx="3253801" cy="1952280"/>
        </a:xfrm>
        <a:prstGeom prst="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rtlCol="0" anchor="ctr" anchorCtr="0">
          <a:noAutofit/>
        </a:bodyPr>
        <a:lstStyle/>
        <a:p>
          <a:pPr lvl="0" algn="ctr" defTabSz="1333500" rtl="0">
            <a:lnSpc>
              <a:spcPct val="90000"/>
            </a:lnSpc>
            <a:spcBef>
              <a:spcPct val="0"/>
            </a:spcBef>
            <a:spcAft>
              <a:spcPct val="35000"/>
            </a:spcAft>
          </a:pPr>
          <a:r>
            <a:rPr lang="ro" sz="3000" kern="1200"/>
            <a:t>Anomalii congenitale</a:t>
          </a:r>
          <a:endParaRPr lang="en-GB" sz="3000" kern="1200" dirty="0"/>
        </a:p>
      </dsp:txBody>
      <dsp:txXfrm>
        <a:off x="732814" y="1797"/>
        <a:ext cx="3253801" cy="1952280"/>
      </dsp:txXfrm>
    </dsp:sp>
    <dsp:sp modelId="{3D1D9B5C-E1B7-4B31-915F-D7B9058F9E10}">
      <dsp:nvSpPr>
        <dsp:cNvPr id="0" name=""/>
        <dsp:cNvSpPr/>
      </dsp:nvSpPr>
      <dsp:spPr>
        <a:xfrm>
          <a:off x="4311996" y="1797"/>
          <a:ext cx="3253801" cy="1952280"/>
        </a:xfrm>
        <a:prstGeom prst="rect">
          <a:avLst/>
        </a:prstGeom>
        <a:solidFill>
          <a:schemeClr val="accent1">
            <a:shade val="50000"/>
            <a:hueOff val="222839"/>
            <a:satOff val="5970"/>
            <a:lumOff val="263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rtlCol="0" anchor="ctr" anchorCtr="0">
          <a:noAutofit/>
        </a:bodyPr>
        <a:lstStyle/>
        <a:p>
          <a:pPr lvl="0" algn="ctr" defTabSz="1333500" rtl="0">
            <a:lnSpc>
              <a:spcPct val="90000"/>
            </a:lnSpc>
            <a:spcBef>
              <a:spcPct val="0"/>
            </a:spcBef>
            <a:spcAft>
              <a:spcPct val="35000"/>
            </a:spcAft>
          </a:pPr>
          <a:r>
            <a:rPr lang="ro" sz="3000" kern="1200"/>
            <a:t>Reducerea greutății și volumului placentei</a:t>
          </a:r>
          <a:endParaRPr lang="en-GB" sz="3000" kern="1200" dirty="0"/>
        </a:p>
      </dsp:txBody>
      <dsp:txXfrm>
        <a:off x="4311996" y="1797"/>
        <a:ext cx="3253801" cy="1952280"/>
      </dsp:txXfrm>
    </dsp:sp>
    <dsp:sp modelId="{F4573EF4-F438-44F0-9196-94873DA3795B}">
      <dsp:nvSpPr>
        <dsp:cNvPr id="0" name=""/>
        <dsp:cNvSpPr/>
      </dsp:nvSpPr>
      <dsp:spPr>
        <a:xfrm>
          <a:off x="2522405" y="2279458"/>
          <a:ext cx="3253801" cy="1952280"/>
        </a:xfrm>
        <a:prstGeom prst="rect">
          <a:avLst/>
        </a:prstGeom>
        <a:solidFill>
          <a:schemeClr val="accent1">
            <a:shade val="50000"/>
            <a:hueOff val="222839"/>
            <a:satOff val="5970"/>
            <a:lumOff val="263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rtlCol="0" anchor="ctr" anchorCtr="0">
          <a:noAutofit/>
        </a:bodyPr>
        <a:lstStyle/>
        <a:p>
          <a:pPr lvl="0" algn="ctr" defTabSz="1333500" rtl="0">
            <a:lnSpc>
              <a:spcPct val="90000"/>
            </a:lnSpc>
            <a:spcBef>
              <a:spcPct val="0"/>
            </a:spcBef>
            <a:spcAft>
              <a:spcPct val="35000"/>
            </a:spcAft>
          </a:pPr>
          <a:r>
            <a:rPr lang="ro" sz="3000" kern="1200"/>
            <a:t>Avort spontan</a:t>
          </a:r>
          <a:endParaRPr lang="en-GB" sz="3000" kern="1200" dirty="0"/>
        </a:p>
      </dsp:txBody>
      <dsp:txXfrm>
        <a:off x="2522405" y="2279458"/>
        <a:ext cx="3253801" cy="195228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9A0A4D-498F-4931-9D00-AA77F826D7F6}">
      <dsp:nvSpPr>
        <dsp:cNvPr id="0" name=""/>
        <dsp:cNvSpPr/>
      </dsp:nvSpPr>
      <dsp:spPr>
        <a:xfrm>
          <a:off x="160300" y="739421"/>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rtl="0">
            <a:lnSpc>
              <a:spcPct val="90000"/>
            </a:lnSpc>
            <a:spcBef>
              <a:spcPct val="0"/>
            </a:spcBef>
            <a:spcAft>
              <a:spcPct val="35000"/>
            </a:spcAft>
          </a:pPr>
          <a:r>
            <a:rPr lang="ro" sz="2600" kern="1200"/>
            <a:t>Diabet zaharat gestațional (GDM)</a:t>
          </a:r>
          <a:endParaRPr lang="en-GB" sz="2600" kern="1200" dirty="0"/>
        </a:p>
      </dsp:txBody>
      <dsp:txXfrm>
        <a:off x="160300" y="739421"/>
        <a:ext cx="3691702" cy="1153657"/>
      </dsp:txXfrm>
    </dsp:sp>
    <dsp:sp modelId="{5EBA2DD7-C440-4BFD-B1C1-7DF13A48D0AD}">
      <dsp:nvSpPr>
        <dsp:cNvPr id="0" name=""/>
        <dsp:cNvSpPr/>
      </dsp:nvSpPr>
      <dsp:spPr>
        <a:xfrm>
          <a:off x="6479" y="572781"/>
          <a:ext cx="807559" cy="1211339"/>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863DFB2-683A-46CF-B59F-4AA8DCCB14B0}">
      <dsp:nvSpPr>
        <dsp:cNvPr id="0" name=""/>
        <dsp:cNvSpPr/>
      </dsp:nvSpPr>
      <dsp:spPr>
        <a:xfrm>
          <a:off x="4179421" y="739421"/>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rtl="0">
            <a:lnSpc>
              <a:spcPct val="90000"/>
            </a:lnSpc>
            <a:spcBef>
              <a:spcPct val="0"/>
            </a:spcBef>
            <a:spcAft>
              <a:spcPct val="35000"/>
            </a:spcAft>
          </a:pPr>
          <a:r>
            <a:rPr lang="ro" sz="2600" kern="1200"/>
            <a:t>Tulburări hipertensive</a:t>
          </a:r>
          <a:endParaRPr lang="en-GB" sz="2600" kern="1200" dirty="0"/>
        </a:p>
      </dsp:txBody>
      <dsp:txXfrm>
        <a:off x="4179421" y="739421"/>
        <a:ext cx="3691702" cy="1153657"/>
      </dsp:txXfrm>
    </dsp:sp>
    <dsp:sp modelId="{8A38BD04-8909-4ECB-A925-7B6320434565}">
      <dsp:nvSpPr>
        <dsp:cNvPr id="0" name=""/>
        <dsp:cNvSpPr/>
      </dsp:nvSpPr>
      <dsp:spPr>
        <a:xfrm>
          <a:off x="4025600" y="572781"/>
          <a:ext cx="807559" cy="1211339"/>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FACB0B-2D47-46C9-8E21-CAACFE3309CB}">
      <dsp:nvSpPr>
        <dsp:cNvPr id="0" name=""/>
        <dsp:cNvSpPr/>
      </dsp:nvSpPr>
      <dsp:spPr>
        <a:xfrm>
          <a:off x="8198542" y="739421"/>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rtl="0">
            <a:lnSpc>
              <a:spcPct val="90000"/>
            </a:lnSpc>
            <a:spcBef>
              <a:spcPct val="0"/>
            </a:spcBef>
            <a:spcAft>
              <a:spcPct val="35000"/>
            </a:spcAft>
          </a:pPr>
          <a:r>
            <a:rPr lang="ro" sz="2600" kern="1200"/>
            <a:t>Ruptura prematură a membranei (PROM)</a:t>
          </a:r>
          <a:endParaRPr lang="en-GB" sz="2600" kern="1200" dirty="0"/>
        </a:p>
      </dsp:txBody>
      <dsp:txXfrm>
        <a:off x="8198542" y="739421"/>
        <a:ext cx="3691702" cy="1153657"/>
      </dsp:txXfrm>
    </dsp:sp>
    <dsp:sp modelId="{C3CDCE5D-0F21-408D-A8D7-D149F7913A01}">
      <dsp:nvSpPr>
        <dsp:cNvPr id="0" name=""/>
        <dsp:cNvSpPr/>
      </dsp:nvSpPr>
      <dsp:spPr>
        <a:xfrm>
          <a:off x="8044721" y="572781"/>
          <a:ext cx="807559" cy="1211339"/>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2000" r="-3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1F60DB2-864D-40FF-B975-7D78B8ADE1AE}">
      <dsp:nvSpPr>
        <dsp:cNvPr id="0" name=""/>
        <dsp:cNvSpPr/>
      </dsp:nvSpPr>
      <dsp:spPr>
        <a:xfrm>
          <a:off x="160300" y="2191747"/>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rtl="0">
            <a:lnSpc>
              <a:spcPct val="90000"/>
            </a:lnSpc>
            <a:spcBef>
              <a:spcPct val="0"/>
            </a:spcBef>
            <a:spcAft>
              <a:spcPct val="35000"/>
            </a:spcAft>
          </a:pPr>
          <a:r>
            <a:rPr lang="ro" sz="2600" kern="1200"/>
            <a:t>Ruptura placentei</a:t>
          </a:r>
          <a:endParaRPr lang="en-GB" sz="2600" kern="1200" dirty="0"/>
        </a:p>
      </dsp:txBody>
      <dsp:txXfrm>
        <a:off x="160300" y="2191747"/>
        <a:ext cx="3691702" cy="1153657"/>
      </dsp:txXfrm>
    </dsp:sp>
    <dsp:sp modelId="{67A67821-9722-4032-816A-C0DC4679568F}">
      <dsp:nvSpPr>
        <dsp:cNvPr id="0" name=""/>
        <dsp:cNvSpPr/>
      </dsp:nvSpPr>
      <dsp:spPr>
        <a:xfrm>
          <a:off x="6479" y="2025107"/>
          <a:ext cx="807559" cy="1211339"/>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51000" r="-5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8016B6-4FB1-445E-A212-DAF465865350}">
      <dsp:nvSpPr>
        <dsp:cNvPr id="0" name=""/>
        <dsp:cNvSpPr/>
      </dsp:nvSpPr>
      <dsp:spPr>
        <a:xfrm>
          <a:off x="4179421" y="2191747"/>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rtl="0">
            <a:lnSpc>
              <a:spcPct val="90000"/>
            </a:lnSpc>
            <a:spcBef>
              <a:spcPct val="0"/>
            </a:spcBef>
            <a:spcAft>
              <a:spcPct val="35000"/>
            </a:spcAft>
          </a:pPr>
          <a:r>
            <a:rPr lang="ro" sz="2600" kern="1200"/>
            <a:t>Stresul maternal</a:t>
          </a:r>
          <a:endParaRPr lang="en-GB" sz="2600" kern="1200" dirty="0"/>
        </a:p>
      </dsp:txBody>
      <dsp:txXfrm>
        <a:off x="4179421" y="2191747"/>
        <a:ext cx="3691702" cy="1153657"/>
      </dsp:txXfrm>
    </dsp:sp>
    <dsp:sp modelId="{39626C91-4EC9-4930-A2CA-98810B171F15}">
      <dsp:nvSpPr>
        <dsp:cNvPr id="0" name=""/>
        <dsp:cNvSpPr/>
      </dsp:nvSpPr>
      <dsp:spPr>
        <a:xfrm>
          <a:off x="4025600" y="2025107"/>
          <a:ext cx="807559" cy="1211339"/>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65000" r="-6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D62913C-77C5-4F16-9988-2D889D25C682}">
      <dsp:nvSpPr>
        <dsp:cNvPr id="0" name=""/>
        <dsp:cNvSpPr/>
      </dsp:nvSpPr>
      <dsp:spPr>
        <a:xfrm>
          <a:off x="8198542" y="2191747"/>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rtl="0">
            <a:lnSpc>
              <a:spcPct val="90000"/>
            </a:lnSpc>
            <a:spcBef>
              <a:spcPct val="0"/>
            </a:spcBef>
            <a:spcAft>
              <a:spcPct val="35000"/>
            </a:spcAft>
          </a:pPr>
          <a:r>
            <a:rPr lang="ro" sz="2600" kern="1200"/>
            <a:t>Riscul cardiovascular la travaliu</a:t>
          </a:r>
          <a:endParaRPr lang="en-GB" sz="2600" kern="1200" dirty="0"/>
        </a:p>
      </dsp:txBody>
      <dsp:txXfrm>
        <a:off x="8198542" y="2191747"/>
        <a:ext cx="3691702" cy="1153657"/>
      </dsp:txXfrm>
    </dsp:sp>
    <dsp:sp modelId="{30F382A4-4FB3-41F5-A084-09F162B47891}">
      <dsp:nvSpPr>
        <dsp:cNvPr id="0" name=""/>
        <dsp:cNvSpPr/>
      </dsp:nvSpPr>
      <dsp:spPr>
        <a:xfrm>
          <a:off x="8044721" y="2025107"/>
          <a:ext cx="807559" cy="1211339"/>
        </a:xfrm>
        <a:prstGeom prst="rect">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60000" r="-6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BBFBF7B-C076-46A0-81F9-F2F51B6D3CF4}">
      <dsp:nvSpPr>
        <dsp:cNvPr id="0" name=""/>
        <dsp:cNvSpPr/>
      </dsp:nvSpPr>
      <dsp:spPr>
        <a:xfrm>
          <a:off x="4179421" y="3644073"/>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rtl="0">
            <a:lnSpc>
              <a:spcPct val="90000"/>
            </a:lnSpc>
            <a:spcBef>
              <a:spcPct val="0"/>
            </a:spcBef>
            <a:spcAft>
              <a:spcPct val="35000"/>
            </a:spcAft>
          </a:pPr>
          <a:r>
            <a:rPr lang="ro" sz="2600" kern="1200"/>
            <a:t>Bacteriuria</a:t>
          </a:r>
          <a:endParaRPr lang="en-GB" sz="2600" kern="1200" dirty="0"/>
        </a:p>
      </dsp:txBody>
      <dsp:txXfrm>
        <a:off x="4179421" y="3644073"/>
        <a:ext cx="3691702" cy="1153657"/>
      </dsp:txXfrm>
    </dsp:sp>
    <dsp:sp modelId="{D6A29C5A-7DFE-4676-86A1-15C041856D5C}">
      <dsp:nvSpPr>
        <dsp:cNvPr id="0" name=""/>
        <dsp:cNvSpPr/>
      </dsp:nvSpPr>
      <dsp:spPr>
        <a:xfrm>
          <a:off x="4025600" y="3477433"/>
          <a:ext cx="807559" cy="1211339"/>
        </a:xfrm>
        <a:prstGeom prst="rect">
          <a:avLst/>
        </a:prstGeom>
        <a:blipFill>
          <a:blip xmlns:r="http://schemas.openxmlformats.org/officeDocument/2006/relationships" r:embed="rId7"/>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B3028E-D23D-4706-AC24-130F0F98E331}">
      <dsp:nvSpPr>
        <dsp:cNvPr id="0" name=""/>
        <dsp:cNvSpPr/>
      </dsp:nvSpPr>
      <dsp:spPr>
        <a:xfrm>
          <a:off x="0" y="0"/>
          <a:ext cx="9270603" cy="12407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t" anchorCtr="0">
          <a:noAutofit/>
        </a:bodyPr>
        <a:lstStyle/>
        <a:p>
          <a:pPr lvl="0" algn="l" defTabSz="889000" rtl="0">
            <a:lnSpc>
              <a:spcPct val="90000"/>
            </a:lnSpc>
            <a:spcBef>
              <a:spcPct val="0"/>
            </a:spcBef>
            <a:spcAft>
              <a:spcPct val="35000"/>
            </a:spcAft>
          </a:pPr>
          <a:r>
            <a:rPr lang="ro" sz="2000" kern="1200"/>
            <a:t>Bolile netransmisibile</a:t>
          </a:r>
          <a:endParaRPr lang="en-GB" sz="2000" kern="1200" dirty="0"/>
        </a:p>
        <a:p>
          <a:pPr marL="171450" lvl="1" indent="-171450" algn="l" defTabSz="711200" rtl="0">
            <a:lnSpc>
              <a:spcPct val="90000"/>
            </a:lnSpc>
            <a:spcBef>
              <a:spcPct val="0"/>
            </a:spcBef>
            <a:spcAft>
              <a:spcPct val="15000"/>
            </a:spcAft>
            <a:buChar char="••"/>
          </a:pPr>
          <a:r>
            <a:rPr lang="ro" sz="1600" kern="1200"/>
            <a:t>Originile de dezvoltare ale sănătății și bolii</a:t>
          </a:r>
          <a:endParaRPr lang="en-GB" sz="1600" kern="1200" dirty="0"/>
        </a:p>
        <a:p>
          <a:pPr marL="171450" lvl="1" indent="-171450" algn="l" defTabSz="711200" rtl="0">
            <a:lnSpc>
              <a:spcPct val="90000"/>
            </a:lnSpc>
            <a:spcBef>
              <a:spcPct val="0"/>
            </a:spcBef>
            <a:spcAft>
              <a:spcPct val="15000"/>
            </a:spcAft>
            <a:buChar char="••"/>
          </a:pPr>
          <a:r>
            <a:rPr lang="ro" sz="1600" kern="1200"/>
            <a:t>Expunerile din primii ani de viață au un impact asupra sănătății și a riscului de boală în funcție de sex</a:t>
          </a:r>
          <a:endParaRPr lang="en-GB" sz="1600" kern="1200" dirty="0"/>
        </a:p>
      </dsp:txBody>
      <dsp:txXfrm>
        <a:off x="1978196" y="0"/>
        <a:ext cx="7292406" cy="1240761"/>
      </dsp:txXfrm>
    </dsp:sp>
    <dsp:sp modelId="{9E843958-42F5-49E5-BA17-C8D6040770A9}">
      <dsp:nvSpPr>
        <dsp:cNvPr id="0" name=""/>
        <dsp:cNvSpPr/>
      </dsp:nvSpPr>
      <dsp:spPr>
        <a:xfrm>
          <a:off x="124076" y="124076"/>
          <a:ext cx="1854120" cy="992609"/>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36000" b="-3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C96788C-7A4E-4D65-89CA-CC88A9A6E7ED}">
      <dsp:nvSpPr>
        <dsp:cNvPr id="0" name=""/>
        <dsp:cNvSpPr/>
      </dsp:nvSpPr>
      <dsp:spPr>
        <a:xfrm>
          <a:off x="0" y="1364837"/>
          <a:ext cx="9270603" cy="12407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t" anchorCtr="0">
          <a:noAutofit/>
        </a:bodyPr>
        <a:lstStyle/>
        <a:p>
          <a:pPr lvl="0" algn="l" defTabSz="889000" rtl="0">
            <a:lnSpc>
              <a:spcPct val="90000"/>
            </a:lnSpc>
            <a:spcBef>
              <a:spcPct val="0"/>
            </a:spcBef>
            <a:spcAft>
              <a:spcPct val="35000"/>
            </a:spcAft>
          </a:pPr>
          <a:r>
            <a:rPr lang="ro" sz="2000" kern="1200"/>
            <a:t>Efecte generaționale</a:t>
          </a:r>
          <a:endParaRPr lang="en-GB" sz="2000" kern="1200" dirty="0"/>
        </a:p>
        <a:p>
          <a:pPr marL="171450" lvl="1" indent="-171450" algn="l" defTabSz="711200" rtl="0">
            <a:lnSpc>
              <a:spcPct val="90000"/>
            </a:lnSpc>
            <a:spcBef>
              <a:spcPct val="0"/>
            </a:spcBef>
            <a:spcAft>
              <a:spcPct val="15000"/>
            </a:spcAft>
            <a:buChar char="••"/>
          </a:pPr>
          <a:r>
            <a:rPr lang="ro" sz="1600" kern="1200"/>
            <a:t>Stresul (∼ PNMS cauzat de schimbările climatice) la mamă în timpul sarcinii are potențialul de a modela răspunsurile fiziologice și rezultatele adverse la naștere pe parcursul mai multor generații.</a:t>
          </a:r>
          <a:endParaRPr lang="en-GB" sz="1600" kern="1200" dirty="0"/>
        </a:p>
      </dsp:txBody>
      <dsp:txXfrm>
        <a:off x="1978196" y="1364837"/>
        <a:ext cx="7292406" cy="1240761"/>
      </dsp:txXfrm>
    </dsp:sp>
    <dsp:sp modelId="{E925A6DE-609A-489F-91DB-F7AA0C6CE827}">
      <dsp:nvSpPr>
        <dsp:cNvPr id="0" name=""/>
        <dsp:cNvSpPr/>
      </dsp:nvSpPr>
      <dsp:spPr>
        <a:xfrm>
          <a:off x="124076" y="1488913"/>
          <a:ext cx="1854120" cy="992609"/>
        </a:xfrm>
        <a:prstGeom prst="roundRect">
          <a:avLst>
            <a:gd name="adj" fmla="val 10000"/>
          </a:avLst>
        </a:prstGeom>
        <a:blipFill>
          <a:blip xmlns:r="http://schemas.openxmlformats.org/officeDocument/2006/relationships" r:embed="rId2"/>
          <a:srcRect/>
          <a:stretch>
            <a:fillRect t="-12000" b="-1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67890A-FC2D-4B96-BAD3-17940486F054}">
      <dsp:nvSpPr>
        <dsp:cNvPr id="0" name=""/>
        <dsp:cNvSpPr/>
      </dsp:nvSpPr>
      <dsp:spPr>
        <a:xfrm>
          <a:off x="32308" y="2729675"/>
          <a:ext cx="9205986" cy="13646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t" anchorCtr="0">
          <a:noAutofit/>
        </a:bodyPr>
        <a:lstStyle/>
        <a:p>
          <a:pPr lvl="0" algn="l" defTabSz="889000" rtl="0">
            <a:lnSpc>
              <a:spcPct val="90000"/>
            </a:lnSpc>
            <a:spcBef>
              <a:spcPct val="0"/>
            </a:spcBef>
            <a:spcAft>
              <a:spcPct val="35000"/>
            </a:spcAft>
          </a:pPr>
          <a:r>
            <a:rPr lang="ro" sz="2000" kern="1200"/>
            <a:t>Acumularea de factori de stres</a:t>
          </a:r>
          <a:endParaRPr lang="en-GB" sz="2000" kern="1200" dirty="0"/>
        </a:p>
        <a:p>
          <a:pPr marL="171450" lvl="1" indent="-171450" algn="l" defTabSz="711200" rtl="0">
            <a:lnSpc>
              <a:spcPct val="90000"/>
            </a:lnSpc>
            <a:spcBef>
              <a:spcPct val="0"/>
            </a:spcBef>
            <a:spcAft>
              <a:spcPct val="15000"/>
            </a:spcAft>
            <a:buChar char="••"/>
          </a:pPr>
          <a:r>
            <a:rPr lang="ro" sz="1600" kern="1200"/>
            <a:t>Risc mai mare de boli neuropsihice (anxietate, depresie, schizofrenie)</a:t>
          </a:r>
          <a:endParaRPr lang="en-GB" sz="1600" kern="1200" dirty="0"/>
        </a:p>
        <a:p>
          <a:pPr marL="171450" lvl="1" indent="-171450" algn="l" defTabSz="711200" rtl="0">
            <a:lnSpc>
              <a:spcPct val="90000"/>
            </a:lnSpc>
            <a:spcBef>
              <a:spcPct val="0"/>
            </a:spcBef>
            <a:spcAft>
              <a:spcPct val="15000"/>
            </a:spcAft>
            <a:buChar char="••"/>
          </a:pPr>
          <a:r>
            <a:rPr lang="ro" sz="1600" kern="1200"/>
            <a:t>Este documentat faptul că PNMS influențează nașterea și momentul nașterii, pe lângă creșterea riscului de rezultate adverse ale sarcinii.</a:t>
          </a:r>
        </a:p>
      </dsp:txBody>
      <dsp:txXfrm>
        <a:off x="1996716" y="2729675"/>
        <a:ext cx="7241578" cy="1364663"/>
      </dsp:txXfrm>
    </dsp:sp>
    <dsp:sp modelId="{0125384D-D5F1-49BA-BA0F-22B42A7D01CB}">
      <dsp:nvSpPr>
        <dsp:cNvPr id="0" name=""/>
        <dsp:cNvSpPr/>
      </dsp:nvSpPr>
      <dsp:spPr>
        <a:xfrm>
          <a:off x="124076" y="2915702"/>
          <a:ext cx="1854120" cy="992609"/>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39000" b="-3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E062F6-BF1D-4D32-BF12-0F1880C67CD9}">
      <dsp:nvSpPr>
        <dsp:cNvPr id="0" name=""/>
        <dsp:cNvSpPr/>
      </dsp:nvSpPr>
      <dsp:spPr>
        <a:xfrm>
          <a:off x="0" y="829924"/>
          <a:ext cx="11896725" cy="680400"/>
        </a:xfrm>
        <a:prstGeom prst="rect">
          <a:avLst/>
        </a:prstGeom>
        <a:solidFill>
          <a:schemeClr val="lt1">
            <a:alpha val="90000"/>
            <a:hueOff val="0"/>
            <a:satOff val="0"/>
            <a:lumOff val="0"/>
            <a:alphaOff val="0"/>
          </a:schemeClr>
        </a:solidFill>
        <a:ln w="12700" cap="flat" cmpd="sng" algn="ctr">
          <a:solidFill>
            <a:schemeClr val="accent1">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85B9FFA-AEED-4C4C-8216-DAF573E0A38E}">
      <dsp:nvSpPr>
        <dsp:cNvPr id="0" name=""/>
        <dsp:cNvSpPr/>
      </dsp:nvSpPr>
      <dsp:spPr>
        <a:xfrm>
          <a:off x="594836" y="37220"/>
          <a:ext cx="8340115" cy="1191224"/>
        </a:xfrm>
        <a:prstGeom prst="round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4768" tIns="0" rIns="314768" bIns="0" numCol="1" spcCol="1270" rtlCol="0" anchor="ctr" anchorCtr="0">
          <a:noAutofit/>
        </a:bodyPr>
        <a:lstStyle/>
        <a:p>
          <a:pPr lvl="0" algn="l" defTabSz="889000" rtl="0">
            <a:lnSpc>
              <a:spcPct val="90000"/>
            </a:lnSpc>
            <a:spcBef>
              <a:spcPct val="0"/>
            </a:spcBef>
            <a:spcAft>
              <a:spcPct val="35000"/>
            </a:spcAft>
          </a:pPr>
          <a:r>
            <a:rPr lang="ro" sz="2000" b="0" i="0" u="none" strike="noStrike" kern="1200" dirty="0"/>
            <a:t>Atât poluarea atmosferică, cât și schimbările climatice au un efect negativ imediat asupra rezultatelor în materie de sănătate reproductivă, maternă și perinatală, cu potențialul devastator de a afecta sănătatea generațiilor viitoare.</a:t>
          </a:r>
          <a:endParaRPr lang="en-GB" sz="2000" kern="1200" dirty="0"/>
        </a:p>
      </dsp:txBody>
      <dsp:txXfrm>
        <a:off x="652987" y="95371"/>
        <a:ext cx="8223813" cy="1074922"/>
      </dsp:txXfrm>
    </dsp:sp>
    <dsp:sp modelId="{820C5026-C32D-4CE4-9D44-D60749C8D731}">
      <dsp:nvSpPr>
        <dsp:cNvPr id="0" name=""/>
        <dsp:cNvSpPr/>
      </dsp:nvSpPr>
      <dsp:spPr>
        <a:xfrm>
          <a:off x="0" y="2054644"/>
          <a:ext cx="11896725" cy="680400"/>
        </a:xfrm>
        <a:prstGeom prst="rect">
          <a:avLst/>
        </a:prstGeom>
        <a:solidFill>
          <a:schemeClr val="lt1">
            <a:alpha val="90000"/>
            <a:hueOff val="0"/>
            <a:satOff val="0"/>
            <a:lumOff val="0"/>
            <a:alphaOff val="0"/>
          </a:schemeClr>
        </a:solidFill>
        <a:ln w="12700" cap="flat" cmpd="sng" algn="ctr">
          <a:solidFill>
            <a:schemeClr val="accent1">
              <a:shade val="50000"/>
              <a:hueOff val="167129"/>
              <a:satOff val="4478"/>
              <a:lumOff val="19726"/>
              <a:alphaOff val="0"/>
            </a:schemeClr>
          </a:solidFill>
          <a:prstDash val="solid"/>
          <a:miter lim="800000"/>
        </a:ln>
        <a:effectLst/>
      </dsp:spPr>
      <dsp:style>
        <a:lnRef idx="2">
          <a:scrgbClr r="0" g="0" b="0"/>
        </a:lnRef>
        <a:fillRef idx="1">
          <a:scrgbClr r="0" g="0" b="0"/>
        </a:fillRef>
        <a:effectRef idx="0">
          <a:scrgbClr r="0" g="0" b="0"/>
        </a:effectRef>
        <a:fontRef idx="minor"/>
      </dsp:style>
    </dsp:sp>
    <dsp:sp modelId="{640F08AD-6EB8-4783-8B15-5E9B6E2851DB}">
      <dsp:nvSpPr>
        <dsp:cNvPr id="0" name=""/>
        <dsp:cNvSpPr/>
      </dsp:nvSpPr>
      <dsp:spPr>
        <a:xfrm>
          <a:off x="594836" y="1656124"/>
          <a:ext cx="8327707" cy="797040"/>
        </a:xfrm>
        <a:prstGeom prst="roundRect">
          <a:avLst/>
        </a:prstGeom>
        <a:solidFill>
          <a:schemeClr val="accent1">
            <a:shade val="50000"/>
            <a:hueOff val="167129"/>
            <a:satOff val="4478"/>
            <a:lumOff val="19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4768" tIns="0" rIns="314768" bIns="0" numCol="1" spcCol="1270" rtlCol="0" anchor="ctr" anchorCtr="0">
          <a:noAutofit/>
        </a:bodyPr>
        <a:lstStyle/>
        <a:p>
          <a:pPr lvl="0" algn="l" defTabSz="889000" rtl="0">
            <a:lnSpc>
              <a:spcPct val="90000"/>
            </a:lnSpc>
            <a:spcBef>
              <a:spcPct val="0"/>
            </a:spcBef>
            <a:spcAft>
              <a:spcPct val="35000"/>
            </a:spcAft>
          </a:pPr>
          <a:r>
            <a:rPr lang="ro" sz="2000" kern="1200" dirty="0"/>
            <a:t>Temperatura ambiantă ridicată este asociată cu rezultate neonatale adverse:, PTB, nașterea unui copil mort</a:t>
          </a:r>
          <a:endParaRPr lang="en-GB" sz="2000" kern="1200" dirty="0"/>
        </a:p>
      </dsp:txBody>
      <dsp:txXfrm>
        <a:off x="633744" y="1695032"/>
        <a:ext cx="8249891" cy="719224"/>
      </dsp:txXfrm>
    </dsp:sp>
    <dsp:sp modelId="{9FE84C3C-9BD5-4DDF-9E9B-8405063B0D56}">
      <dsp:nvSpPr>
        <dsp:cNvPr id="0" name=""/>
        <dsp:cNvSpPr/>
      </dsp:nvSpPr>
      <dsp:spPr>
        <a:xfrm>
          <a:off x="0" y="3279364"/>
          <a:ext cx="11896725" cy="680400"/>
        </a:xfrm>
        <a:prstGeom prst="rect">
          <a:avLst/>
        </a:prstGeom>
        <a:solidFill>
          <a:schemeClr val="lt1">
            <a:alpha val="90000"/>
            <a:hueOff val="0"/>
            <a:satOff val="0"/>
            <a:lumOff val="0"/>
            <a:alphaOff val="0"/>
          </a:schemeClr>
        </a:solidFill>
        <a:ln w="12700" cap="flat" cmpd="sng" algn="ctr">
          <a:solidFill>
            <a:schemeClr val="accent1">
              <a:shade val="50000"/>
              <a:hueOff val="334258"/>
              <a:satOff val="8955"/>
              <a:lumOff val="39453"/>
              <a:alphaOff val="0"/>
            </a:schemeClr>
          </a:solidFill>
          <a:prstDash val="solid"/>
          <a:miter lim="800000"/>
        </a:ln>
        <a:effectLst/>
      </dsp:spPr>
      <dsp:style>
        <a:lnRef idx="2">
          <a:scrgbClr r="0" g="0" b="0"/>
        </a:lnRef>
        <a:fillRef idx="1">
          <a:scrgbClr r="0" g="0" b="0"/>
        </a:fillRef>
        <a:effectRef idx="0">
          <a:scrgbClr r="0" g="0" b="0"/>
        </a:effectRef>
        <a:fontRef idx="minor"/>
      </dsp:style>
    </dsp:sp>
    <dsp:sp modelId="{048FC051-6642-4B3D-876E-CB946C3D0825}">
      <dsp:nvSpPr>
        <dsp:cNvPr id="0" name=""/>
        <dsp:cNvSpPr/>
      </dsp:nvSpPr>
      <dsp:spPr>
        <a:xfrm>
          <a:off x="594836" y="2880844"/>
          <a:ext cx="8327707" cy="797040"/>
        </a:xfrm>
        <a:prstGeom prst="roundRect">
          <a:avLst/>
        </a:prstGeom>
        <a:solidFill>
          <a:schemeClr val="accent1">
            <a:shade val="50000"/>
            <a:hueOff val="334258"/>
            <a:satOff val="8955"/>
            <a:lumOff val="394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4768" tIns="0" rIns="314768" bIns="0" numCol="1" spcCol="1270" rtlCol="0" anchor="ctr" anchorCtr="0">
          <a:noAutofit/>
        </a:bodyPr>
        <a:lstStyle/>
        <a:p>
          <a:pPr lvl="0" algn="l" defTabSz="889000" rtl="0">
            <a:lnSpc>
              <a:spcPct val="90000"/>
            </a:lnSpc>
            <a:spcBef>
              <a:spcPct val="0"/>
            </a:spcBef>
            <a:spcAft>
              <a:spcPct val="35000"/>
            </a:spcAft>
          </a:pPr>
          <a:r>
            <a:rPr lang="ro" sz="2000" kern="1200" dirty="0"/>
            <a:t>Temperatura ambiantă ridicată este asociată cu rezultate adverse pentru mamă: GDM, tulburări hipertensive, stres matern etc.</a:t>
          </a:r>
        </a:p>
      </dsp:txBody>
      <dsp:txXfrm>
        <a:off x="633744" y="2919752"/>
        <a:ext cx="8249891" cy="719224"/>
      </dsp:txXfrm>
    </dsp:sp>
    <dsp:sp modelId="{7E4969E3-F4BE-4381-B890-500B02775DCE}">
      <dsp:nvSpPr>
        <dsp:cNvPr id="0" name=""/>
        <dsp:cNvSpPr/>
      </dsp:nvSpPr>
      <dsp:spPr>
        <a:xfrm>
          <a:off x="0" y="4652891"/>
          <a:ext cx="11896725" cy="680400"/>
        </a:xfrm>
        <a:prstGeom prst="rect">
          <a:avLst/>
        </a:prstGeom>
        <a:solidFill>
          <a:schemeClr val="lt1">
            <a:alpha val="90000"/>
            <a:hueOff val="0"/>
            <a:satOff val="0"/>
            <a:lumOff val="0"/>
            <a:alphaOff val="0"/>
          </a:schemeClr>
        </a:solidFill>
        <a:ln w="12700" cap="flat" cmpd="sng" algn="ctr">
          <a:solidFill>
            <a:schemeClr val="accent1">
              <a:shade val="50000"/>
              <a:hueOff val="167129"/>
              <a:satOff val="4478"/>
              <a:lumOff val="19726"/>
              <a:alphaOff val="0"/>
            </a:schemeClr>
          </a:solidFill>
          <a:prstDash val="solid"/>
          <a:miter lim="800000"/>
        </a:ln>
        <a:effectLst/>
      </dsp:spPr>
      <dsp:style>
        <a:lnRef idx="2">
          <a:scrgbClr r="0" g="0" b="0"/>
        </a:lnRef>
        <a:fillRef idx="1">
          <a:scrgbClr r="0" g="0" b="0"/>
        </a:fillRef>
        <a:effectRef idx="0">
          <a:scrgbClr r="0" g="0" b="0"/>
        </a:effectRef>
        <a:fontRef idx="minor"/>
      </dsp:style>
    </dsp:sp>
    <dsp:sp modelId="{C1A64380-FC3C-4077-98E8-761DCFC56120}">
      <dsp:nvSpPr>
        <dsp:cNvPr id="0" name=""/>
        <dsp:cNvSpPr/>
      </dsp:nvSpPr>
      <dsp:spPr>
        <a:xfrm>
          <a:off x="594836" y="4105564"/>
          <a:ext cx="8327707" cy="945847"/>
        </a:xfrm>
        <a:prstGeom prst="roundRect">
          <a:avLst/>
        </a:prstGeom>
        <a:solidFill>
          <a:schemeClr val="accent1">
            <a:shade val="50000"/>
            <a:hueOff val="167129"/>
            <a:satOff val="4478"/>
            <a:lumOff val="19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4768" tIns="0" rIns="314768" bIns="0" numCol="1" spcCol="1270" rtlCol="0" anchor="ctr" anchorCtr="0">
          <a:noAutofit/>
        </a:bodyPr>
        <a:lstStyle/>
        <a:p>
          <a:pPr lvl="0" algn="l" defTabSz="889000" rtl="0">
            <a:lnSpc>
              <a:spcPct val="90000"/>
            </a:lnSpc>
            <a:spcBef>
              <a:spcPct val="0"/>
            </a:spcBef>
            <a:spcAft>
              <a:spcPct val="35000"/>
            </a:spcAft>
          </a:pPr>
          <a:r>
            <a:rPr lang="ro" sz="2000" b="0" i="0" u="none" strike="noStrike" kern="1200" dirty="0"/>
            <a:t>Profesioniștii din domeniul sănătății, în special obstetricienii și ginecologii, trebuie să discute cu pacientele lor despre impactul schimbărilor climatice asupra sănătății (căldură extremă).</a:t>
          </a:r>
          <a:r>
            <a:rPr lang="ro" sz="2000" kern="1200" dirty="0"/>
            <a:t>.</a:t>
          </a:r>
          <a:endParaRPr lang="en-GB" sz="2000" kern="1200" dirty="0"/>
        </a:p>
      </dsp:txBody>
      <dsp:txXfrm>
        <a:off x="641008" y="4151736"/>
        <a:ext cx="8235363" cy="853503"/>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929FBF7-74C4-BA4E-8CB5-041BA5897AAA}" type="datetimeFigureOut">
              <a:rPr lang="en-US" smtClean="0"/>
              <a:t>4/22/2025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0B8E0A5-CD0F-7542-A7D8-73812CFC6049}" type="slidenum">
              <a:rPr lang="en-US" smtClean="0"/>
              <a:t>‹#›</a:t>
            </a:fld>
            <a:endParaRPr lang="en-US"/>
          </a:p>
        </p:txBody>
      </p:sp>
    </p:spTree>
    <p:extLst>
      <p:ext uri="{BB962C8B-B14F-4D97-AF65-F5344CB8AC3E}">
        <p14:creationId xmlns:p14="http://schemas.microsoft.com/office/powerpoint/2010/main" val="2448187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endParaRPr lang="hu-HU" dirty="0"/>
          </a:p>
        </p:txBody>
      </p:sp>
      <p:sp>
        <p:nvSpPr>
          <p:cNvPr id="4" name="Dia számának helye 3"/>
          <p:cNvSpPr>
            <a:spLocks noGrp="1"/>
          </p:cNvSpPr>
          <p:nvPr>
            <p:ph type="sldNum" sz="quarter" idx="10"/>
          </p:nvPr>
        </p:nvSpPr>
        <p:spPr/>
        <p:txBody>
          <a:bodyPr rtlCol="0"/>
          <a:lstStyle/>
          <a:p>
            <a:pPr rtl="0"/>
            <a:fld id="{C796AC3F-42A5-4C20-A6EA-AA98AAC7DA49}" type="slidenum">
              <a:rPr lang="en-GB" smtClean="0"/>
              <a:t>3</a:t>
            </a:fld>
            <a:endParaRPr lang="en-GB"/>
          </a:p>
        </p:txBody>
      </p:sp>
    </p:spTree>
    <p:extLst>
      <p:ext uri="{BB962C8B-B14F-4D97-AF65-F5344CB8AC3E}">
        <p14:creationId xmlns:p14="http://schemas.microsoft.com/office/powerpoint/2010/main" val="589011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ro" sz="1800" b="0" i="0" u="none" strike="noStrike">
                <a:solidFill>
                  <a:srgbClr val="000000"/>
                </a:solidFill>
                <a:latin typeface="Charis SIL"/>
              </a:rPr>
              <a:t>The use of fossil fuels acts to generate atmospheric greenhouse gasses (e.g. CO2 and methane), increasing average atmospheric temperatures and harmful atmospheric pollution, and reducing ocean surface pH. Increased atmospheric temperatures also increase ocean surface temperatures, reducing CO2-sink capacity and disrupting fishery stocks. Both changes in atmospheric and ocean temperatures increase the likelihood of extreme weather events (increased and decreased precipitation, more frequent and stronger storm systems with greater land penetration), which combine with elevated temperatures to disrupt crop yields, and increase the risk of crop loss, and make human habitat disruption more likely. These changes have economic (adverse impacts on agricultural and fishery industries), health (poor nutrition) and migration effects, each of which individually and jointly impact pregnancy health and preterm risk. Extreme weather events in turn, along with elevated temperatures, alter disease vector range and risk of exposure, exert maternal physiological stress (directly through climatic effects and indirectly through social and habitat disruption) and increase disease risk. Each of these factors, individually and in concert act to increase the risk of preterm birth. Notably, many of the regions most likely to be impacted by these cascading impacts are those least equipped to adopt mitigation strategies. Image created using Biorender.com. </a:t>
            </a:r>
            <a:endParaRPr lang="en-GB" dirty="0"/>
          </a:p>
        </p:txBody>
      </p:sp>
      <p:sp>
        <p:nvSpPr>
          <p:cNvPr id="4" name="Dia számának helye 3"/>
          <p:cNvSpPr>
            <a:spLocks noGrp="1"/>
          </p:cNvSpPr>
          <p:nvPr>
            <p:ph type="sldNum" sz="quarter" idx="5"/>
          </p:nvPr>
        </p:nvSpPr>
        <p:spPr/>
        <p:txBody>
          <a:bodyPr rtlCol="0"/>
          <a:lstStyle/>
          <a:p>
            <a:pPr rtl="0"/>
            <a:fld id="{C796AC3F-42A5-4C20-A6EA-AA98AAC7DA49}" type="slidenum">
              <a:rPr lang="en-GB" smtClean="0"/>
              <a:t>8</a:t>
            </a:fld>
            <a:endParaRPr lang="en-GB"/>
          </a:p>
        </p:txBody>
      </p:sp>
    </p:spTree>
    <p:extLst>
      <p:ext uri="{BB962C8B-B14F-4D97-AF65-F5344CB8AC3E}">
        <p14:creationId xmlns:p14="http://schemas.microsoft.com/office/powerpoint/2010/main" val="23071674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ro" noProof="0"/>
              <a:t>Title</a:t>
            </a:r>
          </a:p>
        </p:txBody>
      </p:sp>
      <p:sp>
        <p:nvSpPr>
          <p:cNvPr id="3" name="Alcím 2"/>
          <p:cNvSpPr>
            <a:spLocks noGrp="1"/>
          </p:cNvSpPr>
          <p:nvPr>
            <p:ph type="subTitle" idx="1" hasCustomPrompt="1"/>
          </p:nvPr>
        </p:nvSpPr>
        <p:spPr>
          <a:xfrm>
            <a:off x="1524000" y="3602038"/>
            <a:ext cx="9144000" cy="1655762"/>
          </a:xfrm>
        </p:spPr>
        <p:txBody>
          <a:bodyPr rtlCol="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o" noProof="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ro"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ro"/>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ro" sz="1200">
                  <a:solidFill>
                    <a:srgbClr val="333333"/>
                  </a:solidFill>
                  <a:latin typeface="+mn-lt"/>
                </a:rPr>
                <a:t>This learning material © 2023-2024 by CLIMATEMED project (</a:t>
              </a:r>
              <a:r>
                <a:rPr lang="ro" sz="1200">
                  <a:solidFill>
                    <a:srgbClr val="333333"/>
                  </a:solidFill>
                  <a:latin typeface="+mn-lt"/>
                  <a:hlinkClick r:id="rId4"/>
                </a:rPr>
                <a:t>www.climatemed.eu</a:t>
              </a:r>
              <a:r>
                <a:rPr lang="ro" sz="1200">
                  <a:solidFill>
                    <a:srgbClr val="333333"/>
                  </a:solidFill>
                  <a:latin typeface="+mn-lt"/>
                </a:rPr>
                <a:t>) is licensed under CC BY 4.0.</a:t>
              </a:r>
              <a:endParaRPr lang="hu-HU" sz="1200" dirty="0">
                <a:solidFill>
                  <a:srgbClr val="333333"/>
                </a:solidFill>
                <a:latin typeface="+mn-lt"/>
              </a:endParaRPr>
            </a:p>
            <a:p>
              <a:pPr rtl="0"/>
              <a:r>
                <a:rPr lang="ro" sz="1200">
                  <a:solidFill>
                    <a:srgbClr val="333333"/>
                  </a:solidFill>
                  <a:latin typeface="+mn-lt"/>
                </a:rPr>
                <a:t>To view a copy of this license, visit </a:t>
              </a:r>
              <a:r>
                <a:rPr lang="ro" sz="1200">
                  <a:solidFill>
                    <a:srgbClr val="333333"/>
                  </a:solidFill>
                  <a:latin typeface="+mn-lt"/>
                  <a:hlinkClick r:id="rId5"/>
                </a:rPr>
                <a:t>https://creativecommons.org/licenses/by/4.0/</a:t>
              </a:r>
              <a:r>
                <a:rPr lang="ro"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Függőleges szöveg helye 2"/>
          <p:cNvSpPr>
            <a:spLocks noGrp="1"/>
          </p:cNvSpPr>
          <p:nvPr>
            <p:ph type="body" orient="vert" idx="1"/>
          </p:nvPr>
        </p:nvSpPr>
        <p:spPr/>
        <p:txBody>
          <a:bodyPr vert="eaVert"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ro"/>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lstStyle>
            <a:lvl1pPr>
              <a:defRPr sz="3600">
                <a:solidFill>
                  <a:schemeClr val="tx1"/>
                </a:solidFill>
              </a:defRPr>
            </a:lvl1pPr>
          </a:lstStyle>
          <a:p>
            <a:pPr rtl="0"/>
            <a:r>
              <a:rPr lang="ro"/>
              <a:t>Titel</a:t>
            </a:r>
          </a:p>
        </p:txBody>
      </p:sp>
      <p:sp>
        <p:nvSpPr>
          <p:cNvPr id="3" name="Tartalom helye 2"/>
          <p:cNvSpPr>
            <a:spLocks noGrp="1"/>
          </p:cNvSpPr>
          <p:nvPr>
            <p:ph idx="1" hasCustomPrompt="1"/>
          </p:nvPr>
        </p:nvSpPr>
        <p:spPr>
          <a:xfrm>
            <a:off x="192505" y="934775"/>
            <a:ext cx="11711787" cy="5370897"/>
          </a:xfrm>
        </p:spPr>
        <p:txBody>
          <a:bodyPr rtlCol="0"/>
          <a:lstStyle>
            <a:lvl1pPr algn="just">
              <a:lnSpc>
                <a:spcPct val="110000"/>
              </a:lnSpc>
              <a:defRPr sz="2400" baseline="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ro" noProof="0" dirty="0"/>
              <a:t>Main text (First level)</a:t>
            </a:r>
          </a:p>
          <a:p>
            <a:pPr lvl="1" rtl="0"/>
            <a:r>
              <a:rPr lang="ro" noProof="0" dirty="0"/>
              <a:t>Second level</a:t>
            </a:r>
          </a:p>
          <a:p>
            <a:pPr lvl="2" rtl="0"/>
            <a:r>
              <a:rPr lang="ro" noProof="0" dirty="0"/>
              <a:t>Third level</a:t>
            </a:r>
          </a:p>
          <a:p>
            <a:pPr lvl="3" rtl="0"/>
            <a:r>
              <a:rPr lang="ro"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ro" noProof="0" dirty="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ro"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ro"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ro"/>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o"/>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ro"/>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ro"/>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ro"/>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o"/>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ro"/>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o"/>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o"/>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ro"/>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ro"/>
              <a:t>Mintaszöveg szerkesztése</a:t>
            </a:r>
          </a:p>
          <a:p>
            <a:pPr lvl="1" rtl="0"/>
            <a:r>
              <a:rPr lang="ro"/>
              <a:t>Második szint</a:t>
            </a:r>
          </a:p>
          <a:p>
            <a:pPr lvl="2" rtl="0"/>
            <a:r>
              <a:rPr lang="ro"/>
              <a:t>Harmadik szint</a:t>
            </a:r>
          </a:p>
          <a:p>
            <a:pPr lvl="3" rtl="0"/>
            <a:r>
              <a:rPr lang="ro"/>
              <a:t>Negyedik szint</a:t>
            </a:r>
          </a:p>
          <a:p>
            <a:pPr lvl="4" rtl="0"/>
            <a:r>
              <a:rPr lang="ro"/>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hyperlink" Target="https://doi.org/10.1007/s40572-022-00345-9" TargetMode="External"/><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doi.org/10.1007/s00484-022-02301-6"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stanfordchildrens.org/en/topic/default?id=fetal-circulation-90-P01790" TargetMode="External"/><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 Id="rId4" Type="http://schemas.openxmlformats.org/officeDocument/2006/relationships/hyperlink" Target="https://doi.org/10.1136/bmj.m3811"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6.emf"/><Relationship Id="rId7" Type="http://schemas.openxmlformats.org/officeDocument/2006/relationships/diagramColors" Target="../diagrams/colors6.xml"/><Relationship Id="rId2" Type="http://schemas.openxmlformats.org/officeDocument/2006/relationships/hyperlink" Target="https://www.cardiosmart.org/assets/infographic/congenital-heart-defects" TargetMode="Externa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7.xml.rels><?xml version="1.0" encoding="UTF-8" standalone="yes"?>
<Relationships xmlns="http://schemas.openxmlformats.org/package/2006/relationships"><Relationship Id="rId3" Type="http://schemas.openxmlformats.org/officeDocument/2006/relationships/hyperlink" Target="https://womendeliver.org/putting-gestational-diabetes-focus/" TargetMode="External"/><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hyperlink" Target="https://www.env-health.org/wp-content/uploads/2020/04/FIGO-PregnancyClimateChangeInfographic-Final1-800px.jpg" TargetMode="External"/><Relationship Id="rId4" Type="http://schemas.openxmlformats.org/officeDocument/2006/relationships/hyperlink" Target="https://reliefweb.int/report/world/negative-impact-climate-change-maternal-health" TargetMode="Externa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doi.org/10.1007/s00484-022-02301-6" TargetMode="External"/><Relationship Id="rId2" Type="http://schemas.openxmlformats.org/officeDocument/2006/relationships/hyperlink" Target="https://doi.org/10.1007/s40572-022-00345-9" TargetMode="External"/><Relationship Id="rId1" Type="http://schemas.openxmlformats.org/officeDocument/2006/relationships/slideLayout" Target="../slideLayouts/slideLayout2.xml"/><Relationship Id="rId4" Type="http://schemas.openxmlformats.org/officeDocument/2006/relationships/hyperlink" Target="https://doi.org/10.3390/ijerph19031771"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jpeg"/><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cbsnews.com/news/pregnancy-women-fetuses-risks-climate-change/" TargetMode="Externa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theguardian.com/environment/2020/jun/18/climate-change-air-pollution-investigation-study" TargetMode="Externa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pbs.org/newshour/health/how-climate-change-poses-unique-risks-to-pregnancy-according-to-the-latest-ipcc-repor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hyperlink" Target="https://doi.org/10.1007/s40572-022-00345-9" TargetMode="Externa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532384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A0132C8-3721-8D8F-133C-22812A1F9575}"/>
              </a:ext>
            </a:extLst>
          </p:cNvPr>
          <p:cNvSpPr>
            <a:spLocks noGrp="1"/>
          </p:cNvSpPr>
          <p:nvPr>
            <p:ph type="title"/>
          </p:nvPr>
        </p:nvSpPr>
        <p:spPr/>
        <p:txBody>
          <a:bodyPr rtlCol="0">
            <a:normAutofit/>
          </a:bodyPr>
          <a:lstStyle/>
          <a:p>
            <a:pPr rtl="0"/>
            <a:r>
              <a:rPr lang="ro" sz="3200"/>
              <a:t>Impactul schimbărilor climatice asupra rezultatelor sarcinii</a:t>
            </a:r>
            <a:endParaRPr lang="en-GB" sz="3200" dirty="0"/>
          </a:p>
        </p:txBody>
      </p:sp>
      <p:pic>
        <p:nvPicPr>
          <p:cNvPr id="5" name="Kép 4">
            <a:extLst>
              <a:ext uri="{FF2B5EF4-FFF2-40B4-BE49-F238E27FC236}">
                <a16:creationId xmlns:a16="http://schemas.microsoft.com/office/drawing/2014/main" id="{B001669E-2E12-4113-1AD6-598F5A652577}"/>
              </a:ext>
            </a:extLst>
          </p:cNvPr>
          <p:cNvPicPr>
            <a:picLocks noChangeAspect="1"/>
          </p:cNvPicPr>
          <p:nvPr/>
        </p:nvPicPr>
        <p:blipFill>
          <a:blip r:embed="rId2"/>
          <a:stretch>
            <a:fillRect/>
          </a:stretch>
        </p:blipFill>
        <p:spPr>
          <a:xfrm>
            <a:off x="77137" y="781884"/>
            <a:ext cx="7969812" cy="5294232"/>
          </a:xfrm>
          <a:prstGeom prst="rect">
            <a:avLst/>
          </a:prstGeom>
        </p:spPr>
      </p:pic>
      <p:sp>
        <p:nvSpPr>
          <p:cNvPr id="7" name="Szövegdoboz 6">
            <a:extLst>
              <a:ext uri="{FF2B5EF4-FFF2-40B4-BE49-F238E27FC236}">
                <a16:creationId xmlns:a16="http://schemas.microsoft.com/office/drawing/2014/main" id="{8E18D0B6-1438-8450-E5A0-B8452BB3A010}"/>
              </a:ext>
            </a:extLst>
          </p:cNvPr>
          <p:cNvSpPr txBox="1"/>
          <p:nvPr/>
        </p:nvSpPr>
        <p:spPr>
          <a:xfrm>
            <a:off x="6993994" y="5677670"/>
            <a:ext cx="4980385" cy="461665"/>
          </a:xfrm>
          <a:prstGeom prst="rect">
            <a:avLst/>
          </a:prstGeom>
          <a:noFill/>
        </p:spPr>
        <p:txBody>
          <a:bodyPr wrap="square" lIns="91440" tIns="45720" rIns="91440" bIns="45720" rtlCol="0" anchor="t">
            <a:spAutoFit/>
          </a:bodyPr>
          <a:lstStyle/>
          <a:p>
            <a:pPr rtl="0"/>
            <a:r>
              <a:rPr lang="ro" sz="1200">
                <a:effectLst/>
                <a:latin typeface="Calibri"/>
                <a:ea typeface="Calibri"/>
                <a:cs typeface="Calibri"/>
              </a:rPr>
              <a:t>Ha S. Schimbările climatice și sănătatea gravidelor. Curr Environ Heal Reports [Internet]. 1:3. Disponibil la: </a:t>
            </a:r>
            <a:r>
              <a:rPr lang="ro" sz="1200">
                <a:effectLst/>
                <a:latin typeface="Calibri"/>
                <a:ea typeface="Calibri"/>
                <a:cs typeface="Calibri"/>
                <a:hlinkClick r:id="rId3"/>
              </a:rPr>
              <a:t>https://doi.org/10.1007/s40572-022-00345-9</a:t>
            </a:r>
            <a:r>
              <a:rPr lang="ro" sz="1200">
                <a:latin typeface="Calibri"/>
                <a:ea typeface="Calibri"/>
                <a:cs typeface="Calibri"/>
              </a:rPr>
              <a:t> </a:t>
            </a:r>
            <a:endParaRPr lang="en-GB" sz="1200" dirty="0"/>
          </a:p>
        </p:txBody>
      </p:sp>
      <p:sp>
        <p:nvSpPr>
          <p:cNvPr id="9" name="Szövegdoboz 8">
            <a:extLst>
              <a:ext uri="{FF2B5EF4-FFF2-40B4-BE49-F238E27FC236}">
                <a16:creationId xmlns:a16="http://schemas.microsoft.com/office/drawing/2014/main" id="{50F9F3F2-D10D-D7E3-D277-7C08A1CACEB6}"/>
              </a:ext>
            </a:extLst>
          </p:cNvPr>
          <p:cNvSpPr txBox="1"/>
          <p:nvPr/>
        </p:nvSpPr>
        <p:spPr>
          <a:xfrm>
            <a:off x="8162317" y="1005691"/>
            <a:ext cx="3741975" cy="3170099"/>
          </a:xfrm>
          <a:prstGeom prst="rect">
            <a:avLst/>
          </a:prstGeom>
          <a:noFill/>
        </p:spPr>
        <p:txBody>
          <a:bodyPr wrap="square" rtlCol="0">
            <a:spAutoFit/>
          </a:bodyPr>
          <a:lstStyle/>
          <a:p>
            <a:pPr algn="l" rtl="0"/>
            <a:r>
              <a:rPr lang="ro" sz="2000" b="0" i="0" u="none" strike="noStrike" dirty="0"/>
              <a:t>Impactul climei asupra sănătății gravidei poate fi conceptualizat astfel încât să implice </a:t>
            </a:r>
            <a:endParaRPr lang="hu-HU" sz="2000" b="0" i="0" u="none" strike="noStrike" baseline="0" dirty="0"/>
          </a:p>
          <a:p>
            <a:pPr marL="342900" indent="-342900" algn="l" rtl="0">
              <a:buAutoNum type="alphaLcParenBoth"/>
            </a:pPr>
            <a:r>
              <a:rPr lang="ro" sz="2000" b="0" i="0" u="none" strike="noStrike" dirty="0"/>
              <a:t>impactul </a:t>
            </a:r>
            <a:r>
              <a:rPr lang="ro" sz="2000" b="1" i="0" u="none" strike="noStrike" dirty="0"/>
              <a:t>direct</a:t>
            </a:r>
            <a:r>
              <a:rPr lang="ro" sz="2000" b="0" i="0" u="none" strike="noStrike" dirty="0"/>
              <a:t> prin dezastre ecologice discrete, </a:t>
            </a:r>
            <a:endParaRPr lang="hu-HU" sz="2000" b="0" i="0" u="none" strike="noStrike" baseline="0" dirty="0"/>
          </a:p>
          <a:p>
            <a:pPr marL="342900" indent="-342900" algn="l" rtl="0">
              <a:buAutoNum type="alphaLcParenBoth"/>
            </a:pPr>
            <a:r>
              <a:rPr lang="ro" sz="2000" b="0" i="0" u="none" strike="noStrike" dirty="0"/>
              <a:t>impacturi </a:t>
            </a:r>
            <a:r>
              <a:rPr lang="ro" sz="2000" b="1" i="0" u="none" strike="noStrike" dirty="0"/>
              <a:t>indirecte</a:t>
            </a:r>
            <a:r>
              <a:rPr lang="ro" sz="2000" b="0" i="0" u="none" strike="noStrike" dirty="0"/>
              <a:t> prin modificări ale </a:t>
            </a:r>
            <a:r>
              <a:rPr lang="ro" sz="2000" b="1" i="0" u="none" strike="noStrike" dirty="0"/>
              <a:t>mediului natural</a:t>
            </a:r>
            <a:r>
              <a:rPr lang="ro" sz="2000" b="0" i="0" u="none" strike="noStrike" dirty="0"/>
              <a:t> și </a:t>
            </a:r>
            <a:endParaRPr lang="hu-HU" sz="2000" b="0" i="0" u="none" strike="noStrike" baseline="0" dirty="0"/>
          </a:p>
          <a:p>
            <a:pPr marL="342900" indent="-342900" algn="l" rtl="0">
              <a:buAutoNum type="alphaLcParenBoth"/>
            </a:pPr>
            <a:r>
              <a:rPr lang="ro" sz="2000" b="0" i="0" u="none" strike="noStrike" dirty="0"/>
              <a:t>impacturi </a:t>
            </a:r>
            <a:r>
              <a:rPr lang="ro" sz="2000" b="1" i="0" u="none" strike="noStrike" dirty="0"/>
              <a:t>indirecte</a:t>
            </a:r>
            <a:r>
              <a:rPr lang="ro" sz="2000" b="0" i="0" u="none" strike="noStrike" dirty="0"/>
              <a:t> prin schimbări </a:t>
            </a:r>
            <a:r>
              <a:rPr lang="ro" sz="2000" b="1" i="0" u="none" strike="noStrike" dirty="0"/>
              <a:t>în mediul social</a:t>
            </a:r>
            <a:r>
              <a:rPr lang="ro" sz="2000" b="0" i="0" u="none" strike="noStrike" dirty="0"/>
              <a:t>.</a:t>
            </a:r>
            <a:endParaRPr lang="en-GB" sz="2000" dirty="0"/>
          </a:p>
        </p:txBody>
      </p:sp>
    </p:spTree>
    <p:extLst>
      <p:ext uri="{BB962C8B-B14F-4D97-AF65-F5344CB8AC3E}">
        <p14:creationId xmlns:p14="http://schemas.microsoft.com/office/powerpoint/2010/main" val="32020567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AF55B5D7-D773-F35C-0487-4C7E9DE64003}"/>
              </a:ext>
            </a:extLst>
          </p:cNvPr>
          <p:cNvSpPr>
            <a:spLocks noGrp="1"/>
          </p:cNvSpPr>
          <p:nvPr>
            <p:ph type="title"/>
          </p:nvPr>
        </p:nvSpPr>
        <p:spPr/>
        <p:txBody>
          <a:bodyPr rtlCol="0">
            <a:normAutofit/>
          </a:bodyPr>
          <a:lstStyle/>
          <a:p>
            <a:pPr rtl="0"/>
            <a:r>
              <a:rPr lang="ro" sz="2400" b="0" i="0" u="none" strike="noStrike">
                <a:latin typeface="+mn-lt"/>
              </a:rPr>
              <a:t>Mecanisme fiziologice ale impactului căldurii în timpul sarcinii</a:t>
            </a:r>
            <a:endParaRPr lang="en-GB" sz="4400" dirty="0">
              <a:latin typeface="+mn-lt"/>
            </a:endParaRPr>
          </a:p>
        </p:txBody>
      </p:sp>
      <p:graphicFrame>
        <p:nvGraphicFramePr>
          <p:cNvPr id="6" name="Tartalom helye 5">
            <a:extLst>
              <a:ext uri="{FF2B5EF4-FFF2-40B4-BE49-F238E27FC236}">
                <a16:creationId xmlns:a16="http://schemas.microsoft.com/office/drawing/2014/main" id="{AC0A3460-B13E-2E49-2DA5-9A45AC013FBA}"/>
              </a:ext>
            </a:extLst>
          </p:cNvPr>
          <p:cNvGraphicFramePr>
            <a:graphicFrameLocks noGrp="1"/>
          </p:cNvGraphicFramePr>
          <p:nvPr>
            <p:ph idx="1"/>
          </p:nvPr>
        </p:nvGraphicFramePr>
        <p:xfrm>
          <a:off x="1122489" y="882774"/>
          <a:ext cx="9947022" cy="4385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zövegdoboz 4">
            <a:extLst>
              <a:ext uri="{FF2B5EF4-FFF2-40B4-BE49-F238E27FC236}">
                <a16:creationId xmlns:a16="http://schemas.microsoft.com/office/drawing/2014/main" id="{5C2EB6ED-D5C5-AE56-8134-3711633D9858}"/>
              </a:ext>
            </a:extLst>
          </p:cNvPr>
          <p:cNvSpPr txBox="1"/>
          <p:nvPr/>
        </p:nvSpPr>
        <p:spPr>
          <a:xfrm>
            <a:off x="192505" y="5921749"/>
            <a:ext cx="9233262" cy="400110"/>
          </a:xfrm>
          <a:prstGeom prst="rect">
            <a:avLst/>
          </a:prstGeom>
          <a:noFill/>
        </p:spPr>
        <p:txBody>
          <a:bodyPr wrap="square" rtlCol="0">
            <a:spAutoFit/>
          </a:bodyPr>
          <a:lstStyle/>
          <a:p>
            <a:pPr rtl="0"/>
            <a:r>
              <a:rPr lang="ro" sz="1000" dirty="0">
                <a:solidFill>
                  <a:schemeClr val="bg1">
                    <a:lumMod val="50000"/>
                  </a:schemeClr>
                </a:solidFill>
              </a:rPr>
              <a:t>Samuels, L., Nakstad, B., Roos, N. </a:t>
            </a:r>
            <a:r>
              <a:rPr lang="ro" sz="1000" i="1" dirty="0">
                <a:solidFill>
                  <a:schemeClr val="bg1">
                    <a:lumMod val="50000"/>
                  </a:schemeClr>
                </a:solidFill>
              </a:rPr>
              <a:t>et al</a:t>
            </a:r>
            <a:r>
              <a:rPr lang="ro" sz="1000" dirty="0">
                <a:solidFill>
                  <a:schemeClr val="bg1">
                    <a:lumMod val="50000"/>
                  </a:schemeClr>
                </a:solidFill>
              </a:rPr>
              <a:t>. Mecanismele fiziologice ale impactului căldurii în timpul sarcinii și implicațiile clinice: revizuirea dovezilor de la o reuniune a unui grup de experți. </a:t>
            </a:r>
            <a:r>
              <a:rPr lang="ro" sz="1000" i="1" dirty="0">
                <a:solidFill>
                  <a:schemeClr val="bg1">
                    <a:lumMod val="50000"/>
                  </a:schemeClr>
                </a:solidFill>
              </a:rPr>
              <a:t>Int J Biometeorol</a:t>
            </a:r>
            <a:r>
              <a:rPr lang="ro" sz="1000" dirty="0">
                <a:solidFill>
                  <a:schemeClr val="bg1">
                    <a:lumMod val="50000"/>
                  </a:schemeClr>
                </a:solidFill>
              </a:rPr>
              <a:t> </a:t>
            </a:r>
            <a:r>
              <a:rPr lang="ro" sz="1000" b="1" dirty="0">
                <a:solidFill>
                  <a:schemeClr val="bg1">
                    <a:lumMod val="50000"/>
                  </a:schemeClr>
                </a:solidFill>
              </a:rPr>
              <a:t>66</a:t>
            </a:r>
            <a:r>
              <a:rPr lang="ro" sz="1000" dirty="0">
                <a:solidFill>
                  <a:schemeClr val="bg1">
                    <a:lumMod val="50000"/>
                  </a:schemeClr>
                </a:solidFill>
              </a:rPr>
              <a:t>, 1505-1513 (2022). https://doi.org/10.1007/s00484-022-02301-6</a:t>
            </a:r>
            <a:endParaRPr lang="en-GB" sz="1000" dirty="0">
              <a:solidFill>
                <a:schemeClr val="bg1">
                  <a:lumMod val="50000"/>
                </a:schemeClr>
              </a:solidFill>
            </a:endParaRPr>
          </a:p>
        </p:txBody>
      </p:sp>
    </p:spTree>
    <p:extLst>
      <p:ext uri="{BB962C8B-B14F-4D97-AF65-F5344CB8AC3E}">
        <p14:creationId xmlns:p14="http://schemas.microsoft.com/office/powerpoint/2010/main" val="36260903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56DA51B-450A-640C-9C01-F7684A4A0005}"/>
              </a:ext>
            </a:extLst>
          </p:cNvPr>
          <p:cNvSpPr>
            <a:spLocks noGrp="1"/>
          </p:cNvSpPr>
          <p:nvPr>
            <p:ph type="title"/>
          </p:nvPr>
        </p:nvSpPr>
        <p:spPr/>
        <p:txBody>
          <a:bodyPr rtlCol="0">
            <a:normAutofit/>
          </a:bodyPr>
          <a:lstStyle/>
          <a:p>
            <a:pPr rtl="0"/>
            <a:r>
              <a:rPr lang="ro" sz="2800" i="0" u="none" strike="noStrike">
                <a:latin typeface="+mn-lt"/>
              </a:rPr>
              <a:t>Termoreglarea în timpul sarcinii</a:t>
            </a:r>
            <a:endParaRPr lang="en-GB" sz="4800" dirty="0">
              <a:latin typeface="+mn-lt"/>
            </a:endParaRPr>
          </a:p>
        </p:txBody>
      </p:sp>
      <p:sp>
        <p:nvSpPr>
          <p:cNvPr id="3" name="Tartalom helye 2">
            <a:extLst>
              <a:ext uri="{FF2B5EF4-FFF2-40B4-BE49-F238E27FC236}">
                <a16:creationId xmlns:a16="http://schemas.microsoft.com/office/drawing/2014/main" id="{A8CA72D9-F6AB-BBDD-6B8C-D73E87834A23}"/>
              </a:ext>
            </a:extLst>
          </p:cNvPr>
          <p:cNvSpPr>
            <a:spLocks noGrp="1"/>
          </p:cNvSpPr>
          <p:nvPr>
            <p:ph idx="1"/>
          </p:nvPr>
        </p:nvSpPr>
        <p:spPr>
          <a:xfrm>
            <a:off x="192504" y="2822027"/>
            <a:ext cx="6536099" cy="3051198"/>
          </a:xfrm>
        </p:spPr>
        <p:txBody>
          <a:bodyPr rtlCol="0">
            <a:noAutofit/>
          </a:bodyPr>
          <a:lstStyle/>
          <a:p>
            <a:pPr marL="0" indent="0" algn="just" rtl="0">
              <a:lnSpc>
                <a:spcPct val="120000"/>
              </a:lnSpc>
              <a:spcAft>
                <a:spcPts val="1000"/>
              </a:spcAft>
              <a:buNone/>
            </a:pPr>
            <a:r>
              <a:rPr lang="ro" sz="1600" b="0" i="0" u="none" strike="noStrike" dirty="0" smtClean="0"/>
              <a:t>Modificările </a:t>
            </a:r>
            <a:r>
              <a:rPr lang="ro" sz="1600" b="0" i="0" u="none" strike="noStrike" dirty="0"/>
              <a:t>fiziologice ale sarcinii includ adaptări care afectează termoreglarea. Există numeroase măsuri de protecție adaptive, inclusiv o reducere a temperaturii centrale, un prag de transpirație mai scăzut, o creștere a volumului plasmatic și a fluxului sanguin cutanat și o creștere a capacității termice datorată creșterii masei corporale. Acestea permit femeilor însărcinate să își mențină temperatura centrală în limite normale.</a:t>
            </a:r>
          </a:p>
          <a:p>
            <a:pPr marL="0" indent="0" algn="just" rtl="0">
              <a:lnSpc>
                <a:spcPct val="120000"/>
              </a:lnSpc>
              <a:buNone/>
            </a:pPr>
            <a:r>
              <a:rPr lang="ro" sz="1600" b="0" i="0" u="none" strike="noStrike" dirty="0"/>
              <a:t>Aceste mecanisme de protecție ar putea fi copleșite în timpul expunerii la căldură extremă, ceea ce ar putea duce la un risc crescut de suprasolicitare din cauza căldurii în timpul sarcinii</a:t>
            </a:r>
            <a:r>
              <a:rPr lang="ro" sz="1600" b="0" i="0" u="none" strike="noStrike" dirty="0" smtClean="0"/>
              <a:t>.</a:t>
            </a:r>
            <a:endParaRPr lang="ro" sz="1600" b="0" i="0" u="none" strike="noStrike" dirty="0"/>
          </a:p>
        </p:txBody>
      </p:sp>
      <p:sp>
        <p:nvSpPr>
          <p:cNvPr id="4" name="Szövegdoboz 3">
            <a:extLst>
              <a:ext uri="{FF2B5EF4-FFF2-40B4-BE49-F238E27FC236}">
                <a16:creationId xmlns:a16="http://schemas.microsoft.com/office/drawing/2014/main" id="{D7CB7A2C-28E3-5CF5-5A79-723F0A5CE4EF}"/>
              </a:ext>
            </a:extLst>
          </p:cNvPr>
          <p:cNvSpPr txBox="1"/>
          <p:nvPr/>
        </p:nvSpPr>
        <p:spPr>
          <a:xfrm>
            <a:off x="0" y="6088669"/>
            <a:ext cx="11896823" cy="246221"/>
          </a:xfrm>
          <a:prstGeom prst="rect">
            <a:avLst/>
          </a:prstGeom>
          <a:noFill/>
        </p:spPr>
        <p:txBody>
          <a:bodyPr wrap="square" rtlCol="0">
            <a:spAutoFit/>
          </a:bodyPr>
          <a:lstStyle/>
          <a:p>
            <a:pPr rtl="0"/>
            <a:r>
              <a:rPr lang="ro" sz="1000" dirty="0" smtClean="0"/>
              <a:t>https</a:t>
            </a:r>
            <a:r>
              <a:rPr lang="ro" sz="1000" dirty="0"/>
              <a:t>://doi.org/10.1007/s00484-022-02301-6</a:t>
            </a:r>
            <a:endParaRPr lang="en-GB" sz="1000" dirty="0"/>
          </a:p>
        </p:txBody>
      </p:sp>
      <p:pic>
        <p:nvPicPr>
          <p:cNvPr id="6" name="Kép 5" descr="A képen diagram látható&#10;&#10;Automatikusan generált leírás">
            <a:extLst>
              <a:ext uri="{FF2B5EF4-FFF2-40B4-BE49-F238E27FC236}">
                <a16:creationId xmlns:a16="http://schemas.microsoft.com/office/drawing/2014/main" id="{2597A1D4-53DB-D1F7-97EF-FC89110E64BE}"/>
              </a:ext>
            </a:extLst>
          </p:cNvPr>
          <p:cNvPicPr>
            <a:picLocks noChangeAspect="1"/>
          </p:cNvPicPr>
          <p:nvPr/>
        </p:nvPicPr>
        <p:blipFill rotWithShape="1">
          <a:blip r:embed="rId2">
            <a:extLst>
              <a:ext uri="{28A0092B-C50C-407E-A947-70E740481C1C}">
                <a14:useLocalDpi xmlns:a14="http://schemas.microsoft.com/office/drawing/2010/main" val="0"/>
              </a:ext>
            </a:extLst>
          </a:blip>
          <a:srcRect r="8333"/>
          <a:stretch/>
        </p:blipFill>
        <p:spPr>
          <a:xfrm>
            <a:off x="6944254" y="427826"/>
            <a:ext cx="5168219" cy="5547529"/>
          </a:xfrm>
          <a:prstGeom prst="rect">
            <a:avLst/>
          </a:prstGeom>
        </p:spPr>
      </p:pic>
      <p:sp>
        <p:nvSpPr>
          <p:cNvPr id="8" name="Szövegdoboz 7">
            <a:extLst>
              <a:ext uri="{FF2B5EF4-FFF2-40B4-BE49-F238E27FC236}">
                <a16:creationId xmlns:a16="http://schemas.microsoft.com/office/drawing/2014/main" id="{42A7B528-0DCB-7DC6-22C5-8ECCF314C82F}"/>
              </a:ext>
            </a:extLst>
          </p:cNvPr>
          <p:cNvSpPr txBox="1"/>
          <p:nvPr/>
        </p:nvSpPr>
        <p:spPr>
          <a:xfrm>
            <a:off x="8119184" y="5873225"/>
            <a:ext cx="3383550" cy="430887"/>
          </a:xfrm>
          <a:prstGeom prst="rect">
            <a:avLst/>
          </a:prstGeom>
          <a:noFill/>
        </p:spPr>
        <p:txBody>
          <a:bodyPr wrap="square" rtlCol="0">
            <a:spAutoFit/>
          </a:bodyPr>
          <a:lstStyle/>
          <a:p>
            <a:pPr rtl="0"/>
            <a:r>
              <a:rPr lang="ro" sz="1100" dirty="0"/>
              <a:t>https://usariem.health.mil/assets/images/research/products/SCENARIO_basic_modeling_diagram_FIG1.png</a:t>
            </a:r>
          </a:p>
        </p:txBody>
      </p:sp>
      <p:grpSp>
        <p:nvGrpSpPr>
          <p:cNvPr id="7" name="Csoportba foglalás 6"/>
          <p:cNvGrpSpPr/>
          <p:nvPr/>
        </p:nvGrpSpPr>
        <p:grpSpPr>
          <a:xfrm>
            <a:off x="321720" y="815958"/>
            <a:ext cx="2904560" cy="1630365"/>
            <a:chOff x="1434255" y="1988"/>
            <a:chExt cx="3370719" cy="2022431"/>
          </a:xfrm>
        </p:grpSpPr>
        <p:sp>
          <p:nvSpPr>
            <p:cNvPr id="9" name="Téglalap 8"/>
            <p:cNvSpPr/>
            <p:nvPr/>
          </p:nvSpPr>
          <p:spPr>
            <a:xfrm>
              <a:off x="1434255" y="1988"/>
              <a:ext cx="3370719" cy="2022431"/>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0" name="Szövegdoboz 9"/>
            <p:cNvSpPr txBox="1"/>
            <p:nvPr/>
          </p:nvSpPr>
          <p:spPr>
            <a:xfrm>
              <a:off x="1434255" y="1988"/>
              <a:ext cx="3370719" cy="20224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rtlCol="0" anchor="ctr" anchorCtr="0">
              <a:noAutofit/>
            </a:bodyPr>
            <a:lstStyle/>
            <a:p>
              <a:pPr lvl="0" algn="ctr" defTabSz="1377950" rtl="0">
                <a:lnSpc>
                  <a:spcPct val="90000"/>
                </a:lnSpc>
                <a:spcBef>
                  <a:spcPct val="0"/>
                </a:spcBef>
                <a:spcAft>
                  <a:spcPct val="35000"/>
                </a:spcAft>
              </a:pPr>
              <a:r>
                <a:rPr lang="ro" sz="3100" kern="1200" dirty="0"/>
                <a:t>Termoreglarea în timpul sarcinii</a:t>
              </a:r>
              <a:endParaRPr lang="en-GB" sz="3100" kern="1200" dirty="0"/>
            </a:p>
          </p:txBody>
        </p:sp>
      </p:grpSp>
    </p:spTree>
    <p:extLst>
      <p:ext uri="{BB962C8B-B14F-4D97-AF65-F5344CB8AC3E}">
        <p14:creationId xmlns:p14="http://schemas.microsoft.com/office/powerpoint/2010/main" val="17253584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89A2489-6756-E29D-E4EA-23CE2781A835}"/>
              </a:ext>
            </a:extLst>
          </p:cNvPr>
          <p:cNvSpPr>
            <a:spLocks noGrp="1"/>
          </p:cNvSpPr>
          <p:nvPr>
            <p:ph type="title"/>
          </p:nvPr>
        </p:nvSpPr>
        <p:spPr/>
        <p:txBody>
          <a:bodyPr rtlCol="0">
            <a:normAutofit fontScale="90000"/>
          </a:bodyPr>
          <a:lstStyle/>
          <a:p>
            <a:pPr rtl="0"/>
            <a:r>
              <a:rPr lang="ro"/>
              <a:t>Temperatura ambiantă ridicată și febra maternă intrapartum</a:t>
            </a:r>
          </a:p>
        </p:txBody>
      </p:sp>
      <p:sp>
        <p:nvSpPr>
          <p:cNvPr id="3" name="Tartalom helye 2">
            <a:extLst>
              <a:ext uri="{FF2B5EF4-FFF2-40B4-BE49-F238E27FC236}">
                <a16:creationId xmlns:a16="http://schemas.microsoft.com/office/drawing/2014/main" id="{F01A1564-D949-6207-0C32-98923D26783F}"/>
              </a:ext>
            </a:extLst>
          </p:cNvPr>
          <p:cNvSpPr>
            <a:spLocks noGrp="1"/>
          </p:cNvSpPr>
          <p:nvPr>
            <p:ph idx="1"/>
          </p:nvPr>
        </p:nvSpPr>
        <p:spPr>
          <a:xfrm>
            <a:off x="269963" y="3624601"/>
            <a:ext cx="6286112" cy="1766908"/>
          </a:xfrm>
        </p:spPr>
        <p:txBody>
          <a:bodyPr rtlCol="0">
            <a:noAutofit/>
          </a:bodyPr>
          <a:lstStyle/>
          <a:p>
            <a:pPr marL="0" indent="0" algn="just" rtl="0">
              <a:lnSpc>
                <a:spcPct val="120000"/>
              </a:lnSpc>
              <a:spcAft>
                <a:spcPts val="800"/>
              </a:spcAft>
              <a:buNone/>
            </a:pPr>
            <a:r>
              <a:rPr lang="ro" sz="1800" b="0" i="0" u="none" strike="noStrike" dirty="0" smtClean="0"/>
              <a:t>Nu </a:t>
            </a:r>
            <a:r>
              <a:rPr lang="ro" sz="1800" b="0" i="0" u="none" strike="noStrike" dirty="0"/>
              <a:t>există dovezi suficiente pentru a concluziona că femeile gravide pot dezvolta febră intrapartum ca urmare a temperaturilor ambientale ridicate în timpul nașterii; sunt necesare studii suplimentare</a:t>
            </a:r>
            <a:r>
              <a:rPr lang="ro" sz="1800" b="0" i="0" u="none" strike="noStrike" dirty="0" smtClean="0"/>
              <a:t>.</a:t>
            </a:r>
            <a:endParaRPr lang="en-GB" sz="1800" dirty="0"/>
          </a:p>
        </p:txBody>
      </p:sp>
      <p:sp>
        <p:nvSpPr>
          <p:cNvPr id="4" name="Szövegdoboz 3">
            <a:extLst>
              <a:ext uri="{FF2B5EF4-FFF2-40B4-BE49-F238E27FC236}">
                <a16:creationId xmlns:a16="http://schemas.microsoft.com/office/drawing/2014/main" id="{42BF5B07-97BD-00D2-53AE-DBE476749570}"/>
              </a:ext>
            </a:extLst>
          </p:cNvPr>
          <p:cNvSpPr txBox="1"/>
          <p:nvPr/>
        </p:nvSpPr>
        <p:spPr>
          <a:xfrm>
            <a:off x="192505" y="6037441"/>
            <a:ext cx="10600783" cy="246221"/>
          </a:xfrm>
          <a:prstGeom prst="rect">
            <a:avLst/>
          </a:prstGeom>
          <a:noFill/>
        </p:spPr>
        <p:txBody>
          <a:bodyPr wrap="square" lIns="91440" tIns="45720" rIns="91440" bIns="45720" rtlCol="0" anchor="t">
            <a:spAutoFit/>
          </a:bodyPr>
          <a:lstStyle/>
          <a:p>
            <a:pPr rtl="0"/>
            <a:r>
              <a:rPr lang="ro" sz="1000" dirty="0" smtClean="0">
                <a:solidFill>
                  <a:schemeClr val="bg1">
                    <a:lumMod val="50000"/>
                  </a:schemeClr>
                </a:solidFill>
                <a:hlinkClick r:id="rId2">
                  <a:extLst>
                    <a:ext uri="{A12FA001-AC4F-418D-AE19-62706E023703}">
                      <ahyp:hlinkClr xmlns:ahyp="http://schemas.microsoft.com/office/drawing/2018/hyperlinkcolor" xmlns="" val="tx"/>
                    </a:ext>
                  </a:extLst>
                </a:hlinkClick>
              </a:rPr>
              <a:t>https</a:t>
            </a:r>
            <a:r>
              <a:rPr lang="ro" sz="1000" dirty="0">
                <a:solidFill>
                  <a:schemeClr val="bg1">
                    <a:lumMod val="50000"/>
                  </a:schemeClr>
                </a:solidFill>
                <a:hlinkClick r:id="rId2">
                  <a:extLst>
                    <a:ext uri="{A12FA001-AC4F-418D-AE19-62706E023703}">
                      <ahyp:hlinkClr xmlns:ahyp="http://schemas.microsoft.com/office/drawing/2018/hyperlinkcolor" xmlns="" val="tx"/>
                    </a:ext>
                  </a:extLst>
                </a:hlinkClick>
              </a:rPr>
              <a:t>://doi.org/10.1007/s00484-022-02301-6</a:t>
            </a:r>
            <a:r>
              <a:rPr lang="ro" sz="1000" dirty="0">
                <a:solidFill>
                  <a:schemeClr val="bg1">
                    <a:lumMod val="50000"/>
                  </a:schemeClr>
                </a:solidFill>
              </a:rPr>
              <a:t> </a:t>
            </a:r>
            <a:endParaRPr lang="en-GB" sz="1000" dirty="0">
              <a:solidFill>
                <a:schemeClr val="bg1">
                  <a:lumMod val="50000"/>
                </a:schemeClr>
              </a:solidFill>
            </a:endParaRPr>
          </a:p>
        </p:txBody>
      </p:sp>
      <p:pic>
        <p:nvPicPr>
          <p:cNvPr id="8" name="Kép 7" descr="A képen személy, ruházat, nő látható&#10;&#10;Automatikusan generált leírás">
            <a:extLst>
              <a:ext uri="{FF2B5EF4-FFF2-40B4-BE49-F238E27FC236}">
                <a16:creationId xmlns:a16="http://schemas.microsoft.com/office/drawing/2014/main" id="{62C25582-BF4E-F39C-1184-E069F63659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4211" y="2368780"/>
            <a:ext cx="4534094" cy="3022729"/>
          </a:xfrm>
          <a:prstGeom prst="rect">
            <a:avLst/>
          </a:prstGeom>
        </p:spPr>
      </p:pic>
      <p:grpSp>
        <p:nvGrpSpPr>
          <p:cNvPr id="7" name="Csoportba foglalás 6"/>
          <p:cNvGrpSpPr/>
          <p:nvPr/>
        </p:nvGrpSpPr>
        <p:grpSpPr>
          <a:xfrm>
            <a:off x="269963" y="987774"/>
            <a:ext cx="3223736" cy="1936582"/>
            <a:chOff x="5142046" y="1988"/>
            <a:chExt cx="3370719" cy="2022431"/>
          </a:xfrm>
        </p:grpSpPr>
        <p:sp>
          <p:nvSpPr>
            <p:cNvPr id="9" name="Téglalap 8"/>
            <p:cNvSpPr/>
            <p:nvPr/>
          </p:nvSpPr>
          <p:spPr>
            <a:xfrm>
              <a:off x="5142046" y="1988"/>
              <a:ext cx="3370719" cy="2022431"/>
            </a:xfrm>
            <a:prstGeom prst="rect">
              <a:avLst/>
            </a:prstGeom>
          </p:spPr>
          <p:style>
            <a:lnRef idx="2">
              <a:schemeClr val="lt1">
                <a:hueOff val="0"/>
                <a:satOff val="0"/>
                <a:lumOff val="0"/>
                <a:alphaOff val="0"/>
              </a:schemeClr>
            </a:lnRef>
            <a:fillRef idx="1">
              <a:schemeClr val="accent5">
                <a:hueOff val="-3676672"/>
                <a:satOff val="-5114"/>
                <a:lumOff val="-1961"/>
                <a:alphaOff val="0"/>
              </a:schemeClr>
            </a:fillRef>
            <a:effectRef idx="0">
              <a:schemeClr val="accent5">
                <a:hueOff val="-3676672"/>
                <a:satOff val="-5114"/>
                <a:lumOff val="-1961"/>
                <a:alphaOff val="0"/>
              </a:schemeClr>
            </a:effectRef>
            <a:fontRef idx="minor">
              <a:schemeClr val="lt1"/>
            </a:fontRef>
          </p:style>
        </p:sp>
        <p:sp>
          <p:nvSpPr>
            <p:cNvPr id="10" name="Szövegdoboz 9"/>
            <p:cNvSpPr txBox="1"/>
            <p:nvPr/>
          </p:nvSpPr>
          <p:spPr>
            <a:xfrm>
              <a:off x="5142046" y="1988"/>
              <a:ext cx="3370719" cy="20224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rtlCol="0" anchor="ctr" anchorCtr="0">
              <a:noAutofit/>
            </a:bodyPr>
            <a:lstStyle/>
            <a:p>
              <a:pPr lvl="0" algn="ctr" defTabSz="1377950" rtl="0">
                <a:lnSpc>
                  <a:spcPct val="90000"/>
                </a:lnSpc>
                <a:spcBef>
                  <a:spcPct val="0"/>
                </a:spcBef>
                <a:spcAft>
                  <a:spcPct val="35000"/>
                </a:spcAft>
              </a:pPr>
              <a:r>
                <a:rPr lang="ro" sz="3100" kern="1200" dirty="0"/>
                <a:t>Temperatura ambiantă ridicată și febra maternă intrapartum</a:t>
              </a:r>
            </a:p>
          </p:txBody>
        </p:sp>
      </p:grpSp>
    </p:spTree>
    <p:extLst>
      <p:ext uri="{BB962C8B-B14F-4D97-AF65-F5344CB8AC3E}">
        <p14:creationId xmlns:p14="http://schemas.microsoft.com/office/powerpoint/2010/main" val="14308160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1264442-812A-BEEE-3EA2-BDA16BD0DCA9}"/>
              </a:ext>
            </a:extLst>
          </p:cNvPr>
          <p:cNvSpPr>
            <a:spLocks noGrp="1"/>
          </p:cNvSpPr>
          <p:nvPr>
            <p:ph type="title"/>
          </p:nvPr>
        </p:nvSpPr>
        <p:spPr/>
        <p:txBody>
          <a:bodyPr rtlCol="0">
            <a:normAutofit fontScale="90000"/>
          </a:bodyPr>
          <a:lstStyle/>
          <a:p>
            <a:pPr rtl="0"/>
            <a:r>
              <a:rPr lang="ro"/>
              <a:t>Expunerea la căldură și reducerea fluxului sanguin placentar</a:t>
            </a:r>
            <a:endParaRPr lang="en-GB" dirty="0"/>
          </a:p>
        </p:txBody>
      </p:sp>
      <p:sp>
        <p:nvSpPr>
          <p:cNvPr id="3" name="Tartalom helye 2">
            <a:extLst>
              <a:ext uri="{FF2B5EF4-FFF2-40B4-BE49-F238E27FC236}">
                <a16:creationId xmlns:a16="http://schemas.microsoft.com/office/drawing/2014/main" id="{C339E2A1-DA2B-3FC5-0496-B4FF204979A2}"/>
              </a:ext>
            </a:extLst>
          </p:cNvPr>
          <p:cNvSpPr>
            <a:spLocks noGrp="1"/>
          </p:cNvSpPr>
          <p:nvPr>
            <p:ph idx="1"/>
          </p:nvPr>
        </p:nvSpPr>
        <p:spPr>
          <a:xfrm>
            <a:off x="392739" y="3420630"/>
            <a:ext cx="6499767" cy="2246896"/>
          </a:xfrm>
        </p:spPr>
        <p:txBody>
          <a:bodyPr rtlCol="0">
            <a:noAutofit/>
          </a:bodyPr>
          <a:lstStyle/>
          <a:p>
            <a:pPr marL="0" indent="0" rtl="0">
              <a:lnSpc>
                <a:spcPct val="120000"/>
              </a:lnSpc>
              <a:spcAft>
                <a:spcPts val="500"/>
              </a:spcAft>
              <a:buNone/>
            </a:pPr>
            <a:r>
              <a:rPr lang="ro" sz="1600" b="0" i="0" u="none" strike="noStrike" dirty="0" smtClean="0"/>
              <a:t>Placenta </a:t>
            </a:r>
            <a:r>
              <a:rPr lang="ro" sz="1600" b="0" i="0" u="none" strike="noStrike" dirty="0"/>
              <a:t>este un organ terminal și s-a emis ipoteza că, în timpul expunerii la căldură extremă, perfuzia placentară poate fi redusă pentru a permite creșterea fluxului sanguin către piele. </a:t>
            </a:r>
            <a:endParaRPr lang="hu-HU" sz="1600" b="0" i="0" u="none" strike="noStrike" baseline="0" dirty="0"/>
          </a:p>
          <a:p>
            <a:pPr marL="0" indent="0" rtl="0">
              <a:lnSpc>
                <a:spcPct val="120000"/>
              </a:lnSpc>
              <a:spcAft>
                <a:spcPts val="500"/>
              </a:spcAft>
              <a:buNone/>
            </a:pPr>
            <a:r>
              <a:rPr lang="ro" sz="1600" b="0" i="0" u="none" strike="noStrike" dirty="0"/>
              <a:t>O reducere cronică a fluxului sanguin uteroplacentar poate avea ca rezultat</a:t>
            </a:r>
            <a:r>
              <a:rPr lang="ro" sz="1600" dirty="0"/>
              <a:t> </a:t>
            </a:r>
            <a:r>
              <a:rPr lang="ro" sz="1600" b="0" i="0" u="none" strike="noStrike" dirty="0"/>
              <a:t>restricție de creștere fetală și greutate mică la naștere.</a:t>
            </a:r>
            <a:endParaRPr lang="en-GB" sz="1600" dirty="0"/>
          </a:p>
        </p:txBody>
      </p:sp>
      <p:sp>
        <p:nvSpPr>
          <p:cNvPr id="4" name="Szövegdoboz 3">
            <a:extLst>
              <a:ext uri="{FF2B5EF4-FFF2-40B4-BE49-F238E27FC236}">
                <a16:creationId xmlns:a16="http://schemas.microsoft.com/office/drawing/2014/main" id="{4CFBB668-D323-959A-B455-1066C9FD7670}"/>
              </a:ext>
            </a:extLst>
          </p:cNvPr>
          <p:cNvSpPr txBox="1"/>
          <p:nvPr/>
        </p:nvSpPr>
        <p:spPr>
          <a:xfrm>
            <a:off x="0" y="6072561"/>
            <a:ext cx="10759824" cy="246221"/>
          </a:xfrm>
          <a:prstGeom prst="rect">
            <a:avLst/>
          </a:prstGeom>
          <a:noFill/>
        </p:spPr>
        <p:txBody>
          <a:bodyPr wrap="square" rtlCol="0">
            <a:spAutoFit/>
          </a:bodyPr>
          <a:lstStyle/>
          <a:p>
            <a:pPr rtl="0"/>
            <a:r>
              <a:rPr lang="ro" sz="1000" dirty="0" smtClean="0"/>
              <a:t>https</a:t>
            </a:r>
            <a:r>
              <a:rPr lang="ro" sz="1000" dirty="0"/>
              <a:t>://doi.org/10.1007/s00484-022-02301-6</a:t>
            </a:r>
            <a:endParaRPr lang="en-GB" sz="1000" dirty="0"/>
          </a:p>
        </p:txBody>
      </p:sp>
      <p:pic>
        <p:nvPicPr>
          <p:cNvPr id="6" name="Kép 5" descr="A képen diagram látható&#10;&#10;Automatikusan generált leírás">
            <a:extLst>
              <a:ext uri="{FF2B5EF4-FFF2-40B4-BE49-F238E27FC236}">
                <a16:creationId xmlns:a16="http://schemas.microsoft.com/office/drawing/2014/main" id="{5DFFABB5-121E-5252-F6EF-63C6E007A2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5512" y="721019"/>
            <a:ext cx="4742128" cy="5084557"/>
          </a:xfrm>
          <a:prstGeom prst="rect">
            <a:avLst/>
          </a:prstGeom>
        </p:spPr>
      </p:pic>
      <p:sp>
        <p:nvSpPr>
          <p:cNvPr id="10" name="Szövegdoboz 9">
            <a:extLst>
              <a:ext uri="{FF2B5EF4-FFF2-40B4-BE49-F238E27FC236}">
                <a16:creationId xmlns:a16="http://schemas.microsoft.com/office/drawing/2014/main" id="{650BE138-522D-CA51-1C23-4415281A3EBB}"/>
              </a:ext>
            </a:extLst>
          </p:cNvPr>
          <p:cNvSpPr txBox="1"/>
          <p:nvPr/>
        </p:nvSpPr>
        <p:spPr>
          <a:xfrm>
            <a:off x="8031527" y="5740811"/>
            <a:ext cx="2996005" cy="461665"/>
          </a:xfrm>
          <a:prstGeom prst="rect">
            <a:avLst/>
          </a:prstGeom>
          <a:noFill/>
        </p:spPr>
        <p:txBody>
          <a:bodyPr wrap="square" rtlCol="0">
            <a:spAutoFit/>
          </a:bodyPr>
          <a:lstStyle/>
          <a:p>
            <a:pPr rtl="0"/>
            <a:r>
              <a:rPr lang="ro" sz="1200" dirty="0">
                <a:hlinkClick r:id="rId3"/>
              </a:rPr>
              <a:t>https://www.stanfordchildrens.org/en/topic/default?id=fetal-circulation-90-P01790</a:t>
            </a:r>
            <a:r>
              <a:rPr lang="ro" sz="1200" dirty="0"/>
              <a:t> </a:t>
            </a:r>
            <a:endParaRPr lang="en-GB" sz="1200" dirty="0"/>
          </a:p>
        </p:txBody>
      </p:sp>
      <p:grpSp>
        <p:nvGrpSpPr>
          <p:cNvPr id="7" name="Csoportba foglalás 6"/>
          <p:cNvGrpSpPr/>
          <p:nvPr/>
        </p:nvGrpSpPr>
        <p:grpSpPr>
          <a:xfrm>
            <a:off x="392739" y="918088"/>
            <a:ext cx="3370719" cy="2022431"/>
            <a:chOff x="3288151" y="2361491"/>
            <a:chExt cx="3370719" cy="2022431"/>
          </a:xfrm>
        </p:grpSpPr>
        <p:sp>
          <p:nvSpPr>
            <p:cNvPr id="8" name="Téglalap 7"/>
            <p:cNvSpPr/>
            <p:nvPr/>
          </p:nvSpPr>
          <p:spPr>
            <a:xfrm>
              <a:off x="3288151" y="2361491"/>
              <a:ext cx="3370719" cy="2022431"/>
            </a:xfrm>
            <a:prstGeom prst="rect">
              <a:avLst/>
            </a:prstGeom>
          </p:spPr>
          <p:style>
            <a:lnRef idx="2">
              <a:schemeClr val="lt1">
                <a:hueOff val="0"/>
                <a:satOff val="0"/>
                <a:lumOff val="0"/>
                <a:alphaOff val="0"/>
              </a:schemeClr>
            </a:lnRef>
            <a:fillRef idx="1">
              <a:schemeClr val="accent5">
                <a:hueOff val="-7353344"/>
                <a:satOff val="-10228"/>
                <a:lumOff val="-3922"/>
                <a:alphaOff val="0"/>
              </a:schemeClr>
            </a:fillRef>
            <a:effectRef idx="0">
              <a:schemeClr val="accent5">
                <a:hueOff val="-7353344"/>
                <a:satOff val="-10228"/>
                <a:lumOff val="-3922"/>
                <a:alphaOff val="0"/>
              </a:schemeClr>
            </a:effectRef>
            <a:fontRef idx="minor">
              <a:schemeClr val="lt1"/>
            </a:fontRef>
          </p:style>
        </p:sp>
        <p:sp>
          <p:nvSpPr>
            <p:cNvPr id="9" name="Szövegdoboz 8"/>
            <p:cNvSpPr txBox="1"/>
            <p:nvPr/>
          </p:nvSpPr>
          <p:spPr>
            <a:xfrm>
              <a:off x="3288151" y="2361491"/>
              <a:ext cx="3370719" cy="20224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rtlCol="0" anchor="ctr" anchorCtr="0">
              <a:noAutofit/>
            </a:bodyPr>
            <a:lstStyle/>
            <a:p>
              <a:pPr lvl="0" algn="ctr" defTabSz="1377950" rtl="0">
                <a:lnSpc>
                  <a:spcPct val="90000"/>
                </a:lnSpc>
                <a:spcBef>
                  <a:spcPct val="0"/>
                </a:spcBef>
                <a:spcAft>
                  <a:spcPct val="35000"/>
                </a:spcAft>
              </a:pPr>
              <a:r>
                <a:rPr lang="ro" sz="3100" kern="1200"/>
                <a:t>Expunerea la căldură și reducerea fluxului sanguin placentar</a:t>
              </a:r>
              <a:endParaRPr lang="en-GB" sz="3100" kern="1200" dirty="0"/>
            </a:p>
          </p:txBody>
        </p:sp>
      </p:grpSp>
    </p:spTree>
    <p:extLst>
      <p:ext uri="{BB962C8B-B14F-4D97-AF65-F5344CB8AC3E}">
        <p14:creationId xmlns:p14="http://schemas.microsoft.com/office/powerpoint/2010/main" val="675366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2A28E151-F7FC-DEBF-393D-57EBC7AB910A}"/>
              </a:ext>
            </a:extLst>
          </p:cNvPr>
          <p:cNvSpPr>
            <a:spLocks noGrp="1"/>
          </p:cNvSpPr>
          <p:nvPr>
            <p:ph type="title"/>
          </p:nvPr>
        </p:nvSpPr>
        <p:spPr>
          <a:xfrm>
            <a:off x="192504" y="0"/>
            <a:ext cx="11896826" cy="965649"/>
          </a:xfrm>
        </p:spPr>
        <p:txBody>
          <a:bodyPr rtlCol="0">
            <a:normAutofit/>
          </a:bodyPr>
          <a:lstStyle/>
          <a:p>
            <a:pPr rtl="0"/>
            <a:r>
              <a:rPr lang="ro" sz="2800" i="0" u="none" strike="noStrike" dirty="0">
                <a:latin typeface="+mn-lt"/>
              </a:rPr>
              <a:t>Efectul temperaturii ambiante ridicate asupra rezultatelor materne, fetale și neonatale: A Scoping Review </a:t>
            </a:r>
            <a:r>
              <a:rPr lang="ro" sz="2800" i="1" dirty="0"/>
              <a:t>(Dalugoda et al.)</a:t>
            </a:r>
            <a:endParaRPr lang="en-GB" sz="2800" dirty="0">
              <a:latin typeface="+mn-lt"/>
            </a:endParaRPr>
          </a:p>
        </p:txBody>
      </p:sp>
      <p:sp>
        <p:nvSpPr>
          <p:cNvPr id="3" name="Tartalom helye 2">
            <a:extLst>
              <a:ext uri="{FF2B5EF4-FFF2-40B4-BE49-F238E27FC236}">
                <a16:creationId xmlns:a16="http://schemas.microsoft.com/office/drawing/2014/main" id="{7D6D93E4-971C-3A8E-04B3-CD8B086C2292}"/>
              </a:ext>
            </a:extLst>
          </p:cNvPr>
          <p:cNvSpPr>
            <a:spLocks noGrp="1"/>
          </p:cNvSpPr>
          <p:nvPr>
            <p:ph idx="1"/>
          </p:nvPr>
        </p:nvSpPr>
        <p:spPr>
          <a:xfrm>
            <a:off x="192505" y="2156604"/>
            <a:ext cx="6565346" cy="4149068"/>
          </a:xfrm>
        </p:spPr>
        <p:txBody>
          <a:bodyPr rtlCol="0">
            <a:normAutofit/>
          </a:bodyPr>
          <a:lstStyle/>
          <a:p>
            <a:pPr marL="0" indent="0" rtl="0">
              <a:buNone/>
            </a:pPr>
            <a:r>
              <a:rPr lang="ro" sz="2000" dirty="0"/>
              <a:t>Această analiză a examinat </a:t>
            </a:r>
            <a:endParaRPr lang="hu-HU" sz="2000" dirty="0"/>
          </a:p>
          <a:p>
            <a:pPr rtl="0">
              <a:spcAft>
                <a:spcPts val="800"/>
              </a:spcAft>
            </a:pPr>
            <a:r>
              <a:rPr lang="ro" sz="2000" dirty="0"/>
              <a:t>expunerea la temperaturi ambiante ridicate (de exemplu, expunerea la diferite temperaturi ambiante ridicate, valuri de căldură și evenimente cu temperaturi extreme) și</a:t>
            </a:r>
            <a:endParaRPr lang="hu-HU" sz="2000" dirty="0"/>
          </a:p>
          <a:p>
            <a:pPr rtl="0"/>
            <a:r>
              <a:rPr lang="ro" sz="2000" dirty="0"/>
              <a:t>rezultatele adverse pentru mamă, făt și nou-născut, indiferent de tiparele meteorologice tipice la care au fost expuse femeile însărcinate în timpul sarcinii.</a:t>
            </a:r>
            <a:endParaRPr lang="hu-HU" sz="2000" dirty="0"/>
          </a:p>
          <a:p>
            <a:pPr rtl="0"/>
            <a:endParaRPr lang="hu-HU" sz="2000" dirty="0"/>
          </a:p>
          <a:p>
            <a:pPr rtl="0"/>
            <a:endParaRPr lang="en-GB" sz="2000" dirty="0"/>
          </a:p>
        </p:txBody>
      </p:sp>
      <p:pic>
        <p:nvPicPr>
          <p:cNvPr id="5" name="Kép 4">
            <a:extLst>
              <a:ext uri="{FF2B5EF4-FFF2-40B4-BE49-F238E27FC236}">
                <a16:creationId xmlns:a16="http://schemas.microsoft.com/office/drawing/2014/main" id="{997F6F76-7CF8-3F5F-3D85-64C4D5A652F0}"/>
              </a:ext>
            </a:extLst>
          </p:cNvPr>
          <p:cNvPicPr>
            <a:picLocks noChangeAspect="1"/>
          </p:cNvPicPr>
          <p:nvPr/>
        </p:nvPicPr>
        <p:blipFill>
          <a:blip r:embed="rId2"/>
          <a:stretch>
            <a:fillRect/>
          </a:stretch>
        </p:blipFill>
        <p:spPr>
          <a:xfrm>
            <a:off x="7408005" y="710673"/>
            <a:ext cx="4574898" cy="5438775"/>
          </a:xfrm>
          <a:prstGeom prst="rect">
            <a:avLst/>
          </a:prstGeom>
        </p:spPr>
      </p:pic>
      <p:sp>
        <p:nvSpPr>
          <p:cNvPr id="7" name="Szövegdoboz 6">
            <a:extLst>
              <a:ext uri="{FF2B5EF4-FFF2-40B4-BE49-F238E27FC236}">
                <a16:creationId xmlns:a16="http://schemas.microsoft.com/office/drawing/2014/main" id="{A7E20CE6-2B02-59E7-461C-4732AA8AF98C}"/>
              </a:ext>
            </a:extLst>
          </p:cNvPr>
          <p:cNvSpPr txBox="1"/>
          <p:nvPr/>
        </p:nvSpPr>
        <p:spPr>
          <a:xfrm>
            <a:off x="86078" y="6074840"/>
            <a:ext cx="6171543" cy="246221"/>
          </a:xfrm>
          <a:prstGeom prst="rect">
            <a:avLst/>
          </a:prstGeom>
          <a:noFill/>
        </p:spPr>
        <p:txBody>
          <a:bodyPr wrap="square" rtlCol="0">
            <a:spAutoFit/>
          </a:bodyPr>
          <a:lstStyle/>
          <a:p>
            <a:pPr algn="l" rtl="0"/>
            <a:r>
              <a:rPr lang="ro" sz="1000" b="0" i="0" u="none" strike="noStrike" dirty="0" smtClean="0"/>
              <a:t>https</a:t>
            </a:r>
            <a:r>
              <a:rPr lang="ro" sz="1000" b="0" i="0" u="none" strike="noStrike" dirty="0"/>
              <a:t>://doi.org/10.3390/ijerph19031771</a:t>
            </a:r>
            <a:endParaRPr lang="en-GB" sz="1000" dirty="0"/>
          </a:p>
        </p:txBody>
      </p:sp>
      <p:sp>
        <p:nvSpPr>
          <p:cNvPr id="8" name="Nyíl: jobbra mutató 7">
            <a:extLst>
              <a:ext uri="{FF2B5EF4-FFF2-40B4-BE49-F238E27FC236}">
                <a16:creationId xmlns:a16="http://schemas.microsoft.com/office/drawing/2014/main" id="{26BFED79-2AB7-E096-8FAB-A159FC5F95DE}"/>
              </a:ext>
            </a:extLst>
          </p:cNvPr>
          <p:cNvSpPr/>
          <p:nvPr/>
        </p:nvSpPr>
        <p:spPr>
          <a:xfrm>
            <a:off x="6830379" y="2591899"/>
            <a:ext cx="505097" cy="9656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Tree>
    <p:extLst>
      <p:ext uri="{BB962C8B-B14F-4D97-AF65-F5344CB8AC3E}">
        <p14:creationId xmlns:p14="http://schemas.microsoft.com/office/powerpoint/2010/main" val="42015077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B98EA69-23C3-5785-FB86-3D441E1FD06C}"/>
              </a:ext>
            </a:extLst>
          </p:cNvPr>
          <p:cNvSpPr>
            <a:spLocks noGrp="1"/>
          </p:cNvSpPr>
          <p:nvPr>
            <p:ph type="title"/>
          </p:nvPr>
        </p:nvSpPr>
        <p:spPr>
          <a:xfrm>
            <a:off x="192505" y="236923"/>
            <a:ext cx="11896826" cy="808108"/>
          </a:xfrm>
        </p:spPr>
        <p:txBody>
          <a:bodyPr rtlCol="0">
            <a:noAutofit/>
          </a:bodyPr>
          <a:lstStyle/>
          <a:p>
            <a:pPr rtl="0"/>
            <a:r>
              <a:rPr lang="ro" sz="3200" dirty="0"/>
              <a:t>Temperatura ambiantă ridicată - rezultate adverse neonatale asociate </a:t>
            </a:r>
            <a:r>
              <a:rPr lang="ro" sz="3200" i="1" dirty="0"/>
              <a:t>(Dalugoda et al.)</a:t>
            </a:r>
          </a:p>
        </p:txBody>
      </p:sp>
      <p:sp>
        <p:nvSpPr>
          <p:cNvPr id="3" name="Tartalom helye 2">
            <a:extLst>
              <a:ext uri="{FF2B5EF4-FFF2-40B4-BE49-F238E27FC236}">
                <a16:creationId xmlns:a16="http://schemas.microsoft.com/office/drawing/2014/main" id="{6A0C0E75-5B96-C7BA-0109-DC1C6A736107}"/>
              </a:ext>
            </a:extLst>
          </p:cNvPr>
          <p:cNvSpPr>
            <a:spLocks noGrp="1"/>
          </p:cNvSpPr>
          <p:nvPr>
            <p:ph idx="1"/>
          </p:nvPr>
        </p:nvSpPr>
        <p:spPr>
          <a:xfrm>
            <a:off x="192505" y="1621766"/>
            <a:ext cx="5606869" cy="4794162"/>
          </a:xfrm>
        </p:spPr>
        <p:txBody>
          <a:bodyPr rtlCol="0">
            <a:normAutofit/>
          </a:bodyPr>
          <a:lstStyle/>
          <a:p>
            <a:pPr rtl="0">
              <a:spcBef>
                <a:spcPts val="0"/>
              </a:spcBef>
              <a:spcAft>
                <a:spcPts val="1500"/>
              </a:spcAft>
            </a:pPr>
            <a:r>
              <a:rPr lang="ro" sz="1800" b="1" dirty="0"/>
              <a:t>PTB </a:t>
            </a:r>
            <a:r>
              <a:rPr lang="ro" sz="1800" dirty="0"/>
              <a:t>(nașterea unui copil înainte de 37 de săptămâni de gestație) este o epidemie globală, cu aproximativ 15 milioane de cazuri în fiecare an. </a:t>
            </a:r>
            <a:endParaRPr lang="ro" sz="1800" dirty="0" smtClean="0"/>
          </a:p>
          <a:p>
            <a:pPr rtl="0">
              <a:spcBef>
                <a:spcPts val="0"/>
              </a:spcBef>
              <a:spcAft>
                <a:spcPts val="1500"/>
              </a:spcAft>
            </a:pPr>
            <a:r>
              <a:rPr lang="ro" sz="1800" b="1" dirty="0" smtClean="0"/>
              <a:t>LPT</a:t>
            </a:r>
            <a:r>
              <a:rPr lang="ro" sz="1800" dirty="0" smtClean="0"/>
              <a:t> </a:t>
            </a:r>
            <a:r>
              <a:rPr lang="ro" sz="1800" dirty="0"/>
              <a:t>(născuți vii sub 2500 g) este asociat cu mortalitatea și morbiditatea prenatală și crește riscul de boli netransmisibile mai târziu în viață. </a:t>
            </a:r>
            <a:endParaRPr lang="hu-HU" sz="1800" dirty="0"/>
          </a:p>
          <a:p>
            <a:pPr rtl="0">
              <a:spcBef>
                <a:spcPts val="0"/>
              </a:spcBef>
              <a:spcAft>
                <a:spcPts val="1500"/>
              </a:spcAft>
            </a:pPr>
            <a:r>
              <a:rPr lang="ro" sz="1800" dirty="0"/>
              <a:t>Nașterea unui copil </a:t>
            </a:r>
            <a:r>
              <a:rPr lang="ro" sz="1800" b="1" dirty="0"/>
              <a:t>mort</a:t>
            </a:r>
            <a:r>
              <a:rPr lang="ro" sz="1800" dirty="0"/>
              <a:t> este o naștere în urma decesului fetal înainte de travaliu sau în timpul travaliului, reprezentând 2,0 milioane de decese la nivel mondial în 2019.</a:t>
            </a:r>
            <a:endParaRPr lang="en-GB" sz="1800" dirty="0"/>
          </a:p>
        </p:txBody>
      </p:sp>
      <p:graphicFrame>
        <p:nvGraphicFramePr>
          <p:cNvPr id="4" name="Diagram 3">
            <a:extLst>
              <a:ext uri="{FF2B5EF4-FFF2-40B4-BE49-F238E27FC236}">
                <a16:creationId xmlns:a16="http://schemas.microsoft.com/office/drawing/2014/main" id="{A80416DD-7B3F-9EC2-AF91-EB25F0AB2499}"/>
              </a:ext>
            </a:extLst>
          </p:cNvPr>
          <p:cNvGraphicFramePr/>
          <p:nvPr>
            <p:extLst>
              <p:ext uri="{D42A27DB-BD31-4B8C-83A1-F6EECF244321}">
                <p14:modId xmlns:p14="http://schemas.microsoft.com/office/powerpoint/2010/main" val="3411912707"/>
              </p:ext>
            </p:extLst>
          </p:nvPr>
        </p:nvGraphicFramePr>
        <p:xfrm>
          <a:off x="5949598" y="1045031"/>
          <a:ext cx="5606869" cy="4596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zövegdoboz 4">
            <a:extLst>
              <a:ext uri="{FF2B5EF4-FFF2-40B4-BE49-F238E27FC236}">
                <a16:creationId xmlns:a16="http://schemas.microsoft.com/office/drawing/2014/main" id="{614A0D6C-182D-E6D8-173E-F1F17492D866}"/>
              </a:ext>
            </a:extLst>
          </p:cNvPr>
          <p:cNvSpPr txBox="1"/>
          <p:nvPr/>
        </p:nvSpPr>
        <p:spPr>
          <a:xfrm>
            <a:off x="192505" y="6107454"/>
            <a:ext cx="8540838" cy="246221"/>
          </a:xfrm>
          <a:prstGeom prst="rect">
            <a:avLst/>
          </a:prstGeom>
          <a:noFill/>
        </p:spPr>
        <p:txBody>
          <a:bodyPr wrap="square" rtlCol="0">
            <a:spAutoFit/>
          </a:bodyPr>
          <a:lstStyle/>
          <a:p>
            <a:pPr algn="l" rtl="0"/>
            <a:r>
              <a:rPr lang="ro" sz="1000" b="0" i="0" u="none" strike="noStrike" dirty="0" smtClean="0"/>
              <a:t>https</a:t>
            </a:r>
            <a:r>
              <a:rPr lang="ro" sz="1000" b="0" i="0" u="none" strike="noStrike" dirty="0"/>
              <a:t>://doi.org/10.3390/ijerph19031771</a:t>
            </a:r>
            <a:endParaRPr lang="en-GB" sz="1000" dirty="0"/>
          </a:p>
        </p:txBody>
      </p:sp>
    </p:spTree>
    <p:extLst>
      <p:ext uri="{BB962C8B-B14F-4D97-AF65-F5344CB8AC3E}">
        <p14:creationId xmlns:p14="http://schemas.microsoft.com/office/powerpoint/2010/main" val="1635775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F39C30FA-A7D2-8264-06F3-08680965DBFE}"/>
              </a:ext>
            </a:extLst>
          </p:cNvPr>
          <p:cNvSpPr>
            <a:spLocks noGrp="1"/>
          </p:cNvSpPr>
          <p:nvPr>
            <p:ph idx="1"/>
          </p:nvPr>
        </p:nvSpPr>
        <p:spPr>
          <a:xfrm>
            <a:off x="76763" y="1380226"/>
            <a:ext cx="5655845" cy="4236626"/>
          </a:xfrm>
        </p:spPr>
        <p:txBody>
          <a:bodyPr rtlCol="0">
            <a:normAutofit/>
          </a:bodyPr>
          <a:lstStyle/>
          <a:p>
            <a:pPr marL="0" indent="0" rtl="0">
              <a:lnSpc>
                <a:spcPct val="110000"/>
              </a:lnSpc>
              <a:spcBef>
                <a:spcPts val="0"/>
              </a:spcBef>
              <a:spcAft>
                <a:spcPts val="600"/>
              </a:spcAft>
              <a:buNone/>
            </a:pPr>
            <a:r>
              <a:rPr lang="ro" sz="2000" b="1" dirty="0">
                <a:solidFill>
                  <a:schemeClr val="accent1">
                    <a:lumMod val="75000"/>
                  </a:schemeClr>
                </a:solidFill>
              </a:rPr>
              <a:t>Analiza nașterilor premature</a:t>
            </a:r>
            <a:endParaRPr lang="hu-HU" sz="2000" b="1" dirty="0">
              <a:solidFill>
                <a:schemeClr val="accent1">
                  <a:lumMod val="75000"/>
                </a:schemeClr>
              </a:solidFill>
            </a:endParaRPr>
          </a:p>
          <a:p>
            <a:pPr rtl="0">
              <a:lnSpc>
                <a:spcPct val="110000"/>
              </a:lnSpc>
              <a:spcBef>
                <a:spcPts val="0"/>
              </a:spcBef>
              <a:spcAft>
                <a:spcPts val="600"/>
              </a:spcAft>
            </a:pPr>
            <a:r>
              <a:rPr lang="ro" sz="2000" dirty="0"/>
              <a:t>În meta-analiza a șase studii, șansele unei nașteri premature </a:t>
            </a:r>
            <a:r>
              <a:rPr lang="ro" sz="2000" b="1" dirty="0"/>
              <a:t>în timpul unui val de căldură</a:t>
            </a:r>
            <a:r>
              <a:rPr lang="ro" sz="2000" dirty="0"/>
              <a:t> au fost de 1,16 ori mai mari decât în zilele fără val de </a:t>
            </a:r>
            <a:r>
              <a:rPr lang="ro" sz="2000" dirty="0" smtClean="0"/>
              <a:t>căldură.</a:t>
            </a:r>
            <a:endParaRPr lang="ro" sz="2000" dirty="0"/>
          </a:p>
          <a:p>
            <a:pPr marL="0" indent="0" rtl="0">
              <a:lnSpc>
                <a:spcPct val="110000"/>
              </a:lnSpc>
              <a:spcBef>
                <a:spcPts val="0"/>
              </a:spcBef>
              <a:spcAft>
                <a:spcPts val="600"/>
              </a:spcAft>
              <a:buNone/>
            </a:pPr>
            <a:endParaRPr lang="hu-HU" sz="2000" dirty="0" smtClean="0"/>
          </a:p>
          <a:p>
            <a:pPr marL="0" indent="0" rtl="0">
              <a:lnSpc>
                <a:spcPct val="110000"/>
              </a:lnSpc>
              <a:spcBef>
                <a:spcPts val="0"/>
              </a:spcBef>
              <a:spcAft>
                <a:spcPts val="600"/>
              </a:spcAft>
              <a:buNone/>
            </a:pPr>
            <a:endParaRPr lang="hu-HU" sz="2000" dirty="0"/>
          </a:p>
          <a:p>
            <a:pPr rtl="0">
              <a:lnSpc>
                <a:spcPct val="110000"/>
              </a:lnSpc>
              <a:spcBef>
                <a:spcPts val="0"/>
              </a:spcBef>
              <a:spcAft>
                <a:spcPts val="600"/>
              </a:spcAft>
            </a:pPr>
            <a:r>
              <a:rPr lang="ro" sz="2000" dirty="0"/>
              <a:t>În meta-analiza a șapte studii, șansele medii ale unei nașteri premature au crescut cu 1,05 pentru fiecare </a:t>
            </a:r>
            <a:r>
              <a:rPr lang="ro" sz="2000" b="1" dirty="0"/>
              <a:t>creștere de 1°C a </a:t>
            </a:r>
            <a:r>
              <a:rPr lang="ro" sz="2000" b="1" dirty="0" smtClean="0"/>
              <a:t>temperaturii</a:t>
            </a:r>
            <a:r>
              <a:rPr lang="ro" sz="2000" dirty="0" smtClean="0"/>
              <a:t>.</a:t>
            </a:r>
            <a:endParaRPr lang="hu-HU" sz="2000" dirty="0"/>
          </a:p>
          <a:p>
            <a:pPr rtl="0">
              <a:lnSpc>
                <a:spcPct val="110000"/>
              </a:lnSpc>
              <a:spcBef>
                <a:spcPts val="0"/>
              </a:spcBef>
              <a:spcAft>
                <a:spcPts val="600"/>
              </a:spcAft>
            </a:pPr>
            <a:endParaRPr lang="en-GB" sz="2000" dirty="0"/>
          </a:p>
        </p:txBody>
      </p:sp>
      <p:sp>
        <p:nvSpPr>
          <p:cNvPr id="4" name="Cím 1">
            <a:extLst>
              <a:ext uri="{FF2B5EF4-FFF2-40B4-BE49-F238E27FC236}">
                <a16:creationId xmlns:a16="http://schemas.microsoft.com/office/drawing/2014/main" id="{7A558D35-1903-0152-6195-AE6578B095DD}"/>
              </a:ext>
            </a:extLst>
          </p:cNvPr>
          <p:cNvSpPr>
            <a:spLocks noGrp="1"/>
          </p:cNvSpPr>
          <p:nvPr>
            <p:ph type="title"/>
          </p:nvPr>
        </p:nvSpPr>
        <p:spPr>
          <a:xfrm>
            <a:off x="147637" y="350525"/>
            <a:ext cx="11896725" cy="550863"/>
          </a:xfrm>
        </p:spPr>
        <p:txBody>
          <a:bodyPr rtlCol="0">
            <a:normAutofit fontScale="90000"/>
          </a:bodyPr>
          <a:lstStyle/>
          <a:p>
            <a:pPr rtl="0"/>
            <a:r>
              <a:rPr lang="ro" dirty="0"/>
              <a:t>Asociații între temperaturile ridicate în timpul sarcinii și riscul</a:t>
            </a:r>
            <a:r>
              <a:rPr lang="en-US" dirty="0"/>
              <a:t/>
            </a:r>
            <a:br>
              <a:rPr lang="en-US" dirty="0"/>
            </a:br>
            <a:r>
              <a:rPr lang="ro" dirty="0"/>
              <a:t>de nașteri premature, greutate mică la naștere și nașteri de copii morți </a:t>
            </a:r>
            <a:r>
              <a:rPr lang="ro" i="1" dirty="0"/>
              <a:t>(Chersich et al.)</a:t>
            </a:r>
            <a:endParaRPr lang="en-GB" dirty="0"/>
          </a:p>
        </p:txBody>
      </p:sp>
      <p:pic>
        <p:nvPicPr>
          <p:cNvPr id="6" name="Kép 5">
            <a:extLst>
              <a:ext uri="{FF2B5EF4-FFF2-40B4-BE49-F238E27FC236}">
                <a16:creationId xmlns:a16="http://schemas.microsoft.com/office/drawing/2014/main" id="{DA680243-EB2F-71BA-4BD1-DF8556B32F3F}"/>
              </a:ext>
            </a:extLst>
          </p:cNvPr>
          <p:cNvPicPr>
            <a:picLocks noChangeAspect="1"/>
          </p:cNvPicPr>
          <p:nvPr/>
        </p:nvPicPr>
        <p:blipFill>
          <a:blip r:embed="rId2"/>
          <a:stretch>
            <a:fillRect/>
          </a:stretch>
        </p:blipFill>
        <p:spPr>
          <a:xfrm>
            <a:off x="5943599" y="972509"/>
            <a:ext cx="5743575" cy="2491189"/>
          </a:xfrm>
          <a:prstGeom prst="rect">
            <a:avLst/>
          </a:prstGeom>
        </p:spPr>
      </p:pic>
      <p:pic>
        <p:nvPicPr>
          <p:cNvPr id="7" name="Kép 6">
            <a:extLst>
              <a:ext uri="{FF2B5EF4-FFF2-40B4-BE49-F238E27FC236}">
                <a16:creationId xmlns:a16="http://schemas.microsoft.com/office/drawing/2014/main" id="{24E3B85E-A513-62FE-D8C4-1BFC256E45E1}"/>
              </a:ext>
            </a:extLst>
          </p:cNvPr>
          <p:cNvPicPr>
            <a:picLocks noChangeAspect="1"/>
          </p:cNvPicPr>
          <p:nvPr/>
        </p:nvPicPr>
        <p:blipFill>
          <a:blip r:embed="rId3"/>
          <a:stretch>
            <a:fillRect/>
          </a:stretch>
        </p:blipFill>
        <p:spPr>
          <a:xfrm>
            <a:off x="5943599" y="3605939"/>
            <a:ext cx="5743574" cy="2691226"/>
          </a:xfrm>
          <a:prstGeom prst="rect">
            <a:avLst/>
          </a:prstGeom>
        </p:spPr>
      </p:pic>
      <p:sp>
        <p:nvSpPr>
          <p:cNvPr id="8" name="Szövegdoboz 7">
            <a:extLst>
              <a:ext uri="{FF2B5EF4-FFF2-40B4-BE49-F238E27FC236}">
                <a16:creationId xmlns:a16="http://schemas.microsoft.com/office/drawing/2014/main" id="{89E174FB-DFB1-A66D-1EFB-21F1FAFD9B90}"/>
              </a:ext>
            </a:extLst>
          </p:cNvPr>
          <p:cNvSpPr txBox="1"/>
          <p:nvPr/>
        </p:nvSpPr>
        <p:spPr>
          <a:xfrm>
            <a:off x="76763" y="6020166"/>
            <a:ext cx="5530572" cy="276999"/>
          </a:xfrm>
          <a:prstGeom prst="rect">
            <a:avLst/>
          </a:prstGeom>
          <a:noFill/>
        </p:spPr>
        <p:txBody>
          <a:bodyPr wrap="square" rtlCol="0">
            <a:spAutoFit/>
          </a:bodyPr>
          <a:lstStyle/>
          <a:p>
            <a:r>
              <a:rPr lang="hu-HU" sz="1200" dirty="0">
                <a:hlinkClick r:id="rId4"/>
              </a:rPr>
              <a:t>doi.org/10.1136/bmj.m3811</a:t>
            </a:r>
            <a:r>
              <a:rPr lang="hu-HU" sz="1200" dirty="0"/>
              <a:t> </a:t>
            </a:r>
            <a:endParaRPr lang="en-GB" sz="2400" dirty="0">
              <a:solidFill>
                <a:schemeClr val="bg1">
                  <a:lumMod val="50000"/>
                </a:schemeClr>
              </a:solidFill>
            </a:endParaRPr>
          </a:p>
        </p:txBody>
      </p:sp>
      <p:sp>
        <p:nvSpPr>
          <p:cNvPr id="9" name="Nyíl: jobbra mutató 8">
            <a:extLst>
              <a:ext uri="{FF2B5EF4-FFF2-40B4-BE49-F238E27FC236}">
                <a16:creationId xmlns:a16="http://schemas.microsoft.com/office/drawing/2014/main" id="{F64D62A6-01A6-0004-2CA7-6FE8CD522297}"/>
              </a:ext>
            </a:extLst>
          </p:cNvPr>
          <p:cNvSpPr/>
          <p:nvPr/>
        </p:nvSpPr>
        <p:spPr>
          <a:xfrm>
            <a:off x="5741944" y="1754808"/>
            <a:ext cx="291864" cy="8186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sp>
        <p:nvSpPr>
          <p:cNvPr id="10" name="Nyíl: jobbra mutató 9">
            <a:extLst>
              <a:ext uri="{FF2B5EF4-FFF2-40B4-BE49-F238E27FC236}">
                <a16:creationId xmlns:a16="http://schemas.microsoft.com/office/drawing/2014/main" id="{C53D87EA-E275-C2B9-06AC-E872D93D0AA7}"/>
              </a:ext>
            </a:extLst>
          </p:cNvPr>
          <p:cNvSpPr/>
          <p:nvPr/>
        </p:nvSpPr>
        <p:spPr>
          <a:xfrm>
            <a:off x="5759170" y="3779551"/>
            <a:ext cx="291864" cy="8186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Tree>
    <p:extLst>
      <p:ext uri="{BB962C8B-B14F-4D97-AF65-F5344CB8AC3E}">
        <p14:creationId xmlns:p14="http://schemas.microsoft.com/office/powerpoint/2010/main" val="40552374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8B61D000-EF8B-054C-16F5-86F7B5C8F13B}"/>
              </a:ext>
            </a:extLst>
          </p:cNvPr>
          <p:cNvSpPr>
            <a:spLocks noGrp="1"/>
          </p:cNvSpPr>
          <p:nvPr>
            <p:ph type="title"/>
          </p:nvPr>
        </p:nvSpPr>
        <p:spPr>
          <a:xfrm>
            <a:off x="448490" y="948906"/>
            <a:ext cx="5647510" cy="947081"/>
          </a:xfrm>
        </p:spPr>
        <p:txBody>
          <a:bodyPr rtlCol="0">
            <a:noAutofit/>
          </a:bodyPr>
          <a:lstStyle/>
          <a:p>
            <a:pPr rtl="0">
              <a:lnSpc>
                <a:spcPct val="110000"/>
              </a:lnSpc>
            </a:pPr>
            <a:r>
              <a:rPr lang="ro" sz="1800" b="0" i="0" u="none" strike="noStrike" dirty="0">
                <a:latin typeface="+mn-lt"/>
              </a:rPr>
              <a:t>Figura 1: HRs de nașteri premature spontane asociate cu expunerea la valuri de căldură în diferite luni gestaționale în Brisbane, Australia (HWD1-HWD6).</a:t>
            </a:r>
            <a:endParaRPr lang="en-GB" dirty="0">
              <a:latin typeface="+mn-lt"/>
            </a:endParaRPr>
          </a:p>
        </p:txBody>
      </p:sp>
      <p:sp>
        <p:nvSpPr>
          <p:cNvPr id="3" name="Tartalom helye 2">
            <a:extLst>
              <a:ext uri="{FF2B5EF4-FFF2-40B4-BE49-F238E27FC236}">
                <a16:creationId xmlns:a16="http://schemas.microsoft.com/office/drawing/2014/main" id="{48DB7897-0884-95CC-8403-BC1AEA72F006}"/>
              </a:ext>
            </a:extLst>
          </p:cNvPr>
          <p:cNvSpPr>
            <a:spLocks noGrp="1"/>
          </p:cNvSpPr>
          <p:nvPr>
            <p:ph idx="1"/>
          </p:nvPr>
        </p:nvSpPr>
        <p:spPr>
          <a:xfrm>
            <a:off x="408755" y="2120125"/>
            <a:ext cx="5761270" cy="3498789"/>
          </a:xfrm>
        </p:spPr>
        <p:txBody>
          <a:bodyPr rtlCol="0">
            <a:normAutofit lnSpcReduction="10000"/>
          </a:bodyPr>
          <a:lstStyle/>
          <a:p>
            <a:pPr algn="just" rtl="0">
              <a:spcAft>
                <a:spcPts val="800"/>
              </a:spcAft>
            </a:pPr>
            <a:r>
              <a:rPr lang="ro" sz="1800" b="0" i="0" u="none" strike="noStrike" dirty="0"/>
              <a:t>Relații pozitive între nașterea prematură și expunerea la valuri de căldură în toate lunile gestaționale pentru majoritatea definițiilor valurilor de căldură. </a:t>
            </a:r>
          </a:p>
          <a:p>
            <a:pPr algn="just" rtl="0">
              <a:spcAft>
                <a:spcPts val="800"/>
              </a:spcAft>
            </a:pPr>
            <a:r>
              <a:rPr lang="ro" sz="1800" b="0" i="0" u="none" strike="noStrike" dirty="0"/>
              <a:t>HR-urile ajustate ale nașterilor premature cresc ușor, dar fluctuează moderat în diferite luni</a:t>
            </a:r>
            <a:r>
              <a:rPr lang="ro" sz="1800" dirty="0"/>
              <a:t>. </a:t>
            </a:r>
            <a:endParaRPr lang="hu-HU" sz="1800" b="0" i="0" u="none" strike="noStrike" baseline="0" dirty="0"/>
          </a:p>
          <a:p>
            <a:pPr algn="just" rtl="0">
              <a:spcAft>
                <a:spcPts val="800"/>
              </a:spcAft>
            </a:pPr>
            <a:r>
              <a:rPr lang="ro" sz="1800" b="0" i="0" u="none" strike="noStrike" dirty="0"/>
              <a:t>De exemplu, folosind HWD1, HR ajustat al nașterii premature variază în diferite luni de gestație, cu cel mai mare HR în a doua lună de gestație (</a:t>
            </a:r>
            <a:r>
              <a:rPr lang="ro" sz="1800" b="0" i="0" u="none" strike="noStrike" dirty="0" smtClean="0"/>
              <a:t>HR=1,42;</a:t>
            </a:r>
            <a:br>
              <a:rPr lang="ro" sz="1800" b="0" i="0" u="none" strike="noStrike" dirty="0" smtClean="0"/>
            </a:br>
            <a:r>
              <a:rPr lang="ro" sz="1800" b="0" i="0" u="none" strike="noStrike" dirty="0" smtClean="0"/>
              <a:t>IC95</a:t>
            </a:r>
            <a:r>
              <a:rPr lang="ro" sz="1800" b="0" i="0" u="none" strike="noStrike" dirty="0"/>
              <a:t>% = </a:t>
            </a:r>
            <a:r>
              <a:rPr lang="ro" sz="1800" b="0" i="0" u="none" strike="noStrike" dirty="0" smtClean="0"/>
              <a:t>1,29-1,56</a:t>
            </a:r>
            <a:r>
              <a:rPr lang="ro" sz="1800" b="0" i="0" u="none" strike="noStrike" dirty="0"/>
              <a:t>) și cel mai mic HR în a șaptea lună de gestație (</a:t>
            </a:r>
            <a:r>
              <a:rPr lang="ro" sz="1800" b="0" i="0" u="none" strike="noStrike" dirty="0" smtClean="0"/>
              <a:t>HR=1,09</a:t>
            </a:r>
            <a:r>
              <a:rPr lang="ro" sz="1800" b="0" i="0" u="none" strike="noStrike" dirty="0"/>
              <a:t>; </a:t>
            </a:r>
            <a:r>
              <a:rPr lang="ro" sz="1800" b="0" i="0" u="none" strike="noStrike" dirty="0" smtClean="0"/>
              <a:t>IC95</a:t>
            </a:r>
            <a:r>
              <a:rPr lang="ro" sz="1800" b="0" i="0" u="none" strike="noStrike" dirty="0"/>
              <a:t>% = </a:t>
            </a:r>
            <a:r>
              <a:rPr lang="ro" sz="1800" b="0" i="0" u="none" strike="noStrike" dirty="0" smtClean="0"/>
              <a:t>0,99-1,20</a:t>
            </a:r>
            <a:r>
              <a:rPr lang="ro" sz="1800" b="0" i="0" u="none" strike="noStrike" dirty="0"/>
              <a:t>).</a:t>
            </a:r>
            <a:endParaRPr lang="en-GB" dirty="0"/>
          </a:p>
        </p:txBody>
      </p:sp>
      <p:pic>
        <p:nvPicPr>
          <p:cNvPr id="5" name="Kép 4">
            <a:extLst>
              <a:ext uri="{FF2B5EF4-FFF2-40B4-BE49-F238E27FC236}">
                <a16:creationId xmlns:a16="http://schemas.microsoft.com/office/drawing/2014/main" id="{A8BADED0-3AD1-49E4-8C57-9508CECC9103}"/>
              </a:ext>
            </a:extLst>
          </p:cNvPr>
          <p:cNvPicPr>
            <a:picLocks noChangeAspect="1"/>
          </p:cNvPicPr>
          <p:nvPr/>
        </p:nvPicPr>
        <p:blipFill>
          <a:blip r:embed="rId2"/>
          <a:stretch>
            <a:fillRect/>
          </a:stretch>
        </p:blipFill>
        <p:spPr>
          <a:xfrm>
            <a:off x="6170025" y="847725"/>
            <a:ext cx="5791200" cy="5162550"/>
          </a:xfrm>
          <a:prstGeom prst="rect">
            <a:avLst/>
          </a:prstGeom>
        </p:spPr>
      </p:pic>
      <p:sp>
        <p:nvSpPr>
          <p:cNvPr id="6" name="Cím 1">
            <a:extLst>
              <a:ext uri="{FF2B5EF4-FFF2-40B4-BE49-F238E27FC236}">
                <a16:creationId xmlns:a16="http://schemas.microsoft.com/office/drawing/2014/main" id="{36C77166-8ED0-291B-BF65-BECDA9BEE523}"/>
              </a:ext>
            </a:extLst>
          </p:cNvPr>
          <p:cNvSpPr txBox="1">
            <a:spLocks/>
          </p:cNvSpPr>
          <p:nvPr/>
        </p:nvSpPr>
        <p:spPr>
          <a:xfrm>
            <a:off x="147587" y="175133"/>
            <a:ext cx="11896826" cy="54963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600" kern="1200">
                <a:solidFill>
                  <a:schemeClr val="bg1">
                    <a:lumMod val="50000"/>
                  </a:schemeClr>
                </a:solidFill>
                <a:latin typeface="+mj-lt"/>
                <a:ea typeface="+mj-ea"/>
                <a:cs typeface="+mj-cs"/>
              </a:defRPr>
            </a:lvl1pPr>
          </a:lstStyle>
          <a:p>
            <a:pPr rtl="0"/>
            <a:r>
              <a:rPr lang="ro" sz="2000">
                <a:latin typeface="+mn-lt"/>
              </a:rPr>
              <a:t>Expunerea la valuri de căldură în timpul sarcinii și rezultatele adverse la naștere </a:t>
            </a:r>
            <a:r>
              <a:rPr lang="ro" sz="2000" i="1">
                <a:latin typeface="+mn-lt"/>
              </a:rPr>
              <a:t>(Wang et al.)</a:t>
            </a:r>
            <a:endParaRPr lang="en-GB" sz="4000" i="1" dirty="0">
              <a:latin typeface="+mn-lt"/>
            </a:endParaRPr>
          </a:p>
        </p:txBody>
      </p:sp>
      <p:sp>
        <p:nvSpPr>
          <p:cNvPr id="7" name="Szövegdoboz 6">
            <a:extLst>
              <a:ext uri="{FF2B5EF4-FFF2-40B4-BE49-F238E27FC236}">
                <a16:creationId xmlns:a16="http://schemas.microsoft.com/office/drawing/2014/main" id="{7FC6C433-0D47-C689-F26B-4CC2BF2B772D}"/>
              </a:ext>
            </a:extLst>
          </p:cNvPr>
          <p:cNvSpPr txBox="1"/>
          <p:nvPr/>
        </p:nvSpPr>
        <p:spPr>
          <a:xfrm>
            <a:off x="147587" y="5805084"/>
            <a:ext cx="4878977" cy="246221"/>
          </a:xfrm>
          <a:prstGeom prst="rect">
            <a:avLst/>
          </a:prstGeom>
          <a:noFill/>
        </p:spPr>
        <p:txBody>
          <a:bodyPr wrap="square" rtlCol="0">
            <a:spAutoFit/>
          </a:bodyPr>
          <a:lstStyle/>
          <a:p>
            <a:pPr rtl="0"/>
            <a:r>
              <a:rPr lang="ro" sz="1000" dirty="0" smtClean="0">
                <a:solidFill>
                  <a:schemeClr val="bg1">
                    <a:lumMod val="50000"/>
                  </a:schemeClr>
                </a:solidFill>
              </a:rPr>
              <a:t>doi:10.1097/EDE.0000000000000995</a:t>
            </a:r>
            <a:endParaRPr lang="ro" sz="1000" dirty="0">
              <a:solidFill>
                <a:schemeClr val="bg1">
                  <a:lumMod val="50000"/>
                </a:schemeClr>
              </a:solidFill>
            </a:endParaRPr>
          </a:p>
        </p:txBody>
      </p:sp>
    </p:spTree>
    <p:extLst>
      <p:ext uri="{BB962C8B-B14F-4D97-AF65-F5344CB8AC3E}">
        <p14:creationId xmlns:p14="http://schemas.microsoft.com/office/powerpoint/2010/main" val="11999449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4063386-CB58-296B-0DED-43D6418BBD90}"/>
              </a:ext>
            </a:extLst>
          </p:cNvPr>
          <p:cNvSpPr>
            <a:spLocks noGrp="1"/>
          </p:cNvSpPr>
          <p:nvPr>
            <p:ph type="title"/>
          </p:nvPr>
        </p:nvSpPr>
        <p:spPr>
          <a:xfrm>
            <a:off x="451930" y="829214"/>
            <a:ext cx="6985191" cy="965080"/>
          </a:xfrm>
        </p:spPr>
        <p:txBody>
          <a:bodyPr rtlCol="0">
            <a:normAutofit fontScale="90000"/>
          </a:bodyPr>
          <a:lstStyle/>
          <a:p>
            <a:pPr algn="ctr" rtl="0">
              <a:lnSpc>
                <a:spcPct val="110000"/>
              </a:lnSpc>
            </a:pPr>
            <a:r>
              <a:rPr lang="ro" sz="2000" b="0" i="0" u="none" strike="noStrike" dirty="0">
                <a:latin typeface="+mn-lt"/>
              </a:rPr>
              <a:t>Figura 2: HRs de nașteri de copii morți asociate cu expunerea la valuri de căldură în timpul diferitelor luni de gestație în Brisbane, Australia (HWD4-HWD6).</a:t>
            </a:r>
            <a:endParaRPr lang="en-GB" sz="4000" dirty="0">
              <a:latin typeface="+mn-lt"/>
            </a:endParaRPr>
          </a:p>
        </p:txBody>
      </p:sp>
      <p:sp>
        <p:nvSpPr>
          <p:cNvPr id="3" name="Tartalom helye 2">
            <a:extLst>
              <a:ext uri="{FF2B5EF4-FFF2-40B4-BE49-F238E27FC236}">
                <a16:creationId xmlns:a16="http://schemas.microsoft.com/office/drawing/2014/main" id="{82A3D1EF-3D3E-6B29-F4F7-2F5D53B6500D}"/>
              </a:ext>
            </a:extLst>
          </p:cNvPr>
          <p:cNvSpPr>
            <a:spLocks noGrp="1"/>
          </p:cNvSpPr>
          <p:nvPr>
            <p:ph idx="1"/>
          </p:nvPr>
        </p:nvSpPr>
        <p:spPr>
          <a:xfrm>
            <a:off x="626330" y="1859319"/>
            <a:ext cx="6810791" cy="3972138"/>
          </a:xfrm>
        </p:spPr>
        <p:txBody>
          <a:bodyPr rtlCol="0">
            <a:normAutofit fontScale="92500"/>
          </a:bodyPr>
          <a:lstStyle/>
          <a:p>
            <a:pPr rtl="0">
              <a:lnSpc>
                <a:spcPct val="120000"/>
              </a:lnSpc>
              <a:spcAft>
                <a:spcPts val="1000"/>
              </a:spcAft>
            </a:pPr>
            <a:r>
              <a:rPr lang="ro" sz="1800" b="0" i="0" u="none" strike="noStrike" dirty="0"/>
              <a:t>Pentru majoritatea definițiilor valurilor de căldură, expunerea la valuri de căldură în lunile gestaționale mai timpurii, adică între lunile 1 și 6, a fost asociată cu un risc mai mare de naștere a unui copil mort. </a:t>
            </a:r>
          </a:p>
          <a:p>
            <a:pPr rtl="0">
              <a:lnSpc>
                <a:spcPct val="120000"/>
              </a:lnSpc>
            </a:pPr>
            <a:r>
              <a:rPr lang="ro" sz="1800" b="0" i="0" u="none" strike="noStrike" dirty="0"/>
              <a:t>Riscurile de naștere a unui copil mort au scăzut considerabil în luna a șaptea comparativ cu luna a șasea și au crescut moderat în luna a opta. </a:t>
            </a:r>
            <a:endParaRPr lang="hu-HU" sz="1800" b="0" i="0" u="none" strike="noStrike" baseline="0" dirty="0"/>
          </a:p>
          <a:p>
            <a:pPr rtl="0">
              <a:lnSpc>
                <a:spcPct val="120000"/>
              </a:lnSpc>
            </a:pPr>
            <a:r>
              <a:rPr lang="ro" sz="1800" b="0" i="0" u="none" strike="noStrike" dirty="0"/>
              <a:t>Între timp, au fost observate, de asemenea, tendințe descrescătoare pentru expunerea la valuri de căldură în lunile a noua și a zecea de gestație. </a:t>
            </a:r>
            <a:endParaRPr lang="hu-HU" sz="1800" b="0" i="0" u="none" strike="noStrike" baseline="0" dirty="0"/>
          </a:p>
          <a:p>
            <a:pPr rtl="0">
              <a:lnSpc>
                <a:spcPct val="120000"/>
              </a:lnSpc>
            </a:pPr>
            <a:r>
              <a:rPr lang="ro" sz="1800" b="0" i="0" u="none" strike="noStrike" dirty="0"/>
              <a:t>Pentru HWD6, cel mai mare risc de naștere a unui copil mort a avut loc în a opta lună de gestație (HR=1,52; 95% CI=1,11, 2,09).</a:t>
            </a:r>
            <a:endParaRPr lang="en-GB" dirty="0"/>
          </a:p>
        </p:txBody>
      </p:sp>
      <p:pic>
        <p:nvPicPr>
          <p:cNvPr id="5" name="Kép 4">
            <a:extLst>
              <a:ext uri="{FF2B5EF4-FFF2-40B4-BE49-F238E27FC236}">
                <a16:creationId xmlns:a16="http://schemas.microsoft.com/office/drawing/2014/main" id="{85D62FAF-0DED-655B-6C3E-03F90C9C6011}"/>
              </a:ext>
            </a:extLst>
          </p:cNvPr>
          <p:cNvPicPr>
            <a:picLocks noChangeAspect="1"/>
          </p:cNvPicPr>
          <p:nvPr/>
        </p:nvPicPr>
        <p:blipFill rotWithShape="1">
          <a:blip r:embed="rId2"/>
          <a:srcRect l="48602"/>
          <a:stretch/>
        </p:blipFill>
        <p:spPr>
          <a:xfrm>
            <a:off x="8064137" y="742249"/>
            <a:ext cx="3040209" cy="5314950"/>
          </a:xfrm>
          <a:prstGeom prst="rect">
            <a:avLst/>
          </a:prstGeom>
        </p:spPr>
      </p:pic>
      <p:sp>
        <p:nvSpPr>
          <p:cNvPr id="6" name="Cím 1">
            <a:extLst>
              <a:ext uri="{FF2B5EF4-FFF2-40B4-BE49-F238E27FC236}">
                <a16:creationId xmlns:a16="http://schemas.microsoft.com/office/drawing/2014/main" id="{AD117B7C-7944-0BD5-2DDA-224D6581ED5D}"/>
              </a:ext>
            </a:extLst>
          </p:cNvPr>
          <p:cNvSpPr txBox="1">
            <a:spLocks/>
          </p:cNvSpPr>
          <p:nvPr/>
        </p:nvSpPr>
        <p:spPr>
          <a:xfrm>
            <a:off x="147587" y="86631"/>
            <a:ext cx="11896826" cy="54963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600" kern="1200">
                <a:solidFill>
                  <a:schemeClr val="bg1">
                    <a:lumMod val="50000"/>
                  </a:schemeClr>
                </a:solidFill>
                <a:latin typeface="+mj-lt"/>
                <a:ea typeface="+mj-ea"/>
                <a:cs typeface="+mj-cs"/>
              </a:defRPr>
            </a:lvl1pPr>
          </a:lstStyle>
          <a:p>
            <a:pPr rtl="0"/>
            <a:r>
              <a:rPr lang="ro" sz="2000">
                <a:latin typeface="+mn-lt"/>
              </a:rPr>
              <a:t>Expunerea la valuri de căldură în timpul sarcinii și rezultatele adverse la naștere </a:t>
            </a:r>
            <a:r>
              <a:rPr lang="ro" sz="2000" i="1">
                <a:latin typeface="+mn-lt"/>
              </a:rPr>
              <a:t>(Wang et al.)</a:t>
            </a:r>
            <a:endParaRPr lang="en-GB" sz="4000" i="1" dirty="0">
              <a:latin typeface="+mn-lt"/>
            </a:endParaRPr>
          </a:p>
        </p:txBody>
      </p:sp>
      <p:sp>
        <p:nvSpPr>
          <p:cNvPr id="7" name="Szövegdoboz 6">
            <a:extLst>
              <a:ext uri="{FF2B5EF4-FFF2-40B4-BE49-F238E27FC236}">
                <a16:creationId xmlns:a16="http://schemas.microsoft.com/office/drawing/2014/main" id="{43DDCE29-BD44-A451-F2F5-18E85116C118}"/>
              </a:ext>
            </a:extLst>
          </p:cNvPr>
          <p:cNvSpPr txBox="1"/>
          <p:nvPr/>
        </p:nvSpPr>
        <p:spPr>
          <a:xfrm>
            <a:off x="147587" y="5831457"/>
            <a:ext cx="4878977" cy="553998"/>
          </a:xfrm>
          <a:prstGeom prst="rect">
            <a:avLst/>
          </a:prstGeom>
          <a:noFill/>
        </p:spPr>
        <p:txBody>
          <a:bodyPr wrap="square" rtlCol="0">
            <a:spAutoFit/>
          </a:bodyPr>
          <a:lstStyle/>
          <a:p>
            <a:pPr rtl="0"/>
            <a:r>
              <a:rPr lang="ro" sz="1000" dirty="0">
                <a:solidFill>
                  <a:schemeClr val="bg1">
                    <a:lumMod val="50000"/>
                  </a:schemeClr>
                </a:solidFill>
              </a:rPr>
              <a:t>Wang J, Tong S, Williams G, Pan X. Expunerea la valul de căldură în timpul sarcinii și rezultatele adverse la naștere: O explorare a ferestrelor susceptibile. </a:t>
            </a:r>
            <a:r>
              <a:rPr lang="ro" sz="1000" i="1" dirty="0">
                <a:solidFill>
                  <a:schemeClr val="bg1">
                    <a:lumMod val="50000"/>
                  </a:schemeClr>
                </a:solidFill>
              </a:rPr>
              <a:t>Epidemiologie</a:t>
            </a:r>
            <a:r>
              <a:rPr lang="ro" sz="1000" dirty="0">
                <a:solidFill>
                  <a:schemeClr val="bg1">
                    <a:lumMod val="50000"/>
                  </a:schemeClr>
                </a:solidFill>
              </a:rPr>
              <a:t>. 2019;30 Suppl 1:S115-S121. doi:10.1097/EDE.0000000000000995</a:t>
            </a:r>
          </a:p>
        </p:txBody>
      </p:sp>
    </p:spTree>
    <p:extLst>
      <p:ext uri="{BB962C8B-B14F-4D97-AF65-F5344CB8AC3E}">
        <p14:creationId xmlns:p14="http://schemas.microsoft.com/office/powerpoint/2010/main" val="158692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954656" y="1664898"/>
            <a:ext cx="10386203" cy="2518266"/>
          </a:xfrm>
        </p:spPr>
        <p:txBody>
          <a:bodyPr rtlCol="0">
            <a:normAutofit fontScale="90000"/>
          </a:bodyPr>
          <a:lstStyle/>
          <a:p>
            <a:pPr algn="ctr" rtl="0"/>
            <a:r>
              <a:rPr lang="ro" dirty="0"/>
              <a:t>Impactul schimbărilor climatice asupra sarcinii și a rezultatelor reproductive </a:t>
            </a:r>
          </a:p>
        </p:txBody>
      </p:sp>
    </p:spTree>
    <p:extLst>
      <p:ext uri="{BB962C8B-B14F-4D97-AF65-F5344CB8AC3E}">
        <p14:creationId xmlns:p14="http://schemas.microsoft.com/office/powerpoint/2010/main" val="3101263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030DBE89-C861-369B-013D-96F36B2BE8C3}"/>
              </a:ext>
            </a:extLst>
          </p:cNvPr>
          <p:cNvSpPr>
            <a:spLocks noGrp="1"/>
          </p:cNvSpPr>
          <p:nvPr>
            <p:ph type="title"/>
          </p:nvPr>
        </p:nvSpPr>
        <p:spPr>
          <a:xfrm>
            <a:off x="184632" y="254363"/>
            <a:ext cx="11896826" cy="549635"/>
          </a:xfrm>
        </p:spPr>
        <p:txBody>
          <a:bodyPr rtlCol="0">
            <a:normAutofit fontScale="90000"/>
          </a:bodyPr>
          <a:lstStyle/>
          <a:p>
            <a:pPr rtl="0"/>
            <a:r>
              <a:rPr lang="ro" dirty="0"/>
              <a:t>Căldura extremă, nașterea prematură și nașterea de copii morți: O analiză globală în 14 țări cu venituri medii inferioare </a:t>
            </a:r>
            <a:r>
              <a:rPr lang="ro" i="1" dirty="0"/>
              <a:t>(McElroy et al.)</a:t>
            </a:r>
            <a:endParaRPr lang="en-GB" i="1" dirty="0"/>
          </a:p>
        </p:txBody>
      </p:sp>
      <p:sp>
        <p:nvSpPr>
          <p:cNvPr id="3" name="Tartalom helye 2">
            <a:extLst>
              <a:ext uri="{FF2B5EF4-FFF2-40B4-BE49-F238E27FC236}">
                <a16:creationId xmlns:a16="http://schemas.microsoft.com/office/drawing/2014/main" id="{74260A84-206B-23AE-DC0A-030029E2A3E1}"/>
              </a:ext>
            </a:extLst>
          </p:cNvPr>
          <p:cNvSpPr>
            <a:spLocks noGrp="1"/>
          </p:cNvSpPr>
          <p:nvPr>
            <p:ph idx="1"/>
          </p:nvPr>
        </p:nvSpPr>
        <p:spPr>
          <a:xfrm>
            <a:off x="293297" y="1216323"/>
            <a:ext cx="5193101" cy="5103044"/>
          </a:xfrm>
        </p:spPr>
        <p:txBody>
          <a:bodyPr rtlCol="0">
            <a:noAutofit/>
          </a:bodyPr>
          <a:lstStyle/>
          <a:p>
            <a:pPr marL="0" indent="0" rtl="0">
              <a:lnSpc>
                <a:spcPct val="130000"/>
              </a:lnSpc>
              <a:spcAft>
                <a:spcPts val="1000"/>
              </a:spcAft>
              <a:buNone/>
            </a:pPr>
            <a:r>
              <a:rPr lang="ro" sz="1600" b="1" dirty="0"/>
              <a:t>OBIECTIV: </a:t>
            </a:r>
            <a:r>
              <a:rPr lang="ro" sz="1600" b="0" i="0" u="none" strike="noStrike" dirty="0"/>
              <a:t>examinarea modului în care expunerea la căldură extremă afectează rezultatele adverse la naștere în 14</a:t>
            </a:r>
            <a:r>
              <a:rPr lang="ro" sz="1600" dirty="0"/>
              <a:t> țări</a:t>
            </a:r>
            <a:r>
              <a:rPr lang="ro" sz="1600" b="0" i="0" u="none" strike="noStrike" dirty="0"/>
              <a:t> cu venituri medii inferioare </a:t>
            </a:r>
            <a:r>
              <a:rPr lang="ro" sz="1600" b="0" i="0" u="none" strike="noStrike" dirty="0" smtClean="0"/>
              <a:t>cu </a:t>
            </a:r>
            <a:r>
              <a:rPr lang="ro" sz="1600" b="0" i="0" u="none" strike="noStrike" dirty="0"/>
              <a:t>unele dintre cele mai ridicate rate de nașteri premature și de nașteri de copii morți.</a:t>
            </a:r>
            <a:endParaRPr lang="hu-HU" sz="1600" b="0" i="0" u="none" strike="noStrike" baseline="0" dirty="0"/>
          </a:p>
          <a:p>
            <a:pPr marL="0" indent="0" rtl="0">
              <a:lnSpc>
                <a:spcPct val="130000"/>
              </a:lnSpc>
              <a:spcAft>
                <a:spcPts val="1000"/>
              </a:spcAft>
              <a:buNone/>
            </a:pPr>
            <a:r>
              <a:rPr lang="ro" sz="1600" b="1" i="0" u="none" strike="noStrike" dirty="0"/>
              <a:t>METODE: </a:t>
            </a:r>
            <a:r>
              <a:rPr lang="ro" sz="1600" b="0" i="0" u="none" strike="noStrike" dirty="0"/>
              <a:t>Țările selectate au participat la cea mai recentă Anchetă demografică și de sănătate (DHS), care a fost finalizată între 2014 și 2018 și care conținea date pentru cel puțin unul dintre rezultatele de interes (naștere prematură sau naștere de copii morți).</a:t>
            </a:r>
            <a:endParaRPr lang="hu-HU" sz="1600" b="0" i="0" u="none" strike="noStrike" baseline="0" dirty="0"/>
          </a:p>
          <a:p>
            <a:pPr marL="0" indent="0" rtl="0">
              <a:lnSpc>
                <a:spcPct val="130000"/>
              </a:lnSpc>
              <a:buNone/>
            </a:pPr>
            <a:r>
              <a:rPr lang="ro" sz="1600" b="1" i="0" u="none" strike="noStrike" dirty="0" smtClean="0"/>
              <a:t>REZULTATE</a:t>
            </a:r>
            <a:r>
              <a:rPr lang="ro" sz="1600" b="1" i="0" u="none" strike="noStrike" dirty="0"/>
              <a:t>:</a:t>
            </a:r>
            <a:r>
              <a:rPr lang="ro" sz="1600" b="0" i="0" u="none" strike="noStrike" dirty="0"/>
              <a:t> </a:t>
            </a:r>
            <a:r>
              <a:rPr lang="ro" sz="1600" b="0" i="0" u="none" strike="noStrike" dirty="0" smtClean="0"/>
              <a:t>O </a:t>
            </a:r>
            <a:r>
              <a:rPr lang="ro" sz="1600" b="0" i="0" u="none" strike="noStrike" dirty="0"/>
              <a:t>asociere consecventă și pozitivă între căldura extremă dincolo de praguri specifice și riscul de naștere prematură și de naștere a unui copil mort în țările cu venituri mici și mijlocii</a:t>
            </a:r>
            <a:r>
              <a:rPr lang="ro" sz="1600" b="0" i="0" u="none" strike="noStrike" dirty="0" smtClean="0"/>
              <a:t>.</a:t>
            </a:r>
            <a:endParaRPr lang="hu-HU" sz="1600" b="0" i="0" u="none" strike="noStrike" baseline="0" dirty="0"/>
          </a:p>
        </p:txBody>
      </p:sp>
      <p:sp>
        <p:nvSpPr>
          <p:cNvPr id="5" name="Szövegdoboz 4">
            <a:extLst>
              <a:ext uri="{FF2B5EF4-FFF2-40B4-BE49-F238E27FC236}">
                <a16:creationId xmlns:a16="http://schemas.microsoft.com/office/drawing/2014/main" id="{5CB01305-57F2-E381-E9E6-7B2C3CD68BEA}"/>
              </a:ext>
            </a:extLst>
          </p:cNvPr>
          <p:cNvSpPr txBox="1"/>
          <p:nvPr/>
        </p:nvSpPr>
        <p:spPr>
          <a:xfrm>
            <a:off x="7393153" y="6073146"/>
            <a:ext cx="4688305" cy="246221"/>
          </a:xfrm>
          <a:prstGeom prst="rect">
            <a:avLst/>
          </a:prstGeom>
          <a:noFill/>
        </p:spPr>
        <p:txBody>
          <a:bodyPr wrap="square" rtlCol="0">
            <a:spAutoFit/>
          </a:bodyPr>
          <a:lstStyle/>
          <a:p>
            <a:pPr algn="r" rtl="0"/>
            <a:r>
              <a:rPr lang="ro" sz="1000" dirty="0" smtClean="0"/>
              <a:t>https</a:t>
            </a:r>
            <a:r>
              <a:rPr lang="ro" sz="1000" dirty="0"/>
              <a:t>://doi.org/10.1016/J.ENVINT.2021.106902</a:t>
            </a:r>
          </a:p>
        </p:txBody>
      </p:sp>
      <p:pic>
        <p:nvPicPr>
          <p:cNvPr id="7" name="Kép 6">
            <a:extLst>
              <a:ext uri="{FF2B5EF4-FFF2-40B4-BE49-F238E27FC236}">
                <a16:creationId xmlns:a16="http://schemas.microsoft.com/office/drawing/2014/main" id="{AAE0E73C-9C04-D896-0D52-A4F42EA4EE9D}"/>
              </a:ext>
            </a:extLst>
          </p:cNvPr>
          <p:cNvPicPr>
            <a:picLocks noChangeAspect="1"/>
          </p:cNvPicPr>
          <p:nvPr/>
        </p:nvPicPr>
        <p:blipFill>
          <a:blip r:embed="rId2"/>
          <a:stretch>
            <a:fillRect/>
          </a:stretch>
        </p:blipFill>
        <p:spPr>
          <a:xfrm>
            <a:off x="5583780" y="1080192"/>
            <a:ext cx="6497678" cy="4992953"/>
          </a:xfrm>
          <a:prstGeom prst="rect">
            <a:avLst/>
          </a:prstGeom>
        </p:spPr>
      </p:pic>
    </p:spTree>
    <p:extLst>
      <p:ext uri="{BB962C8B-B14F-4D97-AF65-F5344CB8AC3E}">
        <p14:creationId xmlns:p14="http://schemas.microsoft.com/office/powerpoint/2010/main" val="1835027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C76710E7-E32B-F248-AD63-09D48B9B2F8C}"/>
              </a:ext>
            </a:extLst>
          </p:cNvPr>
          <p:cNvSpPr>
            <a:spLocks noGrp="1"/>
          </p:cNvSpPr>
          <p:nvPr>
            <p:ph type="title"/>
          </p:nvPr>
        </p:nvSpPr>
        <p:spPr>
          <a:xfrm>
            <a:off x="192505" y="197078"/>
            <a:ext cx="6741217" cy="1416062"/>
          </a:xfrm>
          <a:noFill/>
        </p:spPr>
        <p:txBody>
          <a:bodyPr rtlCol="0">
            <a:noAutofit/>
          </a:bodyPr>
          <a:lstStyle/>
          <a:p>
            <a:pPr algn="just">
              <a:lnSpc>
                <a:spcPct val="110000"/>
              </a:lnSpc>
            </a:pPr>
            <a:r>
              <a:rPr lang="ro" sz="2000" b="0" i="0" u="none" strike="noStrike" dirty="0">
                <a:latin typeface="+mn-lt"/>
              </a:rPr>
              <a:t>Efectul global al curbei de încrucișare neliniară a cazurilor cu întârziere distribuită cu referință la 20 </a:t>
            </a:r>
            <a:r>
              <a:rPr lang="ro" sz="2000" b="0" i="0" u="none" strike="noStrike" baseline="30000" dirty="0" smtClean="0">
                <a:latin typeface="+mn-lt"/>
              </a:rPr>
              <a:t>o</a:t>
            </a:r>
            <a:r>
              <a:rPr lang="ro" sz="2000" b="0" i="0" u="none" strike="noStrike" dirty="0" smtClean="0">
                <a:latin typeface="+mn-lt"/>
              </a:rPr>
              <a:t>C pentru </a:t>
            </a:r>
            <a:r>
              <a:rPr lang="ro" sz="2000" b="0" i="0" u="none" strike="noStrike" dirty="0">
                <a:latin typeface="+mn-lt"/>
              </a:rPr>
              <a:t>temperatura maximă și intervalul de temperatură diurnă cu referință la 16 </a:t>
            </a:r>
            <a:r>
              <a:rPr lang="ro" sz="2000" b="0" i="0" u="none" strike="noStrike" baseline="30000" dirty="0" smtClean="0">
                <a:latin typeface="+mn-lt"/>
              </a:rPr>
              <a:t>o</a:t>
            </a:r>
            <a:r>
              <a:rPr lang="ro" sz="2000" b="0" i="0" u="none" strike="noStrike" dirty="0" smtClean="0">
                <a:latin typeface="+mn-lt"/>
              </a:rPr>
              <a:t>C </a:t>
            </a:r>
            <a:r>
              <a:rPr lang="ro" sz="2000" dirty="0" smtClean="0"/>
              <a:t>ș</a:t>
            </a:r>
            <a:r>
              <a:rPr lang="ro" sz="2000" b="0" i="0" u="none" strike="noStrike" dirty="0" smtClean="0">
                <a:latin typeface="+mn-lt"/>
              </a:rPr>
              <a:t>i </a:t>
            </a:r>
            <a:r>
              <a:rPr lang="ro" sz="2000" b="1" i="0" u="none" strike="noStrike" dirty="0">
                <a:latin typeface="+mn-lt"/>
              </a:rPr>
              <a:t>nașterea prematură</a:t>
            </a:r>
            <a:r>
              <a:rPr lang="ro" sz="2000" b="0" i="0" u="none" strike="noStrike" dirty="0">
                <a:latin typeface="+mn-lt"/>
              </a:rPr>
              <a:t>.</a:t>
            </a:r>
            <a:endParaRPr lang="en-GB" sz="2000" dirty="0">
              <a:latin typeface="+mn-lt"/>
            </a:endParaRPr>
          </a:p>
        </p:txBody>
      </p:sp>
      <p:sp>
        <p:nvSpPr>
          <p:cNvPr id="3" name="Tartalom helye 2">
            <a:extLst>
              <a:ext uri="{FF2B5EF4-FFF2-40B4-BE49-F238E27FC236}">
                <a16:creationId xmlns:a16="http://schemas.microsoft.com/office/drawing/2014/main" id="{67789348-46B8-AA6B-B754-334B63A4ACA6}"/>
              </a:ext>
            </a:extLst>
          </p:cNvPr>
          <p:cNvSpPr>
            <a:spLocks noGrp="1"/>
          </p:cNvSpPr>
          <p:nvPr>
            <p:ph idx="1"/>
          </p:nvPr>
        </p:nvSpPr>
        <p:spPr>
          <a:xfrm>
            <a:off x="439948" y="2165438"/>
            <a:ext cx="6485031" cy="3570921"/>
          </a:xfrm>
        </p:spPr>
        <p:txBody>
          <a:bodyPr rtlCol="0">
            <a:normAutofit fontScale="92500" lnSpcReduction="10000"/>
          </a:bodyPr>
          <a:lstStyle/>
          <a:p>
            <a:pPr marL="0" indent="0" algn="just" rtl="0">
              <a:lnSpc>
                <a:spcPct val="130000"/>
              </a:lnSpc>
              <a:spcAft>
                <a:spcPts val="1500"/>
              </a:spcAft>
              <a:buNone/>
            </a:pPr>
            <a:r>
              <a:rPr lang="ro" sz="2000" b="0" i="0" u="none" strike="noStrike" dirty="0"/>
              <a:t>În general, a existat un risc crescut de naștere prematură în rândul femeilor care au fost expuse la căldură extremă în cele șapte zile dinaintea nașterii. Modelul neliniar cu decalaj distribuit a identificat o gamă de temperaturi care crește riscul de naștere prematură.</a:t>
            </a:r>
            <a:endParaRPr lang="hu-HU" sz="2000" b="0" i="0" u="none" strike="noStrike" baseline="0" dirty="0"/>
          </a:p>
          <a:p>
            <a:pPr marL="0" indent="0" algn="just" rtl="0">
              <a:lnSpc>
                <a:spcPct val="130000"/>
              </a:lnSpc>
              <a:spcAft>
                <a:spcPts val="1500"/>
              </a:spcAft>
              <a:buNone/>
            </a:pPr>
            <a:r>
              <a:rPr lang="ro" sz="2000" b="0" i="0" u="none" strike="noStrike" dirty="0"/>
              <a:t>Un risc ridicat de naștere prematură a fost identificat, de asemenea, în rândul femeilor însărcinate care au înregistrat intervale de temperatură diurnă (adică diferența dintre temperaturile maxime și minime zilnice) de mai puțin de 16 </a:t>
            </a:r>
            <a:r>
              <a:rPr lang="ro" sz="2000" b="0" i="0" u="none" strike="noStrike" baseline="30000" dirty="0" smtClean="0"/>
              <a:t>o</a:t>
            </a:r>
            <a:r>
              <a:rPr lang="ro" sz="2000" b="0" i="0" u="none" strike="noStrike" dirty="0" smtClean="0"/>
              <a:t>C.</a:t>
            </a:r>
            <a:endParaRPr lang="en-GB" sz="3200" dirty="0"/>
          </a:p>
        </p:txBody>
      </p:sp>
      <p:pic>
        <p:nvPicPr>
          <p:cNvPr id="5" name="Kép 4">
            <a:extLst>
              <a:ext uri="{FF2B5EF4-FFF2-40B4-BE49-F238E27FC236}">
                <a16:creationId xmlns:a16="http://schemas.microsoft.com/office/drawing/2014/main" id="{C2BB580C-0206-3C2A-AF38-602388694A28}"/>
              </a:ext>
            </a:extLst>
          </p:cNvPr>
          <p:cNvPicPr>
            <a:picLocks noChangeAspect="1"/>
          </p:cNvPicPr>
          <p:nvPr/>
        </p:nvPicPr>
        <p:blipFill>
          <a:blip r:embed="rId2"/>
          <a:stretch>
            <a:fillRect/>
          </a:stretch>
        </p:blipFill>
        <p:spPr>
          <a:xfrm>
            <a:off x="6924979" y="75008"/>
            <a:ext cx="4961899" cy="6213649"/>
          </a:xfrm>
          <a:prstGeom prst="rect">
            <a:avLst/>
          </a:prstGeom>
        </p:spPr>
      </p:pic>
      <p:sp>
        <p:nvSpPr>
          <p:cNvPr id="7" name="Szövegdoboz 6">
            <a:extLst>
              <a:ext uri="{FF2B5EF4-FFF2-40B4-BE49-F238E27FC236}">
                <a16:creationId xmlns:a16="http://schemas.microsoft.com/office/drawing/2014/main" id="{DF649303-C9F9-56B9-4A10-DB97EE400556}"/>
              </a:ext>
            </a:extLst>
          </p:cNvPr>
          <p:cNvSpPr txBox="1"/>
          <p:nvPr/>
        </p:nvSpPr>
        <p:spPr>
          <a:xfrm>
            <a:off x="116894" y="6128692"/>
            <a:ext cx="4688305" cy="246221"/>
          </a:xfrm>
          <a:prstGeom prst="rect">
            <a:avLst/>
          </a:prstGeom>
          <a:noFill/>
        </p:spPr>
        <p:txBody>
          <a:bodyPr wrap="square" rtlCol="0">
            <a:spAutoFit/>
          </a:bodyPr>
          <a:lstStyle/>
          <a:p>
            <a:pPr rtl="0"/>
            <a:r>
              <a:rPr lang="ro" sz="1000" dirty="0" smtClean="0">
                <a:solidFill>
                  <a:schemeClr val="bg1">
                    <a:lumMod val="50000"/>
                  </a:schemeClr>
                </a:solidFill>
              </a:rPr>
              <a:t>https</a:t>
            </a:r>
            <a:r>
              <a:rPr lang="ro" sz="1000" dirty="0">
                <a:solidFill>
                  <a:schemeClr val="bg1">
                    <a:lumMod val="50000"/>
                  </a:schemeClr>
                </a:solidFill>
              </a:rPr>
              <a:t>://doi.org/10.1016/J.ENVINT.2021.106902</a:t>
            </a:r>
          </a:p>
        </p:txBody>
      </p:sp>
    </p:spTree>
    <p:extLst>
      <p:ext uri="{BB962C8B-B14F-4D97-AF65-F5344CB8AC3E}">
        <p14:creationId xmlns:p14="http://schemas.microsoft.com/office/powerpoint/2010/main" val="2211096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6220DC0E-2855-6AF2-1F38-52B6D24C60F7}"/>
              </a:ext>
            </a:extLst>
          </p:cNvPr>
          <p:cNvSpPr>
            <a:spLocks noGrp="1"/>
          </p:cNvSpPr>
          <p:nvPr>
            <p:ph idx="1"/>
          </p:nvPr>
        </p:nvSpPr>
        <p:spPr>
          <a:xfrm>
            <a:off x="272480" y="2242867"/>
            <a:ext cx="6774344" cy="3390182"/>
          </a:xfrm>
        </p:spPr>
        <p:txBody>
          <a:bodyPr rtlCol="0">
            <a:normAutofit/>
          </a:bodyPr>
          <a:lstStyle/>
          <a:p>
            <a:pPr marL="0" indent="0" rtl="0">
              <a:spcAft>
                <a:spcPts val="1500"/>
              </a:spcAft>
              <a:buNone/>
            </a:pPr>
            <a:r>
              <a:rPr lang="ro" sz="1600" b="0" i="0" u="none" strike="noStrike" dirty="0"/>
              <a:t>În cazul nașterilor de copii morți, rezultatele indică un risc crescut în rândul femeilor însărcinate care au avut temperaturi ridicate în cele șapte zile dinaintea nașterii. </a:t>
            </a:r>
            <a:endParaRPr lang="ro" sz="1600" b="0" i="0" u="none" strike="noStrike" dirty="0" smtClean="0"/>
          </a:p>
          <a:p>
            <a:pPr marL="0" indent="0" rtl="0">
              <a:spcAft>
                <a:spcPts val="1500"/>
              </a:spcAft>
              <a:buNone/>
            </a:pPr>
            <a:r>
              <a:rPr lang="ro" sz="1600" b="0" i="0" u="none" strike="noStrike" dirty="0" smtClean="0"/>
              <a:t>S-a </a:t>
            </a:r>
            <a:r>
              <a:rPr lang="ro" sz="1600" b="0" i="0" u="none" strike="noStrike" dirty="0"/>
              <a:t>observat o creștere a numărului de nașteri de copii morți la femeile însărcinate care au avut o zi în săptămâna anterioară nașterii cu intervale de temperatură diurnă mai </a:t>
            </a:r>
            <a:r>
              <a:rPr lang="ro" sz="1600" b="0" i="0" u="none" strike="noStrike" dirty="0" smtClean="0"/>
              <a:t>mici. </a:t>
            </a:r>
            <a:r>
              <a:rPr lang="ro" sz="1600" b="0" i="0" u="none" strike="noStrike" dirty="0"/>
              <a:t>S-a constatat că fereastra de risc ridicat este pentru un interval de temperatură diurnă mai mic de 16 </a:t>
            </a:r>
            <a:r>
              <a:rPr lang="ro" sz="1600" b="0" i="0" u="none" strike="noStrike" baseline="30000" dirty="0" smtClean="0"/>
              <a:t>o</a:t>
            </a:r>
            <a:r>
              <a:rPr lang="ro" sz="1600" b="0" i="0" u="none" strike="noStrike" dirty="0" smtClean="0"/>
              <a:t>C.</a:t>
            </a:r>
            <a:endParaRPr lang="en-GB" sz="1600" dirty="0"/>
          </a:p>
        </p:txBody>
      </p:sp>
      <p:pic>
        <p:nvPicPr>
          <p:cNvPr id="5" name="Kép 4">
            <a:extLst>
              <a:ext uri="{FF2B5EF4-FFF2-40B4-BE49-F238E27FC236}">
                <a16:creationId xmlns:a16="http://schemas.microsoft.com/office/drawing/2014/main" id="{0AC3C37D-1BC3-33B2-15D4-BF71D1BEC8FE}"/>
              </a:ext>
            </a:extLst>
          </p:cNvPr>
          <p:cNvPicPr>
            <a:picLocks noChangeAspect="1"/>
          </p:cNvPicPr>
          <p:nvPr/>
        </p:nvPicPr>
        <p:blipFill rotWithShape="1">
          <a:blip r:embed="rId2"/>
          <a:srcRect l="2834"/>
          <a:stretch/>
        </p:blipFill>
        <p:spPr>
          <a:xfrm>
            <a:off x="7159925" y="147503"/>
            <a:ext cx="4902132" cy="5938057"/>
          </a:xfrm>
          <a:prstGeom prst="rect">
            <a:avLst/>
          </a:prstGeom>
        </p:spPr>
      </p:pic>
      <p:sp>
        <p:nvSpPr>
          <p:cNvPr id="6" name="Szövegdoboz 5">
            <a:extLst>
              <a:ext uri="{FF2B5EF4-FFF2-40B4-BE49-F238E27FC236}">
                <a16:creationId xmlns:a16="http://schemas.microsoft.com/office/drawing/2014/main" id="{DF649303-C9F9-56B9-4A10-DB97EE400556}"/>
              </a:ext>
            </a:extLst>
          </p:cNvPr>
          <p:cNvSpPr txBox="1"/>
          <p:nvPr/>
        </p:nvSpPr>
        <p:spPr>
          <a:xfrm>
            <a:off x="116894" y="6128692"/>
            <a:ext cx="4688305" cy="246221"/>
          </a:xfrm>
          <a:prstGeom prst="rect">
            <a:avLst/>
          </a:prstGeom>
          <a:noFill/>
        </p:spPr>
        <p:txBody>
          <a:bodyPr wrap="square" rtlCol="0">
            <a:spAutoFit/>
          </a:bodyPr>
          <a:lstStyle/>
          <a:p>
            <a:pPr rtl="0"/>
            <a:r>
              <a:rPr lang="ro" sz="1000" dirty="0" smtClean="0">
                <a:solidFill>
                  <a:schemeClr val="bg1">
                    <a:lumMod val="50000"/>
                  </a:schemeClr>
                </a:solidFill>
              </a:rPr>
              <a:t>https</a:t>
            </a:r>
            <a:r>
              <a:rPr lang="ro" sz="1000" dirty="0">
                <a:solidFill>
                  <a:schemeClr val="bg1">
                    <a:lumMod val="50000"/>
                  </a:schemeClr>
                </a:solidFill>
              </a:rPr>
              <a:t>://doi.org/10.1016/J.ENVINT.2021.106902</a:t>
            </a:r>
          </a:p>
        </p:txBody>
      </p:sp>
      <p:sp>
        <p:nvSpPr>
          <p:cNvPr id="7" name="Cím 1">
            <a:extLst>
              <a:ext uri="{FF2B5EF4-FFF2-40B4-BE49-F238E27FC236}">
                <a16:creationId xmlns:a16="http://schemas.microsoft.com/office/drawing/2014/main" id="{C76710E7-E32B-F248-AD63-09D48B9B2F8C}"/>
              </a:ext>
            </a:extLst>
          </p:cNvPr>
          <p:cNvSpPr>
            <a:spLocks noGrp="1"/>
          </p:cNvSpPr>
          <p:nvPr>
            <p:ph type="title"/>
          </p:nvPr>
        </p:nvSpPr>
        <p:spPr>
          <a:xfrm>
            <a:off x="192505" y="197078"/>
            <a:ext cx="6741217" cy="1416062"/>
          </a:xfrm>
          <a:noFill/>
        </p:spPr>
        <p:txBody>
          <a:bodyPr rtlCol="0">
            <a:noAutofit/>
          </a:bodyPr>
          <a:lstStyle/>
          <a:p>
            <a:pPr algn="just">
              <a:lnSpc>
                <a:spcPct val="110000"/>
              </a:lnSpc>
            </a:pPr>
            <a:r>
              <a:rPr lang="ro" sz="2000" b="0" i="0" u="none" strike="noStrike" dirty="0">
                <a:latin typeface="+mn-lt"/>
              </a:rPr>
              <a:t>Efectul global al curbei de încrucișare neliniară a cazurilor cu întârziere distribuită cu referință la 20 </a:t>
            </a:r>
            <a:r>
              <a:rPr lang="ro" sz="2000" b="0" i="0" u="none" strike="noStrike" baseline="30000" dirty="0" smtClean="0">
                <a:latin typeface="+mn-lt"/>
              </a:rPr>
              <a:t>o</a:t>
            </a:r>
            <a:r>
              <a:rPr lang="ro" sz="2000" b="0" i="0" u="none" strike="noStrike" dirty="0" smtClean="0">
                <a:latin typeface="+mn-lt"/>
              </a:rPr>
              <a:t>C pentru </a:t>
            </a:r>
            <a:r>
              <a:rPr lang="ro" sz="2000" b="0" i="0" u="none" strike="noStrike" dirty="0">
                <a:latin typeface="+mn-lt"/>
              </a:rPr>
              <a:t>temperatura maximă și intervalul de temperatură diurnă cu referință la 16 </a:t>
            </a:r>
            <a:r>
              <a:rPr lang="ro" sz="2000" b="0" i="0" u="none" strike="noStrike" baseline="30000" dirty="0" smtClean="0">
                <a:latin typeface="+mn-lt"/>
              </a:rPr>
              <a:t>o</a:t>
            </a:r>
            <a:r>
              <a:rPr lang="ro" sz="2000" b="0" i="0" u="none" strike="noStrike" dirty="0" smtClean="0">
                <a:latin typeface="+mn-lt"/>
              </a:rPr>
              <a:t>C </a:t>
            </a:r>
            <a:r>
              <a:rPr lang="ro" sz="2000" dirty="0" smtClean="0"/>
              <a:t>ș</a:t>
            </a:r>
            <a:r>
              <a:rPr lang="ro" sz="2000" b="0" i="0" u="none" strike="noStrike" dirty="0" smtClean="0">
                <a:latin typeface="+mn-lt"/>
              </a:rPr>
              <a:t>i </a:t>
            </a:r>
            <a:r>
              <a:rPr lang="ro" sz="2000" b="1" i="0" u="none" strike="noStrike" dirty="0">
                <a:latin typeface="+mn-lt"/>
              </a:rPr>
              <a:t>nașterea prematură</a:t>
            </a:r>
            <a:r>
              <a:rPr lang="ro" sz="2000" b="0" i="0" u="none" strike="noStrike" dirty="0">
                <a:latin typeface="+mn-lt"/>
              </a:rPr>
              <a:t>.</a:t>
            </a:r>
            <a:endParaRPr lang="en-GB" sz="2000" dirty="0">
              <a:latin typeface="+mn-lt"/>
            </a:endParaRPr>
          </a:p>
        </p:txBody>
      </p:sp>
    </p:spTree>
    <p:extLst>
      <p:ext uri="{BB962C8B-B14F-4D97-AF65-F5344CB8AC3E}">
        <p14:creationId xmlns:p14="http://schemas.microsoft.com/office/powerpoint/2010/main" val="4491622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4F1C7231-F000-90B6-EB99-540E86D8A9B6}"/>
              </a:ext>
            </a:extLst>
          </p:cNvPr>
          <p:cNvSpPr>
            <a:spLocks noGrp="1"/>
          </p:cNvSpPr>
          <p:nvPr>
            <p:ph idx="1"/>
          </p:nvPr>
        </p:nvSpPr>
        <p:spPr>
          <a:xfrm>
            <a:off x="192088" y="987027"/>
            <a:ext cx="6556637" cy="5396356"/>
          </a:xfrm>
        </p:spPr>
        <p:txBody>
          <a:bodyPr rtlCol="0">
            <a:normAutofit lnSpcReduction="10000"/>
          </a:bodyPr>
          <a:lstStyle/>
          <a:p>
            <a:pPr rtl="0"/>
            <a:r>
              <a:rPr lang="ro" sz="1800" b="1" dirty="0"/>
              <a:t>Mortalitatea neonatală </a:t>
            </a:r>
            <a:r>
              <a:rPr lang="ro" sz="1800" dirty="0"/>
              <a:t>(constatări inconsistente):</a:t>
            </a:r>
          </a:p>
          <a:p>
            <a:pPr lvl="1" rtl="0"/>
            <a:r>
              <a:rPr lang="ro" sz="1600" dirty="0"/>
              <a:t>Două studii: temperaturile ridicate ∼ au crescut mortalitatea</a:t>
            </a:r>
            <a:endParaRPr lang="hu-HU" sz="1600" dirty="0">
              <a:sym typeface="Symbol" panose="05050102010706020507" pitchFamily="18" charset="2"/>
            </a:endParaRPr>
          </a:p>
          <a:p>
            <a:pPr lvl="1" rtl="0"/>
            <a:r>
              <a:rPr lang="ro" sz="1600" dirty="0"/>
              <a:t>Două studii: temperaturile ridicate ∼ scad mortalitatea</a:t>
            </a:r>
            <a:endParaRPr lang="hu-HU" sz="1600" dirty="0">
              <a:sym typeface="Symbol" panose="05050102010706020507" pitchFamily="18" charset="2"/>
            </a:endParaRPr>
          </a:p>
          <a:p>
            <a:pPr lvl="1" rtl="0"/>
            <a:r>
              <a:rPr lang="ro" sz="1600" dirty="0"/>
              <a:t>Două studii: niciun impact</a:t>
            </a:r>
            <a:endParaRPr lang="hu-HU" sz="1600" dirty="0">
              <a:sym typeface="Symbol" panose="05050102010706020507" pitchFamily="18" charset="2"/>
            </a:endParaRPr>
          </a:p>
          <a:p>
            <a:pPr rtl="0"/>
            <a:r>
              <a:rPr lang="ro" sz="1800" b="1" dirty="0"/>
              <a:t>Morbiditate neonatală</a:t>
            </a:r>
            <a:r>
              <a:rPr lang="ro" sz="1800" dirty="0"/>
              <a:t> (un studiu):</a:t>
            </a:r>
          </a:p>
          <a:p>
            <a:pPr lvl="1" rtl="0"/>
            <a:r>
              <a:rPr lang="ro" sz="1600" dirty="0"/>
              <a:t>Valuri de caniculă ∼ risc crescut de suferință fetală, respirație asociată cu ventilatorul pentru mai mult de 30 de minute, sindrom de aspirație meconimală</a:t>
            </a:r>
            <a:endParaRPr lang="hu-HU" sz="1600" dirty="0">
              <a:sym typeface="Symbol" panose="05050102010706020507" pitchFamily="18" charset="2"/>
            </a:endParaRPr>
          </a:p>
          <a:p>
            <a:pPr rtl="0"/>
            <a:r>
              <a:rPr lang="ro" sz="1800" b="1" dirty="0"/>
              <a:t>SGA</a:t>
            </a:r>
            <a:r>
              <a:rPr lang="ro" sz="1800" dirty="0"/>
              <a:t> (cercetări limitate, constatări inconsistente):</a:t>
            </a:r>
          </a:p>
          <a:p>
            <a:pPr lvl="1" rtl="0"/>
            <a:r>
              <a:rPr lang="ro" sz="1600" dirty="0"/>
              <a:t>Un studiu: risc crescut de SGA la termen</a:t>
            </a:r>
          </a:p>
          <a:p>
            <a:pPr lvl="1" rtl="0"/>
            <a:r>
              <a:rPr lang="ro" sz="1600" dirty="0"/>
              <a:t>Un studiu: nicio asociere</a:t>
            </a:r>
            <a:endParaRPr lang="hu-HU" sz="1600" dirty="0"/>
          </a:p>
          <a:p>
            <a:pPr rtl="0"/>
            <a:r>
              <a:rPr lang="ro" sz="1800" b="1" dirty="0"/>
              <a:t>INR al nou-născuților </a:t>
            </a:r>
            <a:r>
              <a:rPr lang="ro" sz="1800" dirty="0"/>
              <a:t>(un studiu):</a:t>
            </a:r>
          </a:p>
          <a:p>
            <a:pPr lvl="1" rtl="0"/>
            <a:r>
              <a:rPr lang="ro" sz="1600" dirty="0"/>
              <a:t>Variații sezoniere: INR mai mare vara față de iarnă.</a:t>
            </a:r>
            <a:endParaRPr lang="hu-HU" sz="1600" dirty="0"/>
          </a:p>
          <a:p>
            <a:pPr lvl="1" rtl="0"/>
            <a:r>
              <a:rPr lang="ro" sz="1600" dirty="0"/>
              <a:t>Temperatura exterioară a influențat semnificativ valorile INR (corelație pozitivă).</a:t>
            </a:r>
          </a:p>
          <a:p>
            <a:pPr rtl="0"/>
            <a:r>
              <a:rPr lang="ro" sz="1800" b="1" i="0" u="none" strike="noStrike" dirty="0"/>
              <a:t>Lungimea telomerilor nou-născuților </a:t>
            </a:r>
            <a:r>
              <a:rPr lang="ro" sz="1800" b="0" i="0" u="none" strike="noStrike" dirty="0"/>
              <a:t>(un</a:t>
            </a:r>
            <a:r>
              <a:rPr lang="ro" sz="1800" dirty="0"/>
              <a:t>studiu):</a:t>
            </a:r>
          </a:p>
          <a:p>
            <a:pPr lvl="1" rtl="0"/>
            <a:r>
              <a:rPr lang="ro" sz="1600" dirty="0"/>
              <a:t>O temperatură mai ridicată (&gt;19,5 C) a fost asociată cu o lungime mai mică a telomerilor din sângele cordonal </a:t>
            </a:r>
            <a:endParaRPr lang="hu-HU" sz="1600" dirty="0"/>
          </a:p>
          <a:p>
            <a:pPr rtl="0"/>
            <a:endParaRPr lang="hu-HU" sz="1800" dirty="0"/>
          </a:p>
          <a:p>
            <a:pPr rtl="0"/>
            <a:endParaRPr lang="hu-HU" sz="1800" dirty="0">
              <a:sym typeface="Symbol" panose="05050102010706020507" pitchFamily="18" charset="2"/>
            </a:endParaRPr>
          </a:p>
          <a:p>
            <a:pPr lvl="1" rtl="0"/>
            <a:endParaRPr lang="hu-HU" sz="1600" dirty="0"/>
          </a:p>
          <a:p>
            <a:pPr rtl="0"/>
            <a:endParaRPr lang="en-GB" sz="1800" dirty="0"/>
          </a:p>
        </p:txBody>
      </p:sp>
      <p:sp>
        <p:nvSpPr>
          <p:cNvPr id="4" name="Cím 1">
            <a:extLst>
              <a:ext uri="{FF2B5EF4-FFF2-40B4-BE49-F238E27FC236}">
                <a16:creationId xmlns:a16="http://schemas.microsoft.com/office/drawing/2014/main" id="{B2A4599D-8A58-DD01-AFE7-2FAB3CFEBE06}"/>
              </a:ext>
            </a:extLst>
          </p:cNvPr>
          <p:cNvSpPr>
            <a:spLocks noGrp="1"/>
          </p:cNvSpPr>
          <p:nvPr>
            <p:ph type="title"/>
          </p:nvPr>
        </p:nvSpPr>
        <p:spPr>
          <a:xfrm>
            <a:off x="192088" y="199185"/>
            <a:ext cx="11896725" cy="550863"/>
          </a:xfrm>
        </p:spPr>
        <p:txBody>
          <a:bodyPr rtlCol="0">
            <a:noAutofit/>
          </a:bodyPr>
          <a:lstStyle/>
          <a:p>
            <a:pPr rtl="0"/>
            <a:r>
              <a:rPr lang="ro" sz="3200">
                <a:solidFill>
                  <a:schemeClr val="accent1">
                    <a:lumMod val="75000"/>
                  </a:schemeClr>
                </a:solidFill>
              </a:rPr>
              <a:t>Temperatura ambiantă ridicată - rezultate adverse neonatale asociate </a:t>
            </a:r>
            <a:r>
              <a:rPr lang="ro" sz="3200" i="1">
                <a:solidFill>
                  <a:schemeClr val="accent1">
                    <a:lumMod val="75000"/>
                  </a:schemeClr>
                </a:solidFill>
              </a:rPr>
              <a:t>(Dalugoda et al.)</a:t>
            </a:r>
            <a:endParaRPr lang="hu-HU" sz="3200" dirty="0">
              <a:solidFill>
                <a:schemeClr val="accent1">
                  <a:lumMod val="75000"/>
                </a:schemeClr>
              </a:solidFill>
            </a:endParaRPr>
          </a:p>
        </p:txBody>
      </p:sp>
      <p:sp>
        <p:nvSpPr>
          <p:cNvPr id="5" name="Szövegdoboz 4">
            <a:extLst>
              <a:ext uri="{FF2B5EF4-FFF2-40B4-BE49-F238E27FC236}">
                <a16:creationId xmlns:a16="http://schemas.microsoft.com/office/drawing/2014/main" id="{8FF155A6-515B-56A4-55C1-79009D465723}"/>
              </a:ext>
            </a:extLst>
          </p:cNvPr>
          <p:cNvSpPr txBox="1"/>
          <p:nvPr/>
        </p:nvSpPr>
        <p:spPr>
          <a:xfrm>
            <a:off x="6659393" y="5623143"/>
            <a:ext cx="5465796" cy="600164"/>
          </a:xfrm>
          <a:prstGeom prst="rect">
            <a:avLst/>
          </a:prstGeom>
          <a:noFill/>
        </p:spPr>
        <p:txBody>
          <a:bodyPr wrap="square" rtlCol="0">
            <a:spAutoFit/>
          </a:bodyPr>
          <a:lstStyle/>
          <a:p>
            <a:pPr algn="l" rtl="0"/>
            <a:r>
              <a:rPr lang="ro" sz="1100" b="0" i="0" u="none" strike="noStrike">
                <a:solidFill>
                  <a:schemeClr val="bg1">
                    <a:lumMod val="50000"/>
                  </a:schemeClr>
                </a:solidFill>
              </a:rPr>
              <a:t>Dalugoda, Y.; Kuppa, J.; Phung, H.; Rutherford, S.; Phung, D. Efectul temperaturii ambiante ridicate asupra rezultatelor materne, fetale și neonatale: O analiză a domeniului de aplicare. Int. J. Environ. Res. Sănătate publică </a:t>
            </a:r>
            <a:r>
              <a:rPr lang="ro" sz="1100" b="1" i="0" u="none" strike="noStrike">
                <a:solidFill>
                  <a:schemeClr val="bg1">
                    <a:lumMod val="50000"/>
                  </a:schemeClr>
                </a:solidFill>
              </a:rPr>
              <a:t>2022</a:t>
            </a:r>
            <a:r>
              <a:rPr lang="ro" sz="1100" b="0" i="0" u="none" strike="noStrike">
                <a:solidFill>
                  <a:schemeClr val="bg1">
                    <a:lumMod val="50000"/>
                  </a:schemeClr>
                </a:solidFill>
              </a:rPr>
              <a:t>, 19, 1771. https://doi.org/10.3390/ijerph19031771</a:t>
            </a:r>
            <a:endParaRPr lang="en-GB" sz="3200" dirty="0">
              <a:solidFill>
                <a:schemeClr val="bg1">
                  <a:lumMod val="50000"/>
                </a:schemeClr>
              </a:solidFill>
            </a:endParaRPr>
          </a:p>
        </p:txBody>
      </p:sp>
      <p:graphicFrame>
        <p:nvGraphicFramePr>
          <p:cNvPr id="6" name="Diagram 5">
            <a:extLst>
              <a:ext uri="{FF2B5EF4-FFF2-40B4-BE49-F238E27FC236}">
                <a16:creationId xmlns:a16="http://schemas.microsoft.com/office/drawing/2014/main" id="{998CBDF7-9767-A5BA-3C66-D879E7FE9AD2}"/>
              </a:ext>
            </a:extLst>
          </p:cNvPr>
          <p:cNvGraphicFramePr/>
          <p:nvPr>
            <p:extLst>
              <p:ext uri="{D42A27DB-BD31-4B8C-83A1-F6EECF244321}">
                <p14:modId xmlns:p14="http://schemas.microsoft.com/office/powerpoint/2010/main" val="2592671357"/>
              </p:ext>
            </p:extLst>
          </p:nvPr>
        </p:nvGraphicFramePr>
        <p:xfrm>
          <a:off x="7019109" y="836026"/>
          <a:ext cx="4711528" cy="4596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98149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5A73DFE-F751-808C-284F-567146A6F5AE}"/>
              </a:ext>
            </a:extLst>
          </p:cNvPr>
          <p:cNvSpPr>
            <a:spLocks noGrp="1"/>
          </p:cNvSpPr>
          <p:nvPr>
            <p:ph type="title"/>
          </p:nvPr>
        </p:nvSpPr>
        <p:spPr>
          <a:xfrm>
            <a:off x="192088" y="227693"/>
            <a:ext cx="11896826" cy="549635"/>
          </a:xfrm>
        </p:spPr>
        <p:txBody>
          <a:bodyPr rtlCol="0">
            <a:noAutofit/>
          </a:bodyPr>
          <a:lstStyle/>
          <a:p>
            <a:pPr rtl="0"/>
            <a:r>
              <a:rPr lang="ro" sz="3200">
                <a:solidFill>
                  <a:schemeClr val="accent1">
                    <a:lumMod val="75000"/>
                  </a:schemeClr>
                </a:solidFill>
              </a:rPr>
              <a:t>Temperatura ambiantă ridicată - rezultate adverse asociate cu rezultatele fetale </a:t>
            </a:r>
            <a:r>
              <a:rPr lang="ro" sz="3200" i="1">
                <a:solidFill>
                  <a:schemeClr val="accent1">
                    <a:lumMod val="75000"/>
                  </a:schemeClr>
                </a:solidFill>
              </a:rPr>
              <a:t>(Dalugoda et al.)</a:t>
            </a:r>
            <a:endParaRPr lang="en-GB" sz="3200" dirty="0">
              <a:solidFill>
                <a:schemeClr val="accent1">
                  <a:lumMod val="75000"/>
                </a:schemeClr>
              </a:solidFill>
            </a:endParaRPr>
          </a:p>
        </p:txBody>
      </p:sp>
      <p:graphicFrame>
        <p:nvGraphicFramePr>
          <p:cNvPr id="4" name="Tartalom helye 3">
            <a:extLst>
              <a:ext uri="{FF2B5EF4-FFF2-40B4-BE49-F238E27FC236}">
                <a16:creationId xmlns:a16="http://schemas.microsoft.com/office/drawing/2014/main" id="{1BB505CD-76A6-8C4B-E355-97CE16F6B975}"/>
              </a:ext>
            </a:extLst>
          </p:cNvPr>
          <p:cNvGraphicFramePr>
            <a:graphicFrameLocks noGrp="1"/>
          </p:cNvGraphicFramePr>
          <p:nvPr>
            <p:ph idx="1"/>
          </p:nvPr>
        </p:nvGraphicFramePr>
        <p:xfrm>
          <a:off x="888273" y="1239838"/>
          <a:ext cx="10469120" cy="4647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zövegdoboz 4">
            <a:extLst>
              <a:ext uri="{FF2B5EF4-FFF2-40B4-BE49-F238E27FC236}">
                <a16:creationId xmlns:a16="http://schemas.microsoft.com/office/drawing/2014/main" id="{AEAD8F61-9939-3193-3A1C-31991D1DEFF6}"/>
              </a:ext>
            </a:extLst>
          </p:cNvPr>
          <p:cNvSpPr txBox="1"/>
          <p:nvPr/>
        </p:nvSpPr>
        <p:spPr>
          <a:xfrm>
            <a:off x="8495044" y="6019674"/>
            <a:ext cx="3593870" cy="246221"/>
          </a:xfrm>
          <a:prstGeom prst="rect">
            <a:avLst/>
          </a:prstGeom>
          <a:noFill/>
        </p:spPr>
        <p:txBody>
          <a:bodyPr wrap="square" rtlCol="0">
            <a:spAutoFit/>
          </a:bodyPr>
          <a:lstStyle/>
          <a:p>
            <a:pPr algn="r" rtl="0"/>
            <a:r>
              <a:rPr lang="ro" sz="1000" b="0" i="0" u="none" strike="noStrike" dirty="0" smtClean="0">
                <a:solidFill>
                  <a:schemeClr val="bg1">
                    <a:lumMod val="50000"/>
                  </a:schemeClr>
                </a:solidFill>
              </a:rPr>
              <a:t>https</a:t>
            </a:r>
            <a:r>
              <a:rPr lang="ro" sz="1000" b="0" i="0" u="none" strike="noStrike" dirty="0">
                <a:solidFill>
                  <a:schemeClr val="bg1">
                    <a:lumMod val="50000"/>
                  </a:schemeClr>
                </a:solidFill>
              </a:rPr>
              <a:t>://doi.org/10.3390/ijerph19031771</a:t>
            </a:r>
            <a:endParaRPr lang="en-GB" sz="1000" dirty="0">
              <a:solidFill>
                <a:schemeClr val="bg1">
                  <a:lumMod val="50000"/>
                </a:schemeClr>
              </a:solidFill>
            </a:endParaRPr>
          </a:p>
        </p:txBody>
      </p:sp>
    </p:spTree>
    <p:extLst>
      <p:ext uri="{BB962C8B-B14F-4D97-AF65-F5344CB8AC3E}">
        <p14:creationId xmlns:p14="http://schemas.microsoft.com/office/powerpoint/2010/main" val="28057595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1">
            <a:extLst>
              <a:ext uri="{FF2B5EF4-FFF2-40B4-BE49-F238E27FC236}">
                <a16:creationId xmlns:a16="http://schemas.microsoft.com/office/drawing/2014/main" id="{2A5AE24D-941E-70E8-1C30-0957E77628CB}"/>
              </a:ext>
            </a:extLst>
          </p:cNvPr>
          <p:cNvSpPr>
            <a:spLocks noGrp="1"/>
          </p:cNvSpPr>
          <p:nvPr>
            <p:ph type="title"/>
          </p:nvPr>
        </p:nvSpPr>
        <p:spPr>
          <a:xfrm>
            <a:off x="192088" y="152400"/>
            <a:ext cx="11896725" cy="550863"/>
          </a:xfrm>
        </p:spPr>
        <p:txBody>
          <a:bodyPr rtlCol="0">
            <a:noAutofit/>
          </a:bodyPr>
          <a:lstStyle/>
          <a:p>
            <a:pPr rtl="0"/>
            <a:r>
              <a:rPr lang="ro" sz="3200">
                <a:solidFill>
                  <a:schemeClr val="accent1">
                    <a:lumMod val="75000"/>
                  </a:schemeClr>
                </a:solidFill>
              </a:rPr>
              <a:t>Temperatura ambiantă ridicată - rezultate adverse asociate cu rezultatele fetale </a:t>
            </a:r>
            <a:r>
              <a:rPr lang="ro" sz="3200" i="1">
                <a:solidFill>
                  <a:schemeClr val="accent1">
                    <a:lumMod val="75000"/>
                  </a:schemeClr>
                </a:solidFill>
              </a:rPr>
              <a:t>(Dalugoda et al.)</a:t>
            </a:r>
            <a:endParaRPr lang="en-GB" sz="3200" dirty="0">
              <a:solidFill>
                <a:schemeClr val="accent1">
                  <a:lumMod val="75000"/>
                </a:schemeClr>
              </a:solidFill>
            </a:endParaRPr>
          </a:p>
        </p:txBody>
      </p:sp>
      <p:sp>
        <p:nvSpPr>
          <p:cNvPr id="6" name="Szövegdoboz 5">
            <a:extLst>
              <a:ext uri="{FF2B5EF4-FFF2-40B4-BE49-F238E27FC236}">
                <a16:creationId xmlns:a16="http://schemas.microsoft.com/office/drawing/2014/main" id="{C9A9BEFD-D7F7-0A9D-AE39-2E812557BB06}"/>
              </a:ext>
            </a:extLst>
          </p:cNvPr>
          <p:cNvSpPr txBox="1"/>
          <p:nvPr/>
        </p:nvSpPr>
        <p:spPr>
          <a:xfrm>
            <a:off x="7045234" y="6028673"/>
            <a:ext cx="5043579" cy="276999"/>
          </a:xfrm>
          <a:prstGeom prst="rect">
            <a:avLst/>
          </a:prstGeom>
          <a:noFill/>
        </p:spPr>
        <p:txBody>
          <a:bodyPr wrap="square" rtlCol="0">
            <a:spAutoFit/>
          </a:bodyPr>
          <a:lstStyle/>
          <a:p>
            <a:pPr rtl="0"/>
            <a:r>
              <a:rPr lang="ro" sz="1200">
                <a:hlinkClick r:id="rId2"/>
              </a:rPr>
              <a:t>https://www.cardiosmart.org/assets/infographic/congenital-heart-defects</a:t>
            </a:r>
            <a:r>
              <a:rPr lang="ro" sz="1200"/>
              <a:t> </a:t>
            </a:r>
            <a:endParaRPr lang="en-GB" sz="1200" dirty="0"/>
          </a:p>
        </p:txBody>
      </p:sp>
      <p:pic>
        <p:nvPicPr>
          <p:cNvPr id="10" name="Kép 9">
            <a:extLst>
              <a:ext uri="{FF2B5EF4-FFF2-40B4-BE49-F238E27FC236}">
                <a16:creationId xmlns:a16="http://schemas.microsoft.com/office/drawing/2014/main" id="{86AB8538-8678-D108-3A39-695E48921C0A}"/>
              </a:ext>
            </a:extLst>
          </p:cNvPr>
          <p:cNvPicPr>
            <a:picLocks noChangeAspect="1"/>
          </p:cNvPicPr>
          <p:nvPr/>
        </p:nvPicPr>
        <p:blipFill>
          <a:blip r:embed="rId3"/>
          <a:stretch>
            <a:fillRect/>
          </a:stretch>
        </p:blipFill>
        <p:spPr>
          <a:xfrm>
            <a:off x="7712015" y="530478"/>
            <a:ext cx="4267960" cy="5516918"/>
          </a:xfrm>
          <a:prstGeom prst="rect">
            <a:avLst/>
          </a:prstGeom>
        </p:spPr>
      </p:pic>
      <p:sp>
        <p:nvSpPr>
          <p:cNvPr id="12" name="Szövegdoboz 11">
            <a:extLst>
              <a:ext uri="{FF2B5EF4-FFF2-40B4-BE49-F238E27FC236}">
                <a16:creationId xmlns:a16="http://schemas.microsoft.com/office/drawing/2014/main" id="{9191D077-25A5-1CD1-8EF7-AEB2796AA136}"/>
              </a:ext>
            </a:extLst>
          </p:cNvPr>
          <p:cNvSpPr txBox="1"/>
          <p:nvPr/>
        </p:nvSpPr>
        <p:spPr>
          <a:xfrm>
            <a:off x="0" y="6057354"/>
            <a:ext cx="6853146" cy="338554"/>
          </a:xfrm>
          <a:prstGeom prst="rect">
            <a:avLst/>
          </a:prstGeom>
          <a:noFill/>
        </p:spPr>
        <p:txBody>
          <a:bodyPr wrap="square" rtlCol="0">
            <a:spAutoFit/>
          </a:bodyPr>
          <a:lstStyle/>
          <a:p>
            <a:pPr algn="l" rtl="0"/>
            <a:r>
              <a:rPr lang="ro" sz="800" b="0" i="0" u="none" strike="noStrike" dirty="0">
                <a:solidFill>
                  <a:schemeClr val="bg1">
                    <a:lumMod val="50000"/>
                  </a:schemeClr>
                </a:solidFill>
              </a:rPr>
              <a:t>Dalugoda, Y.; Kuppa, J.; Phung, H.; Rutherford, S.; Phung, D. Efectul temperaturii ambiante ridicate asupra rezultatelor materne, fetale și neonatale: O analiză a domeniului de aplicare. Int. J. Environ. Res. Sănătate publică </a:t>
            </a:r>
            <a:r>
              <a:rPr lang="ro" sz="800" b="1" i="0" u="none" strike="noStrike" dirty="0">
                <a:solidFill>
                  <a:schemeClr val="bg1">
                    <a:lumMod val="50000"/>
                  </a:schemeClr>
                </a:solidFill>
              </a:rPr>
              <a:t>2022</a:t>
            </a:r>
            <a:r>
              <a:rPr lang="ro" sz="800" b="0" i="0" u="none" strike="noStrike" dirty="0">
                <a:solidFill>
                  <a:schemeClr val="bg1">
                    <a:lumMod val="50000"/>
                  </a:schemeClr>
                </a:solidFill>
              </a:rPr>
              <a:t>, 19, 1771. https://doi.org/10.3390/ijerph19031771</a:t>
            </a:r>
            <a:endParaRPr lang="en-GB" sz="800" dirty="0">
              <a:solidFill>
                <a:schemeClr val="bg1">
                  <a:lumMod val="50000"/>
                </a:schemeClr>
              </a:solidFill>
            </a:endParaRPr>
          </a:p>
        </p:txBody>
      </p:sp>
      <p:graphicFrame>
        <p:nvGraphicFramePr>
          <p:cNvPr id="13" name="Tartalom helye 3">
            <a:extLst>
              <a:ext uri="{FF2B5EF4-FFF2-40B4-BE49-F238E27FC236}">
                <a16:creationId xmlns:a16="http://schemas.microsoft.com/office/drawing/2014/main" id="{1BB505CD-76A6-8C4B-E355-97CE16F6B975}"/>
              </a:ext>
            </a:extLst>
          </p:cNvPr>
          <p:cNvGraphicFramePr>
            <a:graphicFrameLocks noGrp="1"/>
          </p:cNvGraphicFramePr>
          <p:nvPr>
            <p:ph idx="1"/>
            <p:extLst>
              <p:ext uri="{D42A27DB-BD31-4B8C-83A1-F6EECF244321}">
                <p14:modId xmlns:p14="http://schemas.microsoft.com/office/powerpoint/2010/main" val="2928596293"/>
              </p:ext>
            </p:extLst>
          </p:nvPr>
        </p:nvGraphicFramePr>
        <p:xfrm>
          <a:off x="-310552" y="1425391"/>
          <a:ext cx="8298612" cy="42335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6276956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205A8FE9-3586-9106-4159-3D189D56D08C}"/>
              </a:ext>
            </a:extLst>
          </p:cNvPr>
          <p:cNvSpPr>
            <a:spLocks noGrp="1"/>
          </p:cNvSpPr>
          <p:nvPr>
            <p:ph type="title"/>
          </p:nvPr>
        </p:nvSpPr>
        <p:spPr>
          <a:xfrm>
            <a:off x="147587" y="277632"/>
            <a:ext cx="11896826" cy="549635"/>
          </a:xfrm>
        </p:spPr>
        <p:txBody>
          <a:bodyPr rtlCol="0">
            <a:noAutofit/>
          </a:bodyPr>
          <a:lstStyle/>
          <a:p>
            <a:pPr rtl="0"/>
            <a:r>
              <a:rPr lang="ro" sz="3200">
                <a:solidFill>
                  <a:schemeClr val="accent1">
                    <a:lumMod val="75000"/>
                  </a:schemeClr>
                </a:solidFill>
              </a:rPr>
              <a:t>Temperatura ambiantă ridicată - rezultate adverse asociate cu rezultatele materne </a:t>
            </a:r>
            <a:r>
              <a:rPr lang="ro" sz="3200" i="1">
                <a:solidFill>
                  <a:schemeClr val="accent1">
                    <a:lumMod val="75000"/>
                  </a:schemeClr>
                </a:solidFill>
              </a:rPr>
              <a:t>(Dalugoda et al.)</a:t>
            </a:r>
            <a:endParaRPr lang="en-GB" sz="3200" dirty="0">
              <a:solidFill>
                <a:schemeClr val="accent1">
                  <a:lumMod val="75000"/>
                </a:schemeClr>
              </a:solidFill>
            </a:endParaRPr>
          </a:p>
        </p:txBody>
      </p:sp>
      <p:graphicFrame>
        <p:nvGraphicFramePr>
          <p:cNvPr id="4" name="Tartalom helye 3">
            <a:extLst>
              <a:ext uri="{FF2B5EF4-FFF2-40B4-BE49-F238E27FC236}">
                <a16:creationId xmlns:a16="http://schemas.microsoft.com/office/drawing/2014/main" id="{F61C5B81-C726-C71F-7672-536AD07FE99F}"/>
              </a:ext>
            </a:extLst>
          </p:cNvPr>
          <p:cNvGraphicFramePr>
            <a:graphicFrameLocks noGrp="1"/>
          </p:cNvGraphicFramePr>
          <p:nvPr>
            <p:ph idx="1"/>
          </p:nvPr>
        </p:nvGraphicFramePr>
        <p:xfrm>
          <a:off x="192088" y="935038"/>
          <a:ext cx="11896725" cy="5370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6596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869BC5B7-00D5-92C0-2693-0BBD06AAC0A9}"/>
              </a:ext>
            </a:extLst>
          </p:cNvPr>
          <p:cNvSpPr>
            <a:spLocks noGrp="1"/>
          </p:cNvSpPr>
          <p:nvPr>
            <p:ph idx="1"/>
          </p:nvPr>
        </p:nvSpPr>
        <p:spPr>
          <a:xfrm>
            <a:off x="344033" y="2200404"/>
            <a:ext cx="7428366" cy="2837422"/>
          </a:xfrm>
        </p:spPr>
        <p:txBody>
          <a:bodyPr rtlCol="0">
            <a:normAutofit/>
          </a:bodyPr>
          <a:lstStyle/>
          <a:p>
            <a:pPr marL="0" indent="0">
              <a:lnSpc>
                <a:spcPct val="120000"/>
              </a:lnSpc>
              <a:spcBef>
                <a:spcPts val="0"/>
              </a:spcBef>
              <a:spcAft>
                <a:spcPts val="2500"/>
              </a:spcAft>
              <a:buNone/>
            </a:pPr>
            <a:r>
              <a:rPr lang="ro-RO" sz="2000" dirty="0" smtClean="0"/>
              <a:t>Prevalența crescută a GDM, probabilitatea mai mare de diagnosticare a acestei afecțiuni și nivelurile serice ridicate de glucoză sunt asociate cu temperaturile crescute, în special în sezonul de vară.</a:t>
            </a:r>
            <a:endParaRPr lang="ro-RO" sz="2000" b="0" i="0" u="none" strike="noStrike" dirty="0" smtClean="0"/>
          </a:p>
          <a:p>
            <a:pPr marL="0" indent="0">
              <a:lnSpc>
                <a:spcPct val="120000"/>
              </a:lnSpc>
              <a:spcBef>
                <a:spcPts val="0"/>
              </a:spcBef>
              <a:spcAft>
                <a:spcPts val="1500"/>
              </a:spcAft>
              <a:buNone/>
            </a:pPr>
            <a:r>
              <a:rPr lang="ro" sz="2000" b="0" i="0" u="none" strike="noStrike" dirty="0" smtClean="0"/>
              <a:t>Fiecare </a:t>
            </a:r>
            <a:r>
              <a:rPr lang="ro" sz="2000" b="0" i="0" u="none" strike="noStrike" dirty="0"/>
              <a:t>creștere cu </a:t>
            </a:r>
            <a:r>
              <a:rPr lang="ro" sz="2000" b="0" i="0" u="none" strike="noStrike" dirty="0" smtClean="0"/>
              <a:t>10 </a:t>
            </a:r>
            <a:r>
              <a:rPr lang="ro" sz="2000" b="0" i="0" u="none" strike="noStrike" baseline="30000" dirty="0" smtClean="0"/>
              <a:t>o</a:t>
            </a:r>
            <a:r>
              <a:rPr lang="ro" sz="2000" b="0" i="0" u="none" strike="noStrike" dirty="0" smtClean="0"/>
              <a:t>C a </a:t>
            </a:r>
            <a:r>
              <a:rPr lang="ro" sz="2000" b="0" i="0" u="none" strike="noStrike" dirty="0"/>
              <a:t>temperaturii medii pe 30 de zile a fost asociată cu o creștere relativă de 6-9% a riscului de diabet zaharat</a:t>
            </a:r>
            <a:r>
              <a:rPr lang="ro" sz="2000" b="0" i="0" u="none" strike="noStrike" dirty="0" smtClean="0"/>
              <a:t>.</a:t>
            </a:r>
          </a:p>
          <a:p>
            <a:pPr marL="0" indent="0">
              <a:spcBef>
                <a:spcPts val="0"/>
              </a:spcBef>
              <a:spcAft>
                <a:spcPts val="1500"/>
              </a:spcAft>
              <a:buNone/>
            </a:pPr>
            <a:endParaRPr lang="ro" sz="2000" b="0" i="0" u="none" strike="noStrike" dirty="0"/>
          </a:p>
        </p:txBody>
      </p:sp>
      <p:sp>
        <p:nvSpPr>
          <p:cNvPr id="4" name="Cím 1">
            <a:extLst>
              <a:ext uri="{FF2B5EF4-FFF2-40B4-BE49-F238E27FC236}">
                <a16:creationId xmlns:a16="http://schemas.microsoft.com/office/drawing/2014/main" id="{5A7E082A-81D5-F548-19F4-1D6C3B5325C8}"/>
              </a:ext>
            </a:extLst>
          </p:cNvPr>
          <p:cNvSpPr>
            <a:spLocks noGrp="1"/>
          </p:cNvSpPr>
          <p:nvPr>
            <p:ph type="title"/>
          </p:nvPr>
        </p:nvSpPr>
        <p:spPr>
          <a:xfrm>
            <a:off x="192088" y="152400"/>
            <a:ext cx="11896725" cy="692989"/>
          </a:xfrm>
        </p:spPr>
        <p:txBody>
          <a:bodyPr rtlCol="0">
            <a:noAutofit/>
          </a:bodyPr>
          <a:lstStyle/>
          <a:p>
            <a:pPr rtl="0"/>
            <a:r>
              <a:rPr lang="ro" sz="3200" dirty="0">
                <a:solidFill>
                  <a:schemeClr val="accent1">
                    <a:lumMod val="75000"/>
                  </a:schemeClr>
                </a:solidFill>
              </a:rPr>
              <a:t>Temperatura ambiantă ridicată - rezultate adverse asociate cu rezultatele materne </a:t>
            </a:r>
            <a:r>
              <a:rPr lang="ro" sz="3200" i="1" dirty="0">
                <a:solidFill>
                  <a:schemeClr val="accent1">
                    <a:lumMod val="75000"/>
                  </a:schemeClr>
                </a:solidFill>
              </a:rPr>
              <a:t>(Dalugoda et al.)</a:t>
            </a:r>
            <a:endParaRPr lang="en-GB" sz="3200" dirty="0">
              <a:solidFill>
                <a:schemeClr val="accent1">
                  <a:lumMod val="75000"/>
                </a:schemeClr>
              </a:solidFill>
            </a:endParaRPr>
          </a:p>
        </p:txBody>
      </p:sp>
      <p:pic>
        <p:nvPicPr>
          <p:cNvPr id="12" name="Kép 11" descr="A képen diagram látható&#10;&#10;Automatikusan generált leírás">
            <a:extLst>
              <a:ext uri="{FF2B5EF4-FFF2-40B4-BE49-F238E27FC236}">
                <a16:creationId xmlns:a16="http://schemas.microsoft.com/office/drawing/2014/main" id="{F4791BA8-7457-6BBD-E239-CD9622E699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99167" y="427831"/>
            <a:ext cx="3989646" cy="5576172"/>
          </a:xfrm>
          <a:prstGeom prst="rect">
            <a:avLst/>
          </a:prstGeom>
        </p:spPr>
      </p:pic>
      <p:sp>
        <p:nvSpPr>
          <p:cNvPr id="14" name="Szövegdoboz 13">
            <a:extLst>
              <a:ext uri="{FF2B5EF4-FFF2-40B4-BE49-F238E27FC236}">
                <a16:creationId xmlns:a16="http://schemas.microsoft.com/office/drawing/2014/main" id="{284A764D-35D7-0F33-1C47-92E730D144F9}"/>
              </a:ext>
            </a:extLst>
          </p:cNvPr>
          <p:cNvSpPr txBox="1"/>
          <p:nvPr/>
        </p:nvSpPr>
        <p:spPr>
          <a:xfrm>
            <a:off x="8087503" y="5988468"/>
            <a:ext cx="4104497" cy="276999"/>
          </a:xfrm>
          <a:prstGeom prst="rect">
            <a:avLst/>
          </a:prstGeom>
          <a:noFill/>
        </p:spPr>
        <p:txBody>
          <a:bodyPr wrap="square" rtlCol="0">
            <a:spAutoFit/>
          </a:bodyPr>
          <a:lstStyle/>
          <a:p>
            <a:pPr rtl="0"/>
            <a:r>
              <a:rPr lang="ro" sz="1200" dirty="0">
                <a:hlinkClick r:id="rId3"/>
              </a:rPr>
              <a:t>https://womendeliver.org/putting-gestational-diabetes-focus/</a:t>
            </a:r>
            <a:r>
              <a:rPr lang="ro" sz="1200" dirty="0"/>
              <a:t> </a:t>
            </a:r>
            <a:endParaRPr lang="en-GB" sz="1200" dirty="0"/>
          </a:p>
        </p:txBody>
      </p:sp>
      <p:sp>
        <p:nvSpPr>
          <p:cNvPr id="15" name="Szövegdoboz 14">
            <a:extLst>
              <a:ext uri="{FF2B5EF4-FFF2-40B4-BE49-F238E27FC236}">
                <a16:creationId xmlns:a16="http://schemas.microsoft.com/office/drawing/2014/main" id="{78BB8E6A-0613-003C-FFCC-A5CB46845D9E}"/>
              </a:ext>
            </a:extLst>
          </p:cNvPr>
          <p:cNvSpPr txBox="1"/>
          <p:nvPr/>
        </p:nvSpPr>
        <p:spPr>
          <a:xfrm>
            <a:off x="192088" y="6098280"/>
            <a:ext cx="6166984" cy="246221"/>
          </a:xfrm>
          <a:prstGeom prst="rect">
            <a:avLst/>
          </a:prstGeom>
          <a:noFill/>
        </p:spPr>
        <p:txBody>
          <a:bodyPr wrap="square" rtlCol="0">
            <a:spAutoFit/>
          </a:bodyPr>
          <a:lstStyle/>
          <a:p>
            <a:pPr algn="l" rtl="0"/>
            <a:r>
              <a:rPr lang="ro" sz="1000" b="0" i="0" u="none" strike="noStrike" dirty="0" smtClean="0">
                <a:solidFill>
                  <a:schemeClr val="bg1">
                    <a:lumMod val="50000"/>
                  </a:schemeClr>
                </a:solidFill>
              </a:rPr>
              <a:t>https</a:t>
            </a:r>
            <a:r>
              <a:rPr lang="ro" sz="1000" b="0" i="0" u="none" strike="noStrike" dirty="0">
                <a:solidFill>
                  <a:schemeClr val="bg1">
                    <a:lumMod val="50000"/>
                  </a:schemeClr>
                </a:solidFill>
              </a:rPr>
              <a:t>://doi.org/10.3390/ijerph19031771</a:t>
            </a:r>
            <a:endParaRPr lang="en-GB" sz="1000" dirty="0">
              <a:solidFill>
                <a:schemeClr val="bg1">
                  <a:lumMod val="50000"/>
                </a:schemeClr>
              </a:solidFill>
            </a:endParaRPr>
          </a:p>
        </p:txBody>
      </p:sp>
    </p:spTree>
    <p:extLst>
      <p:ext uri="{BB962C8B-B14F-4D97-AF65-F5344CB8AC3E}">
        <p14:creationId xmlns:p14="http://schemas.microsoft.com/office/powerpoint/2010/main" val="34745265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BD131E0-9934-9636-0A86-0331647BF325}"/>
              </a:ext>
            </a:extLst>
          </p:cNvPr>
          <p:cNvSpPr>
            <a:spLocks noGrp="1"/>
          </p:cNvSpPr>
          <p:nvPr>
            <p:ph type="title"/>
          </p:nvPr>
        </p:nvSpPr>
        <p:spPr>
          <a:xfrm>
            <a:off x="192504" y="126883"/>
            <a:ext cx="11896826" cy="549635"/>
          </a:xfrm>
        </p:spPr>
        <p:txBody>
          <a:bodyPr rtlCol="0">
            <a:noAutofit/>
          </a:bodyPr>
          <a:lstStyle/>
          <a:p>
            <a:pPr rtl="0"/>
            <a:r>
              <a:rPr lang="ro" sz="2800" b="0" i="0" u="none" strike="noStrike">
                <a:latin typeface="+mn-lt"/>
              </a:rPr>
              <a:t> Temperatura ambientală prenatală și riscul de schizofrenie (revizuire sistematică)</a:t>
            </a:r>
            <a:endParaRPr lang="en-GB" sz="2800" dirty="0">
              <a:latin typeface="+mn-lt"/>
            </a:endParaRPr>
          </a:p>
        </p:txBody>
      </p:sp>
      <p:grpSp>
        <p:nvGrpSpPr>
          <p:cNvPr id="6" name="Csoportba foglalás 5"/>
          <p:cNvGrpSpPr/>
          <p:nvPr/>
        </p:nvGrpSpPr>
        <p:grpSpPr>
          <a:xfrm>
            <a:off x="7591247" y="595223"/>
            <a:ext cx="4330460" cy="5710686"/>
            <a:chOff x="7719045" y="608572"/>
            <a:chExt cx="4270096" cy="5546565"/>
          </a:xfrm>
        </p:grpSpPr>
        <p:pic>
          <p:nvPicPr>
            <p:cNvPr id="8" name="Kép 7"/>
            <p:cNvPicPr>
              <a:picLocks noChangeAspect="1"/>
            </p:cNvPicPr>
            <p:nvPr/>
          </p:nvPicPr>
          <p:blipFill>
            <a:blip r:embed="rId2"/>
            <a:stretch>
              <a:fillRect/>
            </a:stretch>
          </p:blipFill>
          <p:spPr>
            <a:xfrm>
              <a:off x="7719045" y="608572"/>
              <a:ext cx="4169906" cy="5525469"/>
            </a:xfrm>
            <a:prstGeom prst="rect">
              <a:avLst/>
            </a:prstGeom>
            <a:ln w="3175">
              <a:solidFill>
                <a:schemeClr val="bg1">
                  <a:lumMod val="65000"/>
                </a:schemeClr>
              </a:solidFill>
            </a:ln>
          </p:spPr>
        </p:pic>
        <p:sp>
          <p:nvSpPr>
            <p:cNvPr id="9" name="Szövegdoboz 8">
              <a:extLst>
                <a:ext uri="{FF2B5EF4-FFF2-40B4-BE49-F238E27FC236}">
                  <a16:creationId xmlns:a16="http://schemas.microsoft.com/office/drawing/2014/main" id="{C65F1C93-F238-3DF2-827F-0EFB3CAEC3C0}"/>
                </a:ext>
              </a:extLst>
            </p:cNvPr>
            <p:cNvSpPr txBox="1"/>
            <p:nvPr/>
          </p:nvSpPr>
          <p:spPr>
            <a:xfrm>
              <a:off x="9914221" y="5939693"/>
              <a:ext cx="2074920" cy="215444"/>
            </a:xfrm>
            <a:prstGeom prst="rect">
              <a:avLst/>
            </a:prstGeom>
            <a:noFill/>
          </p:spPr>
          <p:txBody>
            <a:bodyPr wrap="square">
              <a:spAutoFit/>
            </a:bodyPr>
            <a:lstStyle/>
            <a:p>
              <a:r>
                <a:rPr lang="en-US" sz="800" dirty="0"/>
                <a:t>https://doi.org/10.1016/j.schres.2021.09.020</a:t>
              </a:r>
              <a:endParaRPr lang="hu-HU" sz="800" dirty="0">
                <a:solidFill>
                  <a:schemeClr val="bg1">
                    <a:lumMod val="50000"/>
                  </a:schemeClr>
                </a:solidFill>
              </a:endParaRPr>
            </a:p>
          </p:txBody>
        </p:sp>
      </p:grpSp>
      <p:sp>
        <p:nvSpPr>
          <p:cNvPr id="4" name="Téglalap 3"/>
          <p:cNvSpPr/>
          <p:nvPr/>
        </p:nvSpPr>
        <p:spPr>
          <a:xfrm>
            <a:off x="370936" y="1975246"/>
            <a:ext cx="6849373" cy="2215991"/>
          </a:xfrm>
          <a:prstGeom prst="rect">
            <a:avLst/>
          </a:prstGeom>
        </p:spPr>
        <p:txBody>
          <a:bodyPr wrap="square">
            <a:spAutoFit/>
          </a:bodyPr>
          <a:lstStyle/>
          <a:p>
            <a:pPr algn="just">
              <a:lnSpc>
                <a:spcPct val="150000"/>
              </a:lnSpc>
            </a:pPr>
            <a:r>
              <a:rPr lang="ro-RO" dirty="0" smtClean="0"/>
              <a:t>S-au demonstrat coeficienți de corelație pozitivi semnificativi între temperatura medie lunară și rata de </a:t>
            </a:r>
            <a:r>
              <a:rPr lang="ro-RO" sz="2000" dirty="0" smtClean="0"/>
              <a:t>concepție</a:t>
            </a:r>
            <a:r>
              <a:rPr lang="ro-RO" dirty="0" smtClean="0"/>
              <a:t> la persoanele care dezvoltă schizofrenie. Aceasta sugerează că temperaturile mai ridicate în momentul concepției, care în SUA se înregistrează vara, au fost asociate cu o incidență mai mare a schizofreniei în rândul urmașilor.</a:t>
            </a:r>
            <a:endParaRPr lang="ro-RO" dirty="0"/>
          </a:p>
        </p:txBody>
      </p:sp>
    </p:spTree>
    <p:extLst>
      <p:ext uri="{BB962C8B-B14F-4D97-AF65-F5344CB8AC3E}">
        <p14:creationId xmlns:p14="http://schemas.microsoft.com/office/powerpoint/2010/main" val="28009307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2CCCFFD-554F-0C55-A27E-4B6E7709D43B}"/>
              </a:ext>
            </a:extLst>
          </p:cNvPr>
          <p:cNvSpPr>
            <a:spLocks noGrp="1"/>
          </p:cNvSpPr>
          <p:nvPr>
            <p:ph type="title"/>
          </p:nvPr>
        </p:nvSpPr>
        <p:spPr/>
        <p:txBody>
          <a:bodyPr rtlCol="0">
            <a:normAutofit fontScale="90000"/>
          </a:bodyPr>
          <a:lstStyle/>
          <a:p>
            <a:pPr rtl="0"/>
            <a:r>
              <a:rPr lang="ro" sz="3600" i="0" u="none" strike="noStrike">
                <a:latin typeface="+mn-lt"/>
              </a:rPr>
              <a:t>Stresul matern prenatal (PNMS)</a:t>
            </a:r>
            <a:endParaRPr lang="en-GB" dirty="0">
              <a:latin typeface="+mn-lt"/>
            </a:endParaRPr>
          </a:p>
        </p:txBody>
      </p:sp>
      <p:graphicFrame>
        <p:nvGraphicFramePr>
          <p:cNvPr id="4" name="Tartalom helye 3">
            <a:extLst>
              <a:ext uri="{FF2B5EF4-FFF2-40B4-BE49-F238E27FC236}">
                <a16:creationId xmlns:a16="http://schemas.microsoft.com/office/drawing/2014/main" id="{20F302AE-A3A4-FA68-46C4-F67D289BEB6A}"/>
              </a:ext>
            </a:extLst>
          </p:cNvPr>
          <p:cNvGraphicFramePr>
            <a:graphicFrameLocks noGrp="1"/>
          </p:cNvGraphicFramePr>
          <p:nvPr>
            <p:ph idx="1"/>
          </p:nvPr>
        </p:nvGraphicFramePr>
        <p:xfrm>
          <a:off x="1460698" y="813120"/>
          <a:ext cx="9270603" cy="4098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zövegdoboz 5">
            <a:extLst>
              <a:ext uri="{FF2B5EF4-FFF2-40B4-BE49-F238E27FC236}">
                <a16:creationId xmlns:a16="http://schemas.microsoft.com/office/drawing/2014/main" id="{9571D7C1-7FD6-02C2-AE78-54D33D9E9041}"/>
              </a:ext>
            </a:extLst>
          </p:cNvPr>
          <p:cNvSpPr txBox="1"/>
          <p:nvPr/>
        </p:nvSpPr>
        <p:spPr>
          <a:xfrm>
            <a:off x="1460698" y="4966873"/>
            <a:ext cx="9339574" cy="958980"/>
          </a:xfrm>
          <a:prstGeom prst="rect">
            <a:avLst/>
          </a:prstGeom>
          <a:noFill/>
        </p:spPr>
        <p:txBody>
          <a:bodyPr wrap="square" rtlCol="0">
            <a:spAutoFit/>
          </a:bodyPr>
          <a:lstStyle/>
          <a:p>
            <a:pPr lvl="0" algn="just" rtl="0">
              <a:lnSpc>
                <a:spcPct val="120000"/>
              </a:lnSpc>
            </a:pPr>
            <a:r>
              <a:rPr lang="ro" sz="1600" dirty="0"/>
              <a:t>Modelul "two-hit" al stresului psihologic și inflamator a demonstrat că stresul psihologic maternal a indus anxietate la descendenții adulți de sex masculin și feminin, în timp ce stresul inflamator a crescut comportamentul explorator și de asumare a riscurilor numai la descendenții adulți de sex feminin.</a:t>
            </a:r>
            <a:endParaRPr lang="en-GB" sz="1600" dirty="0"/>
          </a:p>
        </p:txBody>
      </p:sp>
      <p:sp>
        <p:nvSpPr>
          <p:cNvPr id="7" name="Szövegdoboz 6">
            <a:extLst>
              <a:ext uri="{FF2B5EF4-FFF2-40B4-BE49-F238E27FC236}">
                <a16:creationId xmlns:a16="http://schemas.microsoft.com/office/drawing/2014/main" id="{C7837B38-2A4C-E1D3-A9C2-478DFE08611E}"/>
              </a:ext>
            </a:extLst>
          </p:cNvPr>
          <p:cNvSpPr txBox="1"/>
          <p:nvPr/>
        </p:nvSpPr>
        <p:spPr>
          <a:xfrm>
            <a:off x="0" y="6108421"/>
            <a:ext cx="8057607" cy="230832"/>
          </a:xfrm>
          <a:prstGeom prst="rect">
            <a:avLst/>
          </a:prstGeom>
          <a:noFill/>
        </p:spPr>
        <p:txBody>
          <a:bodyPr wrap="square" rtlCol="0">
            <a:spAutoFit/>
          </a:bodyPr>
          <a:lstStyle/>
          <a:p>
            <a:pPr rtl="0"/>
            <a:r>
              <a:rPr lang="ro" sz="900" dirty="0" smtClean="0">
                <a:solidFill>
                  <a:schemeClr val="bg1">
                    <a:lumMod val="50000"/>
                  </a:schemeClr>
                </a:solidFill>
              </a:rPr>
              <a:t>https</a:t>
            </a:r>
            <a:r>
              <a:rPr lang="ro" sz="900" dirty="0">
                <a:solidFill>
                  <a:schemeClr val="bg1">
                    <a:lumMod val="50000"/>
                  </a:schemeClr>
                </a:solidFill>
              </a:rPr>
              <a:t>://doi.org/10.12688/f1000research.27157.1</a:t>
            </a:r>
            <a:r>
              <a:rPr lang="ro" sz="900" dirty="0" smtClean="0">
                <a:solidFill>
                  <a:schemeClr val="bg1">
                    <a:lumMod val="50000"/>
                  </a:schemeClr>
                </a:solidFill>
              </a:rPr>
              <a:t>)</a:t>
            </a:r>
            <a:endParaRPr lang="en-GB" sz="900" dirty="0">
              <a:solidFill>
                <a:schemeClr val="bg1">
                  <a:lumMod val="50000"/>
                </a:schemeClr>
              </a:solidFill>
            </a:endParaRPr>
          </a:p>
        </p:txBody>
      </p:sp>
    </p:spTree>
    <p:extLst>
      <p:ext uri="{BB962C8B-B14F-4D97-AF65-F5344CB8AC3E}">
        <p14:creationId xmlns:p14="http://schemas.microsoft.com/office/powerpoint/2010/main" val="1460388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r>
              <a:rPr lang="en-US" b="1" dirty="0" err="1"/>
              <a:t>Obiective</a:t>
            </a:r>
            <a:r>
              <a:rPr lang="en-US" b="1" dirty="0"/>
              <a:t> </a:t>
            </a:r>
            <a:r>
              <a:rPr lang="en-US" b="1" dirty="0" err="1"/>
              <a:t>didactice</a:t>
            </a:r>
            <a:endParaRPr lang="ro" dirty="0"/>
          </a:p>
        </p:txBody>
      </p:sp>
      <p:sp>
        <p:nvSpPr>
          <p:cNvPr id="3" name="Tartalom helye 2"/>
          <p:cNvSpPr>
            <a:spLocks noGrp="1"/>
          </p:cNvSpPr>
          <p:nvPr>
            <p:ph idx="1"/>
          </p:nvPr>
        </p:nvSpPr>
        <p:spPr>
          <a:xfrm>
            <a:off x="396815" y="1104181"/>
            <a:ext cx="11692516" cy="4765912"/>
          </a:xfrm>
        </p:spPr>
        <p:txBody>
          <a:bodyPr vert="horz" lIns="91440" tIns="45720" rIns="91440" bIns="45720" rtlCol="0" anchor="t">
            <a:normAutofit/>
          </a:bodyPr>
          <a:lstStyle/>
          <a:p>
            <a:pPr marL="0" indent="0" rtl="0">
              <a:buNone/>
            </a:pPr>
            <a:r>
              <a:rPr lang="ro" b="1" dirty="0">
                <a:ea typeface="Calibri" panose="020F0502020204030204"/>
                <a:cs typeface="Calibri" panose="020F0502020204030204"/>
              </a:rPr>
              <a:t>La finalizarea cu succes a lecției, elevii vor fi capabili să</a:t>
            </a:r>
          </a:p>
          <a:p>
            <a:pPr rtl="0"/>
            <a:r>
              <a:rPr lang="ro" dirty="0"/>
              <a:t>să cunoască mecanismul fiziologic al impactului căldurii asupra sarcinii</a:t>
            </a:r>
            <a:endParaRPr lang="en-US" dirty="0">
              <a:ea typeface="Calibri" panose="020F0502020204030204"/>
              <a:cs typeface="Calibri" panose="020F0502020204030204"/>
            </a:endParaRPr>
          </a:p>
          <a:p>
            <a:pPr rtl="0"/>
            <a:r>
              <a:rPr lang="ro" dirty="0">
                <a:effectLst/>
              </a:rPr>
              <a:t>să cunoască consecințele pe termen scurt și lung ale schimbărilor climatice asupra femeilor însărcinate și a nou-născuților lor</a:t>
            </a:r>
            <a:endParaRPr lang="en-US" dirty="0">
              <a:effectLst/>
              <a:ea typeface="Calibri"/>
              <a:cs typeface="Calibri"/>
            </a:endParaRPr>
          </a:p>
          <a:p>
            <a:pPr rtl="0"/>
            <a:r>
              <a:rPr lang="ro" dirty="0">
                <a:effectLst/>
              </a:rPr>
              <a:t>să identifice situațiile cu risc ridicat de efecte adverse ale temperaturii ambientale în timpul sarcinii</a:t>
            </a:r>
            <a:endParaRPr lang="en-US" dirty="0">
              <a:effectLst/>
              <a:ea typeface="Calibri"/>
              <a:cs typeface="Calibri"/>
            </a:endParaRPr>
          </a:p>
          <a:p>
            <a:pPr rtl="0"/>
            <a:r>
              <a:rPr lang="ro" dirty="0"/>
              <a:t>să dea</a:t>
            </a:r>
            <a:r>
              <a:rPr lang="ro" dirty="0">
                <a:effectLst/>
              </a:rPr>
              <a:t> sfaturi femeilor însărcinate cu privire la aspectele de prevenire</a:t>
            </a:r>
            <a:endParaRPr lang="en-US" dirty="0">
              <a:effectLst/>
              <a:ea typeface="Calibri"/>
              <a:cs typeface="Calibri"/>
            </a:endParaRPr>
          </a:p>
          <a:p>
            <a:pPr rtl="0"/>
            <a:r>
              <a:rPr lang="ro" dirty="0"/>
              <a:t>să informeze femeile aflate</a:t>
            </a:r>
            <a:r>
              <a:rPr lang="ro" dirty="0">
                <a:effectLst/>
              </a:rPr>
              <a:t> la vârsta fertilă</a:t>
            </a:r>
            <a:r>
              <a:rPr lang="ro" dirty="0"/>
              <a:t> </a:t>
            </a:r>
            <a:r>
              <a:rPr lang="ro" dirty="0">
                <a:effectLst/>
              </a:rPr>
              <a:t>cu privire la riscul schimbărilor climatice</a:t>
            </a:r>
            <a:endParaRPr lang="en-US" dirty="0">
              <a:effectLst/>
              <a:ea typeface="Calibri"/>
              <a:cs typeface="Calibri"/>
            </a:endParaRPr>
          </a:p>
          <a:p>
            <a:pPr rtl="0"/>
            <a:r>
              <a:rPr lang="ro" dirty="0"/>
              <a:t>să ia în considerare preferințele pacienților în</a:t>
            </a:r>
            <a:r>
              <a:rPr lang="ro" dirty="0">
                <a:effectLst/>
              </a:rPr>
              <a:t> deciziile clinice</a:t>
            </a:r>
            <a:endParaRPr lang="en-US" dirty="0">
              <a:ea typeface="Calibri"/>
              <a:cs typeface="Calibri"/>
            </a:endParaRPr>
          </a:p>
          <a:p>
            <a:pPr rtl="0"/>
            <a:endParaRPr lang="en-US" dirty="0"/>
          </a:p>
        </p:txBody>
      </p:sp>
    </p:spTree>
    <p:extLst>
      <p:ext uri="{BB962C8B-B14F-4D97-AF65-F5344CB8AC3E}">
        <p14:creationId xmlns:p14="http://schemas.microsoft.com/office/powerpoint/2010/main" val="4562391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a:extLst>
              <a:ext uri="{FF2B5EF4-FFF2-40B4-BE49-F238E27FC236}">
                <a16:creationId xmlns:a16="http://schemas.microsoft.com/office/drawing/2014/main" id="{5E9A1014-EDD8-B645-CF77-FB08291C25F9}"/>
              </a:ext>
            </a:extLst>
          </p:cNvPr>
          <p:cNvPicPr>
            <a:picLocks noChangeAspect="1"/>
          </p:cNvPicPr>
          <p:nvPr/>
        </p:nvPicPr>
        <p:blipFill>
          <a:blip r:embed="rId2"/>
          <a:stretch>
            <a:fillRect/>
          </a:stretch>
        </p:blipFill>
        <p:spPr>
          <a:xfrm>
            <a:off x="1759084" y="758770"/>
            <a:ext cx="8673831" cy="5372064"/>
          </a:xfrm>
          <a:prstGeom prst="rect">
            <a:avLst/>
          </a:prstGeom>
        </p:spPr>
      </p:pic>
      <p:sp>
        <p:nvSpPr>
          <p:cNvPr id="5" name="Cím 1">
            <a:extLst>
              <a:ext uri="{FF2B5EF4-FFF2-40B4-BE49-F238E27FC236}">
                <a16:creationId xmlns:a16="http://schemas.microsoft.com/office/drawing/2014/main" id="{FFF3311E-9CB5-42F4-D00E-D8E52F959B17}"/>
              </a:ext>
            </a:extLst>
          </p:cNvPr>
          <p:cNvSpPr>
            <a:spLocks noGrp="1"/>
          </p:cNvSpPr>
          <p:nvPr>
            <p:ph type="title"/>
          </p:nvPr>
        </p:nvSpPr>
        <p:spPr>
          <a:xfrm>
            <a:off x="192088" y="152400"/>
            <a:ext cx="11896725" cy="550863"/>
          </a:xfrm>
        </p:spPr>
        <p:txBody>
          <a:bodyPr rtlCol="0">
            <a:normAutofit/>
          </a:bodyPr>
          <a:lstStyle/>
          <a:p>
            <a:pPr rtl="0"/>
            <a:r>
              <a:rPr lang="ro" sz="2600" b="0" i="0" u="none" strike="noStrike" dirty="0">
                <a:latin typeface="+mn-lt"/>
              </a:rPr>
              <a:t>Ciclul impactului asupra sănătății în urma expunerilor legate de climă în timpul sarcinii</a:t>
            </a:r>
            <a:endParaRPr lang="en-GB" sz="2600" dirty="0">
              <a:latin typeface="+mn-lt"/>
            </a:endParaRPr>
          </a:p>
        </p:txBody>
      </p:sp>
      <p:sp>
        <p:nvSpPr>
          <p:cNvPr id="6" name="Szövegdoboz 5">
            <a:extLst>
              <a:ext uri="{FF2B5EF4-FFF2-40B4-BE49-F238E27FC236}">
                <a16:creationId xmlns:a16="http://schemas.microsoft.com/office/drawing/2014/main" id="{55E87FA8-A6B1-5A85-A4CF-FA295FCD8296}"/>
              </a:ext>
            </a:extLst>
          </p:cNvPr>
          <p:cNvSpPr txBox="1"/>
          <p:nvPr/>
        </p:nvSpPr>
        <p:spPr>
          <a:xfrm>
            <a:off x="8641137" y="5992334"/>
            <a:ext cx="3447676" cy="276999"/>
          </a:xfrm>
          <a:prstGeom prst="rect">
            <a:avLst/>
          </a:prstGeom>
          <a:noFill/>
        </p:spPr>
        <p:txBody>
          <a:bodyPr wrap="square" rtlCol="0">
            <a:spAutoFit/>
          </a:bodyPr>
          <a:lstStyle/>
          <a:p>
            <a:pPr algn="r" rtl="0"/>
            <a:r>
              <a:rPr lang="ro" sz="1200" dirty="0" smtClean="0">
                <a:solidFill>
                  <a:schemeClr val="bg1">
                    <a:lumMod val="50000"/>
                  </a:schemeClr>
                </a:solidFill>
                <a:effectLst/>
                <a:latin typeface="Calibri" panose="020F0502020204030204" pitchFamily="34" charset="0"/>
                <a:ea typeface="Calibri" panose="020F0502020204030204" pitchFamily="34" charset="0"/>
              </a:rPr>
              <a:t>https</a:t>
            </a:r>
            <a:r>
              <a:rPr lang="ro" sz="1200" dirty="0">
                <a:solidFill>
                  <a:schemeClr val="bg1">
                    <a:lumMod val="50000"/>
                  </a:schemeClr>
                </a:solidFill>
                <a:effectLst/>
                <a:latin typeface="Calibri" panose="020F0502020204030204" pitchFamily="34" charset="0"/>
                <a:ea typeface="Calibri" panose="020F0502020204030204" pitchFamily="34" charset="0"/>
              </a:rPr>
              <a:t>://doi.org/10.1007/s40572-022-00345-9</a:t>
            </a:r>
            <a:endParaRPr lang="en-GB" sz="1200" dirty="0">
              <a:solidFill>
                <a:schemeClr val="bg1">
                  <a:lumMod val="50000"/>
                </a:schemeClr>
              </a:solidFill>
            </a:endParaRPr>
          </a:p>
        </p:txBody>
      </p:sp>
    </p:spTree>
    <p:extLst>
      <p:ext uri="{BB962C8B-B14F-4D97-AF65-F5344CB8AC3E}">
        <p14:creationId xmlns:p14="http://schemas.microsoft.com/office/powerpoint/2010/main" val="32924684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C11A6D4F-C6E3-8035-75BD-3460229A5B51}"/>
              </a:ext>
            </a:extLst>
          </p:cNvPr>
          <p:cNvSpPr>
            <a:spLocks noGrp="1"/>
          </p:cNvSpPr>
          <p:nvPr>
            <p:ph type="title"/>
          </p:nvPr>
        </p:nvSpPr>
        <p:spPr>
          <a:xfrm>
            <a:off x="147587" y="178232"/>
            <a:ext cx="11896826" cy="1256121"/>
          </a:xfrm>
        </p:spPr>
        <p:txBody>
          <a:bodyPr rtlCol="0">
            <a:normAutofit/>
          </a:bodyPr>
          <a:lstStyle/>
          <a:p>
            <a:pPr rtl="0"/>
            <a:r>
              <a:rPr lang="ro" sz="2800" b="0" i="0" u="none" strike="noStrike" dirty="0">
                <a:latin typeface="+mn-lt"/>
              </a:rPr>
              <a:t>Cadrul privind efectele directe și indirecte ale schimbărilor climatice asupra sănătății materne și neonatale și răspunsurile multisectoriale necesare pentru a consolida rezistența la acestea</a:t>
            </a:r>
            <a:endParaRPr lang="en-GB" sz="4800" dirty="0">
              <a:latin typeface="+mn-lt"/>
            </a:endParaRPr>
          </a:p>
        </p:txBody>
      </p:sp>
      <p:pic>
        <p:nvPicPr>
          <p:cNvPr id="5" name="Kép 4">
            <a:extLst>
              <a:ext uri="{FF2B5EF4-FFF2-40B4-BE49-F238E27FC236}">
                <a16:creationId xmlns:a16="http://schemas.microsoft.com/office/drawing/2014/main" id="{FF97DB08-3624-9975-AFCC-556B59C36392}"/>
              </a:ext>
            </a:extLst>
          </p:cNvPr>
          <p:cNvPicPr>
            <a:picLocks noChangeAspect="1"/>
          </p:cNvPicPr>
          <p:nvPr/>
        </p:nvPicPr>
        <p:blipFill>
          <a:blip r:embed="rId2"/>
          <a:stretch>
            <a:fillRect/>
          </a:stretch>
        </p:blipFill>
        <p:spPr>
          <a:xfrm>
            <a:off x="534403" y="1354347"/>
            <a:ext cx="10802474" cy="4710650"/>
          </a:xfrm>
          <a:prstGeom prst="rect">
            <a:avLst/>
          </a:prstGeom>
        </p:spPr>
      </p:pic>
      <p:sp>
        <p:nvSpPr>
          <p:cNvPr id="7" name="Szövegdoboz 6">
            <a:extLst>
              <a:ext uri="{FF2B5EF4-FFF2-40B4-BE49-F238E27FC236}">
                <a16:creationId xmlns:a16="http://schemas.microsoft.com/office/drawing/2014/main" id="{EEAB5C0F-F99E-CFB5-2BB4-E0575218E82B}"/>
              </a:ext>
            </a:extLst>
          </p:cNvPr>
          <p:cNvSpPr txBox="1"/>
          <p:nvPr/>
        </p:nvSpPr>
        <p:spPr>
          <a:xfrm>
            <a:off x="0" y="6064997"/>
            <a:ext cx="10931639" cy="246221"/>
          </a:xfrm>
          <a:prstGeom prst="rect">
            <a:avLst/>
          </a:prstGeom>
          <a:noFill/>
        </p:spPr>
        <p:txBody>
          <a:bodyPr wrap="square" rtlCol="0">
            <a:spAutoFit/>
          </a:bodyPr>
          <a:lstStyle/>
          <a:p>
            <a:pPr rtl="0"/>
            <a:r>
              <a:rPr lang="ro" sz="1000" dirty="0" smtClean="0">
                <a:solidFill>
                  <a:schemeClr val="bg1">
                    <a:lumMod val="50000"/>
                  </a:schemeClr>
                </a:solidFill>
                <a:effectLst/>
                <a:latin typeface="Calibri" panose="020F0502020204030204" pitchFamily="34" charset="0"/>
                <a:ea typeface="Calibri" panose="020F0502020204030204" pitchFamily="34" charset="0"/>
              </a:rPr>
              <a:t>https</a:t>
            </a:r>
            <a:r>
              <a:rPr lang="ro" sz="1000" dirty="0">
                <a:solidFill>
                  <a:schemeClr val="bg1">
                    <a:lumMod val="50000"/>
                  </a:schemeClr>
                </a:solidFill>
                <a:effectLst/>
                <a:latin typeface="Calibri" panose="020F0502020204030204" pitchFamily="34" charset="0"/>
                <a:ea typeface="Calibri" panose="020F0502020204030204" pitchFamily="34" charset="0"/>
              </a:rPr>
              <a:t>://obgyn.onlinelibrary.wiley.com/doi/10.1111/aogs.14124</a:t>
            </a:r>
            <a:endParaRPr lang="en-GB" sz="1000" dirty="0">
              <a:solidFill>
                <a:schemeClr val="bg1">
                  <a:lumMod val="50000"/>
                </a:schemeClr>
              </a:solidFill>
            </a:endParaRPr>
          </a:p>
        </p:txBody>
      </p:sp>
      <p:sp>
        <p:nvSpPr>
          <p:cNvPr id="3" name="Téglalap 2">
            <a:extLst>
              <a:ext uri="{FF2B5EF4-FFF2-40B4-BE49-F238E27FC236}">
                <a16:creationId xmlns:a16="http://schemas.microsoft.com/office/drawing/2014/main" id="{9ECCB0FB-2F3C-1620-D747-5459A990BE29}"/>
              </a:ext>
            </a:extLst>
          </p:cNvPr>
          <p:cNvSpPr/>
          <p:nvPr/>
        </p:nvSpPr>
        <p:spPr>
          <a:xfrm>
            <a:off x="8462513" y="1354347"/>
            <a:ext cx="2812211" cy="4649638"/>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Tree>
    <p:extLst>
      <p:ext uri="{BB962C8B-B14F-4D97-AF65-F5344CB8AC3E}">
        <p14:creationId xmlns:p14="http://schemas.microsoft.com/office/powerpoint/2010/main" val="22345477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65589AC8-9CAA-12B8-9542-52FEEA6C8933}"/>
              </a:ext>
            </a:extLst>
          </p:cNvPr>
          <p:cNvPicPr>
            <a:picLocks noChangeAspect="1"/>
          </p:cNvPicPr>
          <p:nvPr/>
        </p:nvPicPr>
        <p:blipFill>
          <a:blip r:embed="rId2"/>
          <a:stretch>
            <a:fillRect/>
          </a:stretch>
        </p:blipFill>
        <p:spPr>
          <a:xfrm>
            <a:off x="307065" y="153009"/>
            <a:ext cx="4298636" cy="6078071"/>
          </a:xfrm>
          <a:prstGeom prst="rect">
            <a:avLst/>
          </a:prstGeom>
        </p:spPr>
      </p:pic>
      <p:pic>
        <p:nvPicPr>
          <p:cNvPr id="9" name="Tartalom helye 4" descr="A képen diagram látható&#10;&#10;Automatikusan generált leírás">
            <a:extLst>
              <a:ext uri="{FF2B5EF4-FFF2-40B4-BE49-F238E27FC236}">
                <a16:creationId xmlns:a16="http://schemas.microsoft.com/office/drawing/2014/main" id="{4D42D1CB-3470-5A4B-D1F1-DFD98441B7F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503402" y="136027"/>
            <a:ext cx="4469397" cy="5959196"/>
          </a:xfrm>
        </p:spPr>
      </p:pic>
      <p:sp>
        <p:nvSpPr>
          <p:cNvPr id="3" name="Téglalap 2"/>
          <p:cNvSpPr/>
          <p:nvPr/>
        </p:nvSpPr>
        <p:spPr>
          <a:xfrm>
            <a:off x="192505" y="6091229"/>
            <a:ext cx="6096000" cy="246221"/>
          </a:xfrm>
          <a:prstGeom prst="rect">
            <a:avLst/>
          </a:prstGeom>
        </p:spPr>
        <p:txBody>
          <a:bodyPr>
            <a:spAutoFit/>
          </a:bodyPr>
          <a:lstStyle/>
          <a:p>
            <a:r>
              <a:rPr lang="ro" sz="1000" dirty="0">
                <a:hlinkClick r:id="rId4"/>
              </a:rPr>
              <a:t>https://reliefweb.int/report/world/negative-impact-climate-change-maternal-health</a:t>
            </a:r>
            <a:endParaRPr lang="en-GB" sz="1000" dirty="0"/>
          </a:p>
        </p:txBody>
      </p:sp>
      <p:sp>
        <p:nvSpPr>
          <p:cNvPr id="4" name="Téglalap 3"/>
          <p:cNvSpPr/>
          <p:nvPr/>
        </p:nvSpPr>
        <p:spPr>
          <a:xfrm>
            <a:off x="5796951" y="6091228"/>
            <a:ext cx="6964063" cy="246221"/>
          </a:xfrm>
          <a:prstGeom prst="rect">
            <a:avLst/>
          </a:prstGeom>
        </p:spPr>
        <p:txBody>
          <a:bodyPr wrap="square">
            <a:spAutoFit/>
          </a:bodyPr>
          <a:lstStyle/>
          <a:p>
            <a:r>
              <a:rPr lang="ro" sz="1000" dirty="0">
                <a:hlinkClick r:id="rId5"/>
              </a:rPr>
              <a:t>https://www.env-health.org/wp-content/uploads/2020/04/FIGO-PregnancyClimateChangeInfographic-Final1-800px.jpg</a:t>
            </a:r>
            <a:r>
              <a:rPr lang="ro" sz="1000" dirty="0"/>
              <a:t> </a:t>
            </a:r>
            <a:endParaRPr lang="en-GB" sz="1000" dirty="0"/>
          </a:p>
        </p:txBody>
      </p:sp>
    </p:spTree>
    <p:extLst>
      <p:ext uri="{BB962C8B-B14F-4D97-AF65-F5344CB8AC3E}">
        <p14:creationId xmlns:p14="http://schemas.microsoft.com/office/powerpoint/2010/main" val="42366803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rtalom helye 3">
            <a:extLst>
              <a:ext uri="{FF2B5EF4-FFF2-40B4-BE49-F238E27FC236}">
                <a16:creationId xmlns:a16="http://schemas.microsoft.com/office/drawing/2014/main" id="{F9D59DFD-289E-A88D-9EFD-2D5D29C80482}"/>
              </a:ext>
            </a:extLst>
          </p:cNvPr>
          <p:cNvGraphicFramePr>
            <a:graphicFrameLocks noGrp="1"/>
          </p:cNvGraphicFramePr>
          <p:nvPr>
            <p:ph idx="1"/>
            <p:extLst>
              <p:ext uri="{D42A27DB-BD31-4B8C-83A1-F6EECF244321}">
                <p14:modId xmlns:p14="http://schemas.microsoft.com/office/powerpoint/2010/main" val="3560151918"/>
              </p:ext>
            </p:extLst>
          </p:nvPr>
        </p:nvGraphicFramePr>
        <p:xfrm>
          <a:off x="192088" y="870493"/>
          <a:ext cx="11896725" cy="5370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ím 1">
            <a:extLst>
              <a:ext uri="{FF2B5EF4-FFF2-40B4-BE49-F238E27FC236}">
                <a16:creationId xmlns:a16="http://schemas.microsoft.com/office/drawing/2014/main" id="{0AAD4EE7-4EA7-4EC3-7D57-A21BA30ABBF9}"/>
              </a:ext>
            </a:extLst>
          </p:cNvPr>
          <p:cNvSpPr>
            <a:spLocks noGrp="1"/>
          </p:cNvSpPr>
          <p:nvPr>
            <p:ph type="title"/>
          </p:nvPr>
        </p:nvSpPr>
        <p:spPr>
          <a:xfrm>
            <a:off x="192088" y="152400"/>
            <a:ext cx="11896725" cy="550863"/>
          </a:xfrm>
        </p:spPr>
        <p:txBody>
          <a:bodyPr rtlCol="0">
            <a:normAutofit fontScale="90000"/>
          </a:bodyPr>
          <a:lstStyle/>
          <a:p>
            <a:pPr rtl="0"/>
            <a:r>
              <a:rPr lang="ro"/>
              <a:t>Mesaj de reținut</a:t>
            </a:r>
            <a:endParaRPr lang="en-GB" dirty="0" err="1"/>
          </a:p>
        </p:txBody>
      </p:sp>
    </p:spTree>
    <p:extLst>
      <p:ext uri="{BB962C8B-B14F-4D97-AF65-F5344CB8AC3E}">
        <p14:creationId xmlns:p14="http://schemas.microsoft.com/office/powerpoint/2010/main" val="41990373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D0024-B193-7305-CFAD-5880166CB85D}"/>
              </a:ext>
            </a:extLst>
          </p:cNvPr>
          <p:cNvSpPr>
            <a:spLocks noGrp="1"/>
          </p:cNvSpPr>
          <p:nvPr>
            <p:ph type="title"/>
          </p:nvPr>
        </p:nvSpPr>
        <p:spPr/>
        <p:txBody>
          <a:bodyPr rtlCol="0">
            <a:normAutofit fontScale="90000"/>
          </a:bodyPr>
          <a:lstStyle/>
          <a:p>
            <a:pPr rtl="0"/>
            <a:r>
              <a:rPr lang="ro">
                <a:cs typeface="Calibri"/>
              </a:rPr>
              <a:t>Testează-ți cunoștințele</a:t>
            </a:r>
            <a:endParaRPr lang="en-US" dirty="0"/>
          </a:p>
        </p:txBody>
      </p:sp>
      <p:sp>
        <p:nvSpPr>
          <p:cNvPr id="3" name="Content Placeholder 2">
            <a:extLst>
              <a:ext uri="{FF2B5EF4-FFF2-40B4-BE49-F238E27FC236}">
                <a16:creationId xmlns:a16="http://schemas.microsoft.com/office/drawing/2014/main" id="{A12638E4-E602-512A-F8B5-3BAA678107ED}"/>
              </a:ext>
            </a:extLst>
          </p:cNvPr>
          <p:cNvSpPr>
            <a:spLocks noGrp="1"/>
          </p:cNvSpPr>
          <p:nvPr>
            <p:ph idx="1"/>
          </p:nvPr>
        </p:nvSpPr>
        <p:spPr>
          <a:xfrm>
            <a:off x="508958" y="1242205"/>
            <a:ext cx="11395334" cy="5063468"/>
          </a:xfrm>
        </p:spPr>
        <p:txBody>
          <a:bodyPr vert="horz" lIns="91440" tIns="45720" rIns="91440" bIns="45720" rtlCol="0" anchor="t">
            <a:normAutofit lnSpcReduction="10000"/>
          </a:bodyPr>
          <a:lstStyle/>
          <a:p>
            <a:pPr marL="514350" indent="-514350" rtl="0">
              <a:spcAft>
                <a:spcPts val="1500"/>
              </a:spcAft>
              <a:buAutoNum type="arabicPeriod"/>
            </a:pPr>
            <a:r>
              <a:rPr lang="ro" sz="2200" dirty="0">
                <a:cs typeface="Calibri"/>
              </a:rPr>
              <a:t>Enumerați populațiile vulnerabile la schimbările climatice.</a:t>
            </a:r>
          </a:p>
          <a:p>
            <a:pPr marL="514350" indent="-514350" rtl="0">
              <a:spcAft>
                <a:spcPts val="1500"/>
              </a:spcAft>
              <a:buAutoNum type="arabicPeriod"/>
            </a:pPr>
            <a:r>
              <a:rPr lang="ro" sz="2200" dirty="0">
                <a:cs typeface="Calibri"/>
              </a:rPr>
              <a:t>Ce fel de efecte legate de schimbările climatice pot crește riscul de naștere prematură?</a:t>
            </a:r>
            <a:endParaRPr lang="en-US" sz="2200" dirty="0">
              <a:ea typeface="Calibri"/>
              <a:cs typeface="Calibri"/>
            </a:endParaRPr>
          </a:p>
          <a:p>
            <a:pPr marL="514350" indent="-514350" rtl="0">
              <a:spcAft>
                <a:spcPts val="1500"/>
              </a:spcAft>
              <a:buAutoNum type="arabicPeriod"/>
            </a:pPr>
            <a:r>
              <a:rPr lang="ro" sz="2200" dirty="0">
                <a:cs typeface="Calibri"/>
              </a:rPr>
              <a:t>Care sunt mecanismele fiziologice ale impactului căldurii în timpul sarcinii?</a:t>
            </a:r>
          </a:p>
          <a:p>
            <a:pPr marL="514350" indent="-514350" rtl="0">
              <a:spcAft>
                <a:spcPts val="1500"/>
              </a:spcAft>
              <a:buAutoNum type="arabicPeriod"/>
            </a:pPr>
            <a:r>
              <a:rPr lang="ro" sz="2200" dirty="0">
                <a:cs typeface="Calibri"/>
              </a:rPr>
              <a:t>Ce fel de rezultate neonatale adverse sunt asociate cu temperatura ambiantă ridicată în timpul sarcinii? </a:t>
            </a:r>
          </a:p>
          <a:p>
            <a:pPr marL="514350" indent="-514350" rtl="0">
              <a:spcAft>
                <a:spcPts val="1500"/>
              </a:spcAft>
              <a:buAutoNum type="arabicPeriod"/>
            </a:pPr>
            <a:r>
              <a:rPr lang="ro" sz="2200" dirty="0">
                <a:ea typeface="Calibri" panose="020F0502020204030204"/>
                <a:cs typeface="Calibri"/>
              </a:rPr>
              <a:t>Ce fel de rezultate materne nefavorabile sunt asociate cu o temperatură ambiantă ridicată în timpul sarcinii? </a:t>
            </a:r>
          </a:p>
          <a:p>
            <a:pPr marL="514350" indent="-514350" rtl="0">
              <a:spcAft>
                <a:spcPts val="1500"/>
              </a:spcAft>
              <a:buAutoNum type="arabicPeriod"/>
            </a:pPr>
            <a:r>
              <a:rPr lang="ro" sz="2200" dirty="0">
                <a:ea typeface="Calibri" panose="020F0502020204030204"/>
                <a:cs typeface="Calibri"/>
              </a:rPr>
              <a:t>Cum vă veți informa pacientul despre efectele potențiale ale schimbărilor climatice? Adunați principalele puncte ale discuției cu o femeie însărcinată.</a:t>
            </a:r>
          </a:p>
          <a:p>
            <a:pPr marL="514350" indent="-514350" rtl="0">
              <a:buAutoNum type="arabicPeriod"/>
            </a:pPr>
            <a:endParaRPr lang="en-US" dirty="0">
              <a:cs typeface="Calibri"/>
            </a:endParaRPr>
          </a:p>
          <a:p>
            <a:pPr marL="514350" indent="-514350" rtl="0">
              <a:buAutoNum type="arabicPeriod"/>
            </a:pPr>
            <a:endParaRPr lang="en-US" dirty="0">
              <a:ea typeface="Calibri" panose="020F0502020204030204"/>
              <a:cs typeface="Calibri"/>
            </a:endParaRPr>
          </a:p>
        </p:txBody>
      </p:sp>
    </p:spTree>
    <p:extLst>
      <p:ext uri="{BB962C8B-B14F-4D97-AF65-F5344CB8AC3E}">
        <p14:creationId xmlns:p14="http://schemas.microsoft.com/office/powerpoint/2010/main" val="17644310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B4234-EF13-31D0-E1FD-7AC7EC8A6C25}"/>
              </a:ext>
            </a:extLst>
          </p:cNvPr>
          <p:cNvSpPr>
            <a:spLocks noGrp="1"/>
          </p:cNvSpPr>
          <p:nvPr>
            <p:ph type="title"/>
          </p:nvPr>
        </p:nvSpPr>
        <p:spPr/>
        <p:txBody>
          <a:bodyPr rtlCol="0">
            <a:normAutofit fontScale="90000"/>
          </a:bodyPr>
          <a:lstStyle/>
          <a:p>
            <a:pPr rtl="0"/>
            <a:r>
              <a:rPr lang="ro">
                <a:ea typeface="Calibri"/>
                <a:cs typeface="Calibri"/>
              </a:rPr>
              <a:t>De citit neapărat</a:t>
            </a:r>
            <a:endParaRPr lang="en-US" dirty="0"/>
          </a:p>
        </p:txBody>
      </p:sp>
      <p:sp>
        <p:nvSpPr>
          <p:cNvPr id="3" name="Content Placeholder 2">
            <a:extLst>
              <a:ext uri="{FF2B5EF4-FFF2-40B4-BE49-F238E27FC236}">
                <a16:creationId xmlns:a16="http://schemas.microsoft.com/office/drawing/2014/main" id="{7455DD65-B6A7-34C9-1F6C-4E9A7829FDD0}"/>
              </a:ext>
            </a:extLst>
          </p:cNvPr>
          <p:cNvSpPr>
            <a:spLocks noGrp="1"/>
          </p:cNvSpPr>
          <p:nvPr>
            <p:ph idx="1"/>
          </p:nvPr>
        </p:nvSpPr>
        <p:spPr/>
        <p:txBody>
          <a:bodyPr vert="horz" lIns="91440" tIns="45720" rIns="91440" bIns="45720" rtlCol="0" anchor="t">
            <a:normAutofit/>
          </a:bodyPr>
          <a:lstStyle/>
          <a:p>
            <a:pPr rtl="0"/>
            <a:r>
              <a:rPr lang="ro" sz="1800" dirty="0">
                <a:solidFill>
                  <a:srgbClr val="000000"/>
                </a:solidFill>
                <a:ea typeface="Calibri"/>
                <a:cs typeface="Calibri"/>
              </a:rPr>
              <a:t>Ha S. Schimbările climatice și sănătatea gravidelor. Curr Environ Heal Reports [Internet]. 1:3. Disponibil la: </a:t>
            </a:r>
            <a:r>
              <a:rPr lang="ro" sz="1800" dirty="0">
                <a:solidFill>
                  <a:srgbClr val="000000"/>
                </a:solidFill>
                <a:ea typeface="Calibri"/>
                <a:cs typeface="Calibri"/>
                <a:hlinkClick r:id="rId2"/>
              </a:rPr>
              <a:t>https://doi.org/10.1007/s40572-022-00345-9</a:t>
            </a:r>
            <a:r>
              <a:rPr lang="ro" sz="1800" dirty="0">
                <a:solidFill>
                  <a:srgbClr val="000000"/>
                </a:solidFill>
                <a:ea typeface="Calibri"/>
                <a:cs typeface="Calibri"/>
              </a:rPr>
              <a:t> </a:t>
            </a:r>
            <a:endParaRPr lang="en-GB" sz="1800" dirty="0">
              <a:solidFill>
                <a:srgbClr val="000000"/>
              </a:solidFill>
              <a:ea typeface="Calibri"/>
              <a:cs typeface="Calibri"/>
            </a:endParaRPr>
          </a:p>
          <a:p>
            <a:pPr rtl="0"/>
            <a:r>
              <a:rPr lang="ro" sz="1800" dirty="0">
                <a:solidFill>
                  <a:srgbClr val="000000"/>
                </a:solidFill>
                <a:ea typeface="Calibri"/>
                <a:cs typeface="Calibri"/>
              </a:rPr>
              <a:t>Samuels, L., Nakstad, B., Roos, N. </a:t>
            </a:r>
            <a:r>
              <a:rPr lang="ro" sz="1800" i="1" dirty="0">
                <a:solidFill>
                  <a:srgbClr val="000000"/>
                </a:solidFill>
                <a:ea typeface="Calibri"/>
                <a:cs typeface="Calibri"/>
              </a:rPr>
              <a:t>et al.</a:t>
            </a:r>
            <a:r>
              <a:rPr lang="ro" sz="1800" dirty="0">
                <a:solidFill>
                  <a:srgbClr val="000000"/>
                </a:solidFill>
                <a:ea typeface="Calibri"/>
                <a:cs typeface="Calibri"/>
              </a:rPr>
              <a:t> Mecanismele fiziologice ale impactului căldurii în timpul sarcinii și implicațiile clinice: revizuirea dovezilor de la o reuniune a unui grup de experți. </a:t>
            </a:r>
            <a:r>
              <a:rPr lang="ro" sz="1800" i="1" dirty="0">
                <a:solidFill>
                  <a:srgbClr val="000000"/>
                </a:solidFill>
                <a:ea typeface="Calibri"/>
                <a:cs typeface="Calibri"/>
              </a:rPr>
              <a:t>Int J Biometeorol</a:t>
            </a:r>
            <a:r>
              <a:rPr lang="ro" sz="1800" dirty="0">
                <a:solidFill>
                  <a:srgbClr val="000000"/>
                </a:solidFill>
                <a:ea typeface="Calibri"/>
                <a:cs typeface="Calibri"/>
              </a:rPr>
              <a:t> </a:t>
            </a:r>
            <a:r>
              <a:rPr lang="ro" sz="1800" b="1" dirty="0">
                <a:solidFill>
                  <a:srgbClr val="000000"/>
                </a:solidFill>
                <a:ea typeface="Calibri"/>
                <a:cs typeface="Calibri"/>
              </a:rPr>
              <a:t>66</a:t>
            </a:r>
            <a:r>
              <a:rPr lang="ro" sz="1800" dirty="0">
                <a:solidFill>
                  <a:srgbClr val="000000"/>
                </a:solidFill>
                <a:ea typeface="Calibri"/>
                <a:cs typeface="Calibri"/>
              </a:rPr>
              <a:t>, 1505-1513 (2022). </a:t>
            </a:r>
            <a:r>
              <a:rPr lang="ro" sz="1800" dirty="0">
                <a:solidFill>
                  <a:srgbClr val="000000"/>
                </a:solidFill>
                <a:ea typeface="Calibri"/>
                <a:cs typeface="Calibri"/>
                <a:hlinkClick r:id="rId3"/>
              </a:rPr>
              <a:t>https://doi.org/10.1007/s00484-022-02301-6</a:t>
            </a:r>
            <a:r>
              <a:rPr lang="ro" sz="1800" dirty="0">
                <a:solidFill>
                  <a:srgbClr val="000000"/>
                </a:solidFill>
                <a:ea typeface="Calibri"/>
                <a:cs typeface="Calibri"/>
              </a:rPr>
              <a:t>  </a:t>
            </a:r>
            <a:endParaRPr lang="hu-HU" sz="1800" dirty="0">
              <a:solidFill>
                <a:srgbClr val="000000"/>
              </a:solidFill>
              <a:ea typeface="Calibri"/>
              <a:cs typeface="Calibri"/>
            </a:endParaRPr>
          </a:p>
          <a:p>
            <a:pPr rtl="0"/>
            <a:r>
              <a:rPr lang="ro" sz="1800" dirty="0">
                <a:solidFill>
                  <a:srgbClr val="000000"/>
                </a:solidFill>
                <a:ea typeface="Calibri"/>
                <a:cs typeface="Calibri"/>
              </a:rPr>
              <a:t>Dalugoda, Y.; Kuppa, J.; Phung, H.; Rutherford, S.; Phung, D. Efectul temperaturii ambiante ridicate asupra rezultatelor materne, fetale și neonatale: O analiză a domeniului de aplicare. Int. J. Environ. Res. Sănătate publică </a:t>
            </a:r>
            <a:r>
              <a:rPr lang="ro" sz="1800" b="1" dirty="0">
                <a:solidFill>
                  <a:srgbClr val="000000"/>
                </a:solidFill>
                <a:ea typeface="Calibri"/>
                <a:cs typeface="Calibri"/>
              </a:rPr>
              <a:t>2022</a:t>
            </a:r>
            <a:r>
              <a:rPr lang="ro" sz="1800" dirty="0">
                <a:solidFill>
                  <a:srgbClr val="000000"/>
                </a:solidFill>
                <a:ea typeface="Calibri"/>
                <a:cs typeface="Calibri"/>
              </a:rPr>
              <a:t>, 19, 1771. </a:t>
            </a:r>
            <a:r>
              <a:rPr lang="ro" sz="1800" dirty="0">
                <a:solidFill>
                  <a:srgbClr val="000000"/>
                </a:solidFill>
                <a:ea typeface="Calibri"/>
                <a:cs typeface="Calibri"/>
                <a:hlinkClick r:id="rId4"/>
              </a:rPr>
              <a:t>https://doi.org/10.3390/ijerph19031771</a:t>
            </a:r>
            <a:r>
              <a:rPr lang="ro" sz="1800" dirty="0">
                <a:solidFill>
                  <a:srgbClr val="000000"/>
                </a:solidFill>
                <a:ea typeface="Calibri"/>
                <a:cs typeface="Calibri"/>
              </a:rPr>
              <a:t> </a:t>
            </a:r>
            <a:endParaRPr lang="en-US" sz="1800" dirty="0">
              <a:solidFill>
                <a:srgbClr val="000000"/>
              </a:solidFill>
              <a:ea typeface="Calibri"/>
              <a:cs typeface="Calibri"/>
            </a:endParaRPr>
          </a:p>
          <a:p>
            <a:pPr rtl="0"/>
            <a:r>
              <a:rPr lang="ro" sz="1800" dirty="0">
                <a:solidFill>
                  <a:schemeClr val="tx1"/>
                </a:solidFill>
                <a:ea typeface="+mn-lt"/>
                <a:cs typeface="+mn-lt"/>
              </a:rPr>
              <a:t>Chersich MF, Pham MD, Areal A, et al. Asocieri între temperaturile ridicate în timpul sarcinii și riscul de naștere prematură, greutate mică la naștere și nașteri de copii morți: revizuire sistematică și meta-analiză. </a:t>
            </a:r>
            <a:r>
              <a:rPr lang="ro" sz="1800" i="1" dirty="0">
                <a:solidFill>
                  <a:schemeClr val="tx1"/>
                </a:solidFill>
                <a:ea typeface="+mn-lt"/>
                <a:cs typeface="+mn-lt"/>
              </a:rPr>
              <a:t>BMJ</a:t>
            </a:r>
            <a:r>
              <a:rPr lang="ro" sz="1800" dirty="0">
                <a:solidFill>
                  <a:schemeClr val="tx1"/>
                </a:solidFill>
                <a:ea typeface="+mn-lt"/>
                <a:cs typeface="+mn-lt"/>
              </a:rPr>
              <a:t>. 2020;371:m3811. Publicat 2020 Nov 4. doi:10.1136/bmj.m3811</a:t>
            </a:r>
            <a:endParaRPr lang="hu-HU" sz="1800" dirty="0">
              <a:solidFill>
                <a:schemeClr val="tx1"/>
              </a:solidFill>
              <a:ea typeface="Calibri"/>
              <a:cs typeface="Calibri"/>
            </a:endParaRPr>
          </a:p>
          <a:p>
            <a:pPr rtl="0"/>
            <a:endParaRPr lang="en-US" sz="1800" dirty="0">
              <a:solidFill>
                <a:srgbClr val="000000"/>
              </a:solidFill>
              <a:ea typeface="Calibri"/>
              <a:cs typeface="Calibri"/>
            </a:endParaRPr>
          </a:p>
          <a:p>
            <a:pPr rtl="0"/>
            <a:endParaRPr lang="hu-HU" sz="1800" dirty="0">
              <a:solidFill>
                <a:srgbClr val="000000"/>
              </a:solidFill>
              <a:ea typeface="Calibri"/>
              <a:cs typeface="Calibri"/>
            </a:endParaRPr>
          </a:p>
          <a:p>
            <a:pPr rtl="0"/>
            <a:endParaRPr lang="en-GB" sz="1800" dirty="0">
              <a:solidFill>
                <a:srgbClr val="000000"/>
              </a:solidFill>
              <a:ea typeface="Calibri"/>
              <a:cs typeface="Calibri"/>
            </a:endParaRPr>
          </a:p>
          <a:p>
            <a:pPr rtl="0"/>
            <a:endParaRPr lang="en-US" sz="1800" dirty="0">
              <a:solidFill>
                <a:srgbClr val="000000"/>
              </a:solidFill>
              <a:ea typeface="Calibri"/>
              <a:cs typeface="Calibri"/>
            </a:endParaRPr>
          </a:p>
        </p:txBody>
      </p:sp>
    </p:spTree>
    <p:extLst>
      <p:ext uri="{BB962C8B-B14F-4D97-AF65-F5344CB8AC3E}">
        <p14:creationId xmlns:p14="http://schemas.microsoft.com/office/powerpoint/2010/main" val="18522900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908897"/>
            <a:ext cx="11896825" cy="5370897"/>
          </a:xfrm>
        </p:spPr>
        <p:txBody>
          <a:bodyPr rtlCol="0"/>
          <a:lstStyle/>
          <a:p>
            <a:pPr marL="0" indent="0" algn="ctr" rtl="0">
              <a:buNone/>
            </a:pPr>
            <a:r>
              <a:rPr lang="ro" sz="3600" b="1" dirty="0"/>
              <a:t>Vă mulțumim pentru atenție!</a:t>
            </a:r>
          </a:p>
          <a:p>
            <a:pPr marL="0" indent="0" algn="ctr" rtl="0">
              <a:buNone/>
            </a:pPr>
            <a:r>
              <a:rPr lang="ro" sz="2000" dirty="0" smtClean="0"/>
              <a:t>Această </a:t>
            </a:r>
            <a:r>
              <a:rPr lang="ro" sz="2000" dirty="0"/>
              <a:t>prezentare a fost dezvoltată de proiectul CLIMATEMED, susținut de programul Erasmus+ al UE. </a:t>
            </a:r>
          </a:p>
          <a:p>
            <a:pPr marL="0" indent="0" rtl="0">
              <a:buNone/>
            </a:pPr>
            <a:r>
              <a:rPr lang="ro" sz="2000" dirty="0"/>
              <a:t> </a:t>
            </a:r>
          </a:p>
          <a:p>
            <a:pPr marL="0" indent="0" rtl="0">
              <a:buNone/>
            </a:pPr>
            <a:endParaRPr lang="en-US" dirty="0"/>
          </a:p>
          <a:p>
            <a:pPr marL="0" indent="0" rtl="0">
              <a:buNone/>
            </a:pPr>
            <a:endParaRPr lang="en-US"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1" name="Téglalap 10"/>
          <p:cNvSpPr/>
          <p:nvPr/>
        </p:nvSpPr>
        <p:spPr>
          <a:xfrm>
            <a:off x="1898770" y="2730107"/>
            <a:ext cx="82980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err="1">
                <a:solidFill>
                  <a:schemeClr val="tx1"/>
                </a:solidFill>
              </a:rPr>
              <a:t>Universitatea</a:t>
            </a:r>
            <a:r>
              <a:rPr lang="hu-HU" dirty="0">
                <a:solidFill>
                  <a:schemeClr val="tx1"/>
                </a:solidFill>
              </a:rPr>
              <a:t> din Pécs </a:t>
            </a:r>
            <a:r>
              <a:rPr lang="hu-HU" dirty="0" err="1">
                <a:solidFill>
                  <a:schemeClr val="tx1"/>
                </a:solidFill>
              </a:rPr>
              <a:t>Facultatea</a:t>
            </a:r>
            <a:r>
              <a:rPr lang="hu-HU" dirty="0">
                <a:solidFill>
                  <a:schemeClr val="tx1"/>
                </a:solidFill>
              </a:rPr>
              <a:t> de </a:t>
            </a:r>
            <a:r>
              <a:rPr lang="hu-HU" dirty="0" err="1" smtClean="0">
                <a:solidFill>
                  <a:schemeClr val="tx1"/>
                </a:solidFill>
              </a:rPr>
              <a:t>Medicină</a:t>
            </a:r>
            <a:r>
              <a:rPr lang="hu-HU" dirty="0" smtClean="0">
                <a:solidFill>
                  <a:schemeClr val="tx1"/>
                </a:solidFill>
              </a:rPr>
              <a:t/>
            </a:r>
            <a:br>
              <a:rPr lang="hu-HU" dirty="0" smtClean="0">
                <a:solidFill>
                  <a:schemeClr val="tx1"/>
                </a:solidFill>
              </a:rPr>
            </a:br>
            <a:r>
              <a:rPr lang="hu-HU" dirty="0" err="1" smtClean="0">
                <a:solidFill>
                  <a:schemeClr val="tx1"/>
                </a:solidFill>
              </a:rPr>
              <a:t>Generală</a:t>
            </a:r>
            <a:r>
              <a:rPr lang="hu-HU" dirty="0" smtClean="0">
                <a:solidFill>
                  <a:schemeClr val="tx1"/>
                </a:solidFill>
              </a:rPr>
              <a:t> </a:t>
            </a:r>
            <a:r>
              <a:rPr lang="hu-HU" dirty="0" err="1">
                <a:solidFill>
                  <a:schemeClr val="tx1"/>
                </a:solidFill>
              </a:rPr>
              <a:t>Institutul</a:t>
            </a:r>
            <a:r>
              <a:rPr lang="hu-HU" dirty="0">
                <a:solidFill>
                  <a:schemeClr val="tx1"/>
                </a:solidFill>
              </a:rPr>
              <a:t> de </a:t>
            </a:r>
            <a:r>
              <a:rPr lang="hu-HU" dirty="0" err="1">
                <a:solidFill>
                  <a:schemeClr val="tx1"/>
                </a:solidFill>
              </a:rPr>
              <a:t>Sănătate</a:t>
            </a:r>
            <a:r>
              <a:rPr lang="hu-HU" dirty="0">
                <a:solidFill>
                  <a:schemeClr val="tx1"/>
                </a:solidFill>
              </a:rPr>
              <a:t> </a:t>
            </a:r>
            <a:r>
              <a:rPr lang="hu-HU" dirty="0" err="1">
                <a:solidFill>
                  <a:schemeClr val="tx1"/>
                </a:solidFill>
              </a:rPr>
              <a:t>Publică</a:t>
            </a:r>
            <a:r>
              <a:rPr lang="ro" dirty="0" smtClean="0">
                <a:solidFill>
                  <a:schemeClr val="tx1"/>
                </a:solidFill>
              </a:rPr>
              <a:t> </a:t>
            </a:r>
            <a:r>
              <a:rPr lang="ro" dirty="0">
                <a:solidFill>
                  <a:schemeClr val="tx1"/>
                </a:solidFill>
              </a:rPr>
              <a:t>– Pécs, Ungaria </a:t>
            </a:r>
          </a:p>
        </p:txBody>
      </p:sp>
      <p:sp>
        <p:nvSpPr>
          <p:cNvPr id="12" name="Téglalap 11"/>
          <p:cNvSpPr/>
          <p:nvPr/>
        </p:nvSpPr>
        <p:spPr>
          <a:xfrm>
            <a:off x="1898770" y="3427279"/>
            <a:ext cx="736730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dirty="0">
                <a:solidFill>
                  <a:schemeClr val="tx1"/>
                </a:solidFill>
              </a:rPr>
              <a:t>Centrul pentru Sănătate, Exerciții și Știința Sportului – </a:t>
            </a:r>
            <a:r>
              <a:rPr lang="ro" dirty="0" smtClean="0">
                <a:solidFill>
                  <a:schemeClr val="tx1"/>
                </a:solidFill>
              </a:rPr>
              <a:t>Belgrad, </a:t>
            </a:r>
            <a:r>
              <a:rPr lang="ro" dirty="0">
                <a:solidFill>
                  <a:schemeClr val="tx1"/>
                </a:solidFill>
              </a:rPr>
              <a:t>Serbia  </a:t>
            </a:r>
          </a:p>
        </p:txBody>
      </p:sp>
      <p:sp>
        <p:nvSpPr>
          <p:cNvPr id="13" name="Téglalap 12"/>
          <p:cNvSpPr/>
          <p:nvPr/>
        </p:nvSpPr>
        <p:spPr>
          <a:xfrm>
            <a:off x="1946160" y="4177186"/>
            <a:ext cx="7351585"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dirty="0" err="1">
                <a:solidFill>
                  <a:schemeClr val="tx1"/>
                </a:solidFill>
              </a:rPr>
              <a:t>Centrul</a:t>
            </a:r>
            <a:r>
              <a:rPr lang="hu-HU" dirty="0">
                <a:solidFill>
                  <a:schemeClr val="tx1"/>
                </a:solidFill>
              </a:rPr>
              <a:t> </a:t>
            </a:r>
            <a:r>
              <a:rPr lang="hu-HU" dirty="0" err="1">
                <a:solidFill>
                  <a:schemeClr val="tx1"/>
                </a:solidFill>
              </a:rPr>
              <a:t>Național</a:t>
            </a:r>
            <a:r>
              <a:rPr lang="hu-HU" dirty="0">
                <a:solidFill>
                  <a:schemeClr val="tx1"/>
                </a:solidFill>
              </a:rPr>
              <a:t> de </a:t>
            </a:r>
            <a:r>
              <a:rPr lang="hu-HU" dirty="0" err="1">
                <a:solidFill>
                  <a:schemeClr val="tx1"/>
                </a:solidFill>
              </a:rPr>
              <a:t>Sănătate</a:t>
            </a:r>
            <a:r>
              <a:rPr lang="hu-HU" dirty="0">
                <a:solidFill>
                  <a:schemeClr val="tx1"/>
                </a:solidFill>
              </a:rPr>
              <a:t> </a:t>
            </a:r>
            <a:r>
              <a:rPr lang="hu-HU" dirty="0" err="1">
                <a:solidFill>
                  <a:schemeClr val="tx1"/>
                </a:solidFill>
              </a:rPr>
              <a:t>Publică</a:t>
            </a:r>
            <a:r>
              <a:rPr lang="hu-HU" dirty="0">
                <a:solidFill>
                  <a:schemeClr val="tx1"/>
                </a:solidFill>
              </a:rPr>
              <a:t> </a:t>
            </a:r>
            <a:r>
              <a:rPr lang="hu-HU" dirty="0" err="1">
                <a:solidFill>
                  <a:schemeClr val="tx1"/>
                </a:solidFill>
              </a:rPr>
              <a:t>și</a:t>
            </a:r>
            <a:r>
              <a:rPr lang="hu-HU" dirty="0">
                <a:solidFill>
                  <a:schemeClr val="tx1"/>
                </a:solidFill>
              </a:rPr>
              <a:t> </a:t>
            </a:r>
            <a:r>
              <a:rPr lang="hu-HU" dirty="0" err="1">
                <a:solidFill>
                  <a:schemeClr val="tx1"/>
                </a:solidFill>
              </a:rPr>
              <a:t>Farmacie</a:t>
            </a:r>
            <a:r>
              <a:rPr lang="ro" dirty="0" smtClean="0">
                <a:solidFill>
                  <a:schemeClr val="tx1"/>
                </a:solidFill>
              </a:rPr>
              <a:t> </a:t>
            </a:r>
            <a:r>
              <a:rPr lang="ro" dirty="0">
                <a:solidFill>
                  <a:schemeClr val="tx1"/>
                </a:solidFill>
              </a:rPr>
              <a:t>– Budapesta, Ungaria </a:t>
            </a:r>
          </a:p>
        </p:txBody>
      </p:sp>
      <p:sp>
        <p:nvSpPr>
          <p:cNvPr id="14" name="Téglalap 13"/>
          <p:cNvSpPr/>
          <p:nvPr/>
        </p:nvSpPr>
        <p:spPr>
          <a:xfrm>
            <a:off x="1898770" y="4874897"/>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a:solidFill>
                  <a:schemeClr val="tx1"/>
                </a:solidFill>
              </a:rPr>
              <a:t>University College Cork – Universitatea Națională a Irlandei – Cork, Irlanda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ro">
                <a:solidFill>
                  <a:schemeClr val="tx1"/>
                </a:solidFill>
                <a:cs typeface="Times New Roman" panose="02020603050405020304" pitchFamily="18" charset="0"/>
              </a:rPr>
              <a:t>Universitatea de Medicina, Farmacie, Stinte si Tehnologie</a:t>
            </a:r>
            <a:r>
              <a:rPr lang="en-US">
                <a:solidFill>
                  <a:schemeClr val="tx1"/>
                </a:solidFill>
                <a:cs typeface="Times New Roman" panose="02020603050405020304" pitchFamily="18" charset="0"/>
              </a:rPr>
              <a:t/>
            </a:r>
            <a:br>
              <a:rPr lang="en-US">
                <a:solidFill>
                  <a:schemeClr val="tx1"/>
                </a:solidFill>
                <a:cs typeface="Times New Roman" panose="02020603050405020304" pitchFamily="18" charset="0"/>
              </a:rPr>
            </a:br>
            <a:r>
              <a:rPr lang="ro">
                <a:solidFill>
                  <a:schemeClr val="tx1"/>
                </a:solidFill>
                <a:cs typeface="Times New Roman" panose="02020603050405020304" pitchFamily="18" charset="0"/>
              </a:rPr>
              <a:t>George Emil Palade din Tîrgu Mureș</a:t>
            </a:r>
            <a:r>
              <a:rPr lang="ro" sz="800">
                <a:solidFill>
                  <a:schemeClr val="tx1"/>
                </a:solidFill>
                <a:cs typeface="Times New Roman" panose="02020603050405020304" pitchFamily="18" charset="0"/>
              </a:rPr>
              <a:t>  </a:t>
            </a:r>
            <a:r>
              <a:rPr lang="ro">
                <a:solidFill>
                  <a:schemeClr val="tx1"/>
                </a:solidFill>
                <a:cs typeface="Times New Roman" panose="02020603050405020304" pitchFamily="18" charset="0"/>
              </a:rPr>
              <a:t> </a:t>
            </a:r>
            <a:r>
              <a:rPr lang="ro">
                <a:solidFill>
                  <a:schemeClr val="tx1"/>
                </a:solidFill>
              </a:rPr>
              <a:t>–</a:t>
            </a:r>
            <a:r>
              <a:rPr lang="ro" sz="800">
                <a:solidFill>
                  <a:schemeClr val="tx1"/>
                </a:solidFill>
                <a:cs typeface="Times New Roman" panose="02020603050405020304" pitchFamily="18" charset="0"/>
              </a:rPr>
              <a:t> </a:t>
            </a:r>
            <a:r>
              <a:rPr lang="ro">
                <a:solidFill>
                  <a:schemeClr val="tx1"/>
                </a:solidFill>
                <a:cs typeface="Times New Roman" panose="02020603050405020304" pitchFamily="18" charset="0"/>
              </a:rPr>
              <a:t>Tîrgu Mureș, România</a:t>
            </a:r>
            <a:r>
              <a:rPr lang="ro">
                <a:solidFill>
                  <a:schemeClr val="tx1"/>
                </a:solidFill>
              </a:rPr>
              <a:t>  </a:t>
            </a: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548274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zis 7">
            <a:extLst>
              <a:ext uri="{FF2B5EF4-FFF2-40B4-BE49-F238E27FC236}">
                <a16:creationId xmlns:a16="http://schemas.microsoft.com/office/drawing/2014/main" id="{CC745723-CA8B-F87F-6E18-2A5896584886}"/>
              </a:ext>
            </a:extLst>
          </p:cNvPr>
          <p:cNvSpPr/>
          <p:nvPr/>
        </p:nvSpPr>
        <p:spPr>
          <a:xfrm>
            <a:off x="8029303" y="766354"/>
            <a:ext cx="4060028" cy="13946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 name="Cím 1">
            <a:extLst>
              <a:ext uri="{FF2B5EF4-FFF2-40B4-BE49-F238E27FC236}">
                <a16:creationId xmlns:a16="http://schemas.microsoft.com/office/drawing/2014/main" id="{8DC8D595-0C10-1FDB-80BD-5C45E399118D}"/>
              </a:ext>
            </a:extLst>
          </p:cNvPr>
          <p:cNvSpPr>
            <a:spLocks noGrp="1"/>
          </p:cNvSpPr>
          <p:nvPr>
            <p:ph type="title"/>
          </p:nvPr>
        </p:nvSpPr>
        <p:spPr/>
        <p:txBody>
          <a:bodyPr rtlCol="0">
            <a:normAutofit fontScale="90000"/>
          </a:bodyPr>
          <a:lstStyle/>
          <a:p>
            <a:pPr rtl="0"/>
            <a:r>
              <a:rPr lang="ro" b="1"/>
              <a:t>Schimbarea climei - grupuri de populație vulnerabile</a:t>
            </a:r>
            <a:endParaRPr lang="en-GB" b="1" dirty="0"/>
          </a:p>
        </p:txBody>
      </p:sp>
      <p:sp>
        <p:nvSpPr>
          <p:cNvPr id="3" name="Tartalom helye 2">
            <a:extLst>
              <a:ext uri="{FF2B5EF4-FFF2-40B4-BE49-F238E27FC236}">
                <a16:creationId xmlns:a16="http://schemas.microsoft.com/office/drawing/2014/main" id="{A76E49D6-8622-8B0E-0A11-3308400247C9}"/>
              </a:ext>
            </a:extLst>
          </p:cNvPr>
          <p:cNvSpPr>
            <a:spLocks noGrp="1"/>
          </p:cNvSpPr>
          <p:nvPr>
            <p:ph idx="1"/>
          </p:nvPr>
        </p:nvSpPr>
        <p:spPr>
          <a:xfrm>
            <a:off x="5482691" y="2160956"/>
            <a:ext cx="5760619" cy="2942172"/>
          </a:xfrm>
        </p:spPr>
        <p:txBody>
          <a:bodyPr rtlCol="0">
            <a:normAutofit fontScale="92500" lnSpcReduction="10000"/>
          </a:bodyPr>
          <a:lstStyle/>
          <a:p>
            <a:pPr rtl="0"/>
            <a:r>
              <a:rPr lang="ro" sz="3200" dirty="0"/>
              <a:t>Persoanele în vârstă</a:t>
            </a:r>
            <a:endParaRPr lang="hu-HU" sz="3200" dirty="0"/>
          </a:p>
          <a:p>
            <a:pPr rtl="0"/>
            <a:r>
              <a:rPr lang="ro" sz="3200" dirty="0"/>
              <a:t>Persoane cu dizabilități cronice</a:t>
            </a:r>
            <a:endParaRPr lang="hu-HU" sz="3200" dirty="0"/>
          </a:p>
          <a:p>
            <a:pPr rtl="0"/>
            <a:r>
              <a:rPr lang="ro" sz="3200" dirty="0"/>
              <a:t>Copii mici</a:t>
            </a:r>
            <a:endParaRPr lang="hu-HU" sz="3200" dirty="0"/>
          </a:p>
          <a:p>
            <a:pPr rtl="0"/>
            <a:r>
              <a:rPr lang="ro" sz="3200" b="1" dirty="0"/>
              <a:t>Femeile gravide</a:t>
            </a:r>
            <a:endParaRPr lang="hu-HU" sz="3200" b="1" dirty="0"/>
          </a:p>
          <a:p>
            <a:pPr rtl="0"/>
            <a:r>
              <a:rPr lang="ro" sz="3200" b="1" dirty="0"/>
              <a:t>Bebeluși nou-născuți</a:t>
            </a:r>
            <a:endParaRPr lang="hu-HU" sz="3200" b="1" dirty="0"/>
          </a:p>
        </p:txBody>
      </p:sp>
      <p:pic>
        <p:nvPicPr>
          <p:cNvPr id="5" name="Kép 4" descr="A képen szöveg, játék, vektorgrafika látható&#10;&#10;Automatikusan generált leírás">
            <a:extLst>
              <a:ext uri="{FF2B5EF4-FFF2-40B4-BE49-F238E27FC236}">
                <a16:creationId xmlns:a16="http://schemas.microsoft.com/office/drawing/2014/main" id="{D4E35522-4F3E-CAF8-38DF-24FB8118F8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900" y="1446851"/>
            <a:ext cx="4019743" cy="396429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7" name="Szövegdoboz 6">
            <a:extLst>
              <a:ext uri="{FF2B5EF4-FFF2-40B4-BE49-F238E27FC236}">
                <a16:creationId xmlns:a16="http://schemas.microsoft.com/office/drawing/2014/main" id="{24B60CD6-991B-B89C-6C22-1D444E4FF049}"/>
              </a:ext>
            </a:extLst>
          </p:cNvPr>
          <p:cNvSpPr txBox="1"/>
          <p:nvPr/>
        </p:nvSpPr>
        <p:spPr>
          <a:xfrm>
            <a:off x="8472933" y="925046"/>
            <a:ext cx="3311434" cy="1077218"/>
          </a:xfrm>
          <a:prstGeom prst="rect">
            <a:avLst/>
          </a:prstGeom>
          <a:noFill/>
        </p:spPr>
        <p:txBody>
          <a:bodyPr wrap="square" rtlCol="0">
            <a:spAutoFit/>
          </a:bodyPr>
          <a:lstStyle/>
          <a:p>
            <a:pPr algn="ctr" rtl="0"/>
            <a:r>
              <a:rPr lang="ro" sz="1600" b="0" i="0" u="none" strike="noStrike" dirty="0">
                <a:latin typeface="STIX-Regular"/>
              </a:rPr>
              <a:t>Schimbările climatice sunt recunoscute ca fiind cea mai mare amenințare globală la adresa sănătății din secolul XXI.</a:t>
            </a:r>
            <a:endParaRPr lang="en-GB" sz="1600" dirty="0"/>
          </a:p>
        </p:txBody>
      </p:sp>
    </p:spTree>
    <p:extLst>
      <p:ext uri="{BB962C8B-B14F-4D97-AF65-F5344CB8AC3E}">
        <p14:creationId xmlns:p14="http://schemas.microsoft.com/office/powerpoint/2010/main" val="1122783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36E240D4-3B74-B3EE-1CD6-AE7A0858B6D4}"/>
              </a:ext>
            </a:extLst>
          </p:cNvPr>
          <p:cNvSpPr>
            <a:spLocks noGrp="1"/>
          </p:cNvSpPr>
          <p:nvPr>
            <p:ph type="title"/>
          </p:nvPr>
        </p:nvSpPr>
        <p:spPr/>
        <p:txBody>
          <a:bodyPr rtlCol="0">
            <a:normAutofit fontScale="90000"/>
          </a:bodyPr>
          <a:lstStyle/>
          <a:p>
            <a:pPr rtl="0"/>
            <a:r>
              <a:rPr lang="ro"/>
              <a:t>Știri din lume - CBS NEWS (9 noiembrie 2021)</a:t>
            </a:r>
            <a:endParaRPr lang="en-GB" dirty="0"/>
          </a:p>
        </p:txBody>
      </p:sp>
      <p:sp>
        <p:nvSpPr>
          <p:cNvPr id="3" name="Tartalom helye 2">
            <a:extLst>
              <a:ext uri="{FF2B5EF4-FFF2-40B4-BE49-F238E27FC236}">
                <a16:creationId xmlns:a16="http://schemas.microsoft.com/office/drawing/2014/main" id="{3B3C619B-1A3A-64E8-97C3-E8CBDD65DCB3}"/>
              </a:ext>
            </a:extLst>
          </p:cNvPr>
          <p:cNvSpPr>
            <a:spLocks noGrp="1"/>
          </p:cNvSpPr>
          <p:nvPr>
            <p:ph idx="1"/>
          </p:nvPr>
        </p:nvSpPr>
        <p:spPr/>
        <p:txBody>
          <a:bodyPr rtlCol="0"/>
          <a:lstStyle/>
          <a:p>
            <a:pPr marL="0" indent="0" rtl="0">
              <a:buNone/>
            </a:pPr>
            <a:r>
              <a:rPr lang="ro" b="1" dirty="0"/>
              <a:t>Cum amenință schimbările climatice femeile însărcinate și fetușii lor</a:t>
            </a:r>
          </a:p>
          <a:p>
            <a:pPr rtl="0"/>
            <a:r>
              <a:rPr lang="ro" sz="2400" dirty="0"/>
              <a:t>La nivel mondial, femeile sunt </a:t>
            </a:r>
            <a:r>
              <a:rPr lang="ro" sz="2400" b="1" dirty="0"/>
              <a:t>mai vulnerabile </a:t>
            </a:r>
            <a:r>
              <a:rPr lang="ro" sz="2400" dirty="0"/>
              <a:t>la efectele </a:t>
            </a:r>
            <a:r>
              <a:rPr lang="ro" sz="2400" b="1" dirty="0"/>
              <a:t>schimbărilor climatice </a:t>
            </a:r>
            <a:r>
              <a:rPr lang="ro" sz="2400" dirty="0"/>
              <a:t>decât bărbații, potrivit Grupului interguvernamental de experți în schimbări climatice al ONU. </a:t>
            </a:r>
          </a:p>
          <a:p>
            <a:pPr rtl="0"/>
            <a:r>
              <a:rPr lang="ro" sz="2400" dirty="0"/>
              <a:t>În Statele Unite, un subgrup de femei este deosebit de expus riscului: femeile însărcinate.</a:t>
            </a:r>
            <a:endParaRPr lang="en-GB" sz="2400" dirty="0"/>
          </a:p>
        </p:txBody>
      </p:sp>
      <p:sp>
        <p:nvSpPr>
          <p:cNvPr id="5" name="Szövegdoboz 4">
            <a:extLst>
              <a:ext uri="{FF2B5EF4-FFF2-40B4-BE49-F238E27FC236}">
                <a16:creationId xmlns:a16="http://schemas.microsoft.com/office/drawing/2014/main" id="{8A9B0433-424B-EB57-EC36-C637548606E1}"/>
              </a:ext>
            </a:extLst>
          </p:cNvPr>
          <p:cNvSpPr txBox="1"/>
          <p:nvPr/>
        </p:nvSpPr>
        <p:spPr>
          <a:xfrm>
            <a:off x="624839" y="5923225"/>
            <a:ext cx="9329057" cy="276999"/>
          </a:xfrm>
          <a:prstGeom prst="rect">
            <a:avLst/>
          </a:prstGeom>
          <a:noFill/>
        </p:spPr>
        <p:txBody>
          <a:bodyPr wrap="square" rtlCol="0">
            <a:spAutoFit/>
          </a:bodyPr>
          <a:lstStyle/>
          <a:p>
            <a:pPr rtl="0"/>
            <a:r>
              <a:rPr lang="ro" sz="1200">
                <a:hlinkClick r:id="rId2"/>
              </a:rPr>
              <a:t>https://www.cbsnews.com/news/pregnancy-women-fetuses-risks-climate-change/</a:t>
            </a:r>
            <a:r>
              <a:rPr lang="ro" sz="1200"/>
              <a:t> </a:t>
            </a:r>
            <a:endParaRPr lang="en-GB" sz="1200" dirty="0"/>
          </a:p>
        </p:txBody>
      </p:sp>
      <p:pic>
        <p:nvPicPr>
          <p:cNvPr id="9" name="Kép 8">
            <a:extLst>
              <a:ext uri="{FF2B5EF4-FFF2-40B4-BE49-F238E27FC236}">
                <a16:creationId xmlns:a16="http://schemas.microsoft.com/office/drawing/2014/main" id="{03F9ED12-1064-CAD8-9F93-8DB356AAE066}"/>
              </a:ext>
            </a:extLst>
          </p:cNvPr>
          <p:cNvPicPr>
            <a:picLocks noChangeAspect="1"/>
          </p:cNvPicPr>
          <p:nvPr/>
        </p:nvPicPr>
        <p:blipFill>
          <a:blip r:embed="rId3"/>
          <a:stretch>
            <a:fillRect/>
          </a:stretch>
        </p:blipFill>
        <p:spPr>
          <a:xfrm>
            <a:off x="3961856" y="2985409"/>
            <a:ext cx="4590369" cy="2568484"/>
          </a:xfrm>
          <a:prstGeom prst="rect">
            <a:avLst/>
          </a:prstGeom>
        </p:spPr>
      </p:pic>
      <p:pic>
        <p:nvPicPr>
          <p:cNvPr id="6" name="Kép 5">
            <a:extLst>
              <a:ext uri="{FF2B5EF4-FFF2-40B4-BE49-F238E27FC236}">
                <a16:creationId xmlns:a16="http://schemas.microsoft.com/office/drawing/2014/main" id="{717057EA-2B6E-FB98-FF50-FDCAC99576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71175" y="3647859"/>
            <a:ext cx="1865376" cy="1243584"/>
          </a:xfrm>
          <a:prstGeom prst="rect">
            <a:avLst/>
          </a:prstGeom>
        </p:spPr>
      </p:pic>
    </p:spTree>
    <p:extLst>
      <p:ext uri="{BB962C8B-B14F-4D97-AF65-F5344CB8AC3E}">
        <p14:creationId xmlns:p14="http://schemas.microsoft.com/office/powerpoint/2010/main" val="3196842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981E28C-CFF2-D120-BD6A-C60355162993}"/>
              </a:ext>
            </a:extLst>
          </p:cNvPr>
          <p:cNvSpPr>
            <a:spLocks noGrp="1"/>
          </p:cNvSpPr>
          <p:nvPr>
            <p:ph type="title"/>
          </p:nvPr>
        </p:nvSpPr>
        <p:spPr/>
        <p:txBody>
          <a:bodyPr rtlCol="0">
            <a:normAutofit fontScale="90000"/>
          </a:bodyPr>
          <a:lstStyle/>
          <a:p>
            <a:pPr rtl="0"/>
            <a:r>
              <a:rPr lang="ro"/>
              <a:t>Știri din lume - The Guardian (18 iunie 2020)</a:t>
            </a:r>
            <a:endParaRPr lang="en-GB" dirty="0"/>
          </a:p>
        </p:txBody>
      </p:sp>
      <p:sp>
        <p:nvSpPr>
          <p:cNvPr id="3" name="Tartalom helye 2">
            <a:extLst>
              <a:ext uri="{FF2B5EF4-FFF2-40B4-BE49-F238E27FC236}">
                <a16:creationId xmlns:a16="http://schemas.microsoft.com/office/drawing/2014/main" id="{2EFF5046-BC5E-2FC5-04E0-785516FC533C}"/>
              </a:ext>
            </a:extLst>
          </p:cNvPr>
          <p:cNvSpPr>
            <a:spLocks noGrp="1"/>
          </p:cNvSpPr>
          <p:nvPr>
            <p:ph idx="1"/>
          </p:nvPr>
        </p:nvSpPr>
        <p:spPr/>
        <p:txBody>
          <a:bodyPr rtlCol="0"/>
          <a:lstStyle/>
          <a:p>
            <a:pPr marL="0" indent="0" rtl="0">
              <a:buNone/>
            </a:pPr>
            <a:r>
              <a:rPr lang="ro" b="1" dirty="0"/>
              <a:t>Criza climatică prezintă riscuri grave pentru sarcină, potrivit unei anchete</a:t>
            </a:r>
          </a:p>
          <a:p>
            <a:pPr rtl="0"/>
            <a:endParaRPr lang="en-GB" dirty="0"/>
          </a:p>
        </p:txBody>
      </p:sp>
      <p:sp>
        <p:nvSpPr>
          <p:cNvPr id="5" name="Szövegdoboz 4">
            <a:extLst>
              <a:ext uri="{FF2B5EF4-FFF2-40B4-BE49-F238E27FC236}">
                <a16:creationId xmlns:a16="http://schemas.microsoft.com/office/drawing/2014/main" id="{657E4EAE-1E56-79BA-DC7D-C4577C2CB350}"/>
              </a:ext>
            </a:extLst>
          </p:cNvPr>
          <p:cNvSpPr txBox="1"/>
          <p:nvPr/>
        </p:nvSpPr>
        <p:spPr>
          <a:xfrm>
            <a:off x="0" y="6148312"/>
            <a:ext cx="11018519" cy="246221"/>
          </a:xfrm>
          <a:prstGeom prst="rect">
            <a:avLst/>
          </a:prstGeom>
          <a:noFill/>
        </p:spPr>
        <p:txBody>
          <a:bodyPr wrap="square" rtlCol="0">
            <a:spAutoFit/>
          </a:bodyPr>
          <a:lstStyle/>
          <a:p>
            <a:pPr rtl="0"/>
            <a:r>
              <a:rPr lang="ro" sz="1000" dirty="0">
                <a:hlinkClick r:id="rId2"/>
              </a:rPr>
              <a:t>https://www.theguardian.com/environment/2020/jun/18/climate-change-air-pollution-investigation-study</a:t>
            </a:r>
            <a:r>
              <a:rPr lang="ro" sz="1000" dirty="0"/>
              <a:t> </a:t>
            </a:r>
            <a:endParaRPr lang="en-GB" sz="1000" dirty="0"/>
          </a:p>
        </p:txBody>
      </p:sp>
      <p:pic>
        <p:nvPicPr>
          <p:cNvPr id="7" name="Kép 6" descr="A képen szöveg, személy, kültéri, emberek látható&#10;&#10;Automatikusan generált leírás">
            <a:extLst>
              <a:ext uri="{FF2B5EF4-FFF2-40B4-BE49-F238E27FC236}">
                <a16:creationId xmlns:a16="http://schemas.microsoft.com/office/drawing/2014/main" id="{BE980E29-DC55-B4CB-52EA-6AEAF6F66F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334" y="1518076"/>
            <a:ext cx="6286016" cy="4187298"/>
          </a:xfrm>
          <a:prstGeom prst="rect">
            <a:avLst/>
          </a:prstGeom>
        </p:spPr>
      </p:pic>
      <p:pic>
        <p:nvPicPr>
          <p:cNvPr id="13" name="Kép 12">
            <a:extLst>
              <a:ext uri="{FF2B5EF4-FFF2-40B4-BE49-F238E27FC236}">
                <a16:creationId xmlns:a16="http://schemas.microsoft.com/office/drawing/2014/main" id="{BA0FB747-EDC9-E429-AFF7-1F0495CEE6E7}"/>
              </a:ext>
            </a:extLst>
          </p:cNvPr>
          <p:cNvPicPr>
            <a:picLocks noChangeAspect="1"/>
          </p:cNvPicPr>
          <p:nvPr/>
        </p:nvPicPr>
        <p:blipFill>
          <a:blip r:embed="rId4"/>
          <a:stretch>
            <a:fillRect/>
          </a:stretch>
        </p:blipFill>
        <p:spPr>
          <a:xfrm>
            <a:off x="7634509" y="1518075"/>
            <a:ext cx="3743611" cy="4187299"/>
          </a:xfrm>
          <a:prstGeom prst="rect">
            <a:avLst/>
          </a:prstGeom>
        </p:spPr>
      </p:pic>
    </p:spTree>
    <p:extLst>
      <p:ext uri="{BB962C8B-B14F-4D97-AF65-F5344CB8AC3E}">
        <p14:creationId xmlns:p14="http://schemas.microsoft.com/office/powerpoint/2010/main" val="1591702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7BD4FB12-6415-8492-E395-40B98CF6A6F9}"/>
              </a:ext>
            </a:extLst>
          </p:cNvPr>
          <p:cNvSpPr>
            <a:spLocks noGrp="1"/>
          </p:cNvSpPr>
          <p:nvPr>
            <p:ph type="title"/>
          </p:nvPr>
        </p:nvSpPr>
        <p:spPr/>
        <p:txBody>
          <a:bodyPr rtlCol="0">
            <a:normAutofit fontScale="90000"/>
          </a:bodyPr>
          <a:lstStyle/>
          <a:p>
            <a:pPr rtl="0"/>
            <a:r>
              <a:rPr lang="ro" dirty="0"/>
              <a:t>Știri din lume - PBS NEWS HOUR (8 martie 2022)</a:t>
            </a:r>
            <a:endParaRPr lang="en-GB" dirty="0"/>
          </a:p>
        </p:txBody>
      </p:sp>
      <p:sp>
        <p:nvSpPr>
          <p:cNvPr id="5" name="Szövegdoboz 4">
            <a:extLst>
              <a:ext uri="{FF2B5EF4-FFF2-40B4-BE49-F238E27FC236}">
                <a16:creationId xmlns:a16="http://schemas.microsoft.com/office/drawing/2014/main" id="{54F236DD-F3FC-F888-D0A1-26A4F554E3E4}"/>
              </a:ext>
            </a:extLst>
          </p:cNvPr>
          <p:cNvSpPr txBox="1"/>
          <p:nvPr/>
        </p:nvSpPr>
        <p:spPr>
          <a:xfrm>
            <a:off x="0" y="6006278"/>
            <a:ext cx="10644051" cy="246221"/>
          </a:xfrm>
          <a:prstGeom prst="rect">
            <a:avLst/>
          </a:prstGeom>
          <a:noFill/>
        </p:spPr>
        <p:txBody>
          <a:bodyPr wrap="square" rtlCol="0">
            <a:spAutoFit/>
          </a:bodyPr>
          <a:lstStyle/>
          <a:p>
            <a:pPr rtl="0"/>
            <a:r>
              <a:rPr lang="ro" sz="1000" dirty="0">
                <a:hlinkClick r:id="rId2"/>
              </a:rPr>
              <a:t>https://www.pbs.org/newshour/health/how-climate-change-poses-unique-risks-to-pregnancy-according-to-the-latest-ipcc-report</a:t>
            </a:r>
            <a:r>
              <a:rPr lang="ro" sz="1000" dirty="0"/>
              <a:t> </a:t>
            </a:r>
            <a:endParaRPr lang="en-GB" sz="1000" dirty="0"/>
          </a:p>
        </p:txBody>
      </p:sp>
      <p:sp>
        <p:nvSpPr>
          <p:cNvPr id="8" name="Szövegdoboz 7">
            <a:extLst>
              <a:ext uri="{FF2B5EF4-FFF2-40B4-BE49-F238E27FC236}">
                <a16:creationId xmlns:a16="http://schemas.microsoft.com/office/drawing/2014/main" id="{4FFC5F1F-4D9F-7033-8250-186BE982C523}"/>
              </a:ext>
            </a:extLst>
          </p:cNvPr>
          <p:cNvSpPr txBox="1"/>
          <p:nvPr/>
        </p:nvSpPr>
        <p:spPr>
          <a:xfrm>
            <a:off x="336430" y="2454215"/>
            <a:ext cx="6424545" cy="2278765"/>
          </a:xfrm>
          <a:prstGeom prst="rect">
            <a:avLst/>
          </a:prstGeom>
          <a:noFill/>
        </p:spPr>
        <p:txBody>
          <a:bodyPr wrap="square" rtlCol="0">
            <a:spAutoFit/>
          </a:bodyPr>
          <a:lstStyle/>
          <a:p>
            <a:pPr marL="0" lvl="1" algn="just" rtl="0">
              <a:lnSpc>
                <a:spcPct val="120000"/>
              </a:lnSpc>
            </a:pPr>
            <a:r>
              <a:rPr lang="ro" sz="2400" dirty="0"/>
              <a:t>Un număr tot mai mare de cercetări științifice citate în raport detaliază modul în care evenimentele cauzate de climă, cum ar fi valurile de căldură și alte dezastre naturale, afectează sănătatea maternă și fetală.</a:t>
            </a:r>
            <a:endParaRPr lang="en-US" sz="2400" b="1" dirty="0"/>
          </a:p>
        </p:txBody>
      </p:sp>
      <p:pic>
        <p:nvPicPr>
          <p:cNvPr id="7" name="Kép 6"/>
          <p:cNvPicPr>
            <a:picLocks noChangeAspect="1"/>
          </p:cNvPicPr>
          <p:nvPr/>
        </p:nvPicPr>
        <p:blipFill>
          <a:blip r:embed="rId3"/>
          <a:stretch>
            <a:fillRect/>
          </a:stretch>
        </p:blipFill>
        <p:spPr>
          <a:xfrm>
            <a:off x="7539494" y="699733"/>
            <a:ext cx="4322683" cy="5585972"/>
          </a:xfrm>
          <a:prstGeom prst="rect">
            <a:avLst/>
          </a:prstGeom>
        </p:spPr>
      </p:pic>
    </p:spTree>
    <p:extLst>
      <p:ext uri="{BB962C8B-B14F-4D97-AF65-F5344CB8AC3E}">
        <p14:creationId xmlns:p14="http://schemas.microsoft.com/office/powerpoint/2010/main" val="3826618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ép 6">
            <a:extLst>
              <a:ext uri="{FF2B5EF4-FFF2-40B4-BE49-F238E27FC236}">
                <a16:creationId xmlns:a16="http://schemas.microsoft.com/office/drawing/2014/main" id="{4686AAF8-CED6-EFFE-268A-DDD05C4F9452}"/>
              </a:ext>
            </a:extLst>
          </p:cNvPr>
          <p:cNvPicPr>
            <a:picLocks noChangeAspect="1"/>
          </p:cNvPicPr>
          <p:nvPr/>
        </p:nvPicPr>
        <p:blipFill rotWithShape="1">
          <a:blip r:embed="rId3"/>
          <a:srcRect r="7440"/>
          <a:stretch/>
        </p:blipFill>
        <p:spPr>
          <a:xfrm>
            <a:off x="419177" y="737148"/>
            <a:ext cx="5921239" cy="5603265"/>
          </a:xfrm>
          <a:prstGeom prst="rect">
            <a:avLst/>
          </a:prstGeom>
        </p:spPr>
      </p:pic>
      <p:sp>
        <p:nvSpPr>
          <p:cNvPr id="2" name="Cím 1">
            <a:extLst>
              <a:ext uri="{FF2B5EF4-FFF2-40B4-BE49-F238E27FC236}">
                <a16:creationId xmlns:a16="http://schemas.microsoft.com/office/drawing/2014/main" id="{7C373664-18BB-C5A5-90CC-DE62C4128E99}"/>
              </a:ext>
            </a:extLst>
          </p:cNvPr>
          <p:cNvSpPr>
            <a:spLocks noGrp="1"/>
          </p:cNvSpPr>
          <p:nvPr>
            <p:ph type="title"/>
          </p:nvPr>
        </p:nvSpPr>
        <p:spPr/>
        <p:txBody>
          <a:bodyPr rtlCol="0">
            <a:normAutofit fontScale="90000"/>
          </a:bodyPr>
          <a:lstStyle/>
          <a:p>
            <a:pPr rtl="0"/>
            <a:r>
              <a:rPr lang="ro" sz="2400" b="0" i="0" u="none" strike="noStrike">
                <a:latin typeface="+mn-lt"/>
              </a:rPr>
              <a:t>Model schematic al interacțiunii efectelor directe și indirecte ale schimbărilor climatice asupra rezultatelor sarcinii</a:t>
            </a:r>
            <a:endParaRPr lang="en-GB" sz="4400" dirty="0">
              <a:latin typeface="+mn-lt"/>
            </a:endParaRPr>
          </a:p>
        </p:txBody>
      </p:sp>
      <p:sp>
        <p:nvSpPr>
          <p:cNvPr id="5" name="Szövegdoboz 4">
            <a:extLst>
              <a:ext uri="{FF2B5EF4-FFF2-40B4-BE49-F238E27FC236}">
                <a16:creationId xmlns:a16="http://schemas.microsoft.com/office/drawing/2014/main" id="{E093647E-9239-5A40-41EF-9BAEF51DF2C1}"/>
              </a:ext>
            </a:extLst>
          </p:cNvPr>
          <p:cNvSpPr txBox="1"/>
          <p:nvPr/>
        </p:nvSpPr>
        <p:spPr>
          <a:xfrm>
            <a:off x="8096252" y="5478639"/>
            <a:ext cx="3844705" cy="861774"/>
          </a:xfrm>
          <a:prstGeom prst="rect">
            <a:avLst/>
          </a:prstGeom>
          <a:noFill/>
        </p:spPr>
        <p:txBody>
          <a:bodyPr wrap="square" rtlCol="0">
            <a:spAutoFit/>
          </a:bodyPr>
          <a:lstStyle/>
          <a:p>
            <a:pPr rtl="0"/>
            <a:r>
              <a:rPr lang="ro" sz="1000" dirty="0">
                <a:solidFill>
                  <a:schemeClr val="bg1">
                    <a:lumMod val="50000"/>
                  </a:schemeClr>
                </a:solidFill>
              </a:rPr>
              <a:t>Luis Federico Bátiz, Sebastián E. Illanes, Roberto Romero, María del Valle Barrera, Citra N.Z. Mattar, Mahesh A. Choolani, Matthew W. Kemp, Climate change and preterm birth: O analiză narativă. Progrese în domeniul mediului. 2022, 10, 100316, https://doi.org/10.1016/j.envadv.2022.100316.</a:t>
            </a:r>
          </a:p>
        </p:txBody>
      </p:sp>
      <p:sp>
        <p:nvSpPr>
          <p:cNvPr id="9" name="Szövegdoboz 8">
            <a:extLst>
              <a:ext uri="{FF2B5EF4-FFF2-40B4-BE49-F238E27FC236}">
                <a16:creationId xmlns:a16="http://schemas.microsoft.com/office/drawing/2014/main" id="{F697FD12-517B-6D19-0A7B-B1D5EB615B0C}"/>
              </a:ext>
            </a:extLst>
          </p:cNvPr>
          <p:cNvSpPr txBox="1"/>
          <p:nvPr/>
        </p:nvSpPr>
        <p:spPr>
          <a:xfrm>
            <a:off x="6683105" y="1774728"/>
            <a:ext cx="5190566" cy="3054682"/>
          </a:xfrm>
          <a:prstGeom prst="rect">
            <a:avLst/>
          </a:prstGeom>
          <a:noFill/>
        </p:spPr>
        <p:txBody>
          <a:bodyPr wrap="square" rtlCol="0">
            <a:spAutoFit/>
          </a:bodyPr>
          <a:lstStyle/>
          <a:p>
            <a:pPr marL="342900" indent="-342900" algn="just" rtl="0">
              <a:spcAft>
                <a:spcPts val="1500"/>
              </a:spcAft>
              <a:buFont typeface="Arial" panose="020B0604020202020204" pitchFamily="34" charset="0"/>
              <a:buChar char="•"/>
            </a:pPr>
            <a:r>
              <a:rPr lang="ro" sz="2000" b="0" i="0" u="none" strike="noStrike" dirty="0"/>
              <a:t>La rândul lor, fenomenele meteorologice extreme, împreună cu temperaturile ridicate, modifică aria de răspândire a vectorilor de boală și riscul de expunere, exercită un stres fiziologic matern și cresc riscul de îmbolnăvire. </a:t>
            </a:r>
            <a:endParaRPr lang="hu-HU" sz="2000" b="0" i="0" u="none" strike="noStrike" baseline="0" dirty="0"/>
          </a:p>
          <a:p>
            <a:pPr marL="342900" indent="-342900" algn="just" rtl="0">
              <a:buFont typeface="Arial" panose="020B0604020202020204" pitchFamily="34" charset="0"/>
              <a:buChar char="•"/>
            </a:pPr>
            <a:r>
              <a:rPr lang="ro" sz="2000" b="0" i="0" u="none" strike="noStrike" dirty="0"/>
              <a:t>Fiecare dintre acești factori, individual și în mod concertat, acționează pentru a crește riscul de naștere prematură. </a:t>
            </a:r>
            <a:endParaRPr lang="en-GB" sz="2000" dirty="0"/>
          </a:p>
        </p:txBody>
      </p:sp>
    </p:spTree>
    <p:extLst>
      <p:ext uri="{BB962C8B-B14F-4D97-AF65-F5344CB8AC3E}">
        <p14:creationId xmlns:p14="http://schemas.microsoft.com/office/powerpoint/2010/main" val="823391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BEBCB49-3C26-9343-3F93-9613ED29447D}"/>
              </a:ext>
            </a:extLst>
          </p:cNvPr>
          <p:cNvSpPr>
            <a:spLocks noGrp="1"/>
          </p:cNvSpPr>
          <p:nvPr>
            <p:ph type="title"/>
          </p:nvPr>
        </p:nvSpPr>
        <p:spPr/>
        <p:txBody>
          <a:bodyPr rtlCol="0">
            <a:normAutofit fontScale="90000"/>
          </a:bodyPr>
          <a:lstStyle/>
          <a:p>
            <a:pPr rtl="0"/>
            <a:r>
              <a:rPr lang="ro" sz="3600"/>
              <a:t>Impactul schimbărilor climatice asupra rezultatelor sarcinii</a:t>
            </a:r>
            <a:endParaRPr lang="en-GB" dirty="0"/>
          </a:p>
        </p:txBody>
      </p:sp>
      <p:sp>
        <p:nvSpPr>
          <p:cNvPr id="5" name="Szövegdoboz 4">
            <a:extLst>
              <a:ext uri="{FF2B5EF4-FFF2-40B4-BE49-F238E27FC236}">
                <a16:creationId xmlns:a16="http://schemas.microsoft.com/office/drawing/2014/main" id="{EA5B8F01-DC85-2CC7-7FD7-F1EB38AE8771}"/>
              </a:ext>
            </a:extLst>
          </p:cNvPr>
          <p:cNvSpPr txBox="1"/>
          <p:nvPr/>
        </p:nvSpPr>
        <p:spPr>
          <a:xfrm>
            <a:off x="6993994" y="5677670"/>
            <a:ext cx="4980385" cy="461665"/>
          </a:xfrm>
          <a:prstGeom prst="rect">
            <a:avLst/>
          </a:prstGeom>
          <a:noFill/>
        </p:spPr>
        <p:txBody>
          <a:bodyPr wrap="square" lIns="91440" tIns="45720" rIns="91440" bIns="45720" rtlCol="0" anchor="t">
            <a:spAutoFit/>
          </a:bodyPr>
          <a:lstStyle/>
          <a:p>
            <a:pPr rtl="0"/>
            <a:r>
              <a:rPr lang="ro" sz="1200">
                <a:effectLst/>
                <a:latin typeface="Calibri"/>
                <a:ea typeface="Calibri"/>
                <a:cs typeface="Calibri"/>
              </a:rPr>
              <a:t>Ha S. Schimbările climatice și sănătatea gravidelor. Curr Environ Heal Reports [Internet]. 1:3. Disponibil la: </a:t>
            </a:r>
            <a:r>
              <a:rPr lang="ro" sz="1200">
                <a:effectLst/>
                <a:latin typeface="Calibri"/>
                <a:ea typeface="Calibri"/>
                <a:cs typeface="Calibri"/>
                <a:hlinkClick r:id="rId2"/>
              </a:rPr>
              <a:t>https://doi.org/10.1007/s40572-022-00345-9</a:t>
            </a:r>
            <a:r>
              <a:rPr lang="ro" sz="1200">
                <a:latin typeface="Calibri"/>
                <a:ea typeface="Calibri"/>
                <a:cs typeface="Calibri"/>
              </a:rPr>
              <a:t> </a:t>
            </a:r>
            <a:endParaRPr lang="en-GB" sz="1200" dirty="0"/>
          </a:p>
        </p:txBody>
      </p:sp>
      <p:graphicFrame>
        <p:nvGraphicFramePr>
          <p:cNvPr id="6" name="Diagram 5">
            <a:extLst>
              <a:ext uri="{FF2B5EF4-FFF2-40B4-BE49-F238E27FC236}">
                <a16:creationId xmlns:a16="http://schemas.microsoft.com/office/drawing/2014/main" id="{5C4373B1-BFB2-4468-C153-5EDA859AB57A}"/>
              </a:ext>
            </a:extLst>
          </p:cNvPr>
          <p:cNvGraphicFramePr/>
          <p:nvPr>
            <p:extLst>
              <p:ext uri="{D42A27DB-BD31-4B8C-83A1-F6EECF244321}">
                <p14:modId xmlns:p14="http://schemas.microsoft.com/office/powerpoint/2010/main" val="92934813"/>
              </p:ext>
            </p:extLst>
          </p:nvPr>
        </p:nvGraphicFramePr>
        <p:xfrm>
          <a:off x="1454332" y="997182"/>
          <a:ext cx="9139646" cy="4680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24567394"/>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4A812066-70AF-4507-90AB-53A1E01BA706}">
  <we:reference id="wa200005566" version="3.0.0.2" store="ro-RO" storeType="OMEX"/>
  <we:alternateReferences>
    <we:reference id="wa200005566" version="3.0.0.2" store="wa200005566"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Props1.xml><?xml version="1.0" encoding="utf-8"?>
<ds:datastoreItem xmlns:ds="http://schemas.openxmlformats.org/officeDocument/2006/customXml" ds:itemID="{A9882B3D-E552-4D8C-9DF5-D8A05CAB8BCB}"/>
</file>

<file path=customXml/itemProps2.xml><?xml version="1.0" encoding="utf-8"?>
<ds:datastoreItem xmlns:ds="http://schemas.openxmlformats.org/officeDocument/2006/customXml" ds:itemID="{84580D4C-FB42-4F4C-A80F-B055405DE9E3}">
  <ds:schemaRefs>
    <ds:schemaRef ds:uri="http://schemas.microsoft.com/sharepoint/v3/contenttype/forms"/>
  </ds:schemaRefs>
</ds:datastoreItem>
</file>

<file path=customXml/itemProps3.xml><?xml version="1.0" encoding="utf-8"?>
<ds:datastoreItem xmlns:ds="http://schemas.openxmlformats.org/officeDocument/2006/customXml" ds:itemID="{4F1F5068-C5D5-469E-815E-8F66C63599DD}">
  <ds:schemaRefs>
    <ds:schemaRef ds:uri="http://schemas.microsoft.com/office/2006/metadata/properties"/>
    <ds:schemaRef ds:uri="http://schemas.microsoft.com/office/infopath/2007/PartnerControls"/>
    <ds:schemaRef ds:uri="7041af30-ae09-480b-a38a-622eca9a1506"/>
    <ds:schemaRef ds:uri="603c054e-d324-4a4b-bfdc-a44c27811fd1"/>
  </ds:schemaRefs>
</ds:datastoreItem>
</file>

<file path=docProps/app.xml><?xml version="1.0" encoding="utf-8"?>
<Properties xmlns="http://schemas.openxmlformats.org/officeDocument/2006/extended-properties" xmlns:vt="http://schemas.openxmlformats.org/officeDocument/2006/docPropsVTypes">
  <Template>Office-téma</Template>
  <TotalTime>417</TotalTime>
  <Words>3147</Words>
  <Application>Microsoft Office PowerPoint</Application>
  <PresentationFormat>Szélesvásznú</PresentationFormat>
  <Paragraphs>229</Paragraphs>
  <Slides>36</Slides>
  <Notes>2</Notes>
  <HiddenSlides>0</HiddenSlides>
  <MMClips>0</MMClips>
  <ScaleCrop>false</ScaleCrop>
  <HeadingPairs>
    <vt:vector size="6" baseType="variant">
      <vt:variant>
        <vt:lpstr>Használt betűtípusok</vt:lpstr>
      </vt:variant>
      <vt:variant>
        <vt:i4>7</vt:i4>
      </vt:variant>
      <vt:variant>
        <vt:lpstr>Téma</vt:lpstr>
      </vt:variant>
      <vt:variant>
        <vt:i4>1</vt:i4>
      </vt:variant>
      <vt:variant>
        <vt:lpstr>Diacímek</vt:lpstr>
      </vt:variant>
      <vt:variant>
        <vt:i4>36</vt:i4>
      </vt:variant>
    </vt:vector>
  </HeadingPairs>
  <TitlesOfParts>
    <vt:vector size="44" baseType="lpstr">
      <vt:lpstr>Arial</vt:lpstr>
      <vt:lpstr>Calibri</vt:lpstr>
      <vt:lpstr>Charis SIL</vt:lpstr>
      <vt:lpstr>Garamond</vt:lpstr>
      <vt:lpstr>STIX-Regular</vt:lpstr>
      <vt:lpstr>Symbol</vt:lpstr>
      <vt:lpstr>Times New Roman</vt:lpstr>
      <vt:lpstr>Office-téma</vt:lpstr>
      <vt:lpstr>Developing new curriculum outlines and learning materials on climate change's health impacts for medical schools 2021-2-HU01-KA220-HED-000050972</vt:lpstr>
      <vt:lpstr>Impactul schimbărilor climatice asupra sarcinii și a rezultatelor reproductive </vt:lpstr>
      <vt:lpstr>Obiective didactice</vt:lpstr>
      <vt:lpstr>Schimbarea climei - grupuri de populație vulnerabile</vt:lpstr>
      <vt:lpstr>Știri din lume - CBS NEWS (9 noiembrie 2021)</vt:lpstr>
      <vt:lpstr>Știri din lume - The Guardian (18 iunie 2020)</vt:lpstr>
      <vt:lpstr>Știri din lume - PBS NEWS HOUR (8 martie 2022)</vt:lpstr>
      <vt:lpstr>Model schematic al interacțiunii efectelor directe și indirecte ale schimbărilor climatice asupra rezultatelor sarcinii</vt:lpstr>
      <vt:lpstr>Impactul schimbărilor climatice asupra rezultatelor sarcinii</vt:lpstr>
      <vt:lpstr>Impactul schimbărilor climatice asupra rezultatelor sarcinii</vt:lpstr>
      <vt:lpstr>Mecanisme fiziologice ale impactului căldurii în timpul sarcinii</vt:lpstr>
      <vt:lpstr>Termoreglarea în timpul sarcinii</vt:lpstr>
      <vt:lpstr>Temperatura ambiantă ridicată și febra maternă intrapartum</vt:lpstr>
      <vt:lpstr>Expunerea la căldură și reducerea fluxului sanguin placentar</vt:lpstr>
      <vt:lpstr>Efectul temperaturii ambiante ridicate asupra rezultatelor materne, fetale și neonatale: A Scoping Review (Dalugoda et al.)</vt:lpstr>
      <vt:lpstr>Temperatura ambiantă ridicată - rezultate adverse neonatale asociate (Dalugoda et al.)</vt:lpstr>
      <vt:lpstr>Asociații între temperaturile ridicate în timpul sarcinii și riscul de nașteri premature, greutate mică la naștere și nașteri de copii morți (Chersich et al.)</vt:lpstr>
      <vt:lpstr>Figura 1: HRs de nașteri premature spontane asociate cu expunerea la valuri de căldură în diferite luni gestaționale în Brisbane, Australia (HWD1-HWD6).</vt:lpstr>
      <vt:lpstr>Figura 2: HRs de nașteri de copii morți asociate cu expunerea la valuri de căldură în timpul diferitelor luni de gestație în Brisbane, Australia (HWD4-HWD6).</vt:lpstr>
      <vt:lpstr>Căldura extremă, nașterea prematură și nașterea de copii morți: O analiză globală în 14 țări cu venituri medii inferioare (McElroy et al.)</vt:lpstr>
      <vt:lpstr>Efectul global al curbei de încrucișare neliniară a cazurilor cu întârziere distribuită cu referință la 20 oC pentru temperatura maximă și intervalul de temperatură diurnă cu referință la 16 oC și nașterea prematură.</vt:lpstr>
      <vt:lpstr>Efectul global al curbei de încrucișare neliniară a cazurilor cu întârziere distribuită cu referință la 20 oC pentru temperatura maximă și intervalul de temperatură diurnă cu referință la 16 oC și nașterea prematură.</vt:lpstr>
      <vt:lpstr>Temperatura ambiantă ridicată - rezultate adverse neonatale asociate (Dalugoda et al.)</vt:lpstr>
      <vt:lpstr>Temperatura ambiantă ridicată - rezultate adverse asociate cu rezultatele fetale (Dalugoda et al.)</vt:lpstr>
      <vt:lpstr>Temperatura ambiantă ridicată - rezultate adverse asociate cu rezultatele fetale (Dalugoda et al.)</vt:lpstr>
      <vt:lpstr>Temperatura ambiantă ridicată - rezultate adverse asociate cu rezultatele materne (Dalugoda et al.)</vt:lpstr>
      <vt:lpstr>Temperatura ambiantă ridicată - rezultate adverse asociate cu rezultatele materne (Dalugoda et al.)</vt:lpstr>
      <vt:lpstr> Temperatura ambientală prenatală și riscul de schizofrenie (revizuire sistematică)</vt:lpstr>
      <vt:lpstr>Stresul matern prenatal (PNMS)</vt:lpstr>
      <vt:lpstr>Ciclul impactului asupra sănătății în urma expunerilor legate de climă în timpul sarcinii</vt:lpstr>
      <vt:lpstr>Cadrul privind efectele directe și indirecte ale schimbărilor climatice asupra sănătății materne și neonatale și răspunsurile multisectoriale necesare pentru a consolida rezistența la acestea</vt:lpstr>
      <vt:lpstr>PowerPoint-bemutató</vt:lpstr>
      <vt:lpstr>Mesaj de reținut</vt:lpstr>
      <vt:lpstr>Testează-ți cunoștințele</vt:lpstr>
      <vt:lpstr>De citit neapărat</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climate change on pregnancy, reproductive outcomes</dc:title>
  <dc:creator>Márovics Gergely Péter</dc:creator>
  <cp:lastModifiedBy>User</cp:lastModifiedBy>
  <cp:revision>55</cp:revision>
  <dcterms:created xsi:type="dcterms:W3CDTF">2023-07-11T12:11:22Z</dcterms:created>
  <dcterms:modified xsi:type="dcterms:W3CDTF">2025-04-22T12:56:20Z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