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1"/>
  </p:notesMasterIdLst>
  <p:sldIdLst>
    <p:sldId id="393" r:id="rId5"/>
    <p:sldId id="262" r:id="rId6"/>
    <p:sldId id="392" r:id="rId7"/>
    <p:sldId id="265" r:id="rId8"/>
    <p:sldId id="383" r:id="rId9"/>
    <p:sldId id="384" r:id="rId10"/>
    <p:sldId id="333" r:id="rId11"/>
    <p:sldId id="271" r:id="rId12"/>
    <p:sldId id="323" r:id="rId13"/>
    <p:sldId id="356" r:id="rId14"/>
    <p:sldId id="276" r:id="rId15"/>
    <p:sldId id="390" r:id="rId16"/>
    <p:sldId id="324" r:id="rId17"/>
    <p:sldId id="325" r:id="rId18"/>
    <p:sldId id="283" r:id="rId19"/>
    <p:sldId id="285" r:id="rId20"/>
    <p:sldId id="291" r:id="rId21"/>
    <p:sldId id="369" r:id="rId22"/>
    <p:sldId id="370" r:id="rId23"/>
    <p:sldId id="354" r:id="rId24"/>
    <p:sldId id="391" r:id="rId25"/>
    <p:sldId id="300" r:id="rId26"/>
    <p:sldId id="368" r:id="rId27"/>
    <p:sldId id="367" r:id="rId28"/>
    <p:sldId id="376" r:id="rId29"/>
    <p:sldId id="377" r:id="rId30"/>
    <p:sldId id="340" r:id="rId31"/>
    <p:sldId id="342" r:id="rId32"/>
    <p:sldId id="338" r:id="rId33"/>
    <p:sldId id="339" r:id="rId34"/>
    <p:sldId id="385" r:id="rId35"/>
    <p:sldId id="386" r:id="rId36"/>
    <p:sldId id="387" r:id="rId37"/>
    <p:sldId id="388" r:id="rId38"/>
    <p:sldId id="389" r:id="rId39"/>
    <p:sldId id="394" r:id="rId40"/>
  </p:sldIdLst>
  <p:sldSz cx="12192000" cy="6858000"/>
  <p:notesSz cx="6858000" cy="9144000"/>
  <p:defaultTextStyle>
    <a:defPPr rtl="0">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3" autoAdjust="0"/>
    <p:restoredTop sz="95820"/>
  </p:normalViewPr>
  <p:slideViewPr>
    <p:cSldViewPr snapToGrid="0" showGuides="1">
      <p:cViewPr varScale="1">
        <p:scale>
          <a:sx n="99" d="100"/>
          <a:sy n="99" d="100"/>
        </p:scale>
        <p:origin x="96" y="360"/>
      </p:cViewPr>
      <p:guideLst>
        <p:guide orient="horz" pos="2160"/>
        <p:guide pos="3840"/>
      </p:guideLst>
    </p:cSldViewPr>
  </p:slideViewPr>
  <p:notesTextViewPr>
    <p:cViewPr>
      <p:scale>
        <a:sx n="3" d="2"/>
        <a:sy n="3" d="2"/>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AC81AD-DA70-F34E-883C-14A5D408CCA6}" type="doc">
      <dgm:prSet loTypeId="urn:microsoft.com/office/officeart/2009/3/layout/IncreasingArrowsProcess" loCatId="" qsTypeId="urn:microsoft.com/office/officeart/2005/8/quickstyle/simple4" qsCatId="simple" csTypeId="urn:microsoft.com/office/officeart/2005/8/colors/accent1_3" csCatId="accent1" phldr="1"/>
      <dgm:spPr/>
      <dgm:t>
        <a:bodyPr rtlCol="0"/>
        <a:lstStyle/>
        <a:p>
          <a:pPr rtl="0"/>
          <a:endParaRPr lang="en-US"/>
        </a:p>
      </dgm:t>
    </dgm:pt>
    <dgm:pt modelId="{A1DF21C1-DD00-614B-B307-FE7AD4AE4E1D}">
      <dgm:prSet custT="1"/>
      <dgm:spPr/>
      <dgm:t>
        <a:bodyPr rtlCol="0"/>
        <a:lstStyle/>
        <a:p>
          <a:pPr rtl="0"/>
          <a:r>
            <a:rPr lang="ro" sz="3600"/>
            <a:t>Intrări</a:t>
          </a:r>
        </a:p>
      </dgm:t>
    </dgm:pt>
    <dgm:pt modelId="{8579197C-2846-0E48-9D5B-48F58943B2FE}" type="parTrans" cxnId="{597977AE-15A9-B74F-87B7-279B5D736BC0}">
      <dgm:prSet/>
      <dgm:spPr/>
      <dgm:t>
        <a:bodyPr rtlCol="0"/>
        <a:lstStyle/>
        <a:p>
          <a:pPr rtl="0"/>
          <a:endParaRPr lang="en-US"/>
        </a:p>
      </dgm:t>
    </dgm:pt>
    <dgm:pt modelId="{EA3438A9-566B-5840-8ABA-26F3B795E8D8}" type="sibTrans" cxnId="{597977AE-15A9-B74F-87B7-279B5D736BC0}">
      <dgm:prSet/>
      <dgm:spPr/>
      <dgm:t>
        <a:bodyPr rtlCol="0"/>
        <a:lstStyle/>
        <a:p>
          <a:pPr rtl="0"/>
          <a:endParaRPr lang="en-US"/>
        </a:p>
      </dgm:t>
    </dgm:pt>
    <dgm:pt modelId="{9322A15F-132E-AC40-BEC4-12EF11A50002}">
      <dgm:prSet custT="1"/>
      <dgm:spPr/>
      <dgm:t>
        <a:bodyPr rtlCol="0"/>
        <a:lstStyle/>
        <a:p>
          <a:pPr rtl="0"/>
          <a:r>
            <a:rPr lang="ro" sz="3000"/>
            <a:t>Intrările termice se deplasează de-a lungul fibrelor A delta (rece) și C (calde) prin tractul spinotalamic din măduva spinării anterioare.</a:t>
          </a:r>
        </a:p>
        <a:p>
          <a:pPr rtl="0"/>
          <a:endParaRPr lang="en-US" sz="900" dirty="0"/>
        </a:p>
        <a:p>
          <a:pPr rtl="0"/>
          <a:r>
            <a:rPr lang="ro" sz="3000"/>
            <a:t>Intrarea provine de la piele, țesuturi mai profunde, hipotalamus și alte părți ale creierului și coloanei vertebrale</a:t>
          </a:r>
          <a:endParaRPr lang="en-US" sz="3000" baseline="30000" dirty="0"/>
        </a:p>
        <a:p>
          <a:pPr rtl="0"/>
          <a:endParaRPr lang="en-US" sz="3000" baseline="30000" dirty="0"/>
        </a:p>
      </dgm:t>
    </dgm:pt>
    <dgm:pt modelId="{AC67FEE8-A967-D74A-94BA-88E8636120C7}" type="sibTrans" cxnId="{33866570-9370-434F-A00E-D6C02BD69EA6}">
      <dgm:prSet/>
      <dgm:spPr/>
      <dgm:t>
        <a:bodyPr rtlCol="0"/>
        <a:lstStyle/>
        <a:p>
          <a:pPr rtl="0"/>
          <a:endParaRPr lang="en-US"/>
        </a:p>
      </dgm:t>
    </dgm:pt>
    <dgm:pt modelId="{C3981101-EDD1-FB47-88B3-DDAE5E45E02C}" type="parTrans" cxnId="{33866570-9370-434F-A00E-D6C02BD69EA6}">
      <dgm:prSet/>
      <dgm:spPr/>
      <dgm:t>
        <a:bodyPr rtlCol="0"/>
        <a:lstStyle/>
        <a:p>
          <a:pPr rtl="0"/>
          <a:endParaRPr lang="en-US"/>
        </a:p>
      </dgm:t>
    </dgm:pt>
    <dgm:pt modelId="{24E54447-5E7D-9644-BE3A-241D8B8BE4AA}" type="pres">
      <dgm:prSet presAssocID="{84AC81AD-DA70-F34E-883C-14A5D408CCA6}" presName="Name0" presStyleCnt="0">
        <dgm:presLayoutVars>
          <dgm:chMax val="5"/>
          <dgm:chPref val="5"/>
          <dgm:dir/>
          <dgm:animLvl val="lvl"/>
        </dgm:presLayoutVars>
      </dgm:prSet>
      <dgm:spPr/>
      <dgm:t>
        <a:bodyPr/>
        <a:lstStyle/>
        <a:p>
          <a:endParaRPr lang="hu-HU"/>
        </a:p>
      </dgm:t>
    </dgm:pt>
    <dgm:pt modelId="{1421AA79-51D1-F142-A246-DCCBEC0660D2}" type="pres">
      <dgm:prSet presAssocID="{A1DF21C1-DD00-614B-B307-FE7AD4AE4E1D}" presName="parentText1" presStyleLbl="node1" presStyleIdx="0" presStyleCnt="1" custLinFactNeighborX="-117" custLinFactNeighborY="-34709">
        <dgm:presLayoutVars>
          <dgm:chMax/>
          <dgm:chPref val="3"/>
          <dgm:bulletEnabled val="1"/>
        </dgm:presLayoutVars>
      </dgm:prSet>
      <dgm:spPr/>
      <dgm:t>
        <a:bodyPr/>
        <a:lstStyle/>
        <a:p>
          <a:endParaRPr lang="hu-HU"/>
        </a:p>
      </dgm:t>
    </dgm:pt>
    <dgm:pt modelId="{ECEBC85E-26BF-7540-BE1E-E39A37F6D80E}" type="pres">
      <dgm:prSet presAssocID="{A1DF21C1-DD00-614B-B307-FE7AD4AE4E1D}" presName="childText1" presStyleLbl="solidAlignAcc1" presStyleIdx="0" presStyleCnt="1" custScaleX="100506" custScaleY="129460" custLinFactNeighborX="-249" custLinFactNeighborY="12940">
        <dgm:presLayoutVars>
          <dgm:chMax val="0"/>
          <dgm:chPref val="0"/>
          <dgm:bulletEnabled val="1"/>
        </dgm:presLayoutVars>
      </dgm:prSet>
      <dgm:spPr/>
      <dgm:t>
        <a:bodyPr/>
        <a:lstStyle/>
        <a:p>
          <a:endParaRPr lang="hu-HU"/>
        </a:p>
      </dgm:t>
    </dgm:pt>
  </dgm:ptLst>
  <dgm:cxnLst>
    <dgm:cxn modelId="{597977AE-15A9-B74F-87B7-279B5D736BC0}" srcId="{84AC81AD-DA70-F34E-883C-14A5D408CCA6}" destId="{A1DF21C1-DD00-614B-B307-FE7AD4AE4E1D}" srcOrd="0" destOrd="0" parTransId="{8579197C-2846-0E48-9D5B-48F58943B2FE}" sibTransId="{EA3438A9-566B-5840-8ABA-26F3B795E8D8}"/>
    <dgm:cxn modelId="{33866570-9370-434F-A00E-D6C02BD69EA6}" srcId="{A1DF21C1-DD00-614B-B307-FE7AD4AE4E1D}" destId="{9322A15F-132E-AC40-BEC4-12EF11A50002}" srcOrd="0" destOrd="0" parTransId="{C3981101-EDD1-FB47-88B3-DDAE5E45E02C}" sibTransId="{AC67FEE8-A967-D74A-94BA-88E8636120C7}"/>
    <dgm:cxn modelId="{A90FD785-D7E9-F547-9304-58FE18C44C9B}" type="presOf" srcId="{A1DF21C1-DD00-614B-B307-FE7AD4AE4E1D}" destId="{1421AA79-51D1-F142-A246-DCCBEC0660D2}" srcOrd="0" destOrd="0" presId="urn:microsoft.com/office/officeart/2009/3/layout/IncreasingArrowsProcess"/>
    <dgm:cxn modelId="{3B9CF90A-391E-254A-AD55-6B6AFF9B6B2A}" type="presOf" srcId="{84AC81AD-DA70-F34E-883C-14A5D408CCA6}" destId="{24E54447-5E7D-9644-BE3A-241D8B8BE4AA}" srcOrd="0" destOrd="0" presId="urn:microsoft.com/office/officeart/2009/3/layout/IncreasingArrowsProcess"/>
    <dgm:cxn modelId="{64597B06-A32F-A545-B02A-6B1CA245073D}" type="presOf" srcId="{9322A15F-132E-AC40-BEC4-12EF11A50002}" destId="{ECEBC85E-26BF-7540-BE1E-E39A37F6D80E}" srcOrd="0" destOrd="0" presId="urn:microsoft.com/office/officeart/2009/3/layout/IncreasingArrowsProcess"/>
    <dgm:cxn modelId="{8EC1694B-4636-AA4A-9E2C-CE2CB2AC72F6}" type="presParOf" srcId="{24E54447-5E7D-9644-BE3A-241D8B8BE4AA}" destId="{1421AA79-51D1-F142-A246-DCCBEC0660D2}" srcOrd="0" destOrd="0" presId="urn:microsoft.com/office/officeart/2009/3/layout/IncreasingArrowsProcess"/>
    <dgm:cxn modelId="{7DCCD594-D39A-2E4E-B6C2-56B5D5211775}" type="presParOf" srcId="{24E54447-5E7D-9644-BE3A-241D8B8BE4AA}" destId="{ECEBC85E-26BF-7540-BE1E-E39A37F6D80E}" srcOrd="1"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4AC81AD-DA70-F34E-883C-14A5D408CCA6}" type="doc">
      <dgm:prSet loTypeId="urn:microsoft.com/office/officeart/2009/3/layout/IncreasingArrowsProcess" loCatId="" qsTypeId="urn:microsoft.com/office/officeart/2005/8/quickstyle/simple4" qsCatId="simple" csTypeId="urn:microsoft.com/office/officeart/2005/8/colors/accent1_3" csCatId="accent1" phldr="1"/>
      <dgm:spPr/>
      <dgm:t>
        <a:bodyPr rtlCol="0"/>
        <a:lstStyle/>
        <a:p>
          <a:pPr rtl="0"/>
          <a:endParaRPr lang="en-US"/>
        </a:p>
      </dgm:t>
    </dgm:pt>
    <dgm:pt modelId="{15056D60-5422-C043-81CE-81F1977F8D99}">
      <dgm:prSet custT="1"/>
      <dgm:spPr/>
      <dgm:t>
        <a:bodyPr rtlCol="0"/>
        <a:lstStyle/>
        <a:p>
          <a:pPr rtl="0">
            <a:buFont typeface="Arial" panose="020B0604020202020204" pitchFamily="34" charset="0"/>
            <a:buNone/>
          </a:pPr>
          <a:r>
            <a:rPr lang="ro" sz="2400"/>
            <a:t>Reglarea centrală începe cu pre-procesarea în măduva spinării și trunchiul cerebral. Intrările sunt modulate de un număr de neurotransmițători.</a:t>
          </a:r>
        </a:p>
        <a:p>
          <a:pPr rtl="0">
            <a:buFont typeface="Arial" panose="020B0604020202020204" pitchFamily="34" charset="0"/>
            <a:buNone/>
          </a:pPr>
          <a:endParaRPr lang="en-US" sz="1000" dirty="0"/>
        </a:p>
        <a:p>
          <a:pPr rtl="0">
            <a:buFont typeface="Arial" panose="020B0604020202020204" pitchFamily="34" charset="0"/>
            <a:buNone/>
          </a:pPr>
          <a:r>
            <a:rPr lang="ro" sz="2400"/>
            <a:t>Hipotalamusul este integratorul informațiilor despre temperatură. Compară intrările cu temperaturile prag pentru a determina fiecare răspuns termoreglat.</a:t>
          </a:r>
        </a:p>
        <a:p>
          <a:pPr rtl="0">
            <a:buFont typeface="Arial" panose="020B0604020202020204" pitchFamily="34" charset="0"/>
            <a:buNone/>
          </a:pPr>
          <a:endParaRPr lang="en-US" sz="1000" dirty="0"/>
        </a:p>
        <a:p>
          <a:pPr rtl="0">
            <a:buFont typeface="Arial" panose="020B0604020202020204" pitchFamily="34" charset="0"/>
            <a:buNone/>
          </a:pPr>
          <a:r>
            <a:rPr lang="ro" sz="2400"/>
            <a:t>Nucleul dorsomedial, materia cenușie periapeductală a creierului mediu și nucleul raphe pallidus din medulă joacă, de asemenea, un rol important.</a:t>
          </a:r>
        </a:p>
      </dgm:t>
    </dgm:pt>
    <dgm:pt modelId="{1B2FAA4A-364D-ED46-9092-129131C080ED}" type="parTrans" cxnId="{AFCAFA91-ED73-F24A-928F-E440218AFD86}">
      <dgm:prSet/>
      <dgm:spPr/>
      <dgm:t>
        <a:bodyPr rtlCol="0"/>
        <a:lstStyle/>
        <a:p>
          <a:pPr rtl="0"/>
          <a:endParaRPr lang="en-US"/>
        </a:p>
      </dgm:t>
    </dgm:pt>
    <dgm:pt modelId="{67C9C04F-3B8E-5D41-9044-22EB60D55148}" type="sibTrans" cxnId="{AFCAFA91-ED73-F24A-928F-E440218AFD86}">
      <dgm:prSet/>
      <dgm:spPr/>
      <dgm:t>
        <a:bodyPr rtlCol="0"/>
        <a:lstStyle/>
        <a:p>
          <a:pPr rtl="0"/>
          <a:endParaRPr lang="en-US"/>
        </a:p>
      </dgm:t>
    </dgm:pt>
    <dgm:pt modelId="{16AB3D1C-9B6B-1641-8D2D-C082E787714F}">
      <dgm:prSet custT="1"/>
      <dgm:spPr/>
      <dgm:t>
        <a:bodyPr rtlCol="0"/>
        <a:lstStyle/>
        <a:p>
          <a:pPr rtl="0"/>
          <a:r>
            <a:rPr lang="ro" sz="3600"/>
            <a:t>Reglementare centrală</a:t>
          </a:r>
        </a:p>
      </dgm:t>
    </dgm:pt>
    <dgm:pt modelId="{CA42DA58-0B9E-D246-9DF2-3BDCFBD19043}" type="sibTrans" cxnId="{C526F7B9-B79C-8E40-AD8A-403AB0792E18}">
      <dgm:prSet/>
      <dgm:spPr/>
      <dgm:t>
        <a:bodyPr rtlCol="0"/>
        <a:lstStyle/>
        <a:p>
          <a:pPr rtl="0"/>
          <a:endParaRPr lang="en-US"/>
        </a:p>
      </dgm:t>
    </dgm:pt>
    <dgm:pt modelId="{99F677D0-2935-CE48-9E9F-5040A7104BEA}" type="parTrans" cxnId="{C526F7B9-B79C-8E40-AD8A-403AB0792E18}">
      <dgm:prSet/>
      <dgm:spPr/>
      <dgm:t>
        <a:bodyPr rtlCol="0"/>
        <a:lstStyle/>
        <a:p>
          <a:pPr rtl="0"/>
          <a:endParaRPr lang="en-US"/>
        </a:p>
      </dgm:t>
    </dgm:pt>
    <dgm:pt modelId="{24E54447-5E7D-9644-BE3A-241D8B8BE4AA}" type="pres">
      <dgm:prSet presAssocID="{84AC81AD-DA70-F34E-883C-14A5D408CCA6}" presName="Name0" presStyleCnt="0">
        <dgm:presLayoutVars>
          <dgm:chMax val="5"/>
          <dgm:chPref val="5"/>
          <dgm:dir/>
          <dgm:animLvl val="lvl"/>
        </dgm:presLayoutVars>
      </dgm:prSet>
      <dgm:spPr/>
      <dgm:t>
        <a:bodyPr/>
        <a:lstStyle/>
        <a:p>
          <a:endParaRPr lang="hu-HU"/>
        </a:p>
      </dgm:t>
    </dgm:pt>
    <dgm:pt modelId="{86A17842-35C7-4645-84AD-AE1A295ED452}" type="pres">
      <dgm:prSet presAssocID="{16AB3D1C-9B6B-1641-8D2D-C082E787714F}" presName="parentText1" presStyleLbl="node1" presStyleIdx="0" presStyleCnt="1">
        <dgm:presLayoutVars>
          <dgm:chMax/>
          <dgm:chPref val="3"/>
          <dgm:bulletEnabled val="1"/>
        </dgm:presLayoutVars>
      </dgm:prSet>
      <dgm:spPr/>
      <dgm:t>
        <a:bodyPr/>
        <a:lstStyle/>
        <a:p>
          <a:endParaRPr lang="hu-HU"/>
        </a:p>
      </dgm:t>
    </dgm:pt>
    <dgm:pt modelId="{8AD84E31-6982-6948-B2BE-8DCFDBF16F0D}" type="pres">
      <dgm:prSet presAssocID="{16AB3D1C-9B6B-1641-8D2D-C082E787714F}" presName="childText1" presStyleLbl="solidAlignAcc1" presStyleIdx="0" presStyleCnt="1" custScaleX="100497" custScaleY="128245" custLinFactNeighborX="-118" custLinFactNeighborY="11517">
        <dgm:presLayoutVars>
          <dgm:chMax val="0"/>
          <dgm:chPref val="0"/>
          <dgm:bulletEnabled val="1"/>
        </dgm:presLayoutVars>
      </dgm:prSet>
      <dgm:spPr/>
      <dgm:t>
        <a:bodyPr/>
        <a:lstStyle/>
        <a:p>
          <a:endParaRPr lang="hu-HU"/>
        </a:p>
      </dgm:t>
    </dgm:pt>
  </dgm:ptLst>
  <dgm:cxnLst>
    <dgm:cxn modelId="{D28B7C2D-CA88-464D-903C-80AB71C0EDF5}" type="presOf" srcId="{15056D60-5422-C043-81CE-81F1977F8D99}" destId="{8AD84E31-6982-6948-B2BE-8DCFDBF16F0D}" srcOrd="0" destOrd="0" presId="urn:microsoft.com/office/officeart/2009/3/layout/IncreasingArrowsProcess"/>
    <dgm:cxn modelId="{8DB678AB-5DD0-474B-8544-31B7A412282E}" type="presOf" srcId="{16AB3D1C-9B6B-1641-8D2D-C082E787714F}" destId="{86A17842-35C7-4645-84AD-AE1A295ED452}" srcOrd="0" destOrd="0" presId="urn:microsoft.com/office/officeart/2009/3/layout/IncreasingArrowsProcess"/>
    <dgm:cxn modelId="{AFCAFA91-ED73-F24A-928F-E440218AFD86}" srcId="{16AB3D1C-9B6B-1641-8D2D-C082E787714F}" destId="{15056D60-5422-C043-81CE-81F1977F8D99}" srcOrd="0" destOrd="0" parTransId="{1B2FAA4A-364D-ED46-9092-129131C080ED}" sibTransId="{67C9C04F-3B8E-5D41-9044-22EB60D55148}"/>
    <dgm:cxn modelId="{CDBC2121-455B-3E40-867C-6C0E0A924AF2}" type="presOf" srcId="{84AC81AD-DA70-F34E-883C-14A5D408CCA6}" destId="{24E54447-5E7D-9644-BE3A-241D8B8BE4AA}" srcOrd="0" destOrd="0" presId="urn:microsoft.com/office/officeart/2009/3/layout/IncreasingArrowsProcess"/>
    <dgm:cxn modelId="{C526F7B9-B79C-8E40-AD8A-403AB0792E18}" srcId="{84AC81AD-DA70-F34E-883C-14A5D408CCA6}" destId="{16AB3D1C-9B6B-1641-8D2D-C082E787714F}" srcOrd="0" destOrd="0" parTransId="{99F677D0-2935-CE48-9E9F-5040A7104BEA}" sibTransId="{CA42DA58-0B9E-D246-9DF2-3BDCFBD19043}"/>
    <dgm:cxn modelId="{C7BE20F4-9F26-CC44-AF92-F8B000B5E5D9}" type="presParOf" srcId="{24E54447-5E7D-9644-BE3A-241D8B8BE4AA}" destId="{86A17842-35C7-4645-84AD-AE1A295ED452}" srcOrd="0" destOrd="0" presId="urn:microsoft.com/office/officeart/2009/3/layout/IncreasingArrowsProcess"/>
    <dgm:cxn modelId="{BB186335-0D27-C948-A06F-71513F500EFB}" type="presParOf" srcId="{24E54447-5E7D-9644-BE3A-241D8B8BE4AA}" destId="{8AD84E31-6982-6948-B2BE-8DCFDBF16F0D}" srcOrd="1"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4AC81AD-DA70-F34E-883C-14A5D408CCA6}" type="doc">
      <dgm:prSet loTypeId="urn:microsoft.com/office/officeart/2009/3/layout/IncreasingArrowsProcess" loCatId="" qsTypeId="urn:microsoft.com/office/officeart/2005/8/quickstyle/simple4" qsCatId="simple" csTypeId="urn:microsoft.com/office/officeart/2005/8/colors/accent1_3" csCatId="accent1" phldr="1"/>
      <dgm:spPr/>
      <dgm:t>
        <a:bodyPr rtlCol="0"/>
        <a:lstStyle/>
        <a:p>
          <a:pPr rtl="0"/>
          <a:endParaRPr lang="en-US"/>
        </a:p>
      </dgm:t>
    </dgm:pt>
    <dgm:pt modelId="{5D479813-0F60-8341-940D-A342D5FF1912}">
      <dgm:prSet custT="1"/>
      <dgm:spPr/>
      <dgm:t>
        <a:bodyPr rtlCol="0"/>
        <a:lstStyle/>
        <a:p>
          <a:pPr rtl="0"/>
          <a:r>
            <a:rPr lang="ro" sz="3600"/>
            <a:t>Răspunsuri</a:t>
          </a:r>
        </a:p>
      </dgm:t>
    </dgm:pt>
    <dgm:pt modelId="{AF5D3CD9-073A-2D4A-B895-7329C160CC88}" type="parTrans" cxnId="{73724AC9-E223-834B-92F4-F29575D5DB0F}">
      <dgm:prSet/>
      <dgm:spPr/>
      <dgm:t>
        <a:bodyPr rtlCol="0"/>
        <a:lstStyle/>
        <a:p>
          <a:pPr rtl="0"/>
          <a:endParaRPr lang="en-US"/>
        </a:p>
      </dgm:t>
    </dgm:pt>
    <dgm:pt modelId="{72121595-C893-324E-A095-7C1867B0B1CD}" type="sibTrans" cxnId="{73724AC9-E223-834B-92F4-F29575D5DB0F}">
      <dgm:prSet/>
      <dgm:spPr/>
      <dgm:t>
        <a:bodyPr rtlCol="0"/>
        <a:lstStyle/>
        <a:p>
          <a:pPr rtl="0"/>
          <a:endParaRPr lang="en-US"/>
        </a:p>
      </dgm:t>
    </dgm:pt>
    <dgm:pt modelId="{CBBA9D0C-24D1-B348-B95C-743D789C6E32}">
      <dgm:prSet custT="1"/>
      <dgm:spPr/>
      <dgm:t>
        <a:bodyPr rtlCol="0"/>
        <a:lstStyle/>
        <a:p>
          <a:pPr rtl="0"/>
          <a:r>
            <a:rPr lang="ro" sz="2600"/>
            <a:t>Răspunsurile eferente sunt atât comportamentale, cât și autonome.</a:t>
          </a:r>
        </a:p>
        <a:p>
          <a:pPr rtl="0"/>
          <a:endParaRPr lang="en-US" sz="1050" dirty="0"/>
        </a:p>
        <a:p>
          <a:pPr rtl="0"/>
          <a:r>
            <a:rPr lang="ro" sz="2600"/>
            <a:t>Răspunsurile comportamentale sunt determinate în primul rând de intrarea temperaturii pielii și includ lucruri precum intrarea în interior când este frig afară, îmbrăcarea unui pulover și deplasarea.</a:t>
          </a:r>
        </a:p>
        <a:p>
          <a:pPr rtl="0"/>
          <a:endParaRPr lang="en-US" sz="1050" dirty="0"/>
        </a:p>
        <a:p>
          <a:pPr rtl="0"/>
          <a:r>
            <a:rPr lang="ro" sz="2600"/>
            <a:t>Răspunsurile autonome sunt determinate în primul rând de intrarea temperaturii de bază și includ activitatea vasomotorie a pielii, vasoconstricția sau vasodilatația și transpirația.</a:t>
          </a:r>
        </a:p>
      </dgm:t>
    </dgm:pt>
    <dgm:pt modelId="{4C363D99-E5E2-4748-8CAA-C5C07C6FE686}" type="parTrans" cxnId="{08E997B8-4F87-9347-9CE6-33C0429093F5}">
      <dgm:prSet/>
      <dgm:spPr/>
      <dgm:t>
        <a:bodyPr rtlCol="0"/>
        <a:lstStyle/>
        <a:p>
          <a:pPr rtl="0"/>
          <a:endParaRPr lang="en-US"/>
        </a:p>
      </dgm:t>
    </dgm:pt>
    <dgm:pt modelId="{BA714160-9433-3847-9643-681C185F6654}" type="sibTrans" cxnId="{08E997B8-4F87-9347-9CE6-33C0429093F5}">
      <dgm:prSet/>
      <dgm:spPr/>
      <dgm:t>
        <a:bodyPr rtlCol="0"/>
        <a:lstStyle/>
        <a:p>
          <a:pPr rtl="0"/>
          <a:endParaRPr lang="en-US"/>
        </a:p>
      </dgm:t>
    </dgm:pt>
    <dgm:pt modelId="{24E54447-5E7D-9644-BE3A-241D8B8BE4AA}" type="pres">
      <dgm:prSet presAssocID="{84AC81AD-DA70-F34E-883C-14A5D408CCA6}" presName="Name0" presStyleCnt="0">
        <dgm:presLayoutVars>
          <dgm:chMax val="5"/>
          <dgm:chPref val="5"/>
          <dgm:dir/>
          <dgm:animLvl val="lvl"/>
        </dgm:presLayoutVars>
      </dgm:prSet>
      <dgm:spPr/>
      <dgm:t>
        <a:bodyPr/>
        <a:lstStyle/>
        <a:p>
          <a:endParaRPr lang="hu-HU"/>
        </a:p>
      </dgm:t>
    </dgm:pt>
    <dgm:pt modelId="{319F7361-4726-ED47-AD77-5655A34715AD}" type="pres">
      <dgm:prSet presAssocID="{5D479813-0F60-8341-940D-A342D5FF1912}" presName="parentText1" presStyleLbl="node1" presStyleIdx="0" presStyleCnt="1">
        <dgm:presLayoutVars>
          <dgm:chMax/>
          <dgm:chPref val="3"/>
          <dgm:bulletEnabled val="1"/>
        </dgm:presLayoutVars>
      </dgm:prSet>
      <dgm:spPr/>
      <dgm:t>
        <a:bodyPr/>
        <a:lstStyle/>
        <a:p>
          <a:endParaRPr lang="hu-HU"/>
        </a:p>
      </dgm:t>
    </dgm:pt>
    <dgm:pt modelId="{5D2241D2-ED09-F647-8015-59DAA2A67166}" type="pres">
      <dgm:prSet presAssocID="{5D479813-0F60-8341-940D-A342D5FF1912}" presName="childText1" presStyleLbl="solidAlignAcc1" presStyleIdx="0" presStyleCnt="1" custScaleX="100506" custScaleY="128582" custLinFactNeighborX="-249" custLinFactNeighborY="25227">
        <dgm:presLayoutVars>
          <dgm:chMax val="0"/>
          <dgm:chPref val="0"/>
          <dgm:bulletEnabled val="1"/>
        </dgm:presLayoutVars>
      </dgm:prSet>
      <dgm:spPr/>
      <dgm:t>
        <a:bodyPr/>
        <a:lstStyle/>
        <a:p>
          <a:endParaRPr lang="hu-HU"/>
        </a:p>
      </dgm:t>
    </dgm:pt>
  </dgm:ptLst>
  <dgm:cxnLst>
    <dgm:cxn modelId="{73724AC9-E223-834B-92F4-F29575D5DB0F}" srcId="{84AC81AD-DA70-F34E-883C-14A5D408CCA6}" destId="{5D479813-0F60-8341-940D-A342D5FF1912}" srcOrd="0" destOrd="0" parTransId="{AF5D3CD9-073A-2D4A-B895-7329C160CC88}" sibTransId="{72121595-C893-324E-A095-7C1867B0B1CD}"/>
    <dgm:cxn modelId="{1D29AA01-4AA0-0B40-816A-6F8AC0378AAE}" type="presOf" srcId="{5D479813-0F60-8341-940D-A342D5FF1912}" destId="{319F7361-4726-ED47-AD77-5655A34715AD}" srcOrd="0" destOrd="0" presId="urn:microsoft.com/office/officeart/2009/3/layout/IncreasingArrowsProcess"/>
    <dgm:cxn modelId="{08E997B8-4F87-9347-9CE6-33C0429093F5}" srcId="{5D479813-0F60-8341-940D-A342D5FF1912}" destId="{CBBA9D0C-24D1-B348-B95C-743D789C6E32}" srcOrd="0" destOrd="0" parTransId="{4C363D99-E5E2-4748-8CAA-C5C07C6FE686}" sibTransId="{BA714160-9433-3847-9643-681C185F6654}"/>
    <dgm:cxn modelId="{6D8108F3-4B63-E943-8D83-425EA8463B8E}" type="presOf" srcId="{84AC81AD-DA70-F34E-883C-14A5D408CCA6}" destId="{24E54447-5E7D-9644-BE3A-241D8B8BE4AA}" srcOrd="0" destOrd="0" presId="urn:microsoft.com/office/officeart/2009/3/layout/IncreasingArrowsProcess"/>
    <dgm:cxn modelId="{23A6BC7E-1B57-7941-8494-419123EF9176}" type="presOf" srcId="{CBBA9D0C-24D1-B348-B95C-743D789C6E32}" destId="{5D2241D2-ED09-F647-8015-59DAA2A67166}" srcOrd="0" destOrd="0" presId="urn:microsoft.com/office/officeart/2009/3/layout/IncreasingArrowsProcess"/>
    <dgm:cxn modelId="{C9A120B2-CE2B-7440-8C20-81795E835BE8}" type="presParOf" srcId="{24E54447-5E7D-9644-BE3A-241D8B8BE4AA}" destId="{319F7361-4726-ED47-AD77-5655A34715AD}" srcOrd="0" destOrd="0" presId="urn:microsoft.com/office/officeart/2009/3/layout/IncreasingArrowsProcess"/>
    <dgm:cxn modelId="{15AE3663-DB1E-624F-9928-AD6B9C67189A}" type="presParOf" srcId="{24E54447-5E7D-9644-BE3A-241D8B8BE4AA}" destId="{5D2241D2-ED09-F647-8015-59DAA2A67166}" srcOrd="1"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21AA79-51D1-F142-A246-DCCBEC0660D2}">
      <dsp:nvSpPr>
        <dsp:cNvPr id="0" name=""/>
        <dsp:cNvSpPr/>
      </dsp:nvSpPr>
      <dsp:spPr>
        <a:xfrm>
          <a:off x="0" y="5"/>
          <a:ext cx="8286750" cy="1206885"/>
        </a:xfrm>
        <a:prstGeom prst="rightArrow">
          <a:avLst>
            <a:gd name="adj1" fmla="val 50000"/>
            <a:gd name="adj2" fmla="val 50000"/>
          </a:avLst>
        </a:prstGeom>
        <a:gradFill rotWithShape="0">
          <a:gsLst>
            <a:gs pos="0">
              <a:schemeClr val="accent1">
                <a:shade val="80000"/>
                <a:hueOff val="0"/>
                <a:satOff val="0"/>
                <a:lumOff val="0"/>
                <a:alphaOff val="0"/>
                <a:satMod val="103000"/>
                <a:lumMod val="102000"/>
                <a:tint val="94000"/>
              </a:schemeClr>
            </a:gs>
            <a:gs pos="50000">
              <a:schemeClr val="accent1">
                <a:shade val="80000"/>
                <a:hueOff val="0"/>
                <a:satOff val="0"/>
                <a:lumOff val="0"/>
                <a:alphaOff val="0"/>
                <a:satMod val="110000"/>
                <a:lumMod val="100000"/>
                <a:shade val="100000"/>
              </a:schemeClr>
            </a:gs>
            <a:gs pos="100000">
              <a:schemeClr val="accent1">
                <a:shade val="8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254000" bIns="191593" numCol="1" spcCol="1270" rtlCol="0" anchor="ctr" anchorCtr="0">
          <a:noAutofit/>
        </a:bodyPr>
        <a:lstStyle/>
        <a:p>
          <a:pPr lvl="0" algn="l" defTabSz="1600200" rtl="0">
            <a:lnSpc>
              <a:spcPct val="90000"/>
            </a:lnSpc>
            <a:spcBef>
              <a:spcPct val="0"/>
            </a:spcBef>
            <a:spcAft>
              <a:spcPct val="35000"/>
            </a:spcAft>
          </a:pPr>
          <a:r>
            <a:rPr lang="ro" sz="3600" kern="1200"/>
            <a:t>Intrări</a:t>
          </a:r>
        </a:p>
      </dsp:txBody>
      <dsp:txXfrm>
        <a:off x="0" y="301726"/>
        <a:ext cx="7985029" cy="603443"/>
      </dsp:txXfrm>
    </dsp:sp>
    <dsp:sp modelId="{ECEBC85E-26BF-7540-BE1E-E39A37F6D80E}">
      <dsp:nvSpPr>
        <dsp:cNvPr id="0" name=""/>
        <dsp:cNvSpPr/>
      </dsp:nvSpPr>
      <dsp:spPr>
        <a:xfrm>
          <a:off x="-9687" y="1295426"/>
          <a:ext cx="7696534" cy="4190972"/>
        </a:xfrm>
        <a:prstGeom prst="rect">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4300" tIns="114300" rIns="114300" bIns="114300" numCol="1" spcCol="1270" rtlCol="0" anchor="t" anchorCtr="0">
          <a:noAutofit/>
        </a:bodyPr>
        <a:lstStyle/>
        <a:p>
          <a:pPr lvl="0" algn="l" defTabSz="1333500" rtl="0">
            <a:lnSpc>
              <a:spcPct val="90000"/>
            </a:lnSpc>
            <a:spcBef>
              <a:spcPct val="0"/>
            </a:spcBef>
            <a:spcAft>
              <a:spcPct val="35000"/>
            </a:spcAft>
          </a:pPr>
          <a:r>
            <a:rPr lang="ro" sz="3000" kern="1200"/>
            <a:t>Intrările termice se deplasează de-a lungul fibrelor A delta (rece) și C (calde) prin tractul spinotalamic din măduva spinării anterioare.</a:t>
          </a:r>
        </a:p>
        <a:p>
          <a:pPr lvl="0" algn="l" defTabSz="1333500" rtl="0">
            <a:lnSpc>
              <a:spcPct val="90000"/>
            </a:lnSpc>
            <a:spcBef>
              <a:spcPct val="0"/>
            </a:spcBef>
            <a:spcAft>
              <a:spcPct val="35000"/>
            </a:spcAft>
          </a:pPr>
          <a:endParaRPr lang="en-US" sz="900" kern="1200" dirty="0"/>
        </a:p>
        <a:p>
          <a:pPr lvl="0" algn="l" defTabSz="1333500" rtl="0">
            <a:lnSpc>
              <a:spcPct val="90000"/>
            </a:lnSpc>
            <a:spcBef>
              <a:spcPct val="0"/>
            </a:spcBef>
            <a:spcAft>
              <a:spcPct val="35000"/>
            </a:spcAft>
          </a:pPr>
          <a:r>
            <a:rPr lang="ro" sz="3000" kern="1200"/>
            <a:t>Intrarea provine de la piele, țesuturi mai profunde, hipotalamus și alte părți ale creierului și coloanei vertebrale</a:t>
          </a:r>
          <a:endParaRPr lang="en-US" sz="3000" kern="1200" baseline="30000" dirty="0"/>
        </a:p>
        <a:p>
          <a:pPr lvl="0" algn="l" defTabSz="1333500" rtl="0">
            <a:lnSpc>
              <a:spcPct val="90000"/>
            </a:lnSpc>
            <a:spcBef>
              <a:spcPct val="0"/>
            </a:spcBef>
            <a:spcAft>
              <a:spcPct val="35000"/>
            </a:spcAft>
          </a:pPr>
          <a:endParaRPr lang="en-US" sz="3000" kern="1200" baseline="30000" dirty="0"/>
        </a:p>
      </dsp:txBody>
      <dsp:txXfrm>
        <a:off x="-9687" y="1295426"/>
        <a:ext cx="7696534" cy="419097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A17842-35C7-4645-84AD-AE1A295ED452}">
      <dsp:nvSpPr>
        <dsp:cNvPr id="0" name=""/>
        <dsp:cNvSpPr/>
      </dsp:nvSpPr>
      <dsp:spPr>
        <a:xfrm>
          <a:off x="9514" y="428736"/>
          <a:ext cx="8286750" cy="1206885"/>
        </a:xfrm>
        <a:prstGeom prst="rightArrow">
          <a:avLst>
            <a:gd name="adj1" fmla="val 50000"/>
            <a:gd name="adj2" fmla="val 50000"/>
          </a:avLst>
        </a:prstGeom>
        <a:gradFill rotWithShape="0">
          <a:gsLst>
            <a:gs pos="0">
              <a:schemeClr val="accent1">
                <a:shade val="80000"/>
                <a:hueOff val="0"/>
                <a:satOff val="0"/>
                <a:lumOff val="0"/>
                <a:alphaOff val="0"/>
                <a:satMod val="103000"/>
                <a:lumMod val="102000"/>
                <a:tint val="94000"/>
              </a:schemeClr>
            </a:gs>
            <a:gs pos="50000">
              <a:schemeClr val="accent1">
                <a:shade val="80000"/>
                <a:hueOff val="0"/>
                <a:satOff val="0"/>
                <a:lumOff val="0"/>
                <a:alphaOff val="0"/>
                <a:satMod val="110000"/>
                <a:lumMod val="100000"/>
                <a:shade val="100000"/>
              </a:schemeClr>
            </a:gs>
            <a:gs pos="100000">
              <a:schemeClr val="accent1">
                <a:shade val="8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254000" bIns="191593" numCol="1" spcCol="1270" rtlCol="0" anchor="ctr" anchorCtr="0">
          <a:noAutofit/>
        </a:bodyPr>
        <a:lstStyle/>
        <a:p>
          <a:pPr lvl="0" algn="l" defTabSz="1600200" rtl="0">
            <a:lnSpc>
              <a:spcPct val="90000"/>
            </a:lnSpc>
            <a:spcBef>
              <a:spcPct val="0"/>
            </a:spcBef>
            <a:spcAft>
              <a:spcPct val="35000"/>
            </a:spcAft>
          </a:pPr>
          <a:r>
            <a:rPr lang="ro" sz="3600" kern="1200"/>
            <a:t>Reglementare centrală</a:t>
          </a:r>
        </a:p>
      </dsp:txBody>
      <dsp:txXfrm>
        <a:off x="9514" y="730457"/>
        <a:ext cx="7985029" cy="603443"/>
      </dsp:txXfrm>
    </dsp:sp>
    <dsp:sp modelId="{8AD84E31-6982-6948-B2BE-8DCFDBF16F0D}">
      <dsp:nvSpPr>
        <dsp:cNvPr id="0" name=""/>
        <dsp:cNvSpPr/>
      </dsp:nvSpPr>
      <dsp:spPr>
        <a:xfrm>
          <a:off x="-9514" y="1278859"/>
          <a:ext cx="7695844" cy="4151640"/>
        </a:xfrm>
        <a:prstGeom prst="rect">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1440" tIns="91440" rIns="91440" bIns="91440" numCol="1" spcCol="1270" rtlCol="0" anchor="t" anchorCtr="0">
          <a:noAutofit/>
        </a:bodyPr>
        <a:lstStyle/>
        <a:p>
          <a:pPr lvl="0" algn="l" defTabSz="1066800" rtl="0">
            <a:lnSpc>
              <a:spcPct val="90000"/>
            </a:lnSpc>
            <a:spcBef>
              <a:spcPct val="0"/>
            </a:spcBef>
            <a:spcAft>
              <a:spcPct val="35000"/>
            </a:spcAft>
            <a:buFont typeface="Arial" panose="020B0604020202020204" pitchFamily="34" charset="0"/>
            <a:buNone/>
          </a:pPr>
          <a:r>
            <a:rPr lang="ro" sz="2400" kern="1200"/>
            <a:t>Reglarea centrală începe cu pre-procesarea în măduva spinării și trunchiul cerebral. Intrările sunt modulate de un număr de neurotransmițători.</a:t>
          </a:r>
        </a:p>
        <a:p>
          <a:pPr lvl="0" algn="l" defTabSz="1066800" rtl="0">
            <a:lnSpc>
              <a:spcPct val="90000"/>
            </a:lnSpc>
            <a:spcBef>
              <a:spcPct val="0"/>
            </a:spcBef>
            <a:spcAft>
              <a:spcPct val="35000"/>
            </a:spcAft>
            <a:buFont typeface="Arial" panose="020B0604020202020204" pitchFamily="34" charset="0"/>
            <a:buNone/>
          </a:pPr>
          <a:endParaRPr lang="en-US" sz="1000" kern="1200" dirty="0"/>
        </a:p>
        <a:p>
          <a:pPr lvl="0" algn="l" defTabSz="1066800" rtl="0">
            <a:lnSpc>
              <a:spcPct val="90000"/>
            </a:lnSpc>
            <a:spcBef>
              <a:spcPct val="0"/>
            </a:spcBef>
            <a:spcAft>
              <a:spcPct val="35000"/>
            </a:spcAft>
            <a:buFont typeface="Arial" panose="020B0604020202020204" pitchFamily="34" charset="0"/>
            <a:buNone/>
          </a:pPr>
          <a:r>
            <a:rPr lang="ro" sz="2400" kern="1200"/>
            <a:t>Hipotalamusul este integratorul informațiilor despre temperatură. Compară intrările cu temperaturile prag pentru a determina fiecare răspuns termoreglat.</a:t>
          </a:r>
        </a:p>
        <a:p>
          <a:pPr lvl="0" algn="l" defTabSz="1066800" rtl="0">
            <a:lnSpc>
              <a:spcPct val="90000"/>
            </a:lnSpc>
            <a:spcBef>
              <a:spcPct val="0"/>
            </a:spcBef>
            <a:spcAft>
              <a:spcPct val="35000"/>
            </a:spcAft>
            <a:buFont typeface="Arial" panose="020B0604020202020204" pitchFamily="34" charset="0"/>
            <a:buNone/>
          </a:pPr>
          <a:endParaRPr lang="en-US" sz="1000" kern="1200" dirty="0"/>
        </a:p>
        <a:p>
          <a:pPr lvl="0" algn="l" defTabSz="1066800" rtl="0">
            <a:lnSpc>
              <a:spcPct val="90000"/>
            </a:lnSpc>
            <a:spcBef>
              <a:spcPct val="0"/>
            </a:spcBef>
            <a:spcAft>
              <a:spcPct val="35000"/>
            </a:spcAft>
            <a:buFont typeface="Arial" panose="020B0604020202020204" pitchFamily="34" charset="0"/>
            <a:buNone/>
          </a:pPr>
          <a:r>
            <a:rPr lang="ro" sz="2400" kern="1200"/>
            <a:t>Nucleul dorsomedial, materia cenușie periapeductală a creierului mediu și nucleul raphe pallidus din medulă joacă, de asemenea, un rol important.</a:t>
          </a:r>
        </a:p>
      </dsp:txBody>
      <dsp:txXfrm>
        <a:off x="-9514" y="1278859"/>
        <a:ext cx="7695844" cy="41516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9F7361-4726-ED47-AD77-5655A34715AD}">
      <dsp:nvSpPr>
        <dsp:cNvPr id="0" name=""/>
        <dsp:cNvSpPr/>
      </dsp:nvSpPr>
      <dsp:spPr>
        <a:xfrm>
          <a:off x="9687" y="426009"/>
          <a:ext cx="8286750" cy="1206885"/>
        </a:xfrm>
        <a:prstGeom prst="rightArrow">
          <a:avLst>
            <a:gd name="adj1" fmla="val 50000"/>
            <a:gd name="adj2" fmla="val 50000"/>
          </a:avLst>
        </a:prstGeom>
        <a:gradFill rotWithShape="0">
          <a:gsLst>
            <a:gs pos="0">
              <a:schemeClr val="accent1">
                <a:shade val="80000"/>
                <a:hueOff val="0"/>
                <a:satOff val="0"/>
                <a:lumOff val="0"/>
                <a:alphaOff val="0"/>
                <a:satMod val="103000"/>
                <a:lumMod val="102000"/>
                <a:tint val="94000"/>
              </a:schemeClr>
            </a:gs>
            <a:gs pos="50000">
              <a:schemeClr val="accent1">
                <a:shade val="80000"/>
                <a:hueOff val="0"/>
                <a:satOff val="0"/>
                <a:lumOff val="0"/>
                <a:alphaOff val="0"/>
                <a:satMod val="110000"/>
                <a:lumMod val="100000"/>
                <a:shade val="100000"/>
              </a:schemeClr>
            </a:gs>
            <a:gs pos="100000">
              <a:schemeClr val="accent1">
                <a:shade val="8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254000" bIns="191593" numCol="1" spcCol="1270" rtlCol="0" anchor="ctr" anchorCtr="0">
          <a:noAutofit/>
        </a:bodyPr>
        <a:lstStyle/>
        <a:p>
          <a:pPr lvl="0" algn="l" defTabSz="1600200" rtl="0">
            <a:lnSpc>
              <a:spcPct val="90000"/>
            </a:lnSpc>
            <a:spcBef>
              <a:spcPct val="0"/>
            </a:spcBef>
            <a:spcAft>
              <a:spcPct val="35000"/>
            </a:spcAft>
          </a:pPr>
          <a:r>
            <a:rPr lang="ro" sz="3600" kern="1200"/>
            <a:t>Răspunsuri</a:t>
          </a:r>
        </a:p>
      </dsp:txBody>
      <dsp:txXfrm>
        <a:off x="9687" y="727730"/>
        <a:ext cx="7985029" cy="603443"/>
      </dsp:txXfrm>
    </dsp:sp>
    <dsp:sp modelId="{5D2241D2-ED09-F647-8015-59DAA2A67166}">
      <dsp:nvSpPr>
        <dsp:cNvPr id="0" name=""/>
        <dsp:cNvSpPr/>
      </dsp:nvSpPr>
      <dsp:spPr>
        <a:xfrm>
          <a:off x="-9687" y="1323850"/>
          <a:ext cx="7696534" cy="4162549"/>
        </a:xfrm>
        <a:prstGeom prst="rect">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9060" tIns="99060" rIns="99060" bIns="99060" numCol="1" spcCol="1270" rtlCol="0" anchor="t" anchorCtr="0">
          <a:noAutofit/>
        </a:bodyPr>
        <a:lstStyle/>
        <a:p>
          <a:pPr lvl="0" algn="l" defTabSz="1155700" rtl="0">
            <a:lnSpc>
              <a:spcPct val="90000"/>
            </a:lnSpc>
            <a:spcBef>
              <a:spcPct val="0"/>
            </a:spcBef>
            <a:spcAft>
              <a:spcPct val="35000"/>
            </a:spcAft>
          </a:pPr>
          <a:r>
            <a:rPr lang="ro" sz="2600" kern="1200"/>
            <a:t>Răspunsurile eferente sunt atât comportamentale, cât și autonome.</a:t>
          </a:r>
        </a:p>
        <a:p>
          <a:pPr lvl="0" algn="l" defTabSz="1155700" rtl="0">
            <a:lnSpc>
              <a:spcPct val="90000"/>
            </a:lnSpc>
            <a:spcBef>
              <a:spcPct val="0"/>
            </a:spcBef>
            <a:spcAft>
              <a:spcPct val="35000"/>
            </a:spcAft>
          </a:pPr>
          <a:endParaRPr lang="en-US" sz="1050" kern="1200" dirty="0"/>
        </a:p>
        <a:p>
          <a:pPr lvl="0" algn="l" defTabSz="1155700" rtl="0">
            <a:lnSpc>
              <a:spcPct val="90000"/>
            </a:lnSpc>
            <a:spcBef>
              <a:spcPct val="0"/>
            </a:spcBef>
            <a:spcAft>
              <a:spcPct val="35000"/>
            </a:spcAft>
          </a:pPr>
          <a:r>
            <a:rPr lang="ro" sz="2600" kern="1200"/>
            <a:t>Răspunsurile comportamentale sunt determinate în primul rând de intrarea temperaturii pielii și includ lucruri precum intrarea în interior când este frig afară, îmbrăcarea unui pulover și deplasarea.</a:t>
          </a:r>
        </a:p>
        <a:p>
          <a:pPr lvl="0" algn="l" defTabSz="1155700" rtl="0">
            <a:lnSpc>
              <a:spcPct val="90000"/>
            </a:lnSpc>
            <a:spcBef>
              <a:spcPct val="0"/>
            </a:spcBef>
            <a:spcAft>
              <a:spcPct val="35000"/>
            </a:spcAft>
          </a:pPr>
          <a:endParaRPr lang="en-US" sz="1050" kern="1200" dirty="0"/>
        </a:p>
        <a:p>
          <a:pPr lvl="0" algn="l" defTabSz="1155700" rtl="0">
            <a:lnSpc>
              <a:spcPct val="90000"/>
            </a:lnSpc>
            <a:spcBef>
              <a:spcPct val="0"/>
            </a:spcBef>
            <a:spcAft>
              <a:spcPct val="35000"/>
            </a:spcAft>
          </a:pPr>
          <a:r>
            <a:rPr lang="ro" sz="2600" kern="1200"/>
            <a:t>Răspunsurile autonome sunt determinate în primul rând de intrarea temperaturii de bază și includ activitatea vasomotorie a pielii, vasoconstricția sau vasodilatația și transpirația.</a:t>
          </a:r>
        </a:p>
      </dsp:txBody>
      <dsp:txXfrm>
        <a:off x="-9687" y="1323850"/>
        <a:ext cx="7696534" cy="4162549"/>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3.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Dátum hely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0EDB3744-DA3C-C64A-B333-690306B2902A}" type="datetimeFigureOut">
              <a:rPr lang="en-US" smtClean="0"/>
              <a:t>4/22/2025</a:t>
            </a:fld>
            <a:endParaRPr lang="en-US"/>
          </a:p>
        </p:txBody>
      </p:sp>
      <p:sp>
        <p:nvSpPr>
          <p:cNvPr id="4" name="Diakép hely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Jegyzetek hely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endParaRPr lang="en-US"/>
          </a:p>
        </p:txBody>
      </p:sp>
      <p:sp>
        <p:nvSpPr>
          <p:cNvPr id="6" name="Élőláb hely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7" name="Dia számának hely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7105990E-1E09-B049-9B09-92F420514487}" type="slidenum">
              <a:rPr lang="en-US" smtClean="0"/>
              <a:t>‹#›</a:t>
            </a:fld>
            <a:endParaRPr lang="en-US"/>
          </a:p>
        </p:txBody>
      </p:sp>
    </p:spTree>
    <p:extLst>
      <p:ext uri="{BB962C8B-B14F-4D97-AF65-F5344CB8AC3E}">
        <p14:creationId xmlns:p14="http://schemas.microsoft.com/office/powerpoint/2010/main" val="42236751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r>
              <a:rPr lang="ro"/>
              <a:t>People with long-term or severe illness are likely to be at particular risk. Medications that potentially affect renal function, sweating, thermoregulation or electrolyte balance can make this group more vulnerable to the effects of heat. This includes the following conditions: </a:t>
            </a:r>
          </a:p>
          <a:p>
            <a:pPr rtl="0"/>
            <a:endParaRPr lang="en-GB" dirty="0"/>
          </a:p>
          <a:p>
            <a:pPr rtl="0"/>
            <a:r>
              <a:rPr lang="ro"/>
              <a:t>• respiratory disease </a:t>
            </a:r>
          </a:p>
          <a:p>
            <a:pPr rtl="0"/>
            <a:r>
              <a:rPr lang="ro"/>
              <a:t>• cardiovascular and cerebrovascular conditions </a:t>
            </a:r>
          </a:p>
          <a:p>
            <a:pPr marL="0" marR="0" indent="0" algn="l" defTabSz="914400" rtl="0" eaLnBrk="0" fontAlgn="base" latinLnBrk="0" hangingPunct="0">
              <a:lnSpc>
                <a:spcPct val="100000"/>
              </a:lnSpc>
              <a:spcBef>
                <a:spcPct val="30000"/>
              </a:spcBef>
              <a:spcAft>
                <a:spcPct val="0"/>
              </a:spcAft>
              <a:buClrTx/>
              <a:buSzTx/>
              <a:buFontTx/>
              <a:buNone/>
              <a:tabLst/>
              <a:defRPr/>
            </a:pPr>
            <a:r>
              <a:rPr lang="ro"/>
              <a:t>• peripheral vascular conditions </a:t>
            </a:r>
          </a:p>
          <a:p>
            <a:pPr rtl="0"/>
            <a:r>
              <a:rPr lang="ro"/>
              <a:t>• diabetes and obesity </a:t>
            </a:r>
          </a:p>
          <a:p>
            <a:pPr rtl="0"/>
            <a:r>
              <a:rPr lang="ro"/>
              <a:t>• severe mental illness </a:t>
            </a:r>
          </a:p>
          <a:p>
            <a:pPr rtl="0"/>
            <a:r>
              <a:rPr lang="ro"/>
              <a:t>• Parkinson’s disease and difficulties with mobility </a:t>
            </a:r>
          </a:p>
          <a:p>
            <a:pPr rtl="0"/>
            <a:r>
              <a:rPr lang="ro"/>
              <a:t>• renal insufficiency </a:t>
            </a:r>
          </a:p>
          <a:p>
            <a:pPr rtl="0"/>
            <a:r>
              <a:rPr lang="ro"/>
              <a:t>• Alzheimer’s or related diseases</a:t>
            </a:r>
          </a:p>
          <a:p>
            <a:pPr rtl="0"/>
            <a:endParaRPr lang="en-GB" dirty="0"/>
          </a:p>
        </p:txBody>
      </p:sp>
      <p:sp>
        <p:nvSpPr>
          <p:cNvPr id="4" name="Slide Number Placeholder 3"/>
          <p:cNvSpPr>
            <a:spLocks noGrp="1"/>
          </p:cNvSpPr>
          <p:nvPr>
            <p:ph type="sldNum" sz="quarter" idx="5"/>
          </p:nvPr>
        </p:nvSpPr>
        <p:spPr/>
        <p:txBody>
          <a:bodyPr rtlCol="0"/>
          <a:lstStyle/>
          <a:p>
            <a:pPr rtl="0"/>
            <a:fld id="{0C9349AD-43E2-A142-9B61-FBB06C64E86F}" type="slidenum">
              <a:rPr lang="en-US" smtClean="0"/>
              <a:t>7</a:t>
            </a:fld>
            <a:endParaRPr lang="en-US"/>
          </a:p>
        </p:txBody>
      </p:sp>
    </p:spTree>
    <p:extLst>
      <p:ext uri="{BB962C8B-B14F-4D97-AF65-F5344CB8AC3E}">
        <p14:creationId xmlns:p14="http://schemas.microsoft.com/office/powerpoint/2010/main" val="31889576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r>
              <a:rPr lang="ro"/>
              <a:t>Image: https://images.app.goo.gl/XLBHmbC3W274mBqx5</a:t>
            </a:r>
          </a:p>
        </p:txBody>
      </p:sp>
      <p:sp>
        <p:nvSpPr>
          <p:cNvPr id="4" name="Slide Number Placeholder 3"/>
          <p:cNvSpPr>
            <a:spLocks noGrp="1"/>
          </p:cNvSpPr>
          <p:nvPr>
            <p:ph type="sldNum" sz="quarter" idx="10"/>
          </p:nvPr>
        </p:nvSpPr>
        <p:spPr/>
        <p:txBody>
          <a:bodyPr rtlCol="0"/>
          <a:lstStyle/>
          <a:p>
            <a:pPr rtl="0"/>
            <a:fld id="{D472AEE4-E9C2-4E4F-8FE3-2D68237C3803}" type="slidenum">
              <a:rPr lang="en-US" smtClean="0"/>
              <a:t>9</a:t>
            </a:fld>
            <a:endParaRPr lang="en-US"/>
          </a:p>
        </p:txBody>
      </p:sp>
    </p:spTree>
    <p:extLst>
      <p:ext uri="{BB962C8B-B14F-4D97-AF65-F5344CB8AC3E}">
        <p14:creationId xmlns:p14="http://schemas.microsoft.com/office/powerpoint/2010/main" val="7011213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r>
              <a:rPr lang="ro"/>
              <a:t>Image: https://images.app.goo.gl/XLBHmbC3W274mBqx5</a:t>
            </a:r>
          </a:p>
        </p:txBody>
      </p:sp>
      <p:sp>
        <p:nvSpPr>
          <p:cNvPr id="4" name="Slide Number Placeholder 3"/>
          <p:cNvSpPr>
            <a:spLocks noGrp="1"/>
          </p:cNvSpPr>
          <p:nvPr>
            <p:ph type="sldNum" sz="quarter" idx="10"/>
          </p:nvPr>
        </p:nvSpPr>
        <p:spPr/>
        <p:txBody>
          <a:bodyPr rtlCol="0"/>
          <a:lstStyle/>
          <a:p>
            <a:pPr rtl="0"/>
            <a:fld id="{D472AEE4-E9C2-4E4F-8FE3-2D68237C3803}" type="slidenum">
              <a:rPr lang="en-US" smtClean="0"/>
              <a:t>12</a:t>
            </a:fld>
            <a:endParaRPr lang="en-US"/>
          </a:p>
        </p:txBody>
      </p:sp>
    </p:spTree>
    <p:extLst>
      <p:ext uri="{BB962C8B-B14F-4D97-AF65-F5344CB8AC3E}">
        <p14:creationId xmlns:p14="http://schemas.microsoft.com/office/powerpoint/2010/main" val="20694575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baseline="0" dirty="0"/>
          </a:p>
        </p:txBody>
      </p:sp>
      <p:sp>
        <p:nvSpPr>
          <p:cNvPr id="4" name="Slide Number Placeholder 3"/>
          <p:cNvSpPr>
            <a:spLocks noGrp="1"/>
          </p:cNvSpPr>
          <p:nvPr>
            <p:ph type="sldNum" sz="quarter" idx="10"/>
          </p:nvPr>
        </p:nvSpPr>
        <p:spPr/>
        <p:txBody>
          <a:bodyPr rtlCol="0"/>
          <a:lstStyle/>
          <a:p>
            <a:pPr rtl="0"/>
            <a:fld id="{D472AEE4-E9C2-4E4F-8FE3-2D68237C3803}" type="slidenum">
              <a:rPr lang="en-US" smtClean="0"/>
              <a:t>13</a:t>
            </a:fld>
            <a:endParaRPr lang="en-US"/>
          </a:p>
        </p:txBody>
      </p:sp>
    </p:spTree>
    <p:extLst>
      <p:ext uri="{BB962C8B-B14F-4D97-AF65-F5344CB8AC3E}">
        <p14:creationId xmlns:p14="http://schemas.microsoft.com/office/powerpoint/2010/main" val="2193630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baseline="0" dirty="0"/>
          </a:p>
        </p:txBody>
      </p:sp>
      <p:sp>
        <p:nvSpPr>
          <p:cNvPr id="4" name="Slide Number Placeholder 3"/>
          <p:cNvSpPr>
            <a:spLocks noGrp="1"/>
          </p:cNvSpPr>
          <p:nvPr>
            <p:ph type="sldNum" sz="quarter" idx="10"/>
          </p:nvPr>
        </p:nvSpPr>
        <p:spPr/>
        <p:txBody>
          <a:bodyPr rtlCol="0"/>
          <a:lstStyle/>
          <a:p>
            <a:pPr rtl="0"/>
            <a:fld id="{D472AEE4-E9C2-4E4F-8FE3-2D68237C3803}" type="slidenum">
              <a:rPr lang="en-US" smtClean="0"/>
              <a:t>14</a:t>
            </a:fld>
            <a:endParaRPr lang="en-US"/>
          </a:p>
        </p:txBody>
      </p:sp>
    </p:spTree>
    <p:extLst>
      <p:ext uri="{BB962C8B-B14F-4D97-AF65-F5344CB8AC3E}">
        <p14:creationId xmlns:p14="http://schemas.microsoft.com/office/powerpoint/2010/main" val="2891222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
        <p:nvSpPr>
          <p:cNvPr id="4" name="Slide Number Placeholder 3"/>
          <p:cNvSpPr>
            <a:spLocks noGrp="1"/>
          </p:cNvSpPr>
          <p:nvPr>
            <p:ph type="sldNum" sz="quarter" idx="10"/>
          </p:nvPr>
        </p:nvSpPr>
        <p:spPr/>
        <p:txBody>
          <a:bodyPr rtlCol="0"/>
          <a:lstStyle/>
          <a:p>
            <a:pPr rtl="0"/>
            <a:fld id="{D472AEE4-E9C2-4E4F-8FE3-2D68237C3803}" type="slidenum">
              <a:rPr lang="en-US" smtClean="0"/>
              <a:t>15</a:t>
            </a:fld>
            <a:endParaRPr lang="en-US"/>
          </a:p>
        </p:txBody>
      </p:sp>
    </p:spTree>
    <p:extLst>
      <p:ext uri="{BB962C8B-B14F-4D97-AF65-F5344CB8AC3E}">
        <p14:creationId xmlns:p14="http://schemas.microsoft.com/office/powerpoint/2010/main" val="27243559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
        <p:nvSpPr>
          <p:cNvPr id="4" name="Slide Number Placeholder 3"/>
          <p:cNvSpPr>
            <a:spLocks noGrp="1"/>
          </p:cNvSpPr>
          <p:nvPr>
            <p:ph type="sldNum" sz="quarter" idx="10"/>
          </p:nvPr>
        </p:nvSpPr>
        <p:spPr/>
        <p:txBody>
          <a:bodyPr rtlCol="0"/>
          <a:lstStyle/>
          <a:p>
            <a:pPr rtl="0"/>
            <a:fld id="{D472AEE4-E9C2-4E4F-8FE3-2D68237C3803}" type="slidenum">
              <a:rPr lang="en-US" smtClean="0"/>
              <a:t>16</a:t>
            </a:fld>
            <a:endParaRPr lang="en-US"/>
          </a:p>
        </p:txBody>
      </p:sp>
    </p:spTree>
    <p:extLst>
      <p:ext uri="{BB962C8B-B14F-4D97-AF65-F5344CB8AC3E}">
        <p14:creationId xmlns:p14="http://schemas.microsoft.com/office/powerpoint/2010/main" val="26118981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r>
              <a:rPr lang="ro" b="0" strike="noStrike"/>
              <a:t>The main causes of illness and death during a heatwave are respiratory and cardiovascular diseases. Additionally, there are specific heat-related illnesses including: </a:t>
            </a:r>
          </a:p>
          <a:p>
            <a:pPr rtl="0"/>
            <a:endParaRPr lang="en-GB" b="1" strike="noStrike" baseline="0" dirty="0"/>
          </a:p>
          <a:p>
            <a:pPr rtl="0"/>
            <a:r>
              <a:rPr lang="ro"/>
              <a:t>• heat cramps – caused by dehydration and loss of electrolytes, including after exercise</a:t>
            </a:r>
          </a:p>
          <a:p>
            <a:pPr rtl="0"/>
            <a:r>
              <a:rPr lang="ro"/>
              <a:t>• heat rash – small, red, itchy papules </a:t>
            </a:r>
            <a:r>
              <a:rPr lang="ro" b="0"/>
              <a:t>all over the body</a:t>
            </a:r>
          </a:p>
          <a:p>
            <a:pPr rtl="0"/>
            <a:r>
              <a:rPr lang="ro"/>
              <a:t>• heat oedema – </a:t>
            </a:r>
            <a:r>
              <a:rPr lang="ro" b="0"/>
              <a:t>swelling, </a:t>
            </a:r>
            <a:r>
              <a:rPr lang="ro"/>
              <a:t>particularly in the ankles, due to </a:t>
            </a:r>
            <a:r>
              <a:rPr lang="ro" b="0"/>
              <a:t>dilation of blood vessels </a:t>
            </a:r>
            <a:r>
              <a:rPr lang="ro"/>
              <a:t>and retention of fluid</a:t>
            </a:r>
          </a:p>
          <a:p>
            <a:pPr rtl="0"/>
            <a:r>
              <a:rPr lang="ro"/>
              <a:t>• heat syncope – dizziness and fainting, due to dehydration and vasodilation, </a:t>
            </a:r>
            <a:r>
              <a:rPr lang="ro" b="0"/>
              <a:t>worsened by </a:t>
            </a:r>
            <a:r>
              <a:rPr lang="ro"/>
              <a:t>cardiovascular disease and certain medications</a:t>
            </a:r>
          </a:p>
          <a:p>
            <a:pPr rtl="0"/>
            <a:r>
              <a:rPr lang="ro"/>
              <a:t>• heat exhaustion </a:t>
            </a:r>
            <a:r>
              <a:rPr lang="ro" strike="noStrike"/>
              <a:t>which </a:t>
            </a:r>
            <a:r>
              <a:rPr lang="ro"/>
              <a:t>occurs as a result of </a:t>
            </a:r>
            <a:r>
              <a:rPr lang="ro" b="0"/>
              <a:t>dehydration</a:t>
            </a:r>
            <a:r>
              <a:rPr lang="ro"/>
              <a:t>, with non-specific symptoms such as malaise, vomiting and circulatory collapse. </a:t>
            </a:r>
            <a:r>
              <a:rPr lang="ro" b="0"/>
              <a:t>It occurs when </a:t>
            </a:r>
            <a:r>
              <a:rPr lang="ro"/>
              <a:t>the core body temperature is between 37ºC and 40ºC. Left untreated, heat exhaustion may evolve into heatstroke</a:t>
            </a:r>
          </a:p>
          <a:p>
            <a:pPr rtl="0"/>
            <a:r>
              <a:rPr lang="ro"/>
              <a:t>• heatstroke - </a:t>
            </a:r>
            <a:r>
              <a:rPr lang="ro" b="0"/>
              <a:t>a more severe illness in which </a:t>
            </a:r>
            <a:r>
              <a:rPr lang="ro"/>
              <a:t>the body’s thermoregulation mechanism fails. </a:t>
            </a:r>
            <a:r>
              <a:rPr lang="ro" b="0"/>
              <a:t>Heatstroke is </a:t>
            </a:r>
            <a:r>
              <a:rPr lang="ro"/>
              <a:t>a medical emergency, with symptoms of confusion, disorientation, convulsions, unconsciousness </a:t>
            </a:r>
            <a:r>
              <a:rPr lang="ro" b="0"/>
              <a:t>and</a:t>
            </a:r>
            <a:r>
              <a:rPr lang="ro"/>
              <a:t> hot dry skin. </a:t>
            </a:r>
            <a:r>
              <a:rPr lang="ro" b="0"/>
              <a:t>It occurs when </a:t>
            </a:r>
            <a:r>
              <a:rPr lang="ro"/>
              <a:t>core body temperature exceeds 40ºC for over 45 minutes and can result in cell death, organ failure, brain damage or death. Heat stroke can be either classical or exertional (heat stroke that results from strenuous exercise)</a:t>
            </a:r>
            <a:endParaRPr lang="en-GB" dirty="0"/>
          </a:p>
          <a:p>
            <a:pPr rtl="0"/>
            <a:endParaRPr lang="en-GB" dirty="0"/>
          </a:p>
        </p:txBody>
      </p:sp>
      <p:sp>
        <p:nvSpPr>
          <p:cNvPr id="4" name="Slide Number Placeholder 3"/>
          <p:cNvSpPr>
            <a:spLocks noGrp="1"/>
          </p:cNvSpPr>
          <p:nvPr>
            <p:ph type="sldNum" sz="quarter" idx="5"/>
          </p:nvPr>
        </p:nvSpPr>
        <p:spPr/>
        <p:txBody>
          <a:bodyPr rtlCol="0"/>
          <a:lstStyle/>
          <a:p>
            <a:pPr rtl="0"/>
            <a:fld id="{0C9349AD-43E2-A142-9B61-FBB06C64E86F}" type="slidenum">
              <a:rPr lang="en-US" smtClean="0"/>
              <a:t>31</a:t>
            </a:fld>
            <a:endParaRPr lang="en-US"/>
          </a:p>
        </p:txBody>
      </p:sp>
    </p:spTree>
    <p:extLst>
      <p:ext uri="{BB962C8B-B14F-4D97-AF65-F5344CB8AC3E}">
        <p14:creationId xmlns:p14="http://schemas.microsoft.com/office/powerpoint/2010/main" val="34901865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hyperlink" Target="https://creativecommons.org/licenses/by/4.0/" TargetMode="External"/><Relationship Id="rId4" Type="http://schemas.openxmlformats.org/officeDocument/2006/relationships/hyperlink" Target="http://www.climatemed.eu/"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hasCustomPrompt="1"/>
          </p:nvPr>
        </p:nvSpPr>
        <p:spPr>
          <a:xfrm>
            <a:off x="1524000" y="1122363"/>
            <a:ext cx="9144000" cy="2387600"/>
          </a:xfrm>
        </p:spPr>
        <p:txBody>
          <a:bodyPr rtlCol="0" anchor="b"/>
          <a:lstStyle>
            <a:lvl1pPr algn="l">
              <a:defRPr sz="6000">
                <a:solidFill>
                  <a:schemeClr val="tx1"/>
                </a:solidFill>
              </a:defRPr>
            </a:lvl1pPr>
          </a:lstStyle>
          <a:p>
            <a:pPr rtl="0"/>
            <a:r>
              <a:rPr lang="ro" noProof="0"/>
              <a:t>Title</a:t>
            </a:r>
          </a:p>
        </p:txBody>
      </p:sp>
      <p:sp>
        <p:nvSpPr>
          <p:cNvPr id="3" name="Alcím 2"/>
          <p:cNvSpPr>
            <a:spLocks noGrp="1"/>
          </p:cNvSpPr>
          <p:nvPr>
            <p:ph type="subTitle" idx="1" hasCustomPrompt="1"/>
          </p:nvPr>
        </p:nvSpPr>
        <p:spPr>
          <a:xfrm>
            <a:off x="1524000" y="3602038"/>
            <a:ext cx="9144000" cy="1655762"/>
          </a:xfrm>
        </p:spPr>
        <p:txBody>
          <a:bodyPr rtlCol="0"/>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ro" noProof="0"/>
              <a:t>Text</a:t>
            </a:r>
          </a:p>
        </p:txBody>
      </p:sp>
      <p:pic>
        <p:nvPicPr>
          <p:cNvPr id="8" name="Kép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pic>
        <p:nvPicPr>
          <p:cNvPr id="9" name="Kép 8"/>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0" name="Kép 9"/>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1" name="Kép 10"/>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2" name="Téglalap 11"/>
          <p:cNvSpPr/>
          <p:nvPr userDrawn="1"/>
        </p:nvSpPr>
        <p:spPr>
          <a:xfrm>
            <a:off x="427725" y="6661803"/>
            <a:ext cx="1872629" cy="215444"/>
          </a:xfrm>
          <a:prstGeom prst="rect">
            <a:avLst/>
          </a:prstGeom>
        </p:spPr>
        <p:txBody>
          <a:bodyPr wrap="none" rtlCol="0">
            <a:spAutoFit/>
          </a:bodyPr>
          <a:lstStyle/>
          <a:p>
            <a:pPr rtl="0"/>
            <a:r>
              <a:rPr lang="ro" sz="800" b="1">
                <a:solidFill>
                  <a:schemeClr val="bg1">
                    <a:lumMod val="95000"/>
                  </a:schemeClr>
                </a:solidFill>
              </a:rPr>
              <a:t>ref. 2021-2HU01-KA220-HED-000050972</a:t>
            </a:r>
          </a:p>
        </p:txBody>
      </p:sp>
      <p:pic>
        <p:nvPicPr>
          <p:cNvPr id="13" name="Kép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4"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ro"/>
              <a:t>CLIMATEMED – Knowledge about climate change’s health impacts starts here</a:t>
            </a:r>
          </a:p>
        </p:txBody>
      </p:sp>
      <p:grpSp>
        <p:nvGrpSpPr>
          <p:cNvPr id="15" name="Csoportba foglalás 14"/>
          <p:cNvGrpSpPr/>
          <p:nvPr userDrawn="1"/>
        </p:nvGrpSpPr>
        <p:grpSpPr>
          <a:xfrm>
            <a:off x="0" y="-22639"/>
            <a:ext cx="10178041" cy="471288"/>
            <a:chOff x="0" y="-22639"/>
            <a:chExt cx="10178041" cy="471288"/>
          </a:xfrm>
        </p:grpSpPr>
        <p:sp>
          <p:nvSpPr>
            <p:cNvPr id="16" name="Téglalap 15"/>
            <p:cNvSpPr/>
            <p:nvPr userDrawn="1"/>
          </p:nvSpPr>
          <p:spPr>
            <a:xfrm>
              <a:off x="0" y="-22639"/>
              <a:ext cx="10178041" cy="461665"/>
            </a:xfrm>
            <a:prstGeom prst="rect">
              <a:avLst/>
            </a:prstGeom>
          </p:spPr>
          <p:txBody>
            <a:bodyPr wrap="square" rtlCol="0">
              <a:spAutoFit/>
            </a:bodyPr>
            <a:lstStyle/>
            <a:p>
              <a:pPr rtl="0"/>
              <a:r>
                <a:rPr lang="ro" sz="1200">
                  <a:solidFill>
                    <a:srgbClr val="333333"/>
                  </a:solidFill>
                  <a:latin typeface="+mn-lt"/>
                </a:rPr>
                <a:t>This learning material © 2023-2024 by CLIMATEMED project (</a:t>
              </a:r>
              <a:r>
                <a:rPr lang="ro" sz="1200">
                  <a:solidFill>
                    <a:srgbClr val="333333"/>
                  </a:solidFill>
                  <a:latin typeface="+mn-lt"/>
                  <a:hlinkClick r:id="rId4"/>
                </a:rPr>
                <a:t>www.climatemed.eu</a:t>
              </a:r>
              <a:r>
                <a:rPr lang="ro" sz="1200">
                  <a:solidFill>
                    <a:srgbClr val="333333"/>
                  </a:solidFill>
                  <a:latin typeface="+mn-lt"/>
                </a:rPr>
                <a:t>) is licensed under CC BY 4.0.</a:t>
              </a:r>
              <a:endParaRPr lang="hu-HU" sz="1200" dirty="0">
                <a:solidFill>
                  <a:srgbClr val="333333"/>
                </a:solidFill>
                <a:latin typeface="+mn-lt"/>
              </a:endParaRPr>
            </a:p>
            <a:p>
              <a:pPr rtl="0"/>
              <a:r>
                <a:rPr lang="ro" sz="1200">
                  <a:solidFill>
                    <a:srgbClr val="333333"/>
                  </a:solidFill>
                  <a:latin typeface="+mn-lt"/>
                </a:rPr>
                <a:t>To view a copy of this license, visit </a:t>
              </a:r>
              <a:r>
                <a:rPr lang="ro" sz="1200">
                  <a:solidFill>
                    <a:srgbClr val="333333"/>
                  </a:solidFill>
                  <a:latin typeface="+mn-lt"/>
                  <a:hlinkClick r:id="rId5"/>
                </a:rPr>
                <a:t>https://creativecommons.org/licenses/by/4.0/</a:t>
              </a:r>
              <a:r>
                <a:rPr lang="ro" sz="1200">
                  <a:solidFill>
                    <a:srgbClr val="333333"/>
                  </a:solidFill>
                  <a:latin typeface="+mn-lt"/>
                </a:rPr>
                <a:t> </a:t>
              </a:r>
              <a:endParaRPr lang="de-DE" sz="1200" dirty="0">
                <a:latin typeface="+mn-lt"/>
              </a:endParaRPr>
            </a:p>
          </p:txBody>
        </p:sp>
        <p:pic>
          <p:nvPicPr>
            <p:cNvPr id="17" name="Kép 16"/>
            <p:cNvPicPr>
              <a:picLocks noChangeAspect="1"/>
            </p:cNvPicPr>
            <p:nvPr userDrawn="1"/>
          </p:nvPicPr>
          <p:blipFill>
            <a:blip r:embed="rId6"/>
            <a:stretch>
              <a:fillRect/>
            </a:stretch>
          </p:blipFill>
          <p:spPr>
            <a:xfrm>
              <a:off x="5183787" y="217912"/>
              <a:ext cx="461473" cy="230737"/>
            </a:xfrm>
            <a:prstGeom prst="rect">
              <a:avLst/>
            </a:prstGeom>
          </p:spPr>
        </p:pic>
      </p:grpSp>
    </p:spTree>
    <p:extLst>
      <p:ext uri="{BB962C8B-B14F-4D97-AF65-F5344CB8AC3E}">
        <p14:creationId xmlns:p14="http://schemas.microsoft.com/office/powerpoint/2010/main" val="2090963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ro"/>
              <a:t>Mintacím szerkesztése</a:t>
            </a:r>
          </a:p>
        </p:txBody>
      </p:sp>
      <p:sp>
        <p:nvSpPr>
          <p:cNvPr id="3" name="Függőleges szöveg helye 2"/>
          <p:cNvSpPr>
            <a:spLocks noGrp="1"/>
          </p:cNvSpPr>
          <p:nvPr>
            <p:ph type="body" orient="vert" idx="1"/>
          </p:nvPr>
        </p:nvSpPr>
        <p:spPr/>
        <p:txBody>
          <a:bodyPr vert="eaVert"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3449280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8724900" y="365125"/>
            <a:ext cx="2628900" cy="5811838"/>
          </a:xfrm>
        </p:spPr>
        <p:txBody>
          <a:bodyPr vert="eaVert" rtlCol="0"/>
          <a:lstStyle/>
          <a:p>
            <a:pPr rtl="0"/>
            <a:r>
              <a:rPr lang="ro"/>
              <a:t>Mintacím szerkesztése</a:t>
            </a:r>
          </a:p>
        </p:txBody>
      </p:sp>
      <p:sp>
        <p:nvSpPr>
          <p:cNvPr id="3" name="Függőleges szöveg helye 2"/>
          <p:cNvSpPr>
            <a:spLocks noGrp="1"/>
          </p:cNvSpPr>
          <p:nvPr>
            <p:ph type="body" orient="vert" idx="1"/>
          </p:nvPr>
        </p:nvSpPr>
        <p:spPr>
          <a:xfrm>
            <a:off x="838200" y="365125"/>
            <a:ext cx="7734300" cy="5811838"/>
          </a:xfrm>
        </p:spPr>
        <p:txBody>
          <a:bodyPr vert="eaVert"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433602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pic>
        <p:nvPicPr>
          <p:cNvPr id="9" name="Kép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sp>
        <p:nvSpPr>
          <p:cNvPr id="2" name="Cím 1"/>
          <p:cNvSpPr>
            <a:spLocks noGrp="1"/>
          </p:cNvSpPr>
          <p:nvPr>
            <p:ph type="title" hasCustomPrompt="1"/>
          </p:nvPr>
        </p:nvSpPr>
        <p:spPr>
          <a:xfrm>
            <a:off x="192505" y="153009"/>
            <a:ext cx="11896826" cy="549635"/>
          </a:xfrm>
        </p:spPr>
        <p:txBody>
          <a:bodyPr rtlCol="0"/>
          <a:lstStyle>
            <a:lvl1pPr>
              <a:defRPr sz="3600">
                <a:solidFill>
                  <a:schemeClr val="tx1"/>
                </a:solidFill>
              </a:defRPr>
            </a:lvl1pPr>
          </a:lstStyle>
          <a:p>
            <a:pPr rtl="0"/>
            <a:r>
              <a:rPr lang="ro"/>
              <a:t>Titel</a:t>
            </a:r>
          </a:p>
        </p:txBody>
      </p:sp>
      <p:sp>
        <p:nvSpPr>
          <p:cNvPr id="3" name="Tartalom helye 2"/>
          <p:cNvSpPr>
            <a:spLocks noGrp="1"/>
          </p:cNvSpPr>
          <p:nvPr>
            <p:ph idx="1" hasCustomPrompt="1"/>
          </p:nvPr>
        </p:nvSpPr>
        <p:spPr>
          <a:xfrm>
            <a:off x="192505" y="934775"/>
            <a:ext cx="11896825" cy="5370897"/>
          </a:xfrm>
        </p:spPr>
        <p:txBody>
          <a:bodyPr rtlCol="0"/>
          <a:lstStyle>
            <a:lvl1pPr>
              <a:defRPr baseline="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solidFill>
                  <a:schemeClr val="tx1"/>
                </a:solidFill>
              </a:defRPr>
            </a:lvl5pPr>
          </a:lstStyle>
          <a:p>
            <a:pPr lvl="0" rtl="0"/>
            <a:r>
              <a:rPr lang="ro" noProof="0"/>
              <a:t>Main text (First level)</a:t>
            </a:r>
          </a:p>
          <a:p>
            <a:pPr lvl="1" rtl="0"/>
            <a:r>
              <a:rPr lang="ro" noProof="0"/>
              <a:t>Second level</a:t>
            </a:r>
          </a:p>
          <a:p>
            <a:pPr lvl="2" rtl="0"/>
            <a:r>
              <a:rPr lang="ro" noProof="0"/>
              <a:t>Third level</a:t>
            </a:r>
          </a:p>
          <a:p>
            <a:pPr lvl="3" rtl="0"/>
            <a:r>
              <a:rPr lang="ro" noProof="0"/>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ro" noProof="0"/>
              <a:t>Fifth level</a:t>
            </a:r>
          </a:p>
          <a:p>
            <a:pPr lvl="4" rtl="0"/>
            <a:endParaRPr lang="hu-HU" dirty="0"/>
          </a:p>
        </p:txBody>
      </p:sp>
      <p:sp>
        <p:nvSpPr>
          <p:cNvPr id="7" name="Cím 1"/>
          <p:cNvSpPr txBox="1">
            <a:spLocks/>
          </p:cNvSpPr>
          <p:nvPr userDrawn="1"/>
        </p:nvSpPr>
        <p:spPr>
          <a:xfrm>
            <a:off x="86627" y="244060"/>
            <a:ext cx="11267173" cy="8339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rtl="0"/>
            <a:endParaRPr lang="hu-HU" dirty="0"/>
          </a:p>
        </p:txBody>
      </p:sp>
      <p:pic>
        <p:nvPicPr>
          <p:cNvPr id="10" name="Kép 9"/>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1" name="Kép 10"/>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2" name="Kép 11"/>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4" name="Téglalap 13"/>
          <p:cNvSpPr/>
          <p:nvPr userDrawn="1"/>
        </p:nvSpPr>
        <p:spPr>
          <a:xfrm>
            <a:off x="427725" y="6661803"/>
            <a:ext cx="1872629" cy="215444"/>
          </a:xfrm>
          <a:prstGeom prst="rect">
            <a:avLst/>
          </a:prstGeom>
        </p:spPr>
        <p:txBody>
          <a:bodyPr wrap="none" rtlCol="0">
            <a:spAutoFit/>
          </a:bodyPr>
          <a:lstStyle/>
          <a:p>
            <a:pPr rtl="0"/>
            <a:r>
              <a:rPr lang="ro" sz="800" b="1">
                <a:solidFill>
                  <a:schemeClr val="bg1">
                    <a:lumMod val="95000"/>
                  </a:schemeClr>
                </a:solidFill>
              </a:rPr>
              <a:t>ref. 2021-2HU01-KA220-HED-000050972</a:t>
            </a:r>
          </a:p>
        </p:txBody>
      </p:sp>
      <p:pic>
        <p:nvPicPr>
          <p:cNvPr id="15" name="Kép 14"/>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6"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ro" noProof="0"/>
              <a:t>CLIMATEMED – Knowledge about climate change’s health impacts starts here</a:t>
            </a:r>
          </a:p>
        </p:txBody>
      </p:sp>
    </p:spTree>
    <p:extLst>
      <p:ext uri="{BB962C8B-B14F-4D97-AF65-F5344CB8AC3E}">
        <p14:creationId xmlns:p14="http://schemas.microsoft.com/office/powerpoint/2010/main" val="2595549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831850" y="1709738"/>
            <a:ext cx="10515600" cy="2852737"/>
          </a:xfrm>
        </p:spPr>
        <p:txBody>
          <a:bodyPr rtlCol="0" anchor="b"/>
          <a:lstStyle>
            <a:lvl1pPr>
              <a:defRPr sz="6000"/>
            </a:lvl1pPr>
          </a:lstStyle>
          <a:p>
            <a:pPr rtl="0"/>
            <a:r>
              <a:rPr lang="ro"/>
              <a:t>Mintacím szerkesztése</a:t>
            </a:r>
          </a:p>
        </p:txBody>
      </p:sp>
      <p:sp>
        <p:nvSpPr>
          <p:cNvPr id="3" name="Szöveg helye 2"/>
          <p:cNvSpPr>
            <a:spLocks noGrp="1"/>
          </p:cNvSpPr>
          <p:nvPr>
            <p:ph type="body" idx="1"/>
          </p:nvPr>
        </p:nvSpPr>
        <p:spPr>
          <a:xfrm>
            <a:off x="831850" y="4589463"/>
            <a:ext cx="10515600" cy="1500187"/>
          </a:xfrm>
        </p:spPr>
        <p:txBody>
          <a:bodyPr rtlCol="0"/>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ro"/>
              <a:t>Mintaszöveg szerkesztése</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712369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ro"/>
              <a:t>Mintacím szerkesztése</a:t>
            </a:r>
          </a:p>
        </p:txBody>
      </p:sp>
      <p:sp>
        <p:nvSpPr>
          <p:cNvPr id="3" name="Tartalom helye 2"/>
          <p:cNvSpPr>
            <a:spLocks noGrp="1"/>
          </p:cNvSpPr>
          <p:nvPr>
            <p:ph sz="half" idx="1"/>
          </p:nvPr>
        </p:nvSpPr>
        <p:spPr>
          <a:xfrm>
            <a:off x="838200" y="1825625"/>
            <a:ext cx="5181600" cy="4351338"/>
          </a:xfrm>
        </p:spPr>
        <p:txBody>
          <a:bodyPr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4" name="Tartalom helye 3"/>
          <p:cNvSpPr>
            <a:spLocks noGrp="1"/>
          </p:cNvSpPr>
          <p:nvPr>
            <p:ph sz="half" idx="2"/>
          </p:nvPr>
        </p:nvSpPr>
        <p:spPr>
          <a:xfrm>
            <a:off x="6172200" y="1825625"/>
            <a:ext cx="5181600" cy="4351338"/>
          </a:xfrm>
        </p:spPr>
        <p:txBody>
          <a:bodyPr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573285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839788" y="365125"/>
            <a:ext cx="10515600" cy="1325563"/>
          </a:xfrm>
        </p:spPr>
        <p:txBody>
          <a:bodyPr rtlCol="0"/>
          <a:lstStyle/>
          <a:p>
            <a:pPr rtl="0"/>
            <a:r>
              <a:rPr lang="ro"/>
              <a:t>Mintacím szerkesztése</a:t>
            </a:r>
          </a:p>
        </p:txBody>
      </p:sp>
      <p:sp>
        <p:nvSpPr>
          <p:cNvPr id="3" name="Szöveg helye 2"/>
          <p:cNvSpPr>
            <a:spLocks noGrp="1"/>
          </p:cNvSpPr>
          <p:nvPr>
            <p:ph type="body" idx="1"/>
          </p:nvPr>
        </p:nvSpPr>
        <p:spPr>
          <a:xfrm>
            <a:off x="839788" y="1681163"/>
            <a:ext cx="5157787"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o"/>
              <a:t>Mintaszöveg szerkesztése</a:t>
            </a:r>
          </a:p>
        </p:txBody>
      </p:sp>
      <p:sp>
        <p:nvSpPr>
          <p:cNvPr id="4" name="Tartalom helye 3"/>
          <p:cNvSpPr>
            <a:spLocks noGrp="1"/>
          </p:cNvSpPr>
          <p:nvPr>
            <p:ph sz="half" idx="2"/>
          </p:nvPr>
        </p:nvSpPr>
        <p:spPr>
          <a:xfrm>
            <a:off x="839788" y="2505075"/>
            <a:ext cx="5157787" cy="3684588"/>
          </a:xfrm>
        </p:spPr>
        <p:txBody>
          <a:bodyPr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5" name="Szöveg helye 4"/>
          <p:cNvSpPr>
            <a:spLocks noGrp="1"/>
          </p:cNvSpPr>
          <p:nvPr>
            <p:ph type="body" sz="quarter" idx="3"/>
          </p:nvPr>
        </p:nvSpPr>
        <p:spPr>
          <a:xfrm>
            <a:off x="6172200" y="1681163"/>
            <a:ext cx="5183188"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o"/>
              <a:t>Mintaszöveg szerkesztése</a:t>
            </a:r>
          </a:p>
        </p:txBody>
      </p:sp>
      <p:sp>
        <p:nvSpPr>
          <p:cNvPr id="6" name="Tartalom helye 5"/>
          <p:cNvSpPr>
            <a:spLocks noGrp="1"/>
          </p:cNvSpPr>
          <p:nvPr>
            <p:ph sz="quarter" idx="4"/>
          </p:nvPr>
        </p:nvSpPr>
        <p:spPr>
          <a:xfrm>
            <a:off x="6172200" y="2505075"/>
            <a:ext cx="5183188" cy="3684588"/>
          </a:xfrm>
        </p:spPr>
        <p:txBody>
          <a:bodyPr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7" name="Dátum helye 6"/>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8" name="Élőláb helye 7"/>
          <p:cNvSpPr>
            <a:spLocks noGrp="1"/>
          </p:cNvSpPr>
          <p:nvPr>
            <p:ph type="ftr" sz="quarter" idx="11"/>
          </p:nvPr>
        </p:nvSpPr>
        <p:spPr/>
        <p:txBody>
          <a:bodyPr rtlCol="0"/>
          <a:lstStyle/>
          <a:p>
            <a:pPr rtl="0"/>
            <a:endParaRPr lang="hu-HU"/>
          </a:p>
        </p:txBody>
      </p:sp>
      <p:sp>
        <p:nvSpPr>
          <p:cNvPr id="9" name="Dia számának helye 8"/>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3147792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ro"/>
              <a:t>Mintacím szerkesztése</a:t>
            </a:r>
          </a:p>
        </p:txBody>
      </p:sp>
      <p:sp>
        <p:nvSpPr>
          <p:cNvPr id="3" name="Dátum helye 2"/>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4" name="Élőláb helye 3"/>
          <p:cNvSpPr>
            <a:spLocks noGrp="1"/>
          </p:cNvSpPr>
          <p:nvPr>
            <p:ph type="ftr" sz="quarter" idx="11"/>
          </p:nvPr>
        </p:nvSpPr>
        <p:spPr/>
        <p:txBody>
          <a:bodyPr rtlCol="0"/>
          <a:lstStyle/>
          <a:p>
            <a:pPr rtl="0"/>
            <a:endParaRPr lang="hu-HU"/>
          </a:p>
        </p:txBody>
      </p:sp>
      <p:sp>
        <p:nvSpPr>
          <p:cNvPr id="5" name="Dia számának helye 4"/>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970293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3" name="Élőláb helye 2"/>
          <p:cNvSpPr>
            <a:spLocks noGrp="1"/>
          </p:cNvSpPr>
          <p:nvPr>
            <p:ph type="ftr" sz="quarter" idx="11"/>
          </p:nvPr>
        </p:nvSpPr>
        <p:spPr/>
        <p:txBody>
          <a:bodyPr rtlCol="0"/>
          <a:lstStyle/>
          <a:p>
            <a:pPr rtl="0"/>
            <a:endParaRPr lang="hu-HU"/>
          </a:p>
        </p:txBody>
      </p:sp>
      <p:sp>
        <p:nvSpPr>
          <p:cNvPr id="4" name="Dia számának helye 3"/>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681220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rtlCol="0" anchor="b"/>
          <a:lstStyle>
            <a:lvl1pPr>
              <a:defRPr sz="3200"/>
            </a:lvl1pPr>
          </a:lstStyle>
          <a:p>
            <a:pPr rtl="0"/>
            <a:r>
              <a:rPr lang="ro"/>
              <a:t>Mintacím szerkesztése</a:t>
            </a:r>
          </a:p>
        </p:txBody>
      </p:sp>
      <p:sp>
        <p:nvSpPr>
          <p:cNvPr id="3" name="Tartalom helye 2"/>
          <p:cNvSpPr>
            <a:spLocks noGrp="1"/>
          </p:cNvSpPr>
          <p:nvPr>
            <p:ph idx="1"/>
          </p:nvPr>
        </p:nvSpPr>
        <p:spPr>
          <a:xfrm>
            <a:off x="5183188" y="987425"/>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4" name="Szöveg helye 3"/>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o"/>
              <a:t>Mintaszöveg szerkesztése</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031027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rtlCol="0" anchor="b"/>
          <a:lstStyle>
            <a:lvl1pPr>
              <a:defRPr sz="3200"/>
            </a:lvl1pPr>
          </a:lstStyle>
          <a:p>
            <a:pPr rtl="0"/>
            <a:r>
              <a:rPr lang="ro"/>
              <a:t>Mintacím szerkesztése</a:t>
            </a:r>
          </a:p>
        </p:txBody>
      </p:sp>
      <p:sp>
        <p:nvSpPr>
          <p:cNvPr id="3" name="Kép helye 2"/>
          <p:cNvSpPr>
            <a:spLocks noGrp="1"/>
          </p:cNvSpPr>
          <p:nvPr>
            <p:ph type="pic" idx="1"/>
          </p:nvPr>
        </p:nvSpPr>
        <p:spPr>
          <a:xfrm>
            <a:off x="5183188" y="987425"/>
            <a:ext cx="6172200"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ro"/>
              <a:t>Kép beszúrásához kattintson az ikonra</a:t>
            </a:r>
          </a:p>
        </p:txBody>
      </p:sp>
      <p:sp>
        <p:nvSpPr>
          <p:cNvPr id="4" name="Szöveg helye 3"/>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o"/>
              <a:t>Mintaszöveg szerkesztése</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899317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ro"/>
              <a:t>Mintacím szerkesztése</a:t>
            </a:r>
          </a:p>
        </p:txBody>
      </p:sp>
      <p:sp>
        <p:nvSpPr>
          <p:cNvPr id="3" name="Szöveg hely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4" name="Dátum hely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9D080D7D-CCD9-4F98-BC7D-474E94E1E9D2}" type="datetimeFigureOut">
              <a:rPr lang="hu-HU" smtClean="0"/>
              <a:t>2025. 04. 22.</a:t>
            </a:fld>
            <a:endParaRPr lang="hu-HU"/>
          </a:p>
        </p:txBody>
      </p:sp>
      <p:sp>
        <p:nvSpPr>
          <p:cNvPr id="5" name="Élőláb hely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hu-HU"/>
          </a:p>
        </p:txBody>
      </p:sp>
      <p:sp>
        <p:nvSpPr>
          <p:cNvPr id="6" name="Dia számának hely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4DD9E900-51A2-4D5F-AAEE-5ACD46B21A4D}" type="slidenum">
              <a:rPr lang="hu-HU" smtClean="0"/>
              <a:t>‹#›</a:t>
            </a:fld>
            <a:endParaRPr lang="hu-HU"/>
          </a:p>
        </p:txBody>
      </p:sp>
    </p:spTree>
    <p:extLst>
      <p:ext uri="{BB962C8B-B14F-4D97-AF65-F5344CB8AC3E}">
        <p14:creationId xmlns:p14="http://schemas.microsoft.com/office/powerpoint/2010/main" val="977452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google.com/url?sa=t&amp;rct=j&amp;q=&amp;esrc=s&amp;source=web&amp;cd=&amp;ved=2ahUKEwjop5W5iNL_AhU8gf0HHaoOByUQFnoECA0QAQ&amp;url=https://www2.pedsanesthesia.org/lecture_series/documents/Pediatric-Thermoregulation.pptx&amp;usg=AOvVaw1J56NOsXPnkOODcwQj5TFm&amp;opi=89978449"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s://www.google.com/url?sa=t&amp;rct=j&amp;q=&amp;esrc=s&amp;source=web&amp;cd=&amp;ved=2ahUKEwjop5W5iNL_AhU8gf0HHaoOByUQFnoECA0QAQ&amp;url=https://www2.pedsanesthesia.org/lecture_series/documents/Pediatric-Thermoregulation.pptx&amp;usg=AOvVaw1J56NOsXPnkOODcwQj5TFm&amp;opi=89978449"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8" Type="http://schemas.openxmlformats.org/officeDocument/2006/relationships/hyperlink" Target="https://www.google.com/url?sa=t&amp;rct=j&amp;q=&amp;esrc=s&amp;source=web&amp;cd=&amp;ved=2ahUKEwjop5W5iNL_AhU8gf0HHaoOByUQFnoECA0QAQ&amp;url=https://www2.pedsanesthesia.org/lecture_series/documents/Pediatric-Thermoregulation.pptx&amp;usg=AOvVaw1J56NOsXPnkOODcwQj5TFm&amp;opi=89978449" TargetMode="Externa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s://www.google.com/url?sa=t&amp;rct=j&amp;q=&amp;esrc=s&amp;source=web&amp;cd=&amp;ved=2ahUKEwjop5W5iNL_AhU8gf0HHaoOByUQFnoECA0QAQ&amp;url=https://www2.pedsanesthesia.org/lecture_series/documents/Pediatric-Thermoregulation.pptx&amp;usg=AOvVaw1J56NOsXPnkOODcwQj5TFm&amp;opi=89978449" TargetMode="External"/><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ti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jpeg"/><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hyperlink" Target="https://doi.org/10.3390/biomedicines10102542"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1310219" y="1041400"/>
            <a:ext cx="9583138" cy="2698801"/>
          </a:xfrm>
        </p:spPr>
        <p:txBody>
          <a:bodyPr>
            <a:normAutofit/>
          </a:bodyPr>
          <a:lstStyle/>
          <a:p>
            <a:pPr algn="ctr">
              <a:lnSpc>
                <a:spcPct val="107000"/>
              </a:lnSpc>
              <a:spcAft>
                <a:spcPts val="800"/>
              </a:spcAft>
            </a:pPr>
            <a:r>
              <a:rPr lang="en-US" sz="20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Developing new curriculum outlines and learning materials on climate change's health impacts for medical schools</a:t>
            </a:r>
            <a:r>
              <a:rPr lang="hu-HU" sz="2000" dirty="0">
                <a:solidFill>
                  <a:schemeClr val="tx1"/>
                </a:solidFill>
                <a:effectLst/>
                <a:latin typeface="Calibri" panose="020F0502020204030204" pitchFamily="34" charset="0"/>
                <a:ea typeface="Calibri" panose="020F0502020204030204" pitchFamily="34" charset="0"/>
              </a:rPr>
              <a:t/>
            </a:r>
            <a:br>
              <a:rPr lang="hu-HU" sz="2000" dirty="0">
                <a:solidFill>
                  <a:schemeClr val="tx1"/>
                </a:solidFill>
                <a:effectLst/>
                <a:latin typeface="Calibri" panose="020F0502020204030204" pitchFamily="34" charset="0"/>
                <a:ea typeface="Calibri" panose="020F0502020204030204" pitchFamily="34" charset="0"/>
              </a:rPr>
            </a:br>
            <a:r>
              <a:rPr lang="en-US" sz="18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2021-2-HU01-KA220-HED-000050972</a:t>
            </a:r>
            <a:endParaRPr lang="hu-HU" sz="1800" dirty="0">
              <a:solidFill>
                <a:schemeClr val="tx1"/>
              </a:solidFill>
              <a:effectLst/>
              <a:latin typeface="Calibri" panose="020F0502020204030204" pitchFamily="34" charset="0"/>
              <a:ea typeface="Calibri" panose="020F0502020204030204" pitchFamily="34" charset="0"/>
            </a:endParaRPr>
          </a:p>
        </p:txBody>
      </p:sp>
      <p:sp>
        <p:nvSpPr>
          <p:cNvPr id="5" name="Téglalap 4"/>
          <p:cNvSpPr/>
          <p:nvPr/>
        </p:nvSpPr>
        <p:spPr>
          <a:xfrm>
            <a:off x="1003539" y="3740201"/>
            <a:ext cx="9865744" cy="1477328"/>
          </a:xfrm>
          <a:prstGeom prst="rect">
            <a:avLst/>
          </a:prstGeom>
        </p:spPr>
        <p:txBody>
          <a:bodyPr wrap="square">
            <a:spAutoFit/>
          </a:bodyPr>
          <a:lstStyle/>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p:txBody>
      </p:sp>
      <p:pic>
        <p:nvPicPr>
          <p:cNvPr id="3" name="Kép 2" descr="CLIMATEMED - Developing new curriculum outlines and learning ...">
            <a:extLst>
              <a:ext uri="{FF2B5EF4-FFF2-40B4-BE49-F238E27FC236}">
                <a16:creationId xmlns:a16="http://schemas.microsoft.com/office/drawing/2014/main" id="{6F45D7B8-8713-9AC7-FB13-4CB2C35AAF4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61460" y="825919"/>
            <a:ext cx="4069080" cy="1783080"/>
          </a:xfrm>
          <a:prstGeom prst="rect">
            <a:avLst/>
          </a:prstGeom>
          <a:noFill/>
          <a:ln>
            <a:noFill/>
          </a:ln>
        </p:spPr>
      </p:pic>
      <p:pic>
        <p:nvPicPr>
          <p:cNvPr id="4" name="Kép 3">
            <a:extLst>
              <a:ext uri="{FF2B5EF4-FFF2-40B4-BE49-F238E27FC236}">
                <a16:creationId xmlns:a16="http://schemas.microsoft.com/office/drawing/2014/main" id="{5843A784-1500-3045-74B5-672CDB2A45B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116" y="5478342"/>
            <a:ext cx="1930153" cy="551323"/>
          </a:xfrm>
          <a:prstGeom prst="rect">
            <a:avLst/>
          </a:prstGeom>
          <a:noFill/>
          <a:ln>
            <a:noFill/>
          </a:ln>
        </p:spPr>
      </p:pic>
      <p:pic>
        <p:nvPicPr>
          <p:cNvPr id="6" name="image5.jpg">
            <a:extLst>
              <a:ext uri="{FF2B5EF4-FFF2-40B4-BE49-F238E27FC236}">
                <a16:creationId xmlns:a16="http://schemas.microsoft.com/office/drawing/2014/main" id="{DE63F9F7-9366-14CF-8201-3341D76530F2}"/>
              </a:ext>
            </a:extLst>
          </p:cNvPr>
          <p:cNvPicPr/>
          <p:nvPr/>
        </p:nvPicPr>
        <p:blipFill>
          <a:blip r:embed="rId4"/>
          <a:srcRect/>
          <a:stretch>
            <a:fillRect/>
          </a:stretch>
        </p:blipFill>
        <p:spPr>
          <a:xfrm>
            <a:off x="9120012" y="5433010"/>
            <a:ext cx="3060700" cy="641985"/>
          </a:xfrm>
          <a:prstGeom prst="rect">
            <a:avLst/>
          </a:prstGeom>
          <a:ln/>
        </p:spPr>
      </p:pic>
      <p:sp>
        <p:nvSpPr>
          <p:cNvPr id="8" name="Szövegdoboz 7">
            <a:extLst>
              <a:ext uri="{FF2B5EF4-FFF2-40B4-BE49-F238E27FC236}">
                <a16:creationId xmlns:a16="http://schemas.microsoft.com/office/drawing/2014/main" id="{918CACA4-4108-AA3F-8B80-533231B3E063}"/>
              </a:ext>
            </a:extLst>
          </p:cNvPr>
          <p:cNvSpPr txBox="1"/>
          <p:nvPr/>
        </p:nvSpPr>
        <p:spPr>
          <a:xfrm>
            <a:off x="1951575" y="5433010"/>
            <a:ext cx="7194958" cy="812530"/>
          </a:xfrm>
          <a:prstGeom prst="rect">
            <a:avLst/>
          </a:prstGeom>
          <a:noFill/>
        </p:spPr>
        <p:txBody>
          <a:bodyPr wrap="square">
            <a:spAutoFit/>
          </a:bodyPr>
          <a:lstStyle/>
          <a:p>
            <a:pPr algn="ctr">
              <a:lnSpc>
                <a:spcPct val="130000"/>
              </a:lnSpc>
              <a:tabLst>
                <a:tab pos="2026920" algn="l"/>
              </a:tabLst>
            </a:pPr>
            <a:r>
              <a:rPr lang="en-US" sz="1200" dirty="0">
                <a:latin typeface="Garamond" panose="02020404030301010803" pitchFamily="18" charset="0"/>
                <a:ea typeface="Garamond" panose="02020404030301010803" pitchFamily="18" charset="0"/>
                <a:cs typeface="Garamond" panose="02020404030301010803" pitchFamily="18" charset="0"/>
              </a:rPr>
              <a:t>Funded by the European Union. Views and opinions expressed are however those of the author(s) only and do not necessarily reflect those of the European Union or the European Education and Culture Executive Agency (EACEA</a:t>
            </a:r>
            <a:r>
              <a:rPr lang="en-US" sz="1200" dirty="0" smtClean="0">
                <a:latin typeface="Garamond" panose="02020404030301010803" pitchFamily="18" charset="0"/>
                <a:ea typeface="Garamond" panose="02020404030301010803" pitchFamily="18" charset="0"/>
                <a:cs typeface="Garamond" panose="02020404030301010803" pitchFamily="18" charset="0"/>
              </a:rPr>
              <a:t>).</a:t>
            </a:r>
            <a:r>
              <a:rPr lang="hu-HU" sz="1200" dirty="0" smtClean="0">
                <a:latin typeface="Garamond" panose="02020404030301010803" pitchFamily="18" charset="0"/>
                <a:ea typeface="Garamond" panose="02020404030301010803" pitchFamily="18" charset="0"/>
                <a:cs typeface="Garamond" panose="02020404030301010803" pitchFamily="18" charset="0"/>
              </a:rPr>
              <a:t/>
            </a:r>
            <a:br>
              <a:rPr lang="hu-HU" sz="1200" dirty="0" smtClean="0">
                <a:latin typeface="Garamond" panose="02020404030301010803" pitchFamily="18" charset="0"/>
                <a:ea typeface="Garamond" panose="02020404030301010803" pitchFamily="18" charset="0"/>
                <a:cs typeface="Garamond" panose="02020404030301010803" pitchFamily="18" charset="0"/>
              </a:rPr>
            </a:br>
            <a:r>
              <a:rPr lang="en-US" sz="1200" dirty="0" smtClean="0">
                <a:latin typeface="Garamond" panose="02020404030301010803" pitchFamily="18" charset="0"/>
                <a:ea typeface="Garamond" panose="02020404030301010803" pitchFamily="18" charset="0"/>
                <a:cs typeface="Garamond" panose="02020404030301010803" pitchFamily="18" charset="0"/>
              </a:rPr>
              <a:t>Neither </a:t>
            </a:r>
            <a:r>
              <a:rPr lang="en-US" sz="1200" dirty="0">
                <a:latin typeface="Garamond" panose="02020404030301010803" pitchFamily="18" charset="0"/>
                <a:ea typeface="Garamond" panose="02020404030301010803" pitchFamily="18" charset="0"/>
                <a:cs typeface="Garamond" panose="02020404030301010803" pitchFamily="18" charset="0"/>
              </a:rPr>
              <a:t>the European Union nor EACEA can be held responsible for them.</a:t>
            </a:r>
            <a:endParaRPr lang="hu-HU" sz="16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9099684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a:solidFill>
                  <a:schemeClr val="tx1"/>
                </a:solidFill>
              </a:rPr>
              <a:t>Temperatura corpului și efectele asupra sănătății</a:t>
            </a:r>
            <a:endParaRPr lang="hu-HU" dirty="0">
              <a:solidFill>
                <a:schemeClr val="tx1"/>
              </a:solidFill>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8260" y="934775"/>
            <a:ext cx="5527431" cy="5434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2561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rtlCol="0">
            <a:normAutofit fontScale="90000"/>
          </a:bodyPr>
          <a:lstStyle/>
          <a:p>
            <a:pPr rtl="0"/>
            <a:r>
              <a:rPr lang="ro" dirty="0">
                <a:solidFill>
                  <a:schemeClr val="tx1"/>
                </a:solidFill>
              </a:rPr>
              <a:t>Termoreglarea - Modalități de schimb de căldură - Definiții</a:t>
            </a:r>
          </a:p>
        </p:txBody>
      </p:sp>
      <p:sp>
        <p:nvSpPr>
          <p:cNvPr id="5123" name="Rectangle 3"/>
          <p:cNvSpPr>
            <a:spLocks noGrp="1" noChangeArrowheads="1"/>
          </p:cNvSpPr>
          <p:nvPr>
            <p:ph type="body" idx="1"/>
          </p:nvPr>
        </p:nvSpPr>
        <p:spPr>
          <a:xfrm>
            <a:off x="192505" y="931984"/>
            <a:ext cx="5358171" cy="4347463"/>
          </a:xfrm>
        </p:spPr>
        <p:txBody>
          <a:bodyPr rtlCol="0">
            <a:normAutofit fontScale="92500" lnSpcReduction="20000"/>
          </a:bodyPr>
          <a:lstStyle/>
          <a:p>
            <a:pPr rtl="0">
              <a:lnSpc>
                <a:spcPct val="90000"/>
              </a:lnSpc>
            </a:pPr>
            <a:r>
              <a:rPr lang="ro" dirty="0">
                <a:solidFill>
                  <a:schemeClr val="tx1"/>
                </a:solidFill>
                <a:cs typeface="Times New Roman" panose="02020603050405020304" pitchFamily="18" charset="0"/>
                <a:sym typeface="WP MathA" pitchFamily="2" charset="2"/>
              </a:rPr>
              <a:t>Radiație</a:t>
            </a:r>
          </a:p>
          <a:p>
            <a:pPr lvl="1" rtl="0">
              <a:lnSpc>
                <a:spcPct val="90000"/>
              </a:lnSpc>
            </a:pPr>
            <a:r>
              <a:rPr lang="ro" dirty="0">
                <a:solidFill>
                  <a:schemeClr val="tx1"/>
                </a:solidFill>
                <a:cs typeface="Times New Roman" panose="02020603050405020304" pitchFamily="18" charset="0"/>
                <a:sym typeface="WP MathA" pitchFamily="2" charset="2"/>
              </a:rPr>
              <a:t>Pierderea căldurii prin razele de căldură în infraroșu (5-20 </a:t>
            </a:r>
            <a:r>
              <a:rPr lang="ro" dirty="0">
                <a:solidFill>
                  <a:schemeClr val="tx1"/>
                </a:solidFill>
                <a:cs typeface="Times New Roman" panose="02020603050405020304" pitchFamily="18" charset="0"/>
              </a:rPr>
              <a:t>μm sau 10-20X lungimea de undă a luminii vizibile)</a:t>
            </a:r>
          </a:p>
          <a:p>
            <a:pPr rtl="0">
              <a:lnSpc>
                <a:spcPct val="90000"/>
              </a:lnSpc>
            </a:pPr>
            <a:r>
              <a:rPr lang="ro" dirty="0">
                <a:solidFill>
                  <a:schemeClr val="tx1"/>
                </a:solidFill>
                <a:cs typeface="Times New Roman" panose="02020603050405020304" pitchFamily="18" charset="0"/>
                <a:sym typeface="WP MathA" pitchFamily="2" charset="2"/>
              </a:rPr>
              <a:t>Conducție</a:t>
            </a:r>
          </a:p>
          <a:p>
            <a:pPr lvl="1" rtl="0">
              <a:lnSpc>
                <a:spcPct val="90000"/>
              </a:lnSpc>
            </a:pPr>
            <a:r>
              <a:rPr lang="ro" dirty="0">
                <a:solidFill>
                  <a:schemeClr val="tx1"/>
                </a:solidFill>
                <a:cs typeface="Times New Roman" panose="02020603050405020304" pitchFamily="18" charset="0"/>
                <a:sym typeface="WP MathA" pitchFamily="2" charset="2"/>
              </a:rPr>
              <a:t>Pierderea căldurii din corp la un obiect solid</a:t>
            </a:r>
          </a:p>
          <a:p>
            <a:pPr rtl="0">
              <a:lnSpc>
                <a:spcPct val="90000"/>
              </a:lnSpc>
            </a:pPr>
            <a:r>
              <a:rPr lang="ro" dirty="0">
                <a:solidFill>
                  <a:schemeClr val="tx1"/>
                </a:solidFill>
                <a:cs typeface="Times New Roman" panose="02020603050405020304" pitchFamily="18" charset="0"/>
                <a:sym typeface="WP MathA" pitchFamily="2" charset="2"/>
              </a:rPr>
              <a:t>Evaporare</a:t>
            </a:r>
          </a:p>
          <a:p>
            <a:pPr lvl="1" rtl="0">
              <a:lnSpc>
                <a:spcPct val="90000"/>
              </a:lnSpc>
            </a:pPr>
            <a:r>
              <a:rPr lang="ro" dirty="0">
                <a:solidFill>
                  <a:schemeClr val="tx1"/>
                </a:solidFill>
                <a:cs typeface="Times New Roman" panose="02020603050405020304" pitchFamily="18" charset="0"/>
                <a:sym typeface="WP MathA" pitchFamily="2" charset="2"/>
              </a:rPr>
              <a:t>Pierderea căldurii din corp prin vapori de apă în atmosfera înconjurătoare</a:t>
            </a:r>
          </a:p>
          <a:p>
            <a:pPr rtl="0">
              <a:lnSpc>
                <a:spcPct val="90000"/>
              </a:lnSpc>
            </a:pPr>
            <a:r>
              <a:rPr lang="ro" dirty="0">
                <a:solidFill>
                  <a:schemeClr val="tx1"/>
                </a:solidFill>
                <a:cs typeface="Times New Roman" panose="02020603050405020304" pitchFamily="18" charset="0"/>
                <a:sym typeface="WP MathA" pitchFamily="2" charset="2"/>
              </a:rPr>
              <a:t>Convecție</a:t>
            </a:r>
          </a:p>
          <a:p>
            <a:pPr lvl="1" rtl="0">
              <a:lnSpc>
                <a:spcPct val="90000"/>
              </a:lnSpc>
            </a:pPr>
            <a:r>
              <a:rPr lang="ro" dirty="0">
                <a:solidFill>
                  <a:schemeClr val="tx1"/>
                </a:solidFill>
                <a:cs typeface="Times New Roman" panose="02020603050405020304" pitchFamily="18" charset="0"/>
                <a:sym typeface="WP MathA" pitchFamily="2" charset="2"/>
              </a:rPr>
              <a:t>Efectele schimbărilor în mediul extern (de exemplu, vânt și apă)</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03858" y="1698701"/>
            <a:ext cx="6124372" cy="28140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75915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rtl="0"/>
            <a:r>
              <a:rPr lang="ro" dirty="0">
                <a:solidFill>
                  <a:schemeClr val="tx1"/>
                </a:solidFill>
                <a:latin typeface="+mn-lt"/>
              </a:rPr>
              <a:t>Ce este termoreglarea?</a:t>
            </a:r>
          </a:p>
        </p:txBody>
      </p:sp>
      <p:sp>
        <p:nvSpPr>
          <p:cNvPr id="3" name="Content Placeholder 2"/>
          <p:cNvSpPr>
            <a:spLocks noGrp="1"/>
          </p:cNvSpPr>
          <p:nvPr>
            <p:ph idx="1"/>
          </p:nvPr>
        </p:nvSpPr>
        <p:spPr>
          <a:xfrm>
            <a:off x="300046" y="1002416"/>
            <a:ext cx="11289671" cy="4898051"/>
          </a:xfrm>
        </p:spPr>
        <p:txBody>
          <a:bodyPr rtlCol="0">
            <a:noAutofit/>
          </a:bodyPr>
          <a:lstStyle/>
          <a:p>
            <a:pPr marL="0" indent="0" rtl="0">
              <a:spcAft>
                <a:spcPts val="1000"/>
              </a:spcAft>
              <a:buNone/>
            </a:pPr>
            <a:r>
              <a:rPr lang="ro" sz="2600" dirty="0">
                <a:solidFill>
                  <a:schemeClr val="tx1"/>
                </a:solidFill>
              </a:rPr>
              <a:t>Termoreglarea este reglarea temperaturii corporale</a:t>
            </a:r>
          </a:p>
          <a:p>
            <a:pPr marL="295275" indent="-279400" rtl="0">
              <a:lnSpc>
                <a:spcPct val="110000"/>
              </a:lnSpc>
              <a:spcAft>
                <a:spcPts val="1000"/>
              </a:spcAft>
            </a:pPr>
            <a:r>
              <a:rPr lang="ro" sz="2200" dirty="0">
                <a:solidFill>
                  <a:schemeClr val="tx1"/>
                </a:solidFill>
              </a:rPr>
              <a:t>Interacțiune complexă între procesele centrale și periferice </a:t>
            </a:r>
          </a:p>
          <a:p>
            <a:pPr marL="295275" indent="-279400" rtl="0">
              <a:lnSpc>
                <a:spcPct val="110000"/>
              </a:lnSpc>
              <a:spcAft>
                <a:spcPts val="1000"/>
              </a:spcAft>
            </a:pPr>
            <a:r>
              <a:rPr lang="ro" sz="2200" dirty="0">
                <a:solidFill>
                  <a:schemeClr val="tx1"/>
                </a:solidFill>
              </a:rPr>
              <a:t>Normotermia este temperatura normală a corpului (36,8 - 37,2° C)</a:t>
            </a:r>
            <a:endParaRPr lang="hu-HU" sz="2200" dirty="0">
              <a:solidFill>
                <a:schemeClr val="tx1"/>
              </a:solidFill>
            </a:endParaRPr>
          </a:p>
          <a:p>
            <a:pPr marL="295275" indent="-279400" rtl="0">
              <a:lnSpc>
                <a:spcPct val="110000"/>
              </a:lnSpc>
              <a:spcAft>
                <a:spcPts val="1000"/>
              </a:spcAft>
            </a:pPr>
            <a:r>
              <a:rPr lang="ro" sz="2200" dirty="0">
                <a:solidFill>
                  <a:schemeClr val="tx1"/>
                </a:solidFill>
              </a:rPr>
              <a:t>Când oamenii sunt expuși la stres termic (adică temperaturi ridicate ale mediului, activitate fizică sau o combinație a ambelor), sistemul de termoreglare angajează o serie de mecanisme fiziologice pentru a menține echilibrul termic. </a:t>
            </a:r>
            <a:endParaRPr lang="hu-HU" sz="2200" dirty="0">
              <a:solidFill>
                <a:schemeClr val="tx1"/>
              </a:solidFill>
            </a:endParaRPr>
          </a:p>
          <a:p>
            <a:pPr marL="295275" indent="-279400" rtl="0">
              <a:lnSpc>
                <a:spcPct val="110000"/>
              </a:lnSpc>
              <a:spcAft>
                <a:spcPts val="1000"/>
              </a:spcAft>
            </a:pPr>
            <a:r>
              <a:rPr lang="ro" sz="2200" dirty="0">
                <a:solidFill>
                  <a:schemeClr val="tx1"/>
                </a:solidFill>
              </a:rPr>
              <a:t>Căldura internă produsă de respirația celulară (producția de căldură metabolică) este echilibrată de rata de căldură care se pierde de pe suprafața pielii către mediul înconjurător printr-o combinație de schimb de căldură uscat (conducere, convecție și radiație) și evaporativ.</a:t>
            </a:r>
          </a:p>
          <a:p>
            <a:pPr marL="295275" indent="-279400" rtl="0"/>
            <a:endParaRPr lang="en-US" sz="3200" baseline="30000" dirty="0"/>
          </a:p>
          <a:p>
            <a:pPr marL="0" indent="0" rtl="0">
              <a:buNone/>
            </a:pPr>
            <a:endParaRPr lang="en-US" dirty="0"/>
          </a:p>
        </p:txBody>
      </p:sp>
      <p:sp>
        <p:nvSpPr>
          <p:cNvPr id="4" name="Szövegdoboz 3"/>
          <p:cNvSpPr txBox="1"/>
          <p:nvPr/>
        </p:nvSpPr>
        <p:spPr>
          <a:xfrm>
            <a:off x="0" y="6061739"/>
            <a:ext cx="9384309" cy="276999"/>
          </a:xfrm>
          <a:prstGeom prst="rect">
            <a:avLst/>
          </a:prstGeom>
          <a:noFill/>
        </p:spPr>
        <p:txBody>
          <a:bodyPr wrap="square" rtlCol="0">
            <a:spAutoFit/>
          </a:bodyPr>
          <a:lstStyle/>
          <a:p>
            <a:pPr rtl="0"/>
            <a:r>
              <a:rPr lang="ro" sz="1200" i="1" dirty="0" smtClean="0">
                <a:hlinkClick r:id="rId3"/>
              </a:rPr>
              <a:t>Sursa</a:t>
            </a:r>
            <a:r>
              <a:rPr lang="ro" sz="1200" i="1" dirty="0">
                <a:hlinkClick r:id="rId3"/>
              </a:rPr>
              <a:t>: Termoreglarea pediatrică - Societatea pentru Anestezie </a:t>
            </a:r>
            <a:r>
              <a:rPr lang="ro" sz="1200" i="1" dirty="0" smtClean="0">
                <a:hlinkClick r:id="rId3"/>
              </a:rPr>
              <a:t>Pediatrică pedsanesthesia.org</a:t>
            </a:r>
            <a:endParaRPr lang="hu-HU" sz="1200" i="1" dirty="0"/>
          </a:p>
        </p:txBody>
      </p:sp>
    </p:spTree>
    <p:extLst>
      <p:ext uri="{BB962C8B-B14F-4D97-AF65-F5344CB8AC3E}">
        <p14:creationId xmlns:p14="http://schemas.microsoft.com/office/powerpoint/2010/main" val="6605838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rtl="0"/>
            <a:r>
              <a:rPr lang="ro" dirty="0">
                <a:solidFill>
                  <a:schemeClr val="tx1"/>
                </a:solidFill>
              </a:rPr>
              <a:t>Fiziologia controlului temperaturii - 1</a:t>
            </a:r>
            <a:endParaRPr lang="en-US" dirty="0">
              <a:solidFill>
                <a:schemeClr val="tx1"/>
              </a:solidFill>
              <a:latin typeface="+mn-lt"/>
            </a:endParaRPr>
          </a:p>
        </p:txBody>
      </p:sp>
      <p:graphicFrame>
        <p:nvGraphicFramePr>
          <p:cNvPr id="11" name="Content Placeholder 10"/>
          <p:cNvGraphicFramePr>
            <a:graphicFrameLocks noGrp="1"/>
          </p:cNvGraphicFramePr>
          <p:nvPr>
            <p:ph idx="1"/>
          </p:nvPr>
        </p:nvGraphicFramePr>
        <p:xfrm>
          <a:off x="1997543" y="702644"/>
          <a:ext cx="8286750"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zövegdoboz 2"/>
          <p:cNvSpPr txBox="1"/>
          <p:nvPr/>
        </p:nvSpPr>
        <p:spPr>
          <a:xfrm>
            <a:off x="192505" y="4652355"/>
            <a:ext cx="1416489" cy="1292662"/>
          </a:xfrm>
          <a:prstGeom prst="rect">
            <a:avLst/>
          </a:prstGeom>
          <a:noFill/>
        </p:spPr>
        <p:txBody>
          <a:bodyPr wrap="square" rtlCol="0">
            <a:spAutoFit/>
          </a:bodyPr>
          <a:lstStyle/>
          <a:p>
            <a:pPr rtl="0"/>
            <a:r>
              <a:rPr lang="en-US" dirty="0">
                <a:hlinkClick r:id="rId8"/>
              </a:rPr>
              <a:t/>
            </a:r>
            <a:br>
              <a:rPr lang="en-US" dirty="0">
                <a:hlinkClick r:id="rId8"/>
              </a:rPr>
            </a:br>
            <a:r>
              <a:rPr lang="ro" sz="1200" i="1" dirty="0">
                <a:hlinkClick r:id="rId8"/>
              </a:rPr>
              <a:t>Sursa: Termoreglarea pediatrică - Societatea pentru Anestezie Pediatrică</a:t>
            </a:r>
          </a:p>
          <a:p>
            <a:pPr rtl="0"/>
            <a:r>
              <a:rPr lang="ro" sz="1200" i="1" dirty="0">
                <a:hlinkClick r:id="rId8"/>
              </a:rPr>
              <a:t>pedsanesthesia.org</a:t>
            </a:r>
            <a:endParaRPr lang="hu-HU" sz="1200" i="1" dirty="0"/>
          </a:p>
        </p:txBody>
      </p:sp>
    </p:spTree>
    <p:extLst>
      <p:ext uri="{BB962C8B-B14F-4D97-AF65-F5344CB8AC3E}">
        <p14:creationId xmlns:p14="http://schemas.microsoft.com/office/powerpoint/2010/main" val="7289962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rtl="0"/>
            <a:r>
              <a:rPr lang="ro">
                <a:solidFill>
                  <a:schemeClr val="tx1"/>
                </a:solidFill>
              </a:rPr>
              <a:t>Fiziologia controlului temperaturii - 2</a:t>
            </a:r>
            <a:endParaRPr lang="en-US" dirty="0">
              <a:solidFill>
                <a:schemeClr val="tx1"/>
              </a:solidFill>
              <a:latin typeface="+mn-lt"/>
            </a:endParaRPr>
          </a:p>
        </p:txBody>
      </p:sp>
      <p:graphicFrame>
        <p:nvGraphicFramePr>
          <p:cNvPr id="11" name="Content Placeholder 10"/>
          <p:cNvGraphicFramePr>
            <a:graphicFrameLocks noGrp="1"/>
          </p:cNvGraphicFramePr>
          <p:nvPr>
            <p:ph idx="1"/>
          </p:nvPr>
        </p:nvGraphicFramePr>
        <p:xfrm>
          <a:off x="2174530" y="384872"/>
          <a:ext cx="8286750"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zövegdoboz 3"/>
          <p:cNvSpPr txBox="1"/>
          <p:nvPr/>
        </p:nvSpPr>
        <p:spPr>
          <a:xfrm>
            <a:off x="192505" y="4687079"/>
            <a:ext cx="1416489" cy="1384995"/>
          </a:xfrm>
          <a:prstGeom prst="rect">
            <a:avLst/>
          </a:prstGeom>
          <a:noFill/>
        </p:spPr>
        <p:txBody>
          <a:bodyPr wrap="square" rtlCol="0">
            <a:spAutoFit/>
          </a:bodyPr>
          <a:lstStyle/>
          <a:p>
            <a:pPr rtl="0"/>
            <a:r>
              <a:rPr lang="en-US" dirty="0">
                <a:hlinkClick r:id="rId8"/>
              </a:rPr>
              <a:t/>
            </a:r>
            <a:br>
              <a:rPr lang="en-US" dirty="0">
                <a:hlinkClick r:id="rId8"/>
              </a:rPr>
            </a:br>
            <a:r>
              <a:rPr lang="ro" sz="1200" i="1" dirty="0">
                <a:hlinkClick r:id="rId8"/>
              </a:rPr>
              <a:t>Sursa:</a:t>
            </a:r>
            <a:r>
              <a:rPr lang="ro" dirty="0">
                <a:hlinkClick r:id="rId8"/>
              </a:rPr>
              <a:t> </a:t>
            </a:r>
            <a:r>
              <a:rPr lang="ro" sz="1200" i="1" dirty="0">
                <a:hlinkClick r:id="rId8"/>
              </a:rPr>
              <a:t>Termoreglarea pediatrică - Societatea pentru Anestezie Pediatrică</a:t>
            </a:r>
          </a:p>
          <a:p>
            <a:pPr rtl="0"/>
            <a:r>
              <a:rPr lang="ro" sz="1200" i="1" dirty="0">
                <a:hlinkClick r:id="rId8"/>
              </a:rPr>
              <a:t>pedsanesthesia.org</a:t>
            </a:r>
            <a:endParaRPr lang="hu-HU" sz="1200" i="1" dirty="0"/>
          </a:p>
        </p:txBody>
      </p:sp>
    </p:spTree>
    <p:extLst>
      <p:ext uri="{BB962C8B-B14F-4D97-AF65-F5344CB8AC3E}">
        <p14:creationId xmlns:p14="http://schemas.microsoft.com/office/powerpoint/2010/main" val="778100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rtl="0"/>
            <a:r>
              <a:rPr lang="ro">
                <a:solidFill>
                  <a:schemeClr val="tx1"/>
                </a:solidFill>
              </a:rPr>
              <a:t>Fiziologia controlului temperaturii - 3</a:t>
            </a:r>
            <a:endParaRPr lang="en-US" dirty="0">
              <a:solidFill>
                <a:schemeClr val="tx1"/>
              </a:solidFill>
              <a:latin typeface="+mn-lt"/>
            </a:endParaRPr>
          </a:p>
        </p:txBody>
      </p:sp>
      <p:graphicFrame>
        <p:nvGraphicFramePr>
          <p:cNvPr id="11" name="Content Placeholder 10"/>
          <p:cNvGraphicFramePr>
            <a:graphicFrameLocks noGrp="1"/>
          </p:cNvGraphicFramePr>
          <p:nvPr>
            <p:ph idx="1"/>
          </p:nvPr>
        </p:nvGraphicFramePr>
        <p:xfrm>
          <a:off x="2219796" y="427826"/>
          <a:ext cx="8286750"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zövegdoboz 3"/>
          <p:cNvSpPr txBox="1"/>
          <p:nvPr/>
        </p:nvSpPr>
        <p:spPr>
          <a:xfrm>
            <a:off x="192505" y="4976446"/>
            <a:ext cx="1416489" cy="1292662"/>
          </a:xfrm>
          <a:prstGeom prst="rect">
            <a:avLst/>
          </a:prstGeom>
          <a:noFill/>
        </p:spPr>
        <p:txBody>
          <a:bodyPr wrap="square" rtlCol="0">
            <a:spAutoFit/>
          </a:bodyPr>
          <a:lstStyle/>
          <a:p>
            <a:pPr rtl="0"/>
            <a:r>
              <a:rPr lang="en-US" dirty="0">
                <a:hlinkClick r:id="rId8"/>
              </a:rPr>
              <a:t/>
            </a:r>
            <a:br>
              <a:rPr lang="en-US" dirty="0">
                <a:hlinkClick r:id="rId8"/>
              </a:rPr>
            </a:br>
            <a:r>
              <a:rPr lang="ro" sz="1200" i="1">
                <a:hlinkClick r:id="rId8"/>
              </a:rPr>
              <a:t>Sursa: </a:t>
            </a:r>
            <a:r>
              <a:rPr lang="ro" sz="1200">
                <a:hlinkClick r:id="rId8"/>
              </a:rPr>
              <a:t>Termo@@ </a:t>
            </a:r>
            <a:r>
              <a:rPr lang="ro" sz="1200" i="1">
                <a:hlinkClick r:id="rId8"/>
              </a:rPr>
              <a:t>reglarea pediatrică - Societatea pentru Anestezie Pediatrică</a:t>
            </a:r>
          </a:p>
          <a:p>
            <a:pPr rtl="0"/>
            <a:r>
              <a:rPr lang="ro" sz="1200" i="1">
                <a:hlinkClick r:id="rId8"/>
              </a:rPr>
              <a:t>pedsanesthesia.org</a:t>
            </a:r>
            <a:endParaRPr lang="hu-HU" sz="1200" i="1" dirty="0"/>
          </a:p>
        </p:txBody>
      </p:sp>
    </p:spTree>
    <p:extLst>
      <p:ext uri="{BB962C8B-B14F-4D97-AF65-F5344CB8AC3E}">
        <p14:creationId xmlns:p14="http://schemas.microsoft.com/office/powerpoint/2010/main" val="8906312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9956" y="365126"/>
            <a:ext cx="9388444" cy="1325563"/>
          </a:xfrm>
        </p:spPr>
        <p:txBody>
          <a:bodyPr rtlCol="0"/>
          <a:lstStyle/>
          <a:p>
            <a:pPr rtl="0"/>
            <a:r>
              <a:rPr lang="ro">
                <a:solidFill>
                  <a:schemeClr val="tx1"/>
                </a:solidFill>
              </a:rPr>
              <a:t>Cum diferă termoreglarea la sugari?</a:t>
            </a:r>
            <a:endParaRPr lang="en-US" dirty="0">
              <a:solidFill>
                <a:schemeClr val="tx1"/>
              </a:solidFill>
              <a:latin typeface="+mn-lt"/>
            </a:endParaRPr>
          </a:p>
        </p:txBody>
      </p:sp>
      <p:sp>
        <p:nvSpPr>
          <p:cNvPr id="3" name="Content Placeholder 2"/>
          <p:cNvSpPr>
            <a:spLocks noGrp="1"/>
          </p:cNvSpPr>
          <p:nvPr>
            <p:ph idx="1"/>
          </p:nvPr>
        </p:nvSpPr>
        <p:spPr>
          <a:xfrm>
            <a:off x="1149789" y="2133600"/>
            <a:ext cx="9641941" cy="4351338"/>
          </a:xfrm>
        </p:spPr>
        <p:txBody>
          <a:bodyPr rtlCol="0">
            <a:normAutofit/>
          </a:bodyPr>
          <a:lstStyle/>
          <a:p>
            <a:pPr marL="0" indent="0" rtl="0">
              <a:buNone/>
            </a:pPr>
            <a:r>
              <a:rPr lang="ro">
                <a:solidFill>
                  <a:schemeClr val="tx1"/>
                </a:solidFill>
              </a:rPr>
              <a:t>Raportul suprafață-volum a suprafeței corpului</a:t>
            </a:r>
          </a:p>
          <a:p>
            <a:pPr rtl="0"/>
            <a:r>
              <a:rPr lang="ro">
                <a:solidFill>
                  <a:schemeClr val="tx1"/>
                </a:solidFill>
              </a:rPr>
              <a:t>Adulți: 0.4</a:t>
            </a:r>
          </a:p>
          <a:p>
            <a:pPr rtl="0"/>
            <a:r>
              <a:rPr lang="ro">
                <a:solidFill>
                  <a:schemeClr val="tx1"/>
                </a:solidFill>
              </a:rPr>
              <a:t>Sugarii normali: 1</a:t>
            </a:r>
          </a:p>
          <a:p>
            <a:pPr marL="0" indent="0" rtl="0">
              <a:buNone/>
            </a:pPr>
            <a:endParaRPr lang="en-US" sz="1050" dirty="0">
              <a:solidFill>
                <a:schemeClr val="tx1"/>
              </a:solidFill>
            </a:endParaRPr>
          </a:p>
          <a:p>
            <a:pPr marL="0" indent="0" rtl="0">
              <a:buNone/>
            </a:pPr>
            <a:r>
              <a:rPr lang="ro" sz="3200" i="1">
                <a:solidFill>
                  <a:schemeClr val="tx1"/>
                </a:solidFill>
              </a:rPr>
              <a:t>Pierderea și câștigul de căldură sunt mult mai rapide la sugari </a:t>
            </a:r>
            <a:endParaRPr lang="en-US" sz="3200" i="1" baseline="30000" dirty="0">
              <a:solidFill>
                <a:schemeClr val="tx1"/>
              </a:solidFill>
            </a:endParaRPr>
          </a:p>
          <a:p>
            <a:pPr rtl="0"/>
            <a:endParaRPr lang="en-US" baseline="30000" dirty="0"/>
          </a:p>
          <a:p>
            <a:pPr rtl="0"/>
            <a:endParaRPr lang="en-US" dirty="0"/>
          </a:p>
        </p:txBody>
      </p:sp>
    </p:spTree>
    <p:extLst>
      <p:ext uri="{BB962C8B-B14F-4D97-AF65-F5344CB8AC3E}">
        <p14:creationId xmlns:p14="http://schemas.microsoft.com/office/powerpoint/2010/main" val="25179519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352186"/>
            <a:ext cx="11896826" cy="549635"/>
          </a:xfrm>
        </p:spPr>
        <p:txBody>
          <a:bodyPr rtlCol="0">
            <a:noAutofit/>
          </a:bodyPr>
          <a:lstStyle/>
          <a:p>
            <a:pPr rtl="0"/>
            <a:r>
              <a:rPr lang="ro" sz="3200" dirty="0">
                <a:solidFill>
                  <a:schemeClr val="tx1"/>
                </a:solidFill>
              </a:rPr>
              <a:t>Controlul îmbătrânirii și termoreglării:</a:t>
            </a:r>
            <a:endParaRPr lang="hu-HU" sz="3200" dirty="0">
              <a:solidFill>
                <a:schemeClr val="tx1"/>
              </a:solidFill>
            </a:endParaRPr>
          </a:p>
        </p:txBody>
      </p:sp>
      <p:sp>
        <p:nvSpPr>
          <p:cNvPr id="3" name="Tartalom helye 2"/>
          <p:cNvSpPr>
            <a:spLocks noGrp="1"/>
          </p:cNvSpPr>
          <p:nvPr>
            <p:ph idx="1"/>
          </p:nvPr>
        </p:nvSpPr>
        <p:spPr>
          <a:xfrm>
            <a:off x="192505" y="1224486"/>
            <a:ext cx="11896825" cy="5370897"/>
          </a:xfrm>
        </p:spPr>
        <p:txBody>
          <a:bodyPr rtlCol="0">
            <a:normAutofit/>
          </a:bodyPr>
          <a:lstStyle/>
          <a:p>
            <a:pPr rtl="0">
              <a:lnSpc>
                <a:spcPct val="110000"/>
              </a:lnSpc>
              <a:spcAft>
                <a:spcPts val="1000"/>
              </a:spcAft>
            </a:pPr>
            <a:r>
              <a:rPr lang="ro" sz="2500" dirty="0">
                <a:solidFill>
                  <a:schemeClr val="tx1"/>
                </a:solidFill>
              </a:rPr>
              <a:t>Persoanele în vârstă au un control termoreglabil afectat și riscul lor de boli legate de căldură este crescut, în special atunci când efectuează activitate fizică la căldură.</a:t>
            </a:r>
          </a:p>
          <a:p>
            <a:pPr rtl="0">
              <a:lnSpc>
                <a:spcPct val="110000"/>
              </a:lnSpc>
              <a:spcAft>
                <a:spcPts val="1000"/>
              </a:spcAft>
            </a:pPr>
            <a:r>
              <a:rPr lang="ro" sz="2500" dirty="0">
                <a:solidFill>
                  <a:schemeClr val="tx1"/>
                </a:solidFill>
              </a:rPr>
              <a:t>Creșterea activității metabolice și musculare crește producția de căldură. </a:t>
            </a:r>
          </a:p>
          <a:p>
            <a:pPr rtl="0">
              <a:lnSpc>
                <a:spcPct val="110000"/>
              </a:lnSpc>
              <a:spcAft>
                <a:spcPts val="1000"/>
              </a:spcAft>
            </a:pPr>
            <a:r>
              <a:rPr lang="ro" sz="2500" dirty="0">
                <a:solidFill>
                  <a:schemeClr val="tx1"/>
                </a:solidFill>
              </a:rPr>
              <a:t>Modificarea temperaturii corpului de bază secundară energiei termice suplimentare stocate în interiorul corpului oferă impulsuri aferente termice sistemului nervos central, </a:t>
            </a:r>
            <a:endParaRPr lang="hu-HU" sz="2500" dirty="0">
              <a:solidFill>
                <a:schemeClr val="tx1"/>
              </a:solidFill>
            </a:endParaRPr>
          </a:p>
          <a:p>
            <a:pPr lvl="1" rtl="0">
              <a:lnSpc>
                <a:spcPct val="110000"/>
              </a:lnSpc>
            </a:pPr>
            <a:r>
              <a:rPr lang="ro" dirty="0">
                <a:solidFill>
                  <a:schemeClr val="tx1"/>
                </a:solidFill>
              </a:rPr>
              <a:t>care trimite ulterior semnale eferente către organele efectoare adecvate </a:t>
            </a:r>
            <a:endParaRPr lang="hu-HU" dirty="0">
              <a:solidFill>
                <a:schemeClr val="tx1"/>
              </a:solidFill>
            </a:endParaRPr>
          </a:p>
          <a:p>
            <a:pPr lvl="2" rtl="0">
              <a:lnSpc>
                <a:spcPct val="110000"/>
              </a:lnSpc>
            </a:pPr>
            <a:r>
              <a:rPr lang="ro" dirty="0">
                <a:solidFill>
                  <a:schemeClr val="tx1"/>
                </a:solidFill>
              </a:rPr>
              <a:t>pentru a iniția creșteri susținute ale transpirației și a fluxului sanguin al pielii, asigurând că temperatura corpului de bază este menținută în limite sigure.</a:t>
            </a:r>
          </a:p>
          <a:p>
            <a:pPr rtl="0"/>
            <a:endParaRPr lang="hu-HU" dirty="0"/>
          </a:p>
        </p:txBody>
      </p:sp>
      <p:sp>
        <p:nvSpPr>
          <p:cNvPr id="4" name="Téglalap 3"/>
          <p:cNvSpPr/>
          <p:nvPr/>
        </p:nvSpPr>
        <p:spPr>
          <a:xfrm>
            <a:off x="0" y="5931395"/>
            <a:ext cx="12361985" cy="276999"/>
          </a:xfrm>
          <a:prstGeom prst="rect">
            <a:avLst/>
          </a:prstGeom>
        </p:spPr>
        <p:txBody>
          <a:bodyPr wrap="square" rtlCol="0">
            <a:spAutoFit/>
          </a:bodyPr>
          <a:lstStyle/>
          <a:p>
            <a:pPr rtl="0"/>
            <a:r>
              <a:rPr lang="ro" sz="1200" i="1"/>
              <a:t>Sursa: Balmain BN și colab. : Controlul îmbătrânirii și termoreglării: Implicațiile clinice ale exercițiilor fizice sub stres termic la persoanele în vârstă. doi: 10.1155/2018/8306154. </a:t>
            </a:r>
            <a:endParaRPr lang="hu-HU" sz="1200" i="1" dirty="0"/>
          </a:p>
        </p:txBody>
      </p:sp>
    </p:spTree>
    <p:extLst>
      <p:ext uri="{BB962C8B-B14F-4D97-AF65-F5344CB8AC3E}">
        <p14:creationId xmlns:p14="http://schemas.microsoft.com/office/powerpoint/2010/main" val="16737955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ép 1"/>
          <p:cNvPicPr>
            <a:picLocks noChangeAspect="1"/>
          </p:cNvPicPr>
          <p:nvPr/>
        </p:nvPicPr>
        <p:blipFill>
          <a:blip r:embed="rId2"/>
          <a:stretch>
            <a:fillRect/>
          </a:stretch>
        </p:blipFill>
        <p:spPr>
          <a:xfrm>
            <a:off x="980795" y="366349"/>
            <a:ext cx="10202699" cy="5210902"/>
          </a:xfrm>
          <a:prstGeom prst="rect">
            <a:avLst/>
          </a:prstGeom>
        </p:spPr>
      </p:pic>
      <p:sp>
        <p:nvSpPr>
          <p:cNvPr id="3" name="Szövegdoboz 2"/>
          <p:cNvSpPr txBox="1"/>
          <p:nvPr/>
        </p:nvSpPr>
        <p:spPr>
          <a:xfrm>
            <a:off x="1385453" y="5577251"/>
            <a:ext cx="9393382" cy="461665"/>
          </a:xfrm>
          <a:prstGeom prst="rect">
            <a:avLst/>
          </a:prstGeom>
          <a:noFill/>
        </p:spPr>
        <p:txBody>
          <a:bodyPr wrap="square" rtlCol="0">
            <a:spAutoFit/>
          </a:bodyPr>
          <a:lstStyle/>
          <a:p>
            <a:pPr algn="ctr" rtl="0"/>
            <a:r>
              <a:rPr lang="ro" sz="2400" dirty="0"/>
              <a:t>Factorii care contribuie la creșterea riscului de boli de căldură și deces în timpul îmbătrânirii</a:t>
            </a:r>
            <a:endParaRPr lang="hu-HU" sz="2400" dirty="0"/>
          </a:p>
        </p:txBody>
      </p:sp>
      <p:sp>
        <p:nvSpPr>
          <p:cNvPr id="4" name="Téglalap 3"/>
          <p:cNvSpPr/>
          <p:nvPr/>
        </p:nvSpPr>
        <p:spPr>
          <a:xfrm>
            <a:off x="234461" y="6114945"/>
            <a:ext cx="12303370" cy="584775"/>
          </a:xfrm>
          <a:prstGeom prst="rect">
            <a:avLst/>
          </a:prstGeom>
        </p:spPr>
        <p:txBody>
          <a:bodyPr wrap="square" rtlCol="0">
            <a:spAutoFit/>
          </a:bodyPr>
          <a:lstStyle/>
          <a:p>
            <a:pPr rtl="0"/>
            <a:r>
              <a:rPr lang="ro" sz="1200" i="1"/>
              <a:t>Sursa: Balmain BN, et al.:. Controlul îmbătrânirii și termoreglării: Implicațiile clinice ale exercițiilor fizice sub stres termic la persoanele în vârstă. doi: 10.1155/2018/8306154</a:t>
            </a:r>
            <a:r>
              <a:rPr lang="ro" sz="3200"/>
              <a:t>. </a:t>
            </a:r>
            <a:endParaRPr lang="hu-HU" sz="3200" dirty="0"/>
          </a:p>
        </p:txBody>
      </p:sp>
    </p:spTree>
    <p:extLst>
      <p:ext uri="{BB962C8B-B14F-4D97-AF65-F5344CB8AC3E}">
        <p14:creationId xmlns:p14="http://schemas.microsoft.com/office/powerpoint/2010/main" val="38086993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ép 3"/>
          <p:cNvPicPr>
            <a:picLocks noChangeAspect="1"/>
          </p:cNvPicPr>
          <p:nvPr/>
        </p:nvPicPr>
        <p:blipFill>
          <a:blip r:embed="rId2"/>
          <a:stretch>
            <a:fillRect/>
          </a:stretch>
        </p:blipFill>
        <p:spPr>
          <a:xfrm>
            <a:off x="1018032" y="149724"/>
            <a:ext cx="10183646" cy="5344271"/>
          </a:xfrm>
          <a:prstGeom prst="rect">
            <a:avLst/>
          </a:prstGeom>
          <a:ln w="19050">
            <a:solidFill>
              <a:schemeClr val="tx1"/>
            </a:solidFill>
          </a:ln>
        </p:spPr>
      </p:pic>
      <p:sp>
        <p:nvSpPr>
          <p:cNvPr id="5" name="Téglalap 4"/>
          <p:cNvSpPr/>
          <p:nvPr/>
        </p:nvSpPr>
        <p:spPr>
          <a:xfrm>
            <a:off x="1406515" y="5724827"/>
            <a:ext cx="9795163" cy="369332"/>
          </a:xfrm>
          <a:prstGeom prst="rect">
            <a:avLst/>
          </a:prstGeom>
        </p:spPr>
        <p:txBody>
          <a:bodyPr wrap="square" rtlCol="0">
            <a:spAutoFit/>
          </a:bodyPr>
          <a:lstStyle/>
          <a:p>
            <a:pPr rtl="0"/>
            <a:r>
              <a:rPr lang="ro" dirty="0">
                <a:latin typeface="GillSansMTPro-Medium"/>
              </a:rPr>
              <a:t>Strategii și mecanisme intervenționale propuse pentru îmbunătățirea termoreglării la vârstnici</a:t>
            </a:r>
            <a:endParaRPr lang="hu-HU" dirty="0"/>
          </a:p>
        </p:txBody>
      </p:sp>
      <p:sp>
        <p:nvSpPr>
          <p:cNvPr id="6" name="Téglalap 5"/>
          <p:cNvSpPr/>
          <p:nvPr/>
        </p:nvSpPr>
        <p:spPr>
          <a:xfrm>
            <a:off x="439838" y="6324991"/>
            <a:ext cx="10875818" cy="276999"/>
          </a:xfrm>
          <a:prstGeom prst="rect">
            <a:avLst/>
          </a:prstGeom>
        </p:spPr>
        <p:txBody>
          <a:bodyPr wrap="square" rtlCol="0">
            <a:spAutoFit/>
          </a:bodyPr>
          <a:lstStyle/>
          <a:p>
            <a:pPr rtl="0"/>
            <a:r>
              <a:rPr lang="ro" sz="1200" i="1" dirty="0"/>
              <a:t>Sursa: Millyard A, et al. Deficiențe ale termoreglării la vârstnici în timpul evenimentelor de expunere la căldură.. doi: 10.1177/2333721420932432.</a:t>
            </a:r>
          </a:p>
        </p:txBody>
      </p:sp>
    </p:spTree>
    <p:extLst>
      <p:ext uri="{BB962C8B-B14F-4D97-AF65-F5344CB8AC3E}">
        <p14:creationId xmlns:p14="http://schemas.microsoft.com/office/powerpoint/2010/main" val="36305176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p:txBody>
          <a:bodyPr rtlCol="0">
            <a:normAutofit/>
          </a:bodyPr>
          <a:lstStyle/>
          <a:p>
            <a:pPr algn="ctr" rtl="0">
              <a:lnSpc>
                <a:spcPct val="130000"/>
              </a:lnSpc>
            </a:pPr>
            <a:r>
              <a:rPr lang="ro" sz="5400" dirty="0">
                <a:solidFill>
                  <a:schemeClr val="tx1"/>
                </a:solidFill>
              </a:rPr>
              <a:t>Termoreglarea, efectele căldurii, valuri de căldură</a:t>
            </a:r>
          </a:p>
        </p:txBody>
      </p:sp>
    </p:spTree>
    <p:extLst>
      <p:ext uri="{BB962C8B-B14F-4D97-AF65-F5344CB8AC3E}">
        <p14:creationId xmlns:p14="http://schemas.microsoft.com/office/powerpoint/2010/main" val="33539507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dirty="0">
                <a:solidFill>
                  <a:schemeClr val="tx1"/>
                </a:solidFill>
              </a:rPr>
              <a:t>Mesajul acasă - termoreglare</a:t>
            </a:r>
            <a:endParaRPr lang="hu-HU" dirty="0">
              <a:solidFill>
                <a:schemeClr val="tx1"/>
              </a:solidFill>
            </a:endParaRPr>
          </a:p>
        </p:txBody>
      </p:sp>
      <p:graphicFrame>
        <p:nvGraphicFramePr>
          <p:cNvPr id="4" name="Tartalom helye 3"/>
          <p:cNvGraphicFramePr>
            <a:graphicFrameLocks noGrp="1"/>
          </p:cNvGraphicFramePr>
          <p:nvPr>
            <p:ph idx="1"/>
            <p:extLst>
              <p:ext uri="{D42A27DB-BD31-4B8C-83A1-F6EECF244321}">
                <p14:modId xmlns:p14="http://schemas.microsoft.com/office/powerpoint/2010/main" val="1103698751"/>
              </p:ext>
            </p:extLst>
          </p:nvPr>
        </p:nvGraphicFramePr>
        <p:xfrm>
          <a:off x="192606" y="1717554"/>
          <a:ext cx="11555540" cy="4119880"/>
        </p:xfrm>
        <a:graphic>
          <a:graphicData uri="http://schemas.openxmlformats.org/drawingml/2006/table">
            <a:tbl>
              <a:tblPr firstRow="1" bandRow="1">
                <a:tableStyleId>{5C22544A-7EE6-4342-B048-85BDC9FD1C3A}</a:tableStyleId>
              </a:tblPr>
              <a:tblGrid>
                <a:gridCol w="3624390">
                  <a:extLst>
                    <a:ext uri="{9D8B030D-6E8A-4147-A177-3AD203B41FA5}">
                      <a16:colId xmlns:a16="http://schemas.microsoft.com/office/drawing/2014/main" val="87199714"/>
                    </a:ext>
                  </a:extLst>
                </a:gridCol>
                <a:gridCol w="3965575">
                  <a:extLst>
                    <a:ext uri="{9D8B030D-6E8A-4147-A177-3AD203B41FA5}">
                      <a16:colId xmlns:a16="http://schemas.microsoft.com/office/drawing/2014/main" val="177858719"/>
                    </a:ext>
                  </a:extLst>
                </a:gridCol>
                <a:gridCol w="3965575">
                  <a:extLst>
                    <a:ext uri="{9D8B030D-6E8A-4147-A177-3AD203B41FA5}">
                      <a16:colId xmlns:a16="http://schemas.microsoft.com/office/drawing/2014/main" val="3378748222"/>
                    </a:ext>
                  </a:extLst>
                </a:gridCol>
              </a:tblGrid>
              <a:tr h="370840">
                <a:tc>
                  <a:txBody>
                    <a:bodyPr/>
                    <a:lstStyle/>
                    <a:p>
                      <a:pPr rtl="0"/>
                      <a:r>
                        <a:rPr lang="ro"/>
                        <a:t>Grupuri de risc</a:t>
                      </a:r>
                      <a:endParaRPr lang="hu-HU" dirty="0"/>
                    </a:p>
                  </a:txBody>
                  <a:tcPr/>
                </a:tc>
                <a:tc>
                  <a:txBody>
                    <a:bodyPr/>
                    <a:lstStyle/>
                    <a:p>
                      <a:pPr rtl="0"/>
                      <a:r>
                        <a:rPr lang="ro"/>
                        <a:t>Mecanismul</a:t>
                      </a:r>
                      <a:endParaRPr lang="hu-HU" dirty="0"/>
                    </a:p>
                  </a:txBody>
                  <a:tcPr/>
                </a:tc>
                <a:tc>
                  <a:txBody>
                    <a:bodyPr/>
                    <a:lstStyle/>
                    <a:p>
                      <a:pPr rtl="0"/>
                      <a:r>
                        <a:rPr lang="ro"/>
                        <a:t>Prevenirea</a:t>
                      </a:r>
                      <a:endParaRPr lang="hu-HU" dirty="0"/>
                    </a:p>
                  </a:txBody>
                  <a:tcPr/>
                </a:tc>
                <a:extLst>
                  <a:ext uri="{0D108BD9-81ED-4DB2-BD59-A6C34878D82A}">
                    <a16:rowId xmlns:a16="http://schemas.microsoft.com/office/drawing/2014/main" val="3474371097"/>
                  </a:ext>
                </a:extLst>
              </a:tr>
              <a:tr h="370840">
                <a:tc>
                  <a:txBody>
                    <a:bodyPr/>
                    <a:lstStyle/>
                    <a:p>
                      <a:pPr rtl="0"/>
                      <a:r>
                        <a:rPr lang="ro" dirty="0"/>
                        <a:t>Sugari</a:t>
                      </a:r>
                      <a:endParaRPr lang="hu-HU" dirty="0"/>
                    </a:p>
                  </a:txBody>
                  <a:tcPr/>
                </a:tc>
                <a:tc>
                  <a:txBody>
                    <a:bodyPr/>
                    <a:lstStyle/>
                    <a:p>
                      <a:pPr rtl="0"/>
                      <a:r>
                        <a:rPr lang="ro" sz="1800" b="0" i="0" u="none" strike="noStrike" kern="1200">
                          <a:solidFill>
                            <a:schemeClr val="dk1"/>
                          </a:solidFill>
                          <a:latin typeface="+mn-lt"/>
                          <a:ea typeface="+mn-ea"/>
                          <a:cs typeface="+mn-cs"/>
                        </a:rPr>
                        <a:t>Termoreglarea imatură, </a:t>
                      </a:r>
                      <a:endParaRPr lang="hu-HU" sz="1800" b="0" i="0" u="none" strike="noStrike" kern="1200" baseline="0" dirty="0">
                        <a:solidFill>
                          <a:schemeClr val="dk1"/>
                        </a:solidFill>
                        <a:latin typeface="+mn-lt"/>
                        <a:ea typeface="+mn-ea"/>
                        <a:cs typeface="+mn-cs"/>
                      </a:endParaRPr>
                    </a:p>
                    <a:p>
                      <a:pPr rtl="0"/>
                      <a:r>
                        <a:rPr lang="ro" sz="1800" b="0" i="0" u="none" strike="noStrike" kern="1200">
                          <a:solidFill>
                            <a:schemeClr val="dk1"/>
                          </a:solidFill>
                          <a:latin typeface="+mn-lt"/>
                          <a:ea typeface="+mn-ea"/>
                          <a:cs typeface="+mn-cs"/>
                        </a:rPr>
                        <a:t>masa corporală mai mică și volumul de sânge, nivel ridicat de dependență, </a:t>
                      </a:r>
                      <a:endParaRPr lang="hu-HU" sz="1800" b="0" i="0" u="none" strike="noStrike" kern="1200" baseline="0" dirty="0">
                        <a:solidFill>
                          <a:schemeClr val="dk1"/>
                        </a:solidFill>
                        <a:latin typeface="+mn-lt"/>
                        <a:ea typeface="+mn-ea"/>
                        <a:cs typeface="+mn-cs"/>
                      </a:endParaRPr>
                    </a:p>
                    <a:p>
                      <a:pPr rtl="0"/>
                      <a:r>
                        <a:rPr lang="ro" sz="1800" b="0" i="0" u="none" strike="noStrike" kern="1200">
                          <a:solidFill>
                            <a:schemeClr val="dk1"/>
                          </a:solidFill>
                          <a:latin typeface="+mn-lt"/>
                          <a:ea typeface="+mn-ea"/>
                          <a:cs typeface="+mn-cs"/>
                        </a:rPr>
                        <a:t>Risc de deshidratare în caz de diaree</a:t>
                      </a:r>
                      <a:endParaRPr lang="hu-HU" dirty="0"/>
                    </a:p>
                  </a:txBody>
                  <a:tcPr/>
                </a:tc>
                <a:tc>
                  <a:txBody>
                    <a:bodyPr/>
                    <a:lstStyle/>
                    <a:p>
                      <a:pPr rtl="0"/>
                      <a:r>
                        <a:rPr lang="ro"/>
                        <a:t>Păstrați mediul interior rece.</a:t>
                      </a:r>
                    </a:p>
                    <a:p>
                      <a:pPr rtl="0"/>
                      <a:r>
                        <a:rPr lang="ro"/>
                        <a:t>Verificați temperatura camerei și a corpului.</a:t>
                      </a:r>
                    </a:p>
                    <a:p>
                      <a:pPr rtl="0"/>
                      <a:r>
                        <a:rPr lang="ro"/>
                        <a:t>Furnizați lichid și electorlit.</a:t>
                      </a:r>
                    </a:p>
                    <a:p>
                      <a:pPr rtl="0"/>
                      <a:endParaRPr lang="hu-HU" dirty="0"/>
                    </a:p>
                  </a:txBody>
                  <a:tcPr/>
                </a:tc>
                <a:extLst>
                  <a:ext uri="{0D108BD9-81ED-4DB2-BD59-A6C34878D82A}">
                    <a16:rowId xmlns:a16="http://schemas.microsoft.com/office/drawing/2014/main" val="994614129"/>
                  </a:ext>
                </a:extLst>
              </a:tr>
              <a:tr h="370840">
                <a:tc>
                  <a:txBody>
                    <a:bodyPr/>
                    <a:lstStyle/>
                    <a:p>
                      <a:pPr rtl="0"/>
                      <a:r>
                        <a:rPr lang="ro" sz="1800" b="0" i="0" u="none" strike="noStrike" kern="1200">
                          <a:solidFill>
                            <a:schemeClr val="dk1"/>
                          </a:solidFill>
                          <a:latin typeface="+mn-lt"/>
                          <a:ea typeface="+mn-ea"/>
                          <a:cs typeface="+mn-cs"/>
                        </a:rPr>
                        <a:t>Femei și vârstnici sau foarte vârstnici</a:t>
                      </a:r>
                      <a:endParaRPr lang="hu-HU" dirty="0"/>
                    </a:p>
                  </a:txBody>
                  <a:tcPr/>
                </a:tc>
                <a:tc>
                  <a:txBody>
                    <a:bodyPr/>
                    <a:lstStyle/>
                    <a:p>
                      <a:pPr rtl="0"/>
                      <a:r>
                        <a:rPr lang="ro" sz="1800" b="0" i="0" u="none" strike="noStrike" kern="1200">
                          <a:solidFill>
                            <a:schemeClr val="dk1"/>
                          </a:solidFill>
                          <a:latin typeface="+mn-lt"/>
                          <a:ea typeface="+mn-ea"/>
                          <a:cs typeface="+mn-cs"/>
                        </a:rPr>
                        <a:t>Modificări ale termoreglării, </a:t>
                      </a:r>
                      <a:endParaRPr lang="hu-HU" sz="1800" b="0" i="0" u="none" strike="noStrike" kern="1200" baseline="0" dirty="0">
                        <a:solidFill>
                          <a:schemeClr val="dk1"/>
                        </a:solidFill>
                        <a:latin typeface="+mn-lt"/>
                        <a:ea typeface="+mn-ea"/>
                        <a:cs typeface="+mn-cs"/>
                      </a:endParaRPr>
                    </a:p>
                    <a:p>
                      <a:pPr rtl="0"/>
                      <a:r>
                        <a:rPr lang="ro" sz="1800" b="0" i="0" u="none" strike="noStrike" kern="1200">
                          <a:solidFill>
                            <a:schemeClr val="dk1"/>
                          </a:solidFill>
                          <a:latin typeface="+mn-lt"/>
                          <a:ea typeface="+mn-ea"/>
                          <a:cs typeface="+mn-cs"/>
                        </a:rPr>
                        <a:t>funcția renală și starea de sănătate, aportul redus de apă și </a:t>
                      </a:r>
                      <a:endParaRPr lang="hu-HU" sz="1800" b="0" i="0" u="none" strike="noStrike" kern="1200" baseline="0" dirty="0">
                        <a:solidFill>
                          <a:schemeClr val="dk1"/>
                        </a:solidFill>
                        <a:latin typeface="+mn-lt"/>
                        <a:ea typeface="+mn-ea"/>
                        <a:cs typeface="+mn-cs"/>
                      </a:endParaRPr>
                    </a:p>
                    <a:p>
                      <a:pPr rtl="0"/>
                      <a:r>
                        <a:rPr lang="ro" sz="1800" b="0" i="0" u="none" strike="noStrike" kern="1200">
                          <a:solidFill>
                            <a:schemeClr val="dk1"/>
                          </a:solidFill>
                          <a:latin typeface="+mn-lt"/>
                          <a:ea typeface="+mn-ea"/>
                          <a:cs typeface="+mn-cs"/>
                        </a:rPr>
                        <a:t>Capacitate fizică redusă</a:t>
                      </a:r>
                      <a:endParaRPr lang="hu-HU" dirty="0"/>
                    </a:p>
                  </a:txBody>
                  <a:tcPr/>
                </a:tc>
                <a:tc>
                  <a:txBody>
                    <a:bodyPr/>
                    <a:lstStyle/>
                    <a:p>
                      <a:pPr rtl="0"/>
                      <a:r>
                        <a:rPr lang="ro" dirty="0"/>
                        <a:t>Păstrați mediul interior rece.</a:t>
                      </a:r>
                    </a:p>
                    <a:p>
                      <a:pPr rtl="0"/>
                      <a:r>
                        <a:rPr lang="ro" dirty="0"/>
                        <a:t>Verificați temperatura camerei și a corpului.</a:t>
                      </a:r>
                    </a:p>
                    <a:p>
                      <a:pPr rtl="0"/>
                      <a:r>
                        <a:rPr lang="ro" dirty="0"/>
                        <a:t>Furnizați lichid și electorlit.</a:t>
                      </a:r>
                    </a:p>
                    <a:p>
                      <a:pPr rtl="0"/>
                      <a:r>
                        <a:rPr lang="ro" dirty="0"/>
                        <a:t>Restricționați activitatea fizică.</a:t>
                      </a:r>
                    </a:p>
                    <a:p>
                      <a:pPr rtl="0"/>
                      <a:r>
                        <a:rPr lang="ro" dirty="0"/>
                        <a:t>Urmați medicația, preveniți efectele secundare.</a:t>
                      </a:r>
                    </a:p>
                    <a:p>
                      <a:pPr rtl="0"/>
                      <a:r>
                        <a:rPr lang="ro" dirty="0"/>
                        <a:t>Păstrați medicamentele la rece.</a:t>
                      </a:r>
                      <a:endParaRPr lang="hu-HU" dirty="0"/>
                    </a:p>
                  </a:txBody>
                  <a:tcPr/>
                </a:tc>
                <a:extLst>
                  <a:ext uri="{0D108BD9-81ED-4DB2-BD59-A6C34878D82A}">
                    <a16:rowId xmlns:a16="http://schemas.microsoft.com/office/drawing/2014/main" val="3791161494"/>
                  </a:ext>
                </a:extLst>
              </a:tr>
            </a:tbl>
          </a:graphicData>
        </a:graphic>
      </p:graphicFrame>
      <p:sp>
        <p:nvSpPr>
          <p:cNvPr id="5" name="Szövegdoboz 4"/>
          <p:cNvSpPr txBox="1"/>
          <p:nvPr/>
        </p:nvSpPr>
        <p:spPr>
          <a:xfrm>
            <a:off x="298938" y="764931"/>
            <a:ext cx="8836270" cy="369332"/>
          </a:xfrm>
          <a:prstGeom prst="rect">
            <a:avLst/>
          </a:prstGeom>
          <a:noFill/>
        </p:spPr>
        <p:txBody>
          <a:bodyPr wrap="square" rtlCol="0">
            <a:spAutoFit/>
          </a:bodyPr>
          <a:lstStyle/>
          <a:p>
            <a:pPr rtl="0"/>
            <a:r>
              <a:rPr lang="ro"/>
              <a:t>Cum să preveniți bolile de căldură</a:t>
            </a:r>
            <a:endParaRPr lang="hu-HU" dirty="0"/>
          </a:p>
        </p:txBody>
      </p:sp>
    </p:spTree>
    <p:extLst>
      <p:ext uri="{BB962C8B-B14F-4D97-AF65-F5344CB8AC3E}">
        <p14:creationId xmlns:p14="http://schemas.microsoft.com/office/powerpoint/2010/main" val="14539511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ro-RO" dirty="0" smtClean="0"/>
              <a:t>Boli legate de căldură</a:t>
            </a:r>
            <a:endParaRPr lang="ro-RO" dirty="0"/>
          </a:p>
        </p:txBody>
      </p:sp>
      <p:sp>
        <p:nvSpPr>
          <p:cNvPr id="3" name="Tartalom helye 2"/>
          <p:cNvSpPr>
            <a:spLocks noGrp="1"/>
          </p:cNvSpPr>
          <p:nvPr>
            <p:ph idx="1"/>
          </p:nvPr>
        </p:nvSpPr>
        <p:spPr>
          <a:xfrm>
            <a:off x="741872" y="1440611"/>
            <a:ext cx="11347458" cy="4865061"/>
          </a:xfrm>
        </p:spPr>
        <p:txBody>
          <a:bodyPr>
            <a:normAutofit/>
          </a:bodyPr>
          <a:lstStyle/>
          <a:p>
            <a:pPr>
              <a:lnSpc>
                <a:spcPct val="150000"/>
              </a:lnSpc>
            </a:pPr>
            <a:r>
              <a:rPr lang="ro-RO" sz="2600" dirty="0" smtClean="0"/>
              <a:t>Diagnosticul și tratamentul insolației</a:t>
            </a:r>
          </a:p>
          <a:p>
            <a:pPr>
              <a:lnSpc>
                <a:spcPct val="150000"/>
              </a:lnSpc>
            </a:pPr>
            <a:r>
              <a:rPr lang="ro-RO" sz="2600" dirty="0" smtClean="0"/>
              <a:t>Comparația temperaturii corporale ridicate</a:t>
            </a:r>
          </a:p>
          <a:p>
            <a:pPr>
              <a:lnSpc>
                <a:spcPct val="150000"/>
              </a:lnSpc>
            </a:pPr>
            <a:r>
              <a:rPr lang="ro-RO" sz="2600" dirty="0" smtClean="0"/>
              <a:t>Comparație între epuizarea termică și insolația</a:t>
            </a:r>
          </a:p>
          <a:p>
            <a:pPr>
              <a:lnSpc>
                <a:spcPct val="150000"/>
              </a:lnSpc>
            </a:pPr>
            <a:r>
              <a:rPr lang="ro-RO" sz="2600" dirty="0" smtClean="0"/>
              <a:t>Boli de căldură ușoare și moderate și gestionarea acestora</a:t>
            </a:r>
          </a:p>
          <a:p>
            <a:pPr>
              <a:lnSpc>
                <a:spcPct val="150000"/>
              </a:lnSpc>
            </a:pPr>
            <a:r>
              <a:rPr lang="ro-RO" sz="2600" dirty="0" smtClean="0"/>
              <a:t>Managementul insolației care pune viața în pericol</a:t>
            </a:r>
            <a:endParaRPr lang="ro-RO" sz="2600" dirty="0"/>
          </a:p>
        </p:txBody>
      </p:sp>
    </p:spTree>
    <p:extLst>
      <p:ext uri="{BB962C8B-B14F-4D97-AF65-F5344CB8AC3E}">
        <p14:creationId xmlns:p14="http://schemas.microsoft.com/office/powerpoint/2010/main" val="40933084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5" descr="Picture illustrating heat related impacts on health.">
            <a:extLst>
              <a:ext uri="{FF2B5EF4-FFF2-40B4-BE49-F238E27FC236}">
                <a16:creationId xmlns:a16="http://schemas.microsoft.com/office/drawing/2014/main" id="{7532DE41-842A-4F6A-87C7-F714D961D9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4768" y="0"/>
            <a:ext cx="9343176" cy="6487815"/>
          </a:xfrm>
          <a:prstGeom prst="rect">
            <a:avLst/>
          </a:prstGeom>
        </p:spPr>
      </p:pic>
      <p:sp>
        <p:nvSpPr>
          <p:cNvPr id="2" name="Téglalap 1"/>
          <p:cNvSpPr/>
          <p:nvPr/>
        </p:nvSpPr>
        <p:spPr>
          <a:xfrm>
            <a:off x="235527" y="6581001"/>
            <a:ext cx="6096000" cy="276999"/>
          </a:xfrm>
          <a:prstGeom prst="rect">
            <a:avLst/>
          </a:prstGeom>
        </p:spPr>
        <p:txBody>
          <a:bodyPr rtlCol="0">
            <a:spAutoFit/>
          </a:bodyPr>
          <a:lstStyle/>
          <a:p>
            <a:pPr rtl="0"/>
            <a:r>
              <a:rPr lang="ro" sz="1200" i="1"/>
              <a:t>Sursa: https://ukhsa.blog.gov.uk/2020/06/24/covid-19-and-summer-temperatures/</a:t>
            </a:r>
          </a:p>
        </p:txBody>
      </p:sp>
    </p:spTree>
    <p:extLst>
      <p:ext uri="{BB962C8B-B14F-4D97-AF65-F5344CB8AC3E}">
        <p14:creationId xmlns:p14="http://schemas.microsoft.com/office/powerpoint/2010/main" val="4688241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ép 1"/>
          <p:cNvPicPr>
            <a:picLocks noChangeAspect="1"/>
          </p:cNvPicPr>
          <p:nvPr/>
        </p:nvPicPr>
        <p:blipFill>
          <a:blip r:embed="rId2"/>
          <a:stretch>
            <a:fillRect/>
          </a:stretch>
        </p:blipFill>
        <p:spPr>
          <a:xfrm>
            <a:off x="701509" y="169340"/>
            <a:ext cx="10650436" cy="5410955"/>
          </a:xfrm>
          <a:prstGeom prst="rect">
            <a:avLst/>
          </a:prstGeom>
        </p:spPr>
      </p:pic>
      <p:sp>
        <p:nvSpPr>
          <p:cNvPr id="3" name="Szövegdoboz 2"/>
          <p:cNvSpPr txBox="1"/>
          <p:nvPr/>
        </p:nvSpPr>
        <p:spPr>
          <a:xfrm>
            <a:off x="1461654" y="5580295"/>
            <a:ext cx="9130146" cy="584775"/>
          </a:xfrm>
          <a:prstGeom prst="rect">
            <a:avLst/>
          </a:prstGeom>
          <a:noFill/>
        </p:spPr>
        <p:txBody>
          <a:bodyPr wrap="square" rtlCol="0">
            <a:spAutoFit/>
          </a:bodyPr>
          <a:lstStyle/>
          <a:p>
            <a:pPr algn="ctr" rtl="0"/>
            <a:r>
              <a:rPr lang="ro" sz="3200"/>
              <a:t>Simptomele bolii de căldură</a:t>
            </a:r>
            <a:endParaRPr lang="hu-HU" sz="3200" dirty="0"/>
          </a:p>
        </p:txBody>
      </p:sp>
      <p:sp>
        <p:nvSpPr>
          <p:cNvPr id="5" name="Téglalap 4"/>
          <p:cNvSpPr/>
          <p:nvPr/>
        </p:nvSpPr>
        <p:spPr>
          <a:xfrm>
            <a:off x="0" y="6475466"/>
            <a:ext cx="7939454" cy="276999"/>
          </a:xfrm>
          <a:prstGeom prst="rect">
            <a:avLst/>
          </a:prstGeom>
        </p:spPr>
        <p:txBody>
          <a:bodyPr wrap="square" rtlCol="0">
            <a:spAutoFit/>
          </a:bodyPr>
          <a:lstStyle/>
          <a:p>
            <a:pPr rtl="0"/>
            <a:r>
              <a:rPr lang="ro" sz="1200" i="1"/>
              <a:t>Sursa: Leyk D și colab.:. Riscuri pentru sănătate și intervenții în stresul termic de efort. Doi: 10.3238/arztebl.2019.0537</a:t>
            </a:r>
            <a:r>
              <a:rPr lang="ro" sz="1200"/>
              <a:t>.  </a:t>
            </a:r>
          </a:p>
        </p:txBody>
      </p:sp>
    </p:spTree>
    <p:extLst>
      <p:ext uri="{BB962C8B-B14F-4D97-AF65-F5344CB8AC3E}">
        <p14:creationId xmlns:p14="http://schemas.microsoft.com/office/powerpoint/2010/main" val="31349189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ép 1"/>
          <p:cNvPicPr>
            <a:picLocks noChangeAspect="1"/>
          </p:cNvPicPr>
          <p:nvPr/>
        </p:nvPicPr>
        <p:blipFill>
          <a:blip r:embed="rId2"/>
          <a:stretch>
            <a:fillRect/>
          </a:stretch>
        </p:blipFill>
        <p:spPr>
          <a:xfrm>
            <a:off x="5292383" y="188806"/>
            <a:ext cx="5791254" cy="6470720"/>
          </a:xfrm>
          <a:prstGeom prst="rect">
            <a:avLst/>
          </a:prstGeom>
        </p:spPr>
      </p:pic>
      <p:sp>
        <p:nvSpPr>
          <p:cNvPr id="3" name="Téglalap 2"/>
          <p:cNvSpPr/>
          <p:nvPr/>
        </p:nvSpPr>
        <p:spPr>
          <a:xfrm>
            <a:off x="401782" y="625871"/>
            <a:ext cx="4585854" cy="2246769"/>
          </a:xfrm>
          <a:prstGeom prst="rect">
            <a:avLst/>
          </a:prstGeom>
        </p:spPr>
        <p:txBody>
          <a:bodyPr wrap="square" rtlCol="0">
            <a:spAutoFit/>
          </a:bodyPr>
          <a:lstStyle/>
          <a:p>
            <a:pPr rtl="0"/>
            <a:r>
              <a:rPr lang="ro" sz="2800" b="1" dirty="0">
                <a:solidFill>
                  <a:srgbClr val="231F20"/>
                </a:solidFill>
              </a:rPr>
              <a:t>Cum putem recunoaște o insolație de căldură?</a:t>
            </a:r>
          </a:p>
          <a:p>
            <a:pPr rtl="0"/>
            <a:r>
              <a:rPr lang="ro" sz="2800" dirty="0">
                <a:solidFill>
                  <a:srgbClr val="231F20"/>
                </a:solidFill>
              </a:rPr>
              <a:t>Diagrama de flux pentru utilizare în caz de atac de căldură suspectat de efort</a:t>
            </a:r>
            <a:endParaRPr lang="hu-HU" sz="2800" dirty="0"/>
          </a:p>
        </p:txBody>
      </p:sp>
      <p:sp>
        <p:nvSpPr>
          <p:cNvPr id="4" name="Téglalap 3"/>
          <p:cNvSpPr/>
          <p:nvPr/>
        </p:nvSpPr>
        <p:spPr>
          <a:xfrm>
            <a:off x="138544" y="5828529"/>
            <a:ext cx="4488873" cy="461665"/>
          </a:xfrm>
          <a:prstGeom prst="rect">
            <a:avLst/>
          </a:prstGeom>
        </p:spPr>
        <p:txBody>
          <a:bodyPr wrap="square" rtlCol="0">
            <a:spAutoFit/>
          </a:bodyPr>
          <a:lstStyle/>
          <a:p>
            <a:pPr rtl="0"/>
            <a:r>
              <a:rPr lang="ro" sz="1200" i="1"/>
              <a:t>Sursa: Leyk D și colab.:. Riscuri pentru sănătate și intervenții în stresul termic de efort. Doi: 10.3238/arztebl.2019.0537</a:t>
            </a:r>
            <a:r>
              <a:rPr lang="ro" sz="1200"/>
              <a:t>.  </a:t>
            </a:r>
          </a:p>
        </p:txBody>
      </p:sp>
    </p:spTree>
    <p:extLst>
      <p:ext uri="{BB962C8B-B14F-4D97-AF65-F5344CB8AC3E}">
        <p14:creationId xmlns:p14="http://schemas.microsoft.com/office/powerpoint/2010/main" val="8915649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dirty="0">
                <a:solidFill>
                  <a:schemeClr val="tx1"/>
                </a:solidFill>
              </a:rPr>
              <a:t>Compararea temperaturii ridicate corporale și a infecției acute</a:t>
            </a:r>
            <a:endParaRPr lang="hu-HU" dirty="0">
              <a:solidFill>
                <a:schemeClr val="tx1"/>
              </a:solidFill>
            </a:endParaRPr>
          </a:p>
        </p:txBody>
      </p:sp>
      <p:graphicFrame>
        <p:nvGraphicFramePr>
          <p:cNvPr id="4" name="Tartalom helye 3"/>
          <p:cNvGraphicFramePr>
            <a:graphicFrameLocks noGrp="1"/>
          </p:cNvGraphicFramePr>
          <p:nvPr>
            <p:ph idx="1"/>
            <p:extLst>
              <p:ext uri="{D42A27DB-BD31-4B8C-83A1-F6EECF244321}">
                <p14:modId xmlns:p14="http://schemas.microsoft.com/office/powerpoint/2010/main" val="2496592691"/>
              </p:ext>
            </p:extLst>
          </p:nvPr>
        </p:nvGraphicFramePr>
        <p:xfrm>
          <a:off x="192088" y="935038"/>
          <a:ext cx="11896725" cy="4856480"/>
        </p:xfrm>
        <a:graphic>
          <a:graphicData uri="http://schemas.openxmlformats.org/drawingml/2006/table">
            <a:tbl>
              <a:tblPr firstRow="1" bandRow="1">
                <a:tableStyleId>{5C22544A-7EE6-4342-B048-85BDC9FD1C3A}</a:tableStyleId>
              </a:tblPr>
              <a:tblGrid>
                <a:gridCol w="3965575">
                  <a:extLst>
                    <a:ext uri="{9D8B030D-6E8A-4147-A177-3AD203B41FA5}">
                      <a16:colId xmlns:a16="http://schemas.microsoft.com/office/drawing/2014/main" val="2576346522"/>
                    </a:ext>
                  </a:extLst>
                </a:gridCol>
                <a:gridCol w="3965575">
                  <a:extLst>
                    <a:ext uri="{9D8B030D-6E8A-4147-A177-3AD203B41FA5}">
                      <a16:colId xmlns:a16="http://schemas.microsoft.com/office/drawing/2014/main" val="1979755328"/>
                    </a:ext>
                  </a:extLst>
                </a:gridCol>
                <a:gridCol w="3965575">
                  <a:extLst>
                    <a:ext uri="{9D8B030D-6E8A-4147-A177-3AD203B41FA5}">
                      <a16:colId xmlns:a16="http://schemas.microsoft.com/office/drawing/2014/main" val="1067510954"/>
                    </a:ext>
                  </a:extLst>
                </a:gridCol>
              </a:tblGrid>
              <a:tr h="370840">
                <a:tc>
                  <a:txBody>
                    <a:bodyPr/>
                    <a:lstStyle/>
                    <a:p>
                      <a:pPr rtl="0"/>
                      <a:endParaRPr lang="hu-HU" dirty="0"/>
                    </a:p>
                  </a:txBody>
                  <a:tcPr/>
                </a:tc>
                <a:tc>
                  <a:txBody>
                    <a:bodyPr/>
                    <a:lstStyle/>
                    <a:p>
                      <a:pPr rtl="0"/>
                      <a:r>
                        <a:rPr lang="ro"/>
                        <a:t>Hipertermie</a:t>
                      </a:r>
                      <a:endParaRPr lang="hu-HU" dirty="0"/>
                    </a:p>
                  </a:txBody>
                  <a:tcPr/>
                </a:tc>
                <a:tc>
                  <a:txBody>
                    <a:bodyPr/>
                    <a:lstStyle/>
                    <a:p>
                      <a:pPr rtl="0"/>
                      <a:r>
                        <a:rPr lang="ro"/>
                        <a:t>Infecție acută</a:t>
                      </a:r>
                      <a:endParaRPr lang="hu-HU" dirty="0"/>
                    </a:p>
                  </a:txBody>
                  <a:tcPr/>
                </a:tc>
                <a:extLst>
                  <a:ext uri="{0D108BD9-81ED-4DB2-BD59-A6C34878D82A}">
                    <a16:rowId xmlns:a16="http://schemas.microsoft.com/office/drawing/2014/main" val="171852272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
                        <a:t>Temperatura corpului:</a:t>
                      </a:r>
                      <a:endParaRPr lang="hu-HU" dirty="0"/>
                    </a:p>
                    <a:p>
                      <a:pPr rtl="0"/>
                      <a:endParaRPr lang="hu-H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
                        <a:t>mare</a:t>
                      </a:r>
                      <a:endParaRPr lang="hu-HU"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hu-H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 dirty="0"/>
                        <a:t>înalt (tremurând)</a:t>
                      </a:r>
                    </a:p>
                  </a:txBody>
                  <a:tcPr/>
                </a:tc>
                <a:extLst>
                  <a:ext uri="{0D108BD9-81ED-4DB2-BD59-A6C34878D82A}">
                    <a16:rowId xmlns:a16="http://schemas.microsoft.com/office/drawing/2014/main" val="2556984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
                        <a:t>Temperatura pielii:</a:t>
                      </a:r>
                    </a:p>
                    <a:p>
                      <a:pPr rtl="0"/>
                      <a:endParaRPr lang="hu-H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 sz="1800" b="0" i="0" u="none" strike="noStrike" cap="none" normalizeH="0">
                          <a:ln>
                            <a:noFill/>
                          </a:ln>
                          <a:solidFill>
                            <a:schemeClr val="tx1"/>
                          </a:solidFill>
                          <a:effectLst/>
                          <a:latin typeface="Times New Roman" pitchFamily="18" charset="0"/>
                          <a:cs typeface="Times New Roman" pitchFamily="18" charset="0"/>
                        </a:rPr>
                        <a:t>↑↑↑≥38,5° C, roșu, uscat la cald</a:t>
                      </a:r>
                      <a:endParaRPr lang="hu-HU" dirty="0"/>
                    </a:p>
                    <a:p>
                      <a:pPr rtl="0"/>
                      <a:endParaRPr lang="hu-H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 sz="1800" b="0" i="0" u="none" strike="noStrike" cap="none" normalizeH="0">
                          <a:ln>
                            <a:noFill/>
                          </a:ln>
                          <a:solidFill>
                            <a:schemeClr val="tx1"/>
                          </a:solidFill>
                          <a:effectLst/>
                          <a:latin typeface="Times New Roman" pitchFamily="18" charset="0"/>
                          <a:cs typeface="Times New Roman" pitchFamily="18" charset="0"/>
                        </a:rPr>
                        <a:t>↑↑↑≥38,5° C, umed, fierbinte</a:t>
                      </a:r>
                      <a:endParaRPr lang="hu-HU" dirty="0"/>
                    </a:p>
                    <a:p>
                      <a:pPr rtl="0"/>
                      <a:endParaRPr lang="hu-HU" dirty="0"/>
                    </a:p>
                  </a:txBody>
                  <a:tcPr/>
                </a:tc>
                <a:extLst>
                  <a:ext uri="{0D108BD9-81ED-4DB2-BD59-A6C34878D82A}">
                    <a16:rowId xmlns:a16="http://schemas.microsoft.com/office/drawing/2014/main" val="39939262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
                        <a:t>Tensiunea arterială:</a:t>
                      </a:r>
                    </a:p>
                    <a:p>
                      <a:pPr rtl="0"/>
                      <a:endParaRPr lang="hu-H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
                        <a:t>scăzut</a:t>
                      </a:r>
                      <a:endParaRPr lang="hu-HU" dirty="0"/>
                    </a:p>
                    <a:p>
                      <a:pPr rtl="0"/>
                      <a:endParaRPr lang="hu-H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 dirty="0"/>
                        <a:t>inițial normal, mai târziu scăzut</a:t>
                      </a:r>
                      <a:endParaRPr lang="hu-HU" dirty="0"/>
                    </a:p>
                    <a:p>
                      <a:pPr rtl="0"/>
                      <a:endParaRPr lang="hu-HU" dirty="0"/>
                    </a:p>
                  </a:txBody>
                  <a:tcPr/>
                </a:tc>
                <a:extLst>
                  <a:ext uri="{0D108BD9-81ED-4DB2-BD59-A6C34878D82A}">
                    <a16:rowId xmlns:a16="http://schemas.microsoft.com/office/drawing/2014/main" val="110713625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
                        <a:t>Parametrii infecției (CRP, BSG, Leucocitoză):</a:t>
                      </a:r>
                      <a:endParaRPr lang="hu-HU" dirty="0"/>
                    </a:p>
                    <a:p>
                      <a:pPr rtl="0"/>
                      <a:endParaRPr lang="hu-HU" dirty="0"/>
                    </a:p>
                  </a:txBody>
                  <a:tcPr/>
                </a:tc>
                <a:tc>
                  <a:txBody>
                    <a:bodyPr/>
                    <a:lstStyle/>
                    <a:p>
                      <a:pPr rtl="0"/>
                      <a:r>
                        <a:rPr lang="ro"/>
                        <a:t>nu este ridicat</a:t>
                      </a:r>
                      <a:endParaRPr lang="hu-HU" dirty="0"/>
                    </a:p>
                  </a:txBody>
                  <a:tcPr/>
                </a:tc>
                <a:tc>
                  <a:txBody>
                    <a:bodyPr/>
                    <a:lstStyle/>
                    <a:p>
                      <a:pPr rtl="0"/>
                      <a:r>
                        <a:rPr lang="ro"/>
                        <a:t>elevat</a:t>
                      </a:r>
                      <a:endParaRPr lang="hu-HU" dirty="0"/>
                    </a:p>
                  </a:txBody>
                  <a:tcPr/>
                </a:tc>
                <a:extLst>
                  <a:ext uri="{0D108BD9-81ED-4DB2-BD59-A6C34878D82A}">
                    <a16:rowId xmlns:a16="http://schemas.microsoft.com/office/drawing/2014/main" val="2833024260"/>
                  </a:ext>
                </a:extLst>
              </a:tr>
              <a:tr h="370840">
                <a:tc>
                  <a:txBody>
                    <a:bodyPr/>
                    <a:lstStyle/>
                    <a:p>
                      <a:pPr rtl="0"/>
                      <a:r>
                        <a:rPr lang="ro"/>
                        <a:t>Excreția urinei</a:t>
                      </a:r>
                      <a:endParaRPr lang="hu-HU" dirty="0"/>
                    </a:p>
                  </a:txBody>
                  <a:tcPr/>
                </a:tc>
                <a:tc>
                  <a:txBody>
                    <a:bodyPr/>
                    <a:lstStyle/>
                    <a:p>
                      <a:pPr rtl="0"/>
                      <a:r>
                        <a:rPr lang="ro"/>
                        <a:t>mult redus</a:t>
                      </a:r>
                      <a:endParaRPr lang="hu-HU" dirty="0"/>
                    </a:p>
                  </a:txBody>
                  <a:tcPr/>
                </a:tc>
                <a:tc>
                  <a:txBody>
                    <a:bodyPr/>
                    <a:lstStyle/>
                    <a:p>
                      <a:pPr rtl="0"/>
                      <a:r>
                        <a:rPr lang="ro" dirty="0"/>
                        <a:t>inițial normal, mai târziu ușor în scădere</a:t>
                      </a:r>
                      <a:endParaRPr lang="hu-HU" dirty="0"/>
                    </a:p>
                  </a:txBody>
                  <a:tcPr/>
                </a:tc>
                <a:extLst>
                  <a:ext uri="{0D108BD9-81ED-4DB2-BD59-A6C34878D82A}">
                    <a16:rowId xmlns:a16="http://schemas.microsoft.com/office/drawing/2014/main" val="1441817282"/>
                  </a:ext>
                </a:extLst>
              </a:tr>
              <a:tr h="370840">
                <a:tc>
                  <a:txBody>
                    <a:bodyPr/>
                    <a:lstStyle/>
                    <a:p>
                      <a:pPr rtl="0"/>
                      <a:r>
                        <a:rPr lang="ro"/>
                        <a:t>Răspuns după un aport adecvat de electroliți și lichide:</a:t>
                      </a:r>
                      <a:endParaRPr lang="hu-H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
                        <a:t>normalizare rapidă</a:t>
                      </a:r>
                      <a:endParaRPr lang="hu-HU" dirty="0"/>
                    </a:p>
                    <a:p>
                      <a:pPr rtl="0"/>
                      <a:endParaRPr lang="hu-HU" dirty="0"/>
                    </a:p>
                  </a:txBody>
                  <a:tcPr/>
                </a:tc>
                <a:tc>
                  <a:txBody>
                    <a:bodyPr/>
                    <a:lstStyle/>
                    <a:p>
                      <a:pPr rtl="0"/>
                      <a:r>
                        <a:rPr lang="ro" dirty="0"/>
                        <a:t>îmbunătățire minimă</a:t>
                      </a:r>
                      <a:endParaRPr lang="hu-HU" dirty="0"/>
                    </a:p>
                  </a:txBody>
                  <a:tcPr/>
                </a:tc>
                <a:extLst>
                  <a:ext uri="{0D108BD9-81ED-4DB2-BD59-A6C34878D82A}">
                    <a16:rowId xmlns:a16="http://schemas.microsoft.com/office/drawing/2014/main" val="3524130678"/>
                  </a:ext>
                </a:extLst>
              </a:tr>
              <a:tr h="370840">
                <a:tc>
                  <a:txBody>
                    <a:bodyPr/>
                    <a:lstStyle/>
                    <a:p>
                      <a:pPr rtl="0"/>
                      <a:r>
                        <a:rPr lang="ro"/>
                        <a:t>Răspunsul la medicamentul antipiretic:</a:t>
                      </a:r>
                      <a:endParaRPr lang="hu-H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 dirty="0"/>
                        <a:t>nici o îmbunătățire sau foarte ușoară</a:t>
                      </a:r>
                      <a:endParaRPr lang="hu-HU" dirty="0"/>
                    </a:p>
                    <a:p>
                      <a:pPr rtl="0"/>
                      <a:endParaRPr lang="hu-HU" dirty="0"/>
                    </a:p>
                  </a:txBody>
                  <a:tcPr/>
                </a:tc>
                <a:tc>
                  <a:txBody>
                    <a:bodyPr/>
                    <a:lstStyle/>
                    <a:p>
                      <a:pPr rtl="0"/>
                      <a:r>
                        <a:rPr lang="ro" dirty="0"/>
                        <a:t>îmbunătățirea rapidă</a:t>
                      </a:r>
                      <a:endParaRPr lang="hu-HU" dirty="0"/>
                    </a:p>
                  </a:txBody>
                  <a:tcPr/>
                </a:tc>
                <a:extLst>
                  <a:ext uri="{0D108BD9-81ED-4DB2-BD59-A6C34878D82A}">
                    <a16:rowId xmlns:a16="http://schemas.microsoft.com/office/drawing/2014/main" val="3585037783"/>
                  </a:ext>
                </a:extLst>
              </a:tr>
            </a:tbl>
          </a:graphicData>
        </a:graphic>
      </p:graphicFrame>
      <p:sp>
        <p:nvSpPr>
          <p:cNvPr id="3" name="Téglalap 2"/>
          <p:cNvSpPr/>
          <p:nvPr/>
        </p:nvSpPr>
        <p:spPr>
          <a:xfrm>
            <a:off x="192088" y="5791518"/>
            <a:ext cx="11896725" cy="461665"/>
          </a:xfrm>
          <a:prstGeom prst="rect">
            <a:avLst/>
          </a:prstGeom>
        </p:spPr>
        <p:txBody>
          <a:bodyPr wrap="square" rtlCol="0">
            <a:spAutoFit/>
          </a:bodyPr>
          <a:lstStyle/>
          <a:p>
            <a:pPr rtl="0"/>
            <a:r>
              <a:rPr lang="ro" sz="1200" i="1"/>
              <a:t>Sursa: Sfaturi de sănătate publică privind prevenirea efectelor căldurii asupra sănătății. OMS/EURO: 2011-2510-42266-5869. https://www.who.int/publications/i/item/public-health-advice-on-preventing-health-effects-of-heat</a:t>
            </a:r>
          </a:p>
        </p:txBody>
      </p:sp>
    </p:spTree>
    <p:extLst>
      <p:ext uri="{BB962C8B-B14F-4D97-AF65-F5344CB8AC3E}">
        <p14:creationId xmlns:p14="http://schemas.microsoft.com/office/powerpoint/2010/main" val="29246357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a:solidFill>
                  <a:schemeClr val="tx1"/>
                </a:solidFill>
              </a:rPr>
              <a:t>Comparația epuizării termice și a loviturii de căldură</a:t>
            </a:r>
            <a:endParaRPr lang="hu-HU" dirty="0">
              <a:solidFill>
                <a:schemeClr val="tx1"/>
              </a:solidFill>
            </a:endParaRPr>
          </a:p>
        </p:txBody>
      </p:sp>
      <p:graphicFrame>
        <p:nvGraphicFramePr>
          <p:cNvPr id="4" name="Tartalom helye 3"/>
          <p:cNvGraphicFramePr>
            <a:graphicFrameLocks noGrp="1"/>
          </p:cNvGraphicFramePr>
          <p:nvPr>
            <p:ph idx="1"/>
          </p:nvPr>
        </p:nvGraphicFramePr>
        <p:xfrm>
          <a:off x="975335" y="1008249"/>
          <a:ext cx="9906930" cy="4312920"/>
        </p:xfrm>
        <a:graphic>
          <a:graphicData uri="http://schemas.openxmlformats.org/drawingml/2006/table">
            <a:tbl>
              <a:tblPr firstRow="1" bandRow="1">
                <a:tableStyleId>{5C22544A-7EE6-4342-B048-85BDC9FD1C3A}</a:tableStyleId>
              </a:tblPr>
              <a:tblGrid>
                <a:gridCol w="2471597">
                  <a:extLst>
                    <a:ext uri="{9D8B030D-6E8A-4147-A177-3AD203B41FA5}">
                      <a16:colId xmlns:a16="http://schemas.microsoft.com/office/drawing/2014/main" val="2875164911"/>
                    </a:ext>
                  </a:extLst>
                </a:gridCol>
                <a:gridCol w="3322622">
                  <a:extLst>
                    <a:ext uri="{9D8B030D-6E8A-4147-A177-3AD203B41FA5}">
                      <a16:colId xmlns:a16="http://schemas.microsoft.com/office/drawing/2014/main" val="1225248234"/>
                    </a:ext>
                  </a:extLst>
                </a:gridCol>
                <a:gridCol w="4112711">
                  <a:extLst>
                    <a:ext uri="{9D8B030D-6E8A-4147-A177-3AD203B41FA5}">
                      <a16:colId xmlns:a16="http://schemas.microsoft.com/office/drawing/2014/main" val="31864348"/>
                    </a:ext>
                  </a:extLst>
                </a:gridCol>
              </a:tblGrid>
              <a:tr h="370840">
                <a:tc>
                  <a:txBody>
                    <a:bodyPr/>
                    <a:lstStyle/>
                    <a:p>
                      <a:pPr rtl="0"/>
                      <a:endParaRPr lang="hu-HU" dirty="0"/>
                    </a:p>
                  </a:txBody>
                  <a:tcPr/>
                </a:tc>
                <a:tc>
                  <a:txBody>
                    <a:bodyPr/>
                    <a:lstStyle/>
                    <a:p>
                      <a:pPr rtl="0"/>
                      <a:r>
                        <a:rPr lang="ro"/>
                        <a:t>Semne de epuizare a căldurii</a:t>
                      </a:r>
                      <a:endParaRPr lang="hu-HU" dirty="0"/>
                    </a:p>
                  </a:txBody>
                  <a:tcPr/>
                </a:tc>
                <a:tc>
                  <a:txBody>
                    <a:bodyPr/>
                    <a:lstStyle/>
                    <a:p>
                      <a:pPr rtl="0"/>
                      <a:r>
                        <a:rPr lang="ro"/>
                        <a:t>Semne de accident vascular cerebral</a:t>
                      </a:r>
                    </a:p>
                  </a:txBody>
                  <a:tcPr/>
                </a:tc>
                <a:extLst>
                  <a:ext uri="{0D108BD9-81ED-4DB2-BD59-A6C34878D82A}">
                    <a16:rowId xmlns:a16="http://schemas.microsoft.com/office/drawing/2014/main" val="3849010376"/>
                  </a:ext>
                </a:extLst>
              </a:tr>
              <a:tr h="370840">
                <a:tc>
                  <a:txBody>
                    <a:bodyPr/>
                    <a:lstStyle/>
                    <a:p>
                      <a:pPr rtl="0"/>
                      <a:r>
                        <a:rPr lang="ro"/>
                        <a:t>Piele</a:t>
                      </a:r>
                      <a:endParaRPr lang="hu-HU" dirty="0"/>
                    </a:p>
                  </a:txBody>
                  <a:tcPr/>
                </a:tc>
                <a:tc>
                  <a:txBody>
                    <a:bodyPr/>
                    <a:lstStyle/>
                    <a:p>
                      <a:pPr rtl="0"/>
                      <a:r>
                        <a:rPr lang="ro"/>
                        <a:t>rece și umed</a:t>
                      </a:r>
                      <a:endParaRPr lang="hu-HU" dirty="0"/>
                    </a:p>
                  </a:txBody>
                  <a:tcPr/>
                </a:tc>
                <a:tc>
                  <a:txBody>
                    <a:bodyPr/>
                    <a:lstStyle/>
                    <a:p>
                      <a:pPr rtl="0"/>
                      <a:r>
                        <a:rPr lang="ro"/>
                        <a:t>roșu, fierbinte și uscat</a:t>
                      </a:r>
                      <a:endParaRPr lang="hu-HU" dirty="0"/>
                    </a:p>
                  </a:txBody>
                  <a:tcPr/>
                </a:tc>
                <a:extLst>
                  <a:ext uri="{0D108BD9-81ED-4DB2-BD59-A6C34878D82A}">
                    <a16:rowId xmlns:a16="http://schemas.microsoft.com/office/drawing/2014/main" val="3577285470"/>
                  </a:ext>
                </a:extLst>
              </a:tr>
              <a:tr h="370840">
                <a:tc>
                  <a:txBody>
                    <a:bodyPr/>
                    <a:lstStyle/>
                    <a:p>
                      <a:pPr rtl="0"/>
                      <a:r>
                        <a:rPr lang="ro"/>
                        <a:t>Tensiunea arterială</a:t>
                      </a:r>
                      <a:endParaRPr lang="hu-HU" dirty="0"/>
                    </a:p>
                  </a:txBody>
                  <a:tcPr/>
                </a:tc>
                <a:tc>
                  <a:txBody>
                    <a:bodyPr/>
                    <a:lstStyle/>
                    <a:p>
                      <a:pPr rtl="0"/>
                      <a:r>
                        <a:rPr lang="ro"/>
                        <a:t>scăzut</a:t>
                      </a:r>
                      <a:endParaRPr lang="hu-HU" dirty="0"/>
                    </a:p>
                  </a:txBody>
                  <a:tcPr/>
                </a:tc>
                <a:tc>
                  <a:txBody>
                    <a:bodyPr/>
                    <a:lstStyle/>
                    <a:p>
                      <a:pPr rtl="0"/>
                      <a:r>
                        <a:rPr lang="ro"/>
                        <a:t>Inițial normal, mai târziu scăzut</a:t>
                      </a:r>
                      <a:endParaRPr lang="hu-HU" dirty="0"/>
                    </a:p>
                  </a:txBody>
                  <a:tcPr/>
                </a:tc>
                <a:extLst>
                  <a:ext uri="{0D108BD9-81ED-4DB2-BD59-A6C34878D82A}">
                    <a16:rowId xmlns:a16="http://schemas.microsoft.com/office/drawing/2014/main" val="274318197"/>
                  </a:ext>
                </a:extLst>
              </a:tr>
              <a:tr h="370840">
                <a:tc>
                  <a:txBody>
                    <a:bodyPr/>
                    <a:lstStyle/>
                    <a:p>
                      <a:pPr rtl="0"/>
                      <a:r>
                        <a:rPr lang="ro"/>
                        <a:t>Temperatura corpului</a:t>
                      </a:r>
                      <a:endParaRPr lang="hu-HU" dirty="0"/>
                    </a:p>
                  </a:txBody>
                  <a:tcPr/>
                </a:tc>
                <a:tc>
                  <a:txBody>
                    <a:bodyPr/>
                    <a:lstStyle/>
                    <a:p>
                      <a:pPr rtl="0"/>
                      <a:r>
                        <a:rPr lang="ro"/>
                        <a:t>Normal, mai târziu în scădere</a:t>
                      </a:r>
                      <a:endParaRPr lang="hu-HU" dirty="0"/>
                    </a:p>
                  </a:txBody>
                  <a:tcPr/>
                </a:tc>
                <a:tc>
                  <a:txBody>
                    <a:bodyPr/>
                    <a:lstStyle/>
                    <a:p>
                      <a:pPr rtl="0"/>
                      <a:r>
                        <a:rPr lang="ro"/>
                        <a:t>Temperatură foarte ridicată &gt;40°C, posibile convulsii febrile</a:t>
                      </a:r>
                      <a:endParaRPr lang="hu-HU" dirty="0"/>
                    </a:p>
                  </a:txBody>
                  <a:tcPr/>
                </a:tc>
                <a:extLst>
                  <a:ext uri="{0D108BD9-81ED-4DB2-BD59-A6C34878D82A}">
                    <a16:rowId xmlns:a16="http://schemas.microsoft.com/office/drawing/2014/main" val="3574019332"/>
                  </a:ext>
                </a:extLst>
              </a:tr>
              <a:tr h="370840">
                <a:tc>
                  <a:txBody>
                    <a:bodyPr/>
                    <a:lstStyle/>
                    <a:p>
                      <a:pPr rtl="0"/>
                      <a:r>
                        <a:rPr lang="ro"/>
                        <a:t>Pulsul</a:t>
                      </a:r>
                      <a:endParaRPr lang="hu-HU" dirty="0"/>
                    </a:p>
                  </a:txBody>
                  <a:tcPr/>
                </a:tc>
                <a:tc>
                  <a:txBody>
                    <a:bodyPr/>
                    <a:lstStyle/>
                    <a:p>
                      <a:pPr rtl="0"/>
                      <a:r>
                        <a:rPr lang="ro"/>
                        <a:t>tahicardie</a:t>
                      </a:r>
                      <a:endParaRPr lang="hu-H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
                        <a:t>Tahicardie, puls rapid</a:t>
                      </a:r>
                      <a:endParaRPr lang="hu-HU" dirty="0"/>
                    </a:p>
                    <a:p>
                      <a:pPr rtl="0"/>
                      <a:endParaRPr lang="hu-HU" dirty="0"/>
                    </a:p>
                  </a:txBody>
                  <a:tcPr/>
                </a:tc>
                <a:extLst>
                  <a:ext uri="{0D108BD9-81ED-4DB2-BD59-A6C34878D82A}">
                    <a16:rowId xmlns:a16="http://schemas.microsoft.com/office/drawing/2014/main" val="56708613"/>
                  </a:ext>
                </a:extLst>
              </a:tr>
              <a:tr h="370840">
                <a:tc>
                  <a:txBody>
                    <a:bodyPr/>
                    <a:lstStyle/>
                    <a:p>
                      <a:pPr rtl="0"/>
                      <a:r>
                        <a:rPr lang="ro"/>
                        <a:t>Simptome gastro-intestinale</a:t>
                      </a:r>
                      <a:endParaRPr lang="hu-HU" dirty="0"/>
                    </a:p>
                  </a:txBody>
                  <a:tcPr/>
                </a:tc>
                <a:tc>
                  <a:txBody>
                    <a:bodyPr/>
                    <a:lstStyle/>
                    <a:p>
                      <a:pPr rtl="0"/>
                      <a:r>
                        <a:rPr lang="ro"/>
                        <a:t>Pierderea poftei de mâncare, greață, vărsături</a:t>
                      </a:r>
                      <a:endParaRPr lang="hu-HU" dirty="0"/>
                    </a:p>
                  </a:txBody>
                  <a:tcPr/>
                </a:tc>
                <a:tc>
                  <a:txBody>
                    <a:bodyPr/>
                    <a:lstStyle/>
                    <a:p>
                      <a:pPr rtl="0"/>
                      <a:r>
                        <a:rPr lang="ro"/>
                        <a:t>greață</a:t>
                      </a:r>
                      <a:endParaRPr lang="hu-HU" dirty="0"/>
                    </a:p>
                  </a:txBody>
                  <a:tcPr/>
                </a:tc>
                <a:extLst>
                  <a:ext uri="{0D108BD9-81ED-4DB2-BD59-A6C34878D82A}">
                    <a16:rowId xmlns:a16="http://schemas.microsoft.com/office/drawing/2014/main" val="3684603990"/>
                  </a:ext>
                </a:extLst>
              </a:tr>
              <a:tr h="370840">
                <a:tc>
                  <a:txBody>
                    <a:bodyPr/>
                    <a:lstStyle/>
                    <a:p>
                      <a:pPr rtl="0"/>
                      <a:r>
                        <a:rPr lang="ro"/>
                        <a:t>Simptome neurologice</a:t>
                      </a:r>
                      <a:endParaRPr lang="hu-HU" dirty="0"/>
                    </a:p>
                  </a:txBody>
                  <a:tcPr/>
                </a:tc>
                <a:tc>
                  <a:txBody>
                    <a:bodyPr/>
                    <a:lstStyle/>
                    <a:p>
                      <a:pPr rtl="0"/>
                      <a:r>
                        <a:rPr lang="ro"/>
                        <a:t>Slăbiciune, amețeli, oboseală, colaps</a:t>
                      </a:r>
                      <a:endParaRPr lang="hu-HU" dirty="0"/>
                    </a:p>
                  </a:txBody>
                  <a:tcPr/>
                </a:tc>
                <a:tc>
                  <a:txBody>
                    <a:bodyPr/>
                    <a:lstStyle/>
                    <a:p>
                      <a:pPr rtl="0"/>
                      <a:r>
                        <a:rPr lang="ro"/>
                        <a:t>Alternarea durerii de cap, veghe și leșin (edem cerebral!) posibil</a:t>
                      </a:r>
                      <a:endParaRPr lang="hu-HU" dirty="0"/>
                    </a:p>
                  </a:txBody>
                  <a:tcPr/>
                </a:tc>
                <a:extLst>
                  <a:ext uri="{0D108BD9-81ED-4DB2-BD59-A6C34878D82A}">
                    <a16:rowId xmlns:a16="http://schemas.microsoft.com/office/drawing/2014/main" val="1337717207"/>
                  </a:ext>
                </a:extLst>
              </a:tr>
              <a:tr h="370840">
                <a:tc>
                  <a:txBody>
                    <a:bodyPr/>
                    <a:lstStyle/>
                    <a:p>
                      <a:pPr rtl="0"/>
                      <a:r>
                        <a:rPr lang="ro"/>
                        <a:t>Rezultat</a:t>
                      </a:r>
                      <a:endParaRPr lang="hu-HU" dirty="0"/>
                    </a:p>
                  </a:txBody>
                  <a:tcPr/>
                </a:tc>
                <a:tc>
                  <a:txBody>
                    <a:bodyPr/>
                    <a:lstStyle/>
                    <a:p>
                      <a:pPr rtl="0"/>
                      <a:r>
                        <a:rPr lang="ro"/>
                        <a:t>Debut rapid, durată scurtă dacă este intervenit corespunzător</a:t>
                      </a:r>
                      <a:endParaRPr lang="hu-HU" dirty="0"/>
                    </a:p>
                  </a:txBody>
                  <a:tcPr/>
                </a:tc>
                <a:tc>
                  <a:txBody>
                    <a:bodyPr/>
                    <a:lstStyle/>
                    <a:p>
                      <a:pPr rtl="0"/>
                      <a:r>
                        <a:rPr lang="ro"/>
                        <a:t>Starea care pune viața în pericol, se pot dezvolta complicații acute</a:t>
                      </a:r>
                      <a:endParaRPr lang="hu-HU" dirty="0"/>
                    </a:p>
                  </a:txBody>
                  <a:tcPr/>
                </a:tc>
                <a:extLst>
                  <a:ext uri="{0D108BD9-81ED-4DB2-BD59-A6C34878D82A}">
                    <a16:rowId xmlns:a16="http://schemas.microsoft.com/office/drawing/2014/main" val="923511473"/>
                  </a:ext>
                </a:extLst>
              </a:tr>
            </a:tbl>
          </a:graphicData>
        </a:graphic>
      </p:graphicFrame>
      <p:sp>
        <p:nvSpPr>
          <p:cNvPr id="5" name="Téglalap 4"/>
          <p:cNvSpPr/>
          <p:nvPr/>
        </p:nvSpPr>
        <p:spPr>
          <a:xfrm>
            <a:off x="192088" y="5791518"/>
            <a:ext cx="11896725" cy="461665"/>
          </a:xfrm>
          <a:prstGeom prst="rect">
            <a:avLst/>
          </a:prstGeom>
        </p:spPr>
        <p:txBody>
          <a:bodyPr wrap="square" rtlCol="0">
            <a:spAutoFit/>
          </a:bodyPr>
          <a:lstStyle/>
          <a:p>
            <a:pPr rtl="0"/>
            <a:r>
              <a:rPr lang="ro" sz="1200" i="1"/>
              <a:t>Sursa: Sfaturi de sănătate publică privind prevenirea efectelor căldurii asupra sănătății. OMS/EURO: 2011-2510-42266-5869. https://www.who.int/publications/i/item/public-health-advice-on-preventing-health-effects-of-heat</a:t>
            </a:r>
          </a:p>
        </p:txBody>
      </p:sp>
    </p:spTree>
    <p:extLst>
      <p:ext uri="{BB962C8B-B14F-4D97-AF65-F5344CB8AC3E}">
        <p14:creationId xmlns:p14="http://schemas.microsoft.com/office/powerpoint/2010/main" val="37149651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295174" y="117839"/>
            <a:ext cx="11896826" cy="549635"/>
          </a:xfrm>
        </p:spPr>
        <p:txBody>
          <a:bodyPr rtlCol="0">
            <a:normAutofit fontScale="90000"/>
          </a:bodyPr>
          <a:lstStyle/>
          <a:p>
            <a:pPr rtl="0"/>
            <a:r>
              <a:rPr lang="ro">
                <a:solidFill>
                  <a:schemeClr val="tx1"/>
                </a:solidFill>
              </a:rPr>
              <a:t>Bolile de căldură ușoare și moderate și gestionarea acestora -1</a:t>
            </a:r>
          </a:p>
        </p:txBody>
      </p:sp>
      <p:graphicFrame>
        <p:nvGraphicFramePr>
          <p:cNvPr id="4" name="Tartalom helye 3"/>
          <p:cNvGraphicFramePr>
            <a:graphicFrameLocks noGrp="1"/>
          </p:cNvGraphicFramePr>
          <p:nvPr>
            <p:ph idx="1"/>
            <p:extLst>
              <p:ext uri="{D42A27DB-BD31-4B8C-83A1-F6EECF244321}">
                <p14:modId xmlns:p14="http://schemas.microsoft.com/office/powerpoint/2010/main" val="2380298106"/>
              </p:ext>
            </p:extLst>
          </p:nvPr>
        </p:nvGraphicFramePr>
        <p:xfrm>
          <a:off x="371369" y="667474"/>
          <a:ext cx="11449261" cy="4875010"/>
        </p:xfrm>
        <a:graphic>
          <a:graphicData uri="http://schemas.openxmlformats.org/drawingml/2006/table">
            <a:tbl>
              <a:tblPr firstRow="1" bandRow="1">
                <a:tableStyleId>{5C22544A-7EE6-4342-B048-85BDC9FD1C3A}</a:tableStyleId>
              </a:tblPr>
              <a:tblGrid>
                <a:gridCol w="2716547">
                  <a:extLst>
                    <a:ext uri="{9D8B030D-6E8A-4147-A177-3AD203B41FA5}">
                      <a16:colId xmlns:a16="http://schemas.microsoft.com/office/drawing/2014/main" val="2142988265"/>
                    </a:ext>
                  </a:extLst>
                </a:gridCol>
                <a:gridCol w="4504592">
                  <a:extLst>
                    <a:ext uri="{9D8B030D-6E8A-4147-A177-3AD203B41FA5}">
                      <a16:colId xmlns:a16="http://schemas.microsoft.com/office/drawing/2014/main" val="2470346705"/>
                    </a:ext>
                  </a:extLst>
                </a:gridCol>
                <a:gridCol w="4228122">
                  <a:extLst>
                    <a:ext uri="{9D8B030D-6E8A-4147-A177-3AD203B41FA5}">
                      <a16:colId xmlns:a16="http://schemas.microsoft.com/office/drawing/2014/main" val="320736885"/>
                    </a:ext>
                  </a:extLst>
                </a:gridCol>
              </a:tblGrid>
              <a:tr h="344179">
                <a:tc>
                  <a:txBody>
                    <a:bodyPr/>
                    <a:lstStyle/>
                    <a:p>
                      <a:pPr rtl="0"/>
                      <a:r>
                        <a:rPr lang="ro" sz="1800" b="1" i="0" u="none" strike="noStrike" kern="1200">
                          <a:solidFill>
                            <a:schemeClr val="lt1"/>
                          </a:solidFill>
                          <a:latin typeface="+mn-lt"/>
                          <a:ea typeface="+mn-ea"/>
                          <a:cs typeface="+mn-cs"/>
                        </a:rPr>
                        <a:t>Starea medicală</a:t>
                      </a:r>
                      <a:endParaRPr lang="hu-HU" dirty="0"/>
                    </a:p>
                  </a:txBody>
                  <a:tcPr/>
                </a:tc>
                <a:tc>
                  <a:txBody>
                    <a:bodyPr/>
                    <a:lstStyle/>
                    <a:p>
                      <a:pPr rtl="0"/>
                      <a:r>
                        <a:rPr lang="ro" sz="1800" b="1" i="0" u="none" strike="noStrike" kern="1200">
                          <a:solidFill>
                            <a:schemeClr val="lt1"/>
                          </a:solidFill>
                          <a:latin typeface="+mn-lt"/>
                          <a:ea typeface="+mn-ea"/>
                          <a:cs typeface="+mn-cs"/>
                        </a:rPr>
                        <a:t>Semne și simptome/mecanisme</a:t>
                      </a:r>
                      <a:endParaRPr lang="hu-HU" dirty="0"/>
                    </a:p>
                  </a:txBody>
                  <a:tcPr/>
                </a:tc>
                <a:tc>
                  <a:txBody>
                    <a:bodyPr/>
                    <a:lstStyle/>
                    <a:p>
                      <a:pPr rtl="0"/>
                      <a:r>
                        <a:rPr lang="ro" sz="1800" b="1" i="0" u="none" strike="noStrike" kern="1200">
                          <a:solidFill>
                            <a:schemeClr val="lt1"/>
                          </a:solidFill>
                          <a:latin typeface="+mn-lt"/>
                          <a:ea typeface="+mn-ea"/>
                          <a:cs typeface="+mn-cs"/>
                        </a:rPr>
                        <a:t>Managementul</a:t>
                      </a:r>
                      <a:endParaRPr lang="hu-HU" dirty="0"/>
                    </a:p>
                  </a:txBody>
                  <a:tcPr/>
                </a:tc>
                <a:extLst>
                  <a:ext uri="{0D108BD9-81ED-4DB2-BD59-A6C34878D82A}">
                    <a16:rowId xmlns:a16="http://schemas.microsoft.com/office/drawing/2014/main" val="2465336292"/>
                  </a:ext>
                </a:extLst>
              </a:tr>
              <a:tr h="1994350">
                <a:tc>
                  <a:txBody>
                    <a:bodyPr/>
                    <a:lstStyle/>
                    <a:p>
                      <a:pPr rtl="0"/>
                      <a:r>
                        <a:rPr lang="ro" sz="1400"/>
                        <a:t>Graba de căldură</a:t>
                      </a:r>
                      <a:endParaRPr lang="hu-HU" sz="1400" dirty="0"/>
                    </a:p>
                  </a:txBody>
                  <a:tcPr/>
                </a:tc>
                <a:tc>
                  <a:txBody>
                    <a:bodyPr/>
                    <a:lstStyle/>
                    <a:p>
                      <a:pPr rtl="0"/>
                      <a:r>
                        <a:rPr lang="ro" sz="1400" b="0" i="0" u="none" strike="noStrike" kern="1200">
                          <a:solidFill>
                            <a:schemeClr val="dk1"/>
                          </a:solidFill>
                          <a:latin typeface="+mn-lt"/>
                          <a:ea typeface="+mn-ea"/>
                          <a:cs typeface="+mn-cs"/>
                        </a:rPr>
                        <a:t>Papule mici de mâncărime roșii apar pe față, gât, piept superior, sub piept, zona inghinală și scrot.</a:t>
                      </a:r>
                    </a:p>
                    <a:p>
                      <a:pPr rtl="0"/>
                      <a:r>
                        <a:rPr lang="ro" sz="1400" b="0" i="0" u="none" strike="noStrike" kern="1200">
                          <a:solidFill>
                            <a:schemeClr val="dk1"/>
                          </a:solidFill>
                          <a:latin typeface="+mn-lt"/>
                          <a:ea typeface="+mn-ea"/>
                          <a:cs typeface="+mn-cs"/>
                        </a:rPr>
                        <a:t>Acest lucru poate afecta orice vârstă, dar este predominant la copiii mici. </a:t>
                      </a:r>
                      <a:endParaRPr lang="hu-HU" sz="1400" b="0" i="0" u="none" strike="noStrike" kern="1200" baseline="0" dirty="0">
                        <a:solidFill>
                          <a:schemeClr val="dk1"/>
                        </a:solidFill>
                        <a:latin typeface="+mn-lt"/>
                        <a:ea typeface="+mn-ea"/>
                        <a:cs typeface="+mn-cs"/>
                      </a:endParaRPr>
                    </a:p>
                    <a:p>
                      <a:pPr rtl="0"/>
                      <a:r>
                        <a:rPr lang="ro" sz="1400" b="0" i="0" u="none" strike="noStrike" kern="1200">
                          <a:solidFill>
                            <a:schemeClr val="dk1"/>
                          </a:solidFill>
                          <a:latin typeface="+mn-lt"/>
                          <a:ea typeface="+mn-ea"/>
                          <a:cs typeface="+mn-cs"/>
                        </a:rPr>
                        <a:t>Poate apărea infecția cu stafilococ.</a:t>
                      </a:r>
                    </a:p>
                    <a:p>
                      <a:pPr rtl="0"/>
                      <a:r>
                        <a:rPr lang="ro" sz="1400" b="0" i="0" u="none" strike="noStrike" kern="1200">
                          <a:solidFill>
                            <a:schemeClr val="dk1"/>
                          </a:solidFill>
                          <a:latin typeface="+mn-lt"/>
                          <a:ea typeface="+mn-ea"/>
                          <a:cs typeface="+mn-cs"/>
                        </a:rPr>
                        <a:t>Este atribuită transpirației grele în timpul vremii calde și umede.</a:t>
                      </a:r>
                      <a:endParaRPr lang="hu-HU" sz="1400" dirty="0"/>
                    </a:p>
                  </a:txBody>
                  <a:tcPr/>
                </a:tc>
                <a:tc>
                  <a:txBody>
                    <a:bodyPr/>
                    <a:lstStyle/>
                    <a:p>
                      <a:pPr rtl="0"/>
                      <a:r>
                        <a:rPr lang="ro" sz="1400" b="0" i="0" u="none" strike="noStrike" kern="1200" dirty="0">
                          <a:solidFill>
                            <a:schemeClr val="dk1"/>
                          </a:solidFill>
                          <a:latin typeface="+mn-lt"/>
                          <a:ea typeface="+mn-ea"/>
                          <a:cs typeface="+mn-cs"/>
                        </a:rPr>
                        <a:t>Minimalizați transpirația rămânând într-un aparat cu aer condiționat mediu, luând frecvent</a:t>
                      </a:r>
                      <a:endParaRPr lang="hu-HU" sz="1400" b="0" i="0" u="none" strike="noStrike" kern="1200" baseline="0" dirty="0">
                        <a:solidFill>
                          <a:schemeClr val="dk1"/>
                        </a:solidFill>
                        <a:latin typeface="+mn-lt"/>
                        <a:ea typeface="+mn-ea"/>
                        <a:cs typeface="+mn-cs"/>
                      </a:endParaRPr>
                    </a:p>
                    <a:p>
                      <a:pPr rtl="0"/>
                      <a:r>
                        <a:rPr lang="ro" sz="1400" b="0" i="0" u="none" strike="noStrike" kern="1200" dirty="0">
                          <a:solidFill>
                            <a:schemeClr val="dk1"/>
                          </a:solidFill>
                          <a:latin typeface="+mn-lt"/>
                          <a:ea typeface="+mn-ea"/>
                          <a:cs typeface="+mn-cs"/>
                        </a:rPr>
                        <a:t>dușuri și purtarea de haine ușoare. Păstrați</a:t>
                      </a:r>
                    </a:p>
                    <a:p>
                      <a:pPr rtl="0"/>
                      <a:r>
                        <a:rPr lang="ro" sz="1400" b="0" i="0" u="none" strike="noStrike" kern="1200" dirty="0">
                          <a:solidFill>
                            <a:schemeClr val="dk1"/>
                          </a:solidFill>
                          <a:latin typeface="+mn-lt"/>
                          <a:ea typeface="+mn-ea"/>
                          <a:cs typeface="+mn-cs"/>
                        </a:rPr>
                        <a:t>zona afectată uscată.</a:t>
                      </a:r>
                    </a:p>
                    <a:p>
                      <a:pPr rtl="0"/>
                      <a:r>
                        <a:rPr lang="ro" sz="1400" b="0" i="0" u="none" strike="noStrike" kern="1200" dirty="0">
                          <a:solidFill>
                            <a:schemeClr val="dk1"/>
                          </a:solidFill>
                          <a:latin typeface="+mn-lt"/>
                          <a:ea typeface="+mn-ea"/>
                          <a:cs typeface="+mn-cs"/>
                        </a:rPr>
                        <a:t>Antihistaminice topice și antiseptice</a:t>
                      </a:r>
                      <a:endParaRPr lang="hu-HU" sz="1400" b="0" i="0" u="none" strike="noStrike" kern="1200" baseline="0" dirty="0">
                        <a:solidFill>
                          <a:schemeClr val="dk1"/>
                        </a:solidFill>
                        <a:latin typeface="+mn-lt"/>
                        <a:ea typeface="+mn-ea"/>
                        <a:cs typeface="+mn-cs"/>
                      </a:endParaRPr>
                    </a:p>
                    <a:p>
                      <a:pPr rtl="0"/>
                      <a:r>
                        <a:rPr lang="ro" sz="1400" b="0" i="0" u="none" strike="noStrike" kern="1200" dirty="0">
                          <a:solidFill>
                            <a:schemeClr val="dk1"/>
                          </a:solidFill>
                          <a:latin typeface="+mn-lt"/>
                          <a:ea typeface="+mn-ea"/>
                          <a:cs typeface="+mn-cs"/>
                        </a:rPr>
                        <a:t>preparatele pot fi utilizate pentru a reduce disconfortul</a:t>
                      </a:r>
                    </a:p>
                    <a:p>
                      <a:pPr rtl="0"/>
                      <a:r>
                        <a:rPr lang="ro" sz="1400" b="0" i="0" u="none" strike="noStrike" kern="1200" dirty="0">
                          <a:solidFill>
                            <a:schemeClr val="dk1"/>
                          </a:solidFill>
                          <a:latin typeface="+mn-lt"/>
                          <a:ea typeface="+mn-ea"/>
                          <a:cs typeface="+mn-cs"/>
                        </a:rPr>
                        <a:t>și preveni infecția secundară.</a:t>
                      </a:r>
                      <a:endParaRPr lang="hu-HU" sz="1400" dirty="0"/>
                    </a:p>
                  </a:txBody>
                  <a:tcPr/>
                </a:tc>
                <a:extLst>
                  <a:ext uri="{0D108BD9-81ED-4DB2-BD59-A6C34878D82A}">
                    <a16:rowId xmlns:a16="http://schemas.microsoft.com/office/drawing/2014/main" val="638031951"/>
                  </a:ext>
                </a:extLst>
              </a:tr>
              <a:tr h="933526">
                <a:tc>
                  <a:txBody>
                    <a:bodyPr/>
                    <a:lstStyle/>
                    <a:p>
                      <a:pPr rtl="0"/>
                      <a:r>
                        <a:rPr lang="ro" sz="1400"/>
                        <a:t>Edem termic</a:t>
                      </a:r>
                      <a:endParaRPr lang="hu-HU" sz="1400" dirty="0"/>
                    </a:p>
                  </a:txBody>
                  <a:tcPr/>
                </a:tc>
                <a:tc>
                  <a:txBody>
                    <a:bodyPr/>
                    <a:lstStyle/>
                    <a:p>
                      <a:pPr rtl="0"/>
                      <a:r>
                        <a:rPr lang="ro" sz="1400" b="0" i="0" u="none" strike="noStrike" kern="1200">
                          <a:solidFill>
                            <a:schemeClr val="dk1"/>
                          </a:solidFill>
                          <a:latin typeface="+mn-lt"/>
                          <a:ea typeface="+mn-ea"/>
                          <a:cs typeface="+mn-cs"/>
                        </a:rPr>
                        <a:t>Edemul membrelor inferioare, de obicei gleznele, apare la începutul sezonului cald.</a:t>
                      </a:r>
                    </a:p>
                    <a:p>
                      <a:pPr rtl="0"/>
                      <a:r>
                        <a:rPr lang="ro" sz="1400" b="0" i="0" u="none" strike="noStrike" kern="1200">
                          <a:solidFill>
                            <a:schemeClr val="dk1"/>
                          </a:solidFill>
                          <a:latin typeface="+mn-lt"/>
                          <a:ea typeface="+mn-ea"/>
                          <a:cs typeface="+mn-cs"/>
                        </a:rPr>
                        <a:t>Acest lucru este atribuit periferice induse de căldură</a:t>
                      </a:r>
                    </a:p>
                    <a:p>
                      <a:pPr rtl="0"/>
                      <a:r>
                        <a:rPr lang="ro" sz="1400" b="0" i="0" u="none" strike="noStrike" kern="1200">
                          <a:solidFill>
                            <a:schemeClr val="dk1"/>
                          </a:solidFill>
                          <a:latin typeface="+mn-lt"/>
                          <a:ea typeface="+mn-ea"/>
                          <a:cs typeface="+mn-cs"/>
                        </a:rPr>
                        <a:t>vasodilatație și retenție de apă și sare.</a:t>
                      </a:r>
                      <a:endParaRPr lang="hu-HU" sz="1400" dirty="0"/>
                    </a:p>
                  </a:txBody>
                  <a:tcPr/>
                </a:tc>
                <a:tc>
                  <a:txBody>
                    <a:bodyPr/>
                    <a:lstStyle/>
                    <a:p>
                      <a:pPr rtl="0"/>
                      <a:r>
                        <a:rPr lang="ro" sz="1400" b="0" i="0" u="none" strike="noStrike" kern="1200" dirty="0">
                          <a:solidFill>
                            <a:schemeClr val="dk1"/>
                          </a:solidFill>
                          <a:latin typeface="+mn-lt"/>
                          <a:ea typeface="+mn-ea"/>
                          <a:cs typeface="+mn-cs"/>
                        </a:rPr>
                        <a:t>Tratamentul nu este necesar deoarece edemul este de obicei dispare după aclimatizare. Diuretice</a:t>
                      </a:r>
                      <a:endParaRPr lang="hu-HU" sz="1400" b="0" i="0" u="none" strike="noStrike" kern="1200" baseline="0" dirty="0">
                        <a:solidFill>
                          <a:schemeClr val="dk1"/>
                        </a:solidFill>
                        <a:latin typeface="+mn-lt"/>
                        <a:ea typeface="+mn-ea"/>
                        <a:cs typeface="+mn-cs"/>
                      </a:endParaRPr>
                    </a:p>
                    <a:p>
                      <a:pPr rtl="0"/>
                      <a:r>
                        <a:rPr lang="ro" sz="1400" b="0" i="0" u="none" strike="noStrike" kern="1200" dirty="0">
                          <a:solidFill>
                            <a:schemeClr val="dk1"/>
                          </a:solidFill>
                          <a:latin typeface="+mn-lt"/>
                          <a:ea typeface="+mn-ea"/>
                          <a:cs typeface="+mn-cs"/>
                        </a:rPr>
                        <a:t>nu sunt sfătuite.</a:t>
                      </a:r>
                      <a:endParaRPr lang="hu-HU" sz="1400" dirty="0"/>
                    </a:p>
                  </a:txBody>
                  <a:tcPr/>
                </a:tc>
                <a:extLst>
                  <a:ext uri="{0D108BD9-81ED-4DB2-BD59-A6C34878D82A}">
                    <a16:rowId xmlns:a16="http://schemas.microsoft.com/office/drawing/2014/main" val="1493613352"/>
                  </a:ext>
                </a:extLst>
              </a:tr>
              <a:tr h="1570020">
                <a:tc>
                  <a:txBody>
                    <a:bodyPr/>
                    <a:lstStyle/>
                    <a:p>
                      <a:pPr rtl="0"/>
                      <a:r>
                        <a:rPr lang="ro" sz="1400" b="0" i="0" u="none" strike="noStrike" kern="1200">
                          <a:solidFill>
                            <a:schemeClr val="dk1"/>
                          </a:solidFill>
                          <a:latin typeface="+mn-lt"/>
                          <a:ea typeface="+mn-ea"/>
                          <a:cs typeface="+mn-cs"/>
                        </a:rPr>
                        <a:t>Sincopă de căldură</a:t>
                      </a:r>
                      <a:endParaRPr lang="hu-HU" sz="1400" dirty="0"/>
                    </a:p>
                  </a:txBody>
                  <a:tcPr/>
                </a:tc>
                <a:tc>
                  <a:txBody>
                    <a:bodyPr/>
                    <a:lstStyle/>
                    <a:p>
                      <a:pPr rtl="0"/>
                      <a:r>
                        <a:rPr lang="ro" sz="1400" b="0" i="0" u="none" strike="noStrike" kern="1200" dirty="0">
                          <a:solidFill>
                            <a:schemeClr val="dk1"/>
                          </a:solidFill>
                          <a:latin typeface="+mn-lt"/>
                          <a:ea typeface="+mn-ea"/>
                          <a:cs typeface="+mn-cs"/>
                        </a:rPr>
                        <a:t>Aceasta implică o scurtă pierdere a conștiinței sau amețeli ortostatice. Este frecvent la pacienții cu boli cardiovasculare sau care iau diuretice, înainte de aclimatizarea.</a:t>
                      </a:r>
                    </a:p>
                    <a:p>
                      <a:pPr rtl="0"/>
                      <a:r>
                        <a:rPr lang="ro" sz="1400" b="0" i="0" u="none" strike="noStrike" kern="1200" dirty="0">
                          <a:solidFill>
                            <a:schemeClr val="dk1"/>
                          </a:solidFill>
                          <a:latin typeface="+mn-lt"/>
                          <a:ea typeface="+mn-ea"/>
                          <a:cs typeface="+mn-cs"/>
                        </a:rPr>
                        <a:t>Este atribuită deshidratării, periferice</a:t>
                      </a:r>
                    </a:p>
                    <a:p>
                      <a:pPr rtl="0"/>
                      <a:r>
                        <a:rPr lang="ro" sz="1400" b="0" i="0" u="none" strike="noStrike" kern="1200" dirty="0">
                          <a:solidFill>
                            <a:schemeClr val="dk1"/>
                          </a:solidFill>
                          <a:latin typeface="+mn-lt"/>
                          <a:ea typeface="+mn-ea"/>
                          <a:cs typeface="+mn-cs"/>
                        </a:rPr>
                        <a:t>vasodilatație și scăderea revenirii venoase, ceea ce duce la scăderea debitului cardiac.</a:t>
                      </a:r>
                      <a:endParaRPr lang="hu-HU" sz="1400" dirty="0"/>
                    </a:p>
                  </a:txBody>
                  <a:tcPr/>
                </a:tc>
                <a:tc>
                  <a:txBody>
                    <a:bodyPr/>
                    <a:lstStyle/>
                    <a:p>
                      <a:pPr rtl="0"/>
                      <a:r>
                        <a:rPr lang="ro" sz="1400" b="0" i="0" u="none" strike="noStrike" kern="1200" dirty="0">
                          <a:solidFill>
                            <a:schemeClr val="dk1"/>
                          </a:solidFill>
                          <a:latin typeface="+mn-lt"/>
                          <a:ea typeface="+mn-ea"/>
                          <a:cs typeface="+mn-cs"/>
                        </a:rPr>
                        <a:t>Pacientul trebuie să se odihnească într-un loc răcoros și să fie plasat într-o poziție supină cu picioarele și șoldurile crescut pentru a crește revenirea venoasă.</a:t>
                      </a:r>
                    </a:p>
                    <a:p>
                      <a:pPr rtl="0"/>
                      <a:r>
                        <a:rPr lang="ro" sz="1400" b="0" i="0" u="none" strike="noStrike" kern="1200" dirty="0">
                          <a:solidFill>
                            <a:schemeClr val="dk1"/>
                          </a:solidFill>
                          <a:latin typeface="+mn-lt"/>
                          <a:ea typeface="+mn-ea"/>
                          <a:cs typeface="+mn-cs"/>
                        </a:rPr>
                        <a:t>Alte cauze grave ale sincopei trebuie să fie</a:t>
                      </a:r>
                    </a:p>
                    <a:p>
                      <a:pPr rtl="0"/>
                      <a:r>
                        <a:rPr lang="ro" sz="1400" b="0" i="0" u="none" strike="noStrike" kern="1200" dirty="0">
                          <a:solidFill>
                            <a:schemeClr val="dk1"/>
                          </a:solidFill>
                          <a:latin typeface="+mn-lt"/>
                          <a:ea typeface="+mn-ea"/>
                          <a:cs typeface="+mn-cs"/>
                        </a:rPr>
                        <a:t>exclus.</a:t>
                      </a:r>
                      <a:endParaRPr lang="hu-HU" sz="1400" dirty="0"/>
                    </a:p>
                  </a:txBody>
                  <a:tcPr/>
                </a:tc>
                <a:extLst>
                  <a:ext uri="{0D108BD9-81ED-4DB2-BD59-A6C34878D82A}">
                    <a16:rowId xmlns:a16="http://schemas.microsoft.com/office/drawing/2014/main" val="3535178286"/>
                  </a:ext>
                </a:extLst>
              </a:tr>
            </a:tbl>
          </a:graphicData>
        </a:graphic>
      </p:graphicFrame>
      <p:sp>
        <p:nvSpPr>
          <p:cNvPr id="5" name="Téglalap 4"/>
          <p:cNvSpPr/>
          <p:nvPr/>
        </p:nvSpPr>
        <p:spPr>
          <a:xfrm>
            <a:off x="183296" y="5657671"/>
            <a:ext cx="5912704" cy="646331"/>
          </a:xfrm>
          <a:prstGeom prst="rect">
            <a:avLst/>
          </a:prstGeom>
        </p:spPr>
        <p:txBody>
          <a:bodyPr wrap="square" rtlCol="0">
            <a:spAutoFit/>
          </a:bodyPr>
          <a:lstStyle/>
          <a:p>
            <a:pPr rtl="0"/>
            <a:r>
              <a:rPr lang="ro" sz="1200" i="1" dirty="0"/>
              <a:t>Sursa: Sfaturi de sănătate publică privind prevenirea efectelor căldurii asupra sănătății. OMS/EURO: 2011-2510-42266-5869. https://www.who.int/publications/i/item/public-health-advice-on-preventing-health-effects-of-heat</a:t>
            </a:r>
          </a:p>
        </p:txBody>
      </p:sp>
    </p:spTree>
    <p:extLst>
      <p:ext uri="{BB962C8B-B14F-4D97-AF65-F5344CB8AC3E}">
        <p14:creationId xmlns:p14="http://schemas.microsoft.com/office/powerpoint/2010/main" val="10283073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088" y="-26377"/>
            <a:ext cx="11896826" cy="549635"/>
          </a:xfrm>
        </p:spPr>
        <p:txBody>
          <a:bodyPr rtlCol="0">
            <a:normAutofit fontScale="90000"/>
          </a:bodyPr>
          <a:lstStyle/>
          <a:p>
            <a:pPr rtl="0"/>
            <a:r>
              <a:rPr lang="ro"/>
              <a:t>Bolile de căldură ușoare și moderate și gestionarea acestora- 2.</a:t>
            </a:r>
          </a:p>
        </p:txBody>
      </p:sp>
      <p:graphicFrame>
        <p:nvGraphicFramePr>
          <p:cNvPr id="4" name="Tartalom helye 3"/>
          <p:cNvGraphicFramePr>
            <a:graphicFrameLocks noGrp="1"/>
          </p:cNvGraphicFramePr>
          <p:nvPr>
            <p:ph idx="1"/>
            <p:extLst>
              <p:ext uri="{D42A27DB-BD31-4B8C-83A1-F6EECF244321}">
                <p14:modId xmlns:p14="http://schemas.microsoft.com/office/powerpoint/2010/main" val="953436164"/>
              </p:ext>
            </p:extLst>
          </p:nvPr>
        </p:nvGraphicFramePr>
        <p:xfrm>
          <a:off x="192189" y="685060"/>
          <a:ext cx="11896725" cy="5430520"/>
        </p:xfrm>
        <a:graphic>
          <a:graphicData uri="http://schemas.openxmlformats.org/drawingml/2006/table">
            <a:tbl>
              <a:tblPr firstRow="1" bandRow="1">
                <a:tableStyleId>{5C22544A-7EE6-4342-B048-85BDC9FD1C3A}</a:tableStyleId>
              </a:tblPr>
              <a:tblGrid>
                <a:gridCol w="1909173">
                  <a:extLst>
                    <a:ext uri="{9D8B030D-6E8A-4147-A177-3AD203B41FA5}">
                      <a16:colId xmlns:a16="http://schemas.microsoft.com/office/drawing/2014/main" val="2142988265"/>
                    </a:ext>
                  </a:extLst>
                </a:gridCol>
                <a:gridCol w="5020407">
                  <a:extLst>
                    <a:ext uri="{9D8B030D-6E8A-4147-A177-3AD203B41FA5}">
                      <a16:colId xmlns:a16="http://schemas.microsoft.com/office/drawing/2014/main" val="2470346705"/>
                    </a:ext>
                  </a:extLst>
                </a:gridCol>
                <a:gridCol w="4967145">
                  <a:extLst>
                    <a:ext uri="{9D8B030D-6E8A-4147-A177-3AD203B41FA5}">
                      <a16:colId xmlns:a16="http://schemas.microsoft.com/office/drawing/2014/main" val="320736885"/>
                    </a:ext>
                  </a:extLst>
                </a:gridCol>
              </a:tblGrid>
              <a:tr h="370840">
                <a:tc>
                  <a:txBody>
                    <a:bodyPr/>
                    <a:lstStyle/>
                    <a:p>
                      <a:pPr rtl="0"/>
                      <a:r>
                        <a:rPr lang="ro" sz="1800" b="1" i="0" u="none" strike="noStrike" kern="1200">
                          <a:solidFill>
                            <a:schemeClr val="lt1"/>
                          </a:solidFill>
                          <a:latin typeface="+mn-lt"/>
                          <a:ea typeface="+mn-ea"/>
                          <a:cs typeface="+mn-cs"/>
                        </a:rPr>
                        <a:t>Starea medicală</a:t>
                      </a:r>
                      <a:endParaRPr lang="hu-HU" dirty="0"/>
                    </a:p>
                  </a:txBody>
                  <a:tcPr/>
                </a:tc>
                <a:tc>
                  <a:txBody>
                    <a:bodyPr/>
                    <a:lstStyle/>
                    <a:p>
                      <a:pPr rtl="0"/>
                      <a:r>
                        <a:rPr lang="ro" sz="1800" b="1" i="0" u="none" strike="noStrike" kern="1200">
                          <a:solidFill>
                            <a:schemeClr val="lt1"/>
                          </a:solidFill>
                          <a:latin typeface="+mn-lt"/>
                          <a:ea typeface="+mn-ea"/>
                          <a:cs typeface="+mn-cs"/>
                        </a:rPr>
                        <a:t>Semne și simptome/mecanisme</a:t>
                      </a:r>
                      <a:endParaRPr lang="hu-HU"/>
                    </a:p>
                  </a:txBody>
                  <a:tcPr/>
                </a:tc>
                <a:tc>
                  <a:txBody>
                    <a:bodyPr/>
                    <a:lstStyle/>
                    <a:p>
                      <a:pPr rtl="0"/>
                      <a:r>
                        <a:rPr lang="ro" sz="1800" b="1" i="0" u="none" strike="noStrike" kern="1200">
                          <a:solidFill>
                            <a:schemeClr val="lt1"/>
                          </a:solidFill>
                          <a:latin typeface="+mn-lt"/>
                          <a:ea typeface="+mn-ea"/>
                          <a:cs typeface="+mn-cs"/>
                        </a:rPr>
                        <a:t>Managementul</a:t>
                      </a:r>
                      <a:endParaRPr lang="hu-HU"/>
                    </a:p>
                  </a:txBody>
                  <a:tcPr/>
                </a:tc>
                <a:extLst>
                  <a:ext uri="{0D108BD9-81ED-4DB2-BD59-A6C34878D82A}">
                    <a16:rowId xmlns:a16="http://schemas.microsoft.com/office/drawing/2014/main" val="2465336292"/>
                  </a:ext>
                </a:extLst>
              </a:tr>
              <a:tr h="370840">
                <a:tc>
                  <a:txBody>
                    <a:bodyPr/>
                    <a:lstStyle/>
                    <a:p>
                      <a:pPr rtl="0"/>
                      <a:r>
                        <a:rPr lang="ro" sz="1600" b="0" i="0" u="none" strike="noStrike" kern="1200">
                          <a:solidFill>
                            <a:schemeClr val="dk1"/>
                          </a:solidFill>
                          <a:latin typeface="+mn-lt"/>
                          <a:ea typeface="+mn-ea"/>
                          <a:cs typeface="+mn-cs"/>
                        </a:rPr>
                        <a:t>Crampe de căldură</a:t>
                      </a:r>
                      <a:endParaRPr lang="hu-HU" sz="1600" dirty="0"/>
                    </a:p>
                  </a:txBody>
                  <a:tcPr/>
                </a:tc>
                <a:tc>
                  <a:txBody>
                    <a:bodyPr/>
                    <a:lstStyle/>
                    <a:p>
                      <a:pPr rtl="0"/>
                      <a:r>
                        <a:rPr lang="ro" sz="1600" b="0" i="0" u="none" strike="noStrike" kern="1200">
                          <a:solidFill>
                            <a:schemeClr val="dk1"/>
                          </a:solidFill>
                          <a:latin typeface="+mn-lt"/>
                          <a:ea typeface="+mn-ea"/>
                          <a:cs typeface="+mn-cs"/>
                        </a:rPr>
                        <a:t>Spasme musculare dureroase apar, cel mai adesea la nivelul picioarelor, brațelor sau abdomenului, de obicei la sfârșitul exercițiului susținut.</a:t>
                      </a:r>
                    </a:p>
                    <a:p>
                      <a:pPr rtl="0"/>
                      <a:r>
                        <a:rPr lang="ro" sz="1600" b="0" i="0" u="none" strike="noStrike" kern="1200">
                          <a:solidFill>
                            <a:schemeClr val="dk1"/>
                          </a:solidFill>
                          <a:latin typeface="+mn-lt"/>
                          <a:ea typeface="+mn-ea"/>
                          <a:cs typeface="+mn-cs"/>
                        </a:rPr>
                        <a:t>Acest lucru poate fi atribuit deshidratării, pierderii electroliților prin transpirație grea și oboseală musculară.</a:t>
                      </a:r>
                      <a:endParaRPr lang="hu-HU" sz="1600" dirty="0"/>
                    </a:p>
                  </a:txBody>
                  <a:tcPr/>
                </a:tc>
                <a:tc>
                  <a:txBody>
                    <a:bodyPr/>
                    <a:lstStyle/>
                    <a:p>
                      <a:pPr rtl="0"/>
                      <a:r>
                        <a:rPr lang="ro" sz="1600" b="0" i="0" u="none" strike="noStrike" kern="1200">
                          <a:solidFill>
                            <a:schemeClr val="dk1"/>
                          </a:solidFill>
                          <a:latin typeface="+mn-lt"/>
                          <a:ea typeface="+mn-ea"/>
                          <a:cs typeface="+mn-cs"/>
                        </a:rPr>
                        <a:t>Se recomandă odihna imediată într-un loc răcoros.</a:t>
                      </a:r>
                    </a:p>
                    <a:p>
                      <a:pPr rtl="0"/>
                      <a:r>
                        <a:rPr lang="ro" sz="1600" b="0" i="0" u="none" strike="noStrike" kern="1200">
                          <a:solidFill>
                            <a:schemeClr val="dk1"/>
                          </a:solidFill>
                          <a:latin typeface="+mn-lt"/>
                          <a:ea typeface="+mn-ea"/>
                          <a:cs typeface="+mn-cs"/>
                        </a:rPr>
                        <a:t>Întindeți mușchii și masați ușor.</a:t>
                      </a:r>
                    </a:p>
                    <a:p>
                      <a:pPr rtl="0"/>
                      <a:r>
                        <a:rPr lang="ro" sz="1600" b="0" i="0" u="none" strike="noStrike" kern="1200">
                          <a:solidFill>
                            <a:schemeClr val="dk1"/>
                          </a:solidFill>
                          <a:latin typeface="+mn-lt"/>
                          <a:ea typeface="+mn-ea"/>
                          <a:cs typeface="+mn-cs"/>
                        </a:rPr>
                        <a:t>Poate fi necesară rehidratarea orală, folosind un</a:t>
                      </a:r>
                    </a:p>
                    <a:p>
                      <a:pPr rtl="0"/>
                      <a:r>
                        <a:rPr lang="ro" sz="1600" b="0" i="0" u="none" strike="noStrike" kern="1200">
                          <a:solidFill>
                            <a:schemeClr val="dk1"/>
                          </a:solidFill>
                          <a:latin typeface="+mn-lt"/>
                          <a:ea typeface="+mn-ea"/>
                          <a:cs typeface="+mn-cs"/>
                        </a:rPr>
                        <a:t>soluție care conține electroliți.</a:t>
                      </a:r>
                    </a:p>
                    <a:p>
                      <a:pPr rtl="0"/>
                      <a:r>
                        <a:rPr lang="ro" sz="1600" b="0" i="0" u="none" strike="noStrike" kern="1200">
                          <a:solidFill>
                            <a:schemeClr val="dk1"/>
                          </a:solidFill>
                          <a:latin typeface="+mn-lt"/>
                          <a:ea typeface="+mn-ea"/>
                          <a:cs typeface="+mn-cs"/>
                        </a:rPr>
                        <a:t>Trebuie solicitată asistență medicală dacă crampele de căldură sunt susținute mai mult de o oră.</a:t>
                      </a:r>
                      <a:endParaRPr lang="hu-HU" sz="1600" dirty="0"/>
                    </a:p>
                  </a:txBody>
                  <a:tcPr/>
                </a:tc>
                <a:extLst>
                  <a:ext uri="{0D108BD9-81ED-4DB2-BD59-A6C34878D82A}">
                    <a16:rowId xmlns:a16="http://schemas.microsoft.com/office/drawing/2014/main" val="638031951"/>
                  </a:ext>
                </a:extLst>
              </a:tr>
              <a:tr h="370840">
                <a:tc>
                  <a:txBody>
                    <a:bodyPr/>
                    <a:lstStyle/>
                    <a:p>
                      <a:pPr rtl="0"/>
                      <a:r>
                        <a:rPr lang="ro" sz="1600" b="0" i="0" u="none" strike="noStrike" kern="1200">
                          <a:solidFill>
                            <a:schemeClr val="dk1"/>
                          </a:solidFill>
                          <a:latin typeface="+mn-lt"/>
                          <a:ea typeface="+mn-ea"/>
                          <a:cs typeface="+mn-cs"/>
                        </a:rPr>
                        <a:t>Epuizarea căldurii</a:t>
                      </a:r>
                      <a:endParaRPr lang="hu-HU" sz="1600" dirty="0"/>
                    </a:p>
                  </a:txBody>
                  <a:tcPr/>
                </a:tc>
                <a:tc>
                  <a:txBody>
                    <a:bodyPr/>
                    <a:lstStyle/>
                    <a:p>
                      <a:pPr rtl="0"/>
                      <a:r>
                        <a:rPr lang="ro" sz="1600" b="0" i="0" u="none" strike="noStrike" kern="1200" dirty="0">
                          <a:solidFill>
                            <a:schemeClr val="dk1"/>
                          </a:solidFill>
                          <a:latin typeface="+mn-lt"/>
                          <a:ea typeface="+mn-ea"/>
                          <a:cs typeface="+mn-cs"/>
                        </a:rPr>
                        <a:t>Simptomele includ sete intensă, slăbiciune, disconfort, anxietate, amețeli, leșin și dureri de cap.</a:t>
                      </a:r>
                    </a:p>
                    <a:p>
                      <a:pPr rtl="0"/>
                      <a:r>
                        <a:rPr lang="ro" sz="1600" b="0" i="0" u="none" strike="noStrike" kern="1200" dirty="0">
                          <a:solidFill>
                            <a:schemeClr val="dk1"/>
                          </a:solidFill>
                          <a:latin typeface="+mn-lt"/>
                          <a:ea typeface="+mn-ea"/>
                          <a:cs typeface="+mn-cs"/>
                        </a:rPr>
                        <a:t>Temperatura miezului poate fi normală, subnormală sau ușor ridicată (mai mică de 40 °C). Pulsul este redus cu hipotensiune posturală și superficială rapidă</a:t>
                      </a:r>
                    </a:p>
                    <a:p>
                      <a:pPr rtl="0"/>
                      <a:r>
                        <a:rPr lang="ro" sz="1600" b="0" i="0" u="none" strike="noStrike" kern="1200" dirty="0">
                          <a:solidFill>
                            <a:schemeClr val="dk1"/>
                          </a:solidFill>
                          <a:latin typeface="+mn-lt"/>
                          <a:ea typeface="+mn-ea"/>
                          <a:cs typeface="+mn-cs"/>
                        </a:rPr>
                        <a:t>respirație. Nu există nicio modificare a stării mentale.</a:t>
                      </a:r>
                    </a:p>
                    <a:p>
                      <a:pPr rtl="0"/>
                      <a:r>
                        <a:rPr lang="ro" sz="1600" b="0" i="0" u="none" strike="noStrike" kern="1200" dirty="0">
                          <a:solidFill>
                            <a:schemeClr val="dk1"/>
                          </a:solidFill>
                          <a:latin typeface="+mn-lt"/>
                          <a:ea typeface="+mn-ea"/>
                          <a:cs typeface="+mn-cs"/>
                        </a:rPr>
                        <a:t>Acest lucru poate fi atribuit epuizării apei și/sau a sării rezultată din expunerea la căldură ridicată a mediului sau</a:t>
                      </a:r>
                    </a:p>
                    <a:p>
                      <a:pPr rtl="0"/>
                      <a:r>
                        <a:rPr lang="ro" sz="1600" b="0" i="0" u="none" strike="noStrike" kern="1200" dirty="0">
                          <a:solidFill>
                            <a:schemeClr val="dk1"/>
                          </a:solidFill>
                          <a:latin typeface="+mn-lt"/>
                          <a:ea typeface="+mn-ea"/>
                          <a:cs typeface="+mn-cs"/>
                        </a:rPr>
                        <a:t>exercițiu fizic intens.</a:t>
                      </a:r>
                      <a:endParaRPr lang="hu-HU" sz="1600" dirty="0"/>
                    </a:p>
                  </a:txBody>
                  <a:tcPr/>
                </a:tc>
                <a:tc>
                  <a:txBody>
                    <a:bodyPr/>
                    <a:lstStyle/>
                    <a:p>
                      <a:pPr rtl="0"/>
                      <a:r>
                        <a:rPr lang="ro" sz="1600" b="0" i="0" u="none" strike="noStrike" kern="1200" dirty="0">
                          <a:solidFill>
                            <a:schemeClr val="dk1"/>
                          </a:solidFill>
                          <a:latin typeface="+mn-lt"/>
                          <a:ea typeface="+mn-ea"/>
                          <a:cs typeface="+mn-cs"/>
                        </a:rPr>
                        <a:t>Mutați pacientul într-o cameră răcoroasă umbrită sau într-un loc cu aer condiționat. Pacientul trebuie dezbrăcat. </a:t>
                      </a:r>
                      <a:endParaRPr lang="hu-HU" sz="1600" b="0" i="0" u="none" strike="noStrike" kern="1200" baseline="0" dirty="0">
                        <a:solidFill>
                          <a:schemeClr val="dk1"/>
                        </a:solidFill>
                        <a:latin typeface="+mn-lt"/>
                        <a:ea typeface="+mn-ea"/>
                        <a:cs typeface="+mn-cs"/>
                      </a:endParaRPr>
                    </a:p>
                    <a:p>
                      <a:pPr rtl="0"/>
                      <a:r>
                        <a:rPr lang="ro" sz="1600" b="0" i="0" u="none" strike="noStrike" kern="1200" dirty="0">
                          <a:solidFill>
                            <a:schemeClr val="dk1"/>
                          </a:solidFill>
                          <a:latin typeface="+mn-lt"/>
                          <a:ea typeface="+mn-ea"/>
                          <a:cs typeface="+mn-cs"/>
                        </a:rPr>
                        <a:t>Aplicați foaie umedă rece sau pulverizați apă rece și utilizați ventilator dacă este disponibil. </a:t>
                      </a:r>
                      <a:endParaRPr lang="hu-HU" sz="1600" b="0" i="0" u="none" strike="noStrike" kern="1200" baseline="0" dirty="0">
                        <a:solidFill>
                          <a:schemeClr val="dk1"/>
                        </a:solidFill>
                        <a:latin typeface="+mn-lt"/>
                        <a:ea typeface="+mn-ea"/>
                        <a:cs typeface="+mn-cs"/>
                      </a:endParaRPr>
                    </a:p>
                    <a:p>
                      <a:pPr rtl="0"/>
                      <a:r>
                        <a:rPr lang="ro" sz="1600" b="0" i="0" u="none" strike="noStrike" kern="1200" dirty="0">
                          <a:solidFill>
                            <a:schemeClr val="dk1"/>
                          </a:solidFill>
                          <a:latin typeface="+mn-lt"/>
                          <a:ea typeface="+mn-ea"/>
                          <a:cs typeface="+mn-cs"/>
                        </a:rPr>
                        <a:t>Așezați pacientul în jos și ridicați picioarele și șoldurile pentru a crește revenirea venoasă. Începeți hidratarea orală. </a:t>
                      </a:r>
                      <a:endParaRPr lang="hu-HU" sz="1600" b="0" i="0" u="none" strike="noStrike" kern="1200" baseline="0" dirty="0">
                        <a:solidFill>
                          <a:schemeClr val="dk1"/>
                        </a:solidFill>
                        <a:latin typeface="+mn-lt"/>
                        <a:ea typeface="+mn-ea"/>
                        <a:cs typeface="+mn-cs"/>
                      </a:endParaRPr>
                    </a:p>
                    <a:p>
                      <a:pPr rtl="0"/>
                      <a:r>
                        <a:rPr lang="ro" sz="1600" b="0" i="0" u="none" strike="noStrike" kern="1200" dirty="0">
                          <a:solidFill>
                            <a:schemeClr val="dk1"/>
                          </a:solidFill>
                          <a:latin typeface="+mn-lt"/>
                          <a:ea typeface="+mn-ea"/>
                          <a:cs typeface="+mn-cs"/>
                        </a:rPr>
                        <a:t>Dacă greața împiedică aportul oral de lichide, luați în considerare hidratarea intravenoasă.</a:t>
                      </a:r>
                    </a:p>
                    <a:p>
                      <a:pPr rtl="0"/>
                      <a:r>
                        <a:rPr lang="ro" sz="1600" b="0" i="0" u="none" strike="noStrike" kern="1200" dirty="0">
                          <a:solidFill>
                            <a:schemeClr val="dk1"/>
                          </a:solidFill>
                          <a:latin typeface="+mn-lt"/>
                          <a:ea typeface="+mn-ea"/>
                          <a:cs typeface="+mn-cs"/>
                        </a:rPr>
                        <a:t>Dacă hipertermie peste 39 °C sau este afectată</a:t>
                      </a:r>
                    </a:p>
                    <a:p>
                      <a:pPr rtl="0"/>
                      <a:r>
                        <a:rPr lang="ro" sz="1600" b="0" i="0" u="none" strike="noStrike" kern="1200" dirty="0">
                          <a:solidFill>
                            <a:schemeClr val="dk1"/>
                          </a:solidFill>
                          <a:latin typeface="+mn-lt"/>
                          <a:ea typeface="+mn-ea"/>
                          <a:cs typeface="+mn-cs"/>
                        </a:rPr>
                        <a:t>apare starea mentală sau hipotensiunea arterială susținută, se tratează ca insolație și se transferă pacientul la spital.</a:t>
                      </a:r>
                      <a:endParaRPr lang="hu-HU" sz="1600" dirty="0"/>
                    </a:p>
                  </a:txBody>
                  <a:tcPr/>
                </a:tc>
                <a:extLst>
                  <a:ext uri="{0D108BD9-81ED-4DB2-BD59-A6C34878D82A}">
                    <a16:rowId xmlns:a16="http://schemas.microsoft.com/office/drawing/2014/main" val="1493613352"/>
                  </a:ext>
                </a:extLst>
              </a:tr>
            </a:tbl>
          </a:graphicData>
        </a:graphic>
      </p:graphicFrame>
      <p:sp>
        <p:nvSpPr>
          <p:cNvPr id="5" name="Téglalap 4"/>
          <p:cNvSpPr/>
          <p:nvPr/>
        </p:nvSpPr>
        <p:spPr>
          <a:xfrm>
            <a:off x="103086" y="4406638"/>
            <a:ext cx="2215662" cy="1569660"/>
          </a:xfrm>
          <a:prstGeom prst="rect">
            <a:avLst/>
          </a:prstGeom>
        </p:spPr>
        <p:txBody>
          <a:bodyPr wrap="square" rtlCol="0">
            <a:spAutoFit/>
          </a:bodyPr>
          <a:lstStyle/>
          <a:p>
            <a:pPr rtl="0"/>
            <a:r>
              <a:rPr lang="ro" sz="1200" i="1" dirty="0"/>
              <a:t>Sursa: Sfaturi de sănătate publică privind prevenirea efectelor căldurii asupra sănătății. OMS/EURO: 2011-2510-42266-5869. https://www.who.int/publications/i/item/public-health-advice-on-preventing-health-effects-of-heat</a:t>
            </a:r>
          </a:p>
        </p:txBody>
      </p:sp>
    </p:spTree>
    <p:extLst>
      <p:ext uri="{BB962C8B-B14F-4D97-AF65-F5344CB8AC3E}">
        <p14:creationId xmlns:p14="http://schemas.microsoft.com/office/powerpoint/2010/main" val="41474420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ím 3"/>
          <p:cNvSpPr>
            <a:spLocks noGrp="1"/>
          </p:cNvSpPr>
          <p:nvPr>
            <p:ph type="title"/>
          </p:nvPr>
        </p:nvSpPr>
        <p:spPr/>
        <p:txBody>
          <a:bodyPr rtlCol="0">
            <a:noAutofit/>
          </a:bodyPr>
          <a:lstStyle/>
          <a:p>
            <a:pPr rtl="0"/>
            <a:r>
              <a:rPr lang="ro">
                <a:solidFill>
                  <a:schemeClr val="tx1"/>
                </a:solidFill>
              </a:rPr>
              <a:t>Gestionarea insolației termice care pune viața în pericol</a:t>
            </a:r>
            <a:endParaRPr lang="hu-HU" dirty="0">
              <a:solidFill>
                <a:schemeClr val="tx1"/>
              </a:solidFill>
            </a:endParaRPr>
          </a:p>
        </p:txBody>
      </p:sp>
      <p:graphicFrame>
        <p:nvGraphicFramePr>
          <p:cNvPr id="6" name="Tartalom helye 5"/>
          <p:cNvGraphicFramePr>
            <a:graphicFrameLocks noGrp="1"/>
          </p:cNvGraphicFramePr>
          <p:nvPr>
            <p:ph idx="1"/>
            <p:extLst>
              <p:ext uri="{D42A27DB-BD31-4B8C-83A1-F6EECF244321}">
                <p14:modId xmlns:p14="http://schemas.microsoft.com/office/powerpoint/2010/main" val="487729240"/>
              </p:ext>
            </p:extLst>
          </p:nvPr>
        </p:nvGraphicFramePr>
        <p:xfrm>
          <a:off x="192087" y="1030943"/>
          <a:ext cx="11896725" cy="5222240"/>
        </p:xfrm>
        <a:graphic>
          <a:graphicData uri="http://schemas.openxmlformats.org/drawingml/2006/table">
            <a:tbl>
              <a:tblPr firstRow="1" bandRow="1">
                <a:tableStyleId>{5C22544A-7EE6-4342-B048-85BDC9FD1C3A}</a:tableStyleId>
              </a:tblPr>
              <a:tblGrid>
                <a:gridCol w="3965575">
                  <a:extLst>
                    <a:ext uri="{9D8B030D-6E8A-4147-A177-3AD203B41FA5}">
                      <a16:colId xmlns:a16="http://schemas.microsoft.com/office/drawing/2014/main" val="1075739699"/>
                    </a:ext>
                  </a:extLst>
                </a:gridCol>
                <a:gridCol w="3965575">
                  <a:extLst>
                    <a:ext uri="{9D8B030D-6E8A-4147-A177-3AD203B41FA5}">
                      <a16:colId xmlns:a16="http://schemas.microsoft.com/office/drawing/2014/main" val="1126757211"/>
                    </a:ext>
                  </a:extLst>
                </a:gridCol>
                <a:gridCol w="3965575">
                  <a:extLst>
                    <a:ext uri="{9D8B030D-6E8A-4147-A177-3AD203B41FA5}">
                      <a16:colId xmlns:a16="http://schemas.microsoft.com/office/drawing/2014/main" val="1328898340"/>
                    </a:ext>
                  </a:extLst>
                </a:gridCol>
              </a:tblGrid>
              <a:tr h="370840">
                <a:tc>
                  <a:txBody>
                    <a:bodyPr/>
                    <a:lstStyle/>
                    <a:p>
                      <a:pPr rtl="0"/>
                      <a:r>
                        <a:rPr lang="ro"/>
                        <a:t>Stare</a:t>
                      </a:r>
                      <a:endParaRPr lang="hu-HU" dirty="0"/>
                    </a:p>
                  </a:txBody>
                  <a:tcPr/>
                </a:tc>
                <a:tc>
                  <a:txBody>
                    <a:bodyPr/>
                    <a:lstStyle/>
                    <a:p>
                      <a:pPr rtl="0"/>
                      <a:r>
                        <a:rPr lang="ro"/>
                        <a:t>Intervenție </a:t>
                      </a:r>
                      <a:endParaRPr lang="hu-HU" dirty="0"/>
                    </a:p>
                  </a:txBody>
                  <a:tcPr/>
                </a:tc>
                <a:tc>
                  <a:txBody>
                    <a:bodyPr/>
                    <a:lstStyle/>
                    <a:p>
                      <a:pPr rtl="0"/>
                      <a:r>
                        <a:rPr lang="ro"/>
                        <a:t>Obiectiv</a:t>
                      </a:r>
                      <a:endParaRPr lang="hu-HU" dirty="0"/>
                    </a:p>
                  </a:txBody>
                  <a:tcPr/>
                </a:tc>
                <a:extLst>
                  <a:ext uri="{0D108BD9-81ED-4DB2-BD59-A6C34878D82A}">
                    <a16:rowId xmlns:a16="http://schemas.microsoft.com/office/drawing/2014/main" val="3242493485"/>
                  </a:ext>
                </a:extLst>
              </a:tr>
              <a:tr h="370840">
                <a:tc>
                  <a:txBody>
                    <a:bodyPr/>
                    <a:lstStyle/>
                    <a:p>
                      <a:pPr rtl="0"/>
                      <a:r>
                        <a:rPr lang="ro" sz="1800" b="0" i="0" u="none" strike="noStrike" kern="1200" dirty="0">
                          <a:solidFill>
                            <a:schemeClr val="dk1"/>
                          </a:solidFill>
                          <a:latin typeface="+mn-lt"/>
                          <a:ea typeface="+mn-ea"/>
                          <a:cs typeface="+mn-cs"/>
                        </a:rPr>
                        <a:t>Expunerea la stres termic (val de căldură,</a:t>
                      </a:r>
                    </a:p>
                    <a:p>
                      <a:pPr rtl="0"/>
                      <a:r>
                        <a:rPr lang="ro" sz="1800" b="0" i="0" u="none" strike="noStrike" kern="1200" dirty="0">
                          <a:solidFill>
                            <a:schemeClr val="dk1"/>
                          </a:solidFill>
                          <a:latin typeface="+mn-lt"/>
                          <a:ea typeface="+mn-ea"/>
                          <a:cs typeface="+mn-cs"/>
                        </a:rPr>
                        <a:t>sezonul estival și/sau</a:t>
                      </a:r>
                      <a:endParaRPr lang="hu-HU" sz="1800" b="0" i="0" u="none" strike="noStrike" kern="1200" baseline="0" dirty="0">
                        <a:solidFill>
                          <a:schemeClr val="dk1"/>
                        </a:solidFill>
                        <a:latin typeface="+mn-lt"/>
                        <a:ea typeface="+mn-ea"/>
                        <a:cs typeface="+mn-cs"/>
                      </a:endParaRPr>
                    </a:p>
                    <a:p>
                      <a:pPr rtl="0"/>
                      <a:r>
                        <a:rPr lang="ro" sz="1800" b="0" i="0" u="none" strike="noStrike" kern="1200" dirty="0">
                          <a:solidFill>
                            <a:schemeClr val="dk1"/>
                          </a:solidFill>
                          <a:latin typeface="+mn-lt"/>
                          <a:ea typeface="+mn-ea"/>
                          <a:cs typeface="+mn-cs"/>
                        </a:rPr>
                        <a:t>exercițiu intens)</a:t>
                      </a:r>
                    </a:p>
                    <a:p>
                      <a:pPr rtl="0"/>
                      <a:endParaRPr lang="hu-HU" sz="1800" b="0" i="0" u="none" strike="noStrike" kern="1200" baseline="0" dirty="0">
                        <a:solidFill>
                          <a:schemeClr val="dk1"/>
                        </a:solidFill>
                        <a:latin typeface="+mn-lt"/>
                        <a:ea typeface="+mn-ea"/>
                        <a:cs typeface="+mn-cs"/>
                      </a:endParaRPr>
                    </a:p>
                    <a:p>
                      <a:pPr rtl="0"/>
                      <a:r>
                        <a:rPr lang="ro" sz="1800" b="0" i="0" u="none" strike="noStrike" kern="1200" dirty="0">
                          <a:solidFill>
                            <a:schemeClr val="dk1"/>
                          </a:solidFill>
                          <a:latin typeface="+mn-lt"/>
                          <a:ea typeface="+mn-ea"/>
                          <a:cs typeface="+mn-cs"/>
                        </a:rPr>
                        <a:t>Modificări ale stării mentale</a:t>
                      </a:r>
                    </a:p>
                    <a:p>
                      <a:pPr rtl="0"/>
                      <a:r>
                        <a:rPr lang="ro" sz="1800" b="0" i="0" u="none" strike="noStrike" kern="1200" dirty="0">
                          <a:solidFill>
                            <a:schemeClr val="dk1"/>
                          </a:solidFill>
                          <a:latin typeface="+mn-lt"/>
                          <a:ea typeface="+mn-ea"/>
                          <a:cs typeface="+mn-cs"/>
                        </a:rPr>
                        <a:t>(anxietate, delir, convulsii,</a:t>
                      </a:r>
                    </a:p>
                    <a:p>
                      <a:pPr rtl="0"/>
                      <a:r>
                        <a:rPr lang="ro" sz="1800" b="0" i="0" u="none" strike="noStrike" kern="1200" dirty="0">
                          <a:solidFill>
                            <a:schemeClr val="dk1"/>
                          </a:solidFill>
                          <a:latin typeface="+mn-lt"/>
                          <a:ea typeface="+mn-ea"/>
                          <a:cs typeface="+mn-cs"/>
                        </a:rPr>
                        <a:t>coma)</a:t>
                      </a:r>
                      <a:endParaRPr lang="hu-HU" dirty="0"/>
                    </a:p>
                  </a:txBody>
                  <a:tcPr/>
                </a:tc>
                <a:tc>
                  <a:txBody>
                    <a:bodyPr/>
                    <a:lstStyle/>
                    <a:p>
                      <a:pPr rtl="0"/>
                      <a:r>
                        <a:rPr lang="ro" sz="1800" b="0" i="0" u="none" strike="noStrike" kern="1200" dirty="0">
                          <a:solidFill>
                            <a:schemeClr val="dk1"/>
                          </a:solidFill>
                          <a:latin typeface="+mn-lt"/>
                          <a:ea typeface="+mn-ea"/>
                          <a:cs typeface="+mn-cs"/>
                        </a:rPr>
                        <a:t>Măsurați temperatura miezului (sonda rectală). Dacă &gt; 40 °C, mutați-vă într-un loc mai răcoros, îndepărtați hainele, inițiați răcirea externă; pachete reci pe gât, axile și inghinale, ventilație continuă (sau</a:t>
                      </a:r>
                    </a:p>
                    <a:p>
                      <a:pPr rtl="0"/>
                      <a:r>
                        <a:rPr lang="ro" sz="1800" b="0" i="0" u="none" strike="noStrike" kern="1200" dirty="0">
                          <a:solidFill>
                            <a:schemeClr val="dk1"/>
                          </a:solidFill>
                          <a:latin typeface="+mn-lt"/>
                          <a:ea typeface="+mn-ea"/>
                          <a:cs typeface="+mn-cs"/>
                        </a:rPr>
                        <a:t>țineți geamurile ambulanței deschise) în timp ce pielea este pulverizată cu apă la 25-30° C.</a:t>
                      </a:r>
                    </a:p>
                    <a:p>
                      <a:pPr rtl="0"/>
                      <a:r>
                        <a:rPr lang="ro" sz="1800" b="0" i="0" u="none" strike="noStrike" kern="1200" dirty="0">
                          <a:solidFill>
                            <a:schemeClr val="dk1"/>
                          </a:solidFill>
                          <a:latin typeface="+mn-lt"/>
                          <a:ea typeface="+mn-ea"/>
                          <a:cs typeface="+mn-cs"/>
                        </a:rPr>
                        <a:t>Poziționați un pacient inconștient pe partea sa și curățați căile respiratorii.</a:t>
                      </a:r>
                    </a:p>
                    <a:p>
                      <a:pPr rtl="0"/>
                      <a:r>
                        <a:rPr lang="ro" sz="1800" b="0" i="0" u="none" strike="noStrike" kern="1200" dirty="0">
                          <a:solidFill>
                            <a:schemeClr val="dk1"/>
                          </a:solidFill>
                          <a:latin typeface="+mn-lt"/>
                          <a:ea typeface="+mn-ea"/>
                          <a:cs typeface="+mn-cs"/>
                        </a:rPr>
                        <a:t>Administrați oxigen 4 l/min.</a:t>
                      </a:r>
                    </a:p>
                    <a:p>
                      <a:pPr rtl="0"/>
                      <a:r>
                        <a:rPr lang="ro" sz="1800" b="0" i="0" u="none" strike="noStrike" kern="1200" dirty="0">
                          <a:solidFill>
                            <a:schemeClr val="dk1"/>
                          </a:solidFill>
                          <a:latin typeface="+mn-lt"/>
                          <a:ea typeface="+mn-ea"/>
                          <a:cs typeface="+mn-cs"/>
                        </a:rPr>
                        <a:t>Dați cristaloid izotonic (soluție salină normală).</a:t>
                      </a:r>
                    </a:p>
                    <a:p>
                      <a:pPr rtl="0"/>
                      <a:r>
                        <a:rPr lang="ro" sz="1800" b="0" i="0" u="none" strike="noStrike" kern="1200" dirty="0">
                          <a:solidFill>
                            <a:schemeClr val="dk1"/>
                          </a:solidFill>
                          <a:latin typeface="+mn-lt"/>
                          <a:ea typeface="+mn-ea"/>
                          <a:cs typeface="+mn-cs"/>
                        </a:rPr>
                        <a:t>Transferați rapid la un departament de urgență.</a:t>
                      </a:r>
                      <a:endParaRPr lang="hu-HU" dirty="0"/>
                    </a:p>
                  </a:txBody>
                  <a:tcPr/>
                </a:tc>
                <a:tc>
                  <a:txBody>
                    <a:bodyPr/>
                    <a:lstStyle/>
                    <a:p>
                      <a:pPr rtl="0"/>
                      <a:r>
                        <a:rPr lang="ro" sz="1800" b="0" i="0" u="none" strike="noStrike" kern="1200">
                          <a:solidFill>
                            <a:schemeClr val="dk1"/>
                          </a:solidFill>
                          <a:latin typeface="+mn-lt"/>
                          <a:ea typeface="+mn-ea"/>
                          <a:cs typeface="+mn-cs"/>
                        </a:rPr>
                        <a:t>Diagnosticați insolația de căldură.</a:t>
                      </a:r>
                    </a:p>
                    <a:p>
                      <a:pPr rtl="0"/>
                      <a:r>
                        <a:rPr lang="ro" sz="1800" b="0" i="0" u="none" strike="noStrike" kern="1200">
                          <a:solidFill>
                            <a:schemeClr val="dk1"/>
                          </a:solidFill>
                          <a:latin typeface="+mn-lt"/>
                          <a:ea typeface="+mn-ea"/>
                          <a:cs typeface="+mn-cs"/>
                        </a:rPr>
                        <a:t>Temperatura miezului scade la &lt; 39,4 °C.</a:t>
                      </a:r>
                    </a:p>
                    <a:p>
                      <a:pPr rtl="0"/>
                      <a:r>
                        <a:rPr lang="ro" sz="1800" b="0" i="0" u="none" strike="noStrike" kern="1200">
                          <a:solidFill>
                            <a:schemeClr val="dk1"/>
                          </a:solidFill>
                          <a:latin typeface="+mn-lt"/>
                          <a:ea typeface="+mn-ea"/>
                          <a:cs typeface="+mn-cs"/>
                        </a:rPr>
                        <a:t>Promovați răcirea prin conducere; mențineți curenții de aer.</a:t>
                      </a:r>
                    </a:p>
                    <a:p>
                      <a:pPr rtl="0"/>
                      <a:r>
                        <a:rPr lang="ro" sz="1800" b="0" i="0" u="none" strike="noStrike" kern="1200">
                          <a:solidFill>
                            <a:schemeClr val="dk1"/>
                          </a:solidFill>
                          <a:latin typeface="+mn-lt"/>
                          <a:ea typeface="+mn-ea"/>
                          <a:cs typeface="+mn-cs"/>
                        </a:rPr>
                        <a:t>Promovați răcirea prin evaporare.</a:t>
                      </a:r>
                    </a:p>
                    <a:p>
                      <a:pPr rtl="0"/>
                      <a:r>
                        <a:rPr lang="ro" sz="1800" b="0" i="0" u="none" strike="noStrike" kern="1200">
                          <a:solidFill>
                            <a:schemeClr val="dk1"/>
                          </a:solidFill>
                          <a:latin typeface="+mn-lt"/>
                          <a:ea typeface="+mn-ea"/>
                          <a:cs typeface="+mn-cs"/>
                        </a:rPr>
                        <a:t>Minimizați riscul de aspirație.</a:t>
                      </a:r>
                    </a:p>
                    <a:p>
                      <a:pPr rtl="0"/>
                      <a:r>
                        <a:rPr lang="ro" sz="1800" b="0" i="0" u="none" strike="noStrike" kern="1200">
                          <a:solidFill>
                            <a:schemeClr val="dk1"/>
                          </a:solidFill>
                          <a:latin typeface="+mn-lt"/>
                          <a:ea typeface="+mn-ea"/>
                          <a:cs typeface="+mn-cs"/>
                        </a:rPr>
                        <a:t>Creșteți saturația oxigenului arterial la&gt; 90%.</a:t>
                      </a:r>
                    </a:p>
                    <a:p>
                      <a:pPr rtl="0"/>
                      <a:r>
                        <a:rPr lang="ro" sz="1800" b="0" i="0" u="none" strike="noStrike" kern="1200">
                          <a:solidFill>
                            <a:schemeClr val="dk1"/>
                          </a:solidFill>
                          <a:latin typeface="+mn-lt"/>
                          <a:ea typeface="+mn-ea"/>
                          <a:cs typeface="+mn-cs"/>
                        </a:rPr>
                        <a:t>Asigurați extinderea volumului.</a:t>
                      </a:r>
                      <a:endParaRPr lang="hu-HU" dirty="0"/>
                    </a:p>
                  </a:txBody>
                  <a:tcPr/>
                </a:tc>
                <a:extLst>
                  <a:ext uri="{0D108BD9-81ED-4DB2-BD59-A6C34878D82A}">
                    <a16:rowId xmlns:a16="http://schemas.microsoft.com/office/drawing/2014/main" val="2767028044"/>
                  </a:ext>
                </a:extLst>
              </a:tr>
              <a:tr h="370840">
                <a:tc>
                  <a:txBody>
                    <a:bodyPr/>
                    <a:lstStyle/>
                    <a:p>
                      <a:pPr rtl="0"/>
                      <a:endParaRPr lang="hu-HU" dirty="0"/>
                    </a:p>
                  </a:txBody>
                  <a:tcPr/>
                </a:tc>
                <a:tc>
                  <a:txBody>
                    <a:bodyPr/>
                    <a:lstStyle/>
                    <a:p>
                      <a:pPr rtl="0"/>
                      <a:endParaRPr lang="hu-HU"/>
                    </a:p>
                  </a:txBody>
                  <a:tcPr/>
                </a:tc>
                <a:tc>
                  <a:txBody>
                    <a:bodyPr/>
                    <a:lstStyle/>
                    <a:p>
                      <a:pPr rtl="0"/>
                      <a:endParaRPr lang="hu-HU" dirty="0"/>
                    </a:p>
                  </a:txBody>
                  <a:tcPr/>
                </a:tc>
                <a:extLst>
                  <a:ext uri="{0D108BD9-81ED-4DB2-BD59-A6C34878D82A}">
                    <a16:rowId xmlns:a16="http://schemas.microsoft.com/office/drawing/2014/main" val="586295874"/>
                  </a:ext>
                </a:extLst>
              </a:tr>
            </a:tbl>
          </a:graphicData>
        </a:graphic>
      </p:graphicFrame>
      <p:sp>
        <p:nvSpPr>
          <p:cNvPr id="5" name="Téglalap 4"/>
          <p:cNvSpPr/>
          <p:nvPr/>
        </p:nvSpPr>
        <p:spPr>
          <a:xfrm>
            <a:off x="192088" y="5791518"/>
            <a:ext cx="11896725" cy="461665"/>
          </a:xfrm>
          <a:prstGeom prst="rect">
            <a:avLst/>
          </a:prstGeom>
        </p:spPr>
        <p:txBody>
          <a:bodyPr wrap="square" rtlCol="0">
            <a:spAutoFit/>
          </a:bodyPr>
          <a:lstStyle/>
          <a:p>
            <a:pPr rtl="0"/>
            <a:r>
              <a:rPr lang="ro" sz="1200" i="1" dirty="0"/>
              <a:t>Sursa: Sfaturi de sănătate publică privind prevenirea efectelor căldurii asupra sănătății. OMS/EURO: 2011-2510-42266-5869. https://www.who.int/publications/i/item/public-health-advice-on-preventing-health-effects-of-heat</a:t>
            </a:r>
          </a:p>
        </p:txBody>
      </p:sp>
    </p:spTree>
    <p:extLst>
      <p:ext uri="{BB962C8B-B14F-4D97-AF65-F5344CB8AC3E}">
        <p14:creationId xmlns:p14="http://schemas.microsoft.com/office/powerpoint/2010/main" val="9943186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en-US" b="1" dirty="0" err="1"/>
              <a:t>Obiective</a:t>
            </a:r>
            <a:r>
              <a:rPr lang="en-US" b="1" dirty="0"/>
              <a:t> </a:t>
            </a:r>
            <a:r>
              <a:rPr lang="en-US" b="1" dirty="0" err="1"/>
              <a:t>didactice</a:t>
            </a:r>
            <a:endParaRPr lang="de-DE" dirty="0"/>
          </a:p>
        </p:txBody>
      </p:sp>
      <p:sp>
        <p:nvSpPr>
          <p:cNvPr id="3" name="Tartalom helye 2"/>
          <p:cNvSpPr>
            <a:spLocks noGrp="1"/>
          </p:cNvSpPr>
          <p:nvPr>
            <p:ph idx="1"/>
          </p:nvPr>
        </p:nvSpPr>
        <p:spPr>
          <a:xfrm>
            <a:off x="192505" y="1854679"/>
            <a:ext cx="11896825" cy="4450993"/>
          </a:xfrm>
        </p:spPr>
        <p:txBody>
          <a:bodyPr/>
          <a:lstStyle/>
          <a:p>
            <a:pPr marL="0" indent="0">
              <a:spcAft>
                <a:spcPts val="1000"/>
              </a:spcAft>
              <a:buNone/>
            </a:pPr>
            <a:r>
              <a:rPr lang="ro-RO" sz="2400" dirty="0"/>
              <a:t>Obiectivele didactice pentru această săptămână includ:</a:t>
            </a:r>
            <a:endParaRPr lang="hu-HU" sz="2400" dirty="0"/>
          </a:p>
          <a:p>
            <a:pPr lvl="1">
              <a:lnSpc>
                <a:spcPct val="110000"/>
              </a:lnSpc>
              <a:spcAft>
                <a:spcPts val="1000"/>
              </a:spcAft>
            </a:pPr>
            <a:r>
              <a:rPr lang="ro-RO" sz="2200" dirty="0"/>
              <a:t>înțelegerea răspunsurilor termoreglatoare și hemodinamice la expunerea excesivă la căldură;</a:t>
            </a:r>
            <a:endParaRPr lang="hu-HU" sz="2200" dirty="0"/>
          </a:p>
          <a:p>
            <a:pPr lvl="1">
              <a:lnSpc>
                <a:spcPct val="110000"/>
              </a:lnSpc>
              <a:spcAft>
                <a:spcPts val="1000"/>
              </a:spcAft>
            </a:pPr>
            <a:r>
              <a:rPr lang="ro-RO" sz="2200" dirty="0"/>
              <a:t>înțelegerea mecanismelor, manifestărilor clinice, al diagnosticului și al tratamentului bolilor induse de căldură;</a:t>
            </a:r>
            <a:endParaRPr lang="hu-HU" sz="2200" dirty="0"/>
          </a:p>
          <a:p>
            <a:pPr lvl="1">
              <a:lnSpc>
                <a:spcPct val="110000"/>
              </a:lnSpc>
              <a:spcAft>
                <a:spcPts val="1000"/>
              </a:spcAft>
            </a:pPr>
            <a:r>
              <a:rPr lang="ro-RO" sz="2200" dirty="0"/>
              <a:t>recunoașterea semnelor timpurii ale insolației, care reprezintă o urgență medicală;</a:t>
            </a:r>
            <a:endParaRPr lang="hu-HU" sz="2200" dirty="0"/>
          </a:p>
          <a:p>
            <a:pPr lvl="1">
              <a:lnSpc>
                <a:spcPct val="110000"/>
              </a:lnSpc>
              <a:spcAft>
                <a:spcPts val="1000"/>
              </a:spcAft>
            </a:pPr>
            <a:r>
              <a:rPr lang="ro-RO" sz="2200" dirty="0"/>
              <a:t>inițierea unor măsuri adecvate de răcorire și resuscitare.</a:t>
            </a:r>
            <a:endParaRPr lang="de-DE" sz="2200" dirty="0"/>
          </a:p>
        </p:txBody>
      </p:sp>
    </p:spTree>
    <p:extLst>
      <p:ext uri="{BB962C8B-B14F-4D97-AF65-F5344CB8AC3E}">
        <p14:creationId xmlns:p14="http://schemas.microsoft.com/office/powerpoint/2010/main" val="38884474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ím 3"/>
          <p:cNvSpPr>
            <a:spLocks noGrp="1"/>
          </p:cNvSpPr>
          <p:nvPr>
            <p:ph type="title"/>
          </p:nvPr>
        </p:nvSpPr>
        <p:spPr>
          <a:xfrm>
            <a:off x="192505" y="0"/>
            <a:ext cx="11896826" cy="549635"/>
          </a:xfrm>
        </p:spPr>
        <p:txBody>
          <a:bodyPr rtlCol="0">
            <a:normAutofit fontScale="90000"/>
          </a:bodyPr>
          <a:lstStyle/>
          <a:p>
            <a:pPr rtl="0"/>
            <a:r>
              <a:rPr lang="ro">
                <a:solidFill>
                  <a:schemeClr val="tx1"/>
                </a:solidFill>
              </a:rPr>
              <a:t>Tratament în spital</a:t>
            </a:r>
            <a:endParaRPr lang="hu-HU" dirty="0">
              <a:solidFill>
                <a:schemeClr val="tx1"/>
              </a:solidFill>
            </a:endParaRPr>
          </a:p>
        </p:txBody>
      </p:sp>
      <p:graphicFrame>
        <p:nvGraphicFramePr>
          <p:cNvPr id="6" name="Tartalom helye 5"/>
          <p:cNvGraphicFramePr>
            <a:graphicFrameLocks noGrp="1"/>
          </p:cNvGraphicFramePr>
          <p:nvPr>
            <p:ph idx="1"/>
            <p:extLst>
              <p:ext uri="{D42A27DB-BD31-4B8C-83A1-F6EECF244321}">
                <p14:modId xmlns:p14="http://schemas.microsoft.com/office/powerpoint/2010/main" val="2868679698"/>
              </p:ext>
            </p:extLst>
          </p:nvPr>
        </p:nvGraphicFramePr>
        <p:xfrm>
          <a:off x="192606" y="525966"/>
          <a:ext cx="11896725" cy="5288831"/>
        </p:xfrm>
        <a:graphic>
          <a:graphicData uri="http://schemas.openxmlformats.org/drawingml/2006/table">
            <a:tbl>
              <a:tblPr firstRow="1" bandRow="1">
                <a:tableStyleId>{5C22544A-7EE6-4342-B048-85BDC9FD1C3A}</a:tableStyleId>
              </a:tblPr>
              <a:tblGrid>
                <a:gridCol w="2424363">
                  <a:extLst>
                    <a:ext uri="{9D8B030D-6E8A-4147-A177-3AD203B41FA5}">
                      <a16:colId xmlns:a16="http://schemas.microsoft.com/office/drawing/2014/main" val="2440769395"/>
                    </a:ext>
                  </a:extLst>
                </a:gridCol>
                <a:gridCol w="5051834">
                  <a:extLst>
                    <a:ext uri="{9D8B030D-6E8A-4147-A177-3AD203B41FA5}">
                      <a16:colId xmlns:a16="http://schemas.microsoft.com/office/drawing/2014/main" val="40977079"/>
                    </a:ext>
                  </a:extLst>
                </a:gridCol>
                <a:gridCol w="4420528">
                  <a:extLst>
                    <a:ext uri="{9D8B030D-6E8A-4147-A177-3AD203B41FA5}">
                      <a16:colId xmlns:a16="http://schemas.microsoft.com/office/drawing/2014/main" val="643871935"/>
                    </a:ext>
                  </a:extLst>
                </a:gridCol>
              </a:tblGrid>
              <a:tr h="377396">
                <a:tc>
                  <a:txBody>
                    <a:bodyPr/>
                    <a:lstStyle/>
                    <a:p>
                      <a:pPr rtl="0"/>
                      <a:r>
                        <a:rPr lang="ro"/>
                        <a:t>Stare</a:t>
                      </a:r>
                      <a:endParaRPr lang="hu-HU" dirty="0"/>
                    </a:p>
                  </a:txBody>
                  <a:tcPr/>
                </a:tc>
                <a:tc>
                  <a:txBody>
                    <a:bodyPr/>
                    <a:lstStyle/>
                    <a:p>
                      <a:pPr rtl="0"/>
                      <a:r>
                        <a:rPr lang="ro"/>
                        <a:t>Intervenție </a:t>
                      </a:r>
                      <a:endParaRPr lang="hu-HU" dirty="0"/>
                    </a:p>
                  </a:txBody>
                  <a:tcPr/>
                </a:tc>
                <a:tc>
                  <a:txBody>
                    <a:bodyPr/>
                    <a:lstStyle/>
                    <a:p>
                      <a:pPr rtl="0"/>
                      <a:r>
                        <a:rPr lang="ro"/>
                        <a:t>Obiectiv</a:t>
                      </a:r>
                      <a:endParaRPr lang="hu-HU" dirty="0"/>
                    </a:p>
                  </a:txBody>
                  <a:tcPr/>
                </a:tc>
                <a:extLst>
                  <a:ext uri="{0D108BD9-81ED-4DB2-BD59-A6C34878D82A}">
                    <a16:rowId xmlns:a16="http://schemas.microsoft.com/office/drawing/2014/main" val="3875238748"/>
                  </a:ext>
                </a:extLst>
              </a:tr>
              <a:tr h="832841">
                <a:tc>
                  <a:txBody>
                    <a:bodyPr/>
                    <a:lstStyle/>
                    <a:p>
                      <a:pPr rtl="0"/>
                      <a:r>
                        <a:rPr lang="ro" sz="1400"/>
                        <a:t>Hipertermie</a:t>
                      </a:r>
                      <a:endParaRPr lang="hu-HU" sz="1400" dirty="0"/>
                    </a:p>
                  </a:txBody>
                  <a:tcPr/>
                </a:tc>
                <a:tc>
                  <a:txBody>
                    <a:bodyPr/>
                    <a:lstStyle/>
                    <a:p>
                      <a:pPr rtl="0"/>
                      <a:r>
                        <a:rPr lang="ro" sz="1400" b="0" i="0" u="none" strike="noStrike" kern="1200">
                          <a:solidFill>
                            <a:schemeClr val="dk1"/>
                          </a:solidFill>
                          <a:latin typeface="+mn-lt"/>
                          <a:ea typeface="+mn-ea"/>
                          <a:cs typeface="+mn-cs"/>
                        </a:rPr>
                        <a:t>Confirmați diagnosticul cu termometrul calibrat pentru a măsura temperaturile ridicate (40—47° C). </a:t>
                      </a:r>
                      <a:endParaRPr lang="hu-HU" sz="1400" b="0" i="0" u="none" strike="noStrike" kern="1200" baseline="0" dirty="0">
                        <a:solidFill>
                          <a:schemeClr val="dk1"/>
                        </a:solidFill>
                        <a:latin typeface="+mn-lt"/>
                        <a:ea typeface="+mn-ea"/>
                        <a:cs typeface="+mn-cs"/>
                      </a:endParaRPr>
                    </a:p>
                    <a:p>
                      <a:pPr rtl="0"/>
                      <a:r>
                        <a:rPr lang="ro" sz="1400" b="0" i="0" u="none" strike="noStrike" kern="1200">
                          <a:solidFill>
                            <a:schemeClr val="dk1"/>
                          </a:solidFill>
                          <a:latin typeface="+mn-lt"/>
                          <a:ea typeface="+mn-ea"/>
                          <a:cs typeface="+mn-cs"/>
                        </a:rPr>
                        <a:t>Monitorizați temperatura pielii și rectală; continuați răcirea.</a:t>
                      </a:r>
                      <a:endParaRPr lang="hu-HU" sz="1400" dirty="0"/>
                    </a:p>
                  </a:txBody>
                  <a:tcPr/>
                </a:tc>
                <a:tc>
                  <a:txBody>
                    <a:bodyPr/>
                    <a:lstStyle/>
                    <a:p>
                      <a:pPr rtl="0"/>
                      <a:r>
                        <a:rPr lang="ro" sz="1400" b="0" i="0" u="none" strike="noStrike" kern="1200">
                          <a:solidFill>
                            <a:schemeClr val="dk1"/>
                          </a:solidFill>
                          <a:latin typeface="+mn-lt"/>
                          <a:ea typeface="+mn-ea"/>
                          <a:cs typeface="+mn-cs"/>
                        </a:rPr>
                        <a:t>Menţineţi temperatura pielii &gt; 30 °C.</a:t>
                      </a:r>
                    </a:p>
                    <a:p>
                      <a:pPr rtl="0"/>
                      <a:r>
                        <a:rPr lang="ro" sz="1400" b="0" i="0" u="none" strike="noStrike" kern="1200">
                          <a:solidFill>
                            <a:schemeClr val="dk1"/>
                          </a:solidFill>
                          <a:latin typeface="+mn-lt"/>
                          <a:ea typeface="+mn-ea"/>
                          <a:cs typeface="+mn-cs"/>
                        </a:rPr>
                        <a:t>Opriți răcirea când temperatura rectală este</a:t>
                      </a:r>
                    </a:p>
                    <a:p>
                      <a:pPr rtl="0"/>
                      <a:r>
                        <a:rPr lang="ro" sz="1400" b="0" i="0" u="none" strike="noStrike" kern="1200">
                          <a:solidFill>
                            <a:schemeClr val="dk1"/>
                          </a:solidFill>
                          <a:latin typeface="+mn-lt"/>
                          <a:ea typeface="+mn-ea"/>
                          <a:cs typeface="+mn-cs"/>
                        </a:rPr>
                        <a:t>&lt; 39.4 °C.</a:t>
                      </a:r>
                      <a:endParaRPr lang="hu-HU" sz="1400" dirty="0"/>
                    </a:p>
                  </a:txBody>
                  <a:tcPr/>
                </a:tc>
                <a:extLst>
                  <a:ext uri="{0D108BD9-81ED-4DB2-BD59-A6C34878D82A}">
                    <a16:rowId xmlns:a16="http://schemas.microsoft.com/office/drawing/2014/main" val="3315755011"/>
                  </a:ext>
                </a:extLst>
              </a:tr>
              <a:tr h="377396">
                <a:tc>
                  <a:txBody>
                    <a:bodyPr/>
                    <a:lstStyle/>
                    <a:p>
                      <a:pPr rtl="0"/>
                      <a:r>
                        <a:rPr lang="ro" sz="1400" b="0" i="0" u="none" strike="noStrike" kern="1200">
                          <a:solidFill>
                            <a:schemeClr val="dk1"/>
                          </a:solidFill>
                          <a:latin typeface="+mn-lt"/>
                          <a:ea typeface="+mn-ea"/>
                          <a:cs typeface="+mn-cs"/>
                        </a:rPr>
                        <a:t>Convulsii</a:t>
                      </a:r>
                      <a:endParaRPr lang="hu-HU" sz="1400" dirty="0"/>
                    </a:p>
                  </a:txBody>
                  <a:tcPr/>
                </a:tc>
                <a:tc>
                  <a:txBody>
                    <a:bodyPr/>
                    <a:lstStyle/>
                    <a:p>
                      <a:pPr rtl="0"/>
                      <a:r>
                        <a:rPr lang="ro" sz="1400" b="0" i="0" u="none" strike="noStrike" kern="1200" dirty="0">
                          <a:solidFill>
                            <a:schemeClr val="dk1"/>
                          </a:solidFill>
                          <a:latin typeface="+mn-lt"/>
                          <a:ea typeface="+mn-ea"/>
                          <a:cs typeface="+mn-cs"/>
                        </a:rPr>
                        <a:t>Luați în considerare benzodiazepinele.</a:t>
                      </a:r>
                      <a:endParaRPr lang="hu-HU" sz="1400" dirty="0"/>
                    </a:p>
                  </a:txBody>
                  <a:tcPr/>
                </a:tc>
                <a:tc>
                  <a:txBody>
                    <a:bodyPr/>
                    <a:lstStyle/>
                    <a:p>
                      <a:pPr rtl="0"/>
                      <a:r>
                        <a:rPr lang="ro" sz="1400" b="0" i="0" u="none" strike="noStrike" kern="1200">
                          <a:solidFill>
                            <a:schemeClr val="dk1"/>
                          </a:solidFill>
                          <a:latin typeface="+mn-lt"/>
                          <a:ea typeface="+mn-ea"/>
                          <a:cs typeface="+mn-cs"/>
                        </a:rPr>
                        <a:t>Controlează convulsiile.</a:t>
                      </a:r>
                      <a:endParaRPr lang="hu-HU" sz="1400" dirty="0"/>
                    </a:p>
                  </a:txBody>
                  <a:tcPr/>
                </a:tc>
                <a:extLst>
                  <a:ext uri="{0D108BD9-81ED-4DB2-BD59-A6C34878D82A}">
                    <a16:rowId xmlns:a16="http://schemas.microsoft.com/office/drawing/2014/main" val="2799575344"/>
                  </a:ext>
                </a:extLst>
              </a:tr>
              <a:tr h="651395">
                <a:tc>
                  <a:txBody>
                    <a:bodyPr/>
                    <a:lstStyle/>
                    <a:p>
                      <a:pPr rtl="0"/>
                      <a:r>
                        <a:rPr lang="ro" sz="1400"/>
                        <a:t>Insuficiență respiratorie</a:t>
                      </a:r>
                      <a:endParaRPr lang="hu-HU" sz="1400" dirty="0"/>
                    </a:p>
                  </a:txBody>
                  <a:tcPr/>
                </a:tc>
                <a:tc>
                  <a:txBody>
                    <a:bodyPr/>
                    <a:lstStyle/>
                    <a:p>
                      <a:pPr rtl="0"/>
                      <a:r>
                        <a:rPr lang="ro" sz="1400" b="0" i="0" u="none" strike="noStrike" kern="1200">
                          <a:solidFill>
                            <a:schemeClr val="dk1"/>
                          </a:solidFill>
                          <a:latin typeface="+mn-lt"/>
                          <a:ea typeface="+mn-ea"/>
                          <a:cs typeface="+mn-cs"/>
                        </a:rPr>
                        <a:t>Luați în considerare intubația electivă (pentru gag afectat și</a:t>
                      </a:r>
                    </a:p>
                    <a:p>
                      <a:pPr rtl="0"/>
                      <a:r>
                        <a:rPr lang="ro" sz="1400" b="0" i="0" u="none" strike="noStrike" kern="1200">
                          <a:solidFill>
                            <a:schemeClr val="dk1"/>
                          </a:solidFill>
                          <a:latin typeface="+mn-lt"/>
                          <a:ea typeface="+mn-ea"/>
                          <a:cs typeface="+mn-cs"/>
                        </a:rPr>
                        <a:t>reflexe de tuse sau deteriorarea funcției respiratorii</a:t>
                      </a:r>
                      <a:endParaRPr lang="hu-HU" sz="1400" dirty="0"/>
                    </a:p>
                  </a:txBody>
                  <a:tcPr/>
                </a:tc>
                <a:tc>
                  <a:txBody>
                    <a:bodyPr/>
                    <a:lstStyle/>
                    <a:p>
                      <a:pPr rtl="0"/>
                      <a:r>
                        <a:rPr lang="ro" sz="1400" b="0" i="0" u="none" strike="noStrike" kern="1200">
                          <a:solidFill>
                            <a:schemeClr val="dk1"/>
                          </a:solidFill>
                          <a:latin typeface="+mn-lt"/>
                          <a:ea typeface="+mn-ea"/>
                          <a:cs typeface="+mn-cs"/>
                        </a:rPr>
                        <a:t>Protejați căile respiratorii și măriți oxigenarea</a:t>
                      </a:r>
                    </a:p>
                    <a:p>
                      <a:pPr rtl="0"/>
                      <a:r>
                        <a:rPr lang="ro" sz="1400" b="0" i="0" u="none" strike="noStrike" kern="1200">
                          <a:solidFill>
                            <a:schemeClr val="dk1"/>
                          </a:solidFill>
                          <a:latin typeface="+mn-lt"/>
                          <a:ea typeface="+mn-ea"/>
                          <a:cs typeface="+mn-cs"/>
                        </a:rPr>
                        <a:t>(saturația oxigenului arterial până la &gt; 90%).</a:t>
                      </a:r>
                      <a:endParaRPr lang="hu-HU" sz="1400" dirty="0"/>
                    </a:p>
                  </a:txBody>
                  <a:tcPr/>
                </a:tc>
                <a:extLst>
                  <a:ext uri="{0D108BD9-81ED-4DB2-BD59-A6C34878D82A}">
                    <a16:rowId xmlns:a16="http://schemas.microsoft.com/office/drawing/2014/main" val="690466398"/>
                  </a:ext>
                </a:extLst>
              </a:tr>
              <a:tr h="950479">
                <a:tc>
                  <a:txBody>
                    <a:bodyPr/>
                    <a:lstStyle/>
                    <a:p>
                      <a:pPr rtl="0"/>
                      <a:r>
                        <a:rPr lang="ro" sz="1400"/>
                        <a:t>Hipotensiune</a:t>
                      </a:r>
                      <a:endParaRPr lang="hu-HU" sz="1400" dirty="0"/>
                    </a:p>
                  </a:txBody>
                  <a:tcPr/>
                </a:tc>
                <a:tc>
                  <a:txBody>
                    <a:bodyPr/>
                    <a:lstStyle/>
                    <a:p>
                      <a:pPr rtl="0"/>
                      <a:r>
                        <a:rPr lang="ro" sz="1400" b="0" i="0" u="none" strike="noStrike" kern="1200" dirty="0">
                          <a:solidFill>
                            <a:schemeClr val="dk1"/>
                          </a:solidFill>
                          <a:latin typeface="+mn-lt"/>
                          <a:ea typeface="+mn-ea"/>
                          <a:cs typeface="+mn-cs"/>
                        </a:rPr>
                        <a:t>Administrați extensori de volum, adăugați vasopresori</a:t>
                      </a:r>
                      <a:endParaRPr lang="hu-HU" sz="1400" b="0" i="0" u="none" strike="noStrike" kern="1200" baseline="0" dirty="0">
                        <a:solidFill>
                          <a:schemeClr val="dk1"/>
                        </a:solidFill>
                        <a:latin typeface="+mn-lt"/>
                        <a:ea typeface="+mn-ea"/>
                        <a:cs typeface="+mn-cs"/>
                      </a:endParaRPr>
                    </a:p>
                    <a:p>
                      <a:pPr rtl="0"/>
                      <a:r>
                        <a:rPr lang="ro" sz="1400" b="0" i="0" u="none" strike="noStrike" kern="1200" dirty="0">
                          <a:solidFill>
                            <a:schemeClr val="dk1"/>
                          </a:solidFill>
                          <a:latin typeface="+mn-lt"/>
                          <a:ea typeface="+mn-ea"/>
                          <a:cs typeface="+mn-cs"/>
                        </a:rPr>
                        <a:t>și luați în considerare monitorizarea presiunii venoase centrale</a:t>
                      </a:r>
                      <a:endParaRPr lang="hu-HU" sz="1400" dirty="0"/>
                    </a:p>
                  </a:txBody>
                  <a:tcPr/>
                </a:tc>
                <a:tc>
                  <a:txBody>
                    <a:bodyPr/>
                    <a:lstStyle/>
                    <a:p>
                      <a:pPr rtl="0"/>
                      <a:r>
                        <a:rPr lang="ro" sz="1400" b="0" i="0" u="none" strike="noStrike" kern="1200">
                          <a:solidFill>
                            <a:schemeClr val="dk1"/>
                          </a:solidFill>
                          <a:latin typeface="+mn-lt"/>
                          <a:ea typeface="+mn-ea"/>
                          <a:cs typeface="+mn-cs"/>
                        </a:rPr>
                        <a:t>Creșterea presiunii arteriale medii &gt; 60 mmHg, </a:t>
                      </a:r>
                      <a:endParaRPr lang="en-US" sz="1400" b="0" i="0" u="none" strike="noStrike" kern="1200" baseline="0" dirty="0">
                        <a:solidFill>
                          <a:schemeClr val="dk1"/>
                        </a:solidFill>
                        <a:latin typeface="+mn-lt"/>
                        <a:ea typeface="+mn-ea"/>
                        <a:cs typeface="+mn-cs"/>
                      </a:endParaRPr>
                    </a:p>
                    <a:p>
                      <a:pPr rtl="0"/>
                      <a:r>
                        <a:rPr lang="ro" sz="1400" b="0" i="0" u="none" strike="noStrike" kern="1200">
                          <a:solidFill>
                            <a:schemeClr val="dk1"/>
                          </a:solidFill>
                          <a:latin typeface="+mn-lt"/>
                          <a:ea typeface="+mn-ea"/>
                          <a:cs typeface="+mn-cs"/>
                        </a:rPr>
                        <a:t>restabilește perfuzia organelor și țesutul</a:t>
                      </a:r>
                    </a:p>
                    <a:p>
                      <a:pPr rtl="0"/>
                      <a:r>
                        <a:rPr lang="ro" sz="1400" b="0" i="0" u="none" strike="noStrike" kern="1200">
                          <a:solidFill>
                            <a:schemeClr val="dk1"/>
                          </a:solidFill>
                          <a:latin typeface="+mn-lt"/>
                          <a:ea typeface="+mn-ea"/>
                          <a:cs typeface="+mn-cs"/>
                        </a:rPr>
                        <a:t>oxigenarea (conștiința, producția urinară,</a:t>
                      </a:r>
                    </a:p>
                    <a:p>
                      <a:pPr rtl="0"/>
                      <a:r>
                        <a:rPr lang="ro" sz="1400" b="0" i="0" u="none" strike="noStrike" kern="1200">
                          <a:solidFill>
                            <a:schemeClr val="dk1"/>
                          </a:solidFill>
                          <a:latin typeface="+mn-lt"/>
                          <a:ea typeface="+mn-ea"/>
                          <a:cs typeface="+mn-cs"/>
                        </a:rPr>
                        <a:t>nivelul lactatului).</a:t>
                      </a:r>
                      <a:endParaRPr lang="hu-HU" sz="1400" dirty="0"/>
                    </a:p>
                  </a:txBody>
                  <a:tcPr/>
                </a:tc>
                <a:extLst>
                  <a:ext uri="{0D108BD9-81ED-4DB2-BD59-A6C34878D82A}">
                    <a16:rowId xmlns:a16="http://schemas.microsoft.com/office/drawing/2014/main" val="2630359373"/>
                  </a:ext>
                </a:extLst>
              </a:tr>
              <a:tr h="1203768">
                <a:tc>
                  <a:txBody>
                    <a:bodyPr/>
                    <a:lstStyle/>
                    <a:p>
                      <a:pPr rtl="0"/>
                      <a:r>
                        <a:rPr lang="ro" sz="1400"/>
                        <a:t>Rabdomioliză</a:t>
                      </a:r>
                      <a:endParaRPr lang="hu-HU" sz="1400" dirty="0"/>
                    </a:p>
                  </a:txBody>
                  <a:tcPr/>
                </a:tc>
                <a:tc>
                  <a:txBody>
                    <a:bodyPr/>
                    <a:lstStyle/>
                    <a:p>
                      <a:pPr rtl="0"/>
                      <a:r>
                        <a:rPr lang="ro" sz="1400" b="0" i="0" u="none" strike="noStrike" kern="1200">
                          <a:solidFill>
                            <a:schemeClr val="dk1"/>
                          </a:solidFill>
                          <a:latin typeface="+mn-lt"/>
                          <a:ea typeface="+mn-ea"/>
                          <a:cs typeface="+mn-cs"/>
                        </a:rPr>
                        <a:t>Extindeți volumul cu soluție salină normală, intravenoasă</a:t>
                      </a:r>
                    </a:p>
                    <a:p>
                      <a:pPr rtl="0"/>
                      <a:r>
                        <a:rPr lang="ro" sz="1400" b="0" i="0" u="none" strike="noStrike" kern="1200">
                          <a:solidFill>
                            <a:schemeClr val="dk1"/>
                          </a:solidFill>
                          <a:latin typeface="+mn-lt"/>
                          <a:ea typeface="+mn-ea"/>
                          <a:cs typeface="+mn-cs"/>
                        </a:rPr>
                        <a:t>furosemid și manitol sau sodiu intravenos</a:t>
                      </a:r>
                    </a:p>
                    <a:p>
                      <a:pPr rtl="0"/>
                      <a:r>
                        <a:rPr lang="ro" sz="1400" b="0" i="0" u="none" strike="noStrike" kern="1200">
                          <a:solidFill>
                            <a:schemeClr val="dk1"/>
                          </a:solidFill>
                          <a:latin typeface="+mn-lt"/>
                          <a:ea typeface="+mn-ea"/>
                          <a:cs typeface="+mn-cs"/>
                        </a:rPr>
                        <a:t>bicarbonat.</a:t>
                      </a:r>
                    </a:p>
                    <a:p>
                      <a:pPr rtl="0"/>
                      <a:r>
                        <a:rPr lang="ro" sz="1400" b="0" i="0" u="none" strike="noStrike" kern="1200">
                          <a:solidFill>
                            <a:schemeClr val="dk1"/>
                          </a:solidFill>
                          <a:latin typeface="+mn-lt"/>
                          <a:ea typeface="+mn-ea"/>
                          <a:cs typeface="+mn-cs"/>
                        </a:rPr>
                        <a:t>Monitorizați potasiul și calciul seric și tratați</a:t>
                      </a:r>
                    </a:p>
                    <a:p>
                      <a:pPr rtl="0"/>
                      <a:r>
                        <a:rPr lang="ro" sz="1400" b="0" i="0" u="none" strike="noStrike" kern="1200">
                          <a:solidFill>
                            <a:schemeClr val="dk1"/>
                          </a:solidFill>
                          <a:latin typeface="+mn-lt"/>
                          <a:ea typeface="+mn-ea"/>
                          <a:cs typeface="+mn-cs"/>
                        </a:rPr>
                        <a:t>chiar hiperkaliemie modestă.</a:t>
                      </a:r>
                      <a:endParaRPr lang="hu-HU" sz="1400" dirty="0"/>
                    </a:p>
                  </a:txBody>
                  <a:tcPr/>
                </a:tc>
                <a:tc>
                  <a:txBody>
                    <a:bodyPr/>
                    <a:lstStyle/>
                    <a:p>
                      <a:pPr rtl="0"/>
                      <a:r>
                        <a:rPr lang="ro" sz="1400" b="0" i="0" u="none" strike="noStrike" kern="1200">
                          <a:solidFill>
                            <a:schemeClr val="dk1"/>
                          </a:solidFill>
                          <a:latin typeface="+mn-lt"/>
                          <a:ea typeface="+mn-ea"/>
                          <a:cs typeface="+mn-cs"/>
                        </a:rPr>
                        <a:t>Preveniți leziunile renale induse de mioglobină.</a:t>
                      </a:r>
                    </a:p>
                    <a:p>
                      <a:pPr rtl="0"/>
                      <a:r>
                        <a:rPr lang="ro" sz="1400" b="0" i="0" u="none" strike="noStrike" kern="1200">
                          <a:solidFill>
                            <a:schemeClr val="dk1"/>
                          </a:solidFill>
                          <a:latin typeface="+mn-lt"/>
                          <a:ea typeface="+mn-ea"/>
                          <a:cs typeface="+mn-cs"/>
                        </a:rPr>
                        <a:t>Promovați fluxul sanguin renal și diureza.</a:t>
                      </a:r>
                    </a:p>
                    <a:p>
                      <a:pPr rtl="0"/>
                      <a:r>
                        <a:rPr lang="ro" sz="1400" b="0" i="0" u="none" strike="noStrike" kern="1200">
                          <a:solidFill>
                            <a:schemeClr val="dk1"/>
                          </a:solidFill>
                          <a:latin typeface="+mn-lt"/>
                          <a:ea typeface="+mn-ea"/>
                          <a:cs typeface="+mn-cs"/>
                        </a:rPr>
                        <a:t>Asigurați alcalinizarea urinei.</a:t>
                      </a:r>
                      <a:endParaRPr lang="hu-HU" sz="1400" dirty="0"/>
                    </a:p>
                  </a:txBody>
                  <a:tcPr/>
                </a:tc>
                <a:extLst>
                  <a:ext uri="{0D108BD9-81ED-4DB2-BD59-A6C34878D82A}">
                    <a16:rowId xmlns:a16="http://schemas.microsoft.com/office/drawing/2014/main" val="374282565"/>
                  </a:ext>
                </a:extLst>
              </a:tr>
              <a:tr h="377396">
                <a:tc>
                  <a:txBody>
                    <a:bodyPr/>
                    <a:lstStyle/>
                    <a:p>
                      <a:pPr rtl="0"/>
                      <a:r>
                        <a:rPr lang="ro" sz="1400" b="0" i="0" u="none" strike="noStrike" kern="1200">
                          <a:solidFill>
                            <a:schemeClr val="dk1"/>
                          </a:solidFill>
                          <a:latin typeface="+mn-lt"/>
                          <a:ea typeface="+mn-ea"/>
                          <a:cs typeface="+mn-cs"/>
                        </a:rPr>
                        <a:t>Post-răcire</a:t>
                      </a:r>
                      <a:endParaRPr lang="hu-HU" sz="1400" dirty="0"/>
                    </a:p>
                  </a:txBody>
                  <a:tcPr/>
                </a:tc>
                <a:tc>
                  <a:txBody>
                    <a:bodyPr/>
                    <a:lstStyle/>
                    <a:p>
                      <a:pPr rtl="0"/>
                      <a:endParaRPr lang="hu-HU" sz="1400"/>
                    </a:p>
                  </a:txBody>
                  <a:tcPr/>
                </a:tc>
                <a:tc>
                  <a:txBody>
                    <a:bodyPr/>
                    <a:lstStyle/>
                    <a:p>
                      <a:pPr rtl="0"/>
                      <a:r>
                        <a:rPr lang="ro" sz="1400" b="0" i="0" u="none" strike="noStrike" kern="1200" dirty="0">
                          <a:solidFill>
                            <a:schemeClr val="dk1"/>
                          </a:solidFill>
                          <a:latin typeface="+mn-lt"/>
                          <a:ea typeface="+mn-ea"/>
                          <a:cs typeface="+mn-cs"/>
                        </a:rPr>
                        <a:t>Preveniți aritmia cardiacă care pune viața în pericol.</a:t>
                      </a:r>
                      <a:endParaRPr lang="hu-HU" sz="1400" dirty="0"/>
                    </a:p>
                  </a:txBody>
                  <a:tcPr/>
                </a:tc>
                <a:extLst>
                  <a:ext uri="{0D108BD9-81ED-4DB2-BD59-A6C34878D82A}">
                    <a16:rowId xmlns:a16="http://schemas.microsoft.com/office/drawing/2014/main" val="1119441474"/>
                  </a:ext>
                </a:extLst>
              </a:tr>
              <a:tr h="373090">
                <a:tc>
                  <a:txBody>
                    <a:bodyPr/>
                    <a:lstStyle/>
                    <a:p>
                      <a:pPr rtl="0"/>
                      <a:r>
                        <a:rPr lang="ro" sz="1400" b="0" i="0" u="none" strike="noStrike" kern="1200">
                          <a:solidFill>
                            <a:schemeClr val="dk1"/>
                          </a:solidFill>
                          <a:latin typeface="+mn-lt"/>
                          <a:ea typeface="+mn-ea"/>
                          <a:cs typeface="+mn-cs"/>
                        </a:rPr>
                        <a:t>Sistem de organe multiple</a:t>
                      </a:r>
                      <a:endParaRPr lang="hu-HU" sz="1400" b="0" i="0" u="none" strike="noStrike" kern="1200" baseline="0" dirty="0">
                        <a:solidFill>
                          <a:schemeClr val="dk1"/>
                        </a:solidFill>
                        <a:latin typeface="+mn-lt"/>
                        <a:ea typeface="+mn-ea"/>
                        <a:cs typeface="+mn-cs"/>
                      </a:endParaRPr>
                    </a:p>
                    <a:p>
                      <a:pPr rtl="0"/>
                      <a:r>
                        <a:rPr lang="ro" sz="1400" b="0" i="0" u="none" strike="noStrike" kern="1200">
                          <a:solidFill>
                            <a:schemeClr val="dk1"/>
                          </a:solidFill>
                          <a:latin typeface="+mn-lt"/>
                          <a:ea typeface="+mn-ea"/>
                          <a:cs typeface="+mn-cs"/>
                        </a:rPr>
                        <a:t>disfuncție</a:t>
                      </a:r>
                      <a:endParaRPr lang="hu-HU" sz="1400" dirty="0"/>
                    </a:p>
                  </a:txBody>
                  <a:tcPr/>
                </a:tc>
                <a:tc>
                  <a:txBody>
                    <a:bodyPr/>
                    <a:lstStyle/>
                    <a:p>
                      <a:pPr rtl="0"/>
                      <a:r>
                        <a:rPr lang="ro" sz="1400" b="0" i="0" u="none" strike="noStrike" kern="1200">
                          <a:solidFill>
                            <a:schemeClr val="dk1"/>
                          </a:solidFill>
                          <a:latin typeface="+mn-lt"/>
                          <a:ea typeface="+mn-ea"/>
                          <a:cs typeface="+mn-cs"/>
                        </a:rPr>
                        <a:t>Utilizați terapie de susținere nespecifică.</a:t>
                      </a:r>
                      <a:endParaRPr lang="hu-HU" sz="1400" dirty="0"/>
                    </a:p>
                  </a:txBody>
                  <a:tcPr/>
                </a:tc>
                <a:tc>
                  <a:txBody>
                    <a:bodyPr/>
                    <a:lstStyle/>
                    <a:p>
                      <a:pPr rtl="0"/>
                      <a:r>
                        <a:rPr lang="ro" sz="1400" b="0" i="0" u="none" strike="noStrike" kern="1200" dirty="0">
                          <a:solidFill>
                            <a:schemeClr val="dk1"/>
                          </a:solidFill>
                          <a:latin typeface="+mn-lt"/>
                          <a:ea typeface="+mn-ea"/>
                          <a:cs typeface="+mn-cs"/>
                        </a:rPr>
                        <a:t>Ajută la recuperarea funcției organelor.</a:t>
                      </a:r>
                      <a:endParaRPr lang="hu-HU" sz="1400" dirty="0"/>
                    </a:p>
                  </a:txBody>
                  <a:tcPr/>
                </a:tc>
                <a:extLst>
                  <a:ext uri="{0D108BD9-81ED-4DB2-BD59-A6C34878D82A}">
                    <a16:rowId xmlns:a16="http://schemas.microsoft.com/office/drawing/2014/main" val="547319327"/>
                  </a:ext>
                </a:extLst>
              </a:tr>
            </a:tbl>
          </a:graphicData>
        </a:graphic>
      </p:graphicFrame>
      <p:sp>
        <p:nvSpPr>
          <p:cNvPr id="5" name="Téglalap 4"/>
          <p:cNvSpPr/>
          <p:nvPr/>
        </p:nvSpPr>
        <p:spPr>
          <a:xfrm>
            <a:off x="839053" y="5825530"/>
            <a:ext cx="10937762" cy="461665"/>
          </a:xfrm>
          <a:prstGeom prst="rect">
            <a:avLst/>
          </a:prstGeom>
        </p:spPr>
        <p:txBody>
          <a:bodyPr wrap="square" rtlCol="0">
            <a:spAutoFit/>
          </a:bodyPr>
          <a:lstStyle/>
          <a:p>
            <a:pPr rtl="0"/>
            <a:r>
              <a:rPr lang="ro" sz="1200" i="1" dirty="0"/>
              <a:t>Sursa: Sfaturi de sănătate publică privind prevenirea efectelor căldurii asupra sănătății. OMS/EURO: 2011-2510-42266-5869. https://www.who.int/publications/i/item/public-health-advice-on-preventing-health-effects-of-heat</a:t>
            </a:r>
          </a:p>
        </p:txBody>
      </p:sp>
    </p:spTree>
    <p:extLst>
      <p:ext uri="{BB962C8B-B14F-4D97-AF65-F5344CB8AC3E}">
        <p14:creationId xmlns:p14="http://schemas.microsoft.com/office/powerpoint/2010/main" val="5024690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72249-4EDD-4CF6-B601-9E44A86E8442}"/>
              </a:ext>
            </a:extLst>
          </p:cNvPr>
          <p:cNvSpPr>
            <a:spLocks noGrp="1"/>
          </p:cNvSpPr>
          <p:nvPr>
            <p:ph type="title"/>
          </p:nvPr>
        </p:nvSpPr>
        <p:spPr>
          <a:xfrm>
            <a:off x="295174" y="596629"/>
            <a:ext cx="11896826" cy="549635"/>
          </a:xfrm>
        </p:spPr>
        <p:txBody>
          <a:bodyPr rtlCol="0">
            <a:normAutofit fontScale="90000"/>
          </a:bodyPr>
          <a:lstStyle/>
          <a:p>
            <a:pPr rtl="0"/>
            <a:r>
              <a:rPr lang="ro" dirty="0">
                <a:latin typeface="Arial" charset="0"/>
                <a:ea typeface="ヒラギノ角ゴ Pro W3" charset="-128"/>
                <a:cs typeface="ヒラギノ角ゴ Pro W3" charset="-128"/>
              </a:rPr>
              <a:t>M</a:t>
            </a:r>
            <a:r>
              <a:rPr lang="ro" dirty="0">
                <a:solidFill>
                  <a:schemeClr val="tx1"/>
                </a:solidFill>
                <a:latin typeface="Arial" charset="0"/>
                <a:ea typeface="ヒラギノ角ゴ Pro W3" charset="-128"/>
                <a:cs typeface="ヒラギノ角ゴ Pro W3" charset="-128"/>
              </a:rPr>
              <a:t>esaje - Impactul vremii calde asupra sănătății</a:t>
            </a:r>
            <a:endParaRPr lang="en-GB" dirty="0">
              <a:solidFill>
                <a:schemeClr val="tx1"/>
              </a:solidFill>
            </a:endParaRPr>
          </a:p>
        </p:txBody>
      </p:sp>
      <p:sp>
        <p:nvSpPr>
          <p:cNvPr id="3" name="Content Placeholder 2">
            <a:extLst>
              <a:ext uri="{FF2B5EF4-FFF2-40B4-BE49-F238E27FC236}">
                <a16:creationId xmlns:a16="http://schemas.microsoft.com/office/drawing/2014/main" id="{549FE2F5-24FB-4826-8B1E-5C08530CB47B}"/>
              </a:ext>
            </a:extLst>
          </p:cNvPr>
          <p:cNvSpPr>
            <a:spLocks noGrp="1"/>
          </p:cNvSpPr>
          <p:nvPr>
            <p:ph idx="1"/>
          </p:nvPr>
        </p:nvSpPr>
        <p:spPr>
          <a:xfrm>
            <a:off x="548640" y="1487103"/>
            <a:ext cx="11362851" cy="5370897"/>
          </a:xfrm>
        </p:spPr>
        <p:txBody>
          <a:bodyPr rtlCol="0"/>
          <a:lstStyle/>
          <a:p>
            <a:pPr marL="285750" indent="-285750" rtl="0">
              <a:lnSpc>
                <a:spcPct val="120000"/>
              </a:lnSpc>
              <a:spcBef>
                <a:spcPts val="600"/>
              </a:spcBef>
              <a:spcAft>
                <a:spcPts val="2000"/>
              </a:spcAft>
              <a:defRPr/>
            </a:pPr>
            <a:r>
              <a:rPr lang="ro" sz="2400" dirty="0">
                <a:solidFill>
                  <a:schemeClr val="tx1"/>
                </a:solidFill>
              </a:rPr>
              <a:t>O serie de efecte ușoare până la severe asupra sănătății pot rezulta din expunerea la temperaturi ridicate. Mai ales când temperaturile rămân ridicate pentru perioade prelungite.</a:t>
            </a:r>
            <a:endParaRPr lang="en-GB" sz="2400" dirty="0">
              <a:solidFill>
                <a:schemeClr val="tx1"/>
              </a:solidFill>
            </a:endParaRPr>
          </a:p>
          <a:p>
            <a:pPr marL="285750" indent="-285750" rtl="0">
              <a:lnSpc>
                <a:spcPct val="120000"/>
              </a:lnSpc>
              <a:spcBef>
                <a:spcPts val="600"/>
              </a:spcBef>
              <a:spcAft>
                <a:spcPts val="2000"/>
              </a:spcAft>
              <a:defRPr/>
            </a:pPr>
            <a:r>
              <a:rPr lang="ro" sz="2400" dirty="0">
                <a:solidFill>
                  <a:schemeClr val="tx1"/>
                </a:solidFill>
              </a:rPr>
              <a:t>Principalele cauze ale bolii și decesului în timpul unui val de căldură sunt bolile respiratorii și cardiovasculare.</a:t>
            </a:r>
            <a:endParaRPr lang="en-GB" sz="2400" dirty="0">
              <a:solidFill>
                <a:schemeClr val="tx1"/>
              </a:solidFill>
            </a:endParaRPr>
          </a:p>
          <a:p>
            <a:pPr marL="285750" indent="-285750" rtl="0">
              <a:lnSpc>
                <a:spcPct val="120000"/>
              </a:lnSpc>
              <a:spcBef>
                <a:spcPts val="600"/>
              </a:spcBef>
              <a:spcAft>
                <a:spcPts val="2000"/>
              </a:spcAft>
              <a:defRPr/>
            </a:pPr>
            <a:r>
              <a:rPr lang="ro" sz="2400" dirty="0">
                <a:solidFill>
                  <a:schemeClr val="tx1"/>
                </a:solidFill>
              </a:rPr>
              <a:t>Există efecte specifice asupra sănătății și boli legate de căldură, inclusiv:</a:t>
            </a:r>
            <a:r>
              <a:rPr lang="en-GB" sz="2400" dirty="0">
                <a:solidFill>
                  <a:schemeClr val="tx1"/>
                </a:solidFill>
              </a:rPr>
              <a:t/>
            </a:r>
            <a:br>
              <a:rPr lang="en-GB" sz="2400" dirty="0">
                <a:solidFill>
                  <a:schemeClr val="tx1"/>
                </a:solidFill>
              </a:rPr>
            </a:br>
            <a:r>
              <a:rPr lang="ro" sz="2400" dirty="0">
                <a:solidFill>
                  <a:schemeClr val="tx1"/>
                </a:solidFill>
              </a:rPr>
              <a:t>Crampe termice, erupţii cutanate termice, edem termic, sincopă termică, epuizare termică, insolaţie.</a:t>
            </a:r>
            <a:endParaRPr lang="en-GB" sz="2400" dirty="0">
              <a:solidFill>
                <a:schemeClr val="tx1"/>
              </a:solidFill>
            </a:endParaRPr>
          </a:p>
          <a:p>
            <a:pPr rtl="0"/>
            <a:endParaRPr lang="en-GB" dirty="0"/>
          </a:p>
        </p:txBody>
      </p:sp>
      <p:sp>
        <p:nvSpPr>
          <p:cNvPr id="4" name="Footer Placeholder 3">
            <a:extLst>
              <a:ext uri="{FF2B5EF4-FFF2-40B4-BE49-F238E27FC236}">
                <a16:creationId xmlns:a16="http://schemas.microsoft.com/office/drawing/2014/main" id="{D5274688-B078-424B-B4C1-2AE0231EFF3B}"/>
              </a:ext>
            </a:extLst>
          </p:cNvPr>
          <p:cNvSpPr>
            <a:spLocks noGrp="1"/>
          </p:cNvSpPr>
          <p:nvPr>
            <p:ph type="ftr" sz="quarter" idx="4294967295"/>
          </p:nvPr>
        </p:nvSpPr>
        <p:spPr/>
        <p:txBody>
          <a:bodyPr rtlCol="0"/>
          <a:lstStyle/>
          <a:p>
            <a:pPr rtl="0">
              <a:defRPr/>
            </a:pPr>
            <a:r>
              <a:rPr lang="ro"/>
              <a:t>Impactul asupra sănătății al vremii calde și Planul valurilor de căldură pentru Anglia</a:t>
            </a:r>
            <a:endParaRPr lang="en-US" dirty="0"/>
          </a:p>
        </p:txBody>
      </p:sp>
      <p:sp>
        <p:nvSpPr>
          <p:cNvPr id="5" name="Slide Number Placeholder 4">
            <a:extLst>
              <a:ext uri="{FF2B5EF4-FFF2-40B4-BE49-F238E27FC236}">
                <a16:creationId xmlns:a16="http://schemas.microsoft.com/office/drawing/2014/main" id="{0302B247-4FF1-4A63-90BD-AE2F5E056747}"/>
              </a:ext>
              <a:ext uri="{C183D7F6-B498-43B3-948B-1728B52AA6E4}">
                <adec:decorative xmlns:adec="http://schemas.microsoft.com/office/drawing/2017/decorative" xmlns="" val="1"/>
              </a:ext>
            </a:extLst>
          </p:cNvPr>
          <p:cNvSpPr>
            <a:spLocks noGrp="1"/>
          </p:cNvSpPr>
          <p:nvPr>
            <p:ph type="sldNum" sz="quarter" idx="4294967295"/>
          </p:nvPr>
        </p:nvSpPr>
        <p:spPr/>
        <p:txBody>
          <a:bodyPr rtlCol="0"/>
          <a:lstStyle/>
          <a:p>
            <a:pPr rtl="0"/>
            <a:fld id="{344369E4-5DE7-46E5-874E-4FD437973785}" type="slidenum">
              <a:rPr lang="en-GB" smtClean="0"/>
              <a:pPr rtl="0"/>
              <a:t>31</a:t>
            </a:fld>
            <a:endParaRPr lang="en-GB" sz="1400" dirty="0"/>
          </a:p>
        </p:txBody>
      </p:sp>
    </p:spTree>
    <p:extLst>
      <p:ext uri="{BB962C8B-B14F-4D97-AF65-F5344CB8AC3E}">
        <p14:creationId xmlns:p14="http://schemas.microsoft.com/office/powerpoint/2010/main" val="39465539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rtl="0"/>
            <a:r>
              <a:rPr lang="ro" dirty="0">
                <a:solidFill>
                  <a:schemeClr val="tx1"/>
                </a:solidFill>
              </a:rPr>
              <a:t>Testează-ți cunoștințele</a:t>
            </a:r>
            <a:endParaRPr lang="en-US" dirty="0">
              <a:solidFill>
                <a:schemeClr val="tx1"/>
              </a:solidFill>
            </a:endParaRPr>
          </a:p>
        </p:txBody>
      </p:sp>
      <p:sp>
        <p:nvSpPr>
          <p:cNvPr id="3" name="Content Placeholder 2"/>
          <p:cNvSpPr>
            <a:spLocks noGrp="1"/>
          </p:cNvSpPr>
          <p:nvPr>
            <p:ph idx="1"/>
          </p:nvPr>
        </p:nvSpPr>
        <p:spPr>
          <a:xfrm>
            <a:off x="666206" y="1489166"/>
            <a:ext cx="11423124" cy="4816506"/>
          </a:xfrm>
        </p:spPr>
        <p:txBody>
          <a:bodyPr rtlCol="0"/>
          <a:lstStyle/>
          <a:p>
            <a:pPr marL="0" indent="0" rtl="0">
              <a:buNone/>
            </a:pPr>
            <a:r>
              <a:rPr lang="ro" dirty="0">
                <a:solidFill>
                  <a:schemeClr val="tx1"/>
                </a:solidFill>
              </a:rPr>
              <a:t>Ce trebuie să faceți în legătură cu boala de căldură:</a:t>
            </a:r>
          </a:p>
          <a:p>
            <a:pPr marL="0" indent="0" rtl="0">
              <a:buNone/>
            </a:pPr>
            <a:endParaRPr lang="hu-HU" dirty="0"/>
          </a:p>
          <a:p>
            <a:pPr rtl="0">
              <a:lnSpc>
                <a:spcPct val="110000"/>
              </a:lnSpc>
              <a:spcAft>
                <a:spcPts val="2400"/>
              </a:spcAft>
            </a:pPr>
            <a:r>
              <a:rPr lang="ro" dirty="0">
                <a:solidFill>
                  <a:schemeClr val="tx1"/>
                </a:solidFill>
              </a:rPr>
              <a:t>Dacă este ușor, hidratați-vă și ieșiți din căldură</a:t>
            </a:r>
          </a:p>
          <a:p>
            <a:pPr rtl="0">
              <a:lnSpc>
                <a:spcPct val="110000"/>
              </a:lnSpc>
              <a:spcAft>
                <a:spcPts val="2400"/>
              </a:spcAft>
            </a:pPr>
            <a:r>
              <a:rPr lang="ro" dirty="0">
                <a:solidFill>
                  <a:schemeClr val="tx1"/>
                </a:solidFill>
              </a:rPr>
              <a:t>Dacă este mai severă (epuizare termică), hidratați-vă, răciți, mutați-vă într-o locație mai rece</a:t>
            </a:r>
          </a:p>
          <a:p>
            <a:pPr rtl="0">
              <a:lnSpc>
                <a:spcPct val="110000"/>
              </a:lnSpc>
              <a:spcAft>
                <a:spcPts val="2400"/>
              </a:spcAft>
            </a:pPr>
            <a:r>
              <a:rPr lang="ro" dirty="0">
                <a:solidFill>
                  <a:schemeClr val="tx1"/>
                </a:solidFill>
              </a:rPr>
              <a:t>În cazul unui accident vascular cerebral de căldură, urmați instrucțiunile de îngrijire specială de urgență</a:t>
            </a:r>
            <a:endParaRPr lang="hu-HU" dirty="0">
              <a:solidFill>
                <a:schemeClr val="tx1"/>
              </a:solidFill>
            </a:endParaRPr>
          </a:p>
        </p:txBody>
      </p:sp>
    </p:spTree>
    <p:extLst>
      <p:ext uri="{BB962C8B-B14F-4D97-AF65-F5344CB8AC3E}">
        <p14:creationId xmlns:p14="http://schemas.microsoft.com/office/powerpoint/2010/main" val="16292628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dirty="0">
                <a:solidFill>
                  <a:schemeClr val="tx1"/>
                </a:solidFill>
              </a:rPr>
              <a:t>Testează-ți cunoștințele-1</a:t>
            </a:r>
          </a:p>
        </p:txBody>
      </p:sp>
      <p:sp>
        <p:nvSpPr>
          <p:cNvPr id="3" name="Tartalom helye 2"/>
          <p:cNvSpPr>
            <a:spLocks noGrp="1"/>
          </p:cNvSpPr>
          <p:nvPr>
            <p:ph idx="1"/>
          </p:nvPr>
        </p:nvSpPr>
        <p:spPr>
          <a:xfrm>
            <a:off x="613954" y="1358537"/>
            <a:ext cx="11475376" cy="4947135"/>
          </a:xfrm>
        </p:spPr>
        <p:txBody>
          <a:bodyPr rtlCol="0"/>
          <a:lstStyle/>
          <a:p>
            <a:pPr rtl="0">
              <a:lnSpc>
                <a:spcPct val="150000"/>
              </a:lnSpc>
            </a:pPr>
            <a:r>
              <a:rPr lang="ro" dirty="0">
                <a:solidFill>
                  <a:schemeClr val="tx1"/>
                </a:solidFill>
              </a:rPr>
              <a:t>Care este pericolul major pentru sănătate legat de climă în Europa?</a:t>
            </a:r>
          </a:p>
          <a:p>
            <a:pPr rtl="0">
              <a:lnSpc>
                <a:spcPct val="150000"/>
              </a:lnSpc>
            </a:pPr>
            <a:r>
              <a:rPr lang="ro" dirty="0">
                <a:solidFill>
                  <a:schemeClr val="tx1"/>
                </a:solidFill>
              </a:rPr>
              <a:t>Cine sunt expuși riscului de căldură extremă?</a:t>
            </a:r>
          </a:p>
          <a:p>
            <a:pPr rtl="0">
              <a:lnSpc>
                <a:spcPct val="150000"/>
              </a:lnSpc>
            </a:pPr>
            <a:r>
              <a:rPr lang="ro" dirty="0">
                <a:solidFill>
                  <a:schemeClr val="tx1"/>
                </a:solidFill>
              </a:rPr>
              <a:t>Care sunt modalitățile de schimb de căldură?</a:t>
            </a:r>
          </a:p>
          <a:p>
            <a:pPr rtl="0">
              <a:lnSpc>
                <a:spcPct val="150000"/>
              </a:lnSpc>
            </a:pPr>
            <a:r>
              <a:rPr lang="ro" dirty="0">
                <a:solidFill>
                  <a:schemeClr val="tx1"/>
                </a:solidFill>
              </a:rPr>
              <a:t>Cum puteți descrie fiziologia controlului temperaturii?</a:t>
            </a:r>
          </a:p>
          <a:p>
            <a:pPr rtl="0">
              <a:lnSpc>
                <a:spcPct val="150000"/>
              </a:lnSpc>
            </a:pPr>
            <a:r>
              <a:rPr lang="ro" dirty="0">
                <a:solidFill>
                  <a:schemeClr val="tx1"/>
                </a:solidFill>
              </a:rPr>
              <a:t>Ce factori contribuie la creșterea riscului de boli de căldură la îmbătrânire?</a:t>
            </a:r>
          </a:p>
        </p:txBody>
      </p:sp>
    </p:spTree>
    <p:extLst>
      <p:ext uri="{BB962C8B-B14F-4D97-AF65-F5344CB8AC3E}">
        <p14:creationId xmlns:p14="http://schemas.microsoft.com/office/powerpoint/2010/main" val="33799648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dirty="0">
                <a:solidFill>
                  <a:schemeClr val="tx1"/>
                </a:solidFill>
              </a:rPr>
              <a:t>Testează-ți cunoștințele - 2</a:t>
            </a:r>
          </a:p>
        </p:txBody>
      </p:sp>
      <p:sp>
        <p:nvSpPr>
          <p:cNvPr id="3" name="Tartalom helye 2"/>
          <p:cNvSpPr>
            <a:spLocks noGrp="1"/>
          </p:cNvSpPr>
          <p:nvPr>
            <p:ph idx="1"/>
          </p:nvPr>
        </p:nvSpPr>
        <p:spPr>
          <a:xfrm>
            <a:off x="496389" y="934775"/>
            <a:ext cx="11592941" cy="5370897"/>
          </a:xfrm>
        </p:spPr>
        <p:txBody>
          <a:bodyPr rtlCol="0"/>
          <a:lstStyle/>
          <a:p>
            <a:pPr rtl="0"/>
            <a:endParaRPr lang="hu-HU" dirty="0"/>
          </a:p>
          <a:p>
            <a:pPr rtl="0">
              <a:lnSpc>
                <a:spcPct val="150000"/>
              </a:lnSpc>
            </a:pPr>
            <a:r>
              <a:rPr lang="ro" dirty="0">
                <a:solidFill>
                  <a:schemeClr val="tx1"/>
                </a:solidFill>
              </a:rPr>
              <a:t>Puteți diferenția bolile de căldură de bolile infecțioase?</a:t>
            </a:r>
          </a:p>
          <a:p>
            <a:pPr rtl="0">
              <a:lnSpc>
                <a:spcPct val="150000"/>
              </a:lnSpc>
            </a:pPr>
            <a:r>
              <a:rPr lang="ro" dirty="0">
                <a:solidFill>
                  <a:schemeClr val="tx1"/>
                </a:solidFill>
              </a:rPr>
              <a:t>Cum puteți configura un diagnostic de accident vascular cerebral</a:t>
            </a:r>
          </a:p>
          <a:p>
            <a:pPr rtl="0">
              <a:lnSpc>
                <a:spcPct val="150000"/>
              </a:lnSpc>
            </a:pPr>
            <a:r>
              <a:rPr lang="ro" dirty="0">
                <a:solidFill>
                  <a:schemeClr val="tx1"/>
                </a:solidFill>
              </a:rPr>
              <a:t>Cum puteți trata boala moderată de căldură?</a:t>
            </a:r>
          </a:p>
          <a:p>
            <a:pPr rtl="0">
              <a:lnSpc>
                <a:spcPct val="150000"/>
              </a:lnSpc>
            </a:pPr>
            <a:r>
              <a:rPr lang="ro" dirty="0">
                <a:solidFill>
                  <a:schemeClr val="tx1"/>
                </a:solidFill>
              </a:rPr>
              <a:t>Cum poți trata accidentul vascular cerebral grav?</a:t>
            </a:r>
          </a:p>
        </p:txBody>
      </p:sp>
    </p:spTree>
    <p:extLst>
      <p:ext uri="{BB962C8B-B14F-4D97-AF65-F5344CB8AC3E}">
        <p14:creationId xmlns:p14="http://schemas.microsoft.com/office/powerpoint/2010/main" val="31342309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dirty="0">
                <a:solidFill>
                  <a:schemeClr val="tx1"/>
                </a:solidFill>
              </a:rPr>
              <a:t>Bibliografie obligatorie</a:t>
            </a:r>
            <a:endParaRPr lang="hu-HU" dirty="0">
              <a:solidFill>
                <a:schemeClr val="tx1"/>
              </a:solidFill>
            </a:endParaRPr>
          </a:p>
        </p:txBody>
      </p:sp>
      <p:sp>
        <p:nvSpPr>
          <p:cNvPr id="3" name="Tartalom helye 2"/>
          <p:cNvSpPr>
            <a:spLocks noGrp="1"/>
          </p:cNvSpPr>
          <p:nvPr>
            <p:ph idx="1"/>
          </p:nvPr>
        </p:nvSpPr>
        <p:spPr>
          <a:xfrm>
            <a:off x="192505" y="914400"/>
            <a:ext cx="11694695" cy="5391272"/>
          </a:xfrm>
        </p:spPr>
        <p:txBody>
          <a:bodyPr rtlCol="0">
            <a:noAutofit/>
          </a:bodyPr>
          <a:lstStyle/>
          <a:p>
            <a:pPr rtl="0">
              <a:lnSpc>
                <a:spcPct val="110000"/>
              </a:lnSpc>
              <a:spcAft>
                <a:spcPts val="1000"/>
              </a:spcAft>
            </a:pPr>
            <a:r>
              <a:rPr lang="ro" sz="1700" dirty="0" smtClean="0">
                <a:solidFill>
                  <a:schemeClr val="tx1"/>
                </a:solidFill>
              </a:rPr>
              <a:t>IPCC-AR</a:t>
            </a:r>
            <a:r>
              <a:rPr lang="ro" sz="1700" dirty="0">
                <a:solidFill>
                  <a:schemeClr val="tx1"/>
                </a:solidFill>
              </a:rPr>
              <a:t>/ Repo tehnic rt https://www.ipcc.ch/report/ar6/wg2/downloads/report/IPCC_AR6_WGII_TechnicalSummary.pdf</a:t>
            </a:r>
            <a:endParaRPr lang="hu-HU" sz="1700" dirty="0">
              <a:solidFill>
                <a:schemeClr val="tx1"/>
              </a:solidFill>
            </a:endParaRPr>
          </a:p>
          <a:p>
            <a:pPr rtl="0">
              <a:lnSpc>
                <a:spcPct val="110000"/>
              </a:lnSpc>
              <a:spcAft>
                <a:spcPts val="1000"/>
              </a:spcAft>
            </a:pPr>
            <a:r>
              <a:rPr lang="ro" sz="1700" dirty="0">
                <a:solidFill>
                  <a:schemeClr val="tx1"/>
                </a:solidFill>
              </a:rPr>
              <a:t>Impactul asupra sănătății al vremii calde și Planul valurilor de căldură pentru Anglia https://www.hcpa.info/wp-content/uploads/2018/06/The-health-impacts-of-hot-weather-and-the-Heatwave-Plan-for-England_fina....pdf</a:t>
            </a:r>
            <a:endParaRPr lang="hu-HU" sz="1700" dirty="0">
              <a:solidFill>
                <a:schemeClr val="tx1"/>
              </a:solidFill>
            </a:endParaRPr>
          </a:p>
          <a:p>
            <a:pPr rtl="0">
              <a:lnSpc>
                <a:spcPct val="110000"/>
              </a:lnSpc>
              <a:spcAft>
                <a:spcPts val="1000"/>
              </a:spcAft>
            </a:pPr>
            <a:r>
              <a:rPr lang="ro" sz="1700" i="1" dirty="0">
                <a:solidFill>
                  <a:schemeClr val="tx1"/>
                </a:solidFill>
              </a:rPr>
              <a:t>Balmain BN, Sabapatia S., Louis M, Morris NR. Controlul îmbătrânirii și termoreglării: Implicațiile clinice ale exercițiilor fizice </a:t>
            </a:r>
            <a:r>
              <a:rPr lang="ro" sz="1700" i="1" dirty="0" smtClean="0">
                <a:solidFill>
                  <a:schemeClr val="tx1"/>
                </a:solidFill>
              </a:rPr>
              <a:t>substres </a:t>
            </a:r>
            <a:r>
              <a:rPr lang="ro" sz="1700" i="1" dirty="0">
                <a:solidFill>
                  <a:schemeClr val="tx1"/>
                </a:solidFill>
              </a:rPr>
              <a:t>termic la persoanele în vârstă. Biomed Res Int. 2018 Aug 2;2018:8306154. doi: 10.1155/2018/8306154</a:t>
            </a:r>
            <a:r>
              <a:rPr lang="ro" sz="1700" dirty="0">
                <a:solidFill>
                  <a:schemeClr val="tx1"/>
                </a:solidFill>
              </a:rPr>
              <a:t>. </a:t>
            </a:r>
            <a:endParaRPr lang="hu-HU" sz="1700" dirty="0">
              <a:solidFill>
                <a:schemeClr val="tx1"/>
              </a:solidFill>
            </a:endParaRPr>
          </a:p>
          <a:p>
            <a:pPr rtl="0">
              <a:lnSpc>
                <a:spcPct val="110000"/>
              </a:lnSpc>
              <a:spcAft>
                <a:spcPts val="1000"/>
              </a:spcAft>
            </a:pPr>
            <a:r>
              <a:rPr lang="ro" sz="1700" dirty="0">
                <a:solidFill>
                  <a:schemeClr val="tx1"/>
                </a:solidFill>
              </a:rPr>
              <a:t>González-Alonso J. Termoreglarea umană și sistemul cardiovascular. Exp Fiziol. 2012 Mar;97(3):340-6. doi: 10.1113/expphysiol.2011.058701</a:t>
            </a:r>
            <a:endParaRPr lang="hu-HU" sz="1700" dirty="0">
              <a:solidFill>
                <a:schemeClr val="tx1"/>
              </a:solidFill>
            </a:endParaRPr>
          </a:p>
          <a:p>
            <a:pPr rtl="0">
              <a:lnSpc>
                <a:spcPct val="110000"/>
              </a:lnSpc>
              <a:spcAft>
                <a:spcPts val="1000"/>
              </a:spcAft>
            </a:pPr>
            <a:r>
              <a:rPr lang="ro" sz="1700" dirty="0">
                <a:solidFill>
                  <a:schemeClr val="tx1"/>
                </a:solidFill>
              </a:rPr>
              <a:t>Rublee C, Dresser C, Giudice C, Lemery J, Sorensen C. Managementul insolației termice bazate pe dovezi în secția de urgență. West J Emerg Med. 2021 Feb 26;22(2):186-195. doi: 10.5811/westjem.2020.11.49007. PMID: 33856299; PMCID: PMC7972371.</a:t>
            </a:r>
          </a:p>
          <a:p>
            <a:pPr rtl="0">
              <a:lnSpc>
                <a:spcPct val="110000"/>
              </a:lnSpc>
              <a:spcAft>
                <a:spcPts val="1000"/>
              </a:spcAft>
            </a:pPr>
            <a:r>
              <a:rPr lang="ro" sz="1700" dirty="0">
                <a:solidFill>
                  <a:schemeClr val="tx1"/>
                </a:solidFill>
              </a:rPr>
              <a:t>Leyk D, Hoitz J, Becker C, Glitz KJ, Nestler K, Piekarski C. Riscuri de sănătate și intervenții în stresul termic de efort. Dtsch Arztebl Int. 2019 Aug 5;116(31-32):537-544. doi: 10.3238/arztebl.2019.0537. PMID: 31554541; PMCID: PMC6783627</a:t>
            </a:r>
          </a:p>
          <a:p>
            <a:pPr rtl="0">
              <a:lnSpc>
                <a:spcPct val="110000"/>
              </a:lnSpc>
              <a:spcAft>
                <a:spcPts val="1000"/>
              </a:spcAft>
            </a:pPr>
            <a:r>
              <a:rPr lang="ro" sz="1700" dirty="0">
                <a:solidFill>
                  <a:schemeClr val="tx1"/>
                </a:solidFill>
              </a:rPr>
              <a:t>Sfaturi de sănătate publică privind prevenirea efectelor căldurii asupra sănătății. OMS/EURO: 2011-2510-42266-5869. https://www.who.int/publications/i/item/public-health-advice-on-preventing-health-effects-of-heat</a:t>
            </a:r>
          </a:p>
        </p:txBody>
      </p:sp>
    </p:spTree>
    <p:extLst>
      <p:ext uri="{BB962C8B-B14F-4D97-AF65-F5344CB8AC3E}">
        <p14:creationId xmlns:p14="http://schemas.microsoft.com/office/powerpoint/2010/main" val="1021153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192505" y="908897"/>
            <a:ext cx="11896825" cy="5370897"/>
          </a:xfrm>
        </p:spPr>
        <p:txBody>
          <a:bodyPr rtlCol="0"/>
          <a:lstStyle/>
          <a:p>
            <a:pPr marL="0" indent="0" algn="ctr" rtl="0">
              <a:buNone/>
            </a:pPr>
            <a:r>
              <a:rPr lang="ro" sz="3600" b="1" dirty="0"/>
              <a:t>Vă mulțumim pentru atenție!</a:t>
            </a:r>
          </a:p>
          <a:p>
            <a:pPr marL="0" indent="0" rtl="0">
              <a:buNone/>
            </a:pPr>
            <a:endParaRPr lang="en-US" sz="2000" dirty="0"/>
          </a:p>
          <a:p>
            <a:pPr marL="0" indent="0" algn="ctr" rtl="0">
              <a:buNone/>
            </a:pPr>
            <a:r>
              <a:rPr lang="ro" sz="2000" dirty="0"/>
              <a:t>Această prezentare a fost dezvoltată de proiectul CLIMATEMED, susținut de programul Erasmus+ al UE. </a:t>
            </a:r>
          </a:p>
          <a:p>
            <a:pPr marL="0" indent="0" rtl="0">
              <a:buNone/>
            </a:pPr>
            <a:r>
              <a:rPr lang="ro" sz="2000" dirty="0"/>
              <a:t> </a:t>
            </a:r>
          </a:p>
          <a:p>
            <a:pPr marL="0" indent="0" rtl="0">
              <a:buNone/>
            </a:pPr>
            <a:endParaRPr lang="en-US" dirty="0"/>
          </a:p>
          <a:p>
            <a:pPr marL="0" indent="0" rtl="0">
              <a:buNone/>
            </a:pPr>
            <a:endParaRPr lang="en-US" dirty="0"/>
          </a:p>
        </p:txBody>
      </p:sp>
      <p:pic>
        <p:nvPicPr>
          <p:cNvPr id="4" name="Kép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3528" y="3300464"/>
            <a:ext cx="1611609" cy="581434"/>
          </a:xfrm>
          <a:prstGeom prst="rect">
            <a:avLst/>
          </a:prstGeom>
        </p:spPr>
      </p:pic>
      <p:pic>
        <p:nvPicPr>
          <p:cNvPr id="5" name="Kép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3528" y="2667729"/>
            <a:ext cx="1595887" cy="516669"/>
          </a:xfrm>
          <a:prstGeom prst="rect">
            <a:avLst/>
          </a:prstGeom>
        </p:spPr>
      </p:pic>
      <p:pic>
        <p:nvPicPr>
          <p:cNvPr id="6" name="Kép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3528" y="3997965"/>
            <a:ext cx="1611609" cy="537848"/>
          </a:xfrm>
          <a:prstGeom prst="rect">
            <a:avLst/>
          </a:prstGeom>
        </p:spPr>
      </p:pic>
      <p:pic>
        <p:nvPicPr>
          <p:cNvPr id="7" name="Kép 6"/>
          <p:cNvPicPr>
            <a:picLocks noChangeAspect="1"/>
          </p:cNvPicPr>
          <p:nvPr/>
        </p:nvPicPr>
        <p:blipFill rotWithShape="1">
          <a:blip r:embed="rId5" cstate="print">
            <a:extLst>
              <a:ext uri="{28A0092B-C50C-407E-A947-70E740481C1C}">
                <a14:useLocalDpi xmlns:a14="http://schemas.microsoft.com/office/drawing/2010/main" val="0"/>
              </a:ext>
            </a:extLst>
          </a:blip>
          <a:srcRect t="13674" b="11784"/>
          <a:stretch/>
        </p:blipFill>
        <p:spPr>
          <a:xfrm>
            <a:off x="263527" y="4651880"/>
            <a:ext cx="1595887" cy="552090"/>
          </a:xfrm>
          <a:prstGeom prst="rect">
            <a:avLst/>
          </a:prstGeom>
        </p:spPr>
      </p:pic>
      <p:sp>
        <p:nvSpPr>
          <p:cNvPr id="9" name="Téglalap 8"/>
          <p:cNvSpPr/>
          <p:nvPr/>
        </p:nvSpPr>
        <p:spPr>
          <a:xfrm>
            <a:off x="266732" y="5320037"/>
            <a:ext cx="1590887" cy="6556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hu-HU" dirty="0">
              <a:solidFill>
                <a:schemeClr val="tx1">
                  <a:lumMod val="65000"/>
                  <a:lumOff val="35000"/>
                </a:schemeClr>
              </a:solidFill>
            </a:endParaRPr>
          </a:p>
        </p:txBody>
      </p:sp>
      <p:sp>
        <p:nvSpPr>
          <p:cNvPr id="11" name="Téglalap 10"/>
          <p:cNvSpPr/>
          <p:nvPr/>
        </p:nvSpPr>
        <p:spPr>
          <a:xfrm>
            <a:off x="1898770" y="2730107"/>
            <a:ext cx="8298083"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err="1">
                <a:solidFill>
                  <a:schemeClr val="tx1"/>
                </a:solidFill>
              </a:rPr>
              <a:t>Universitatea</a:t>
            </a:r>
            <a:r>
              <a:rPr lang="hu-HU" dirty="0">
                <a:solidFill>
                  <a:schemeClr val="tx1"/>
                </a:solidFill>
              </a:rPr>
              <a:t> din Pécs </a:t>
            </a:r>
            <a:r>
              <a:rPr lang="hu-HU" dirty="0" err="1">
                <a:solidFill>
                  <a:schemeClr val="tx1"/>
                </a:solidFill>
              </a:rPr>
              <a:t>Facultatea</a:t>
            </a:r>
            <a:r>
              <a:rPr lang="hu-HU" dirty="0">
                <a:solidFill>
                  <a:schemeClr val="tx1"/>
                </a:solidFill>
              </a:rPr>
              <a:t> de </a:t>
            </a:r>
            <a:r>
              <a:rPr lang="hu-HU" dirty="0" err="1" smtClean="0">
                <a:solidFill>
                  <a:schemeClr val="tx1"/>
                </a:solidFill>
              </a:rPr>
              <a:t>Medicină</a:t>
            </a:r>
            <a:r>
              <a:rPr lang="hu-HU" dirty="0" smtClean="0">
                <a:solidFill>
                  <a:schemeClr val="tx1"/>
                </a:solidFill>
              </a:rPr>
              <a:t/>
            </a:r>
            <a:br>
              <a:rPr lang="hu-HU" dirty="0" smtClean="0">
                <a:solidFill>
                  <a:schemeClr val="tx1"/>
                </a:solidFill>
              </a:rPr>
            </a:br>
            <a:r>
              <a:rPr lang="hu-HU" dirty="0" err="1" smtClean="0">
                <a:solidFill>
                  <a:schemeClr val="tx1"/>
                </a:solidFill>
              </a:rPr>
              <a:t>Generală</a:t>
            </a:r>
            <a:r>
              <a:rPr lang="hu-HU" dirty="0" smtClean="0">
                <a:solidFill>
                  <a:schemeClr val="tx1"/>
                </a:solidFill>
              </a:rPr>
              <a:t> </a:t>
            </a:r>
            <a:r>
              <a:rPr lang="hu-HU" dirty="0" err="1">
                <a:solidFill>
                  <a:schemeClr val="tx1"/>
                </a:solidFill>
              </a:rPr>
              <a:t>Institutul</a:t>
            </a:r>
            <a:r>
              <a:rPr lang="hu-HU" dirty="0">
                <a:solidFill>
                  <a:schemeClr val="tx1"/>
                </a:solidFill>
              </a:rPr>
              <a:t> de </a:t>
            </a:r>
            <a:r>
              <a:rPr lang="hu-HU" dirty="0" err="1">
                <a:solidFill>
                  <a:schemeClr val="tx1"/>
                </a:solidFill>
              </a:rPr>
              <a:t>Sănătate</a:t>
            </a:r>
            <a:r>
              <a:rPr lang="hu-HU" dirty="0">
                <a:solidFill>
                  <a:schemeClr val="tx1"/>
                </a:solidFill>
              </a:rPr>
              <a:t> </a:t>
            </a:r>
            <a:r>
              <a:rPr lang="hu-HU" dirty="0" err="1">
                <a:solidFill>
                  <a:schemeClr val="tx1"/>
                </a:solidFill>
              </a:rPr>
              <a:t>Publică</a:t>
            </a:r>
            <a:r>
              <a:rPr lang="ro" dirty="0" smtClean="0">
                <a:solidFill>
                  <a:schemeClr val="tx1"/>
                </a:solidFill>
              </a:rPr>
              <a:t> </a:t>
            </a:r>
            <a:r>
              <a:rPr lang="ro" dirty="0">
                <a:solidFill>
                  <a:schemeClr val="tx1"/>
                </a:solidFill>
              </a:rPr>
              <a:t>– Pécs, Ungaria </a:t>
            </a:r>
          </a:p>
        </p:txBody>
      </p:sp>
      <p:sp>
        <p:nvSpPr>
          <p:cNvPr id="12" name="Téglalap 11"/>
          <p:cNvSpPr/>
          <p:nvPr/>
        </p:nvSpPr>
        <p:spPr>
          <a:xfrm>
            <a:off x="1898770" y="3427279"/>
            <a:ext cx="7367308"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ro" dirty="0">
                <a:solidFill>
                  <a:schemeClr val="tx1"/>
                </a:solidFill>
              </a:rPr>
              <a:t>Centrul pentru Sănătate, Exerciții și Știința Sportului – </a:t>
            </a:r>
            <a:r>
              <a:rPr lang="ro" dirty="0" smtClean="0">
                <a:solidFill>
                  <a:schemeClr val="tx1"/>
                </a:solidFill>
              </a:rPr>
              <a:t>Belgrad, </a:t>
            </a:r>
            <a:r>
              <a:rPr lang="ro" dirty="0">
                <a:solidFill>
                  <a:schemeClr val="tx1"/>
                </a:solidFill>
              </a:rPr>
              <a:t>Serbia  </a:t>
            </a:r>
          </a:p>
        </p:txBody>
      </p:sp>
      <p:sp>
        <p:nvSpPr>
          <p:cNvPr id="13" name="Téglalap 12"/>
          <p:cNvSpPr/>
          <p:nvPr/>
        </p:nvSpPr>
        <p:spPr>
          <a:xfrm>
            <a:off x="1946160" y="4177186"/>
            <a:ext cx="7351585"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err="1">
                <a:solidFill>
                  <a:schemeClr val="tx1"/>
                </a:solidFill>
              </a:rPr>
              <a:t>Centrul</a:t>
            </a:r>
            <a:r>
              <a:rPr lang="hu-HU" dirty="0">
                <a:solidFill>
                  <a:schemeClr val="tx1"/>
                </a:solidFill>
              </a:rPr>
              <a:t> </a:t>
            </a:r>
            <a:r>
              <a:rPr lang="hu-HU" dirty="0" err="1">
                <a:solidFill>
                  <a:schemeClr val="tx1"/>
                </a:solidFill>
              </a:rPr>
              <a:t>Național</a:t>
            </a:r>
            <a:r>
              <a:rPr lang="hu-HU" dirty="0">
                <a:solidFill>
                  <a:schemeClr val="tx1"/>
                </a:solidFill>
              </a:rPr>
              <a:t> de </a:t>
            </a:r>
            <a:r>
              <a:rPr lang="hu-HU" dirty="0" err="1">
                <a:solidFill>
                  <a:schemeClr val="tx1"/>
                </a:solidFill>
              </a:rPr>
              <a:t>Sănătate</a:t>
            </a:r>
            <a:r>
              <a:rPr lang="hu-HU" dirty="0">
                <a:solidFill>
                  <a:schemeClr val="tx1"/>
                </a:solidFill>
              </a:rPr>
              <a:t> </a:t>
            </a:r>
            <a:r>
              <a:rPr lang="hu-HU" dirty="0" err="1">
                <a:solidFill>
                  <a:schemeClr val="tx1"/>
                </a:solidFill>
              </a:rPr>
              <a:t>Publică</a:t>
            </a:r>
            <a:r>
              <a:rPr lang="hu-HU" dirty="0">
                <a:solidFill>
                  <a:schemeClr val="tx1"/>
                </a:solidFill>
              </a:rPr>
              <a:t> </a:t>
            </a:r>
            <a:r>
              <a:rPr lang="hu-HU" dirty="0" err="1">
                <a:solidFill>
                  <a:schemeClr val="tx1"/>
                </a:solidFill>
              </a:rPr>
              <a:t>și</a:t>
            </a:r>
            <a:r>
              <a:rPr lang="hu-HU" dirty="0">
                <a:solidFill>
                  <a:schemeClr val="tx1"/>
                </a:solidFill>
              </a:rPr>
              <a:t> </a:t>
            </a:r>
            <a:r>
              <a:rPr lang="hu-HU" dirty="0" err="1">
                <a:solidFill>
                  <a:schemeClr val="tx1"/>
                </a:solidFill>
              </a:rPr>
              <a:t>Farmacie</a:t>
            </a:r>
            <a:r>
              <a:rPr lang="ro" dirty="0" smtClean="0">
                <a:solidFill>
                  <a:schemeClr val="tx1"/>
                </a:solidFill>
              </a:rPr>
              <a:t> </a:t>
            </a:r>
            <a:r>
              <a:rPr lang="ro" dirty="0">
                <a:solidFill>
                  <a:schemeClr val="tx1"/>
                </a:solidFill>
              </a:rPr>
              <a:t>– Budapesta, Ungaria </a:t>
            </a:r>
          </a:p>
        </p:txBody>
      </p:sp>
      <p:sp>
        <p:nvSpPr>
          <p:cNvPr id="14" name="Téglalap 13"/>
          <p:cNvSpPr/>
          <p:nvPr/>
        </p:nvSpPr>
        <p:spPr>
          <a:xfrm>
            <a:off x="1898770" y="4874897"/>
            <a:ext cx="7472354"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ro">
                <a:solidFill>
                  <a:schemeClr val="tx1"/>
                </a:solidFill>
              </a:rPr>
              <a:t>University College Cork – Universitatea Națională a Irlandei – Cork, Irlanda </a:t>
            </a:r>
          </a:p>
        </p:txBody>
      </p:sp>
      <p:sp>
        <p:nvSpPr>
          <p:cNvPr id="15" name="Téglalap 14"/>
          <p:cNvSpPr/>
          <p:nvPr/>
        </p:nvSpPr>
        <p:spPr>
          <a:xfrm>
            <a:off x="1930437" y="5397804"/>
            <a:ext cx="6557955" cy="5476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ro">
                <a:solidFill>
                  <a:schemeClr val="tx1"/>
                </a:solidFill>
                <a:cs typeface="Times New Roman" panose="02020603050405020304" pitchFamily="18" charset="0"/>
              </a:rPr>
              <a:t>Universitatea de Medicina, Farmacie, Stinte si Tehnologie</a:t>
            </a:r>
            <a:r>
              <a:rPr lang="en-US">
                <a:solidFill>
                  <a:schemeClr val="tx1"/>
                </a:solidFill>
                <a:cs typeface="Times New Roman" panose="02020603050405020304" pitchFamily="18" charset="0"/>
              </a:rPr>
              <a:t/>
            </a:r>
            <a:br>
              <a:rPr lang="en-US">
                <a:solidFill>
                  <a:schemeClr val="tx1"/>
                </a:solidFill>
                <a:cs typeface="Times New Roman" panose="02020603050405020304" pitchFamily="18" charset="0"/>
              </a:rPr>
            </a:br>
            <a:r>
              <a:rPr lang="ro">
                <a:solidFill>
                  <a:schemeClr val="tx1"/>
                </a:solidFill>
                <a:cs typeface="Times New Roman" panose="02020603050405020304" pitchFamily="18" charset="0"/>
              </a:rPr>
              <a:t>George Emil Palade din Tîrgu Mureș</a:t>
            </a:r>
            <a:r>
              <a:rPr lang="ro" sz="800">
                <a:solidFill>
                  <a:schemeClr val="tx1"/>
                </a:solidFill>
                <a:cs typeface="Times New Roman" panose="02020603050405020304" pitchFamily="18" charset="0"/>
              </a:rPr>
              <a:t>  </a:t>
            </a:r>
            <a:r>
              <a:rPr lang="ro">
                <a:solidFill>
                  <a:schemeClr val="tx1"/>
                </a:solidFill>
                <a:cs typeface="Times New Roman" panose="02020603050405020304" pitchFamily="18" charset="0"/>
              </a:rPr>
              <a:t> </a:t>
            </a:r>
            <a:r>
              <a:rPr lang="ro">
                <a:solidFill>
                  <a:schemeClr val="tx1"/>
                </a:solidFill>
              </a:rPr>
              <a:t>–</a:t>
            </a:r>
            <a:r>
              <a:rPr lang="ro" sz="800">
                <a:solidFill>
                  <a:schemeClr val="tx1"/>
                </a:solidFill>
                <a:cs typeface="Times New Roman" panose="02020603050405020304" pitchFamily="18" charset="0"/>
              </a:rPr>
              <a:t> </a:t>
            </a:r>
            <a:r>
              <a:rPr lang="ro">
                <a:solidFill>
                  <a:schemeClr val="tx1"/>
                </a:solidFill>
                <a:cs typeface="Times New Roman" panose="02020603050405020304" pitchFamily="18" charset="0"/>
              </a:rPr>
              <a:t>Tîrgu Mureș, România</a:t>
            </a:r>
            <a:r>
              <a:rPr lang="ro">
                <a:solidFill>
                  <a:schemeClr val="tx1"/>
                </a:solidFill>
              </a:rPr>
              <a:t>  </a:t>
            </a:r>
          </a:p>
        </p:txBody>
      </p:sp>
      <p:pic>
        <p:nvPicPr>
          <p:cNvPr id="16" name="Kép 15"/>
          <p:cNvPicPr>
            <a:picLocks noChangeAspect="1"/>
          </p:cNvPicPr>
          <p:nvPr/>
        </p:nvPicPr>
        <p:blipFill>
          <a:blip r:embed="rId6"/>
          <a:stretch>
            <a:fillRect/>
          </a:stretch>
        </p:blipFill>
        <p:spPr>
          <a:xfrm>
            <a:off x="297191" y="5380125"/>
            <a:ext cx="1529969" cy="676474"/>
          </a:xfrm>
          <a:prstGeom prst="rect">
            <a:avLst/>
          </a:prstGeom>
        </p:spPr>
      </p:pic>
    </p:spTree>
    <p:extLst>
      <p:ext uri="{BB962C8B-B14F-4D97-AF65-F5344CB8AC3E}">
        <p14:creationId xmlns:p14="http://schemas.microsoft.com/office/powerpoint/2010/main" val="23796513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52BAAC-88C5-4FB5-98E3-B815B7844FE3}"/>
              </a:ext>
            </a:extLst>
          </p:cNvPr>
          <p:cNvSpPr>
            <a:spLocks noGrp="1"/>
          </p:cNvSpPr>
          <p:nvPr>
            <p:ph type="title"/>
          </p:nvPr>
        </p:nvSpPr>
        <p:spPr/>
        <p:txBody>
          <a:bodyPr rtlCol="0">
            <a:normAutofit fontScale="90000"/>
          </a:bodyPr>
          <a:lstStyle/>
          <a:p>
            <a:pPr rtl="0"/>
            <a:r>
              <a:rPr lang="ro">
                <a:solidFill>
                  <a:schemeClr val="tx1"/>
                </a:solidFill>
              </a:rPr>
              <a:t>Căldură extremă </a:t>
            </a:r>
          </a:p>
        </p:txBody>
      </p:sp>
      <p:sp>
        <p:nvSpPr>
          <p:cNvPr id="3" name="Content Placeholder 2">
            <a:extLst>
              <a:ext uri="{FF2B5EF4-FFF2-40B4-BE49-F238E27FC236}">
                <a16:creationId xmlns:a16="http://schemas.microsoft.com/office/drawing/2014/main" id="{B206B211-161C-411A-B060-04AB9BFB522E}"/>
              </a:ext>
            </a:extLst>
          </p:cNvPr>
          <p:cNvSpPr>
            <a:spLocks noGrp="1"/>
          </p:cNvSpPr>
          <p:nvPr>
            <p:ph idx="1"/>
          </p:nvPr>
        </p:nvSpPr>
        <p:spPr/>
        <p:txBody>
          <a:bodyPr rtlCol="0">
            <a:normAutofit/>
          </a:bodyPr>
          <a:lstStyle/>
          <a:p>
            <a:pPr marL="0" indent="0" rtl="0">
              <a:buNone/>
            </a:pPr>
            <a:r>
              <a:rPr lang="ro" sz="3200" dirty="0">
                <a:solidFill>
                  <a:schemeClr val="tx1"/>
                </a:solidFill>
              </a:rPr>
              <a:t>Puncte </a:t>
            </a:r>
            <a:r>
              <a:rPr lang="ro" sz="3200" dirty="0" smtClean="0">
                <a:solidFill>
                  <a:schemeClr val="tx1"/>
                </a:solidFill>
              </a:rPr>
              <a:t>cheie</a:t>
            </a:r>
          </a:p>
          <a:p>
            <a:pPr marL="0" indent="0" rtl="0">
              <a:buNone/>
            </a:pPr>
            <a:endParaRPr lang="ro" sz="2000" dirty="0">
              <a:solidFill>
                <a:schemeClr val="tx1"/>
              </a:solidFill>
            </a:endParaRPr>
          </a:p>
          <a:p>
            <a:pPr rtl="0">
              <a:lnSpc>
                <a:spcPct val="110000"/>
              </a:lnSpc>
              <a:spcAft>
                <a:spcPts val="1500"/>
              </a:spcAft>
            </a:pPr>
            <a:r>
              <a:rPr lang="ro" sz="2600" dirty="0">
                <a:solidFill>
                  <a:schemeClr val="tx1"/>
                </a:solidFill>
              </a:rPr>
              <a:t>Schimbările climatice prezintă riscuri unice pentru o populație demografică în creștere rapidă a pacienților vârstnici. </a:t>
            </a:r>
            <a:endParaRPr lang="hu-HU" sz="2600" dirty="0">
              <a:solidFill>
                <a:schemeClr val="tx1"/>
              </a:solidFill>
            </a:endParaRPr>
          </a:p>
          <a:p>
            <a:pPr rtl="0">
              <a:lnSpc>
                <a:spcPct val="110000"/>
              </a:lnSpc>
              <a:spcAft>
                <a:spcPts val="1500"/>
              </a:spcAft>
            </a:pPr>
            <a:r>
              <a:rPr lang="ro" sz="2600" dirty="0">
                <a:solidFill>
                  <a:schemeClr val="tx1"/>
                </a:solidFill>
              </a:rPr>
              <a:t>Clinicienii, spitalele, factorii de decizie politică și planificatorii financiari trebuie să se pregătească pentru aceste nevoi actuale și viitoare.</a:t>
            </a:r>
          </a:p>
          <a:p>
            <a:pPr rtl="0">
              <a:lnSpc>
                <a:spcPct val="110000"/>
              </a:lnSpc>
              <a:spcAft>
                <a:spcPts val="1500"/>
              </a:spcAft>
            </a:pPr>
            <a:r>
              <a:rPr lang="ro" sz="2600" dirty="0">
                <a:solidFill>
                  <a:schemeClr val="tx1"/>
                </a:solidFill>
              </a:rPr>
              <a:t>Integrarea modelării vremii și a intervenției de sănătate publică pentru a aborda populațiile vulnerabile poate ușura povara stresului termic asupra indivizilor și a sistemului de sănătate.</a:t>
            </a:r>
          </a:p>
        </p:txBody>
      </p:sp>
    </p:spTree>
    <p:extLst>
      <p:ext uri="{BB962C8B-B14F-4D97-AF65-F5344CB8AC3E}">
        <p14:creationId xmlns:p14="http://schemas.microsoft.com/office/powerpoint/2010/main" val="3770491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dirty="0">
                <a:solidFill>
                  <a:schemeClr val="tx1"/>
                </a:solidFill>
              </a:rPr>
              <a:t>Puncte </a:t>
            </a:r>
            <a:r>
              <a:rPr lang="ro" dirty="0" smtClean="0">
                <a:solidFill>
                  <a:schemeClr val="tx1"/>
                </a:solidFill>
              </a:rPr>
              <a:t>cheie</a:t>
            </a:r>
            <a:endParaRPr lang="ro" dirty="0">
              <a:solidFill>
                <a:schemeClr val="tx1"/>
              </a:solidFill>
            </a:endParaRPr>
          </a:p>
        </p:txBody>
      </p:sp>
      <p:sp>
        <p:nvSpPr>
          <p:cNvPr id="3" name="Tartalom helye 2"/>
          <p:cNvSpPr>
            <a:spLocks noGrp="1"/>
          </p:cNvSpPr>
          <p:nvPr>
            <p:ph idx="1"/>
          </p:nvPr>
        </p:nvSpPr>
        <p:spPr>
          <a:xfrm>
            <a:off x="192505" y="1138687"/>
            <a:ext cx="11703321" cy="5166985"/>
          </a:xfrm>
        </p:spPr>
        <p:txBody>
          <a:bodyPr rtlCol="0">
            <a:normAutofit/>
          </a:bodyPr>
          <a:lstStyle/>
          <a:p>
            <a:pPr rtl="0">
              <a:lnSpc>
                <a:spcPct val="120000"/>
              </a:lnSpc>
              <a:spcAft>
                <a:spcPts val="2000"/>
              </a:spcAft>
            </a:pPr>
            <a:r>
              <a:rPr lang="ro" sz="2600" dirty="0">
                <a:solidFill>
                  <a:schemeClr val="tx1"/>
                </a:solidFill>
              </a:rPr>
              <a:t>Sunt necesare resurse pentru a aborda disparitățile de mediu și pentru a oferi măsuri de protecție împotriva bolilor legate de căldură în centrul orașului.</a:t>
            </a:r>
          </a:p>
          <a:p>
            <a:pPr rtl="0">
              <a:lnSpc>
                <a:spcPct val="120000"/>
              </a:lnSpc>
              <a:spcAft>
                <a:spcPts val="2000"/>
              </a:spcAft>
            </a:pPr>
            <a:r>
              <a:rPr lang="ro" sz="2600" dirty="0">
                <a:solidFill>
                  <a:schemeClr val="tx1"/>
                </a:solidFill>
              </a:rPr>
              <a:t>Încălzirea rapidă, precum și dezvoltarea rapidă au loc în țările în curs de dezvoltare. Pentru a menține populațiile protejate împotriva efectelor negative ale căldurii extreme, sunt necesare soluții inovatoare de răcire.</a:t>
            </a:r>
          </a:p>
          <a:p>
            <a:pPr rtl="0">
              <a:lnSpc>
                <a:spcPct val="120000"/>
              </a:lnSpc>
              <a:spcAft>
                <a:spcPts val="2000"/>
              </a:spcAft>
            </a:pPr>
            <a:r>
              <a:rPr lang="ro" sz="2600" dirty="0">
                <a:solidFill>
                  <a:schemeClr val="tx1"/>
                </a:solidFill>
              </a:rPr>
              <a:t>Populațiile vârstnice sunt deosebit de vulnerabile la stresul termic, un factor care ar trebui încorporat în îngrijirea de rutină.</a:t>
            </a:r>
            <a:endParaRPr lang="hu-HU" sz="2600" dirty="0"/>
          </a:p>
        </p:txBody>
      </p:sp>
    </p:spTree>
    <p:extLst>
      <p:ext uri="{BB962C8B-B14F-4D97-AF65-F5344CB8AC3E}">
        <p14:creationId xmlns:p14="http://schemas.microsoft.com/office/powerpoint/2010/main" val="25404723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p:cNvPicPr>
            <a:picLocks noChangeAspect="1"/>
          </p:cNvPicPr>
          <p:nvPr/>
        </p:nvPicPr>
        <p:blipFill>
          <a:blip r:embed="rId2"/>
          <a:stretch>
            <a:fillRect/>
          </a:stretch>
        </p:blipFill>
        <p:spPr>
          <a:xfrm>
            <a:off x="2432799" y="989005"/>
            <a:ext cx="6763694" cy="3600953"/>
          </a:xfrm>
          <a:prstGeom prst="rect">
            <a:avLst/>
          </a:prstGeom>
        </p:spPr>
      </p:pic>
      <p:pic>
        <p:nvPicPr>
          <p:cNvPr id="6" name="Kép 5"/>
          <p:cNvPicPr>
            <a:picLocks noChangeAspect="1"/>
          </p:cNvPicPr>
          <p:nvPr/>
        </p:nvPicPr>
        <p:blipFill>
          <a:blip r:embed="rId3"/>
          <a:stretch>
            <a:fillRect/>
          </a:stretch>
        </p:blipFill>
        <p:spPr>
          <a:xfrm>
            <a:off x="3480696" y="464626"/>
            <a:ext cx="4667901" cy="323895"/>
          </a:xfrm>
          <a:prstGeom prst="rect">
            <a:avLst/>
          </a:prstGeom>
        </p:spPr>
      </p:pic>
      <p:sp>
        <p:nvSpPr>
          <p:cNvPr id="7" name="Téglalap 6"/>
          <p:cNvSpPr/>
          <p:nvPr/>
        </p:nvSpPr>
        <p:spPr>
          <a:xfrm>
            <a:off x="870437" y="4702096"/>
            <a:ext cx="10770578" cy="1477328"/>
          </a:xfrm>
          <a:prstGeom prst="rect">
            <a:avLst/>
          </a:prstGeom>
        </p:spPr>
        <p:txBody>
          <a:bodyPr wrap="square" rtlCol="0">
            <a:spAutoFit/>
          </a:bodyPr>
          <a:lstStyle/>
          <a:p>
            <a:pPr algn="just" rtl="0"/>
            <a:r>
              <a:rPr lang="ro" dirty="0"/>
              <a:t>Când corpul este supus stresului termic, homeostazia termică este menținută prin echilibrul reglat (imediat pentru sistemul de reglare și după 7-10 zile prin procesul de aclimatizare) printre factorii care produc căldură (pătrat roșu) și disiparea căldurii (pătrat albastru). Cu toate acestea, factorii de risc modificabili și nemodificabili pot compromite atât sistemele de reglare și aclimatizare, cât și factorii capabili să producă sau să disperseze căldura.</a:t>
            </a:r>
            <a:endParaRPr lang="hu-HU" dirty="0"/>
          </a:p>
        </p:txBody>
      </p:sp>
      <p:sp>
        <p:nvSpPr>
          <p:cNvPr id="8" name="Téglalap 7"/>
          <p:cNvSpPr/>
          <p:nvPr/>
        </p:nvSpPr>
        <p:spPr>
          <a:xfrm>
            <a:off x="617237" y="6409565"/>
            <a:ext cx="6240763" cy="276999"/>
          </a:xfrm>
          <a:prstGeom prst="rect">
            <a:avLst/>
          </a:prstGeom>
        </p:spPr>
        <p:txBody>
          <a:bodyPr wrap="square" rtlCol="0">
            <a:spAutoFit/>
          </a:bodyPr>
          <a:lstStyle/>
          <a:p>
            <a:pPr rtl="0"/>
            <a:r>
              <a:rPr lang="ro" sz="1200" i="1"/>
              <a:t>Sursa: doi: </a:t>
            </a:r>
            <a:r>
              <a:rPr lang="ro" sz="1200" i="1">
                <a:hlinkClick r:id="rId4"/>
              </a:rPr>
              <a:t>10.3390/biomedicine10102542</a:t>
            </a:r>
            <a:endParaRPr lang="hu-HU" sz="1200" i="1" dirty="0"/>
          </a:p>
        </p:txBody>
      </p:sp>
    </p:spTree>
    <p:extLst>
      <p:ext uri="{BB962C8B-B14F-4D97-AF65-F5344CB8AC3E}">
        <p14:creationId xmlns:p14="http://schemas.microsoft.com/office/powerpoint/2010/main" val="1968775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18470-3051-431A-98F4-3E2F44F6D47A}"/>
              </a:ext>
            </a:extLst>
          </p:cNvPr>
          <p:cNvSpPr>
            <a:spLocks noGrp="1"/>
          </p:cNvSpPr>
          <p:nvPr>
            <p:ph type="title"/>
          </p:nvPr>
        </p:nvSpPr>
        <p:spPr/>
        <p:txBody>
          <a:bodyPr rtlCol="0">
            <a:normAutofit fontScale="90000"/>
          </a:bodyPr>
          <a:lstStyle/>
          <a:p>
            <a:pPr rtl="0"/>
            <a:r>
              <a:rPr lang="ro">
                <a:solidFill>
                  <a:schemeClr val="tx1"/>
                </a:solidFill>
                <a:latin typeface="Arial" pitchFamily="84" charset="0"/>
              </a:rPr>
              <a:t>Grupuri cu risc</a:t>
            </a:r>
            <a:endParaRPr lang="en-GB" dirty="0">
              <a:solidFill>
                <a:schemeClr val="tx1"/>
              </a:solidFill>
            </a:endParaRPr>
          </a:p>
        </p:txBody>
      </p:sp>
      <p:sp>
        <p:nvSpPr>
          <p:cNvPr id="3" name="Content Placeholder 2">
            <a:extLst>
              <a:ext uri="{FF2B5EF4-FFF2-40B4-BE49-F238E27FC236}">
                <a16:creationId xmlns:a16="http://schemas.microsoft.com/office/drawing/2014/main" id="{B6DB0264-78E8-4B87-A68C-5C929FD2D571}"/>
              </a:ext>
            </a:extLst>
          </p:cNvPr>
          <p:cNvSpPr>
            <a:spLocks noGrp="1"/>
          </p:cNvSpPr>
          <p:nvPr>
            <p:ph idx="1"/>
          </p:nvPr>
        </p:nvSpPr>
        <p:spPr>
          <a:xfrm>
            <a:off x="578989" y="814088"/>
            <a:ext cx="11123857" cy="5048400"/>
          </a:xfrm>
        </p:spPr>
        <p:txBody>
          <a:bodyPr rtlCol="0">
            <a:normAutofit fontScale="92500" lnSpcReduction="10000"/>
          </a:bodyPr>
          <a:lstStyle/>
          <a:p>
            <a:pPr marL="0" lvl="0" indent="0" rtl="0">
              <a:lnSpc>
                <a:spcPct val="114000"/>
              </a:lnSpc>
              <a:spcBef>
                <a:spcPts val="600"/>
              </a:spcBef>
              <a:spcAft>
                <a:spcPts val="600"/>
              </a:spcAft>
              <a:buNone/>
            </a:pPr>
            <a:r>
              <a:rPr lang="ro" sz="2600" b="1" dirty="0">
                <a:solidFill>
                  <a:schemeClr val="tx1"/>
                </a:solidFill>
              </a:rPr>
              <a:t>Toată lumea</a:t>
            </a:r>
            <a:r>
              <a:rPr lang="ro" sz="2600" dirty="0">
                <a:solidFill>
                  <a:schemeClr val="tx1"/>
                </a:solidFill>
              </a:rPr>
              <a:t> poate fi afectată de temperaturi ridicate, dar există anumiți factori care cresc riscul unei persoane în timpul unui val de căldură. Acestea includ</a:t>
            </a:r>
            <a:r>
              <a:rPr lang="ro" sz="2400" dirty="0">
                <a:solidFill>
                  <a:schemeClr val="tx1"/>
                </a:solidFill>
              </a:rPr>
              <a:t>: </a:t>
            </a:r>
          </a:p>
          <a:p>
            <a:pPr marL="457200" lvl="1" indent="-457200" rtl="0">
              <a:lnSpc>
                <a:spcPct val="114000"/>
              </a:lnSpc>
              <a:spcBef>
                <a:spcPts val="600"/>
              </a:spcBef>
              <a:spcAft>
                <a:spcPts val="600"/>
              </a:spcAft>
            </a:pPr>
            <a:r>
              <a:rPr lang="ro" b="1" dirty="0">
                <a:solidFill>
                  <a:schemeClr val="tx1"/>
                </a:solidFill>
              </a:rPr>
              <a:t>vârsta înaintată:</a:t>
            </a:r>
            <a:r>
              <a:rPr lang="ro" dirty="0">
                <a:solidFill>
                  <a:schemeClr val="tx1"/>
                </a:solidFill>
              </a:rPr>
              <a:t> în special cei peste 75 de ani sau cei care trăiesc singuri și care sunt izolați social sau cei care locuiesc într-o casă de îngrijire </a:t>
            </a:r>
          </a:p>
          <a:p>
            <a:pPr marL="457200" lvl="1" indent="-457200" rtl="0">
              <a:lnSpc>
                <a:spcPct val="114000"/>
              </a:lnSpc>
              <a:spcBef>
                <a:spcPts val="600"/>
              </a:spcBef>
              <a:spcAft>
                <a:spcPts val="600"/>
              </a:spcAft>
            </a:pPr>
            <a:r>
              <a:rPr lang="ro" b="1" dirty="0">
                <a:solidFill>
                  <a:schemeClr val="tx1"/>
                </a:solidFill>
              </a:rPr>
              <a:t>boli cronice și severe</a:t>
            </a:r>
            <a:r>
              <a:rPr lang="ro" dirty="0">
                <a:solidFill>
                  <a:schemeClr val="tx1"/>
                </a:solidFill>
              </a:rPr>
              <a:t>: inclusiv afecțiuni cardiace sau pulmonare, diabet, insuficiență renală, boala Parkinson sau boli mintale severe </a:t>
            </a:r>
          </a:p>
          <a:p>
            <a:pPr marL="457200" lvl="1" indent="-457200" rtl="0">
              <a:lnSpc>
                <a:spcPct val="114000"/>
              </a:lnSpc>
              <a:spcBef>
                <a:spcPts val="600"/>
              </a:spcBef>
              <a:spcAft>
                <a:spcPts val="600"/>
              </a:spcAft>
            </a:pPr>
            <a:r>
              <a:rPr lang="ro" b="1" dirty="0">
                <a:solidFill>
                  <a:schemeClr val="tx1"/>
                </a:solidFill>
              </a:rPr>
              <a:t>incapacitatea de a adapta comportamentul pentru a se menține răcoros</a:t>
            </a:r>
            <a:r>
              <a:rPr lang="ro" dirty="0">
                <a:solidFill>
                  <a:schemeClr val="tx1"/>
                </a:solidFill>
              </a:rPr>
              <a:t>: bebelușii și cei foarte tineri, având un handicap, sunt legați la pat, consumă prea mult alcool, suferă de boala Alzheimer</a:t>
            </a:r>
          </a:p>
          <a:p>
            <a:pPr marL="457200" lvl="1" indent="-457200" rtl="0">
              <a:lnSpc>
                <a:spcPct val="114000"/>
              </a:lnSpc>
              <a:spcBef>
                <a:spcPts val="600"/>
              </a:spcBef>
              <a:spcAft>
                <a:spcPts val="600"/>
              </a:spcAft>
            </a:pPr>
            <a:r>
              <a:rPr lang="ro" b="1" dirty="0">
                <a:solidFill>
                  <a:schemeClr val="tx1"/>
                </a:solidFill>
              </a:rPr>
              <a:t>factori de mediu și supraexpunere</a:t>
            </a:r>
            <a:r>
              <a:rPr lang="ro" dirty="0">
                <a:solidFill>
                  <a:schemeClr val="tx1"/>
                </a:solidFill>
              </a:rPr>
              <a:t>: locuirea într-un apartament la ultimul etaj, fără adăpost, activități sau locuri de muncă care se află în locuri fierbinți sau în aer liber și includ niveluri ridicate de efort fizic</a:t>
            </a:r>
          </a:p>
          <a:p>
            <a:pPr rtl="0"/>
            <a:endParaRPr lang="en-GB" dirty="0"/>
          </a:p>
        </p:txBody>
      </p:sp>
      <p:sp>
        <p:nvSpPr>
          <p:cNvPr id="4" name="Footer Placeholder 3">
            <a:extLst>
              <a:ext uri="{FF2B5EF4-FFF2-40B4-BE49-F238E27FC236}">
                <a16:creationId xmlns:a16="http://schemas.microsoft.com/office/drawing/2014/main" id="{9B50B70E-9B76-4316-9E6A-BB76B21F7528}"/>
              </a:ext>
              <a:ext uri="{C183D7F6-B498-43B3-948B-1728B52AA6E4}">
                <adec:decorative xmlns:adec="http://schemas.microsoft.com/office/drawing/2017/decorative" xmlns="" val="1"/>
              </a:ext>
            </a:extLst>
          </p:cNvPr>
          <p:cNvSpPr>
            <a:spLocks noGrp="1"/>
          </p:cNvSpPr>
          <p:nvPr>
            <p:ph type="ftr" sz="quarter" idx="4294967295"/>
          </p:nvPr>
        </p:nvSpPr>
        <p:spPr>
          <a:xfrm>
            <a:off x="192505" y="5973933"/>
            <a:ext cx="6173709" cy="365125"/>
          </a:xfrm>
        </p:spPr>
        <p:txBody>
          <a:bodyPr rtlCol="0"/>
          <a:lstStyle/>
          <a:p>
            <a:pPr algn="l" rtl="0"/>
            <a:r>
              <a:rPr lang="ro" i="1"/>
              <a:t>Sursa: Impactul asupra sănătății al vremii calde și Planul valurilor de căldură pentru Anglia https://www.ipcc.ch/report/ar6/wg2/downloads/report/IPCC_AR6_WGII_TechnicalSummary.pdf</a:t>
            </a:r>
            <a:endParaRPr lang="en-US" i="1" dirty="0"/>
          </a:p>
        </p:txBody>
      </p:sp>
      <p:sp>
        <p:nvSpPr>
          <p:cNvPr id="5" name="Slide Number Placeholder 4">
            <a:extLst>
              <a:ext uri="{FF2B5EF4-FFF2-40B4-BE49-F238E27FC236}">
                <a16:creationId xmlns:a16="http://schemas.microsoft.com/office/drawing/2014/main" id="{BFDDBFA4-22CB-4280-8DD3-6E5899B6277B}"/>
              </a:ext>
              <a:ext uri="{C183D7F6-B498-43B3-948B-1728B52AA6E4}">
                <adec:decorative xmlns:adec="http://schemas.microsoft.com/office/drawing/2017/decorative" xmlns="" val="1"/>
              </a:ext>
            </a:extLst>
          </p:cNvPr>
          <p:cNvSpPr>
            <a:spLocks noGrp="1"/>
          </p:cNvSpPr>
          <p:nvPr>
            <p:ph type="sldNum" sz="quarter" idx="4294967295"/>
          </p:nvPr>
        </p:nvSpPr>
        <p:spPr/>
        <p:txBody>
          <a:bodyPr rtlCol="0"/>
          <a:lstStyle/>
          <a:p>
            <a:pPr rtl="0"/>
            <a:fld id="{344369E4-5DE7-46E5-874E-4FD437973785}" type="slidenum">
              <a:rPr lang="en-GB" smtClean="0"/>
              <a:pPr rtl="0"/>
              <a:t>7</a:t>
            </a:fld>
            <a:endParaRPr lang="en-GB" sz="1400" dirty="0"/>
          </a:p>
        </p:txBody>
      </p:sp>
    </p:spTree>
    <p:extLst>
      <p:ext uri="{BB962C8B-B14F-4D97-AF65-F5344CB8AC3E}">
        <p14:creationId xmlns:p14="http://schemas.microsoft.com/office/powerpoint/2010/main" val="21079710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3050" y="15875"/>
            <a:ext cx="11918950" cy="681326"/>
          </a:xfrm>
        </p:spPr>
        <p:txBody>
          <a:bodyPr rtlCol="0">
            <a:normAutofit/>
          </a:bodyPr>
          <a:lstStyle/>
          <a:p>
            <a:pPr rtl="0"/>
            <a:r>
              <a:rPr lang="ro" sz="3000" dirty="0">
                <a:solidFill>
                  <a:schemeClr val="tx1"/>
                </a:solidFill>
              </a:rPr>
              <a:t>Profesioniștii din domeniul sănătății ar trebui să înțeleagă de ce crește riscul</a:t>
            </a:r>
            <a:endParaRPr lang="en-US" sz="3000" dirty="0">
              <a:solidFill>
                <a:schemeClr val="tx1"/>
              </a:solidFill>
            </a:endParaRPr>
          </a:p>
        </p:txBody>
      </p:sp>
      <p:sp>
        <p:nvSpPr>
          <p:cNvPr id="3" name="Content Placeholder 2"/>
          <p:cNvSpPr>
            <a:spLocks noGrp="1"/>
          </p:cNvSpPr>
          <p:nvPr>
            <p:ph idx="1"/>
          </p:nvPr>
        </p:nvSpPr>
        <p:spPr>
          <a:xfrm>
            <a:off x="186905" y="697201"/>
            <a:ext cx="11674416" cy="6067281"/>
          </a:xfrm>
        </p:spPr>
        <p:txBody>
          <a:bodyPr rtlCol="0"/>
          <a:lstStyle/>
          <a:p>
            <a:pPr marL="0" indent="0" rtl="0">
              <a:buNone/>
            </a:pPr>
            <a:r>
              <a:rPr lang="ro" dirty="0">
                <a:solidFill>
                  <a:schemeClr val="tx1"/>
                </a:solidFill>
              </a:rPr>
              <a:t>Grupuri cu risc crescut:  </a:t>
            </a:r>
          </a:p>
          <a:p>
            <a:pPr lvl="2" rtl="0"/>
            <a:r>
              <a:rPr lang="ro" sz="2200" dirty="0">
                <a:solidFill>
                  <a:schemeClr val="tx1"/>
                </a:solidFill>
              </a:rPr>
              <a:t>Bătrâni </a:t>
            </a:r>
          </a:p>
          <a:p>
            <a:pPr lvl="3" rtl="0">
              <a:spcAft>
                <a:spcPts val="500"/>
              </a:spcAft>
            </a:pPr>
            <a:r>
              <a:rPr lang="ro" sz="2200" dirty="0">
                <a:solidFill>
                  <a:schemeClr val="tx1"/>
                </a:solidFill>
              </a:rPr>
              <a:t>transpirați mai puțin, mai puțin impuls de sete</a:t>
            </a:r>
          </a:p>
          <a:p>
            <a:pPr lvl="2" rtl="0"/>
            <a:r>
              <a:rPr lang="ro" sz="2200" dirty="0">
                <a:solidFill>
                  <a:schemeClr val="tx1"/>
                </a:solidFill>
              </a:rPr>
              <a:t>Neambulator </a:t>
            </a:r>
          </a:p>
          <a:p>
            <a:pPr lvl="3" rtl="0">
              <a:spcAft>
                <a:spcPts val="500"/>
              </a:spcAft>
            </a:pPr>
            <a:r>
              <a:rPr lang="ro" sz="2200" dirty="0">
                <a:solidFill>
                  <a:schemeClr val="tx1"/>
                </a:solidFill>
              </a:rPr>
              <a:t>Este posibil să nu caute locuri mai reci sau să nu se hidrateze</a:t>
            </a:r>
          </a:p>
          <a:p>
            <a:pPr lvl="2" rtl="0"/>
            <a:r>
              <a:rPr lang="ro" sz="2200" dirty="0">
                <a:solidFill>
                  <a:schemeClr val="tx1"/>
                </a:solidFill>
              </a:rPr>
              <a:t>Afecțiuni cardiopulmonare și renale </a:t>
            </a:r>
          </a:p>
          <a:p>
            <a:pPr lvl="3" rtl="0">
              <a:spcAft>
                <a:spcPts val="500"/>
              </a:spcAft>
            </a:pPr>
            <a:r>
              <a:rPr lang="ro" sz="2200" dirty="0">
                <a:solidFill>
                  <a:schemeClr val="tx1"/>
                </a:solidFill>
              </a:rPr>
              <a:t>Sarcina circulatorie și deshidratarea</a:t>
            </a:r>
          </a:p>
          <a:p>
            <a:pPr lvl="2" rtl="0"/>
            <a:r>
              <a:rPr lang="ro" sz="2200" dirty="0">
                <a:solidFill>
                  <a:schemeClr val="tx1"/>
                </a:solidFill>
              </a:rPr>
              <a:t>Medicamente pentru sănătatea mintală </a:t>
            </a:r>
          </a:p>
          <a:p>
            <a:pPr lvl="3" rtl="0">
              <a:spcAft>
                <a:spcPts val="500"/>
              </a:spcAft>
            </a:pPr>
            <a:r>
              <a:rPr lang="ro" sz="2200" dirty="0">
                <a:solidFill>
                  <a:schemeClr val="tx1"/>
                </a:solidFill>
              </a:rPr>
              <a:t>Termoreglare</a:t>
            </a:r>
          </a:p>
          <a:p>
            <a:pPr lvl="2" rtl="0">
              <a:spcAft>
                <a:spcPts val="500"/>
              </a:spcAft>
            </a:pPr>
            <a:r>
              <a:rPr lang="ro" sz="2200" dirty="0">
                <a:solidFill>
                  <a:schemeClr val="tx1"/>
                </a:solidFill>
              </a:rPr>
              <a:t>Copii (0-4) și copii mai mari - probleme și activități de termoreglare</a:t>
            </a:r>
          </a:p>
          <a:p>
            <a:pPr lvl="2" rtl="0">
              <a:spcAft>
                <a:spcPts val="500"/>
              </a:spcAft>
            </a:pPr>
            <a:r>
              <a:rPr lang="ro" sz="2200" dirty="0">
                <a:solidFill>
                  <a:schemeClr val="tx1"/>
                </a:solidFill>
              </a:rPr>
              <a:t>Pasionații de sport — pot exagera</a:t>
            </a:r>
          </a:p>
          <a:p>
            <a:pPr lvl="2" rtl="0">
              <a:spcAft>
                <a:spcPts val="500"/>
              </a:spcAft>
            </a:pPr>
            <a:r>
              <a:rPr lang="ro" sz="2200" dirty="0">
                <a:solidFill>
                  <a:schemeClr val="tx1"/>
                </a:solidFill>
              </a:rPr>
              <a:t>Muncitorii - pot fi expuși unui risc mai mare</a:t>
            </a:r>
          </a:p>
          <a:p>
            <a:pPr lvl="2" rtl="0"/>
            <a:r>
              <a:rPr lang="ro" sz="2200" dirty="0">
                <a:solidFill>
                  <a:schemeClr val="tx1"/>
                </a:solidFill>
              </a:rPr>
              <a:t>Fără adăpost - este posibil să nu recunoască pericolul sau să aibă resurse pentru a face față</a:t>
            </a:r>
          </a:p>
        </p:txBody>
      </p:sp>
      <p:sp>
        <p:nvSpPr>
          <p:cNvPr id="4" name="AutoShape 2" descr="Image result for counseling patients with chronic illness"/>
          <p:cNvSpPr>
            <a:spLocks noChangeAspect="1" noChangeArrowheads="1"/>
          </p:cNvSpPr>
          <p:nvPr/>
        </p:nvSpPr>
        <p:spPr bwMode="auto">
          <a:xfrm>
            <a:off x="-3175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rtlCol="0" anchor="t" anchorCtr="0" compatLnSpc="1">
            <a:prstTxWarp prst="textNoShape">
              <a:avLst/>
            </a:prstTxWarp>
          </a:bodyPr>
          <a:lstStyle/>
          <a:p>
            <a:pPr rtl="0"/>
            <a:endParaRPr lang="en-US"/>
          </a:p>
        </p:txBody>
      </p:sp>
    </p:spTree>
    <p:extLst>
      <p:ext uri="{BB962C8B-B14F-4D97-AF65-F5344CB8AC3E}">
        <p14:creationId xmlns:p14="http://schemas.microsoft.com/office/powerpoint/2010/main" val="26714078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r>
              <a:rPr lang="ro" dirty="0"/>
              <a:t>Termoreglarea</a:t>
            </a:r>
            <a:endParaRPr lang="ro" dirty="0">
              <a:solidFill>
                <a:schemeClr val="tx1"/>
              </a:solidFill>
              <a:latin typeface="+mn-lt"/>
            </a:endParaRPr>
          </a:p>
        </p:txBody>
      </p:sp>
      <p:sp>
        <p:nvSpPr>
          <p:cNvPr id="3" name="Content Placeholder 2"/>
          <p:cNvSpPr>
            <a:spLocks noGrp="1"/>
          </p:cNvSpPr>
          <p:nvPr>
            <p:ph idx="1"/>
          </p:nvPr>
        </p:nvSpPr>
        <p:spPr>
          <a:xfrm>
            <a:off x="325925" y="1155940"/>
            <a:ext cx="11289671" cy="4497588"/>
          </a:xfrm>
        </p:spPr>
        <p:txBody>
          <a:bodyPr rtlCol="0">
            <a:noAutofit/>
          </a:bodyPr>
          <a:lstStyle/>
          <a:p>
            <a:pPr marL="0" indent="0" rtl="0">
              <a:buNone/>
            </a:pPr>
            <a:r>
              <a:rPr lang="ro-RO" sz="2600" dirty="0" smtClean="0">
                <a:solidFill>
                  <a:schemeClr val="tx1"/>
                </a:solidFill>
              </a:rPr>
              <a:t>Termoreglarea este reglarea temperaturii corporale</a:t>
            </a:r>
          </a:p>
          <a:p>
            <a:pPr marL="295275" indent="-279400">
              <a:lnSpc>
                <a:spcPct val="200000"/>
              </a:lnSpc>
            </a:pPr>
            <a:r>
              <a:rPr lang="ro-RO" sz="2400" dirty="0" smtClean="0"/>
              <a:t>Modalități de schimb de căldură - Definiții </a:t>
            </a:r>
          </a:p>
          <a:p>
            <a:pPr marL="295275" indent="-279400">
              <a:lnSpc>
                <a:spcPct val="200000"/>
              </a:lnSpc>
            </a:pPr>
            <a:r>
              <a:rPr lang="ro-RO" sz="2400" dirty="0" smtClean="0"/>
              <a:t>Fiziologia controlului temperaturii </a:t>
            </a:r>
          </a:p>
          <a:p>
            <a:pPr marL="295275" indent="-279400">
              <a:lnSpc>
                <a:spcPct val="200000"/>
              </a:lnSpc>
            </a:pPr>
            <a:r>
              <a:rPr lang="ro-RO" sz="2400" dirty="0" smtClean="0"/>
              <a:t>Termoregularea la sugari</a:t>
            </a:r>
          </a:p>
          <a:p>
            <a:pPr marL="295275" indent="-279400">
              <a:lnSpc>
                <a:spcPct val="200000"/>
              </a:lnSpc>
            </a:pPr>
            <a:r>
              <a:rPr lang="ro-RO" sz="2400" dirty="0" smtClean="0"/>
              <a:t>Îmbătrânire și termoreglare</a:t>
            </a:r>
          </a:p>
        </p:txBody>
      </p:sp>
    </p:spTree>
    <p:extLst>
      <p:ext uri="{BB962C8B-B14F-4D97-AF65-F5344CB8AC3E}">
        <p14:creationId xmlns:p14="http://schemas.microsoft.com/office/powerpoint/2010/main" val="6097777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_for_lecture_presentations" id="{98D3BE57-7C4F-464C-BC64-1D7340AAA609}" vid="{21B03724-234D-B346-B3F2-287CADF91C7F}"/>
    </a:ext>
  </a:ext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ac5bba62-9a53-42e3-8e34-ca49e24f4fe7">
      <Terms xmlns="http://schemas.microsoft.com/office/infopath/2007/PartnerControls"/>
    </lcf76f155ced4ddcb4097134ff3c332f>
    <TaxCatchAll xmlns="f7135bf7-eb40-4ed2-ab58-bb2a8f06b6aa"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kumentum" ma:contentTypeID="0x01010061C38D1052217A4B942E73134FEF8369" ma:contentTypeVersion="12" ma:contentTypeDescription="Új dokumentum létrehozása." ma:contentTypeScope="" ma:versionID="c4cb741b39fb2f9efa675cf951213ef6">
  <xsd:schema xmlns:xsd="http://www.w3.org/2001/XMLSchema" xmlns:xs="http://www.w3.org/2001/XMLSchema" xmlns:p="http://schemas.microsoft.com/office/2006/metadata/properties" xmlns:ns2="ac5bba62-9a53-42e3-8e34-ca49e24f4fe7" xmlns:ns3="f7135bf7-eb40-4ed2-ab58-bb2a8f06b6aa" targetNamespace="http://schemas.microsoft.com/office/2006/metadata/properties" ma:root="true" ma:fieldsID="ab6f93e604749640a8b49707685d73ea" ns2:_="" ns3:_="">
    <xsd:import namespace="ac5bba62-9a53-42e3-8e34-ca49e24f4fe7"/>
    <xsd:import namespace="f7135bf7-eb40-4ed2-ab58-bb2a8f06b6a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5bba62-9a53-42e3-8e34-ca49e24f4fe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Képcímkék" ma:readOnly="false" ma:fieldId="{5cf76f15-5ced-4ddc-b409-7134ff3c332f}" ma:taxonomyMulti="true" ma:sspId="c5924412-c5b0-41bf-b9da-348a75561e2f"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7135bf7-eb40-4ed2-ab58-bb2a8f06b6aa"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ae99a9af-e07c-4003-9765-209faae482e6}" ma:internalName="TaxCatchAll" ma:showField="CatchAllData" ma:web="f7135bf7-eb40-4ed2-ab58-bb2a8f06b6a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CE48B3F-3AF2-4B36-B16D-8E564F69FC1F}">
  <ds:schemaRefs>
    <ds:schemaRef ds:uri="http://schemas.microsoft.com/office/2006/metadata/properties"/>
    <ds:schemaRef ds:uri="http://schemas.microsoft.com/office/infopath/2007/PartnerControls"/>
    <ds:schemaRef ds:uri="7041af30-ae09-480b-a38a-622eca9a1506"/>
    <ds:schemaRef ds:uri="603c054e-d324-4a4b-bfdc-a44c27811fd1"/>
  </ds:schemaRefs>
</ds:datastoreItem>
</file>

<file path=customXml/itemProps2.xml><?xml version="1.0" encoding="utf-8"?>
<ds:datastoreItem xmlns:ds="http://schemas.openxmlformats.org/officeDocument/2006/customXml" ds:itemID="{7A6EFB21-4018-451D-B568-567B36550CF2}"/>
</file>

<file path=customXml/itemProps3.xml><?xml version="1.0" encoding="utf-8"?>
<ds:datastoreItem xmlns:ds="http://schemas.openxmlformats.org/officeDocument/2006/customXml" ds:itemID="{619BFBC2-BBC7-4596-BF49-EB76C28A0AB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Office-téma</Template>
  <TotalTime>104</TotalTime>
  <Words>3554</Words>
  <Application>Microsoft Office PowerPoint</Application>
  <PresentationFormat>Szélesvásznú</PresentationFormat>
  <Paragraphs>384</Paragraphs>
  <Slides>36</Slides>
  <Notes>8</Notes>
  <HiddenSlides>0</HiddenSlides>
  <MMClips>0</MMClips>
  <ScaleCrop>false</ScaleCrop>
  <HeadingPairs>
    <vt:vector size="6" baseType="variant">
      <vt:variant>
        <vt:lpstr>Használt betűtípusok</vt:lpstr>
      </vt:variant>
      <vt:variant>
        <vt:i4>7</vt:i4>
      </vt:variant>
      <vt:variant>
        <vt:lpstr>Téma</vt:lpstr>
      </vt:variant>
      <vt:variant>
        <vt:i4>1</vt:i4>
      </vt:variant>
      <vt:variant>
        <vt:lpstr>Diacímek</vt:lpstr>
      </vt:variant>
      <vt:variant>
        <vt:i4>36</vt:i4>
      </vt:variant>
    </vt:vector>
  </HeadingPairs>
  <TitlesOfParts>
    <vt:vector size="44" baseType="lpstr">
      <vt:lpstr>Arial</vt:lpstr>
      <vt:lpstr>Calibri</vt:lpstr>
      <vt:lpstr>Garamond</vt:lpstr>
      <vt:lpstr>GillSansMTPro-Medium</vt:lpstr>
      <vt:lpstr>Times New Roman</vt:lpstr>
      <vt:lpstr>WP MathA</vt:lpstr>
      <vt:lpstr>ヒラギノ角ゴ Pro W3</vt:lpstr>
      <vt:lpstr>Office-téma</vt:lpstr>
      <vt:lpstr>Developing new curriculum outlines and learning materials on climate change's health impacts for medical schools 2021-2-HU01-KA220-HED-000050972</vt:lpstr>
      <vt:lpstr>Termoreglarea, efectele căldurii, valuri de căldură</vt:lpstr>
      <vt:lpstr>Obiective didactice</vt:lpstr>
      <vt:lpstr>Căldură extremă </vt:lpstr>
      <vt:lpstr>Puncte cheie</vt:lpstr>
      <vt:lpstr>PowerPoint-bemutató</vt:lpstr>
      <vt:lpstr>Grupuri cu risc</vt:lpstr>
      <vt:lpstr>Profesioniștii din domeniul sănătății ar trebui să înțeleagă de ce crește riscul</vt:lpstr>
      <vt:lpstr>Termoreglarea</vt:lpstr>
      <vt:lpstr>Temperatura corpului și efectele asupra sănătății</vt:lpstr>
      <vt:lpstr>Termoreglarea - Modalități de schimb de căldură - Definiții</vt:lpstr>
      <vt:lpstr>Ce este termoreglarea?</vt:lpstr>
      <vt:lpstr>Fiziologia controlului temperaturii - 1</vt:lpstr>
      <vt:lpstr>Fiziologia controlului temperaturii - 2</vt:lpstr>
      <vt:lpstr>Fiziologia controlului temperaturii - 3</vt:lpstr>
      <vt:lpstr>Cum diferă termoreglarea la sugari?</vt:lpstr>
      <vt:lpstr>Controlul îmbătrânirii și termoreglării:</vt:lpstr>
      <vt:lpstr>PowerPoint-bemutató</vt:lpstr>
      <vt:lpstr>PowerPoint-bemutató</vt:lpstr>
      <vt:lpstr>Mesajul acasă - termoreglare</vt:lpstr>
      <vt:lpstr>Boli legate de căldură</vt:lpstr>
      <vt:lpstr>PowerPoint-bemutató</vt:lpstr>
      <vt:lpstr>PowerPoint-bemutató</vt:lpstr>
      <vt:lpstr>PowerPoint-bemutató</vt:lpstr>
      <vt:lpstr>Compararea temperaturii ridicate corporale și a infecției acute</vt:lpstr>
      <vt:lpstr>Comparația epuizării termice și a loviturii de căldură</vt:lpstr>
      <vt:lpstr>Bolile de căldură ușoare și moderate și gestionarea acestora -1</vt:lpstr>
      <vt:lpstr>Bolile de căldură ușoare și moderate și gestionarea acestora- 2.</vt:lpstr>
      <vt:lpstr>Gestionarea insolației termice care pune viața în pericol</vt:lpstr>
      <vt:lpstr>Tratament în spital</vt:lpstr>
      <vt:lpstr>Mesaje - Impactul vremii calde asupra sănătății</vt:lpstr>
      <vt:lpstr>Testează-ți cunoștințele</vt:lpstr>
      <vt:lpstr>Testează-ți cunoștințele-1</vt:lpstr>
      <vt:lpstr>Testează-ți cunoștințele - 2</vt:lpstr>
      <vt:lpstr>Bibliografie obligatorie</vt:lpstr>
      <vt:lpstr>PowerPoint-bemutató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Thermoregulation, effects of heat, heat stroke</dc:title>
  <dc:creator>Márovics Gergely Péter</dc:creator>
  <cp:lastModifiedBy>User</cp:lastModifiedBy>
  <cp:revision>27</cp:revision>
  <dcterms:created xsi:type="dcterms:W3CDTF">2023-07-11T12:19:31Z</dcterms:created>
  <dcterms:modified xsi:type="dcterms:W3CDTF">2025-04-22T12:51:14Z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0x01010061C38D1052217A4B942E73134FEF8369</vt:lpwstr>
  </property>
  <property fmtid="{D5CDD505-2E9C-101B-9397-08002B2CF9AE}" pid="3" name="MediaServiceImageTags">
    <vt:lpwstr/>
  </property>
</Properties>
</file>