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9"/>
  </p:notesMasterIdLst>
  <p:sldIdLst>
    <p:sldId id="311" r:id="rId5"/>
    <p:sldId id="262" r:id="rId6"/>
    <p:sldId id="307" r:id="rId7"/>
    <p:sldId id="293" r:id="rId8"/>
    <p:sldId id="294" r:id="rId9"/>
    <p:sldId id="264" r:id="rId10"/>
    <p:sldId id="298" r:id="rId11"/>
    <p:sldId id="299" r:id="rId12"/>
    <p:sldId id="300" r:id="rId13"/>
    <p:sldId id="301" r:id="rId14"/>
    <p:sldId id="302" r:id="rId15"/>
    <p:sldId id="304" r:id="rId16"/>
    <p:sldId id="270" r:id="rId17"/>
    <p:sldId id="268" r:id="rId18"/>
    <p:sldId id="271" r:id="rId19"/>
    <p:sldId id="269" r:id="rId20"/>
    <p:sldId id="275" r:id="rId21"/>
    <p:sldId id="272" r:id="rId22"/>
    <p:sldId id="276" r:id="rId23"/>
    <p:sldId id="277" r:id="rId24"/>
    <p:sldId id="279" r:id="rId25"/>
    <p:sldId id="286" r:id="rId26"/>
    <p:sldId id="287" r:id="rId27"/>
    <p:sldId id="282" r:id="rId28"/>
    <p:sldId id="281" r:id="rId29"/>
    <p:sldId id="280" r:id="rId30"/>
    <p:sldId id="283" r:id="rId31"/>
    <p:sldId id="306" r:id="rId32"/>
    <p:sldId id="296" r:id="rId33"/>
    <p:sldId id="295" r:id="rId34"/>
    <p:sldId id="297" r:id="rId35"/>
    <p:sldId id="308" r:id="rId36"/>
    <p:sldId id="309" r:id="rId37"/>
    <p:sldId id="312" r:id="rId38"/>
  </p:sldIdLst>
  <p:sldSz cx="12192000" cy="6858000"/>
  <p:notesSz cx="6858000" cy="9144000"/>
  <p:defaultTextStyle>
    <a:defPPr rtl="0">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6E9368-7440-5F4B-A84E-AB492635A0C2}" v="1" dt="2023-07-11T12:07:33.680"/>
    <p1510:client id="{99EC2455-9EE4-194D-A5D7-7F8C26050337}" v="17" dt="2023-07-11T09:09:34.55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93" autoAdjust="0"/>
    <p:restoredTop sz="95820"/>
  </p:normalViewPr>
  <p:slideViewPr>
    <p:cSldViewPr snapToGrid="0" showGuides="1">
      <p:cViewPr varScale="1">
        <p:scale>
          <a:sx n="111" d="100"/>
          <a:sy n="111" d="100"/>
        </p:scale>
        <p:origin x="456" y="66"/>
      </p:cViewPr>
      <p:guideLst>
        <p:guide orient="horz" pos="2160"/>
        <p:guide pos="3840"/>
      </p:guideLst>
    </p:cSldViewPr>
  </p:slideViewPr>
  <p:notesTextViewPr>
    <p:cViewPr>
      <p:scale>
        <a:sx n="3" d="2"/>
        <a:sy n="3" d="2"/>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57"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árovics Gergely Péter" userId="346673cb-4fe2-4bc9-9989-67cfee16853a" providerId="ADAL" clId="{046E9368-7440-5F4B-A84E-AB492635A0C2}"/>
    <pc:docChg chg="modSld">
      <pc:chgData name="Márovics Gergely Péter" userId="346673cb-4fe2-4bc9-9989-67cfee16853a" providerId="ADAL" clId="{046E9368-7440-5F4B-A84E-AB492635A0C2}" dt="2023-07-11T12:07:49.683" v="1" actId="207"/>
      <pc:docMkLst>
        <pc:docMk/>
      </pc:docMkLst>
      <pc:sldChg chg="modSp mod setBg">
        <pc:chgData name="Márovics Gergely Péter" userId="346673cb-4fe2-4bc9-9989-67cfee16853a" providerId="ADAL" clId="{046E9368-7440-5F4B-A84E-AB492635A0C2}" dt="2023-07-11T12:07:49.683" v="1" actId="207"/>
        <pc:sldMkLst>
          <pc:docMk/>
          <pc:sldMk cId="4113579998" sldId="259"/>
        </pc:sldMkLst>
        <pc:spChg chg="mod">
          <ac:chgData name="Márovics Gergely Péter" userId="346673cb-4fe2-4bc9-9989-67cfee16853a" providerId="ADAL" clId="{046E9368-7440-5F4B-A84E-AB492635A0C2}" dt="2023-07-11T12:07:49.683" v="1" actId="207"/>
          <ac:spMkLst>
            <pc:docMk/>
            <pc:sldMk cId="4113579998" sldId="259"/>
            <ac:spMk id="11" creationId="{00000000-0000-0000-0000-000000000000}"/>
          </ac:spMkLst>
        </pc:spChg>
        <pc:spChg chg="mod">
          <ac:chgData name="Márovics Gergely Péter" userId="346673cb-4fe2-4bc9-9989-67cfee16853a" providerId="ADAL" clId="{046E9368-7440-5F4B-A84E-AB492635A0C2}" dt="2023-07-11T12:07:49.683" v="1" actId="207"/>
          <ac:spMkLst>
            <pc:docMk/>
            <pc:sldMk cId="4113579998" sldId="259"/>
            <ac:spMk id="12" creationId="{00000000-0000-0000-0000-000000000000}"/>
          </ac:spMkLst>
        </pc:spChg>
        <pc:spChg chg="mod">
          <ac:chgData name="Márovics Gergely Péter" userId="346673cb-4fe2-4bc9-9989-67cfee16853a" providerId="ADAL" clId="{046E9368-7440-5F4B-A84E-AB492635A0C2}" dt="2023-07-11T12:07:49.683" v="1" actId="207"/>
          <ac:spMkLst>
            <pc:docMk/>
            <pc:sldMk cId="4113579998" sldId="259"/>
            <ac:spMk id="13" creationId="{00000000-0000-0000-0000-000000000000}"/>
          </ac:spMkLst>
        </pc:spChg>
        <pc:spChg chg="mod">
          <ac:chgData name="Márovics Gergely Péter" userId="346673cb-4fe2-4bc9-9989-67cfee16853a" providerId="ADAL" clId="{046E9368-7440-5F4B-A84E-AB492635A0C2}" dt="2023-07-11T12:07:49.683" v="1" actId="207"/>
          <ac:spMkLst>
            <pc:docMk/>
            <pc:sldMk cId="4113579998" sldId="259"/>
            <ac:spMk id="14" creationId="{00000000-0000-0000-0000-000000000000}"/>
          </ac:spMkLst>
        </pc:spChg>
        <pc:spChg chg="mod">
          <ac:chgData name="Márovics Gergely Péter" userId="346673cb-4fe2-4bc9-9989-67cfee16853a" providerId="ADAL" clId="{046E9368-7440-5F4B-A84E-AB492635A0C2}" dt="2023-07-11T12:07:49.683" v="1" actId="207"/>
          <ac:spMkLst>
            <pc:docMk/>
            <pc:sldMk cId="4113579998" sldId="259"/>
            <ac:spMk id="15" creationId="{00000000-0000-0000-0000-000000000000}"/>
          </ac:spMkLst>
        </pc:spChg>
      </pc:sldChg>
      <pc:sldChg chg="setBg">
        <pc:chgData name="Márovics Gergely Péter" userId="346673cb-4fe2-4bc9-9989-67cfee16853a" providerId="ADAL" clId="{046E9368-7440-5F4B-A84E-AB492635A0C2}" dt="2023-07-11T12:07:33.679" v="0"/>
        <pc:sldMkLst>
          <pc:docMk/>
          <pc:sldMk cId="1970558513" sldId="262"/>
        </pc:sldMkLst>
      </pc:sldChg>
      <pc:sldChg chg="setBg">
        <pc:chgData name="Márovics Gergely Péter" userId="346673cb-4fe2-4bc9-9989-67cfee16853a" providerId="ADAL" clId="{046E9368-7440-5F4B-A84E-AB492635A0C2}" dt="2023-07-11T12:07:33.679" v="0"/>
        <pc:sldMkLst>
          <pc:docMk/>
          <pc:sldMk cId="1308504411" sldId="263"/>
        </pc:sldMkLst>
      </pc:sldChg>
      <pc:sldChg chg="setBg">
        <pc:chgData name="Márovics Gergely Péter" userId="346673cb-4fe2-4bc9-9989-67cfee16853a" providerId="ADAL" clId="{046E9368-7440-5F4B-A84E-AB492635A0C2}" dt="2023-07-11T12:07:33.679" v="0"/>
        <pc:sldMkLst>
          <pc:docMk/>
          <pc:sldMk cId="3333137757" sldId="264"/>
        </pc:sldMkLst>
      </pc:sldChg>
      <pc:sldChg chg="setBg">
        <pc:chgData name="Márovics Gergely Péter" userId="346673cb-4fe2-4bc9-9989-67cfee16853a" providerId="ADAL" clId="{046E9368-7440-5F4B-A84E-AB492635A0C2}" dt="2023-07-11T12:07:33.679" v="0"/>
        <pc:sldMkLst>
          <pc:docMk/>
          <pc:sldMk cId="1723062719" sldId="265"/>
        </pc:sldMkLst>
      </pc:sldChg>
      <pc:sldChg chg="setBg">
        <pc:chgData name="Márovics Gergely Péter" userId="346673cb-4fe2-4bc9-9989-67cfee16853a" providerId="ADAL" clId="{046E9368-7440-5F4B-A84E-AB492635A0C2}" dt="2023-07-11T12:07:33.679" v="0"/>
        <pc:sldMkLst>
          <pc:docMk/>
          <pc:sldMk cId="3036842968" sldId="266"/>
        </pc:sldMkLst>
      </pc:sldChg>
      <pc:sldChg chg="setBg">
        <pc:chgData name="Márovics Gergely Péter" userId="346673cb-4fe2-4bc9-9989-67cfee16853a" providerId="ADAL" clId="{046E9368-7440-5F4B-A84E-AB492635A0C2}" dt="2023-07-11T12:07:33.679" v="0"/>
        <pc:sldMkLst>
          <pc:docMk/>
          <pc:sldMk cId="1428607071" sldId="267"/>
        </pc:sldMkLst>
      </pc:sldChg>
      <pc:sldChg chg="setBg">
        <pc:chgData name="Márovics Gergely Péter" userId="346673cb-4fe2-4bc9-9989-67cfee16853a" providerId="ADAL" clId="{046E9368-7440-5F4B-A84E-AB492635A0C2}" dt="2023-07-11T12:07:33.679" v="0"/>
        <pc:sldMkLst>
          <pc:docMk/>
          <pc:sldMk cId="2951164705" sldId="268"/>
        </pc:sldMkLst>
      </pc:sldChg>
      <pc:sldChg chg="setBg">
        <pc:chgData name="Márovics Gergely Péter" userId="346673cb-4fe2-4bc9-9989-67cfee16853a" providerId="ADAL" clId="{046E9368-7440-5F4B-A84E-AB492635A0C2}" dt="2023-07-11T12:07:33.679" v="0"/>
        <pc:sldMkLst>
          <pc:docMk/>
          <pc:sldMk cId="1540138801" sldId="269"/>
        </pc:sldMkLst>
      </pc:sldChg>
      <pc:sldChg chg="setBg">
        <pc:chgData name="Márovics Gergely Péter" userId="346673cb-4fe2-4bc9-9989-67cfee16853a" providerId="ADAL" clId="{046E9368-7440-5F4B-A84E-AB492635A0C2}" dt="2023-07-11T12:07:33.679" v="0"/>
        <pc:sldMkLst>
          <pc:docMk/>
          <pc:sldMk cId="3282249533" sldId="270"/>
        </pc:sldMkLst>
      </pc:sldChg>
      <pc:sldChg chg="setBg">
        <pc:chgData name="Márovics Gergely Péter" userId="346673cb-4fe2-4bc9-9989-67cfee16853a" providerId="ADAL" clId="{046E9368-7440-5F4B-A84E-AB492635A0C2}" dt="2023-07-11T12:07:33.679" v="0"/>
        <pc:sldMkLst>
          <pc:docMk/>
          <pc:sldMk cId="2110942841" sldId="271"/>
        </pc:sldMkLst>
      </pc:sldChg>
      <pc:sldChg chg="setBg">
        <pc:chgData name="Márovics Gergely Péter" userId="346673cb-4fe2-4bc9-9989-67cfee16853a" providerId="ADAL" clId="{046E9368-7440-5F4B-A84E-AB492635A0C2}" dt="2023-07-11T12:07:33.679" v="0"/>
        <pc:sldMkLst>
          <pc:docMk/>
          <pc:sldMk cId="503198392" sldId="272"/>
        </pc:sldMkLst>
      </pc:sldChg>
      <pc:sldChg chg="setBg">
        <pc:chgData name="Márovics Gergely Péter" userId="346673cb-4fe2-4bc9-9989-67cfee16853a" providerId="ADAL" clId="{046E9368-7440-5F4B-A84E-AB492635A0C2}" dt="2023-07-11T12:07:33.679" v="0"/>
        <pc:sldMkLst>
          <pc:docMk/>
          <pc:sldMk cId="1430948611" sldId="273"/>
        </pc:sldMkLst>
      </pc:sldChg>
      <pc:sldChg chg="setBg">
        <pc:chgData name="Márovics Gergely Péter" userId="346673cb-4fe2-4bc9-9989-67cfee16853a" providerId="ADAL" clId="{046E9368-7440-5F4B-A84E-AB492635A0C2}" dt="2023-07-11T12:07:33.679" v="0"/>
        <pc:sldMkLst>
          <pc:docMk/>
          <pc:sldMk cId="3347367519" sldId="274"/>
        </pc:sldMkLst>
      </pc:sldChg>
      <pc:sldChg chg="setBg">
        <pc:chgData name="Márovics Gergely Péter" userId="346673cb-4fe2-4bc9-9989-67cfee16853a" providerId="ADAL" clId="{046E9368-7440-5F4B-A84E-AB492635A0C2}" dt="2023-07-11T12:07:33.679" v="0"/>
        <pc:sldMkLst>
          <pc:docMk/>
          <pc:sldMk cId="863170006" sldId="275"/>
        </pc:sldMkLst>
      </pc:sldChg>
      <pc:sldChg chg="setBg">
        <pc:chgData name="Márovics Gergely Péter" userId="346673cb-4fe2-4bc9-9989-67cfee16853a" providerId="ADAL" clId="{046E9368-7440-5F4B-A84E-AB492635A0C2}" dt="2023-07-11T12:07:33.679" v="0"/>
        <pc:sldMkLst>
          <pc:docMk/>
          <pc:sldMk cId="3314028809" sldId="276"/>
        </pc:sldMkLst>
      </pc:sldChg>
      <pc:sldChg chg="setBg">
        <pc:chgData name="Márovics Gergely Péter" userId="346673cb-4fe2-4bc9-9989-67cfee16853a" providerId="ADAL" clId="{046E9368-7440-5F4B-A84E-AB492635A0C2}" dt="2023-07-11T12:07:33.679" v="0"/>
        <pc:sldMkLst>
          <pc:docMk/>
          <pc:sldMk cId="1568991626" sldId="277"/>
        </pc:sldMkLst>
      </pc:sldChg>
      <pc:sldChg chg="setBg">
        <pc:chgData name="Márovics Gergely Péter" userId="346673cb-4fe2-4bc9-9989-67cfee16853a" providerId="ADAL" clId="{046E9368-7440-5F4B-A84E-AB492635A0C2}" dt="2023-07-11T12:07:33.679" v="0"/>
        <pc:sldMkLst>
          <pc:docMk/>
          <pc:sldMk cId="3935753174" sldId="279"/>
        </pc:sldMkLst>
      </pc:sldChg>
      <pc:sldChg chg="setBg">
        <pc:chgData name="Márovics Gergely Péter" userId="346673cb-4fe2-4bc9-9989-67cfee16853a" providerId="ADAL" clId="{046E9368-7440-5F4B-A84E-AB492635A0C2}" dt="2023-07-11T12:07:33.679" v="0"/>
        <pc:sldMkLst>
          <pc:docMk/>
          <pc:sldMk cId="1700690418" sldId="280"/>
        </pc:sldMkLst>
      </pc:sldChg>
      <pc:sldChg chg="setBg">
        <pc:chgData name="Márovics Gergely Péter" userId="346673cb-4fe2-4bc9-9989-67cfee16853a" providerId="ADAL" clId="{046E9368-7440-5F4B-A84E-AB492635A0C2}" dt="2023-07-11T12:07:33.679" v="0"/>
        <pc:sldMkLst>
          <pc:docMk/>
          <pc:sldMk cId="2536747475" sldId="281"/>
        </pc:sldMkLst>
      </pc:sldChg>
      <pc:sldChg chg="setBg">
        <pc:chgData name="Márovics Gergely Péter" userId="346673cb-4fe2-4bc9-9989-67cfee16853a" providerId="ADAL" clId="{046E9368-7440-5F4B-A84E-AB492635A0C2}" dt="2023-07-11T12:07:33.679" v="0"/>
        <pc:sldMkLst>
          <pc:docMk/>
          <pc:sldMk cId="2556755934" sldId="282"/>
        </pc:sldMkLst>
      </pc:sldChg>
      <pc:sldChg chg="setBg">
        <pc:chgData name="Márovics Gergely Péter" userId="346673cb-4fe2-4bc9-9989-67cfee16853a" providerId="ADAL" clId="{046E9368-7440-5F4B-A84E-AB492635A0C2}" dt="2023-07-11T12:07:33.679" v="0"/>
        <pc:sldMkLst>
          <pc:docMk/>
          <pc:sldMk cId="3405821396" sldId="283"/>
        </pc:sldMkLst>
      </pc:sldChg>
      <pc:sldChg chg="setBg">
        <pc:chgData name="Márovics Gergely Péter" userId="346673cb-4fe2-4bc9-9989-67cfee16853a" providerId="ADAL" clId="{046E9368-7440-5F4B-A84E-AB492635A0C2}" dt="2023-07-11T12:07:33.679" v="0"/>
        <pc:sldMkLst>
          <pc:docMk/>
          <pc:sldMk cId="3523550088" sldId="284"/>
        </pc:sldMkLst>
      </pc:sldChg>
      <pc:sldChg chg="setBg">
        <pc:chgData name="Márovics Gergely Péter" userId="346673cb-4fe2-4bc9-9989-67cfee16853a" providerId="ADAL" clId="{046E9368-7440-5F4B-A84E-AB492635A0C2}" dt="2023-07-11T12:07:33.679" v="0"/>
        <pc:sldMkLst>
          <pc:docMk/>
          <pc:sldMk cId="3250579893" sldId="285"/>
        </pc:sldMkLst>
      </pc:sldChg>
      <pc:sldChg chg="setBg">
        <pc:chgData name="Márovics Gergely Péter" userId="346673cb-4fe2-4bc9-9989-67cfee16853a" providerId="ADAL" clId="{046E9368-7440-5F4B-A84E-AB492635A0C2}" dt="2023-07-11T12:07:33.679" v="0"/>
        <pc:sldMkLst>
          <pc:docMk/>
          <pc:sldMk cId="2184021613" sldId="286"/>
        </pc:sldMkLst>
      </pc:sldChg>
      <pc:sldChg chg="setBg">
        <pc:chgData name="Márovics Gergely Péter" userId="346673cb-4fe2-4bc9-9989-67cfee16853a" providerId="ADAL" clId="{046E9368-7440-5F4B-A84E-AB492635A0C2}" dt="2023-07-11T12:07:33.679" v="0"/>
        <pc:sldMkLst>
          <pc:docMk/>
          <pc:sldMk cId="1416262593" sldId="287"/>
        </pc:sldMkLst>
      </pc:sldChg>
      <pc:sldChg chg="setBg">
        <pc:chgData name="Márovics Gergely Péter" userId="346673cb-4fe2-4bc9-9989-67cfee16853a" providerId="ADAL" clId="{046E9368-7440-5F4B-A84E-AB492635A0C2}" dt="2023-07-11T12:07:33.679" v="0"/>
        <pc:sldMkLst>
          <pc:docMk/>
          <pc:sldMk cId="3476784569" sldId="288"/>
        </pc:sldMkLst>
      </pc:sldChg>
      <pc:sldChg chg="setBg">
        <pc:chgData name="Márovics Gergely Péter" userId="346673cb-4fe2-4bc9-9989-67cfee16853a" providerId="ADAL" clId="{046E9368-7440-5F4B-A84E-AB492635A0C2}" dt="2023-07-11T12:07:33.679" v="0"/>
        <pc:sldMkLst>
          <pc:docMk/>
          <pc:sldMk cId="3092517502" sldId="289"/>
        </pc:sldMkLst>
      </pc:sldChg>
      <pc:sldChg chg="setBg">
        <pc:chgData name="Márovics Gergely Péter" userId="346673cb-4fe2-4bc9-9989-67cfee16853a" providerId="ADAL" clId="{046E9368-7440-5F4B-A84E-AB492635A0C2}" dt="2023-07-11T12:07:33.679" v="0"/>
        <pc:sldMkLst>
          <pc:docMk/>
          <pc:sldMk cId="2961233985" sldId="290"/>
        </pc:sldMkLst>
      </pc:sldChg>
      <pc:sldChg chg="setBg">
        <pc:chgData name="Márovics Gergely Péter" userId="346673cb-4fe2-4bc9-9989-67cfee16853a" providerId="ADAL" clId="{046E9368-7440-5F4B-A84E-AB492635A0C2}" dt="2023-07-11T12:07:33.679" v="0"/>
        <pc:sldMkLst>
          <pc:docMk/>
          <pc:sldMk cId="2740954988" sldId="291"/>
        </pc:sldMkLst>
      </pc:sldChg>
      <pc:sldChg chg="setBg">
        <pc:chgData name="Márovics Gergely Péter" userId="346673cb-4fe2-4bc9-9989-67cfee16853a" providerId="ADAL" clId="{046E9368-7440-5F4B-A84E-AB492635A0C2}" dt="2023-07-11T12:07:33.679" v="0"/>
        <pc:sldMkLst>
          <pc:docMk/>
          <pc:sldMk cId="379046093" sldId="292"/>
        </pc:sldMkLst>
      </pc:sldChg>
      <pc:sldChg chg="setBg">
        <pc:chgData name="Márovics Gergely Péter" userId="346673cb-4fe2-4bc9-9989-67cfee16853a" providerId="ADAL" clId="{046E9368-7440-5F4B-A84E-AB492635A0C2}" dt="2023-07-11T12:07:33.679" v="0"/>
        <pc:sldMkLst>
          <pc:docMk/>
          <pc:sldMk cId="4108115921" sldId="293"/>
        </pc:sldMkLst>
      </pc:sldChg>
      <pc:sldChg chg="setBg">
        <pc:chgData name="Márovics Gergely Péter" userId="346673cb-4fe2-4bc9-9989-67cfee16853a" providerId="ADAL" clId="{046E9368-7440-5F4B-A84E-AB492635A0C2}" dt="2023-07-11T12:07:33.679" v="0"/>
        <pc:sldMkLst>
          <pc:docMk/>
          <pc:sldMk cId="2346363012" sldId="294"/>
        </pc:sldMkLst>
      </pc:sldChg>
      <pc:sldChg chg="setBg">
        <pc:chgData name="Márovics Gergely Péter" userId="346673cb-4fe2-4bc9-9989-67cfee16853a" providerId="ADAL" clId="{046E9368-7440-5F4B-A84E-AB492635A0C2}" dt="2023-07-11T12:07:33.679" v="0"/>
        <pc:sldMkLst>
          <pc:docMk/>
          <pc:sldMk cId="905769929" sldId="295"/>
        </pc:sldMkLst>
      </pc:sldChg>
      <pc:sldChg chg="setBg">
        <pc:chgData name="Márovics Gergely Péter" userId="346673cb-4fe2-4bc9-9989-67cfee16853a" providerId="ADAL" clId="{046E9368-7440-5F4B-A84E-AB492635A0C2}" dt="2023-07-11T12:07:33.679" v="0"/>
        <pc:sldMkLst>
          <pc:docMk/>
          <pc:sldMk cId="3401135065" sldId="296"/>
        </pc:sldMkLst>
      </pc:sldChg>
      <pc:sldChg chg="setBg">
        <pc:chgData name="Márovics Gergely Péter" userId="346673cb-4fe2-4bc9-9989-67cfee16853a" providerId="ADAL" clId="{046E9368-7440-5F4B-A84E-AB492635A0C2}" dt="2023-07-11T12:07:33.679" v="0"/>
        <pc:sldMkLst>
          <pc:docMk/>
          <pc:sldMk cId="4277260991" sldId="297"/>
        </pc:sldMkLst>
      </pc:sldChg>
      <pc:sldChg chg="setBg">
        <pc:chgData name="Márovics Gergely Péter" userId="346673cb-4fe2-4bc9-9989-67cfee16853a" providerId="ADAL" clId="{046E9368-7440-5F4B-A84E-AB492635A0C2}" dt="2023-07-11T12:07:33.679" v="0"/>
        <pc:sldMkLst>
          <pc:docMk/>
          <pc:sldMk cId="3980713163" sldId="298"/>
        </pc:sldMkLst>
      </pc:sldChg>
      <pc:sldChg chg="setBg">
        <pc:chgData name="Márovics Gergely Péter" userId="346673cb-4fe2-4bc9-9989-67cfee16853a" providerId="ADAL" clId="{046E9368-7440-5F4B-A84E-AB492635A0C2}" dt="2023-07-11T12:07:33.679" v="0"/>
        <pc:sldMkLst>
          <pc:docMk/>
          <pc:sldMk cId="4196023928" sldId="299"/>
        </pc:sldMkLst>
      </pc:sldChg>
      <pc:sldChg chg="setBg">
        <pc:chgData name="Márovics Gergely Péter" userId="346673cb-4fe2-4bc9-9989-67cfee16853a" providerId="ADAL" clId="{046E9368-7440-5F4B-A84E-AB492635A0C2}" dt="2023-07-11T12:07:33.679" v="0"/>
        <pc:sldMkLst>
          <pc:docMk/>
          <pc:sldMk cId="3156102391" sldId="300"/>
        </pc:sldMkLst>
      </pc:sldChg>
      <pc:sldChg chg="setBg">
        <pc:chgData name="Márovics Gergely Péter" userId="346673cb-4fe2-4bc9-9989-67cfee16853a" providerId="ADAL" clId="{046E9368-7440-5F4B-A84E-AB492635A0C2}" dt="2023-07-11T12:07:33.679" v="0"/>
        <pc:sldMkLst>
          <pc:docMk/>
          <pc:sldMk cId="3429638300" sldId="301"/>
        </pc:sldMkLst>
      </pc:sldChg>
      <pc:sldChg chg="setBg">
        <pc:chgData name="Márovics Gergely Péter" userId="346673cb-4fe2-4bc9-9989-67cfee16853a" providerId="ADAL" clId="{046E9368-7440-5F4B-A84E-AB492635A0C2}" dt="2023-07-11T12:07:33.679" v="0"/>
        <pc:sldMkLst>
          <pc:docMk/>
          <pc:sldMk cId="3653911304" sldId="302"/>
        </pc:sldMkLst>
      </pc:sldChg>
      <pc:sldChg chg="setBg">
        <pc:chgData name="Márovics Gergely Péter" userId="346673cb-4fe2-4bc9-9989-67cfee16853a" providerId="ADAL" clId="{046E9368-7440-5F4B-A84E-AB492635A0C2}" dt="2023-07-11T12:07:33.679" v="0"/>
        <pc:sldMkLst>
          <pc:docMk/>
          <pc:sldMk cId="2036737350" sldId="303"/>
        </pc:sldMkLst>
      </pc:sldChg>
      <pc:sldChg chg="setBg">
        <pc:chgData name="Márovics Gergely Péter" userId="346673cb-4fe2-4bc9-9989-67cfee16853a" providerId="ADAL" clId="{046E9368-7440-5F4B-A84E-AB492635A0C2}" dt="2023-07-11T12:07:33.679" v="0"/>
        <pc:sldMkLst>
          <pc:docMk/>
          <pc:sldMk cId="1671387127" sldId="304"/>
        </pc:sldMkLst>
      </pc:sldChg>
      <pc:sldChg chg="setBg">
        <pc:chgData name="Márovics Gergely Péter" userId="346673cb-4fe2-4bc9-9989-67cfee16853a" providerId="ADAL" clId="{046E9368-7440-5F4B-A84E-AB492635A0C2}" dt="2023-07-11T12:07:33.679" v="0"/>
        <pc:sldMkLst>
          <pc:docMk/>
          <pc:sldMk cId="2764233315" sldId="305"/>
        </pc:sldMkLst>
      </pc:sldChg>
      <pc:sldChg chg="setBg">
        <pc:chgData name="Márovics Gergely Péter" userId="346673cb-4fe2-4bc9-9989-67cfee16853a" providerId="ADAL" clId="{046E9368-7440-5F4B-A84E-AB492635A0C2}" dt="2023-07-11T12:07:33.679" v="0"/>
        <pc:sldMkLst>
          <pc:docMk/>
          <pc:sldMk cId="2553760252" sldId="306"/>
        </pc:sldMkLst>
      </pc:sldChg>
      <pc:sldChg chg="setBg">
        <pc:chgData name="Márovics Gergely Péter" userId="346673cb-4fe2-4bc9-9989-67cfee16853a" providerId="ADAL" clId="{046E9368-7440-5F4B-A84E-AB492635A0C2}" dt="2023-07-11T12:07:33.679" v="0"/>
        <pc:sldMkLst>
          <pc:docMk/>
          <pc:sldMk cId="1185300136" sldId="308"/>
        </pc:sldMkLst>
      </pc:sldChg>
      <pc:sldChg chg="setBg">
        <pc:chgData name="Márovics Gergely Péter" userId="346673cb-4fe2-4bc9-9989-67cfee16853a" providerId="ADAL" clId="{046E9368-7440-5F4B-A84E-AB492635A0C2}" dt="2023-07-11T12:07:33.679" v="0"/>
        <pc:sldMkLst>
          <pc:docMk/>
          <pc:sldMk cId="1455847177" sldId="309"/>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5079F67-4D48-497C-A54D-26CFD09CC866}" type="doc">
      <dgm:prSet loTypeId="urn:microsoft.com/office/officeart/2005/8/layout/radial4" loCatId="relationship" qsTypeId="urn:microsoft.com/office/officeart/2005/8/quickstyle/simple1" qsCatId="simple" csTypeId="urn:microsoft.com/office/officeart/2005/8/colors/accent1_2" csCatId="accent1" phldr="1"/>
      <dgm:spPr/>
      <dgm:t>
        <a:bodyPr rtlCol="0"/>
        <a:lstStyle/>
        <a:p>
          <a:pPr rtl="0"/>
          <a:endParaRPr lang="en-US"/>
        </a:p>
      </dgm:t>
    </dgm:pt>
    <dgm:pt modelId="{69E15F00-CB7D-4A8D-A55F-45EA63B71A12}">
      <dgm:prSet phldrT="[Text]"/>
      <dgm:spPr>
        <a:solidFill>
          <a:schemeClr val="accent1">
            <a:lumMod val="50000"/>
          </a:schemeClr>
        </a:solidFill>
      </dgm:spPr>
      <dgm:t>
        <a:bodyPr rtlCol="0"/>
        <a:lstStyle/>
        <a:p>
          <a:pPr rtl="0"/>
          <a:r>
            <a:rPr lang="hu" dirty="0" smtClean="0"/>
            <a:t>Daganatok</a:t>
          </a:r>
          <a:endParaRPr lang="hu" dirty="0"/>
        </a:p>
      </dgm:t>
    </dgm:pt>
    <dgm:pt modelId="{69A5E8B1-B34C-48B9-BE52-BD62CE3E14B4}" type="parTrans" cxnId="{06FDE2A6-1A8F-4A1E-BC01-5DB0944F7868}">
      <dgm:prSet/>
      <dgm:spPr/>
      <dgm:t>
        <a:bodyPr rtlCol="0"/>
        <a:lstStyle/>
        <a:p>
          <a:pPr rtl="0"/>
          <a:endParaRPr lang="en-US"/>
        </a:p>
      </dgm:t>
    </dgm:pt>
    <dgm:pt modelId="{4DFA39E6-54EA-4E06-BD43-0018E1BE733B}" type="sibTrans" cxnId="{06FDE2A6-1A8F-4A1E-BC01-5DB0944F7868}">
      <dgm:prSet/>
      <dgm:spPr/>
      <dgm:t>
        <a:bodyPr rtlCol="0"/>
        <a:lstStyle/>
        <a:p>
          <a:pPr rtl="0"/>
          <a:endParaRPr lang="en-US"/>
        </a:p>
      </dgm:t>
    </dgm:pt>
    <dgm:pt modelId="{637D56D0-48F0-4EFB-8C00-D8713EED0119}">
      <dgm:prSet phldrT="[Text]"/>
      <dgm:spPr/>
      <dgm:t>
        <a:bodyPr rtlCol="0"/>
        <a:lstStyle/>
        <a:p>
          <a:pPr rtl="0"/>
          <a:r>
            <a:rPr lang="hu">
              <a:effectLst/>
              <a:latin typeface="Calibri" panose="020F0502020204030204" pitchFamily="34" charset="0"/>
              <a:ea typeface="Calibri" panose="020F0502020204030204" pitchFamily="34" charset="0"/>
              <a:cs typeface="Times New Roman" panose="02020603050405020304" pitchFamily="18" charset="0"/>
            </a:rPr>
            <a:t>Légszennyezés</a:t>
          </a:r>
          <a:endParaRPr lang="en-US" dirty="0"/>
        </a:p>
      </dgm:t>
    </dgm:pt>
    <dgm:pt modelId="{FDC69766-4F52-41BD-8CE5-0A6E3D840E6B}" type="parTrans" cxnId="{EDE5CD3D-835E-4927-B982-074CCFDF3D40}">
      <dgm:prSet/>
      <dgm:spPr/>
      <dgm:t>
        <a:bodyPr rtlCol="0"/>
        <a:lstStyle/>
        <a:p>
          <a:pPr rtl="0"/>
          <a:endParaRPr lang="en-US"/>
        </a:p>
      </dgm:t>
    </dgm:pt>
    <dgm:pt modelId="{90421763-A98A-4CD3-B8EF-465226DD0F1C}" type="sibTrans" cxnId="{EDE5CD3D-835E-4927-B982-074CCFDF3D40}">
      <dgm:prSet/>
      <dgm:spPr/>
      <dgm:t>
        <a:bodyPr rtlCol="0"/>
        <a:lstStyle/>
        <a:p>
          <a:pPr rtl="0"/>
          <a:endParaRPr lang="en-US"/>
        </a:p>
      </dgm:t>
    </dgm:pt>
    <dgm:pt modelId="{E39BCB97-CD1C-47EE-BF0C-ACDA26111336}">
      <dgm:prSet phldrT="[Text]"/>
      <dgm:spPr/>
      <dgm:t>
        <a:bodyPr rtlCol="0"/>
        <a:lstStyle/>
        <a:p>
          <a:pPr rtl="0"/>
          <a:r>
            <a:rPr lang="hu">
              <a:effectLst/>
              <a:latin typeface="Calibri" panose="020F0502020204030204" pitchFamily="34" charset="0"/>
              <a:ea typeface="Calibri" panose="020F0502020204030204" pitchFamily="34" charset="0"/>
              <a:cs typeface="Times New Roman" panose="02020603050405020304" pitchFamily="18" charset="0"/>
            </a:rPr>
            <a:t>UV sugárzásnak való kitettség</a:t>
          </a:r>
          <a:endParaRPr lang="en-US" dirty="0"/>
        </a:p>
      </dgm:t>
    </dgm:pt>
    <dgm:pt modelId="{B0DB882F-3607-4B0E-88E1-51A4EEB6AEB5}" type="parTrans" cxnId="{AF643984-74B5-4F1F-B36A-2D99FEB5988C}">
      <dgm:prSet/>
      <dgm:spPr/>
      <dgm:t>
        <a:bodyPr rtlCol="0"/>
        <a:lstStyle/>
        <a:p>
          <a:pPr rtl="0"/>
          <a:endParaRPr lang="en-US"/>
        </a:p>
      </dgm:t>
    </dgm:pt>
    <dgm:pt modelId="{2CF69F26-0C1E-429B-AEE6-110772120835}" type="sibTrans" cxnId="{AF643984-74B5-4F1F-B36A-2D99FEB5988C}">
      <dgm:prSet/>
      <dgm:spPr/>
      <dgm:t>
        <a:bodyPr rtlCol="0"/>
        <a:lstStyle/>
        <a:p>
          <a:pPr rtl="0"/>
          <a:endParaRPr lang="en-US"/>
        </a:p>
      </dgm:t>
    </dgm:pt>
    <dgm:pt modelId="{F40F8FDC-F188-4A4D-9F0B-73DE76694F94}">
      <dgm:prSet phldrT="[Text]"/>
      <dgm:spPr/>
      <dgm:t>
        <a:bodyPr rtlCol="0"/>
        <a:lstStyle/>
        <a:p>
          <a:pPr rtl="0"/>
          <a:r>
            <a:rPr lang="hu">
              <a:effectLst/>
              <a:latin typeface="Calibri" panose="020F0502020204030204" pitchFamily="34" charset="0"/>
              <a:ea typeface="Calibri" panose="020F0502020204030204" pitchFamily="34" charset="0"/>
              <a:cs typeface="Times New Roman" panose="02020603050405020304" pitchFamily="18" charset="0"/>
            </a:rPr>
            <a:t>Az élelmiszer- és vízellátás zavarai</a:t>
          </a:r>
          <a:endParaRPr lang="en-US" dirty="0"/>
        </a:p>
      </dgm:t>
    </dgm:pt>
    <dgm:pt modelId="{85925B79-C724-48EB-BE59-228B1D017444}" type="parTrans" cxnId="{064AB3C3-3B89-431F-BCE7-4F4664ED64B0}">
      <dgm:prSet/>
      <dgm:spPr/>
      <dgm:t>
        <a:bodyPr rtlCol="0"/>
        <a:lstStyle/>
        <a:p>
          <a:pPr rtl="0"/>
          <a:endParaRPr lang="en-US"/>
        </a:p>
      </dgm:t>
    </dgm:pt>
    <dgm:pt modelId="{6CB41DD4-8A62-4804-A067-CD4CA216CAD8}" type="sibTrans" cxnId="{064AB3C3-3B89-431F-BCE7-4F4664ED64B0}">
      <dgm:prSet/>
      <dgm:spPr/>
      <dgm:t>
        <a:bodyPr rtlCol="0"/>
        <a:lstStyle/>
        <a:p>
          <a:pPr rtl="0"/>
          <a:endParaRPr lang="en-US"/>
        </a:p>
      </dgm:t>
    </dgm:pt>
    <dgm:pt modelId="{7380944A-2FBD-47DA-92DE-9D33A74529B4}">
      <dgm:prSet phldrT="[Text]"/>
      <dgm:spPr/>
      <dgm:t>
        <a:bodyPr rtlCol="0"/>
        <a:lstStyle/>
        <a:p>
          <a:pPr rtl="0"/>
          <a:r>
            <a:rPr lang="hu">
              <a:effectLst/>
              <a:latin typeface="Calibri" panose="020F0502020204030204" pitchFamily="34" charset="0"/>
              <a:ea typeface="Calibri" panose="020F0502020204030204" pitchFamily="34" charset="0"/>
              <a:cs typeface="Times New Roman" panose="02020603050405020304" pitchFamily="18" charset="0"/>
            </a:rPr>
            <a:t>Ipari mérgező anyagoknak való kitettség</a:t>
          </a:r>
          <a:endParaRPr lang="en-US" dirty="0"/>
        </a:p>
      </dgm:t>
    </dgm:pt>
    <dgm:pt modelId="{8408E818-442E-4E5F-A144-F37C60B176EA}" type="parTrans" cxnId="{299E633F-FA1E-4A99-84BC-BD190521F970}">
      <dgm:prSet/>
      <dgm:spPr/>
      <dgm:t>
        <a:bodyPr rtlCol="0"/>
        <a:lstStyle/>
        <a:p>
          <a:pPr rtl="0"/>
          <a:endParaRPr lang="en-US"/>
        </a:p>
      </dgm:t>
    </dgm:pt>
    <dgm:pt modelId="{4EF393F3-EDA7-4140-881A-09A30DFE045B}" type="sibTrans" cxnId="{299E633F-FA1E-4A99-84BC-BD190521F970}">
      <dgm:prSet/>
      <dgm:spPr/>
      <dgm:t>
        <a:bodyPr rtlCol="0"/>
        <a:lstStyle/>
        <a:p>
          <a:pPr rtl="0"/>
          <a:endParaRPr lang="en-US"/>
        </a:p>
      </dgm:t>
    </dgm:pt>
    <dgm:pt modelId="{5F294FBC-0A80-4FA1-B07F-1A8E26EAA86A}">
      <dgm:prSet phldrT="[Text]"/>
      <dgm:spPr/>
      <dgm:t>
        <a:bodyPr rtlCol="0"/>
        <a:lstStyle/>
        <a:p>
          <a:pPr rtl="0"/>
          <a:r>
            <a:rPr lang="hu" dirty="0" smtClean="0">
              <a:effectLst/>
              <a:latin typeface="Calibri" panose="020F0502020204030204" pitchFamily="34" charset="0"/>
              <a:ea typeface="Calibri" panose="020F0502020204030204" pitchFamily="34" charset="0"/>
              <a:cs typeface="Times New Roman" panose="02020603050405020304" pitchFamily="18" charset="0"/>
            </a:rPr>
            <a:t>Daganatos </a:t>
          </a:r>
          <a:r>
            <a:rPr lang="hu" dirty="0">
              <a:effectLst/>
              <a:latin typeface="Calibri" panose="020F0502020204030204" pitchFamily="34" charset="0"/>
              <a:ea typeface="Calibri" panose="020F0502020204030204" pitchFamily="34" charset="0"/>
              <a:cs typeface="Times New Roman" panose="02020603050405020304" pitchFamily="18" charset="0"/>
            </a:rPr>
            <a:t>fertőző </a:t>
          </a:r>
          <a:r>
            <a:rPr lang="hu" dirty="0" smtClean="0">
              <a:effectLst/>
              <a:latin typeface="Calibri" panose="020F0502020204030204" pitchFamily="34" charset="0"/>
              <a:ea typeface="Calibri" panose="020F0502020204030204" pitchFamily="34" charset="0"/>
              <a:cs typeface="Times New Roman" panose="02020603050405020304" pitchFamily="18" charset="0"/>
            </a:rPr>
            <a:t>betegségek okai</a:t>
          </a:r>
          <a:endParaRPr lang="en-US" dirty="0"/>
        </a:p>
      </dgm:t>
    </dgm:pt>
    <dgm:pt modelId="{5E757E16-0AE1-4E99-8DA5-A93EAF4268BC}" type="parTrans" cxnId="{2EB2448E-FA04-4F67-A00F-9B84A1619EC8}">
      <dgm:prSet/>
      <dgm:spPr/>
      <dgm:t>
        <a:bodyPr rtlCol="0"/>
        <a:lstStyle/>
        <a:p>
          <a:pPr rtl="0"/>
          <a:endParaRPr lang="en-US"/>
        </a:p>
      </dgm:t>
    </dgm:pt>
    <dgm:pt modelId="{C2BC7384-9311-4C2A-99B4-146B9464F3C9}" type="sibTrans" cxnId="{2EB2448E-FA04-4F67-A00F-9B84A1619EC8}">
      <dgm:prSet/>
      <dgm:spPr/>
      <dgm:t>
        <a:bodyPr rtlCol="0"/>
        <a:lstStyle/>
        <a:p>
          <a:pPr rtl="0"/>
          <a:endParaRPr lang="en-US"/>
        </a:p>
      </dgm:t>
    </dgm:pt>
    <dgm:pt modelId="{39A4ED5C-2961-44E9-94DF-337DB3C84547}" type="pres">
      <dgm:prSet presAssocID="{C5079F67-4D48-497C-A54D-26CFD09CC866}" presName="cycle" presStyleCnt="0">
        <dgm:presLayoutVars>
          <dgm:chMax val="1"/>
          <dgm:dir/>
          <dgm:animLvl val="ctr"/>
          <dgm:resizeHandles val="exact"/>
        </dgm:presLayoutVars>
      </dgm:prSet>
      <dgm:spPr/>
      <dgm:t>
        <a:bodyPr/>
        <a:lstStyle/>
        <a:p>
          <a:endParaRPr lang="hu-HU"/>
        </a:p>
      </dgm:t>
    </dgm:pt>
    <dgm:pt modelId="{7588E624-254E-476A-B4ED-53EF5CAFA9DF}" type="pres">
      <dgm:prSet presAssocID="{69E15F00-CB7D-4A8D-A55F-45EA63B71A12}" presName="centerShape" presStyleLbl="node0" presStyleIdx="0" presStyleCnt="1"/>
      <dgm:spPr/>
      <dgm:t>
        <a:bodyPr/>
        <a:lstStyle/>
        <a:p>
          <a:endParaRPr lang="hu-HU"/>
        </a:p>
      </dgm:t>
    </dgm:pt>
    <dgm:pt modelId="{ED5C492B-BAC2-449E-B20E-BE0C60419AC9}" type="pres">
      <dgm:prSet presAssocID="{FDC69766-4F52-41BD-8CE5-0A6E3D840E6B}" presName="parTrans" presStyleLbl="bgSibTrans2D1" presStyleIdx="0" presStyleCnt="5"/>
      <dgm:spPr/>
      <dgm:t>
        <a:bodyPr/>
        <a:lstStyle/>
        <a:p>
          <a:endParaRPr lang="hu-HU"/>
        </a:p>
      </dgm:t>
    </dgm:pt>
    <dgm:pt modelId="{1A363BD4-7C6A-4504-A2E6-4076AAB43C37}" type="pres">
      <dgm:prSet presAssocID="{637D56D0-48F0-4EFB-8C00-D8713EED0119}" presName="node" presStyleLbl="node1" presStyleIdx="0" presStyleCnt="5">
        <dgm:presLayoutVars>
          <dgm:bulletEnabled val="1"/>
        </dgm:presLayoutVars>
      </dgm:prSet>
      <dgm:spPr/>
      <dgm:t>
        <a:bodyPr/>
        <a:lstStyle/>
        <a:p>
          <a:endParaRPr lang="hu-HU"/>
        </a:p>
      </dgm:t>
    </dgm:pt>
    <dgm:pt modelId="{13B5C141-57C2-428D-9666-0164D69F4BA4}" type="pres">
      <dgm:prSet presAssocID="{B0DB882F-3607-4B0E-88E1-51A4EEB6AEB5}" presName="parTrans" presStyleLbl="bgSibTrans2D1" presStyleIdx="1" presStyleCnt="5"/>
      <dgm:spPr/>
      <dgm:t>
        <a:bodyPr/>
        <a:lstStyle/>
        <a:p>
          <a:endParaRPr lang="hu-HU"/>
        </a:p>
      </dgm:t>
    </dgm:pt>
    <dgm:pt modelId="{D0DE768D-BC0F-4F6C-A3E8-59D34F7CA0C2}" type="pres">
      <dgm:prSet presAssocID="{E39BCB97-CD1C-47EE-BF0C-ACDA26111336}" presName="node" presStyleLbl="node1" presStyleIdx="1" presStyleCnt="5">
        <dgm:presLayoutVars>
          <dgm:bulletEnabled val="1"/>
        </dgm:presLayoutVars>
      </dgm:prSet>
      <dgm:spPr/>
      <dgm:t>
        <a:bodyPr/>
        <a:lstStyle/>
        <a:p>
          <a:endParaRPr lang="hu-HU"/>
        </a:p>
      </dgm:t>
    </dgm:pt>
    <dgm:pt modelId="{FE0C4755-71A4-4029-A7CF-C37C972860A6}" type="pres">
      <dgm:prSet presAssocID="{85925B79-C724-48EB-BE59-228B1D017444}" presName="parTrans" presStyleLbl="bgSibTrans2D1" presStyleIdx="2" presStyleCnt="5"/>
      <dgm:spPr/>
      <dgm:t>
        <a:bodyPr/>
        <a:lstStyle/>
        <a:p>
          <a:endParaRPr lang="hu-HU"/>
        </a:p>
      </dgm:t>
    </dgm:pt>
    <dgm:pt modelId="{1BDA9130-D663-4E9F-A359-BF4821C8F7DE}" type="pres">
      <dgm:prSet presAssocID="{F40F8FDC-F188-4A4D-9F0B-73DE76694F94}" presName="node" presStyleLbl="node1" presStyleIdx="2" presStyleCnt="5">
        <dgm:presLayoutVars>
          <dgm:bulletEnabled val="1"/>
        </dgm:presLayoutVars>
      </dgm:prSet>
      <dgm:spPr/>
      <dgm:t>
        <a:bodyPr/>
        <a:lstStyle/>
        <a:p>
          <a:endParaRPr lang="hu-HU"/>
        </a:p>
      </dgm:t>
    </dgm:pt>
    <dgm:pt modelId="{77B31EA5-DB0F-42D3-9D57-0898ACCC3D8A}" type="pres">
      <dgm:prSet presAssocID="{8408E818-442E-4E5F-A144-F37C60B176EA}" presName="parTrans" presStyleLbl="bgSibTrans2D1" presStyleIdx="3" presStyleCnt="5"/>
      <dgm:spPr/>
      <dgm:t>
        <a:bodyPr/>
        <a:lstStyle/>
        <a:p>
          <a:endParaRPr lang="hu-HU"/>
        </a:p>
      </dgm:t>
    </dgm:pt>
    <dgm:pt modelId="{3E1F8496-749F-47E5-8F80-514607FCD1FF}" type="pres">
      <dgm:prSet presAssocID="{7380944A-2FBD-47DA-92DE-9D33A74529B4}" presName="node" presStyleLbl="node1" presStyleIdx="3" presStyleCnt="5">
        <dgm:presLayoutVars>
          <dgm:bulletEnabled val="1"/>
        </dgm:presLayoutVars>
      </dgm:prSet>
      <dgm:spPr/>
      <dgm:t>
        <a:bodyPr/>
        <a:lstStyle/>
        <a:p>
          <a:endParaRPr lang="hu-HU"/>
        </a:p>
      </dgm:t>
    </dgm:pt>
    <dgm:pt modelId="{DBD36A48-C397-4D0A-A1A8-2688E1887E45}" type="pres">
      <dgm:prSet presAssocID="{5E757E16-0AE1-4E99-8DA5-A93EAF4268BC}" presName="parTrans" presStyleLbl="bgSibTrans2D1" presStyleIdx="4" presStyleCnt="5"/>
      <dgm:spPr/>
      <dgm:t>
        <a:bodyPr/>
        <a:lstStyle/>
        <a:p>
          <a:endParaRPr lang="hu-HU"/>
        </a:p>
      </dgm:t>
    </dgm:pt>
    <dgm:pt modelId="{880FCDD8-329C-494D-8B6F-A4CA0FDE55F5}" type="pres">
      <dgm:prSet presAssocID="{5F294FBC-0A80-4FA1-B07F-1A8E26EAA86A}" presName="node" presStyleLbl="node1" presStyleIdx="4" presStyleCnt="5">
        <dgm:presLayoutVars>
          <dgm:bulletEnabled val="1"/>
        </dgm:presLayoutVars>
      </dgm:prSet>
      <dgm:spPr/>
      <dgm:t>
        <a:bodyPr/>
        <a:lstStyle/>
        <a:p>
          <a:endParaRPr lang="hu-HU"/>
        </a:p>
      </dgm:t>
    </dgm:pt>
  </dgm:ptLst>
  <dgm:cxnLst>
    <dgm:cxn modelId="{164F285B-C84A-480B-A090-5FFD26FB8BD7}" type="presOf" srcId="{85925B79-C724-48EB-BE59-228B1D017444}" destId="{FE0C4755-71A4-4029-A7CF-C37C972860A6}" srcOrd="0" destOrd="0" presId="urn:microsoft.com/office/officeart/2005/8/layout/radial4"/>
    <dgm:cxn modelId="{CF8EBFC8-3B09-478D-9811-D8AF66D3A1A1}" type="presOf" srcId="{5E757E16-0AE1-4E99-8DA5-A93EAF4268BC}" destId="{DBD36A48-C397-4D0A-A1A8-2688E1887E45}" srcOrd="0" destOrd="0" presId="urn:microsoft.com/office/officeart/2005/8/layout/radial4"/>
    <dgm:cxn modelId="{5CC8F690-996D-4FE2-8FB9-FB2183C47959}" type="presOf" srcId="{8408E818-442E-4E5F-A144-F37C60B176EA}" destId="{77B31EA5-DB0F-42D3-9D57-0898ACCC3D8A}" srcOrd="0" destOrd="0" presId="urn:microsoft.com/office/officeart/2005/8/layout/radial4"/>
    <dgm:cxn modelId="{D288ECCF-C77F-464D-96C6-97ACA8BB7843}" type="presOf" srcId="{637D56D0-48F0-4EFB-8C00-D8713EED0119}" destId="{1A363BD4-7C6A-4504-A2E6-4076AAB43C37}" srcOrd="0" destOrd="0" presId="urn:microsoft.com/office/officeart/2005/8/layout/radial4"/>
    <dgm:cxn modelId="{1EFC6FF2-23D8-4635-85BB-1915D3642392}" type="presOf" srcId="{E39BCB97-CD1C-47EE-BF0C-ACDA26111336}" destId="{D0DE768D-BC0F-4F6C-A3E8-59D34F7CA0C2}" srcOrd="0" destOrd="0" presId="urn:microsoft.com/office/officeart/2005/8/layout/radial4"/>
    <dgm:cxn modelId="{2EB2448E-FA04-4F67-A00F-9B84A1619EC8}" srcId="{69E15F00-CB7D-4A8D-A55F-45EA63B71A12}" destId="{5F294FBC-0A80-4FA1-B07F-1A8E26EAA86A}" srcOrd="4" destOrd="0" parTransId="{5E757E16-0AE1-4E99-8DA5-A93EAF4268BC}" sibTransId="{C2BC7384-9311-4C2A-99B4-146B9464F3C9}"/>
    <dgm:cxn modelId="{EDE5CD3D-835E-4927-B982-074CCFDF3D40}" srcId="{69E15F00-CB7D-4A8D-A55F-45EA63B71A12}" destId="{637D56D0-48F0-4EFB-8C00-D8713EED0119}" srcOrd="0" destOrd="0" parTransId="{FDC69766-4F52-41BD-8CE5-0A6E3D840E6B}" sibTransId="{90421763-A98A-4CD3-B8EF-465226DD0F1C}"/>
    <dgm:cxn modelId="{AF643984-74B5-4F1F-B36A-2D99FEB5988C}" srcId="{69E15F00-CB7D-4A8D-A55F-45EA63B71A12}" destId="{E39BCB97-CD1C-47EE-BF0C-ACDA26111336}" srcOrd="1" destOrd="0" parTransId="{B0DB882F-3607-4B0E-88E1-51A4EEB6AEB5}" sibTransId="{2CF69F26-0C1E-429B-AEE6-110772120835}"/>
    <dgm:cxn modelId="{0930CA7D-EAAD-4D84-8823-7E549F47DBB8}" type="presOf" srcId="{69E15F00-CB7D-4A8D-A55F-45EA63B71A12}" destId="{7588E624-254E-476A-B4ED-53EF5CAFA9DF}" srcOrd="0" destOrd="0" presId="urn:microsoft.com/office/officeart/2005/8/layout/radial4"/>
    <dgm:cxn modelId="{4576916D-EF60-4E8B-9DBC-D39A03615EA8}" type="presOf" srcId="{B0DB882F-3607-4B0E-88E1-51A4EEB6AEB5}" destId="{13B5C141-57C2-428D-9666-0164D69F4BA4}" srcOrd="0" destOrd="0" presId="urn:microsoft.com/office/officeart/2005/8/layout/radial4"/>
    <dgm:cxn modelId="{E6EB5416-3A43-448A-9BF4-1F04DE8D871B}" type="presOf" srcId="{F40F8FDC-F188-4A4D-9F0B-73DE76694F94}" destId="{1BDA9130-D663-4E9F-A359-BF4821C8F7DE}" srcOrd="0" destOrd="0" presId="urn:microsoft.com/office/officeart/2005/8/layout/radial4"/>
    <dgm:cxn modelId="{935F8DB9-66FD-4B9A-A33E-FAEC23804E23}" type="presOf" srcId="{FDC69766-4F52-41BD-8CE5-0A6E3D840E6B}" destId="{ED5C492B-BAC2-449E-B20E-BE0C60419AC9}" srcOrd="0" destOrd="0" presId="urn:microsoft.com/office/officeart/2005/8/layout/radial4"/>
    <dgm:cxn modelId="{FC7E393B-1401-46AC-89EE-262C89CC8823}" type="presOf" srcId="{7380944A-2FBD-47DA-92DE-9D33A74529B4}" destId="{3E1F8496-749F-47E5-8F80-514607FCD1FF}" srcOrd="0" destOrd="0" presId="urn:microsoft.com/office/officeart/2005/8/layout/radial4"/>
    <dgm:cxn modelId="{4C41BD33-D42E-4081-8B0D-AC34833D82BE}" type="presOf" srcId="{C5079F67-4D48-497C-A54D-26CFD09CC866}" destId="{39A4ED5C-2961-44E9-94DF-337DB3C84547}" srcOrd="0" destOrd="0" presId="urn:microsoft.com/office/officeart/2005/8/layout/radial4"/>
    <dgm:cxn modelId="{064AB3C3-3B89-431F-BCE7-4F4664ED64B0}" srcId="{69E15F00-CB7D-4A8D-A55F-45EA63B71A12}" destId="{F40F8FDC-F188-4A4D-9F0B-73DE76694F94}" srcOrd="2" destOrd="0" parTransId="{85925B79-C724-48EB-BE59-228B1D017444}" sibTransId="{6CB41DD4-8A62-4804-A067-CD4CA216CAD8}"/>
    <dgm:cxn modelId="{06FDE2A6-1A8F-4A1E-BC01-5DB0944F7868}" srcId="{C5079F67-4D48-497C-A54D-26CFD09CC866}" destId="{69E15F00-CB7D-4A8D-A55F-45EA63B71A12}" srcOrd="0" destOrd="0" parTransId="{69A5E8B1-B34C-48B9-BE52-BD62CE3E14B4}" sibTransId="{4DFA39E6-54EA-4E06-BD43-0018E1BE733B}"/>
    <dgm:cxn modelId="{61ED37AB-6BC6-4DF1-8620-ED96F02A98EF}" type="presOf" srcId="{5F294FBC-0A80-4FA1-B07F-1A8E26EAA86A}" destId="{880FCDD8-329C-494D-8B6F-A4CA0FDE55F5}" srcOrd="0" destOrd="0" presId="urn:microsoft.com/office/officeart/2005/8/layout/radial4"/>
    <dgm:cxn modelId="{299E633F-FA1E-4A99-84BC-BD190521F970}" srcId="{69E15F00-CB7D-4A8D-A55F-45EA63B71A12}" destId="{7380944A-2FBD-47DA-92DE-9D33A74529B4}" srcOrd="3" destOrd="0" parTransId="{8408E818-442E-4E5F-A144-F37C60B176EA}" sibTransId="{4EF393F3-EDA7-4140-881A-09A30DFE045B}"/>
    <dgm:cxn modelId="{8918089F-CCA6-4A27-8704-3BAA8B55BD72}" type="presParOf" srcId="{39A4ED5C-2961-44E9-94DF-337DB3C84547}" destId="{7588E624-254E-476A-B4ED-53EF5CAFA9DF}" srcOrd="0" destOrd="0" presId="urn:microsoft.com/office/officeart/2005/8/layout/radial4"/>
    <dgm:cxn modelId="{75F900D3-E662-4C47-81E2-0DB9B1E1EB62}" type="presParOf" srcId="{39A4ED5C-2961-44E9-94DF-337DB3C84547}" destId="{ED5C492B-BAC2-449E-B20E-BE0C60419AC9}" srcOrd="1" destOrd="0" presId="urn:microsoft.com/office/officeart/2005/8/layout/radial4"/>
    <dgm:cxn modelId="{DB59B50C-8D4F-476F-AADB-2A1C81FFF6E1}" type="presParOf" srcId="{39A4ED5C-2961-44E9-94DF-337DB3C84547}" destId="{1A363BD4-7C6A-4504-A2E6-4076AAB43C37}" srcOrd="2" destOrd="0" presId="urn:microsoft.com/office/officeart/2005/8/layout/radial4"/>
    <dgm:cxn modelId="{E51B3C53-A887-402B-ADF7-44B549C71F65}" type="presParOf" srcId="{39A4ED5C-2961-44E9-94DF-337DB3C84547}" destId="{13B5C141-57C2-428D-9666-0164D69F4BA4}" srcOrd="3" destOrd="0" presId="urn:microsoft.com/office/officeart/2005/8/layout/radial4"/>
    <dgm:cxn modelId="{A614A12A-DE1C-416D-B6DB-E48D739DED56}" type="presParOf" srcId="{39A4ED5C-2961-44E9-94DF-337DB3C84547}" destId="{D0DE768D-BC0F-4F6C-A3E8-59D34F7CA0C2}" srcOrd="4" destOrd="0" presId="urn:microsoft.com/office/officeart/2005/8/layout/radial4"/>
    <dgm:cxn modelId="{326F8CEA-5708-427A-BBFD-D61BCDAC3020}" type="presParOf" srcId="{39A4ED5C-2961-44E9-94DF-337DB3C84547}" destId="{FE0C4755-71A4-4029-A7CF-C37C972860A6}" srcOrd="5" destOrd="0" presId="urn:microsoft.com/office/officeart/2005/8/layout/radial4"/>
    <dgm:cxn modelId="{77BD0FF8-84EC-4684-BF5A-EE6CA6ED959C}" type="presParOf" srcId="{39A4ED5C-2961-44E9-94DF-337DB3C84547}" destId="{1BDA9130-D663-4E9F-A359-BF4821C8F7DE}" srcOrd="6" destOrd="0" presId="urn:microsoft.com/office/officeart/2005/8/layout/radial4"/>
    <dgm:cxn modelId="{77ED24C8-2796-46F2-B551-3D21AD41423B}" type="presParOf" srcId="{39A4ED5C-2961-44E9-94DF-337DB3C84547}" destId="{77B31EA5-DB0F-42D3-9D57-0898ACCC3D8A}" srcOrd="7" destOrd="0" presId="urn:microsoft.com/office/officeart/2005/8/layout/radial4"/>
    <dgm:cxn modelId="{9F02A62D-5C46-4277-9397-EBE30FC6D346}" type="presParOf" srcId="{39A4ED5C-2961-44E9-94DF-337DB3C84547}" destId="{3E1F8496-749F-47E5-8F80-514607FCD1FF}" srcOrd="8" destOrd="0" presId="urn:microsoft.com/office/officeart/2005/8/layout/radial4"/>
    <dgm:cxn modelId="{72EA11E1-82E1-4C1D-A654-D054C8C1A8CD}" type="presParOf" srcId="{39A4ED5C-2961-44E9-94DF-337DB3C84547}" destId="{DBD36A48-C397-4D0A-A1A8-2688E1887E45}" srcOrd="9" destOrd="0" presId="urn:microsoft.com/office/officeart/2005/8/layout/radial4"/>
    <dgm:cxn modelId="{C2F8A5BF-4390-4138-A1B7-6C746758AEF7}" type="presParOf" srcId="{39A4ED5C-2961-44E9-94DF-337DB3C84547}" destId="{880FCDD8-329C-494D-8B6F-A4CA0FDE55F5}" srcOrd="10"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600C680-22B8-4482-859C-D5C229BE8B6B}" type="doc">
      <dgm:prSet loTypeId="urn:microsoft.com/office/officeart/2005/8/layout/radial5" loCatId="relationship" qsTypeId="urn:microsoft.com/office/officeart/2005/8/quickstyle/simple1" qsCatId="simple" csTypeId="urn:microsoft.com/office/officeart/2005/8/colors/colorful1" csCatId="colorful" phldr="1"/>
      <dgm:spPr/>
      <dgm:t>
        <a:bodyPr rtlCol="0"/>
        <a:lstStyle/>
        <a:p>
          <a:pPr rtl="0"/>
          <a:endParaRPr lang="en-US"/>
        </a:p>
      </dgm:t>
    </dgm:pt>
    <dgm:pt modelId="{DAB12C94-FBFA-4F84-9362-08EFF44F4E0D}">
      <dgm:prSet phldrT="[Text]"/>
      <dgm:spPr/>
      <dgm:t>
        <a:bodyPr rtlCol="0"/>
        <a:lstStyle/>
        <a:p>
          <a:pPr rtl="0"/>
          <a:r>
            <a:rPr lang="hu" b="1" dirty="0" smtClean="0">
              <a:solidFill>
                <a:schemeClr val="tx1"/>
              </a:solidFill>
            </a:rPr>
            <a:t>Éghajlatváltozás</a:t>
          </a:r>
          <a:endParaRPr lang="hu" b="1" dirty="0">
            <a:solidFill>
              <a:schemeClr val="tx1"/>
            </a:solidFill>
          </a:endParaRPr>
        </a:p>
      </dgm:t>
    </dgm:pt>
    <dgm:pt modelId="{6C656AA3-65F0-4C38-9536-3603CF79C864}" type="parTrans" cxnId="{6B6BE738-5721-487E-ACCC-F84C084D8F30}">
      <dgm:prSet/>
      <dgm:spPr/>
      <dgm:t>
        <a:bodyPr rtlCol="0"/>
        <a:lstStyle/>
        <a:p>
          <a:pPr rtl="0"/>
          <a:endParaRPr lang="en-US"/>
        </a:p>
      </dgm:t>
    </dgm:pt>
    <dgm:pt modelId="{0BD8B729-FAE6-4C12-ABB8-11916CE333B4}" type="sibTrans" cxnId="{6B6BE738-5721-487E-ACCC-F84C084D8F30}">
      <dgm:prSet/>
      <dgm:spPr/>
      <dgm:t>
        <a:bodyPr rtlCol="0"/>
        <a:lstStyle/>
        <a:p>
          <a:pPr rtl="0"/>
          <a:endParaRPr lang="en-US"/>
        </a:p>
      </dgm:t>
    </dgm:pt>
    <dgm:pt modelId="{56801026-42CA-4DB3-AB4F-B7E3B0B34D14}">
      <dgm:prSet phldrT="[Text]"/>
      <dgm:spPr/>
      <dgm:t>
        <a:bodyPr rtlCol="0"/>
        <a:lstStyle/>
        <a:p>
          <a:pPr rtl="0"/>
          <a:r>
            <a:rPr lang="hu" dirty="0" smtClean="0">
              <a:solidFill>
                <a:schemeClr val="tx1"/>
              </a:solidFill>
            </a:rPr>
            <a:t>Tüdődaganat</a:t>
          </a:r>
          <a:endParaRPr lang="hu" dirty="0">
            <a:solidFill>
              <a:schemeClr val="tx1"/>
            </a:solidFill>
          </a:endParaRPr>
        </a:p>
      </dgm:t>
    </dgm:pt>
    <dgm:pt modelId="{9DE731F6-BF26-40DA-B009-174826A3D846}" type="parTrans" cxnId="{98248520-DB79-4E49-B288-B6CD77AD42AE}">
      <dgm:prSet/>
      <dgm:spPr/>
      <dgm:t>
        <a:bodyPr rtlCol="0"/>
        <a:lstStyle/>
        <a:p>
          <a:pPr rtl="0"/>
          <a:endParaRPr lang="en-US"/>
        </a:p>
      </dgm:t>
    </dgm:pt>
    <dgm:pt modelId="{E7595E6D-FE45-4A85-88E4-1355244FBF0D}" type="sibTrans" cxnId="{98248520-DB79-4E49-B288-B6CD77AD42AE}">
      <dgm:prSet/>
      <dgm:spPr/>
      <dgm:t>
        <a:bodyPr rtlCol="0"/>
        <a:lstStyle/>
        <a:p>
          <a:pPr rtl="0"/>
          <a:endParaRPr lang="en-US"/>
        </a:p>
      </dgm:t>
    </dgm:pt>
    <dgm:pt modelId="{4810F470-5CF0-48B6-85FE-91AF56CADDFD}">
      <dgm:prSet phldrT="[Text]"/>
      <dgm:spPr/>
      <dgm:t>
        <a:bodyPr rtlCol="0"/>
        <a:lstStyle/>
        <a:p>
          <a:pPr rtl="0"/>
          <a:r>
            <a:rPr lang="hu" dirty="0">
              <a:solidFill>
                <a:schemeClr val="tx1"/>
              </a:solidFill>
            </a:rPr>
            <a:t>Felső légúti </a:t>
          </a:r>
          <a:r>
            <a:rPr lang="hu" dirty="0" smtClean="0">
              <a:solidFill>
                <a:schemeClr val="tx1"/>
              </a:solidFill>
            </a:rPr>
            <a:t>daganatok</a:t>
          </a:r>
          <a:endParaRPr lang="hu" dirty="0">
            <a:solidFill>
              <a:schemeClr val="tx1"/>
            </a:solidFill>
          </a:endParaRPr>
        </a:p>
      </dgm:t>
    </dgm:pt>
    <dgm:pt modelId="{64BB1CD1-3897-4D0B-B833-CE154E48B799}" type="parTrans" cxnId="{9CEE0FF4-C0D2-4461-87AF-57DB072BA30D}">
      <dgm:prSet/>
      <dgm:spPr/>
      <dgm:t>
        <a:bodyPr rtlCol="0"/>
        <a:lstStyle/>
        <a:p>
          <a:pPr rtl="0"/>
          <a:endParaRPr lang="en-US"/>
        </a:p>
      </dgm:t>
    </dgm:pt>
    <dgm:pt modelId="{ACDEDFB1-CE91-42F9-A12E-1EB71DAB7A3C}" type="sibTrans" cxnId="{9CEE0FF4-C0D2-4461-87AF-57DB072BA30D}">
      <dgm:prSet/>
      <dgm:spPr/>
      <dgm:t>
        <a:bodyPr rtlCol="0"/>
        <a:lstStyle/>
        <a:p>
          <a:pPr rtl="0"/>
          <a:endParaRPr lang="en-US"/>
        </a:p>
      </dgm:t>
    </dgm:pt>
    <dgm:pt modelId="{CF63082D-0AE8-4CBC-9202-7710B149502E}">
      <dgm:prSet phldrT="[Text]"/>
      <dgm:spPr/>
      <dgm:t>
        <a:bodyPr rtlCol="0"/>
        <a:lstStyle/>
        <a:p>
          <a:pPr rtl="0"/>
          <a:r>
            <a:rPr lang="hu" dirty="0" smtClean="0">
              <a:solidFill>
                <a:schemeClr val="tx1"/>
              </a:solidFill>
            </a:rPr>
            <a:t>Bőrdaganatok</a:t>
          </a:r>
          <a:endParaRPr lang="hu" dirty="0">
            <a:solidFill>
              <a:schemeClr val="tx1"/>
            </a:solidFill>
          </a:endParaRPr>
        </a:p>
      </dgm:t>
    </dgm:pt>
    <dgm:pt modelId="{74D505DE-E9B6-4BCC-99B6-69A69DDE6427}" type="parTrans" cxnId="{2A8E9328-F432-4E17-A001-80B808224CD4}">
      <dgm:prSet/>
      <dgm:spPr/>
      <dgm:t>
        <a:bodyPr rtlCol="0"/>
        <a:lstStyle/>
        <a:p>
          <a:pPr rtl="0"/>
          <a:endParaRPr lang="en-US"/>
        </a:p>
      </dgm:t>
    </dgm:pt>
    <dgm:pt modelId="{55FAA1C3-1B16-41DD-A16B-6DE75508D79C}" type="sibTrans" cxnId="{2A8E9328-F432-4E17-A001-80B808224CD4}">
      <dgm:prSet/>
      <dgm:spPr/>
      <dgm:t>
        <a:bodyPr rtlCol="0"/>
        <a:lstStyle/>
        <a:p>
          <a:pPr rtl="0"/>
          <a:endParaRPr lang="en-US"/>
        </a:p>
      </dgm:t>
    </dgm:pt>
    <dgm:pt modelId="{20025A0B-2F4D-4953-A60E-9BA8E368B0C8}">
      <dgm:prSet phldrT="[Text]"/>
      <dgm:spPr/>
      <dgm:t>
        <a:bodyPr rtlCol="0"/>
        <a:lstStyle/>
        <a:p>
          <a:pPr rtl="0"/>
          <a:r>
            <a:rPr lang="hu" dirty="0" smtClean="0">
              <a:solidFill>
                <a:schemeClr val="tx1"/>
              </a:solidFill>
            </a:rPr>
            <a:t>Gyomor- és bélrendszeri daganatok</a:t>
          </a:r>
          <a:endParaRPr lang="hu" dirty="0">
            <a:solidFill>
              <a:schemeClr val="tx1"/>
            </a:solidFill>
          </a:endParaRPr>
        </a:p>
      </dgm:t>
    </dgm:pt>
    <dgm:pt modelId="{8A51AD3A-20C9-4B26-AA4A-CD675324088D}" type="parTrans" cxnId="{50DFCCE7-260C-4501-BE59-D74D3B62141B}">
      <dgm:prSet/>
      <dgm:spPr/>
      <dgm:t>
        <a:bodyPr rtlCol="0"/>
        <a:lstStyle/>
        <a:p>
          <a:pPr rtl="0"/>
          <a:endParaRPr lang="en-US"/>
        </a:p>
      </dgm:t>
    </dgm:pt>
    <dgm:pt modelId="{0374AFF0-69C3-4F0C-8DFA-544731072B5C}" type="sibTrans" cxnId="{50DFCCE7-260C-4501-BE59-D74D3B62141B}">
      <dgm:prSet/>
      <dgm:spPr/>
      <dgm:t>
        <a:bodyPr rtlCol="0"/>
        <a:lstStyle/>
        <a:p>
          <a:pPr rtl="0"/>
          <a:endParaRPr lang="en-US"/>
        </a:p>
      </dgm:t>
    </dgm:pt>
    <dgm:pt modelId="{A982C416-E3AC-4D43-AE34-1059B1551D69}">
      <dgm:prSet phldrT="[Text]"/>
      <dgm:spPr>
        <a:solidFill>
          <a:schemeClr val="accent6">
            <a:lumMod val="60000"/>
            <a:lumOff val="40000"/>
          </a:schemeClr>
        </a:solidFill>
      </dgm:spPr>
      <dgm:t>
        <a:bodyPr rtlCol="0"/>
        <a:lstStyle/>
        <a:p>
          <a:pPr rtl="0"/>
          <a:r>
            <a:rPr lang="hu" dirty="0" smtClean="0">
              <a:solidFill>
                <a:schemeClr val="tx1"/>
              </a:solidFill>
            </a:rPr>
            <a:t>Májdaganat</a:t>
          </a:r>
          <a:endParaRPr lang="hu" dirty="0">
            <a:solidFill>
              <a:schemeClr val="tx1"/>
            </a:solidFill>
          </a:endParaRPr>
        </a:p>
      </dgm:t>
    </dgm:pt>
    <dgm:pt modelId="{EF6F63EF-AEB9-4B72-9195-243914B5140E}" type="parTrans" cxnId="{640BD9C0-CA51-4100-BB99-94EB83E7C64C}">
      <dgm:prSet/>
      <dgm:spPr>
        <a:solidFill>
          <a:schemeClr val="accent6">
            <a:lumMod val="60000"/>
            <a:lumOff val="40000"/>
          </a:schemeClr>
        </a:solidFill>
      </dgm:spPr>
      <dgm:t>
        <a:bodyPr rtlCol="0"/>
        <a:lstStyle/>
        <a:p>
          <a:pPr rtl="0"/>
          <a:endParaRPr lang="en-US"/>
        </a:p>
      </dgm:t>
    </dgm:pt>
    <dgm:pt modelId="{33DD0C9E-DE0A-4B4B-AFAF-A4E32529607E}" type="sibTrans" cxnId="{640BD9C0-CA51-4100-BB99-94EB83E7C64C}">
      <dgm:prSet/>
      <dgm:spPr/>
      <dgm:t>
        <a:bodyPr rtlCol="0"/>
        <a:lstStyle/>
        <a:p>
          <a:pPr rtl="0"/>
          <a:endParaRPr lang="en-US"/>
        </a:p>
      </dgm:t>
    </dgm:pt>
    <dgm:pt modelId="{04E07177-F5FD-4C2A-B7B3-A874F2C7BEFD}" type="pres">
      <dgm:prSet presAssocID="{4600C680-22B8-4482-859C-D5C229BE8B6B}" presName="Name0" presStyleCnt="0">
        <dgm:presLayoutVars>
          <dgm:chMax val="1"/>
          <dgm:dir/>
          <dgm:animLvl val="ctr"/>
          <dgm:resizeHandles val="exact"/>
        </dgm:presLayoutVars>
      </dgm:prSet>
      <dgm:spPr/>
      <dgm:t>
        <a:bodyPr/>
        <a:lstStyle/>
        <a:p>
          <a:endParaRPr lang="hu-HU"/>
        </a:p>
      </dgm:t>
    </dgm:pt>
    <dgm:pt modelId="{0E2F55CE-24D2-4D13-815A-C6DA3ADC1231}" type="pres">
      <dgm:prSet presAssocID="{DAB12C94-FBFA-4F84-9362-08EFF44F4E0D}" presName="centerShape" presStyleLbl="node0" presStyleIdx="0" presStyleCnt="1" custScaleX="186936" custLinFactNeighborX="3941" custLinFactNeighborY="-3026"/>
      <dgm:spPr/>
      <dgm:t>
        <a:bodyPr/>
        <a:lstStyle/>
        <a:p>
          <a:endParaRPr lang="hu-HU"/>
        </a:p>
      </dgm:t>
    </dgm:pt>
    <dgm:pt modelId="{29F0D632-F6C6-4CE1-8090-3566F85BEA51}" type="pres">
      <dgm:prSet presAssocID="{9DE731F6-BF26-40DA-B009-174826A3D846}" presName="parTrans" presStyleLbl="sibTrans2D1" presStyleIdx="0" presStyleCnt="5" custScaleX="160450"/>
      <dgm:spPr/>
      <dgm:t>
        <a:bodyPr/>
        <a:lstStyle/>
        <a:p>
          <a:endParaRPr lang="hu-HU"/>
        </a:p>
      </dgm:t>
    </dgm:pt>
    <dgm:pt modelId="{52BBC5E2-039F-413A-9EB3-51B886C97224}" type="pres">
      <dgm:prSet presAssocID="{9DE731F6-BF26-40DA-B009-174826A3D846}" presName="connectorText" presStyleLbl="sibTrans2D1" presStyleIdx="0" presStyleCnt="5"/>
      <dgm:spPr/>
      <dgm:t>
        <a:bodyPr/>
        <a:lstStyle/>
        <a:p>
          <a:endParaRPr lang="hu-HU"/>
        </a:p>
      </dgm:t>
    </dgm:pt>
    <dgm:pt modelId="{D07E7827-03F2-4D07-939D-0C4F14C9B533}" type="pres">
      <dgm:prSet presAssocID="{56801026-42CA-4DB3-AB4F-B7E3B0B34D14}" presName="node" presStyleLbl="node1" presStyleIdx="0" presStyleCnt="5" custScaleX="153907">
        <dgm:presLayoutVars>
          <dgm:bulletEnabled val="1"/>
        </dgm:presLayoutVars>
      </dgm:prSet>
      <dgm:spPr/>
      <dgm:t>
        <a:bodyPr/>
        <a:lstStyle/>
        <a:p>
          <a:endParaRPr lang="hu-HU"/>
        </a:p>
      </dgm:t>
    </dgm:pt>
    <dgm:pt modelId="{3DC45F9B-7617-4C8F-83F7-A59CBB60F749}" type="pres">
      <dgm:prSet presAssocID="{64BB1CD1-3897-4D0B-B833-CE154E48B799}" presName="parTrans" presStyleLbl="sibTrans2D1" presStyleIdx="1" presStyleCnt="5"/>
      <dgm:spPr/>
      <dgm:t>
        <a:bodyPr/>
        <a:lstStyle/>
        <a:p>
          <a:endParaRPr lang="hu-HU"/>
        </a:p>
      </dgm:t>
    </dgm:pt>
    <dgm:pt modelId="{18D945AE-E856-4BE5-B7EE-78EEE433D874}" type="pres">
      <dgm:prSet presAssocID="{64BB1CD1-3897-4D0B-B833-CE154E48B799}" presName="connectorText" presStyleLbl="sibTrans2D1" presStyleIdx="1" presStyleCnt="5"/>
      <dgm:spPr/>
      <dgm:t>
        <a:bodyPr/>
        <a:lstStyle/>
        <a:p>
          <a:endParaRPr lang="hu-HU"/>
        </a:p>
      </dgm:t>
    </dgm:pt>
    <dgm:pt modelId="{2BAF30CB-1EAA-4A4C-B270-57B9F2204063}" type="pres">
      <dgm:prSet presAssocID="{4810F470-5CF0-48B6-85FE-91AF56CADDFD}" presName="node" presStyleLbl="node1" presStyleIdx="1" presStyleCnt="5" custScaleX="157345" custRadScaleRad="170834" custRadScaleInc="31307">
        <dgm:presLayoutVars>
          <dgm:bulletEnabled val="1"/>
        </dgm:presLayoutVars>
      </dgm:prSet>
      <dgm:spPr/>
      <dgm:t>
        <a:bodyPr/>
        <a:lstStyle/>
        <a:p>
          <a:endParaRPr lang="hu-HU"/>
        </a:p>
      </dgm:t>
    </dgm:pt>
    <dgm:pt modelId="{78413072-BAA4-4875-A9FB-CBB1547A0364}" type="pres">
      <dgm:prSet presAssocID="{74D505DE-E9B6-4BCC-99B6-69A69DDE6427}" presName="parTrans" presStyleLbl="sibTrans2D1" presStyleIdx="2" presStyleCnt="5" custAng="864347" custScaleX="113022"/>
      <dgm:spPr/>
      <dgm:t>
        <a:bodyPr/>
        <a:lstStyle/>
        <a:p>
          <a:endParaRPr lang="hu-HU"/>
        </a:p>
      </dgm:t>
    </dgm:pt>
    <dgm:pt modelId="{3A009479-9DFB-416D-930D-D2583E002CB3}" type="pres">
      <dgm:prSet presAssocID="{74D505DE-E9B6-4BCC-99B6-69A69DDE6427}" presName="connectorText" presStyleLbl="sibTrans2D1" presStyleIdx="2" presStyleCnt="5"/>
      <dgm:spPr/>
      <dgm:t>
        <a:bodyPr/>
        <a:lstStyle/>
        <a:p>
          <a:endParaRPr lang="hu-HU"/>
        </a:p>
      </dgm:t>
    </dgm:pt>
    <dgm:pt modelId="{1C5C6C7A-806C-420F-A240-D395C1E1E53B}" type="pres">
      <dgm:prSet presAssocID="{CF63082D-0AE8-4CBC-9202-7710B149502E}" presName="node" presStyleLbl="node1" presStyleIdx="2" presStyleCnt="5" custScaleX="166614" custRadScaleRad="168789" custRadScaleInc="-40766">
        <dgm:presLayoutVars>
          <dgm:bulletEnabled val="1"/>
        </dgm:presLayoutVars>
      </dgm:prSet>
      <dgm:spPr/>
      <dgm:t>
        <a:bodyPr/>
        <a:lstStyle/>
        <a:p>
          <a:endParaRPr lang="hu-HU"/>
        </a:p>
      </dgm:t>
    </dgm:pt>
    <dgm:pt modelId="{56E1BB1C-21CF-476D-A51F-C1A2FCD59DED}" type="pres">
      <dgm:prSet presAssocID="{8A51AD3A-20C9-4B26-AA4A-CD675324088D}" presName="parTrans" presStyleLbl="sibTrans2D1" presStyleIdx="3" presStyleCnt="5" custScaleX="156130" custLinFactNeighborX="-70626" custLinFactNeighborY="-5411"/>
      <dgm:spPr/>
      <dgm:t>
        <a:bodyPr/>
        <a:lstStyle/>
        <a:p>
          <a:endParaRPr lang="hu-HU"/>
        </a:p>
      </dgm:t>
    </dgm:pt>
    <dgm:pt modelId="{92A94A56-EA4B-41D4-8616-300E2DBFC55C}" type="pres">
      <dgm:prSet presAssocID="{8A51AD3A-20C9-4B26-AA4A-CD675324088D}" presName="connectorText" presStyleLbl="sibTrans2D1" presStyleIdx="3" presStyleCnt="5"/>
      <dgm:spPr/>
      <dgm:t>
        <a:bodyPr/>
        <a:lstStyle/>
        <a:p>
          <a:endParaRPr lang="hu-HU"/>
        </a:p>
      </dgm:t>
    </dgm:pt>
    <dgm:pt modelId="{A6DE8D06-19D9-4C4C-854F-28FD7CC72578}" type="pres">
      <dgm:prSet presAssocID="{20025A0B-2F4D-4953-A60E-9BA8E368B0C8}" presName="node" presStyleLbl="node1" presStyleIdx="3" presStyleCnt="5" custScaleX="166025" custRadScaleRad="120051" custRadScaleInc="32010">
        <dgm:presLayoutVars>
          <dgm:bulletEnabled val="1"/>
        </dgm:presLayoutVars>
      </dgm:prSet>
      <dgm:spPr/>
      <dgm:t>
        <a:bodyPr/>
        <a:lstStyle/>
        <a:p>
          <a:endParaRPr lang="hu-HU"/>
        </a:p>
      </dgm:t>
    </dgm:pt>
    <dgm:pt modelId="{6A7021BB-50BF-41EA-ACDD-A1063B3BE2B1}" type="pres">
      <dgm:prSet presAssocID="{EF6F63EF-AEB9-4B72-9195-243914B5140E}" presName="parTrans" presStyleLbl="sibTrans2D1" presStyleIdx="4" presStyleCnt="5"/>
      <dgm:spPr/>
      <dgm:t>
        <a:bodyPr/>
        <a:lstStyle/>
        <a:p>
          <a:endParaRPr lang="hu-HU"/>
        </a:p>
      </dgm:t>
    </dgm:pt>
    <dgm:pt modelId="{0C1009A0-747C-4473-8FC1-FA998695B0FB}" type="pres">
      <dgm:prSet presAssocID="{EF6F63EF-AEB9-4B72-9195-243914B5140E}" presName="connectorText" presStyleLbl="sibTrans2D1" presStyleIdx="4" presStyleCnt="5"/>
      <dgm:spPr/>
      <dgm:t>
        <a:bodyPr/>
        <a:lstStyle/>
        <a:p>
          <a:endParaRPr lang="hu-HU"/>
        </a:p>
      </dgm:t>
    </dgm:pt>
    <dgm:pt modelId="{6A1D186B-D82E-4042-8D00-4377DF1AEF2D}" type="pres">
      <dgm:prSet presAssocID="{A982C416-E3AC-4D43-AE34-1059B1551D69}" presName="node" presStyleLbl="node1" presStyleIdx="4" presStyleCnt="5" custScaleX="139785" custRadScaleRad="160159" custRadScaleInc="-21073">
        <dgm:presLayoutVars>
          <dgm:bulletEnabled val="1"/>
        </dgm:presLayoutVars>
      </dgm:prSet>
      <dgm:spPr/>
      <dgm:t>
        <a:bodyPr/>
        <a:lstStyle/>
        <a:p>
          <a:endParaRPr lang="hu-HU"/>
        </a:p>
      </dgm:t>
    </dgm:pt>
  </dgm:ptLst>
  <dgm:cxnLst>
    <dgm:cxn modelId="{9D6C3877-7C31-4E06-9E66-6B1FC3CDB785}" type="presOf" srcId="{EF6F63EF-AEB9-4B72-9195-243914B5140E}" destId="{0C1009A0-747C-4473-8FC1-FA998695B0FB}" srcOrd="1" destOrd="0" presId="urn:microsoft.com/office/officeart/2005/8/layout/radial5"/>
    <dgm:cxn modelId="{034E290A-BE5D-4BDF-A973-B76A7AF06EC8}" type="presOf" srcId="{9DE731F6-BF26-40DA-B009-174826A3D846}" destId="{52BBC5E2-039F-413A-9EB3-51B886C97224}" srcOrd="1" destOrd="0" presId="urn:microsoft.com/office/officeart/2005/8/layout/radial5"/>
    <dgm:cxn modelId="{07C98E37-B362-45FE-B77D-BBCF3D2ADD45}" type="presOf" srcId="{CF63082D-0AE8-4CBC-9202-7710B149502E}" destId="{1C5C6C7A-806C-420F-A240-D395C1E1E53B}" srcOrd="0" destOrd="0" presId="urn:microsoft.com/office/officeart/2005/8/layout/radial5"/>
    <dgm:cxn modelId="{9CEE0FF4-C0D2-4461-87AF-57DB072BA30D}" srcId="{DAB12C94-FBFA-4F84-9362-08EFF44F4E0D}" destId="{4810F470-5CF0-48B6-85FE-91AF56CADDFD}" srcOrd="1" destOrd="0" parTransId="{64BB1CD1-3897-4D0B-B833-CE154E48B799}" sibTransId="{ACDEDFB1-CE91-42F9-A12E-1EB71DAB7A3C}"/>
    <dgm:cxn modelId="{CAD78A33-5EF2-41F9-B9FF-BDC63469837E}" type="presOf" srcId="{9DE731F6-BF26-40DA-B009-174826A3D846}" destId="{29F0D632-F6C6-4CE1-8090-3566F85BEA51}" srcOrd="0" destOrd="0" presId="urn:microsoft.com/office/officeart/2005/8/layout/radial5"/>
    <dgm:cxn modelId="{F6E7474E-9A08-44D8-B548-5D276C98A9B8}" type="presOf" srcId="{74D505DE-E9B6-4BCC-99B6-69A69DDE6427}" destId="{3A009479-9DFB-416D-930D-D2583E002CB3}" srcOrd="1" destOrd="0" presId="urn:microsoft.com/office/officeart/2005/8/layout/radial5"/>
    <dgm:cxn modelId="{C66A69B0-FB1C-4152-88D6-204EE90A1E97}" type="presOf" srcId="{64BB1CD1-3897-4D0B-B833-CE154E48B799}" destId="{18D945AE-E856-4BE5-B7EE-78EEE433D874}" srcOrd="1" destOrd="0" presId="urn:microsoft.com/office/officeart/2005/8/layout/radial5"/>
    <dgm:cxn modelId="{FA3FCD94-7FC1-4D14-A42A-74FA0F223BD4}" type="presOf" srcId="{20025A0B-2F4D-4953-A60E-9BA8E368B0C8}" destId="{A6DE8D06-19D9-4C4C-854F-28FD7CC72578}" srcOrd="0" destOrd="0" presId="urn:microsoft.com/office/officeart/2005/8/layout/radial5"/>
    <dgm:cxn modelId="{DE428572-2104-4CB5-99C0-D712EDDF07D1}" type="presOf" srcId="{74D505DE-E9B6-4BCC-99B6-69A69DDE6427}" destId="{78413072-BAA4-4875-A9FB-CBB1547A0364}" srcOrd="0" destOrd="0" presId="urn:microsoft.com/office/officeart/2005/8/layout/radial5"/>
    <dgm:cxn modelId="{6C4483B8-73F4-4E90-8812-69703F1FC87E}" type="presOf" srcId="{EF6F63EF-AEB9-4B72-9195-243914B5140E}" destId="{6A7021BB-50BF-41EA-ACDD-A1063B3BE2B1}" srcOrd="0" destOrd="0" presId="urn:microsoft.com/office/officeart/2005/8/layout/radial5"/>
    <dgm:cxn modelId="{D4FD5289-18A3-45D3-A492-B4C434BB1482}" type="presOf" srcId="{DAB12C94-FBFA-4F84-9362-08EFF44F4E0D}" destId="{0E2F55CE-24D2-4D13-815A-C6DA3ADC1231}" srcOrd="0" destOrd="0" presId="urn:microsoft.com/office/officeart/2005/8/layout/radial5"/>
    <dgm:cxn modelId="{2A8E9328-F432-4E17-A001-80B808224CD4}" srcId="{DAB12C94-FBFA-4F84-9362-08EFF44F4E0D}" destId="{CF63082D-0AE8-4CBC-9202-7710B149502E}" srcOrd="2" destOrd="0" parTransId="{74D505DE-E9B6-4BCC-99B6-69A69DDE6427}" sibTransId="{55FAA1C3-1B16-41DD-A16B-6DE75508D79C}"/>
    <dgm:cxn modelId="{9BEE69DA-4D85-4FB6-838F-5474229DDD5A}" type="presOf" srcId="{8A51AD3A-20C9-4B26-AA4A-CD675324088D}" destId="{92A94A56-EA4B-41D4-8616-300E2DBFC55C}" srcOrd="1" destOrd="0" presId="urn:microsoft.com/office/officeart/2005/8/layout/radial5"/>
    <dgm:cxn modelId="{12261EF5-C0EA-434C-8CDB-613E521554C6}" type="presOf" srcId="{4810F470-5CF0-48B6-85FE-91AF56CADDFD}" destId="{2BAF30CB-1EAA-4A4C-B270-57B9F2204063}" srcOrd="0" destOrd="0" presId="urn:microsoft.com/office/officeart/2005/8/layout/radial5"/>
    <dgm:cxn modelId="{6DFD7722-3153-4E2E-ABCB-8A022C1156C9}" type="presOf" srcId="{A982C416-E3AC-4D43-AE34-1059B1551D69}" destId="{6A1D186B-D82E-4042-8D00-4377DF1AEF2D}" srcOrd="0" destOrd="0" presId="urn:microsoft.com/office/officeart/2005/8/layout/radial5"/>
    <dgm:cxn modelId="{6B6BE738-5721-487E-ACCC-F84C084D8F30}" srcId="{4600C680-22B8-4482-859C-D5C229BE8B6B}" destId="{DAB12C94-FBFA-4F84-9362-08EFF44F4E0D}" srcOrd="0" destOrd="0" parTransId="{6C656AA3-65F0-4C38-9536-3603CF79C864}" sibTransId="{0BD8B729-FAE6-4C12-ABB8-11916CE333B4}"/>
    <dgm:cxn modelId="{98248520-DB79-4E49-B288-B6CD77AD42AE}" srcId="{DAB12C94-FBFA-4F84-9362-08EFF44F4E0D}" destId="{56801026-42CA-4DB3-AB4F-B7E3B0B34D14}" srcOrd="0" destOrd="0" parTransId="{9DE731F6-BF26-40DA-B009-174826A3D846}" sibTransId="{E7595E6D-FE45-4A85-88E4-1355244FBF0D}"/>
    <dgm:cxn modelId="{CD44B6D7-32AE-4A39-9793-7A2F403AF0FE}" type="presOf" srcId="{64BB1CD1-3897-4D0B-B833-CE154E48B799}" destId="{3DC45F9B-7617-4C8F-83F7-A59CBB60F749}" srcOrd="0" destOrd="0" presId="urn:microsoft.com/office/officeart/2005/8/layout/radial5"/>
    <dgm:cxn modelId="{50DFCCE7-260C-4501-BE59-D74D3B62141B}" srcId="{DAB12C94-FBFA-4F84-9362-08EFF44F4E0D}" destId="{20025A0B-2F4D-4953-A60E-9BA8E368B0C8}" srcOrd="3" destOrd="0" parTransId="{8A51AD3A-20C9-4B26-AA4A-CD675324088D}" sibTransId="{0374AFF0-69C3-4F0C-8DFA-544731072B5C}"/>
    <dgm:cxn modelId="{640BD9C0-CA51-4100-BB99-94EB83E7C64C}" srcId="{DAB12C94-FBFA-4F84-9362-08EFF44F4E0D}" destId="{A982C416-E3AC-4D43-AE34-1059B1551D69}" srcOrd="4" destOrd="0" parTransId="{EF6F63EF-AEB9-4B72-9195-243914B5140E}" sibTransId="{33DD0C9E-DE0A-4B4B-AFAF-A4E32529607E}"/>
    <dgm:cxn modelId="{A39558E9-6E88-4C44-B3D2-B44192BE92C3}" type="presOf" srcId="{56801026-42CA-4DB3-AB4F-B7E3B0B34D14}" destId="{D07E7827-03F2-4D07-939D-0C4F14C9B533}" srcOrd="0" destOrd="0" presId="urn:microsoft.com/office/officeart/2005/8/layout/radial5"/>
    <dgm:cxn modelId="{850B4043-F69C-4E7D-BB33-B8FE7C5F87EA}" type="presOf" srcId="{4600C680-22B8-4482-859C-D5C229BE8B6B}" destId="{04E07177-F5FD-4C2A-B7B3-A874F2C7BEFD}" srcOrd="0" destOrd="0" presId="urn:microsoft.com/office/officeart/2005/8/layout/radial5"/>
    <dgm:cxn modelId="{71E83A00-1603-425B-8F62-C313F2334891}" type="presOf" srcId="{8A51AD3A-20C9-4B26-AA4A-CD675324088D}" destId="{56E1BB1C-21CF-476D-A51F-C1A2FCD59DED}" srcOrd="0" destOrd="0" presId="urn:microsoft.com/office/officeart/2005/8/layout/radial5"/>
    <dgm:cxn modelId="{A4055CA6-A2A1-40DF-BA30-73EB0185D784}" type="presParOf" srcId="{04E07177-F5FD-4C2A-B7B3-A874F2C7BEFD}" destId="{0E2F55CE-24D2-4D13-815A-C6DA3ADC1231}" srcOrd="0" destOrd="0" presId="urn:microsoft.com/office/officeart/2005/8/layout/radial5"/>
    <dgm:cxn modelId="{3533DCDA-B448-4C51-B6AF-E9BBFE3C6289}" type="presParOf" srcId="{04E07177-F5FD-4C2A-B7B3-A874F2C7BEFD}" destId="{29F0D632-F6C6-4CE1-8090-3566F85BEA51}" srcOrd="1" destOrd="0" presId="urn:microsoft.com/office/officeart/2005/8/layout/radial5"/>
    <dgm:cxn modelId="{DB7B7455-D5EC-4963-909E-8A32EA95D65F}" type="presParOf" srcId="{29F0D632-F6C6-4CE1-8090-3566F85BEA51}" destId="{52BBC5E2-039F-413A-9EB3-51B886C97224}" srcOrd="0" destOrd="0" presId="urn:microsoft.com/office/officeart/2005/8/layout/radial5"/>
    <dgm:cxn modelId="{5BABA7F2-A25A-4D33-8B7C-A32EBB2CBBCC}" type="presParOf" srcId="{04E07177-F5FD-4C2A-B7B3-A874F2C7BEFD}" destId="{D07E7827-03F2-4D07-939D-0C4F14C9B533}" srcOrd="2" destOrd="0" presId="urn:microsoft.com/office/officeart/2005/8/layout/radial5"/>
    <dgm:cxn modelId="{1F84AF6B-CCD1-4C9D-A127-63B2ED468C14}" type="presParOf" srcId="{04E07177-F5FD-4C2A-B7B3-A874F2C7BEFD}" destId="{3DC45F9B-7617-4C8F-83F7-A59CBB60F749}" srcOrd="3" destOrd="0" presId="urn:microsoft.com/office/officeart/2005/8/layout/radial5"/>
    <dgm:cxn modelId="{F2C9A048-189C-49F2-9570-CCBA51803737}" type="presParOf" srcId="{3DC45F9B-7617-4C8F-83F7-A59CBB60F749}" destId="{18D945AE-E856-4BE5-B7EE-78EEE433D874}" srcOrd="0" destOrd="0" presId="urn:microsoft.com/office/officeart/2005/8/layout/radial5"/>
    <dgm:cxn modelId="{FFAE1B74-3130-45D5-8668-DF6E4E9361C6}" type="presParOf" srcId="{04E07177-F5FD-4C2A-B7B3-A874F2C7BEFD}" destId="{2BAF30CB-1EAA-4A4C-B270-57B9F2204063}" srcOrd="4" destOrd="0" presId="urn:microsoft.com/office/officeart/2005/8/layout/radial5"/>
    <dgm:cxn modelId="{431B236D-C5A5-40EB-865F-B4C7875BB7ED}" type="presParOf" srcId="{04E07177-F5FD-4C2A-B7B3-A874F2C7BEFD}" destId="{78413072-BAA4-4875-A9FB-CBB1547A0364}" srcOrd="5" destOrd="0" presId="urn:microsoft.com/office/officeart/2005/8/layout/radial5"/>
    <dgm:cxn modelId="{1331BD64-6334-456B-9276-7467452CBDFA}" type="presParOf" srcId="{78413072-BAA4-4875-A9FB-CBB1547A0364}" destId="{3A009479-9DFB-416D-930D-D2583E002CB3}" srcOrd="0" destOrd="0" presId="urn:microsoft.com/office/officeart/2005/8/layout/radial5"/>
    <dgm:cxn modelId="{0AEA2911-DA37-4AB0-B2FA-BF6952D11BA4}" type="presParOf" srcId="{04E07177-F5FD-4C2A-B7B3-A874F2C7BEFD}" destId="{1C5C6C7A-806C-420F-A240-D395C1E1E53B}" srcOrd="6" destOrd="0" presId="urn:microsoft.com/office/officeart/2005/8/layout/radial5"/>
    <dgm:cxn modelId="{2267DCFE-96AA-4CF2-BF72-369D8F80574D}" type="presParOf" srcId="{04E07177-F5FD-4C2A-B7B3-A874F2C7BEFD}" destId="{56E1BB1C-21CF-476D-A51F-C1A2FCD59DED}" srcOrd="7" destOrd="0" presId="urn:microsoft.com/office/officeart/2005/8/layout/radial5"/>
    <dgm:cxn modelId="{660616A0-DC56-40FD-A314-27077D4BF0CB}" type="presParOf" srcId="{56E1BB1C-21CF-476D-A51F-C1A2FCD59DED}" destId="{92A94A56-EA4B-41D4-8616-300E2DBFC55C}" srcOrd="0" destOrd="0" presId="urn:microsoft.com/office/officeart/2005/8/layout/radial5"/>
    <dgm:cxn modelId="{F16023F5-06B8-46CF-BDE8-99D7313560E3}" type="presParOf" srcId="{04E07177-F5FD-4C2A-B7B3-A874F2C7BEFD}" destId="{A6DE8D06-19D9-4C4C-854F-28FD7CC72578}" srcOrd="8" destOrd="0" presId="urn:microsoft.com/office/officeart/2005/8/layout/radial5"/>
    <dgm:cxn modelId="{6BEA1FBF-2126-44C9-BE19-AE73802CD1C7}" type="presParOf" srcId="{04E07177-F5FD-4C2A-B7B3-A874F2C7BEFD}" destId="{6A7021BB-50BF-41EA-ACDD-A1063B3BE2B1}" srcOrd="9" destOrd="0" presId="urn:microsoft.com/office/officeart/2005/8/layout/radial5"/>
    <dgm:cxn modelId="{52580C52-762F-4F64-857D-44F2CE5CFDD1}" type="presParOf" srcId="{6A7021BB-50BF-41EA-ACDD-A1063B3BE2B1}" destId="{0C1009A0-747C-4473-8FC1-FA998695B0FB}" srcOrd="0" destOrd="0" presId="urn:microsoft.com/office/officeart/2005/8/layout/radial5"/>
    <dgm:cxn modelId="{8DE6E688-620F-4467-BA75-4C4A273D8F5B}" type="presParOf" srcId="{04E07177-F5FD-4C2A-B7B3-A874F2C7BEFD}" destId="{6A1D186B-D82E-4042-8D00-4377DF1AEF2D}" srcOrd="10"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88E624-254E-476A-B4ED-53EF5CAFA9DF}">
      <dsp:nvSpPr>
        <dsp:cNvPr id="0" name=""/>
        <dsp:cNvSpPr/>
      </dsp:nvSpPr>
      <dsp:spPr>
        <a:xfrm>
          <a:off x="3558701" y="2552241"/>
          <a:ext cx="1890631" cy="1890631"/>
        </a:xfrm>
        <a:prstGeom prst="ellipse">
          <a:avLst/>
        </a:prstGeom>
        <a:solidFill>
          <a:schemeClr val="accent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rtlCol="0" anchor="ctr" anchorCtr="0">
          <a:noAutofit/>
        </a:bodyPr>
        <a:lstStyle/>
        <a:p>
          <a:pPr lvl="0" algn="ctr" defTabSz="1022350" rtl="0">
            <a:lnSpc>
              <a:spcPct val="90000"/>
            </a:lnSpc>
            <a:spcBef>
              <a:spcPct val="0"/>
            </a:spcBef>
            <a:spcAft>
              <a:spcPct val="35000"/>
            </a:spcAft>
          </a:pPr>
          <a:r>
            <a:rPr lang="hu" sz="2300" kern="1200" dirty="0" smtClean="0"/>
            <a:t>Daganatok</a:t>
          </a:r>
          <a:endParaRPr lang="hu" sz="2300" kern="1200" dirty="0"/>
        </a:p>
      </dsp:txBody>
      <dsp:txXfrm>
        <a:off x="3835577" y="2829117"/>
        <a:ext cx="1336879" cy="1336879"/>
      </dsp:txXfrm>
    </dsp:sp>
    <dsp:sp modelId="{ED5C492B-BAC2-449E-B20E-BE0C60419AC9}">
      <dsp:nvSpPr>
        <dsp:cNvPr id="0" name=""/>
        <dsp:cNvSpPr/>
      </dsp:nvSpPr>
      <dsp:spPr>
        <a:xfrm rot="10800000">
          <a:off x="1726030" y="3228142"/>
          <a:ext cx="1731873" cy="53883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A363BD4-7C6A-4504-A2E6-4076AAB43C37}">
      <dsp:nvSpPr>
        <dsp:cNvPr id="0" name=""/>
        <dsp:cNvSpPr/>
      </dsp:nvSpPr>
      <dsp:spPr>
        <a:xfrm>
          <a:off x="827980" y="2779117"/>
          <a:ext cx="1796100" cy="14368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40005" rIns="40005" bIns="40005" numCol="1" spcCol="1270" rtlCol="0" anchor="ctr" anchorCtr="0">
          <a:noAutofit/>
        </a:bodyPr>
        <a:lstStyle/>
        <a:p>
          <a:pPr lvl="0" algn="ctr" defTabSz="933450" rtl="0">
            <a:lnSpc>
              <a:spcPct val="90000"/>
            </a:lnSpc>
            <a:spcBef>
              <a:spcPct val="0"/>
            </a:spcBef>
            <a:spcAft>
              <a:spcPct val="35000"/>
            </a:spcAft>
          </a:pPr>
          <a:r>
            <a:rPr lang="hu" sz="2100" kern="1200">
              <a:effectLst/>
              <a:latin typeface="Calibri" panose="020F0502020204030204" pitchFamily="34" charset="0"/>
              <a:ea typeface="Calibri" panose="020F0502020204030204" pitchFamily="34" charset="0"/>
              <a:cs typeface="Times New Roman" panose="02020603050405020304" pitchFamily="18" charset="0"/>
            </a:rPr>
            <a:t>Légszennyezés</a:t>
          </a:r>
          <a:endParaRPr lang="en-US" sz="2100" kern="1200" dirty="0"/>
        </a:p>
      </dsp:txBody>
      <dsp:txXfrm>
        <a:off x="870065" y="2821202"/>
        <a:ext cx="1711930" cy="1352710"/>
      </dsp:txXfrm>
    </dsp:sp>
    <dsp:sp modelId="{13B5C141-57C2-428D-9666-0164D69F4BA4}">
      <dsp:nvSpPr>
        <dsp:cNvPr id="0" name=""/>
        <dsp:cNvSpPr/>
      </dsp:nvSpPr>
      <dsp:spPr>
        <a:xfrm rot="13500000">
          <a:off x="2286057" y="1876119"/>
          <a:ext cx="1731873" cy="53883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0DE768D-BC0F-4F6C-A3E8-59D34F7CA0C2}">
      <dsp:nvSpPr>
        <dsp:cNvPr id="0" name=""/>
        <dsp:cNvSpPr/>
      </dsp:nvSpPr>
      <dsp:spPr>
        <a:xfrm>
          <a:off x="1641634" y="814784"/>
          <a:ext cx="1796100" cy="14368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40005" rIns="40005" bIns="40005" numCol="1" spcCol="1270" rtlCol="0" anchor="ctr" anchorCtr="0">
          <a:noAutofit/>
        </a:bodyPr>
        <a:lstStyle/>
        <a:p>
          <a:pPr lvl="0" algn="ctr" defTabSz="933450" rtl="0">
            <a:lnSpc>
              <a:spcPct val="90000"/>
            </a:lnSpc>
            <a:spcBef>
              <a:spcPct val="0"/>
            </a:spcBef>
            <a:spcAft>
              <a:spcPct val="35000"/>
            </a:spcAft>
          </a:pPr>
          <a:r>
            <a:rPr lang="hu" sz="2100" kern="1200">
              <a:effectLst/>
              <a:latin typeface="Calibri" panose="020F0502020204030204" pitchFamily="34" charset="0"/>
              <a:ea typeface="Calibri" panose="020F0502020204030204" pitchFamily="34" charset="0"/>
              <a:cs typeface="Times New Roman" panose="02020603050405020304" pitchFamily="18" charset="0"/>
            </a:rPr>
            <a:t>UV sugárzásnak való kitettség</a:t>
          </a:r>
          <a:endParaRPr lang="en-US" sz="2100" kern="1200" dirty="0"/>
        </a:p>
      </dsp:txBody>
      <dsp:txXfrm>
        <a:off x="1683719" y="856869"/>
        <a:ext cx="1711930" cy="1352710"/>
      </dsp:txXfrm>
    </dsp:sp>
    <dsp:sp modelId="{FE0C4755-71A4-4029-A7CF-C37C972860A6}">
      <dsp:nvSpPr>
        <dsp:cNvPr id="0" name=""/>
        <dsp:cNvSpPr/>
      </dsp:nvSpPr>
      <dsp:spPr>
        <a:xfrm rot="16200000">
          <a:off x="3638080" y="1316092"/>
          <a:ext cx="1731873" cy="53883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BDA9130-D663-4E9F-A359-BF4821C8F7DE}">
      <dsp:nvSpPr>
        <dsp:cNvPr id="0" name=""/>
        <dsp:cNvSpPr/>
      </dsp:nvSpPr>
      <dsp:spPr>
        <a:xfrm>
          <a:off x="3605967" y="1130"/>
          <a:ext cx="1796100" cy="14368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40005" rIns="40005" bIns="40005" numCol="1" spcCol="1270" rtlCol="0" anchor="ctr" anchorCtr="0">
          <a:noAutofit/>
        </a:bodyPr>
        <a:lstStyle/>
        <a:p>
          <a:pPr lvl="0" algn="ctr" defTabSz="933450" rtl="0">
            <a:lnSpc>
              <a:spcPct val="90000"/>
            </a:lnSpc>
            <a:spcBef>
              <a:spcPct val="0"/>
            </a:spcBef>
            <a:spcAft>
              <a:spcPct val="35000"/>
            </a:spcAft>
          </a:pPr>
          <a:r>
            <a:rPr lang="hu" sz="2100" kern="1200">
              <a:effectLst/>
              <a:latin typeface="Calibri" panose="020F0502020204030204" pitchFamily="34" charset="0"/>
              <a:ea typeface="Calibri" panose="020F0502020204030204" pitchFamily="34" charset="0"/>
              <a:cs typeface="Times New Roman" panose="02020603050405020304" pitchFamily="18" charset="0"/>
            </a:rPr>
            <a:t>Az élelmiszer- és vízellátás zavarai</a:t>
          </a:r>
          <a:endParaRPr lang="en-US" sz="2100" kern="1200" dirty="0"/>
        </a:p>
      </dsp:txBody>
      <dsp:txXfrm>
        <a:off x="3648052" y="43215"/>
        <a:ext cx="1711930" cy="1352710"/>
      </dsp:txXfrm>
    </dsp:sp>
    <dsp:sp modelId="{77B31EA5-DB0F-42D3-9D57-0898ACCC3D8A}">
      <dsp:nvSpPr>
        <dsp:cNvPr id="0" name=""/>
        <dsp:cNvSpPr/>
      </dsp:nvSpPr>
      <dsp:spPr>
        <a:xfrm rot="18900000">
          <a:off x="4990103" y="1876119"/>
          <a:ext cx="1731873" cy="53883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E1F8496-749F-47E5-8F80-514607FCD1FF}">
      <dsp:nvSpPr>
        <dsp:cNvPr id="0" name=""/>
        <dsp:cNvSpPr/>
      </dsp:nvSpPr>
      <dsp:spPr>
        <a:xfrm>
          <a:off x="5570300" y="814784"/>
          <a:ext cx="1796100" cy="14368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40005" rIns="40005" bIns="40005" numCol="1" spcCol="1270" rtlCol="0" anchor="ctr" anchorCtr="0">
          <a:noAutofit/>
        </a:bodyPr>
        <a:lstStyle/>
        <a:p>
          <a:pPr lvl="0" algn="ctr" defTabSz="933450" rtl="0">
            <a:lnSpc>
              <a:spcPct val="90000"/>
            </a:lnSpc>
            <a:spcBef>
              <a:spcPct val="0"/>
            </a:spcBef>
            <a:spcAft>
              <a:spcPct val="35000"/>
            </a:spcAft>
          </a:pPr>
          <a:r>
            <a:rPr lang="hu" sz="2100" kern="1200">
              <a:effectLst/>
              <a:latin typeface="Calibri" panose="020F0502020204030204" pitchFamily="34" charset="0"/>
              <a:ea typeface="Calibri" panose="020F0502020204030204" pitchFamily="34" charset="0"/>
              <a:cs typeface="Times New Roman" panose="02020603050405020304" pitchFamily="18" charset="0"/>
            </a:rPr>
            <a:t>Ipari mérgező anyagoknak való kitettség</a:t>
          </a:r>
          <a:endParaRPr lang="en-US" sz="2100" kern="1200" dirty="0"/>
        </a:p>
      </dsp:txBody>
      <dsp:txXfrm>
        <a:off x="5612385" y="856869"/>
        <a:ext cx="1711930" cy="1352710"/>
      </dsp:txXfrm>
    </dsp:sp>
    <dsp:sp modelId="{DBD36A48-C397-4D0A-A1A8-2688E1887E45}">
      <dsp:nvSpPr>
        <dsp:cNvPr id="0" name=""/>
        <dsp:cNvSpPr/>
      </dsp:nvSpPr>
      <dsp:spPr>
        <a:xfrm>
          <a:off x="5550130" y="3228142"/>
          <a:ext cx="1731873" cy="53883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80FCDD8-329C-494D-8B6F-A4CA0FDE55F5}">
      <dsp:nvSpPr>
        <dsp:cNvPr id="0" name=""/>
        <dsp:cNvSpPr/>
      </dsp:nvSpPr>
      <dsp:spPr>
        <a:xfrm>
          <a:off x="6383954" y="2779117"/>
          <a:ext cx="1796100" cy="14368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40005" rIns="40005" bIns="40005" numCol="1" spcCol="1270" rtlCol="0" anchor="ctr" anchorCtr="0">
          <a:noAutofit/>
        </a:bodyPr>
        <a:lstStyle/>
        <a:p>
          <a:pPr lvl="0" algn="ctr" defTabSz="933450" rtl="0">
            <a:lnSpc>
              <a:spcPct val="90000"/>
            </a:lnSpc>
            <a:spcBef>
              <a:spcPct val="0"/>
            </a:spcBef>
            <a:spcAft>
              <a:spcPct val="35000"/>
            </a:spcAft>
          </a:pPr>
          <a:r>
            <a:rPr lang="hu" sz="2100" kern="1200" dirty="0" smtClean="0">
              <a:effectLst/>
              <a:latin typeface="Calibri" panose="020F0502020204030204" pitchFamily="34" charset="0"/>
              <a:ea typeface="Calibri" panose="020F0502020204030204" pitchFamily="34" charset="0"/>
              <a:cs typeface="Times New Roman" panose="02020603050405020304" pitchFamily="18" charset="0"/>
            </a:rPr>
            <a:t>Daganatos </a:t>
          </a:r>
          <a:r>
            <a:rPr lang="hu" sz="2100" kern="1200" dirty="0">
              <a:effectLst/>
              <a:latin typeface="Calibri" panose="020F0502020204030204" pitchFamily="34" charset="0"/>
              <a:ea typeface="Calibri" panose="020F0502020204030204" pitchFamily="34" charset="0"/>
              <a:cs typeface="Times New Roman" panose="02020603050405020304" pitchFamily="18" charset="0"/>
            </a:rPr>
            <a:t>fertőző </a:t>
          </a:r>
          <a:r>
            <a:rPr lang="hu" sz="2100" kern="1200" dirty="0" smtClean="0">
              <a:effectLst/>
              <a:latin typeface="Calibri" panose="020F0502020204030204" pitchFamily="34" charset="0"/>
              <a:ea typeface="Calibri" panose="020F0502020204030204" pitchFamily="34" charset="0"/>
              <a:cs typeface="Times New Roman" panose="02020603050405020304" pitchFamily="18" charset="0"/>
            </a:rPr>
            <a:t>betegségek okai</a:t>
          </a:r>
          <a:endParaRPr lang="en-US" sz="2100" kern="1200" dirty="0"/>
        </a:p>
      </dsp:txBody>
      <dsp:txXfrm>
        <a:off x="6426039" y="2821202"/>
        <a:ext cx="1711930" cy="13527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2F55CE-24D2-4D13-815A-C6DA3ADC1231}">
      <dsp:nvSpPr>
        <dsp:cNvPr id="0" name=""/>
        <dsp:cNvSpPr/>
      </dsp:nvSpPr>
      <dsp:spPr>
        <a:xfrm>
          <a:off x="3780556" y="1854213"/>
          <a:ext cx="2629800" cy="140679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rtlCol="0" anchor="ctr" anchorCtr="0">
          <a:noAutofit/>
        </a:bodyPr>
        <a:lstStyle/>
        <a:p>
          <a:pPr lvl="0" algn="ctr" defTabSz="844550" rtl="0">
            <a:lnSpc>
              <a:spcPct val="90000"/>
            </a:lnSpc>
            <a:spcBef>
              <a:spcPct val="0"/>
            </a:spcBef>
            <a:spcAft>
              <a:spcPct val="35000"/>
            </a:spcAft>
          </a:pPr>
          <a:r>
            <a:rPr lang="hu" sz="1900" b="1" kern="1200" dirty="0" smtClean="0">
              <a:solidFill>
                <a:schemeClr val="tx1"/>
              </a:solidFill>
            </a:rPr>
            <a:t>Éghajlatváltozás</a:t>
          </a:r>
          <a:endParaRPr lang="hu" sz="1900" b="1" kern="1200" dirty="0">
            <a:solidFill>
              <a:schemeClr val="tx1"/>
            </a:solidFill>
          </a:endParaRPr>
        </a:p>
      </dsp:txBody>
      <dsp:txXfrm>
        <a:off x="4165681" y="2060233"/>
        <a:ext cx="1859550" cy="994751"/>
      </dsp:txXfrm>
    </dsp:sp>
    <dsp:sp modelId="{29F0D632-F6C6-4CE1-8090-3566F85BEA51}">
      <dsp:nvSpPr>
        <dsp:cNvPr id="0" name=""/>
        <dsp:cNvSpPr/>
      </dsp:nvSpPr>
      <dsp:spPr>
        <a:xfrm rot="15912256">
          <a:off x="4828104" y="1399510"/>
          <a:ext cx="380509" cy="478309"/>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rtlCol="0" anchor="ctr" anchorCtr="0">
          <a:noAutofit/>
        </a:bodyPr>
        <a:lstStyle/>
        <a:p>
          <a:pPr lvl="0" algn="ctr" defTabSz="666750" rtl="0">
            <a:lnSpc>
              <a:spcPct val="90000"/>
            </a:lnSpc>
            <a:spcBef>
              <a:spcPct val="0"/>
            </a:spcBef>
            <a:spcAft>
              <a:spcPct val="35000"/>
            </a:spcAft>
          </a:pPr>
          <a:endParaRPr lang="en-US" sz="1500" kern="1200"/>
        </a:p>
      </dsp:txBody>
      <dsp:txXfrm rot="10800000">
        <a:off x="4889952" y="1552049"/>
        <a:ext cx="266356" cy="286985"/>
      </dsp:txXfrm>
    </dsp:sp>
    <dsp:sp modelId="{D07E7827-03F2-4D07-939D-0C4F14C9B533}">
      <dsp:nvSpPr>
        <dsp:cNvPr id="0" name=""/>
        <dsp:cNvSpPr/>
      </dsp:nvSpPr>
      <dsp:spPr>
        <a:xfrm>
          <a:off x="3857592" y="3283"/>
          <a:ext cx="2165150" cy="1406791"/>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rtlCol="0" anchor="ctr" anchorCtr="0">
          <a:noAutofit/>
        </a:bodyPr>
        <a:lstStyle/>
        <a:p>
          <a:pPr lvl="0" algn="ctr" defTabSz="844550" rtl="0">
            <a:lnSpc>
              <a:spcPct val="90000"/>
            </a:lnSpc>
            <a:spcBef>
              <a:spcPct val="0"/>
            </a:spcBef>
            <a:spcAft>
              <a:spcPct val="35000"/>
            </a:spcAft>
          </a:pPr>
          <a:r>
            <a:rPr lang="hu" sz="1900" kern="1200" dirty="0" smtClean="0">
              <a:solidFill>
                <a:schemeClr val="tx1"/>
              </a:solidFill>
            </a:rPr>
            <a:t>Tüdődaganat</a:t>
          </a:r>
          <a:endParaRPr lang="hu" sz="1900" kern="1200" dirty="0">
            <a:solidFill>
              <a:schemeClr val="tx1"/>
            </a:solidFill>
          </a:endParaRPr>
        </a:p>
      </dsp:txBody>
      <dsp:txXfrm>
        <a:off x="4174671" y="209303"/>
        <a:ext cx="1530992" cy="994751"/>
      </dsp:txXfrm>
    </dsp:sp>
    <dsp:sp modelId="{3DC45F9B-7617-4C8F-83F7-A59CBB60F749}">
      <dsp:nvSpPr>
        <dsp:cNvPr id="0" name=""/>
        <dsp:cNvSpPr/>
      </dsp:nvSpPr>
      <dsp:spPr>
        <a:xfrm rot="21303941">
          <a:off x="6567116" y="2173203"/>
          <a:ext cx="421558" cy="478309"/>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rtlCol="0" anchor="ctr" anchorCtr="0">
          <a:noAutofit/>
        </a:bodyPr>
        <a:lstStyle/>
        <a:p>
          <a:pPr lvl="0" algn="ctr" defTabSz="666750" rtl="0">
            <a:lnSpc>
              <a:spcPct val="90000"/>
            </a:lnSpc>
            <a:spcBef>
              <a:spcPct val="0"/>
            </a:spcBef>
            <a:spcAft>
              <a:spcPct val="35000"/>
            </a:spcAft>
          </a:pPr>
          <a:endParaRPr lang="en-US" sz="1500" kern="1200"/>
        </a:p>
      </dsp:txBody>
      <dsp:txXfrm>
        <a:off x="6567350" y="2274304"/>
        <a:ext cx="295091" cy="286985"/>
      </dsp:txXfrm>
    </dsp:sp>
    <dsp:sp modelId="{2BAF30CB-1EAA-4A4C-B270-57B9F2204063}">
      <dsp:nvSpPr>
        <dsp:cNvPr id="0" name=""/>
        <dsp:cNvSpPr/>
      </dsp:nvSpPr>
      <dsp:spPr>
        <a:xfrm>
          <a:off x="7175932" y="1579048"/>
          <a:ext cx="2213516" cy="1406791"/>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rtlCol="0" anchor="ctr" anchorCtr="0">
          <a:noAutofit/>
        </a:bodyPr>
        <a:lstStyle/>
        <a:p>
          <a:pPr lvl="0" algn="ctr" defTabSz="844550" rtl="0">
            <a:lnSpc>
              <a:spcPct val="90000"/>
            </a:lnSpc>
            <a:spcBef>
              <a:spcPct val="0"/>
            </a:spcBef>
            <a:spcAft>
              <a:spcPct val="35000"/>
            </a:spcAft>
          </a:pPr>
          <a:r>
            <a:rPr lang="hu" sz="1900" kern="1200" dirty="0">
              <a:solidFill>
                <a:schemeClr val="tx1"/>
              </a:solidFill>
            </a:rPr>
            <a:t>Felső légúti </a:t>
          </a:r>
          <a:r>
            <a:rPr lang="hu" sz="1900" kern="1200" dirty="0" smtClean="0">
              <a:solidFill>
                <a:schemeClr val="tx1"/>
              </a:solidFill>
            </a:rPr>
            <a:t>daganatok</a:t>
          </a:r>
          <a:endParaRPr lang="hu" sz="1900" kern="1200" dirty="0">
            <a:solidFill>
              <a:schemeClr val="tx1"/>
            </a:solidFill>
          </a:endParaRPr>
        </a:p>
      </dsp:txBody>
      <dsp:txXfrm>
        <a:off x="7500094" y="1785068"/>
        <a:ext cx="1565192" cy="994751"/>
      </dsp:txXfrm>
    </dsp:sp>
    <dsp:sp modelId="{78413072-BAA4-4875-A9FB-CBB1547A0364}">
      <dsp:nvSpPr>
        <dsp:cNvPr id="0" name=""/>
        <dsp:cNvSpPr/>
      </dsp:nvSpPr>
      <dsp:spPr>
        <a:xfrm rot="2987047">
          <a:off x="5988940" y="3179704"/>
          <a:ext cx="638764" cy="478309"/>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rtlCol="0" anchor="ctr" anchorCtr="0">
          <a:noAutofit/>
        </a:bodyPr>
        <a:lstStyle/>
        <a:p>
          <a:pPr lvl="0" algn="ctr" defTabSz="666750" rtl="0">
            <a:lnSpc>
              <a:spcPct val="90000"/>
            </a:lnSpc>
            <a:spcBef>
              <a:spcPct val="0"/>
            </a:spcBef>
            <a:spcAft>
              <a:spcPct val="35000"/>
            </a:spcAft>
          </a:pPr>
          <a:endParaRPr lang="en-US" sz="1500" kern="1200"/>
        </a:p>
      </dsp:txBody>
      <dsp:txXfrm>
        <a:off x="6014362" y="3220579"/>
        <a:ext cx="495271" cy="286985"/>
      </dsp:txXfrm>
    </dsp:sp>
    <dsp:sp modelId="{1C5C6C7A-806C-420F-A240-D395C1E1E53B}">
      <dsp:nvSpPr>
        <dsp:cNvPr id="0" name=""/>
        <dsp:cNvSpPr/>
      </dsp:nvSpPr>
      <dsp:spPr>
        <a:xfrm>
          <a:off x="6340664" y="3570628"/>
          <a:ext cx="2343911" cy="1406791"/>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rtlCol="0" anchor="ctr" anchorCtr="0">
          <a:noAutofit/>
        </a:bodyPr>
        <a:lstStyle/>
        <a:p>
          <a:pPr lvl="0" algn="ctr" defTabSz="844550" rtl="0">
            <a:lnSpc>
              <a:spcPct val="90000"/>
            </a:lnSpc>
            <a:spcBef>
              <a:spcPct val="0"/>
            </a:spcBef>
            <a:spcAft>
              <a:spcPct val="35000"/>
            </a:spcAft>
          </a:pPr>
          <a:r>
            <a:rPr lang="hu" sz="1900" kern="1200" dirty="0" smtClean="0">
              <a:solidFill>
                <a:schemeClr val="tx1"/>
              </a:solidFill>
            </a:rPr>
            <a:t>Bőrdaganatok</a:t>
          </a:r>
          <a:endParaRPr lang="hu" sz="1900" kern="1200" dirty="0">
            <a:solidFill>
              <a:schemeClr val="tx1"/>
            </a:solidFill>
          </a:endParaRPr>
        </a:p>
      </dsp:txBody>
      <dsp:txXfrm>
        <a:off x="6683922" y="3776648"/>
        <a:ext cx="1657395" cy="994751"/>
      </dsp:txXfrm>
    </dsp:sp>
    <dsp:sp modelId="{56E1BB1C-21CF-476D-A51F-C1A2FCD59DED}">
      <dsp:nvSpPr>
        <dsp:cNvPr id="0" name=""/>
        <dsp:cNvSpPr/>
      </dsp:nvSpPr>
      <dsp:spPr>
        <a:xfrm rot="8274146">
          <a:off x="3525047" y="3152891"/>
          <a:ext cx="649122" cy="478309"/>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rtlCol="0" anchor="ctr" anchorCtr="0">
          <a:noAutofit/>
        </a:bodyPr>
        <a:lstStyle/>
        <a:p>
          <a:pPr lvl="0" algn="ctr" defTabSz="666750" rtl="0">
            <a:lnSpc>
              <a:spcPct val="90000"/>
            </a:lnSpc>
            <a:spcBef>
              <a:spcPct val="0"/>
            </a:spcBef>
            <a:spcAft>
              <a:spcPct val="35000"/>
            </a:spcAft>
          </a:pPr>
          <a:endParaRPr lang="en-US" sz="1500" kern="1200"/>
        </a:p>
      </dsp:txBody>
      <dsp:txXfrm rot="10800000">
        <a:off x="3650030" y="3200454"/>
        <a:ext cx="505629" cy="286985"/>
      </dsp:txXfrm>
    </dsp:sp>
    <dsp:sp modelId="{A6DE8D06-19D9-4C4C-854F-28FD7CC72578}">
      <dsp:nvSpPr>
        <dsp:cNvPr id="0" name=""/>
        <dsp:cNvSpPr/>
      </dsp:nvSpPr>
      <dsp:spPr>
        <a:xfrm>
          <a:off x="2027886" y="3570628"/>
          <a:ext cx="2335625" cy="1406791"/>
        </a:xfrm>
        <a:prstGeom prst="ellips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rtlCol="0" anchor="ctr" anchorCtr="0">
          <a:noAutofit/>
        </a:bodyPr>
        <a:lstStyle/>
        <a:p>
          <a:pPr lvl="0" algn="ctr" defTabSz="844550" rtl="0">
            <a:lnSpc>
              <a:spcPct val="90000"/>
            </a:lnSpc>
            <a:spcBef>
              <a:spcPct val="0"/>
            </a:spcBef>
            <a:spcAft>
              <a:spcPct val="35000"/>
            </a:spcAft>
          </a:pPr>
          <a:r>
            <a:rPr lang="hu" sz="1900" kern="1200" dirty="0" smtClean="0">
              <a:solidFill>
                <a:schemeClr val="tx1"/>
              </a:solidFill>
            </a:rPr>
            <a:t>Gyomor- és bélrendszeri daganatok</a:t>
          </a:r>
          <a:endParaRPr lang="hu" sz="1900" kern="1200" dirty="0">
            <a:solidFill>
              <a:schemeClr val="tx1"/>
            </a:solidFill>
          </a:endParaRPr>
        </a:p>
      </dsp:txBody>
      <dsp:txXfrm>
        <a:off x="2369930" y="3776648"/>
        <a:ext cx="1651537" cy="994751"/>
      </dsp:txXfrm>
    </dsp:sp>
    <dsp:sp modelId="{6A7021BB-50BF-41EA-ACDD-A1063B3BE2B1}">
      <dsp:nvSpPr>
        <dsp:cNvPr id="0" name=""/>
        <dsp:cNvSpPr/>
      </dsp:nvSpPr>
      <dsp:spPr>
        <a:xfrm rot="11272898">
          <a:off x="3054604" y="2073721"/>
          <a:ext cx="545974" cy="478309"/>
        </a:xfrm>
        <a:prstGeom prst="rightArrow">
          <a:avLst>
            <a:gd name="adj1" fmla="val 60000"/>
            <a:gd name="adj2" fmla="val 50000"/>
          </a:avLst>
        </a:prstGeom>
        <a:solidFill>
          <a:schemeClr val="accent6">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rtlCol="0" anchor="ctr" anchorCtr="0">
          <a:noAutofit/>
        </a:bodyPr>
        <a:lstStyle/>
        <a:p>
          <a:pPr lvl="0" algn="ctr" defTabSz="666750" rtl="0">
            <a:lnSpc>
              <a:spcPct val="90000"/>
            </a:lnSpc>
            <a:spcBef>
              <a:spcPct val="0"/>
            </a:spcBef>
            <a:spcAft>
              <a:spcPct val="35000"/>
            </a:spcAft>
          </a:pPr>
          <a:endParaRPr lang="en-US" sz="1500" kern="1200"/>
        </a:p>
      </dsp:txBody>
      <dsp:txXfrm rot="10800000">
        <a:off x="3197419" y="2179221"/>
        <a:ext cx="402481" cy="286985"/>
      </dsp:txXfrm>
    </dsp:sp>
    <dsp:sp modelId="{6A1D186B-D82E-4042-8D00-4377DF1AEF2D}">
      <dsp:nvSpPr>
        <dsp:cNvPr id="0" name=""/>
        <dsp:cNvSpPr/>
      </dsp:nvSpPr>
      <dsp:spPr>
        <a:xfrm>
          <a:off x="853505" y="1403095"/>
          <a:ext cx="1966483" cy="1406791"/>
        </a:xfrm>
        <a:prstGeom prst="ellipse">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rtlCol="0" anchor="ctr" anchorCtr="0">
          <a:noAutofit/>
        </a:bodyPr>
        <a:lstStyle/>
        <a:p>
          <a:pPr lvl="0" algn="ctr" defTabSz="844550" rtl="0">
            <a:lnSpc>
              <a:spcPct val="90000"/>
            </a:lnSpc>
            <a:spcBef>
              <a:spcPct val="0"/>
            </a:spcBef>
            <a:spcAft>
              <a:spcPct val="35000"/>
            </a:spcAft>
          </a:pPr>
          <a:r>
            <a:rPr lang="hu" sz="1900" kern="1200" dirty="0" smtClean="0">
              <a:solidFill>
                <a:schemeClr val="tx1"/>
              </a:solidFill>
            </a:rPr>
            <a:t>Májdaganat</a:t>
          </a:r>
          <a:endParaRPr lang="hu" sz="1900" kern="1200" dirty="0">
            <a:solidFill>
              <a:schemeClr val="tx1"/>
            </a:solidFill>
          </a:endParaRPr>
        </a:p>
      </dsp:txBody>
      <dsp:txXfrm>
        <a:off x="1141490" y="1609115"/>
        <a:ext cx="1390513" cy="994751"/>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1AC48A1F-ED28-6549-BC74-933CA0CC7CEE}" type="datetimeFigureOut">
              <a:rPr lang="en-US" smtClean="0"/>
              <a:t>4/17/2025</a:t>
            </a:fld>
            <a:endParaRPr lang="en-US"/>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endParaRPr lang="en-US"/>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7AB654A4-FCB1-2043-9664-DBF689376C23}" type="slidenum">
              <a:rPr lang="en-US" smtClean="0"/>
              <a:t>‹#›</a:t>
            </a:fld>
            <a:endParaRPr lang="en-US"/>
          </a:p>
        </p:txBody>
      </p:sp>
    </p:spTree>
    <p:extLst>
      <p:ext uri="{BB962C8B-B14F-4D97-AF65-F5344CB8AC3E}">
        <p14:creationId xmlns:p14="http://schemas.microsoft.com/office/powerpoint/2010/main" val="859227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hu" sz="1200"/>
              <a:t>Climate change –general negative impact on cancer control and oncological care services, may indirectly affect all cancers.</a:t>
            </a:r>
          </a:p>
        </p:txBody>
      </p:sp>
      <p:sp>
        <p:nvSpPr>
          <p:cNvPr id="4" name="Slide Number Placeholder 3"/>
          <p:cNvSpPr>
            <a:spLocks noGrp="1"/>
          </p:cNvSpPr>
          <p:nvPr>
            <p:ph type="sldNum" sz="quarter" idx="5"/>
          </p:nvPr>
        </p:nvSpPr>
        <p:spPr/>
        <p:txBody>
          <a:bodyPr rtlCol="0"/>
          <a:lstStyle/>
          <a:p>
            <a:pPr rtl="0"/>
            <a:fld id="{9B1DD79E-F3BB-4B0C-8FCB-3ED95F0F3189}" type="slidenum">
              <a:rPr lang="en-US" smtClean="0"/>
              <a:t>5</a:t>
            </a:fld>
            <a:endParaRPr lang="en-US"/>
          </a:p>
        </p:txBody>
      </p:sp>
    </p:spTree>
    <p:extLst>
      <p:ext uri="{BB962C8B-B14F-4D97-AF65-F5344CB8AC3E}">
        <p14:creationId xmlns:p14="http://schemas.microsoft.com/office/powerpoint/2010/main" val="2033383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lstStyle/>
          <a:p>
            <a:pPr rtl="0"/>
            <a:r>
              <a:rPr lang="hu">
                <a:cs typeface="Calibri"/>
              </a:rPr>
              <a:t>Aflatoxin is produced by several other species of the Aspergillus genus not only A. flavus, as far as I know (note from Csaba)</a:t>
            </a:r>
          </a:p>
        </p:txBody>
      </p:sp>
      <p:sp>
        <p:nvSpPr>
          <p:cNvPr id="4" name="Dia számának helye 3"/>
          <p:cNvSpPr>
            <a:spLocks noGrp="1"/>
          </p:cNvSpPr>
          <p:nvPr>
            <p:ph type="sldNum" sz="quarter" idx="5"/>
          </p:nvPr>
        </p:nvSpPr>
        <p:spPr/>
        <p:txBody>
          <a:bodyPr rtlCol="0"/>
          <a:lstStyle/>
          <a:p>
            <a:pPr rtl="0"/>
            <a:fld id="{9B1DD79E-F3BB-4B0C-8FCB-3ED95F0F3189}" type="slidenum">
              <a:rPr lang="en-US" smtClean="0"/>
              <a:t>21</a:t>
            </a:fld>
            <a:endParaRPr lang="en-US"/>
          </a:p>
        </p:txBody>
      </p:sp>
    </p:spTree>
    <p:extLst>
      <p:ext uri="{BB962C8B-B14F-4D97-AF65-F5344CB8AC3E}">
        <p14:creationId xmlns:p14="http://schemas.microsoft.com/office/powerpoint/2010/main" val="20715351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tx1"/>
                </a:solidFill>
              </a:defRPr>
            </a:lvl1pPr>
          </a:lstStyle>
          <a:p>
            <a:pPr rtl="0"/>
            <a:r>
              <a:rPr lang="hu" noProof="0"/>
              <a:t>Title</a:t>
            </a:r>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hu" noProof="0"/>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hu"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hu"/>
              <a:t>CLIMATEMED – Knowledge about climate change’s health impacts starts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hu" sz="1200">
                  <a:solidFill>
                    <a:srgbClr val="333333"/>
                  </a:solidFill>
                  <a:latin typeface="+mn-lt"/>
                </a:rPr>
                <a:t>This learning material © 2023-2024 by CLIMATEMED project (</a:t>
              </a:r>
              <a:r>
                <a:rPr lang="hu" sz="1200">
                  <a:solidFill>
                    <a:srgbClr val="333333"/>
                  </a:solidFill>
                  <a:latin typeface="+mn-lt"/>
                  <a:hlinkClick r:id="rId4"/>
                </a:rPr>
                <a:t>www.climatemed.eu</a:t>
              </a:r>
              <a:r>
                <a:rPr lang="hu" sz="1200">
                  <a:solidFill>
                    <a:srgbClr val="333333"/>
                  </a:solidFill>
                  <a:latin typeface="+mn-lt"/>
                </a:rPr>
                <a:t>) is licensed under CC BY 4.0.</a:t>
              </a:r>
              <a:endParaRPr lang="hu-HU" sz="1200" dirty="0">
                <a:solidFill>
                  <a:srgbClr val="333333"/>
                </a:solidFill>
                <a:latin typeface="+mn-lt"/>
              </a:endParaRPr>
            </a:p>
            <a:p>
              <a:pPr rtl="0"/>
              <a:r>
                <a:rPr lang="hu" sz="1200">
                  <a:solidFill>
                    <a:srgbClr val="333333"/>
                  </a:solidFill>
                  <a:latin typeface="+mn-lt"/>
                </a:rPr>
                <a:t>To view a copy of this license, visit </a:t>
              </a:r>
              <a:r>
                <a:rPr lang="hu" sz="1200">
                  <a:solidFill>
                    <a:srgbClr val="333333"/>
                  </a:solidFill>
                  <a:latin typeface="+mn-lt"/>
                  <a:hlinkClick r:id="rId5"/>
                </a:rPr>
                <a:t>https://creativecommons.org/licenses/by/4.0/</a:t>
              </a:r>
              <a:r>
                <a:rPr lang="hu" sz="120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hu"/>
              <a:t>Mintacím szerkesztése</a:t>
            </a:r>
          </a:p>
        </p:txBody>
      </p:sp>
      <p:sp>
        <p:nvSpPr>
          <p:cNvPr id="3" name="Függőleges szöveg helye 2"/>
          <p:cNvSpPr>
            <a:spLocks noGrp="1"/>
          </p:cNvSpPr>
          <p:nvPr>
            <p:ph type="body" orient="vert" idx="1"/>
          </p:nvPr>
        </p:nvSpPr>
        <p:spPr/>
        <p:txBody>
          <a:bodyPr vert="eaVert"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hu"/>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200" b="1">
                <a:solidFill>
                  <a:schemeClr val="tx1"/>
                </a:solidFill>
              </a:defRPr>
            </a:lvl1pPr>
          </a:lstStyle>
          <a:p>
            <a:pPr rtl="0"/>
            <a:r>
              <a:rPr lang="hu" dirty="0"/>
              <a:t>Titel</a:t>
            </a:r>
          </a:p>
        </p:txBody>
      </p:sp>
      <p:sp>
        <p:nvSpPr>
          <p:cNvPr id="3" name="Tartalom helye 2"/>
          <p:cNvSpPr>
            <a:spLocks noGrp="1"/>
          </p:cNvSpPr>
          <p:nvPr>
            <p:ph idx="1" hasCustomPrompt="1"/>
          </p:nvPr>
        </p:nvSpPr>
        <p:spPr>
          <a:xfrm>
            <a:off x="192505" y="934775"/>
            <a:ext cx="11896825" cy="5370897"/>
          </a:xfrm>
        </p:spPr>
        <p:txBody>
          <a:bodyPr rtlCol="0"/>
          <a:lstStyle>
            <a:lvl1pPr>
              <a:lnSpc>
                <a:spcPct val="110000"/>
              </a:lnSpc>
              <a:spcAft>
                <a:spcPts val="1000"/>
              </a:spcAft>
              <a:defRPr sz="2200" baseline="0">
                <a:solidFill>
                  <a:schemeClr val="tx1"/>
                </a:solidFill>
              </a:defRPr>
            </a:lvl1pPr>
            <a:lvl2pPr>
              <a:lnSpc>
                <a:spcPct val="110000"/>
              </a:lnSpc>
              <a:spcAft>
                <a:spcPts val="1000"/>
              </a:spcAft>
              <a:defRPr sz="2000">
                <a:solidFill>
                  <a:schemeClr val="tx1"/>
                </a:solidFill>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rtl="0"/>
            <a:r>
              <a:rPr lang="hu" noProof="0" dirty="0"/>
              <a:t>Main text (First level)</a:t>
            </a:r>
          </a:p>
          <a:p>
            <a:pPr lvl="1" rtl="0"/>
            <a:r>
              <a:rPr lang="hu" noProof="0" dirty="0"/>
              <a:t>Second level</a:t>
            </a:r>
          </a:p>
          <a:p>
            <a:pPr lvl="2" rtl="0"/>
            <a:r>
              <a:rPr lang="hu" noProof="0" dirty="0"/>
              <a:t>Third level</a:t>
            </a:r>
          </a:p>
          <a:p>
            <a:pPr lvl="3" rtl="0"/>
            <a:r>
              <a:rPr lang="hu" noProof="0" dirty="0"/>
              <a:t>Fourth level</a:t>
            </a:r>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hu" noProof="0" dirty="0"/>
              <a:t>Fifth level</a:t>
            </a:r>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hu"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hu" noProof="0"/>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hu"/>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hu"/>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hu"/>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hu"/>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hu"/>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hu"/>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hu"/>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hu"/>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hu"/>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hu"/>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hu"/>
              <a:t>Kép beszúrásához kattintson az ikonra</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hu"/>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2025. 04. 17.</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hu"/>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t>2025. 04. 17.</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www.eea.europa.eu/publications/climate-change-impacts-on-health" TargetMode="External"/><Relationship Id="rId2" Type="http://schemas.openxmlformats.org/officeDocument/2006/relationships/hyperlink" Target="https://doi.org/10.1186/s12302-022-00621-3" TargetMode="External"/><Relationship Id="rId1" Type="http://schemas.openxmlformats.org/officeDocument/2006/relationships/slideLayout" Target="../slideLayouts/slideLayout2.xml"/><Relationship Id="rId6" Type="http://schemas.openxmlformats.org/officeDocument/2006/relationships/hyperlink" Target="https://www.eea.europa.eu/publications/europes-changing-climate-hazards-1/what-will-the-future-bring" TargetMode="External"/><Relationship Id="rId5" Type="http://schemas.openxmlformats.org/officeDocument/2006/relationships/hyperlink" Target="https://doi.org/10.1016/S2542-5196(21)00200-X" TargetMode="External"/><Relationship Id="rId4" Type="http://schemas.openxmlformats.org/officeDocument/2006/relationships/hyperlink" Target="https://www.who.int/publications/i/item/WHO-EURO-2011-2510-42266-58691"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jpeg"/><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3072009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08C7C-17BD-4246-BFDE-5C1423E3A61D}"/>
              </a:ext>
            </a:extLst>
          </p:cNvPr>
          <p:cNvSpPr>
            <a:spLocks noGrp="1"/>
          </p:cNvSpPr>
          <p:nvPr>
            <p:ph type="title"/>
          </p:nvPr>
        </p:nvSpPr>
        <p:spPr/>
        <p:txBody>
          <a:bodyPr rtlCol="0">
            <a:normAutofit/>
          </a:bodyPr>
          <a:lstStyle/>
          <a:p>
            <a:r>
              <a:rPr lang="hu" dirty="0"/>
              <a:t>Szállópor-részecskék — méret, ülepedés, terjedés</a:t>
            </a:r>
          </a:p>
        </p:txBody>
      </p:sp>
      <p:sp>
        <p:nvSpPr>
          <p:cNvPr id="3" name="Content Placeholder 2">
            <a:extLst>
              <a:ext uri="{FF2B5EF4-FFF2-40B4-BE49-F238E27FC236}">
                <a16:creationId xmlns:a16="http://schemas.microsoft.com/office/drawing/2014/main" id="{7F005518-A27A-4911-A322-D7247BCCA2EF}"/>
              </a:ext>
            </a:extLst>
          </p:cNvPr>
          <p:cNvSpPr>
            <a:spLocks noGrp="1"/>
          </p:cNvSpPr>
          <p:nvPr>
            <p:ph idx="1"/>
          </p:nvPr>
        </p:nvSpPr>
        <p:spPr>
          <a:xfrm>
            <a:off x="9126747" y="2311878"/>
            <a:ext cx="2838090" cy="3189269"/>
          </a:xfrm>
        </p:spPr>
        <p:txBody>
          <a:bodyPr rtlCol="0">
            <a:normAutofit/>
          </a:bodyPr>
          <a:lstStyle/>
          <a:p>
            <a:pPr marL="0" indent="0" algn="just">
              <a:buNone/>
            </a:pPr>
            <a:r>
              <a:rPr lang="hu-HU" sz="2100" dirty="0" smtClean="0"/>
              <a:t>A radioaktív cézium-137 kiülepedése, amelyet az 1986-os csernobili atomerőmű-baleset után két héttel mértek Ukrajnában.</a:t>
            </a:r>
            <a:endParaRPr lang="hu-HU" sz="2100" dirty="0"/>
          </a:p>
        </p:txBody>
      </p:sp>
      <p:sp>
        <p:nvSpPr>
          <p:cNvPr id="4" name="Rectangle 3">
            <a:extLst>
              <a:ext uri="{FF2B5EF4-FFF2-40B4-BE49-F238E27FC236}">
                <a16:creationId xmlns:a16="http://schemas.microsoft.com/office/drawing/2014/main" id="{275BAEAD-FEAC-4CFC-A8DD-586700984C41}"/>
              </a:ext>
            </a:extLst>
          </p:cNvPr>
          <p:cNvSpPr/>
          <p:nvPr/>
        </p:nvSpPr>
        <p:spPr>
          <a:xfrm>
            <a:off x="332033" y="5973098"/>
            <a:ext cx="11230701" cy="215444"/>
          </a:xfrm>
          <a:prstGeom prst="rect">
            <a:avLst/>
          </a:prstGeom>
        </p:spPr>
        <p:txBody>
          <a:bodyPr wrap="square" rtlCol="0">
            <a:spAutoFit/>
          </a:bodyPr>
          <a:lstStyle/>
          <a:p>
            <a:pPr rtl="0"/>
            <a:r>
              <a:rPr lang="hu" sz="800"/>
              <a:t>https://op.europa.eu/en/publication-detail/-/publication/110b15f7-4df8-49a0-856f-be8f681ae9fd Hozzáférés: 2023. február 19.</a:t>
            </a:r>
          </a:p>
        </p:txBody>
      </p:sp>
      <p:pic>
        <p:nvPicPr>
          <p:cNvPr id="5" name="Picture 4">
            <a:extLst>
              <a:ext uri="{FF2B5EF4-FFF2-40B4-BE49-F238E27FC236}">
                <a16:creationId xmlns:a16="http://schemas.microsoft.com/office/drawing/2014/main" id="{6DFB7987-4A73-4822-8169-6F2B67E94858}"/>
              </a:ext>
            </a:extLst>
          </p:cNvPr>
          <p:cNvPicPr/>
          <p:nvPr/>
        </p:nvPicPr>
        <p:blipFill>
          <a:blip r:embed="rId2"/>
          <a:stretch/>
        </p:blipFill>
        <p:spPr>
          <a:xfrm>
            <a:off x="192505" y="934776"/>
            <a:ext cx="8379471" cy="4920334"/>
          </a:xfrm>
          <a:prstGeom prst="rect">
            <a:avLst/>
          </a:prstGeom>
          <a:ln>
            <a:noFill/>
          </a:ln>
        </p:spPr>
      </p:pic>
    </p:spTree>
    <p:extLst>
      <p:ext uri="{BB962C8B-B14F-4D97-AF65-F5344CB8AC3E}">
        <p14:creationId xmlns:p14="http://schemas.microsoft.com/office/powerpoint/2010/main" val="34296383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A4B759-DB89-4C8A-9E02-9E72762CF6B1}"/>
              </a:ext>
            </a:extLst>
          </p:cNvPr>
          <p:cNvSpPr>
            <a:spLocks noGrp="1"/>
          </p:cNvSpPr>
          <p:nvPr>
            <p:ph type="title"/>
          </p:nvPr>
        </p:nvSpPr>
        <p:spPr/>
        <p:txBody>
          <a:bodyPr rtlCol="0">
            <a:normAutofit/>
          </a:bodyPr>
          <a:lstStyle/>
          <a:p>
            <a:r>
              <a:rPr lang="hu" dirty="0"/>
              <a:t>Finom belélegezhető </a:t>
            </a:r>
            <a:r>
              <a:rPr lang="hu" dirty="0" smtClean="0"/>
              <a:t>szállópor-részecskék </a:t>
            </a:r>
            <a:r>
              <a:rPr lang="hu" dirty="0"/>
              <a:t>forrásai (PM</a:t>
            </a:r>
            <a:r>
              <a:rPr lang="hu" baseline="-25000" dirty="0"/>
              <a:t>2.5</a:t>
            </a:r>
            <a:r>
              <a:rPr lang="hu" dirty="0"/>
              <a:t>)</a:t>
            </a:r>
          </a:p>
        </p:txBody>
      </p:sp>
      <p:sp>
        <p:nvSpPr>
          <p:cNvPr id="6" name="CustomShape 2">
            <a:extLst>
              <a:ext uri="{FF2B5EF4-FFF2-40B4-BE49-F238E27FC236}">
                <a16:creationId xmlns:a16="http://schemas.microsoft.com/office/drawing/2014/main" id="{E46709D1-433C-45E9-99DA-0C037703C338}"/>
              </a:ext>
            </a:extLst>
          </p:cNvPr>
          <p:cNvSpPr/>
          <p:nvPr/>
        </p:nvSpPr>
        <p:spPr>
          <a:xfrm>
            <a:off x="469173" y="5740223"/>
            <a:ext cx="10946209" cy="468848"/>
          </a:xfrm>
          <a:prstGeom prst="rect">
            <a:avLst/>
          </a:prstGeom>
          <a:noFill/>
          <a:ln>
            <a:noFill/>
          </a:ln>
        </p:spPr>
        <p:style>
          <a:lnRef idx="0">
            <a:scrgbClr r="0" g="0" b="0"/>
          </a:lnRef>
          <a:fillRef idx="0">
            <a:scrgbClr r="0" g="0" b="0"/>
          </a:fillRef>
          <a:effectRef idx="0">
            <a:scrgbClr r="0" g="0" b="0"/>
          </a:effectRef>
          <a:fontRef idx="minor"/>
        </p:style>
        <p:txBody>
          <a:bodyPr lIns="0" tIns="12926" rIns="0" bIns="0" rtlCol="0">
            <a:noAutofit/>
          </a:bodyPr>
          <a:lstStyle/>
          <a:p>
            <a:pPr rtl="0">
              <a:lnSpc>
                <a:spcPct val="95000"/>
              </a:lnSpc>
              <a:spcAft>
                <a:spcPts val="964"/>
              </a:spcAft>
            </a:pPr>
            <a:r>
              <a:rPr lang="hu" sz="1800" spc="-1" dirty="0" smtClean="0">
                <a:solidFill>
                  <a:srgbClr val="333333"/>
                </a:solidFill>
                <a:ea typeface="DejaVu Sans"/>
              </a:rPr>
              <a:t>       Lakossági </a:t>
            </a:r>
            <a:r>
              <a:rPr lang="hu" sz="1800" spc="-1" dirty="0">
                <a:solidFill>
                  <a:srgbClr val="333333"/>
                </a:solidFill>
                <a:ea typeface="DejaVu Sans"/>
              </a:rPr>
              <a:t>fűtés	        </a:t>
            </a:r>
            <a:r>
              <a:rPr lang="hu" sz="1800" spc="-1" dirty="0" smtClean="0">
                <a:solidFill>
                  <a:srgbClr val="333333"/>
                </a:solidFill>
                <a:ea typeface="DejaVu Sans"/>
              </a:rPr>
              <a:t>    Energiatermelés </a:t>
            </a:r>
            <a:r>
              <a:rPr lang="hu" sz="1800" spc="-1" dirty="0">
                <a:solidFill>
                  <a:srgbClr val="333333"/>
                </a:solidFill>
                <a:ea typeface="DejaVu Sans"/>
              </a:rPr>
              <a:t>	     </a:t>
            </a:r>
            <a:r>
              <a:rPr lang="hu" sz="1800" spc="-1" dirty="0" smtClean="0">
                <a:solidFill>
                  <a:srgbClr val="333333"/>
                </a:solidFill>
                <a:ea typeface="DejaVu Sans"/>
              </a:rPr>
              <a:t>Ipari termelés           Gépjárműközlekedés	   Erdőtüzek</a:t>
            </a:r>
            <a:endParaRPr lang="en-US" sz="1800" spc="-1" dirty="0"/>
          </a:p>
        </p:txBody>
      </p:sp>
      <p:pic>
        <p:nvPicPr>
          <p:cNvPr id="8" name="Picture 7">
            <a:extLst>
              <a:ext uri="{FF2B5EF4-FFF2-40B4-BE49-F238E27FC236}">
                <a16:creationId xmlns:a16="http://schemas.microsoft.com/office/drawing/2014/main" id="{1B5B9C86-D43F-422F-9021-F795EBA007F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2858" t="7541" r="7609"/>
          <a:stretch/>
        </p:blipFill>
        <p:spPr>
          <a:xfrm>
            <a:off x="7128434" y="2669148"/>
            <a:ext cx="1884900" cy="2936564"/>
          </a:xfrm>
          <a:prstGeom prst="rect">
            <a:avLst/>
          </a:prstGeom>
        </p:spPr>
      </p:pic>
      <p:sp>
        <p:nvSpPr>
          <p:cNvPr id="10" name="Rectangle 9">
            <a:extLst>
              <a:ext uri="{FF2B5EF4-FFF2-40B4-BE49-F238E27FC236}">
                <a16:creationId xmlns:a16="http://schemas.microsoft.com/office/drawing/2014/main" id="{F3E69B11-2CA8-40CB-9C77-1AE38F440D65}"/>
              </a:ext>
            </a:extLst>
          </p:cNvPr>
          <p:cNvSpPr/>
          <p:nvPr/>
        </p:nvSpPr>
        <p:spPr>
          <a:xfrm rot="16200000">
            <a:off x="10887559" y="4617829"/>
            <a:ext cx="1675459" cy="246221"/>
          </a:xfrm>
          <a:prstGeom prst="rect">
            <a:avLst/>
          </a:prstGeom>
        </p:spPr>
        <p:txBody>
          <a:bodyPr wrap="none" rtlCol="0">
            <a:spAutoFit/>
          </a:bodyPr>
          <a:lstStyle/>
          <a:p>
            <a:pPr rtl="0"/>
            <a:r>
              <a:rPr lang="hu" sz="1000"/>
              <a:t>Forrás: Pixabay ingyenes licenc</a:t>
            </a:r>
          </a:p>
        </p:txBody>
      </p:sp>
      <p:pic>
        <p:nvPicPr>
          <p:cNvPr id="14" name="Picture 13">
            <a:extLst>
              <a:ext uri="{FF2B5EF4-FFF2-40B4-BE49-F238E27FC236}">
                <a16:creationId xmlns:a16="http://schemas.microsoft.com/office/drawing/2014/main" id="{4A34183A-91CE-4714-AD92-C1A33ECBB04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8431" t="2231" r="32583" b="16299"/>
          <a:stretch/>
        </p:blipFill>
        <p:spPr>
          <a:xfrm>
            <a:off x="9140572" y="2654640"/>
            <a:ext cx="2274810" cy="2924029"/>
          </a:xfrm>
          <a:prstGeom prst="rect">
            <a:avLst/>
          </a:prstGeom>
          <a:ln w="38100">
            <a:noFill/>
          </a:ln>
        </p:spPr>
      </p:pic>
      <p:sp>
        <p:nvSpPr>
          <p:cNvPr id="16" name="TextBox 15">
            <a:extLst>
              <a:ext uri="{FF2B5EF4-FFF2-40B4-BE49-F238E27FC236}">
                <a16:creationId xmlns:a16="http://schemas.microsoft.com/office/drawing/2014/main" id="{EC8C8408-24E5-4C57-960C-92E9D09361CE}"/>
              </a:ext>
            </a:extLst>
          </p:cNvPr>
          <p:cNvSpPr txBox="1"/>
          <p:nvPr/>
        </p:nvSpPr>
        <p:spPr>
          <a:xfrm>
            <a:off x="469173" y="870608"/>
            <a:ext cx="10946209" cy="1465016"/>
          </a:xfrm>
          <a:prstGeom prst="rect">
            <a:avLst/>
          </a:prstGeom>
          <a:noFill/>
        </p:spPr>
        <p:txBody>
          <a:bodyPr wrap="square" rtlCol="0">
            <a:spAutoFit/>
          </a:bodyPr>
          <a:lstStyle/>
          <a:p>
            <a:pPr marL="180975" indent="-180975" algn="just" rtl="0">
              <a:lnSpc>
                <a:spcPct val="110000"/>
              </a:lnSpc>
              <a:spcAft>
                <a:spcPts val="600"/>
              </a:spcAft>
              <a:buFont typeface="Arial" panose="020B0604020202020204" pitchFamily="34" charset="0"/>
              <a:buChar char="•"/>
            </a:pPr>
            <a:r>
              <a:rPr lang="hu-HU" b="0" i="0" dirty="0" smtClean="0">
                <a:solidFill>
                  <a:srgbClr val="212121"/>
                </a:solidFill>
                <a:effectLst/>
              </a:rPr>
              <a:t>A PM</a:t>
            </a:r>
            <a:r>
              <a:rPr lang="hu-HU" b="0" i="0" baseline="-25000" dirty="0" smtClean="0">
                <a:solidFill>
                  <a:srgbClr val="212121"/>
                </a:solidFill>
                <a:effectLst/>
              </a:rPr>
              <a:t>2.5</a:t>
            </a:r>
            <a:r>
              <a:rPr lang="hu-HU" b="0" i="0" dirty="0" smtClean="0">
                <a:solidFill>
                  <a:srgbClr val="212121"/>
                </a:solidFill>
                <a:effectLst/>
              </a:rPr>
              <a:t> kibocsátás elsődleges forrásai: lakossági energiafelhasználás, ipar, villamosenergia-termelés, erdőtüzek. </a:t>
            </a:r>
          </a:p>
          <a:p>
            <a:pPr marL="180975" indent="-180975" algn="just">
              <a:lnSpc>
                <a:spcPct val="110000"/>
              </a:lnSpc>
              <a:spcAft>
                <a:spcPts val="600"/>
              </a:spcAft>
              <a:buFont typeface="Arial" panose="020B0604020202020204" pitchFamily="34" charset="0"/>
              <a:buChar char="•"/>
            </a:pPr>
            <a:r>
              <a:rPr lang="hu-HU" dirty="0" smtClean="0"/>
              <a:t>Az erdőtüzek jelentős PM</a:t>
            </a:r>
            <a:r>
              <a:rPr lang="hu-HU" baseline="-25000" dirty="0" smtClean="0"/>
              <a:t>2.5</a:t>
            </a:r>
            <a:r>
              <a:rPr lang="hu-HU" dirty="0" smtClean="0"/>
              <a:t>-szennyezőforrások amelyek meghatározó módon emelik a légzőrendszeri betegségek kialakulásának kockázatát különösen Észak-Amerikában, Délkelet-Ázsiában és Afrika egyes régióiban. </a:t>
            </a:r>
          </a:p>
          <a:p>
            <a:pPr marL="180975" indent="-180975" algn="just">
              <a:lnSpc>
                <a:spcPct val="110000"/>
              </a:lnSpc>
              <a:spcAft>
                <a:spcPts val="600"/>
              </a:spcAft>
              <a:buFont typeface="Arial" panose="020B0604020202020204" pitchFamily="34" charset="0"/>
              <a:buChar char="•"/>
            </a:pPr>
            <a:r>
              <a:rPr lang="hu-HU" dirty="0" smtClean="0"/>
              <a:t>Az erdőtüzekből származó levegőszennyezés 2017-ben a globális halálozások 4,1%-</a:t>
            </a:r>
            <a:r>
              <a:rPr lang="hu-HU" dirty="0" err="1" smtClean="0"/>
              <a:t>áért</a:t>
            </a:r>
            <a:r>
              <a:rPr lang="hu-HU" dirty="0" smtClean="0"/>
              <a:t> volt felelős.</a:t>
            </a:r>
            <a:endParaRPr lang="hu-HU" dirty="0"/>
          </a:p>
        </p:txBody>
      </p:sp>
      <p:sp>
        <p:nvSpPr>
          <p:cNvPr id="18" name="TextBox 17">
            <a:extLst>
              <a:ext uri="{FF2B5EF4-FFF2-40B4-BE49-F238E27FC236}">
                <a16:creationId xmlns:a16="http://schemas.microsoft.com/office/drawing/2014/main" id="{58F3B0AA-2EA7-47BF-8FC4-2D55F73DF5E8}"/>
              </a:ext>
            </a:extLst>
          </p:cNvPr>
          <p:cNvSpPr txBox="1"/>
          <p:nvPr/>
        </p:nvSpPr>
        <p:spPr>
          <a:xfrm>
            <a:off x="169404" y="6115116"/>
            <a:ext cx="11919927" cy="215444"/>
          </a:xfrm>
          <a:prstGeom prst="rect">
            <a:avLst/>
          </a:prstGeom>
          <a:noFill/>
        </p:spPr>
        <p:txBody>
          <a:bodyPr wrap="square" rtlCol="0">
            <a:spAutoFit/>
          </a:bodyPr>
          <a:lstStyle/>
          <a:p>
            <a:pPr algn="r" rtl="0"/>
            <a:r>
              <a:rPr lang="hu" sz="800" b="0" i="0" dirty="0">
                <a:solidFill>
                  <a:srgbClr val="212121"/>
                </a:solidFill>
                <a:effectLst/>
              </a:rPr>
              <a:t>https://www.nature.com/articles/s41467-021-23853-y Hozzáférés: 2023.02.02.</a:t>
            </a:r>
            <a:endParaRPr lang="en-US" sz="800" dirty="0"/>
          </a:p>
        </p:txBody>
      </p:sp>
      <p:pic>
        <p:nvPicPr>
          <p:cNvPr id="20" name="Picture 19">
            <a:extLst>
              <a:ext uri="{FF2B5EF4-FFF2-40B4-BE49-F238E27FC236}">
                <a16:creationId xmlns:a16="http://schemas.microsoft.com/office/drawing/2014/main" id="{ACB3BB57-C8C1-40D0-9573-FC54419242D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3578" t="14194" r="23143" b="18655"/>
          <a:stretch/>
        </p:blipFill>
        <p:spPr>
          <a:xfrm>
            <a:off x="2688094" y="2669148"/>
            <a:ext cx="2173726" cy="2924269"/>
          </a:xfrm>
          <a:prstGeom prst="rect">
            <a:avLst/>
          </a:prstGeom>
        </p:spPr>
      </p:pic>
      <p:pic>
        <p:nvPicPr>
          <p:cNvPr id="24" name="Picture 23">
            <a:extLst>
              <a:ext uri="{FF2B5EF4-FFF2-40B4-BE49-F238E27FC236}">
                <a16:creationId xmlns:a16="http://schemas.microsoft.com/office/drawing/2014/main" id="{A5818A39-FF56-40A5-BE01-F98CFF28A52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88990" y="2645157"/>
            <a:ext cx="2012206" cy="2933512"/>
          </a:xfrm>
          <a:prstGeom prst="rect">
            <a:avLst/>
          </a:prstGeom>
        </p:spPr>
      </p:pic>
      <p:pic>
        <p:nvPicPr>
          <p:cNvPr id="26" name="Picture 25">
            <a:extLst>
              <a:ext uri="{FF2B5EF4-FFF2-40B4-BE49-F238E27FC236}">
                <a16:creationId xmlns:a16="http://schemas.microsoft.com/office/drawing/2014/main" id="{3731A35A-0093-4F43-B5CB-80289C7ADB7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451" t="1" r="60354" b="13596"/>
          <a:stretch/>
        </p:blipFill>
        <p:spPr>
          <a:xfrm>
            <a:off x="469173" y="2654400"/>
            <a:ext cx="2091683" cy="2933512"/>
          </a:xfrm>
          <a:prstGeom prst="rect">
            <a:avLst/>
          </a:prstGeom>
        </p:spPr>
      </p:pic>
    </p:spTree>
    <p:extLst>
      <p:ext uri="{BB962C8B-B14F-4D97-AF65-F5344CB8AC3E}">
        <p14:creationId xmlns:p14="http://schemas.microsoft.com/office/powerpoint/2010/main" val="36539113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FD5F0B-BE8B-43BB-8B58-3B8E4B770BB4}"/>
              </a:ext>
            </a:extLst>
          </p:cNvPr>
          <p:cNvSpPr>
            <a:spLocks noGrp="1"/>
          </p:cNvSpPr>
          <p:nvPr>
            <p:ph type="title"/>
          </p:nvPr>
        </p:nvSpPr>
        <p:spPr/>
        <p:txBody>
          <a:bodyPr rtlCol="0">
            <a:normAutofit/>
          </a:bodyPr>
          <a:lstStyle/>
          <a:p>
            <a:pPr rtl="0"/>
            <a:r>
              <a:rPr lang="hu" dirty="0"/>
              <a:t>Sztratoszférikus </a:t>
            </a:r>
            <a:r>
              <a:rPr lang="hu" dirty="0" smtClean="0"/>
              <a:t>ózonréteg </a:t>
            </a:r>
            <a:r>
              <a:rPr lang="hu" dirty="0" smtClean="0"/>
              <a:t>elvékonyodása</a:t>
            </a:r>
            <a:endParaRPr lang="hu" dirty="0"/>
          </a:p>
        </p:txBody>
      </p:sp>
      <p:sp>
        <p:nvSpPr>
          <p:cNvPr id="3" name="Content Placeholder 2">
            <a:extLst>
              <a:ext uri="{FF2B5EF4-FFF2-40B4-BE49-F238E27FC236}">
                <a16:creationId xmlns:a16="http://schemas.microsoft.com/office/drawing/2014/main" id="{163A2FCA-B345-454E-9869-1A7B7EE5424D}"/>
              </a:ext>
            </a:extLst>
          </p:cNvPr>
          <p:cNvSpPr>
            <a:spLocks noGrp="1"/>
          </p:cNvSpPr>
          <p:nvPr>
            <p:ph idx="1"/>
          </p:nvPr>
        </p:nvSpPr>
        <p:spPr>
          <a:xfrm>
            <a:off x="178816" y="1328468"/>
            <a:ext cx="7422758" cy="4702480"/>
          </a:xfrm>
        </p:spPr>
        <p:txBody>
          <a:bodyPr rtlCol="0">
            <a:normAutofit/>
          </a:bodyPr>
          <a:lstStyle/>
          <a:p>
            <a:pPr algn="just"/>
            <a:r>
              <a:rPr lang="hu-HU" sz="2000" dirty="0" smtClean="0"/>
              <a:t>A </a:t>
            </a:r>
            <a:r>
              <a:rPr lang="hu-HU" sz="2000" dirty="0" err="1" smtClean="0"/>
              <a:t>Brewer-Dobson</a:t>
            </a:r>
            <a:r>
              <a:rPr lang="hu-HU" sz="2000" dirty="0" smtClean="0"/>
              <a:t> légköri áramlás az egyenlítői </a:t>
            </a:r>
            <a:r>
              <a:rPr lang="hu-HU" sz="2000" dirty="0" err="1" smtClean="0"/>
              <a:t>troposzférikus</a:t>
            </a:r>
            <a:r>
              <a:rPr lang="hu-HU" sz="2000" dirty="0" smtClean="0"/>
              <a:t> levegőt a sztratoszférába emeli, majd a pólusok felé szállítja. </a:t>
            </a:r>
          </a:p>
          <a:p>
            <a:pPr algn="just"/>
            <a:r>
              <a:rPr lang="hu-HU" sz="2000" dirty="0" smtClean="0"/>
              <a:t>A földrajzi, meteorológiai és kémiai tényezők együttes hatása miatt a pólusokon szezonális ózonréteg-vékonyodás alakul ki. </a:t>
            </a:r>
          </a:p>
          <a:p>
            <a:pPr algn="just"/>
            <a:r>
              <a:rPr lang="hu-HU" sz="2000" dirty="0" smtClean="0"/>
              <a:t>A téli időszakban sarki </a:t>
            </a:r>
            <a:r>
              <a:rPr lang="hu-HU" sz="2000" dirty="0" err="1" smtClean="0"/>
              <a:t>sztratoszférikus</a:t>
            </a:r>
            <a:r>
              <a:rPr lang="hu-HU" sz="2000" dirty="0" smtClean="0"/>
              <a:t> felhők képződnek, amelyek az Északi-sark felett 1-2 hónapig, az Antarktisz felett akár 5 hónapig is megmaradhatnak. </a:t>
            </a:r>
          </a:p>
          <a:p>
            <a:pPr algn="just"/>
            <a:r>
              <a:rPr lang="hu-HU" sz="2000" dirty="0" smtClean="0"/>
              <a:t>Ezek a felhők elősegítik a kémiai reakciók bekövetkeztét, amely eredményeként jelentősen növekszik a reaktív halogéngázok koncentrációja, hozzájárulva az ózonréteg lebomlásához.</a:t>
            </a:r>
            <a:endParaRPr lang="hu-HU" sz="2000" dirty="0"/>
          </a:p>
        </p:txBody>
      </p:sp>
      <p:sp>
        <p:nvSpPr>
          <p:cNvPr id="4" name="TextBox 3">
            <a:extLst>
              <a:ext uri="{FF2B5EF4-FFF2-40B4-BE49-F238E27FC236}">
                <a16:creationId xmlns:a16="http://schemas.microsoft.com/office/drawing/2014/main" id="{573775A5-CB1A-45D6-A9C6-AB986B698119}"/>
              </a:ext>
            </a:extLst>
          </p:cNvPr>
          <p:cNvSpPr txBox="1"/>
          <p:nvPr/>
        </p:nvSpPr>
        <p:spPr>
          <a:xfrm>
            <a:off x="296918" y="5923225"/>
            <a:ext cx="11257667" cy="215444"/>
          </a:xfrm>
          <a:prstGeom prst="rect">
            <a:avLst/>
          </a:prstGeom>
          <a:noFill/>
        </p:spPr>
        <p:txBody>
          <a:bodyPr wrap="square" rtlCol="0">
            <a:spAutoFit/>
          </a:bodyPr>
          <a:lstStyle/>
          <a:p>
            <a:pPr rtl="0"/>
            <a:r>
              <a:rPr lang="hu" sz="800" b="0" i="0">
                <a:solidFill>
                  <a:srgbClr val="212121"/>
                </a:solidFill>
                <a:effectLst/>
                <a:latin typeface="BlinkMacSystemFont"/>
              </a:rPr>
              <a:t>DOI: 10.1016/j.ijwd.2020.07.003</a:t>
            </a:r>
            <a:endParaRPr lang="en-US" sz="800" dirty="0"/>
          </a:p>
        </p:txBody>
      </p:sp>
      <p:pic>
        <p:nvPicPr>
          <p:cNvPr id="5" name="Picture 4" descr="Icon&#10;&#10;Description automatically generated">
            <a:extLst>
              <a:ext uri="{FF2B5EF4-FFF2-40B4-BE49-F238E27FC236}">
                <a16:creationId xmlns:a16="http://schemas.microsoft.com/office/drawing/2014/main" id="{3D7E3B9C-43FA-41C6-99D8-A28A2FF3B43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63068" y="1194722"/>
            <a:ext cx="4236425" cy="4236425"/>
          </a:xfrm>
          <a:prstGeom prst="rect">
            <a:avLst/>
          </a:prstGeom>
        </p:spPr>
      </p:pic>
      <p:sp>
        <p:nvSpPr>
          <p:cNvPr id="6" name="Rectangle 5">
            <a:extLst>
              <a:ext uri="{FF2B5EF4-FFF2-40B4-BE49-F238E27FC236}">
                <a16:creationId xmlns:a16="http://schemas.microsoft.com/office/drawing/2014/main" id="{B745EC09-842A-4D6D-BBB1-FA5093EC95D5}"/>
              </a:ext>
            </a:extLst>
          </p:cNvPr>
          <p:cNvSpPr/>
          <p:nvPr/>
        </p:nvSpPr>
        <p:spPr>
          <a:xfrm rot="16200000">
            <a:off x="11057352" y="5344832"/>
            <a:ext cx="1675459" cy="246221"/>
          </a:xfrm>
          <a:prstGeom prst="rect">
            <a:avLst/>
          </a:prstGeom>
        </p:spPr>
        <p:txBody>
          <a:bodyPr wrap="none" rtlCol="0">
            <a:spAutoFit/>
          </a:bodyPr>
          <a:lstStyle/>
          <a:p>
            <a:pPr rtl="0"/>
            <a:r>
              <a:rPr lang="hu" sz="1000"/>
              <a:t>Forrás: Pixabay ingyenes licenc</a:t>
            </a:r>
          </a:p>
        </p:txBody>
      </p:sp>
      <p:sp>
        <p:nvSpPr>
          <p:cNvPr id="7" name="Arrow: Curved Right 6">
            <a:extLst>
              <a:ext uri="{FF2B5EF4-FFF2-40B4-BE49-F238E27FC236}">
                <a16:creationId xmlns:a16="http://schemas.microsoft.com/office/drawing/2014/main" id="{B21A4DC0-4B54-44C4-AE94-24EAB72504FA}"/>
              </a:ext>
            </a:extLst>
          </p:cNvPr>
          <p:cNvSpPr/>
          <p:nvPr/>
        </p:nvSpPr>
        <p:spPr>
          <a:xfrm rot="19395654">
            <a:off x="8261981" y="3207751"/>
            <a:ext cx="995194" cy="2804034"/>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schemeClr val="tx1"/>
              </a:solidFill>
            </a:endParaRPr>
          </a:p>
        </p:txBody>
      </p:sp>
      <p:sp>
        <p:nvSpPr>
          <p:cNvPr id="8" name="Arrow: Curved Right 7">
            <a:extLst>
              <a:ext uri="{FF2B5EF4-FFF2-40B4-BE49-F238E27FC236}">
                <a16:creationId xmlns:a16="http://schemas.microsoft.com/office/drawing/2014/main" id="{E4B84E80-8E11-4D59-A817-71C5D580E551}"/>
              </a:ext>
            </a:extLst>
          </p:cNvPr>
          <p:cNvSpPr/>
          <p:nvPr/>
        </p:nvSpPr>
        <p:spPr>
          <a:xfrm rot="1831801" flipH="1">
            <a:off x="10735799" y="3304313"/>
            <a:ext cx="991173" cy="2543467"/>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schemeClr val="tx1"/>
              </a:solidFill>
            </a:endParaRPr>
          </a:p>
        </p:txBody>
      </p:sp>
      <p:sp>
        <p:nvSpPr>
          <p:cNvPr id="9" name="Arrow: Curved Right 8">
            <a:extLst>
              <a:ext uri="{FF2B5EF4-FFF2-40B4-BE49-F238E27FC236}">
                <a16:creationId xmlns:a16="http://schemas.microsoft.com/office/drawing/2014/main" id="{24B36870-7260-4726-B9C7-5FA24B1BF371}"/>
              </a:ext>
            </a:extLst>
          </p:cNvPr>
          <p:cNvSpPr/>
          <p:nvPr/>
        </p:nvSpPr>
        <p:spPr>
          <a:xfrm rot="1843122" flipV="1">
            <a:off x="8184377" y="767065"/>
            <a:ext cx="988995" cy="2757164"/>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schemeClr val="tx1"/>
              </a:solidFill>
            </a:endParaRPr>
          </a:p>
        </p:txBody>
      </p:sp>
      <p:sp>
        <p:nvSpPr>
          <p:cNvPr id="10" name="Arrow: Curved Right 9">
            <a:extLst>
              <a:ext uri="{FF2B5EF4-FFF2-40B4-BE49-F238E27FC236}">
                <a16:creationId xmlns:a16="http://schemas.microsoft.com/office/drawing/2014/main" id="{DF62D325-5234-40A5-AA42-4A3D80C001D3}"/>
              </a:ext>
            </a:extLst>
          </p:cNvPr>
          <p:cNvSpPr/>
          <p:nvPr/>
        </p:nvSpPr>
        <p:spPr>
          <a:xfrm rot="19732472" flipH="1" flipV="1">
            <a:off x="10554864" y="665393"/>
            <a:ext cx="1057887" cy="2763409"/>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schemeClr val="tx1"/>
              </a:solidFill>
            </a:endParaRPr>
          </a:p>
        </p:txBody>
      </p:sp>
    </p:spTree>
    <p:extLst>
      <p:ext uri="{BB962C8B-B14F-4D97-AF65-F5344CB8AC3E}">
        <p14:creationId xmlns:p14="http://schemas.microsoft.com/office/powerpoint/2010/main" val="16713871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10D028-DDE5-3B32-09AE-01A16FBFD87E}"/>
              </a:ext>
            </a:extLst>
          </p:cNvPr>
          <p:cNvSpPr>
            <a:spLocks noGrp="1"/>
          </p:cNvSpPr>
          <p:nvPr>
            <p:ph type="title"/>
          </p:nvPr>
        </p:nvSpPr>
        <p:spPr/>
        <p:txBody>
          <a:bodyPr rtlCol="0">
            <a:normAutofit/>
          </a:bodyPr>
          <a:lstStyle/>
          <a:p>
            <a:pPr rtl="0"/>
            <a:r>
              <a:rPr lang="hu"/>
              <a:t>Troposzférikus ózon (talajszintű ózon)</a:t>
            </a:r>
          </a:p>
        </p:txBody>
      </p:sp>
      <p:pic>
        <p:nvPicPr>
          <p:cNvPr id="4" name="Picture 3">
            <a:extLst>
              <a:ext uri="{FF2B5EF4-FFF2-40B4-BE49-F238E27FC236}">
                <a16:creationId xmlns:a16="http://schemas.microsoft.com/office/drawing/2014/main" id="{62E92311-3B8A-C663-59F9-21584ECD3AD0}"/>
              </a:ext>
            </a:extLst>
          </p:cNvPr>
          <p:cNvPicPr/>
          <p:nvPr/>
        </p:nvPicPr>
        <p:blipFill rotWithShape="1">
          <a:blip r:embed="rId2"/>
          <a:srcRect r="398" b="13455"/>
          <a:stretch/>
        </p:blipFill>
        <p:spPr>
          <a:xfrm>
            <a:off x="391886" y="1329081"/>
            <a:ext cx="11176000" cy="4652586"/>
          </a:xfrm>
          <a:prstGeom prst="rect">
            <a:avLst/>
          </a:prstGeom>
          <a:ln>
            <a:noFill/>
          </a:ln>
        </p:spPr>
      </p:pic>
      <p:sp>
        <p:nvSpPr>
          <p:cNvPr id="5" name="Rectangle 4">
            <a:extLst>
              <a:ext uri="{FF2B5EF4-FFF2-40B4-BE49-F238E27FC236}">
                <a16:creationId xmlns:a16="http://schemas.microsoft.com/office/drawing/2014/main" id="{B3ED07C2-73B0-8C1F-F2D8-86DB85E5B781}"/>
              </a:ext>
            </a:extLst>
          </p:cNvPr>
          <p:cNvSpPr/>
          <p:nvPr/>
        </p:nvSpPr>
        <p:spPr>
          <a:xfrm rot="16200000">
            <a:off x="11000855" y="5130967"/>
            <a:ext cx="1675459" cy="246221"/>
          </a:xfrm>
          <a:prstGeom prst="rect">
            <a:avLst/>
          </a:prstGeom>
        </p:spPr>
        <p:txBody>
          <a:bodyPr wrap="none" rtlCol="0">
            <a:spAutoFit/>
          </a:bodyPr>
          <a:lstStyle/>
          <a:p>
            <a:pPr rtl="0"/>
            <a:r>
              <a:rPr lang="hu" sz="1000"/>
              <a:t>Forrás: Pixabay ingyenes licenc</a:t>
            </a:r>
          </a:p>
        </p:txBody>
      </p:sp>
      <p:sp>
        <p:nvSpPr>
          <p:cNvPr id="7" name="TextBox 6">
            <a:extLst>
              <a:ext uri="{FF2B5EF4-FFF2-40B4-BE49-F238E27FC236}">
                <a16:creationId xmlns:a16="http://schemas.microsoft.com/office/drawing/2014/main" id="{E4C22D14-9DC0-A8EB-ED6B-F6A8EBD74624}"/>
              </a:ext>
            </a:extLst>
          </p:cNvPr>
          <p:cNvSpPr txBox="1"/>
          <p:nvPr/>
        </p:nvSpPr>
        <p:spPr>
          <a:xfrm>
            <a:off x="391885" y="808997"/>
            <a:ext cx="11176001" cy="340863"/>
          </a:xfrm>
          <a:prstGeom prst="rect">
            <a:avLst/>
          </a:prstGeom>
          <a:noFill/>
        </p:spPr>
        <p:txBody>
          <a:bodyPr wrap="square" rtlCol="0">
            <a:spAutoFit/>
          </a:bodyPr>
          <a:lstStyle/>
          <a:p>
            <a:pPr marL="74135" algn="ctr">
              <a:lnSpc>
                <a:spcPct val="95000"/>
              </a:lnSpc>
              <a:spcAft>
                <a:spcPts val="964"/>
              </a:spcAft>
              <a:buClr>
                <a:srgbClr val="333333"/>
              </a:buClr>
              <a:buSzPct val="45000"/>
            </a:pPr>
            <a:r>
              <a:rPr lang="hu-HU" sz="1700" dirty="0"/>
              <a:t>Másodlagos légszennyező anyag, amely elsősorban városi területeken, erős autóforgalom és napsütés hatására alakul ki.</a:t>
            </a:r>
            <a:endParaRPr lang="en-US" sz="1700" spc="-1" dirty="0"/>
          </a:p>
        </p:txBody>
      </p:sp>
      <p:sp>
        <p:nvSpPr>
          <p:cNvPr id="8" name="TextBox 7">
            <a:extLst>
              <a:ext uri="{FF2B5EF4-FFF2-40B4-BE49-F238E27FC236}">
                <a16:creationId xmlns:a16="http://schemas.microsoft.com/office/drawing/2014/main" id="{18A46187-669C-60A6-7F05-66802ECC6913}"/>
              </a:ext>
            </a:extLst>
          </p:cNvPr>
          <p:cNvSpPr txBox="1"/>
          <p:nvPr/>
        </p:nvSpPr>
        <p:spPr>
          <a:xfrm>
            <a:off x="6593306" y="1842358"/>
            <a:ext cx="309729" cy="369332"/>
          </a:xfrm>
          <a:prstGeom prst="rect">
            <a:avLst/>
          </a:prstGeom>
          <a:noFill/>
          <a:ln>
            <a:noFill/>
          </a:ln>
        </p:spPr>
        <p:txBody>
          <a:bodyPr wrap="square" rtlCol="0">
            <a:spAutoFit/>
          </a:bodyPr>
          <a:lstStyle/>
          <a:p>
            <a:pPr rtl="0"/>
            <a:r>
              <a:rPr lang="hu" b="1"/>
              <a:t>b</a:t>
            </a:r>
            <a:endParaRPr lang="en-DE" b="1" dirty="0"/>
          </a:p>
        </p:txBody>
      </p:sp>
      <p:sp>
        <p:nvSpPr>
          <p:cNvPr id="9" name="CustomShape 10">
            <a:extLst>
              <a:ext uri="{FF2B5EF4-FFF2-40B4-BE49-F238E27FC236}">
                <a16:creationId xmlns:a16="http://schemas.microsoft.com/office/drawing/2014/main" id="{88A91E0A-1415-695B-8F23-FFDE9A0A9C33}"/>
              </a:ext>
            </a:extLst>
          </p:cNvPr>
          <p:cNvSpPr/>
          <p:nvPr/>
        </p:nvSpPr>
        <p:spPr>
          <a:xfrm>
            <a:off x="7381330" y="3503312"/>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10" name="CustomShape 11">
            <a:extLst>
              <a:ext uri="{FF2B5EF4-FFF2-40B4-BE49-F238E27FC236}">
                <a16:creationId xmlns:a16="http://schemas.microsoft.com/office/drawing/2014/main" id="{ABACE124-B9F2-5F9A-0D02-11D243EA98C9}"/>
              </a:ext>
            </a:extLst>
          </p:cNvPr>
          <p:cNvSpPr/>
          <p:nvPr/>
        </p:nvSpPr>
        <p:spPr>
          <a:xfrm>
            <a:off x="7381330" y="3193583"/>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13" name="Line 17">
            <a:extLst>
              <a:ext uri="{FF2B5EF4-FFF2-40B4-BE49-F238E27FC236}">
                <a16:creationId xmlns:a16="http://schemas.microsoft.com/office/drawing/2014/main" id="{4B157E2D-6332-8480-C194-569BFB769585}"/>
              </a:ext>
            </a:extLst>
          </p:cNvPr>
          <p:cNvSpPr/>
          <p:nvPr/>
        </p:nvSpPr>
        <p:spPr>
          <a:xfrm>
            <a:off x="8236199" y="3546471"/>
            <a:ext cx="309729" cy="976"/>
          </a:xfrm>
          <a:prstGeom prst="line">
            <a:avLst/>
          </a:prstGeom>
          <a:ln w="9360">
            <a:solidFill>
              <a:srgbClr val="000000"/>
            </a:solidFill>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14" name="CustomShape 18">
            <a:extLst>
              <a:ext uri="{FF2B5EF4-FFF2-40B4-BE49-F238E27FC236}">
                <a16:creationId xmlns:a16="http://schemas.microsoft.com/office/drawing/2014/main" id="{3A931A20-2BB4-6221-8F0A-E3E47F5CBC97}"/>
              </a:ext>
            </a:extLst>
          </p:cNvPr>
          <p:cNvSpPr/>
          <p:nvPr/>
        </p:nvSpPr>
        <p:spPr>
          <a:xfrm>
            <a:off x="9208267" y="3503312"/>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15" name="CustomShape 19">
            <a:extLst>
              <a:ext uri="{FF2B5EF4-FFF2-40B4-BE49-F238E27FC236}">
                <a16:creationId xmlns:a16="http://schemas.microsoft.com/office/drawing/2014/main" id="{E58478F2-FA7F-8397-0BD3-900BE87FEBF1}"/>
              </a:ext>
            </a:extLst>
          </p:cNvPr>
          <p:cNvSpPr/>
          <p:nvPr/>
        </p:nvSpPr>
        <p:spPr>
          <a:xfrm>
            <a:off x="9208267" y="3193583"/>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19" name="CustomShape 23">
            <a:extLst>
              <a:ext uri="{FF2B5EF4-FFF2-40B4-BE49-F238E27FC236}">
                <a16:creationId xmlns:a16="http://schemas.microsoft.com/office/drawing/2014/main" id="{0E9CEA69-9D42-225F-AC3B-2572591803BB}"/>
              </a:ext>
            </a:extLst>
          </p:cNvPr>
          <p:cNvSpPr/>
          <p:nvPr/>
        </p:nvSpPr>
        <p:spPr>
          <a:xfrm>
            <a:off x="8953412" y="3417222"/>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20" name="CustomShape 24">
            <a:extLst>
              <a:ext uri="{FF2B5EF4-FFF2-40B4-BE49-F238E27FC236}">
                <a16:creationId xmlns:a16="http://schemas.microsoft.com/office/drawing/2014/main" id="{6F4F4ED7-2323-4A97-59A0-E28E15ACD79E}"/>
              </a:ext>
            </a:extLst>
          </p:cNvPr>
          <p:cNvSpPr/>
          <p:nvPr/>
        </p:nvSpPr>
        <p:spPr>
          <a:xfrm>
            <a:off x="8953412" y="4749372"/>
            <a:ext cx="905402" cy="719017"/>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algn="ctr" rtl="0">
              <a:lnSpc>
                <a:spcPct val="100000"/>
              </a:lnSpc>
            </a:pPr>
            <a:r>
              <a:rPr lang="hu" spc="-1">
                <a:solidFill>
                  <a:srgbClr val="000000"/>
                </a:solidFill>
                <a:ea typeface="DejaVu Sans"/>
              </a:rPr>
              <a:t>O</a:t>
            </a:r>
            <a:r>
              <a:rPr lang="hu" spc="-1" baseline="-33000">
                <a:solidFill>
                  <a:srgbClr val="000000"/>
                </a:solidFill>
                <a:ea typeface="DejaVu Sans"/>
              </a:rPr>
              <a:t>3</a:t>
            </a:r>
            <a:r>
              <a:rPr dirty="0"/>
              <a:t/>
            </a:r>
            <a:br>
              <a:rPr dirty="0"/>
            </a:br>
            <a:r>
              <a:rPr lang="hu" spc="-1">
                <a:solidFill>
                  <a:srgbClr val="000000"/>
                </a:solidFill>
                <a:ea typeface="DejaVu Sans"/>
              </a:rPr>
              <a:t>Ózon</a:t>
            </a:r>
            <a:endParaRPr lang="en-US" spc="-1" dirty="0"/>
          </a:p>
        </p:txBody>
      </p:sp>
      <p:sp>
        <p:nvSpPr>
          <p:cNvPr id="21" name="CustomShape 28">
            <a:extLst>
              <a:ext uri="{FF2B5EF4-FFF2-40B4-BE49-F238E27FC236}">
                <a16:creationId xmlns:a16="http://schemas.microsoft.com/office/drawing/2014/main" id="{862EC449-4BDA-1974-0BA4-71A98AE698D1}"/>
              </a:ext>
            </a:extLst>
          </p:cNvPr>
          <p:cNvSpPr/>
          <p:nvPr/>
        </p:nvSpPr>
        <p:spPr>
          <a:xfrm>
            <a:off x="6593306" y="4583483"/>
            <a:ext cx="1484990" cy="440693"/>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algn="ctr" rtl="0">
              <a:lnSpc>
                <a:spcPct val="100000"/>
              </a:lnSpc>
            </a:pPr>
            <a:r>
              <a:rPr lang="hu" spc="-1">
                <a:solidFill>
                  <a:srgbClr val="000000"/>
                </a:solidFill>
                <a:ea typeface="DejaVu Sans"/>
              </a:rPr>
              <a:t>O</a:t>
            </a:r>
            <a:r>
              <a:rPr lang="hu" spc="-1" baseline="-33000">
                <a:solidFill>
                  <a:srgbClr val="000000"/>
                </a:solidFill>
                <a:ea typeface="DejaVu Sans"/>
              </a:rPr>
              <a:t>2</a:t>
            </a:r>
            <a:r>
              <a:rPr dirty="0"/>
              <a:t/>
            </a:r>
            <a:br>
              <a:rPr dirty="0"/>
            </a:br>
            <a:r>
              <a:rPr lang="hu" spc="-1">
                <a:solidFill>
                  <a:srgbClr val="000000"/>
                </a:solidFill>
                <a:ea typeface="DejaVu Sans"/>
              </a:rPr>
              <a:t>Molekuláris oxigén</a:t>
            </a:r>
            <a:endParaRPr lang="en-US" spc="-1" dirty="0"/>
          </a:p>
        </p:txBody>
      </p:sp>
      <p:cxnSp>
        <p:nvCxnSpPr>
          <p:cNvPr id="22" name="Straight Connector 21">
            <a:extLst>
              <a:ext uri="{FF2B5EF4-FFF2-40B4-BE49-F238E27FC236}">
                <a16:creationId xmlns:a16="http://schemas.microsoft.com/office/drawing/2014/main" id="{6687115A-D8CA-FC95-CF04-2C28ADA9F0B1}"/>
              </a:ext>
            </a:extLst>
          </p:cNvPr>
          <p:cNvCxnSpPr>
            <a:cxnSpLocks/>
          </p:cNvCxnSpPr>
          <p:nvPr/>
        </p:nvCxnSpPr>
        <p:spPr>
          <a:xfrm>
            <a:off x="7096232" y="2000478"/>
            <a:ext cx="2382579" cy="0"/>
          </a:xfrm>
          <a:prstGeom prst="line">
            <a:avLst/>
          </a:prstGeom>
          <a:ln cap="sq">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4" name="CustomShape 3">
            <a:extLst>
              <a:ext uri="{FF2B5EF4-FFF2-40B4-BE49-F238E27FC236}">
                <a16:creationId xmlns:a16="http://schemas.microsoft.com/office/drawing/2014/main" id="{64386435-1B3D-7C6A-7CCC-5FB5EB59B085}"/>
              </a:ext>
            </a:extLst>
          </p:cNvPr>
          <p:cNvSpPr/>
          <p:nvPr/>
        </p:nvSpPr>
        <p:spPr>
          <a:xfrm>
            <a:off x="1150134" y="3045092"/>
            <a:ext cx="432157" cy="232174"/>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rtl="0">
              <a:lnSpc>
                <a:spcPct val="100000"/>
              </a:lnSpc>
            </a:pPr>
            <a:r>
              <a:rPr lang="hu" sz="1219" spc="-1">
                <a:solidFill>
                  <a:srgbClr val="000000"/>
                </a:solidFill>
                <a:latin typeface="Times New Roman"/>
                <a:ea typeface="DejaVu Sans"/>
              </a:rPr>
              <a:t>UV</a:t>
            </a:r>
            <a:endParaRPr lang="en-US" sz="1219" spc="-1">
              <a:latin typeface="Arial"/>
            </a:endParaRPr>
          </a:p>
        </p:txBody>
      </p:sp>
      <p:sp>
        <p:nvSpPr>
          <p:cNvPr id="25" name="CustomShape 4">
            <a:extLst>
              <a:ext uri="{FF2B5EF4-FFF2-40B4-BE49-F238E27FC236}">
                <a16:creationId xmlns:a16="http://schemas.microsoft.com/office/drawing/2014/main" id="{73729F6C-0B07-80D7-BA5E-79D2D235171B}"/>
              </a:ext>
            </a:extLst>
          </p:cNvPr>
          <p:cNvSpPr/>
          <p:nvPr/>
        </p:nvSpPr>
        <p:spPr>
          <a:xfrm>
            <a:off x="2319299" y="3394572"/>
            <a:ext cx="370699"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26" name="CustomShape 5">
            <a:extLst>
              <a:ext uri="{FF2B5EF4-FFF2-40B4-BE49-F238E27FC236}">
                <a16:creationId xmlns:a16="http://schemas.microsoft.com/office/drawing/2014/main" id="{04F35BC6-E51F-CBD5-098E-76F1F41120F1}"/>
              </a:ext>
            </a:extLst>
          </p:cNvPr>
          <p:cNvSpPr/>
          <p:nvPr/>
        </p:nvSpPr>
        <p:spPr>
          <a:xfrm>
            <a:off x="2140778" y="3208492"/>
            <a:ext cx="370699" cy="370943"/>
          </a:xfrm>
          <a:prstGeom prst="ellipse">
            <a:avLst/>
          </a:prstGeom>
          <a:solidFill>
            <a:srgbClr val="FF99CC"/>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27" name="CustomShape 6">
            <a:extLst>
              <a:ext uri="{FF2B5EF4-FFF2-40B4-BE49-F238E27FC236}">
                <a16:creationId xmlns:a16="http://schemas.microsoft.com/office/drawing/2014/main" id="{77512ABE-1B53-6E2C-8B84-DA856A2C7265}"/>
              </a:ext>
            </a:extLst>
          </p:cNvPr>
          <p:cNvSpPr/>
          <p:nvPr/>
        </p:nvSpPr>
        <p:spPr>
          <a:xfrm>
            <a:off x="1947137" y="3332139"/>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29" name="Line 8">
            <a:extLst>
              <a:ext uri="{FF2B5EF4-FFF2-40B4-BE49-F238E27FC236}">
                <a16:creationId xmlns:a16="http://schemas.microsoft.com/office/drawing/2014/main" id="{5EC37B1F-5D5F-3F62-AD68-BF9189F14B82}"/>
              </a:ext>
            </a:extLst>
          </p:cNvPr>
          <p:cNvSpPr/>
          <p:nvPr/>
        </p:nvSpPr>
        <p:spPr>
          <a:xfrm>
            <a:off x="2876322" y="3455787"/>
            <a:ext cx="309729" cy="1219"/>
          </a:xfrm>
          <a:prstGeom prst="line">
            <a:avLst/>
          </a:prstGeom>
          <a:ln w="9360">
            <a:solidFill>
              <a:srgbClr val="000000"/>
            </a:solidFill>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30" name="CustomShape 9">
            <a:extLst>
              <a:ext uri="{FF2B5EF4-FFF2-40B4-BE49-F238E27FC236}">
                <a16:creationId xmlns:a16="http://schemas.microsoft.com/office/drawing/2014/main" id="{771A107C-212E-5A65-0B84-C3DA5A8D57F1}"/>
              </a:ext>
            </a:extLst>
          </p:cNvPr>
          <p:cNvSpPr/>
          <p:nvPr/>
        </p:nvSpPr>
        <p:spPr>
          <a:xfrm>
            <a:off x="4301317" y="3208492"/>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31" name="CustomShape 10">
            <a:extLst>
              <a:ext uri="{FF2B5EF4-FFF2-40B4-BE49-F238E27FC236}">
                <a16:creationId xmlns:a16="http://schemas.microsoft.com/office/drawing/2014/main" id="{66A0D644-C148-4505-290F-39370ABBB907}"/>
              </a:ext>
            </a:extLst>
          </p:cNvPr>
          <p:cNvSpPr/>
          <p:nvPr/>
        </p:nvSpPr>
        <p:spPr>
          <a:xfrm>
            <a:off x="3504315" y="3146058"/>
            <a:ext cx="370943" cy="370943"/>
          </a:xfrm>
          <a:prstGeom prst="ellipse">
            <a:avLst/>
          </a:prstGeom>
          <a:solidFill>
            <a:srgbClr val="FF99CC"/>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32" name="CustomShape 11">
            <a:extLst>
              <a:ext uri="{FF2B5EF4-FFF2-40B4-BE49-F238E27FC236}">
                <a16:creationId xmlns:a16="http://schemas.microsoft.com/office/drawing/2014/main" id="{36EAF005-BE44-3ABC-C796-B14533F39938}"/>
              </a:ext>
            </a:extLst>
          </p:cNvPr>
          <p:cNvSpPr/>
          <p:nvPr/>
        </p:nvSpPr>
        <p:spPr>
          <a:xfrm>
            <a:off x="3310674" y="3270925"/>
            <a:ext cx="370943" cy="370699"/>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33" name="CustomShape 12">
            <a:extLst>
              <a:ext uri="{FF2B5EF4-FFF2-40B4-BE49-F238E27FC236}">
                <a16:creationId xmlns:a16="http://schemas.microsoft.com/office/drawing/2014/main" id="{ABA1776D-30E9-2D3D-24FB-EDEC5C3EB6D9}"/>
              </a:ext>
            </a:extLst>
          </p:cNvPr>
          <p:cNvSpPr/>
          <p:nvPr/>
        </p:nvSpPr>
        <p:spPr>
          <a:xfrm>
            <a:off x="3991589" y="3332139"/>
            <a:ext cx="184862" cy="232174"/>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rtl="0">
              <a:lnSpc>
                <a:spcPct val="100000"/>
              </a:lnSpc>
            </a:pPr>
            <a:r>
              <a:rPr lang="hu" sz="1219" spc="-1">
                <a:solidFill>
                  <a:srgbClr val="000000"/>
                </a:solidFill>
                <a:latin typeface="Times New Roman"/>
                <a:ea typeface="DejaVu Sans"/>
              </a:rPr>
              <a:t>+</a:t>
            </a:r>
            <a:endParaRPr lang="en-US" sz="1219" spc="-1" dirty="0">
              <a:latin typeface="Arial"/>
            </a:endParaRPr>
          </a:p>
        </p:txBody>
      </p:sp>
      <p:sp>
        <p:nvSpPr>
          <p:cNvPr id="36" name="Line 26">
            <a:extLst>
              <a:ext uri="{FF2B5EF4-FFF2-40B4-BE49-F238E27FC236}">
                <a16:creationId xmlns:a16="http://schemas.microsoft.com/office/drawing/2014/main" id="{53720337-43FF-E37F-6DB8-A65F6BCA4C83}"/>
              </a:ext>
            </a:extLst>
          </p:cNvPr>
          <p:cNvSpPr/>
          <p:nvPr/>
        </p:nvSpPr>
        <p:spPr>
          <a:xfrm>
            <a:off x="1212568" y="2763165"/>
            <a:ext cx="855046" cy="509711"/>
          </a:xfrm>
          <a:prstGeom prst="line">
            <a:avLst/>
          </a:prstGeom>
          <a:ln w="36720" cap="rnd">
            <a:solidFill>
              <a:srgbClr val="FF00FF"/>
            </a:solidFill>
            <a:custDash>
              <a:ds d="100000" sp="100000"/>
            </a:custDash>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37" name="Line 27">
            <a:extLst>
              <a:ext uri="{FF2B5EF4-FFF2-40B4-BE49-F238E27FC236}">
                <a16:creationId xmlns:a16="http://schemas.microsoft.com/office/drawing/2014/main" id="{71F52368-BC26-D417-B790-13D855AF47FB}"/>
              </a:ext>
            </a:extLst>
          </p:cNvPr>
          <p:cNvSpPr/>
          <p:nvPr/>
        </p:nvSpPr>
        <p:spPr>
          <a:xfrm>
            <a:off x="1327680" y="2723413"/>
            <a:ext cx="855046" cy="509711"/>
          </a:xfrm>
          <a:prstGeom prst="line">
            <a:avLst/>
          </a:prstGeom>
          <a:ln w="36720" cap="rnd">
            <a:solidFill>
              <a:srgbClr val="FF00FF"/>
            </a:solidFill>
            <a:custDash>
              <a:ds d="100000" sp="100000"/>
            </a:custDash>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38" name="Line 28">
            <a:extLst>
              <a:ext uri="{FF2B5EF4-FFF2-40B4-BE49-F238E27FC236}">
                <a16:creationId xmlns:a16="http://schemas.microsoft.com/office/drawing/2014/main" id="{CC184B12-9520-7AC8-368C-2650C2060084}"/>
              </a:ext>
            </a:extLst>
          </p:cNvPr>
          <p:cNvSpPr/>
          <p:nvPr/>
        </p:nvSpPr>
        <p:spPr>
          <a:xfrm>
            <a:off x="1113552" y="2818039"/>
            <a:ext cx="855046" cy="509711"/>
          </a:xfrm>
          <a:prstGeom prst="line">
            <a:avLst/>
          </a:prstGeom>
          <a:ln w="36720" cap="rnd">
            <a:solidFill>
              <a:srgbClr val="FF00FF"/>
            </a:solidFill>
            <a:custDash>
              <a:ds d="100000" sp="100000"/>
            </a:custDash>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39" name="TextBox 38">
            <a:extLst>
              <a:ext uri="{FF2B5EF4-FFF2-40B4-BE49-F238E27FC236}">
                <a16:creationId xmlns:a16="http://schemas.microsoft.com/office/drawing/2014/main" id="{61B71F6A-69D3-9267-9AF1-26FD005E73D9}"/>
              </a:ext>
            </a:extLst>
          </p:cNvPr>
          <p:cNvSpPr txBox="1"/>
          <p:nvPr/>
        </p:nvSpPr>
        <p:spPr>
          <a:xfrm>
            <a:off x="1772452" y="1834400"/>
            <a:ext cx="309729" cy="369332"/>
          </a:xfrm>
          <a:prstGeom prst="rect">
            <a:avLst/>
          </a:prstGeom>
          <a:noFill/>
          <a:ln>
            <a:noFill/>
          </a:ln>
        </p:spPr>
        <p:txBody>
          <a:bodyPr wrap="square" rtlCol="0">
            <a:spAutoFit/>
          </a:bodyPr>
          <a:lstStyle/>
          <a:p>
            <a:pPr rtl="0"/>
            <a:r>
              <a:rPr lang="hu" b="1"/>
              <a:t>a</a:t>
            </a:r>
            <a:endParaRPr lang="en-DE" b="1" dirty="0"/>
          </a:p>
        </p:txBody>
      </p:sp>
      <p:cxnSp>
        <p:nvCxnSpPr>
          <p:cNvPr id="40" name="Straight Connector 39">
            <a:extLst>
              <a:ext uri="{FF2B5EF4-FFF2-40B4-BE49-F238E27FC236}">
                <a16:creationId xmlns:a16="http://schemas.microsoft.com/office/drawing/2014/main" id="{6D1A8048-B76C-A25C-6C8D-31CF6C730865}"/>
              </a:ext>
            </a:extLst>
          </p:cNvPr>
          <p:cNvCxnSpPr>
            <a:cxnSpLocks/>
          </p:cNvCxnSpPr>
          <p:nvPr/>
        </p:nvCxnSpPr>
        <p:spPr>
          <a:xfrm>
            <a:off x="2275378" y="2027024"/>
            <a:ext cx="2382579" cy="0"/>
          </a:xfrm>
          <a:prstGeom prst="line">
            <a:avLst/>
          </a:prstGeom>
          <a:ln cap="sq">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1" name="CustomShape 9">
            <a:extLst>
              <a:ext uri="{FF2B5EF4-FFF2-40B4-BE49-F238E27FC236}">
                <a16:creationId xmlns:a16="http://schemas.microsoft.com/office/drawing/2014/main" id="{EF7F9E33-D1DA-92B2-6B7D-A04FFFF2A544}"/>
              </a:ext>
            </a:extLst>
          </p:cNvPr>
          <p:cNvSpPr/>
          <p:nvPr/>
        </p:nvSpPr>
        <p:spPr>
          <a:xfrm>
            <a:off x="6436127" y="3336499"/>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42" name="CustomShape 14">
            <a:extLst>
              <a:ext uri="{FF2B5EF4-FFF2-40B4-BE49-F238E27FC236}">
                <a16:creationId xmlns:a16="http://schemas.microsoft.com/office/drawing/2014/main" id="{D4A08005-7AC6-6B72-D33A-DF0AB8079D72}"/>
              </a:ext>
            </a:extLst>
          </p:cNvPr>
          <p:cNvSpPr/>
          <p:nvPr/>
        </p:nvSpPr>
        <p:spPr>
          <a:xfrm>
            <a:off x="3875258" y="4512902"/>
            <a:ext cx="1300128" cy="865721"/>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algn="ctr" rtl="0">
              <a:lnSpc>
                <a:spcPct val="100000"/>
              </a:lnSpc>
            </a:pPr>
            <a:r>
              <a:rPr lang="hu" spc="-1" dirty="0">
                <a:solidFill>
                  <a:srgbClr val="000000"/>
                </a:solidFill>
                <a:ea typeface="DejaVu Sans"/>
              </a:rPr>
              <a:t>O</a:t>
            </a:r>
            <a:r>
              <a:rPr dirty="0"/>
              <a:t/>
            </a:r>
            <a:br>
              <a:rPr dirty="0"/>
            </a:br>
            <a:r>
              <a:rPr lang="hu-HU" dirty="0" smtClean="0"/>
              <a:t>O</a:t>
            </a:r>
            <a:r>
              <a:rPr lang="hu" spc="-1" dirty="0" smtClean="0">
                <a:solidFill>
                  <a:srgbClr val="000000"/>
                </a:solidFill>
                <a:ea typeface="DejaVu Sans"/>
              </a:rPr>
              <a:t>xigén</a:t>
            </a:r>
            <a:br>
              <a:rPr lang="hu" spc="-1" dirty="0" smtClean="0">
                <a:solidFill>
                  <a:srgbClr val="000000"/>
                </a:solidFill>
                <a:ea typeface="DejaVu Sans"/>
              </a:rPr>
            </a:br>
            <a:r>
              <a:rPr lang="hu" spc="-1" dirty="0" smtClean="0">
                <a:solidFill>
                  <a:srgbClr val="000000"/>
                </a:solidFill>
                <a:ea typeface="DejaVu Sans"/>
              </a:rPr>
              <a:t>atom</a:t>
            </a:r>
            <a:endParaRPr lang="en-US" spc="-1" dirty="0"/>
          </a:p>
        </p:txBody>
      </p:sp>
      <p:sp>
        <p:nvSpPr>
          <p:cNvPr id="43" name="CustomShape 14">
            <a:extLst>
              <a:ext uri="{FF2B5EF4-FFF2-40B4-BE49-F238E27FC236}">
                <a16:creationId xmlns:a16="http://schemas.microsoft.com/office/drawing/2014/main" id="{CD3642CC-2B61-A037-B6DD-F70045AFC7D9}"/>
              </a:ext>
            </a:extLst>
          </p:cNvPr>
          <p:cNvSpPr/>
          <p:nvPr/>
        </p:nvSpPr>
        <p:spPr>
          <a:xfrm>
            <a:off x="2714899" y="4512902"/>
            <a:ext cx="1300128" cy="865721"/>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algn="ctr" rtl="0">
              <a:lnSpc>
                <a:spcPct val="100000"/>
              </a:lnSpc>
            </a:pPr>
            <a:r>
              <a:rPr lang="hu" spc="-1" dirty="0" smtClean="0">
                <a:solidFill>
                  <a:srgbClr val="000000"/>
                </a:solidFill>
                <a:ea typeface="DejaVu Sans"/>
              </a:rPr>
              <a:t>NO</a:t>
            </a:r>
            <a:r>
              <a:rPr dirty="0"/>
              <a:t/>
            </a:r>
            <a:br>
              <a:rPr dirty="0"/>
            </a:br>
            <a:r>
              <a:rPr lang="hu" spc="-1" dirty="0">
                <a:solidFill>
                  <a:srgbClr val="000000"/>
                </a:solidFill>
                <a:ea typeface="DejaVu Sans"/>
              </a:rPr>
              <a:t>Nitrogén-monoxid</a:t>
            </a:r>
            <a:endParaRPr lang="en-US" spc="-1" dirty="0"/>
          </a:p>
        </p:txBody>
      </p:sp>
      <p:sp>
        <p:nvSpPr>
          <p:cNvPr id="44" name="CustomShape 14">
            <a:extLst>
              <a:ext uri="{FF2B5EF4-FFF2-40B4-BE49-F238E27FC236}">
                <a16:creationId xmlns:a16="http://schemas.microsoft.com/office/drawing/2014/main" id="{6755928B-B1F3-D47B-3579-588E19A7182A}"/>
              </a:ext>
            </a:extLst>
          </p:cNvPr>
          <p:cNvSpPr/>
          <p:nvPr/>
        </p:nvSpPr>
        <p:spPr>
          <a:xfrm>
            <a:off x="1625314" y="4465595"/>
            <a:ext cx="1300128" cy="865721"/>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algn="ctr" rtl="0">
              <a:lnSpc>
                <a:spcPct val="100000"/>
              </a:lnSpc>
            </a:pPr>
            <a:r>
              <a:rPr lang="hu" spc="-1" dirty="0">
                <a:solidFill>
                  <a:srgbClr val="000000"/>
                </a:solidFill>
                <a:ea typeface="DejaVu Sans"/>
              </a:rPr>
              <a:t>NO</a:t>
            </a:r>
            <a:r>
              <a:rPr lang="hu" spc="-1" baseline="-25000" dirty="0">
                <a:solidFill>
                  <a:srgbClr val="000000"/>
                </a:solidFill>
                <a:ea typeface="DejaVu Sans"/>
              </a:rPr>
              <a:t>2</a:t>
            </a:r>
            <a:r>
              <a:rPr dirty="0"/>
              <a:t/>
            </a:r>
            <a:br>
              <a:rPr dirty="0"/>
            </a:br>
            <a:r>
              <a:rPr lang="hu" spc="-1" dirty="0" smtClean="0">
                <a:solidFill>
                  <a:srgbClr val="000000"/>
                </a:solidFill>
                <a:ea typeface="DejaVu Sans"/>
              </a:rPr>
              <a:t>Nitrogén- Dioxid</a:t>
            </a:r>
            <a:endParaRPr lang="en-US" spc="-1" dirty="0"/>
          </a:p>
        </p:txBody>
      </p:sp>
      <p:sp>
        <p:nvSpPr>
          <p:cNvPr id="45" name="CustomShape 12">
            <a:extLst>
              <a:ext uri="{FF2B5EF4-FFF2-40B4-BE49-F238E27FC236}">
                <a16:creationId xmlns:a16="http://schemas.microsoft.com/office/drawing/2014/main" id="{3A7A459E-6EE9-4005-A591-B84C59B5353F}"/>
              </a:ext>
            </a:extLst>
          </p:cNvPr>
          <p:cNvSpPr/>
          <p:nvPr/>
        </p:nvSpPr>
        <p:spPr>
          <a:xfrm>
            <a:off x="7023999" y="3413649"/>
            <a:ext cx="184862" cy="232174"/>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rtl="0">
              <a:lnSpc>
                <a:spcPct val="100000"/>
              </a:lnSpc>
            </a:pPr>
            <a:r>
              <a:rPr lang="hu" sz="1219" spc="-1">
                <a:solidFill>
                  <a:srgbClr val="000000"/>
                </a:solidFill>
                <a:latin typeface="Times New Roman"/>
                <a:ea typeface="DejaVu Sans"/>
              </a:rPr>
              <a:t>+</a:t>
            </a:r>
            <a:endParaRPr lang="en-US" sz="1219" spc="-1" dirty="0">
              <a:latin typeface="Arial"/>
            </a:endParaRPr>
          </a:p>
        </p:txBody>
      </p:sp>
      <p:sp>
        <p:nvSpPr>
          <p:cNvPr id="3" name="TextBox 2">
            <a:extLst>
              <a:ext uri="{FF2B5EF4-FFF2-40B4-BE49-F238E27FC236}">
                <a16:creationId xmlns:a16="http://schemas.microsoft.com/office/drawing/2014/main" id="{AC8B334E-3DF0-8423-92FA-944F58FA34D8}"/>
              </a:ext>
            </a:extLst>
          </p:cNvPr>
          <p:cNvSpPr txBox="1"/>
          <p:nvPr/>
        </p:nvSpPr>
        <p:spPr>
          <a:xfrm>
            <a:off x="310219" y="6046268"/>
            <a:ext cx="11257667" cy="215444"/>
          </a:xfrm>
          <a:prstGeom prst="rect">
            <a:avLst/>
          </a:prstGeom>
          <a:noFill/>
        </p:spPr>
        <p:txBody>
          <a:bodyPr wrap="square" rtlCol="0">
            <a:spAutoFit/>
          </a:bodyPr>
          <a:lstStyle/>
          <a:p>
            <a:pPr rtl="0"/>
            <a:r>
              <a:rPr lang="hu" sz="800" b="0" i="0">
                <a:solidFill>
                  <a:srgbClr val="212121"/>
                </a:solidFill>
                <a:effectLst/>
                <a:latin typeface="BlinkMacSystemFont"/>
              </a:rPr>
              <a:t>DOI: 10.1016/j.atmosenv.2020.117559</a:t>
            </a:r>
            <a:endParaRPr lang="en-US" sz="800" dirty="0"/>
          </a:p>
        </p:txBody>
      </p:sp>
    </p:spTree>
    <p:extLst>
      <p:ext uri="{BB962C8B-B14F-4D97-AF65-F5344CB8AC3E}">
        <p14:creationId xmlns:p14="http://schemas.microsoft.com/office/powerpoint/2010/main" val="32822495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71C40-3347-42F8-89E2-38DA84D4F2F4}"/>
              </a:ext>
            </a:extLst>
          </p:cNvPr>
          <p:cNvSpPr>
            <a:spLocks noGrp="1"/>
          </p:cNvSpPr>
          <p:nvPr>
            <p:ph type="title"/>
          </p:nvPr>
        </p:nvSpPr>
        <p:spPr/>
        <p:txBody>
          <a:bodyPr rtlCol="0">
            <a:normAutofit/>
          </a:bodyPr>
          <a:lstStyle/>
          <a:p>
            <a:pPr rtl="0"/>
            <a:r>
              <a:rPr lang="hu" dirty="0"/>
              <a:t>Sztratoszférikus ózon </a:t>
            </a:r>
            <a:r>
              <a:rPr lang="hu" sz="2000" dirty="0" smtClean="0"/>
              <a:t>(a légkör 15-35 </a:t>
            </a:r>
            <a:r>
              <a:rPr lang="hu" sz="2000" dirty="0"/>
              <a:t>km </a:t>
            </a:r>
            <a:r>
              <a:rPr lang="hu" sz="2000" dirty="0" smtClean="0"/>
              <a:t>magasságában található) </a:t>
            </a:r>
            <a:endParaRPr lang="hu" sz="2000" dirty="0"/>
          </a:p>
        </p:txBody>
      </p:sp>
      <p:pic>
        <p:nvPicPr>
          <p:cNvPr id="4" name="Picture 3">
            <a:extLst>
              <a:ext uri="{FF2B5EF4-FFF2-40B4-BE49-F238E27FC236}">
                <a16:creationId xmlns:a16="http://schemas.microsoft.com/office/drawing/2014/main" id="{8B4EC1CE-EB28-4B9B-BC62-2B4F63533FE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34" t="43996" r="1437" b="770"/>
          <a:stretch/>
        </p:blipFill>
        <p:spPr>
          <a:xfrm>
            <a:off x="270588" y="1400174"/>
            <a:ext cx="11253755" cy="4491668"/>
          </a:xfrm>
          <a:prstGeom prst="rect">
            <a:avLst/>
          </a:prstGeom>
        </p:spPr>
      </p:pic>
      <p:sp>
        <p:nvSpPr>
          <p:cNvPr id="5" name="CustomShape 2">
            <a:extLst>
              <a:ext uri="{FF2B5EF4-FFF2-40B4-BE49-F238E27FC236}">
                <a16:creationId xmlns:a16="http://schemas.microsoft.com/office/drawing/2014/main" id="{6FA4C31E-4898-481C-94FD-8BA3010C5A76}"/>
              </a:ext>
            </a:extLst>
          </p:cNvPr>
          <p:cNvSpPr/>
          <p:nvPr/>
        </p:nvSpPr>
        <p:spPr>
          <a:xfrm>
            <a:off x="192505" y="916978"/>
            <a:ext cx="10724311" cy="543839"/>
          </a:xfrm>
          <a:prstGeom prst="rect">
            <a:avLst/>
          </a:prstGeom>
          <a:noFill/>
          <a:ln>
            <a:noFill/>
          </a:ln>
        </p:spPr>
        <p:style>
          <a:lnRef idx="0">
            <a:scrgbClr r="0" g="0" b="0"/>
          </a:lnRef>
          <a:fillRef idx="0">
            <a:scrgbClr r="0" g="0" b="0"/>
          </a:fillRef>
          <a:effectRef idx="0">
            <a:scrgbClr r="0" g="0" b="0"/>
          </a:effectRef>
          <a:fontRef idx="minor"/>
        </p:style>
        <p:txBody>
          <a:bodyPr lIns="0" tIns="12926" rIns="0" bIns="0" rtlCol="0">
            <a:normAutofit/>
          </a:bodyPr>
          <a:lstStyle/>
          <a:p>
            <a:pPr marL="74135" rtl="0">
              <a:lnSpc>
                <a:spcPct val="95000"/>
              </a:lnSpc>
              <a:spcAft>
                <a:spcPts val="964"/>
              </a:spcAft>
              <a:buClr>
                <a:srgbClr val="333333"/>
              </a:buClr>
              <a:buSzPct val="45000"/>
            </a:pPr>
            <a:r>
              <a:rPr lang="hu" sz="2032" spc="-1" dirty="0">
                <a:solidFill>
                  <a:srgbClr val="333333"/>
                </a:solidFill>
                <a:ea typeface="DejaVu Sans"/>
              </a:rPr>
              <a:t>Védő szerep </a:t>
            </a:r>
            <a:r>
              <a:rPr lang="hu" sz="2032" spc="-1" dirty="0" smtClean="0">
                <a:solidFill>
                  <a:srgbClr val="333333"/>
                </a:solidFill>
                <a:ea typeface="DejaVu Sans"/>
              </a:rPr>
              <a:t>– kiszűri </a:t>
            </a:r>
            <a:r>
              <a:rPr lang="hu" sz="2032" spc="-1" dirty="0">
                <a:solidFill>
                  <a:srgbClr val="333333"/>
                </a:solidFill>
                <a:ea typeface="DejaVu Sans"/>
              </a:rPr>
              <a:t>a kozmikus UV-sugárzást (az </a:t>
            </a:r>
            <a:r>
              <a:rPr lang="hu" sz="2032" spc="-1" dirty="0" smtClean="0">
                <a:solidFill>
                  <a:srgbClr val="333333"/>
                </a:solidFill>
                <a:ea typeface="DejaVu Sans"/>
              </a:rPr>
              <a:t>UV C </a:t>
            </a:r>
            <a:r>
              <a:rPr lang="hu" sz="2032" spc="-1" dirty="0">
                <a:solidFill>
                  <a:srgbClr val="333333"/>
                </a:solidFill>
                <a:ea typeface="DejaVu Sans"/>
              </a:rPr>
              <a:t>nagy részét és az </a:t>
            </a:r>
            <a:r>
              <a:rPr lang="hu" sz="2032" spc="-1" dirty="0" smtClean="0">
                <a:solidFill>
                  <a:srgbClr val="333333"/>
                </a:solidFill>
                <a:ea typeface="DejaVu Sans"/>
              </a:rPr>
              <a:t>UV B </a:t>
            </a:r>
            <a:r>
              <a:rPr lang="hu" sz="2032" spc="-1" dirty="0">
                <a:solidFill>
                  <a:srgbClr val="333333"/>
                </a:solidFill>
                <a:ea typeface="DejaVu Sans"/>
              </a:rPr>
              <a:t>nagy részét)</a:t>
            </a:r>
            <a:endParaRPr lang="en-US" sz="2032" spc="-1" dirty="0"/>
          </a:p>
        </p:txBody>
      </p:sp>
      <p:sp>
        <p:nvSpPr>
          <p:cNvPr id="6" name="CustomShape 3">
            <a:extLst>
              <a:ext uri="{FF2B5EF4-FFF2-40B4-BE49-F238E27FC236}">
                <a16:creationId xmlns:a16="http://schemas.microsoft.com/office/drawing/2014/main" id="{83310E3C-BE03-4498-A3CA-F874B7094A9A}"/>
              </a:ext>
            </a:extLst>
          </p:cNvPr>
          <p:cNvSpPr/>
          <p:nvPr/>
        </p:nvSpPr>
        <p:spPr>
          <a:xfrm>
            <a:off x="2954016" y="3386780"/>
            <a:ext cx="370943" cy="370699"/>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7" name="CustomShape 4">
            <a:extLst>
              <a:ext uri="{FF2B5EF4-FFF2-40B4-BE49-F238E27FC236}">
                <a16:creationId xmlns:a16="http://schemas.microsoft.com/office/drawing/2014/main" id="{6E9731F5-FD5D-40F0-A0C9-AA0AF31DC7A8}"/>
              </a:ext>
            </a:extLst>
          </p:cNvPr>
          <p:cNvSpPr/>
          <p:nvPr/>
        </p:nvSpPr>
        <p:spPr>
          <a:xfrm>
            <a:off x="2954016" y="3077052"/>
            <a:ext cx="370943" cy="370699"/>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9" name="CustomShape 6">
            <a:extLst>
              <a:ext uri="{FF2B5EF4-FFF2-40B4-BE49-F238E27FC236}">
                <a16:creationId xmlns:a16="http://schemas.microsoft.com/office/drawing/2014/main" id="{4A847B0A-8629-440F-9DB5-76A03EDEB0E7}"/>
              </a:ext>
            </a:extLst>
          </p:cNvPr>
          <p:cNvSpPr/>
          <p:nvPr/>
        </p:nvSpPr>
        <p:spPr>
          <a:xfrm>
            <a:off x="4659766" y="3638465"/>
            <a:ext cx="370943" cy="370699"/>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10" name="CustomShape 7">
            <a:extLst>
              <a:ext uri="{FF2B5EF4-FFF2-40B4-BE49-F238E27FC236}">
                <a16:creationId xmlns:a16="http://schemas.microsoft.com/office/drawing/2014/main" id="{A4211B81-41CC-4FAE-B8A3-C218C9C99AFD}"/>
              </a:ext>
            </a:extLst>
          </p:cNvPr>
          <p:cNvSpPr/>
          <p:nvPr/>
        </p:nvSpPr>
        <p:spPr>
          <a:xfrm>
            <a:off x="4659766" y="2763909"/>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11" name="CustomShape 8">
            <a:extLst>
              <a:ext uri="{FF2B5EF4-FFF2-40B4-BE49-F238E27FC236}">
                <a16:creationId xmlns:a16="http://schemas.microsoft.com/office/drawing/2014/main" id="{03A27F91-286E-47F0-B7AE-550AA3E73ACB}"/>
              </a:ext>
            </a:extLst>
          </p:cNvPr>
          <p:cNvSpPr/>
          <p:nvPr/>
        </p:nvSpPr>
        <p:spPr>
          <a:xfrm>
            <a:off x="2373816" y="4803514"/>
            <a:ext cx="1484990" cy="88694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algn="ctr" rtl="0">
              <a:lnSpc>
                <a:spcPct val="100000"/>
              </a:lnSpc>
            </a:pPr>
            <a:r>
              <a:rPr lang="hu" spc="-1">
                <a:solidFill>
                  <a:srgbClr val="000000"/>
                </a:solidFill>
                <a:ea typeface="DejaVu Sans"/>
              </a:rPr>
              <a:t>O</a:t>
            </a:r>
            <a:r>
              <a:rPr lang="hu" spc="-1" baseline="-33000">
                <a:solidFill>
                  <a:srgbClr val="000000"/>
                </a:solidFill>
                <a:ea typeface="DejaVu Sans"/>
              </a:rPr>
              <a:t>2</a:t>
            </a:r>
            <a:r>
              <a:rPr dirty="0"/>
              <a:t/>
            </a:r>
            <a:br>
              <a:rPr dirty="0"/>
            </a:br>
            <a:r>
              <a:rPr lang="hu" spc="-1">
                <a:solidFill>
                  <a:srgbClr val="000000"/>
                </a:solidFill>
                <a:ea typeface="DejaVu Sans"/>
              </a:rPr>
              <a:t>Molekuláris oxigén</a:t>
            </a:r>
            <a:endParaRPr lang="en-US" spc="-1" dirty="0"/>
          </a:p>
        </p:txBody>
      </p:sp>
      <p:sp>
        <p:nvSpPr>
          <p:cNvPr id="12" name="Line 9">
            <a:extLst>
              <a:ext uri="{FF2B5EF4-FFF2-40B4-BE49-F238E27FC236}">
                <a16:creationId xmlns:a16="http://schemas.microsoft.com/office/drawing/2014/main" id="{0C70C9B0-9E08-42F6-9C0D-013C3BA97216}"/>
              </a:ext>
            </a:extLst>
          </p:cNvPr>
          <p:cNvSpPr/>
          <p:nvPr/>
        </p:nvSpPr>
        <p:spPr>
          <a:xfrm>
            <a:off x="3854669" y="3448970"/>
            <a:ext cx="309729" cy="1219"/>
          </a:xfrm>
          <a:prstGeom prst="line">
            <a:avLst/>
          </a:prstGeom>
          <a:ln w="9360">
            <a:solidFill>
              <a:srgbClr val="000000"/>
            </a:solidFill>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17" name="CustomShape 14">
            <a:extLst>
              <a:ext uri="{FF2B5EF4-FFF2-40B4-BE49-F238E27FC236}">
                <a16:creationId xmlns:a16="http://schemas.microsoft.com/office/drawing/2014/main" id="{DBAB1094-8FE4-4C71-8564-15ECAC23BFA3}"/>
              </a:ext>
            </a:extLst>
          </p:cNvPr>
          <p:cNvSpPr/>
          <p:nvPr/>
        </p:nvSpPr>
        <p:spPr>
          <a:xfrm>
            <a:off x="4172195" y="4803514"/>
            <a:ext cx="1300128" cy="888159"/>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algn="ctr" rtl="0">
              <a:lnSpc>
                <a:spcPct val="100000"/>
              </a:lnSpc>
            </a:pPr>
            <a:r>
              <a:rPr lang="hu" spc="-1">
                <a:solidFill>
                  <a:srgbClr val="000000"/>
                </a:solidFill>
                <a:ea typeface="DejaVu Sans"/>
              </a:rPr>
              <a:t>O</a:t>
            </a:r>
            <a:r>
              <a:rPr dirty="0"/>
              <a:t/>
            </a:r>
            <a:br>
              <a:rPr dirty="0"/>
            </a:br>
            <a:r>
              <a:rPr lang="hu" spc="-1">
                <a:solidFill>
                  <a:srgbClr val="000000"/>
                </a:solidFill>
                <a:ea typeface="DejaVu Sans"/>
              </a:rPr>
              <a:t>Atomoxigén</a:t>
            </a:r>
            <a:endParaRPr lang="en-US" spc="-1" dirty="0"/>
          </a:p>
        </p:txBody>
      </p:sp>
      <p:sp>
        <p:nvSpPr>
          <p:cNvPr id="28" name="CustomShape 25">
            <a:extLst>
              <a:ext uri="{FF2B5EF4-FFF2-40B4-BE49-F238E27FC236}">
                <a16:creationId xmlns:a16="http://schemas.microsoft.com/office/drawing/2014/main" id="{EA5F7BCB-E629-41CC-88FE-B445B2C12FB7}"/>
              </a:ext>
            </a:extLst>
          </p:cNvPr>
          <p:cNvSpPr/>
          <p:nvPr/>
        </p:nvSpPr>
        <p:spPr>
          <a:xfrm>
            <a:off x="1113756" y="2983477"/>
            <a:ext cx="1053529" cy="689207"/>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algn="ctr" rtl="0">
              <a:lnSpc>
                <a:spcPct val="100000"/>
              </a:lnSpc>
            </a:pPr>
            <a:r>
              <a:rPr lang="hu" sz="2000" spc="-1">
                <a:solidFill>
                  <a:srgbClr val="000000"/>
                </a:solidFill>
                <a:ea typeface="DejaVu Sans"/>
              </a:rPr>
              <a:t>UV sugárzás</a:t>
            </a:r>
            <a:endParaRPr lang="en-US" sz="2000" spc="-1" dirty="0"/>
          </a:p>
        </p:txBody>
      </p:sp>
      <p:grpSp>
        <p:nvGrpSpPr>
          <p:cNvPr id="43" name="Group 42">
            <a:extLst>
              <a:ext uri="{FF2B5EF4-FFF2-40B4-BE49-F238E27FC236}">
                <a16:creationId xmlns:a16="http://schemas.microsoft.com/office/drawing/2014/main" id="{B5CF2677-30D1-46E9-960D-FC3AD448B46E}"/>
              </a:ext>
            </a:extLst>
          </p:cNvPr>
          <p:cNvGrpSpPr/>
          <p:nvPr/>
        </p:nvGrpSpPr>
        <p:grpSpPr>
          <a:xfrm>
            <a:off x="1182347" y="2078557"/>
            <a:ext cx="1888187" cy="1436702"/>
            <a:chOff x="1620287" y="1761781"/>
            <a:chExt cx="1190382" cy="1436702"/>
          </a:xfrm>
        </p:grpSpPr>
        <p:sp>
          <p:nvSpPr>
            <p:cNvPr id="8" name="Line 5">
              <a:extLst>
                <a:ext uri="{FF2B5EF4-FFF2-40B4-BE49-F238E27FC236}">
                  <a16:creationId xmlns:a16="http://schemas.microsoft.com/office/drawing/2014/main" id="{7598B724-4FC6-4725-9246-409B9AE10DF0}"/>
                </a:ext>
              </a:extLst>
            </p:cNvPr>
            <p:cNvSpPr/>
            <p:nvPr/>
          </p:nvSpPr>
          <p:spPr>
            <a:xfrm>
              <a:off x="1629798" y="1960544"/>
              <a:ext cx="1145508" cy="1062588"/>
            </a:xfrm>
            <a:prstGeom prst="line">
              <a:avLst/>
            </a:prstGeom>
            <a:ln w="36720" cap="rnd">
              <a:solidFill>
                <a:srgbClr val="FF00FF"/>
              </a:solidFill>
              <a:custDash>
                <a:ds d="100000" sp="100000"/>
              </a:custDash>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29" name="Line 26">
              <a:extLst>
                <a:ext uri="{FF2B5EF4-FFF2-40B4-BE49-F238E27FC236}">
                  <a16:creationId xmlns:a16="http://schemas.microsoft.com/office/drawing/2014/main" id="{C352EC4E-E001-46B5-9D80-D4BCD630E1D4}"/>
                </a:ext>
              </a:extLst>
            </p:cNvPr>
            <p:cNvSpPr/>
            <p:nvPr/>
          </p:nvSpPr>
          <p:spPr>
            <a:xfrm>
              <a:off x="1665405" y="1761781"/>
              <a:ext cx="1145264" cy="1062344"/>
            </a:xfrm>
            <a:prstGeom prst="line">
              <a:avLst/>
            </a:prstGeom>
            <a:ln w="36720" cap="rnd">
              <a:solidFill>
                <a:srgbClr val="FF00FF"/>
              </a:solidFill>
              <a:custDash>
                <a:ds d="100000" sp="100000"/>
              </a:custDash>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30" name="Line 27">
              <a:extLst>
                <a:ext uri="{FF2B5EF4-FFF2-40B4-BE49-F238E27FC236}">
                  <a16:creationId xmlns:a16="http://schemas.microsoft.com/office/drawing/2014/main" id="{E92BCCC6-D8E9-4840-96D2-9696B39C8900}"/>
                </a:ext>
              </a:extLst>
            </p:cNvPr>
            <p:cNvSpPr/>
            <p:nvPr/>
          </p:nvSpPr>
          <p:spPr>
            <a:xfrm>
              <a:off x="1620287" y="2134919"/>
              <a:ext cx="1145264" cy="1063564"/>
            </a:xfrm>
            <a:prstGeom prst="line">
              <a:avLst/>
            </a:prstGeom>
            <a:ln w="36720" cap="rnd">
              <a:solidFill>
                <a:srgbClr val="FF00FF"/>
              </a:solidFill>
              <a:custDash>
                <a:ds d="100000" sp="100000"/>
              </a:custDash>
              <a:round/>
              <a:tailEnd type="triangle" w="med" len="med"/>
            </a:ln>
          </p:spPr>
          <p:style>
            <a:lnRef idx="0">
              <a:scrgbClr r="0" g="0" b="0"/>
            </a:lnRef>
            <a:fillRef idx="0">
              <a:scrgbClr r="0" g="0" b="0"/>
            </a:fillRef>
            <a:effectRef idx="0">
              <a:scrgbClr r="0" g="0" b="0"/>
            </a:effectRef>
            <a:fontRef idx="minor"/>
          </p:style>
          <p:txBody>
            <a:bodyPr/>
            <a:lstStyle/>
            <a:p>
              <a:endParaRPr lang="hu-HU"/>
            </a:p>
          </p:txBody>
        </p:sp>
      </p:grpSp>
      <p:sp>
        <p:nvSpPr>
          <p:cNvPr id="32" name="Rectangle 31">
            <a:extLst>
              <a:ext uri="{FF2B5EF4-FFF2-40B4-BE49-F238E27FC236}">
                <a16:creationId xmlns:a16="http://schemas.microsoft.com/office/drawing/2014/main" id="{5F969B09-4B26-4F72-9D1F-1F3B192F8607}"/>
              </a:ext>
            </a:extLst>
          </p:cNvPr>
          <p:cNvSpPr/>
          <p:nvPr/>
        </p:nvSpPr>
        <p:spPr>
          <a:xfrm rot="16200000">
            <a:off x="10917451" y="4982660"/>
            <a:ext cx="1675459" cy="246221"/>
          </a:xfrm>
          <a:prstGeom prst="rect">
            <a:avLst/>
          </a:prstGeom>
        </p:spPr>
        <p:txBody>
          <a:bodyPr wrap="none" rtlCol="0">
            <a:spAutoFit/>
          </a:bodyPr>
          <a:lstStyle/>
          <a:p>
            <a:pPr rtl="0"/>
            <a:r>
              <a:rPr lang="hu" sz="1000"/>
              <a:t>Forrás: Pixabay ingyenes licenc</a:t>
            </a:r>
          </a:p>
        </p:txBody>
      </p:sp>
      <p:sp>
        <p:nvSpPr>
          <p:cNvPr id="33" name="TextBox 32">
            <a:extLst>
              <a:ext uri="{FF2B5EF4-FFF2-40B4-BE49-F238E27FC236}">
                <a16:creationId xmlns:a16="http://schemas.microsoft.com/office/drawing/2014/main" id="{6B03F43D-1B99-4F59-8860-DD28C8F8AB93}"/>
              </a:ext>
            </a:extLst>
          </p:cNvPr>
          <p:cNvSpPr txBox="1"/>
          <p:nvPr/>
        </p:nvSpPr>
        <p:spPr>
          <a:xfrm>
            <a:off x="2455822" y="1670487"/>
            <a:ext cx="309729" cy="316240"/>
          </a:xfrm>
          <a:prstGeom prst="rect">
            <a:avLst/>
          </a:prstGeom>
          <a:noFill/>
        </p:spPr>
        <p:txBody>
          <a:bodyPr wrap="square" rtlCol="0">
            <a:spAutoFit/>
          </a:bodyPr>
          <a:lstStyle/>
          <a:p>
            <a:pPr rtl="0"/>
            <a:r>
              <a:rPr lang="hu" b="1">
                <a:solidFill>
                  <a:schemeClr val="bg1"/>
                </a:solidFill>
              </a:rPr>
              <a:t>a</a:t>
            </a:r>
            <a:endParaRPr lang="en-DE" b="1" dirty="0">
              <a:solidFill>
                <a:schemeClr val="bg1"/>
              </a:solidFill>
            </a:endParaRPr>
          </a:p>
        </p:txBody>
      </p:sp>
      <p:sp>
        <p:nvSpPr>
          <p:cNvPr id="34" name="TextBox 33">
            <a:extLst>
              <a:ext uri="{FF2B5EF4-FFF2-40B4-BE49-F238E27FC236}">
                <a16:creationId xmlns:a16="http://schemas.microsoft.com/office/drawing/2014/main" id="{8C085DBD-08A3-4EAF-B5D5-09E21AEAC84D}"/>
              </a:ext>
            </a:extLst>
          </p:cNvPr>
          <p:cNvSpPr txBox="1"/>
          <p:nvPr/>
        </p:nvSpPr>
        <p:spPr>
          <a:xfrm>
            <a:off x="6052508" y="1670487"/>
            <a:ext cx="309729" cy="316240"/>
          </a:xfrm>
          <a:prstGeom prst="rect">
            <a:avLst/>
          </a:prstGeom>
          <a:noFill/>
        </p:spPr>
        <p:txBody>
          <a:bodyPr wrap="square" rtlCol="0">
            <a:spAutoFit/>
          </a:bodyPr>
          <a:lstStyle/>
          <a:p>
            <a:pPr rtl="0"/>
            <a:r>
              <a:rPr lang="hu" b="1">
                <a:solidFill>
                  <a:schemeClr val="bg1"/>
                </a:solidFill>
              </a:rPr>
              <a:t>b</a:t>
            </a:r>
            <a:endParaRPr lang="en-DE" b="1" dirty="0">
              <a:solidFill>
                <a:schemeClr val="bg1"/>
              </a:solidFill>
            </a:endParaRPr>
          </a:p>
        </p:txBody>
      </p:sp>
      <p:cxnSp>
        <p:nvCxnSpPr>
          <p:cNvPr id="35" name="Straight Connector 34">
            <a:extLst>
              <a:ext uri="{FF2B5EF4-FFF2-40B4-BE49-F238E27FC236}">
                <a16:creationId xmlns:a16="http://schemas.microsoft.com/office/drawing/2014/main" id="{FD91BFE1-7365-4B94-B861-CFDBAD1D31E0}"/>
              </a:ext>
            </a:extLst>
          </p:cNvPr>
          <p:cNvCxnSpPr>
            <a:cxnSpLocks/>
          </p:cNvCxnSpPr>
          <p:nvPr/>
        </p:nvCxnSpPr>
        <p:spPr>
          <a:xfrm>
            <a:off x="2957549" y="1828607"/>
            <a:ext cx="2073160" cy="0"/>
          </a:xfrm>
          <a:prstGeom prst="line">
            <a:avLst/>
          </a:prstGeom>
          <a:ln cap="sq">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3" name="CustomShape 10">
            <a:extLst>
              <a:ext uri="{FF2B5EF4-FFF2-40B4-BE49-F238E27FC236}">
                <a16:creationId xmlns:a16="http://schemas.microsoft.com/office/drawing/2014/main" id="{F7CB63A9-A3CA-41E8-9360-5F910C787363}"/>
              </a:ext>
            </a:extLst>
          </p:cNvPr>
          <p:cNvSpPr/>
          <p:nvPr/>
        </p:nvSpPr>
        <p:spPr>
          <a:xfrm>
            <a:off x="6553446" y="2946309"/>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14" name="CustomShape 11">
            <a:extLst>
              <a:ext uri="{FF2B5EF4-FFF2-40B4-BE49-F238E27FC236}">
                <a16:creationId xmlns:a16="http://schemas.microsoft.com/office/drawing/2014/main" id="{5B42E33F-80C5-4B8F-87F3-74BE52091314}"/>
              </a:ext>
            </a:extLst>
          </p:cNvPr>
          <p:cNvSpPr/>
          <p:nvPr/>
        </p:nvSpPr>
        <p:spPr>
          <a:xfrm>
            <a:off x="6553446" y="2636580"/>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15" name="CustomShape 12">
            <a:extLst>
              <a:ext uri="{FF2B5EF4-FFF2-40B4-BE49-F238E27FC236}">
                <a16:creationId xmlns:a16="http://schemas.microsoft.com/office/drawing/2014/main" id="{F0E102D7-D283-45FB-BDF1-D06A410D5988}"/>
              </a:ext>
            </a:extLst>
          </p:cNvPr>
          <p:cNvSpPr/>
          <p:nvPr/>
        </p:nvSpPr>
        <p:spPr>
          <a:xfrm>
            <a:off x="6553446" y="3945244"/>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16" name="CustomShape 13">
            <a:extLst>
              <a:ext uri="{FF2B5EF4-FFF2-40B4-BE49-F238E27FC236}">
                <a16:creationId xmlns:a16="http://schemas.microsoft.com/office/drawing/2014/main" id="{742C0A60-6426-4671-A725-560259B7793A}"/>
              </a:ext>
            </a:extLst>
          </p:cNvPr>
          <p:cNvSpPr/>
          <p:nvPr/>
        </p:nvSpPr>
        <p:spPr>
          <a:xfrm>
            <a:off x="6553446" y="3635516"/>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18" name="CustomShape 15">
            <a:extLst>
              <a:ext uri="{FF2B5EF4-FFF2-40B4-BE49-F238E27FC236}">
                <a16:creationId xmlns:a16="http://schemas.microsoft.com/office/drawing/2014/main" id="{8C1E8EF7-44FE-431B-A5CF-3D33D8761341}"/>
              </a:ext>
            </a:extLst>
          </p:cNvPr>
          <p:cNvSpPr/>
          <p:nvPr/>
        </p:nvSpPr>
        <p:spPr>
          <a:xfrm>
            <a:off x="5712438" y="2643440"/>
            <a:ext cx="184862" cy="232174"/>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rtl="0">
              <a:lnSpc>
                <a:spcPct val="100000"/>
              </a:lnSpc>
            </a:pPr>
            <a:r>
              <a:rPr lang="hu" sz="2000" spc="-1">
                <a:solidFill>
                  <a:srgbClr val="000000"/>
                </a:solidFill>
                <a:ea typeface="DejaVu Sans"/>
              </a:rPr>
              <a:t>+</a:t>
            </a:r>
            <a:endParaRPr lang="en-US" sz="2000" spc="-1" dirty="0"/>
          </a:p>
        </p:txBody>
      </p:sp>
      <p:sp>
        <p:nvSpPr>
          <p:cNvPr id="19" name="CustomShape 16">
            <a:extLst>
              <a:ext uri="{FF2B5EF4-FFF2-40B4-BE49-F238E27FC236}">
                <a16:creationId xmlns:a16="http://schemas.microsoft.com/office/drawing/2014/main" id="{49D26725-FB84-4858-8881-0E0E3A796D86}"/>
              </a:ext>
            </a:extLst>
          </p:cNvPr>
          <p:cNvSpPr/>
          <p:nvPr/>
        </p:nvSpPr>
        <p:spPr>
          <a:xfrm>
            <a:off x="5751376" y="3537361"/>
            <a:ext cx="176001" cy="370698"/>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rtl="0">
              <a:lnSpc>
                <a:spcPct val="100000"/>
              </a:lnSpc>
            </a:pPr>
            <a:r>
              <a:rPr lang="hu" sz="2000" spc="-1">
                <a:solidFill>
                  <a:srgbClr val="000000"/>
                </a:solidFill>
                <a:ea typeface="DejaVu Sans"/>
              </a:rPr>
              <a:t>+</a:t>
            </a:r>
            <a:endParaRPr lang="en-US" sz="2000" spc="-1"/>
          </a:p>
        </p:txBody>
      </p:sp>
      <p:sp>
        <p:nvSpPr>
          <p:cNvPr id="20" name="Line 17">
            <a:extLst>
              <a:ext uri="{FF2B5EF4-FFF2-40B4-BE49-F238E27FC236}">
                <a16:creationId xmlns:a16="http://schemas.microsoft.com/office/drawing/2014/main" id="{256B1576-060D-4394-BD76-7426D87DFDC2}"/>
              </a:ext>
            </a:extLst>
          </p:cNvPr>
          <p:cNvSpPr/>
          <p:nvPr/>
        </p:nvSpPr>
        <p:spPr>
          <a:xfrm>
            <a:off x="7643645" y="3507722"/>
            <a:ext cx="309729" cy="976"/>
          </a:xfrm>
          <a:prstGeom prst="line">
            <a:avLst/>
          </a:prstGeom>
          <a:ln w="9360">
            <a:solidFill>
              <a:srgbClr val="000000"/>
            </a:solidFill>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21" name="CustomShape 18">
            <a:extLst>
              <a:ext uri="{FF2B5EF4-FFF2-40B4-BE49-F238E27FC236}">
                <a16:creationId xmlns:a16="http://schemas.microsoft.com/office/drawing/2014/main" id="{ADD987F1-8EAB-496A-8D19-C48899520F24}"/>
              </a:ext>
            </a:extLst>
          </p:cNvPr>
          <p:cNvSpPr/>
          <p:nvPr/>
        </p:nvSpPr>
        <p:spPr>
          <a:xfrm>
            <a:off x="8696058" y="2946309"/>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22" name="CustomShape 19">
            <a:extLst>
              <a:ext uri="{FF2B5EF4-FFF2-40B4-BE49-F238E27FC236}">
                <a16:creationId xmlns:a16="http://schemas.microsoft.com/office/drawing/2014/main" id="{D35A5E36-85F6-46AF-98DF-39692AEF8018}"/>
              </a:ext>
            </a:extLst>
          </p:cNvPr>
          <p:cNvSpPr/>
          <p:nvPr/>
        </p:nvSpPr>
        <p:spPr>
          <a:xfrm>
            <a:off x="8696058" y="2636580"/>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23" name="CustomShape 20">
            <a:extLst>
              <a:ext uri="{FF2B5EF4-FFF2-40B4-BE49-F238E27FC236}">
                <a16:creationId xmlns:a16="http://schemas.microsoft.com/office/drawing/2014/main" id="{8B52BF1D-CA88-4C6E-AB49-BB75DD3E5E25}"/>
              </a:ext>
            </a:extLst>
          </p:cNvPr>
          <p:cNvSpPr/>
          <p:nvPr/>
        </p:nvSpPr>
        <p:spPr>
          <a:xfrm>
            <a:off x="8696058" y="3945244"/>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24" name="CustomShape 21">
            <a:extLst>
              <a:ext uri="{FF2B5EF4-FFF2-40B4-BE49-F238E27FC236}">
                <a16:creationId xmlns:a16="http://schemas.microsoft.com/office/drawing/2014/main" id="{AA834479-5CFE-4D54-B50B-BF8EB1891905}"/>
              </a:ext>
            </a:extLst>
          </p:cNvPr>
          <p:cNvSpPr/>
          <p:nvPr/>
        </p:nvSpPr>
        <p:spPr>
          <a:xfrm>
            <a:off x="8696058" y="3635516"/>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25" name="CustomShape 22">
            <a:extLst>
              <a:ext uri="{FF2B5EF4-FFF2-40B4-BE49-F238E27FC236}">
                <a16:creationId xmlns:a16="http://schemas.microsoft.com/office/drawing/2014/main" id="{46D9A377-1D2E-45C3-8C52-1A6100835FC1}"/>
              </a:ext>
            </a:extLst>
          </p:cNvPr>
          <p:cNvSpPr/>
          <p:nvPr/>
        </p:nvSpPr>
        <p:spPr>
          <a:xfrm>
            <a:off x="8441203" y="3735751"/>
            <a:ext cx="370943" cy="370699"/>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26" name="CustomShape 23">
            <a:extLst>
              <a:ext uri="{FF2B5EF4-FFF2-40B4-BE49-F238E27FC236}">
                <a16:creationId xmlns:a16="http://schemas.microsoft.com/office/drawing/2014/main" id="{38303356-6B33-44BB-B4BD-52A3965A8066}"/>
              </a:ext>
            </a:extLst>
          </p:cNvPr>
          <p:cNvSpPr/>
          <p:nvPr/>
        </p:nvSpPr>
        <p:spPr>
          <a:xfrm>
            <a:off x="8441203" y="2860219"/>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27" name="CustomShape 24">
            <a:extLst>
              <a:ext uri="{FF2B5EF4-FFF2-40B4-BE49-F238E27FC236}">
                <a16:creationId xmlns:a16="http://schemas.microsoft.com/office/drawing/2014/main" id="{E556D72D-FB48-444A-8E2C-2A87607948E6}"/>
              </a:ext>
            </a:extLst>
          </p:cNvPr>
          <p:cNvSpPr/>
          <p:nvPr/>
        </p:nvSpPr>
        <p:spPr>
          <a:xfrm>
            <a:off x="8412614" y="4803514"/>
            <a:ext cx="905402" cy="719017"/>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algn="ctr" rtl="0">
              <a:lnSpc>
                <a:spcPct val="100000"/>
              </a:lnSpc>
            </a:pPr>
            <a:r>
              <a:rPr lang="hu" spc="-1">
                <a:solidFill>
                  <a:srgbClr val="000000"/>
                </a:solidFill>
                <a:ea typeface="DejaVu Sans"/>
              </a:rPr>
              <a:t>O</a:t>
            </a:r>
            <a:r>
              <a:rPr lang="hu" spc="-1" baseline="-33000">
                <a:solidFill>
                  <a:srgbClr val="000000"/>
                </a:solidFill>
                <a:ea typeface="DejaVu Sans"/>
              </a:rPr>
              <a:t>3</a:t>
            </a:r>
            <a:r>
              <a:rPr dirty="0"/>
              <a:t/>
            </a:r>
            <a:br>
              <a:rPr dirty="0"/>
            </a:br>
            <a:r>
              <a:rPr lang="hu" spc="-1">
                <a:solidFill>
                  <a:srgbClr val="000000"/>
                </a:solidFill>
                <a:ea typeface="DejaVu Sans"/>
              </a:rPr>
              <a:t>Ózon</a:t>
            </a:r>
            <a:endParaRPr lang="en-US" spc="-1" dirty="0"/>
          </a:p>
        </p:txBody>
      </p:sp>
      <p:sp>
        <p:nvSpPr>
          <p:cNvPr id="31" name="CustomShape 28">
            <a:extLst>
              <a:ext uri="{FF2B5EF4-FFF2-40B4-BE49-F238E27FC236}">
                <a16:creationId xmlns:a16="http://schemas.microsoft.com/office/drawing/2014/main" id="{E74EDC1D-EE17-4AF3-943F-703B2121AC05}"/>
              </a:ext>
            </a:extLst>
          </p:cNvPr>
          <p:cNvSpPr/>
          <p:nvPr/>
        </p:nvSpPr>
        <p:spPr>
          <a:xfrm>
            <a:off x="6052508" y="4803514"/>
            <a:ext cx="1484990" cy="813512"/>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algn="ctr" rtl="0">
              <a:lnSpc>
                <a:spcPct val="100000"/>
              </a:lnSpc>
            </a:pPr>
            <a:r>
              <a:rPr lang="hu" spc="-1">
                <a:solidFill>
                  <a:srgbClr val="000000"/>
                </a:solidFill>
                <a:ea typeface="DejaVu Sans"/>
              </a:rPr>
              <a:t>O</a:t>
            </a:r>
            <a:r>
              <a:rPr lang="hu" spc="-1" baseline="-33000">
                <a:solidFill>
                  <a:srgbClr val="000000"/>
                </a:solidFill>
                <a:ea typeface="DejaVu Sans"/>
              </a:rPr>
              <a:t>2</a:t>
            </a:r>
            <a:r>
              <a:rPr dirty="0"/>
              <a:t/>
            </a:r>
            <a:br>
              <a:rPr dirty="0"/>
            </a:br>
            <a:r>
              <a:rPr lang="hu" spc="-1">
                <a:solidFill>
                  <a:srgbClr val="000000"/>
                </a:solidFill>
                <a:ea typeface="DejaVu Sans"/>
              </a:rPr>
              <a:t>Molekuláris oxigén</a:t>
            </a:r>
            <a:endParaRPr lang="en-US" spc="-1" dirty="0"/>
          </a:p>
        </p:txBody>
      </p:sp>
      <p:cxnSp>
        <p:nvCxnSpPr>
          <p:cNvPr id="36" name="Straight Connector 35">
            <a:extLst>
              <a:ext uri="{FF2B5EF4-FFF2-40B4-BE49-F238E27FC236}">
                <a16:creationId xmlns:a16="http://schemas.microsoft.com/office/drawing/2014/main" id="{9D47EDC9-3472-45EC-A1D0-618C5CDF82A9}"/>
              </a:ext>
            </a:extLst>
          </p:cNvPr>
          <p:cNvCxnSpPr>
            <a:cxnSpLocks/>
          </p:cNvCxnSpPr>
          <p:nvPr/>
        </p:nvCxnSpPr>
        <p:spPr>
          <a:xfrm>
            <a:off x="6586609" y="1828607"/>
            <a:ext cx="2382579" cy="0"/>
          </a:xfrm>
          <a:prstGeom prst="line">
            <a:avLst/>
          </a:prstGeom>
          <a:ln cap="sq">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2CE1FBFA-2EF0-8B06-5A92-5E571FC9818A}"/>
              </a:ext>
            </a:extLst>
          </p:cNvPr>
          <p:cNvSpPr txBox="1"/>
          <p:nvPr/>
        </p:nvSpPr>
        <p:spPr>
          <a:xfrm>
            <a:off x="296918" y="5923225"/>
            <a:ext cx="11257667" cy="215444"/>
          </a:xfrm>
          <a:prstGeom prst="rect">
            <a:avLst/>
          </a:prstGeom>
          <a:noFill/>
        </p:spPr>
        <p:txBody>
          <a:bodyPr wrap="square" rtlCol="0">
            <a:spAutoFit/>
          </a:bodyPr>
          <a:lstStyle/>
          <a:p>
            <a:pPr rtl="0"/>
            <a:r>
              <a:rPr lang="hu" sz="800" b="0" i="0">
                <a:solidFill>
                  <a:srgbClr val="212121"/>
                </a:solidFill>
                <a:effectLst/>
                <a:latin typeface="BlinkMacSystemFont"/>
              </a:rPr>
              <a:t>https://www.epa.gov/ozone-pollution-and-your-patients-health/what-ozone Accessed: 23.03.2023.</a:t>
            </a:r>
            <a:endParaRPr lang="en-US" sz="800" dirty="0"/>
          </a:p>
        </p:txBody>
      </p:sp>
    </p:spTree>
    <p:extLst>
      <p:ext uri="{BB962C8B-B14F-4D97-AF65-F5344CB8AC3E}">
        <p14:creationId xmlns:p14="http://schemas.microsoft.com/office/powerpoint/2010/main" val="29511647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E1238F-B9C8-62AB-E067-8B0264684EB9}"/>
              </a:ext>
            </a:extLst>
          </p:cNvPr>
          <p:cNvSpPr>
            <a:spLocks noGrp="1"/>
          </p:cNvSpPr>
          <p:nvPr>
            <p:ph type="title"/>
          </p:nvPr>
        </p:nvSpPr>
        <p:spPr/>
        <p:txBody>
          <a:bodyPr rtlCol="0">
            <a:normAutofit/>
          </a:bodyPr>
          <a:lstStyle/>
          <a:p>
            <a:pPr rtl="0"/>
            <a:r>
              <a:rPr lang="hu" dirty="0"/>
              <a:t>Ultraibolya </a:t>
            </a:r>
            <a:r>
              <a:rPr lang="hu" dirty="0" smtClean="0"/>
              <a:t>(UV) sugárzás </a:t>
            </a:r>
            <a:r>
              <a:rPr lang="hu" dirty="0"/>
              <a:t>és bőrrák</a:t>
            </a:r>
            <a:endParaRPr lang="en-GB" dirty="0"/>
          </a:p>
        </p:txBody>
      </p:sp>
      <p:sp>
        <p:nvSpPr>
          <p:cNvPr id="3" name="Content Placeholder 2">
            <a:extLst>
              <a:ext uri="{FF2B5EF4-FFF2-40B4-BE49-F238E27FC236}">
                <a16:creationId xmlns:a16="http://schemas.microsoft.com/office/drawing/2014/main" id="{E3B65DCD-47F1-D902-7ABE-2D3C0A9C3AB9}"/>
              </a:ext>
            </a:extLst>
          </p:cNvPr>
          <p:cNvSpPr>
            <a:spLocks noGrp="1"/>
          </p:cNvSpPr>
          <p:nvPr>
            <p:ph idx="1"/>
          </p:nvPr>
        </p:nvSpPr>
        <p:spPr>
          <a:xfrm>
            <a:off x="391988" y="934776"/>
            <a:ext cx="11615982" cy="1825330"/>
          </a:xfrm>
        </p:spPr>
        <p:txBody>
          <a:bodyPr rtlCol="0">
            <a:normAutofit fontScale="92500"/>
          </a:bodyPr>
          <a:lstStyle/>
          <a:p>
            <a:pPr>
              <a:spcBef>
                <a:spcPts val="0"/>
              </a:spcBef>
            </a:pPr>
            <a:r>
              <a:rPr lang="hu-HU" sz="2000" dirty="0" smtClean="0"/>
              <a:t>A bőrdaganatok a leggyakoribb daganatos megbetegedések világszerte. </a:t>
            </a:r>
          </a:p>
          <a:p>
            <a:pPr>
              <a:spcBef>
                <a:spcPts val="0"/>
              </a:spcBef>
            </a:pPr>
            <a:r>
              <a:rPr lang="hu-HU" sz="2000" dirty="0" smtClean="0"/>
              <a:t>A rosszindulatú </a:t>
            </a:r>
            <a:r>
              <a:rPr lang="hu-HU" sz="2000" dirty="0" err="1" smtClean="0"/>
              <a:t>melanoma</a:t>
            </a:r>
            <a:r>
              <a:rPr lang="hu-HU" sz="2000" dirty="0" smtClean="0"/>
              <a:t> és az egyéb bőrdaganatok prevalenciája a 20. század végén jelentősen megnövekedett. </a:t>
            </a:r>
          </a:p>
          <a:p>
            <a:pPr>
              <a:spcBef>
                <a:spcPts val="0"/>
              </a:spcBef>
            </a:pPr>
            <a:r>
              <a:rPr lang="hu-HU" sz="2000" dirty="0" smtClean="0"/>
              <a:t>Az UV-sugárzás a bőrdaganatok kialakulásának fő okozója, bár több egyéb kockázati tényező is szerepet játszik.</a:t>
            </a:r>
            <a:endParaRPr lang="hu-HU" sz="2000" dirty="0"/>
          </a:p>
        </p:txBody>
      </p:sp>
      <p:pic>
        <p:nvPicPr>
          <p:cNvPr id="5" name="Picture 4" descr="Map&#10;&#10;Description automatically generated">
            <a:extLst>
              <a:ext uri="{FF2B5EF4-FFF2-40B4-BE49-F238E27FC236}">
                <a16:creationId xmlns:a16="http://schemas.microsoft.com/office/drawing/2014/main" id="{77DD9B31-8800-D35C-46BB-9EEB5AF272C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77167" y="3113684"/>
            <a:ext cx="2369407" cy="2973373"/>
          </a:xfrm>
          <a:prstGeom prst="rect">
            <a:avLst/>
          </a:prstGeom>
        </p:spPr>
      </p:pic>
      <p:sp>
        <p:nvSpPr>
          <p:cNvPr id="7" name="TextBox 6">
            <a:extLst>
              <a:ext uri="{FF2B5EF4-FFF2-40B4-BE49-F238E27FC236}">
                <a16:creationId xmlns:a16="http://schemas.microsoft.com/office/drawing/2014/main" id="{67279CF4-C0ED-4529-4719-9031E11BBCDB}"/>
              </a:ext>
            </a:extLst>
          </p:cNvPr>
          <p:cNvSpPr txBox="1"/>
          <p:nvPr/>
        </p:nvSpPr>
        <p:spPr>
          <a:xfrm>
            <a:off x="276045" y="3905229"/>
            <a:ext cx="2183712" cy="1200329"/>
          </a:xfrm>
          <a:prstGeom prst="rect">
            <a:avLst/>
          </a:prstGeom>
          <a:noFill/>
        </p:spPr>
        <p:txBody>
          <a:bodyPr wrap="square" rtlCol="0">
            <a:spAutoFit/>
          </a:bodyPr>
          <a:lstStyle/>
          <a:p>
            <a:pPr rtl="0"/>
            <a:r>
              <a:rPr lang="hu" b="1" dirty="0" smtClean="0"/>
              <a:t>Észak-Európában bőrdaganatok előfordulása </a:t>
            </a:r>
            <a:r>
              <a:rPr lang="hu" b="1" dirty="0"/>
              <a:t>1960 </a:t>
            </a:r>
            <a:r>
              <a:rPr lang="hu" b="1" dirty="0" smtClean="0"/>
              <a:t>óta megduplázódott</a:t>
            </a:r>
            <a:endParaRPr lang="hu" b="1" dirty="0"/>
          </a:p>
        </p:txBody>
      </p:sp>
      <p:pic>
        <p:nvPicPr>
          <p:cNvPr id="9" name="Picture 8" descr="Map&#10;&#10;Description automatically generated with medium confidence">
            <a:extLst>
              <a:ext uri="{FF2B5EF4-FFF2-40B4-BE49-F238E27FC236}">
                <a16:creationId xmlns:a16="http://schemas.microsoft.com/office/drawing/2014/main" id="{3A68C78E-F417-DDAE-A34A-D412385FFC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16843" y="2955195"/>
            <a:ext cx="3344014" cy="3074925"/>
          </a:xfrm>
          <a:prstGeom prst="rect">
            <a:avLst/>
          </a:prstGeom>
        </p:spPr>
      </p:pic>
      <p:sp>
        <p:nvSpPr>
          <p:cNvPr id="10" name="TextBox 9">
            <a:extLst>
              <a:ext uri="{FF2B5EF4-FFF2-40B4-BE49-F238E27FC236}">
                <a16:creationId xmlns:a16="http://schemas.microsoft.com/office/drawing/2014/main" id="{8C5411A3-9627-68D5-7364-F5DBA6B64ABD}"/>
              </a:ext>
            </a:extLst>
          </p:cNvPr>
          <p:cNvSpPr txBox="1"/>
          <p:nvPr/>
        </p:nvSpPr>
        <p:spPr>
          <a:xfrm>
            <a:off x="5585602" y="2530573"/>
            <a:ext cx="3830127" cy="923330"/>
          </a:xfrm>
          <a:prstGeom prst="rect">
            <a:avLst/>
          </a:prstGeom>
          <a:noFill/>
        </p:spPr>
        <p:txBody>
          <a:bodyPr wrap="square" rtlCol="0">
            <a:spAutoFit/>
          </a:bodyPr>
          <a:lstStyle/>
          <a:p>
            <a:pPr rtl="0"/>
            <a:r>
              <a:rPr lang="hu" b="1" dirty="0" smtClean="0"/>
              <a:t>Auszráliában az elmúlt három évtizedben a bőrkarcinóma prevalenciája a négyszeresére </a:t>
            </a:r>
            <a:r>
              <a:rPr lang="hu" b="1" dirty="0"/>
              <a:t>nőtt</a:t>
            </a:r>
            <a:endParaRPr lang="en-GB" dirty="0"/>
          </a:p>
        </p:txBody>
      </p:sp>
      <p:sp>
        <p:nvSpPr>
          <p:cNvPr id="12" name="TextBox 11">
            <a:extLst>
              <a:ext uri="{FF2B5EF4-FFF2-40B4-BE49-F238E27FC236}">
                <a16:creationId xmlns:a16="http://schemas.microsoft.com/office/drawing/2014/main" id="{46307FA8-F5DC-160A-0E2D-A606A654CB5C}"/>
              </a:ext>
            </a:extLst>
          </p:cNvPr>
          <p:cNvSpPr txBox="1"/>
          <p:nvPr/>
        </p:nvSpPr>
        <p:spPr>
          <a:xfrm>
            <a:off x="9415729" y="4079496"/>
            <a:ext cx="1427583" cy="646331"/>
          </a:xfrm>
          <a:prstGeom prst="rect">
            <a:avLst/>
          </a:prstGeom>
          <a:noFill/>
        </p:spPr>
        <p:txBody>
          <a:bodyPr wrap="square" rtlCol="0">
            <a:spAutoFit/>
          </a:bodyPr>
          <a:lstStyle/>
          <a:p>
            <a:pPr rtl="0"/>
            <a:r>
              <a:rPr lang="hu" sz="3600" b="1" dirty="0"/>
              <a:t>↗ 4x</a:t>
            </a:r>
            <a:endParaRPr lang="en-GB" sz="3600" dirty="0"/>
          </a:p>
        </p:txBody>
      </p:sp>
      <p:sp>
        <p:nvSpPr>
          <p:cNvPr id="13" name="TextBox 12">
            <a:extLst>
              <a:ext uri="{FF2B5EF4-FFF2-40B4-BE49-F238E27FC236}">
                <a16:creationId xmlns:a16="http://schemas.microsoft.com/office/drawing/2014/main" id="{BE02CF58-A2DA-CDEE-A132-62F6899671E7}"/>
              </a:ext>
            </a:extLst>
          </p:cNvPr>
          <p:cNvSpPr txBox="1"/>
          <p:nvPr/>
        </p:nvSpPr>
        <p:spPr>
          <a:xfrm>
            <a:off x="2697944" y="4295602"/>
            <a:ext cx="1427583" cy="646331"/>
          </a:xfrm>
          <a:prstGeom prst="rect">
            <a:avLst/>
          </a:prstGeom>
          <a:noFill/>
        </p:spPr>
        <p:txBody>
          <a:bodyPr wrap="square" rtlCol="0">
            <a:spAutoFit/>
          </a:bodyPr>
          <a:lstStyle/>
          <a:p>
            <a:pPr rtl="0"/>
            <a:r>
              <a:rPr lang="hu" sz="3600" b="1"/>
              <a:t>↗ 2x</a:t>
            </a:r>
            <a:endParaRPr lang="en-GB" sz="3600" dirty="0"/>
          </a:p>
        </p:txBody>
      </p:sp>
      <p:sp>
        <p:nvSpPr>
          <p:cNvPr id="14" name="Rectangle 13">
            <a:extLst>
              <a:ext uri="{FF2B5EF4-FFF2-40B4-BE49-F238E27FC236}">
                <a16:creationId xmlns:a16="http://schemas.microsoft.com/office/drawing/2014/main" id="{8FF5FEC9-9FBE-186C-7DA9-BC3B245E418A}"/>
              </a:ext>
            </a:extLst>
          </p:cNvPr>
          <p:cNvSpPr/>
          <p:nvPr/>
        </p:nvSpPr>
        <p:spPr>
          <a:xfrm rot="16200000">
            <a:off x="10890303" y="5082480"/>
            <a:ext cx="1675459" cy="246221"/>
          </a:xfrm>
          <a:prstGeom prst="rect">
            <a:avLst/>
          </a:prstGeom>
        </p:spPr>
        <p:txBody>
          <a:bodyPr wrap="none" rtlCol="0">
            <a:spAutoFit/>
          </a:bodyPr>
          <a:lstStyle/>
          <a:p>
            <a:pPr rtl="0"/>
            <a:r>
              <a:rPr lang="hu" sz="1000"/>
              <a:t>Forrás: Pixabay ingyenes licenc</a:t>
            </a:r>
          </a:p>
        </p:txBody>
      </p:sp>
      <p:sp>
        <p:nvSpPr>
          <p:cNvPr id="16" name="TextBox 15">
            <a:extLst>
              <a:ext uri="{FF2B5EF4-FFF2-40B4-BE49-F238E27FC236}">
                <a16:creationId xmlns:a16="http://schemas.microsoft.com/office/drawing/2014/main" id="{AC0B1983-A036-E76A-7161-AB59DA6F3D63}"/>
              </a:ext>
            </a:extLst>
          </p:cNvPr>
          <p:cNvSpPr txBox="1"/>
          <p:nvPr/>
        </p:nvSpPr>
        <p:spPr>
          <a:xfrm>
            <a:off x="391988" y="6106555"/>
            <a:ext cx="11012069" cy="215444"/>
          </a:xfrm>
          <a:prstGeom prst="rect">
            <a:avLst/>
          </a:prstGeom>
          <a:noFill/>
        </p:spPr>
        <p:txBody>
          <a:bodyPr wrap="square" rtlCol="0">
            <a:spAutoFit/>
          </a:bodyPr>
          <a:lstStyle/>
          <a:p>
            <a:pPr rtl="0"/>
            <a:r>
              <a:rPr lang="hu" sz="800" b="0" i="0">
                <a:solidFill>
                  <a:srgbClr val="212121"/>
                </a:solidFill>
                <a:effectLst/>
                <a:latin typeface="BlinkMacSystemFont"/>
              </a:rPr>
              <a:t>DOI: 10.1016/j.ijwd.2020.07.003</a:t>
            </a:r>
            <a:endParaRPr lang="en-GB" sz="800" dirty="0"/>
          </a:p>
        </p:txBody>
      </p:sp>
    </p:spTree>
    <p:extLst>
      <p:ext uri="{BB962C8B-B14F-4D97-AF65-F5344CB8AC3E}">
        <p14:creationId xmlns:p14="http://schemas.microsoft.com/office/powerpoint/2010/main" val="21109428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A74A0B-AB7D-4998-B5E9-17C62EA7F7E4}"/>
              </a:ext>
            </a:extLst>
          </p:cNvPr>
          <p:cNvSpPr>
            <a:spLocks noGrp="1"/>
          </p:cNvSpPr>
          <p:nvPr>
            <p:ph type="title"/>
          </p:nvPr>
        </p:nvSpPr>
        <p:spPr>
          <a:noFill/>
        </p:spPr>
        <p:txBody>
          <a:bodyPr rtlCol="0">
            <a:normAutofit/>
          </a:bodyPr>
          <a:lstStyle/>
          <a:p>
            <a:pPr rtl="0"/>
            <a:r>
              <a:rPr lang="hu" dirty="0" smtClean="0"/>
              <a:t>Ózonréteg elvékonyodása</a:t>
            </a:r>
            <a:endParaRPr lang="hu" dirty="0"/>
          </a:p>
        </p:txBody>
      </p:sp>
      <p:sp>
        <p:nvSpPr>
          <p:cNvPr id="3" name="Content Placeholder 2">
            <a:extLst>
              <a:ext uri="{FF2B5EF4-FFF2-40B4-BE49-F238E27FC236}">
                <a16:creationId xmlns:a16="http://schemas.microsoft.com/office/drawing/2014/main" id="{508D49A2-BAB2-4E75-8F1E-9DE3630C797F}"/>
              </a:ext>
            </a:extLst>
          </p:cNvPr>
          <p:cNvSpPr>
            <a:spLocks noGrp="1"/>
          </p:cNvSpPr>
          <p:nvPr>
            <p:ph idx="1"/>
          </p:nvPr>
        </p:nvSpPr>
        <p:spPr>
          <a:xfrm>
            <a:off x="192506" y="1466490"/>
            <a:ext cx="7355607" cy="4159869"/>
          </a:xfrm>
        </p:spPr>
        <p:txBody>
          <a:bodyPr rtlCol="0">
            <a:normAutofit/>
          </a:bodyPr>
          <a:lstStyle/>
          <a:p>
            <a:pPr algn="just"/>
            <a:r>
              <a:rPr lang="hu-HU" sz="2000" dirty="0" smtClean="0"/>
              <a:t>Az aeroszolok, például a klórfluor-szénhidrogének (CFC) és </a:t>
            </a:r>
            <a:r>
              <a:rPr lang="hu-HU" sz="2000" dirty="0" err="1" smtClean="0"/>
              <a:t>hidroklór</a:t>
            </a:r>
            <a:r>
              <a:rPr lang="hu-HU" sz="2000" dirty="0" smtClean="0"/>
              <a:t>-fluorozott szénhidrogének (HCFC) használata hozzájárult az ózonréteg elvékonyodásához, fokozva az UV-sugárzást és a bőrrák kockázatát.</a:t>
            </a:r>
          </a:p>
          <a:p>
            <a:pPr algn="just"/>
            <a:r>
              <a:rPr lang="hu-HU" sz="2000" dirty="0" smtClean="0"/>
              <a:t>Ausztrália — 1990 óta az éves UV-sugárzás szintje</a:t>
            </a:r>
            <a:br>
              <a:rPr lang="hu-HU" sz="2000" dirty="0" smtClean="0"/>
            </a:br>
            <a:r>
              <a:rPr lang="hu-HU" sz="2000" dirty="0" smtClean="0"/>
              <a:t>2% - 6</a:t>
            </a:r>
            <a:r>
              <a:rPr lang="hu-HU" sz="2000" dirty="0" smtClean="0"/>
              <a:t>%-</a:t>
            </a:r>
            <a:r>
              <a:rPr lang="hu-HU" sz="2000" dirty="0" err="1" smtClean="0"/>
              <a:t>kal</a:t>
            </a:r>
            <a:r>
              <a:rPr lang="hu-HU" sz="2000" dirty="0" smtClean="0"/>
              <a:t> </a:t>
            </a:r>
            <a:r>
              <a:rPr lang="hu-HU" sz="2000" dirty="0" smtClean="0"/>
              <a:t>emelkedett</a:t>
            </a:r>
          </a:p>
          <a:p>
            <a:pPr algn="just"/>
            <a:r>
              <a:rPr lang="hu-HU" sz="2000" dirty="0" smtClean="0"/>
              <a:t>2011 – ózonlyuk mérete az  Északi-sarkvidék felett jelentősen megnövekedett, amelynek következményeként a talajszinti UV-sugárzás intenzitása 60%-</a:t>
            </a:r>
            <a:r>
              <a:rPr lang="hu-HU" sz="2000" dirty="0" err="1" smtClean="0"/>
              <a:t>kal</a:t>
            </a:r>
            <a:r>
              <a:rPr lang="hu-HU" sz="2000" dirty="0" smtClean="0"/>
              <a:t> megemelkedett.</a:t>
            </a:r>
            <a:endParaRPr lang="hu-HU" sz="2000" dirty="0"/>
          </a:p>
        </p:txBody>
      </p:sp>
      <p:sp>
        <p:nvSpPr>
          <p:cNvPr id="4" name="TextBox 3">
            <a:extLst>
              <a:ext uri="{FF2B5EF4-FFF2-40B4-BE49-F238E27FC236}">
                <a16:creationId xmlns:a16="http://schemas.microsoft.com/office/drawing/2014/main" id="{3F15AD03-A163-4563-B3D0-F6AB84BCBC5E}"/>
              </a:ext>
            </a:extLst>
          </p:cNvPr>
          <p:cNvSpPr txBox="1"/>
          <p:nvPr/>
        </p:nvSpPr>
        <p:spPr>
          <a:xfrm>
            <a:off x="296918" y="5923225"/>
            <a:ext cx="11257667" cy="338554"/>
          </a:xfrm>
          <a:prstGeom prst="rect">
            <a:avLst/>
          </a:prstGeom>
          <a:noFill/>
        </p:spPr>
        <p:txBody>
          <a:bodyPr wrap="square" rtlCol="0">
            <a:spAutoFit/>
          </a:bodyPr>
          <a:lstStyle/>
          <a:p>
            <a:pPr rtl="0"/>
            <a:r>
              <a:rPr lang="hu" sz="800" b="0" i="0">
                <a:solidFill>
                  <a:srgbClr val="212121"/>
                </a:solidFill>
                <a:effectLst/>
                <a:latin typeface="BlinkMacSystemFont"/>
              </a:rPr>
              <a:t>DOI: 10.1016/S1470-2045(20)30448-4</a:t>
            </a:r>
          </a:p>
          <a:p>
            <a:pPr rtl="0"/>
            <a:r>
              <a:rPr lang="hu" sz="800" b="0" i="0">
                <a:solidFill>
                  <a:srgbClr val="212121"/>
                </a:solidFill>
                <a:effectLst/>
                <a:latin typeface="BlinkMacSystemFont"/>
              </a:rPr>
              <a:t>DOI: 10.1016/j.ijwd.2020.07.003</a:t>
            </a:r>
          </a:p>
        </p:txBody>
      </p:sp>
      <p:pic>
        <p:nvPicPr>
          <p:cNvPr id="8" name="Picture 7" descr="Icon&#10;&#10;Description automatically generated">
            <a:extLst>
              <a:ext uri="{FF2B5EF4-FFF2-40B4-BE49-F238E27FC236}">
                <a16:creationId xmlns:a16="http://schemas.microsoft.com/office/drawing/2014/main" id="{9C5A6005-80F4-D0E5-1BE6-8772555E509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63069" y="999509"/>
            <a:ext cx="4236425" cy="4236425"/>
          </a:xfrm>
          <a:prstGeom prst="rect">
            <a:avLst/>
          </a:prstGeom>
        </p:spPr>
      </p:pic>
      <p:sp>
        <p:nvSpPr>
          <p:cNvPr id="10" name="Arrow: Down 9">
            <a:extLst>
              <a:ext uri="{FF2B5EF4-FFF2-40B4-BE49-F238E27FC236}">
                <a16:creationId xmlns:a16="http://schemas.microsoft.com/office/drawing/2014/main" id="{8DEACD31-E7E9-7E54-4D15-88D133A591D8}"/>
              </a:ext>
            </a:extLst>
          </p:cNvPr>
          <p:cNvSpPr/>
          <p:nvPr/>
        </p:nvSpPr>
        <p:spPr>
          <a:xfrm>
            <a:off x="9424081" y="295048"/>
            <a:ext cx="914400" cy="1327018"/>
          </a:xfrm>
          <a:prstGeom prst="downArrow">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a:p>
        </p:txBody>
      </p:sp>
      <p:sp>
        <p:nvSpPr>
          <p:cNvPr id="11" name="Arrow: Down 10">
            <a:extLst>
              <a:ext uri="{FF2B5EF4-FFF2-40B4-BE49-F238E27FC236}">
                <a16:creationId xmlns:a16="http://schemas.microsoft.com/office/drawing/2014/main" id="{7BE2A77F-EF4B-2ED9-CC1C-D690ACA7B482}"/>
              </a:ext>
            </a:extLst>
          </p:cNvPr>
          <p:cNvSpPr/>
          <p:nvPr/>
        </p:nvSpPr>
        <p:spPr>
          <a:xfrm rot="10800000">
            <a:off x="9424081" y="4679906"/>
            <a:ext cx="914400" cy="1094887"/>
          </a:xfrm>
          <a:prstGeom prst="downArrow">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a:p>
        </p:txBody>
      </p:sp>
      <p:sp>
        <p:nvSpPr>
          <p:cNvPr id="9" name="Rectangle 8">
            <a:extLst>
              <a:ext uri="{FF2B5EF4-FFF2-40B4-BE49-F238E27FC236}">
                <a16:creationId xmlns:a16="http://schemas.microsoft.com/office/drawing/2014/main" id="{23CD8B08-9ADF-42EC-9705-04E8605D707C}"/>
              </a:ext>
            </a:extLst>
          </p:cNvPr>
          <p:cNvSpPr/>
          <p:nvPr/>
        </p:nvSpPr>
        <p:spPr>
          <a:xfrm rot="16200000">
            <a:off x="11038653" y="4919624"/>
            <a:ext cx="1675459" cy="246221"/>
          </a:xfrm>
          <a:prstGeom prst="rect">
            <a:avLst/>
          </a:prstGeom>
        </p:spPr>
        <p:txBody>
          <a:bodyPr wrap="none" rtlCol="0">
            <a:spAutoFit/>
          </a:bodyPr>
          <a:lstStyle/>
          <a:p>
            <a:pPr rtl="0"/>
            <a:r>
              <a:rPr lang="hu" sz="1000"/>
              <a:t>Forrás: Pixabay ingyenes licenc</a:t>
            </a:r>
          </a:p>
        </p:txBody>
      </p:sp>
    </p:spTree>
    <p:extLst>
      <p:ext uri="{BB962C8B-B14F-4D97-AF65-F5344CB8AC3E}">
        <p14:creationId xmlns:p14="http://schemas.microsoft.com/office/powerpoint/2010/main" val="15401388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93FD888-43DA-BFDE-D72C-78D0C34A98B3}"/>
              </a:ext>
            </a:extLst>
          </p:cNvPr>
          <p:cNvSpPr>
            <a:spLocks noGrp="1"/>
          </p:cNvSpPr>
          <p:nvPr>
            <p:ph idx="1"/>
          </p:nvPr>
        </p:nvSpPr>
        <p:spPr>
          <a:xfrm>
            <a:off x="376625" y="2303258"/>
            <a:ext cx="5505996" cy="2910623"/>
          </a:xfrm>
        </p:spPr>
        <p:txBody>
          <a:bodyPr rtlCol="0">
            <a:normAutofit/>
          </a:bodyPr>
          <a:lstStyle/>
          <a:p>
            <a:pPr algn="just"/>
            <a:r>
              <a:rPr lang="hu-HU" dirty="0" smtClean="0"/>
              <a:t>A bőrben termelődő D-vitamin jótékony hatással van az izom- és a csontrendszerre, a kalcium-anyagcserére és az immunrendszer működésére. </a:t>
            </a:r>
          </a:p>
          <a:p>
            <a:pPr algn="just"/>
            <a:r>
              <a:rPr lang="hu-HU" dirty="0" smtClean="0"/>
              <a:t>Az UV-sugárzás előnyei és kockázatai közötti egyensúlyról azonban eltérők a vélemények.</a:t>
            </a:r>
            <a:endParaRPr lang="hu-HU" dirty="0"/>
          </a:p>
        </p:txBody>
      </p:sp>
      <p:pic>
        <p:nvPicPr>
          <p:cNvPr id="5" name="Picture 4" descr="A picture containing chart&#10;&#10;Description automatically generated">
            <a:extLst>
              <a:ext uri="{FF2B5EF4-FFF2-40B4-BE49-F238E27FC236}">
                <a16:creationId xmlns:a16="http://schemas.microsoft.com/office/drawing/2014/main" id="{D14941CB-D316-B6DF-7061-78A419994E9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4176" t="3907" r="14236"/>
          <a:stretch/>
        </p:blipFill>
        <p:spPr>
          <a:xfrm>
            <a:off x="6323162" y="948285"/>
            <a:ext cx="5475470" cy="4961429"/>
          </a:xfrm>
          <a:prstGeom prst="rect">
            <a:avLst/>
          </a:prstGeom>
        </p:spPr>
      </p:pic>
      <p:sp>
        <p:nvSpPr>
          <p:cNvPr id="4" name="Rectangle 3">
            <a:extLst>
              <a:ext uri="{FF2B5EF4-FFF2-40B4-BE49-F238E27FC236}">
                <a16:creationId xmlns:a16="http://schemas.microsoft.com/office/drawing/2014/main" id="{9687DD42-2BE0-72D1-EA41-79C59C0A5F83}"/>
              </a:ext>
            </a:extLst>
          </p:cNvPr>
          <p:cNvSpPr/>
          <p:nvPr/>
        </p:nvSpPr>
        <p:spPr>
          <a:xfrm rot="16200000">
            <a:off x="9356322" y="3218957"/>
            <a:ext cx="4833374" cy="218265"/>
          </a:xfrm>
          <a:prstGeom prst="rect">
            <a:avLst/>
          </a:prstGeom>
        </p:spPr>
        <p:txBody>
          <a:bodyPr wrap="none" rtlCol="0">
            <a:spAutoFit/>
          </a:bodyPr>
          <a:lstStyle/>
          <a:p>
            <a:pPr rtl="0">
              <a:lnSpc>
                <a:spcPct val="107000"/>
              </a:lnSpc>
              <a:spcAft>
                <a:spcPts val="800"/>
              </a:spcAft>
            </a:pPr>
            <a:r>
              <a:rPr lang="hu" sz="800">
                <a:effectLst/>
                <a:latin typeface="Calibri" panose="020F0502020204030204" pitchFamily="34" charset="0"/>
                <a:ea typeface="Calibri" panose="020F0502020204030204" pitchFamily="34" charset="0"/>
                <a:cs typeface="Arial" panose="020B0604020202020204" pitchFamily="34" charset="0"/>
              </a:rPr>
              <a:t>Nadasan V. Higiénia - Környezetegészségügy orvostanhallgatók számára. University Press 2022 (engedéllyel használható)</a:t>
            </a:r>
          </a:p>
        </p:txBody>
      </p:sp>
      <p:sp>
        <p:nvSpPr>
          <p:cNvPr id="6" name="TextBox 5">
            <a:extLst>
              <a:ext uri="{FF2B5EF4-FFF2-40B4-BE49-F238E27FC236}">
                <a16:creationId xmlns:a16="http://schemas.microsoft.com/office/drawing/2014/main" id="{B1229622-F6C4-894C-B735-FFB30EF10E9B}"/>
              </a:ext>
            </a:extLst>
          </p:cNvPr>
          <p:cNvSpPr txBox="1"/>
          <p:nvPr/>
        </p:nvSpPr>
        <p:spPr>
          <a:xfrm>
            <a:off x="296918" y="5923225"/>
            <a:ext cx="11257667" cy="215444"/>
          </a:xfrm>
          <a:prstGeom prst="rect">
            <a:avLst/>
          </a:prstGeom>
          <a:noFill/>
        </p:spPr>
        <p:txBody>
          <a:bodyPr wrap="square" rtlCol="0">
            <a:spAutoFit/>
          </a:bodyPr>
          <a:lstStyle/>
          <a:p>
            <a:pPr rtl="0"/>
            <a:r>
              <a:rPr lang="hu" sz="800" b="0" i="0">
                <a:solidFill>
                  <a:srgbClr val="212121"/>
                </a:solidFill>
                <a:effectLst/>
                <a:latin typeface="BlinkMacSystemFont"/>
              </a:rPr>
              <a:t>DOI: 10.1016/S1470-2045(20)30448-4. </a:t>
            </a:r>
            <a:endParaRPr lang="en-US" sz="800" dirty="0"/>
          </a:p>
        </p:txBody>
      </p:sp>
      <p:sp>
        <p:nvSpPr>
          <p:cNvPr id="8" name="Title 1">
            <a:extLst>
              <a:ext uri="{FF2B5EF4-FFF2-40B4-BE49-F238E27FC236}">
                <a16:creationId xmlns:a16="http://schemas.microsoft.com/office/drawing/2014/main" id="{EBA74A0B-AB7D-4998-B5E9-17C62EA7F7E4}"/>
              </a:ext>
            </a:extLst>
          </p:cNvPr>
          <p:cNvSpPr>
            <a:spLocks noGrp="1"/>
          </p:cNvSpPr>
          <p:nvPr>
            <p:ph type="title"/>
          </p:nvPr>
        </p:nvSpPr>
        <p:spPr>
          <a:xfrm>
            <a:off x="192505" y="153009"/>
            <a:ext cx="11896826" cy="549635"/>
          </a:xfrm>
        </p:spPr>
        <p:txBody>
          <a:bodyPr rtlCol="0">
            <a:normAutofit/>
          </a:bodyPr>
          <a:lstStyle/>
          <a:p>
            <a:pPr rtl="0"/>
            <a:r>
              <a:rPr lang="hu" dirty="0"/>
              <a:t>Ultraibolya </a:t>
            </a:r>
            <a:r>
              <a:rPr lang="hu" dirty="0" smtClean="0"/>
              <a:t>(UV) sugárzás </a:t>
            </a:r>
            <a:r>
              <a:rPr lang="hu" dirty="0"/>
              <a:t>és </a:t>
            </a:r>
            <a:r>
              <a:rPr lang="hu" dirty="0" smtClean="0"/>
              <a:t>a bőrdaganatok </a:t>
            </a:r>
            <a:endParaRPr lang="hu" dirty="0"/>
          </a:p>
        </p:txBody>
      </p:sp>
      <p:pic>
        <p:nvPicPr>
          <p:cNvPr id="9" name="Picture 4" descr="A picture containing chart&#10;&#10;Description automatically generated">
            <a:extLst>
              <a:ext uri="{FF2B5EF4-FFF2-40B4-BE49-F238E27FC236}">
                <a16:creationId xmlns:a16="http://schemas.microsoft.com/office/drawing/2014/main" id="{D14941CB-D316-B6DF-7061-78A419994E9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9275" t="3907" r="87290"/>
          <a:stretch/>
        </p:blipFill>
        <p:spPr>
          <a:xfrm>
            <a:off x="6103608" y="948285"/>
            <a:ext cx="262680" cy="4961429"/>
          </a:xfrm>
          <a:prstGeom prst="rect">
            <a:avLst/>
          </a:prstGeom>
        </p:spPr>
      </p:pic>
    </p:spTree>
    <p:extLst>
      <p:ext uri="{BB962C8B-B14F-4D97-AF65-F5344CB8AC3E}">
        <p14:creationId xmlns:p14="http://schemas.microsoft.com/office/powerpoint/2010/main" val="8631700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9848E4-D6A5-8912-5BF2-A324BF4F05CF}"/>
              </a:ext>
            </a:extLst>
          </p:cNvPr>
          <p:cNvSpPr>
            <a:spLocks noGrp="1"/>
          </p:cNvSpPr>
          <p:nvPr>
            <p:ph type="title"/>
          </p:nvPr>
        </p:nvSpPr>
        <p:spPr/>
        <p:txBody>
          <a:bodyPr rtlCol="0">
            <a:normAutofit/>
          </a:bodyPr>
          <a:lstStyle/>
          <a:p>
            <a:r>
              <a:rPr lang="en-US" dirty="0"/>
              <a:t>A </a:t>
            </a:r>
            <a:r>
              <a:rPr lang="en-US" dirty="0" err="1"/>
              <a:t>daganatos</a:t>
            </a:r>
            <a:r>
              <a:rPr lang="en-US" dirty="0"/>
              <a:t> </a:t>
            </a:r>
            <a:r>
              <a:rPr lang="en-US" dirty="0" err="1"/>
              <a:t>betegségek</a:t>
            </a:r>
            <a:r>
              <a:rPr lang="en-US" dirty="0"/>
              <a:t> </a:t>
            </a:r>
            <a:r>
              <a:rPr lang="hu-HU" dirty="0" smtClean="0"/>
              <a:t>valamint</a:t>
            </a:r>
            <a:r>
              <a:rPr lang="en-US" dirty="0" smtClean="0"/>
              <a:t> </a:t>
            </a:r>
            <a:r>
              <a:rPr lang="en-US" dirty="0" err="1"/>
              <a:t>az</a:t>
            </a:r>
            <a:r>
              <a:rPr lang="en-US" dirty="0"/>
              <a:t> </a:t>
            </a:r>
            <a:r>
              <a:rPr lang="en-US" dirty="0" err="1"/>
              <a:t>élelmiszer</a:t>
            </a:r>
            <a:r>
              <a:rPr lang="en-US" dirty="0"/>
              <a:t>- </a:t>
            </a:r>
            <a:r>
              <a:rPr lang="en-US" dirty="0" err="1"/>
              <a:t>és</a:t>
            </a:r>
            <a:r>
              <a:rPr lang="en-US" dirty="0"/>
              <a:t> </a:t>
            </a:r>
            <a:r>
              <a:rPr lang="en-US" dirty="0" err="1"/>
              <a:t>vízellátás</a:t>
            </a:r>
            <a:r>
              <a:rPr lang="en-US" dirty="0"/>
              <a:t> </a:t>
            </a:r>
            <a:r>
              <a:rPr lang="en-US" dirty="0" err="1"/>
              <a:t>zavarai</a:t>
            </a:r>
            <a:endParaRPr lang="hu" dirty="0"/>
          </a:p>
        </p:txBody>
      </p:sp>
      <p:sp>
        <p:nvSpPr>
          <p:cNvPr id="3" name="Content Placeholder 2">
            <a:extLst>
              <a:ext uri="{FF2B5EF4-FFF2-40B4-BE49-F238E27FC236}">
                <a16:creationId xmlns:a16="http://schemas.microsoft.com/office/drawing/2014/main" id="{ECDECCDC-6BDE-E69B-0F70-6A5311763B04}"/>
              </a:ext>
            </a:extLst>
          </p:cNvPr>
          <p:cNvSpPr>
            <a:spLocks noGrp="1"/>
          </p:cNvSpPr>
          <p:nvPr>
            <p:ph idx="1"/>
          </p:nvPr>
        </p:nvSpPr>
        <p:spPr>
          <a:xfrm>
            <a:off x="192505" y="934775"/>
            <a:ext cx="11711948" cy="5224485"/>
          </a:xfrm>
        </p:spPr>
        <p:txBody>
          <a:bodyPr rtlCol="0">
            <a:normAutofit fontScale="92500" lnSpcReduction="20000"/>
          </a:bodyPr>
          <a:lstStyle/>
          <a:p>
            <a:pPr algn="just">
              <a:lnSpc>
                <a:spcPct val="130000"/>
              </a:lnSpc>
              <a:spcBef>
                <a:spcPts val="0"/>
              </a:spcBef>
            </a:pPr>
            <a:r>
              <a:rPr lang="hu-HU" dirty="0" smtClean="0"/>
              <a:t>A táplálkozás és a daganatos betegségek közötti kapcsolat összetett, és e téren sok kérdés még megválaszolatlan. </a:t>
            </a:r>
          </a:p>
          <a:p>
            <a:pPr algn="just">
              <a:lnSpc>
                <a:spcPct val="130000"/>
              </a:lnSpc>
              <a:spcBef>
                <a:spcPts val="0"/>
              </a:spcBef>
            </a:pPr>
            <a:r>
              <a:rPr lang="hu-HU" dirty="0" smtClean="0"/>
              <a:t>Kutatási eredmények azt bizonyították, hogy az egészséges étrend, amely teljes kiőrlésű gabonát, gyümölcsöket és zöldségeket tartalmaz, csökkenti a vastagbélrák és emlőrák kockázatát.</a:t>
            </a:r>
          </a:p>
          <a:p>
            <a:pPr algn="just">
              <a:lnSpc>
                <a:spcPct val="130000"/>
              </a:lnSpc>
              <a:spcBef>
                <a:spcPts val="0"/>
              </a:spcBef>
              <a:spcAft>
                <a:spcPts val="300"/>
              </a:spcAft>
            </a:pPr>
            <a:r>
              <a:rPr lang="hu-HU" dirty="0" smtClean="0"/>
              <a:t>A klímaváltozás befolyásolja az élelmiszertermelés mennyiségét és minőségét, több tényező révén:</a:t>
            </a:r>
          </a:p>
          <a:p>
            <a:pPr lvl="1" algn="just">
              <a:spcBef>
                <a:spcPts val="0"/>
              </a:spcBef>
            </a:pPr>
            <a:r>
              <a:rPr lang="hu-HU" dirty="0" smtClean="0"/>
              <a:t>növekvő hőmérséklet,</a:t>
            </a:r>
          </a:p>
          <a:p>
            <a:pPr lvl="1" algn="just">
              <a:spcBef>
                <a:spcPts val="0"/>
              </a:spcBef>
            </a:pPr>
            <a:r>
              <a:rPr lang="hu-HU" dirty="0" smtClean="0"/>
              <a:t>áradások, aszályok és szélsőséges időjárás,</a:t>
            </a:r>
          </a:p>
          <a:p>
            <a:pPr lvl="1" algn="just">
              <a:spcBef>
                <a:spcPts val="0"/>
              </a:spcBef>
            </a:pPr>
            <a:r>
              <a:rPr lang="hu-HU" dirty="0" smtClean="0"/>
              <a:t>magasabb talajszintű ózonkoncentráció,</a:t>
            </a:r>
          </a:p>
          <a:p>
            <a:pPr lvl="1" algn="just">
              <a:spcBef>
                <a:spcPts val="0"/>
              </a:spcBef>
            </a:pPr>
            <a:r>
              <a:rPr lang="hu-HU" dirty="0" smtClean="0"/>
              <a:t>a beporzó rovarok számának csökkenése,</a:t>
            </a:r>
          </a:p>
          <a:p>
            <a:pPr lvl="1" algn="just">
              <a:spcBef>
                <a:spcPts val="0"/>
              </a:spcBef>
            </a:pPr>
            <a:r>
              <a:rPr lang="hu-HU" dirty="0" smtClean="0"/>
              <a:t>tengerszint-emelkedés.</a:t>
            </a:r>
          </a:p>
          <a:p>
            <a:pPr algn="just">
              <a:lnSpc>
                <a:spcPct val="130000"/>
              </a:lnSpc>
              <a:spcBef>
                <a:spcPts val="0"/>
              </a:spcBef>
            </a:pPr>
            <a:r>
              <a:rPr lang="hu-HU" dirty="0" smtClean="0"/>
              <a:t>Az éghajlatváltozás hatásaihoz köthető többlethalálozás 2050-re világszerte 534.000 halálesetet jelenthet, amely többlethalálozás a daganatos betegségek okozta halálozást is magába foglalja. E helyzet egyik oka az élelmiszer-ellátás változása, például a gyümölcs- és zöldségfogyasztás csökkenése lehet.</a:t>
            </a:r>
            <a:endParaRPr lang="hu-HU" dirty="0"/>
          </a:p>
        </p:txBody>
      </p:sp>
      <p:sp>
        <p:nvSpPr>
          <p:cNvPr id="4" name="TextBox 3">
            <a:extLst>
              <a:ext uri="{FF2B5EF4-FFF2-40B4-BE49-F238E27FC236}">
                <a16:creationId xmlns:a16="http://schemas.microsoft.com/office/drawing/2014/main" id="{F6376557-B62E-4F47-C26F-6ED9C2AF7C22}"/>
              </a:ext>
            </a:extLst>
          </p:cNvPr>
          <p:cNvSpPr txBox="1"/>
          <p:nvPr/>
        </p:nvSpPr>
        <p:spPr>
          <a:xfrm>
            <a:off x="296918" y="5983607"/>
            <a:ext cx="11895082" cy="338554"/>
          </a:xfrm>
          <a:prstGeom prst="rect">
            <a:avLst/>
          </a:prstGeom>
          <a:noFill/>
        </p:spPr>
        <p:txBody>
          <a:bodyPr wrap="square" rtlCol="0">
            <a:spAutoFit/>
          </a:bodyPr>
          <a:lstStyle/>
          <a:p>
            <a:pPr algn="r" rtl="0"/>
            <a:r>
              <a:rPr lang="hu" sz="800" b="0" i="0" dirty="0">
                <a:solidFill>
                  <a:srgbClr val="212121"/>
                </a:solidFill>
                <a:effectLst/>
                <a:latin typeface="BlinkMacSystemFont"/>
              </a:rPr>
              <a:t>DOI: 10.1016/S1470-2045(20)30448-4</a:t>
            </a:r>
          </a:p>
          <a:p>
            <a:pPr algn="r" rtl="0"/>
            <a:r>
              <a:rPr lang="hu" sz="800" b="0" i="0" dirty="0">
                <a:solidFill>
                  <a:srgbClr val="212121"/>
                </a:solidFill>
                <a:effectLst/>
                <a:latin typeface="BlinkMacSystemFont"/>
              </a:rPr>
              <a:t>DOI: 10.1016/S0140-6736(15)01156-3</a:t>
            </a:r>
            <a:endParaRPr lang="en-US" sz="800" dirty="0"/>
          </a:p>
        </p:txBody>
      </p:sp>
    </p:spTree>
    <p:extLst>
      <p:ext uri="{BB962C8B-B14F-4D97-AF65-F5344CB8AC3E}">
        <p14:creationId xmlns:p14="http://schemas.microsoft.com/office/powerpoint/2010/main" val="5031983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5F58A6-9C54-8149-3973-9C01103348A7}"/>
              </a:ext>
            </a:extLst>
          </p:cNvPr>
          <p:cNvSpPr>
            <a:spLocks noGrp="1"/>
          </p:cNvSpPr>
          <p:nvPr>
            <p:ph type="title"/>
          </p:nvPr>
        </p:nvSpPr>
        <p:spPr/>
        <p:txBody>
          <a:bodyPr rtlCol="0">
            <a:normAutofit/>
          </a:bodyPr>
          <a:lstStyle/>
          <a:p>
            <a:pPr rtl="0"/>
            <a:r>
              <a:rPr lang="hu" dirty="0"/>
              <a:t>Ipari mérgező </a:t>
            </a:r>
            <a:r>
              <a:rPr lang="hu" dirty="0" smtClean="0"/>
              <a:t>anyagok okozta expozíciónak való </a:t>
            </a:r>
            <a:r>
              <a:rPr lang="hu" dirty="0"/>
              <a:t>kitettség</a:t>
            </a:r>
          </a:p>
        </p:txBody>
      </p:sp>
      <p:sp>
        <p:nvSpPr>
          <p:cNvPr id="3" name="Content Placeholder 2">
            <a:extLst>
              <a:ext uri="{FF2B5EF4-FFF2-40B4-BE49-F238E27FC236}">
                <a16:creationId xmlns:a16="http://schemas.microsoft.com/office/drawing/2014/main" id="{A8924136-E58C-A46B-8932-11084396A190}"/>
              </a:ext>
            </a:extLst>
          </p:cNvPr>
          <p:cNvSpPr>
            <a:spLocks noGrp="1"/>
          </p:cNvSpPr>
          <p:nvPr>
            <p:ph idx="1"/>
          </p:nvPr>
        </p:nvSpPr>
        <p:spPr>
          <a:xfrm>
            <a:off x="379562" y="1043797"/>
            <a:ext cx="11369616" cy="5261876"/>
          </a:xfrm>
        </p:spPr>
        <p:txBody>
          <a:bodyPr rtlCol="0">
            <a:normAutofit/>
          </a:bodyPr>
          <a:lstStyle/>
          <a:p>
            <a:pPr algn="just"/>
            <a:r>
              <a:rPr lang="hu-HU" sz="2100" dirty="0" smtClean="0"/>
              <a:t>A környezeti szennyező anyagok mennyisége várhatóan növekedni fog az iparosodás és a vegyipari termelés bővülésével, függetlenül az éghajlatváltozástól. </a:t>
            </a:r>
          </a:p>
          <a:p>
            <a:pPr algn="just"/>
            <a:r>
              <a:rPr lang="hu-HU" sz="2100" dirty="0" smtClean="0"/>
              <a:t>A éghajlatváltozás hatásai azonban tovább fokozhatják a mérgező anyagok okozta expozíciót. </a:t>
            </a:r>
          </a:p>
          <a:p>
            <a:pPr algn="just"/>
            <a:r>
              <a:rPr lang="hu-HU" sz="2100" dirty="0" smtClean="0"/>
              <a:t>Jeges olvadékvíz és szennyeződések: Alaszka és a Svájci Alpok vizeit vizsgáló kutatások szerint a szennyező anyagok felhalmozódhatnak a halállományban, növelve a daganatos betegségek kialakulásának kockázatát a magas halfogyasztású lakosság körében. </a:t>
            </a:r>
          </a:p>
          <a:p>
            <a:pPr algn="just"/>
            <a:r>
              <a:rPr lang="hu-HU" sz="2100" dirty="0" smtClean="0"/>
              <a:t>Erdőtüzek és szennyező anyagok: az erdőtüzek fokozhatják a levegő- és talajvízszennyezést, például Kaliforniában erdőtüzek után az ivó- és talajvízben megemelkedett benzolszint volt kimutatható. </a:t>
            </a:r>
          </a:p>
          <a:p>
            <a:pPr algn="just"/>
            <a:r>
              <a:rPr lang="hu-HU" sz="2100" dirty="0" smtClean="0"/>
              <a:t>Mérgező hulladékok kimosódása: az áradások és villámárvizek egészségre ártalmas anyagokat moshatnak ki a hulladéklerakók területéről, ily módon is növelve a lakosság mérgező vegyi anyagoknak való kitettségét.</a:t>
            </a:r>
            <a:endParaRPr lang="hu-HU" sz="2100" dirty="0"/>
          </a:p>
        </p:txBody>
      </p:sp>
      <p:sp>
        <p:nvSpPr>
          <p:cNvPr id="4" name="TextBox 3">
            <a:extLst>
              <a:ext uri="{FF2B5EF4-FFF2-40B4-BE49-F238E27FC236}">
                <a16:creationId xmlns:a16="http://schemas.microsoft.com/office/drawing/2014/main" id="{9B6C2FB8-720B-DCC0-F1AD-781F883E6A61}"/>
              </a:ext>
            </a:extLst>
          </p:cNvPr>
          <p:cNvSpPr txBox="1"/>
          <p:nvPr/>
        </p:nvSpPr>
        <p:spPr>
          <a:xfrm>
            <a:off x="296918" y="6156127"/>
            <a:ext cx="11895082" cy="215444"/>
          </a:xfrm>
          <a:prstGeom prst="rect">
            <a:avLst/>
          </a:prstGeom>
          <a:noFill/>
        </p:spPr>
        <p:txBody>
          <a:bodyPr wrap="square" rtlCol="0">
            <a:spAutoFit/>
          </a:bodyPr>
          <a:lstStyle/>
          <a:p>
            <a:pPr algn="r" rtl="0"/>
            <a:r>
              <a:rPr lang="hu" sz="800" b="0" i="0" dirty="0">
                <a:solidFill>
                  <a:srgbClr val="212121"/>
                </a:solidFill>
                <a:effectLst/>
                <a:latin typeface="BlinkMacSystemFont"/>
              </a:rPr>
              <a:t>DOI: 10.1016/S1470-2045(20)30448-4</a:t>
            </a:r>
          </a:p>
        </p:txBody>
      </p:sp>
    </p:spTree>
    <p:extLst>
      <p:ext uri="{BB962C8B-B14F-4D97-AF65-F5344CB8AC3E}">
        <p14:creationId xmlns:p14="http://schemas.microsoft.com/office/powerpoint/2010/main" val="33140288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448573" y="1156868"/>
            <a:ext cx="11430000" cy="3579034"/>
          </a:xfrm>
        </p:spPr>
        <p:txBody>
          <a:bodyPr rtlCol="0">
            <a:normAutofit/>
          </a:bodyPr>
          <a:lstStyle/>
          <a:p>
            <a:pPr algn="ctr" rtl="0">
              <a:lnSpc>
                <a:spcPct val="110000"/>
              </a:lnSpc>
            </a:pPr>
            <a:r>
              <a:rPr lang="hu" sz="5000" b="1" dirty="0"/>
              <a:t>Az éghajlatváltozás hatása a </a:t>
            </a:r>
            <a:r>
              <a:rPr lang="hu" sz="5000" b="1" dirty="0" smtClean="0"/>
              <a:t>daganatos és a </a:t>
            </a:r>
            <a:r>
              <a:rPr lang="hu" sz="5000" b="1" dirty="0"/>
              <a:t>gombás betegségekre, </a:t>
            </a:r>
            <a:r>
              <a:rPr lang="hu" sz="5000" b="1" dirty="0" smtClean="0"/>
              <a:t>továbbá a mikotoxinokra </a:t>
            </a:r>
            <a:endParaRPr lang="hu-HU" sz="5000" b="1" dirty="0"/>
          </a:p>
        </p:txBody>
      </p:sp>
    </p:spTree>
    <p:extLst>
      <p:ext uri="{BB962C8B-B14F-4D97-AF65-F5344CB8AC3E}">
        <p14:creationId xmlns:p14="http://schemas.microsoft.com/office/powerpoint/2010/main" val="19705585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rtlCol="0">
            <a:normAutofit fontScale="90000"/>
          </a:bodyPr>
          <a:lstStyle/>
          <a:p>
            <a:pPr rtl="0"/>
            <a:r>
              <a:rPr lang="hu" dirty="0" smtClean="0"/>
              <a:t>Az éghajlatváltozás </a:t>
            </a:r>
            <a:r>
              <a:rPr lang="hu" dirty="0"/>
              <a:t>hatása a gombás betegségekre és a mikotoxinokra</a:t>
            </a:r>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296918" y="1414732"/>
            <a:ext cx="11547150" cy="4890940"/>
          </a:xfrm>
        </p:spPr>
        <p:txBody>
          <a:bodyPr rtlCol="0"/>
          <a:lstStyle/>
          <a:p>
            <a:pPr algn="just">
              <a:spcAft>
                <a:spcPts val="1500"/>
              </a:spcAft>
            </a:pPr>
            <a:r>
              <a:rPr lang="hu-HU" dirty="0"/>
              <a:t>Az éghajlati tényezők – hőmérséklet, csapadék és légköri CO₂-koncentráció – alapvető szerepet játszanak a mezőgazdasági ökoszisztémák működésében. </a:t>
            </a:r>
            <a:endParaRPr lang="hu-HU" dirty="0" smtClean="0"/>
          </a:p>
          <a:p>
            <a:pPr algn="just">
              <a:spcAft>
                <a:spcPts val="1500"/>
              </a:spcAft>
            </a:pPr>
            <a:r>
              <a:rPr lang="hu-HU" dirty="0" smtClean="0"/>
              <a:t>Az </a:t>
            </a:r>
            <a:r>
              <a:rPr lang="hu-HU" dirty="0"/>
              <a:t>éghajlatváltozás </a:t>
            </a:r>
            <a:r>
              <a:rPr lang="hu-HU" dirty="0" smtClean="0"/>
              <a:t>hatásai jelentősen befolyásolhatják </a:t>
            </a:r>
            <a:r>
              <a:rPr lang="hu-HU" dirty="0"/>
              <a:t>a gombák </a:t>
            </a:r>
            <a:r>
              <a:rPr lang="hu-HU" dirty="0" smtClean="0"/>
              <a:t>szaporodását, elterjedését </a:t>
            </a:r>
            <a:r>
              <a:rPr lang="hu-HU" dirty="0"/>
              <a:t>és a </a:t>
            </a:r>
            <a:r>
              <a:rPr lang="hu-HU" dirty="0" err="1"/>
              <a:t>mikotoxin</a:t>
            </a:r>
            <a:r>
              <a:rPr lang="hu-HU" dirty="0"/>
              <a:t>-termelést</a:t>
            </a:r>
            <a:r>
              <a:rPr lang="hu-HU" dirty="0" smtClean="0"/>
              <a:t>.</a:t>
            </a:r>
          </a:p>
          <a:p>
            <a:pPr algn="just">
              <a:spcAft>
                <a:spcPts val="1500"/>
              </a:spcAft>
            </a:pPr>
            <a:r>
              <a:rPr lang="hu-HU" dirty="0"/>
              <a:t>A változó környezeti feltételek a szántóföldi és </a:t>
            </a:r>
            <a:r>
              <a:rPr lang="hu-HU" dirty="0" smtClean="0"/>
              <a:t>betakarított növények </a:t>
            </a:r>
            <a:r>
              <a:rPr lang="hu-HU" dirty="0" err="1" smtClean="0"/>
              <a:t>mikotoxin</a:t>
            </a:r>
            <a:r>
              <a:rPr lang="hu-HU" dirty="0" smtClean="0"/>
              <a:t>-szennyezettségének </a:t>
            </a:r>
            <a:r>
              <a:rPr lang="hu-HU" dirty="0"/>
              <a:t>váratlan növekedését vagy csökkenését okozhatják</a:t>
            </a:r>
            <a:r>
              <a:rPr lang="hu" dirty="0" smtClean="0"/>
              <a:t>.</a:t>
            </a:r>
            <a:endParaRPr lang="hu" dirty="0"/>
          </a:p>
          <a:p>
            <a:pPr algn="just">
              <a:spcAft>
                <a:spcPts val="1500"/>
              </a:spcAft>
            </a:pPr>
            <a:r>
              <a:rPr lang="hu-HU" dirty="0"/>
              <a:t>Az éghajlatváltozás hatására módosulhat a gombák biológiai sokfélesége, és új gombás betegségek is megjelenhetnek</a:t>
            </a:r>
            <a:r>
              <a:rPr lang="hu-HU" dirty="0" smtClean="0"/>
              <a:t>.</a:t>
            </a:r>
            <a:endParaRPr lang="hu" dirty="0"/>
          </a:p>
        </p:txBody>
      </p:sp>
      <p:sp>
        <p:nvSpPr>
          <p:cNvPr id="4" name="TextBox 3">
            <a:extLst>
              <a:ext uri="{FF2B5EF4-FFF2-40B4-BE49-F238E27FC236}">
                <a16:creationId xmlns:a16="http://schemas.microsoft.com/office/drawing/2014/main" id="{F6395AF9-7A7F-E156-573E-D69B4F649C2C}"/>
              </a:ext>
            </a:extLst>
          </p:cNvPr>
          <p:cNvSpPr txBox="1"/>
          <p:nvPr/>
        </p:nvSpPr>
        <p:spPr>
          <a:xfrm>
            <a:off x="296918" y="5983607"/>
            <a:ext cx="11257667" cy="215444"/>
          </a:xfrm>
          <a:prstGeom prst="rect">
            <a:avLst/>
          </a:prstGeom>
          <a:noFill/>
        </p:spPr>
        <p:txBody>
          <a:bodyPr wrap="square" rtlCol="0">
            <a:spAutoFit/>
          </a:bodyPr>
          <a:lstStyle/>
          <a:p>
            <a:pPr rtl="0"/>
            <a:r>
              <a:rPr lang="hu" sz="800" b="0" i="0">
                <a:solidFill>
                  <a:srgbClr val="212121"/>
                </a:solidFill>
                <a:effectLst/>
                <a:latin typeface="BlinkMacSystemFont"/>
              </a:rPr>
              <a:t>DOI: 10.3390/microorganisms8101496</a:t>
            </a:r>
            <a:endParaRPr lang="en-US" sz="800" dirty="0"/>
          </a:p>
        </p:txBody>
      </p:sp>
    </p:spTree>
    <p:extLst>
      <p:ext uri="{BB962C8B-B14F-4D97-AF65-F5344CB8AC3E}">
        <p14:creationId xmlns:p14="http://schemas.microsoft.com/office/powerpoint/2010/main" val="15689916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rtlCol="0">
            <a:normAutofit/>
          </a:bodyPr>
          <a:lstStyle/>
          <a:p>
            <a:r>
              <a:rPr lang="hu" dirty="0" smtClean="0"/>
              <a:t>Mikotoxinok</a:t>
            </a:r>
            <a:endParaRPr lang="hu" dirty="0"/>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192506" y="1216325"/>
            <a:ext cx="7047981" cy="5089347"/>
          </a:xfrm>
        </p:spPr>
        <p:txBody>
          <a:bodyPr rtlCol="0">
            <a:normAutofit/>
          </a:bodyPr>
          <a:lstStyle/>
          <a:p>
            <a:pPr algn="just"/>
            <a:r>
              <a:rPr lang="hu-HU" sz="1800" dirty="0"/>
              <a:t>Bizonyos penészgombák toxikus vegyületeket, </a:t>
            </a:r>
            <a:r>
              <a:rPr lang="hu-HU" sz="1800" dirty="0" err="1"/>
              <a:t>mikotoxinokat</a:t>
            </a:r>
            <a:r>
              <a:rPr lang="hu-HU" sz="1800" dirty="0"/>
              <a:t> termelnek, amelyek veszélyt jelenthetnek az élelmiszerbiztonságra</a:t>
            </a:r>
            <a:r>
              <a:rPr lang="hu-HU" sz="1800" dirty="0" smtClean="0"/>
              <a:t>.</a:t>
            </a:r>
          </a:p>
          <a:p>
            <a:pPr algn="just"/>
            <a:r>
              <a:rPr lang="hu-HU" sz="1800" dirty="0"/>
              <a:t>Fő gombanemzetségek: </a:t>
            </a:r>
            <a:r>
              <a:rPr lang="hu-HU" sz="1800" i="1" dirty="0" err="1"/>
              <a:t>Aspergillus</a:t>
            </a:r>
            <a:r>
              <a:rPr lang="hu-HU" sz="1800" i="1" dirty="0"/>
              <a:t>, </a:t>
            </a:r>
            <a:r>
              <a:rPr lang="hu-HU" sz="1800" i="1" dirty="0" err="1"/>
              <a:t>Fusarium</a:t>
            </a:r>
            <a:r>
              <a:rPr lang="hu-HU" sz="1800" i="1" dirty="0"/>
              <a:t>, </a:t>
            </a:r>
            <a:r>
              <a:rPr lang="hu-HU" sz="1800" i="1" dirty="0" err="1"/>
              <a:t>Penicillium</a:t>
            </a:r>
            <a:r>
              <a:rPr lang="hu-HU" sz="1800" i="1" dirty="0"/>
              <a:t> </a:t>
            </a:r>
          </a:p>
          <a:p>
            <a:pPr algn="just"/>
            <a:r>
              <a:rPr lang="hu-HU" sz="1800" dirty="0" err="1"/>
              <a:t>Aflatoxinok</a:t>
            </a:r>
            <a:r>
              <a:rPr lang="hu-HU" sz="1800" dirty="0"/>
              <a:t> (AF): </a:t>
            </a:r>
            <a:r>
              <a:rPr lang="hu-HU" sz="1800" i="1" dirty="0" err="1"/>
              <a:t>Aspergillus</a:t>
            </a:r>
            <a:r>
              <a:rPr lang="hu-HU" sz="1800" i="1" dirty="0"/>
              <a:t> </a:t>
            </a:r>
            <a:r>
              <a:rPr lang="hu-HU" sz="1800" i="1" dirty="0" err="1"/>
              <a:t>flavus</a:t>
            </a:r>
            <a:r>
              <a:rPr lang="hu-HU" sz="1800" dirty="0"/>
              <a:t> által termelt toxikus vegyületek </a:t>
            </a:r>
          </a:p>
          <a:p>
            <a:pPr lvl="1" algn="just"/>
            <a:r>
              <a:rPr lang="hu-HU" sz="1800" i="1" dirty="0" err="1"/>
              <a:t>Aspergillus</a:t>
            </a:r>
            <a:r>
              <a:rPr lang="hu-HU" sz="1800" dirty="0"/>
              <a:t> a talajban, bomló növényzetben, szénában és gabonafélékben fordul elő.</a:t>
            </a:r>
          </a:p>
          <a:p>
            <a:pPr lvl="1" algn="just"/>
            <a:r>
              <a:rPr lang="hu-HU" sz="1800" dirty="0" err="1"/>
              <a:t>Aflatoxin</a:t>
            </a:r>
            <a:r>
              <a:rPr lang="hu-HU" sz="1800" dirty="0"/>
              <a:t> B1 (AFB1): a legerősebb ismert természetes rákkeltő anyag.</a:t>
            </a:r>
          </a:p>
          <a:p>
            <a:pPr algn="just"/>
            <a:r>
              <a:rPr lang="hu-HU" sz="1800" dirty="0"/>
              <a:t>További jelentős </a:t>
            </a:r>
            <a:r>
              <a:rPr lang="hu-HU" sz="1800" dirty="0" err="1"/>
              <a:t>mikotoxinok</a:t>
            </a:r>
            <a:r>
              <a:rPr lang="hu-HU" sz="1800" dirty="0"/>
              <a:t>: </a:t>
            </a:r>
          </a:p>
          <a:p>
            <a:pPr lvl="1" algn="just"/>
            <a:r>
              <a:rPr lang="hu-HU" sz="1800" dirty="0" err="1"/>
              <a:t>Fumonizin</a:t>
            </a:r>
            <a:r>
              <a:rPr lang="hu-HU" sz="1800" dirty="0"/>
              <a:t> B1 (FB1)</a:t>
            </a:r>
          </a:p>
          <a:p>
            <a:pPr lvl="1" algn="just"/>
            <a:r>
              <a:rPr lang="hu-HU" sz="1800" dirty="0" err="1"/>
              <a:t>Okratoxin</a:t>
            </a:r>
            <a:r>
              <a:rPr lang="hu-HU" sz="1800" dirty="0"/>
              <a:t> A (OTA)</a:t>
            </a:r>
          </a:p>
          <a:p>
            <a:endParaRPr lang="hu-HU" dirty="0" smtClean="0"/>
          </a:p>
        </p:txBody>
      </p:sp>
      <p:sp>
        <p:nvSpPr>
          <p:cNvPr id="8" name="TextBox 7">
            <a:extLst>
              <a:ext uri="{FF2B5EF4-FFF2-40B4-BE49-F238E27FC236}">
                <a16:creationId xmlns:a16="http://schemas.microsoft.com/office/drawing/2014/main" id="{11D206F7-02A7-4D9D-A10E-6B138E66B9CB}"/>
              </a:ext>
            </a:extLst>
          </p:cNvPr>
          <p:cNvSpPr txBox="1"/>
          <p:nvPr/>
        </p:nvSpPr>
        <p:spPr>
          <a:xfrm>
            <a:off x="124390" y="6090228"/>
            <a:ext cx="11964941" cy="215444"/>
          </a:xfrm>
          <a:prstGeom prst="rect">
            <a:avLst/>
          </a:prstGeom>
          <a:noFill/>
        </p:spPr>
        <p:txBody>
          <a:bodyPr wrap="square" rtlCol="0">
            <a:spAutoFit/>
          </a:bodyPr>
          <a:lstStyle/>
          <a:p>
            <a:pPr algn="r" rtl="0"/>
            <a:r>
              <a:rPr lang="hu" sz="800" b="0" i="0" dirty="0">
                <a:solidFill>
                  <a:srgbClr val="212121"/>
                </a:solidFill>
                <a:effectLst/>
                <a:latin typeface="BlinkMacSystemFont"/>
              </a:rPr>
              <a:t>www.efsa.europa.eu/hu/topics/topic/mycotoxin; www.who.int/news-room/fact-sheets/detail/mycotoxin Hozzáférés: 14.03.2023.</a:t>
            </a:r>
            <a:endParaRPr lang="en-US" sz="800" dirty="0"/>
          </a:p>
        </p:txBody>
      </p:sp>
      <p:pic>
        <p:nvPicPr>
          <p:cNvPr id="5" name="Picture 4">
            <a:extLst>
              <a:ext uri="{FF2B5EF4-FFF2-40B4-BE49-F238E27FC236}">
                <a16:creationId xmlns:a16="http://schemas.microsoft.com/office/drawing/2014/main" id="{E0645FBB-5207-4132-AF9B-9F7A47331D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55932" y="1423358"/>
            <a:ext cx="4328117" cy="4328117"/>
          </a:xfrm>
          <a:prstGeom prst="rect">
            <a:avLst/>
          </a:prstGeom>
        </p:spPr>
      </p:pic>
      <p:sp>
        <p:nvSpPr>
          <p:cNvPr id="7" name="TextBox 6">
            <a:extLst>
              <a:ext uri="{FF2B5EF4-FFF2-40B4-BE49-F238E27FC236}">
                <a16:creationId xmlns:a16="http://schemas.microsoft.com/office/drawing/2014/main" id="{AE0C5645-B33F-40E6-A79A-A4DEA0EC2F6A}"/>
              </a:ext>
            </a:extLst>
          </p:cNvPr>
          <p:cNvSpPr txBox="1"/>
          <p:nvPr/>
        </p:nvSpPr>
        <p:spPr>
          <a:xfrm rot="16200000">
            <a:off x="9894149" y="3646129"/>
            <a:ext cx="3995247" cy="215444"/>
          </a:xfrm>
          <a:prstGeom prst="rect">
            <a:avLst/>
          </a:prstGeom>
          <a:noFill/>
        </p:spPr>
        <p:txBody>
          <a:bodyPr wrap="square" rtlCol="0">
            <a:spAutoFit/>
          </a:bodyPr>
          <a:lstStyle/>
          <a:p>
            <a:pPr rtl="0"/>
            <a:r>
              <a:rPr lang="hu" sz="800"/>
              <a:t>Forrás: Aspergillus flavus. In Wikipedia. https://de.wikipedia.org/wiki/Aspergillus_flavus</a:t>
            </a:r>
            <a:endParaRPr lang="en-DE" sz="800" dirty="0"/>
          </a:p>
        </p:txBody>
      </p:sp>
      <p:sp>
        <p:nvSpPr>
          <p:cNvPr id="9" name="TextBox 8">
            <a:extLst>
              <a:ext uri="{FF2B5EF4-FFF2-40B4-BE49-F238E27FC236}">
                <a16:creationId xmlns:a16="http://schemas.microsoft.com/office/drawing/2014/main" id="{B368C07B-C2E0-485E-BF10-3A21EDD409B6}"/>
              </a:ext>
            </a:extLst>
          </p:cNvPr>
          <p:cNvSpPr txBox="1"/>
          <p:nvPr/>
        </p:nvSpPr>
        <p:spPr>
          <a:xfrm>
            <a:off x="7578456" y="5751475"/>
            <a:ext cx="4205594" cy="369332"/>
          </a:xfrm>
          <a:prstGeom prst="rect">
            <a:avLst/>
          </a:prstGeom>
          <a:noFill/>
        </p:spPr>
        <p:txBody>
          <a:bodyPr wrap="square" rtlCol="0">
            <a:spAutoFit/>
          </a:bodyPr>
          <a:lstStyle/>
          <a:p>
            <a:pPr rtl="0"/>
            <a:r>
              <a:rPr lang="hu"/>
              <a:t>Aspergillus flavus</a:t>
            </a:r>
          </a:p>
        </p:txBody>
      </p:sp>
    </p:spTree>
    <p:extLst>
      <p:ext uri="{BB962C8B-B14F-4D97-AF65-F5344CB8AC3E}">
        <p14:creationId xmlns:p14="http://schemas.microsoft.com/office/powerpoint/2010/main" val="39357531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296918" y="1159052"/>
            <a:ext cx="9127820" cy="5048832"/>
          </a:xfrm>
        </p:spPr>
        <p:txBody>
          <a:bodyPr rtlCol="0">
            <a:normAutofit/>
          </a:bodyPr>
          <a:lstStyle/>
          <a:p>
            <a:pPr algn="just"/>
            <a:r>
              <a:rPr lang="hu-HU" sz="2000" dirty="0"/>
              <a:t>A </a:t>
            </a:r>
            <a:r>
              <a:rPr lang="hu-HU" sz="2000" dirty="0" err="1"/>
              <a:t>mikotoxinok</a:t>
            </a:r>
            <a:r>
              <a:rPr lang="hu-HU" sz="2000" dirty="0"/>
              <a:t> a növények betakarítás előtti vagy utáni gombás fertőzése révén kerülhetnek az élelmiszerláncba. Az emberi és állati szervezetbe főként szennyezett élelmiszerek fogyasztásával vagy szennyezett takarmányt fogyasztó állatok termékein keresztül jutnak be.</a:t>
            </a:r>
          </a:p>
          <a:p>
            <a:pPr algn="just"/>
            <a:r>
              <a:rPr lang="hu-HU" sz="2000" i="1" dirty="0" smtClean="0"/>
              <a:t>Az </a:t>
            </a:r>
            <a:r>
              <a:rPr lang="hu-HU" sz="2000" i="1" dirty="0" err="1" smtClean="0"/>
              <a:t>Aspergillus</a:t>
            </a:r>
            <a:r>
              <a:rPr lang="hu-HU" sz="2000" i="1" dirty="0" smtClean="0"/>
              <a:t> </a:t>
            </a:r>
            <a:r>
              <a:rPr lang="hu-HU" sz="2000" i="1" dirty="0" err="1" smtClean="0"/>
              <a:t>spp</a:t>
            </a:r>
            <a:r>
              <a:rPr lang="hu-HU" sz="2000" i="1" dirty="0" smtClean="0"/>
              <a:t> által </a:t>
            </a:r>
            <a:r>
              <a:rPr lang="hu-HU" sz="2000" dirty="0"/>
              <a:t>g</a:t>
            </a:r>
            <a:r>
              <a:rPr lang="hu-HU" sz="2000" dirty="0" smtClean="0"/>
              <a:t>yakran fertőzött növényfélék:</a:t>
            </a:r>
            <a:endParaRPr lang="hu-HU" sz="2000" dirty="0"/>
          </a:p>
          <a:p>
            <a:pPr lvl="1" algn="just"/>
            <a:r>
              <a:rPr lang="hu-HU" sz="1800" dirty="0"/>
              <a:t>Gabonafélék: kukorica, cirok, búza, rizs</a:t>
            </a:r>
          </a:p>
          <a:p>
            <a:pPr lvl="1" algn="just"/>
            <a:r>
              <a:rPr lang="hu-HU" sz="1800" dirty="0"/>
              <a:t>Olajos magvak: szójabab, földimogyoró, napraforgó, gyapotmag</a:t>
            </a:r>
          </a:p>
          <a:p>
            <a:pPr lvl="1" algn="just"/>
            <a:r>
              <a:rPr lang="hu-HU" sz="1800" dirty="0"/>
              <a:t>Fűszerek: chili paprika, fekete bors, koriander, </a:t>
            </a:r>
            <a:r>
              <a:rPr lang="hu-HU" sz="1800" dirty="0" err="1"/>
              <a:t>kurkuma</a:t>
            </a:r>
            <a:r>
              <a:rPr lang="hu-HU" sz="1800" dirty="0"/>
              <a:t>, gyömbér</a:t>
            </a:r>
          </a:p>
          <a:p>
            <a:pPr lvl="1" algn="just"/>
            <a:r>
              <a:rPr lang="hu-HU" sz="1800" dirty="0"/>
              <a:t>Diófélék: pisztácia, mandula, dió, kókuszdió, brazil dió</a:t>
            </a:r>
          </a:p>
          <a:p>
            <a:pPr algn="just"/>
            <a:r>
              <a:rPr lang="hu-HU" sz="2000" dirty="0"/>
              <a:t>A toxinok állati termékekben is megjelenhetnek, például a tejben </a:t>
            </a:r>
            <a:r>
              <a:rPr lang="hu-HU" sz="2000" dirty="0" err="1"/>
              <a:t>aflatoxin</a:t>
            </a:r>
            <a:r>
              <a:rPr lang="hu-HU" sz="2000" dirty="0"/>
              <a:t> M1 formájában</a:t>
            </a:r>
            <a:r>
              <a:rPr lang="hu-HU" sz="2000" dirty="0" smtClean="0"/>
              <a:t>.</a:t>
            </a:r>
            <a:endParaRPr lang="en-GB" sz="2000" dirty="0"/>
          </a:p>
        </p:txBody>
      </p:sp>
      <p:pic>
        <p:nvPicPr>
          <p:cNvPr id="5" name="Picture 4">
            <a:extLst>
              <a:ext uri="{FF2B5EF4-FFF2-40B4-BE49-F238E27FC236}">
                <a16:creationId xmlns:a16="http://schemas.microsoft.com/office/drawing/2014/main" id="{8A5B4890-05DE-E169-065E-918B7188FAC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0073" t="5273" r="44606" b="44352"/>
          <a:stretch/>
        </p:blipFill>
        <p:spPr>
          <a:xfrm>
            <a:off x="9483691" y="1005389"/>
            <a:ext cx="2254547" cy="2522948"/>
          </a:xfrm>
          <a:prstGeom prst="rect">
            <a:avLst/>
          </a:prstGeom>
        </p:spPr>
      </p:pic>
      <p:pic>
        <p:nvPicPr>
          <p:cNvPr id="6" name="Picture 5">
            <a:extLst>
              <a:ext uri="{FF2B5EF4-FFF2-40B4-BE49-F238E27FC236}">
                <a16:creationId xmlns:a16="http://schemas.microsoft.com/office/drawing/2014/main" id="{4A6C191A-01F9-A53D-DE00-2F3B4C330AE4}"/>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23230" t="16146" r="22566" b="7078"/>
          <a:stretch/>
        </p:blipFill>
        <p:spPr>
          <a:xfrm>
            <a:off x="9496830" y="3620223"/>
            <a:ext cx="2228267" cy="1951283"/>
          </a:xfrm>
          <a:prstGeom prst="rect">
            <a:avLst/>
          </a:prstGeom>
        </p:spPr>
      </p:pic>
      <p:sp>
        <p:nvSpPr>
          <p:cNvPr id="7" name="TextBox 6">
            <a:extLst>
              <a:ext uri="{FF2B5EF4-FFF2-40B4-BE49-F238E27FC236}">
                <a16:creationId xmlns:a16="http://schemas.microsoft.com/office/drawing/2014/main" id="{CE05670A-BC2D-455B-8204-789B416CFBEB}"/>
              </a:ext>
            </a:extLst>
          </p:cNvPr>
          <p:cNvSpPr txBox="1"/>
          <p:nvPr/>
        </p:nvSpPr>
        <p:spPr>
          <a:xfrm rot="16200000">
            <a:off x="11039421" y="4716523"/>
            <a:ext cx="1704703" cy="215444"/>
          </a:xfrm>
          <a:prstGeom prst="rect">
            <a:avLst/>
          </a:prstGeom>
          <a:noFill/>
        </p:spPr>
        <p:txBody>
          <a:bodyPr wrap="square" rtlCol="0">
            <a:spAutoFit/>
          </a:bodyPr>
          <a:lstStyle/>
          <a:p>
            <a:pPr rtl="0"/>
            <a:r>
              <a:rPr lang="hu" sz="800"/>
              <a:t>Forrás: pixabay.com (ingyenes képek)</a:t>
            </a:r>
            <a:endParaRPr lang="en-DE" sz="800" dirty="0"/>
          </a:p>
        </p:txBody>
      </p:sp>
      <p:sp>
        <p:nvSpPr>
          <p:cNvPr id="8" name="TextBox 7">
            <a:extLst>
              <a:ext uri="{FF2B5EF4-FFF2-40B4-BE49-F238E27FC236}">
                <a16:creationId xmlns:a16="http://schemas.microsoft.com/office/drawing/2014/main" id="{11D206F7-02A7-4D9D-A10E-6B138E66B9CB}"/>
              </a:ext>
            </a:extLst>
          </p:cNvPr>
          <p:cNvSpPr txBox="1"/>
          <p:nvPr/>
        </p:nvSpPr>
        <p:spPr>
          <a:xfrm>
            <a:off x="296918" y="5983607"/>
            <a:ext cx="11895082" cy="338554"/>
          </a:xfrm>
          <a:prstGeom prst="rect">
            <a:avLst/>
          </a:prstGeom>
          <a:noFill/>
        </p:spPr>
        <p:txBody>
          <a:bodyPr wrap="square" rtlCol="0">
            <a:spAutoFit/>
          </a:bodyPr>
          <a:lstStyle/>
          <a:p>
            <a:pPr algn="r" rtl="0"/>
            <a:r>
              <a:rPr lang="hu" sz="800" b="0" i="0" dirty="0">
                <a:solidFill>
                  <a:srgbClr val="212121"/>
                </a:solidFill>
                <a:effectLst/>
                <a:latin typeface="BlinkMacSystemFont"/>
              </a:rPr>
              <a:t>www.who.int/news-room/fact-sheets/detail/mycotoxin Hozzáférés: 25.02.2023.</a:t>
            </a:r>
          </a:p>
          <a:p>
            <a:pPr algn="r" rtl="0"/>
            <a:r>
              <a:rPr lang="hu" sz="800" b="0" i="0" dirty="0">
                <a:solidFill>
                  <a:srgbClr val="212121"/>
                </a:solidFill>
                <a:effectLst/>
                <a:latin typeface="BlinkMacSystemFont"/>
              </a:rPr>
              <a:t>DOI: 10.1080/10408398.2019.1658570</a:t>
            </a:r>
            <a:endParaRPr lang="en-US" sz="800" dirty="0"/>
          </a:p>
        </p:txBody>
      </p:sp>
      <p:sp>
        <p:nvSpPr>
          <p:cNvPr id="9" name="Title 1">
            <a:extLst>
              <a:ext uri="{FF2B5EF4-FFF2-40B4-BE49-F238E27FC236}">
                <a16:creationId xmlns:a16="http://schemas.microsoft.com/office/drawing/2014/main" id="{50F90A76-0D34-1C74-DF9D-6CF435C3D00E}"/>
              </a:ext>
            </a:extLst>
          </p:cNvPr>
          <p:cNvSpPr>
            <a:spLocks noGrp="1"/>
          </p:cNvSpPr>
          <p:nvPr>
            <p:ph type="title"/>
          </p:nvPr>
        </p:nvSpPr>
        <p:spPr>
          <a:xfrm>
            <a:off x="192505" y="153009"/>
            <a:ext cx="11896826" cy="549635"/>
          </a:xfrm>
        </p:spPr>
        <p:txBody>
          <a:bodyPr rtlCol="0">
            <a:normAutofit/>
          </a:bodyPr>
          <a:lstStyle/>
          <a:p>
            <a:r>
              <a:rPr lang="hu" dirty="0" smtClean="0"/>
              <a:t>Mikotoxinok</a:t>
            </a:r>
            <a:endParaRPr lang="hu" dirty="0"/>
          </a:p>
        </p:txBody>
      </p:sp>
    </p:spTree>
    <p:extLst>
      <p:ext uri="{BB962C8B-B14F-4D97-AF65-F5344CB8AC3E}">
        <p14:creationId xmlns:p14="http://schemas.microsoft.com/office/powerpoint/2010/main" val="21840216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rtlCol="0">
            <a:normAutofit/>
          </a:bodyPr>
          <a:lstStyle/>
          <a:p>
            <a:pPr rtl="0"/>
            <a:r>
              <a:rPr lang="hu" dirty="0"/>
              <a:t>A </a:t>
            </a:r>
            <a:r>
              <a:rPr lang="hu" dirty="0" smtClean="0"/>
              <a:t>mikotoxinok </a:t>
            </a:r>
            <a:r>
              <a:rPr lang="hu" dirty="0"/>
              <a:t>hatása az emberi egészségre</a:t>
            </a:r>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388189" y="992038"/>
            <a:ext cx="11430000" cy="5207013"/>
          </a:xfrm>
        </p:spPr>
        <p:txBody>
          <a:bodyPr rtlCol="0">
            <a:noAutofit/>
          </a:bodyPr>
          <a:lstStyle/>
          <a:p>
            <a:pPr>
              <a:lnSpc>
                <a:spcPct val="120000"/>
              </a:lnSpc>
              <a:spcBef>
                <a:spcPts val="0"/>
              </a:spcBef>
              <a:spcAft>
                <a:spcPts val="0"/>
              </a:spcAft>
            </a:pPr>
            <a:r>
              <a:rPr lang="hu-HU" sz="2000" dirty="0" smtClean="0"/>
              <a:t>A </a:t>
            </a:r>
            <a:r>
              <a:rPr lang="hu-HU" sz="2000" dirty="0" err="1" smtClean="0"/>
              <a:t>mikotoxinoknak</a:t>
            </a:r>
            <a:r>
              <a:rPr lang="hu-HU" sz="2000" dirty="0" smtClean="0"/>
              <a:t> számos egészségkárosító hatása lehet:</a:t>
            </a:r>
          </a:p>
          <a:p>
            <a:pPr lvl="1">
              <a:lnSpc>
                <a:spcPct val="120000"/>
              </a:lnSpc>
              <a:spcBef>
                <a:spcPts val="0"/>
              </a:spcBef>
              <a:spcAft>
                <a:spcPts val="0"/>
              </a:spcAft>
            </a:pPr>
            <a:r>
              <a:rPr lang="hu-HU" sz="1800" dirty="0" err="1" smtClean="0"/>
              <a:t>Hepatotoxikus</a:t>
            </a:r>
            <a:r>
              <a:rPr lang="hu-HU" sz="1800" dirty="0" smtClean="0"/>
              <a:t> hatás (májkárosodást okozhat)</a:t>
            </a:r>
          </a:p>
          <a:p>
            <a:pPr lvl="1">
              <a:lnSpc>
                <a:spcPct val="120000"/>
              </a:lnSpc>
              <a:spcBef>
                <a:spcPts val="0"/>
              </a:spcBef>
              <a:spcAft>
                <a:spcPts val="0"/>
              </a:spcAft>
            </a:pPr>
            <a:r>
              <a:rPr lang="hu-HU" sz="1800" dirty="0" smtClean="0"/>
              <a:t>Rákkeltő hatás</a:t>
            </a:r>
          </a:p>
          <a:p>
            <a:pPr lvl="1">
              <a:lnSpc>
                <a:spcPct val="120000"/>
              </a:lnSpc>
              <a:spcBef>
                <a:spcPts val="0"/>
              </a:spcBef>
              <a:spcAft>
                <a:spcPts val="0"/>
              </a:spcAft>
            </a:pPr>
            <a:r>
              <a:rPr lang="hu-HU" sz="1800" dirty="0" err="1" smtClean="0"/>
              <a:t>Teratogén</a:t>
            </a:r>
            <a:r>
              <a:rPr lang="hu-HU" sz="1800" dirty="0" smtClean="0"/>
              <a:t> hatás (magzati fejlődési rendellenességeket okozhat) </a:t>
            </a:r>
          </a:p>
          <a:p>
            <a:pPr lvl="1">
              <a:lnSpc>
                <a:spcPct val="120000"/>
              </a:lnSpc>
              <a:spcBef>
                <a:spcPts val="0"/>
              </a:spcBef>
              <a:spcAft>
                <a:spcPts val="0"/>
              </a:spcAft>
            </a:pPr>
            <a:r>
              <a:rPr lang="hu-HU" sz="1800" dirty="0" err="1" smtClean="0"/>
              <a:t>Immunszuppresszív</a:t>
            </a:r>
            <a:r>
              <a:rPr lang="hu-HU" sz="1800" dirty="0" smtClean="0"/>
              <a:t> hatás (gyengíti az immunrendszert)</a:t>
            </a:r>
          </a:p>
          <a:p>
            <a:pPr lvl="1">
              <a:lnSpc>
                <a:spcPct val="120000"/>
              </a:lnSpc>
              <a:spcBef>
                <a:spcPts val="0"/>
              </a:spcBef>
            </a:pPr>
            <a:r>
              <a:rPr lang="hu-HU" sz="1800" dirty="0" err="1" smtClean="0"/>
              <a:t>Nephrotoxikus</a:t>
            </a:r>
            <a:r>
              <a:rPr lang="hu-HU" sz="1800" dirty="0" smtClean="0"/>
              <a:t> hatás (vesekárosító)</a:t>
            </a:r>
          </a:p>
          <a:p>
            <a:pPr marL="0" indent="0">
              <a:lnSpc>
                <a:spcPct val="120000"/>
              </a:lnSpc>
              <a:spcBef>
                <a:spcPts val="0"/>
              </a:spcBef>
              <a:buNone/>
            </a:pPr>
            <a:r>
              <a:rPr lang="hu-HU" sz="2000" dirty="0" smtClean="0"/>
              <a:t>A </a:t>
            </a:r>
            <a:r>
              <a:rPr lang="hu-HU" sz="2000" dirty="0" err="1" smtClean="0"/>
              <a:t>mikotoxikózisok</a:t>
            </a:r>
            <a:r>
              <a:rPr lang="hu-HU" sz="2000" dirty="0" smtClean="0"/>
              <a:t> lehetnek akut vagy krónikus mérgezések.</a:t>
            </a:r>
          </a:p>
          <a:p>
            <a:pPr>
              <a:lnSpc>
                <a:spcPct val="120000"/>
              </a:lnSpc>
              <a:spcBef>
                <a:spcPts val="0"/>
              </a:spcBef>
              <a:spcAft>
                <a:spcPts val="0"/>
              </a:spcAft>
            </a:pPr>
            <a:r>
              <a:rPr lang="hu-HU" sz="2000" dirty="0" smtClean="0"/>
              <a:t>Akut </a:t>
            </a:r>
            <a:r>
              <a:rPr lang="hu-HU" sz="2000" dirty="0" err="1" smtClean="0"/>
              <a:t>mikotoxikózisok</a:t>
            </a:r>
            <a:endParaRPr lang="hu-HU" sz="2000" dirty="0" smtClean="0"/>
          </a:p>
          <a:p>
            <a:pPr lvl="1">
              <a:lnSpc>
                <a:spcPct val="120000"/>
              </a:lnSpc>
              <a:spcBef>
                <a:spcPts val="0"/>
              </a:spcBef>
              <a:spcAft>
                <a:spcPts val="0"/>
              </a:spcAft>
            </a:pPr>
            <a:r>
              <a:rPr lang="hu-HU" sz="1800" dirty="0" smtClean="0"/>
              <a:t>Nagy mennyiségű </a:t>
            </a:r>
            <a:r>
              <a:rPr lang="hu-HU" sz="1800" dirty="0" err="1" smtClean="0"/>
              <a:t>mikotoxin</a:t>
            </a:r>
            <a:r>
              <a:rPr lang="hu-HU" sz="1800" dirty="0" smtClean="0"/>
              <a:t> expozíciója okozza.</a:t>
            </a:r>
          </a:p>
          <a:p>
            <a:pPr lvl="1">
              <a:lnSpc>
                <a:spcPct val="120000"/>
              </a:lnSpc>
              <a:spcBef>
                <a:spcPts val="0"/>
              </a:spcBef>
              <a:spcAft>
                <a:spcPts val="0"/>
              </a:spcAft>
            </a:pPr>
            <a:r>
              <a:rPr lang="hu-HU" sz="1800" dirty="0" smtClean="0"/>
              <a:t>Korábban: mérsékelt égövi területeken is előfordultak, éhínségek és penészes ételek fogyasztása során egész régiókat érintő járványokat okozva.</a:t>
            </a:r>
          </a:p>
          <a:p>
            <a:pPr lvl="1">
              <a:lnSpc>
                <a:spcPct val="120000"/>
              </a:lnSpc>
              <a:spcBef>
                <a:spcPts val="0"/>
              </a:spcBef>
              <a:spcAft>
                <a:spcPts val="0"/>
              </a:spcAft>
            </a:pPr>
            <a:r>
              <a:rPr lang="hu-HU" sz="1800" dirty="0" smtClean="0"/>
              <a:t>Napjainkban: leginkább trópusi országokban (Afrika, Ázsia) jelentkezik súlyos formában, magas halálozási aránnyal.</a:t>
            </a:r>
          </a:p>
          <a:p>
            <a:pPr lvl="1">
              <a:lnSpc>
                <a:spcPct val="120000"/>
              </a:lnSpc>
              <a:spcBef>
                <a:spcPts val="0"/>
              </a:spcBef>
              <a:spcAft>
                <a:spcPts val="0"/>
              </a:spcAft>
            </a:pPr>
            <a:r>
              <a:rPr lang="hu-HU" sz="1800" dirty="0" smtClean="0"/>
              <a:t>Tünetek: gyorsan kialakulnak, és folyamatos expozíció esetén a betegség halálos kimenetelű is lehet.</a:t>
            </a:r>
            <a:endParaRPr lang="hu-HU" sz="1800" dirty="0"/>
          </a:p>
        </p:txBody>
      </p:sp>
      <p:sp>
        <p:nvSpPr>
          <p:cNvPr id="5" name="TextBox 4">
            <a:extLst>
              <a:ext uri="{FF2B5EF4-FFF2-40B4-BE49-F238E27FC236}">
                <a16:creationId xmlns:a16="http://schemas.microsoft.com/office/drawing/2014/main" id="{DA7A3AFB-0373-414B-9F6C-E82E35F8D3A8}"/>
              </a:ext>
            </a:extLst>
          </p:cNvPr>
          <p:cNvSpPr txBox="1"/>
          <p:nvPr/>
        </p:nvSpPr>
        <p:spPr>
          <a:xfrm>
            <a:off x="72631" y="6173173"/>
            <a:ext cx="12119369" cy="215444"/>
          </a:xfrm>
          <a:prstGeom prst="rect">
            <a:avLst/>
          </a:prstGeom>
          <a:noFill/>
        </p:spPr>
        <p:txBody>
          <a:bodyPr wrap="square" rtlCol="0">
            <a:spAutoFit/>
          </a:bodyPr>
          <a:lstStyle/>
          <a:p>
            <a:pPr algn="r" rtl="0"/>
            <a:r>
              <a:rPr lang="hu" sz="800" b="0" i="0" dirty="0">
                <a:solidFill>
                  <a:srgbClr val="212121"/>
                </a:solidFill>
                <a:effectLst/>
                <a:latin typeface="BlinkMacSystemFont"/>
              </a:rPr>
              <a:t>ISBN: 9780124114715, 45-49.</a:t>
            </a:r>
          </a:p>
        </p:txBody>
      </p:sp>
    </p:spTree>
    <p:extLst>
      <p:ext uri="{BB962C8B-B14F-4D97-AF65-F5344CB8AC3E}">
        <p14:creationId xmlns:p14="http://schemas.microsoft.com/office/powerpoint/2010/main" val="14162625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192506" y="1492370"/>
            <a:ext cx="11530792" cy="4692530"/>
          </a:xfrm>
        </p:spPr>
        <p:txBody>
          <a:bodyPr rtlCol="0">
            <a:normAutofit/>
          </a:bodyPr>
          <a:lstStyle/>
          <a:p>
            <a:pPr algn="just">
              <a:spcAft>
                <a:spcPts val="1500"/>
              </a:spcAft>
            </a:pPr>
            <a:r>
              <a:rPr lang="hu-HU" dirty="0" smtClean="0"/>
              <a:t>Az </a:t>
            </a:r>
            <a:r>
              <a:rPr lang="hu-HU" dirty="0" err="1" smtClean="0"/>
              <a:t>aflatoxin</a:t>
            </a:r>
            <a:r>
              <a:rPr lang="hu-HU" dirty="0" smtClean="0"/>
              <a:t>-expozíciónak való tartós kitettség növeli a májcirrózis és a májrák kockázatát. </a:t>
            </a:r>
          </a:p>
          <a:p>
            <a:pPr algn="just">
              <a:spcAft>
                <a:spcPts val="1500"/>
              </a:spcAft>
            </a:pPr>
            <a:r>
              <a:rPr lang="hu-HU" dirty="0" smtClean="0"/>
              <a:t>Évente 25.000 – 150.000 májrákos megbetegedés vezethető vissza </a:t>
            </a:r>
            <a:r>
              <a:rPr lang="hu-HU" dirty="0" err="1" smtClean="0"/>
              <a:t>aflatoxin</a:t>
            </a:r>
            <a:r>
              <a:rPr lang="hu-HU" dirty="0" smtClean="0"/>
              <a:t>-expozícióra. </a:t>
            </a:r>
          </a:p>
          <a:p>
            <a:pPr algn="just">
              <a:spcAft>
                <a:spcPts val="1500"/>
              </a:spcAft>
            </a:pPr>
            <a:r>
              <a:rPr lang="hu-HU" dirty="0" smtClean="0"/>
              <a:t>Az </a:t>
            </a:r>
            <a:r>
              <a:rPr lang="hu-HU" dirty="0" err="1" smtClean="0"/>
              <a:t>aflatoxin</a:t>
            </a:r>
            <a:r>
              <a:rPr lang="hu-HU" dirty="0" smtClean="0"/>
              <a:t> szerepet játszhat a globális májrákos esetek akár 1/3-ában. </a:t>
            </a:r>
          </a:p>
          <a:p>
            <a:pPr algn="just">
              <a:spcAft>
                <a:spcPts val="1500"/>
              </a:spcAft>
            </a:pPr>
            <a:r>
              <a:rPr lang="hu-HU" dirty="0" smtClean="0"/>
              <a:t>A legtöbb eset </a:t>
            </a:r>
            <a:r>
              <a:rPr lang="hu-HU" dirty="0" err="1" smtClean="0"/>
              <a:t>Szubszaharai</a:t>
            </a:r>
            <a:r>
              <a:rPr lang="hu-HU" dirty="0" smtClean="0"/>
              <a:t> Afrikában, Délkelet-Ázsiában és Kínában fordul elő, ahol a magas hepatitis B vírus (HBV) fertőzöttség és az ellenőrizetlen </a:t>
            </a:r>
            <a:r>
              <a:rPr lang="hu-HU" dirty="0" err="1" smtClean="0"/>
              <a:t>aflatoxin</a:t>
            </a:r>
            <a:r>
              <a:rPr lang="hu-HU" dirty="0" smtClean="0"/>
              <a:t>-expozíció együttesen növeli a betegség előfordulását.</a:t>
            </a:r>
            <a:endParaRPr lang="hu-HU" dirty="0"/>
          </a:p>
        </p:txBody>
      </p:sp>
      <p:sp>
        <p:nvSpPr>
          <p:cNvPr id="4" name="TextBox 3">
            <a:extLst>
              <a:ext uri="{FF2B5EF4-FFF2-40B4-BE49-F238E27FC236}">
                <a16:creationId xmlns:a16="http://schemas.microsoft.com/office/drawing/2014/main" id="{ED02E621-5561-C011-1D04-FF7E7D02DCBC}"/>
              </a:ext>
            </a:extLst>
          </p:cNvPr>
          <p:cNvSpPr txBox="1"/>
          <p:nvPr/>
        </p:nvSpPr>
        <p:spPr>
          <a:xfrm>
            <a:off x="296918" y="5983607"/>
            <a:ext cx="11257667" cy="215444"/>
          </a:xfrm>
          <a:prstGeom prst="rect">
            <a:avLst/>
          </a:prstGeom>
          <a:noFill/>
        </p:spPr>
        <p:txBody>
          <a:bodyPr wrap="square" rtlCol="0">
            <a:spAutoFit/>
          </a:bodyPr>
          <a:lstStyle/>
          <a:p>
            <a:pPr rtl="0"/>
            <a:r>
              <a:rPr lang="hu" sz="800" b="0" i="0">
                <a:solidFill>
                  <a:srgbClr val="212121"/>
                </a:solidFill>
                <a:effectLst/>
                <a:latin typeface="BlinkMacSystemFont"/>
              </a:rPr>
              <a:t>ISBN: 9780124114715, 45-49.</a:t>
            </a:r>
          </a:p>
        </p:txBody>
      </p:sp>
      <p:sp>
        <p:nvSpPr>
          <p:cNvPr id="8" name="Title 1">
            <a:extLst>
              <a:ext uri="{FF2B5EF4-FFF2-40B4-BE49-F238E27FC236}">
                <a16:creationId xmlns:a16="http://schemas.microsoft.com/office/drawing/2014/main" id="{50F90A76-0D34-1C74-DF9D-6CF435C3D00E}"/>
              </a:ext>
            </a:extLst>
          </p:cNvPr>
          <p:cNvSpPr>
            <a:spLocks noGrp="1"/>
          </p:cNvSpPr>
          <p:nvPr>
            <p:ph type="title"/>
          </p:nvPr>
        </p:nvSpPr>
        <p:spPr>
          <a:xfrm>
            <a:off x="192505" y="153009"/>
            <a:ext cx="11896826" cy="549635"/>
          </a:xfrm>
        </p:spPr>
        <p:txBody>
          <a:bodyPr rtlCol="0">
            <a:normAutofit/>
          </a:bodyPr>
          <a:lstStyle/>
          <a:p>
            <a:pPr rtl="0"/>
            <a:r>
              <a:rPr lang="hu" dirty="0"/>
              <a:t>A </a:t>
            </a:r>
            <a:r>
              <a:rPr lang="hu" dirty="0" smtClean="0"/>
              <a:t>mikotoxinok </a:t>
            </a:r>
            <a:r>
              <a:rPr lang="hu" dirty="0"/>
              <a:t>hatása az emberi egészségre</a:t>
            </a:r>
          </a:p>
        </p:txBody>
      </p:sp>
    </p:spTree>
    <p:extLst>
      <p:ext uri="{BB962C8B-B14F-4D97-AF65-F5344CB8AC3E}">
        <p14:creationId xmlns:p14="http://schemas.microsoft.com/office/powerpoint/2010/main" val="25567559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397581" y="802254"/>
            <a:ext cx="11056339" cy="5181353"/>
          </a:xfrm>
        </p:spPr>
        <p:txBody>
          <a:bodyPr rtlCol="0"/>
          <a:lstStyle/>
          <a:p>
            <a:pPr marL="0" indent="0" algn="ctr" rtl="0">
              <a:buNone/>
            </a:pPr>
            <a:r>
              <a:rPr lang="hu" dirty="0" smtClean="0"/>
              <a:t>A mikotoxinokkal szennyezett tej fogyasztása </a:t>
            </a:r>
            <a:r>
              <a:rPr lang="hu" dirty="0"/>
              <a:t>növelheti a májrák </a:t>
            </a:r>
            <a:r>
              <a:rPr lang="hu" dirty="0" smtClean="0"/>
              <a:t>kockázatát. </a:t>
            </a:r>
            <a:endParaRPr lang="hu" dirty="0"/>
          </a:p>
        </p:txBody>
      </p:sp>
      <p:sp>
        <p:nvSpPr>
          <p:cNvPr id="7" name="TextBox 6">
            <a:extLst>
              <a:ext uri="{FF2B5EF4-FFF2-40B4-BE49-F238E27FC236}">
                <a16:creationId xmlns:a16="http://schemas.microsoft.com/office/drawing/2014/main" id="{CE05670A-BC2D-455B-8204-789B416CFBEB}"/>
              </a:ext>
            </a:extLst>
          </p:cNvPr>
          <p:cNvSpPr txBox="1"/>
          <p:nvPr/>
        </p:nvSpPr>
        <p:spPr>
          <a:xfrm rot="16200000">
            <a:off x="11039421" y="4919719"/>
            <a:ext cx="1704703" cy="215444"/>
          </a:xfrm>
          <a:prstGeom prst="rect">
            <a:avLst/>
          </a:prstGeom>
          <a:noFill/>
        </p:spPr>
        <p:txBody>
          <a:bodyPr wrap="square" rtlCol="0">
            <a:spAutoFit/>
          </a:bodyPr>
          <a:lstStyle/>
          <a:p>
            <a:pPr rtl="0"/>
            <a:r>
              <a:rPr lang="hu" sz="800"/>
              <a:t>Forrás: pixabay.com (ingyenes képek)</a:t>
            </a:r>
            <a:endParaRPr lang="en-DE" sz="800" dirty="0"/>
          </a:p>
        </p:txBody>
      </p:sp>
      <p:sp>
        <p:nvSpPr>
          <p:cNvPr id="4" name="CustomShape 3">
            <a:extLst>
              <a:ext uri="{FF2B5EF4-FFF2-40B4-BE49-F238E27FC236}">
                <a16:creationId xmlns:a16="http://schemas.microsoft.com/office/drawing/2014/main" id="{51679BC4-D5F9-1F75-08FE-C1A59BB4C40F}"/>
              </a:ext>
            </a:extLst>
          </p:cNvPr>
          <p:cNvSpPr/>
          <p:nvPr/>
        </p:nvSpPr>
        <p:spPr>
          <a:xfrm>
            <a:off x="5417067" y="2591134"/>
            <a:ext cx="1062221" cy="824926"/>
          </a:xfrm>
          <a:custGeom>
            <a:avLst/>
            <a:gdLst/>
            <a:ahLst/>
            <a:cxnLst/>
            <a:rect l="l" t="t" r="r" b="b"/>
            <a:pathLst>
              <a:path w="4575" h="2798">
                <a:moveTo>
                  <a:pt x="4" y="0"/>
                </a:moveTo>
                <a:cubicBezTo>
                  <a:pt x="2" y="0"/>
                  <a:pt x="0" y="2"/>
                  <a:pt x="0" y="4"/>
                </a:cubicBezTo>
                <a:lnTo>
                  <a:pt x="0" y="2792"/>
                </a:lnTo>
                <a:cubicBezTo>
                  <a:pt x="0" y="2794"/>
                  <a:pt x="2" y="2797"/>
                  <a:pt x="4" y="2797"/>
                </a:cubicBezTo>
                <a:lnTo>
                  <a:pt x="4569" y="2797"/>
                </a:lnTo>
                <a:cubicBezTo>
                  <a:pt x="4571" y="2797"/>
                  <a:pt x="4574" y="2794"/>
                  <a:pt x="4574" y="2792"/>
                </a:cubicBezTo>
                <a:lnTo>
                  <a:pt x="4574" y="4"/>
                </a:lnTo>
                <a:cubicBezTo>
                  <a:pt x="4574" y="2"/>
                  <a:pt x="4571" y="0"/>
                  <a:pt x="4569" y="0"/>
                </a:cubicBezTo>
                <a:lnTo>
                  <a:pt x="4" y="0"/>
                </a:lnTo>
              </a:path>
            </a:pathLst>
          </a:custGeom>
          <a:solidFill>
            <a:srgbClr val="CFE7F5"/>
          </a:solidFill>
          <a:ln w="9360">
            <a:solidFill>
              <a:srgbClr val="808080"/>
            </a:solidFill>
            <a:round/>
          </a:ln>
        </p:spPr>
        <p:style>
          <a:lnRef idx="0">
            <a:scrgbClr r="0" g="0" b="0"/>
          </a:lnRef>
          <a:fillRef idx="0">
            <a:scrgbClr r="0" g="0" b="0"/>
          </a:fillRef>
          <a:effectRef idx="0">
            <a:scrgbClr r="0" g="0" b="0"/>
          </a:effectRef>
          <a:fontRef idx="minor"/>
        </p:style>
        <p:txBody>
          <a:bodyPr lIns="61235" tIns="30617" rIns="61235" bIns="30617" rtlCol="0" anchor="ctr"/>
          <a:lstStyle/>
          <a:p>
            <a:pPr algn="ctr" rtl="0">
              <a:lnSpc>
                <a:spcPct val="100000"/>
              </a:lnSpc>
            </a:pPr>
            <a:r>
              <a:rPr lang="hu" sz="1225" spc="-1" dirty="0" smtClean="0">
                <a:solidFill>
                  <a:srgbClr val="000000"/>
                </a:solidFill>
                <a:ea typeface="DejaVu Sans"/>
              </a:rPr>
              <a:t>Mikotoxinnal szennyezett</a:t>
            </a:r>
            <a:r>
              <a:rPr sz="992" dirty="0"/>
              <a:t/>
            </a:r>
            <a:br>
              <a:rPr sz="992" dirty="0"/>
            </a:br>
            <a:r>
              <a:rPr lang="hu" sz="1225" spc="-1" dirty="0">
                <a:solidFill>
                  <a:srgbClr val="000000"/>
                </a:solidFill>
                <a:ea typeface="DejaVu Sans"/>
              </a:rPr>
              <a:t>gabonafélék, magvak</a:t>
            </a:r>
            <a:endParaRPr lang="ro-RO" sz="1225" spc="-1" dirty="0"/>
          </a:p>
        </p:txBody>
      </p:sp>
      <p:sp>
        <p:nvSpPr>
          <p:cNvPr id="5" name="CustomShape 4">
            <a:extLst>
              <a:ext uri="{FF2B5EF4-FFF2-40B4-BE49-F238E27FC236}">
                <a16:creationId xmlns:a16="http://schemas.microsoft.com/office/drawing/2014/main" id="{DB209E6F-D4BD-8A09-DA07-3269E2405101}"/>
              </a:ext>
            </a:extLst>
          </p:cNvPr>
          <p:cNvSpPr/>
          <p:nvPr/>
        </p:nvSpPr>
        <p:spPr>
          <a:xfrm>
            <a:off x="8702875" y="3733227"/>
            <a:ext cx="1062221" cy="312298"/>
          </a:xfrm>
          <a:custGeom>
            <a:avLst/>
            <a:gdLst/>
            <a:ahLst/>
            <a:cxnLst/>
            <a:rect l="l" t="t" r="r" b="b"/>
            <a:pathLst>
              <a:path w="4575" h="2798">
                <a:moveTo>
                  <a:pt x="4" y="0"/>
                </a:moveTo>
                <a:cubicBezTo>
                  <a:pt x="2" y="0"/>
                  <a:pt x="0" y="2"/>
                  <a:pt x="0" y="4"/>
                </a:cubicBezTo>
                <a:lnTo>
                  <a:pt x="0" y="2792"/>
                </a:lnTo>
                <a:cubicBezTo>
                  <a:pt x="0" y="2794"/>
                  <a:pt x="2" y="2797"/>
                  <a:pt x="4" y="2797"/>
                </a:cubicBezTo>
                <a:lnTo>
                  <a:pt x="4569" y="2797"/>
                </a:lnTo>
                <a:cubicBezTo>
                  <a:pt x="4571" y="2797"/>
                  <a:pt x="4574" y="2794"/>
                  <a:pt x="4574" y="2792"/>
                </a:cubicBezTo>
                <a:lnTo>
                  <a:pt x="4574" y="4"/>
                </a:lnTo>
                <a:cubicBezTo>
                  <a:pt x="4574" y="2"/>
                  <a:pt x="4571" y="0"/>
                  <a:pt x="4569" y="0"/>
                </a:cubicBezTo>
                <a:lnTo>
                  <a:pt x="4" y="0"/>
                </a:lnTo>
              </a:path>
            </a:pathLst>
          </a:custGeom>
          <a:solidFill>
            <a:srgbClr val="CFE7F5"/>
          </a:solidFill>
          <a:ln w="9360">
            <a:solidFill>
              <a:srgbClr val="808080"/>
            </a:solidFill>
            <a:round/>
          </a:ln>
        </p:spPr>
        <p:style>
          <a:lnRef idx="0">
            <a:scrgbClr r="0" g="0" b="0"/>
          </a:lnRef>
          <a:fillRef idx="0">
            <a:scrgbClr r="0" g="0" b="0"/>
          </a:fillRef>
          <a:effectRef idx="0">
            <a:scrgbClr r="0" g="0" b="0"/>
          </a:effectRef>
          <a:fontRef idx="minor"/>
        </p:style>
        <p:txBody>
          <a:bodyPr lIns="61235" tIns="30617" rIns="61235" bIns="30617" rtlCol="0" anchor="ctr"/>
          <a:lstStyle/>
          <a:p>
            <a:pPr algn="ctr" rtl="0">
              <a:lnSpc>
                <a:spcPct val="100000"/>
              </a:lnSpc>
            </a:pPr>
            <a:r>
              <a:rPr lang="hu" sz="1225" spc="-1">
                <a:solidFill>
                  <a:srgbClr val="000000"/>
                </a:solidFill>
                <a:ea typeface="DejaVu Sans"/>
              </a:rPr>
              <a:t>Emberek</a:t>
            </a:r>
            <a:endParaRPr lang="en-US" sz="1225" spc="-1" dirty="0"/>
          </a:p>
        </p:txBody>
      </p:sp>
      <p:sp>
        <p:nvSpPr>
          <p:cNvPr id="6" name="CustomShape 5">
            <a:extLst>
              <a:ext uri="{FF2B5EF4-FFF2-40B4-BE49-F238E27FC236}">
                <a16:creationId xmlns:a16="http://schemas.microsoft.com/office/drawing/2014/main" id="{87B68208-2A90-64DD-59F7-E0D16B3ECC13}"/>
              </a:ext>
            </a:extLst>
          </p:cNvPr>
          <p:cNvSpPr/>
          <p:nvPr/>
        </p:nvSpPr>
        <p:spPr>
          <a:xfrm>
            <a:off x="1519596" y="3733227"/>
            <a:ext cx="1395147" cy="312299"/>
          </a:xfrm>
          <a:custGeom>
            <a:avLst/>
            <a:gdLst/>
            <a:ahLst/>
            <a:cxnLst/>
            <a:rect l="l" t="t" r="r" b="b"/>
            <a:pathLst>
              <a:path w="4575" h="2798">
                <a:moveTo>
                  <a:pt x="4" y="0"/>
                </a:moveTo>
                <a:cubicBezTo>
                  <a:pt x="2" y="0"/>
                  <a:pt x="0" y="2"/>
                  <a:pt x="0" y="4"/>
                </a:cubicBezTo>
                <a:lnTo>
                  <a:pt x="0" y="2792"/>
                </a:lnTo>
                <a:cubicBezTo>
                  <a:pt x="0" y="2794"/>
                  <a:pt x="2" y="2797"/>
                  <a:pt x="4" y="2797"/>
                </a:cubicBezTo>
                <a:lnTo>
                  <a:pt x="4569" y="2797"/>
                </a:lnTo>
                <a:cubicBezTo>
                  <a:pt x="4571" y="2797"/>
                  <a:pt x="4574" y="2794"/>
                  <a:pt x="4574" y="2792"/>
                </a:cubicBezTo>
                <a:lnTo>
                  <a:pt x="4574" y="4"/>
                </a:lnTo>
                <a:cubicBezTo>
                  <a:pt x="4574" y="2"/>
                  <a:pt x="4571" y="0"/>
                  <a:pt x="4569" y="0"/>
                </a:cubicBezTo>
                <a:lnTo>
                  <a:pt x="4" y="0"/>
                </a:lnTo>
              </a:path>
            </a:pathLst>
          </a:custGeom>
          <a:solidFill>
            <a:srgbClr val="CFE7F5"/>
          </a:solidFill>
          <a:ln w="9360">
            <a:solidFill>
              <a:srgbClr val="808080"/>
            </a:solidFill>
            <a:round/>
          </a:ln>
        </p:spPr>
        <p:style>
          <a:lnRef idx="0">
            <a:scrgbClr r="0" g="0" b="0"/>
          </a:lnRef>
          <a:fillRef idx="0">
            <a:scrgbClr r="0" g="0" b="0"/>
          </a:fillRef>
          <a:effectRef idx="0">
            <a:scrgbClr r="0" g="0" b="0"/>
          </a:effectRef>
          <a:fontRef idx="minor"/>
        </p:style>
        <p:txBody>
          <a:bodyPr lIns="61235" tIns="30617" rIns="61235" bIns="30617" rtlCol="0" anchor="ctr"/>
          <a:lstStyle/>
          <a:p>
            <a:pPr algn="ctr" rtl="0">
              <a:lnSpc>
                <a:spcPct val="100000"/>
              </a:lnSpc>
            </a:pPr>
            <a:r>
              <a:rPr lang="hu" sz="1225" spc="-1">
                <a:solidFill>
                  <a:srgbClr val="000000"/>
                </a:solidFill>
                <a:ea typeface="DejaVu Sans"/>
              </a:rPr>
              <a:t>Állatok</a:t>
            </a:r>
            <a:endParaRPr lang="en-US" sz="1225" spc="-1" dirty="0"/>
          </a:p>
        </p:txBody>
      </p:sp>
      <p:sp>
        <p:nvSpPr>
          <p:cNvPr id="9" name="CustomShape 7">
            <a:extLst>
              <a:ext uri="{FF2B5EF4-FFF2-40B4-BE49-F238E27FC236}">
                <a16:creationId xmlns:a16="http://schemas.microsoft.com/office/drawing/2014/main" id="{5CE2D1A1-4308-BF76-1AB9-D43AAFDC0C4C}"/>
              </a:ext>
            </a:extLst>
          </p:cNvPr>
          <p:cNvSpPr/>
          <p:nvPr/>
        </p:nvSpPr>
        <p:spPr>
          <a:xfrm>
            <a:off x="2878281" y="2431240"/>
            <a:ext cx="1162427" cy="412337"/>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1235" tIns="30617" rIns="61235" bIns="30617" rtlCol="0"/>
          <a:lstStyle/>
          <a:p>
            <a:pPr algn="ctr" rtl="0">
              <a:lnSpc>
                <a:spcPct val="100000"/>
              </a:lnSpc>
            </a:pPr>
            <a:r>
              <a:rPr lang="hu" sz="1225" spc="-1">
                <a:solidFill>
                  <a:srgbClr val="000000"/>
                </a:solidFill>
                <a:ea typeface="DejaVu Sans"/>
              </a:rPr>
              <a:t>Szennyezett állati takarmány</a:t>
            </a:r>
            <a:endParaRPr lang="en-US" sz="1225" spc="-1" dirty="0"/>
          </a:p>
        </p:txBody>
      </p:sp>
      <p:sp>
        <p:nvSpPr>
          <p:cNvPr id="12" name="CustomShape 10">
            <a:extLst>
              <a:ext uri="{FF2B5EF4-FFF2-40B4-BE49-F238E27FC236}">
                <a16:creationId xmlns:a16="http://schemas.microsoft.com/office/drawing/2014/main" id="{16961CF0-E703-644D-EC9B-B5064ED83901}"/>
              </a:ext>
            </a:extLst>
          </p:cNvPr>
          <p:cNvSpPr/>
          <p:nvPr/>
        </p:nvSpPr>
        <p:spPr>
          <a:xfrm>
            <a:off x="4896866" y="3943927"/>
            <a:ext cx="1906395" cy="4077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1235" tIns="30617" rIns="61235" bIns="30617" rtlCol="0"/>
          <a:lstStyle/>
          <a:p>
            <a:pPr algn="ctr" rtl="0">
              <a:lnSpc>
                <a:spcPct val="100000"/>
              </a:lnSpc>
            </a:pPr>
            <a:r>
              <a:rPr lang="hu" sz="1225" spc="-1">
                <a:solidFill>
                  <a:srgbClr val="000000"/>
                </a:solidFill>
                <a:ea typeface="DejaVu Sans"/>
              </a:rPr>
              <a:t>Szennyezett </a:t>
            </a:r>
            <a:r>
              <a:rPr lang="en-US" sz="992" dirty="0"/>
              <a:t/>
            </a:r>
            <a:br>
              <a:rPr lang="en-US" sz="992" dirty="0"/>
            </a:br>
            <a:r>
              <a:rPr lang="hu" sz="1225" spc="-1">
                <a:solidFill>
                  <a:srgbClr val="000000"/>
                </a:solidFill>
                <a:ea typeface="DejaVu Sans"/>
              </a:rPr>
              <a:t>tej és hús</a:t>
            </a:r>
            <a:endParaRPr lang="en-US" sz="1225" spc="-1" dirty="0"/>
          </a:p>
        </p:txBody>
      </p:sp>
      <p:sp>
        <p:nvSpPr>
          <p:cNvPr id="13" name="CustomShape 11">
            <a:extLst>
              <a:ext uri="{FF2B5EF4-FFF2-40B4-BE49-F238E27FC236}">
                <a16:creationId xmlns:a16="http://schemas.microsoft.com/office/drawing/2014/main" id="{6C900EA9-677D-6661-E520-56940A300241}"/>
              </a:ext>
            </a:extLst>
          </p:cNvPr>
          <p:cNvSpPr/>
          <p:nvPr/>
        </p:nvSpPr>
        <p:spPr>
          <a:xfrm>
            <a:off x="7419206" y="2416897"/>
            <a:ext cx="1490982" cy="649187"/>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1235" tIns="30617" rIns="61235" bIns="30617" rtlCol="0"/>
          <a:lstStyle/>
          <a:p>
            <a:pPr algn="ctr" rtl="0">
              <a:lnSpc>
                <a:spcPct val="100000"/>
              </a:lnSpc>
            </a:pPr>
            <a:r>
              <a:rPr lang="hu" sz="1225" spc="-1">
                <a:solidFill>
                  <a:srgbClr val="000000"/>
                </a:solidFill>
                <a:ea typeface="DejaVu Sans"/>
              </a:rPr>
              <a:t>Szennyezett élelmiszerek emberi fogyasztásra</a:t>
            </a:r>
            <a:endParaRPr lang="en-US" sz="1225" spc="-1" dirty="0"/>
          </a:p>
        </p:txBody>
      </p:sp>
      <p:pic>
        <p:nvPicPr>
          <p:cNvPr id="15" name="Picture 14" descr="A picture containing dark, night sky&#10;&#10;Description automatically generated">
            <a:extLst>
              <a:ext uri="{FF2B5EF4-FFF2-40B4-BE49-F238E27FC236}">
                <a16:creationId xmlns:a16="http://schemas.microsoft.com/office/drawing/2014/main" id="{27737033-CDEF-F25D-C8A2-B16DD105C9B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19595" y="4046608"/>
            <a:ext cx="1395147" cy="1074699"/>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FC7D1250-F876-DC6C-6046-BCA5AB467A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50556" y="4084835"/>
            <a:ext cx="1210664" cy="1066897"/>
          </a:xfrm>
          <a:prstGeom prst="rect">
            <a:avLst/>
          </a:prstGeom>
        </p:spPr>
      </p:pic>
      <p:pic>
        <p:nvPicPr>
          <p:cNvPr id="19" name="Picture 18" descr="Shape&#10;&#10;Description automatically generated with low confidence">
            <a:extLst>
              <a:ext uri="{FF2B5EF4-FFF2-40B4-BE49-F238E27FC236}">
                <a16:creationId xmlns:a16="http://schemas.microsoft.com/office/drawing/2014/main" id="{A443EC6F-FC0D-D8AE-014D-65801B558CC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8152" y="1398972"/>
            <a:ext cx="759665" cy="1092552"/>
          </a:xfrm>
          <a:prstGeom prst="rect">
            <a:avLst/>
          </a:prstGeom>
        </p:spPr>
      </p:pic>
      <p:cxnSp>
        <p:nvCxnSpPr>
          <p:cNvPr id="21" name="Straight Arrow Connector 20">
            <a:extLst>
              <a:ext uri="{FF2B5EF4-FFF2-40B4-BE49-F238E27FC236}">
                <a16:creationId xmlns:a16="http://schemas.microsoft.com/office/drawing/2014/main" id="{2B84332B-8F3C-7264-B094-E323BBE65305}"/>
              </a:ext>
            </a:extLst>
          </p:cNvPr>
          <p:cNvCxnSpPr>
            <a:cxnSpLocks/>
          </p:cNvCxnSpPr>
          <p:nvPr/>
        </p:nvCxnSpPr>
        <p:spPr>
          <a:xfrm>
            <a:off x="3074814" y="3877002"/>
            <a:ext cx="543466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4A227D52-3F14-FA02-E16E-CFDEB768B441}"/>
              </a:ext>
            </a:extLst>
          </p:cNvPr>
          <p:cNvCxnSpPr>
            <a:cxnSpLocks/>
          </p:cNvCxnSpPr>
          <p:nvPr/>
        </p:nvCxnSpPr>
        <p:spPr>
          <a:xfrm>
            <a:off x="6629292" y="2972962"/>
            <a:ext cx="2506588" cy="651248"/>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59306D7C-5A64-C248-2F9C-CB9F9877715F}"/>
              </a:ext>
            </a:extLst>
          </p:cNvPr>
          <p:cNvCxnSpPr>
            <a:cxnSpLocks/>
          </p:cNvCxnSpPr>
          <p:nvPr/>
        </p:nvCxnSpPr>
        <p:spPr>
          <a:xfrm flipH="1">
            <a:off x="2305849" y="2932857"/>
            <a:ext cx="2947084" cy="69283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476C0E10-BBD5-B042-93B5-531E6B575B7E}"/>
              </a:ext>
            </a:extLst>
          </p:cNvPr>
          <p:cNvSpPr txBox="1"/>
          <p:nvPr/>
        </p:nvSpPr>
        <p:spPr>
          <a:xfrm>
            <a:off x="296918" y="5983607"/>
            <a:ext cx="11257667" cy="338554"/>
          </a:xfrm>
          <a:prstGeom prst="rect">
            <a:avLst/>
          </a:prstGeom>
          <a:noFill/>
        </p:spPr>
        <p:txBody>
          <a:bodyPr wrap="square" rtlCol="0">
            <a:spAutoFit/>
          </a:bodyPr>
          <a:lstStyle/>
          <a:p>
            <a:pPr rtl="0"/>
            <a:r>
              <a:rPr lang="hu" sz="800" b="0" i="0">
                <a:solidFill>
                  <a:srgbClr val="212121"/>
                </a:solidFill>
                <a:effectLst/>
                <a:latin typeface="BlinkMacSystemFont"/>
              </a:rPr>
              <a:t>DOI: 10.3389/fmicb.2016.02170</a:t>
            </a:r>
          </a:p>
          <a:p>
            <a:pPr rtl="0"/>
            <a:r>
              <a:rPr lang="hu" sz="800" b="0" i="0">
                <a:solidFill>
                  <a:srgbClr val="212121"/>
                </a:solidFill>
                <a:effectLst/>
                <a:latin typeface="BlinkMacSystemFont"/>
              </a:rPr>
              <a:t>DOI: 10.4103/0019-557X.96985</a:t>
            </a:r>
          </a:p>
        </p:txBody>
      </p:sp>
      <p:sp>
        <p:nvSpPr>
          <p:cNvPr id="23" name="Title 1">
            <a:extLst>
              <a:ext uri="{FF2B5EF4-FFF2-40B4-BE49-F238E27FC236}">
                <a16:creationId xmlns:a16="http://schemas.microsoft.com/office/drawing/2014/main" id="{C192310A-4CA2-4B2D-863C-6DAC02ABB7C0}"/>
              </a:ext>
            </a:extLst>
          </p:cNvPr>
          <p:cNvSpPr>
            <a:spLocks noGrp="1"/>
          </p:cNvSpPr>
          <p:nvPr>
            <p:ph type="title"/>
          </p:nvPr>
        </p:nvSpPr>
        <p:spPr>
          <a:xfrm>
            <a:off x="192505" y="153009"/>
            <a:ext cx="11896826" cy="549635"/>
          </a:xfrm>
        </p:spPr>
        <p:txBody>
          <a:bodyPr rtlCol="0">
            <a:normAutofit/>
          </a:bodyPr>
          <a:lstStyle/>
          <a:p>
            <a:pPr rtl="0"/>
            <a:r>
              <a:rPr lang="hu" dirty="0"/>
              <a:t>Az emberi </a:t>
            </a:r>
            <a:r>
              <a:rPr lang="hu" dirty="0" smtClean="0"/>
              <a:t>szervezet </a:t>
            </a:r>
            <a:r>
              <a:rPr lang="hu" dirty="0"/>
              <a:t>közvetett </a:t>
            </a:r>
            <a:r>
              <a:rPr lang="hu" dirty="0" smtClean="0"/>
              <a:t>mikotoxin-expozíciója</a:t>
            </a:r>
            <a:endParaRPr lang="hu" dirty="0"/>
          </a:p>
        </p:txBody>
      </p:sp>
    </p:spTree>
    <p:extLst>
      <p:ext uri="{BB962C8B-B14F-4D97-AF65-F5344CB8AC3E}">
        <p14:creationId xmlns:p14="http://schemas.microsoft.com/office/powerpoint/2010/main" val="25367474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rtlCol="0">
            <a:normAutofit/>
          </a:bodyPr>
          <a:lstStyle/>
          <a:p>
            <a:pPr rtl="0"/>
            <a:r>
              <a:rPr lang="hu"/>
              <a:t>Mikotoxin-képződés és éghajlatváltozás</a:t>
            </a:r>
          </a:p>
        </p:txBody>
      </p:sp>
      <p:pic>
        <p:nvPicPr>
          <p:cNvPr id="1026" name="Picture 2">
            <a:extLst>
              <a:ext uri="{FF2B5EF4-FFF2-40B4-BE49-F238E27FC236}">
                <a16:creationId xmlns:a16="http://schemas.microsoft.com/office/drawing/2014/main" id="{E8A19106-E7CC-4170-8AF4-F4359A3776F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35153" y="948691"/>
            <a:ext cx="8171155" cy="4347310"/>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7C53F35E-A88F-4E1F-BEFC-BC8A4EDB1A3F}"/>
              </a:ext>
            </a:extLst>
          </p:cNvPr>
          <p:cNvSpPr txBox="1">
            <a:spLocks/>
          </p:cNvSpPr>
          <p:nvPr/>
        </p:nvSpPr>
        <p:spPr>
          <a:xfrm>
            <a:off x="254650" y="2841402"/>
            <a:ext cx="3811323" cy="19442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spcAft>
                <a:spcPts val="1000"/>
              </a:spcAft>
              <a:buNone/>
            </a:pPr>
            <a:r>
              <a:rPr lang="hu-HU" sz="1800" dirty="0" smtClean="0">
                <a:solidFill>
                  <a:schemeClr val="tx1"/>
                </a:solidFill>
              </a:rPr>
              <a:t>Az </a:t>
            </a:r>
            <a:r>
              <a:rPr lang="hu-HU" sz="1800" dirty="0">
                <a:solidFill>
                  <a:schemeClr val="tx1"/>
                </a:solidFill>
              </a:rPr>
              <a:t>éghajlatváltozás hatására az </a:t>
            </a:r>
            <a:r>
              <a:rPr lang="hu-HU" sz="1800" i="1" dirty="0" err="1">
                <a:solidFill>
                  <a:schemeClr val="tx1"/>
                </a:solidFill>
              </a:rPr>
              <a:t>Aspergillus</a:t>
            </a:r>
            <a:r>
              <a:rPr lang="hu-HU" sz="1800" dirty="0">
                <a:solidFill>
                  <a:schemeClr val="tx1"/>
                </a:solidFill>
              </a:rPr>
              <a:t> fajok egyre nagyobb valószínűséggel jelenhetnek meg az északabbra fekvő területeken is</a:t>
            </a:r>
            <a:r>
              <a:rPr lang="hu-HU" sz="1800" dirty="0" smtClean="0">
                <a:solidFill>
                  <a:schemeClr val="tx1"/>
                </a:solidFill>
              </a:rPr>
              <a:t>.</a:t>
            </a:r>
            <a:endParaRPr lang="hu-HU" sz="1800" dirty="0">
              <a:solidFill>
                <a:schemeClr val="tx1"/>
              </a:solidFill>
            </a:endParaRPr>
          </a:p>
        </p:txBody>
      </p:sp>
      <p:sp>
        <p:nvSpPr>
          <p:cNvPr id="4" name="TextBox 3">
            <a:extLst>
              <a:ext uri="{FF2B5EF4-FFF2-40B4-BE49-F238E27FC236}">
                <a16:creationId xmlns:a16="http://schemas.microsoft.com/office/drawing/2014/main" id="{BF597AAF-CEB4-11B4-4357-34B2852C5DD0}"/>
              </a:ext>
            </a:extLst>
          </p:cNvPr>
          <p:cNvSpPr txBox="1"/>
          <p:nvPr/>
        </p:nvSpPr>
        <p:spPr>
          <a:xfrm>
            <a:off x="192505" y="6009480"/>
            <a:ext cx="11999495" cy="338554"/>
          </a:xfrm>
          <a:prstGeom prst="rect">
            <a:avLst/>
          </a:prstGeom>
          <a:noFill/>
        </p:spPr>
        <p:txBody>
          <a:bodyPr wrap="square" rtlCol="0">
            <a:spAutoFit/>
          </a:bodyPr>
          <a:lstStyle/>
          <a:p>
            <a:pPr algn="r" rtl="0"/>
            <a:r>
              <a:rPr lang="hu" sz="800" b="0" i="0" dirty="0">
                <a:solidFill>
                  <a:srgbClr val="212121"/>
                </a:solidFill>
                <a:effectLst/>
                <a:latin typeface="BlinkMacSystemFont"/>
              </a:rPr>
              <a:t>ISBN: 9780124114715, 45-49.</a:t>
            </a:r>
          </a:p>
          <a:p>
            <a:pPr algn="r"/>
            <a:r>
              <a:rPr lang="hu" sz="800" b="0" i="0" dirty="0">
                <a:solidFill>
                  <a:srgbClr val="212121"/>
                </a:solidFill>
                <a:effectLst/>
                <a:latin typeface="BlinkMacSystemFont"/>
              </a:rPr>
              <a:t>DOI: </a:t>
            </a:r>
            <a:r>
              <a:rPr lang="hu" sz="800" b="0" i="0" dirty="0" smtClean="0">
                <a:solidFill>
                  <a:srgbClr val="212121"/>
                </a:solidFill>
                <a:effectLst/>
                <a:latin typeface="BlinkMacSystemFont"/>
              </a:rPr>
              <a:t>10.3389/FMICB.2019.02908</a:t>
            </a:r>
            <a:endParaRPr lang="hu" sz="800" b="0" i="0" dirty="0">
              <a:solidFill>
                <a:srgbClr val="212121"/>
              </a:solidFill>
              <a:effectLst/>
              <a:latin typeface="BlinkMacSystemFont"/>
            </a:endParaRPr>
          </a:p>
        </p:txBody>
      </p:sp>
      <p:sp>
        <p:nvSpPr>
          <p:cNvPr id="6" name="Téglalap 5"/>
          <p:cNvSpPr/>
          <p:nvPr/>
        </p:nvSpPr>
        <p:spPr>
          <a:xfrm>
            <a:off x="254650" y="5353442"/>
            <a:ext cx="8966988" cy="757130"/>
          </a:xfrm>
          <a:prstGeom prst="rect">
            <a:avLst/>
          </a:prstGeom>
        </p:spPr>
        <p:txBody>
          <a:bodyPr wrap="square">
            <a:spAutoFit/>
          </a:bodyPr>
          <a:lstStyle/>
          <a:p>
            <a:pPr algn="just">
              <a:lnSpc>
                <a:spcPct val="120000"/>
              </a:lnSpc>
            </a:pPr>
            <a:r>
              <a:rPr lang="hu-HU" dirty="0"/>
              <a:t>Észak-Olaszországban és Kelet-Európában a kukorica </a:t>
            </a:r>
            <a:r>
              <a:rPr lang="hu-HU" dirty="0" err="1"/>
              <a:t>aflatoxinnal</a:t>
            </a:r>
            <a:r>
              <a:rPr lang="hu-HU" dirty="0"/>
              <a:t> való </a:t>
            </a:r>
            <a:r>
              <a:rPr lang="hu-HU" dirty="0" smtClean="0"/>
              <a:t>szennyeződése a</a:t>
            </a:r>
            <a:br>
              <a:rPr lang="hu-HU" dirty="0" smtClean="0"/>
            </a:br>
            <a:r>
              <a:rPr lang="hu-HU" dirty="0" smtClean="0"/>
              <a:t>+</a:t>
            </a:r>
            <a:r>
              <a:rPr lang="hu-HU" dirty="0"/>
              <a:t>2°C hőmérséklet-emelkedést prognosztizáló forgatókönyv szerint jelentősen megnövekedhet</a:t>
            </a:r>
            <a:r>
              <a:rPr lang="hu-HU" dirty="0" smtClean="0"/>
              <a:t>.</a:t>
            </a:r>
            <a:endParaRPr lang="hu" dirty="0">
              <a:solidFill>
                <a:srgbClr val="212121"/>
              </a:solidFill>
              <a:latin typeface="BlinkMacSystemFont"/>
            </a:endParaRPr>
          </a:p>
        </p:txBody>
      </p:sp>
    </p:spTree>
    <p:extLst>
      <p:ext uri="{BB962C8B-B14F-4D97-AF65-F5344CB8AC3E}">
        <p14:creationId xmlns:p14="http://schemas.microsoft.com/office/powerpoint/2010/main" val="17006904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rtlCol="0">
            <a:normAutofit/>
          </a:bodyPr>
          <a:lstStyle/>
          <a:p>
            <a:pPr rtl="0"/>
            <a:r>
              <a:rPr lang="hu" dirty="0" smtClean="0"/>
              <a:t>Mikotoxin-szennyeződés vizsgálatának módszerei</a:t>
            </a:r>
            <a:endParaRPr lang="hu" dirty="0"/>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192506" y="1207697"/>
            <a:ext cx="7177767" cy="4795835"/>
          </a:xfrm>
        </p:spPr>
        <p:txBody>
          <a:bodyPr rtlCol="0">
            <a:normAutofit/>
          </a:bodyPr>
          <a:lstStyle/>
          <a:p>
            <a:pPr algn="just"/>
            <a:r>
              <a:rPr lang="hu-HU" sz="2000" dirty="0"/>
              <a:t>Az </a:t>
            </a:r>
            <a:r>
              <a:rPr lang="hu-HU" sz="2000" dirty="0" err="1"/>
              <a:t>aflatoxinok</a:t>
            </a:r>
            <a:r>
              <a:rPr lang="hu-HU" sz="2000" dirty="0"/>
              <a:t> </a:t>
            </a:r>
            <a:r>
              <a:rPr lang="hu-HU" sz="2000" dirty="0" smtClean="0"/>
              <a:t>kimutatása és azonosítása az abszorpciós és emissziós spektrumuk alapján </a:t>
            </a:r>
            <a:r>
              <a:rPr lang="hu-HU" sz="2000" dirty="0"/>
              <a:t>történik. Egyes </a:t>
            </a:r>
            <a:r>
              <a:rPr lang="hu-HU" sz="2000" dirty="0" err="1"/>
              <a:t>aflatoxinok</a:t>
            </a:r>
            <a:r>
              <a:rPr lang="hu-HU" sz="2000" dirty="0"/>
              <a:t> kék, míg mások zöld fluoreszcenciát mutatnak UV-besugárzás hatására.</a:t>
            </a:r>
          </a:p>
          <a:p>
            <a:pPr algn="just"/>
            <a:r>
              <a:rPr lang="hu-HU" sz="2000" dirty="0"/>
              <a:t>A leggyakrabban alkalmazott analitikai módszerek:</a:t>
            </a:r>
          </a:p>
          <a:p>
            <a:pPr lvl="1" algn="just"/>
            <a:r>
              <a:rPr lang="hu-HU" sz="1800" dirty="0"/>
              <a:t>Nagy teljesítményű folyadékkromatográfia (HPLC)</a:t>
            </a:r>
          </a:p>
          <a:p>
            <a:pPr lvl="1" algn="just"/>
            <a:r>
              <a:rPr lang="hu-HU" sz="1800" dirty="0"/>
              <a:t>Folyadékkromatográfiás tömegspektroszkópia (LC-MS)</a:t>
            </a:r>
          </a:p>
          <a:p>
            <a:pPr lvl="1" algn="just"/>
            <a:r>
              <a:rPr lang="hu-HU" sz="1800" dirty="0"/>
              <a:t>Enzimhez kapcsolt </a:t>
            </a:r>
            <a:r>
              <a:rPr lang="hu-HU" sz="1800" dirty="0" err="1"/>
              <a:t>immunszorbens</a:t>
            </a:r>
            <a:r>
              <a:rPr lang="hu-HU" sz="1800" dirty="0"/>
              <a:t> vizsgálat (ELISA)</a:t>
            </a:r>
          </a:p>
          <a:p>
            <a:pPr algn="just"/>
            <a:r>
              <a:rPr lang="hu-HU" sz="2000" dirty="0"/>
              <a:t>Az </a:t>
            </a:r>
            <a:r>
              <a:rPr lang="hu-HU" sz="2000" dirty="0" err="1"/>
              <a:t>aflatoxinok</a:t>
            </a:r>
            <a:r>
              <a:rPr lang="hu-HU" sz="2000" dirty="0"/>
              <a:t> </a:t>
            </a:r>
            <a:r>
              <a:rPr lang="hu-HU" sz="2000" dirty="0" smtClean="0"/>
              <a:t>kimutatására speciális </a:t>
            </a:r>
            <a:r>
              <a:rPr lang="hu-HU" sz="2000" dirty="0" err="1" smtClean="0"/>
              <a:t>bioszenzorok</a:t>
            </a:r>
            <a:r>
              <a:rPr lang="hu-HU" sz="2000" dirty="0" smtClean="0"/>
              <a:t> </a:t>
            </a:r>
            <a:r>
              <a:rPr lang="hu-HU" sz="2000" dirty="0"/>
              <a:t>és </a:t>
            </a:r>
            <a:r>
              <a:rPr lang="hu-HU" sz="2000" dirty="0" smtClean="0"/>
              <a:t>immuntesztek </a:t>
            </a:r>
            <a:r>
              <a:rPr lang="hu-HU" sz="2000" dirty="0"/>
              <a:t>is </a:t>
            </a:r>
            <a:r>
              <a:rPr lang="hu-HU" sz="2000" dirty="0" smtClean="0"/>
              <a:t>alkalmazásra kerülhetnek.</a:t>
            </a:r>
            <a:endParaRPr lang="hu-HU" sz="2000" dirty="0"/>
          </a:p>
        </p:txBody>
      </p:sp>
      <p:sp>
        <p:nvSpPr>
          <p:cNvPr id="7" name="TextBox 6">
            <a:extLst>
              <a:ext uri="{FF2B5EF4-FFF2-40B4-BE49-F238E27FC236}">
                <a16:creationId xmlns:a16="http://schemas.microsoft.com/office/drawing/2014/main" id="{CE05670A-BC2D-455B-8204-789B416CFBEB}"/>
              </a:ext>
            </a:extLst>
          </p:cNvPr>
          <p:cNvSpPr txBox="1"/>
          <p:nvPr/>
        </p:nvSpPr>
        <p:spPr>
          <a:xfrm rot="16200000">
            <a:off x="10553959" y="3644418"/>
            <a:ext cx="2844907" cy="215444"/>
          </a:xfrm>
          <a:prstGeom prst="rect">
            <a:avLst/>
          </a:prstGeom>
          <a:noFill/>
        </p:spPr>
        <p:txBody>
          <a:bodyPr wrap="square" rtlCol="0">
            <a:spAutoFit/>
          </a:bodyPr>
          <a:lstStyle/>
          <a:p>
            <a:pPr rtl="0"/>
            <a:r>
              <a:rPr lang="hu" sz="800"/>
              <a:t>http://creativecommons.org/licenses/by/4.0/.</a:t>
            </a:r>
            <a:endParaRPr lang="en-DE" sz="800" dirty="0"/>
          </a:p>
        </p:txBody>
      </p:sp>
      <p:sp>
        <p:nvSpPr>
          <p:cNvPr id="8" name="TextBox 7">
            <a:extLst>
              <a:ext uri="{FF2B5EF4-FFF2-40B4-BE49-F238E27FC236}">
                <a16:creationId xmlns:a16="http://schemas.microsoft.com/office/drawing/2014/main" id="{E2DAF9D4-92F5-4930-AE7A-A55CF15E6FDC}"/>
              </a:ext>
            </a:extLst>
          </p:cNvPr>
          <p:cNvSpPr txBox="1"/>
          <p:nvPr/>
        </p:nvSpPr>
        <p:spPr>
          <a:xfrm>
            <a:off x="360218" y="6053851"/>
            <a:ext cx="11257667" cy="338554"/>
          </a:xfrm>
          <a:prstGeom prst="rect">
            <a:avLst/>
          </a:prstGeom>
          <a:noFill/>
        </p:spPr>
        <p:txBody>
          <a:bodyPr wrap="square" rtlCol="0">
            <a:spAutoFit/>
          </a:bodyPr>
          <a:lstStyle/>
          <a:p>
            <a:pPr rtl="0"/>
            <a:r>
              <a:rPr lang="hu" sz="800" b="0" i="0">
                <a:solidFill>
                  <a:srgbClr val="212121"/>
                </a:solidFill>
                <a:effectLst/>
                <a:latin typeface="BlinkMacSystemFont"/>
              </a:rPr>
              <a:t>DOI: 10.3389/fmicb.2016.02170</a:t>
            </a:r>
          </a:p>
          <a:p>
            <a:pPr rtl="0"/>
            <a:r>
              <a:rPr lang="hu" sz="800" b="0" i="0">
                <a:solidFill>
                  <a:srgbClr val="212121"/>
                </a:solidFill>
                <a:effectLst/>
                <a:latin typeface="BlinkMacSystemFont"/>
              </a:rPr>
              <a:t>DOI: 10.1038/s41598-022-08352-4</a:t>
            </a:r>
          </a:p>
        </p:txBody>
      </p:sp>
      <p:pic>
        <p:nvPicPr>
          <p:cNvPr id="1026" name="Picture 2" descr="Figure 3">
            <a:extLst>
              <a:ext uri="{FF2B5EF4-FFF2-40B4-BE49-F238E27FC236}">
                <a16:creationId xmlns:a16="http://schemas.microsoft.com/office/drawing/2014/main" id="{1E16A74A-95C1-43C8-922F-841CCB4019D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955" t="4052" r="59960" b="4645"/>
          <a:stretch/>
        </p:blipFill>
        <p:spPr bwMode="auto">
          <a:xfrm>
            <a:off x="7370273" y="882813"/>
            <a:ext cx="4521499" cy="4291781"/>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A3B952AC-7EC2-41F4-A2CF-CEC206892347}"/>
              </a:ext>
            </a:extLst>
          </p:cNvPr>
          <p:cNvSpPr txBox="1"/>
          <p:nvPr/>
        </p:nvSpPr>
        <p:spPr>
          <a:xfrm>
            <a:off x="7370273" y="5252982"/>
            <a:ext cx="4498417" cy="738664"/>
          </a:xfrm>
          <a:prstGeom prst="rect">
            <a:avLst/>
          </a:prstGeom>
          <a:noFill/>
        </p:spPr>
        <p:txBody>
          <a:bodyPr wrap="square" rtlCol="0">
            <a:spAutoFit/>
          </a:bodyPr>
          <a:lstStyle/>
          <a:p>
            <a:pPr rtl="0"/>
            <a:r>
              <a:rPr lang="hu" sz="1400" b="0" i="0" dirty="0">
                <a:solidFill>
                  <a:srgbClr val="222222"/>
                </a:solidFill>
                <a:effectLst/>
                <a:latin typeface="-apple-system"/>
              </a:rPr>
              <a:t>sRGB képek (a, b) és a megfelelő nCDa-képek (c, d) a </a:t>
            </a:r>
            <a:r>
              <a:rPr lang="hu" sz="1400" b="0" i="1" dirty="0">
                <a:solidFill>
                  <a:srgbClr val="222222"/>
                </a:solidFill>
                <a:effectLst/>
                <a:latin typeface="-apple-system"/>
              </a:rPr>
              <a:t>Zea mays L. magokról</a:t>
            </a:r>
            <a:r>
              <a:rPr lang="hu" sz="1400" b="0" i="0" dirty="0">
                <a:solidFill>
                  <a:srgbClr val="222222"/>
                </a:solidFill>
                <a:effectLst/>
                <a:latin typeface="-apple-system"/>
              </a:rPr>
              <a:t>. </a:t>
            </a:r>
            <a:r>
              <a:rPr lang="hu" sz="1400" dirty="0">
                <a:solidFill>
                  <a:srgbClr val="222222"/>
                </a:solidFill>
                <a:latin typeface="-apple-system"/>
              </a:rPr>
              <a:t>(a, c — nem szennyezett; b, d AFB </a:t>
            </a:r>
            <a:r>
              <a:rPr lang="hu" sz="1400" b="0" i="0" baseline="-25000" dirty="0">
                <a:solidFill>
                  <a:srgbClr val="222222"/>
                </a:solidFill>
                <a:effectLst/>
                <a:latin typeface="-apple-system"/>
              </a:rPr>
              <a:t>1</a:t>
            </a:r>
            <a:r>
              <a:rPr lang="hu" sz="1400" dirty="0">
                <a:solidFill>
                  <a:srgbClr val="222222"/>
                </a:solidFill>
                <a:latin typeface="-apple-system"/>
              </a:rPr>
              <a:t> -szennyezett vetőmag)</a:t>
            </a:r>
            <a:endParaRPr lang="en-US" sz="1400" dirty="0"/>
          </a:p>
        </p:txBody>
      </p:sp>
    </p:spTree>
    <p:extLst>
      <p:ext uri="{BB962C8B-B14F-4D97-AF65-F5344CB8AC3E}">
        <p14:creationId xmlns:p14="http://schemas.microsoft.com/office/powerpoint/2010/main" val="34058213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8B3AA5-E33C-4176-B2FC-27DEBB4BCB53}"/>
              </a:ext>
            </a:extLst>
          </p:cNvPr>
          <p:cNvSpPr>
            <a:spLocks noGrp="1"/>
          </p:cNvSpPr>
          <p:nvPr>
            <p:ph type="title"/>
          </p:nvPr>
        </p:nvSpPr>
        <p:spPr/>
        <p:txBody>
          <a:bodyPr rtlCol="0">
            <a:normAutofit/>
          </a:bodyPr>
          <a:lstStyle/>
          <a:p>
            <a:pPr rtl="0"/>
            <a:r>
              <a:rPr lang="hu" dirty="0"/>
              <a:t>Mikotoxinok </a:t>
            </a:r>
            <a:r>
              <a:rPr lang="hu" dirty="0" smtClean="0"/>
              <a:t>elleni védekezés</a:t>
            </a:r>
            <a:endParaRPr lang="hu" dirty="0"/>
          </a:p>
        </p:txBody>
      </p:sp>
      <p:sp>
        <p:nvSpPr>
          <p:cNvPr id="3" name="Content Placeholder 2">
            <a:extLst>
              <a:ext uri="{FF2B5EF4-FFF2-40B4-BE49-F238E27FC236}">
                <a16:creationId xmlns:a16="http://schemas.microsoft.com/office/drawing/2014/main" id="{8762505C-20A9-4785-ABC7-D4AD7A33D6A7}"/>
              </a:ext>
            </a:extLst>
          </p:cNvPr>
          <p:cNvSpPr>
            <a:spLocks noGrp="1"/>
          </p:cNvSpPr>
          <p:nvPr>
            <p:ph idx="1"/>
          </p:nvPr>
        </p:nvSpPr>
        <p:spPr>
          <a:xfrm>
            <a:off x="439947" y="1492370"/>
            <a:ext cx="11274725" cy="4813302"/>
          </a:xfrm>
        </p:spPr>
        <p:txBody>
          <a:bodyPr rtlCol="0">
            <a:normAutofit/>
          </a:bodyPr>
          <a:lstStyle/>
          <a:p>
            <a:pPr algn="just"/>
            <a:r>
              <a:rPr lang="hu-HU" dirty="0"/>
              <a:t>A </a:t>
            </a:r>
            <a:r>
              <a:rPr lang="hu-HU" dirty="0" err="1"/>
              <a:t>mikotoxinok</a:t>
            </a:r>
            <a:r>
              <a:rPr lang="hu-HU" dirty="0"/>
              <a:t> </a:t>
            </a:r>
            <a:r>
              <a:rPr lang="hu-HU" dirty="0" smtClean="0"/>
              <a:t>eliminálása különböző </a:t>
            </a:r>
            <a:r>
              <a:rPr lang="hu-HU" dirty="0"/>
              <a:t>degradációs kezelésekkel érhető el. Bizonyos </a:t>
            </a:r>
            <a:r>
              <a:rPr lang="hu-HU" dirty="0" err="1"/>
              <a:t>aflatoxinokat</a:t>
            </a:r>
            <a:r>
              <a:rPr lang="hu-HU" dirty="0"/>
              <a:t> ózonkezeléssel lehet </a:t>
            </a:r>
            <a:r>
              <a:rPr lang="hu-HU" dirty="0" smtClean="0"/>
              <a:t>eliminálni, továbbá a </a:t>
            </a:r>
            <a:r>
              <a:rPr lang="hu-HU" dirty="0" err="1"/>
              <a:t>mikrobiális</a:t>
            </a:r>
            <a:r>
              <a:rPr lang="hu-HU" dirty="0"/>
              <a:t> és </a:t>
            </a:r>
            <a:r>
              <a:rPr lang="hu-HU" dirty="0" err="1"/>
              <a:t>enzimatikus</a:t>
            </a:r>
            <a:r>
              <a:rPr lang="hu-HU" dirty="0"/>
              <a:t> </a:t>
            </a:r>
            <a:r>
              <a:rPr lang="hu-HU" dirty="0" smtClean="0"/>
              <a:t>eliminálási </a:t>
            </a:r>
            <a:r>
              <a:rPr lang="hu-HU" dirty="0"/>
              <a:t>módszerek környezetbarát megoldásként különösen </a:t>
            </a:r>
            <a:r>
              <a:rPr lang="hu-HU" dirty="0" smtClean="0"/>
              <a:t>előnyösek lehetnek.</a:t>
            </a:r>
            <a:endParaRPr lang="hu-HU" dirty="0"/>
          </a:p>
          <a:p>
            <a:pPr algn="just"/>
            <a:r>
              <a:rPr lang="hu-HU" dirty="0"/>
              <a:t>Példák </a:t>
            </a:r>
            <a:r>
              <a:rPr lang="hu-HU" dirty="0" smtClean="0"/>
              <a:t>a </a:t>
            </a:r>
            <a:r>
              <a:rPr lang="hu-HU" dirty="0" err="1" smtClean="0"/>
              <a:t>mikotoxint</a:t>
            </a:r>
            <a:r>
              <a:rPr lang="hu-HU" dirty="0" smtClean="0"/>
              <a:t> lebontó mikroorganizmusokra</a:t>
            </a:r>
            <a:r>
              <a:rPr lang="hu-HU" dirty="0"/>
              <a:t>:</a:t>
            </a:r>
          </a:p>
          <a:p>
            <a:pPr lvl="1" algn="just"/>
            <a:r>
              <a:rPr lang="hu-HU" sz="2200" dirty="0" err="1"/>
              <a:t>Flavobacterium</a:t>
            </a:r>
            <a:r>
              <a:rPr lang="hu-HU" sz="2200" dirty="0"/>
              <a:t> </a:t>
            </a:r>
            <a:r>
              <a:rPr lang="hu-HU" sz="2200" dirty="0" err="1"/>
              <a:t>aurantiacum</a:t>
            </a:r>
            <a:endParaRPr lang="hu-HU" sz="2200" dirty="0"/>
          </a:p>
          <a:p>
            <a:pPr lvl="1" algn="just"/>
            <a:r>
              <a:rPr lang="hu-HU" sz="2200" dirty="0" err="1"/>
              <a:t>Rhodococcus</a:t>
            </a:r>
            <a:r>
              <a:rPr lang="hu-HU" sz="2200" dirty="0"/>
              <a:t> fajok</a:t>
            </a:r>
          </a:p>
          <a:p>
            <a:pPr lvl="1" algn="just"/>
            <a:r>
              <a:rPr lang="hu-HU" sz="2200" dirty="0" err="1"/>
              <a:t>Pleurotus</a:t>
            </a:r>
            <a:r>
              <a:rPr lang="hu-HU" sz="2200" dirty="0"/>
              <a:t> </a:t>
            </a:r>
            <a:r>
              <a:rPr lang="hu-HU" sz="2200" dirty="0" err="1"/>
              <a:t>ostreatus</a:t>
            </a:r>
            <a:r>
              <a:rPr lang="hu-HU" sz="2200" dirty="0"/>
              <a:t> (osztrigagomba), amely az AFB1 toxint kevésbé mérgező formává alakítja.</a:t>
            </a:r>
          </a:p>
          <a:p>
            <a:pPr rtl="0"/>
            <a:endParaRPr lang="en-US" dirty="0"/>
          </a:p>
          <a:p>
            <a:pPr rtl="0"/>
            <a:endParaRPr lang="en-US" dirty="0"/>
          </a:p>
        </p:txBody>
      </p:sp>
      <p:sp>
        <p:nvSpPr>
          <p:cNvPr id="4" name="TextBox 3">
            <a:extLst>
              <a:ext uri="{FF2B5EF4-FFF2-40B4-BE49-F238E27FC236}">
                <a16:creationId xmlns:a16="http://schemas.microsoft.com/office/drawing/2014/main" id="{0D2036FF-24CE-48BA-80F5-091568FF409E}"/>
              </a:ext>
            </a:extLst>
          </p:cNvPr>
          <p:cNvSpPr txBox="1"/>
          <p:nvPr/>
        </p:nvSpPr>
        <p:spPr>
          <a:xfrm>
            <a:off x="360218" y="6053851"/>
            <a:ext cx="11257667" cy="215444"/>
          </a:xfrm>
          <a:prstGeom prst="rect">
            <a:avLst/>
          </a:prstGeom>
          <a:noFill/>
        </p:spPr>
        <p:txBody>
          <a:bodyPr wrap="square" rtlCol="0">
            <a:spAutoFit/>
          </a:bodyPr>
          <a:lstStyle/>
          <a:p>
            <a:pPr rtl="0"/>
            <a:r>
              <a:rPr lang="hu" sz="800" b="0" i="0">
                <a:solidFill>
                  <a:srgbClr val="212121"/>
                </a:solidFill>
                <a:effectLst/>
                <a:latin typeface="BlinkMacSystemFont"/>
              </a:rPr>
              <a:t>DOI: 10.3389/fmicb.2016.02170</a:t>
            </a:r>
          </a:p>
        </p:txBody>
      </p:sp>
    </p:spTree>
    <p:extLst>
      <p:ext uri="{BB962C8B-B14F-4D97-AF65-F5344CB8AC3E}">
        <p14:creationId xmlns:p14="http://schemas.microsoft.com/office/powerpoint/2010/main" val="25537602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150B2-AAE1-4985-89C9-9E4C428E1A22}"/>
              </a:ext>
            </a:extLst>
          </p:cNvPr>
          <p:cNvSpPr>
            <a:spLocks noGrp="1"/>
          </p:cNvSpPr>
          <p:nvPr>
            <p:ph type="title"/>
          </p:nvPr>
        </p:nvSpPr>
        <p:spPr/>
        <p:txBody>
          <a:bodyPr rtlCol="0">
            <a:normAutofit/>
          </a:bodyPr>
          <a:lstStyle/>
          <a:p>
            <a:r>
              <a:rPr lang="hu" dirty="0" smtClean="0"/>
              <a:t>Biológiai módszerek a mikotoxinok elleni védekezésben</a:t>
            </a:r>
            <a:endParaRPr lang="hu" dirty="0"/>
          </a:p>
        </p:txBody>
      </p:sp>
      <p:sp>
        <p:nvSpPr>
          <p:cNvPr id="3" name="Content Placeholder 2">
            <a:extLst>
              <a:ext uri="{FF2B5EF4-FFF2-40B4-BE49-F238E27FC236}">
                <a16:creationId xmlns:a16="http://schemas.microsoft.com/office/drawing/2014/main" id="{14E2699F-58A0-4979-B5A8-128951ADA59A}"/>
              </a:ext>
            </a:extLst>
          </p:cNvPr>
          <p:cNvSpPr>
            <a:spLocks noGrp="1"/>
          </p:cNvSpPr>
          <p:nvPr>
            <p:ph idx="1"/>
          </p:nvPr>
        </p:nvSpPr>
        <p:spPr>
          <a:xfrm>
            <a:off x="192505" y="934775"/>
            <a:ext cx="11108099" cy="5370897"/>
          </a:xfrm>
        </p:spPr>
        <p:txBody>
          <a:bodyPr rtlCol="0">
            <a:normAutofit fontScale="92500"/>
          </a:bodyPr>
          <a:lstStyle/>
          <a:p>
            <a:pPr algn="just">
              <a:lnSpc>
                <a:spcPct val="120000"/>
              </a:lnSpc>
            </a:pPr>
            <a:r>
              <a:rPr lang="hu-HU" dirty="0" smtClean="0"/>
              <a:t>A toxintermelő gombapopulációk elleni védekezésben gyakran használatosak az </a:t>
            </a:r>
            <a:r>
              <a:rPr lang="hu-HU" dirty="0" err="1" smtClean="0"/>
              <a:t>atoxigén</a:t>
            </a:r>
            <a:r>
              <a:rPr lang="hu-HU" dirty="0" smtClean="0"/>
              <a:t> </a:t>
            </a:r>
            <a:r>
              <a:rPr lang="hu-HU" i="1" dirty="0" err="1" smtClean="0"/>
              <a:t>Aspergillus</a:t>
            </a:r>
            <a:r>
              <a:rPr lang="hu-HU" dirty="0" smtClean="0"/>
              <a:t> </a:t>
            </a:r>
            <a:r>
              <a:rPr lang="hu-HU" i="1" dirty="0" err="1" smtClean="0"/>
              <a:t>flavus</a:t>
            </a:r>
            <a:r>
              <a:rPr lang="hu-HU" dirty="0" smtClean="0"/>
              <a:t> törzseket. </a:t>
            </a:r>
          </a:p>
          <a:p>
            <a:pPr algn="just">
              <a:lnSpc>
                <a:spcPct val="120000"/>
              </a:lnSpc>
            </a:pPr>
            <a:r>
              <a:rPr lang="hu-HU" dirty="0" smtClean="0"/>
              <a:t>Az Amerikai Környezetvédelmi Ügynökség (EPA) döntése alapján ezeket a törzseket a földimogyoró, kukorica és gyapotmag </a:t>
            </a:r>
            <a:r>
              <a:rPr lang="hu-HU" dirty="0" err="1" smtClean="0"/>
              <a:t>aflatoxin</a:t>
            </a:r>
            <a:r>
              <a:rPr lang="hu-HU" dirty="0" smtClean="0"/>
              <a:t>-szennyeződésének megelőzésére engedélyezett használni.</a:t>
            </a:r>
          </a:p>
          <a:p>
            <a:r>
              <a:rPr lang="hu-HU" dirty="0" smtClean="0"/>
              <a:t>A biológiai védekezés során felhasználható egyéb baktériumok: </a:t>
            </a:r>
          </a:p>
          <a:p>
            <a:pPr lvl="1" rtl="0"/>
            <a:r>
              <a:rPr lang="hu-HU" dirty="0" smtClean="0"/>
              <a:t>Bacillus </a:t>
            </a:r>
            <a:r>
              <a:rPr lang="hu-HU" dirty="0" err="1" smtClean="0"/>
              <a:t>subtilis</a:t>
            </a:r>
            <a:endParaRPr lang="hu-HU" dirty="0" smtClean="0"/>
          </a:p>
          <a:p>
            <a:pPr lvl="1" rtl="0"/>
            <a:r>
              <a:rPr lang="hu-HU" dirty="0" err="1" smtClean="0"/>
              <a:t>Lactobacillus</a:t>
            </a:r>
            <a:r>
              <a:rPr lang="hu-HU" dirty="0" smtClean="0"/>
              <a:t> </a:t>
            </a:r>
            <a:r>
              <a:rPr lang="hu-HU" dirty="0" err="1" smtClean="0"/>
              <a:t>spp</a:t>
            </a:r>
            <a:r>
              <a:rPr lang="hu-HU" dirty="0" smtClean="0"/>
              <a:t>.</a:t>
            </a:r>
          </a:p>
          <a:p>
            <a:pPr lvl="1" rtl="0"/>
            <a:r>
              <a:rPr lang="hu-HU" dirty="0" err="1" smtClean="0"/>
              <a:t>Pseudomonas</a:t>
            </a:r>
            <a:r>
              <a:rPr lang="hu-HU" dirty="0" smtClean="0"/>
              <a:t> </a:t>
            </a:r>
            <a:r>
              <a:rPr lang="hu-HU" dirty="0" err="1" smtClean="0"/>
              <a:t>spp</a:t>
            </a:r>
            <a:r>
              <a:rPr lang="hu-HU" dirty="0" smtClean="0"/>
              <a:t>.</a:t>
            </a:r>
          </a:p>
          <a:p>
            <a:pPr lvl="1" rtl="0"/>
            <a:r>
              <a:rPr lang="hu-HU" dirty="0" err="1" smtClean="0"/>
              <a:t>Ralstonia</a:t>
            </a:r>
            <a:r>
              <a:rPr lang="hu-HU" dirty="0" smtClean="0"/>
              <a:t> </a:t>
            </a:r>
            <a:r>
              <a:rPr lang="hu-HU" dirty="0" err="1" smtClean="0"/>
              <a:t>spp</a:t>
            </a:r>
            <a:r>
              <a:rPr lang="hu-HU" dirty="0" smtClean="0"/>
              <a:t>.</a:t>
            </a:r>
          </a:p>
          <a:p>
            <a:pPr lvl="1" rtl="0"/>
            <a:r>
              <a:rPr lang="hu-HU" dirty="0" err="1" smtClean="0"/>
              <a:t>Burkholderia</a:t>
            </a:r>
            <a:r>
              <a:rPr lang="hu-HU" dirty="0" smtClean="0"/>
              <a:t> </a:t>
            </a:r>
            <a:r>
              <a:rPr lang="hu-HU" dirty="0" err="1" smtClean="0"/>
              <a:t>spp</a:t>
            </a:r>
            <a:r>
              <a:rPr lang="hu-HU" dirty="0" smtClean="0"/>
              <a:t>.</a:t>
            </a:r>
          </a:p>
          <a:p>
            <a:pPr rtl="0"/>
            <a:endParaRPr lang="en-US" dirty="0"/>
          </a:p>
        </p:txBody>
      </p:sp>
      <p:sp>
        <p:nvSpPr>
          <p:cNvPr id="4" name="TextBox 3">
            <a:extLst>
              <a:ext uri="{FF2B5EF4-FFF2-40B4-BE49-F238E27FC236}">
                <a16:creationId xmlns:a16="http://schemas.microsoft.com/office/drawing/2014/main" id="{04813D9B-D99C-489A-9FE6-6E9AC49F4ED6}"/>
              </a:ext>
            </a:extLst>
          </p:cNvPr>
          <p:cNvSpPr txBox="1"/>
          <p:nvPr/>
        </p:nvSpPr>
        <p:spPr>
          <a:xfrm>
            <a:off x="360218" y="6053851"/>
            <a:ext cx="11257667" cy="215444"/>
          </a:xfrm>
          <a:prstGeom prst="rect">
            <a:avLst/>
          </a:prstGeom>
          <a:noFill/>
        </p:spPr>
        <p:txBody>
          <a:bodyPr wrap="square" rtlCol="0">
            <a:spAutoFit/>
          </a:bodyPr>
          <a:lstStyle/>
          <a:p>
            <a:pPr rtl="0"/>
            <a:r>
              <a:rPr lang="hu" sz="800" b="0" i="0">
                <a:solidFill>
                  <a:srgbClr val="212121"/>
                </a:solidFill>
                <a:effectLst/>
                <a:latin typeface="BlinkMacSystemFont"/>
              </a:rPr>
              <a:t>DOI: 10.3389/fmicb.2016.02170</a:t>
            </a:r>
          </a:p>
        </p:txBody>
      </p:sp>
    </p:spTree>
    <p:extLst>
      <p:ext uri="{BB962C8B-B14F-4D97-AF65-F5344CB8AC3E}">
        <p14:creationId xmlns:p14="http://schemas.microsoft.com/office/powerpoint/2010/main" val="34011350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Az előadás segítségével megszerezhető ismeretek</a:t>
            </a:r>
            <a:endParaRPr lang="en-US" dirty="0"/>
          </a:p>
        </p:txBody>
      </p:sp>
      <p:sp>
        <p:nvSpPr>
          <p:cNvPr id="3" name="Tartalom helye 2"/>
          <p:cNvSpPr>
            <a:spLocks noGrp="1"/>
          </p:cNvSpPr>
          <p:nvPr>
            <p:ph idx="1"/>
          </p:nvPr>
        </p:nvSpPr>
        <p:spPr>
          <a:xfrm>
            <a:off x="192506" y="1440611"/>
            <a:ext cx="11806838" cy="4865061"/>
          </a:xfrm>
        </p:spPr>
        <p:txBody>
          <a:bodyPr>
            <a:normAutofit/>
          </a:bodyPr>
          <a:lstStyle/>
          <a:p>
            <a:pPr marL="0" indent="0">
              <a:buNone/>
            </a:pPr>
            <a:r>
              <a:rPr lang="hu-HU" dirty="0" smtClean="0"/>
              <a:t>A tananyag elsajátítása után a hallgatók képesek lesznek</a:t>
            </a:r>
          </a:p>
          <a:p>
            <a:pPr lvl="1">
              <a:spcAft>
                <a:spcPts val="2000"/>
              </a:spcAft>
            </a:pPr>
            <a:r>
              <a:rPr lang="hu-HU" dirty="0" smtClean="0"/>
              <a:t>meghatározni az egyének egészségi állapotát és jólétét befolyásoló szélsőséges környezeti eseményeket</a:t>
            </a:r>
          </a:p>
          <a:p>
            <a:pPr lvl="1">
              <a:spcAft>
                <a:spcPts val="2000"/>
              </a:spcAft>
            </a:pPr>
            <a:r>
              <a:rPr lang="hu-HU" dirty="0" smtClean="0"/>
              <a:t>rendszerezni az éghajlatváltozás hatására kialakuló szélsőséges időjárási eseményekkel összefüggő egészség-kockázatokat</a:t>
            </a:r>
          </a:p>
          <a:p>
            <a:pPr lvl="1">
              <a:spcAft>
                <a:spcPts val="2000"/>
              </a:spcAft>
            </a:pPr>
            <a:r>
              <a:rPr lang="hu-HU" dirty="0" smtClean="0"/>
              <a:t>rendszerezni az éghajlatváltozás hatására kialakuló szélsőséges időjárási eseményekkel összefüggő társadalmi-közösségi kockázatokat</a:t>
            </a:r>
          </a:p>
          <a:p>
            <a:pPr lvl="1">
              <a:spcAft>
                <a:spcPts val="2000"/>
              </a:spcAft>
            </a:pPr>
            <a:r>
              <a:rPr lang="hu-HU" dirty="0" smtClean="0"/>
              <a:t>azonosítani azokat a hatásokat, amelyek a szélsőséges időjárási események kialakulásához vezetnek</a:t>
            </a:r>
          </a:p>
          <a:p>
            <a:pPr lvl="1">
              <a:spcAft>
                <a:spcPts val="2000"/>
              </a:spcAft>
            </a:pPr>
            <a:r>
              <a:rPr lang="hu-HU" dirty="0" smtClean="0"/>
              <a:t>meghatározni azokat a prevenciós lehetőségeket, amelyek segítségével a szélsőséges környezeti esemény hatásaira való felkészülés támogatható</a:t>
            </a:r>
            <a:endParaRPr lang="hu-HU" dirty="0"/>
          </a:p>
        </p:txBody>
      </p:sp>
    </p:spTree>
    <p:extLst>
      <p:ext uri="{BB962C8B-B14F-4D97-AF65-F5344CB8AC3E}">
        <p14:creationId xmlns:p14="http://schemas.microsoft.com/office/powerpoint/2010/main" val="41152369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28B145-E7B8-415E-8A4F-E1CBF896D905}"/>
              </a:ext>
            </a:extLst>
          </p:cNvPr>
          <p:cNvSpPr>
            <a:spLocks noGrp="1"/>
          </p:cNvSpPr>
          <p:nvPr>
            <p:ph type="title"/>
          </p:nvPr>
        </p:nvSpPr>
        <p:spPr/>
        <p:txBody>
          <a:bodyPr rtlCol="0">
            <a:normAutofit/>
          </a:bodyPr>
          <a:lstStyle/>
          <a:p>
            <a:pPr rtl="0"/>
            <a:r>
              <a:rPr lang="hu" dirty="0"/>
              <a:t>A </a:t>
            </a:r>
            <a:r>
              <a:rPr lang="hu" dirty="0" smtClean="0"/>
              <a:t>mikotoxin-szennyeződés kockázatának csökkentése</a:t>
            </a:r>
            <a:endParaRPr lang="hu" dirty="0"/>
          </a:p>
        </p:txBody>
      </p:sp>
      <p:sp>
        <p:nvSpPr>
          <p:cNvPr id="3" name="Content Placeholder 2">
            <a:extLst>
              <a:ext uri="{FF2B5EF4-FFF2-40B4-BE49-F238E27FC236}">
                <a16:creationId xmlns:a16="http://schemas.microsoft.com/office/drawing/2014/main" id="{C4E6D8B2-2510-475B-AE81-391FEE35BA0E}"/>
              </a:ext>
            </a:extLst>
          </p:cNvPr>
          <p:cNvSpPr>
            <a:spLocks noGrp="1"/>
          </p:cNvSpPr>
          <p:nvPr>
            <p:ph idx="1"/>
          </p:nvPr>
        </p:nvSpPr>
        <p:spPr>
          <a:xfrm>
            <a:off x="360219" y="1285336"/>
            <a:ext cx="11604620" cy="5020336"/>
          </a:xfrm>
        </p:spPr>
        <p:txBody>
          <a:bodyPr rtlCol="0">
            <a:normAutofit/>
          </a:bodyPr>
          <a:lstStyle/>
          <a:p>
            <a:pPr algn="just">
              <a:spcAft>
                <a:spcPts val="0"/>
              </a:spcAft>
            </a:pPr>
            <a:r>
              <a:rPr lang="hu-HU" sz="2000" dirty="0"/>
              <a:t>A megfelelő </a:t>
            </a:r>
            <a:r>
              <a:rPr lang="hu-HU" sz="2000" dirty="0" smtClean="0"/>
              <a:t>növénytermesztési módszerek alkalmazása hatékonyan hozzájárulhat ahhoz, hogy  </a:t>
            </a:r>
            <a:r>
              <a:rPr lang="hu-HU" sz="2000" dirty="0"/>
              <a:t>az </a:t>
            </a:r>
            <a:r>
              <a:rPr lang="hu-HU" sz="2000" i="1" dirty="0" err="1"/>
              <a:t>Aspergillus</a:t>
            </a:r>
            <a:r>
              <a:rPr lang="hu-HU" sz="2000" i="1" dirty="0"/>
              <a:t> </a:t>
            </a:r>
            <a:r>
              <a:rPr lang="hu-HU" sz="2000" i="1" dirty="0" err="1"/>
              <a:t>flavus</a:t>
            </a:r>
            <a:r>
              <a:rPr lang="hu-HU" sz="2000" i="1" dirty="0"/>
              <a:t> </a:t>
            </a:r>
            <a:r>
              <a:rPr lang="hu-HU" sz="2000" dirty="0"/>
              <a:t>fertőzés </a:t>
            </a:r>
            <a:r>
              <a:rPr lang="hu-HU" sz="2000" dirty="0" smtClean="0"/>
              <a:t>kockázatának a termőterületeken csökkenjen. E módszerek közé tartozik:</a:t>
            </a:r>
            <a:endParaRPr lang="hu-HU" sz="2000" dirty="0"/>
          </a:p>
          <a:p>
            <a:pPr lvl="1"/>
            <a:r>
              <a:rPr lang="hu-HU" dirty="0"/>
              <a:t>a</a:t>
            </a:r>
            <a:r>
              <a:rPr lang="hu-HU" dirty="0" smtClean="0"/>
              <a:t> növények előírt időben </a:t>
            </a:r>
            <a:r>
              <a:rPr lang="hu-HU" dirty="0"/>
              <a:t>történő </a:t>
            </a:r>
            <a:r>
              <a:rPr lang="hu-HU" dirty="0" smtClean="0"/>
              <a:t>ültetése</a:t>
            </a:r>
            <a:endParaRPr lang="hu-HU" dirty="0"/>
          </a:p>
          <a:p>
            <a:pPr lvl="1"/>
            <a:r>
              <a:rPr lang="hu-HU" dirty="0" smtClean="0"/>
              <a:t>a növekedési időszakban a megfelelő tápanyagellátás biztosítása</a:t>
            </a:r>
            <a:endParaRPr lang="hu-HU" dirty="0"/>
          </a:p>
          <a:p>
            <a:pPr lvl="1"/>
            <a:r>
              <a:rPr lang="hu-HU" dirty="0" smtClean="0"/>
              <a:t>a termőterületen történő gyomirtás</a:t>
            </a:r>
            <a:endParaRPr lang="hu-HU" dirty="0"/>
          </a:p>
          <a:p>
            <a:pPr lvl="1"/>
            <a:r>
              <a:rPr lang="hu-HU" dirty="0" smtClean="0"/>
              <a:t>a vetésforgó módszerének alkalmazása. </a:t>
            </a:r>
            <a:endParaRPr lang="hu-HU" dirty="0"/>
          </a:p>
          <a:p>
            <a:pPr algn="just"/>
            <a:r>
              <a:rPr lang="hu-HU" sz="2000" dirty="0" smtClean="0"/>
              <a:t>A penészgombák szaporodásának és </a:t>
            </a:r>
            <a:r>
              <a:rPr lang="hu-HU" sz="2000" dirty="0"/>
              <a:t>a </a:t>
            </a:r>
            <a:r>
              <a:rPr lang="hu-HU" sz="2000" dirty="0" err="1"/>
              <a:t>mikotoxin</a:t>
            </a:r>
            <a:r>
              <a:rPr lang="hu-HU" sz="2000" dirty="0"/>
              <a:t>-termelődés </a:t>
            </a:r>
            <a:r>
              <a:rPr lang="hu-HU" sz="2000" dirty="0" smtClean="0"/>
              <a:t>megelőzésében a termények megfelelő szárítása, a </a:t>
            </a:r>
            <a:r>
              <a:rPr lang="hu-HU" sz="2000" dirty="0"/>
              <a:t>száraz állapot fenntartása, valamint a megfelelő tárolási körülmények </a:t>
            </a:r>
            <a:r>
              <a:rPr lang="hu-HU" sz="2000" dirty="0" smtClean="0"/>
              <a:t>kulcsfontosságú tényezők. </a:t>
            </a:r>
          </a:p>
          <a:p>
            <a:pPr algn="just"/>
            <a:r>
              <a:rPr lang="hu-HU" sz="2000" dirty="0" smtClean="0"/>
              <a:t>A biztonságos </a:t>
            </a:r>
            <a:r>
              <a:rPr lang="hu-HU" sz="2000" dirty="0"/>
              <a:t>élelmiszer- és takarmányellátás </a:t>
            </a:r>
            <a:r>
              <a:rPr lang="hu-HU" sz="2000" dirty="0" smtClean="0"/>
              <a:t>érdekében a szennyezett </a:t>
            </a:r>
            <a:r>
              <a:rPr lang="hu-HU" sz="2000" dirty="0"/>
              <a:t>készletek szakszerű ártalmatlanítása szintén </a:t>
            </a:r>
            <a:r>
              <a:rPr lang="hu-HU" sz="2000" dirty="0" smtClean="0"/>
              <a:t>elengedhetetlen.</a:t>
            </a:r>
            <a:endParaRPr lang="hu-HU" sz="2000" dirty="0"/>
          </a:p>
        </p:txBody>
      </p:sp>
      <p:sp>
        <p:nvSpPr>
          <p:cNvPr id="4" name="TextBox 3">
            <a:extLst>
              <a:ext uri="{FF2B5EF4-FFF2-40B4-BE49-F238E27FC236}">
                <a16:creationId xmlns:a16="http://schemas.microsoft.com/office/drawing/2014/main" id="{F2C24232-0D38-4189-8ED2-DA0FA871F901}"/>
              </a:ext>
            </a:extLst>
          </p:cNvPr>
          <p:cNvSpPr txBox="1"/>
          <p:nvPr/>
        </p:nvSpPr>
        <p:spPr>
          <a:xfrm>
            <a:off x="360218" y="6053851"/>
            <a:ext cx="11257667" cy="215444"/>
          </a:xfrm>
          <a:prstGeom prst="rect">
            <a:avLst/>
          </a:prstGeom>
          <a:noFill/>
        </p:spPr>
        <p:txBody>
          <a:bodyPr wrap="square" rtlCol="0">
            <a:spAutoFit/>
          </a:bodyPr>
          <a:lstStyle/>
          <a:p>
            <a:pPr rtl="0"/>
            <a:r>
              <a:rPr lang="hu" sz="800" b="0" i="0">
                <a:solidFill>
                  <a:srgbClr val="212121"/>
                </a:solidFill>
                <a:effectLst/>
                <a:latin typeface="BlinkMacSystemFont"/>
              </a:rPr>
              <a:t>DOI: 10.3389/fmicb.2016.02170</a:t>
            </a:r>
          </a:p>
        </p:txBody>
      </p:sp>
    </p:spTree>
    <p:extLst>
      <p:ext uri="{BB962C8B-B14F-4D97-AF65-F5344CB8AC3E}">
        <p14:creationId xmlns:p14="http://schemas.microsoft.com/office/powerpoint/2010/main" val="9057699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9EA3D-0764-47B6-BA02-AE46A8F469C1}"/>
              </a:ext>
            </a:extLst>
          </p:cNvPr>
          <p:cNvSpPr>
            <a:spLocks noGrp="1"/>
          </p:cNvSpPr>
          <p:nvPr>
            <p:ph type="title"/>
          </p:nvPr>
        </p:nvSpPr>
        <p:spPr/>
        <p:txBody>
          <a:bodyPr rtlCol="0">
            <a:normAutofit/>
          </a:bodyPr>
          <a:lstStyle/>
          <a:p>
            <a:pPr rtl="0"/>
            <a:r>
              <a:rPr lang="hu" dirty="0" smtClean="0"/>
              <a:t>Fő következtetések</a:t>
            </a:r>
            <a:endParaRPr lang="hu" dirty="0"/>
          </a:p>
        </p:txBody>
      </p:sp>
      <p:sp>
        <p:nvSpPr>
          <p:cNvPr id="6" name="Content Placeholder 2">
            <a:extLst>
              <a:ext uri="{FF2B5EF4-FFF2-40B4-BE49-F238E27FC236}">
                <a16:creationId xmlns:a16="http://schemas.microsoft.com/office/drawing/2014/main" id="{5EE6D0F8-8DF6-4752-AA7A-564B1E2271E8}"/>
              </a:ext>
            </a:extLst>
          </p:cNvPr>
          <p:cNvSpPr>
            <a:spLocks noGrp="1"/>
          </p:cNvSpPr>
          <p:nvPr>
            <p:ph idx="1"/>
          </p:nvPr>
        </p:nvSpPr>
        <p:spPr>
          <a:xfrm>
            <a:off x="293298" y="802256"/>
            <a:ext cx="11680166" cy="5503415"/>
          </a:xfrm>
        </p:spPr>
        <p:txBody>
          <a:bodyPr rtlCol="0">
            <a:noAutofit/>
          </a:bodyPr>
          <a:lstStyle/>
          <a:p>
            <a:pPr algn="just">
              <a:spcBef>
                <a:spcPts val="0"/>
              </a:spcBef>
            </a:pPr>
            <a:r>
              <a:rPr lang="hu-HU" sz="1800" dirty="0" smtClean="0"/>
              <a:t>Az </a:t>
            </a:r>
            <a:r>
              <a:rPr lang="hu-HU" sz="1800" dirty="0"/>
              <a:t>éghajlatváltozás hozzájárulhat a daganatos betegségek kialakulásához, bár a hatásmechanizmusok bonyolultak és </a:t>
            </a:r>
            <a:r>
              <a:rPr lang="hu-HU" sz="1800" dirty="0" smtClean="0"/>
              <a:t>összetettek ezért az egyértelműen az éghajlatváltozáshoz köthető kockázatok nehezen azonosíthatók.</a:t>
            </a:r>
            <a:endParaRPr lang="hu-HU" sz="1800" dirty="0"/>
          </a:p>
          <a:p>
            <a:pPr algn="just">
              <a:spcBef>
                <a:spcPts val="0"/>
              </a:spcBef>
            </a:pPr>
            <a:r>
              <a:rPr lang="hu-HU" sz="1800" dirty="0"/>
              <a:t>A légszennyezés, különösen a finomrészecskék (</a:t>
            </a:r>
            <a:r>
              <a:rPr lang="hu-HU" sz="1800" dirty="0" smtClean="0"/>
              <a:t>PM</a:t>
            </a:r>
            <a:r>
              <a:rPr lang="hu-HU" sz="1800" baseline="-25000" dirty="0" smtClean="0"/>
              <a:t>2.5</a:t>
            </a:r>
            <a:r>
              <a:rPr lang="hu-HU" sz="1800" dirty="0"/>
              <a:t>) és a policiklusos aromás szénhidrogének (PAH</a:t>
            </a:r>
            <a:r>
              <a:rPr lang="hu-HU" sz="1800" dirty="0" smtClean="0"/>
              <a:t>) együttes hatásai, </a:t>
            </a:r>
            <a:r>
              <a:rPr lang="hu-HU" sz="1800" dirty="0"/>
              <a:t>növeli a tüdőrák és más daganatok </a:t>
            </a:r>
            <a:r>
              <a:rPr lang="hu-HU" sz="1800" dirty="0" smtClean="0"/>
              <a:t>kialakulásának kockázatát.</a:t>
            </a:r>
          </a:p>
          <a:p>
            <a:pPr algn="just">
              <a:spcBef>
                <a:spcPts val="0"/>
              </a:spcBef>
            </a:pPr>
            <a:r>
              <a:rPr lang="hu-HU" sz="1800" dirty="0">
                <a:ea typeface="Times New Roman" panose="02020603050405020304" pitchFamily="18" charset="0"/>
              </a:rPr>
              <a:t>Az ózonréteg elvékonyodása növeli az UV-expozíciót, amely a </a:t>
            </a:r>
            <a:r>
              <a:rPr lang="hu-HU" sz="1800" dirty="0" err="1">
                <a:ea typeface="Times New Roman" panose="02020603050405020304" pitchFamily="18" charset="0"/>
              </a:rPr>
              <a:t>melanoma</a:t>
            </a:r>
            <a:r>
              <a:rPr lang="hu-HU" sz="1800" dirty="0">
                <a:ea typeface="Times New Roman" panose="02020603050405020304" pitchFamily="18" charset="0"/>
              </a:rPr>
              <a:t> és más bőrdaganatok egyik fő kockázati tényezője</a:t>
            </a:r>
            <a:r>
              <a:rPr lang="hu-HU" sz="1800" dirty="0" smtClean="0">
                <a:ea typeface="Times New Roman" panose="02020603050405020304" pitchFamily="18" charset="0"/>
              </a:rPr>
              <a:t>.</a:t>
            </a:r>
            <a:r>
              <a:rPr lang="hu-HU" sz="1800" dirty="0">
                <a:ea typeface="Times New Roman" panose="02020603050405020304" pitchFamily="18" charset="0"/>
              </a:rPr>
              <a:t> </a:t>
            </a:r>
            <a:endParaRPr lang="hu-HU" sz="1800" dirty="0" smtClean="0">
              <a:ea typeface="Times New Roman" panose="02020603050405020304" pitchFamily="18" charset="0"/>
            </a:endParaRPr>
          </a:p>
          <a:p>
            <a:pPr algn="just">
              <a:spcBef>
                <a:spcPts val="0"/>
              </a:spcBef>
            </a:pPr>
            <a:r>
              <a:rPr lang="hu-HU" sz="1800" dirty="0" smtClean="0">
                <a:ea typeface="Times New Roman" panose="02020603050405020304" pitchFamily="18" charset="0"/>
              </a:rPr>
              <a:t>Az </a:t>
            </a:r>
            <a:r>
              <a:rPr lang="hu-HU" sz="1800" dirty="0">
                <a:ea typeface="Times New Roman" panose="02020603050405020304" pitchFamily="18" charset="0"/>
              </a:rPr>
              <a:t>éghajlatváltozás elősegíti a toxintermelő gombák terjedését, különösen meleg és nedves környezetben</a:t>
            </a:r>
            <a:r>
              <a:rPr lang="hu-HU" sz="1800" dirty="0" smtClean="0">
                <a:ea typeface="Times New Roman" panose="02020603050405020304" pitchFamily="18" charset="0"/>
              </a:rPr>
              <a:t>.</a:t>
            </a:r>
            <a:r>
              <a:rPr lang="hu-HU" sz="1800" dirty="0">
                <a:ea typeface="Times New Roman" panose="02020603050405020304" pitchFamily="18" charset="0"/>
              </a:rPr>
              <a:t> </a:t>
            </a:r>
          </a:p>
          <a:p>
            <a:pPr algn="just">
              <a:spcBef>
                <a:spcPts val="0"/>
              </a:spcBef>
            </a:pPr>
            <a:r>
              <a:rPr lang="hu-HU" sz="1800" dirty="0" smtClean="0">
                <a:ea typeface="Times New Roman" panose="02020603050405020304" pitchFamily="18" charset="0"/>
              </a:rPr>
              <a:t>Az </a:t>
            </a:r>
            <a:r>
              <a:rPr lang="hu-HU" sz="1800" i="1" dirty="0" err="1" smtClean="0">
                <a:ea typeface="Times New Roman" panose="02020603050405020304" pitchFamily="18" charset="0"/>
              </a:rPr>
              <a:t>Aspergillus</a:t>
            </a:r>
            <a:r>
              <a:rPr lang="hu-HU" sz="1800" dirty="0" smtClean="0">
                <a:ea typeface="Times New Roman" panose="02020603050405020304" pitchFamily="18" charset="0"/>
              </a:rPr>
              <a:t> fajok által termelt </a:t>
            </a:r>
            <a:r>
              <a:rPr lang="hu-HU" sz="1800" dirty="0" err="1" smtClean="0">
                <a:ea typeface="Times New Roman" panose="02020603050405020304" pitchFamily="18" charset="0"/>
              </a:rPr>
              <a:t>aflatoxinok</a:t>
            </a:r>
            <a:r>
              <a:rPr lang="hu-HU" sz="1800" dirty="0" smtClean="0">
                <a:ea typeface="Times New Roman" panose="02020603050405020304" pitchFamily="18" charset="0"/>
              </a:rPr>
              <a:t> az élelmiszerek szennyezésén keresztül az emberi szervezetre jelentős egészségkockázatot jelentenek.</a:t>
            </a:r>
          </a:p>
          <a:p>
            <a:pPr algn="just">
              <a:spcBef>
                <a:spcPts val="0"/>
              </a:spcBef>
            </a:pPr>
            <a:r>
              <a:rPr lang="hu-HU" sz="1800" dirty="0" smtClean="0">
                <a:ea typeface="Times New Roman" panose="02020603050405020304" pitchFamily="18" charset="0"/>
              </a:rPr>
              <a:t>Az </a:t>
            </a:r>
            <a:r>
              <a:rPr lang="hu-HU" sz="1800" dirty="0" err="1" smtClean="0">
                <a:ea typeface="Times New Roman" panose="02020603050405020304" pitchFamily="18" charset="0"/>
              </a:rPr>
              <a:t>aflatoxinok</a:t>
            </a:r>
            <a:r>
              <a:rPr lang="hu-HU" sz="1800" dirty="0" smtClean="0">
                <a:ea typeface="Times New Roman" panose="02020603050405020304" pitchFamily="18" charset="0"/>
              </a:rPr>
              <a:t> kimutatása leggyakrabban folyadékkromatográfiás, tömegspektroszkópiás valamint enzimhez kapcsolt </a:t>
            </a:r>
            <a:r>
              <a:rPr lang="hu-HU" sz="1800" dirty="0" err="1" smtClean="0">
                <a:ea typeface="Times New Roman" panose="02020603050405020304" pitchFamily="18" charset="0"/>
              </a:rPr>
              <a:t>immunszorbens</a:t>
            </a:r>
            <a:r>
              <a:rPr lang="hu-HU" sz="1800" dirty="0" smtClean="0">
                <a:ea typeface="Times New Roman" panose="02020603050405020304" pitchFamily="18" charset="0"/>
              </a:rPr>
              <a:t> analitikai módszerek alkalmazásával történik.</a:t>
            </a:r>
          </a:p>
          <a:p>
            <a:pPr lvl="0" algn="just">
              <a:spcBef>
                <a:spcPts val="0"/>
              </a:spcBef>
            </a:pPr>
            <a:r>
              <a:rPr lang="hu-HU" sz="1800" dirty="0" smtClean="0"/>
              <a:t>A </a:t>
            </a:r>
            <a:r>
              <a:rPr lang="hu-HU" sz="1800" dirty="0" err="1" smtClean="0"/>
              <a:t>mikotoxinok</a:t>
            </a:r>
            <a:r>
              <a:rPr lang="hu-HU" sz="1800" dirty="0" smtClean="0"/>
              <a:t> eliminálása elsősorban ózonkezeléssel és </a:t>
            </a:r>
            <a:r>
              <a:rPr lang="hu-HU" sz="1800" dirty="0" err="1" smtClean="0"/>
              <a:t>mikrobiális</a:t>
            </a:r>
            <a:r>
              <a:rPr lang="hu-HU" sz="1800" dirty="0" smtClean="0"/>
              <a:t> lebontás alkalmazásával lehetséges.</a:t>
            </a:r>
          </a:p>
          <a:p>
            <a:pPr lvl="0" algn="just">
              <a:spcBef>
                <a:spcPts val="0"/>
              </a:spcBef>
            </a:pPr>
            <a:r>
              <a:rPr lang="hu-HU" sz="1800" dirty="0" smtClean="0"/>
              <a:t>A helyes mezőgazdasági gyakorlatok (időben történő ültetés, vetésforgó, megfelelő tárolás) segítenek csökkenteni a gombás fertőzések és </a:t>
            </a:r>
            <a:r>
              <a:rPr lang="hu-HU" sz="1800" dirty="0" err="1" smtClean="0"/>
              <a:t>mikotoxin</a:t>
            </a:r>
            <a:r>
              <a:rPr lang="hu-HU" sz="1800" dirty="0" smtClean="0"/>
              <a:t>-termelés kockázatát. A szennyezett készletek megfelelő ártalmatlanítása kulcsfontosságú az élelmiszerbiztonság érdekében.</a:t>
            </a:r>
            <a:endParaRPr lang="hu-HU" sz="1800" dirty="0"/>
          </a:p>
        </p:txBody>
      </p:sp>
    </p:spTree>
    <p:extLst>
      <p:ext uri="{BB962C8B-B14F-4D97-AF65-F5344CB8AC3E}">
        <p14:creationId xmlns:p14="http://schemas.microsoft.com/office/powerpoint/2010/main" val="42772609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Ellenőrizze tudását</a:t>
            </a:r>
            <a:endParaRPr lang="en-US" dirty="0"/>
          </a:p>
        </p:txBody>
      </p:sp>
      <p:sp>
        <p:nvSpPr>
          <p:cNvPr id="3" name="Tartalom helye 2"/>
          <p:cNvSpPr>
            <a:spLocks noGrp="1"/>
          </p:cNvSpPr>
          <p:nvPr>
            <p:ph idx="1"/>
          </p:nvPr>
        </p:nvSpPr>
        <p:spPr>
          <a:xfrm>
            <a:off x="370936" y="1483743"/>
            <a:ext cx="11481758" cy="4821929"/>
          </a:xfrm>
        </p:spPr>
        <p:txBody>
          <a:bodyPr/>
          <a:lstStyle/>
          <a:p>
            <a:pPr marL="361950" lvl="0" indent="-361950" fontAlgn="base">
              <a:spcAft>
                <a:spcPts val="1500"/>
              </a:spcAft>
              <a:buFont typeface="+mj-lt"/>
              <a:buAutoNum type="arabicPeriod"/>
            </a:pPr>
            <a:r>
              <a:rPr lang="hu-HU" dirty="0" smtClean="0"/>
              <a:t>Soroljon fel olyan egészség-kockázatokat, amelyek az erdőtüzekkel állhatnak összefüggésbe.</a:t>
            </a:r>
          </a:p>
          <a:p>
            <a:pPr marL="361950" lvl="0" indent="-361950" fontAlgn="base">
              <a:spcAft>
                <a:spcPts val="1500"/>
              </a:spcAft>
              <a:buFont typeface="+mj-lt"/>
              <a:buAutoNum type="arabicPeriod"/>
            </a:pPr>
            <a:r>
              <a:rPr lang="hu-HU" dirty="0" smtClean="0"/>
              <a:t>Mit jelent az "városi hősziget" jelenség? </a:t>
            </a:r>
          </a:p>
          <a:p>
            <a:pPr marL="361950" lvl="0" indent="-361950" fontAlgn="base">
              <a:spcAft>
                <a:spcPts val="1500"/>
              </a:spcAft>
              <a:buFont typeface="+mj-lt"/>
              <a:buAutoNum type="arabicPeriod"/>
            </a:pPr>
            <a:r>
              <a:rPr lang="hu-HU" dirty="0" smtClean="0"/>
              <a:t>Melyek a városi környezetben kialakuló villámárvizek okozta jellemző egészség-kockázatok?</a:t>
            </a:r>
          </a:p>
          <a:p>
            <a:pPr marL="361950" lvl="0" indent="-361950" fontAlgn="base">
              <a:spcAft>
                <a:spcPts val="1500"/>
              </a:spcAft>
              <a:buFont typeface="+mj-lt"/>
              <a:buAutoNum type="arabicPeriod"/>
            </a:pPr>
            <a:r>
              <a:rPr lang="hu-HU" dirty="0" smtClean="0"/>
              <a:t>Magyarázza el, miként befolyásolja az üvegházhatást okozó gázok különböző szintű kibocsátása a környezet-egészségi kockázatok alakulását.</a:t>
            </a:r>
          </a:p>
          <a:p>
            <a:pPr marL="361950" lvl="0" indent="-361950" fontAlgn="base">
              <a:spcAft>
                <a:spcPts val="1500"/>
              </a:spcAft>
              <a:buFont typeface="+mj-lt"/>
              <a:buAutoNum type="arabicPeriod"/>
            </a:pPr>
            <a:r>
              <a:rPr lang="hu-HU" dirty="0" smtClean="0"/>
              <a:t>Foglalja össze az aszállyal kapcsolatos egészség-kockázatokat és az alkalmazkodás lehetséges stratégiáit.</a:t>
            </a:r>
          </a:p>
          <a:p>
            <a:pPr marL="361950" lvl="0" indent="-361950" fontAlgn="base">
              <a:spcAft>
                <a:spcPts val="1500"/>
              </a:spcAft>
              <a:buFont typeface="+mj-lt"/>
              <a:buAutoNum type="arabicPeriod"/>
            </a:pPr>
            <a:r>
              <a:rPr lang="hu-HU" dirty="0" smtClean="0"/>
              <a:t>Milyen környezeti jelenségek számítanak szélsőséges időjárási eseményeknek?</a:t>
            </a:r>
            <a:endParaRPr lang="hu-HU" dirty="0"/>
          </a:p>
        </p:txBody>
      </p:sp>
    </p:spTree>
    <p:extLst>
      <p:ext uri="{BB962C8B-B14F-4D97-AF65-F5344CB8AC3E}">
        <p14:creationId xmlns:p14="http://schemas.microsoft.com/office/powerpoint/2010/main" val="22686551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smtClean="0"/>
              <a:t>Ajánlott irodalom</a:t>
            </a:r>
            <a:endParaRPr lang="en-US" dirty="0"/>
          </a:p>
        </p:txBody>
      </p:sp>
      <p:sp>
        <p:nvSpPr>
          <p:cNvPr id="3" name="Tartalom helye 2"/>
          <p:cNvSpPr>
            <a:spLocks noGrp="1"/>
          </p:cNvSpPr>
          <p:nvPr>
            <p:ph idx="1"/>
          </p:nvPr>
        </p:nvSpPr>
        <p:spPr>
          <a:xfrm>
            <a:off x="474453" y="1414732"/>
            <a:ext cx="11447253" cy="4890940"/>
          </a:xfrm>
        </p:spPr>
        <p:txBody>
          <a:bodyPr/>
          <a:lstStyle/>
          <a:p>
            <a:r>
              <a:rPr lang="hu-HU" sz="2000" dirty="0" err="1"/>
              <a:t>Filho</a:t>
            </a:r>
            <a:r>
              <a:rPr lang="hu-HU" sz="2000" dirty="0"/>
              <a:t> et </a:t>
            </a:r>
            <a:r>
              <a:rPr lang="hu-HU" sz="2000" dirty="0" err="1"/>
              <a:t>al</a:t>
            </a:r>
            <a:r>
              <a:rPr lang="hu-HU" sz="2000" dirty="0"/>
              <a:t>. (2022) </a:t>
            </a:r>
            <a:r>
              <a:rPr lang="hu-HU" sz="2000" dirty="0" err="1"/>
              <a:t>Handling</a:t>
            </a:r>
            <a:r>
              <a:rPr lang="hu-HU" sz="2000" dirty="0"/>
              <a:t> </a:t>
            </a:r>
            <a:r>
              <a:rPr lang="hu-HU" sz="2000" dirty="0" err="1"/>
              <a:t>the</a:t>
            </a:r>
            <a:r>
              <a:rPr lang="hu-HU" sz="2000" dirty="0"/>
              <a:t> </a:t>
            </a:r>
            <a:r>
              <a:rPr lang="hu-HU" sz="2000" dirty="0" err="1"/>
              <a:t>health</a:t>
            </a:r>
            <a:r>
              <a:rPr lang="hu-HU" sz="2000" dirty="0"/>
              <a:t> </a:t>
            </a:r>
            <a:r>
              <a:rPr lang="hu-HU" sz="2000" dirty="0" err="1"/>
              <a:t>impacts</a:t>
            </a:r>
            <a:r>
              <a:rPr lang="hu-HU" sz="2000" dirty="0"/>
              <a:t> of </a:t>
            </a:r>
            <a:r>
              <a:rPr lang="hu-HU" sz="2000" dirty="0" err="1"/>
              <a:t>extreme</a:t>
            </a:r>
            <a:r>
              <a:rPr lang="hu-HU" sz="2000" dirty="0"/>
              <a:t> </a:t>
            </a:r>
            <a:r>
              <a:rPr lang="hu-HU" sz="2000" dirty="0" err="1"/>
              <a:t>climate</a:t>
            </a:r>
            <a:r>
              <a:rPr lang="hu-HU" sz="2000" dirty="0"/>
              <a:t> </a:t>
            </a:r>
            <a:r>
              <a:rPr lang="hu-HU" sz="2000" dirty="0" err="1"/>
              <a:t>events</a:t>
            </a:r>
            <a:r>
              <a:rPr lang="hu-HU" sz="2000" dirty="0"/>
              <a:t> </a:t>
            </a:r>
            <a:r>
              <a:rPr lang="hu-HU" sz="2000" dirty="0">
                <a:hlinkClick r:id="rId2"/>
              </a:rPr>
              <a:t>https://doi.org/10.1186/s12302-022-00621-3</a:t>
            </a:r>
            <a:r>
              <a:rPr lang="hu-HU" sz="2000" dirty="0"/>
              <a:t> </a:t>
            </a:r>
            <a:endParaRPr lang="en-US" sz="2000" dirty="0"/>
          </a:p>
          <a:p>
            <a:r>
              <a:rPr lang="hu-HU" sz="2000" dirty="0"/>
              <a:t>EEA (2022) </a:t>
            </a:r>
            <a:r>
              <a:rPr lang="hu-HU" sz="2000" dirty="0" err="1"/>
              <a:t>Climate</a:t>
            </a:r>
            <a:r>
              <a:rPr lang="hu-HU" sz="2000" dirty="0"/>
              <a:t> </a:t>
            </a:r>
            <a:r>
              <a:rPr lang="hu-HU" sz="2000" dirty="0" err="1"/>
              <a:t>change</a:t>
            </a:r>
            <a:r>
              <a:rPr lang="hu-HU" sz="2000" dirty="0"/>
              <a:t> </a:t>
            </a:r>
            <a:r>
              <a:rPr lang="hu-HU" sz="2000" dirty="0" err="1"/>
              <a:t>as</a:t>
            </a:r>
            <a:r>
              <a:rPr lang="hu-HU" sz="2000" dirty="0"/>
              <a:t> a </a:t>
            </a:r>
            <a:r>
              <a:rPr lang="hu-HU" sz="2000" dirty="0" err="1"/>
              <a:t>threat</a:t>
            </a:r>
            <a:r>
              <a:rPr lang="hu-HU" sz="2000" dirty="0"/>
              <a:t> </a:t>
            </a:r>
            <a:r>
              <a:rPr lang="hu-HU" sz="2000" dirty="0" err="1"/>
              <a:t>to</a:t>
            </a:r>
            <a:r>
              <a:rPr lang="hu-HU" sz="2000" dirty="0"/>
              <a:t> </a:t>
            </a:r>
            <a:r>
              <a:rPr lang="hu-HU" sz="2000" dirty="0" err="1"/>
              <a:t>health</a:t>
            </a:r>
            <a:r>
              <a:rPr lang="hu-HU" sz="2000" dirty="0"/>
              <a:t> and </a:t>
            </a:r>
            <a:r>
              <a:rPr lang="hu-HU" sz="2000" dirty="0" err="1"/>
              <a:t>well</a:t>
            </a:r>
            <a:r>
              <a:rPr lang="hu-HU" sz="2000" dirty="0"/>
              <a:t>-being in Europe: </a:t>
            </a:r>
            <a:r>
              <a:rPr lang="hu-HU" sz="2000" dirty="0" err="1"/>
              <a:t>focus</a:t>
            </a:r>
            <a:r>
              <a:rPr lang="hu-HU" sz="2000" dirty="0"/>
              <a:t> </a:t>
            </a:r>
            <a:r>
              <a:rPr lang="hu-HU" sz="2000" dirty="0" err="1"/>
              <a:t>on</a:t>
            </a:r>
            <a:r>
              <a:rPr lang="hu-HU" sz="2000" dirty="0"/>
              <a:t> </a:t>
            </a:r>
            <a:r>
              <a:rPr lang="hu-HU" sz="2000" dirty="0" err="1"/>
              <a:t>heat</a:t>
            </a:r>
            <a:r>
              <a:rPr lang="hu-HU" sz="2000" dirty="0"/>
              <a:t> and </a:t>
            </a:r>
            <a:r>
              <a:rPr lang="hu-HU" sz="2000" dirty="0" err="1"/>
              <a:t>infectious</a:t>
            </a:r>
            <a:r>
              <a:rPr lang="hu-HU" sz="2000" dirty="0"/>
              <a:t> </a:t>
            </a:r>
            <a:r>
              <a:rPr lang="hu-HU" sz="2000" dirty="0" err="1"/>
              <a:t>diseases</a:t>
            </a:r>
            <a:r>
              <a:rPr lang="hu-HU" sz="2000" dirty="0"/>
              <a:t> </a:t>
            </a:r>
            <a:r>
              <a:rPr lang="hu-HU" sz="2000" dirty="0">
                <a:hlinkClick r:id="rId3"/>
              </a:rPr>
              <a:t>https://www.eea.europa.eu/publications/climate-change-impacts-on-health</a:t>
            </a:r>
            <a:r>
              <a:rPr lang="hu-HU" sz="2000" dirty="0"/>
              <a:t> </a:t>
            </a:r>
            <a:endParaRPr lang="en-US" sz="2000" dirty="0"/>
          </a:p>
          <a:p>
            <a:r>
              <a:rPr lang="hu-HU" sz="2000" dirty="0"/>
              <a:t>WHO (2011) Public Health </a:t>
            </a:r>
            <a:r>
              <a:rPr lang="hu-HU" sz="2000" dirty="0" err="1"/>
              <a:t>Advice</a:t>
            </a:r>
            <a:r>
              <a:rPr lang="hu-HU" sz="2000" dirty="0"/>
              <a:t> </a:t>
            </a:r>
            <a:r>
              <a:rPr lang="hu-HU" sz="2000" dirty="0" err="1"/>
              <a:t>on</a:t>
            </a:r>
            <a:r>
              <a:rPr lang="hu-HU" sz="2000" dirty="0"/>
              <a:t> </a:t>
            </a:r>
            <a:r>
              <a:rPr lang="hu-HU" sz="2000" dirty="0" err="1"/>
              <a:t>Preventing</a:t>
            </a:r>
            <a:r>
              <a:rPr lang="hu-HU" sz="2000" dirty="0"/>
              <a:t> Health </a:t>
            </a:r>
            <a:r>
              <a:rPr lang="hu-HU" sz="2000" dirty="0" err="1"/>
              <a:t>Effects</a:t>
            </a:r>
            <a:r>
              <a:rPr lang="hu-HU" sz="2000" dirty="0"/>
              <a:t> of </a:t>
            </a:r>
            <a:r>
              <a:rPr lang="hu-HU" sz="2000" dirty="0" err="1"/>
              <a:t>Heat</a:t>
            </a:r>
            <a:r>
              <a:rPr lang="hu-HU" sz="2000" dirty="0"/>
              <a:t> </a:t>
            </a:r>
            <a:r>
              <a:rPr lang="hu-HU" sz="2000" dirty="0">
                <a:hlinkClick r:id="rId4"/>
              </a:rPr>
              <a:t>https://www.who.int/publications/i/item/WHO-EURO-2011-2510-42266-58691</a:t>
            </a:r>
            <a:r>
              <a:rPr lang="hu-HU" sz="2000" dirty="0"/>
              <a:t> </a:t>
            </a:r>
            <a:endParaRPr lang="en-US" sz="2000" dirty="0"/>
          </a:p>
          <a:p>
            <a:r>
              <a:rPr lang="hu-HU" sz="2000" dirty="0" err="1"/>
              <a:t>Chen</a:t>
            </a:r>
            <a:r>
              <a:rPr lang="hu-HU" sz="2000" dirty="0"/>
              <a:t> et </a:t>
            </a:r>
            <a:r>
              <a:rPr lang="hu-HU" sz="2000" dirty="0" err="1"/>
              <a:t>al</a:t>
            </a:r>
            <a:r>
              <a:rPr lang="hu-HU" sz="2000" dirty="0"/>
              <a:t>. (2021) </a:t>
            </a:r>
            <a:r>
              <a:rPr lang="hu-HU" sz="2000" dirty="0" err="1"/>
              <a:t>Mortality</a:t>
            </a:r>
            <a:r>
              <a:rPr lang="hu-HU" sz="2000" dirty="0"/>
              <a:t> </a:t>
            </a:r>
            <a:r>
              <a:rPr lang="hu-HU" sz="2000" dirty="0" err="1"/>
              <a:t>risk</a:t>
            </a:r>
            <a:r>
              <a:rPr lang="hu-HU" sz="2000" dirty="0"/>
              <a:t> </a:t>
            </a:r>
            <a:r>
              <a:rPr lang="hu-HU" sz="2000" dirty="0" err="1"/>
              <a:t>attributable</a:t>
            </a:r>
            <a:r>
              <a:rPr lang="hu-HU" sz="2000" dirty="0"/>
              <a:t> </a:t>
            </a:r>
            <a:r>
              <a:rPr lang="hu-HU" sz="2000" dirty="0" err="1"/>
              <a:t>to</a:t>
            </a:r>
            <a:r>
              <a:rPr lang="hu-HU" sz="2000" dirty="0"/>
              <a:t> </a:t>
            </a:r>
            <a:r>
              <a:rPr lang="hu-HU" sz="2000" dirty="0" err="1"/>
              <a:t>wildfire-related</a:t>
            </a:r>
            <a:r>
              <a:rPr lang="hu-HU" sz="2000" dirty="0"/>
              <a:t> PM2·5 </a:t>
            </a:r>
            <a:r>
              <a:rPr lang="hu-HU" sz="2000" dirty="0" err="1"/>
              <a:t>pollution</a:t>
            </a:r>
            <a:r>
              <a:rPr lang="hu-HU" sz="2000" dirty="0"/>
              <a:t>: a </a:t>
            </a:r>
            <a:r>
              <a:rPr lang="hu-HU" sz="2000" dirty="0" err="1"/>
              <a:t>global</a:t>
            </a:r>
            <a:r>
              <a:rPr lang="hu-HU" sz="2000" dirty="0"/>
              <a:t> </a:t>
            </a:r>
            <a:r>
              <a:rPr lang="hu-HU" sz="2000" dirty="0" err="1"/>
              <a:t>time</a:t>
            </a:r>
            <a:r>
              <a:rPr lang="hu-HU" sz="2000" dirty="0"/>
              <a:t> series </a:t>
            </a:r>
            <a:r>
              <a:rPr lang="hu-HU" sz="2000" dirty="0" err="1"/>
              <a:t>study</a:t>
            </a:r>
            <a:r>
              <a:rPr lang="hu-HU" sz="2000" dirty="0"/>
              <a:t> in 749 </a:t>
            </a:r>
            <a:r>
              <a:rPr lang="hu-HU" sz="2000" dirty="0" err="1"/>
              <a:t>locations</a:t>
            </a:r>
            <a:r>
              <a:rPr lang="hu-HU" sz="2000" dirty="0"/>
              <a:t> </a:t>
            </a:r>
            <a:r>
              <a:rPr lang="hu-HU" sz="2000" dirty="0" err="1"/>
              <a:t>DOI:</a:t>
            </a:r>
            <a:r>
              <a:rPr lang="hu-HU" sz="2000" dirty="0" err="1">
                <a:hlinkClick r:id="rId5"/>
              </a:rPr>
              <a:t>https</a:t>
            </a:r>
            <a:r>
              <a:rPr lang="hu-HU" sz="2000" dirty="0">
                <a:hlinkClick r:id="rId5"/>
              </a:rPr>
              <a:t>://doi.org/10.1016/S2542-5196(21)00200-X</a:t>
            </a:r>
            <a:endParaRPr lang="en-US" sz="2000" dirty="0"/>
          </a:p>
          <a:p>
            <a:r>
              <a:rPr lang="hu-HU" sz="2000" dirty="0" err="1"/>
              <a:t>What</a:t>
            </a:r>
            <a:r>
              <a:rPr lang="hu-HU" sz="2000" dirty="0"/>
              <a:t> </a:t>
            </a:r>
            <a:r>
              <a:rPr lang="hu-HU" sz="2000" dirty="0" err="1"/>
              <a:t>will</a:t>
            </a:r>
            <a:r>
              <a:rPr lang="hu-HU" sz="2000" dirty="0"/>
              <a:t> </a:t>
            </a:r>
            <a:r>
              <a:rPr lang="hu-HU" sz="2000" dirty="0" err="1"/>
              <a:t>the</a:t>
            </a:r>
            <a:r>
              <a:rPr lang="hu-HU" sz="2000" dirty="0"/>
              <a:t> </a:t>
            </a:r>
            <a:r>
              <a:rPr lang="hu-HU" sz="2000" dirty="0" err="1"/>
              <a:t>future</a:t>
            </a:r>
            <a:r>
              <a:rPr lang="hu-HU" sz="2000" dirty="0"/>
              <a:t> </a:t>
            </a:r>
            <a:r>
              <a:rPr lang="hu-HU" sz="2000" dirty="0" err="1"/>
              <a:t>bring</a:t>
            </a:r>
            <a:r>
              <a:rPr lang="hu-HU" sz="2000" dirty="0"/>
              <a:t> </a:t>
            </a:r>
            <a:r>
              <a:rPr lang="hu-HU" sz="2000" dirty="0" err="1"/>
              <a:t>when</a:t>
            </a:r>
            <a:r>
              <a:rPr lang="hu-HU" sz="2000" dirty="0"/>
              <a:t> it </a:t>
            </a:r>
            <a:r>
              <a:rPr lang="hu-HU" sz="2000" dirty="0" err="1"/>
              <a:t>comes</a:t>
            </a:r>
            <a:r>
              <a:rPr lang="hu-HU" sz="2000" dirty="0"/>
              <a:t> </a:t>
            </a:r>
            <a:r>
              <a:rPr lang="hu-HU" sz="2000" dirty="0" err="1"/>
              <a:t>to</a:t>
            </a:r>
            <a:r>
              <a:rPr lang="hu-HU" sz="2000" dirty="0"/>
              <a:t> </a:t>
            </a:r>
            <a:r>
              <a:rPr lang="hu-HU" sz="2000" dirty="0" err="1"/>
              <a:t>climate</a:t>
            </a:r>
            <a:r>
              <a:rPr lang="hu-HU" sz="2000" dirty="0"/>
              <a:t> </a:t>
            </a:r>
            <a:r>
              <a:rPr lang="hu-HU" sz="2000" dirty="0" err="1"/>
              <a:t>hazards</a:t>
            </a:r>
            <a:r>
              <a:rPr lang="hu-HU" sz="2000" dirty="0"/>
              <a:t>? </a:t>
            </a:r>
            <a:r>
              <a:rPr lang="hu-HU" sz="2000" dirty="0">
                <a:hlinkClick r:id="rId6"/>
              </a:rPr>
              <a:t>https://www.eea.europa.eu/publications/europes-changing-climate-hazards-1/what-will-the-future-bring</a:t>
            </a:r>
            <a:r>
              <a:rPr lang="hu-HU" sz="2000" dirty="0"/>
              <a:t> </a:t>
            </a:r>
            <a:endParaRPr lang="en-US" sz="2000" dirty="0"/>
          </a:p>
          <a:p>
            <a:endParaRPr lang="en-US" dirty="0"/>
          </a:p>
        </p:txBody>
      </p:sp>
    </p:spTree>
    <p:extLst>
      <p:ext uri="{BB962C8B-B14F-4D97-AF65-F5344CB8AC3E}">
        <p14:creationId xmlns:p14="http://schemas.microsoft.com/office/powerpoint/2010/main" val="37408360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665018"/>
            <a:ext cx="11896825" cy="5664530"/>
          </a:xfrm>
        </p:spPr>
        <p:txBody>
          <a:bodyPr rtlCol="0"/>
          <a:lstStyle/>
          <a:p>
            <a:pPr marL="0" indent="0" algn="ctr" rtl="0">
              <a:buNone/>
            </a:pPr>
            <a:r>
              <a:rPr lang="hu" sz="3600" b="1" dirty="0" smtClean="0"/>
              <a:t>Köszönöm a </a:t>
            </a:r>
            <a:r>
              <a:rPr lang="hu" sz="3600" b="1" dirty="0"/>
              <a:t>figyelmet!</a:t>
            </a:r>
          </a:p>
          <a:p>
            <a:pPr marL="0" indent="0" algn="ctr">
              <a:buNone/>
            </a:pPr>
            <a:r>
              <a:rPr lang="hu-HU" sz="2000" dirty="0" smtClean="0"/>
              <a:t>Az </a:t>
            </a:r>
            <a:r>
              <a:rPr lang="hu-HU" sz="2000" dirty="0"/>
              <a:t>előadást az Európai Unió Erasmus+ programja által támogatott CLIMATEMED projekt szakértői dolgozták ki.</a:t>
            </a:r>
            <a:endParaRPr lang="en-US" sz="2000" dirty="0"/>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1" name="Téglalap 10"/>
          <p:cNvSpPr/>
          <p:nvPr/>
        </p:nvSpPr>
        <p:spPr>
          <a:xfrm>
            <a:off x="1930437" y="2856594"/>
            <a:ext cx="8989199"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Pécsi </a:t>
            </a:r>
            <a:r>
              <a:rPr lang="hu" dirty="0" smtClean="0">
                <a:solidFill>
                  <a:schemeClr val="tx1"/>
                </a:solidFill>
              </a:rPr>
              <a:t>Tudományegyetem, Általános </a:t>
            </a:r>
            <a:r>
              <a:rPr lang="hu" dirty="0">
                <a:solidFill>
                  <a:schemeClr val="tx1"/>
                </a:solidFill>
              </a:rPr>
              <a:t>Orvostudományi </a:t>
            </a:r>
            <a:r>
              <a:rPr lang="hu" dirty="0" smtClean="0">
                <a:solidFill>
                  <a:schemeClr val="tx1"/>
                </a:solidFill>
              </a:rPr>
              <a:t>Kar,</a:t>
            </a:r>
            <a:br>
              <a:rPr lang="hu" dirty="0" smtClean="0">
                <a:solidFill>
                  <a:schemeClr val="tx1"/>
                </a:solidFill>
              </a:rPr>
            </a:br>
            <a:r>
              <a:rPr lang="hu" dirty="0" smtClean="0">
                <a:solidFill>
                  <a:schemeClr val="tx1"/>
                </a:solidFill>
              </a:rPr>
              <a:t>Orvosi Népegészségtani Intézet - </a:t>
            </a:r>
            <a:r>
              <a:rPr lang="hu" dirty="0">
                <a:solidFill>
                  <a:schemeClr val="tx1"/>
                </a:solidFill>
              </a:rPr>
              <a:t>Pécs, Magyarország </a:t>
            </a:r>
          </a:p>
        </p:txBody>
      </p:sp>
      <p:sp>
        <p:nvSpPr>
          <p:cNvPr id="12" name="Téglalap 11"/>
          <p:cNvSpPr/>
          <p:nvPr/>
        </p:nvSpPr>
        <p:spPr>
          <a:xfrm>
            <a:off x="1930436" y="3471036"/>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Center for Health, Exercise and Sport Science - </a:t>
            </a:r>
            <a:r>
              <a:rPr lang="hu" dirty="0" smtClean="0">
                <a:solidFill>
                  <a:schemeClr val="tx1"/>
                </a:solidFill>
              </a:rPr>
              <a:t>Belgrád, </a:t>
            </a:r>
            <a:r>
              <a:rPr lang="hu" dirty="0">
                <a:solidFill>
                  <a:schemeClr val="tx1"/>
                </a:solidFill>
              </a:rPr>
              <a:t>Szerbia  </a:t>
            </a:r>
          </a:p>
        </p:txBody>
      </p:sp>
      <p:sp>
        <p:nvSpPr>
          <p:cNvPr id="13" name="Téglalap 12"/>
          <p:cNvSpPr/>
          <p:nvPr/>
        </p:nvSpPr>
        <p:spPr>
          <a:xfrm>
            <a:off x="1930436" y="4032200"/>
            <a:ext cx="7745190"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Nemzeti Népegészségügyi </a:t>
            </a:r>
            <a:r>
              <a:rPr lang="hu" dirty="0" smtClean="0">
                <a:solidFill>
                  <a:schemeClr val="tx1"/>
                </a:solidFill>
              </a:rPr>
              <a:t>és Gyógyszerészeti Központ </a:t>
            </a:r>
            <a:r>
              <a:rPr lang="hu" dirty="0">
                <a:solidFill>
                  <a:schemeClr val="tx1"/>
                </a:solidFill>
              </a:rPr>
              <a:t>- Budapest, Magyarország </a:t>
            </a:r>
          </a:p>
        </p:txBody>
      </p:sp>
      <p:sp>
        <p:nvSpPr>
          <p:cNvPr id="14" name="Téglalap 13"/>
          <p:cNvSpPr/>
          <p:nvPr/>
        </p:nvSpPr>
        <p:spPr>
          <a:xfrm>
            <a:off x="1930436" y="4744100"/>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University College Cork - Írország Nemzeti Egyetem - Cork, Írország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cs typeface="Times New Roman" panose="02020603050405020304" pitchFamily="18" charset="0"/>
              </a:rPr>
              <a:t>Universitatea de Medicina, Farmacie, Stinte si Tehnologie</a:t>
            </a:r>
            <a:r>
              <a:rPr lang="en-US" dirty="0">
                <a:solidFill>
                  <a:schemeClr val="tx1"/>
                </a:solidFill>
                <a:cs typeface="Times New Roman" panose="02020603050405020304" pitchFamily="18" charset="0"/>
              </a:rPr>
              <a:t/>
            </a:r>
            <a:br>
              <a:rPr lang="en-US" dirty="0">
                <a:solidFill>
                  <a:schemeClr val="tx1"/>
                </a:solidFill>
                <a:cs typeface="Times New Roman" panose="02020603050405020304" pitchFamily="18" charset="0"/>
              </a:rPr>
            </a:br>
            <a:r>
              <a:rPr lang="hu" dirty="0">
                <a:solidFill>
                  <a:schemeClr val="tx1"/>
                </a:solidFill>
                <a:cs typeface="Times New Roman" panose="02020603050405020304" pitchFamily="18" charset="0"/>
              </a:rPr>
              <a:t>George Emil Palade din Tirgu Mures</a:t>
            </a:r>
            <a:r>
              <a:rPr lang="hu" sz="800" dirty="0">
                <a:solidFill>
                  <a:schemeClr val="tx1"/>
                </a:solidFill>
                <a:cs typeface="Times New Roman" panose="02020603050405020304" pitchFamily="18" charset="0"/>
              </a:rPr>
              <a:t> </a:t>
            </a:r>
            <a:r>
              <a:rPr lang="hu" sz="800" dirty="0" smtClean="0">
                <a:solidFill>
                  <a:schemeClr val="tx1"/>
                </a:solidFill>
                <a:cs typeface="Times New Roman" panose="02020603050405020304" pitchFamily="18" charset="0"/>
              </a:rPr>
              <a:t> </a:t>
            </a:r>
            <a:r>
              <a:rPr lang="hu" dirty="0" smtClean="0">
                <a:solidFill>
                  <a:schemeClr val="tx1"/>
                </a:solidFill>
              </a:rPr>
              <a:t>- </a:t>
            </a:r>
            <a:r>
              <a:rPr lang="hu" dirty="0" smtClean="0">
                <a:solidFill>
                  <a:schemeClr val="tx1"/>
                </a:solidFill>
                <a:cs typeface="Times New Roman" panose="02020603050405020304" pitchFamily="18" charset="0"/>
              </a:rPr>
              <a:t>Marosvásárhely, </a:t>
            </a:r>
            <a:r>
              <a:rPr lang="hu" dirty="0">
                <a:solidFill>
                  <a:schemeClr val="tx1"/>
                </a:solidFill>
                <a:cs typeface="Times New Roman" panose="02020603050405020304" pitchFamily="18" charset="0"/>
              </a:rPr>
              <a:t>Románia</a:t>
            </a:r>
            <a:r>
              <a:rPr lang="hu" dirty="0">
                <a:solidFill>
                  <a:schemeClr val="tx1"/>
                </a:solidFill>
              </a:rPr>
              <a:t>  </a:t>
            </a: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37230059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1097567"/>
          </a:xfrm>
        </p:spPr>
        <p:txBody>
          <a:bodyPr rtlCol="0">
            <a:normAutofit/>
          </a:bodyPr>
          <a:lstStyle/>
          <a:p>
            <a:pPr rtl="0"/>
            <a:r>
              <a:rPr lang="hu" dirty="0" smtClean="0"/>
              <a:t>Éghajlatváltozás és a daganatos betegségek: </a:t>
            </a:r>
            <a:r>
              <a:rPr lang="hu" dirty="0"/>
              <a:t>fő </a:t>
            </a:r>
            <a:r>
              <a:rPr lang="hu" dirty="0" smtClean="0"/>
              <a:t>expozíciók</a:t>
            </a:r>
            <a:endParaRPr lang="hu-HU" dirty="0"/>
          </a:p>
        </p:txBody>
      </p:sp>
      <p:graphicFrame>
        <p:nvGraphicFramePr>
          <p:cNvPr id="4" name="Diagram 3">
            <a:extLst>
              <a:ext uri="{FF2B5EF4-FFF2-40B4-BE49-F238E27FC236}">
                <a16:creationId xmlns:a16="http://schemas.microsoft.com/office/drawing/2014/main" id="{FC9B1177-ACE7-4179-ACED-A8A08377D346}"/>
              </a:ext>
            </a:extLst>
          </p:cNvPr>
          <p:cNvGraphicFramePr/>
          <p:nvPr>
            <p:extLst>
              <p:ext uri="{D42A27DB-BD31-4B8C-83A1-F6EECF244321}">
                <p14:modId xmlns:p14="http://schemas.microsoft.com/office/powerpoint/2010/main" val="2351514808"/>
              </p:ext>
            </p:extLst>
          </p:nvPr>
        </p:nvGraphicFramePr>
        <p:xfrm>
          <a:off x="1399988" y="1385046"/>
          <a:ext cx="9008035" cy="44440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a:extLst>
              <a:ext uri="{FF2B5EF4-FFF2-40B4-BE49-F238E27FC236}">
                <a16:creationId xmlns:a16="http://schemas.microsoft.com/office/drawing/2014/main" id="{3BE09FB4-4C20-BA04-05D5-F41F72CA2131}"/>
              </a:ext>
            </a:extLst>
          </p:cNvPr>
          <p:cNvSpPr txBox="1"/>
          <p:nvPr/>
        </p:nvSpPr>
        <p:spPr>
          <a:xfrm>
            <a:off x="302558" y="6090228"/>
            <a:ext cx="10266829" cy="215444"/>
          </a:xfrm>
          <a:prstGeom prst="rect">
            <a:avLst/>
          </a:prstGeom>
          <a:noFill/>
        </p:spPr>
        <p:txBody>
          <a:bodyPr wrap="square" rtlCol="0">
            <a:spAutoFit/>
          </a:bodyPr>
          <a:lstStyle/>
          <a:p>
            <a:pPr rtl="0"/>
            <a:r>
              <a:rPr lang="hu" sz="800" b="0" i="0">
                <a:solidFill>
                  <a:srgbClr val="212121"/>
                </a:solidFill>
                <a:effectLst/>
                <a:latin typeface="BlinkMacSystemFont"/>
              </a:rPr>
              <a:t>DOI: 10.1016/S1470-2045(20)30448-4. </a:t>
            </a:r>
            <a:endParaRPr lang="en-US" sz="800" dirty="0"/>
          </a:p>
        </p:txBody>
      </p:sp>
    </p:spTree>
    <p:extLst>
      <p:ext uri="{BB962C8B-B14F-4D97-AF65-F5344CB8AC3E}">
        <p14:creationId xmlns:p14="http://schemas.microsoft.com/office/powerpoint/2010/main" val="41081159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1097567"/>
          </a:xfrm>
        </p:spPr>
        <p:txBody>
          <a:bodyPr rtlCol="0">
            <a:normAutofit/>
          </a:bodyPr>
          <a:lstStyle/>
          <a:p>
            <a:pPr rtl="0"/>
            <a:r>
              <a:rPr lang="hu" dirty="0"/>
              <a:t>Az </a:t>
            </a:r>
            <a:r>
              <a:rPr lang="hu" dirty="0" smtClean="0"/>
              <a:t>éghajlatváltozás hatásaival összefüggő daganatok</a:t>
            </a:r>
            <a:endParaRPr lang="hu-HU" dirty="0"/>
          </a:p>
        </p:txBody>
      </p:sp>
      <p:graphicFrame>
        <p:nvGraphicFramePr>
          <p:cNvPr id="6" name="Diagram 5">
            <a:extLst>
              <a:ext uri="{FF2B5EF4-FFF2-40B4-BE49-F238E27FC236}">
                <a16:creationId xmlns:a16="http://schemas.microsoft.com/office/drawing/2014/main" id="{D1B217BC-D148-49EF-8E13-D84AAB536EC8}"/>
              </a:ext>
            </a:extLst>
          </p:cNvPr>
          <p:cNvGraphicFramePr/>
          <p:nvPr>
            <p:extLst>
              <p:ext uri="{D42A27DB-BD31-4B8C-83A1-F6EECF244321}">
                <p14:modId xmlns:p14="http://schemas.microsoft.com/office/powerpoint/2010/main" val="2724650295"/>
              </p:ext>
            </p:extLst>
          </p:nvPr>
        </p:nvGraphicFramePr>
        <p:xfrm>
          <a:off x="874057" y="1112808"/>
          <a:ext cx="10003852" cy="49774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EB0D7C50-47DD-CEC6-CE66-D7767A128A4C}"/>
              </a:ext>
            </a:extLst>
          </p:cNvPr>
          <p:cNvSpPr txBox="1"/>
          <p:nvPr/>
        </p:nvSpPr>
        <p:spPr>
          <a:xfrm>
            <a:off x="302558" y="6090228"/>
            <a:ext cx="10266829" cy="215444"/>
          </a:xfrm>
          <a:prstGeom prst="rect">
            <a:avLst/>
          </a:prstGeom>
          <a:noFill/>
        </p:spPr>
        <p:txBody>
          <a:bodyPr wrap="square" rtlCol="0">
            <a:spAutoFit/>
          </a:bodyPr>
          <a:lstStyle/>
          <a:p>
            <a:pPr rtl="0"/>
            <a:r>
              <a:rPr lang="hu" sz="800" b="0" i="0">
                <a:solidFill>
                  <a:srgbClr val="212121"/>
                </a:solidFill>
                <a:effectLst/>
                <a:latin typeface="BlinkMacSystemFont"/>
              </a:rPr>
              <a:t>DOI: 10.1016/S1470-2045(20)30448-4. </a:t>
            </a:r>
            <a:endParaRPr lang="en-US" sz="800" dirty="0"/>
          </a:p>
        </p:txBody>
      </p:sp>
    </p:spTree>
    <p:extLst>
      <p:ext uri="{BB962C8B-B14F-4D97-AF65-F5344CB8AC3E}">
        <p14:creationId xmlns:p14="http://schemas.microsoft.com/office/powerpoint/2010/main" val="23463630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0CE6B4-1C05-4DBC-B0CB-5779742C4DA0}"/>
              </a:ext>
            </a:extLst>
          </p:cNvPr>
          <p:cNvSpPr>
            <a:spLocks noGrp="1"/>
          </p:cNvSpPr>
          <p:nvPr>
            <p:ph type="title"/>
          </p:nvPr>
        </p:nvSpPr>
        <p:spPr/>
        <p:txBody>
          <a:bodyPr rtlCol="0">
            <a:normAutofit/>
          </a:bodyPr>
          <a:lstStyle/>
          <a:p>
            <a:pPr rtl="0"/>
            <a:r>
              <a:rPr lang="hu" dirty="0"/>
              <a:t>Légszennyezés és </a:t>
            </a:r>
            <a:r>
              <a:rPr lang="hu" dirty="0" smtClean="0"/>
              <a:t>tüdődaganatok</a:t>
            </a:r>
            <a:endParaRPr lang="hu" dirty="0"/>
          </a:p>
        </p:txBody>
      </p:sp>
      <p:sp>
        <p:nvSpPr>
          <p:cNvPr id="3" name="Content Placeholder 2">
            <a:extLst>
              <a:ext uri="{FF2B5EF4-FFF2-40B4-BE49-F238E27FC236}">
                <a16:creationId xmlns:a16="http://schemas.microsoft.com/office/drawing/2014/main" id="{B81D946E-0B7F-4BE8-8C38-2CD4FAE2964D}"/>
              </a:ext>
            </a:extLst>
          </p:cNvPr>
          <p:cNvSpPr>
            <a:spLocks noGrp="1"/>
          </p:cNvSpPr>
          <p:nvPr>
            <p:ph idx="1"/>
          </p:nvPr>
        </p:nvSpPr>
        <p:spPr>
          <a:xfrm>
            <a:off x="370936" y="908897"/>
            <a:ext cx="11559396" cy="5370897"/>
          </a:xfrm>
        </p:spPr>
        <p:txBody>
          <a:bodyPr rtlCol="0">
            <a:normAutofit/>
          </a:bodyPr>
          <a:lstStyle/>
          <a:p>
            <a:pPr algn="just" rtl="0"/>
            <a:r>
              <a:rPr lang="hu-HU" sz="2100" dirty="0" smtClean="0"/>
              <a:t>A daganatos megbetegedések okozta halálozást tekintve a tüdődaganatok világszerte a vezető halálokként szerepelnek </a:t>
            </a:r>
          </a:p>
          <a:p>
            <a:pPr algn="just" rtl="0"/>
            <a:r>
              <a:rPr lang="hu-HU" sz="2100" dirty="0" smtClean="0"/>
              <a:t>Tüdő-, hörgő- és légcsődaganat — 1,9 millió haláleset 2017-ben világszerte</a:t>
            </a:r>
          </a:p>
          <a:p>
            <a:pPr algn="just" rtl="0"/>
            <a:r>
              <a:rPr lang="hu-HU" sz="2100" dirty="0" smtClean="0"/>
              <a:t>A dohányzás továbbra is a tüdődaganatok kialakulásának fő oka</a:t>
            </a:r>
          </a:p>
          <a:p>
            <a:pPr algn="just" rtl="0"/>
            <a:r>
              <a:rPr lang="hu-HU" sz="2100" dirty="0" smtClean="0"/>
              <a:t>A légszennyezés okozta </a:t>
            </a:r>
            <a:r>
              <a:rPr lang="hu-HU" sz="2100" dirty="0" err="1" smtClean="0"/>
              <a:t>tüdődagantok</a:t>
            </a:r>
            <a:r>
              <a:rPr lang="hu-HU" sz="2100" dirty="0" smtClean="0"/>
              <a:t> kockázata világszerte folyamatosan és jelentősen növekszik</a:t>
            </a:r>
          </a:p>
          <a:p>
            <a:pPr algn="just"/>
            <a:r>
              <a:rPr lang="hu-HU" sz="2100" dirty="0" smtClean="0"/>
              <a:t>Az emberi tevékenységek fokozzák a szennyező anyagok levegőbe jutását, amely hatás az éghajlatváltozás gyorsulásához is hozzájárul.</a:t>
            </a:r>
          </a:p>
          <a:p>
            <a:pPr algn="just"/>
            <a:r>
              <a:rPr lang="hu-HU" sz="2100" dirty="0" smtClean="0"/>
              <a:t>A tüdődaganatos halálesetek 43%-</a:t>
            </a:r>
            <a:r>
              <a:rPr lang="hu-HU" sz="2100" dirty="0" err="1" smtClean="0"/>
              <a:t>áért</a:t>
            </a:r>
            <a:r>
              <a:rPr lang="hu-HU" sz="2100" dirty="0" smtClean="0"/>
              <a:t> a különböző típusú légszennyező anyagok a felelősek. </a:t>
            </a:r>
          </a:p>
          <a:p>
            <a:pPr algn="just"/>
            <a:r>
              <a:rPr lang="hu-HU" sz="2100" dirty="0" smtClean="0"/>
              <a:t>A tüdődaganatos halálesetek 15</a:t>
            </a:r>
            <a:r>
              <a:rPr lang="hu-HU" sz="2100" dirty="0" smtClean="0"/>
              <a:t>%-</a:t>
            </a:r>
            <a:r>
              <a:rPr lang="hu-HU" sz="2100" dirty="0" smtClean="0"/>
              <a:t>át közvetlenül a szállópor finomrészecskéi miatti légszennyezés okozza, amely szennyezés mértéke az elmúlt 30 évben 20%-</a:t>
            </a:r>
            <a:r>
              <a:rPr lang="hu-HU" sz="2100" dirty="0" err="1" smtClean="0"/>
              <a:t>kal</a:t>
            </a:r>
            <a:r>
              <a:rPr lang="hu-HU" sz="2100" dirty="0" smtClean="0"/>
              <a:t> emelkedett.</a:t>
            </a:r>
            <a:endParaRPr lang="hu-HU" sz="2100" dirty="0"/>
          </a:p>
        </p:txBody>
      </p:sp>
      <p:sp>
        <p:nvSpPr>
          <p:cNvPr id="5" name="TextBox 4">
            <a:extLst>
              <a:ext uri="{FF2B5EF4-FFF2-40B4-BE49-F238E27FC236}">
                <a16:creationId xmlns:a16="http://schemas.microsoft.com/office/drawing/2014/main" id="{03F0FA8E-8190-D469-5966-689589CB2C6C}"/>
              </a:ext>
            </a:extLst>
          </p:cNvPr>
          <p:cNvSpPr txBox="1"/>
          <p:nvPr/>
        </p:nvSpPr>
        <p:spPr>
          <a:xfrm>
            <a:off x="302558" y="6172072"/>
            <a:ext cx="11889442" cy="215444"/>
          </a:xfrm>
          <a:prstGeom prst="rect">
            <a:avLst/>
          </a:prstGeom>
          <a:noFill/>
        </p:spPr>
        <p:txBody>
          <a:bodyPr wrap="square" rtlCol="0">
            <a:spAutoFit/>
          </a:bodyPr>
          <a:lstStyle/>
          <a:p>
            <a:pPr algn="r" rtl="0"/>
            <a:r>
              <a:rPr lang="hu" sz="800" b="0" i="0" dirty="0">
                <a:solidFill>
                  <a:srgbClr val="212121"/>
                </a:solidFill>
                <a:effectLst/>
                <a:latin typeface="BlinkMacSystemFont"/>
              </a:rPr>
              <a:t>DOI: 10.1016/S1470-2045(20)30448-4. </a:t>
            </a:r>
            <a:endParaRPr lang="en-US" sz="800" dirty="0"/>
          </a:p>
        </p:txBody>
      </p:sp>
    </p:spTree>
    <p:extLst>
      <p:ext uri="{BB962C8B-B14F-4D97-AF65-F5344CB8AC3E}">
        <p14:creationId xmlns:p14="http://schemas.microsoft.com/office/powerpoint/2010/main" val="33331377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4AEC3-9EC9-4BB1-AA73-7457BCA9DD53}"/>
              </a:ext>
            </a:extLst>
          </p:cNvPr>
          <p:cNvSpPr>
            <a:spLocks noGrp="1"/>
          </p:cNvSpPr>
          <p:nvPr>
            <p:ph type="title"/>
          </p:nvPr>
        </p:nvSpPr>
        <p:spPr/>
        <p:txBody>
          <a:bodyPr rtlCol="0">
            <a:normAutofit/>
          </a:bodyPr>
          <a:lstStyle/>
          <a:p>
            <a:pPr rtl="0"/>
            <a:r>
              <a:rPr lang="hu" dirty="0" smtClean="0"/>
              <a:t>Szállópor-részecskék </a:t>
            </a:r>
            <a:r>
              <a:rPr lang="hu" dirty="0"/>
              <a:t>(PM) — EPA osztályozás</a:t>
            </a:r>
          </a:p>
        </p:txBody>
      </p:sp>
      <p:sp>
        <p:nvSpPr>
          <p:cNvPr id="4" name="Rectangle 3">
            <a:extLst>
              <a:ext uri="{FF2B5EF4-FFF2-40B4-BE49-F238E27FC236}">
                <a16:creationId xmlns:a16="http://schemas.microsoft.com/office/drawing/2014/main" id="{37E2B24D-6F77-4C41-B26E-E84686DA5181}"/>
              </a:ext>
            </a:extLst>
          </p:cNvPr>
          <p:cNvSpPr/>
          <p:nvPr/>
        </p:nvSpPr>
        <p:spPr>
          <a:xfrm>
            <a:off x="332034" y="5973098"/>
            <a:ext cx="5985178" cy="217432"/>
          </a:xfrm>
          <a:prstGeom prst="rect">
            <a:avLst/>
          </a:prstGeom>
        </p:spPr>
        <p:txBody>
          <a:bodyPr wrap="square" rtlCol="0">
            <a:spAutoFit/>
          </a:bodyPr>
          <a:lstStyle/>
          <a:p>
            <a:pPr rtl="0"/>
            <a:r>
              <a:rPr lang="hu" sz="800"/>
              <a:t>www.eea.europa.eu/themes/air/air-quality/resources/air-quality-map-thresholds Hozzáférés 2023. március 20.</a:t>
            </a:r>
          </a:p>
        </p:txBody>
      </p:sp>
      <p:pic>
        <p:nvPicPr>
          <p:cNvPr id="5" name="Picture 4">
            <a:extLst>
              <a:ext uri="{FF2B5EF4-FFF2-40B4-BE49-F238E27FC236}">
                <a16:creationId xmlns:a16="http://schemas.microsoft.com/office/drawing/2014/main" id="{834A657C-BBC4-4E18-93D8-2FAA6316F0DE}"/>
              </a:ext>
            </a:extLst>
          </p:cNvPr>
          <p:cNvPicPr/>
          <p:nvPr/>
        </p:nvPicPr>
        <p:blipFill rotWithShape="1">
          <a:blip r:embed="rId2"/>
          <a:srcRect/>
          <a:stretch/>
        </p:blipFill>
        <p:spPr>
          <a:xfrm>
            <a:off x="5909094" y="1102597"/>
            <a:ext cx="6102066" cy="4340671"/>
          </a:xfrm>
          <a:prstGeom prst="rect">
            <a:avLst/>
          </a:prstGeom>
          <a:ln>
            <a:noFill/>
          </a:ln>
        </p:spPr>
      </p:pic>
      <p:sp>
        <p:nvSpPr>
          <p:cNvPr id="3" name="Content Placeholder 2">
            <a:extLst>
              <a:ext uri="{FF2B5EF4-FFF2-40B4-BE49-F238E27FC236}">
                <a16:creationId xmlns:a16="http://schemas.microsoft.com/office/drawing/2014/main" id="{F61574C9-001F-4B98-8CBE-6A1A338FFD53}"/>
              </a:ext>
            </a:extLst>
          </p:cNvPr>
          <p:cNvSpPr>
            <a:spLocks noGrp="1"/>
          </p:cNvSpPr>
          <p:nvPr>
            <p:ph idx="1"/>
          </p:nvPr>
        </p:nvSpPr>
        <p:spPr>
          <a:xfrm>
            <a:off x="287391" y="1218663"/>
            <a:ext cx="6239825" cy="4754434"/>
          </a:xfrm>
        </p:spPr>
        <p:txBody>
          <a:bodyPr rtlCol="0">
            <a:normAutofit/>
          </a:bodyPr>
          <a:lstStyle/>
          <a:p>
            <a:pPr marL="0" indent="0" rtl="0">
              <a:buNone/>
            </a:pPr>
            <a:r>
              <a:rPr lang="hu-HU" sz="2000" dirty="0" smtClean="0"/>
              <a:t>PM</a:t>
            </a:r>
            <a:r>
              <a:rPr lang="hu-HU" sz="2000" baseline="-25000" dirty="0" smtClean="0"/>
              <a:t>10</a:t>
            </a:r>
            <a:r>
              <a:rPr lang="hu-HU" sz="2000" dirty="0" smtClean="0"/>
              <a:t> — nagy belélegezhető részecskék </a:t>
            </a:r>
          </a:p>
          <a:p>
            <a:pPr lvl="1" rtl="0"/>
            <a:r>
              <a:rPr lang="hu-HU" sz="1800" dirty="0" smtClean="0"/>
              <a:t>Átmérő &lt;10 </a:t>
            </a:r>
            <a:r>
              <a:rPr lang="hu-HU" sz="1800" dirty="0" err="1" smtClean="0"/>
              <a:t>μm</a:t>
            </a:r>
            <a:r>
              <a:rPr lang="hu-HU" sz="1800" dirty="0" smtClean="0"/>
              <a:t>; az egészségre ártalmas</a:t>
            </a:r>
            <a:br>
              <a:rPr lang="hu-HU" sz="1800" dirty="0" smtClean="0"/>
            </a:br>
            <a:r>
              <a:rPr lang="hu-HU" sz="1800" dirty="0" smtClean="0"/>
              <a:t>expozíció éves határértéke: 40 </a:t>
            </a:r>
            <a:r>
              <a:rPr lang="hu-HU" sz="1800" dirty="0" err="1" smtClean="0"/>
              <a:t>μg</a:t>
            </a:r>
            <a:r>
              <a:rPr lang="hu-HU" sz="1800" dirty="0" smtClean="0"/>
              <a:t>/m</a:t>
            </a:r>
            <a:r>
              <a:rPr lang="hu-HU" sz="1800" baseline="30000" dirty="0" smtClean="0"/>
              <a:t>3</a:t>
            </a:r>
          </a:p>
          <a:p>
            <a:pPr marL="0" indent="0">
              <a:buNone/>
            </a:pPr>
            <a:r>
              <a:rPr lang="hu-HU" sz="2000" dirty="0" smtClean="0"/>
              <a:t>PM</a:t>
            </a:r>
            <a:r>
              <a:rPr lang="hu-HU" sz="2000" baseline="-25000" dirty="0" smtClean="0"/>
              <a:t>2.5</a:t>
            </a:r>
            <a:r>
              <a:rPr lang="hu-HU" sz="2000" dirty="0" smtClean="0"/>
              <a:t> — finom belélegezhető részecskék</a:t>
            </a:r>
          </a:p>
          <a:p>
            <a:pPr lvl="1"/>
            <a:r>
              <a:rPr lang="hu-HU" sz="1800" dirty="0" smtClean="0"/>
              <a:t>Átmérő &lt;2,5 </a:t>
            </a:r>
            <a:r>
              <a:rPr lang="hu-HU" sz="1800" dirty="0" err="1" smtClean="0"/>
              <a:t>μm</a:t>
            </a:r>
            <a:r>
              <a:rPr lang="hu-HU" sz="1800" dirty="0" smtClean="0"/>
              <a:t>; az egészségre ártalmas</a:t>
            </a:r>
            <a:br>
              <a:rPr lang="hu-HU" sz="1800" dirty="0" smtClean="0"/>
            </a:br>
            <a:r>
              <a:rPr lang="hu-HU" sz="1800" dirty="0" smtClean="0"/>
              <a:t>expozíció éves határértéke:20 </a:t>
            </a:r>
            <a:r>
              <a:rPr lang="hu-HU" sz="1800" dirty="0" err="1" smtClean="0"/>
              <a:t>μg</a:t>
            </a:r>
            <a:r>
              <a:rPr lang="hu-HU" sz="1800" dirty="0" smtClean="0"/>
              <a:t>/m</a:t>
            </a:r>
            <a:r>
              <a:rPr lang="hu-HU" sz="1800" baseline="30000" dirty="0" smtClean="0"/>
              <a:t>3</a:t>
            </a:r>
          </a:p>
          <a:p>
            <a:pPr marL="0" indent="0">
              <a:buNone/>
            </a:pPr>
            <a:r>
              <a:rPr lang="hu-HU" sz="2000" dirty="0" smtClean="0"/>
              <a:t>PM</a:t>
            </a:r>
            <a:r>
              <a:rPr lang="hu-HU" sz="2000" baseline="-25000" dirty="0" smtClean="0"/>
              <a:t>0.1</a:t>
            </a:r>
            <a:r>
              <a:rPr lang="hu-HU" sz="2000" dirty="0" smtClean="0"/>
              <a:t> — ultrafinom részecskék, </a:t>
            </a:r>
            <a:r>
              <a:rPr lang="hu-HU" sz="2000" dirty="0" err="1" smtClean="0"/>
              <a:t>nanorészecskék</a:t>
            </a:r>
            <a:endParaRPr lang="hu-HU" sz="2000" dirty="0" smtClean="0"/>
          </a:p>
          <a:p>
            <a:pPr lvl="1"/>
            <a:r>
              <a:rPr lang="hu-HU" sz="1800" dirty="0" smtClean="0"/>
              <a:t>Átmérő &lt;0,1 </a:t>
            </a:r>
            <a:r>
              <a:rPr lang="hu-HU" sz="1800" dirty="0" err="1" smtClean="0"/>
              <a:t>μm</a:t>
            </a:r>
            <a:r>
              <a:rPr lang="hu-HU" sz="1800" dirty="0" smtClean="0"/>
              <a:t> (a PM</a:t>
            </a:r>
            <a:r>
              <a:rPr lang="hu-HU" sz="1800" baseline="-25000" dirty="0" smtClean="0"/>
              <a:t>2.5</a:t>
            </a:r>
            <a:r>
              <a:rPr lang="hu-HU" sz="1800" dirty="0" smtClean="0"/>
              <a:t> alkategória); az egészségre ártalmas expozíció éves határértéke: nincs meghatározva</a:t>
            </a:r>
            <a:endParaRPr lang="hu-HU" sz="1800" dirty="0"/>
          </a:p>
        </p:txBody>
      </p:sp>
    </p:spTree>
    <p:extLst>
      <p:ext uri="{BB962C8B-B14F-4D97-AF65-F5344CB8AC3E}">
        <p14:creationId xmlns:p14="http://schemas.microsoft.com/office/powerpoint/2010/main" val="39807131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E7DD06-D410-4F85-9401-63CD8A3EBB05}"/>
              </a:ext>
            </a:extLst>
          </p:cNvPr>
          <p:cNvSpPr>
            <a:spLocks noGrp="1"/>
          </p:cNvSpPr>
          <p:nvPr>
            <p:ph type="title"/>
          </p:nvPr>
        </p:nvSpPr>
        <p:spPr/>
        <p:txBody>
          <a:bodyPr rtlCol="0">
            <a:normAutofit/>
          </a:bodyPr>
          <a:lstStyle/>
          <a:p>
            <a:r>
              <a:rPr lang="hu" dirty="0"/>
              <a:t>Szállópor-részecskék — </a:t>
            </a:r>
            <a:r>
              <a:rPr lang="hu" dirty="0" smtClean="0"/>
              <a:t>méret </a:t>
            </a:r>
            <a:r>
              <a:rPr lang="hu" dirty="0"/>
              <a:t>vs penetráció</a:t>
            </a:r>
          </a:p>
        </p:txBody>
      </p:sp>
      <p:sp>
        <p:nvSpPr>
          <p:cNvPr id="3" name="Content Placeholder 2">
            <a:extLst>
              <a:ext uri="{FF2B5EF4-FFF2-40B4-BE49-F238E27FC236}">
                <a16:creationId xmlns:a16="http://schemas.microsoft.com/office/drawing/2014/main" id="{E264FC4A-A4B9-4E9A-8B9C-188BAE2A36F6}"/>
              </a:ext>
            </a:extLst>
          </p:cNvPr>
          <p:cNvSpPr>
            <a:spLocks noGrp="1"/>
          </p:cNvSpPr>
          <p:nvPr>
            <p:ph idx="1"/>
          </p:nvPr>
        </p:nvSpPr>
        <p:spPr>
          <a:xfrm>
            <a:off x="192505" y="767751"/>
            <a:ext cx="11806839" cy="5205347"/>
          </a:xfrm>
        </p:spPr>
        <p:txBody>
          <a:bodyPr rtlCol="0">
            <a:normAutofit/>
          </a:bodyPr>
          <a:lstStyle/>
          <a:p>
            <a:pPr algn="just"/>
            <a:r>
              <a:rPr lang="hu-HU" sz="2000" dirty="0" smtClean="0"/>
              <a:t>A szennyező anyagok légzőrendszerbe jutásának mértéke és a bejutás mélysége a részecskék méretétől függ. Ez a paraméter azt is meghatározza, hogy a szennyeződéseknek mekkora része marad a tüdőben:</a:t>
            </a:r>
          </a:p>
          <a:p>
            <a:r>
              <a:rPr lang="hu-HU" sz="1800" dirty="0" smtClean="0"/>
              <a:t>&gt; 10 </a:t>
            </a:r>
            <a:r>
              <a:rPr lang="hu-HU" sz="1800" dirty="0" err="1" smtClean="0"/>
              <a:t>μm</a:t>
            </a:r>
            <a:r>
              <a:rPr lang="hu-HU" sz="1800" dirty="0" smtClean="0"/>
              <a:t>: a nagyobb méretű részecskék, ezek a felső légutakban maradnak</a:t>
            </a:r>
          </a:p>
          <a:p>
            <a:r>
              <a:rPr lang="hu-HU" sz="1800" dirty="0" smtClean="0"/>
              <a:t>2,5 – 10 </a:t>
            </a:r>
            <a:r>
              <a:rPr lang="hu-HU" sz="1800" dirty="0" err="1" smtClean="0"/>
              <a:t>μm</a:t>
            </a:r>
            <a:r>
              <a:rPr lang="hu-HU" sz="1800" dirty="0" smtClean="0"/>
              <a:t>: ezek a részecskék mélyebbre hatolnak, elérik a hörgőket</a:t>
            </a:r>
          </a:p>
          <a:p>
            <a:r>
              <a:rPr lang="hu-HU" sz="1800" dirty="0" smtClean="0"/>
              <a:t>&lt;2,5 </a:t>
            </a:r>
            <a:r>
              <a:rPr lang="hu-HU" sz="1800" dirty="0" err="1" smtClean="0"/>
              <a:t>μm</a:t>
            </a:r>
            <a:r>
              <a:rPr lang="hu-HU" sz="1800" dirty="0" smtClean="0"/>
              <a:t>: az apróbb részecskék a tüdő mélyén, az </a:t>
            </a:r>
            <a:r>
              <a:rPr lang="hu-HU" sz="1800" dirty="0" err="1" smtClean="0"/>
              <a:t>alveolusokban</a:t>
            </a:r>
            <a:r>
              <a:rPr lang="hu-HU" sz="1800" dirty="0" smtClean="0"/>
              <a:t/>
            </a:r>
            <a:br>
              <a:rPr lang="hu-HU" sz="1800" dirty="0" smtClean="0"/>
            </a:br>
            <a:r>
              <a:rPr lang="hu-HU" sz="1800" dirty="0" smtClean="0"/>
              <a:t>                 rakódnak le; a belélegzett mennyiség akár 80-90%-a is lerakódhat</a:t>
            </a:r>
          </a:p>
          <a:p>
            <a:r>
              <a:rPr lang="hu-HU" sz="1800" dirty="0" smtClean="0"/>
              <a:t>&lt;0,1 </a:t>
            </a:r>
            <a:r>
              <a:rPr lang="hu-HU" sz="1800" dirty="0" err="1" smtClean="0"/>
              <a:t>μm</a:t>
            </a:r>
            <a:r>
              <a:rPr lang="hu-HU" sz="1800" dirty="0" smtClean="0"/>
              <a:t>: A legkisebb részecskék bejutnak az </a:t>
            </a:r>
            <a:r>
              <a:rPr lang="hu-HU" sz="1800" dirty="0" err="1" smtClean="0"/>
              <a:t>alveolusokba</a:t>
            </a:r>
            <a:r>
              <a:rPr lang="hu-HU" sz="1800" dirty="0" smtClean="0"/>
              <a:t>,</a:t>
            </a:r>
            <a:br>
              <a:rPr lang="hu-HU" sz="1800" dirty="0" smtClean="0"/>
            </a:br>
            <a:r>
              <a:rPr lang="hu-HU" sz="1800" dirty="0" smtClean="0"/>
              <a:t>                 de nagy részük kilégzéskor távozik</a:t>
            </a:r>
            <a:endParaRPr lang="hu-HU" sz="1800" dirty="0"/>
          </a:p>
        </p:txBody>
      </p:sp>
      <p:pic>
        <p:nvPicPr>
          <p:cNvPr id="4" name="Picture 3">
            <a:extLst>
              <a:ext uri="{FF2B5EF4-FFF2-40B4-BE49-F238E27FC236}">
                <a16:creationId xmlns:a16="http://schemas.microsoft.com/office/drawing/2014/main" id="{4A9F66E1-DD86-4E13-BF2C-94E6CC101404}"/>
              </a:ext>
            </a:extLst>
          </p:cNvPr>
          <p:cNvPicPr>
            <a:picLocks noChangeAspect="1"/>
          </p:cNvPicPr>
          <p:nvPr/>
        </p:nvPicPr>
        <p:blipFill rotWithShape="1">
          <a:blip r:embed="rId2" cstate="print">
            <a:grayscl/>
            <a:extLst>
              <a:ext uri="{28A0092B-C50C-407E-A947-70E740481C1C}">
                <a14:useLocalDpi xmlns:a14="http://schemas.microsoft.com/office/drawing/2010/main" val="0"/>
              </a:ext>
            </a:extLst>
          </a:blip>
          <a:srcRect r="5840"/>
          <a:stretch/>
        </p:blipFill>
        <p:spPr>
          <a:xfrm>
            <a:off x="7930434" y="1462797"/>
            <a:ext cx="4068910" cy="4704931"/>
          </a:xfrm>
          <a:prstGeom prst="rect">
            <a:avLst/>
          </a:prstGeom>
        </p:spPr>
      </p:pic>
      <p:sp>
        <p:nvSpPr>
          <p:cNvPr id="5" name="Rectangle 4">
            <a:extLst>
              <a:ext uri="{FF2B5EF4-FFF2-40B4-BE49-F238E27FC236}">
                <a16:creationId xmlns:a16="http://schemas.microsoft.com/office/drawing/2014/main" id="{635E3F38-E428-42FE-85DC-38E93DBF5989}"/>
              </a:ext>
            </a:extLst>
          </p:cNvPr>
          <p:cNvSpPr/>
          <p:nvPr/>
        </p:nvSpPr>
        <p:spPr>
          <a:xfrm rot="16200000">
            <a:off x="10540686" y="4716520"/>
            <a:ext cx="2790484" cy="215444"/>
          </a:xfrm>
          <a:prstGeom prst="rect">
            <a:avLst/>
          </a:prstGeom>
        </p:spPr>
        <p:txBody>
          <a:bodyPr wrap="square" rtlCol="0">
            <a:spAutoFit/>
          </a:bodyPr>
          <a:lstStyle/>
          <a:p>
            <a:pPr rtl="0"/>
            <a:r>
              <a:rPr lang="hu" sz="800">
                <a:latin typeface="Calibri" panose="020F0502020204030204" pitchFamily="34" charset="0"/>
                <a:ea typeface="Calibri" panose="020F0502020204030204" pitchFamily="34" charset="0"/>
                <a:cs typeface="Times New Roman" panose="02020603050405020304" pitchFamily="18" charset="0"/>
              </a:rPr>
              <a:t>Forrás: Theresa Knott, Wikimédia Commons (CC BY-SA 2.5)</a:t>
            </a:r>
            <a:endParaRPr lang="en-US" sz="800" dirty="0"/>
          </a:p>
        </p:txBody>
      </p:sp>
      <p:sp>
        <p:nvSpPr>
          <p:cNvPr id="6" name="Line 3">
            <a:extLst>
              <a:ext uri="{FF2B5EF4-FFF2-40B4-BE49-F238E27FC236}">
                <a16:creationId xmlns:a16="http://schemas.microsoft.com/office/drawing/2014/main" id="{D9514D8F-25AF-450C-89AF-A3A79211CCE3}"/>
              </a:ext>
            </a:extLst>
          </p:cNvPr>
          <p:cNvSpPr/>
          <p:nvPr/>
        </p:nvSpPr>
        <p:spPr>
          <a:xfrm>
            <a:off x="7435969" y="1915065"/>
            <a:ext cx="3053752" cy="655608"/>
          </a:xfrm>
          <a:prstGeom prst="line">
            <a:avLst/>
          </a:prstGeom>
          <a:ln w="28575">
            <a:solidFill>
              <a:srgbClr val="FF3333"/>
            </a:solidFill>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7" name="Line 4">
            <a:extLst>
              <a:ext uri="{FF2B5EF4-FFF2-40B4-BE49-F238E27FC236}">
                <a16:creationId xmlns:a16="http://schemas.microsoft.com/office/drawing/2014/main" id="{AF67770E-DD3E-416A-986D-BE5D5919DB91}"/>
              </a:ext>
            </a:extLst>
          </p:cNvPr>
          <p:cNvSpPr/>
          <p:nvPr/>
        </p:nvSpPr>
        <p:spPr>
          <a:xfrm>
            <a:off x="6952892" y="2475781"/>
            <a:ext cx="2622429" cy="1518249"/>
          </a:xfrm>
          <a:prstGeom prst="line">
            <a:avLst/>
          </a:prstGeom>
          <a:ln w="28575">
            <a:solidFill>
              <a:srgbClr val="FF3333"/>
            </a:solidFill>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8" name="Line 5">
            <a:extLst>
              <a:ext uri="{FF2B5EF4-FFF2-40B4-BE49-F238E27FC236}">
                <a16:creationId xmlns:a16="http://schemas.microsoft.com/office/drawing/2014/main" id="{733FAD53-52C0-4226-B44E-140087EFFB47}"/>
              </a:ext>
            </a:extLst>
          </p:cNvPr>
          <p:cNvSpPr/>
          <p:nvPr/>
        </p:nvSpPr>
        <p:spPr>
          <a:xfrm>
            <a:off x="5158596" y="4105068"/>
            <a:ext cx="4209691" cy="1252679"/>
          </a:xfrm>
          <a:prstGeom prst="line">
            <a:avLst/>
          </a:prstGeom>
          <a:ln w="28575">
            <a:solidFill>
              <a:srgbClr val="FF3333"/>
            </a:solidFill>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9" name="Rectangle 8">
            <a:extLst>
              <a:ext uri="{FF2B5EF4-FFF2-40B4-BE49-F238E27FC236}">
                <a16:creationId xmlns:a16="http://schemas.microsoft.com/office/drawing/2014/main" id="{E3786E8D-233B-47B2-BC24-273BEBF8A1D4}"/>
              </a:ext>
            </a:extLst>
          </p:cNvPr>
          <p:cNvSpPr/>
          <p:nvPr/>
        </p:nvSpPr>
        <p:spPr>
          <a:xfrm>
            <a:off x="332034" y="5973098"/>
            <a:ext cx="11186456" cy="338554"/>
          </a:xfrm>
          <a:prstGeom prst="rect">
            <a:avLst/>
          </a:prstGeom>
        </p:spPr>
        <p:txBody>
          <a:bodyPr wrap="square" rtlCol="0">
            <a:spAutoFit/>
          </a:bodyPr>
          <a:lstStyle/>
          <a:p>
            <a:pPr rtl="0"/>
            <a:r>
              <a:rPr lang="hu" sz="800"/>
              <a:t>DOI: 10.21037/ám.2020.03.04 </a:t>
            </a:r>
          </a:p>
          <a:p>
            <a:pPr rtl="0"/>
            <a:r>
              <a:rPr lang="hu" sz="800"/>
              <a:t>DOI: 10.1007/s10661-006-9296-4</a:t>
            </a:r>
          </a:p>
        </p:txBody>
      </p:sp>
      <p:sp>
        <p:nvSpPr>
          <p:cNvPr id="13" name="Line 5">
            <a:extLst>
              <a:ext uri="{FF2B5EF4-FFF2-40B4-BE49-F238E27FC236}">
                <a16:creationId xmlns:a16="http://schemas.microsoft.com/office/drawing/2014/main" id="{733FAD53-52C0-4226-B44E-140087EFFB47}"/>
              </a:ext>
            </a:extLst>
          </p:cNvPr>
          <p:cNvSpPr/>
          <p:nvPr/>
        </p:nvSpPr>
        <p:spPr>
          <a:xfrm>
            <a:off x="6038492" y="3489717"/>
            <a:ext cx="3329795" cy="1625747"/>
          </a:xfrm>
          <a:prstGeom prst="line">
            <a:avLst/>
          </a:prstGeom>
          <a:ln w="28575">
            <a:solidFill>
              <a:srgbClr val="FF3333"/>
            </a:solidFill>
            <a:round/>
            <a:tailEnd type="triangle" w="med" len="med"/>
          </a:ln>
        </p:spPr>
        <p:style>
          <a:lnRef idx="0">
            <a:scrgbClr r="0" g="0" b="0"/>
          </a:lnRef>
          <a:fillRef idx="0">
            <a:scrgbClr r="0" g="0" b="0"/>
          </a:fillRef>
          <a:effectRef idx="0">
            <a:scrgbClr r="0" g="0" b="0"/>
          </a:effectRef>
          <a:fontRef idx="minor"/>
        </p:style>
        <p:txBody>
          <a:bodyPr/>
          <a:lstStyle/>
          <a:p>
            <a:endParaRPr lang="hu-HU"/>
          </a:p>
        </p:txBody>
      </p:sp>
    </p:spTree>
    <p:extLst>
      <p:ext uri="{BB962C8B-B14F-4D97-AF65-F5344CB8AC3E}">
        <p14:creationId xmlns:p14="http://schemas.microsoft.com/office/powerpoint/2010/main" val="41960239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7B612B7-8143-4BDB-84E2-5DAC68E20EFF}"/>
              </a:ext>
            </a:extLst>
          </p:cNvPr>
          <p:cNvSpPr/>
          <p:nvPr/>
        </p:nvSpPr>
        <p:spPr>
          <a:xfrm>
            <a:off x="501445" y="2979174"/>
            <a:ext cx="11186456" cy="1991032"/>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schemeClr val="accent1">
                  <a:lumMod val="20000"/>
                  <a:lumOff val="80000"/>
                </a:schemeClr>
              </a:solidFill>
            </a:endParaRPr>
          </a:p>
        </p:txBody>
      </p:sp>
      <p:sp>
        <p:nvSpPr>
          <p:cNvPr id="2" name="Title 1">
            <a:extLst>
              <a:ext uri="{FF2B5EF4-FFF2-40B4-BE49-F238E27FC236}">
                <a16:creationId xmlns:a16="http://schemas.microsoft.com/office/drawing/2014/main" id="{F7CF790D-B650-4203-99E7-3B0074B9C43C}"/>
              </a:ext>
            </a:extLst>
          </p:cNvPr>
          <p:cNvSpPr>
            <a:spLocks noGrp="1"/>
          </p:cNvSpPr>
          <p:nvPr>
            <p:ph type="title"/>
          </p:nvPr>
        </p:nvSpPr>
        <p:spPr/>
        <p:txBody>
          <a:bodyPr rtlCol="0">
            <a:normAutofit/>
          </a:bodyPr>
          <a:lstStyle/>
          <a:p>
            <a:r>
              <a:rPr lang="hu" dirty="0"/>
              <a:t>Szállópor-részecskék — </a:t>
            </a:r>
            <a:r>
              <a:rPr lang="hu" dirty="0" smtClean="0"/>
              <a:t>méret </a:t>
            </a:r>
            <a:r>
              <a:rPr lang="hu" dirty="0"/>
              <a:t>vs ülepedés</a:t>
            </a:r>
          </a:p>
        </p:txBody>
      </p:sp>
      <p:sp>
        <p:nvSpPr>
          <p:cNvPr id="3" name="Content Placeholder 2">
            <a:extLst>
              <a:ext uri="{FF2B5EF4-FFF2-40B4-BE49-F238E27FC236}">
                <a16:creationId xmlns:a16="http://schemas.microsoft.com/office/drawing/2014/main" id="{390A0656-2445-4D5B-9704-ED1C729741DB}"/>
              </a:ext>
            </a:extLst>
          </p:cNvPr>
          <p:cNvSpPr>
            <a:spLocks noGrp="1"/>
          </p:cNvSpPr>
          <p:nvPr>
            <p:ph idx="1"/>
          </p:nvPr>
        </p:nvSpPr>
        <p:spPr>
          <a:xfrm>
            <a:off x="332034" y="934775"/>
            <a:ext cx="11520660" cy="5370897"/>
          </a:xfrm>
        </p:spPr>
        <p:txBody>
          <a:bodyPr rtlCol="0"/>
          <a:lstStyle/>
          <a:p>
            <a:pPr marL="0" indent="0" algn="just">
              <a:buNone/>
            </a:pPr>
            <a:r>
              <a:rPr lang="hu-HU" dirty="0" smtClean="0"/>
              <a:t>A szennyeződés terjedése és az expozíció által érintett emberek szám ugyancsak a részecskék méretével függ össze: a nagyobb részecskék gyorsan leülepednek a kibocsátás helyének közelében, míg a kisebbek lassabban ülepednek le, vagy egyáltalán nem, így a légáramok messzire elszállíthatják őket.</a:t>
            </a:r>
          </a:p>
          <a:p>
            <a:pPr marL="914400" lvl="2" indent="0" rtl="0">
              <a:buNone/>
            </a:pPr>
            <a:endParaRPr lang="hu-HU" sz="4000" dirty="0" smtClean="0"/>
          </a:p>
          <a:p>
            <a:pPr marL="457200" lvl="1" indent="0">
              <a:spcBef>
                <a:spcPts val="0"/>
              </a:spcBef>
              <a:buNone/>
            </a:pPr>
            <a:r>
              <a:rPr lang="hu-HU" sz="2200" dirty="0" smtClean="0"/>
              <a:t>PM &gt; 10 </a:t>
            </a:r>
            <a:r>
              <a:rPr lang="hu-HU" sz="2200" dirty="0" err="1" smtClean="0"/>
              <a:t>μm</a:t>
            </a:r>
            <a:r>
              <a:rPr lang="hu-HU" sz="2200" dirty="0" smtClean="0"/>
              <a:t>: gyors ülepedés</a:t>
            </a:r>
          </a:p>
          <a:p>
            <a:pPr marL="457200" lvl="1" indent="0">
              <a:spcBef>
                <a:spcPts val="0"/>
              </a:spcBef>
              <a:buNone/>
            </a:pPr>
            <a:r>
              <a:rPr lang="hu-HU" sz="2200" dirty="0" smtClean="0"/>
              <a:t>PM 10 – 0,1 </a:t>
            </a:r>
            <a:r>
              <a:rPr lang="hu-HU" sz="2200" dirty="0" err="1" smtClean="0"/>
              <a:t>μm</a:t>
            </a:r>
            <a:r>
              <a:rPr lang="hu-HU" sz="2200" dirty="0" smtClean="0"/>
              <a:t>: egyenletes sebességgel ülepednek le; relatív alacsony diffúzió a levegőben</a:t>
            </a:r>
          </a:p>
          <a:p>
            <a:pPr marL="457200" lvl="1" indent="0">
              <a:spcBef>
                <a:spcPts val="0"/>
              </a:spcBef>
              <a:buNone/>
            </a:pPr>
            <a:r>
              <a:rPr lang="hu-HU" sz="2200" dirty="0" smtClean="0"/>
              <a:t>PM 0,1 – 0,001 </a:t>
            </a:r>
            <a:r>
              <a:rPr lang="hu-HU" sz="2200" dirty="0" err="1" smtClean="0"/>
              <a:t>μm</a:t>
            </a:r>
            <a:r>
              <a:rPr lang="hu-HU" sz="2200" dirty="0" smtClean="0"/>
              <a:t>: nem ülepszik le; a kibocsátáshoz képest nagy távolságokra terjed a</a:t>
            </a:r>
            <a:br>
              <a:rPr lang="hu-HU" sz="2200" dirty="0" smtClean="0"/>
            </a:br>
            <a:r>
              <a:rPr lang="hu-HU" sz="2200" dirty="0" smtClean="0"/>
              <a:t>                                    levegőben</a:t>
            </a:r>
            <a:endParaRPr lang="hu-HU" sz="2200" dirty="0"/>
          </a:p>
        </p:txBody>
      </p:sp>
      <p:sp>
        <p:nvSpPr>
          <p:cNvPr id="5" name="Rectangle 4">
            <a:extLst>
              <a:ext uri="{FF2B5EF4-FFF2-40B4-BE49-F238E27FC236}">
                <a16:creationId xmlns:a16="http://schemas.microsoft.com/office/drawing/2014/main" id="{701F7805-9F91-E321-2295-5CED54DE8A34}"/>
              </a:ext>
            </a:extLst>
          </p:cNvPr>
          <p:cNvSpPr/>
          <p:nvPr/>
        </p:nvSpPr>
        <p:spPr>
          <a:xfrm>
            <a:off x="332034" y="5973098"/>
            <a:ext cx="11186456" cy="338554"/>
          </a:xfrm>
          <a:prstGeom prst="rect">
            <a:avLst/>
          </a:prstGeom>
        </p:spPr>
        <p:txBody>
          <a:bodyPr wrap="square" rtlCol="0">
            <a:spAutoFit/>
          </a:bodyPr>
          <a:lstStyle/>
          <a:p>
            <a:pPr rtl="0"/>
            <a:r>
              <a:rPr lang="hu" sz="800"/>
              <a:t>DOI: 10.21037/ám.2020.03.04 </a:t>
            </a:r>
          </a:p>
          <a:p>
            <a:pPr rtl="0"/>
            <a:r>
              <a:rPr lang="hu" sz="800"/>
              <a:t>DOI: 10.1007/s10661-006-9296-4</a:t>
            </a:r>
          </a:p>
        </p:txBody>
      </p:sp>
    </p:spTree>
    <p:extLst>
      <p:ext uri="{BB962C8B-B14F-4D97-AF65-F5344CB8AC3E}">
        <p14:creationId xmlns:p14="http://schemas.microsoft.com/office/powerpoint/2010/main" val="3156102391"/>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for_lecture_presentations" id="{98D3BE57-7C4F-464C-BC64-1D7340AAA609}" vid="{21B03724-234D-B346-B3F2-287CADF91C7F}"/>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8E67ACE-460B-4473-8FFA-F07E942C7C7C}">
  <ds:schemaRefs>
    <ds:schemaRef ds:uri="http://schemas.microsoft.com/sharepoint/v3/contenttype/forms"/>
  </ds:schemaRefs>
</ds:datastoreItem>
</file>

<file path=customXml/itemProps2.xml><?xml version="1.0" encoding="utf-8"?>
<ds:datastoreItem xmlns:ds="http://schemas.openxmlformats.org/officeDocument/2006/customXml" ds:itemID="{9231F8E1-A301-4653-BCB2-CD30CA639E4F}">
  <ds:schemaRefs>
    <ds:schemaRef ds:uri="http://schemas.microsoft.com/office/2006/metadata/properties"/>
    <ds:schemaRef ds:uri="http://schemas.microsoft.com/office/infopath/2007/PartnerControls"/>
    <ds:schemaRef ds:uri="7041af30-ae09-480b-a38a-622eca9a1506"/>
    <ds:schemaRef ds:uri="603c054e-d324-4a4b-bfdc-a44c27811fd1"/>
  </ds:schemaRefs>
</ds:datastoreItem>
</file>

<file path=customXml/itemProps3.xml><?xml version="1.0" encoding="utf-8"?>
<ds:datastoreItem xmlns:ds="http://schemas.openxmlformats.org/officeDocument/2006/customXml" ds:itemID="{001C479D-F522-4EAA-84EE-69D1146A5046}"/>
</file>

<file path=docProps/app.xml><?xml version="1.0" encoding="utf-8"?>
<Properties xmlns="http://schemas.openxmlformats.org/officeDocument/2006/extended-properties" xmlns:vt="http://schemas.openxmlformats.org/officeDocument/2006/docPropsVTypes">
  <Template>Office-téma</Template>
  <TotalTime>767</TotalTime>
  <Words>2605</Words>
  <Application>Microsoft Office PowerPoint</Application>
  <PresentationFormat>Szélesvásznú</PresentationFormat>
  <Paragraphs>283</Paragraphs>
  <Slides>34</Slides>
  <Notes>2</Notes>
  <HiddenSlides>0</HiddenSlides>
  <MMClips>0</MMClips>
  <ScaleCrop>false</ScaleCrop>
  <HeadingPairs>
    <vt:vector size="6" baseType="variant">
      <vt:variant>
        <vt:lpstr>Használt betűtípusok</vt:lpstr>
      </vt:variant>
      <vt:variant>
        <vt:i4>7</vt:i4>
      </vt:variant>
      <vt:variant>
        <vt:lpstr>Téma</vt:lpstr>
      </vt:variant>
      <vt:variant>
        <vt:i4>1</vt:i4>
      </vt:variant>
      <vt:variant>
        <vt:lpstr>Diacímek</vt:lpstr>
      </vt:variant>
      <vt:variant>
        <vt:i4>34</vt:i4>
      </vt:variant>
    </vt:vector>
  </HeadingPairs>
  <TitlesOfParts>
    <vt:vector size="42" baseType="lpstr">
      <vt:lpstr>-apple-system</vt:lpstr>
      <vt:lpstr>Arial</vt:lpstr>
      <vt:lpstr>BlinkMacSystemFont</vt:lpstr>
      <vt:lpstr>Calibri</vt:lpstr>
      <vt:lpstr>DejaVu Sans</vt:lpstr>
      <vt:lpstr>Garamond</vt:lpstr>
      <vt:lpstr>Times New Roman</vt:lpstr>
      <vt:lpstr>Office-téma</vt:lpstr>
      <vt:lpstr>Developing new curriculum outlines and learning materials on climate change's health impacts for medical schools 2021-2-HU01-KA220-HED-000050972</vt:lpstr>
      <vt:lpstr>Az éghajlatváltozás hatása a daganatos és a gombás betegségekre, továbbá a mikotoxinokra </vt:lpstr>
      <vt:lpstr>Az előadás segítségével megszerezhető ismeretek</vt:lpstr>
      <vt:lpstr>Éghajlatváltozás és a daganatos betegségek: fő expozíciók</vt:lpstr>
      <vt:lpstr>Az éghajlatváltozás hatásaival összefüggő daganatok</vt:lpstr>
      <vt:lpstr>Légszennyezés és tüdődaganatok</vt:lpstr>
      <vt:lpstr>Szállópor-részecskék (PM) — EPA osztályozás</vt:lpstr>
      <vt:lpstr>Szállópor-részecskék — méret vs penetráció</vt:lpstr>
      <vt:lpstr>Szállópor-részecskék — méret vs ülepedés</vt:lpstr>
      <vt:lpstr>Szállópor-részecskék — méret, ülepedés, terjedés</vt:lpstr>
      <vt:lpstr>Finom belélegezhető szállópor-részecskék forrásai (PM2.5)</vt:lpstr>
      <vt:lpstr>Sztratoszférikus ózonréteg elvékonyodása</vt:lpstr>
      <vt:lpstr>Troposzférikus ózon (talajszintű ózon)</vt:lpstr>
      <vt:lpstr>Sztratoszférikus ózon (a légkör 15-35 km magasságában található) </vt:lpstr>
      <vt:lpstr>Ultraibolya (UV) sugárzás és bőrrák</vt:lpstr>
      <vt:lpstr>Ózonréteg elvékonyodása</vt:lpstr>
      <vt:lpstr>Ultraibolya (UV) sugárzás és a bőrdaganatok </vt:lpstr>
      <vt:lpstr>A daganatos betegségek valamint az élelmiszer- és vízellátás zavarai</vt:lpstr>
      <vt:lpstr>Ipari mérgező anyagok okozta expozíciónak való kitettség</vt:lpstr>
      <vt:lpstr>Az éghajlatváltozás hatása a gombás betegségekre és a mikotoxinokra</vt:lpstr>
      <vt:lpstr>Mikotoxinok</vt:lpstr>
      <vt:lpstr>Mikotoxinok</vt:lpstr>
      <vt:lpstr>A mikotoxinok hatása az emberi egészségre</vt:lpstr>
      <vt:lpstr>A mikotoxinok hatása az emberi egészségre</vt:lpstr>
      <vt:lpstr>Az emberi szervezet közvetett mikotoxin-expozíciója</vt:lpstr>
      <vt:lpstr>Mikotoxin-képződés és éghajlatváltozás</vt:lpstr>
      <vt:lpstr>Mikotoxin-szennyeződés vizsgálatának módszerei</vt:lpstr>
      <vt:lpstr>Mikotoxinok elleni védekezés</vt:lpstr>
      <vt:lpstr>Biológiai módszerek a mikotoxinok elleni védekezésben</vt:lpstr>
      <vt:lpstr>A mikotoxin-szennyeződés kockázatának csökkentése</vt:lpstr>
      <vt:lpstr>Fő következtetések</vt:lpstr>
      <vt:lpstr>Ellenőrizze tudását</vt:lpstr>
      <vt:lpstr>Ajánlott irodalom</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Impact of climate change on cancer, fungal diseases, mycotoxins</dc:title>
  <dc:creator>Márovics Gergely Péter</dc:creator>
  <cp:lastModifiedBy>Giran</cp:lastModifiedBy>
  <cp:revision>105</cp:revision>
  <dcterms:created xsi:type="dcterms:W3CDTF">2023-07-11T11:59:48Z</dcterms:created>
  <dcterms:modified xsi:type="dcterms:W3CDTF">2025-04-17T08:57:20Z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ies>
</file>